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4" r:id="rId3"/>
    <p:sldMasterId id="2147483692" r:id="rId4"/>
    <p:sldMasterId id="2147483702" r:id="rId5"/>
    <p:sldMasterId id="2147483742" r:id="rId6"/>
    <p:sldMasterId id="2147483747" r:id="rId7"/>
    <p:sldMasterId id="2147483753" r:id="rId8"/>
  </p:sldMasterIdLst>
  <p:notesMasterIdLst>
    <p:notesMasterId r:id="rId50"/>
  </p:notesMasterIdLst>
  <p:sldIdLst>
    <p:sldId id="256" r:id="rId9"/>
    <p:sldId id="512" r:id="rId10"/>
    <p:sldId id="465" r:id="rId11"/>
    <p:sldId id="466" r:id="rId12"/>
    <p:sldId id="513" r:id="rId13"/>
    <p:sldId id="468" r:id="rId14"/>
    <p:sldId id="469" r:id="rId15"/>
    <p:sldId id="537" r:id="rId16"/>
    <p:sldId id="538" r:id="rId17"/>
    <p:sldId id="539" r:id="rId18"/>
    <p:sldId id="471" r:id="rId19"/>
    <p:sldId id="540" r:id="rId20"/>
    <p:sldId id="541" r:id="rId21"/>
    <p:sldId id="542" r:id="rId22"/>
    <p:sldId id="543" r:id="rId23"/>
    <p:sldId id="487" r:id="rId24"/>
    <p:sldId id="485" r:id="rId25"/>
    <p:sldId id="534" r:id="rId26"/>
    <p:sldId id="488" r:id="rId27"/>
    <p:sldId id="510" r:id="rId28"/>
    <p:sldId id="531" r:id="rId29"/>
    <p:sldId id="508" r:id="rId30"/>
    <p:sldId id="535" r:id="rId31"/>
    <p:sldId id="491" r:id="rId32"/>
    <p:sldId id="511" r:id="rId33"/>
    <p:sldId id="536" r:id="rId34"/>
    <p:sldId id="492" r:id="rId35"/>
    <p:sldId id="544" r:id="rId36"/>
    <p:sldId id="545" r:id="rId37"/>
    <p:sldId id="546" r:id="rId38"/>
    <p:sldId id="547" r:id="rId39"/>
    <p:sldId id="548" r:id="rId40"/>
    <p:sldId id="549" r:id="rId41"/>
    <p:sldId id="550" r:id="rId42"/>
    <p:sldId id="551" r:id="rId43"/>
    <p:sldId id="475" r:id="rId44"/>
    <p:sldId id="552" r:id="rId45"/>
    <p:sldId id="553" r:id="rId46"/>
    <p:sldId id="554" r:id="rId47"/>
    <p:sldId id="555" r:id="rId48"/>
    <p:sldId id="266" r:id="rId49"/>
  </p:sldIdLst>
  <p:sldSz cx="12192000" cy="6858000"/>
  <p:notesSz cx="6797675" cy="98742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29" userDrawn="1">
          <p15:clr>
            <a:srgbClr val="A4A3A4"/>
          </p15:clr>
        </p15:guide>
        <p15:guide id="3" pos="937" userDrawn="1">
          <p15:clr>
            <a:srgbClr val="A4A3A4"/>
          </p15:clr>
        </p15:guide>
        <p15:guide id="4" pos="2842" userDrawn="1">
          <p15:clr>
            <a:srgbClr val="A4A3A4"/>
          </p15:clr>
        </p15:guide>
        <p15:guide id="5" pos="5246" userDrawn="1">
          <p15:clr>
            <a:srgbClr val="A4A3A4"/>
          </p15:clr>
        </p15:guide>
        <p15:guide id="6" pos="5450" userDrawn="1">
          <p15:clr>
            <a:srgbClr val="A4A3A4"/>
          </p15:clr>
        </p15:guide>
        <p15:guide id="7" pos="7310" userDrawn="1">
          <p15:clr>
            <a:srgbClr val="A4A3A4"/>
          </p15:clr>
        </p15:guide>
        <p15:guide id="8" orient="horz" pos="1661" userDrawn="1">
          <p15:clr>
            <a:srgbClr val="A4A3A4"/>
          </p15:clr>
        </p15:guide>
        <p15:guide id="9" pos="1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33300"/>
    <a:srgbClr val="FF99CC"/>
    <a:srgbClr val="A68CC2"/>
    <a:srgbClr val="A1C46B"/>
    <a:srgbClr val="FF66FF"/>
    <a:srgbClr val="FF0066"/>
    <a:srgbClr val="9BBBB0"/>
    <a:srgbClr val="000000"/>
    <a:srgbClr val="E78D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0" autoAdjust="0"/>
    <p:restoredTop sz="96238" autoAdjust="0"/>
  </p:normalViewPr>
  <p:slideViewPr>
    <p:cSldViewPr snapToGrid="0" showGuides="1">
      <p:cViewPr varScale="1">
        <p:scale>
          <a:sx n="67" d="100"/>
          <a:sy n="67" d="100"/>
        </p:scale>
        <p:origin x="648" y="60"/>
      </p:cViewPr>
      <p:guideLst>
        <p:guide orient="horz" pos="2160"/>
        <p:guide pos="2729"/>
        <p:guide pos="937"/>
        <p:guide pos="2842"/>
        <p:guide pos="5246"/>
        <p:guide pos="5450"/>
        <p:guide pos="7310"/>
        <p:guide orient="horz" pos="1661"/>
        <p:guide pos="189"/>
      </p:guideLst>
    </p:cSldViewPr>
  </p:slideViewPr>
  <p:outlineViewPr>
    <p:cViewPr>
      <p:scale>
        <a:sx n="33" d="100"/>
        <a:sy n="33" d="100"/>
      </p:scale>
      <p:origin x="0" y="1740"/>
    </p:cViewPr>
  </p:outlineViewPr>
  <p:notesTextViewPr>
    <p:cViewPr>
      <p:scale>
        <a:sx n="3" d="2"/>
        <a:sy n="3" d="2"/>
      </p:scale>
      <p:origin x="0" y="0"/>
    </p:cViewPr>
  </p:notesTextViewPr>
  <p:sorterViewPr>
    <p:cViewPr>
      <p:scale>
        <a:sx n="74" d="100"/>
        <a:sy n="74" d="100"/>
      </p:scale>
      <p:origin x="0" y="39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292910DB-A352-4753-A625-3664170F1548}" type="datetimeFigureOut">
              <a:rPr lang="hu-HU" smtClean="0"/>
              <a:pPr/>
              <a:t>2019.04.15.</a:t>
            </a:fld>
            <a:endParaRPr lang="hu-HU"/>
          </a:p>
        </p:txBody>
      </p:sp>
      <p:sp>
        <p:nvSpPr>
          <p:cNvPr id="4" name="Diakép helye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EB40EBC8-F3C6-458B-A6EA-305FA7EEFF23}" type="slidenum">
              <a:rPr lang="hu-HU" smtClean="0"/>
              <a:pPr/>
              <a:t>‹#›</a:t>
            </a:fld>
            <a:endParaRPr lang="hu-HU"/>
          </a:p>
        </p:txBody>
      </p:sp>
    </p:spTree>
    <p:extLst>
      <p:ext uri="{BB962C8B-B14F-4D97-AF65-F5344CB8AC3E}">
        <p14:creationId xmlns:p14="http://schemas.microsoft.com/office/powerpoint/2010/main" val="381355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EB40EBC8-F3C6-458B-A6EA-305FA7EEFF23}" type="slidenum">
              <a:rPr lang="hu-HU" smtClean="0"/>
              <a:pPr/>
              <a:t>4</a:t>
            </a:fld>
            <a:endParaRPr lang="hu-HU"/>
          </a:p>
        </p:txBody>
      </p:sp>
    </p:spTree>
    <p:extLst>
      <p:ext uri="{BB962C8B-B14F-4D97-AF65-F5344CB8AC3E}">
        <p14:creationId xmlns:p14="http://schemas.microsoft.com/office/powerpoint/2010/main" val="196208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28</a:t>
            </a:fld>
            <a:endParaRPr lang="hu-HU"/>
          </a:p>
        </p:txBody>
      </p:sp>
    </p:spTree>
    <p:extLst>
      <p:ext uri="{BB962C8B-B14F-4D97-AF65-F5344CB8AC3E}">
        <p14:creationId xmlns:p14="http://schemas.microsoft.com/office/powerpoint/2010/main" val="983189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29</a:t>
            </a:fld>
            <a:endParaRPr lang="hu-HU"/>
          </a:p>
        </p:txBody>
      </p:sp>
    </p:spTree>
    <p:extLst>
      <p:ext uri="{BB962C8B-B14F-4D97-AF65-F5344CB8AC3E}">
        <p14:creationId xmlns:p14="http://schemas.microsoft.com/office/powerpoint/2010/main" val="191778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30</a:t>
            </a:fld>
            <a:endParaRPr lang="hu-HU"/>
          </a:p>
        </p:txBody>
      </p:sp>
    </p:spTree>
    <p:extLst>
      <p:ext uri="{BB962C8B-B14F-4D97-AF65-F5344CB8AC3E}">
        <p14:creationId xmlns:p14="http://schemas.microsoft.com/office/powerpoint/2010/main" val="3191577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31</a:t>
            </a:fld>
            <a:endParaRPr lang="hu-HU"/>
          </a:p>
        </p:txBody>
      </p:sp>
    </p:spTree>
    <p:extLst>
      <p:ext uri="{BB962C8B-B14F-4D97-AF65-F5344CB8AC3E}">
        <p14:creationId xmlns:p14="http://schemas.microsoft.com/office/powerpoint/2010/main" val="4285884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32</a:t>
            </a:fld>
            <a:endParaRPr lang="hu-HU"/>
          </a:p>
        </p:txBody>
      </p:sp>
    </p:spTree>
    <p:extLst>
      <p:ext uri="{BB962C8B-B14F-4D97-AF65-F5344CB8AC3E}">
        <p14:creationId xmlns:p14="http://schemas.microsoft.com/office/powerpoint/2010/main" val="1561949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33</a:t>
            </a:fld>
            <a:endParaRPr lang="hu-HU"/>
          </a:p>
        </p:txBody>
      </p:sp>
    </p:spTree>
    <p:extLst>
      <p:ext uri="{BB962C8B-B14F-4D97-AF65-F5344CB8AC3E}">
        <p14:creationId xmlns:p14="http://schemas.microsoft.com/office/powerpoint/2010/main" val="1575471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34</a:t>
            </a:fld>
            <a:endParaRPr lang="hu-HU"/>
          </a:p>
        </p:txBody>
      </p:sp>
    </p:spTree>
    <p:extLst>
      <p:ext uri="{BB962C8B-B14F-4D97-AF65-F5344CB8AC3E}">
        <p14:creationId xmlns:p14="http://schemas.microsoft.com/office/powerpoint/2010/main" val="493774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35</a:t>
            </a:fld>
            <a:endParaRPr lang="hu-HU"/>
          </a:p>
        </p:txBody>
      </p:sp>
    </p:spTree>
    <p:extLst>
      <p:ext uri="{BB962C8B-B14F-4D97-AF65-F5344CB8AC3E}">
        <p14:creationId xmlns:p14="http://schemas.microsoft.com/office/powerpoint/2010/main" val="2793220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37</a:t>
            </a:fld>
            <a:endParaRPr lang="hu-HU"/>
          </a:p>
        </p:txBody>
      </p:sp>
    </p:spTree>
    <p:extLst>
      <p:ext uri="{BB962C8B-B14F-4D97-AF65-F5344CB8AC3E}">
        <p14:creationId xmlns:p14="http://schemas.microsoft.com/office/powerpoint/2010/main" val="3139910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38</a:t>
            </a:fld>
            <a:endParaRPr lang="hu-HU"/>
          </a:p>
        </p:txBody>
      </p:sp>
    </p:spTree>
    <p:extLst>
      <p:ext uri="{BB962C8B-B14F-4D97-AF65-F5344CB8AC3E}">
        <p14:creationId xmlns:p14="http://schemas.microsoft.com/office/powerpoint/2010/main" val="241600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19</a:t>
            </a:fld>
            <a:endParaRPr lang="hu-HU"/>
          </a:p>
        </p:txBody>
      </p:sp>
    </p:spTree>
    <p:extLst>
      <p:ext uri="{BB962C8B-B14F-4D97-AF65-F5344CB8AC3E}">
        <p14:creationId xmlns:p14="http://schemas.microsoft.com/office/powerpoint/2010/main" val="1992501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39</a:t>
            </a:fld>
            <a:endParaRPr lang="hu-HU"/>
          </a:p>
        </p:txBody>
      </p:sp>
    </p:spTree>
    <p:extLst>
      <p:ext uri="{BB962C8B-B14F-4D97-AF65-F5344CB8AC3E}">
        <p14:creationId xmlns:p14="http://schemas.microsoft.com/office/powerpoint/2010/main" val="203992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40</a:t>
            </a:fld>
            <a:endParaRPr lang="hu-HU"/>
          </a:p>
        </p:txBody>
      </p:sp>
    </p:spTree>
    <p:extLst>
      <p:ext uri="{BB962C8B-B14F-4D97-AF65-F5344CB8AC3E}">
        <p14:creationId xmlns:p14="http://schemas.microsoft.com/office/powerpoint/2010/main" val="174654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20</a:t>
            </a:fld>
            <a:endParaRPr lang="hu-HU"/>
          </a:p>
        </p:txBody>
      </p:sp>
    </p:spTree>
    <p:extLst>
      <p:ext uri="{BB962C8B-B14F-4D97-AF65-F5344CB8AC3E}">
        <p14:creationId xmlns:p14="http://schemas.microsoft.com/office/powerpoint/2010/main" val="41917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21</a:t>
            </a:fld>
            <a:endParaRPr lang="hu-HU"/>
          </a:p>
        </p:txBody>
      </p:sp>
    </p:spTree>
    <p:extLst>
      <p:ext uri="{BB962C8B-B14F-4D97-AF65-F5344CB8AC3E}">
        <p14:creationId xmlns:p14="http://schemas.microsoft.com/office/powerpoint/2010/main" val="87537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22</a:t>
            </a:fld>
            <a:endParaRPr lang="hu-HU"/>
          </a:p>
        </p:txBody>
      </p:sp>
    </p:spTree>
    <p:extLst>
      <p:ext uri="{BB962C8B-B14F-4D97-AF65-F5344CB8AC3E}">
        <p14:creationId xmlns:p14="http://schemas.microsoft.com/office/powerpoint/2010/main" val="250503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23</a:t>
            </a:fld>
            <a:endParaRPr lang="hu-HU"/>
          </a:p>
        </p:txBody>
      </p:sp>
    </p:spTree>
    <p:extLst>
      <p:ext uri="{BB962C8B-B14F-4D97-AF65-F5344CB8AC3E}">
        <p14:creationId xmlns:p14="http://schemas.microsoft.com/office/powerpoint/2010/main" val="1936584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24</a:t>
            </a:fld>
            <a:endParaRPr lang="hu-HU"/>
          </a:p>
        </p:txBody>
      </p:sp>
    </p:spTree>
    <p:extLst>
      <p:ext uri="{BB962C8B-B14F-4D97-AF65-F5344CB8AC3E}">
        <p14:creationId xmlns:p14="http://schemas.microsoft.com/office/powerpoint/2010/main" val="139914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25</a:t>
            </a:fld>
            <a:endParaRPr lang="hu-HU"/>
          </a:p>
        </p:txBody>
      </p:sp>
    </p:spTree>
    <p:extLst>
      <p:ext uri="{BB962C8B-B14F-4D97-AF65-F5344CB8AC3E}">
        <p14:creationId xmlns:p14="http://schemas.microsoft.com/office/powerpoint/2010/main" val="110917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B40EBC8-F3C6-458B-A6EA-305FA7EEFF23}" type="slidenum">
              <a:rPr lang="hu-HU" smtClean="0"/>
              <a:pPr/>
              <a:t>26</a:t>
            </a:fld>
            <a:endParaRPr lang="hu-HU"/>
          </a:p>
        </p:txBody>
      </p:sp>
    </p:spTree>
    <p:extLst>
      <p:ext uri="{BB962C8B-B14F-4D97-AF65-F5344CB8AC3E}">
        <p14:creationId xmlns:p14="http://schemas.microsoft.com/office/powerpoint/2010/main" val="3695846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Úvodní snímek">
    <p:spTree>
      <p:nvGrpSpPr>
        <p:cNvPr id="1" name=""/>
        <p:cNvGrpSpPr/>
        <p:nvPr/>
      </p:nvGrpSpPr>
      <p:grpSpPr>
        <a:xfrm>
          <a:off x="0" y="0"/>
          <a:ext cx="0" cy="0"/>
          <a:chOff x="0" y="0"/>
          <a:chExt cx="0" cy="0"/>
        </a:xfrm>
      </p:grpSpPr>
      <p:sp>
        <p:nvSpPr>
          <p:cNvPr id="54" name="Freeform 49"/>
          <p:cNvSpPr>
            <a:spLocks/>
          </p:cNvSpPr>
          <p:nvPr/>
        </p:nvSpPr>
        <p:spPr bwMode="ltGray">
          <a:xfrm>
            <a:off x="143095" y="1060"/>
            <a:ext cx="11239387" cy="6855841"/>
          </a:xfrm>
          <a:custGeom>
            <a:avLst/>
            <a:gdLst>
              <a:gd name="T0" fmla="*/ 3262 w 6320"/>
              <a:gd name="T1" fmla="*/ 4762 h 4762"/>
              <a:gd name="T2" fmla="*/ 0 w 6320"/>
              <a:gd name="T3" fmla="*/ 4762 h 4762"/>
              <a:gd name="T4" fmla="*/ 0 w 6320"/>
              <a:gd name="T5" fmla="*/ 0 h 4762"/>
              <a:gd name="T6" fmla="*/ 6320 w 6320"/>
              <a:gd name="T7" fmla="*/ 0 h 4762"/>
              <a:gd name="T8" fmla="*/ 3262 w 6320"/>
              <a:gd name="T9" fmla="*/ 4762 h 4762"/>
            </a:gdLst>
            <a:ahLst/>
            <a:cxnLst>
              <a:cxn ang="0">
                <a:pos x="T0" y="T1"/>
              </a:cxn>
              <a:cxn ang="0">
                <a:pos x="T2" y="T3"/>
              </a:cxn>
              <a:cxn ang="0">
                <a:pos x="T4" y="T5"/>
              </a:cxn>
              <a:cxn ang="0">
                <a:pos x="T6" y="T7"/>
              </a:cxn>
              <a:cxn ang="0">
                <a:pos x="T8" y="T9"/>
              </a:cxn>
            </a:cxnLst>
            <a:rect l="0" t="0" r="r" b="b"/>
            <a:pathLst>
              <a:path w="6320" h="4762">
                <a:moveTo>
                  <a:pt x="3262" y="4762"/>
                </a:moveTo>
                <a:lnTo>
                  <a:pt x="0" y="4762"/>
                </a:lnTo>
                <a:lnTo>
                  <a:pt x="0" y="0"/>
                </a:lnTo>
                <a:lnTo>
                  <a:pt x="6320" y="0"/>
                </a:lnTo>
                <a:lnTo>
                  <a:pt x="3262" y="4762"/>
                </a:lnTo>
                <a:close/>
              </a:path>
            </a:pathLst>
          </a:custGeom>
          <a:solidFill>
            <a:srgbClr val="FFFFFF"/>
          </a:solidFill>
          <a:ln w="9525">
            <a:noFill/>
            <a:round/>
            <a:headEnd/>
            <a:tailEnd/>
          </a:ln>
          <a:effectLst/>
          <a:extLst/>
        </p:spPr>
        <p:txBody>
          <a:bodyPr vert="horz" wrap="square" lIns="121920" tIns="60960" rIns="121920" bIns="60960" numCol="1" anchor="t" anchorCtr="0" compatLnSpc="1">
            <a:prstTxWarp prst="textNoShape">
              <a:avLst/>
            </a:prstTxWarp>
          </a:bodyPr>
          <a:lstStyle/>
          <a:p>
            <a:pPr marL="0" marR="0" lvl="0" indent="0" defTabSz="1811808" eaLnBrk="1" fontAlgn="auto" latinLnBrk="0" hangingPunct="1">
              <a:lnSpc>
                <a:spcPct val="100000"/>
              </a:lnSpc>
              <a:spcBef>
                <a:spcPts val="0"/>
              </a:spcBef>
              <a:spcAft>
                <a:spcPts val="0"/>
              </a:spcAft>
              <a:buClrTx/>
              <a:buSzTx/>
              <a:buFontTx/>
              <a:buNone/>
              <a:tabLst/>
              <a:defRPr/>
            </a:pPr>
            <a:endParaRPr kumimoji="0" lang="en-GB" sz="3600" b="0" i="0" u="none" strike="noStrike" kern="0" cap="none" spc="0" normalizeH="0" baseline="0" noProof="0" dirty="0">
              <a:ln>
                <a:noFill/>
              </a:ln>
              <a:solidFill>
                <a:srgbClr val="1C1C1C"/>
              </a:solidFill>
              <a:effectLst/>
              <a:uLnTx/>
              <a:uFillTx/>
            </a:endParaRPr>
          </a:p>
        </p:txBody>
      </p:sp>
      <p:sp>
        <p:nvSpPr>
          <p:cNvPr id="73" name="Arc 3"/>
          <p:cNvSpPr/>
          <p:nvPr/>
        </p:nvSpPr>
        <p:spPr>
          <a:xfrm>
            <a:off x="1" y="1"/>
            <a:ext cx="2368551" cy="5668963"/>
          </a:xfrm>
          <a:custGeom>
            <a:avLst/>
            <a:gdLst/>
            <a:ahLst/>
            <a:cxnLst/>
            <a:rect l="l" t="t" r="r" b="b"/>
            <a:pathLst>
              <a:path w="1777200" h="5668420">
                <a:moveTo>
                  <a:pt x="0" y="0"/>
                </a:moveTo>
                <a:lnTo>
                  <a:pt x="1768724" y="0"/>
                </a:lnTo>
                <a:cubicBezTo>
                  <a:pt x="1842864" y="1684551"/>
                  <a:pt x="1430582" y="3384278"/>
                  <a:pt x="535352" y="4882011"/>
                </a:cubicBezTo>
                <a:cubicBezTo>
                  <a:pt x="371375" y="5156347"/>
                  <a:pt x="193756" y="5419621"/>
                  <a:pt x="0" y="5668420"/>
                </a:cubicBezTo>
                <a:close/>
              </a:path>
            </a:pathLst>
          </a:custGeom>
          <a:solidFill>
            <a:srgbClr val="FFFFFF"/>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333399"/>
              </a:solidFill>
              <a:effectLst/>
              <a:uLnTx/>
              <a:uFillTx/>
              <a:latin typeface="Calibri"/>
            </a:endParaRPr>
          </a:p>
        </p:txBody>
      </p:sp>
      <p:grpSp>
        <p:nvGrpSpPr>
          <p:cNvPr id="74" name="Group 4"/>
          <p:cNvGrpSpPr>
            <a:grpSpLocks noChangeAspect="1"/>
          </p:cNvGrpSpPr>
          <p:nvPr/>
        </p:nvGrpSpPr>
        <p:grpSpPr bwMode="auto">
          <a:xfrm>
            <a:off x="508000" y="508001"/>
            <a:ext cx="1439333" cy="1291167"/>
            <a:chOff x="1352" y="681"/>
            <a:chExt cx="3519" cy="3153"/>
          </a:xfrm>
        </p:grpSpPr>
        <p:sp>
          <p:nvSpPr>
            <p:cNvPr id="75" name="Freeform 5"/>
            <p:cNvSpPr>
              <a:spLocks noChangeAspect="1"/>
            </p:cNvSpPr>
            <p:nvPr/>
          </p:nvSpPr>
          <p:spPr bwMode="auto">
            <a:xfrm>
              <a:off x="1352" y="681"/>
              <a:ext cx="3519" cy="3153"/>
            </a:xfrm>
            <a:custGeom>
              <a:avLst/>
              <a:gdLst>
                <a:gd name="T0" fmla="*/ 0 w 3862"/>
                <a:gd name="T1" fmla="*/ 215 h 3449"/>
                <a:gd name="T2" fmla="*/ 0 w 3862"/>
                <a:gd name="T3" fmla="*/ 215 h 3449"/>
                <a:gd name="T4" fmla="*/ 0 w 3862"/>
                <a:gd name="T5" fmla="*/ 0 h 3449"/>
                <a:gd name="T6" fmla="*/ 207 w 3862"/>
                <a:gd name="T7" fmla="*/ 0 h 3449"/>
                <a:gd name="T8" fmla="*/ 186 w 3862"/>
                <a:gd name="T9" fmla="*/ 215 h 3449"/>
                <a:gd name="T10" fmla="*/ 0 w 3862"/>
                <a:gd name="T11" fmla="*/ 215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76" name="Freeform 6"/>
            <p:cNvSpPr>
              <a:spLocks noChangeAspect="1"/>
            </p:cNvSpPr>
            <p:nvPr/>
          </p:nvSpPr>
          <p:spPr bwMode="auto">
            <a:xfrm>
              <a:off x="2708" y="1843"/>
              <a:ext cx="75" cy="54"/>
            </a:xfrm>
            <a:custGeom>
              <a:avLst/>
              <a:gdLst>
                <a:gd name="T0" fmla="*/ 6 w 81"/>
                <a:gd name="T1" fmla="*/ 2 h 66"/>
                <a:gd name="T2" fmla="*/ 6 w 81"/>
                <a:gd name="T3" fmla="*/ 2 h 66"/>
                <a:gd name="T4" fmla="*/ 0 w 81"/>
                <a:gd name="T5" fmla="*/ 2 h 66"/>
                <a:gd name="T6" fmla="*/ 6 w 81"/>
                <a:gd name="T7" fmla="*/ 2 h 66"/>
                <a:gd name="T8" fmla="*/ 7 w 81"/>
                <a:gd name="T9" fmla="*/ 0 h 66"/>
                <a:gd name="T10" fmla="*/ 6 w 81"/>
                <a:gd name="T11" fmla="*/ 2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77" name="Freeform 7"/>
            <p:cNvSpPr>
              <a:spLocks noChangeAspect="1"/>
            </p:cNvSpPr>
            <p:nvPr/>
          </p:nvSpPr>
          <p:spPr bwMode="auto">
            <a:xfrm>
              <a:off x="2869" y="1972"/>
              <a:ext cx="65" cy="54"/>
            </a:xfrm>
            <a:custGeom>
              <a:avLst/>
              <a:gdLst>
                <a:gd name="T0" fmla="*/ 2 w 81"/>
                <a:gd name="T1" fmla="*/ 1 h 63"/>
                <a:gd name="T2" fmla="*/ 2 w 81"/>
                <a:gd name="T3" fmla="*/ 1 h 63"/>
                <a:gd name="T4" fmla="*/ 0 w 81"/>
                <a:gd name="T5" fmla="*/ 0 h 63"/>
                <a:gd name="T6" fmla="*/ 2 w 81"/>
                <a:gd name="T7" fmla="*/ 3 h 63"/>
                <a:gd name="T8" fmla="*/ 2 w 81"/>
                <a:gd name="T9" fmla="*/ 3 h 63"/>
                <a:gd name="T10" fmla="*/ 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78" name="Freeform 8"/>
            <p:cNvSpPr>
              <a:spLocks noChangeAspect="1"/>
            </p:cNvSpPr>
            <p:nvPr/>
          </p:nvSpPr>
          <p:spPr bwMode="auto">
            <a:xfrm>
              <a:off x="2622" y="1413"/>
              <a:ext cx="86" cy="75"/>
            </a:xfrm>
            <a:custGeom>
              <a:avLst/>
              <a:gdLst>
                <a:gd name="T0" fmla="*/ 4 w 96"/>
                <a:gd name="T1" fmla="*/ 9 h 79"/>
                <a:gd name="T2" fmla="*/ 4 w 96"/>
                <a:gd name="T3" fmla="*/ 9 h 79"/>
                <a:gd name="T4" fmla="*/ 0 w 96"/>
                <a:gd name="T5" fmla="*/ 13 h 79"/>
                <a:gd name="T6" fmla="*/ 4 w 96"/>
                <a:gd name="T7" fmla="*/ 9 h 79"/>
                <a:gd name="T8" fmla="*/ 4 w 96"/>
                <a:gd name="T9" fmla="*/ 0 h 79"/>
                <a:gd name="T10" fmla="*/ 4 w 96"/>
                <a:gd name="T11" fmla="*/ 9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79" name="Freeform 9"/>
            <p:cNvSpPr>
              <a:spLocks noChangeAspect="1"/>
            </p:cNvSpPr>
            <p:nvPr/>
          </p:nvSpPr>
          <p:spPr bwMode="auto">
            <a:xfrm>
              <a:off x="2568" y="1563"/>
              <a:ext cx="75" cy="76"/>
            </a:xfrm>
            <a:custGeom>
              <a:avLst/>
              <a:gdLst>
                <a:gd name="T0" fmla="*/ 36 w 77"/>
                <a:gd name="T1" fmla="*/ 22 h 77"/>
                <a:gd name="T2" fmla="*/ 36 w 77"/>
                <a:gd name="T3" fmla="*/ 22 h 77"/>
                <a:gd name="T4" fmla="*/ 33 w 77"/>
                <a:gd name="T5" fmla="*/ 0 h 77"/>
                <a:gd name="T6" fmla="*/ 0 w 77"/>
                <a:gd name="T7" fmla="*/ 38 h 77"/>
                <a:gd name="T8" fmla="*/ 0 w 77"/>
                <a:gd name="T9" fmla="*/ 38 h 77"/>
                <a:gd name="T10" fmla="*/ 36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80" name="Freeform 10"/>
            <p:cNvSpPr>
              <a:spLocks noChangeAspect="1"/>
            </p:cNvSpPr>
            <p:nvPr/>
          </p:nvSpPr>
          <p:spPr bwMode="auto">
            <a:xfrm>
              <a:off x="2547" y="1725"/>
              <a:ext cx="86" cy="64"/>
            </a:xfrm>
            <a:custGeom>
              <a:avLst/>
              <a:gdLst>
                <a:gd name="T0" fmla="*/ 0 w 90"/>
                <a:gd name="T1" fmla="*/ 3 h 74"/>
                <a:gd name="T2" fmla="*/ 0 w 90"/>
                <a:gd name="T3" fmla="*/ 3 h 74"/>
                <a:gd name="T4" fmla="*/ 11 w 90"/>
                <a:gd name="T5" fmla="*/ 3 h 74"/>
                <a:gd name="T6" fmla="*/ 19 w 90"/>
                <a:gd name="T7" fmla="*/ 3 h 74"/>
                <a:gd name="T8" fmla="*/ 23 w 90"/>
                <a:gd name="T9" fmla="*/ 3 h 74"/>
                <a:gd name="T10" fmla="*/ 0 w 90"/>
                <a:gd name="T11" fmla="*/ 3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97" name="Freeform 11"/>
            <p:cNvSpPr>
              <a:spLocks noChangeAspect="1"/>
            </p:cNvSpPr>
            <p:nvPr/>
          </p:nvSpPr>
          <p:spPr bwMode="auto">
            <a:xfrm>
              <a:off x="2773" y="1176"/>
              <a:ext cx="86" cy="75"/>
            </a:xfrm>
            <a:custGeom>
              <a:avLst/>
              <a:gdLst>
                <a:gd name="T0" fmla="*/ 16 w 88"/>
                <a:gd name="T1" fmla="*/ 4 h 72"/>
                <a:gd name="T2" fmla="*/ 16 w 88"/>
                <a:gd name="T3" fmla="*/ 4 h 72"/>
                <a:gd name="T4" fmla="*/ 0 w 88"/>
                <a:gd name="T5" fmla="*/ 28 h 72"/>
                <a:gd name="T6" fmla="*/ 45 w 88"/>
                <a:gd name="T7" fmla="*/ 172 h 72"/>
                <a:gd name="T8" fmla="*/ 46 w 88"/>
                <a:gd name="T9" fmla="*/ 74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98" name="Freeform 12"/>
            <p:cNvSpPr>
              <a:spLocks noChangeAspect="1"/>
            </p:cNvSpPr>
            <p:nvPr/>
          </p:nvSpPr>
          <p:spPr bwMode="auto">
            <a:xfrm>
              <a:off x="2955" y="1111"/>
              <a:ext cx="76" cy="87"/>
            </a:xfrm>
            <a:custGeom>
              <a:avLst/>
              <a:gdLst>
                <a:gd name="T0" fmla="*/ 4 w 86"/>
                <a:gd name="T1" fmla="*/ 7 h 92"/>
                <a:gd name="T2" fmla="*/ 4 w 86"/>
                <a:gd name="T3" fmla="*/ 7 h 92"/>
                <a:gd name="T4" fmla="*/ 4 w 86"/>
                <a:gd name="T5" fmla="*/ 0 h 92"/>
                <a:gd name="T6" fmla="*/ 4 w 86"/>
                <a:gd name="T7" fmla="*/ 11 h 92"/>
                <a:gd name="T8" fmla="*/ 4 w 86"/>
                <a:gd name="T9" fmla="*/ 17 h 92"/>
                <a:gd name="T10" fmla="*/ 4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99" name="Freeform 13"/>
            <p:cNvSpPr>
              <a:spLocks noChangeAspect="1" noEditPoints="1"/>
            </p:cNvSpPr>
            <p:nvPr/>
          </p:nvSpPr>
          <p:spPr bwMode="auto">
            <a:xfrm>
              <a:off x="3149" y="929"/>
              <a:ext cx="667" cy="1678"/>
            </a:xfrm>
            <a:custGeom>
              <a:avLst/>
              <a:gdLst>
                <a:gd name="T0" fmla="*/ 36 w 724"/>
                <a:gd name="T1" fmla="*/ 43 h 1845"/>
                <a:gd name="T2" fmla="*/ 36 w 724"/>
                <a:gd name="T3" fmla="*/ 43 h 1845"/>
                <a:gd name="T4" fmla="*/ 26 w 724"/>
                <a:gd name="T5" fmla="*/ 41 h 1845"/>
                <a:gd name="T6" fmla="*/ 38 w 724"/>
                <a:gd name="T7" fmla="*/ 39 h 1845"/>
                <a:gd name="T8" fmla="*/ 39 w 724"/>
                <a:gd name="T9" fmla="*/ 41 h 1845"/>
                <a:gd name="T10" fmla="*/ 36 w 724"/>
                <a:gd name="T11" fmla="*/ 43 h 1845"/>
                <a:gd name="T12" fmla="*/ 36 w 724"/>
                <a:gd name="T13" fmla="*/ 43 h 1845"/>
                <a:gd name="T14" fmla="*/ 50 w 724"/>
                <a:gd name="T15" fmla="*/ 45 h 1845"/>
                <a:gd name="T16" fmla="*/ 50 w 724"/>
                <a:gd name="T17" fmla="*/ 45 h 1845"/>
                <a:gd name="T18" fmla="*/ 46 w 724"/>
                <a:gd name="T19" fmla="*/ 37 h 1845"/>
                <a:gd name="T20" fmla="*/ 50 w 724"/>
                <a:gd name="T21" fmla="*/ 34 h 1845"/>
                <a:gd name="T22" fmla="*/ 50 w 724"/>
                <a:gd name="T23" fmla="*/ 25 h 1845"/>
                <a:gd name="T24" fmla="*/ 50 w 724"/>
                <a:gd name="T25" fmla="*/ 24 h 1845"/>
                <a:gd name="T26" fmla="*/ 50 w 724"/>
                <a:gd name="T27" fmla="*/ 22 h 1845"/>
                <a:gd name="T28" fmla="*/ 49 w 724"/>
                <a:gd name="T29" fmla="*/ 18 h 1845"/>
                <a:gd name="T30" fmla="*/ 46 w 724"/>
                <a:gd name="T31" fmla="*/ 15 h 1845"/>
                <a:gd name="T32" fmla="*/ 47 w 724"/>
                <a:gd name="T33" fmla="*/ 14 h 1845"/>
                <a:gd name="T34" fmla="*/ 44 w 724"/>
                <a:gd name="T35" fmla="*/ 13 h 1845"/>
                <a:gd name="T36" fmla="*/ 41 w 724"/>
                <a:gd name="T37" fmla="*/ 12 h 1845"/>
                <a:gd name="T38" fmla="*/ 41 w 724"/>
                <a:gd name="T39" fmla="*/ 10 h 1845"/>
                <a:gd name="T40" fmla="*/ 38 w 724"/>
                <a:gd name="T41" fmla="*/ 11 h 1845"/>
                <a:gd name="T42" fmla="*/ 38 w 724"/>
                <a:gd name="T43" fmla="*/ 8 h 1845"/>
                <a:gd name="T44" fmla="*/ 34 w 724"/>
                <a:gd name="T45" fmla="*/ 9 h 1845"/>
                <a:gd name="T46" fmla="*/ 32 w 724"/>
                <a:gd name="T47" fmla="*/ 5 h 1845"/>
                <a:gd name="T48" fmla="*/ 30 w 724"/>
                <a:gd name="T49" fmla="*/ 6 h 1845"/>
                <a:gd name="T50" fmla="*/ 28 w 724"/>
                <a:gd name="T51" fmla="*/ 8 h 1845"/>
                <a:gd name="T52" fmla="*/ 28 w 724"/>
                <a:gd name="T53" fmla="*/ 5 h 1845"/>
                <a:gd name="T54" fmla="*/ 27 w 724"/>
                <a:gd name="T55" fmla="*/ 5 h 1845"/>
                <a:gd name="T56" fmla="*/ 25 w 724"/>
                <a:gd name="T57" fmla="*/ 5 h 1845"/>
                <a:gd name="T58" fmla="*/ 22 w 724"/>
                <a:gd name="T59" fmla="*/ 5 h 1845"/>
                <a:gd name="T60" fmla="*/ 23 w 724"/>
                <a:gd name="T61" fmla="*/ 5 h 1845"/>
                <a:gd name="T62" fmla="*/ 19 w 724"/>
                <a:gd name="T63" fmla="*/ 5 h 1845"/>
                <a:gd name="T64" fmla="*/ 17 w 724"/>
                <a:gd name="T65" fmla="*/ 5 h 1845"/>
                <a:gd name="T66" fmla="*/ 21 w 724"/>
                <a:gd name="T67" fmla="*/ 5 h 1845"/>
                <a:gd name="T68" fmla="*/ 17 w 724"/>
                <a:gd name="T69" fmla="*/ 5 h 1845"/>
                <a:gd name="T70" fmla="*/ 14 w 724"/>
                <a:gd name="T71" fmla="*/ 5 h 1845"/>
                <a:gd name="T72" fmla="*/ 15 w 724"/>
                <a:gd name="T73" fmla="*/ 5 h 1845"/>
                <a:gd name="T74" fmla="*/ 14 w 724"/>
                <a:gd name="T75" fmla="*/ 5 h 1845"/>
                <a:gd name="T76" fmla="*/ 14 w 724"/>
                <a:gd name="T77" fmla="*/ 5 h 1845"/>
                <a:gd name="T78" fmla="*/ 12 w 724"/>
                <a:gd name="T79" fmla="*/ 5 h 1845"/>
                <a:gd name="T80" fmla="*/ 11 w 724"/>
                <a:gd name="T81" fmla="*/ 5 h 1845"/>
                <a:gd name="T82" fmla="*/ 6 w 724"/>
                <a:gd name="T83" fmla="*/ 5 h 1845"/>
                <a:gd name="T84" fmla="*/ 6 w 724"/>
                <a:gd name="T85" fmla="*/ 5 h 1845"/>
                <a:gd name="T86" fmla="*/ 6 w 724"/>
                <a:gd name="T87" fmla="*/ 5 h 1845"/>
                <a:gd name="T88" fmla="*/ 5 w 724"/>
                <a:gd name="T89" fmla="*/ 96 h 1845"/>
                <a:gd name="T90" fmla="*/ 0 w 724"/>
                <a:gd name="T91" fmla="*/ 96 h 1845"/>
                <a:gd name="T92" fmla="*/ 14 w 724"/>
                <a:gd name="T93" fmla="*/ 96 h 1845"/>
                <a:gd name="T94" fmla="*/ 42 w 724"/>
                <a:gd name="T95" fmla="*/ 96 h 1845"/>
                <a:gd name="T96" fmla="*/ 49 w 724"/>
                <a:gd name="T97" fmla="*/ 96 h 1845"/>
                <a:gd name="T98" fmla="*/ 33 w 724"/>
                <a:gd name="T99" fmla="*/ 95 h 1845"/>
                <a:gd name="T100" fmla="*/ 21 w 724"/>
                <a:gd name="T101" fmla="*/ 87 h 1845"/>
                <a:gd name="T102" fmla="*/ 18 w 724"/>
                <a:gd name="T103" fmla="*/ 84 h 1845"/>
                <a:gd name="T104" fmla="*/ 18 w 724"/>
                <a:gd name="T105" fmla="*/ 76 h 1845"/>
                <a:gd name="T106" fmla="*/ 25 w 724"/>
                <a:gd name="T107" fmla="*/ 74 h 1845"/>
                <a:gd name="T108" fmla="*/ 46 w 724"/>
                <a:gd name="T109" fmla="*/ 72 h 1845"/>
                <a:gd name="T110" fmla="*/ 47 w 724"/>
                <a:gd name="T111" fmla="*/ 68 h 1845"/>
                <a:gd name="T112" fmla="*/ 48 w 724"/>
                <a:gd name="T113" fmla="*/ 65 h 1845"/>
                <a:gd name="T114" fmla="*/ 50 w 724"/>
                <a:gd name="T115" fmla="*/ 62 h 1845"/>
                <a:gd name="T116" fmla="*/ 46 w 724"/>
                <a:gd name="T117" fmla="*/ 59 h 1845"/>
                <a:gd name="T118" fmla="*/ 50 w 724"/>
                <a:gd name="T119" fmla="*/ 57 h 1845"/>
                <a:gd name="T120" fmla="*/ 49 w 724"/>
                <a:gd name="T121" fmla="*/ 54 h 1845"/>
                <a:gd name="T122" fmla="*/ 54 w 724"/>
                <a:gd name="T123" fmla="*/ 50 h 1845"/>
                <a:gd name="T124" fmla="*/ 50 w 724"/>
                <a:gd name="T125" fmla="*/ 4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100" name="Freeform 14"/>
            <p:cNvSpPr>
              <a:spLocks noChangeAspect="1"/>
            </p:cNvSpPr>
            <p:nvPr/>
          </p:nvSpPr>
          <p:spPr bwMode="auto">
            <a:xfrm>
              <a:off x="1352" y="681"/>
              <a:ext cx="1829" cy="3153"/>
            </a:xfrm>
            <a:custGeom>
              <a:avLst/>
              <a:gdLst>
                <a:gd name="T0" fmla="*/ 106 w 2011"/>
                <a:gd name="T1" fmla="*/ 131 h 3449"/>
                <a:gd name="T2" fmla="*/ 0 w 2011"/>
                <a:gd name="T3" fmla="*/ 215 h 3449"/>
                <a:gd name="T4" fmla="*/ 105 w 2011"/>
                <a:gd name="T5" fmla="*/ 0 h 3449"/>
                <a:gd name="T6" fmla="*/ 106 w 2011"/>
                <a:gd name="T7" fmla="*/ 22 h 3449"/>
                <a:gd name="T8" fmla="*/ 106 w 2011"/>
                <a:gd name="T9" fmla="*/ 24 h 3449"/>
                <a:gd name="T10" fmla="*/ 101 w 2011"/>
                <a:gd name="T11" fmla="*/ 20 h 3449"/>
                <a:gd name="T12" fmla="*/ 100 w 2011"/>
                <a:gd name="T13" fmla="*/ 24 h 3449"/>
                <a:gd name="T14" fmla="*/ 98 w 2011"/>
                <a:gd name="T15" fmla="*/ 26 h 3449"/>
                <a:gd name="T16" fmla="*/ 96 w 2011"/>
                <a:gd name="T17" fmla="*/ 22 h 3449"/>
                <a:gd name="T18" fmla="*/ 94 w 2011"/>
                <a:gd name="T19" fmla="*/ 22 h 3449"/>
                <a:gd name="T20" fmla="*/ 91 w 2011"/>
                <a:gd name="T21" fmla="*/ 31 h 3449"/>
                <a:gd name="T22" fmla="*/ 87 w 2011"/>
                <a:gd name="T23" fmla="*/ 26 h 3449"/>
                <a:gd name="T24" fmla="*/ 85 w 2011"/>
                <a:gd name="T25" fmla="*/ 26 h 3449"/>
                <a:gd name="T26" fmla="*/ 86 w 2011"/>
                <a:gd name="T27" fmla="*/ 31 h 3449"/>
                <a:gd name="T28" fmla="*/ 79 w 2011"/>
                <a:gd name="T29" fmla="*/ 31 h 3449"/>
                <a:gd name="T30" fmla="*/ 79 w 2011"/>
                <a:gd name="T31" fmla="*/ 34 h 3449"/>
                <a:gd name="T32" fmla="*/ 75 w 2011"/>
                <a:gd name="T33" fmla="*/ 31 h 3449"/>
                <a:gd name="T34" fmla="*/ 79 w 2011"/>
                <a:gd name="T35" fmla="*/ 36 h 3449"/>
                <a:gd name="T36" fmla="*/ 77 w 2011"/>
                <a:gd name="T37" fmla="*/ 37 h 3449"/>
                <a:gd name="T38" fmla="*/ 76 w 2011"/>
                <a:gd name="T39" fmla="*/ 37 h 3449"/>
                <a:gd name="T40" fmla="*/ 74 w 2011"/>
                <a:gd name="T41" fmla="*/ 40 h 3449"/>
                <a:gd name="T42" fmla="*/ 76 w 2011"/>
                <a:gd name="T43" fmla="*/ 39 h 3449"/>
                <a:gd name="T44" fmla="*/ 76 w 2011"/>
                <a:gd name="T45" fmla="*/ 44 h 3449"/>
                <a:gd name="T46" fmla="*/ 73 w 2011"/>
                <a:gd name="T47" fmla="*/ 45 h 3449"/>
                <a:gd name="T48" fmla="*/ 75 w 2011"/>
                <a:gd name="T49" fmla="*/ 49 h 3449"/>
                <a:gd name="T50" fmla="*/ 70 w 2011"/>
                <a:gd name="T51" fmla="*/ 47 h 3449"/>
                <a:gd name="T52" fmla="*/ 65 w 2011"/>
                <a:gd name="T53" fmla="*/ 47 h 3449"/>
                <a:gd name="T54" fmla="*/ 64 w 2011"/>
                <a:gd name="T55" fmla="*/ 51 h 3449"/>
                <a:gd name="T56" fmla="*/ 71 w 2011"/>
                <a:gd name="T57" fmla="*/ 53 h 3449"/>
                <a:gd name="T58" fmla="*/ 69 w 2011"/>
                <a:gd name="T59" fmla="*/ 54 h 3449"/>
                <a:gd name="T60" fmla="*/ 69 w 2011"/>
                <a:gd name="T61" fmla="*/ 59 h 3449"/>
                <a:gd name="T62" fmla="*/ 72 w 2011"/>
                <a:gd name="T63" fmla="*/ 59 h 3449"/>
                <a:gd name="T64" fmla="*/ 69 w 2011"/>
                <a:gd name="T65" fmla="*/ 65 h 3449"/>
                <a:gd name="T66" fmla="*/ 70 w 2011"/>
                <a:gd name="T67" fmla="*/ 69 h 3449"/>
                <a:gd name="T68" fmla="*/ 68 w 2011"/>
                <a:gd name="T69" fmla="*/ 73 h 3449"/>
                <a:gd name="T70" fmla="*/ 65 w 2011"/>
                <a:gd name="T71" fmla="*/ 77 h 3449"/>
                <a:gd name="T72" fmla="*/ 68 w 2011"/>
                <a:gd name="T73" fmla="*/ 78 h 3449"/>
                <a:gd name="T74" fmla="*/ 69 w 2011"/>
                <a:gd name="T75" fmla="*/ 81 h 3449"/>
                <a:gd name="T76" fmla="*/ 72 w 2011"/>
                <a:gd name="T77" fmla="*/ 85 h 3449"/>
                <a:gd name="T78" fmla="*/ 76 w 2011"/>
                <a:gd name="T79" fmla="*/ 88 h 3449"/>
                <a:gd name="T80" fmla="*/ 79 w 2011"/>
                <a:gd name="T81" fmla="*/ 85 h 3449"/>
                <a:gd name="T82" fmla="*/ 79 w 2011"/>
                <a:gd name="T83" fmla="*/ 92 h 3449"/>
                <a:gd name="T84" fmla="*/ 85 w 2011"/>
                <a:gd name="T85" fmla="*/ 92 h 3449"/>
                <a:gd name="T86" fmla="*/ 84 w 2011"/>
                <a:gd name="T87" fmla="*/ 93 h 3449"/>
                <a:gd name="T88" fmla="*/ 86 w 2011"/>
                <a:gd name="T89" fmla="*/ 96 h 3449"/>
                <a:gd name="T90" fmla="*/ 87 w 2011"/>
                <a:gd name="T91" fmla="*/ 100 h 3449"/>
                <a:gd name="T92" fmla="*/ 89 w 2011"/>
                <a:gd name="T93" fmla="*/ 99 h 3449"/>
                <a:gd name="T94" fmla="*/ 92 w 2011"/>
                <a:gd name="T95" fmla="*/ 94 h 3449"/>
                <a:gd name="T96" fmla="*/ 95 w 2011"/>
                <a:gd name="T97" fmla="*/ 98 h 3449"/>
                <a:gd name="T98" fmla="*/ 96 w 2011"/>
                <a:gd name="T99" fmla="*/ 105 h 3449"/>
                <a:gd name="T100" fmla="*/ 99 w 2011"/>
                <a:gd name="T101" fmla="*/ 105 h 3449"/>
                <a:gd name="T102" fmla="*/ 96 w 2011"/>
                <a:gd name="T103" fmla="*/ 115 h 3449"/>
                <a:gd name="T104" fmla="*/ 76 w 2011"/>
                <a:gd name="T105" fmla="*/ 129 h 3449"/>
                <a:gd name="T106" fmla="*/ 87 w 2011"/>
                <a:gd name="T107" fmla="*/ 131 h 3449"/>
                <a:gd name="T108" fmla="*/ 106 w 2011"/>
                <a:gd name="T109" fmla="*/ 131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101" name="Freeform 15"/>
            <p:cNvSpPr>
              <a:spLocks noChangeAspect="1" noEditPoints="1"/>
            </p:cNvSpPr>
            <p:nvPr/>
          </p:nvSpPr>
          <p:spPr bwMode="auto">
            <a:xfrm>
              <a:off x="3235" y="2758"/>
              <a:ext cx="581" cy="570"/>
            </a:xfrm>
            <a:custGeom>
              <a:avLst/>
              <a:gdLst>
                <a:gd name="T0" fmla="*/ 17 w 639"/>
                <a:gd name="T1" fmla="*/ 43 h 621"/>
                <a:gd name="T2" fmla="*/ 17 w 639"/>
                <a:gd name="T3" fmla="*/ 43 h 621"/>
                <a:gd name="T4" fmla="*/ 34 w 639"/>
                <a:gd name="T5" fmla="*/ 22 h 621"/>
                <a:gd name="T6" fmla="*/ 17 w 639"/>
                <a:gd name="T7" fmla="*/ 0 h 621"/>
                <a:gd name="T8" fmla="*/ 0 w 639"/>
                <a:gd name="T9" fmla="*/ 22 h 621"/>
                <a:gd name="T10" fmla="*/ 17 w 639"/>
                <a:gd name="T11" fmla="*/ 43 h 621"/>
                <a:gd name="T12" fmla="*/ 17 w 639"/>
                <a:gd name="T13" fmla="*/ 43 h 621"/>
                <a:gd name="T14" fmla="*/ 9 w 639"/>
                <a:gd name="T15" fmla="*/ 22 h 621"/>
                <a:gd name="T16" fmla="*/ 9 w 639"/>
                <a:gd name="T17" fmla="*/ 22 h 621"/>
                <a:gd name="T18" fmla="*/ 17 w 639"/>
                <a:gd name="T19" fmla="*/ 9 h 621"/>
                <a:gd name="T20" fmla="*/ 25 w 639"/>
                <a:gd name="T21" fmla="*/ 22 h 621"/>
                <a:gd name="T22" fmla="*/ 17 w 639"/>
                <a:gd name="T23" fmla="*/ 35 h 621"/>
                <a:gd name="T24" fmla="*/ 9 w 639"/>
                <a:gd name="T25" fmla="*/ 2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102" name="Freeform 16"/>
            <p:cNvSpPr>
              <a:spLocks noChangeAspect="1"/>
            </p:cNvSpPr>
            <p:nvPr/>
          </p:nvSpPr>
          <p:spPr bwMode="auto">
            <a:xfrm>
              <a:off x="3892" y="2758"/>
              <a:ext cx="409" cy="570"/>
            </a:xfrm>
            <a:custGeom>
              <a:avLst/>
              <a:gdLst>
                <a:gd name="T0" fmla="*/ 36 w 441"/>
                <a:gd name="T1" fmla="*/ 10 h 621"/>
                <a:gd name="T2" fmla="*/ 36 w 441"/>
                <a:gd name="T3" fmla="*/ 10 h 621"/>
                <a:gd name="T4" fmla="*/ 27 w 441"/>
                <a:gd name="T5" fmla="*/ 8 h 621"/>
                <a:gd name="T6" fmla="*/ 16 w 441"/>
                <a:gd name="T7" fmla="*/ 12 h 621"/>
                <a:gd name="T8" fmla="*/ 29 w 441"/>
                <a:gd name="T9" fmla="*/ 18 h 621"/>
                <a:gd name="T10" fmla="*/ 43 w 441"/>
                <a:gd name="T11" fmla="*/ 30 h 621"/>
                <a:gd name="T12" fmla="*/ 18 w 441"/>
                <a:gd name="T13" fmla="*/ 43 h 621"/>
                <a:gd name="T14" fmla="*/ 6 w 441"/>
                <a:gd name="T15" fmla="*/ 42 h 621"/>
                <a:gd name="T16" fmla="*/ 6 w 441"/>
                <a:gd name="T17" fmla="*/ 33 h 621"/>
                <a:gd name="T18" fmla="*/ 19 w 441"/>
                <a:gd name="T19" fmla="*/ 36 h 621"/>
                <a:gd name="T20" fmla="*/ 27 w 441"/>
                <a:gd name="T21" fmla="*/ 31 h 621"/>
                <a:gd name="T22" fmla="*/ 15 w 441"/>
                <a:gd name="T23" fmla="*/ 25 h 621"/>
                <a:gd name="T24" fmla="*/ 0 w 441"/>
                <a:gd name="T25" fmla="*/ 12 h 621"/>
                <a:gd name="T26" fmla="*/ 24 w 441"/>
                <a:gd name="T27" fmla="*/ 0 h 621"/>
                <a:gd name="T28" fmla="*/ 36 w 441"/>
                <a:gd name="T29" fmla="*/ 6 h 621"/>
                <a:gd name="T30" fmla="*/ 36 w 441"/>
                <a:gd name="T31" fmla="*/ 10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103" name="Freeform 17"/>
            <p:cNvSpPr>
              <a:spLocks noChangeAspect="1"/>
            </p:cNvSpPr>
            <p:nvPr/>
          </p:nvSpPr>
          <p:spPr bwMode="auto">
            <a:xfrm>
              <a:off x="1772" y="2564"/>
              <a:ext cx="215" cy="743"/>
            </a:xfrm>
            <a:custGeom>
              <a:avLst/>
              <a:gdLst>
                <a:gd name="T0" fmla="*/ 8 w 229"/>
                <a:gd name="T1" fmla="*/ 43 h 817"/>
                <a:gd name="T2" fmla="*/ 8 w 229"/>
                <a:gd name="T3" fmla="*/ 43 h 817"/>
                <a:gd name="T4" fmla="*/ 8 w 229"/>
                <a:gd name="T5" fmla="*/ 32 h 817"/>
                <a:gd name="T6" fmla="*/ 8 w 229"/>
                <a:gd name="T7" fmla="*/ 15 h 817"/>
                <a:gd name="T8" fmla="*/ 0 w 229"/>
                <a:gd name="T9" fmla="*/ 0 h 817"/>
                <a:gd name="T10" fmla="*/ 31 w 229"/>
                <a:gd name="T11" fmla="*/ 0 h 817"/>
                <a:gd name="T12" fmla="*/ 29 w 229"/>
                <a:gd name="T13" fmla="*/ 13 h 817"/>
                <a:gd name="T14" fmla="*/ 29 w 229"/>
                <a:gd name="T15" fmla="*/ 28 h 817"/>
                <a:gd name="T16" fmla="*/ 33 w 229"/>
                <a:gd name="T17" fmla="*/ 43 h 817"/>
                <a:gd name="T18" fmla="*/ 8 w 229"/>
                <a:gd name="T19" fmla="*/ 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104" name="Freeform 18"/>
            <p:cNvSpPr>
              <a:spLocks noChangeAspect="1" noEditPoints="1"/>
            </p:cNvSpPr>
            <p:nvPr/>
          </p:nvSpPr>
          <p:spPr bwMode="auto">
            <a:xfrm>
              <a:off x="2095" y="2758"/>
              <a:ext cx="602" cy="785"/>
            </a:xfrm>
            <a:custGeom>
              <a:avLst/>
              <a:gdLst>
                <a:gd name="T0" fmla="*/ 11 w 662"/>
                <a:gd name="T1" fmla="*/ 45 h 863"/>
                <a:gd name="T2" fmla="*/ 11 w 662"/>
                <a:gd name="T3" fmla="*/ 45 h 863"/>
                <a:gd name="T4" fmla="*/ 11 w 662"/>
                <a:gd name="T5" fmla="*/ 34 h 863"/>
                <a:gd name="T6" fmla="*/ 11 w 662"/>
                <a:gd name="T7" fmla="*/ 31 h 863"/>
                <a:gd name="T8" fmla="*/ 21 w 662"/>
                <a:gd name="T9" fmla="*/ 34 h 863"/>
                <a:gd name="T10" fmla="*/ 35 w 662"/>
                <a:gd name="T11" fmla="*/ 17 h 863"/>
                <a:gd name="T12" fmla="*/ 20 w 662"/>
                <a:gd name="T13" fmla="*/ 0 h 863"/>
                <a:gd name="T14" fmla="*/ 9 w 662"/>
                <a:gd name="T15" fmla="*/ 5 h 863"/>
                <a:gd name="T16" fmla="*/ 8 w 662"/>
                <a:gd name="T17" fmla="*/ 5 h 863"/>
                <a:gd name="T18" fmla="*/ 0 w 662"/>
                <a:gd name="T19" fmla="*/ 5 h 863"/>
                <a:gd name="T20" fmla="*/ 5 w 662"/>
                <a:gd name="T21" fmla="*/ 17 h 863"/>
                <a:gd name="T22" fmla="*/ 5 w 662"/>
                <a:gd name="T23" fmla="*/ 31 h 863"/>
                <a:gd name="T24" fmla="*/ 5 w 662"/>
                <a:gd name="T25" fmla="*/ 45 h 863"/>
                <a:gd name="T26" fmla="*/ 11 w 662"/>
                <a:gd name="T27" fmla="*/ 45 h 863"/>
                <a:gd name="T28" fmla="*/ 11 w 662"/>
                <a:gd name="T29" fmla="*/ 45 h 863"/>
                <a:gd name="T30" fmla="*/ 10 w 662"/>
                <a:gd name="T31" fmla="*/ 17 h 863"/>
                <a:gd name="T32" fmla="*/ 10 w 662"/>
                <a:gd name="T33" fmla="*/ 17 h 863"/>
                <a:gd name="T34" fmla="*/ 17 w 662"/>
                <a:gd name="T35" fmla="*/ 6 h 863"/>
                <a:gd name="T36" fmla="*/ 26 w 662"/>
                <a:gd name="T37" fmla="*/ 17 h 863"/>
                <a:gd name="T38" fmla="*/ 18 w 662"/>
                <a:gd name="T39" fmla="*/ 25 h 863"/>
                <a:gd name="T40" fmla="*/ 10 w 662"/>
                <a:gd name="T41" fmla="*/ 17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sp>
          <p:nvSpPr>
            <p:cNvPr id="105" name="Freeform 19"/>
            <p:cNvSpPr>
              <a:spLocks noChangeAspect="1"/>
            </p:cNvSpPr>
            <p:nvPr/>
          </p:nvSpPr>
          <p:spPr bwMode="auto">
            <a:xfrm>
              <a:off x="2773" y="2758"/>
              <a:ext cx="398" cy="570"/>
            </a:xfrm>
            <a:custGeom>
              <a:avLst/>
              <a:gdLst>
                <a:gd name="T0" fmla="*/ 16 w 440"/>
                <a:gd name="T1" fmla="*/ 9 h 621"/>
                <a:gd name="T2" fmla="*/ 16 w 440"/>
                <a:gd name="T3" fmla="*/ 9 h 621"/>
                <a:gd name="T4" fmla="*/ 12 w 440"/>
                <a:gd name="T5" fmla="*/ 8 h 621"/>
                <a:gd name="T6" fmla="*/ 7 w 440"/>
                <a:gd name="T7" fmla="*/ 12 h 621"/>
                <a:gd name="T8" fmla="*/ 13 w 440"/>
                <a:gd name="T9" fmla="*/ 18 h 621"/>
                <a:gd name="T10" fmla="*/ 20 w 440"/>
                <a:gd name="T11" fmla="*/ 30 h 621"/>
                <a:gd name="T12" fmla="*/ 8 w 440"/>
                <a:gd name="T13" fmla="*/ 43 h 621"/>
                <a:gd name="T14" fmla="*/ 5 w 440"/>
                <a:gd name="T15" fmla="*/ 42 h 621"/>
                <a:gd name="T16" fmla="*/ 5 w 440"/>
                <a:gd name="T17" fmla="*/ 33 h 621"/>
                <a:gd name="T18" fmla="*/ 9 w 440"/>
                <a:gd name="T19" fmla="*/ 36 h 621"/>
                <a:gd name="T20" fmla="*/ 12 w 440"/>
                <a:gd name="T21" fmla="*/ 31 h 621"/>
                <a:gd name="T22" fmla="*/ 6 w 440"/>
                <a:gd name="T23" fmla="*/ 25 h 621"/>
                <a:gd name="T24" fmla="*/ 0 w 440"/>
                <a:gd name="T25" fmla="*/ 12 h 621"/>
                <a:gd name="T26" fmla="*/ 11 w 440"/>
                <a:gd name="T27" fmla="*/ 0 h 621"/>
                <a:gd name="T28" fmla="*/ 18 w 440"/>
                <a:gd name="T29" fmla="*/ 6 h 621"/>
                <a:gd name="T30" fmla="*/ 16 w 440"/>
                <a:gd name="T31" fmla="*/ 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a:ln>
                  <a:noFill/>
                </a:ln>
                <a:solidFill>
                  <a:srgbClr val="333399"/>
                </a:solidFill>
                <a:effectLst/>
                <a:uLnTx/>
                <a:uFillTx/>
                <a:cs typeface="Arial" pitchFamily="34" charset="0"/>
              </a:endParaRPr>
            </a:p>
          </p:txBody>
        </p:sp>
      </p:grpSp>
      <p:grpSp>
        <p:nvGrpSpPr>
          <p:cNvPr id="106" name="Group 29"/>
          <p:cNvGrpSpPr/>
          <p:nvPr/>
        </p:nvGrpSpPr>
        <p:grpSpPr>
          <a:xfrm>
            <a:off x="564458" y="720"/>
            <a:ext cx="6016084" cy="6857280"/>
            <a:chOff x="622299" y="794"/>
            <a:chExt cx="6632576" cy="7562056"/>
          </a:xfrm>
        </p:grpSpPr>
        <p:sp>
          <p:nvSpPr>
            <p:cNvPr id="107"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sz="2400" dirty="0"/>
            </a:p>
          </p:txBody>
        </p:sp>
        <p:sp>
          <p:nvSpPr>
            <p:cNvPr id="108"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109" name="Freeform 53"/>
            <p:cNvSpPr>
              <a:spLocks/>
            </p:cNvSpPr>
            <p:nvPr/>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110"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111"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112"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grpSp>
      <p:sp>
        <p:nvSpPr>
          <p:cNvPr id="113" name="Obdélník 17"/>
          <p:cNvSpPr/>
          <p:nvPr/>
        </p:nvSpPr>
        <p:spPr>
          <a:xfrm>
            <a:off x="-1" y="-11954"/>
            <a:ext cx="4998513" cy="6883653"/>
          </a:xfrm>
          <a:custGeom>
            <a:avLst/>
            <a:gdLst>
              <a:gd name="connsiteX0" fmla="*/ 0 w 4262593"/>
              <a:gd name="connsiteY0" fmla="*/ 0 h 5152466"/>
              <a:gd name="connsiteX1" fmla="*/ 4262593 w 4262593"/>
              <a:gd name="connsiteY1" fmla="*/ 0 h 5152466"/>
              <a:gd name="connsiteX2" fmla="*/ 4262593 w 4262593"/>
              <a:gd name="connsiteY2" fmla="*/ 5152466 h 5152466"/>
              <a:gd name="connsiteX3" fmla="*/ 0 w 4262593"/>
              <a:gd name="connsiteY3" fmla="*/ 5152466 h 5152466"/>
              <a:gd name="connsiteX4" fmla="*/ 0 w 4262593"/>
              <a:gd name="connsiteY4" fmla="*/ 0 h 5152466"/>
              <a:gd name="connsiteX0" fmla="*/ 0 w 4262593"/>
              <a:gd name="connsiteY0" fmla="*/ 0 h 5152466"/>
              <a:gd name="connsiteX1" fmla="*/ 337865 w 4262593"/>
              <a:gd name="connsiteY1" fmla="*/ 30822 h 5152466"/>
              <a:gd name="connsiteX2" fmla="*/ 4262593 w 4262593"/>
              <a:gd name="connsiteY2" fmla="*/ 5152466 h 5152466"/>
              <a:gd name="connsiteX3" fmla="*/ 0 w 4262593"/>
              <a:gd name="connsiteY3" fmla="*/ 5152466 h 5152466"/>
              <a:gd name="connsiteX4" fmla="*/ 0 w 4262593"/>
              <a:gd name="connsiteY4" fmla="*/ 0 h 5152466"/>
              <a:gd name="connsiteX0" fmla="*/ 0 w 3163258"/>
              <a:gd name="connsiteY0" fmla="*/ 0 h 5152466"/>
              <a:gd name="connsiteX1" fmla="*/ 337865 w 3163258"/>
              <a:gd name="connsiteY1" fmla="*/ 30822 h 5152466"/>
              <a:gd name="connsiteX2" fmla="*/ 3163258 w 3163258"/>
              <a:gd name="connsiteY2" fmla="*/ 5029176 h 5152466"/>
              <a:gd name="connsiteX3" fmla="*/ 0 w 3163258"/>
              <a:gd name="connsiteY3" fmla="*/ 5152466 h 5152466"/>
              <a:gd name="connsiteX4" fmla="*/ 0 w 3163258"/>
              <a:gd name="connsiteY4" fmla="*/ 0 h 5152466"/>
              <a:gd name="connsiteX0" fmla="*/ 0 w 3748885"/>
              <a:gd name="connsiteY0" fmla="*/ 0 h 5162740"/>
              <a:gd name="connsiteX1" fmla="*/ 337865 w 3748885"/>
              <a:gd name="connsiteY1" fmla="*/ 3082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30332 w 3748885"/>
              <a:gd name="connsiteY1" fmla="*/ 10274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686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38 h 5162740"/>
              <a:gd name="connsiteX2" fmla="*/ 3748885 w 3748885"/>
              <a:gd name="connsiteY2" fmla="*/ 5162740 h 5162740"/>
              <a:gd name="connsiteX3" fmla="*/ 0 w 3748885"/>
              <a:gd name="connsiteY3" fmla="*/ 5152466 h 5162740"/>
              <a:gd name="connsiteX4" fmla="*/ 0 w 3748885"/>
              <a:gd name="connsiteY4" fmla="*/ 0 h 516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885" h="5162740">
                <a:moveTo>
                  <a:pt x="0" y="0"/>
                </a:moveTo>
                <a:lnTo>
                  <a:pt x="450804" y="38"/>
                </a:lnTo>
                <a:lnTo>
                  <a:pt x="3748885" y="5162740"/>
                </a:lnTo>
                <a:lnTo>
                  <a:pt x="0" y="5152466"/>
                </a:lnTo>
                <a:lnTo>
                  <a:pt x="0" y="0"/>
                </a:lnTo>
                <a:close/>
              </a:path>
            </a:pathLst>
          </a:cu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sp>
        <p:nvSpPr>
          <p:cNvPr id="114" name="Freeform 62"/>
          <p:cNvSpPr>
            <a:spLocks noChangeAspect="1"/>
          </p:cNvSpPr>
          <p:nvPr/>
        </p:nvSpPr>
        <p:spPr bwMode="ltGray">
          <a:xfrm flipH="1">
            <a:off x="1640893" y="2575169"/>
            <a:ext cx="2158360" cy="2650569"/>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rgbClr val="038F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380235"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rgbClr val="1C1C1C"/>
              </a:solidFill>
              <a:effectLst/>
              <a:uLnTx/>
              <a:uFillTx/>
            </a:endParaRPr>
          </a:p>
        </p:txBody>
      </p:sp>
      <p:sp>
        <p:nvSpPr>
          <p:cNvPr id="115" name="Footer Placeholder 10"/>
          <p:cNvSpPr txBox="1">
            <a:spLocks/>
          </p:cNvSpPr>
          <p:nvPr/>
        </p:nvSpPr>
        <p:spPr>
          <a:xfrm>
            <a:off x="5605157" y="5440070"/>
            <a:ext cx="6265412" cy="794629"/>
          </a:xfrm>
          <a:prstGeom prst="rect">
            <a:avLst/>
          </a:prstGeom>
        </p:spPr>
        <p:txBody>
          <a:bodyPr lIns="0" tIns="0" rIns="0" bIns="0"/>
          <a:lstStyle>
            <a:defPPr>
              <a:defRPr lang="en-US"/>
            </a:defPPr>
            <a:lvl1pPr marL="0" algn="l" defTabSz="924282" rtl="0" eaLnBrk="1" latinLnBrk="0" hangingPunct="1">
              <a:defRPr sz="10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marL="0" marR="0" lvl="0" indent="0" algn="l" defTabSz="1232345"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srgbClr val="C8C9C7">
                    <a:lumMod val="75000"/>
                  </a:srgbClr>
                </a:solidFill>
                <a:effectLst/>
                <a:uLnTx/>
                <a:uFillTx/>
                <a:latin typeface="Calibri"/>
                <a:ea typeface="+mn-ea"/>
                <a:cs typeface="+mn-cs"/>
              </a:rPr>
              <a:t>© 201</a:t>
            </a:r>
            <a:r>
              <a:rPr kumimoji="0" lang="cs-CZ" sz="1333" b="0" i="0" u="none" strike="noStrike" kern="1200" cap="none" spc="0" normalizeH="0" baseline="0" noProof="0" dirty="0">
                <a:ln>
                  <a:noFill/>
                </a:ln>
                <a:solidFill>
                  <a:srgbClr val="C8C9C7">
                    <a:lumMod val="75000"/>
                  </a:srgbClr>
                </a:solidFill>
                <a:effectLst/>
                <a:uLnTx/>
                <a:uFillTx/>
                <a:latin typeface="Calibri"/>
                <a:ea typeface="+mn-ea"/>
                <a:cs typeface="+mn-cs"/>
              </a:rPr>
              <a:t>6</a:t>
            </a:r>
            <a:r>
              <a:rPr kumimoji="0" lang="en-GB" sz="1333" b="0" i="0" u="none" strike="noStrike" kern="1200" cap="none" spc="0" normalizeH="0" baseline="0" noProof="0" dirty="0">
                <a:ln>
                  <a:noFill/>
                </a:ln>
                <a:solidFill>
                  <a:srgbClr val="C8C9C7">
                    <a:lumMod val="75000"/>
                  </a:srgbClr>
                </a:solidFill>
                <a:effectLst/>
                <a:uLnTx/>
                <a:uFillTx/>
                <a:latin typeface="Calibri"/>
                <a:ea typeface="+mn-ea"/>
                <a:cs typeface="+mn-cs"/>
              </a:rPr>
              <a:t> Ipsos.  All rights reserved. Contains Ipsos' Confidential and Proprietary information and may not be disclosed or reproduced without the prior written consent of Ipsos.</a:t>
            </a:r>
          </a:p>
        </p:txBody>
      </p:sp>
      <p:sp>
        <p:nvSpPr>
          <p:cNvPr id="116" name="Zástupný symbol pro obrázek 9"/>
          <p:cNvSpPr>
            <a:spLocks noGrp="1"/>
          </p:cNvSpPr>
          <p:nvPr>
            <p:ph type="pic" sz="quarter" idx="15" hasCustomPrompt="1"/>
          </p:nvPr>
        </p:nvSpPr>
        <p:spPr>
          <a:xfrm>
            <a:off x="10026914" y="1333741"/>
            <a:ext cx="1824567" cy="1217084"/>
          </a:xfrm>
        </p:spPr>
        <p:txBody>
          <a:bodyPr/>
          <a:lstStyle>
            <a:lvl1pPr marL="0" marR="0" indent="0" algn="ctr" defTabSz="1219170" rtl="0" eaLnBrk="1" fontAlgn="auto" latinLnBrk="0" hangingPunct="1">
              <a:lnSpc>
                <a:spcPct val="100000"/>
              </a:lnSpc>
              <a:spcBef>
                <a:spcPts val="0"/>
              </a:spcBef>
              <a:spcAft>
                <a:spcPts val="0"/>
              </a:spcAft>
              <a:buClrTx/>
              <a:buSzTx/>
              <a:buFontTx/>
              <a:buNone/>
              <a:tabLst/>
              <a:defRPr kumimoji="0" lang="cs-CZ" sz="2400" b="0" i="0" u="none" strike="noStrike" kern="0" cap="none" spc="0" normalizeH="0" baseline="0" noProof="0"/>
            </a:lvl1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err="1">
                <a:ln>
                  <a:noFill/>
                </a:ln>
                <a:solidFill>
                  <a:srgbClr val="404040"/>
                </a:solidFill>
                <a:effectLst/>
                <a:uLnTx/>
                <a:uFillTx/>
                <a:latin typeface="+mn-lt"/>
                <a:ea typeface="+mn-ea"/>
                <a:cs typeface="+mn-cs"/>
              </a:rPr>
              <a:t>Client</a:t>
            </a:r>
            <a:r>
              <a:rPr kumimoji="0" lang="cs-CZ" sz="2400" b="0" i="0" u="none" strike="noStrike" kern="0" cap="none" spc="0" normalizeH="0" baseline="0" noProof="0" dirty="0">
                <a:ln>
                  <a:noFill/>
                </a:ln>
                <a:solidFill>
                  <a:srgbClr val="404040"/>
                </a:solidFill>
                <a:effectLst/>
                <a:uLnTx/>
                <a:uFillTx/>
                <a:latin typeface="+mn-lt"/>
                <a:ea typeface="+mn-ea"/>
                <a:cs typeface="+mn-cs"/>
              </a:rPr>
              <a:t> Logo </a:t>
            </a:r>
            <a:r>
              <a:rPr kumimoji="0" lang="cs-CZ" sz="2400" b="0" i="0" u="none" strike="noStrike" kern="0" cap="none" spc="0" normalizeH="0" baseline="0" noProof="0" dirty="0" err="1">
                <a:ln>
                  <a:noFill/>
                </a:ln>
                <a:solidFill>
                  <a:srgbClr val="404040"/>
                </a:solidFill>
                <a:effectLst/>
                <a:uLnTx/>
                <a:uFillTx/>
                <a:latin typeface="+mn-lt"/>
                <a:ea typeface="+mn-ea"/>
                <a:cs typeface="+mn-cs"/>
              </a:rPr>
              <a:t>optional</a:t>
            </a:r>
            <a:endParaRPr kumimoji="0" lang="cs-CZ" sz="2400" b="0" i="0" u="none" strike="noStrike" kern="0" cap="none" spc="0" normalizeH="0" baseline="0" noProof="0" dirty="0">
              <a:ln>
                <a:noFill/>
              </a:ln>
              <a:solidFill>
                <a:srgbClr val="404040"/>
              </a:solidFill>
              <a:effectLst/>
              <a:uLnTx/>
              <a:uFillTx/>
              <a:latin typeface="+mn-lt"/>
              <a:ea typeface="+mn-ea"/>
              <a:cs typeface="+mn-cs"/>
            </a:endParaRPr>
          </a:p>
        </p:txBody>
      </p:sp>
      <p:pic>
        <p:nvPicPr>
          <p:cNvPr id="117" name="Picture 11"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40329" y="6362470"/>
            <a:ext cx="1840249" cy="369556"/>
          </a:xfrm>
          <a:prstGeom prst="rect">
            <a:avLst/>
          </a:prstGeom>
        </p:spPr>
      </p:pic>
      <p:sp>
        <p:nvSpPr>
          <p:cNvPr id="118" name="Zástupný symbol pro text 4"/>
          <p:cNvSpPr>
            <a:spLocks noGrp="1"/>
          </p:cNvSpPr>
          <p:nvPr>
            <p:ph type="body" sz="quarter" idx="16" hasCustomPrompt="1"/>
          </p:nvPr>
        </p:nvSpPr>
        <p:spPr>
          <a:xfrm>
            <a:off x="5423926" y="3284786"/>
            <a:ext cx="6047316" cy="576263"/>
          </a:xfrm>
          <a:prstGeom prst="rect">
            <a:avLst/>
          </a:prstGeom>
        </p:spPr>
        <p:txBody>
          <a:bodyPr>
            <a:noAutofit/>
          </a:bodyPr>
          <a:lstStyle>
            <a:lvl1pPr marL="0" indent="0">
              <a:buNone/>
              <a:defRPr sz="4800" b="1" cap="all" baseline="0">
                <a:solidFill>
                  <a:srgbClr val="404040"/>
                </a:solidFill>
              </a:defRPr>
            </a:lvl1pPr>
          </a:lstStyle>
          <a:p>
            <a:pPr lvl="0"/>
            <a:r>
              <a:rPr lang="cs-CZ" dirty="0" err="1"/>
              <a:t>Presentation</a:t>
            </a:r>
            <a:r>
              <a:rPr lang="cs-CZ" dirty="0"/>
              <a:t> </a:t>
            </a:r>
            <a:r>
              <a:rPr lang="cs-CZ" dirty="0" err="1"/>
              <a:t>title</a:t>
            </a:r>
            <a:endParaRPr lang="en-US" dirty="0"/>
          </a:p>
        </p:txBody>
      </p:sp>
      <p:sp>
        <p:nvSpPr>
          <p:cNvPr id="119" name="Zástupný symbol pro text 11"/>
          <p:cNvSpPr>
            <a:spLocks noGrp="1"/>
          </p:cNvSpPr>
          <p:nvPr>
            <p:ph type="body" sz="quarter" idx="17" hasCustomPrompt="1"/>
          </p:nvPr>
        </p:nvSpPr>
        <p:spPr>
          <a:xfrm>
            <a:off x="5454973" y="4887914"/>
            <a:ext cx="1111249" cy="368300"/>
          </a:xfrm>
          <a:prstGeom prst="rect">
            <a:avLst/>
          </a:prstGeom>
        </p:spPr>
        <p:txBody>
          <a:bodyPr/>
          <a:lstStyle>
            <a:lvl1pPr marL="0" indent="0">
              <a:buNone/>
              <a:defRPr sz="2400" b="1">
                <a:solidFill>
                  <a:srgbClr val="404040"/>
                </a:solidFill>
              </a:defRPr>
            </a:lvl1pPr>
          </a:lstStyle>
          <a:p>
            <a:pPr lvl="0"/>
            <a:r>
              <a:rPr lang="cs-CZ" dirty="0" err="1"/>
              <a:t>Date</a:t>
            </a:r>
            <a:endParaRPr lang="en-US" dirty="0"/>
          </a:p>
        </p:txBody>
      </p:sp>
      <p:sp>
        <p:nvSpPr>
          <p:cNvPr id="120" name="Zástupný symbol pro text 4"/>
          <p:cNvSpPr>
            <a:spLocks noGrp="1"/>
          </p:cNvSpPr>
          <p:nvPr>
            <p:ph type="body" sz="quarter" idx="18" hasCustomPrompt="1"/>
          </p:nvPr>
        </p:nvSpPr>
        <p:spPr>
          <a:xfrm>
            <a:off x="5423926" y="4100877"/>
            <a:ext cx="6047316" cy="576263"/>
          </a:xfrm>
          <a:prstGeom prst="rect">
            <a:avLst/>
          </a:prstGeom>
        </p:spPr>
        <p:txBody>
          <a:bodyPr anchor="ctr" anchorCtr="0">
            <a:noAutofit/>
          </a:bodyPr>
          <a:lstStyle>
            <a:lvl1pPr marL="0" indent="0">
              <a:buNone/>
              <a:defRPr sz="4800" b="1" baseline="0">
                <a:solidFill>
                  <a:srgbClr val="404040"/>
                </a:solidFill>
              </a:defRPr>
            </a:lvl1pPr>
          </a:lstStyle>
          <a:p>
            <a:pPr lvl="0"/>
            <a:r>
              <a:rPr lang="cs-CZ" dirty="0" err="1"/>
              <a:t>Additional</a:t>
            </a:r>
            <a:r>
              <a:rPr lang="cs-CZ" dirty="0"/>
              <a:t> </a:t>
            </a:r>
            <a:r>
              <a:rPr lang="cs-CZ" dirty="0" err="1"/>
              <a:t>subtitle</a:t>
            </a:r>
            <a:endParaRPr lang="en-US" dirty="0"/>
          </a:p>
        </p:txBody>
      </p:sp>
    </p:spTree>
    <p:extLst>
      <p:ext uri="{BB962C8B-B14F-4D97-AF65-F5344CB8AC3E}">
        <p14:creationId xmlns:p14="http://schemas.microsoft.com/office/powerpoint/2010/main" val="354265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28305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659226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5474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rgbClr val="404040"/>
                </a:solidFill>
              </a:defRPr>
            </a:lvl1pPr>
            <a:lvl2pPr marL="4837" indent="0" algn="l">
              <a:lnSpc>
                <a:spcPct val="90000"/>
              </a:lnSpc>
              <a:spcBef>
                <a:spcPts val="609"/>
              </a:spcBef>
              <a:buNone/>
              <a:tabLst/>
              <a:defRPr sz="3200" baseline="0">
                <a:solidFill>
                  <a:srgbClr val="404040"/>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4262015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578941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Vlastní rozložení">
    <p:bg>
      <p:bgPr>
        <a:solidFill>
          <a:srgbClr val="008E94"/>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60153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Vlastní rozložení">
    <p:bg>
      <p:bgPr>
        <a:solidFill>
          <a:srgbClr val="008BCA"/>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B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130454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Vlastní rozložení">
    <p:bg>
      <p:bgPr>
        <a:solidFill>
          <a:schemeClr val="accent3"/>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233485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Vlastní rozložení">
    <p:bg>
      <p:bgPr>
        <a:solidFill>
          <a:schemeClr val="accent4"/>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2397942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Vlastní rozložení">
    <p:bg>
      <p:bgPr>
        <a:solidFill>
          <a:schemeClr val="accent2"/>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75069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4_Vlastní rozložení">
    <p:bg>
      <p:bgPr>
        <a:solidFill>
          <a:srgbClr val="FBB040"/>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404040"/>
                </a:solidFill>
              </a:defRPr>
            </a:lvl1pPr>
          </a:lstStyle>
          <a:p>
            <a:pPr lvl="0"/>
            <a:r>
              <a:rPr lang="en-US" dirty="0"/>
              <a:t>Something </a:t>
            </a:r>
            <a:r>
              <a:rPr lang="en-US" dirty="0" err="1"/>
              <a:t>something</a:t>
            </a:r>
            <a:endParaRPr lang="en-GB" dirty="0"/>
          </a:p>
        </p:txBody>
      </p:sp>
      <p:sp>
        <p:nvSpPr>
          <p:cNvPr id="6"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rgbClr val="404040"/>
                </a:solidFill>
              </a:rPr>
              <a:pPr/>
              <a:t>‹#›</a:t>
            </a:fld>
            <a:endParaRPr lang="cs-CZ" sz="1600" dirty="0">
              <a:solidFill>
                <a:srgbClr val="404040"/>
              </a:solidFill>
            </a:endParaRPr>
          </a:p>
        </p:txBody>
      </p:sp>
    </p:spTree>
    <p:extLst>
      <p:ext uri="{BB962C8B-B14F-4D97-AF65-F5344CB8AC3E}">
        <p14:creationId xmlns:p14="http://schemas.microsoft.com/office/powerpoint/2010/main" val="2199117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Vlastní rozložení">
    <p:bg>
      <p:bgPr>
        <a:solidFill>
          <a:srgbClr val="BABABA"/>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1370753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Vlastní rozložení">
    <p:bg>
      <p:bgPr>
        <a:solidFill>
          <a:srgbClr val="404040"/>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1586526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Vlastní rozložení">
    <p:bg>
      <p:bgPr>
        <a:solidFill>
          <a:schemeClr val="bg1"/>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rgbClr val="404040"/>
                </a:solidFill>
              </a:defRPr>
            </a:lvl1pPr>
            <a:lvl2pPr marL="4837" indent="0" algn="l">
              <a:lnSpc>
                <a:spcPct val="90000"/>
              </a:lnSpc>
              <a:spcBef>
                <a:spcPts val="609"/>
              </a:spcBef>
              <a:buNone/>
              <a:tabLst/>
              <a:defRPr sz="3200" baseline="0">
                <a:solidFill>
                  <a:srgbClr val="404040"/>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105219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3" y="0"/>
            <a:ext cx="12191999" cy="6858000"/>
          </a:xfrm>
          <a:prstGeom prst="rect">
            <a:avLst/>
          </a:prstGeom>
          <a:effectLst/>
        </p:spPr>
        <p:txBody>
          <a:bodyPr/>
          <a:lstStyle>
            <a:lvl1pPr marL="0" indent="0">
              <a:buNone/>
              <a:defRPr baseline="0">
                <a:solidFill>
                  <a:srgbClr val="404040"/>
                </a:solidFill>
              </a:defRPr>
            </a:lvl1pPr>
          </a:lstStyle>
          <a:p>
            <a:r>
              <a:rPr lang="en-GB" dirty="0"/>
              <a:t/>
            </a:r>
            <a:br>
              <a:rPr lang="en-GB" dirty="0"/>
            </a:br>
            <a:r>
              <a:rPr lang="en-GB" dirty="0"/>
              <a:t>     </a:t>
            </a:r>
          </a:p>
        </p:txBody>
      </p:sp>
      <p:sp>
        <p:nvSpPr>
          <p:cNvPr id="12" name="Title 1"/>
          <p:cNvSpPr>
            <a:spLocks noGrp="1"/>
          </p:cNvSpPr>
          <p:nvPr>
            <p:ph type="title" hasCustomPrompt="1"/>
          </p:nvPr>
        </p:nvSpPr>
        <p:spPr>
          <a:xfrm>
            <a:off x="1366507" y="3305914"/>
            <a:ext cx="9457547" cy="1083375"/>
          </a:xfrm>
          <a:prstGeom prst="rect">
            <a:avLst/>
          </a:prstGeom>
          <a:effectLst>
            <a:outerShdw blurRad="825500" algn="ctr" rotWithShape="0">
              <a:prstClr val="black">
                <a:alpha val="20000"/>
              </a:prstClr>
            </a:outerShdw>
          </a:effectLst>
        </p:spPr>
        <p:txBody>
          <a:bodyPr anchor="t"/>
          <a:lstStyle>
            <a:lvl1pPr>
              <a:lnSpc>
                <a:spcPct val="80000"/>
              </a:lnSpc>
              <a:spcBef>
                <a:spcPts val="1219"/>
              </a:spcBef>
              <a:defRPr sz="11733"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4083216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Vlastní rozložení">
    <p:bg>
      <p:bgPr>
        <a:solidFill>
          <a:srgbClr val="FBB040"/>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199117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Vlastní rozložení">
    <p:bg>
      <p:bgPr>
        <a:solidFill>
          <a:srgbClr val="404040"/>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A1C46B"/>
                </a:solidFill>
              </a:defRPr>
            </a:lvl1pPr>
          </a:lstStyle>
          <a:p>
            <a:pPr lvl="0"/>
            <a:r>
              <a:rPr lang="en-US" dirty="0"/>
              <a:t>Something </a:t>
            </a:r>
            <a:r>
              <a:rPr lang="en-US" dirty="0" err="1"/>
              <a:t>something</a:t>
            </a:r>
            <a:endParaRPr lang="en-GB" dirty="0"/>
          </a:p>
        </p:txBody>
      </p:sp>
      <p:sp>
        <p:nvSpPr>
          <p:cNvPr id="4"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Tree>
    <p:extLst>
      <p:ext uri="{BB962C8B-B14F-4D97-AF65-F5344CB8AC3E}">
        <p14:creationId xmlns:p14="http://schemas.microsoft.com/office/powerpoint/2010/main" val="2813922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Vlastní rozložení">
    <p:bg>
      <p:bgPr>
        <a:solidFill>
          <a:srgbClr val="A8CCDD"/>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rgbClr val="008E94"/>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58595B"/>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945688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Vlastní rozložení">
    <p:bg>
      <p:bgPr>
        <a:solidFill>
          <a:srgbClr val="008E94"/>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999541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Vlastní rozložení">
    <p:bg>
      <p:bgPr>
        <a:solidFill>
          <a:srgbClr val="A1C46B"/>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766236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Vlastní rozložení">
    <p:bg>
      <p:bgPr>
        <a:solidFill>
          <a:srgbClr val="008BC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39280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1_Vlastní rozložení">
    <p:bg>
      <p:bgPr>
        <a:solidFill>
          <a:schemeClr val="accent4"/>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2"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2397942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1_Vlastní rozložení">
    <p:bg>
      <p:bgPr>
        <a:solidFill>
          <a:srgbClr val="ED673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744637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Vlastní rozložení">
    <p:bg>
      <p:bgPr>
        <a:solidFill>
          <a:srgbClr val="BABAB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559365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82744" y="1196975"/>
            <a:ext cx="11573896" cy="4824413"/>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9" name="Zástupný symbol pro nadpis 1"/>
          <p:cNvSpPr>
            <a:spLocks noGrp="1"/>
          </p:cNvSpPr>
          <p:nvPr>
            <p:ph type="title"/>
          </p:nvPr>
        </p:nvSpPr>
        <p:spPr>
          <a:xfrm>
            <a:off x="282744" y="-60019"/>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1702666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82744" y="1196975"/>
            <a:ext cx="11573896" cy="4824413"/>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5" name="Title 1"/>
          <p:cNvSpPr>
            <a:spLocks noGrp="1"/>
          </p:cNvSpPr>
          <p:nvPr>
            <p:ph type="title" hasCustomPrompt="1"/>
          </p:nvPr>
        </p:nvSpPr>
        <p:spPr>
          <a:xfrm>
            <a:off x="294071" y="363023"/>
            <a:ext cx="11539460" cy="615397"/>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222353" y="-87536"/>
            <a:ext cx="8947195" cy="590215"/>
          </a:xfrm>
          <a:prstGeom prst="rect">
            <a:avLst/>
          </a:prstGeo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4165930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6151439" y="1623810"/>
            <a:ext cx="5686336"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341267" y="2668921"/>
            <a:ext cx="5686336"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9"/>
          <p:cNvSpPr>
            <a:spLocks noGrp="1"/>
          </p:cNvSpPr>
          <p:nvPr>
            <p:ph type="body" sz="quarter" idx="21"/>
          </p:nvPr>
        </p:nvSpPr>
        <p:spPr>
          <a:xfrm>
            <a:off x="6151439" y="2668921"/>
            <a:ext cx="5686336"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10"/>
          <p:cNvSpPr>
            <a:spLocks noGrp="1"/>
          </p:cNvSpPr>
          <p:nvPr>
            <p:ph type="body" sz="quarter" idx="18" hasCustomPrompt="1"/>
          </p:nvPr>
        </p:nvSpPr>
        <p:spPr>
          <a:xfrm>
            <a:off x="341267" y="1623810"/>
            <a:ext cx="5686336"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2"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3" name="Text Placeholder 6"/>
          <p:cNvSpPr>
            <a:spLocks noGrp="1"/>
          </p:cNvSpPr>
          <p:nvPr>
            <p:ph type="body" sz="quarter" idx="22"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51290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341269" y="1623810"/>
            <a:ext cx="3748172"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4222635" y="1623810"/>
            <a:ext cx="3748172"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8101122" y="1623810"/>
            <a:ext cx="3748172"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341267" y="2668921"/>
            <a:ext cx="3748173"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9"/>
          <p:cNvSpPr>
            <a:spLocks noGrp="1"/>
          </p:cNvSpPr>
          <p:nvPr>
            <p:ph type="body" sz="quarter" idx="21"/>
          </p:nvPr>
        </p:nvSpPr>
        <p:spPr>
          <a:xfrm>
            <a:off x="4222634" y="2668921"/>
            <a:ext cx="3748173"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9"/>
          <p:cNvSpPr>
            <a:spLocks noGrp="1"/>
          </p:cNvSpPr>
          <p:nvPr>
            <p:ph type="body" sz="quarter" idx="24"/>
          </p:nvPr>
        </p:nvSpPr>
        <p:spPr>
          <a:xfrm>
            <a:off x="8101122" y="2668921"/>
            <a:ext cx="3748173"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74357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341267" y="1623810"/>
            <a:ext cx="2782691"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3245872" y="1623810"/>
            <a:ext cx="2782691"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6150477" y="1623810"/>
            <a:ext cx="2782691"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9055084" y="1623810"/>
            <a:ext cx="2782691" cy="817663"/>
          </a:xfrm>
          <a:prstGeom prst="rect">
            <a:avLst/>
          </a:prstGeom>
          <a:solidFill>
            <a:srgbClr val="FBB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341268"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9"/>
          <p:cNvSpPr>
            <a:spLocks noGrp="1"/>
          </p:cNvSpPr>
          <p:nvPr>
            <p:ph type="body" sz="quarter" idx="21"/>
          </p:nvPr>
        </p:nvSpPr>
        <p:spPr>
          <a:xfrm>
            <a:off x="3245872"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9"/>
          <p:cNvSpPr>
            <a:spLocks noGrp="1"/>
          </p:cNvSpPr>
          <p:nvPr>
            <p:ph type="body" sz="quarter" idx="26"/>
          </p:nvPr>
        </p:nvSpPr>
        <p:spPr>
          <a:xfrm>
            <a:off x="6150477"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9"/>
          <p:cNvSpPr>
            <a:spLocks noGrp="1"/>
          </p:cNvSpPr>
          <p:nvPr>
            <p:ph type="body" sz="quarter" idx="27"/>
          </p:nvPr>
        </p:nvSpPr>
        <p:spPr>
          <a:xfrm>
            <a:off x="9055084"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0" name="Text Placeholder 6"/>
          <p:cNvSpPr>
            <a:spLocks noGrp="1"/>
          </p:cNvSpPr>
          <p:nvPr>
            <p:ph type="body" sz="quarter" idx="28"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995304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41267" y="4813844"/>
            <a:ext cx="5686336"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6" name="Text Placeholder 10"/>
          <p:cNvSpPr>
            <a:spLocks noGrp="1"/>
          </p:cNvSpPr>
          <p:nvPr>
            <p:ph type="body" sz="quarter" idx="15"/>
          </p:nvPr>
        </p:nvSpPr>
        <p:spPr>
          <a:xfrm>
            <a:off x="6151439" y="4813844"/>
            <a:ext cx="5686336"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341267" y="2441472"/>
            <a:ext cx="5686336"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8" name="Picture Placeholder 6"/>
          <p:cNvSpPr>
            <a:spLocks noGrp="1"/>
          </p:cNvSpPr>
          <p:nvPr>
            <p:ph type="pic" sz="quarter" idx="17"/>
          </p:nvPr>
        </p:nvSpPr>
        <p:spPr>
          <a:xfrm>
            <a:off x="6151439" y="2441472"/>
            <a:ext cx="5686336"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9" name="Text Placeholder 10"/>
          <p:cNvSpPr>
            <a:spLocks noGrp="1"/>
          </p:cNvSpPr>
          <p:nvPr>
            <p:ph type="body" sz="quarter" idx="18" hasCustomPrompt="1"/>
          </p:nvPr>
        </p:nvSpPr>
        <p:spPr>
          <a:xfrm>
            <a:off x="341267" y="1623810"/>
            <a:ext cx="5686336"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6151439" y="1623810"/>
            <a:ext cx="5686336"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962023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41269" y="4813844"/>
            <a:ext cx="3748172"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6" name="Text Placeholder 10"/>
          <p:cNvSpPr>
            <a:spLocks noGrp="1"/>
          </p:cNvSpPr>
          <p:nvPr>
            <p:ph type="body" sz="quarter" idx="15"/>
          </p:nvPr>
        </p:nvSpPr>
        <p:spPr>
          <a:xfrm>
            <a:off x="4222635" y="4813844"/>
            <a:ext cx="3748172"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341269" y="2441472"/>
            <a:ext cx="3748172"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8" name="Picture Placeholder 6"/>
          <p:cNvSpPr>
            <a:spLocks noGrp="1"/>
          </p:cNvSpPr>
          <p:nvPr>
            <p:ph type="pic" sz="quarter" idx="17"/>
          </p:nvPr>
        </p:nvSpPr>
        <p:spPr>
          <a:xfrm>
            <a:off x="4222635" y="2441472"/>
            <a:ext cx="3748172"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9" name="Text Placeholder 10"/>
          <p:cNvSpPr>
            <a:spLocks noGrp="1"/>
          </p:cNvSpPr>
          <p:nvPr>
            <p:ph type="body" sz="quarter" idx="18" hasCustomPrompt="1"/>
          </p:nvPr>
        </p:nvSpPr>
        <p:spPr>
          <a:xfrm>
            <a:off x="341269" y="1623810"/>
            <a:ext cx="3748172"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222635" y="1623810"/>
            <a:ext cx="3748172"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8101122" y="4813844"/>
            <a:ext cx="3748172"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12" name="Picture Placeholder 6"/>
          <p:cNvSpPr>
            <a:spLocks noGrp="1"/>
          </p:cNvSpPr>
          <p:nvPr>
            <p:ph type="pic" sz="quarter" idx="21"/>
          </p:nvPr>
        </p:nvSpPr>
        <p:spPr>
          <a:xfrm>
            <a:off x="8101122" y="2441472"/>
            <a:ext cx="3748172"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13" name="Text Placeholder 10"/>
          <p:cNvSpPr>
            <a:spLocks noGrp="1"/>
          </p:cNvSpPr>
          <p:nvPr>
            <p:ph type="body" sz="quarter" idx="22" hasCustomPrompt="1"/>
          </p:nvPr>
        </p:nvSpPr>
        <p:spPr>
          <a:xfrm>
            <a:off x="8101122" y="1623810"/>
            <a:ext cx="3748172"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8"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9"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767888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41267"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6" name="Text Placeholder 10"/>
          <p:cNvSpPr>
            <a:spLocks noGrp="1"/>
          </p:cNvSpPr>
          <p:nvPr>
            <p:ph type="body" sz="quarter" idx="15"/>
          </p:nvPr>
        </p:nvSpPr>
        <p:spPr>
          <a:xfrm>
            <a:off x="3245872"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341267"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8" name="Picture Placeholder 6"/>
          <p:cNvSpPr>
            <a:spLocks noGrp="1"/>
          </p:cNvSpPr>
          <p:nvPr>
            <p:ph type="pic" sz="quarter" idx="17"/>
          </p:nvPr>
        </p:nvSpPr>
        <p:spPr>
          <a:xfrm>
            <a:off x="3245872"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9" name="Text Placeholder 10"/>
          <p:cNvSpPr>
            <a:spLocks noGrp="1"/>
          </p:cNvSpPr>
          <p:nvPr>
            <p:ph type="body" sz="quarter" idx="18" hasCustomPrompt="1"/>
          </p:nvPr>
        </p:nvSpPr>
        <p:spPr>
          <a:xfrm>
            <a:off x="341267" y="1623810"/>
            <a:ext cx="2782691"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245872" y="1623810"/>
            <a:ext cx="2782691"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150477"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12" name="Picture Placeholder 6"/>
          <p:cNvSpPr>
            <a:spLocks noGrp="1"/>
          </p:cNvSpPr>
          <p:nvPr>
            <p:ph type="pic" sz="quarter" idx="21"/>
          </p:nvPr>
        </p:nvSpPr>
        <p:spPr>
          <a:xfrm>
            <a:off x="6150477"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13" name="Text Placeholder 10"/>
          <p:cNvSpPr>
            <a:spLocks noGrp="1"/>
          </p:cNvSpPr>
          <p:nvPr>
            <p:ph type="body" sz="quarter" idx="22" hasCustomPrompt="1"/>
          </p:nvPr>
        </p:nvSpPr>
        <p:spPr>
          <a:xfrm>
            <a:off x="6150477" y="1623810"/>
            <a:ext cx="2782691"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9055084"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15" name="Picture Placeholder 6"/>
          <p:cNvSpPr>
            <a:spLocks noGrp="1"/>
          </p:cNvSpPr>
          <p:nvPr>
            <p:ph type="pic" sz="quarter" idx="24"/>
          </p:nvPr>
        </p:nvSpPr>
        <p:spPr>
          <a:xfrm>
            <a:off x="9055084"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16" name="Text Placeholder 10"/>
          <p:cNvSpPr>
            <a:spLocks noGrp="1"/>
          </p:cNvSpPr>
          <p:nvPr>
            <p:ph type="body" sz="quarter" idx="25" hasCustomPrompt="1"/>
          </p:nvPr>
        </p:nvSpPr>
        <p:spPr>
          <a:xfrm>
            <a:off x="9055084" y="1623810"/>
            <a:ext cx="2782691" cy="817663"/>
          </a:xfrm>
          <a:prstGeom prst="rect">
            <a:avLst/>
          </a:prstGeom>
          <a:solidFill>
            <a:srgbClr val="FBB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21"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2"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21379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9_Vlastní rozložení">
    <p:bg>
      <p:bgPr>
        <a:solidFill>
          <a:srgbClr val="A1C46B"/>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05914"/>
            <a:ext cx="9457547" cy="1083375"/>
          </a:xfrm>
          <a:prstGeom prst="rect">
            <a:avLst/>
          </a:prstGeom>
        </p:spPr>
        <p:txBody>
          <a:bodyPr lIns="0" anchor="t"/>
          <a:lstStyle>
            <a:lvl1pPr>
              <a:lnSpc>
                <a:spcPct val="80000"/>
              </a:lnSpc>
              <a:spcBef>
                <a:spcPts val="1219"/>
              </a:spcBef>
              <a:defRPr sz="11733"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452080" y="2476736"/>
            <a:ext cx="8044963" cy="829179"/>
          </a:xfrm>
          <a:prstGeom prst="rect">
            <a:avLst/>
          </a:prstGeom>
        </p:spPr>
        <p:txBody>
          <a:bodyPr anchor="b">
            <a:normAutofit/>
          </a:bodyPr>
          <a:lstStyle>
            <a:lvl1pPr marL="0" indent="0">
              <a:spcBef>
                <a:spcPts val="1828"/>
              </a:spcBef>
              <a:buNone/>
              <a:defRPr sz="4000" b="0" cap="none" baseline="0">
                <a:solidFill>
                  <a:srgbClr val="404040"/>
                </a:solidFill>
              </a:defRPr>
            </a:lvl1pPr>
          </a:lstStyle>
          <a:p>
            <a:pPr lvl="0"/>
            <a:r>
              <a:rPr lang="en-US" dirty="0"/>
              <a:t>Something </a:t>
            </a:r>
            <a:r>
              <a:rPr lang="en-US" dirty="0" err="1"/>
              <a:t>something</a:t>
            </a:r>
            <a:endParaRPr lang="en-GB" dirty="0"/>
          </a:p>
        </p:txBody>
      </p:sp>
      <p:sp>
        <p:nvSpPr>
          <p:cNvPr id="4"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rgbClr val="404040"/>
                </a:solidFill>
              </a:rPr>
              <a:pPr/>
              <a:t>‹#›</a:t>
            </a:fld>
            <a:endParaRPr lang="cs-CZ" sz="1600" dirty="0">
              <a:solidFill>
                <a:srgbClr val="404040"/>
              </a:solidFill>
            </a:endParaRPr>
          </a:p>
        </p:txBody>
      </p:sp>
    </p:spTree>
    <p:extLst>
      <p:ext uri="{BB962C8B-B14F-4D97-AF65-F5344CB8AC3E}">
        <p14:creationId xmlns:p14="http://schemas.microsoft.com/office/powerpoint/2010/main" val="766236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8" name="Zástupný symbol pro nadpis 1"/>
          <p:cNvSpPr>
            <a:spLocks noGrp="1"/>
          </p:cNvSpPr>
          <p:nvPr>
            <p:ph type="title"/>
          </p:nvPr>
        </p:nvSpPr>
        <p:spPr>
          <a:xfrm>
            <a:off x="282744" y="-60017"/>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35085616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obsah - 1 radek nadpis">
    <p:spTree>
      <p:nvGrpSpPr>
        <p:cNvPr id="1" name=""/>
        <p:cNvGrpSpPr/>
        <p:nvPr/>
      </p:nvGrpSpPr>
      <p:grpSpPr>
        <a:xfrm>
          <a:off x="0" y="0"/>
          <a:ext cx="0" cy="0"/>
          <a:chOff x="0" y="0"/>
          <a:chExt cx="0" cy="0"/>
        </a:xfrm>
      </p:grpSpPr>
      <p:sp>
        <p:nvSpPr>
          <p:cNvPr id="11" name="Zástupný symbol pro obsah 10"/>
          <p:cNvSpPr>
            <a:spLocks noGrp="1"/>
          </p:cNvSpPr>
          <p:nvPr>
            <p:ph sz="quarter" idx="18"/>
          </p:nvPr>
        </p:nvSpPr>
        <p:spPr>
          <a:xfrm>
            <a:off x="912333" y="1602000"/>
            <a:ext cx="10560000" cy="478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2002" y="6213600"/>
            <a:ext cx="10512951"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8"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2"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67748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p:nvPr>
        </p:nvSpPr>
        <p:spPr>
          <a:xfrm>
            <a:off x="912333" y="1602000"/>
            <a:ext cx="10560000" cy="478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2002" y="6213600"/>
            <a:ext cx="10512951"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9"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1"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2"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147683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obsahy pod sebou - 1 radek nadpis">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912332" y="3587531"/>
            <a:ext cx="1056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obsah 13"/>
          <p:cNvSpPr>
            <a:spLocks noGrp="1"/>
          </p:cNvSpPr>
          <p:nvPr>
            <p:ph sz="quarter" idx="20"/>
          </p:nvPr>
        </p:nvSpPr>
        <p:spPr>
          <a:xfrm>
            <a:off x="912332" y="1628777"/>
            <a:ext cx="10560000" cy="180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6" name="Text Placeholder 6"/>
          <p:cNvSpPr>
            <a:spLocks noGrp="1"/>
          </p:cNvSpPr>
          <p:nvPr>
            <p:ph type="body" sz="quarter" idx="21"/>
          </p:nvPr>
        </p:nvSpPr>
        <p:spPr>
          <a:xfrm>
            <a:off x="912332" y="6108480"/>
            <a:ext cx="1056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7" name="Zástupný symbol pro obsah 13"/>
          <p:cNvSpPr>
            <a:spLocks noGrp="1"/>
          </p:cNvSpPr>
          <p:nvPr>
            <p:ph sz="quarter" idx="22"/>
          </p:nvPr>
        </p:nvSpPr>
        <p:spPr>
          <a:xfrm>
            <a:off x="912333" y="4149726"/>
            <a:ext cx="10560000" cy="180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8"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9"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051571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obsahy pod sebou - 2 radky nadpis">
    <p:spTree>
      <p:nvGrpSpPr>
        <p:cNvPr id="1" name=""/>
        <p:cNvGrpSpPr/>
        <p:nvPr/>
      </p:nvGrpSpPr>
      <p:grpSpPr>
        <a:xfrm>
          <a:off x="0" y="0"/>
          <a:ext cx="0" cy="0"/>
          <a:chOff x="0" y="0"/>
          <a:chExt cx="0" cy="0"/>
        </a:xfrm>
      </p:grpSpPr>
      <p:sp>
        <p:nvSpPr>
          <p:cNvPr id="12" name="Text Placeholder 6"/>
          <p:cNvSpPr>
            <a:spLocks noGrp="1"/>
          </p:cNvSpPr>
          <p:nvPr>
            <p:ph type="body" sz="quarter" idx="16"/>
          </p:nvPr>
        </p:nvSpPr>
        <p:spPr>
          <a:xfrm>
            <a:off x="962168" y="3587531"/>
            <a:ext cx="10512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3" name="Zástupný symbol pro obsah 13"/>
          <p:cNvSpPr>
            <a:spLocks noGrp="1"/>
          </p:cNvSpPr>
          <p:nvPr>
            <p:ph sz="quarter" idx="20"/>
          </p:nvPr>
        </p:nvSpPr>
        <p:spPr>
          <a:xfrm>
            <a:off x="912333" y="1628777"/>
            <a:ext cx="10560000" cy="180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4" name="Text Placeholder 6"/>
          <p:cNvSpPr>
            <a:spLocks noGrp="1"/>
          </p:cNvSpPr>
          <p:nvPr>
            <p:ph type="body" sz="quarter" idx="21"/>
          </p:nvPr>
        </p:nvSpPr>
        <p:spPr>
          <a:xfrm>
            <a:off x="912332" y="6108480"/>
            <a:ext cx="1056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Zástupný symbol pro obsah 13"/>
          <p:cNvSpPr>
            <a:spLocks noGrp="1"/>
          </p:cNvSpPr>
          <p:nvPr>
            <p:ph sz="quarter" idx="22"/>
          </p:nvPr>
        </p:nvSpPr>
        <p:spPr>
          <a:xfrm>
            <a:off x="912333" y="4149726"/>
            <a:ext cx="10560000" cy="180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1"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8"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9"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059620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obsahy - 1 radek nadpis">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912286" y="6213600"/>
            <a:ext cx="4877804"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obsah 13"/>
          <p:cNvSpPr>
            <a:spLocks noGrp="1"/>
          </p:cNvSpPr>
          <p:nvPr>
            <p:ph sz="quarter" idx="20"/>
          </p:nvPr>
        </p:nvSpPr>
        <p:spPr>
          <a:xfrm>
            <a:off x="912283" y="1340769"/>
            <a:ext cx="4992000" cy="48250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5" name="Text Placeholder 6"/>
          <p:cNvSpPr>
            <a:spLocks noGrp="1"/>
          </p:cNvSpPr>
          <p:nvPr>
            <p:ph type="body" sz="quarter" idx="21"/>
          </p:nvPr>
        </p:nvSpPr>
        <p:spPr>
          <a:xfrm>
            <a:off x="6480337" y="6213599"/>
            <a:ext cx="4877804"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6" name="Zástupný symbol pro obsah 13"/>
          <p:cNvSpPr>
            <a:spLocks noGrp="1"/>
          </p:cNvSpPr>
          <p:nvPr>
            <p:ph sz="quarter" idx="22"/>
          </p:nvPr>
        </p:nvSpPr>
        <p:spPr>
          <a:xfrm>
            <a:off x="6480333" y="1340768"/>
            <a:ext cx="4992000" cy="48250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7"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8"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578482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obsahy - 2 radky nadpis">
    <p:spTree>
      <p:nvGrpSpPr>
        <p:cNvPr id="1" name=""/>
        <p:cNvGrpSpPr/>
        <p:nvPr/>
      </p:nvGrpSpPr>
      <p:grpSpPr>
        <a:xfrm>
          <a:off x="0" y="0"/>
          <a:ext cx="0" cy="0"/>
          <a:chOff x="0" y="0"/>
          <a:chExt cx="0" cy="0"/>
        </a:xfrm>
      </p:grpSpPr>
      <p:sp>
        <p:nvSpPr>
          <p:cNvPr id="12" name="Text Placeholder 6"/>
          <p:cNvSpPr>
            <a:spLocks noGrp="1"/>
          </p:cNvSpPr>
          <p:nvPr>
            <p:ph type="body" sz="quarter" idx="16"/>
          </p:nvPr>
        </p:nvSpPr>
        <p:spPr>
          <a:xfrm>
            <a:off x="911423" y="6213600"/>
            <a:ext cx="4992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3" name="Zástupný symbol pro obsah 13"/>
          <p:cNvSpPr>
            <a:spLocks noGrp="1"/>
          </p:cNvSpPr>
          <p:nvPr>
            <p:ph sz="quarter" idx="20"/>
          </p:nvPr>
        </p:nvSpPr>
        <p:spPr>
          <a:xfrm>
            <a:off x="911423" y="1628775"/>
            <a:ext cx="4992000" cy="4537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4" name="Text Placeholder 6"/>
          <p:cNvSpPr>
            <a:spLocks noGrp="1"/>
          </p:cNvSpPr>
          <p:nvPr>
            <p:ph type="body" sz="quarter" idx="21"/>
          </p:nvPr>
        </p:nvSpPr>
        <p:spPr>
          <a:xfrm>
            <a:off x="6480333" y="6213625"/>
            <a:ext cx="4992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Zástupný symbol pro obsah 13"/>
          <p:cNvSpPr>
            <a:spLocks noGrp="1"/>
          </p:cNvSpPr>
          <p:nvPr>
            <p:ph sz="quarter" idx="22"/>
          </p:nvPr>
        </p:nvSpPr>
        <p:spPr>
          <a:xfrm>
            <a:off x="6480333" y="1628801"/>
            <a:ext cx="4992000" cy="4537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6"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7"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981140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obsahy - 1 radek nadpis">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527053" y="6213600"/>
            <a:ext cx="353776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Zástupný symbol pro obsah 13"/>
          <p:cNvSpPr>
            <a:spLocks noGrp="1"/>
          </p:cNvSpPr>
          <p:nvPr>
            <p:ph sz="quarter" idx="20"/>
          </p:nvPr>
        </p:nvSpPr>
        <p:spPr>
          <a:xfrm>
            <a:off x="527053" y="1340769"/>
            <a:ext cx="3552393" cy="48250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9" name="Text Placeholder 6"/>
          <p:cNvSpPr>
            <a:spLocks noGrp="1"/>
          </p:cNvSpPr>
          <p:nvPr>
            <p:ph type="body" sz="quarter" idx="21"/>
          </p:nvPr>
        </p:nvSpPr>
        <p:spPr>
          <a:xfrm>
            <a:off x="4367645" y="6213600"/>
            <a:ext cx="353776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Zástupný symbol pro obsah 13"/>
          <p:cNvSpPr>
            <a:spLocks noGrp="1"/>
          </p:cNvSpPr>
          <p:nvPr>
            <p:ph sz="quarter" idx="23"/>
          </p:nvPr>
        </p:nvSpPr>
        <p:spPr>
          <a:xfrm>
            <a:off x="4367645" y="1340769"/>
            <a:ext cx="3552393" cy="48250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1" name="Text Placeholder 6"/>
          <p:cNvSpPr>
            <a:spLocks noGrp="1"/>
          </p:cNvSpPr>
          <p:nvPr>
            <p:ph type="body" sz="quarter" idx="24"/>
          </p:nvPr>
        </p:nvSpPr>
        <p:spPr>
          <a:xfrm>
            <a:off x="8208238" y="6213599"/>
            <a:ext cx="353776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2" name="Zástupný symbol pro obsah 13"/>
          <p:cNvSpPr>
            <a:spLocks noGrp="1"/>
          </p:cNvSpPr>
          <p:nvPr>
            <p:ph sz="quarter" idx="25"/>
          </p:nvPr>
        </p:nvSpPr>
        <p:spPr>
          <a:xfrm>
            <a:off x="8208238" y="1340768"/>
            <a:ext cx="3552393" cy="48250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4"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5"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026877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obsahy - 2 radky nadpis">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527053" y="6213600"/>
            <a:ext cx="353776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Zástupný symbol pro obsah 13"/>
          <p:cNvSpPr>
            <a:spLocks noGrp="1"/>
          </p:cNvSpPr>
          <p:nvPr>
            <p:ph sz="quarter" idx="20"/>
          </p:nvPr>
        </p:nvSpPr>
        <p:spPr>
          <a:xfrm>
            <a:off x="527053" y="1628775"/>
            <a:ext cx="3552393" cy="4537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9" name="Text Placeholder 6"/>
          <p:cNvSpPr>
            <a:spLocks noGrp="1"/>
          </p:cNvSpPr>
          <p:nvPr>
            <p:ph type="body" sz="quarter" idx="21"/>
          </p:nvPr>
        </p:nvSpPr>
        <p:spPr>
          <a:xfrm>
            <a:off x="4367645" y="6213600"/>
            <a:ext cx="353776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Zástupný symbol pro obsah 13"/>
          <p:cNvSpPr>
            <a:spLocks noGrp="1"/>
          </p:cNvSpPr>
          <p:nvPr>
            <p:ph sz="quarter" idx="23"/>
          </p:nvPr>
        </p:nvSpPr>
        <p:spPr>
          <a:xfrm>
            <a:off x="4367645" y="1628775"/>
            <a:ext cx="3552393" cy="4537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21" name="Text Placeholder 6"/>
          <p:cNvSpPr>
            <a:spLocks noGrp="1"/>
          </p:cNvSpPr>
          <p:nvPr>
            <p:ph type="body" sz="quarter" idx="24"/>
          </p:nvPr>
        </p:nvSpPr>
        <p:spPr>
          <a:xfrm>
            <a:off x="8208238" y="6213599"/>
            <a:ext cx="353776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2" name="Zástupný symbol pro obsah 13"/>
          <p:cNvSpPr>
            <a:spLocks noGrp="1"/>
          </p:cNvSpPr>
          <p:nvPr>
            <p:ph sz="quarter" idx="25"/>
          </p:nvPr>
        </p:nvSpPr>
        <p:spPr>
          <a:xfrm>
            <a:off x="8208238" y="1628774"/>
            <a:ext cx="3552393" cy="4537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3"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4"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65864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obsahy - 1 radek nadpis_v2">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912748" y="3665308"/>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7" name="Zástupný symbol pro obsah 16"/>
          <p:cNvSpPr>
            <a:spLocks noGrp="1"/>
          </p:cNvSpPr>
          <p:nvPr>
            <p:ph sz="quarter" idx="24"/>
          </p:nvPr>
        </p:nvSpPr>
        <p:spPr>
          <a:xfrm>
            <a:off x="912086" y="1628776"/>
            <a:ext cx="10562167"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8" name="Text Placeholder 6"/>
          <p:cNvSpPr>
            <a:spLocks noGrp="1"/>
          </p:cNvSpPr>
          <p:nvPr>
            <p:ph type="body" sz="quarter" idx="25"/>
          </p:nvPr>
        </p:nvSpPr>
        <p:spPr>
          <a:xfrm>
            <a:off x="912085" y="6186259"/>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9" name="Zástupný symbol pro obsah 16"/>
          <p:cNvSpPr>
            <a:spLocks noGrp="1"/>
          </p:cNvSpPr>
          <p:nvPr>
            <p:ph sz="quarter" idx="26"/>
          </p:nvPr>
        </p:nvSpPr>
        <p:spPr>
          <a:xfrm>
            <a:off x="911424" y="414972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0" name="Text Placeholder 6"/>
          <p:cNvSpPr>
            <a:spLocks noGrp="1"/>
          </p:cNvSpPr>
          <p:nvPr>
            <p:ph type="body" sz="quarter" idx="27"/>
          </p:nvPr>
        </p:nvSpPr>
        <p:spPr>
          <a:xfrm>
            <a:off x="6434251" y="6186259"/>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1" name="Zástupný symbol pro obsah 16"/>
          <p:cNvSpPr>
            <a:spLocks noGrp="1"/>
          </p:cNvSpPr>
          <p:nvPr>
            <p:ph sz="quarter" idx="28"/>
          </p:nvPr>
        </p:nvSpPr>
        <p:spPr>
          <a:xfrm>
            <a:off x="6433589" y="414972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4"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87715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82744" y="1196975"/>
            <a:ext cx="11573896" cy="4824413"/>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cs-CZ" sz="1733" b="1" i="0" u="none" strike="noStrike" kern="0" cap="none" spc="0" normalizeH="0" baseline="0" noProof="0" dirty="0">
              <a:ln>
                <a:noFill/>
              </a:ln>
              <a:solidFill>
                <a:srgbClr val="404040"/>
              </a:solidFill>
              <a:effectLst/>
              <a:uLnTx/>
              <a:uFillTx/>
              <a:latin typeface="+mj-lt"/>
              <a:cs typeface="Arial" pitchFamily="34" charset="0"/>
            </a:endParaRPr>
          </a:p>
        </p:txBody>
      </p:sp>
      <p:sp>
        <p:nvSpPr>
          <p:cNvPr id="5" name="Title 1"/>
          <p:cNvSpPr>
            <a:spLocks noGrp="1"/>
          </p:cNvSpPr>
          <p:nvPr>
            <p:ph type="title" hasCustomPrompt="1"/>
          </p:nvPr>
        </p:nvSpPr>
        <p:spPr>
          <a:xfrm>
            <a:off x="294071" y="363023"/>
            <a:ext cx="11539460" cy="615397"/>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222353" y="-87536"/>
            <a:ext cx="8947195" cy="590215"/>
          </a:xfrm>
          <a:prstGeom prst="rect">
            <a:avLst/>
          </a:prstGeo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7"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rgbClr val="404040"/>
                </a:solidFill>
              </a:rPr>
              <a:pPr/>
              <a:t>‹#›</a:t>
            </a:fld>
            <a:endParaRPr lang="cs-CZ" sz="1600" dirty="0">
              <a:solidFill>
                <a:srgbClr val="404040"/>
              </a:solidFill>
            </a:endParaRPr>
          </a:p>
        </p:txBody>
      </p:sp>
    </p:spTree>
    <p:extLst>
      <p:ext uri="{BB962C8B-B14F-4D97-AF65-F5344CB8AC3E}">
        <p14:creationId xmlns:p14="http://schemas.microsoft.com/office/powerpoint/2010/main" val="56858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obsahy - 2 radky nadpis_v2">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912748" y="3665308"/>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obsah 16"/>
          <p:cNvSpPr>
            <a:spLocks noGrp="1"/>
          </p:cNvSpPr>
          <p:nvPr>
            <p:ph sz="quarter" idx="24"/>
          </p:nvPr>
        </p:nvSpPr>
        <p:spPr>
          <a:xfrm>
            <a:off x="912086" y="1628776"/>
            <a:ext cx="10562167"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9" name="Text Placeholder 6"/>
          <p:cNvSpPr>
            <a:spLocks noGrp="1"/>
          </p:cNvSpPr>
          <p:nvPr>
            <p:ph type="body" sz="quarter" idx="25"/>
          </p:nvPr>
        </p:nvSpPr>
        <p:spPr>
          <a:xfrm>
            <a:off x="912085" y="6186259"/>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Zástupný symbol pro obsah 16"/>
          <p:cNvSpPr>
            <a:spLocks noGrp="1"/>
          </p:cNvSpPr>
          <p:nvPr>
            <p:ph sz="quarter" idx="26"/>
          </p:nvPr>
        </p:nvSpPr>
        <p:spPr>
          <a:xfrm>
            <a:off x="911424" y="414972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1" name="Text Placeholder 6"/>
          <p:cNvSpPr>
            <a:spLocks noGrp="1"/>
          </p:cNvSpPr>
          <p:nvPr>
            <p:ph type="body" sz="quarter" idx="27"/>
          </p:nvPr>
        </p:nvSpPr>
        <p:spPr>
          <a:xfrm>
            <a:off x="6434251" y="6186259"/>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2" name="Zástupný symbol pro obsah 16"/>
          <p:cNvSpPr>
            <a:spLocks noGrp="1"/>
          </p:cNvSpPr>
          <p:nvPr>
            <p:ph sz="quarter" idx="28"/>
          </p:nvPr>
        </p:nvSpPr>
        <p:spPr>
          <a:xfrm>
            <a:off x="6433589" y="414972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434982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obsahy - 1 radek nadpis_v3">
    <p:spTree>
      <p:nvGrpSpPr>
        <p:cNvPr id="1" name=""/>
        <p:cNvGrpSpPr/>
        <p:nvPr/>
      </p:nvGrpSpPr>
      <p:grpSpPr>
        <a:xfrm>
          <a:off x="0" y="0"/>
          <a:ext cx="0" cy="0"/>
          <a:chOff x="0" y="0"/>
          <a:chExt cx="0" cy="0"/>
        </a:xfrm>
      </p:grpSpPr>
      <p:sp>
        <p:nvSpPr>
          <p:cNvPr id="26" name="Text Placeholder 6"/>
          <p:cNvSpPr>
            <a:spLocks noGrp="1"/>
          </p:cNvSpPr>
          <p:nvPr>
            <p:ph type="body" sz="quarter" idx="16"/>
          </p:nvPr>
        </p:nvSpPr>
        <p:spPr>
          <a:xfrm>
            <a:off x="912748" y="6186259"/>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7" name="Zástupný symbol pro obsah 16"/>
          <p:cNvSpPr>
            <a:spLocks noGrp="1"/>
          </p:cNvSpPr>
          <p:nvPr>
            <p:ph sz="quarter" idx="24"/>
          </p:nvPr>
        </p:nvSpPr>
        <p:spPr>
          <a:xfrm>
            <a:off x="912086" y="4149726"/>
            <a:ext cx="10562167"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28" name="Text Placeholder 6"/>
          <p:cNvSpPr>
            <a:spLocks noGrp="1"/>
          </p:cNvSpPr>
          <p:nvPr>
            <p:ph type="body" sz="quarter" idx="25"/>
          </p:nvPr>
        </p:nvSpPr>
        <p:spPr>
          <a:xfrm>
            <a:off x="912085" y="3665308"/>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9" name="Zástupný symbol pro obsah 16"/>
          <p:cNvSpPr>
            <a:spLocks noGrp="1"/>
          </p:cNvSpPr>
          <p:nvPr>
            <p:ph sz="quarter" idx="26"/>
          </p:nvPr>
        </p:nvSpPr>
        <p:spPr>
          <a:xfrm>
            <a:off x="911424" y="162877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30" name="Text Placeholder 6"/>
          <p:cNvSpPr>
            <a:spLocks noGrp="1"/>
          </p:cNvSpPr>
          <p:nvPr>
            <p:ph type="body" sz="quarter" idx="27"/>
          </p:nvPr>
        </p:nvSpPr>
        <p:spPr>
          <a:xfrm>
            <a:off x="6434251" y="3665308"/>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1" name="Zástupný symbol pro obsah 16"/>
          <p:cNvSpPr>
            <a:spLocks noGrp="1"/>
          </p:cNvSpPr>
          <p:nvPr>
            <p:ph sz="quarter" idx="28"/>
          </p:nvPr>
        </p:nvSpPr>
        <p:spPr>
          <a:xfrm>
            <a:off x="6433589" y="162877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4"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5"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541535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obsahy - 2 radky nadpis_v3">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912748" y="6186259"/>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Zástupný symbol pro obsah 16"/>
          <p:cNvSpPr>
            <a:spLocks noGrp="1"/>
          </p:cNvSpPr>
          <p:nvPr>
            <p:ph sz="quarter" idx="24"/>
          </p:nvPr>
        </p:nvSpPr>
        <p:spPr>
          <a:xfrm>
            <a:off x="912086" y="4149726"/>
            <a:ext cx="10562167"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9" name="Text Placeholder 6"/>
          <p:cNvSpPr>
            <a:spLocks noGrp="1"/>
          </p:cNvSpPr>
          <p:nvPr>
            <p:ph type="body" sz="quarter" idx="25"/>
          </p:nvPr>
        </p:nvSpPr>
        <p:spPr>
          <a:xfrm>
            <a:off x="912085" y="3665308"/>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Zástupný symbol pro obsah 16"/>
          <p:cNvSpPr>
            <a:spLocks noGrp="1"/>
          </p:cNvSpPr>
          <p:nvPr>
            <p:ph sz="quarter" idx="26"/>
          </p:nvPr>
        </p:nvSpPr>
        <p:spPr>
          <a:xfrm>
            <a:off x="911424" y="162877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1" name="Text Placeholder 6"/>
          <p:cNvSpPr>
            <a:spLocks noGrp="1"/>
          </p:cNvSpPr>
          <p:nvPr>
            <p:ph type="body" sz="quarter" idx="27"/>
          </p:nvPr>
        </p:nvSpPr>
        <p:spPr>
          <a:xfrm>
            <a:off x="6434251" y="3665308"/>
            <a:ext cx="5040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2" name="Zástupný symbol pro obsah 16"/>
          <p:cNvSpPr>
            <a:spLocks noGrp="1"/>
          </p:cNvSpPr>
          <p:nvPr>
            <p:ph sz="quarter" idx="28"/>
          </p:nvPr>
        </p:nvSpPr>
        <p:spPr>
          <a:xfrm>
            <a:off x="6433589" y="1628776"/>
            <a:ext cx="5040000" cy="2016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3"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4"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10730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radek nadpis - 3 obsahy pod sebou_v2">
    <p:spTree>
      <p:nvGrpSpPr>
        <p:cNvPr id="1" name=""/>
        <p:cNvGrpSpPr/>
        <p:nvPr/>
      </p:nvGrpSpPr>
      <p:grpSpPr>
        <a:xfrm>
          <a:off x="0" y="0"/>
          <a:ext cx="0" cy="0"/>
          <a:chOff x="0" y="0"/>
          <a:chExt cx="0" cy="0"/>
        </a:xfrm>
      </p:grpSpPr>
      <p:sp>
        <p:nvSpPr>
          <p:cNvPr id="15" name="Text Placeholder 6"/>
          <p:cNvSpPr>
            <a:spLocks noGrp="1"/>
          </p:cNvSpPr>
          <p:nvPr>
            <p:ph type="body" sz="quarter" idx="16"/>
          </p:nvPr>
        </p:nvSpPr>
        <p:spPr>
          <a:xfrm>
            <a:off x="912088" y="6186259"/>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6" name="Zástupný symbol pro obsah 16"/>
          <p:cNvSpPr>
            <a:spLocks noGrp="1"/>
          </p:cNvSpPr>
          <p:nvPr>
            <p:ph sz="quarter" idx="24"/>
          </p:nvPr>
        </p:nvSpPr>
        <p:spPr>
          <a:xfrm>
            <a:off x="911426" y="4653136"/>
            <a:ext cx="10562167" cy="15127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7" name="Text Placeholder 6"/>
          <p:cNvSpPr>
            <a:spLocks noGrp="1"/>
          </p:cNvSpPr>
          <p:nvPr>
            <p:ph type="body" sz="quarter" idx="25"/>
          </p:nvPr>
        </p:nvSpPr>
        <p:spPr>
          <a:xfrm>
            <a:off x="912088" y="2729875"/>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Zástupný symbol pro obsah 16"/>
          <p:cNvSpPr>
            <a:spLocks noGrp="1"/>
          </p:cNvSpPr>
          <p:nvPr>
            <p:ph sz="quarter" idx="26"/>
          </p:nvPr>
        </p:nvSpPr>
        <p:spPr>
          <a:xfrm>
            <a:off x="911426" y="1196752"/>
            <a:ext cx="10562167" cy="15127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9" name="Text Placeholder 6"/>
          <p:cNvSpPr>
            <a:spLocks noGrp="1"/>
          </p:cNvSpPr>
          <p:nvPr>
            <p:ph type="body" sz="quarter" idx="27"/>
          </p:nvPr>
        </p:nvSpPr>
        <p:spPr>
          <a:xfrm>
            <a:off x="912088" y="4458067"/>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Zástupný symbol pro obsah 16"/>
          <p:cNvSpPr>
            <a:spLocks noGrp="1"/>
          </p:cNvSpPr>
          <p:nvPr>
            <p:ph sz="quarter" idx="28"/>
          </p:nvPr>
        </p:nvSpPr>
        <p:spPr>
          <a:xfrm>
            <a:off x="911426" y="2924944"/>
            <a:ext cx="10562167" cy="15127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3"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1"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1531602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radky nadpis - 3 obsahy pod sebou_v2">
    <p:spTree>
      <p:nvGrpSpPr>
        <p:cNvPr id="1" name=""/>
        <p:cNvGrpSpPr/>
        <p:nvPr/>
      </p:nvGrpSpPr>
      <p:grpSpPr>
        <a:xfrm>
          <a:off x="0" y="0"/>
          <a:ext cx="0" cy="0"/>
          <a:chOff x="0" y="0"/>
          <a:chExt cx="0" cy="0"/>
        </a:xfrm>
      </p:grpSpPr>
      <p:sp>
        <p:nvSpPr>
          <p:cNvPr id="18" name="Text Placeholder 6"/>
          <p:cNvSpPr>
            <a:spLocks noGrp="1"/>
          </p:cNvSpPr>
          <p:nvPr>
            <p:ph type="body" sz="quarter" idx="16"/>
          </p:nvPr>
        </p:nvSpPr>
        <p:spPr>
          <a:xfrm>
            <a:off x="912088" y="6186259"/>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9" name="Zástupný symbol pro obsah 16"/>
          <p:cNvSpPr>
            <a:spLocks noGrp="1"/>
          </p:cNvSpPr>
          <p:nvPr>
            <p:ph sz="quarter" idx="24"/>
          </p:nvPr>
        </p:nvSpPr>
        <p:spPr>
          <a:xfrm>
            <a:off x="911426" y="4869160"/>
            <a:ext cx="10562167" cy="1296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0" name="Text Placeholder 6"/>
          <p:cNvSpPr>
            <a:spLocks noGrp="1"/>
          </p:cNvSpPr>
          <p:nvPr>
            <p:ph type="body" sz="quarter" idx="25"/>
          </p:nvPr>
        </p:nvSpPr>
        <p:spPr>
          <a:xfrm>
            <a:off x="912088" y="2830240"/>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1" name="Zástupný symbol pro obsah 16"/>
          <p:cNvSpPr>
            <a:spLocks noGrp="1"/>
          </p:cNvSpPr>
          <p:nvPr>
            <p:ph sz="quarter" idx="26"/>
          </p:nvPr>
        </p:nvSpPr>
        <p:spPr>
          <a:xfrm>
            <a:off x="911426" y="1513141"/>
            <a:ext cx="10562167" cy="1296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2" name="Text Placeholder 6"/>
          <p:cNvSpPr>
            <a:spLocks noGrp="1"/>
          </p:cNvSpPr>
          <p:nvPr>
            <p:ph type="body" sz="quarter" idx="27"/>
          </p:nvPr>
        </p:nvSpPr>
        <p:spPr>
          <a:xfrm>
            <a:off x="912088" y="4508249"/>
            <a:ext cx="10512625"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3" name="Zástupný symbol pro obsah 16"/>
          <p:cNvSpPr>
            <a:spLocks noGrp="1"/>
          </p:cNvSpPr>
          <p:nvPr>
            <p:ph sz="quarter" idx="28"/>
          </p:nvPr>
        </p:nvSpPr>
        <p:spPr>
          <a:xfrm>
            <a:off x="911426" y="3191151"/>
            <a:ext cx="10562167" cy="1296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4"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5"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3122179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4 obsahy - 1 radek nadpis">
    <p:spTree>
      <p:nvGrpSpPr>
        <p:cNvPr id="1" name=""/>
        <p:cNvGrpSpPr/>
        <p:nvPr/>
      </p:nvGrpSpPr>
      <p:grpSpPr>
        <a:xfrm>
          <a:off x="0" y="0"/>
          <a:ext cx="0" cy="0"/>
          <a:chOff x="0" y="0"/>
          <a:chExt cx="0" cy="0"/>
        </a:xfrm>
      </p:grpSpPr>
      <p:sp>
        <p:nvSpPr>
          <p:cNvPr id="16" name="Text Placeholder 6"/>
          <p:cNvSpPr>
            <a:spLocks noGrp="1"/>
          </p:cNvSpPr>
          <p:nvPr>
            <p:ph type="body" sz="quarter" idx="25"/>
          </p:nvPr>
        </p:nvSpPr>
        <p:spPr>
          <a:xfrm>
            <a:off x="910764" y="3550320"/>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7" name="Zástupný symbol pro obsah 16"/>
          <p:cNvSpPr>
            <a:spLocks noGrp="1"/>
          </p:cNvSpPr>
          <p:nvPr>
            <p:ph sz="quarter" idx="26"/>
          </p:nvPr>
        </p:nvSpPr>
        <p:spPr>
          <a:xfrm>
            <a:off x="910103" y="1297788"/>
            <a:ext cx="5184000" cy="2232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8" name="Text Placeholder 6"/>
          <p:cNvSpPr>
            <a:spLocks noGrp="1"/>
          </p:cNvSpPr>
          <p:nvPr>
            <p:ph type="body" sz="quarter" idx="27"/>
          </p:nvPr>
        </p:nvSpPr>
        <p:spPr>
          <a:xfrm>
            <a:off x="6288021" y="3550320"/>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9" name="Zástupný symbol pro obsah 16"/>
          <p:cNvSpPr>
            <a:spLocks noGrp="1"/>
          </p:cNvSpPr>
          <p:nvPr>
            <p:ph sz="quarter" idx="28"/>
          </p:nvPr>
        </p:nvSpPr>
        <p:spPr>
          <a:xfrm>
            <a:off x="6287360" y="1297788"/>
            <a:ext cx="5184000" cy="2232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0" name="Text Placeholder 6"/>
          <p:cNvSpPr>
            <a:spLocks noGrp="1"/>
          </p:cNvSpPr>
          <p:nvPr>
            <p:ph type="body" sz="quarter" idx="29"/>
          </p:nvPr>
        </p:nvSpPr>
        <p:spPr>
          <a:xfrm>
            <a:off x="6288021" y="6093296"/>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1" name="Zástupný symbol pro obsah 16"/>
          <p:cNvSpPr>
            <a:spLocks noGrp="1"/>
          </p:cNvSpPr>
          <p:nvPr>
            <p:ph sz="quarter" idx="30"/>
          </p:nvPr>
        </p:nvSpPr>
        <p:spPr>
          <a:xfrm>
            <a:off x="6287360" y="3840764"/>
            <a:ext cx="5184000" cy="2232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2" name="Text Placeholder 6"/>
          <p:cNvSpPr>
            <a:spLocks noGrp="1"/>
          </p:cNvSpPr>
          <p:nvPr>
            <p:ph type="body" sz="quarter" idx="31"/>
          </p:nvPr>
        </p:nvSpPr>
        <p:spPr>
          <a:xfrm>
            <a:off x="910763" y="6093296"/>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3" name="Zástupný symbol pro obsah 16"/>
          <p:cNvSpPr>
            <a:spLocks noGrp="1"/>
          </p:cNvSpPr>
          <p:nvPr>
            <p:ph sz="quarter" idx="32"/>
          </p:nvPr>
        </p:nvSpPr>
        <p:spPr>
          <a:xfrm>
            <a:off x="910101" y="3840764"/>
            <a:ext cx="5184000" cy="2232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24"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5" name="Text Placeholder 6"/>
          <p:cNvSpPr>
            <a:spLocks noGrp="1"/>
          </p:cNvSpPr>
          <p:nvPr>
            <p:ph type="body" sz="quarter" idx="33"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259783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4 obsahy - 2 radky nadpis">
    <p:spTree>
      <p:nvGrpSpPr>
        <p:cNvPr id="1" name=""/>
        <p:cNvGrpSpPr/>
        <p:nvPr/>
      </p:nvGrpSpPr>
      <p:grpSpPr>
        <a:xfrm>
          <a:off x="0" y="0"/>
          <a:ext cx="0" cy="0"/>
          <a:chOff x="0" y="0"/>
          <a:chExt cx="0" cy="0"/>
        </a:xfrm>
      </p:grpSpPr>
      <p:sp>
        <p:nvSpPr>
          <p:cNvPr id="20" name="Text Placeholder 6"/>
          <p:cNvSpPr>
            <a:spLocks noGrp="1"/>
          </p:cNvSpPr>
          <p:nvPr>
            <p:ph type="body" sz="quarter" idx="25"/>
          </p:nvPr>
        </p:nvSpPr>
        <p:spPr>
          <a:xfrm>
            <a:off x="912087" y="3708288"/>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1" name="Zástupný symbol pro obsah 16"/>
          <p:cNvSpPr>
            <a:spLocks noGrp="1"/>
          </p:cNvSpPr>
          <p:nvPr>
            <p:ph sz="quarter" idx="26"/>
          </p:nvPr>
        </p:nvSpPr>
        <p:spPr>
          <a:xfrm>
            <a:off x="911425" y="1714761"/>
            <a:ext cx="5184000" cy="1973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2" name="Text Placeholder 6"/>
          <p:cNvSpPr>
            <a:spLocks noGrp="1"/>
          </p:cNvSpPr>
          <p:nvPr>
            <p:ph type="body" sz="quarter" idx="27"/>
          </p:nvPr>
        </p:nvSpPr>
        <p:spPr>
          <a:xfrm>
            <a:off x="6289344" y="3708288"/>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3" name="Zástupný symbol pro obsah 16"/>
          <p:cNvSpPr>
            <a:spLocks noGrp="1"/>
          </p:cNvSpPr>
          <p:nvPr>
            <p:ph sz="quarter" idx="28"/>
          </p:nvPr>
        </p:nvSpPr>
        <p:spPr>
          <a:xfrm>
            <a:off x="6288683" y="1714761"/>
            <a:ext cx="5184000" cy="1973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4" name="Text Placeholder 6"/>
          <p:cNvSpPr>
            <a:spLocks noGrp="1"/>
          </p:cNvSpPr>
          <p:nvPr>
            <p:ph type="body" sz="quarter" idx="29"/>
          </p:nvPr>
        </p:nvSpPr>
        <p:spPr>
          <a:xfrm>
            <a:off x="6289344" y="6093296"/>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5" name="Zástupný symbol pro obsah 16"/>
          <p:cNvSpPr>
            <a:spLocks noGrp="1"/>
          </p:cNvSpPr>
          <p:nvPr>
            <p:ph sz="quarter" idx="30"/>
          </p:nvPr>
        </p:nvSpPr>
        <p:spPr>
          <a:xfrm>
            <a:off x="6288683" y="4099769"/>
            <a:ext cx="5184000" cy="1973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6" name="Text Placeholder 6"/>
          <p:cNvSpPr>
            <a:spLocks noGrp="1"/>
          </p:cNvSpPr>
          <p:nvPr>
            <p:ph type="body" sz="quarter" idx="31"/>
          </p:nvPr>
        </p:nvSpPr>
        <p:spPr>
          <a:xfrm>
            <a:off x="912085" y="6093296"/>
            <a:ext cx="5184000"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7" name="Zástupný symbol pro obsah 16"/>
          <p:cNvSpPr>
            <a:spLocks noGrp="1"/>
          </p:cNvSpPr>
          <p:nvPr>
            <p:ph sz="quarter" idx="32"/>
          </p:nvPr>
        </p:nvSpPr>
        <p:spPr>
          <a:xfrm>
            <a:off x="911424" y="4099769"/>
            <a:ext cx="5184000" cy="1973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33"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6094094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radek nadpis - 1 obsah ">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911424" y="621461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404040"/>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2" name="Zástupný symbol pro obsah 10"/>
          <p:cNvSpPr>
            <a:spLocks noGrp="1"/>
          </p:cNvSpPr>
          <p:nvPr>
            <p:ph sz="quarter" idx="18"/>
          </p:nvPr>
        </p:nvSpPr>
        <p:spPr>
          <a:xfrm>
            <a:off x="911424" y="2204864"/>
            <a:ext cx="10560000"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2731612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radky nadpis - 1 obsah ">
    <p:spTree>
      <p:nvGrpSpPr>
        <p:cNvPr id="1" name=""/>
        <p:cNvGrpSpPr/>
        <p:nvPr/>
      </p:nvGrpSpPr>
      <p:grpSpPr>
        <a:xfrm>
          <a:off x="0" y="0"/>
          <a:ext cx="0" cy="0"/>
          <a:chOff x="0" y="0"/>
          <a:chExt cx="0" cy="0"/>
        </a:xfrm>
      </p:grpSpPr>
      <p:sp>
        <p:nvSpPr>
          <p:cNvPr id="14" name="Zástupný symbol pro obsah 10"/>
          <p:cNvSpPr>
            <a:spLocks noGrp="1"/>
          </p:cNvSpPr>
          <p:nvPr>
            <p:ph sz="quarter" idx="18"/>
          </p:nvPr>
        </p:nvSpPr>
        <p:spPr>
          <a:xfrm>
            <a:off x="912333" y="2492896"/>
            <a:ext cx="10560000" cy="36724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3" name="Text Placeholder 6"/>
          <p:cNvSpPr>
            <a:spLocks noGrp="1"/>
          </p:cNvSpPr>
          <p:nvPr>
            <p:ph type="body" sz="quarter" idx="16"/>
          </p:nvPr>
        </p:nvSpPr>
        <p:spPr>
          <a:xfrm>
            <a:off x="911424" y="621461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6"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7"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9157794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radek nadpis - 1 obsah vertikálně">
    <p:spTree>
      <p:nvGrpSpPr>
        <p:cNvPr id="1" name=""/>
        <p:cNvGrpSpPr/>
        <p:nvPr/>
      </p:nvGrpSpPr>
      <p:grpSpPr>
        <a:xfrm>
          <a:off x="0" y="0"/>
          <a:ext cx="0" cy="0"/>
          <a:chOff x="0" y="0"/>
          <a:chExt cx="0" cy="0"/>
        </a:xfrm>
      </p:grpSpPr>
      <p:sp>
        <p:nvSpPr>
          <p:cNvPr id="12" name="Zástupný symbol pro obsah 10"/>
          <p:cNvSpPr>
            <a:spLocks noGrp="1"/>
          </p:cNvSpPr>
          <p:nvPr>
            <p:ph sz="quarter" idx="18"/>
          </p:nvPr>
        </p:nvSpPr>
        <p:spPr>
          <a:xfrm>
            <a:off x="5039883" y="1412776"/>
            <a:ext cx="6240693" cy="48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5039882" y="635863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412777"/>
            <a:ext cx="3648405" cy="5040412"/>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1007534" y="1628800"/>
            <a:ext cx="3456285" cy="4608512"/>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96325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492248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radky nadpis - 1 obsah vertikálně">
    <p:spTree>
      <p:nvGrpSpPr>
        <p:cNvPr id="1" name=""/>
        <p:cNvGrpSpPr/>
        <p:nvPr/>
      </p:nvGrpSpPr>
      <p:grpSpPr>
        <a:xfrm>
          <a:off x="0" y="0"/>
          <a:ext cx="0" cy="0"/>
          <a:chOff x="0" y="0"/>
          <a:chExt cx="0" cy="0"/>
        </a:xfrm>
      </p:grpSpPr>
      <p:sp>
        <p:nvSpPr>
          <p:cNvPr id="12" name="Zástupný symbol pro obsah 10"/>
          <p:cNvSpPr>
            <a:spLocks noGrp="1"/>
          </p:cNvSpPr>
          <p:nvPr>
            <p:ph sz="quarter" idx="18"/>
          </p:nvPr>
        </p:nvSpPr>
        <p:spPr>
          <a:xfrm>
            <a:off x="5039883" y="1628800"/>
            <a:ext cx="6240693" cy="468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5039882" y="635863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628801"/>
            <a:ext cx="3648405" cy="4824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1007534" y="1844824"/>
            <a:ext cx="3456287" cy="4320480"/>
          </a:xfrm>
          <a:prstGeom prst="rect">
            <a:avLst/>
          </a:prstGeom>
        </p:spPr>
        <p:txBody>
          <a:bodyPr anchor="ctr">
            <a:noAutofit/>
          </a:bodyPr>
          <a:lstStyle>
            <a:lvl1pPr marL="0" indent="0">
              <a:buNone/>
              <a:defRPr sz="1800">
                <a:solidFill>
                  <a:srgbClr val="404040"/>
                </a:solidFill>
              </a:defRPr>
            </a:lvl1pPr>
          </a:lstStyle>
          <a:p>
            <a:pPr lvl="0"/>
            <a:r>
              <a:rPr lang="en-US"/>
              <a:t>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117854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radek nadpis - 2 obsahy pod sebou ">
    <p:spTree>
      <p:nvGrpSpPr>
        <p:cNvPr id="1" name=""/>
        <p:cNvGrpSpPr/>
        <p:nvPr/>
      </p:nvGrpSpPr>
      <p:grpSpPr>
        <a:xfrm>
          <a:off x="0" y="0"/>
          <a:ext cx="0" cy="0"/>
          <a:chOff x="0" y="0"/>
          <a:chExt cx="0" cy="0"/>
        </a:xfrm>
      </p:grpSpPr>
      <p:sp>
        <p:nvSpPr>
          <p:cNvPr id="16" name="Zástupný symbol pro obsah 10"/>
          <p:cNvSpPr>
            <a:spLocks noGrp="1"/>
          </p:cNvSpPr>
          <p:nvPr>
            <p:ph sz="quarter" idx="23"/>
          </p:nvPr>
        </p:nvSpPr>
        <p:spPr>
          <a:xfrm>
            <a:off x="912286" y="4365104"/>
            <a:ext cx="10560049" cy="1827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5" name="Zástupný symbol pro obsah 10"/>
          <p:cNvSpPr>
            <a:spLocks noGrp="1"/>
          </p:cNvSpPr>
          <p:nvPr>
            <p:ph sz="quarter" idx="18"/>
          </p:nvPr>
        </p:nvSpPr>
        <p:spPr>
          <a:xfrm>
            <a:off x="912285" y="2177480"/>
            <a:ext cx="10560049" cy="1827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1424" y="4019579"/>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1" name="Text Placeholder 6"/>
          <p:cNvSpPr>
            <a:spLocks noGrp="1"/>
          </p:cNvSpPr>
          <p:nvPr>
            <p:ph type="body" sz="quarter" idx="21"/>
          </p:nvPr>
        </p:nvSpPr>
        <p:spPr>
          <a:xfrm>
            <a:off x="911424" y="6222799"/>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7"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8"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5158934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radky nadpis - 2 obsahy pod sebou ">
    <p:spTree>
      <p:nvGrpSpPr>
        <p:cNvPr id="1" name=""/>
        <p:cNvGrpSpPr/>
        <p:nvPr/>
      </p:nvGrpSpPr>
      <p:grpSpPr>
        <a:xfrm>
          <a:off x="0" y="0"/>
          <a:ext cx="0" cy="0"/>
          <a:chOff x="0" y="0"/>
          <a:chExt cx="0" cy="0"/>
        </a:xfrm>
      </p:grpSpPr>
      <p:sp>
        <p:nvSpPr>
          <p:cNvPr id="17" name="Zástupný symbol pro obsah 10"/>
          <p:cNvSpPr>
            <a:spLocks noGrp="1"/>
          </p:cNvSpPr>
          <p:nvPr>
            <p:ph sz="quarter" idx="23"/>
          </p:nvPr>
        </p:nvSpPr>
        <p:spPr>
          <a:xfrm>
            <a:off x="912286" y="4553590"/>
            <a:ext cx="10560049" cy="1656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6" name="Zástupný symbol pro obsah 10"/>
          <p:cNvSpPr>
            <a:spLocks noGrp="1"/>
          </p:cNvSpPr>
          <p:nvPr>
            <p:ph sz="quarter" idx="18"/>
          </p:nvPr>
        </p:nvSpPr>
        <p:spPr>
          <a:xfrm>
            <a:off x="912285" y="2492896"/>
            <a:ext cx="10560049" cy="1656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2" name="Text Placeholder 6"/>
          <p:cNvSpPr>
            <a:spLocks noGrp="1"/>
          </p:cNvSpPr>
          <p:nvPr>
            <p:ph type="body" sz="quarter" idx="16"/>
          </p:nvPr>
        </p:nvSpPr>
        <p:spPr>
          <a:xfrm>
            <a:off x="911424" y="4163595"/>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Text Placeholder 6"/>
          <p:cNvSpPr>
            <a:spLocks noGrp="1"/>
          </p:cNvSpPr>
          <p:nvPr>
            <p:ph type="body" sz="quarter" idx="21"/>
          </p:nvPr>
        </p:nvSpPr>
        <p:spPr>
          <a:xfrm>
            <a:off x="911424" y="6222799"/>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8"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9"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858412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1 radek nadpis - 2 obsahy vedle sebe ">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6288023" y="2348880"/>
            <a:ext cx="49916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obsah 10"/>
          <p:cNvSpPr>
            <a:spLocks noGrp="1"/>
          </p:cNvSpPr>
          <p:nvPr>
            <p:ph sz="quarter" idx="21"/>
          </p:nvPr>
        </p:nvSpPr>
        <p:spPr>
          <a:xfrm>
            <a:off x="912286" y="2348880"/>
            <a:ext cx="49916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1424" y="621461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6288021" y="621461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6"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7"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608149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2 radky nadpis - 2 obsahy vedle sebe ">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6288023" y="2564904"/>
            <a:ext cx="4991695" cy="36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5" name="Zástupný symbol pro obsah 10"/>
          <p:cNvSpPr>
            <a:spLocks noGrp="1"/>
          </p:cNvSpPr>
          <p:nvPr>
            <p:ph sz="quarter" idx="21"/>
          </p:nvPr>
        </p:nvSpPr>
        <p:spPr>
          <a:xfrm>
            <a:off x="912286" y="2564904"/>
            <a:ext cx="4991695" cy="36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003399"/>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3" name="Text Placeholder 6"/>
          <p:cNvSpPr>
            <a:spLocks noGrp="1"/>
          </p:cNvSpPr>
          <p:nvPr>
            <p:ph type="body" sz="quarter" idx="16"/>
          </p:nvPr>
        </p:nvSpPr>
        <p:spPr>
          <a:xfrm>
            <a:off x="911424" y="621461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6288021" y="621461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6"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7"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8"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69585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1 radek nadpis - 2 obsahy pod sebou">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5039883" y="4041320"/>
            <a:ext cx="6240693" cy="226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obsah 10"/>
          <p:cNvSpPr>
            <a:spLocks noGrp="1"/>
          </p:cNvSpPr>
          <p:nvPr>
            <p:ph sz="quarter" idx="21"/>
          </p:nvPr>
        </p:nvSpPr>
        <p:spPr>
          <a:xfrm>
            <a:off x="5039883" y="1412776"/>
            <a:ext cx="6240693" cy="226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5039882" y="370703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5039882" y="632202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412777"/>
            <a:ext cx="3648405" cy="5040412"/>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1007534" y="1628800"/>
            <a:ext cx="3456285" cy="4608512"/>
          </a:xfrm>
          <a:prstGeom prst="rect">
            <a:avLst/>
          </a:prstGeom>
        </p:spPr>
        <p:txBody>
          <a:bodyPr anchor="ctr">
            <a:noAutofit/>
          </a:bodyPr>
          <a:lstStyle>
            <a:lvl1pPr marL="0" indent="0">
              <a:buNone/>
              <a:defRPr sz="1800">
                <a:solidFill>
                  <a:srgbClr val="404040"/>
                </a:solidFill>
              </a:defRPr>
            </a:lvl1pPr>
          </a:lstStyle>
          <a:p>
            <a:pPr lvl="0"/>
            <a:r>
              <a:rPr lang="en-US"/>
              <a:t>Edit Master text styles</a:t>
            </a:r>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6"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7"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9499301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2 radky nadpis - 2 obsahy pod sebou">
    <p:spTree>
      <p:nvGrpSpPr>
        <p:cNvPr id="1" name=""/>
        <p:cNvGrpSpPr/>
        <p:nvPr/>
      </p:nvGrpSpPr>
      <p:grpSpPr>
        <a:xfrm>
          <a:off x="0" y="0"/>
          <a:ext cx="0" cy="0"/>
          <a:chOff x="0" y="0"/>
          <a:chExt cx="0" cy="0"/>
        </a:xfrm>
      </p:grpSpPr>
      <p:sp>
        <p:nvSpPr>
          <p:cNvPr id="12" name="Zástupný symbol pro obsah 10"/>
          <p:cNvSpPr>
            <a:spLocks noGrp="1"/>
          </p:cNvSpPr>
          <p:nvPr>
            <p:ph sz="quarter" idx="22"/>
          </p:nvPr>
        </p:nvSpPr>
        <p:spPr>
          <a:xfrm>
            <a:off x="5039883" y="4041320"/>
            <a:ext cx="6240693" cy="226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4" name="Zástupný symbol pro obsah 10"/>
          <p:cNvSpPr>
            <a:spLocks noGrp="1"/>
          </p:cNvSpPr>
          <p:nvPr>
            <p:ph sz="quarter" idx="21"/>
          </p:nvPr>
        </p:nvSpPr>
        <p:spPr>
          <a:xfrm>
            <a:off x="5039883" y="1521040"/>
            <a:ext cx="6240693" cy="226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5039882" y="3795968"/>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5039882" y="632202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628801"/>
            <a:ext cx="3648405" cy="4824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1007534" y="1844824"/>
            <a:ext cx="3456285" cy="43924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6"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7"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8284226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radek nadpis - 3 obsahy vedle sebe ">
    <p:spTree>
      <p:nvGrpSpPr>
        <p:cNvPr id="1" name=""/>
        <p:cNvGrpSpPr/>
        <p:nvPr/>
      </p:nvGrpSpPr>
      <p:grpSpPr>
        <a:xfrm>
          <a:off x="0" y="0"/>
          <a:ext cx="0" cy="0"/>
          <a:chOff x="0" y="0"/>
          <a:chExt cx="0" cy="0"/>
        </a:xfrm>
      </p:grpSpPr>
      <p:sp>
        <p:nvSpPr>
          <p:cNvPr id="18" name="Zástupný symbol pro obsah 10"/>
          <p:cNvSpPr>
            <a:spLocks noGrp="1"/>
          </p:cNvSpPr>
          <p:nvPr>
            <p:ph sz="quarter" idx="26"/>
          </p:nvPr>
        </p:nvSpPr>
        <p:spPr>
          <a:xfrm>
            <a:off x="8208235" y="2348880"/>
            <a:ext cx="35523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7" name="Zástupný symbol pro obsah 10"/>
          <p:cNvSpPr>
            <a:spLocks noGrp="1"/>
          </p:cNvSpPr>
          <p:nvPr>
            <p:ph sz="quarter" idx="25"/>
          </p:nvPr>
        </p:nvSpPr>
        <p:spPr>
          <a:xfrm>
            <a:off x="4367808" y="2348880"/>
            <a:ext cx="35523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6" name="Zástupný symbol pro obsah 10"/>
          <p:cNvSpPr>
            <a:spLocks noGrp="1"/>
          </p:cNvSpPr>
          <p:nvPr>
            <p:ph sz="quarter" idx="24"/>
          </p:nvPr>
        </p:nvSpPr>
        <p:spPr>
          <a:xfrm>
            <a:off x="527381" y="2348880"/>
            <a:ext cx="35523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527381" y="6214616"/>
            <a:ext cx="338121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4367808" y="6214616"/>
            <a:ext cx="338121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2" name="Text Placeholder 6"/>
          <p:cNvSpPr>
            <a:spLocks noGrp="1"/>
          </p:cNvSpPr>
          <p:nvPr>
            <p:ph type="body" sz="quarter" idx="21"/>
          </p:nvPr>
        </p:nvSpPr>
        <p:spPr>
          <a:xfrm>
            <a:off x="8208235" y="6214616"/>
            <a:ext cx="338121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0" name="Text Placeholder 6"/>
          <p:cNvSpPr>
            <a:spLocks noGrp="1"/>
          </p:cNvSpPr>
          <p:nvPr>
            <p:ph type="body" sz="quarter" idx="27"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0881278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radky nadpis - 3 obsahy vedle sebe ">
    <p:spTree>
      <p:nvGrpSpPr>
        <p:cNvPr id="1" name=""/>
        <p:cNvGrpSpPr/>
        <p:nvPr/>
      </p:nvGrpSpPr>
      <p:grpSpPr>
        <a:xfrm>
          <a:off x="0" y="0"/>
          <a:ext cx="0" cy="0"/>
          <a:chOff x="0" y="0"/>
          <a:chExt cx="0" cy="0"/>
        </a:xfrm>
      </p:grpSpPr>
      <p:sp>
        <p:nvSpPr>
          <p:cNvPr id="19" name="Zástupný symbol pro obsah 10"/>
          <p:cNvSpPr>
            <a:spLocks noGrp="1"/>
          </p:cNvSpPr>
          <p:nvPr>
            <p:ph sz="quarter" idx="26"/>
          </p:nvPr>
        </p:nvSpPr>
        <p:spPr>
          <a:xfrm>
            <a:off x="8208235" y="2479449"/>
            <a:ext cx="35523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0" name="Zástupný symbol pro obsah 10"/>
          <p:cNvSpPr>
            <a:spLocks noGrp="1"/>
          </p:cNvSpPr>
          <p:nvPr>
            <p:ph sz="quarter" idx="25"/>
          </p:nvPr>
        </p:nvSpPr>
        <p:spPr>
          <a:xfrm>
            <a:off x="4367808" y="2479449"/>
            <a:ext cx="35523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1" name="Zástupný symbol pro obsah 10"/>
          <p:cNvSpPr>
            <a:spLocks noGrp="1"/>
          </p:cNvSpPr>
          <p:nvPr>
            <p:ph sz="quarter" idx="24"/>
          </p:nvPr>
        </p:nvSpPr>
        <p:spPr>
          <a:xfrm>
            <a:off x="527381" y="2479449"/>
            <a:ext cx="3552395" cy="3816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4" name="Text Placeholder 6"/>
          <p:cNvSpPr>
            <a:spLocks noGrp="1"/>
          </p:cNvSpPr>
          <p:nvPr>
            <p:ph type="body" sz="quarter" idx="16"/>
          </p:nvPr>
        </p:nvSpPr>
        <p:spPr>
          <a:xfrm>
            <a:off x="527381" y="6358632"/>
            <a:ext cx="338121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6" name="Text Placeholder 6"/>
          <p:cNvSpPr>
            <a:spLocks noGrp="1"/>
          </p:cNvSpPr>
          <p:nvPr>
            <p:ph type="body" sz="quarter" idx="18"/>
          </p:nvPr>
        </p:nvSpPr>
        <p:spPr>
          <a:xfrm>
            <a:off x="4367808" y="6358632"/>
            <a:ext cx="338121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Text Placeholder 6"/>
          <p:cNvSpPr>
            <a:spLocks noGrp="1"/>
          </p:cNvSpPr>
          <p:nvPr>
            <p:ph type="body" sz="quarter" idx="21"/>
          </p:nvPr>
        </p:nvSpPr>
        <p:spPr>
          <a:xfrm>
            <a:off x="8208235" y="6358632"/>
            <a:ext cx="338121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7"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2" name="Text Placeholder 6"/>
          <p:cNvSpPr>
            <a:spLocks noGrp="1"/>
          </p:cNvSpPr>
          <p:nvPr>
            <p:ph type="body" sz="quarter" idx="27"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7744699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radek nadpis - 3 obsahy pod sebou">
    <p:spTree>
      <p:nvGrpSpPr>
        <p:cNvPr id="1" name=""/>
        <p:cNvGrpSpPr/>
        <p:nvPr/>
      </p:nvGrpSpPr>
      <p:grpSpPr>
        <a:xfrm>
          <a:off x="0" y="0"/>
          <a:ext cx="0" cy="0"/>
          <a:chOff x="0" y="0"/>
          <a:chExt cx="0" cy="0"/>
        </a:xfrm>
      </p:grpSpPr>
      <p:sp>
        <p:nvSpPr>
          <p:cNvPr id="17" name="Zástupný symbol pro obsah 10"/>
          <p:cNvSpPr>
            <a:spLocks noGrp="1"/>
          </p:cNvSpPr>
          <p:nvPr>
            <p:ph sz="quarter" idx="26"/>
          </p:nvPr>
        </p:nvSpPr>
        <p:spPr>
          <a:xfrm>
            <a:off x="5039883" y="4869160"/>
            <a:ext cx="6240693" cy="1440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6" name="Zástupný symbol pro obsah 10"/>
          <p:cNvSpPr>
            <a:spLocks noGrp="1"/>
          </p:cNvSpPr>
          <p:nvPr>
            <p:ph sz="quarter" idx="25"/>
          </p:nvPr>
        </p:nvSpPr>
        <p:spPr>
          <a:xfrm>
            <a:off x="5039883" y="3140968"/>
            <a:ext cx="6240693" cy="1440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5" name="Zástupný symbol pro obsah 10"/>
          <p:cNvSpPr>
            <a:spLocks noGrp="1"/>
          </p:cNvSpPr>
          <p:nvPr>
            <p:ph sz="quarter" idx="24"/>
          </p:nvPr>
        </p:nvSpPr>
        <p:spPr>
          <a:xfrm>
            <a:off x="5039883" y="1412776"/>
            <a:ext cx="6240693" cy="1440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5039882" y="2866888"/>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5039882" y="4608704"/>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412777"/>
            <a:ext cx="3648405" cy="5040412"/>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1007534" y="1628800"/>
            <a:ext cx="3456285" cy="4536504"/>
          </a:xfrm>
          <a:prstGeom prst="rect">
            <a:avLst/>
          </a:prstGeom>
        </p:spPr>
        <p:txBody>
          <a:bodyPr anchor="ctr">
            <a:noAutofit/>
          </a:bodyPr>
          <a:lstStyle>
            <a:lvl1pPr marL="0" indent="0">
              <a:buNone/>
              <a:defRPr sz="1800">
                <a:solidFill>
                  <a:srgbClr val="404040"/>
                </a:solidFill>
              </a:defRPr>
            </a:lvl1pPr>
          </a:lstStyle>
          <a:p>
            <a:pPr lvl="0"/>
            <a:r>
              <a:rPr lang="en-US"/>
              <a:t>Edit Master text styles</a:t>
            </a:r>
          </a:p>
        </p:txBody>
      </p:sp>
      <p:sp>
        <p:nvSpPr>
          <p:cNvPr id="12" name="Text Placeholder 6"/>
          <p:cNvSpPr>
            <a:spLocks noGrp="1"/>
          </p:cNvSpPr>
          <p:nvPr>
            <p:ph type="body" sz="quarter" idx="21"/>
          </p:nvPr>
        </p:nvSpPr>
        <p:spPr>
          <a:xfrm>
            <a:off x="5039882" y="6336896"/>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0" name="Text Placeholder 6"/>
          <p:cNvSpPr>
            <a:spLocks noGrp="1"/>
          </p:cNvSpPr>
          <p:nvPr>
            <p:ph type="body" sz="quarter" idx="27"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47075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9186123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radky nadpis - 3 obsahy pod sebou">
    <p:spTree>
      <p:nvGrpSpPr>
        <p:cNvPr id="1" name=""/>
        <p:cNvGrpSpPr/>
        <p:nvPr/>
      </p:nvGrpSpPr>
      <p:grpSpPr>
        <a:xfrm>
          <a:off x="0" y="0"/>
          <a:ext cx="0" cy="0"/>
          <a:chOff x="0" y="0"/>
          <a:chExt cx="0" cy="0"/>
        </a:xfrm>
      </p:grpSpPr>
      <p:sp>
        <p:nvSpPr>
          <p:cNvPr id="18" name="Zástupný symbol pro obsah 10"/>
          <p:cNvSpPr>
            <a:spLocks noGrp="1"/>
          </p:cNvSpPr>
          <p:nvPr>
            <p:ph sz="quarter" idx="26"/>
          </p:nvPr>
        </p:nvSpPr>
        <p:spPr>
          <a:xfrm>
            <a:off x="5039883" y="4869160"/>
            <a:ext cx="6240693" cy="1440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9" name="Zástupný symbol pro obsah 10"/>
          <p:cNvSpPr>
            <a:spLocks noGrp="1"/>
          </p:cNvSpPr>
          <p:nvPr>
            <p:ph sz="quarter" idx="25"/>
          </p:nvPr>
        </p:nvSpPr>
        <p:spPr>
          <a:xfrm>
            <a:off x="5039883" y="3140968"/>
            <a:ext cx="6240693" cy="1440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0" name="Zástupný symbol pro obsah 10"/>
          <p:cNvSpPr>
            <a:spLocks noGrp="1"/>
          </p:cNvSpPr>
          <p:nvPr>
            <p:ph sz="quarter" idx="24"/>
          </p:nvPr>
        </p:nvSpPr>
        <p:spPr>
          <a:xfrm>
            <a:off x="5039883" y="1412776"/>
            <a:ext cx="6240693" cy="1440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3" name="Zaoblený obdélník 2"/>
          <p:cNvSpPr/>
          <p:nvPr userDrawn="1"/>
        </p:nvSpPr>
        <p:spPr>
          <a:xfrm>
            <a:off x="911424" y="1628801"/>
            <a:ext cx="3648405" cy="4824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1007534" y="1844824"/>
            <a:ext cx="3456285" cy="4320480"/>
          </a:xfrm>
          <a:prstGeom prst="rect">
            <a:avLst/>
          </a:prstGeom>
        </p:spPr>
        <p:txBody>
          <a:bodyPr anchor="ctr">
            <a:noAutofit/>
          </a:bodyPr>
          <a:lstStyle>
            <a:lvl1pPr marL="0" indent="0">
              <a:buNone/>
              <a:defRPr sz="1800">
                <a:solidFill>
                  <a:srgbClr val="404040"/>
                </a:solidFill>
              </a:defRPr>
            </a:lvl1pPr>
          </a:lstStyle>
          <a:p>
            <a:pPr lvl="0"/>
            <a:r>
              <a:rPr lang="en-US"/>
              <a:t>Edit Master text styles</a:t>
            </a:r>
          </a:p>
        </p:txBody>
      </p:sp>
      <p:sp>
        <p:nvSpPr>
          <p:cNvPr id="12" name="Text Placeholder 6"/>
          <p:cNvSpPr>
            <a:spLocks noGrp="1"/>
          </p:cNvSpPr>
          <p:nvPr>
            <p:ph type="body" sz="quarter" idx="16"/>
          </p:nvPr>
        </p:nvSpPr>
        <p:spPr>
          <a:xfrm>
            <a:off x="5039882" y="296063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Text Placeholder 6"/>
          <p:cNvSpPr>
            <a:spLocks noGrp="1"/>
          </p:cNvSpPr>
          <p:nvPr>
            <p:ph type="body" sz="quarter" idx="18"/>
          </p:nvPr>
        </p:nvSpPr>
        <p:spPr>
          <a:xfrm>
            <a:off x="5039882" y="4702448"/>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7" name="Text Placeholder 6"/>
          <p:cNvSpPr>
            <a:spLocks noGrp="1"/>
          </p:cNvSpPr>
          <p:nvPr>
            <p:ph type="body" sz="quarter" idx="21"/>
          </p:nvPr>
        </p:nvSpPr>
        <p:spPr>
          <a:xfrm>
            <a:off x="5039882" y="643064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6"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1" name="Text Placeholder 6"/>
          <p:cNvSpPr>
            <a:spLocks noGrp="1"/>
          </p:cNvSpPr>
          <p:nvPr>
            <p:ph type="body" sz="quarter" idx="27"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9644567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radek nadpis - 3 obsahy popis">
    <p:spTree>
      <p:nvGrpSpPr>
        <p:cNvPr id="1" name=""/>
        <p:cNvGrpSpPr/>
        <p:nvPr/>
      </p:nvGrpSpPr>
      <p:grpSpPr>
        <a:xfrm>
          <a:off x="0" y="0"/>
          <a:ext cx="0" cy="0"/>
          <a:chOff x="0" y="0"/>
          <a:chExt cx="0" cy="0"/>
        </a:xfrm>
      </p:grpSpPr>
      <p:sp>
        <p:nvSpPr>
          <p:cNvPr id="19" name="Zástupný symbol pro obsah 10"/>
          <p:cNvSpPr>
            <a:spLocks noGrp="1"/>
          </p:cNvSpPr>
          <p:nvPr>
            <p:ph sz="quarter" idx="27"/>
          </p:nvPr>
        </p:nvSpPr>
        <p:spPr>
          <a:xfrm>
            <a:off x="6288021" y="4423881"/>
            <a:ext cx="4992000" cy="194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8" name="Zástupný symbol pro obsah 10"/>
          <p:cNvSpPr>
            <a:spLocks noGrp="1"/>
          </p:cNvSpPr>
          <p:nvPr>
            <p:ph sz="quarter" idx="26"/>
          </p:nvPr>
        </p:nvSpPr>
        <p:spPr>
          <a:xfrm>
            <a:off x="6288021" y="2191419"/>
            <a:ext cx="4992000" cy="194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7" name="Zástupný symbol pro obsah 10"/>
          <p:cNvSpPr>
            <a:spLocks noGrp="1"/>
          </p:cNvSpPr>
          <p:nvPr>
            <p:ph sz="quarter" idx="25"/>
          </p:nvPr>
        </p:nvSpPr>
        <p:spPr>
          <a:xfrm>
            <a:off x="912286" y="2191418"/>
            <a:ext cx="4991695" cy="4189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1424" y="643064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6288021" y="4154851"/>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5" name="Text Placeholder 6"/>
          <p:cNvSpPr>
            <a:spLocks noGrp="1"/>
          </p:cNvSpPr>
          <p:nvPr>
            <p:ph type="body" sz="quarter" idx="23"/>
          </p:nvPr>
        </p:nvSpPr>
        <p:spPr>
          <a:xfrm>
            <a:off x="6288021"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20"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1" name="Text Placeholder 6"/>
          <p:cNvSpPr>
            <a:spLocks noGrp="1"/>
          </p:cNvSpPr>
          <p:nvPr>
            <p:ph type="body" sz="quarter" idx="28"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9189879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1 radek nadpis - 3 obsahy_v2">
    <p:spTree>
      <p:nvGrpSpPr>
        <p:cNvPr id="1" name=""/>
        <p:cNvGrpSpPr/>
        <p:nvPr/>
      </p:nvGrpSpPr>
      <p:grpSpPr>
        <a:xfrm>
          <a:off x="0" y="0"/>
          <a:ext cx="0" cy="0"/>
          <a:chOff x="0" y="0"/>
          <a:chExt cx="0" cy="0"/>
        </a:xfrm>
      </p:grpSpPr>
      <p:sp>
        <p:nvSpPr>
          <p:cNvPr id="15" name="Zástupný symbol pro obsah 10"/>
          <p:cNvSpPr>
            <a:spLocks noGrp="1"/>
          </p:cNvSpPr>
          <p:nvPr>
            <p:ph sz="quarter" idx="27"/>
          </p:nvPr>
        </p:nvSpPr>
        <p:spPr>
          <a:xfrm>
            <a:off x="912284" y="4437328"/>
            <a:ext cx="4992000" cy="190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6" name="Zástupný symbol pro obsah 10"/>
          <p:cNvSpPr>
            <a:spLocks noGrp="1"/>
          </p:cNvSpPr>
          <p:nvPr>
            <p:ph sz="quarter" idx="26"/>
          </p:nvPr>
        </p:nvSpPr>
        <p:spPr>
          <a:xfrm>
            <a:off x="912284" y="2192279"/>
            <a:ext cx="4992000" cy="194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7" name="Zástupný symbol pro obsah 10"/>
          <p:cNvSpPr>
            <a:spLocks noGrp="1"/>
          </p:cNvSpPr>
          <p:nvPr>
            <p:ph sz="quarter" idx="25"/>
          </p:nvPr>
        </p:nvSpPr>
        <p:spPr>
          <a:xfrm>
            <a:off x="6288023" y="2204865"/>
            <a:ext cx="4991695" cy="41630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1424" y="4154851"/>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6288021" y="640080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100">
              <a:solidFill>
                <a:srgbClr val="FFFFFF"/>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latin typeface="Calibri" pitchFamily="34" charset="0"/>
              </a:defRPr>
            </a:lvl1pPr>
          </a:lstStyle>
          <a:p>
            <a:pPr lvl="0"/>
            <a:r>
              <a:rPr lang="en-US"/>
              <a:t>Edit Master text styles</a:t>
            </a:r>
          </a:p>
        </p:txBody>
      </p:sp>
      <p:sp>
        <p:nvSpPr>
          <p:cNvPr id="12" name="Text Placeholder 6"/>
          <p:cNvSpPr>
            <a:spLocks noGrp="1"/>
          </p:cNvSpPr>
          <p:nvPr>
            <p:ph type="body" sz="quarter" idx="21"/>
          </p:nvPr>
        </p:nvSpPr>
        <p:spPr>
          <a:xfrm>
            <a:off x="911424"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0" name="Text Placeholder 6"/>
          <p:cNvSpPr>
            <a:spLocks noGrp="1"/>
          </p:cNvSpPr>
          <p:nvPr>
            <p:ph type="body" sz="quarter" idx="28"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390867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radky nadpis - 3 obsahy popis">
    <p:spTree>
      <p:nvGrpSpPr>
        <p:cNvPr id="1" name=""/>
        <p:cNvGrpSpPr/>
        <p:nvPr/>
      </p:nvGrpSpPr>
      <p:grpSpPr>
        <a:xfrm>
          <a:off x="0" y="0"/>
          <a:ext cx="0" cy="0"/>
          <a:chOff x="0" y="0"/>
          <a:chExt cx="0" cy="0"/>
        </a:xfrm>
      </p:grpSpPr>
      <p:sp>
        <p:nvSpPr>
          <p:cNvPr id="17" name="Zástupný symbol pro obsah 10"/>
          <p:cNvSpPr>
            <a:spLocks noGrp="1"/>
          </p:cNvSpPr>
          <p:nvPr>
            <p:ph sz="quarter" idx="27"/>
          </p:nvPr>
        </p:nvSpPr>
        <p:spPr>
          <a:xfrm>
            <a:off x="6288021" y="4530349"/>
            <a:ext cx="4992000" cy="1837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8" name="Zástupný symbol pro obsah 10"/>
          <p:cNvSpPr>
            <a:spLocks noGrp="1"/>
          </p:cNvSpPr>
          <p:nvPr>
            <p:ph sz="quarter" idx="26"/>
          </p:nvPr>
        </p:nvSpPr>
        <p:spPr>
          <a:xfrm>
            <a:off x="6288021" y="2348881"/>
            <a:ext cx="4992000" cy="1837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1" name="Zástupný symbol pro obsah 10"/>
          <p:cNvSpPr>
            <a:spLocks noGrp="1"/>
          </p:cNvSpPr>
          <p:nvPr>
            <p:ph sz="quarter" idx="25"/>
          </p:nvPr>
        </p:nvSpPr>
        <p:spPr>
          <a:xfrm>
            <a:off x="912286" y="2348882"/>
            <a:ext cx="4991695" cy="40324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4" name="Text Placeholder 6"/>
          <p:cNvSpPr>
            <a:spLocks noGrp="1"/>
          </p:cNvSpPr>
          <p:nvPr>
            <p:ph type="body" sz="quarter" idx="16"/>
          </p:nvPr>
        </p:nvSpPr>
        <p:spPr>
          <a:xfrm>
            <a:off x="911424" y="641794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6" name="Text Placeholder 6"/>
          <p:cNvSpPr>
            <a:spLocks noGrp="1"/>
          </p:cNvSpPr>
          <p:nvPr>
            <p:ph type="body" sz="quarter" idx="18"/>
          </p:nvPr>
        </p:nvSpPr>
        <p:spPr>
          <a:xfrm>
            <a:off x="6288021" y="427040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Text Placeholder 6"/>
          <p:cNvSpPr>
            <a:spLocks noGrp="1"/>
          </p:cNvSpPr>
          <p:nvPr>
            <p:ph type="body" sz="quarter" idx="23"/>
          </p:nvPr>
        </p:nvSpPr>
        <p:spPr>
          <a:xfrm>
            <a:off x="6288021"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3" name="Zástupný symbol pro číslo snímku 7"/>
          <p:cNvSpPr>
            <a:spLocks noGrp="1"/>
          </p:cNvSpPr>
          <p:nvPr>
            <p:ph type="sldNum" sz="quarter" idx="4"/>
          </p:nvPr>
        </p:nvSpPr>
        <p:spPr>
          <a:xfrm>
            <a:off x="9225600" y="6544800"/>
            <a:ext cx="2844800" cy="365125"/>
          </a:xfrm>
          <a:prstGeom prst="rect">
            <a:avLst/>
          </a:prstGeom>
        </p:spPr>
        <p:txBody>
          <a:bodyPr vert="horz" lIns="91440" tIns="45720" rIns="91440" bIns="45720" rtlCol="0" anchor="ctr"/>
          <a:lstStyle>
            <a:lvl1pPr algn="r">
              <a:defRPr lang="cs-CZ" sz="1200" kern="1200" smtClean="0">
                <a:solidFill>
                  <a:srgbClr val="5F5F5F"/>
                </a:solidFill>
                <a:latin typeface="Calibri" pitchFamily="34" charset="0"/>
                <a:ea typeface="+mn-ea"/>
                <a:cs typeface="Arial" pitchFamily="34" charset="0"/>
              </a:defRPr>
            </a:lvl1pPr>
          </a:lstStyle>
          <a:p>
            <a:fld id="{72FB31A3-CAEE-4DA4-9773-AA68ED809196}" type="slidenum">
              <a:rPr/>
              <a:pPr/>
              <a:t>‹#›</a:t>
            </a:fld>
            <a:endParaRPr dirty="0"/>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2" name="Text Placeholder 6"/>
          <p:cNvSpPr>
            <a:spLocks noGrp="1"/>
          </p:cNvSpPr>
          <p:nvPr>
            <p:ph type="body" sz="quarter" idx="28"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69997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2 radky nadpis - 3 obsahy">
    <p:spTree>
      <p:nvGrpSpPr>
        <p:cNvPr id="1" name=""/>
        <p:cNvGrpSpPr/>
        <p:nvPr/>
      </p:nvGrpSpPr>
      <p:grpSpPr>
        <a:xfrm>
          <a:off x="0" y="0"/>
          <a:ext cx="0" cy="0"/>
          <a:chOff x="0" y="0"/>
          <a:chExt cx="0" cy="0"/>
        </a:xfrm>
      </p:grpSpPr>
      <p:sp>
        <p:nvSpPr>
          <p:cNvPr id="21" name="Zástupný symbol pro obsah 10"/>
          <p:cNvSpPr>
            <a:spLocks noGrp="1"/>
          </p:cNvSpPr>
          <p:nvPr>
            <p:ph sz="quarter" idx="25"/>
          </p:nvPr>
        </p:nvSpPr>
        <p:spPr>
          <a:xfrm>
            <a:off x="6288023" y="2420889"/>
            <a:ext cx="4991695" cy="39469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6" name="Zástupný symbol pro obsah 10"/>
          <p:cNvSpPr>
            <a:spLocks noGrp="1"/>
          </p:cNvSpPr>
          <p:nvPr>
            <p:ph sz="quarter" idx="27"/>
          </p:nvPr>
        </p:nvSpPr>
        <p:spPr>
          <a:xfrm>
            <a:off x="912284" y="4545120"/>
            <a:ext cx="4992000" cy="18362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9" name="Zástupný symbol pro obsah 10"/>
          <p:cNvSpPr>
            <a:spLocks noGrp="1"/>
          </p:cNvSpPr>
          <p:nvPr>
            <p:ph sz="quarter" idx="26"/>
          </p:nvPr>
        </p:nvSpPr>
        <p:spPr>
          <a:xfrm>
            <a:off x="912284" y="2420888"/>
            <a:ext cx="4992000" cy="1870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4" name="Text Placeholder 6"/>
          <p:cNvSpPr>
            <a:spLocks noGrp="1"/>
          </p:cNvSpPr>
          <p:nvPr>
            <p:ph type="body" sz="quarter" idx="16"/>
          </p:nvPr>
        </p:nvSpPr>
        <p:spPr>
          <a:xfrm>
            <a:off x="911424" y="4342408"/>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Text Placeholder 6"/>
          <p:cNvSpPr>
            <a:spLocks noGrp="1"/>
          </p:cNvSpPr>
          <p:nvPr>
            <p:ph type="body" sz="quarter" idx="21"/>
          </p:nvPr>
        </p:nvSpPr>
        <p:spPr>
          <a:xfrm>
            <a:off x="911424"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Text Placeholder 6"/>
          <p:cNvSpPr>
            <a:spLocks noGrp="1"/>
          </p:cNvSpPr>
          <p:nvPr>
            <p:ph type="body" sz="quarter" idx="23"/>
          </p:nvPr>
        </p:nvSpPr>
        <p:spPr>
          <a:xfrm>
            <a:off x="6288021"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23"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4" name="Text Placeholder 6"/>
          <p:cNvSpPr>
            <a:spLocks noGrp="1"/>
          </p:cNvSpPr>
          <p:nvPr>
            <p:ph type="body" sz="quarter" idx="28"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6178508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radek nadpis - 3 obsahy">
    <p:spTree>
      <p:nvGrpSpPr>
        <p:cNvPr id="1" name=""/>
        <p:cNvGrpSpPr/>
        <p:nvPr/>
      </p:nvGrpSpPr>
      <p:grpSpPr>
        <a:xfrm>
          <a:off x="0" y="0"/>
          <a:ext cx="0" cy="0"/>
          <a:chOff x="0" y="0"/>
          <a:chExt cx="0" cy="0"/>
        </a:xfrm>
      </p:grpSpPr>
      <p:sp>
        <p:nvSpPr>
          <p:cNvPr id="21" name="Zástupný symbol pro obsah 10"/>
          <p:cNvSpPr>
            <a:spLocks noGrp="1"/>
          </p:cNvSpPr>
          <p:nvPr>
            <p:ph sz="quarter" idx="27"/>
          </p:nvPr>
        </p:nvSpPr>
        <p:spPr>
          <a:xfrm>
            <a:off x="6288021" y="4437112"/>
            <a:ext cx="5184000" cy="1944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2" name="Zástupný symbol pro obsah 10"/>
          <p:cNvSpPr>
            <a:spLocks noGrp="1"/>
          </p:cNvSpPr>
          <p:nvPr>
            <p:ph sz="quarter" idx="28"/>
          </p:nvPr>
        </p:nvSpPr>
        <p:spPr>
          <a:xfrm>
            <a:off x="912284" y="4437112"/>
            <a:ext cx="5184000" cy="1944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0" name="Zástupný symbol pro obsah 10"/>
          <p:cNvSpPr>
            <a:spLocks noGrp="1"/>
          </p:cNvSpPr>
          <p:nvPr>
            <p:ph sz="quarter" idx="26"/>
          </p:nvPr>
        </p:nvSpPr>
        <p:spPr>
          <a:xfrm>
            <a:off x="912283" y="2159751"/>
            <a:ext cx="10560051" cy="1989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1424" y="4154851"/>
            <a:ext cx="9869493"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2" name="Text Placeholder 6"/>
          <p:cNvSpPr>
            <a:spLocks noGrp="1"/>
          </p:cNvSpPr>
          <p:nvPr>
            <p:ph type="body" sz="quarter" idx="21"/>
          </p:nvPr>
        </p:nvSpPr>
        <p:spPr>
          <a:xfrm>
            <a:off x="911424"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Text Placeholder 6"/>
          <p:cNvSpPr>
            <a:spLocks noGrp="1"/>
          </p:cNvSpPr>
          <p:nvPr>
            <p:ph type="body" sz="quarter" idx="23"/>
          </p:nvPr>
        </p:nvSpPr>
        <p:spPr>
          <a:xfrm>
            <a:off x="6288021"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7"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8"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8370383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radky nadpis - 3 obsahy">
    <p:spTree>
      <p:nvGrpSpPr>
        <p:cNvPr id="1" name=""/>
        <p:cNvGrpSpPr/>
        <p:nvPr/>
      </p:nvGrpSpPr>
      <p:grpSpPr>
        <a:xfrm>
          <a:off x="0" y="0"/>
          <a:ext cx="0" cy="0"/>
          <a:chOff x="0" y="0"/>
          <a:chExt cx="0" cy="0"/>
        </a:xfrm>
      </p:grpSpPr>
      <p:sp>
        <p:nvSpPr>
          <p:cNvPr id="15" name="Zástupný symbol pro obsah 10"/>
          <p:cNvSpPr>
            <a:spLocks noGrp="1"/>
          </p:cNvSpPr>
          <p:nvPr>
            <p:ph sz="quarter" idx="27"/>
          </p:nvPr>
        </p:nvSpPr>
        <p:spPr>
          <a:xfrm>
            <a:off x="6288021" y="4509120"/>
            <a:ext cx="5184000" cy="18453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6" name="Zástupný symbol pro obsah 10"/>
          <p:cNvSpPr>
            <a:spLocks noGrp="1"/>
          </p:cNvSpPr>
          <p:nvPr>
            <p:ph sz="quarter" idx="28"/>
          </p:nvPr>
        </p:nvSpPr>
        <p:spPr>
          <a:xfrm>
            <a:off x="912284" y="4509120"/>
            <a:ext cx="5184000" cy="18453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1" name="Zástupný symbol pro obsah 10"/>
          <p:cNvSpPr>
            <a:spLocks noGrp="1"/>
          </p:cNvSpPr>
          <p:nvPr>
            <p:ph sz="quarter" idx="26"/>
          </p:nvPr>
        </p:nvSpPr>
        <p:spPr>
          <a:xfrm>
            <a:off x="912283" y="2348880"/>
            <a:ext cx="10560051" cy="18722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4" name="Text Placeholder 6"/>
          <p:cNvSpPr>
            <a:spLocks noGrp="1"/>
          </p:cNvSpPr>
          <p:nvPr>
            <p:ph type="body" sz="quarter" idx="16"/>
          </p:nvPr>
        </p:nvSpPr>
        <p:spPr>
          <a:xfrm>
            <a:off x="911424" y="4270400"/>
            <a:ext cx="9869493"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Text Placeholder 6"/>
          <p:cNvSpPr>
            <a:spLocks noGrp="1"/>
          </p:cNvSpPr>
          <p:nvPr>
            <p:ph type="body" sz="quarter" idx="21"/>
          </p:nvPr>
        </p:nvSpPr>
        <p:spPr>
          <a:xfrm>
            <a:off x="911424"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Text Placeholder 6"/>
          <p:cNvSpPr>
            <a:spLocks noGrp="1"/>
          </p:cNvSpPr>
          <p:nvPr>
            <p:ph type="body" sz="quarter" idx="23"/>
          </p:nvPr>
        </p:nvSpPr>
        <p:spPr>
          <a:xfrm>
            <a:off x="6288021" y="6402339"/>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7"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2" name="Text Placeholder 6"/>
          <p:cNvSpPr>
            <a:spLocks noGrp="1"/>
          </p:cNvSpPr>
          <p:nvPr>
            <p:ph type="body" sz="quarter" idx="29"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329655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 radek nadpis - 4 obsahy">
    <p:spTree>
      <p:nvGrpSpPr>
        <p:cNvPr id="1" name=""/>
        <p:cNvGrpSpPr/>
        <p:nvPr/>
      </p:nvGrpSpPr>
      <p:grpSpPr>
        <a:xfrm>
          <a:off x="0" y="0"/>
          <a:ext cx="0" cy="0"/>
          <a:chOff x="0" y="0"/>
          <a:chExt cx="0" cy="0"/>
        </a:xfrm>
      </p:grpSpPr>
      <p:sp>
        <p:nvSpPr>
          <p:cNvPr id="19" name="Zástupný symbol pro obsah 10"/>
          <p:cNvSpPr>
            <a:spLocks noGrp="1"/>
          </p:cNvSpPr>
          <p:nvPr>
            <p:ph sz="quarter" idx="28"/>
          </p:nvPr>
        </p:nvSpPr>
        <p:spPr>
          <a:xfrm>
            <a:off x="912284" y="4437112"/>
            <a:ext cx="5184000" cy="1944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0" name="Zástupný symbol pro obsah 10"/>
          <p:cNvSpPr>
            <a:spLocks noGrp="1"/>
          </p:cNvSpPr>
          <p:nvPr>
            <p:ph sz="quarter" idx="29"/>
          </p:nvPr>
        </p:nvSpPr>
        <p:spPr>
          <a:xfrm>
            <a:off x="6288333" y="4437112"/>
            <a:ext cx="5184000" cy="1944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8" name="Zástupný symbol pro obsah 10"/>
          <p:cNvSpPr>
            <a:spLocks noGrp="1"/>
          </p:cNvSpPr>
          <p:nvPr>
            <p:ph sz="quarter" idx="27"/>
          </p:nvPr>
        </p:nvSpPr>
        <p:spPr>
          <a:xfrm>
            <a:off x="6288021" y="2191418"/>
            <a:ext cx="5184000" cy="1944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7" name="Zástupný symbol pro obsah 10"/>
          <p:cNvSpPr>
            <a:spLocks noGrp="1"/>
          </p:cNvSpPr>
          <p:nvPr>
            <p:ph sz="quarter" idx="26"/>
          </p:nvPr>
        </p:nvSpPr>
        <p:spPr>
          <a:xfrm>
            <a:off x="912283" y="2204864"/>
            <a:ext cx="5184000" cy="1944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 Placeholder 6"/>
          <p:cNvSpPr>
            <a:spLocks noGrp="1"/>
          </p:cNvSpPr>
          <p:nvPr>
            <p:ph type="body" sz="quarter" idx="16"/>
          </p:nvPr>
        </p:nvSpPr>
        <p:spPr>
          <a:xfrm>
            <a:off x="911424" y="4154851"/>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7" name="Text Placeholder 6"/>
          <p:cNvSpPr>
            <a:spLocks noGrp="1"/>
          </p:cNvSpPr>
          <p:nvPr>
            <p:ph type="body" sz="quarter" idx="18"/>
          </p:nvPr>
        </p:nvSpPr>
        <p:spPr>
          <a:xfrm>
            <a:off x="6288021" y="4154851"/>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3" name="Zaoblený obdélník 2"/>
          <p:cNvSpPr/>
          <p:nvPr userDrawn="1"/>
        </p:nvSpPr>
        <p:spPr>
          <a:xfrm>
            <a:off x="911424" y="113744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137989"/>
            <a:ext cx="10560049" cy="778843"/>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2" name="Text Placeholder 6"/>
          <p:cNvSpPr>
            <a:spLocks noGrp="1"/>
          </p:cNvSpPr>
          <p:nvPr>
            <p:ph type="body" sz="quarter" idx="21"/>
          </p:nvPr>
        </p:nvSpPr>
        <p:spPr>
          <a:xfrm>
            <a:off x="911424"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5" name="Text Placeholder 6"/>
          <p:cNvSpPr>
            <a:spLocks noGrp="1"/>
          </p:cNvSpPr>
          <p:nvPr>
            <p:ph type="body" sz="quarter" idx="23"/>
          </p:nvPr>
        </p:nvSpPr>
        <p:spPr>
          <a:xfrm>
            <a:off x="6288021"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1"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22"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3" name="Text Placeholder 6"/>
          <p:cNvSpPr>
            <a:spLocks noGrp="1"/>
          </p:cNvSpPr>
          <p:nvPr>
            <p:ph type="body" sz="quarter" idx="30"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5408170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2 radky nadpis - 4 obsahy">
    <p:spTree>
      <p:nvGrpSpPr>
        <p:cNvPr id="1" name=""/>
        <p:cNvGrpSpPr/>
        <p:nvPr/>
      </p:nvGrpSpPr>
      <p:grpSpPr>
        <a:xfrm>
          <a:off x="0" y="0"/>
          <a:ext cx="0" cy="0"/>
          <a:chOff x="0" y="0"/>
          <a:chExt cx="0" cy="0"/>
        </a:xfrm>
      </p:grpSpPr>
      <p:sp>
        <p:nvSpPr>
          <p:cNvPr id="22" name="Zástupný symbol pro obsah 10"/>
          <p:cNvSpPr>
            <a:spLocks noGrp="1"/>
          </p:cNvSpPr>
          <p:nvPr>
            <p:ph sz="quarter" idx="28"/>
          </p:nvPr>
        </p:nvSpPr>
        <p:spPr>
          <a:xfrm>
            <a:off x="912284" y="4509120"/>
            <a:ext cx="5184000" cy="1872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3" name="Zástupný symbol pro obsah 10"/>
          <p:cNvSpPr>
            <a:spLocks noGrp="1"/>
          </p:cNvSpPr>
          <p:nvPr>
            <p:ph sz="quarter" idx="29"/>
          </p:nvPr>
        </p:nvSpPr>
        <p:spPr>
          <a:xfrm>
            <a:off x="6288333" y="4509120"/>
            <a:ext cx="5184000" cy="1872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4" name="Zástupný symbol pro obsah 10"/>
          <p:cNvSpPr>
            <a:spLocks noGrp="1"/>
          </p:cNvSpPr>
          <p:nvPr>
            <p:ph sz="quarter" idx="27"/>
          </p:nvPr>
        </p:nvSpPr>
        <p:spPr>
          <a:xfrm>
            <a:off x="6288021" y="2367309"/>
            <a:ext cx="5184000" cy="18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25" name="Zástupný symbol pro obsah 10"/>
          <p:cNvSpPr>
            <a:spLocks noGrp="1"/>
          </p:cNvSpPr>
          <p:nvPr>
            <p:ph sz="quarter" idx="26"/>
          </p:nvPr>
        </p:nvSpPr>
        <p:spPr>
          <a:xfrm>
            <a:off x="912283" y="2380755"/>
            <a:ext cx="5184000" cy="18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aoblený obdélník 10"/>
          <p:cNvSpPr/>
          <p:nvPr userDrawn="1"/>
        </p:nvSpPr>
        <p:spPr>
          <a:xfrm>
            <a:off x="911424" y="1497485"/>
            <a:ext cx="10561173" cy="779388"/>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rgbClr val="FFFFFF"/>
              </a:solidFill>
            </a:endParaRPr>
          </a:p>
        </p:txBody>
      </p:sp>
      <p:sp>
        <p:nvSpPr>
          <p:cNvPr id="5" name="Zástupný symbol pro text 4"/>
          <p:cNvSpPr>
            <a:spLocks noGrp="1"/>
          </p:cNvSpPr>
          <p:nvPr>
            <p:ph type="body" sz="quarter" idx="19"/>
          </p:nvPr>
        </p:nvSpPr>
        <p:spPr>
          <a:xfrm>
            <a:off x="912286" y="1497485"/>
            <a:ext cx="10560049" cy="779388"/>
          </a:xfrm>
          <a:prstGeom prst="rect">
            <a:avLst/>
          </a:prstGeom>
        </p:spPr>
        <p:txBody>
          <a:bodyPr anchor="ctr">
            <a:normAutofit/>
          </a:bodyPr>
          <a:lstStyle>
            <a:lvl1pPr marL="0" indent="0">
              <a:buNone/>
              <a:defRPr sz="1800">
                <a:solidFill>
                  <a:srgbClr val="404040"/>
                </a:solidFill>
              </a:defRPr>
            </a:lvl1pPr>
          </a:lstStyle>
          <a:p>
            <a:pPr lvl="0"/>
            <a:r>
              <a:rPr lang="en-US"/>
              <a:t>Edit Master text styles</a:t>
            </a:r>
          </a:p>
        </p:txBody>
      </p:sp>
      <p:sp>
        <p:nvSpPr>
          <p:cNvPr id="14" name="Text Placeholder 6"/>
          <p:cNvSpPr>
            <a:spLocks noGrp="1"/>
          </p:cNvSpPr>
          <p:nvPr>
            <p:ph type="body" sz="quarter" idx="16"/>
          </p:nvPr>
        </p:nvSpPr>
        <p:spPr>
          <a:xfrm>
            <a:off x="911424" y="427040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6" name="Text Placeholder 6"/>
          <p:cNvSpPr>
            <a:spLocks noGrp="1"/>
          </p:cNvSpPr>
          <p:nvPr>
            <p:ph type="body" sz="quarter" idx="18"/>
          </p:nvPr>
        </p:nvSpPr>
        <p:spPr>
          <a:xfrm>
            <a:off x="6288021" y="4270400"/>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8" name="Text Placeholder 6"/>
          <p:cNvSpPr>
            <a:spLocks noGrp="1"/>
          </p:cNvSpPr>
          <p:nvPr>
            <p:ph type="body" sz="quarter" idx="21"/>
          </p:nvPr>
        </p:nvSpPr>
        <p:spPr>
          <a:xfrm>
            <a:off x="911424"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20" name="Text Placeholder 6"/>
          <p:cNvSpPr>
            <a:spLocks noGrp="1"/>
          </p:cNvSpPr>
          <p:nvPr>
            <p:ph type="body" sz="quarter" idx="23"/>
          </p:nvPr>
        </p:nvSpPr>
        <p:spPr>
          <a:xfrm>
            <a:off x="6288021" y="6401612"/>
            <a:ext cx="4751979" cy="170987"/>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7"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6" name="Text Placeholder 6"/>
          <p:cNvSpPr>
            <a:spLocks noGrp="1"/>
          </p:cNvSpPr>
          <p:nvPr>
            <p:ph type="body" sz="quarter" idx="30"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6867448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6"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61874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1504769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Z White_contacts">
    <p:spTree>
      <p:nvGrpSpPr>
        <p:cNvPr id="1" name=""/>
        <p:cNvGrpSpPr/>
        <p:nvPr/>
      </p:nvGrpSpPr>
      <p:grpSpPr>
        <a:xfrm>
          <a:off x="0" y="0"/>
          <a:ext cx="0" cy="0"/>
          <a:chOff x="0" y="0"/>
          <a:chExt cx="0" cy="0"/>
        </a:xfrm>
      </p:grpSpPr>
      <p:sp>
        <p:nvSpPr>
          <p:cNvPr id="8" name="Obdélník 7"/>
          <p:cNvSpPr/>
          <p:nvPr userDrawn="1"/>
        </p:nvSpPr>
        <p:spPr>
          <a:xfrm>
            <a:off x="3679762" y="5522711"/>
            <a:ext cx="5104537" cy="379656"/>
          </a:xfrm>
          <a:prstGeom prst="rect">
            <a:avLst/>
          </a:prstGeom>
        </p:spPr>
        <p:txBody>
          <a:bodyPr wrap="square">
            <a:spAutoFit/>
          </a:bodyPr>
          <a:lstStyle/>
          <a:p>
            <a:pPr algn="ctr" eaLnBrk="0" fontAlgn="base" hangingPunct="0">
              <a:spcBef>
                <a:spcPct val="0"/>
              </a:spcBef>
              <a:spcAft>
                <a:spcPct val="0"/>
              </a:spcAft>
              <a:tabLst>
                <a:tab pos="2021367" algn="l"/>
              </a:tabLst>
              <a:defRPr/>
            </a:pPr>
            <a:r>
              <a:rPr lang="cs-CZ" sz="1867" kern="0" noProof="1">
                <a:solidFill>
                  <a:srgbClr val="404040"/>
                </a:solidFill>
                <a:cs typeface="Calibri" pitchFamily="34" charset="0"/>
              </a:rPr>
              <a:t>Na Prikope 22, Slovansky dum</a:t>
            </a:r>
            <a:r>
              <a:rPr lang="en-US" sz="1867" kern="0" noProof="1">
                <a:solidFill>
                  <a:srgbClr val="404040"/>
                </a:solidFill>
                <a:cs typeface="Calibri" pitchFamily="34" charset="0"/>
              </a:rPr>
              <a:t>, 110 00 </a:t>
            </a:r>
            <a:r>
              <a:rPr lang="cs-CZ" sz="1867" kern="0" noProof="1">
                <a:solidFill>
                  <a:srgbClr val="404040"/>
                </a:solidFill>
                <a:cs typeface="Calibri" pitchFamily="34" charset="0"/>
              </a:rPr>
              <a:t>Prague </a:t>
            </a:r>
            <a:r>
              <a:rPr lang="en-US" sz="1867" kern="0" noProof="1">
                <a:solidFill>
                  <a:srgbClr val="404040"/>
                </a:solidFill>
                <a:cs typeface="Calibri" pitchFamily="34" charset="0"/>
              </a:rPr>
              <a:t>1</a:t>
            </a:r>
          </a:p>
        </p:txBody>
      </p:sp>
      <p:sp>
        <p:nvSpPr>
          <p:cNvPr id="11" name="Rectangle 11"/>
          <p:cNvSpPr>
            <a:spLocks noChangeArrowheads="1"/>
          </p:cNvSpPr>
          <p:nvPr userDrawn="1"/>
        </p:nvSpPr>
        <p:spPr bwMode="auto">
          <a:xfrm>
            <a:off x="1985741" y="5925999"/>
            <a:ext cx="8182129" cy="534311"/>
          </a:xfrm>
          <a:prstGeom prst="rect">
            <a:avLst/>
          </a:prstGeom>
          <a:noFill/>
          <a:ln w="9525">
            <a:noFill/>
            <a:miter lim="800000"/>
            <a:headEnd/>
            <a:tailEnd/>
          </a:ln>
        </p:spPr>
        <p:txBody>
          <a:bodyPr wrap="square" lIns="122671" tIns="61340" rIns="122671" bIns="61340">
            <a:spAutoFit/>
          </a:bodyPr>
          <a:lstStyle/>
          <a:p>
            <a:pPr algn="ctr" eaLnBrk="0" hangingPunct="0">
              <a:tabLst>
                <a:tab pos="2021367" algn="l"/>
              </a:tabLst>
            </a:pPr>
            <a:r>
              <a:rPr lang="en-GB" sz="2667" noProof="1">
                <a:solidFill>
                  <a:srgbClr val="1F497D">
                    <a:lumMod val="60000"/>
                    <a:lumOff val="40000"/>
                  </a:srgbClr>
                </a:solidFill>
                <a:cs typeface="Arial" pitchFamily="34" charset="0"/>
              </a:rPr>
              <a:t>www.ipsos.cz</a:t>
            </a:r>
            <a:r>
              <a:rPr lang="cs-CZ" sz="2667" noProof="1">
                <a:solidFill>
                  <a:srgbClr val="1F497D">
                    <a:lumMod val="60000"/>
                    <a:lumOff val="40000"/>
                  </a:srgbClr>
                </a:solidFill>
                <a:cs typeface="Arial" pitchFamily="34" charset="0"/>
              </a:rPr>
              <a:t>       </a:t>
            </a:r>
            <a:r>
              <a:rPr lang="en-GB" sz="2667" noProof="1">
                <a:solidFill>
                  <a:srgbClr val="1F497D">
                    <a:lumMod val="60000"/>
                    <a:lumOff val="40000"/>
                  </a:srgbClr>
                </a:solidFill>
                <a:cs typeface="Arial" pitchFamily="34" charset="0"/>
              </a:rPr>
              <a:t> </a:t>
            </a:r>
            <a:r>
              <a:rPr lang="cs-CZ" sz="2667" noProof="1">
                <a:solidFill>
                  <a:srgbClr val="1F497D">
                    <a:lumMod val="60000"/>
                    <a:lumOff val="40000"/>
                  </a:srgbClr>
                </a:solidFill>
                <a:cs typeface="Arial" pitchFamily="34" charset="0"/>
              </a:rPr>
              <a:t>www.ipsos.com</a:t>
            </a:r>
            <a:endParaRPr lang="en-GB" sz="2667" noProof="1">
              <a:solidFill>
                <a:srgbClr val="1F497D">
                  <a:lumMod val="60000"/>
                  <a:lumOff val="40000"/>
                </a:srgbClr>
              </a:solidFill>
              <a:cs typeface="Arial" pitchFamily="34" charset="0"/>
            </a:endParaRPr>
          </a:p>
        </p:txBody>
      </p:sp>
      <p:pic>
        <p:nvPicPr>
          <p:cNvPr id="23" name="Obrázek 22" descr="ceska_vlajka_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1861" y="5587013"/>
            <a:ext cx="624000" cy="269651"/>
          </a:xfrm>
          <a:prstGeom prst="rect">
            <a:avLst/>
          </a:prstGeom>
        </p:spPr>
      </p:pic>
      <p:sp>
        <p:nvSpPr>
          <p:cNvPr id="26" name="Zástupný symbol pro nadpis 1"/>
          <p:cNvSpPr>
            <a:spLocks noGrp="1"/>
          </p:cNvSpPr>
          <p:nvPr>
            <p:ph type="title"/>
          </p:nvPr>
        </p:nvSpPr>
        <p:spPr>
          <a:xfrm>
            <a:off x="808756" y="102744"/>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39594249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K White_contacts">
    <p:spTree>
      <p:nvGrpSpPr>
        <p:cNvPr id="1" name=""/>
        <p:cNvGrpSpPr/>
        <p:nvPr/>
      </p:nvGrpSpPr>
      <p:grpSpPr>
        <a:xfrm>
          <a:off x="0" y="0"/>
          <a:ext cx="0" cy="0"/>
          <a:chOff x="0" y="0"/>
          <a:chExt cx="0" cy="0"/>
        </a:xfrm>
      </p:grpSpPr>
      <p:sp>
        <p:nvSpPr>
          <p:cNvPr id="8" name="Obdélník 7"/>
          <p:cNvSpPr/>
          <p:nvPr userDrawn="1"/>
        </p:nvSpPr>
        <p:spPr>
          <a:xfrm>
            <a:off x="3679762" y="5522711"/>
            <a:ext cx="5104537" cy="379656"/>
          </a:xfrm>
          <a:prstGeom prst="rect">
            <a:avLst/>
          </a:prstGeom>
        </p:spPr>
        <p:txBody>
          <a:bodyPr wrap="square">
            <a:spAutoFit/>
          </a:bodyPr>
          <a:lstStyle/>
          <a:p>
            <a:pPr algn="ctr" eaLnBrk="0" fontAlgn="base" hangingPunct="0">
              <a:spcBef>
                <a:spcPct val="0"/>
              </a:spcBef>
              <a:spcAft>
                <a:spcPct val="0"/>
              </a:spcAft>
              <a:tabLst>
                <a:tab pos="2021367" algn="l"/>
              </a:tabLst>
              <a:defRPr/>
            </a:pPr>
            <a:r>
              <a:rPr lang="cs-CZ" sz="1867" kern="0" dirty="0">
                <a:solidFill>
                  <a:srgbClr val="404040"/>
                </a:solidFill>
                <a:cs typeface="Calibri" panose="020F0502020204030204" pitchFamily="34" charset="0"/>
              </a:rPr>
              <a:t>Heydukova 12, 811 08 Bratislava</a:t>
            </a:r>
          </a:p>
        </p:txBody>
      </p:sp>
      <p:sp>
        <p:nvSpPr>
          <p:cNvPr id="11" name="Rectangle 11"/>
          <p:cNvSpPr>
            <a:spLocks noChangeArrowheads="1"/>
          </p:cNvSpPr>
          <p:nvPr userDrawn="1"/>
        </p:nvSpPr>
        <p:spPr bwMode="auto">
          <a:xfrm>
            <a:off x="1985741" y="5925999"/>
            <a:ext cx="8182129" cy="534311"/>
          </a:xfrm>
          <a:prstGeom prst="rect">
            <a:avLst/>
          </a:prstGeom>
          <a:noFill/>
          <a:ln w="9525">
            <a:noFill/>
            <a:miter lim="800000"/>
            <a:headEnd/>
            <a:tailEnd/>
          </a:ln>
        </p:spPr>
        <p:txBody>
          <a:bodyPr wrap="square" lIns="122671" tIns="61340" rIns="122671" bIns="61340">
            <a:spAutoFit/>
          </a:bodyPr>
          <a:lstStyle/>
          <a:p>
            <a:pPr algn="ctr" eaLnBrk="0" hangingPunct="0">
              <a:tabLst>
                <a:tab pos="2021367" algn="l"/>
              </a:tabLst>
            </a:pPr>
            <a:r>
              <a:rPr lang="en-GB" sz="2667" noProof="1">
                <a:solidFill>
                  <a:srgbClr val="1F497D">
                    <a:lumMod val="60000"/>
                    <a:lumOff val="40000"/>
                  </a:srgbClr>
                </a:solidFill>
                <a:cs typeface="Arial" pitchFamily="34" charset="0"/>
              </a:rPr>
              <a:t>www.ipsos.</a:t>
            </a:r>
            <a:r>
              <a:rPr lang="cs-CZ" sz="2667" noProof="1">
                <a:solidFill>
                  <a:srgbClr val="1F497D">
                    <a:lumMod val="60000"/>
                    <a:lumOff val="40000"/>
                  </a:srgbClr>
                </a:solidFill>
                <a:cs typeface="Arial" pitchFamily="34" charset="0"/>
              </a:rPr>
              <a:t>sk       </a:t>
            </a:r>
            <a:r>
              <a:rPr lang="en-GB" sz="2667" noProof="1">
                <a:solidFill>
                  <a:srgbClr val="1F497D">
                    <a:lumMod val="60000"/>
                    <a:lumOff val="40000"/>
                  </a:srgbClr>
                </a:solidFill>
                <a:cs typeface="Arial" pitchFamily="34" charset="0"/>
              </a:rPr>
              <a:t> </a:t>
            </a:r>
            <a:r>
              <a:rPr lang="cs-CZ" sz="2667" noProof="1">
                <a:solidFill>
                  <a:srgbClr val="1F497D">
                    <a:lumMod val="60000"/>
                    <a:lumOff val="40000"/>
                  </a:srgbClr>
                </a:solidFill>
                <a:cs typeface="Arial" pitchFamily="34" charset="0"/>
              </a:rPr>
              <a:t>www.ipsos.com</a:t>
            </a:r>
            <a:endParaRPr lang="en-GB" sz="2667"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808756" y="102743"/>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pic>
        <p:nvPicPr>
          <p:cNvPr id="27" name="Obrázek 26" descr="slovenska_vlajka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51833" y="5594640"/>
            <a:ext cx="686400" cy="333581"/>
          </a:xfrm>
          <a:prstGeom prst="rect">
            <a:avLst/>
          </a:prstGeom>
        </p:spPr>
      </p:pic>
    </p:spTree>
    <p:extLst>
      <p:ext uri="{BB962C8B-B14F-4D97-AF65-F5344CB8AC3E}">
        <p14:creationId xmlns:p14="http://schemas.microsoft.com/office/powerpoint/2010/main" val="3496941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U White_contacts">
    <p:spTree>
      <p:nvGrpSpPr>
        <p:cNvPr id="1" name=""/>
        <p:cNvGrpSpPr/>
        <p:nvPr/>
      </p:nvGrpSpPr>
      <p:grpSpPr>
        <a:xfrm>
          <a:off x="0" y="0"/>
          <a:ext cx="0" cy="0"/>
          <a:chOff x="0" y="0"/>
          <a:chExt cx="0" cy="0"/>
        </a:xfrm>
      </p:grpSpPr>
      <p:sp>
        <p:nvSpPr>
          <p:cNvPr id="8" name="Obdélník 7"/>
          <p:cNvSpPr/>
          <p:nvPr userDrawn="1"/>
        </p:nvSpPr>
        <p:spPr>
          <a:xfrm>
            <a:off x="3679762" y="5522711"/>
            <a:ext cx="5104537" cy="379656"/>
          </a:xfrm>
          <a:prstGeom prst="rect">
            <a:avLst/>
          </a:prstGeom>
        </p:spPr>
        <p:txBody>
          <a:bodyPr wrap="square">
            <a:spAutoFit/>
          </a:bodyPr>
          <a:lstStyle/>
          <a:p>
            <a:pPr algn="ctr" eaLnBrk="0" fontAlgn="base" hangingPunct="0">
              <a:spcBef>
                <a:spcPct val="0"/>
              </a:spcBef>
              <a:spcAft>
                <a:spcPct val="0"/>
              </a:spcAft>
              <a:tabLst>
                <a:tab pos="2021367" algn="l"/>
              </a:tabLst>
              <a:defRPr/>
            </a:pPr>
            <a:r>
              <a:rPr lang="cs-CZ" sz="1867"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985741" y="5925999"/>
            <a:ext cx="8182129" cy="534311"/>
          </a:xfrm>
          <a:prstGeom prst="rect">
            <a:avLst/>
          </a:prstGeom>
          <a:noFill/>
          <a:ln w="9525">
            <a:noFill/>
            <a:miter lim="800000"/>
            <a:headEnd/>
            <a:tailEnd/>
          </a:ln>
        </p:spPr>
        <p:txBody>
          <a:bodyPr wrap="square" lIns="122671" tIns="61340" rIns="122671" bIns="61340">
            <a:spAutoFit/>
          </a:bodyPr>
          <a:lstStyle/>
          <a:p>
            <a:pPr algn="ctr" eaLnBrk="0" hangingPunct="0">
              <a:tabLst>
                <a:tab pos="2021367" algn="l"/>
              </a:tabLst>
            </a:pPr>
            <a:r>
              <a:rPr lang="en-GB" sz="2667" noProof="1">
                <a:solidFill>
                  <a:srgbClr val="1F497D">
                    <a:lumMod val="60000"/>
                    <a:lumOff val="40000"/>
                  </a:srgbClr>
                </a:solidFill>
                <a:cs typeface="Arial" pitchFamily="34" charset="0"/>
              </a:rPr>
              <a:t>www.ipsos.</a:t>
            </a:r>
            <a:r>
              <a:rPr lang="cs-CZ" sz="2667" noProof="1">
                <a:solidFill>
                  <a:srgbClr val="1F497D">
                    <a:lumMod val="60000"/>
                    <a:lumOff val="40000"/>
                  </a:srgbClr>
                </a:solidFill>
                <a:cs typeface="Arial" pitchFamily="34" charset="0"/>
              </a:rPr>
              <a:t>hu       </a:t>
            </a:r>
            <a:r>
              <a:rPr lang="en-GB" sz="2667" noProof="1">
                <a:solidFill>
                  <a:srgbClr val="1F497D">
                    <a:lumMod val="60000"/>
                    <a:lumOff val="40000"/>
                  </a:srgbClr>
                </a:solidFill>
                <a:cs typeface="Arial" pitchFamily="34" charset="0"/>
              </a:rPr>
              <a:t> </a:t>
            </a:r>
            <a:r>
              <a:rPr lang="cs-CZ" sz="2667" noProof="1">
                <a:solidFill>
                  <a:srgbClr val="1F497D">
                    <a:lumMod val="60000"/>
                    <a:lumOff val="40000"/>
                  </a:srgbClr>
                </a:solidFill>
                <a:cs typeface="Arial" pitchFamily="34" charset="0"/>
              </a:rPr>
              <a:t>www.ipsos.com</a:t>
            </a:r>
            <a:endParaRPr lang="en-GB" sz="2667"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808756" y="102743"/>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38786271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Z White_contacts">
    <p:spTree>
      <p:nvGrpSpPr>
        <p:cNvPr id="1" name=""/>
        <p:cNvGrpSpPr/>
        <p:nvPr/>
      </p:nvGrpSpPr>
      <p:grpSpPr>
        <a:xfrm>
          <a:off x="0" y="0"/>
          <a:ext cx="0" cy="0"/>
          <a:chOff x="0" y="0"/>
          <a:chExt cx="0" cy="0"/>
        </a:xfrm>
      </p:grpSpPr>
      <p:sp>
        <p:nvSpPr>
          <p:cNvPr id="8" name="Obdélník 7"/>
          <p:cNvSpPr/>
          <p:nvPr userDrawn="1"/>
        </p:nvSpPr>
        <p:spPr>
          <a:xfrm>
            <a:off x="3679762" y="5522711"/>
            <a:ext cx="5104537" cy="379656"/>
          </a:xfrm>
          <a:prstGeom prst="rect">
            <a:avLst/>
          </a:prstGeom>
        </p:spPr>
        <p:txBody>
          <a:bodyPr wrap="square">
            <a:spAutoFit/>
          </a:bodyPr>
          <a:lstStyle/>
          <a:p>
            <a:pPr algn="ctr" eaLnBrk="0" fontAlgn="base" hangingPunct="0">
              <a:spcBef>
                <a:spcPct val="0"/>
              </a:spcBef>
              <a:spcAft>
                <a:spcPct val="0"/>
              </a:spcAft>
              <a:tabLst>
                <a:tab pos="2021367" algn="l"/>
              </a:tabLst>
              <a:defRPr/>
            </a:pPr>
            <a:r>
              <a:rPr lang="cs-CZ" sz="1867" kern="0" noProof="1">
                <a:solidFill>
                  <a:srgbClr val="404040"/>
                </a:solidFill>
                <a:cs typeface="Calibri" pitchFamily="34" charset="0"/>
              </a:rPr>
              <a:t>Na Prikope 22, Slovansky dum</a:t>
            </a:r>
            <a:r>
              <a:rPr lang="en-US" sz="1867" kern="0" noProof="1">
                <a:solidFill>
                  <a:srgbClr val="404040"/>
                </a:solidFill>
                <a:cs typeface="Calibri" pitchFamily="34" charset="0"/>
              </a:rPr>
              <a:t>, 110 00 </a:t>
            </a:r>
            <a:r>
              <a:rPr lang="cs-CZ" sz="1867" kern="0" noProof="1">
                <a:solidFill>
                  <a:srgbClr val="404040"/>
                </a:solidFill>
                <a:cs typeface="Calibri" pitchFamily="34" charset="0"/>
              </a:rPr>
              <a:t>Prague </a:t>
            </a:r>
            <a:r>
              <a:rPr lang="en-US" sz="1867" kern="0" noProof="1">
                <a:solidFill>
                  <a:srgbClr val="404040"/>
                </a:solidFill>
                <a:cs typeface="Calibri" pitchFamily="34" charset="0"/>
              </a:rPr>
              <a:t>1</a:t>
            </a:r>
          </a:p>
        </p:txBody>
      </p:sp>
      <p:sp>
        <p:nvSpPr>
          <p:cNvPr id="11" name="Rectangle 11"/>
          <p:cNvSpPr>
            <a:spLocks noChangeArrowheads="1"/>
          </p:cNvSpPr>
          <p:nvPr userDrawn="1"/>
        </p:nvSpPr>
        <p:spPr bwMode="auto">
          <a:xfrm>
            <a:off x="1985741" y="5925999"/>
            <a:ext cx="8182129" cy="534311"/>
          </a:xfrm>
          <a:prstGeom prst="rect">
            <a:avLst/>
          </a:prstGeom>
          <a:noFill/>
          <a:ln w="9525">
            <a:noFill/>
            <a:miter lim="800000"/>
            <a:headEnd/>
            <a:tailEnd/>
          </a:ln>
        </p:spPr>
        <p:txBody>
          <a:bodyPr wrap="square" lIns="122671" tIns="61340" rIns="122671" bIns="61340">
            <a:spAutoFit/>
          </a:bodyPr>
          <a:lstStyle/>
          <a:p>
            <a:pPr algn="ctr" eaLnBrk="0" hangingPunct="0">
              <a:tabLst>
                <a:tab pos="2021367" algn="l"/>
              </a:tabLst>
            </a:pPr>
            <a:r>
              <a:rPr lang="en-GB" sz="2667" noProof="1">
                <a:solidFill>
                  <a:srgbClr val="1F497D">
                    <a:lumMod val="60000"/>
                    <a:lumOff val="40000"/>
                  </a:srgbClr>
                </a:solidFill>
                <a:cs typeface="Arial" pitchFamily="34" charset="0"/>
              </a:rPr>
              <a:t>www.ipsos.cz</a:t>
            </a:r>
            <a:r>
              <a:rPr lang="cs-CZ" sz="2667" noProof="1">
                <a:solidFill>
                  <a:srgbClr val="1F497D">
                    <a:lumMod val="60000"/>
                    <a:lumOff val="40000"/>
                  </a:srgbClr>
                </a:solidFill>
                <a:cs typeface="Arial" pitchFamily="34" charset="0"/>
              </a:rPr>
              <a:t>       </a:t>
            </a:r>
            <a:r>
              <a:rPr lang="en-GB" sz="2667" noProof="1">
                <a:solidFill>
                  <a:srgbClr val="1F497D">
                    <a:lumMod val="60000"/>
                    <a:lumOff val="40000"/>
                  </a:srgbClr>
                </a:solidFill>
                <a:cs typeface="Arial" pitchFamily="34" charset="0"/>
              </a:rPr>
              <a:t> </a:t>
            </a:r>
            <a:r>
              <a:rPr lang="cs-CZ" sz="2667" noProof="1">
                <a:solidFill>
                  <a:srgbClr val="1F497D">
                    <a:lumMod val="60000"/>
                    <a:lumOff val="40000"/>
                  </a:srgbClr>
                </a:solidFill>
                <a:cs typeface="Arial" pitchFamily="34" charset="0"/>
              </a:rPr>
              <a:t>www.ipsos.com</a:t>
            </a:r>
            <a:endParaRPr lang="en-GB" sz="2667" noProof="1">
              <a:solidFill>
                <a:srgbClr val="1F497D">
                  <a:lumMod val="60000"/>
                  <a:lumOff val="40000"/>
                </a:srgbClr>
              </a:solidFill>
              <a:cs typeface="Arial" pitchFamily="34" charset="0"/>
            </a:endParaRPr>
          </a:p>
        </p:txBody>
      </p:sp>
      <p:pic>
        <p:nvPicPr>
          <p:cNvPr id="23" name="Obrázek 22" descr="ceska_vlajka_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1861" y="5587013"/>
            <a:ext cx="624000" cy="269651"/>
          </a:xfrm>
          <a:prstGeom prst="rect">
            <a:avLst/>
          </a:prstGeom>
        </p:spPr>
      </p:pic>
      <p:sp>
        <p:nvSpPr>
          <p:cNvPr id="26" name="Zástupný symbol pro nadpis 1"/>
          <p:cNvSpPr>
            <a:spLocks noGrp="1"/>
          </p:cNvSpPr>
          <p:nvPr>
            <p:ph type="title"/>
          </p:nvPr>
        </p:nvSpPr>
        <p:spPr>
          <a:xfrm>
            <a:off x="808756" y="102744"/>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28915005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K White_contacts">
    <p:spTree>
      <p:nvGrpSpPr>
        <p:cNvPr id="1" name=""/>
        <p:cNvGrpSpPr/>
        <p:nvPr/>
      </p:nvGrpSpPr>
      <p:grpSpPr>
        <a:xfrm>
          <a:off x="0" y="0"/>
          <a:ext cx="0" cy="0"/>
          <a:chOff x="0" y="0"/>
          <a:chExt cx="0" cy="0"/>
        </a:xfrm>
      </p:grpSpPr>
      <p:sp>
        <p:nvSpPr>
          <p:cNvPr id="8" name="Obdélník 7"/>
          <p:cNvSpPr/>
          <p:nvPr userDrawn="1"/>
        </p:nvSpPr>
        <p:spPr>
          <a:xfrm>
            <a:off x="3679762" y="5522711"/>
            <a:ext cx="5104537" cy="379656"/>
          </a:xfrm>
          <a:prstGeom prst="rect">
            <a:avLst/>
          </a:prstGeom>
        </p:spPr>
        <p:txBody>
          <a:bodyPr wrap="square">
            <a:spAutoFit/>
          </a:bodyPr>
          <a:lstStyle/>
          <a:p>
            <a:pPr algn="ctr" eaLnBrk="0" fontAlgn="base" hangingPunct="0">
              <a:spcBef>
                <a:spcPct val="0"/>
              </a:spcBef>
              <a:spcAft>
                <a:spcPct val="0"/>
              </a:spcAft>
              <a:tabLst>
                <a:tab pos="2021367" algn="l"/>
              </a:tabLst>
              <a:defRPr/>
            </a:pPr>
            <a:r>
              <a:rPr lang="cs-CZ" sz="1867" kern="0" dirty="0">
                <a:solidFill>
                  <a:srgbClr val="404040"/>
                </a:solidFill>
                <a:cs typeface="Calibri" panose="020F0502020204030204" pitchFamily="34" charset="0"/>
              </a:rPr>
              <a:t>Heydukova 12, 811 08 Bratislava</a:t>
            </a:r>
          </a:p>
        </p:txBody>
      </p:sp>
      <p:sp>
        <p:nvSpPr>
          <p:cNvPr id="11" name="Rectangle 11"/>
          <p:cNvSpPr>
            <a:spLocks noChangeArrowheads="1"/>
          </p:cNvSpPr>
          <p:nvPr userDrawn="1"/>
        </p:nvSpPr>
        <p:spPr bwMode="auto">
          <a:xfrm>
            <a:off x="1985741" y="5925999"/>
            <a:ext cx="8182129" cy="534311"/>
          </a:xfrm>
          <a:prstGeom prst="rect">
            <a:avLst/>
          </a:prstGeom>
          <a:noFill/>
          <a:ln w="9525">
            <a:noFill/>
            <a:miter lim="800000"/>
            <a:headEnd/>
            <a:tailEnd/>
          </a:ln>
        </p:spPr>
        <p:txBody>
          <a:bodyPr wrap="square" lIns="122671" tIns="61340" rIns="122671" bIns="61340">
            <a:spAutoFit/>
          </a:bodyPr>
          <a:lstStyle/>
          <a:p>
            <a:pPr algn="ctr" eaLnBrk="0" hangingPunct="0">
              <a:tabLst>
                <a:tab pos="2021367" algn="l"/>
              </a:tabLst>
            </a:pPr>
            <a:r>
              <a:rPr lang="en-GB" sz="2667" noProof="1">
                <a:solidFill>
                  <a:srgbClr val="1F497D">
                    <a:lumMod val="60000"/>
                    <a:lumOff val="40000"/>
                  </a:srgbClr>
                </a:solidFill>
                <a:cs typeface="Arial" pitchFamily="34" charset="0"/>
              </a:rPr>
              <a:t>www.ipsos.</a:t>
            </a:r>
            <a:r>
              <a:rPr lang="cs-CZ" sz="2667" noProof="1">
                <a:solidFill>
                  <a:srgbClr val="1F497D">
                    <a:lumMod val="60000"/>
                    <a:lumOff val="40000"/>
                  </a:srgbClr>
                </a:solidFill>
                <a:cs typeface="Arial" pitchFamily="34" charset="0"/>
              </a:rPr>
              <a:t>sk       </a:t>
            </a:r>
            <a:r>
              <a:rPr lang="en-GB" sz="2667" noProof="1">
                <a:solidFill>
                  <a:srgbClr val="1F497D">
                    <a:lumMod val="60000"/>
                    <a:lumOff val="40000"/>
                  </a:srgbClr>
                </a:solidFill>
                <a:cs typeface="Arial" pitchFamily="34" charset="0"/>
              </a:rPr>
              <a:t> </a:t>
            </a:r>
            <a:r>
              <a:rPr lang="cs-CZ" sz="2667" noProof="1">
                <a:solidFill>
                  <a:srgbClr val="1F497D">
                    <a:lumMod val="60000"/>
                    <a:lumOff val="40000"/>
                  </a:srgbClr>
                </a:solidFill>
                <a:cs typeface="Arial" pitchFamily="34" charset="0"/>
              </a:rPr>
              <a:t>www.ipsos.com</a:t>
            </a:r>
            <a:endParaRPr lang="en-GB" sz="2667"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808756" y="102743"/>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pic>
        <p:nvPicPr>
          <p:cNvPr id="27" name="Obrázek 26" descr="slovenska_vlajka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51833" y="5594640"/>
            <a:ext cx="686400" cy="333581"/>
          </a:xfrm>
          <a:prstGeom prst="rect">
            <a:avLst/>
          </a:prstGeom>
        </p:spPr>
      </p:pic>
    </p:spTree>
    <p:extLst>
      <p:ext uri="{BB962C8B-B14F-4D97-AF65-F5344CB8AC3E}">
        <p14:creationId xmlns:p14="http://schemas.microsoft.com/office/powerpoint/2010/main" val="8837775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HU White_contacts">
    <p:spTree>
      <p:nvGrpSpPr>
        <p:cNvPr id="1" name=""/>
        <p:cNvGrpSpPr/>
        <p:nvPr/>
      </p:nvGrpSpPr>
      <p:grpSpPr>
        <a:xfrm>
          <a:off x="0" y="0"/>
          <a:ext cx="0" cy="0"/>
          <a:chOff x="0" y="0"/>
          <a:chExt cx="0" cy="0"/>
        </a:xfrm>
      </p:grpSpPr>
      <p:sp>
        <p:nvSpPr>
          <p:cNvPr id="8" name="Obdélník 7"/>
          <p:cNvSpPr/>
          <p:nvPr userDrawn="1"/>
        </p:nvSpPr>
        <p:spPr>
          <a:xfrm>
            <a:off x="3679762" y="5522711"/>
            <a:ext cx="5104537" cy="379656"/>
          </a:xfrm>
          <a:prstGeom prst="rect">
            <a:avLst/>
          </a:prstGeom>
        </p:spPr>
        <p:txBody>
          <a:bodyPr wrap="square">
            <a:spAutoFit/>
          </a:bodyPr>
          <a:lstStyle/>
          <a:p>
            <a:pPr algn="ctr" eaLnBrk="0" fontAlgn="base" hangingPunct="0">
              <a:spcBef>
                <a:spcPct val="0"/>
              </a:spcBef>
              <a:spcAft>
                <a:spcPct val="0"/>
              </a:spcAft>
              <a:tabLst>
                <a:tab pos="2021367" algn="l"/>
              </a:tabLst>
              <a:defRPr/>
            </a:pPr>
            <a:r>
              <a:rPr lang="cs-CZ" sz="1867" kern="0" noProof="1">
                <a:solidFill>
                  <a:schemeClr val="bg1"/>
                </a:solidFill>
                <a:cs typeface="Calibri" pitchFamily="34" charset="0"/>
              </a:rPr>
              <a:t>Thaly Kálmán utca 39, 1096 IX. kerület, Budapest</a:t>
            </a:r>
          </a:p>
        </p:txBody>
      </p:sp>
      <p:sp>
        <p:nvSpPr>
          <p:cNvPr id="11" name="Rectangle 11"/>
          <p:cNvSpPr>
            <a:spLocks noChangeArrowheads="1"/>
          </p:cNvSpPr>
          <p:nvPr userDrawn="1"/>
        </p:nvSpPr>
        <p:spPr bwMode="auto">
          <a:xfrm>
            <a:off x="1985741" y="5925999"/>
            <a:ext cx="8182129" cy="534311"/>
          </a:xfrm>
          <a:prstGeom prst="rect">
            <a:avLst/>
          </a:prstGeom>
          <a:noFill/>
          <a:ln w="9525">
            <a:noFill/>
            <a:miter lim="800000"/>
            <a:headEnd/>
            <a:tailEnd/>
          </a:ln>
        </p:spPr>
        <p:txBody>
          <a:bodyPr wrap="square" lIns="122671" tIns="61340" rIns="122671" bIns="61340">
            <a:spAutoFit/>
          </a:bodyPr>
          <a:lstStyle/>
          <a:p>
            <a:pPr algn="ctr" eaLnBrk="0" hangingPunct="0">
              <a:tabLst>
                <a:tab pos="2021367" algn="l"/>
              </a:tabLst>
            </a:pPr>
            <a:r>
              <a:rPr lang="en-GB" sz="2667" noProof="1">
                <a:solidFill>
                  <a:srgbClr val="1F497D">
                    <a:lumMod val="60000"/>
                    <a:lumOff val="40000"/>
                  </a:srgbClr>
                </a:solidFill>
                <a:cs typeface="Arial" pitchFamily="34" charset="0"/>
              </a:rPr>
              <a:t>www.ipsos.</a:t>
            </a:r>
            <a:r>
              <a:rPr lang="cs-CZ" sz="2667" noProof="1">
                <a:solidFill>
                  <a:srgbClr val="1F497D">
                    <a:lumMod val="60000"/>
                    <a:lumOff val="40000"/>
                  </a:srgbClr>
                </a:solidFill>
                <a:cs typeface="Arial" pitchFamily="34" charset="0"/>
              </a:rPr>
              <a:t>hu       </a:t>
            </a:r>
            <a:r>
              <a:rPr lang="en-GB" sz="2667" noProof="1">
                <a:solidFill>
                  <a:srgbClr val="1F497D">
                    <a:lumMod val="60000"/>
                    <a:lumOff val="40000"/>
                  </a:srgbClr>
                </a:solidFill>
                <a:cs typeface="Arial" pitchFamily="34" charset="0"/>
              </a:rPr>
              <a:t> </a:t>
            </a:r>
            <a:r>
              <a:rPr lang="cs-CZ" sz="2667" noProof="1">
                <a:solidFill>
                  <a:srgbClr val="1F497D">
                    <a:lumMod val="60000"/>
                    <a:lumOff val="40000"/>
                  </a:srgbClr>
                </a:solidFill>
                <a:cs typeface="Arial" pitchFamily="34" charset="0"/>
              </a:rPr>
              <a:t>www.ipsos.com</a:t>
            </a:r>
            <a:endParaRPr lang="en-GB" sz="2667"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808756" y="102743"/>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23948301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82744" y="1196975"/>
            <a:ext cx="11573896" cy="4824413"/>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9" name="Zástupný symbol pro nadpis 1"/>
          <p:cNvSpPr>
            <a:spLocks noGrp="1"/>
          </p:cNvSpPr>
          <p:nvPr>
            <p:ph type="title"/>
          </p:nvPr>
        </p:nvSpPr>
        <p:spPr>
          <a:xfrm>
            <a:off x="282744" y="-60019"/>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3930801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82744" y="1196975"/>
            <a:ext cx="11573896" cy="4824413"/>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473522" y="6570000"/>
            <a:ext cx="8064835"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5" name="Title 1"/>
          <p:cNvSpPr>
            <a:spLocks noGrp="1"/>
          </p:cNvSpPr>
          <p:nvPr>
            <p:ph type="title" hasCustomPrompt="1"/>
          </p:nvPr>
        </p:nvSpPr>
        <p:spPr>
          <a:xfrm>
            <a:off x="294071" y="363023"/>
            <a:ext cx="11539460" cy="615397"/>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222353" y="-87536"/>
            <a:ext cx="8947195" cy="590215"/>
          </a:xfrm>
          <a:prstGeom prst="rect">
            <a:avLst/>
          </a:prstGeo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40751765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6151439" y="1623810"/>
            <a:ext cx="5686336"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341267" y="2668921"/>
            <a:ext cx="5686336"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9"/>
          <p:cNvSpPr>
            <a:spLocks noGrp="1"/>
          </p:cNvSpPr>
          <p:nvPr>
            <p:ph type="body" sz="quarter" idx="21"/>
          </p:nvPr>
        </p:nvSpPr>
        <p:spPr>
          <a:xfrm>
            <a:off x="6151439" y="2668921"/>
            <a:ext cx="5686336"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10"/>
          <p:cNvSpPr>
            <a:spLocks noGrp="1"/>
          </p:cNvSpPr>
          <p:nvPr>
            <p:ph type="body" sz="quarter" idx="18" hasCustomPrompt="1"/>
          </p:nvPr>
        </p:nvSpPr>
        <p:spPr>
          <a:xfrm>
            <a:off x="341267" y="1623810"/>
            <a:ext cx="5686336"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2"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3" name="Text Placeholder 6"/>
          <p:cNvSpPr>
            <a:spLocks noGrp="1"/>
          </p:cNvSpPr>
          <p:nvPr>
            <p:ph type="body" sz="quarter" idx="22"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8689791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341269" y="1623810"/>
            <a:ext cx="3748172"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4222635" y="1623810"/>
            <a:ext cx="3748172"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8101122" y="1623810"/>
            <a:ext cx="3748172"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341267" y="2668921"/>
            <a:ext cx="3748173"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9"/>
          <p:cNvSpPr>
            <a:spLocks noGrp="1"/>
          </p:cNvSpPr>
          <p:nvPr>
            <p:ph type="body" sz="quarter" idx="21"/>
          </p:nvPr>
        </p:nvSpPr>
        <p:spPr>
          <a:xfrm>
            <a:off x="4222634" y="2668921"/>
            <a:ext cx="3748173"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9"/>
          <p:cNvSpPr>
            <a:spLocks noGrp="1"/>
          </p:cNvSpPr>
          <p:nvPr>
            <p:ph type="body" sz="quarter" idx="24"/>
          </p:nvPr>
        </p:nvSpPr>
        <p:spPr>
          <a:xfrm>
            <a:off x="8101122" y="2668921"/>
            <a:ext cx="3748173"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92425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chemeClr val="bg1"/>
                </a:solidFill>
              </a:defRPr>
            </a:lvl1pPr>
            <a:lvl2pPr marL="4837" indent="0" algn="l">
              <a:lnSpc>
                <a:spcPct val="90000"/>
              </a:lnSpc>
              <a:spcBef>
                <a:spcPts val="609"/>
              </a:spcBef>
              <a:buNone/>
              <a:tabLst/>
              <a:defRPr sz="3200" baseline="0">
                <a:solidFill>
                  <a:schemeClr val="bg1">
                    <a:alpha val="70000"/>
                  </a:schemeClr>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3787297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341267" y="1623810"/>
            <a:ext cx="2782691"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3245872" y="1623810"/>
            <a:ext cx="2782691"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6150477" y="1623810"/>
            <a:ext cx="2782691"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9055084" y="1623810"/>
            <a:ext cx="2782691" cy="817663"/>
          </a:xfrm>
          <a:prstGeom prst="rect">
            <a:avLst/>
          </a:prstGeom>
          <a:solidFill>
            <a:srgbClr val="FBB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341268"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9"/>
          <p:cNvSpPr>
            <a:spLocks noGrp="1"/>
          </p:cNvSpPr>
          <p:nvPr>
            <p:ph type="body" sz="quarter" idx="21"/>
          </p:nvPr>
        </p:nvSpPr>
        <p:spPr>
          <a:xfrm>
            <a:off x="3245872"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9"/>
          <p:cNvSpPr>
            <a:spLocks noGrp="1"/>
          </p:cNvSpPr>
          <p:nvPr>
            <p:ph type="body" sz="quarter" idx="26"/>
          </p:nvPr>
        </p:nvSpPr>
        <p:spPr>
          <a:xfrm>
            <a:off x="6150477"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9"/>
          <p:cNvSpPr>
            <a:spLocks noGrp="1"/>
          </p:cNvSpPr>
          <p:nvPr>
            <p:ph type="body" sz="quarter" idx="27"/>
          </p:nvPr>
        </p:nvSpPr>
        <p:spPr>
          <a:xfrm>
            <a:off x="9055084" y="2668921"/>
            <a:ext cx="2782691" cy="3499313"/>
          </a:xfrm>
          <a:prstGeom prst="rect">
            <a:avLst/>
          </a:prstGeom>
        </p:spPr>
        <p:txBody>
          <a:bodyPr lIns="82274" rIns="27425"/>
          <a:lstStyle>
            <a:lvl1pPr>
              <a:defRPr sz="2267">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0" name="Text Placeholder 6"/>
          <p:cNvSpPr>
            <a:spLocks noGrp="1"/>
          </p:cNvSpPr>
          <p:nvPr>
            <p:ph type="body" sz="quarter" idx="28"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5164118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41267" y="4813844"/>
            <a:ext cx="5686336"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6" name="Text Placeholder 10"/>
          <p:cNvSpPr>
            <a:spLocks noGrp="1"/>
          </p:cNvSpPr>
          <p:nvPr>
            <p:ph type="body" sz="quarter" idx="15"/>
          </p:nvPr>
        </p:nvSpPr>
        <p:spPr>
          <a:xfrm>
            <a:off x="6151439" y="4813844"/>
            <a:ext cx="5686336"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341267" y="2441472"/>
            <a:ext cx="5686336"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8" name="Picture Placeholder 6"/>
          <p:cNvSpPr>
            <a:spLocks noGrp="1"/>
          </p:cNvSpPr>
          <p:nvPr>
            <p:ph type="pic" sz="quarter" idx="17"/>
          </p:nvPr>
        </p:nvSpPr>
        <p:spPr>
          <a:xfrm>
            <a:off x="6151439" y="2441472"/>
            <a:ext cx="5686336"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9" name="Text Placeholder 10"/>
          <p:cNvSpPr>
            <a:spLocks noGrp="1"/>
          </p:cNvSpPr>
          <p:nvPr>
            <p:ph type="body" sz="quarter" idx="18" hasCustomPrompt="1"/>
          </p:nvPr>
        </p:nvSpPr>
        <p:spPr>
          <a:xfrm>
            <a:off x="341267" y="1623810"/>
            <a:ext cx="5686336"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6151439" y="1623810"/>
            <a:ext cx="5686336"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5"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6"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1862119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41269" y="4813844"/>
            <a:ext cx="3748172"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6" name="Text Placeholder 10"/>
          <p:cNvSpPr>
            <a:spLocks noGrp="1"/>
          </p:cNvSpPr>
          <p:nvPr>
            <p:ph type="body" sz="quarter" idx="15"/>
          </p:nvPr>
        </p:nvSpPr>
        <p:spPr>
          <a:xfrm>
            <a:off x="4222635" y="4813844"/>
            <a:ext cx="3748172"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341269" y="2441472"/>
            <a:ext cx="3748172"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8" name="Picture Placeholder 6"/>
          <p:cNvSpPr>
            <a:spLocks noGrp="1"/>
          </p:cNvSpPr>
          <p:nvPr>
            <p:ph type="pic" sz="quarter" idx="17"/>
          </p:nvPr>
        </p:nvSpPr>
        <p:spPr>
          <a:xfrm>
            <a:off x="4222635" y="2441472"/>
            <a:ext cx="3748172"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9" name="Text Placeholder 10"/>
          <p:cNvSpPr>
            <a:spLocks noGrp="1"/>
          </p:cNvSpPr>
          <p:nvPr>
            <p:ph type="body" sz="quarter" idx="18" hasCustomPrompt="1"/>
          </p:nvPr>
        </p:nvSpPr>
        <p:spPr>
          <a:xfrm>
            <a:off x="341269" y="1623810"/>
            <a:ext cx="3748172"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222635" y="1623810"/>
            <a:ext cx="3748172"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8101122" y="4813844"/>
            <a:ext cx="3748172"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12" name="Picture Placeholder 6"/>
          <p:cNvSpPr>
            <a:spLocks noGrp="1"/>
          </p:cNvSpPr>
          <p:nvPr>
            <p:ph type="pic" sz="quarter" idx="21"/>
          </p:nvPr>
        </p:nvSpPr>
        <p:spPr>
          <a:xfrm>
            <a:off x="8101122" y="2441472"/>
            <a:ext cx="3748172"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13" name="Text Placeholder 10"/>
          <p:cNvSpPr>
            <a:spLocks noGrp="1"/>
          </p:cNvSpPr>
          <p:nvPr>
            <p:ph type="body" sz="quarter" idx="22" hasCustomPrompt="1"/>
          </p:nvPr>
        </p:nvSpPr>
        <p:spPr>
          <a:xfrm>
            <a:off x="8101122" y="1623810"/>
            <a:ext cx="3748172"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18"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19"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2715164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41267"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6" name="Text Placeholder 10"/>
          <p:cNvSpPr>
            <a:spLocks noGrp="1"/>
          </p:cNvSpPr>
          <p:nvPr>
            <p:ph type="body" sz="quarter" idx="15"/>
          </p:nvPr>
        </p:nvSpPr>
        <p:spPr>
          <a:xfrm>
            <a:off x="3245872"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341267"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8" name="Picture Placeholder 6"/>
          <p:cNvSpPr>
            <a:spLocks noGrp="1"/>
          </p:cNvSpPr>
          <p:nvPr>
            <p:ph type="pic" sz="quarter" idx="17"/>
          </p:nvPr>
        </p:nvSpPr>
        <p:spPr>
          <a:xfrm>
            <a:off x="3245872"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9" name="Text Placeholder 10"/>
          <p:cNvSpPr>
            <a:spLocks noGrp="1"/>
          </p:cNvSpPr>
          <p:nvPr>
            <p:ph type="body" sz="quarter" idx="18" hasCustomPrompt="1"/>
          </p:nvPr>
        </p:nvSpPr>
        <p:spPr>
          <a:xfrm>
            <a:off x="341267" y="1623810"/>
            <a:ext cx="2782691" cy="817663"/>
          </a:xfrm>
          <a:prstGeom prst="rect">
            <a:avLst/>
          </a:prstGeom>
          <a:solidFill>
            <a:srgbClr val="404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245872" y="1623810"/>
            <a:ext cx="2782691" cy="817663"/>
          </a:xfrm>
          <a:prstGeom prst="rect">
            <a:avLst/>
          </a:prstGeom>
          <a:solidFill>
            <a:srgbClr val="ED6737"/>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150477"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12" name="Picture Placeholder 6"/>
          <p:cNvSpPr>
            <a:spLocks noGrp="1"/>
          </p:cNvSpPr>
          <p:nvPr>
            <p:ph type="pic" sz="quarter" idx="21"/>
          </p:nvPr>
        </p:nvSpPr>
        <p:spPr>
          <a:xfrm>
            <a:off x="6150477"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13" name="Text Placeholder 10"/>
          <p:cNvSpPr>
            <a:spLocks noGrp="1"/>
          </p:cNvSpPr>
          <p:nvPr>
            <p:ph type="body" sz="quarter" idx="22" hasCustomPrompt="1"/>
          </p:nvPr>
        </p:nvSpPr>
        <p:spPr>
          <a:xfrm>
            <a:off x="6150477" y="1623810"/>
            <a:ext cx="2782691" cy="817663"/>
          </a:xfrm>
          <a:prstGeom prst="rect">
            <a:avLst/>
          </a:prstGeom>
          <a:solidFill>
            <a:srgbClr val="008E94"/>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9055084" y="4813844"/>
            <a:ext cx="2782691" cy="1243768"/>
          </a:xfrm>
          <a:prstGeom prst="rect">
            <a:avLst/>
          </a:prstGeom>
        </p:spPr>
        <p:txBody>
          <a:bodyPr/>
          <a:lstStyle>
            <a:lvl1pPr marL="0" indent="0">
              <a:buNone/>
              <a:defRPr lang="en-US" sz="1867" kern="1200" cap="none" baseline="0" dirty="0" smtClean="0">
                <a:solidFill>
                  <a:srgbClr val="404040"/>
                </a:solidFill>
                <a:latin typeface="+mn-lt"/>
                <a:ea typeface="+mn-ea"/>
                <a:cs typeface="+mn-cs"/>
              </a:defRPr>
            </a:lvl1pPr>
            <a:lvl2pPr marL="295077" indent="-204780">
              <a:buFont typeface="Arial" panose="020B0604020202020204" pitchFamily="34" charset="0"/>
              <a:buChar char="•"/>
              <a:defRPr>
                <a:solidFill>
                  <a:srgbClr val="404040"/>
                </a:solidFill>
              </a:defRPr>
            </a:lvl2pPr>
          </a:lstStyle>
          <a:p>
            <a:pPr lvl="0"/>
            <a:r>
              <a:rPr lang="en-US"/>
              <a:t>Edit Master text styles</a:t>
            </a:r>
          </a:p>
          <a:p>
            <a:pPr lvl="1"/>
            <a:r>
              <a:rPr lang="en-US"/>
              <a:t>Second level</a:t>
            </a:r>
          </a:p>
        </p:txBody>
      </p:sp>
      <p:sp>
        <p:nvSpPr>
          <p:cNvPr id="15" name="Picture Placeholder 6"/>
          <p:cNvSpPr>
            <a:spLocks noGrp="1"/>
          </p:cNvSpPr>
          <p:nvPr>
            <p:ph type="pic" sz="quarter" idx="24"/>
          </p:nvPr>
        </p:nvSpPr>
        <p:spPr>
          <a:xfrm>
            <a:off x="9055084" y="2441472"/>
            <a:ext cx="2782691" cy="2372373"/>
          </a:xfrm>
          <a:prstGeom prst="rect">
            <a:avLst/>
          </a:prstGeom>
        </p:spPr>
        <p:txBody>
          <a:bodyPr/>
          <a:lstStyle>
            <a:lvl1pPr marL="0" indent="0">
              <a:buNone/>
              <a:defRPr>
                <a:solidFill>
                  <a:srgbClr val="404040"/>
                </a:solidFill>
              </a:defRPr>
            </a:lvl1pPr>
          </a:lstStyle>
          <a:p>
            <a:r>
              <a:rPr lang="en-US"/>
              <a:t>Click icon to add picture</a:t>
            </a:r>
            <a:endParaRPr lang="en-GB" dirty="0"/>
          </a:p>
        </p:txBody>
      </p:sp>
      <p:sp>
        <p:nvSpPr>
          <p:cNvPr id="16" name="Text Placeholder 10"/>
          <p:cNvSpPr>
            <a:spLocks noGrp="1"/>
          </p:cNvSpPr>
          <p:nvPr>
            <p:ph type="body" sz="quarter" idx="25" hasCustomPrompt="1"/>
          </p:nvPr>
        </p:nvSpPr>
        <p:spPr>
          <a:xfrm>
            <a:off x="9055084" y="1623810"/>
            <a:ext cx="2782691" cy="817663"/>
          </a:xfrm>
          <a:prstGeom prst="rect">
            <a:avLst/>
          </a:prstGeom>
          <a:solidFill>
            <a:srgbClr val="FBB040"/>
          </a:solidFill>
        </p:spPr>
        <p:txBody>
          <a:bodyPr lIns="82274" rIns="27425" anchor="ctr">
            <a:normAutofit/>
          </a:bodyPr>
          <a:lstStyle>
            <a:lvl1pPr marL="0" indent="0">
              <a:lnSpc>
                <a:spcPct val="80000"/>
              </a:lnSpc>
              <a:spcBef>
                <a:spcPts val="1219"/>
              </a:spcBef>
              <a:buNone/>
              <a:defRPr lang="en-US" sz="2400" kern="1200" cap="none" baseline="0" dirty="0" smtClean="0">
                <a:solidFill>
                  <a:schemeClr val="bg1"/>
                </a:solidFill>
                <a:latin typeface="+mn-lt"/>
                <a:ea typeface="+mn-ea"/>
                <a:cs typeface="+mn-cs"/>
              </a:defRPr>
            </a:lvl1pPr>
            <a:lvl2pPr marL="295077" indent="-204780">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21"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
        <p:nvSpPr>
          <p:cNvPr id="22" name="Text Placeholder 6"/>
          <p:cNvSpPr>
            <a:spLocks noGrp="1"/>
          </p:cNvSpPr>
          <p:nvPr>
            <p:ph type="body" sz="quarter" idx="26" hasCustomPrompt="1"/>
          </p:nvPr>
        </p:nvSpPr>
        <p:spPr>
          <a:xfrm>
            <a:off x="269643" y="644691"/>
            <a:ext cx="11586997" cy="499875"/>
          </a:xfrm>
          <a:prstGeom prst="rect">
            <a:avLst/>
          </a:prstGeom>
        </p:spPr>
        <p:txBody>
          <a:bodyPr wrap="square" lIns="36000" tIns="0" rIns="36000" bIns="36000" anchor="t" anchorCtr="0">
            <a:spAutoFit/>
          </a:bodyPr>
          <a:lstStyle>
            <a:lvl1pPr marL="0" indent="0" defTabSz="287993">
              <a:spcBef>
                <a:spcPts val="0"/>
              </a:spcBef>
              <a:buNone/>
              <a:defRPr sz="1467" i="1">
                <a:solidFill>
                  <a:schemeClr val="bg1">
                    <a:lumMod val="50000"/>
                  </a:schemeClr>
                </a:solidFill>
                <a:latin typeface="Calibri" pitchFamily="34" charset="0"/>
                <a:cs typeface="Arial" pitchFamily="34" charset="0"/>
              </a:defRPr>
            </a:lvl1pPr>
            <a:lvl2pPr marL="609585" indent="0">
              <a:buNone/>
              <a:defRPr sz="1600" i="1">
                <a:solidFill>
                  <a:schemeClr val="bg1">
                    <a:lumMod val="65000"/>
                  </a:schemeClr>
                </a:solidFill>
              </a:defRPr>
            </a:lvl2pPr>
            <a:lvl3pPr>
              <a:defRPr sz="1600" i="1">
                <a:solidFill>
                  <a:schemeClr val="bg1">
                    <a:lumMod val="65000"/>
                  </a:schemeClr>
                </a:solidFill>
              </a:defRPr>
            </a:lvl3pPr>
            <a:lvl4pPr>
              <a:defRPr sz="1600" i="1">
                <a:solidFill>
                  <a:schemeClr val="bg1">
                    <a:lumMod val="65000"/>
                  </a:schemeClr>
                </a:solidFill>
              </a:defRPr>
            </a:lvl4pPr>
            <a:lvl5pPr>
              <a:defRPr sz="16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7147135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sp>
        <p:nvSpPr>
          <p:cNvPr id="8" name="Zástupný symbol pro nadpis 1"/>
          <p:cNvSpPr>
            <a:spLocks noGrp="1"/>
          </p:cNvSpPr>
          <p:nvPr>
            <p:ph type="title"/>
          </p:nvPr>
        </p:nvSpPr>
        <p:spPr>
          <a:xfrm>
            <a:off x="282744" y="-60017"/>
            <a:ext cx="11573896" cy="626296"/>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11907946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rgbClr val="404040"/>
                </a:solidFill>
              </a:defRPr>
            </a:lvl1pPr>
            <a:lvl2pPr marL="4837" indent="0" algn="l">
              <a:lnSpc>
                <a:spcPct val="90000"/>
              </a:lnSpc>
              <a:spcBef>
                <a:spcPts val="609"/>
              </a:spcBef>
              <a:buNone/>
              <a:tabLst/>
              <a:defRPr sz="3200" baseline="0">
                <a:solidFill>
                  <a:srgbClr val="404040"/>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12701" y="-13"/>
            <a:ext cx="6108700" cy="68580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r>
              <a:rPr lang="en-US"/>
              <a:t>Click icon to add picture</a:t>
            </a:r>
            <a:endParaRPr lang="cs-CZ"/>
          </a:p>
        </p:txBody>
      </p:sp>
      <p:sp>
        <p:nvSpPr>
          <p:cNvPr id="8" name="Freeform 7"/>
          <p:cNvSpPr>
            <a:spLocks/>
          </p:cNvSpPr>
          <p:nvPr/>
        </p:nvSpPr>
        <p:spPr bwMode="auto">
          <a:xfrm flipH="1">
            <a:off x="3775701" y="-9313"/>
            <a:ext cx="3868552" cy="290334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8507381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0_Vlastní rozložení">
    <p:bg>
      <p:bgPr>
        <a:solidFill>
          <a:schemeClr val="bg1"/>
        </a:solidFill>
        <a:effectLst/>
      </p:bgPr>
    </p:bg>
    <p:spTree>
      <p:nvGrpSpPr>
        <p:cNvPr id="1" name=""/>
        <p:cNvGrpSpPr/>
        <p:nvPr/>
      </p:nvGrpSpPr>
      <p:grpSpPr>
        <a:xfrm>
          <a:off x="0" y="0"/>
          <a:ext cx="0" cy="0"/>
          <a:chOff x="0" y="0"/>
          <a:chExt cx="0" cy="0"/>
        </a:xfrm>
      </p:grpSpPr>
      <p:sp>
        <p:nvSpPr>
          <p:cNvPr id="8" name="Obdélník 7"/>
          <p:cNvSpPr/>
          <p:nvPr userDrawn="1"/>
        </p:nvSpPr>
        <p:spPr>
          <a:xfrm flipH="1">
            <a:off x="-48682" y="720"/>
            <a:ext cx="6008124" cy="6858000"/>
          </a:xfrm>
          <a:prstGeom prst="rect">
            <a:avLst/>
          </a:prstGeom>
          <a:solidFill>
            <a:srgbClr val="58595B"/>
          </a:solidFill>
          <a:ln w="25400" cap="flat" cmpd="sng" algn="ctr">
            <a:noFill/>
            <a:prstDash val="solid"/>
          </a:ln>
          <a:effectLst/>
        </p:spPr>
        <p:txBody>
          <a:bodyPr lIns="92879" tIns="46439" rIns="92879" bIns="46439" rtlCol="0" anchor="ctr"/>
          <a:lstStyle/>
          <a:p>
            <a:pPr marL="0" marR="0" lvl="0" indent="0" algn="ctr" defTabSz="1380235" eaLnBrk="1" fontAlgn="auto" latinLnBrk="0" hangingPunct="1">
              <a:lnSpc>
                <a:spcPct val="100000"/>
              </a:lnSpc>
              <a:spcBef>
                <a:spcPts val="0"/>
              </a:spcBef>
              <a:spcAft>
                <a:spcPts val="0"/>
              </a:spcAft>
              <a:buClrTx/>
              <a:buSzTx/>
              <a:buFontTx/>
              <a:buNone/>
              <a:tabLst/>
              <a:defRPr/>
            </a:pPr>
            <a:endParaRPr kumimoji="0" lang="cs-CZ" sz="2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3695734" y="0"/>
            <a:ext cx="3966105" cy="68580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846"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rPr>
              <a:pPr/>
              <a:t>‹#›</a:t>
            </a:fld>
            <a:endParaRPr lang="cs-CZ" sz="1600" dirty="0">
              <a:solidFill>
                <a:schemeClr val="bg1"/>
              </a:solidFill>
            </a:endParaRPr>
          </a:p>
        </p:txBody>
      </p:sp>
      <p:sp>
        <p:nvSpPr>
          <p:cNvPr id="14" name="Subtitle 2"/>
          <p:cNvSpPr>
            <a:spLocks noGrp="1"/>
          </p:cNvSpPr>
          <p:nvPr>
            <p:ph type="subTitle" idx="1" hasCustomPrompt="1"/>
          </p:nvPr>
        </p:nvSpPr>
        <p:spPr>
          <a:xfrm>
            <a:off x="5903979" y="1851259"/>
            <a:ext cx="5622567" cy="2997135"/>
          </a:xfrm>
          <a:prstGeom prst="rect">
            <a:avLst/>
          </a:prstGeom>
        </p:spPr>
        <p:txBody>
          <a:bodyPr anchor="ctr">
            <a:normAutofit/>
          </a:bodyPr>
          <a:lstStyle>
            <a:lvl1pPr marL="0" indent="0" algn="l">
              <a:buNone/>
              <a:defRPr sz="4267" b="1" baseline="0">
                <a:solidFill>
                  <a:srgbClr val="404040"/>
                </a:solidFill>
              </a:defRPr>
            </a:lvl1pPr>
            <a:lvl2pPr marL="4837" indent="0" algn="l">
              <a:lnSpc>
                <a:spcPct val="90000"/>
              </a:lnSpc>
              <a:spcBef>
                <a:spcPts val="609"/>
              </a:spcBef>
              <a:buNone/>
              <a:tabLst/>
              <a:defRPr sz="3200" baseline="0">
                <a:solidFill>
                  <a:srgbClr val="404040"/>
                </a:solidFill>
              </a:defRPr>
            </a:lvl2pPr>
            <a:lvl3pPr marL="1380235" indent="0" algn="ctr">
              <a:buNone/>
              <a:defRPr>
                <a:solidFill>
                  <a:schemeClr val="tx1">
                    <a:tint val="75000"/>
                  </a:schemeClr>
                </a:solidFill>
              </a:defRPr>
            </a:lvl3pPr>
            <a:lvl4pPr marL="2070354" indent="0" algn="ctr">
              <a:buNone/>
              <a:defRPr>
                <a:solidFill>
                  <a:schemeClr val="tx1">
                    <a:tint val="75000"/>
                  </a:schemeClr>
                </a:solidFill>
              </a:defRPr>
            </a:lvl4pPr>
            <a:lvl5pPr marL="2760471" indent="0" algn="ctr">
              <a:buNone/>
              <a:defRPr>
                <a:solidFill>
                  <a:schemeClr val="tx1">
                    <a:tint val="75000"/>
                  </a:schemeClr>
                </a:solidFill>
              </a:defRPr>
            </a:lvl5pPr>
            <a:lvl6pPr marL="3450588" indent="0" algn="ctr">
              <a:buNone/>
              <a:defRPr>
                <a:solidFill>
                  <a:schemeClr val="tx1">
                    <a:tint val="75000"/>
                  </a:schemeClr>
                </a:solidFill>
              </a:defRPr>
            </a:lvl6pPr>
            <a:lvl7pPr marL="4140706" indent="0" algn="ctr">
              <a:buNone/>
              <a:defRPr>
                <a:solidFill>
                  <a:schemeClr val="tx1">
                    <a:tint val="75000"/>
                  </a:schemeClr>
                </a:solidFill>
              </a:defRPr>
            </a:lvl7pPr>
            <a:lvl8pPr marL="4830823" indent="0" algn="ctr">
              <a:buNone/>
              <a:defRPr>
                <a:solidFill>
                  <a:schemeClr val="tx1">
                    <a:tint val="75000"/>
                  </a:schemeClr>
                </a:solidFill>
              </a:defRPr>
            </a:lvl8pPr>
            <a:lvl9pPr marL="5520941"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158518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pn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theme" Target="../theme/theme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
        <p:nvSpPr>
          <p:cNvPr id="3" name="Zástupný symbol pro text 2"/>
          <p:cNvSpPr>
            <a:spLocks noGrp="1"/>
          </p:cNvSpPr>
          <p:nvPr>
            <p:ph type="body" idx="1"/>
          </p:nvPr>
        </p:nvSpPr>
        <p:spPr>
          <a:xfrm>
            <a:off x="1390653" y="1989137"/>
            <a:ext cx="9410700" cy="4464051"/>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5" name="Picture 10" descr="IPSOS_GAMECHANGERS_blue.png"/>
          <p:cNvPicPr>
            <a:picLocks noChangeAspect="1"/>
          </p:cNvPicPr>
          <p:nvPr/>
        </p:nvPicPr>
        <p:blipFill rotWithShape="1">
          <a:blip r:embed="rId7"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Tree>
    <p:extLst>
      <p:ext uri="{BB962C8B-B14F-4D97-AF65-F5344CB8AC3E}">
        <p14:creationId xmlns:p14="http://schemas.microsoft.com/office/powerpoint/2010/main" val="692147229"/>
      </p:ext>
    </p:extLst>
  </p:cSld>
  <p:clrMap bg1="lt1" tx1="dk1" bg2="lt2" tx2="dk2" accent1="accent1" accent2="accent2" accent3="accent3" accent4="accent4" accent5="accent5" accent6="accent6" hlink="hlink" folHlink="folHlink"/>
  <p:sldLayoutIdLst>
    <p:sldLayoutId id="2147483661" r:id="rId1"/>
    <p:sldLayoutId id="2147483778" r:id="rId2"/>
    <p:sldLayoutId id="2147483779" r:id="rId3"/>
    <p:sldLayoutId id="2147483780" r:id="rId4"/>
    <p:sldLayoutId id="2147483781" r:id="rId5"/>
  </p:sldLayoutIdLst>
  <p:hf hdr="0" ftr="0" dt="0"/>
  <p:txStyles>
    <p:titleStyle>
      <a:lvl1pPr algn="l" defTabSz="1219170" rtl="0" eaLnBrk="1" latinLnBrk="0" hangingPunct="1">
        <a:spcBef>
          <a:spcPct val="0"/>
        </a:spcBef>
        <a:buNone/>
        <a:defRPr sz="3733" b="1" kern="1200">
          <a:solidFill>
            <a:srgbClr val="404040"/>
          </a:solidFill>
          <a:latin typeface="Calibri" pitchFamily="34" charset="0"/>
          <a:ea typeface="+mj-ea"/>
          <a:cs typeface="Arial" pitchFamily="34" charset="0"/>
        </a:defRPr>
      </a:lvl1pPr>
    </p:titleStyle>
    <p:bodyStyle>
      <a:lvl1pPr marL="237061" indent="-237061" algn="l" defTabSz="1219170" rtl="0" eaLnBrk="1" latinLnBrk="0" hangingPunct="1">
        <a:spcBef>
          <a:spcPct val="20000"/>
        </a:spcBef>
        <a:buFont typeface="Wingdings" pitchFamily="2" charset="2"/>
        <a:buNone/>
        <a:defRPr sz="3200" kern="1200">
          <a:solidFill>
            <a:srgbClr val="404040"/>
          </a:solidFill>
          <a:latin typeface="Calibri" pitchFamily="34" charset="0"/>
          <a:ea typeface="+mn-ea"/>
          <a:cs typeface="Arial" pitchFamily="34" charset="0"/>
        </a:defRPr>
      </a:lvl1pPr>
      <a:lvl2pPr marL="592652" indent="-270927" algn="l" defTabSz="1219170" rtl="0" eaLnBrk="1" latinLnBrk="0" hangingPunct="1">
        <a:spcBef>
          <a:spcPct val="20000"/>
        </a:spcBef>
        <a:buSzPct val="100000"/>
        <a:buFont typeface="Arial" pitchFamily="34" charset="0"/>
        <a:buNone/>
        <a:defRPr sz="2667" kern="1200">
          <a:solidFill>
            <a:srgbClr val="404040"/>
          </a:solidFill>
          <a:latin typeface="Calibri" pitchFamily="34" charset="0"/>
          <a:ea typeface="+mn-ea"/>
          <a:cs typeface="Arial" pitchFamily="34" charset="0"/>
        </a:defRPr>
      </a:lvl2pPr>
      <a:lvl3pPr marL="829713" indent="-169329" algn="l" defTabSz="1219170" rtl="0" eaLnBrk="1" latinLnBrk="0" hangingPunct="1">
        <a:spcBef>
          <a:spcPct val="20000"/>
        </a:spcBef>
        <a:buSzPct val="80000"/>
        <a:buFont typeface="Wingdings" pitchFamily="2" charset="2"/>
        <a:buNone/>
        <a:defRPr sz="2667" kern="1200">
          <a:solidFill>
            <a:srgbClr val="404040"/>
          </a:solidFill>
          <a:latin typeface="Calibri" pitchFamily="34" charset="0"/>
          <a:ea typeface="+mn-ea"/>
          <a:cs typeface="Arial" pitchFamily="34" charset="0"/>
        </a:defRPr>
      </a:lvl3pPr>
      <a:lvl4pPr marL="1202237" indent="-186262" algn="l" defTabSz="1219170" rtl="0" eaLnBrk="1" latinLnBrk="0" hangingPunct="1">
        <a:spcBef>
          <a:spcPct val="20000"/>
        </a:spcBef>
        <a:buFont typeface="Arial" pitchFamily="34" charset="0"/>
        <a:buNone/>
        <a:defRPr sz="2400" kern="1200">
          <a:solidFill>
            <a:srgbClr val="404040"/>
          </a:solidFill>
          <a:latin typeface="Calibri" pitchFamily="34" charset="0"/>
          <a:ea typeface="+mn-ea"/>
          <a:cs typeface="Arial" pitchFamily="34" charset="0"/>
        </a:defRPr>
      </a:lvl4pPr>
      <a:lvl5pPr marL="1551479" indent="-186262" algn="l" defTabSz="1219170" rtl="0" eaLnBrk="1" latinLnBrk="0" hangingPunct="1">
        <a:spcBef>
          <a:spcPct val="20000"/>
        </a:spcBef>
        <a:buFont typeface="Arial" pitchFamily="34" charset="0"/>
        <a:buNone/>
        <a:defRPr sz="2133" kern="1200">
          <a:solidFill>
            <a:srgbClr val="404040"/>
          </a:solidFill>
          <a:latin typeface="Calibri"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pPr/>
              <a:t>‹#›</a:t>
            </a:fld>
            <a:endParaRPr lang="cs-CZ" sz="1600" dirty="0"/>
          </a:p>
        </p:txBody>
      </p:sp>
      <p:sp>
        <p:nvSpPr>
          <p:cNvPr id="10"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pic>
        <p:nvPicPr>
          <p:cNvPr id="11" name="Picture 10" descr="IPSOS_GAMECHANGERS_blue.png"/>
          <p:cNvPicPr>
            <a:picLocks noChangeAspect="1"/>
          </p:cNvPicPr>
          <p:nvPr/>
        </p:nvPicPr>
        <p:blipFill rotWithShape="1">
          <a:blip r:embed="rId11"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
        <p:nvSpPr>
          <p:cNvPr id="12"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30943252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hdr="0" ftr="0" dt="0"/>
  <p:txStyles>
    <p:titleStyle>
      <a:lvl1pPr algn="l" defTabSz="1219170" rtl="0" eaLnBrk="1" latinLnBrk="0" hangingPunct="1">
        <a:spcBef>
          <a:spcPct val="0"/>
        </a:spcBef>
        <a:buNone/>
        <a:defRPr sz="4267" b="1" kern="1200">
          <a:solidFill>
            <a:srgbClr val="404040"/>
          </a:solidFill>
          <a:latin typeface="Calibri" pitchFamily="34" charset="0"/>
          <a:ea typeface="+mj-ea"/>
          <a:cs typeface="Arial" pitchFamily="34" charset="0"/>
        </a:defRPr>
      </a:lvl1pPr>
    </p:titleStyle>
    <p:bodyStyle>
      <a:lvl1pPr marL="457189" indent="-457189" algn="l" defTabSz="1219170" rtl="0" eaLnBrk="1" latinLnBrk="0" hangingPunct="1">
        <a:spcBef>
          <a:spcPct val="20000"/>
        </a:spcBef>
        <a:buFont typeface="Arial" pitchFamily="34" charset="0"/>
        <a:buNone/>
        <a:defRPr lang="cs-CZ" sz="3200" kern="1200" smtClean="0">
          <a:solidFill>
            <a:srgbClr val="404040"/>
          </a:solidFill>
          <a:latin typeface="Calibri" pitchFamily="34" charset="0"/>
          <a:ea typeface="+mn-ea"/>
          <a:cs typeface="Arial" pitchFamily="34" charset="0"/>
        </a:defRPr>
      </a:lvl1pPr>
      <a:lvl2pPr marL="702716" indent="-380990" algn="l" defTabSz="1219170" rtl="0" eaLnBrk="1" latinLnBrk="0" hangingPunct="1">
        <a:spcBef>
          <a:spcPct val="20000"/>
        </a:spcBef>
        <a:buSzPct val="100000"/>
        <a:buFont typeface="Arial" pitchFamily="34" charset="0"/>
        <a:buNone/>
        <a:defRPr lang="cs-CZ" sz="2667" kern="1200" smtClean="0">
          <a:solidFill>
            <a:srgbClr val="404040"/>
          </a:solidFill>
          <a:latin typeface="Calibri" pitchFamily="34" charset="0"/>
          <a:ea typeface="+mn-ea"/>
          <a:cs typeface="Arial" pitchFamily="34" charset="0"/>
        </a:defRPr>
      </a:lvl2pPr>
      <a:lvl3pPr marL="1041374" indent="-380990" algn="l" defTabSz="121917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3pPr>
      <a:lvl4pPr marL="2133547" indent="-304792" algn="l" defTabSz="1219170" rtl="0" eaLnBrk="1" latinLnBrk="0" hangingPunct="1">
        <a:spcBef>
          <a:spcPct val="20000"/>
        </a:spcBef>
        <a:buFont typeface="Arial" pitchFamily="34" charset="0"/>
        <a:buNone/>
        <a:defRPr lang="cs-CZ" sz="2133" kern="1200" smtClean="0">
          <a:solidFill>
            <a:srgbClr val="404040"/>
          </a:solidFill>
          <a:latin typeface="Calibri" pitchFamily="34" charset="0"/>
          <a:ea typeface="+mn-ea"/>
          <a:cs typeface="Arial" pitchFamily="34" charset="0"/>
        </a:defRPr>
      </a:lvl4pPr>
      <a:lvl5pPr marL="2743131" indent="-304792" algn="l" defTabSz="1219170" rtl="0" eaLnBrk="1" latinLnBrk="0" hangingPunct="1">
        <a:spcBef>
          <a:spcPct val="20000"/>
        </a:spcBef>
        <a:buFont typeface="Arial" pitchFamily="34" charset="0"/>
        <a:buNone/>
        <a:defRPr lang="cs-CZ" sz="1867" kern="1200">
          <a:solidFill>
            <a:srgbClr val="404040"/>
          </a:solidFill>
          <a:latin typeface="Calibri"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pic>
        <p:nvPicPr>
          <p:cNvPr id="7" name="Picture 10" descr="IPSOS_GAMECHANGERS_blue.png"/>
          <p:cNvPicPr>
            <a:picLocks noChangeAspect="1"/>
          </p:cNvPicPr>
          <p:nvPr/>
        </p:nvPicPr>
        <p:blipFill rotWithShape="1">
          <a:blip r:embed="rId19"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
        <p:nvSpPr>
          <p:cNvPr id="8" name="Zástupný symbol pro číslo snímku 5"/>
          <p:cNvSpPr txBox="1">
            <a:spLocks/>
          </p:cNvSpPr>
          <p:nvPr/>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rgbClr val="404040"/>
                </a:solidFill>
              </a:rPr>
              <a:pPr/>
              <a:t>‹#›</a:t>
            </a:fld>
            <a:endParaRPr lang="cs-CZ" sz="1600" dirty="0">
              <a:solidFill>
                <a:srgbClr val="404040"/>
              </a:solidFill>
            </a:endParaRPr>
          </a:p>
        </p:txBody>
      </p:sp>
      <p:sp>
        <p:nvSpPr>
          <p:cNvPr id="9"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ctr">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0435440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ftr="0" dt="0"/>
  <p:txStyles>
    <p:titleStyle>
      <a:lvl1pPr algn="l" defTabSz="1219170" rtl="0" eaLnBrk="1" latinLnBrk="0" hangingPunct="1">
        <a:spcBef>
          <a:spcPct val="0"/>
        </a:spcBef>
        <a:buNone/>
        <a:defRPr sz="4267" b="1" kern="1200">
          <a:solidFill>
            <a:srgbClr val="404040"/>
          </a:solidFill>
          <a:latin typeface="+mj-lt"/>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pPr/>
              <a:t>‹#›</a:t>
            </a:fld>
            <a:endParaRPr lang="cs-CZ" sz="1600" dirty="0"/>
          </a:p>
        </p:txBody>
      </p:sp>
      <p:sp>
        <p:nvSpPr>
          <p:cNvPr id="10"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pic>
        <p:nvPicPr>
          <p:cNvPr id="11" name="Picture 10" descr="IPSOS_GAMECHANGERS_blue.png"/>
          <p:cNvPicPr>
            <a:picLocks noChangeAspect="1"/>
          </p:cNvPicPr>
          <p:nvPr/>
        </p:nvPicPr>
        <p:blipFill rotWithShape="1">
          <a:blip r:embed="rId11"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
        <p:nvSpPr>
          <p:cNvPr id="12"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6947994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hdr="0" ftr="0" dt="0"/>
  <p:txStyles>
    <p:titleStyle>
      <a:lvl1pPr algn="l" defTabSz="1219170" rtl="0" eaLnBrk="1" latinLnBrk="0" hangingPunct="1">
        <a:spcBef>
          <a:spcPct val="0"/>
        </a:spcBef>
        <a:buNone/>
        <a:defRPr sz="3733" b="1" kern="1200">
          <a:solidFill>
            <a:srgbClr val="404040"/>
          </a:solidFill>
          <a:latin typeface="Calibri" pitchFamily="34" charset="0"/>
          <a:ea typeface="+mj-ea"/>
          <a:cs typeface="Arial" pitchFamily="34" charset="0"/>
        </a:defRPr>
      </a:lvl1pPr>
    </p:titleStyle>
    <p:bodyStyle>
      <a:lvl1pPr marL="232828" indent="-232828" algn="l" defTabSz="1219170" rtl="0" eaLnBrk="1" latinLnBrk="0" hangingPunct="1">
        <a:spcBef>
          <a:spcPct val="20000"/>
        </a:spcBef>
        <a:buFont typeface="Wingdings" pitchFamily="2" charset="2"/>
        <a:buChar char="§"/>
        <a:defRPr sz="2667" kern="1200">
          <a:solidFill>
            <a:srgbClr val="404040"/>
          </a:solidFill>
          <a:latin typeface="Calibri" pitchFamily="34" charset="0"/>
          <a:ea typeface="+mn-ea"/>
          <a:cs typeface="Arial" pitchFamily="34" charset="0"/>
        </a:defRPr>
      </a:lvl1pPr>
      <a:lvl2pPr marL="592652" indent="-270927" algn="l" defTabSz="1219170" rtl="0" eaLnBrk="1" latinLnBrk="0" hangingPunct="1">
        <a:spcBef>
          <a:spcPct val="20000"/>
        </a:spcBef>
        <a:buSzPct val="100000"/>
        <a:buFont typeface="Wingdings" panose="05000000000000000000" pitchFamily="2" charset="2"/>
        <a:buChar char="§"/>
        <a:defRPr sz="2400" kern="1200">
          <a:solidFill>
            <a:srgbClr val="404040"/>
          </a:solidFill>
          <a:latin typeface="Calibri" pitchFamily="34" charset="0"/>
          <a:ea typeface="+mn-ea"/>
          <a:cs typeface="Arial" pitchFamily="34" charset="0"/>
        </a:defRPr>
      </a:lvl2pPr>
      <a:lvl3pPr marL="829713" indent="-169329" algn="l" defTabSz="1219170" rtl="0" eaLnBrk="1" latinLnBrk="0" hangingPunct="1">
        <a:spcBef>
          <a:spcPct val="20000"/>
        </a:spcBef>
        <a:buSzPct val="100000"/>
        <a:buFont typeface="Arial" pitchFamily="34" charset="0"/>
        <a:buNone/>
        <a:defRPr sz="2400" kern="1200">
          <a:solidFill>
            <a:srgbClr val="404040"/>
          </a:solidFill>
          <a:latin typeface="Calibri" pitchFamily="34" charset="0"/>
          <a:ea typeface="+mn-ea"/>
          <a:cs typeface="Arial" pitchFamily="34" charset="0"/>
        </a:defRPr>
      </a:lvl3pPr>
      <a:lvl4pPr marL="1202237" indent="-186262" algn="l" defTabSz="1219170" rtl="0" eaLnBrk="1" latinLnBrk="0" hangingPunct="1">
        <a:spcBef>
          <a:spcPct val="20000"/>
        </a:spcBef>
        <a:buFont typeface="Arial" pitchFamily="34" charset="0"/>
        <a:buNone/>
        <a:defRPr sz="2133" kern="1200">
          <a:solidFill>
            <a:srgbClr val="404040"/>
          </a:solidFill>
          <a:latin typeface="Calibri" pitchFamily="34" charset="0"/>
          <a:ea typeface="+mn-ea"/>
          <a:cs typeface="Arial" pitchFamily="34" charset="0"/>
        </a:defRPr>
      </a:lvl4pPr>
      <a:lvl5pPr marL="1676358" indent="-186262" algn="l" defTabSz="1219170" rtl="0" eaLnBrk="1" latinLnBrk="0" hangingPunct="1">
        <a:spcBef>
          <a:spcPct val="20000"/>
        </a:spcBef>
        <a:buFont typeface="Arial" pitchFamily="34" charset="0"/>
        <a:buNone/>
        <a:defRPr sz="1867" kern="1200">
          <a:solidFill>
            <a:srgbClr val="404040"/>
          </a:solidFill>
          <a:latin typeface="Calibri"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912284" y="1600199"/>
            <a:ext cx="10560000" cy="4780800"/>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Zástupný symbol pro číslo snímku 5"/>
          <p:cNvSpPr txBox="1">
            <a:spLocks/>
          </p:cNvSpPr>
          <p:nvPr/>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pPr/>
              <a:t>‹#›</a:t>
            </a:fld>
            <a:endParaRPr lang="cs-CZ" sz="1600" dirty="0"/>
          </a:p>
        </p:txBody>
      </p:sp>
      <p:sp>
        <p:nvSpPr>
          <p:cNvPr id="11"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pic>
        <p:nvPicPr>
          <p:cNvPr id="12" name="Picture 10" descr="IPSOS_GAMECHANGERS_blue.png"/>
          <p:cNvPicPr>
            <a:picLocks noChangeAspect="1"/>
          </p:cNvPicPr>
          <p:nvPr/>
        </p:nvPicPr>
        <p:blipFill rotWithShape="1">
          <a:blip r:embed="rId41"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Tree>
    <p:extLst>
      <p:ext uri="{BB962C8B-B14F-4D97-AF65-F5344CB8AC3E}">
        <p14:creationId xmlns:p14="http://schemas.microsoft.com/office/powerpoint/2010/main" val="32033346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Lst>
  <p:hf hdr="0" ftr="0" dt="0"/>
  <p:txStyles>
    <p:titleStyle>
      <a:lvl1pPr algn="l" defTabSz="914377" rtl="0" eaLnBrk="1" latinLnBrk="0" hangingPunct="1">
        <a:lnSpc>
          <a:spcPct val="100000"/>
        </a:lnSpc>
        <a:spcBef>
          <a:spcPct val="0"/>
        </a:spcBef>
        <a:buNone/>
        <a:defRPr lang="en-US" sz="3200" b="1" kern="1200" dirty="0" smtClean="0">
          <a:solidFill>
            <a:srgbClr val="404040"/>
          </a:solidFill>
          <a:latin typeface="Calibri" pitchFamily="34" charset="0"/>
          <a:ea typeface="+mj-ea"/>
          <a:cs typeface="Arial" pitchFamily="34" charset="0"/>
        </a:defRPr>
      </a:lvl1pPr>
    </p:titleStyle>
    <p:bodyStyle>
      <a:lvl1pPr marL="176396" indent="-176396" algn="l" defTabSz="914377" rtl="0" eaLnBrk="1" latinLnBrk="0" hangingPunct="1">
        <a:spcBef>
          <a:spcPts val="480"/>
        </a:spcBef>
        <a:buFontTx/>
        <a:buNone/>
        <a:defRPr lang="en-US" sz="2400" kern="1200" dirty="0" smtClean="0">
          <a:solidFill>
            <a:srgbClr val="404040"/>
          </a:solidFill>
          <a:latin typeface="Calibri" pitchFamily="34" charset="0"/>
          <a:ea typeface="+mn-ea"/>
          <a:cs typeface="Arial" pitchFamily="34" charset="0"/>
        </a:defRPr>
      </a:lvl1pPr>
      <a:lvl2pPr marL="446389" indent="-201595" algn="l" defTabSz="914377" rtl="0" eaLnBrk="1" latinLnBrk="0" hangingPunct="1">
        <a:spcBef>
          <a:spcPts val="432"/>
        </a:spcBef>
        <a:buFontTx/>
        <a:buNone/>
        <a:defRPr lang="en-US" sz="2000" kern="1200" dirty="0" smtClean="0">
          <a:solidFill>
            <a:srgbClr val="404040"/>
          </a:solidFill>
          <a:latin typeface="Calibri" pitchFamily="34" charset="0"/>
          <a:ea typeface="+mn-ea"/>
          <a:cs typeface="Arial" pitchFamily="34" charset="0"/>
        </a:defRPr>
      </a:lvl2pPr>
      <a:lvl3pPr marL="622784" indent="-125997" algn="l" defTabSz="914377" rtl="0" eaLnBrk="1" latinLnBrk="0" hangingPunct="1">
        <a:spcBef>
          <a:spcPts val="480"/>
        </a:spcBef>
        <a:buFontTx/>
        <a:buNone/>
        <a:defRPr lang="en-US" sz="1800" kern="1200" dirty="0" smtClean="0">
          <a:solidFill>
            <a:srgbClr val="404040"/>
          </a:solidFill>
          <a:latin typeface="Calibri" pitchFamily="34" charset="0"/>
          <a:ea typeface="+mn-ea"/>
          <a:cs typeface="Arial" pitchFamily="34" charset="0"/>
        </a:defRPr>
      </a:lvl3pPr>
      <a:lvl4pPr marL="903577" indent="-140396" algn="l" defTabSz="914377" rtl="0" eaLnBrk="1" latinLnBrk="0" hangingPunct="1">
        <a:spcBef>
          <a:spcPts val="480"/>
        </a:spcBef>
        <a:buFontTx/>
        <a:buNone/>
        <a:defRPr lang="en-US" sz="1600" kern="1200" dirty="0" smtClean="0">
          <a:solidFill>
            <a:srgbClr val="404040"/>
          </a:solidFill>
          <a:latin typeface="Calibri" pitchFamily="34" charset="0"/>
          <a:ea typeface="+mn-ea"/>
          <a:cs typeface="Arial" pitchFamily="34" charset="0"/>
        </a:defRPr>
      </a:lvl4pPr>
      <a:lvl5pPr marL="1256369" indent="-140396" algn="l" defTabSz="914377" rtl="0" eaLnBrk="1" latinLnBrk="0" hangingPunct="1">
        <a:spcBef>
          <a:spcPts val="480"/>
        </a:spcBef>
        <a:buFontTx/>
        <a:buNone/>
        <a:defRPr lang="cs-CZ" sz="1400" kern="1200" dirty="0">
          <a:solidFill>
            <a:srgbClr val="404040"/>
          </a:solidFill>
          <a:latin typeface="Calibri"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 descr="IPSOS_GAMECHANGERS_blue.png"/>
          <p:cNvPicPr>
            <a:picLocks noChangeAspect="1"/>
          </p:cNvPicPr>
          <p:nvPr/>
        </p:nvPicPr>
        <p:blipFill rotWithShape="1">
          <a:blip r:embed="rId5"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Tree>
    <p:extLst>
      <p:ext uri="{BB962C8B-B14F-4D97-AF65-F5344CB8AC3E}">
        <p14:creationId xmlns:p14="http://schemas.microsoft.com/office/powerpoint/2010/main" val="422894315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p:hf hdr="0" ftr="0" dt="0"/>
  <p:txStyles>
    <p:titleStyle>
      <a:lvl1pPr algn="l" defTabSz="1219170" rtl="0" eaLnBrk="1" latinLnBrk="0" hangingPunct="1">
        <a:spcBef>
          <a:spcPct val="0"/>
        </a:spcBef>
        <a:buNone/>
        <a:defRPr sz="3733" b="1" kern="1200">
          <a:solidFill>
            <a:srgbClr val="404040"/>
          </a:solidFill>
          <a:latin typeface="Calibri" pitchFamily="34" charset="0"/>
          <a:ea typeface="+mj-ea"/>
          <a:cs typeface="Arial" pitchFamily="34" charset="0"/>
        </a:defRPr>
      </a:lvl1pPr>
    </p:titleStyle>
    <p:bodyStyle>
      <a:lvl1pPr marL="232828" indent="-232828" algn="l" defTabSz="1219170" rtl="0" eaLnBrk="1" latinLnBrk="0" hangingPunct="1">
        <a:spcBef>
          <a:spcPct val="20000"/>
        </a:spcBef>
        <a:buFont typeface="Wingdings" pitchFamily="2" charset="2"/>
        <a:buChar char="§"/>
        <a:defRPr sz="2667" kern="1200">
          <a:solidFill>
            <a:srgbClr val="404040"/>
          </a:solidFill>
          <a:latin typeface="Calibri" pitchFamily="34" charset="0"/>
          <a:ea typeface="+mn-ea"/>
          <a:cs typeface="Arial" pitchFamily="34" charset="0"/>
        </a:defRPr>
      </a:lvl1pPr>
      <a:lvl2pPr marL="592652" indent="-270927" algn="l" defTabSz="1219170" rtl="0" eaLnBrk="1" latinLnBrk="0" hangingPunct="1">
        <a:spcBef>
          <a:spcPct val="20000"/>
        </a:spcBef>
        <a:buSzPct val="100000"/>
        <a:buFont typeface="Wingdings" panose="05000000000000000000" pitchFamily="2" charset="2"/>
        <a:buChar char="§"/>
        <a:defRPr sz="2400" kern="1200">
          <a:solidFill>
            <a:srgbClr val="404040"/>
          </a:solidFill>
          <a:latin typeface="Calibri" pitchFamily="34" charset="0"/>
          <a:ea typeface="+mn-ea"/>
          <a:cs typeface="Arial" pitchFamily="34" charset="0"/>
        </a:defRPr>
      </a:lvl2pPr>
      <a:lvl3pPr marL="829713" indent="-169329" algn="l" defTabSz="1219170" rtl="0" eaLnBrk="1" latinLnBrk="0" hangingPunct="1">
        <a:spcBef>
          <a:spcPct val="20000"/>
        </a:spcBef>
        <a:buSzPct val="100000"/>
        <a:buFont typeface="Arial" pitchFamily="34" charset="0"/>
        <a:buNone/>
        <a:defRPr sz="2400" kern="1200">
          <a:solidFill>
            <a:srgbClr val="404040"/>
          </a:solidFill>
          <a:latin typeface="Calibri" pitchFamily="34" charset="0"/>
          <a:ea typeface="+mn-ea"/>
          <a:cs typeface="Arial" pitchFamily="34" charset="0"/>
        </a:defRPr>
      </a:lvl3pPr>
      <a:lvl4pPr marL="1202237" indent="-186262" algn="l" defTabSz="1219170" rtl="0" eaLnBrk="1" latinLnBrk="0" hangingPunct="1">
        <a:spcBef>
          <a:spcPct val="20000"/>
        </a:spcBef>
        <a:buFont typeface="Arial" pitchFamily="34" charset="0"/>
        <a:buNone/>
        <a:defRPr sz="2133" kern="1200">
          <a:solidFill>
            <a:srgbClr val="404040"/>
          </a:solidFill>
          <a:latin typeface="Calibri" pitchFamily="34" charset="0"/>
          <a:ea typeface="+mn-ea"/>
          <a:cs typeface="Arial" pitchFamily="34" charset="0"/>
        </a:defRPr>
      </a:lvl4pPr>
      <a:lvl5pPr marL="1676358" indent="-186262" algn="l" defTabSz="1219170" rtl="0" eaLnBrk="1" latinLnBrk="0" hangingPunct="1">
        <a:spcBef>
          <a:spcPct val="20000"/>
        </a:spcBef>
        <a:buFont typeface="Arial" pitchFamily="34" charset="0"/>
        <a:buNone/>
        <a:defRPr sz="1867" kern="1200">
          <a:solidFill>
            <a:srgbClr val="404040"/>
          </a:solidFill>
          <a:latin typeface="Calibri"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 descr="IPSOS_GAMECHANGERS_blue.png"/>
          <p:cNvPicPr>
            <a:picLocks noChangeAspect="1"/>
          </p:cNvPicPr>
          <p:nvPr/>
        </p:nvPicPr>
        <p:blipFill rotWithShape="1">
          <a:blip r:embed="rId5"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Tree>
    <p:extLst>
      <p:ext uri="{BB962C8B-B14F-4D97-AF65-F5344CB8AC3E}">
        <p14:creationId xmlns:p14="http://schemas.microsoft.com/office/powerpoint/2010/main" val="28525472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hf hdr="0" ftr="0" dt="0"/>
  <p:txStyles>
    <p:titleStyle>
      <a:lvl1pPr algn="l" defTabSz="1219170" rtl="0" eaLnBrk="1" latinLnBrk="0" hangingPunct="1">
        <a:spcBef>
          <a:spcPct val="0"/>
        </a:spcBef>
        <a:buNone/>
        <a:defRPr sz="3733" b="1" kern="1200">
          <a:solidFill>
            <a:srgbClr val="404040"/>
          </a:solidFill>
          <a:latin typeface="Calibri" pitchFamily="34" charset="0"/>
          <a:ea typeface="+mj-ea"/>
          <a:cs typeface="Arial" pitchFamily="34" charset="0"/>
        </a:defRPr>
      </a:lvl1pPr>
    </p:titleStyle>
    <p:bodyStyle>
      <a:lvl1pPr marL="232828" indent="-232828" algn="l" defTabSz="1219170" rtl="0" eaLnBrk="1" latinLnBrk="0" hangingPunct="1">
        <a:spcBef>
          <a:spcPct val="20000"/>
        </a:spcBef>
        <a:buFont typeface="Wingdings" pitchFamily="2" charset="2"/>
        <a:buChar char="§"/>
        <a:defRPr sz="2667" kern="1200">
          <a:solidFill>
            <a:srgbClr val="404040"/>
          </a:solidFill>
          <a:latin typeface="Calibri" pitchFamily="34" charset="0"/>
          <a:ea typeface="+mn-ea"/>
          <a:cs typeface="Arial" pitchFamily="34" charset="0"/>
        </a:defRPr>
      </a:lvl1pPr>
      <a:lvl2pPr marL="592652" indent="-270927" algn="l" defTabSz="1219170" rtl="0" eaLnBrk="1" latinLnBrk="0" hangingPunct="1">
        <a:spcBef>
          <a:spcPct val="20000"/>
        </a:spcBef>
        <a:buSzPct val="100000"/>
        <a:buFont typeface="Wingdings" panose="05000000000000000000" pitchFamily="2" charset="2"/>
        <a:buChar char="§"/>
        <a:defRPr sz="2400" kern="1200">
          <a:solidFill>
            <a:srgbClr val="404040"/>
          </a:solidFill>
          <a:latin typeface="Calibri" pitchFamily="34" charset="0"/>
          <a:ea typeface="+mn-ea"/>
          <a:cs typeface="Arial" pitchFamily="34" charset="0"/>
        </a:defRPr>
      </a:lvl2pPr>
      <a:lvl3pPr marL="829713" indent="-169329" algn="l" defTabSz="1219170" rtl="0" eaLnBrk="1" latinLnBrk="0" hangingPunct="1">
        <a:spcBef>
          <a:spcPct val="20000"/>
        </a:spcBef>
        <a:buSzPct val="100000"/>
        <a:buFont typeface="Arial" pitchFamily="34" charset="0"/>
        <a:buNone/>
        <a:defRPr sz="2400" kern="1200">
          <a:solidFill>
            <a:srgbClr val="404040"/>
          </a:solidFill>
          <a:latin typeface="Calibri" pitchFamily="34" charset="0"/>
          <a:ea typeface="+mn-ea"/>
          <a:cs typeface="Arial" pitchFamily="34" charset="0"/>
        </a:defRPr>
      </a:lvl3pPr>
      <a:lvl4pPr marL="1202237" indent="-186262" algn="l" defTabSz="1219170" rtl="0" eaLnBrk="1" latinLnBrk="0" hangingPunct="1">
        <a:spcBef>
          <a:spcPct val="20000"/>
        </a:spcBef>
        <a:buFont typeface="Arial" pitchFamily="34" charset="0"/>
        <a:buNone/>
        <a:defRPr sz="2133" kern="1200">
          <a:solidFill>
            <a:srgbClr val="404040"/>
          </a:solidFill>
          <a:latin typeface="Calibri" pitchFamily="34" charset="0"/>
          <a:ea typeface="+mn-ea"/>
          <a:cs typeface="Arial" pitchFamily="34" charset="0"/>
        </a:defRPr>
      </a:lvl4pPr>
      <a:lvl5pPr marL="1676358" indent="-186262" algn="l" defTabSz="1219170" rtl="0" eaLnBrk="1" latinLnBrk="0" hangingPunct="1">
        <a:spcBef>
          <a:spcPct val="20000"/>
        </a:spcBef>
        <a:buFont typeface="Arial" pitchFamily="34" charset="0"/>
        <a:buNone/>
        <a:defRPr sz="1867" kern="1200">
          <a:solidFill>
            <a:srgbClr val="404040"/>
          </a:solidFill>
          <a:latin typeface="Calibri"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p:nvSpPr>
        <p:spPr>
          <a:xfrm>
            <a:off x="-12824" y="6545664"/>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pPr/>
              <a:t>‹#›</a:t>
            </a:fld>
            <a:endParaRPr lang="cs-CZ" sz="1600" dirty="0"/>
          </a:p>
        </p:txBody>
      </p:sp>
      <p:sp>
        <p:nvSpPr>
          <p:cNvPr id="10" name="Zástupný symbol pro zápatí 4"/>
          <p:cNvSpPr>
            <a:spLocks noGrp="1"/>
          </p:cNvSpPr>
          <p:nvPr>
            <p:ph type="ftr" sz="quarter" idx="3"/>
          </p:nvPr>
        </p:nvSpPr>
        <p:spPr>
          <a:xfrm>
            <a:off x="473523" y="6570000"/>
            <a:ext cx="6826944" cy="306000"/>
          </a:xfrm>
          <a:prstGeom prst="rect">
            <a:avLst/>
          </a:prstGeom>
        </p:spPr>
        <p:txBody>
          <a:bodyPr vert="horz" lIns="0" tIns="45720" rIns="0" bIns="45720" rtlCol="0" anchor="ctr"/>
          <a:lstStyle>
            <a:lvl1pPr algn="l">
              <a:defRPr sz="1733" b="1">
                <a:solidFill>
                  <a:srgbClr val="404040"/>
                </a:solidFill>
                <a:latin typeface="+mj-lt"/>
                <a:cs typeface="Arial" pitchFamily="34" charset="0"/>
              </a:defRPr>
            </a:lvl1pPr>
          </a:lstStyle>
          <a:p>
            <a:endParaRPr lang="cs-CZ" dirty="0"/>
          </a:p>
        </p:txBody>
      </p:sp>
      <p:pic>
        <p:nvPicPr>
          <p:cNvPr id="11" name="Picture 10" descr="IPSOS_GAMECHANGERS_blue.png"/>
          <p:cNvPicPr>
            <a:picLocks noChangeAspect="1"/>
          </p:cNvPicPr>
          <p:nvPr/>
        </p:nvPicPr>
        <p:blipFill rotWithShape="1">
          <a:blip r:embed="rId13" cstate="email">
            <a:extLst>
              <a:ext uri="{28A0092B-C50C-407E-A947-70E740481C1C}">
                <a14:useLocalDpi xmlns:a14="http://schemas.microsoft.com/office/drawing/2010/main"/>
              </a:ext>
            </a:extLst>
          </a:blip>
          <a:srcRect t="-9671" b="-1"/>
          <a:stretch/>
        </p:blipFill>
        <p:spPr>
          <a:xfrm>
            <a:off x="11490219" y="6316897"/>
            <a:ext cx="503103" cy="474643"/>
          </a:xfrm>
          <a:prstGeom prst="rect">
            <a:avLst/>
          </a:prstGeom>
        </p:spPr>
      </p:pic>
      <p:sp>
        <p:nvSpPr>
          <p:cNvPr id="12" name="Zástupný symbol pro nadpis 1"/>
          <p:cNvSpPr>
            <a:spLocks noGrp="1"/>
          </p:cNvSpPr>
          <p:nvPr>
            <p:ph type="title"/>
          </p:nvPr>
        </p:nvSpPr>
        <p:spPr>
          <a:xfrm>
            <a:off x="282744" y="8476"/>
            <a:ext cx="11573896" cy="626296"/>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66945148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l" defTabSz="1219170" rtl="0" eaLnBrk="1" latinLnBrk="0" hangingPunct="1">
        <a:spcBef>
          <a:spcPct val="0"/>
        </a:spcBef>
        <a:buNone/>
        <a:defRPr sz="3733" b="1" kern="1200">
          <a:solidFill>
            <a:srgbClr val="404040"/>
          </a:solidFill>
          <a:latin typeface="Calibri" pitchFamily="34" charset="0"/>
          <a:ea typeface="+mj-ea"/>
          <a:cs typeface="Arial" pitchFamily="34" charset="0"/>
        </a:defRPr>
      </a:lvl1pPr>
    </p:titleStyle>
    <p:bodyStyle>
      <a:lvl1pPr marL="232828" indent="-232828" algn="l" defTabSz="1219170" rtl="0" eaLnBrk="1" latinLnBrk="0" hangingPunct="1">
        <a:spcBef>
          <a:spcPct val="20000"/>
        </a:spcBef>
        <a:buFont typeface="Wingdings" pitchFamily="2" charset="2"/>
        <a:buChar char="§"/>
        <a:defRPr sz="2667" kern="1200">
          <a:solidFill>
            <a:srgbClr val="404040"/>
          </a:solidFill>
          <a:latin typeface="Calibri" pitchFamily="34" charset="0"/>
          <a:ea typeface="+mn-ea"/>
          <a:cs typeface="Arial" pitchFamily="34" charset="0"/>
        </a:defRPr>
      </a:lvl1pPr>
      <a:lvl2pPr marL="592652" indent="-270927" algn="l" defTabSz="1219170" rtl="0" eaLnBrk="1" latinLnBrk="0" hangingPunct="1">
        <a:spcBef>
          <a:spcPct val="20000"/>
        </a:spcBef>
        <a:buSzPct val="100000"/>
        <a:buFont typeface="Wingdings" panose="05000000000000000000" pitchFamily="2" charset="2"/>
        <a:buChar char="§"/>
        <a:defRPr sz="2400" kern="1200">
          <a:solidFill>
            <a:srgbClr val="404040"/>
          </a:solidFill>
          <a:latin typeface="Calibri" pitchFamily="34" charset="0"/>
          <a:ea typeface="+mn-ea"/>
          <a:cs typeface="Arial" pitchFamily="34" charset="0"/>
        </a:defRPr>
      </a:lvl2pPr>
      <a:lvl3pPr marL="829713" indent="-169329" algn="l" defTabSz="1219170" rtl="0" eaLnBrk="1" latinLnBrk="0" hangingPunct="1">
        <a:spcBef>
          <a:spcPct val="20000"/>
        </a:spcBef>
        <a:buSzPct val="100000"/>
        <a:buFont typeface="Arial" pitchFamily="34" charset="0"/>
        <a:buNone/>
        <a:defRPr sz="2400" kern="1200">
          <a:solidFill>
            <a:srgbClr val="404040"/>
          </a:solidFill>
          <a:latin typeface="Calibri" pitchFamily="34" charset="0"/>
          <a:ea typeface="+mn-ea"/>
          <a:cs typeface="Arial" pitchFamily="34" charset="0"/>
        </a:defRPr>
      </a:lvl3pPr>
      <a:lvl4pPr marL="1202237" indent="-186262" algn="l" defTabSz="1219170" rtl="0" eaLnBrk="1" latinLnBrk="0" hangingPunct="1">
        <a:spcBef>
          <a:spcPct val="20000"/>
        </a:spcBef>
        <a:buFont typeface="Arial" pitchFamily="34" charset="0"/>
        <a:buNone/>
        <a:defRPr sz="2133" kern="1200">
          <a:solidFill>
            <a:srgbClr val="404040"/>
          </a:solidFill>
          <a:latin typeface="Calibri" pitchFamily="34" charset="0"/>
          <a:ea typeface="+mn-ea"/>
          <a:cs typeface="Arial" pitchFamily="34" charset="0"/>
        </a:defRPr>
      </a:lvl4pPr>
      <a:lvl5pPr marL="1676358" indent="-186262" algn="l" defTabSz="1219170" rtl="0" eaLnBrk="1" latinLnBrk="0" hangingPunct="1">
        <a:spcBef>
          <a:spcPct val="20000"/>
        </a:spcBef>
        <a:buFont typeface="Arial" pitchFamily="34" charset="0"/>
        <a:buNone/>
        <a:defRPr sz="1867" kern="1200">
          <a:solidFill>
            <a:srgbClr val="404040"/>
          </a:solidFill>
          <a:latin typeface="Calibri"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jpeg"/><Relationship Id="rId9"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8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5423926" y="2228232"/>
            <a:ext cx="6253724" cy="576263"/>
          </a:xfrm>
        </p:spPr>
        <p:txBody>
          <a:bodyPr/>
          <a:lstStyle/>
          <a:p>
            <a:r>
              <a:rPr lang="hu-HU" dirty="0"/>
              <a:t>MEME</a:t>
            </a:r>
            <a:endParaRPr lang="en-US" dirty="0"/>
          </a:p>
        </p:txBody>
      </p:sp>
      <p:sp>
        <p:nvSpPr>
          <p:cNvPr id="6" name="Text Placeholder 5"/>
          <p:cNvSpPr>
            <a:spLocks noGrp="1"/>
          </p:cNvSpPr>
          <p:nvPr>
            <p:ph type="body" sz="quarter" idx="17"/>
          </p:nvPr>
        </p:nvSpPr>
        <p:spPr>
          <a:xfrm>
            <a:off x="5388298" y="5068889"/>
            <a:ext cx="1799842" cy="368300"/>
          </a:xfrm>
        </p:spPr>
        <p:txBody>
          <a:bodyPr>
            <a:normAutofit/>
          </a:bodyPr>
          <a:lstStyle/>
          <a:p>
            <a:r>
              <a:rPr lang="en-US" sz="1600" dirty="0"/>
              <a:t>October 2016</a:t>
            </a:r>
          </a:p>
        </p:txBody>
      </p:sp>
      <p:sp>
        <p:nvSpPr>
          <p:cNvPr id="7" name="Text Placeholder 6"/>
          <p:cNvSpPr>
            <a:spLocks noGrp="1"/>
          </p:cNvSpPr>
          <p:nvPr>
            <p:ph type="body" sz="quarter" idx="18"/>
          </p:nvPr>
        </p:nvSpPr>
        <p:spPr>
          <a:xfrm>
            <a:off x="5423926" y="3049193"/>
            <a:ext cx="6047316" cy="576263"/>
          </a:xfrm>
        </p:spPr>
        <p:txBody>
          <a:bodyPr/>
          <a:lstStyle/>
          <a:p>
            <a:r>
              <a:rPr lang="en-US" sz="3200" dirty="0"/>
              <a:t>Qualitative report for</a:t>
            </a:r>
          </a:p>
        </p:txBody>
      </p:sp>
      <p:pic>
        <p:nvPicPr>
          <p:cNvPr id="8" name="Kép 7" descr="logo (1).png"/>
          <p:cNvPicPr>
            <a:picLocks noChangeAspect="1"/>
          </p:cNvPicPr>
          <p:nvPr/>
        </p:nvPicPr>
        <p:blipFill>
          <a:blip r:embed="rId2" cstate="print"/>
          <a:stretch>
            <a:fillRect/>
          </a:stretch>
        </p:blipFill>
        <p:spPr>
          <a:xfrm>
            <a:off x="5510212" y="4395787"/>
            <a:ext cx="4676775" cy="657225"/>
          </a:xfrm>
          <a:prstGeom prst="rect">
            <a:avLst/>
          </a:prstGeom>
        </p:spPr>
      </p:pic>
      <p:pic>
        <p:nvPicPr>
          <p:cNvPr id="10" name="Picture 9">
            <a:extLst>
              <a:ext uri="{FF2B5EF4-FFF2-40B4-BE49-F238E27FC236}">
                <a16:creationId xmlns:a16="http://schemas.microsoft.com/office/drawing/2014/main" xmlns="" id="{048C763A-935C-475A-85AB-597BB57627DA}"/>
              </a:ext>
            </a:extLst>
          </p:cNvPr>
          <p:cNvPicPr>
            <a:picLocks noChangeAspect="1"/>
          </p:cNvPicPr>
          <p:nvPr/>
        </p:nvPicPr>
        <p:blipFill>
          <a:blip r:embed="rId3"/>
          <a:stretch>
            <a:fillRect/>
          </a:stretch>
        </p:blipFill>
        <p:spPr>
          <a:xfrm>
            <a:off x="5510212" y="3642510"/>
            <a:ext cx="3207903" cy="623904"/>
          </a:xfrm>
          <a:prstGeom prst="rect">
            <a:avLst/>
          </a:prstGeom>
        </p:spPr>
      </p:pic>
    </p:spTree>
    <p:extLst>
      <p:ext uri="{BB962C8B-B14F-4D97-AF65-F5344CB8AC3E}">
        <p14:creationId xmlns:p14="http://schemas.microsoft.com/office/powerpoint/2010/main" val="337816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Egyenes összekötő nyíllal 72"/>
          <p:cNvCxnSpPr/>
          <p:nvPr/>
        </p:nvCxnSpPr>
        <p:spPr>
          <a:xfrm flipV="1">
            <a:off x="299028" y="5213041"/>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27"/>
          <p:cNvSpPr/>
          <p:nvPr/>
        </p:nvSpPr>
        <p:spPr>
          <a:xfrm>
            <a:off x="1039874" y="1729366"/>
            <a:ext cx="2312125" cy="470255"/>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600" b="1" i="1" kern="0" dirty="0">
                <a:solidFill>
                  <a:srgbClr val="404040"/>
                </a:solidFill>
              </a:rPr>
              <a:t>‘PROGRESSIVE, GLOBAL’</a:t>
            </a:r>
            <a:endParaRPr kumimoji="0" lang="en-US" sz="1600" b="1" i="1" u="none" strike="noStrike" kern="0" cap="none" spc="0" normalizeH="0" baseline="0" noProof="0" dirty="0">
              <a:ln>
                <a:noFill/>
              </a:ln>
              <a:solidFill>
                <a:srgbClr val="404040"/>
              </a:solidFill>
              <a:effectLst/>
              <a:uLnTx/>
              <a:uFillTx/>
            </a:endParaRPr>
          </a:p>
        </p:txBody>
      </p:sp>
      <p:sp>
        <p:nvSpPr>
          <p:cNvPr id="42" name="Szövegdoboz 41"/>
          <p:cNvSpPr txBox="1"/>
          <p:nvPr/>
        </p:nvSpPr>
        <p:spPr>
          <a:xfrm>
            <a:off x="720127" y="2378724"/>
            <a:ext cx="3226523" cy="2693045"/>
          </a:xfrm>
          <a:prstGeom prst="rect">
            <a:avLst/>
          </a:prstGeom>
        </p:spPr>
        <p:txBody>
          <a:bodyPr wrap="square" rtlCol="0">
            <a:spAutoFit/>
          </a:bodyPr>
          <a:lstStyle/>
          <a:p>
            <a:pPr marL="182563" indent="-182563">
              <a:buFont typeface="Wingdings" pitchFamily="2" charset="2"/>
              <a:buChar char="§"/>
            </a:pPr>
            <a:r>
              <a:rPr lang="en-US" sz="1300" dirty="0">
                <a:solidFill>
                  <a:srgbClr val="404040"/>
                </a:solidFill>
              </a:rPr>
              <a:t>Has been living abroad for 2-10 years, in more than one country </a:t>
            </a:r>
          </a:p>
          <a:p>
            <a:pPr marL="182563" indent="-182563">
              <a:buFont typeface="Wingdings" pitchFamily="2" charset="2"/>
              <a:buChar char="§"/>
            </a:pPr>
            <a:r>
              <a:rPr lang="en-US" sz="1300" dirty="0">
                <a:solidFill>
                  <a:srgbClr val="404040"/>
                </a:solidFill>
              </a:rPr>
              <a:t>Had to opportunity to live abroad through studies, employment or tender</a:t>
            </a:r>
          </a:p>
          <a:p>
            <a:pPr marL="182563" indent="-182563">
              <a:buFont typeface="Wingdings" pitchFamily="2" charset="2"/>
              <a:buChar char="§"/>
            </a:pPr>
            <a:r>
              <a:rPr lang="en-US" sz="1300" dirty="0">
                <a:solidFill>
                  <a:srgbClr val="404040"/>
                </a:solidFill>
              </a:rPr>
              <a:t>Speaks more languages</a:t>
            </a:r>
          </a:p>
          <a:p>
            <a:pPr marL="182563" indent="-182563">
              <a:buFont typeface="Wingdings" pitchFamily="2" charset="2"/>
              <a:buChar char="§"/>
            </a:pPr>
            <a:r>
              <a:rPr lang="en-US" sz="1300" dirty="0">
                <a:solidFill>
                  <a:srgbClr val="404040"/>
                </a:solidFill>
              </a:rPr>
              <a:t>Degree in higher education</a:t>
            </a:r>
          </a:p>
          <a:p>
            <a:pPr marL="182563" indent="-182563">
              <a:buFont typeface="Wingdings" pitchFamily="2" charset="2"/>
              <a:buChar char="§"/>
            </a:pPr>
            <a:r>
              <a:rPr lang="en-US" sz="1300" dirty="0">
                <a:solidFill>
                  <a:srgbClr val="404040"/>
                </a:solidFill>
              </a:rPr>
              <a:t>Wide and active international connections (friends, acquaintances, organizations)</a:t>
            </a:r>
          </a:p>
          <a:p>
            <a:pPr marL="182563" indent="-182563">
              <a:buFont typeface="Wingdings" pitchFamily="2" charset="2"/>
              <a:buChar char="§"/>
            </a:pPr>
            <a:r>
              <a:rPr lang="en-US" sz="1300" dirty="0">
                <a:solidFill>
                  <a:srgbClr val="404040"/>
                </a:solidFill>
              </a:rPr>
              <a:t> Looks for job which is relevant for his/her interest</a:t>
            </a:r>
          </a:p>
          <a:p>
            <a:pPr marL="182563" indent="-182563">
              <a:buFont typeface="Wingdings" pitchFamily="2" charset="2"/>
              <a:buChar char="§"/>
            </a:pPr>
            <a:r>
              <a:rPr lang="en-US" sz="1300" dirty="0">
                <a:solidFill>
                  <a:srgbClr val="404040"/>
                </a:solidFill>
              </a:rPr>
              <a:t>Feels good in any country</a:t>
            </a:r>
          </a:p>
          <a:p>
            <a:pPr marL="182563" indent="-182563">
              <a:buFont typeface="Wingdings" pitchFamily="2" charset="2"/>
              <a:buChar char="§"/>
            </a:pPr>
            <a:r>
              <a:rPr lang="en-US" sz="1300" dirty="0">
                <a:solidFill>
                  <a:srgbClr val="404040"/>
                </a:solidFill>
              </a:rPr>
              <a:t>Single at the moment</a:t>
            </a:r>
          </a:p>
          <a:p>
            <a:pPr marL="182563" indent="-182563">
              <a:buFont typeface="Wingdings" pitchFamily="2" charset="2"/>
              <a:buChar char="§"/>
            </a:pPr>
            <a:r>
              <a:rPr lang="en-US" sz="1300" dirty="0">
                <a:solidFill>
                  <a:srgbClr val="404040"/>
                </a:solidFill>
              </a:rPr>
              <a:t>5 participants (4 male/1 female)</a:t>
            </a:r>
            <a:endParaRPr lang="hu-HU" sz="1300" dirty="0">
              <a:solidFill>
                <a:srgbClr val="404040"/>
              </a:solidFill>
            </a:endParaRPr>
          </a:p>
        </p:txBody>
      </p:sp>
      <p:sp>
        <p:nvSpPr>
          <p:cNvPr id="45" name="Szövegdoboz 44"/>
          <p:cNvSpPr txBox="1"/>
          <p:nvPr/>
        </p:nvSpPr>
        <p:spPr>
          <a:xfrm>
            <a:off x="4803609" y="2370462"/>
            <a:ext cx="3174275" cy="2893100"/>
          </a:xfrm>
          <a:prstGeom prst="rect">
            <a:avLst/>
          </a:prstGeom>
        </p:spPr>
        <p:txBody>
          <a:bodyPr wrap="square" rtlCol="0">
            <a:spAutoFit/>
          </a:bodyPr>
          <a:lstStyle/>
          <a:p>
            <a:pPr marL="182563" indent="-182563">
              <a:buFont typeface="Wingdings" pitchFamily="2" charset="2"/>
              <a:buChar char="§"/>
            </a:pPr>
            <a:r>
              <a:rPr lang="en-US" sz="1300" dirty="0">
                <a:solidFill>
                  <a:srgbClr val="404040"/>
                </a:solidFill>
              </a:rPr>
              <a:t>Has been living abroad for 1-4 years</a:t>
            </a:r>
          </a:p>
          <a:p>
            <a:pPr marL="182563" indent="-182563">
              <a:buFont typeface="Wingdings" pitchFamily="2" charset="2"/>
              <a:buChar char="§"/>
            </a:pPr>
            <a:r>
              <a:rPr lang="en-US" sz="1300" dirty="0">
                <a:solidFill>
                  <a:srgbClr val="404040"/>
                </a:solidFill>
              </a:rPr>
              <a:t>Had opportunity to live abroad through connections (partner, friend, family)</a:t>
            </a:r>
          </a:p>
          <a:p>
            <a:pPr marL="182563" indent="-182563">
              <a:buFont typeface="Wingdings" pitchFamily="2" charset="2"/>
              <a:buChar char="§"/>
            </a:pPr>
            <a:r>
              <a:rPr lang="en-US" sz="1300" dirty="0">
                <a:solidFill>
                  <a:srgbClr val="404040"/>
                </a:solidFill>
              </a:rPr>
              <a:t>It’s important to learn the language of the target country (communication, employment)</a:t>
            </a:r>
          </a:p>
          <a:p>
            <a:pPr marL="182563" indent="-182563">
              <a:buFont typeface="Wingdings" pitchFamily="2" charset="2"/>
              <a:buChar char="§"/>
            </a:pPr>
            <a:r>
              <a:rPr lang="en-US" sz="1300" dirty="0">
                <a:solidFill>
                  <a:srgbClr val="404040"/>
                </a:solidFill>
              </a:rPr>
              <a:t>Tighter, local connections from their immediate environment</a:t>
            </a:r>
          </a:p>
          <a:p>
            <a:pPr marL="182563" indent="-182563">
              <a:buFont typeface="Wingdings" pitchFamily="2" charset="2"/>
              <a:buChar char="§"/>
            </a:pPr>
            <a:r>
              <a:rPr lang="en-US" sz="1300" dirty="0">
                <a:solidFill>
                  <a:srgbClr val="404040"/>
                </a:solidFill>
              </a:rPr>
              <a:t>Employment: searching for stability</a:t>
            </a:r>
          </a:p>
          <a:p>
            <a:pPr marL="182563" indent="-182563">
              <a:buFont typeface="Wingdings" pitchFamily="2" charset="2"/>
              <a:buChar char="§"/>
            </a:pPr>
            <a:r>
              <a:rPr lang="en-US" sz="1300" dirty="0">
                <a:solidFill>
                  <a:srgbClr val="404040"/>
                </a:solidFill>
              </a:rPr>
              <a:t>Feels good in the target country</a:t>
            </a:r>
          </a:p>
          <a:p>
            <a:pPr marL="182563" indent="-182563">
              <a:buFont typeface="Wingdings" pitchFamily="2" charset="2"/>
              <a:buChar char="§"/>
            </a:pPr>
            <a:r>
              <a:rPr lang="en-US" sz="1300" dirty="0">
                <a:solidFill>
                  <a:srgbClr val="404040"/>
                </a:solidFill>
              </a:rPr>
              <a:t>In a relationship at the moment (Hungarian partner, or partner from the target country)</a:t>
            </a:r>
          </a:p>
          <a:p>
            <a:pPr marL="182563" indent="-182563">
              <a:buFont typeface="Wingdings" pitchFamily="2" charset="2"/>
              <a:buChar char="§"/>
            </a:pPr>
            <a:r>
              <a:rPr lang="en-US" sz="1300" dirty="0">
                <a:solidFill>
                  <a:srgbClr val="404040"/>
                </a:solidFill>
              </a:rPr>
              <a:t>7 participants (6 female/1 male)</a:t>
            </a:r>
            <a:endParaRPr lang="hu-HU" sz="1300" dirty="0">
              <a:solidFill>
                <a:srgbClr val="404040"/>
              </a:solidFill>
              <a:latin typeface="Calibri" pitchFamily="34" charset="0"/>
              <a:cs typeface="Arial" pitchFamily="34" charset="0"/>
            </a:endParaRPr>
          </a:p>
        </p:txBody>
      </p:sp>
      <p:sp>
        <p:nvSpPr>
          <p:cNvPr id="51" name="Szövegdoboz 50"/>
          <p:cNvSpPr txBox="1"/>
          <p:nvPr/>
        </p:nvSpPr>
        <p:spPr>
          <a:xfrm>
            <a:off x="8834843" y="2370462"/>
            <a:ext cx="3095899" cy="2893100"/>
          </a:xfrm>
          <a:prstGeom prst="rect">
            <a:avLst/>
          </a:prstGeom>
        </p:spPr>
        <p:txBody>
          <a:bodyPr wrap="square" rtlCol="0">
            <a:spAutoFit/>
          </a:bodyPr>
          <a:lstStyle/>
          <a:p>
            <a:pPr marL="182563" indent="-182563">
              <a:buFont typeface="Wingdings" pitchFamily="2" charset="2"/>
              <a:buChar char="§"/>
            </a:pPr>
            <a:r>
              <a:rPr lang="en-US" sz="1300" dirty="0">
                <a:solidFill>
                  <a:srgbClr val="404040"/>
                </a:solidFill>
              </a:rPr>
              <a:t>Has been living abroad for 1-6 years</a:t>
            </a:r>
          </a:p>
          <a:p>
            <a:pPr marL="182563" indent="-182563">
              <a:buFont typeface="Wingdings" pitchFamily="2" charset="2"/>
              <a:buChar char="§"/>
            </a:pPr>
            <a:r>
              <a:rPr lang="en-US" sz="1300" dirty="0">
                <a:solidFill>
                  <a:srgbClr val="404040"/>
                </a:solidFill>
              </a:rPr>
              <a:t>Their motivation was higher wages</a:t>
            </a:r>
          </a:p>
          <a:p>
            <a:pPr marL="182563" indent="-182563">
              <a:buFont typeface="Wingdings" pitchFamily="2" charset="2"/>
              <a:buChar char="§"/>
            </a:pPr>
            <a:r>
              <a:rPr lang="en-US" sz="1300" dirty="0">
                <a:solidFill>
                  <a:srgbClr val="404040"/>
                </a:solidFill>
              </a:rPr>
              <a:t>They accumulate money to spend in Hungary</a:t>
            </a:r>
          </a:p>
          <a:p>
            <a:pPr marL="182563" indent="-182563">
              <a:buFont typeface="Wingdings" pitchFamily="2" charset="2"/>
              <a:buChar char="§"/>
            </a:pPr>
            <a:r>
              <a:rPr lang="en-US" sz="1300" dirty="0">
                <a:solidFill>
                  <a:srgbClr val="404040"/>
                </a:solidFill>
              </a:rPr>
              <a:t>Uses the money for a </a:t>
            </a:r>
            <a:r>
              <a:rPr lang="hu-HU" sz="1300" dirty="0">
                <a:solidFill>
                  <a:srgbClr val="404040"/>
                </a:solidFill>
              </a:rPr>
              <a:t>’</a:t>
            </a:r>
            <a:r>
              <a:rPr lang="hu-HU" sz="1300" dirty="0" err="1">
                <a:solidFill>
                  <a:srgbClr val="404040"/>
                </a:solidFill>
              </a:rPr>
              <a:t>lazy</a:t>
            </a:r>
            <a:r>
              <a:rPr lang="en-US" sz="1300" dirty="0">
                <a:solidFill>
                  <a:srgbClr val="404040"/>
                </a:solidFill>
              </a:rPr>
              <a:t>, traveling lifestyle</a:t>
            </a:r>
            <a:r>
              <a:rPr lang="hu-HU" sz="1300" dirty="0">
                <a:solidFill>
                  <a:srgbClr val="404040"/>
                </a:solidFill>
              </a:rPr>
              <a:t>’</a:t>
            </a:r>
            <a:endParaRPr lang="en-US" sz="1300" dirty="0">
              <a:solidFill>
                <a:srgbClr val="404040"/>
              </a:solidFill>
            </a:endParaRPr>
          </a:p>
          <a:p>
            <a:pPr marL="182563" indent="-182563">
              <a:buFont typeface="Wingdings" pitchFamily="2" charset="2"/>
              <a:buChar char="§"/>
            </a:pPr>
            <a:r>
              <a:rPr lang="en-US" sz="1300" dirty="0">
                <a:solidFill>
                  <a:srgbClr val="404040"/>
                </a:solidFill>
              </a:rPr>
              <a:t>Learning the language of the target country is important only on a communication level</a:t>
            </a:r>
          </a:p>
          <a:p>
            <a:pPr marL="182563" indent="-182563">
              <a:buFont typeface="Wingdings" pitchFamily="2" charset="2"/>
              <a:buChar char="§"/>
            </a:pPr>
            <a:r>
              <a:rPr lang="en-US" sz="1300" dirty="0">
                <a:solidFill>
                  <a:srgbClr val="404040"/>
                </a:solidFill>
              </a:rPr>
              <a:t>Small circle of contacts in the target country</a:t>
            </a:r>
          </a:p>
          <a:p>
            <a:pPr marL="182563" indent="-182563">
              <a:buFont typeface="Wingdings" pitchFamily="2" charset="2"/>
              <a:buChar char="§"/>
            </a:pPr>
            <a:r>
              <a:rPr lang="en-US" sz="1300" dirty="0">
                <a:solidFill>
                  <a:srgbClr val="404040"/>
                </a:solidFill>
              </a:rPr>
              <a:t>Hungarian connections: flat mate, partner</a:t>
            </a:r>
          </a:p>
          <a:p>
            <a:pPr marL="182563" indent="-182563">
              <a:buFont typeface="Wingdings" pitchFamily="2" charset="2"/>
              <a:buChar char="§"/>
            </a:pPr>
            <a:r>
              <a:rPr lang="en-US" sz="1300" dirty="0">
                <a:solidFill>
                  <a:srgbClr val="404040"/>
                </a:solidFill>
              </a:rPr>
              <a:t>3 participants (2 male/1 female)</a:t>
            </a:r>
            <a:endParaRPr lang="hu-HU" sz="1300" dirty="0">
              <a:solidFill>
                <a:srgbClr val="404040"/>
              </a:solidFill>
              <a:cs typeface="Arial" pitchFamily="34" charset="0"/>
            </a:endParaRPr>
          </a:p>
        </p:txBody>
      </p:sp>
      <p:sp>
        <p:nvSpPr>
          <p:cNvPr id="97" name="Cím 3"/>
          <p:cNvSpPr>
            <a:spLocks noGrp="1"/>
          </p:cNvSpPr>
          <p:nvPr>
            <p:ph type="title"/>
          </p:nvPr>
        </p:nvSpPr>
        <p:spPr>
          <a:xfrm>
            <a:off x="449566" y="1060965"/>
            <a:ext cx="11539460" cy="629754"/>
          </a:xfrm>
        </p:spPr>
        <p:txBody>
          <a:bodyPr>
            <a:normAutofit/>
          </a:bodyPr>
          <a:lstStyle/>
          <a:p>
            <a:r>
              <a:rPr lang="en-US" sz="1600" b="0" dirty="0"/>
              <a:t>A character is shaped by attitude (Hungarian and international </a:t>
            </a:r>
            <a:r>
              <a:rPr lang="en-US" sz="1600" b="0" dirty="0" err="1"/>
              <a:t>socialisation</a:t>
            </a:r>
            <a:r>
              <a:rPr lang="en-US" sz="1600" b="0" dirty="0"/>
              <a:t>), personality traits and education. The distribution of the participants into the segments was guided by a similar attitude. We didn’t observe significant differences between countries. </a:t>
            </a:r>
          </a:p>
        </p:txBody>
      </p:sp>
      <p:sp>
        <p:nvSpPr>
          <p:cNvPr id="46" name="Rectangle 27"/>
          <p:cNvSpPr/>
          <p:nvPr/>
        </p:nvSpPr>
        <p:spPr>
          <a:xfrm>
            <a:off x="5026048" y="1738436"/>
            <a:ext cx="2312125" cy="470255"/>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600" b="1" i="1" kern="0" dirty="0">
                <a:solidFill>
                  <a:srgbClr val="404040"/>
                </a:solidFill>
              </a:rPr>
              <a:t>‘ACTIVE, LOCAL’</a:t>
            </a:r>
          </a:p>
        </p:txBody>
      </p:sp>
      <p:sp>
        <p:nvSpPr>
          <p:cNvPr id="47" name="Rectangle 27"/>
          <p:cNvSpPr/>
          <p:nvPr/>
        </p:nvSpPr>
        <p:spPr>
          <a:xfrm>
            <a:off x="9035601" y="1734463"/>
            <a:ext cx="2312125" cy="470255"/>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i="1" kern="0" dirty="0">
                <a:solidFill>
                  <a:srgbClr val="404040"/>
                </a:solidFill>
              </a:rPr>
              <a:t>‘FLOATING INDIVIDUALS’</a:t>
            </a:r>
            <a:endParaRPr kumimoji="0" lang="en-US" sz="1600" b="1" i="1" u="none" strike="noStrike" kern="0" cap="none" spc="0" normalizeH="0" baseline="0" noProof="0" dirty="0">
              <a:ln>
                <a:noFill/>
              </a:ln>
              <a:solidFill>
                <a:srgbClr val="404040"/>
              </a:solidFill>
              <a:effectLst/>
              <a:uLnTx/>
              <a:uFillTx/>
            </a:endParaRPr>
          </a:p>
        </p:txBody>
      </p:sp>
      <p:sp>
        <p:nvSpPr>
          <p:cNvPr id="49" name="Rounded Rectangular Callout 9"/>
          <p:cNvSpPr/>
          <p:nvPr/>
        </p:nvSpPr>
        <p:spPr>
          <a:xfrm>
            <a:off x="475155" y="5351597"/>
            <a:ext cx="3744147" cy="622663"/>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050" i="1" kern="0" dirty="0">
                <a:solidFill>
                  <a:srgbClr val="404040"/>
                </a:solidFill>
                <a:latin typeface="Calibri" pitchFamily="34" charset="0"/>
              </a:rPr>
              <a:t>‚I applied for a tender 4 years ago in Berlin, at an international organization. I use English, and I have a German C language certificate (30</a:t>
            </a:r>
            <a:r>
              <a:rPr lang="hu-HU" sz="1050" i="1" kern="0" dirty="0">
                <a:solidFill>
                  <a:srgbClr val="404040"/>
                </a:solidFill>
                <a:latin typeface="Calibri" pitchFamily="34" charset="0"/>
              </a:rPr>
              <a:t> </a:t>
            </a:r>
            <a:r>
              <a:rPr lang="hu-HU" sz="1050" i="1" kern="0" dirty="0" err="1">
                <a:solidFill>
                  <a:srgbClr val="404040"/>
                </a:solidFill>
                <a:latin typeface="Calibri" pitchFamily="34" charset="0"/>
              </a:rPr>
              <a:t>yo</a:t>
            </a:r>
            <a:r>
              <a:rPr lang="en-US" sz="1050" i="1" kern="0" dirty="0">
                <a:solidFill>
                  <a:srgbClr val="404040"/>
                </a:solidFill>
                <a:latin typeface="Calibri" pitchFamily="34" charset="0"/>
              </a:rPr>
              <a:t> </a:t>
            </a:r>
            <a:r>
              <a:rPr lang="hu-HU" sz="1050" i="1" kern="0" dirty="0">
                <a:solidFill>
                  <a:srgbClr val="404040"/>
                </a:solidFill>
                <a:latin typeface="Calibri" pitchFamily="34" charset="0"/>
              </a:rPr>
              <a:t>man</a:t>
            </a:r>
            <a:r>
              <a:rPr lang="en-US" sz="1050" i="1" kern="0" dirty="0">
                <a:solidFill>
                  <a:srgbClr val="404040"/>
                </a:solidFill>
                <a:latin typeface="Calibri" pitchFamily="34" charset="0"/>
              </a:rPr>
              <a:t>, lawyer)</a:t>
            </a:r>
          </a:p>
        </p:txBody>
      </p:sp>
      <p:sp>
        <p:nvSpPr>
          <p:cNvPr id="50" name="Rounded Rectangular Callout 9"/>
          <p:cNvSpPr/>
          <p:nvPr/>
        </p:nvSpPr>
        <p:spPr>
          <a:xfrm>
            <a:off x="457738" y="6021977"/>
            <a:ext cx="3744147" cy="731701"/>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050" i="1" kern="0" dirty="0">
                <a:solidFill>
                  <a:srgbClr val="404040"/>
                </a:solidFill>
                <a:latin typeface="Calibri" pitchFamily="34" charset="0"/>
              </a:rPr>
              <a:t>‘I worked on a ship for four years, and 1 year in Switzerland. I’ve been living in London for 6 years, I have my own business, I’m a wine specialist, and I also applied for university.’ (30</a:t>
            </a:r>
            <a:r>
              <a:rPr lang="hu-HU" sz="1050" i="1" kern="0" dirty="0">
                <a:solidFill>
                  <a:srgbClr val="404040"/>
                </a:solidFill>
                <a:latin typeface="Calibri" pitchFamily="34" charset="0"/>
              </a:rPr>
              <a:t> </a:t>
            </a:r>
            <a:r>
              <a:rPr lang="hu-HU" sz="1050" i="1" kern="0" dirty="0" err="1">
                <a:solidFill>
                  <a:srgbClr val="404040"/>
                </a:solidFill>
                <a:latin typeface="Calibri" pitchFamily="34" charset="0"/>
              </a:rPr>
              <a:t>yo</a:t>
            </a:r>
            <a:r>
              <a:rPr lang="hu-HU" sz="1050" i="1" kern="0" dirty="0">
                <a:solidFill>
                  <a:srgbClr val="404040"/>
                </a:solidFill>
                <a:latin typeface="Calibri" pitchFamily="34" charset="0"/>
              </a:rPr>
              <a:t> man</a:t>
            </a:r>
            <a:r>
              <a:rPr lang="en-US" sz="1050" i="1" kern="0" dirty="0">
                <a:solidFill>
                  <a:srgbClr val="404040"/>
                </a:solidFill>
                <a:latin typeface="Calibri" pitchFamily="34" charset="0"/>
              </a:rPr>
              <a:t>)</a:t>
            </a:r>
          </a:p>
        </p:txBody>
      </p:sp>
      <p:sp>
        <p:nvSpPr>
          <p:cNvPr id="52" name="Rounded Rectangular Callout 9"/>
          <p:cNvSpPr/>
          <p:nvPr/>
        </p:nvSpPr>
        <p:spPr>
          <a:xfrm>
            <a:off x="4402721" y="5334180"/>
            <a:ext cx="3744147" cy="622663"/>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050" i="1" kern="0" dirty="0">
                <a:solidFill>
                  <a:srgbClr val="404040"/>
                </a:solidFill>
                <a:latin typeface="Calibri" pitchFamily="34" charset="0"/>
              </a:rPr>
              <a:t>‘I live abroad periodically. Netherlands, England, Germany at the moment, with my partner. My main motivation was love.’ (27</a:t>
            </a:r>
            <a:r>
              <a:rPr lang="hu-HU" sz="1050" i="1" kern="0" dirty="0">
                <a:solidFill>
                  <a:srgbClr val="404040"/>
                </a:solidFill>
                <a:latin typeface="Calibri" pitchFamily="34" charset="0"/>
              </a:rPr>
              <a:t> </a:t>
            </a:r>
            <a:r>
              <a:rPr lang="hu-HU" sz="1050" i="1" kern="0" dirty="0" err="1">
                <a:solidFill>
                  <a:srgbClr val="404040"/>
                </a:solidFill>
                <a:latin typeface="Calibri" pitchFamily="34" charset="0"/>
              </a:rPr>
              <a:t>yo</a:t>
            </a:r>
            <a:r>
              <a:rPr lang="en-US" sz="1050" i="1" kern="0" dirty="0">
                <a:solidFill>
                  <a:srgbClr val="404040"/>
                </a:solidFill>
                <a:latin typeface="Calibri" pitchFamily="34" charset="0"/>
              </a:rPr>
              <a:t> </a:t>
            </a:r>
            <a:r>
              <a:rPr lang="hu-HU" sz="1050" i="1" kern="0" dirty="0" err="1">
                <a:solidFill>
                  <a:srgbClr val="404040"/>
                </a:solidFill>
                <a:latin typeface="Calibri" pitchFamily="34" charset="0"/>
              </a:rPr>
              <a:t>woman</a:t>
            </a:r>
            <a:r>
              <a:rPr lang="en-US" sz="1050" i="1" kern="0" dirty="0">
                <a:solidFill>
                  <a:srgbClr val="404040"/>
                </a:solidFill>
                <a:latin typeface="Calibri" pitchFamily="34" charset="0"/>
              </a:rPr>
              <a:t>)</a:t>
            </a:r>
          </a:p>
        </p:txBody>
      </p:sp>
      <p:sp>
        <p:nvSpPr>
          <p:cNvPr id="53" name="Rounded Rectangular Callout 9"/>
          <p:cNvSpPr/>
          <p:nvPr/>
        </p:nvSpPr>
        <p:spPr>
          <a:xfrm>
            <a:off x="4385304" y="6004560"/>
            <a:ext cx="3744147" cy="731701"/>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050" i="1" kern="0" dirty="0">
                <a:solidFill>
                  <a:srgbClr val="404040"/>
                </a:solidFill>
                <a:latin typeface="Calibri" pitchFamily="34" charset="0"/>
              </a:rPr>
              <a:t>‘I arrived in 2008, I followed my husband. When I spoke the language well enough, I got employed at a foundation, near Oxford. I am also a British citizen.’ (34</a:t>
            </a:r>
            <a:r>
              <a:rPr lang="hu-HU" sz="1050" i="1" kern="0" dirty="0">
                <a:solidFill>
                  <a:srgbClr val="404040"/>
                </a:solidFill>
                <a:latin typeface="Calibri" pitchFamily="34" charset="0"/>
              </a:rPr>
              <a:t> </a:t>
            </a:r>
            <a:r>
              <a:rPr lang="hu-HU" sz="1050" i="1" kern="0" dirty="0" err="1">
                <a:solidFill>
                  <a:srgbClr val="404040"/>
                </a:solidFill>
                <a:latin typeface="Calibri" pitchFamily="34" charset="0"/>
              </a:rPr>
              <a:t>yo</a:t>
            </a:r>
            <a:r>
              <a:rPr lang="hu-HU" sz="1050" i="1" kern="0" dirty="0">
                <a:solidFill>
                  <a:srgbClr val="404040"/>
                </a:solidFill>
                <a:latin typeface="Calibri" pitchFamily="34" charset="0"/>
              </a:rPr>
              <a:t> </a:t>
            </a:r>
            <a:r>
              <a:rPr lang="hu-HU" sz="1050" i="1" kern="0" dirty="0" err="1">
                <a:solidFill>
                  <a:srgbClr val="404040"/>
                </a:solidFill>
                <a:latin typeface="Calibri" pitchFamily="34" charset="0"/>
              </a:rPr>
              <a:t>woman</a:t>
            </a:r>
            <a:r>
              <a:rPr lang="en-US" sz="1050" i="1" kern="0" dirty="0">
                <a:solidFill>
                  <a:srgbClr val="404040"/>
                </a:solidFill>
                <a:latin typeface="Calibri" pitchFamily="34" charset="0"/>
              </a:rPr>
              <a:t>)</a:t>
            </a:r>
          </a:p>
        </p:txBody>
      </p:sp>
      <p:sp>
        <p:nvSpPr>
          <p:cNvPr id="56" name="Rounded Rectangular Callout 9"/>
          <p:cNvSpPr/>
          <p:nvPr/>
        </p:nvSpPr>
        <p:spPr>
          <a:xfrm>
            <a:off x="8186595" y="5316763"/>
            <a:ext cx="3744147" cy="622663"/>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050" i="1" kern="0" dirty="0">
                <a:solidFill>
                  <a:srgbClr val="404040"/>
                </a:solidFill>
                <a:latin typeface="Calibri" pitchFamily="34" charset="0"/>
              </a:rPr>
              <a:t>‘I needed money for my own business, so I applied for a job as maid. I planned to gather a specific amount in a specific period of time…’ (24</a:t>
            </a:r>
            <a:r>
              <a:rPr lang="hu-HU" sz="1050" i="1" kern="0" dirty="0">
                <a:solidFill>
                  <a:srgbClr val="404040"/>
                </a:solidFill>
                <a:latin typeface="Calibri" pitchFamily="34" charset="0"/>
              </a:rPr>
              <a:t> </a:t>
            </a:r>
            <a:r>
              <a:rPr lang="hu-HU" sz="1050" i="1" kern="0" dirty="0" err="1">
                <a:solidFill>
                  <a:srgbClr val="404040"/>
                </a:solidFill>
                <a:latin typeface="Calibri" pitchFamily="34" charset="0"/>
              </a:rPr>
              <a:t>yo</a:t>
            </a:r>
            <a:r>
              <a:rPr lang="en-US" sz="1050" i="1" kern="0" dirty="0">
                <a:solidFill>
                  <a:srgbClr val="404040"/>
                </a:solidFill>
                <a:latin typeface="Calibri" pitchFamily="34" charset="0"/>
              </a:rPr>
              <a:t> </a:t>
            </a:r>
            <a:r>
              <a:rPr lang="hu-HU" sz="1050" i="1" kern="0" dirty="0" err="1">
                <a:solidFill>
                  <a:srgbClr val="404040"/>
                </a:solidFill>
                <a:latin typeface="Calibri" pitchFamily="34" charset="0"/>
              </a:rPr>
              <a:t>woman</a:t>
            </a:r>
            <a:r>
              <a:rPr lang="en-US" sz="1050" i="1" kern="0" dirty="0">
                <a:solidFill>
                  <a:srgbClr val="404040"/>
                </a:solidFill>
                <a:latin typeface="Calibri" pitchFamily="34" charset="0"/>
              </a:rPr>
              <a:t>)</a:t>
            </a:r>
          </a:p>
        </p:txBody>
      </p:sp>
      <p:sp>
        <p:nvSpPr>
          <p:cNvPr id="57" name="Rounded Rectangular Callout 9"/>
          <p:cNvSpPr/>
          <p:nvPr/>
        </p:nvSpPr>
        <p:spPr>
          <a:xfrm>
            <a:off x="8169178" y="6000206"/>
            <a:ext cx="3744147" cy="731701"/>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050" i="1" kern="0" dirty="0">
                <a:solidFill>
                  <a:srgbClr val="404040"/>
                </a:solidFill>
                <a:latin typeface="Calibri" pitchFamily="34" charset="0"/>
              </a:rPr>
              <a:t>‘We’ve been living in London for 5-6 years with my partner and our friends, we rent a house together. I’m a delivery man, my aim is to travel 3-4 months/year from my salary.’ (38</a:t>
            </a:r>
            <a:r>
              <a:rPr lang="hu-HU" sz="1050" i="1" kern="0" dirty="0">
                <a:solidFill>
                  <a:srgbClr val="404040"/>
                </a:solidFill>
                <a:latin typeface="Calibri" pitchFamily="34" charset="0"/>
              </a:rPr>
              <a:t> </a:t>
            </a:r>
            <a:r>
              <a:rPr lang="hu-HU" sz="1050" i="1" kern="0" dirty="0" err="1">
                <a:solidFill>
                  <a:srgbClr val="404040"/>
                </a:solidFill>
                <a:latin typeface="Calibri" pitchFamily="34" charset="0"/>
              </a:rPr>
              <a:t>yo</a:t>
            </a:r>
            <a:r>
              <a:rPr lang="en-US" sz="1050" i="1" kern="0" dirty="0">
                <a:solidFill>
                  <a:srgbClr val="404040"/>
                </a:solidFill>
                <a:latin typeface="Calibri" pitchFamily="34" charset="0"/>
              </a:rPr>
              <a:t> </a:t>
            </a:r>
            <a:r>
              <a:rPr lang="hu-HU" sz="1050" i="1" kern="0" dirty="0">
                <a:solidFill>
                  <a:srgbClr val="404040"/>
                </a:solidFill>
                <a:latin typeface="Calibri" pitchFamily="34" charset="0"/>
              </a:rPr>
              <a:t>man</a:t>
            </a:r>
            <a:r>
              <a:rPr lang="en-US" sz="1050" i="1" kern="0" dirty="0">
                <a:solidFill>
                  <a:srgbClr val="404040"/>
                </a:solidFill>
                <a:latin typeface="Calibri" pitchFamily="34" charset="0"/>
              </a:rPr>
              <a:t>)</a:t>
            </a:r>
            <a:endParaRPr lang="en-US" sz="1400" kern="0" dirty="0">
              <a:solidFill>
                <a:srgbClr val="003399"/>
              </a:solidFill>
              <a:latin typeface="Calibri" pitchFamily="34" charset="0"/>
            </a:endParaRPr>
          </a:p>
        </p:txBody>
      </p:sp>
      <p:sp>
        <p:nvSpPr>
          <p:cNvPr id="17"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CHARACTER SEGMENTS OF THE EXAMINED SAMPLE</a:t>
            </a:r>
          </a:p>
        </p:txBody>
      </p:sp>
      <p:sp>
        <p:nvSpPr>
          <p:cNvPr id="22"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23" name="TextBox 18"/>
          <p:cNvSpPr txBox="1"/>
          <p:nvPr/>
        </p:nvSpPr>
        <p:spPr>
          <a:xfrm>
            <a:off x="7388818" y="2355805"/>
            <a:ext cx="4804353" cy="1354217"/>
          </a:xfrm>
          <a:prstGeom prst="rect">
            <a:avLst/>
          </a:prstGeom>
        </p:spPr>
        <p:txBody>
          <a:bodyPr wrap="square" rtlCol="0">
            <a:spAutoFit/>
          </a:bodyPr>
          <a:lstStyle/>
          <a:p>
            <a:pPr marL="173038" indent="-173038"/>
            <a:r>
              <a:rPr lang="hu-HU" sz="2000" dirty="0">
                <a:solidFill>
                  <a:schemeClr val="bg1"/>
                </a:solidFill>
                <a:latin typeface="Calibri" pitchFamily="34" charset="0"/>
                <a:cs typeface="Arial" pitchFamily="34" charset="0"/>
              </a:rPr>
              <a:t>YEAR OF MOVING ABROAD</a:t>
            </a:r>
          </a:p>
          <a:p>
            <a:pPr marL="173038" indent="-173038"/>
            <a:r>
              <a:rPr lang="hu-HU" sz="1400" dirty="0">
                <a:solidFill>
                  <a:schemeClr val="bg1"/>
                </a:solidFill>
                <a:latin typeface="Calibri" pitchFamily="34" charset="0"/>
                <a:cs typeface="Arial" pitchFamily="34" charset="0"/>
              </a:rPr>
              <a:t>2011+	</a:t>
            </a:r>
            <a:r>
              <a:rPr lang="hu-HU" sz="1400" i="1" dirty="0">
                <a:solidFill>
                  <a:schemeClr val="bg1"/>
                </a:solidFill>
                <a:latin typeface="Calibri" pitchFamily="34" charset="0"/>
                <a:cs typeface="Arial" pitchFamily="34" charset="0"/>
              </a:rPr>
              <a:t>68% 	</a:t>
            </a:r>
          </a:p>
          <a:p>
            <a:pPr marL="173038" indent="-173038"/>
            <a:r>
              <a:rPr lang="hu-HU" sz="1400" dirty="0">
                <a:solidFill>
                  <a:schemeClr val="bg1"/>
                </a:solidFill>
                <a:latin typeface="Calibri" pitchFamily="34" charset="0"/>
                <a:cs typeface="Arial" pitchFamily="34" charset="0"/>
              </a:rPr>
              <a:t>2006-2010  	</a:t>
            </a:r>
            <a:r>
              <a:rPr lang="hu-HU" sz="1400" i="1" dirty="0">
                <a:solidFill>
                  <a:schemeClr val="bg1"/>
                </a:solidFill>
                <a:latin typeface="Calibri" pitchFamily="34" charset="0"/>
                <a:cs typeface="Arial" pitchFamily="34" charset="0"/>
              </a:rPr>
              <a:t>21%</a:t>
            </a:r>
          </a:p>
          <a:p>
            <a:pPr marL="173038" indent="-173038"/>
            <a:r>
              <a:rPr lang="hu-HU" sz="1400" dirty="0">
                <a:solidFill>
                  <a:schemeClr val="bg1"/>
                </a:solidFill>
                <a:latin typeface="Calibri" pitchFamily="34" charset="0"/>
                <a:cs typeface="Arial" pitchFamily="34" charset="0"/>
              </a:rPr>
              <a:t>-2005  	</a:t>
            </a:r>
            <a:r>
              <a:rPr lang="hu-HU" sz="1400" i="1" dirty="0">
                <a:solidFill>
                  <a:schemeClr val="bg1"/>
                </a:solidFill>
                <a:latin typeface="Calibri" pitchFamily="34" charset="0"/>
                <a:cs typeface="Arial" pitchFamily="34" charset="0"/>
              </a:rPr>
              <a:t>11%</a:t>
            </a:r>
          </a:p>
          <a:p>
            <a:pPr marL="173038" indent="-173038"/>
            <a:endParaRPr lang="hu-HU" sz="2000" dirty="0">
              <a:solidFill>
                <a:schemeClr val="bg1"/>
              </a:solidFill>
              <a:latin typeface="Calibri" pitchFamily="34" charset="0"/>
              <a:cs typeface="Arial" pitchFamily="34" charset="0"/>
            </a:endParaRPr>
          </a:p>
        </p:txBody>
      </p:sp>
      <p:sp>
        <p:nvSpPr>
          <p:cNvPr id="24" name="TextBox 19"/>
          <p:cNvSpPr txBox="1"/>
          <p:nvPr/>
        </p:nvSpPr>
        <p:spPr>
          <a:xfrm>
            <a:off x="7388819" y="3610468"/>
            <a:ext cx="3035899" cy="1569660"/>
          </a:xfrm>
          <a:prstGeom prst="rect">
            <a:avLst/>
          </a:prstGeom>
        </p:spPr>
        <p:txBody>
          <a:bodyPr wrap="square" rtlCol="0">
            <a:spAutoFit/>
          </a:bodyPr>
          <a:lstStyle/>
          <a:p>
            <a:pPr marL="173038" indent="-173038"/>
            <a:r>
              <a:rPr lang="en-US" sz="2000" dirty="0">
                <a:solidFill>
                  <a:schemeClr val="bg1"/>
                </a:solidFill>
                <a:latin typeface="Calibri" pitchFamily="34" charset="0"/>
                <a:cs typeface="Arial" pitchFamily="34" charset="0"/>
              </a:rPr>
              <a:t>GOAL OF MOVING ABROAD</a:t>
            </a:r>
          </a:p>
          <a:p>
            <a:pPr marL="173038" indent="-173038"/>
            <a:r>
              <a:rPr lang="en-US" sz="1400" dirty="0">
                <a:solidFill>
                  <a:schemeClr val="bg1"/>
                </a:solidFill>
                <a:latin typeface="Calibri" pitchFamily="34" charset="0"/>
                <a:cs typeface="Arial" pitchFamily="34" charset="0"/>
              </a:rPr>
              <a:t>Job		73%</a:t>
            </a:r>
          </a:p>
          <a:p>
            <a:pPr marL="173038" indent="-173038"/>
            <a:r>
              <a:rPr lang="en-US" sz="1400" dirty="0">
                <a:solidFill>
                  <a:schemeClr val="bg1"/>
                </a:solidFill>
                <a:latin typeface="Calibri" pitchFamily="34" charset="0"/>
                <a:cs typeface="Arial" pitchFamily="34" charset="0"/>
              </a:rPr>
              <a:t>Settlement		23%</a:t>
            </a:r>
          </a:p>
          <a:p>
            <a:r>
              <a:rPr lang="en-US" sz="1400" dirty="0">
                <a:solidFill>
                  <a:schemeClr val="bg1"/>
                </a:solidFill>
                <a:latin typeface="Calibri" pitchFamily="34" charset="0"/>
                <a:cs typeface="Arial" pitchFamily="34" charset="0"/>
              </a:rPr>
              <a:t>Join partner/ family 	16%</a:t>
            </a:r>
            <a:br>
              <a:rPr lang="en-US" sz="1400" dirty="0">
                <a:solidFill>
                  <a:schemeClr val="bg1"/>
                </a:solidFill>
                <a:latin typeface="Calibri" pitchFamily="34" charset="0"/>
                <a:cs typeface="Arial" pitchFamily="34" charset="0"/>
              </a:rPr>
            </a:br>
            <a:r>
              <a:rPr lang="en-US" sz="1400" dirty="0">
                <a:solidFill>
                  <a:schemeClr val="bg1"/>
                </a:solidFill>
                <a:latin typeface="Calibri" pitchFamily="34" charset="0"/>
                <a:cs typeface="Arial" pitchFamily="34" charset="0"/>
              </a:rPr>
              <a:t>Studies		12%</a:t>
            </a:r>
          </a:p>
          <a:p>
            <a:pPr marL="173038" indent="-173038"/>
            <a:endParaRPr lang="en-US" sz="2000" dirty="0">
              <a:solidFill>
                <a:schemeClr val="bg1"/>
              </a:solidFill>
              <a:latin typeface="Calibri" pitchFamily="34" charset="0"/>
              <a:cs typeface="Arial" pitchFamily="34" charset="0"/>
            </a:endParaRPr>
          </a:p>
        </p:txBody>
      </p:sp>
      <p:sp>
        <p:nvSpPr>
          <p:cNvPr id="25" name="TextBox 20"/>
          <p:cNvSpPr txBox="1"/>
          <p:nvPr/>
        </p:nvSpPr>
        <p:spPr>
          <a:xfrm>
            <a:off x="7388819" y="5187729"/>
            <a:ext cx="4263251" cy="1785104"/>
          </a:xfrm>
          <a:prstGeom prst="rect">
            <a:avLst/>
          </a:prstGeom>
        </p:spPr>
        <p:txBody>
          <a:bodyPr wrap="square" rtlCol="0">
            <a:spAutoFit/>
          </a:bodyPr>
          <a:lstStyle/>
          <a:p>
            <a:pPr marL="173038" indent="-173038"/>
            <a:r>
              <a:rPr lang="en-US" sz="2000" dirty="0">
                <a:solidFill>
                  <a:schemeClr val="bg1"/>
                </a:solidFill>
                <a:latin typeface="Calibri" pitchFamily="34" charset="0"/>
                <a:cs typeface="Arial" pitchFamily="34" charset="0"/>
              </a:rPr>
              <a:t>LANGUAGE SKILLS</a:t>
            </a:r>
          </a:p>
          <a:p>
            <a:pPr marL="173038" indent="-173038"/>
            <a:r>
              <a:rPr lang="en-US" sz="1400" dirty="0">
                <a:solidFill>
                  <a:schemeClr val="bg1"/>
                </a:solidFill>
                <a:latin typeface="Calibri" pitchFamily="34" charset="0"/>
                <a:cs typeface="Arial" pitchFamily="34" charset="0"/>
              </a:rPr>
              <a:t>		             </a:t>
            </a:r>
            <a:r>
              <a:rPr lang="en-US" sz="1050" b="1" dirty="0">
                <a:solidFill>
                  <a:schemeClr val="bg1"/>
                </a:solidFill>
                <a:latin typeface="Calibri" pitchFamily="34" charset="0"/>
                <a:cs typeface="Arial" pitchFamily="34" charset="0"/>
              </a:rPr>
              <a:t>when moving abroad</a:t>
            </a:r>
            <a:r>
              <a:rPr lang="en-US" sz="1400" b="1" dirty="0">
                <a:solidFill>
                  <a:schemeClr val="bg1"/>
                </a:solidFill>
                <a:latin typeface="Calibri" pitchFamily="34" charset="0"/>
                <a:cs typeface="Arial" pitchFamily="34" charset="0"/>
              </a:rPr>
              <a:t>    now</a:t>
            </a:r>
          </a:p>
          <a:p>
            <a:pPr marL="173038" indent="-173038"/>
            <a:r>
              <a:rPr lang="en-US" sz="1400" dirty="0">
                <a:solidFill>
                  <a:schemeClr val="bg1"/>
                </a:solidFill>
                <a:latin typeface="Calibri" pitchFamily="34" charset="0"/>
                <a:cs typeface="Arial" pitchFamily="34" charset="0"/>
              </a:rPr>
              <a:t>Fluently		17%	33%</a:t>
            </a:r>
          </a:p>
          <a:p>
            <a:pPr marL="173038" indent="-173038"/>
            <a:r>
              <a:rPr lang="en-US" sz="1400" dirty="0">
                <a:solidFill>
                  <a:schemeClr val="bg1"/>
                </a:solidFill>
                <a:latin typeface="Calibri" pitchFamily="34" charset="0"/>
                <a:cs typeface="Arial" pitchFamily="34" charset="0"/>
              </a:rPr>
              <a:t>Medium		20%	42%</a:t>
            </a:r>
          </a:p>
          <a:p>
            <a:r>
              <a:rPr lang="en-US" sz="1400" dirty="0">
                <a:solidFill>
                  <a:schemeClr val="bg1"/>
                </a:solidFill>
                <a:latin typeface="Calibri" pitchFamily="34" charset="0"/>
                <a:cs typeface="Arial" pitchFamily="34" charset="0"/>
              </a:rPr>
              <a:t>Basic		34%	23%</a:t>
            </a:r>
            <a:br>
              <a:rPr lang="en-US" sz="1400" dirty="0">
                <a:solidFill>
                  <a:schemeClr val="bg1"/>
                </a:solidFill>
                <a:latin typeface="Calibri" pitchFamily="34" charset="0"/>
                <a:cs typeface="Arial" pitchFamily="34" charset="0"/>
              </a:rPr>
            </a:br>
            <a:r>
              <a:rPr lang="en-US" sz="1400" dirty="0">
                <a:solidFill>
                  <a:schemeClr val="bg1"/>
                </a:solidFill>
                <a:latin typeface="Calibri" pitchFamily="34" charset="0"/>
                <a:cs typeface="Arial" pitchFamily="34" charset="0"/>
              </a:rPr>
              <a:t>Not at all		29%	2%</a:t>
            </a:r>
          </a:p>
          <a:p>
            <a:pPr marL="173038" indent="-173038"/>
            <a:endParaRPr lang="en-US" sz="2000" dirty="0">
              <a:solidFill>
                <a:schemeClr val="bg1"/>
              </a:solidFill>
              <a:latin typeface="Calibri" pitchFamily="34" charset="0"/>
              <a:cs typeface="Arial" pitchFamily="34" charset="0"/>
            </a:endParaRPr>
          </a:p>
        </p:txBody>
      </p:sp>
      <p:sp>
        <p:nvSpPr>
          <p:cNvPr id="26" name="TextBox 22"/>
          <p:cNvSpPr txBox="1"/>
          <p:nvPr/>
        </p:nvSpPr>
        <p:spPr>
          <a:xfrm>
            <a:off x="7223445" y="593801"/>
            <a:ext cx="4968555" cy="2031325"/>
          </a:xfrm>
          <a:prstGeom prst="rect">
            <a:avLst/>
          </a:prstGeom>
        </p:spPr>
        <p:txBody>
          <a:bodyPr wrap="square" rtlCol="0">
            <a:spAutoFit/>
          </a:bodyPr>
          <a:lstStyle/>
          <a:p>
            <a:r>
              <a:rPr lang="en-US" sz="1400" dirty="0">
                <a:solidFill>
                  <a:schemeClr val="bg1"/>
                </a:solidFill>
                <a:latin typeface="Calibri" pitchFamily="34" charset="0"/>
                <a:cs typeface="Arial" pitchFamily="34" charset="0"/>
              </a:rPr>
              <a:t>The quantitative study proved that the language skills are strengthening and the social network is expanding during the time spent in the new country. Locals appears among the close friends and the other </a:t>
            </a:r>
            <a:r>
              <a:rPr lang="hu-HU" sz="1400" dirty="0" err="1">
                <a:solidFill>
                  <a:schemeClr val="bg1"/>
                </a:solidFill>
                <a:latin typeface="Calibri" pitchFamily="34" charset="0"/>
                <a:cs typeface="Arial" pitchFamily="34" charset="0"/>
              </a:rPr>
              <a:t>immigrants</a:t>
            </a:r>
            <a:r>
              <a:rPr lang="en-US" sz="1400" dirty="0">
                <a:solidFill>
                  <a:schemeClr val="bg1"/>
                </a:solidFill>
                <a:latin typeface="Calibri" pitchFamily="34" charset="0"/>
                <a:cs typeface="Arial" pitchFamily="34" charset="0"/>
              </a:rPr>
              <a:t> disappears.</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The ratio of the locals among friends is only 8% for those Hungarians who moved abroad after 2011. 17% of those, who are living abroad more than 10 years has local friends.</a:t>
            </a:r>
          </a:p>
          <a:p>
            <a:endParaRPr lang="en-US" sz="1400" dirty="0">
              <a:solidFill>
                <a:schemeClr val="bg1"/>
              </a:solidFill>
              <a:latin typeface="Calibri" pitchFamily="34" charset="0"/>
              <a:cs typeface="Arial" pitchFamily="34" charset="0"/>
            </a:endParaRPr>
          </a:p>
        </p:txBody>
      </p:sp>
      <p:sp>
        <p:nvSpPr>
          <p:cNvPr id="27" name="TextBox 21"/>
          <p:cNvSpPr txBox="1"/>
          <p:nvPr/>
        </p:nvSpPr>
        <p:spPr>
          <a:xfrm>
            <a:off x="7154215" y="-28796"/>
            <a:ext cx="5037785" cy="707886"/>
          </a:xfrm>
          <a:prstGeom prst="rect">
            <a:avLst/>
          </a:prstGeom>
        </p:spPr>
        <p:txBody>
          <a:bodyPr wrap="square" rtlCol="0">
            <a:spAutoFit/>
          </a:bodyPr>
          <a:lstStyle/>
          <a:p>
            <a:pPr algn="ctr"/>
            <a:r>
              <a:rPr lang="hu-HU" sz="2000" b="1" i="1" dirty="0">
                <a:solidFill>
                  <a:schemeClr val="bg1"/>
                </a:solidFill>
                <a:latin typeface="Calibri" pitchFamily="34" charset="0"/>
                <a:cs typeface="Arial" pitchFamily="34" charset="0"/>
              </a:rPr>
              <a:t>INFORMATION COMING FROM THE QUANTITATIVE PHASE</a:t>
            </a:r>
          </a:p>
        </p:txBody>
      </p:sp>
      <p:pic>
        <p:nvPicPr>
          <p:cNvPr id="28" name="Picture 27">
            <a:extLst>
              <a:ext uri="{FF2B5EF4-FFF2-40B4-BE49-F238E27FC236}">
                <a16:creationId xmlns:a16="http://schemas.microsoft.com/office/drawing/2014/main" xmlns="" id="{55596B85-0F65-4489-92E8-0444AAC732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9708" y="6276421"/>
            <a:ext cx="600901" cy="600901"/>
          </a:xfrm>
          <a:prstGeom prst="rect">
            <a:avLst/>
          </a:prstGeom>
        </p:spPr>
      </p:pic>
      <p:pic>
        <p:nvPicPr>
          <p:cNvPr id="29" name="Picture 28">
            <a:extLst>
              <a:ext uri="{FF2B5EF4-FFF2-40B4-BE49-F238E27FC236}">
                <a16:creationId xmlns:a16="http://schemas.microsoft.com/office/drawing/2014/main" xmlns="" id="{1011F8D3-C837-4779-BF35-2C29F6774B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2950" y="6547792"/>
            <a:ext cx="725425" cy="137160"/>
          </a:xfrm>
          <a:prstGeom prst="rect">
            <a:avLst/>
          </a:prstGeom>
        </p:spPr>
      </p:pic>
    </p:spTree>
    <p:extLst>
      <p:ext uri="{BB962C8B-B14F-4D97-AF65-F5344CB8AC3E}">
        <p14:creationId xmlns:p14="http://schemas.microsoft.com/office/powerpoint/2010/main" val="38643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1"/>
          <p:cNvSpPr>
            <a:spLocks noGrp="1"/>
          </p:cNvSpPr>
          <p:nvPr>
            <p:ph type="subTitle" idx="1"/>
          </p:nvPr>
        </p:nvSpPr>
        <p:spPr>
          <a:xfrm>
            <a:off x="5210175" y="2041759"/>
            <a:ext cx="6905625" cy="2997135"/>
          </a:xfrm>
        </p:spPr>
        <p:txBody>
          <a:bodyPr>
            <a:normAutofit/>
          </a:bodyPr>
          <a:lstStyle/>
          <a:p>
            <a:pPr>
              <a:defRPr/>
            </a:pPr>
            <a:r>
              <a:rPr lang="en-US" sz="4000" dirty="0">
                <a:solidFill>
                  <a:srgbClr val="404040"/>
                </a:solidFill>
              </a:rPr>
              <a:t>Devices, infrastructure, priorities</a:t>
            </a:r>
          </a:p>
        </p:txBody>
      </p:sp>
      <p:pic>
        <p:nvPicPr>
          <p:cNvPr id="3" name="Picture 2">
            <a:extLst>
              <a:ext uri="{FF2B5EF4-FFF2-40B4-BE49-F238E27FC236}">
                <a16:creationId xmlns:a16="http://schemas.microsoft.com/office/drawing/2014/main" xmlns="" id="{C160EA86-EBCD-4ABB-B2CE-5533811B4E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1301" y="6257099"/>
            <a:ext cx="600901" cy="600901"/>
          </a:xfrm>
          <a:prstGeom prst="rect">
            <a:avLst/>
          </a:prstGeom>
        </p:spPr>
      </p:pic>
      <p:pic>
        <p:nvPicPr>
          <p:cNvPr id="4" name="Picture 3">
            <a:extLst>
              <a:ext uri="{FF2B5EF4-FFF2-40B4-BE49-F238E27FC236}">
                <a16:creationId xmlns:a16="http://schemas.microsoft.com/office/drawing/2014/main" xmlns="" id="{CC279F53-EC68-4A02-A87C-43889169B0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4543" y="6528470"/>
            <a:ext cx="725425" cy="1371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758" y="1040359"/>
            <a:ext cx="11539460" cy="407686"/>
          </a:xfrm>
        </p:spPr>
        <p:txBody>
          <a:bodyPr>
            <a:normAutofit/>
          </a:bodyPr>
          <a:lstStyle/>
          <a:p>
            <a:r>
              <a:rPr lang="en-US" sz="1600" b="0" dirty="0"/>
              <a:t>Smartphones and laptops are the two most important devices</a:t>
            </a:r>
          </a:p>
        </p:txBody>
      </p:sp>
      <p:sp>
        <p:nvSpPr>
          <p:cNvPr id="49" name="Rectangle 27"/>
          <p:cNvSpPr/>
          <p:nvPr/>
        </p:nvSpPr>
        <p:spPr>
          <a:xfrm>
            <a:off x="2973962" y="1373579"/>
            <a:ext cx="1648552" cy="330538"/>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600" b="1" kern="0" dirty="0">
                <a:solidFill>
                  <a:srgbClr val="404040"/>
                </a:solidFill>
              </a:rPr>
              <a:t>STATISTICS</a:t>
            </a:r>
          </a:p>
        </p:txBody>
      </p:sp>
      <p:cxnSp>
        <p:nvCxnSpPr>
          <p:cNvPr id="58" name="Egyenes összekötő nyíllal 57"/>
          <p:cNvCxnSpPr/>
          <p:nvPr/>
        </p:nvCxnSpPr>
        <p:spPr>
          <a:xfrm flipV="1">
            <a:off x="229615" y="1584548"/>
            <a:ext cx="23777" cy="521938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Egyenes összekötő nyíllal 63"/>
          <p:cNvCxnSpPr/>
          <p:nvPr/>
        </p:nvCxnSpPr>
        <p:spPr>
          <a:xfrm flipV="1">
            <a:off x="229615" y="2517055"/>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Egyenes összekötő nyíllal 72"/>
          <p:cNvCxnSpPr/>
          <p:nvPr/>
        </p:nvCxnSpPr>
        <p:spPr>
          <a:xfrm flipV="1">
            <a:off x="365758" y="5080641"/>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Egyenes összekötő nyíllal 80"/>
          <p:cNvCxnSpPr/>
          <p:nvPr/>
        </p:nvCxnSpPr>
        <p:spPr>
          <a:xfrm flipV="1">
            <a:off x="343989" y="6065173"/>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27"/>
          <p:cNvSpPr/>
          <p:nvPr/>
        </p:nvSpPr>
        <p:spPr>
          <a:xfrm>
            <a:off x="6257255" y="1350174"/>
            <a:ext cx="2510793" cy="374194"/>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600" b="1" kern="0" dirty="0">
                <a:solidFill>
                  <a:srgbClr val="404040"/>
                </a:solidFill>
              </a:rPr>
              <a:t>FREQUENCY OF USE</a:t>
            </a:r>
          </a:p>
        </p:txBody>
      </p:sp>
      <p:sp>
        <p:nvSpPr>
          <p:cNvPr id="83" name="Rectangle 27"/>
          <p:cNvSpPr/>
          <p:nvPr/>
        </p:nvSpPr>
        <p:spPr>
          <a:xfrm>
            <a:off x="9337719" y="1366454"/>
            <a:ext cx="2778044" cy="340176"/>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600" b="1" kern="0" dirty="0">
                <a:solidFill>
                  <a:srgbClr val="404040"/>
                </a:solidFill>
              </a:rPr>
              <a:t>PERSONAL IMPORTANCE</a:t>
            </a:r>
          </a:p>
        </p:txBody>
      </p:sp>
      <p:sp>
        <p:nvSpPr>
          <p:cNvPr id="85" name="Szövegdoboz 84"/>
          <p:cNvSpPr txBox="1"/>
          <p:nvPr/>
        </p:nvSpPr>
        <p:spPr>
          <a:xfrm>
            <a:off x="3388795" y="2010504"/>
            <a:ext cx="1189878"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15person (all)</a:t>
            </a:r>
          </a:p>
        </p:txBody>
      </p:sp>
      <p:pic>
        <p:nvPicPr>
          <p:cNvPr id="23" name="Kép 22" descr="Flag_of_Germany.svg.png"/>
          <p:cNvPicPr>
            <a:picLocks noChangeAspect="1"/>
          </p:cNvPicPr>
          <p:nvPr/>
        </p:nvPicPr>
        <p:blipFill>
          <a:blip r:embed="rId2" cstate="print"/>
          <a:stretch>
            <a:fillRect/>
          </a:stretch>
        </p:blipFill>
        <p:spPr>
          <a:xfrm>
            <a:off x="2175981" y="3621765"/>
            <a:ext cx="495119" cy="297072"/>
          </a:xfrm>
          <a:prstGeom prst="rect">
            <a:avLst/>
          </a:prstGeom>
        </p:spPr>
      </p:pic>
      <p:pic>
        <p:nvPicPr>
          <p:cNvPr id="24" name="Kép 23" descr="Flag_of_the_United_Kingdom.svg.png"/>
          <p:cNvPicPr>
            <a:picLocks noChangeAspect="1"/>
          </p:cNvPicPr>
          <p:nvPr/>
        </p:nvPicPr>
        <p:blipFill>
          <a:blip r:embed="rId3" cstate="print"/>
          <a:stretch>
            <a:fillRect/>
          </a:stretch>
        </p:blipFill>
        <p:spPr>
          <a:xfrm>
            <a:off x="2145728" y="4572507"/>
            <a:ext cx="474394" cy="237197"/>
          </a:xfrm>
          <a:prstGeom prst="rect">
            <a:avLst/>
          </a:prstGeom>
        </p:spPr>
      </p:pic>
      <p:sp>
        <p:nvSpPr>
          <p:cNvPr id="25" name="Szövegdoboz 24"/>
          <p:cNvSpPr txBox="1"/>
          <p:nvPr/>
        </p:nvSpPr>
        <p:spPr>
          <a:xfrm>
            <a:off x="3368757" y="2838534"/>
            <a:ext cx="1229952"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15 person (all)</a:t>
            </a:r>
          </a:p>
        </p:txBody>
      </p:sp>
      <p:graphicFrame>
        <p:nvGraphicFramePr>
          <p:cNvPr id="31" name="Táblázat 30"/>
          <p:cNvGraphicFramePr>
            <a:graphicFrameLocks noGrp="1"/>
          </p:cNvGraphicFramePr>
          <p:nvPr>
            <p:extLst>
              <p:ext uri="{D42A27DB-BD31-4B8C-83A1-F6EECF244321}">
                <p14:modId xmlns:p14="http://schemas.microsoft.com/office/powerpoint/2010/main" val="707224091"/>
              </p:ext>
            </p:extLst>
          </p:nvPr>
        </p:nvGraphicFramePr>
        <p:xfrm>
          <a:off x="2991334" y="4095453"/>
          <a:ext cx="2207622" cy="960120"/>
        </p:xfrm>
        <a:graphic>
          <a:graphicData uri="http://schemas.openxmlformats.org/drawingml/2006/table">
            <a:tbl>
              <a:tblPr firstRow="1" bandRow="1">
                <a:tableStyleId>{5C22544A-7EE6-4342-B048-85BDC9FD1C3A}</a:tableStyleId>
              </a:tblPr>
              <a:tblGrid>
                <a:gridCol w="1306285">
                  <a:extLst>
                    <a:ext uri="{9D8B030D-6E8A-4147-A177-3AD203B41FA5}">
                      <a16:colId xmlns:a16="http://schemas.microsoft.com/office/drawing/2014/main" xmlns="" val="20000"/>
                    </a:ext>
                  </a:extLst>
                </a:gridCol>
                <a:gridCol w="901337">
                  <a:extLst>
                    <a:ext uri="{9D8B030D-6E8A-4147-A177-3AD203B41FA5}">
                      <a16:colId xmlns:a16="http://schemas.microsoft.com/office/drawing/2014/main" xmlns="" val="20001"/>
                    </a:ext>
                  </a:extLst>
                </a:gridCol>
              </a:tblGrid>
              <a:tr h="122808">
                <a:tc>
                  <a:txBody>
                    <a:bodyPr/>
                    <a:lstStyle/>
                    <a:p>
                      <a:pPr algn="ctr"/>
                      <a:r>
                        <a:rPr lang="en-US" sz="1000" noProof="0" dirty="0">
                          <a:solidFill>
                            <a:srgbClr val="404040"/>
                          </a:solidFill>
                        </a:rPr>
                        <a:t>YES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solidFill>
                            <a:srgbClr val="404040"/>
                          </a:solidFill>
                        </a:rPr>
                        <a:t>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30483">
                <a:tc>
                  <a:txBody>
                    <a:bodyPr/>
                    <a:lstStyle/>
                    <a:p>
                      <a:r>
                        <a:rPr lang="en-US" sz="900" noProof="0" dirty="0">
                          <a:solidFill>
                            <a:srgbClr val="404040"/>
                          </a:solidFill>
                        </a:rPr>
                        <a:t>2 respondents own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sz="1100" noProof="0" dirty="0">
                          <a:solidFill>
                            <a:srgbClr val="404040"/>
                          </a:solidFill>
                        </a:rPr>
                        <a:t>4 respondents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8423">
                <a:tc>
                  <a:txBody>
                    <a:bodyPr/>
                    <a:lstStyle/>
                    <a:p>
                      <a:r>
                        <a:rPr lang="en-US" sz="900" noProof="0" dirty="0">
                          <a:solidFill>
                            <a:srgbClr val="404040"/>
                          </a:solidFill>
                        </a:rPr>
                        <a:t>2 respondents</a:t>
                      </a:r>
                      <a:r>
                        <a:rPr lang="en-US" sz="900" baseline="0" noProof="0" dirty="0">
                          <a:solidFill>
                            <a:srgbClr val="404040"/>
                          </a:solidFill>
                        </a:rPr>
                        <a:t> – can see in a </a:t>
                      </a:r>
                      <a:r>
                        <a:rPr lang="en-US" sz="900" baseline="0" noProof="0" dirty="0" err="1">
                          <a:solidFill>
                            <a:srgbClr val="404040"/>
                          </a:solidFill>
                        </a:rPr>
                        <a:t>soci</a:t>
                      </a:r>
                      <a:r>
                        <a:rPr lang="hu-HU" sz="900" baseline="0" noProof="0" dirty="0">
                          <a:solidFill>
                            <a:srgbClr val="404040"/>
                          </a:solidFill>
                        </a:rPr>
                        <a:t>a</a:t>
                      </a:r>
                      <a:r>
                        <a:rPr lang="en-US" sz="900" baseline="0" noProof="0" dirty="0">
                          <a:solidFill>
                            <a:srgbClr val="404040"/>
                          </a:solidFill>
                        </a:rPr>
                        <a:t>l space </a:t>
                      </a:r>
                      <a:r>
                        <a:rPr lang="en-US" sz="800" noProof="0" dirty="0">
                          <a:solidFill>
                            <a:srgbClr val="404040"/>
                          </a:solidFill>
                        </a:rPr>
                        <a:t>(dorm/staff)</a:t>
                      </a:r>
                      <a:endParaRPr lang="en-US" sz="600" noProof="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32" name="Táblázat 31"/>
          <p:cNvGraphicFramePr>
            <a:graphicFrameLocks noGrp="1"/>
          </p:cNvGraphicFramePr>
          <p:nvPr>
            <p:extLst/>
          </p:nvPr>
        </p:nvGraphicFramePr>
        <p:xfrm>
          <a:off x="2987239" y="3438441"/>
          <a:ext cx="2207622" cy="670560"/>
        </p:xfrm>
        <a:graphic>
          <a:graphicData uri="http://schemas.openxmlformats.org/drawingml/2006/table">
            <a:tbl>
              <a:tblPr firstRow="1" bandRow="1">
                <a:tableStyleId>{5C22544A-7EE6-4342-B048-85BDC9FD1C3A}</a:tableStyleId>
              </a:tblPr>
              <a:tblGrid>
                <a:gridCol w="1306285">
                  <a:extLst>
                    <a:ext uri="{9D8B030D-6E8A-4147-A177-3AD203B41FA5}">
                      <a16:colId xmlns:a16="http://schemas.microsoft.com/office/drawing/2014/main" xmlns="" val="20000"/>
                    </a:ext>
                  </a:extLst>
                </a:gridCol>
                <a:gridCol w="901337">
                  <a:extLst>
                    <a:ext uri="{9D8B030D-6E8A-4147-A177-3AD203B41FA5}">
                      <a16:colId xmlns:a16="http://schemas.microsoft.com/office/drawing/2014/main" xmlns="" val="20001"/>
                    </a:ext>
                  </a:extLst>
                </a:gridCol>
              </a:tblGrid>
              <a:tr h="186025">
                <a:tc>
                  <a:txBody>
                    <a:bodyPr/>
                    <a:lstStyle/>
                    <a:p>
                      <a:pPr algn="ctr"/>
                      <a:r>
                        <a:rPr lang="hu-HU" sz="1000" dirty="0">
                          <a:solidFill>
                            <a:srgbClr val="404040"/>
                          </a:solidFill>
                        </a:rPr>
                        <a:t>YES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000" dirty="0">
                          <a:solidFill>
                            <a:srgbClr val="404040"/>
                          </a:solidFill>
                        </a:rPr>
                        <a:t>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1186">
                <a:tc>
                  <a:txBody>
                    <a:bodyPr/>
                    <a:lstStyle/>
                    <a:p>
                      <a:r>
                        <a:rPr lang="hu-HU" sz="1100" baseline="0" dirty="0">
                          <a:solidFill>
                            <a:srgbClr val="404040"/>
                          </a:solidFill>
                        </a:rPr>
                        <a:t>3 respondents</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100" dirty="0">
                          <a:solidFill>
                            <a:srgbClr val="404040"/>
                          </a:solidFill>
                        </a:rPr>
                        <a:t>4 respondents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35" name="Táblázat 34"/>
          <p:cNvGraphicFramePr>
            <a:graphicFrameLocks noGrp="1"/>
          </p:cNvGraphicFramePr>
          <p:nvPr>
            <p:extLst>
              <p:ext uri="{D42A27DB-BD31-4B8C-83A1-F6EECF244321}">
                <p14:modId xmlns:p14="http://schemas.microsoft.com/office/powerpoint/2010/main" val="2259938942"/>
              </p:ext>
            </p:extLst>
          </p:nvPr>
        </p:nvGraphicFramePr>
        <p:xfrm>
          <a:off x="2991334" y="5178420"/>
          <a:ext cx="2207622" cy="832982"/>
        </p:xfrm>
        <a:graphic>
          <a:graphicData uri="http://schemas.openxmlformats.org/drawingml/2006/table">
            <a:tbl>
              <a:tblPr firstRow="1" bandRow="1">
                <a:tableStyleId>{5C22544A-7EE6-4342-B048-85BDC9FD1C3A}</a:tableStyleId>
              </a:tblPr>
              <a:tblGrid>
                <a:gridCol w="1306285">
                  <a:extLst>
                    <a:ext uri="{9D8B030D-6E8A-4147-A177-3AD203B41FA5}">
                      <a16:colId xmlns:a16="http://schemas.microsoft.com/office/drawing/2014/main" xmlns="" val="20000"/>
                    </a:ext>
                  </a:extLst>
                </a:gridCol>
                <a:gridCol w="901337">
                  <a:extLst>
                    <a:ext uri="{9D8B030D-6E8A-4147-A177-3AD203B41FA5}">
                      <a16:colId xmlns:a16="http://schemas.microsoft.com/office/drawing/2014/main" xmlns="" val="20001"/>
                    </a:ext>
                  </a:extLst>
                </a:gridCol>
              </a:tblGrid>
              <a:tr h="159909">
                <a:tc>
                  <a:txBody>
                    <a:bodyPr/>
                    <a:lstStyle/>
                    <a:p>
                      <a:pPr algn="ctr"/>
                      <a:r>
                        <a:rPr lang="en-US" sz="1000" noProof="0" dirty="0">
                          <a:solidFill>
                            <a:srgbClr val="404040"/>
                          </a:solidFill>
                        </a:rPr>
                        <a:t>YES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solidFill>
                            <a:srgbClr val="404040"/>
                          </a:solidFill>
                        </a:rPr>
                        <a:t>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4571">
                <a:tc>
                  <a:txBody>
                    <a:bodyPr/>
                    <a:lstStyle/>
                    <a:p>
                      <a:r>
                        <a:rPr lang="en-US" sz="1100" noProof="0" dirty="0">
                          <a:solidFill>
                            <a:srgbClr val="404040"/>
                          </a:solidFill>
                        </a:rPr>
                        <a:t>1 respondent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noProof="0" dirty="0">
                          <a:solidFill>
                            <a:srgbClr val="404040"/>
                          </a:solidFill>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4571">
                <a:tc>
                  <a:txBody>
                    <a:bodyPr/>
                    <a:lstStyle/>
                    <a:p>
                      <a:r>
                        <a:rPr lang="en-US" sz="1100" noProof="0" dirty="0">
                          <a:solidFill>
                            <a:srgbClr val="404040"/>
                          </a:solidFill>
                        </a:rPr>
                        <a:t>1 respondent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noProof="0" dirty="0">
                          <a:solidFill>
                            <a:srgbClr val="404040"/>
                          </a:solidFill>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pic>
        <p:nvPicPr>
          <p:cNvPr id="36" name="Kép 35" descr="Flag_of_Germany.svg.png"/>
          <p:cNvPicPr>
            <a:picLocks noChangeAspect="1"/>
          </p:cNvPicPr>
          <p:nvPr/>
        </p:nvPicPr>
        <p:blipFill>
          <a:blip r:embed="rId2" cstate="print"/>
          <a:stretch>
            <a:fillRect/>
          </a:stretch>
        </p:blipFill>
        <p:spPr>
          <a:xfrm>
            <a:off x="2187754" y="5420743"/>
            <a:ext cx="446577" cy="184578"/>
          </a:xfrm>
          <a:prstGeom prst="rect">
            <a:avLst/>
          </a:prstGeom>
        </p:spPr>
      </p:pic>
      <p:sp>
        <p:nvSpPr>
          <p:cNvPr id="40" name="Szövegdoboz 39"/>
          <p:cNvSpPr txBox="1"/>
          <p:nvPr/>
        </p:nvSpPr>
        <p:spPr>
          <a:xfrm>
            <a:off x="322680" y="4635272"/>
            <a:ext cx="1618075" cy="430887"/>
          </a:xfrm>
          <a:prstGeom prst="rect">
            <a:avLst/>
          </a:prstGeom>
        </p:spPr>
        <p:txBody>
          <a:bodyPr wrap="square" rtlCol="0">
            <a:spAutoFit/>
          </a:bodyPr>
          <a:lstStyle/>
          <a:p>
            <a:r>
              <a:rPr lang="en-US" sz="1100" dirty="0">
                <a:solidFill>
                  <a:srgbClr val="404040"/>
                </a:solidFill>
                <a:latin typeface="Calibri" pitchFamily="34" charset="0"/>
                <a:cs typeface="Arial" pitchFamily="34" charset="0"/>
              </a:rPr>
              <a:t>Smartphone at every user</a:t>
            </a:r>
          </a:p>
        </p:txBody>
      </p:sp>
      <p:sp>
        <p:nvSpPr>
          <p:cNvPr id="41" name="Szövegdoboz 40"/>
          <p:cNvSpPr txBox="1"/>
          <p:nvPr/>
        </p:nvSpPr>
        <p:spPr>
          <a:xfrm>
            <a:off x="7026031" y="2832386"/>
            <a:ext cx="1206036"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Daily, evening</a:t>
            </a:r>
          </a:p>
        </p:txBody>
      </p:sp>
      <p:sp>
        <p:nvSpPr>
          <p:cNvPr id="42" name="Szövegdoboz 41"/>
          <p:cNvSpPr txBox="1"/>
          <p:nvPr/>
        </p:nvSpPr>
        <p:spPr>
          <a:xfrm>
            <a:off x="7256011" y="1945031"/>
            <a:ext cx="513282"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0-24</a:t>
            </a:r>
          </a:p>
        </p:txBody>
      </p:sp>
      <p:cxnSp>
        <p:nvCxnSpPr>
          <p:cNvPr id="43" name="Egyenes összekötő nyíllal 42"/>
          <p:cNvCxnSpPr/>
          <p:nvPr/>
        </p:nvCxnSpPr>
        <p:spPr>
          <a:xfrm flipV="1">
            <a:off x="299987" y="3396141"/>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Szövegdoboz 43"/>
          <p:cNvSpPr txBox="1"/>
          <p:nvPr/>
        </p:nvSpPr>
        <p:spPr>
          <a:xfrm>
            <a:off x="9764664" y="1825104"/>
            <a:ext cx="2110783" cy="523220"/>
          </a:xfrm>
          <a:prstGeom prst="rect">
            <a:avLst/>
          </a:prstGeom>
        </p:spPr>
        <p:txBody>
          <a:bodyPr wrap="square" rtlCol="0">
            <a:spAutoFit/>
          </a:bodyPr>
          <a:lstStyle/>
          <a:p>
            <a:pPr marL="173038" indent="-173038" algn="ctr"/>
            <a:r>
              <a:rPr lang="en-US" sz="1400" dirty="0">
                <a:solidFill>
                  <a:srgbClr val="404040"/>
                </a:solidFill>
                <a:latin typeface="Calibri" pitchFamily="34" charset="0"/>
                <a:cs typeface="Arial" pitchFamily="34" charset="0"/>
              </a:rPr>
              <a:t>Connection is very important</a:t>
            </a:r>
          </a:p>
        </p:txBody>
      </p:sp>
      <p:sp>
        <p:nvSpPr>
          <p:cNvPr id="46" name="Szövegdoboz 45"/>
          <p:cNvSpPr txBox="1"/>
          <p:nvPr/>
        </p:nvSpPr>
        <p:spPr>
          <a:xfrm>
            <a:off x="9691547" y="2739413"/>
            <a:ext cx="2213671" cy="523220"/>
          </a:xfrm>
          <a:prstGeom prst="rect">
            <a:avLst/>
          </a:prstGeom>
        </p:spPr>
        <p:txBody>
          <a:bodyPr wrap="square" rtlCol="0">
            <a:spAutoFit/>
          </a:bodyPr>
          <a:lstStyle/>
          <a:p>
            <a:pPr marL="173038" indent="-173038" algn="ctr"/>
            <a:r>
              <a:rPr lang="en-US" sz="1400" dirty="0">
                <a:solidFill>
                  <a:srgbClr val="404040"/>
                </a:solidFill>
                <a:latin typeface="Calibri" pitchFamily="34" charset="0"/>
                <a:cs typeface="Arial" pitchFamily="34" charset="0"/>
              </a:rPr>
              <a:t>Entertaining function</a:t>
            </a:r>
          </a:p>
          <a:p>
            <a:pPr marL="173038" indent="-173038" algn="ctr"/>
            <a:r>
              <a:rPr lang="en-US" sz="1400" dirty="0">
                <a:solidFill>
                  <a:srgbClr val="404040"/>
                </a:solidFill>
                <a:latin typeface="Calibri" pitchFamily="34" charset="0"/>
                <a:cs typeface="Arial" pitchFamily="34" charset="0"/>
              </a:rPr>
              <a:t>is very important</a:t>
            </a:r>
          </a:p>
        </p:txBody>
      </p:sp>
      <p:sp>
        <p:nvSpPr>
          <p:cNvPr id="47" name="Szövegdoboz 46"/>
          <p:cNvSpPr txBox="1"/>
          <p:nvPr/>
        </p:nvSpPr>
        <p:spPr>
          <a:xfrm>
            <a:off x="8977378" y="5190760"/>
            <a:ext cx="2922530" cy="738664"/>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Entertaining function (morning show)</a:t>
            </a:r>
          </a:p>
          <a:p>
            <a:pPr marL="173038" indent="-173038" algn="ctr"/>
            <a:r>
              <a:rPr lang="en-US" sz="1400" dirty="0">
                <a:solidFill>
                  <a:srgbClr val="404040"/>
                </a:solidFill>
                <a:latin typeface="Calibri" pitchFamily="34" charset="0"/>
                <a:cs typeface="Arial" pitchFamily="34" charset="0"/>
              </a:rPr>
              <a:t>News channel (BBC news, music)</a:t>
            </a:r>
          </a:p>
          <a:p>
            <a:pPr marL="173038" indent="-173038" algn="ctr"/>
            <a:r>
              <a:rPr lang="en-US" sz="1400" dirty="0">
                <a:solidFill>
                  <a:srgbClr val="404040"/>
                </a:solidFill>
                <a:latin typeface="Calibri" pitchFamily="34" charset="0"/>
                <a:cs typeface="Arial" pitchFamily="34" charset="0"/>
              </a:rPr>
              <a:t>Are important</a:t>
            </a:r>
          </a:p>
        </p:txBody>
      </p:sp>
      <p:sp>
        <p:nvSpPr>
          <p:cNvPr id="50" name="Szövegdoboz 49"/>
          <p:cNvSpPr txBox="1"/>
          <p:nvPr/>
        </p:nvSpPr>
        <p:spPr>
          <a:xfrm>
            <a:off x="9824579" y="3763059"/>
            <a:ext cx="2050868" cy="954107"/>
          </a:xfrm>
          <a:prstGeom prst="rect">
            <a:avLst/>
          </a:prstGeom>
        </p:spPr>
        <p:txBody>
          <a:bodyPr wrap="square" rtlCol="0">
            <a:spAutoFit/>
          </a:bodyPr>
          <a:lstStyle/>
          <a:p>
            <a:pPr marL="173038" indent="-173038" algn="ctr"/>
            <a:r>
              <a:rPr lang="en-US" sz="1400" dirty="0">
                <a:solidFill>
                  <a:srgbClr val="404040"/>
                </a:solidFill>
                <a:latin typeface="Calibri" pitchFamily="34" charset="0"/>
                <a:cs typeface="Arial" pitchFamily="34" charset="0"/>
              </a:rPr>
              <a:t>Access of channels is not important</a:t>
            </a:r>
          </a:p>
          <a:p>
            <a:pPr marL="173038" indent="-173038" algn="ctr"/>
            <a:r>
              <a:rPr lang="en-US" sz="1400" dirty="0">
                <a:solidFill>
                  <a:srgbClr val="404040"/>
                </a:solidFill>
                <a:latin typeface="Calibri" pitchFamily="34" charset="0"/>
                <a:cs typeface="Arial" pitchFamily="34" charset="0"/>
              </a:rPr>
              <a:t>Exceptions: sport, artistic content</a:t>
            </a:r>
          </a:p>
        </p:txBody>
      </p:sp>
      <p:pic>
        <p:nvPicPr>
          <p:cNvPr id="59" name="Kép 58" descr="Flag_of_the_United_Kingdom.svg.png"/>
          <p:cNvPicPr>
            <a:picLocks noChangeAspect="1"/>
          </p:cNvPicPr>
          <p:nvPr/>
        </p:nvPicPr>
        <p:blipFill>
          <a:blip r:embed="rId3" cstate="print"/>
          <a:stretch>
            <a:fillRect/>
          </a:stretch>
        </p:blipFill>
        <p:spPr>
          <a:xfrm>
            <a:off x="2181497" y="5686344"/>
            <a:ext cx="443903" cy="221952"/>
          </a:xfrm>
          <a:prstGeom prst="rect">
            <a:avLst/>
          </a:prstGeom>
        </p:spPr>
      </p:pic>
      <p:sp>
        <p:nvSpPr>
          <p:cNvPr id="60" name="Rectangle 6"/>
          <p:cNvSpPr/>
          <p:nvPr/>
        </p:nvSpPr>
        <p:spPr>
          <a:xfrm>
            <a:off x="378085" y="6182047"/>
            <a:ext cx="1362829" cy="2177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200" b="1" kern="0" dirty="0">
                <a:ln w="0"/>
                <a:solidFill>
                  <a:schemeClr val="bg2">
                    <a:lumMod val="75000"/>
                  </a:schemeClr>
                </a:solidFill>
              </a:rPr>
              <a:t>VPN</a:t>
            </a:r>
            <a:endParaRPr kumimoji="0" lang="hu-HU" sz="1200" b="1" i="0" u="none" strike="noStrike" kern="0" cap="none" spc="0" normalizeH="0" baseline="0" noProof="0" dirty="0">
              <a:ln w="0"/>
              <a:solidFill>
                <a:schemeClr val="bg2">
                  <a:lumMod val="75000"/>
                </a:schemeClr>
              </a:solidFill>
              <a:effectLst/>
              <a:uLnTx/>
              <a:uFillTx/>
            </a:endParaRPr>
          </a:p>
        </p:txBody>
      </p:sp>
      <p:pic>
        <p:nvPicPr>
          <p:cNvPr id="61" name="Kép 60" descr="Flag_of_Germany.svg.png"/>
          <p:cNvPicPr>
            <a:picLocks noChangeAspect="1"/>
          </p:cNvPicPr>
          <p:nvPr/>
        </p:nvPicPr>
        <p:blipFill>
          <a:blip r:embed="rId2" cstate="print"/>
          <a:stretch>
            <a:fillRect/>
          </a:stretch>
        </p:blipFill>
        <p:spPr>
          <a:xfrm>
            <a:off x="2157274" y="6212755"/>
            <a:ext cx="446577" cy="184578"/>
          </a:xfrm>
          <a:prstGeom prst="rect">
            <a:avLst/>
          </a:prstGeom>
        </p:spPr>
      </p:pic>
      <p:sp>
        <p:nvSpPr>
          <p:cNvPr id="62" name="Rectangle 6"/>
          <p:cNvSpPr/>
          <p:nvPr/>
        </p:nvSpPr>
        <p:spPr>
          <a:xfrm>
            <a:off x="386792" y="6516421"/>
            <a:ext cx="1362829" cy="2177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200" b="1" i="0" u="none" strike="noStrike" kern="0" cap="none" spc="0" normalizeH="0" baseline="0" noProof="0" dirty="0">
                <a:ln w="0"/>
                <a:solidFill>
                  <a:schemeClr val="bg2">
                    <a:lumMod val="75000"/>
                  </a:schemeClr>
                </a:solidFill>
                <a:effectLst/>
                <a:uLnTx/>
                <a:uFillTx/>
              </a:rPr>
              <a:t>CHROMECAST</a:t>
            </a:r>
          </a:p>
        </p:txBody>
      </p:sp>
      <p:pic>
        <p:nvPicPr>
          <p:cNvPr id="63" name="Kép 62" descr="Flag_of_Germany.svg.png"/>
          <p:cNvPicPr>
            <a:picLocks noChangeAspect="1"/>
          </p:cNvPicPr>
          <p:nvPr/>
        </p:nvPicPr>
        <p:blipFill>
          <a:blip r:embed="rId2" cstate="print"/>
          <a:stretch>
            <a:fillRect/>
          </a:stretch>
        </p:blipFill>
        <p:spPr>
          <a:xfrm>
            <a:off x="2152918" y="6561225"/>
            <a:ext cx="446577" cy="184578"/>
          </a:xfrm>
          <a:prstGeom prst="rect">
            <a:avLst/>
          </a:prstGeom>
        </p:spPr>
      </p:pic>
      <p:graphicFrame>
        <p:nvGraphicFramePr>
          <p:cNvPr id="65" name="Táblázat 64"/>
          <p:cNvGraphicFramePr>
            <a:graphicFrameLocks noGrp="1"/>
          </p:cNvGraphicFramePr>
          <p:nvPr>
            <p:extLst>
              <p:ext uri="{D42A27DB-BD31-4B8C-83A1-F6EECF244321}">
                <p14:modId xmlns:p14="http://schemas.microsoft.com/office/powerpoint/2010/main" val="1351714103"/>
              </p:ext>
            </p:extLst>
          </p:nvPr>
        </p:nvGraphicFramePr>
        <p:xfrm>
          <a:off x="3311423" y="6157258"/>
          <a:ext cx="1587621" cy="589142"/>
        </p:xfrm>
        <a:graphic>
          <a:graphicData uri="http://schemas.openxmlformats.org/drawingml/2006/table">
            <a:tbl>
              <a:tblPr firstRow="1" bandRow="1">
                <a:tableStyleId>{5C22544A-7EE6-4342-B048-85BDC9FD1C3A}</a:tableStyleId>
              </a:tblPr>
              <a:tblGrid>
                <a:gridCol w="1587621">
                  <a:extLst>
                    <a:ext uri="{9D8B030D-6E8A-4147-A177-3AD203B41FA5}">
                      <a16:colId xmlns:a16="http://schemas.microsoft.com/office/drawing/2014/main" xmlns="" val="20000"/>
                    </a:ext>
                  </a:extLst>
                </a:gridCol>
              </a:tblGrid>
              <a:tr h="294571">
                <a:tc>
                  <a:txBody>
                    <a:bodyPr/>
                    <a:lstStyle/>
                    <a:p>
                      <a:r>
                        <a:rPr lang="en-US" sz="1100" b="0" noProof="0" dirty="0">
                          <a:solidFill>
                            <a:srgbClr val="404040"/>
                          </a:solidFill>
                        </a:rPr>
                        <a:t>1 respondent (man)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4571">
                <a:tc>
                  <a:txBody>
                    <a:bodyPr/>
                    <a:lstStyle/>
                    <a:p>
                      <a:r>
                        <a:rPr lang="en-US" sz="1100" noProof="0" dirty="0">
                          <a:solidFill>
                            <a:srgbClr val="404040"/>
                          </a:solidFill>
                        </a:rPr>
                        <a:t>1 respondent (woman)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67" name="Szövegdoboz 66"/>
          <p:cNvSpPr txBox="1"/>
          <p:nvPr/>
        </p:nvSpPr>
        <p:spPr>
          <a:xfrm>
            <a:off x="7355577" y="5394201"/>
            <a:ext cx="546946"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Daily</a:t>
            </a:r>
          </a:p>
        </p:txBody>
      </p:sp>
      <p:sp>
        <p:nvSpPr>
          <p:cNvPr id="68" name="Szövegdoboz 67"/>
          <p:cNvSpPr txBox="1"/>
          <p:nvPr/>
        </p:nvSpPr>
        <p:spPr>
          <a:xfrm>
            <a:off x="7126178" y="6325872"/>
            <a:ext cx="1092094"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Occasionally</a:t>
            </a:r>
          </a:p>
        </p:txBody>
      </p:sp>
      <p:sp>
        <p:nvSpPr>
          <p:cNvPr id="69" name="Szövegdoboz 68"/>
          <p:cNvSpPr txBox="1"/>
          <p:nvPr/>
        </p:nvSpPr>
        <p:spPr>
          <a:xfrm>
            <a:off x="9861440" y="6266205"/>
            <a:ext cx="1730603"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Entertaining function</a:t>
            </a:r>
          </a:p>
        </p:txBody>
      </p:sp>
      <p:sp>
        <p:nvSpPr>
          <p:cNvPr id="45" name="Title 5"/>
          <p:cNvSpPr txBox="1">
            <a:spLocks/>
          </p:cNvSpPr>
          <p:nvPr/>
        </p:nvSpPr>
        <p:spPr>
          <a:xfrm>
            <a:off x="33406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Respondents’ Devices </a:t>
            </a:r>
          </a:p>
        </p:txBody>
      </p:sp>
      <p:sp>
        <p:nvSpPr>
          <p:cNvPr id="48" name="Freeform 11"/>
          <p:cNvSpPr>
            <a:spLocks noChangeAspect="1" noEditPoints="1"/>
          </p:cNvSpPr>
          <p:nvPr/>
        </p:nvSpPr>
        <p:spPr bwMode="auto">
          <a:xfrm>
            <a:off x="531967" y="1720577"/>
            <a:ext cx="358961" cy="705837"/>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 name="Rectangle 1"/>
          <p:cNvSpPr/>
          <p:nvPr/>
        </p:nvSpPr>
        <p:spPr>
          <a:xfrm>
            <a:off x="1243821" y="2013108"/>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SMARTPHONE</a:t>
            </a:r>
          </a:p>
        </p:txBody>
      </p:sp>
      <p:grpSp>
        <p:nvGrpSpPr>
          <p:cNvPr id="53" name="Group 52"/>
          <p:cNvGrpSpPr>
            <a:grpSpLocks noChangeAspect="1"/>
          </p:cNvGrpSpPr>
          <p:nvPr/>
        </p:nvGrpSpPr>
        <p:grpSpPr>
          <a:xfrm>
            <a:off x="323634" y="2684821"/>
            <a:ext cx="864454" cy="586048"/>
            <a:chOff x="5176838" y="4264025"/>
            <a:chExt cx="985838" cy="668338"/>
          </a:xfrm>
        </p:grpSpPr>
        <p:sp>
          <p:nvSpPr>
            <p:cNvPr id="54" name="Freeform 81"/>
            <p:cNvSpPr>
              <a:spLocks/>
            </p:cNvSpPr>
            <p:nvPr/>
          </p:nvSpPr>
          <p:spPr bwMode="auto">
            <a:xfrm>
              <a:off x="5300663" y="4264025"/>
              <a:ext cx="746125" cy="476250"/>
            </a:xfrm>
            <a:custGeom>
              <a:avLst/>
              <a:gdLst/>
              <a:ahLst/>
              <a:cxnLst>
                <a:cxn ang="0">
                  <a:pos x="509" y="329"/>
                </a:cxn>
                <a:cxn ang="0">
                  <a:pos x="516" y="311"/>
                </a:cxn>
                <a:cxn ang="0">
                  <a:pos x="516" y="31"/>
                </a:cxn>
                <a:cxn ang="0">
                  <a:pos x="483" y="0"/>
                </a:cxn>
                <a:cxn ang="0">
                  <a:pos x="33" y="0"/>
                </a:cxn>
                <a:cxn ang="0">
                  <a:pos x="0" y="31"/>
                </a:cxn>
                <a:cxn ang="0">
                  <a:pos x="0" y="311"/>
                </a:cxn>
                <a:cxn ang="0">
                  <a:pos x="7" y="329"/>
                </a:cxn>
                <a:cxn ang="0">
                  <a:pos x="509" y="329"/>
                </a:cxn>
              </a:cxnLst>
              <a:rect l="0" t="0" r="r" b="b"/>
              <a:pathLst>
                <a:path w="516" h="329">
                  <a:moveTo>
                    <a:pt x="509" y="329"/>
                  </a:moveTo>
                  <a:cubicBezTo>
                    <a:pt x="513" y="324"/>
                    <a:pt x="516" y="318"/>
                    <a:pt x="516" y="311"/>
                  </a:cubicBezTo>
                  <a:cubicBezTo>
                    <a:pt x="516" y="31"/>
                    <a:pt x="516" y="31"/>
                    <a:pt x="516" y="31"/>
                  </a:cubicBezTo>
                  <a:cubicBezTo>
                    <a:pt x="516" y="14"/>
                    <a:pt x="501" y="0"/>
                    <a:pt x="483" y="0"/>
                  </a:cubicBezTo>
                  <a:cubicBezTo>
                    <a:pt x="33" y="0"/>
                    <a:pt x="33" y="0"/>
                    <a:pt x="33" y="0"/>
                  </a:cubicBezTo>
                  <a:cubicBezTo>
                    <a:pt x="15" y="0"/>
                    <a:pt x="0" y="14"/>
                    <a:pt x="0" y="31"/>
                  </a:cubicBezTo>
                  <a:cubicBezTo>
                    <a:pt x="0" y="311"/>
                    <a:pt x="0" y="311"/>
                    <a:pt x="0" y="311"/>
                  </a:cubicBezTo>
                  <a:cubicBezTo>
                    <a:pt x="0" y="318"/>
                    <a:pt x="3" y="324"/>
                    <a:pt x="7" y="329"/>
                  </a:cubicBezTo>
                  <a:lnTo>
                    <a:pt x="509" y="329"/>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5" name="Rectangle 82"/>
            <p:cNvSpPr>
              <a:spLocks noChangeArrowheads="1"/>
            </p:cNvSpPr>
            <p:nvPr/>
          </p:nvSpPr>
          <p:spPr bwMode="auto">
            <a:xfrm>
              <a:off x="5357813" y="4319588"/>
              <a:ext cx="630238" cy="3857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7" name="Freeform 83"/>
            <p:cNvSpPr>
              <a:spLocks/>
            </p:cNvSpPr>
            <p:nvPr/>
          </p:nvSpPr>
          <p:spPr bwMode="auto">
            <a:xfrm>
              <a:off x="5176838" y="4872038"/>
              <a:ext cx="985838" cy="60325"/>
            </a:xfrm>
            <a:custGeom>
              <a:avLst/>
              <a:gdLst/>
              <a:ahLst/>
              <a:cxnLst>
                <a:cxn ang="0">
                  <a:pos x="682" y="21"/>
                </a:cxn>
                <a:cxn ang="0">
                  <a:pos x="653" y="42"/>
                </a:cxn>
                <a:cxn ang="0">
                  <a:pos x="29" y="42"/>
                </a:cxn>
                <a:cxn ang="0">
                  <a:pos x="0" y="21"/>
                </a:cxn>
                <a:cxn ang="0">
                  <a:pos x="0" y="21"/>
                </a:cxn>
                <a:cxn ang="0">
                  <a:pos x="29" y="0"/>
                </a:cxn>
                <a:cxn ang="0">
                  <a:pos x="653" y="0"/>
                </a:cxn>
                <a:cxn ang="0">
                  <a:pos x="682" y="21"/>
                </a:cxn>
              </a:cxnLst>
              <a:rect l="0" t="0" r="r" b="b"/>
              <a:pathLst>
                <a:path w="682" h="42">
                  <a:moveTo>
                    <a:pt x="682" y="21"/>
                  </a:moveTo>
                  <a:cubicBezTo>
                    <a:pt x="682" y="32"/>
                    <a:pt x="669" y="42"/>
                    <a:pt x="653" y="42"/>
                  </a:cubicBezTo>
                  <a:cubicBezTo>
                    <a:pt x="29" y="42"/>
                    <a:pt x="29" y="42"/>
                    <a:pt x="29" y="42"/>
                  </a:cubicBezTo>
                  <a:cubicBezTo>
                    <a:pt x="13" y="42"/>
                    <a:pt x="0" y="32"/>
                    <a:pt x="0" y="21"/>
                  </a:cubicBezTo>
                  <a:cubicBezTo>
                    <a:pt x="0" y="21"/>
                    <a:pt x="0" y="21"/>
                    <a:pt x="0" y="21"/>
                  </a:cubicBezTo>
                  <a:cubicBezTo>
                    <a:pt x="0" y="9"/>
                    <a:pt x="13" y="0"/>
                    <a:pt x="29" y="0"/>
                  </a:cubicBezTo>
                  <a:cubicBezTo>
                    <a:pt x="653" y="0"/>
                    <a:pt x="653" y="0"/>
                    <a:pt x="653" y="0"/>
                  </a:cubicBezTo>
                  <a:cubicBezTo>
                    <a:pt x="669" y="0"/>
                    <a:pt x="682" y="9"/>
                    <a:pt x="682" y="21"/>
                  </a:cubicBez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66" name="Freeform 84"/>
            <p:cNvSpPr>
              <a:spLocks/>
            </p:cNvSpPr>
            <p:nvPr/>
          </p:nvSpPr>
          <p:spPr bwMode="auto">
            <a:xfrm>
              <a:off x="5976938" y="4754563"/>
              <a:ext cx="157163" cy="107950"/>
            </a:xfrm>
            <a:custGeom>
              <a:avLst/>
              <a:gdLst/>
              <a:ahLst/>
              <a:cxnLst>
                <a:cxn ang="0">
                  <a:pos x="99" y="68"/>
                </a:cxn>
                <a:cxn ang="0">
                  <a:pos x="32" y="0"/>
                </a:cxn>
                <a:cxn ang="0">
                  <a:pos x="0" y="0"/>
                </a:cxn>
                <a:cxn ang="0">
                  <a:pos x="67" y="68"/>
                </a:cxn>
                <a:cxn ang="0">
                  <a:pos x="99" y="68"/>
                </a:cxn>
              </a:cxnLst>
              <a:rect l="0" t="0" r="r" b="b"/>
              <a:pathLst>
                <a:path w="99" h="68">
                  <a:moveTo>
                    <a:pt x="99" y="68"/>
                  </a:moveTo>
                  <a:lnTo>
                    <a:pt x="32" y="0"/>
                  </a:lnTo>
                  <a:lnTo>
                    <a:pt x="0" y="0"/>
                  </a:lnTo>
                  <a:lnTo>
                    <a:pt x="67" y="68"/>
                  </a:lnTo>
                  <a:lnTo>
                    <a:pt x="99" y="68"/>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1" name="Freeform 85"/>
            <p:cNvSpPr>
              <a:spLocks/>
            </p:cNvSpPr>
            <p:nvPr/>
          </p:nvSpPr>
          <p:spPr bwMode="auto">
            <a:xfrm>
              <a:off x="5208588" y="4754563"/>
              <a:ext cx="158750" cy="107950"/>
            </a:xfrm>
            <a:custGeom>
              <a:avLst/>
              <a:gdLst/>
              <a:ahLst/>
              <a:cxnLst>
                <a:cxn ang="0">
                  <a:pos x="33" y="68"/>
                </a:cxn>
                <a:cxn ang="0">
                  <a:pos x="100" y="0"/>
                </a:cxn>
                <a:cxn ang="0">
                  <a:pos x="68" y="0"/>
                </a:cxn>
                <a:cxn ang="0">
                  <a:pos x="0" y="68"/>
                </a:cxn>
                <a:cxn ang="0">
                  <a:pos x="33" y="68"/>
                </a:cxn>
              </a:cxnLst>
              <a:rect l="0" t="0" r="r" b="b"/>
              <a:pathLst>
                <a:path w="100" h="68">
                  <a:moveTo>
                    <a:pt x="33" y="68"/>
                  </a:moveTo>
                  <a:lnTo>
                    <a:pt x="100" y="0"/>
                  </a:lnTo>
                  <a:lnTo>
                    <a:pt x="68" y="0"/>
                  </a:lnTo>
                  <a:lnTo>
                    <a:pt x="0" y="68"/>
                  </a:lnTo>
                  <a:lnTo>
                    <a:pt x="33" y="68"/>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2" name="Freeform 86"/>
            <p:cNvSpPr>
              <a:spLocks/>
            </p:cNvSpPr>
            <p:nvPr/>
          </p:nvSpPr>
          <p:spPr bwMode="auto">
            <a:xfrm>
              <a:off x="5273675" y="4754563"/>
              <a:ext cx="796925" cy="84138"/>
            </a:xfrm>
            <a:custGeom>
              <a:avLst/>
              <a:gdLst/>
              <a:ahLst/>
              <a:cxnLst>
                <a:cxn ang="0">
                  <a:pos x="32" y="0"/>
                </a:cxn>
                <a:cxn ang="0">
                  <a:pos x="0" y="53"/>
                </a:cxn>
                <a:cxn ang="0">
                  <a:pos x="502" y="53"/>
                </a:cxn>
                <a:cxn ang="0">
                  <a:pos x="460" y="0"/>
                </a:cxn>
                <a:cxn ang="0">
                  <a:pos x="32" y="0"/>
                </a:cxn>
              </a:cxnLst>
              <a:rect l="0" t="0" r="r" b="b"/>
              <a:pathLst>
                <a:path w="502" h="53">
                  <a:moveTo>
                    <a:pt x="32" y="0"/>
                  </a:moveTo>
                  <a:lnTo>
                    <a:pt x="0" y="53"/>
                  </a:lnTo>
                  <a:lnTo>
                    <a:pt x="502" y="53"/>
                  </a:lnTo>
                  <a:lnTo>
                    <a:pt x="460" y="0"/>
                  </a:lnTo>
                  <a:lnTo>
                    <a:pt x="32" y="0"/>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4" name="Oval 87"/>
            <p:cNvSpPr>
              <a:spLocks noChangeArrowheads="1"/>
            </p:cNvSpPr>
            <p:nvPr/>
          </p:nvSpPr>
          <p:spPr bwMode="auto">
            <a:xfrm>
              <a:off x="5386388" y="4900613"/>
              <a:ext cx="555625" cy="952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5" name="Oval 88"/>
            <p:cNvSpPr>
              <a:spLocks noChangeArrowheads="1"/>
            </p:cNvSpPr>
            <p:nvPr/>
          </p:nvSpPr>
          <p:spPr bwMode="auto">
            <a:xfrm>
              <a:off x="598011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6" name="Oval 89"/>
            <p:cNvSpPr>
              <a:spLocks noChangeArrowheads="1"/>
            </p:cNvSpPr>
            <p:nvPr/>
          </p:nvSpPr>
          <p:spPr bwMode="auto">
            <a:xfrm>
              <a:off x="601186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7" name="Oval 90"/>
            <p:cNvSpPr>
              <a:spLocks noChangeArrowheads="1"/>
            </p:cNvSpPr>
            <p:nvPr/>
          </p:nvSpPr>
          <p:spPr bwMode="auto">
            <a:xfrm>
              <a:off x="5651500" y="4278313"/>
              <a:ext cx="30163" cy="3016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pic>
        <p:nvPicPr>
          <p:cNvPr id="78" name="Picture 77"/>
          <p:cNvPicPr>
            <a:picLocks noChangeAspect="1"/>
          </p:cNvPicPr>
          <p:nvPr/>
        </p:nvPicPr>
        <p:blipFill>
          <a:blip r:embed="rId4" cstate="print"/>
          <a:stretch>
            <a:fillRect/>
          </a:stretch>
        </p:blipFill>
        <p:spPr>
          <a:xfrm>
            <a:off x="375228" y="3886701"/>
            <a:ext cx="1003283" cy="737707"/>
          </a:xfrm>
          <a:prstGeom prst="rect">
            <a:avLst/>
          </a:prstGeom>
        </p:spPr>
      </p:pic>
      <p:sp>
        <p:nvSpPr>
          <p:cNvPr id="79" name="Rectangle 78"/>
          <p:cNvSpPr/>
          <p:nvPr/>
        </p:nvSpPr>
        <p:spPr>
          <a:xfrm>
            <a:off x="1243821" y="2944436"/>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LAPTOP</a:t>
            </a:r>
          </a:p>
        </p:txBody>
      </p:sp>
      <p:sp>
        <p:nvSpPr>
          <p:cNvPr id="80" name="Rectangle 79"/>
          <p:cNvSpPr/>
          <p:nvPr/>
        </p:nvSpPr>
        <p:spPr>
          <a:xfrm>
            <a:off x="1243821" y="4348062"/>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TV </a:t>
            </a:r>
            <a:br>
              <a:rPr lang="hu-HU" sz="1400" dirty="0">
                <a:solidFill>
                  <a:schemeClr val="bg2">
                    <a:lumMod val="75000"/>
                  </a:schemeClr>
                </a:solidFill>
                <a:latin typeface="Calibri" pitchFamily="34" charset="0"/>
              </a:rPr>
            </a:br>
            <a:r>
              <a:rPr lang="hu-HU" sz="1400" dirty="0">
                <a:solidFill>
                  <a:schemeClr val="bg2">
                    <a:lumMod val="75000"/>
                  </a:schemeClr>
                </a:solidFill>
                <a:latin typeface="Calibri" pitchFamily="34" charset="0"/>
              </a:rPr>
              <a:t>DEVICE</a:t>
            </a:r>
          </a:p>
        </p:txBody>
      </p:sp>
      <p:sp>
        <p:nvSpPr>
          <p:cNvPr id="84" name="Freeform 6"/>
          <p:cNvSpPr>
            <a:spLocks noChangeAspect="1" noEditPoints="1"/>
          </p:cNvSpPr>
          <p:nvPr/>
        </p:nvSpPr>
        <p:spPr bwMode="auto">
          <a:xfrm>
            <a:off x="459402" y="5240120"/>
            <a:ext cx="535193" cy="585904"/>
          </a:xfrm>
          <a:custGeom>
            <a:avLst/>
            <a:gdLst/>
            <a:ahLst/>
            <a:cxnLst>
              <a:cxn ang="0">
                <a:pos x="42" y="191"/>
              </a:cxn>
              <a:cxn ang="0">
                <a:pos x="42" y="241"/>
              </a:cxn>
              <a:cxn ang="0">
                <a:pos x="92" y="241"/>
              </a:cxn>
              <a:cxn ang="0">
                <a:pos x="92" y="191"/>
              </a:cxn>
              <a:cxn ang="0">
                <a:pos x="248" y="116"/>
              </a:cxn>
              <a:cxn ang="0">
                <a:pos x="231" y="107"/>
              </a:cxn>
              <a:cxn ang="0">
                <a:pos x="205" y="92"/>
              </a:cxn>
              <a:cxn ang="0">
                <a:pos x="191" y="107"/>
              </a:cxn>
              <a:cxn ang="0">
                <a:pos x="77" y="116"/>
              </a:cxn>
              <a:cxn ang="0">
                <a:pos x="223" y="33"/>
              </a:cxn>
              <a:cxn ang="0">
                <a:pos x="240" y="34"/>
              </a:cxn>
              <a:cxn ang="0">
                <a:pos x="248" y="10"/>
              </a:cxn>
              <a:cxn ang="0">
                <a:pos x="225" y="3"/>
              </a:cxn>
              <a:cxn ang="0">
                <a:pos x="215" y="19"/>
              </a:cxn>
              <a:cxn ang="0">
                <a:pos x="46" y="116"/>
              </a:cxn>
              <a:cxn ang="0">
                <a:pos x="0" y="158"/>
              </a:cxn>
              <a:cxn ang="0">
                <a:pos x="42" y="318"/>
              </a:cxn>
              <a:cxn ang="0">
                <a:pos x="290" y="275"/>
              </a:cxn>
              <a:cxn ang="0">
                <a:pos x="248" y="116"/>
              </a:cxn>
              <a:cxn ang="0">
                <a:pos x="67" y="266"/>
              </a:cxn>
              <a:cxn ang="0">
                <a:pos x="17" y="216"/>
              </a:cxn>
              <a:cxn ang="0">
                <a:pos x="67" y="166"/>
              </a:cxn>
              <a:cxn ang="0">
                <a:pos x="117" y="216"/>
              </a:cxn>
              <a:cxn ang="0">
                <a:pos x="257" y="276"/>
              </a:cxn>
              <a:cxn ang="0">
                <a:pos x="129" y="270"/>
              </a:cxn>
              <a:cxn ang="0">
                <a:pos x="257" y="265"/>
              </a:cxn>
              <a:cxn ang="0">
                <a:pos x="257" y="276"/>
              </a:cxn>
              <a:cxn ang="0">
                <a:pos x="134" y="253"/>
              </a:cxn>
              <a:cxn ang="0">
                <a:pos x="134" y="243"/>
              </a:cxn>
              <a:cxn ang="0">
                <a:pos x="262" y="248"/>
              </a:cxn>
              <a:cxn ang="0">
                <a:pos x="257" y="230"/>
              </a:cxn>
              <a:cxn ang="0">
                <a:pos x="129" y="225"/>
              </a:cxn>
              <a:cxn ang="0">
                <a:pos x="257" y="219"/>
              </a:cxn>
              <a:cxn ang="0">
                <a:pos x="257" y="230"/>
              </a:cxn>
              <a:cxn ang="0">
                <a:pos x="134" y="205"/>
              </a:cxn>
              <a:cxn ang="0">
                <a:pos x="134" y="195"/>
              </a:cxn>
              <a:cxn ang="0">
                <a:pos x="262" y="200"/>
              </a:cxn>
              <a:cxn ang="0">
                <a:pos x="257" y="182"/>
              </a:cxn>
              <a:cxn ang="0">
                <a:pos x="129" y="177"/>
              </a:cxn>
              <a:cxn ang="0">
                <a:pos x="257" y="171"/>
              </a:cxn>
              <a:cxn ang="0">
                <a:pos x="257" y="182"/>
              </a:cxn>
            </a:cxnLst>
            <a:rect l="0" t="0" r="r" b="b"/>
            <a:pathLst>
              <a:path w="290" h="318">
                <a:moveTo>
                  <a:pt x="67" y="181"/>
                </a:moveTo>
                <a:cubicBezTo>
                  <a:pt x="57" y="181"/>
                  <a:pt x="48" y="185"/>
                  <a:pt x="42" y="191"/>
                </a:cubicBezTo>
                <a:cubicBezTo>
                  <a:pt x="36" y="197"/>
                  <a:pt x="32" y="206"/>
                  <a:pt x="32" y="216"/>
                </a:cubicBezTo>
                <a:cubicBezTo>
                  <a:pt x="32" y="226"/>
                  <a:pt x="36" y="235"/>
                  <a:pt x="42" y="241"/>
                </a:cubicBezTo>
                <a:cubicBezTo>
                  <a:pt x="48" y="247"/>
                  <a:pt x="57" y="251"/>
                  <a:pt x="67" y="251"/>
                </a:cubicBezTo>
                <a:cubicBezTo>
                  <a:pt x="77" y="251"/>
                  <a:pt x="85" y="247"/>
                  <a:pt x="92" y="241"/>
                </a:cubicBezTo>
                <a:cubicBezTo>
                  <a:pt x="98" y="235"/>
                  <a:pt x="102" y="226"/>
                  <a:pt x="102" y="216"/>
                </a:cubicBezTo>
                <a:cubicBezTo>
                  <a:pt x="102" y="206"/>
                  <a:pt x="98" y="197"/>
                  <a:pt x="92" y="191"/>
                </a:cubicBezTo>
                <a:cubicBezTo>
                  <a:pt x="85" y="185"/>
                  <a:pt x="77" y="181"/>
                  <a:pt x="67" y="181"/>
                </a:cubicBezTo>
                <a:close/>
                <a:moveTo>
                  <a:pt x="248" y="116"/>
                </a:moveTo>
                <a:cubicBezTo>
                  <a:pt x="231" y="116"/>
                  <a:pt x="231" y="116"/>
                  <a:pt x="231" y="116"/>
                </a:cubicBezTo>
                <a:cubicBezTo>
                  <a:pt x="232" y="113"/>
                  <a:pt x="232" y="110"/>
                  <a:pt x="231" y="107"/>
                </a:cubicBezTo>
                <a:cubicBezTo>
                  <a:pt x="231" y="103"/>
                  <a:pt x="229" y="99"/>
                  <a:pt x="226" y="97"/>
                </a:cubicBezTo>
                <a:cubicBezTo>
                  <a:pt x="221" y="91"/>
                  <a:pt x="212" y="89"/>
                  <a:pt x="205" y="92"/>
                </a:cubicBezTo>
                <a:cubicBezTo>
                  <a:pt x="202" y="93"/>
                  <a:pt x="199" y="94"/>
                  <a:pt x="197" y="97"/>
                </a:cubicBezTo>
                <a:cubicBezTo>
                  <a:pt x="194" y="99"/>
                  <a:pt x="192" y="103"/>
                  <a:pt x="191" y="107"/>
                </a:cubicBezTo>
                <a:cubicBezTo>
                  <a:pt x="191" y="110"/>
                  <a:pt x="191" y="113"/>
                  <a:pt x="191" y="116"/>
                </a:cubicBezTo>
                <a:cubicBezTo>
                  <a:pt x="77" y="116"/>
                  <a:pt x="77" y="116"/>
                  <a:pt x="77" y="116"/>
                </a:cubicBezTo>
                <a:cubicBezTo>
                  <a:pt x="218" y="35"/>
                  <a:pt x="218" y="35"/>
                  <a:pt x="218" y="35"/>
                </a:cubicBezTo>
                <a:cubicBezTo>
                  <a:pt x="218" y="35"/>
                  <a:pt x="220" y="34"/>
                  <a:pt x="223" y="33"/>
                </a:cubicBezTo>
                <a:cubicBezTo>
                  <a:pt x="225" y="34"/>
                  <a:pt x="228" y="36"/>
                  <a:pt x="232" y="36"/>
                </a:cubicBezTo>
                <a:cubicBezTo>
                  <a:pt x="235" y="36"/>
                  <a:pt x="237" y="35"/>
                  <a:pt x="240" y="34"/>
                </a:cubicBezTo>
                <a:cubicBezTo>
                  <a:pt x="246" y="31"/>
                  <a:pt x="249" y="26"/>
                  <a:pt x="250" y="20"/>
                </a:cubicBezTo>
                <a:cubicBezTo>
                  <a:pt x="250" y="16"/>
                  <a:pt x="249" y="13"/>
                  <a:pt x="248" y="10"/>
                </a:cubicBezTo>
                <a:cubicBezTo>
                  <a:pt x="247" y="8"/>
                  <a:pt x="245" y="6"/>
                  <a:pt x="242" y="4"/>
                </a:cubicBezTo>
                <a:cubicBezTo>
                  <a:pt x="237" y="0"/>
                  <a:pt x="230" y="0"/>
                  <a:pt x="225" y="3"/>
                </a:cubicBezTo>
                <a:cubicBezTo>
                  <a:pt x="222" y="4"/>
                  <a:pt x="219" y="6"/>
                  <a:pt x="218" y="9"/>
                </a:cubicBezTo>
                <a:cubicBezTo>
                  <a:pt x="216" y="12"/>
                  <a:pt x="215" y="16"/>
                  <a:pt x="215" y="19"/>
                </a:cubicBezTo>
                <a:cubicBezTo>
                  <a:pt x="211" y="21"/>
                  <a:pt x="207" y="23"/>
                  <a:pt x="207" y="23"/>
                </a:cubicBezTo>
                <a:cubicBezTo>
                  <a:pt x="46" y="116"/>
                  <a:pt x="46" y="116"/>
                  <a:pt x="46" y="116"/>
                </a:cubicBezTo>
                <a:cubicBezTo>
                  <a:pt x="42" y="116"/>
                  <a:pt x="42" y="116"/>
                  <a:pt x="42" y="116"/>
                </a:cubicBezTo>
                <a:cubicBezTo>
                  <a:pt x="19" y="116"/>
                  <a:pt x="0" y="135"/>
                  <a:pt x="0" y="158"/>
                </a:cubicBezTo>
                <a:cubicBezTo>
                  <a:pt x="0" y="275"/>
                  <a:pt x="0" y="275"/>
                  <a:pt x="0" y="275"/>
                </a:cubicBezTo>
                <a:cubicBezTo>
                  <a:pt x="0" y="299"/>
                  <a:pt x="19" y="318"/>
                  <a:pt x="42" y="318"/>
                </a:cubicBezTo>
                <a:cubicBezTo>
                  <a:pt x="248" y="318"/>
                  <a:pt x="248" y="318"/>
                  <a:pt x="248" y="318"/>
                </a:cubicBezTo>
                <a:cubicBezTo>
                  <a:pt x="271" y="318"/>
                  <a:pt x="290" y="299"/>
                  <a:pt x="290" y="275"/>
                </a:cubicBezTo>
                <a:cubicBezTo>
                  <a:pt x="290" y="158"/>
                  <a:pt x="290" y="158"/>
                  <a:pt x="290" y="158"/>
                </a:cubicBezTo>
                <a:cubicBezTo>
                  <a:pt x="290" y="135"/>
                  <a:pt x="271" y="116"/>
                  <a:pt x="248" y="116"/>
                </a:cubicBezTo>
                <a:close/>
                <a:moveTo>
                  <a:pt x="102" y="251"/>
                </a:moveTo>
                <a:cubicBezTo>
                  <a:pt x="93" y="260"/>
                  <a:pt x="81" y="266"/>
                  <a:pt x="67" y="266"/>
                </a:cubicBezTo>
                <a:cubicBezTo>
                  <a:pt x="53" y="266"/>
                  <a:pt x="41" y="260"/>
                  <a:pt x="31" y="251"/>
                </a:cubicBezTo>
                <a:cubicBezTo>
                  <a:pt x="22" y="242"/>
                  <a:pt x="17" y="230"/>
                  <a:pt x="17" y="216"/>
                </a:cubicBezTo>
                <a:cubicBezTo>
                  <a:pt x="17" y="202"/>
                  <a:pt x="22" y="190"/>
                  <a:pt x="31" y="180"/>
                </a:cubicBezTo>
                <a:cubicBezTo>
                  <a:pt x="41" y="171"/>
                  <a:pt x="53" y="166"/>
                  <a:pt x="67" y="166"/>
                </a:cubicBezTo>
                <a:cubicBezTo>
                  <a:pt x="81" y="166"/>
                  <a:pt x="93" y="171"/>
                  <a:pt x="102" y="180"/>
                </a:cubicBezTo>
                <a:cubicBezTo>
                  <a:pt x="111" y="190"/>
                  <a:pt x="117" y="202"/>
                  <a:pt x="117" y="216"/>
                </a:cubicBezTo>
                <a:cubicBezTo>
                  <a:pt x="117" y="230"/>
                  <a:pt x="111" y="242"/>
                  <a:pt x="102" y="251"/>
                </a:cubicBezTo>
                <a:close/>
                <a:moveTo>
                  <a:pt x="257" y="276"/>
                </a:moveTo>
                <a:cubicBezTo>
                  <a:pt x="134" y="276"/>
                  <a:pt x="134" y="276"/>
                  <a:pt x="134" y="276"/>
                </a:cubicBezTo>
                <a:cubicBezTo>
                  <a:pt x="131" y="276"/>
                  <a:pt x="129" y="273"/>
                  <a:pt x="129" y="270"/>
                </a:cubicBezTo>
                <a:cubicBezTo>
                  <a:pt x="129" y="268"/>
                  <a:pt x="131" y="265"/>
                  <a:pt x="134" y="265"/>
                </a:cubicBezTo>
                <a:cubicBezTo>
                  <a:pt x="257" y="265"/>
                  <a:pt x="257" y="265"/>
                  <a:pt x="257" y="265"/>
                </a:cubicBezTo>
                <a:cubicBezTo>
                  <a:pt x="260" y="265"/>
                  <a:pt x="262" y="268"/>
                  <a:pt x="262" y="270"/>
                </a:cubicBezTo>
                <a:cubicBezTo>
                  <a:pt x="262" y="273"/>
                  <a:pt x="260" y="276"/>
                  <a:pt x="257" y="276"/>
                </a:cubicBezTo>
                <a:close/>
                <a:moveTo>
                  <a:pt x="257" y="253"/>
                </a:moveTo>
                <a:cubicBezTo>
                  <a:pt x="134" y="253"/>
                  <a:pt x="134" y="253"/>
                  <a:pt x="134" y="253"/>
                </a:cubicBezTo>
                <a:cubicBezTo>
                  <a:pt x="131" y="253"/>
                  <a:pt x="129" y="251"/>
                  <a:pt x="129" y="248"/>
                </a:cubicBezTo>
                <a:cubicBezTo>
                  <a:pt x="129" y="245"/>
                  <a:pt x="131" y="243"/>
                  <a:pt x="134" y="243"/>
                </a:cubicBezTo>
                <a:cubicBezTo>
                  <a:pt x="257" y="243"/>
                  <a:pt x="257" y="243"/>
                  <a:pt x="257" y="243"/>
                </a:cubicBezTo>
                <a:cubicBezTo>
                  <a:pt x="260" y="243"/>
                  <a:pt x="262" y="245"/>
                  <a:pt x="262" y="248"/>
                </a:cubicBezTo>
                <a:cubicBezTo>
                  <a:pt x="262" y="251"/>
                  <a:pt x="260" y="253"/>
                  <a:pt x="257" y="253"/>
                </a:cubicBezTo>
                <a:close/>
                <a:moveTo>
                  <a:pt x="257" y="230"/>
                </a:moveTo>
                <a:cubicBezTo>
                  <a:pt x="134" y="230"/>
                  <a:pt x="134" y="230"/>
                  <a:pt x="134" y="230"/>
                </a:cubicBezTo>
                <a:cubicBezTo>
                  <a:pt x="131" y="230"/>
                  <a:pt x="129" y="228"/>
                  <a:pt x="129" y="225"/>
                </a:cubicBezTo>
                <a:cubicBezTo>
                  <a:pt x="129" y="222"/>
                  <a:pt x="131" y="219"/>
                  <a:pt x="134" y="219"/>
                </a:cubicBezTo>
                <a:cubicBezTo>
                  <a:pt x="257" y="219"/>
                  <a:pt x="257" y="219"/>
                  <a:pt x="257" y="219"/>
                </a:cubicBezTo>
                <a:cubicBezTo>
                  <a:pt x="260" y="219"/>
                  <a:pt x="262" y="222"/>
                  <a:pt x="262" y="225"/>
                </a:cubicBezTo>
                <a:cubicBezTo>
                  <a:pt x="262" y="228"/>
                  <a:pt x="260" y="230"/>
                  <a:pt x="257" y="230"/>
                </a:cubicBezTo>
                <a:close/>
                <a:moveTo>
                  <a:pt x="257" y="205"/>
                </a:moveTo>
                <a:cubicBezTo>
                  <a:pt x="134" y="205"/>
                  <a:pt x="134" y="205"/>
                  <a:pt x="134" y="205"/>
                </a:cubicBezTo>
                <a:cubicBezTo>
                  <a:pt x="131" y="205"/>
                  <a:pt x="129" y="203"/>
                  <a:pt x="129" y="200"/>
                </a:cubicBezTo>
                <a:cubicBezTo>
                  <a:pt x="129" y="197"/>
                  <a:pt x="131" y="195"/>
                  <a:pt x="134" y="195"/>
                </a:cubicBezTo>
                <a:cubicBezTo>
                  <a:pt x="257" y="195"/>
                  <a:pt x="257" y="195"/>
                  <a:pt x="257" y="195"/>
                </a:cubicBezTo>
                <a:cubicBezTo>
                  <a:pt x="260" y="195"/>
                  <a:pt x="262" y="197"/>
                  <a:pt x="262" y="200"/>
                </a:cubicBezTo>
                <a:cubicBezTo>
                  <a:pt x="262" y="203"/>
                  <a:pt x="260" y="205"/>
                  <a:pt x="257" y="205"/>
                </a:cubicBezTo>
                <a:close/>
                <a:moveTo>
                  <a:pt x="257" y="182"/>
                </a:moveTo>
                <a:cubicBezTo>
                  <a:pt x="134" y="182"/>
                  <a:pt x="134" y="182"/>
                  <a:pt x="134" y="182"/>
                </a:cubicBezTo>
                <a:cubicBezTo>
                  <a:pt x="131" y="182"/>
                  <a:pt x="129" y="180"/>
                  <a:pt x="129" y="177"/>
                </a:cubicBezTo>
                <a:cubicBezTo>
                  <a:pt x="129" y="174"/>
                  <a:pt x="131" y="171"/>
                  <a:pt x="134" y="171"/>
                </a:cubicBezTo>
                <a:cubicBezTo>
                  <a:pt x="257" y="171"/>
                  <a:pt x="257" y="171"/>
                  <a:pt x="257" y="171"/>
                </a:cubicBezTo>
                <a:cubicBezTo>
                  <a:pt x="260" y="171"/>
                  <a:pt x="262" y="174"/>
                  <a:pt x="262" y="177"/>
                </a:cubicBezTo>
                <a:cubicBezTo>
                  <a:pt x="262" y="180"/>
                  <a:pt x="260" y="182"/>
                  <a:pt x="257" y="182"/>
                </a:cubicBez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86" name="Rectangle 85"/>
          <p:cNvSpPr/>
          <p:nvPr/>
        </p:nvSpPr>
        <p:spPr>
          <a:xfrm>
            <a:off x="1098968" y="5531167"/>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RADIO</a:t>
            </a:r>
          </a:p>
        </p:txBody>
      </p:sp>
      <p:sp>
        <p:nvSpPr>
          <p:cNvPr id="87" name="Szövegdoboz 39"/>
          <p:cNvSpPr txBox="1"/>
          <p:nvPr/>
        </p:nvSpPr>
        <p:spPr>
          <a:xfrm>
            <a:off x="6431003" y="4081217"/>
            <a:ext cx="2730363" cy="523220"/>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TV channels occasionally</a:t>
            </a:r>
          </a:p>
          <a:p>
            <a:pPr marL="173038" indent="-173038" algn="ctr"/>
            <a:r>
              <a:rPr lang="en-US" sz="1400" dirty="0">
                <a:solidFill>
                  <a:srgbClr val="404040"/>
                </a:solidFill>
                <a:latin typeface="Calibri" pitchFamily="34" charset="0"/>
                <a:cs typeface="Arial" pitchFamily="34" charset="0"/>
              </a:rPr>
              <a:t>Often use the device for projection</a:t>
            </a:r>
            <a:endParaRPr lang="hu-HU" sz="1400" dirty="0">
              <a:solidFill>
                <a:srgbClr val="404040"/>
              </a:solidFill>
              <a:latin typeface="Calibri" pitchFamily="34" charset="0"/>
              <a:cs typeface="Arial" pitchFamily="34" charset="0"/>
            </a:endParaRPr>
          </a:p>
        </p:txBody>
      </p:sp>
      <p:sp>
        <p:nvSpPr>
          <p:cNvPr id="88" name="Szövegdoboz 39"/>
          <p:cNvSpPr txBox="1"/>
          <p:nvPr/>
        </p:nvSpPr>
        <p:spPr>
          <a:xfrm>
            <a:off x="322680" y="5838693"/>
            <a:ext cx="1618075" cy="261610"/>
          </a:xfrm>
          <a:prstGeom prst="rect">
            <a:avLst/>
          </a:prstGeom>
        </p:spPr>
        <p:txBody>
          <a:bodyPr wrap="square" rtlCol="0">
            <a:spAutoFit/>
          </a:bodyPr>
          <a:lstStyle/>
          <a:p>
            <a:r>
              <a:rPr lang="en-US" sz="1100" dirty="0">
                <a:solidFill>
                  <a:srgbClr val="404040"/>
                </a:solidFill>
                <a:latin typeface="Calibri" pitchFamily="34" charset="0"/>
                <a:cs typeface="Arial" pitchFamily="34" charset="0"/>
              </a:rPr>
              <a:t>Online or in the car</a:t>
            </a:r>
          </a:p>
        </p:txBody>
      </p:sp>
      <p:pic>
        <p:nvPicPr>
          <p:cNvPr id="56" name="Picture 55">
            <a:extLst>
              <a:ext uri="{FF2B5EF4-FFF2-40B4-BE49-F238E27FC236}">
                <a16:creationId xmlns:a16="http://schemas.microsoft.com/office/drawing/2014/main" xmlns="" id="{57194497-BAEC-4165-ABFE-DF6460C82B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7883" y="95196"/>
            <a:ext cx="600901" cy="600901"/>
          </a:xfrm>
          <a:prstGeom prst="rect">
            <a:avLst/>
          </a:prstGeom>
        </p:spPr>
      </p:pic>
      <p:pic>
        <p:nvPicPr>
          <p:cNvPr id="70" name="Picture 69">
            <a:extLst>
              <a:ext uri="{FF2B5EF4-FFF2-40B4-BE49-F238E27FC236}">
                <a16:creationId xmlns:a16="http://schemas.microsoft.com/office/drawing/2014/main" xmlns="" id="{103CF8FE-7CFC-4AAD-9B5B-64AEDC380D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1125" y="366567"/>
            <a:ext cx="725425" cy="137160"/>
          </a:xfrm>
          <a:prstGeom prst="rect">
            <a:avLst/>
          </a:prstGeom>
        </p:spPr>
      </p:pic>
    </p:spTree>
    <p:extLst>
      <p:ext uri="{BB962C8B-B14F-4D97-AF65-F5344CB8AC3E}">
        <p14:creationId xmlns:p14="http://schemas.microsoft.com/office/powerpoint/2010/main" val="213796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758" y="1040359"/>
            <a:ext cx="11539460" cy="407686"/>
          </a:xfrm>
        </p:spPr>
        <p:txBody>
          <a:bodyPr>
            <a:normAutofit/>
          </a:bodyPr>
          <a:lstStyle/>
          <a:p>
            <a:r>
              <a:rPr lang="en-US" sz="1600" b="0" dirty="0"/>
              <a:t>Smartphones and laptops are the two most important devices</a:t>
            </a:r>
          </a:p>
        </p:txBody>
      </p:sp>
      <p:sp>
        <p:nvSpPr>
          <p:cNvPr id="49" name="Rectangle 27"/>
          <p:cNvSpPr/>
          <p:nvPr/>
        </p:nvSpPr>
        <p:spPr>
          <a:xfrm>
            <a:off x="2973962" y="1373579"/>
            <a:ext cx="1648552" cy="330538"/>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600" b="1" kern="0" dirty="0">
                <a:solidFill>
                  <a:srgbClr val="404040"/>
                </a:solidFill>
              </a:rPr>
              <a:t>STATISTICS</a:t>
            </a:r>
          </a:p>
        </p:txBody>
      </p:sp>
      <p:cxnSp>
        <p:nvCxnSpPr>
          <p:cNvPr id="58" name="Egyenes összekötő nyíllal 57"/>
          <p:cNvCxnSpPr/>
          <p:nvPr/>
        </p:nvCxnSpPr>
        <p:spPr>
          <a:xfrm flipV="1">
            <a:off x="229615" y="1584548"/>
            <a:ext cx="23777" cy="521938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Egyenes összekötő nyíllal 63"/>
          <p:cNvCxnSpPr/>
          <p:nvPr/>
        </p:nvCxnSpPr>
        <p:spPr>
          <a:xfrm flipV="1">
            <a:off x="229615" y="2517055"/>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Egyenes összekötő nyíllal 72"/>
          <p:cNvCxnSpPr/>
          <p:nvPr/>
        </p:nvCxnSpPr>
        <p:spPr>
          <a:xfrm flipV="1">
            <a:off x="365758" y="5080641"/>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Egyenes összekötő nyíllal 80"/>
          <p:cNvCxnSpPr/>
          <p:nvPr/>
        </p:nvCxnSpPr>
        <p:spPr>
          <a:xfrm flipV="1">
            <a:off x="343989" y="6065173"/>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27"/>
          <p:cNvSpPr/>
          <p:nvPr/>
        </p:nvSpPr>
        <p:spPr>
          <a:xfrm>
            <a:off x="6257255" y="1350174"/>
            <a:ext cx="2510793" cy="374194"/>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600" b="1" kern="0" dirty="0">
                <a:solidFill>
                  <a:srgbClr val="404040"/>
                </a:solidFill>
              </a:rPr>
              <a:t>FREQUENCY OF USE</a:t>
            </a:r>
          </a:p>
        </p:txBody>
      </p:sp>
      <p:sp>
        <p:nvSpPr>
          <p:cNvPr id="83" name="Rectangle 27"/>
          <p:cNvSpPr/>
          <p:nvPr/>
        </p:nvSpPr>
        <p:spPr>
          <a:xfrm>
            <a:off x="9337719" y="1366454"/>
            <a:ext cx="2778044" cy="340176"/>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600" b="1" kern="0" dirty="0">
                <a:solidFill>
                  <a:srgbClr val="404040"/>
                </a:solidFill>
              </a:rPr>
              <a:t>PERSONAL IMPORTANCE</a:t>
            </a:r>
          </a:p>
        </p:txBody>
      </p:sp>
      <p:sp>
        <p:nvSpPr>
          <p:cNvPr id="85" name="Szövegdoboz 84"/>
          <p:cNvSpPr txBox="1"/>
          <p:nvPr/>
        </p:nvSpPr>
        <p:spPr>
          <a:xfrm>
            <a:off x="3388795" y="2010504"/>
            <a:ext cx="1189878"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15person (all)</a:t>
            </a:r>
          </a:p>
        </p:txBody>
      </p:sp>
      <p:pic>
        <p:nvPicPr>
          <p:cNvPr id="23" name="Kép 22" descr="Flag_of_Germany.svg.png"/>
          <p:cNvPicPr>
            <a:picLocks noChangeAspect="1"/>
          </p:cNvPicPr>
          <p:nvPr/>
        </p:nvPicPr>
        <p:blipFill>
          <a:blip r:embed="rId2" cstate="print"/>
          <a:stretch>
            <a:fillRect/>
          </a:stretch>
        </p:blipFill>
        <p:spPr>
          <a:xfrm>
            <a:off x="2175981" y="3621765"/>
            <a:ext cx="495119" cy="297072"/>
          </a:xfrm>
          <a:prstGeom prst="rect">
            <a:avLst/>
          </a:prstGeom>
        </p:spPr>
      </p:pic>
      <p:pic>
        <p:nvPicPr>
          <p:cNvPr id="24" name="Kép 23" descr="Flag_of_the_United_Kingdom.svg.png"/>
          <p:cNvPicPr>
            <a:picLocks noChangeAspect="1"/>
          </p:cNvPicPr>
          <p:nvPr/>
        </p:nvPicPr>
        <p:blipFill>
          <a:blip r:embed="rId3" cstate="print"/>
          <a:stretch>
            <a:fillRect/>
          </a:stretch>
        </p:blipFill>
        <p:spPr>
          <a:xfrm>
            <a:off x="2145728" y="4572507"/>
            <a:ext cx="474394" cy="237197"/>
          </a:xfrm>
          <a:prstGeom prst="rect">
            <a:avLst/>
          </a:prstGeom>
        </p:spPr>
      </p:pic>
      <p:sp>
        <p:nvSpPr>
          <p:cNvPr id="25" name="Szövegdoboz 24"/>
          <p:cNvSpPr txBox="1"/>
          <p:nvPr/>
        </p:nvSpPr>
        <p:spPr>
          <a:xfrm>
            <a:off x="3368757" y="2838534"/>
            <a:ext cx="1229952"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15 person (all)</a:t>
            </a:r>
          </a:p>
        </p:txBody>
      </p:sp>
      <p:graphicFrame>
        <p:nvGraphicFramePr>
          <p:cNvPr id="31" name="Táblázat 30"/>
          <p:cNvGraphicFramePr>
            <a:graphicFrameLocks noGrp="1"/>
          </p:cNvGraphicFramePr>
          <p:nvPr>
            <p:extLst/>
          </p:nvPr>
        </p:nvGraphicFramePr>
        <p:xfrm>
          <a:off x="2991334" y="4095453"/>
          <a:ext cx="2207622" cy="960120"/>
        </p:xfrm>
        <a:graphic>
          <a:graphicData uri="http://schemas.openxmlformats.org/drawingml/2006/table">
            <a:tbl>
              <a:tblPr firstRow="1" bandRow="1">
                <a:tableStyleId>{5C22544A-7EE6-4342-B048-85BDC9FD1C3A}</a:tableStyleId>
              </a:tblPr>
              <a:tblGrid>
                <a:gridCol w="1306285">
                  <a:extLst>
                    <a:ext uri="{9D8B030D-6E8A-4147-A177-3AD203B41FA5}">
                      <a16:colId xmlns:a16="http://schemas.microsoft.com/office/drawing/2014/main" xmlns="" val="20000"/>
                    </a:ext>
                  </a:extLst>
                </a:gridCol>
                <a:gridCol w="901337">
                  <a:extLst>
                    <a:ext uri="{9D8B030D-6E8A-4147-A177-3AD203B41FA5}">
                      <a16:colId xmlns:a16="http://schemas.microsoft.com/office/drawing/2014/main" xmlns="" val="20001"/>
                    </a:ext>
                  </a:extLst>
                </a:gridCol>
              </a:tblGrid>
              <a:tr h="122808">
                <a:tc>
                  <a:txBody>
                    <a:bodyPr/>
                    <a:lstStyle/>
                    <a:p>
                      <a:pPr algn="ctr"/>
                      <a:r>
                        <a:rPr lang="en-US" sz="1000" noProof="0" dirty="0">
                          <a:solidFill>
                            <a:srgbClr val="404040"/>
                          </a:solidFill>
                        </a:rPr>
                        <a:t>YES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solidFill>
                            <a:srgbClr val="404040"/>
                          </a:solidFill>
                        </a:rPr>
                        <a:t>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30483">
                <a:tc>
                  <a:txBody>
                    <a:bodyPr/>
                    <a:lstStyle/>
                    <a:p>
                      <a:r>
                        <a:rPr lang="en-US" sz="900" noProof="0" dirty="0">
                          <a:solidFill>
                            <a:srgbClr val="404040"/>
                          </a:solidFill>
                        </a:rPr>
                        <a:t>2 respondents own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sz="1100" noProof="0" dirty="0">
                          <a:solidFill>
                            <a:srgbClr val="404040"/>
                          </a:solidFill>
                        </a:rPr>
                        <a:t>4 respondents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8423">
                <a:tc>
                  <a:txBody>
                    <a:bodyPr/>
                    <a:lstStyle/>
                    <a:p>
                      <a:r>
                        <a:rPr lang="en-US" sz="900" noProof="0" dirty="0">
                          <a:solidFill>
                            <a:srgbClr val="404040"/>
                          </a:solidFill>
                        </a:rPr>
                        <a:t>2 respondents</a:t>
                      </a:r>
                      <a:r>
                        <a:rPr lang="en-US" sz="900" baseline="0" noProof="0" dirty="0">
                          <a:solidFill>
                            <a:srgbClr val="404040"/>
                          </a:solidFill>
                        </a:rPr>
                        <a:t> – can see in a </a:t>
                      </a:r>
                      <a:r>
                        <a:rPr lang="en-US" sz="900" baseline="0" noProof="0" dirty="0" err="1">
                          <a:solidFill>
                            <a:srgbClr val="404040"/>
                          </a:solidFill>
                        </a:rPr>
                        <a:t>soci</a:t>
                      </a:r>
                      <a:r>
                        <a:rPr lang="hu-HU" sz="900" baseline="0" noProof="0" dirty="0">
                          <a:solidFill>
                            <a:srgbClr val="404040"/>
                          </a:solidFill>
                        </a:rPr>
                        <a:t>a</a:t>
                      </a:r>
                      <a:r>
                        <a:rPr lang="en-US" sz="900" baseline="0" noProof="0" dirty="0">
                          <a:solidFill>
                            <a:srgbClr val="404040"/>
                          </a:solidFill>
                        </a:rPr>
                        <a:t>l space </a:t>
                      </a:r>
                      <a:r>
                        <a:rPr lang="en-US" sz="800" noProof="0" dirty="0">
                          <a:solidFill>
                            <a:srgbClr val="404040"/>
                          </a:solidFill>
                        </a:rPr>
                        <a:t>(dorm/staff)</a:t>
                      </a:r>
                      <a:endParaRPr lang="en-US" sz="600" noProof="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32" name="Táblázat 31"/>
          <p:cNvGraphicFramePr>
            <a:graphicFrameLocks noGrp="1"/>
          </p:cNvGraphicFramePr>
          <p:nvPr>
            <p:extLst/>
          </p:nvPr>
        </p:nvGraphicFramePr>
        <p:xfrm>
          <a:off x="2987239" y="3438441"/>
          <a:ext cx="2207622" cy="670560"/>
        </p:xfrm>
        <a:graphic>
          <a:graphicData uri="http://schemas.openxmlformats.org/drawingml/2006/table">
            <a:tbl>
              <a:tblPr firstRow="1" bandRow="1">
                <a:tableStyleId>{5C22544A-7EE6-4342-B048-85BDC9FD1C3A}</a:tableStyleId>
              </a:tblPr>
              <a:tblGrid>
                <a:gridCol w="1306285">
                  <a:extLst>
                    <a:ext uri="{9D8B030D-6E8A-4147-A177-3AD203B41FA5}">
                      <a16:colId xmlns:a16="http://schemas.microsoft.com/office/drawing/2014/main" xmlns="" val="20000"/>
                    </a:ext>
                  </a:extLst>
                </a:gridCol>
                <a:gridCol w="901337">
                  <a:extLst>
                    <a:ext uri="{9D8B030D-6E8A-4147-A177-3AD203B41FA5}">
                      <a16:colId xmlns:a16="http://schemas.microsoft.com/office/drawing/2014/main" xmlns="" val="20001"/>
                    </a:ext>
                  </a:extLst>
                </a:gridCol>
              </a:tblGrid>
              <a:tr h="186025">
                <a:tc>
                  <a:txBody>
                    <a:bodyPr/>
                    <a:lstStyle/>
                    <a:p>
                      <a:pPr algn="ctr"/>
                      <a:r>
                        <a:rPr lang="hu-HU" sz="1000" dirty="0">
                          <a:solidFill>
                            <a:srgbClr val="404040"/>
                          </a:solidFill>
                        </a:rPr>
                        <a:t>YES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000" dirty="0">
                          <a:solidFill>
                            <a:srgbClr val="404040"/>
                          </a:solidFill>
                        </a:rPr>
                        <a:t>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1186">
                <a:tc>
                  <a:txBody>
                    <a:bodyPr/>
                    <a:lstStyle/>
                    <a:p>
                      <a:r>
                        <a:rPr lang="hu-HU" sz="1100" baseline="0" dirty="0">
                          <a:solidFill>
                            <a:srgbClr val="404040"/>
                          </a:solidFill>
                        </a:rPr>
                        <a:t>3 respondents</a:t>
                      </a:r>
                      <a:endParaRPr lang="hu-HU" sz="110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100" dirty="0">
                          <a:solidFill>
                            <a:srgbClr val="404040"/>
                          </a:solidFill>
                        </a:rPr>
                        <a:t>4 respondents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35" name="Táblázat 34"/>
          <p:cNvGraphicFramePr>
            <a:graphicFrameLocks noGrp="1"/>
          </p:cNvGraphicFramePr>
          <p:nvPr>
            <p:extLst/>
          </p:nvPr>
        </p:nvGraphicFramePr>
        <p:xfrm>
          <a:off x="2991334" y="5178420"/>
          <a:ext cx="2207622" cy="832982"/>
        </p:xfrm>
        <a:graphic>
          <a:graphicData uri="http://schemas.openxmlformats.org/drawingml/2006/table">
            <a:tbl>
              <a:tblPr firstRow="1" bandRow="1">
                <a:tableStyleId>{5C22544A-7EE6-4342-B048-85BDC9FD1C3A}</a:tableStyleId>
              </a:tblPr>
              <a:tblGrid>
                <a:gridCol w="1306285">
                  <a:extLst>
                    <a:ext uri="{9D8B030D-6E8A-4147-A177-3AD203B41FA5}">
                      <a16:colId xmlns:a16="http://schemas.microsoft.com/office/drawing/2014/main" xmlns="" val="20000"/>
                    </a:ext>
                  </a:extLst>
                </a:gridCol>
                <a:gridCol w="901337">
                  <a:extLst>
                    <a:ext uri="{9D8B030D-6E8A-4147-A177-3AD203B41FA5}">
                      <a16:colId xmlns:a16="http://schemas.microsoft.com/office/drawing/2014/main" xmlns="" val="20001"/>
                    </a:ext>
                  </a:extLst>
                </a:gridCol>
              </a:tblGrid>
              <a:tr h="159909">
                <a:tc>
                  <a:txBody>
                    <a:bodyPr/>
                    <a:lstStyle/>
                    <a:p>
                      <a:pPr algn="ctr"/>
                      <a:r>
                        <a:rPr lang="en-US" sz="1000" noProof="0" dirty="0">
                          <a:solidFill>
                            <a:srgbClr val="404040"/>
                          </a:solidFill>
                        </a:rPr>
                        <a:t>YES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solidFill>
                            <a:srgbClr val="404040"/>
                          </a:solidFill>
                        </a:rPr>
                        <a:t>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4571">
                <a:tc>
                  <a:txBody>
                    <a:bodyPr/>
                    <a:lstStyle/>
                    <a:p>
                      <a:r>
                        <a:rPr lang="en-US" sz="1100" noProof="0" dirty="0">
                          <a:solidFill>
                            <a:srgbClr val="404040"/>
                          </a:solidFill>
                        </a:rPr>
                        <a:t>1 respondent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noProof="0" dirty="0">
                          <a:solidFill>
                            <a:srgbClr val="404040"/>
                          </a:solidFill>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4571">
                <a:tc>
                  <a:txBody>
                    <a:bodyPr/>
                    <a:lstStyle/>
                    <a:p>
                      <a:r>
                        <a:rPr lang="en-US" sz="1100" noProof="0" dirty="0">
                          <a:solidFill>
                            <a:srgbClr val="404040"/>
                          </a:solidFill>
                        </a:rPr>
                        <a:t>1 respondent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noProof="0" dirty="0">
                          <a:solidFill>
                            <a:srgbClr val="404040"/>
                          </a:solidFill>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pic>
        <p:nvPicPr>
          <p:cNvPr id="36" name="Kép 35" descr="Flag_of_Germany.svg.png"/>
          <p:cNvPicPr>
            <a:picLocks noChangeAspect="1"/>
          </p:cNvPicPr>
          <p:nvPr/>
        </p:nvPicPr>
        <p:blipFill>
          <a:blip r:embed="rId2" cstate="print"/>
          <a:stretch>
            <a:fillRect/>
          </a:stretch>
        </p:blipFill>
        <p:spPr>
          <a:xfrm>
            <a:off x="2187754" y="5420743"/>
            <a:ext cx="446577" cy="184578"/>
          </a:xfrm>
          <a:prstGeom prst="rect">
            <a:avLst/>
          </a:prstGeom>
        </p:spPr>
      </p:pic>
      <p:sp>
        <p:nvSpPr>
          <p:cNvPr id="40" name="Szövegdoboz 39"/>
          <p:cNvSpPr txBox="1"/>
          <p:nvPr/>
        </p:nvSpPr>
        <p:spPr>
          <a:xfrm>
            <a:off x="322680" y="4635272"/>
            <a:ext cx="1618075" cy="430887"/>
          </a:xfrm>
          <a:prstGeom prst="rect">
            <a:avLst/>
          </a:prstGeom>
        </p:spPr>
        <p:txBody>
          <a:bodyPr wrap="square" rtlCol="0">
            <a:spAutoFit/>
          </a:bodyPr>
          <a:lstStyle/>
          <a:p>
            <a:r>
              <a:rPr lang="en-US" sz="1100" dirty="0">
                <a:solidFill>
                  <a:srgbClr val="404040"/>
                </a:solidFill>
                <a:latin typeface="Calibri" pitchFamily="34" charset="0"/>
                <a:cs typeface="Arial" pitchFamily="34" charset="0"/>
              </a:rPr>
              <a:t>Smartphone at every user</a:t>
            </a:r>
          </a:p>
        </p:txBody>
      </p:sp>
      <p:sp>
        <p:nvSpPr>
          <p:cNvPr id="41" name="Szövegdoboz 40"/>
          <p:cNvSpPr txBox="1"/>
          <p:nvPr/>
        </p:nvSpPr>
        <p:spPr>
          <a:xfrm>
            <a:off x="7026031" y="2832386"/>
            <a:ext cx="1206036"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Daily, evening</a:t>
            </a:r>
          </a:p>
        </p:txBody>
      </p:sp>
      <p:sp>
        <p:nvSpPr>
          <p:cNvPr id="42" name="Szövegdoboz 41"/>
          <p:cNvSpPr txBox="1"/>
          <p:nvPr/>
        </p:nvSpPr>
        <p:spPr>
          <a:xfrm>
            <a:off x="7256011" y="1945031"/>
            <a:ext cx="513282"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0-24</a:t>
            </a:r>
          </a:p>
        </p:txBody>
      </p:sp>
      <p:cxnSp>
        <p:nvCxnSpPr>
          <p:cNvPr id="43" name="Egyenes összekötő nyíllal 42"/>
          <p:cNvCxnSpPr/>
          <p:nvPr/>
        </p:nvCxnSpPr>
        <p:spPr>
          <a:xfrm flipV="1">
            <a:off x="299987" y="3396141"/>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Szövegdoboz 43"/>
          <p:cNvSpPr txBox="1"/>
          <p:nvPr/>
        </p:nvSpPr>
        <p:spPr>
          <a:xfrm>
            <a:off x="9764664" y="1825104"/>
            <a:ext cx="2110783" cy="523220"/>
          </a:xfrm>
          <a:prstGeom prst="rect">
            <a:avLst/>
          </a:prstGeom>
        </p:spPr>
        <p:txBody>
          <a:bodyPr wrap="square" rtlCol="0">
            <a:spAutoFit/>
          </a:bodyPr>
          <a:lstStyle/>
          <a:p>
            <a:pPr marL="173038" indent="-173038" algn="ctr"/>
            <a:r>
              <a:rPr lang="en-US" sz="1400" dirty="0">
                <a:solidFill>
                  <a:srgbClr val="404040"/>
                </a:solidFill>
                <a:latin typeface="Calibri" pitchFamily="34" charset="0"/>
                <a:cs typeface="Arial" pitchFamily="34" charset="0"/>
              </a:rPr>
              <a:t>Connection is very important</a:t>
            </a:r>
          </a:p>
        </p:txBody>
      </p:sp>
      <p:sp>
        <p:nvSpPr>
          <p:cNvPr id="46" name="Szövegdoboz 45"/>
          <p:cNvSpPr txBox="1"/>
          <p:nvPr/>
        </p:nvSpPr>
        <p:spPr>
          <a:xfrm>
            <a:off x="9691547" y="2739413"/>
            <a:ext cx="2213671" cy="523220"/>
          </a:xfrm>
          <a:prstGeom prst="rect">
            <a:avLst/>
          </a:prstGeom>
        </p:spPr>
        <p:txBody>
          <a:bodyPr wrap="square" rtlCol="0">
            <a:spAutoFit/>
          </a:bodyPr>
          <a:lstStyle/>
          <a:p>
            <a:pPr marL="173038" indent="-173038" algn="ctr"/>
            <a:r>
              <a:rPr lang="en-US" sz="1400" dirty="0">
                <a:solidFill>
                  <a:srgbClr val="404040"/>
                </a:solidFill>
                <a:latin typeface="Calibri" pitchFamily="34" charset="0"/>
                <a:cs typeface="Arial" pitchFamily="34" charset="0"/>
              </a:rPr>
              <a:t>Entertaining function</a:t>
            </a:r>
          </a:p>
          <a:p>
            <a:pPr marL="173038" indent="-173038" algn="ctr"/>
            <a:r>
              <a:rPr lang="en-US" sz="1400" dirty="0">
                <a:solidFill>
                  <a:srgbClr val="404040"/>
                </a:solidFill>
                <a:latin typeface="Calibri" pitchFamily="34" charset="0"/>
                <a:cs typeface="Arial" pitchFamily="34" charset="0"/>
              </a:rPr>
              <a:t>is very important</a:t>
            </a:r>
          </a:p>
        </p:txBody>
      </p:sp>
      <p:sp>
        <p:nvSpPr>
          <p:cNvPr id="47" name="Szövegdoboz 46"/>
          <p:cNvSpPr txBox="1"/>
          <p:nvPr/>
        </p:nvSpPr>
        <p:spPr>
          <a:xfrm>
            <a:off x="8977378" y="5190760"/>
            <a:ext cx="2922530" cy="738664"/>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Entertaining function (morning show)</a:t>
            </a:r>
          </a:p>
          <a:p>
            <a:pPr marL="173038" indent="-173038" algn="ctr"/>
            <a:r>
              <a:rPr lang="en-US" sz="1400" dirty="0">
                <a:solidFill>
                  <a:srgbClr val="404040"/>
                </a:solidFill>
                <a:latin typeface="Calibri" pitchFamily="34" charset="0"/>
                <a:cs typeface="Arial" pitchFamily="34" charset="0"/>
              </a:rPr>
              <a:t>News channel (BBC news, music)</a:t>
            </a:r>
          </a:p>
          <a:p>
            <a:pPr marL="173038" indent="-173038" algn="ctr"/>
            <a:r>
              <a:rPr lang="en-US" sz="1400" dirty="0">
                <a:solidFill>
                  <a:srgbClr val="404040"/>
                </a:solidFill>
                <a:latin typeface="Calibri" pitchFamily="34" charset="0"/>
                <a:cs typeface="Arial" pitchFamily="34" charset="0"/>
              </a:rPr>
              <a:t>Are important</a:t>
            </a:r>
          </a:p>
        </p:txBody>
      </p:sp>
      <p:sp>
        <p:nvSpPr>
          <p:cNvPr id="50" name="Szövegdoboz 49"/>
          <p:cNvSpPr txBox="1"/>
          <p:nvPr/>
        </p:nvSpPr>
        <p:spPr>
          <a:xfrm>
            <a:off x="9824579" y="3763059"/>
            <a:ext cx="2050868" cy="954107"/>
          </a:xfrm>
          <a:prstGeom prst="rect">
            <a:avLst/>
          </a:prstGeom>
        </p:spPr>
        <p:txBody>
          <a:bodyPr wrap="square" rtlCol="0">
            <a:spAutoFit/>
          </a:bodyPr>
          <a:lstStyle/>
          <a:p>
            <a:pPr marL="173038" indent="-173038" algn="ctr"/>
            <a:r>
              <a:rPr lang="en-US" sz="1400" dirty="0">
                <a:solidFill>
                  <a:srgbClr val="404040"/>
                </a:solidFill>
                <a:latin typeface="Calibri" pitchFamily="34" charset="0"/>
                <a:cs typeface="Arial" pitchFamily="34" charset="0"/>
              </a:rPr>
              <a:t>Access of channels is not important</a:t>
            </a:r>
          </a:p>
          <a:p>
            <a:pPr marL="173038" indent="-173038" algn="ctr"/>
            <a:r>
              <a:rPr lang="en-US" sz="1400" dirty="0">
                <a:solidFill>
                  <a:srgbClr val="404040"/>
                </a:solidFill>
                <a:latin typeface="Calibri" pitchFamily="34" charset="0"/>
                <a:cs typeface="Arial" pitchFamily="34" charset="0"/>
              </a:rPr>
              <a:t>Exceptions: sport, artistic content</a:t>
            </a:r>
          </a:p>
        </p:txBody>
      </p:sp>
      <p:pic>
        <p:nvPicPr>
          <p:cNvPr id="59" name="Kép 58" descr="Flag_of_the_United_Kingdom.svg.png"/>
          <p:cNvPicPr>
            <a:picLocks noChangeAspect="1"/>
          </p:cNvPicPr>
          <p:nvPr/>
        </p:nvPicPr>
        <p:blipFill>
          <a:blip r:embed="rId3" cstate="print"/>
          <a:stretch>
            <a:fillRect/>
          </a:stretch>
        </p:blipFill>
        <p:spPr>
          <a:xfrm>
            <a:off x="2181497" y="5686344"/>
            <a:ext cx="443903" cy="221952"/>
          </a:xfrm>
          <a:prstGeom prst="rect">
            <a:avLst/>
          </a:prstGeom>
        </p:spPr>
      </p:pic>
      <p:sp>
        <p:nvSpPr>
          <p:cNvPr id="60" name="Rectangle 6"/>
          <p:cNvSpPr/>
          <p:nvPr/>
        </p:nvSpPr>
        <p:spPr>
          <a:xfrm>
            <a:off x="378085" y="6182047"/>
            <a:ext cx="1362829" cy="2177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200" b="1" kern="0" dirty="0">
                <a:ln w="0"/>
                <a:solidFill>
                  <a:schemeClr val="bg2">
                    <a:lumMod val="75000"/>
                  </a:schemeClr>
                </a:solidFill>
              </a:rPr>
              <a:t>VPN</a:t>
            </a:r>
            <a:endParaRPr kumimoji="0" lang="hu-HU" sz="1200" b="1" i="0" u="none" strike="noStrike" kern="0" cap="none" spc="0" normalizeH="0" baseline="0" noProof="0" dirty="0">
              <a:ln w="0"/>
              <a:solidFill>
                <a:schemeClr val="bg2">
                  <a:lumMod val="75000"/>
                </a:schemeClr>
              </a:solidFill>
              <a:effectLst/>
              <a:uLnTx/>
              <a:uFillTx/>
            </a:endParaRPr>
          </a:p>
        </p:txBody>
      </p:sp>
      <p:pic>
        <p:nvPicPr>
          <p:cNvPr id="61" name="Kép 60" descr="Flag_of_Germany.svg.png"/>
          <p:cNvPicPr>
            <a:picLocks noChangeAspect="1"/>
          </p:cNvPicPr>
          <p:nvPr/>
        </p:nvPicPr>
        <p:blipFill>
          <a:blip r:embed="rId2" cstate="print"/>
          <a:stretch>
            <a:fillRect/>
          </a:stretch>
        </p:blipFill>
        <p:spPr>
          <a:xfrm>
            <a:off x="2157274" y="6212755"/>
            <a:ext cx="446577" cy="184578"/>
          </a:xfrm>
          <a:prstGeom prst="rect">
            <a:avLst/>
          </a:prstGeom>
        </p:spPr>
      </p:pic>
      <p:sp>
        <p:nvSpPr>
          <p:cNvPr id="62" name="Rectangle 6"/>
          <p:cNvSpPr/>
          <p:nvPr/>
        </p:nvSpPr>
        <p:spPr>
          <a:xfrm>
            <a:off x="386792" y="6516421"/>
            <a:ext cx="1362829" cy="2177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200" b="1" i="0" u="none" strike="noStrike" kern="0" cap="none" spc="0" normalizeH="0" baseline="0" noProof="0" dirty="0">
                <a:ln w="0"/>
                <a:solidFill>
                  <a:schemeClr val="bg2">
                    <a:lumMod val="75000"/>
                  </a:schemeClr>
                </a:solidFill>
                <a:effectLst/>
                <a:uLnTx/>
                <a:uFillTx/>
              </a:rPr>
              <a:t>CHROMECAST</a:t>
            </a:r>
          </a:p>
        </p:txBody>
      </p:sp>
      <p:pic>
        <p:nvPicPr>
          <p:cNvPr id="63" name="Kép 62" descr="Flag_of_Germany.svg.png"/>
          <p:cNvPicPr>
            <a:picLocks noChangeAspect="1"/>
          </p:cNvPicPr>
          <p:nvPr/>
        </p:nvPicPr>
        <p:blipFill>
          <a:blip r:embed="rId2" cstate="print"/>
          <a:stretch>
            <a:fillRect/>
          </a:stretch>
        </p:blipFill>
        <p:spPr>
          <a:xfrm>
            <a:off x="2152918" y="6561225"/>
            <a:ext cx="446577" cy="184578"/>
          </a:xfrm>
          <a:prstGeom prst="rect">
            <a:avLst/>
          </a:prstGeom>
        </p:spPr>
      </p:pic>
      <p:graphicFrame>
        <p:nvGraphicFramePr>
          <p:cNvPr id="65" name="Táblázat 64"/>
          <p:cNvGraphicFramePr>
            <a:graphicFrameLocks noGrp="1"/>
          </p:cNvGraphicFramePr>
          <p:nvPr>
            <p:extLst/>
          </p:nvPr>
        </p:nvGraphicFramePr>
        <p:xfrm>
          <a:off x="3311423" y="6157258"/>
          <a:ext cx="1587621" cy="589142"/>
        </p:xfrm>
        <a:graphic>
          <a:graphicData uri="http://schemas.openxmlformats.org/drawingml/2006/table">
            <a:tbl>
              <a:tblPr firstRow="1" bandRow="1">
                <a:tableStyleId>{5C22544A-7EE6-4342-B048-85BDC9FD1C3A}</a:tableStyleId>
              </a:tblPr>
              <a:tblGrid>
                <a:gridCol w="1587621">
                  <a:extLst>
                    <a:ext uri="{9D8B030D-6E8A-4147-A177-3AD203B41FA5}">
                      <a16:colId xmlns:a16="http://schemas.microsoft.com/office/drawing/2014/main" xmlns="" val="20000"/>
                    </a:ext>
                  </a:extLst>
                </a:gridCol>
              </a:tblGrid>
              <a:tr h="294571">
                <a:tc>
                  <a:txBody>
                    <a:bodyPr/>
                    <a:lstStyle/>
                    <a:p>
                      <a:r>
                        <a:rPr lang="en-US" sz="1100" b="0" noProof="0" dirty="0">
                          <a:solidFill>
                            <a:srgbClr val="404040"/>
                          </a:solidFill>
                        </a:rPr>
                        <a:t>1 respondent (man)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4571">
                <a:tc>
                  <a:txBody>
                    <a:bodyPr/>
                    <a:lstStyle/>
                    <a:p>
                      <a:r>
                        <a:rPr lang="en-US" sz="1100" noProof="0" dirty="0">
                          <a:solidFill>
                            <a:srgbClr val="404040"/>
                          </a:solidFill>
                        </a:rPr>
                        <a:t>1 respondent (woman)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67" name="Szövegdoboz 66"/>
          <p:cNvSpPr txBox="1"/>
          <p:nvPr/>
        </p:nvSpPr>
        <p:spPr>
          <a:xfrm>
            <a:off x="7355577" y="5394201"/>
            <a:ext cx="546946"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Daily</a:t>
            </a:r>
          </a:p>
        </p:txBody>
      </p:sp>
      <p:sp>
        <p:nvSpPr>
          <p:cNvPr id="68" name="Szövegdoboz 67"/>
          <p:cNvSpPr txBox="1"/>
          <p:nvPr/>
        </p:nvSpPr>
        <p:spPr>
          <a:xfrm>
            <a:off x="7126178" y="6325872"/>
            <a:ext cx="1092094"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Occasionally</a:t>
            </a:r>
          </a:p>
        </p:txBody>
      </p:sp>
      <p:sp>
        <p:nvSpPr>
          <p:cNvPr id="69" name="Szövegdoboz 68"/>
          <p:cNvSpPr txBox="1"/>
          <p:nvPr/>
        </p:nvSpPr>
        <p:spPr>
          <a:xfrm>
            <a:off x="9861440" y="6266205"/>
            <a:ext cx="1730603"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Entertaining function</a:t>
            </a:r>
          </a:p>
        </p:txBody>
      </p:sp>
      <p:sp>
        <p:nvSpPr>
          <p:cNvPr id="45" name="Title 5"/>
          <p:cNvSpPr txBox="1">
            <a:spLocks/>
          </p:cNvSpPr>
          <p:nvPr/>
        </p:nvSpPr>
        <p:spPr>
          <a:xfrm>
            <a:off x="419792"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Respondents’ Devices </a:t>
            </a:r>
          </a:p>
        </p:txBody>
      </p:sp>
      <p:sp>
        <p:nvSpPr>
          <p:cNvPr id="48" name="Freeform 11"/>
          <p:cNvSpPr>
            <a:spLocks noChangeAspect="1" noEditPoints="1"/>
          </p:cNvSpPr>
          <p:nvPr/>
        </p:nvSpPr>
        <p:spPr bwMode="auto">
          <a:xfrm>
            <a:off x="531967" y="1720577"/>
            <a:ext cx="358961" cy="705837"/>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 name="Rectangle 1"/>
          <p:cNvSpPr/>
          <p:nvPr/>
        </p:nvSpPr>
        <p:spPr>
          <a:xfrm>
            <a:off x="1243821" y="2013108"/>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SMARTPHONE</a:t>
            </a:r>
          </a:p>
        </p:txBody>
      </p:sp>
      <p:grpSp>
        <p:nvGrpSpPr>
          <p:cNvPr id="53" name="Group 52"/>
          <p:cNvGrpSpPr>
            <a:grpSpLocks noChangeAspect="1"/>
          </p:cNvGrpSpPr>
          <p:nvPr/>
        </p:nvGrpSpPr>
        <p:grpSpPr>
          <a:xfrm>
            <a:off x="323634" y="2684821"/>
            <a:ext cx="864454" cy="586048"/>
            <a:chOff x="5176838" y="4264025"/>
            <a:chExt cx="985838" cy="668338"/>
          </a:xfrm>
        </p:grpSpPr>
        <p:sp>
          <p:nvSpPr>
            <p:cNvPr id="54" name="Freeform 81"/>
            <p:cNvSpPr>
              <a:spLocks/>
            </p:cNvSpPr>
            <p:nvPr/>
          </p:nvSpPr>
          <p:spPr bwMode="auto">
            <a:xfrm>
              <a:off x="5300663" y="4264025"/>
              <a:ext cx="746125" cy="476250"/>
            </a:xfrm>
            <a:custGeom>
              <a:avLst/>
              <a:gdLst/>
              <a:ahLst/>
              <a:cxnLst>
                <a:cxn ang="0">
                  <a:pos x="509" y="329"/>
                </a:cxn>
                <a:cxn ang="0">
                  <a:pos x="516" y="311"/>
                </a:cxn>
                <a:cxn ang="0">
                  <a:pos x="516" y="31"/>
                </a:cxn>
                <a:cxn ang="0">
                  <a:pos x="483" y="0"/>
                </a:cxn>
                <a:cxn ang="0">
                  <a:pos x="33" y="0"/>
                </a:cxn>
                <a:cxn ang="0">
                  <a:pos x="0" y="31"/>
                </a:cxn>
                <a:cxn ang="0">
                  <a:pos x="0" y="311"/>
                </a:cxn>
                <a:cxn ang="0">
                  <a:pos x="7" y="329"/>
                </a:cxn>
                <a:cxn ang="0">
                  <a:pos x="509" y="329"/>
                </a:cxn>
              </a:cxnLst>
              <a:rect l="0" t="0" r="r" b="b"/>
              <a:pathLst>
                <a:path w="516" h="329">
                  <a:moveTo>
                    <a:pt x="509" y="329"/>
                  </a:moveTo>
                  <a:cubicBezTo>
                    <a:pt x="513" y="324"/>
                    <a:pt x="516" y="318"/>
                    <a:pt x="516" y="311"/>
                  </a:cubicBezTo>
                  <a:cubicBezTo>
                    <a:pt x="516" y="31"/>
                    <a:pt x="516" y="31"/>
                    <a:pt x="516" y="31"/>
                  </a:cubicBezTo>
                  <a:cubicBezTo>
                    <a:pt x="516" y="14"/>
                    <a:pt x="501" y="0"/>
                    <a:pt x="483" y="0"/>
                  </a:cubicBezTo>
                  <a:cubicBezTo>
                    <a:pt x="33" y="0"/>
                    <a:pt x="33" y="0"/>
                    <a:pt x="33" y="0"/>
                  </a:cubicBezTo>
                  <a:cubicBezTo>
                    <a:pt x="15" y="0"/>
                    <a:pt x="0" y="14"/>
                    <a:pt x="0" y="31"/>
                  </a:cubicBezTo>
                  <a:cubicBezTo>
                    <a:pt x="0" y="311"/>
                    <a:pt x="0" y="311"/>
                    <a:pt x="0" y="311"/>
                  </a:cubicBezTo>
                  <a:cubicBezTo>
                    <a:pt x="0" y="318"/>
                    <a:pt x="3" y="324"/>
                    <a:pt x="7" y="329"/>
                  </a:cubicBezTo>
                  <a:lnTo>
                    <a:pt x="509" y="329"/>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5" name="Rectangle 82"/>
            <p:cNvSpPr>
              <a:spLocks noChangeArrowheads="1"/>
            </p:cNvSpPr>
            <p:nvPr/>
          </p:nvSpPr>
          <p:spPr bwMode="auto">
            <a:xfrm>
              <a:off x="5357813" y="4319588"/>
              <a:ext cx="630238" cy="3857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7" name="Freeform 83"/>
            <p:cNvSpPr>
              <a:spLocks/>
            </p:cNvSpPr>
            <p:nvPr/>
          </p:nvSpPr>
          <p:spPr bwMode="auto">
            <a:xfrm>
              <a:off x="5176838" y="4872038"/>
              <a:ext cx="985838" cy="60325"/>
            </a:xfrm>
            <a:custGeom>
              <a:avLst/>
              <a:gdLst/>
              <a:ahLst/>
              <a:cxnLst>
                <a:cxn ang="0">
                  <a:pos x="682" y="21"/>
                </a:cxn>
                <a:cxn ang="0">
                  <a:pos x="653" y="42"/>
                </a:cxn>
                <a:cxn ang="0">
                  <a:pos x="29" y="42"/>
                </a:cxn>
                <a:cxn ang="0">
                  <a:pos x="0" y="21"/>
                </a:cxn>
                <a:cxn ang="0">
                  <a:pos x="0" y="21"/>
                </a:cxn>
                <a:cxn ang="0">
                  <a:pos x="29" y="0"/>
                </a:cxn>
                <a:cxn ang="0">
                  <a:pos x="653" y="0"/>
                </a:cxn>
                <a:cxn ang="0">
                  <a:pos x="682" y="21"/>
                </a:cxn>
              </a:cxnLst>
              <a:rect l="0" t="0" r="r" b="b"/>
              <a:pathLst>
                <a:path w="682" h="42">
                  <a:moveTo>
                    <a:pt x="682" y="21"/>
                  </a:moveTo>
                  <a:cubicBezTo>
                    <a:pt x="682" y="32"/>
                    <a:pt x="669" y="42"/>
                    <a:pt x="653" y="42"/>
                  </a:cubicBezTo>
                  <a:cubicBezTo>
                    <a:pt x="29" y="42"/>
                    <a:pt x="29" y="42"/>
                    <a:pt x="29" y="42"/>
                  </a:cubicBezTo>
                  <a:cubicBezTo>
                    <a:pt x="13" y="42"/>
                    <a:pt x="0" y="32"/>
                    <a:pt x="0" y="21"/>
                  </a:cubicBezTo>
                  <a:cubicBezTo>
                    <a:pt x="0" y="21"/>
                    <a:pt x="0" y="21"/>
                    <a:pt x="0" y="21"/>
                  </a:cubicBezTo>
                  <a:cubicBezTo>
                    <a:pt x="0" y="9"/>
                    <a:pt x="13" y="0"/>
                    <a:pt x="29" y="0"/>
                  </a:cubicBezTo>
                  <a:cubicBezTo>
                    <a:pt x="653" y="0"/>
                    <a:pt x="653" y="0"/>
                    <a:pt x="653" y="0"/>
                  </a:cubicBezTo>
                  <a:cubicBezTo>
                    <a:pt x="669" y="0"/>
                    <a:pt x="682" y="9"/>
                    <a:pt x="682" y="21"/>
                  </a:cubicBez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66" name="Freeform 84"/>
            <p:cNvSpPr>
              <a:spLocks/>
            </p:cNvSpPr>
            <p:nvPr/>
          </p:nvSpPr>
          <p:spPr bwMode="auto">
            <a:xfrm>
              <a:off x="5976938" y="4754563"/>
              <a:ext cx="157163" cy="107950"/>
            </a:xfrm>
            <a:custGeom>
              <a:avLst/>
              <a:gdLst/>
              <a:ahLst/>
              <a:cxnLst>
                <a:cxn ang="0">
                  <a:pos x="99" y="68"/>
                </a:cxn>
                <a:cxn ang="0">
                  <a:pos x="32" y="0"/>
                </a:cxn>
                <a:cxn ang="0">
                  <a:pos x="0" y="0"/>
                </a:cxn>
                <a:cxn ang="0">
                  <a:pos x="67" y="68"/>
                </a:cxn>
                <a:cxn ang="0">
                  <a:pos x="99" y="68"/>
                </a:cxn>
              </a:cxnLst>
              <a:rect l="0" t="0" r="r" b="b"/>
              <a:pathLst>
                <a:path w="99" h="68">
                  <a:moveTo>
                    <a:pt x="99" y="68"/>
                  </a:moveTo>
                  <a:lnTo>
                    <a:pt x="32" y="0"/>
                  </a:lnTo>
                  <a:lnTo>
                    <a:pt x="0" y="0"/>
                  </a:lnTo>
                  <a:lnTo>
                    <a:pt x="67" y="68"/>
                  </a:lnTo>
                  <a:lnTo>
                    <a:pt x="99" y="68"/>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1" name="Freeform 85"/>
            <p:cNvSpPr>
              <a:spLocks/>
            </p:cNvSpPr>
            <p:nvPr/>
          </p:nvSpPr>
          <p:spPr bwMode="auto">
            <a:xfrm>
              <a:off x="5208588" y="4754563"/>
              <a:ext cx="158750" cy="107950"/>
            </a:xfrm>
            <a:custGeom>
              <a:avLst/>
              <a:gdLst/>
              <a:ahLst/>
              <a:cxnLst>
                <a:cxn ang="0">
                  <a:pos x="33" y="68"/>
                </a:cxn>
                <a:cxn ang="0">
                  <a:pos x="100" y="0"/>
                </a:cxn>
                <a:cxn ang="0">
                  <a:pos x="68" y="0"/>
                </a:cxn>
                <a:cxn ang="0">
                  <a:pos x="0" y="68"/>
                </a:cxn>
                <a:cxn ang="0">
                  <a:pos x="33" y="68"/>
                </a:cxn>
              </a:cxnLst>
              <a:rect l="0" t="0" r="r" b="b"/>
              <a:pathLst>
                <a:path w="100" h="68">
                  <a:moveTo>
                    <a:pt x="33" y="68"/>
                  </a:moveTo>
                  <a:lnTo>
                    <a:pt x="100" y="0"/>
                  </a:lnTo>
                  <a:lnTo>
                    <a:pt x="68" y="0"/>
                  </a:lnTo>
                  <a:lnTo>
                    <a:pt x="0" y="68"/>
                  </a:lnTo>
                  <a:lnTo>
                    <a:pt x="33" y="68"/>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2" name="Freeform 86"/>
            <p:cNvSpPr>
              <a:spLocks/>
            </p:cNvSpPr>
            <p:nvPr/>
          </p:nvSpPr>
          <p:spPr bwMode="auto">
            <a:xfrm>
              <a:off x="5273675" y="4754563"/>
              <a:ext cx="796925" cy="84138"/>
            </a:xfrm>
            <a:custGeom>
              <a:avLst/>
              <a:gdLst/>
              <a:ahLst/>
              <a:cxnLst>
                <a:cxn ang="0">
                  <a:pos x="32" y="0"/>
                </a:cxn>
                <a:cxn ang="0">
                  <a:pos x="0" y="53"/>
                </a:cxn>
                <a:cxn ang="0">
                  <a:pos x="502" y="53"/>
                </a:cxn>
                <a:cxn ang="0">
                  <a:pos x="460" y="0"/>
                </a:cxn>
                <a:cxn ang="0">
                  <a:pos x="32" y="0"/>
                </a:cxn>
              </a:cxnLst>
              <a:rect l="0" t="0" r="r" b="b"/>
              <a:pathLst>
                <a:path w="502" h="53">
                  <a:moveTo>
                    <a:pt x="32" y="0"/>
                  </a:moveTo>
                  <a:lnTo>
                    <a:pt x="0" y="53"/>
                  </a:lnTo>
                  <a:lnTo>
                    <a:pt x="502" y="53"/>
                  </a:lnTo>
                  <a:lnTo>
                    <a:pt x="460" y="0"/>
                  </a:lnTo>
                  <a:lnTo>
                    <a:pt x="32" y="0"/>
                  </a:ln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4" name="Oval 87"/>
            <p:cNvSpPr>
              <a:spLocks noChangeArrowheads="1"/>
            </p:cNvSpPr>
            <p:nvPr/>
          </p:nvSpPr>
          <p:spPr bwMode="auto">
            <a:xfrm>
              <a:off x="5386388" y="4900613"/>
              <a:ext cx="555625" cy="952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5" name="Oval 88"/>
            <p:cNvSpPr>
              <a:spLocks noChangeArrowheads="1"/>
            </p:cNvSpPr>
            <p:nvPr/>
          </p:nvSpPr>
          <p:spPr bwMode="auto">
            <a:xfrm>
              <a:off x="598011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6" name="Oval 89"/>
            <p:cNvSpPr>
              <a:spLocks noChangeArrowheads="1"/>
            </p:cNvSpPr>
            <p:nvPr/>
          </p:nvSpPr>
          <p:spPr bwMode="auto">
            <a:xfrm>
              <a:off x="601186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7" name="Oval 90"/>
            <p:cNvSpPr>
              <a:spLocks noChangeArrowheads="1"/>
            </p:cNvSpPr>
            <p:nvPr/>
          </p:nvSpPr>
          <p:spPr bwMode="auto">
            <a:xfrm>
              <a:off x="5651500" y="4278313"/>
              <a:ext cx="30163" cy="3016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pic>
        <p:nvPicPr>
          <p:cNvPr id="78" name="Picture 77"/>
          <p:cNvPicPr>
            <a:picLocks noChangeAspect="1"/>
          </p:cNvPicPr>
          <p:nvPr/>
        </p:nvPicPr>
        <p:blipFill>
          <a:blip r:embed="rId4" cstate="print"/>
          <a:stretch>
            <a:fillRect/>
          </a:stretch>
        </p:blipFill>
        <p:spPr>
          <a:xfrm>
            <a:off x="375228" y="3886701"/>
            <a:ext cx="1003283" cy="737707"/>
          </a:xfrm>
          <a:prstGeom prst="rect">
            <a:avLst/>
          </a:prstGeom>
        </p:spPr>
      </p:pic>
      <p:sp>
        <p:nvSpPr>
          <p:cNvPr id="79" name="Rectangle 78"/>
          <p:cNvSpPr/>
          <p:nvPr/>
        </p:nvSpPr>
        <p:spPr>
          <a:xfrm>
            <a:off x="1243821" y="2944436"/>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LAPTOP</a:t>
            </a:r>
          </a:p>
        </p:txBody>
      </p:sp>
      <p:sp>
        <p:nvSpPr>
          <p:cNvPr id="80" name="Rectangle 79"/>
          <p:cNvSpPr/>
          <p:nvPr/>
        </p:nvSpPr>
        <p:spPr>
          <a:xfrm>
            <a:off x="1243821" y="4348062"/>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TV </a:t>
            </a:r>
            <a:br>
              <a:rPr lang="hu-HU" sz="1400" dirty="0">
                <a:solidFill>
                  <a:schemeClr val="bg2">
                    <a:lumMod val="75000"/>
                  </a:schemeClr>
                </a:solidFill>
                <a:latin typeface="Calibri" pitchFamily="34" charset="0"/>
              </a:rPr>
            </a:br>
            <a:r>
              <a:rPr lang="hu-HU" sz="1400" dirty="0">
                <a:solidFill>
                  <a:schemeClr val="bg2">
                    <a:lumMod val="75000"/>
                  </a:schemeClr>
                </a:solidFill>
                <a:latin typeface="Calibri" pitchFamily="34" charset="0"/>
              </a:rPr>
              <a:t>DEVICE</a:t>
            </a:r>
          </a:p>
        </p:txBody>
      </p:sp>
      <p:sp>
        <p:nvSpPr>
          <p:cNvPr id="84" name="Freeform 6"/>
          <p:cNvSpPr>
            <a:spLocks noChangeAspect="1" noEditPoints="1"/>
          </p:cNvSpPr>
          <p:nvPr/>
        </p:nvSpPr>
        <p:spPr bwMode="auto">
          <a:xfrm>
            <a:off x="459402" y="5240120"/>
            <a:ext cx="535193" cy="585904"/>
          </a:xfrm>
          <a:custGeom>
            <a:avLst/>
            <a:gdLst/>
            <a:ahLst/>
            <a:cxnLst>
              <a:cxn ang="0">
                <a:pos x="42" y="191"/>
              </a:cxn>
              <a:cxn ang="0">
                <a:pos x="42" y="241"/>
              </a:cxn>
              <a:cxn ang="0">
                <a:pos x="92" y="241"/>
              </a:cxn>
              <a:cxn ang="0">
                <a:pos x="92" y="191"/>
              </a:cxn>
              <a:cxn ang="0">
                <a:pos x="248" y="116"/>
              </a:cxn>
              <a:cxn ang="0">
                <a:pos x="231" y="107"/>
              </a:cxn>
              <a:cxn ang="0">
                <a:pos x="205" y="92"/>
              </a:cxn>
              <a:cxn ang="0">
                <a:pos x="191" y="107"/>
              </a:cxn>
              <a:cxn ang="0">
                <a:pos x="77" y="116"/>
              </a:cxn>
              <a:cxn ang="0">
                <a:pos x="223" y="33"/>
              </a:cxn>
              <a:cxn ang="0">
                <a:pos x="240" y="34"/>
              </a:cxn>
              <a:cxn ang="0">
                <a:pos x="248" y="10"/>
              </a:cxn>
              <a:cxn ang="0">
                <a:pos x="225" y="3"/>
              </a:cxn>
              <a:cxn ang="0">
                <a:pos x="215" y="19"/>
              </a:cxn>
              <a:cxn ang="0">
                <a:pos x="46" y="116"/>
              </a:cxn>
              <a:cxn ang="0">
                <a:pos x="0" y="158"/>
              </a:cxn>
              <a:cxn ang="0">
                <a:pos x="42" y="318"/>
              </a:cxn>
              <a:cxn ang="0">
                <a:pos x="290" y="275"/>
              </a:cxn>
              <a:cxn ang="0">
                <a:pos x="248" y="116"/>
              </a:cxn>
              <a:cxn ang="0">
                <a:pos x="67" y="266"/>
              </a:cxn>
              <a:cxn ang="0">
                <a:pos x="17" y="216"/>
              </a:cxn>
              <a:cxn ang="0">
                <a:pos x="67" y="166"/>
              </a:cxn>
              <a:cxn ang="0">
                <a:pos x="117" y="216"/>
              </a:cxn>
              <a:cxn ang="0">
                <a:pos x="257" y="276"/>
              </a:cxn>
              <a:cxn ang="0">
                <a:pos x="129" y="270"/>
              </a:cxn>
              <a:cxn ang="0">
                <a:pos x="257" y="265"/>
              </a:cxn>
              <a:cxn ang="0">
                <a:pos x="257" y="276"/>
              </a:cxn>
              <a:cxn ang="0">
                <a:pos x="134" y="253"/>
              </a:cxn>
              <a:cxn ang="0">
                <a:pos x="134" y="243"/>
              </a:cxn>
              <a:cxn ang="0">
                <a:pos x="262" y="248"/>
              </a:cxn>
              <a:cxn ang="0">
                <a:pos x="257" y="230"/>
              </a:cxn>
              <a:cxn ang="0">
                <a:pos x="129" y="225"/>
              </a:cxn>
              <a:cxn ang="0">
                <a:pos x="257" y="219"/>
              </a:cxn>
              <a:cxn ang="0">
                <a:pos x="257" y="230"/>
              </a:cxn>
              <a:cxn ang="0">
                <a:pos x="134" y="205"/>
              </a:cxn>
              <a:cxn ang="0">
                <a:pos x="134" y="195"/>
              </a:cxn>
              <a:cxn ang="0">
                <a:pos x="262" y="200"/>
              </a:cxn>
              <a:cxn ang="0">
                <a:pos x="257" y="182"/>
              </a:cxn>
              <a:cxn ang="0">
                <a:pos x="129" y="177"/>
              </a:cxn>
              <a:cxn ang="0">
                <a:pos x="257" y="171"/>
              </a:cxn>
              <a:cxn ang="0">
                <a:pos x="257" y="182"/>
              </a:cxn>
            </a:cxnLst>
            <a:rect l="0" t="0" r="r" b="b"/>
            <a:pathLst>
              <a:path w="290" h="318">
                <a:moveTo>
                  <a:pt x="67" y="181"/>
                </a:moveTo>
                <a:cubicBezTo>
                  <a:pt x="57" y="181"/>
                  <a:pt x="48" y="185"/>
                  <a:pt x="42" y="191"/>
                </a:cubicBezTo>
                <a:cubicBezTo>
                  <a:pt x="36" y="197"/>
                  <a:pt x="32" y="206"/>
                  <a:pt x="32" y="216"/>
                </a:cubicBezTo>
                <a:cubicBezTo>
                  <a:pt x="32" y="226"/>
                  <a:pt x="36" y="235"/>
                  <a:pt x="42" y="241"/>
                </a:cubicBezTo>
                <a:cubicBezTo>
                  <a:pt x="48" y="247"/>
                  <a:pt x="57" y="251"/>
                  <a:pt x="67" y="251"/>
                </a:cubicBezTo>
                <a:cubicBezTo>
                  <a:pt x="77" y="251"/>
                  <a:pt x="85" y="247"/>
                  <a:pt x="92" y="241"/>
                </a:cubicBezTo>
                <a:cubicBezTo>
                  <a:pt x="98" y="235"/>
                  <a:pt x="102" y="226"/>
                  <a:pt x="102" y="216"/>
                </a:cubicBezTo>
                <a:cubicBezTo>
                  <a:pt x="102" y="206"/>
                  <a:pt x="98" y="197"/>
                  <a:pt x="92" y="191"/>
                </a:cubicBezTo>
                <a:cubicBezTo>
                  <a:pt x="85" y="185"/>
                  <a:pt x="77" y="181"/>
                  <a:pt x="67" y="181"/>
                </a:cubicBezTo>
                <a:close/>
                <a:moveTo>
                  <a:pt x="248" y="116"/>
                </a:moveTo>
                <a:cubicBezTo>
                  <a:pt x="231" y="116"/>
                  <a:pt x="231" y="116"/>
                  <a:pt x="231" y="116"/>
                </a:cubicBezTo>
                <a:cubicBezTo>
                  <a:pt x="232" y="113"/>
                  <a:pt x="232" y="110"/>
                  <a:pt x="231" y="107"/>
                </a:cubicBezTo>
                <a:cubicBezTo>
                  <a:pt x="231" y="103"/>
                  <a:pt x="229" y="99"/>
                  <a:pt x="226" y="97"/>
                </a:cubicBezTo>
                <a:cubicBezTo>
                  <a:pt x="221" y="91"/>
                  <a:pt x="212" y="89"/>
                  <a:pt x="205" y="92"/>
                </a:cubicBezTo>
                <a:cubicBezTo>
                  <a:pt x="202" y="93"/>
                  <a:pt x="199" y="94"/>
                  <a:pt x="197" y="97"/>
                </a:cubicBezTo>
                <a:cubicBezTo>
                  <a:pt x="194" y="99"/>
                  <a:pt x="192" y="103"/>
                  <a:pt x="191" y="107"/>
                </a:cubicBezTo>
                <a:cubicBezTo>
                  <a:pt x="191" y="110"/>
                  <a:pt x="191" y="113"/>
                  <a:pt x="191" y="116"/>
                </a:cubicBezTo>
                <a:cubicBezTo>
                  <a:pt x="77" y="116"/>
                  <a:pt x="77" y="116"/>
                  <a:pt x="77" y="116"/>
                </a:cubicBezTo>
                <a:cubicBezTo>
                  <a:pt x="218" y="35"/>
                  <a:pt x="218" y="35"/>
                  <a:pt x="218" y="35"/>
                </a:cubicBezTo>
                <a:cubicBezTo>
                  <a:pt x="218" y="35"/>
                  <a:pt x="220" y="34"/>
                  <a:pt x="223" y="33"/>
                </a:cubicBezTo>
                <a:cubicBezTo>
                  <a:pt x="225" y="34"/>
                  <a:pt x="228" y="36"/>
                  <a:pt x="232" y="36"/>
                </a:cubicBezTo>
                <a:cubicBezTo>
                  <a:pt x="235" y="36"/>
                  <a:pt x="237" y="35"/>
                  <a:pt x="240" y="34"/>
                </a:cubicBezTo>
                <a:cubicBezTo>
                  <a:pt x="246" y="31"/>
                  <a:pt x="249" y="26"/>
                  <a:pt x="250" y="20"/>
                </a:cubicBezTo>
                <a:cubicBezTo>
                  <a:pt x="250" y="16"/>
                  <a:pt x="249" y="13"/>
                  <a:pt x="248" y="10"/>
                </a:cubicBezTo>
                <a:cubicBezTo>
                  <a:pt x="247" y="8"/>
                  <a:pt x="245" y="6"/>
                  <a:pt x="242" y="4"/>
                </a:cubicBezTo>
                <a:cubicBezTo>
                  <a:pt x="237" y="0"/>
                  <a:pt x="230" y="0"/>
                  <a:pt x="225" y="3"/>
                </a:cubicBezTo>
                <a:cubicBezTo>
                  <a:pt x="222" y="4"/>
                  <a:pt x="219" y="6"/>
                  <a:pt x="218" y="9"/>
                </a:cubicBezTo>
                <a:cubicBezTo>
                  <a:pt x="216" y="12"/>
                  <a:pt x="215" y="16"/>
                  <a:pt x="215" y="19"/>
                </a:cubicBezTo>
                <a:cubicBezTo>
                  <a:pt x="211" y="21"/>
                  <a:pt x="207" y="23"/>
                  <a:pt x="207" y="23"/>
                </a:cubicBezTo>
                <a:cubicBezTo>
                  <a:pt x="46" y="116"/>
                  <a:pt x="46" y="116"/>
                  <a:pt x="46" y="116"/>
                </a:cubicBezTo>
                <a:cubicBezTo>
                  <a:pt x="42" y="116"/>
                  <a:pt x="42" y="116"/>
                  <a:pt x="42" y="116"/>
                </a:cubicBezTo>
                <a:cubicBezTo>
                  <a:pt x="19" y="116"/>
                  <a:pt x="0" y="135"/>
                  <a:pt x="0" y="158"/>
                </a:cubicBezTo>
                <a:cubicBezTo>
                  <a:pt x="0" y="275"/>
                  <a:pt x="0" y="275"/>
                  <a:pt x="0" y="275"/>
                </a:cubicBezTo>
                <a:cubicBezTo>
                  <a:pt x="0" y="299"/>
                  <a:pt x="19" y="318"/>
                  <a:pt x="42" y="318"/>
                </a:cubicBezTo>
                <a:cubicBezTo>
                  <a:pt x="248" y="318"/>
                  <a:pt x="248" y="318"/>
                  <a:pt x="248" y="318"/>
                </a:cubicBezTo>
                <a:cubicBezTo>
                  <a:pt x="271" y="318"/>
                  <a:pt x="290" y="299"/>
                  <a:pt x="290" y="275"/>
                </a:cubicBezTo>
                <a:cubicBezTo>
                  <a:pt x="290" y="158"/>
                  <a:pt x="290" y="158"/>
                  <a:pt x="290" y="158"/>
                </a:cubicBezTo>
                <a:cubicBezTo>
                  <a:pt x="290" y="135"/>
                  <a:pt x="271" y="116"/>
                  <a:pt x="248" y="116"/>
                </a:cubicBezTo>
                <a:close/>
                <a:moveTo>
                  <a:pt x="102" y="251"/>
                </a:moveTo>
                <a:cubicBezTo>
                  <a:pt x="93" y="260"/>
                  <a:pt x="81" y="266"/>
                  <a:pt x="67" y="266"/>
                </a:cubicBezTo>
                <a:cubicBezTo>
                  <a:pt x="53" y="266"/>
                  <a:pt x="41" y="260"/>
                  <a:pt x="31" y="251"/>
                </a:cubicBezTo>
                <a:cubicBezTo>
                  <a:pt x="22" y="242"/>
                  <a:pt x="17" y="230"/>
                  <a:pt x="17" y="216"/>
                </a:cubicBezTo>
                <a:cubicBezTo>
                  <a:pt x="17" y="202"/>
                  <a:pt x="22" y="190"/>
                  <a:pt x="31" y="180"/>
                </a:cubicBezTo>
                <a:cubicBezTo>
                  <a:pt x="41" y="171"/>
                  <a:pt x="53" y="166"/>
                  <a:pt x="67" y="166"/>
                </a:cubicBezTo>
                <a:cubicBezTo>
                  <a:pt x="81" y="166"/>
                  <a:pt x="93" y="171"/>
                  <a:pt x="102" y="180"/>
                </a:cubicBezTo>
                <a:cubicBezTo>
                  <a:pt x="111" y="190"/>
                  <a:pt x="117" y="202"/>
                  <a:pt x="117" y="216"/>
                </a:cubicBezTo>
                <a:cubicBezTo>
                  <a:pt x="117" y="230"/>
                  <a:pt x="111" y="242"/>
                  <a:pt x="102" y="251"/>
                </a:cubicBezTo>
                <a:close/>
                <a:moveTo>
                  <a:pt x="257" y="276"/>
                </a:moveTo>
                <a:cubicBezTo>
                  <a:pt x="134" y="276"/>
                  <a:pt x="134" y="276"/>
                  <a:pt x="134" y="276"/>
                </a:cubicBezTo>
                <a:cubicBezTo>
                  <a:pt x="131" y="276"/>
                  <a:pt x="129" y="273"/>
                  <a:pt x="129" y="270"/>
                </a:cubicBezTo>
                <a:cubicBezTo>
                  <a:pt x="129" y="268"/>
                  <a:pt x="131" y="265"/>
                  <a:pt x="134" y="265"/>
                </a:cubicBezTo>
                <a:cubicBezTo>
                  <a:pt x="257" y="265"/>
                  <a:pt x="257" y="265"/>
                  <a:pt x="257" y="265"/>
                </a:cubicBezTo>
                <a:cubicBezTo>
                  <a:pt x="260" y="265"/>
                  <a:pt x="262" y="268"/>
                  <a:pt x="262" y="270"/>
                </a:cubicBezTo>
                <a:cubicBezTo>
                  <a:pt x="262" y="273"/>
                  <a:pt x="260" y="276"/>
                  <a:pt x="257" y="276"/>
                </a:cubicBezTo>
                <a:close/>
                <a:moveTo>
                  <a:pt x="257" y="253"/>
                </a:moveTo>
                <a:cubicBezTo>
                  <a:pt x="134" y="253"/>
                  <a:pt x="134" y="253"/>
                  <a:pt x="134" y="253"/>
                </a:cubicBezTo>
                <a:cubicBezTo>
                  <a:pt x="131" y="253"/>
                  <a:pt x="129" y="251"/>
                  <a:pt x="129" y="248"/>
                </a:cubicBezTo>
                <a:cubicBezTo>
                  <a:pt x="129" y="245"/>
                  <a:pt x="131" y="243"/>
                  <a:pt x="134" y="243"/>
                </a:cubicBezTo>
                <a:cubicBezTo>
                  <a:pt x="257" y="243"/>
                  <a:pt x="257" y="243"/>
                  <a:pt x="257" y="243"/>
                </a:cubicBezTo>
                <a:cubicBezTo>
                  <a:pt x="260" y="243"/>
                  <a:pt x="262" y="245"/>
                  <a:pt x="262" y="248"/>
                </a:cubicBezTo>
                <a:cubicBezTo>
                  <a:pt x="262" y="251"/>
                  <a:pt x="260" y="253"/>
                  <a:pt x="257" y="253"/>
                </a:cubicBezTo>
                <a:close/>
                <a:moveTo>
                  <a:pt x="257" y="230"/>
                </a:moveTo>
                <a:cubicBezTo>
                  <a:pt x="134" y="230"/>
                  <a:pt x="134" y="230"/>
                  <a:pt x="134" y="230"/>
                </a:cubicBezTo>
                <a:cubicBezTo>
                  <a:pt x="131" y="230"/>
                  <a:pt x="129" y="228"/>
                  <a:pt x="129" y="225"/>
                </a:cubicBezTo>
                <a:cubicBezTo>
                  <a:pt x="129" y="222"/>
                  <a:pt x="131" y="219"/>
                  <a:pt x="134" y="219"/>
                </a:cubicBezTo>
                <a:cubicBezTo>
                  <a:pt x="257" y="219"/>
                  <a:pt x="257" y="219"/>
                  <a:pt x="257" y="219"/>
                </a:cubicBezTo>
                <a:cubicBezTo>
                  <a:pt x="260" y="219"/>
                  <a:pt x="262" y="222"/>
                  <a:pt x="262" y="225"/>
                </a:cubicBezTo>
                <a:cubicBezTo>
                  <a:pt x="262" y="228"/>
                  <a:pt x="260" y="230"/>
                  <a:pt x="257" y="230"/>
                </a:cubicBezTo>
                <a:close/>
                <a:moveTo>
                  <a:pt x="257" y="205"/>
                </a:moveTo>
                <a:cubicBezTo>
                  <a:pt x="134" y="205"/>
                  <a:pt x="134" y="205"/>
                  <a:pt x="134" y="205"/>
                </a:cubicBezTo>
                <a:cubicBezTo>
                  <a:pt x="131" y="205"/>
                  <a:pt x="129" y="203"/>
                  <a:pt x="129" y="200"/>
                </a:cubicBezTo>
                <a:cubicBezTo>
                  <a:pt x="129" y="197"/>
                  <a:pt x="131" y="195"/>
                  <a:pt x="134" y="195"/>
                </a:cubicBezTo>
                <a:cubicBezTo>
                  <a:pt x="257" y="195"/>
                  <a:pt x="257" y="195"/>
                  <a:pt x="257" y="195"/>
                </a:cubicBezTo>
                <a:cubicBezTo>
                  <a:pt x="260" y="195"/>
                  <a:pt x="262" y="197"/>
                  <a:pt x="262" y="200"/>
                </a:cubicBezTo>
                <a:cubicBezTo>
                  <a:pt x="262" y="203"/>
                  <a:pt x="260" y="205"/>
                  <a:pt x="257" y="205"/>
                </a:cubicBezTo>
                <a:close/>
                <a:moveTo>
                  <a:pt x="257" y="182"/>
                </a:moveTo>
                <a:cubicBezTo>
                  <a:pt x="134" y="182"/>
                  <a:pt x="134" y="182"/>
                  <a:pt x="134" y="182"/>
                </a:cubicBezTo>
                <a:cubicBezTo>
                  <a:pt x="131" y="182"/>
                  <a:pt x="129" y="180"/>
                  <a:pt x="129" y="177"/>
                </a:cubicBezTo>
                <a:cubicBezTo>
                  <a:pt x="129" y="174"/>
                  <a:pt x="131" y="171"/>
                  <a:pt x="134" y="171"/>
                </a:cubicBezTo>
                <a:cubicBezTo>
                  <a:pt x="257" y="171"/>
                  <a:pt x="257" y="171"/>
                  <a:pt x="257" y="171"/>
                </a:cubicBezTo>
                <a:cubicBezTo>
                  <a:pt x="260" y="171"/>
                  <a:pt x="262" y="174"/>
                  <a:pt x="262" y="177"/>
                </a:cubicBezTo>
                <a:cubicBezTo>
                  <a:pt x="262" y="180"/>
                  <a:pt x="260" y="182"/>
                  <a:pt x="257" y="182"/>
                </a:cubicBezTo>
                <a:close/>
              </a:path>
            </a:pathLst>
          </a:custGeom>
          <a:solidFill>
            <a:srgbClr val="53534C">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86" name="Rectangle 85"/>
          <p:cNvSpPr/>
          <p:nvPr/>
        </p:nvSpPr>
        <p:spPr>
          <a:xfrm>
            <a:off x="1098968" y="5531167"/>
            <a:ext cx="1337568" cy="11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2">
                    <a:lumMod val="75000"/>
                  </a:schemeClr>
                </a:solidFill>
                <a:latin typeface="Calibri" pitchFamily="34" charset="0"/>
              </a:rPr>
              <a:t>RADIO</a:t>
            </a:r>
          </a:p>
        </p:txBody>
      </p:sp>
      <p:sp>
        <p:nvSpPr>
          <p:cNvPr id="87" name="Szövegdoboz 39"/>
          <p:cNvSpPr txBox="1"/>
          <p:nvPr/>
        </p:nvSpPr>
        <p:spPr>
          <a:xfrm>
            <a:off x="6431003" y="4081217"/>
            <a:ext cx="2730363" cy="523220"/>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TV channels occasionally</a:t>
            </a:r>
          </a:p>
          <a:p>
            <a:pPr marL="173038" indent="-173038" algn="ctr"/>
            <a:r>
              <a:rPr lang="en-US" sz="1400" dirty="0">
                <a:solidFill>
                  <a:srgbClr val="404040"/>
                </a:solidFill>
                <a:latin typeface="Calibri" pitchFamily="34" charset="0"/>
                <a:cs typeface="Arial" pitchFamily="34" charset="0"/>
              </a:rPr>
              <a:t>Often use the device for projection</a:t>
            </a:r>
            <a:endParaRPr lang="hu-HU" sz="1400" dirty="0">
              <a:solidFill>
                <a:srgbClr val="404040"/>
              </a:solidFill>
              <a:latin typeface="Calibri" pitchFamily="34" charset="0"/>
              <a:cs typeface="Arial" pitchFamily="34" charset="0"/>
            </a:endParaRPr>
          </a:p>
        </p:txBody>
      </p:sp>
      <p:sp>
        <p:nvSpPr>
          <p:cNvPr id="88" name="Szövegdoboz 39"/>
          <p:cNvSpPr txBox="1"/>
          <p:nvPr/>
        </p:nvSpPr>
        <p:spPr>
          <a:xfrm>
            <a:off x="322680" y="5838693"/>
            <a:ext cx="1618075" cy="261610"/>
          </a:xfrm>
          <a:prstGeom prst="rect">
            <a:avLst/>
          </a:prstGeom>
        </p:spPr>
        <p:txBody>
          <a:bodyPr wrap="square" rtlCol="0">
            <a:spAutoFit/>
          </a:bodyPr>
          <a:lstStyle/>
          <a:p>
            <a:r>
              <a:rPr lang="en-US" sz="1100" dirty="0">
                <a:solidFill>
                  <a:srgbClr val="404040"/>
                </a:solidFill>
                <a:latin typeface="Calibri" pitchFamily="34" charset="0"/>
                <a:cs typeface="Arial" pitchFamily="34" charset="0"/>
              </a:rPr>
              <a:t>Online or in the car</a:t>
            </a:r>
          </a:p>
        </p:txBody>
      </p:sp>
      <p:sp>
        <p:nvSpPr>
          <p:cNvPr id="56"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70" name="TextBox 22"/>
          <p:cNvSpPr txBox="1"/>
          <p:nvPr/>
        </p:nvSpPr>
        <p:spPr>
          <a:xfrm>
            <a:off x="7223446" y="736676"/>
            <a:ext cx="4603232" cy="5047536"/>
          </a:xfrm>
          <a:prstGeom prst="rect">
            <a:avLst/>
          </a:prstGeom>
        </p:spPr>
        <p:txBody>
          <a:bodyPr wrap="square" rtlCol="0">
            <a:spAutoFit/>
          </a:bodyPr>
          <a:lstStyle/>
          <a:p>
            <a:r>
              <a:rPr lang="en-US" sz="1400" dirty="0">
                <a:solidFill>
                  <a:schemeClr val="bg1"/>
                </a:solidFill>
                <a:latin typeface="Calibri" pitchFamily="34" charset="0"/>
                <a:cs typeface="Arial" pitchFamily="34" charset="0"/>
              </a:rPr>
              <a:t>Quantitative phase proved that internet is the main source of the media consumption, and its importance has risen during the time spent in the foreign country. 63% of the target group used internet every day before moved abroad, and 72% use internet on a daily basis now.</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The ratio of those immigrants who are not using any other media is between 14 and 20% (don’t watch TV, don’t listen to radio, don’t read print).</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MEDIA CONSUMPTION</a:t>
            </a:r>
          </a:p>
          <a:p>
            <a:r>
              <a:rPr lang="en-US" sz="1400" dirty="0">
                <a:solidFill>
                  <a:schemeClr val="bg1"/>
                </a:solidFill>
                <a:latin typeface="Calibri" pitchFamily="34" charset="0"/>
                <a:cs typeface="Arial" pitchFamily="34" charset="0"/>
              </a:rPr>
              <a:t>TV	38%</a:t>
            </a:r>
          </a:p>
          <a:p>
            <a:r>
              <a:rPr lang="en-US" sz="1400" dirty="0">
                <a:solidFill>
                  <a:schemeClr val="bg1"/>
                </a:solidFill>
                <a:latin typeface="Calibri" pitchFamily="34" charset="0"/>
                <a:cs typeface="Arial" pitchFamily="34" charset="0"/>
              </a:rPr>
              <a:t>Radio	42%</a:t>
            </a:r>
          </a:p>
          <a:p>
            <a:r>
              <a:rPr lang="en-US" sz="1400" dirty="0">
                <a:solidFill>
                  <a:schemeClr val="bg1"/>
                </a:solidFill>
                <a:latin typeface="Calibri" pitchFamily="34" charset="0"/>
                <a:cs typeface="Arial" pitchFamily="34" charset="0"/>
              </a:rPr>
              <a:t>Print	14%</a:t>
            </a:r>
          </a:p>
          <a:p>
            <a:r>
              <a:rPr lang="en-US" sz="1400" dirty="0">
                <a:solidFill>
                  <a:schemeClr val="bg1"/>
                </a:solidFill>
                <a:latin typeface="Calibri" pitchFamily="34" charset="0"/>
                <a:cs typeface="Arial" pitchFamily="34" charset="0"/>
              </a:rPr>
              <a:t>Internet	98%</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NAPI FOGYASZTÁS VÁLTOZÁSA A KÜLFÖLDRE KÖLTÖZÉS UTÁN</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TV 	40% </a:t>
            </a:r>
            <a:r>
              <a:rPr lang="en-US" sz="1400" dirty="0">
                <a:solidFill>
                  <a:schemeClr val="bg1"/>
                </a:solidFill>
                <a:latin typeface="Calibri" pitchFamily="34" charset="0"/>
                <a:cs typeface="Arial" pitchFamily="34" charset="0"/>
                <a:sym typeface="Wingdings" panose="05000000000000000000" pitchFamily="2" charset="2"/>
              </a:rPr>
              <a:t> 28%</a:t>
            </a:r>
          </a:p>
          <a:p>
            <a:r>
              <a:rPr lang="hu-HU" sz="1400" dirty="0" err="1">
                <a:solidFill>
                  <a:schemeClr val="bg1"/>
                </a:solidFill>
                <a:latin typeface="Calibri" pitchFamily="34" charset="0"/>
                <a:cs typeface="Arial" pitchFamily="34" charset="0"/>
                <a:sym typeface="Wingdings" panose="05000000000000000000" pitchFamily="2" charset="2"/>
              </a:rPr>
              <a:t>Radio</a:t>
            </a:r>
            <a:r>
              <a:rPr lang="en-US" sz="1400" dirty="0">
                <a:solidFill>
                  <a:schemeClr val="bg1"/>
                </a:solidFill>
                <a:latin typeface="Calibri" pitchFamily="34" charset="0"/>
                <a:cs typeface="Arial" pitchFamily="34" charset="0"/>
                <a:sym typeface="Wingdings" panose="05000000000000000000" pitchFamily="2" charset="2"/>
              </a:rPr>
              <a:t>	33%  29%</a:t>
            </a:r>
          </a:p>
          <a:p>
            <a:r>
              <a:rPr lang="en-US" sz="1400" dirty="0">
                <a:solidFill>
                  <a:schemeClr val="bg1"/>
                </a:solidFill>
                <a:latin typeface="Calibri" pitchFamily="34" charset="0"/>
                <a:cs typeface="Arial" pitchFamily="34" charset="0"/>
                <a:sym typeface="Wingdings" panose="05000000000000000000" pitchFamily="2" charset="2"/>
              </a:rPr>
              <a:t>Print	21%  10%</a:t>
            </a:r>
          </a:p>
          <a:p>
            <a:r>
              <a:rPr lang="en-US" sz="1400" dirty="0">
                <a:solidFill>
                  <a:schemeClr val="bg1"/>
                </a:solidFill>
                <a:latin typeface="Calibri" pitchFamily="34" charset="0"/>
                <a:cs typeface="Arial" pitchFamily="34" charset="0"/>
                <a:sym typeface="Wingdings" panose="05000000000000000000" pitchFamily="2" charset="2"/>
              </a:rPr>
              <a:t>Internet	91%  99%</a:t>
            </a:r>
            <a:endParaRPr lang="en-US" sz="1400" dirty="0">
              <a:solidFill>
                <a:schemeClr val="bg1"/>
              </a:solidFill>
              <a:latin typeface="Calibri" pitchFamily="34" charset="0"/>
              <a:cs typeface="Arial" pitchFamily="34" charset="0"/>
            </a:endParaRPr>
          </a:p>
          <a:p>
            <a:endParaRPr lang="en-US" sz="1400" dirty="0">
              <a:solidFill>
                <a:schemeClr val="bg1"/>
              </a:solidFill>
              <a:latin typeface="Calibri" pitchFamily="34" charset="0"/>
              <a:cs typeface="Arial" pitchFamily="34" charset="0"/>
            </a:endParaRPr>
          </a:p>
        </p:txBody>
      </p:sp>
      <p:sp>
        <p:nvSpPr>
          <p:cNvPr id="89" name="TextBox 21"/>
          <p:cNvSpPr txBox="1"/>
          <p:nvPr/>
        </p:nvSpPr>
        <p:spPr>
          <a:xfrm>
            <a:off x="7154215" y="-28796"/>
            <a:ext cx="5037785" cy="707886"/>
          </a:xfrm>
          <a:prstGeom prst="rect">
            <a:avLst/>
          </a:prstGeom>
        </p:spPr>
        <p:txBody>
          <a:bodyPr wrap="square" rtlCol="0">
            <a:spAutoFit/>
          </a:bodyPr>
          <a:lstStyle/>
          <a:p>
            <a:pPr algn="ctr"/>
            <a:r>
              <a:rPr lang="hu-HU" sz="2000" b="1" i="1" dirty="0">
                <a:solidFill>
                  <a:schemeClr val="bg1"/>
                </a:solidFill>
                <a:latin typeface="Calibri" pitchFamily="34" charset="0"/>
                <a:cs typeface="Arial" pitchFamily="34" charset="0"/>
              </a:rPr>
              <a:t>INFORMATION COMING FROM THE QUANTITATIVE PHASE</a:t>
            </a:r>
          </a:p>
        </p:txBody>
      </p:sp>
      <p:pic>
        <p:nvPicPr>
          <p:cNvPr id="90" name="Picture 89">
            <a:extLst>
              <a:ext uri="{FF2B5EF4-FFF2-40B4-BE49-F238E27FC236}">
                <a16:creationId xmlns:a16="http://schemas.microsoft.com/office/drawing/2014/main" xmlns="" id="{12D12E2E-337E-490C-83E6-3416369AB1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6387" y="6226037"/>
            <a:ext cx="600901" cy="600901"/>
          </a:xfrm>
          <a:prstGeom prst="rect">
            <a:avLst/>
          </a:prstGeom>
        </p:spPr>
      </p:pic>
      <p:pic>
        <p:nvPicPr>
          <p:cNvPr id="91" name="Picture 90">
            <a:extLst>
              <a:ext uri="{FF2B5EF4-FFF2-40B4-BE49-F238E27FC236}">
                <a16:creationId xmlns:a16="http://schemas.microsoft.com/office/drawing/2014/main" xmlns="" id="{923196EB-A323-4D5C-89D5-A216183A90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9629" y="6497408"/>
            <a:ext cx="725425" cy="137160"/>
          </a:xfrm>
          <a:prstGeom prst="rect">
            <a:avLst/>
          </a:prstGeom>
        </p:spPr>
      </p:pic>
    </p:spTree>
    <p:extLst>
      <p:ext uri="{BB962C8B-B14F-4D97-AF65-F5344CB8AC3E}">
        <p14:creationId xmlns:p14="http://schemas.microsoft.com/office/powerpoint/2010/main" val="494228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a:spLocks noChangeAspect="1"/>
          </p:cNvSpPr>
          <p:nvPr/>
        </p:nvSpPr>
        <p:spPr bwMode="auto">
          <a:xfrm>
            <a:off x="465909" y="1096316"/>
            <a:ext cx="11228786" cy="853045"/>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4" name="Cím 3"/>
          <p:cNvSpPr>
            <a:spLocks noGrp="1"/>
          </p:cNvSpPr>
          <p:nvPr>
            <p:ph type="title"/>
          </p:nvPr>
        </p:nvSpPr>
        <p:spPr>
          <a:xfrm>
            <a:off x="964386" y="1106041"/>
            <a:ext cx="10486086" cy="995514"/>
          </a:xfrm>
        </p:spPr>
        <p:txBody>
          <a:bodyPr>
            <a:normAutofit/>
          </a:bodyPr>
          <a:lstStyle/>
          <a:p>
            <a:r>
              <a:rPr lang="en-US" sz="1600" dirty="0"/>
              <a:t>Broadband internet connection: condition of comfort feeling abroad</a:t>
            </a:r>
            <a:br>
              <a:rPr lang="en-US" sz="1600" dirty="0"/>
            </a:br>
            <a:r>
              <a:rPr lang="en-US" sz="1600" b="0" dirty="0"/>
              <a:t>The service provider </a:t>
            </a:r>
            <a:r>
              <a:rPr lang="en-US" sz="1600" dirty="0"/>
              <a:t>depends on the location, they prefer limitless access</a:t>
            </a:r>
            <a:r>
              <a:rPr lang="en-US" sz="1600" b="0" dirty="0"/>
              <a:t>. Most of them are satisfied with the service in both countries. A lot of them don’t know the exact data of the service. (got it through a flat mate, older subscription)</a:t>
            </a:r>
          </a:p>
        </p:txBody>
      </p:sp>
      <p:graphicFrame>
        <p:nvGraphicFramePr>
          <p:cNvPr id="15" name="Táblázat 14"/>
          <p:cNvGraphicFramePr>
            <a:graphicFrameLocks noGrp="1"/>
          </p:cNvGraphicFramePr>
          <p:nvPr>
            <p:extLst>
              <p:ext uri="{D42A27DB-BD31-4B8C-83A1-F6EECF244321}">
                <p14:modId xmlns:p14="http://schemas.microsoft.com/office/powerpoint/2010/main" val="1451083922"/>
              </p:ext>
            </p:extLst>
          </p:nvPr>
        </p:nvGraphicFramePr>
        <p:xfrm>
          <a:off x="692331" y="3624447"/>
          <a:ext cx="4670245" cy="1603346"/>
        </p:xfrm>
        <a:graphic>
          <a:graphicData uri="http://schemas.openxmlformats.org/drawingml/2006/table">
            <a:tbl>
              <a:tblPr firstRow="1" bandRow="1">
                <a:tableStyleId>{5C22544A-7EE6-4342-B048-85BDC9FD1C3A}</a:tableStyleId>
              </a:tblPr>
              <a:tblGrid>
                <a:gridCol w="1556773">
                  <a:extLst>
                    <a:ext uri="{9D8B030D-6E8A-4147-A177-3AD203B41FA5}">
                      <a16:colId xmlns:a16="http://schemas.microsoft.com/office/drawing/2014/main" xmlns="" val="20000"/>
                    </a:ext>
                  </a:extLst>
                </a:gridCol>
                <a:gridCol w="1759492">
                  <a:extLst>
                    <a:ext uri="{9D8B030D-6E8A-4147-A177-3AD203B41FA5}">
                      <a16:colId xmlns:a16="http://schemas.microsoft.com/office/drawing/2014/main" xmlns="" val="20001"/>
                    </a:ext>
                  </a:extLst>
                </a:gridCol>
                <a:gridCol w="1353980">
                  <a:extLst>
                    <a:ext uri="{9D8B030D-6E8A-4147-A177-3AD203B41FA5}">
                      <a16:colId xmlns:a16="http://schemas.microsoft.com/office/drawing/2014/main" xmlns="" val="20002"/>
                    </a:ext>
                  </a:extLst>
                </a:gridCol>
              </a:tblGrid>
              <a:tr h="186025">
                <a:tc>
                  <a:txBody>
                    <a:bodyPr/>
                    <a:lstStyle/>
                    <a:p>
                      <a:pPr marL="0" algn="ctr" defTabSz="1219170" rtl="0" eaLnBrk="1" latinLnBrk="0" hangingPunct="1"/>
                      <a:r>
                        <a:rPr lang="en-US" sz="1100" b="1" kern="1200" noProof="0" dirty="0">
                          <a:solidFill>
                            <a:srgbClr val="404040"/>
                          </a:solidFill>
                          <a:latin typeface="+mn-lt"/>
                          <a:ea typeface="+mn-ea"/>
                          <a:cs typeface="+mn-cs"/>
                        </a:rPr>
                        <a:t>Provider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r>
                        <a:rPr lang="en-US" sz="1100" b="1" kern="1200" noProof="0" dirty="0">
                          <a:solidFill>
                            <a:srgbClr val="404040"/>
                          </a:solidFill>
                          <a:latin typeface="+mn-lt"/>
                          <a:ea typeface="+mn-ea"/>
                          <a:cs typeface="+mn-cs"/>
                        </a:rPr>
                        <a:t>speed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r>
                        <a:rPr lang="en-US" sz="1100" b="1" kern="1200" noProof="0" dirty="0">
                          <a:solidFill>
                            <a:srgbClr val="404040"/>
                          </a:solidFill>
                          <a:latin typeface="+mn-lt"/>
                          <a:ea typeface="+mn-ea"/>
                          <a:cs typeface="+mn-cs"/>
                        </a:rPr>
                        <a:t>Price Euro/month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86025">
                <a:tc>
                  <a:txBody>
                    <a:bodyPr/>
                    <a:lstStyle/>
                    <a:p>
                      <a:pPr algn="ctr"/>
                      <a:r>
                        <a:rPr lang="en-US" sz="1100" noProof="0" dirty="0">
                          <a:solidFill>
                            <a:srgbClr val="404040"/>
                          </a:solidFill>
                        </a:rPr>
                        <a:t>O2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100 MB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07946">
                <a:tc>
                  <a:txBody>
                    <a:bodyPr/>
                    <a:lstStyle/>
                    <a:p>
                      <a:pPr algn="ctr"/>
                      <a:r>
                        <a:rPr lang="en-US" sz="1100" noProof="0" dirty="0">
                          <a:solidFill>
                            <a:srgbClr val="404040"/>
                          </a:solidFill>
                        </a:rPr>
                        <a:t>Deutsche Telekom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100 MB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40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1186">
                <a:tc>
                  <a:txBody>
                    <a:bodyPr/>
                    <a:lstStyle/>
                    <a:p>
                      <a:pPr algn="ctr"/>
                      <a:r>
                        <a:rPr lang="en-US" sz="1100" noProof="0" dirty="0" err="1">
                          <a:solidFill>
                            <a:srgbClr val="404040"/>
                          </a:solidFill>
                        </a:rPr>
                        <a:t>Kábel</a:t>
                      </a:r>
                      <a:r>
                        <a:rPr lang="en-US" sz="1100" noProof="0" dirty="0">
                          <a:solidFill>
                            <a:srgbClr val="404040"/>
                          </a:solidFill>
                        </a:rPr>
                        <a:t> Deutschland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100 MB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20-30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91186">
                <a:tc>
                  <a:txBody>
                    <a:bodyPr/>
                    <a:lstStyle/>
                    <a:p>
                      <a:pPr algn="ctr"/>
                      <a:r>
                        <a:rPr lang="en-US" sz="1100" noProof="0" dirty="0">
                          <a:solidFill>
                            <a:srgbClr val="404040"/>
                          </a:solidFill>
                        </a:rPr>
                        <a:t>1&amp;1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Do not know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25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91186">
                <a:tc>
                  <a:txBody>
                    <a:bodyPr/>
                    <a:lstStyle/>
                    <a:p>
                      <a:pPr algn="ctr"/>
                      <a:r>
                        <a:rPr lang="en-US" sz="1100" noProof="0" dirty="0" err="1">
                          <a:solidFill>
                            <a:srgbClr val="404040"/>
                          </a:solidFill>
                        </a:rPr>
                        <a:t>Kabel</a:t>
                      </a:r>
                      <a:r>
                        <a:rPr lang="en-US" sz="1100" noProof="0" dirty="0">
                          <a:solidFill>
                            <a:srgbClr val="404040"/>
                          </a:solidFill>
                        </a:rPr>
                        <a:t> BW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Do not know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20-30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16" name="Lekerekített téglalap 15"/>
          <p:cNvSpPr/>
          <p:nvPr/>
        </p:nvSpPr>
        <p:spPr>
          <a:xfrm>
            <a:off x="692332" y="2445528"/>
            <a:ext cx="4124825" cy="1110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Font typeface="Arial" pitchFamily="34" charset="0"/>
              <a:buChar char="•"/>
            </a:pPr>
            <a:r>
              <a:rPr lang="en-US" sz="1200" dirty="0">
                <a:solidFill>
                  <a:srgbClr val="404040"/>
                </a:solidFill>
                <a:latin typeface="Calibri" pitchFamily="34" charset="0"/>
              </a:rPr>
              <a:t>The tenant chooses, and pays for the service, it is  under his/her name.</a:t>
            </a:r>
          </a:p>
          <a:p>
            <a:pPr marL="182563" indent="-182563">
              <a:buFont typeface="Arial" pitchFamily="34" charset="0"/>
              <a:buChar char="•"/>
            </a:pPr>
            <a:r>
              <a:rPr lang="en-US" sz="1200" dirty="0">
                <a:solidFill>
                  <a:srgbClr val="404040"/>
                </a:solidFill>
                <a:latin typeface="Calibri" pitchFamily="34" charset="0"/>
              </a:rPr>
              <a:t>Most of them are satisfied with the service</a:t>
            </a:r>
          </a:p>
          <a:p>
            <a:pPr marL="182563" indent="-182563">
              <a:buFont typeface="Arial" pitchFamily="34" charset="0"/>
              <a:buChar char="•"/>
            </a:pPr>
            <a:r>
              <a:rPr lang="en-US" sz="1200" dirty="0">
                <a:solidFill>
                  <a:srgbClr val="404040"/>
                </a:solidFill>
                <a:latin typeface="Calibri" pitchFamily="34" charset="0"/>
              </a:rPr>
              <a:t>The price is important: 30-35 Euro is acceptable for the basic package</a:t>
            </a:r>
          </a:p>
        </p:txBody>
      </p:sp>
      <p:sp>
        <p:nvSpPr>
          <p:cNvPr id="17" name="Rounded Rectangular Callout 9"/>
          <p:cNvSpPr/>
          <p:nvPr/>
        </p:nvSpPr>
        <p:spPr>
          <a:xfrm>
            <a:off x="902247" y="5354359"/>
            <a:ext cx="4250412" cy="561223"/>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100" i="1" kern="0" dirty="0">
                <a:solidFill>
                  <a:srgbClr val="404040"/>
                </a:solidFill>
                <a:latin typeface="Calibri" pitchFamily="34" charset="0"/>
              </a:rPr>
              <a:t>‘I live in the suburbs, there is no other service provider there. The subscription was made before I moved here, and it is perfect for me.’  (</a:t>
            </a:r>
            <a:r>
              <a:rPr lang="hu-HU" sz="1100" i="1" kern="0" dirty="0">
                <a:solidFill>
                  <a:srgbClr val="404040"/>
                </a:solidFill>
                <a:latin typeface="Calibri" pitchFamily="34" charset="0"/>
              </a:rPr>
              <a:t>man</a:t>
            </a:r>
            <a:r>
              <a:rPr lang="en-US" sz="1100" i="1" kern="0" dirty="0">
                <a:solidFill>
                  <a:srgbClr val="404040"/>
                </a:solidFill>
                <a:latin typeface="Calibri" pitchFamily="34" charset="0"/>
              </a:rPr>
              <a:t>, </a:t>
            </a:r>
            <a:r>
              <a:rPr lang="hu-HU" sz="1100" i="1" kern="0" dirty="0">
                <a:solidFill>
                  <a:srgbClr val="404040"/>
                </a:solidFill>
                <a:latin typeface="Calibri" pitchFamily="34" charset="0"/>
              </a:rPr>
              <a:t>D</a:t>
            </a:r>
            <a:r>
              <a:rPr lang="en-US" sz="1100" i="1" kern="0" dirty="0">
                <a:solidFill>
                  <a:srgbClr val="404040"/>
                </a:solidFill>
                <a:latin typeface="Calibri" pitchFamily="34" charset="0"/>
              </a:rPr>
              <a:t>, Cable BW)</a:t>
            </a:r>
          </a:p>
        </p:txBody>
      </p:sp>
      <p:sp>
        <p:nvSpPr>
          <p:cNvPr id="18" name="Rounded Rectangular Callout 9"/>
          <p:cNvSpPr/>
          <p:nvPr/>
        </p:nvSpPr>
        <p:spPr>
          <a:xfrm>
            <a:off x="348750" y="6042148"/>
            <a:ext cx="3744147" cy="444137"/>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100" i="1" kern="0" dirty="0">
                <a:solidFill>
                  <a:srgbClr val="404040"/>
                </a:solidFill>
                <a:latin typeface="Calibri" pitchFamily="34" charset="0"/>
              </a:rPr>
              <a:t>‘I found it on a comparative website, it serves my needs well.’ (</a:t>
            </a:r>
            <a:r>
              <a:rPr lang="hu-HU" sz="1100" i="1" kern="0" dirty="0">
                <a:solidFill>
                  <a:srgbClr val="404040"/>
                </a:solidFill>
                <a:latin typeface="Calibri" pitchFamily="34" charset="0"/>
              </a:rPr>
              <a:t>man</a:t>
            </a:r>
            <a:r>
              <a:rPr lang="en-US" sz="1100" i="1" kern="0" dirty="0">
                <a:solidFill>
                  <a:srgbClr val="404040"/>
                </a:solidFill>
                <a:latin typeface="Calibri" pitchFamily="34" charset="0"/>
              </a:rPr>
              <a:t>, </a:t>
            </a:r>
            <a:r>
              <a:rPr lang="hu-HU" sz="1100" i="1" kern="0" dirty="0">
                <a:solidFill>
                  <a:srgbClr val="404040"/>
                </a:solidFill>
                <a:latin typeface="Calibri" pitchFamily="34" charset="0"/>
              </a:rPr>
              <a:t>D</a:t>
            </a:r>
            <a:r>
              <a:rPr lang="en-US" sz="1100" i="1" kern="0" dirty="0">
                <a:solidFill>
                  <a:srgbClr val="404040"/>
                </a:solidFill>
                <a:latin typeface="Calibri" pitchFamily="34" charset="0"/>
              </a:rPr>
              <a:t>, 1&amp;1)</a:t>
            </a:r>
          </a:p>
        </p:txBody>
      </p:sp>
      <p:sp>
        <p:nvSpPr>
          <p:cNvPr id="19" name="Rounded Rectangular Callout 9"/>
          <p:cNvSpPr/>
          <p:nvPr/>
        </p:nvSpPr>
        <p:spPr>
          <a:xfrm>
            <a:off x="6509043" y="5342123"/>
            <a:ext cx="4480560" cy="406827"/>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100" i="1" kern="0" dirty="0">
                <a:solidFill>
                  <a:srgbClr val="404040"/>
                </a:solidFill>
                <a:latin typeface="Calibri" pitchFamily="34" charset="0"/>
              </a:rPr>
              <a:t>‘My flat mate pays for it, it cost 22 pounds/month for me, but I use internet a lot in the university’s library as well.’ (</a:t>
            </a:r>
            <a:r>
              <a:rPr lang="hu-HU" sz="1100" i="1" kern="0" dirty="0">
                <a:solidFill>
                  <a:srgbClr val="404040"/>
                </a:solidFill>
                <a:latin typeface="Calibri" pitchFamily="34" charset="0"/>
              </a:rPr>
              <a:t>man</a:t>
            </a:r>
            <a:r>
              <a:rPr lang="en-US" sz="1100" i="1" kern="0" dirty="0">
                <a:solidFill>
                  <a:srgbClr val="404040"/>
                </a:solidFill>
                <a:latin typeface="Calibri" pitchFamily="34" charset="0"/>
              </a:rPr>
              <a:t>, </a:t>
            </a:r>
            <a:r>
              <a:rPr lang="hu-HU" sz="1100" i="1" kern="0" dirty="0">
                <a:solidFill>
                  <a:srgbClr val="404040"/>
                </a:solidFill>
                <a:latin typeface="Calibri" pitchFamily="34" charset="0"/>
              </a:rPr>
              <a:t>GB,</a:t>
            </a:r>
            <a:r>
              <a:rPr lang="en-US" sz="1100" i="1" kern="0" dirty="0">
                <a:solidFill>
                  <a:srgbClr val="404040"/>
                </a:solidFill>
                <a:latin typeface="Calibri" pitchFamily="34" charset="0"/>
              </a:rPr>
              <a:t> Sky Broadband)</a:t>
            </a:r>
          </a:p>
        </p:txBody>
      </p:sp>
      <p:sp>
        <p:nvSpPr>
          <p:cNvPr id="20" name="Rounded Rectangular Callout 9"/>
          <p:cNvSpPr/>
          <p:nvPr/>
        </p:nvSpPr>
        <p:spPr>
          <a:xfrm>
            <a:off x="5864264" y="6035012"/>
            <a:ext cx="5258287" cy="534481"/>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100" i="1" kern="0" dirty="0">
                <a:solidFill>
                  <a:srgbClr val="404040"/>
                </a:solidFill>
                <a:latin typeface="Calibri" pitchFamily="34" charset="0"/>
              </a:rPr>
              <a:t>‘We switched to Virgin not long ago, it’s similar to Hungarian UPC, net, </a:t>
            </a:r>
            <a:r>
              <a:rPr lang="en-US" sz="1100" i="1" kern="0" dirty="0" err="1">
                <a:solidFill>
                  <a:srgbClr val="404040"/>
                </a:solidFill>
                <a:latin typeface="Calibri" pitchFamily="34" charset="0"/>
              </a:rPr>
              <a:t>tv</a:t>
            </a:r>
            <a:r>
              <a:rPr lang="en-US" sz="1100" i="1" kern="0" dirty="0">
                <a:solidFill>
                  <a:srgbClr val="404040"/>
                </a:solidFill>
                <a:latin typeface="Calibri" pitchFamily="34" charset="0"/>
              </a:rPr>
              <a:t>, and phone package. It’s quite expensive,  but we need broadband connection and it’ has limitless access.’ (</a:t>
            </a:r>
            <a:r>
              <a:rPr lang="hu-HU" sz="1100" i="1" kern="0" dirty="0" err="1">
                <a:solidFill>
                  <a:srgbClr val="404040"/>
                </a:solidFill>
                <a:latin typeface="Calibri" pitchFamily="34" charset="0"/>
              </a:rPr>
              <a:t>woman</a:t>
            </a:r>
            <a:r>
              <a:rPr lang="en-US" sz="1100" i="1" kern="0" dirty="0">
                <a:solidFill>
                  <a:srgbClr val="404040"/>
                </a:solidFill>
                <a:latin typeface="Calibri" pitchFamily="34" charset="0"/>
              </a:rPr>
              <a:t>, </a:t>
            </a:r>
            <a:r>
              <a:rPr lang="hu-HU" sz="1100" i="1" kern="0" dirty="0">
                <a:solidFill>
                  <a:srgbClr val="404040"/>
                </a:solidFill>
                <a:latin typeface="Calibri" pitchFamily="34" charset="0"/>
              </a:rPr>
              <a:t>GB</a:t>
            </a:r>
            <a:r>
              <a:rPr lang="en-US" sz="1100" i="1" kern="0" dirty="0">
                <a:solidFill>
                  <a:srgbClr val="404040"/>
                </a:solidFill>
                <a:latin typeface="Calibri" pitchFamily="34" charset="0"/>
              </a:rPr>
              <a:t>, Virgin)</a:t>
            </a:r>
          </a:p>
        </p:txBody>
      </p:sp>
      <p:graphicFrame>
        <p:nvGraphicFramePr>
          <p:cNvPr id="23" name="Táblázat 22"/>
          <p:cNvGraphicFramePr>
            <a:graphicFrameLocks noGrp="1"/>
          </p:cNvGraphicFramePr>
          <p:nvPr>
            <p:extLst>
              <p:ext uri="{D42A27DB-BD31-4B8C-83A1-F6EECF244321}">
                <p14:modId xmlns:p14="http://schemas.microsoft.com/office/powerpoint/2010/main" val="2012863940"/>
              </p:ext>
            </p:extLst>
          </p:nvPr>
        </p:nvGraphicFramePr>
        <p:xfrm>
          <a:off x="6055408" y="3640901"/>
          <a:ext cx="5927041" cy="1630680"/>
        </p:xfrm>
        <a:graphic>
          <a:graphicData uri="http://schemas.openxmlformats.org/drawingml/2006/table">
            <a:tbl>
              <a:tblPr firstRow="1" bandRow="1">
                <a:tableStyleId>{5C22544A-7EE6-4342-B048-85BDC9FD1C3A}</a:tableStyleId>
              </a:tblPr>
              <a:tblGrid>
                <a:gridCol w="1975713">
                  <a:extLst>
                    <a:ext uri="{9D8B030D-6E8A-4147-A177-3AD203B41FA5}">
                      <a16:colId xmlns:a16="http://schemas.microsoft.com/office/drawing/2014/main" xmlns="" val="20000"/>
                    </a:ext>
                  </a:extLst>
                </a:gridCol>
                <a:gridCol w="2232985">
                  <a:extLst>
                    <a:ext uri="{9D8B030D-6E8A-4147-A177-3AD203B41FA5}">
                      <a16:colId xmlns:a16="http://schemas.microsoft.com/office/drawing/2014/main" xmlns="" val="20001"/>
                    </a:ext>
                  </a:extLst>
                </a:gridCol>
                <a:gridCol w="1718343">
                  <a:extLst>
                    <a:ext uri="{9D8B030D-6E8A-4147-A177-3AD203B41FA5}">
                      <a16:colId xmlns:a16="http://schemas.microsoft.com/office/drawing/2014/main" xmlns="" val="20002"/>
                    </a:ext>
                  </a:extLst>
                </a:gridCol>
              </a:tblGrid>
              <a:tr h="186025">
                <a:tc>
                  <a:txBody>
                    <a:bodyPr/>
                    <a:lstStyle/>
                    <a:p>
                      <a:pPr marL="0" algn="ctr" defTabSz="1219170" rtl="0" eaLnBrk="1" latinLnBrk="0" hangingPunct="1"/>
                      <a:r>
                        <a:rPr lang="en-US" sz="1100" b="1" kern="1200" noProof="0" dirty="0">
                          <a:solidFill>
                            <a:srgbClr val="404040"/>
                          </a:solidFill>
                          <a:latin typeface="+mn-lt"/>
                          <a:ea typeface="+mn-ea"/>
                          <a:cs typeface="+mn-cs"/>
                        </a:rPr>
                        <a:t>Provider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r>
                        <a:rPr lang="en-US" sz="1100" b="1" kern="1200" noProof="0" dirty="0">
                          <a:solidFill>
                            <a:srgbClr val="404040"/>
                          </a:solidFill>
                          <a:latin typeface="+mn-lt"/>
                          <a:ea typeface="+mn-ea"/>
                          <a:cs typeface="+mn-cs"/>
                        </a:rPr>
                        <a:t>speed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r>
                        <a:rPr lang="en-US" sz="1100" b="1" kern="1200" noProof="0" dirty="0">
                          <a:solidFill>
                            <a:srgbClr val="404040"/>
                          </a:solidFill>
                          <a:latin typeface="+mn-lt"/>
                          <a:ea typeface="+mn-ea"/>
                          <a:cs typeface="+mn-cs"/>
                        </a:rPr>
                        <a:t>Price Euro/month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86025">
                <a:tc>
                  <a:txBody>
                    <a:bodyPr/>
                    <a:lstStyle/>
                    <a:p>
                      <a:pPr algn="ctr"/>
                      <a:r>
                        <a:rPr lang="en-US" sz="1100" noProof="0" dirty="0" err="1">
                          <a:solidFill>
                            <a:srgbClr val="404040"/>
                          </a:solidFill>
                        </a:rPr>
                        <a:t>TalkTalk</a:t>
                      </a:r>
                      <a:endParaRPr lang="en-US" sz="1100" noProof="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r>
                        <a:rPr lang="en-US" sz="1100" kern="1200" noProof="0" dirty="0">
                          <a:solidFill>
                            <a:srgbClr val="404040"/>
                          </a:solidFill>
                          <a:latin typeface="+mn-lt"/>
                          <a:ea typeface="+mn-ea"/>
                          <a:cs typeface="+mn-cs"/>
                        </a:rPr>
                        <a:t>Broadband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err="1">
                          <a:solidFill>
                            <a:srgbClr val="404040"/>
                          </a:solidFill>
                        </a:rPr>
                        <a:t>Nem</a:t>
                      </a:r>
                      <a:r>
                        <a:rPr lang="en-US" sz="1100" baseline="0" noProof="0" dirty="0">
                          <a:solidFill>
                            <a:srgbClr val="404040"/>
                          </a:solidFill>
                        </a:rPr>
                        <a:t> </a:t>
                      </a:r>
                      <a:r>
                        <a:rPr lang="en-US" sz="1100" baseline="0" noProof="0" dirty="0" err="1">
                          <a:solidFill>
                            <a:srgbClr val="404040"/>
                          </a:solidFill>
                        </a:rPr>
                        <a:t>tudja</a:t>
                      </a:r>
                      <a:endParaRPr lang="en-US" sz="1100" baseline="0" noProof="0" dirty="0">
                        <a:solidFill>
                          <a:srgbClr val="404040"/>
                        </a:solidFill>
                      </a:endParaRPr>
                    </a:p>
                    <a:p>
                      <a:pPr algn="ctr"/>
                      <a:r>
                        <a:rPr lang="en-US" sz="1100" baseline="0" noProof="0" dirty="0" err="1">
                          <a:solidFill>
                            <a:srgbClr val="404040"/>
                          </a:solidFill>
                        </a:rPr>
                        <a:t>Többen</a:t>
                      </a:r>
                      <a:r>
                        <a:rPr lang="en-US" sz="1100" baseline="0" noProof="0" dirty="0">
                          <a:solidFill>
                            <a:srgbClr val="404040"/>
                          </a:solidFill>
                        </a:rPr>
                        <a:t> </a:t>
                      </a:r>
                      <a:r>
                        <a:rPr lang="en-US" sz="1100" baseline="0" noProof="0" dirty="0" err="1">
                          <a:solidFill>
                            <a:srgbClr val="404040"/>
                          </a:solidFill>
                        </a:rPr>
                        <a:t>használják</a:t>
                      </a:r>
                      <a:endParaRPr lang="en-US" sz="1100" noProof="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91186">
                <a:tc>
                  <a:txBody>
                    <a:bodyPr/>
                    <a:lstStyle/>
                    <a:p>
                      <a:pPr algn="ctr"/>
                      <a:r>
                        <a:rPr lang="en-US" sz="1100" noProof="0" dirty="0">
                          <a:solidFill>
                            <a:srgbClr val="404040"/>
                          </a:solidFill>
                        </a:rPr>
                        <a:t>Virgin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r>
                        <a:rPr lang="en-US" sz="1100" kern="1200" noProof="0" dirty="0">
                          <a:solidFill>
                            <a:srgbClr val="404040"/>
                          </a:solidFill>
                          <a:latin typeface="+mn-lt"/>
                          <a:ea typeface="+mn-ea"/>
                          <a:cs typeface="+mn-cs"/>
                        </a:rPr>
                        <a:t>Broadband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50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1186">
                <a:tc>
                  <a:txBody>
                    <a:bodyPr/>
                    <a:lstStyle/>
                    <a:p>
                      <a:pPr algn="ctr"/>
                      <a:r>
                        <a:rPr lang="en-US" sz="1100" noProof="0" dirty="0">
                          <a:solidFill>
                            <a:srgbClr val="404040"/>
                          </a:solidFill>
                        </a:rPr>
                        <a:t>Service </a:t>
                      </a:r>
                      <a:r>
                        <a:rPr lang="en-US" sz="1100" noProof="0" dirty="0" err="1">
                          <a:solidFill>
                            <a:srgbClr val="404040"/>
                          </a:solidFill>
                        </a:rPr>
                        <a:t>recieved</a:t>
                      </a:r>
                      <a:r>
                        <a:rPr lang="en-US" sz="1100" noProof="0" dirty="0">
                          <a:solidFill>
                            <a:srgbClr val="404040"/>
                          </a:solidFill>
                        </a:rPr>
                        <a:t> with the flat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Do not know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Do not know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91186">
                <a:tc>
                  <a:txBody>
                    <a:bodyPr/>
                    <a:lstStyle/>
                    <a:p>
                      <a:pPr algn="ctr"/>
                      <a:r>
                        <a:rPr lang="en-US" sz="1100" noProof="0" dirty="0">
                          <a:solidFill>
                            <a:srgbClr val="404040"/>
                          </a:solidFill>
                        </a:rPr>
                        <a:t>Sky Broadband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Do not know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50 </a:t>
                      </a:r>
                    </a:p>
                    <a:p>
                      <a:pPr algn="ctr"/>
                      <a:r>
                        <a:rPr lang="en-US" sz="1100" noProof="0" dirty="0">
                          <a:solidFill>
                            <a:srgbClr val="404040"/>
                          </a:solidFill>
                        </a:rPr>
                        <a:t>More people use it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4" name="Lekerekített téglalap 23"/>
          <p:cNvSpPr/>
          <p:nvPr/>
        </p:nvSpPr>
        <p:spPr>
          <a:xfrm>
            <a:off x="5864264" y="2514104"/>
            <a:ext cx="6006136" cy="1110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Font typeface="Arial" pitchFamily="34" charset="0"/>
              <a:buChar char="•"/>
            </a:pPr>
            <a:r>
              <a:rPr lang="en-US" sz="1200" dirty="0">
                <a:solidFill>
                  <a:srgbClr val="404040"/>
                </a:solidFill>
                <a:latin typeface="Calibri" pitchFamily="34" charset="0"/>
              </a:rPr>
              <a:t>The service ‚belongs’ to the flat, the tenant can’t choose (in 3 cases)</a:t>
            </a:r>
          </a:p>
          <a:p>
            <a:pPr marL="182563" indent="-182563">
              <a:buFont typeface="Arial" pitchFamily="34" charset="0"/>
              <a:buChar char="•"/>
            </a:pPr>
            <a:r>
              <a:rPr lang="en-US" sz="1200" dirty="0">
                <a:solidFill>
                  <a:srgbClr val="404040"/>
                </a:solidFill>
                <a:latin typeface="Calibri" pitchFamily="34" charset="0"/>
              </a:rPr>
              <a:t>The tenant can choose, he/she pays, and the service is under his/her name</a:t>
            </a:r>
          </a:p>
          <a:p>
            <a:pPr marL="182563" indent="-182563">
              <a:buFont typeface="Arial" pitchFamily="34" charset="0"/>
              <a:buChar char="•"/>
            </a:pPr>
            <a:r>
              <a:rPr lang="en-US" sz="1200" dirty="0">
                <a:solidFill>
                  <a:srgbClr val="404040"/>
                </a:solidFill>
                <a:latin typeface="Calibri" pitchFamily="34" charset="0"/>
              </a:rPr>
              <a:t>Flat mates use a subscription together</a:t>
            </a:r>
          </a:p>
          <a:p>
            <a:pPr marL="182563" indent="-182563">
              <a:buFont typeface="Arial" pitchFamily="34" charset="0"/>
              <a:buChar char="•"/>
            </a:pPr>
            <a:r>
              <a:rPr lang="en-US" sz="1200" dirty="0">
                <a:solidFill>
                  <a:srgbClr val="404040"/>
                </a:solidFill>
                <a:latin typeface="Calibri" pitchFamily="34" charset="0"/>
              </a:rPr>
              <a:t>Most of them are satisfied</a:t>
            </a:r>
          </a:p>
          <a:p>
            <a:pPr marL="182563" indent="-182563">
              <a:buFont typeface="Arial" pitchFamily="34" charset="0"/>
              <a:buChar char="•"/>
            </a:pPr>
            <a:r>
              <a:rPr lang="en-US" sz="1200" dirty="0">
                <a:solidFill>
                  <a:srgbClr val="404040"/>
                </a:solidFill>
                <a:latin typeface="Calibri" pitchFamily="34" charset="0"/>
              </a:rPr>
              <a:t>The price is important, but they are ready to pay more for broadband connection and quality service</a:t>
            </a:r>
          </a:p>
        </p:txBody>
      </p:sp>
      <p:pic>
        <p:nvPicPr>
          <p:cNvPr id="25" name="Kép 24" descr="Flag_of_the_United_Kingdom.svg.png"/>
          <p:cNvPicPr>
            <a:picLocks noChangeAspect="1"/>
          </p:cNvPicPr>
          <p:nvPr/>
        </p:nvPicPr>
        <p:blipFill>
          <a:blip r:embed="rId2" cstate="print"/>
          <a:stretch>
            <a:fillRect/>
          </a:stretch>
        </p:blipFill>
        <p:spPr>
          <a:xfrm>
            <a:off x="8327859" y="2166178"/>
            <a:ext cx="729450" cy="364725"/>
          </a:xfrm>
          <a:prstGeom prst="rect">
            <a:avLst/>
          </a:prstGeom>
        </p:spPr>
      </p:pic>
      <p:sp>
        <p:nvSpPr>
          <p:cNvPr id="21"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a:lnSpc>
                <a:spcPct val="100000"/>
              </a:lnSpc>
              <a:spcBef>
                <a:spcPct val="20000"/>
              </a:spcBef>
            </a:pPr>
            <a:r>
              <a:rPr lang="hu-HU" sz="3200" cap="none" dirty="0">
                <a:solidFill>
                  <a:srgbClr val="404040"/>
                </a:solidFill>
              </a:rPr>
              <a:t>INTERNET CONNECTION</a:t>
            </a:r>
          </a:p>
        </p:txBody>
      </p:sp>
      <p:pic>
        <p:nvPicPr>
          <p:cNvPr id="12" name="Kép 11" descr="Flag_of_Germany.svg.png"/>
          <p:cNvPicPr>
            <a:picLocks noChangeAspect="1"/>
          </p:cNvPicPr>
          <p:nvPr/>
        </p:nvPicPr>
        <p:blipFill>
          <a:blip r:embed="rId3" cstate="print"/>
          <a:stretch>
            <a:fillRect/>
          </a:stretch>
        </p:blipFill>
        <p:spPr>
          <a:xfrm>
            <a:off x="2434646" y="2158763"/>
            <a:ext cx="640196" cy="384118"/>
          </a:xfrm>
          <a:prstGeom prst="rect">
            <a:avLst/>
          </a:prstGeom>
        </p:spPr>
      </p:pic>
      <p:pic>
        <p:nvPicPr>
          <p:cNvPr id="22" name="Picture 21">
            <a:extLst>
              <a:ext uri="{FF2B5EF4-FFF2-40B4-BE49-F238E27FC236}">
                <a16:creationId xmlns:a16="http://schemas.microsoft.com/office/drawing/2014/main" xmlns="" id="{1ABBCF12-BC39-4DF0-A1A0-1437E68DFD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7883" y="95196"/>
            <a:ext cx="600901" cy="600901"/>
          </a:xfrm>
          <a:prstGeom prst="rect">
            <a:avLst/>
          </a:prstGeom>
        </p:spPr>
      </p:pic>
      <p:pic>
        <p:nvPicPr>
          <p:cNvPr id="26" name="Picture 25">
            <a:extLst>
              <a:ext uri="{FF2B5EF4-FFF2-40B4-BE49-F238E27FC236}">
                <a16:creationId xmlns:a16="http://schemas.microsoft.com/office/drawing/2014/main" xmlns="" id="{1F56AB58-BCE2-4D52-BFA9-8F7F862858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1125" y="366567"/>
            <a:ext cx="725425" cy="137160"/>
          </a:xfrm>
          <a:prstGeom prst="rect">
            <a:avLst/>
          </a:prstGeom>
        </p:spPr>
      </p:pic>
    </p:spTree>
    <p:extLst>
      <p:ext uri="{BB962C8B-B14F-4D97-AF65-F5344CB8AC3E}">
        <p14:creationId xmlns:p14="http://schemas.microsoft.com/office/powerpoint/2010/main" val="2773671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a:spLocks noChangeAspect="1"/>
          </p:cNvSpPr>
          <p:nvPr/>
        </p:nvSpPr>
        <p:spPr bwMode="auto">
          <a:xfrm>
            <a:off x="465909" y="1096316"/>
            <a:ext cx="11228786" cy="853045"/>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4" name="Cím 3"/>
          <p:cNvSpPr>
            <a:spLocks noGrp="1"/>
          </p:cNvSpPr>
          <p:nvPr>
            <p:ph type="title"/>
          </p:nvPr>
        </p:nvSpPr>
        <p:spPr>
          <a:xfrm>
            <a:off x="964386" y="1106041"/>
            <a:ext cx="10486086" cy="995514"/>
          </a:xfrm>
        </p:spPr>
        <p:txBody>
          <a:bodyPr>
            <a:normAutofit/>
          </a:bodyPr>
          <a:lstStyle/>
          <a:p>
            <a:r>
              <a:rPr lang="en-US" sz="1600" dirty="0"/>
              <a:t>Broadband internet connection: condition of comfort feeling abroad</a:t>
            </a:r>
            <a:br>
              <a:rPr lang="en-US" sz="1600" dirty="0"/>
            </a:br>
            <a:r>
              <a:rPr lang="en-US" sz="1600" b="0" dirty="0"/>
              <a:t>The service provider </a:t>
            </a:r>
            <a:r>
              <a:rPr lang="en-US" sz="1600" dirty="0"/>
              <a:t>depends on the location, they prefer limitless access</a:t>
            </a:r>
            <a:r>
              <a:rPr lang="en-US" sz="1600" b="0" dirty="0"/>
              <a:t>. Most of them are satisfied with the service in both countries. A lot of them don’t know the exact data of the service. (got it through a flat mate, older subscription)</a:t>
            </a:r>
          </a:p>
        </p:txBody>
      </p:sp>
      <p:graphicFrame>
        <p:nvGraphicFramePr>
          <p:cNvPr id="15" name="Táblázat 14"/>
          <p:cNvGraphicFramePr>
            <a:graphicFrameLocks noGrp="1"/>
          </p:cNvGraphicFramePr>
          <p:nvPr>
            <p:extLst>
              <p:ext uri="{D42A27DB-BD31-4B8C-83A1-F6EECF244321}">
                <p14:modId xmlns:p14="http://schemas.microsoft.com/office/powerpoint/2010/main" val="291757888"/>
              </p:ext>
            </p:extLst>
          </p:nvPr>
        </p:nvGraphicFramePr>
        <p:xfrm>
          <a:off x="692331" y="3624447"/>
          <a:ext cx="4670245" cy="1603346"/>
        </p:xfrm>
        <a:graphic>
          <a:graphicData uri="http://schemas.openxmlformats.org/drawingml/2006/table">
            <a:tbl>
              <a:tblPr firstRow="1" bandRow="1">
                <a:tableStyleId>{5C22544A-7EE6-4342-B048-85BDC9FD1C3A}</a:tableStyleId>
              </a:tblPr>
              <a:tblGrid>
                <a:gridCol w="1556773">
                  <a:extLst>
                    <a:ext uri="{9D8B030D-6E8A-4147-A177-3AD203B41FA5}">
                      <a16:colId xmlns:a16="http://schemas.microsoft.com/office/drawing/2014/main" xmlns="" val="20000"/>
                    </a:ext>
                  </a:extLst>
                </a:gridCol>
                <a:gridCol w="1759492">
                  <a:extLst>
                    <a:ext uri="{9D8B030D-6E8A-4147-A177-3AD203B41FA5}">
                      <a16:colId xmlns:a16="http://schemas.microsoft.com/office/drawing/2014/main" xmlns="" val="20001"/>
                    </a:ext>
                  </a:extLst>
                </a:gridCol>
                <a:gridCol w="1353980">
                  <a:extLst>
                    <a:ext uri="{9D8B030D-6E8A-4147-A177-3AD203B41FA5}">
                      <a16:colId xmlns:a16="http://schemas.microsoft.com/office/drawing/2014/main" xmlns="" val="20002"/>
                    </a:ext>
                  </a:extLst>
                </a:gridCol>
              </a:tblGrid>
              <a:tr h="186025">
                <a:tc>
                  <a:txBody>
                    <a:bodyPr/>
                    <a:lstStyle/>
                    <a:p>
                      <a:pPr marL="0" algn="ctr" defTabSz="1219170" rtl="0" eaLnBrk="1" latinLnBrk="0" hangingPunct="1"/>
                      <a:r>
                        <a:rPr lang="en-US" sz="1100" b="1" kern="1200" noProof="0" dirty="0">
                          <a:solidFill>
                            <a:srgbClr val="404040"/>
                          </a:solidFill>
                          <a:latin typeface="+mn-lt"/>
                          <a:ea typeface="+mn-ea"/>
                          <a:cs typeface="+mn-cs"/>
                        </a:rPr>
                        <a:t>Provider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r>
                        <a:rPr lang="en-US" sz="1100" b="1" kern="1200" noProof="0" dirty="0">
                          <a:solidFill>
                            <a:srgbClr val="404040"/>
                          </a:solidFill>
                          <a:latin typeface="+mn-lt"/>
                          <a:ea typeface="+mn-ea"/>
                          <a:cs typeface="+mn-cs"/>
                        </a:rPr>
                        <a:t>speed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r>
                        <a:rPr lang="en-US" sz="1100" b="1" kern="1200" noProof="0" dirty="0">
                          <a:solidFill>
                            <a:srgbClr val="404040"/>
                          </a:solidFill>
                          <a:latin typeface="+mn-lt"/>
                          <a:ea typeface="+mn-ea"/>
                          <a:cs typeface="+mn-cs"/>
                        </a:rPr>
                        <a:t>Price Euro/month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86025">
                <a:tc>
                  <a:txBody>
                    <a:bodyPr/>
                    <a:lstStyle/>
                    <a:p>
                      <a:pPr algn="ctr"/>
                      <a:r>
                        <a:rPr lang="en-US" sz="1100" noProof="0" dirty="0">
                          <a:solidFill>
                            <a:srgbClr val="404040"/>
                          </a:solidFill>
                        </a:rPr>
                        <a:t>O2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100 MB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07946">
                <a:tc>
                  <a:txBody>
                    <a:bodyPr/>
                    <a:lstStyle/>
                    <a:p>
                      <a:pPr algn="ctr"/>
                      <a:r>
                        <a:rPr lang="en-US" sz="1100" noProof="0" dirty="0">
                          <a:solidFill>
                            <a:srgbClr val="404040"/>
                          </a:solidFill>
                        </a:rPr>
                        <a:t>Deutsche Telekom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100 MB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40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1186">
                <a:tc>
                  <a:txBody>
                    <a:bodyPr/>
                    <a:lstStyle/>
                    <a:p>
                      <a:pPr algn="ctr"/>
                      <a:r>
                        <a:rPr lang="en-US" sz="1100" noProof="0" dirty="0" err="1">
                          <a:solidFill>
                            <a:srgbClr val="404040"/>
                          </a:solidFill>
                        </a:rPr>
                        <a:t>Kábel</a:t>
                      </a:r>
                      <a:r>
                        <a:rPr lang="en-US" sz="1100" noProof="0" dirty="0">
                          <a:solidFill>
                            <a:srgbClr val="404040"/>
                          </a:solidFill>
                        </a:rPr>
                        <a:t> Deutschland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100 MB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20-30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91186">
                <a:tc>
                  <a:txBody>
                    <a:bodyPr/>
                    <a:lstStyle/>
                    <a:p>
                      <a:pPr algn="ctr"/>
                      <a:r>
                        <a:rPr lang="en-US" sz="1100" noProof="0" dirty="0">
                          <a:solidFill>
                            <a:srgbClr val="404040"/>
                          </a:solidFill>
                        </a:rPr>
                        <a:t>1&amp;1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Do not know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25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91186">
                <a:tc>
                  <a:txBody>
                    <a:bodyPr/>
                    <a:lstStyle/>
                    <a:p>
                      <a:pPr algn="ctr"/>
                      <a:r>
                        <a:rPr lang="en-US" sz="1100" noProof="0" dirty="0" err="1">
                          <a:solidFill>
                            <a:srgbClr val="404040"/>
                          </a:solidFill>
                        </a:rPr>
                        <a:t>Kabel</a:t>
                      </a:r>
                      <a:r>
                        <a:rPr lang="en-US" sz="1100" noProof="0" dirty="0">
                          <a:solidFill>
                            <a:srgbClr val="404040"/>
                          </a:solidFill>
                        </a:rPr>
                        <a:t> BW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Do not know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20-30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16" name="Lekerekített téglalap 15"/>
          <p:cNvSpPr/>
          <p:nvPr/>
        </p:nvSpPr>
        <p:spPr>
          <a:xfrm>
            <a:off x="692332" y="2445528"/>
            <a:ext cx="4124825" cy="1110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Font typeface="Arial" pitchFamily="34" charset="0"/>
              <a:buChar char="•"/>
            </a:pPr>
            <a:r>
              <a:rPr lang="en-US" sz="1200" dirty="0">
                <a:solidFill>
                  <a:srgbClr val="404040"/>
                </a:solidFill>
                <a:latin typeface="Calibri" pitchFamily="34" charset="0"/>
              </a:rPr>
              <a:t>The tenant chooses, and pays for the service, it is  under his/her name.</a:t>
            </a:r>
          </a:p>
          <a:p>
            <a:pPr marL="182563" indent="-182563">
              <a:buFont typeface="Arial" pitchFamily="34" charset="0"/>
              <a:buChar char="•"/>
            </a:pPr>
            <a:r>
              <a:rPr lang="en-US" sz="1200" dirty="0">
                <a:solidFill>
                  <a:srgbClr val="404040"/>
                </a:solidFill>
                <a:latin typeface="Calibri" pitchFamily="34" charset="0"/>
              </a:rPr>
              <a:t>Most of them are satisfied with the service</a:t>
            </a:r>
          </a:p>
          <a:p>
            <a:pPr marL="182563" indent="-182563">
              <a:buFont typeface="Arial" pitchFamily="34" charset="0"/>
              <a:buChar char="•"/>
            </a:pPr>
            <a:r>
              <a:rPr lang="en-US" sz="1200" dirty="0">
                <a:solidFill>
                  <a:srgbClr val="404040"/>
                </a:solidFill>
                <a:latin typeface="Calibri" pitchFamily="34" charset="0"/>
              </a:rPr>
              <a:t>The price is important: 30-35 Euro is acceptable for the basic package</a:t>
            </a:r>
          </a:p>
        </p:txBody>
      </p:sp>
      <p:sp>
        <p:nvSpPr>
          <p:cNvPr id="17" name="Rounded Rectangular Callout 9"/>
          <p:cNvSpPr/>
          <p:nvPr/>
        </p:nvSpPr>
        <p:spPr>
          <a:xfrm>
            <a:off x="902247" y="5354359"/>
            <a:ext cx="4250412" cy="561223"/>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100" i="1" kern="0" dirty="0">
                <a:solidFill>
                  <a:srgbClr val="404040"/>
                </a:solidFill>
                <a:latin typeface="Calibri" pitchFamily="34" charset="0"/>
              </a:rPr>
              <a:t>‘I live in the suburbs, there is no other service provider there. The subscription was made before I moved here, and it is perfect for me.’  (</a:t>
            </a:r>
            <a:r>
              <a:rPr lang="hu-HU" sz="1100" i="1" kern="0" dirty="0">
                <a:solidFill>
                  <a:srgbClr val="404040"/>
                </a:solidFill>
                <a:latin typeface="Calibri" pitchFamily="34" charset="0"/>
              </a:rPr>
              <a:t>man</a:t>
            </a:r>
            <a:r>
              <a:rPr lang="en-US" sz="1100" i="1" kern="0" dirty="0">
                <a:solidFill>
                  <a:srgbClr val="404040"/>
                </a:solidFill>
                <a:latin typeface="Calibri" pitchFamily="34" charset="0"/>
              </a:rPr>
              <a:t>, </a:t>
            </a:r>
            <a:r>
              <a:rPr lang="hu-HU" sz="1100" i="1" kern="0" dirty="0">
                <a:solidFill>
                  <a:srgbClr val="404040"/>
                </a:solidFill>
                <a:latin typeface="Calibri" pitchFamily="34" charset="0"/>
              </a:rPr>
              <a:t>D</a:t>
            </a:r>
            <a:r>
              <a:rPr lang="en-US" sz="1100" i="1" kern="0" dirty="0">
                <a:solidFill>
                  <a:srgbClr val="404040"/>
                </a:solidFill>
                <a:latin typeface="Calibri" pitchFamily="34" charset="0"/>
              </a:rPr>
              <a:t>, Cable BW)</a:t>
            </a:r>
          </a:p>
        </p:txBody>
      </p:sp>
      <p:sp>
        <p:nvSpPr>
          <p:cNvPr id="18" name="Rounded Rectangular Callout 9"/>
          <p:cNvSpPr/>
          <p:nvPr/>
        </p:nvSpPr>
        <p:spPr>
          <a:xfrm>
            <a:off x="348750" y="6042148"/>
            <a:ext cx="3744147" cy="444137"/>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100" i="1" kern="0" dirty="0">
                <a:solidFill>
                  <a:srgbClr val="404040"/>
                </a:solidFill>
                <a:latin typeface="Calibri" pitchFamily="34" charset="0"/>
              </a:rPr>
              <a:t>‘I found it on a comparative website, it serves my needs well.’ (</a:t>
            </a:r>
            <a:r>
              <a:rPr lang="hu-HU" sz="1100" i="1" kern="0" dirty="0">
                <a:solidFill>
                  <a:srgbClr val="404040"/>
                </a:solidFill>
                <a:latin typeface="Calibri" pitchFamily="34" charset="0"/>
              </a:rPr>
              <a:t>man</a:t>
            </a:r>
            <a:r>
              <a:rPr lang="en-US" sz="1100" i="1" kern="0" dirty="0">
                <a:solidFill>
                  <a:srgbClr val="404040"/>
                </a:solidFill>
                <a:latin typeface="Calibri" pitchFamily="34" charset="0"/>
              </a:rPr>
              <a:t>, </a:t>
            </a:r>
            <a:r>
              <a:rPr lang="hu-HU" sz="1100" i="1" kern="0" dirty="0">
                <a:solidFill>
                  <a:srgbClr val="404040"/>
                </a:solidFill>
                <a:latin typeface="Calibri" pitchFamily="34" charset="0"/>
              </a:rPr>
              <a:t>D</a:t>
            </a:r>
            <a:r>
              <a:rPr lang="en-US" sz="1100" i="1" kern="0" dirty="0">
                <a:solidFill>
                  <a:srgbClr val="404040"/>
                </a:solidFill>
                <a:latin typeface="Calibri" pitchFamily="34" charset="0"/>
              </a:rPr>
              <a:t>, 1&amp;1)</a:t>
            </a:r>
          </a:p>
        </p:txBody>
      </p:sp>
      <p:sp>
        <p:nvSpPr>
          <p:cNvPr id="19" name="Rounded Rectangular Callout 9"/>
          <p:cNvSpPr/>
          <p:nvPr/>
        </p:nvSpPr>
        <p:spPr>
          <a:xfrm>
            <a:off x="6509043" y="5342123"/>
            <a:ext cx="4480560" cy="406827"/>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100" i="1" kern="0" dirty="0">
                <a:solidFill>
                  <a:srgbClr val="404040"/>
                </a:solidFill>
                <a:latin typeface="Calibri" pitchFamily="34" charset="0"/>
              </a:rPr>
              <a:t>‘My flat mate pays for it, it cost 22 pounds/month for me, but I use internet a lot in the university’s library as well.’ (</a:t>
            </a:r>
            <a:r>
              <a:rPr lang="hu-HU" sz="1100" i="1" kern="0" dirty="0">
                <a:solidFill>
                  <a:srgbClr val="404040"/>
                </a:solidFill>
                <a:latin typeface="Calibri" pitchFamily="34" charset="0"/>
              </a:rPr>
              <a:t>man</a:t>
            </a:r>
            <a:r>
              <a:rPr lang="en-US" sz="1100" i="1" kern="0" dirty="0">
                <a:solidFill>
                  <a:srgbClr val="404040"/>
                </a:solidFill>
                <a:latin typeface="Calibri" pitchFamily="34" charset="0"/>
              </a:rPr>
              <a:t>, </a:t>
            </a:r>
            <a:r>
              <a:rPr lang="hu-HU" sz="1100" i="1" kern="0" dirty="0">
                <a:solidFill>
                  <a:srgbClr val="404040"/>
                </a:solidFill>
                <a:latin typeface="Calibri" pitchFamily="34" charset="0"/>
              </a:rPr>
              <a:t>GB,</a:t>
            </a:r>
            <a:r>
              <a:rPr lang="en-US" sz="1100" i="1" kern="0" dirty="0">
                <a:solidFill>
                  <a:srgbClr val="404040"/>
                </a:solidFill>
                <a:latin typeface="Calibri" pitchFamily="34" charset="0"/>
              </a:rPr>
              <a:t> Sky Broadband)</a:t>
            </a:r>
          </a:p>
        </p:txBody>
      </p:sp>
      <p:sp>
        <p:nvSpPr>
          <p:cNvPr id="20" name="Rounded Rectangular Callout 9"/>
          <p:cNvSpPr/>
          <p:nvPr/>
        </p:nvSpPr>
        <p:spPr>
          <a:xfrm>
            <a:off x="5864264" y="6035012"/>
            <a:ext cx="5258287" cy="534481"/>
          </a:xfrm>
          <a:prstGeom prst="wedgeRoundRectCallout">
            <a:avLst>
              <a:gd name="adj1" fmla="val -36022"/>
              <a:gd name="adj2" fmla="val 59116"/>
              <a:gd name="adj3" fmla="val 16667"/>
            </a:avLst>
          </a:prstGeom>
          <a:solidFill>
            <a:schemeClr val="bg1">
              <a:alpha val="72000"/>
            </a:schemeClr>
          </a:solidFill>
          <a:ln>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100" i="1" kern="0" dirty="0">
                <a:solidFill>
                  <a:srgbClr val="404040"/>
                </a:solidFill>
                <a:latin typeface="Calibri" pitchFamily="34" charset="0"/>
              </a:rPr>
              <a:t>‘We switched to Virgin not long ago, it’s similar to Hungarian UPC, net, </a:t>
            </a:r>
            <a:r>
              <a:rPr lang="en-US" sz="1100" i="1" kern="0" dirty="0" err="1">
                <a:solidFill>
                  <a:srgbClr val="404040"/>
                </a:solidFill>
                <a:latin typeface="Calibri" pitchFamily="34" charset="0"/>
              </a:rPr>
              <a:t>tv</a:t>
            </a:r>
            <a:r>
              <a:rPr lang="en-US" sz="1100" i="1" kern="0" dirty="0">
                <a:solidFill>
                  <a:srgbClr val="404040"/>
                </a:solidFill>
                <a:latin typeface="Calibri" pitchFamily="34" charset="0"/>
              </a:rPr>
              <a:t>, and phone package. It’s quite expensive,  but we need broadband connection and it’ has limitless access.’ (</a:t>
            </a:r>
            <a:r>
              <a:rPr lang="hu-HU" sz="1100" i="1" kern="0" dirty="0" err="1">
                <a:solidFill>
                  <a:srgbClr val="404040"/>
                </a:solidFill>
                <a:latin typeface="Calibri" pitchFamily="34" charset="0"/>
              </a:rPr>
              <a:t>woman</a:t>
            </a:r>
            <a:r>
              <a:rPr lang="en-US" sz="1100" i="1" kern="0" dirty="0">
                <a:solidFill>
                  <a:srgbClr val="404040"/>
                </a:solidFill>
                <a:latin typeface="Calibri" pitchFamily="34" charset="0"/>
              </a:rPr>
              <a:t>, </a:t>
            </a:r>
            <a:r>
              <a:rPr lang="hu-HU" sz="1100" i="1" kern="0" dirty="0">
                <a:solidFill>
                  <a:srgbClr val="404040"/>
                </a:solidFill>
                <a:latin typeface="Calibri" pitchFamily="34" charset="0"/>
              </a:rPr>
              <a:t>GB</a:t>
            </a:r>
            <a:r>
              <a:rPr lang="en-US" sz="1100" i="1" kern="0" dirty="0">
                <a:solidFill>
                  <a:srgbClr val="404040"/>
                </a:solidFill>
                <a:latin typeface="Calibri" pitchFamily="34" charset="0"/>
              </a:rPr>
              <a:t>, Virgin)</a:t>
            </a:r>
          </a:p>
        </p:txBody>
      </p:sp>
      <p:graphicFrame>
        <p:nvGraphicFramePr>
          <p:cNvPr id="23" name="Táblázat 22"/>
          <p:cNvGraphicFramePr>
            <a:graphicFrameLocks noGrp="1"/>
          </p:cNvGraphicFramePr>
          <p:nvPr>
            <p:extLst>
              <p:ext uri="{D42A27DB-BD31-4B8C-83A1-F6EECF244321}">
                <p14:modId xmlns:p14="http://schemas.microsoft.com/office/powerpoint/2010/main" val="3907780329"/>
              </p:ext>
            </p:extLst>
          </p:nvPr>
        </p:nvGraphicFramePr>
        <p:xfrm>
          <a:off x="6055408" y="3640901"/>
          <a:ext cx="5927041" cy="1630680"/>
        </p:xfrm>
        <a:graphic>
          <a:graphicData uri="http://schemas.openxmlformats.org/drawingml/2006/table">
            <a:tbl>
              <a:tblPr firstRow="1" bandRow="1">
                <a:tableStyleId>{5C22544A-7EE6-4342-B048-85BDC9FD1C3A}</a:tableStyleId>
              </a:tblPr>
              <a:tblGrid>
                <a:gridCol w="1975713">
                  <a:extLst>
                    <a:ext uri="{9D8B030D-6E8A-4147-A177-3AD203B41FA5}">
                      <a16:colId xmlns:a16="http://schemas.microsoft.com/office/drawing/2014/main" xmlns="" val="20000"/>
                    </a:ext>
                  </a:extLst>
                </a:gridCol>
                <a:gridCol w="2232985">
                  <a:extLst>
                    <a:ext uri="{9D8B030D-6E8A-4147-A177-3AD203B41FA5}">
                      <a16:colId xmlns:a16="http://schemas.microsoft.com/office/drawing/2014/main" xmlns="" val="20001"/>
                    </a:ext>
                  </a:extLst>
                </a:gridCol>
                <a:gridCol w="1718343">
                  <a:extLst>
                    <a:ext uri="{9D8B030D-6E8A-4147-A177-3AD203B41FA5}">
                      <a16:colId xmlns:a16="http://schemas.microsoft.com/office/drawing/2014/main" xmlns="" val="20002"/>
                    </a:ext>
                  </a:extLst>
                </a:gridCol>
              </a:tblGrid>
              <a:tr h="186025">
                <a:tc>
                  <a:txBody>
                    <a:bodyPr/>
                    <a:lstStyle/>
                    <a:p>
                      <a:pPr marL="0" algn="ctr" defTabSz="1219170" rtl="0" eaLnBrk="1" latinLnBrk="0" hangingPunct="1"/>
                      <a:r>
                        <a:rPr lang="en-US" sz="1100" b="1" kern="1200" noProof="0" dirty="0">
                          <a:solidFill>
                            <a:srgbClr val="404040"/>
                          </a:solidFill>
                          <a:latin typeface="+mn-lt"/>
                          <a:ea typeface="+mn-ea"/>
                          <a:cs typeface="+mn-cs"/>
                        </a:rPr>
                        <a:t>Provider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r>
                        <a:rPr lang="en-US" sz="1100" b="1" kern="1200" noProof="0" dirty="0">
                          <a:solidFill>
                            <a:srgbClr val="404040"/>
                          </a:solidFill>
                          <a:latin typeface="+mn-lt"/>
                          <a:ea typeface="+mn-ea"/>
                          <a:cs typeface="+mn-cs"/>
                        </a:rPr>
                        <a:t>speed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r>
                        <a:rPr lang="en-US" sz="1100" b="1" kern="1200" noProof="0" dirty="0">
                          <a:solidFill>
                            <a:srgbClr val="404040"/>
                          </a:solidFill>
                          <a:latin typeface="+mn-lt"/>
                          <a:ea typeface="+mn-ea"/>
                          <a:cs typeface="+mn-cs"/>
                        </a:rPr>
                        <a:t>Price Euro/month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86025">
                <a:tc>
                  <a:txBody>
                    <a:bodyPr/>
                    <a:lstStyle/>
                    <a:p>
                      <a:pPr algn="ctr"/>
                      <a:r>
                        <a:rPr lang="en-US" sz="1100" noProof="0" dirty="0" err="1">
                          <a:solidFill>
                            <a:srgbClr val="404040"/>
                          </a:solidFill>
                        </a:rPr>
                        <a:t>TalkTalk</a:t>
                      </a:r>
                      <a:endParaRPr lang="en-US" sz="1100" noProof="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r>
                        <a:rPr lang="en-US" sz="1100" kern="1200" noProof="0" dirty="0">
                          <a:solidFill>
                            <a:srgbClr val="404040"/>
                          </a:solidFill>
                          <a:latin typeface="+mn-lt"/>
                          <a:ea typeface="+mn-ea"/>
                          <a:cs typeface="+mn-cs"/>
                        </a:rPr>
                        <a:t>Broadband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err="1">
                          <a:solidFill>
                            <a:srgbClr val="404040"/>
                          </a:solidFill>
                        </a:rPr>
                        <a:t>Nem</a:t>
                      </a:r>
                      <a:r>
                        <a:rPr lang="en-US" sz="1100" baseline="0" noProof="0" dirty="0">
                          <a:solidFill>
                            <a:srgbClr val="404040"/>
                          </a:solidFill>
                        </a:rPr>
                        <a:t> </a:t>
                      </a:r>
                      <a:r>
                        <a:rPr lang="en-US" sz="1100" baseline="0" noProof="0" dirty="0" err="1">
                          <a:solidFill>
                            <a:srgbClr val="404040"/>
                          </a:solidFill>
                        </a:rPr>
                        <a:t>tudja</a:t>
                      </a:r>
                      <a:endParaRPr lang="en-US" sz="1100" baseline="0" noProof="0" dirty="0">
                        <a:solidFill>
                          <a:srgbClr val="404040"/>
                        </a:solidFill>
                      </a:endParaRPr>
                    </a:p>
                    <a:p>
                      <a:pPr algn="ctr"/>
                      <a:r>
                        <a:rPr lang="en-US" sz="1100" baseline="0" noProof="0" dirty="0" err="1">
                          <a:solidFill>
                            <a:srgbClr val="404040"/>
                          </a:solidFill>
                        </a:rPr>
                        <a:t>Többen</a:t>
                      </a:r>
                      <a:r>
                        <a:rPr lang="en-US" sz="1100" baseline="0" noProof="0" dirty="0">
                          <a:solidFill>
                            <a:srgbClr val="404040"/>
                          </a:solidFill>
                        </a:rPr>
                        <a:t> </a:t>
                      </a:r>
                      <a:r>
                        <a:rPr lang="en-US" sz="1100" baseline="0" noProof="0" dirty="0" err="1">
                          <a:solidFill>
                            <a:srgbClr val="404040"/>
                          </a:solidFill>
                        </a:rPr>
                        <a:t>használják</a:t>
                      </a:r>
                      <a:endParaRPr lang="en-US" sz="1100" noProof="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91186">
                <a:tc>
                  <a:txBody>
                    <a:bodyPr/>
                    <a:lstStyle/>
                    <a:p>
                      <a:pPr algn="ctr"/>
                      <a:r>
                        <a:rPr lang="en-US" sz="1100" noProof="0" dirty="0">
                          <a:solidFill>
                            <a:srgbClr val="404040"/>
                          </a:solidFill>
                        </a:rPr>
                        <a:t>Virgin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r>
                        <a:rPr lang="en-US" sz="1100" kern="1200" noProof="0" dirty="0">
                          <a:solidFill>
                            <a:srgbClr val="404040"/>
                          </a:solidFill>
                          <a:latin typeface="+mn-lt"/>
                          <a:ea typeface="+mn-ea"/>
                          <a:cs typeface="+mn-cs"/>
                        </a:rPr>
                        <a:t>Broadband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50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1186">
                <a:tc>
                  <a:txBody>
                    <a:bodyPr/>
                    <a:lstStyle/>
                    <a:p>
                      <a:pPr algn="ctr"/>
                      <a:r>
                        <a:rPr lang="en-US" sz="1100" noProof="0" dirty="0">
                          <a:solidFill>
                            <a:srgbClr val="404040"/>
                          </a:solidFill>
                        </a:rPr>
                        <a:t>Service </a:t>
                      </a:r>
                      <a:r>
                        <a:rPr lang="en-US" sz="1100" noProof="0" dirty="0" err="1">
                          <a:solidFill>
                            <a:srgbClr val="404040"/>
                          </a:solidFill>
                        </a:rPr>
                        <a:t>recieved</a:t>
                      </a:r>
                      <a:r>
                        <a:rPr lang="en-US" sz="1100" noProof="0" dirty="0">
                          <a:solidFill>
                            <a:srgbClr val="404040"/>
                          </a:solidFill>
                        </a:rPr>
                        <a:t> with the flat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Do not know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Do not know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91186">
                <a:tc>
                  <a:txBody>
                    <a:bodyPr/>
                    <a:lstStyle/>
                    <a:p>
                      <a:pPr algn="ctr"/>
                      <a:r>
                        <a:rPr lang="en-US" sz="1100" noProof="0" dirty="0">
                          <a:solidFill>
                            <a:srgbClr val="404040"/>
                          </a:solidFill>
                        </a:rPr>
                        <a:t>Sky Broadband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Do not know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noProof="0" dirty="0">
                          <a:solidFill>
                            <a:srgbClr val="404040"/>
                          </a:solidFill>
                        </a:rPr>
                        <a:t>50 </a:t>
                      </a:r>
                    </a:p>
                    <a:p>
                      <a:pPr algn="ctr"/>
                      <a:r>
                        <a:rPr lang="en-US" sz="1100" noProof="0" dirty="0">
                          <a:solidFill>
                            <a:srgbClr val="404040"/>
                          </a:solidFill>
                        </a:rPr>
                        <a:t>More people use it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4" name="Lekerekített téglalap 23"/>
          <p:cNvSpPr/>
          <p:nvPr/>
        </p:nvSpPr>
        <p:spPr>
          <a:xfrm>
            <a:off x="5864264" y="2514104"/>
            <a:ext cx="6006136" cy="1110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Font typeface="Arial" pitchFamily="34" charset="0"/>
              <a:buChar char="•"/>
            </a:pPr>
            <a:r>
              <a:rPr lang="en-US" sz="1200" dirty="0">
                <a:solidFill>
                  <a:srgbClr val="404040"/>
                </a:solidFill>
                <a:latin typeface="Calibri" pitchFamily="34" charset="0"/>
              </a:rPr>
              <a:t>The service ‚belongs’ to the flat, the tenant can’t choose (in 3 cases)</a:t>
            </a:r>
          </a:p>
          <a:p>
            <a:pPr marL="182563" indent="-182563">
              <a:buFont typeface="Arial" pitchFamily="34" charset="0"/>
              <a:buChar char="•"/>
            </a:pPr>
            <a:r>
              <a:rPr lang="en-US" sz="1200" dirty="0">
                <a:solidFill>
                  <a:srgbClr val="404040"/>
                </a:solidFill>
                <a:latin typeface="Calibri" pitchFamily="34" charset="0"/>
              </a:rPr>
              <a:t>The tenant can choose, he/she pays, and the service is under his/her name</a:t>
            </a:r>
          </a:p>
          <a:p>
            <a:pPr marL="182563" indent="-182563">
              <a:buFont typeface="Arial" pitchFamily="34" charset="0"/>
              <a:buChar char="•"/>
            </a:pPr>
            <a:r>
              <a:rPr lang="en-US" sz="1200" dirty="0">
                <a:solidFill>
                  <a:srgbClr val="404040"/>
                </a:solidFill>
                <a:latin typeface="Calibri" pitchFamily="34" charset="0"/>
              </a:rPr>
              <a:t>Flat mates use a subscription together</a:t>
            </a:r>
          </a:p>
          <a:p>
            <a:pPr marL="182563" indent="-182563">
              <a:buFont typeface="Arial" pitchFamily="34" charset="0"/>
              <a:buChar char="•"/>
            </a:pPr>
            <a:r>
              <a:rPr lang="en-US" sz="1200" dirty="0">
                <a:solidFill>
                  <a:srgbClr val="404040"/>
                </a:solidFill>
                <a:latin typeface="Calibri" pitchFamily="34" charset="0"/>
              </a:rPr>
              <a:t>Most of them are satisfied</a:t>
            </a:r>
          </a:p>
          <a:p>
            <a:pPr marL="182563" indent="-182563">
              <a:buFont typeface="Arial" pitchFamily="34" charset="0"/>
              <a:buChar char="•"/>
            </a:pPr>
            <a:r>
              <a:rPr lang="en-US" sz="1200" dirty="0">
                <a:solidFill>
                  <a:srgbClr val="404040"/>
                </a:solidFill>
                <a:latin typeface="Calibri" pitchFamily="34" charset="0"/>
              </a:rPr>
              <a:t>The price is important, but they are ready to pay more for broadband connection and quality service</a:t>
            </a:r>
          </a:p>
        </p:txBody>
      </p:sp>
      <p:pic>
        <p:nvPicPr>
          <p:cNvPr id="25" name="Kép 24" descr="Flag_of_the_United_Kingdom.svg.png"/>
          <p:cNvPicPr>
            <a:picLocks noChangeAspect="1"/>
          </p:cNvPicPr>
          <p:nvPr/>
        </p:nvPicPr>
        <p:blipFill>
          <a:blip r:embed="rId2" cstate="print"/>
          <a:stretch>
            <a:fillRect/>
          </a:stretch>
        </p:blipFill>
        <p:spPr>
          <a:xfrm>
            <a:off x="8327859" y="2166178"/>
            <a:ext cx="729450" cy="364725"/>
          </a:xfrm>
          <a:prstGeom prst="rect">
            <a:avLst/>
          </a:prstGeom>
        </p:spPr>
      </p:pic>
      <p:sp>
        <p:nvSpPr>
          <p:cNvPr id="21"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a:lnSpc>
                <a:spcPct val="100000"/>
              </a:lnSpc>
              <a:spcBef>
                <a:spcPct val="20000"/>
              </a:spcBef>
            </a:pPr>
            <a:r>
              <a:rPr lang="hu-HU" sz="3200" cap="none" dirty="0">
                <a:solidFill>
                  <a:srgbClr val="404040"/>
                </a:solidFill>
              </a:rPr>
              <a:t>INTERNET CONNECTION</a:t>
            </a:r>
          </a:p>
        </p:txBody>
      </p:sp>
      <p:pic>
        <p:nvPicPr>
          <p:cNvPr id="12" name="Kép 11" descr="Flag_of_Germany.svg.png"/>
          <p:cNvPicPr>
            <a:picLocks noChangeAspect="1"/>
          </p:cNvPicPr>
          <p:nvPr/>
        </p:nvPicPr>
        <p:blipFill>
          <a:blip r:embed="rId3" cstate="print"/>
          <a:stretch>
            <a:fillRect/>
          </a:stretch>
        </p:blipFill>
        <p:spPr>
          <a:xfrm>
            <a:off x="2434646" y="2158763"/>
            <a:ext cx="640196" cy="384118"/>
          </a:xfrm>
          <a:prstGeom prst="rect">
            <a:avLst/>
          </a:prstGeom>
        </p:spPr>
      </p:pic>
      <p:sp>
        <p:nvSpPr>
          <p:cNvPr id="22"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26" name="TextBox 22"/>
          <p:cNvSpPr txBox="1"/>
          <p:nvPr/>
        </p:nvSpPr>
        <p:spPr>
          <a:xfrm>
            <a:off x="7223446" y="650951"/>
            <a:ext cx="4603232" cy="523220"/>
          </a:xfrm>
          <a:prstGeom prst="rect">
            <a:avLst/>
          </a:prstGeom>
        </p:spPr>
        <p:txBody>
          <a:bodyPr wrap="square" rtlCol="0">
            <a:spAutoFit/>
          </a:bodyPr>
          <a:lstStyle/>
          <a:p>
            <a:r>
              <a:rPr lang="en-US" sz="1400" dirty="0">
                <a:solidFill>
                  <a:schemeClr val="bg1"/>
                </a:solidFill>
                <a:latin typeface="Calibri" pitchFamily="34" charset="0"/>
                <a:cs typeface="Arial" pitchFamily="34" charset="0"/>
              </a:rPr>
              <a:t>91% of Hungarians living in Great-Britain and 88% of living Germany has internet access capable for streaming.</a:t>
            </a:r>
          </a:p>
        </p:txBody>
      </p:sp>
      <p:sp>
        <p:nvSpPr>
          <p:cNvPr id="27" name="TextBox 21"/>
          <p:cNvSpPr txBox="1"/>
          <p:nvPr/>
        </p:nvSpPr>
        <p:spPr>
          <a:xfrm>
            <a:off x="7154215" y="-28796"/>
            <a:ext cx="5037785" cy="707886"/>
          </a:xfrm>
          <a:prstGeom prst="rect">
            <a:avLst/>
          </a:prstGeom>
        </p:spPr>
        <p:txBody>
          <a:bodyPr wrap="square" rtlCol="0">
            <a:spAutoFit/>
          </a:bodyPr>
          <a:lstStyle/>
          <a:p>
            <a:pPr algn="ctr"/>
            <a:r>
              <a:rPr lang="hu-HU" sz="2000" b="1" i="1" dirty="0">
                <a:solidFill>
                  <a:schemeClr val="bg1"/>
                </a:solidFill>
                <a:latin typeface="Calibri" pitchFamily="34" charset="0"/>
                <a:cs typeface="Arial" pitchFamily="34" charset="0"/>
              </a:rPr>
              <a:t>INFORMATION COMING FROM THE QUANTITATIVE PHASE</a:t>
            </a:r>
          </a:p>
        </p:txBody>
      </p:sp>
      <p:pic>
        <p:nvPicPr>
          <p:cNvPr id="28" name="Picture 27">
            <a:extLst>
              <a:ext uri="{FF2B5EF4-FFF2-40B4-BE49-F238E27FC236}">
                <a16:creationId xmlns:a16="http://schemas.microsoft.com/office/drawing/2014/main" xmlns="" id="{00D323D7-C5CC-4CCA-B735-9BFE722593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9571" y="6211930"/>
            <a:ext cx="600901" cy="600901"/>
          </a:xfrm>
          <a:prstGeom prst="rect">
            <a:avLst/>
          </a:prstGeom>
        </p:spPr>
      </p:pic>
      <p:pic>
        <p:nvPicPr>
          <p:cNvPr id="29" name="Picture 28">
            <a:extLst>
              <a:ext uri="{FF2B5EF4-FFF2-40B4-BE49-F238E27FC236}">
                <a16:creationId xmlns:a16="http://schemas.microsoft.com/office/drawing/2014/main" xmlns="" id="{55232E04-6AE7-4281-B035-845CC0D92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2813" y="6483301"/>
            <a:ext cx="725425" cy="137160"/>
          </a:xfrm>
          <a:prstGeom prst="rect">
            <a:avLst/>
          </a:prstGeom>
        </p:spPr>
      </p:pic>
    </p:spTree>
    <p:extLst>
      <p:ext uri="{BB962C8B-B14F-4D97-AF65-F5344CB8AC3E}">
        <p14:creationId xmlns:p14="http://schemas.microsoft.com/office/powerpoint/2010/main" val="488478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1"/>
          <p:cNvSpPr>
            <a:spLocks noGrp="1"/>
          </p:cNvSpPr>
          <p:nvPr>
            <p:ph type="subTitle" idx="1"/>
          </p:nvPr>
        </p:nvSpPr>
        <p:spPr>
          <a:xfrm>
            <a:off x="5903979" y="2287196"/>
            <a:ext cx="5622567" cy="2997135"/>
          </a:xfrm>
        </p:spPr>
        <p:txBody>
          <a:bodyPr/>
          <a:lstStyle/>
          <a:p>
            <a:pPr>
              <a:defRPr/>
            </a:pPr>
            <a:r>
              <a:rPr lang="en-US" dirty="0">
                <a:solidFill>
                  <a:srgbClr val="404040"/>
                </a:solidFill>
              </a:rPr>
              <a:t>TV subscription</a:t>
            </a:r>
          </a:p>
          <a:p>
            <a:pPr>
              <a:defRPr/>
            </a:pPr>
            <a:r>
              <a:rPr lang="en-US" dirty="0">
                <a:solidFill>
                  <a:srgbClr val="404040"/>
                </a:solidFill>
              </a:rPr>
              <a:t>TV broadband</a:t>
            </a:r>
          </a:p>
        </p:txBody>
      </p:sp>
      <p:pic>
        <p:nvPicPr>
          <p:cNvPr id="3" name="Picture 2">
            <a:extLst>
              <a:ext uri="{FF2B5EF4-FFF2-40B4-BE49-F238E27FC236}">
                <a16:creationId xmlns:a16="http://schemas.microsoft.com/office/drawing/2014/main" xmlns="" id="{E9508996-A4AA-421A-910B-9EF3DB186E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4" name="Picture 3">
            <a:extLst>
              <a:ext uri="{FF2B5EF4-FFF2-40B4-BE49-F238E27FC236}">
                <a16:creationId xmlns:a16="http://schemas.microsoft.com/office/drawing/2014/main" xmlns="" id="{48906B73-EAFE-4E81-A544-976640BA2B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6"/>
          <p:cNvSpPr>
            <a:spLocks noChangeAspect="1"/>
          </p:cNvSpPr>
          <p:nvPr/>
        </p:nvSpPr>
        <p:spPr bwMode="auto">
          <a:xfrm>
            <a:off x="0" y="1026936"/>
            <a:ext cx="12192000" cy="1264334"/>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359859" y="1039970"/>
            <a:ext cx="11622591" cy="1224840"/>
          </a:xfrm>
        </p:spPr>
        <p:txBody>
          <a:bodyPr>
            <a:normAutofit/>
          </a:bodyPr>
          <a:lstStyle/>
          <a:p>
            <a:r>
              <a:rPr lang="en-US" sz="1200" dirty="0"/>
              <a:t>TV subscription decision making is quite similar as it was in Hungary for this target group. The program of the foreign TV channels doesn’t motivate to subscribe, </a:t>
            </a:r>
            <a:r>
              <a:rPr lang="en-US" sz="1200" b="0" dirty="0"/>
              <a:t>or watching TV is not a preferred </a:t>
            </a:r>
            <a:r>
              <a:rPr lang="en-US" sz="1200" b="0" dirty="0" err="1"/>
              <a:t>freetime</a:t>
            </a:r>
            <a:r>
              <a:rPr lang="en-US" sz="1200" b="0" dirty="0"/>
              <a:t> activity</a:t>
            </a:r>
            <a:r>
              <a:rPr lang="en-US" sz="1200" dirty="0"/>
              <a:t>.</a:t>
            </a:r>
            <a:br>
              <a:rPr lang="en-US" sz="1200" dirty="0"/>
            </a:br>
            <a:r>
              <a:rPr lang="en-US" sz="1200" dirty="0"/>
              <a:t>Different drivers while choosing the TV subscription: </a:t>
            </a:r>
            <a:r>
              <a:rPr lang="en-US" sz="1200" b="0" dirty="0"/>
              <a:t>coming with the rented apartment, discounted as combined with internet, need of the foreign the partner</a:t>
            </a:r>
            <a:br>
              <a:rPr lang="en-US" sz="1200" b="0" dirty="0"/>
            </a:br>
            <a:r>
              <a:rPr lang="en-US" sz="1200" dirty="0"/>
              <a:t>Only two respondents have existing TV subscription in Hungary:</a:t>
            </a:r>
            <a:r>
              <a:rPr lang="en-US" sz="1200" b="0" dirty="0"/>
              <a:t> coming to Hungary frequently, has an own apartment; in the other case the </a:t>
            </a:r>
            <a:r>
              <a:rPr lang="en-US" sz="1200" dirty="0"/>
              <a:t>contract</a:t>
            </a:r>
            <a:r>
              <a:rPr lang="en-US" sz="1200" b="0" dirty="0"/>
              <a:t> bounds the client to keep the subscription.</a:t>
            </a:r>
            <a:r>
              <a:rPr lang="en-US" sz="1200" dirty="0"/>
              <a:t> </a:t>
            </a:r>
            <a:r>
              <a:rPr lang="en-US" sz="1200" b="0" dirty="0"/>
              <a:t>Most of the participants don’t aware of the practice to take and use the STB of a Hungarian provider abroad, a few person have already heard about this solution and have the information about it that it can work as long as the fees are being paid.</a:t>
            </a:r>
          </a:p>
        </p:txBody>
      </p:sp>
      <p:sp>
        <p:nvSpPr>
          <p:cNvPr id="54" name="Rectangle 27"/>
          <p:cNvSpPr/>
          <p:nvPr/>
        </p:nvSpPr>
        <p:spPr>
          <a:xfrm>
            <a:off x="1424638" y="2897238"/>
            <a:ext cx="2070338" cy="2520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SUBSCRIPTIONS</a:t>
            </a:r>
            <a:endParaRPr kumimoji="0" lang="en-US" sz="1600" b="1" i="0" u="none" strike="noStrike" kern="0" cap="none" spc="0" normalizeH="0" baseline="0" noProof="0" dirty="0">
              <a:ln>
                <a:noFill/>
              </a:ln>
              <a:solidFill>
                <a:srgbClr val="404040"/>
              </a:solidFill>
              <a:effectLst/>
              <a:uLnTx/>
              <a:uFillTx/>
            </a:endParaRPr>
          </a:p>
        </p:txBody>
      </p:sp>
      <p:graphicFrame>
        <p:nvGraphicFramePr>
          <p:cNvPr id="62" name="Táblázat 61"/>
          <p:cNvGraphicFramePr>
            <a:graphicFrameLocks noGrp="1"/>
          </p:cNvGraphicFramePr>
          <p:nvPr>
            <p:extLst>
              <p:ext uri="{D42A27DB-BD31-4B8C-83A1-F6EECF244321}">
                <p14:modId xmlns:p14="http://schemas.microsoft.com/office/powerpoint/2010/main" val="1474361566"/>
              </p:ext>
            </p:extLst>
          </p:nvPr>
        </p:nvGraphicFramePr>
        <p:xfrm>
          <a:off x="5777135" y="5130633"/>
          <a:ext cx="2104867" cy="579120"/>
        </p:xfrm>
        <a:graphic>
          <a:graphicData uri="http://schemas.openxmlformats.org/drawingml/2006/table">
            <a:tbl>
              <a:tblPr firstRow="1" bandRow="1">
                <a:tableStyleId>{5C22544A-7EE6-4342-B048-85BDC9FD1C3A}</a:tableStyleId>
              </a:tblPr>
              <a:tblGrid>
                <a:gridCol w="2104867">
                  <a:extLst>
                    <a:ext uri="{9D8B030D-6E8A-4147-A177-3AD203B41FA5}">
                      <a16:colId xmlns:a16="http://schemas.microsoft.com/office/drawing/2014/main" xmlns="" val="20000"/>
                    </a:ext>
                  </a:extLst>
                </a:gridCol>
              </a:tblGrid>
              <a:tr h="474967">
                <a:tc>
                  <a:txBody>
                    <a:bodyPr/>
                    <a:lstStyle/>
                    <a:p>
                      <a:pPr algn="ctr"/>
                      <a:r>
                        <a:rPr lang="en-US" sz="1600" b="1" i="0" kern="1200" noProof="0" dirty="0">
                          <a:solidFill>
                            <a:srgbClr val="404040"/>
                          </a:solidFill>
                          <a:latin typeface="Calibri" pitchFamily="34" charset="0"/>
                          <a:ea typeface="+mn-ea"/>
                          <a:cs typeface="+mn-cs"/>
                        </a:rPr>
                        <a:t>Doesn’t know</a:t>
                      </a:r>
                    </a:p>
                    <a:p>
                      <a:pPr algn="ctr"/>
                      <a:r>
                        <a:rPr lang="en-US" sz="1600" b="0" noProof="0" dirty="0">
                          <a:solidFill>
                            <a:srgbClr val="404040"/>
                          </a:solidFill>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63" name="Rectangle 27"/>
          <p:cNvSpPr/>
          <p:nvPr/>
        </p:nvSpPr>
        <p:spPr>
          <a:xfrm>
            <a:off x="9129007" y="2675356"/>
            <a:ext cx="2218382" cy="2520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noProof="0" dirty="0">
                <a:solidFill>
                  <a:srgbClr val="404040"/>
                </a:solidFill>
              </a:rPr>
              <a:t>TV TAX</a:t>
            </a:r>
            <a:endParaRPr kumimoji="0" lang="en-US" sz="1600" b="1" i="0" u="none" strike="noStrike" kern="0" cap="none" spc="0" normalizeH="0" baseline="0" noProof="0" dirty="0">
              <a:ln>
                <a:noFill/>
              </a:ln>
              <a:solidFill>
                <a:srgbClr val="404040"/>
              </a:solidFill>
              <a:effectLst/>
              <a:uLnTx/>
              <a:uFillTx/>
            </a:endParaRPr>
          </a:p>
        </p:txBody>
      </p:sp>
      <p:sp>
        <p:nvSpPr>
          <p:cNvPr id="13" name="Ellipszis 12"/>
          <p:cNvSpPr/>
          <p:nvPr/>
        </p:nvSpPr>
        <p:spPr>
          <a:xfrm>
            <a:off x="1067118" y="3261036"/>
            <a:ext cx="3602529" cy="1562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rgbClr val="404040"/>
                </a:solidFill>
                <a:latin typeface="Calibri" pitchFamily="34" charset="0"/>
              </a:rPr>
              <a:t>DIDN’T HAVE IN HU AND </a:t>
            </a:r>
            <a:br>
              <a:rPr lang="en-US" sz="1100" b="1" dirty="0">
                <a:solidFill>
                  <a:srgbClr val="404040"/>
                </a:solidFill>
                <a:latin typeface="Calibri" pitchFamily="34" charset="0"/>
              </a:rPr>
            </a:br>
            <a:r>
              <a:rPr lang="en-US" sz="1100" b="1" dirty="0">
                <a:solidFill>
                  <a:srgbClr val="404040"/>
                </a:solidFill>
                <a:latin typeface="Calibri" pitchFamily="34" charset="0"/>
              </a:rPr>
              <a:t>DOESN’T HAVE NOW EITHER: </a:t>
            </a:r>
            <a:r>
              <a:rPr lang="en-US" sz="1100" dirty="0">
                <a:solidFill>
                  <a:srgbClr val="404040"/>
                </a:solidFill>
                <a:latin typeface="Calibri" pitchFamily="34" charset="0"/>
              </a:rPr>
              <a:t>8 person</a:t>
            </a:r>
          </a:p>
          <a:p>
            <a:endParaRPr lang="en-US" sz="1100" dirty="0">
              <a:solidFill>
                <a:srgbClr val="404040"/>
              </a:solidFill>
              <a:latin typeface="Calibri" pitchFamily="34" charset="0"/>
            </a:endParaRPr>
          </a:p>
          <a:p>
            <a:r>
              <a:rPr lang="en-US" sz="1100" b="1" dirty="0">
                <a:solidFill>
                  <a:srgbClr val="404040"/>
                </a:solidFill>
                <a:latin typeface="Calibri" pitchFamily="34" charset="0"/>
              </a:rPr>
              <a:t>DIDN’T HAVE IN HU BUT</a:t>
            </a:r>
            <a:br>
              <a:rPr lang="en-US" sz="1100" b="1" dirty="0">
                <a:solidFill>
                  <a:srgbClr val="404040"/>
                </a:solidFill>
                <a:latin typeface="Calibri" pitchFamily="34" charset="0"/>
              </a:rPr>
            </a:br>
            <a:r>
              <a:rPr lang="en-US" sz="1100" b="1" dirty="0">
                <a:solidFill>
                  <a:srgbClr val="404040"/>
                </a:solidFill>
                <a:latin typeface="Calibri" pitchFamily="34" charset="0"/>
              </a:rPr>
              <a:t>HAVE NOW: </a:t>
            </a:r>
            <a:r>
              <a:rPr lang="en-US" sz="1100" dirty="0">
                <a:solidFill>
                  <a:srgbClr val="404040"/>
                </a:solidFill>
                <a:latin typeface="Calibri" pitchFamily="34" charset="0"/>
              </a:rPr>
              <a:t>4 person</a:t>
            </a:r>
          </a:p>
          <a:p>
            <a:endParaRPr lang="en-US" sz="1100" dirty="0">
              <a:solidFill>
                <a:srgbClr val="404040"/>
              </a:solidFill>
              <a:latin typeface="Calibri" pitchFamily="34" charset="0"/>
            </a:endParaRPr>
          </a:p>
          <a:p>
            <a:r>
              <a:rPr lang="en-US" sz="1100" b="1" dirty="0">
                <a:solidFill>
                  <a:srgbClr val="404040"/>
                </a:solidFill>
                <a:latin typeface="Calibri" pitchFamily="34" charset="0"/>
              </a:rPr>
              <a:t>HAD IN HU AND</a:t>
            </a:r>
            <a:br>
              <a:rPr lang="en-US" sz="1100" b="1" dirty="0">
                <a:solidFill>
                  <a:srgbClr val="404040"/>
                </a:solidFill>
                <a:latin typeface="Calibri" pitchFamily="34" charset="0"/>
              </a:rPr>
            </a:br>
            <a:r>
              <a:rPr lang="en-US" sz="1100" b="1" dirty="0">
                <a:solidFill>
                  <a:srgbClr val="404040"/>
                </a:solidFill>
                <a:latin typeface="Calibri" pitchFamily="34" charset="0"/>
              </a:rPr>
              <a:t>HAVE NOW TOO: </a:t>
            </a:r>
            <a:r>
              <a:rPr lang="en-US" sz="1100" dirty="0">
                <a:solidFill>
                  <a:srgbClr val="404040"/>
                </a:solidFill>
                <a:latin typeface="Calibri" pitchFamily="34" charset="0"/>
              </a:rPr>
              <a:t>3 person</a:t>
            </a:r>
            <a:endParaRPr lang="en-US" sz="1100" b="1" dirty="0">
              <a:solidFill>
                <a:srgbClr val="404040"/>
              </a:solidFill>
              <a:latin typeface="Calibri" pitchFamily="34" charset="0"/>
            </a:endParaRPr>
          </a:p>
        </p:txBody>
      </p:sp>
      <p:sp>
        <p:nvSpPr>
          <p:cNvPr id="18" name="Rectangle 27"/>
          <p:cNvSpPr/>
          <p:nvPr/>
        </p:nvSpPr>
        <p:spPr>
          <a:xfrm>
            <a:off x="5734757" y="2645238"/>
            <a:ext cx="2070338" cy="2520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PROVIDER</a:t>
            </a:r>
            <a:endParaRPr kumimoji="0" lang="en-US" sz="1600" b="1" i="0" u="none" strike="noStrike" kern="0" cap="none" spc="0" normalizeH="0" baseline="0" noProof="0" dirty="0">
              <a:ln>
                <a:noFill/>
              </a:ln>
              <a:solidFill>
                <a:srgbClr val="404040"/>
              </a:solidFill>
              <a:effectLst/>
              <a:uLnTx/>
              <a:uFillTx/>
            </a:endParaRPr>
          </a:p>
        </p:txBody>
      </p:sp>
      <p:pic>
        <p:nvPicPr>
          <p:cNvPr id="19" name="Kép 18" descr="telekom.jpg"/>
          <p:cNvPicPr>
            <a:picLocks noChangeAspect="1"/>
          </p:cNvPicPr>
          <p:nvPr/>
        </p:nvPicPr>
        <p:blipFill>
          <a:blip r:embed="rId2" cstate="print"/>
          <a:stretch>
            <a:fillRect/>
          </a:stretch>
        </p:blipFill>
        <p:spPr>
          <a:xfrm>
            <a:off x="5754013" y="3609206"/>
            <a:ext cx="906383" cy="906383"/>
          </a:xfrm>
          <a:prstGeom prst="rect">
            <a:avLst/>
          </a:prstGeom>
        </p:spPr>
      </p:pic>
      <p:pic>
        <p:nvPicPr>
          <p:cNvPr id="20" name="Kép 19" descr="virgin.jpg"/>
          <p:cNvPicPr>
            <a:picLocks noChangeAspect="1"/>
          </p:cNvPicPr>
          <p:nvPr/>
        </p:nvPicPr>
        <p:blipFill>
          <a:blip r:embed="rId3" cstate="print"/>
          <a:stretch>
            <a:fillRect/>
          </a:stretch>
        </p:blipFill>
        <p:spPr>
          <a:xfrm>
            <a:off x="6829569" y="3726047"/>
            <a:ext cx="751443" cy="751443"/>
          </a:xfrm>
          <a:prstGeom prst="rect">
            <a:avLst/>
          </a:prstGeom>
        </p:spPr>
      </p:pic>
      <p:pic>
        <p:nvPicPr>
          <p:cNvPr id="21" name="Kép 20" descr="Flag_of_Germany.svg.png"/>
          <p:cNvPicPr>
            <a:picLocks noChangeAspect="1"/>
          </p:cNvPicPr>
          <p:nvPr/>
        </p:nvPicPr>
        <p:blipFill>
          <a:blip r:embed="rId4" cstate="print"/>
          <a:stretch>
            <a:fillRect/>
          </a:stretch>
        </p:blipFill>
        <p:spPr>
          <a:xfrm>
            <a:off x="8776071" y="3741509"/>
            <a:ext cx="705872" cy="423524"/>
          </a:xfrm>
          <a:prstGeom prst="rect">
            <a:avLst/>
          </a:prstGeom>
        </p:spPr>
      </p:pic>
      <p:pic>
        <p:nvPicPr>
          <p:cNvPr id="22" name="Kép 21" descr="Flag_of_the_United_Kingdom.svg.png"/>
          <p:cNvPicPr>
            <a:picLocks noChangeAspect="1"/>
          </p:cNvPicPr>
          <p:nvPr/>
        </p:nvPicPr>
        <p:blipFill>
          <a:blip r:embed="rId5" cstate="print"/>
          <a:stretch>
            <a:fillRect/>
          </a:stretch>
        </p:blipFill>
        <p:spPr>
          <a:xfrm>
            <a:off x="8776071" y="4396990"/>
            <a:ext cx="737992" cy="368996"/>
          </a:xfrm>
          <a:prstGeom prst="rect">
            <a:avLst/>
          </a:prstGeom>
        </p:spPr>
      </p:pic>
      <p:sp>
        <p:nvSpPr>
          <p:cNvPr id="23" name="Szövegdoboz 22"/>
          <p:cNvSpPr txBox="1"/>
          <p:nvPr/>
        </p:nvSpPr>
        <p:spPr>
          <a:xfrm>
            <a:off x="9704472" y="3750755"/>
            <a:ext cx="1765740"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Every TV owner pay it</a:t>
            </a:r>
          </a:p>
        </p:txBody>
      </p:sp>
      <p:sp>
        <p:nvSpPr>
          <p:cNvPr id="24" name="Szövegdoboz 23"/>
          <p:cNvSpPr txBox="1"/>
          <p:nvPr/>
        </p:nvSpPr>
        <p:spPr>
          <a:xfrm>
            <a:off x="10009049" y="4427599"/>
            <a:ext cx="933204"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1 mention</a:t>
            </a:r>
          </a:p>
        </p:txBody>
      </p:sp>
      <p:sp>
        <p:nvSpPr>
          <p:cNvPr id="26"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TV subscriptions abroad</a:t>
            </a:r>
          </a:p>
        </p:txBody>
      </p:sp>
      <p:pic>
        <p:nvPicPr>
          <p:cNvPr id="27" name="Picture 26">
            <a:extLst>
              <a:ext uri="{FF2B5EF4-FFF2-40B4-BE49-F238E27FC236}">
                <a16:creationId xmlns:a16="http://schemas.microsoft.com/office/drawing/2014/main" xmlns="" id="{B9C84A75-B6E9-4746-9303-AE42F02D41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8" name="Picture 27">
            <a:extLst>
              <a:ext uri="{FF2B5EF4-FFF2-40B4-BE49-F238E27FC236}">
                <a16:creationId xmlns:a16="http://schemas.microsoft.com/office/drawing/2014/main" xmlns="" id="{989EBC47-7559-45CE-B1DB-3283F50E4B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6"/>
          <p:cNvSpPr>
            <a:spLocks noChangeAspect="1"/>
          </p:cNvSpPr>
          <p:nvPr/>
        </p:nvSpPr>
        <p:spPr bwMode="auto">
          <a:xfrm>
            <a:off x="0" y="1026936"/>
            <a:ext cx="12192000" cy="1264334"/>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359859" y="1039970"/>
            <a:ext cx="11622591" cy="1224840"/>
          </a:xfrm>
        </p:spPr>
        <p:txBody>
          <a:bodyPr>
            <a:normAutofit/>
          </a:bodyPr>
          <a:lstStyle/>
          <a:p>
            <a:r>
              <a:rPr lang="en-US" sz="1200" dirty="0"/>
              <a:t>TV subscription decision making is quite similar as it was in Hungary for this target group. The program of the foreign TV channels doesn’t motivate to subscribe, </a:t>
            </a:r>
            <a:r>
              <a:rPr lang="en-US" sz="1200" b="0" dirty="0"/>
              <a:t>or watching TV is not a preferred </a:t>
            </a:r>
            <a:r>
              <a:rPr lang="en-US" sz="1200" b="0" dirty="0" err="1"/>
              <a:t>freetime</a:t>
            </a:r>
            <a:r>
              <a:rPr lang="en-US" sz="1200" b="0" dirty="0"/>
              <a:t> activity</a:t>
            </a:r>
            <a:r>
              <a:rPr lang="en-US" sz="1200" dirty="0"/>
              <a:t>.</a:t>
            </a:r>
            <a:br>
              <a:rPr lang="en-US" sz="1200" dirty="0"/>
            </a:br>
            <a:r>
              <a:rPr lang="en-US" sz="1200" dirty="0"/>
              <a:t>Different drivers while choosing the TV subscription: </a:t>
            </a:r>
            <a:r>
              <a:rPr lang="en-US" sz="1200" b="0" dirty="0"/>
              <a:t>coming with the rented apartment, discounted as combined with internet, need of the foreign the partner</a:t>
            </a:r>
            <a:br>
              <a:rPr lang="en-US" sz="1200" b="0" dirty="0"/>
            </a:br>
            <a:r>
              <a:rPr lang="en-US" sz="1200" dirty="0"/>
              <a:t>Only two respondents have existing TV subscription in Hungary:</a:t>
            </a:r>
            <a:r>
              <a:rPr lang="en-US" sz="1200" b="0" dirty="0"/>
              <a:t> coming to Hungary frequently, has an own apartment; in the other case the </a:t>
            </a:r>
            <a:r>
              <a:rPr lang="en-US" sz="1200" dirty="0"/>
              <a:t>contract</a:t>
            </a:r>
            <a:r>
              <a:rPr lang="en-US" sz="1200" b="0" dirty="0"/>
              <a:t> bounds the client to keep the subscription.</a:t>
            </a:r>
            <a:r>
              <a:rPr lang="en-US" sz="1200" dirty="0"/>
              <a:t> </a:t>
            </a:r>
            <a:r>
              <a:rPr lang="en-US" sz="1200" b="0" dirty="0"/>
              <a:t>Most of the participants don’t aware of the practice to take and use the STB of a Hungarian provider abroad, a few person have already heard about this solution and have the information about it that it can work as long as the fees are being paid.</a:t>
            </a:r>
          </a:p>
        </p:txBody>
      </p:sp>
      <p:sp>
        <p:nvSpPr>
          <p:cNvPr id="54" name="Rectangle 27"/>
          <p:cNvSpPr/>
          <p:nvPr/>
        </p:nvSpPr>
        <p:spPr>
          <a:xfrm>
            <a:off x="1424638" y="2897238"/>
            <a:ext cx="2070338" cy="2520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SUBSCRIPTIONS</a:t>
            </a:r>
            <a:endParaRPr kumimoji="0" lang="en-US" sz="1600" b="1" i="0" u="none" strike="noStrike" kern="0" cap="none" spc="0" normalizeH="0" baseline="0" noProof="0" dirty="0">
              <a:ln>
                <a:noFill/>
              </a:ln>
              <a:solidFill>
                <a:srgbClr val="404040"/>
              </a:solidFill>
              <a:effectLst/>
              <a:uLnTx/>
              <a:uFillTx/>
            </a:endParaRPr>
          </a:p>
        </p:txBody>
      </p:sp>
      <p:graphicFrame>
        <p:nvGraphicFramePr>
          <p:cNvPr id="62" name="Táblázat 61"/>
          <p:cNvGraphicFramePr>
            <a:graphicFrameLocks noGrp="1"/>
          </p:cNvGraphicFramePr>
          <p:nvPr>
            <p:extLst/>
          </p:nvPr>
        </p:nvGraphicFramePr>
        <p:xfrm>
          <a:off x="5777135" y="5130633"/>
          <a:ext cx="2104867" cy="579120"/>
        </p:xfrm>
        <a:graphic>
          <a:graphicData uri="http://schemas.openxmlformats.org/drawingml/2006/table">
            <a:tbl>
              <a:tblPr firstRow="1" bandRow="1">
                <a:tableStyleId>{5C22544A-7EE6-4342-B048-85BDC9FD1C3A}</a:tableStyleId>
              </a:tblPr>
              <a:tblGrid>
                <a:gridCol w="2104867">
                  <a:extLst>
                    <a:ext uri="{9D8B030D-6E8A-4147-A177-3AD203B41FA5}">
                      <a16:colId xmlns:a16="http://schemas.microsoft.com/office/drawing/2014/main" xmlns="" val="20000"/>
                    </a:ext>
                  </a:extLst>
                </a:gridCol>
              </a:tblGrid>
              <a:tr h="474967">
                <a:tc>
                  <a:txBody>
                    <a:bodyPr/>
                    <a:lstStyle/>
                    <a:p>
                      <a:pPr algn="ctr"/>
                      <a:r>
                        <a:rPr lang="en-US" sz="1600" b="1" i="0" kern="1200" noProof="0" dirty="0">
                          <a:solidFill>
                            <a:srgbClr val="404040"/>
                          </a:solidFill>
                          <a:latin typeface="Calibri" pitchFamily="34" charset="0"/>
                          <a:ea typeface="+mn-ea"/>
                          <a:cs typeface="+mn-cs"/>
                        </a:rPr>
                        <a:t>Doesn’t know</a:t>
                      </a:r>
                    </a:p>
                    <a:p>
                      <a:pPr algn="ctr"/>
                      <a:r>
                        <a:rPr lang="en-US" sz="1600" b="0" noProof="0" dirty="0">
                          <a:solidFill>
                            <a:srgbClr val="404040"/>
                          </a:solidFill>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63" name="Rectangle 27"/>
          <p:cNvSpPr/>
          <p:nvPr/>
        </p:nvSpPr>
        <p:spPr>
          <a:xfrm>
            <a:off x="9129007" y="2675356"/>
            <a:ext cx="2218382" cy="2520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noProof="0" dirty="0">
                <a:solidFill>
                  <a:srgbClr val="404040"/>
                </a:solidFill>
              </a:rPr>
              <a:t>TV TAX</a:t>
            </a:r>
            <a:endParaRPr kumimoji="0" lang="en-US" sz="1600" b="1" i="0" u="none" strike="noStrike" kern="0" cap="none" spc="0" normalizeH="0" baseline="0" noProof="0" dirty="0">
              <a:ln>
                <a:noFill/>
              </a:ln>
              <a:solidFill>
                <a:srgbClr val="404040"/>
              </a:solidFill>
              <a:effectLst/>
              <a:uLnTx/>
              <a:uFillTx/>
            </a:endParaRPr>
          </a:p>
        </p:txBody>
      </p:sp>
      <p:sp>
        <p:nvSpPr>
          <p:cNvPr id="13" name="Ellipszis 12"/>
          <p:cNvSpPr/>
          <p:nvPr/>
        </p:nvSpPr>
        <p:spPr>
          <a:xfrm>
            <a:off x="1067118" y="3261036"/>
            <a:ext cx="3602529" cy="15621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rgbClr val="404040"/>
                </a:solidFill>
                <a:latin typeface="Calibri" pitchFamily="34" charset="0"/>
              </a:rPr>
              <a:t>DIDN’T HAVE IN HU AND </a:t>
            </a:r>
            <a:br>
              <a:rPr lang="en-US" sz="1100" b="1" dirty="0">
                <a:solidFill>
                  <a:srgbClr val="404040"/>
                </a:solidFill>
                <a:latin typeface="Calibri" pitchFamily="34" charset="0"/>
              </a:rPr>
            </a:br>
            <a:r>
              <a:rPr lang="en-US" sz="1100" b="1" dirty="0">
                <a:solidFill>
                  <a:srgbClr val="404040"/>
                </a:solidFill>
                <a:latin typeface="Calibri" pitchFamily="34" charset="0"/>
              </a:rPr>
              <a:t>DOESN’T HAVE NOW EITHER: </a:t>
            </a:r>
            <a:r>
              <a:rPr lang="en-US" sz="1100" dirty="0">
                <a:solidFill>
                  <a:srgbClr val="404040"/>
                </a:solidFill>
                <a:latin typeface="Calibri" pitchFamily="34" charset="0"/>
              </a:rPr>
              <a:t>8 person</a:t>
            </a:r>
          </a:p>
          <a:p>
            <a:endParaRPr lang="en-US" sz="1100" dirty="0">
              <a:solidFill>
                <a:srgbClr val="404040"/>
              </a:solidFill>
              <a:latin typeface="Calibri" pitchFamily="34" charset="0"/>
            </a:endParaRPr>
          </a:p>
          <a:p>
            <a:r>
              <a:rPr lang="en-US" sz="1100" b="1" dirty="0">
                <a:solidFill>
                  <a:srgbClr val="404040"/>
                </a:solidFill>
                <a:latin typeface="Calibri" pitchFamily="34" charset="0"/>
              </a:rPr>
              <a:t>DIDN’T HAVE IN HU BUT</a:t>
            </a:r>
            <a:br>
              <a:rPr lang="en-US" sz="1100" b="1" dirty="0">
                <a:solidFill>
                  <a:srgbClr val="404040"/>
                </a:solidFill>
                <a:latin typeface="Calibri" pitchFamily="34" charset="0"/>
              </a:rPr>
            </a:br>
            <a:r>
              <a:rPr lang="en-US" sz="1100" b="1" dirty="0">
                <a:solidFill>
                  <a:srgbClr val="404040"/>
                </a:solidFill>
                <a:latin typeface="Calibri" pitchFamily="34" charset="0"/>
              </a:rPr>
              <a:t>HAVE NOW: </a:t>
            </a:r>
            <a:r>
              <a:rPr lang="en-US" sz="1100" dirty="0">
                <a:solidFill>
                  <a:srgbClr val="404040"/>
                </a:solidFill>
                <a:latin typeface="Calibri" pitchFamily="34" charset="0"/>
              </a:rPr>
              <a:t>4 person</a:t>
            </a:r>
          </a:p>
          <a:p>
            <a:endParaRPr lang="en-US" sz="1100" dirty="0">
              <a:solidFill>
                <a:srgbClr val="404040"/>
              </a:solidFill>
              <a:latin typeface="Calibri" pitchFamily="34" charset="0"/>
            </a:endParaRPr>
          </a:p>
          <a:p>
            <a:r>
              <a:rPr lang="en-US" sz="1100" b="1" dirty="0">
                <a:solidFill>
                  <a:srgbClr val="404040"/>
                </a:solidFill>
                <a:latin typeface="Calibri" pitchFamily="34" charset="0"/>
              </a:rPr>
              <a:t>HAD IN HU AND</a:t>
            </a:r>
            <a:br>
              <a:rPr lang="en-US" sz="1100" b="1" dirty="0">
                <a:solidFill>
                  <a:srgbClr val="404040"/>
                </a:solidFill>
                <a:latin typeface="Calibri" pitchFamily="34" charset="0"/>
              </a:rPr>
            </a:br>
            <a:r>
              <a:rPr lang="en-US" sz="1100" b="1" dirty="0">
                <a:solidFill>
                  <a:srgbClr val="404040"/>
                </a:solidFill>
                <a:latin typeface="Calibri" pitchFamily="34" charset="0"/>
              </a:rPr>
              <a:t>HAVE NOW TOO: </a:t>
            </a:r>
            <a:r>
              <a:rPr lang="en-US" sz="1100" dirty="0">
                <a:solidFill>
                  <a:srgbClr val="404040"/>
                </a:solidFill>
                <a:latin typeface="Calibri" pitchFamily="34" charset="0"/>
              </a:rPr>
              <a:t>3 person</a:t>
            </a:r>
            <a:endParaRPr lang="en-US" sz="1100" b="1" dirty="0">
              <a:solidFill>
                <a:srgbClr val="404040"/>
              </a:solidFill>
              <a:latin typeface="Calibri" pitchFamily="34" charset="0"/>
            </a:endParaRPr>
          </a:p>
        </p:txBody>
      </p:sp>
      <p:sp>
        <p:nvSpPr>
          <p:cNvPr id="18" name="Rectangle 27"/>
          <p:cNvSpPr/>
          <p:nvPr/>
        </p:nvSpPr>
        <p:spPr>
          <a:xfrm>
            <a:off x="5734757" y="2645238"/>
            <a:ext cx="2070338" cy="2520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PROVIDER</a:t>
            </a:r>
            <a:endParaRPr kumimoji="0" lang="en-US" sz="1600" b="1" i="0" u="none" strike="noStrike" kern="0" cap="none" spc="0" normalizeH="0" baseline="0" noProof="0" dirty="0">
              <a:ln>
                <a:noFill/>
              </a:ln>
              <a:solidFill>
                <a:srgbClr val="404040"/>
              </a:solidFill>
              <a:effectLst/>
              <a:uLnTx/>
              <a:uFillTx/>
            </a:endParaRPr>
          </a:p>
        </p:txBody>
      </p:sp>
      <p:pic>
        <p:nvPicPr>
          <p:cNvPr id="19" name="Kép 18" descr="telekom.jpg"/>
          <p:cNvPicPr>
            <a:picLocks noChangeAspect="1"/>
          </p:cNvPicPr>
          <p:nvPr/>
        </p:nvPicPr>
        <p:blipFill>
          <a:blip r:embed="rId2" cstate="print"/>
          <a:stretch>
            <a:fillRect/>
          </a:stretch>
        </p:blipFill>
        <p:spPr>
          <a:xfrm>
            <a:off x="5754013" y="3609206"/>
            <a:ext cx="906383" cy="906383"/>
          </a:xfrm>
          <a:prstGeom prst="rect">
            <a:avLst/>
          </a:prstGeom>
        </p:spPr>
      </p:pic>
      <p:pic>
        <p:nvPicPr>
          <p:cNvPr id="20" name="Kép 19" descr="virgin.jpg"/>
          <p:cNvPicPr>
            <a:picLocks noChangeAspect="1"/>
          </p:cNvPicPr>
          <p:nvPr/>
        </p:nvPicPr>
        <p:blipFill>
          <a:blip r:embed="rId3" cstate="print"/>
          <a:stretch>
            <a:fillRect/>
          </a:stretch>
        </p:blipFill>
        <p:spPr>
          <a:xfrm>
            <a:off x="6829569" y="3726047"/>
            <a:ext cx="751443" cy="751443"/>
          </a:xfrm>
          <a:prstGeom prst="rect">
            <a:avLst/>
          </a:prstGeom>
        </p:spPr>
      </p:pic>
      <p:pic>
        <p:nvPicPr>
          <p:cNvPr id="21" name="Kép 20" descr="Flag_of_Germany.svg.png"/>
          <p:cNvPicPr>
            <a:picLocks noChangeAspect="1"/>
          </p:cNvPicPr>
          <p:nvPr/>
        </p:nvPicPr>
        <p:blipFill>
          <a:blip r:embed="rId4" cstate="print"/>
          <a:stretch>
            <a:fillRect/>
          </a:stretch>
        </p:blipFill>
        <p:spPr>
          <a:xfrm>
            <a:off x="8776071" y="3741509"/>
            <a:ext cx="705872" cy="423524"/>
          </a:xfrm>
          <a:prstGeom prst="rect">
            <a:avLst/>
          </a:prstGeom>
        </p:spPr>
      </p:pic>
      <p:pic>
        <p:nvPicPr>
          <p:cNvPr id="22" name="Kép 21" descr="Flag_of_the_United_Kingdom.svg.png"/>
          <p:cNvPicPr>
            <a:picLocks noChangeAspect="1"/>
          </p:cNvPicPr>
          <p:nvPr/>
        </p:nvPicPr>
        <p:blipFill>
          <a:blip r:embed="rId5" cstate="print"/>
          <a:stretch>
            <a:fillRect/>
          </a:stretch>
        </p:blipFill>
        <p:spPr>
          <a:xfrm>
            <a:off x="8776071" y="4396990"/>
            <a:ext cx="737992" cy="368996"/>
          </a:xfrm>
          <a:prstGeom prst="rect">
            <a:avLst/>
          </a:prstGeom>
        </p:spPr>
      </p:pic>
      <p:sp>
        <p:nvSpPr>
          <p:cNvPr id="23" name="Szövegdoboz 22"/>
          <p:cNvSpPr txBox="1"/>
          <p:nvPr/>
        </p:nvSpPr>
        <p:spPr>
          <a:xfrm>
            <a:off x="9704472" y="3750755"/>
            <a:ext cx="1765740"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Every TV owner pay it</a:t>
            </a:r>
          </a:p>
        </p:txBody>
      </p:sp>
      <p:sp>
        <p:nvSpPr>
          <p:cNvPr id="24" name="Szövegdoboz 23"/>
          <p:cNvSpPr txBox="1"/>
          <p:nvPr/>
        </p:nvSpPr>
        <p:spPr>
          <a:xfrm>
            <a:off x="10009049" y="4427599"/>
            <a:ext cx="933204"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1 mention</a:t>
            </a:r>
          </a:p>
        </p:txBody>
      </p:sp>
      <p:sp>
        <p:nvSpPr>
          <p:cNvPr id="26"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TV subscriptions abroad</a:t>
            </a:r>
          </a:p>
        </p:txBody>
      </p:sp>
      <p:sp>
        <p:nvSpPr>
          <p:cNvPr id="17" name="Rectangle 1"/>
          <p:cNvSpPr/>
          <p:nvPr/>
        </p:nvSpPr>
        <p:spPr>
          <a:xfrm>
            <a:off x="7154215" y="1"/>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27" name="TextBox 21"/>
          <p:cNvSpPr txBox="1"/>
          <p:nvPr/>
        </p:nvSpPr>
        <p:spPr>
          <a:xfrm>
            <a:off x="7154215" y="-28796"/>
            <a:ext cx="5037785" cy="707886"/>
          </a:xfrm>
          <a:prstGeom prst="rect">
            <a:avLst/>
          </a:prstGeom>
        </p:spPr>
        <p:txBody>
          <a:bodyPr wrap="square" rtlCol="0">
            <a:spAutoFit/>
          </a:bodyPr>
          <a:lstStyle/>
          <a:p>
            <a:pPr algn="ctr"/>
            <a:r>
              <a:rPr lang="hu-HU" sz="2000" b="1" i="1" dirty="0">
                <a:solidFill>
                  <a:schemeClr val="bg1"/>
                </a:solidFill>
                <a:latin typeface="Calibri" pitchFamily="34" charset="0"/>
                <a:cs typeface="Arial" pitchFamily="34" charset="0"/>
              </a:rPr>
              <a:t>INFORMATION COMING FROM THE QUANTITATIVE PHASE</a:t>
            </a:r>
          </a:p>
        </p:txBody>
      </p:sp>
      <p:sp>
        <p:nvSpPr>
          <p:cNvPr id="28" name="TextBox 22"/>
          <p:cNvSpPr txBox="1"/>
          <p:nvPr/>
        </p:nvSpPr>
        <p:spPr>
          <a:xfrm>
            <a:off x="7223445" y="784301"/>
            <a:ext cx="5018581" cy="738664"/>
          </a:xfrm>
          <a:prstGeom prst="rect">
            <a:avLst/>
          </a:prstGeom>
        </p:spPr>
        <p:txBody>
          <a:bodyPr wrap="square" rtlCol="0">
            <a:spAutoFit/>
          </a:bodyPr>
          <a:lstStyle/>
          <a:p>
            <a:r>
              <a:rPr lang="en-US" sz="1400" dirty="0">
                <a:solidFill>
                  <a:schemeClr val="bg1"/>
                </a:solidFill>
                <a:latin typeface="Calibri" pitchFamily="34" charset="0"/>
                <a:cs typeface="Arial" pitchFamily="34" charset="0"/>
              </a:rPr>
              <a:t>45% of the Hungarians living abroad have a TV subscription, there is no significant difference between Germany and Great-Britain.</a:t>
            </a:r>
          </a:p>
          <a:p>
            <a:endParaRPr lang="en-US" sz="1400" dirty="0">
              <a:solidFill>
                <a:schemeClr val="bg1"/>
              </a:solidFill>
              <a:latin typeface="Calibri" pitchFamily="34" charset="0"/>
              <a:cs typeface="Arial" pitchFamily="34" charset="0"/>
            </a:endParaRPr>
          </a:p>
        </p:txBody>
      </p:sp>
      <p:pic>
        <p:nvPicPr>
          <p:cNvPr id="29" name="Picture 28">
            <a:extLst>
              <a:ext uri="{FF2B5EF4-FFF2-40B4-BE49-F238E27FC236}">
                <a16:creationId xmlns:a16="http://schemas.microsoft.com/office/drawing/2014/main" xmlns="" id="{150CAF96-8AED-41B7-81EB-585ECD5451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30" name="Picture 29">
            <a:extLst>
              <a:ext uri="{FF2B5EF4-FFF2-40B4-BE49-F238E27FC236}">
                <a16:creationId xmlns:a16="http://schemas.microsoft.com/office/drawing/2014/main" xmlns="" id="{21662E63-405D-49A2-9690-A75EA234A2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1618249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6"/>
          <p:cNvSpPr>
            <a:spLocks noChangeAspect="1"/>
          </p:cNvSpPr>
          <p:nvPr/>
        </p:nvSpPr>
        <p:spPr bwMode="auto">
          <a:xfrm>
            <a:off x="27404" y="1264148"/>
            <a:ext cx="12192000" cy="1027612"/>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547897" y="1342469"/>
            <a:ext cx="11539460" cy="995877"/>
          </a:xfrm>
        </p:spPr>
        <p:txBody>
          <a:bodyPr>
            <a:normAutofit fontScale="90000"/>
          </a:bodyPr>
          <a:lstStyle/>
          <a:p>
            <a:r>
              <a:rPr lang="en-US" sz="2000" dirty="0"/>
              <a:t>The segment of highly educated young adults with wide social network had been already lost by the Hungarian TV channels before these people left the country.</a:t>
            </a:r>
            <a:br>
              <a:rPr lang="en-US" sz="2000" dirty="0"/>
            </a:br>
            <a:r>
              <a:rPr lang="en-US" sz="2000" dirty="0"/>
              <a:t>Lifestyle and the attitudes are taking away from the world of TV.</a:t>
            </a:r>
            <a:endParaRPr lang="en-US" sz="1800" dirty="0"/>
          </a:p>
        </p:txBody>
      </p:sp>
      <p:sp>
        <p:nvSpPr>
          <p:cNvPr id="48" name="Rounded Rectangular Callout 9"/>
          <p:cNvSpPr/>
          <p:nvPr/>
        </p:nvSpPr>
        <p:spPr>
          <a:xfrm>
            <a:off x="1551197" y="5823927"/>
            <a:ext cx="2285999" cy="622663"/>
          </a:xfrm>
          <a:prstGeom prst="wedgeRoundRectCallout">
            <a:avLst>
              <a:gd name="adj1" fmla="val -36022"/>
              <a:gd name="adj2" fmla="val 59116"/>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rgbClr val="404040"/>
                </a:solidFill>
                <a:latin typeface="Calibri" pitchFamily="34" charset="0"/>
              </a:rPr>
              <a:t>‘I was a kid when I watched TV for the last time’ (4 answers)</a:t>
            </a:r>
          </a:p>
        </p:txBody>
      </p:sp>
      <p:sp>
        <p:nvSpPr>
          <p:cNvPr id="56" name="Rounded Rectangular Callout 9"/>
          <p:cNvSpPr/>
          <p:nvPr/>
        </p:nvSpPr>
        <p:spPr>
          <a:xfrm>
            <a:off x="4955788" y="5780319"/>
            <a:ext cx="2567641" cy="534756"/>
          </a:xfrm>
          <a:prstGeom prst="wedgeRoundRectCallout">
            <a:avLst>
              <a:gd name="adj1" fmla="val -36022"/>
              <a:gd name="adj2" fmla="val 59116"/>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rgbClr val="404040"/>
                </a:solidFill>
                <a:latin typeface="Calibri" pitchFamily="34" charset="0"/>
              </a:rPr>
              <a:t>‘TV is out of fashion for my generation’ (30</a:t>
            </a:r>
            <a:r>
              <a:rPr lang="hu-HU" sz="1200" i="1" kern="0" dirty="0">
                <a:solidFill>
                  <a:srgbClr val="404040"/>
                </a:solidFill>
                <a:latin typeface="Calibri" pitchFamily="34" charset="0"/>
              </a:rPr>
              <a:t> </a:t>
            </a:r>
            <a:r>
              <a:rPr lang="hu-HU" sz="1200" i="1" kern="0" dirty="0" err="1">
                <a:solidFill>
                  <a:srgbClr val="404040"/>
                </a:solidFill>
                <a:latin typeface="Calibri" pitchFamily="34" charset="0"/>
              </a:rPr>
              <a:t>yo</a:t>
            </a:r>
            <a:r>
              <a:rPr lang="en-US" sz="1200" i="1" kern="0" dirty="0">
                <a:solidFill>
                  <a:srgbClr val="404040"/>
                </a:solidFill>
                <a:latin typeface="Calibri" pitchFamily="34" charset="0"/>
              </a:rPr>
              <a:t> </a:t>
            </a:r>
            <a:r>
              <a:rPr lang="hu-HU" sz="1200" i="1" kern="0" dirty="0" err="1">
                <a:solidFill>
                  <a:srgbClr val="404040"/>
                </a:solidFill>
                <a:latin typeface="Calibri" pitchFamily="34" charset="0"/>
              </a:rPr>
              <a:t>woman</a:t>
            </a:r>
            <a:r>
              <a:rPr lang="en-US" sz="1200" i="1" kern="0" dirty="0">
                <a:solidFill>
                  <a:srgbClr val="404040"/>
                </a:solidFill>
                <a:latin typeface="Calibri" pitchFamily="34" charset="0"/>
              </a:rPr>
              <a:t>)</a:t>
            </a:r>
          </a:p>
        </p:txBody>
      </p:sp>
      <p:sp>
        <p:nvSpPr>
          <p:cNvPr id="221" name="Rounded Rectangular Callout 9"/>
          <p:cNvSpPr/>
          <p:nvPr/>
        </p:nvSpPr>
        <p:spPr>
          <a:xfrm>
            <a:off x="7983973" y="5774005"/>
            <a:ext cx="3265052" cy="722508"/>
          </a:xfrm>
          <a:prstGeom prst="wedgeRoundRectCallout">
            <a:avLst>
              <a:gd name="adj1" fmla="val -36022"/>
              <a:gd name="adj2" fmla="val 59116"/>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rgbClr val="404040"/>
                </a:solidFill>
                <a:latin typeface="Calibri" pitchFamily="34" charset="0"/>
              </a:rPr>
              <a:t>‘I’m not interesting in TV shows, neither here, nor at home. If I have some free time, I spend it with my friends.’ </a:t>
            </a:r>
            <a:r>
              <a:rPr kumimoji="0" lang="en-US" sz="1200" i="1" u="none" strike="noStrike" kern="0" cap="none" spc="0" normalizeH="0" baseline="0" dirty="0">
                <a:ln>
                  <a:noFill/>
                </a:ln>
                <a:solidFill>
                  <a:srgbClr val="404040"/>
                </a:solidFill>
                <a:effectLst/>
                <a:uLnTx/>
                <a:uFillTx/>
                <a:latin typeface="Calibri" pitchFamily="34" charset="0"/>
              </a:rPr>
              <a:t>(34 </a:t>
            </a:r>
            <a:r>
              <a:rPr kumimoji="0" lang="en-US" sz="1200" i="1" u="none" strike="noStrike" kern="0" cap="none" spc="0" normalizeH="0" baseline="0" dirty="0" err="1">
                <a:ln>
                  <a:noFill/>
                </a:ln>
                <a:solidFill>
                  <a:srgbClr val="404040"/>
                </a:solidFill>
                <a:effectLst/>
                <a:uLnTx/>
                <a:uFillTx/>
                <a:latin typeface="Calibri" pitchFamily="34" charset="0"/>
              </a:rPr>
              <a:t>yo</a:t>
            </a:r>
            <a:r>
              <a:rPr kumimoji="0" lang="en-US" sz="1200" i="1" u="none" strike="noStrike" kern="0" cap="none" spc="0" normalizeH="0" baseline="0" dirty="0">
                <a:ln>
                  <a:noFill/>
                </a:ln>
                <a:solidFill>
                  <a:srgbClr val="404040"/>
                </a:solidFill>
                <a:effectLst/>
                <a:uLnTx/>
                <a:uFillTx/>
                <a:latin typeface="Calibri" pitchFamily="34" charset="0"/>
              </a:rPr>
              <a:t> woman)</a:t>
            </a:r>
          </a:p>
        </p:txBody>
      </p:sp>
      <p:sp>
        <p:nvSpPr>
          <p:cNvPr id="69" name="Lekerekített téglalap 68"/>
          <p:cNvSpPr/>
          <p:nvPr/>
        </p:nvSpPr>
        <p:spPr>
          <a:xfrm>
            <a:off x="1062914" y="2847471"/>
            <a:ext cx="2794000" cy="952500"/>
          </a:xfrm>
          <a:prstGeom prst="roundRect">
            <a:avLst/>
          </a:prstGeom>
          <a:solidFill>
            <a:schemeClr val="tx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en-US" sz="1400" b="1" dirty="0">
                <a:solidFill>
                  <a:srgbClr val="404040"/>
                </a:solidFill>
                <a:latin typeface="Calibri" pitchFamily="34" charset="0"/>
              </a:rPr>
              <a:t>ASPIRATIONS</a:t>
            </a:r>
          </a:p>
          <a:p>
            <a:pPr marL="182563" indent="-182563" algn="ctr"/>
            <a:r>
              <a:rPr lang="en-US" sz="1400" dirty="0">
                <a:solidFill>
                  <a:srgbClr val="404040"/>
                </a:solidFill>
                <a:latin typeface="Calibri" pitchFamily="34" charset="0"/>
              </a:rPr>
              <a:t>Education, learning the language, networking, finding values</a:t>
            </a:r>
          </a:p>
        </p:txBody>
      </p:sp>
      <p:sp>
        <p:nvSpPr>
          <p:cNvPr id="70" name="Lekerekített téglalap 69"/>
          <p:cNvSpPr/>
          <p:nvPr/>
        </p:nvSpPr>
        <p:spPr>
          <a:xfrm>
            <a:off x="4664409" y="2847471"/>
            <a:ext cx="2794000" cy="952500"/>
          </a:xfrm>
          <a:prstGeom prst="roundRect">
            <a:avLst/>
          </a:prstGeom>
          <a:solidFill>
            <a:schemeClr val="tx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en-US" sz="1400" b="1" dirty="0">
                <a:solidFill>
                  <a:srgbClr val="404040"/>
                </a:solidFill>
                <a:latin typeface="Calibri" pitchFamily="34" charset="0"/>
              </a:rPr>
              <a:t>FREETIME</a:t>
            </a:r>
          </a:p>
          <a:p>
            <a:pPr marL="182563" indent="-182563" algn="ctr"/>
            <a:r>
              <a:rPr lang="en-US" sz="1400" dirty="0">
                <a:solidFill>
                  <a:srgbClr val="404040"/>
                </a:solidFill>
                <a:latin typeface="Calibri" pitchFamily="34" charset="0"/>
              </a:rPr>
              <a:t>Programs with friends, go out, pubs, cinema</a:t>
            </a:r>
          </a:p>
        </p:txBody>
      </p:sp>
      <p:sp>
        <p:nvSpPr>
          <p:cNvPr id="71" name="Lekerekített téglalap 70"/>
          <p:cNvSpPr/>
          <p:nvPr/>
        </p:nvSpPr>
        <p:spPr>
          <a:xfrm>
            <a:off x="8137191" y="2847471"/>
            <a:ext cx="2794000" cy="952500"/>
          </a:xfrm>
          <a:prstGeom prst="roundRect">
            <a:avLst/>
          </a:prstGeom>
          <a:solidFill>
            <a:schemeClr val="tx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en-US" sz="1400" b="1" dirty="0">
                <a:solidFill>
                  <a:srgbClr val="404040"/>
                </a:solidFill>
                <a:latin typeface="Calibri" pitchFamily="34" charset="0"/>
              </a:rPr>
              <a:t>PERSONAL PREFERENCIES</a:t>
            </a:r>
          </a:p>
          <a:p>
            <a:pPr marL="182563" indent="-182563" algn="ctr"/>
            <a:r>
              <a:rPr lang="en-US" sz="1400" dirty="0">
                <a:solidFill>
                  <a:srgbClr val="404040"/>
                </a:solidFill>
                <a:latin typeface="Calibri" pitchFamily="34" charset="0"/>
              </a:rPr>
              <a:t>Sport, hobby, listening to music,</a:t>
            </a:r>
          </a:p>
          <a:p>
            <a:pPr marL="182563" indent="-182563" algn="ctr"/>
            <a:r>
              <a:rPr lang="en-US" sz="1400" dirty="0">
                <a:solidFill>
                  <a:srgbClr val="404040"/>
                </a:solidFill>
                <a:latin typeface="Calibri" pitchFamily="34" charset="0"/>
              </a:rPr>
              <a:t>PC: streaming movies, browsing, social media</a:t>
            </a:r>
          </a:p>
        </p:txBody>
      </p:sp>
      <p:sp>
        <p:nvSpPr>
          <p:cNvPr id="72" name="Lekerekített téglalap 71"/>
          <p:cNvSpPr/>
          <p:nvPr/>
        </p:nvSpPr>
        <p:spPr>
          <a:xfrm>
            <a:off x="1211245" y="4076700"/>
            <a:ext cx="9385300" cy="1550042"/>
          </a:xfrm>
          <a:prstGeom prst="roundRect">
            <a:avLst/>
          </a:prstGeom>
          <a:solidFill>
            <a:schemeClr val="tx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en-US" sz="1400" b="1" dirty="0">
                <a:solidFill>
                  <a:srgbClr val="404040"/>
                </a:solidFill>
                <a:latin typeface="Calibri" pitchFamily="34" charset="0"/>
              </a:rPr>
              <a:t>WATCHING TV, PROGRAMS, CHANNELS</a:t>
            </a:r>
          </a:p>
          <a:p>
            <a:pPr marL="182563" indent="-182563">
              <a:buFont typeface="Wingdings" pitchFamily="2" charset="2"/>
              <a:buChar char="§"/>
            </a:pPr>
            <a:r>
              <a:rPr lang="en-US" sz="1400" dirty="0">
                <a:solidFill>
                  <a:srgbClr val="404040"/>
                </a:solidFill>
                <a:latin typeface="Calibri" pitchFamily="34" charset="0"/>
              </a:rPr>
              <a:t>Watching TV is not a flexible program which restrains spontaneity</a:t>
            </a:r>
          </a:p>
          <a:p>
            <a:pPr marL="182563" indent="-182563">
              <a:buFont typeface="Wingdings" pitchFamily="2" charset="2"/>
              <a:buChar char="§"/>
            </a:pPr>
            <a:r>
              <a:rPr lang="en-US" sz="1400" dirty="0">
                <a:solidFill>
                  <a:srgbClr val="404040"/>
                </a:solidFill>
                <a:latin typeface="Calibri" pitchFamily="34" charset="0"/>
              </a:rPr>
              <a:t>Does not support the aspirations, does not entertain, provide mostly irrelevant shows (or even rejected shows like </a:t>
            </a:r>
            <a:br>
              <a:rPr lang="en-US" sz="1400" dirty="0">
                <a:solidFill>
                  <a:srgbClr val="404040"/>
                </a:solidFill>
                <a:latin typeface="Calibri" pitchFamily="34" charset="0"/>
              </a:rPr>
            </a:br>
            <a:r>
              <a:rPr lang="en-US" sz="1400" dirty="0">
                <a:solidFill>
                  <a:srgbClr val="404040"/>
                </a:solidFill>
                <a:latin typeface="Calibri" pitchFamily="34" charset="0"/>
              </a:rPr>
              <a:t>reality), lots of advertising</a:t>
            </a:r>
          </a:p>
          <a:p>
            <a:pPr marL="182563" indent="-182563">
              <a:buFont typeface="Wingdings" pitchFamily="2" charset="2"/>
              <a:buChar char="§"/>
            </a:pPr>
            <a:r>
              <a:rPr lang="en-US" sz="1400" dirty="0">
                <a:solidFill>
                  <a:srgbClr val="404040"/>
                </a:solidFill>
                <a:latin typeface="Calibri" pitchFamily="34" charset="0"/>
              </a:rPr>
              <a:t>TV channels (both Hungarian and foreign channels) air those content which the target group interested in a few years later than the premier (movies, series)</a:t>
            </a:r>
          </a:p>
          <a:p>
            <a:pPr marL="182563" indent="-182563">
              <a:buFont typeface="Wingdings" pitchFamily="2" charset="2"/>
              <a:buChar char="§"/>
            </a:pPr>
            <a:r>
              <a:rPr lang="en-US" sz="1400" dirty="0">
                <a:solidFill>
                  <a:srgbClr val="404040"/>
                </a:solidFill>
                <a:latin typeface="Calibri" pitchFamily="34" charset="0"/>
              </a:rPr>
              <a:t>They watch highlighted </a:t>
            </a:r>
            <a:r>
              <a:rPr lang="en-US" sz="1400" dirty="0" err="1">
                <a:solidFill>
                  <a:srgbClr val="404040"/>
                </a:solidFill>
                <a:latin typeface="Calibri" pitchFamily="34" charset="0"/>
              </a:rPr>
              <a:t>spo</a:t>
            </a:r>
            <a:r>
              <a:rPr lang="hu-HU" sz="1400" dirty="0">
                <a:solidFill>
                  <a:srgbClr val="404040"/>
                </a:solidFill>
                <a:latin typeface="Calibri" pitchFamily="34" charset="0"/>
              </a:rPr>
              <a:t>r</a:t>
            </a:r>
            <a:r>
              <a:rPr lang="en-US" sz="1400" dirty="0">
                <a:solidFill>
                  <a:srgbClr val="404040"/>
                </a:solidFill>
                <a:latin typeface="Calibri" pitchFamily="34" charset="0"/>
              </a:rPr>
              <a:t>t</a:t>
            </a:r>
            <a:r>
              <a:rPr lang="hu-HU" sz="1400" dirty="0">
                <a:solidFill>
                  <a:srgbClr val="404040"/>
                </a:solidFill>
                <a:latin typeface="Calibri" pitchFamily="34" charset="0"/>
              </a:rPr>
              <a:t>s</a:t>
            </a:r>
            <a:r>
              <a:rPr lang="en-US" sz="1400" dirty="0">
                <a:solidFill>
                  <a:srgbClr val="404040"/>
                </a:solidFill>
                <a:latin typeface="Calibri" pitchFamily="34" charset="0"/>
              </a:rPr>
              <a:t> events and matches in public places, bars and pubs with friends</a:t>
            </a:r>
          </a:p>
        </p:txBody>
      </p:sp>
      <p:sp>
        <p:nvSpPr>
          <p:cNvPr id="73" name="Freeform 6"/>
          <p:cNvSpPr>
            <a:spLocks noChangeAspect="1"/>
          </p:cNvSpPr>
          <p:nvPr/>
        </p:nvSpPr>
        <p:spPr bwMode="auto">
          <a:xfrm>
            <a:off x="10515666" y="2511871"/>
            <a:ext cx="651580" cy="653197"/>
          </a:xfrm>
          <a:custGeom>
            <a:avLst/>
            <a:gdLst>
              <a:gd name="T0" fmla="*/ 477 w 538"/>
              <a:gd name="T1" fmla="*/ 2 h 539"/>
              <a:gd name="T2" fmla="*/ 389 w 538"/>
              <a:gd name="T3" fmla="*/ 50 h 539"/>
              <a:gd name="T4" fmla="*/ 204 w 538"/>
              <a:gd name="T5" fmla="*/ 341 h 539"/>
              <a:gd name="T6" fmla="*/ 154 w 538"/>
              <a:gd name="T7" fmla="*/ 240 h 539"/>
              <a:gd name="T8" fmla="*/ 19 w 538"/>
              <a:gd name="T9" fmla="*/ 296 h 539"/>
              <a:gd name="T10" fmla="*/ 125 w 538"/>
              <a:gd name="T11" fmla="*/ 526 h 539"/>
              <a:gd name="T12" fmla="*/ 153 w 538"/>
              <a:gd name="T13" fmla="*/ 539 h 539"/>
              <a:gd name="T14" fmla="*/ 200 w 538"/>
              <a:gd name="T15" fmla="*/ 529 h 539"/>
              <a:gd name="T16" fmla="*/ 244 w 538"/>
              <a:gd name="T17" fmla="*/ 504 h 539"/>
              <a:gd name="T18" fmla="*/ 262 w 538"/>
              <a:gd name="T19" fmla="*/ 479 h 539"/>
              <a:gd name="T20" fmla="*/ 516 w 538"/>
              <a:gd name="T21" fmla="*/ 29 h 539"/>
              <a:gd name="T22" fmla="*/ 477 w 538"/>
              <a:gd name="T23"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8" h="539">
                <a:moveTo>
                  <a:pt x="477" y="2"/>
                </a:moveTo>
                <a:cubicBezTo>
                  <a:pt x="444" y="7"/>
                  <a:pt x="410" y="23"/>
                  <a:pt x="389" y="50"/>
                </a:cubicBezTo>
                <a:cubicBezTo>
                  <a:pt x="317" y="140"/>
                  <a:pt x="256" y="238"/>
                  <a:pt x="204" y="341"/>
                </a:cubicBezTo>
                <a:cubicBezTo>
                  <a:pt x="189" y="307"/>
                  <a:pt x="172" y="273"/>
                  <a:pt x="154" y="240"/>
                </a:cubicBezTo>
                <a:cubicBezTo>
                  <a:pt x="132" y="201"/>
                  <a:pt x="0" y="262"/>
                  <a:pt x="19" y="296"/>
                </a:cubicBezTo>
                <a:cubicBezTo>
                  <a:pt x="59" y="370"/>
                  <a:pt x="94" y="447"/>
                  <a:pt x="125" y="526"/>
                </a:cubicBezTo>
                <a:cubicBezTo>
                  <a:pt x="129" y="537"/>
                  <a:pt x="142" y="539"/>
                  <a:pt x="153" y="539"/>
                </a:cubicBezTo>
                <a:cubicBezTo>
                  <a:pt x="169" y="539"/>
                  <a:pt x="185" y="534"/>
                  <a:pt x="200" y="529"/>
                </a:cubicBezTo>
                <a:cubicBezTo>
                  <a:pt x="216" y="523"/>
                  <a:pt x="231" y="515"/>
                  <a:pt x="244" y="504"/>
                </a:cubicBezTo>
                <a:cubicBezTo>
                  <a:pt x="252" y="497"/>
                  <a:pt x="259" y="488"/>
                  <a:pt x="262" y="479"/>
                </a:cubicBezTo>
                <a:cubicBezTo>
                  <a:pt x="324" y="317"/>
                  <a:pt x="409" y="165"/>
                  <a:pt x="516" y="29"/>
                </a:cubicBezTo>
                <a:cubicBezTo>
                  <a:pt x="538" y="2"/>
                  <a:pt x="491" y="0"/>
                  <a:pt x="477"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6"/>
          <p:cNvSpPr>
            <a:spLocks noChangeAspect="1"/>
          </p:cNvSpPr>
          <p:nvPr/>
        </p:nvSpPr>
        <p:spPr bwMode="auto">
          <a:xfrm>
            <a:off x="7079582" y="2419804"/>
            <a:ext cx="718218" cy="720000"/>
          </a:xfrm>
          <a:custGeom>
            <a:avLst/>
            <a:gdLst>
              <a:gd name="T0" fmla="*/ 477 w 538"/>
              <a:gd name="T1" fmla="*/ 2 h 539"/>
              <a:gd name="T2" fmla="*/ 389 w 538"/>
              <a:gd name="T3" fmla="*/ 50 h 539"/>
              <a:gd name="T4" fmla="*/ 204 w 538"/>
              <a:gd name="T5" fmla="*/ 341 h 539"/>
              <a:gd name="T6" fmla="*/ 154 w 538"/>
              <a:gd name="T7" fmla="*/ 240 h 539"/>
              <a:gd name="T8" fmla="*/ 19 w 538"/>
              <a:gd name="T9" fmla="*/ 296 h 539"/>
              <a:gd name="T10" fmla="*/ 125 w 538"/>
              <a:gd name="T11" fmla="*/ 526 h 539"/>
              <a:gd name="T12" fmla="*/ 153 w 538"/>
              <a:gd name="T13" fmla="*/ 539 h 539"/>
              <a:gd name="T14" fmla="*/ 200 w 538"/>
              <a:gd name="T15" fmla="*/ 529 h 539"/>
              <a:gd name="T16" fmla="*/ 244 w 538"/>
              <a:gd name="T17" fmla="*/ 504 h 539"/>
              <a:gd name="T18" fmla="*/ 262 w 538"/>
              <a:gd name="T19" fmla="*/ 479 h 539"/>
              <a:gd name="T20" fmla="*/ 516 w 538"/>
              <a:gd name="T21" fmla="*/ 29 h 539"/>
              <a:gd name="T22" fmla="*/ 477 w 538"/>
              <a:gd name="T23"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8" h="539">
                <a:moveTo>
                  <a:pt x="477" y="2"/>
                </a:moveTo>
                <a:cubicBezTo>
                  <a:pt x="444" y="7"/>
                  <a:pt x="410" y="23"/>
                  <a:pt x="389" y="50"/>
                </a:cubicBezTo>
                <a:cubicBezTo>
                  <a:pt x="317" y="140"/>
                  <a:pt x="256" y="238"/>
                  <a:pt x="204" y="341"/>
                </a:cubicBezTo>
                <a:cubicBezTo>
                  <a:pt x="189" y="307"/>
                  <a:pt x="172" y="273"/>
                  <a:pt x="154" y="240"/>
                </a:cubicBezTo>
                <a:cubicBezTo>
                  <a:pt x="132" y="201"/>
                  <a:pt x="0" y="262"/>
                  <a:pt x="19" y="296"/>
                </a:cubicBezTo>
                <a:cubicBezTo>
                  <a:pt x="59" y="370"/>
                  <a:pt x="94" y="447"/>
                  <a:pt x="125" y="526"/>
                </a:cubicBezTo>
                <a:cubicBezTo>
                  <a:pt x="129" y="537"/>
                  <a:pt x="142" y="539"/>
                  <a:pt x="153" y="539"/>
                </a:cubicBezTo>
                <a:cubicBezTo>
                  <a:pt x="169" y="539"/>
                  <a:pt x="185" y="534"/>
                  <a:pt x="200" y="529"/>
                </a:cubicBezTo>
                <a:cubicBezTo>
                  <a:pt x="216" y="523"/>
                  <a:pt x="231" y="515"/>
                  <a:pt x="244" y="504"/>
                </a:cubicBezTo>
                <a:cubicBezTo>
                  <a:pt x="252" y="497"/>
                  <a:pt x="259" y="488"/>
                  <a:pt x="262" y="479"/>
                </a:cubicBezTo>
                <a:cubicBezTo>
                  <a:pt x="324" y="317"/>
                  <a:pt x="409" y="165"/>
                  <a:pt x="516" y="29"/>
                </a:cubicBezTo>
                <a:cubicBezTo>
                  <a:pt x="538" y="2"/>
                  <a:pt x="491" y="0"/>
                  <a:pt x="477"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6"/>
          <p:cNvSpPr>
            <a:spLocks noChangeAspect="1"/>
          </p:cNvSpPr>
          <p:nvPr/>
        </p:nvSpPr>
        <p:spPr bwMode="auto">
          <a:xfrm>
            <a:off x="3478087" y="2432396"/>
            <a:ext cx="718218" cy="720000"/>
          </a:xfrm>
          <a:custGeom>
            <a:avLst/>
            <a:gdLst>
              <a:gd name="T0" fmla="*/ 477 w 538"/>
              <a:gd name="T1" fmla="*/ 2 h 539"/>
              <a:gd name="T2" fmla="*/ 389 w 538"/>
              <a:gd name="T3" fmla="*/ 50 h 539"/>
              <a:gd name="T4" fmla="*/ 204 w 538"/>
              <a:gd name="T5" fmla="*/ 341 h 539"/>
              <a:gd name="T6" fmla="*/ 154 w 538"/>
              <a:gd name="T7" fmla="*/ 240 h 539"/>
              <a:gd name="T8" fmla="*/ 19 w 538"/>
              <a:gd name="T9" fmla="*/ 296 h 539"/>
              <a:gd name="T10" fmla="*/ 125 w 538"/>
              <a:gd name="T11" fmla="*/ 526 h 539"/>
              <a:gd name="T12" fmla="*/ 153 w 538"/>
              <a:gd name="T13" fmla="*/ 539 h 539"/>
              <a:gd name="T14" fmla="*/ 200 w 538"/>
              <a:gd name="T15" fmla="*/ 529 h 539"/>
              <a:gd name="T16" fmla="*/ 244 w 538"/>
              <a:gd name="T17" fmla="*/ 504 h 539"/>
              <a:gd name="T18" fmla="*/ 262 w 538"/>
              <a:gd name="T19" fmla="*/ 479 h 539"/>
              <a:gd name="T20" fmla="*/ 516 w 538"/>
              <a:gd name="T21" fmla="*/ 29 h 539"/>
              <a:gd name="T22" fmla="*/ 477 w 538"/>
              <a:gd name="T23" fmla="*/ 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8" h="539">
                <a:moveTo>
                  <a:pt x="477" y="2"/>
                </a:moveTo>
                <a:cubicBezTo>
                  <a:pt x="444" y="7"/>
                  <a:pt x="410" y="23"/>
                  <a:pt x="389" y="50"/>
                </a:cubicBezTo>
                <a:cubicBezTo>
                  <a:pt x="317" y="140"/>
                  <a:pt x="256" y="238"/>
                  <a:pt x="204" y="341"/>
                </a:cubicBezTo>
                <a:cubicBezTo>
                  <a:pt x="189" y="307"/>
                  <a:pt x="172" y="273"/>
                  <a:pt x="154" y="240"/>
                </a:cubicBezTo>
                <a:cubicBezTo>
                  <a:pt x="132" y="201"/>
                  <a:pt x="0" y="262"/>
                  <a:pt x="19" y="296"/>
                </a:cubicBezTo>
                <a:cubicBezTo>
                  <a:pt x="59" y="370"/>
                  <a:pt x="94" y="447"/>
                  <a:pt x="125" y="526"/>
                </a:cubicBezTo>
                <a:cubicBezTo>
                  <a:pt x="129" y="537"/>
                  <a:pt x="142" y="539"/>
                  <a:pt x="153" y="539"/>
                </a:cubicBezTo>
                <a:cubicBezTo>
                  <a:pt x="169" y="539"/>
                  <a:pt x="185" y="534"/>
                  <a:pt x="200" y="529"/>
                </a:cubicBezTo>
                <a:cubicBezTo>
                  <a:pt x="216" y="523"/>
                  <a:pt x="231" y="515"/>
                  <a:pt x="244" y="504"/>
                </a:cubicBezTo>
                <a:cubicBezTo>
                  <a:pt x="252" y="497"/>
                  <a:pt x="259" y="488"/>
                  <a:pt x="262" y="479"/>
                </a:cubicBezTo>
                <a:cubicBezTo>
                  <a:pt x="324" y="317"/>
                  <a:pt x="409" y="165"/>
                  <a:pt x="516" y="29"/>
                </a:cubicBezTo>
                <a:cubicBezTo>
                  <a:pt x="538" y="2"/>
                  <a:pt x="491" y="0"/>
                  <a:pt x="477"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2" descr="Képtalálat a következ&amp;odblac;re: „exclamation mark”"/>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8024" y="1399852"/>
            <a:ext cx="382492" cy="500879"/>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Attitudes towards watching TV</a:t>
            </a:r>
          </a:p>
        </p:txBody>
      </p:sp>
      <p:pic>
        <p:nvPicPr>
          <p:cNvPr id="20" name="Picture 18" descr="Képtalálat a következ&amp;odblac;re: „x”"/>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91664" y="4081616"/>
            <a:ext cx="695157" cy="6951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xmlns="" id="{CABB63D1-B7D6-437D-B67E-19F4437E8F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3303" y="61036"/>
            <a:ext cx="600901" cy="600901"/>
          </a:xfrm>
          <a:prstGeom prst="rect">
            <a:avLst/>
          </a:prstGeom>
        </p:spPr>
      </p:pic>
      <p:pic>
        <p:nvPicPr>
          <p:cNvPr id="21" name="Picture 20">
            <a:extLst>
              <a:ext uri="{FF2B5EF4-FFF2-40B4-BE49-F238E27FC236}">
                <a16:creationId xmlns:a16="http://schemas.microsoft.com/office/drawing/2014/main" xmlns="" id="{18787A0E-9447-4B97-BCE2-4E4ECBC7DA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6545" y="332407"/>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34117" y="507357"/>
            <a:ext cx="9457547" cy="588978"/>
          </a:xfrm>
        </p:spPr>
        <p:txBody>
          <a:bodyPr>
            <a:noAutofit/>
          </a:bodyPr>
          <a:lstStyle/>
          <a:p>
            <a:r>
              <a:rPr lang="en-US" sz="3200" cap="none" dirty="0">
                <a:solidFill>
                  <a:srgbClr val="404040"/>
                </a:solidFill>
              </a:rPr>
              <a:t>Table of content</a:t>
            </a:r>
          </a:p>
        </p:txBody>
      </p:sp>
      <p:grpSp>
        <p:nvGrpSpPr>
          <p:cNvPr id="36" name="Group 3"/>
          <p:cNvGrpSpPr/>
          <p:nvPr/>
        </p:nvGrpSpPr>
        <p:grpSpPr>
          <a:xfrm>
            <a:off x="1324967" y="1531667"/>
            <a:ext cx="7850129" cy="404222"/>
            <a:chOff x="406400" y="1299364"/>
            <a:chExt cx="3667966" cy="538962"/>
          </a:xfrm>
        </p:grpSpPr>
        <p:sp>
          <p:nvSpPr>
            <p:cNvPr id="37" name="Oval 36"/>
            <p:cNvSpPr>
              <a:spLocks noChangeAspect="1"/>
            </p:cNvSpPr>
            <p:nvPr/>
          </p:nvSpPr>
          <p:spPr>
            <a:xfrm>
              <a:off x="406400" y="1299364"/>
              <a:ext cx="538962" cy="538962"/>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dirty="0">
                  <a:ln>
                    <a:noFill/>
                  </a:ln>
                  <a:solidFill>
                    <a:srgbClr val="404040"/>
                  </a:solidFill>
                  <a:effectLst/>
                  <a:uLnTx/>
                  <a:uFillTx/>
                  <a:latin typeface="Arial"/>
                  <a:ea typeface="+mn-ea"/>
                  <a:cs typeface="Arial"/>
                </a:rPr>
                <a:t>03</a:t>
              </a:r>
            </a:p>
          </p:txBody>
        </p:sp>
        <p:grpSp>
          <p:nvGrpSpPr>
            <p:cNvPr id="38" name="Group 2"/>
            <p:cNvGrpSpPr/>
            <p:nvPr/>
          </p:nvGrpSpPr>
          <p:grpSpPr>
            <a:xfrm>
              <a:off x="1161413" y="1304068"/>
              <a:ext cx="2912953" cy="493554"/>
              <a:chOff x="1161413" y="1276518"/>
              <a:chExt cx="2912953" cy="493554"/>
            </a:xfrm>
          </p:grpSpPr>
          <p:sp>
            <p:nvSpPr>
              <p:cNvPr id="39" name="TextBox 38"/>
              <p:cNvSpPr txBox="1"/>
              <p:nvPr/>
            </p:nvSpPr>
            <p:spPr>
              <a:xfrm>
                <a:off x="1161414" y="1341515"/>
                <a:ext cx="2912952" cy="369332"/>
              </a:xfrm>
              <a:prstGeom prst="rect">
                <a:avLst/>
              </a:prstGeom>
              <a:noFill/>
            </p:spPr>
            <p:txBody>
              <a:bodyPr wrap="square" lIns="0" tIns="0" rIns="0" bIns="0" rtlCol="0" anchor="ctr">
                <a:spAutoFit/>
              </a:bodyPr>
              <a:lstStyle/>
              <a:p>
                <a:r>
                  <a:rPr lang="en-US" b="1" dirty="0">
                    <a:solidFill>
                      <a:srgbClr val="404040"/>
                    </a:solidFill>
                  </a:rPr>
                  <a:t>The background, aim and design of the research</a:t>
                </a:r>
              </a:p>
            </p:txBody>
          </p:sp>
          <p:cxnSp>
            <p:nvCxnSpPr>
              <p:cNvPr id="40" name="Straight Connector 39"/>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41" name="Straight Connector 40"/>
              <p:cNvCxnSpPr/>
              <p:nvPr/>
            </p:nvCxnSpPr>
            <p:spPr>
              <a:xfrm>
                <a:off x="1161413" y="1770072"/>
                <a:ext cx="2912952" cy="0"/>
              </a:xfrm>
              <a:prstGeom prst="line">
                <a:avLst/>
              </a:prstGeom>
              <a:noFill/>
              <a:ln w="9525" cap="flat" cmpd="sng" algn="ctr">
                <a:solidFill>
                  <a:srgbClr val="75787A"/>
                </a:solidFill>
                <a:prstDash val="solid"/>
              </a:ln>
              <a:effectLst/>
            </p:spPr>
          </p:cxnSp>
        </p:grpSp>
      </p:grpSp>
      <p:grpSp>
        <p:nvGrpSpPr>
          <p:cNvPr id="42" name="Group 83"/>
          <p:cNvGrpSpPr/>
          <p:nvPr/>
        </p:nvGrpSpPr>
        <p:grpSpPr>
          <a:xfrm>
            <a:off x="1324970" y="2675440"/>
            <a:ext cx="7850129" cy="404223"/>
            <a:chOff x="406399" y="1299363"/>
            <a:chExt cx="3667967" cy="538964"/>
          </a:xfrm>
        </p:grpSpPr>
        <p:sp>
          <p:nvSpPr>
            <p:cNvPr id="43" name="Oval 42"/>
            <p:cNvSpPr>
              <a:spLocks noChangeAspect="1"/>
            </p:cNvSpPr>
            <p:nvPr/>
          </p:nvSpPr>
          <p:spPr>
            <a:xfrm>
              <a:off x="406399" y="1299363"/>
              <a:ext cx="538964" cy="538964"/>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dirty="0">
                  <a:ln>
                    <a:noFill/>
                  </a:ln>
                  <a:solidFill>
                    <a:srgbClr val="404040"/>
                  </a:solidFill>
                  <a:effectLst/>
                  <a:uLnTx/>
                  <a:uFillTx/>
                  <a:latin typeface="Arial"/>
                  <a:ea typeface="+mn-ea"/>
                  <a:cs typeface="Arial"/>
                </a:rPr>
                <a:t>06</a:t>
              </a:r>
            </a:p>
          </p:txBody>
        </p:sp>
        <p:grpSp>
          <p:nvGrpSpPr>
            <p:cNvPr id="44" name="Group 85"/>
            <p:cNvGrpSpPr/>
            <p:nvPr/>
          </p:nvGrpSpPr>
          <p:grpSpPr>
            <a:xfrm>
              <a:off x="1161413" y="1304068"/>
              <a:ext cx="2912953" cy="493554"/>
              <a:chOff x="1161413" y="1276518"/>
              <a:chExt cx="2912953" cy="493554"/>
            </a:xfrm>
          </p:grpSpPr>
          <p:sp>
            <p:nvSpPr>
              <p:cNvPr id="45" name="TextBox 44"/>
              <p:cNvSpPr txBox="1"/>
              <p:nvPr/>
            </p:nvSpPr>
            <p:spPr>
              <a:xfrm>
                <a:off x="1161414" y="1341515"/>
                <a:ext cx="2912952" cy="369332"/>
              </a:xfrm>
              <a:prstGeom prst="rect">
                <a:avLst/>
              </a:prstGeom>
              <a:noFill/>
            </p:spPr>
            <p:txBody>
              <a:bodyPr wrap="square" lIns="0" tIns="0" rIns="0" bIns="0" rtlCol="0" anchor="ctr">
                <a:spAutoFit/>
              </a:bodyPr>
              <a:lstStyle/>
              <a:p>
                <a:r>
                  <a:rPr lang="en-US" b="1" dirty="0">
                    <a:solidFill>
                      <a:srgbClr val="404040"/>
                    </a:solidFill>
                  </a:rPr>
                  <a:t>Results</a:t>
                </a:r>
              </a:p>
            </p:txBody>
          </p:sp>
          <p:cxnSp>
            <p:nvCxnSpPr>
              <p:cNvPr id="46" name="Straight Connector 45"/>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47" name="Straight Connector 46"/>
              <p:cNvCxnSpPr/>
              <p:nvPr/>
            </p:nvCxnSpPr>
            <p:spPr>
              <a:xfrm>
                <a:off x="1161413" y="1770072"/>
                <a:ext cx="2912952" cy="0"/>
              </a:xfrm>
              <a:prstGeom prst="line">
                <a:avLst/>
              </a:prstGeom>
              <a:noFill/>
              <a:ln w="9525" cap="flat" cmpd="sng" algn="ctr">
                <a:solidFill>
                  <a:srgbClr val="75787A"/>
                </a:solidFill>
                <a:prstDash val="solid"/>
              </a:ln>
              <a:effectLst/>
            </p:spPr>
          </p:cxnSp>
        </p:grpSp>
      </p:grpSp>
      <p:grpSp>
        <p:nvGrpSpPr>
          <p:cNvPr id="48" name="Group 89"/>
          <p:cNvGrpSpPr/>
          <p:nvPr/>
        </p:nvGrpSpPr>
        <p:grpSpPr>
          <a:xfrm>
            <a:off x="1324964" y="3327906"/>
            <a:ext cx="7850129" cy="404222"/>
            <a:chOff x="406400" y="1299364"/>
            <a:chExt cx="3667966" cy="538962"/>
          </a:xfrm>
        </p:grpSpPr>
        <p:sp>
          <p:nvSpPr>
            <p:cNvPr id="49" name="Oval 48"/>
            <p:cNvSpPr>
              <a:spLocks noChangeAspect="1"/>
            </p:cNvSpPr>
            <p:nvPr/>
          </p:nvSpPr>
          <p:spPr>
            <a:xfrm>
              <a:off x="406400" y="1299364"/>
              <a:ext cx="538962" cy="538962"/>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dirty="0">
                  <a:ln>
                    <a:noFill/>
                  </a:ln>
                  <a:solidFill>
                    <a:srgbClr val="404040"/>
                  </a:solidFill>
                  <a:effectLst/>
                  <a:uLnTx/>
                  <a:uFillTx/>
                  <a:latin typeface="Arial"/>
                  <a:ea typeface="+mn-ea"/>
                  <a:cs typeface="Arial"/>
                </a:rPr>
                <a:t>07</a:t>
              </a:r>
            </a:p>
          </p:txBody>
        </p:sp>
        <p:grpSp>
          <p:nvGrpSpPr>
            <p:cNvPr id="50" name="Group 91"/>
            <p:cNvGrpSpPr/>
            <p:nvPr/>
          </p:nvGrpSpPr>
          <p:grpSpPr>
            <a:xfrm>
              <a:off x="1161413" y="1304068"/>
              <a:ext cx="2912953" cy="493554"/>
              <a:chOff x="1161413" y="1276518"/>
              <a:chExt cx="2912953" cy="493554"/>
            </a:xfrm>
          </p:grpSpPr>
          <p:sp>
            <p:nvSpPr>
              <p:cNvPr id="51" name="TextBox 50"/>
              <p:cNvSpPr txBox="1"/>
              <p:nvPr/>
            </p:nvSpPr>
            <p:spPr>
              <a:xfrm>
                <a:off x="1161414" y="1341534"/>
                <a:ext cx="2912952" cy="369332"/>
              </a:xfrm>
              <a:prstGeom prst="rect">
                <a:avLst/>
              </a:prstGeom>
              <a:noFill/>
            </p:spPr>
            <p:txBody>
              <a:bodyPr wrap="square" lIns="0" tIns="0" rIns="0" bIns="0" rtlCol="0" anchor="ctr">
                <a:spAutoFit/>
              </a:bodyPr>
              <a:lstStyle/>
              <a:p>
                <a:pPr defTabSz="1219170">
                  <a:defRPr/>
                </a:pPr>
                <a:r>
                  <a:rPr lang="en-US" b="1" dirty="0">
                    <a:solidFill>
                      <a:srgbClr val="404040"/>
                    </a:solidFill>
                  </a:rPr>
                  <a:t>About the sample, characters, segments, contact</a:t>
                </a:r>
              </a:p>
            </p:txBody>
          </p:sp>
          <p:cxnSp>
            <p:nvCxnSpPr>
              <p:cNvPr id="52" name="Straight Connector 51"/>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53" name="Straight Connector 52"/>
              <p:cNvCxnSpPr/>
              <p:nvPr/>
            </p:nvCxnSpPr>
            <p:spPr>
              <a:xfrm>
                <a:off x="1161413" y="1770072"/>
                <a:ext cx="2912952" cy="0"/>
              </a:xfrm>
              <a:prstGeom prst="line">
                <a:avLst/>
              </a:prstGeom>
              <a:noFill/>
              <a:ln w="9525" cap="flat" cmpd="sng" algn="ctr">
                <a:solidFill>
                  <a:srgbClr val="75787A"/>
                </a:solidFill>
                <a:prstDash val="solid"/>
              </a:ln>
              <a:effectLst/>
            </p:spPr>
          </p:cxnSp>
        </p:grpSp>
      </p:grpSp>
      <p:grpSp>
        <p:nvGrpSpPr>
          <p:cNvPr id="54" name="Group 95"/>
          <p:cNvGrpSpPr/>
          <p:nvPr/>
        </p:nvGrpSpPr>
        <p:grpSpPr>
          <a:xfrm>
            <a:off x="1324966" y="3980377"/>
            <a:ext cx="7850122" cy="404219"/>
            <a:chOff x="406402" y="1299366"/>
            <a:chExt cx="3667964" cy="538959"/>
          </a:xfrm>
        </p:grpSpPr>
        <p:sp>
          <p:nvSpPr>
            <p:cNvPr id="55" name="Oval 54"/>
            <p:cNvSpPr>
              <a:spLocks noChangeAspect="1"/>
            </p:cNvSpPr>
            <p:nvPr/>
          </p:nvSpPr>
          <p:spPr>
            <a:xfrm>
              <a:off x="406402" y="1299366"/>
              <a:ext cx="538959" cy="538959"/>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dirty="0">
                  <a:ln>
                    <a:noFill/>
                  </a:ln>
                  <a:solidFill>
                    <a:srgbClr val="404040"/>
                  </a:solidFill>
                  <a:effectLst/>
                  <a:uLnTx/>
                  <a:uFillTx/>
                  <a:latin typeface="Arial"/>
                  <a:ea typeface="+mn-ea"/>
                  <a:cs typeface="Arial"/>
                </a:rPr>
                <a:t>10</a:t>
              </a:r>
            </a:p>
          </p:txBody>
        </p:sp>
        <p:grpSp>
          <p:nvGrpSpPr>
            <p:cNvPr id="56" name="Group 97"/>
            <p:cNvGrpSpPr/>
            <p:nvPr/>
          </p:nvGrpSpPr>
          <p:grpSpPr>
            <a:xfrm>
              <a:off x="1161413" y="1304068"/>
              <a:ext cx="2912953" cy="493554"/>
              <a:chOff x="1161413" y="1276518"/>
              <a:chExt cx="2912953" cy="493554"/>
            </a:xfrm>
          </p:grpSpPr>
          <p:sp>
            <p:nvSpPr>
              <p:cNvPr id="57" name="TextBox 56"/>
              <p:cNvSpPr txBox="1"/>
              <p:nvPr/>
            </p:nvSpPr>
            <p:spPr>
              <a:xfrm>
                <a:off x="1161414" y="1341518"/>
                <a:ext cx="2912952" cy="369332"/>
              </a:xfrm>
              <a:prstGeom prst="rect">
                <a:avLst/>
              </a:prstGeom>
              <a:noFill/>
            </p:spPr>
            <p:txBody>
              <a:bodyPr wrap="square" lIns="0" tIns="0" rIns="0" bIns="0" rtlCol="0" anchor="ctr">
                <a:spAutoFit/>
              </a:bodyPr>
              <a:lstStyle/>
              <a:p>
                <a:pPr defTabSz="1219170">
                  <a:defRPr/>
                </a:pPr>
                <a:r>
                  <a:rPr lang="en-US" b="1" dirty="0">
                    <a:solidFill>
                      <a:srgbClr val="404040"/>
                    </a:solidFill>
                  </a:rPr>
                  <a:t>Devices, infrastructure, priorities</a:t>
                </a:r>
              </a:p>
            </p:txBody>
          </p:sp>
          <p:cxnSp>
            <p:nvCxnSpPr>
              <p:cNvPr id="58" name="Straight Connector 57"/>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59" name="Straight Connector 58"/>
              <p:cNvCxnSpPr/>
              <p:nvPr/>
            </p:nvCxnSpPr>
            <p:spPr>
              <a:xfrm>
                <a:off x="1161413" y="1770072"/>
                <a:ext cx="2912952" cy="0"/>
              </a:xfrm>
              <a:prstGeom prst="line">
                <a:avLst/>
              </a:prstGeom>
              <a:noFill/>
              <a:ln w="9525" cap="flat" cmpd="sng" algn="ctr">
                <a:solidFill>
                  <a:srgbClr val="75787A"/>
                </a:solidFill>
                <a:prstDash val="solid"/>
              </a:ln>
              <a:effectLst/>
            </p:spPr>
          </p:cxnSp>
        </p:grpSp>
      </p:grpSp>
      <p:grpSp>
        <p:nvGrpSpPr>
          <p:cNvPr id="60" name="Group 3"/>
          <p:cNvGrpSpPr/>
          <p:nvPr/>
        </p:nvGrpSpPr>
        <p:grpSpPr>
          <a:xfrm>
            <a:off x="1334063" y="2100327"/>
            <a:ext cx="7850129" cy="404222"/>
            <a:chOff x="406400" y="1299364"/>
            <a:chExt cx="3667966" cy="538962"/>
          </a:xfrm>
        </p:grpSpPr>
        <p:sp>
          <p:nvSpPr>
            <p:cNvPr id="61" name="Oval 60"/>
            <p:cNvSpPr>
              <a:spLocks noChangeAspect="1"/>
            </p:cNvSpPr>
            <p:nvPr/>
          </p:nvSpPr>
          <p:spPr>
            <a:xfrm>
              <a:off x="406400" y="1299364"/>
              <a:ext cx="538962" cy="538962"/>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dirty="0">
                  <a:ln>
                    <a:noFill/>
                  </a:ln>
                  <a:solidFill>
                    <a:srgbClr val="404040"/>
                  </a:solidFill>
                  <a:effectLst/>
                  <a:uLnTx/>
                  <a:uFillTx/>
                  <a:latin typeface="Arial"/>
                  <a:ea typeface="+mn-ea"/>
                  <a:cs typeface="Arial"/>
                </a:rPr>
                <a:t>05</a:t>
              </a:r>
            </a:p>
          </p:txBody>
        </p:sp>
        <p:grpSp>
          <p:nvGrpSpPr>
            <p:cNvPr id="62" name="Group 2"/>
            <p:cNvGrpSpPr/>
            <p:nvPr/>
          </p:nvGrpSpPr>
          <p:grpSpPr>
            <a:xfrm>
              <a:off x="1161413" y="1304068"/>
              <a:ext cx="2912953" cy="493554"/>
              <a:chOff x="1161413" y="1276518"/>
              <a:chExt cx="2912953" cy="493554"/>
            </a:xfrm>
          </p:grpSpPr>
          <p:sp>
            <p:nvSpPr>
              <p:cNvPr id="63" name="TextBox 62"/>
              <p:cNvSpPr txBox="1"/>
              <p:nvPr/>
            </p:nvSpPr>
            <p:spPr>
              <a:xfrm>
                <a:off x="1161414" y="1341515"/>
                <a:ext cx="2912952" cy="369332"/>
              </a:xfrm>
              <a:prstGeom prst="rect">
                <a:avLst/>
              </a:prstGeom>
              <a:noFill/>
            </p:spPr>
            <p:txBody>
              <a:bodyPr wrap="square" lIns="0" tIns="0" rIns="0" bIns="0" rtlCol="0" anchor="ctr">
                <a:spAutoFit/>
              </a:bodyPr>
              <a:lstStyle/>
              <a:p>
                <a:r>
                  <a:rPr lang="en-US" b="1" dirty="0">
                    <a:solidFill>
                      <a:srgbClr val="404040"/>
                    </a:solidFill>
                  </a:rPr>
                  <a:t>Summary</a:t>
                </a:r>
              </a:p>
            </p:txBody>
          </p:sp>
          <p:cxnSp>
            <p:nvCxnSpPr>
              <p:cNvPr id="64" name="Straight Connector 63"/>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65" name="Straight Connector 64"/>
              <p:cNvCxnSpPr/>
              <p:nvPr/>
            </p:nvCxnSpPr>
            <p:spPr>
              <a:xfrm>
                <a:off x="1161413" y="1770072"/>
                <a:ext cx="2912952" cy="0"/>
              </a:xfrm>
              <a:prstGeom prst="line">
                <a:avLst/>
              </a:prstGeom>
              <a:noFill/>
              <a:ln w="9525" cap="flat" cmpd="sng" algn="ctr">
                <a:solidFill>
                  <a:srgbClr val="75787A"/>
                </a:solidFill>
                <a:prstDash val="solid"/>
              </a:ln>
              <a:effectLst/>
            </p:spPr>
          </p:cxnSp>
        </p:grpSp>
      </p:grpSp>
      <p:grpSp>
        <p:nvGrpSpPr>
          <p:cNvPr id="67" name="Group 89"/>
          <p:cNvGrpSpPr/>
          <p:nvPr/>
        </p:nvGrpSpPr>
        <p:grpSpPr>
          <a:xfrm>
            <a:off x="1324957" y="4636366"/>
            <a:ext cx="7850129" cy="404222"/>
            <a:chOff x="406400" y="1299364"/>
            <a:chExt cx="3667966" cy="538962"/>
          </a:xfrm>
        </p:grpSpPr>
        <p:sp>
          <p:nvSpPr>
            <p:cNvPr id="68" name="Oval 67"/>
            <p:cNvSpPr>
              <a:spLocks noChangeAspect="1"/>
            </p:cNvSpPr>
            <p:nvPr/>
          </p:nvSpPr>
          <p:spPr>
            <a:xfrm>
              <a:off x="406400" y="1299364"/>
              <a:ext cx="538962" cy="538962"/>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dirty="0">
                  <a:ln>
                    <a:noFill/>
                  </a:ln>
                  <a:solidFill>
                    <a:srgbClr val="404040"/>
                  </a:solidFill>
                  <a:effectLst/>
                  <a:uLnTx/>
                  <a:uFillTx/>
                  <a:latin typeface="Arial"/>
                  <a:ea typeface="+mn-ea"/>
                  <a:cs typeface="Arial"/>
                </a:rPr>
                <a:t>13</a:t>
              </a:r>
            </a:p>
          </p:txBody>
        </p:sp>
        <p:grpSp>
          <p:nvGrpSpPr>
            <p:cNvPr id="69" name="Group 91"/>
            <p:cNvGrpSpPr/>
            <p:nvPr/>
          </p:nvGrpSpPr>
          <p:grpSpPr>
            <a:xfrm>
              <a:off x="1161413" y="1304068"/>
              <a:ext cx="2912953" cy="493554"/>
              <a:chOff x="1161413" y="1276518"/>
              <a:chExt cx="2912953" cy="493554"/>
            </a:xfrm>
          </p:grpSpPr>
          <p:sp>
            <p:nvSpPr>
              <p:cNvPr id="70" name="TextBox 69"/>
              <p:cNvSpPr txBox="1"/>
              <p:nvPr/>
            </p:nvSpPr>
            <p:spPr>
              <a:xfrm>
                <a:off x="1161414" y="1341534"/>
                <a:ext cx="2912952" cy="369332"/>
              </a:xfrm>
              <a:prstGeom prst="rect">
                <a:avLst/>
              </a:prstGeom>
              <a:noFill/>
            </p:spPr>
            <p:txBody>
              <a:bodyPr wrap="square" lIns="0" tIns="0" rIns="0" bIns="0" rtlCol="0" anchor="ctr">
                <a:spAutoFit/>
              </a:bodyPr>
              <a:lstStyle/>
              <a:p>
                <a:pPr defTabSz="1219170">
                  <a:defRPr/>
                </a:pPr>
                <a:r>
                  <a:rPr lang="en-US" b="1" dirty="0">
                    <a:solidFill>
                      <a:srgbClr val="404040"/>
                    </a:solidFill>
                  </a:rPr>
                  <a:t>TV subscription, TV broadband</a:t>
                </a:r>
              </a:p>
            </p:txBody>
          </p:sp>
          <p:cxnSp>
            <p:nvCxnSpPr>
              <p:cNvPr id="71" name="Straight Connector 70"/>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72" name="Straight Connector 71"/>
              <p:cNvCxnSpPr/>
              <p:nvPr/>
            </p:nvCxnSpPr>
            <p:spPr>
              <a:xfrm>
                <a:off x="1161413" y="1770072"/>
                <a:ext cx="2912952" cy="0"/>
              </a:xfrm>
              <a:prstGeom prst="line">
                <a:avLst/>
              </a:prstGeom>
              <a:noFill/>
              <a:ln w="9525" cap="flat" cmpd="sng" algn="ctr">
                <a:solidFill>
                  <a:srgbClr val="75787A"/>
                </a:solidFill>
                <a:prstDash val="solid"/>
              </a:ln>
              <a:effectLst/>
            </p:spPr>
          </p:cxnSp>
        </p:grpSp>
      </p:grpSp>
      <p:grpSp>
        <p:nvGrpSpPr>
          <p:cNvPr id="73" name="Group 95"/>
          <p:cNvGrpSpPr/>
          <p:nvPr/>
        </p:nvGrpSpPr>
        <p:grpSpPr>
          <a:xfrm>
            <a:off x="1324959" y="5288837"/>
            <a:ext cx="7850122" cy="404219"/>
            <a:chOff x="406402" y="1299366"/>
            <a:chExt cx="3667964" cy="538959"/>
          </a:xfrm>
        </p:grpSpPr>
        <p:sp>
          <p:nvSpPr>
            <p:cNvPr id="74" name="Oval 73"/>
            <p:cNvSpPr>
              <a:spLocks noChangeAspect="1"/>
            </p:cNvSpPr>
            <p:nvPr/>
          </p:nvSpPr>
          <p:spPr>
            <a:xfrm>
              <a:off x="406402" y="1299366"/>
              <a:ext cx="538959" cy="538959"/>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dirty="0">
                  <a:ln>
                    <a:noFill/>
                  </a:ln>
                  <a:solidFill>
                    <a:srgbClr val="404040"/>
                  </a:solidFill>
                  <a:effectLst/>
                  <a:uLnTx/>
                  <a:uFillTx/>
                  <a:latin typeface="Arial"/>
                  <a:ea typeface="+mn-ea"/>
                  <a:cs typeface="Arial"/>
                </a:rPr>
                <a:t>20</a:t>
              </a:r>
            </a:p>
          </p:txBody>
        </p:sp>
        <p:grpSp>
          <p:nvGrpSpPr>
            <p:cNvPr id="75" name="Group 97"/>
            <p:cNvGrpSpPr/>
            <p:nvPr/>
          </p:nvGrpSpPr>
          <p:grpSpPr>
            <a:xfrm>
              <a:off x="1161413" y="1304068"/>
              <a:ext cx="2912953" cy="493554"/>
              <a:chOff x="1161413" y="1276518"/>
              <a:chExt cx="2912953" cy="493554"/>
            </a:xfrm>
          </p:grpSpPr>
          <p:sp>
            <p:nvSpPr>
              <p:cNvPr id="76" name="TextBox 75"/>
              <p:cNvSpPr txBox="1"/>
              <p:nvPr/>
            </p:nvSpPr>
            <p:spPr>
              <a:xfrm>
                <a:off x="1161414" y="1341518"/>
                <a:ext cx="2912952" cy="369332"/>
              </a:xfrm>
              <a:prstGeom prst="rect">
                <a:avLst/>
              </a:prstGeom>
              <a:noFill/>
            </p:spPr>
            <p:txBody>
              <a:bodyPr wrap="square" lIns="0" tIns="0" rIns="0" bIns="0" rtlCol="0" anchor="ctr">
                <a:spAutoFit/>
              </a:bodyPr>
              <a:lstStyle/>
              <a:p>
                <a:pPr defTabSz="1219170">
                  <a:defRPr/>
                </a:pPr>
                <a:r>
                  <a:rPr lang="en-US" b="1" dirty="0">
                    <a:solidFill>
                      <a:srgbClr val="404040"/>
                    </a:solidFill>
                  </a:rPr>
                  <a:t>Content preferences</a:t>
                </a:r>
              </a:p>
            </p:txBody>
          </p:sp>
          <p:cxnSp>
            <p:nvCxnSpPr>
              <p:cNvPr id="77" name="Straight Connector 76"/>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78" name="Straight Connector 77"/>
              <p:cNvCxnSpPr/>
              <p:nvPr/>
            </p:nvCxnSpPr>
            <p:spPr>
              <a:xfrm>
                <a:off x="1161413" y="1770072"/>
                <a:ext cx="2912952" cy="0"/>
              </a:xfrm>
              <a:prstGeom prst="line">
                <a:avLst/>
              </a:prstGeom>
              <a:noFill/>
              <a:ln w="9525" cap="flat" cmpd="sng" algn="ctr">
                <a:solidFill>
                  <a:srgbClr val="75787A"/>
                </a:solidFill>
                <a:prstDash val="solid"/>
              </a:ln>
              <a:effectLst/>
            </p:spPr>
          </p:cxnSp>
        </p:grpSp>
      </p:grpSp>
      <p:grpSp>
        <p:nvGrpSpPr>
          <p:cNvPr id="79" name="Group 95"/>
          <p:cNvGrpSpPr/>
          <p:nvPr/>
        </p:nvGrpSpPr>
        <p:grpSpPr>
          <a:xfrm>
            <a:off x="1324957" y="6012785"/>
            <a:ext cx="9704994" cy="404219"/>
            <a:chOff x="406402" y="1299366"/>
            <a:chExt cx="4534651" cy="538959"/>
          </a:xfrm>
        </p:grpSpPr>
        <p:sp>
          <p:nvSpPr>
            <p:cNvPr id="80" name="Oval 79"/>
            <p:cNvSpPr>
              <a:spLocks noChangeAspect="1"/>
            </p:cNvSpPr>
            <p:nvPr/>
          </p:nvSpPr>
          <p:spPr>
            <a:xfrm>
              <a:off x="406402" y="1299366"/>
              <a:ext cx="538959" cy="538959"/>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267891"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dirty="0">
                  <a:ln>
                    <a:noFill/>
                  </a:ln>
                  <a:solidFill>
                    <a:srgbClr val="404040"/>
                  </a:solidFill>
                  <a:effectLst/>
                  <a:uLnTx/>
                  <a:uFillTx/>
                  <a:latin typeface="Arial"/>
                  <a:ea typeface="+mn-ea"/>
                  <a:cs typeface="Arial"/>
                </a:rPr>
                <a:t>26</a:t>
              </a:r>
            </a:p>
          </p:txBody>
        </p:sp>
        <p:grpSp>
          <p:nvGrpSpPr>
            <p:cNvPr id="81" name="Group 97"/>
            <p:cNvGrpSpPr/>
            <p:nvPr/>
          </p:nvGrpSpPr>
          <p:grpSpPr>
            <a:xfrm>
              <a:off x="1161413" y="1304068"/>
              <a:ext cx="3779640" cy="493554"/>
              <a:chOff x="1161413" y="1276518"/>
              <a:chExt cx="3779640" cy="493554"/>
            </a:xfrm>
          </p:grpSpPr>
          <p:sp>
            <p:nvSpPr>
              <p:cNvPr id="82" name="TextBox 81"/>
              <p:cNvSpPr txBox="1"/>
              <p:nvPr/>
            </p:nvSpPr>
            <p:spPr>
              <a:xfrm>
                <a:off x="1161414" y="1341520"/>
                <a:ext cx="3779639" cy="369332"/>
              </a:xfrm>
              <a:prstGeom prst="rect">
                <a:avLst/>
              </a:prstGeom>
              <a:noFill/>
            </p:spPr>
            <p:txBody>
              <a:bodyPr wrap="square" lIns="0" tIns="0" rIns="0" bIns="0" rtlCol="0" anchor="ctr">
                <a:spAutoFit/>
              </a:bodyPr>
              <a:lstStyle/>
              <a:p>
                <a:r>
                  <a:rPr lang="en-US" b="1" dirty="0">
                    <a:solidFill>
                      <a:srgbClr val="404040"/>
                    </a:solidFill>
                  </a:rPr>
                  <a:t>Future plans, return, media consumption tendencies, the effects of Brexit</a:t>
                </a:r>
              </a:p>
            </p:txBody>
          </p:sp>
          <p:cxnSp>
            <p:nvCxnSpPr>
              <p:cNvPr id="83" name="Straight Connector 82"/>
              <p:cNvCxnSpPr/>
              <p:nvPr/>
            </p:nvCxnSpPr>
            <p:spPr>
              <a:xfrm>
                <a:off x="1161413" y="1276518"/>
                <a:ext cx="2912952" cy="0"/>
              </a:xfrm>
              <a:prstGeom prst="line">
                <a:avLst/>
              </a:prstGeom>
              <a:noFill/>
              <a:ln w="9525" cap="flat" cmpd="sng" algn="ctr">
                <a:solidFill>
                  <a:srgbClr val="75787A"/>
                </a:solidFill>
                <a:prstDash val="solid"/>
              </a:ln>
              <a:effectLst/>
            </p:spPr>
          </p:cxnSp>
          <p:cxnSp>
            <p:nvCxnSpPr>
              <p:cNvPr id="84" name="Straight Connector 83"/>
              <p:cNvCxnSpPr/>
              <p:nvPr/>
            </p:nvCxnSpPr>
            <p:spPr>
              <a:xfrm>
                <a:off x="1161413" y="1770072"/>
                <a:ext cx="2912952" cy="0"/>
              </a:xfrm>
              <a:prstGeom prst="line">
                <a:avLst/>
              </a:prstGeom>
              <a:noFill/>
              <a:ln w="9525" cap="flat" cmpd="sng" algn="ctr">
                <a:solidFill>
                  <a:srgbClr val="75787A"/>
                </a:solidFill>
                <a:prstDash val="solid"/>
              </a:ln>
              <a:effectLst/>
            </p:spPr>
          </p:cxnSp>
        </p:grpSp>
      </p:grpSp>
      <p:pic>
        <p:nvPicPr>
          <p:cNvPr id="66" name="Picture 65">
            <a:extLst>
              <a:ext uri="{FF2B5EF4-FFF2-40B4-BE49-F238E27FC236}">
                <a16:creationId xmlns:a16="http://schemas.microsoft.com/office/drawing/2014/main" xmlns="" id="{C5E0F4C3-9E9D-420C-BC74-0E8BB558B1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9500" y="6257099"/>
            <a:ext cx="600901" cy="600901"/>
          </a:xfrm>
          <a:prstGeom prst="rect">
            <a:avLst/>
          </a:prstGeom>
        </p:spPr>
      </p:pic>
      <p:pic>
        <p:nvPicPr>
          <p:cNvPr id="85" name="Picture 84">
            <a:extLst>
              <a:ext uri="{FF2B5EF4-FFF2-40B4-BE49-F238E27FC236}">
                <a16:creationId xmlns:a16="http://schemas.microsoft.com/office/drawing/2014/main" xmlns="" id="{FF8FFA96-6C6A-4B06-8F56-72B6E3DA7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2742" y="6528470"/>
            <a:ext cx="725425" cy="137160"/>
          </a:xfrm>
          <a:prstGeom prst="rect">
            <a:avLst/>
          </a:prstGeom>
        </p:spPr>
      </p:pic>
    </p:spTree>
    <p:extLst>
      <p:ext uri="{BB962C8B-B14F-4D97-AF65-F5344CB8AC3E}">
        <p14:creationId xmlns:p14="http://schemas.microsoft.com/office/powerpoint/2010/main" val="1241589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7375" y="1082059"/>
            <a:ext cx="11539460" cy="615397"/>
          </a:xfrm>
        </p:spPr>
        <p:txBody>
          <a:bodyPr>
            <a:normAutofit/>
          </a:bodyPr>
          <a:lstStyle/>
          <a:p>
            <a:r>
              <a:rPr lang="en-US" sz="1800" b="0" dirty="0"/>
              <a:t>Viewing TV shows </a:t>
            </a:r>
            <a:r>
              <a:rPr lang="en-US" sz="1800" dirty="0"/>
              <a:t>is a generational and lifestyle </a:t>
            </a:r>
            <a:r>
              <a:rPr lang="en-US" sz="1800" b="0" dirty="0"/>
              <a:t>topic</a:t>
            </a:r>
          </a:p>
        </p:txBody>
      </p:sp>
      <p:cxnSp>
        <p:nvCxnSpPr>
          <p:cNvPr id="18" name="Egyenes összekötő nyíllal 17"/>
          <p:cNvCxnSpPr/>
          <p:nvPr/>
        </p:nvCxnSpPr>
        <p:spPr>
          <a:xfrm>
            <a:off x="349837" y="3405340"/>
            <a:ext cx="11681054" cy="28812"/>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6"/>
          <p:cNvSpPr/>
          <p:nvPr/>
        </p:nvSpPr>
        <p:spPr>
          <a:xfrm>
            <a:off x="44979" y="1671695"/>
            <a:ext cx="2289523" cy="6266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b="1" kern="0" dirty="0">
                <a:ln w="0"/>
                <a:solidFill>
                  <a:schemeClr val="tx1"/>
                </a:solidFill>
              </a:rPr>
              <a:t>Classic TV- watching (channels, shows)</a:t>
            </a:r>
          </a:p>
        </p:txBody>
      </p:sp>
      <p:sp>
        <p:nvSpPr>
          <p:cNvPr id="51" name="Rectangle 27"/>
          <p:cNvSpPr/>
          <p:nvPr/>
        </p:nvSpPr>
        <p:spPr>
          <a:xfrm>
            <a:off x="206910" y="3826239"/>
            <a:ext cx="1424747" cy="36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kern="0" dirty="0">
                <a:solidFill>
                  <a:schemeClr val="tx1"/>
                </a:solidFill>
              </a:rPr>
              <a:t>Family activity</a:t>
            </a:r>
          </a:p>
        </p:txBody>
      </p:sp>
      <p:sp>
        <p:nvSpPr>
          <p:cNvPr id="117" name="Freeform 7"/>
          <p:cNvSpPr>
            <a:spLocks noEditPoints="1"/>
          </p:cNvSpPr>
          <p:nvPr/>
        </p:nvSpPr>
        <p:spPr bwMode="auto">
          <a:xfrm>
            <a:off x="1455118" y="2408977"/>
            <a:ext cx="176886" cy="473356"/>
          </a:xfrm>
          <a:custGeom>
            <a:avLst/>
            <a:gdLst/>
            <a:ahLst/>
            <a:cxnLst>
              <a:cxn ang="0">
                <a:pos x="50" y="27"/>
              </a:cxn>
              <a:cxn ang="0">
                <a:pos x="14" y="37"/>
              </a:cxn>
              <a:cxn ang="0">
                <a:pos x="60" y="9"/>
              </a:cxn>
              <a:cxn ang="0">
                <a:pos x="4" y="19"/>
              </a:cxn>
              <a:cxn ang="0">
                <a:pos x="60" y="9"/>
              </a:cxn>
              <a:cxn ang="0">
                <a:pos x="49" y="47"/>
              </a:cxn>
              <a:cxn ang="0">
                <a:pos x="1" y="57"/>
              </a:cxn>
              <a:cxn ang="0">
                <a:pos x="1" y="151"/>
              </a:cxn>
              <a:cxn ang="0">
                <a:pos x="1" y="151"/>
              </a:cxn>
              <a:cxn ang="0">
                <a:pos x="1" y="151"/>
              </a:cxn>
              <a:cxn ang="0">
                <a:pos x="1" y="152"/>
              </a:cxn>
              <a:cxn ang="0">
                <a:pos x="10" y="161"/>
              </a:cxn>
              <a:cxn ang="0">
                <a:pos x="11" y="161"/>
              </a:cxn>
              <a:cxn ang="0">
                <a:pos x="11" y="161"/>
              </a:cxn>
              <a:cxn ang="0">
                <a:pos x="49" y="161"/>
              </a:cxn>
              <a:cxn ang="0">
                <a:pos x="58" y="57"/>
              </a:cxn>
              <a:cxn ang="0">
                <a:pos x="47" y="91"/>
              </a:cxn>
              <a:cxn ang="0">
                <a:pos x="49" y="98"/>
              </a:cxn>
              <a:cxn ang="0">
                <a:pos x="35" y="100"/>
              </a:cxn>
              <a:cxn ang="0">
                <a:pos x="33" y="92"/>
              </a:cxn>
              <a:cxn ang="0">
                <a:pos x="13" y="91"/>
              </a:cxn>
              <a:cxn ang="0">
                <a:pos x="26" y="92"/>
              </a:cxn>
              <a:cxn ang="0">
                <a:pos x="25" y="100"/>
              </a:cxn>
              <a:cxn ang="0">
                <a:pos x="11" y="98"/>
              </a:cxn>
              <a:cxn ang="0">
                <a:pos x="13" y="91"/>
              </a:cxn>
              <a:cxn ang="0">
                <a:pos x="47" y="76"/>
              </a:cxn>
              <a:cxn ang="0">
                <a:pos x="49" y="83"/>
              </a:cxn>
              <a:cxn ang="0">
                <a:pos x="35" y="85"/>
              </a:cxn>
              <a:cxn ang="0">
                <a:pos x="33" y="77"/>
              </a:cxn>
              <a:cxn ang="0">
                <a:pos x="13" y="76"/>
              </a:cxn>
              <a:cxn ang="0">
                <a:pos x="26" y="77"/>
              </a:cxn>
              <a:cxn ang="0">
                <a:pos x="25" y="85"/>
              </a:cxn>
              <a:cxn ang="0">
                <a:pos x="11" y="83"/>
              </a:cxn>
              <a:cxn ang="0">
                <a:pos x="13" y="76"/>
              </a:cxn>
              <a:cxn ang="0">
                <a:pos x="47" y="61"/>
              </a:cxn>
              <a:cxn ang="0">
                <a:pos x="49" y="68"/>
              </a:cxn>
              <a:cxn ang="0">
                <a:pos x="35" y="70"/>
              </a:cxn>
              <a:cxn ang="0">
                <a:pos x="33" y="62"/>
              </a:cxn>
              <a:cxn ang="0">
                <a:pos x="13" y="61"/>
              </a:cxn>
              <a:cxn ang="0">
                <a:pos x="26" y="62"/>
              </a:cxn>
              <a:cxn ang="0">
                <a:pos x="25" y="70"/>
              </a:cxn>
              <a:cxn ang="0">
                <a:pos x="11" y="68"/>
              </a:cxn>
              <a:cxn ang="0">
                <a:pos x="13" y="61"/>
              </a:cxn>
              <a:cxn ang="0">
                <a:pos x="48" y="129"/>
              </a:cxn>
              <a:cxn ang="0">
                <a:pos x="11" y="129"/>
              </a:cxn>
              <a:cxn ang="0">
                <a:pos x="41" y="132"/>
              </a:cxn>
              <a:cxn ang="0">
                <a:pos x="20" y="136"/>
              </a:cxn>
              <a:cxn ang="0">
                <a:pos x="26" y="118"/>
              </a:cxn>
              <a:cxn ang="0">
                <a:pos x="41" y="132"/>
              </a:cxn>
            </a:cxnLst>
            <a:rect l="0" t="0" r="r" b="b"/>
            <a:pathLst>
              <a:path w="60" h="161">
                <a:moveTo>
                  <a:pt x="46" y="37"/>
                </a:moveTo>
                <a:cubicBezTo>
                  <a:pt x="50" y="27"/>
                  <a:pt x="50" y="27"/>
                  <a:pt x="50" y="27"/>
                </a:cubicBezTo>
                <a:cubicBezTo>
                  <a:pt x="38" y="20"/>
                  <a:pt x="22" y="20"/>
                  <a:pt x="9" y="27"/>
                </a:cubicBezTo>
                <a:cubicBezTo>
                  <a:pt x="14" y="37"/>
                  <a:pt x="14" y="37"/>
                  <a:pt x="14" y="37"/>
                </a:cubicBezTo>
                <a:cubicBezTo>
                  <a:pt x="24" y="31"/>
                  <a:pt x="36" y="31"/>
                  <a:pt x="46" y="37"/>
                </a:cubicBezTo>
                <a:close/>
                <a:moveTo>
                  <a:pt x="60" y="9"/>
                </a:moveTo>
                <a:cubicBezTo>
                  <a:pt x="41" y="0"/>
                  <a:pt x="18" y="0"/>
                  <a:pt x="0" y="9"/>
                </a:cubicBezTo>
                <a:cubicBezTo>
                  <a:pt x="4" y="19"/>
                  <a:pt x="4" y="19"/>
                  <a:pt x="4" y="19"/>
                </a:cubicBezTo>
                <a:cubicBezTo>
                  <a:pt x="20" y="11"/>
                  <a:pt x="40" y="11"/>
                  <a:pt x="55" y="19"/>
                </a:cubicBezTo>
                <a:cubicBezTo>
                  <a:pt x="60" y="9"/>
                  <a:pt x="60" y="9"/>
                  <a:pt x="60" y="9"/>
                </a:cubicBezTo>
                <a:close/>
                <a:moveTo>
                  <a:pt x="58" y="57"/>
                </a:moveTo>
                <a:cubicBezTo>
                  <a:pt x="58" y="52"/>
                  <a:pt x="54" y="47"/>
                  <a:pt x="49" y="47"/>
                </a:cubicBezTo>
                <a:cubicBezTo>
                  <a:pt x="29" y="47"/>
                  <a:pt x="31" y="47"/>
                  <a:pt x="11" y="47"/>
                </a:cubicBezTo>
                <a:cubicBezTo>
                  <a:pt x="6" y="47"/>
                  <a:pt x="1" y="52"/>
                  <a:pt x="1" y="57"/>
                </a:cubicBezTo>
                <a:cubicBezTo>
                  <a:pt x="1" y="151"/>
                  <a:pt x="1" y="151"/>
                  <a:pt x="1" y="151"/>
                </a:cubicBezTo>
                <a:cubicBezTo>
                  <a:pt x="1" y="151"/>
                  <a:pt x="1" y="151"/>
                  <a:pt x="1" y="151"/>
                </a:cubicBezTo>
                <a:cubicBezTo>
                  <a:pt x="1" y="151"/>
                  <a:pt x="1" y="151"/>
                  <a:pt x="1" y="151"/>
                </a:cubicBezTo>
                <a:cubicBezTo>
                  <a:pt x="1" y="151"/>
                  <a:pt x="1" y="151"/>
                  <a:pt x="1" y="151"/>
                </a:cubicBezTo>
                <a:cubicBezTo>
                  <a:pt x="1" y="151"/>
                  <a:pt x="1" y="151"/>
                  <a:pt x="1" y="151"/>
                </a:cubicBezTo>
                <a:cubicBezTo>
                  <a:pt x="1" y="151"/>
                  <a:pt x="1" y="151"/>
                  <a:pt x="1" y="151"/>
                </a:cubicBezTo>
                <a:cubicBezTo>
                  <a:pt x="1" y="152"/>
                  <a:pt x="1" y="152"/>
                  <a:pt x="1" y="152"/>
                </a:cubicBezTo>
                <a:cubicBezTo>
                  <a:pt x="1" y="152"/>
                  <a:pt x="1" y="152"/>
                  <a:pt x="1" y="152"/>
                </a:cubicBezTo>
                <a:cubicBezTo>
                  <a:pt x="2" y="157"/>
                  <a:pt x="6" y="160"/>
                  <a:pt x="10" y="161"/>
                </a:cubicBezTo>
                <a:cubicBezTo>
                  <a:pt x="10" y="161"/>
                  <a:pt x="10" y="161"/>
                  <a:pt x="10" y="161"/>
                </a:cubicBezTo>
                <a:cubicBezTo>
                  <a:pt x="11" y="161"/>
                  <a:pt x="11" y="161"/>
                  <a:pt x="11" y="161"/>
                </a:cubicBezTo>
                <a:cubicBezTo>
                  <a:pt x="11" y="161"/>
                  <a:pt x="11" y="161"/>
                  <a:pt x="11" y="161"/>
                </a:cubicBezTo>
                <a:cubicBezTo>
                  <a:pt x="11" y="161"/>
                  <a:pt x="11" y="161"/>
                  <a:pt x="11" y="161"/>
                </a:cubicBezTo>
                <a:cubicBezTo>
                  <a:pt x="11" y="161"/>
                  <a:pt x="11" y="161"/>
                  <a:pt x="11" y="161"/>
                </a:cubicBezTo>
                <a:cubicBezTo>
                  <a:pt x="11" y="161"/>
                  <a:pt x="11" y="161"/>
                  <a:pt x="11" y="161"/>
                </a:cubicBezTo>
                <a:cubicBezTo>
                  <a:pt x="24" y="161"/>
                  <a:pt x="36" y="161"/>
                  <a:pt x="49" y="161"/>
                </a:cubicBezTo>
                <a:cubicBezTo>
                  <a:pt x="54" y="161"/>
                  <a:pt x="58" y="156"/>
                  <a:pt x="58" y="151"/>
                </a:cubicBezTo>
                <a:cubicBezTo>
                  <a:pt x="58" y="57"/>
                  <a:pt x="58" y="57"/>
                  <a:pt x="58" y="57"/>
                </a:cubicBezTo>
                <a:close/>
                <a:moveTo>
                  <a:pt x="35" y="91"/>
                </a:moveTo>
                <a:cubicBezTo>
                  <a:pt x="47" y="91"/>
                  <a:pt x="47" y="91"/>
                  <a:pt x="47" y="91"/>
                </a:cubicBezTo>
                <a:cubicBezTo>
                  <a:pt x="48" y="91"/>
                  <a:pt x="49" y="92"/>
                  <a:pt x="49" y="92"/>
                </a:cubicBezTo>
                <a:cubicBezTo>
                  <a:pt x="49" y="98"/>
                  <a:pt x="49" y="98"/>
                  <a:pt x="49" y="98"/>
                </a:cubicBezTo>
                <a:cubicBezTo>
                  <a:pt x="49" y="99"/>
                  <a:pt x="48" y="100"/>
                  <a:pt x="47" y="100"/>
                </a:cubicBezTo>
                <a:cubicBezTo>
                  <a:pt x="35" y="100"/>
                  <a:pt x="35" y="100"/>
                  <a:pt x="35" y="100"/>
                </a:cubicBezTo>
                <a:cubicBezTo>
                  <a:pt x="34" y="100"/>
                  <a:pt x="33" y="99"/>
                  <a:pt x="33" y="98"/>
                </a:cubicBezTo>
                <a:cubicBezTo>
                  <a:pt x="33" y="92"/>
                  <a:pt x="33" y="92"/>
                  <a:pt x="33" y="92"/>
                </a:cubicBezTo>
                <a:cubicBezTo>
                  <a:pt x="33" y="92"/>
                  <a:pt x="34" y="91"/>
                  <a:pt x="35" y="91"/>
                </a:cubicBezTo>
                <a:close/>
                <a:moveTo>
                  <a:pt x="13" y="91"/>
                </a:moveTo>
                <a:cubicBezTo>
                  <a:pt x="25" y="91"/>
                  <a:pt x="25" y="91"/>
                  <a:pt x="25" y="91"/>
                </a:cubicBezTo>
                <a:cubicBezTo>
                  <a:pt x="26" y="91"/>
                  <a:pt x="26" y="92"/>
                  <a:pt x="26" y="92"/>
                </a:cubicBezTo>
                <a:cubicBezTo>
                  <a:pt x="26" y="98"/>
                  <a:pt x="26" y="98"/>
                  <a:pt x="26" y="98"/>
                </a:cubicBezTo>
                <a:cubicBezTo>
                  <a:pt x="26" y="99"/>
                  <a:pt x="26" y="100"/>
                  <a:pt x="25" y="100"/>
                </a:cubicBezTo>
                <a:cubicBezTo>
                  <a:pt x="13" y="100"/>
                  <a:pt x="13" y="100"/>
                  <a:pt x="13" y="100"/>
                </a:cubicBezTo>
                <a:cubicBezTo>
                  <a:pt x="12" y="100"/>
                  <a:pt x="11" y="99"/>
                  <a:pt x="11" y="98"/>
                </a:cubicBezTo>
                <a:cubicBezTo>
                  <a:pt x="11" y="92"/>
                  <a:pt x="11" y="92"/>
                  <a:pt x="11" y="92"/>
                </a:cubicBezTo>
                <a:cubicBezTo>
                  <a:pt x="11" y="92"/>
                  <a:pt x="12" y="91"/>
                  <a:pt x="13" y="91"/>
                </a:cubicBezTo>
                <a:close/>
                <a:moveTo>
                  <a:pt x="35" y="76"/>
                </a:moveTo>
                <a:cubicBezTo>
                  <a:pt x="47" y="76"/>
                  <a:pt x="47" y="76"/>
                  <a:pt x="47" y="76"/>
                </a:cubicBezTo>
                <a:cubicBezTo>
                  <a:pt x="48" y="76"/>
                  <a:pt x="49" y="77"/>
                  <a:pt x="49" y="77"/>
                </a:cubicBezTo>
                <a:cubicBezTo>
                  <a:pt x="49" y="83"/>
                  <a:pt x="49" y="83"/>
                  <a:pt x="49" y="83"/>
                </a:cubicBezTo>
                <a:cubicBezTo>
                  <a:pt x="49" y="84"/>
                  <a:pt x="48" y="85"/>
                  <a:pt x="47" y="85"/>
                </a:cubicBezTo>
                <a:cubicBezTo>
                  <a:pt x="35" y="85"/>
                  <a:pt x="35" y="85"/>
                  <a:pt x="35" y="85"/>
                </a:cubicBezTo>
                <a:cubicBezTo>
                  <a:pt x="34" y="85"/>
                  <a:pt x="33" y="84"/>
                  <a:pt x="33" y="83"/>
                </a:cubicBezTo>
                <a:cubicBezTo>
                  <a:pt x="33" y="77"/>
                  <a:pt x="33" y="77"/>
                  <a:pt x="33" y="77"/>
                </a:cubicBezTo>
                <a:cubicBezTo>
                  <a:pt x="33" y="77"/>
                  <a:pt x="34" y="76"/>
                  <a:pt x="35" y="76"/>
                </a:cubicBezTo>
                <a:close/>
                <a:moveTo>
                  <a:pt x="13" y="76"/>
                </a:moveTo>
                <a:cubicBezTo>
                  <a:pt x="25" y="76"/>
                  <a:pt x="25" y="76"/>
                  <a:pt x="25" y="76"/>
                </a:cubicBezTo>
                <a:cubicBezTo>
                  <a:pt x="26" y="76"/>
                  <a:pt x="26" y="77"/>
                  <a:pt x="26" y="77"/>
                </a:cubicBezTo>
                <a:cubicBezTo>
                  <a:pt x="26" y="83"/>
                  <a:pt x="26" y="83"/>
                  <a:pt x="26" y="83"/>
                </a:cubicBezTo>
                <a:cubicBezTo>
                  <a:pt x="26" y="84"/>
                  <a:pt x="26" y="85"/>
                  <a:pt x="25" y="85"/>
                </a:cubicBezTo>
                <a:cubicBezTo>
                  <a:pt x="13" y="85"/>
                  <a:pt x="13" y="85"/>
                  <a:pt x="13" y="85"/>
                </a:cubicBezTo>
                <a:cubicBezTo>
                  <a:pt x="12" y="85"/>
                  <a:pt x="11" y="84"/>
                  <a:pt x="11" y="83"/>
                </a:cubicBezTo>
                <a:cubicBezTo>
                  <a:pt x="11" y="77"/>
                  <a:pt x="11" y="77"/>
                  <a:pt x="11" y="77"/>
                </a:cubicBezTo>
                <a:cubicBezTo>
                  <a:pt x="11" y="77"/>
                  <a:pt x="12" y="76"/>
                  <a:pt x="13" y="76"/>
                </a:cubicBezTo>
                <a:close/>
                <a:moveTo>
                  <a:pt x="35" y="61"/>
                </a:moveTo>
                <a:cubicBezTo>
                  <a:pt x="47" y="61"/>
                  <a:pt x="47" y="61"/>
                  <a:pt x="47" y="61"/>
                </a:cubicBezTo>
                <a:cubicBezTo>
                  <a:pt x="48" y="61"/>
                  <a:pt x="49" y="61"/>
                  <a:pt x="49" y="62"/>
                </a:cubicBezTo>
                <a:cubicBezTo>
                  <a:pt x="49" y="68"/>
                  <a:pt x="49" y="68"/>
                  <a:pt x="49" y="68"/>
                </a:cubicBezTo>
                <a:cubicBezTo>
                  <a:pt x="49" y="69"/>
                  <a:pt x="48" y="70"/>
                  <a:pt x="47" y="70"/>
                </a:cubicBezTo>
                <a:cubicBezTo>
                  <a:pt x="35" y="70"/>
                  <a:pt x="35" y="70"/>
                  <a:pt x="35" y="70"/>
                </a:cubicBezTo>
                <a:cubicBezTo>
                  <a:pt x="34" y="70"/>
                  <a:pt x="33" y="69"/>
                  <a:pt x="33" y="68"/>
                </a:cubicBezTo>
                <a:cubicBezTo>
                  <a:pt x="33" y="62"/>
                  <a:pt x="33" y="62"/>
                  <a:pt x="33" y="62"/>
                </a:cubicBezTo>
                <a:cubicBezTo>
                  <a:pt x="33" y="61"/>
                  <a:pt x="34" y="61"/>
                  <a:pt x="35" y="61"/>
                </a:cubicBezTo>
                <a:close/>
                <a:moveTo>
                  <a:pt x="13" y="61"/>
                </a:moveTo>
                <a:cubicBezTo>
                  <a:pt x="25" y="61"/>
                  <a:pt x="25" y="61"/>
                  <a:pt x="25" y="61"/>
                </a:cubicBezTo>
                <a:cubicBezTo>
                  <a:pt x="26" y="61"/>
                  <a:pt x="26" y="61"/>
                  <a:pt x="26" y="62"/>
                </a:cubicBezTo>
                <a:cubicBezTo>
                  <a:pt x="26" y="68"/>
                  <a:pt x="26" y="68"/>
                  <a:pt x="26" y="68"/>
                </a:cubicBezTo>
                <a:cubicBezTo>
                  <a:pt x="26" y="69"/>
                  <a:pt x="26" y="70"/>
                  <a:pt x="25" y="70"/>
                </a:cubicBezTo>
                <a:cubicBezTo>
                  <a:pt x="13" y="70"/>
                  <a:pt x="13" y="70"/>
                  <a:pt x="13" y="70"/>
                </a:cubicBezTo>
                <a:cubicBezTo>
                  <a:pt x="12" y="70"/>
                  <a:pt x="11" y="69"/>
                  <a:pt x="11" y="68"/>
                </a:cubicBezTo>
                <a:cubicBezTo>
                  <a:pt x="11" y="62"/>
                  <a:pt x="11" y="62"/>
                  <a:pt x="11" y="62"/>
                </a:cubicBezTo>
                <a:cubicBezTo>
                  <a:pt x="11" y="61"/>
                  <a:pt x="12" y="61"/>
                  <a:pt x="13" y="61"/>
                </a:cubicBezTo>
                <a:close/>
                <a:moveTo>
                  <a:pt x="30" y="110"/>
                </a:moveTo>
                <a:cubicBezTo>
                  <a:pt x="40" y="110"/>
                  <a:pt x="48" y="119"/>
                  <a:pt x="48" y="129"/>
                </a:cubicBezTo>
                <a:cubicBezTo>
                  <a:pt x="48" y="139"/>
                  <a:pt x="40" y="147"/>
                  <a:pt x="30" y="147"/>
                </a:cubicBezTo>
                <a:cubicBezTo>
                  <a:pt x="20" y="147"/>
                  <a:pt x="11" y="139"/>
                  <a:pt x="11" y="129"/>
                </a:cubicBezTo>
                <a:cubicBezTo>
                  <a:pt x="11" y="119"/>
                  <a:pt x="20" y="110"/>
                  <a:pt x="30" y="110"/>
                </a:cubicBezTo>
                <a:close/>
                <a:moveTo>
                  <a:pt x="41" y="132"/>
                </a:moveTo>
                <a:cubicBezTo>
                  <a:pt x="26" y="139"/>
                  <a:pt x="26" y="139"/>
                  <a:pt x="26" y="139"/>
                </a:cubicBezTo>
                <a:cubicBezTo>
                  <a:pt x="23" y="141"/>
                  <a:pt x="20" y="139"/>
                  <a:pt x="20" y="136"/>
                </a:cubicBezTo>
                <a:cubicBezTo>
                  <a:pt x="20" y="121"/>
                  <a:pt x="20" y="121"/>
                  <a:pt x="20" y="121"/>
                </a:cubicBezTo>
                <a:cubicBezTo>
                  <a:pt x="20" y="118"/>
                  <a:pt x="23" y="117"/>
                  <a:pt x="26" y="118"/>
                </a:cubicBezTo>
                <a:cubicBezTo>
                  <a:pt x="41" y="126"/>
                  <a:pt x="41" y="126"/>
                  <a:pt x="41" y="126"/>
                </a:cubicBezTo>
                <a:cubicBezTo>
                  <a:pt x="45" y="127"/>
                  <a:pt x="44" y="130"/>
                  <a:pt x="41" y="132"/>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6"/>
          <p:cNvSpPr>
            <a:spLocks noEditPoints="1"/>
          </p:cNvSpPr>
          <p:nvPr/>
        </p:nvSpPr>
        <p:spPr bwMode="auto">
          <a:xfrm>
            <a:off x="551188" y="2383843"/>
            <a:ext cx="736193" cy="546851"/>
          </a:xfrm>
          <a:custGeom>
            <a:avLst/>
            <a:gdLst/>
            <a:ahLst/>
            <a:cxnLst>
              <a:cxn ang="0">
                <a:pos x="116" y="142"/>
              </a:cxn>
              <a:cxn ang="0">
                <a:pos x="134" y="142"/>
              </a:cxn>
              <a:cxn ang="0">
                <a:pos x="134" y="148"/>
              </a:cxn>
              <a:cxn ang="0">
                <a:pos x="116" y="148"/>
              </a:cxn>
              <a:cxn ang="0">
                <a:pos x="116" y="142"/>
              </a:cxn>
              <a:cxn ang="0">
                <a:pos x="62" y="186"/>
              </a:cxn>
              <a:cxn ang="0">
                <a:pos x="71" y="176"/>
              </a:cxn>
              <a:cxn ang="0">
                <a:pos x="81" y="176"/>
              </a:cxn>
              <a:cxn ang="0">
                <a:pos x="85" y="173"/>
              </a:cxn>
              <a:cxn ang="0">
                <a:pos x="87" y="165"/>
              </a:cxn>
              <a:cxn ang="0">
                <a:pos x="163" y="165"/>
              </a:cxn>
              <a:cxn ang="0">
                <a:pos x="165" y="173"/>
              </a:cxn>
              <a:cxn ang="0">
                <a:pos x="169" y="176"/>
              </a:cxn>
              <a:cxn ang="0">
                <a:pos x="179" y="176"/>
              </a:cxn>
              <a:cxn ang="0">
                <a:pos x="188" y="186"/>
              </a:cxn>
              <a:cxn ang="0">
                <a:pos x="62" y="186"/>
              </a:cxn>
              <a:cxn ang="0">
                <a:pos x="21" y="18"/>
              </a:cxn>
              <a:cxn ang="0">
                <a:pos x="229" y="18"/>
              </a:cxn>
              <a:cxn ang="0">
                <a:pos x="229" y="133"/>
              </a:cxn>
              <a:cxn ang="0">
                <a:pos x="21" y="133"/>
              </a:cxn>
              <a:cxn ang="0">
                <a:pos x="21" y="18"/>
              </a:cxn>
              <a:cxn ang="0">
                <a:pos x="0" y="0"/>
              </a:cxn>
              <a:cxn ang="0">
                <a:pos x="250" y="0"/>
              </a:cxn>
              <a:cxn ang="0">
                <a:pos x="250" y="158"/>
              </a:cxn>
              <a:cxn ang="0">
                <a:pos x="0" y="158"/>
              </a:cxn>
              <a:cxn ang="0">
                <a:pos x="0" y="0"/>
              </a:cxn>
            </a:cxnLst>
            <a:rect l="0" t="0" r="r" b="b"/>
            <a:pathLst>
              <a:path w="250" h="186">
                <a:moveTo>
                  <a:pt x="116" y="142"/>
                </a:moveTo>
                <a:cubicBezTo>
                  <a:pt x="134" y="142"/>
                  <a:pt x="134" y="142"/>
                  <a:pt x="134" y="142"/>
                </a:cubicBezTo>
                <a:cubicBezTo>
                  <a:pt x="134" y="148"/>
                  <a:pt x="134" y="148"/>
                  <a:pt x="134" y="148"/>
                </a:cubicBezTo>
                <a:cubicBezTo>
                  <a:pt x="116" y="148"/>
                  <a:pt x="116" y="148"/>
                  <a:pt x="116" y="148"/>
                </a:cubicBezTo>
                <a:cubicBezTo>
                  <a:pt x="116" y="142"/>
                  <a:pt x="116" y="142"/>
                  <a:pt x="116" y="142"/>
                </a:cubicBezTo>
                <a:close/>
                <a:moveTo>
                  <a:pt x="62" y="186"/>
                </a:moveTo>
                <a:cubicBezTo>
                  <a:pt x="62" y="182"/>
                  <a:pt x="67" y="176"/>
                  <a:pt x="71" y="176"/>
                </a:cubicBezTo>
                <a:cubicBezTo>
                  <a:pt x="81" y="176"/>
                  <a:pt x="81" y="176"/>
                  <a:pt x="81" y="176"/>
                </a:cubicBezTo>
                <a:cubicBezTo>
                  <a:pt x="83" y="176"/>
                  <a:pt x="84" y="175"/>
                  <a:pt x="85" y="173"/>
                </a:cubicBezTo>
                <a:cubicBezTo>
                  <a:pt x="87" y="165"/>
                  <a:pt x="87" y="165"/>
                  <a:pt x="87" y="165"/>
                </a:cubicBezTo>
                <a:cubicBezTo>
                  <a:pt x="163" y="165"/>
                  <a:pt x="163" y="165"/>
                  <a:pt x="163" y="165"/>
                </a:cubicBezTo>
                <a:cubicBezTo>
                  <a:pt x="165" y="173"/>
                  <a:pt x="165" y="173"/>
                  <a:pt x="165" y="173"/>
                </a:cubicBezTo>
                <a:cubicBezTo>
                  <a:pt x="166" y="175"/>
                  <a:pt x="167" y="176"/>
                  <a:pt x="169" y="176"/>
                </a:cubicBezTo>
                <a:cubicBezTo>
                  <a:pt x="179" y="176"/>
                  <a:pt x="179" y="176"/>
                  <a:pt x="179" y="176"/>
                </a:cubicBezTo>
                <a:cubicBezTo>
                  <a:pt x="183" y="176"/>
                  <a:pt x="188" y="182"/>
                  <a:pt x="188" y="186"/>
                </a:cubicBezTo>
                <a:cubicBezTo>
                  <a:pt x="135" y="186"/>
                  <a:pt x="115" y="186"/>
                  <a:pt x="62" y="186"/>
                </a:cubicBezTo>
                <a:close/>
                <a:moveTo>
                  <a:pt x="21" y="18"/>
                </a:moveTo>
                <a:cubicBezTo>
                  <a:pt x="229" y="18"/>
                  <a:pt x="229" y="18"/>
                  <a:pt x="229" y="18"/>
                </a:cubicBezTo>
                <a:cubicBezTo>
                  <a:pt x="229" y="133"/>
                  <a:pt x="229" y="133"/>
                  <a:pt x="229" y="133"/>
                </a:cubicBezTo>
                <a:cubicBezTo>
                  <a:pt x="21" y="133"/>
                  <a:pt x="21" y="133"/>
                  <a:pt x="21" y="133"/>
                </a:cubicBezTo>
                <a:cubicBezTo>
                  <a:pt x="21" y="18"/>
                  <a:pt x="21" y="18"/>
                  <a:pt x="21" y="18"/>
                </a:cubicBezTo>
                <a:close/>
                <a:moveTo>
                  <a:pt x="0" y="0"/>
                </a:moveTo>
                <a:cubicBezTo>
                  <a:pt x="250" y="0"/>
                  <a:pt x="250" y="0"/>
                  <a:pt x="250" y="0"/>
                </a:cubicBezTo>
                <a:cubicBezTo>
                  <a:pt x="250" y="158"/>
                  <a:pt x="250" y="158"/>
                  <a:pt x="250" y="158"/>
                </a:cubicBezTo>
                <a:cubicBezTo>
                  <a:pt x="0" y="158"/>
                  <a:pt x="0" y="158"/>
                  <a:pt x="0" y="158"/>
                </a:cubicBezTo>
                <a:cubicBezTo>
                  <a:pt x="0" y="0"/>
                  <a:pt x="0" y="0"/>
                  <a:pt x="0"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 name="Group 8"/>
          <p:cNvGrpSpPr/>
          <p:nvPr/>
        </p:nvGrpSpPr>
        <p:grpSpPr>
          <a:xfrm>
            <a:off x="3871146" y="4571787"/>
            <a:ext cx="1070004" cy="1140497"/>
            <a:chOff x="3827734" y="4812310"/>
            <a:chExt cx="1070004" cy="1140497"/>
          </a:xfrm>
        </p:grpSpPr>
        <p:sp>
          <p:nvSpPr>
            <p:cNvPr id="120" name="Freeform 39"/>
            <p:cNvSpPr>
              <a:spLocks noChangeAspect="1"/>
            </p:cNvSpPr>
            <p:nvPr/>
          </p:nvSpPr>
          <p:spPr bwMode="auto">
            <a:xfrm>
              <a:off x="4422511" y="5412807"/>
              <a:ext cx="359999" cy="540000"/>
            </a:xfrm>
            <a:custGeom>
              <a:avLst/>
              <a:gdLst/>
              <a:ahLst/>
              <a:cxnLst>
                <a:cxn ang="0">
                  <a:pos x="119" y="0"/>
                </a:cxn>
                <a:cxn ang="0">
                  <a:pos x="119" y="4"/>
                </a:cxn>
                <a:cxn ang="0">
                  <a:pos x="120" y="7"/>
                </a:cxn>
                <a:cxn ang="0">
                  <a:pos x="119" y="12"/>
                </a:cxn>
                <a:cxn ang="0">
                  <a:pos x="110" y="24"/>
                </a:cxn>
                <a:cxn ang="0">
                  <a:pos x="96" y="38"/>
                </a:cxn>
                <a:cxn ang="0">
                  <a:pos x="84" y="48"/>
                </a:cxn>
                <a:cxn ang="0">
                  <a:pos x="77" y="55"/>
                </a:cxn>
                <a:cxn ang="0">
                  <a:pos x="79" y="74"/>
                </a:cxn>
                <a:cxn ang="0">
                  <a:pos x="82" y="92"/>
                </a:cxn>
                <a:cxn ang="0">
                  <a:pos x="84" y="106"/>
                </a:cxn>
                <a:cxn ang="0">
                  <a:pos x="84" y="114"/>
                </a:cxn>
                <a:cxn ang="0">
                  <a:pos x="79" y="124"/>
                </a:cxn>
                <a:cxn ang="0">
                  <a:pos x="78" y="151"/>
                </a:cxn>
                <a:cxn ang="0">
                  <a:pos x="77" y="175"/>
                </a:cxn>
                <a:cxn ang="0">
                  <a:pos x="74" y="180"/>
                </a:cxn>
                <a:cxn ang="0">
                  <a:pos x="69" y="175"/>
                </a:cxn>
                <a:cxn ang="0">
                  <a:pos x="70" y="157"/>
                </a:cxn>
                <a:cxn ang="0">
                  <a:pos x="69" y="136"/>
                </a:cxn>
                <a:cxn ang="0">
                  <a:pos x="67" y="124"/>
                </a:cxn>
                <a:cxn ang="0">
                  <a:pos x="62" y="145"/>
                </a:cxn>
                <a:cxn ang="0">
                  <a:pos x="62" y="170"/>
                </a:cxn>
                <a:cxn ang="0">
                  <a:pos x="65" y="177"/>
                </a:cxn>
                <a:cxn ang="0">
                  <a:pos x="55" y="178"/>
                </a:cxn>
                <a:cxn ang="0">
                  <a:pos x="54" y="158"/>
                </a:cxn>
                <a:cxn ang="0">
                  <a:pos x="53" y="142"/>
                </a:cxn>
                <a:cxn ang="0">
                  <a:pos x="53" y="129"/>
                </a:cxn>
                <a:cxn ang="0">
                  <a:pos x="50" y="120"/>
                </a:cxn>
                <a:cxn ang="0">
                  <a:pos x="48" y="110"/>
                </a:cxn>
                <a:cxn ang="0">
                  <a:pos x="46" y="97"/>
                </a:cxn>
                <a:cxn ang="0">
                  <a:pos x="46" y="72"/>
                </a:cxn>
                <a:cxn ang="0">
                  <a:pos x="41" y="57"/>
                </a:cxn>
                <a:cxn ang="0">
                  <a:pos x="21" y="49"/>
                </a:cxn>
                <a:cxn ang="0">
                  <a:pos x="3" y="29"/>
                </a:cxn>
                <a:cxn ang="0">
                  <a:pos x="1" y="21"/>
                </a:cxn>
                <a:cxn ang="0">
                  <a:pos x="1" y="16"/>
                </a:cxn>
                <a:cxn ang="0">
                  <a:pos x="7" y="20"/>
                </a:cxn>
                <a:cxn ang="0">
                  <a:pos x="11" y="18"/>
                </a:cxn>
                <a:cxn ang="0">
                  <a:pos x="13" y="30"/>
                </a:cxn>
                <a:cxn ang="0">
                  <a:pos x="22" y="38"/>
                </a:cxn>
                <a:cxn ang="0">
                  <a:pos x="32" y="40"/>
                </a:cxn>
                <a:cxn ang="0">
                  <a:pos x="40" y="37"/>
                </a:cxn>
                <a:cxn ang="0">
                  <a:pos x="49" y="34"/>
                </a:cxn>
                <a:cxn ang="0">
                  <a:pos x="46" y="23"/>
                </a:cxn>
                <a:cxn ang="0">
                  <a:pos x="46" y="12"/>
                </a:cxn>
                <a:cxn ang="0">
                  <a:pos x="51" y="8"/>
                </a:cxn>
                <a:cxn ang="0">
                  <a:pos x="62" y="15"/>
                </a:cxn>
                <a:cxn ang="0">
                  <a:pos x="64" y="23"/>
                </a:cxn>
                <a:cxn ang="0">
                  <a:pos x="63" y="32"/>
                </a:cxn>
                <a:cxn ang="0">
                  <a:pos x="71" y="32"/>
                </a:cxn>
                <a:cxn ang="0">
                  <a:pos x="80" y="32"/>
                </a:cxn>
                <a:cxn ang="0">
                  <a:pos x="87" y="32"/>
                </a:cxn>
                <a:cxn ang="0">
                  <a:pos x="100" y="24"/>
                </a:cxn>
                <a:cxn ang="0">
                  <a:pos x="109" y="11"/>
                </a:cxn>
                <a:cxn ang="0">
                  <a:pos x="111" y="8"/>
                </a:cxn>
              </a:cxnLst>
              <a:rect l="0" t="0" r="r" b="b"/>
              <a:pathLst>
                <a:path w="121" h="181">
                  <a:moveTo>
                    <a:pt x="116" y="0"/>
                  </a:moveTo>
                  <a:cubicBezTo>
                    <a:pt x="116" y="0"/>
                    <a:pt x="117" y="0"/>
                    <a:pt x="117" y="0"/>
                  </a:cubicBezTo>
                  <a:cubicBezTo>
                    <a:pt x="117" y="0"/>
                    <a:pt x="117" y="0"/>
                    <a:pt x="117" y="1"/>
                  </a:cubicBezTo>
                  <a:cubicBezTo>
                    <a:pt x="118" y="1"/>
                    <a:pt x="118" y="0"/>
                    <a:pt x="119" y="0"/>
                  </a:cubicBezTo>
                  <a:cubicBezTo>
                    <a:pt x="120" y="1"/>
                    <a:pt x="118" y="3"/>
                    <a:pt x="118" y="4"/>
                  </a:cubicBezTo>
                  <a:cubicBezTo>
                    <a:pt x="118" y="4"/>
                    <a:pt x="118" y="4"/>
                    <a:pt x="118" y="4"/>
                  </a:cubicBezTo>
                  <a:cubicBezTo>
                    <a:pt x="118" y="3"/>
                    <a:pt x="119" y="1"/>
                    <a:pt x="120" y="2"/>
                  </a:cubicBezTo>
                  <a:cubicBezTo>
                    <a:pt x="121" y="2"/>
                    <a:pt x="119" y="4"/>
                    <a:pt x="119" y="4"/>
                  </a:cubicBezTo>
                  <a:cubicBezTo>
                    <a:pt x="119" y="5"/>
                    <a:pt x="119" y="6"/>
                    <a:pt x="118" y="7"/>
                  </a:cubicBezTo>
                  <a:cubicBezTo>
                    <a:pt x="118" y="8"/>
                    <a:pt x="117" y="8"/>
                    <a:pt x="118" y="9"/>
                  </a:cubicBezTo>
                  <a:cubicBezTo>
                    <a:pt x="118" y="9"/>
                    <a:pt x="118" y="8"/>
                    <a:pt x="119" y="8"/>
                  </a:cubicBezTo>
                  <a:cubicBezTo>
                    <a:pt x="119" y="7"/>
                    <a:pt x="119" y="7"/>
                    <a:pt x="120" y="7"/>
                  </a:cubicBezTo>
                  <a:cubicBezTo>
                    <a:pt x="120" y="6"/>
                    <a:pt x="120" y="6"/>
                    <a:pt x="121" y="6"/>
                  </a:cubicBezTo>
                  <a:cubicBezTo>
                    <a:pt x="121" y="7"/>
                    <a:pt x="121" y="8"/>
                    <a:pt x="120" y="9"/>
                  </a:cubicBezTo>
                  <a:cubicBezTo>
                    <a:pt x="120" y="9"/>
                    <a:pt x="119" y="10"/>
                    <a:pt x="119" y="11"/>
                  </a:cubicBezTo>
                  <a:cubicBezTo>
                    <a:pt x="119" y="11"/>
                    <a:pt x="119" y="11"/>
                    <a:pt x="119" y="12"/>
                  </a:cubicBezTo>
                  <a:cubicBezTo>
                    <a:pt x="118" y="14"/>
                    <a:pt x="117" y="16"/>
                    <a:pt x="116" y="17"/>
                  </a:cubicBezTo>
                  <a:cubicBezTo>
                    <a:pt x="115" y="18"/>
                    <a:pt x="114" y="18"/>
                    <a:pt x="113" y="19"/>
                  </a:cubicBezTo>
                  <a:cubicBezTo>
                    <a:pt x="113" y="20"/>
                    <a:pt x="113" y="20"/>
                    <a:pt x="113" y="20"/>
                  </a:cubicBezTo>
                  <a:cubicBezTo>
                    <a:pt x="112" y="22"/>
                    <a:pt x="111" y="23"/>
                    <a:pt x="110" y="24"/>
                  </a:cubicBezTo>
                  <a:cubicBezTo>
                    <a:pt x="108" y="28"/>
                    <a:pt x="105" y="31"/>
                    <a:pt x="102" y="34"/>
                  </a:cubicBezTo>
                  <a:cubicBezTo>
                    <a:pt x="101" y="35"/>
                    <a:pt x="100" y="36"/>
                    <a:pt x="99" y="37"/>
                  </a:cubicBezTo>
                  <a:cubicBezTo>
                    <a:pt x="99" y="37"/>
                    <a:pt x="98" y="37"/>
                    <a:pt x="98" y="37"/>
                  </a:cubicBezTo>
                  <a:cubicBezTo>
                    <a:pt x="97" y="38"/>
                    <a:pt x="97" y="38"/>
                    <a:pt x="96" y="38"/>
                  </a:cubicBezTo>
                  <a:cubicBezTo>
                    <a:pt x="95" y="38"/>
                    <a:pt x="95" y="39"/>
                    <a:pt x="94" y="39"/>
                  </a:cubicBezTo>
                  <a:cubicBezTo>
                    <a:pt x="91" y="41"/>
                    <a:pt x="89" y="42"/>
                    <a:pt x="86" y="43"/>
                  </a:cubicBezTo>
                  <a:cubicBezTo>
                    <a:pt x="85" y="44"/>
                    <a:pt x="85" y="45"/>
                    <a:pt x="85" y="46"/>
                  </a:cubicBezTo>
                  <a:cubicBezTo>
                    <a:pt x="84" y="46"/>
                    <a:pt x="84" y="48"/>
                    <a:pt x="84" y="48"/>
                  </a:cubicBezTo>
                  <a:cubicBezTo>
                    <a:pt x="83" y="49"/>
                    <a:pt x="82" y="48"/>
                    <a:pt x="81" y="48"/>
                  </a:cubicBezTo>
                  <a:cubicBezTo>
                    <a:pt x="80" y="49"/>
                    <a:pt x="80" y="50"/>
                    <a:pt x="79" y="50"/>
                  </a:cubicBezTo>
                  <a:cubicBezTo>
                    <a:pt x="79" y="51"/>
                    <a:pt x="78" y="52"/>
                    <a:pt x="78" y="52"/>
                  </a:cubicBezTo>
                  <a:cubicBezTo>
                    <a:pt x="77" y="53"/>
                    <a:pt x="77" y="54"/>
                    <a:pt x="77" y="55"/>
                  </a:cubicBezTo>
                  <a:cubicBezTo>
                    <a:pt x="77" y="56"/>
                    <a:pt x="76" y="57"/>
                    <a:pt x="76" y="58"/>
                  </a:cubicBezTo>
                  <a:cubicBezTo>
                    <a:pt x="76" y="60"/>
                    <a:pt x="76" y="61"/>
                    <a:pt x="77" y="63"/>
                  </a:cubicBezTo>
                  <a:cubicBezTo>
                    <a:pt x="77" y="65"/>
                    <a:pt x="77" y="66"/>
                    <a:pt x="77" y="68"/>
                  </a:cubicBezTo>
                  <a:cubicBezTo>
                    <a:pt x="78" y="70"/>
                    <a:pt x="78" y="72"/>
                    <a:pt x="79" y="74"/>
                  </a:cubicBezTo>
                  <a:cubicBezTo>
                    <a:pt x="80" y="78"/>
                    <a:pt x="81" y="82"/>
                    <a:pt x="83" y="86"/>
                  </a:cubicBezTo>
                  <a:cubicBezTo>
                    <a:pt x="83" y="87"/>
                    <a:pt x="83" y="88"/>
                    <a:pt x="84" y="88"/>
                  </a:cubicBezTo>
                  <a:cubicBezTo>
                    <a:pt x="84" y="89"/>
                    <a:pt x="85" y="90"/>
                    <a:pt x="84" y="91"/>
                  </a:cubicBezTo>
                  <a:cubicBezTo>
                    <a:pt x="84" y="91"/>
                    <a:pt x="83" y="92"/>
                    <a:pt x="82" y="92"/>
                  </a:cubicBezTo>
                  <a:cubicBezTo>
                    <a:pt x="83" y="93"/>
                    <a:pt x="83" y="95"/>
                    <a:pt x="84" y="97"/>
                  </a:cubicBezTo>
                  <a:cubicBezTo>
                    <a:pt x="84" y="98"/>
                    <a:pt x="84" y="99"/>
                    <a:pt x="84" y="100"/>
                  </a:cubicBezTo>
                  <a:cubicBezTo>
                    <a:pt x="84" y="101"/>
                    <a:pt x="84" y="101"/>
                    <a:pt x="84" y="102"/>
                  </a:cubicBezTo>
                  <a:cubicBezTo>
                    <a:pt x="84" y="103"/>
                    <a:pt x="84" y="105"/>
                    <a:pt x="84" y="106"/>
                  </a:cubicBezTo>
                  <a:cubicBezTo>
                    <a:pt x="84" y="107"/>
                    <a:pt x="84" y="107"/>
                    <a:pt x="84" y="107"/>
                  </a:cubicBezTo>
                  <a:cubicBezTo>
                    <a:pt x="84" y="108"/>
                    <a:pt x="84" y="108"/>
                    <a:pt x="84" y="109"/>
                  </a:cubicBezTo>
                  <a:cubicBezTo>
                    <a:pt x="84" y="109"/>
                    <a:pt x="84" y="110"/>
                    <a:pt x="84" y="110"/>
                  </a:cubicBezTo>
                  <a:cubicBezTo>
                    <a:pt x="84" y="112"/>
                    <a:pt x="84" y="113"/>
                    <a:pt x="84" y="114"/>
                  </a:cubicBezTo>
                  <a:cubicBezTo>
                    <a:pt x="84" y="115"/>
                    <a:pt x="83" y="117"/>
                    <a:pt x="83" y="118"/>
                  </a:cubicBezTo>
                  <a:cubicBezTo>
                    <a:pt x="82" y="120"/>
                    <a:pt x="82" y="121"/>
                    <a:pt x="82" y="122"/>
                  </a:cubicBezTo>
                  <a:cubicBezTo>
                    <a:pt x="81" y="122"/>
                    <a:pt x="80" y="121"/>
                    <a:pt x="80" y="121"/>
                  </a:cubicBezTo>
                  <a:cubicBezTo>
                    <a:pt x="80" y="122"/>
                    <a:pt x="79" y="123"/>
                    <a:pt x="79" y="124"/>
                  </a:cubicBezTo>
                  <a:cubicBezTo>
                    <a:pt x="79" y="125"/>
                    <a:pt x="79" y="127"/>
                    <a:pt x="79" y="129"/>
                  </a:cubicBezTo>
                  <a:cubicBezTo>
                    <a:pt x="79" y="131"/>
                    <a:pt x="79" y="133"/>
                    <a:pt x="79" y="134"/>
                  </a:cubicBezTo>
                  <a:cubicBezTo>
                    <a:pt x="79" y="136"/>
                    <a:pt x="80" y="138"/>
                    <a:pt x="80" y="140"/>
                  </a:cubicBezTo>
                  <a:cubicBezTo>
                    <a:pt x="80" y="144"/>
                    <a:pt x="79" y="148"/>
                    <a:pt x="78" y="151"/>
                  </a:cubicBezTo>
                  <a:cubicBezTo>
                    <a:pt x="77" y="156"/>
                    <a:pt x="77" y="162"/>
                    <a:pt x="75" y="167"/>
                  </a:cubicBezTo>
                  <a:cubicBezTo>
                    <a:pt x="76" y="168"/>
                    <a:pt x="76" y="168"/>
                    <a:pt x="76" y="169"/>
                  </a:cubicBezTo>
                  <a:cubicBezTo>
                    <a:pt x="76" y="170"/>
                    <a:pt x="76" y="171"/>
                    <a:pt x="76" y="172"/>
                  </a:cubicBezTo>
                  <a:cubicBezTo>
                    <a:pt x="76" y="173"/>
                    <a:pt x="77" y="174"/>
                    <a:pt x="77" y="175"/>
                  </a:cubicBezTo>
                  <a:cubicBezTo>
                    <a:pt x="77" y="176"/>
                    <a:pt x="78" y="176"/>
                    <a:pt x="78" y="177"/>
                  </a:cubicBezTo>
                  <a:cubicBezTo>
                    <a:pt x="78" y="177"/>
                    <a:pt x="78" y="178"/>
                    <a:pt x="78" y="179"/>
                  </a:cubicBezTo>
                  <a:cubicBezTo>
                    <a:pt x="77" y="179"/>
                    <a:pt x="77" y="180"/>
                    <a:pt x="76" y="180"/>
                  </a:cubicBezTo>
                  <a:cubicBezTo>
                    <a:pt x="75" y="180"/>
                    <a:pt x="74" y="180"/>
                    <a:pt x="74" y="180"/>
                  </a:cubicBezTo>
                  <a:cubicBezTo>
                    <a:pt x="72" y="180"/>
                    <a:pt x="71" y="180"/>
                    <a:pt x="71" y="180"/>
                  </a:cubicBezTo>
                  <a:cubicBezTo>
                    <a:pt x="70" y="180"/>
                    <a:pt x="69" y="178"/>
                    <a:pt x="69" y="178"/>
                  </a:cubicBezTo>
                  <a:cubicBezTo>
                    <a:pt x="69" y="177"/>
                    <a:pt x="70" y="176"/>
                    <a:pt x="70" y="175"/>
                  </a:cubicBezTo>
                  <a:cubicBezTo>
                    <a:pt x="70" y="175"/>
                    <a:pt x="69" y="175"/>
                    <a:pt x="69" y="175"/>
                  </a:cubicBezTo>
                  <a:cubicBezTo>
                    <a:pt x="69" y="174"/>
                    <a:pt x="69" y="174"/>
                    <a:pt x="70" y="174"/>
                  </a:cubicBezTo>
                  <a:cubicBezTo>
                    <a:pt x="70" y="173"/>
                    <a:pt x="70" y="171"/>
                    <a:pt x="70" y="170"/>
                  </a:cubicBezTo>
                  <a:cubicBezTo>
                    <a:pt x="70" y="170"/>
                    <a:pt x="70" y="170"/>
                    <a:pt x="70" y="170"/>
                  </a:cubicBezTo>
                  <a:cubicBezTo>
                    <a:pt x="70" y="166"/>
                    <a:pt x="70" y="161"/>
                    <a:pt x="70" y="157"/>
                  </a:cubicBezTo>
                  <a:cubicBezTo>
                    <a:pt x="70" y="155"/>
                    <a:pt x="69" y="153"/>
                    <a:pt x="69" y="152"/>
                  </a:cubicBezTo>
                  <a:cubicBezTo>
                    <a:pt x="69" y="150"/>
                    <a:pt x="69" y="148"/>
                    <a:pt x="69" y="146"/>
                  </a:cubicBezTo>
                  <a:cubicBezTo>
                    <a:pt x="69" y="144"/>
                    <a:pt x="70" y="143"/>
                    <a:pt x="70" y="141"/>
                  </a:cubicBezTo>
                  <a:cubicBezTo>
                    <a:pt x="70" y="139"/>
                    <a:pt x="69" y="137"/>
                    <a:pt x="69" y="136"/>
                  </a:cubicBezTo>
                  <a:cubicBezTo>
                    <a:pt x="69" y="134"/>
                    <a:pt x="68" y="132"/>
                    <a:pt x="68" y="131"/>
                  </a:cubicBezTo>
                  <a:cubicBezTo>
                    <a:pt x="68" y="127"/>
                    <a:pt x="68" y="124"/>
                    <a:pt x="68" y="121"/>
                  </a:cubicBezTo>
                  <a:cubicBezTo>
                    <a:pt x="67" y="121"/>
                    <a:pt x="67" y="121"/>
                    <a:pt x="67" y="121"/>
                  </a:cubicBezTo>
                  <a:cubicBezTo>
                    <a:pt x="67" y="122"/>
                    <a:pt x="67" y="123"/>
                    <a:pt x="67" y="124"/>
                  </a:cubicBezTo>
                  <a:cubicBezTo>
                    <a:pt x="66" y="124"/>
                    <a:pt x="66" y="125"/>
                    <a:pt x="66" y="126"/>
                  </a:cubicBezTo>
                  <a:cubicBezTo>
                    <a:pt x="66" y="126"/>
                    <a:pt x="65" y="127"/>
                    <a:pt x="65" y="127"/>
                  </a:cubicBezTo>
                  <a:cubicBezTo>
                    <a:pt x="65" y="132"/>
                    <a:pt x="64" y="136"/>
                    <a:pt x="63" y="140"/>
                  </a:cubicBezTo>
                  <a:cubicBezTo>
                    <a:pt x="63" y="142"/>
                    <a:pt x="62" y="143"/>
                    <a:pt x="62" y="145"/>
                  </a:cubicBezTo>
                  <a:cubicBezTo>
                    <a:pt x="62" y="147"/>
                    <a:pt x="63" y="148"/>
                    <a:pt x="63" y="150"/>
                  </a:cubicBezTo>
                  <a:cubicBezTo>
                    <a:pt x="63" y="153"/>
                    <a:pt x="62" y="156"/>
                    <a:pt x="63" y="159"/>
                  </a:cubicBezTo>
                  <a:cubicBezTo>
                    <a:pt x="63" y="160"/>
                    <a:pt x="63" y="161"/>
                    <a:pt x="63" y="162"/>
                  </a:cubicBezTo>
                  <a:cubicBezTo>
                    <a:pt x="63" y="165"/>
                    <a:pt x="62" y="168"/>
                    <a:pt x="62" y="170"/>
                  </a:cubicBezTo>
                  <a:cubicBezTo>
                    <a:pt x="62" y="171"/>
                    <a:pt x="63" y="172"/>
                    <a:pt x="63" y="173"/>
                  </a:cubicBezTo>
                  <a:cubicBezTo>
                    <a:pt x="63" y="173"/>
                    <a:pt x="63" y="174"/>
                    <a:pt x="64" y="174"/>
                  </a:cubicBezTo>
                  <a:cubicBezTo>
                    <a:pt x="64" y="175"/>
                    <a:pt x="64" y="175"/>
                    <a:pt x="64" y="175"/>
                  </a:cubicBezTo>
                  <a:cubicBezTo>
                    <a:pt x="65" y="176"/>
                    <a:pt x="65" y="177"/>
                    <a:pt x="65" y="177"/>
                  </a:cubicBezTo>
                  <a:cubicBezTo>
                    <a:pt x="65" y="180"/>
                    <a:pt x="62" y="180"/>
                    <a:pt x="60" y="181"/>
                  </a:cubicBezTo>
                  <a:cubicBezTo>
                    <a:pt x="60" y="181"/>
                    <a:pt x="59" y="181"/>
                    <a:pt x="59" y="181"/>
                  </a:cubicBezTo>
                  <a:cubicBezTo>
                    <a:pt x="58" y="180"/>
                    <a:pt x="57" y="180"/>
                    <a:pt x="57" y="180"/>
                  </a:cubicBezTo>
                  <a:cubicBezTo>
                    <a:pt x="56" y="180"/>
                    <a:pt x="56" y="179"/>
                    <a:pt x="55" y="178"/>
                  </a:cubicBezTo>
                  <a:cubicBezTo>
                    <a:pt x="56" y="175"/>
                    <a:pt x="57" y="173"/>
                    <a:pt x="57" y="170"/>
                  </a:cubicBezTo>
                  <a:cubicBezTo>
                    <a:pt x="57" y="169"/>
                    <a:pt x="56" y="167"/>
                    <a:pt x="56" y="166"/>
                  </a:cubicBezTo>
                  <a:cubicBezTo>
                    <a:pt x="56" y="165"/>
                    <a:pt x="56" y="165"/>
                    <a:pt x="56" y="164"/>
                  </a:cubicBezTo>
                  <a:cubicBezTo>
                    <a:pt x="56" y="162"/>
                    <a:pt x="55" y="160"/>
                    <a:pt x="54" y="158"/>
                  </a:cubicBezTo>
                  <a:cubicBezTo>
                    <a:pt x="54" y="156"/>
                    <a:pt x="53" y="153"/>
                    <a:pt x="53" y="151"/>
                  </a:cubicBezTo>
                  <a:cubicBezTo>
                    <a:pt x="53" y="150"/>
                    <a:pt x="53" y="149"/>
                    <a:pt x="53" y="148"/>
                  </a:cubicBezTo>
                  <a:cubicBezTo>
                    <a:pt x="52" y="147"/>
                    <a:pt x="53" y="146"/>
                    <a:pt x="53" y="145"/>
                  </a:cubicBezTo>
                  <a:cubicBezTo>
                    <a:pt x="53" y="144"/>
                    <a:pt x="53" y="143"/>
                    <a:pt x="53" y="142"/>
                  </a:cubicBezTo>
                  <a:cubicBezTo>
                    <a:pt x="53" y="142"/>
                    <a:pt x="53" y="141"/>
                    <a:pt x="53" y="140"/>
                  </a:cubicBezTo>
                  <a:cubicBezTo>
                    <a:pt x="53" y="138"/>
                    <a:pt x="53" y="135"/>
                    <a:pt x="53" y="132"/>
                  </a:cubicBezTo>
                  <a:cubicBezTo>
                    <a:pt x="53" y="132"/>
                    <a:pt x="53" y="131"/>
                    <a:pt x="53" y="130"/>
                  </a:cubicBezTo>
                  <a:cubicBezTo>
                    <a:pt x="53" y="130"/>
                    <a:pt x="53" y="130"/>
                    <a:pt x="53" y="129"/>
                  </a:cubicBezTo>
                  <a:cubicBezTo>
                    <a:pt x="53" y="128"/>
                    <a:pt x="53" y="127"/>
                    <a:pt x="53" y="126"/>
                  </a:cubicBezTo>
                  <a:cubicBezTo>
                    <a:pt x="53" y="124"/>
                    <a:pt x="52" y="123"/>
                    <a:pt x="52" y="122"/>
                  </a:cubicBezTo>
                  <a:cubicBezTo>
                    <a:pt x="51" y="122"/>
                    <a:pt x="51" y="121"/>
                    <a:pt x="50" y="120"/>
                  </a:cubicBezTo>
                  <a:cubicBezTo>
                    <a:pt x="50" y="120"/>
                    <a:pt x="50" y="120"/>
                    <a:pt x="50" y="120"/>
                  </a:cubicBezTo>
                  <a:cubicBezTo>
                    <a:pt x="50" y="119"/>
                    <a:pt x="50" y="117"/>
                    <a:pt x="50" y="116"/>
                  </a:cubicBezTo>
                  <a:cubicBezTo>
                    <a:pt x="50" y="116"/>
                    <a:pt x="49" y="116"/>
                    <a:pt x="49" y="116"/>
                  </a:cubicBezTo>
                  <a:cubicBezTo>
                    <a:pt x="48" y="115"/>
                    <a:pt x="49" y="113"/>
                    <a:pt x="48" y="112"/>
                  </a:cubicBezTo>
                  <a:cubicBezTo>
                    <a:pt x="48" y="111"/>
                    <a:pt x="48" y="111"/>
                    <a:pt x="48" y="110"/>
                  </a:cubicBezTo>
                  <a:cubicBezTo>
                    <a:pt x="48" y="109"/>
                    <a:pt x="48" y="108"/>
                    <a:pt x="47" y="106"/>
                  </a:cubicBezTo>
                  <a:cubicBezTo>
                    <a:pt x="47" y="106"/>
                    <a:pt x="47" y="105"/>
                    <a:pt x="46" y="105"/>
                  </a:cubicBezTo>
                  <a:cubicBezTo>
                    <a:pt x="46" y="103"/>
                    <a:pt x="47" y="100"/>
                    <a:pt x="46" y="98"/>
                  </a:cubicBezTo>
                  <a:cubicBezTo>
                    <a:pt x="46" y="97"/>
                    <a:pt x="46" y="97"/>
                    <a:pt x="46" y="97"/>
                  </a:cubicBezTo>
                  <a:cubicBezTo>
                    <a:pt x="46" y="96"/>
                    <a:pt x="46" y="95"/>
                    <a:pt x="46" y="94"/>
                  </a:cubicBezTo>
                  <a:cubicBezTo>
                    <a:pt x="46" y="93"/>
                    <a:pt x="46" y="92"/>
                    <a:pt x="47" y="91"/>
                  </a:cubicBezTo>
                  <a:cubicBezTo>
                    <a:pt x="47" y="90"/>
                    <a:pt x="46" y="88"/>
                    <a:pt x="46" y="86"/>
                  </a:cubicBezTo>
                  <a:cubicBezTo>
                    <a:pt x="46" y="82"/>
                    <a:pt x="46" y="76"/>
                    <a:pt x="46" y="72"/>
                  </a:cubicBezTo>
                  <a:cubicBezTo>
                    <a:pt x="46" y="70"/>
                    <a:pt x="45" y="69"/>
                    <a:pt x="45" y="68"/>
                  </a:cubicBezTo>
                  <a:cubicBezTo>
                    <a:pt x="45" y="67"/>
                    <a:pt x="44" y="66"/>
                    <a:pt x="44" y="65"/>
                  </a:cubicBezTo>
                  <a:cubicBezTo>
                    <a:pt x="43" y="63"/>
                    <a:pt x="43" y="62"/>
                    <a:pt x="42" y="60"/>
                  </a:cubicBezTo>
                  <a:cubicBezTo>
                    <a:pt x="42" y="59"/>
                    <a:pt x="41" y="58"/>
                    <a:pt x="41" y="57"/>
                  </a:cubicBezTo>
                  <a:cubicBezTo>
                    <a:pt x="40" y="57"/>
                    <a:pt x="40" y="56"/>
                    <a:pt x="39" y="56"/>
                  </a:cubicBezTo>
                  <a:cubicBezTo>
                    <a:pt x="38" y="56"/>
                    <a:pt x="38" y="55"/>
                    <a:pt x="37" y="55"/>
                  </a:cubicBezTo>
                  <a:cubicBezTo>
                    <a:pt x="35" y="57"/>
                    <a:pt x="33" y="53"/>
                    <a:pt x="32" y="51"/>
                  </a:cubicBezTo>
                  <a:cubicBezTo>
                    <a:pt x="28" y="51"/>
                    <a:pt x="25" y="49"/>
                    <a:pt x="21" y="49"/>
                  </a:cubicBezTo>
                  <a:cubicBezTo>
                    <a:pt x="20" y="46"/>
                    <a:pt x="17" y="45"/>
                    <a:pt x="15" y="43"/>
                  </a:cubicBezTo>
                  <a:cubicBezTo>
                    <a:pt x="13" y="41"/>
                    <a:pt x="11" y="37"/>
                    <a:pt x="8" y="34"/>
                  </a:cubicBezTo>
                  <a:cubicBezTo>
                    <a:pt x="7" y="34"/>
                    <a:pt x="7" y="33"/>
                    <a:pt x="6" y="32"/>
                  </a:cubicBezTo>
                  <a:cubicBezTo>
                    <a:pt x="5" y="31"/>
                    <a:pt x="4" y="30"/>
                    <a:pt x="3" y="29"/>
                  </a:cubicBezTo>
                  <a:cubicBezTo>
                    <a:pt x="3" y="29"/>
                    <a:pt x="3" y="28"/>
                    <a:pt x="3" y="27"/>
                  </a:cubicBezTo>
                  <a:cubicBezTo>
                    <a:pt x="3" y="27"/>
                    <a:pt x="2" y="26"/>
                    <a:pt x="2" y="25"/>
                  </a:cubicBezTo>
                  <a:cubicBezTo>
                    <a:pt x="1" y="24"/>
                    <a:pt x="0" y="23"/>
                    <a:pt x="1" y="22"/>
                  </a:cubicBezTo>
                  <a:cubicBezTo>
                    <a:pt x="1" y="22"/>
                    <a:pt x="1" y="21"/>
                    <a:pt x="1" y="21"/>
                  </a:cubicBezTo>
                  <a:cubicBezTo>
                    <a:pt x="1" y="20"/>
                    <a:pt x="1" y="20"/>
                    <a:pt x="0" y="19"/>
                  </a:cubicBezTo>
                  <a:cubicBezTo>
                    <a:pt x="0" y="19"/>
                    <a:pt x="0" y="19"/>
                    <a:pt x="0" y="18"/>
                  </a:cubicBezTo>
                  <a:cubicBezTo>
                    <a:pt x="0" y="18"/>
                    <a:pt x="1" y="18"/>
                    <a:pt x="1" y="18"/>
                  </a:cubicBezTo>
                  <a:cubicBezTo>
                    <a:pt x="1" y="17"/>
                    <a:pt x="1" y="17"/>
                    <a:pt x="1" y="16"/>
                  </a:cubicBezTo>
                  <a:cubicBezTo>
                    <a:pt x="2" y="16"/>
                    <a:pt x="2" y="16"/>
                    <a:pt x="3" y="16"/>
                  </a:cubicBezTo>
                  <a:cubicBezTo>
                    <a:pt x="3" y="15"/>
                    <a:pt x="4" y="16"/>
                    <a:pt x="5" y="17"/>
                  </a:cubicBezTo>
                  <a:cubicBezTo>
                    <a:pt x="5" y="18"/>
                    <a:pt x="6" y="18"/>
                    <a:pt x="6" y="18"/>
                  </a:cubicBezTo>
                  <a:cubicBezTo>
                    <a:pt x="7" y="19"/>
                    <a:pt x="7" y="19"/>
                    <a:pt x="7" y="20"/>
                  </a:cubicBezTo>
                  <a:cubicBezTo>
                    <a:pt x="8" y="21"/>
                    <a:pt x="9" y="22"/>
                    <a:pt x="10" y="23"/>
                  </a:cubicBezTo>
                  <a:cubicBezTo>
                    <a:pt x="10" y="23"/>
                    <a:pt x="10" y="24"/>
                    <a:pt x="11" y="24"/>
                  </a:cubicBezTo>
                  <a:cubicBezTo>
                    <a:pt x="11" y="22"/>
                    <a:pt x="9" y="20"/>
                    <a:pt x="10" y="18"/>
                  </a:cubicBezTo>
                  <a:cubicBezTo>
                    <a:pt x="10" y="18"/>
                    <a:pt x="10" y="18"/>
                    <a:pt x="11" y="18"/>
                  </a:cubicBezTo>
                  <a:cubicBezTo>
                    <a:pt x="12" y="19"/>
                    <a:pt x="12" y="20"/>
                    <a:pt x="12" y="21"/>
                  </a:cubicBezTo>
                  <a:cubicBezTo>
                    <a:pt x="12" y="22"/>
                    <a:pt x="13" y="22"/>
                    <a:pt x="13" y="23"/>
                  </a:cubicBezTo>
                  <a:cubicBezTo>
                    <a:pt x="13" y="25"/>
                    <a:pt x="13" y="26"/>
                    <a:pt x="13" y="28"/>
                  </a:cubicBezTo>
                  <a:cubicBezTo>
                    <a:pt x="13" y="29"/>
                    <a:pt x="13" y="30"/>
                    <a:pt x="13" y="30"/>
                  </a:cubicBezTo>
                  <a:cubicBezTo>
                    <a:pt x="13" y="31"/>
                    <a:pt x="15" y="32"/>
                    <a:pt x="15" y="33"/>
                  </a:cubicBezTo>
                  <a:cubicBezTo>
                    <a:pt x="16" y="34"/>
                    <a:pt x="17" y="35"/>
                    <a:pt x="18" y="35"/>
                  </a:cubicBezTo>
                  <a:cubicBezTo>
                    <a:pt x="18" y="35"/>
                    <a:pt x="19" y="35"/>
                    <a:pt x="19" y="36"/>
                  </a:cubicBezTo>
                  <a:cubicBezTo>
                    <a:pt x="20" y="36"/>
                    <a:pt x="21" y="37"/>
                    <a:pt x="22" y="38"/>
                  </a:cubicBezTo>
                  <a:cubicBezTo>
                    <a:pt x="23" y="38"/>
                    <a:pt x="24" y="40"/>
                    <a:pt x="25" y="40"/>
                  </a:cubicBezTo>
                  <a:cubicBezTo>
                    <a:pt x="25" y="40"/>
                    <a:pt x="27" y="40"/>
                    <a:pt x="28" y="40"/>
                  </a:cubicBezTo>
                  <a:cubicBezTo>
                    <a:pt x="29" y="40"/>
                    <a:pt x="30" y="40"/>
                    <a:pt x="31" y="40"/>
                  </a:cubicBezTo>
                  <a:cubicBezTo>
                    <a:pt x="31" y="40"/>
                    <a:pt x="31" y="40"/>
                    <a:pt x="32" y="40"/>
                  </a:cubicBezTo>
                  <a:cubicBezTo>
                    <a:pt x="32" y="40"/>
                    <a:pt x="33" y="40"/>
                    <a:pt x="34" y="40"/>
                  </a:cubicBezTo>
                  <a:cubicBezTo>
                    <a:pt x="34" y="40"/>
                    <a:pt x="35" y="39"/>
                    <a:pt x="35" y="39"/>
                  </a:cubicBezTo>
                  <a:cubicBezTo>
                    <a:pt x="36" y="38"/>
                    <a:pt x="38" y="38"/>
                    <a:pt x="39" y="37"/>
                  </a:cubicBezTo>
                  <a:cubicBezTo>
                    <a:pt x="39" y="37"/>
                    <a:pt x="39" y="37"/>
                    <a:pt x="40" y="37"/>
                  </a:cubicBezTo>
                  <a:cubicBezTo>
                    <a:pt x="40" y="37"/>
                    <a:pt x="41" y="37"/>
                    <a:pt x="42" y="37"/>
                  </a:cubicBezTo>
                  <a:cubicBezTo>
                    <a:pt x="42" y="36"/>
                    <a:pt x="43" y="37"/>
                    <a:pt x="44" y="36"/>
                  </a:cubicBezTo>
                  <a:cubicBezTo>
                    <a:pt x="45" y="36"/>
                    <a:pt x="45" y="36"/>
                    <a:pt x="46" y="36"/>
                  </a:cubicBezTo>
                  <a:cubicBezTo>
                    <a:pt x="47" y="35"/>
                    <a:pt x="48" y="35"/>
                    <a:pt x="49" y="34"/>
                  </a:cubicBezTo>
                  <a:cubicBezTo>
                    <a:pt x="50" y="33"/>
                    <a:pt x="51" y="33"/>
                    <a:pt x="51" y="32"/>
                  </a:cubicBezTo>
                  <a:cubicBezTo>
                    <a:pt x="52" y="31"/>
                    <a:pt x="49" y="30"/>
                    <a:pt x="49" y="28"/>
                  </a:cubicBezTo>
                  <a:cubicBezTo>
                    <a:pt x="49" y="29"/>
                    <a:pt x="48" y="29"/>
                    <a:pt x="48" y="28"/>
                  </a:cubicBezTo>
                  <a:cubicBezTo>
                    <a:pt x="48" y="26"/>
                    <a:pt x="46" y="25"/>
                    <a:pt x="46" y="23"/>
                  </a:cubicBezTo>
                  <a:cubicBezTo>
                    <a:pt x="46" y="23"/>
                    <a:pt x="46" y="21"/>
                    <a:pt x="46" y="20"/>
                  </a:cubicBezTo>
                  <a:cubicBezTo>
                    <a:pt x="46" y="20"/>
                    <a:pt x="46" y="20"/>
                    <a:pt x="46" y="19"/>
                  </a:cubicBezTo>
                  <a:cubicBezTo>
                    <a:pt x="46" y="18"/>
                    <a:pt x="46" y="17"/>
                    <a:pt x="46" y="15"/>
                  </a:cubicBezTo>
                  <a:cubicBezTo>
                    <a:pt x="46" y="14"/>
                    <a:pt x="45" y="13"/>
                    <a:pt x="46" y="12"/>
                  </a:cubicBezTo>
                  <a:cubicBezTo>
                    <a:pt x="46" y="12"/>
                    <a:pt x="46" y="11"/>
                    <a:pt x="47" y="11"/>
                  </a:cubicBezTo>
                  <a:cubicBezTo>
                    <a:pt x="47" y="11"/>
                    <a:pt x="48" y="10"/>
                    <a:pt x="48" y="10"/>
                  </a:cubicBezTo>
                  <a:cubicBezTo>
                    <a:pt x="49" y="9"/>
                    <a:pt x="49" y="9"/>
                    <a:pt x="49" y="9"/>
                  </a:cubicBezTo>
                  <a:cubicBezTo>
                    <a:pt x="50" y="9"/>
                    <a:pt x="50" y="8"/>
                    <a:pt x="51" y="8"/>
                  </a:cubicBezTo>
                  <a:cubicBezTo>
                    <a:pt x="52" y="7"/>
                    <a:pt x="53" y="8"/>
                    <a:pt x="54" y="8"/>
                  </a:cubicBezTo>
                  <a:cubicBezTo>
                    <a:pt x="55" y="8"/>
                    <a:pt x="56" y="8"/>
                    <a:pt x="57" y="8"/>
                  </a:cubicBezTo>
                  <a:cubicBezTo>
                    <a:pt x="59" y="9"/>
                    <a:pt x="61" y="11"/>
                    <a:pt x="61" y="13"/>
                  </a:cubicBezTo>
                  <a:cubicBezTo>
                    <a:pt x="62" y="13"/>
                    <a:pt x="62" y="14"/>
                    <a:pt x="62" y="15"/>
                  </a:cubicBezTo>
                  <a:cubicBezTo>
                    <a:pt x="62" y="15"/>
                    <a:pt x="62" y="16"/>
                    <a:pt x="63" y="17"/>
                  </a:cubicBezTo>
                  <a:cubicBezTo>
                    <a:pt x="63" y="18"/>
                    <a:pt x="63" y="18"/>
                    <a:pt x="63" y="18"/>
                  </a:cubicBezTo>
                  <a:cubicBezTo>
                    <a:pt x="64" y="18"/>
                    <a:pt x="64" y="20"/>
                    <a:pt x="64" y="21"/>
                  </a:cubicBezTo>
                  <a:cubicBezTo>
                    <a:pt x="64" y="22"/>
                    <a:pt x="64" y="23"/>
                    <a:pt x="64" y="23"/>
                  </a:cubicBezTo>
                  <a:cubicBezTo>
                    <a:pt x="64" y="24"/>
                    <a:pt x="64" y="24"/>
                    <a:pt x="64" y="25"/>
                  </a:cubicBezTo>
                  <a:cubicBezTo>
                    <a:pt x="64" y="25"/>
                    <a:pt x="63" y="25"/>
                    <a:pt x="63" y="26"/>
                  </a:cubicBezTo>
                  <a:cubicBezTo>
                    <a:pt x="62" y="27"/>
                    <a:pt x="62" y="28"/>
                    <a:pt x="62" y="29"/>
                  </a:cubicBezTo>
                  <a:cubicBezTo>
                    <a:pt x="62" y="30"/>
                    <a:pt x="63" y="31"/>
                    <a:pt x="63" y="32"/>
                  </a:cubicBezTo>
                  <a:cubicBezTo>
                    <a:pt x="63" y="32"/>
                    <a:pt x="64" y="32"/>
                    <a:pt x="65" y="32"/>
                  </a:cubicBezTo>
                  <a:cubicBezTo>
                    <a:pt x="66" y="32"/>
                    <a:pt x="68" y="33"/>
                    <a:pt x="69" y="33"/>
                  </a:cubicBezTo>
                  <a:cubicBezTo>
                    <a:pt x="70" y="33"/>
                    <a:pt x="70" y="32"/>
                    <a:pt x="70" y="32"/>
                  </a:cubicBezTo>
                  <a:cubicBezTo>
                    <a:pt x="70" y="32"/>
                    <a:pt x="71" y="32"/>
                    <a:pt x="71" y="32"/>
                  </a:cubicBezTo>
                  <a:cubicBezTo>
                    <a:pt x="72" y="32"/>
                    <a:pt x="73" y="32"/>
                    <a:pt x="74" y="32"/>
                  </a:cubicBezTo>
                  <a:cubicBezTo>
                    <a:pt x="75" y="31"/>
                    <a:pt x="77" y="32"/>
                    <a:pt x="78" y="31"/>
                  </a:cubicBezTo>
                  <a:cubicBezTo>
                    <a:pt x="79" y="32"/>
                    <a:pt x="79" y="32"/>
                    <a:pt x="79" y="32"/>
                  </a:cubicBezTo>
                  <a:cubicBezTo>
                    <a:pt x="79" y="32"/>
                    <a:pt x="80" y="32"/>
                    <a:pt x="80" y="32"/>
                  </a:cubicBezTo>
                  <a:cubicBezTo>
                    <a:pt x="80" y="32"/>
                    <a:pt x="81" y="32"/>
                    <a:pt x="81" y="32"/>
                  </a:cubicBezTo>
                  <a:cubicBezTo>
                    <a:pt x="81" y="32"/>
                    <a:pt x="81" y="32"/>
                    <a:pt x="82" y="32"/>
                  </a:cubicBezTo>
                  <a:cubicBezTo>
                    <a:pt x="82" y="32"/>
                    <a:pt x="83" y="32"/>
                    <a:pt x="83" y="32"/>
                  </a:cubicBezTo>
                  <a:cubicBezTo>
                    <a:pt x="84" y="32"/>
                    <a:pt x="85" y="32"/>
                    <a:pt x="87" y="32"/>
                  </a:cubicBezTo>
                  <a:cubicBezTo>
                    <a:pt x="87" y="31"/>
                    <a:pt x="88" y="31"/>
                    <a:pt x="89" y="31"/>
                  </a:cubicBezTo>
                  <a:cubicBezTo>
                    <a:pt x="91" y="30"/>
                    <a:pt x="92" y="30"/>
                    <a:pt x="93" y="30"/>
                  </a:cubicBezTo>
                  <a:cubicBezTo>
                    <a:pt x="94" y="29"/>
                    <a:pt x="96" y="28"/>
                    <a:pt x="97" y="26"/>
                  </a:cubicBezTo>
                  <a:cubicBezTo>
                    <a:pt x="98" y="25"/>
                    <a:pt x="99" y="25"/>
                    <a:pt x="100" y="24"/>
                  </a:cubicBezTo>
                  <a:cubicBezTo>
                    <a:pt x="102" y="22"/>
                    <a:pt x="104" y="21"/>
                    <a:pt x="106" y="19"/>
                  </a:cubicBezTo>
                  <a:cubicBezTo>
                    <a:pt x="106" y="18"/>
                    <a:pt x="107" y="18"/>
                    <a:pt x="107" y="17"/>
                  </a:cubicBezTo>
                  <a:cubicBezTo>
                    <a:pt x="108" y="16"/>
                    <a:pt x="109" y="15"/>
                    <a:pt x="109" y="15"/>
                  </a:cubicBezTo>
                  <a:cubicBezTo>
                    <a:pt x="109" y="13"/>
                    <a:pt x="109" y="12"/>
                    <a:pt x="109" y="11"/>
                  </a:cubicBezTo>
                  <a:cubicBezTo>
                    <a:pt x="109" y="10"/>
                    <a:pt x="109" y="10"/>
                    <a:pt x="109" y="9"/>
                  </a:cubicBezTo>
                  <a:cubicBezTo>
                    <a:pt x="109" y="9"/>
                    <a:pt x="110" y="7"/>
                    <a:pt x="110" y="7"/>
                  </a:cubicBezTo>
                  <a:cubicBezTo>
                    <a:pt x="110" y="6"/>
                    <a:pt x="110" y="5"/>
                    <a:pt x="110" y="5"/>
                  </a:cubicBezTo>
                  <a:cubicBezTo>
                    <a:pt x="111" y="4"/>
                    <a:pt x="111" y="7"/>
                    <a:pt x="111" y="8"/>
                  </a:cubicBezTo>
                  <a:cubicBezTo>
                    <a:pt x="112" y="7"/>
                    <a:pt x="112" y="6"/>
                    <a:pt x="113" y="5"/>
                  </a:cubicBezTo>
                  <a:cubicBezTo>
                    <a:pt x="114" y="3"/>
                    <a:pt x="115" y="1"/>
                    <a:pt x="116" y="0"/>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Freeform 87"/>
            <p:cNvSpPr>
              <a:spLocks noChangeAspect="1"/>
            </p:cNvSpPr>
            <p:nvPr/>
          </p:nvSpPr>
          <p:spPr bwMode="auto">
            <a:xfrm>
              <a:off x="4607681" y="4812310"/>
              <a:ext cx="290057" cy="540000"/>
            </a:xfrm>
            <a:custGeom>
              <a:avLst/>
              <a:gdLst/>
              <a:ahLst/>
              <a:cxnLst>
                <a:cxn ang="0">
                  <a:pos x="73" y="87"/>
                </a:cxn>
                <a:cxn ang="0">
                  <a:pos x="71" y="100"/>
                </a:cxn>
                <a:cxn ang="0">
                  <a:pos x="72" y="116"/>
                </a:cxn>
                <a:cxn ang="0">
                  <a:pos x="83" y="150"/>
                </a:cxn>
                <a:cxn ang="0">
                  <a:pos x="89" y="162"/>
                </a:cxn>
                <a:cxn ang="0">
                  <a:pos x="91" y="174"/>
                </a:cxn>
                <a:cxn ang="0">
                  <a:pos x="99" y="184"/>
                </a:cxn>
                <a:cxn ang="0">
                  <a:pos x="86" y="180"/>
                </a:cxn>
                <a:cxn ang="0">
                  <a:pos x="74" y="168"/>
                </a:cxn>
                <a:cxn ang="0">
                  <a:pos x="66" y="147"/>
                </a:cxn>
                <a:cxn ang="0">
                  <a:pos x="59" y="126"/>
                </a:cxn>
                <a:cxn ang="0">
                  <a:pos x="53" y="122"/>
                </a:cxn>
                <a:cxn ang="0">
                  <a:pos x="54" y="131"/>
                </a:cxn>
                <a:cxn ang="0">
                  <a:pos x="55" y="135"/>
                </a:cxn>
                <a:cxn ang="0">
                  <a:pos x="57" y="155"/>
                </a:cxn>
                <a:cxn ang="0">
                  <a:pos x="58" y="162"/>
                </a:cxn>
                <a:cxn ang="0">
                  <a:pos x="53" y="170"/>
                </a:cxn>
                <a:cxn ang="0">
                  <a:pos x="42" y="174"/>
                </a:cxn>
                <a:cxn ang="0">
                  <a:pos x="42" y="145"/>
                </a:cxn>
                <a:cxn ang="0">
                  <a:pos x="39" y="131"/>
                </a:cxn>
                <a:cxn ang="0">
                  <a:pos x="35" y="143"/>
                </a:cxn>
                <a:cxn ang="0">
                  <a:pos x="33" y="173"/>
                </a:cxn>
                <a:cxn ang="0">
                  <a:pos x="32" y="182"/>
                </a:cxn>
                <a:cxn ang="0">
                  <a:pos x="25" y="174"/>
                </a:cxn>
                <a:cxn ang="0">
                  <a:pos x="24" y="146"/>
                </a:cxn>
                <a:cxn ang="0">
                  <a:pos x="24" y="132"/>
                </a:cxn>
                <a:cxn ang="0">
                  <a:pos x="20" y="121"/>
                </a:cxn>
                <a:cxn ang="0">
                  <a:pos x="16" y="165"/>
                </a:cxn>
                <a:cxn ang="0">
                  <a:pos x="13" y="178"/>
                </a:cxn>
                <a:cxn ang="0">
                  <a:pos x="4" y="184"/>
                </a:cxn>
                <a:cxn ang="0">
                  <a:pos x="2" y="171"/>
                </a:cxn>
                <a:cxn ang="0">
                  <a:pos x="5" y="155"/>
                </a:cxn>
                <a:cxn ang="0">
                  <a:pos x="8" y="133"/>
                </a:cxn>
                <a:cxn ang="0">
                  <a:pos x="7" y="115"/>
                </a:cxn>
                <a:cxn ang="0">
                  <a:pos x="8" y="86"/>
                </a:cxn>
                <a:cxn ang="0">
                  <a:pos x="4" y="77"/>
                </a:cxn>
                <a:cxn ang="0">
                  <a:pos x="3" y="59"/>
                </a:cxn>
                <a:cxn ang="0">
                  <a:pos x="4" y="50"/>
                </a:cxn>
                <a:cxn ang="0">
                  <a:pos x="15" y="40"/>
                </a:cxn>
                <a:cxn ang="0">
                  <a:pos x="19" y="34"/>
                </a:cxn>
                <a:cxn ang="0">
                  <a:pos x="21" y="26"/>
                </a:cxn>
                <a:cxn ang="0">
                  <a:pos x="38" y="29"/>
                </a:cxn>
                <a:cxn ang="0">
                  <a:pos x="39" y="19"/>
                </a:cxn>
                <a:cxn ang="0">
                  <a:pos x="36" y="14"/>
                </a:cxn>
                <a:cxn ang="0">
                  <a:pos x="43" y="0"/>
                </a:cxn>
                <a:cxn ang="0">
                  <a:pos x="52" y="10"/>
                </a:cxn>
                <a:cxn ang="0">
                  <a:pos x="53" y="22"/>
                </a:cxn>
                <a:cxn ang="0">
                  <a:pos x="60" y="24"/>
                </a:cxn>
                <a:cxn ang="0">
                  <a:pos x="71" y="31"/>
                </a:cxn>
                <a:cxn ang="0">
                  <a:pos x="79" y="67"/>
                </a:cxn>
              </a:cxnLst>
              <a:rect l="0" t="0" r="r" b="b"/>
              <a:pathLst>
                <a:path w="100" h="185">
                  <a:moveTo>
                    <a:pt x="75" y="86"/>
                  </a:moveTo>
                  <a:cubicBezTo>
                    <a:pt x="75" y="87"/>
                    <a:pt x="74" y="87"/>
                    <a:pt x="73" y="87"/>
                  </a:cubicBezTo>
                  <a:cubicBezTo>
                    <a:pt x="72" y="89"/>
                    <a:pt x="72" y="91"/>
                    <a:pt x="71" y="93"/>
                  </a:cubicBezTo>
                  <a:cubicBezTo>
                    <a:pt x="71" y="96"/>
                    <a:pt x="71" y="98"/>
                    <a:pt x="71" y="100"/>
                  </a:cubicBezTo>
                  <a:cubicBezTo>
                    <a:pt x="70" y="101"/>
                    <a:pt x="70" y="101"/>
                    <a:pt x="70" y="102"/>
                  </a:cubicBezTo>
                  <a:cubicBezTo>
                    <a:pt x="72" y="106"/>
                    <a:pt x="71" y="111"/>
                    <a:pt x="72" y="116"/>
                  </a:cubicBezTo>
                  <a:cubicBezTo>
                    <a:pt x="74" y="124"/>
                    <a:pt x="75" y="130"/>
                    <a:pt x="78" y="137"/>
                  </a:cubicBezTo>
                  <a:cubicBezTo>
                    <a:pt x="79" y="142"/>
                    <a:pt x="81" y="146"/>
                    <a:pt x="83" y="150"/>
                  </a:cubicBezTo>
                  <a:cubicBezTo>
                    <a:pt x="84" y="152"/>
                    <a:pt x="84" y="154"/>
                    <a:pt x="85" y="156"/>
                  </a:cubicBezTo>
                  <a:cubicBezTo>
                    <a:pt x="86" y="158"/>
                    <a:pt x="88" y="160"/>
                    <a:pt x="89" y="162"/>
                  </a:cubicBezTo>
                  <a:cubicBezTo>
                    <a:pt x="89" y="164"/>
                    <a:pt x="89" y="166"/>
                    <a:pt x="89" y="169"/>
                  </a:cubicBezTo>
                  <a:cubicBezTo>
                    <a:pt x="90" y="171"/>
                    <a:pt x="90" y="172"/>
                    <a:pt x="91" y="174"/>
                  </a:cubicBezTo>
                  <a:cubicBezTo>
                    <a:pt x="93" y="175"/>
                    <a:pt x="95" y="178"/>
                    <a:pt x="97" y="180"/>
                  </a:cubicBezTo>
                  <a:cubicBezTo>
                    <a:pt x="99" y="181"/>
                    <a:pt x="100" y="182"/>
                    <a:pt x="99" y="184"/>
                  </a:cubicBezTo>
                  <a:cubicBezTo>
                    <a:pt x="96" y="185"/>
                    <a:pt x="92" y="184"/>
                    <a:pt x="89" y="184"/>
                  </a:cubicBezTo>
                  <a:cubicBezTo>
                    <a:pt x="88" y="183"/>
                    <a:pt x="87" y="182"/>
                    <a:pt x="86" y="180"/>
                  </a:cubicBezTo>
                  <a:cubicBezTo>
                    <a:pt x="82" y="180"/>
                    <a:pt x="78" y="179"/>
                    <a:pt x="76" y="176"/>
                  </a:cubicBezTo>
                  <a:cubicBezTo>
                    <a:pt x="77" y="173"/>
                    <a:pt x="75" y="170"/>
                    <a:pt x="74" y="168"/>
                  </a:cubicBezTo>
                  <a:cubicBezTo>
                    <a:pt x="72" y="162"/>
                    <a:pt x="70" y="156"/>
                    <a:pt x="67" y="151"/>
                  </a:cubicBezTo>
                  <a:cubicBezTo>
                    <a:pt x="67" y="149"/>
                    <a:pt x="66" y="148"/>
                    <a:pt x="66" y="147"/>
                  </a:cubicBezTo>
                  <a:cubicBezTo>
                    <a:pt x="65" y="145"/>
                    <a:pt x="66" y="144"/>
                    <a:pt x="65" y="142"/>
                  </a:cubicBezTo>
                  <a:cubicBezTo>
                    <a:pt x="64" y="136"/>
                    <a:pt x="61" y="131"/>
                    <a:pt x="59" y="126"/>
                  </a:cubicBezTo>
                  <a:cubicBezTo>
                    <a:pt x="57" y="120"/>
                    <a:pt x="55" y="115"/>
                    <a:pt x="52" y="109"/>
                  </a:cubicBezTo>
                  <a:cubicBezTo>
                    <a:pt x="52" y="113"/>
                    <a:pt x="53" y="117"/>
                    <a:pt x="53" y="122"/>
                  </a:cubicBezTo>
                  <a:cubicBezTo>
                    <a:pt x="53" y="123"/>
                    <a:pt x="53" y="125"/>
                    <a:pt x="53" y="126"/>
                  </a:cubicBezTo>
                  <a:cubicBezTo>
                    <a:pt x="53" y="128"/>
                    <a:pt x="54" y="129"/>
                    <a:pt x="54" y="131"/>
                  </a:cubicBezTo>
                  <a:cubicBezTo>
                    <a:pt x="54" y="132"/>
                    <a:pt x="54" y="133"/>
                    <a:pt x="54" y="134"/>
                  </a:cubicBezTo>
                  <a:cubicBezTo>
                    <a:pt x="54" y="134"/>
                    <a:pt x="55" y="135"/>
                    <a:pt x="55" y="135"/>
                  </a:cubicBezTo>
                  <a:cubicBezTo>
                    <a:pt x="55" y="137"/>
                    <a:pt x="55" y="140"/>
                    <a:pt x="56" y="142"/>
                  </a:cubicBezTo>
                  <a:cubicBezTo>
                    <a:pt x="56" y="146"/>
                    <a:pt x="56" y="151"/>
                    <a:pt x="57" y="155"/>
                  </a:cubicBezTo>
                  <a:cubicBezTo>
                    <a:pt x="58" y="157"/>
                    <a:pt x="59" y="159"/>
                    <a:pt x="59" y="160"/>
                  </a:cubicBezTo>
                  <a:cubicBezTo>
                    <a:pt x="59" y="161"/>
                    <a:pt x="58" y="162"/>
                    <a:pt x="58" y="162"/>
                  </a:cubicBezTo>
                  <a:cubicBezTo>
                    <a:pt x="58" y="163"/>
                    <a:pt x="59" y="164"/>
                    <a:pt x="58" y="165"/>
                  </a:cubicBezTo>
                  <a:cubicBezTo>
                    <a:pt x="58" y="168"/>
                    <a:pt x="55" y="169"/>
                    <a:pt x="53" y="170"/>
                  </a:cubicBezTo>
                  <a:cubicBezTo>
                    <a:pt x="52" y="174"/>
                    <a:pt x="50" y="176"/>
                    <a:pt x="48" y="177"/>
                  </a:cubicBezTo>
                  <a:cubicBezTo>
                    <a:pt x="45" y="177"/>
                    <a:pt x="43" y="176"/>
                    <a:pt x="42" y="174"/>
                  </a:cubicBezTo>
                  <a:cubicBezTo>
                    <a:pt x="42" y="169"/>
                    <a:pt x="44" y="168"/>
                    <a:pt x="46" y="166"/>
                  </a:cubicBezTo>
                  <a:cubicBezTo>
                    <a:pt x="43" y="161"/>
                    <a:pt x="43" y="152"/>
                    <a:pt x="42" y="145"/>
                  </a:cubicBezTo>
                  <a:cubicBezTo>
                    <a:pt x="42" y="142"/>
                    <a:pt x="40" y="139"/>
                    <a:pt x="40" y="137"/>
                  </a:cubicBezTo>
                  <a:cubicBezTo>
                    <a:pt x="39" y="135"/>
                    <a:pt x="39" y="133"/>
                    <a:pt x="39" y="131"/>
                  </a:cubicBezTo>
                  <a:cubicBezTo>
                    <a:pt x="39" y="126"/>
                    <a:pt x="37" y="122"/>
                    <a:pt x="37" y="118"/>
                  </a:cubicBezTo>
                  <a:cubicBezTo>
                    <a:pt x="34" y="124"/>
                    <a:pt x="35" y="134"/>
                    <a:pt x="35" y="143"/>
                  </a:cubicBezTo>
                  <a:cubicBezTo>
                    <a:pt x="35" y="150"/>
                    <a:pt x="36" y="158"/>
                    <a:pt x="35" y="164"/>
                  </a:cubicBezTo>
                  <a:cubicBezTo>
                    <a:pt x="35" y="167"/>
                    <a:pt x="33" y="170"/>
                    <a:pt x="33" y="173"/>
                  </a:cubicBezTo>
                  <a:cubicBezTo>
                    <a:pt x="33" y="174"/>
                    <a:pt x="35" y="177"/>
                    <a:pt x="34" y="179"/>
                  </a:cubicBezTo>
                  <a:cubicBezTo>
                    <a:pt x="34" y="180"/>
                    <a:pt x="33" y="181"/>
                    <a:pt x="32" y="182"/>
                  </a:cubicBezTo>
                  <a:cubicBezTo>
                    <a:pt x="31" y="182"/>
                    <a:pt x="30" y="182"/>
                    <a:pt x="29" y="182"/>
                  </a:cubicBezTo>
                  <a:cubicBezTo>
                    <a:pt x="26" y="181"/>
                    <a:pt x="26" y="177"/>
                    <a:pt x="25" y="174"/>
                  </a:cubicBezTo>
                  <a:cubicBezTo>
                    <a:pt x="25" y="174"/>
                    <a:pt x="24" y="174"/>
                    <a:pt x="24" y="174"/>
                  </a:cubicBezTo>
                  <a:cubicBezTo>
                    <a:pt x="24" y="164"/>
                    <a:pt x="23" y="155"/>
                    <a:pt x="24" y="146"/>
                  </a:cubicBezTo>
                  <a:cubicBezTo>
                    <a:pt x="25" y="143"/>
                    <a:pt x="25" y="140"/>
                    <a:pt x="25" y="137"/>
                  </a:cubicBezTo>
                  <a:cubicBezTo>
                    <a:pt x="25" y="135"/>
                    <a:pt x="25" y="133"/>
                    <a:pt x="24" y="132"/>
                  </a:cubicBezTo>
                  <a:cubicBezTo>
                    <a:pt x="24" y="123"/>
                    <a:pt x="25" y="113"/>
                    <a:pt x="23" y="104"/>
                  </a:cubicBezTo>
                  <a:cubicBezTo>
                    <a:pt x="21" y="110"/>
                    <a:pt x="21" y="115"/>
                    <a:pt x="20" y="121"/>
                  </a:cubicBezTo>
                  <a:cubicBezTo>
                    <a:pt x="20" y="133"/>
                    <a:pt x="18" y="144"/>
                    <a:pt x="17" y="156"/>
                  </a:cubicBezTo>
                  <a:cubicBezTo>
                    <a:pt x="16" y="159"/>
                    <a:pt x="16" y="162"/>
                    <a:pt x="16" y="165"/>
                  </a:cubicBezTo>
                  <a:cubicBezTo>
                    <a:pt x="16" y="168"/>
                    <a:pt x="16" y="172"/>
                    <a:pt x="15" y="174"/>
                  </a:cubicBezTo>
                  <a:cubicBezTo>
                    <a:pt x="15" y="175"/>
                    <a:pt x="14" y="176"/>
                    <a:pt x="13" y="178"/>
                  </a:cubicBezTo>
                  <a:cubicBezTo>
                    <a:pt x="12" y="180"/>
                    <a:pt x="12" y="182"/>
                    <a:pt x="11" y="184"/>
                  </a:cubicBezTo>
                  <a:cubicBezTo>
                    <a:pt x="9" y="185"/>
                    <a:pt x="5" y="185"/>
                    <a:pt x="4" y="184"/>
                  </a:cubicBezTo>
                  <a:cubicBezTo>
                    <a:pt x="3" y="182"/>
                    <a:pt x="4" y="180"/>
                    <a:pt x="4" y="177"/>
                  </a:cubicBezTo>
                  <a:cubicBezTo>
                    <a:pt x="4" y="175"/>
                    <a:pt x="2" y="174"/>
                    <a:pt x="2" y="171"/>
                  </a:cubicBezTo>
                  <a:cubicBezTo>
                    <a:pt x="2" y="169"/>
                    <a:pt x="3" y="166"/>
                    <a:pt x="3" y="163"/>
                  </a:cubicBezTo>
                  <a:cubicBezTo>
                    <a:pt x="4" y="160"/>
                    <a:pt x="4" y="157"/>
                    <a:pt x="5" y="155"/>
                  </a:cubicBezTo>
                  <a:cubicBezTo>
                    <a:pt x="6" y="149"/>
                    <a:pt x="6" y="143"/>
                    <a:pt x="7" y="137"/>
                  </a:cubicBezTo>
                  <a:cubicBezTo>
                    <a:pt x="7" y="136"/>
                    <a:pt x="8" y="134"/>
                    <a:pt x="8" y="133"/>
                  </a:cubicBezTo>
                  <a:cubicBezTo>
                    <a:pt x="9" y="131"/>
                    <a:pt x="8" y="129"/>
                    <a:pt x="8" y="127"/>
                  </a:cubicBezTo>
                  <a:cubicBezTo>
                    <a:pt x="7" y="123"/>
                    <a:pt x="7" y="119"/>
                    <a:pt x="7" y="115"/>
                  </a:cubicBezTo>
                  <a:cubicBezTo>
                    <a:pt x="6" y="105"/>
                    <a:pt x="6" y="97"/>
                    <a:pt x="9" y="89"/>
                  </a:cubicBezTo>
                  <a:cubicBezTo>
                    <a:pt x="8" y="88"/>
                    <a:pt x="8" y="88"/>
                    <a:pt x="8" y="86"/>
                  </a:cubicBezTo>
                  <a:cubicBezTo>
                    <a:pt x="6" y="85"/>
                    <a:pt x="3" y="85"/>
                    <a:pt x="2" y="82"/>
                  </a:cubicBezTo>
                  <a:cubicBezTo>
                    <a:pt x="3" y="81"/>
                    <a:pt x="4" y="79"/>
                    <a:pt x="4" y="77"/>
                  </a:cubicBezTo>
                  <a:cubicBezTo>
                    <a:pt x="3" y="76"/>
                    <a:pt x="2" y="75"/>
                    <a:pt x="2" y="74"/>
                  </a:cubicBezTo>
                  <a:cubicBezTo>
                    <a:pt x="0" y="69"/>
                    <a:pt x="2" y="64"/>
                    <a:pt x="3" y="59"/>
                  </a:cubicBezTo>
                  <a:cubicBezTo>
                    <a:pt x="3" y="58"/>
                    <a:pt x="3" y="57"/>
                    <a:pt x="3" y="56"/>
                  </a:cubicBezTo>
                  <a:cubicBezTo>
                    <a:pt x="3" y="54"/>
                    <a:pt x="4" y="52"/>
                    <a:pt x="4" y="50"/>
                  </a:cubicBezTo>
                  <a:cubicBezTo>
                    <a:pt x="5" y="48"/>
                    <a:pt x="6" y="46"/>
                    <a:pt x="6" y="44"/>
                  </a:cubicBezTo>
                  <a:cubicBezTo>
                    <a:pt x="8" y="42"/>
                    <a:pt x="11" y="40"/>
                    <a:pt x="15" y="40"/>
                  </a:cubicBezTo>
                  <a:cubicBezTo>
                    <a:pt x="16" y="39"/>
                    <a:pt x="16" y="38"/>
                    <a:pt x="17" y="37"/>
                  </a:cubicBezTo>
                  <a:cubicBezTo>
                    <a:pt x="17" y="36"/>
                    <a:pt x="19" y="35"/>
                    <a:pt x="19" y="34"/>
                  </a:cubicBezTo>
                  <a:cubicBezTo>
                    <a:pt x="19" y="33"/>
                    <a:pt x="19" y="32"/>
                    <a:pt x="19" y="32"/>
                  </a:cubicBezTo>
                  <a:cubicBezTo>
                    <a:pt x="19" y="30"/>
                    <a:pt x="20" y="28"/>
                    <a:pt x="21" y="26"/>
                  </a:cubicBezTo>
                  <a:cubicBezTo>
                    <a:pt x="22" y="22"/>
                    <a:pt x="23" y="19"/>
                    <a:pt x="26" y="17"/>
                  </a:cubicBezTo>
                  <a:cubicBezTo>
                    <a:pt x="34" y="15"/>
                    <a:pt x="36" y="24"/>
                    <a:pt x="38" y="29"/>
                  </a:cubicBezTo>
                  <a:cubicBezTo>
                    <a:pt x="40" y="29"/>
                    <a:pt x="42" y="26"/>
                    <a:pt x="41" y="24"/>
                  </a:cubicBezTo>
                  <a:cubicBezTo>
                    <a:pt x="41" y="22"/>
                    <a:pt x="39" y="21"/>
                    <a:pt x="39" y="19"/>
                  </a:cubicBezTo>
                  <a:cubicBezTo>
                    <a:pt x="38" y="19"/>
                    <a:pt x="38" y="19"/>
                    <a:pt x="37" y="18"/>
                  </a:cubicBezTo>
                  <a:cubicBezTo>
                    <a:pt x="37" y="17"/>
                    <a:pt x="37" y="15"/>
                    <a:pt x="36" y="14"/>
                  </a:cubicBezTo>
                  <a:cubicBezTo>
                    <a:pt x="37" y="11"/>
                    <a:pt x="35" y="9"/>
                    <a:pt x="36" y="7"/>
                  </a:cubicBezTo>
                  <a:cubicBezTo>
                    <a:pt x="36" y="3"/>
                    <a:pt x="39" y="1"/>
                    <a:pt x="43" y="0"/>
                  </a:cubicBezTo>
                  <a:cubicBezTo>
                    <a:pt x="47" y="0"/>
                    <a:pt x="51" y="3"/>
                    <a:pt x="51" y="9"/>
                  </a:cubicBezTo>
                  <a:cubicBezTo>
                    <a:pt x="51" y="10"/>
                    <a:pt x="52" y="9"/>
                    <a:pt x="52" y="10"/>
                  </a:cubicBezTo>
                  <a:cubicBezTo>
                    <a:pt x="53" y="14"/>
                    <a:pt x="51" y="16"/>
                    <a:pt x="51" y="20"/>
                  </a:cubicBezTo>
                  <a:cubicBezTo>
                    <a:pt x="52" y="21"/>
                    <a:pt x="52" y="22"/>
                    <a:pt x="53" y="22"/>
                  </a:cubicBezTo>
                  <a:cubicBezTo>
                    <a:pt x="54" y="22"/>
                    <a:pt x="55" y="20"/>
                    <a:pt x="56" y="21"/>
                  </a:cubicBezTo>
                  <a:cubicBezTo>
                    <a:pt x="57" y="21"/>
                    <a:pt x="59" y="23"/>
                    <a:pt x="60" y="24"/>
                  </a:cubicBezTo>
                  <a:cubicBezTo>
                    <a:pt x="62" y="25"/>
                    <a:pt x="64" y="25"/>
                    <a:pt x="66" y="26"/>
                  </a:cubicBezTo>
                  <a:cubicBezTo>
                    <a:pt x="67" y="27"/>
                    <a:pt x="70" y="29"/>
                    <a:pt x="71" y="31"/>
                  </a:cubicBezTo>
                  <a:cubicBezTo>
                    <a:pt x="72" y="32"/>
                    <a:pt x="73" y="35"/>
                    <a:pt x="74" y="37"/>
                  </a:cubicBezTo>
                  <a:cubicBezTo>
                    <a:pt x="77" y="46"/>
                    <a:pt x="80" y="55"/>
                    <a:pt x="79" y="67"/>
                  </a:cubicBezTo>
                  <a:cubicBezTo>
                    <a:pt x="79" y="74"/>
                    <a:pt x="77" y="80"/>
                    <a:pt x="75" y="86"/>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Freeform 110"/>
            <p:cNvSpPr>
              <a:spLocks noChangeAspect="1"/>
            </p:cNvSpPr>
            <p:nvPr/>
          </p:nvSpPr>
          <p:spPr bwMode="auto">
            <a:xfrm>
              <a:off x="4041348" y="5374013"/>
              <a:ext cx="207244" cy="540000"/>
            </a:xfrm>
            <a:custGeom>
              <a:avLst/>
              <a:gdLst/>
              <a:ahLst/>
              <a:cxnLst>
                <a:cxn ang="0">
                  <a:pos x="57" y="43"/>
                </a:cxn>
                <a:cxn ang="0">
                  <a:pos x="56" y="44"/>
                </a:cxn>
                <a:cxn ang="0">
                  <a:pos x="57" y="59"/>
                </a:cxn>
                <a:cxn ang="0">
                  <a:pos x="62" y="94"/>
                </a:cxn>
                <a:cxn ang="0">
                  <a:pos x="65" y="99"/>
                </a:cxn>
                <a:cxn ang="0">
                  <a:pos x="64" y="104"/>
                </a:cxn>
                <a:cxn ang="0">
                  <a:pos x="61" y="105"/>
                </a:cxn>
                <a:cxn ang="0">
                  <a:pos x="67" y="116"/>
                </a:cxn>
                <a:cxn ang="0">
                  <a:pos x="75" y="128"/>
                </a:cxn>
                <a:cxn ang="0">
                  <a:pos x="73" y="156"/>
                </a:cxn>
                <a:cxn ang="0">
                  <a:pos x="71" y="162"/>
                </a:cxn>
                <a:cxn ang="0">
                  <a:pos x="70" y="178"/>
                </a:cxn>
                <a:cxn ang="0">
                  <a:pos x="74" y="189"/>
                </a:cxn>
                <a:cxn ang="0">
                  <a:pos x="73" y="195"/>
                </a:cxn>
                <a:cxn ang="0">
                  <a:pos x="65" y="193"/>
                </a:cxn>
                <a:cxn ang="0">
                  <a:pos x="59" y="192"/>
                </a:cxn>
                <a:cxn ang="0">
                  <a:pos x="48" y="188"/>
                </a:cxn>
                <a:cxn ang="0">
                  <a:pos x="47" y="182"/>
                </a:cxn>
                <a:cxn ang="0">
                  <a:pos x="53" y="159"/>
                </a:cxn>
                <a:cxn ang="0">
                  <a:pos x="54" y="154"/>
                </a:cxn>
                <a:cxn ang="0">
                  <a:pos x="56" y="142"/>
                </a:cxn>
                <a:cxn ang="0">
                  <a:pos x="57" y="137"/>
                </a:cxn>
                <a:cxn ang="0">
                  <a:pos x="57" y="133"/>
                </a:cxn>
                <a:cxn ang="0">
                  <a:pos x="52" y="126"/>
                </a:cxn>
                <a:cxn ang="0">
                  <a:pos x="35" y="108"/>
                </a:cxn>
                <a:cxn ang="0">
                  <a:pos x="31" y="139"/>
                </a:cxn>
                <a:cxn ang="0">
                  <a:pos x="30" y="148"/>
                </a:cxn>
                <a:cxn ang="0">
                  <a:pos x="31" y="156"/>
                </a:cxn>
                <a:cxn ang="0">
                  <a:pos x="33" y="170"/>
                </a:cxn>
                <a:cxn ang="0">
                  <a:pos x="38" y="185"/>
                </a:cxn>
                <a:cxn ang="0">
                  <a:pos x="40" y="191"/>
                </a:cxn>
                <a:cxn ang="0">
                  <a:pos x="33" y="193"/>
                </a:cxn>
                <a:cxn ang="0">
                  <a:pos x="22" y="192"/>
                </a:cxn>
                <a:cxn ang="0">
                  <a:pos x="14" y="190"/>
                </a:cxn>
                <a:cxn ang="0">
                  <a:pos x="15" y="165"/>
                </a:cxn>
                <a:cxn ang="0">
                  <a:pos x="14" y="147"/>
                </a:cxn>
                <a:cxn ang="0">
                  <a:pos x="16" y="130"/>
                </a:cxn>
                <a:cxn ang="0">
                  <a:pos x="14" y="106"/>
                </a:cxn>
                <a:cxn ang="0">
                  <a:pos x="12" y="95"/>
                </a:cxn>
                <a:cxn ang="0">
                  <a:pos x="16" y="81"/>
                </a:cxn>
                <a:cxn ang="0">
                  <a:pos x="18" y="72"/>
                </a:cxn>
                <a:cxn ang="0">
                  <a:pos x="23" y="60"/>
                </a:cxn>
                <a:cxn ang="0">
                  <a:pos x="5" y="55"/>
                </a:cxn>
                <a:cxn ang="0">
                  <a:pos x="0" y="52"/>
                </a:cxn>
                <a:cxn ang="0">
                  <a:pos x="1" y="47"/>
                </a:cxn>
                <a:cxn ang="0">
                  <a:pos x="9" y="40"/>
                </a:cxn>
                <a:cxn ang="0">
                  <a:pos x="19" y="30"/>
                </a:cxn>
                <a:cxn ang="0">
                  <a:pos x="28" y="28"/>
                </a:cxn>
                <a:cxn ang="0">
                  <a:pos x="27" y="22"/>
                </a:cxn>
                <a:cxn ang="0">
                  <a:pos x="28" y="14"/>
                </a:cxn>
                <a:cxn ang="0">
                  <a:pos x="34" y="3"/>
                </a:cxn>
                <a:cxn ang="0">
                  <a:pos x="42" y="2"/>
                </a:cxn>
                <a:cxn ang="0">
                  <a:pos x="48" y="4"/>
                </a:cxn>
                <a:cxn ang="0">
                  <a:pos x="53" y="12"/>
                </a:cxn>
                <a:cxn ang="0">
                  <a:pos x="55" y="21"/>
                </a:cxn>
                <a:cxn ang="0">
                  <a:pos x="54" y="25"/>
                </a:cxn>
                <a:cxn ang="0">
                  <a:pos x="55" y="29"/>
                </a:cxn>
                <a:cxn ang="0">
                  <a:pos x="52" y="31"/>
                </a:cxn>
                <a:cxn ang="0">
                  <a:pos x="56" y="36"/>
                </a:cxn>
                <a:cxn ang="0">
                  <a:pos x="56" y="38"/>
                </a:cxn>
                <a:cxn ang="0">
                  <a:pos x="56" y="41"/>
                </a:cxn>
                <a:cxn ang="0">
                  <a:pos x="57" y="43"/>
                </a:cxn>
              </a:cxnLst>
              <a:rect l="0" t="0" r="r" b="b"/>
              <a:pathLst>
                <a:path w="75" h="195">
                  <a:moveTo>
                    <a:pt x="57" y="43"/>
                  </a:moveTo>
                  <a:cubicBezTo>
                    <a:pt x="57" y="43"/>
                    <a:pt x="56" y="43"/>
                    <a:pt x="57" y="43"/>
                  </a:cubicBezTo>
                  <a:cubicBezTo>
                    <a:pt x="57" y="44"/>
                    <a:pt x="58" y="44"/>
                    <a:pt x="58" y="45"/>
                  </a:cubicBezTo>
                  <a:cubicBezTo>
                    <a:pt x="57" y="45"/>
                    <a:pt x="56" y="44"/>
                    <a:pt x="56" y="44"/>
                  </a:cubicBezTo>
                  <a:cubicBezTo>
                    <a:pt x="57" y="46"/>
                    <a:pt x="56" y="50"/>
                    <a:pt x="57" y="52"/>
                  </a:cubicBezTo>
                  <a:cubicBezTo>
                    <a:pt x="57" y="54"/>
                    <a:pt x="57" y="57"/>
                    <a:pt x="57" y="59"/>
                  </a:cubicBezTo>
                  <a:cubicBezTo>
                    <a:pt x="57" y="63"/>
                    <a:pt x="57" y="67"/>
                    <a:pt x="58" y="71"/>
                  </a:cubicBezTo>
                  <a:cubicBezTo>
                    <a:pt x="59" y="79"/>
                    <a:pt x="60" y="87"/>
                    <a:pt x="62" y="94"/>
                  </a:cubicBezTo>
                  <a:cubicBezTo>
                    <a:pt x="63" y="95"/>
                    <a:pt x="65" y="96"/>
                    <a:pt x="65" y="98"/>
                  </a:cubicBezTo>
                  <a:cubicBezTo>
                    <a:pt x="65" y="98"/>
                    <a:pt x="65" y="99"/>
                    <a:pt x="65" y="99"/>
                  </a:cubicBezTo>
                  <a:cubicBezTo>
                    <a:pt x="65" y="100"/>
                    <a:pt x="66" y="101"/>
                    <a:pt x="66" y="102"/>
                  </a:cubicBezTo>
                  <a:cubicBezTo>
                    <a:pt x="66" y="103"/>
                    <a:pt x="64" y="104"/>
                    <a:pt x="64" y="104"/>
                  </a:cubicBezTo>
                  <a:cubicBezTo>
                    <a:pt x="63" y="105"/>
                    <a:pt x="62" y="106"/>
                    <a:pt x="61" y="106"/>
                  </a:cubicBezTo>
                  <a:cubicBezTo>
                    <a:pt x="61" y="106"/>
                    <a:pt x="61" y="105"/>
                    <a:pt x="61" y="105"/>
                  </a:cubicBezTo>
                  <a:cubicBezTo>
                    <a:pt x="61" y="105"/>
                    <a:pt x="60" y="105"/>
                    <a:pt x="60" y="105"/>
                  </a:cubicBezTo>
                  <a:cubicBezTo>
                    <a:pt x="62" y="109"/>
                    <a:pt x="65" y="113"/>
                    <a:pt x="67" y="116"/>
                  </a:cubicBezTo>
                  <a:cubicBezTo>
                    <a:pt x="69" y="119"/>
                    <a:pt x="71" y="122"/>
                    <a:pt x="73" y="125"/>
                  </a:cubicBezTo>
                  <a:cubicBezTo>
                    <a:pt x="73" y="126"/>
                    <a:pt x="74" y="127"/>
                    <a:pt x="75" y="128"/>
                  </a:cubicBezTo>
                  <a:cubicBezTo>
                    <a:pt x="75" y="130"/>
                    <a:pt x="75" y="133"/>
                    <a:pt x="75" y="135"/>
                  </a:cubicBezTo>
                  <a:cubicBezTo>
                    <a:pt x="74" y="142"/>
                    <a:pt x="73" y="149"/>
                    <a:pt x="73" y="156"/>
                  </a:cubicBezTo>
                  <a:cubicBezTo>
                    <a:pt x="73" y="156"/>
                    <a:pt x="72" y="156"/>
                    <a:pt x="72" y="156"/>
                  </a:cubicBezTo>
                  <a:cubicBezTo>
                    <a:pt x="72" y="158"/>
                    <a:pt x="71" y="160"/>
                    <a:pt x="71" y="162"/>
                  </a:cubicBezTo>
                  <a:cubicBezTo>
                    <a:pt x="71" y="164"/>
                    <a:pt x="70" y="167"/>
                    <a:pt x="70" y="169"/>
                  </a:cubicBezTo>
                  <a:cubicBezTo>
                    <a:pt x="70" y="172"/>
                    <a:pt x="70" y="175"/>
                    <a:pt x="70" y="178"/>
                  </a:cubicBezTo>
                  <a:cubicBezTo>
                    <a:pt x="70" y="181"/>
                    <a:pt x="71" y="184"/>
                    <a:pt x="71" y="187"/>
                  </a:cubicBezTo>
                  <a:cubicBezTo>
                    <a:pt x="72" y="188"/>
                    <a:pt x="73" y="188"/>
                    <a:pt x="74" y="189"/>
                  </a:cubicBezTo>
                  <a:cubicBezTo>
                    <a:pt x="74" y="190"/>
                    <a:pt x="75" y="191"/>
                    <a:pt x="75" y="192"/>
                  </a:cubicBezTo>
                  <a:cubicBezTo>
                    <a:pt x="74" y="193"/>
                    <a:pt x="73" y="194"/>
                    <a:pt x="73" y="195"/>
                  </a:cubicBezTo>
                  <a:cubicBezTo>
                    <a:pt x="72" y="195"/>
                    <a:pt x="71" y="195"/>
                    <a:pt x="70" y="195"/>
                  </a:cubicBezTo>
                  <a:cubicBezTo>
                    <a:pt x="68" y="195"/>
                    <a:pt x="67" y="194"/>
                    <a:pt x="65" y="193"/>
                  </a:cubicBezTo>
                  <a:cubicBezTo>
                    <a:pt x="64" y="193"/>
                    <a:pt x="63" y="192"/>
                    <a:pt x="62" y="192"/>
                  </a:cubicBezTo>
                  <a:cubicBezTo>
                    <a:pt x="61" y="191"/>
                    <a:pt x="60" y="192"/>
                    <a:pt x="59" y="192"/>
                  </a:cubicBezTo>
                  <a:cubicBezTo>
                    <a:pt x="58" y="191"/>
                    <a:pt x="57" y="191"/>
                    <a:pt x="56" y="191"/>
                  </a:cubicBezTo>
                  <a:cubicBezTo>
                    <a:pt x="53" y="190"/>
                    <a:pt x="50" y="189"/>
                    <a:pt x="48" y="188"/>
                  </a:cubicBezTo>
                  <a:cubicBezTo>
                    <a:pt x="48" y="186"/>
                    <a:pt x="49" y="184"/>
                    <a:pt x="50" y="182"/>
                  </a:cubicBezTo>
                  <a:cubicBezTo>
                    <a:pt x="49" y="182"/>
                    <a:pt x="48" y="182"/>
                    <a:pt x="47" y="182"/>
                  </a:cubicBezTo>
                  <a:cubicBezTo>
                    <a:pt x="48" y="177"/>
                    <a:pt x="50" y="173"/>
                    <a:pt x="51" y="169"/>
                  </a:cubicBezTo>
                  <a:cubicBezTo>
                    <a:pt x="52" y="166"/>
                    <a:pt x="53" y="162"/>
                    <a:pt x="53" y="159"/>
                  </a:cubicBezTo>
                  <a:cubicBezTo>
                    <a:pt x="53" y="157"/>
                    <a:pt x="53" y="156"/>
                    <a:pt x="54" y="155"/>
                  </a:cubicBezTo>
                  <a:cubicBezTo>
                    <a:pt x="54" y="155"/>
                    <a:pt x="54" y="155"/>
                    <a:pt x="54" y="154"/>
                  </a:cubicBezTo>
                  <a:cubicBezTo>
                    <a:pt x="55" y="154"/>
                    <a:pt x="55" y="153"/>
                    <a:pt x="55" y="152"/>
                  </a:cubicBezTo>
                  <a:cubicBezTo>
                    <a:pt x="55" y="149"/>
                    <a:pt x="55" y="146"/>
                    <a:pt x="56" y="142"/>
                  </a:cubicBezTo>
                  <a:cubicBezTo>
                    <a:pt x="56" y="141"/>
                    <a:pt x="56" y="139"/>
                    <a:pt x="56" y="138"/>
                  </a:cubicBezTo>
                  <a:cubicBezTo>
                    <a:pt x="57" y="138"/>
                    <a:pt x="57" y="137"/>
                    <a:pt x="57" y="137"/>
                  </a:cubicBezTo>
                  <a:cubicBezTo>
                    <a:pt x="57" y="136"/>
                    <a:pt x="57" y="136"/>
                    <a:pt x="57" y="135"/>
                  </a:cubicBezTo>
                  <a:cubicBezTo>
                    <a:pt x="57" y="134"/>
                    <a:pt x="57" y="134"/>
                    <a:pt x="57" y="133"/>
                  </a:cubicBezTo>
                  <a:cubicBezTo>
                    <a:pt x="57" y="132"/>
                    <a:pt x="56" y="132"/>
                    <a:pt x="56" y="131"/>
                  </a:cubicBezTo>
                  <a:cubicBezTo>
                    <a:pt x="54" y="129"/>
                    <a:pt x="53" y="128"/>
                    <a:pt x="52" y="126"/>
                  </a:cubicBezTo>
                  <a:cubicBezTo>
                    <a:pt x="47" y="120"/>
                    <a:pt x="41" y="114"/>
                    <a:pt x="36" y="108"/>
                  </a:cubicBezTo>
                  <a:cubicBezTo>
                    <a:pt x="36" y="108"/>
                    <a:pt x="35" y="108"/>
                    <a:pt x="35" y="108"/>
                  </a:cubicBezTo>
                  <a:cubicBezTo>
                    <a:pt x="33" y="115"/>
                    <a:pt x="33" y="124"/>
                    <a:pt x="32" y="132"/>
                  </a:cubicBezTo>
                  <a:cubicBezTo>
                    <a:pt x="32" y="134"/>
                    <a:pt x="31" y="137"/>
                    <a:pt x="31" y="139"/>
                  </a:cubicBezTo>
                  <a:cubicBezTo>
                    <a:pt x="30" y="140"/>
                    <a:pt x="31" y="142"/>
                    <a:pt x="31" y="144"/>
                  </a:cubicBezTo>
                  <a:cubicBezTo>
                    <a:pt x="30" y="145"/>
                    <a:pt x="30" y="146"/>
                    <a:pt x="30" y="148"/>
                  </a:cubicBezTo>
                  <a:cubicBezTo>
                    <a:pt x="30" y="150"/>
                    <a:pt x="31" y="153"/>
                    <a:pt x="31" y="155"/>
                  </a:cubicBezTo>
                  <a:cubicBezTo>
                    <a:pt x="31" y="156"/>
                    <a:pt x="31" y="156"/>
                    <a:pt x="31" y="156"/>
                  </a:cubicBezTo>
                  <a:cubicBezTo>
                    <a:pt x="31" y="157"/>
                    <a:pt x="31" y="158"/>
                    <a:pt x="31" y="160"/>
                  </a:cubicBezTo>
                  <a:cubicBezTo>
                    <a:pt x="32" y="163"/>
                    <a:pt x="32" y="167"/>
                    <a:pt x="33" y="170"/>
                  </a:cubicBezTo>
                  <a:cubicBezTo>
                    <a:pt x="33" y="175"/>
                    <a:pt x="35" y="179"/>
                    <a:pt x="36" y="183"/>
                  </a:cubicBezTo>
                  <a:cubicBezTo>
                    <a:pt x="36" y="184"/>
                    <a:pt x="37" y="184"/>
                    <a:pt x="38" y="185"/>
                  </a:cubicBezTo>
                  <a:cubicBezTo>
                    <a:pt x="38" y="185"/>
                    <a:pt x="40" y="186"/>
                    <a:pt x="40" y="186"/>
                  </a:cubicBezTo>
                  <a:cubicBezTo>
                    <a:pt x="41" y="188"/>
                    <a:pt x="40" y="189"/>
                    <a:pt x="40" y="191"/>
                  </a:cubicBezTo>
                  <a:cubicBezTo>
                    <a:pt x="39" y="192"/>
                    <a:pt x="39" y="193"/>
                    <a:pt x="38" y="193"/>
                  </a:cubicBezTo>
                  <a:cubicBezTo>
                    <a:pt x="36" y="193"/>
                    <a:pt x="34" y="193"/>
                    <a:pt x="33" y="193"/>
                  </a:cubicBezTo>
                  <a:cubicBezTo>
                    <a:pt x="31" y="193"/>
                    <a:pt x="29" y="192"/>
                    <a:pt x="28" y="192"/>
                  </a:cubicBezTo>
                  <a:cubicBezTo>
                    <a:pt x="26" y="192"/>
                    <a:pt x="24" y="193"/>
                    <a:pt x="22" y="192"/>
                  </a:cubicBezTo>
                  <a:cubicBezTo>
                    <a:pt x="21" y="192"/>
                    <a:pt x="19" y="192"/>
                    <a:pt x="18" y="192"/>
                  </a:cubicBezTo>
                  <a:cubicBezTo>
                    <a:pt x="17" y="191"/>
                    <a:pt x="14" y="190"/>
                    <a:pt x="14" y="190"/>
                  </a:cubicBezTo>
                  <a:cubicBezTo>
                    <a:pt x="14" y="189"/>
                    <a:pt x="14" y="188"/>
                    <a:pt x="14" y="187"/>
                  </a:cubicBezTo>
                  <a:cubicBezTo>
                    <a:pt x="15" y="180"/>
                    <a:pt x="15" y="172"/>
                    <a:pt x="15" y="165"/>
                  </a:cubicBezTo>
                  <a:cubicBezTo>
                    <a:pt x="15" y="161"/>
                    <a:pt x="15" y="157"/>
                    <a:pt x="15" y="153"/>
                  </a:cubicBezTo>
                  <a:cubicBezTo>
                    <a:pt x="15" y="151"/>
                    <a:pt x="14" y="149"/>
                    <a:pt x="14" y="147"/>
                  </a:cubicBezTo>
                  <a:cubicBezTo>
                    <a:pt x="14" y="143"/>
                    <a:pt x="14" y="139"/>
                    <a:pt x="15" y="135"/>
                  </a:cubicBezTo>
                  <a:cubicBezTo>
                    <a:pt x="15" y="133"/>
                    <a:pt x="16" y="131"/>
                    <a:pt x="16" y="130"/>
                  </a:cubicBezTo>
                  <a:cubicBezTo>
                    <a:pt x="16" y="126"/>
                    <a:pt x="15" y="122"/>
                    <a:pt x="15" y="118"/>
                  </a:cubicBezTo>
                  <a:cubicBezTo>
                    <a:pt x="15" y="114"/>
                    <a:pt x="15" y="110"/>
                    <a:pt x="14" y="106"/>
                  </a:cubicBezTo>
                  <a:cubicBezTo>
                    <a:pt x="14" y="104"/>
                    <a:pt x="14" y="102"/>
                    <a:pt x="13" y="100"/>
                  </a:cubicBezTo>
                  <a:cubicBezTo>
                    <a:pt x="13" y="98"/>
                    <a:pt x="13" y="96"/>
                    <a:pt x="12" y="95"/>
                  </a:cubicBezTo>
                  <a:cubicBezTo>
                    <a:pt x="12" y="91"/>
                    <a:pt x="13" y="88"/>
                    <a:pt x="14" y="85"/>
                  </a:cubicBezTo>
                  <a:cubicBezTo>
                    <a:pt x="15" y="83"/>
                    <a:pt x="15" y="82"/>
                    <a:pt x="16" y="81"/>
                  </a:cubicBezTo>
                  <a:cubicBezTo>
                    <a:pt x="16" y="79"/>
                    <a:pt x="17" y="78"/>
                    <a:pt x="17" y="76"/>
                  </a:cubicBezTo>
                  <a:cubicBezTo>
                    <a:pt x="18" y="75"/>
                    <a:pt x="18" y="73"/>
                    <a:pt x="18" y="72"/>
                  </a:cubicBezTo>
                  <a:cubicBezTo>
                    <a:pt x="19" y="71"/>
                    <a:pt x="19" y="69"/>
                    <a:pt x="20" y="68"/>
                  </a:cubicBezTo>
                  <a:cubicBezTo>
                    <a:pt x="21" y="66"/>
                    <a:pt x="23" y="63"/>
                    <a:pt x="23" y="60"/>
                  </a:cubicBezTo>
                  <a:cubicBezTo>
                    <a:pt x="23" y="58"/>
                    <a:pt x="22" y="54"/>
                    <a:pt x="22" y="52"/>
                  </a:cubicBezTo>
                  <a:cubicBezTo>
                    <a:pt x="17" y="53"/>
                    <a:pt x="11" y="56"/>
                    <a:pt x="5" y="55"/>
                  </a:cubicBezTo>
                  <a:cubicBezTo>
                    <a:pt x="4" y="55"/>
                    <a:pt x="3" y="55"/>
                    <a:pt x="3" y="55"/>
                  </a:cubicBezTo>
                  <a:cubicBezTo>
                    <a:pt x="2" y="55"/>
                    <a:pt x="0" y="53"/>
                    <a:pt x="0" y="52"/>
                  </a:cubicBezTo>
                  <a:cubicBezTo>
                    <a:pt x="0" y="52"/>
                    <a:pt x="0" y="52"/>
                    <a:pt x="0" y="51"/>
                  </a:cubicBezTo>
                  <a:cubicBezTo>
                    <a:pt x="0" y="49"/>
                    <a:pt x="1" y="48"/>
                    <a:pt x="1" y="47"/>
                  </a:cubicBezTo>
                  <a:cubicBezTo>
                    <a:pt x="3" y="45"/>
                    <a:pt x="5" y="44"/>
                    <a:pt x="7" y="43"/>
                  </a:cubicBezTo>
                  <a:cubicBezTo>
                    <a:pt x="7" y="42"/>
                    <a:pt x="8" y="41"/>
                    <a:pt x="9" y="40"/>
                  </a:cubicBezTo>
                  <a:cubicBezTo>
                    <a:pt x="11" y="38"/>
                    <a:pt x="14" y="35"/>
                    <a:pt x="16" y="33"/>
                  </a:cubicBezTo>
                  <a:cubicBezTo>
                    <a:pt x="17" y="32"/>
                    <a:pt x="18" y="31"/>
                    <a:pt x="19" y="30"/>
                  </a:cubicBezTo>
                  <a:cubicBezTo>
                    <a:pt x="19" y="29"/>
                    <a:pt x="21" y="28"/>
                    <a:pt x="21" y="28"/>
                  </a:cubicBezTo>
                  <a:cubicBezTo>
                    <a:pt x="24" y="27"/>
                    <a:pt x="26" y="28"/>
                    <a:pt x="28" y="28"/>
                  </a:cubicBezTo>
                  <a:cubicBezTo>
                    <a:pt x="29" y="28"/>
                    <a:pt x="29" y="28"/>
                    <a:pt x="28" y="28"/>
                  </a:cubicBezTo>
                  <a:cubicBezTo>
                    <a:pt x="27" y="27"/>
                    <a:pt x="28" y="24"/>
                    <a:pt x="27" y="22"/>
                  </a:cubicBezTo>
                  <a:cubicBezTo>
                    <a:pt x="27" y="20"/>
                    <a:pt x="27" y="19"/>
                    <a:pt x="27" y="18"/>
                  </a:cubicBezTo>
                  <a:cubicBezTo>
                    <a:pt x="27" y="16"/>
                    <a:pt x="28" y="15"/>
                    <a:pt x="28" y="14"/>
                  </a:cubicBezTo>
                  <a:cubicBezTo>
                    <a:pt x="28" y="11"/>
                    <a:pt x="29" y="9"/>
                    <a:pt x="30" y="7"/>
                  </a:cubicBezTo>
                  <a:cubicBezTo>
                    <a:pt x="31" y="5"/>
                    <a:pt x="32" y="3"/>
                    <a:pt x="34" y="3"/>
                  </a:cubicBezTo>
                  <a:cubicBezTo>
                    <a:pt x="35" y="2"/>
                    <a:pt x="35" y="1"/>
                    <a:pt x="36" y="1"/>
                  </a:cubicBezTo>
                  <a:cubicBezTo>
                    <a:pt x="38" y="0"/>
                    <a:pt x="40" y="1"/>
                    <a:pt x="42" y="2"/>
                  </a:cubicBezTo>
                  <a:cubicBezTo>
                    <a:pt x="44" y="2"/>
                    <a:pt x="45" y="2"/>
                    <a:pt x="46" y="3"/>
                  </a:cubicBezTo>
                  <a:cubicBezTo>
                    <a:pt x="47" y="3"/>
                    <a:pt x="47" y="4"/>
                    <a:pt x="48" y="4"/>
                  </a:cubicBezTo>
                  <a:cubicBezTo>
                    <a:pt x="49" y="5"/>
                    <a:pt x="51" y="7"/>
                    <a:pt x="51" y="8"/>
                  </a:cubicBezTo>
                  <a:cubicBezTo>
                    <a:pt x="52" y="9"/>
                    <a:pt x="52" y="11"/>
                    <a:pt x="53" y="12"/>
                  </a:cubicBezTo>
                  <a:cubicBezTo>
                    <a:pt x="54" y="14"/>
                    <a:pt x="55" y="15"/>
                    <a:pt x="55" y="17"/>
                  </a:cubicBezTo>
                  <a:cubicBezTo>
                    <a:pt x="55" y="18"/>
                    <a:pt x="55" y="20"/>
                    <a:pt x="55" y="21"/>
                  </a:cubicBezTo>
                  <a:cubicBezTo>
                    <a:pt x="55" y="22"/>
                    <a:pt x="55" y="23"/>
                    <a:pt x="55" y="24"/>
                  </a:cubicBezTo>
                  <a:cubicBezTo>
                    <a:pt x="54" y="24"/>
                    <a:pt x="54" y="25"/>
                    <a:pt x="54" y="25"/>
                  </a:cubicBezTo>
                  <a:cubicBezTo>
                    <a:pt x="53" y="26"/>
                    <a:pt x="54" y="27"/>
                    <a:pt x="54" y="28"/>
                  </a:cubicBezTo>
                  <a:cubicBezTo>
                    <a:pt x="54" y="29"/>
                    <a:pt x="55" y="29"/>
                    <a:pt x="55" y="29"/>
                  </a:cubicBezTo>
                  <a:cubicBezTo>
                    <a:pt x="54" y="29"/>
                    <a:pt x="53" y="29"/>
                    <a:pt x="52" y="29"/>
                  </a:cubicBezTo>
                  <a:cubicBezTo>
                    <a:pt x="52" y="30"/>
                    <a:pt x="52" y="31"/>
                    <a:pt x="52" y="31"/>
                  </a:cubicBezTo>
                  <a:cubicBezTo>
                    <a:pt x="53" y="32"/>
                    <a:pt x="53" y="33"/>
                    <a:pt x="53" y="34"/>
                  </a:cubicBezTo>
                  <a:cubicBezTo>
                    <a:pt x="53" y="35"/>
                    <a:pt x="55" y="35"/>
                    <a:pt x="56" y="36"/>
                  </a:cubicBezTo>
                  <a:cubicBezTo>
                    <a:pt x="55" y="37"/>
                    <a:pt x="54" y="36"/>
                    <a:pt x="52" y="35"/>
                  </a:cubicBezTo>
                  <a:cubicBezTo>
                    <a:pt x="53" y="37"/>
                    <a:pt x="54" y="38"/>
                    <a:pt x="56" y="38"/>
                  </a:cubicBezTo>
                  <a:cubicBezTo>
                    <a:pt x="55" y="38"/>
                    <a:pt x="55" y="38"/>
                    <a:pt x="54" y="38"/>
                  </a:cubicBezTo>
                  <a:cubicBezTo>
                    <a:pt x="55" y="39"/>
                    <a:pt x="56" y="40"/>
                    <a:pt x="56" y="41"/>
                  </a:cubicBezTo>
                  <a:cubicBezTo>
                    <a:pt x="57" y="42"/>
                    <a:pt x="58" y="42"/>
                    <a:pt x="60" y="42"/>
                  </a:cubicBezTo>
                  <a:cubicBezTo>
                    <a:pt x="59" y="43"/>
                    <a:pt x="58" y="43"/>
                    <a:pt x="57" y="43"/>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Freeform 13"/>
            <p:cNvSpPr>
              <a:spLocks noChangeAspect="1"/>
            </p:cNvSpPr>
            <p:nvPr/>
          </p:nvSpPr>
          <p:spPr bwMode="auto">
            <a:xfrm>
              <a:off x="4205048" y="4815433"/>
              <a:ext cx="307549" cy="540000"/>
            </a:xfrm>
            <a:custGeom>
              <a:avLst/>
              <a:gdLst/>
              <a:ahLst/>
              <a:cxnLst>
                <a:cxn ang="0">
                  <a:pos x="73" y="20"/>
                </a:cxn>
                <a:cxn ang="0">
                  <a:pos x="70" y="29"/>
                </a:cxn>
                <a:cxn ang="0">
                  <a:pos x="69" y="36"/>
                </a:cxn>
                <a:cxn ang="0">
                  <a:pos x="70" y="43"/>
                </a:cxn>
                <a:cxn ang="0">
                  <a:pos x="74" y="47"/>
                </a:cxn>
                <a:cxn ang="0">
                  <a:pos x="81" y="45"/>
                </a:cxn>
                <a:cxn ang="0">
                  <a:pos x="87" y="43"/>
                </a:cxn>
                <a:cxn ang="0">
                  <a:pos x="89" y="46"/>
                </a:cxn>
                <a:cxn ang="0">
                  <a:pos x="87" y="48"/>
                </a:cxn>
                <a:cxn ang="0">
                  <a:pos x="85" y="50"/>
                </a:cxn>
                <a:cxn ang="0">
                  <a:pos x="84" y="52"/>
                </a:cxn>
                <a:cxn ang="0">
                  <a:pos x="79" y="54"/>
                </a:cxn>
                <a:cxn ang="0">
                  <a:pos x="67" y="53"/>
                </a:cxn>
                <a:cxn ang="0">
                  <a:pos x="65" y="53"/>
                </a:cxn>
                <a:cxn ang="0">
                  <a:pos x="58" y="56"/>
                </a:cxn>
                <a:cxn ang="0">
                  <a:pos x="58" y="65"/>
                </a:cxn>
                <a:cxn ang="0">
                  <a:pos x="60" y="71"/>
                </a:cxn>
                <a:cxn ang="0">
                  <a:pos x="64" y="73"/>
                </a:cxn>
                <a:cxn ang="0">
                  <a:pos x="74" y="78"/>
                </a:cxn>
                <a:cxn ang="0">
                  <a:pos x="85" y="87"/>
                </a:cxn>
                <a:cxn ang="0">
                  <a:pos x="76" y="102"/>
                </a:cxn>
                <a:cxn ang="0">
                  <a:pos x="59" y="118"/>
                </a:cxn>
                <a:cxn ang="0">
                  <a:pos x="59" y="137"/>
                </a:cxn>
                <a:cxn ang="0">
                  <a:pos x="57" y="131"/>
                </a:cxn>
                <a:cxn ang="0">
                  <a:pos x="53" y="122"/>
                </a:cxn>
                <a:cxn ang="0">
                  <a:pos x="48" y="113"/>
                </a:cxn>
                <a:cxn ang="0">
                  <a:pos x="53" y="110"/>
                </a:cxn>
                <a:cxn ang="0">
                  <a:pos x="62" y="100"/>
                </a:cxn>
                <a:cxn ang="0">
                  <a:pos x="59" y="92"/>
                </a:cxn>
                <a:cxn ang="0">
                  <a:pos x="54" y="94"/>
                </a:cxn>
                <a:cxn ang="0">
                  <a:pos x="43" y="97"/>
                </a:cxn>
                <a:cxn ang="0">
                  <a:pos x="38" y="113"/>
                </a:cxn>
                <a:cxn ang="0">
                  <a:pos x="36" y="121"/>
                </a:cxn>
                <a:cxn ang="0">
                  <a:pos x="29" y="128"/>
                </a:cxn>
                <a:cxn ang="0">
                  <a:pos x="23" y="134"/>
                </a:cxn>
                <a:cxn ang="0">
                  <a:pos x="11" y="149"/>
                </a:cxn>
                <a:cxn ang="0">
                  <a:pos x="19" y="156"/>
                </a:cxn>
                <a:cxn ang="0">
                  <a:pos x="14" y="159"/>
                </a:cxn>
                <a:cxn ang="0">
                  <a:pos x="9" y="156"/>
                </a:cxn>
                <a:cxn ang="0">
                  <a:pos x="6" y="155"/>
                </a:cxn>
                <a:cxn ang="0">
                  <a:pos x="1" y="153"/>
                </a:cxn>
                <a:cxn ang="0">
                  <a:pos x="4" y="144"/>
                </a:cxn>
                <a:cxn ang="0">
                  <a:pos x="9" y="136"/>
                </a:cxn>
                <a:cxn ang="0">
                  <a:pos x="25" y="119"/>
                </a:cxn>
                <a:cxn ang="0">
                  <a:pos x="27" y="97"/>
                </a:cxn>
                <a:cxn ang="0">
                  <a:pos x="24" y="92"/>
                </a:cxn>
                <a:cxn ang="0">
                  <a:pos x="25" y="85"/>
                </a:cxn>
                <a:cxn ang="0">
                  <a:pos x="27" y="78"/>
                </a:cxn>
                <a:cxn ang="0">
                  <a:pos x="27" y="71"/>
                </a:cxn>
                <a:cxn ang="0">
                  <a:pos x="29" y="64"/>
                </a:cxn>
                <a:cxn ang="0">
                  <a:pos x="33" y="52"/>
                </a:cxn>
                <a:cxn ang="0">
                  <a:pos x="37" y="41"/>
                </a:cxn>
                <a:cxn ang="0">
                  <a:pos x="42" y="31"/>
                </a:cxn>
                <a:cxn ang="0">
                  <a:pos x="47" y="21"/>
                </a:cxn>
                <a:cxn ang="0">
                  <a:pos x="54" y="18"/>
                </a:cxn>
                <a:cxn ang="0">
                  <a:pos x="58" y="4"/>
                </a:cxn>
                <a:cxn ang="0">
                  <a:pos x="59" y="1"/>
                </a:cxn>
                <a:cxn ang="0">
                  <a:pos x="68" y="3"/>
                </a:cxn>
                <a:cxn ang="0">
                  <a:pos x="71" y="6"/>
                </a:cxn>
                <a:cxn ang="0">
                  <a:pos x="74" y="13"/>
                </a:cxn>
                <a:cxn ang="0">
                  <a:pos x="75" y="19"/>
                </a:cxn>
              </a:cxnLst>
              <a:rect l="0" t="0" r="r" b="b"/>
              <a:pathLst>
                <a:path w="90" h="159">
                  <a:moveTo>
                    <a:pt x="75" y="19"/>
                  </a:moveTo>
                  <a:cubicBezTo>
                    <a:pt x="74" y="19"/>
                    <a:pt x="74" y="20"/>
                    <a:pt x="73" y="20"/>
                  </a:cubicBezTo>
                  <a:cubicBezTo>
                    <a:pt x="72" y="22"/>
                    <a:pt x="71" y="23"/>
                    <a:pt x="70" y="24"/>
                  </a:cubicBezTo>
                  <a:cubicBezTo>
                    <a:pt x="70" y="26"/>
                    <a:pt x="71" y="28"/>
                    <a:pt x="70" y="29"/>
                  </a:cubicBezTo>
                  <a:cubicBezTo>
                    <a:pt x="70" y="30"/>
                    <a:pt x="70" y="31"/>
                    <a:pt x="71" y="33"/>
                  </a:cubicBezTo>
                  <a:cubicBezTo>
                    <a:pt x="71" y="34"/>
                    <a:pt x="70" y="35"/>
                    <a:pt x="69" y="36"/>
                  </a:cubicBezTo>
                  <a:cubicBezTo>
                    <a:pt x="69" y="38"/>
                    <a:pt x="69" y="39"/>
                    <a:pt x="69" y="41"/>
                  </a:cubicBezTo>
                  <a:cubicBezTo>
                    <a:pt x="70" y="42"/>
                    <a:pt x="70" y="42"/>
                    <a:pt x="70" y="43"/>
                  </a:cubicBezTo>
                  <a:cubicBezTo>
                    <a:pt x="71" y="44"/>
                    <a:pt x="71" y="45"/>
                    <a:pt x="71" y="46"/>
                  </a:cubicBezTo>
                  <a:cubicBezTo>
                    <a:pt x="72" y="47"/>
                    <a:pt x="73" y="47"/>
                    <a:pt x="74" y="47"/>
                  </a:cubicBezTo>
                  <a:cubicBezTo>
                    <a:pt x="75" y="47"/>
                    <a:pt x="77" y="48"/>
                    <a:pt x="78" y="47"/>
                  </a:cubicBezTo>
                  <a:cubicBezTo>
                    <a:pt x="79" y="47"/>
                    <a:pt x="80" y="46"/>
                    <a:pt x="81" y="45"/>
                  </a:cubicBezTo>
                  <a:cubicBezTo>
                    <a:pt x="82" y="45"/>
                    <a:pt x="83" y="44"/>
                    <a:pt x="84" y="44"/>
                  </a:cubicBezTo>
                  <a:cubicBezTo>
                    <a:pt x="85" y="44"/>
                    <a:pt x="86" y="43"/>
                    <a:pt x="87" y="43"/>
                  </a:cubicBezTo>
                  <a:cubicBezTo>
                    <a:pt x="87" y="44"/>
                    <a:pt x="90" y="45"/>
                    <a:pt x="89" y="46"/>
                  </a:cubicBezTo>
                  <a:cubicBezTo>
                    <a:pt x="89" y="46"/>
                    <a:pt x="89" y="46"/>
                    <a:pt x="89" y="46"/>
                  </a:cubicBezTo>
                  <a:cubicBezTo>
                    <a:pt x="89" y="47"/>
                    <a:pt x="90" y="47"/>
                    <a:pt x="90" y="48"/>
                  </a:cubicBezTo>
                  <a:cubicBezTo>
                    <a:pt x="89" y="49"/>
                    <a:pt x="88" y="47"/>
                    <a:pt x="87" y="48"/>
                  </a:cubicBezTo>
                  <a:cubicBezTo>
                    <a:pt x="87" y="48"/>
                    <a:pt x="90" y="49"/>
                    <a:pt x="89" y="50"/>
                  </a:cubicBezTo>
                  <a:cubicBezTo>
                    <a:pt x="89" y="51"/>
                    <a:pt x="86" y="49"/>
                    <a:pt x="85" y="50"/>
                  </a:cubicBezTo>
                  <a:cubicBezTo>
                    <a:pt x="86" y="51"/>
                    <a:pt x="88" y="50"/>
                    <a:pt x="88" y="51"/>
                  </a:cubicBezTo>
                  <a:cubicBezTo>
                    <a:pt x="88" y="53"/>
                    <a:pt x="86" y="52"/>
                    <a:pt x="84" y="52"/>
                  </a:cubicBezTo>
                  <a:cubicBezTo>
                    <a:pt x="84" y="52"/>
                    <a:pt x="83" y="53"/>
                    <a:pt x="82" y="53"/>
                  </a:cubicBezTo>
                  <a:cubicBezTo>
                    <a:pt x="81" y="53"/>
                    <a:pt x="80" y="54"/>
                    <a:pt x="79" y="54"/>
                  </a:cubicBezTo>
                  <a:cubicBezTo>
                    <a:pt x="78" y="54"/>
                    <a:pt x="77" y="53"/>
                    <a:pt x="76" y="53"/>
                  </a:cubicBezTo>
                  <a:cubicBezTo>
                    <a:pt x="73" y="53"/>
                    <a:pt x="70" y="53"/>
                    <a:pt x="67" y="53"/>
                  </a:cubicBezTo>
                  <a:cubicBezTo>
                    <a:pt x="67" y="53"/>
                    <a:pt x="66" y="53"/>
                    <a:pt x="66" y="54"/>
                  </a:cubicBezTo>
                  <a:cubicBezTo>
                    <a:pt x="65" y="53"/>
                    <a:pt x="65" y="53"/>
                    <a:pt x="65" y="53"/>
                  </a:cubicBezTo>
                  <a:cubicBezTo>
                    <a:pt x="64" y="52"/>
                    <a:pt x="62" y="52"/>
                    <a:pt x="60" y="52"/>
                  </a:cubicBezTo>
                  <a:cubicBezTo>
                    <a:pt x="60" y="54"/>
                    <a:pt x="59" y="55"/>
                    <a:pt x="58" y="56"/>
                  </a:cubicBezTo>
                  <a:cubicBezTo>
                    <a:pt x="58" y="56"/>
                    <a:pt x="58" y="58"/>
                    <a:pt x="58" y="58"/>
                  </a:cubicBezTo>
                  <a:cubicBezTo>
                    <a:pt x="58" y="60"/>
                    <a:pt x="58" y="62"/>
                    <a:pt x="58" y="65"/>
                  </a:cubicBezTo>
                  <a:cubicBezTo>
                    <a:pt x="58" y="66"/>
                    <a:pt x="58" y="67"/>
                    <a:pt x="58" y="68"/>
                  </a:cubicBezTo>
                  <a:cubicBezTo>
                    <a:pt x="58" y="69"/>
                    <a:pt x="59" y="70"/>
                    <a:pt x="60" y="71"/>
                  </a:cubicBezTo>
                  <a:cubicBezTo>
                    <a:pt x="61" y="71"/>
                    <a:pt x="62" y="71"/>
                    <a:pt x="63" y="72"/>
                  </a:cubicBezTo>
                  <a:cubicBezTo>
                    <a:pt x="63" y="72"/>
                    <a:pt x="64" y="72"/>
                    <a:pt x="64" y="73"/>
                  </a:cubicBezTo>
                  <a:cubicBezTo>
                    <a:pt x="65" y="73"/>
                    <a:pt x="66" y="73"/>
                    <a:pt x="67" y="74"/>
                  </a:cubicBezTo>
                  <a:cubicBezTo>
                    <a:pt x="70" y="75"/>
                    <a:pt x="72" y="76"/>
                    <a:pt x="74" y="78"/>
                  </a:cubicBezTo>
                  <a:cubicBezTo>
                    <a:pt x="77" y="79"/>
                    <a:pt x="79" y="80"/>
                    <a:pt x="82" y="82"/>
                  </a:cubicBezTo>
                  <a:cubicBezTo>
                    <a:pt x="83" y="84"/>
                    <a:pt x="84" y="85"/>
                    <a:pt x="85" y="87"/>
                  </a:cubicBezTo>
                  <a:cubicBezTo>
                    <a:pt x="85" y="91"/>
                    <a:pt x="84" y="94"/>
                    <a:pt x="82" y="96"/>
                  </a:cubicBezTo>
                  <a:cubicBezTo>
                    <a:pt x="81" y="98"/>
                    <a:pt x="78" y="100"/>
                    <a:pt x="76" y="102"/>
                  </a:cubicBezTo>
                  <a:cubicBezTo>
                    <a:pt x="70" y="105"/>
                    <a:pt x="65" y="109"/>
                    <a:pt x="61" y="114"/>
                  </a:cubicBezTo>
                  <a:cubicBezTo>
                    <a:pt x="60" y="115"/>
                    <a:pt x="60" y="117"/>
                    <a:pt x="59" y="118"/>
                  </a:cubicBezTo>
                  <a:cubicBezTo>
                    <a:pt x="60" y="123"/>
                    <a:pt x="61" y="129"/>
                    <a:pt x="61" y="137"/>
                  </a:cubicBezTo>
                  <a:cubicBezTo>
                    <a:pt x="60" y="137"/>
                    <a:pt x="60" y="137"/>
                    <a:pt x="59" y="137"/>
                  </a:cubicBezTo>
                  <a:cubicBezTo>
                    <a:pt x="58" y="136"/>
                    <a:pt x="58" y="134"/>
                    <a:pt x="58" y="133"/>
                  </a:cubicBezTo>
                  <a:cubicBezTo>
                    <a:pt x="58" y="132"/>
                    <a:pt x="57" y="132"/>
                    <a:pt x="57" y="131"/>
                  </a:cubicBezTo>
                  <a:cubicBezTo>
                    <a:pt x="56" y="129"/>
                    <a:pt x="56" y="128"/>
                    <a:pt x="55" y="126"/>
                  </a:cubicBezTo>
                  <a:cubicBezTo>
                    <a:pt x="55" y="124"/>
                    <a:pt x="54" y="123"/>
                    <a:pt x="53" y="122"/>
                  </a:cubicBezTo>
                  <a:cubicBezTo>
                    <a:pt x="51" y="120"/>
                    <a:pt x="49" y="118"/>
                    <a:pt x="48" y="115"/>
                  </a:cubicBezTo>
                  <a:cubicBezTo>
                    <a:pt x="48" y="115"/>
                    <a:pt x="48" y="114"/>
                    <a:pt x="48" y="113"/>
                  </a:cubicBezTo>
                  <a:cubicBezTo>
                    <a:pt x="48" y="113"/>
                    <a:pt x="50" y="111"/>
                    <a:pt x="51" y="111"/>
                  </a:cubicBezTo>
                  <a:cubicBezTo>
                    <a:pt x="51" y="110"/>
                    <a:pt x="52" y="110"/>
                    <a:pt x="53" y="110"/>
                  </a:cubicBezTo>
                  <a:cubicBezTo>
                    <a:pt x="54" y="110"/>
                    <a:pt x="55" y="108"/>
                    <a:pt x="56" y="108"/>
                  </a:cubicBezTo>
                  <a:cubicBezTo>
                    <a:pt x="58" y="105"/>
                    <a:pt x="60" y="102"/>
                    <a:pt x="62" y="100"/>
                  </a:cubicBezTo>
                  <a:cubicBezTo>
                    <a:pt x="64" y="98"/>
                    <a:pt x="66" y="95"/>
                    <a:pt x="68" y="93"/>
                  </a:cubicBezTo>
                  <a:cubicBezTo>
                    <a:pt x="65" y="93"/>
                    <a:pt x="62" y="93"/>
                    <a:pt x="59" y="92"/>
                  </a:cubicBezTo>
                  <a:cubicBezTo>
                    <a:pt x="58" y="92"/>
                    <a:pt x="57" y="92"/>
                    <a:pt x="57" y="92"/>
                  </a:cubicBezTo>
                  <a:cubicBezTo>
                    <a:pt x="56" y="92"/>
                    <a:pt x="55" y="93"/>
                    <a:pt x="54" y="94"/>
                  </a:cubicBezTo>
                  <a:cubicBezTo>
                    <a:pt x="52" y="95"/>
                    <a:pt x="50" y="97"/>
                    <a:pt x="48" y="99"/>
                  </a:cubicBezTo>
                  <a:cubicBezTo>
                    <a:pt x="46" y="98"/>
                    <a:pt x="44" y="98"/>
                    <a:pt x="43" y="97"/>
                  </a:cubicBezTo>
                  <a:cubicBezTo>
                    <a:pt x="43" y="97"/>
                    <a:pt x="42" y="97"/>
                    <a:pt x="42" y="97"/>
                  </a:cubicBezTo>
                  <a:cubicBezTo>
                    <a:pt x="40" y="102"/>
                    <a:pt x="40" y="108"/>
                    <a:pt x="38" y="113"/>
                  </a:cubicBezTo>
                  <a:cubicBezTo>
                    <a:pt x="37" y="115"/>
                    <a:pt x="37" y="116"/>
                    <a:pt x="36" y="118"/>
                  </a:cubicBezTo>
                  <a:cubicBezTo>
                    <a:pt x="36" y="119"/>
                    <a:pt x="36" y="120"/>
                    <a:pt x="36" y="121"/>
                  </a:cubicBezTo>
                  <a:cubicBezTo>
                    <a:pt x="36" y="121"/>
                    <a:pt x="34" y="122"/>
                    <a:pt x="34" y="123"/>
                  </a:cubicBezTo>
                  <a:cubicBezTo>
                    <a:pt x="32" y="125"/>
                    <a:pt x="31" y="126"/>
                    <a:pt x="29" y="128"/>
                  </a:cubicBezTo>
                  <a:cubicBezTo>
                    <a:pt x="29" y="129"/>
                    <a:pt x="28" y="130"/>
                    <a:pt x="27" y="131"/>
                  </a:cubicBezTo>
                  <a:cubicBezTo>
                    <a:pt x="26" y="132"/>
                    <a:pt x="25" y="133"/>
                    <a:pt x="23" y="134"/>
                  </a:cubicBezTo>
                  <a:cubicBezTo>
                    <a:pt x="19" y="137"/>
                    <a:pt x="16" y="142"/>
                    <a:pt x="12" y="145"/>
                  </a:cubicBezTo>
                  <a:cubicBezTo>
                    <a:pt x="12" y="147"/>
                    <a:pt x="11" y="148"/>
                    <a:pt x="11" y="149"/>
                  </a:cubicBezTo>
                  <a:cubicBezTo>
                    <a:pt x="12" y="151"/>
                    <a:pt x="13" y="152"/>
                    <a:pt x="14" y="154"/>
                  </a:cubicBezTo>
                  <a:cubicBezTo>
                    <a:pt x="16" y="155"/>
                    <a:pt x="17" y="156"/>
                    <a:pt x="19" y="156"/>
                  </a:cubicBezTo>
                  <a:cubicBezTo>
                    <a:pt x="19" y="157"/>
                    <a:pt x="19" y="158"/>
                    <a:pt x="20" y="159"/>
                  </a:cubicBezTo>
                  <a:cubicBezTo>
                    <a:pt x="17" y="159"/>
                    <a:pt x="15" y="159"/>
                    <a:pt x="14" y="159"/>
                  </a:cubicBezTo>
                  <a:cubicBezTo>
                    <a:pt x="13" y="159"/>
                    <a:pt x="11" y="159"/>
                    <a:pt x="11" y="158"/>
                  </a:cubicBezTo>
                  <a:cubicBezTo>
                    <a:pt x="10" y="158"/>
                    <a:pt x="9" y="157"/>
                    <a:pt x="9" y="156"/>
                  </a:cubicBezTo>
                  <a:cubicBezTo>
                    <a:pt x="8" y="156"/>
                    <a:pt x="8" y="156"/>
                    <a:pt x="7" y="155"/>
                  </a:cubicBezTo>
                  <a:cubicBezTo>
                    <a:pt x="6" y="155"/>
                    <a:pt x="6" y="155"/>
                    <a:pt x="6" y="155"/>
                  </a:cubicBezTo>
                  <a:cubicBezTo>
                    <a:pt x="5" y="154"/>
                    <a:pt x="4" y="154"/>
                    <a:pt x="3" y="154"/>
                  </a:cubicBezTo>
                  <a:cubicBezTo>
                    <a:pt x="2" y="154"/>
                    <a:pt x="2" y="153"/>
                    <a:pt x="1" y="153"/>
                  </a:cubicBezTo>
                  <a:cubicBezTo>
                    <a:pt x="1" y="151"/>
                    <a:pt x="0" y="150"/>
                    <a:pt x="0" y="148"/>
                  </a:cubicBezTo>
                  <a:cubicBezTo>
                    <a:pt x="1" y="147"/>
                    <a:pt x="3" y="146"/>
                    <a:pt x="4" y="144"/>
                  </a:cubicBezTo>
                  <a:cubicBezTo>
                    <a:pt x="4" y="143"/>
                    <a:pt x="5" y="142"/>
                    <a:pt x="6" y="140"/>
                  </a:cubicBezTo>
                  <a:cubicBezTo>
                    <a:pt x="7" y="139"/>
                    <a:pt x="8" y="137"/>
                    <a:pt x="9" y="136"/>
                  </a:cubicBezTo>
                  <a:cubicBezTo>
                    <a:pt x="11" y="133"/>
                    <a:pt x="12" y="130"/>
                    <a:pt x="14" y="128"/>
                  </a:cubicBezTo>
                  <a:cubicBezTo>
                    <a:pt x="17" y="124"/>
                    <a:pt x="20" y="120"/>
                    <a:pt x="25" y="119"/>
                  </a:cubicBezTo>
                  <a:cubicBezTo>
                    <a:pt x="26" y="117"/>
                    <a:pt x="26" y="115"/>
                    <a:pt x="26" y="112"/>
                  </a:cubicBezTo>
                  <a:cubicBezTo>
                    <a:pt x="26" y="108"/>
                    <a:pt x="27" y="101"/>
                    <a:pt x="27" y="97"/>
                  </a:cubicBezTo>
                  <a:cubicBezTo>
                    <a:pt x="27" y="96"/>
                    <a:pt x="26" y="95"/>
                    <a:pt x="26" y="94"/>
                  </a:cubicBezTo>
                  <a:cubicBezTo>
                    <a:pt x="25" y="93"/>
                    <a:pt x="25" y="93"/>
                    <a:pt x="24" y="92"/>
                  </a:cubicBezTo>
                  <a:cubicBezTo>
                    <a:pt x="24" y="91"/>
                    <a:pt x="25" y="90"/>
                    <a:pt x="25" y="89"/>
                  </a:cubicBezTo>
                  <a:cubicBezTo>
                    <a:pt x="25" y="88"/>
                    <a:pt x="25" y="86"/>
                    <a:pt x="25" y="85"/>
                  </a:cubicBezTo>
                  <a:cubicBezTo>
                    <a:pt x="25" y="83"/>
                    <a:pt x="26" y="82"/>
                    <a:pt x="26" y="80"/>
                  </a:cubicBezTo>
                  <a:cubicBezTo>
                    <a:pt x="26" y="80"/>
                    <a:pt x="26" y="79"/>
                    <a:pt x="27" y="78"/>
                  </a:cubicBezTo>
                  <a:cubicBezTo>
                    <a:pt x="27" y="77"/>
                    <a:pt x="27" y="75"/>
                    <a:pt x="26" y="74"/>
                  </a:cubicBezTo>
                  <a:cubicBezTo>
                    <a:pt x="27" y="73"/>
                    <a:pt x="27" y="72"/>
                    <a:pt x="27" y="71"/>
                  </a:cubicBezTo>
                  <a:cubicBezTo>
                    <a:pt x="27" y="70"/>
                    <a:pt x="28" y="68"/>
                    <a:pt x="29" y="66"/>
                  </a:cubicBezTo>
                  <a:cubicBezTo>
                    <a:pt x="29" y="65"/>
                    <a:pt x="29" y="65"/>
                    <a:pt x="29" y="64"/>
                  </a:cubicBezTo>
                  <a:cubicBezTo>
                    <a:pt x="29" y="61"/>
                    <a:pt x="31" y="58"/>
                    <a:pt x="32" y="56"/>
                  </a:cubicBezTo>
                  <a:cubicBezTo>
                    <a:pt x="32" y="55"/>
                    <a:pt x="33" y="53"/>
                    <a:pt x="33" y="52"/>
                  </a:cubicBezTo>
                  <a:cubicBezTo>
                    <a:pt x="34" y="51"/>
                    <a:pt x="35" y="50"/>
                    <a:pt x="35" y="49"/>
                  </a:cubicBezTo>
                  <a:cubicBezTo>
                    <a:pt x="36" y="47"/>
                    <a:pt x="37" y="44"/>
                    <a:pt x="37" y="41"/>
                  </a:cubicBezTo>
                  <a:cubicBezTo>
                    <a:pt x="38" y="38"/>
                    <a:pt x="39" y="36"/>
                    <a:pt x="40" y="34"/>
                  </a:cubicBezTo>
                  <a:cubicBezTo>
                    <a:pt x="41" y="33"/>
                    <a:pt x="41" y="32"/>
                    <a:pt x="42" y="31"/>
                  </a:cubicBezTo>
                  <a:cubicBezTo>
                    <a:pt x="43" y="29"/>
                    <a:pt x="43" y="27"/>
                    <a:pt x="44" y="25"/>
                  </a:cubicBezTo>
                  <a:cubicBezTo>
                    <a:pt x="44" y="24"/>
                    <a:pt x="45" y="22"/>
                    <a:pt x="47" y="21"/>
                  </a:cubicBezTo>
                  <a:cubicBezTo>
                    <a:pt x="47" y="20"/>
                    <a:pt x="49" y="19"/>
                    <a:pt x="50" y="18"/>
                  </a:cubicBezTo>
                  <a:cubicBezTo>
                    <a:pt x="52" y="18"/>
                    <a:pt x="53" y="19"/>
                    <a:pt x="54" y="18"/>
                  </a:cubicBezTo>
                  <a:cubicBezTo>
                    <a:pt x="54" y="15"/>
                    <a:pt x="54" y="13"/>
                    <a:pt x="55" y="11"/>
                  </a:cubicBezTo>
                  <a:cubicBezTo>
                    <a:pt x="55" y="8"/>
                    <a:pt x="56" y="6"/>
                    <a:pt x="58" y="4"/>
                  </a:cubicBezTo>
                  <a:cubicBezTo>
                    <a:pt x="59" y="3"/>
                    <a:pt x="60" y="3"/>
                    <a:pt x="60" y="2"/>
                  </a:cubicBezTo>
                  <a:cubicBezTo>
                    <a:pt x="60" y="2"/>
                    <a:pt x="60" y="2"/>
                    <a:pt x="59" y="1"/>
                  </a:cubicBezTo>
                  <a:cubicBezTo>
                    <a:pt x="61" y="0"/>
                    <a:pt x="64" y="0"/>
                    <a:pt x="66" y="2"/>
                  </a:cubicBezTo>
                  <a:cubicBezTo>
                    <a:pt x="66" y="2"/>
                    <a:pt x="67" y="2"/>
                    <a:pt x="68" y="3"/>
                  </a:cubicBezTo>
                  <a:cubicBezTo>
                    <a:pt x="68" y="3"/>
                    <a:pt x="69" y="4"/>
                    <a:pt x="69" y="4"/>
                  </a:cubicBezTo>
                  <a:cubicBezTo>
                    <a:pt x="70" y="4"/>
                    <a:pt x="70" y="6"/>
                    <a:pt x="71" y="6"/>
                  </a:cubicBezTo>
                  <a:cubicBezTo>
                    <a:pt x="72" y="8"/>
                    <a:pt x="73" y="8"/>
                    <a:pt x="74" y="10"/>
                  </a:cubicBezTo>
                  <a:cubicBezTo>
                    <a:pt x="74" y="11"/>
                    <a:pt x="74" y="12"/>
                    <a:pt x="74" y="13"/>
                  </a:cubicBezTo>
                  <a:cubicBezTo>
                    <a:pt x="75" y="14"/>
                    <a:pt x="75" y="15"/>
                    <a:pt x="75" y="17"/>
                  </a:cubicBezTo>
                  <a:cubicBezTo>
                    <a:pt x="75" y="18"/>
                    <a:pt x="75" y="18"/>
                    <a:pt x="75" y="19"/>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Freeform 237"/>
            <p:cNvSpPr>
              <a:spLocks noChangeAspect="1" noEditPoints="1"/>
            </p:cNvSpPr>
            <p:nvPr/>
          </p:nvSpPr>
          <p:spPr bwMode="auto">
            <a:xfrm>
              <a:off x="3827734" y="4815122"/>
              <a:ext cx="333989" cy="540000"/>
            </a:xfrm>
            <a:custGeom>
              <a:avLst/>
              <a:gdLst/>
              <a:ahLst/>
              <a:cxnLst>
                <a:cxn ang="0">
                  <a:pos x="49" y="29"/>
                </a:cxn>
                <a:cxn ang="0">
                  <a:pos x="65" y="54"/>
                </a:cxn>
                <a:cxn ang="0">
                  <a:pos x="74" y="43"/>
                </a:cxn>
                <a:cxn ang="0">
                  <a:pos x="73" y="31"/>
                </a:cxn>
                <a:cxn ang="0">
                  <a:pos x="71" y="27"/>
                </a:cxn>
                <a:cxn ang="0">
                  <a:pos x="91" y="29"/>
                </a:cxn>
                <a:cxn ang="0">
                  <a:pos x="90" y="36"/>
                </a:cxn>
                <a:cxn ang="0">
                  <a:pos x="93" y="46"/>
                </a:cxn>
                <a:cxn ang="0">
                  <a:pos x="97" y="46"/>
                </a:cxn>
                <a:cxn ang="0">
                  <a:pos x="108" y="63"/>
                </a:cxn>
                <a:cxn ang="0">
                  <a:pos x="111" y="75"/>
                </a:cxn>
                <a:cxn ang="0">
                  <a:pos x="108" y="98"/>
                </a:cxn>
                <a:cxn ang="0">
                  <a:pos x="97" y="100"/>
                </a:cxn>
                <a:cxn ang="0">
                  <a:pos x="91" y="124"/>
                </a:cxn>
                <a:cxn ang="0">
                  <a:pos x="87" y="124"/>
                </a:cxn>
                <a:cxn ang="0">
                  <a:pos x="92" y="175"/>
                </a:cxn>
                <a:cxn ang="0">
                  <a:pos x="77" y="180"/>
                </a:cxn>
                <a:cxn ang="0">
                  <a:pos x="85" y="170"/>
                </a:cxn>
                <a:cxn ang="0">
                  <a:pos x="80" y="151"/>
                </a:cxn>
                <a:cxn ang="0">
                  <a:pos x="71" y="168"/>
                </a:cxn>
                <a:cxn ang="0">
                  <a:pos x="67" y="178"/>
                </a:cxn>
                <a:cxn ang="0">
                  <a:pos x="60" y="168"/>
                </a:cxn>
                <a:cxn ang="0">
                  <a:pos x="74" y="130"/>
                </a:cxn>
                <a:cxn ang="0">
                  <a:pos x="70" y="130"/>
                </a:cxn>
                <a:cxn ang="0">
                  <a:pos x="69" y="121"/>
                </a:cxn>
                <a:cxn ang="0">
                  <a:pos x="67" y="99"/>
                </a:cxn>
                <a:cxn ang="0">
                  <a:pos x="70" y="82"/>
                </a:cxn>
                <a:cxn ang="0">
                  <a:pos x="59" y="98"/>
                </a:cxn>
                <a:cxn ang="0">
                  <a:pos x="54" y="110"/>
                </a:cxn>
                <a:cxn ang="0">
                  <a:pos x="52" y="104"/>
                </a:cxn>
                <a:cxn ang="0">
                  <a:pos x="45" y="121"/>
                </a:cxn>
                <a:cxn ang="0">
                  <a:pos x="42" y="136"/>
                </a:cxn>
                <a:cxn ang="0">
                  <a:pos x="43" y="174"/>
                </a:cxn>
                <a:cxn ang="0">
                  <a:pos x="43" y="179"/>
                </a:cxn>
                <a:cxn ang="0">
                  <a:pos x="28" y="179"/>
                </a:cxn>
                <a:cxn ang="0">
                  <a:pos x="29" y="140"/>
                </a:cxn>
                <a:cxn ang="0">
                  <a:pos x="22" y="101"/>
                </a:cxn>
                <a:cxn ang="0">
                  <a:pos x="21" y="89"/>
                </a:cxn>
                <a:cxn ang="0">
                  <a:pos x="25" y="59"/>
                </a:cxn>
                <a:cxn ang="0">
                  <a:pos x="9" y="83"/>
                </a:cxn>
                <a:cxn ang="0">
                  <a:pos x="10" y="94"/>
                </a:cxn>
                <a:cxn ang="0">
                  <a:pos x="5" y="93"/>
                </a:cxn>
                <a:cxn ang="0">
                  <a:pos x="15" y="57"/>
                </a:cxn>
                <a:cxn ang="0">
                  <a:pos x="14" y="54"/>
                </a:cxn>
                <a:cxn ang="0">
                  <a:pos x="24" y="35"/>
                </a:cxn>
                <a:cxn ang="0">
                  <a:pos x="37" y="30"/>
                </a:cxn>
                <a:cxn ang="0">
                  <a:pos x="49" y="6"/>
                </a:cxn>
                <a:cxn ang="0">
                  <a:pos x="49" y="29"/>
                </a:cxn>
                <a:cxn ang="0">
                  <a:pos x="56" y="85"/>
                </a:cxn>
                <a:cxn ang="0">
                  <a:pos x="55" y="68"/>
                </a:cxn>
                <a:cxn ang="0">
                  <a:pos x="56" y="85"/>
                </a:cxn>
              </a:cxnLst>
              <a:rect l="0" t="0" r="r" b="b"/>
              <a:pathLst>
                <a:path w="113" h="182">
                  <a:moveTo>
                    <a:pt x="49" y="29"/>
                  </a:moveTo>
                  <a:cubicBezTo>
                    <a:pt x="59" y="33"/>
                    <a:pt x="66" y="39"/>
                    <a:pt x="65" y="54"/>
                  </a:cubicBezTo>
                  <a:cubicBezTo>
                    <a:pt x="66" y="48"/>
                    <a:pt x="71" y="46"/>
                    <a:pt x="74" y="43"/>
                  </a:cubicBezTo>
                  <a:cubicBezTo>
                    <a:pt x="73" y="40"/>
                    <a:pt x="73" y="35"/>
                    <a:pt x="73" y="31"/>
                  </a:cubicBezTo>
                  <a:cubicBezTo>
                    <a:pt x="72" y="30"/>
                    <a:pt x="71" y="29"/>
                    <a:pt x="71" y="27"/>
                  </a:cubicBezTo>
                  <a:cubicBezTo>
                    <a:pt x="71" y="14"/>
                    <a:pt x="90" y="17"/>
                    <a:pt x="91" y="29"/>
                  </a:cubicBezTo>
                  <a:cubicBezTo>
                    <a:pt x="92" y="31"/>
                    <a:pt x="90" y="33"/>
                    <a:pt x="90" y="36"/>
                  </a:cubicBezTo>
                  <a:cubicBezTo>
                    <a:pt x="90" y="40"/>
                    <a:pt x="92" y="43"/>
                    <a:pt x="93" y="46"/>
                  </a:cubicBezTo>
                  <a:cubicBezTo>
                    <a:pt x="94" y="46"/>
                    <a:pt x="96" y="46"/>
                    <a:pt x="97" y="46"/>
                  </a:cubicBezTo>
                  <a:cubicBezTo>
                    <a:pt x="101" y="52"/>
                    <a:pt x="106" y="56"/>
                    <a:pt x="108" y="63"/>
                  </a:cubicBezTo>
                  <a:cubicBezTo>
                    <a:pt x="110" y="67"/>
                    <a:pt x="108" y="72"/>
                    <a:pt x="111" y="75"/>
                  </a:cubicBezTo>
                  <a:cubicBezTo>
                    <a:pt x="112" y="84"/>
                    <a:pt x="113" y="93"/>
                    <a:pt x="108" y="98"/>
                  </a:cubicBezTo>
                  <a:cubicBezTo>
                    <a:pt x="104" y="98"/>
                    <a:pt x="101" y="99"/>
                    <a:pt x="97" y="100"/>
                  </a:cubicBezTo>
                  <a:cubicBezTo>
                    <a:pt x="96" y="110"/>
                    <a:pt x="94" y="117"/>
                    <a:pt x="91" y="124"/>
                  </a:cubicBezTo>
                  <a:cubicBezTo>
                    <a:pt x="90" y="124"/>
                    <a:pt x="88" y="124"/>
                    <a:pt x="87" y="124"/>
                  </a:cubicBezTo>
                  <a:cubicBezTo>
                    <a:pt x="88" y="140"/>
                    <a:pt x="89" y="159"/>
                    <a:pt x="92" y="175"/>
                  </a:cubicBezTo>
                  <a:cubicBezTo>
                    <a:pt x="88" y="179"/>
                    <a:pt x="84" y="182"/>
                    <a:pt x="77" y="180"/>
                  </a:cubicBezTo>
                  <a:cubicBezTo>
                    <a:pt x="78" y="175"/>
                    <a:pt x="84" y="175"/>
                    <a:pt x="85" y="170"/>
                  </a:cubicBezTo>
                  <a:cubicBezTo>
                    <a:pt x="86" y="163"/>
                    <a:pt x="81" y="157"/>
                    <a:pt x="80" y="151"/>
                  </a:cubicBezTo>
                  <a:cubicBezTo>
                    <a:pt x="77" y="156"/>
                    <a:pt x="73" y="162"/>
                    <a:pt x="71" y="168"/>
                  </a:cubicBezTo>
                  <a:cubicBezTo>
                    <a:pt x="70" y="172"/>
                    <a:pt x="71" y="176"/>
                    <a:pt x="67" y="178"/>
                  </a:cubicBezTo>
                  <a:cubicBezTo>
                    <a:pt x="65" y="175"/>
                    <a:pt x="61" y="173"/>
                    <a:pt x="60" y="168"/>
                  </a:cubicBezTo>
                  <a:cubicBezTo>
                    <a:pt x="74" y="166"/>
                    <a:pt x="70" y="143"/>
                    <a:pt x="74" y="130"/>
                  </a:cubicBezTo>
                  <a:cubicBezTo>
                    <a:pt x="73" y="129"/>
                    <a:pt x="72" y="131"/>
                    <a:pt x="70" y="130"/>
                  </a:cubicBezTo>
                  <a:cubicBezTo>
                    <a:pt x="69" y="127"/>
                    <a:pt x="69" y="124"/>
                    <a:pt x="69" y="121"/>
                  </a:cubicBezTo>
                  <a:cubicBezTo>
                    <a:pt x="69" y="114"/>
                    <a:pt x="67" y="106"/>
                    <a:pt x="67" y="99"/>
                  </a:cubicBezTo>
                  <a:cubicBezTo>
                    <a:pt x="68" y="93"/>
                    <a:pt x="71" y="88"/>
                    <a:pt x="70" y="82"/>
                  </a:cubicBezTo>
                  <a:cubicBezTo>
                    <a:pt x="66" y="85"/>
                    <a:pt x="63" y="93"/>
                    <a:pt x="59" y="98"/>
                  </a:cubicBezTo>
                  <a:cubicBezTo>
                    <a:pt x="59" y="105"/>
                    <a:pt x="58" y="108"/>
                    <a:pt x="54" y="110"/>
                  </a:cubicBezTo>
                  <a:cubicBezTo>
                    <a:pt x="53" y="108"/>
                    <a:pt x="52" y="107"/>
                    <a:pt x="52" y="104"/>
                  </a:cubicBezTo>
                  <a:cubicBezTo>
                    <a:pt x="48" y="105"/>
                    <a:pt x="47" y="114"/>
                    <a:pt x="45" y="121"/>
                  </a:cubicBezTo>
                  <a:cubicBezTo>
                    <a:pt x="44" y="126"/>
                    <a:pt x="43" y="131"/>
                    <a:pt x="42" y="136"/>
                  </a:cubicBezTo>
                  <a:cubicBezTo>
                    <a:pt x="41" y="148"/>
                    <a:pt x="47" y="164"/>
                    <a:pt x="43" y="174"/>
                  </a:cubicBezTo>
                  <a:cubicBezTo>
                    <a:pt x="42" y="176"/>
                    <a:pt x="44" y="178"/>
                    <a:pt x="43" y="179"/>
                  </a:cubicBezTo>
                  <a:cubicBezTo>
                    <a:pt x="40" y="182"/>
                    <a:pt x="33" y="179"/>
                    <a:pt x="28" y="179"/>
                  </a:cubicBezTo>
                  <a:cubicBezTo>
                    <a:pt x="20" y="170"/>
                    <a:pt x="29" y="155"/>
                    <a:pt x="29" y="140"/>
                  </a:cubicBezTo>
                  <a:cubicBezTo>
                    <a:pt x="28" y="127"/>
                    <a:pt x="23" y="114"/>
                    <a:pt x="22" y="101"/>
                  </a:cubicBezTo>
                  <a:cubicBezTo>
                    <a:pt x="22" y="97"/>
                    <a:pt x="23" y="92"/>
                    <a:pt x="21" y="89"/>
                  </a:cubicBezTo>
                  <a:cubicBezTo>
                    <a:pt x="24" y="80"/>
                    <a:pt x="25" y="69"/>
                    <a:pt x="25" y="59"/>
                  </a:cubicBezTo>
                  <a:cubicBezTo>
                    <a:pt x="19" y="64"/>
                    <a:pt x="15" y="76"/>
                    <a:pt x="9" y="83"/>
                  </a:cubicBezTo>
                  <a:cubicBezTo>
                    <a:pt x="11" y="86"/>
                    <a:pt x="12" y="90"/>
                    <a:pt x="10" y="94"/>
                  </a:cubicBezTo>
                  <a:cubicBezTo>
                    <a:pt x="7" y="94"/>
                    <a:pt x="6" y="94"/>
                    <a:pt x="5" y="93"/>
                  </a:cubicBezTo>
                  <a:cubicBezTo>
                    <a:pt x="0" y="78"/>
                    <a:pt x="10" y="67"/>
                    <a:pt x="15" y="57"/>
                  </a:cubicBezTo>
                  <a:cubicBezTo>
                    <a:pt x="16" y="56"/>
                    <a:pt x="14" y="55"/>
                    <a:pt x="14" y="54"/>
                  </a:cubicBezTo>
                  <a:cubicBezTo>
                    <a:pt x="20" y="50"/>
                    <a:pt x="19" y="39"/>
                    <a:pt x="24" y="35"/>
                  </a:cubicBezTo>
                  <a:cubicBezTo>
                    <a:pt x="27" y="31"/>
                    <a:pt x="32" y="32"/>
                    <a:pt x="37" y="30"/>
                  </a:cubicBezTo>
                  <a:cubicBezTo>
                    <a:pt x="34" y="19"/>
                    <a:pt x="37" y="0"/>
                    <a:pt x="49" y="6"/>
                  </a:cubicBezTo>
                  <a:cubicBezTo>
                    <a:pt x="57" y="10"/>
                    <a:pt x="54" y="24"/>
                    <a:pt x="49" y="29"/>
                  </a:cubicBezTo>
                  <a:close/>
                  <a:moveTo>
                    <a:pt x="56" y="85"/>
                  </a:moveTo>
                  <a:cubicBezTo>
                    <a:pt x="56" y="80"/>
                    <a:pt x="59" y="72"/>
                    <a:pt x="55" y="68"/>
                  </a:cubicBezTo>
                  <a:cubicBezTo>
                    <a:pt x="55" y="74"/>
                    <a:pt x="54" y="81"/>
                    <a:pt x="56" y="85"/>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5" name="Rectangle 6"/>
          <p:cNvSpPr/>
          <p:nvPr/>
        </p:nvSpPr>
        <p:spPr>
          <a:xfrm>
            <a:off x="3514053" y="3761059"/>
            <a:ext cx="1753946" cy="49921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ln w="0"/>
                <a:solidFill>
                  <a:schemeClr val="accent4">
                    <a:lumMod val="50000"/>
                  </a:schemeClr>
                </a:solidFill>
              </a:rPr>
              <a:t>Social programs</a:t>
            </a:r>
            <a:endParaRPr kumimoji="0" lang="en-US" sz="1600" b="1" i="0" u="none" strike="noStrike" kern="0" cap="none" spc="0" normalizeH="0" baseline="0" dirty="0">
              <a:ln w="0"/>
              <a:solidFill>
                <a:schemeClr val="accent4">
                  <a:lumMod val="50000"/>
                </a:schemeClr>
              </a:solidFill>
              <a:effectLst/>
              <a:uLnTx/>
              <a:uFillTx/>
            </a:endParaRPr>
          </a:p>
        </p:txBody>
      </p:sp>
      <p:sp>
        <p:nvSpPr>
          <p:cNvPr id="126" name="Rectangle 6"/>
          <p:cNvSpPr/>
          <p:nvPr/>
        </p:nvSpPr>
        <p:spPr>
          <a:xfrm>
            <a:off x="5419627" y="3755172"/>
            <a:ext cx="1753946" cy="50356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b="1" kern="0" dirty="0">
                <a:ln w="0"/>
                <a:solidFill>
                  <a:schemeClr val="accent4">
                    <a:lumMod val="50000"/>
                  </a:schemeClr>
                </a:solidFill>
              </a:rPr>
              <a:t>Learning</a:t>
            </a:r>
          </a:p>
          <a:p>
            <a:pPr lvl="0" algn="ctr">
              <a:defRPr/>
            </a:pPr>
            <a:r>
              <a:rPr lang="en-US" sz="1600" b="1" kern="0" dirty="0">
                <a:ln w="0"/>
                <a:solidFill>
                  <a:schemeClr val="accent4">
                    <a:lumMod val="50000"/>
                  </a:schemeClr>
                </a:solidFill>
              </a:rPr>
              <a:t>Having fun</a:t>
            </a:r>
          </a:p>
        </p:txBody>
      </p:sp>
      <p:sp>
        <p:nvSpPr>
          <p:cNvPr id="127" name="Jobbra nyíl 126"/>
          <p:cNvSpPr/>
          <p:nvPr/>
        </p:nvSpPr>
        <p:spPr>
          <a:xfrm>
            <a:off x="1811803" y="3586572"/>
            <a:ext cx="1645919" cy="862148"/>
          </a:xfrm>
          <a:prstGeom prst="rightArrow">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3399"/>
                </a:solidFill>
                <a:latin typeface="Calibri" pitchFamily="34" charset="0"/>
              </a:rPr>
              <a:t>Young adult</a:t>
            </a:r>
          </a:p>
          <a:p>
            <a:pPr algn="ctr"/>
            <a:r>
              <a:rPr lang="en-US" sz="1400" dirty="0">
                <a:solidFill>
                  <a:srgbClr val="003399"/>
                </a:solidFill>
                <a:latin typeface="Calibri" pitchFamily="34" charset="0"/>
              </a:rPr>
              <a:t>Independent life</a:t>
            </a:r>
          </a:p>
        </p:txBody>
      </p:sp>
      <p:sp>
        <p:nvSpPr>
          <p:cNvPr id="168" name="Rectangle 6"/>
          <p:cNvSpPr/>
          <p:nvPr/>
        </p:nvSpPr>
        <p:spPr>
          <a:xfrm>
            <a:off x="9705809" y="3725671"/>
            <a:ext cx="1753946" cy="50356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b="1" kern="0" dirty="0">
                <a:ln w="0"/>
                <a:solidFill>
                  <a:schemeClr val="accent6">
                    <a:lumMod val="75000"/>
                    <a:lumOff val="25000"/>
                  </a:schemeClr>
                </a:solidFill>
              </a:rPr>
              <a:t>Filling empty evenings</a:t>
            </a:r>
          </a:p>
        </p:txBody>
      </p:sp>
      <p:grpSp>
        <p:nvGrpSpPr>
          <p:cNvPr id="3" name="Group 385"/>
          <p:cNvGrpSpPr>
            <a:grpSpLocks noChangeAspect="1"/>
          </p:cNvGrpSpPr>
          <p:nvPr/>
        </p:nvGrpSpPr>
        <p:grpSpPr>
          <a:xfrm>
            <a:off x="10038934" y="4342422"/>
            <a:ext cx="1062042" cy="720000"/>
            <a:chOff x="5176838" y="4264025"/>
            <a:chExt cx="985838" cy="668338"/>
          </a:xfrm>
        </p:grpSpPr>
        <p:sp>
          <p:nvSpPr>
            <p:cNvPr id="170" name="Freeform 81"/>
            <p:cNvSpPr>
              <a:spLocks/>
            </p:cNvSpPr>
            <p:nvPr/>
          </p:nvSpPr>
          <p:spPr bwMode="auto">
            <a:xfrm>
              <a:off x="5300663" y="4264025"/>
              <a:ext cx="746125" cy="476250"/>
            </a:xfrm>
            <a:custGeom>
              <a:avLst/>
              <a:gdLst/>
              <a:ahLst/>
              <a:cxnLst>
                <a:cxn ang="0">
                  <a:pos x="509" y="329"/>
                </a:cxn>
                <a:cxn ang="0">
                  <a:pos x="516" y="311"/>
                </a:cxn>
                <a:cxn ang="0">
                  <a:pos x="516" y="31"/>
                </a:cxn>
                <a:cxn ang="0">
                  <a:pos x="483" y="0"/>
                </a:cxn>
                <a:cxn ang="0">
                  <a:pos x="33" y="0"/>
                </a:cxn>
                <a:cxn ang="0">
                  <a:pos x="0" y="31"/>
                </a:cxn>
                <a:cxn ang="0">
                  <a:pos x="0" y="311"/>
                </a:cxn>
                <a:cxn ang="0">
                  <a:pos x="7" y="329"/>
                </a:cxn>
                <a:cxn ang="0">
                  <a:pos x="509" y="329"/>
                </a:cxn>
              </a:cxnLst>
              <a:rect l="0" t="0" r="r" b="b"/>
              <a:pathLst>
                <a:path w="516" h="329">
                  <a:moveTo>
                    <a:pt x="509" y="329"/>
                  </a:moveTo>
                  <a:cubicBezTo>
                    <a:pt x="513" y="324"/>
                    <a:pt x="516" y="318"/>
                    <a:pt x="516" y="311"/>
                  </a:cubicBezTo>
                  <a:cubicBezTo>
                    <a:pt x="516" y="31"/>
                    <a:pt x="516" y="31"/>
                    <a:pt x="516" y="31"/>
                  </a:cubicBezTo>
                  <a:cubicBezTo>
                    <a:pt x="516" y="14"/>
                    <a:pt x="501" y="0"/>
                    <a:pt x="483" y="0"/>
                  </a:cubicBezTo>
                  <a:cubicBezTo>
                    <a:pt x="33" y="0"/>
                    <a:pt x="33" y="0"/>
                    <a:pt x="33" y="0"/>
                  </a:cubicBezTo>
                  <a:cubicBezTo>
                    <a:pt x="15" y="0"/>
                    <a:pt x="0" y="14"/>
                    <a:pt x="0" y="31"/>
                  </a:cubicBezTo>
                  <a:cubicBezTo>
                    <a:pt x="0" y="311"/>
                    <a:pt x="0" y="311"/>
                    <a:pt x="0" y="311"/>
                  </a:cubicBezTo>
                  <a:cubicBezTo>
                    <a:pt x="0" y="318"/>
                    <a:pt x="3" y="324"/>
                    <a:pt x="7" y="329"/>
                  </a:cubicBezTo>
                  <a:lnTo>
                    <a:pt x="509" y="329"/>
                  </a:lnTo>
                  <a:close/>
                </a:path>
              </a:pathLst>
            </a:custGeom>
            <a:solidFill>
              <a:schemeClr val="accent6">
                <a:lumMod val="75000"/>
                <a:lumOff val="25000"/>
              </a:schemeClr>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 name="Rectangle 82"/>
            <p:cNvSpPr>
              <a:spLocks noChangeArrowheads="1"/>
            </p:cNvSpPr>
            <p:nvPr/>
          </p:nvSpPr>
          <p:spPr bwMode="auto">
            <a:xfrm>
              <a:off x="5357813" y="4319588"/>
              <a:ext cx="630238" cy="385763"/>
            </a:xfrm>
            <a:prstGeom prst="rect">
              <a:avLst/>
            </a:prstGeom>
            <a:solidFill>
              <a:srgbClr val="FFFFFF"/>
            </a:solidFill>
            <a:ln w="9525">
              <a:solidFill>
                <a:schemeClr val="accent6">
                  <a:lumMod val="75000"/>
                  <a:lumOff val="25000"/>
                </a:schemeClr>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2" name="Freeform 83"/>
            <p:cNvSpPr>
              <a:spLocks/>
            </p:cNvSpPr>
            <p:nvPr/>
          </p:nvSpPr>
          <p:spPr bwMode="auto">
            <a:xfrm>
              <a:off x="5176838" y="4872038"/>
              <a:ext cx="985838" cy="60325"/>
            </a:xfrm>
            <a:custGeom>
              <a:avLst/>
              <a:gdLst/>
              <a:ahLst/>
              <a:cxnLst>
                <a:cxn ang="0">
                  <a:pos x="682" y="21"/>
                </a:cxn>
                <a:cxn ang="0">
                  <a:pos x="653" y="42"/>
                </a:cxn>
                <a:cxn ang="0">
                  <a:pos x="29" y="42"/>
                </a:cxn>
                <a:cxn ang="0">
                  <a:pos x="0" y="21"/>
                </a:cxn>
                <a:cxn ang="0">
                  <a:pos x="0" y="21"/>
                </a:cxn>
                <a:cxn ang="0">
                  <a:pos x="29" y="0"/>
                </a:cxn>
                <a:cxn ang="0">
                  <a:pos x="653" y="0"/>
                </a:cxn>
                <a:cxn ang="0">
                  <a:pos x="682" y="21"/>
                </a:cxn>
              </a:cxnLst>
              <a:rect l="0" t="0" r="r" b="b"/>
              <a:pathLst>
                <a:path w="682" h="42">
                  <a:moveTo>
                    <a:pt x="682" y="21"/>
                  </a:moveTo>
                  <a:cubicBezTo>
                    <a:pt x="682" y="32"/>
                    <a:pt x="669" y="42"/>
                    <a:pt x="653" y="42"/>
                  </a:cubicBezTo>
                  <a:cubicBezTo>
                    <a:pt x="29" y="42"/>
                    <a:pt x="29" y="42"/>
                    <a:pt x="29" y="42"/>
                  </a:cubicBezTo>
                  <a:cubicBezTo>
                    <a:pt x="13" y="42"/>
                    <a:pt x="0" y="32"/>
                    <a:pt x="0" y="21"/>
                  </a:cubicBezTo>
                  <a:cubicBezTo>
                    <a:pt x="0" y="21"/>
                    <a:pt x="0" y="21"/>
                    <a:pt x="0" y="21"/>
                  </a:cubicBezTo>
                  <a:cubicBezTo>
                    <a:pt x="0" y="9"/>
                    <a:pt x="13" y="0"/>
                    <a:pt x="29" y="0"/>
                  </a:cubicBezTo>
                  <a:cubicBezTo>
                    <a:pt x="653" y="0"/>
                    <a:pt x="653" y="0"/>
                    <a:pt x="653" y="0"/>
                  </a:cubicBezTo>
                  <a:cubicBezTo>
                    <a:pt x="669" y="0"/>
                    <a:pt x="682" y="9"/>
                    <a:pt x="682" y="21"/>
                  </a:cubicBezTo>
                  <a:close/>
                </a:path>
              </a:pathLst>
            </a:custGeom>
            <a:solidFill>
              <a:schemeClr val="accent6">
                <a:lumMod val="75000"/>
                <a:lumOff val="25000"/>
              </a:schemeClr>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Freeform 84"/>
            <p:cNvSpPr>
              <a:spLocks/>
            </p:cNvSpPr>
            <p:nvPr/>
          </p:nvSpPr>
          <p:spPr bwMode="auto">
            <a:xfrm>
              <a:off x="5976938" y="4754563"/>
              <a:ext cx="157163" cy="107950"/>
            </a:xfrm>
            <a:custGeom>
              <a:avLst/>
              <a:gdLst/>
              <a:ahLst/>
              <a:cxnLst>
                <a:cxn ang="0">
                  <a:pos x="99" y="68"/>
                </a:cxn>
                <a:cxn ang="0">
                  <a:pos x="32" y="0"/>
                </a:cxn>
                <a:cxn ang="0">
                  <a:pos x="0" y="0"/>
                </a:cxn>
                <a:cxn ang="0">
                  <a:pos x="67" y="68"/>
                </a:cxn>
                <a:cxn ang="0">
                  <a:pos x="99" y="68"/>
                </a:cxn>
              </a:cxnLst>
              <a:rect l="0" t="0" r="r" b="b"/>
              <a:pathLst>
                <a:path w="99" h="68">
                  <a:moveTo>
                    <a:pt x="99" y="68"/>
                  </a:moveTo>
                  <a:lnTo>
                    <a:pt x="32" y="0"/>
                  </a:lnTo>
                  <a:lnTo>
                    <a:pt x="0" y="0"/>
                  </a:lnTo>
                  <a:lnTo>
                    <a:pt x="67" y="68"/>
                  </a:lnTo>
                  <a:lnTo>
                    <a:pt x="99"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85"/>
            <p:cNvSpPr>
              <a:spLocks/>
            </p:cNvSpPr>
            <p:nvPr/>
          </p:nvSpPr>
          <p:spPr bwMode="auto">
            <a:xfrm>
              <a:off x="5208588" y="4754563"/>
              <a:ext cx="158750" cy="107950"/>
            </a:xfrm>
            <a:custGeom>
              <a:avLst/>
              <a:gdLst/>
              <a:ahLst/>
              <a:cxnLst>
                <a:cxn ang="0">
                  <a:pos x="33" y="68"/>
                </a:cxn>
                <a:cxn ang="0">
                  <a:pos x="100" y="0"/>
                </a:cxn>
                <a:cxn ang="0">
                  <a:pos x="68" y="0"/>
                </a:cxn>
                <a:cxn ang="0">
                  <a:pos x="0" y="68"/>
                </a:cxn>
                <a:cxn ang="0">
                  <a:pos x="33" y="68"/>
                </a:cxn>
              </a:cxnLst>
              <a:rect l="0" t="0" r="r" b="b"/>
              <a:pathLst>
                <a:path w="100" h="68">
                  <a:moveTo>
                    <a:pt x="33" y="68"/>
                  </a:moveTo>
                  <a:lnTo>
                    <a:pt x="100" y="0"/>
                  </a:lnTo>
                  <a:lnTo>
                    <a:pt x="68" y="0"/>
                  </a:lnTo>
                  <a:lnTo>
                    <a:pt x="0" y="68"/>
                  </a:lnTo>
                  <a:lnTo>
                    <a:pt x="33"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86"/>
            <p:cNvSpPr>
              <a:spLocks/>
            </p:cNvSpPr>
            <p:nvPr/>
          </p:nvSpPr>
          <p:spPr bwMode="auto">
            <a:xfrm>
              <a:off x="5273675" y="4754563"/>
              <a:ext cx="796925" cy="84138"/>
            </a:xfrm>
            <a:custGeom>
              <a:avLst/>
              <a:gdLst/>
              <a:ahLst/>
              <a:cxnLst>
                <a:cxn ang="0">
                  <a:pos x="32" y="0"/>
                </a:cxn>
                <a:cxn ang="0">
                  <a:pos x="0" y="53"/>
                </a:cxn>
                <a:cxn ang="0">
                  <a:pos x="502" y="53"/>
                </a:cxn>
                <a:cxn ang="0">
                  <a:pos x="460" y="0"/>
                </a:cxn>
                <a:cxn ang="0">
                  <a:pos x="32" y="0"/>
                </a:cxn>
              </a:cxnLst>
              <a:rect l="0" t="0" r="r" b="b"/>
              <a:pathLst>
                <a:path w="502" h="53">
                  <a:moveTo>
                    <a:pt x="32" y="0"/>
                  </a:moveTo>
                  <a:lnTo>
                    <a:pt x="0" y="53"/>
                  </a:lnTo>
                  <a:lnTo>
                    <a:pt x="502" y="53"/>
                  </a:lnTo>
                  <a:lnTo>
                    <a:pt x="460" y="0"/>
                  </a:lnTo>
                  <a:lnTo>
                    <a:pt x="32" y="0"/>
                  </a:lnTo>
                  <a:close/>
                </a:path>
              </a:pathLst>
            </a:custGeom>
            <a:solidFill>
              <a:schemeClr val="accent6">
                <a:lumMod val="75000"/>
                <a:lumOff val="25000"/>
              </a:schemeClr>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Oval 87"/>
            <p:cNvSpPr>
              <a:spLocks noChangeArrowheads="1"/>
            </p:cNvSpPr>
            <p:nvPr/>
          </p:nvSpPr>
          <p:spPr bwMode="auto">
            <a:xfrm>
              <a:off x="5386388" y="4900613"/>
              <a:ext cx="555625" cy="9525"/>
            </a:xfrm>
            <a:prstGeom prst="ellipse">
              <a:avLst/>
            </a:prstGeom>
            <a:solidFill>
              <a:srgbClr val="FFFFFF"/>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Oval 88"/>
            <p:cNvSpPr>
              <a:spLocks noChangeArrowheads="1"/>
            </p:cNvSpPr>
            <p:nvPr/>
          </p:nvSpPr>
          <p:spPr bwMode="auto">
            <a:xfrm>
              <a:off x="598011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Oval 89"/>
            <p:cNvSpPr>
              <a:spLocks noChangeArrowheads="1"/>
            </p:cNvSpPr>
            <p:nvPr/>
          </p:nvSpPr>
          <p:spPr bwMode="auto">
            <a:xfrm>
              <a:off x="601186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 name="Oval 90"/>
            <p:cNvSpPr>
              <a:spLocks noChangeArrowheads="1"/>
            </p:cNvSpPr>
            <p:nvPr/>
          </p:nvSpPr>
          <p:spPr bwMode="auto">
            <a:xfrm>
              <a:off x="5651500" y="4278313"/>
              <a:ext cx="30163" cy="3016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 name="Group 9"/>
          <p:cNvGrpSpPr/>
          <p:nvPr/>
        </p:nvGrpSpPr>
        <p:grpSpPr>
          <a:xfrm>
            <a:off x="5450653" y="4692601"/>
            <a:ext cx="1851156" cy="691755"/>
            <a:chOff x="5563130" y="4815215"/>
            <a:chExt cx="1851156" cy="691755"/>
          </a:xfrm>
        </p:grpSpPr>
        <p:grpSp>
          <p:nvGrpSpPr>
            <p:cNvPr id="2" name="Group 262"/>
            <p:cNvGrpSpPr>
              <a:grpSpLocks noChangeAspect="1"/>
            </p:cNvGrpSpPr>
            <p:nvPr/>
          </p:nvGrpSpPr>
          <p:grpSpPr>
            <a:xfrm flipH="1">
              <a:off x="6869630" y="4897666"/>
              <a:ext cx="544656" cy="458783"/>
              <a:chOff x="3657600" y="4224338"/>
              <a:chExt cx="1087438" cy="915987"/>
            </a:xfrm>
            <a:solidFill>
              <a:schemeClr val="accent4">
                <a:lumMod val="75000"/>
              </a:schemeClr>
            </a:solidFill>
          </p:grpSpPr>
          <p:sp>
            <p:nvSpPr>
              <p:cNvPr id="129" name="Freeform 150"/>
              <p:cNvSpPr>
                <a:spLocks/>
              </p:cNvSpPr>
              <p:nvPr/>
            </p:nvSpPr>
            <p:spPr bwMode="auto">
              <a:xfrm>
                <a:off x="3773488" y="4757738"/>
                <a:ext cx="225425" cy="382587"/>
              </a:xfrm>
              <a:custGeom>
                <a:avLst/>
                <a:gdLst/>
                <a:ahLst/>
                <a:cxnLst>
                  <a:cxn ang="0">
                    <a:pos x="46" y="0"/>
                  </a:cxn>
                  <a:cxn ang="0">
                    <a:pos x="34" y="11"/>
                  </a:cxn>
                  <a:cxn ang="0">
                    <a:pos x="27" y="12"/>
                  </a:cxn>
                  <a:cxn ang="0">
                    <a:pos x="11" y="21"/>
                  </a:cxn>
                  <a:cxn ang="0">
                    <a:pos x="6" y="27"/>
                  </a:cxn>
                  <a:cxn ang="0">
                    <a:pos x="0" y="50"/>
                  </a:cxn>
                  <a:cxn ang="0">
                    <a:pos x="11" y="80"/>
                  </a:cxn>
                  <a:cxn ang="0">
                    <a:pos x="27" y="89"/>
                  </a:cxn>
                  <a:cxn ang="0">
                    <a:pos x="34" y="90"/>
                  </a:cxn>
                  <a:cxn ang="0">
                    <a:pos x="46" y="102"/>
                  </a:cxn>
                  <a:cxn ang="0">
                    <a:pos x="60" y="86"/>
                  </a:cxn>
                  <a:cxn ang="0">
                    <a:pos x="60" y="17"/>
                  </a:cxn>
                  <a:cxn ang="0">
                    <a:pos x="46" y="0"/>
                  </a:cxn>
                </a:cxnLst>
                <a:rect l="0" t="0" r="r" b="b"/>
                <a:pathLst>
                  <a:path w="60" h="102">
                    <a:moveTo>
                      <a:pt x="46" y="0"/>
                    </a:moveTo>
                    <a:cubicBezTo>
                      <a:pt x="41" y="0"/>
                      <a:pt x="36" y="5"/>
                      <a:pt x="34" y="11"/>
                    </a:cubicBezTo>
                    <a:cubicBezTo>
                      <a:pt x="31" y="11"/>
                      <a:pt x="29" y="11"/>
                      <a:pt x="27" y="12"/>
                    </a:cubicBezTo>
                    <a:cubicBezTo>
                      <a:pt x="20" y="13"/>
                      <a:pt x="15" y="16"/>
                      <a:pt x="11" y="21"/>
                    </a:cubicBezTo>
                    <a:cubicBezTo>
                      <a:pt x="9" y="23"/>
                      <a:pt x="8" y="25"/>
                      <a:pt x="6" y="27"/>
                    </a:cubicBezTo>
                    <a:cubicBezTo>
                      <a:pt x="2" y="33"/>
                      <a:pt x="0" y="41"/>
                      <a:pt x="0" y="50"/>
                    </a:cubicBezTo>
                    <a:cubicBezTo>
                      <a:pt x="0" y="62"/>
                      <a:pt x="4" y="73"/>
                      <a:pt x="11" y="80"/>
                    </a:cubicBezTo>
                    <a:cubicBezTo>
                      <a:pt x="15" y="85"/>
                      <a:pt x="20" y="88"/>
                      <a:pt x="27" y="89"/>
                    </a:cubicBezTo>
                    <a:cubicBezTo>
                      <a:pt x="29" y="90"/>
                      <a:pt x="31" y="90"/>
                      <a:pt x="34" y="90"/>
                    </a:cubicBezTo>
                    <a:cubicBezTo>
                      <a:pt x="35" y="97"/>
                      <a:pt x="40" y="102"/>
                      <a:pt x="46" y="102"/>
                    </a:cubicBezTo>
                    <a:cubicBezTo>
                      <a:pt x="54" y="102"/>
                      <a:pt x="60" y="95"/>
                      <a:pt x="60" y="86"/>
                    </a:cubicBezTo>
                    <a:cubicBezTo>
                      <a:pt x="60" y="17"/>
                      <a:pt x="60" y="17"/>
                      <a:pt x="60" y="17"/>
                    </a:cubicBezTo>
                    <a:cubicBezTo>
                      <a:pt x="60" y="8"/>
                      <a:pt x="54" y="0"/>
                      <a:pt x="4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51"/>
              <p:cNvSpPr>
                <a:spLocks/>
              </p:cNvSpPr>
              <p:nvPr/>
            </p:nvSpPr>
            <p:spPr bwMode="auto">
              <a:xfrm>
                <a:off x="3657600" y="4224338"/>
                <a:ext cx="1087438" cy="915987"/>
              </a:xfrm>
              <a:custGeom>
                <a:avLst/>
                <a:gdLst/>
                <a:ahLst/>
                <a:cxnLst>
                  <a:cxn ang="0">
                    <a:pos x="282" y="169"/>
                  </a:cxn>
                  <a:cxn ang="0">
                    <a:pos x="271" y="169"/>
                  </a:cxn>
                  <a:cxn ang="0">
                    <a:pos x="270" y="128"/>
                  </a:cxn>
                  <a:cxn ang="0">
                    <a:pos x="146" y="0"/>
                  </a:cxn>
                  <a:cxn ang="0">
                    <a:pos x="146" y="0"/>
                  </a:cxn>
                  <a:cxn ang="0">
                    <a:pos x="145" y="0"/>
                  </a:cxn>
                  <a:cxn ang="0">
                    <a:pos x="145" y="0"/>
                  </a:cxn>
                  <a:cxn ang="0">
                    <a:pos x="144" y="0"/>
                  </a:cxn>
                  <a:cxn ang="0">
                    <a:pos x="144" y="0"/>
                  </a:cxn>
                  <a:cxn ang="0">
                    <a:pos x="144" y="0"/>
                  </a:cxn>
                  <a:cxn ang="0">
                    <a:pos x="19" y="128"/>
                  </a:cxn>
                  <a:cxn ang="0">
                    <a:pos x="19" y="169"/>
                  </a:cxn>
                  <a:cxn ang="0">
                    <a:pos x="8" y="169"/>
                  </a:cxn>
                  <a:cxn ang="0">
                    <a:pos x="0" y="193"/>
                  </a:cxn>
                  <a:cxn ang="0">
                    <a:pos x="8" y="217"/>
                  </a:cxn>
                  <a:cxn ang="0">
                    <a:pos x="33" y="217"/>
                  </a:cxn>
                  <a:cxn ang="0">
                    <a:pos x="33" y="169"/>
                  </a:cxn>
                  <a:cxn ang="0">
                    <a:pos x="32" y="169"/>
                  </a:cxn>
                  <a:cxn ang="0">
                    <a:pos x="33" y="167"/>
                  </a:cxn>
                  <a:cxn ang="0">
                    <a:pos x="145" y="38"/>
                  </a:cxn>
                  <a:cxn ang="0">
                    <a:pos x="257" y="167"/>
                  </a:cxn>
                  <a:cxn ang="0">
                    <a:pos x="257" y="169"/>
                  </a:cxn>
                  <a:cxn ang="0">
                    <a:pos x="257" y="169"/>
                  </a:cxn>
                  <a:cxn ang="0">
                    <a:pos x="257" y="182"/>
                  </a:cxn>
                  <a:cxn ang="0">
                    <a:pos x="252" y="169"/>
                  </a:cxn>
                  <a:cxn ang="0">
                    <a:pos x="247" y="163"/>
                  </a:cxn>
                  <a:cxn ang="0">
                    <a:pos x="231" y="154"/>
                  </a:cxn>
                  <a:cxn ang="0">
                    <a:pos x="224" y="153"/>
                  </a:cxn>
                  <a:cxn ang="0">
                    <a:pos x="212" y="142"/>
                  </a:cxn>
                  <a:cxn ang="0">
                    <a:pos x="198" y="159"/>
                  </a:cxn>
                  <a:cxn ang="0">
                    <a:pos x="198" y="228"/>
                  </a:cxn>
                  <a:cxn ang="0">
                    <a:pos x="212" y="244"/>
                  </a:cxn>
                  <a:cxn ang="0">
                    <a:pos x="224" y="232"/>
                  </a:cxn>
                  <a:cxn ang="0">
                    <a:pos x="231" y="231"/>
                  </a:cxn>
                  <a:cxn ang="0">
                    <a:pos x="247" y="222"/>
                  </a:cxn>
                  <a:cxn ang="0">
                    <a:pos x="257" y="203"/>
                  </a:cxn>
                  <a:cxn ang="0">
                    <a:pos x="257" y="217"/>
                  </a:cxn>
                  <a:cxn ang="0">
                    <a:pos x="282" y="217"/>
                  </a:cxn>
                  <a:cxn ang="0">
                    <a:pos x="290" y="193"/>
                  </a:cxn>
                  <a:cxn ang="0">
                    <a:pos x="282" y="169"/>
                  </a:cxn>
                </a:cxnLst>
                <a:rect l="0" t="0" r="r" b="b"/>
                <a:pathLst>
                  <a:path w="290" h="244">
                    <a:moveTo>
                      <a:pt x="282" y="169"/>
                    </a:moveTo>
                    <a:cubicBezTo>
                      <a:pt x="271" y="169"/>
                      <a:pt x="271" y="169"/>
                      <a:pt x="271" y="169"/>
                    </a:cubicBezTo>
                    <a:cubicBezTo>
                      <a:pt x="271" y="155"/>
                      <a:pt x="270" y="139"/>
                      <a:pt x="270" y="128"/>
                    </a:cubicBezTo>
                    <a:cubicBezTo>
                      <a:pt x="270" y="58"/>
                      <a:pt x="215" y="1"/>
                      <a:pt x="146" y="0"/>
                    </a:cubicBezTo>
                    <a:cubicBezTo>
                      <a:pt x="146" y="0"/>
                      <a:pt x="146" y="0"/>
                      <a:pt x="146" y="0"/>
                    </a:cubicBezTo>
                    <a:cubicBezTo>
                      <a:pt x="145" y="0"/>
                      <a:pt x="145" y="0"/>
                      <a:pt x="145" y="0"/>
                    </a:cubicBezTo>
                    <a:cubicBezTo>
                      <a:pt x="145" y="0"/>
                      <a:pt x="145" y="0"/>
                      <a:pt x="145" y="0"/>
                    </a:cubicBezTo>
                    <a:cubicBezTo>
                      <a:pt x="145" y="0"/>
                      <a:pt x="144" y="0"/>
                      <a:pt x="144" y="0"/>
                    </a:cubicBezTo>
                    <a:cubicBezTo>
                      <a:pt x="144" y="0"/>
                      <a:pt x="144" y="0"/>
                      <a:pt x="144" y="0"/>
                    </a:cubicBezTo>
                    <a:cubicBezTo>
                      <a:pt x="144" y="0"/>
                      <a:pt x="144" y="0"/>
                      <a:pt x="144" y="0"/>
                    </a:cubicBezTo>
                    <a:cubicBezTo>
                      <a:pt x="75" y="1"/>
                      <a:pt x="19" y="58"/>
                      <a:pt x="19" y="128"/>
                    </a:cubicBezTo>
                    <a:cubicBezTo>
                      <a:pt x="19" y="139"/>
                      <a:pt x="19" y="155"/>
                      <a:pt x="19" y="169"/>
                    </a:cubicBezTo>
                    <a:cubicBezTo>
                      <a:pt x="8" y="169"/>
                      <a:pt x="8" y="169"/>
                      <a:pt x="8" y="169"/>
                    </a:cubicBezTo>
                    <a:cubicBezTo>
                      <a:pt x="8" y="169"/>
                      <a:pt x="0" y="180"/>
                      <a:pt x="0" y="193"/>
                    </a:cubicBezTo>
                    <a:cubicBezTo>
                      <a:pt x="0" y="210"/>
                      <a:pt x="8" y="217"/>
                      <a:pt x="8" y="217"/>
                    </a:cubicBezTo>
                    <a:cubicBezTo>
                      <a:pt x="33" y="217"/>
                      <a:pt x="33" y="217"/>
                      <a:pt x="33" y="217"/>
                    </a:cubicBezTo>
                    <a:cubicBezTo>
                      <a:pt x="33" y="169"/>
                      <a:pt x="33" y="169"/>
                      <a:pt x="33" y="169"/>
                    </a:cubicBezTo>
                    <a:cubicBezTo>
                      <a:pt x="32" y="169"/>
                      <a:pt x="32" y="169"/>
                      <a:pt x="32" y="169"/>
                    </a:cubicBezTo>
                    <a:cubicBezTo>
                      <a:pt x="33" y="168"/>
                      <a:pt x="33" y="167"/>
                      <a:pt x="33" y="167"/>
                    </a:cubicBezTo>
                    <a:cubicBezTo>
                      <a:pt x="33" y="97"/>
                      <a:pt x="83" y="40"/>
                      <a:pt x="145" y="38"/>
                    </a:cubicBezTo>
                    <a:cubicBezTo>
                      <a:pt x="207" y="40"/>
                      <a:pt x="257" y="97"/>
                      <a:pt x="257" y="167"/>
                    </a:cubicBezTo>
                    <a:cubicBezTo>
                      <a:pt x="257" y="167"/>
                      <a:pt x="257" y="168"/>
                      <a:pt x="257" y="169"/>
                    </a:cubicBezTo>
                    <a:cubicBezTo>
                      <a:pt x="257" y="169"/>
                      <a:pt x="257" y="169"/>
                      <a:pt x="257" y="169"/>
                    </a:cubicBezTo>
                    <a:cubicBezTo>
                      <a:pt x="257" y="182"/>
                      <a:pt x="257" y="182"/>
                      <a:pt x="257" y="182"/>
                    </a:cubicBezTo>
                    <a:cubicBezTo>
                      <a:pt x="256" y="177"/>
                      <a:pt x="254" y="172"/>
                      <a:pt x="252" y="169"/>
                    </a:cubicBezTo>
                    <a:cubicBezTo>
                      <a:pt x="250" y="167"/>
                      <a:pt x="249" y="165"/>
                      <a:pt x="247" y="163"/>
                    </a:cubicBezTo>
                    <a:cubicBezTo>
                      <a:pt x="243" y="158"/>
                      <a:pt x="237" y="155"/>
                      <a:pt x="231" y="154"/>
                    </a:cubicBezTo>
                    <a:cubicBezTo>
                      <a:pt x="229" y="153"/>
                      <a:pt x="226" y="153"/>
                      <a:pt x="224" y="153"/>
                    </a:cubicBezTo>
                    <a:cubicBezTo>
                      <a:pt x="222" y="147"/>
                      <a:pt x="217" y="142"/>
                      <a:pt x="212" y="142"/>
                    </a:cubicBezTo>
                    <a:cubicBezTo>
                      <a:pt x="204" y="142"/>
                      <a:pt x="198" y="150"/>
                      <a:pt x="198" y="159"/>
                    </a:cubicBezTo>
                    <a:cubicBezTo>
                      <a:pt x="198" y="228"/>
                      <a:pt x="198" y="228"/>
                      <a:pt x="198" y="228"/>
                    </a:cubicBezTo>
                    <a:cubicBezTo>
                      <a:pt x="198" y="237"/>
                      <a:pt x="204" y="244"/>
                      <a:pt x="212" y="244"/>
                    </a:cubicBezTo>
                    <a:cubicBezTo>
                      <a:pt x="218" y="244"/>
                      <a:pt x="223" y="239"/>
                      <a:pt x="224" y="232"/>
                    </a:cubicBezTo>
                    <a:cubicBezTo>
                      <a:pt x="227" y="232"/>
                      <a:pt x="229" y="232"/>
                      <a:pt x="231" y="231"/>
                    </a:cubicBezTo>
                    <a:cubicBezTo>
                      <a:pt x="237" y="230"/>
                      <a:pt x="243" y="227"/>
                      <a:pt x="247" y="222"/>
                    </a:cubicBezTo>
                    <a:cubicBezTo>
                      <a:pt x="252" y="217"/>
                      <a:pt x="255" y="211"/>
                      <a:pt x="257" y="203"/>
                    </a:cubicBezTo>
                    <a:cubicBezTo>
                      <a:pt x="257" y="217"/>
                      <a:pt x="257" y="217"/>
                      <a:pt x="257" y="217"/>
                    </a:cubicBezTo>
                    <a:cubicBezTo>
                      <a:pt x="282" y="217"/>
                      <a:pt x="282" y="217"/>
                      <a:pt x="282" y="217"/>
                    </a:cubicBezTo>
                    <a:cubicBezTo>
                      <a:pt x="282" y="217"/>
                      <a:pt x="290" y="210"/>
                      <a:pt x="290" y="193"/>
                    </a:cubicBezTo>
                    <a:cubicBezTo>
                      <a:pt x="290" y="180"/>
                      <a:pt x="282" y="169"/>
                      <a:pt x="282" y="1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5" name="Freeform 278"/>
            <p:cNvSpPr>
              <a:spLocks noChangeAspect="1" noEditPoints="1"/>
            </p:cNvSpPr>
            <p:nvPr/>
          </p:nvSpPr>
          <p:spPr bwMode="auto">
            <a:xfrm flipH="1">
              <a:off x="5563130" y="4815215"/>
              <a:ext cx="282563" cy="458783"/>
            </a:xfrm>
            <a:custGeom>
              <a:avLst/>
              <a:gdLst>
                <a:gd name="T0" fmla="*/ 168 w 192"/>
                <a:gd name="T1" fmla="*/ 0 h 312"/>
                <a:gd name="T2" fmla="*/ 24 w 192"/>
                <a:gd name="T3" fmla="*/ 0 h 312"/>
                <a:gd name="T4" fmla="*/ 0 w 192"/>
                <a:gd name="T5" fmla="*/ 24 h 312"/>
                <a:gd name="T6" fmla="*/ 0 w 192"/>
                <a:gd name="T7" fmla="*/ 288 h 312"/>
                <a:gd name="T8" fmla="*/ 24 w 192"/>
                <a:gd name="T9" fmla="*/ 312 h 312"/>
                <a:gd name="T10" fmla="*/ 168 w 192"/>
                <a:gd name="T11" fmla="*/ 312 h 312"/>
                <a:gd name="T12" fmla="*/ 192 w 192"/>
                <a:gd name="T13" fmla="*/ 288 h 312"/>
                <a:gd name="T14" fmla="*/ 192 w 192"/>
                <a:gd name="T15" fmla="*/ 24 h 312"/>
                <a:gd name="T16" fmla="*/ 168 w 192"/>
                <a:gd name="T17" fmla="*/ 0 h 312"/>
                <a:gd name="T18" fmla="*/ 120 w 192"/>
                <a:gd name="T19" fmla="*/ 284 h 312"/>
                <a:gd name="T20" fmla="*/ 72 w 192"/>
                <a:gd name="T21" fmla="*/ 284 h 312"/>
                <a:gd name="T22" fmla="*/ 72 w 192"/>
                <a:gd name="T23" fmla="*/ 272 h 312"/>
                <a:gd name="T24" fmla="*/ 120 w 192"/>
                <a:gd name="T25" fmla="*/ 272 h 312"/>
                <a:gd name="T26" fmla="*/ 120 w 192"/>
                <a:gd name="T27" fmla="*/ 284 h 312"/>
                <a:gd name="T28" fmla="*/ 180 w 192"/>
                <a:gd name="T29" fmla="*/ 252 h 312"/>
                <a:gd name="T30" fmla="*/ 12 w 192"/>
                <a:gd name="T31" fmla="*/ 252 h 312"/>
                <a:gd name="T32" fmla="*/ 12 w 192"/>
                <a:gd name="T33" fmla="*/ 24 h 312"/>
                <a:gd name="T34" fmla="*/ 180 w 192"/>
                <a:gd name="T35" fmla="*/ 24 h 312"/>
                <a:gd name="T36" fmla="*/ 180 w 192"/>
                <a:gd name="T37" fmla="*/ 252 h 312"/>
                <a:gd name="T38" fmla="*/ 76 w 192"/>
                <a:gd name="T39" fmla="*/ 208 h 312"/>
                <a:gd name="T40" fmla="*/ 112 w 192"/>
                <a:gd name="T41" fmla="*/ 178 h 312"/>
                <a:gd name="T42" fmla="*/ 112 w 192"/>
                <a:gd name="T43" fmla="*/ 107 h 312"/>
                <a:gd name="T44" fmla="*/ 131 w 192"/>
                <a:gd name="T45" fmla="*/ 120 h 312"/>
                <a:gd name="T46" fmla="*/ 143 w 192"/>
                <a:gd name="T47" fmla="*/ 136 h 312"/>
                <a:gd name="T48" fmla="*/ 145 w 192"/>
                <a:gd name="T49" fmla="*/ 140 h 312"/>
                <a:gd name="T50" fmla="*/ 145 w 192"/>
                <a:gd name="T51" fmla="*/ 143 h 312"/>
                <a:gd name="T52" fmla="*/ 145 w 192"/>
                <a:gd name="T53" fmla="*/ 145 h 312"/>
                <a:gd name="T54" fmla="*/ 146 w 192"/>
                <a:gd name="T55" fmla="*/ 154 h 312"/>
                <a:gd name="T56" fmla="*/ 141 w 192"/>
                <a:gd name="T57" fmla="*/ 167 h 312"/>
                <a:gd name="T58" fmla="*/ 138 w 192"/>
                <a:gd name="T59" fmla="*/ 172 h 312"/>
                <a:gd name="T60" fmla="*/ 142 w 192"/>
                <a:gd name="T61" fmla="*/ 169 h 312"/>
                <a:gd name="T62" fmla="*/ 152 w 192"/>
                <a:gd name="T63" fmla="*/ 156 h 312"/>
                <a:gd name="T64" fmla="*/ 156 w 192"/>
                <a:gd name="T65" fmla="*/ 145 h 312"/>
                <a:gd name="T66" fmla="*/ 157 w 192"/>
                <a:gd name="T67" fmla="*/ 142 h 312"/>
                <a:gd name="T68" fmla="*/ 157 w 192"/>
                <a:gd name="T69" fmla="*/ 139 h 312"/>
                <a:gd name="T70" fmla="*/ 156 w 192"/>
                <a:gd name="T71" fmla="*/ 132 h 312"/>
                <a:gd name="T72" fmla="*/ 152 w 192"/>
                <a:gd name="T73" fmla="*/ 119 h 312"/>
                <a:gd name="T74" fmla="*/ 144 w 192"/>
                <a:gd name="T75" fmla="*/ 107 h 312"/>
                <a:gd name="T76" fmla="*/ 126 w 192"/>
                <a:gd name="T77" fmla="*/ 88 h 312"/>
                <a:gd name="T78" fmla="*/ 114 w 192"/>
                <a:gd name="T79" fmla="*/ 75 h 312"/>
                <a:gd name="T80" fmla="*/ 112 w 192"/>
                <a:gd name="T81" fmla="*/ 70 h 312"/>
                <a:gd name="T82" fmla="*/ 112 w 192"/>
                <a:gd name="T83" fmla="*/ 64 h 312"/>
                <a:gd name="T84" fmla="*/ 100 w 192"/>
                <a:gd name="T85" fmla="*/ 64 h 312"/>
                <a:gd name="T86" fmla="*/ 100 w 192"/>
                <a:gd name="T87" fmla="*/ 156 h 312"/>
                <a:gd name="T88" fmla="*/ 76 w 192"/>
                <a:gd name="T89" fmla="*/ 148 h 312"/>
                <a:gd name="T90" fmla="*/ 40 w 192"/>
                <a:gd name="T91" fmla="*/ 178 h 312"/>
                <a:gd name="T92" fmla="*/ 76 w 192"/>
                <a:gd name="T93"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312">
                  <a:moveTo>
                    <a:pt x="168" y="0"/>
                  </a:moveTo>
                  <a:cubicBezTo>
                    <a:pt x="24" y="0"/>
                    <a:pt x="24" y="0"/>
                    <a:pt x="24" y="0"/>
                  </a:cubicBezTo>
                  <a:cubicBezTo>
                    <a:pt x="11" y="0"/>
                    <a:pt x="0" y="11"/>
                    <a:pt x="0" y="24"/>
                  </a:cubicBezTo>
                  <a:cubicBezTo>
                    <a:pt x="0" y="288"/>
                    <a:pt x="0" y="288"/>
                    <a:pt x="0" y="288"/>
                  </a:cubicBezTo>
                  <a:cubicBezTo>
                    <a:pt x="0" y="301"/>
                    <a:pt x="11" y="312"/>
                    <a:pt x="24" y="312"/>
                  </a:cubicBezTo>
                  <a:cubicBezTo>
                    <a:pt x="168" y="312"/>
                    <a:pt x="168" y="312"/>
                    <a:pt x="168" y="312"/>
                  </a:cubicBezTo>
                  <a:cubicBezTo>
                    <a:pt x="181" y="312"/>
                    <a:pt x="192" y="301"/>
                    <a:pt x="192" y="288"/>
                  </a:cubicBezTo>
                  <a:cubicBezTo>
                    <a:pt x="192" y="24"/>
                    <a:pt x="192" y="24"/>
                    <a:pt x="192" y="24"/>
                  </a:cubicBezTo>
                  <a:cubicBezTo>
                    <a:pt x="192" y="11"/>
                    <a:pt x="181" y="0"/>
                    <a:pt x="168" y="0"/>
                  </a:cubicBezTo>
                  <a:close/>
                  <a:moveTo>
                    <a:pt x="120" y="284"/>
                  </a:moveTo>
                  <a:cubicBezTo>
                    <a:pt x="72" y="284"/>
                    <a:pt x="72" y="284"/>
                    <a:pt x="72" y="284"/>
                  </a:cubicBezTo>
                  <a:cubicBezTo>
                    <a:pt x="72" y="272"/>
                    <a:pt x="72" y="272"/>
                    <a:pt x="72" y="272"/>
                  </a:cubicBezTo>
                  <a:cubicBezTo>
                    <a:pt x="120" y="272"/>
                    <a:pt x="120" y="272"/>
                    <a:pt x="120" y="272"/>
                  </a:cubicBezTo>
                  <a:lnTo>
                    <a:pt x="120" y="284"/>
                  </a:lnTo>
                  <a:close/>
                  <a:moveTo>
                    <a:pt x="180" y="252"/>
                  </a:moveTo>
                  <a:cubicBezTo>
                    <a:pt x="12" y="252"/>
                    <a:pt x="12" y="252"/>
                    <a:pt x="12" y="252"/>
                  </a:cubicBezTo>
                  <a:cubicBezTo>
                    <a:pt x="12" y="24"/>
                    <a:pt x="12" y="24"/>
                    <a:pt x="12" y="24"/>
                  </a:cubicBezTo>
                  <a:cubicBezTo>
                    <a:pt x="180" y="24"/>
                    <a:pt x="180" y="24"/>
                    <a:pt x="180" y="24"/>
                  </a:cubicBezTo>
                  <a:lnTo>
                    <a:pt x="180" y="252"/>
                  </a:lnTo>
                  <a:close/>
                  <a:moveTo>
                    <a:pt x="76" y="208"/>
                  </a:moveTo>
                  <a:cubicBezTo>
                    <a:pt x="96" y="208"/>
                    <a:pt x="112" y="195"/>
                    <a:pt x="112" y="178"/>
                  </a:cubicBezTo>
                  <a:cubicBezTo>
                    <a:pt x="112" y="107"/>
                    <a:pt x="112" y="107"/>
                    <a:pt x="112" y="107"/>
                  </a:cubicBezTo>
                  <a:cubicBezTo>
                    <a:pt x="119" y="111"/>
                    <a:pt x="125" y="115"/>
                    <a:pt x="131" y="120"/>
                  </a:cubicBezTo>
                  <a:cubicBezTo>
                    <a:pt x="137" y="124"/>
                    <a:pt x="141" y="130"/>
                    <a:pt x="143" y="136"/>
                  </a:cubicBezTo>
                  <a:cubicBezTo>
                    <a:pt x="144" y="137"/>
                    <a:pt x="144" y="138"/>
                    <a:pt x="145" y="140"/>
                  </a:cubicBezTo>
                  <a:cubicBezTo>
                    <a:pt x="145" y="141"/>
                    <a:pt x="145" y="142"/>
                    <a:pt x="145" y="143"/>
                  </a:cubicBezTo>
                  <a:cubicBezTo>
                    <a:pt x="145" y="143"/>
                    <a:pt x="145" y="144"/>
                    <a:pt x="145" y="145"/>
                  </a:cubicBezTo>
                  <a:cubicBezTo>
                    <a:pt x="146" y="148"/>
                    <a:pt x="146" y="151"/>
                    <a:pt x="146" y="154"/>
                  </a:cubicBezTo>
                  <a:cubicBezTo>
                    <a:pt x="145" y="160"/>
                    <a:pt x="143" y="164"/>
                    <a:pt x="141" y="167"/>
                  </a:cubicBezTo>
                  <a:cubicBezTo>
                    <a:pt x="139" y="170"/>
                    <a:pt x="138" y="172"/>
                    <a:pt x="138" y="172"/>
                  </a:cubicBezTo>
                  <a:cubicBezTo>
                    <a:pt x="138" y="172"/>
                    <a:pt x="139" y="171"/>
                    <a:pt x="142" y="169"/>
                  </a:cubicBezTo>
                  <a:cubicBezTo>
                    <a:pt x="145" y="166"/>
                    <a:pt x="149" y="162"/>
                    <a:pt x="152" y="156"/>
                  </a:cubicBezTo>
                  <a:cubicBezTo>
                    <a:pt x="154" y="153"/>
                    <a:pt x="155" y="149"/>
                    <a:pt x="156" y="145"/>
                  </a:cubicBezTo>
                  <a:cubicBezTo>
                    <a:pt x="156" y="144"/>
                    <a:pt x="157" y="144"/>
                    <a:pt x="157" y="142"/>
                  </a:cubicBezTo>
                  <a:cubicBezTo>
                    <a:pt x="157" y="141"/>
                    <a:pt x="157" y="140"/>
                    <a:pt x="157" y="139"/>
                  </a:cubicBezTo>
                  <a:cubicBezTo>
                    <a:pt x="157" y="137"/>
                    <a:pt x="157" y="135"/>
                    <a:pt x="156" y="132"/>
                  </a:cubicBezTo>
                  <a:cubicBezTo>
                    <a:pt x="156" y="128"/>
                    <a:pt x="154" y="123"/>
                    <a:pt x="152" y="119"/>
                  </a:cubicBezTo>
                  <a:cubicBezTo>
                    <a:pt x="150" y="115"/>
                    <a:pt x="147" y="111"/>
                    <a:pt x="144" y="107"/>
                  </a:cubicBezTo>
                  <a:cubicBezTo>
                    <a:pt x="138" y="100"/>
                    <a:pt x="132" y="94"/>
                    <a:pt x="126" y="88"/>
                  </a:cubicBezTo>
                  <a:cubicBezTo>
                    <a:pt x="121" y="83"/>
                    <a:pt x="116" y="78"/>
                    <a:pt x="114" y="75"/>
                  </a:cubicBezTo>
                  <a:cubicBezTo>
                    <a:pt x="113" y="73"/>
                    <a:pt x="113" y="71"/>
                    <a:pt x="112" y="70"/>
                  </a:cubicBezTo>
                  <a:cubicBezTo>
                    <a:pt x="112" y="69"/>
                    <a:pt x="112" y="67"/>
                    <a:pt x="112" y="64"/>
                  </a:cubicBezTo>
                  <a:cubicBezTo>
                    <a:pt x="100" y="64"/>
                    <a:pt x="100" y="64"/>
                    <a:pt x="100" y="64"/>
                  </a:cubicBezTo>
                  <a:cubicBezTo>
                    <a:pt x="100" y="156"/>
                    <a:pt x="100" y="156"/>
                    <a:pt x="100" y="156"/>
                  </a:cubicBezTo>
                  <a:cubicBezTo>
                    <a:pt x="94" y="151"/>
                    <a:pt x="85" y="148"/>
                    <a:pt x="76" y="148"/>
                  </a:cubicBezTo>
                  <a:cubicBezTo>
                    <a:pt x="56" y="148"/>
                    <a:pt x="40" y="161"/>
                    <a:pt x="40" y="178"/>
                  </a:cubicBezTo>
                  <a:cubicBezTo>
                    <a:pt x="40" y="195"/>
                    <a:pt x="56" y="208"/>
                    <a:pt x="76" y="208"/>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4" name="Group 385"/>
            <p:cNvGrpSpPr>
              <a:grpSpLocks noChangeAspect="1"/>
            </p:cNvGrpSpPr>
            <p:nvPr/>
          </p:nvGrpSpPr>
          <p:grpSpPr>
            <a:xfrm>
              <a:off x="5884667" y="4835062"/>
              <a:ext cx="991104" cy="671908"/>
              <a:chOff x="5176838" y="4264025"/>
              <a:chExt cx="985838" cy="668338"/>
            </a:xfrm>
          </p:grpSpPr>
          <p:sp>
            <p:nvSpPr>
              <p:cNvPr id="181" name="Freeform 81"/>
              <p:cNvSpPr>
                <a:spLocks/>
              </p:cNvSpPr>
              <p:nvPr/>
            </p:nvSpPr>
            <p:spPr bwMode="auto">
              <a:xfrm>
                <a:off x="5300663" y="4264025"/>
                <a:ext cx="746125" cy="476250"/>
              </a:xfrm>
              <a:custGeom>
                <a:avLst/>
                <a:gdLst/>
                <a:ahLst/>
                <a:cxnLst>
                  <a:cxn ang="0">
                    <a:pos x="509" y="329"/>
                  </a:cxn>
                  <a:cxn ang="0">
                    <a:pos x="516" y="311"/>
                  </a:cxn>
                  <a:cxn ang="0">
                    <a:pos x="516" y="31"/>
                  </a:cxn>
                  <a:cxn ang="0">
                    <a:pos x="483" y="0"/>
                  </a:cxn>
                  <a:cxn ang="0">
                    <a:pos x="33" y="0"/>
                  </a:cxn>
                  <a:cxn ang="0">
                    <a:pos x="0" y="31"/>
                  </a:cxn>
                  <a:cxn ang="0">
                    <a:pos x="0" y="311"/>
                  </a:cxn>
                  <a:cxn ang="0">
                    <a:pos x="7" y="329"/>
                  </a:cxn>
                  <a:cxn ang="0">
                    <a:pos x="509" y="329"/>
                  </a:cxn>
                </a:cxnLst>
                <a:rect l="0" t="0" r="r" b="b"/>
                <a:pathLst>
                  <a:path w="516" h="329">
                    <a:moveTo>
                      <a:pt x="509" y="329"/>
                    </a:moveTo>
                    <a:cubicBezTo>
                      <a:pt x="513" y="324"/>
                      <a:pt x="516" y="318"/>
                      <a:pt x="516" y="311"/>
                    </a:cubicBezTo>
                    <a:cubicBezTo>
                      <a:pt x="516" y="31"/>
                      <a:pt x="516" y="31"/>
                      <a:pt x="516" y="31"/>
                    </a:cubicBezTo>
                    <a:cubicBezTo>
                      <a:pt x="516" y="14"/>
                      <a:pt x="501" y="0"/>
                      <a:pt x="483" y="0"/>
                    </a:cubicBezTo>
                    <a:cubicBezTo>
                      <a:pt x="33" y="0"/>
                      <a:pt x="33" y="0"/>
                      <a:pt x="33" y="0"/>
                    </a:cubicBezTo>
                    <a:cubicBezTo>
                      <a:pt x="15" y="0"/>
                      <a:pt x="0" y="14"/>
                      <a:pt x="0" y="31"/>
                    </a:cubicBezTo>
                    <a:cubicBezTo>
                      <a:pt x="0" y="311"/>
                      <a:pt x="0" y="311"/>
                      <a:pt x="0" y="311"/>
                    </a:cubicBezTo>
                    <a:cubicBezTo>
                      <a:pt x="0" y="318"/>
                      <a:pt x="3" y="324"/>
                      <a:pt x="7" y="329"/>
                    </a:cubicBezTo>
                    <a:lnTo>
                      <a:pt x="509" y="329"/>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Rectangle 82"/>
              <p:cNvSpPr>
                <a:spLocks noChangeArrowheads="1"/>
              </p:cNvSpPr>
              <p:nvPr/>
            </p:nvSpPr>
            <p:spPr bwMode="auto">
              <a:xfrm>
                <a:off x="5357813" y="4319588"/>
                <a:ext cx="630238" cy="3857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83"/>
              <p:cNvSpPr>
                <a:spLocks/>
              </p:cNvSpPr>
              <p:nvPr/>
            </p:nvSpPr>
            <p:spPr bwMode="auto">
              <a:xfrm>
                <a:off x="5176838" y="4872038"/>
                <a:ext cx="985838" cy="60325"/>
              </a:xfrm>
              <a:custGeom>
                <a:avLst/>
                <a:gdLst/>
                <a:ahLst/>
                <a:cxnLst>
                  <a:cxn ang="0">
                    <a:pos x="682" y="21"/>
                  </a:cxn>
                  <a:cxn ang="0">
                    <a:pos x="653" y="42"/>
                  </a:cxn>
                  <a:cxn ang="0">
                    <a:pos x="29" y="42"/>
                  </a:cxn>
                  <a:cxn ang="0">
                    <a:pos x="0" y="21"/>
                  </a:cxn>
                  <a:cxn ang="0">
                    <a:pos x="0" y="21"/>
                  </a:cxn>
                  <a:cxn ang="0">
                    <a:pos x="29" y="0"/>
                  </a:cxn>
                  <a:cxn ang="0">
                    <a:pos x="653" y="0"/>
                  </a:cxn>
                  <a:cxn ang="0">
                    <a:pos x="682" y="21"/>
                  </a:cxn>
                </a:cxnLst>
                <a:rect l="0" t="0" r="r" b="b"/>
                <a:pathLst>
                  <a:path w="682" h="42">
                    <a:moveTo>
                      <a:pt x="682" y="21"/>
                    </a:moveTo>
                    <a:cubicBezTo>
                      <a:pt x="682" y="32"/>
                      <a:pt x="669" y="42"/>
                      <a:pt x="653" y="42"/>
                    </a:cubicBezTo>
                    <a:cubicBezTo>
                      <a:pt x="29" y="42"/>
                      <a:pt x="29" y="42"/>
                      <a:pt x="29" y="42"/>
                    </a:cubicBezTo>
                    <a:cubicBezTo>
                      <a:pt x="13" y="42"/>
                      <a:pt x="0" y="32"/>
                      <a:pt x="0" y="21"/>
                    </a:cubicBezTo>
                    <a:cubicBezTo>
                      <a:pt x="0" y="21"/>
                      <a:pt x="0" y="21"/>
                      <a:pt x="0" y="21"/>
                    </a:cubicBezTo>
                    <a:cubicBezTo>
                      <a:pt x="0" y="9"/>
                      <a:pt x="13" y="0"/>
                      <a:pt x="29" y="0"/>
                    </a:cubicBezTo>
                    <a:cubicBezTo>
                      <a:pt x="653" y="0"/>
                      <a:pt x="653" y="0"/>
                      <a:pt x="653" y="0"/>
                    </a:cubicBezTo>
                    <a:cubicBezTo>
                      <a:pt x="669" y="0"/>
                      <a:pt x="682" y="9"/>
                      <a:pt x="682" y="21"/>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84"/>
              <p:cNvSpPr>
                <a:spLocks/>
              </p:cNvSpPr>
              <p:nvPr/>
            </p:nvSpPr>
            <p:spPr bwMode="auto">
              <a:xfrm>
                <a:off x="5976938" y="4754563"/>
                <a:ext cx="157163" cy="107950"/>
              </a:xfrm>
              <a:custGeom>
                <a:avLst/>
                <a:gdLst/>
                <a:ahLst/>
                <a:cxnLst>
                  <a:cxn ang="0">
                    <a:pos x="99" y="68"/>
                  </a:cxn>
                  <a:cxn ang="0">
                    <a:pos x="32" y="0"/>
                  </a:cxn>
                  <a:cxn ang="0">
                    <a:pos x="0" y="0"/>
                  </a:cxn>
                  <a:cxn ang="0">
                    <a:pos x="67" y="68"/>
                  </a:cxn>
                  <a:cxn ang="0">
                    <a:pos x="99" y="68"/>
                  </a:cxn>
                </a:cxnLst>
                <a:rect l="0" t="0" r="r" b="b"/>
                <a:pathLst>
                  <a:path w="99" h="68">
                    <a:moveTo>
                      <a:pt x="99" y="68"/>
                    </a:moveTo>
                    <a:lnTo>
                      <a:pt x="32" y="0"/>
                    </a:lnTo>
                    <a:lnTo>
                      <a:pt x="0" y="0"/>
                    </a:lnTo>
                    <a:lnTo>
                      <a:pt x="67" y="68"/>
                    </a:lnTo>
                    <a:lnTo>
                      <a:pt x="99"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 name="Freeform 85"/>
              <p:cNvSpPr>
                <a:spLocks/>
              </p:cNvSpPr>
              <p:nvPr/>
            </p:nvSpPr>
            <p:spPr bwMode="auto">
              <a:xfrm>
                <a:off x="5208588" y="4754563"/>
                <a:ext cx="158750" cy="107950"/>
              </a:xfrm>
              <a:custGeom>
                <a:avLst/>
                <a:gdLst/>
                <a:ahLst/>
                <a:cxnLst>
                  <a:cxn ang="0">
                    <a:pos x="33" y="68"/>
                  </a:cxn>
                  <a:cxn ang="0">
                    <a:pos x="100" y="0"/>
                  </a:cxn>
                  <a:cxn ang="0">
                    <a:pos x="68" y="0"/>
                  </a:cxn>
                  <a:cxn ang="0">
                    <a:pos x="0" y="68"/>
                  </a:cxn>
                  <a:cxn ang="0">
                    <a:pos x="33" y="68"/>
                  </a:cxn>
                </a:cxnLst>
                <a:rect l="0" t="0" r="r" b="b"/>
                <a:pathLst>
                  <a:path w="100" h="68">
                    <a:moveTo>
                      <a:pt x="33" y="68"/>
                    </a:moveTo>
                    <a:lnTo>
                      <a:pt x="100" y="0"/>
                    </a:lnTo>
                    <a:lnTo>
                      <a:pt x="68" y="0"/>
                    </a:lnTo>
                    <a:lnTo>
                      <a:pt x="0" y="68"/>
                    </a:lnTo>
                    <a:lnTo>
                      <a:pt x="33"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Freeform 86"/>
              <p:cNvSpPr>
                <a:spLocks/>
              </p:cNvSpPr>
              <p:nvPr/>
            </p:nvSpPr>
            <p:spPr bwMode="auto">
              <a:xfrm>
                <a:off x="5273675" y="4754563"/>
                <a:ext cx="796925" cy="84138"/>
              </a:xfrm>
              <a:custGeom>
                <a:avLst/>
                <a:gdLst/>
                <a:ahLst/>
                <a:cxnLst>
                  <a:cxn ang="0">
                    <a:pos x="32" y="0"/>
                  </a:cxn>
                  <a:cxn ang="0">
                    <a:pos x="0" y="53"/>
                  </a:cxn>
                  <a:cxn ang="0">
                    <a:pos x="502" y="53"/>
                  </a:cxn>
                  <a:cxn ang="0">
                    <a:pos x="460" y="0"/>
                  </a:cxn>
                  <a:cxn ang="0">
                    <a:pos x="32" y="0"/>
                  </a:cxn>
                </a:cxnLst>
                <a:rect l="0" t="0" r="r" b="b"/>
                <a:pathLst>
                  <a:path w="502" h="53">
                    <a:moveTo>
                      <a:pt x="32" y="0"/>
                    </a:moveTo>
                    <a:lnTo>
                      <a:pt x="0" y="53"/>
                    </a:lnTo>
                    <a:lnTo>
                      <a:pt x="502" y="53"/>
                    </a:lnTo>
                    <a:lnTo>
                      <a:pt x="460" y="0"/>
                    </a:lnTo>
                    <a:lnTo>
                      <a:pt x="32" y="0"/>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Oval 87"/>
              <p:cNvSpPr>
                <a:spLocks noChangeArrowheads="1"/>
              </p:cNvSpPr>
              <p:nvPr/>
            </p:nvSpPr>
            <p:spPr bwMode="auto">
              <a:xfrm>
                <a:off x="5386388" y="4900613"/>
                <a:ext cx="555625" cy="952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 name="Oval 88"/>
              <p:cNvSpPr>
                <a:spLocks noChangeArrowheads="1"/>
              </p:cNvSpPr>
              <p:nvPr/>
            </p:nvSpPr>
            <p:spPr bwMode="auto">
              <a:xfrm>
                <a:off x="598011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 name="Oval 89"/>
              <p:cNvSpPr>
                <a:spLocks noChangeArrowheads="1"/>
              </p:cNvSpPr>
              <p:nvPr/>
            </p:nvSpPr>
            <p:spPr bwMode="auto">
              <a:xfrm>
                <a:off x="601186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 name="Oval 90"/>
              <p:cNvSpPr>
                <a:spLocks noChangeArrowheads="1"/>
              </p:cNvSpPr>
              <p:nvPr/>
            </p:nvSpPr>
            <p:spPr bwMode="auto">
              <a:xfrm>
                <a:off x="5651500" y="4278313"/>
                <a:ext cx="30163" cy="3016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196" name="Rectangle 6"/>
          <p:cNvSpPr/>
          <p:nvPr/>
        </p:nvSpPr>
        <p:spPr>
          <a:xfrm>
            <a:off x="8815211" y="1534530"/>
            <a:ext cx="3082830" cy="6669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b="1" kern="0" dirty="0">
                <a:ln w="0"/>
                <a:solidFill>
                  <a:schemeClr val="accent6">
                    <a:lumMod val="75000"/>
                    <a:lumOff val="25000"/>
                  </a:schemeClr>
                </a:solidFill>
              </a:rPr>
              <a:t>Online platforms</a:t>
            </a:r>
          </a:p>
          <a:p>
            <a:pPr lvl="0" algn="ctr">
              <a:defRPr/>
            </a:pPr>
            <a:r>
              <a:rPr lang="en-US" sz="1600" b="1" kern="0" dirty="0">
                <a:ln w="0"/>
                <a:solidFill>
                  <a:schemeClr val="accent6">
                    <a:lumMod val="75000"/>
                    <a:lumOff val="25000"/>
                  </a:schemeClr>
                </a:solidFill>
              </a:rPr>
              <a:t>(smart</a:t>
            </a:r>
            <a:r>
              <a:rPr lang="hu-HU" sz="1600" b="1" kern="0" dirty="0">
                <a:ln w="0"/>
                <a:solidFill>
                  <a:schemeClr val="accent6">
                    <a:lumMod val="75000"/>
                    <a:lumOff val="25000"/>
                  </a:schemeClr>
                </a:solidFill>
              </a:rPr>
              <a:t>TV</a:t>
            </a:r>
            <a:r>
              <a:rPr lang="en-US" sz="1600" b="1" kern="0" dirty="0">
                <a:ln w="0"/>
                <a:solidFill>
                  <a:schemeClr val="accent6">
                    <a:lumMod val="75000"/>
                    <a:lumOff val="25000"/>
                  </a:schemeClr>
                </a:solidFill>
              </a:rPr>
              <a:t>, projector)</a:t>
            </a:r>
          </a:p>
        </p:txBody>
      </p:sp>
      <p:sp>
        <p:nvSpPr>
          <p:cNvPr id="198" name="Rounded Rectangular Callout 9"/>
          <p:cNvSpPr/>
          <p:nvPr/>
        </p:nvSpPr>
        <p:spPr>
          <a:xfrm>
            <a:off x="268728" y="5086909"/>
            <a:ext cx="2593845" cy="454448"/>
          </a:xfrm>
          <a:prstGeom prst="wedgeRoundRectCallout">
            <a:avLst>
              <a:gd name="adj1" fmla="val -39898"/>
              <a:gd name="adj2" fmla="val 81315"/>
              <a:gd name="adj3" fmla="val 16667"/>
            </a:avLst>
          </a:prstGeom>
          <a:solidFill>
            <a:schemeClr val="bg1">
              <a:alpha val="7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tx1"/>
                </a:solidFill>
                <a:latin typeface="Calibri" pitchFamily="34" charset="0"/>
              </a:rPr>
              <a:t>‘Only my parents had a TV subscription is Hungary’ (12 answers)</a:t>
            </a:r>
          </a:p>
        </p:txBody>
      </p:sp>
      <p:sp>
        <p:nvSpPr>
          <p:cNvPr id="199" name="Rectangle 27"/>
          <p:cNvSpPr/>
          <p:nvPr/>
        </p:nvSpPr>
        <p:spPr>
          <a:xfrm>
            <a:off x="7551529" y="4053134"/>
            <a:ext cx="1985555" cy="36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kern="0" dirty="0">
                <a:solidFill>
                  <a:schemeClr val="accent6">
                    <a:lumMod val="75000"/>
                    <a:lumOff val="25000"/>
                  </a:schemeClr>
                </a:solidFill>
              </a:rPr>
              <a:t>Individual activity</a:t>
            </a:r>
          </a:p>
        </p:txBody>
      </p:sp>
      <p:sp>
        <p:nvSpPr>
          <p:cNvPr id="200" name="Rectangle 27"/>
          <p:cNvSpPr/>
          <p:nvPr/>
        </p:nvSpPr>
        <p:spPr>
          <a:xfrm>
            <a:off x="7229904" y="3563778"/>
            <a:ext cx="2601591" cy="4809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kern="0" dirty="0">
                <a:solidFill>
                  <a:schemeClr val="accent6">
                    <a:lumMod val="75000"/>
                    <a:lumOff val="25000"/>
                  </a:schemeClr>
                </a:solidFill>
              </a:rPr>
              <a:t>Long-term relationship, marriage</a:t>
            </a:r>
          </a:p>
          <a:p>
            <a:pPr lvl="0" algn="ctr">
              <a:defRPr/>
            </a:pPr>
            <a:r>
              <a:rPr lang="en-US" sz="1400" kern="0" dirty="0">
                <a:solidFill>
                  <a:schemeClr val="accent6">
                    <a:lumMod val="75000"/>
                    <a:lumOff val="25000"/>
                  </a:schemeClr>
                </a:solidFill>
              </a:rPr>
              <a:t>Evening program</a:t>
            </a:r>
          </a:p>
        </p:txBody>
      </p:sp>
      <p:cxnSp>
        <p:nvCxnSpPr>
          <p:cNvPr id="202" name="Egyenes összekötő nyíllal 201"/>
          <p:cNvCxnSpPr/>
          <p:nvPr/>
        </p:nvCxnSpPr>
        <p:spPr>
          <a:xfrm flipV="1">
            <a:off x="2534197" y="2329912"/>
            <a:ext cx="6281014" cy="6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 name="Szövegdoboz 205"/>
          <p:cNvSpPr txBox="1"/>
          <p:nvPr/>
        </p:nvSpPr>
        <p:spPr>
          <a:xfrm>
            <a:off x="3971106" y="1866609"/>
            <a:ext cx="3731663" cy="307777"/>
          </a:xfrm>
          <a:prstGeom prst="rect">
            <a:avLst/>
          </a:prstGeom>
        </p:spPr>
        <p:txBody>
          <a:bodyPr wrap="none" rtlCol="0">
            <a:spAutoFit/>
          </a:bodyPr>
          <a:lstStyle/>
          <a:p>
            <a:pPr marL="173038" indent="-173038"/>
            <a:r>
              <a:rPr lang="en-US" sz="1400" dirty="0">
                <a:solidFill>
                  <a:srgbClr val="003399"/>
                </a:solidFill>
                <a:latin typeface="Calibri" pitchFamily="34" charset="0"/>
                <a:cs typeface="Arial" pitchFamily="34" charset="0"/>
              </a:rPr>
              <a:t>The functional change of TV device through time</a:t>
            </a:r>
          </a:p>
        </p:txBody>
      </p:sp>
      <p:grpSp>
        <p:nvGrpSpPr>
          <p:cNvPr id="5" name="Group 390"/>
          <p:cNvGrpSpPr>
            <a:grpSpLocks noChangeAspect="1"/>
          </p:cNvGrpSpPr>
          <p:nvPr/>
        </p:nvGrpSpPr>
        <p:grpSpPr>
          <a:xfrm>
            <a:off x="9880142" y="2329912"/>
            <a:ext cx="1136177" cy="720000"/>
            <a:chOff x="4951413" y="2203451"/>
            <a:chExt cx="1139825" cy="722312"/>
          </a:xfrm>
          <a:solidFill>
            <a:schemeClr val="tx1"/>
          </a:solidFill>
        </p:grpSpPr>
        <p:sp>
          <p:nvSpPr>
            <p:cNvPr id="210" name="Freeform 229"/>
            <p:cNvSpPr>
              <a:spLocks noEditPoints="1"/>
            </p:cNvSpPr>
            <p:nvPr/>
          </p:nvSpPr>
          <p:spPr bwMode="auto">
            <a:xfrm>
              <a:off x="5122863" y="2203451"/>
              <a:ext cx="796925" cy="722312"/>
            </a:xfrm>
            <a:custGeom>
              <a:avLst/>
              <a:gdLst/>
              <a:ahLst/>
              <a:cxnLst>
                <a:cxn ang="0">
                  <a:pos x="349" y="0"/>
                </a:cxn>
                <a:cxn ang="0">
                  <a:pos x="13" y="0"/>
                </a:cxn>
                <a:cxn ang="0">
                  <a:pos x="0" y="13"/>
                </a:cxn>
                <a:cxn ang="0">
                  <a:pos x="0" y="248"/>
                </a:cxn>
                <a:cxn ang="0">
                  <a:pos x="13" y="261"/>
                </a:cxn>
                <a:cxn ang="0">
                  <a:pos x="168" y="261"/>
                </a:cxn>
                <a:cxn ang="0">
                  <a:pos x="161" y="283"/>
                </a:cxn>
                <a:cxn ang="0">
                  <a:pos x="108" y="318"/>
                </a:cxn>
                <a:cxn ang="0">
                  <a:pos x="112" y="327"/>
                </a:cxn>
                <a:cxn ang="0">
                  <a:pos x="179" y="313"/>
                </a:cxn>
                <a:cxn ang="0">
                  <a:pos x="246" y="327"/>
                </a:cxn>
                <a:cxn ang="0">
                  <a:pos x="251" y="318"/>
                </a:cxn>
                <a:cxn ang="0">
                  <a:pos x="197" y="283"/>
                </a:cxn>
                <a:cxn ang="0">
                  <a:pos x="191" y="261"/>
                </a:cxn>
                <a:cxn ang="0">
                  <a:pos x="349" y="261"/>
                </a:cxn>
                <a:cxn ang="0">
                  <a:pos x="362" y="248"/>
                </a:cxn>
                <a:cxn ang="0">
                  <a:pos x="362" y="13"/>
                </a:cxn>
                <a:cxn ang="0">
                  <a:pos x="349" y="0"/>
                </a:cxn>
                <a:cxn ang="0">
                  <a:pos x="339" y="240"/>
                </a:cxn>
                <a:cxn ang="0">
                  <a:pos x="23" y="240"/>
                </a:cxn>
                <a:cxn ang="0">
                  <a:pos x="23" y="21"/>
                </a:cxn>
                <a:cxn ang="0">
                  <a:pos x="339" y="21"/>
                </a:cxn>
                <a:cxn ang="0">
                  <a:pos x="339" y="240"/>
                </a:cxn>
              </a:cxnLst>
              <a:rect l="0" t="0" r="r" b="b"/>
              <a:pathLst>
                <a:path w="362" h="329">
                  <a:moveTo>
                    <a:pt x="349" y="0"/>
                  </a:moveTo>
                  <a:cubicBezTo>
                    <a:pt x="13" y="0"/>
                    <a:pt x="13" y="0"/>
                    <a:pt x="13" y="0"/>
                  </a:cubicBezTo>
                  <a:cubicBezTo>
                    <a:pt x="6" y="0"/>
                    <a:pt x="0" y="6"/>
                    <a:pt x="0" y="13"/>
                  </a:cubicBezTo>
                  <a:cubicBezTo>
                    <a:pt x="0" y="248"/>
                    <a:pt x="0" y="248"/>
                    <a:pt x="0" y="248"/>
                  </a:cubicBezTo>
                  <a:cubicBezTo>
                    <a:pt x="0" y="255"/>
                    <a:pt x="6" y="261"/>
                    <a:pt x="13" y="261"/>
                  </a:cubicBezTo>
                  <a:cubicBezTo>
                    <a:pt x="168" y="261"/>
                    <a:pt x="168" y="261"/>
                    <a:pt x="168" y="261"/>
                  </a:cubicBezTo>
                  <a:cubicBezTo>
                    <a:pt x="168" y="266"/>
                    <a:pt x="167" y="275"/>
                    <a:pt x="161" y="283"/>
                  </a:cubicBezTo>
                  <a:cubicBezTo>
                    <a:pt x="148" y="301"/>
                    <a:pt x="119" y="307"/>
                    <a:pt x="108" y="318"/>
                  </a:cubicBezTo>
                  <a:cubicBezTo>
                    <a:pt x="99" y="325"/>
                    <a:pt x="108" y="329"/>
                    <a:pt x="112" y="327"/>
                  </a:cubicBezTo>
                  <a:cubicBezTo>
                    <a:pt x="121" y="324"/>
                    <a:pt x="148" y="314"/>
                    <a:pt x="179" y="313"/>
                  </a:cubicBezTo>
                  <a:cubicBezTo>
                    <a:pt x="211" y="314"/>
                    <a:pt x="238" y="324"/>
                    <a:pt x="246" y="327"/>
                  </a:cubicBezTo>
                  <a:cubicBezTo>
                    <a:pt x="251" y="329"/>
                    <a:pt x="259" y="325"/>
                    <a:pt x="251" y="318"/>
                  </a:cubicBezTo>
                  <a:cubicBezTo>
                    <a:pt x="240" y="307"/>
                    <a:pt x="211" y="301"/>
                    <a:pt x="197" y="283"/>
                  </a:cubicBezTo>
                  <a:cubicBezTo>
                    <a:pt x="192" y="275"/>
                    <a:pt x="191" y="266"/>
                    <a:pt x="191" y="261"/>
                  </a:cubicBezTo>
                  <a:cubicBezTo>
                    <a:pt x="349" y="261"/>
                    <a:pt x="349" y="261"/>
                    <a:pt x="349" y="261"/>
                  </a:cubicBezTo>
                  <a:cubicBezTo>
                    <a:pt x="356" y="261"/>
                    <a:pt x="362" y="255"/>
                    <a:pt x="362" y="248"/>
                  </a:cubicBezTo>
                  <a:cubicBezTo>
                    <a:pt x="362" y="13"/>
                    <a:pt x="362" y="13"/>
                    <a:pt x="362" y="13"/>
                  </a:cubicBezTo>
                  <a:cubicBezTo>
                    <a:pt x="362" y="6"/>
                    <a:pt x="356" y="0"/>
                    <a:pt x="349" y="0"/>
                  </a:cubicBezTo>
                  <a:close/>
                  <a:moveTo>
                    <a:pt x="339" y="240"/>
                  </a:moveTo>
                  <a:cubicBezTo>
                    <a:pt x="23" y="240"/>
                    <a:pt x="23" y="240"/>
                    <a:pt x="23" y="240"/>
                  </a:cubicBezTo>
                  <a:cubicBezTo>
                    <a:pt x="23" y="21"/>
                    <a:pt x="23" y="21"/>
                    <a:pt x="23" y="21"/>
                  </a:cubicBezTo>
                  <a:cubicBezTo>
                    <a:pt x="339" y="21"/>
                    <a:pt x="339" y="21"/>
                    <a:pt x="339" y="21"/>
                  </a:cubicBezTo>
                  <a:lnTo>
                    <a:pt x="339" y="240"/>
                  </a:ln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1" name="Freeform 230"/>
            <p:cNvSpPr>
              <a:spLocks noEditPoints="1"/>
            </p:cNvSpPr>
            <p:nvPr/>
          </p:nvSpPr>
          <p:spPr bwMode="auto">
            <a:xfrm>
              <a:off x="4951413" y="2246313"/>
              <a:ext cx="127000" cy="650875"/>
            </a:xfrm>
            <a:custGeom>
              <a:avLst/>
              <a:gdLst/>
              <a:ahLst/>
              <a:cxnLst>
                <a:cxn ang="0">
                  <a:pos x="51" y="0"/>
                </a:cxn>
                <a:cxn ang="0">
                  <a:pos x="8" y="0"/>
                </a:cxn>
                <a:cxn ang="0">
                  <a:pos x="0" y="7"/>
                </a:cxn>
                <a:cxn ang="0">
                  <a:pos x="0" y="180"/>
                </a:cxn>
                <a:cxn ang="0">
                  <a:pos x="8" y="188"/>
                </a:cxn>
                <a:cxn ang="0">
                  <a:pos x="25" y="188"/>
                </a:cxn>
                <a:cxn ang="0">
                  <a:pos x="25" y="292"/>
                </a:cxn>
                <a:cxn ang="0">
                  <a:pos x="7" y="292"/>
                </a:cxn>
                <a:cxn ang="0">
                  <a:pos x="4" y="294"/>
                </a:cxn>
                <a:cxn ang="0">
                  <a:pos x="7" y="296"/>
                </a:cxn>
                <a:cxn ang="0">
                  <a:pos x="52" y="296"/>
                </a:cxn>
                <a:cxn ang="0">
                  <a:pos x="55" y="294"/>
                </a:cxn>
                <a:cxn ang="0">
                  <a:pos x="52" y="292"/>
                </a:cxn>
                <a:cxn ang="0">
                  <a:pos x="33" y="292"/>
                </a:cxn>
                <a:cxn ang="0">
                  <a:pos x="33" y="188"/>
                </a:cxn>
                <a:cxn ang="0">
                  <a:pos x="51" y="188"/>
                </a:cxn>
                <a:cxn ang="0">
                  <a:pos x="58" y="180"/>
                </a:cxn>
                <a:cxn ang="0">
                  <a:pos x="58" y="7"/>
                </a:cxn>
                <a:cxn ang="0">
                  <a:pos x="51" y="0"/>
                </a:cxn>
                <a:cxn ang="0">
                  <a:pos x="29" y="173"/>
                </a:cxn>
                <a:cxn ang="0">
                  <a:pos x="25" y="169"/>
                </a:cxn>
                <a:cxn ang="0">
                  <a:pos x="29" y="164"/>
                </a:cxn>
                <a:cxn ang="0">
                  <a:pos x="34" y="169"/>
                </a:cxn>
                <a:cxn ang="0">
                  <a:pos x="29" y="173"/>
                </a:cxn>
                <a:cxn ang="0">
                  <a:pos x="29" y="156"/>
                </a:cxn>
                <a:cxn ang="0">
                  <a:pos x="9" y="135"/>
                </a:cxn>
                <a:cxn ang="0">
                  <a:pos x="29" y="115"/>
                </a:cxn>
                <a:cxn ang="0">
                  <a:pos x="50" y="135"/>
                </a:cxn>
                <a:cxn ang="0">
                  <a:pos x="29" y="156"/>
                </a:cxn>
                <a:cxn ang="0">
                  <a:pos x="29" y="105"/>
                </a:cxn>
                <a:cxn ang="0">
                  <a:pos x="9" y="85"/>
                </a:cxn>
                <a:cxn ang="0">
                  <a:pos x="29" y="64"/>
                </a:cxn>
                <a:cxn ang="0">
                  <a:pos x="50" y="85"/>
                </a:cxn>
                <a:cxn ang="0">
                  <a:pos x="29" y="105"/>
                </a:cxn>
                <a:cxn ang="0">
                  <a:pos x="29" y="55"/>
                </a:cxn>
                <a:cxn ang="0">
                  <a:pos x="9" y="35"/>
                </a:cxn>
                <a:cxn ang="0">
                  <a:pos x="29" y="14"/>
                </a:cxn>
                <a:cxn ang="0">
                  <a:pos x="50" y="35"/>
                </a:cxn>
                <a:cxn ang="0">
                  <a:pos x="29" y="55"/>
                </a:cxn>
              </a:cxnLst>
              <a:rect l="0" t="0" r="r" b="b"/>
              <a:pathLst>
                <a:path w="58" h="296">
                  <a:moveTo>
                    <a:pt x="51" y="0"/>
                  </a:moveTo>
                  <a:cubicBezTo>
                    <a:pt x="8" y="0"/>
                    <a:pt x="8" y="0"/>
                    <a:pt x="8" y="0"/>
                  </a:cubicBezTo>
                  <a:cubicBezTo>
                    <a:pt x="4" y="0"/>
                    <a:pt x="0" y="3"/>
                    <a:pt x="0" y="7"/>
                  </a:cubicBezTo>
                  <a:cubicBezTo>
                    <a:pt x="0" y="180"/>
                    <a:pt x="0" y="180"/>
                    <a:pt x="0" y="180"/>
                  </a:cubicBezTo>
                  <a:cubicBezTo>
                    <a:pt x="0" y="185"/>
                    <a:pt x="4" y="188"/>
                    <a:pt x="8" y="188"/>
                  </a:cubicBezTo>
                  <a:cubicBezTo>
                    <a:pt x="25" y="188"/>
                    <a:pt x="25" y="188"/>
                    <a:pt x="25" y="188"/>
                  </a:cubicBezTo>
                  <a:cubicBezTo>
                    <a:pt x="25" y="292"/>
                    <a:pt x="25" y="292"/>
                    <a:pt x="25" y="292"/>
                  </a:cubicBezTo>
                  <a:cubicBezTo>
                    <a:pt x="7" y="292"/>
                    <a:pt x="7" y="292"/>
                    <a:pt x="7" y="292"/>
                  </a:cubicBezTo>
                  <a:cubicBezTo>
                    <a:pt x="5" y="292"/>
                    <a:pt x="4" y="293"/>
                    <a:pt x="4" y="294"/>
                  </a:cubicBezTo>
                  <a:cubicBezTo>
                    <a:pt x="4" y="295"/>
                    <a:pt x="5" y="296"/>
                    <a:pt x="7" y="296"/>
                  </a:cubicBezTo>
                  <a:cubicBezTo>
                    <a:pt x="52" y="296"/>
                    <a:pt x="52" y="296"/>
                    <a:pt x="52" y="296"/>
                  </a:cubicBezTo>
                  <a:cubicBezTo>
                    <a:pt x="54" y="296"/>
                    <a:pt x="55" y="295"/>
                    <a:pt x="55" y="294"/>
                  </a:cubicBezTo>
                  <a:cubicBezTo>
                    <a:pt x="55" y="293"/>
                    <a:pt x="54" y="292"/>
                    <a:pt x="52" y="292"/>
                  </a:cubicBezTo>
                  <a:cubicBezTo>
                    <a:pt x="33" y="292"/>
                    <a:pt x="33" y="292"/>
                    <a:pt x="33" y="292"/>
                  </a:cubicBezTo>
                  <a:cubicBezTo>
                    <a:pt x="33" y="188"/>
                    <a:pt x="33" y="188"/>
                    <a:pt x="33" y="188"/>
                  </a:cubicBezTo>
                  <a:cubicBezTo>
                    <a:pt x="51" y="188"/>
                    <a:pt x="51" y="188"/>
                    <a:pt x="51" y="188"/>
                  </a:cubicBezTo>
                  <a:cubicBezTo>
                    <a:pt x="55" y="188"/>
                    <a:pt x="58" y="185"/>
                    <a:pt x="58" y="180"/>
                  </a:cubicBezTo>
                  <a:cubicBezTo>
                    <a:pt x="58" y="7"/>
                    <a:pt x="58" y="7"/>
                    <a:pt x="58" y="7"/>
                  </a:cubicBezTo>
                  <a:cubicBezTo>
                    <a:pt x="58" y="3"/>
                    <a:pt x="55" y="0"/>
                    <a:pt x="51" y="0"/>
                  </a:cubicBezTo>
                  <a:close/>
                  <a:moveTo>
                    <a:pt x="29" y="173"/>
                  </a:moveTo>
                  <a:cubicBezTo>
                    <a:pt x="27" y="173"/>
                    <a:pt x="25" y="171"/>
                    <a:pt x="25" y="169"/>
                  </a:cubicBezTo>
                  <a:cubicBezTo>
                    <a:pt x="25" y="166"/>
                    <a:pt x="27" y="164"/>
                    <a:pt x="29" y="164"/>
                  </a:cubicBezTo>
                  <a:cubicBezTo>
                    <a:pt x="32" y="164"/>
                    <a:pt x="34" y="166"/>
                    <a:pt x="34" y="169"/>
                  </a:cubicBezTo>
                  <a:cubicBezTo>
                    <a:pt x="34" y="171"/>
                    <a:pt x="32" y="173"/>
                    <a:pt x="29" y="173"/>
                  </a:cubicBezTo>
                  <a:close/>
                  <a:moveTo>
                    <a:pt x="29" y="156"/>
                  </a:moveTo>
                  <a:cubicBezTo>
                    <a:pt x="18" y="156"/>
                    <a:pt x="9" y="147"/>
                    <a:pt x="9" y="135"/>
                  </a:cubicBezTo>
                  <a:cubicBezTo>
                    <a:pt x="9" y="124"/>
                    <a:pt x="18" y="115"/>
                    <a:pt x="29" y="115"/>
                  </a:cubicBezTo>
                  <a:cubicBezTo>
                    <a:pt x="41" y="115"/>
                    <a:pt x="50" y="124"/>
                    <a:pt x="50" y="135"/>
                  </a:cubicBezTo>
                  <a:cubicBezTo>
                    <a:pt x="50" y="147"/>
                    <a:pt x="41" y="156"/>
                    <a:pt x="29" y="156"/>
                  </a:cubicBezTo>
                  <a:close/>
                  <a:moveTo>
                    <a:pt x="29" y="105"/>
                  </a:moveTo>
                  <a:cubicBezTo>
                    <a:pt x="18" y="105"/>
                    <a:pt x="9" y="96"/>
                    <a:pt x="9" y="85"/>
                  </a:cubicBezTo>
                  <a:cubicBezTo>
                    <a:pt x="9" y="74"/>
                    <a:pt x="18" y="64"/>
                    <a:pt x="29" y="64"/>
                  </a:cubicBezTo>
                  <a:cubicBezTo>
                    <a:pt x="41" y="64"/>
                    <a:pt x="50" y="74"/>
                    <a:pt x="50" y="85"/>
                  </a:cubicBezTo>
                  <a:cubicBezTo>
                    <a:pt x="50" y="96"/>
                    <a:pt x="41" y="105"/>
                    <a:pt x="29" y="105"/>
                  </a:cubicBezTo>
                  <a:close/>
                  <a:moveTo>
                    <a:pt x="29" y="55"/>
                  </a:moveTo>
                  <a:cubicBezTo>
                    <a:pt x="18" y="55"/>
                    <a:pt x="9" y="46"/>
                    <a:pt x="9" y="35"/>
                  </a:cubicBezTo>
                  <a:cubicBezTo>
                    <a:pt x="9" y="23"/>
                    <a:pt x="18" y="14"/>
                    <a:pt x="29" y="14"/>
                  </a:cubicBezTo>
                  <a:cubicBezTo>
                    <a:pt x="41" y="14"/>
                    <a:pt x="50" y="23"/>
                    <a:pt x="50" y="35"/>
                  </a:cubicBezTo>
                  <a:cubicBezTo>
                    <a:pt x="50" y="46"/>
                    <a:pt x="41" y="55"/>
                    <a:pt x="29" y="55"/>
                  </a:cubicBez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2" name="Oval 231"/>
            <p:cNvSpPr>
              <a:spLocks noChangeArrowheads="1"/>
            </p:cNvSpPr>
            <p:nvPr/>
          </p:nvSpPr>
          <p:spPr bwMode="auto">
            <a:xfrm>
              <a:off x="5000625" y="2309813"/>
              <a:ext cx="26988"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3" name="Oval 232"/>
            <p:cNvSpPr>
              <a:spLocks noChangeArrowheads="1"/>
            </p:cNvSpPr>
            <p:nvPr/>
          </p:nvSpPr>
          <p:spPr bwMode="auto">
            <a:xfrm>
              <a:off x="5000625" y="2420938"/>
              <a:ext cx="26988" cy="254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4" name="Oval 233"/>
            <p:cNvSpPr>
              <a:spLocks noChangeArrowheads="1"/>
            </p:cNvSpPr>
            <p:nvPr/>
          </p:nvSpPr>
          <p:spPr bwMode="auto">
            <a:xfrm>
              <a:off x="5000625" y="2530475"/>
              <a:ext cx="26988"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5" name="Freeform 234"/>
            <p:cNvSpPr>
              <a:spLocks noEditPoints="1"/>
            </p:cNvSpPr>
            <p:nvPr/>
          </p:nvSpPr>
          <p:spPr bwMode="auto">
            <a:xfrm>
              <a:off x="5964238" y="2246313"/>
              <a:ext cx="127000" cy="650875"/>
            </a:xfrm>
            <a:custGeom>
              <a:avLst/>
              <a:gdLst/>
              <a:ahLst/>
              <a:cxnLst>
                <a:cxn ang="0">
                  <a:pos x="50" y="0"/>
                </a:cxn>
                <a:cxn ang="0">
                  <a:pos x="7" y="0"/>
                </a:cxn>
                <a:cxn ang="0">
                  <a:pos x="0" y="7"/>
                </a:cxn>
                <a:cxn ang="0">
                  <a:pos x="0" y="180"/>
                </a:cxn>
                <a:cxn ang="0">
                  <a:pos x="7" y="188"/>
                </a:cxn>
                <a:cxn ang="0">
                  <a:pos x="25" y="188"/>
                </a:cxn>
                <a:cxn ang="0">
                  <a:pos x="25" y="292"/>
                </a:cxn>
                <a:cxn ang="0">
                  <a:pos x="6" y="292"/>
                </a:cxn>
                <a:cxn ang="0">
                  <a:pos x="3" y="294"/>
                </a:cxn>
                <a:cxn ang="0">
                  <a:pos x="6" y="296"/>
                </a:cxn>
                <a:cxn ang="0">
                  <a:pos x="51" y="296"/>
                </a:cxn>
                <a:cxn ang="0">
                  <a:pos x="54" y="294"/>
                </a:cxn>
                <a:cxn ang="0">
                  <a:pos x="51" y="292"/>
                </a:cxn>
                <a:cxn ang="0">
                  <a:pos x="33" y="292"/>
                </a:cxn>
                <a:cxn ang="0">
                  <a:pos x="33" y="188"/>
                </a:cxn>
                <a:cxn ang="0">
                  <a:pos x="50" y="188"/>
                </a:cxn>
                <a:cxn ang="0">
                  <a:pos x="58" y="180"/>
                </a:cxn>
                <a:cxn ang="0">
                  <a:pos x="58" y="7"/>
                </a:cxn>
                <a:cxn ang="0">
                  <a:pos x="50" y="0"/>
                </a:cxn>
                <a:cxn ang="0">
                  <a:pos x="29" y="173"/>
                </a:cxn>
                <a:cxn ang="0">
                  <a:pos x="24" y="169"/>
                </a:cxn>
                <a:cxn ang="0">
                  <a:pos x="29" y="164"/>
                </a:cxn>
                <a:cxn ang="0">
                  <a:pos x="33" y="169"/>
                </a:cxn>
                <a:cxn ang="0">
                  <a:pos x="29" y="173"/>
                </a:cxn>
                <a:cxn ang="0">
                  <a:pos x="29" y="156"/>
                </a:cxn>
                <a:cxn ang="0">
                  <a:pos x="8" y="135"/>
                </a:cxn>
                <a:cxn ang="0">
                  <a:pos x="29" y="115"/>
                </a:cxn>
                <a:cxn ang="0">
                  <a:pos x="49" y="135"/>
                </a:cxn>
                <a:cxn ang="0">
                  <a:pos x="29" y="156"/>
                </a:cxn>
                <a:cxn ang="0">
                  <a:pos x="29" y="105"/>
                </a:cxn>
                <a:cxn ang="0">
                  <a:pos x="8" y="85"/>
                </a:cxn>
                <a:cxn ang="0">
                  <a:pos x="29" y="64"/>
                </a:cxn>
                <a:cxn ang="0">
                  <a:pos x="49" y="85"/>
                </a:cxn>
                <a:cxn ang="0">
                  <a:pos x="29" y="105"/>
                </a:cxn>
                <a:cxn ang="0">
                  <a:pos x="29" y="55"/>
                </a:cxn>
                <a:cxn ang="0">
                  <a:pos x="8" y="35"/>
                </a:cxn>
                <a:cxn ang="0">
                  <a:pos x="29" y="14"/>
                </a:cxn>
                <a:cxn ang="0">
                  <a:pos x="49" y="35"/>
                </a:cxn>
                <a:cxn ang="0">
                  <a:pos x="29" y="55"/>
                </a:cxn>
              </a:cxnLst>
              <a:rect l="0" t="0" r="r" b="b"/>
              <a:pathLst>
                <a:path w="58" h="296">
                  <a:moveTo>
                    <a:pt x="50" y="0"/>
                  </a:moveTo>
                  <a:cubicBezTo>
                    <a:pt x="7" y="0"/>
                    <a:pt x="7" y="0"/>
                    <a:pt x="7" y="0"/>
                  </a:cubicBezTo>
                  <a:cubicBezTo>
                    <a:pt x="3" y="0"/>
                    <a:pt x="0" y="3"/>
                    <a:pt x="0" y="7"/>
                  </a:cubicBezTo>
                  <a:cubicBezTo>
                    <a:pt x="0" y="180"/>
                    <a:pt x="0" y="180"/>
                    <a:pt x="0" y="180"/>
                  </a:cubicBezTo>
                  <a:cubicBezTo>
                    <a:pt x="0" y="185"/>
                    <a:pt x="3" y="188"/>
                    <a:pt x="7" y="188"/>
                  </a:cubicBezTo>
                  <a:cubicBezTo>
                    <a:pt x="25" y="188"/>
                    <a:pt x="25" y="188"/>
                    <a:pt x="25" y="188"/>
                  </a:cubicBezTo>
                  <a:cubicBezTo>
                    <a:pt x="25" y="292"/>
                    <a:pt x="25" y="292"/>
                    <a:pt x="25" y="292"/>
                  </a:cubicBezTo>
                  <a:cubicBezTo>
                    <a:pt x="6" y="292"/>
                    <a:pt x="6" y="292"/>
                    <a:pt x="6" y="292"/>
                  </a:cubicBezTo>
                  <a:cubicBezTo>
                    <a:pt x="4" y="292"/>
                    <a:pt x="3" y="293"/>
                    <a:pt x="3" y="294"/>
                  </a:cubicBezTo>
                  <a:cubicBezTo>
                    <a:pt x="3" y="295"/>
                    <a:pt x="4" y="296"/>
                    <a:pt x="6" y="296"/>
                  </a:cubicBezTo>
                  <a:cubicBezTo>
                    <a:pt x="51" y="296"/>
                    <a:pt x="51" y="296"/>
                    <a:pt x="51" y="296"/>
                  </a:cubicBezTo>
                  <a:cubicBezTo>
                    <a:pt x="53" y="296"/>
                    <a:pt x="54" y="295"/>
                    <a:pt x="54" y="294"/>
                  </a:cubicBezTo>
                  <a:cubicBezTo>
                    <a:pt x="54" y="293"/>
                    <a:pt x="53" y="292"/>
                    <a:pt x="51" y="292"/>
                  </a:cubicBezTo>
                  <a:cubicBezTo>
                    <a:pt x="33" y="292"/>
                    <a:pt x="33" y="292"/>
                    <a:pt x="33" y="292"/>
                  </a:cubicBezTo>
                  <a:cubicBezTo>
                    <a:pt x="33" y="188"/>
                    <a:pt x="33" y="188"/>
                    <a:pt x="33" y="188"/>
                  </a:cubicBezTo>
                  <a:cubicBezTo>
                    <a:pt x="50" y="188"/>
                    <a:pt x="50" y="188"/>
                    <a:pt x="50" y="188"/>
                  </a:cubicBezTo>
                  <a:cubicBezTo>
                    <a:pt x="54" y="188"/>
                    <a:pt x="58" y="185"/>
                    <a:pt x="58" y="180"/>
                  </a:cubicBezTo>
                  <a:cubicBezTo>
                    <a:pt x="58" y="7"/>
                    <a:pt x="58" y="7"/>
                    <a:pt x="58" y="7"/>
                  </a:cubicBezTo>
                  <a:cubicBezTo>
                    <a:pt x="58" y="3"/>
                    <a:pt x="54" y="0"/>
                    <a:pt x="50" y="0"/>
                  </a:cubicBezTo>
                  <a:close/>
                  <a:moveTo>
                    <a:pt x="29" y="173"/>
                  </a:moveTo>
                  <a:cubicBezTo>
                    <a:pt x="26" y="173"/>
                    <a:pt x="24" y="171"/>
                    <a:pt x="24" y="169"/>
                  </a:cubicBezTo>
                  <a:cubicBezTo>
                    <a:pt x="24" y="166"/>
                    <a:pt x="26" y="164"/>
                    <a:pt x="29" y="164"/>
                  </a:cubicBezTo>
                  <a:cubicBezTo>
                    <a:pt x="31" y="164"/>
                    <a:pt x="33" y="166"/>
                    <a:pt x="33" y="169"/>
                  </a:cubicBezTo>
                  <a:cubicBezTo>
                    <a:pt x="33" y="171"/>
                    <a:pt x="31" y="173"/>
                    <a:pt x="29" y="173"/>
                  </a:cubicBezTo>
                  <a:close/>
                  <a:moveTo>
                    <a:pt x="29" y="156"/>
                  </a:moveTo>
                  <a:cubicBezTo>
                    <a:pt x="17" y="156"/>
                    <a:pt x="8" y="147"/>
                    <a:pt x="8" y="135"/>
                  </a:cubicBezTo>
                  <a:cubicBezTo>
                    <a:pt x="8" y="124"/>
                    <a:pt x="17" y="115"/>
                    <a:pt x="29" y="115"/>
                  </a:cubicBezTo>
                  <a:cubicBezTo>
                    <a:pt x="40" y="115"/>
                    <a:pt x="49" y="124"/>
                    <a:pt x="49" y="135"/>
                  </a:cubicBezTo>
                  <a:cubicBezTo>
                    <a:pt x="49" y="147"/>
                    <a:pt x="40" y="156"/>
                    <a:pt x="29" y="156"/>
                  </a:cubicBezTo>
                  <a:close/>
                  <a:moveTo>
                    <a:pt x="29" y="105"/>
                  </a:moveTo>
                  <a:cubicBezTo>
                    <a:pt x="17" y="105"/>
                    <a:pt x="8" y="96"/>
                    <a:pt x="8" y="85"/>
                  </a:cubicBezTo>
                  <a:cubicBezTo>
                    <a:pt x="8" y="74"/>
                    <a:pt x="17" y="64"/>
                    <a:pt x="29" y="64"/>
                  </a:cubicBezTo>
                  <a:cubicBezTo>
                    <a:pt x="40" y="64"/>
                    <a:pt x="49" y="74"/>
                    <a:pt x="49" y="85"/>
                  </a:cubicBezTo>
                  <a:cubicBezTo>
                    <a:pt x="49" y="96"/>
                    <a:pt x="40" y="105"/>
                    <a:pt x="29" y="105"/>
                  </a:cubicBezTo>
                  <a:close/>
                  <a:moveTo>
                    <a:pt x="29" y="55"/>
                  </a:moveTo>
                  <a:cubicBezTo>
                    <a:pt x="17" y="55"/>
                    <a:pt x="8" y="46"/>
                    <a:pt x="8" y="35"/>
                  </a:cubicBezTo>
                  <a:cubicBezTo>
                    <a:pt x="8" y="23"/>
                    <a:pt x="17" y="14"/>
                    <a:pt x="29" y="14"/>
                  </a:cubicBezTo>
                  <a:cubicBezTo>
                    <a:pt x="40" y="14"/>
                    <a:pt x="49" y="23"/>
                    <a:pt x="49" y="35"/>
                  </a:cubicBezTo>
                  <a:cubicBezTo>
                    <a:pt x="49" y="46"/>
                    <a:pt x="40" y="55"/>
                    <a:pt x="29" y="55"/>
                  </a:cubicBez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6" name="Oval 235"/>
            <p:cNvSpPr>
              <a:spLocks noChangeArrowheads="1"/>
            </p:cNvSpPr>
            <p:nvPr/>
          </p:nvSpPr>
          <p:spPr bwMode="auto">
            <a:xfrm>
              <a:off x="6015038" y="2309813"/>
              <a:ext cx="25400"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7" name="Oval 236"/>
            <p:cNvSpPr>
              <a:spLocks noChangeArrowheads="1"/>
            </p:cNvSpPr>
            <p:nvPr/>
          </p:nvSpPr>
          <p:spPr bwMode="auto">
            <a:xfrm>
              <a:off x="6015038" y="2420938"/>
              <a:ext cx="25400" cy="254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8" name="Oval 237"/>
            <p:cNvSpPr>
              <a:spLocks noChangeArrowheads="1"/>
            </p:cNvSpPr>
            <p:nvPr/>
          </p:nvSpPr>
          <p:spPr bwMode="auto">
            <a:xfrm>
              <a:off x="6015038" y="2530475"/>
              <a:ext cx="25400"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9" name="Freeform 238"/>
            <p:cNvSpPr>
              <a:spLocks/>
            </p:cNvSpPr>
            <p:nvPr/>
          </p:nvSpPr>
          <p:spPr bwMode="auto">
            <a:xfrm>
              <a:off x="5459413" y="2363788"/>
              <a:ext cx="160338" cy="230187"/>
            </a:xfrm>
            <a:custGeom>
              <a:avLst/>
              <a:gdLst/>
              <a:ahLst/>
              <a:cxnLst>
                <a:cxn ang="0">
                  <a:pos x="8" y="101"/>
                </a:cxn>
                <a:cxn ang="0">
                  <a:pos x="68" y="58"/>
                </a:cxn>
                <a:cxn ang="0">
                  <a:pos x="68" y="46"/>
                </a:cxn>
                <a:cxn ang="0">
                  <a:pos x="8" y="3"/>
                </a:cxn>
                <a:cxn ang="0">
                  <a:pos x="0" y="7"/>
                </a:cxn>
                <a:cxn ang="0">
                  <a:pos x="0" y="97"/>
                </a:cxn>
                <a:cxn ang="0">
                  <a:pos x="8" y="101"/>
                </a:cxn>
              </a:cxnLst>
              <a:rect l="0" t="0" r="r" b="b"/>
              <a:pathLst>
                <a:path w="73" h="105">
                  <a:moveTo>
                    <a:pt x="8" y="101"/>
                  </a:moveTo>
                  <a:cubicBezTo>
                    <a:pt x="68" y="58"/>
                    <a:pt x="68" y="58"/>
                    <a:pt x="68" y="58"/>
                  </a:cubicBezTo>
                  <a:cubicBezTo>
                    <a:pt x="73" y="55"/>
                    <a:pt x="73" y="50"/>
                    <a:pt x="68" y="46"/>
                  </a:cubicBezTo>
                  <a:cubicBezTo>
                    <a:pt x="8" y="3"/>
                    <a:pt x="8" y="3"/>
                    <a:pt x="8" y="3"/>
                  </a:cubicBezTo>
                  <a:cubicBezTo>
                    <a:pt x="4" y="0"/>
                    <a:pt x="0" y="1"/>
                    <a:pt x="0" y="7"/>
                  </a:cubicBezTo>
                  <a:cubicBezTo>
                    <a:pt x="0" y="97"/>
                    <a:pt x="0" y="97"/>
                    <a:pt x="0" y="97"/>
                  </a:cubicBezTo>
                  <a:cubicBezTo>
                    <a:pt x="0" y="103"/>
                    <a:pt x="4" y="105"/>
                    <a:pt x="8" y="101"/>
                  </a:cubicBez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grpSp>
      <p:sp>
        <p:nvSpPr>
          <p:cNvPr id="220" name="Rounded Rectangular Callout 9"/>
          <p:cNvSpPr/>
          <p:nvPr/>
        </p:nvSpPr>
        <p:spPr>
          <a:xfrm>
            <a:off x="4825922" y="5974894"/>
            <a:ext cx="3096928" cy="474434"/>
          </a:xfrm>
          <a:prstGeom prst="wedgeRoundRectCallout">
            <a:avLst>
              <a:gd name="adj1" fmla="val -36022"/>
              <a:gd name="adj2" fmla="val 59116"/>
              <a:gd name="adj3" fmla="val 16667"/>
            </a:avLst>
          </a:prstGeom>
          <a:solidFill>
            <a:schemeClr val="bg1">
              <a:alpha val="72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accent6">
                    <a:lumMod val="75000"/>
                    <a:lumOff val="25000"/>
                  </a:schemeClr>
                </a:solidFill>
                <a:latin typeface="Calibri" pitchFamily="34" charset="0"/>
              </a:rPr>
              <a:t>‘We watch everything online. It’s comfortable and available.’</a:t>
            </a:r>
            <a:r>
              <a:rPr kumimoji="0" lang="en-US" sz="1200" i="1" u="none" strike="noStrike" kern="0" cap="none" spc="0" normalizeH="0" baseline="0" dirty="0">
                <a:ln>
                  <a:noFill/>
                </a:ln>
                <a:solidFill>
                  <a:schemeClr val="accent6">
                    <a:lumMod val="75000"/>
                    <a:lumOff val="25000"/>
                  </a:schemeClr>
                </a:solidFill>
                <a:effectLst/>
                <a:uLnTx/>
                <a:uFillTx/>
                <a:latin typeface="Calibri" pitchFamily="34" charset="0"/>
              </a:rPr>
              <a:t> (27 </a:t>
            </a:r>
            <a:r>
              <a:rPr kumimoji="0" lang="en-US" sz="1200" i="1" u="none" strike="noStrike" kern="0" cap="none" spc="0" normalizeH="0" baseline="0" dirty="0" err="1">
                <a:ln>
                  <a:noFill/>
                </a:ln>
                <a:solidFill>
                  <a:schemeClr val="accent6">
                    <a:lumMod val="75000"/>
                    <a:lumOff val="25000"/>
                  </a:schemeClr>
                </a:solidFill>
                <a:effectLst/>
                <a:uLnTx/>
                <a:uFillTx/>
                <a:latin typeface="Calibri" pitchFamily="34" charset="0"/>
              </a:rPr>
              <a:t>yo</a:t>
            </a:r>
            <a:r>
              <a:rPr kumimoji="0" lang="en-US" sz="1200" i="1" u="none" strike="noStrike" kern="0" cap="none" spc="0" normalizeH="0" baseline="0" dirty="0">
                <a:ln>
                  <a:noFill/>
                </a:ln>
                <a:solidFill>
                  <a:schemeClr val="accent6">
                    <a:lumMod val="75000"/>
                    <a:lumOff val="25000"/>
                  </a:schemeClr>
                </a:solidFill>
                <a:effectLst/>
                <a:uLnTx/>
                <a:uFillTx/>
                <a:latin typeface="Calibri" pitchFamily="34" charset="0"/>
              </a:rPr>
              <a:t> woman)</a:t>
            </a:r>
          </a:p>
        </p:txBody>
      </p:sp>
      <p:sp>
        <p:nvSpPr>
          <p:cNvPr id="67" name="Rounded Rectangular Callout 9"/>
          <p:cNvSpPr/>
          <p:nvPr/>
        </p:nvSpPr>
        <p:spPr>
          <a:xfrm>
            <a:off x="8472683" y="5181332"/>
            <a:ext cx="3271642" cy="623671"/>
          </a:xfrm>
          <a:prstGeom prst="wedgeRoundRectCallout">
            <a:avLst>
              <a:gd name="adj1" fmla="val -36527"/>
              <a:gd name="adj2" fmla="val 72156"/>
              <a:gd name="adj3" fmla="val 16667"/>
            </a:avLst>
          </a:prstGeom>
          <a:solidFill>
            <a:schemeClr val="bg1">
              <a:alpha val="72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1200" i="1" u="none" strike="noStrike" kern="0" cap="none" spc="0" normalizeH="0" baseline="0" dirty="0">
                <a:ln>
                  <a:noFill/>
                </a:ln>
                <a:solidFill>
                  <a:schemeClr val="accent6">
                    <a:lumMod val="75000"/>
                    <a:lumOff val="25000"/>
                  </a:schemeClr>
                </a:solidFill>
                <a:effectLst/>
                <a:uLnTx/>
                <a:uFillTx/>
                <a:latin typeface="Calibri" pitchFamily="34" charset="0"/>
              </a:rPr>
              <a:t>I only use laptop but watch everything on the TV screen </a:t>
            </a:r>
            <a:r>
              <a:rPr kumimoji="0" lang="en-US" sz="1200" i="1" u="none" strike="noStrike" kern="0" cap="none" spc="0" normalizeH="0" baseline="0" dirty="0" err="1">
                <a:ln>
                  <a:noFill/>
                </a:ln>
                <a:solidFill>
                  <a:schemeClr val="accent6">
                    <a:lumMod val="75000"/>
                    <a:lumOff val="25000"/>
                  </a:schemeClr>
                </a:solidFill>
                <a:effectLst/>
                <a:uLnTx/>
                <a:uFillTx/>
                <a:latin typeface="Calibri" pitchFamily="34" charset="0"/>
              </a:rPr>
              <a:t>linket</a:t>
            </a:r>
            <a:r>
              <a:rPr kumimoji="0" lang="en-US" sz="1200" i="1" u="none" strike="noStrike" kern="0" cap="none" spc="0" normalizeH="0" baseline="0" dirty="0">
                <a:ln>
                  <a:noFill/>
                </a:ln>
                <a:solidFill>
                  <a:schemeClr val="accent6">
                    <a:lumMod val="75000"/>
                    <a:lumOff val="25000"/>
                  </a:schemeClr>
                </a:solidFill>
                <a:effectLst/>
                <a:uLnTx/>
                <a:uFillTx/>
                <a:latin typeface="Calibri" pitchFamily="34" charset="0"/>
              </a:rPr>
              <a:t> to it with a cable.‘</a:t>
            </a:r>
            <a:r>
              <a:rPr kumimoji="0" lang="en-US" sz="1200" i="1" u="none" strike="noStrike" kern="0" cap="none" spc="0" normalizeH="0" dirty="0">
                <a:ln>
                  <a:noFill/>
                </a:ln>
                <a:solidFill>
                  <a:schemeClr val="accent6">
                    <a:lumMod val="75000"/>
                    <a:lumOff val="25000"/>
                  </a:schemeClr>
                </a:solidFill>
                <a:effectLst/>
                <a:uLnTx/>
                <a:uFillTx/>
                <a:latin typeface="Calibri" pitchFamily="34" charset="0"/>
              </a:rPr>
              <a:t> (34 </a:t>
            </a:r>
            <a:r>
              <a:rPr kumimoji="0" lang="en-US" sz="1200" i="1" u="none" strike="noStrike" kern="0" cap="none" spc="0" normalizeH="0" dirty="0" err="1">
                <a:ln>
                  <a:noFill/>
                </a:ln>
                <a:solidFill>
                  <a:schemeClr val="accent6">
                    <a:lumMod val="75000"/>
                    <a:lumOff val="25000"/>
                  </a:schemeClr>
                </a:solidFill>
                <a:effectLst/>
                <a:uLnTx/>
                <a:uFillTx/>
                <a:latin typeface="Calibri" pitchFamily="34" charset="0"/>
              </a:rPr>
              <a:t>yo</a:t>
            </a:r>
            <a:r>
              <a:rPr kumimoji="0" lang="en-US" sz="1200" i="1" u="none" strike="noStrike" kern="0" cap="none" spc="0" normalizeH="0" dirty="0">
                <a:ln>
                  <a:noFill/>
                </a:ln>
                <a:solidFill>
                  <a:schemeClr val="accent6">
                    <a:lumMod val="75000"/>
                    <a:lumOff val="25000"/>
                  </a:schemeClr>
                </a:solidFill>
                <a:effectLst/>
                <a:uLnTx/>
                <a:uFillTx/>
                <a:latin typeface="Calibri" pitchFamily="34" charset="0"/>
              </a:rPr>
              <a:t> man)</a:t>
            </a:r>
            <a:endParaRPr kumimoji="0" lang="en-US" sz="1200" i="1" u="none" strike="noStrike" kern="0" cap="none" spc="0" normalizeH="0" baseline="0" dirty="0">
              <a:ln>
                <a:noFill/>
              </a:ln>
              <a:solidFill>
                <a:schemeClr val="accent6">
                  <a:lumMod val="75000"/>
                  <a:lumOff val="25000"/>
                </a:schemeClr>
              </a:solidFill>
              <a:effectLst/>
              <a:uLnTx/>
              <a:uFillTx/>
              <a:latin typeface="Calibri" pitchFamily="34" charset="0"/>
            </a:endParaRPr>
          </a:p>
        </p:txBody>
      </p:sp>
      <p:sp>
        <p:nvSpPr>
          <p:cNvPr id="64"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Attitudes towards TV</a:t>
            </a:r>
          </a:p>
        </p:txBody>
      </p:sp>
      <p:pic>
        <p:nvPicPr>
          <p:cNvPr id="65" name="Picture 64">
            <a:extLst>
              <a:ext uri="{FF2B5EF4-FFF2-40B4-BE49-F238E27FC236}">
                <a16:creationId xmlns:a16="http://schemas.microsoft.com/office/drawing/2014/main" xmlns="" id="{049A5A29-C2B0-4FD4-B69C-D72202A1C7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66" name="Picture 65">
            <a:extLst>
              <a:ext uri="{FF2B5EF4-FFF2-40B4-BE49-F238E27FC236}">
                <a16:creationId xmlns:a16="http://schemas.microsoft.com/office/drawing/2014/main" xmlns="" id="{2BD52A72-6C71-4ADD-A5F8-A234AFFC58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7375" y="1082059"/>
            <a:ext cx="11539460" cy="615397"/>
          </a:xfrm>
        </p:spPr>
        <p:txBody>
          <a:bodyPr>
            <a:normAutofit/>
          </a:bodyPr>
          <a:lstStyle/>
          <a:p>
            <a:r>
              <a:rPr lang="en-US" sz="1800" b="0" dirty="0"/>
              <a:t>Viewing TV shows </a:t>
            </a:r>
            <a:r>
              <a:rPr lang="en-US" sz="1800" dirty="0"/>
              <a:t>is a generational and lifestyle </a:t>
            </a:r>
            <a:r>
              <a:rPr lang="en-US" sz="1800" b="0" dirty="0"/>
              <a:t>topic</a:t>
            </a:r>
          </a:p>
        </p:txBody>
      </p:sp>
      <p:cxnSp>
        <p:nvCxnSpPr>
          <p:cNvPr id="18" name="Egyenes összekötő nyíllal 17"/>
          <p:cNvCxnSpPr/>
          <p:nvPr/>
        </p:nvCxnSpPr>
        <p:spPr>
          <a:xfrm>
            <a:off x="349837" y="3405340"/>
            <a:ext cx="11681054" cy="28812"/>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6"/>
          <p:cNvSpPr/>
          <p:nvPr/>
        </p:nvSpPr>
        <p:spPr>
          <a:xfrm>
            <a:off x="44979" y="1671695"/>
            <a:ext cx="2289523" cy="6266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b="1" kern="0" dirty="0">
                <a:ln w="0"/>
                <a:solidFill>
                  <a:schemeClr val="tx1"/>
                </a:solidFill>
              </a:rPr>
              <a:t>Classic TV- watching (channels, shows)</a:t>
            </a:r>
          </a:p>
        </p:txBody>
      </p:sp>
      <p:sp>
        <p:nvSpPr>
          <p:cNvPr id="51" name="Rectangle 27"/>
          <p:cNvSpPr/>
          <p:nvPr/>
        </p:nvSpPr>
        <p:spPr>
          <a:xfrm>
            <a:off x="206910" y="3826239"/>
            <a:ext cx="1424747" cy="36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kern="0" dirty="0">
                <a:solidFill>
                  <a:schemeClr val="tx1"/>
                </a:solidFill>
              </a:rPr>
              <a:t>Family activity</a:t>
            </a:r>
          </a:p>
        </p:txBody>
      </p:sp>
      <p:sp>
        <p:nvSpPr>
          <p:cNvPr id="117" name="Freeform 7"/>
          <p:cNvSpPr>
            <a:spLocks noEditPoints="1"/>
          </p:cNvSpPr>
          <p:nvPr/>
        </p:nvSpPr>
        <p:spPr bwMode="auto">
          <a:xfrm>
            <a:off x="1455118" y="2408977"/>
            <a:ext cx="176886" cy="473356"/>
          </a:xfrm>
          <a:custGeom>
            <a:avLst/>
            <a:gdLst/>
            <a:ahLst/>
            <a:cxnLst>
              <a:cxn ang="0">
                <a:pos x="50" y="27"/>
              </a:cxn>
              <a:cxn ang="0">
                <a:pos x="14" y="37"/>
              </a:cxn>
              <a:cxn ang="0">
                <a:pos x="60" y="9"/>
              </a:cxn>
              <a:cxn ang="0">
                <a:pos x="4" y="19"/>
              </a:cxn>
              <a:cxn ang="0">
                <a:pos x="60" y="9"/>
              </a:cxn>
              <a:cxn ang="0">
                <a:pos x="49" y="47"/>
              </a:cxn>
              <a:cxn ang="0">
                <a:pos x="1" y="57"/>
              </a:cxn>
              <a:cxn ang="0">
                <a:pos x="1" y="151"/>
              </a:cxn>
              <a:cxn ang="0">
                <a:pos x="1" y="151"/>
              </a:cxn>
              <a:cxn ang="0">
                <a:pos x="1" y="151"/>
              </a:cxn>
              <a:cxn ang="0">
                <a:pos x="1" y="152"/>
              </a:cxn>
              <a:cxn ang="0">
                <a:pos x="10" y="161"/>
              </a:cxn>
              <a:cxn ang="0">
                <a:pos x="11" y="161"/>
              </a:cxn>
              <a:cxn ang="0">
                <a:pos x="11" y="161"/>
              </a:cxn>
              <a:cxn ang="0">
                <a:pos x="49" y="161"/>
              </a:cxn>
              <a:cxn ang="0">
                <a:pos x="58" y="57"/>
              </a:cxn>
              <a:cxn ang="0">
                <a:pos x="47" y="91"/>
              </a:cxn>
              <a:cxn ang="0">
                <a:pos x="49" y="98"/>
              </a:cxn>
              <a:cxn ang="0">
                <a:pos x="35" y="100"/>
              </a:cxn>
              <a:cxn ang="0">
                <a:pos x="33" y="92"/>
              </a:cxn>
              <a:cxn ang="0">
                <a:pos x="13" y="91"/>
              </a:cxn>
              <a:cxn ang="0">
                <a:pos x="26" y="92"/>
              </a:cxn>
              <a:cxn ang="0">
                <a:pos x="25" y="100"/>
              </a:cxn>
              <a:cxn ang="0">
                <a:pos x="11" y="98"/>
              </a:cxn>
              <a:cxn ang="0">
                <a:pos x="13" y="91"/>
              </a:cxn>
              <a:cxn ang="0">
                <a:pos x="47" y="76"/>
              </a:cxn>
              <a:cxn ang="0">
                <a:pos x="49" y="83"/>
              </a:cxn>
              <a:cxn ang="0">
                <a:pos x="35" y="85"/>
              </a:cxn>
              <a:cxn ang="0">
                <a:pos x="33" y="77"/>
              </a:cxn>
              <a:cxn ang="0">
                <a:pos x="13" y="76"/>
              </a:cxn>
              <a:cxn ang="0">
                <a:pos x="26" y="77"/>
              </a:cxn>
              <a:cxn ang="0">
                <a:pos x="25" y="85"/>
              </a:cxn>
              <a:cxn ang="0">
                <a:pos x="11" y="83"/>
              </a:cxn>
              <a:cxn ang="0">
                <a:pos x="13" y="76"/>
              </a:cxn>
              <a:cxn ang="0">
                <a:pos x="47" y="61"/>
              </a:cxn>
              <a:cxn ang="0">
                <a:pos x="49" y="68"/>
              </a:cxn>
              <a:cxn ang="0">
                <a:pos x="35" y="70"/>
              </a:cxn>
              <a:cxn ang="0">
                <a:pos x="33" y="62"/>
              </a:cxn>
              <a:cxn ang="0">
                <a:pos x="13" y="61"/>
              </a:cxn>
              <a:cxn ang="0">
                <a:pos x="26" y="62"/>
              </a:cxn>
              <a:cxn ang="0">
                <a:pos x="25" y="70"/>
              </a:cxn>
              <a:cxn ang="0">
                <a:pos x="11" y="68"/>
              </a:cxn>
              <a:cxn ang="0">
                <a:pos x="13" y="61"/>
              </a:cxn>
              <a:cxn ang="0">
                <a:pos x="48" y="129"/>
              </a:cxn>
              <a:cxn ang="0">
                <a:pos x="11" y="129"/>
              </a:cxn>
              <a:cxn ang="0">
                <a:pos x="41" y="132"/>
              </a:cxn>
              <a:cxn ang="0">
                <a:pos x="20" y="136"/>
              </a:cxn>
              <a:cxn ang="0">
                <a:pos x="26" y="118"/>
              </a:cxn>
              <a:cxn ang="0">
                <a:pos x="41" y="132"/>
              </a:cxn>
            </a:cxnLst>
            <a:rect l="0" t="0" r="r" b="b"/>
            <a:pathLst>
              <a:path w="60" h="161">
                <a:moveTo>
                  <a:pt x="46" y="37"/>
                </a:moveTo>
                <a:cubicBezTo>
                  <a:pt x="50" y="27"/>
                  <a:pt x="50" y="27"/>
                  <a:pt x="50" y="27"/>
                </a:cubicBezTo>
                <a:cubicBezTo>
                  <a:pt x="38" y="20"/>
                  <a:pt x="22" y="20"/>
                  <a:pt x="9" y="27"/>
                </a:cubicBezTo>
                <a:cubicBezTo>
                  <a:pt x="14" y="37"/>
                  <a:pt x="14" y="37"/>
                  <a:pt x="14" y="37"/>
                </a:cubicBezTo>
                <a:cubicBezTo>
                  <a:pt x="24" y="31"/>
                  <a:pt x="36" y="31"/>
                  <a:pt x="46" y="37"/>
                </a:cubicBezTo>
                <a:close/>
                <a:moveTo>
                  <a:pt x="60" y="9"/>
                </a:moveTo>
                <a:cubicBezTo>
                  <a:pt x="41" y="0"/>
                  <a:pt x="18" y="0"/>
                  <a:pt x="0" y="9"/>
                </a:cubicBezTo>
                <a:cubicBezTo>
                  <a:pt x="4" y="19"/>
                  <a:pt x="4" y="19"/>
                  <a:pt x="4" y="19"/>
                </a:cubicBezTo>
                <a:cubicBezTo>
                  <a:pt x="20" y="11"/>
                  <a:pt x="40" y="11"/>
                  <a:pt x="55" y="19"/>
                </a:cubicBezTo>
                <a:cubicBezTo>
                  <a:pt x="60" y="9"/>
                  <a:pt x="60" y="9"/>
                  <a:pt x="60" y="9"/>
                </a:cubicBezTo>
                <a:close/>
                <a:moveTo>
                  <a:pt x="58" y="57"/>
                </a:moveTo>
                <a:cubicBezTo>
                  <a:pt x="58" y="52"/>
                  <a:pt x="54" y="47"/>
                  <a:pt x="49" y="47"/>
                </a:cubicBezTo>
                <a:cubicBezTo>
                  <a:pt x="29" y="47"/>
                  <a:pt x="31" y="47"/>
                  <a:pt x="11" y="47"/>
                </a:cubicBezTo>
                <a:cubicBezTo>
                  <a:pt x="6" y="47"/>
                  <a:pt x="1" y="52"/>
                  <a:pt x="1" y="57"/>
                </a:cubicBezTo>
                <a:cubicBezTo>
                  <a:pt x="1" y="151"/>
                  <a:pt x="1" y="151"/>
                  <a:pt x="1" y="151"/>
                </a:cubicBezTo>
                <a:cubicBezTo>
                  <a:pt x="1" y="151"/>
                  <a:pt x="1" y="151"/>
                  <a:pt x="1" y="151"/>
                </a:cubicBezTo>
                <a:cubicBezTo>
                  <a:pt x="1" y="151"/>
                  <a:pt x="1" y="151"/>
                  <a:pt x="1" y="151"/>
                </a:cubicBezTo>
                <a:cubicBezTo>
                  <a:pt x="1" y="151"/>
                  <a:pt x="1" y="151"/>
                  <a:pt x="1" y="151"/>
                </a:cubicBezTo>
                <a:cubicBezTo>
                  <a:pt x="1" y="151"/>
                  <a:pt x="1" y="151"/>
                  <a:pt x="1" y="151"/>
                </a:cubicBezTo>
                <a:cubicBezTo>
                  <a:pt x="1" y="151"/>
                  <a:pt x="1" y="151"/>
                  <a:pt x="1" y="151"/>
                </a:cubicBezTo>
                <a:cubicBezTo>
                  <a:pt x="1" y="152"/>
                  <a:pt x="1" y="152"/>
                  <a:pt x="1" y="152"/>
                </a:cubicBezTo>
                <a:cubicBezTo>
                  <a:pt x="1" y="152"/>
                  <a:pt x="1" y="152"/>
                  <a:pt x="1" y="152"/>
                </a:cubicBezTo>
                <a:cubicBezTo>
                  <a:pt x="2" y="157"/>
                  <a:pt x="6" y="160"/>
                  <a:pt x="10" y="161"/>
                </a:cubicBezTo>
                <a:cubicBezTo>
                  <a:pt x="10" y="161"/>
                  <a:pt x="10" y="161"/>
                  <a:pt x="10" y="161"/>
                </a:cubicBezTo>
                <a:cubicBezTo>
                  <a:pt x="11" y="161"/>
                  <a:pt x="11" y="161"/>
                  <a:pt x="11" y="161"/>
                </a:cubicBezTo>
                <a:cubicBezTo>
                  <a:pt x="11" y="161"/>
                  <a:pt x="11" y="161"/>
                  <a:pt x="11" y="161"/>
                </a:cubicBezTo>
                <a:cubicBezTo>
                  <a:pt x="11" y="161"/>
                  <a:pt x="11" y="161"/>
                  <a:pt x="11" y="161"/>
                </a:cubicBezTo>
                <a:cubicBezTo>
                  <a:pt x="11" y="161"/>
                  <a:pt x="11" y="161"/>
                  <a:pt x="11" y="161"/>
                </a:cubicBezTo>
                <a:cubicBezTo>
                  <a:pt x="11" y="161"/>
                  <a:pt x="11" y="161"/>
                  <a:pt x="11" y="161"/>
                </a:cubicBezTo>
                <a:cubicBezTo>
                  <a:pt x="24" y="161"/>
                  <a:pt x="36" y="161"/>
                  <a:pt x="49" y="161"/>
                </a:cubicBezTo>
                <a:cubicBezTo>
                  <a:pt x="54" y="161"/>
                  <a:pt x="58" y="156"/>
                  <a:pt x="58" y="151"/>
                </a:cubicBezTo>
                <a:cubicBezTo>
                  <a:pt x="58" y="57"/>
                  <a:pt x="58" y="57"/>
                  <a:pt x="58" y="57"/>
                </a:cubicBezTo>
                <a:close/>
                <a:moveTo>
                  <a:pt x="35" y="91"/>
                </a:moveTo>
                <a:cubicBezTo>
                  <a:pt x="47" y="91"/>
                  <a:pt x="47" y="91"/>
                  <a:pt x="47" y="91"/>
                </a:cubicBezTo>
                <a:cubicBezTo>
                  <a:pt x="48" y="91"/>
                  <a:pt x="49" y="92"/>
                  <a:pt x="49" y="92"/>
                </a:cubicBezTo>
                <a:cubicBezTo>
                  <a:pt x="49" y="98"/>
                  <a:pt x="49" y="98"/>
                  <a:pt x="49" y="98"/>
                </a:cubicBezTo>
                <a:cubicBezTo>
                  <a:pt x="49" y="99"/>
                  <a:pt x="48" y="100"/>
                  <a:pt x="47" y="100"/>
                </a:cubicBezTo>
                <a:cubicBezTo>
                  <a:pt x="35" y="100"/>
                  <a:pt x="35" y="100"/>
                  <a:pt x="35" y="100"/>
                </a:cubicBezTo>
                <a:cubicBezTo>
                  <a:pt x="34" y="100"/>
                  <a:pt x="33" y="99"/>
                  <a:pt x="33" y="98"/>
                </a:cubicBezTo>
                <a:cubicBezTo>
                  <a:pt x="33" y="92"/>
                  <a:pt x="33" y="92"/>
                  <a:pt x="33" y="92"/>
                </a:cubicBezTo>
                <a:cubicBezTo>
                  <a:pt x="33" y="92"/>
                  <a:pt x="34" y="91"/>
                  <a:pt x="35" y="91"/>
                </a:cubicBezTo>
                <a:close/>
                <a:moveTo>
                  <a:pt x="13" y="91"/>
                </a:moveTo>
                <a:cubicBezTo>
                  <a:pt x="25" y="91"/>
                  <a:pt x="25" y="91"/>
                  <a:pt x="25" y="91"/>
                </a:cubicBezTo>
                <a:cubicBezTo>
                  <a:pt x="26" y="91"/>
                  <a:pt x="26" y="92"/>
                  <a:pt x="26" y="92"/>
                </a:cubicBezTo>
                <a:cubicBezTo>
                  <a:pt x="26" y="98"/>
                  <a:pt x="26" y="98"/>
                  <a:pt x="26" y="98"/>
                </a:cubicBezTo>
                <a:cubicBezTo>
                  <a:pt x="26" y="99"/>
                  <a:pt x="26" y="100"/>
                  <a:pt x="25" y="100"/>
                </a:cubicBezTo>
                <a:cubicBezTo>
                  <a:pt x="13" y="100"/>
                  <a:pt x="13" y="100"/>
                  <a:pt x="13" y="100"/>
                </a:cubicBezTo>
                <a:cubicBezTo>
                  <a:pt x="12" y="100"/>
                  <a:pt x="11" y="99"/>
                  <a:pt x="11" y="98"/>
                </a:cubicBezTo>
                <a:cubicBezTo>
                  <a:pt x="11" y="92"/>
                  <a:pt x="11" y="92"/>
                  <a:pt x="11" y="92"/>
                </a:cubicBezTo>
                <a:cubicBezTo>
                  <a:pt x="11" y="92"/>
                  <a:pt x="12" y="91"/>
                  <a:pt x="13" y="91"/>
                </a:cubicBezTo>
                <a:close/>
                <a:moveTo>
                  <a:pt x="35" y="76"/>
                </a:moveTo>
                <a:cubicBezTo>
                  <a:pt x="47" y="76"/>
                  <a:pt x="47" y="76"/>
                  <a:pt x="47" y="76"/>
                </a:cubicBezTo>
                <a:cubicBezTo>
                  <a:pt x="48" y="76"/>
                  <a:pt x="49" y="77"/>
                  <a:pt x="49" y="77"/>
                </a:cubicBezTo>
                <a:cubicBezTo>
                  <a:pt x="49" y="83"/>
                  <a:pt x="49" y="83"/>
                  <a:pt x="49" y="83"/>
                </a:cubicBezTo>
                <a:cubicBezTo>
                  <a:pt x="49" y="84"/>
                  <a:pt x="48" y="85"/>
                  <a:pt x="47" y="85"/>
                </a:cubicBezTo>
                <a:cubicBezTo>
                  <a:pt x="35" y="85"/>
                  <a:pt x="35" y="85"/>
                  <a:pt x="35" y="85"/>
                </a:cubicBezTo>
                <a:cubicBezTo>
                  <a:pt x="34" y="85"/>
                  <a:pt x="33" y="84"/>
                  <a:pt x="33" y="83"/>
                </a:cubicBezTo>
                <a:cubicBezTo>
                  <a:pt x="33" y="77"/>
                  <a:pt x="33" y="77"/>
                  <a:pt x="33" y="77"/>
                </a:cubicBezTo>
                <a:cubicBezTo>
                  <a:pt x="33" y="77"/>
                  <a:pt x="34" y="76"/>
                  <a:pt x="35" y="76"/>
                </a:cubicBezTo>
                <a:close/>
                <a:moveTo>
                  <a:pt x="13" y="76"/>
                </a:moveTo>
                <a:cubicBezTo>
                  <a:pt x="25" y="76"/>
                  <a:pt x="25" y="76"/>
                  <a:pt x="25" y="76"/>
                </a:cubicBezTo>
                <a:cubicBezTo>
                  <a:pt x="26" y="76"/>
                  <a:pt x="26" y="77"/>
                  <a:pt x="26" y="77"/>
                </a:cubicBezTo>
                <a:cubicBezTo>
                  <a:pt x="26" y="83"/>
                  <a:pt x="26" y="83"/>
                  <a:pt x="26" y="83"/>
                </a:cubicBezTo>
                <a:cubicBezTo>
                  <a:pt x="26" y="84"/>
                  <a:pt x="26" y="85"/>
                  <a:pt x="25" y="85"/>
                </a:cubicBezTo>
                <a:cubicBezTo>
                  <a:pt x="13" y="85"/>
                  <a:pt x="13" y="85"/>
                  <a:pt x="13" y="85"/>
                </a:cubicBezTo>
                <a:cubicBezTo>
                  <a:pt x="12" y="85"/>
                  <a:pt x="11" y="84"/>
                  <a:pt x="11" y="83"/>
                </a:cubicBezTo>
                <a:cubicBezTo>
                  <a:pt x="11" y="77"/>
                  <a:pt x="11" y="77"/>
                  <a:pt x="11" y="77"/>
                </a:cubicBezTo>
                <a:cubicBezTo>
                  <a:pt x="11" y="77"/>
                  <a:pt x="12" y="76"/>
                  <a:pt x="13" y="76"/>
                </a:cubicBezTo>
                <a:close/>
                <a:moveTo>
                  <a:pt x="35" y="61"/>
                </a:moveTo>
                <a:cubicBezTo>
                  <a:pt x="47" y="61"/>
                  <a:pt x="47" y="61"/>
                  <a:pt x="47" y="61"/>
                </a:cubicBezTo>
                <a:cubicBezTo>
                  <a:pt x="48" y="61"/>
                  <a:pt x="49" y="61"/>
                  <a:pt x="49" y="62"/>
                </a:cubicBezTo>
                <a:cubicBezTo>
                  <a:pt x="49" y="68"/>
                  <a:pt x="49" y="68"/>
                  <a:pt x="49" y="68"/>
                </a:cubicBezTo>
                <a:cubicBezTo>
                  <a:pt x="49" y="69"/>
                  <a:pt x="48" y="70"/>
                  <a:pt x="47" y="70"/>
                </a:cubicBezTo>
                <a:cubicBezTo>
                  <a:pt x="35" y="70"/>
                  <a:pt x="35" y="70"/>
                  <a:pt x="35" y="70"/>
                </a:cubicBezTo>
                <a:cubicBezTo>
                  <a:pt x="34" y="70"/>
                  <a:pt x="33" y="69"/>
                  <a:pt x="33" y="68"/>
                </a:cubicBezTo>
                <a:cubicBezTo>
                  <a:pt x="33" y="62"/>
                  <a:pt x="33" y="62"/>
                  <a:pt x="33" y="62"/>
                </a:cubicBezTo>
                <a:cubicBezTo>
                  <a:pt x="33" y="61"/>
                  <a:pt x="34" y="61"/>
                  <a:pt x="35" y="61"/>
                </a:cubicBezTo>
                <a:close/>
                <a:moveTo>
                  <a:pt x="13" y="61"/>
                </a:moveTo>
                <a:cubicBezTo>
                  <a:pt x="25" y="61"/>
                  <a:pt x="25" y="61"/>
                  <a:pt x="25" y="61"/>
                </a:cubicBezTo>
                <a:cubicBezTo>
                  <a:pt x="26" y="61"/>
                  <a:pt x="26" y="61"/>
                  <a:pt x="26" y="62"/>
                </a:cubicBezTo>
                <a:cubicBezTo>
                  <a:pt x="26" y="68"/>
                  <a:pt x="26" y="68"/>
                  <a:pt x="26" y="68"/>
                </a:cubicBezTo>
                <a:cubicBezTo>
                  <a:pt x="26" y="69"/>
                  <a:pt x="26" y="70"/>
                  <a:pt x="25" y="70"/>
                </a:cubicBezTo>
                <a:cubicBezTo>
                  <a:pt x="13" y="70"/>
                  <a:pt x="13" y="70"/>
                  <a:pt x="13" y="70"/>
                </a:cubicBezTo>
                <a:cubicBezTo>
                  <a:pt x="12" y="70"/>
                  <a:pt x="11" y="69"/>
                  <a:pt x="11" y="68"/>
                </a:cubicBezTo>
                <a:cubicBezTo>
                  <a:pt x="11" y="62"/>
                  <a:pt x="11" y="62"/>
                  <a:pt x="11" y="62"/>
                </a:cubicBezTo>
                <a:cubicBezTo>
                  <a:pt x="11" y="61"/>
                  <a:pt x="12" y="61"/>
                  <a:pt x="13" y="61"/>
                </a:cubicBezTo>
                <a:close/>
                <a:moveTo>
                  <a:pt x="30" y="110"/>
                </a:moveTo>
                <a:cubicBezTo>
                  <a:pt x="40" y="110"/>
                  <a:pt x="48" y="119"/>
                  <a:pt x="48" y="129"/>
                </a:cubicBezTo>
                <a:cubicBezTo>
                  <a:pt x="48" y="139"/>
                  <a:pt x="40" y="147"/>
                  <a:pt x="30" y="147"/>
                </a:cubicBezTo>
                <a:cubicBezTo>
                  <a:pt x="20" y="147"/>
                  <a:pt x="11" y="139"/>
                  <a:pt x="11" y="129"/>
                </a:cubicBezTo>
                <a:cubicBezTo>
                  <a:pt x="11" y="119"/>
                  <a:pt x="20" y="110"/>
                  <a:pt x="30" y="110"/>
                </a:cubicBezTo>
                <a:close/>
                <a:moveTo>
                  <a:pt x="41" y="132"/>
                </a:moveTo>
                <a:cubicBezTo>
                  <a:pt x="26" y="139"/>
                  <a:pt x="26" y="139"/>
                  <a:pt x="26" y="139"/>
                </a:cubicBezTo>
                <a:cubicBezTo>
                  <a:pt x="23" y="141"/>
                  <a:pt x="20" y="139"/>
                  <a:pt x="20" y="136"/>
                </a:cubicBezTo>
                <a:cubicBezTo>
                  <a:pt x="20" y="121"/>
                  <a:pt x="20" y="121"/>
                  <a:pt x="20" y="121"/>
                </a:cubicBezTo>
                <a:cubicBezTo>
                  <a:pt x="20" y="118"/>
                  <a:pt x="23" y="117"/>
                  <a:pt x="26" y="118"/>
                </a:cubicBezTo>
                <a:cubicBezTo>
                  <a:pt x="41" y="126"/>
                  <a:pt x="41" y="126"/>
                  <a:pt x="41" y="126"/>
                </a:cubicBezTo>
                <a:cubicBezTo>
                  <a:pt x="45" y="127"/>
                  <a:pt x="44" y="130"/>
                  <a:pt x="41" y="132"/>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6"/>
          <p:cNvSpPr>
            <a:spLocks noEditPoints="1"/>
          </p:cNvSpPr>
          <p:nvPr/>
        </p:nvSpPr>
        <p:spPr bwMode="auto">
          <a:xfrm>
            <a:off x="551188" y="2383843"/>
            <a:ext cx="736193" cy="546851"/>
          </a:xfrm>
          <a:custGeom>
            <a:avLst/>
            <a:gdLst/>
            <a:ahLst/>
            <a:cxnLst>
              <a:cxn ang="0">
                <a:pos x="116" y="142"/>
              </a:cxn>
              <a:cxn ang="0">
                <a:pos x="134" y="142"/>
              </a:cxn>
              <a:cxn ang="0">
                <a:pos x="134" y="148"/>
              </a:cxn>
              <a:cxn ang="0">
                <a:pos x="116" y="148"/>
              </a:cxn>
              <a:cxn ang="0">
                <a:pos x="116" y="142"/>
              </a:cxn>
              <a:cxn ang="0">
                <a:pos x="62" y="186"/>
              </a:cxn>
              <a:cxn ang="0">
                <a:pos x="71" y="176"/>
              </a:cxn>
              <a:cxn ang="0">
                <a:pos x="81" y="176"/>
              </a:cxn>
              <a:cxn ang="0">
                <a:pos x="85" y="173"/>
              </a:cxn>
              <a:cxn ang="0">
                <a:pos x="87" y="165"/>
              </a:cxn>
              <a:cxn ang="0">
                <a:pos x="163" y="165"/>
              </a:cxn>
              <a:cxn ang="0">
                <a:pos x="165" y="173"/>
              </a:cxn>
              <a:cxn ang="0">
                <a:pos x="169" y="176"/>
              </a:cxn>
              <a:cxn ang="0">
                <a:pos x="179" y="176"/>
              </a:cxn>
              <a:cxn ang="0">
                <a:pos x="188" y="186"/>
              </a:cxn>
              <a:cxn ang="0">
                <a:pos x="62" y="186"/>
              </a:cxn>
              <a:cxn ang="0">
                <a:pos x="21" y="18"/>
              </a:cxn>
              <a:cxn ang="0">
                <a:pos x="229" y="18"/>
              </a:cxn>
              <a:cxn ang="0">
                <a:pos x="229" y="133"/>
              </a:cxn>
              <a:cxn ang="0">
                <a:pos x="21" y="133"/>
              </a:cxn>
              <a:cxn ang="0">
                <a:pos x="21" y="18"/>
              </a:cxn>
              <a:cxn ang="0">
                <a:pos x="0" y="0"/>
              </a:cxn>
              <a:cxn ang="0">
                <a:pos x="250" y="0"/>
              </a:cxn>
              <a:cxn ang="0">
                <a:pos x="250" y="158"/>
              </a:cxn>
              <a:cxn ang="0">
                <a:pos x="0" y="158"/>
              </a:cxn>
              <a:cxn ang="0">
                <a:pos x="0" y="0"/>
              </a:cxn>
            </a:cxnLst>
            <a:rect l="0" t="0" r="r" b="b"/>
            <a:pathLst>
              <a:path w="250" h="186">
                <a:moveTo>
                  <a:pt x="116" y="142"/>
                </a:moveTo>
                <a:cubicBezTo>
                  <a:pt x="134" y="142"/>
                  <a:pt x="134" y="142"/>
                  <a:pt x="134" y="142"/>
                </a:cubicBezTo>
                <a:cubicBezTo>
                  <a:pt x="134" y="148"/>
                  <a:pt x="134" y="148"/>
                  <a:pt x="134" y="148"/>
                </a:cubicBezTo>
                <a:cubicBezTo>
                  <a:pt x="116" y="148"/>
                  <a:pt x="116" y="148"/>
                  <a:pt x="116" y="148"/>
                </a:cubicBezTo>
                <a:cubicBezTo>
                  <a:pt x="116" y="142"/>
                  <a:pt x="116" y="142"/>
                  <a:pt x="116" y="142"/>
                </a:cubicBezTo>
                <a:close/>
                <a:moveTo>
                  <a:pt x="62" y="186"/>
                </a:moveTo>
                <a:cubicBezTo>
                  <a:pt x="62" y="182"/>
                  <a:pt x="67" y="176"/>
                  <a:pt x="71" y="176"/>
                </a:cubicBezTo>
                <a:cubicBezTo>
                  <a:pt x="81" y="176"/>
                  <a:pt x="81" y="176"/>
                  <a:pt x="81" y="176"/>
                </a:cubicBezTo>
                <a:cubicBezTo>
                  <a:pt x="83" y="176"/>
                  <a:pt x="84" y="175"/>
                  <a:pt x="85" y="173"/>
                </a:cubicBezTo>
                <a:cubicBezTo>
                  <a:pt x="87" y="165"/>
                  <a:pt x="87" y="165"/>
                  <a:pt x="87" y="165"/>
                </a:cubicBezTo>
                <a:cubicBezTo>
                  <a:pt x="163" y="165"/>
                  <a:pt x="163" y="165"/>
                  <a:pt x="163" y="165"/>
                </a:cubicBezTo>
                <a:cubicBezTo>
                  <a:pt x="165" y="173"/>
                  <a:pt x="165" y="173"/>
                  <a:pt x="165" y="173"/>
                </a:cubicBezTo>
                <a:cubicBezTo>
                  <a:pt x="166" y="175"/>
                  <a:pt x="167" y="176"/>
                  <a:pt x="169" y="176"/>
                </a:cubicBezTo>
                <a:cubicBezTo>
                  <a:pt x="179" y="176"/>
                  <a:pt x="179" y="176"/>
                  <a:pt x="179" y="176"/>
                </a:cubicBezTo>
                <a:cubicBezTo>
                  <a:pt x="183" y="176"/>
                  <a:pt x="188" y="182"/>
                  <a:pt x="188" y="186"/>
                </a:cubicBezTo>
                <a:cubicBezTo>
                  <a:pt x="135" y="186"/>
                  <a:pt x="115" y="186"/>
                  <a:pt x="62" y="186"/>
                </a:cubicBezTo>
                <a:close/>
                <a:moveTo>
                  <a:pt x="21" y="18"/>
                </a:moveTo>
                <a:cubicBezTo>
                  <a:pt x="229" y="18"/>
                  <a:pt x="229" y="18"/>
                  <a:pt x="229" y="18"/>
                </a:cubicBezTo>
                <a:cubicBezTo>
                  <a:pt x="229" y="133"/>
                  <a:pt x="229" y="133"/>
                  <a:pt x="229" y="133"/>
                </a:cubicBezTo>
                <a:cubicBezTo>
                  <a:pt x="21" y="133"/>
                  <a:pt x="21" y="133"/>
                  <a:pt x="21" y="133"/>
                </a:cubicBezTo>
                <a:cubicBezTo>
                  <a:pt x="21" y="18"/>
                  <a:pt x="21" y="18"/>
                  <a:pt x="21" y="18"/>
                </a:cubicBezTo>
                <a:close/>
                <a:moveTo>
                  <a:pt x="0" y="0"/>
                </a:moveTo>
                <a:cubicBezTo>
                  <a:pt x="250" y="0"/>
                  <a:pt x="250" y="0"/>
                  <a:pt x="250" y="0"/>
                </a:cubicBezTo>
                <a:cubicBezTo>
                  <a:pt x="250" y="158"/>
                  <a:pt x="250" y="158"/>
                  <a:pt x="250" y="158"/>
                </a:cubicBezTo>
                <a:cubicBezTo>
                  <a:pt x="0" y="158"/>
                  <a:pt x="0" y="158"/>
                  <a:pt x="0" y="158"/>
                </a:cubicBezTo>
                <a:cubicBezTo>
                  <a:pt x="0" y="0"/>
                  <a:pt x="0" y="0"/>
                  <a:pt x="0"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 name="Group 8"/>
          <p:cNvGrpSpPr/>
          <p:nvPr/>
        </p:nvGrpSpPr>
        <p:grpSpPr>
          <a:xfrm>
            <a:off x="3871146" y="4571787"/>
            <a:ext cx="1070004" cy="1140497"/>
            <a:chOff x="3827734" y="4812310"/>
            <a:chExt cx="1070004" cy="1140497"/>
          </a:xfrm>
        </p:grpSpPr>
        <p:sp>
          <p:nvSpPr>
            <p:cNvPr id="120" name="Freeform 39"/>
            <p:cNvSpPr>
              <a:spLocks noChangeAspect="1"/>
            </p:cNvSpPr>
            <p:nvPr/>
          </p:nvSpPr>
          <p:spPr bwMode="auto">
            <a:xfrm>
              <a:off x="4422511" y="5412807"/>
              <a:ext cx="359999" cy="540000"/>
            </a:xfrm>
            <a:custGeom>
              <a:avLst/>
              <a:gdLst/>
              <a:ahLst/>
              <a:cxnLst>
                <a:cxn ang="0">
                  <a:pos x="119" y="0"/>
                </a:cxn>
                <a:cxn ang="0">
                  <a:pos x="119" y="4"/>
                </a:cxn>
                <a:cxn ang="0">
                  <a:pos x="120" y="7"/>
                </a:cxn>
                <a:cxn ang="0">
                  <a:pos x="119" y="12"/>
                </a:cxn>
                <a:cxn ang="0">
                  <a:pos x="110" y="24"/>
                </a:cxn>
                <a:cxn ang="0">
                  <a:pos x="96" y="38"/>
                </a:cxn>
                <a:cxn ang="0">
                  <a:pos x="84" y="48"/>
                </a:cxn>
                <a:cxn ang="0">
                  <a:pos x="77" y="55"/>
                </a:cxn>
                <a:cxn ang="0">
                  <a:pos x="79" y="74"/>
                </a:cxn>
                <a:cxn ang="0">
                  <a:pos x="82" y="92"/>
                </a:cxn>
                <a:cxn ang="0">
                  <a:pos x="84" y="106"/>
                </a:cxn>
                <a:cxn ang="0">
                  <a:pos x="84" y="114"/>
                </a:cxn>
                <a:cxn ang="0">
                  <a:pos x="79" y="124"/>
                </a:cxn>
                <a:cxn ang="0">
                  <a:pos x="78" y="151"/>
                </a:cxn>
                <a:cxn ang="0">
                  <a:pos x="77" y="175"/>
                </a:cxn>
                <a:cxn ang="0">
                  <a:pos x="74" y="180"/>
                </a:cxn>
                <a:cxn ang="0">
                  <a:pos x="69" y="175"/>
                </a:cxn>
                <a:cxn ang="0">
                  <a:pos x="70" y="157"/>
                </a:cxn>
                <a:cxn ang="0">
                  <a:pos x="69" y="136"/>
                </a:cxn>
                <a:cxn ang="0">
                  <a:pos x="67" y="124"/>
                </a:cxn>
                <a:cxn ang="0">
                  <a:pos x="62" y="145"/>
                </a:cxn>
                <a:cxn ang="0">
                  <a:pos x="62" y="170"/>
                </a:cxn>
                <a:cxn ang="0">
                  <a:pos x="65" y="177"/>
                </a:cxn>
                <a:cxn ang="0">
                  <a:pos x="55" y="178"/>
                </a:cxn>
                <a:cxn ang="0">
                  <a:pos x="54" y="158"/>
                </a:cxn>
                <a:cxn ang="0">
                  <a:pos x="53" y="142"/>
                </a:cxn>
                <a:cxn ang="0">
                  <a:pos x="53" y="129"/>
                </a:cxn>
                <a:cxn ang="0">
                  <a:pos x="50" y="120"/>
                </a:cxn>
                <a:cxn ang="0">
                  <a:pos x="48" y="110"/>
                </a:cxn>
                <a:cxn ang="0">
                  <a:pos x="46" y="97"/>
                </a:cxn>
                <a:cxn ang="0">
                  <a:pos x="46" y="72"/>
                </a:cxn>
                <a:cxn ang="0">
                  <a:pos x="41" y="57"/>
                </a:cxn>
                <a:cxn ang="0">
                  <a:pos x="21" y="49"/>
                </a:cxn>
                <a:cxn ang="0">
                  <a:pos x="3" y="29"/>
                </a:cxn>
                <a:cxn ang="0">
                  <a:pos x="1" y="21"/>
                </a:cxn>
                <a:cxn ang="0">
                  <a:pos x="1" y="16"/>
                </a:cxn>
                <a:cxn ang="0">
                  <a:pos x="7" y="20"/>
                </a:cxn>
                <a:cxn ang="0">
                  <a:pos x="11" y="18"/>
                </a:cxn>
                <a:cxn ang="0">
                  <a:pos x="13" y="30"/>
                </a:cxn>
                <a:cxn ang="0">
                  <a:pos x="22" y="38"/>
                </a:cxn>
                <a:cxn ang="0">
                  <a:pos x="32" y="40"/>
                </a:cxn>
                <a:cxn ang="0">
                  <a:pos x="40" y="37"/>
                </a:cxn>
                <a:cxn ang="0">
                  <a:pos x="49" y="34"/>
                </a:cxn>
                <a:cxn ang="0">
                  <a:pos x="46" y="23"/>
                </a:cxn>
                <a:cxn ang="0">
                  <a:pos x="46" y="12"/>
                </a:cxn>
                <a:cxn ang="0">
                  <a:pos x="51" y="8"/>
                </a:cxn>
                <a:cxn ang="0">
                  <a:pos x="62" y="15"/>
                </a:cxn>
                <a:cxn ang="0">
                  <a:pos x="64" y="23"/>
                </a:cxn>
                <a:cxn ang="0">
                  <a:pos x="63" y="32"/>
                </a:cxn>
                <a:cxn ang="0">
                  <a:pos x="71" y="32"/>
                </a:cxn>
                <a:cxn ang="0">
                  <a:pos x="80" y="32"/>
                </a:cxn>
                <a:cxn ang="0">
                  <a:pos x="87" y="32"/>
                </a:cxn>
                <a:cxn ang="0">
                  <a:pos x="100" y="24"/>
                </a:cxn>
                <a:cxn ang="0">
                  <a:pos x="109" y="11"/>
                </a:cxn>
                <a:cxn ang="0">
                  <a:pos x="111" y="8"/>
                </a:cxn>
              </a:cxnLst>
              <a:rect l="0" t="0" r="r" b="b"/>
              <a:pathLst>
                <a:path w="121" h="181">
                  <a:moveTo>
                    <a:pt x="116" y="0"/>
                  </a:moveTo>
                  <a:cubicBezTo>
                    <a:pt x="116" y="0"/>
                    <a:pt x="117" y="0"/>
                    <a:pt x="117" y="0"/>
                  </a:cubicBezTo>
                  <a:cubicBezTo>
                    <a:pt x="117" y="0"/>
                    <a:pt x="117" y="0"/>
                    <a:pt x="117" y="1"/>
                  </a:cubicBezTo>
                  <a:cubicBezTo>
                    <a:pt x="118" y="1"/>
                    <a:pt x="118" y="0"/>
                    <a:pt x="119" y="0"/>
                  </a:cubicBezTo>
                  <a:cubicBezTo>
                    <a:pt x="120" y="1"/>
                    <a:pt x="118" y="3"/>
                    <a:pt x="118" y="4"/>
                  </a:cubicBezTo>
                  <a:cubicBezTo>
                    <a:pt x="118" y="4"/>
                    <a:pt x="118" y="4"/>
                    <a:pt x="118" y="4"/>
                  </a:cubicBezTo>
                  <a:cubicBezTo>
                    <a:pt x="118" y="3"/>
                    <a:pt x="119" y="1"/>
                    <a:pt x="120" y="2"/>
                  </a:cubicBezTo>
                  <a:cubicBezTo>
                    <a:pt x="121" y="2"/>
                    <a:pt x="119" y="4"/>
                    <a:pt x="119" y="4"/>
                  </a:cubicBezTo>
                  <a:cubicBezTo>
                    <a:pt x="119" y="5"/>
                    <a:pt x="119" y="6"/>
                    <a:pt x="118" y="7"/>
                  </a:cubicBezTo>
                  <a:cubicBezTo>
                    <a:pt x="118" y="8"/>
                    <a:pt x="117" y="8"/>
                    <a:pt x="118" y="9"/>
                  </a:cubicBezTo>
                  <a:cubicBezTo>
                    <a:pt x="118" y="9"/>
                    <a:pt x="118" y="8"/>
                    <a:pt x="119" y="8"/>
                  </a:cubicBezTo>
                  <a:cubicBezTo>
                    <a:pt x="119" y="7"/>
                    <a:pt x="119" y="7"/>
                    <a:pt x="120" y="7"/>
                  </a:cubicBezTo>
                  <a:cubicBezTo>
                    <a:pt x="120" y="6"/>
                    <a:pt x="120" y="6"/>
                    <a:pt x="121" y="6"/>
                  </a:cubicBezTo>
                  <a:cubicBezTo>
                    <a:pt x="121" y="7"/>
                    <a:pt x="121" y="8"/>
                    <a:pt x="120" y="9"/>
                  </a:cubicBezTo>
                  <a:cubicBezTo>
                    <a:pt x="120" y="9"/>
                    <a:pt x="119" y="10"/>
                    <a:pt x="119" y="11"/>
                  </a:cubicBezTo>
                  <a:cubicBezTo>
                    <a:pt x="119" y="11"/>
                    <a:pt x="119" y="11"/>
                    <a:pt x="119" y="12"/>
                  </a:cubicBezTo>
                  <a:cubicBezTo>
                    <a:pt x="118" y="14"/>
                    <a:pt x="117" y="16"/>
                    <a:pt x="116" y="17"/>
                  </a:cubicBezTo>
                  <a:cubicBezTo>
                    <a:pt x="115" y="18"/>
                    <a:pt x="114" y="18"/>
                    <a:pt x="113" y="19"/>
                  </a:cubicBezTo>
                  <a:cubicBezTo>
                    <a:pt x="113" y="20"/>
                    <a:pt x="113" y="20"/>
                    <a:pt x="113" y="20"/>
                  </a:cubicBezTo>
                  <a:cubicBezTo>
                    <a:pt x="112" y="22"/>
                    <a:pt x="111" y="23"/>
                    <a:pt x="110" y="24"/>
                  </a:cubicBezTo>
                  <a:cubicBezTo>
                    <a:pt x="108" y="28"/>
                    <a:pt x="105" y="31"/>
                    <a:pt x="102" y="34"/>
                  </a:cubicBezTo>
                  <a:cubicBezTo>
                    <a:pt x="101" y="35"/>
                    <a:pt x="100" y="36"/>
                    <a:pt x="99" y="37"/>
                  </a:cubicBezTo>
                  <a:cubicBezTo>
                    <a:pt x="99" y="37"/>
                    <a:pt x="98" y="37"/>
                    <a:pt x="98" y="37"/>
                  </a:cubicBezTo>
                  <a:cubicBezTo>
                    <a:pt x="97" y="38"/>
                    <a:pt x="97" y="38"/>
                    <a:pt x="96" y="38"/>
                  </a:cubicBezTo>
                  <a:cubicBezTo>
                    <a:pt x="95" y="38"/>
                    <a:pt x="95" y="39"/>
                    <a:pt x="94" y="39"/>
                  </a:cubicBezTo>
                  <a:cubicBezTo>
                    <a:pt x="91" y="41"/>
                    <a:pt x="89" y="42"/>
                    <a:pt x="86" y="43"/>
                  </a:cubicBezTo>
                  <a:cubicBezTo>
                    <a:pt x="85" y="44"/>
                    <a:pt x="85" y="45"/>
                    <a:pt x="85" y="46"/>
                  </a:cubicBezTo>
                  <a:cubicBezTo>
                    <a:pt x="84" y="46"/>
                    <a:pt x="84" y="48"/>
                    <a:pt x="84" y="48"/>
                  </a:cubicBezTo>
                  <a:cubicBezTo>
                    <a:pt x="83" y="49"/>
                    <a:pt x="82" y="48"/>
                    <a:pt x="81" y="48"/>
                  </a:cubicBezTo>
                  <a:cubicBezTo>
                    <a:pt x="80" y="49"/>
                    <a:pt x="80" y="50"/>
                    <a:pt x="79" y="50"/>
                  </a:cubicBezTo>
                  <a:cubicBezTo>
                    <a:pt x="79" y="51"/>
                    <a:pt x="78" y="52"/>
                    <a:pt x="78" y="52"/>
                  </a:cubicBezTo>
                  <a:cubicBezTo>
                    <a:pt x="77" y="53"/>
                    <a:pt x="77" y="54"/>
                    <a:pt x="77" y="55"/>
                  </a:cubicBezTo>
                  <a:cubicBezTo>
                    <a:pt x="77" y="56"/>
                    <a:pt x="76" y="57"/>
                    <a:pt x="76" y="58"/>
                  </a:cubicBezTo>
                  <a:cubicBezTo>
                    <a:pt x="76" y="60"/>
                    <a:pt x="76" y="61"/>
                    <a:pt x="77" y="63"/>
                  </a:cubicBezTo>
                  <a:cubicBezTo>
                    <a:pt x="77" y="65"/>
                    <a:pt x="77" y="66"/>
                    <a:pt x="77" y="68"/>
                  </a:cubicBezTo>
                  <a:cubicBezTo>
                    <a:pt x="78" y="70"/>
                    <a:pt x="78" y="72"/>
                    <a:pt x="79" y="74"/>
                  </a:cubicBezTo>
                  <a:cubicBezTo>
                    <a:pt x="80" y="78"/>
                    <a:pt x="81" y="82"/>
                    <a:pt x="83" y="86"/>
                  </a:cubicBezTo>
                  <a:cubicBezTo>
                    <a:pt x="83" y="87"/>
                    <a:pt x="83" y="88"/>
                    <a:pt x="84" y="88"/>
                  </a:cubicBezTo>
                  <a:cubicBezTo>
                    <a:pt x="84" y="89"/>
                    <a:pt x="85" y="90"/>
                    <a:pt x="84" y="91"/>
                  </a:cubicBezTo>
                  <a:cubicBezTo>
                    <a:pt x="84" y="91"/>
                    <a:pt x="83" y="92"/>
                    <a:pt x="82" y="92"/>
                  </a:cubicBezTo>
                  <a:cubicBezTo>
                    <a:pt x="83" y="93"/>
                    <a:pt x="83" y="95"/>
                    <a:pt x="84" y="97"/>
                  </a:cubicBezTo>
                  <a:cubicBezTo>
                    <a:pt x="84" y="98"/>
                    <a:pt x="84" y="99"/>
                    <a:pt x="84" y="100"/>
                  </a:cubicBezTo>
                  <a:cubicBezTo>
                    <a:pt x="84" y="101"/>
                    <a:pt x="84" y="101"/>
                    <a:pt x="84" y="102"/>
                  </a:cubicBezTo>
                  <a:cubicBezTo>
                    <a:pt x="84" y="103"/>
                    <a:pt x="84" y="105"/>
                    <a:pt x="84" y="106"/>
                  </a:cubicBezTo>
                  <a:cubicBezTo>
                    <a:pt x="84" y="107"/>
                    <a:pt x="84" y="107"/>
                    <a:pt x="84" y="107"/>
                  </a:cubicBezTo>
                  <a:cubicBezTo>
                    <a:pt x="84" y="108"/>
                    <a:pt x="84" y="108"/>
                    <a:pt x="84" y="109"/>
                  </a:cubicBezTo>
                  <a:cubicBezTo>
                    <a:pt x="84" y="109"/>
                    <a:pt x="84" y="110"/>
                    <a:pt x="84" y="110"/>
                  </a:cubicBezTo>
                  <a:cubicBezTo>
                    <a:pt x="84" y="112"/>
                    <a:pt x="84" y="113"/>
                    <a:pt x="84" y="114"/>
                  </a:cubicBezTo>
                  <a:cubicBezTo>
                    <a:pt x="84" y="115"/>
                    <a:pt x="83" y="117"/>
                    <a:pt x="83" y="118"/>
                  </a:cubicBezTo>
                  <a:cubicBezTo>
                    <a:pt x="82" y="120"/>
                    <a:pt x="82" y="121"/>
                    <a:pt x="82" y="122"/>
                  </a:cubicBezTo>
                  <a:cubicBezTo>
                    <a:pt x="81" y="122"/>
                    <a:pt x="80" y="121"/>
                    <a:pt x="80" y="121"/>
                  </a:cubicBezTo>
                  <a:cubicBezTo>
                    <a:pt x="80" y="122"/>
                    <a:pt x="79" y="123"/>
                    <a:pt x="79" y="124"/>
                  </a:cubicBezTo>
                  <a:cubicBezTo>
                    <a:pt x="79" y="125"/>
                    <a:pt x="79" y="127"/>
                    <a:pt x="79" y="129"/>
                  </a:cubicBezTo>
                  <a:cubicBezTo>
                    <a:pt x="79" y="131"/>
                    <a:pt x="79" y="133"/>
                    <a:pt x="79" y="134"/>
                  </a:cubicBezTo>
                  <a:cubicBezTo>
                    <a:pt x="79" y="136"/>
                    <a:pt x="80" y="138"/>
                    <a:pt x="80" y="140"/>
                  </a:cubicBezTo>
                  <a:cubicBezTo>
                    <a:pt x="80" y="144"/>
                    <a:pt x="79" y="148"/>
                    <a:pt x="78" y="151"/>
                  </a:cubicBezTo>
                  <a:cubicBezTo>
                    <a:pt x="77" y="156"/>
                    <a:pt x="77" y="162"/>
                    <a:pt x="75" y="167"/>
                  </a:cubicBezTo>
                  <a:cubicBezTo>
                    <a:pt x="76" y="168"/>
                    <a:pt x="76" y="168"/>
                    <a:pt x="76" y="169"/>
                  </a:cubicBezTo>
                  <a:cubicBezTo>
                    <a:pt x="76" y="170"/>
                    <a:pt x="76" y="171"/>
                    <a:pt x="76" y="172"/>
                  </a:cubicBezTo>
                  <a:cubicBezTo>
                    <a:pt x="76" y="173"/>
                    <a:pt x="77" y="174"/>
                    <a:pt x="77" y="175"/>
                  </a:cubicBezTo>
                  <a:cubicBezTo>
                    <a:pt x="77" y="176"/>
                    <a:pt x="78" y="176"/>
                    <a:pt x="78" y="177"/>
                  </a:cubicBezTo>
                  <a:cubicBezTo>
                    <a:pt x="78" y="177"/>
                    <a:pt x="78" y="178"/>
                    <a:pt x="78" y="179"/>
                  </a:cubicBezTo>
                  <a:cubicBezTo>
                    <a:pt x="77" y="179"/>
                    <a:pt x="77" y="180"/>
                    <a:pt x="76" y="180"/>
                  </a:cubicBezTo>
                  <a:cubicBezTo>
                    <a:pt x="75" y="180"/>
                    <a:pt x="74" y="180"/>
                    <a:pt x="74" y="180"/>
                  </a:cubicBezTo>
                  <a:cubicBezTo>
                    <a:pt x="72" y="180"/>
                    <a:pt x="71" y="180"/>
                    <a:pt x="71" y="180"/>
                  </a:cubicBezTo>
                  <a:cubicBezTo>
                    <a:pt x="70" y="180"/>
                    <a:pt x="69" y="178"/>
                    <a:pt x="69" y="178"/>
                  </a:cubicBezTo>
                  <a:cubicBezTo>
                    <a:pt x="69" y="177"/>
                    <a:pt x="70" y="176"/>
                    <a:pt x="70" y="175"/>
                  </a:cubicBezTo>
                  <a:cubicBezTo>
                    <a:pt x="70" y="175"/>
                    <a:pt x="69" y="175"/>
                    <a:pt x="69" y="175"/>
                  </a:cubicBezTo>
                  <a:cubicBezTo>
                    <a:pt x="69" y="174"/>
                    <a:pt x="69" y="174"/>
                    <a:pt x="70" y="174"/>
                  </a:cubicBezTo>
                  <a:cubicBezTo>
                    <a:pt x="70" y="173"/>
                    <a:pt x="70" y="171"/>
                    <a:pt x="70" y="170"/>
                  </a:cubicBezTo>
                  <a:cubicBezTo>
                    <a:pt x="70" y="170"/>
                    <a:pt x="70" y="170"/>
                    <a:pt x="70" y="170"/>
                  </a:cubicBezTo>
                  <a:cubicBezTo>
                    <a:pt x="70" y="166"/>
                    <a:pt x="70" y="161"/>
                    <a:pt x="70" y="157"/>
                  </a:cubicBezTo>
                  <a:cubicBezTo>
                    <a:pt x="70" y="155"/>
                    <a:pt x="69" y="153"/>
                    <a:pt x="69" y="152"/>
                  </a:cubicBezTo>
                  <a:cubicBezTo>
                    <a:pt x="69" y="150"/>
                    <a:pt x="69" y="148"/>
                    <a:pt x="69" y="146"/>
                  </a:cubicBezTo>
                  <a:cubicBezTo>
                    <a:pt x="69" y="144"/>
                    <a:pt x="70" y="143"/>
                    <a:pt x="70" y="141"/>
                  </a:cubicBezTo>
                  <a:cubicBezTo>
                    <a:pt x="70" y="139"/>
                    <a:pt x="69" y="137"/>
                    <a:pt x="69" y="136"/>
                  </a:cubicBezTo>
                  <a:cubicBezTo>
                    <a:pt x="69" y="134"/>
                    <a:pt x="68" y="132"/>
                    <a:pt x="68" y="131"/>
                  </a:cubicBezTo>
                  <a:cubicBezTo>
                    <a:pt x="68" y="127"/>
                    <a:pt x="68" y="124"/>
                    <a:pt x="68" y="121"/>
                  </a:cubicBezTo>
                  <a:cubicBezTo>
                    <a:pt x="67" y="121"/>
                    <a:pt x="67" y="121"/>
                    <a:pt x="67" y="121"/>
                  </a:cubicBezTo>
                  <a:cubicBezTo>
                    <a:pt x="67" y="122"/>
                    <a:pt x="67" y="123"/>
                    <a:pt x="67" y="124"/>
                  </a:cubicBezTo>
                  <a:cubicBezTo>
                    <a:pt x="66" y="124"/>
                    <a:pt x="66" y="125"/>
                    <a:pt x="66" y="126"/>
                  </a:cubicBezTo>
                  <a:cubicBezTo>
                    <a:pt x="66" y="126"/>
                    <a:pt x="65" y="127"/>
                    <a:pt x="65" y="127"/>
                  </a:cubicBezTo>
                  <a:cubicBezTo>
                    <a:pt x="65" y="132"/>
                    <a:pt x="64" y="136"/>
                    <a:pt x="63" y="140"/>
                  </a:cubicBezTo>
                  <a:cubicBezTo>
                    <a:pt x="63" y="142"/>
                    <a:pt x="62" y="143"/>
                    <a:pt x="62" y="145"/>
                  </a:cubicBezTo>
                  <a:cubicBezTo>
                    <a:pt x="62" y="147"/>
                    <a:pt x="63" y="148"/>
                    <a:pt x="63" y="150"/>
                  </a:cubicBezTo>
                  <a:cubicBezTo>
                    <a:pt x="63" y="153"/>
                    <a:pt x="62" y="156"/>
                    <a:pt x="63" y="159"/>
                  </a:cubicBezTo>
                  <a:cubicBezTo>
                    <a:pt x="63" y="160"/>
                    <a:pt x="63" y="161"/>
                    <a:pt x="63" y="162"/>
                  </a:cubicBezTo>
                  <a:cubicBezTo>
                    <a:pt x="63" y="165"/>
                    <a:pt x="62" y="168"/>
                    <a:pt x="62" y="170"/>
                  </a:cubicBezTo>
                  <a:cubicBezTo>
                    <a:pt x="62" y="171"/>
                    <a:pt x="63" y="172"/>
                    <a:pt x="63" y="173"/>
                  </a:cubicBezTo>
                  <a:cubicBezTo>
                    <a:pt x="63" y="173"/>
                    <a:pt x="63" y="174"/>
                    <a:pt x="64" y="174"/>
                  </a:cubicBezTo>
                  <a:cubicBezTo>
                    <a:pt x="64" y="175"/>
                    <a:pt x="64" y="175"/>
                    <a:pt x="64" y="175"/>
                  </a:cubicBezTo>
                  <a:cubicBezTo>
                    <a:pt x="65" y="176"/>
                    <a:pt x="65" y="177"/>
                    <a:pt x="65" y="177"/>
                  </a:cubicBezTo>
                  <a:cubicBezTo>
                    <a:pt x="65" y="180"/>
                    <a:pt x="62" y="180"/>
                    <a:pt x="60" y="181"/>
                  </a:cubicBezTo>
                  <a:cubicBezTo>
                    <a:pt x="60" y="181"/>
                    <a:pt x="59" y="181"/>
                    <a:pt x="59" y="181"/>
                  </a:cubicBezTo>
                  <a:cubicBezTo>
                    <a:pt x="58" y="180"/>
                    <a:pt x="57" y="180"/>
                    <a:pt x="57" y="180"/>
                  </a:cubicBezTo>
                  <a:cubicBezTo>
                    <a:pt x="56" y="180"/>
                    <a:pt x="56" y="179"/>
                    <a:pt x="55" y="178"/>
                  </a:cubicBezTo>
                  <a:cubicBezTo>
                    <a:pt x="56" y="175"/>
                    <a:pt x="57" y="173"/>
                    <a:pt x="57" y="170"/>
                  </a:cubicBezTo>
                  <a:cubicBezTo>
                    <a:pt x="57" y="169"/>
                    <a:pt x="56" y="167"/>
                    <a:pt x="56" y="166"/>
                  </a:cubicBezTo>
                  <a:cubicBezTo>
                    <a:pt x="56" y="165"/>
                    <a:pt x="56" y="165"/>
                    <a:pt x="56" y="164"/>
                  </a:cubicBezTo>
                  <a:cubicBezTo>
                    <a:pt x="56" y="162"/>
                    <a:pt x="55" y="160"/>
                    <a:pt x="54" y="158"/>
                  </a:cubicBezTo>
                  <a:cubicBezTo>
                    <a:pt x="54" y="156"/>
                    <a:pt x="53" y="153"/>
                    <a:pt x="53" y="151"/>
                  </a:cubicBezTo>
                  <a:cubicBezTo>
                    <a:pt x="53" y="150"/>
                    <a:pt x="53" y="149"/>
                    <a:pt x="53" y="148"/>
                  </a:cubicBezTo>
                  <a:cubicBezTo>
                    <a:pt x="52" y="147"/>
                    <a:pt x="53" y="146"/>
                    <a:pt x="53" y="145"/>
                  </a:cubicBezTo>
                  <a:cubicBezTo>
                    <a:pt x="53" y="144"/>
                    <a:pt x="53" y="143"/>
                    <a:pt x="53" y="142"/>
                  </a:cubicBezTo>
                  <a:cubicBezTo>
                    <a:pt x="53" y="142"/>
                    <a:pt x="53" y="141"/>
                    <a:pt x="53" y="140"/>
                  </a:cubicBezTo>
                  <a:cubicBezTo>
                    <a:pt x="53" y="138"/>
                    <a:pt x="53" y="135"/>
                    <a:pt x="53" y="132"/>
                  </a:cubicBezTo>
                  <a:cubicBezTo>
                    <a:pt x="53" y="132"/>
                    <a:pt x="53" y="131"/>
                    <a:pt x="53" y="130"/>
                  </a:cubicBezTo>
                  <a:cubicBezTo>
                    <a:pt x="53" y="130"/>
                    <a:pt x="53" y="130"/>
                    <a:pt x="53" y="129"/>
                  </a:cubicBezTo>
                  <a:cubicBezTo>
                    <a:pt x="53" y="128"/>
                    <a:pt x="53" y="127"/>
                    <a:pt x="53" y="126"/>
                  </a:cubicBezTo>
                  <a:cubicBezTo>
                    <a:pt x="53" y="124"/>
                    <a:pt x="52" y="123"/>
                    <a:pt x="52" y="122"/>
                  </a:cubicBezTo>
                  <a:cubicBezTo>
                    <a:pt x="51" y="122"/>
                    <a:pt x="51" y="121"/>
                    <a:pt x="50" y="120"/>
                  </a:cubicBezTo>
                  <a:cubicBezTo>
                    <a:pt x="50" y="120"/>
                    <a:pt x="50" y="120"/>
                    <a:pt x="50" y="120"/>
                  </a:cubicBezTo>
                  <a:cubicBezTo>
                    <a:pt x="50" y="119"/>
                    <a:pt x="50" y="117"/>
                    <a:pt x="50" y="116"/>
                  </a:cubicBezTo>
                  <a:cubicBezTo>
                    <a:pt x="50" y="116"/>
                    <a:pt x="49" y="116"/>
                    <a:pt x="49" y="116"/>
                  </a:cubicBezTo>
                  <a:cubicBezTo>
                    <a:pt x="48" y="115"/>
                    <a:pt x="49" y="113"/>
                    <a:pt x="48" y="112"/>
                  </a:cubicBezTo>
                  <a:cubicBezTo>
                    <a:pt x="48" y="111"/>
                    <a:pt x="48" y="111"/>
                    <a:pt x="48" y="110"/>
                  </a:cubicBezTo>
                  <a:cubicBezTo>
                    <a:pt x="48" y="109"/>
                    <a:pt x="48" y="108"/>
                    <a:pt x="47" y="106"/>
                  </a:cubicBezTo>
                  <a:cubicBezTo>
                    <a:pt x="47" y="106"/>
                    <a:pt x="47" y="105"/>
                    <a:pt x="46" y="105"/>
                  </a:cubicBezTo>
                  <a:cubicBezTo>
                    <a:pt x="46" y="103"/>
                    <a:pt x="47" y="100"/>
                    <a:pt x="46" y="98"/>
                  </a:cubicBezTo>
                  <a:cubicBezTo>
                    <a:pt x="46" y="97"/>
                    <a:pt x="46" y="97"/>
                    <a:pt x="46" y="97"/>
                  </a:cubicBezTo>
                  <a:cubicBezTo>
                    <a:pt x="46" y="96"/>
                    <a:pt x="46" y="95"/>
                    <a:pt x="46" y="94"/>
                  </a:cubicBezTo>
                  <a:cubicBezTo>
                    <a:pt x="46" y="93"/>
                    <a:pt x="46" y="92"/>
                    <a:pt x="47" y="91"/>
                  </a:cubicBezTo>
                  <a:cubicBezTo>
                    <a:pt x="47" y="90"/>
                    <a:pt x="46" y="88"/>
                    <a:pt x="46" y="86"/>
                  </a:cubicBezTo>
                  <a:cubicBezTo>
                    <a:pt x="46" y="82"/>
                    <a:pt x="46" y="76"/>
                    <a:pt x="46" y="72"/>
                  </a:cubicBezTo>
                  <a:cubicBezTo>
                    <a:pt x="46" y="70"/>
                    <a:pt x="45" y="69"/>
                    <a:pt x="45" y="68"/>
                  </a:cubicBezTo>
                  <a:cubicBezTo>
                    <a:pt x="45" y="67"/>
                    <a:pt x="44" y="66"/>
                    <a:pt x="44" y="65"/>
                  </a:cubicBezTo>
                  <a:cubicBezTo>
                    <a:pt x="43" y="63"/>
                    <a:pt x="43" y="62"/>
                    <a:pt x="42" y="60"/>
                  </a:cubicBezTo>
                  <a:cubicBezTo>
                    <a:pt x="42" y="59"/>
                    <a:pt x="41" y="58"/>
                    <a:pt x="41" y="57"/>
                  </a:cubicBezTo>
                  <a:cubicBezTo>
                    <a:pt x="40" y="57"/>
                    <a:pt x="40" y="56"/>
                    <a:pt x="39" y="56"/>
                  </a:cubicBezTo>
                  <a:cubicBezTo>
                    <a:pt x="38" y="56"/>
                    <a:pt x="38" y="55"/>
                    <a:pt x="37" y="55"/>
                  </a:cubicBezTo>
                  <a:cubicBezTo>
                    <a:pt x="35" y="57"/>
                    <a:pt x="33" y="53"/>
                    <a:pt x="32" y="51"/>
                  </a:cubicBezTo>
                  <a:cubicBezTo>
                    <a:pt x="28" y="51"/>
                    <a:pt x="25" y="49"/>
                    <a:pt x="21" y="49"/>
                  </a:cubicBezTo>
                  <a:cubicBezTo>
                    <a:pt x="20" y="46"/>
                    <a:pt x="17" y="45"/>
                    <a:pt x="15" y="43"/>
                  </a:cubicBezTo>
                  <a:cubicBezTo>
                    <a:pt x="13" y="41"/>
                    <a:pt x="11" y="37"/>
                    <a:pt x="8" y="34"/>
                  </a:cubicBezTo>
                  <a:cubicBezTo>
                    <a:pt x="7" y="34"/>
                    <a:pt x="7" y="33"/>
                    <a:pt x="6" y="32"/>
                  </a:cubicBezTo>
                  <a:cubicBezTo>
                    <a:pt x="5" y="31"/>
                    <a:pt x="4" y="30"/>
                    <a:pt x="3" y="29"/>
                  </a:cubicBezTo>
                  <a:cubicBezTo>
                    <a:pt x="3" y="29"/>
                    <a:pt x="3" y="28"/>
                    <a:pt x="3" y="27"/>
                  </a:cubicBezTo>
                  <a:cubicBezTo>
                    <a:pt x="3" y="27"/>
                    <a:pt x="2" y="26"/>
                    <a:pt x="2" y="25"/>
                  </a:cubicBezTo>
                  <a:cubicBezTo>
                    <a:pt x="1" y="24"/>
                    <a:pt x="0" y="23"/>
                    <a:pt x="1" y="22"/>
                  </a:cubicBezTo>
                  <a:cubicBezTo>
                    <a:pt x="1" y="22"/>
                    <a:pt x="1" y="21"/>
                    <a:pt x="1" y="21"/>
                  </a:cubicBezTo>
                  <a:cubicBezTo>
                    <a:pt x="1" y="20"/>
                    <a:pt x="1" y="20"/>
                    <a:pt x="0" y="19"/>
                  </a:cubicBezTo>
                  <a:cubicBezTo>
                    <a:pt x="0" y="19"/>
                    <a:pt x="0" y="19"/>
                    <a:pt x="0" y="18"/>
                  </a:cubicBezTo>
                  <a:cubicBezTo>
                    <a:pt x="0" y="18"/>
                    <a:pt x="1" y="18"/>
                    <a:pt x="1" y="18"/>
                  </a:cubicBezTo>
                  <a:cubicBezTo>
                    <a:pt x="1" y="17"/>
                    <a:pt x="1" y="17"/>
                    <a:pt x="1" y="16"/>
                  </a:cubicBezTo>
                  <a:cubicBezTo>
                    <a:pt x="2" y="16"/>
                    <a:pt x="2" y="16"/>
                    <a:pt x="3" y="16"/>
                  </a:cubicBezTo>
                  <a:cubicBezTo>
                    <a:pt x="3" y="15"/>
                    <a:pt x="4" y="16"/>
                    <a:pt x="5" y="17"/>
                  </a:cubicBezTo>
                  <a:cubicBezTo>
                    <a:pt x="5" y="18"/>
                    <a:pt x="6" y="18"/>
                    <a:pt x="6" y="18"/>
                  </a:cubicBezTo>
                  <a:cubicBezTo>
                    <a:pt x="7" y="19"/>
                    <a:pt x="7" y="19"/>
                    <a:pt x="7" y="20"/>
                  </a:cubicBezTo>
                  <a:cubicBezTo>
                    <a:pt x="8" y="21"/>
                    <a:pt x="9" y="22"/>
                    <a:pt x="10" y="23"/>
                  </a:cubicBezTo>
                  <a:cubicBezTo>
                    <a:pt x="10" y="23"/>
                    <a:pt x="10" y="24"/>
                    <a:pt x="11" y="24"/>
                  </a:cubicBezTo>
                  <a:cubicBezTo>
                    <a:pt x="11" y="22"/>
                    <a:pt x="9" y="20"/>
                    <a:pt x="10" y="18"/>
                  </a:cubicBezTo>
                  <a:cubicBezTo>
                    <a:pt x="10" y="18"/>
                    <a:pt x="10" y="18"/>
                    <a:pt x="11" y="18"/>
                  </a:cubicBezTo>
                  <a:cubicBezTo>
                    <a:pt x="12" y="19"/>
                    <a:pt x="12" y="20"/>
                    <a:pt x="12" y="21"/>
                  </a:cubicBezTo>
                  <a:cubicBezTo>
                    <a:pt x="12" y="22"/>
                    <a:pt x="13" y="22"/>
                    <a:pt x="13" y="23"/>
                  </a:cubicBezTo>
                  <a:cubicBezTo>
                    <a:pt x="13" y="25"/>
                    <a:pt x="13" y="26"/>
                    <a:pt x="13" y="28"/>
                  </a:cubicBezTo>
                  <a:cubicBezTo>
                    <a:pt x="13" y="29"/>
                    <a:pt x="13" y="30"/>
                    <a:pt x="13" y="30"/>
                  </a:cubicBezTo>
                  <a:cubicBezTo>
                    <a:pt x="13" y="31"/>
                    <a:pt x="15" y="32"/>
                    <a:pt x="15" y="33"/>
                  </a:cubicBezTo>
                  <a:cubicBezTo>
                    <a:pt x="16" y="34"/>
                    <a:pt x="17" y="35"/>
                    <a:pt x="18" y="35"/>
                  </a:cubicBezTo>
                  <a:cubicBezTo>
                    <a:pt x="18" y="35"/>
                    <a:pt x="19" y="35"/>
                    <a:pt x="19" y="36"/>
                  </a:cubicBezTo>
                  <a:cubicBezTo>
                    <a:pt x="20" y="36"/>
                    <a:pt x="21" y="37"/>
                    <a:pt x="22" y="38"/>
                  </a:cubicBezTo>
                  <a:cubicBezTo>
                    <a:pt x="23" y="38"/>
                    <a:pt x="24" y="40"/>
                    <a:pt x="25" y="40"/>
                  </a:cubicBezTo>
                  <a:cubicBezTo>
                    <a:pt x="25" y="40"/>
                    <a:pt x="27" y="40"/>
                    <a:pt x="28" y="40"/>
                  </a:cubicBezTo>
                  <a:cubicBezTo>
                    <a:pt x="29" y="40"/>
                    <a:pt x="30" y="40"/>
                    <a:pt x="31" y="40"/>
                  </a:cubicBezTo>
                  <a:cubicBezTo>
                    <a:pt x="31" y="40"/>
                    <a:pt x="31" y="40"/>
                    <a:pt x="32" y="40"/>
                  </a:cubicBezTo>
                  <a:cubicBezTo>
                    <a:pt x="32" y="40"/>
                    <a:pt x="33" y="40"/>
                    <a:pt x="34" y="40"/>
                  </a:cubicBezTo>
                  <a:cubicBezTo>
                    <a:pt x="34" y="40"/>
                    <a:pt x="35" y="39"/>
                    <a:pt x="35" y="39"/>
                  </a:cubicBezTo>
                  <a:cubicBezTo>
                    <a:pt x="36" y="38"/>
                    <a:pt x="38" y="38"/>
                    <a:pt x="39" y="37"/>
                  </a:cubicBezTo>
                  <a:cubicBezTo>
                    <a:pt x="39" y="37"/>
                    <a:pt x="39" y="37"/>
                    <a:pt x="40" y="37"/>
                  </a:cubicBezTo>
                  <a:cubicBezTo>
                    <a:pt x="40" y="37"/>
                    <a:pt x="41" y="37"/>
                    <a:pt x="42" y="37"/>
                  </a:cubicBezTo>
                  <a:cubicBezTo>
                    <a:pt x="42" y="36"/>
                    <a:pt x="43" y="37"/>
                    <a:pt x="44" y="36"/>
                  </a:cubicBezTo>
                  <a:cubicBezTo>
                    <a:pt x="45" y="36"/>
                    <a:pt x="45" y="36"/>
                    <a:pt x="46" y="36"/>
                  </a:cubicBezTo>
                  <a:cubicBezTo>
                    <a:pt x="47" y="35"/>
                    <a:pt x="48" y="35"/>
                    <a:pt x="49" y="34"/>
                  </a:cubicBezTo>
                  <a:cubicBezTo>
                    <a:pt x="50" y="33"/>
                    <a:pt x="51" y="33"/>
                    <a:pt x="51" y="32"/>
                  </a:cubicBezTo>
                  <a:cubicBezTo>
                    <a:pt x="52" y="31"/>
                    <a:pt x="49" y="30"/>
                    <a:pt x="49" y="28"/>
                  </a:cubicBezTo>
                  <a:cubicBezTo>
                    <a:pt x="49" y="29"/>
                    <a:pt x="48" y="29"/>
                    <a:pt x="48" y="28"/>
                  </a:cubicBezTo>
                  <a:cubicBezTo>
                    <a:pt x="48" y="26"/>
                    <a:pt x="46" y="25"/>
                    <a:pt x="46" y="23"/>
                  </a:cubicBezTo>
                  <a:cubicBezTo>
                    <a:pt x="46" y="23"/>
                    <a:pt x="46" y="21"/>
                    <a:pt x="46" y="20"/>
                  </a:cubicBezTo>
                  <a:cubicBezTo>
                    <a:pt x="46" y="20"/>
                    <a:pt x="46" y="20"/>
                    <a:pt x="46" y="19"/>
                  </a:cubicBezTo>
                  <a:cubicBezTo>
                    <a:pt x="46" y="18"/>
                    <a:pt x="46" y="17"/>
                    <a:pt x="46" y="15"/>
                  </a:cubicBezTo>
                  <a:cubicBezTo>
                    <a:pt x="46" y="14"/>
                    <a:pt x="45" y="13"/>
                    <a:pt x="46" y="12"/>
                  </a:cubicBezTo>
                  <a:cubicBezTo>
                    <a:pt x="46" y="12"/>
                    <a:pt x="46" y="11"/>
                    <a:pt x="47" y="11"/>
                  </a:cubicBezTo>
                  <a:cubicBezTo>
                    <a:pt x="47" y="11"/>
                    <a:pt x="48" y="10"/>
                    <a:pt x="48" y="10"/>
                  </a:cubicBezTo>
                  <a:cubicBezTo>
                    <a:pt x="49" y="9"/>
                    <a:pt x="49" y="9"/>
                    <a:pt x="49" y="9"/>
                  </a:cubicBezTo>
                  <a:cubicBezTo>
                    <a:pt x="50" y="9"/>
                    <a:pt x="50" y="8"/>
                    <a:pt x="51" y="8"/>
                  </a:cubicBezTo>
                  <a:cubicBezTo>
                    <a:pt x="52" y="7"/>
                    <a:pt x="53" y="8"/>
                    <a:pt x="54" y="8"/>
                  </a:cubicBezTo>
                  <a:cubicBezTo>
                    <a:pt x="55" y="8"/>
                    <a:pt x="56" y="8"/>
                    <a:pt x="57" y="8"/>
                  </a:cubicBezTo>
                  <a:cubicBezTo>
                    <a:pt x="59" y="9"/>
                    <a:pt x="61" y="11"/>
                    <a:pt x="61" y="13"/>
                  </a:cubicBezTo>
                  <a:cubicBezTo>
                    <a:pt x="62" y="13"/>
                    <a:pt x="62" y="14"/>
                    <a:pt x="62" y="15"/>
                  </a:cubicBezTo>
                  <a:cubicBezTo>
                    <a:pt x="62" y="15"/>
                    <a:pt x="62" y="16"/>
                    <a:pt x="63" y="17"/>
                  </a:cubicBezTo>
                  <a:cubicBezTo>
                    <a:pt x="63" y="18"/>
                    <a:pt x="63" y="18"/>
                    <a:pt x="63" y="18"/>
                  </a:cubicBezTo>
                  <a:cubicBezTo>
                    <a:pt x="64" y="18"/>
                    <a:pt x="64" y="20"/>
                    <a:pt x="64" y="21"/>
                  </a:cubicBezTo>
                  <a:cubicBezTo>
                    <a:pt x="64" y="22"/>
                    <a:pt x="64" y="23"/>
                    <a:pt x="64" y="23"/>
                  </a:cubicBezTo>
                  <a:cubicBezTo>
                    <a:pt x="64" y="24"/>
                    <a:pt x="64" y="24"/>
                    <a:pt x="64" y="25"/>
                  </a:cubicBezTo>
                  <a:cubicBezTo>
                    <a:pt x="64" y="25"/>
                    <a:pt x="63" y="25"/>
                    <a:pt x="63" y="26"/>
                  </a:cubicBezTo>
                  <a:cubicBezTo>
                    <a:pt x="62" y="27"/>
                    <a:pt x="62" y="28"/>
                    <a:pt x="62" y="29"/>
                  </a:cubicBezTo>
                  <a:cubicBezTo>
                    <a:pt x="62" y="30"/>
                    <a:pt x="63" y="31"/>
                    <a:pt x="63" y="32"/>
                  </a:cubicBezTo>
                  <a:cubicBezTo>
                    <a:pt x="63" y="32"/>
                    <a:pt x="64" y="32"/>
                    <a:pt x="65" y="32"/>
                  </a:cubicBezTo>
                  <a:cubicBezTo>
                    <a:pt x="66" y="32"/>
                    <a:pt x="68" y="33"/>
                    <a:pt x="69" y="33"/>
                  </a:cubicBezTo>
                  <a:cubicBezTo>
                    <a:pt x="70" y="33"/>
                    <a:pt x="70" y="32"/>
                    <a:pt x="70" y="32"/>
                  </a:cubicBezTo>
                  <a:cubicBezTo>
                    <a:pt x="70" y="32"/>
                    <a:pt x="71" y="32"/>
                    <a:pt x="71" y="32"/>
                  </a:cubicBezTo>
                  <a:cubicBezTo>
                    <a:pt x="72" y="32"/>
                    <a:pt x="73" y="32"/>
                    <a:pt x="74" y="32"/>
                  </a:cubicBezTo>
                  <a:cubicBezTo>
                    <a:pt x="75" y="31"/>
                    <a:pt x="77" y="32"/>
                    <a:pt x="78" y="31"/>
                  </a:cubicBezTo>
                  <a:cubicBezTo>
                    <a:pt x="79" y="32"/>
                    <a:pt x="79" y="32"/>
                    <a:pt x="79" y="32"/>
                  </a:cubicBezTo>
                  <a:cubicBezTo>
                    <a:pt x="79" y="32"/>
                    <a:pt x="80" y="32"/>
                    <a:pt x="80" y="32"/>
                  </a:cubicBezTo>
                  <a:cubicBezTo>
                    <a:pt x="80" y="32"/>
                    <a:pt x="81" y="32"/>
                    <a:pt x="81" y="32"/>
                  </a:cubicBezTo>
                  <a:cubicBezTo>
                    <a:pt x="81" y="32"/>
                    <a:pt x="81" y="32"/>
                    <a:pt x="82" y="32"/>
                  </a:cubicBezTo>
                  <a:cubicBezTo>
                    <a:pt x="82" y="32"/>
                    <a:pt x="83" y="32"/>
                    <a:pt x="83" y="32"/>
                  </a:cubicBezTo>
                  <a:cubicBezTo>
                    <a:pt x="84" y="32"/>
                    <a:pt x="85" y="32"/>
                    <a:pt x="87" y="32"/>
                  </a:cubicBezTo>
                  <a:cubicBezTo>
                    <a:pt x="87" y="31"/>
                    <a:pt x="88" y="31"/>
                    <a:pt x="89" y="31"/>
                  </a:cubicBezTo>
                  <a:cubicBezTo>
                    <a:pt x="91" y="30"/>
                    <a:pt x="92" y="30"/>
                    <a:pt x="93" y="30"/>
                  </a:cubicBezTo>
                  <a:cubicBezTo>
                    <a:pt x="94" y="29"/>
                    <a:pt x="96" y="28"/>
                    <a:pt x="97" y="26"/>
                  </a:cubicBezTo>
                  <a:cubicBezTo>
                    <a:pt x="98" y="25"/>
                    <a:pt x="99" y="25"/>
                    <a:pt x="100" y="24"/>
                  </a:cubicBezTo>
                  <a:cubicBezTo>
                    <a:pt x="102" y="22"/>
                    <a:pt x="104" y="21"/>
                    <a:pt x="106" y="19"/>
                  </a:cubicBezTo>
                  <a:cubicBezTo>
                    <a:pt x="106" y="18"/>
                    <a:pt x="107" y="18"/>
                    <a:pt x="107" y="17"/>
                  </a:cubicBezTo>
                  <a:cubicBezTo>
                    <a:pt x="108" y="16"/>
                    <a:pt x="109" y="15"/>
                    <a:pt x="109" y="15"/>
                  </a:cubicBezTo>
                  <a:cubicBezTo>
                    <a:pt x="109" y="13"/>
                    <a:pt x="109" y="12"/>
                    <a:pt x="109" y="11"/>
                  </a:cubicBezTo>
                  <a:cubicBezTo>
                    <a:pt x="109" y="10"/>
                    <a:pt x="109" y="10"/>
                    <a:pt x="109" y="9"/>
                  </a:cubicBezTo>
                  <a:cubicBezTo>
                    <a:pt x="109" y="9"/>
                    <a:pt x="110" y="7"/>
                    <a:pt x="110" y="7"/>
                  </a:cubicBezTo>
                  <a:cubicBezTo>
                    <a:pt x="110" y="6"/>
                    <a:pt x="110" y="5"/>
                    <a:pt x="110" y="5"/>
                  </a:cubicBezTo>
                  <a:cubicBezTo>
                    <a:pt x="111" y="4"/>
                    <a:pt x="111" y="7"/>
                    <a:pt x="111" y="8"/>
                  </a:cubicBezTo>
                  <a:cubicBezTo>
                    <a:pt x="112" y="7"/>
                    <a:pt x="112" y="6"/>
                    <a:pt x="113" y="5"/>
                  </a:cubicBezTo>
                  <a:cubicBezTo>
                    <a:pt x="114" y="3"/>
                    <a:pt x="115" y="1"/>
                    <a:pt x="116" y="0"/>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Freeform 87"/>
            <p:cNvSpPr>
              <a:spLocks noChangeAspect="1"/>
            </p:cNvSpPr>
            <p:nvPr/>
          </p:nvSpPr>
          <p:spPr bwMode="auto">
            <a:xfrm>
              <a:off x="4607681" y="4812310"/>
              <a:ext cx="290057" cy="540000"/>
            </a:xfrm>
            <a:custGeom>
              <a:avLst/>
              <a:gdLst/>
              <a:ahLst/>
              <a:cxnLst>
                <a:cxn ang="0">
                  <a:pos x="73" y="87"/>
                </a:cxn>
                <a:cxn ang="0">
                  <a:pos x="71" y="100"/>
                </a:cxn>
                <a:cxn ang="0">
                  <a:pos x="72" y="116"/>
                </a:cxn>
                <a:cxn ang="0">
                  <a:pos x="83" y="150"/>
                </a:cxn>
                <a:cxn ang="0">
                  <a:pos x="89" y="162"/>
                </a:cxn>
                <a:cxn ang="0">
                  <a:pos x="91" y="174"/>
                </a:cxn>
                <a:cxn ang="0">
                  <a:pos x="99" y="184"/>
                </a:cxn>
                <a:cxn ang="0">
                  <a:pos x="86" y="180"/>
                </a:cxn>
                <a:cxn ang="0">
                  <a:pos x="74" y="168"/>
                </a:cxn>
                <a:cxn ang="0">
                  <a:pos x="66" y="147"/>
                </a:cxn>
                <a:cxn ang="0">
                  <a:pos x="59" y="126"/>
                </a:cxn>
                <a:cxn ang="0">
                  <a:pos x="53" y="122"/>
                </a:cxn>
                <a:cxn ang="0">
                  <a:pos x="54" y="131"/>
                </a:cxn>
                <a:cxn ang="0">
                  <a:pos x="55" y="135"/>
                </a:cxn>
                <a:cxn ang="0">
                  <a:pos x="57" y="155"/>
                </a:cxn>
                <a:cxn ang="0">
                  <a:pos x="58" y="162"/>
                </a:cxn>
                <a:cxn ang="0">
                  <a:pos x="53" y="170"/>
                </a:cxn>
                <a:cxn ang="0">
                  <a:pos x="42" y="174"/>
                </a:cxn>
                <a:cxn ang="0">
                  <a:pos x="42" y="145"/>
                </a:cxn>
                <a:cxn ang="0">
                  <a:pos x="39" y="131"/>
                </a:cxn>
                <a:cxn ang="0">
                  <a:pos x="35" y="143"/>
                </a:cxn>
                <a:cxn ang="0">
                  <a:pos x="33" y="173"/>
                </a:cxn>
                <a:cxn ang="0">
                  <a:pos x="32" y="182"/>
                </a:cxn>
                <a:cxn ang="0">
                  <a:pos x="25" y="174"/>
                </a:cxn>
                <a:cxn ang="0">
                  <a:pos x="24" y="146"/>
                </a:cxn>
                <a:cxn ang="0">
                  <a:pos x="24" y="132"/>
                </a:cxn>
                <a:cxn ang="0">
                  <a:pos x="20" y="121"/>
                </a:cxn>
                <a:cxn ang="0">
                  <a:pos x="16" y="165"/>
                </a:cxn>
                <a:cxn ang="0">
                  <a:pos x="13" y="178"/>
                </a:cxn>
                <a:cxn ang="0">
                  <a:pos x="4" y="184"/>
                </a:cxn>
                <a:cxn ang="0">
                  <a:pos x="2" y="171"/>
                </a:cxn>
                <a:cxn ang="0">
                  <a:pos x="5" y="155"/>
                </a:cxn>
                <a:cxn ang="0">
                  <a:pos x="8" y="133"/>
                </a:cxn>
                <a:cxn ang="0">
                  <a:pos x="7" y="115"/>
                </a:cxn>
                <a:cxn ang="0">
                  <a:pos x="8" y="86"/>
                </a:cxn>
                <a:cxn ang="0">
                  <a:pos x="4" y="77"/>
                </a:cxn>
                <a:cxn ang="0">
                  <a:pos x="3" y="59"/>
                </a:cxn>
                <a:cxn ang="0">
                  <a:pos x="4" y="50"/>
                </a:cxn>
                <a:cxn ang="0">
                  <a:pos x="15" y="40"/>
                </a:cxn>
                <a:cxn ang="0">
                  <a:pos x="19" y="34"/>
                </a:cxn>
                <a:cxn ang="0">
                  <a:pos x="21" y="26"/>
                </a:cxn>
                <a:cxn ang="0">
                  <a:pos x="38" y="29"/>
                </a:cxn>
                <a:cxn ang="0">
                  <a:pos x="39" y="19"/>
                </a:cxn>
                <a:cxn ang="0">
                  <a:pos x="36" y="14"/>
                </a:cxn>
                <a:cxn ang="0">
                  <a:pos x="43" y="0"/>
                </a:cxn>
                <a:cxn ang="0">
                  <a:pos x="52" y="10"/>
                </a:cxn>
                <a:cxn ang="0">
                  <a:pos x="53" y="22"/>
                </a:cxn>
                <a:cxn ang="0">
                  <a:pos x="60" y="24"/>
                </a:cxn>
                <a:cxn ang="0">
                  <a:pos x="71" y="31"/>
                </a:cxn>
                <a:cxn ang="0">
                  <a:pos x="79" y="67"/>
                </a:cxn>
              </a:cxnLst>
              <a:rect l="0" t="0" r="r" b="b"/>
              <a:pathLst>
                <a:path w="100" h="185">
                  <a:moveTo>
                    <a:pt x="75" y="86"/>
                  </a:moveTo>
                  <a:cubicBezTo>
                    <a:pt x="75" y="87"/>
                    <a:pt x="74" y="87"/>
                    <a:pt x="73" y="87"/>
                  </a:cubicBezTo>
                  <a:cubicBezTo>
                    <a:pt x="72" y="89"/>
                    <a:pt x="72" y="91"/>
                    <a:pt x="71" y="93"/>
                  </a:cubicBezTo>
                  <a:cubicBezTo>
                    <a:pt x="71" y="96"/>
                    <a:pt x="71" y="98"/>
                    <a:pt x="71" y="100"/>
                  </a:cubicBezTo>
                  <a:cubicBezTo>
                    <a:pt x="70" y="101"/>
                    <a:pt x="70" y="101"/>
                    <a:pt x="70" y="102"/>
                  </a:cubicBezTo>
                  <a:cubicBezTo>
                    <a:pt x="72" y="106"/>
                    <a:pt x="71" y="111"/>
                    <a:pt x="72" y="116"/>
                  </a:cubicBezTo>
                  <a:cubicBezTo>
                    <a:pt x="74" y="124"/>
                    <a:pt x="75" y="130"/>
                    <a:pt x="78" y="137"/>
                  </a:cubicBezTo>
                  <a:cubicBezTo>
                    <a:pt x="79" y="142"/>
                    <a:pt x="81" y="146"/>
                    <a:pt x="83" y="150"/>
                  </a:cubicBezTo>
                  <a:cubicBezTo>
                    <a:pt x="84" y="152"/>
                    <a:pt x="84" y="154"/>
                    <a:pt x="85" y="156"/>
                  </a:cubicBezTo>
                  <a:cubicBezTo>
                    <a:pt x="86" y="158"/>
                    <a:pt x="88" y="160"/>
                    <a:pt x="89" y="162"/>
                  </a:cubicBezTo>
                  <a:cubicBezTo>
                    <a:pt x="89" y="164"/>
                    <a:pt x="89" y="166"/>
                    <a:pt x="89" y="169"/>
                  </a:cubicBezTo>
                  <a:cubicBezTo>
                    <a:pt x="90" y="171"/>
                    <a:pt x="90" y="172"/>
                    <a:pt x="91" y="174"/>
                  </a:cubicBezTo>
                  <a:cubicBezTo>
                    <a:pt x="93" y="175"/>
                    <a:pt x="95" y="178"/>
                    <a:pt x="97" y="180"/>
                  </a:cubicBezTo>
                  <a:cubicBezTo>
                    <a:pt x="99" y="181"/>
                    <a:pt x="100" y="182"/>
                    <a:pt x="99" y="184"/>
                  </a:cubicBezTo>
                  <a:cubicBezTo>
                    <a:pt x="96" y="185"/>
                    <a:pt x="92" y="184"/>
                    <a:pt x="89" y="184"/>
                  </a:cubicBezTo>
                  <a:cubicBezTo>
                    <a:pt x="88" y="183"/>
                    <a:pt x="87" y="182"/>
                    <a:pt x="86" y="180"/>
                  </a:cubicBezTo>
                  <a:cubicBezTo>
                    <a:pt x="82" y="180"/>
                    <a:pt x="78" y="179"/>
                    <a:pt x="76" y="176"/>
                  </a:cubicBezTo>
                  <a:cubicBezTo>
                    <a:pt x="77" y="173"/>
                    <a:pt x="75" y="170"/>
                    <a:pt x="74" y="168"/>
                  </a:cubicBezTo>
                  <a:cubicBezTo>
                    <a:pt x="72" y="162"/>
                    <a:pt x="70" y="156"/>
                    <a:pt x="67" y="151"/>
                  </a:cubicBezTo>
                  <a:cubicBezTo>
                    <a:pt x="67" y="149"/>
                    <a:pt x="66" y="148"/>
                    <a:pt x="66" y="147"/>
                  </a:cubicBezTo>
                  <a:cubicBezTo>
                    <a:pt x="65" y="145"/>
                    <a:pt x="66" y="144"/>
                    <a:pt x="65" y="142"/>
                  </a:cubicBezTo>
                  <a:cubicBezTo>
                    <a:pt x="64" y="136"/>
                    <a:pt x="61" y="131"/>
                    <a:pt x="59" y="126"/>
                  </a:cubicBezTo>
                  <a:cubicBezTo>
                    <a:pt x="57" y="120"/>
                    <a:pt x="55" y="115"/>
                    <a:pt x="52" y="109"/>
                  </a:cubicBezTo>
                  <a:cubicBezTo>
                    <a:pt x="52" y="113"/>
                    <a:pt x="53" y="117"/>
                    <a:pt x="53" y="122"/>
                  </a:cubicBezTo>
                  <a:cubicBezTo>
                    <a:pt x="53" y="123"/>
                    <a:pt x="53" y="125"/>
                    <a:pt x="53" y="126"/>
                  </a:cubicBezTo>
                  <a:cubicBezTo>
                    <a:pt x="53" y="128"/>
                    <a:pt x="54" y="129"/>
                    <a:pt x="54" y="131"/>
                  </a:cubicBezTo>
                  <a:cubicBezTo>
                    <a:pt x="54" y="132"/>
                    <a:pt x="54" y="133"/>
                    <a:pt x="54" y="134"/>
                  </a:cubicBezTo>
                  <a:cubicBezTo>
                    <a:pt x="54" y="134"/>
                    <a:pt x="55" y="135"/>
                    <a:pt x="55" y="135"/>
                  </a:cubicBezTo>
                  <a:cubicBezTo>
                    <a:pt x="55" y="137"/>
                    <a:pt x="55" y="140"/>
                    <a:pt x="56" y="142"/>
                  </a:cubicBezTo>
                  <a:cubicBezTo>
                    <a:pt x="56" y="146"/>
                    <a:pt x="56" y="151"/>
                    <a:pt x="57" y="155"/>
                  </a:cubicBezTo>
                  <a:cubicBezTo>
                    <a:pt x="58" y="157"/>
                    <a:pt x="59" y="159"/>
                    <a:pt x="59" y="160"/>
                  </a:cubicBezTo>
                  <a:cubicBezTo>
                    <a:pt x="59" y="161"/>
                    <a:pt x="58" y="162"/>
                    <a:pt x="58" y="162"/>
                  </a:cubicBezTo>
                  <a:cubicBezTo>
                    <a:pt x="58" y="163"/>
                    <a:pt x="59" y="164"/>
                    <a:pt x="58" y="165"/>
                  </a:cubicBezTo>
                  <a:cubicBezTo>
                    <a:pt x="58" y="168"/>
                    <a:pt x="55" y="169"/>
                    <a:pt x="53" y="170"/>
                  </a:cubicBezTo>
                  <a:cubicBezTo>
                    <a:pt x="52" y="174"/>
                    <a:pt x="50" y="176"/>
                    <a:pt x="48" y="177"/>
                  </a:cubicBezTo>
                  <a:cubicBezTo>
                    <a:pt x="45" y="177"/>
                    <a:pt x="43" y="176"/>
                    <a:pt x="42" y="174"/>
                  </a:cubicBezTo>
                  <a:cubicBezTo>
                    <a:pt x="42" y="169"/>
                    <a:pt x="44" y="168"/>
                    <a:pt x="46" y="166"/>
                  </a:cubicBezTo>
                  <a:cubicBezTo>
                    <a:pt x="43" y="161"/>
                    <a:pt x="43" y="152"/>
                    <a:pt x="42" y="145"/>
                  </a:cubicBezTo>
                  <a:cubicBezTo>
                    <a:pt x="42" y="142"/>
                    <a:pt x="40" y="139"/>
                    <a:pt x="40" y="137"/>
                  </a:cubicBezTo>
                  <a:cubicBezTo>
                    <a:pt x="39" y="135"/>
                    <a:pt x="39" y="133"/>
                    <a:pt x="39" y="131"/>
                  </a:cubicBezTo>
                  <a:cubicBezTo>
                    <a:pt x="39" y="126"/>
                    <a:pt x="37" y="122"/>
                    <a:pt x="37" y="118"/>
                  </a:cubicBezTo>
                  <a:cubicBezTo>
                    <a:pt x="34" y="124"/>
                    <a:pt x="35" y="134"/>
                    <a:pt x="35" y="143"/>
                  </a:cubicBezTo>
                  <a:cubicBezTo>
                    <a:pt x="35" y="150"/>
                    <a:pt x="36" y="158"/>
                    <a:pt x="35" y="164"/>
                  </a:cubicBezTo>
                  <a:cubicBezTo>
                    <a:pt x="35" y="167"/>
                    <a:pt x="33" y="170"/>
                    <a:pt x="33" y="173"/>
                  </a:cubicBezTo>
                  <a:cubicBezTo>
                    <a:pt x="33" y="174"/>
                    <a:pt x="35" y="177"/>
                    <a:pt x="34" y="179"/>
                  </a:cubicBezTo>
                  <a:cubicBezTo>
                    <a:pt x="34" y="180"/>
                    <a:pt x="33" y="181"/>
                    <a:pt x="32" y="182"/>
                  </a:cubicBezTo>
                  <a:cubicBezTo>
                    <a:pt x="31" y="182"/>
                    <a:pt x="30" y="182"/>
                    <a:pt x="29" y="182"/>
                  </a:cubicBezTo>
                  <a:cubicBezTo>
                    <a:pt x="26" y="181"/>
                    <a:pt x="26" y="177"/>
                    <a:pt x="25" y="174"/>
                  </a:cubicBezTo>
                  <a:cubicBezTo>
                    <a:pt x="25" y="174"/>
                    <a:pt x="24" y="174"/>
                    <a:pt x="24" y="174"/>
                  </a:cubicBezTo>
                  <a:cubicBezTo>
                    <a:pt x="24" y="164"/>
                    <a:pt x="23" y="155"/>
                    <a:pt x="24" y="146"/>
                  </a:cubicBezTo>
                  <a:cubicBezTo>
                    <a:pt x="25" y="143"/>
                    <a:pt x="25" y="140"/>
                    <a:pt x="25" y="137"/>
                  </a:cubicBezTo>
                  <a:cubicBezTo>
                    <a:pt x="25" y="135"/>
                    <a:pt x="25" y="133"/>
                    <a:pt x="24" y="132"/>
                  </a:cubicBezTo>
                  <a:cubicBezTo>
                    <a:pt x="24" y="123"/>
                    <a:pt x="25" y="113"/>
                    <a:pt x="23" y="104"/>
                  </a:cubicBezTo>
                  <a:cubicBezTo>
                    <a:pt x="21" y="110"/>
                    <a:pt x="21" y="115"/>
                    <a:pt x="20" y="121"/>
                  </a:cubicBezTo>
                  <a:cubicBezTo>
                    <a:pt x="20" y="133"/>
                    <a:pt x="18" y="144"/>
                    <a:pt x="17" y="156"/>
                  </a:cubicBezTo>
                  <a:cubicBezTo>
                    <a:pt x="16" y="159"/>
                    <a:pt x="16" y="162"/>
                    <a:pt x="16" y="165"/>
                  </a:cubicBezTo>
                  <a:cubicBezTo>
                    <a:pt x="16" y="168"/>
                    <a:pt x="16" y="172"/>
                    <a:pt x="15" y="174"/>
                  </a:cubicBezTo>
                  <a:cubicBezTo>
                    <a:pt x="15" y="175"/>
                    <a:pt x="14" y="176"/>
                    <a:pt x="13" y="178"/>
                  </a:cubicBezTo>
                  <a:cubicBezTo>
                    <a:pt x="12" y="180"/>
                    <a:pt x="12" y="182"/>
                    <a:pt x="11" y="184"/>
                  </a:cubicBezTo>
                  <a:cubicBezTo>
                    <a:pt x="9" y="185"/>
                    <a:pt x="5" y="185"/>
                    <a:pt x="4" y="184"/>
                  </a:cubicBezTo>
                  <a:cubicBezTo>
                    <a:pt x="3" y="182"/>
                    <a:pt x="4" y="180"/>
                    <a:pt x="4" y="177"/>
                  </a:cubicBezTo>
                  <a:cubicBezTo>
                    <a:pt x="4" y="175"/>
                    <a:pt x="2" y="174"/>
                    <a:pt x="2" y="171"/>
                  </a:cubicBezTo>
                  <a:cubicBezTo>
                    <a:pt x="2" y="169"/>
                    <a:pt x="3" y="166"/>
                    <a:pt x="3" y="163"/>
                  </a:cubicBezTo>
                  <a:cubicBezTo>
                    <a:pt x="4" y="160"/>
                    <a:pt x="4" y="157"/>
                    <a:pt x="5" y="155"/>
                  </a:cubicBezTo>
                  <a:cubicBezTo>
                    <a:pt x="6" y="149"/>
                    <a:pt x="6" y="143"/>
                    <a:pt x="7" y="137"/>
                  </a:cubicBezTo>
                  <a:cubicBezTo>
                    <a:pt x="7" y="136"/>
                    <a:pt x="8" y="134"/>
                    <a:pt x="8" y="133"/>
                  </a:cubicBezTo>
                  <a:cubicBezTo>
                    <a:pt x="9" y="131"/>
                    <a:pt x="8" y="129"/>
                    <a:pt x="8" y="127"/>
                  </a:cubicBezTo>
                  <a:cubicBezTo>
                    <a:pt x="7" y="123"/>
                    <a:pt x="7" y="119"/>
                    <a:pt x="7" y="115"/>
                  </a:cubicBezTo>
                  <a:cubicBezTo>
                    <a:pt x="6" y="105"/>
                    <a:pt x="6" y="97"/>
                    <a:pt x="9" y="89"/>
                  </a:cubicBezTo>
                  <a:cubicBezTo>
                    <a:pt x="8" y="88"/>
                    <a:pt x="8" y="88"/>
                    <a:pt x="8" y="86"/>
                  </a:cubicBezTo>
                  <a:cubicBezTo>
                    <a:pt x="6" y="85"/>
                    <a:pt x="3" y="85"/>
                    <a:pt x="2" y="82"/>
                  </a:cubicBezTo>
                  <a:cubicBezTo>
                    <a:pt x="3" y="81"/>
                    <a:pt x="4" y="79"/>
                    <a:pt x="4" y="77"/>
                  </a:cubicBezTo>
                  <a:cubicBezTo>
                    <a:pt x="3" y="76"/>
                    <a:pt x="2" y="75"/>
                    <a:pt x="2" y="74"/>
                  </a:cubicBezTo>
                  <a:cubicBezTo>
                    <a:pt x="0" y="69"/>
                    <a:pt x="2" y="64"/>
                    <a:pt x="3" y="59"/>
                  </a:cubicBezTo>
                  <a:cubicBezTo>
                    <a:pt x="3" y="58"/>
                    <a:pt x="3" y="57"/>
                    <a:pt x="3" y="56"/>
                  </a:cubicBezTo>
                  <a:cubicBezTo>
                    <a:pt x="3" y="54"/>
                    <a:pt x="4" y="52"/>
                    <a:pt x="4" y="50"/>
                  </a:cubicBezTo>
                  <a:cubicBezTo>
                    <a:pt x="5" y="48"/>
                    <a:pt x="6" y="46"/>
                    <a:pt x="6" y="44"/>
                  </a:cubicBezTo>
                  <a:cubicBezTo>
                    <a:pt x="8" y="42"/>
                    <a:pt x="11" y="40"/>
                    <a:pt x="15" y="40"/>
                  </a:cubicBezTo>
                  <a:cubicBezTo>
                    <a:pt x="16" y="39"/>
                    <a:pt x="16" y="38"/>
                    <a:pt x="17" y="37"/>
                  </a:cubicBezTo>
                  <a:cubicBezTo>
                    <a:pt x="17" y="36"/>
                    <a:pt x="19" y="35"/>
                    <a:pt x="19" y="34"/>
                  </a:cubicBezTo>
                  <a:cubicBezTo>
                    <a:pt x="19" y="33"/>
                    <a:pt x="19" y="32"/>
                    <a:pt x="19" y="32"/>
                  </a:cubicBezTo>
                  <a:cubicBezTo>
                    <a:pt x="19" y="30"/>
                    <a:pt x="20" y="28"/>
                    <a:pt x="21" y="26"/>
                  </a:cubicBezTo>
                  <a:cubicBezTo>
                    <a:pt x="22" y="22"/>
                    <a:pt x="23" y="19"/>
                    <a:pt x="26" y="17"/>
                  </a:cubicBezTo>
                  <a:cubicBezTo>
                    <a:pt x="34" y="15"/>
                    <a:pt x="36" y="24"/>
                    <a:pt x="38" y="29"/>
                  </a:cubicBezTo>
                  <a:cubicBezTo>
                    <a:pt x="40" y="29"/>
                    <a:pt x="42" y="26"/>
                    <a:pt x="41" y="24"/>
                  </a:cubicBezTo>
                  <a:cubicBezTo>
                    <a:pt x="41" y="22"/>
                    <a:pt x="39" y="21"/>
                    <a:pt x="39" y="19"/>
                  </a:cubicBezTo>
                  <a:cubicBezTo>
                    <a:pt x="38" y="19"/>
                    <a:pt x="38" y="19"/>
                    <a:pt x="37" y="18"/>
                  </a:cubicBezTo>
                  <a:cubicBezTo>
                    <a:pt x="37" y="17"/>
                    <a:pt x="37" y="15"/>
                    <a:pt x="36" y="14"/>
                  </a:cubicBezTo>
                  <a:cubicBezTo>
                    <a:pt x="37" y="11"/>
                    <a:pt x="35" y="9"/>
                    <a:pt x="36" y="7"/>
                  </a:cubicBezTo>
                  <a:cubicBezTo>
                    <a:pt x="36" y="3"/>
                    <a:pt x="39" y="1"/>
                    <a:pt x="43" y="0"/>
                  </a:cubicBezTo>
                  <a:cubicBezTo>
                    <a:pt x="47" y="0"/>
                    <a:pt x="51" y="3"/>
                    <a:pt x="51" y="9"/>
                  </a:cubicBezTo>
                  <a:cubicBezTo>
                    <a:pt x="51" y="10"/>
                    <a:pt x="52" y="9"/>
                    <a:pt x="52" y="10"/>
                  </a:cubicBezTo>
                  <a:cubicBezTo>
                    <a:pt x="53" y="14"/>
                    <a:pt x="51" y="16"/>
                    <a:pt x="51" y="20"/>
                  </a:cubicBezTo>
                  <a:cubicBezTo>
                    <a:pt x="52" y="21"/>
                    <a:pt x="52" y="22"/>
                    <a:pt x="53" y="22"/>
                  </a:cubicBezTo>
                  <a:cubicBezTo>
                    <a:pt x="54" y="22"/>
                    <a:pt x="55" y="20"/>
                    <a:pt x="56" y="21"/>
                  </a:cubicBezTo>
                  <a:cubicBezTo>
                    <a:pt x="57" y="21"/>
                    <a:pt x="59" y="23"/>
                    <a:pt x="60" y="24"/>
                  </a:cubicBezTo>
                  <a:cubicBezTo>
                    <a:pt x="62" y="25"/>
                    <a:pt x="64" y="25"/>
                    <a:pt x="66" y="26"/>
                  </a:cubicBezTo>
                  <a:cubicBezTo>
                    <a:pt x="67" y="27"/>
                    <a:pt x="70" y="29"/>
                    <a:pt x="71" y="31"/>
                  </a:cubicBezTo>
                  <a:cubicBezTo>
                    <a:pt x="72" y="32"/>
                    <a:pt x="73" y="35"/>
                    <a:pt x="74" y="37"/>
                  </a:cubicBezTo>
                  <a:cubicBezTo>
                    <a:pt x="77" y="46"/>
                    <a:pt x="80" y="55"/>
                    <a:pt x="79" y="67"/>
                  </a:cubicBezTo>
                  <a:cubicBezTo>
                    <a:pt x="79" y="74"/>
                    <a:pt x="77" y="80"/>
                    <a:pt x="75" y="86"/>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Freeform 110"/>
            <p:cNvSpPr>
              <a:spLocks noChangeAspect="1"/>
            </p:cNvSpPr>
            <p:nvPr/>
          </p:nvSpPr>
          <p:spPr bwMode="auto">
            <a:xfrm>
              <a:off x="4041348" y="5374013"/>
              <a:ext cx="207244" cy="540000"/>
            </a:xfrm>
            <a:custGeom>
              <a:avLst/>
              <a:gdLst/>
              <a:ahLst/>
              <a:cxnLst>
                <a:cxn ang="0">
                  <a:pos x="57" y="43"/>
                </a:cxn>
                <a:cxn ang="0">
                  <a:pos x="56" y="44"/>
                </a:cxn>
                <a:cxn ang="0">
                  <a:pos x="57" y="59"/>
                </a:cxn>
                <a:cxn ang="0">
                  <a:pos x="62" y="94"/>
                </a:cxn>
                <a:cxn ang="0">
                  <a:pos x="65" y="99"/>
                </a:cxn>
                <a:cxn ang="0">
                  <a:pos x="64" y="104"/>
                </a:cxn>
                <a:cxn ang="0">
                  <a:pos x="61" y="105"/>
                </a:cxn>
                <a:cxn ang="0">
                  <a:pos x="67" y="116"/>
                </a:cxn>
                <a:cxn ang="0">
                  <a:pos x="75" y="128"/>
                </a:cxn>
                <a:cxn ang="0">
                  <a:pos x="73" y="156"/>
                </a:cxn>
                <a:cxn ang="0">
                  <a:pos x="71" y="162"/>
                </a:cxn>
                <a:cxn ang="0">
                  <a:pos x="70" y="178"/>
                </a:cxn>
                <a:cxn ang="0">
                  <a:pos x="74" y="189"/>
                </a:cxn>
                <a:cxn ang="0">
                  <a:pos x="73" y="195"/>
                </a:cxn>
                <a:cxn ang="0">
                  <a:pos x="65" y="193"/>
                </a:cxn>
                <a:cxn ang="0">
                  <a:pos x="59" y="192"/>
                </a:cxn>
                <a:cxn ang="0">
                  <a:pos x="48" y="188"/>
                </a:cxn>
                <a:cxn ang="0">
                  <a:pos x="47" y="182"/>
                </a:cxn>
                <a:cxn ang="0">
                  <a:pos x="53" y="159"/>
                </a:cxn>
                <a:cxn ang="0">
                  <a:pos x="54" y="154"/>
                </a:cxn>
                <a:cxn ang="0">
                  <a:pos x="56" y="142"/>
                </a:cxn>
                <a:cxn ang="0">
                  <a:pos x="57" y="137"/>
                </a:cxn>
                <a:cxn ang="0">
                  <a:pos x="57" y="133"/>
                </a:cxn>
                <a:cxn ang="0">
                  <a:pos x="52" y="126"/>
                </a:cxn>
                <a:cxn ang="0">
                  <a:pos x="35" y="108"/>
                </a:cxn>
                <a:cxn ang="0">
                  <a:pos x="31" y="139"/>
                </a:cxn>
                <a:cxn ang="0">
                  <a:pos x="30" y="148"/>
                </a:cxn>
                <a:cxn ang="0">
                  <a:pos x="31" y="156"/>
                </a:cxn>
                <a:cxn ang="0">
                  <a:pos x="33" y="170"/>
                </a:cxn>
                <a:cxn ang="0">
                  <a:pos x="38" y="185"/>
                </a:cxn>
                <a:cxn ang="0">
                  <a:pos x="40" y="191"/>
                </a:cxn>
                <a:cxn ang="0">
                  <a:pos x="33" y="193"/>
                </a:cxn>
                <a:cxn ang="0">
                  <a:pos x="22" y="192"/>
                </a:cxn>
                <a:cxn ang="0">
                  <a:pos x="14" y="190"/>
                </a:cxn>
                <a:cxn ang="0">
                  <a:pos x="15" y="165"/>
                </a:cxn>
                <a:cxn ang="0">
                  <a:pos x="14" y="147"/>
                </a:cxn>
                <a:cxn ang="0">
                  <a:pos x="16" y="130"/>
                </a:cxn>
                <a:cxn ang="0">
                  <a:pos x="14" y="106"/>
                </a:cxn>
                <a:cxn ang="0">
                  <a:pos x="12" y="95"/>
                </a:cxn>
                <a:cxn ang="0">
                  <a:pos x="16" y="81"/>
                </a:cxn>
                <a:cxn ang="0">
                  <a:pos x="18" y="72"/>
                </a:cxn>
                <a:cxn ang="0">
                  <a:pos x="23" y="60"/>
                </a:cxn>
                <a:cxn ang="0">
                  <a:pos x="5" y="55"/>
                </a:cxn>
                <a:cxn ang="0">
                  <a:pos x="0" y="52"/>
                </a:cxn>
                <a:cxn ang="0">
                  <a:pos x="1" y="47"/>
                </a:cxn>
                <a:cxn ang="0">
                  <a:pos x="9" y="40"/>
                </a:cxn>
                <a:cxn ang="0">
                  <a:pos x="19" y="30"/>
                </a:cxn>
                <a:cxn ang="0">
                  <a:pos x="28" y="28"/>
                </a:cxn>
                <a:cxn ang="0">
                  <a:pos x="27" y="22"/>
                </a:cxn>
                <a:cxn ang="0">
                  <a:pos x="28" y="14"/>
                </a:cxn>
                <a:cxn ang="0">
                  <a:pos x="34" y="3"/>
                </a:cxn>
                <a:cxn ang="0">
                  <a:pos x="42" y="2"/>
                </a:cxn>
                <a:cxn ang="0">
                  <a:pos x="48" y="4"/>
                </a:cxn>
                <a:cxn ang="0">
                  <a:pos x="53" y="12"/>
                </a:cxn>
                <a:cxn ang="0">
                  <a:pos x="55" y="21"/>
                </a:cxn>
                <a:cxn ang="0">
                  <a:pos x="54" y="25"/>
                </a:cxn>
                <a:cxn ang="0">
                  <a:pos x="55" y="29"/>
                </a:cxn>
                <a:cxn ang="0">
                  <a:pos x="52" y="31"/>
                </a:cxn>
                <a:cxn ang="0">
                  <a:pos x="56" y="36"/>
                </a:cxn>
                <a:cxn ang="0">
                  <a:pos x="56" y="38"/>
                </a:cxn>
                <a:cxn ang="0">
                  <a:pos x="56" y="41"/>
                </a:cxn>
                <a:cxn ang="0">
                  <a:pos x="57" y="43"/>
                </a:cxn>
              </a:cxnLst>
              <a:rect l="0" t="0" r="r" b="b"/>
              <a:pathLst>
                <a:path w="75" h="195">
                  <a:moveTo>
                    <a:pt x="57" y="43"/>
                  </a:moveTo>
                  <a:cubicBezTo>
                    <a:pt x="57" y="43"/>
                    <a:pt x="56" y="43"/>
                    <a:pt x="57" y="43"/>
                  </a:cubicBezTo>
                  <a:cubicBezTo>
                    <a:pt x="57" y="44"/>
                    <a:pt x="58" y="44"/>
                    <a:pt x="58" y="45"/>
                  </a:cubicBezTo>
                  <a:cubicBezTo>
                    <a:pt x="57" y="45"/>
                    <a:pt x="56" y="44"/>
                    <a:pt x="56" y="44"/>
                  </a:cubicBezTo>
                  <a:cubicBezTo>
                    <a:pt x="57" y="46"/>
                    <a:pt x="56" y="50"/>
                    <a:pt x="57" y="52"/>
                  </a:cubicBezTo>
                  <a:cubicBezTo>
                    <a:pt x="57" y="54"/>
                    <a:pt x="57" y="57"/>
                    <a:pt x="57" y="59"/>
                  </a:cubicBezTo>
                  <a:cubicBezTo>
                    <a:pt x="57" y="63"/>
                    <a:pt x="57" y="67"/>
                    <a:pt x="58" y="71"/>
                  </a:cubicBezTo>
                  <a:cubicBezTo>
                    <a:pt x="59" y="79"/>
                    <a:pt x="60" y="87"/>
                    <a:pt x="62" y="94"/>
                  </a:cubicBezTo>
                  <a:cubicBezTo>
                    <a:pt x="63" y="95"/>
                    <a:pt x="65" y="96"/>
                    <a:pt x="65" y="98"/>
                  </a:cubicBezTo>
                  <a:cubicBezTo>
                    <a:pt x="65" y="98"/>
                    <a:pt x="65" y="99"/>
                    <a:pt x="65" y="99"/>
                  </a:cubicBezTo>
                  <a:cubicBezTo>
                    <a:pt x="65" y="100"/>
                    <a:pt x="66" y="101"/>
                    <a:pt x="66" y="102"/>
                  </a:cubicBezTo>
                  <a:cubicBezTo>
                    <a:pt x="66" y="103"/>
                    <a:pt x="64" y="104"/>
                    <a:pt x="64" y="104"/>
                  </a:cubicBezTo>
                  <a:cubicBezTo>
                    <a:pt x="63" y="105"/>
                    <a:pt x="62" y="106"/>
                    <a:pt x="61" y="106"/>
                  </a:cubicBezTo>
                  <a:cubicBezTo>
                    <a:pt x="61" y="106"/>
                    <a:pt x="61" y="105"/>
                    <a:pt x="61" y="105"/>
                  </a:cubicBezTo>
                  <a:cubicBezTo>
                    <a:pt x="61" y="105"/>
                    <a:pt x="60" y="105"/>
                    <a:pt x="60" y="105"/>
                  </a:cubicBezTo>
                  <a:cubicBezTo>
                    <a:pt x="62" y="109"/>
                    <a:pt x="65" y="113"/>
                    <a:pt x="67" y="116"/>
                  </a:cubicBezTo>
                  <a:cubicBezTo>
                    <a:pt x="69" y="119"/>
                    <a:pt x="71" y="122"/>
                    <a:pt x="73" y="125"/>
                  </a:cubicBezTo>
                  <a:cubicBezTo>
                    <a:pt x="73" y="126"/>
                    <a:pt x="74" y="127"/>
                    <a:pt x="75" y="128"/>
                  </a:cubicBezTo>
                  <a:cubicBezTo>
                    <a:pt x="75" y="130"/>
                    <a:pt x="75" y="133"/>
                    <a:pt x="75" y="135"/>
                  </a:cubicBezTo>
                  <a:cubicBezTo>
                    <a:pt x="74" y="142"/>
                    <a:pt x="73" y="149"/>
                    <a:pt x="73" y="156"/>
                  </a:cubicBezTo>
                  <a:cubicBezTo>
                    <a:pt x="73" y="156"/>
                    <a:pt x="72" y="156"/>
                    <a:pt x="72" y="156"/>
                  </a:cubicBezTo>
                  <a:cubicBezTo>
                    <a:pt x="72" y="158"/>
                    <a:pt x="71" y="160"/>
                    <a:pt x="71" y="162"/>
                  </a:cubicBezTo>
                  <a:cubicBezTo>
                    <a:pt x="71" y="164"/>
                    <a:pt x="70" y="167"/>
                    <a:pt x="70" y="169"/>
                  </a:cubicBezTo>
                  <a:cubicBezTo>
                    <a:pt x="70" y="172"/>
                    <a:pt x="70" y="175"/>
                    <a:pt x="70" y="178"/>
                  </a:cubicBezTo>
                  <a:cubicBezTo>
                    <a:pt x="70" y="181"/>
                    <a:pt x="71" y="184"/>
                    <a:pt x="71" y="187"/>
                  </a:cubicBezTo>
                  <a:cubicBezTo>
                    <a:pt x="72" y="188"/>
                    <a:pt x="73" y="188"/>
                    <a:pt x="74" y="189"/>
                  </a:cubicBezTo>
                  <a:cubicBezTo>
                    <a:pt x="74" y="190"/>
                    <a:pt x="75" y="191"/>
                    <a:pt x="75" y="192"/>
                  </a:cubicBezTo>
                  <a:cubicBezTo>
                    <a:pt x="74" y="193"/>
                    <a:pt x="73" y="194"/>
                    <a:pt x="73" y="195"/>
                  </a:cubicBezTo>
                  <a:cubicBezTo>
                    <a:pt x="72" y="195"/>
                    <a:pt x="71" y="195"/>
                    <a:pt x="70" y="195"/>
                  </a:cubicBezTo>
                  <a:cubicBezTo>
                    <a:pt x="68" y="195"/>
                    <a:pt x="67" y="194"/>
                    <a:pt x="65" y="193"/>
                  </a:cubicBezTo>
                  <a:cubicBezTo>
                    <a:pt x="64" y="193"/>
                    <a:pt x="63" y="192"/>
                    <a:pt x="62" y="192"/>
                  </a:cubicBezTo>
                  <a:cubicBezTo>
                    <a:pt x="61" y="191"/>
                    <a:pt x="60" y="192"/>
                    <a:pt x="59" y="192"/>
                  </a:cubicBezTo>
                  <a:cubicBezTo>
                    <a:pt x="58" y="191"/>
                    <a:pt x="57" y="191"/>
                    <a:pt x="56" y="191"/>
                  </a:cubicBezTo>
                  <a:cubicBezTo>
                    <a:pt x="53" y="190"/>
                    <a:pt x="50" y="189"/>
                    <a:pt x="48" y="188"/>
                  </a:cubicBezTo>
                  <a:cubicBezTo>
                    <a:pt x="48" y="186"/>
                    <a:pt x="49" y="184"/>
                    <a:pt x="50" y="182"/>
                  </a:cubicBezTo>
                  <a:cubicBezTo>
                    <a:pt x="49" y="182"/>
                    <a:pt x="48" y="182"/>
                    <a:pt x="47" y="182"/>
                  </a:cubicBezTo>
                  <a:cubicBezTo>
                    <a:pt x="48" y="177"/>
                    <a:pt x="50" y="173"/>
                    <a:pt x="51" y="169"/>
                  </a:cubicBezTo>
                  <a:cubicBezTo>
                    <a:pt x="52" y="166"/>
                    <a:pt x="53" y="162"/>
                    <a:pt x="53" y="159"/>
                  </a:cubicBezTo>
                  <a:cubicBezTo>
                    <a:pt x="53" y="157"/>
                    <a:pt x="53" y="156"/>
                    <a:pt x="54" y="155"/>
                  </a:cubicBezTo>
                  <a:cubicBezTo>
                    <a:pt x="54" y="155"/>
                    <a:pt x="54" y="155"/>
                    <a:pt x="54" y="154"/>
                  </a:cubicBezTo>
                  <a:cubicBezTo>
                    <a:pt x="55" y="154"/>
                    <a:pt x="55" y="153"/>
                    <a:pt x="55" y="152"/>
                  </a:cubicBezTo>
                  <a:cubicBezTo>
                    <a:pt x="55" y="149"/>
                    <a:pt x="55" y="146"/>
                    <a:pt x="56" y="142"/>
                  </a:cubicBezTo>
                  <a:cubicBezTo>
                    <a:pt x="56" y="141"/>
                    <a:pt x="56" y="139"/>
                    <a:pt x="56" y="138"/>
                  </a:cubicBezTo>
                  <a:cubicBezTo>
                    <a:pt x="57" y="138"/>
                    <a:pt x="57" y="137"/>
                    <a:pt x="57" y="137"/>
                  </a:cubicBezTo>
                  <a:cubicBezTo>
                    <a:pt x="57" y="136"/>
                    <a:pt x="57" y="136"/>
                    <a:pt x="57" y="135"/>
                  </a:cubicBezTo>
                  <a:cubicBezTo>
                    <a:pt x="57" y="134"/>
                    <a:pt x="57" y="134"/>
                    <a:pt x="57" y="133"/>
                  </a:cubicBezTo>
                  <a:cubicBezTo>
                    <a:pt x="57" y="132"/>
                    <a:pt x="56" y="132"/>
                    <a:pt x="56" y="131"/>
                  </a:cubicBezTo>
                  <a:cubicBezTo>
                    <a:pt x="54" y="129"/>
                    <a:pt x="53" y="128"/>
                    <a:pt x="52" y="126"/>
                  </a:cubicBezTo>
                  <a:cubicBezTo>
                    <a:pt x="47" y="120"/>
                    <a:pt x="41" y="114"/>
                    <a:pt x="36" y="108"/>
                  </a:cubicBezTo>
                  <a:cubicBezTo>
                    <a:pt x="36" y="108"/>
                    <a:pt x="35" y="108"/>
                    <a:pt x="35" y="108"/>
                  </a:cubicBezTo>
                  <a:cubicBezTo>
                    <a:pt x="33" y="115"/>
                    <a:pt x="33" y="124"/>
                    <a:pt x="32" y="132"/>
                  </a:cubicBezTo>
                  <a:cubicBezTo>
                    <a:pt x="32" y="134"/>
                    <a:pt x="31" y="137"/>
                    <a:pt x="31" y="139"/>
                  </a:cubicBezTo>
                  <a:cubicBezTo>
                    <a:pt x="30" y="140"/>
                    <a:pt x="31" y="142"/>
                    <a:pt x="31" y="144"/>
                  </a:cubicBezTo>
                  <a:cubicBezTo>
                    <a:pt x="30" y="145"/>
                    <a:pt x="30" y="146"/>
                    <a:pt x="30" y="148"/>
                  </a:cubicBezTo>
                  <a:cubicBezTo>
                    <a:pt x="30" y="150"/>
                    <a:pt x="31" y="153"/>
                    <a:pt x="31" y="155"/>
                  </a:cubicBezTo>
                  <a:cubicBezTo>
                    <a:pt x="31" y="156"/>
                    <a:pt x="31" y="156"/>
                    <a:pt x="31" y="156"/>
                  </a:cubicBezTo>
                  <a:cubicBezTo>
                    <a:pt x="31" y="157"/>
                    <a:pt x="31" y="158"/>
                    <a:pt x="31" y="160"/>
                  </a:cubicBezTo>
                  <a:cubicBezTo>
                    <a:pt x="32" y="163"/>
                    <a:pt x="32" y="167"/>
                    <a:pt x="33" y="170"/>
                  </a:cubicBezTo>
                  <a:cubicBezTo>
                    <a:pt x="33" y="175"/>
                    <a:pt x="35" y="179"/>
                    <a:pt x="36" y="183"/>
                  </a:cubicBezTo>
                  <a:cubicBezTo>
                    <a:pt x="36" y="184"/>
                    <a:pt x="37" y="184"/>
                    <a:pt x="38" y="185"/>
                  </a:cubicBezTo>
                  <a:cubicBezTo>
                    <a:pt x="38" y="185"/>
                    <a:pt x="40" y="186"/>
                    <a:pt x="40" y="186"/>
                  </a:cubicBezTo>
                  <a:cubicBezTo>
                    <a:pt x="41" y="188"/>
                    <a:pt x="40" y="189"/>
                    <a:pt x="40" y="191"/>
                  </a:cubicBezTo>
                  <a:cubicBezTo>
                    <a:pt x="39" y="192"/>
                    <a:pt x="39" y="193"/>
                    <a:pt x="38" y="193"/>
                  </a:cubicBezTo>
                  <a:cubicBezTo>
                    <a:pt x="36" y="193"/>
                    <a:pt x="34" y="193"/>
                    <a:pt x="33" y="193"/>
                  </a:cubicBezTo>
                  <a:cubicBezTo>
                    <a:pt x="31" y="193"/>
                    <a:pt x="29" y="192"/>
                    <a:pt x="28" y="192"/>
                  </a:cubicBezTo>
                  <a:cubicBezTo>
                    <a:pt x="26" y="192"/>
                    <a:pt x="24" y="193"/>
                    <a:pt x="22" y="192"/>
                  </a:cubicBezTo>
                  <a:cubicBezTo>
                    <a:pt x="21" y="192"/>
                    <a:pt x="19" y="192"/>
                    <a:pt x="18" y="192"/>
                  </a:cubicBezTo>
                  <a:cubicBezTo>
                    <a:pt x="17" y="191"/>
                    <a:pt x="14" y="190"/>
                    <a:pt x="14" y="190"/>
                  </a:cubicBezTo>
                  <a:cubicBezTo>
                    <a:pt x="14" y="189"/>
                    <a:pt x="14" y="188"/>
                    <a:pt x="14" y="187"/>
                  </a:cubicBezTo>
                  <a:cubicBezTo>
                    <a:pt x="15" y="180"/>
                    <a:pt x="15" y="172"/>
                    <a:pt x="15" y="165"/>
                  </a:cubicBezTo>
                  <a:cubicBezTo>
                    <a:pt x="15" y="161"/>
                    <a:pt x="15" y="157"/>
                    <a:pt x="15" y="153"/>
                  </a:cubicBezTo>
                  <a:cubicBezTo>
                    <a:pt x="15" y="151"/>
                    <a:pt x="14" y="149"/>
                    <a:pt x="14" y="147"/>
                  </a:cubicBezTo>
                  <a:cubicBezTo>
                    <a:pt x="14" y="143"/>
                    <a:pt x="14" y="139"/>
                    <a:pt x="15" y="135"/>
                  </a:cubicBezTo>
                  <a:cubicBezTo>
                    <a:pt x="15" y="133"/>
                    <a:pt x="16" y="131"/>
                    <a:pt x="16" y="130"/>
                  </a:cubicBezTo>
                  <a:cubicBezTo>
                    <a:pt x="16" y="126"/>
                    <a:pt x="15" y="122"/>
                    <a:pt x="15" y="118"/>
                  </a:cubicBezTo>
                  <a:cubicBezTo>
                    <a:pt x="15" y="114"/>
                    <a:pt x="15" y="110"/>
                    <a:pt x="14" y="106"/>
                  </a:cubicBezTo>
                  <a:cubicBezTo>
                    <a:pt x="14" y="104"/>
                    <a:pt x="14" y="102"/>
                    <a:pt x="13" y="100"/>
                  </a:cubicBezTo>
                  <a:cubicBezTo>
                    <a:pt x="13" y="98"/>
                    <a:pt x="13" y="96"/>
                    <a:pt x="12" y="95"/>
                  </a:cubicBezTo>
                  <a:cubicBezTo>
                    <a:pt x="12" y="91"/>
                    <a:pt x="13" y="88"/>
                    <a:pt x="14" y="85"/>
                  </a:cubicBezTo>
                  <a:cubicBezTo>
                    <a:pt x="15" y="83"/>
                    <a:pt x="15" y="82"/>
                    <a:pt x="16" y="81"/>
                  </a:cubicBezTo>
                  <a:cubicBezTo>
                    <a:pt x="16" y="79"/>
                    <a:pt x="17" y="78"/>
                    <a:pt x="17" y="76"/>
                  </a:cubicBezTo>
                  <a:cubicBezTo>
                    <a:pt x="18" y="75"/>
                    <a:pt x="18" y="73"/>
                    <a:pt x="18" y="72"/>
                  </a:cubicBezTo>
                  <a:cubicBezTo>
                    <a:pt x="19" y="71"/>
                    <a:pt x="19" y="69"/>
                    <a:pt x="20" y="68"/>
                  </a:cubicBezTo>
                  <a:cubicBezTo>
                    <a:pt x="21" y="66"/>
                    <a:pt x="23" y="63"/>
                    <a:pt x="23" y="60"/>
                  </a:cubicBezTo>
                  <a:cubicBezTo>
                    <a:pt x="23" y="58"/>
                    <a:pt x="22" y="54"/>
                    <a:pt x="22" y="52"/>
                  </a:cubicBezTo>
                  <a:cubicBezTo>
                    <a:pt x="17" y="53"/>
                    <a:pt x="11" y="56"/>
                    <a:pt x="5" y="55"/>
                  </a:cubicBezTo>
                  <a:cubicBezTo>
                    <a:pt x="4" y="55"/>
                    <a:pt x="3" y="55"/>
                    <a:pt x="3" y="55"/>
                  </a:cubicBezTo>
                  <a:cubicBezTo>
                    <a:pt x="2" y="55"/>
                    <a:pt x="0" y="53"/>
                    <a:pt x="0" y="52"/>
                  </a:cubicBezTo>
                  <a:cubicBezTo>
                    <a:pt x="0" y="52"/>
                    <a:pt x="0" y="52"/>
                    <a:pt x="0" y="51"/>
                  </a:cubicBezTo>
                  <a:cubicBezTo>
                    <a:pt x="0" y="49"/>
                    <a:pt x="1" y="48"/>
                    <a:pt x="1" y="47"/>
                  </a:cubicBezTo>
                  <a:cubicBezTo>
                    <a:pt x="3" y="45"/>
                    <a:pt x="5" y="44"/>
                    <a:pt x="7" y="43"/>
                  </a:cubicBezTo>
                  <a:cubicBezTo>
                    <a:pt x="7" y="42"/>
                    <a:pt x="8" y="41"/>
                    <a:pt x="9" y="40"/>
                  </a:cubicBezTo>
                  <a:cubicBezTo>
                    <a:pt x="11" y="38"/>
                    <a:pt x="14" y="35"/>
                    <a:pt x="16" y="33"/>
                  </a:cubicBezTo>
                  <a:cubicBezTo>
                    <a:pt x="17" y="32"/>
                    <a:pt x="18" y="31"/>
                    <a:pt x="19" y="30"/>
                  </a:cubicBezTo>
                  <a:cubicBezTo>
                    <a:pt x="19" y="29"/>
                    <a:pt x="21" y="28"/>
                    <a:pt x="21" y="28"/>
                  </a:cubicBezTo>
                  <a:cubicBezTo>
                    <a:pt x="24" y="27"/>
                    <a:pt x="26" y="28"/>
                    <a:pt x="28" y="28"/>
                  </a:cubicBezTo>
                  <a:cubicBezTo>
                    <a:pt x="29" y="28"/>
                    <a:pt x="29" y="28"/>
                    <a:pt x="28" y="28"/>
                  </a:cubicBezTo>
                  <a:cubicBezTo>
                    <a:pt x="27" y="27"/>
                    <a:pt x="28" y="24"/>
                    <a:pt x="27" y="22"/>
                  </a:cubicBezTo>
                  <a:cubicBezTo>
                    <a:pt x="27" y="20"/>
                    <a:pt x="27" y="19"/>
                    <a:pt x="27" y="18"/>
                  </a:cubicBezTo>
                  <a:cubicBezTo>
                    <a:pt x="27" y="16"/>
                    <a:pt x="28" y="15"/>
                    <a:pt x="28" y="14"/>
                  </a:cubicBezTo>
                  <a:cubicBezTo>
                    <a:pt x="28" y="11"/>
                    <a:pt x="29" y="9"/>
                    <a:pt x="30" y="7"/>
                  </a:cubicBezTo>
                  <a:cubicBezTo>
                    <a:pt x="31" y="5"/>
                    <a:pt x="32" y="3"/>
                    <a:pt x="34" y="3"/>
                  </a:cubicBezTo>
                  <a:cubicBezTo>
                    <a:pt x="35" y="2"/>
                    <a:pt x="35" y="1"/>
                    <a:pt x="36" y="1"/>
                  </a:cubicBezTo>
                  <a:cubicBezTo>
                    <a:pt x="38" y="0"/>
                    <a:pt x="40" y="1"/>
                    <a:pt x="42" y="2"/>
                  </a:cubicBezTo>
                  <a:cubicBezTo>
                    <a:pt x="44" y="2"/>
                    <a:pt x="45" y="2"/>
                    <a:pt x="46" y="3"/>
                  </a:cubicBezTo>
                  <a:cubicBezTo>
                    <a:pt x="47" y="3"/>
                    <a:pt x="47" y="4"/>
                    <a:pt x="48" y="4"/>
                  </a:cubicBezTo>
                  <a:cubicBezTo>
                    <a:pt x="49" y="5"/>
                    <a:pt x="51" y="7"/>
                    <a:pt x="51" y="8"/>
                  </a:cubicBezTo>
                  <a:cubicBezTo>
                    <a:pt x="52" y="9"/>
                    <a:pt x="52" y="11"/>
                    <a:pt x="53" y="12"/>
                  </a:cubicBezTo>
                  <a:cubicBezTo>
                    <a:pt x="54" y="14"/>
                    <a:pt x="55" y="15"/>
                    <a:pt x="55" y="17"/>
                  </a:cubicBezTo>
                  <a:cubicBezTo>
                    <a:pt x="55" y="18"/>
                    <a:pt x="55" y="20"/>
                    <a:pt x="55" y="21"/>
                  </a:cubicBezTo>
                  <a:cubicBezTo>
                    <a:pt x="55" y="22"/>
                    <a:pt x="55" y="23"/>
                    <a:pt x="55" y="24"/>
                  </a:cubicBezTo>
                  <a:cubicBezTo>
                    <a:pt x="54" y="24"/>
                    <a:pt x="54" y="25"/>
                    <a:pt x="54" y="25"/>
                  </a:cubicBezTo>
                  <a:cubicBezTo>
                    <a:pt x="53" y="26"/>
                    <a:pt x="54" y="27"/>
                    <a:pt x="54" y="28"/>
                  </a:cubicBezTo>
                  <a:cubicBezTo>
                    <a:pt x="54" y="29"/>
                    <a:pt x="55" y="29"/>
                    <a:pt x="55" y="29"/>
                  </a:cubicBezTo>
                  <a:cubicBezTo>
                    <a:pt x="54" y="29"/>
                    <a:pt x="53" y="29"/>
                    <a:pt x="52" y="29"/>
                  </a:cubicBezTo>
                  <a:cubicBezTo>
                    <a:pt x="52" y="30"/>
                    <a:pt x="52" y="31"/>
                    <a:pt x="52" y="31"/>
                  </a:cubicBezTo>
                  <a:cubicBezTo>
                    <a:pt x="53" y="32"/>
                    <a:pt x="53" y="33"/>
                    <a:pt x="53" y="34"/>
                  </a:cubicBezTo>
                  <a:cubicBezTo>
                    <a:pt x="53" y="35"/>
                    <a:pt x="55" y="35"/>
                    <a:pt x="56" y="36"/>
                  </a:cubicBezTo>
                  <a:cubicBezTo>
                    <a:pt x="55" y="37"/>
                    <a:pt x="54" y="36"/>
                    <a:pt x="52" y="35"/>
                  </a:cubicBezTo>
                  <a:cubicBezTo>
                    <a:pt x="53" y="37"/>
                    <a:pt x="54" y="38"/>
                    <a:pt x="56" y="38"/>
                  </a:cubicBezTo>
                  <a:cubicBezTo>
                    <a:pt x="55" y="38"/>
                    <a:pt x="55" y="38"/>
                    <a:pt x="54" y="38"/>
                  </a:cubicBezTo>
                  <a:cubicBezTo>
                    <a:pt x="55" y="39"/>
                    <a:pt x="56" y="40"/>
                    <a:pt x="56" y="41"/>
                  </a:cubicBezTo>
                  <a:cubicBezTo>
                    <a:pt x="57" y="42"/>
                    <a:pt x="58" y="42"/>
                    <a:pt x="60" y="42"/>
                  </a:cubicBezTo>
                  <a:cubicBezTo>
                    <a:pt x="59" y="43"/>
                    <a:pt x="58" y="43"/>
                    <a:pt x="57" y="43"/>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Freeform 13"/>
            <p:cNvSpPr>
              <a:spLocks noChangeAspect="1"/>
            </p:cNvSpPr>
            <p:nvPr/>
          </p:nvSpPr>
          <p:spPr bwMode="auto">
            <a:xfrm>
              <a:off x="4205048" y="4815433"/>
              <a:ext cx="307549" cy="540000"/>
            </a:xfrm>
            <a:custGeom>
              <a:avLst/>
              <a:gdLst/>
              <a:ahLst/>
              <a:cxnLst>
                <a:cxn ang="0">
                  <a:pos x="73" y="20"/>
                </a:cxn>
                <a:cxn ang="0">
                  <a:pos x="70" y="29"/>
                </a:cxn>
                <a:cxn ang="0">
                  <a:pos x="69" y="36"/>
                </a:cxn>
                <a:cxn ang="0">
                  <a:pos x="70" y="43"/>
                </a:cxn>
                <a:cxn ang="0">
                  <a:pos x="74" y="47"/>
                </a:cxn>
                <a:cxn ang="0">
                  <a:pos x="81" y="45"/>
                </a:cxn>
                <a:cxn ang="0">
                  <a:pos x="87" y="43"/>
                </a:cxn>
                <a:cxn ang="0">
                  <a:pos x="89" y="46"/>
                </a:cxn>
                <a:cxn ang="0">
                  <a:pos x="87" y="48"/>
                </a:cxn>
                <a:cxn ang="0">
                  <a:pos x="85" y="50"/>
                </a:cxn>
                <a:cxn ang="0">
                  <a:pos x="84" y="52"/>
                </a:cxn>
                <a:cxn ang="0">
                  <a:pos x="79" y="54"/>
                </a:cxn>
                <a:cxn ang="0">
                  <a:pos x="67" y="53"/>
                </a:cxn>
                <a:cxn ang="0">
                  <a:pos x="65" y="53"/>
                </a:cxn>
                <a:cxn ang="0">
                  <a:pos x="58" y="56"/>
                </a:cxn>
                <a:cxn ang="0">
                  <a:pos x="58" y="65"/>
                </a:cxn>
                <a:cxn ang="0">
                  <a:pos x="60" y="71"/>
                </a:cxn>
                <a:cxn ang="0">
                  <a:pos x="64" y="73"/>
                </a:cxn>
                <a:cxn ang="0">
                  <a:pos x="74" y="78"/>
                </a:cxn>
                <a:cxn ang="0">
                  <a:pos x="85" y="87"/>
                </a:cxn>
                <a:cxn ang="0">
                  <a:pos x="76" y="102"/>
                </a:cxn>
                <a:cxn ang="0">
                  <a:pos x="59" y="118"/>
                </a:cxn>
                <a:cxn ang="0">
                  <a:pos x="59" y="137"/>
                </a:cxn>
                <a:cxn ang="0">
                  <a:pos x="57" y="131"/>
                </a:cxn>
                <a:cxn ang="0">
                  <a:pos x="53" y="122"/>
                </a:cxn>
                <a:cxn ang="0">
                  <a:pos x="48" y="113"/>
                </a:cxn>
                <a:cxn ang="0">
                  <a:pos x="53" y="110"/>
                </a:cxn>
                <a:cxn ang="0">
                  <a:pos x="62" y="100"/>
                </a:cxn>
                <a:cxn ang="0">
                  <a:pos x="59" y="92"/>
                </a:cxn>
                <a:cxn ang="0">
                  <a:pos x="54" y="94"/>
                </a:cxn>
                <a:cxn ang="0">
                  <a:pos x="43" y="97"/>
                </a:cxn>
                <a:cxn ang="0">
                  <a:pos x="38" y="113"/>
                </a:cxn>
                <a:cxn ang="0">
                  <a:pos x="36" y="121"/>
                </a:cxn>
                <a:cxn ang="0">
                  <a:pos x="29" y="128"/>
                </a:cxn>
                <a:cxn ang="0">
                  <a:pos x="23" y="134"/>
                </a:cxn>
                <a:cxn ang="0">
                  <a:pos x="11" y="149"/>
                </a:cxn>
                <a:cxn ang="0">
                  <a:pos x="19" y="156"/>
                </a:cxn>
                <a:cxn ang="0">
                  <a:pos x="14" y="159"/>
                </a:cxn>
                <a:cxn ang="0">
                  <a:pos x="9" y="156"/>
                </a:cxn>
                <a:cxn ang="0">
                  <a:pos x="6" y="155"/>
                </a:cxn>
                <a:cxn ang="0">
                  <a:pos x="1" y="153"/>
                </a:cxn>
                <a:cxn ang="0">
                  <a:pos x="4" y="144"/>
                </a:cxn>
                <a:cxn ang="0">
                  <a:pos x="9" y="136"/>
                </a:cxn>
                <a:cxn ang="0">
                  <a:pos x="25" y="119"/>
                </a:cxn>
                <a:cxn ang="0">
                  <a:pos x="27" y="97"/>
                </a:cxn>
                <a:cxn ang="0">
                  <a:pos x="24" y="92"/>
                </a:cxn>
                <a:cxn ang="0">
                  <a:pos x="25" y="85"/>
                </a:cxn>
                <a:cxn ang="0">
                  <a:pos x="27" y="78"/>
                </a:cxn>
                <a:cxn ang="0">
                  <a:pos x="27" y="71"/>
                </a:cxn>
                <a:cxn ang="0">
                  <a:pos x="29" y="64"/>
                </a:cxn>
                <a:cxn ang="0">
                  <a:pos x="33" y="52"/>
                </a:cxn>
                <a:cxn ang="0">
                  <a:pos x="37" y="41"/>
                </a:cxn>
                <a:cxn ang="0">
                  <a:pos x="42" y="31"/>
                </a:cxn>
                <a:cxn ang="0">
                  <a:pos x="47" y="21"/>
                </a:cxn>
                <a:cxn ang="0">
                  <a:pos x="54" y="18"/>
                </a:cxn>
                <a:cxn ang="0">
                  <a:pos x="58" y="4"/>
                </a:cxn>
                <a:cxn ang="0">
                  <a:pos x="59" y="1"/>
                </a:cxn>
                <a:cxn ang="0">
                  <a:pos x="68" y="3"/>
                </a:cxn>
                <a:cxn ang="0">
                  <a:pos x="71" y="6"/>
                </a:cxn>
                <a:cxn ang="0">
                  <a:pos x="74" y="13"/>
                </a:cxn>
                <a:cxn ang="0">
                  <a:pos x="75" y="19"/>
                </a:cxn>
              </a:cxnLst>
              <a:rect l="0" t="0" r="r" b="b"/>
              <a:pathLst>
                <a:path w="90" h="159">
                  <a:moveTo>
                    <a:pt x="75" y="19"/>
                  </a:moveTo>
                  <a:cubicBezTo>
                    <a:pt x="74" y="19"/>
                    <a:pt x="74" y="20"/>
                    <a:pt x="73" y="20"/>
                  </a:cubicBezTo>
                  <a:cubicBezTo>
                    <a:pt x="72" y="22"/>
                    <a:pt x="71" y="23"/>
                    <a:pt x="70" y="24"/>
                  </a:cubicBezTo>
                  <a:cubicBezTo>
                    <a:pt x="70" y="26"/>
                    <a:pt x="71" y="28"/>
                    <a:pt x="70" y="29"/>
                  </a:cubicBezTo>
                  <a:cubicBezTo>
                    <a:pt x="70" y="30"/>
                    <a:pt x="70" y="31"/>
                    <a:pt x="71" y="33"/>
                  </a:cubicBezTo>
                  <a:cubicBezTo>
                    <a:pt x="71" y="34"/>
                    <a:pt x="70" y="35"/>
                    <a:pt x="69" y="36"/>
                  </a:cubicBezTo>
                  <a:cubicBezTo>
                    <a:pt x="69" y="38"/>
                    <a:pt x="69" y="39"/>
                    <a:pt x="69" y="41"/>
                  </a:cubicBezTo>
                  <a:cubicBezTo>
                    <a:pt x="70" y="42"/>
                    <a:pt x="70" y="42"/>
                    <a:pt x="70" y="43"/>
                  </a:cubicBezTo>
                  <a:cubicBezTo>
                    <a:pt x="71" y="44"/>
                    <a:pt x="71" y="45"/>
                    <a:pt x="71" y="46"/>
                  </a:cubicBezTo>
                  <a:cubicBezTo>
                    <a:pt x="72" y="47"/>
                    <a:pt x="73" y="47"/>
                    <a:pt x="74" y="47"/>
                  </a:cubicBezTo>
                  <a:cubicBezTo>
                    <a:pt x="75" y="47"/>
                    <a:pt x="77" y="48"/>
                    <a:pt x="78" y="47"/>
                  </a:cubicBezTo>
                  <a:cubicBezTo>
                    <a:pt x="79" y="47"/>
                    <a:pt x="80" y="46"/>
                    <a:pt x="81" y="45"/>
                  </a:cubicBezTo>
                  <a:cubicBezTo>
                    <a:pt x="82" y="45"/>
                    <a:pt x="83" y="44"/>
                    <a:pt x="84" y="44"/>
                  </a:cubicBezTo>
                  <a:cubicBezTo>
                    <a:pt x="85" y="44"/>
                    <a:pt x="86" y="43"/>
                    <a:pt x="87" y="43"/>
                  </a:cubicBezTo>
                  <a:cubicBezTo>
                    <a:pt x="87" y="44"/>
                    <a:pt x="90" y="45"/>
                    <a:pt x="89" y="46"/>
                  </a:cubicBezTo>
                  <a:cubicBezTo>
                    <a:pt x="89" y="46"/>
                    <a:pt x="89" y="46"/>
                    <a:pt x="89" y="46"/>
                  </a:cubicBezTo>
                  <a:cubicBezTo>
                    <a:pt x="89" y="47"/>
                    <a:pt x="90" y="47"/>
                    <a:pt x="90" y="48"/>
                  </a:cubicBezTo>
                  <a:cubicBezTo>
                    <a:pt x="89" y="49"/>
                    <a:pt x="88" y="47"/>
                    <a:pt x="87" y="48"/>
                  </a:cubicBezTo>
                  <a:cubicBezTo>
                    <a:pt x="87" y="48"/>
                    <a:pt x="90" y="49"/>
                    <a:pt x="89" y="50"/>
                  </a:cubicBezTo>
                  <a:cubicBezTo>
                    <a:pt x="89" y="51"/>
                    <a:pt x="86" y="49"/>
                    <a:pt x="85" y="50"/>
                  </a:cubicBezTo>
                  <a:cubicBezTo>
                    <a:pt x="86" y="51"/>
                    <a:pt x="88" y="50"/>
                    <a:pt x="88" y="51"/>
                  </a:cubicBezTo>
                  <a:cubicBezTo>
                    <a:pt x="88" y="53"/>
                    <a:pt x="86" y="52"/>
                    <a:pt x="84" y="52"/>
                  </a:cubicBezTo>
                  <a:cubicBezTo>
                    <a:pt x="84" y="52"/>
                    <a:pt x="83" y="53"/>
                    <a:pt x="82" y="53"/>
                  </a:cubicBezTo>
                  <a:cubicBezTo>
                    <a:pt x="81" y="53"/>
                    <a:pt x="80" y="54"/>
                    <a:pt x="79" y="54"/>
                  </a:cubicBezTo>
                  <a:cubicBezTo>
                    <a:pt x="78" y="54"/>
                    <a:pt x="77" y="53"/>
                    <a:pt x="76" y="53"/>
                  </a:cubicBezTo>
                  <a:cubicBezTo>
                    <a:pt x="73" y="53"/>
                    <a:pt x="70" y="53"/>
                    <a:pt x="67" y="53"/>
                  </a:cubicBezTo>
                  <a:cubicBezTo>
                    <a:pt x="67" y="53"/>
                    <a:pt x="66" y="53"/>
                    <a:pt x="66" y="54"/>
                  </a:cubicBezTo>
                  <a:cubicBezTo>
                    <a:pt x="65" y="53"/>
                    <a:pt x="65" y="53"/>
                    <a:pt x="65" y="53"/>
                  </a:cubicBezTo>
                  <a:cubicBezTo>
                    <a:pt x="64" y="52"/>
                    <a:pt x="62" y="52"/>
                    <a:pt x="60" y="52"/>
                  </a:cubicBezTo>
                  <a:cubicBezTo>
                    <a:pt x="60" y="54"/>
                    <a:pt x="59" y="55"/>
                    <a:pt x="58" y="56"/>
                  </a:cubicBezTo>
                  <a:cubicBezTo>
                    <a:pt x="58" y="56"/>
                    <a:pt x="58" y="58"/>
                    <a:pt x="58" y="58"/>
                  </a:cubicBezTo>
                  <a:cubicBezTo>
                    <a:pt x="58" y="60"/>
                    <a:pt x="58" y="62"/>
                    <a:pt x="58" y="65"/>
                  </a:cubicBezTo>
                  <a:cubicBezTo>
                    <a:pt x="58" y="66"/>
                    <a:pt x="58" y="67"/>
                    <a:pt x="58" y="68"/>
                  </a:cubicBezTo>
                  <a:cubicBezTo>
                    <a:pt x="58" y="69"/>
                    <a:pt x="59" y="70"/>
                    <a:pt x="60" y="71"/>
                  </a:cubicBezTo>
                  <a:cubicBezTo>
                    <a:pt x="61" y="71"/>
                    <a:pt x="62" y="71"/>
                    <a:pt x="63" y="72"/>
                  </a:cubicBezTo>
                  <a:cubicBezTo>
                    <a:pt x="63" y="72"/>
                    <a:pt x="64" y="72"/>
                    <a:pt x="64" y="73"/>
                  </a:cubicBezTo>
                  <a:cubicBezTo>
                    <a:pt x="65" y="73"/>
                    <a:pt x="66" y="73"/>
                    <a:pt x="67" y="74"/>
                  </a:cubicBezTo>
                  <a:cubicBezTo>
                    <a:pt x="70" y="75"/>
                    <a:pt x="72" y="76"/>
                    <a:pt x="74" y="78"/>
                  </a:cubicBezTo>
                  <a:cubicBezTo>
                    <a:pt x="77" y="79"/>
                    <a:pt x="79" y="80"/>
                    <a:pt x="82" y="82"/>
                  </a:cubicBezTo>
                  <a:cubicBezTo>
                    <a:pt x="83" y="84"/>
                    <a:pt x="84" y="85"/>
                    <a:pt x="85" y="87"/>
                  </a:cubicBezTo>
                  <a:cubicBezTo>
                    <a:pt x="85" y="91"/>
                    <a:pt x="84" y="94"/>
                    <a:pt x="82" y="96"/>
                  </a:cubicBezTo>
                  <a:cubicBezTo>
                    <a:pt x="81" y="98"/>
                    <a:pt x="78" y="100"/>
                    <a:pt x="76" y="102"/>
                  </a:cubicBezTo>
                  <a:cubicBezTo>
                    <a:pt x="70" y="105"/>
                    <a:pt x="65" y="109"/>
                    <a:pt x="61" y="114"/>
                  </a:cubicBezTo>
                  <a:cubicBezTo>
                    <a:pt x="60" y="115"/>
                    <a:pt x="60" y="117"/>
                    <a:pt x="59" y="118"/>
                  </a:cubicBezTo>
                  <a:cubicBezTo>
                    <a:pt x="60" y="123"/>
                    <a:pt x="61" y="129"/>
                    <a:pt x="61" y="137"/>
                  </a:cubicBezTo>
                  <a:cubicBezTo>
                    <a:pt x="60" y="137"/>
                    <a:pt x="60" y="137"/>
                    <a:pt x="59" y="137"/>
                  </a:cubicBezTo>
                  <a:cubicBezTo>
                    <a:pt x="58" y="136"/>
                    <a:pt x="58" y="134"/>
                    <a:pt x="58" y="133"/>
                  </a:cubicBezTo>
                  <a:cubicBezTo>
                    <a:pt x="58" y="132"/>
                    <a:pt x="57" y="132"/>
                    <a:pt x="57" y="131"/>
                  </a:cubicBezTo>
                  <a:cubicBezTo>
                    <a:pt x="56" y="129"/>
                    <a:pt x="56" y="128"/>
                    <a:pt x="55" y="126"/>
                  </a:cubicBezTo>
                  <a:cubicBezTo>
                    <a:pt x="55" y="124"/>
                    <a:pt x="54" y="123"/>
                    <a:pt x="53" y="122"/>
                  </a:cubicBezTo>
                  <a:cubicBezTo>
                    <a:pt x="51" y="120"/>
                    <a:pt x="49" y="118"/>
                    <a:pt x="48" y="115"/>
                  </a:cubicBezTo>
                  <a:cubicBezTo>
                    <a:pt x="48" y="115"/>
                    <a:pt x="48" y="114"/>
                    <a:pt x="48" y="113"/>
                  </a:cubicBezTo>
                  <a:cubicBezTo>
                    <a:pt x="48" y="113"/>
                    <a:pt x="50" y="111"/>
                    <a:pt x="51" y="111"/>
                  </a:cubicBezTo>
                  <a:cubicBezTo>
                    <a:pt x="51" y="110"/>
                    <a:pt x="52" y="110"/>
                    <a:pt x="53" y="110"/>
                  </a:cubicBezTo>
                  <a:cubicBezTo>
                    <a:pt x="54" y="110"/>
                    <a:pt x="55" y="108"/>
                    <a:pt x="56" y="108"/>
                  </a:cubicBezTo>
                  <a:cubicBezTo>
                    <a:pt x="58" y="105"/>
                    <a:pt x="60" y="102"/>
                    <a:pt x="62" y="100"/>
                  </a:cubicBezTo>
                  <a:cubicBezTo>
                    <a:pt x="64" y="98"/>
                    <a:pt x="66" y="95"/>
                    <a:pt x="68" y="93"/>
                  </a:cubicBezTo>
                  <a:cubicBezTo>
                    <a:pt x="65" y="93"/>
                    <a:pt x="62" y="93"/>
                    <a:pt x="59" y="92"/>
                  </a:cubicBezTo>
                  <a:cubicBezTo>
                    <a:pt x="58" y="92"/>
                    <a:pt x="57" y="92"/>
                    <a:pt x="57" y="92"/>
                  </a:cubicBezTo>
                  <a:cubicBezTo>
                    <a:pt x="56" y="92"/>
                    <a:pt x="55" y="93"/>
                    <a:pt x="54" y="94"/>
                  </a:cubicBezTo>
                  <a:cubicBezTo>
                    <a:pt x="52" y="95"/>
                    <a:pt x="50" y="97"/>
                    <a:pt x="48" y="99"/>
                  </a:cubicBezTo>
                  <a:cubicBezTo>
                    <a:pt x="46" y="98"/>
                    <a:pt x="44" y="98"/>
                    <a:pt x="43" y="97"/>
                  </a:cubicBezTo>
                  <a:cubicBezTo>
                    <a:pt x="43" y="97"/>
                    <a:pt x="42" y="97"/>
                    <a:pt x="42" y="97"/>
                  </a:cubicBezTo>
                  <a:cubicBezTo>
                    <a:pt x="40" y="102"/>
                    <a:pt x="40" y="108"/>
                    <a:pt x="38" y="113"/>
                  </a:cubicBezTo>
                  <a:cubicBezTo>
                    <a:pt x="37" y="115"/>
                    <a:pt x="37" y="116"/>
                    <a:pt x="36" y="118"/>
                  </a:cubicBezTo>
                  <a:cubicBezTo>
                    <a:pt x="36" y="119"/>
                    <a:pt x="36" y="120"/>
                    <a:pt x="36" y="121"/>
                  </a:cubicBezTo>
                  <a:cubicBezTo>
                    <a:pt x="36" y="121"/>
                    <a:pt x="34" y="122"/>
                    <a:pt x="34" y="123"/>
                  </a:cubicBezTo>
                  <a:cubicBezTo>
                    <a:pt x="32" y="125"/>
                    <a:pt x="31" y="126"/>
                    <a:pt x="29" y="128"/>
                  </a:cubicBezTo>
                  <a:cubicBezTo>
                    <a:pt x="29" y="129"/>
                    <a:pt x="28" y="130"/>
                    <a:pt x="27" y="131"/>
                  </a:cubicBezTo>
                  <a:cubicBezTo>
                    <a:pt x="26" y="132"/>
                    <a:pt x="25" y="133"/>
                    <a:pt x="23" y="134"/>
                  </a:cubicBezTo>
                  <a:cubicBezTo>
                    <a:pt x="19" y="137"/>
                    <a:pt x="16" y="142"/>
                    <a:pt x="12" y="145"/>
                  </a:cubicBezTo>
                  <a:cubicBezTo>
                    <a:pt x="12" y="147"/>
                    <a:pt x="11" y="148"/>
                    <a:pt x="11" y="149"/>
                  </a:cubicBezTo>
                  <a:cubicBezTo>
                    <a:pt x="12" y="151"/>
                    <a:pt x="13" y="152"/>
                    <a:pt x="14" y="154"/>
                  </a:cubicBezTo>
                  <a:cubicBezTo>
                    <a:pt x="16" y="155"/>
                    <a:pt x="17" y="156"/>
                    <a:pt x="19" y="156"/>
                  </a:cubicBezTo>
                  <a:cubicBezTo>
                    <a:pt x="19" y="157"/>
                    <a:pt x="19" y="158"/>
                    <a:pt x="20" y="159"/>
                  </a:cubicBezTo>
                  <a:cubicBezTo>
                    <a:pt x="17" y="159"/>
                    <a:pt x="15" y="159"/>
                    <a:pt x="14" y="159"/>
                  </a:cubicBezTo>
                  <a:cubicBezTo>
                    <a:pt x="13" y="159"/>
                    <a:pt x="11" y="159"/>
                    <a:pt x="11" y="158"/>
                  </a:cubicBezTo>
                  <a:cubicBezTo>
                    <a:pt x="10" y="158"/>
                    <a:pt x="9" y="157"/>
                    <a:pt x="9" y="156"/>
                  </a:cubicBezTo>
                  <a:cubicBezTo>
                    <a:pt x="8" y="156"/>
                    <a:pt x="8" y="156"/>
                    <a:pt x="7" y="155"/>
                  </a:cubicBezTo>
                  <a:cubicBezTo>
                    <a:pt x="6" y="155"/>
                    <a:pt x="6" y="155"/>
                    <a:pt x="6" y="155"/>
                  </a:cubicBezTo>
                  <a:cubicBezTo>
                    <a:pt x="5" y="154"/>
                    <a:pt x="4" y="154"/>
                    <a:pt x="3" y="154"/>
                  </a:cubicBezTo>
                  <a:cubicBezTo>
                    <a:pt x="2" y="154"/>
                    <a:pt x="2" y="153"/>
                    <a:pt x="1" y="153"/>
                  </a:cubicBezTo>
                  <a:cubicBezTo>
                    <a:pt x="1" y="151"/>
                    <a:pt x="0" y="150"/>
                    <a:pt x="0" y="148"/>
                  </a:cubicBezTo>
                  <a:cubicBezTo>
                    <a:pt x="1" y="147"/>
                    <a:pt x="3" y="146"/>
                    <a:pt x="4" y="144"/>
                  </a:cubicBezTo>
                  <a:cubicBezTo>
                    <a:pt x="4" y="143"/>
                    <a:pt x="5" y="142"/>
                    <a:pt x="6" y="140"/>
                  </a:cubicBezTo>
                  <a:cubicBezTo>
                    <a:pt x="7" y="139"/>
                    <a:pt x="8" y="137"/>
                    <a:pt x="9" y="136"/>
                  </a:cubicBezTo>
                  <a:cubicBezTo>
                    <a:pt x="11" y="133"/>
                    <a:pt x="12" y="130"/>
                    <a:pt x="14" y="128"/>
                  </a:cubicBezTo>
                  <a:cubicBezTo>
                    <a:pt x="17" y="124"/>
                    <a:pt x="20" y="120"/>
                    <a:pt x="25" y="119"/>
                  </a:cubicBezTo>
                  <a:cubicBezTo>
                    <a:pt x="26" y="117"/>
                    <a:pt x="26" y="115"/>
                    <a:pt x="26" y="112"/>
                  </a:cubicBezTo>
                  <a:cubicBezTo>
                    <a:pt x="26" y="108"/>
                    <a:pt x="27" y="101"/>
                    <a:pt x="27" y="97"/>
                  </a:cubicBezTo>
                  <a:cubicBezTo>
                    <a:pt x="27" y="96"/>
                    <a:pt x="26" y="95"/>
                    <a:pt x="26" y="94"/>
                  </a:cubicBezTo>
                  <a:cubicBezTo>
                    <a:pt x="25" y="93"/>
                    <a:pt x="25" y="93"/>
                    <a:pt x="24" y="92"/>
                  </a:cubicBezTo>
                  <a:cubicBezTo>
                    <a:pt x="24" y="91"/>
                    <a:pt x="25" y="90"/>
                    <a:pt x="25" y="89"/>
                  </a:cubicBezTo>
                  <a:cubicBezTo>
                    <a:pt x="25" y="88"/>
                    <a:pt x="25" y="86"/>
                    <a:pt x="25" y="85"/>
                  </a:cubicBezTo>
                  <a:cubicBezTo>
                    <a:pt x="25" y="83"/>
                    <a:pt x="26" y="82"/>
                    <a:pt x="26" y="80"/>
                  </a:cubicBezTo>
                  <a:cubicBezTo>
                    <a:pt x="26" y="80"/>
                    <a:pt x="26" y="79"/>
                    <a:pt x="27" y="78"/>
                  </a:cubicBezTo>
                  <a:cubicBezTo>
                    <a:pt x="27" y="77"/>
                    <a:pt x="27" y="75"/>
                    <a:pt x="26" y="74"/>
                  </a:cubicBezTo>
                  <a:cubicBezTo>
                    <a:pt x="27" y="73"/>
                    <a:pt x="27" y="72"/>
                    <a:pt x="27" y="71"/>
                  </a:cubicBezTo>
                  <a:cubicBezTo>
                    <a:pt x="27" y="70"/>
                    <a:pt x="28" y="68"/>
                    <a:pt x="29" y="66"/>
                  </a:cubicBezTo>
                  <a:cubicBezTo>
                    <a:pt x="29" y="65"/>
                    <a:pt x="29" y="65"/>
                    <a:pt x="29" y="64"/>
                  </a:cubicBezTo>
                  <a:cubicBezTo>
                    <a:pt x="29" y="61"/>
                    <a:pt x="31" y="58"/>
                    <a:pt x="32" y="56"/>
                  </a:cubicBezTo>
                  <a:cubicBezTo>
                    <a:pt x="32" y="55"/>
                    <a:pt x="33" y="53"/>
                    <a:pt x="33" y="52"/>
                  </a:cubicBezTo>
                  <a:cubicBezTo>
                    <a:pt x="34" y="51"/>
                    <a:pt x="35" y="50"/>
                    <a:pt x="35" y="49"/>
                  </a:cubicBezTo>
                  <a:cubicBezTo>
                    <a:pt x="36" y="47"/>
                    <a:pt x="37" y="44"/>
                    <a:pt x="37" y="41"/>
                  </a:cubicBezTo>
                  <a:cubicBezTo>
                    <a:pt x="38" y="38"/>
                    <a:pt x="39" y="36"/>
                    <a:pt x="40" y="34"/>
                  </a:cubicBezTo>
                  <a:cubicBezTo>
                    <a:pt x="41" y="33"/>
                    <a:pt x="41" y="32"/>
                    <a:pt x="42" y="31"/>
                  </a:cubicBezTo>
                  <a:cubicBezTo>
                    <a:pt x="43" y="29"/>
                    <a:pt x="43" y="27"/>
                    <a:pt x="44" y="25"/>
                  </a:cubicBezTo>
                  <a:cubicBezTo>
                    <a:pt x="44" y="24"/>
                    <a:pt x="45" y="22"/>
                    <a:pt x="47" y="21"/>
                  </a:cubicBezTo>
                  <a:cubicBezTo>
                    <a:pt x="47" y="20"/>
                    <a:pt x="49" y="19"/>
                    <a:pt x="50" y="18"/>
                  </a:cubicBezTo>
                  <a:cubicBezTo>
                    <a:pt x="52" y="18"/>
                    <a:pt x="53" y="19"/>
                    <a:pt x="54" y="18"/>
                  </a:cubicBezTo>
                  <a:cubicBezTo>
                    <a:pt x="54" y="15"/>
                    <a:pt x="54" y="13"/>
                    <a:pt x="55" y="11"/>
                  </a:cubicBezTo>
                  <a:cubicBezTo>
                    <a:pt x="55" y="8"/>
                    <a:pt x="56" y="6"/>
                    <a:pt x="58" y="4"/>
                  </a:cubicBezTo>
                  <a:cubicBezTo>
                    <a:pt x="59" y="3"/>
                    <a:pt x="60" y="3"/>
                    <a:pt x="60" y="2"/>
                  </a:cubicBezTo>
                  <a:cubicBezTo>
                    <a:pt x="60" y="2"/>
                    <a:pt x="60" y="2"/>
                    <a:pt x="59" y="1"/>
                  </a:cubicBezTo>
                  <a:cubicBezTo>
                    <a:pt x="61" y="0"/>
                    <a:pt x="64" y="0"/>
                    <a:pt x="66" y="2"/>
                  </a:cubicBezTo>
                  <a:cubicBezTo>
                    <a:pt x="66" y="2"/>
                    <a:pt x="67" y="2"/>
                    <a:pt x="68" y="3"/>
                  </a:cubicBezTo>
                  <a:cubicBezTo>
                    <a:pt x="68" y="3"/>
                    <a:pt x="69" y="4"/>
                    <a:pt x="69" y="4"/>
                  </a:cubicBezTo>
                  <a:cubicBezTo>
                    <a:pt x="70" y="4"/>
                    <a:pt x="70" y="6"/>
                    <a:pt x="71" y="6"/>
                  </a:cubicBezTo>
                  <a:cubicBezTo>
                    <a:pt x="72" y="8"/>
                    <a:pt x="73" y="8"/>
                    <a:pt x="74" y="10"/>
                  </a:cubicBezTo>
                  <a:cubicBezTo>
                    <a:pt x="74" y="11"/>
                    <a:pt x="74" y="12"/>
                    <a:pt x="74" y="13"/>
                  </a:cubicBezTo>
                  <a:cubicBezTo>
                    <a:pt x="75" y="14"/>
                    <a:pt x="75" y="15"/>
                    <a:pt x="75" y="17"/>
                  </a:cubicBezTo>
                  <a:cubicBezTo>
                    <a:pt x="75" y="18"/>
                    <a:pt x="75" y="18"/>
                    <a:pt x="75" y="19"/>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Freeform 237"/>
            <p:cNvSpPr>
              <a:spLocks noChangeAspect="1" noEditPoints="1"/>
            </p:cNvSpPr>
            <p:nvPr/>
          </p:nvSpPr>
          <p:spPr bwMode="auto">
            <a:xfrm>
              <a:off x="3827734" y="4815122"/>
              <a:ext cx="333989" cy="540000"/>
            </a:xfrm>
            <a:custGeom>
              <a:avLst/>
              <a:gdLst/>
              <a:ahLst/>
              <a:cxnLst>
                <a:cxn ang="0">
                  <a:pos x="49" y="29"/>
                </a:cxn>
                <a:cxn ang="0">
                  <a:pos x="65" y="54"/>
                </a:cxn>
                <a:cxn ang="0">
                  <a:pos x="74" y="43"/>
                </a:cxn>
                <a:cxn ang="0">
                  <a:pos x="73" y="31"/>
                </a:cxn>
                <a:cxn ang="0">
                  <a:pos x="71" y="27"/>
                </a:cxn>
                <a:cxn ang="0">
                  <a:pos x="91" y="29"/>
                </a:cxn>
                <a:cxn ang="0">
                  <a:pos x="90" y="36"/>
                </a:cxn>
                <a:cxn ang="0">
                  <a:pos x="93" y="46"/>
                </a:cxn>
                <a:cxn ang="0">
                  <a:pos x="97" y="46"/>
                </a:cxn>
                <a:cxn ang="0">
                  <a:pos x="108" y="63"/>
                </a:cxn>
                <a:cxn ang="0">
                  <a:pos x="111" y="75"/>
                </a:cxn>
                <a:cxn ang="0">
                  <a:pos x="108" y="98"/>
                </a:cxn>
                <a:cxn ang="0">
                  <a:pos x="97" y="100"/>
                </a:cxn>
                <a:cxn ang="0">
                  <a:pos x="91" y="124"/>
                </a:cxn>
                <a:cxn ang="0">
                  <a:pos x="87" y="124"/>
                </a:cxn>
                <a:cxn ang="0">
                  <a:pos x="92" y="175"/>
                </a:cxn>
                <a:cxn ang="0">
                  <a:pos x="77" y="180"/>
                </a:cxn>
                <a:cxn ang="0">
                  <a:pos x="85" y="170"/>
                </a:cxn>
                <a:cxn ang="0">
                  <a:pos x="80" y="151"/>
                </a:cxn>
                <a:cxn ang="0">
                  <a:pos x="71" y="168"/>
                </a:cxn>
                <a:cxn ang="0">
                  <a:pos x="67" y="178"/>
                </a:cxn>
                <a:cxn ang="0">
                  <a:pos x="60" y="168"/>
                </a:cxn>
                <a:cxn ang="0">
                  <a:pos x="74" y="130"/>
                </a:cxn>
                <a:cxn ang="0">
                  <a:pos x="70" y="130"/>
                </a:cxn>
                <a:cxn ang="0">
                  <a:pos x="69" y="121"/>
                </a:cxn>
                <a:cxn ang="0">
                  <a:pos x="67" y="99"/>
                </a:cxn>
                <a:cxn ang="0">
                  <a:pos x="70" y="82"/>
                </a:cxn>
                <a:cxn ang="0">
                  <a:pos x="59" y="98"/>
                </a:cxn>
                <a:cxn ang="0">
                  <a:pos x="54" y="110"/>
                </a:cxn>
                <a:cxn ang="0">
                  <a:pos x="52" y="104"/>
                </a:cxn>
                <a:cxn ang="0">
                  <a:pos x="45" y="121"/>
                </a:cxn>
                <a:cxn ang="0">
                  <a:pos x="42" y="136"/>
                </a:cxn>
                <a:cxn ang="0">
                  <a:pos x="43" y="174"/>
                </a:cxn>
                <a:cxn ang="0">
                  <a:pos x="43" y="179"/>
                </a:cxn>
                <a:cxn ang="0">
                  <a:pos x="28" y="179"/>
                </a:cxn>
                <a:cxn ang="0">
                  <a:pos x="29" y="140"/>
                </a:cxn>
                <a:cxn ang="0">
                  <a:pos x="22" y="101"/>
                </a:cxn>
                <a:cxn ang="0">
                  <a:pos x="21" y="89"/>
                </a:cxn>
                <a:cxn ang="0">
                  <a:pos x="25" y="59"/>
                </a:cxn>
                <a:cxn ang="0">
                  <a:pos x="9" y="83"/>
                </a:cxn>
                <a:cxn ang="0">
                  <a:pos x="10" y="94"/>
                </a:cxn>
                <a:cxn ang="0">
                  <a:pos x="5" y="93"/>
                </a:cxn>
                <a:cxn ang="0">
                  <a:pos x="15" y="57"/>
                </a:cxn>
                <a:cxn ang="0">
                  <a:pos x="14" y="54"/>
                </a:cxn>
                <a:cxn ang="0">
                  <a:pos x="24" y="35"/>
                </a:cxn>
                <a:cxn ang="0">
                  <a:pos x="37" y="30"/>
                </a:cxn>
                <a:cxn ang="0">
                  <a:pos x="49" y="6"/>
                </a:cxn>
                <a:cxn ang="0">
                  <a:pos x="49" y="29"/>
                </a:cxn>
                <a:cxn ang="0">
                  <a:pos x="56" y="85"/>
                </a:cxn>
                <a:cxn ang="0">
                  <a:pos x="55" y="68"/>
                </a:cxn>
                <a:cxn ang="0">
                  <a:pos x="56" y="85"/>
                </a:cxn>
              </a:cxnLst>
              <a:rect l="0" t="0" r="r" b="b"/>
              <a:pathLst>
                <a:path w="113" h="182">
                  <a:moveTo>
                    <a:pt x="49" y="29"/>
                  </a:moveTo>
                  <a:cubicBezTo>
                    <a:pt x="59" y="33"/>
                    <a:pt x="66" y="39"/>
                    <a:pt x="65" y="54"/>
                  </a:cubicBezTo>
                  <a:cubicBezTo>
                    <a:pt x="66" y="48"/>
                    <a:pt x="71" y="46"/>
                    <a:pt x="74" y="43"/>
                  </a:cubicBezTo>
                  <a:cubicBezTo>
                    <a:pt x="73" y="40"/>
                    <a:pt x="73" y="35"/>
                    <a:pt x="73" y="31"/>
                  </a:cubicBezTo>
                  <a:cubicBezTo>
                    <a:pt x="72" y="30"/>
                    <a:pt x="71" y="29"/>
                    <a:pt x="71" y="27"/>
                  </a:cubicBezTo>
                  <a:cubicBezTo>
                    <a:pt x="71" y="14"/>
                    <a:pt x="90" y="17"/>
                    <a:pt x="91" y="29"/>
                  </a:cubicBezTo>
                  <a:cubicBezTo>
                    <a:pt x="92" y="31"/>
                    <a:pt x="90" y="33"/>
                    <a:pt x="90" y="36"/>
                  </a:cubicBezTo>
                  <a:cubicBezTo>
                    <a:pt x="90" y="40"/>
                    <a:pt x="92" y="43"/>
                    <a:pt x="93" y="46"/>
                  </a:cubicBezTo>
                  <a:cubicBezTo>
                    <a:pt x="94" y="46"/>
                    <a:pt x="96" y="46"/>
                    <a:pt x="97" y="46"/>
                  </a:cubicBezTo>
                  <a:cubicBezTo>
                    <a:pt x="101" y="52"/>
                    <a:pt x="106" y="56"/>
                    <a:pt x="108" y="63"/>
                  </a:cubicBezTo>
                  <a:cubicBezTo>
                    <a:pt x="110" y="67"/>
                    <a:pt x="108" y="72"/>
                    <a:pt x="111" y="75"/>
                  </a:cubicBezTo>
                  <a:cubicBezTo>
                    <a:pt x="112" y="84"/>
                    <a:pt x="113" y="93"/>
                    <a:pt x="108" y="98"/>
                  </a:cubicBezTo>
                  <a:cubicBezTo>
                    <a:pt x="104" y="98"/>
                    <a:pt x="101" y="99"/>
                    <a:pt x="97" y="100"/>
                  </a:cubicBezTo>
                  <a:cubicBezTo>
                    <a:pt x="96" y="110"/>
                    <a:pt x="94" y="117"/>
                    <a:pt x="91" y="124"/>
                  </a:cubicBezTo>
                  <a:cubicBezTo>
                    <a:pt x="90" y="124"/>
                    <a:pt x="88" y="124"/>
                    <a:pt x="87" y="124"/>
                  </a:cubicBezTo>
                  <a:cubicBezTo>
                    <a:pt x="88" y="140"/>
                    <a:pt x="89" y="159"/>
                    <a:pt x="92" y="175"/>
                  </a:cubicBezTo>
                  <a:cubicBezTo>
                    <a:pt x="88" y="179"/>
                    <a:pt x="84" y="182"/>
                    <a:pt x="77" y="180"/>
                  </a:cubicBezTo>
                  <a:cubicBezTo>
                    <a:pt x="78" y="175"/>
                    <a:pt x="84" y="175"/>
                    <a:pt x="85" y="170"/>
                  </a:cubicBezTo>
                  <a:cubicBezTo>
                    <a:pt x="86" y="163"/>
                    <a:pt x="81" y="157"/>
                    <a:pt x="80" y="151"/>
                  </a:cubicBezTo>
                  <a:cubicBezTo>
                    <a:pt x="77" y="156"/>
                    <a:pt x="73" y="162"/>
                    <a:pt x="71" y="168"/>
                  </a:cubicBezTo>
                  <a:cubicBezTo>
                    <a:pt x="70" y="172"/>
                    <a:pt x="71" y="176"/>
                    <a:pt x="67" y="178"/>
                  </a:cubicBezTo>
                  <a:cubicBezTo>
                    <a:pt x="65" y="175"/>
                    <a:pt x="61" y="173"/>
                    <a:pt x="60" y="168"/>
                  </a:cubicBezTo>
                  <a:cubicBezTo>
                    <a:pt x="74" y="166"/>
                    <a:pt x="70" y="143"/>
                    <a:pt x="74" y="130"/>
                  </a:cubicBezTo>
                  <a:cubicBezTo>
                    <a:pt x="73" y="129"/>
                    <a:pt x="72" y="131"/>
                    <a:pt x="70" y="130"/>
                  </a:cubicBezTo>
                  <a:cubicBezTo>
                    <a:pt x="69" y="127"/>
                    <a:pt x="69" y="124"/>
                    <a:pt x="69" y="121"/>
                  </a:cubicBezTo>
                  <a:cubicBezTo>
                    <a:pt x="69" y="114"/>
                    <a:pt x="67" y="106"/>
                    <a:pt x="67" y="99"/>
                  </a:cubicBezTo>
                  <a:cubicBezTo>
                    <a:pt x="68" y="93"/>
                    <a:pt x="71" y="88"/>
                    <a:pt x="70" y="82"/>
                  </a:cubicBezTo>
                  <a:cubicBezTo>
                    <a:pt x="66" y="85"/>
                    <a:pt x="63" y="93"/>
                    <a:pt x="59" y="98"/>
                  </a:cubicBezTo>
                  <a:cubicBezTo>
                    <a:pt x="59" y="105"/>
                    <a:pt x="58" y="108"/>
                    <a:pt x="54" y="110"/>
                  </a:cubicBezTo>
                  <a:cubicBezTo>
                    <a:pt x="53" y="108"/>
                    <a:pt x="52" y="107"/>
                    <a:pt x="52" y="104"/>
                  </a:cubicBezTo>
                  <a:cubicBezTo>
                    <a:pt x="48" y="105"/>
                    <a:pt x="47" y="114"/>
                    <a:pt x="45" y="121"/>
                  </a:cubicBezTo>
                  <a:cubicBezTo>
                    <a:pt x="44" y="126"/>
                    <a:pt x="43" y="131"/>
                    <a:pt x="42" y="136"/>
                  </a:cubicBezTo>
                  <a:cubicBezTo>
                    <a:pt x="41" y="148"/>
                    <a:pt x="47" y="164"/>
                    <a:pt x="43" y="174"/>
                  </a:cubicBezTo>
                  <a:cubicBezTo>
                    <a:pt x="42" y="176"/>
                    <a:pt x="44" y="178"/>
                    <a:pt x="43" y="179"/>
                  </a:cubicBezTo>
                  <a:cubicBezTo>
                    <a:pt x="40" y="182"/>
                    <a:pt x="33" y="179"/>
                    <a:pt x="28" y="179"/>
                  </a:cubicBezTo>
                  <a:cubicBezTo>
                    <a:pt x="20" y="170"/>
                    <a:pt x="29" y="155"/>
                    <a:pt x="29" y="140"/>
                  </a:cubicBezTo>
                  <a:cubicBezTo>
                    <a:pt x="28" y="127"/>
                    <a:pt x="23" y="114"/>
                    <a:pt x="22" y="101"/>
                  </a:cubicBezTo>
                  <a:cubicBezTo>
                    <a:pt x="22" y="97"/>
                    <a:pt x="23" y="92"/>
                    <a:pt x="21" y="89"/>
                  </a:cubicBezTo>
                  <a:cubicBezTo>
                    <a:pt x="24" y="80"/>
                    <a:pt x="25" y="69"/>
                    <a:pt x="25" y="59"/>
                  </a:cubicBezTo>
                  <a:cubicBezTo>
                    <a:pt x="19" y="64"/>
                    <a:pt x="15" y="76"/>
                    <a:pt x="9" y="83"/>
                  </a:cubicBezTo>
                  <a:cubicBezTo>
                    <a:pt x="11" y="86"/>
                    <a:pt x="12" y="90"/>
                    <a:pt x="10" y="94"/>
                  </a:cubicBezTo>
                  <a:cubicBezTo>
                    <a:pt x="7" y="94"/>
                    <a:pt x="6" y="94"/>
                    <a:pt x="5" y="93"/>
                  </a:cubicBezTo>
                  <a:cubicBezTo>
                    <a:pt x="0" y="78"/>
                    <a:pt x="10" y="67"/>
                    <a:pt x="15" y="57"/>
                  </a:cubicBezTo>
                  <a:cubicBezTo>
                    <a:pt x="16" y="56"/>
                    <a:pt x="14" y="55"/>
                    <a:pt x="14" y="54"/>
                  </a:cubicBezTo>
                  <a:cubicBezTo>
                    <a:pt x="20" y="50"/>
                    <a:pt x="19" y="39"/>
                    <a:pt x="24" y="35"/>
                  </a:cubicBezTo>
                  <a:cubicBezTo>
                    <a:pt x="27" y="31"/>
                    <a:pt x="32" y="32"/>
                    <a:pt x="37" y="30"/>
                  </a:cubicBezTo>
                  <a:cubicBezTo>
                    <a:pt x="34" y="19"/>
                    <a:pt x="37" y="0"/>
                    <a:pt x="49" y="6"/>
                  </a:cubicBezTo>
                  <a:cubicBezTo>
                    <a:pt x="57" y="10"/>
                    <a:pt x="54" y="24"/>
                    <a:pt x="49" y="29"/>
                  </a:cubicBezTo>
                  <a:close/>
                  <a:moveTo>
                    <a:pt x="56" y="85"/>
                  </a:moveTo>
                  <a:cubicBezTo>
                    <a:pt x="56" y="80"/>
                    <a:pt x="59" y="72"/>
                    <a:pt x="55" y="68"/>
                  </a:cubicBezTo>
                  <a:cubicBezTo>
                    <a:pt x="55" y="74"/>
                    <a:pt x="54" y="81"/>
                    <a:pt x="56" y="85"/>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5" name="Rectangle 6"/>
          <p:cNvSpPr/>
          <p:nvPr/>
        </p:nvSpPr>
        <p:spPr>
          <a:xfrm>
            <a:off x="3514053" y="3761059"/>
            <a:ext cx="1753946" cy="49921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ln w="0"/>
                <a:solidFill>
                  <a:schemeClr val="accent4">
                    <a:lumMod val="50000"/>
                  </a:schemeClr>
                </a:solidFill>
              </a:rPr>
              <a:t>Social programs</a:t>
            </a:r>
            <a:endParaRPr kumimoji="0" lang="en-US" sz="1600" b="1" i="0" u="none" strike="noStrike" kern="0" cap="none" spc="0" normalizeH="0" baseline="0" dirty="0">
              <a:ln w="0"/>
              <a:solidFill>
                <a:schemeClr val="accent4">
                  <a:lumMod val="50000"/>
                </a:schemeClr>
              </a:solidFill>
              <a:effectLst/>
              <a:uLnTx/>
              <a:uFillTx/>
            </a:endParaRPr>
          </a:p>
        </p:txBody>
      </p:sp>
      <p:sp>
        <p:nvSpPr>
          <p:cNvPr id="126" name="Rectangle 6"/>
          <p:cNvSpPr/>
          <p:nvPr/>
        </p:nvSpPr>
        <p:spPr>
          <a:xfrm>
            <a:off x="5419627" y="3755172"/>
            <a:ext cx="1753946" cy="50356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b="1" kern="0" dirty="0">
                <a:ln w="0"/>
                <a:solidFill>
                  <a:schemeClr val="accent4">
                    <a:lumMod val="50000"/>
                  </a:schemeClr>
                </a:solidFill>
              </a:rPr>
              <a:t>Learning</a:t>
            </a:r>
          </a:p>
          <a:p>
            <a:pPr lvl="0" algn="ctr">
              <a:defRPr/>
            </a:pPr>
            <a:r>
              <a:rPr lang="en-US" sz="1600" b="1" kern="0" dirty="0">
                <a:ln w="0"/>
                <a:solidFill>
                  <a:schemeClr val="accent4">
                    <a:lumMod val="50000"/>
                  </a:schemeClr>
                </a:solidFill>
              </a:rPr>
              <a:t>Having fun</a:t>
            </a:r>
          </a:p>
        </p:txBody>
      </p:sp>
      <p:sp>
        <p:nvSpPr>
          <p:cNvPr id="127" name="Jobbra nyíl 126"/>
          <p:cNvSpPr/>
          <p:nvPr/>
        </p:nvSpPr>
        <p:spPr>
          <a:xfrm>
            <a:off x="1811803" y="3586572"/>
            <a:ext cx="1645919" cy="862148"/>
          </a:xfrm>
          <a:prstGeom prst="rightArrow">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3399"/>
                </a:solidFill>
                <a:latin typeface="Calibri" pitchFamily="34" charset="0"/>
              </a:rPr>
              <a:t>Young adult</a:t>
            </a:r>
          </a:p>
          <a:p>
            <a:pPr algn="ctr"/>
            <a:r>
              <a:rPr lang="en-US" sz="1400" dirty="0">
                <a:solidFill>
                  <a:srgbClr val="003399"/>
                </a:solidFill>
                <a:latin typeface="Calibri" pitchFamily="34" charset="0"/>
              </a:rPr>
              <a:t>Independent life</a:t>
            </a:r>
          </a:p>
        </p:txBody>
      </p:sp>
      <p:sp>
        <p:nvSpPr>
          <p:cNvPr id="168" name="Rectangle 6"/>
          <p:cNvSpPr/>
          <p:nvPr/>
        </p:nvSpPr>
        <p:spPr>
          <a:xfrm>
            <a:off x="9705809" y="3725671"/>
            <a:ext cx="1753946" cy="50356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b="1" kern="0" dirty="0">
                <a:ln w="0"/>
                <a:solidFill>
                  <a:schemeClr val="accent6">
                    <a:lumMod val="75000"/>
                    <a:lumOff val="25000"/>
                  </a:schemeClr>
                </a:solidFill>
              </a:rPr>
              <a:t>Filling empty evenings</a:t>
            </a:r>
          </a:p>
        </p:txBody>
      </p:sp>
      <p:grpSp>
        <p:nvGrpSpPr>
          <p:cNvPr id="3" name="Group 385"/>
          <p:cNvGrpSpPr>
            <a:grpSpLocks noChangeAspect="1"/>
          </p:cNvGrpSpPr>
          <p:nvPr/>
        </p:nvGrpSpPr>
        <p:grpSpPr>
          <a:xfrm>
            <a:off x="10038934" y="4342422"/>
            <a:ext cx="1062042" cy="720000"/>
            <a:chOff x="5176838" y="4264025"/>
            <a:chExt cx="985838" cy="668338"/>
          </a:xfrm>
        </p:grpSpPr>
        <p:sp>
          <p:nvSpPr>
            <p:cNvPr id="170" name="Freeform 81"/>
            <p:cNvSpPr>
              <a:spLocks/>
            </p:cNvSpPr>
            <p:nvPr/>
          </p:nvSpPr>
          <p:spPr bwMode="auto">
            <a:xfrm>
              <a:off x="5300663" y="4264025"/>
              <a:ext cx="746125" cy="476250"/>
            </a:xfrm>
            <a:custGeom>
              <a:avLst/>
              <a:gdLst/>
              <a:ahLst/>
              <a:cxnLst>
                <a:cxn ang="0">
                  <a:pos x="509" y="329"/>
                </a:cxn>
                <a:cxn ang="0">
                  <a:pos x="516" y="311"/>
                </a:cxn>
                <a:cxn ang="0">
                  <a:pos x="516" y="31"/>
                </a:cxn>
                <a:cxn ang="0">
                  <a:pos x="483" y="0"/>
                </a:cxn>
                <a:cxn ang="0">
                  <a:pos x="33" y="0"/>
                </a:cxn>
                <a:cxn ang="0">
                  <a:pos x="0" y="31"/>
                </a:cxn>
                <a:cxn ang="0">
                  <a:pos x="0" y="311"/>
                </a:cxn>
                <a:cxn ang="0">
                  <a:pos x="7" y="329"/>
                </a:cxn>
                <a:cxn ang="0">
                  <a:pos x="509" y="329"/>
                </a:cxn>
              </a:cxnLst>
              <a:rect l="0" t="0" r="r" b="b"/>
              <a:pathLst>
                <a:path w="516" h="329">
                  <a:moveTo>
                    <a:pt x="509" y="329"/>
                  </a:moveTo>
                  <a:cubicBezTo>
                    <a:pt x="513" y="324"/>
                    <a:pt x="516" y="318"/>
                    <a:pt x="516" y="311"/>
                  </a:cubicBezTo>
                  <a:cubicBezTo>
                    <a:pt x="516" y="31"/>
                    <a:pt x="516" y="31"/>
                    <a:pt x="516" y="31"/>
                  </a:cubicBezTo>
                  <a:cubicBezTo>
                    <a:pt x="516" y="14"/>
                    <a:pt x="501" y="0"/>
                    <a:pt x="483" y="0"/>
                  </a:cubicBezTo>
                  <a:cubicBezTo>
                    <a:pt x="33" y="0"/>
                    <a:pt x="33" y="0"/>
                    <a:pt x="33" y="0"/>
                  </a:cubicBezTo>
                  <a:cubicBezTo>
                    <a:pt x="15" y="0"/>
                    <a:pt x="0" y="14"/>
                    <a:pt x="0" y="31"/>
                  </a:cubicBezTo>
                  <a:cubicBezTo>
                    <a:pt x="0" y="311"/>
                    <a:pt x="0" y="311"/>
                    <a:pt x="0" y="311"/>
                  </a:cubicBezTo>
                  <a:cubicBezTo>
                    <a:pt x="0" y="318"/>
                    <a:pt x="3" y="324"/>
                    <a:pt x="7" y="329"/>
                  </a:cubicBezTo>
                  <a:lnTo>
                    <a:pt x="509" y="329"/>
                  </a:lnTo>
                  <a:close/>
                </a:path>
              </a:pathLst>
            </a:custGeom>
            <a:solidFill>
              <a:schemeClr val="accent6">
                <a:lumMod val="75000"/>
                <a:lumOff val="25000"/>
              </a:schemeClr>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 name="Rectangle 82"/>
            <p:cNvSpPr>
              <a:spLocks noChangeArrowheads="1"/>
            </p:cNvSpPr>
            <p:nvPr/>
          </p:nvSpPr>
          <p:spPr bwMode="auto">
            <a:xfrm>
              <a:off x="5357813" y="4319588"/>
              <a:ext cx="630238" cy="385763"/>
            </a:xfrm>
            <a:prstGeom prst="rect">
              <a:avLst/>
            </a:prstGeom>
            <a:solidFill>
              <a:srgbClr val="FFFFFF"/>
            </a:solidFill>
            <a:ln w="9525">
              <a:solidFill>
                <a:schemeClr val="accent6">
                  <a:lumMod val="75000"/>
                  <a:lumOff val="25000"/>
                </a:schemeClr>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2" name="Freeform 83"/>
            <p:cNvSpPr>
              <a:spLocks/>
            </p:cNvSpPr>
            <p:nvPr/>
          </p:nvSpPr>
          <p:spPr bwMode="auto">
            <a:xfrm>
              <a:off x="5176838" y="4872038"/>
              <a:ext cx="985838" cy="60325"/>
            </a:xfrm>
            <a:custGeom>
              <a:avLst/>
              <a:gdLst/>
              <a:ahLst/>
              <a:cxnLst>
                <a:cxn ang="0">
                  <a:pos x="682" y="21"/>
                </a:cxn>
                <a:cxn ang="0">
                  <a:pos x="653" y="42"/>
                </a:cxn>
                <a:cxn ang="0">
                  <a:pos x="29" y="42"/>
                </a:cxn>
                <a:cxn ang="0">
                  <a:pos x="0" y="21"/>
                </a:cxn>
                <a:cxn ang="0">
                  <a:pos x="0" y="21"/>
                </a:cxn>
                <a:cxn ang="0">
                  <a:pos x="29" y="0"/>
                </a:cxn>
                <a:cxn ang="0">
                  <a:pos x="653" y="0"/>
                </a:cxn>
                <a:cxn ang="0">
                  <a:pos x="682" y="21"/>
                </a:cxn>
              </a:cxnLst>
              <a:rect l="0" t="0" r="r" b="b"/>
              <a:pathLst>
                <a:path w="682" h="42">
                  <a:moveTo>
                    <a:pt x="682" y="21"/>
                  </a:moveTo>
                  <a:cubicBezTo>
                    <a:pt x="682" y="32"/>
                    <a:pt x="669" y="42"/>
                    <a:pt x="653" y="42"/>
                  </a:cubicBezTo>
                  <a:cubicBezTo>
                    <a:pt x="29" y="42"/>
                    <a:pt x="29" y="42"/>
                    <a:pt x="29" y="42"/>
                  </a:cubicBezTo>
                  <a:cubicBezTo>
                    <a:pt x="13" y="42"/>
                    <a:pt x="0" y="32"/>
                    <a:pt x="0" y="21"/>
                  </a:cubicBezTo>
                  <a:cubicBezTo>
                    <a:pt x="0" y="21"/>
                    <a:pt x="0" y="21"/>
                    <a:pt x="0" y="21"/>
                  </a:cubicBezTo>
                  <a:cubicBezTo>
                    <a:pt x="0" y="9"/>
                    <a:pt x="13" y="0"/>
                    <a:pt x="29" y="0"/>
                  </a:cubicBezTo>
                  <a:cubicBezTo>
                    <a:pt x="653" y="0"/>
                    <a:pt x="653" y="0"/>
                    <a:pt x="653" y="0"/>
                  </a:cubicBezTo>
                  <a:cubicBezTo>
                    <a:pt x="669" y="0"/>
                    <a:pt x="682" y="9"/>
                    <a:pt x="682" y="21"/>
                  </a:cubicBezTo>
                  <a:close/>
                </a:path>
              </a:pathLst>
            </a:custGeom>
            <a:solidFill>
              <a:schemeClr val="accent6">
                <a:lumMod val="75000"/>
                <a:lumOff val="25000"/>
              </a:schemeClr>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Freeform 84"/>
            <p:cNvSpPr>
              <a:spLocks/>
            </p:cNvSpPr>
            <p:nvPr/>
          </p:nvSpPr>
          <p:spPr bwMode="auto">
            <a:xfrm>
              <a:off x="5976938" y="4754563"/>
              <a:ext cx="157163" cy="107950"/>
            </a:xfrm>
            <a:custGeom>
              <a:avLst/>
              <a:gdLst/>
              <a:ahLst/>
              <a:cxnLst>
                <a:cxn ang="0">
                  <a:pos x="99" y="68"/>
                </a:cxn>
                <a:cxn ang="0">
                  <a:pos x="32" y="0"/>
                </a:cxn>
                <a:cxn ang="0">
                  <a:pos x="0" y="0"/>
                </a:cxn>
                <a:cxn ang="0">
                  <a:pos x="67" y="68"/>
                </a:cxn>
                <a:cxn ang="0">
                  <a:pos x="99" y="68"/>
                </a:cxn>
              </a:cxnLst>
              <a:rect l="0" t="0" r="r" b="b"/>
              <a:pathLst>
                <a:path w="99" h="68">
                  <a:moveTo>
                    <a:pt x="99" y="68"/>
                  </a:moveTo>
                  <a:lnTo>
                    <a:pt x="32" y="0"/>
                  </a:lnTo>
                  <a:lnTo>
                    <a:pt x="0" y="0"/>
                  </a:lnTo>
                  <a:lnTo>
                    <a:pt x="67" y="68"/>
                  </a:lnTo>
                  <a:lnTo>
                    <a:pt x="99"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85"/>
            <p:cNvSpPr>
              <a:spLocks/>
            </p:cNvSpPr>
            <p:nvPr/>
          </p:nvSpPr>
          <p:spPr bwMode="auto">
            <a:xfrm>
              <a:off x="5208588" y="4754563"/>
              <a:ext cx="158750" cy="107950"/>
            </a:xfrm>
            <a:custGeom>
              <a:avLst/>
              <a:gdLst/>
              <a:ahLst/>
              <a:cxnLst>
                <a:cxn ang="0">
                  <a:pos x="33" y="68"/>
                </a:cxn>
                <a:cxn ang="0">
                  <a:pos x="100" y="0"/>
                </a:cxn>
                <a:cxn ang="0">
                  <a:pos x="68" y="0"/>
                </a:cxn>
                <a:cxn ang="0">
                  <a:pos x="0" y="68"/>
                </a:cxn>
                <a:cxn ang="0">
                  <a:pos x="33" y="68"/>
                </a:cxn>
              </a:cxnLst>
              <a:rect l="0" t="0" r="r" b="b"/>
              <a:pathLst>
                <a:path w="100" h="68">
                  <a:moveTo>
                    <a:pt x="33" y="68"/>
                  </a:moveTo>
                  <a:lnTo>
                    <a:pt x="100" y="0"/>
                  </a:lnTo>
                  <a:lnTo>
                    <a:pt x="68" y="0"/>
                  </a:lnTo>
                  <a:lnTo>
                    <a:pt x="0" y="68"/>
                  </a:lnTo>
                  <a:lnTo>
                    <a:pt x="33"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86"/>
            <p:cNvSpPr>
              <a:spLocks/>
            </p:cNvSpPr>
            <p:nvPr/>
          </p:nvSpPr>
          <p:spPr bwMode="auto">
            <a:xfrm>
              <a:off x="5273675" y="4754563"/>
              <a:ext cx="796925" cy="84138"/>
            </a:xfrm>
            <a:custGeom>
              <a:avLst/>
              <a:gdLst/>
              <a:ahLst/>
              <a:cxnLst>
                <a:cxn ang="0">
                  <a:pos x="32" y="0"/>
                </a:cxn>
                <a:cxn ang="0">
                  <a:pos x="0" y="53"/>
                </a:cxn>
                <a:cxn ang="0">
                  <a:pos x="502" y="53"/>
                </a:cxn>
                <a:cxn ang="0">
                  <a:pos x="460" y="0"/>
                </a:cxn>
                <a:cxn ang="0">
                  <a:pos x="32" y="0"/>
                </a:cxn>
              </a:cxnLst>
              <a:rect l="0" t="0" r="r" b="b"/>
              <a:pathLst>
                <a:path w="502" h="53">
                  <a:moveTo>
                    <a:pt x="32" y="0"/>
                  </a:moveTo>
                  <a:lnTo>
                    <a:pt x="0" y="53"/>
                  </a:lnTo>
                  <a:lnTo>
                    <a:pt x="502" y="53"/>
                  </a:lnTo>
                  <a:lnTo>
                    <a:pt x="460" y="0"/>
                  </a:lnTo>
                  <a:lnTo>
                    <a:pt x="32" y="0"/>
                  </a:lnTo>
                  <a:close/>
                </a:path>
              </a:pathLst>
            </a:custGeom>
            <a:solidFill>
              <a:schemeClr val="accent6">
                <a:lumMod val="75000"/>
                <a:lumOff val="25000"/>
              </a:schemeClr>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Oval 87"/>
            <p:cNvSpPr>
              <a:spLocks noChangeArrowheads="1"/>
            </p:cNvSpPr>
            <p:nvPr/>
          </p:nvSpPr>
          <p:spPr bwMode="auto">
            <a:xfrm>
              <a:off x="5386388" y="4900613"/>
              <a:ext cx="555625" cy="9525"/>
            </a:xfrm>
            <a:prstGeom prst="ellipse">
              <a:avLst/>
            </a:prstGeom>
            <a:solidFill>
              <a:srgbClr val="FFFFFF"/>
            </a:solidFill>
            <a:ln w="9525">
              <a:solidFill>
                <a:schemeClr val="accent6">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Oval 88"/>
            <p:cNvSpPr>
              <a:spLocks noChangeArrowheads="1"/>
            </p:cNvSpPr>
            <p:nvPr/>
          </p:nvSpPr>
          <p:spPr bwMode="auto">
            <a:xfrm>
              <a:off x="598011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Oval 89"/>
            <p:cNvSpPr>
              <a:spLocks noChangeArrowheads="1"/>
            </p:cNvSpPr>
            <p:nvPr/>
          </p:nvSpPr>
          <p:spPr bwMode="auto">
            <a:xfrm>
              <a:off x="601186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 name="Oval 90"/>
            <p:cNvSpPr>
              <a:spLocks noChangeArrowheads="1"/>
            </p:cNvSpPr>
            <p:nvPr/>
          </p:nvSpPr>
          <p:spPr bwMode="auto">
            <a:xfrm>
              <a:off x="5651500" y="4278313"/>
              <a:ext cx="30163" cy="3016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 name="Group 9"/>
          <p:cNvGrpSpPr/>
          <p:nvPr/>
        </p:nvGrpSpPr>
        <p:grpSpPr>
          <a:xfrm>
            <a:off x="5450653" y="4692601"/>
            <a:ext cx="1851156" cy="691755"/>
            <a:chOff x="5563130" y="4815215"/>
            <a:chExt cx="1851156" cy="691755"/>
          </a:xfrm>
        </p:grpSpPr>
        <p:grpSp>
          <p:nvGrpSpPr>
            <p:cNvPr id="2" name="Group 262"/>
            <p:cNvGrpSpPr>
              <a:grpSpLocks noChangeAspect="1"/>
            </p:cNvGrpSpPr>
            <p:nvPr/>
          </p:nvGrpSpPr>
          <p:grpSpPr>
            <a:xfrm flipH="1">
              <a:off x="6869630" y="4897666"/>
              <a:ext cx="544656" cy="458783"/>
              <a:chOff x="3657600" y="4224338"/>
              <a:chExt cx="1087438" cy="915987"/>
            </a:xfrm>
            <a:solidFill>
              <a:schemeClr val="accent4">
                <a:lumMod val="75000"/>
              </a:schemeClr>
            </a:solidFill>
          </p:grpSpPr>
          <p:sp>
            <p:nvSpPr>
              <p:cNvPr id="129" name="Freeform 150"/>
              <p:cNvSpPr>
                <a:spLocks/>
              </p:cNvSpPr>
              <p:nvPr/>
            </p:nvSpPr>
            <p:spPr bwMode="auto">
              <a:xfrm>
                <a:off x="3773488" y="4757738"/>
                <a:ext cx="225425" cy="382587"/>
              </a:xfrm>
              <a:custGeom>
                <a:avLst/>
                <a:gdLst/>
                <a:ahLst/>
                <a:cxnLst>
                  <a:cxn ang="0">
                    <a:pos x="46" y="0"/>
                  </a:cxn>
                  <a:cxn ang="0">
                    <a:pos x="34" y="11"/>
                  </a:cxn>
                  <a:cxn ang="0">
                    <a:pos x="27" y="12"/>
                  </a:cxn>
                  <a:cxn ang="0">
                    <a:pos x="11" y="21"/>
                  </a:cxn>
                  <a:cxn ang="0">
                    <a:pos x="6" y="27"/>
                  </a:cxn>
                  <a:cxn ang="0">
                    <a:pos x="0" y="50"/>
                  </a:cxn>
                  <a:cxn ang="0">
                    <a:pos x="11" y="80"/>
                  </a:cxn>
                  <a:cxn ang="0">
                    <a:pos x="27" y="89"/>
                  </a:cxn>
                  <a:cxn ang="0">
                    <a:pos x="34" y="90"/>
                  </a:cxn>
                  <a:cxn ang="0">
                    <a:pos x="46" y="102"/>
                  </a:cxn>
                  <a:cxn ang="0">
                    <a:pos x="60" y="86"/>
                  </a:cxn>
                  <a:cxn ang="0">
                    <a:pos x="60" y="17"/>
                  </a:cxn>
                  <a:cxn ang="0">
                    <a:pos x="46" y="0"/>
                  </a:cxn>
                </a:cxnLst>
                <a:rect l="0" t="0" r="r" b="b"/>
                <a:pathLst>
                  <a:path w="60" h="102">
                    <a:moveTo>
                      <a:pt x="46" y="0"/>
                    </a:moveTo>
                    <a:cubicBezTo>
                      <a:pt x="41" y="0"/>
                      <a:pt x="36" y="5"/>
                      <a:pt x="34" y="11"/>
                    </a:cubicBezTo>
                    <a:cubicBezTo>
                      <a:pt x="31" y="11"/>
                      <a:pt x="29" y="11"/>
                      <a:pt x="27" y="12"/>
                    </a:cubicBezTo>
                    <a:cubicBezTo>
                      <a:pt x="20" y="13"/>
                      <a:pt x="15" y="16"/>
                      <a:pt x="11" y="21"/>
                    </a:cubicBezTo>
                    <a:cubicBezTo>
                      <a:pt x="9" y="23"/>
                      <a:pt x="8" y="25"/>
                      <a:pt x="6" y="27"/>
                    </a:cubicBezTo>
                    <a:cubicBezTo>
                      <a:pt x="2" y="33"/>
                      <a:pt x="0" y="41"/>
                      <a:pt x="0" y="50"/>
                    </a:cubicBezTo>
                    <a:cubicBezTo>
                      <a:pt x="0" y="62"/>
                      <a:pt x="4" y="73"/>
                      <a:pt x="11" y="80"/>
                    </a:cubicBezTo>
                    <a:cubicBezTo>
                      <a:pt x="15" y="85"/>
                      <a:pt x="20" y="88"/>
                      <a:pt x="27" y="89"/>
                    </a:cubicBezTo>
                    <a:cubicBezTo>
                      <a:pt x="29" y="90"/>
                      <a:pt x="31" y="90"/>
                      <a:pt x="34" y="90"/>
                    </a:cubicBezTo>
                    <a:cubicBezTo>
                      <a:pt x="35" y="97"/>
                      <a:pt x="40" y="102"/>
                      <a:pt x="46" y="102"/>
                    </a:cubicBezTo>
                    <a:cubicBezTo>
                      <a:pt x="54" y="102"/>
                      <a:pt x="60" y="95"/>
                      <a:pt x="60" y="86"/>
                    </a:cubicBezTo>
                    <a:cubicBezTo>
                      <a:pt x="60" y="17"/>
                      <a:pt x="60" y="17"/>
                      <a:pt x="60" y="17"/>
                    </a:cubicBezTo>
                    <a:cubicBezTo>
                      <a:pt x="60" y="8"/>
                      <a:pt x="54" y="0"/>
                      <a:pt x="4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51"/>
              <p:cNvSpPr>
                <a:spLocks/>
              </p:cNvSpPr>
              <p:nvPr/>
            </p:nvSpPr>
            <p:spPr bwMode="auto">
              <a:xfrm>
                <a:off x="3657600" y="4224338"/>
                <a:ext cx="1087438" cy="915987"/>
              </a:xfrm>
              <a:custGeom>
                <a:avLst/>
                <a:gdLst/>
                <a:ahLst/>
                <a:cxnLst>
                  <a:cxn ang="0">
                    <a:pos x="282" y="169"/>
                  </a:cxn>
                  <a:cxn ang="0">
                    <a:pos x="271" y="169"/>
                  </a:cxn>
                  <a:cxn ang="0">
                    <a:pos x="270" y="128"/>
                  </a:cxn>
                  <a:cxn ang="0">
                    <a:pos x="146" y="0"/>
                  </a:cxn>
                  <a:cxn ang="0">
                    <a:pos x="146" y="0"/>
                  </a:cxn>
                  <a:cxn ang="0">
                    <a:pos x="145" y="0"/>
                  </a:cxn>
                  <a:cxn ang="0">
                    <a:pos x="145" y="0"/>
                  </a:cxn>
                  <a:cxn ang="0">
                    <a:pos x="144" y="0"/>
                  </a:cxn>
                  <a:cxn ang="0">
                    <a:pos x="144" y="0"/>
                  </a:cxn>
                  <a:cxn ang="0">
                    <a:pos x="144" y="0"/>
                  </a:cxn>
                  <a:cxn ang="0">
                    <a:pos x="19" y="128"/>
                  </a:cxn>
                  <a:cxn ang="0">
                    <a:pos x="19" y="169"/>
                  </a:cxn>
                  <a:cxn ang="0">
                    <a:pos x="8" y="169"/>
                  </a:cxn>
                  <a:cxn ang="0">
                    <a:pos x="0" y="193"/>
                  </a:cxn>
                  <a:cxn ang="0">
                    <a:pos x="8" y="217"/>
                  </a:cxn>
                  <a:cxn ang="0">
                    <a:pos x="33" y="217"/>
                  </a:cxn>
                  <a:cxn ang="0">
                    <a:pos x="33" y="169"/>
                  </a:cxn>
                  <a:cxn ang="0">
                    <a:pos x="32" y="169"/>
                  </a:cxn>
                  <a:cxn ang="0">
                    <a:pos x="33" y="167"/>
                  </a:cxn>
                  <a:cxn ang="0">
                    <a:pos x="145" y="38"/>
                  </a:cxn>
                  <a:cxn ang="0">
                    <a:pos x="257" y="167"/>
                  </a:cxn>
                  <a:cxn ang="0">
                    <a:pos x="257" y="169"/>
                  </a:cxn>
                  <a:cxn ang="0">
                    <a:pos x="257" y="169"/>
                  </a:cxn>
                  <a:cxn ang="0">
                    <a:pos x="257" y="182"/>
                  </a:cxn>
                  <a:cxn ang="0">
                    <a:pos x="252" y="169"/>
                  </a:cxn>
                  <a:cxn ang="0">
                    <a:pos x="247" y="163"/>
                  </a:cxn>
                  <a:cxn ang="0">
                    <a:pos x="231" y="154"/>
                  </a:cxn>
                  <a:cxn ang="0">
                    <a:pos x="224" y="153"/>
                  </a:cxn>
                  <a:cxn ang="0">
                    <a:pos x="212" y="142"/>
                  </a:cxn>
                  <a:cxn ang="0">
                    <a:pos x="198" y="159"/>
                  </a:cxn>
                  <a:cxn ang="0">
                    <a:pos x="198" y="228"/>
                  </a:cxn>
                  <a:cxn ang="0">
                    <a:pos x="212" y="244"/>
                  </a:cxn>
                  <a:cxn ang="0">
                    <a:pos x="224" y="232"/>
                  </a:cxn>
                  <a:cxn ang="0">
                    <a:pos x="231" y="231"/>
                  </a:cxn>
                  <a:cxn ang="0">
                    <a:pos x="247" y="222"/>
                  </a:cxn>
                  <a:cxn ang="0">
                    <a:pos x="257" y="203"/>
                  </a:cxn>
                  <a:cxn ang="0">
                    <a:pos x="257" y="217"/>
                  </a:cxn>
                  <a:cxn ang="0">
                    <a:pos x="282" y="217"/>
                  </a:cxn>
                  <a:cxn ang="0">
                    <a:pos x="290" y="193"/>
                  </a:cxn>
                  <a:cxn ang="0">
                    <a:pos x="282" y="169"/>
                  </a:cxn>
                </a:cxnLst>
                <a:rect l="0" t="0" r="r" b="b"/>
                <a:pathLst>
                  <a:path w="290" h="244">
                    <a:moveTo>
                      <a:pt x="282" y="169"/>
                    </a:moveTo>
                    <a:cubicBezTo>
                      <a:pt x="271" y="169"/>
                      <a:pt x="271" y="169"/>
                      <a:pt x="271" y="169"/>
                    </a:cubicBezTo>
                    <a:cubicBezTo>
                      <a:pt x="271" y="155"/>
                      <a:pt x="270" y="139"/>
                      <a:pt x="270" y="128"/>
                    </a:cubicBezTo>
                    <a:cubicBezTo>
                      <a:pt x="270" y="58"/>
                      <a:pt x="215" y="1"/>
                      <a:pt x="146" y="0"/>
                    </a:cubicBezTo>
                    <a:cubicBezTo>
                      <a:pt x="146" y="0"/>
                      <a:pt x="146" y="0"/>
                      <a:pt x="146" y="0"/>
                    </a:cubicBezTo>
                    <a:cubicBezTo>
                      <a:pt x="145" y="0"/>
                      <a:pt x="145" y="0"/>
                      <a:pt x="145" y="0"/>
                    </a:cubicBezTo>
                    <a:cubicBezTo>
                      <a:pt x="145" y="0"/>
                      <a:pt x="145" y="0"/>
                      <a:pt x="145" y="0"/>
                    </a:cubicBezTo>
                    <a:cubicBezTo>
                      <a:pt x="145" y="0"/>
                      <a:pt x="144" y="0"/>
                      <a:pt x="144" y="0"/>
                    </a:cubicBezTo>
                    <a:cubicBezTo>
                      <a:pt x="144" y="0"/>
                      <a:pt x="144" y="0"/>
                      <a:pt x="144" y="0"/>
                    </a:cubicBezTo>
                    <a:cubicBezTo>
                      <a:pt x="144" y="0"/>
                      <a:pt x="144" y="0"/>
                      <a:pt x="144" y="0"/>
                    </a:cubicBezTo>
                    <a:cubicBezTo>
                      <a:pt x="75" y="1"/>
                      <a:pt x="19" y="58"/>
                      <a:pt x="19" y="128"/>
                    </a:cubicBezTo>
                    <a:cubicBezTo>
                      <a:pt x="19" y="139"/>
                      <a:pt x="19" y="155"/>
                      <a:pt x="19" y="169"/>
                    </a:cubicBezTo>
                    <a:cubicBezTo>
                      <a:pt x="8" y="169"/>
                      <a:pt x="8" y="169"/>
                      <a:pt x="8" y="169"/>
                    </a:cubicBezTo>
                    <a:cubicBezTo>
                      <a:pt x="8" y="169"/>
                      <a:pt x="0" y="180"/>
                      <a:pt x="0" y="193"/>
                    </a:cubicBezTo>
                    <a:cubicBezTo>
                      <a:pt x="0" y="210"/>
                      <a:pt x="8" y="217"/>
                      <a:pt x="8" y="217"/>
                    </a:cubicBezTo>
                    <a:cubicBezTo>
                      <a:pt x="33" y="217"/>
                      <a:pt x="33" y="217"/>
                      <a:pt x="33" y="217"/>
                    </a:cubicBezTo>
                    <a:cubicBezTo>
                      <a:pt x="33" y="169"/>
                      <a:pt x="33" y="169"/>
                      <a:pt x="33" y="169"/>
                    </a:cubicBezTo>
                    <a:cubicBezTo>
                      <a:pt x="32" y="169"/>
                      <a:pt x="32" y="169"/>
                      <a:pt x="32" y="169"/>
                    </a:cubicBezTo>
                    <a:cubicBezTo>
                      <a:pt x="33" y="168"/>
                      <a:pt x="33" y="167"/>
                      <a:pt x="33" y="167"/>
                    </a:cubicBezTo>
                    <a:cubicBezTo>
                      <a:pt x="33" y="97"/>
                      <a:pt x="83" y="40"/>
                      <a:pt x="145" y="38"/>
                    </a:cubicBezTo>
                    <a:cubicBezTo>
                      <a:pt x="207" y="40"/>
                      <a:pt x="257" y="97"/>
                      <a:pt x="257" y="167"/>
                    </a:cubicBezTo>
                    <a:cubicBezTo>
                      <a:pt x="257" y="167"/>
                      <a:pt x="257" y="168"/>
                      <a:pt x="257" y="169"/>
                    </a:cubicBezTo>
                    <a:cubicBezTo>
                      <a:pt x="257" y="169"/>
                      <a:pt x="257" y="169"/>
                      <a:pt x="257" y="169"/>
                    </a:cubicBezTo>
                    <a:cubicBezTo>
                      <a:pt x="257" y="182"/>
                      <a:pt x="257" y="182"/>
                      <a:pt x="257" y="182"/>
                    </a:cubicBezTo>
                    <a:cubicBezTo>
                      <a:pt x="256" y="177"/>
                      <a:pt x="254" y="172"/>
                      <a:pt x="252" y="169"/>
                    </a:cubicBezTo>
                    <a:cubicBezTo>
                      <a:pt x="250" y="167"/>
                      <a:pt x="249" y="165"/>
                      <a:pt x="247" y="163"/>
                    </a:cubicBezTo>
                    <a:cubicBezTo>
                      <a:pt x="243" y="158"/>
                      <a:pt x="237" y="155"/>
                      <a:pt x="231" y="154"/>
                    </a:cubicBezTo>
                    <a:cubicBezTo>
                      <a:pt x="229" y="153"/>
                      <a:pt x="226" y="153"/>
                      <a:pt x="224" y="153"/>
                    </a:cubicBezTo>
                    <a:cubicBezTo>
                      <a:pt x="222" y="147"/>
                      <a:pt x="217" y="142"/>
                      <a:pt x="212" y="142"/>
                    </a:cubicBezTo>
                    <a:cubicBezTo>
                      <a:pt x="204" y="142"/>
                      <a:pt x="198" y="150"/>
                      <a:pt x="198" y="159"/>
                    </a:cubicBezTo>
                    <a:cubicBezTo>
                      <a:pt x="198" y="228"/>
                      <a:pt x="198" y="228"/>
                      <a:pt x="198" y="228"/>
                    </a:cubicBezTo>
                    <a:cubicBezTo>
                      <a:pt x="198" y="237"/>
                      <a:pt x="204" y="244"/>
                      <a:pt x="212" y="244"/>
                    </a:cubicBezTo>
                    <a:cubicBezTo>
                      <a:pt x="218" y="244"/>
                      <a:pt x="223" y="239"/>
                      <a:pt x="224" y="232"/>
                    </a:cubicBezTo>
                    <a:cubicBezTo>
                      <a:pt x="227" y="232"/>
                      <a:pt x="229" y="232"/>
                      <a:pt x="231" y="231"/>
                    </a:cubicBezTo>
                    <a:cubicBezTo>
                      <a:pt x="237" y="230"/>
                      <a:pt x="243" y="227"/>
                      <a:pt x="247" y="222"/>
                    </a:cubicBezTo>
                    <a:cubicBezTo>
                      <a:pt x="252" y="217"/>
                      <a:pt x="255" y="211"/>
                      <a:pt x="257" y="203"/>
                    </a:cubicBezTo>
                    <a:cubicBezTo>
                      <a:pt x="257" y="217"/>
                      <a:pt x="257" y="217"/>
                      <a:pt x="257" y="217"/>
                    </a:cubicBezTo>
                    <a:cubicBezTo>
                      <a:pt x="282" y="217"/>
                      <a:pt x="282" y="217"/>
                      <a:pt x="282" y="217"/>
                    </a:cubicBezTo>
                    <a:cubicBezTo>
                      <a:pt x="282" y="217"/>
                      <a:pt x="290" y="210"/>
                      <a:pt x="290" y="193"/>
                    </a:cubicBezTo>
                    <a:cubicBezTo>
                      <a:pt x="290" y="180"/>
                      <a:pt x="282" y="169"/>
                      <a:pt x="282" y="1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5" name="Freeform 278"/>
            <p:cNvSpPr>
              <a:spLocks noChangeAspect="1" noEditPoints="1"/>
            </p:cNvSpPr>
            <p:nvPr/>
          </p:nvSpPr>
          <p:spPr bwMode="auto">
            <a:xfrm flipH="1">
              <a:off x="5563130" y="4815215"/>
              <a:ext cx="282563" cy="458783"/>
            </a:xfrm>
            <a:custGeom>
              <a:avLst/>
              <a:gdLst>
                <a:gd name="T0" fmla="*/ 168 w 192"/>
                <a:gd name="T1" fmla="*/ 0 h 312"/>
                <a:gd name="T2" fmla="*/ 24 w 192"/>
                <a:gd name="T3" fmla="*/ 0 h 312"/>
                <a:gd name="T4" fmla="*/ 0 w 192"/>
                <a:gd name="T5" fmla="*/ 24 h 312"/>
                <a:gd name="T6" fmla="*/ 0 w 192"/>
                <a:gd name="T7" fmla="*/ 288 h 312"/>
                <a:gd name="T8" fmla="*/ 24 w 192"/>
                <a:gd name="T9" fmla="*/ 312 h 312"/>
                <a:gd name="T10" fmla="*/ 168 w 192"/>
                <a:gd name="T11" fmla="*/ 312 h 312"/>
                <a:gd name="T12" fmla="*/ 192 w 192"/>
                <a:gd name="T13" fmla="*/ 288 h 312"/>
                <a:gd name="T14" fmla="*/ 192 w 192"/>
                <a:gd name="T15" fmla="*/ 24 h 312"/>
                <a:gd name="T16" fmla="*/ 168 w 192"/>
                <a:gd name="T17" fmla="*/ 0 h 312"/>
                <a:gd name="T18" fmla="*/ 120 w 192"/>
                <a:gd name="T19" fmla="*/ 284 h 312"/>
                <a:gd name="T20" fmla="*/ 72 w 192"/>
                <a:gd name="T21" fmla="*/ 284 h 312"/>
                <a:gd name="T22" fmla="*/ 72 w 192"/>
                <a:gd name="T23" fmla="*/ 272 h 312"/>
                <a:gd name="T24" fmla="*/ 120 w 192"/>
                <a:gd name="T25" fmla="*/ 272 h 312"/>
                <a:gd name="T26" fmla="*/ 120 w 192"/>
                <a:gd name="T27" fmla="*/ 284 h 312"/>
                <a:gd name="T28" fmla="*/ 180 w 192"/>
                <a:gd name="T29" fmla="*/ 252 h 312"/>
                <a:gd name="T30" fmla="*/ 12 w 192"/>
                <a:gd name="T31" fmla="*/ 252 h 312"/>
                <a:gd name="T32" fmla="*/ 12 w 192"/>
                <a:gd name="T33" fmla="*/ 24 h 312"/>
                <a:gd name="T34" fmla="*/ 180 w 192"/>
                <a:gd name="T35" fmla="*/ 24 h 312"/>
                <a:gd name="T36" fmla="*/ 180 w 192"/>
                <a:gd name="T37" fmla="*/ 252 h 312"/>
                <a:gd name="T38" fmla="*/ 76 w 192"/>
                <a:gd name="T39" fmla="*/ 208 h 312"/>
                <a:gd name="T40" fmla="*/ 112 w 192"/>
                <a:gd name="T41" fmla="*/ 178 h 312"/>
                <a:gd name="T42" fmla="*/ 112 w 192"/>
                <a:gd name="T43" fmla="*/ 107 h 312"/>
                <a:gd name="T44" fmla="*/ 131 w 192"/>
                <a:gd name="T45" fmla="*/ 120 h 312"/>
                <a:gd name="T46" fmla="*/ 143 w 192"/>
                <a:gd name="T47" fmla="*/ 136 h 312"/>
                <a:gd name="T48" fmla="*/ 145 w 192"/>
                <a:gd name="T49" fmla="*/ 140 h 312"/>
                <a:gd name="T50" fmla="*/ 145 w 192"/>
                <a:gd name="T51" fmla="*/ 143 h 312"/>
                <a:gd name="T52" fmla="*/ 145 w 192"/>
                <a:gd name="T53" fmla="*/ 145 h 312"/>
                <a:gd name="T54" fmla="*/ 146 w 192"/>
                <a:gd name="T55" fmla="*/ 154 h 312"/>
                <a:gd name="T56" fmla="*/ 141 w 192"/>
                <a:gd name="T57" fmla="*/ 167 h 312"/>
                <a:gd name="T58" fmla="*/ 138 w 192"/>
                <a:gd name="T59" fmla="*/ 172 h 312"/>
                <a:gd name="T60" fmla="*/ 142 w 192"/>
                <a:gd name="T61" fmla="*/ 169 h 312"/>
                <a:gd name="T62" fmla="*/ 152 w 192"/>
                <a:gd name="T63" fmla="*/ 156 h 312"/>
                <a:gd name="T64" fmla="*/ 156 w 192"/>
                <a:gd name="T65" fmla="*/ 145 h 312"/>
                <a:gd name="T66" fmla="*/ 157 w 192"/>
                <a:gd name="T67" fmla="*/ 142 h 312"/>
                <a:gd name="T68" fmla="*/ 157 w 192"/>
                <a:gd name="T69" fmla="*/ 139 h 312"/>
                <a:gd name="T70" fmla="*/ 156 w 192"/>
                <a:gd name="T71" fmla="*/ 132 h 312"/>
                <a:gd name="T72" fmla="*/ 152 w 192"/>
                <a:gd name="T73" fmla="*/ 119 h 312"/>
                <a:gd name="T74" fmla="*/ 144 w 192"/>
                <a:gd name="T75" fmla="*/ 107 h 312"/>
                <a:gd name="T76" fmla="*/ 126 w 192"/>
                <a:gd name="T77" fmla="*/ 88 h 312"/>
                <a:gd name="T78" fmla="*/ 114 w 192"/>
                <a:gd name="T79" fmla="*/ 75 h 312"/>
                <a:gd name="T80" fmla="*/ 112 w 192"/>
                <a:gd name="T81" fmla="*/ 70 h 312"/>
                <a:gd name="T82" fmla="*/ 112 w 192"/>
                <a:gd name="T83" fmla="*/ 64 h 312"/>
                <a:gd name="T84" fmla="*/ 100 w 192"/>
                <a:gd name="T85" fmla="*/ 64 h 312"/>
                <a:gd name="T86" fmla="*/ 100 w 192"/>
                <a:gd name="T87" fmla="*/ 156 h 312"/>
                <a:gd name="T88" fmla="*/ 76 w 192"/>
                <a:gd name="T89" fmla="*/ 148 h 312"/>
                <a:gd name="T90" fmla="*/ 40 w 192"/>
                <a:gd name="T91" fmla="*/ 178 h 312"/>
                <a:gd name="T92" fmla="*/ 76 w 192"/>
                <a:gd name="T93"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312">
                  <a:moveTo>
                    <a:pt x="168" y="0"/>
                  </a:moveTo>
                  <a:cubicBezTo>
                    <a:pt x="24" y="0"/>
                    <a:pt x="24" y="0"/>
                    <a:pt x="24" y="0"/>
                  </a:cubicBezTo>
                  <a:cubicBezTo>
                    <a:pt x="11" y="0"/>
                    <a:pt x="0" y="11"/>
                    <a:pt x="0" y="24"/>
                  </a:cubicBezTo>
                  <a:cubicBezTo>
                    <a:pt x="0" y="288"/>
                    <a:pt x="0" y="288"/>
                    <a:pt x="0" y="288"/>
                  </a:cubicBezTo>
                  <a:cubicBezTo>
                    <a:pt x="0" y="301"/>
                    <a:pt x="11" y="312"/>
                    <a:pt x="24" y="312"/>
                  </a:cubicBezTo>
                  <a:cubicBezTo>
                    <a:pt x="168" y="312"/>
                    <a:pt x="168" y="312"/>
                    <a:pt x="168" y="312"/>
                  </a:cubicBezTo>
                  <a:cubicBezTo>
                    <a:pt x="181" y="312"/>
                    <a:pt x="192" y="301"/>
                    <a:pt x="192" y="288"/>
                  </a:cubicBezTo>
                  <a:cubicBezTo>
                    <a:pt x="192" y="24"/>
                    <a:pt x="192" y="24"/>
                    <a:pt x="192" y="24"/>
                  </a:cubicBezTo>
                  <a:cubicBezTo>
                    <a:pt x="192" y="11"/>
                    <a:pt x="181" y="0"/>
                    <a:pt x="168" y="0"/>
                  </a:cubicBezTo>
                  <a:close/>
                  <a:moveTo>
                    <a:pt x="120" y="284"/>
                  </a:moveTo>
                  <a:cubicBezTo>
                    <a:pt x="72" y="284"/>
                    <a:pt x="72" y="284"/>
                    <a:pt x="72" y="284"/>
                  </a:cubicBezTo>
                  <a:cubicBezTo>
                    <a:pt x="72" y="272"/>
                    <a:pt x="72" y="272"/>
                    <a:pt x="72" y="272"/>
                  </a:cubicBezTo>
                  <a:cubicBezTo>
                    <a:pt x="120" y="272"/>
                    <a:pt x="120" y="272"/>
                    <a:pt x="120" y="272"/>
                  </a:cubicBezTo>
                  <a:lnTo>
                    <a:pt x="120" y="284"/>
                  </a:lnTo>
                  <a:close/>
                  <a:moveTo>
                    <a:pt x="180" y="252"/>
                  </a:moveTo>
                  <a:cubicBezTo>
                    <a:pt x="12" y="252"/>
                    <a:pt x="12" y="252"/>
                    <a:pt x="12" y="252"/>
                  </a:cubicBezTo>
                  <a:cubicBezTo>
                    <a:pt x="12" y="24"/>
                    <a:pt x="12" y="24"/>
                    <a:pt x="12" y="24"/>
                  </a:cubicBezTo>
                  <a:cubicBezTo>
                    <a:pt x="180" y="24"/>
                    <a:pt x="180" y="24"/>
                    <a:pt x="180" y="24"/>
                  </a:cubicBezTo>
                  <a:lnTo>
                    <a:pt x="180" y="252"/>
                  </a:lnTo>
                  <a:close/>
                  <a:moveTo>
                    <a:pt x="76" y="208"/>
                  </a:moveTo>
                  <a:cubicBezTo>
                    <a:pt x="96" y="208"/>
                    <a:pt x="112" y="195"/>
                    <a:pt x="112" y="178"/>
                  </a:cubicBezTo>
                  <a:cubicBezTo>
                    <a:pt x="112" y="107"/>
                    <a:pt x="112" y="107"/>
                    <a:pt x="112" y="107"/>
                  </a:cubicBezTo>
                  <a:cubicBezTo>
                    <a:pt x="119" y="111"/>
                    <a:pt x="125" y="115"/>
                    <a:pt x="131" y="120"/>
                  </a:cubicBezTo>
                  <a:cubicBezTo>
                    <a:pt x="137" y="124"/>
                    <a:pt x="141" y="130"/>
                    <a:pt x="143" y="136"/>
                  </a:cubicBezTo>
                  <a:cubicBezTo>
                    <a:pt x="144" y="137"/>
                    <a:pt x="144" y="138"/>
                    <a:pt x="145" y="140"/>
                  </a:cubicBezTo>
                  <a:cubicBezTo>
                    <a:pt x="145" y="141"/>
                    <a:pt x="145" y="142"/>
                    <a:pt x="145" y="143"/>
                  </a:cubicBezTo>
                  <a:cubicBezTo>
                    <a:pt x="145" y="143"/>
                    <a:pt x="145" y="144"/>
                    <a:pt x="145" y="145"/>
                  </a:cubicBezTo>
                  <a:cubicBezTo>
                    <a:pt x="146" y="148"/>
                    <a:pt x="146" y="151"/>
                    <a:pt x="146" y="154"/>
                  </a:cubicBezTo>
                  <a:cubicBezTo>
                    <a:pt x="145" y="160"/>
                    <a:pt x="143" y="164"/>
                    <a:pt x="141" y="167"/>
                  </a:cubicBezTo>
                  <a:cubicBezTo>
                    <a:pt x="139" y="170"/>
                    <a:pt x="138" y="172"/>
                    <a:pt x="138" y="172"/>
                  </a:cubicBezTo>
                  <a:cubicBezTo>
                    <a:pt x="138" y="172"/>
                    <a:pt x="139" y="171"/>
                    <a:pt x="142" y="169"/>
                  </a:cubicBezTo>
                  <a:cubicBezTo>
                    <a:pt x="145" y="166"/>
                    <a:pt x="149" y="162"/>
                    <a:pt x="152" y="156"/>
                  </a:cubicBezTo>
                  <a:cubicBezTo>
                    <a:pt x="154" y="153"/>
                    <a:pt x="155" y="149"/>
                    <a:pt x="156" y="145"/>
                  </a:cubicBezTo>
                  <a:cubicBezTo>
                    <a:pt x="156" y="144"/>
                    <a:pt x="157" y="144"/>
                    <a:pt x="157" y="142"/>
                  </a:cubicBezTo>
                  <a:cubicBezTo>
                    <a:pt x="157" y="141"/>
                    <a:pt x="157" y="140"/>
                    <a:pt x="157" y="139"/>
                  </a:cubicBezTo>
                  <a:cubicBezTo>
                    <a:pt x="157" y="137"/>
                    <a:pt x="157" y="135"/>
                    <a:pt x="156" y="132"/>
                  </a:cubicBezTo>
                  <a:cubicBezTo>
                    <a:pt x="156" y="128"/>
                    <a:pt x="154" y="123"/>
                    <a:pt x="152" y="119"/>
                  </a:cubicBezTo>
                  <a:cubicBezTo>
                    <a:pt x="150" y="115"/>
                    <a:pt x="147" y="111"/>
                    <a:pt x="144" y="107"/>
                  </a:cubicBezTo>
                  <a:cubicBezTo>
                    <a:pt x="138" y="100"/>
                    <a:pt x="132" y="94"/>
                    <a:pt x="126" y="88"/>
                  </a:cubicBezTo>
                  <a:cubicBezTo>
                    <a:pt x="121" y="83"/>
                    <a:pt x="116" y="78"/>
                    <a:pt x="114" y="75"/>
                  </a:cubicBezTo>
                  <a:cubicBezTo>
                    <a:pt x="113" y="73"/>
                    <a:pt x="113" y="71"/>
                    <a:pt x="112" y="70"/>
                  </a:cubicBezTo>
                  <a:cubicBezTo>
                    <a:pt x="112" y="69"/>
                    <a:pt x="112" y="67"/>
                    <a:pt x="112" y="64"/>
                  </a:cubicBezTo>
                  <a:cubicBezTo>
                    <a:pt x="100" y="64"/>
                    <a:pt x="100" y="64"/>
                    <a:pt x="100" y="64"/>
                  </a:cubicBezTo>
                  <a:cubicBezTo>
                    <a:pt x="100" y="156"/>
                    <a:pt x="100" y="156"/>
                    <a:pt x="100" y="156"/>
                  </a:cubicBezTo>
                  <a:cubicBezTo>
                    <a:pt x="94" y="151"/>
                    <a:pt x="85" y="148"/>
                    <a:pt x="76" y="148"/>
                  </a:cubicBezTo>
                  <a:cubicBezTo>
                    <a:pt x="56" y="148"/>
                    <a:pt x="40" y="161"/>
                    <a:pt x="40" y="178"/>
                  </a:cubicBezTo>
                  <a:cubicBezTo>
                    <a:pt x="40" y="195"/>
                    <a:pt x="56" y="208"/>
                    <a:pt x="76" y="208"/>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4" name="Group 385"/>
            <p:cNvGrpSpPr>
              <a:grpSpLocks noChangeAspect="1"/>
            </p:cNvGrpSpPr>
            <p:nvPr/>
          </p:nvGrpSpPr>
          <p:grpSpPr>
            <a:xfrm>
              <a:off x="5884667" y="4835062"/>
              <a:ext cx="991104" cy="671908"/>
              <a:chOff x="5176838" y="4264025"/>
              <a:chExt cx="985838" cy="668338"/>
            </a:xfrm>
          </p:grpSpPr>
          <p:sp>
            <p:nvSpPr>
              <p:cNvPr id="181" name="Freeform 81"/>
              <p:cNvSpPr>
                <a:spLocks/>
              </p:cNvSpPr>
              <p:nvPr/>
            </p:nvSpPr>
            <p:spPr bwMode="auto">
              <a:xfrm>
                <a:off x="5300663" y="4264025"/>
                <a:ext cx="746125" cy="476250"/>
              </a:xfrm>
              <a:custGeom>
                <a:avLst/>
                <a:gdLst/>
                <a:ahLst/>
                <a:cxnLst>
                  <a:cxn ang="0">
                    <a:pos x="509" y="329"/>
                  </a:cxn>
                  <a:cxn ang="0">
                    <a:pos x="516" y="311"/>
                  </a:cxn>
                  <a:cxn ang="0">
                    <a:pos x="516" y="31"/>
                  </a:cxn>
                  <a:cxn ang="0">
                    <a:pos x="483" y="0"/>
                  </a:cxn>
                  <a:cxn ang="0">
                    <a:pos x="33" y="0"/>
                  </a:cxn>
                  <a:cxn ang="0">
                    <a:pos x="0" y="31"/>
                  </a:cxn>
                  <a:cxn ang="0">
                    <a:pos x="0" y="311"/>
                  </a:cxn>
                  <a:cxn ang="0">
                    <a:pos x="7" y="329"/>
                  </a:cxn>
                  <a:cxn ang="0">
                    <a:pos x="509" y="329"/>
                  </a:cxn>
                </a:cxnLst>
                <a:rect l="0" t="0" r="r" b="b"/>
                <a:pathLst>
                  <a:path w="516" h="329">
                    <a:moveTo>
                      <a:pt x="509" y="329"/>
                    </a:moveTo>
                    <a:cubicBezTo>
                      <a:pt x="513" y="324"/>
                      <a:pt x="516" y="318"/>
                      <a:pt x="516" y="311"/>
                    </a:cubicBezTo>
                    <a:cubicBezTo>
                      <a:pt x="516" y="31"/>
                      <a:pt x="516" y="31"/>
                      <a:pt x="516" y="31"/>
                    </a:cubicBezTo>
                    <a:cubicBezTo>
                      <a:pt x="516" y="14"/>
                      <a:pt x="501" y="0"/>
                      <a:pt x="483" y="0"/>
                    </a:cubicBezTo>
                    <a:cubicBezTo>
                      <a:pt x="33" y="0"/>
                      <a:pt x="33" y="0"/>
                      <a:pt x="33" y="0"/>
                    </a:cubicBezTo>
                    <a:cubicBezTo>
                      <a:pt x="15" y="0"/>
                      <a:pt x="0" y="14"/>
                      <a:pt x="0" y="31"/>
                    </a:cubicBezTo>
                    <a:cubicBezTo>
                      <a:pt x="0" y="311"/>
                      <a:pt x="0" y="311"/>
                      <a:pt x="0" y="311"/>
                    </a:cubicBezTo>
                    <a:cubicBezTo>
                      <a:pt x="0" y="318"/>
                      <a:pt x="3" y="324"/>
                      <a:pt x="7" y="329"/>
                    </a:cubicBezTo>
                    <a:lnTo>
                      <a:pt x="509" y="329"/>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Rectangle 82"/>
              <p:cNvSpPr>
                <a:spLocks noChangeArrowheads="1"/>
              </p:cNvSpPr>
              <p:nvPr/>
            </p:nvSpPr>
            <p:spPr bwMode="auto">
              <a:xfrm>
                <a:off x="5357813" y="4319588"/>
                <a:ext cx="630238" cy="3857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83"/>
              <p:cNvSpPr>
                <a:spLocks/>
              </p:cNvSpPr>
              <p:nvPr/>
            </p:nvSpPr>
            <p:spPr bwMode="auto">
              <a:xfrm>
                <a:off x="5176838" y="4872038"/>
                <a:ext cx="985838" cy="60325"/>
              </a:xfrm>
              <a:custGeom>
                <a:avLst/>
                <a:gdLst/>
                <a:ahLst/>
                <a:cxnLst>
                  <a:cxn ang="0">
                    <a:pos x="682" y="21"/>
                  </a:cxn>
                  <a:cxn ang="0">
                    <a:pos x="653" y="42"/>
                  </a:cxn>
                  <a:cxn ang="0">
                    <a:pos x="29" y="42"/>
                  </a:cxn>
                  <a:cxn ang="0">
                    <a:pos x="0" y="21"/>
                  </a:cxn>
                  <a:cxn ang="0">
                    <a:pos x="0" y="21"/>
                  </a:cxn>
                  <a:cxn ang="0">
                    <a:pos x="29" y="0"/>
                  </a:cxn>
                  <a:cxn ang="0">
                    <a:pos x="653" y="0"/>
                  </a:cxn>
                  <a:cxn ang="0">
                    <a:pos x="682" y="21"/>
                  </a:cxn>
                </a:cxnLst>
                <a:rect l="0" t="0" r="r" b="b"/>
                <a:pathLst>
                  <a:path w="682" h="42">
                    <a:moveTo>
                      <a:pt x="682" y="21"/>
                    </a:moveTo>
                    <a:cubicBezTo>
                      <a:pt x="682" y="32"/>
                      <a:pt x="669" y="42"/>
                      <a:pt x="653" y="42"/>
                    </a:cubicBezTo>
                    <a:cubicBezTo>
                      <a:pt x="29" y="42"/>
                      <a:pt x="29" y="42"/>
                      <a:pt x="29" y="42"/>
                    </a:cubicBezTo>
                    <a:cubicBezTo>
                      <a:pt x="13" y="42"/>
                      <a:pt x="0" y="32"/>
                      <a:pt x="0" y="21"/>
                    </a:cubicBezTo>
                    <a:cubicBezTo>
                      <a:pt x="0" y="21"/>
                      <a:pt x="0" y="21"/>
                      <a:pt x="0" y="21"/>
                    </a:cubicBezTo>
                    <a:cubicBezTo>
                      <a:pt x="0" y="9"/>
                      <a:pt x="13" y="0"/>
                      <a:pt x="29" y="0"/>
                    </a:cubicBezTo>
                    <a:cubicBezTo>
                      <a:pt x="653" y="0"/>
                      <a:pt x="653" y="0"/>
                      <a:pt x="653" y="0"/>
                    </a:cubicBezTo>
                    <a:cubicBezTo>
                      <a:pt x="669" y="0"/>
                      <a:pt x="682" y="9"/>
                      <a:pt x="682" y="21"/>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84"/>
              <p:cNvSpPr>
                <a:spLocks/>
              </p:cNvSpPr>
              <p:nvPr/>
            </p:nvSpPr>
            <p:spPr bwMode="auto">
              <a:xfrm>
                <a:off x="5976938" y="4754563"/>
                <a:ext cx="157163" cy="107950"/>
              </a:xfrm>
              <a:custGeom>
                <a:avLst/>
                <a:gdLst/>
                <a:ahLst/>
                <a:cxnLst>
                  <a:cxn ang="0">
                    <a:pos x="99" y="68"/>
                  </a:cxn>
                  <a:cxn ang="0">
                    <a:pos x="32" y="0"/>
                  </a:cxn>
                  <a:cxn ang="0">
                    <a:pos x="0" y="0"/>
                  </a:cxn>
                  <a:cxn ang="0">
                    <a:pos x="67" y="68"/>
                  </a:cxn>
                  <a:cxn ang="0">
                    <a:pos x="99" y="68"/>
                  </a:cxn>
                </a:cxnLst>
                <a:rect l="0" t="0" r="r" b="b"/>
                <a:pathLst>
                  <a:path w="99" h="68">
                    <a:moveTo>
                      <a:pt x="99" y="68"/>
                    </a:moveTo>
                    <a:lnTo>
                      <a:pt x="32" y="0"/>
                    </a:lnTo>
                    <a:lnTo>
                      <a:pt x="0" y="0"/>
                    </a:lnTo>
                    <a:lnTo>
                      <a:pt x="67" y="68"/>
                    </a:lnTo>
                    <a:lnTo>
                      <a:pt x="99"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 name="Freeform 85"/>
              <p:cNvSpPr>
                <a:spLocks/>
              </p:cNvSpPr>
              <p:nvPr/>
            </p:nvSpPr>
            <p:spPr bwMode="auto">
              <a:xfrm>
                <a:off x="5208588" y="4754563"/>
                <a:ext cx="158750" cy="107950"/>
              </a:xfrm>
              <a:custGeom>
                <a:avLst/>
                <a:gdLst/>
                <a:ahLst/>
                <a:cxnLst>
                  <a:cxn ang="0">
                    <a:pos x="33" y="68"/>
                  </a:cxn>
                  <a:cxn ang="0">
                    <a:pos x="100" y="0"/>
                  </a:cxn>
                  <a:cxn ang="0">
                    <a:pos x="68" y="0"/>
                  </a:cxn>
                  <a:cxn ang="0">
                    <a:pos x="0" y="68"/>
                  </a:cxn>
                  <a:cxn ang="0">
                    <a:pos x="33" y="68"/>
                  </a:cxn>
                </a:cxnLst>
                <a:rect l="0" t="0" r="r" b="b"/>
                <a:pathLst>
                  <a:path w="100" h="68">
                    <a:moveTo>
                      <a:pt x="33" y="68"/>
                    </a:moveTo>
                    <a:lnTo>
                      <a:pt x="100" y="0"/>
                    </a:lnTo>
                    <a:lnTo>
                      <a:pt x="68" y="0"/>
                    </a:lnTo>
                    <a:lnTo>
                      <a:pt x="0" y="68"/>
                    </a:lnTo>
                    <a:lnTo>
                      <a:pt x="33" y="6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Freeform 86"/>
              <p:cNvSpPr>
                <a:spLocks/>
              </p:cNvSpPr>
              <p:nvPr/>
            </p:nvSpPr>
            <p:spPr bwMode="auto">
              <a:xfrm>
                <a:off x="5273675" y="4754563"/>
                <a:ext cx="796925" cy="84138"/>
              </a:xfrm>
              <a:custGeom>
                <a:avLst/>
                <a:gdLst/>
                <a:ahLst/>
                <a:cxnLst>
                  <a:cxn ang="0">
                    <a:pos x="32" y="0"/>
                  </a:cxn>
                  <a:cxn ang="0">
                    <a:pos x="0" y="53"/>
                  </a:cxn>
                  <a:cxn ang="0">
                    <a:pos x="502" y="53"/>
                  </a:cxn>
                  <a:cxn ang="0">
                    <a:pos x="460" y="0"/>
                  </a:cxn>
                  <a:cxn ang="0">
                    <a:pos x="32" y="0"/>
                  </a:cxn>
                </a:cxnLst>
                <a:rect l="0" t="0" r="r" b="b"/>
                <a:pathLst>
                  <a:path w="502" h="53">
                    <a:moveTo>
                      <a:pt x="32" y="0"/>
                    </a:moveTo>
                    <a:lnTo>
                      <a:pt x="0" y="53"/>
                    </a:lnTo>
                    <a:lnTo>
                      <a:pt x="502" y="53"/>
                    </a:lnTo>
                    <a:lnTo>
                      <a:pt x="460" y="0"/>
                    </a:lnTo>
                    <a:lnTo>
                      <a:pt x="32" y="0"/>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Oval 87"/>
              <p:cNvSpPr>
                <a:spLocks noChangeArrowheads="1"/>
              </p:cNvSpPr>
              <p:nvPr/>
            </p:nvSpPr>
            <p:spPr bwMode="auto">
              <a:xfrm>
                <a:off x="5386388" y="4900613"/>
                <a:ext cx="555625" cy="952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 name="Oval 88"/>
              <p:cNvSpPr>
                <a:spLocks noChangeArrowheads="1"/>
              </p:cNvSpPr>
              <p:nvPr/>
            </p:nvSpPr>
            <p:spPr bwMode="auto">
              <a:xfrm>
                <a:off x="598011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 name="Oval 89"/>
              <p:cNvSpPr>
                <a:spLocks noChangeArrowheads="1"/>
              </p:cNvSpPr>
              <p:nvPr/>
            </p:nvSpPr>
            <p:spPr bwMode="auto">
              <a:xfrm>
                <a:off x="6011863" y="4889500"/>
                <a:ext cx="25400"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 name="Oval 90"/>
              <p:cNvSpPr>
                <a:spLocks noChangeArrowheads="1"/>
              </p:cNvSpPr>
              <p:nvPr/>
            </p:nvSpPr>
            <p:spPr bwMode="auto">
              <a:xfrm>
                <a:off x="5651500" y="4278313"/>
                <a:ext cx="30163" cy="3016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196" name="Rectangle 6"/>
          <p:cNvSpPr/>
          <p:nvPr/>
        </p:nvSpPr>
        <p:spPr>
          <a:xfrm>
            <a:off x="8815211" y="1534530"/>
            <a:ext cx="3082830" cy="6669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b="1" kern="0" dirty="0">
                <a:ln w="0"/>
                <a:solidFill>
                  <a:schemeClr val="accent6">
                    <a:lumMod val="75000"/>
                    <a:lumOff val="25000"/>
                  </a:schemeClr>
                </a:solidFill>
              </a:rPr>
              <a:t>Online platforms</a:t>
            </a:r>
          </a:p>
          <a:p>
            <a:pPr lvl="0" algn="ctr">
              <a:defRPr/>
            </a:pPr>
            <a:r>
              <a:rPr lang="en-US" sz="1600" b="1" kern="0" dirty="0">
                <a:ln w="0"/>
                <a:solidFill>
                  <a:schemeClr val="accent6">
                    <a:lumMod val="75000"/>
                    <a:lumOff val="25000"/>
                  </a:schemeClr>
                </a:solidFill>
              </a:rPr>
              <a:t>(smart</a:t>
            </a:r>
            <a:r>
              <a:rPr lang="hu-HU" sz="1600" b="1" kern="0" dirty="0">
                <a:ln w="0"/>
                <a:solidFill>
                  <a:schemeClr val="accent6">
                    <a:lumMod val="75000"/>
                    <a:lumOff val="25000"/>
                  </a:schemeClr>
                </a:solidFill>
              </a:rPr>
              <a:t>TV</a:t>
            </a:r>
            <a:r>
              <a:rPr lang="en-US" sz="1600" b="1" kern="0" dirty="0">
                <a:ln w="0"/>
                <a:solidFill>
                  <a:schemeClr val="accent6">
                    <a:lumMod val="75000"/>
                    <a:lumOff val="25000"/>
                  </a:schemeClr>
                </a:solidFill>
              </a:rPr>
              <a:t>, projector)</a:t>
            </a:r>
          </a:p>
        </p:txBody>
      </p:sp>
      <p:sp>
        <p:nvSpPr>
          <p:cNvPr id="198" name="Rounded Rectangular Callout 9"/>
          <p:cNvSpPr/>
          <p:nvPr/>
        </p:nvSpPr>
        <p:spPr>
          <a:xfrm>
            <a:off x="268728" y="5086909"/>
            <a:ext cx="2593845" cy="454448"/>
          </a:xfrm>
          <a:prstGeom prst="wedgeRoundRectCallout">
            <a:avLst>
              <a:gd name="adj1" fmla="val -39898"/>
              <a:gd name="adj2" fmla="val 81315"/>
              <a:gd name="adj3" fmla="val 16667"/>
            </a:avLst>
          </a:prstGeom>
          <a:solidFill>
            <a:schemeClr val="bg1">
              <a:alpha val="7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tx1"/>
                </a:solidFill>
                <a:latin typeface="Calibri" pitchFamily="34" charset="0"/>
              </a:rPr>
              <a:t>‘Only my parents had a TV subscription is Hungary’ (12 answers)</a:t>
            </a:r>
          </a:p>
        </p:txBody>
      </p:sp>
      <p:sp>
        <p:nvSpPr>
          <p:cNvPr id="199" name="Rectangle 27"/>
          <p:cNvSpPr/>
          <p:nvPr/>
        </p:nvSpPr>
        <p:spPr>
          <a:xfrm>
            <a:off x="7551529" y="4053134"/>
            <a:ext cx="1985555" cy="36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kern="0" dirty="0">
                <a:solidFill>
                  <a:schemeClr val="accent6">
                    <a:lumMod val="75000"/>
                    <a:lumOff val="25000"/>
                  </a:schemeClr>
                </a:solidFill>
              </a:rPr>
              <a:t>Individual </a:t>
            </a:r>
            <a:r>
              <a:rPr lang="en-US" sz="1400" kern="0" dirty="0" err="1">
                <a:solidFill>
                  <a:schemeClr val="accent6">
                    <a:lumMod val="75000"/>
                    <a:lumOff val="25000"/>
                  </a:schemeClr>
                </a:solidFill>
              </a:rPr>
              <a:t>activit</a:t>
            </a:r>
            <a:r>
              <a:rPr lang="hu-HU" sz="1400" kern="0" dirty="0">
                <a:solidFill>
                  <a:schemeClr val="accent6">
                    <a:lumMod val="75000"/>
                    <a:lumOff val="25000"/>
                  </a:schemeClr>
                </a:solidFill>
              </a:rPr>
              <a:t>y</a:t>
            </a:r>
            <a:endParaRPr lang="en-US" sz="1400" kern="0" dirty="0">
              <a:solidFill>
                <a:schemeClr val="accent6">
                  <a:lumMod val="75000"/>
                  <a:lumOff val="25000"/>
                </a:schemeClr>
              </a:solidFill>
            </a:endParaRPr>
          </a:p>
        </p:txBody>
      </p:sp>
      <p:sp>
        <p:nvSpPr>
          <p:cNvPr id="200" name="Rectangle 27"/>
          <p:cNvSpPr/>
          <p:nvPr/>
        </p:nvSpPr>
        <p:spPr>
          <a:xfrm>
            <a:off x="7229904" y="3563778"/>
            <a:ext cx="2601591" cy="4809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kern="0" dirty="0">
                <a:solidFill>
                  <a:schemeClr val="accent6">
                    <a:lumMod val="75000"/>
                    <a:lumOff val="25000"/>
                  </a:schemeClr>
                </a:solidFill>
              </a:rPr>
              <a:t>Long-term relationship, marriage</a:t>
            </a:r>
          </a:p>
          <a:p>
            <a:pPr lvl="0" algn="ctr">
              <a:defRPr/>
            </a:pPr>
            <a:r>
              <a:rPr lang="en-US" sz="1400" kern="0" dirty="0">
                <a:solidFill>
                  <a:schemeClr val="accent6">
                    <a:lumMod val="75000"/>
                    <a:lumOff val="25000"/>
                  </a:schemeClr>
                </a:solidFill>
              </a:rPr>
              <a:t>Evening program</a:t>
            </a:r>
          </a:p>
        </p:txBody>
      </p:sp>
      <p:cxnSp>
        <p:nvCxnSpPr>
          <p:cNvPr id="202" name="Egyenes összekötő nyíllal 201"/>
          <p:cNvCxnSpPr/>
          <p:nvPr/>
        </p:nvCxnSpPr>
        <p:spPr>
          <a:xfrm flipV="1">
            <a:off x="2534197" y="2329912"/>
            <a:ext cx="6281014" cy="6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 name="Szövegdoboz 205"/>
          <p:cNvSpPr txBox="1"/>
          <p:nvPr/>
        </p:nvSpPr>
        <p:spPr>
          <a:xfrm>
            <a:off x="3971106" y="1866609"/>
            <a:ext cx="3731663" cy="307777"/>
          </a:xfrm>
          <a:prstGeom prst="rect">
            <a:avLst/>
          </a:prstGeom>
        </p:spPr>
        <p:txBody>
          <a:bodyPr wrap="none" rtlCol="0">
            <a:spAutoFit/>
          </a:bodyPr>
          <a:lstStyle/>
          <a:p>
            <a:pPr marL="173038" indent="-173038"/>
            <a:r>
              <a:rPr lang="en-US" sz="1400" dirty="0">
                <a:solidFill>
                  <a:srgbClr val="003399"/>
                </a:solidFill>
                <a:latin typeface="Calibri" pitchFamily="34" charset="0"/>
                <a:cs typeface="Arial" pitchFamily="34" charset="0"/>
              </a:rPr>
              <a:t>The functional change of TV device through time</a:t>
            </a:r>
          </a:p>
        </p:txBody>
      </p:sp>
      <p:grpSp>
        <p:nvGrpSpPr>
          <p:cNvPr id="5" name="Group 390"/>
          <p:cNvGrpSpPr>
            <a:grpSpLocks noChangeAspect="1"/>
          </p:cNvGrpSpPr>
          <p:nvPr/>
        </p:nvGrpSpPr>
        <p:grpSpPr>
          <a:xfrm>
            <a:off x="9880142" y="2329912"/>
            <a:ext cx="1136177" cy="720000"/>
            <a:chOff x="4951413" y="2203451"/>
            <a:chExt cx="1139825" cy="722312"/>
          </a:xfrm>
          <a:solidFill>
            <a:schemeClr val="tx1"/>
          </a:solidFill>
        </p:grpSpPr>
        <p:sp>
          <p:nvSpPr>
            <p:cNvPr id="210" name="Freeform 229"/>
            <p:cNvSpPr>
              <a:spLocks noEditPoints="1"/>
            </p:cNvSpPr>
            <p:nvPr/>
          </p:nvSpPr>
          <p:spPr bwMode="auto">
            <a:xfrm>
              <a:off x="5122863" y="2203451"/>
              <a:ext cx="796925" cy="722312"/>
            </a:xfrm>
            <a:custGeom>
              <a:avLst/>
              <a:gdLst/>
              <a:ahLst/>
              <a:cxnLst>
                <a:cxn ang="0">
                  <a:pos x="349" y="0"/>
                </a:cxn>
                <a:cxn ang="0">
                  <a:pos x="13" y="0"/>
                </a:cxn>
                <a:cxn ang="0">
                  <a:pos x="0" y="13"/>
                </a:cxn>
                <a:cxn ang="0">
                  <a:pos x="0" y="248"/>
                </a:cxn>
                <a:cxn ang="0">
                  <a:pos x="13" y="261"/>
                </a:cxn>
                <a:cxn ang="0">
                  <a:pos x="168" y="261"/>
                </a:cxn>
                <a:cxn ang="0">
                  <a:pos x="161" y="283"/>
                </a:cxn>
                <a:cxn ang="0">
                  <a:pos x="108" y="318"/>
                </a:cxn>
                <a:cxn ang="0">
                  <a:pos x="112" y="327"/>
                </a:cxn>
                <a:cxn ang="0">
                  <a:pos x="179" y="313"/>
                </a:cxn>
                <a:cxn ang="0">
                  <a:pos x="246" y="327"/>
                </a:cxn>
                <a:cxn ang="0">
                  <a:pos x="251" y="318"/>
                </a:cxn>
                <a:cxn ang="0">
                  <a:pos x="197" y="283"/>
                </a:cxn>
                <a:cxn ang="0">
                  <a:pos x="191" y="261"/>
                </a:cxn>
                <a:cxn ang="0">
                  <a:pos x="349" y="261"/>
                </a:cxn>
                <a:cxn ang="0">
                  <a:pos x="362" y="248"/>
                </a:cxn>
                <a:cxn ang="0">
                  <a:pos x="362" y="13"/>
                </a:cxn>
                <a:cxn ang="0">
                  <a:pos x="349" y="0"/>
                </a:cxn>
                <a:cxn ang="0">
                  <a:pos x="339" y="240"/>
                </a:cxn>
                <a:cxn ang="0">
                  <a:pos x="23" y="240"/>
                </a:cxn>
                <a:cxn ang="0">
                  <a:pos x="23" y="21"/>
                </a:cxn>
                <a:cxn ang="0">
                  <a:pos x="339" y="21"/>
                </a:cxn>
                <a:cxn ang="0">
                  <a:pos x="339" y="240"/>
                </a:cxn>
              </a:cxnLst>
              <a:rect l="0" t="0" r="r" b="b"/>
              <a:pathLst>
                <a:path w="362" h="329">
                  <a:moveTo>
                    <a:pt x="349" y="0"/>
                  </a:moveTo>
                  <a:cubicBezTo>
                    <a:pt x="13" y="0"/>
                    <a:pt x="13" y="0"/>
                    <a:pt x="13" y="0"/>
                  </a:cubicBezTo>
                  <a:cubicBezTo>
                    <a:pt x="6" y="0"/>
                    <a:pt x="0" y="6"/>
                    <a:pt x="0" y="13"/>
                  </a:cubicBezTo>
                  <a:cubicBezTo>
                    <a:pt x="0" y="248"/>
                    <a:pt x="0" y="248"/>
                    <a:pt x="0" y="248"/>
                  </a:cubicBezTo>
                  <a:cubicBezTo>
                    <a:pt x="0" y="255"/>
                    <a:pt x="6" y="261"/>
                    <a:pt x="13" y="261"/>
                  </a:cubicBezTo>
                  <a:cubicBezTo>
                    <a:pt x="168" y="261"/>
                    <a:pt x="168" y="261"/>
                    <a:pt x="168" y="261"/>
                  </a:cubicBezTo>
                  <a:cubicBezTo>
                    <a:pt x="168" y="266"/>
                    <a:pt x="167" y="275"/>
                    <a:pt x="161" y="283"/>
                  </a:cubicBezTo>
                  <a:cubicBezTo>
                    <a:pt x="148" y="301"/>
                    <a:pt x="119" y="307"/>
                    <a:pt x="108" y="318"/>
                  </a:cubicBezTo>
                  <a:cubicBezTo>
                    <a:pt x="99" y="325"/>
                    <a:pt x="108" y="329"/>
                    <a:pt x="112" y="327"/>
                  </a:cubicBezTo>
                  <a:cubicBezTo>
                    <a:pt x="121" y="324"/>
                    <a:pt x="148" y="314"/>
                    <a:pt x="179" y="313"/>
                  </a:cubicBezTo>
                  <a:cubicBezTo>
                    <a:pt x="211" y="314"/>
                    <a:pt x="238" y="324"/>
                    <a:pt x="246" y="327"/>
                  </a:cubicBezTo>
                  <a:cubicBezTo>
                    <a:pt x="251" y="329"/>
                    <a:pt x="259" y="325"/>
                    <a:pt x="251" y="318"/>
                  </a:cubicBezTo>
                  <a:cubicBezTo>
                    <a:pt x="240" y="307"/>
                    <a:pt x="211" y="301"/>
                    <a:pt x="197" y="283"/>
                  </a:cubicBezTo>
                  <a:cubicBezTo>
                    <a:pt x="192" y="275"/>
                    <a:pt x="191" y="266"/>
                    <a:pt x="191" y="261"/>
                  </a:cubicBezTo>
                  <a:cubicBezTo>
                    <a:pt x="349" y="261"/>
                    <a:pt x="349" y="261"/>
                    <a:pt x="349" y="261"/>
                  </a:cubicBezTo>
                  <a:cubicBezTo>
                    <a:pt x="356" y="261"/>
                    <a:pt x="362" y="255"/>
                    <a:pt x="362" y="248"/>
                  </a:cubicBezTo>
                  <a:cubicBezTo>
                    <a:pt x="362" y="13"/>
                    <a:pt x="362" y="13"/>
                    <a:pt x="362" y="13"/>
                  </a:cubicBezTo>
                  <a:cubicBezTo>
                    <a:pt x="362" y="6"/>
                    <a:pt x="356" y="0"/>
                    <a:pt x="349" y="0"/>
                  </a:cubicBezTo>
                  <a:close/>
                  <a:moveTo>
                    <a:pt x="339" y="240"/>
                  </a:moveTo>
                  <a:cubicBezTo>
                    <a:pt x="23" y="240"/>
                    <a:pt x="23" y="240"/>
                    <a:pt x="23" y="240"/>
                  </a:cubicBezTo>
                  <a:cubicBezTo>
                    <a:pt x="23" y="21"/>
                    <a:pt x="23" y="21"/>
                    <a:pt x="23" y="21"/>
                  </a:cubicBezTo>
                  <a:cubicBezTo>
                    <a:pt x="339" y="21"/>
                    <a:pt x="339" y="21"/>
                    <a:pt x="339" y="21"/>
                  </a:cubicBezTo>
                  <a:lnTo>
                    <a:pt x="339" y="240"/>
                  </a:ln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1" name="Freeform 230"/>
            <p:cNvSpPr>
              <a:spLocks noEditPoints="1"/>
            </p:cNvSpPr>
            <p:nvPr/>
          </p:nvSpPr>
          <p:spPr bwMode="auto">
            <a:xfrm>
              <a:off x="4951413" y="2246313"/>
              <a:ext cx="127000" cy="650875"/>
            </a:xfrm>
            <a:custGeom>
              <a:avLst/>
              <a:gdLst/>
              <a:ahLst/>
              <a:cxnLst>
                <a:cxn ang="0">
                  <a:pos x="51" y="0"/>
                </a:cxn>
                <a:cxn ang="0">
                  <a:pos x="8" y="0"/>
                </a:cxn>
                <a:cxn ang="0">
                  <a:pos x="0" y="7"/>
                </a:cxn>
                <a:cxn ang="0">
                  <a:pos x="0" y="180"/>
                </a:cxn>
                <a:cxn ang="0">
                  <a:pos x="8" y="188"/>
                </a:cxn>
                <a:cxn ang="0">
                  <a:pos x="25" y="188"/>
                </a:cxn>
                <a:cxn ang="0">
                  <a:pos x="25" y="292"/>
                </a:cxn>
                <a:cxn ang="0">
                  <a:pos x="7" y="292"/>
                </a:cxn>
                <a:cxn ang="0">
                  <a:pos x="4" y="294"/>
                </a:cxn>
                <a:cxn ang="0">
                  <a:pos x="7" y="296"/>
                </a:cxn>
                <a:cxn ang="0">
                  <a:pos x="52" y="296"/>
                </a:cxn>
                <a:cxn ang="0">
                  <a:pos x="55" y="294"/>
                </a:cxn>
                <a:cxn ang="0">
                  <a:pos x="52" y="292"/>
                </a:cxn>
                <a:cxn ang="0">
                  <a:pos x="33" y="292"/>
                </a:cxn>
                <a:cxn ang="0">
                  <a:pos x="33" y="188"/>
                </a:cxn>
                <a:cxn ang="0">
                  <a:pos x="51" y="188"/>
                </a:cxn>
                <a:cxn ang="0">
                  <a:pos x="58" y="180"/>
                </a:cxn>
                <a:cxn ang="0">
                  <a:pos x="58" y="7"/>
                </a:cxn>
                <a:cxn ang="0">
                  <a:pos x="51" y="0"/>
                </a:cxn>
                <a:cxn ang="0">
                  <a:pos x="29" y="173"/>
                </a:cxn>
                <a:cxn ang="0">
                  <a:pos x="25" y="169"/>
                </a:cxn>
                <a:cxn ang="0">
                  <a:pos x="29" y="164"/>
                </a:cxn>
                <a:cxn ang="0">
                  <a:pos x="34" y="169"/>
                </a:cxn>
                <a:cxn ang="0">
                  <a:pos x="29" y="173"/>
                </a:cxn>
                <a:cxn ang="0">
                  <a:pos x="29" y="156"/>
                </a:cxn>
                <a:cxn ang="0">
                  <a:pos x="9" y="135"/>
                </a:cxn>
                <a:cxn ang="0">
                  <a:pos x="29" y="115"/>
                </a:cxn>
                <a:cxn ang="0">
                  <a:pos x="50" y="135"/>
                </a:cxn>
                <a:cxn ang="0">
                  <a:pos x="29" y="156"/>
                </a:cxn>
                <a:cxn ang="0">
                  <a:pos x="29" y="105"/>
                </a:cxn>
                <a:cxn ang="0">
                  <a:pos x="9" y="85"/>
                </a:cxn>
                <a:cxn ang="0">
                  <a:pos x="29" y="64"/>
                </a:cxn>
                <a:cxn ang="0">
                  <a:pos x="50" y="85"/>
                </a:cxn>
                <a:cxn ang="0">
                  <a:pos x="29" y="105"/>
                </a:cxn>
                <a:cxn ang="0">
                  <a:pos x="29" y="55"/>
                </a:cxn>
                <a:cxn ang="0">
                  <a:pos x="9" y="35"/>
                </a:cxn>
                <a:cxn ang="0">
                  <a:pos x="29" y="14"/>
                </a:cxn>
                <a:cxn ang="0">
                  <a:pos x="50" y="35"/>
                </a:cxn>
                <a:cxn ang="0">
                  <a:pos x="29" y="55"/>
                </a:cxn>
              </a:cxnLst>
              <a:rect l="0" t="0" r="r" b="b"/>
              <a:pathLst>
                <a:path w="58" h="296">
                  <a:moveTo>
                    <a:pt x="51" y="0"/>
                  </a:moveTo>
                  <a:cubicBezTo>
                    <a:pt x="8" y="0"/>
                    <a:pt x="8" y="0"/>
                    <a:pt x="8" y="0"/>
                  </a:cubicBezTo>
                  <a:cubicBezTo>
                    <a:pt x="4" y="0"/>
                    <a:pt x="0" y="3"/>
                    <a:pt x="0" y="7"/>
                  </a:cubicBezTo>
                  <a:cubicBezTo>
                    <a:pt x="0" y="180"/>
                    <a:pt x="0" y="180"/>
                    <a:pt x="0" y="180"/>
                  </a:cubicBezTo>
                  <a:cubicBezTo>
                    <a:pt x="0" y="185"/>
                    <a:pt x="4" y="188"/>
                    <a:pt x="8" y="188"/>
                  </a:cubicBezTo>
                  <a:cubicBezTo>
                    <a:pt x="25" y="188"/>
                    <a:pt x="25" y="188"/>
                    <a:pt x="25" y="188"/>
                  </a:cubicBezTo>
                  <a:cubicBezTo>
                    <a:pt x="25" y="292"/>
                    <a:pt x="25" y="292"/>
                    <a:pt x="25" y="292"/>
                  </a:cubicBezTo>
                  <a:cubicBezTo>
                    <a:pt x="7" y="292"/>
                    <a:pt x="7" y="292"/>
                    <a:pt x="7" y="292"/>
                  </a:cubicBezTo>
                  <a:cubicBezTo>
                    <a:pt x="5" y="292"/>
                    <a:pt x="4" y="293"/>
                    <a:pt x="4" y="294"/>
                  </a:cubicBezTo>
                  <a:cubicBezTo>
                    <a:pt x="4" y="295"/>
                    <a:pt x="5" y="296"/>
                    <a:pt x="7" y="296"/>
                  </a:cubicBezTo>
                  <a:cubicBezTo>
                    <a:pt x="52" y="296"/>
                    <a:pt x="52" y="296"/>
                    <a:pt x="52" y="296"/>
                  </a:cubicBezTo>
                  <a:cubicBezTo>
                    <a:pt x="54" y="296"/>
                    <a:pt x="55" y="295"/>
                    <a:pt x="55" y="294"/>
                  </a:cubicBezTo>
                  <a:cubicBezTo>
                    <a:pt x="55" y="293"/>
                    <a:pt x="54" y="292"/>
                    <a:pt x="52" y="292"/>
                  </a:cubicBezTo>
                  <a:cubicBezTo>
                    <a:pt x="33" y="292"/>
                    <a:pt x="33" y="292"/>
                    <a:pt x="33" y="292"/>
                  </a:cubicBezTo>
                  <a:cubicBezTo>
                    <a:pt x="33" y="188"/>
                    <a:pt x="33" y="188"/>
                    <a:pt x="33" y="188"/>
                  </a:cubicBezTo>
                  <a:cubicBezTo>
                    <a:pt x="51" y="188"/>
                    <a:pt x="51" y="188"/>
                    <a:pt x="51" y="188"/>
                  </a:cubicBezTo>
                  <a:cubicBezTo>
                    <a:pt x="55" y="188"/>
                    <a:pt x="58" y="185"/>
                    <a:pt x="58" y="180"/>
                  </a:cubicBezTo>
                  <a:cubicBezTo>
                    <a:pt x="58" y="7"/>
                    <a:pt x="58" y="7"/>
                    <a:pt x="58" y="7"/>
                  </a:cubicBezTo>
                  <a:cubicBezTo>
                    <a:pt x="58" y="3"/>
                    <a:pt x="55" y="0"/>
                    <a:pt x="51" y="0"/>
                  </a:cubicBezTo>
                  <a:close/>
                  <a:moveTo>
                    <a:pt x="29" y="173"/>
                  </a:moveTo>
                  <a:cubicBezTo>
                    <a:pt x="27" y="173"/>
                    <a:pt x="25" y="171"/>
                    <a:pt x="25" y="169"/>
                  </a:cubicBezTo>
                  <a:cubicBezTo>
                    <a:pt x="25" y="166"/>
                    <a:pt x="27" y="164"/>
                    <a:pt x="29" y="164"/>
                  </a:cubicBezTo>
                  <a:cubicBezTo>
                    <a:pt x="32" y="164"/>
                    <a:pt x="34" y="166"/>
                    <a:pt x="34" y="169"/>
                  </a:cubicBezTo>
                  <a:cubicBezTo>
                    <a:pt x="34" y="171"/>
                    <a:pt x="32" y="173"/>
                    <a:pt x="29" y="173"/>
                  </a:cubicBezTo>
                  <a:close/>
                  <a:moveTo>
                    <a:pt x="29" y="156"/>
                  </a:moveTo>
                  <a:cubicBezTo>
                    <a:pt x="18" y="156"/>
                    <a:pt x="9" y="147"/>
                    <a:pt x="9" y="135"/>
                  </a:cubicBezTo>
                  <a:cubicBezTo>
                    <a:pt x="9" y="124"/>
                    <a:pt x="18" y="115"/>
                    <a:pt x="29" y="115"/>
                  </a:cubicBezTo>
                  <a:cubicBezTo>
                    <a:pt x="41" y="115"/>
                    <a:pt x="50" y="124"/>
                    <a:pt x="50" y="135"/>
                  </a:cubicBezTo>
                  <a:cubicBezTo>
                    <a:pt x="50" y="147"/>
                    <a:pt x="41" y="156"/>
                    <a:pt x="29" y="156"/>
                  </a:cubicBezTo>
                  <a:close/>
                  <a:moveTo>
                    <a:pt x="29" y="105"/>
                  </a:moveTo>
                  <a:cubicBezTo>
                    <a:pt x="18" y="105"/>
                    <a:pt x="9" y="96"/>
                    <a:pt x="9" y="85"/>
                  </a:cubicBezTo>
                  <a:cubicBezTo>
                    <a:pt x="9" y="74"/>
                    <a:pt x="18" y="64"/>
                    <a:pt x="29" y="64"/>
                  </a:cubicBezTo>
                  <a:cubicBezTo>
                    <a:pt x="41" y="64"/>
                    <a:pt x="50" y="74"/>
                    <a:pt x="50" y="85"/>
                  </a:cubicBezTo>
                  <a:cubicBezTo>
                    <a:pt x="50" y="96"/>
                    <a:pt x="41" y="105"/>
                    <a:pt x="29" y="105"/>
                  </a:cubicBezTo>
                  <a:close/>
                  <a:moveTo>
                    <a:pt x="29" y="55"/>
                  </a:moveTo>
                  <a:cubicBezTo>
                    <a:pt x="18" y="55"/>
                    <a:pt x="9" y="46"/>
                    <a:pt x="9" y="35"/>
                  </a:cubicBezTo>
                  <a:cubicBezTo>
                    <a:pt x="9" y="23"/>
                    <a:pt x="18" y="14"/>
                    <a:pt x="29" y="14"/>
                  </a:cubicBezTo>
                  <a:cubicBezTo>
                    <a:pt x="41" y="14"/>
                    <a:pt x="50" y="23"/>
                    <a:pt x="50" y="35"/>
                  </a:cubicBezTo>
                  <a:cubicBezTo>
                    <a:pt x="50" y="46"/>
                    <a:pt x="41" y="55"/>
                    <a:pt x="29" y="55"/>
                  </a:cubicBez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2" name="Oval 231"/>
            <p:cNvSpPr>
              <a:spLocks noChangeArrowheads="1"/>
            </p:cNvSpPr>
            <p:nvPr/>
          </p:nvSpPr>
          <p:spPr bwMode="auto">
            <a:xfrm>
              <a:off x="5000625" y="2309813"/>
              <a:ext cx="26988"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3" name="Oval 232"/>
            <p:cNvSpPr>
              <a:spLocks noChangeArrowheads="1"/>
            </p:cNvSpPr>
            <p:nvPr/>
          </p:nvSpPr>
          <p:spPr bwMode="auto">
            <a:xfrm>
              <a:off x="5000625" y="2420938"/>
              <a:ext cx="26988" cy="254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4" name="Oval 233"/>
            <p:cNvSpPr>
              <a:spLocks noChangeArrowheads="1"/>
            </p:cNvSpPr>
            <p:nvPr/>
          </p:nvSpPr>
          <p:spPr bwMode="auto">
            <a:xfrm>
              <a:off x="5000625" y="2530475"/>
              <a:ext cx="26988"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5" name="Freeform 234"/>
            <p:cNvSpPr>
              <a:spLocks noEditPoints="1"/>
            </p:cNvSpPr>
            <p:nvPr/>
          </p:nvSpPr>
          <p:spPr bwMode="auto">
            <a:xfrm>
              <a:off x="5964238" y="2246313"/>
              <a:ext cx="127000" cy="650875"/>
            </a:xfrm>
            <a:custGeom>
              <a:avLst/>
              <a:gdLst/>
              <a:ahLst/>
              <a:cxnLst>
                <a:cxn ang="0">
                  <a:pos x="50" y="0"/>
                </a:cxn>
                <a:cxn ang="0">
                  <a:pos x="7" y="0"/>
                </a:cxn>
                <a:cxn ang="0">
                  <a:pos x="0" y="7"/>
                </a:cxn>
                <a:cxn ang="0">
                  <a:pos x="0" y="180"/>
                </a:cxn>
                <a:cxn ang="0">
                  <a:pos x="7" y="188"/>
                </a:cxn>
                <a:cxn ang="0">
                  <a:pos x="25" y="188"/>
                </a:cxn>
                <a:cxn ang="0">
                  <a:pos x="25" y="292"/>
                </a:cxn>
                <a:cxn ang="0">
                  <a:pos x="6" y="292"/>
                </a:cxn>
                <a:cxn ang="0">
                  <a:pos x="3" y="294"/>
                </a:cxn>
                <a:cxn ang="0">
                  <a:pos x="6" y="296"/>
                </a:cxn>
                <a:cxn ang="0">
                  <a:pos x="51" y="296"/>
                </a:cxn>
                <a:cxn ang="0">
                  <a:pos x="54" y="294"/>
                </a:cxn>
                <a:cxn ang="0">
                  <a:pos x="51" y="292"/>
                </a:cxn>
                <a:cxn ang="0">
                  <a:pos x="33" y="292"/>
                </a:cxn>
                <a:cxn ang="0">
                  <a:pos x="33" y="188"/>
                </a:cxn>
                <a:cxn ang="0">
                  <a:pos x="50" y="188"/>
                </a:cxn>
                <a:cxn ang="0">
                  <a:pos x="58" y="180"/>
                </a:cxn>
                <a:cxn ang="0">
                  <a:pos x="58" y="7"/>
                </a:cxn>
                <a:cxn ang="0">
                  <a:pos x="50" y="0"/>
                </a:cxn>
                <a:cxn ang="0">
                  <a:pos x="29" y="173"/>
                </a:cxn>
                <a:cxn ang="0">
                  <a:pos x="24" y="169"/>
                </a:cxn>
                <a:cxn ang="0">
                  <a:pos x="29" y="164"/>
                </a:cxn>
                <a:cxn ang="0">
                  <a:pos x="33" y="169"/>
                </a:cxn>
                <a:cxn ang="0">
                  <a:pos x="29" y="173"/>
                </a:cxn>
                <a:cxn ang="0">
                  <a:pos x="29" y="156"/>
                </a:cxn>
                <a:cxn ang="0">
                  <a:pos x="8" y="135"/>
                </a:cxn>
                <a:cxn ang="0">
                  <a:pos x="29" y="115"/>
                </a:cxn>
                <a:cxn ang="0">
                  <a:pos x="49" y="135"/>
                </a:cxn>
                <a:cxn ang="0">
                  <a:pos x="29" y="156"/>
                </a:cxn>
                <a:cxn ang="0">
                  <a:pos x="29" y="105"/>
                </a:cxn>
                <a:cxn ang="0">
                  <a:pos x="8" y="85"/>
                </a:cxn>
                <a:cxn ang="0">
                  <a:pos x="29" y="64"/>
                </a:cxn>
                <a:cxn ang="0">
                  <a:pos x="49" y="85"/>
                </a:cxn>
                <a:cxn ang="0">
                  <a:pos x="29" y="105"/>
                </a:cxn>
                <a:cxn ang="0">
                  <a:pos x="29" y="55"/>
                </a:cxn>
                <a:cxn ang="0">
                  <a:pos x="8" y="35"/>
                </a:cxn>
                <a:cxn ang="0">
                  <a:pos x="29" y="14"/>
                </a:cxn>
                <a:cxn ang="0">
                  <a:pos x="49" y="35"/>
                </a:cxn>
                <a:cxn ang="0">
                  <a:pos x="29" y="55"/>
                </a:cxn>
              </a:cxnLst>
              <a:rect l="0" t="0" r="r" b="b"/>
              <a:pathLst>
                <a:path w="58" h="296">
                  <a:moveTo>
                    <a:pt x="50" y="0"/>
                  </a:moveTo>
                  <a:cubicBezTo>
                    <a:pt x="7" y="0"/>
                    <a:pt x="7" y="0"/>
                    <a:pt x="7" y="0"/>
                  </a:cubicBezTo>
                  <a:cubicBezTo>
                    <a:pt x="3" y="0"/>
                    <a:pt x="0" y="3"/>
                    <a:pt x="0" y="7"/>
                  </a:cubicBezTo>
                  <a:cubicBezTo>
                    <a:pt x="0" y="180"/>
                    <a:pt x="0" y="180"/>
                    <a:pt x="0" y="180"/>
                  </a:cubicBezTo>
                  <a:cubicBezTo>
                    <a:pt x="0" y="185"/>
                    <a:pt x="3" y="188"/>
                    <a:pt x="7" y="188"/>
                  </a:cubicBezTo>
                  <a:cubicBezTo>
                    <a:pt x="25" y="188"/>
                    <a:pt x="25" y="188"/>
                    <a:pt x="25" y="188"/>
                  </a:cubicBezTo>
                  <a:cubicBezTo>
                    <a:pt x="25" y="292"/>
                    <a:pt x="25" y="292"/>
                    <a:pt x="25" y="292"/>
                  </a:cubicBezTo>
                  <a:cubicBezTo>
                    <a:pt x="6" y="292"/>
                    <a:pt x="6" y="292"/>
                    <a:pt x="6" y="292"/>
                  </a:cubicBezTo>
                  <a:cubicBezTo>
                    <a:pt x="4" y="292"/>
                    <a:pt x="3" y="293"/>
                    <a:pt x="3" y="294"/>
                  </a:cubicBezTo>
                  <a:cubicBezTo>
                    <a:pt x="3" y="295"/>
                    <a:pt x="4" y="296"/>
                    <a:pt x="6" y="296"/>
                  </a:cubicBezTo>
                  <a:cubicBezTo>
                    <a:pt x="51" y="296"/>
                    <a:pt x="51" y="296"/>
                    <a:pt x="51" y="296"/>
                  </a:cubicBezTo>
                  <a:cubicBezTo>
                    <a:pt x="53" y="296"/>
                    <a:pt x="54" y="295"/>
                    <a:pt x="54" y="294"/>
                  </a:cubicBezTo>
                  <a:cubicBezTo>
                    <a:pt x="54" y="293"/>
                    <a:pt x="53" y="292"/>
                    <a:pt x="51" y="292"/>
                  </a:cubicBezTo>
                  <a:cubicBezTo>
                    <a:pt x="33" y="292"/>
                    <a:pt x="33" y="292"/>
                    <a:pt x="33" y="292"/>
                  </a:cubicBezTo>
                  <a:cubicBezTo>
                    <a:pt x="33" y="188"/>
                    <a:pt x="33" y="188"/>
                    <a:pt x="33" y="188"/>
                  </a:cubicBezTo>
                  <a:cubicBezTo>
                    <a:pt x="50" y="188"/>
                    <a:pt x="50" y="188"/>
                    <a:pt x="50" y="188"/>
                  </a:cubicBezTo>
                  <a:cubicBezTo>
                    <a:pt x="54" y="188"/>
                    <a:pt x="58" y="185"/>
                    <a:pt x="58" y="180"/>
                  </a:cubicBezTo>
                  <a:cubicBezTo>
                    <a:pt x="58" y="7"/>
                    <a:pt x="58" y="7"/>
                    <a:pt x="58" y="7"/>
                  </a:cubicBezTo>
                  <a:cubicBezTo>
                    <a:pt x="58" y="3"/>
                    <a:pt x="54" y="0"/>
                    <a:pt x="50" y="0"/>
                  </a:cubicBezTo>
                  <a:close/>
                  <a:moveTo>
                    <a:pt x="29" y="173"/>
                  </a:moveTo>
                  <a:cubicBezTo>
                    <a:pt x="26" y="173"/>
                    <a:pt x="24" y="171"/>
                    <a:pt x="24" y="169"/>
                  </a:cubicBezTo>
                  <a:cubicBezTo>
                    <a:pt x="24" y="166"/>
                    <a:pt x="26" y="164"/>
                    <a:pt x="29" y="164"/>
                  </a:cubicBezTo>
                  <a:cubicBezTo>
                    <a:pt x="31" y="164"/>
                    <a:pt x="33" y="166"/>
                    <a:pt x="33" y="169"/>
                  </a:cubicBezTo>
                  <a:cubicBezTo>
                    <a:pt x="33" y="171"/>
                    <a:pt x="31" y="173"/>
                    <a:pt x="29" y="173"/>
                  </a:cubicBezTo>
                  <a:close/>
                  <a:moveTo>
                    <a:pt x="29" y="156"/>
                  </a:moveTo>
                  <a:cubicBezTo>
                    <a:pt x="17" y="156"/>
                    <a:pt x="8" y="147"/>
                    <a:pt x="8" y="135"/>
                  </a:cubicBezTo>
                  <a:cubicBezTo>
                    <a:pt x="8" y="124"/>
                    <a:pt x="17" y="115"/>
                    <a:pt x="29" y="115"/>
                  </a:cubicBezTo>
                  <a:cubicBezTo>
                    <a:pt x="40" y="115"/>
                    <a:pt x="49" y="124"/>
                    <a:pt x="49" y="135"/>
                  </a:cubicBezTo>
                  <a:cubicBezTo>
                    <a:pt x="49" y="147"/>
                    <a:pt x="40" y="156"/>
                    <a:pt x="29" y="156"/>
                  </a:cubicBezTo>
                  <a:close/>
                  <a:moveTo>
                    <a:pt x="29" y="105"/>
                  </a:moveTo>
                  <a:cubicBezTo>
                    <a:pt x="17" y="105"/>
                    <a:pt x="8" y="96"/>
                    <a:pt x="8" y="85"/>
                  </a:cubicBezTo>
                  <a:cubicBezTo>
                    <a:pt x="8" y="74"/>
                    <a:pt x="17" y="64"/>
                    <a:pt x="29" y="64"/>
                  </a:cubicBezTo>
                  <a:cubicBezTo>
                    <a:pt x="40" y="64"/>
                    <a:pt x="49" y="74"/>
                    <a:pt x="49" y="85"/>
                  </a:cubicBezTo>
                  <a:cubicBezTo>
                    <a:pt x="49" y="96"/>
                    <a:pt x="40" y="105"/>
                    <a:pt x="29" y="105"/>
                  </a:cubicBezTo>
                  <a:close/>
                  <a:moveTo>
                    <a:pt x="29" y="55"/>
                  </a:moveTo>
                  <a:cubicBezTo>
                    <a:pt x="17" y="55"/>
                    <a:pt x="8" y="46"/>
                    <a:pt x="8" y="35"/>
                  </a:cubicBezTo>
                  <a:cubicBezTo>
                    <a:pt x="8" y="23"/>
                    <a:pt x="17" y="14"/>
                    <a:pt x="29" y="14"/>
                  </a:cubicBezTo>
                  <a:cubicBezTo>
                    <a:pt x="40" y="14"/>
                    <a:pt x="49" y="23"/>
                    <a:pt x="49" y="35"/>
                  </a:cubicBezTo>
                  <a:cubicBezTo>
                    <a:pt x="49" y="46"/>
                    <a:pt x="40" y="55"/>
                    <a:pt x="29" y="55"/>
                  </a:cubicBez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6" name="Oval 235"/>
            <p:cNvSpPr>
              <a:spLocks noChangeArrowheads="1"/>
            </p:cNvSpPr>
            <p:nvPr/>
          </p:nvSpPr>
          <p:spPr bwMode="auto">
            <a:xfrm>
              <a:off x="6015038" y="2309813"/>
              <a:ext cx="25400"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7" name="Oval 236"/>
            <p:cNvSpPr>
              <a:spLocks noChangeArrowheads="1"/>
            </p:cNvSpPr>
            <p:nvPr/>
          </p:nvSpPr>
          <p:spPr bwMode="auto">
            <a:xfrm>
              <a:off x="6015038" y="2420938"/>
              <a:ext cx="25400" cy="254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8" name="Oval 237"/>
            <p:cNvSpPr>
              <a:spLocks noChangeArrowheads="1"/>
            </p:cNvSpPr>
            <p:nvPr/>
          </p:nvSpPr>
          <p:spPr bwMode="auto">
            <a:xfrm>
              <a:off x="6015038" y="2530475"/>
              <a:ext cx="25400" cy="269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sp>
          <p:nvSpPr>
            <p:cNvPr id="219" name="Freeform 238"/>
            <p:cNvSpPr>
              <a:spLocks/>
            </p:cNvSpPr>
            <p:nvPr/>
          </p:nvSpPr>
          <p:spPr bwMode="auto">
            <a:xfrm>
              <a:off x="5459413" y="2363788"/>
              <a:ext cx="160338" cy="230187"/>
            </a:xfrm>
            <a:custGeom>
              <a:avLst/>
              <a:gdLst/>
              <a:ahLst/>
              <a:cxnLst>
                <a:cxn ang="0">
                  <a:pos x="8" y="101"/>
                </a:cxn>
                <a:cxn ang="0">
                  <a:pos x="68" y="58"/>
                </a:cxn>
                <a:cxn ang="0">
                  <a:pos x="68" y="46"/>
                </a:cxn>
                <a:cxn ang="0">
                  <a:pos x="8" y="3"/>
                </a:cxn>
                <a:cxn ang="0">
                  <a:pos x="0" y="7"/>
                </a:cxn>
                <a:cxn ang="0">
                  <a:pos x="0" y="97"/>
                </a:cxn>
                <a:cxn ang="0">
                  <a:pos x="8" y="101"/>
                </a:cxn>
              </a:cxnLst>
              <a:rect l="0" t="0" r="r" b="b"/>
              <a:pathLst>
                <a:path w="73" h="105">
                  <a:moveTo>
                    <a:pt x="8" y="101"/>
                  </a:moveTo>
                  <a:cubicBezTo>
                    <a:pt x="68" y="58"/>
                    <a:pt x="68" y="58"/>
                    <a:pt x="68" y="58"/>
                  </a:cubicBezTo>
                  <a:cubicBezTo>
                    <a:pt x="73" y="55"/>
                    <a:pt x="73" y="50"/>
                    <a:pt x="68" y="46"/>
                  </a:cubicBezTo>
                  <a:cubicBezTo>
                    <a:pt x="8" y="3"/>
                    <a:pt x="8" y="3"/>
                    <a:pt x="8" y="3"/>
                  </a:cubicBezTo>
                  <a:cubicBezTo>
                    <a:pt x="4" y="0"/>
                    <a:pt x="0" y="1"/>
                    <a:pt x="0" y="7"/>
                  </a:cubicBezTo>
                  <a:cubicBezTo>
                    <a:pt x="0" y="97"/>
                    <a:pt x="0" y="97"/>
                    <a:pt x="0" y="97"/>
                  </a:cubicBezTo>
                  <a:cubicBezTo>
                    <a:pt x="0" y="103"/>
                    <a:pt x="4" y="105"/>
                    <a:pt x="8" y="101"/>
                  </a:cubicBezTo>
                  <a:close/>
                </a:path>
              </a:pathLst>
            </a:custGeom>
            <a:solidFill>
              <a:schemeClr val="accent6">
                <a:lumMod val="75000"/>
                <a:lumOff val="25000"/>
              </a:schemeClr>
            </a:solidFill>
            <a:ln w="9525">
              <a:solidFill>
                <a:schemeClr val="accent6">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chemeClr val="accent6">
                    <a:lumMod val="75000"/>
                    <a:lumOff val="25000"/>
                  </a:schemeClr>
                </a:solidFill>
              </a:endParaRPr>
            </a:p>
          </p:txBody>
        </p:sp>
      </p:grpSp>
      <p:sp>
        <p:nvSpPr>
          <p:cNvPr id="220" name="Rounded Rectangular Callout 9"/>
          <p:cNvSpPr/>
          <p:nvPr/>
        </p:nvSpPr>
        <p:spPr>
          <a:xfrm>
            <a:off x="4825922" y="5974894"/>
            <a:ext cx="3096928" cy="474434"/>
          </a:xfrm>
          <a:prstGeom prst="wedgeRoundRectCallout">
            <a:avLst>
              <a:gd name="adj1" fmla="val -36022"/>
              <a:gd name="adj2" fmla="val 59116"/>
              <a:gd name="adj3" fmla="val 16667"/>
            </a:avLst>
          </a:prstGeom>
          <a:solidFill>
            <a:schemeClr val="bg1">
              <a:alpha val="72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accent6">
                    <a:lumMod val="75000"/>
                    <a:lumOff val="25000"/>
                  </a:schemeClr>
                </a:solidFill>
                <a:latin typeface="Calibri" pitchFamily="34" charset="0"/>
              </a:rPr>
              <a:t>‘We watch everything online. It’s comfortable and available.’</a:t>
            </a:r>
            <a:r>
              <a:rPr kumimoji="0" lang="en-US" sz="1200" i="1" u="none" strike="noStrike" kern="0" cap="none" spc="0" normalizeH="0" baseline="0" dirty="0">
                <a:ln>
                  <a:noFill/>
                </a:ln>
                <a:solidFill>
                  <a:schemeClr val="accent6">
                    <a:lumMod val="75000"/>
                    <a:lumOff val="25000"/>
                  </a:schemeClr>
                </a:solidFill>
                <a:effectLst/>
                <a:uLnTx/>
                <a:uFillTx/>
                <a:latin typeface="Calibri" pitchFamily="34" charset="0"/>
              </a:rPr>
              <a:t> (27 </a:t>
            </a:r>
            <a:r>
              <a:rPr kumimoji="0" lang="en-US" sz="1200" i="1" u="none" strike="noStrike" kern="0" cap="none" spc="0" normalizeH="0" baseline="0" dirty="0" err="1">
                <a:ln>
                  <a:noFill/>
                </a:ln>
                <a:solidFill>
                  <a:schemeClr val="accent6">
                    <a:lumMod val="75000"/>
                    <a:lumOff val="25000"/>
                  </a:schemeClr>
                </a:solidFill>
                <a:effectLst/>
                <a:uLnTx/>
                <a:uFillTx/>
                <a:latin typeface="Calibri" pitchFamily="34" charset="0"/>
              </a:rPr>
              <a:t>yo</a:t>
            </a:r>
            <a:r>
              <a:rPr kumimoji="0" lang="en-US" sz="1200" i="1" u="none" strike="noStrike" kern="0" cap="none" spc="0" normalizeH="0" baseline="0" dirty="0">
                <a:ln>
                  <a:noFill/>
                </a:ln>
                <a:solidFill>
                  <a:schemeClr val="accent6">
                    <a:lumMod val="75000"/>
                    <a:lumOff val="25000"/>
                  </a:schemeClr>
                </a:solidFill>
                <a:effectLst/>
                <a:uLnTx/>
                <a:uFillTx/>
                <a:latin typeface="Calibri" pitchFamily="34" charset="0"/>
              </a:rPr>
              <a:t> woman)</a:t>
            </a:r>
          </a:p>
        </p:txBody>
      </p:sp>
      <p:sp>
        <p:nvSpPr>
          <p:cNvPr id="67" name="Rounded Rectangular Callout 9"/>
          <p:cNvSpPr/>
          <p:nvPr/>
        </p:nvSpPr>
        <p:spPr>
          <a:xfrm>
            <a:off x="8472683" y="5181332"/>
            <a:ext cx="3271642" cy="623671"/>
          </a:xfrm>
          <a:prstGeom prst="wedgeRoundRectCallout">
            <a:avLst>
              <a:gd name="adj1" fmla="val -36527"/>
              <a:gd name="adj2" fmla="val 72156"/>
              <a:gd name="adj3" fmla="val 16667"/>
            </a:avLst>
          </a:prstGeom>
          <a:solidFill>
            <a:schemeClr val="bg1">
              <a:alpha val="72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rPr>
              <a:t>I </a:t>
            </a:r>
            <a:r>
              <a:rPr kumimoji="0" lang="hu-HU" sz="1200" i="1" u="none" strike="noStrike" kern="0" cap="none" spc="0" normalizeH="0" baseline="0" noProof="0" dirty="0" err="1">
                <a:ln>
                  <a:noFill/>
                </a:ln>
                <a:solidFill>
                  <a:schemeClr val="accent6">
                    <a:lumMod val="75000"/>
                    <a:lumOff val="25000"/>
                  </a:schemeClr>
                </a:solidFill>
                <a:effectLst/>
                <a:uLnTx/>
                <a:uFillTx/>
                <a:latin typeface="Calibri" pitchFamily="34" charset="0"/>
              </a:rPr>
              <a:t>only</a:t>
            </a:r>
            <a:r>
              <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rPr>
              <a:t> </a:t>
            </a:r>
            <a:r>
              <a:rPr kumimoji="0" lang="hu-HU" sz="1200" i="1" u="none" strike="noStrike" kern="0" cap="none" spc="0" normalizeH="0" baseline="0" noProof="0" dirty="0" err="1">
                <a:ln>
                  <a:noFill/>
                </a:ln>
                <a:solidFill>
                  <a:schemeClr val="accent6">
                    <a:lumMod val="75000"/>
                    <a:lumOff val="25000"/>
                  </a:schemeClr>
                </a:solidFill>
                <a:effectLst/>
                <a:uLnTx/>
                <a:uFillTx/>
                <a:latin typeface="Calibri" pitchFamily="34" charset="0"/>
              </a:rPr>
              <a:t>use</a:t>
            </a:r>
            <a:r>
              <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rPr>
              <a:t> laptop </a:t>
            </a:r>
            <a:r>
              <a:rPr kumimoji="0" lang="hu-HU" sz="1200" i="1" u="none" strike="noStrike" kern="0" cap="none" spc="0" normalizeH="0" baseline="0" noProof="0" dirty="0" err="1">
                <a:ln>
                  <a:noFill/>
                </a:ln>
                <a:solidFill>
                  <a:schemeClr val="accent6">
                    <a:lumMod val="75000"/>
                    <a:lumOff val="25000"/>
                  </a:schemeClr>
                </a:solidFill>
                <a:effectLst/>
                <a:uLnTx/>
                <a:uFillTx/>
                <a:latin typeface="Calibri" pitchFamily="34" charset="0"/>
              </a:rPr>
              <a:t>but</a:t>
            </a:r>
            <a:r>
              <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rPr>
              <a:t> </a:t>
            </a:r>
            <a:r>
              <a:rPr kumimoji="0" lang="hu-HU" sz="1200" i="1" u="none" strike="noStrike" kern="0" cap="none" spc="0" normalizeH="0" baseline="0" noProof="0" dirty="0" err="1">
                <a:ln>
                  <a:noFill/>
                </a:ln>
                <a:solidFill>
                  <a:schemeClr val="accent6">
                    <a:lumMod val="75000"/>
                    <a:lumOff val="25000"/>
                  </a:schemeClr>
                </a:solidFill>
                <a:effectLst/>
                <a:uLnTx/>
                <a:uFillTx/>
                <a:latin typeface="Calibri" pitchFamily="34" charset="0"/>
              </a:rPr>
              <a:t>watch</a:t>
            </a:r>
            <a:r>
              <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rPr>
              <a:t> </a:t>
            </a:r>
            <a:r>
              <a:rPr kumimoji="0" lang="hu-HU" sz="1200" i="1" u="none" strike="noStrike" kern="0" cap="none" spc="0" normalizeH="0" baseline="0" noProof="0" dirty="0" err="1">
                <a:ln>
                  <a:noFill/>
                </a:ln>
                <a:solidFill>
                  <a:schemeClr val="accent6">
                    <a:lumMod val="75000"/>
                    <a:lumOff val="25000"/>
                  </a:schemeClr>
                </a:solidFill>
                <a:effectLst/>
                <a:uLnTx/>
                <a:uFillTx/>
                <a:latin typeface="Calibri" pitchFamily="34" charset="0"/>
              </a:rPr>
              <a:t>everything</a:t>
            </a:r>
            <a:r>
              <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rPr>
              <a:t> </a:t>
            </a:r>
            <a:r>
              <a:rPr kumimoji="0" lang="hu-HU" sz="1200" i="1" u="none" strike="noStrike" kern="0" cap="none" spc="0" normalizeH="0" baseline="0" noProof="0" dirty="0" err="1">
                <a:ln>
                  <a:noFill/>
                </a:ln>
                <a:solidFill>
                  <a:schemeClr val="accent6">
                    <a:lumMod val="75000"/>
                    <a:lumOff val="25000"/>
                  </a:schemeClr>
                </a:solidFill>
                <a:effectLst/>
                <a:uLnTx/>
                <a:uFillTx/>
                <a:latin typeface="Calibri" pitchFamily="34" charset="0"/>
              </a:rPr>
              <a:t>on</a:t>
            </a:r>
            <a:r>
              <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rPr>
              <a:t> the TV </a:t>
            </a:r>
            <a:r>
              <a:rPr kumimoji="0" lang="hu-HU" sz="1200" i="1" u="none" strike="noStrike" kern="0" cap="none" spc="0" normalizeH="0" baseline="0" noProof="0" dirty="0" err="1">
                <a:ln>
                  <a:noFill/>
                </a:ln>
                <a:solidFill>
                  <a:schemeClr val="accent6">
                    <a:lumMod val="75000"/>
                    <a:lumOff val="25000"/>
                  </a:schemeClr>
                </a:solidFill>
                <a:effectLst/>
                <a:uLnTx/>
                <a:uFillTx/>
                <a:latin typeface="Calibri" pitchFamily="34" charset="0"/>
              </a:rPr>
              <a:t>screen</a:t>
            </a:r>
            <a:r>
              <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rPr>
              <a:t> linket </a:t>
            </a:r>
            <a:r>
              <a:rPr kumimoji="0" lang="hu-HU" sz="1200" i="1" u="none" strike="noStrike" kern="0" cap="none" spc="0" normalizeH="0" baseline="0" noProof="0" dirty="0" err="1">
                <a:ln>
                  <a:noFill/>
                </a:ln>
                <a:solidFill>
                  <a:schemeClr val="accent6">
                    <a:lumMod val="75000"/>
                    <a:lumOff val="25000"/>
                  </a:schemeClr>
                </a:solidFill>
                <a:effectLst/>
                <a:uLnTx/>
                <a:uFillTx/>
                <a:latin typeface="Calibri" pitchFamily="34" charset="0"/>
              </a:rPr>
              <a:t>to</a:t>
            </a:r>
            <a:r>
              <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rPr>
              <a:t> it </a:t>
            </a:r>
            <a:r>
              <a:rPr kumimoji="0" lang="hu-HU" sz="1200" i="1" u="none" strike="noStrike" kern="0" cap="none" spc="0" normalizeH="0" baseline="0" noProof="0" dirty="0" err="1">
                <a:ln>
                  <a:noFill/>
                </a:ln>
                <a:solidFill>
                  <a:schemeClr val="accent6">
                    <a:lumMod val="75000"/>
                    <a:lumOff val="25000"/>
                  </a:schemeClr>
                </a:solidFill>
                <a:effectLst/>
                <a:uLnTx/>
                <a:uFillTx/>
                <a:latin typeface="Calibri" pitchFamily="34" charset="0"/>
              </a:rPr>
              <a:t>with</a:t>
            </a:r>
            <a:r>
              <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rPr>
              <a:t> a </a:t>
            </a:r>
            <a:r>
              <a:rPr kumimoji="0" lang="hu-HU" sz="1200" i="1" u="none" strike="noStrike" kern="0" cap="none" spc="0" normalizeH="0" baseline="0" noProof="0" dirty="0" err="1">
                <a:ln>
                  <a:noFill/>
                </a:ln>
                <a:solidFill>
                  <a:schemeClr val="accent6">
                    <a:lumMod val="75000"/>
                    <a:lumOff val="25000"/>
                  </a:schemeClr>
                </a:solidFill>
                <a:effectLst/>
                <a:uLnTx/>
                <a:uFillTx/>
                <a:latin typeface="Calibri" pitchFamily="34" charset="0"/>
              </a:rPr>
              <a:t>cable</a:t>
            </a:r>
            <a:r>
              <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rPr>
              <a:t>.‘</a:t>
            </a:r>
            <a:r>
              <a:rPr kumimoji="0" lang="hu-HU" sz="1200" i="1" u="none" strike="noStrike" kern="0" cap="none" spc="0" normalizeH="0" noProof="0" dirty="0">
                <a:ln>
                  <a:noFill/>
                </a:ln>
                <a:solidFill>
                  <a:schemeClr val="accent6">
                    <a:lumMod val="75000"/>
                    <a:lumOff val="25000"/>
                  </a:schemeClr>
                </a:solidFill>
                <a:effectLst/>
                <a:uLnTx/>
                <a:uFillTx/>
                <a:latin typeface="Calibri" pitchFamily="34" charset="0"/>
              </a:rPr>
              <a:t> (34 </a:t>
            </a:r>
            <a:r>
              <a:rPr kumimoji="0" lang="hu-HU" sz="1200" i="1" u="none" strike="noStrike" kern="0" cap="none" spc="0" normalizeH="0" noProof="0" dirty="0" err="1">
                <a:ln>
                  <a:noFill/>
                </a:ln>
                <a:solidFill>
                  <a:schemeClr val="accent6">
                    <a:lumMod val="75000"/>
                    <a:lumOff val="25000"/>
                  </a:schemeClr>
                </a:solidFill>
                <a:effectLst/>
                <a:uLnTx/>
                <a:uFillTx/>
                <a:latin typeface="Calibri" pitchFamily="34" charset="0"/>
              </a:rPr>
              <a:t>yo</a:t>
            </a:r>
            <a:r>
              <a:rPr kumimoji="0" lang="hu-HU" sz="1200" i="1" u="none" strike="noStrike" kern="0" cap="none" spc="0" normalizeH="0" noProof="0" dirty="0">
                <a:ln>
                  <a:noFill/>
                </a:ln>
                <a:solidFill>
                  <a:schemeClr val="accent6">
                    <a:lumMod val="75000"/>
                    <a:lumOff val="25000"/>
                  </a:schemeClr>
                </a:solidFill>
                <a:effectLst/>
                <a:uLnTx/>
                <a:uFillTx/>
                <a:latin typeface="Calibri" pitchFamily="34" charset="0"/>
              </a:rPr>
              <a:t> man)</a:t>
            </a:r>
            <a:endParaRPr kumimoji="0" lang="hu-HU" sz="1200" i="1" u="none" strike="noStrike" kern="0" cap="none" spc="0" normalizeH="0" baseline="0" noProof="0" dirty="0">
              <a:ln>
                <a:noFill/>
              </a:ln>
              <a:solidFill>
                <a:schemeClr val="accent6">
                  <a:lumMod val="75000"/>
                  <a:lumOff val="25000"/>
                </a:schemeClr>
              </a:solidFill>
              <a:effectLst/>
              <a:uLnTx/>
              <a:uFillTx/>
              <a:latin typeface="Calibri" pitchFamily="34" charset="0"/>
            </a:endParaRPr>
          </a:p>
        </p:txBody>
      </p:sp>
      <p:sp>
        <p:nvSpPr>
          <p:cNvPr id="64"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Attitudes towards TV</a:t>
            </a:r>
          </a:p>
        </p:txBody>
      </p:sp>
      <p:sp>
        <p:nvSpPr>
          <p:cNvPr id="65" name="TextBox 21"/>
          <p:cNvSpPr txBox="1"/>
          <p:nvPr/>
        </p:nvSpPr>
        <p:spPr>
          <a:xfrm>
            <a:off x="7770522" y="-28796"/>
            <a:ext cx="4059371" cy="400110"/>
          </a:xfrm>
          <a:prstGeom prst="rect">
            <a:avLst/>
          </a:prstGeom>
        </p:spPr>
        <p:txBody>
          <a:bodyPr wrap="square" rtlCol="0">
            <a:spAutoFit/>
          </a:bodyPr>
          <a:lstStyle/>
          <a:p>
            <a:pPr marL="173038" indent="-173038"/>
            <a:r>
              <a:rPr lang="hu-HU" sz="2000" b="1" i="1" dirty="0">
                <a:solidFill>
                  <a:schemeClr val="bg1"/>
                </a:solidFill>
                <a:latin typeface="Calibri" pitchFamily="34" charset="0"/>
                <a:cs typeface="Arial" pitchFamily="34" charset="0"/>
              </a:rPr>
              <a:t>KVANTITATÍV MEGERŐSÍTÉS</a:t>
            </a:r>
          </a:p>
        </p:txBody>
      </p:sp>
      <p:sp>
        <p:nvSpPr>
          <p:cNvPr id="66" name="TextBox 22"/>
          <p:cNvSpPr txBox="1"/>
          <p:nvPr/>
        </p:nvSpPr>
        <p:spPr>
          <a:xfrm>
            <a:off x="7223445" y="441401"/>
            <a:ext cx="5018581" cy="2031325"/>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A 40 éven felüli kivándoroltak körében magasabb azok aránya, akik TV előfizetéssel rendelkeznek abban az országban, ahol élnek (54%), míg a 30 éven aluliaknak alig több mint egyharmada fizet elő TV szolgáltatásra (36%).</a:t>
            </a:r>
          </a:p>
          <a:p>
            <a:endParaRPr lang="hu-HU" sz="1400" dirty="0">
              <a:solidFill>
                <a:schemeClr val="bg1"/>
              </a:solidFill>
              <a:latin typeface="Calibri" pitchFamily="34" charset="0"/>
              <a:cs typeface="Arial" pitchFamily="34" charset="0"/>
            </a:endParaRPr>
          </a:p>
          <a:p>
            <a:r>
              <a:rPr lang="hu-HU" sz="1400" dirty="0">
                <a:solidFill>
                  <a:schemeClr val="bg1"/>
                </a:solidFill>
                <a:latin typeface="Calibri" pitchFamily="34" charset="0"/>
                <a:cs typeface="Arial" pitchFamily="34" charset="0"/>
              </a:rPr>
              <a:t>Jellemzően azért nem áldoznak erre, mert interneten minden szükséges tartalmat elérnek, a TV előfizetéssel nem rendelkezők 71% ezt az okot jelölte meg.</a:t>
            </a:r>
          </a:p>
          <a:p>
            <a:endParaRPr lang="hu-HU" sz="1400" dirty="0">
              <a:solidFill>
                <a:schemeClr val="bg1"/>
              </a:solidFill>
              <a:latin typeface="Calibri" pitchFamily="34" charset="0"/>
              <a:cs typeface="Arial" pitchFamily="34" charset="0"/>
            </a:endParaRPr>
          </a:p>
        </p:txBody>
      </p:sp>
      <p:sp>
        <p:nvSpPr>
          <p:cNvPr id="68" name="Rectangle 1"/>
          <p:cNvSpPr/>
          <p:nvPr/>
        </p:nvSpPr>
        <p:spPr>
          <a:xfrm>
            <a:off x="7158873" y="-9254"/>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70" name="TextBox 22"/>
          <p:cNvSpPr txBox="1"/>
          <p:nvPr/>
        </p:nvSpPr>
        <p:spPr>
          <a:xfrm>
            <a:off x="7242495" y="889076"/>
            <a:ext cx="5018581" cy="1815882"/>
          </a:xfrm>
          <a:prstGeom prst="rect">
            <a:avLst/>
          </a:prstGeom>
        </p:spPr>
        <p:txBody>
          <a:bodyPr wrap="square" rtlCol="0">
            <a:spAutoFit/>
          </a:bodyPr>
          <a:lstStyle/>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There is a higher ratio of TV subscribers among the immigrants over 40 years old (54% has a TV subscription on the country they live). Only a little bit more than one third of the under 30 years old immigrants has a subscription (36%).</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They do not want to spend money on TV because they can reach online anything they want (71% picked this as a reason).</a:t>
            </a:r>
          </a:p>
        </p:txBody>
      </p:sp>
      <p:sp>
        <p:nvSpPr>
          <p:cNvPr id="71" name="TextBox 21"/>
          <p:cNvSpPr txBox="1"/>
          <p:nvPr/>
        </p:nvSpPr>
        <p:spPr>
          <a:xfrm>
            <a:off x="7154215" y="-19271"/>
            <a:ext cx="5037785" cy="707886"/>
          </a:xfrm>
          <a:prstGeom prst="rect">
            <a:avLst/>
          </a:prstGeom>
        </p:spPr>
        <p:txBody>
          <a:bodyPr wrap="square" rtlCol="0">
            <a:spAutoFit/>
          </a:bodyPr>
          <a:lstStyle/>
          <a:p>
            <a:pPr algn="ctr"/>
            <a:r>
              <a:rPr lang="hu-HU" sz="2000" b="1" i="1" dirty="0">
                <a:solidFill>
                  <a:schemeClr val="bg1"/>
                </a:solidFill>
                <a:latin typeface="Calibri" pitchFamily="34" charset="0"/>
                <a:cs typeface="Arial" pitchFamily="34" charset="0"/>
              </a:rPr>
              <a:t>INFORMATION COMING FROM THE QUANTITATIVE PHASE</a:t>
            </a:r>
          </a:p>
        </p:txBody>
      </p:sp>
      <p:pic>
        <p:nvPicPr>
          <p:cNvPr id="72" name="Picture 71">
            <a:extLst>
              <a:ext uri="{FF2B5EF4-FFF2-40B4-BE49-F238E27FC236}">
                <a16:creationId xmlns:a16="http://schemas.microsoft.com/office/drawing/2014/main" xmlns="" id="{1280AAEF-FF19-44FB-8DC7-52B328833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73" name="Picture 72">
            <a:extLst>
              <a:ext uri="{FF2B5EF4-FFF2-40B4-BE49-F238E27FC236}">
                <a16:creationId xmlns:a16="http://schemas.microsoft.com/office/drawing/2014/main" xmlns="" id="{4CEBF012-C47B-411E-9844-C0736694F2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603623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a:spLocks noChangeAspect="1"/>
          </p:cNvSpPr>
          <p:nvPr/>
        </p:nvSpPr>
        <p:spPr bwMode="auto">
          <a:xfrm>
            <a:off x="0" y="732848"/>
            <a:ext cx="12192000" cy="951623"/>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27" name="Title 5"/>
          <p:cNvSpPr txBox="1">
            <a:spLocks/>
          </p:cNvSpPr>
          <p:nvPr/>
        </p:nvSpPr>
        <p:spPr>
          <a:xfrm>
            <a:off x="549905" y="198592"/>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On-line platforms for watching videos</a:t>
            </a:r>
          </a:p>
        </p:txBody>
      </p:sp>
      <p:sp>
        <p:nvSpPr>
          <p:cNvPr id="6" name="Title 5"/>
          <p:cNvSpPr>
            <a:spLocks noGrp="1"/>
          </p:cNvSpPr>
          <p:nvPr>
            <p:ph type="title"/>
          </p:nvPr>
        </p:nvSpPr>
        <p:spPr>
          <a:xfrm>
            <a:off x="503344" y="817767"/>
            <a:ext cx="11383855" cy="856177"/>
          </a:xfrm>
        </p:spPr>
        <p:txBody>
          <a:bodyPr>
            <a:noAutofit/>
          </a:bodyPr>
          <a:lstStyle/>
          <a:p>
            <a:r>
              <a:rPr lang="en-US" sz="1600" dirty="0"/>
              <a:t>The respondents use as many on-line platforms as possible, through legal or illegal access.</a:t>
            </a:r>
            <a:br>
              <a:rPr lang="en-US" sz="1600" dirty="0"/>
            </a:br>
            <a:r>
              <a:rPr lang="en-US" sz="1600" b="0" dirty="0"/>
              <a:t>TV channels on an online platform are attractive, the freedom of choice (time, content) is inspiring.</a:t>
            </a:r>
            <a:br>
              <a:rPr lang="en-US" sz="1600" b="0" dirty="0"/>
            </a:br>
            <a:r>
              <a:rPr lang="en-US" sz="1600" b="0" dirty="0"/>
              <a:t>Personal impression: </a:t>
            </a:r>
            <a:r>
              <a:rPr lang="en-US" sz="1600" b="0" i="1" dirty="0"/>
              <a:t>‘I’m using internet</a:t>
            </a:r>
            <a:r>
              <a:rPr lang="en-US" sz="1600" b="0" dirty="0"/>
              <a:t>’, but in reality they spend several hours consuming television content (mainly movies and series).</a:t>
            </a:r>
            <a:endParaRPr lang="en-US" sz="1600" dirty="0"/>
          </a:p>
        </p:txBody>
      </p:sp>
      <p:sp>
        <p:nvSpPr>
          <p:cNvPr id="220" name="Rounded Rectangular Callout 9"/>
          <p:cNvSpPr/>
          <p:nvPr/>
        </p:nvSpPr>
        <p:spPr>
          <a:xfrm>
            <a:off x="63972" y="3975841"/>
            <a:ext cx="2393478" cy="509874"/>
          </a:xfrm>
          <a:prstGeom prst="wedgeRoundRectCallout">
            <a:avLst>
              <a:gd name="adj1" fmla="val 37438"/>
              <a:gd name="adj2" fmla="val -89497"/>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bg1">
                    <a:lumMod val="50000"/>
                  </a:schemeClr>
                </a:solidFill>
                <a:latin typeface="Calibri" pitchFamily="34" charset="0"/>
              </a:rPr>
              <a:t>‘Germany filters and controls a lot, mainly music videos on YouTube’</a:t>
            </a:r>
          </a:p>
        </p:txBody>
      </p:sp>
      <p:sp>
        <p:nvSpPr>
          <p:cNvPr id="67" name="Lekerekített téglalap 66"/>
          <p:cNvSpPr/>
          <p:nvPr/>
        </p:nvSpPr>
        <p:spPr>
          <a:xfrm>
            <a:off x="272144" y="2350104"/>
            <a:ext cx="3892731" cy="966471"/>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en-US" sz="1200" b="1" dirty="0">
                <a:solidFill>
                  <a:srgbClr val="404040"/>
                </a:solidFill>
                <a:latin typeface="Calibri" pitchFamily="34" charset="0"/>
              </a:rPr>
              <a:t>Torrent &amp; Free to air</a:t>
            </a:r>
          </a:p>
          <a:p>
            <a:pPr marL="182563" indent="-182563">
              <a:buFont typeface="Wingdings" pitchFamily="2" charset="2"/>
              <a:buChar char="§"/>
            </a:pPr>
            <a:r>
              <a:rPr lang="en-US" sz="1200" dirty="0">
                <a:solidFill>
                  <a:srgbClr val="404040"/>
                </a:solidFill>
                <a:latin typeface="Calibri" pitchFamily="34" charset="0"/>
              </a:rPr>
              <a:t>Respondents talk about strongly restricted access: blocking music videos on </a:t>
            </a:r>
            <a:r>
              <a:rPr lang="en-US" sz="1200" dirty="0" err="1">
                <a:solidFill>
                  <a:srgbClr val="404040"/>
                </a:solidFill>
                <a:latin typeface="Calibri" pitchFamily="34" charset="0"/>
              </a:rPr>
              <a:t>Youtube</a:t>
            </a:r>
            <a:r>
              <a:rPr lang="en-US" sz="1200" dirty="0">
                <a:solidFill>
                  <a:srgbClr val="404040"/>
                </a:solidFill>
                <a:latin typeface="Calibri" pitchFamily="34" charset="0"/>
              </a:rPr>
              <a:t> is really painful</a:t>
            </a:r>
          </a:p>
          <a:p>
            <a:pPr marL="182563" indent="-182563">
              <a:buFont typeface="Wingdings" pitchFamily="2" charset="2"/>
              <a:buChar char="§"/>
            </a:pPr>
            <a:r>
              <a:rPr lang="en-US" sz="1200" dirty="0">
                <a:solidFill>
                  <a:srgbClr val="404040"/>
                </a:solidFill>
                <a:latin typeface="Calibri" pitchFamily="34" charset="0"/>
              </a:rPr>
              <a:t>They aware of the control and penalty for illegal content is known</a:t>
            </a:r>
          </a:p>
        </p:txBody>
      </p:sp>
      <p:pic>
        <p:nvPicPr>
          <p:cNvPr id="75" name="Kép 74" descr="Flag_of_Germany.svg.png"/>
          <p:cNvPicPr>
            <a:picLocks noChangeAspect="1"/>
          </p:cNvPicPr>
          <p:nvPr/>
        </p:nvPicPr>
        <p:blipFill>
          <a:blip r:embed="rId3" cstate="print"/>
          <a:stretch>
            <a:fillRect/>
          </a:stretch>
        </p:blipFill>
        <p:spPr>
          <a:xfrm>
            <a:off x="3338977" y="2039076"/>
            <a:ext cx="898057" cy="538835"/>
          </a:xfrm>
          <a:prstGeom prst="rect">
            <a:avLst/>
          </a:prstGeom>
        </p:spPr>
      </p:pic>
      <p:sp>
        <p:nvSpPr>
          <p:cNvPr id="77" name="Rounded Rectangular Callout 9"/>
          <p:cNvSpPr/>
          <p:nvPr/>
        </p:nvSpPr>
        <p:spPr>
          <a:xfrm>
            <a:off x="139859" y="5898125"/>
            <a:ext cx="2168432" cy="650084"/>
          </a:xfrm>
          <a:prstGeom prst="wedgeRoundRectCallout">
            <a:avLst>
              <a:gd name="adj1" fmla="val 61200"/>
              <a:gd name="adj2" fmla="val -648"/>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bg1">
                    <a:lumMod val="50000"/>
                  </a:schemeClr>
                </a:solidFill>
                <a:latin typeface="Calibri" pitchFamily="34" charset="0"/>
              </a:rPr>
              <a:t>‘Torrent is a crime here, users are found according to the IP address’</a:t>
            </a:r>
          </a:p>
        </p:txBody>
      </p:sp>
      <p:sp>
        <p:nvSpPr>
          <p:cNvPr id="78" name="Rounded Rectangular Callout 9"/>
          <p:cNvSpPr/>
          <p:nvPr/>
        </p:nvSpPr>
        <p:spPr>
          <a:xfrm>
            <a:off x="6738984" y="3752336"/>
            <a:ext cx="2168432" cy="514956"/>
          </a:xfrm>
          <a:prstGeom prst="wedgeRoundRectCallout">
            <a:avLst>
              <a:gd name="adj1" fmla="val -11329"/>
              <a:gd name="adj2" fmla="val -88620"/>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bg1">
                    <a:lumMod val="50000"/>
                  </a:schemeClr>
                </a:solidFill>
                <a:latin typeface="Calibri" pitchFamily="34" charset="0"/>
              </a:rPr>
              <a:t>‘There are no problems with downloading or stream’</a:t>
            </a:r>
          </a:p>
        </p:txBody>
      </p:sp>
      <p:sp>
        <p:nvSpPr>
          <p:cNvPr id="79" name="Lekerekített téglalap 78"/>
          <p:cNvSpPr/>
          <p:nvPr/>
        </p:nvSpPr>
        <p:spPr>
          <a:xfrm>
            <a:off x="4931279" y="2319623"/>
            <a:ext cx="3892731" cy="965768"/>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en-US" sz="1200" b="1" dirty="0">
                <a:solidFill>
                  <a:srgbClr val="404040"/>
                </a:solidFill>
                <a:latin typeface="Calibri" pitchFamily="34" charset="0"/>
              </a:rPr>
              <a:t>Torrent &amp; Free to air</a:t>
            </a:r>
          </a:p>
          <a:p>
            <a:pPr marL="182563" indent="-182563">
              <a:buFont typeface="Wingdings" pitchFamily="2" charset="2"/>
              <a:buChar char="§"/>
            </a:pPr>
            <a:r>
              <a:rPr lang="en-US" sz="1200" dirty="0" err="1">
                <a:solidFill>
                  <a:srgbClr val="404040"/>
                </a:solidFill>
                <a:latin typeface="Calibri" pitchFamily="34" charset="0"/>
              </a:rPr>
              <a:t>Acess</a:t>
            </a:r>
            <a:r>
              <a:rPr lang="en-US" sz="1200" dirty="0">
                <a:solidFill>
                  <a:srgbClr val="404040"/>
                </a:solidFill>
                <a:latin typeface="Calibri" pitchFamily="34" charset="0"/>
              </a:rPr>
              <a:t> with no limits</a:t>
            </a:r>
          </a:p>
          <a:p>
            <a:pPr marL="182563" indent="-182563">
              <a:buFont typeface="Wingdings" pitchFamily="2" charset="2"/>
              <a:buChar char="§"/>
            </a:pPr>
            <a:r>
              <a:rPr lang="en-US" sz="1200" dirty="0">
                <a:solidFill>
                  <a:srgbClr val="404040"/>
                </a:solidFill>
                <a:latin typeface="Calibri" pitchFamily="34" charset="0"/>
              </a:rPr>
              <a:t>Control and penalty for illegal content is not known</a:t>
            </a:r>
          </a:p>
        </p:txBody>
      </p:sp>
      <p:sp>
        <p:nvSpPr>
          <p:cNvPr id="80" name="Rounded Rectangular Callout 9"/>
          <p:cNvSpPr/>
          <p:nvPr/>
        </p:nvSpPr>
        <p:spPr>
          <a:xfrm>
            <a:off x="6655577" y="4589305"/>
            <a:ext cx="2741920" cy="584003"/>
          </a:xfrm>
          <a:prstGeom prst="wedgeRoundRectCallout">
            <a:avLst>
              <a:gd name="adj1" fmla="val -54053"/>
              <a:gd name="adj2" fmla="val -87180"/>
              <a:gd name="adj3" fmla="val 16667"/>
            </a:avLst>
          </a:prstGeom>
          <a:solidFill>
            <a:schemeClr val="bg1">
              <a:alpha val="72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rgbClr val="C00000"/>
                </a:solidFill>
                <a:latin typeface="Calibri" pitchFamily="34" charset="0"/>
              </a:rPr>
              <a:t>‘I don’t understand why Hungarian sports events are not available on Hungarian sites’</a:t>
            </a:r>
          </a:p>
        </p:txBody>
      </p:sp>
      <p:sp>
        <p:nvSpPr>
          <p:cNvPr id="81" name="Lekerekített téglalap 80"/>
          <p:cNvSpPr/>
          <p:nvPr/>
        </p:nvSpPr>
        <p:spPr>
          <a:xfrm>
            <a:off x="9118600" y="2180292"/>
            <a:ext cx="2794000" cy="1381034"/>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en-US" sz="1400" b="1" dirty="0">
                <a:solidFill>
                  <a:srgbClr val="404040"/>
                </a:solidFill>
                <a:latin typeface="Calibri" pitchFamily="34" charset="0"/>
              </a:rPr>
              <a:t>4 REPSONDENTS DOES NOT USE</a:t>
            </a:r>
          </a:p>
          <a:p>
            <a:pPr marL="182563" indent="-182563">
              <a:buFont typeface="Wingdings" pitchFamily="2" charset="2"/>
              <a:buChar char="§"/>
            </a:pPr>
            <a:r>
              <a:rPr lang="en-US" sz="1400" dirty="0">
                <a:solidFill>
                  <a:srgbClr val="404040"/>
                </a:solidFill>
                <a:latin typeface="Calibri" pitchFamily="34" charset="0"/>
              </a:rPr>
              <a:t>Streaming</a:t>
            </a:r>
          </a:p>
          <a:p>
            <a:pPr marL="182563" indent="-182563">
              <a:buFont typeface="Wingdings" pitchFamily="2" charset="2"/>
              <a:buChar char="§"/>
            </a:pPr>
            <a:r>
              <a:rPr lang="en-US" sz="1400" dirty="0">
                <a:solidFill>
                  <a:srgbClr val="404040"/>
                </a:solidFill>
                <a:latin typeface="Calibri" pitchFamily="34" charset="0"/>
              </a:rPr>
              <a:t>Torrent</a:t>
            </a:r>
          </a:p>
          <a:p>
            <a:pPr marL="182563" indent="-182563">
              <a:buFont typeface="Wingdings" pitchFamily="2" charset="2"/>
              <a:buChar char="§"/>
            </a:pPr>
            <a:r>
              <a:rPr lang="en-US" sz="1400" dirty="0">
                <a:solidFill>
                  <a:srgbClr val="404040"/>
                </a:solidFill>
                <a:latin typeface="Calibri" pitchFamily="34" charset="0"/>
              </a:rPr>
              <a:t>Free catchup sites</a:t>
            </a:r>
          </a:p>
          <a:p>
            <a:pPr marL="182563" indent="-182563">
              <a:buFont typeface="Wingdings" pitchFamily="2" charset="2"/>
              <a:buChar char="§"/>
            </a:pPr>
            <a:r>
              <a:rPr lang="en-US" sz="1400" dirty="0">
                <a:solidFill>
                  <a:srgbClr val="404040"/>
                </a:solidFill>
                <a:latin typeface="Calibri" pitchFamily="34" charset="0"/>
              </a:rPr>
              <a:t>They only use </a:t>
            </a:r>
            <a:r>
              <a:rPr lang="en-US" sz="1400" dirty="0" err="1">
                <a:solidFill>
                  <a:srgbClr val="404040"/>
                </a:solidFill>
                <a:latin typeface="Calibri" pitchFamily="34" charset="0"/>
              </a:rPr>
              <a:t>Youtube</a:t>
            </a:r>
            <a:endParaRPr lang="en-US" sz="1400" dirty="0">
              <a:solidFill>
                <a:srgbClr val="404040"/>
              </a:solidFill>
              <a:latin typeface="Calibri" pitchFamily="34" charset="0"/>
            </a:endParaRPr>
          </a:p>
        </p:txBody>
      </p:sp>
      <p:sp>
        <p:nvSpPr>
          <p:cNvPr id="17" name="Lekerekített téglalap 16"/>
          <p:cNvSpPr/>
          <p:nvPr/>
        </p:nvSpPr>
        <p:spPr>
          <a:xfrm>
            <a:off x="2596244" y="3338776"/>
            <a:ext cx="3892731" cy="107345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Font typeface="Wingdings" pitchFamily="2" charset="2"/>
              <a:buChar char="§"/>
            </a:pPr>
            <a:r>
              <a:rPr lang="en-US" sz="1200" b="1" dirty="0">
                <a:solidFill>
                  <a:srgbClr val="C00000"/>
                </a:solidFill>
                <a:latin typeface="Calibri" pitchFamily="34" charset="0"/>
              </a:rPr>
              <a:t>The details of </a:t>
            </a:r>
            <a:r>
              <a:rPr lang="en-US" sz="1200" b="1" dirty="0" err="1">
                <a:solidFill>
                  <a:srgbClr val="C00000"/>
                </a:solidFill>
                <a:latin typeface="Calibri" pitchFamily="34" charset="0"/>
              </a:rPr>
              <a:t>geoblock</a:t>
            </a:r>
            <a:r>
              <a:rPr lang="en-US" sz="1200" b="1" dirty="0">
                <a:solidFill>
                  <a:srgbClr val="C00000"/>
                </a:solidFill>
                <a:latin typeface="Calibri" pitchFamily="34" charset="0"/>
              </a:rPr>
              <a:t> is unknown and incomprehensible for the users, causes a lot of inconvenience for them:</a:t>
            </a:r>
          </a:p>
          <a:p>
            <a:pPr marL="533400" indent="-273050">
              <a:lnSpc>
                <a:spcPts val="1200"/>
              </a:lnSpc>
              <a:buFont typeface="Wingdings" pitchFamily="2" charset="2"/>
              <a:buChar char="§"/>
            </a:pPr>
            <a:r>
              <a:rPr lang="en-US" sz="1100" dirty="0">
                <a:solidFill>
                  <a:srgbClr val="C00000"/>
                </a:solidFill>
                <a:latin typeface="Calibri" pitchFamily="34" charset="0"/>
              </a:rPr>
              <a:t>Streaming – disappointing specially during sports events</a:t>
            </a:r>
          </a:p>
          <a:p>
            <a:pPr marL="533400" indent="-273050">
              <a:lnSpc>
                <a:spcPts val="1200"/>
              </a:lnSpc>
              <a:buFont typeface="Wingdings" pitchFamily="2" charset="2"/>
              <a:buChar char="§"/>
            </a:pPr>
            <a:r>
              <a:rPr lang="en-US" sz="1100" dirty="0" err="1">
                <a:solidFill>
                  <a:srgbClr val="C00000"/>
                </a:solidFill>
                <a:latin typeface="Calibri" pitchFamily="34" charset="0"/>
              </a:rPr>
              <a:t>Indavideo</a:t>
            </a:r>
            <a:endParaRPr lang="en-US" sz="1100" dirty="0">
              <a:solidFill>
                <a:srgbClr val="C00000"/>
              </a:solidFill>
              <a:latin typeface="Calibri" pitchFamily="34" charset="0"/>
            </a:endParaRPr>
          </a:p>
        </p:txBody>
      </p:sp>
      <p:sp>
        <p:nvSpPr>
          <p:cNvPr id="18" name="Lekerekített téglalap 17"/>
          <p:cNvSpPr/>
          <p:nvPr/>
        </p:nvSpPr>
        <p:spPr>
          <a:xfrm>
            <a:off x="2596244" y="4496404"/>
            <a:ext cx="3892731" cy="385721"/>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solidFill>
                  <a:schemeClr val="accent4">
                    <a:lumMod val="50000"/>
                  </a:schemeClr>
                </a:solidFill>
                <a:latin typeface="Calibri" pitchFamily="34" charset="0"/>
              </a:rPr>
              <a:t>STREAMING SITES ARE POPULAR</a:t>
            </a:r>
          </a:p>
        </p:txBody>
      </p:sp>
      <p:sp>
        <p:nvSpPr>
          <p:cNvPr id="19" name="Lekerekített téglalap 18"/>
          <p:cNvSpPr/>
          <p:nvPr/>
        </p:nvSpPr>
        <p:spPr>
          <a:xfrm>
            <a:off x="2583544" y="5004404"/>
            <a:ext cx="3892731" cy="296821"/>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lumMod val="50000"/>
                  </a:schemeClr>
                </a:solidFill>
                <a:latin typeface="Calibri" pitchFamily="34" charset="0"/>
              </a:rPr>
              <a:t>Spotify free usage</a:t>
            </a:r>
          </a:p>
        </p:txBody>
      </p:sp>
      <p:sp>
        <p:nvSpPr>
          <p:cNvPr id="20" name="Lekerekített téglalap 19"/>
          <p:cNvSpPr/>
          <p:nvPr/>
        </p:nvSpPr>
        <p:spPr>
          <a:xfrm>
            <a:off x="2570844" y="5474304"/>
            <a:ext cx="3892731" cy="423821"/>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buFont typeface="Wingdings" pitchFamily="2" charset="2"/>
              <a:buChar char="§"/>
            </a:pPr>
            <a:r>
              <a:rPr lang="en-US" sz="1200" b="1" dirty="0">
                <a:solidFill>
                  <a:schemeClr val="accent4">
                    <a:lumMod val="50000"/>
                  </a:schemeClr>
                </a:solidFill>
                <a:latin typeface="Calibri" pitchFamily="34" charset="0"/>
              </a:rPr>
              <a:t>The majority are not aware of On-Demand platforms</a:t>
            </a:r>
          </a:p>
          <a:p>
            <a:pPr marL="182563" indent="-182563" algn="ctr">
              <a:buFont typeface="Wingdings" pitchFamily="2" charset="2"/>
              <a:buChar char="§"/>
            </a:pPr>
            <a:r>
              <a:rPr lang="en-US" sz="1200" b="1" dirty="0">
                <a:solidFill>
                  <a:schemeClr val="accent4">
                    <a:lumMod val="50000"/>
                  </a:schemeClr>
                </a:solidFill>
                <a:latin typeface="Calibri" pitchFamily="34" charset="0"/>
              </a:rPr>
              <a:t>3 subscribers (Netflix)</a:t>
            </a:r>
          </a:p>
        </p:txBody>
      </p:sp>
      <p:sp>
        <p:nvSpPr>
          <p:cNvPr id="21" name="Lekerekített téglalap 20"/>
          <p:cNvSpPr/>
          <p:nvPr/>
        </p:nvSpPr>
        <p:spPr>
          <a:xfrm>
            <a:off x="2583544" y="6126725"/>
            <a:ext cx="3892731" cy="546100"/>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lumMod val="50000"/>
                  </a:schemeClr>
                </a:solidFill>
                <a:latin typeface="Calibri" pitchFamily="34" charset="0"/>
              </a:rPr>
              <a:t>Using torrent sites is popular in a segment of the respondents (also did it in Hungary)</a:t>
            </a:r>
          </a:p>
        </p:txBody>
      </p:sp>
      <p:sp>
        <p:nvSpPr>
          <p:cNvPr id="23" name="Rounded Rectangular Callout 9"/>
          <p:cNvSpPr/>
          <p:nvPr/>
        </p:nvSpPr>
        <p:spPr>
          <a:xfrm>
            <a:off x="9705398" y="3842116"/>
            <a:ext cx="2168432" cy="648197"/>
          </a:xfrm>
          <a:prstGeom prst="wedgeRoundRectCallout">
            <a:avLst>
              <a:gd name="adj1" fmla="val -8200"/>
              <a:gd name="adj2" fmla="val -80116"/>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1200" i="1" u="none" strike="noStrike" kern="0" cap="none" spc="0" normalizeH="0" baseline="0" dirty="0">
                <a:ln>
                  <a:noFill/>
                </a:ln>
                <a:solidFill>
                  <a:schemeClr val="bg1">
                    <a:lumMod val="50000"/>
                  </a:schemeClr>
                </a:solidFill>
                <a:effectLst/>
                <a:uLnTx/>
                <a:uFillTx/>
                <a:latin typeface="Calibri" pitchFamily="34" charset="0"/>
              </a:rPr>
              <a:t>‘I only watch movies on </a:t>
            </a:r>
            <a:r>
              <a:rPr lang="en-US" sz="1200" i="1" kern="0" dirty="0" err="1">
                <a:solidFill>
                  <a:schemeClr val="bg1">
                    <a:lumMod val="50000"/>
                  </a:schemeClr>
                </a:solidFill>
                <a:latin typeface="Calibri" pitchFamily="34" charset="0"/>
              </a:rPr>
              <a:t>Youtube</a:t>
            </a:r>
            <a:r>
              <a:rPr kumimoji="0" lang="en-US" sz="1200" i="1" u="none" strike="noStrike" kern="0" cap="none" spc="0" normalizeH="0" dirty="0">
                <a:ln>
                  <a:noFill/>
                </a:ln>
                <a:solidFill>
                  <a:schemeClr val="bg1">
                    <a:lumMod val="50000"/>
                  </a:schemeClr>
                </a:solidFill>
                <a:effectLst/>
                <a:uLnTx/>
                <a:uFillTx/>
                <a:latin typeface="Calibri" pitchFamily="34" charset="0"/>
              </a:rPr>
              <a:t>’</a:t>
            </a:r>
            <a:endParaRPr kumimoji="0" lang="en-US" sz="1200" i="1" u="none" strike="noStrike" kern="0" cap="none" spc="0" normalizeH="0" baseline="0" dirty="0">
              <a:ln>
                <a:noFill/>
              </a:ln>
              <a:solidFill>
                <a:schemeClr val="bg1">
                  <a:lumMod val="50000"/>
                </a:schemeClr>
              </a:solidFill>
              <a:effectLst/>
              <a:uLnTx/>
              <a:uFillTx/>
              <a:latin typeface="Calibri" pitchFamily="34" charset="0"/>
            </a:endParaRPr>
          </a:p>
        </p:txBody>
      </p:sp>
      <p:sp>
        <p:nvSpPr>
          <p:cNvPr id="25" name="Jobbra nyíl 24"/>
          <p:cNvSpPr/>
          <p:nvPr/>
        </p:nvSpPr>
        <p:spPr>
          <a:xfrm>
            <a:off x="6489700" y="6208331"/>
            <a:ext cx="2667000" cy="406400"/>
          </a:xfrm>
          <a:prstGeom prst="rightArrow">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lumMod val="50000"/>
                  </a:schemeClr>
                </a:solidFill>
                <a:latin typeface="Calibri" pitchFamily="34" charset="0"/>
              </a:rPr>
              <a:t>Torrent users streaming less</a:t>
            </a:r>
          </a:p>
        </p:txBody>
      </p:sp>
      <p:sp>
        <p:nvSpPr>
          <p:cNvPr id="26" name="Balra nyíl 25"/>
          <p:cNvSpPr/>
          <p:nvPr/>
        </p:nvSpPr>
        <p:spPr>
          <a:xfrm>
            <a:off x="812800" y="4490313"/>
            <a:ext cx="1765808" cy="368300"/>
          </a:xfrm>
          <a:prstGeom prst="leftArrow">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lumMod val="50000"/>
                  </a:schemeClr>
                </a:solidFill>
                <a:latin typeface="Calibri" pitchFamily="34" charset="0"/>
              </a:rPr>
              <a:t>Majority use</a:t>
            </a:r>
          </a:p>
        </p:txBody>
      </p:sp>
      <p:sp>
        <p:nvSpPr>
          <p:cNvPr id="2" name="Rectangle 1"/>
          <p:cNvSpPr/>
          <p:nvPr/>
        </p:nvSpPr>
        <p:spPr>
          <a:xfrm>
            <a:off x="2368646" y="1668362"/>
            <a:ext cx="4963217" cy="369332"/>
          </a:xfrm>
          <a:prstGeom prst="rect">
            <a:avLst/>
          </a:prstGeom>
        </p:spPr>
        <p:txBody>
          <a:bodyPr wrap="none">
            <a:spAutoFit/>
          </a:bodyPr>
          <a:lstStyle/>
          <a:p>
            <a:pPr lvl="0" algn="ctr">
              <a:defRPr/>
            </a:pPr>
            <a:r>
              <a:rPr lang="en-US" b="1" kern="0" dirty="0">
                <a:ln w="0"/>
                <a:solidFill>
                  <a:srgbClr val="92D050"/>
                </a:solidFill>
              </a:rPr>
              <a:t>Access to alternative platforms in target countries</a:t>
            </a:r>
          </a:p>
        </p:txBody>
      </p:sp>
      <p:pic>
        <p:nvPicPr>
          <p:cNvPr id="76" name="Kép 75" descr="Flag_of_the_United_Kingdom.svg.png"/>
          <p:cNvPicPr>
            <a:picLocks noChangeAspect="1"/>
          </p:cNvPicPr>
          <p:nvPr/>
        </p:nvPicPr>
        <p:blipFill>
          <a:blip r:embed="rId4" cstate="print"/>
          <a:stretch>
            <a:fillRect/>
          </a:stretch>
        </p:blipFill>
        <p:spPr>
          <a:xfrm>
            <a:off x="7866863" y="2102658"/>
            <a:ext cx="1047147" cy="523574"/>
          </a:xfrm>
          <a:prstGeom prst="rect">
            <a:avLst/>
          </a:prstGeom>
        </p:spPr>
      </p:pic>
      <p:sp>
        <p:nvSpPr>
          <p:cNvPr id="3" name="Left-Right Arrow 2"/>
          <p:cNvSpPr/>
          <p:nvPr/>
        </p:nvSpPr>
        <p:spPr>
          <a:xfrm>
            <a:off x="4264436" y="2778283"/>
            <a:ext cx="593195" cy="27358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pic>
        <p:nvPicPr>
          <p:cNvPr id="29" name="Picture 2" descr="Képtalálat a következ&amp;odblac;re: „exclamation m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0787" y="2297665"/>
            <a:ext cx="560492" cy="56049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xmlns="" id="{84724E08-73B6-49FD-B2DE-D79E54C513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31" name="Picture 30">
            <a:extLst>
              <a:ext uri="{FF2B5EF4-FFF2-40B4-BE49-F238E27FC236}">
                <a16:creationId xmlns:a16="http://schemas.microsoft.com/office/drawing/2014/main" xmlns="" id="{2EA24266-2545-4466-9960-FA1D431C0F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a:spLocks noChangeAspect="1"/>
          </p:cNvSpPr>
          <p:nvPr/>
        </p:nvSpPr>
        <p:spPr bwMode="auto">
          <a:xfrm>
            <a:off x="0" y="732848"/>
            <a:ext cx="12192000" cy="951623"/>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27" name="Title 5"/>
          <p:cNvSpPr txBox="1">
            <a:spLocks/>
          </p:cNvSpPr>
          <p:nvPr/>
        </p:nvSpPr>
        <p:spPr>
          <a:xfrm>
            <a:off x="549905" y="198592"/>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On-line platforms for watching videos</a:t>
            </a:r>
          </a:p>
        </p:txBody>
      </p:sp>
      <p:sp>
        <p:nvSpPr>
          <p:cNvPr id="6" name="Title 5"/>
          <p:cNvSpPr>
            <a:spLocks noGrp="1"/>
          </p:cNvSpPr>
          <p:nvPr>
            <p:ph type="title"/>
          </p:nvPr>
        </p:nvSpPr>
        <p:spPr>
          <a:xfrm>
            <a:off x="503344" y="817767"/>
            <a:ext cx="11383855" cy="856177"/>
          </a:xfrm>
        </p:spPr>
        <p:txBody>
          <a:bodyPr>
            <a:noAutofit/>
          </a:bodyPr>
          <a:lstStyle/>
          <a:p>
            <a:r>
              <a:rPr lang="en-US" sz="1600" dirty="0"/>
              <a:t>The respondents use as many on-line platforms as possible, through legal or illegal access.</a:t>
            </a:r>
            <a:br>
              <a:rPr lang="en-US" sz="1600" dirty="0"/>
            </a:br>
            <a:r>
              <a:rPr lang="en-US" sz="1600" b="0" dirty="0"/>
              <a:t>TV channels on an online platform are attractive, the freedom of choice (time, content) is inspiring.</a:t>
            </a:r>
            <a:br>
              <a:rPr lang="en-US" sz="1600" b="0" dirty="0"/>
            </a:br>
            <a:r>
              <a:rPr lang="en-US" sz="1600" b="0" dirty="0"/>
              <a:t>Personal impression: </a:t>
            </a:r>
            <a:r>
              <a:rPr lang="en-US" sz="1600" b="0" i="1" dirty="0"/>
              <a:t>‘I’m using internet</a:t>
            </a:r>
            <a:r>
              <a:rPr lang="en-US" sz="1600" b="0" dirty="0"/>
              <a:t>’, but in reality they spend several hours consuming television content (mainly movies and series).</a:t>
            </a:r>
            <a:endParaRPr lang="en-US" sz="1600" dirty="0"/>
          </a:p>
        </p:txBody>
      </p:sp>
      <p:sp>
        <p:nvSpPr>
          <p:cNvPr id="220" name="Rounded Rectangular Callout 9"/>
          <p:cNvSpPr/>
          <p:nvPr/>
        </p:nvSpPr>
        <p:spPr>
          <a:xfrm>
            <a:off x="63972" y="3975841"/>
            <a:ext cx="2393478" cy="509874"/>
          </a:xfrm>
          <a:prstGeom prst="wedgeRoundRectCallout">
            <a:avLst>
              <a:gd name="adj1" fmla="val 37438"/>
              <a:gd name="adj2" fmla="val -89497"/>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bg1">
                    <a:lumMod val="50000"/>
                  </a:schemeClr>
                </a:solidFill>
                <a:latin typeface="Calibri" pitchFamily="34" charset="0"/>
              </a:rPr>
              <a:t>‘Germany filters and controls a lot, mainly music videos on YouTube’</a:t>
            </a:r>
          </a:p>
        </p:txBody>
      </p:sp>
      <p:sp>
        <p:nvSpPr>
          <p:cNvPr id="67" name="Lekerekített téglalap 66"/>
          <p:cNvSpPr/>
          <p:nvPr/>
        </p:nvSpPr>
        <p:spPr>
          <a:xfrm>
            <a:off x="272144" y="2350104"/>
            <a:ext cx="3892731" cy="966471"/>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en-US" sz="1200" b="1" dirty="0">
                <a:solidFill>
                  <a:srgbClr val="404040"/>
                </a:solidFill>
                <a:latin typeface="Calibri" pitchFamily="34" charset="0"/>
              </a:rPr>
              <a:t>Torrent &amp; Free to air</a:t>
            </a:r>
          </a:p>
          <a:p>
            <a:pPr marL="182563" indent="-182563">
              <a:buFont typeface="Wingdings" pitchFamily="2" charset="2"/>
              <a:buChar char="§"/>
            </a:pPr>
            <a:r>
              <a:rPr lang="en-US" sz="1200" dirty="0">
                <a:solidFill>
                  <a:srgbClr val="404040"/>
                </a:solidFill>
                <a:latin typeface="Calibri" pitchFamily="34" charset="0"/>
              </a:rPr>
              <a:t>Respondents talk about strongly restricted access: blocking music videos on </a:t>
            </a:r>
            <a:r>
              <a:rPr lang="en-US" sz="1200" dirty="0" err="1">
                <a:solidFill>
                  <a:srgbClr val="404040"/>
                </a:solidFill>
                <a:latin typeface="Calibri" pitchFamily="34" charset="0"/>
              </a:rPr>
              <a:t>Youtube</a:t>
            </a:r>
            <a:r>
              <a:rPr lang="en-US" sz="1200" dirty="0">
                <a:solidFill>
                  <a:srgbClr val="404040"/>
                </a:solidFill>
                <a:latin typeface="Calibri" pitchFamily="34" charset="0"/>
              </a:rPr>
              <a:t> is really painful</a:t>
            </a:r>
          </a:p>
          <a:p>
            <a:pPr marL="182563" indent="-182563">
              <a:buFont typeface="Wingdings" pitchFamily="2" charset="2"/>
              <a:buChar char="§"/>
            </a:pPr>
            <a:r>
              <a:rPr lang="en-US" sz="1200" dirty="0">
                <a:solidFill>
                  <a:srgbClr val="404040"/>
                </a:solidFill>
                <a:latin typeface="Calibri" pitchFamily="34" charset="0"/>
              </a:rPr>
              <a:t>They aware of the control and penalty for illegal content is known</a:t>
            </a:r>
          </a:p>
        </p:txBody>
      </p:sp>
      <p:pic>
        <p:nvPicPr>
          <p:cNvPr id="75" name="Kép 74" descr="Flag_of_Germany.svg.png"/>
          <p:cNvPicPr>
            <a:picLocks noChangeAspect="1"/>
          </p:cNvPicPr>
          <p:nvPr/>
        </p:nvPicPr>
        <p:blipFill>
          <a:blip r:embed="rId3" cstate="print"/>
          <a:stretch>
            <a:fillRect/>
          </a:stretch>
        </p:blipFill>
        <p:spPr>
          <a:xfrm>
            <a:off x="3338977" y="2039076"/>
            <a:ext cx="898057" cy="538835"/>
          </a:xfrm>
          <a:prstGeom prst="rect">
            <a:avLst/>
          </a:prstGeom>
        </p:spPr>
      </p:pic>
      <p:sp>
        <p:nvSpPr>
          <p:cNvPr id="77" name="Rounded Rectangular Callout 9"/>
          <p:cNvSpPr/>
          <p:nvPr/>
        </p:nvSpPr>
        <p:spPr>
          <a:xfrm>
            <a:off x="139859" y="5898125"/>
            <a:ext cx="2168432" cy="650084"/>
          </a:xfrm>
          <a:prstGeom prst="wedgeRoundRectCallout">
            <a:avLst>
              <a:gd name="adj1" fmla="val 61200"/>
              <a:gd name="adj2" fmla="val -648"/>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bg1">
                    <a:lumMod val="50000"/>
                  </a:schemeClr>
                </a:solidFill>
                <a:latin typeface="Calibri" pitchFamily="34" charset="0"/>
              </a:rPr>
              <a:t>‘Torrent is a crime here, users are found according to the IP address’</a:t>
            </a:r>
          </a:p>
        </p:txBody>
      </p:sp>
      <p:sp>
        <p:nvSpPr>
          <p:cNvPr id="78" name="Rounded Rectangular Callout 9"/>
          <p:cNvSpPr/>
          <p:nvPr/>
        </p:nvSpPr>
        <p:spPr>
          <a:xfrm>
            <a:off x="6738984" y="3752336"/>
            <a:ext cx="2168432" cy="514956"/>
          </a:xfrm>
          <a:prstGeom prst="wedgeRoundRectCallout">
            <a:avLst>
              <a:gd name="adj1" fmla="val -11329"/>
              <a:gd name="adj2" fmla="val -88620"/>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bg1">
                    <a:lumMod val="50000"/>
                  </a:schemeClr>
                </a:solidFill>
                <a:latin typeface="Calibri" pitchFamily="34" charset="0"/>
              </a:rPr>
              <a:t>‘There are no problems with downloading or stream’</a:t>
            </a:r>
          </a:p>
        </p:txBody>
      </p:sp>
      <p:sp>
        <p:nvSpPr>
          <p:cNvPr id="79" name="Lekerekített téglalap 78"/>
          <p:cNvSpPr/>
          <p:nvPr/>
        </p:nvSpPr>
        <p:spPr>
          <a:xfrm>
            <a:off x="4931279" y="2319623"/>
            <a:ext cx="3892731" cy="965768"/>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en-US" sz="1200" b="1" dirty="0">
                <a:solidFill>
                  <a:srgbClr val="404040"/>
                </a:solidFill>
                <a:latin typeface="Calibri" pitchFamily="34" charset="0"/>
              </a:rPr>
              <a:t>Torrent &amp; Free to air</a:t>
            </a:r>
          </a:p>
          <a:p>
            <a:pPr marL="182563" indent="-182563">
              <a:buFont typeface="Wingdings" pitchFamily="2" charset="2"/>
              <a:buChar char="§"/>
            </a:pPr>
            <a:r>
              <a:rPr lang="en-US" sz="1200" dirty="0" err="1">
                <a:solidFill>
                  <a:srgbClr val="404040"/>
                </a:solidFill>
                <a:latin typeface="Calibri" pitchFamily="34" charset="0"/>
              </a:rPr>
              <a:t>Acess</a:t>
            </a:r>
            <a:r>
              <a:rPr lang="en-US" sz="1200" dirty="0">
                <a:solidFill>
                  <a:srgbClr val="404040"/>
                </a:solidFill>
                <a:latin typeface="Calibri" pitchFamily="34" charset="0"/>
              </a:rPr>
              <a:t> with no limits</a:t>
            </a:r>
          </a:p>
          <a:p>
            <a:pPr marL="182563" indent="-182563">
              <a:buFont typeface="Wingdings" pitchFamily="2" charset="2"/>
              <a:buChar char="§"/>
            </a:pPr>
            <a:r>
              <a:rPr lang="en-US" sz="1200" dirty="0">
                <a:solidFill>
                  <a:srgbClr val="404040"/>
                </a:solidFill>
                <a:latin typeface="Calibri" pitchFamily="34" charset="0"/>
              </a:rPr>
              <a:t>Control and penalty for illegal content is not known</a:t>
            </a:r>
          </a:p>
        </p:txBody>
      </p:sp>
      <p:sp>
        <p:nvSpPr>
          <p:cNvPr id="80" name="Rounded Rectangular Callout 9"/>
          <p:cNvSpPr/>
          <p:nvPr/>
        </p:nvSpPr>
        <p:spPr>
          <a:xfrm>
            <a:off x="6655577" y="4589305"/>
            <a:ext cx="2741920" cy="584003"/>
          </a:xfrm>
          <a:prstGeom prst="wedgeRoundRectCallout">
            <a:avLst>
              <a:gd name="adj1" fmla="val -54053"/>
              <a:gd name="adj2" fmla="val -87180"/>
              <a:gd name="adj3" fmla="val 16667"/>
            </a:avLst>
          </a:prstGeom>
          <a:solidFill>
            <a:schemeClr val="bg1">
              <a:alpha val="72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rgbClr val="C00000"/>
                </a:solidFill>
                <a:latin typeface="Calibri" pitchFamily="34" charset="0"/>
              </a:rPr>
              <a:t>‘I don’t understand why Hungarian sports events are not available on Hungarian sites’</a:t>
            </a:r>
          </a:p>
        </p:txBody>
      </p:sp>
      <p:sp>
        <p:nvSpPr>
          <p:cNvPr id="81" name="Lekerekített téglalap 80"/>
          <p:cNvSpPr/>
          <p:nvPr/>
        </p:nvSpPr>
        <p:spPr>
          <a:xfrm>
            <a:off x="9118600" y="2180292"/>
            <a:ext cx="2794000" cy="1381034"/>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en-US" sz="1400" b="1" dirty="0">
                <a:solidFill>
                  <a:srgbClr val="404040"/>
                </a:solidFill>
                <a:latin typeface="Calibri" pitchFamily="34" charset="0"/>
              </a:rPr>
              <a:t>4 REPSONDENTS DOES NOT USE</a:t>
            </a:r>
          </a:p>
          <a:p>
            <a:pPr marL="182563" indent="-182563">
              <a:buFont typeface="Wingdings" pitchFamily="2" charset="2"/>
              <a:buChar char="§"/>
            </a:pPr>
            <a:r>
              <a:rPr lang="en-US" sz="1400" dirty="0">
                <a:solidFill>
                  <a:srgbClr val="404040"/>
                </a:solidFill>
                <a:latin typeface="Calibri" pitchFamily="34" charset="0"/>
              </a:rPr>
              <a:t>Streaming</a:t>
            </a:r>
          </a:p>
          <a:p>
            <a:pPr marL="182563" indent="-182563">
              <a:buFont typeface="Wingdings" pitchFamily="2" charset="2"/>
              <a:buChar char="§"/>
            </a:pPr>
            <a:r>
              <a:rPr lang="en-US" sz="1400" dirty="0">
                <a:solidFill>
                  <a:srgbClr val="404040"/>
                </a:solidFill>
                <a:latin typeface="Calibri" pitchFamily="34" charset="0"/>
              </a:rPr>
              <a:t>Torrent</a:t>
            </a:r>
          </a:p>
          <a:p>
            <a:pPr marL="182563" indent="-182563">
              <a:buFont typeface="Wingdings" pitchFamily="2" charset="2"/>
              <a:buChar char="§"/>
            </a:pPr>
            <a:r>
              <a:rPr lang="en-US" sz="1400" dirty="0">
                <a:solidFill>
                  <a:srgbClr val="404040"/>
                </a:solidFill>
                <a:latin typeface="Calibri" pitchFamily="34" charset="0"/>
              </a:rPr>
              <a:t>Free catchup sites</a:t>
            </a:r>
          </a:p>
          <a:p>
            <a:pPr marL="182563" indent="-182563">
              <a:buFont typeface="Wingdings" pitchFamily="2" charset="2"/>
              <a:buChar char="§"/>
            </a:pPr>
            <a:r>
              <a:rPr lang="en-US" sz="1400" dirty="0">
                <a:solidFill>
                  <a:srgbClr val="404040"/>
                </a:solidFill>
                <a:latin typeface="Calibri" pitchFamily="34" charset="0"/>
              </a:rPr>
              <a:t>They only use </a:t>
            </a:r>
            <a:r>
              <a:rPr lang="en-US" sz="1400" dirty="0" err="1">
                <a:solidFill>
                  <a:srgbClr val="404040"/>
                </a:solidFill>
                <a:latin typeface="Calibri" pitchFamily="34" charset="0"/>
              </a:rPr>
              <a:t>Youtube</a:t>
            </a:r>
            <a:endParaRPr lang="en-US" sz="1400" dirty="0">
              <a:solidFill>
                <a:srgbClr val="404040"/>
              </a:solidFill>
              <a:latin typeface="Calibri" pitchFamily="34" charset="0"/>
            </a:endParaRPr>
          </a:p>
        </p:txBody>
      </p:sp>
      <p:sp>
        <p:nvSpPr>
          <p:cNvPr id="17" name="Lekerekített téglalap 16"/>
          <p:cNvSpPr/>
          <p:nvPr/>
        </p:nvSpPr>
        <p:spPr>
          <a:xfrm>
            <a:off x="2596244" y="3338776"/>
            <a:ext cx="3892731" cy="107345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Font typeface="Wingdings" pitchFamily="2" charset="2"/>
              <a:buChar char="§"/>
            </a:pPr>
            <a:r>
              <a:rPr lang="en-US" sz="1200" b="1" dirty="0">
                <a:solidFill>
                  <a:srgbClr val="C00000"/>
                </a:solidFill>
                <a:latin typeface="Calibri" pitchFamily="34" charset="0"/>
              </a:rPr>
              <a:t>The details of </a:t>
            </a:r>
            <a:r>
              <a:rPr lang="en-US" sz="1200" b="1" dirty="0" err="1">
                <a:solidFill>
                  <a:srgbClr val="C00000"/>
                </a:solidFill>
                <a:latin typeface="Calibri" pitchFamily="34" charset="0"/>
              </a:rPr>
              <a:t>geoblock</a:t>
            </a:r>
            <a:r>
              <a:rPr lang="en-US" sz="1200" b="1" dirty="0">
                <a:solidFill>
                  <a:srgbClr val="C00000"/>
                </a:solidFill>
                <a:latin typeface="Calibri" pitchFamily="34" charset="0"/>
              </a:rPr>
              <a:t> is unknown and incomprehensible for the users, causes a lot of inconvenience for them:</a:t>
            </a:r>
          </a:p>
          <a:p>
            <a:pPr marL="533400" indent="-273050">
              <a:lnSpc>
                <a:spcPts val="1200"/>
              </a:lnSpc>
              <a:buFont typeface="Wingdings" pitchFamily="2" charset="2"/>
              <a:buChar char="§"/>
            </a:pPr>
            <a:r>
              <a:rPr lang="en-US" sz="1100" dirty="0">
                <a:solidFill>
                  <a:srgbClr val="C00000"/>
                </a:solidFill>
                <a:latin typeface="Calibri" pitchFamily="34" charset="0"/>
              </a:rPr>
              <a:t>Streaming – disappointing specially during sports events</a:t>
            </a:r>
          </a:p>
          <a:p>
            <a:pPr marL="533400" indent="-273050">
              <a:lnSpc>
                <a:spcPts val="1200"/>
              </a:lnSpc>
              <a:buFont typeface="Wingdings" pitchFamily="2" charset="2"/>
              <a:buChar char="§"/>
            </a:pPr>
            <a:r>
              <a:rPr lang="en-US" sz="1100" dirty="0" err="1">
                <a:solidFill>
                  <a:srgbClr val="C00000"/>
                </a:solidFill>
                <a:latin typeface="Calibri" pitchFamily="34" charset="0"/>
              </a:rPr>
              <a:t>Indavideo</a:t>
            </a:r>
            <a:endParaRPr lang="en-US" sz="1100" dirty="0">
              <a:solidFill>
                <a:srgbClr val="C00000"/>
              </a:solidFill>
              <a:latin typeface="Calibri" pitchFamily="34" charset="0"/>
            </a:endParaRPr>
          </a:p>
        </p:txBody>
      </p:sp>
      <p:sp>
        <p:nvSpPr>
          <p:cNvPr id="18" name="Lekerekített téglalap 17"/>
          <p:cNvSpPr/>
          <p:nvPr/>
        </p:nvSpPr>
        <p:spPr>
          <a:xfrm>
            <a:off x="2596244" y="4496404"/>
            <a:ext cx="3892731" cy="385721"/>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a:solidFill>
                  <a:schemeClr val="accent4">
                    <a:lumMod val="50000"/>
                  </a:schemeClr>
                </a:solidFill>
                <a:latin typeface="Calibri" pitchFamily="34" charset="0"/>
              </a:rPr>
              <a:t>STREAMING SITES ARE POPULAR</a:t>
            </a:r>
          </a:p>
        </p:txBody>
      </p:sp>
      <p:sp>
        <p:nvSpPr>
          <p:cNvPr id="19" name="Lekerekített téglalap 18"/>
          <p:cNvSpPr/>
          <p:nvPr/>
        </p:nvSpPr>
        <p:spPr>
          <a:xfrm>
            <a:off x="2583544" y="5004404"/>
            <a:ext cx="3892731" cy="296821"/>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lumMod val="50000"/>
                  </a:schemeClr>
                </a:solidFill>
                <a:latin typeface="Calibri" pitchFamily="34" charset="0"/>
              </a:rPr>
              <a:t>Spotify free usage</a:t>
            </a:r>
          </a:p>
        </p:txBody>
      </p:sp>
      <p:sp>
        <p:nvSpPr>
          <p:cNvPr id="20" name="Lekerekített téglalap 19"/>
          <p:cNvSpPr/>
          <p:nvPr/>
        </p:nvSpPr>
        <p:spPr>
          <a:xfrm>
            <a:off x="2570844" y="5474304"/>
            <a:ext cx="3892731" cy="423821"/>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buFont typeface="Wingdings" pitchFamily="2" charset="2"/>
              <a:buChar char="§"/>
            </a:pPr>
            <a:r>
              <a:rPr lang="en-US" sz="1200" b="1" dirty="0">
                <a:solidFill>
                  <a:schemeClr val="accent4">
                    <a:lumMod val="50000"/>
                  </a:schemeClr>
                </a:solidFill>
                <a:latin typeface="Calibri" pitchFamily="34" charset="0"/>
              </a:rPr>
              <a:t>The majority are not aware of On-Demand platforms</a:t>
            </a:r>
          </a:p>
          <a:p>
            <a:pPr marL="182563" indent="-182563" algn="ctr">
              <a:buFont typeface="Wingdings" pitchFamily="2" charset="2"/>
              <a:buChar char="§"/>
            </a:pPr>
            <a:r>
              <a:rPr lang="en-US" sz="1200" b="1" dirty="0">
                <a:solidFill>
                  <a:schemeClr val="accent4">
                    <a:lumMod val="50000"/>
                  </a:schemeClr>
                </a:solidFill>
                <a:latin typeface="Calibri" pitchFamily="34" charset="0"/>
              </a:rPr>
              <a:t>3 subscribers (Netflix)</a:t>
            </a:r>
          </a:p>
        </p:txBody>
      </p:sp>
      <p:sp>
        <p:nvSpPr>
          <p:cNvPr id="21" name="Lekerekített téglalap 20"/>
          <p:cNvSpPr/>
          <p:nvPr/>
        </p:nvSpPr>
        <p:spPr>
          <a:xfrm>
            <a:off x="2583544" y="6126725"/>
            <a:ext cx="3892731" cy="546100"/>
          </a:xfrm>
          <a:prstGeom prst="round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lumMod val="50000"/>
                  </a:schemeClr>
                </a:solidFill>
                <a:latin typeface="Calibri" pitchFamily="34" charset="0"/>
              </a:rPr>
              <a:t>Using torrent sites is popular in a segment of the respondents (also did it in Hungary)</a:t>
            </a:r>
          </a:p>
        </p:txBody>
      </p:sp>
      <p:sp>
        <p:nvSpPr>
          <p:cNvPr id="23" name="Rounded Rectangular Callout 9"/>
          <p:cNvSpPr/>
          <p:nvPr/>
        </p:nvSpPr>
        <p:spPr>
          <a:xfrm>
            <a:off x="9705398" y="3842116"/>
            <a:ext cx="2168432" cy="648197"/>
          </a:xfrm>
          <a:prstGeom prst="wedgeRoundRectCallout">
            <a:avLst>
              <a:gd name="adj1" fmla="val -8200"/>
              <a:gd name="adj2" fmla="val -80116"/>
              <a:gd name="adj3" fmla="val 16667"/>
            </a:avLst>
          </a:prstGeom>
          <a:solidFill>
            <a:schemeClr val="bg1">
              <a:alpha val="72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1200" i="1" u="none" strike="noStrike" kern="0" cap="none" spc="0" normalizeH="0" baseline="0" dirty="0">
                <a:ln>
                  <a:noFill/>
                </a:ln>
                <a:solidFill>
                  <a:schemeClr val="bg1">
                    <a:lumMod val="50000"/>
                  </a:schemeClr>
                </a:solidFill>
                <a:effectLst/>
                <a:uLnTx/>
                <a:uFillTx/>
                <a:latin typeface="Calibri" pitchFamily="34" charset="0"/>
              </a:rPr>
              <a:t>‘I only watch movies on </a:t>
            </a:r>
            <a:r>
              <a:rPr lang="en-US" sz="1200" i="1" kern="0" dirty="0" err="1">
                <a:solidFill>
                  <a:schemeClr val="bg1">
                    <a:lumMod val="50000"/>
                  </a:schemeClr>
                </a:solidFill>
                <a:latin typeface="Calibri" pitchFamily="34" charset="0"/>
              </a:rPr>
              <a:t>Youtube</a:t>
            </a:r>
            <a:r>
              <a:rPr kumimoji="0" lang="en-US" sz="1200" i="1" u="none" strike="noStrike" kern="0" cap="none" spc="0" normalizeH="0" dirty="0">
                <a:ln>
                  <a:noFill/>
                </a:ln>
                <a:solidFill>
                  <a:schemeClr val="bg1">
                    <a:lumMod val="50000"/>
                  </a:schemeClr>
                </a:solidFill>
                <a:effectLst/>
                <a:uLnTx/>
                <a:uFillTx/>
                <a:latin typeface="Calibri" pitchFamily="34" charset="0"/>
              </a:rPr>
              <a:t>’</a:t>
            </a:r>
            <a:endParaRPr kumimoji="0" lang="en-US" sz="1200" i="1" u="none" strike="noStrike" kern="0" cap="none" spc="0" normalizeH="0" baseline="0" dirty="0">
              <a:ln>
                <a:noFill/>
              </a:ln>
              <a:solidFill>
                <a:schemeClr val="bg1">
                  <a:lumMod val="50000"/>
                </a:schemeClr>
              </a:solidFill>
              <a:effectLst/>
              <a:uLnTx/>
              <a:uFillTx/>
              <a:latin typeface="Calibri" pitchFamily="34" charset="0"/>
            </a:endParaRPr>
          </a:p>
        </p:txBody>
      </p:sp>
      <p:sp>
        <p:nvSpPr>
          <p:cNvPr id="25" name="Jobbra nyíl 24"/>
          <p:cNvSpPr/>
          <p:nvPr/>
        </p:nvSpPr>
        <p:spPr>
          <a:xfrm>
            <a:off x="6489700" y="6208331"/>
            <a:ext cx="2667000" cy="406400"/>
          </a:xfrm>
          <a:prstGeom prst="rightArrow">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lumMod val="50000"/>
                  </a:schemeClr>
                </a:solidFill>
                <a:latin typeface="Calibri" pitchFamily="34" charset="0"/>
              </a:rPr>
              <a:t>Torrent users streaming less</a:t>
            </a:r>
          </a:p>
        </p:txBody>
      </p:sp>
      <p:sp>
        <p:nvSpPr>
          <p:cNvPr id="26" name="Balra nyíl 25"/>
          <p:cNvSpPr/>
          <p:nvPr/>
        </p:nvSpPr>
        <p:spPr>
          <a:xfrm>
            <a:off x="812800" y="4490313"/>
            <a:ext cx="1765808" cy="368300"/>
          </a:xfrm>
          <a:prstGeom prst="leftArrow">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lumMod val="50000"/>
                  </a:schemeClr>
                </a:solidFill>
                <a:latin typeface="Calibri" pitchFamily="34" charset="0"/>
              </a:rPr>
              <a:t>Majority use</a:t>
            </a:r>
          </a:p>
        </p:txBody>
      </p:sp>
      <p:sp>
        <p:nvSpPr>
          <p:cNvPr id="2" name="Rectangle 1"/>
          <p:cNvSpPr/>
          <p:nvPr/>
        </p:nvSpPr>
        <p:spPr>
          <a:xfrm>
            <a:off x="2368646" y="1668362"/>
            <a:ext cx="4963217" cy="369332"/>
          </a:xfrm>
          <a:prstGeom prst="rect">
            <a:avLst/>
          </a:prstGeom>
        </p:spPr>
        <p:txBody>
          <a:bodyPr wrap="none">
            <a:spAutoFit/>
          </a:bodyPr>
          <a:lstStyle/>
          <a:p>
            <a:pPr lvl="0" algn="ctr">
              <a:defRPr/>
            </a:pPr>
            <a:r>
              <a:rPr lang="en-US" b="1" kern="0" dirty="0">
                <a:ln w="0"/>
                <a:solidFill>
                  <a:srgbClr val="92D050"/>
                </a:solidFill>
              </a:rPr>
              <a:t>Access to alternative platforms in target countries</a:t>
            </a:r>
          </a:p>
        </p:txBody>
      </p:sp>
      <p:pic>
        <p:nvPicPr>
          <p:cNvPr id="76" name="Kép 75" descr="Flag_of_the_United_Kingdom.svg.png"/>
          <p:cNvPicPr>
            <a:picLocks noChangeAspect="1"/>
          </p:cNvPicPr>
          <p:nvPr/>
        </p:nvPicPr>
        <p:blipFill>
          <a:blip r:embed="rId4" cstate="print"/>
          <a:stretch>
            <a:fillRect/>
          </a:stretch>
        </p:blipFill>
        <p:spPr>
          <a:xfrm>
            <a:off x="7866863" y="2102658"/>
            <a:ext cx="1047147" cy="523574"/>
          </a:xfrm>
          <a:prstGeom prst="rect">
            <a:avLst/>
          </a:prstGeom>
        </p:spPr>
      </p:pic>
      <p:sp>
        <p:nvSpPr>
          <p:cNvPr id="3" name="Left-Right Arrow 2"/>
          <p:cNvSpPr/>
          <p:nvPr/>
        </p:nvSpPr>
        <p:spPr>
          <a:xfrm>
            <a:off x="4264436" y="2778283"/>
            <a:ext cx="593195" cy="27358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pic>
        <p:nvPicPr>
          <p:cNvPr id="29" name="Picture 2" descr="Képtalálat a következ&amp;odblac;re: „exclamation m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0787" y="2297665"/>
            <a:ext cx="560492" cy="56049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32" name="TextBox 22"/>
          <p:cNvSpPr txBox="1"/>
          <p:nvPr/>
        </p:nvSpPr>
        <p:spPr>
          <a:xfrm>
            <a:off x="7223445" y="936701"/>
            <a:ext cx="4930501" cy="3539430"/>
          </a:xfrm>
          <a:prstGeom prst="rect">
            <a:avLst/>
          </a:prstGeom>
        </p:spPr>
        <p:txBody>
          <a:bodyPr wrap="square" rtlCol="0">
            <a:spAutoFit/>
          </a:bodyPr>
          <a:lstStyle/>
          <a:p>
            <a:r>
              <a:rPr lang="en-US" sz="1400" dirty="0">
                <a:solidFill>
                  <a:schemeClr val="bg1"/>
                </a:solidFill>
                <a:latin typeface="Calibri" pitchFamily="34" charset="0"/>
                <a:cs typeface="Arial" pitchFamily="34" charset="0"/>
              </a:rPr>
              <a:t>Using streaming sites is the most popular way to reach content, almost the two thirds of the Hungarians living in the two foreign country (59%) stream something online at least once a week, one third of them use streaming site every day.</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Downloading is also popular, however a little bit less often used than streaming – 45% uses torrent sites at least once a week, and only the one quarter of the target group downloads every day (24%).</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The circumstances are different for torrent in Great-Britain and Germany. In Germany torrent activity is highly limited but despite of the strict regulation and the potential penalty, 45% of the immigrants downloads at least once in a month. There is no such an over</a:t>
            </a:r>
            <a:r>
              <a:rPr lang="hu-HU" sz="1400" dirty="0">
                <a:solidFill>
                  <a:schemeClr val="bg1"/>
                </a:solidFill>
                <a:latin typeface="Calibri" pitchFamily="34" charset="0"/>
                <a:cs typeface="Arial" pitchFamily="34" charset="0"/>
              </a:rPr>
              <a:t>-</a:t>
            </a:r>
            <a:r>
              <a:rPr lang="en-US" sz="1400" dirty="0">
                <a:solidFill>
                  <a:schemeClr val="bg1"/>
                </a:solidFill>
                <a:latin typeface="Calibri" pitchFamily="34" charset="0"/>
                <a:cs typeface="Arial" pitchFamily="34" charset="0"/>
              </a:rPr>
              <a:t>controlled attitude in Great-Britain over </a:t>
            </a:r>
            <a:r>
              <a:rPr lang="en-US" sz="1400" dirty="0" err="1">
                <a:solidFill>
                  <a:schemeClr val="bg1"/>
                </a:solidFill>
                <a:latin typeface="Calibri" pitchFamily="34" charset="0"/>
                <a:cs typeface="Arial" pitchFamily="34" charset="0"/>
              </a:rPr>
              <a:t>torrenting</a:t>
            </a:r>
            <a:r>
              <a:rPr lang="en-US" sz="1400" dirty="0">
                <a:solidFill>
                  <a:schemeClr val="bg1"/>
                </a:solidFill>
                <a:latin typeface="Calibri" pitchFamily="34" charset="0"/>
                <a:cs typeface="Arial" pitchFamily="34" charset="0"/>
              </a:rPr>
              <a:t>, 68% uses this kind of service at least monthly.</a:t>
            </a:r>
          </a:p>
        </p:txBody>
      </p:sp>
      <p:sp>
        <p:nvSpPr>
          <p:cNvPr id="33" name="TextBox 21"/>
          <p:cNvSpPr txBox="1"/>
          <p:nvPr/>
        </p:nvSpPr>
        <p:spPr>
          <a:xfrm>
            <a:off x="7154215" y="-19271"/>
            <a:ext cx="5037785" cy="707886"/>
          </a:xfrm>
          <a:prstGeom prst="rect">
            <a:avLst/>
          </a:prstGeom>
        </p:spPr>
        <p:txBody>
          <a:bodyPr wrap="square" rtlCol="0">
            <a:spAutoFit/>
          </a:bodyPr>
          <a:lstStyle/>
          <a:p>
            <a:pPr algn="ctr"/>
            <a:r>
              <a:rPr lang="hu-HU" sz="2000" b="1" i="1" dirty="0">
                <a:solidFill>
                  <a:schemeClr val="bg1"/>
                </a:solidFill>
                <a:latin typeface="Calibri" pitchFamily="34" charset="0"/>
                <a:cs typeface="Arial" pitchFamily="34" charset="0"/>
              </a:rPr>
              <a:t>INFORMATION COMING FROM THE QUANTITATIVE PHASE</a:t>
            </a:r>
          </a:p>
        </p:txBody>
      </p:sp>
      <p:pic>
        <p:nvPicPr>
          <p:cNvPr id="31" name="Picture 30">
            <a:extLst>
              <a:ext uri="{FF2B5EF4-FFF2-40B4-BE49-F238E27FC236}">
                <a16:creationId xmlns:a16="http://schemas.microsoft.com/office/drawing/2014/main" xmlns="" id="{F03815CA-F4C2-4BF2-8261-D120C8AB67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34" name="Picture 33">
            <a:extLst>
              <a:ext uri="{FF2B5EF4-FFF2-40B4-BE49-F238E27FC236}">
                <a16:creationId xmlns:a16="http://schemas.microsoft.com/office/drawing/2014/main" xmlns="" id="{6E87AF8C-D4C4-46AA-B873-C919A3191A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2122236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6"/>
          <p:cNvSpPr>
            <a:spLocks noChangeAspect="1"/>
          </p:cNvSpPr>
          <p:nvPr/>
        </p:nvSpPr>
        <p:spPr bwMode="auto">
          <a:xfrm>
            <a:off x="27404" y="1264148"/>
            <a:ext cx="12192000" cy="1358174"/>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449820" y="1424934"/>
            <a:ext cx="11539460" cy="1123604"/>
          </a:xfrm>
        </p:spPr>
        <p:txBody>
          <a:bodyPr>
            <a:noAutofit/>
          </a:bodyPr>
          <a:lstStyle/>
          <a:p>
            <a:r>
              <a:rPr lang="en-US" sz="1600" b="0" dirty="0"/>
              <a:t>Most of the respondents </a:t>
            </a:r>
            <a:r>
              <a:rPr lang="en-US" sz="1600" dirty="0"/>
              <a:t>used media content on laptop and on on-line platforms, even in Hungary.</a:t>
            </a:r>
            <a:r>
              <a:rPr lang="en-US" sz="1600" b="0" dirty="0"/>
              <a:t> Their content usage abroad has mainly broadened with </a:t>
            </a:r>
            <a:r>
              <a:rPr lang="en-US" sz="1600" dirty="0"/>
              <a:t>stream</a:t>
            </a:r>
            <a:r>
              <a:rPr lang="en-US" sz="1600" b="0" dirty="0"/>
              <a:t> pages (broadcasting in real time). Torrent, free catchup and video sharing have been popular previously.</a:t>
            </a:r>
            <a:br>
              <a:rPr lang="en-US" sz="1600" b="0" dirty="0"/>
            </a:br>
            <a:r>
              <a:rPr lang="en-US" sz="1600" b="0" dirty="0"/>
              <a:t>Most of the participants are ‚naive’ users, looking for content starting with a Google search. (e.g.: typing the title, performer, event).</a:t>
            </a:r>
            <a:br>
              <a:rPr lang="en-US" sz="1600" b="0" dirty="0"/>
            </a:br>
            <a:r>
              <a:rPr lang="en-US" sz="1600" b="0" dirty="0"/>
              <a:t>A few of them aware of the additional services and/or devices.</a:t>
            </a:r>
          </a:p>
        </p:txBody>
      </p:sp>
      <p:sp>
        <p:nvSpPr>
          <p:cNvPr id="16" name="Rectangle 27"/>
          <p:cNvSpPr/>
          <p:nvPr/>
        </p:nvSpPr>
        <p:spPr>
          <a:xfrm>
            <a:off x="8449912" y="3565193"/>
            <a:ext cx="1441055" cy="400088"/>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hu-HU" sz="1600" b="1" kern="0" dirty="0">
                <a:solidFill>
                  <a:srgbClr val="404040"/>
                </a:solidFill>
              </a:rPr>
              <a:t>TORRENT</a:t>
            </a:r>
            <a:endParaRPr lang="en-US" sz="1600" b="1" kern="0" dirty="0">
              <a:solidFill>
                <a:srgbClr val="404040"/>
              </a:solidFill>
            </a:endParaRPr>
          </a:p>
        </p:txBody>
      </p:sp>
      <p:sp>
        <p:nvSpPr>
          <p:cNvPr id="18" name="Rectangle 27"/>
          <p:cNvSpPr/>
          <p:nvPr/>
        </p:nvSpPr>
        <p:spPr>
          <a:xfrm>
            <a:off x="999649" y="3560334"/>
            <a:ext cx="1880257" cy="404947"/>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kern="0" dirty="0">
                <a:solidFill>
                  <a:srgbClr val="404040"/>
                </a:solidFill>
              </a:rPr>
              <a:t>VIDEO SHARING</a:t>
            </a:r>
            <a:endParaRPr kumimoji="0" lang="en-US" sz="1600" b="1" i="0" u="none" strike="noStrike" kern="0" cap="none" spc="0" normalizeH="0" baseline="0" noProof="0" dirty="0">
              <a:ln>
                <a:noFill/>
              </a:ln>
              <a:solidFill>
                <a:srgbClr val="404040"/>
              </a:solidFill>
              <a:effectLst/>
              <a:uLnTx/>
              <a:uFillTx/>
            </a:endParaRPr>
          </a:p>
        </p:txBody>
      </p:sp>
      <p:sp>
        <p:nvSpPr>
          <p:cNvPr id="19" name="Rectangle 27"/>
          <p:cNvSpPr/>
          <p:nvPr/>
        </p:nvSpPr>
        <p:spPr>
          <a:xfrm>
            <a:off x="4716765" y="3554217"/>
            <a:ext cx="1545815" cy="411064"/>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hu-HU" sz="1600" b="1" kern="0" dirty="0">
                <a:solidFill>
                  <a:srgbClr val="404040"/>
                </a:solidFill>
              </a:rPr>
              <a:t>STREAM</a:t>
            </a:r>
            <a:endParaRPr lang="en-US" sz="1600" b="1" kern="0" dirty="0">
              <a:solidFill>
                <a:srgbClr val="404040"/>
              </a:solidFill>
            </a:endParaRPr>
          </a:p>
        </p:txBody>
      </p:sp>
      <p:graphicFrame>
        <p:nvGraphicFramePr>
          <p:cNvPr id="21" name="Táblázat 20"/>
          <p:cNvGraphicFramePr>
            <a:graphicFrameLocks noGrp="1"/>
          </p:cNvGraphicFramePr>
          <p:nvPr>
            <p:extLst>
              <p:ext uri="{D42A27DB-BD31-4B8C-83A1-F6EECF244321}">
                <p14:modId xmlns:p14="http://schemas.microsoft.com/office/powerpoint/2010/main" val="1250809677"/>
              </p:ext>
            </p:extLst>
          </p:nvPr>
        </p:nvGraphicFramePr>
        <p:xfrm>
          <a:off x="654095" y="4247600"/>
          <a:ext cx="2420200" cy="2377440"/>
        </p:xfrm>
        <a:graphic>
          <a:graphicData uri="http://schemas.openxmlformats.org/drawingml/2006/table">
            <a:tbl>
              <a:tblPr firstRow="1" bandRow="1">
                <a:tableStyleId>{5C22544A-7EE6-4342-B048-85BDC9FD1C3A}</a:tableStyleId>
              </a:tblPr>
              <a:tblGrid>
                <a:gridCol w="2420200">
                  <a:extLst>
                    <a:ext uri="{9D8B030D-6E8A-4147-A177-3AD203B41FA5}">
                      <a16:colId xmlns:a16="http://schemas.microsoft.com/office/drawing/2014/main" xmlns="" val="20000"/>
                    </a:ext>
                  </a:extLst>
                </a:gridCol>
              </a:tblGrid>
              <a:tr h="274018">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200" b="0" noProof="0" dirty="0">
                          <a:solidFill>
                            <a:srgbClr val="404040"/>
                          </a:solidFill>
                        </a:rPr>
                        <a:t>YOUTUBE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4018">
                <a:tc>
                  <a:txBody>
                    <a:bodyPr/>
                    <a:lstStyle/>
                    <a:p>
                      <a:pPr algn="ctr"/>
                      <a:r>
                        <a:rPr lang="en-US" sz="1200" b="0" noProof="0" dirty="0">
                          <a:solidFill>
                            <a:srgbClr val="404040"/>
                          </a:solidFill>
                        </a:rPr>
                        <a:t>BANDCAMP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74018">
                <a:tc>
                  <a:txBody>
                    <a:bodyPr/>
                    <a:lstStyle/>
                    <a:p>
                      <a:pPr algn="ctr"/>
                      <a:r>
                        <a:rPr lang="en-US" sz="1200" b="0" noProof="0" dirty="0">
                          <a:solidFill>
                            <a:srgbClr val="404040"/>
                          </a:solidFill>
                        </a:rPr>
                        <a:t>VLOGOK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74018">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200" b="0" noProof="0" dirty="0">
                          <a:solidFill>
                            <a:srgbClr val="404040"/>
                          </a:solidFill>
                        </a:rPr>
                        <a:t>BBC</a:t>
                      </a:r>
                      <a:r>
                        <a:rPr lang="en-US" sz="1200" b="0" baseline="0" noProof="0" dirty="0">
                          <a:solidFill>
                            <a:srgbClr val="404040"/>
                          </a:solidFill>
                        </a:rPr>
                        <a:t> PLAYER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45280">
                <a:tc>
                  <a:txBody>
                    <a:bodyPr/>
                    <a:lstStyle/>
                    <a:p>
                      <a:pPr algn="ctr"/>
                      <a:r>
                        <a:rPr lang="en-US" sz="1200" b="0" noProof="0" dirty="0">
                          <a:solidFill>
                            <a:srgbClr val="404040"/>
                          </a:solidFill>
                        </a:rPr>
                        <a:t>Youtube-mp3/org</a:t>
                      </a:r>
                    </a:p>
                    <a:p>
                      <a:pPr algn="ctr"/>
                      <a:r>
                        <a:rPr lang="en-US" sz="1200" b="0" noProof="0" dirty="0">
                          <a:solidFill>
                            <a:srgbClr val="404040"/>
                          </a:solidFill>
                        </a:rPr>
                        <a:t>Video converter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74018">
                <a:tc>
                  <a:txBody>
                    <a:bodyPr/>
                    <a:lstStyle/>
                    <a:p>
                      <a:pPr algn="ctr"/>
                      <a:r>
                        <a:rPr lang="en-US" sz="1200" b="0" noProof="0" dirty="0">
                          <a:solidFill>
                            <a:srgbClr val="404040"/>
                          </a:solidFill>
                        </a:rPr>
                        <a:t>MUBI.COM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74018">
                <a:tc>
                  <a:txBody>
                    <a:bodyPr/>
                    <a:lstStyle/>
                    <a:p>
                      <a:pPr algn="ctr"/>
                      <a:r>
                        <a:rPr lang="en-US" sz="1200" b="0" noProof="0" dirty="0">
                          <a:solidFill>
                            <a:srgbClr val="404040"/>
                          </a:solidFill>
                        </a:rPr>
                        <a:t>VIMEO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74018">
                <a:tc>
                  <a:txBody>
                    <a:bodyPr/>
                    <a:lstStyle/>
                    <a:p>
                      <a:pPr algn="ctr"/>
                      <a:r>
                        <a:rPr lang="en-US" sz="1200" b="0" noProof="0" dirty="0">
                          <a:solidFill>
                            <a:srgbClr val="404040"/>
                          </a:solidFill>
                        </a:rPr>
                        <a:t>VEVO CHANNELS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graphicFrame>
        <p:nvGraphicFramePr>
          <p:cNvPr id="22" name="Táblázat 21"/>
          <p:cNvGraphicFramePr>
            <a:graphicFrameLocks noGrp="1"/>
          </p:cNvGraphicFramePr>
          <p:nvPr>
            <p:extLst>
              <p:ext uri="{D42A27DB-BD31-4B8C-83A1-F6EECF244321}">
                <p14:modId xmlns:p14="http://schemas.microsoft.com/office/powerpoint/2010/main" val="1161858396"/>
              </p:ext>
            </p:extLst>
          </p:nvPr>
        </p:nvGraphicFramePr>
        <p:xfrm>
          <a:off x="8091596" y="4282060"/>
          <a:ext cx="2253883" cy="2328944"/>
        </p:xfrm>
        <a:graphic>
          <a:graphicData uri="http://schemas.openxmlformats.org/drawingml/2006/table">
            <a:tbl>
              <a:tblPr firstRow="1" bandRow="1">
                <a:tableStyleId>{5C22544A-7EE6-4342-B048-85BDC9FD1C3A}</a:tableStyleId>
              </a:tblPr>
              <a:tblGrid>
                <a:gridCol w="2253883">
                  <a:extLst>
                    <a:ext uri="{9D8B030D-6E8A-4147-A177-3AD203B41FA5}">
                      <a16:colId xmlns:a16="http://schemas.microsoft.com/office/drawing/2014/main" xmlns="" val="20000"/>
                    </a:ext>
                  </a:extLst>
                </a:gridCol>
              </a:tblGrid>
              <a:tr h="39641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a:solidFill>
                            <a:srgbClr val="404040"/>
                          </a:solidFill>
                          <a:latin typeface="+mn-lt"/>
                          <a:ea typeface="+mn-ea"/>
                          <a:cs typeface="+mn-cs"/>
                        </a:rPr>
                        <a:t>NCORE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641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a:solidFill>
                            <a:srgbClr val="404040"/>
                          </a:solidFill>
                          <a:latin typeface="+mn-lt"/>
                          <a:ea typeface="+mn-ea"/>
                          <a:cs typeface="+mn-cs"/>
                        </a:rPr>
                        <a:t>BITHUMEN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89193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a:solidFill>
                            <a:srgbClr val="404040"/>
                          </a:solidFill>
                          <a:latin typeface="+mn-lt"/>
                          <a:ea typeface="+mn-ea"/>
                          <a:cs typeface="+mn-cs"/>
                        </a:rPr>
                        <a:t>POPCORNTIME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4417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200" b="0" kern="1200" dirty="0">
                          <a:solidFill>
                            <a:srgbClr val="404040"/>
                          </a:solidFill>
                          <a:latin typeface="+mn-lt"/>
                          <a:ea typeface="+mn-ea"/>
                          <a:cs typeface="+mn-cs"/>
                        </a:rPr>
                        <a:t>PIRATEBAY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26" name="Táblázat 25"/>
          <p:cNvGraphicFramePr>
            <a:graphicFrameLocks noGrp="1"/>
          </p:cNvGraphicFramePr>
          <p:nvPr>
            <p:extLst>
              <p:ext uri="{D42A27DB-BD31-4B8C-83A1-F6EECF244321}">
                <p14:modId xmlns:p14="http://schemas.microsoft.com/office/powerpoint/2010/main" val="2790433868"/>
              </p:ext>
            </p:extLst>
          </p:nvPr>
        </p:nvGraphicFramePr>
        <p:xfrm>
          <a:off x="4382317" y="4271280"/>
          <a:ext cx="2284294" cy="2339725"/>
        </p:xfrm>
        <a:graphic>
          <a:graphicData uri="http://schemas.openxmlformats.org/drawingml/2006/table">
            <a:tbl>
              <a:tblPr firstRow="1" bandRow="1">
                <a:tableStyleId>{5C22544A-7EE6-4342-B048-85BDC9FD1C3A}</a:tableStyleId>
              </a:tblPr>
              <a:tblGrid>
                <a:gridCol w="2284294">
                  <a:extLst>
                    <a:ext uri="{9D8B030D-6E8A-4147-A177-3AD203B41FA5}">
                      <a16:colId xmlns:a16="http://schemas.microsoft.com/office/drawing/2014/main" xmlns="" val="20000"/>
                    </a:ext>
                  </a:extLst>
                </a:gridCol>
              </a:tblGrid>
              <a:tr h="28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200" b="0" kern="1200" noProof="0" dirty="0">
                          <a:solidFill>
                            <a:srgbClr val="404040"/>
                          </a:solidFill>
                          <a:latin typeface="+mn-lt"/>
                          <a:ea typeface="+mn-ea"/>
                          <a:cs typeface="+mn-cs"/>
                        </a:rPr>
                        <a:t>SOROZATBARAT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200" b="0" kern="1200" noProof="0" dirty="0">
                          <a:solidFill>
                            <a:srgbClr val="404040"/>
                          </a:solidFill>
                          <a:latin typeface="+mn-lt"/>
                          <a:ea typeface="+mn-ea"/>
                          <a:cs typeface="+mn-cs"/>
                        </a:rPr>
                        <a:t>MOOVIE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8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200" b="0" kern="1200" noProof="0" dirty="0">
                          <a:solidFill>
                            <a:srgbClr val="404040"/>
                          </a:solidFill>
                          <a:latin typeface="+mn-lt"/>
                          <a:ea typeface="+mn-ea"/>
                          <a:cs typeface="+mn-cs"/>
                        </a:rPr>
                        <a:t>MOZICSILLAG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3810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200" b="0" kern="1200" noProof="0" dirty="0">
                          <a:solidFill>
                            <a:srgbClr val="404040"/>
                          </a:solidFill>
                          <a:latin typeface="+mn-lt"/>
                          <a:ea typeface="+mn-ea"/>
                          <a:cs typeface="+mn-cs"/>
                        </a:rPr>
                        <a:t>LIVE STREAM ON THE WEBSITE</a:t>
                      </a:r>
                      <a:r>
                        <a:rPr lang="en-US" sz="1200" b="0" kern="1200" baseline="0" noProof="0" dirty="0">
                          <a:solidFill>
                            <a:srgbClr val="404040"/>
                          </a:solidFill>
                          <a:latin typeface="+mn-lt"/>
                          <a:ea typeface="+mn-ea"/>
                          <a:cs typeface="+mn-cs"/>
                        </a:rPr>
                        <a:t> OF THE EVENT </a:t>
                      </a:r>
                      <a:r>
                        <a:rPr lang="en-US" sz="1200" b="0" kern="1200" noProof="0" dirty="0">
                          <a:solidFill>
                            <a:srgbClr val="404040"/>
                          </a:solidFill>
                          <a:latin typeface="+mn-lt"/>
                          <a:ea typeface="+mn-ea"/>
                          <a:cs typeface="+mn-cs"/>
                        </a:rPr>
                        <a:t>e.g. F1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8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200" b="0" kern="1200" noProof="0" dirty="0">
                          <a:solidFill>
                            <a:srgbClr val="404040"/>
                          </a:solidFill>
                          <a:latin typeface="+mn-lt"/>
                          <a:ea typeface="+mn-ea"/>
                          <a:cs typeface="+mn-cs"/>
                        </a:rPr>
                        <a:t>BANOK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8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200" b="0" kern="1200" noProof="0" dirty="0">
                          <a:solidFill>
                            <a:srgbClr val="404040"/>
                          </a:solidFill>
                          <a:latin typeface="+mn-lt"/>
                          <a:ea typeface="+mn-ea"/>
                          <a:cs typeface="+mn-cs"/>
                        </a:rPr>
                        <a:t>KINOX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8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200" b="0" kern="1200" noProof="0" dirty="0">
                          <a:solidFill>
                            <a:srgbClr val="404040"/>
                          </a:solidFill>
                          <a:latin typeface="+mn-lt"/>
                          <a:ea typeface="+mn-ea"/>
                          <a:cs typeface="+mn-cs"/>
                        </a:rPr>
                        <a:t>Vidto.me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pic>
        <p:nvPicPr>
          <p:cNvPr id="32" name="Kép 31" descr="Flag_of_Germany.svg.png"/>
          <p:cNvPicPr>
            <a:picLocks noChangeAspect="1"/>
          </p:cNvPicPr>
          <p:nvPr/>
        </p:nvPicPr>
        <p:blipFill>
          <a:blip r:embed="rId3" cstate="print"/>
          <a:stretch>
            <a:fillRect/>
          </a:stretch>
        </p:blipFill>
        <p:spPr>
          <a:xfrm>
            <a:off x="5971990" y="3795882"/>
            <a:ext cx="495119" cy="297072"/>
          </a:xfrm>
          <a:prstGeom prst="rect">
            <a:avLst/>
          </a:prstGeom>
        </p:spPr>
      </p:pic>
      <p:pic>
        <p:nvPicPr>
          <p:cNvPr id="33" name="Kép 32" descr="Flag_of_the_United_Kingdom.svg.png"/>
          <p:cNvPicPr>
            <a:picLocks noChangeAspect="1"/>
          </p:cNvPicPr>
          <p:nvPr/>
        </p:nvPicPr>
        <p:blipFill>
          <a:blip r:embed="rId4" cstate="print"/>
          <a:stretch>
            <a:fillRect/>
          </a:stretch>
        </p:blipFill>
        <p:spPr>
          <a:xfrm>
            <a:off x="9559192" y="3846682"/>
            <a:ext cx="541737" cy="270869"/>
          </a:xfrm>
          <a:prstGeom prst="rect">
            <a:avLst/>
          </a:prstGeom>
        </p:spPr>
      </p:pic>
      <p:sp>
        <p:nvSpPr>
          <p:cNvPr id="13"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On-line platforms</a:t>
            </a:r>
          </a:p>
        </p:txBody>
      </p:sp>
      <p:sp>
        <p:nvSpPr>
          <p:cNvPr id="3" name="Rectangle 2"/>
          <p:cNvSpPr/>
          <p:nvPr/>
        </p:nvSpPr>
        <p:spPr>
          <a:xfrm>
            <a:off x="3073073" y="2947492"/>
            <a:ext cx="5141151" cy="523220"/>
          </a:xfrm>
          <a:prstGeom prst="rect">
            <a:avLst/>
          </a:prstGeom>
        </p:spPr>
        <p:txBody>
          <a:bodyPr wrap="none">
            <a:spAutoFit/>
          </a:bodyPr>
          <a:lstStyle/>
          <a:p>
            <a:pPr lvl="0" algn="ctr">
              <a:defRPr/>
            </a:pPr>
            <a:r>
              <a:rPr lang="en-US" sz="2800" b="1" kern="0" dirty="0">
                <a:ln w="0"/>
                <a:solidFill>
                  <a:srgbClr val="92D050"/>
                </a:solidFill>
              </a:rPr>
              <a:t>Frequently used online platforms</a:t>
            </a:r>
          </a:p>
        </p:txBody>
      </p:sp>
      <p:pic>
        <p:nvPicPr>
          <p:cNvPr id="14" name="Picture 13">
            <a:extLst>
              <a:ext uri="{FF2B5EF4-FFF2-40B4-BE49-F238E27FC236}">
                <a16:creationId xmlns:a16="http://schemas.microsoft.com/office/drawing/2014/main" xmlns="" id="{AD978A7A-613B-4978-B05C-160484DC0A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17" name="Picture 16">
            <a:extLst>
              <a:ext uri="{FF2B5EF4-FFF2-40B4-BE49-F238E27FC236}">
                <a16:creationId xmlns:a16="http://schemas.microsoft.com/office/drawing/2014/main" xmlns="" id="{714A0150-1C7E-4FD1-95C3-92C840B400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a:spLocks noChangeAspect="1"/>
          </p:cNvSpPr>
          <p:nvPr/>
        </p:nvSpPr>
        <p:spPr bwMode="auto">
          <a:xfrm>
            <a:off x="27404" y="1066021"/>
            <a:ext cx="12192000" cy="1556301"/>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488886" y="1028171"/>
            <a:ext cx="11357987" cy="1618904"/>
          </a:xfrm>
        </p:spPr>
        <p:txBody>
          <a:bodyPr>
            <a:noAutofit/>
          </a:bodyPr>
          <a:lstStyle/>
          <a:p>
            <a:r>
              <a:rPr lang="en-US" sz="1600" b="0" dirty="0"/>
              <a:t>Spotify is the most popular among on-demand platforms, 3 respondents has a Netflix subscription (2 in Germany, 1 in Great-Britain). Netflix is the choice of viewers who like quality movies and series. </a:t>
            </a:r>
            <a:r>
              <a:rPr lang="en-US" sz="1600" dirty="0"/>
              <a:t>Goal: each the latest content.</a:t>
            </a:r>
            <a:r>
              <a:rPr lang="en-US" sz="1600" b="0" dirty="0"/>
              <a:t> Amazon Prime and Sky are also draws the attention, target group is open to try but Netflix fits the expectations better. </a:t>
            </a:r>
            <a:br>
              <a:rPr lang="en-US" sz="1600" b="0" dirty="0"/>
            </a:br>
            <a:r>
              <a:rPr lang="en-US" sz="1600" b="0" dirty="0"/>
              <a:t>Two respondents has already tried ‚Romanian sites’ before for reaching Hungarian TV channels. They cancelled the subscription after a little time because of the low quality of the broadcast. They was aware of the illegality of the service.</a:t>
            </a:r>
            <a:br>
              <a:rPr lang="en-US" sz="1600" b="0" dirty="0"/>
            </a:br>
            <a:r>
              <a:rPr lang="en-US" sz="1600" dirty="0" err="1"/>
              <a:t>Médiaklikk</a:t>
            </a:r>
            <a:r>
              <a:rPr lang="en-US" sz="1600" b="0" dirty="0"/>
              <a:t>, </a:t>
            </a:r>
            <a:r>
              <a:rPr lang="en-US" sz="1600" b="0" dirty="0" err="1"/>
              <a:t>RTLMost</a:t>
            </a:r>
            <a:r>
              <a:rPr lang="en-US" sz="1600" b="0" dirty="0"/>
              <a:t> and TV2 are well-known platforms as a ‘source of Hungarian TV content’</a:t>
            </a:r>
          </a:p>
        </p:txBody>
      </p:sp>
      <p:sp>
        <p:nvSpPr>
          <p:cNvPr id="23" name="Rounded Rectangular Callout 9"/>
          <p:cNvSpPr/>
          <p:nvPr/>
        </p:nvSpPr>
        <p:spPr>
          <a:xfrm>
            <a:off x="27404" y="4472521"/>
            <a:ext cx="2537996" cy="1249270"/>
          </a:xfrm>
          <a:prstGeom prst="wedgeRoundRectCallout">
            <a:avLst>
              <a:gd name="adj1" fmla="val -36022"/>
              <a:gd name="adj2" fmla="val 59116"/>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bg1">
                    <a:lumMod val="50000"/>
                  </a:schemeClr>
                </a:solidFill>
                <a:latin typeface="Calibri" pitchFamily="34" charset="0"/>
              </a:rPr>
              <a:t>‘I checked </a:t>
            </a:r>
            <a:r>
              <a:rPr lang="en-US" sz="1200" i="1" kern="0" dirty="0" err="1">
                <a:solidFill>
                  <a:schemeClr val="bg1">
                    <a:lumMod val="50000"/>
                  </a:schemeClr>
                </a:solidFill>
                <a:latin typeface="Calibri" pitchFamily="34" charset="0"/>
              </a:rPr>
              <a:t>Médiaklikk</a:t>
            </a:r>
            <a:r>
              <a:rPr lang="en-US" sz="1200" i="1" kern="0" dirty="0">
                <a:solidFill>
                  <a:schemeClr val="bg1">
                    <a:lumMod val="50000"/>
                  </a:schemeClr>
                </a:solidFill>
                <a:latin typeface="Calibri" pitchFamily="34" charset="0"/>
              </a:rPr>
              <a:t> once, but I didn’t think it was useful, I couldn’t have watched it live…so I let it go. I found a </a:t>
            </a:r>
            <a:r>
              <a:rPr lang="en-US" sz="1200" i="1" kern="0" dirty="0" err="1">
                <a:solidFill>
                  <a:schemeClr val="bg1">
                    <a:lumMod val="50000"/>
                  </a:schemeClr>
                </a:solidFill>
                <a:latin typeface="Calibri" pitchFamily="34" charset="0"/>
              </a:rPr>
              <a:t>subscriptional</a:t>
            </a:r>
            <a:r>
              <a:rPr lang="en-US" sz="1200" i="1" kern="0" dirty="0">
                <a:solidFill>
                  <a:schemeClr val="bg1">
                    <a:lumMod val="50000"/>
                  </a:schemeClr>
                </a:solidFill>
                <a:latin typeface="Calibri" pitchFamily="34" charset="0"/>
              </a:rPr>
              <a:t> option, 10 pound/month, it had 8 channels’  (female, GB)</a:t>
            </a:r>
          </a:p>
        </p:txBody>
      </p:sp>
      <p:sp>
        <p:nvSpPr>
          <p:cNvPr id="24" name="Rectangle 27"/>
          <p:cNvSpPr/>
          <p:nvPr/>
        </p:nvSpPr>
        <p:spPr>
          <a:xfrm>
            <a:off x="2952839" y="2732007"/>
            <a:ext cx="1406509" cy="435882"/>
          </a:xfrm>
          <a:prstGeom prst="rect">
            <a:avLst/>
          </a:prstGeom>
          <a:solidFill>
            <a:schemeClr val="tx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noProof="0" dirty="0">
                <a:solidFill>
                  <a:schemeClr val="bg1"/>
                </a:solidFill>
              </a:rPr>
              <a:t>SVOD</a:t>
            </a:r>
            <a:endParaRPr kumimoji="0" lang="en-US" sz="1400" b="1" i="0" u="none" strike="noStrike" kern="0" cap="none" spc="0" normalizeH="0" baseline="0" noProof="0" dirty="0">
              <a:ln>
                <a:noFill/>
              </a:ln>
              <a:solidFill>
                <a:schemeClr val="bg1"/>
              </a:solidFill>
              <a:effectLst/>
              <a:uLnTx/>
              <a:uFillTx/>
            </a:endParaRPr>
          </a:p>
        </p:txBody>
      </p:sp>
      <p:graphicFrame>
        <p:nvGraphicFramePr>
          <p:cNvPr id="25" name="Táblázat 24"/>
          <p:cNvGraphicFramePr>
            <a:graphicFrameLocks noGrp="1"/>
          </p:cNvGraphicFramePr>
          <p:nvPr>
            <p:extLst>
              <p:ext uri="{D42A27DB-BD31-4B8C-83A1-F6EECF244321}">
                <p14:modId xmlns:p14="http://schemas.microsoft.com/office/powerpoint/2010/main" val="3156742550"/>
              </p:ext>
            </p:extLst>
          </p:nvPr>
        </p:nvGraphicFramePr>
        <p:xfrm>
          <a:off x="2879630" y="3314771"/>
          <a:ext cx="1567546" cy="1524000"/>
        </p:xfrm>
        <a:graphic>
          <a:graphicData uri="http://schemas.openxmlformats.org/drawingml/2006/table">
            <a:tbl>
              <a:tblPr firstRow="1" bandRow="1">
                <a:tableStyleId>{5C22544A-7EE6-4342-B048-85BDC9FD1C3A}</a:tableStyleId>
              </a:tblPr>
              <a:tblGrid>
                <a:gridCol w="1567546">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NETFLIX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AMAZON PRIME (1)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SKY (1)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000" b="1" dirty="0">
                          <a:solidFill>
                            <a:srgbClr val="404040"/>
                          </a:solidFill>
                        </a:rPr>
                        <a:t>ROMANIAN SITE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000" b="1" dirty="0">
                          <a:solidFill>
                            <a:srgbClr val="404040"/>
                          </a:solidFill>
                        </a:rPr>
                        <a:t>SUBSCRIPTION FOR VPN SWITCHING</a:t>
                      </a:r>
                    </a:p>
                    <a:p>
                      <a:pPr algn="ctr"/>
                      <a:r>
                        <a:rPr lang="hu-HU" sz="1000" b="1" dirty="0">
                          <a:solidFill>
                            <a:srgbClr val="404040"/>
                          </a:solidFill>
                        </a:rPr>
                        <a:t>(1500</a:t>
                      </a:r>
                      <a:r>
                        <a:rPr lang="hu-HU" sz="1000" b="1" baseline="0" dirty="0">
                          <a:solidFill>
                            <a:srgbClr val="404040"/>
                          </a:solidFill>
                        </a:rPr>
                        <a:t> HUF </a:t>
                      </a:r>
                      <a:r>
                        <a:rPr lang="hu-HU" sz="1000" b="1" baseline="0" dirty="0" err="1">
                          <a:solidFill>
                            <a:srgbClr val="404040"/>
                          </a:solidFill>
                        </a:rPr>
                        <a:t>fee</a:t>
                      </a:r>
                      <a:r>
                        <a:rPr lang="hu-HU" sz="1000" b="1" baseline="0" dirty="0">
                          <a:solidFill>
                            <a:srgbClr val="404040"/>
                          </a:solidFill>
                        </a:rPr>
                        <a:t>)</a:t>
                      </a:r>
                      <a:endParaRPr lang="hu-HU" sz="10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7" name="Rounded Rectangular Callout 9"/>
          <p:cNvSpPr/>
          <p:nvPr/>
        </p:nvSpPr>
        <p:spPr>
          <a:xfrm>
            <a:off x="3454400" y="5630429"/>
            <a:ext cx="4241045" cy="1078718"/>
          </a:xfrm>
          <a:prstGeom prst="wedgeRoundRectCallout">
            <a:avLst>
              <a:gd name="adj1" fmla="val -46736"/>
              <a:gd name="adj2" fmla="val 39230"/>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bg1">
                    <a:lumMod val="50000"/>
                  </a:schemeClr>
                </a:solidFill>
                <a:latin typeface="Calibri" pitchFamily="34" charset="0"/>
              </a:rPr>
              <a:t>‘I wanted to stream the Olympics, but it was not accessibly abroad, so I logged on to my Hungarian VPN, and watch it there. I can only use </a:t>
            </a:r>
            <a:r>
              <a:rPr lang="en-US" sz="1200" i="1" kern="0" dirty="0" err="1">
                <a:solidFill>
                  <a:schemeClr val="bg1">
                    <a:lumMod val="50000"/>
                  </a:schemeClr>
                </a:solidFill>
                <a:latin typeface="Calibri" pitchFamily="34" charset="0"/>
              </a:rPr>
              <a:t>Indavideo</a:t>
            </a:r>
            <a:r>
              <a:rPr lang="en-US" sz="1200" i="1" kern="0" dirty="0">
                <a:solidFill>
                  <a:schemeClr val="bg1">
                    <a:lumMod val="50000"/>
                  </a:schemeClr>
                </a:solidFill>
                <a:latin typeface="Calibri" pitchFamily="34" charset="0"/>
              </a:rPr>
              <a:t> this was as well. There are several services, like it is one FTP server’</a:t>
            </a:r>
          </a:p>
          <a:p>
            <a:pPr lvl="0" algn="ctr">
              <a:spcBef>
                <a:spcPts val="400"/>
              </a:spcBef>
              <a:defRPr/>
            </a:pPr>
            <a:r>
              <a:rPr kumimoji="0" lang="en-US" sz="1200" i="1" u="none" strike="noStrike" kern="0" cap="none" spc="0" normalizeH="0" dirty="0">
                <a:ln>
                  <a:noFill/>
                </a:ln>
                <a:solidFill>
                  <a:schemeClr val="bg1">
                    <a:lumMod val="50000"/>
                  </a:schemeClr>
                </a:solidFill>
                <a:effectLst/>
                <a:uLnTx/>
                <a:uFillTx/>
                <a:latin typeface="Calibri" pitchFamily="34" charset="0"/>
              </a:rPr>
              <a:t> (man, D)</a:t>
            </a:r>
            <a:endParaRPr kumimoji="0" lang="en-US" sz="1200" i="1" u="none" strike="noStrike" kern="0" cap="none" spc="0" normalizeH="0" baseline="0" dirty="0">
              <a:ln>
                <a:noFill/>
              </a:ln>
              <a:solidFill>
                <a:schemeClr val="bg1">
                  <a:lumMod val="50000"/>
                </a:schemeClr>
              </a:solidFill>
              <a:effectLst/>
              <a:uLnTx/>
              <a:uFillTx/>
              <a:latin typeface="Calibri" pitchFamily="34" charset="0"/>
            </a:endParaRPr>
          </a:p>
        </p:txBody>
      </p:sp>
      <p:pic>
        <p:nvPicPr>
          <p:cNvPr id="28" name="Picture 2" descr="Képtalálat a következ&amp;odblac;re: „exclama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54" y="5785943"/>
            <a:ext cx="560492" cy="560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Képtalálat a következ&amp;odblac;re: „exclama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1038" y="4497274"/>
            <a:ext cx="560492" cy="560492"/>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ular Callout 9"/>
          <p:cNvSpPr/>
          <p:nvPr/>
        </p:nvSpPr>
        <p:spPr>
          <a:xfrm>
            <a:off x="155665" y="3345123"/>
            <a:ext cx="2447835" cy="927101"/>
          </a:xfrm>
          <a:prstGeom prst="wedgeRoundRectCallout">
            <a:avLst>
              <a:gd name="adj1" fmla="val -46736"/>
              <a:gd name="adj2" fmla="val 39230"/>
              <a:gd name="adj3" fmla="val 16667"/>
            </a:avLst>
          </a:prstGeom>
          <a:solidFill>
            <a:schemeClr val="bg1">
              <a:alpha val="72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b="1" kern="0" dirty="0">
                <a:solidFill>
                  <a:srgbClr val="404040"/>
                </a:solidFill>
                <a:latin typeface="Calibri" pitchFamily="34" charset="0"/>
              </a:rPr>
              <a:t>ROMANIAN SITES</a:t>
            </a:r>
          </a:p>
          <a:p>
            <a:pPr lvl="0" algn="ctr">
              <a:defRPr/>
            </a:pPr>
            <a:r>
              <a:rPr lang="en-US" sz="1200" kern="0" dirty="0">
                <a:solidFill>
                  <a:srgbClr val="404040"/>
                </a:solidFill>
                <a:latin typeface="Calibri" pitchFamily="34" charset="0"/>
              </a:rPr>
              <a:t>Mentioned by 2 respondents</a:t>
            </a:r>
          </a:p>
          <a:p>
            <a:pPr lvl="0" algn="ctr">
              <a:defRPr/>
            </a:pPr>
            <a:r>
              <a:rPr lang="en-US" sz="1200" kern="0" dirty="0">
                <a:solidFill>
                  <a:srgbClr val="404040"/>
                </a:solidFill>
                <a:latin typeface="Calibri" pitchFamily="34" charset="0"/>
              </a:rPr>
              <a:t>Used for a few month according to recommendation</a:t>
            </a:r>
          </a:p>
        </p:txBody>
      </p:sp>
      <p:sp>
        <p:nvSpPr>
          <p:cNvPr id="32" name="Rounded Rectangular Callout 9"/>
          <p:cNvSpPr/>
          <p:nvPr/>
        </p:nvSpPr>
        <p:spPr>
          <a:xfrm>
            <a:off x="4961293" y="2958794"/>
            <a:ext cx="3487774" cy="622300"/>
          </a:xfrm>
          <a:prstGeom prst="wedgeRoundRectCallout">
            <a:avLst>
              <a:gd name="adj1" fmla="val -65735"/>
              <a:gd name="adj2" fmla="val 114984"/>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1200" i="1" u="none" strike="noStrike" kern="0" cap="none" spc="0" normalizeH="0" baseline="0" dirty="0">
                <a:ln>
                  <a:noFill/>
                </a:ln>
                <a:solidFill>
                  <a:schemeClr val="bg1">
                    <a:lumMod val="50000"/>
                  </a:schemeClr>
                </a:solidFill>
                <a:effectLst/>
                <a:uLnTx/>
                <a:uFillTx/>
                <a:latin typeface="Calibri" pitchFamily="34" charset="0"/>
              </a:rPr>
              <a:t>‘Netflix is exclusive</a:t>
            </a:r>
            <a:r>
              <a:rPr kumimoji="0" lang="en-US" sz="1200" i="1" u="none" strike="noStrike" kern="0" cap="none" spc="0" normalizeH="0" dirty="0">
                <a:ln>
                  <a:noFill/>
                </a:ln>
                <a:solidFill>
                  <a:schemeClr val="bg1">
                    <a:lumMod val="50000"/>
                  </a:schemeClr>
                </a:solidFill>
                <a:effectLst/>
                <a:uLnTx/>
                <a:uFillTx/>
                <a:latin typeface="Calibri" pitchFamily="34" charset="0"/>
              </a:rPr>
              <a:t> </a:t>
            </a:r>
            <a:r>
              <a:rPr kumimoji="0" lang="en-US" sz="1200" i="1" u="none" strike="noStrike" kern="0" cap="none" spc="0" normalizeH="0" baseline="0" dirty="0">
                <a:ln>
                  <a:noFill/>
                </a:ln>
                <a:solidFill>
                  <a:schemeClr val="bg1">
                    <a:lumMod val="50000"/>
                  </a:schemeClr>
                </a:solidFill>
                <a:effectLst/>
                <a:uLnTx/>
                <a:uFillTx/>
                <a:latin typeface="Calibri" pitchFamily="34" charset="0"/>
              </a:rPr>
              <a:t>for me. Provides the latest and really high quality content</a:t>
            </a:r>
            <a:r>
              <a:rPr lang="en-US" sz="1200" i="1" kern="0" dirty="0">
                <a:solidFill>
                  <a:schemeClr val="bg1">
                    <a:lumMod val="50000"/>
                  </a:schemeClr>
                </a:solidFill>
                <a:latin typeface="Calibri" pitchFamily="34" charset="0"/>
              </a:rPr>
              <a:t>’ (man, GB)</a:t>
            </a:r>
            <a:endParaRPr kumimoji="0" lang="en-US" sz="1200" i="1" u="none" strike="noStrike" kern="0" cap="none" spc="0" normalizeH="0" baseline="0" dirty="0">
              <a:ln>
                <a:noFill/>
              </a:ln>
              <a:solidFill>
                <a:schemeClr val="bg1">
                  <a:lumMod val="50000"/>
                </a:schemeClr>
              </a:solidFill>
              <a:effectLst/>
              <a:uLnTx/>
              <a:uFillTx/>
              <a:latin typeface="Calibri" pitchFamily="34" charset="0"/>
            </a:endParaRPr>
          </a:p>
        </p:txBody>
      </p:sp>
      <p:sp>
        <p:nvSpPr>
          <p:cNvPr id="33" name="Rounded Rectangular Callout 9"/>
          <p:cNvSpPr/>
          <p:nvPr/>
        </p:nvSpPr>
        <p:spPr>
          <a:xfrm>
            <a:off x="5346701" y="3871737"/>
            <a:ext cx="3635374" cy="1644635"/>
          </a:xfrm>
          <a:prstGeom prst="wedgeRoundRectCallout">
            <a:avLst>
              <a:gd name="adj1" fmla="val -78135"/>
              <a:gd name="adj2" fmla="val 4840"/>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1200" i="1" u="none" strike="noStrike" kern="0" cap="none" spc="0" normalizeH="0" baseline="0" dirty="0">
                <a:ln>
                  <a:noFill/>
                </a:ln>
                <a:solidFill>
                  <a:schemeClr val="bg1">
                    <a:lumMod val="50000"/>
                  </a:schemeClr>
                </a:solidFill>
                <a:effectLst/>
                <a:uLnTx/>
                <a:uFillTx/>
                <a:latin typeface="Calibri" pitchFamily="34" charset="0"/>
              </a:rPr>
              <a:t>‘Illegal site, a </a:t>
            </a:r>
            <a:r>
              <a:rPr kumimoji="0" lang="hu-HU" sz="1200" i="1" u="none" strike="noStrike" kern="0" cap="none" spc="0" normalizeH="0" baseline="0" dirty="0">
                <a:ln>
                  <a:noFill/>
                </a:ln>
                <a:solidFill>
                  <a:schemeClr val="bg1">
                    <a:lumMod val="50000"/>
                  </a:schemeClr>
                </a:solidFill>
                <a:effectLst/>
                <a:uLnTx/>
                <a:uFillTx/>
                <a:latin typeface="Calibri" pitchFamily="34" charset="0"/>
              </a:rPr>
              <a:t>R</a:t>
            </a:r>
            <a:r>
              <a:rPr kumimoji="0" lang="en-US" sz="1200" i="1" u="none" strike="noStrike" kern="0" cap="none" spc="0" normalizeH="0" baseline="0" dirty="0" err="1">
                <a:ln>
                  <a:noFill/>
                </a:ln>
                <a:solidFill>
                  <a:schemeClr val="bg1">
                    <a:lumMod val="50000"/>
                  </a:schemeClr>
                </a:solidFill>
                <a:effectLst/>
                <a:uLnTx/>
                <a:uFillTx/>
                <a:latin typeface="Calibri" pitchFamily="34" charset="0"/>
              </a:rPr>
              <a:t>omanian</a:t>
            </a:r>
            <a:r>
              <a:rPr kumimoji="0" lang="en-US" sz="1200" i="1" u="none" strike="noStrike" kern="0" cap="none" spc="0" normalizeH="0" dirty="0">
                <a:ln>
                  <a:noFill/>
                </a:ln>
                <a:solidFill>
                  <a:schemeClr val="bg1">
                    <a:lumMod val="50000"/>
                  </a:schemeClr>
                </a:solidFill>
                <a:effectLst/>
                <a:uLnTx/>
                <a:uFillTx/>
                <a:latin typeface="Calibri" pitchFamily="34" charset="0"/>
              </a:rPr>
              <a:t> site. I used after one of my friends’ recommendation. It works almost like a </a:t>
            </a:r>
            <a:r>
              <a:rPr kumimoji="0" lang="en-US" sz="1200" i="1" u="none" strike="noStrike" kern="0" cap="none" spc="0" normalizeH="0" dirty="0" err="1">
                <a:ln>
                  <a:noFill/>
                </a:ln>
                <a:solidFill>
                  <a:schemeClr val="bg1">
                    <a:lumMod val="50000"/>
                  </a:schemeClr>
                </a:solidFill>
                <a:effectLst/>
                <a:uLnTx/>
                <a:uFillTx/>
                <a:latin typeface="Calibri" pitchFamily="34" charset="0"/>
              </a:rPr>
              <a:t>SmartTV</a:t>
            </a:r>
            <a:r>
              <a:rPr kumimoji="0" lang="en-US" sz="1200" i="1" u="none" strike="noStrike" kern="0" cap="none" spc="0" normalizeH="0" dirty="0">
                <a:ln>
                  <a:noFill/>
                </a:ln>
                <a:solidFill>
                  <a:schemeClr val="bg1">
                    <a:lumMod val="50000"/>
                  </a:schemeClr>
                </a:solidFill>
                <a:effectLst/>
                <a:uLnTx/>
                <a:uFillTx/>
                <a:latin typeface="Calibri" pitchFamily="34" charset="0"/>
              </a:rPr>
              <a:t>, for bit high price but a really low quality. I payed by </a:t>
            </a:r>
            <a:r>
              <a:rPr kumimoji="0" lang="en-US" sz="1200" i="1" u="none" strike="noStrike" kern="0" cap="none" spc="0" normalizeH="0" dirty="0" err="1">
                <a:ln>
                  <a:noFill/>
                </a:ln>
                <a:solidFill>
                  <a:schemeClr val="bg1">
                    <a:lumMod val="50000"/>
                  </a:schemeClr>
                </a:solidFill>
                <a:effectLst/>
                <a:uLnTx/>
                <a:uFillTx/>
                <a:latin typeface="Calibri" pitchFamily="34" charset="0"/>
              </a:rPr>
              <a:t>Paypal</a:t>
            </a:r>
            <a:r>
              <a:rPr kumimoji="0" lang="en-US" sz="1200" i="1" u="none" strike="noStrike" kern="0" cap="none" spc="0" normalizeH="0" dirty="0">
                <a:ln>
                  <a:noFill/>
                </a:ln>
                <a:solidFill>
                  <a:schemeClr val="bg1">
                    <a:lumMod val="50000"/>
                  </a:schemeClr>
                </a:solidFill>
                <a:effectLst/>
                <a:uLnTx/>
                <a:uFillTx/>
                <a:latin typeface="Calibri" pitchFamily="34" charset="0"/>
              </a:rPr>
              <a:t>, they sent a code and I had to login every time I wanted to use. The broadcast was really bad quality, but provided all of the Hungarian channels </a:t>
            </a:r>
            <a:r>
              <a:rPr kumimoji="0" lang="en-US" sz="1200" i="1" u="none" strike="noStrike" kern="0" cap="none" spc="0" normalizeH="0" dirty="0" err="1">
                <a:ln>
                  <a:noFill/>
                </a:ln>
                <a:solidFill>
                  <a:schemeClr val="bg1">
                    <a:lumMod val="50000"/>
                  </a:schemeClr>
                </a:solidFill>
                <a:effectLst/>
                <a:uLnTx/>
                <a:uFillTx/>
                <a:latin typeface="Calibri" pitchFamily="34" charset="0"/>
              </a:rPr>
              <a:t>fo</a:t>
            </a:r>
            <a:r>
              <a:rPr kumimoji="0" lang="hu-HU" sz="1200" i="1" u="none" strike="noStrike" kern="0" cap="none" spc="0" normalizeH="0" dirty="0">
                <a:ln>
                  <a:noFill/>
                </a:ln>
                <a:solidFill>
                  <a:schemeClr val="bg1">
                    <a:lumMod val="50000"/>
                  </a:schemeClr>
                </a:solidFill>
                <a:effectLst/>
                <a:uLnTx/>
                <a:uFillTx/>
                <a:latin typeface="Calibri" pitchFamily="34" charset="0"/>
              </a:rPr>
              <a:t>r</a:t>
            </a:r>
            <a:r>
              <a:rPr kumimoji="0" lang="en-US" sz="1200" i="1" u="none" strike="noStrike" kern="0" cap="none" spc="0" normalizeH="0" dirty="0">
                <a:ln>
                  <a:noFill/>
                </a:ln>
                <a:solidFill>
                  <a:schemeClr val="bg1">
                    <a:lumMod val="50000"/>
                  </a:schemeClr>
                </a:solidFill>
                <a:effectLst/>
                <a:uLnTx/>
                <a:uFillTx/>
                <a:latin typeface="Calibri" pitchFamily="34" charset="0"/>
              </a:rPr>
              <a:t> 10 euros per month.’ (man, D)</a:t>
            </a:r>
            <a:endParaRPr kumimoji="0" lang="en-US" sz="1200" i="1" u="none" strike="noStrike" kern="0" cap="none" spc="0" normalizeH="0" baseline="0" dirty="0">
              <a:ln>
                <a:noFill/>
              </a:ln>
              <a:solidFill>
                <a:schemeClr val="bg1">
                  <a:lumMod val="50000"/>
                </a:schemeClr>
              </a:solidFill>
              <a:effectLst/>
              <a:uLnTx/>
              <a:uFillTx/>
              <a:latin typeface="Calibri" pitchFamily="34" charset="0"/>
            </a:endParaRPr>
          </a:p>
        </p:txBody>
      </p:sp>
      <p:graphicFrame>
        <p:nvGraphicFramePr>
          <p:cNvPr id="34" name="Táblázat 33"/>
          <p:cNvGraphicFramePr>
            <a:graphicFrameLocks noGrp="1"/>
          </p:cNvGraphicFramePr>
          <p:nvPr>
            <p:extLst>
              <p:ext uri="{D42A27DB-BD31-4B8C-83A1-F6EECF244321}">
                <p14:modId xmlns:p14="http://schemas.microsoft.com/office/powerpoint/2010/main" val="3468424562"/>
              </p:ext>
            </p:extLst>
          </p:nvPr>
        </p:nvGraphicFramePr>
        <p:xfrm>
          <a:off x="9436525" y="3434812"/>
          <a:ext cx="1345474" cy="747721"/>
        </p:xfrm>
        <a:graphic>
          <a:graphicData uri="http://schemas.openxmlformats.org/drawingml/2006/table">
            <a:tbl>
              <a:tblPr firstRow="1" bandRow="1">
                <a:tableStyleId>{5C22544A-7EE6-4342-B048-85BDC9FD1C3A}</a:tableStyleId>
              </a:tblPr>
              <a:tblGrid>
                <a:gridCol w="1345474">
                  <a:extLst>
                    <a:ext uri="{9D8B030D-6E8A-4147-A177-3AD203B41FA5}">
                      <a16:colId xmlns:a16="http://schemas.microsoft.com/office/drawing/2014/main" xmlns="" val="20000"/>
                    </a:ext>
                  </a:extLst>
                </a:gridCol>
              </a:tblGrid>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MÉDIAKLIKK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algn="ctr"/>
                      <a:r>
                        <a:rPr lang="hu-HU" sz="1000" b="1" dirty="0">
                          <a:solidFill>
                            <a:srgbClr val="404040"/>
                          </a:solidFill>
                        </a:rPr>
                        <a:t>RTL</a:t>
                      </a:r>
                      <a:r>
                        <a:rPr lang="hu-HU" sz="1000" b="1" baseline="0" dirty="0">
                          <a:solidFill>
                            <a:srgbClr val="404040"/>
                          </a:solidFill>
                        </a:rPr>
                        <a:t> MOST</a:t>
                      </a:r>
                      <a:endParaRPr lang="hu-HU" sz="10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000" b="1" dirty="0">
                          <a:solidFill>
                            <a:srgbClr val="404040"/>
                          </a:solidFill>
                        </a:rPr>
                        <a:t>TV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35" name="Rectangle 27"/>
          <p:cNvSpPr/>
          <p:nvPr/>
        </p:nvSpPr>
        <p:spPr>
          <a:xfrm>
            <a:off x="9278745" y="2732007"/>
            <a:ext cx="1661035" cy="435882"/>
          </a:xfrm>
          <a:prstGeom prst="rect">
            <a:avLst/>
          </a:prstGeom>
          <a:solidFill>
            <a:schemeClr val="tx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chemeClr val="bg1"/>
                </a:solidFill>
              </a:rPr>
              <a:t>FREE CATCHUP</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chemeClr val="bg1"/>
                </a:solidFill>
              </a:rPr>
              <a:t>(Hungarian content)</a:t>
            </a:r>
          </a:p>
        </p:txBody>
      </p:sp>
      <p:sp>
        <p:nvSpPr>
          <p:cNvPr id="15"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On-line platforms 2. </a:t>
            </a:r>
          </a:p>
        </p:txBody>
      </p:sp>
      <p:graphicFrame>
        <p:nvGraphicFramePr>
          <p:cNvPr id="19" name="Táblázat 18"/>
          <p:cNvGraphicFramePr>
            <a:graphicFrameLocks noGrp="1"/>
          </p:cNvGraphicFramePr>
          <p:nvPr>
            <p:extLst>
              <p:ext uri="{D42A27DB-BD31-4B8C-83A1-F6EECF244321}">
                <p14:modId xmlns:p14="http://schemas.microsoft.com/office/powerpoint/2010/main" val="1473899869"/>
              </p:ext>
            </p:extLst>
          </p:nvPr>
        </p:nvGraphicFramePr>
        <p:xfrm>
          <a:off x="2879630" y="5095946"/>
          <a:ext cx="1567546" cy="243840"/>
        </p:xfrm>
        <a:graphic>
          <a:graphicData uri="http://schemas.openxmlformats.org/drawingml/2006/table">
            <a:tbl>
              <a:tblPr firstRow="1" bandRow="1">
                <a:tableStyleId>{5C22544A-7EE6-4342-B048-85BDC9FD1C3A}</a:tableStyleId>
              </a:tblPr>
              <a:tblGrid>
                <a:gridCol w="1567546">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MUSIC: SPOTIFY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8" name="Picture 17">
            <a:extLst>
              <a:ext uri="{FF2B5EF4-FFF2-40B4-BE49-F238E27FC236}">
                <a16:creationId xmlns:a16="http://schemas.microsoft.com/office/drawing/2014/main" xmlns="" id="{44824729-5E46-498F-86FD-DB0E3E7747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0" name="Picture 19">
            <a:extLst>
              <a:ext uri="{FF2B5EF4-FFF2-40B4-BE49-F238E27FC236}">
                <a16:creationId xmlns:a16="http://schemas.microsoft.com/office/drawing/2014/main" xmlns="" id="{19904FD9-5754-40F4-A949-AE85047C4B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471644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a:spLocks noChangeAspect="1"/>
          </p:cNvSpPr>
          <p:nvPr/>
        </p:nvSpPr>
        <p:spPr bwMode="auto">
          <a:xfrm>
            <a:off x="27404" y="1066021"/>
            <a:ext cx="12192000" cy="1556301"/>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488886" y="1028171"/>
            <a:ext cx="11357987" cy="1618904"/>
          </a:xfrm>
        </p:spPr>
        <p:txBody>
          <a:bodyPr>
            <a:noAutofit/>
          </a:bodyPr>
          <a:lstStyle/>
          <a:p>
            <a:r>
              <a:rPr lang="en-US" sz="1600" b="0" dirty="0"/>
              <a:t>Spotify is the most popular among on-demand platforms, 3 respondents has a Netflix subscription (2 in Germany, 1 in Great-Britain). Netflix is the choice of viewers who like quality movies and series. </a:t>
            </a:r>
            <a:r>
              <a:rPr lang="en-US" sz="1600" dirty="0"/>
              <a:t>Goal: each the latest content.</a:t>
            </a:r>
            <a:r>
              <a:rPr lang="en-US" sz="1600" b="0" dirty="0"/>
              <a:t> Amazon Prime and Sky are also draws the attention, target group is open to try but Netflix fits the expectations better. </a:t>
            </a:r>
            <a:br>
              <a:rPr lang="en-US" sz="1600" b="0" dirty="0"/>
            </a:br>
            <a:r>
              <a:rPr lang="en-US" sz="1600" b="0" dirty="0"/>
              <a:t>Two respondents has already tried ‚Romanian sites’ before for reaching Hungarian TV channels. They cancelled the subscription after a little time because of the low quality of the broadcast. They was aware of the illegality of the service.</a:t>
            </a:r>
            <a:br>
              <a:rPr lang="en-US" sz="1600" b="0" dirty="0"/>
            </a:br>
            <a:r>
              <a:rPr lang="en-US" sz="1600" dirty="0" err="1"/>
              <a:t>Médiaklikk</a:t>
            </a:r>
            <a:r>
              <a:rPr lang="en-US" sz="1600" b="0" dirty="0"/>
              <a:t>, </a:t>
            </a:r>
            <a:r>
              <a:rPr lang="en-US" sz="1600" b="0" dirty="0" err="1"/>
              <a:t>RTLMost</a:t>
            </a:r>
            <a:r>
              <a:rPr lang="en-US" sz="1600" b="0" dirty="0"/>
              <a:t> and TV2 are well-known platforms as a ‘source of Hungarian TV content’</a:t>
            </a:r>
          </a:p>
        </p:txBody>
      </p:sp>
      <p:sp>
        <p:nvSpPr>
          <p:cNvPr id="23" name="Rounded Rectangular Callout 9"/>
          <p:cNvSpPr/>
          <p:nvPr/>
        </p:nvSpPr>
        <p:spPr>
          <a:xfrm>
            <a:off x="27404" y="4472521"/>
            <a:ext cx="2537996" cy="1249270"/>
          </a:xfrm>
          <a:prstGeom prst="wedgeRoundRectCallout">
            <a:avLst>
              <a:gd name="adj1" fmla="val -36022"/>
              <a:gd name="adj2" fmla="val 59116"/>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bg1">
                    <a:lumMod val="50000"/>
                  </a:schemeClr>
                </a:solidFill>
                <a:latin typeface="Calibri" pitchFamily="34" charset="0"/>
              </a:rPr>
              <a:t>‘I checked </a:t>
            </a:r>
            <a:r>
              <a:rPr lang="en-US" sz="1200" i="1" kern="0" dirty="0" err="1">
                <a:solidFill>
                  <a:schemeClr val="bg1">
                    <a:lumMod val="50000"/>
                  </a:schemeClr>
                </a:solidFill>
                <a:latin typeface="Calibri" pitchFamily="34" charset="0"/>
              </a:rPr>
              <a:t>Médiaklikk</a:t>
            </a:r>
            <a:r>
              <a:rPr lang="en-US" sz="1200" i="1" kern="0" dirty="0">
                <a:solidFill>
                  <a:schemeClr val="bg1">
                    <a:lumMod val="50000"/>
                  </a:schemeClr>
                </a:solidFill>
                <a:latin typeface="Calibri" pitchFamily="34" charset="0"/>
              </a:rPr>
              <a:t> once, but I didn’t think it was useful, I couldn’t have watched it live…so I let it go. I found a </a:t>
            </a:r>
            <a:r>
              <a:rPr lang="en-US" sz="1200" i="1" kern="0" dirty="0" err="1">
                <a:solidFill>
                  <a:schemeClr val="bg1">
                    <a:lumMod val="50000"/>
                  </a:schemeClr>
                </a:solidFill>
                <a:latin typeface="Calibri" pitchFamily="34" charset="0"/>
              </a:rPr>
              <a:t>subscriptional</a:t>
            </a:r>
            <a:r>
              <a:rPr lang="en-US" sz="1200" i="1" kern="0" dirty="0">
                <a:solidFill>
                  <a:schemeClr val="bg1">
                    <a:lumMod val="50000"/>
                  </a:schemeClr>
                </a:solidFill>
                <a:latin typeface="Calibri" pitchFamily="34" charset="0"/>
              </a:rPr>
              <a:t> option, 10 pound/month, it had 8 channels’  (female, GB)</a:t>
            </a:r>
          </a:p>
        </p:txBody>
      </p:sp>
      <p:sp>
        <p:nvSpPr>
          <p:cNvPr id="24" name="Rectangle 27"/>
          <p:cNvSpPr/>
          <p:nvPr/>
        </p:nvSpPr>
        <p:spPr>
          <a:xfrm>
            <a:off x="2952839" y="2732007"/>
            <a:ext cx="1406509" cy="435882"/>
          </a:xfrm>
          <a:prstGeom prst="rect">
            <a:avLst/>
          </a:prstGeom>
          <a:solidFill>
            <a:schemeClr val="tx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noProof="0" dirty="0">
                <a:solidFill>
                  <a:schemeClr val="bg1"/>
                </a:solidFill>
              </a:rPr>
              <a:t>SVOD</a:t>
            </a:r>
            <a:endParaRPr kumimoji="0" lang="en-US" sz="1400" b="1" i="0" u="none" strike="noStrike" kern="0" cap="none" spc="0" normalizeH="0" baseline="0" noProof="0" dirty="0">
              <a:ln>
                <a:noFill/>
              </a:ln>
              <a:solidFill>
                <a:schemeClr val="bg1"/>
              </a:solidFill>
              <a:effectLst/>
              <a:uLnTx/>
              <a:uFillTx/>
            </a:endParaRPr>
          </a:p>
        </p:txBody>
      </p:sp>
      <p:graphicFrame>
        <p:nvGraphicFramePr>
          <p:cNvPr id="25" name="Táblázat 24"/>
          <p:cNvGraphicFramePr>
            <a:graphicFrameLocks noGrp="1"/>
          </p:cNvGraphicFramePr>
          <p:nvPr>
            <p:extLst/>
          </p:nvPr>
        </p:nvGraphicFramePr>
        <p:xfrm>
          <a:off x="2879630" y="3314771"/>
          <a:ext cx="1567546" cy="1524000"/>
        </p:xfrm>
        <a:graphic>
          <a:graphicData uri="http://schemas.openxmlformats.org/drawingml/2006/table">
            <a:tbl>
              <a:tblPr firstRow="1" bandRow="1">
                <a:tableStyleId>{5C22544A-7EE6-4342-B048-85BDC9FD1C3A}</a:tableStyleId>
              </a:tblPr>
              <a:tblGrid>
                <a:gridCol w="1567546">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NETFLIX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AMAZON PRIME (1)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SKY (1)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000" b="1" dirty="0">
                          <a:solidFill>
                            <a:srgbClr val="404040"/>
                          </a:solidFill>
                        </a:rPr>
                        <a:t>ROMANIAN SITE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000" b="1" dirty="0">
                          <a:solidFill>
                            <a:srgbClr val="404040"/>
                          </a:solidFill>
                        </a:rPr>
                        <a:t>SUBSCRIPTION FOR VPN SWITCHING</a:t>
                      </a:r>
                    </a:p>
                    <a:p>
                      <a:pPr algn="ctr"/>
                      <a:r>
                        <a:rPr lang="hu-HU" sz="1000" b="1" dirty="0">
                          <a:solidFill>
                            <a:srgbClr val="404040"/>
                          </a:solidFill>
                        </a:rPr>
                        <a:t>(1500</a:t>
                      </a:r>
                      <a:r>
                        <a:rPr lang="hu-HU" sz="1000" b="1" baseline="0" dirty="0">
                          <a:solidFill>
                            <a:srgbClr val="404040"/>
                          </a:solidFill>
                        </a:rPr>
                        <a:t> HUF </a:t>
                      </a:r>
                      <a:r>
                        <a:rPr lang="hu-HU" sz="1000" b="1" baseline="0" dirty="0" err="1">
                          <a:solidFill>
                            <a:srgbClr val="404040"/>
                          </a:solidFill>
                        </a:rPr>
                        <a:t>fee</a:t>
                      </a:r>
                      <a:r>
                        <a:rPr lang="hu-HU" sz="1000" b="1" baseline="0" dirty="0">
                          <a:solidFill>
                            <a:srgbClr val="404040"/>
                          </a:solidFill>
                        </a:rPr>
                        <a:t>)</a:t>
                      </a:r>
                      <a:endParaRPr lang="hu-HU" sz="10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7" name="Rounded Rectangular Callout 9"/>
          <p:cNvSpPr/>
          <p:nvPr/>
        </p:nvSpPr>
        <p:spPr>
          <a:xfrm>
            <a:off x="3454400" y="5630429"/>
            <a:ext cx="4241045" cy="1078718"/>
          </a:xfrm>
          <a:prstGeom prst="wedgeRoundRectCallout">
            <a:avLst>
              <a:gd name="adj1" fmla="val -46736"/>
              <a:gd name="adj2" fmla="val 39230"/>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bg1">
                    <a:lumMod val="50000"/>
                  </a:schemeClr>
                </a:solidFill>
                <a:latin typeface="Calibri" pitchFamily="34" charset="0"/>
              </a:rPr>
              <a:t>‘I wanted to stream the Olympics, but it was not accessibly abroad, so I logged on to my Hungarian VPN, and watch it there. I can only use </a:t>
            </a:r>
            <a:r>
              <a:rPr lang="en-US" sz="1200" i="1" kern="0" dirty="0" err="1">
                <a:solidFill>
                  <a:schemeClr val="bg1">
                    <a:lumMod val="50000"/>
                  </a:schemeClr>
                </a:solidFill>
                <a:latin typeface="Calibri" pitchFamily="34" charset="0"/>
              </a:rPr>
              <a:t>Indavideo</a:t>
            </a:r>
            <a:r>
              <a:rPr lang="en-US" sz="1200" i="1" kern="0" dirty="0">
                <a:solidFill>
                  <a:schemeClr val="bg1">
                    <a:lumMod val="50000"/>
                  </a:schemeClr>
                </a:solidFill>
                <a:latin typeface="Calibri" pitchFamily="34" charset="0"/>
              </a:rPr>
              <a:t> this was as well. There are several services, like it is one FTP server’</a:t>
            </a:r>
          </a:p>
          <a:p>
            <a:pPr lvl="0" algn="ctr">
              <a:spcBef>
                <a:spcPts val="400"/>
              </a:spcBef>
              <a:defRPr/>
            </a:pPr>
            <a:r>
              <a:rPr kumimoji="0" lang="en-US" sz="1200" i="1" u="none" strike="noStrike" kern="0" cap="none" spc="0" normalizeH="0" dirty="0">
                <a:ln>
                  <a:noFill/>
                </a:ln>
                <a:solidFill>
                  <a:schemeClr val="bg1">
                    <a:lumMod val="50000"/>
                  </a:schemeClr>
                </a:solidFill>
                <a:effectLst/>
                <a:uLnTx/>
                <a:uFillTx/>
                <a:latin typeface="Calibri" pitchFamily="34" charset="0"/>
              </a:rPr>
              <a:t> (man, D)</a:t>
            </a:r>
            <a:endParaRPr kumimoji="0" lang="en-US" sz="1200" i="1" u="none" strike="noStrike" kern="0" cap="none" spc="0" normalizeH="0" baseline="0" dirty="0">
              <a:ln>
                <a:noFill/>
              </a:ln>
              <a:solidFill>
                <a:schemeClr val="bg1">
                  <a:lumMod val="50000"/>
                </a:schemeClr>
              </a:solidFill>
              <a:effectLst/>
              <a:uLnTx/>
              <a:uFillTx/>
              <a:latin typeface="Calibri" pitchFamily="34" charset="0"/>
            </a:endParaRPr>
          </a:p>
        </p:txBody>
      </p:sp>
      <p:pic>
        <p:nvPicPr>
          <p:cNvPr id="28" name="Picture 2" descr="Képtalálat a következ&amp;odblac;re: „exclama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54" y="5785943"/>
            <a:ext cx="560492" cy="560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Képtalálat a következ&amp;odblac;re: „exclama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1038" y="4497274"/>
            <a:ext cx="560492" cy="560492"/>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ular Callout 9"/>
          <p:cNvSpPr/>
          <p:nvPr/>
        </p:nvSpPr>
        <p:spPr>
          <a:xfrm>
            <a:off x="155665" y="3345123"/>
            <a:ext cx="2447835" cy="927101"/>
          </a:xfrm>
          <a:prstGeom prst="wedgeRoundRectCallout">
            <a:avLst>
              <a:gd name="adj1" fmla="val -46736"/>
              <a:gd name="adj2" fmla="val 39230"/>
              <a:gd name="adj3" fmla="val 16667"/>
            </a:avLst>
          </a:prstGeom>
          <a:solidFill>
            <a:schemeClr val="bg1">
              <a:alpha val="72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b="1" kern="0" dirty="0">
                <a:solidFill>
                  <a:srgbClr val="404040"/>
                </a:solidFill>
                <a:latin typeface="Calibri" pitchFamily="34" charset="0"/>
              </a:rPr>
              <a:t>ROMANIAN SITES</a:t>
            </a:r>
          </a:p>
          <a:p>
            <a:pPr lvl="0" algn="ctr">
              <a:defRPr/>
            </a:pPr>
            <a:r>
              <a:rPr lang="en-US" sz="1200" kern="0" dirty="0">
                <a:solidFill>
                  <a:srgbClr val="404040"/>
                </a:solidFill>
                <a:latin typeface="Calibri" pitchFamily="34" charset="0"/>
              </a:rPr>
              <a:t>Mentioned by 2 respondents</a:t>
            </a:r>
          </a:p>
          <a:p>
            <a:pPr lvl="0" algn="ctr">
              <a:defRPr/>
            </a:pPr>
            <a:r>
              <a:rPr lang="en-US" sz="1200" kern="0" dirty="0">
                <a:solidFill>
                  <a:srgbClr val="404040"/>
                </a:solidFill>
                <a:latin typeface="Calibri" pitchFamily="34" charset="0"/>
              </a:rPr>
              <a:t>Used for a few month according to recommendation</a:t>
            </a:r>
          </a:p>
        </p:txBody>
      </p:sp>
      <p:sp>
        <p:nvSpPr>
          <p:cNvPr id="32" name="Rounded Rectangular Callout 9"/>
          <p:cNvSpPr/>
          <p:nvPr/>
        </p:nvSpPr>
        <p:spPr>
          <a:xfrm>
            <a:off x="4961293" y="2958794"/>
            <a:ext cx="3487774" cy="622300"/>
          </a:xfrm>
          <a:prstGeom prst="wedgeRoundRectCallout">
            <a:avLst>
              <a:gd name="adj1" fmla="val -65735"/>
              <a:gd name="adj2" fmla="val 114984"/>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1200" i="1" u="none" strike="noStrike" kern="0" cap="none" spc="0" normalizeH="0" baseline="0" dirty="0">
                <a:ln>
                  <a:noFill/>
                </a:ln>
                <a:solidFill>
                  <a:schemeClr val="bg1">
                    <a:lumMod val="50000"/>
                  </a:schemeClr>
                </a:solidFill>
                <a:effectLst/>
                <a:uLnTx/>
                <a:uFillTx/>
                <a:latin typeface="Calibri" pitchFamily="34" charset="0"/>
              </a:rPr>
              <a:t>‘Netflix is exclusive</a:t>
            </a:r>
            <a:r>
              <a:rPr kumimoji="0" lang="en-US" sz="1200" i="1" u="none" strike="noStrike" kern="0" cap="none" spc="0" normalizeH="0" dirty="0">
                <a:ln>
                  <a:noFill/>
                </a:ln>
                <a:solidFill>
                  <a:schemeClr val="bg1">
                    <a:lumMod val="50000"/>
                  </a:schemeClr>
                </a:solidFill>
                <a:effectLst/>
                <a:uLnTx/>
                <a:uFillTx/>
                <a:latin typeface="Calibri" pitchFamily="34" charset="0"/>
              </a:rPr>
              <a:t> </a:t>
            </a:r>
            <a:r>
              <a:rPr kumimoji="0" lang="en-US" sz="1200" i="1" u="none" strike="noStrike" kern="0" cap="none" spc="0" normalizeH="0" baseline="0" dirty="0">
                <a:ln>
                  <a:noFill/>
                </a:ln>
                <a:solidFill>
                  <a:schemeClr val="bg1">
                    <a:lumMod val="50000"/>
                  </a:schemeClr>
                </a:solidFill>
                <a:effectLst/>
                <a:uLnTx/>
                <a:uFillTx/>
                <a:latin typeface="Calibri" pitchFamily="34" charset="0"/>
              </a:rPr>
              <a:t>for me. Provides the latest and really high quality content</a:t>
            </a:r>
            <a:r>
              <a:rPr lang="en-US" sz="1200" i="1" kern="0" dirty="0">
                <a:solidFill>
                  <a:schemeClr val="bg1">
                    <a:lumMod val="50000"/>
                  </a:schemeClr>
                </a:solidFill>
                <a:latin typeface="Calibri" pitchFamily="34" charset="0"/>
              </a:rPr>
              <a:t>’ (man, GB)</a:t>
            </a:r>
            <a:endParaRPr kumimoji="0" lang="en-US" sz="1200" i="1" u="none" strike="noStrike" kern="0" cap="none" spc="0" normalizeH="0" baseline="0" dirty="0">
              <a:ln>
                <a:noFill/>
              </a:ln>
              <a:solidFill>
                <a:schemeClr val="bg1">
                  <a:lumMod val="50000"/>
                </a:schemeClr>
              </a:solidFill>
              <a:effectLst/>
              <a:uLnTx/>
              <a:uFillTx/>
              <a:latin typeface="Calibri" pitchFamily="34" charset="0"/>
            </a:endParaRPr>
          </a:p>
        </p:txBody>
      </p:sp>
      <p:sp>
        <p:nvSpPr>
          <p:cNvPr id="33" name="Rounded Rectangular Callout 9"/>
          <p:cNvSpPr/>
          <p:nvPr/>
        </p:nvSpPr>
        <p:spPr>
          <a:xfrm>
            <a:off x="5346701" y="3871737"/>
            <a:ext cx="3635374" cy="1644635"/>
          </a:xfrm>
          <a:prstGeom prst="wedgeRoundRectCallout">
            <a:avLst>
              <a:gd name="adj1" fmla="val -78135"/>
              <a:gd name="adj2" fmla="val 4840"/>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1200" i="1" u="none" strike="noStrike" kern="0" cap="none" spc="0" normalizeH="0" baseline="0" dirty="0">
                <a:ln>
                  <a:noFill/>
                </a:ln>
                <a:solidFill>
                  <a:schemeClr val="bg1">
                    <a:lumMod val="50000"/>
                  </a:schemeClr>
                </a:solidFill>
                <a:effectLst/>
                <a:uLnTx/>
                <a:uFillTx/>
                <a:latin typeface="Calibri" pitchFamily="34" charset="0"/>
              </a:rPr>
              <a:t>‘Illegal site, a </a:t>
            </a:r>
            <a:r>
              <a:rPr kumimoji="0" lang="hu-HU" sz="1200" i="1" u="none" strike="noStrike" kern="0" cap="none" spc="0" normalizeH="0" baseline="0" dirty="0">
                <a:ln>
                  <a:noFill/>
                </a:ln>
                <a:solidFill>
                  <a:schemeClr val="bg1">
                    <a:lumMod val="50000"/>
                  </a:schemeClr>
                </a:solidFill>
                <a:effectLst/>
                <a:uLnTx/>
                <a:uFillTx/>
                <a:latin typeface="Calibri" pitchFamily="34" charset="0"/>
              </a:rPr>
              <a:t>R</a:t>
            </a:r>
            <a:r>
              <a:rPr kumimoji="0" lang="en-US" sz="1200" i="1" u="none" strike="noStrike" kern="0" cap="none" spc="0" normalizeH="0" baseline="0" dirty="0" err="1">
                <a:ln>
                  <a:noFill/>
                </a:ln>
                <a:solidFill>
                  <a:schemeClr val="bg1">
                    <a:lumMod val="50000"/>
                  </a:schemeClr>
                </a:solidFill>
                <a:effectLst/>
                <a:uLnTx/>
                <a:uFillTx/>
                <a:latin typeface="Calibri" pitchFamily="34" charset="0"/>
              </a:rPr>
              <a:t>omanian</a:t>
            </a:r>
            <a:r>
              <a:rPr kumimoji="0" lang="en-US" sz="1200" i="1" u="none" strike="noStrike" kern="0" cap="none" spc="0" normalizeH="0" dirty="0">
                <a:ln>
                  <a:noFill/>
                </a:ln>
                <a:solidFill>
                  <a:schemeClr val="bg1">
                    <a:lumMod val="50000"/>
                  </a:schemeClr>
                </a:solidFill>
                <a:effectLst/>
                <a:uLnTx/>
                <a:uFillTx/>
                <a:latin typeface="Calibri" pitchFamily="34" charset="0"/>
              </a:rPr>
              <a:t> site. I used after one of my friends’ recommendation. It works almost like a </a:t>
            </a:r>
            <a:r>
              <a:rPr kumimoji="0" lang="en-US" sz="1200" i="1" u="none" strike="noStrike" kern="0" cap="none" spc="0" normalizeH="0" dirty="0" err="1">
                <a:ln>
                  <a:noFill/>
                </a:ln>
                <a:solidFill>
                  <a:schemeClr val="bg1">
                    <a:lumMod val="50000"/>
                  </a:schemeClr>
                </a:solidFill>
                <a:effectLst/>
                <a:uLnTx/>
                <a:uFillTx/>
                <a:latin typeface="Calibri" pitchFamily="34" charset="0"/>
              </a:rPr>
              <a:t>SmartTV</a:t>
            </a:r>
            <a:r>
              <a:rPr kumimoji="0" lang="en-US" sz="1200" i="1" u="none" strike="noStrike" kern="0" cap="none" spc="0" normalizeH="0" dirty="0">
                <a:ln>
                  <a:noFill/>
                </a:ln>
                <a:solidFill>
                  <a:schemeClr val="bg1">
                    <a:lumMod val="50000"/>
                  </a:schemeClr>
                </a:solidFill>
                <a:effectLst/>
                <a:uLnTx/>
                <a:uFillTx/>
                <a:latin typeface="Calibri" pitchFamily="34" charset="0"/>
              </a:rPr>
              <a:t>, for bit high price but a really low quality. I payed by </a:t>
            </a:r>
            <a:r>
              <a:rPr kumimoji="0" lang="en-US" sz="1200" i="1" u="none" strike="noStrike" kern="0" cap="none" spc="0" normalizeH="0" dirty="0" err="1">
                <a:ln>
                  <a:noFill/>
                </a:ln>
                <a:solidFill>
                  <a:schemeClr val="bg1">
                    <a:lumMod val="50000"/>
                  </a:schemeClr>
                </a:solidFill>
                <a:effectLst/>
                <a:uLnTx/>
                <a:uFillTx/>
                <a:latin typeface="Calibri" pitchFamily="34" charset="0"/>
              </a:rPr>
              <a:t>Paypal</a:t>
            </a:r>
            <a:r>
              <a:rPr kumimoji="0" lang="en-US" sz="1200" i="1" u="none" strike="noStrike" kern="0" cap="none" spc="0" normalizeH="0" dirty="0">
                <a:ln>
                  <a:noFill/>
                </a:ln>
                <a:solidFill>
                  <a:schemeClr val="bg1">
                    <a:lumMod val="50000"/>
                  </a:schemeClr>
                </a:solidFill>
                <a:effectLst/>
                <a:uLnTx/>
                <a:uFillTx/>
                <a:latin typeface="Calibri" pitchFamily="34" charset="0"/>
              </a:rPr>
              <a:t>, they sent a code and I had to login every time I wanted to use. The broadcast was really bad quality, but provided all of the Hungarian channels </a:t>
            </a:r>
            <a:r>
              <a:rPr kumimoji="0" lang="en-US" sz="1200" i="1" u="none" strike="noStrike" kern="0" cap="none" spc="0" normalizeH="0" dirty="0" err="1">
                <a:ln>
                  <a:noFill/>
                </a:ln>
                <a:solidFill>
                  <a:schemeClr val="bg1">
                    <a:lumMod val="50000"/>
                  </a:schemeClr>
                </a:solidFill>
                <a:effectLst/>
                <a:uLnTx/>
                <a:uFillTx/>
                <a:latin typeface="Calibri" pitchFamily="34" charset="0"/>
              </a:rPr>
              <a:t>fo</a:t>
            </a:r>
            <a:r>
              <a:rPr kumimoji="0" lang="hu-HU" sz="1200" i="1" u="none" strike="noStrike" kern="0" cap="none" spc="0" normalizeH="0" dirty="0">
                <a:ln>
                  <a:noFill/>
                </a:ln>
                <a:solidFill>
                  <a:schemeClr val="bg1">
                    <a:lumMod val="50000"/>
                  </a:schemeClr>
                </a:solidFill>
                <a:effectLst/>
                <a:uLnTx/>
                <a:uFillTx/>
                <a:latin typeface="Calibri" pitchFamily="34" charset="0"/>
              </a:rPr>
              <a:t>r</a:t>
            </a:r>
            <a:r>
              <a:rPr kumimoji="0" lang="en-US" sz="1200" i="1" u="none" strike="noStrike" kern="0" cap="none" spc="0" normalizeH="0" dirty="0">
                <a:ln>
                  <a:noFill/>
                </a:ln>
                <a:solidFill>
                  <a:schemeClr val="bg1">
                    <a:lumMod val="50000"/>
                  </a:schemeClr>
                </a:solidFill>
                <a:effectLst/>
                <a:uLnTx/>
                <a:uFillTx/>
                <a:latin typeface="Calibri" pitchFamily="34" charset="0"/>
              </a:rPr>
              <a:t> 10 euros per month.’ (man, D)</a:t>
            </a:r>
            <a:endParaRPr kumimoji="0" lang="en-US" sz="1200" i="1" u="none" strike="noStrike" kern="0" cap="none" spc="0" normalizeH="0" baseline="0" dirty="0">
              <a:ln>
                <a:noFill/>
              </a:ln>
              <a:solidFill>
                <a:schemeClr val="bg1">
                  <a:lumMod val="50000"/>
                </a:schemeClr>
              </a:solidFill>
              <a:effectLst/>
              <a:uLnTx/>
              <a:uFillTx/>
              <a:latin typeface="Calibri" pitchFamily="34" charset="0"/>
            </a:endParaRPr>
          </a:p>
        </p:txBody>
      </p:sp>
      <p:graphicFrame>
        <p:nvGraphicFramePr>
          <p:cNvPr id="34" name="Táblázat 33"/>
          <p:cNvGraphicFramePr>
            <a:graphicFrameLocks noGrp="1"/>
          </p:cNvGraphicFramePr>
          <p:nvPr>
            <p:extLst/>
          </p:nvPr>
        </p:nvGraphicFramePr>
        <p:xfrm>
          <a:off x="9436525" y="3434812"/>
          <a:ext cx="1345474" cy="747721"/>
        </p:xfrm>
        <a:graphic>
          <a:graphicData uri="http://schemas.openxmlformats.org/drawingml/2006/table">
            <a:tbl>
              <a:tblPr firstRow="1" bandRow="1">
                <a:tableStyleId>{5C22544A-7EE6-4342-B048-85BDC9FD1C3A}</a:tableStyleId>
              </a:tblPr>
              <a:tblGrid>
                <a:gridCol w="1345474">
                  <a:extLst>
                    <a:ext uri="{9D8B030D-6E8A-4147-A177-3AD203B41FA5}">
                      <a16:colId xmlns:a16="http://schemas.microsoft.com/office/drawing/2014/main" xmlns="" val="20000"/>
                    </a:ext>
                  </a:extLst>
                </a:gridCol>
              </a:tblGrid>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MÉDIAKLIKK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algn="ctr"/>
                      <a:r>
                        <a:rPr lang="hu-HU" sz="1000" b="1" dirty="0">
                          <a:solidFill>
                            <a:srgbClr val="404040"/>
                          </a:solidFill>
                        </a:rPr>
                        <a:t>RTL</a:t>
                      </a:r>
                      <a:r>
                        <a:rPr lang="hu-HU" sz="1000" b="1" baseline="0" dirty="0">
                          <a:solidFill>
                            <a:srgbClr val="404040"/>
                          </a:solidFill>
                        </a:rPr>
                        <a:t> MOST</a:t>
                      </a:r>
                      <a:endParaRPr lang="hu-HU" sz="10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000" b="1" dirty="0">
                          <a:solidFill>
                            <a:srgbClr val="404040"/>
                          </a:solidFill>
                        </a:rPr>
                        <a:t>TV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35" name="Rectangle 27"/>
          <p:cNvSpPr/>
          <p:nvPr/>
        </p:nvSpPr>
        <p:spPr>
          <a:xfrm>
            <a:off x="9278745" y="2732007"/>
            <a:ext cx="1661035" cy="435882"/>
          </a:xfrm>
          <a:prstGeom prst="rect">
            <a:avLst/>
          </a:prstGeom>
          <a:solidFill>
            <a:schemeClr val="tx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chemeClr val="bg1"/>
                </a:solidFill>
              </a:rPr>
              <a:t>FREE CATCHUP</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chemeClr val="bg1"/>
                </a:solidFill>
              </a:rPr>
              <a:t>(Hungarian content)</a:t>
            </a:r>
          </a:p>
        </p:txBody>
      </p:sp>
      <p:sp>
        <p:nvSpPr>
          <p:cNvPr id="15"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On-line platforms 2. </a:t>
            </a:r>
          </a:p>
        </p:txBody>
      </p:sp>
      <p:graphicFrame>
        <p:nvGraphicFramePr>
          <p:cNvPr id="19" name="Táblázat 18"/>
          <p:cNvGraphicFramePr>
            <a:graphicFrameLocks noGrp="1"/>
          </p:cNvGraphicFramePr>
          <p:nvPr>
            <p:extLst/>
          </p:nvPr>
        </p:nvGraphicFramePr>
        <p:xfrm>
          <a:off x="2879630" y="5095946"/>
          <a:ext cx="1567546" cy="243840"/>
        </p:xfrm>
        <a:graphic>
          <a:graphicData uri="http://schemas.openxmlformats.org/drawingml/2006/table">
            <a:tbl>
              <a:tblPr firstRow="1" bandRow="1">
                <a:tableStyleId>{5C22544A-7EE6-4342-B048-85BDC9FD1C3A}</a:tableStyleId>
              </a:tblPr>
              <a:tblGrid>
                <a:gridCol w="1567546">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MUSIC: SPOTIFY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8"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21" name="TextBox 22"/>
          <p:cNvSpPr txBox="1"/>
          <p:nvPr/>
        </p:nvSpPr>
        <p:spPr>
          <a:xfrm>
            <a:off x="7223445" y="936701"/>
            <a:ext cx="5018581" cy="2893100"/>
          </a:xfrm>
          <a:prstGeom prst="rect">
            <a:avLst/>
          </a:prstGeom>
        </p:spPr>
        <p:txBody>
          <a:bodyPr wrap="square" rtlCol="0">
            <a:spAutoFit/>
          </a:bodyPr>
          <a:lstStyle/>
          <a:p>
            <a:r>
              <a:rPr lang="en-US" sz="1400" dirty="0">
                <a:solidFill>
                  <a:schemeClr val="bg1"/>
                </a:solidFill>
                <a:latin typeface="Calibri" pitchFamily="34" charset="0"/>
                <a:cs typeface="Arial" pitchFamily="34" charset="0"/>
              </a:rPr>
              <a:t>The awareness of Netflix is 80% but the usage is only 15% among the Hungarians living abroad. Netflix is popular especially in Great-Britain when 23% is the ratio of frequent users.</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Free catchup sites has a high awareness in the target group, but the usage is really low.</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The awareness of the online platform of the Hungarian com</a:t>
            </a:r>
            <a:r>
              <a:rPr lang="hu-HU" sz="1400" dirty="0">
                <a:solidFill>
                  <a:schemeClr val="bg1"/>
                </a:solidFill>
                <a:latin typeface="Calibri" pitchFamily="34" charset="0"/>
                <a:cs typeface="Arial" pitchFamily="34" charset="0"/>
              </a:rPr>
              <a:t>m</a:t>
            </a:r>
            <a:r>
              <a:rPr lang="en-US" sz="1400" dirty="0" err="1">
                <a:solidFill>
                  <a:schemeClr val="bg1"/>
                </a:solidFill>
                <a:latin typeface="Calibri" pitchFamily="34" charset="0"/>
                <a:cs typeface="Arial" pitchFamily="34" charset="0"/>
              </a:rPr>
              <a:t>ercial</a:t>
            </a:r>
            <a:r>
              <a:rPr lang="en-US" sz="1400" dirty="0">
                <a:solidFill>
                  <a:schemeClr val="bg1"/>
                </a:solidFill>
                <a:latin typeface="Calibri" pitchFamily="34" charset="0"/>
                <a:cs typeface="Arial" pitchFamily="34" charset="0"/>
              </a:rPr>
              <a:t> channels is mostly arise from the experience before they left the country but they usually leave the usage in their new country as the higher level of integration. The awareness of RTL MOST is 79%, and 82% aware of TV2.hu but the usage is much lower: 11% use RTL.MOST and only 6% use TV2.HU frequently.</a:t>
            </a:r>
          </a:p>
        </p:txBody>
      </p:sp>
      <p:sp>
        <p:nvSpPr>
          <p:cNvPr id="22" name="TextBox 21"/>
          <p:cNvSpPr txBox="1"/>
          <p:nvPr/>
        </p:nvSpPr>
        <p:spPr>
          <a:xfrm>
            <a:off x="7154215" y="-19271"/>
            <a:ext cx="5037785" cy="707886"/>
          </a:xfrm>
          <a:prstGeom prst="rect">
            <a:avLst/>
          </a:prstGeom>
        </p:spPr>
        <p:txBody>
          <a:bodyPr wrap="square" rtlCol="0">
            <a:spAutoFit/>
          </a:bodyPr>
          <a:lstStyle/>
          <a:p>
            <a:pPr algn="ctr"/>
            <a:r>
              <a:rPr lang="hu-HU" sz="2000" b="1" i="1" dirty="0">
                <a:solidFill>
                  <a:schemeClr val="bg1"/>
                </a:solidFill>
                <a:latin typeface="Calibri" pitchFamily="34" charset="0"/>
                <a:cs typeface="Arial" pitchFamily="34" charset="0"/>
              </a:rPr>
              <a:t>INFORMATION COMING FROM THE QUANTITATIVE PHASE</a:t>
            </a:r>
          </a:p>
        </p:txBody>
      </p:sp>
      <p:pic>
        <p:nvPicPr>
          <p:cNvPr id="20" name="Picture 19">
            <a:extLst>
              <a:ext uri="{FF2B5EF4-FFF2-40B4-BE49-F238E27FC236}">
                <a16:creationId xmlns:a16="http://schemas.microsoft.com/office/drawing/2014/main" xmlns="" id="{82F89FA9-5B19-43FF-BE04-136F3DAE2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6" name="Picture 25">
            <a:extLst>
              <a:ext uri="{FF2B5EF4-FFF2-40B4-BE49-F238E27FC236}">
                <a16:creationId xmlns:a16="http://schemas.microsoft.com/office/drawing/2014/main" xmlns="" id="{68264000-B4FB-49A3-9600-6D78FA578A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4045446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1"/>
          <p:cNvSpPr>
            <a:spLocks noGrp="1"/>
          </p:cNvSpPr>
          <p:nvPr>
            <p:ph type="subTitle" idx="1"/>
          </p:nvPr>
        </p:nvSpPr>
        <p:spPr/>
        <p:txBody>
          <a:bodyPr/>
          <a:lstStyle/>
          <a:p>
            <a:pPr>
              <a:defRPr/>
            </a:pPr>
            <a:r>
              <a:rPr lang="en-US" dirty="0">
                <a:solidFill>
                  <a:srgbClr val="404040"/>
                </a:solidFill>
              </a:rPr>
              <a:t>Content preferences</a:t>
            </a:r>
          </a:p>
        </p:txBody>
      </p:sp>
      <p:pic>
        <p:nvPicPr>
          <p:cNvPr id="3" name="Picture 2">
            <a:extLst>
              <a:ext uri="{FF2B5EF4-FFF2-40B4-BE49-F238E27FC236}">
                <a16:creationId xmlns:a16="http://schemas.microsoft.com/office/drawing/2014/main" xmlns="" id="{95B9CF46-DAEF-4CEA-A2AF-EFA1DE4419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4" name="Picture 3">
            <a:extLst>
              <a:ext uri="{FF2B5EF4-FFF2-40B4-BE49-F238E27FC236}">
                <a16:creationId xmlns:a16="http://schemas.microsoft.com/office/drawing/2014/main" xmlns="" id="{DA0D8F88-7095-443C-BA02-E55B45EAED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6"/>
          <p:cNvSpPr>
            <a:spLocks noChangeAspect="1"/>
          </p:cNvSpPr>
          <p:nvPr/>
        </p:nvSpPr>
        <p:spPr bwMode="auto">
          <a:xfrm>
            <a:off x="0" y="695675"/>
            <a:ext cx="12192000" cy="1339554"/>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391888" y="775513"/>
            <a:ext cx="11539460" cy="1348211"/>
          </a:xfrm>
        </p:spPr>
        <p:txBody>
          <a:bodyPr>
            <a:noAutofit/>
          </a:bodyPr>
          <a:lstStyle/>
          <a:p>
            <a:r>
              <a:rPr lang="en-US" sz="1400" b="0" dirty="0"/>
              <a:t>The </a:t>
            </a:r>
            <a:r>
              <a:rPr lang="en-US" sz="1400" dirty="0"/>
              <a:t>content</a:t>
            </a:r>
            <a:r>
              <a:rPr lang="en-US" sz="1400" b="0" dirty="0"/>
              <a:t> preferences of the respondents are a question of </a:t>
            </a:r>
            <a:r>
              <a:rPr lang="en-US" sz="1400" dirty="0"/>
              <a:t>attitude, education and interest. They take their Hungarian </a:t>
            </a:r>
            <a:r>
              <a:rPr lang="en-US" sz="1400" i="1" dirty="0"/>
              <a:t>‚mindset’ </a:t>
            </a:r>
            <a:r>
              <a:rPr lang="en-US" sz="1400" dirty="0"/>
              <a:t>with them, so </a:t>
            </a:r>
            <a:r>
              <a:rPr lang="en-US" sz="1400" b="0" dirty="0"/>
              <a:t>there are no significant changes. </a:t>
            </a:r>
            <a:r>
              <a:rPr lang="en-US" sz="1400" dirty="0"/>
              <a:t>Main segments:</a:t>
            </a:r>
            <a:r>
              <a:rPr lang="en-US" sz="1400" b="0" dirty="0"/>
              <a:t> series-, sport-, movies-, musical talent shows-, educational contents are the most interesting for them. Most of them prefer English content (in Germany as well), those learning the language like subtitled content in the language of the target country.</a:t>
            </a:r>
            <a:br>
              <a:rPr lang="en-US" sz="1400" b="0" dirty="0"/>
            </a:br>
            <a:r>
              <a:rPr lang="en-US" sz="1400" b="0" dirty="0"/>
              <a:t>They are very similar with </a:t>
            </a:r>
            <a:r>
              <a:rPr lang="en-US" sz="1400" dirty="0"/>
              <a:t>regards to reading electronic press</a:t>
            </a:r>
            <a:r>
              <a:rPr lang="en-US" sz="1400" b="0" dirty="0"/>
              <a:t>. Reading Hungarian websites relate to </a:t>
            </a:r>
            <a:r>
              <a:rPr lang="en-US" sz="1400" dirty="0"/>
              <a:t>following Hungarian events:</a:t>
            </a:r>
            <a:r>
              <a:rPr lang="en-US" sz="1400" b="0" dirty="0"/>
              <a:t> all of the participants ‘</a:t>
            </a:r>
            <a:r>
              <a:rPr lang="en-US" sz="1400" b="0" i="1" dirty="0"/>
              <a:t>check</a:t>
            </a:r>
            <a:r>
              <a:rPr lang="en-US" sz="1400" b="0" dirty="0"/>
              <a:t>’ these news daily, mainly through </a:t>
            </a:r>
            <a:r>
              <a:rPr lang="en-US" sz="1400" dirty="0"/>
              <a:t>their friends’ FB shares.</a:t>
            </a:r>
            <a:r>
              <a:rPr lang="en-US" sz="1400" b="0" dirty="0"/>
              <a:t/>
            </a:r>
            <a:br>
              <a:rPr lang="en-US" sz="1400" b="0" dirty="0"/>
            </a:br>
            <a:endParaRPr lang="en-US" sz="1400" b="0" dirty="0"/>
          </a:p>
        </p:txBody>
      </p:sp>
      <p:pic>
        <p:nvPicPr>
          <p:cNvPr id="29" name="Picture 2" descr="Képtalálat a következ&amp;odblac;re: „exclama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413" y="5922545"/>
            <a:ext cx="560492" cy="5604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áblázat 9"/>
          <p:cNvGraphicFramePr>
            <a:graphicFrameLocks noGrp="1"/>
          </p:cNvGraphicFramePr>
          <p:nvPr>
            <p:extLst/>
          </p:nvPr>
        </p:nvGraphicFramePr>
        <p:xfrm>
          <a:off x="86562" y="3283695"/>
          <a:ext cx="1928442" cy="2470802"/>
        </p:xfrm>
        <a:graphic>
          <a:graphicData uri="http://schemas.openxmlformats.org/drawingml/2006/table">
            <a:tbl>
              <a:tblPr firstRow="1" bandRow="1">
                <a:tableStyleId>{5C22544A-7EE6-4342-B048-85BDC9FD1C3A}</a:tableStyleId>
              </a:tblPr>
              <a:tblGrid>
                <a:gridCol w="1928442">
                  <a:extLst>
                    <a:ext uri="{9D8B030D-6E8A-4147-A177-3AD203B41FA5}">
                      <a16:colId xmlns:a16="http://schemas.microsoft.com/office/drawing/2014/main" xmlns="" val="20000"/>
                    </a:ext>
                  </a:extLst>
                </a:gridCol>
              </a:tblGrid>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dirty="0">
                          <a:solidFill>
                            <a:srgbClr val="C00000"/>
                          </a:solidFill>
                        </a:rPr>
                        <a:t>EVERYONE CONSUME IT (15)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dirty="0">
                          <a:solidFill>
                            <a:srgbClr val="404040"/>
                          </a:solidFill>
                        </a:rPr>
                        <a:t>ON FACEBOOK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1"/>
                  </a:ext>
                </a:extLst>
              </a:tr>
              <a:tr h="239086">
                <a:tc>
                  <a:txBody>
                    <a:bodyPr/>
                    <a:lstStyle/>
                    <a:p>
                      <a:pPr algn="ctr"/>
                      <a:r>
                        <a:rPr lang="hu-HU" sz="1000" dirty="0">
                          <a:solidFill>
                            <a:srgbClr val="404040"/>
                          </a:solidFill>
                        </a:rPr>
                        <a:t>INDEX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2"/>
                  </a:ext>
                </a:extLst>
              </a:tr>
              <a:tr h="239086">
                <a:tc>
                  <a:txBody>
                    <a:bodyPr/>
                    <a:lstStyle/>
                    <a:p>
                      <a:pPr algn="ctr"/>
                      <a:r>
                        <a:rPr lang="hu-HU" sz="1000" dirty="0">
                          <a:solidFill>
                            <a:srgbClr val="404040"/>
                          </a:solidFill>
                        </a:rPr>
                        <a:t>HVG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3"/>
                  </a:ext>
                </a:extLst>
              </a:tr>
              <a:tr h="239086">
                <a:tc>
                  <a:txBody>
                    <a:bodyPr/>
                    <a:lstStyle/>
                    <a:p>
                      <a:pPr algn="ctr"/>
                      <a:r>
                        <a:rPr lang="hu-HU" sz="1000" dirty="0">
                          <a:solidFill>
                            <a:srgbClr val="404040"/>
                          </a:solidFill>
                        </a:rPr>
                        <a:t>444!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4"/>
                  </a:ext>
                </a:extLst>
              </a:tr>
              <a:tr h="239086">
                <a:tc>
                  <a:txBody>
                    <a:bodyPr/>
                    <a:lstStyle/>
                    <a:p>
                      <a:pPr algn="ctr"/>
                      <a:r>
                        <a:rPr lang="hu-HU" sz="1000" b="1" dirty="0">
                          <a:solidFill>
                            <a:srgbClr val="C00000"/>
                          </a:solidFill>
                        </a:rPr>
                        <a:t>A FEW MENTION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5"/>
                  </a:ext>
                </a:extLst>
              </a:tr>
              <a:tr h="239086">
                <a:tc>
                  <a:txBody>
                    <a:bodyPr/>
                    <a:lstStyle/>
                    <a:p>
                      <a:pPr algn="ctr"/>
                      <a:r>
                        <a:rPr lang="hu-HU" sz="1000" dirty="0">
                          <a:solidFill>
                            <a:srgbClr val="404040"/>
                          </a:solidFill>
                        </a:rPr>
                        <a:t>MAGYAR NARANCS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6"/>
                  </a:ext>
                </a:extLst>
              </a:tr>
              <a:tr h="239086">
                <a:tc>
                  <a:txBody>
                    <a:bodyPr/>
                    <a:lstStyle/>
                    <a:p>
                      <a:pPr algn="ctr"/>
                      <a:r>
                        <a:rPr lang="hu-HU" sz="1000" dirty="0">
                          <a:solidFill>
                            <a:srgbClr val="404040"/>
                          </a:solidFill>
                        </a:rPr>
                        <a:t>MNO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7"/>
                  </a:ext>
                </a:extLst>
              </a:tr>
              <a:tr h="239086">
                <a:tc>
                  <a:txBody>
                    <a:bodyPr/>
                    <a:lstStyle/>
                    <a:p>
                      <a:pPr algn="ctr"/>
                      <a:r>
                        <a:rPr lang="hu-HU" sz="1000" dirty="0">
                          <a:solidFill>
                            <a:srgbClr val="404040"/>
                          </a:solidFill>
                        </a:rPr>
                        <a:t>ORIGO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8"/>
                  </a:ext>
                </a:extLst>
              </a:tr>
              <a:tr h="239086">
                <a:tc>
                  <a:txBody>
                    <a:bodyPr/>
                    <a:lstStyle/>
                    <a:p>
                      <a:pPr algn="ctr"/>
                      <a:r>
                        <a:rPr lang="hu-HU" sz="1000" dirty="0">
                          <a:solidFill>
                            <a:srgbClr val="404040"/>
                          </a:solidFill>
                        </a:rPr>
                        <a:t>INSTAGRAM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9"/>
                  </a:ext>
                </a:extLst>
              </a:tr>
            </a:tbl>
          </a:graphicData>
        </a:graphic>
      </p:graphicFrame>
      <p:sp>
        <p:nvSpPr>
          <p:cNvPr id="11" name="Rectangle 27"/>
          <p:cNvSpPr/>
          <p:nvPr/>
        </p:nvSpPr>
        <p:spPr>
          <a:xfrm>
            <a:off x="431074" y="2456908"/>
            <a:ext cx="1280160" cy="416922"/>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200" b="1" kern="0" dirty="0">
                <a:solidFill>
                  <a:srgbClr val="404040"/>
                </a:solidFill>
              </a:rPr>
              <a:t>NEWS PAGES</a:t>
            </a:r>
          </a:p>
        </p:txBody>
      </p:sp>
      <p:sp>
        <p:nvSpPr>
          <p:cNvPr id="12" name="Rectangle 27"/>
          <p:cNvSpPr/>
          <p:nvPr/>
        </p:nvSpPr>
        <p:spPr>
          <a:xfrm>
            <a:off x="5819003" y="2468883"/>
            <a:ext cx="1266102" cy="404947"/>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hu-HU" sz="1200" b="1" kern="0" dirty="0">
                <a:solidFill>
                  <a:srgbClr val="404040"/>
                </a:solidFill>
              </a:rPr>
              <a:t>BLOG</a:t>
            </a:r>
          </a:p>
          <a:p>
            <a:pPr algn="ctr">
              <a:defRPr/>
            </a:pPr>
            <a:r>
              <a:rPr lang="hu-HU" sz="1200" b="1" kern="0" dirty="0">
                <a:solidFill>
                  <a:srgbClr val="404040"/>
                </a:solidFill>
              </a:rPr>
              <a:t>VLOG</a:t>
            </a:r>
            <a:endParaRPr lang="en-US" sz="1200" b="1" kern="0" dirty="0">
              <a:solidFill>
                <a:srgbClr val="404040"/>
              </a:solidFill>
            </a:endParaRPr>
          </a:p>
        </p:txBody>
      </p:sp>
      <p:sp>
        <p:nvSpPr>
          <p:cNvPr id="13" name="Rectangle 27"/>
          <p:cNvSpPr/>
          <p:nvPr/>
        </p:nvSpPr>
        <p:spPr>
          <a:xfrm>
            <a:off x="8141066" y="2544351"/>
            <a:ext cx="1311950" cy="428737"/>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hu-HU" sz="1200" b="1" kern="0" dirty="0">
                <a:solidFill>
                  <a:srgbClr val="404040"/>
                </a:solidFill>
              </a:rPr>
              <a:t>MÉDIAKLIKK</a:t>
            </a:r>
          </a:p>
        </p:txBody>
      </p:sp>
      <p:graphicFrame>
        <p:nvGraphicFramePr>
          <p:cNvPr id="14" name="Táblázat 13"/>
          <p:cNvGraphicFramePr>
            <a:graphicFrameLocks noGrp="1"/>
          </p:cNvGraphicFramePr>
          <p:nvPr>
            <p:extLst/>
          </p:nvPr>
        </p:nvGraphicFramePr>
        <p:xfrm>
          <a:off x="5472522" y="3257972"/>
          <a:ext cx="1959063" cy="2350107"/>
        </p:xfrm>
        <a:graphic>
          <a:graphicData uri="http://schemas.openxmlformats.org/drawingml/2006/table">
            <a:tbl>
              <a:tblPr firstRow="1" bandRow="1">
                <a:tableStyleId>{5C22544A-7EE6-4342-B048-85BDC9FD1C3A}</a:tableStyleId>
              </a:tblPr>
              <a:tblGrid>
                <a:gridCol w="1959063">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SOME OF THE</a:t>
                      </a:r>
                      <a:r>
                        <a:rPr lang="hu-HU" sz="1000" b="1" baseline="0" dirty="0">
                          <a:solidFill>
                            <a:srgbClr val="C00000"/>
                          </a:solidFill>
                        </a:rPr>
                        <a:t> RESPONDENTS CONSUME</a:t>
                      </a:r>
                      <a:endParaRPr lang="hu-HU" sz="1000" b="1" dirty="0">
                        <a:solidFill>
                          <a:srgbClr val="C0000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POGIBLOG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000" b="0" dirty="0">
                          <a:solidFill>
                            <a:srgbClr val="404040"/>
                          </a:solidFill>
                        </a:rPr>
                        <a:t>KOLOZSVÁROS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000" b="0" dirty="0">
                          <a:solidFill>
                            <a:srgbClr val="404040"/>
                          </a:solidFill>
                        </a:rPr>
                        <a:t>VAKMAJOM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000" b="0" dirty="0">
                          <a:solidFill>
                            <a:srgbClr val="404040"/>
                          </a:solidFill>
                        </a:rPr>
                        <a:t>HOLLYWOODNEWS AGENCY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PAMKUTYA</a:t>
                      </a:r>
                      <a:endParaRPr lang="hu-HU" sz="1000" b="0" baseline="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4698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DANCSÓ PÉTER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39086">
                <a:tc>
                  <a:txBody>
                    <a:bodyPr/>
                    <a:lstStyle/>
                    <a:p>
                      <a:pPr algn="ctr"/>
                      <a:r>
                        <a:rPr lang="hu-HU" sz="1000" b="0" dirty="0">
                          <a:solidFill>
                            <a:srgbClr val="404040"/>
                          </a:solidFill>
                        </a:rPr>
                        <a:t>AMERIKAI NÉPSZAVA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39086">
                <a:tc>
                  <a:txBody>
                    <a:bodyPr/>
                    <a:lstStyle/>
                    <a:p>
                      <a:pPr algn="ctr"/>
                      <a:r>
                        <a:rPr lang="hu-HU" sz="1000" b="0" dirty="0">
                          <a:solidFill>
                            <a:srgbClr val="404040"/>
                          </a:solidFill>
                        </a:rPr>
                        <a:t>KRÉMMÁNIA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graphicFrame>
        <p:nvGraphicFramePr>
          <p:cNvPr id="16" name="Táblázat 15"/>
          <p:cNvGraphicFramePr>
            <a:graphicFrameLocks noGrp="1"/>
          </p:cNvGraphicFramePr>
          <p:nvPr>
            <p:extLst>
              <p:ext uri="{D42A27DB-BD31-4B8C-83A1-F6EECF244321}">
                <p14:modId xmlns:p14="http://schemas.microsoft.com/office/powerpoint/2010/main" val="4194339332"/>
              </p:ext>
            </p:extLst>
          </p:nvPr>
        </p:nvGraphicFramePr>
        <p:xfrm>
          <a:off x="7704129" y="3251797"/>
          <a:ext cx="2410525" cy="1930655"/>
        </p:xfrm>
        <a:graphic>
          <a:graphicData uri="http://schemas.openxmlformats.org/drawingml/2006/table">
            <a:tbl>
              <a:tblPr firstRow="1" bandRow="1">
                <a:tableStyleId>{5C22544A-7EE6-4342-B048-85BDC9FD1C3A}</a:tableStyleId>
              </a:tblPr>
              <a:tblGrid>
                <a:gridCol w="2410525">
                  <a:extLst>
                    <a:ext uri="{9D8B030D-6E8A-4147-A177-3AD203B41FA5}">
                      <a16:colId xmlns:a16="http://schemas.microsoft.com/office/drawing/2014/main" xmlns="" val="20000"/>
                    </a:ext>
                  </a:extLst>
                </a:gridCol>
              </a:tblGrid>
              <a:tr h="444605">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SOME OF THE</a:t>
                      </a:r>
                      <a:r>
                        <a:rPr lang="hu-HU" sz="1000" b="1" baseline="0" dirty="0">
                          <a:solidFill>
                            <a:srgbClr val="C00000"/>
                          </a:solidFill>
                        </a:rPr>
                        <a:t> RESPONDENTS CONSUME</a:t>
                      </a:r>
                      <a:endParaRPr lang="hu-HU" sz="1000" b="1" dirty="0">
                        <a:solidFill>
                          <a:srgbClr val="C00000"/>
                        </a:solidFill>
                      </a:endParaRPr>
                    </a:p>
                    <a:p>
                      <a:pPr marL="0" marR="0" indent="0" algn="ctr" defTabSz="1219170" rtl="0" eaLnBrk="1" fontAlgn="auto" latinLnBrk="0" hangingPunct="1">
                        <a:lnSpc>
                          <a:spcPct val="100000"/>
                        </a:lnSpc>
                        <a:spcBef>
                          <a:spcPts val="0"/>
                        </a:spcBef>
                        <a:spcAft>
                          <a:spcPts val="0"/>
                        </a:spcAft>
                        <a:buClrTx/>
                        <a:buSzTx/>
                        <a:buFontTx/>
                        <a:buNone/>
                        <a:tabLst/>
                        <a:defRPr/>
                      </a:pPr>
                      <a:r>
                        <a:rPr lang="hu-HU" sz="1000" b="1" baseline="0" dirty="0">
                          <a:solidFill>
                            <a:srgbClr val="C00000"/>
                          </a:solidFill>
                        </a:rPr>
                        <a:t>(5)</a:t>
                      </a:r>
                      <a:endParaRPr lang="hu-HU" sz="1000" b="1" dirty="0">
                        <a:solidFill>
                          <a:srgbClr val="C0000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8764">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NEWS</a:t>
                      </a:r>
                      <a:r>
                        <a:rPr lang="hu-HU" sz="1000" b="0" baseline="0" dirty="0">
                          <a:solidFill>
                            <a:srgbClr val="404040"/>
                          </a:solidFill>
                        </a:rPr>
                        <a:t> (</a:t>
                      </a:r>
                      <a:r>
                        <a:rPr lang="hu-HU" sz="1000" b="0" baseline="0" dirty="0" err="1">
                          <a:solidFill>
                            <a:srgbClr val="404040"/>
                          </a:solidFill>
                        </a:rPr>
                        <a:t>not</a:t>
                      </a:r>
                      <a:r>
                        <a:rPr lang="hu-HU" sz="1000" b="0" baseline="0" dirty="0">
                          <a:solidFill>
                            <a:srgbClr val="404040"/>
                          </a:solidFill>
                        </a:rPr>
                        <a:t> </a:t>
                      </a:r>
                      <a:r>
                        <a:rPr lang="hu-HU" sz="1000" b="0" baseline="0" dirty="0" err="1">
                          <a:solidFill>
                            <a:srgbClr val="404040"/>
                          </a:solidFill>
                        </a:rPr>
                        <a:t>live</a:t>
                      </a:r>
                      <a:r>
                        <a:rPr lang="hu-HU" sz="1000" b="0" dirty="0">
                          <a:solidFill>
                            <a:srgbClr val="404040"/>
                          </a:solidFill>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7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MUSIC TALENT SHOWS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SEARCH</a:t>
                      </a:r>
                      <a:r>
                        <a:rPr lang="hu-HU" sz="1000" b="0" baseline="0" dirty="0">
                          <a:solidFill>
                            <a:srgbClr val="404040"/>
                          </a:solidFill>
                        </a:rPr>
                        <a:t> IN THE MEDIALIBRARY</a:t>
                      </a:r>
                      <a:endParaRPr lang="hu-HU" sz="1000" b="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73603">
                <a:tc>
                  <a:txBody>
                    <a:bodyPr/>
                    <a:lstStyle/>
                    <a:p>
                      <a:pPr algn="ctr"/>
                      <a:r>
                        <a:rPr lang="hu-HU" sz="1000" b="1" dirty="0">
                          <a:solidFill>
                            <a:srgbClr val="404040"/>
                          </a:solidFill>
                        </a:rPr>
                        <a:t>SPORT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4"/>
                  </a:ext>
                </a:extLst>
              </a:tr>
              <a:tr h="273603">
                <a:tc>
                  <a:txBody>
                    <a:bodyPr/>
                    <a:lstStyle/>
                    <a:p>
                      <a:pPr algn="ctr"/>
                      <a:r>
                        <a:rPr lang="hu-HU" sz="1000" b="0" dirty="0">
                          <a:solidFill>
                            <a:srgbClr val="404040"/>
                          </a:solidFill>
                        </a:rPr>
                        <a:t>DOCUMENTARY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graphicFrame>
        <p:nvGraphicFramePr>
          <p:cNvPr id="33" name="Táblázat 32"/>
          <p:cNvGraphicFramePr>
            <a:graphicFrameLocks noGrp="1"/>
          </p:cNvGraphicFramePr>
          <p:nvPr>
            <p:extLst>
              <p:ext uri="{D42A27DB-BD31-4B8C-83A1-F6EECF244321}">
                <p14:modId xmlns:p14="http://schemas.microsoft.com/office/powerpoint/2010/main" val="307805297"/>
              </p:ext>
            </p:extLst>
          </p:nvPr>
        </p:nvGraphicFramePr>
        <p:xfrm>
          <a:off x="391888" y="5957886"/>
          <a:ext cx="1345474" cy="756431"/>
        </p:xfrm>
        <a:graphic>
          <a:graphicData uri="http://schemas.openxmlformats.org/drawingml/2006/table">
            <a:tbl>
              <a:tblPr firstRow="1" bandRow="1">
                <a:tableStyleId>{5C22544A-7EE6-4342-B048-85BDC9FD1C3A}</a:tableStyleId>
              </a:tblPr>
              <a:tblGrid>
                <a:gridCol w="1345474">
                  <a:extLst>
                    <a:ext uri="{9D8B030D-6E8A-4147-A177-3AD203B41FA5}">
                      <a16:colId xmlns:a16="http://schemas.microsoft.com/office/drawing/2014/main" xmlns="" val="20000"/>
                    </a:ext>
                  </a:extLst>
                </a:gridCol>
              </a:tblGrid>
              <a:tr h="75643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000" noProof="0" dirty="0">
                          <a:solidFill>
                            <a:srgbClr val="404040"/>
                          </a:solidFill>
                        </a:rPr>
                        <a:t>1 SUBSCRIPTION</a:t>
                      </a:r>
                    </a:p>
                    <a:p>
                      <a:pPr marL="0" marR="0" indent="0" algn="ctr" defTabSz="1219170" rtl="0" eaLnBrk="1" fontAlgn="auto" latinLnBrk="0" hangingPunct="1">
                        <a:lnSpc>
                          <a:spcPct val="100000"/>
                        </a:lnSpc>
                        <a:spcBef>
                          <a:spcPts val="0"/>
                        </a:spcBef>
                        <a:spcAft>
                          <a:spcPts val="0"/>
                        </a:spcAft>
                        <a:buClrTx/>
                        <a:buSzTx/>
                        <a:buFontTx/>
                        <a:buNone/>
                        <a:tabLst/>
                        <a:defRPr/>
                      </a:pPr>
                      <a:r>
                        <a:rPr lang="en-US" sz="1000" noProof="0" dirty="0">
                          <a:solidFill>
                            <a:srgbClr val="404040"/>
                          </a:solidFill>
                        </a:rPr>
                        <a:t>HETI VÁLASZ (electronic version)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36" name="Kép 35" descr="Flag_of_Germany.svg.png"/>
          <p:cNvPicPr>
            <a:picLocks noChangeAspect="1"/>
          </p:cNvPicPr>
          <p:nvPr/>
        </p:nvPicPr>
        <p:blipFill>
          <a:blip r:embed="rId4" cstate="print"/>
          <a:stretch>
            <a:fillRect/>
          </a:stretch>
        </p:blipFill>
        <p:spPr>
          <a:xfrm>
            <a:off x="166990" y="5799435"/>
            <a:ext cx="528167" cy="316901"/>
          </a:xfrm>
          <a:prstGeom prst="rect">
            <a:avLst/>
          </a:prstGeom>
        </p:spPr>
      </p:pic>
      <p:sp>
        <p:nvSpPr>
          <p:cNvPr id="41" name="Rectangle 27"/>
          <p:cNvSpPr/>
          <p:nvPr/>
        </p:nvSpPr>
        <p:spPr>
          <a:xfrm>
            <a:off x="10274207" y="2468883"/>
            <a:ext cx="1765004" cy="634648"/>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hu-HU" sz="1200" b="1" kern="0" dirty="0">
                <a:solidFill>
                  <a:srgbClr val="404040"/>
                </a:solidFill>
              </a:rPr>
              <a:t>HUNGARIAN SERIES</a:t>
            </a:r>
            <a:br>
              <a:rPr lang="hu-HU" sz="1200" b="1" kern="0" dirty="0">
                <a:solidFill>
                  <a:srgbClr val="404040"/>
                </a:solidFill>
              </a:rPr>
            </a:br>
            <a:r>
              <a:rPr lang="hu-HU" sz="1200" b="1" kern="0" dirty="0">
                <a:solidFill>
                  <a:srgbClr val="404040"/>
                </a:solidFill>
              </a:rPr>
              <a:t>STREAM/TORRENT</a:t>
            </a:r>
          </a:p>
        </p:txBody>
      </p:sp>
      <p:graphicFrame>
        <p:nvGraphicFramePr>
          <p:cNvPr id="42" name="Táblázat 41"/>
          <p:cNvGraphicFramePr>
            <a:graphicFrameLocks noGrp="1"/>
          </p:cNvGraphicFramePr>
          <p:nvPr>
            <p:extLst/>
          </p:nvPr>
        </p:nvGraphicFramePr>
        <p:xfrm>
          <a:off x="10280964" y="3251797"/>
          <a:ext cx="1758247" cy="1036320"/>
        </p:xfrm>
        <a:graphic>
          <a:graphicData uri="http://schemas.openxmlformats.org/drawingml/2006/table">
            <a:tbl>
              <a:tblPr firstRow="1" bandRow="1">
                <a:tableStyleId>{5C22544A-7EE6-4342-B048-85BDC9FD1C3A}</a:tableStyleId>
              </a:tblPr>
              <a:tblGrid>
                <a:gridCol w="1758247">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C00000"/>
                          </a:solidFill>
                        </a:rPr>
                        <a:t>A FEW (6)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0" dirty="0">
                          <a:solidFill>
                            <a:srgbClr val="404040"/>
                          </a:solidFill>
                        </a:rPr>
                        <a:t>TERÁPIA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100" b="0" dirty="0">
                          <a:solidFill>
                            <a:srgbClr val="404040"/>
                          </a:solidFill>
                        </a:rPr>
                        <a:t>ARANYÉLET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100" b="0" dirty="0">
                          <a:solidFill>
                            <a:srgbClr val="404040"/>
                          </a:solidFill>
                        </a:rPr>
                        <a:t>VÁLÓTÁRSAK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45" name="Rectangle 27"/>
          <p:cNvSpPr/>
          <p:nvPr/>
        </p:nvSpPr>
        <p:spPr>
          <a:xfrm>
            <a:off x="3284662" y="2445093"/>
            <a:ext cx="1311950" cy="428737"/>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200" b="1" kern="0" dirty="0">
                <a:solidFill>
                  <a:srgbClr val="404040"/>
                </a:solidFill>
              </a:rPr>
              <a:t>YOUTUBE</a:t>
            </a:r>
          </a:p>
        </p:txBody>
      </p:sp>
      <p:graphicFrame>
        <p:nvGraphicFramePr>
          <p:cNvPr id="46" name="Táblázat 45"/>
          <p:cNvGraphicFramePr>
            <a:graphicFrameLocks noGrp="1"/>
          </p:cNvGraphicFramePr>
          <p:nvPr>
            <p:extLst/>
          </p:nvPr>
        </p:nvGraphicFramePr>
        <p:xfrm>
          <a:off x="2655341" y="3283695"/>
          <a:ext cx="2570592" cy="2593947"/>
        </p:xfrm>
        <a:graphic>
          <a:graphicData uri="http://schemas.openxmlformats.org/drawingml/2006/table">
            <a:tbl>
              <a:tblPr firstRow="1" bandRow="1">
                <a:tableStyleId>{5C22544A-7EE6-4342-B048-85BDC9FD1C3A}</a:tableStyleId>
              </a:tblPr>
              <a:tblGrid>
                <a:gridCol w="2570592">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PLACE OF THE MOST</a:t>
                      </a:r>
                      <a:r>
                        <a:rPr lang="hu-HU" sz="1000" b="1" baseline="0" dirty="0">
                          <a:solidFill>
                            <a:srgbClr val="C00000"/>
                          </a:solidFill>
                        </a:rPr>
                        <a:t> HUNGARIAN CONTENT CONSUMPTION (15)</a:t>
                      </a:r>
                      <a:endParaRPr lang="hu-HU" sz="1000" b="1" dirty="0">
                        <a:solidFill>
                          <a:srgbClr val="C0000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WITH SEARCHWORDS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000" b="0" dirty="0">
                          <a:solidFill>
                            <a:srgbClr val="404040"/>
                          </a:solidFill>
                        </a:rPr>
                        <a:t>BASED ON PERSONAL INTEREST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000" b="0" dirty="0">
                          <a:solidFill>
                            <a:srgbClr val="404040"/>
                          </a:solidFill>
                        </a:rPr>
                        <a:t>FILM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000" b="0" dirty="0">
                          <a:solidFill>
                            <a:srgbClr val="404040"/>
                          </a:solidFill>
                        </a:rPr>
                        <a:t>DOCUMENTARY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baseline="0" dirty="0">
                          <a:solidFill>
                            <a:srgbClr val="404040"/>
                          </a:solidFill>
                        </a:rPr>
                        <a:t>MUSIC VIDEOS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4698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0" dirty="0">
                          <a:solidFill>
                            <a:srgbClr val="404040"/>
                          </a:solidFill>
                        </a:rPr>
                        <a:t>SPECIAL CONTENT EG. FOLKMUSIC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39086">
                <a:tc>
                  <a:txBody>
                    <a:bodyPr/>
                    <a:lstStyle/>
                    <a:p>
                      <a:pPr algn="ctr"/>
                      <a:r>
                        <a:rPr lang="hu-HU" sz="1000" b="0" dirty="0">
                          <a:solidFill>
                            <a:srgbClr val="404040"/>
                          </a:solidFill>
                        </a:rPr>
                        <a:t>CLASSICAL MUSIC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39086">
                <a:tc>
                  <a:txBody>
                    <a:bodyPr/>
                    <a:lstStyle/>
                    <a:p>
                      <a:pPr algn="ctr"/>
                      <a:r>
                        <a:rPr lang="hu-HU" sz="1000" b="0" dirty="0">
                          <a:solidFill>
                            <a:srgbClr val="404040"/>
                          </a:solidFill>
                        </a:rPr>
                        <a:t>RIPORTS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39086">
                <a:tc>
                  <a:txBody>
                    <a:bodyPr/>
                    <a:lstStyle/>
                    <a:p>
                      <a:pPr algn="ctr"/>
                      <a:r>
                        <a:rPr lang="hu-HU" sz="1000" b="0" dirty="0">
                          <a:solidFill>
                            <a:srgbClr val="404040"/>
                          </a:solidFill>
                        </a:rPr>
                        <a:t>TALES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sp>
        <p:nvSpPr>
          <p:cNvPr id="20" name="Title 5"/>
          <p:cNvSpPr txBox="1">
            <a:spLocks/>
          </p:cNvSpPr>
          <p:nvPr/>
        </p:nvSpPr>
        <p:spPr>
          <a:xfrm>
            <a:off x="78399" y="-65882"/>
            <a:ext cx="12237425"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Content preferences – Hungarian content on online</a:t>
            </a:r>
          </a:p>
        </p:txBody>
      </p:sp>
      <p:graphicFrame>
        <p:nvGraphicFramePr>
          <p:cNvPr id="19" name="Táblázat 18"/>
          <p:cNvGraphicFramePr>
            <a:graphicFrameLocks noGrp="1"/>
          </p:cNvGraphicFramePr>
          <p:nvPr>
            <p:extLst>
              <p:ext uri="{D42A27DB-BD31-4B8C-83A1-F6EECF244321}">
                <p14:modId xmlns:p14="http://schemas.microsoft.com/office/powerpoint/2010/main" val="2584736521"/>
              </p:ext>
            </p:extLst>
          </p:nvPr>
        </p:nvGraphicFramePr>
        <p:xfrm>
          <a:off x="1877787" y="5948361"/>
          <a:ext cx="1865537" cy="777240"/>
        </p:xfrm>
        <a:graphic>
          <a:graphicData uri="http://schemas.openxmlformats.org/drawingml/2006/table">
            <a:tbl>
              <a:tblPr firstRow="1" bandRow="1">
                <a:tableStyleId>{5C22544A-7EE6-4342-B048-85BDC9FD1C3A}</a:tableStyleId>
              </a:tblPr>
              <a:tblGrid>
                <a:gridCol w="1865537">
                  <a:extLst>
                    <a:ext uri="{9D8B030D-6E8A-4147-A177-3AD203B41FA5}">
                      <a16:colId xmlns:a16="http://schemas.microsoft.com/office/drawing/2014/main" xmlns="" val="20000"/>
                    </a:ext>
                  </a:extLst>
                </a:gridCol>
              </a:tblGrid>
              <a:tr h="75643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900" b="0" noProof="0" dirty="0">
                          <a:solidFill>
                            <a:srgbClr val="404040"/>
                          </a:solidFill>
                        </a:rPr>
                        <a:t>One respondent mention</a:t>
                      </a:r>
                      <a:r>
                        <a:rPr lang="en-US" sz="900" b="0" baseline="0" noProof="0" dirty="0">
                          <a:solidFill>
                            <a:srgbClr val="404040"/>
                          </a:solidFill>
                        </a:rPr>
                        <a:t>: Index, HVG are made the video content because of the Hungarian who live abroad. Earlier it could not watch these content</a:t>
                      </a:r>
                      <a:endParaRPr lang="en-US" sz="900" b="0" noProof="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21" name="Kanyar jobbra 20"/>
          <p:cNvSpPr/>
          <p:nvPr/>
        </p:nvSpPr>
        <p:spPr>
          <a:xfrm rot="5400000">
            <a:off x="1175766" y="4842891"/>
            <a:ext cx="1829942" cy="180976"/>
          </a:xfrm>
          <a:prstGeom prst="bentArrow">
            <a:avLst/>
          </a:prstGeom>
          <a:solidFill>
            <a:schemeClr val="bg1">
              <a:lumMod val="9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pic>
        <p:nvPicPr>
          <p:cNvPr id="23" name="Picture 22">
            <a:extLst>
              <a:ext uri="{FF2B5EF4-FFF2-40B4-BE49-F238E27FC236}">
                <a16:creationId xmlns:a16="http://schemas.microsoft.com/office/drawing/2014/main" xmlns="" id="{E8A02270-DB8C-4955-BED5-29529066D3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4" name="Picture 23">
            <a:extLst>
              <a:ext uri="{FF2B5EF4-FFF2-40B4-BE49-F238E27FC236}">
                <a16:creationId xmlns:a16="http://schemas.microsoft.com/office/drawing/2014/main" xmlns="" id="{101B9D25-AE57-42E3-994B-D26B49048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2435541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0" y="760270"/>
            <a:ext cx="12284505" cy="1754556"/>
          </a:xfrm>
          <a:prstGeom prst="rect">
            <a:avLst/>
          </a:prstGeom>
        </p:spPr>
      </p:pic>
      <p:sp>
        <p:nvSpPr>
          <p:cNvPr id="15" name="Title 5"/>
          <p:cNvSpPr txBox="1">
            <a:spLocks/>
          </p:cNvSpPr>
          <p:nvPr/>
        </p:nvSpPr>
        <p:spPr>
          <a:xfrm>
            <a:off x="431074" y="164636"/>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Content in Hungarian language – </a:t>
            </a:r>
            <a:r>
              <a:rPr lang="en-US" sz="3200" cap="none" dirty="0" err="1">
                <a:solidFill>
                  <a:srgbClr val="404040"/>
                </a:solidFill>
              </a:rPr>
              <a:t>Médiaklikk</a:t>
            </a:r>
            <a:endParaRPr lang="en-US" sz="3200" cap="none" dirty="0">
              <a:solidFill>
                <a:srgbClr val="404040"/>
              </a:solidFill>
            </a:endParaRPr>
          </a:p>
        </p:txBody>
      </p:sp>
      <p:sp>
        <p:nvSpPr>
          <p:cNvPr id="6" name="Title 5"/>
          <p:cNvSpPr>
            <a:spLocks noGrp="1"/>
          </p:cNvSpPr>
          <p:nvPr>
            <p:ph type="title"/>
          </p:nvPr>
        </p:nvSpPr>
        <p:spPr>
          <a:xfrm>
            <a:off x="436583" y="877776"/>
            <a:ext cx="11539460" cy="1911004"/>
          </a:xfrm>
        </p:spPr>
        <p:txBody>
          <a:bodyPr>
            <a:noAutofit/>
          </a:bodyPr>
          <a:lstStyle/>
          <a:p>
            <a:r>
              <a:rPr lang="en-US" sz="1400" dirty="0"/>
              <a:t>Emotional significance of </a:t>
            </a:r>
            <a:r>
              <a:rPr lang="en-US" sz="1400" dirty="0" err="1"/>
              <a:t>Médiaklikk</a:t>
            </a:r>
            <a:r>
              <a:rPr lang="en-US" sz="1400" b="0" dirty="0"/>
              <a:t>: intermediary of important Hungarian happening: events, politics, society, culture and sports.</a:t>
            </a:r>
            <a:br>
              <a:rPr lang="en-US" sz="1400" b="0" dirty="0"/>
            </a:br>
            <a:r>
              <a:rPr lang="en-US" sz="1400" dirty="0"/>
              <a:t>Politics / News </a:t>
            </a:r>
            <a:r>
              <a:rPr lang="en-US" sz="1400" b="0" dirty="0"/>
              <a:t>: ignored by the majority, on one hand they split from the topicality, on the other hand they meet other attitudes related to news.</a:t>
            </a:r>
            <a:br>
              <a:rPr lang="en-US" sz="1400" b="0" dirty="0"/>
            </a:br>
            <a:r>
              <a:rPr lang="en-US" sz="1400" b="0" dirty="0"/>
              <a:t>Entertainment content: majority perception– celebrities and/or realities are not inspiring. (</a:t>
            </a:r>
            <a:r>
              <a:rPr lang="en-US" sz="1400" b="0" dirty="0" err="1"/>
              <a:t>Eg</a:t>
            </a:r>
            <a:r>
              <a:rPr lang="en-US" sz="1400" b="0" dirty="0"/>
              <a:t>. </a:t>
            </a:r>
            <a:r>
              <a:rPr lang="en-US" sz="1400" b="0" dirty="0" err="1"/>
              <a:t>Szeretlek</a:t>
            </a:r>
            <a:r>
              <a:rPr lang="en-US" sz="1400" b="0" dirty="0"/>
              <a:t> </a:t>
            </a:r>
            <a:r>
              <a:rPr lang="en-US" sz="1400" b="0" dirty="0" err="1"/>
              <a:t>Magyarország</a:t>
            </a:r>
            <a:r>
              <a:rPr lang="en-US" sz="1400" b="0" dirty="0"/>
              <a:t>, VV)</a:t>
            </a:r>
            <a:br>
              <a:rPr lang="en-US" sz="1400" b="0" dirty="0"/>
            </a:br>
            <a:r>
              <a:rPr lang="en-US" sz="1400" b="0" dirty="0"/>
              <a:t>Sport: in 2016 broadcast Football EB and the Olympic Games are expected –</a:t>
            </a:r>
            <a:r>
              <a:rPr lang="en-US" sz="1400" dirty="0"/>
              <a:t>geo-blocking caused disappointing.</a:t>
            </a:r>
            <a:br>
              <a:rPr lang="en-US" sz="1400" dirty="0"/>
            </a:br>
            <a:r>
              <a:rPr lang="en-US" sz="1400" dirty="0"/>
              <a:t>Usage of </a:t>
            </a:r>
            <a:r>
              <a:rPr lang="en-US" sz="1400" dirty="0" err="1"/>
              <a:t>Médiaklikk</a:t>
            </a:r>
            <a:r>
              <a:rPr lang="en-US" sz="1400" dirty="0"/>
              <a:t> </a:t>
            </a:r>
            <a:r>
              <a:rPr lang="en-US" sz="1400" b="0" dirty="0"/>
              <a:t>compares rather to YouTube. Targeted or spontaneous searching for content, according to the respondents' interest. They do not use the platform regularly, there is no favorite (named) channel or show.</a:t>
            </a:r>
            <a:br>
              <a:rPr lang="en-US" sz="1400" b="0" dirty="0"/>
            </a:br>
            <a:r>
              <a:rPr lang="en-US" sz="1400" dirty="0"/>
              <a:t>The Hungarian language platform does not encourage consumption, the usage leads by content.</a:t>
            </a:r>
            <a:r>
              <a:rPr lang="en-US" sz="1400" b="0" dirty="0"/>
              <a:t/>
            </a:r>
            <a:br>
              <a:rPr lang="en-US" sz="1400" b="0" dirty="0"/>
            </a:br>
            <a:r>
              <a:rPr lang="en-US" sz="1400" b="0" dirty="0"/>
              <a:t/>
            </a:r>
            <a:br>
              <a:rPr lang="en-US" sz="1400" b="0" dirty="0"/>
            </a:br>
            <a:endParaRPr lang="en-US" sz="1400" b="0" dirty="0"/>
          </a:p>
        </p:txBody>
      </p:sp>
      <p:sp>
        <p:nvSpPr>
          <p:cNvPr id="13" name="Rectangle 27"/>
          <p:cNvSpPr/>
          <p:nvPr/>
        </p:nvSpPr>
        <p:spPr>
          <a:xfrm>
            <a:off x="1087200" y="2699441"/>
            <a:ext cx="1390186" cy="42873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noProof="0" dirty="0">
                <a:solidFill>
                  <a:srgbClr val="404040"/>
                </a:solidFill>
              </a:rPr>
              <a:t>MÉDIAKLIKK</a:t>
            </a:r>
          </a:p>
        </p:txBody>
      </p:sp>
      <p:graphicFrame>
        <p:nvGraphicFramePr>
          <p:cNvPr id="16" name="Táblázat 15"/>
          <p:cNvGraphicFramePr>
            <a:graphicFrameLocks noGrp="1"/>
          </p:cNvGraphicFramePr>
          <p:nvPr>
            <p:extLst>
              <p:ext uri="{D42A27DB-BD31-4B8C-83A1-F6EECF244321}">
                <p14:modId xmlns:p14="http://schemas.microsoft.com/office/powerpoint/2010/main" val="2825903293"/>
              </p:ext>
            </p:extLst>
          </p:nvPr>
        </p:nvGraphicFramePr>
        <p:xfrm>
          <a:off x="528904" y="3167308"/>
          <a:ext cx="2322216" cy="1979886"/>
        </p:xfrm>
        <a:graphic>
          <a:graphicData uri="http://schemas.openxmlformats.org/drawingml/2006/table">
            <a:tbl>
              <a:tblPr firstRow="1" bandRow="1">
                <a:tableStyleId>{5C22544A-7EE6-4342-B048-85BDC9FD1C3A}</a:tableStyleId>
              </a:tblPr>
              <a:tblGrid>
                <a:gridCol w="2322216">
                  <a:extLst>
                    <a:ext uri="{9D8B030D-6E8A-4147-A177-3AD203B41FA5}">
                      <a16:colId xmlns:a16="http://schemas.microsoft.com/office/drawing/2014/main" xmlns="" val="20000"/>
                    </a:ext>
                  </a:extLst>
                </a:gridCol>
              </a:tblGrid>
              <a:tr h="34143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SOME RESPONDENTS USE </a:t>
                      </a:r>
                      <a:r>
                        <a:rPr lang="hu-HU" sz="1000" b="1" baseline="0" dirty="0">
                          <a:solidFill>
                            <a:srgbClr val="C00000"/>
                          </a:solidFill>
                        </a:rPr>
                        <a:t>(5)</a:t>
                      </a:r>
                      <a:endParaRPr lang="hu-HU" sz="10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8764">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NEWS</a:t>
                      </a:r>
                      <a:r>
                        <a:rPr lang="hu-HU" sz="1000" b="1" baseline="0" dirty="0">
                          <a:solidFill>
                            <a:srgbClr val="404040"/>
                          </a:solidFill>
                        </a:rPr>
                        <a:t> (</a:t>
                      </a:r>
                      <a:r>
                        <a:rPr lang="hu-HU" sz="1000" b="1" baseline="0" dirty="0" err="1">
                          <a:solidFill>
                            <a:srgbClr val="404040"/>
                          </a:solidFill>
                        </a:rPr>
                        <a:t>later</a:t>
                      </a:r>
                      <a:r>
                        <a:rPr lang="hu-HU" sz="1000" b="1" dirty="0">
                          <a:solidFill>
                            <a:srgbClr val="40404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7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MUSIC</a:t>
                      </a:r>
                      <a:r>
                        <a:rPr lang="hu-HU" sz="1000" b="1" baseline="0" dirty="0">
                          <a:solidFill>
                            <a:srgbClr val="404040"/>
                          </a:solidFill>
                        </a:rPr>
                        <a:t> COMPETITIONS</a:t>
                      </a:r>
                      <a:endParaRPr lang="hu-HU" sz="1000" b="1" dirty="0">
                        <a:solidFill>
                          <a:srgbClr val="40404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TARGETED SEARC FROM MEDIA LIBRARY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73603">
                <a:tc>
                  <a:txBody>
                    <a:bodyPr/>
                    <a:lstStyle/>
                    <a:p>
                      <a:pPr algn="ctr"/>
                      <a:r>
                        <a:rPr lang="hu-HU" sz="1000" b="1" dirty="0">
                          <a:solidFill>
                            <a:srgbClr val="404040"/>
                          </a:solidFill>
                        </a:rPr>
                        <a:t>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4"/>
                  </a:ext>
                </a:extLst>
              </a:tr>
              <a:tr h="273603">
                <a:tc>
                  <a:txBody>
                    <a:bodyPr/>
                    <a:lstStyle/>
                    <a:p>
                      <a:pPr algn="ctr"/>
                      <a:r>
                        <a:rPr lang="hu-HU" sz="1000" b="1" dirty="0">
                          <a:solidFill>
                            <a:srgbClr val="404040"/>
                          </a:solidFill>
                        </a:rPr>
                        <a:t>EDUCATIONAL SERIES</a:t>
                      </a:r>
                    </a:p>
                    <a:p>
                      <a:pPr algn="ctr"/>
                      <a:r>
                        <a:rPr lang="hu-HU" sz="1000" b="1" dirty="0">
                          <a:solidFill>
                            <a:srgbClr val="404040"/>
                          </a:solidFill>
                        </a:rPr>
                        <a:t>DUNA TV HISTORY OF</a:t>
                      </a:r>
                      <a:r>
                        <a:rPr lang="hu-HU" sz="1000" b="1" baseline="0" dirty="0">
                          <a:solidFill>
                            <a:srgbClr val="404040"/>
                          </a:solidFill>
                        </a:rPr>
                        <a:t> GERMANY</a:t>
                      </a:r>
                      <a:endParaRPr lang="hu-HU" sz="1000" b="1" dirty="0">
                        <a:solidFill>
                          <a:srgbClr val="40404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37" name="Lekerekített téglalap 36"/>
          <p:cNvSpPr/>
          <p:nvPr/>
        </p:nvSpPr>
        <p:spPr>
          <a:xfrm>
            <a:off x="95693" y="5298859"/>
            <a:ext cx="3647500" cy="1462736"/>
          </a:xfrm>
          <a:prstGeom prst="round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en-US" sz="1200" b="1" dirty="0">
                <a:solidFill>
                  <a:srgbClr val="003399"/>
                </a:solidFill>
                <a:latin typeface="Calibri" pitchFamily="34" charset="0"/>
              </a:rPr>
              <a:t>	</a:t>
            </a:r>
            <a:r>
              <a:rPr lang="en-US" sz="1200" dirty="0" err="1">
                <a:solidFill>
                  <a:srgbClr val="003399"/>
                </a:solidFill>
                <a:latin typeface="Calibri" pitchFamily="34" charset="0"/>
              </a:rPr>
              <a:t>Mediaklikk’s</a:t>
            </a:r>
            <a:r>
              <a:rPr lang="en-US" sz="1200" dirty="0">
                <a:solidFill>
                  <a:srgbClr val="003399"/>
                </a:solidFill>
                <a:latin typeface="Calibri" pitchFamily="34" charset="0"/>
              </a:rPr>
              <a:t> sports content is subject to general disappointment. The respondents don’t know the reason for the block, but experienced it during the Football European Championship and the Olympics. They sensed bad quality, slow and then broken coverage. </a:t>
            </a:r>
            <a:r>
              <a:rPr lang="en-US" sz="1200" b="1" dirty="0">
                <a:solidFill>
                  <a:srgbClr val="003399"/>
                </a:solidFill>
                <a:latin typeface="Calibri" pitchFamily="34" charset="0"/>
              </a:rPr>
              <a:t>They judge  </a:t>
            </a:r>
            <a:r>
              <a:rPr lang="en-US" sz="1200" b="1" dirty="0" err="1">
                <a:solidFill>
                  <a:srgbClr val="003399"/>
                </a:solidFill>
                <a:latin typeface="Calibri" pitchFamily="34" charset="0"/>
              </a:rPr>
              <a:t>Médiaklikk</a:t>
            </a:r>
            <a:r>
              <a:rPr lang="en-US" sz="1200" b="1" dirty="0">
                <a:solidFill>
                  <a:srgbClr val="003399"/>
                </a:solidFill>
                <a:latin typeface="Calibri" pitchFamily="34" charset="0"/>
              </a:rPr>
              <a:t> negatively.</a:t>
            </a:r>
          </a:p>
        </p:txBody>
      </p:sp>
      <p:sp>
        <p:nvSpPr>
          <p:cNvPr id="21" name="Rounded Rectangular Callout 9"/>
          <p:cNvSpPr/>
          <p:nvPr/>
        </p:nvSpPr>
        <p:spPr>
          <a:xfrm>
            <a:off x="4462426" y="5830039"/>
            <a:ext cx="3487774" cy="927100"/>
          </a:xfrm>
          <a:prstGeom prst="wedgeRoundRectCallout">
            <a:avLst>
              <a:gd name="adj1" fmla="val -11216"/>
              <a:gd name="adj2" fmla="val -76824"/>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dirty="0">
                <a:solidFill>
                  <a:schemeClr val="bg1">
                    <a:lumMod val="50000"/>
                  </a:schemeClr>
                </a:solidFill>
              </a:rPr>
              <a:t>‘…I watch </a:t>
            </a:r>
            <a:r>
              <a:rPr lang="en-US" sz="1200" i="1" dirty="0" err="1">
                <a:solidFill>
                  <a:schemeClr val="bg1">
                    <a:lumMod val="50000"/>
                  </a:schemeClr>
                </a:solidFill>
              </a:rPr>
              <a:t>Fradi</a:t>
            </a:r>
            <a:r>
              <a:rPr lang="en-US" sz="1200" i="1" dirty="0">
                <a:solidFill>
                  <a:schemeClr val="bg1">
                    <a:lumMod val="50000"/>
                  </a:schemeClr>
                </a:solidFill>
              </a:rPr>
              <a:t> matches on M4 – I am not satisfied, because it is impossible with foreign IP address, slows down, if the system feels the IP address…’ (female, Germany)</a:t>
            </a:r>
            <a:endParaRPr kumimoji="0" lang="en-US" sz="1200" b="1" i="1" u="none" strike="noStrike" kern="0" cap="none" spc="0" normalizeH="0" baseline="0" dirty="0">
              <a:ln>
                <a:noFill/>
              </a:ln>
              <a:solidFill>
                <a:schemeClr val="bg1">
                  <a:lumMod val="50000"/>
                </a:schemeClr>
              </a:solidFill>
              <a:effectLst/>
              <a:uLnTx/>
              <a:uFillTx/>
              <a:latin typeface="Calibri" pitchFamily="34" charset="0"/>
            </a:endParaRPr>
          </a:p>
        </p:txBody>
      </p:sp>
      <p:sp>
        <p:nvSpPr>
          <p:cNvPr id="22" name="Rounded Rectangular Callout 9"/>
          <p:cNvSpPr/>
          <p:nvPr/>
        </p:nvSpPr>
        <p:spPr>
          <a:xfrm>
            <a:off x="3743193" y="2553956"/>
            <a:ext cx="4175445" cy="952500"/>
          </a:xfrm>
          <a:prstGeom prst="wedgeRoundRectCallout">
            <a:avLst>
              <a:gd name="adj1" fmla="val -34935"/>
              <a:gd name="adj2" fmla="val 67064"/>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dirty="0">
                <a:solidFill>
                  <a:schemeClr val="bg1">
                    <a:lumMod val="50000"/>
                  </a:schemeClr>
                </a:solidFill>
              </a:rPr>
              <a:t>‘Olympic Games – I tried it on </a:t>
            </a:r>
            <a:r>
              <a:rPr lang="en-US" sz="1200" i="1" dirty="0" err="1">
                <a:solidFill>
                  <a:schemeClr val="bg1">
                    <a:lumMod val="50000"/>
                  </a:schemeClr>
                </a:solidFill>
              </a:rPr>
              <a:t>Médiaklikk</a:t>
            </a:r>
            <a:r>
              <a:rPr lang="en-US" sz="1200" i="1" dirty="0">
                <a:solidFill>
                  <a:schemeClr val="bg1">
                    <a:lumMod val="50000"/>
                  </a:schemeClr>
                </a:solidFill>
              </a:rPr>
              <a:t>, but a page appears to download somthing….so I followed it on an English channel…Hungarian comment did not miss me’  (29, male, GB)</a:t>
            </a:r>
            <a:endParaRPr kumimoji="0" lang="en-US" sz="1200" b="1" i="1" u="none" strike="noStrike" kern="0" cap="none" spc="0" normalizeH="0" baseline="0" dirty="0">
              <a:ln>
                <a:noFill/>
              </a:ln>
              <a:solidFill>
                <a:schemeClr val="bg1">
                  <a:lumMod val="50000"/>
                </a:schemeClr>
              </a:solidFill>
              <a:effectLst/>
              <a:uLnTx/>
              <a:uFillTx/>
              <a:latin typeface="Calibri" pitchFamily="34" charset="0"/>
            </a:endParaRPr>
          </a:p>
        </p:txBody>
      </p:sp>
      <p:sp>
        <p:nvSpPr>
          <p:cNvPr id="23" name="Rounded Rectangular Callout 9"/>
          <p:cNvSpPr/>
          <p:nvPr/>
        </p:nvSpPr>
        <p:spPr>
          <a:xfrm>
            <a:off x="3638550" y="3886200"/>
            <a:ext cx="4130486" cy="1412659"/>
          </a:xfrm>
          <a:prstGeom prst="wedgeRoundRectCallout">
            <a:avLst>
              <a:gd name="adj1" fmla="val 9892"/>
              <a:gd name="adj2" fmla="val -69523"/>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bg1">
                    <a:lumMod val="50000"/>
                  </a:schemeClr>
                </a:solidFill>
              </a:rPr>
              <a:t>‘….I do not agree with that </a:t>
            </a:r>
            <a:r>
              <a:rPr lang="en-US" sz="1200" i="1" dirty="0" err="1">
                <a:solidFill>
                  <a:schemeClr val="bg1">
                    <a:lumMod val="50000"/>
                  </a:schemeClr>
                </a:solidFill>
              </a:rPr>
              <a:t>Médiaklik</a:t>
            </a:r>
            <a:r>
              <a:rPr lang="en-US" sz="1200" i="1" dirty="0">
                <a:solidFill>
                  <a:schemeClr val="bg1">
                    <a:lumMod val="50000"/>
                  </a:schemeClr>
                </a:solidFill>
              </a:rPr>
              <a:t> simply blocking some sport news. You can not watch. There are a lot of people living abroad and it would be a legal site to reach these content. It could be available for those who wants to watch sports. It would be better to make these broadcast available even if a little money would have to be paid.” (23 </a:t>
            </a:r>
            <a:r>
              <a:rPr lang="en-US" sz="1200" i="1" dirty="0" err="1">
                <a:solidFill>
                  <a:schemeClr val="bg1">
                    <a:lumMod val="50000"/>
                  </a:schemeClr>
                </a:solidFill>
              </a:rPr>
              <a:t>yo</a:t>
            </a:r>
            <a:r>
              <a:rPr lang="en-US" sz="1200" i="1" dirty="0">
                <a:solidFill>
                  <a:schemeClr val="bg1">
                    <a:lumMod val="50000"/>
                  </a:schemeClr>
                </a:solidFill>
              </a:rPr>
              <a:t> man, GB)</a:t>
            </a:r>
          </a:p>
        </p:txBody>
      </p:sp>
      <p:sp>
        <p:nvSpPr>
          <p:cNvPr id="12" name="Rounded Rectangular Callout 9"/>
          <p:cNvSpPr/>
          <p:nvPr/>
        </p:nvSpPr>
        <p:spPr>
          <a:xfrm>
            <a:off x="8307104" y="4626391"/>
            <a:ext cx="3487774" cy="927100"/>
          </a:xfrm>
          <a:prstGeom prst="wedgeRoundRectCallout">
            <a:avLst>
              <a:gd name="adj1" fmla="val -54688"/>
              <a:gd name="adj2" fmla="val 31475"/>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dirty="0">
                <a:solidFill>
                  <a:schemeClr val="bg1">
                    <a:lumMod val="50000"/>
                  </a:schemeClr>
                </a:solidFill>
              </a:rPr>
              <a:t>‘I found a very good series on Duna TV, it was about Germany after the changing, I really liked it, I was watching all part of the series’ </a:t>
            </a:r>
            <a:br>
              <a:rPr lang="en-US" sz="1200" i="1" dirty="0">
                <a:solidFill>
                  <a:schemeClr val="bg1">
                    <a:lumMod val="50000"/>
                  </a:schemeClr>
                </a:solidFill>
              </a:rPr>
            </a:br>
            <a:r>
              <a:rPr lang="en-US" sz="1200" i="1" dirty="0">
                <a:solidFill>
                  <a:schemeClr val="bg1">
                    <a:lumMod val="50000"/>
                  </a:schemeClr>
                </a:solidFill>
              </a:rPr>
              <a:t>(37, male, Germany)</a:t>
            </a:r>
            <a:endParaRPr kumimoji="0" lang="en-US" sz="1200" b="1" i="1" u="none" strike="noStrike" kern="0" cap="none" spc="0" normalizeH="0" baseline="0" dirty="0">
              <a:ln>
                <a:noFill/>
              </a:ln>
              <a:solidFill>
                <a:schemeClr val="bg1">
                  <a:lumMod val="50000"/>
                </a:schemeClr>
              </a:solidFill>
              <a:effectLst/>
              <a:uLnTx/>
              <a:uFillTx/>
              <a:latin typeface="Calibri" pitchFamily="34" charset="0"/>
            </a:endParaRPr>
          </a:p>
        </p:txBody>
      </p:sp>
      <p:sp>
        <p:nvSpPr>
          <p:cNvPr id="14" name="Rounded Rectangular Callout 9"/>
          <p:cNvSpPr/>
          <p:nvPr/>
        </p:nvSpPr>
        <p:spPr>
          <a:xfrm>
            <a:off x="8038070" y="3286125"/>
            <a:ext cx="4025843" cy="1015661"/>
          </a:xfrm>
          <a:prstGeom prst="wedgeRoundRectCallout">
            <a:avLst>
              <a:gd name="adj1" fmla="val -55439"/>
              <a:gd name="adj2" fmla="val 6148"/>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dirty="0">
                <a:solidFill>
                  <a:schemeClr val="bg1">
                    <a:lumMod val="50000"/>
                  </a:schemeClr>
                </a:solidFill>
              </a:rPr>
              <a:t>‘We followed the news, waited for </a:t>
            </a:r>
            <a:r>
              <a:rPr lang="en-US" sz="1200" i="1" dirty="0" err="1">
                <a:solidFill>
                  <a:schemeClr val="bg1">
                    <a:lumMod val="50000"/>
                  </a:schemeClr>
                </a:solidFill>
              </a:rPr>
              <a:t>Katinka’s</a:t>
            </a:r>
            <a:r>
              <a:rPr lang="en-US" sz="1200" i="1" dirty="0">
                <a:solidFill>
                  <a:schemeClr val="bg1">
                    <a:lumMod val="50000"/>
                  </a:schemeClr>
                </a:solidFill>
              </a:rPr>
              <a:t> results and the broadcast was interrupted. During the Olympic games we did not know results immediately, only later from other sources’ </a:t>
            </a:r>
            <a:br>
              <a:rPr lang="en-US" sz="1200" i="1" dirty="0">
                <a:solidFill>
                  <a:schemeClr val="bg1">
                    <a:lumMod val="50000"/>
                  </a:schemeClr>
                </a:solidFill>
              </a:rPr>
            </a:br>
            <a:r>
              <a:rPr lang="en-US" sz="1200" i="1" dirty="0">
                <a:solidFill>
                  <a:schemeClr val="bg1">
                    <a:lumMod val="50000"/>
                  </a:schemeClr>
                </a:solidFill>
              </a:rPr>
              <a:t>(40, male, GB)</a:t>
            </a:r>
            <a:endParaRPr kumimoji="0" lang="en-US" sz="1200" b="1" i="1" u="none" strike="noStrike" kern="0" cap="none" spc="0" normalizeH="0" baseline="0" dirty="0">
              <a:ln>
                <a:noFill/>
              </a:ln>
              <a:solidFill>
                <a:schemeClr val="bg1">
                  <a:lumMod val="50000"/>
                </a:schemeClr>
              </a:solidFill>
              <a:effectLst/>
              <a:uLnTx/>
              <a:uFillTx/>
              <a:latin typeface="Calibri" pitchFamily="34" charset="0"/>
            </a:endParaRPr>
          </a:p>
        </p:txBody>
      </p:sp>
      <p:sp>
        <p:nvSpPr>
          <p:cNvPr id="17" name="Rounded Rectangular Callout 9"/>
          <p:cNvSpPr/>
          <p:nvPr/>
        </p:nvSpPr>
        <p:spPr>
          <a:xfrm>
            <a:off x="8040777" y="5930900"/>
            <a:ext cx="3754101" cy="418949"/>
          </a:xfrm>
          <a:prstGeom prst="wedgeRoundRectCallout">
            <a:avLst>
              <a:gd name="adj1" fmla="val -37020"/>
              <a:gd name="adj2" fmla="val -85468"/>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dirty="0">
                <a:solidFill>
                  <a:schemeClr val="bg1">
                    <a:lumMod val="50000"/>
                  </a:schemeClr>
                </a:solidFill>
              </a:rPr>
              <a:t>’Here we hear how to integrate them, in Hungarian show definitely other’ (male, Germany)</a:t>
            </a:r>
            <a:endParaRPr kumimoji="0" lang="en-US" sz="1200" b="1" i="1" u="none" strike="noStrike" kern="0" cap="none" spc="0" normalizeH="0" baseline="0" dirty="0">
              <a:ln>
                <a:noFill/>
              </a:ln>
              <a:solidFill>
                <a:schemeClr val="bg1">
                  <a:lumMod val="50000"/>
                </a:schemeClr>
              </a:solidFill>
              <a:effectLst/>
              <a:uLnTx/>
              <a:uFillTx/>
              <a:latin typeface="Calibri" pitchFamily="34" charset="0"/>
            </a:endParaRPr>
          </a:p>
        </p:txBody>
      </p:sp>
      <p:pic>
        <p:nvPicPr>
          <p:cNvPr id="18" name="Picture 17">
            <a:extLst>
              <a:ext uri="{FF2B5EF4-FFF2-40B4-BE49-F238E27FC236}">
                <a16:creationId xmlns:a16="http://schemas.microsoft.com/office/drawing/2014/main" xmlns="" id="{C82D0BD4-EBF8-41E2-A49C-B03B3F9BB4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2248" y="6311417"/>
            <a:ext cx="600901" cy="600901"/>
          </a:xfrm>
          <a:prstGeom prst="rect">
            <a:avLst/>
          </a:prstGeom>
        </p:spPr>
      </p:pic>
      <p:pic>
        <p:nvPicPr>
          <p:cNvPr id="19" name="Picture 18">
            <a:extLst>
              <a:ext uri="{FF2B5EF4-FFF2-40B4-BE49-F238E27FC236}">
                <a16:creationId xmlns:a16="http://schemas.microsoft.com/office/drawing/2014/main" xmlns="" id="{C46E9AD4-8945-41A0-AD0A-3087B03C6E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5490" y="6582788"/>
            <a:ext cx="725425" cy="137160"/>
          </a:xfrm>
          <a:prstGeom prst="rect">
            <a:avLst/>
          </a:prstGeom>
        </p:spPr>
      </p:pic>
    </p:spTree>
    <p:extLst>
      <p:ext uri="{BB962C8B-B14F-4D97-AF65-F5344CB8AC3E}">
        <p14:creationId xmlns:p14="http://schemas.microsoft.com/office/powerpoint/2010/main" val="1565112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artalom helye 6"/>
          <p:cNvSpPr>
            <a:spLocks noGrp="1"/>
          </p:cNvSpPr>
          <p:nvPr>
            <p:ph type="body" sz="quarter" idx="13"/>
          </p:nvPr>
        </p:nvSpPr>
        <p:spPr>
          <a:xfrm>
            <a:off x="629626" y="2033200"/>
            <a:ext cx="10371331" cy="4197703"/>
          </a:xfrm>
        </p:spPr>
        <p:txBody>
          <a:bodyPr>
            <a:noAutofit/>
          </a:bodyPr>
          <a:lstStyle/>
          <a:p>
            <a:pPr lvl="0">
              <a:spcBef>
                <a:spcPts val="0"/>
              </a:spcBef>
              <a:defRPr/>
            </a:pPr>
            <a:r>
              <a:rPr lang="en-US" sz="1800" b="1" u="sng" dirty="0"/>
              <a:t>Background</a:t>
            </a:r>
          </a:p>
          <a:p>
            <a:pPr marL="7937">
              <a:spcBef>
                <a:spcPts val="0"/>
              </a:spcBef>
            </a:pPr>
            <a:r>
              <a:rPr lang="en-US" sz="1800" dirty="0"/>
              <a:t>In the last decade, hundreds of active Hungarian citizens, mainly aged 18-49, migrated abroad. They typically migrated to Western-Europe, where they got employed, habitually residing in the given country, for a longer (often indefinite) period of time. </a:t>
            </a:r>
          </a:p>
          <a:p>
            <a:pPr marL="7937">
              <a:spcBef>
                <a:spcPts val="0"/>
              </a:spcBef>
            </a:pPr>
            <a:endParaRPr lang="en-US" sz="1800" dirty="0"/>
          </a:p>
          <a:p>
            <a:pPr marL="7937">
              <a:spcBef>
                <a:spcPts val="0"/>
              </a:spcBef>
            </a:pPr>
            <a:r>
              <a:rPr lang="en-US" sz="1800" dirty="0"/>
              <a:t>KSH has already done the first project about this population, called SEEMIG in 2013, mainly asking the family members who remained in Hungary. We know very little (or nothing at all) about the media usage of this significant target group, especially with regards to audiovisual content, therefore making a qualitative and quantitative research about the topic is relevant.</a:t>
            </a:r>
          </a:p>
          <a:p>
            <a:pPr marL="7937" indent="0">
              <a:spcBef>
                <a:spcPts val="0"/>
              </a:spcBef>
            </a:pPr>
            <a:endParaRPr lang="en-US" sz="1800" b="1" dirty="0">
              <a:latin typeface="+mn-lt"/>
              <a:cs typeface="+mn-cs"/>
            </a:endParaRPr>
          </a:p>
          <a:p>
            <a:pPr marL="7937" indent="0">
              <a:spcBef>
                <a:spcPts val="0"/>
              </a:spcBef>
            </a:pPr>
            <a:endParaRPr lang="en-US" sz="1600" dirty="0">
              <a:solidFill>
                <a:schemeClr val="bg1"/>
              </a:solidFill>
            </a:endParaRPr>
          </a:p>
          <a:p>
            <a:pPr marL="7937" lvl="0">
              <a:spcBef>
                <a:spcPts val="0"/>
              </a:spcBef>
            </a:pPr>
            <a:r>
              <a:rPr lang="en-US" sz="1800" b="1" u="sng" dirty="0"/>
              <a:t>Key questions of the research</a:t>
            </a:r>
          </a:p>
          <a:p>
            <a:pPr marL="7937">
              <a:spcBef>
                <a:spcPts val="0"/>
              </a:spcBef>
            </a:pPr>
            <a:r>
              <a:rPr lang="en-US" sz="1800" dirty="0"/>
              <a:t>We tried to identify how the media usage of migrant Hungarians differ from those remaining at home, with similar demographic variables, and from their own previous habits in Hungary.</a:t>
            </a:r>
          </a:p>
          <a:p>
            <a:pPr marL="7937">
              <a:spcBef>
                <a:spcPts val="0"/>
              </a:spcBef>
            </a:pPr>
            <a:endParaRPr lang="en-US" sz="1800" dirty="0"/>
          </a:p>
          <a:p>
            <a:pPr marL="7937">
              <a:spcBef>
                <a:spcPts val="0"/>
              </a:spcBef>
            </a:pPr>
            <a:r>
              <a:rPr lang="en-US" sz="1800" dirty="0"/>
              <a:t>That would be relevant to see how a more developed media market, which is different from the one in Hungary, effect content preferences; how strong are these people attached to Hungarian content; and which are these content they fond of?</a:t>
            </a:r>
          </a:p>
          <a:p>
            <a:pPr marL="7937" lvl="0" indent="0">
              <a:spcBef>
                <a:spcPts val="0"/>
              </a:spcBef>
            </a:pPr>
            <a:endParaRPr lang="en-US" sz="1600" u="sng" dirty="0">
              <a:solidFill>
                <a:schemeClr val="bg1"/>
              </a:solidFill>
            </a:endParaRPr>
          </a:p>
        </p:txBody>
      </p:sp>
      <p:sp>
        <p:nvSpPr>
          <p:cNvPr id="4"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r>
              <a:rPr lang="en-US" sz="3200" cap="none" dirty="0">
                <a:solidFill>
                  <a:srgbClr val="404040"/>
                </a:solidFill>
              </a:rPr>
              <a:t>The background and aim of the research</a:t>
            </a:r>
          </a:p>
        </p:txBody>
      </p:sp>
      <p:pic>
        <p:nvPicPr>
          <p:cNvPr id="5" name="Picture 4">
            <a:extLst>
              <a:ext uri="{FF2B5EF4-FFF2-40B4-BE49-F238E27FC236}">
                <a16:creationId xmlns:a16="http://schemas.microsoft.com/office/drawing/2014/main" xmlns="" id="{6DF1AD46-0EE5-4179-A149-7A316CBDFB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9500" y="6257099"/>
            <a:ext cx="600901" cy="600901"/>
          </a:xfrm>
          <a:prstGeom prst="rect">
            <a:avLst/>
          </a:prstGeom>
        </p:spPr>
      </p:pic>
      <p:pic>
        <p:nvPicPr>
          <p:cNvPr id="6" name="Picture 5">
            <a:extLst>
              <a:ext uri="{FF2B5EF4-FFF2-40B4-BE49-F238E27FC236}">
                <a16:creationId xmlns:a16="http://schemas.microsoft.com/office/drawing/2014/main" xmlns="" id="{DF5069A7-FAD3-4096-AE2B-6BEE3AB30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2742" y="6528470"/>
            <a:ext cx="725425" cy="137160"/>
          </a:xfrm>
          <a:prstGeom prst="rect">
            <a:avLst/>
          </a:prstGeom>
        </p:spPr>
      </p:pic>
    </p:spTree>
    <p:extLst>
      <p:ext uri="{BB962C8B-B14F-4D97-AF65-F5344CB8AC3E}">
        <p14:creationId xmlns:p14="http://schemas.microsoft.com/office/powerpoint/2010/main" val="3597869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0" y="760270"/>
            <a:ext cx="12284505" cy="1754556"/>
          </a:xfrm>
          <a:prstGeom prst="rect">
            <a:avLst/>
          </a:prstGeom>
        </p:spPr>
      </p:pic>
      <p:sp>
        <p:nvSpPr>
          <p:cNvPr id="15" name="Title 5"/>
          <p:cNvSpPr txBox="1">
            <a:spLocks/>
          </p:cNvSpPr>
          <p:nvPr/>
        </p:nvSpPr>
        <p:spPr>
          <a:xfrm>
            <a:off x="431074" y="164636"/>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Content in Hungarian language – </a:t>
            </a:r>
            <a:r>
              <a:rPr lang="en-US" sz="3200" cap="none" dirty="0" err="1">
                <a:solidFill>
                  <a:srgbClr val="404040"/>
                </a:solidFill>
              </a:rPr>
              <a:t>Médiaklikk</a:t>
            </a:r>
            <a:endParaRPr lang="en-US" sz="3200" cap="none" dirty="0">
              <a:solidFill>
                <a:srgbClr val="404040"/>
              </a:solidFill>
            </a:endParaRPr>
          </a:p>
        </p:txBody>
      </p:sp>
      <p:sp>
        <p:nvSpPr>
          <p:cNvPr id="6" name="Title 5"/>
          <p:cNvSpPr>
            <a:spLocks noGrp="1"/>
          </p:cNvSpPr>
          <p:nvPr>
            <p:ph type="title"/>
          </p:nvPr>
        </p:nvSpPr>
        <p:spPr>
          <a:xfrm>
            <a:off x="436583" y="877776"/>
            <a:ext cx="11539460" cy="1911004"/>
          </a:xfrm>
        </p:spPr>
        <p:txBody>
          <a:bodyPr>
            <a:noAutofit/>
          </a:bodyPr>
          <a:lstStyle/>
          <a:p>
            <a:r>
              <a:rPr lang="en-US" sz="1400" dirty="0"/>
              <a:t>Emotional significance of </a:t>
            </a:r>
            <a:r>
              <a:rPr lang="en-US" sz="1400" dirty="0" err="1"/>
              <a:t>Médiaklikk</a:t>
            </a:r>
            <a:r>
              <a:rPr lang="en-US" sz="1400" b="0" dirty="0"/>
              <a:t>: intermediary of important Hungarian happening: events, politics, society, culture and sports.</a:t>
            </a:r>
            <a:br>
              <a:rPr lang="en-US" sz="1400" b="0" dirty="0"/>
            </a:br>
            <a:r>
              <a:rPr lang="en-US" sz="1400" dirty="0"/>
              <a:t>Politics / News </a:t>
            </a:r>
            <a:r>
              <a:rPr lang="en-US" sz="1400" b="0" dirty="0"/>
              <a:t>: ignored by the majority, on one hand they split from the topicality, on the other hand they meet other attitudes related to news.</a:t>
            </a:r>
            <a:br>
              <a:rPr lang="en-US" sz="1400" b="0" dirty="0"/>
            </a:br>
            <a:r>
              <a:rPr lang="en-US" sz="1400" b="0" dirty="0"/>
              <a:t>Entertainment content: majority perception– celebrities and/or realities are not inspiring. (</a:t>
            </a:r>
            <a:r>
              <a:rPr lang="en-US" sz="1400" b="0" dirty="0" err="1"/>
              <a:t>Eg</a:t>
            </a:r>
            <a:r>
              <a:rPr lang="en-US" sz="1400" b="0" dirty="0"/>
              <a:t>. </a:t>
            </a:r>
            <a:r>
              <a:rPr lang="en-US" sz="1400" b="0" dirty="0" err="1"/>
              <a:t>Szeretlek</a:t>
            </a:r>
            <a:r>
              <a:rPr lang="en-US" sz="1400" b="0" dirty="0"/>
              <a:t> </a:t>
            </a:r>
            <a:r>
              <a:rPr lang="en-US" sz="1400" b="0" dirty="0" err="1"/>
              <a:t>Magyarország</a:t>
            </a:r>
            <a:r>
              <a:rPr lang="en-US" sz="1400" b="0" dirty="0"/>
              <a:t>, VV)</a:t>
            </a:r>
            <a:br>
              <a:rPr lang="en-US" sz="1400" b="0" dirty="0"/>
            </a:br>
            <a:r>
              <a:rPr lang="en-US" sz="1400" b="0" dirty="0"/>
              <a:t>Sport: in 2016 broadcast Football EB and the Olympic Games are expected –</a:t>
            </a:r>
            <a:r>
              <a:rPr lang="en-US" sz="1400" dirty="0"/>
              <a:t>geo-blocking caused disappointing.</a:t>
            </a:r>
            <a:br>
              <a:rPr lang="en-US" sz="1400" dirty="0"/>
            </a:br>
            <a:r>
              <a:rPr lang="en-US" sz="1400" dirty="0"/>
              <a:t>Usage of </a:t>
            </a:r>
            <a:r>
              <a:rPr lang="en-US" sz="1400" dirty="0" err="1"/>
              <a:t>Médiaklikk</a:t>
            </a:r>
            <a:r>
              <a:rPr lang="en-US" sz="1400" dirty="0"/>
              <a:t> </a:t>
            </a:r>
            <a:r>
              <a:rPr lang="en-US" sz="1400" b="0" dirty="0"/>
              <a:t>compares rather to YouTube. Targeted or spontaneous searching for content, according to the respondents' interest. They do not use the platform regularly, there is no favorite (named) channel or show.</a:t>
            </a:r>
            <a:br>
              <a:rPr lang="en-US" sz="1400" b="0" dirty="0"/>
            </a:br>
            <a:r>
              <a:rPr lang="en-US" sz="1400" dirty="0"/>
              <a:t>The Hungarian language platform does not encourage consumption, the usage leads by content.</a:t>
            </a:r>
            <a:r>
              <a:rPr lang="en-US" sz="1400" b="0" dirty="0"/>
              <a:t/>
            </a:r>
            <a:br>
              <a:rPr lang="en-US" sz="1400" b="0" dirty="0"/>
            </a:br>
            <a:r>
              <a:rPr lang="en-US" sz="1400" b="0" dirty="0"/>
              <a:t/>
            </a:r>
            <a:br>
              <a:rPr lang="en-US" sz="1400" b="0" dirty="0"/>
            </a:br>
            <a:endParaRPr lang="en-US" sz="1400" b="0" dirty="0"/>
          </a:p>
        </p:txBody>
      </p:sp>
      <p:sp>
        <p:nvSpPr>
          <p:cNvPr id="13" name="Rectangle 27"/>
          <p:cNvSpPr/>
          <p:nvPr/>
        </p:nvSpPr>
        <p:spPr>
          <a:xfrm>
            <a:off x="1087200" y="2699441"/>
            <a:ext cx="1390186" cy="42873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noProof="0" dirty="0">
                <a:solidFill>
                  <a:srgbClr val="404040"/>
                </a:solidFill>
              </a:rPr>
              <a:t>MÉDIAKLIKK</a:t>
            </a:r>
          </a:p>
        </p:txBody>
      </p:sp>
      <p:graphicFrame>
        <p:nvGraphicFramePr>
          <p:cNvPr id="16" name="Táblázat 15"/>
          <p:cNvGraphicFramePr>
            <a:graphicFrameLocks noGrp="1"/>
          </p:cNvGraphicFramePr>
          <p:nvPr>
            <p:extLst/>
          </p:nvPr>
        </p:nvGraphicFramePr>
        <p:xfrm>
          <a:off x="528904" y="3167308"/>
          <a:ext cx="2322216" cy="1979886"/>
        </p:xfrm>
        <a:graphic>
          <a:graphicData uri="http://schemas.openxmlformats.org/drawingml/2006/table">
            <a:tbl>
              <a:tblPr firstRow="1" bandRow="1">
                <a:tableStyleId>{5C22544A-7EE6-4342-B048-85BDC9FD1C3A}</a:tableStyleId>
              </a:tblPr>
              <a:tblGrid>
                <a:gridCol w="2322216">
                  <a:extLst>
                    <a:ext uri="{9D8B030D-6E8A-4147-A177-3AD203B41FA5}">
                      <a16:colId xmlns:a16="http://schemas.microsoft.com/office/drawing/2014/main" xmlns="" val="20000"/>
                    </a:ext>
                  </a:extLst>
                </a:gridCol>
              </a:tblGrid>
              <a:tr h="34143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SOME RESPONDENTS USE </a:t>
                      </a:r>
                      <a:r>
                        <a:rPr lang="hu-HU" sz="1000" b="1" baseline="0" dirty="0">
                          <a:solidFill>
                            <a:srgbClr val="C00000"/>
                          </a:solidFill>
                        </a:rPr>
                        <a:t>(5)</a:t>
                      </a:r>
                      <a:endParaRPr lang="hu-HU" sz="10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8764">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NEWS</a:t>
                      </a:r>
                      <a:r>
                        <a:rPr lang="hu-HU" sz="1000" b="1" baseline="0" dirty="0">
                          <a:solidFill>
                            <a:srgbClr val="404040"/>
                          </a:solidFill>
                        </a:rPr>
                        <a:t> (</a:t>
                      </a:r>
                      <a:r>
                        <a:rPr lang="hu-HU" sz="1000" b="1" baseline="0" dirty="0" err="1">
                          <a:solidFill>
                            <a:srgbClr val="404040"/>
                          </a:solidFill>
                        </a:rPr>
                        <a:t>later</a:t>
                      </a:r>
                      <a:r>
                        <a:rPr lang="hu-HU" sz="1000" b="1" dirty="0">
                          <a:solidFill>
                            <a:srgbClr val="40404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7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MUSIC</a:t>
                      </a:r>
                      <a:r>
                        <a:rPr lang="hu-HU" sz="1000" b="1" baseline="0" dirty="0">
                          <a:solidFill>
                            <a:srgbClr val="404040"/>
                          </a:solidFill>
                        </a:rPr>
                        <a:t> COMPETITIONS</a:t>
                      </a:r>
                      <a:endParaRPr lang="hu-HU" sz="1000" b="1" dirty="0">
                        <a:solidFill>
                          <a:srgbClr val="40404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404040"/>
                          </a:solidFill>
                        </a:rPr>
                        <a:t>TARGETED SEARC FROM MEDIA LIBRARY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73603">
                <a:tc>
                  <a:txBody>
                    <a:bodyPr/>
                    <a:lstStyle/>
                    <a:p>
                      <a:pPr algn="ctr"/>
                      <a:r>
                        <a:rPr lang="hu-HU" sz="1000" b="1" dirty="0">
                          <a:solidFill>
                            <a:srgbClr val="404040"/>
                          </a:solidFill>
                        </a:rPr>
                        <a:t>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4"/>
                  </a:ext>
                </a:extLst>
              </a:tr>
              <a:tr h="273603">
                <a:tc>
                  <a:txBody>
                    <a:bodyPr/>
                    <a:lstStyle/>
                    <a:p>
                      <a:pPr algn="ctr"/>
                      <a:r>
                        <a:rPr lang="hu-HU" sz="1000" b="1" dirty="0">
                          <a:solidFill>
                            <a:srgbClr val="404040"/>
                          </a:solidFill>
                        </a:rPr>
                        <a:t>EDUCATIONAL SERIES</a:t>
                      </a:r>
                    </a:p>
                    <a:p>
                      <a:pPr algn="ctr"/>
                      <a:r>
                        <a:rPr lang="hu-HU" sz="1000" b="1" dirty="0">
                          <a:solidFill>
                            <a:srgbClr val="404040"/>
                          </a:solidFill>
                        </a:rPr>
                        <a:t>DUNA TV HISTORY OF</a:t>
                      </a:r>
                      <a:r>
                        <a:rPr lang="hu-HU" sz="1000" b="1" baseline="0" dirty="0">
                          <a:solidFill>
                            <a:srgbClr val="404040"/>
                          </a:solidFill>
                        </a:rPr>
                        <a:t> GERMANY</a:t>
                      </a:r>
                      <a:endParaRPr lang="hu-HU" sz="1000" b="1" dirty="0">
                        <a:solidFill>
                          <a:srgbClr val="40404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37" name="Lekerekített téglalap 36"/>
          <p:cNvSpPr/>
          <p:nvPr/>
        </p:nvSpPr>
        <p:spPr>
          <a:xfrm>
            <a:off x="95693" y="5298859"/>
            <a:ext cx="3647500" cy="1462736"/>
          </a:xfrm>
          <a:prstGeom prst="roundRect">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en-US" sz="1200" b="1" dirty="0">
                <a:solidFill>
                  <a:srgbClr val="003399"/>
                </a:solidFill>
                <a:latin typeface="Calibri" pitchFamily="34" charset="0"/>
              </a:rPr>
              <a:t>	</a:t>
            </a:r>
            <a:r>
              <a:rPr lang="en-US" sz="1200" dirty="0" err="1">
                <a:solidFill>
                  <a:srgbClr val="003399"/>
                </a:solidFill>
                <a:latin typeface="Calibri" pitchFamily="34" charset="0"/>
              </a:rPr>
              <a:t>Mediaklikk’s</a:t>
            </a:r>
            <a:r>
              <a:rPr lang="en-US" sz="1200" dirty="0">
                <a:solidFill>
                  <a:srgbClr val="003399"/>
                </a:solidFill>
                <a:latin typeface="Calibri" pitchFamily="34" charset="0"/>
              </a:rPr>
              <a:t> sports content is subject to general disappointment. The respondents don’t know the reason for the block, but experienced it during the Football European Championship and the Olympics. They sensed bad quality, slow and then broken coverage. </a:t>
            </a:r>
            <a:r>
              <a:rPr lang="en-US" sz="1200" b="1" dirty="0">
                <a:solidFill>
                  <a:srgbClr val="003399"/>
                </a:solidFill>
                <a:latin typeface="Calibri" pitchFamily="34" charset="0"/>
              </a:rPr>
              <a:t>They judge  </a:t>
            </a:r>
            <a:r>
              <a:rPr lang="en-US" sz="1200" b="1" dirty="0" err="1">
                <a:solidFill>
                  <a:srgbClr val="003399"/>
                </a:solidFill>
                <a:latin typeface="Calibri" pitchFamily="34" charset="0"/>
              </a:rPr>
              <a:t>Médiaklikk</a:t>
            </a:r>
            <a:r>
              <a:rPr lang="en-US" sz="1200" b="1" dirty="0">
                <a:solidFill>
                  <a:srgbClr val="003399"/>
                </a:solidFill>
                <a:latin typeface="Calibri" pitchFamily="34" charset="0"/>
              </a:rPr>
              <a:t> negatively.</a:t>
            </a:r>
          </a:p>
        </p:txBody>
      </p:sp>
      <p:sp>
        <p:nvSpPr>
          <p:cNvPr id="21" name="Rounded Rectangular Callout 9"/>
          <p:cNvSpPr/>
          <p:nvPr/>
        </p:nvSpPr>
        <p:spPr>
          <a:xfrm>
            <a:off x="4462426" y="5830039"/>
            <a:ext cx="3487774" cy="927100"/>
          </a:xfrm>
          <a:prstGeom prst="wedgeRoundRectCallout">
            <a:avLst>
              <a:gd name="adj1" fmla="val -11216"/>
              <a:gd name="adj2" fmla="val -76824"/>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dirty="0">
                <a:solidFill>
                  <a:schemeClr val="bg1">
                    <a:lumMod val="50000"/>
                  </a:schemeClr>
                </a:solidFill>
              </a:rPr>
              <a:t>‘…I watch </a:t>
            </a:r>
            <a:r>
              <a:rPr lang="en-US" sz="1200" i="1" dirty="0" err="1">
                <a:solidFill>
                  <a:schemeClr val="bg1">
                    <a:lumMod val="50000"/>
                  </a:schemeClr>
                </a:solidFill>
              </a:rPr>
              <a:t>Fradi</a:t>
            </a:r>
            <a:r>
              <a:rPr lang="en-US" sz="1200" i="1" dirty="0">
                <a:solidFill>
                  <a:schemeClr val="bg1">
                    <a:lumMod val="50000"/>
                  </a:schemeClr>
                </a:solidFill>
              </a:rPr>
              <a:t> matches on M4 – I am not satisfied, because it is impossible with foreign IP address, slows down, if the system feels the IP address…’ (female, Germany)</a:t>
            </a:r>
            <a:endParaRPr kumimoji="0" lang="en-US" sz="1200" b="1" i="1" u="none" strike="noStrike" kern="0" cap="none" spc="0" normalizeH="0" baseline="0" dirty="0">
              <a:ln>
                <a:noFill/>
              </a:ln>
              <a:solidFill>
                <a:schemeClr val="bg1">
                  <a:lumMod val="50000"/>
                </a:schemeClr>
              </a:solidFill>
              <a:effectLst/>
              <a:uLnTx/>
              <a:uFillTx/>
              <a:latin typeface="Calibri" pitchFamily="34" charset="0"/>
            </a:endParaRPr>
          </a:p>
        </p:txBody>
      </p:sp>
      <p:sp>
        <p:nvSpPr>
          <p:cNvPr id="22" name="Rounded Rectangular Callout 9"/>
          <p:cNvSpPr/>
          <p:nvPr/>
        </p:nvSpPr>
        <p:spPr>
          <a:xfrm>
            <a:off x="3743193" y="2553956"/>
            <a:ext cx="4175445" cy="952500"/>
          </a:xfrm>
          <a:prstGeom prst="wedgeRoundRectCallout">
            <a:avLst>
              <a:gd name="adj1" fmla="val -34935"/>
              <a:gd name="adj2" fmla="val 67064"/>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dirty="0">
                <a:solidFill>
                  <a:schemeClr val="bg1">
                    <a:lumMod val="50000"/>
                  </a:schemeClr>
                </a:solidFill>
              </a:rPr>
              <a:t>‘Olympic Games – I tried it on </a:t>
            </a:r>
            <a:r>
              <a:rPr lang="en-US" sz="1200" i="1" dirty="0" err="1">
                <a:solidFill>
                  <a:schemeClr val="bg1">
                    <a:lumMod val="50000"/>
                  </a:schemeClr>
                </a:solidFill>
              </a:rPr>
              <a:t>Médiaklikk</a:t>
            </a:r>
            <a:r>
              <a:rPr lang="en-US" sz="1200" i="1" dirty="0">
                <a:solidFill>
                  <a:schemeClr val="bg1">
                    <a:lumMod val="50000"/>
                  </a:schemeClr>
                </a:solidFill>
              </a:rPr>
              <a:t>, but a page appears to download somthing….so I followed it on an English channel…Hungarian comment did not miss me’  (29, male, GB)</a:t>
            </a:r>
            <a:endParaRPr kumimoji="0" lang="en-US" sz="1200" b="1" i="1" u="none" strike="noStrike" kern="0" cap="none" spc="0" normalizeH="0" baseline="0" dirty="0">
              <a:ln>
                <a:noFill/>
              </a:ln>
              <a:solidFill>
                <a:schemeClr val="bg1">
                  <a:lumMod val="50000"/>
                </a:schemeClr>
              </a:solidFill>
              <a:effectLst/>
              <a:uLnTx/>
              <a:uFillTx/>
              <a:latin typeface="Calibri" pitchFamily="34" charset="0"/>
            </a:endParaRPr>
          </a:p>
        </p:txBody>
      </p:sp>
      <p:sp>
        <p:nvSpPr>
          <p:cNvPr id="23" name="Rounded Rectangular Callout 9"/>
          <p:cNvSpPr/>
          <p:nvPr/>
        </p:nvSpPr>
        <p:spPr>
          <a:xfrm>
            <a:off x="3638550" y="3886200"/>
            <a:ext cx="4130486" cy="1412659"/>
          </a:xfrm>
          <a:prstGeom prst="wedgeRoundRectCallout">
            <a:avLst>
              <a:gd name="adj1" fmla="val 9892"/>
              <a:gd name="adj2" fmla="val -69523"/>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bg1">
                    <a:lumMod val="50000"/>
                  </a:schemeClr>
                </a:solidFill>
              </a:rPr>
              <a:t>‘….I do not agree with that </a:t>
            </a:r>
            <a:r>
              <a:rPr lang="en-US" sz="1200" i="1" dirty="0" err="1">
                <a:solidFill>
                  <a:schemeClr val="bg1">
                    <a:lumMod val="50000"/>
                  </a:schemeClr>
                </a:solidFill>
              </a:rPr>
              <a:t>Médiaklik</a:t>
            </a:r>
            <a:r>
              <a:rPr lang="en-US" sz="1200" i="1" dirty="0">
                <a:solidFill>
                  <a:schemeClr val="bg1">
                    <a:lumMod val="50000"/>
                  </a:schemeClr>
                </a:solidFill>
              </a:rPr>
              <a:t> simply blocking some sport news. You can not watch. There are a lot of people living abroad and it would be a legal site to reach these content. It could be available for those who wants to watch sports. It would be better to make these broadcast available even if a little money would have to be paid.” (23 </a:t>
            </a:r>
            <a:r>
              <a:rPr lang="en-US" sz="1200" i="1" dirty="0" err="1">
                <a:solidFill>
                  <a:schemeClr val="bg1">
                    <a:lumMod val="50000"/>
                  </a:schemeClr>
                </a:solidFill>
              </a:rPr>
              <a:t>yo</a:t>
            </a:r>
            <a:r>
              <a:rPr lang="en-US" sz="1200" i="1" dirty="0">
                <a:solidFill>
                  <a:schemeClr val="bg1">
                    <a:lumMod val="50000"/>
                  </a:schemeClr>
                </a:solidFill>
              </a:rPr>
              <a:t> man, GB)</a:t>
            </a:r>
          </a:p>
        </p:txBody>
      </p:sp>
      <p:sp>
        <p:nvSpPr>
          <p:cNvPr id="12" name="Rounded Rectangular Callout 9"/>
          <p:cNvSpPr/>
          <p:nvPr/>
        </p:nvSpPr>
        <p:spPr>
          <a:xfrm>
            <a:off x="8307104" y="4626391"/>
            <a:ext cx="3487774" cy="927100"/>
          </a:xfrm>
          <a:prstGeom prst="wedgeRoundRectCallout">
            <a:avLst>
              <a:gd name="adj1" fmla="val -54688"/>
              <a:gd name="adj2" fmla="val 31475"/>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dirty="0">
                <a:solidFill>
                  <a:schemeClr val="bg1">
                    <a:lumMod val="50000"/>
                  </a:schemeClr>
                </a:solidFill>
              </a:rPr>
              <a:t>‘I found a very good series on Duna TV, it was about Germany after the changing, I really liked it, I was watching all part of the series’ </a:t>
            </a:r>
            <a:br>
              <a:rPr lang="en-US" sz="1200" i="1" dirty="0">
                <a:solidFill>
                  <a:schemeClr val="bg1">
                    <a:lumMod val="50000"/>
                  </a:schemeClr>
                </a:solidFill>
              </a:rPr>
            </a:br>
            <a:r>
              <a:rPr lang="en-US" sz="1200" i="1" dirty="0">
                <a:solidFill>
                  <a:schemeClr val="bg1">
                    <a:lumMod val="50000"/>
                  </a:schemeClr>
                </a:solidFill>
              </a:rPr>
              <a:t>(37, male, Germany)</a:t>
            </a:r>
            <a:endParaRPr kumimoji="0" lang="en-US" sz="1200" b="1" i="1" u="none" strike="noStrike" kern="0" cap="none" spc="0" normalizeH="0" baseline="0" dirty="0">
              <a:ln>
                <a:noFill/>
              </a:ln>
              <a:solidFill>
                <a:schemeClr val="bg1">
                  <a:lumMod val="50000"/>
                </a:schemeClr>
              </a:solidFill>
              <a:effectLst/>
              <a:uLnTx/>
              <a:uFillTx/>
              <a:latin typeface="Calibri" pitchFamily="34" charset="0"/>
            </a:endParaRPr>
          </a:p>
        </p:txBody>
      </p:sp>
      <p:sp>
        <p:nvSpPr>
          <p:cNvPr id="14" name="Rounded Rectangular Callout 9"/>
          <p:cNvSpPr/>
          <p:nvPr/>
        </p:nvSpPr>
        <p:spPr>
          <a:xfrm>
            <a:off x="8038070" y="3286125"/>
            <a:ext cx="4025843" cy="1015661"/>
          </a:xfrm>
          <a:prstGeom prst="wedgeRoundRectCallout">
            <a:avLst>
              <a:gd name="adj1" fmla="val -55439"/>
              <a:gd name="adj2" fmla="val 6148"/>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dirty="0">
                <a:solidFill>
                  <a:schemeClr val="bg1">
                    <a:lumMod val="50000"/>
                  </a:schemeClr>
                </a:solidFill>
              </a:rPr>
              <a:t>‘We followed the news, waited for </a:t>
            </a:r>
            <a:r>
              <a:rPr lang="en-US" sz="1200" i="1" dirty="0" err="1">
                <a:solidFill>
                  <a:schemeClr val="bg1">
                    <a:lumMod val="50000"/>
                  </a:schemeClr>
                </a:solidFill>
              </a:rPr>
              <a:t>Katinka’s</a:t>
            </a:r>
            <a:r>
              <a:rPr lang="en-US" sz="1200" i="1" dirty="0">
                <a:solidFill>
                  <a:schemeClr val="bg1">
                    <a:lumMod val="50000"/>
                  </a:schemeClr>
                </a:solidFill>
              </a:rPr>
              <a:t> results and the broadcast was interrupted. During the Olympic games we did not know results immediately, only later from other sources’ </a:t>
            </a:r>
            <a:br>
              <a:rPr lang="en-US" sz="1200" i="1" dirty="0">
                <a:solidFill>
                  <a:schemeClr val="bg1">
                    <a:lumMod val="50000"/>
                  </a:schemeClr>
                </a:solidFill>
              </a:rPr>
            </a:br>
            <a:r>
              <a:rPr lang="en-US" sz="1200" i="1" dirty="0">
                <a:solidFill>
                  <a:schemeClr val="bg1">
                    <a:lumMod val="50000"/>
                  </a:schemeClr>
                </a:solidFill>
              </a:rPr>
              <a:t>(40, male, GB)</a:t>
            </a:r>
            <a:endParaRPr kumimoji="0" lang="en-US" sz="1200" b="1" i="1" u="none" strike="noStrike" kern="0" cap="none" spc="0" normalizeH="0" baseline="0" dirty="0">
              <a:ln>
                <a:noFill/>
              </a:ln>
              <a:solidFill>
                <a:schemeClr val="bg1">
                  <a:lumMod val="50000"/>
                </a:schemeClr>
              </a:solidFill>
              <a:effectLst/>
              <a:uLnTx/>
              <a:uFillTx/>
              <a:latin typeface="Calibri" pitchFamily="34" charset="0"/>
            </a:endParaRPr>
          </a:p>
        </p:txBody>
      </p:sp>
      <p:sp>
        <p:nvSpPr>
          <p:cNvPr id="17" name="Rounded Rectangular Callout 9"/>
          <p:cNvSpPr/>
          <p:nvPr/>
        </p:nvSpPr>
        <p:spPr>
          <a:xfrm>
            <a:off x="8040777" y="5930900"/>
            <a:ext cx="3754101" cy="418949"/>
          </a:xfrm>
          <a:prstGeom prst="wedgeRoundRectCallout">
            <a:avLst>
              <a:gd name="adj1" fmla="val -37020"/>
              <a:gd name="adj2" fmla="val -85468"/>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dirty="0">
                <a:solidFill>
                  <a:schemeClr val="bg1">
                    <a:lumMod val="50000"/>
                  </a:schemeClr>
                </a:solidFill>
              </a:rPr>
              <a:t>’Here we hear how to integrate them, in Hungarian show definitely other’ (male, Germany)</a:t>
            </a:r>
            <a:endParaRPr kumimoji="0" lang="en-US" sz="1200" b="1" i="1" u="none" strike="noStrike" kern="0" cap="none" spc="0" normalizeH="0" baseline="0" dirty="0">
              <a:ln>
                <a:noFill/>
              </a:ln>
              <a:solidFill>
                <a:schemeClr val="bg1">
                  <a:lumMod val="50000"/>
                </a:schemeClr>
              </a:solidFill>
              <a:effectLst/>
              <a:uLnTx/>
              <a:uFillTx/>
              <a:latin typeface="Calibri" pitchFamily="34" charset="0"/>
            </a:endParaRPr>
          </a:p>
        </p:txBody>
      </p:sp>
      <p:sp>
        <p:nvSpPr>
          <p:cNvPr id="18"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19" name="TextBox 22"/>
          <p:cNvSpPr txBox="1"/>
          <p:nvPr/>
        </p:nvSpPr>
        <p:spPr>
          <a:xfrm>
            <a:off x="7223445" y="821643"/>
            <a:ext cx="5018581" cy="523220"/>
          </a:xfrm>
          <a:prstGeom prst="rect">
            <a:avLst/>
          </a:prstGeom>
        </p:spPr>
        <p:txBody>
          <a:bodyPr wrap="square" rtlCol="0">
            <a:spAutoFit/>
          </a:bodyPr>
          <a:lstStyle/>
          <a:p>
            <a:r>
              <a:rPr lang="en-US" sz="1400" dirty="0">
                <a:solidFill>
                  <a:schemeClr val="bg1"/>
                </a:solidFill>
                <a:latin typeface="Calibri" pitchFamily="34" charset="0"/>
                <a:cs typeface="Arial" pitchFamily="34" charset="0"/>
              </a:rPr>
              <a:t>Even though the awareness of </a:t>
            </a:r>
            <a:r>
              <a:rPr lang="en-US" sz="1400" dirty="0" err="1">
                <a:solidFill>
                  <a:schemeClr val="bg1"/>
                </a:solidFill>
                <a:latin typeface="Calibri" pitchFamily="34" charset="0"/>
                <a:cs typeface="Arial" pitchFamily="34" charset="0"/>
              </a:rPr>
              <a:t>Médiaklikk</a:t>
            </a:r>
            <a:r>
              <a:rPr lang="en-US" sz="1400" dirty="0">
                <a:solidFill>
                  <a:schemeClr val="bg1"/>
                </a:solidFill>
                <a:latin typeface="Calibri" pitchFamily="34" charset="0"/>
                <a:cs typeface="Arial" pitchFamily="34" charset="0"/>
              </a:rPr>
              <a:t> is high (51%), the usage is low (21%) and only 7% the ratio of those who use it frequently.</a:t>
            </a:r>
          </a:p>
        </p:txBody>
      </p:sp>
      <p:sp>
        <p:nvSpPr>
          <p:cNvPr id="20" name="TextBox 21"/>
          <p:cNvSpPr txBox="1"/>
          <p:nvPr/>
        </p:nvSpPr>
        <p:spPr>
          <a:xfrm>
            <a:off x="7154215" y="-19271"/>
            <a:ext cx="5037785" cy="707886"/>
          </a:xfrm>
          <a:prstGeom prst="rect">
            <a:avLst/>
          </a:prstGeom>
        </p:spPr>
        <p:txBody>
          <a:bodyPr wrap="square" rtlCol="0">
            <a:spAutoFit/>
          </a:bodyPr>
          <a:lstStyle/>
          <a:p>
            <a:pPr algn="ctr"/>
            <a:r>
              <a:rPr lang="hu-HU" sz="2000" b="1" i="1" dirty="0">
                <a:solidFill>
                  <a:schemeClr val="bg1"/>
                </a:solidFill>
                <a:latin typeface="Calibri" pitchFamily="34" charset="0"/>
                <a:cs typeface="Arial" pitchFamily="34" charset="0"/>
              </a:rPr>
              <a:t>INFORMATION COMING FROM THE QUANTITATIVE PHASE</a:t>
            </a:r>
          </a:p>
        </p:txBody>
      </p:sp>
      <p:pic>
        <p:nvPicPr>
          <p:cNvPr id="24" name="Picture 23">
            <a:extLst>
              <a:ext uri="{FF2B5EF4-FFF2-40B4-BE49-F238E27FC236}">
                <a16:creationId xmlns:a16="http://schemas.microsoft.com/office/drawing/2014/main" xmlns="" id="{38C03053-B7CB-4D11-BE86-AB72717F43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5" name="Picture 24">
            <a:extLst>
              <a:ext uri="{FF2B5EF4-FFF2-40B4-BE49-F238E27FC236}">
                <a16:creationId xmlns:a16="http://schemas.microsoft.com/office/drawing/2014/main" xmlns="" id="{61136D3F-B79B-4CC9-903E-AB8DDEFEF7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1717204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73899" y="164636"/>
            <a:ext cx="11760926"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hu-HU" sz="3200" cap="none" dirty="0">
                <a:solidFill>
                  <a:srgbClr val="404040"/>
                </a:solidFill>
              </a:rPr>
              <a:t>C</a:t>
            </a:r>
            <a:r>
              <a:rPr lang="en-US" sz="3200" cap="none" dirty="0" err="1">
                <a:solidFill>
                  <a:srgbClr val="404040"/>
                </a:solidFill>
              </a:rPr>
              <a:t>ontent</a:t>
            </a:r>
            <a:r>
              <a:rPr lang="en-US" sz="3200" cap="none" dirty="0">
                <a:solidFill>
                  <a:srgbClr val="404040"/>
                </a:solidFill>
              </a:rPr>
              <a:t> </a:t>
            </a:r>
            <a:r>
              <a:rPr lang="hu-HU" sz="3200" cap="none" dirty="0">
                <a:solidFill>
                  <a:srgbClr val="404040"/>
                </a:solidFill>
              </a:rPr>
              <a:t>P</a:t>
            </a:r>
            <a:r>
              <a:rPr lang="en-US" sz="3200" cap="none" dirty="0">
                <a:solidFill>
                  <a:srgbClr val="404040"/>
                </a:solidFill>
              </a:rPr>
              <a:t>references – the importance of </a:t>
            </a:r>
            <a:r>
              <a:rPr lang="hu-HU" sz="3200" cap="none" dirty="0">
                <a:solidFill>
                  <a:srgbClr val="404040"/>
                </a:solidFill>
              </a:rPr>
              <a:t>S</a:t>
            </a:r>
            <a:r>
              <a:rPr lang="en-US" sz="3200" cap="none" dirty="0">
                <a:solidFill>
                  <a:srgbClr val="404040"/>
                </a:solidFill>
              </a:rPr>
              <a:t>ports broadcast</a:t>
            </a:r>
          </a:p>
        </p:txBody>
      </p:sp>
      <p:sp>
        <p:nvSpPr>
          <p:cNvPr id="6" name="Title 5"/>
          <p:cNvSpPr>
            <a:spLocks noGrp="1"/>
          </p:cNvSpPr>
          <p:nvPr>
            <p:ph type="title"/>
          </p:nvPr>
        </p:nvSpPr>
        <p:spPr>
          <a:xfrm>
            <a:off x="76200" y="1591182"/>
            <a:ext cx="12115800" cy="5985527"/>
          </a:xfrm>
        </p:spPr>
        <p:txBody>
          <a:bodyPr>
            <a:noAutofit/>
          </a:bodyPr>
          <a:lstStyle/>
          <a:p>
            <a:r>
              <a:rPr lang="en-US" sz="1600" dirty="0"/>
              <a:t>Hungarian sports coverages are a part of Hungarian identity abroad. </a:t>
            </a:r>
            <a:r>
              <a:rPr lang="en-US" sz="1600" b="0" dirty="0"/>
              <a:t>There were no ‘</a:t>
            </a:r>
            <a:r>
              <a:rPr lang="en-US" sz="1600" b="0" i="1" dirty="0"/>
              <a:t>hardcore</a:t>
            </a:r>
            <a:r>
              <a:rPr lang="en-US" sz="1600" b="0" dirty="0"/>
              <a:t>’ fans or sport-lovers, BUT the 2016 </a:t>
            </a:r>
            <a:r>
              <a:rPr lang="en-US" sz="1600" dirty="0"/>
              <a:t>Football European Championship and the Olympia </a:t>
            </a:r>
            <a:r>
              <a:rPr lang="en-US" sz="1600" b="0" dirty="0"/>
              <a:t>raised interest. The respondent were mainly interested in Hungarian achievements. Carefree joy for Hungarian success, </a:t>
            </a:r>
            <a:r>
              <a:rPr lang="en-US" sz="1600" dirty="0"/>
              <a:t>being proud of being a Hungarian, without politics</a:t>
            </a:r>
            <a:r>
              <a:rPr lang="en-US" sz="1600" b="0" dirty="0"/>
              <a:t>, is a positive experience.</a:t>
            </a:r>
            <a:r>
              <a:rPr lang="hu-HU" sz="1600" b="0" dirty="0"/>
              <a:t/>
            </a:r>
            <a:br>
              <a:rPr lang="hu-HU" sz="1600" b="0" dirty="0"/>
            </a:br>
            <a:r>
              <a:rPr lang="hu-HU" sz="1600" b="0" dirty="0"/>
              <a:t/>
            </a:r>
            <a:br>
              <a:rPr lang="hu-HU" sz="1600" b="0" dirty="0"/>
            </a:br>
            <a:r>
              <a:rPr lang="en-US" sz="1600" dirty="0" err="1"/>
              <a:t>Médiaklikk</a:t>
            </a:r>
            <a:r>
              <a:rPr lang="en-US" sz="1600" dirty="0"/>
              <a:t> has caused huge disappointment </a:t>
            </a:r>
            <a:r>
              <a:rPr lang="en-US" sz="1600" b="0" dirty="0"/>
              <a:t>because it didn’t cover Hungarian participation in these events. The connection broke when sports events were shown during online news broadcasts. </a:t>
            </a:r>
            <a:r>
              <a:rPr lang="en-US" sz="1600" dirty="0"/>
              <a:t>This has also caused indignation.</a:t>
            </a:r>
            <a:r>
              <a:rPr lang="en-US" sz="1600" b="0" dirty="0"/>
              <a:t> </a:t>
            </a:r>
            <a:r>
              <a:rPr lang="en-US" sz="1600" b="0" i="1" dirty="0"/>
              <a:t>‘We were watching the news, and we were waiting for the Olympic results, when the connection broke at the sports segment. It was totally baffling.’</a:t>
            </a:r>
            <a:r>
              <a:rPr lang="hu-HU" sz="1600" b="0" i="1" dirty="0"/>
              <a:t> (40 </a:t>
            </a:r>
            <a:r>
              <a:rPr lang="hu-HU" sz="1600" b="0" i="1" dirty="0" err="1"/>
              <a:t>yo</a:t>
            </a:r>
            <a:r>
              <a:rPr lang="hu-HU" sz="1600" b="0" i="1" dirty="0"/>
              <a:t> </a:t>
            </a:r>
            <a:r>
              <a:rPr lang="hu-HU" sz="1600" b="0" i="1" dirty="0" err="1"/>
              <a:t>woman</a:t>
            </a:r>
            <a:r>
              <a:rPr lang="hu-HU" sz="1600" b="0" i="1" dirty="0"/>
              <a:t>, GB)</a:t>
            </a:r>
            <a:br>
              <a:rPr lang="hu-HU" sz="1600" b="0" i="1" dirty="0"/>
            </a:br>
            <a:r>
              <a:rPr lang="hu-HU" sz="1600" b="0" i="1" dirty="0"/>
              <a:t/>
            </a:r>
            <a:br>
              <a:rPr lang="hu-HU" sz="1600" b="0" i="1" dirty="0"/>
            </a:br>
            <a:r>
              <a:rPr lang="en-US" sz="1600" b="0" dirty="0"/>
              <a:t>Respondents searched for </a:t>
            </a:r>
            <a:r>
              <a:rPr lang="en-US" sz="1600" dirty="0"/>
              <a:t>alternative solutions.</a:t>
            </a:r>
            <a:r>
              <a:rPr lang="en-US" sz="1600" b="0" dirty="0"/>
              <a:t> Some of them followed the events in pubs in both countries (mainly the Europe</a:t>
            </a:r>
            <a:r>
              <a:rPr lang="hu-HU" sz="1600" b="0" dirty="0"/>
              <a:t>a</a:t>
            </a:r>
            <a:r>
              <a:rPr lang="en-US" sz="1600" b="0" dirty="0"/>
              <a:t>n Championship), a lot of them used stream, or learned about the result later, from Hungarian websites. (mainly Olympics)</a:t>
            </a:r>
            <a:br>
              <a:rPr lang="en-US" sz="1600" b="0" dirty="0"/>
            </a:br>
            <a:r>
              <a:rPr lang="en-US" sz="1600" b="0" dirty="0"/>
              <a:t>In case of Streaming,</a:t>
            </a:r>
            <a:r>
              <a:rPr lang="en-US" sz="1600" dirty="0"/>
              <a:t> they don’t need Hungarian commentary</a:t>
            </a:r>
            <a:r>
              <a:rPr lang="en-US" sz="1600" b="0" dirty="0"/>
              <a:t>, because they understand the coverage on the local and other languages as well.</a:t>
            </a:r>
            <a:r>
              <a:rPr lang="hu-HU" sz="1600" b="0" dirty="0"/>
              <a:t/>
            </a:r>
            <a:br>
              <a:rPr lang="hu-HU" sz="1600" b="0" dirty="0"/>
            </a:br>
            <a:r>
              <a:rPr lang="hu-HU" sz="1600" b="0" dirty="0"/>
              <a:t/>
            </a:r>
            <a:br>
              <a:rPr lang="hu-HU" sz="1600" b="0" dirty="0"/>
            </a:br>
            <a:r>
              <a:rPr lang="en-US" sz="1200" b="0" i="1" dirty="0"/>
              <a:t>‘I watched the Olympics with a VPN, I watched the European Championship in a pub, but I couldn’t really watch Hungarian matches’ </a:t>
            </a:r>
            <a:r>
              <a:rPr lang="hu-HU" sz="1200" b="0" i="1" dirty="0"/>
              <a:t>(28 </a:t>
            </a:r>
            <a:r>
              <a:rPr lang="hu-HU" sz="1200" b="0" i="1" dirty="0" err="1"/>
              <a:t>yo</a:t>
            </a:r>
            <a:r>
              <a:rPr lang="hu-HU" sz="1200" b="0" i="1" dirty="0"/>
              <a:t> man, D)</a:t>
            </a:r>
            <a:br>
              <a:rPr lang="hu-HU" sz="1200" b="0" i="1" dirty="0"/>
            </a:br>
            <a:r>
              <a:rPr lang="en-US" sz="1200" b="0" i="1" dirty="0"/>
              <a:t>‘We watched football on stream, on dazn.com’ </a:t>
            </a:r>
            <a:r>
              <a:rPr lang="hu-HU" sz="1200" b="0" i="1" dirty="0"/>
              <a:t>(26yo </a:t>
            </a:r>
            <a:r>
              <a:rPr lang="hu-HU" sz="1200" b="0" i="1" dirty="0" err="1"/>
              <a:t>woman</a:t>
            </a:r>
            <a:r>
              <a:rPr lang="hu-HU" sz="1200" b="0" i="1" dirty="0"/>
              <a:t>, D)</a:t>
            </a:r>
            <a:br>
              <a:rPr lang="hu-HU" sz="1200" b="0" i="1" dirty="0"/>
            </a:br>
            <a:r>
              <a:rPr lang="hu-HU" sz="1200" b="0" i="1" dirty="0"/>
              <a:t>‘</a:t>
            </a:r>
            <a:r>
              <a:rPr lang="en-US" sz="1200" b="0" i="1" dirty="0"/>
              <a:t>‘We searched for news and videos on the next day, which we immediately found on FB’ </a:t>
            </a:r>
            <a:r>
              <a:rPr lang="hu-HU" sz="1200" b="0" i="1" dirty="0"/>
              <a:t> (29 </a:t>
            </a:r>
            <a:r>
              <a:rPr lang="hu-HU" sz="1200" b="0" i="1" dirty="0" err="1"/>
              <a:t>yo</a:t>
            </a:r>
            <a:r>
              <a:rPr lang="hu-HU" sz="1200" b="0" i="1" dirty="0"/>
              <a:t> man, GB)</a:t>
            </a:r>
            <a:br>
              <a:rPr lang="hu-HU" sz="1200" b="0" i="1" dirty="0"/>
            </a:br>
            <a:r>
              <a:rPr lang="en-US" sz="1200" b="0" i="1" dirty="0"/>
              <a:t>‘I was interested in </a:t>
            </a:r>
            <a:r>
              <a:rPr lang="en-US" sz="1200" b="0" i="1" dirty="0" err="1"/>
              <a:t>Katinka</a:t>
            </a:r>
            <a:r>
              <a:rPr lang="en-US" sz="1200" b="0" i="1" dirty="0"/>
              <a:t>, I watched only her webpage, nothing else, I didn’t really invest any energy. I could have found it on stream.’</a:t>
            </a:r>
            <a:r>
              <a:rPr lang="hu-HU" sz="1200" b="0" i="1" dirty="0"/>
              <a:t> (32 </a:t>
            </a:r>
            <a:r>
              <a:rPr lang="hu-HU" sz="1200" b="0" i="1" dirty="0" err="1"/>
              <a:t>yo</a:t>
            </a:r>
            <a:r>
              <a:rPr lang="hu-HU" sz="1200" b="0" i="1" dirty="0"/>
              <a:t> man, D)</a:t>
            </a:r>
            <a:r>
              <a:rPr lang="hu-HU" sz="1400" b="0" i="1" dirty="0"/>
              <a:t/>
            </a:r>
            <a:br>
              <a:rPr lang="hu-HU" sz="1400" b="0" i="1" dirty="0"/>
            </a:br>
            <a:r>
              <a:rPr lang="hu-HU" sz="1400" b="0" i="1" dirty="0"/>
              <a:t/>
            </a:r>
            <a:br>
              <a:rPr lang="hu-HU" sz="1400" b="0" i="1" dirty="0"/>
            </a:br>
            <a:r>
              <a:rPr lang="en-US" sz="1600" dirty="0"/>
              <a:t>Two of the respondents </a:t>
            </a:r>
            <a:r>
              <a:rPr lang="hu-HU" sz="1600" dirty="0" err="1"/>
              <a:t>would</a:t>
            </a:r>
            <a:r>
              <a:rPr lang="hu-HU" sz="1600" dirty="0"/>
              <a:t> </a:t>
            </a:r>
            <a:r>
              <a:rPr lang="en-US" sz="1600" dirty="0"/>
              <a:t>regularly watch football</a:t>
            </a:r>
            <a:r>
              <a:rPr lang="en-US" sz="1600" b="0" dirty="0"/>
              <a:t> matches</a:t>
            </a:r>
            <a:r>
              <a:rPr lang="en-US" sz="1400" b="0" dirty="0"/>
              <a:t>.</a:t>
            </a:r>
            <a:r>
              <a:rPr lang="hu-HU" sz="1600" b="0" dirty="0"/>
              <a:t> – </a:t>
            </a:r>
            <a:r>
              <a:rPr lang="en-US" sz="1600" b="0" dirty="0"/>
              <a:t>They are </a:t>
            </a:r>
            <a:r>
              <a:rPr lang="en-US" sz="1600" b="0" dirty="0" err="1"/>
              <a:t>Fradi</a:t>
            </a:r>
            <a:r>
              <a:rPr lang="en-US" sz="1600" b="0" dirty="0"/>
              <a:t> fans, NBII matches </a:t>
            </a:r>
            <a:r>
              <a:rPr lang="hu-HU" sz="1600" b="0" dirty="0"/>
              <a:t>– </a:t>
            </a:r>
            <a:r>
              <a:rPr lang="en-US" sz="1600" b="0" dirty="0"/>
              <a:t>but most of them are only interested </a:t>
            </a:r>
            <a:r>
              <a:rPr lang="en-US" sz="1600" dirty="0"/>
              <a:t>exclusively in Hungarian participants in international sports events</a:t>
            </a:r>
            <a:r>
              <a:rPr lang="en-US" sz="1600" b="0" dirty="0"/>
              <a:t>. Football, handball and swimming. They search for these events on alternative media platforms. </a:t>
            </a:r>
            <a:r>
              <a:rPr lang="hu-HU" sz="1600" b="0" dirty="0"/>
              <a:t/>
            </a:r>
            <a:br>
              <a:rPr lang="hu-HU" sz="1600" b="0" dirty="0"/>
            </a:br>
            <a:r>
              <a:rPr lang="hu-HU" sz="1600" b="0" dirty="0"/>
              <a:t/>
            </a:r>
            <a:br>
              <a:rPr lang="hu-HU" sz="1600" b="0" dirty="0"/>
            </a:br>
            <a:r>
              <a:rPr lang="en-US" sz="1600" dirty="0"/>
              <a:t>It was expected of </a:t>
            </a:r>
            <a:r>
              <a:rPr lang="en-US" sz="1600" dirty="0" err="1"/>
              <a:t>Médiaklikk</a:t>
            </a:r>
            <a:r>
              <a:rPr lang="en-US" sz="1600" dirty="0"/>
              <a:t>, to cover Hungarian sports achievements- as it is dedicated to foreigners.</a:t>
            </a:r>
            <a:r>
              <a:rPr lang="hu-HU" sz="1400" b="0" i="1" dirty="0"/>
              <a:t/>
            </a:r>
            <a:br>
              <a:rPr lang="hu-HU" sz="1400" b="0" i="1" dirty="0"/>
            </a:br>
            <a:r>
              <a:rPr lang="hu-HU" sz="1400" b="0" i="1" dirty="0"/>
              <a:t/>
            </a:r>
            <a:br>
              <a:rPr lang="hu-HU" sz="1400" b="0" i="1" dirty="0"/>
            </a:br>
            <a:r>
              <a:rPr lang="hu-HU" sz="1400" b="0" i="1" dirty="0"/>
              <a:t/>
            </a:r>
            <a:br>
              <a:rPr lang="hu-HU" sz="1400" b="0" i="1" dirty="0"/>
            </a:br>
            <a:r>
              <a:rPr lang="hu-HU" sz="1600" b="0" dirty="0"/>
              <a:t/>
            </a:r>
            <a:br>
              <a:rPr lang="hu-HU" sz="1600" b="0" dirty="0"/>
            </a:br>
            <a:r>
              <a:rPr lang="hu-HU" sz="1600" b="0" dirty="0"/>
              <a:t/>
            </a:r>
            <a:br>
              <a:rPr lang="hu-HU" sz="1600" b="0" dirty="0"/>
            </a:br>
            <a:r>
              <a:rPr lang="hu-HU" sz="1600" b="0" dirty="0"/>
              <a:t>	</a:t>
            </a:r>
            <a:endParaRPr lang="en-US" sz="1600" b="0" i="1" dirty="0"/>
          </a:p>
        </p:txBody>
      </p:sp>
      <p:pic>
        <p:nvPicPr>
          <p:cNvPr id="20" name="Kép 19" descr="euro-2016-logo.jpg"/>
          <p:cNvPicPr>
            <a:picLocks noChangeAspect="1"/>
          </p:cNvPicPr>
          <p:nvPr/>
        </p:nvPicPr>
        <p:blipFill>
          <a:blip r:embed="rId3" cstate="print"/>
          <a:stretch>
            <a:fillRect/>
          </a:stretch>
        </p:blipFill>
        <p:spPr>
          <a:xfrm>
            <a:off x="6013475" y="662631"/>
            <a:ext cx="1418683" cy="886677"/>
          </a:xfrm>
          <a:prstGeom prst="rect">
            <a:avLst/>
          </a:prstGeom>
        </p:spPr>
      </p:pic>
      <p:pic>
        <p:nvPicPr>
          <p:cNvPr id="22" name="Kép 21" descr="rio.jpg"/>
          <p:cNvPicPr>
            <a:picLocks noChangeAspect="1"/>
          </p:cNvPicPr>
          <p:nvPr/>
        </p:nvPicPr>
        <p:blipFill>
          <a:blip r:embed="rId4" cstate="print"/>
          <a:stretch>
            <a:fillRect/>
          </a:stretch>
        </p:blipFill>
        <p:spPr>
          <a:xfrm>
            <a:off x="2959192" y="620755"/>
            <a:ext cx="1719134" cy="970427"/>
          </a:xfrm>
          <a:prstGeom prst="rect">
            <a:avLst/>
          </a:prstGeom>
        </p:spPr>
      </p:pic>
      <p:pic>
        <p:nvPicPr>
          <p:cNvPr id="8" name="Picture 7">
            <a:extLst>
              <a:ext uri="{FF2B5EF4-FFF2-40B4-BE49-F238E27FC236}">
                <a16:creationId xmlns:a16="http://schemas.microsoft.com/office/drawing/2014/main" xmlns="" id="{000E9B12-CF3A-4C80-B9BE-8FC2C4AC40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9" name="Picture 8">
            <a:extLst>
              <a:ext uri="{FF2B5EF4-FFF2-40B4-BE49-F238E27FC236}">
                <a16:creationId xmlns:a16="http://schemas.microsoft.com/office/drawing/2014/main" xmlns="" id="{AE98D126-F47F-44D4-B954-74CED2E818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1964361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p:cNvSpPr>
          <p:nvPr/>
        </p:nvSpPr>
        <p:spPr>
          <a:xfrm>
            <a:off x="104775" y="0"/>
            <a:ext cx="12087225"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Importance of Hungarian content</a:t>
            </a:r>
          </a:p>
        </p:txBody>
      </p:sp>
      <p:sp>
        <p:nvSpPr>
          <p:cNvPr id="6" name="Title 5"/>
          <p:cNvSpPr>
            <a:spLocks noGrp="1"/>
          </p:cNvSpPr>
          <p:nvPr>
            <p:ph type="title"/>
          </p:nvPr>
        </p:nvSpPr>
        <p:spPr>
          <a:xfrm>
            <a:off x="222353" y="965263"/>
            <a:ext cx="11539460" cy="3704274"/>
          </a:xfrm>
        </p:spPr>
        <p:txBody>
          <a:bodyPr>
            <a:noAutofit/>
          </a:bodyPr>
          <a:lstStyle/>
          <a:p>
            <a:r>
              <a:rPr lang="en-US" sz="1400" b="0" dirty="0"/>
              <a:t>All participants reject content which is not interesting and valuable for them. </a:t>
            </a:r>
            <a:r>
              <a:rPr lang="en-US" sz="1400" b="0" i="1" dirty="0"/>
              <a:t>‘I don’t waste time on content that is not interesting or entertaining’. (34</a:t>
            </a:r>
            <a:r>
              <a:rPr lang="hu-HU" sz="1400" b="0" i="1" dirty="0"/>
              <a:t> </a:t>
            </a:r>
            <a:r>
              <a:rPr lang="hu-HU" sz="1400" b="0" i="1" dirty="0" err="1"/>
              <a:t>yo</a:t>
            </a:r>
            <a:r>
              <a:rPr lang="hu-HU" sz="1400" b="0" i="1" dirty="0"/>
              <a:t> </a:t>
            </a:r>
            <a:r>
              <a:rPr lang="hu-HU" sz="1400" b="0" i="1" dirty="0" err="1"/>
              <a:t>woman</a:t>
            </a:r>
            <a:r>
              <a:rPr lang="en-US" sz="1400" b="0" i="1" dirty="0"/>
              <a:t>, GB)</a:t>
            </a:r>
            <a:br>
              <a:rPr lang="en-US" sz="1400" b="0" i="1" dirty="0"/>
            </a:br>
            <a:r>
              <a:rPr lang="en-US" sz="1400" b="0" dirty="0"/>
              <a:t/>
            </a:r>
            <a:br>
              <a:rPr lang="en-US" sz="1400" b="0" dirty="0"/>
            </a:br>
            <a:r>
              <a:rPr lang="en-US" sz="1400" dirty="0"/>
              <a:t>They have a strongly negative opinion about Hungarian channels</a:t>
            </a:r>
            <a:r>
              <a:rPr lang="en-US" sz="1400" b="0" dirty="0"/>
              <a:t>. This opinion is from previous times – most of them abandoned television while they were and live in Hungary. </a:t>
            </a:r>
            <a:r>
              <a:rPr lang="en-US" sz="1400" dirty="0"/>
              <a:t>When they visit their home, they glance at some shows: uninteresting</a:t>
            </a:r>
            <a:r>
              <a:rPr lang="en-US" sz="1400" b="0" dirty="0"/>
              <a:t>, reality show,  non- quality celebs, quizzes, repeating 20-30 year old movies. </a:t>
            </a:r>
            <a:br>
              <a:rPr lang="en-US" sz="1400" b="0" dirty="0"/>
            </a:br>
            <a:r>
              <a:rPr lang="en-US" sz="1400" b="0" dirty="0"/>
              <a:t>Some of them </a:t>
            </a:r>
            <a:r>
              <a:rPr lang="en-US" sz="1400" dirty="0"/>
              <a:t>compare present day </a:t>
            </a:r>
            <a:r>
              <a:rPr lang="en-US" sz="1400" dirty="0" err="1"/>
              <a:t>channe</a:t>
            </a:r>
            <a:r>
              <a:rPr lang="hu-HU" sz="1400" dirty="0"/>
              <a:t>l</a:t>
            </a:r>
            <a:r>
              <a:rPr lang="en-US" sz="1400" dirty="0"/>
              <a:t>s with those in the 90’s</a:t>
            </a:r>
            <a:r>
              <a:rPr lang="en-US" sz="1400" b="0" dirty="0"/>
              <a:t>: they miss cultural </a:t>
            </a:r>
            <a:r>
              <a:rPr lang="en-US" sz="1400" b="0" dirty="0" err="1"/>
              <a:t>talkshows</a:t>
            </a:r>
            <a:r>
              <a:rPr lang="en-US" sz="1400" b="0" dirty="0"/>
              <a:t> which deal with questions regarding society.</a:t>
            </a:r>
            <a:br>
              <a:rPr lang="en-US" sz="1400" b="0" dirty="0"/>
            </a:br>
            <a:r>
              <a:rPr lang="en-US" sz="1400" b="0" dirty="0"/>
              <a:t>Some respondent want </a:t>
            </a:r>
            <a:r>
              <a:rPr lang="en-US" sz="1400" dirty="0"/>
              <a:t>exclusive Hungarian content:</a:t>
            </a:r>
            <a:r>
              <a:rPr lang="en-US" sz="1400" b="0" dirty="0"/>
              <a:t> Hungarian movies, current cultural news, videos. (Saul </a:t>
            </a:r>
            <a:r>
              <a:rPr lang="en-US" sz="1400" b="0" dirty="0" err="1"/>
              <a:t>fia</a:t>
            </a:r>
            <a:r>
              <a:rPr lang="en-US" sz="1400" b="0" dirty="0"/>
              <a:t>, </a:t>
            </a:r>
            <a:r>
              <a:rPr lang="en-US" sz="1400" b="0" dirty="0" err="1"/>
              <a:t>Tiszta</a:t>
            </a:r>
            <a:r>
              <a:rPr lang="en-US" sz="1400" b="0" dirty="0"/>
              <a:t> </a:t>
            </a:r>
            <a:r>
              <a:rPr lang="en-US" sz="1400" b="0" dirty="0" err="1"/>
              <a:t>szívvel</a:t>
            </a:r>
            <a:r>
              <a:rPr lang="en-US" sz="1400" b="0" dirty="0"/>
              <a:t>) Showing spring festivals and alternative festivals. (Reincarnating </a:t>
            </a:r>
            <a:r>
              <a:rPr lang="en-US" sz="1400" b="0" dirty="0" err="1"/>
              <a:t>Stúdió</a:t>
            </a:r>
            <a:r>
              <a:rPr lang="en-US" sz="1400" b="0" dirty="0"/>
              <a:t> </a:t>
            </a:r>
            <a:r>
              <a:rPr lang="en-US" sz="1400" b="0" dirty="0" err="1"/>
              <a:t>programmes</a:t>
            </a:r>
            <a:r>
              <a:rPr lang="en-US" sz="1400" b="0" dirty="0"/>
              <a:t>)</a:t>
            </a:r>
            <a:r>
              <a:rPr lang="en-US" sz="1400" b="0" i="1" dirty="0"/>
              <a:t/>
            </a:r>
            <a:br>
              <a:rPr lang="en-US" sz="1400" b="0" i="1" dirty="0"/>
            </a:br>
            <a:r>
              <a:rPr lang="en-US" sz="1400" b="0" dirty="0"/>
              <a:t/>
            </a:r>
            <a:br>
              <a:rPr lang="en-US" sz="1400" b="0" dirty="0"/>
            </a:br>
            <a:r>
              <a:rPr lang="en-US" sz="1400" b="0" dirty="0"/>
              <a:t>The respondents </a:t>
            </a:r>
            <a:r>
              <a:rPr lang="en-US" sz="1400" dirty="0"/>
              <a:t>don’t miss anything from the presently available Hungarian content</a:t>
            </a:r>
            <a:r>
              <a:rPr lang="en-US" sz="1400" b="0" dirty="0"/>
              <a:t>. On the one hand, they </a:t>
            </a:r>
            <a:r>
              <a:rPr lang="en-US" sz="1400" dirty="0"/>
              <a:t>don’t WANT to read/hear more Hungarian content</a:t>
            </a:r>
            <a:r>
              <a:rPr lang="en-US" sz="1400" b="0" dirty="0"/>
              <a:t>, </a:t>
            </a:r>
            <a:r>
              <a:rPr lang="en-US" sz="1400" dirty="0"/>
              <a:t>the local media landscape, and downloaded, foreign language contents are more inspiring.</a:t>
            </a:r>
            <a:r>
              <a:rPr lang="en-US" sz="1400" b="0" dirty="0"/>
              <a:t> The lack of </a:t>
            </a:r>
            <a:r>
              <a:rPr lang="en-US" sz="1400" b="0" dirty="0" err="1"/>
              <a:t>freetime</a:t>
            </a:r>
            <a:r>
              <a:rPr lang="en-US" sz="1400" b="0" dirty="0"/>
              <a:t> also restrains Hungarian media use besides media use in foreign languages.</a:t>
            </a:r>
            <a:br>
              <a:rPr lang="en-US" sz="1400" b="0" dirty="0"/>
            </a:br>
            <a:r>
              <a:rPr lang="en-US" sz="1400" b="0" dirty="0"/>
              <a:t/>
            </a:r>
            <a:br>
              <a:rPr lang="en-US" sz="1400" b="0" dirty="0"/>
            </a:br>
            <a:r>
              <a:rPr lang="en-US" sz="1400" dirty="0"/>
              <a:t>WOULD THEY PAY FOR HUNGARIAN CONTENT ABROAD?</a:t>
            </a:r>
            <a:r>
              <a:rPr lang="en-US" sz="1400" b="0" dirty="0"/>
              <a:t/>
            </a:r>
            <a:br>
              <a:rPr lang="en-US" sz="1400" b="0" dirty="0"/>
            </a:br>
            <a:r>
              <a:rPr lang="en-US" sz="1400" b="0" dirty="0"/>
              <a:t>Present competitors of services requiring payment: English/French Netflix – they are not satisfied with Hungarian Netflix. Amazon Prime – occasional payment.</a:t>
            </a:r>
            <a:br>
              <a:rPr lang="en-US" sz="1400" b="0" dirty="0"/>
            </a:br>
            <a:r>
              <a:rPr lang="en-US" sz="1400" b="0" dirty="0"/>
              <a:t/>
            </a:r>
            <a:br>
              <a:rPr lang="en-US" sz="1400" b="0" dirty="0"/>
            </a:br>
            <a:r>
              <a:rPr lang="en-US" sz="1400" b="0" dirty="0"/>
              <a:t/>
            </a:r>
            <a:br>
              <a:rPr lang="en-US" sz="1400" b="0" dirty="0"/>
            </a:br>
            <a:r>
              <a:rPr lang="en-US" sz="1400" b="0" i="1" dirty="0"/>
              <a:t/>
            </a:r>
            <a:br>
              <a:rPr lang="en-US" sz="1400" b="0" i="1" dirty="0"/>
            </a:br>
            <a:r>
              <a:rPr lang="en-US" sz="1400" b="0" i="1" dirty="0"/>
              <a:t/>
            </a:r>
            <a:br>
              <a:rPr lang="en-US" sz="1400" b="0" i="1" dirty="0"/>
            </a:br>
            <a:r>
              <a:rPr lang="en-US" sz="1400" b="0" dirty="0"/>
              <a:t/>
            </a:r>
            <a:br>
              <a:rPr lang="en-US" sz="1400" b="0" dirty="0"/>
            </a:br>
            <a:r>
              <a:rPr lang="en-US" sz="1400" b="0" dirty="0"/>
              <a:t/>
            </a:r>
            <a:br>
              <a:rPr lang="en-US" sz="1400" b="0" dirty="0"/>
            </a:br>
            <a:r>
              <a:rPr lang="en-US" sz="1400" b="0" dirty="0"/>
              <a:t>	</a:t>
            </a:r>
            <a:endParaRPr lang="en-US" sz="1400" b="0" i="1" dirty="0"/>
          </a:p>
        </p:txBody>
      </p:sp>
      <p:graphicFrame>
        <p:nvGraphicFramePr>
          <p:cNvPr id="7" name="Táblázat 6"/>
          <p:cNvGraphicFramePr>
            <a:graphicFrameLocks noGrp="1"/>
          </p:cNvGraphicFramePr>
          <p:nvPr>
            <p:extLst/>
          </p:nvPr>
        </p:nvGraphicFramePr>
        <p:xfrm>
          <a:off x="360514" y="4916581"/>
          <a:ext cx="6133725" cy="1203960"/>
        </p:xfrm>
        <a:graphic>
          <a:graphicData uri="http://schemas.openxmlformats.org/drawingml/2006/table">
            <a:tbl>
              <a:tblPr firstRow="1" bandRow="1">
                <a:tableStyleId>{5C22544A-7EE6-4342-B048-85BDC9FD1C3A}</a:tableStyleId>
              </a:tblPr>
              <a:tblGrid>
                <a:gridCol w="2587665">
                  <a:extLst>
                    <a:ext uri="{9D8B030D-6E8A-4147-A177-3AD203B41FA5}">
                      <a16:colId xmlns:a16="http://schemas.microsoft.com/office/drawing/2014/main" xmlns="" val="20000"/>
                    </a:ext>
                  </a:extLst>
                </a:gridCol>
                <a:gridCol w="1844910">
                  <a:extLst>
                    <a:ext uri="{9D8B030D-6E8A-4147-A177-3AD203B41FA5}">
                      <a16:colId xmlns:a16="http://schemas.microsoft.com/office/drawing/2014/main" xmlns="" val="20001"/>
                    </a:ext>
                  </a:extLst>
                </a:gridCol>
                <a:gridCol w="1701150">
                  <a:extLst>
                    <a:ext uri="{9D8B030D-6E8A-4147-A177-3AD203B41FA5}">
                      <a16:colId xmlns:a16="http://schemas.microsoft.com/office/drawing/2014/main" xmlns="" val="20002"/>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READY TO PAY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HOW MUCH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a:solidFill>
                            <a:srgbClr val="404040"/>
                          </a:solidFill>
                        </a:rPr>
                        <a:t>INTEREST</a:t>
                      </a:r>
                      <a:endParaRPr lang="hu-HU" sz="11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239086">
                <a:tc>
                  <a:txBody>
                    <a:bodyPr/>
                    <a:lstStyle/>
                    <a:p>
                      <a:pPr algn="ctr"/>
                      <a:r>
                        <a:rPr lang="hu-HU" sz="1100" b="1" dirty="0">
                          <a:solidFill>
                            <a:srgbClr val="404040"/>
                          </a:solidFill>
                        </a:rPr>
                        <a:t>OCASSIONALLY SPORTS EVENTS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3-5 EURO/FONT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2-3 PEOPLE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100" b="1" dirty="0">
                          <a:solidFill>
                            <a:srgbClr val="404040"/>
                          </a:solidFill>
                        </a:rPr>
                        <a:t>NEW HUNGARIAN ARTISTIC MOVIE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3-5 EURO/FONT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4-5 PEOPLE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100" b="1" dirty="0">
                          <a:solidFill>
                            <a:srgbClr val="404040"/>
                          </a:solidFill>
                        </a:rPr>
                        <a:t>CHANNEL PACKAGE</a:t>
                      </a:r>
                    </a:p>
                    <a:p>
                      <a:pPr algn="ctr"/>
                      <a:r>
                        <a:rPr lang="hu-HU" sz="1100" b="1" dirty="0">
                          <a:solidFill>
                            <a:srgbClr val="404040"/>
                          </a:solidFill>
                        </a:rPr>
                        <a:t>(DIGI/UPC)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HUNGARIAN PRICE CATHEGORY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1-2 PEOPLE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9" name="Táblázat 8"/>
          <p:cNvGraphicFramePr>
            <a:graphicFrameLocks noGrp="1"/>
          </p:cNvGraphicFramePr>
          <p:nvPr>
            <p:extLst/>
          </p:nvPr>
        </p:nvGraphicFramePr>
        <p:xfrm>
          <a:off x="6604236" y="5117749"/>
          <a:ext cx="2428952" cy="777240"/>
        </p:xfrm>
        <a:graphic>
          <a:graphicData uri="http://schemas.openxmlformats.org/drawingml/2006/table">
            <a:tbl>
              <a:tblPr firstRow="1" bandRow="1">
                <a:tableStyleId>{5C22544A-7EE6-4342-B048-85BDC9FD1C3A}</a:tableStyleId>
              </a:tblPr>
              <a:tblGrid>
                <a:gridCol w="2428952">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WOULD NOT PAY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39086">
                <a:tc>
                  <a:txBody>
                    <a:bodyPr/>
                    <a:lstStyle/>
                    <a:p>
                      <a:pPr algn="ctr"/>
                      <a:r>
                        <a:rPr lang="hu-HU" sz="1100" b="1" dirty="0">
                          <a:solidFill>
                            <a:srgbClr val="404040"/>
                          </a:solidFill>
                        </a:rPr>
                        <a:t>MONTHLY FEE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100" b="1" dirty="0">
                          <a:solidFill>
                            <a:srgbClr val="404040"/>
                          </a:solidFill>
                        </a:rPr>
                        <a:t>FOR HUNGARIAN CHANNELS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8" name="Rounded Rectangular Callout 9"/>
          <p:cNvSpPr/>
          <p:nvPr/>
        </p:nvSpPr>
        <p:spPr>
          <a:xfrm>
            <a:off x="9278112" y="4913376"/>
            <a:ext cx="2355062" cy="1237261"/>
          </a:xfrm>
          <a:prstGeom prst="wedgeRoundRectCallout">
            <a:avLst>
              <a:gd name="adj1" fmla="val 7777"/>
              <a:gd name="adj2" fmla="val -74031"/>
              <a:gd name="adj3" fmla="val 16667"/>
            </a:avLst>
          </a:prstGeom>
          <a:solidFill>
            <a:schemeClr val="bg1">
              <a:alpha val="72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dirty="0">
                <a:solidFill>
                  <a:schemeClr val="bg1">
                    <a:lumMod val="50000"/>
                  </a:schemeClr>
                </a:solidFill>
              </a:rPr>
              <a:t>‘</a:t>
            </a:r>
            <a:r>
              <a:rPr lang="en-US" sz="1200" i="1" dirty="0">
                <a:solidFill>
                  <a:schemeClr val="bg1">
                    <a:lumMod val="50000"/>
                  </a:schemeClr>
                </a:solidFill>
              </a:rPr>
              <a:t>It seems there is a wall between the two countries… I do not think about searching…(Hungarian TV, radio) because there are a lot of information sources’ (21</a:t>
            </a:r>
            <a:r>
              <a:rPr lang="hu-HU" sz="1200" i="1" dirty="0">
                <a:solidFill>
                  <a:schemeClr val="bg1">
                    <a:lumMod val="50000"/>
                  </a:schemeClr>
                </a:solidFill>
              </a:rPr>
              <a:t> </a:t>
            </a:r>
            <a:r>
              <a:rPr lang="hu-HU" sz="1200" i="1" dirty="0" err="1">
                <a:solidFill>
                  <a:schemeClr val="bg1">
                    <a:lumMod val="50000"/>
                  </a:schemeClr>
                </a:solidFill>
              </a:rPr>
              <a:t>yo</a:t>
            </a:r>
            <a:r>
              <a:rPr lang="hu-HU" sz="1200" i="1" dirty="0">
                <a:solidFill>
                  <a:schemeClr val="bg1">
                    <a:lumMod val="50000"/>
                  </a:schemeClr>
                </a:solidFill>
              </a:rPr>
              <a:t> man</a:t>
            </a:r>
            <a:r>
              <a:rPr lang="en-US" sz="1200" i="1" dirty="0">
                <a:solidFill>
                  <a:schemeClr val="bg1">
                    <a:lumMod val="50000"/>
                  </a:schemeClr>
                </a:solidFill>
              </a:rPr>
              <a:t>, GB)</a:t>
            </a:r>
            <a:endParaRPr kumimoji="0" lang="en-US" sz="1300" i="1" u="none" strike="noStrike" kern="0" cap="none" spc="0" normalizeH="0" baseline="0" dirty="0">
              <a:ln>
                <a:noFill/>
              </a:ln>
              <a:solidFill>
                <a:schemeClr val="bg1">
                  <a:lumMod val="50000"/>
                </a:schemeClr>
              </a:solidFill>
              <a:effectLst/>
              <a:uLnTx/>
              <a:uFillTx/>
              <a:latin typeface="Calibri" pitchFamily="34" charset="0"/>
            </a:endParaRPr>
          </a:p>
        </p:txBody>
      </p:sp>
      <p:pic>
        <p:nvPicPr>
          <p:cNvPr id="11" name="Picture 10">
            <a:extLst>
              <a:ext uri="{FF2B5EF4-FFF2-40B4-BE49-F238E27FC236}">
                <a16:creationId xmlns:a16="http://schemas.microsoft.com/office/drawing/2014/main" xmlns="" id="{5C2B7AC2-CF1C-4DC8-9C9B-793A2383F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12" name="Picture 11">
            <a:extLst>
              <a:ext uri="{FF2B5EF4-FFF2-40B4-BE49-F238E27FC236}">
                <a16:creationId xmlns:a16="http://schemas.microsoft.com/office/drawing/2014/main" xmlns="" id="{FED6525C-FB45-4565-AA4E-6567D0A6E1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1824698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p:cNvSpPr>
          <p:nvPr/>
        </p:nvSpPr>
        <p:spPr>
          <a:xfrm>
            <a:off x="104775" y="0"/>
            <a:ext cx="12087225"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Importance of Hungarian content</a:t>
            </a:r>
          </a:p>
        </p:txBody>
      </p:sp>
      <p:sp>
        <p:nvSpPr>
          <p:cNvPr id="6" name="Title 5"/>
          <p:cNvSpPr>
            <a:spLocks noGrp="1"/>
          </p:cNvSpPr>
          <p:nvPr>
            <p:ph type="title"/>
          </p:nvPr>
        </p:nvSpPr>
        <p:spPr>
          <a:xfrm>
            <a:off x="222353" y="965263"/>
            <a:ext cx="11539460" cy="3704274"/>
          </a:xfrm>
        </p:spPr>
        <p:txBody>
          <a:bodyPr>
            <a:noAutofit/>
          </a:bodyPr>
          <a:lstStyle/>
          <a:p>
            <a:r>
              <a:rPr lang="en-US" sz="1400" b="0" dirty="0"/>
              <a:t>All participants reject content which is not interesting and valuable for them. </a:t>
            </a:r>
            <a:r>
              <a:rPr lang="en-US" sz="1400" b="0" i="1" dirty="0"/>
              <a:t>‘I don’t waste time on content that is not interesting or entertaining’. (34</a:t>
            </a:r>
            <a:r>
              <a:rPr lang="hu-HU" sz="1400" b="0" i="1" dirty="0"/>
              <a:t> </a:t>
            </a:r>
            <a:r>
              <a:rPr lang="hu-HU" sz="1400" b="0" i="1" dirty="0" err="1"/>
              <a:t>yo</a:t>
            </a:r>
            <a:r>
              <a:rPr lang="hu-HU" sz="1400" b="0" i="1" dirty="0"/>
              <a:t> </a:t>
            </a:r>
            <a:r>
              <a:rPr lang="hu-HU" sz="1400" b="0" i="1" dirty="0" err="1"/>
              <a:t>woman</a:t>
            </a:r>
            <a:r>
              <a:rPr lang="en-US" sz="1400" b="0" i="1" dirty="0"/>
              <a:t>, GB)</a:t>
            </a:r>
            <a:br>
              <a:rPr lang="en-US" sz="1400" b="0" i="1" dirty="0"/>
            </a:br>
            <a:r>
              <a:rPr lang="en-US" sz="1400" b="0" dirty="0"/>
              <a:t/>
            </a:r>
            <a:br>
              <a:rPr lang="en-US" sz="1400" b="0" dirty="0"/>
            </a:br>
            <a:r>
              <a:rPr lang="en-US" sz="1400" dirty="0"/>
              <a:t>They have a strongly negative opinion about Hungarian channels</a:t>
            </a:r>
            <a:r>
              <a:rPr lang="en-US" sz="1400" b="0" dirty="0"/>
              <a:t>. This opinion is from previous times – most of them abandoned television while they were and live in Hungary. </a:t>
            </a:r>
            <a:r>
              <a:rPr lang="en-US" sz="1400" dirty="0"/>
              <a:t>When they visit their home, they glance at some shows: uninteresting</a:t>
            </a:r>
            <a:r>
              <a:rPr lang="en-US" sz="1400" b="0" dirty="0"/>
              <a:t>, reality show,  non- quality celebs, quizzes, repeating 20-30 year old movies. </a:t>
            </a:r>
            <a:br>
              <a:rPr lang="en-US" sz="1400" b="0" dirty="0"/>
            </a:br>
            <a:r>
              <a:rPr lang="en-US" sz="1400" b="0" dirty="0"/>
              <a:t>Some of them </a:t>
            </a:r>
            <a:r>
              <a:rPr lang="en-US" sz="1400" dirty="0"/>
              <a:t>compare present day </a:t>
            </a:r>
            <a:r>
              <a:rPr lang="en-US" sz="1400" dirty="0" err="1"/>
              <a:t>channe</a:t>
            </a:r>
            <a:r>
              <a:rPr lang="hu-HU" sz="1400" dirty="0"/>
              <a:t>l</a:t>
            </a:r>
            <a:r>
              <a:rPr lang="en-US" sz="1400" dirty="0"/>
              <a:t>s with those in the 90’s</a:t>
            </a:r>
            <a:r>
              <a:rPr lang="en-US" sz="1400" b="0" dirty="0"/>
              <a:t>: they miss cultural </a:t>
            </a:r>
            <a:r>
              <a:rPr lang="en-US" sz="1400" b="0" dirty="0" err="1"/>
              <a:t>talkshows</a:t>
            </a:r>
            <a:r>
              <a:rPr lang="en-US" sz="1400" b="0" dirty="0"/>
              <a:t> which deal with questions regarding society.</a:t>
            </a:r>
            <a:br>
              <a:rPr lang="en-US" sz="1400" b="0" dirty="0"/>
            </a:br>
            <a:r>
              <a:rPr lang="en-US" sz="1400" b="0" dirty="0"/>
              <a:t>Some respondent want </a:t>
            </a:r>
            <a:r>
              <a:rPr lang="en-US" sz="1400" dirty="0"/>
              <a:t>exclusive Hungarian content:</a:t>
            </a:r>
            <a:r>
              <a:rPr lang="en-US" sz="1400" b="0" dirty="0"/>
              <a:t> Hungarian movies, current cultural news, videos. (Saul </a:t>
            </a:r>
            <a:r>
              <a:rPr lang="en-US" sz="1400" b="0" dirty="0" err="1"/>
              <a:t>fia</a:t>
            </a:r>
            <a:r>
              <a:rPr lang="en-US" sz="1400" b="0" dirty="0"/>
              <a:t>, </a:t>
            </a:r>
            <a:r>
              <a:rPr lang="en-US" sz="1400" b="0" dirty="0" err="1"/>
              <a:t>Tiszta</a:t>
            </a:r>
            <a:r>
              <a:rPr lang="en-US" sz="1400" b="0" dirty="0"/>
              <a:t> </a:t>
            </a:r>
            <a:r>
              <a:rPr lang="en-US" sz="1400" b="0" dirty="0" err="1"/>
              <a:t>szívvel</a:t>
            </a:r>
            <a:r>
              <a:rPr lang="en-US" sz="1400" b="0" dirty="0"/>
              <a:t>) Showing spring festivals and alternative festivals. (Reincarnating </a:t>
            </a:r>
            <a:r>
              <a:rPr lang="en-US" sz="1400" b="0" dirty="0" err="1"/>
              <a:t>Stúdió</a:t>
            </a:r>
            <a:r>
              <a:rPr lang="en-US" sz="1400" b="0" dirty="0"/>
              <a:t> </a:t>
            </a:r>
            <a:r>
              <a:rPr lang="en-US" sz="1400" b="0" dirty="0" err="1"/>
              <a:t>programmes</a:t>
            </a:r>
            <a:r>
              <a:rPr lang="en-US" sz="1400" b="0" dirty="0"/>
              <a:t>)</a:t>
            </a:r>
            <a:r>
              <a:rPr lang="en-US" sz="1400" b="0" i="1" dirty="0"/>
              <a:t/>
            </a:r>
            <a:br>
              <a:rPr lang="en-US" sz="1400" b="0" i="1" dirty="0"/>
            </a:br>
            <a:r>
              <a:rPr lang="en-US" sz="1400" b="0" dirty="0"/>
              <a:t/>
            </a:r>
            <a:br>
              <a:rPr lang="en-US" sz="1400" b="0" dirty="0"/>
            </a:br>
            <a:r>
              <a:rPr lang="en-US" sz="1400" b="0" dirty="0"/>
              <a:t>The respondents </a:t>
            </a:r>
            <a:r>
              <a:rPr lang="en-US" sz="1400" dirty="0"/>
              <a:t>don’t miss anything from the presently available Hungarian content</a:t>
            </a:r>
            <a:r>
              <a:rPr lang="en-US" sz="1400" b="0" dirty="0"/>
              <a:t>. On the one hand, they </a:t>
            </a:r>
            <a:r>
              <a:rPr lang="en-US" sz="1400" dirty="0"/>
              <a:t>don’t WANT to read/hear more Hungarian content</a:t>
            </a:r>
            <a:r>
              <a:rPr lang="en-US" sz="1400" b="0" dirty="0"/>
              <a:t>, </a:t>
            </a:r>
            <a:r>
              <a:rPr lang="en-US" sz="1400" dirty="0"/>
              <a:t>the local media landscape, and downloaded, foreign language contents are more inspiring.</a:t>
            </a:r>
            <a:r>
              <a:rPr lang="en-US" sz="1400" b="0" dirty="0"/>
              <a:t> The lack of </a:t>
            </a:r>
            <a:r>
              <a:rPr lang="en-US" sz="1400" b="0" dirty="0" err="1"/>
              <a:t>freetime</a:t>
            </a:r>
            <a:r>
              <a:rPr lang="en-US" sz="1400" b="0" dirty="0"/>
              <a:t> also restrains Hungarian media use besides media use in foreign languages.</a:t>
            </a:r>
            <a:br>
              <a:rPr lang="en-US" sz="1400" b="0" dirty="0"/>
            </a:br>
            <a:r>
              <a:rPr lang="en-US" sz="1400" b="0" dirty="0"/>
              <a:t/>
            </a:r>
            <a:br>
              <a:rPr lang="en-US" sz="1400" b="0" dirty="0"/>
            </a:br>
            <a:r>
              <a:rPr lang="en-US" sz="1400" dirty="0"/>
              <a:t>WOULD THEY PAY FOR HUNGARIAN CONTENT ABROAD?</a:t>
            </a:r>
            <a:r>
              <a:rPr lang="en-US" sz="1400" b="0" dirty="0"/>
              <a:t/>
            </a:r>
            <a:br>
              <a:rPr lang="en-US" sz="1400" b="0" dirty="0"/>
            </a:br>
            <a:r>
              <a:rPr lang="en-US" sz="1400" b="0" dirty="0"/>
              <a:t>Present competitors of services requiring payment: English/French Netflix – they are not satisfied with Hungarian Netflix. Amazon Prime – occasional payment.</a:t>
            </a:r>
            <a:br>
              <a:rPr lang="en-US" sz="1400" b="0" dirty="0"/>
            </a:br>
            <a:r>
              <a:rPr lang="en-US" sz="1400" b="0" dirty="0"/>
              <a:t/>
            </a:r>
            <a:br>
              <a:rPr lang="en-US" sz="1400" b="0" dirty="0"/>
            </a:br>
            <a:r>
              <a:rPr lang="en-US" sz="1400" b="0" dirty="0"/>
              <a:t/>
            </a:r>
            <a:br>
              <a:rPr lang="en-US" sz="1400" b="0" dirty="0"/>
            </a:br>
            <a:r>
              <a:rPr lang="en-US" sz="1400" b="0" i="1" dirty="0"/>
              <a:t/>
            </a:r>
            <a:br>
              <a:rPr lang="en-US" sz="1400" b="0" i="1" dirty="0"/>
            </a:br>
            <a:r>
              <a:rPr lang="en-US" sz="1400" b="0" i="1" dirty="0"/>
              <a:t/>
            </a:r>
            <a:br>
              <a:rPr lang="en-US" sz="1400" b="0" i="1" dirty="0"/>
            </a:br>
            <a:r>
              <a:rPr lang="en-US" sz="1400" b="0" dirty="0"/>
              <a:t/>
            </a:r>
            <a:br>
              <a:rPr lang="en-US" sz="1400" b="0" dirty="0"/>
            </a:br>
            <a:r>
              <a:rPr lang="en-US" sz="1400" b="0" dirty="0"/>
              <a:t/>
            </a:r>
            <a:br>
              <a:rPr lang="en-US" sz="1400" b="0" dirty="0"/>
            </a:br>
            <a:r>
              <a:rPr lang="en-US" sz="1400" b="0" dirty="0"/>
              <a:t>	</a:t>
            </a:r>
            <a:endParaRPr lang="en-US" sz="1400" b="0" i="1" dirty="0"/>
          </a:p>
        </p:txBody>
      </p:sp>
      <p:graphicFrame>
        <p:nvGraphicFramePr>
          <p:cNvPr id="7" name="Táblázat 6"/>
          <p:cNvGraphicFramePr>
            <a:graphicFrameLocks noGrp="1"/>
          </p:cNvGraphicFramePr>
          <p:nvPr>
            <p:extLst/>
          </p:nvPr>
        </p:nvGraphicFramePr>
        <p:xfrm>
          <a:off x="360514" y="4916581"/>
          <a:ext cx="6133725" cy="1203960"/>
        </p:xfrm>
        <a:graphic>
          <a:graphicData uri="http://schemas.openxmlformats.org/drawingml/2006/table">
            <a:tbl>
              <a:tblPr firstRow="1" bandRow="1">
                <a:tableStyleId>{5C22544A-7EE6-4342-B048-85BDC9FD1C3A}</a:tableStyleId>
              </a:tblPr>
              <a:tblGrid>
                <a:gridCol w="2587665">
                  <a:extLst>
                    <a:ext uri="{9D8B030D-6E8A-4147-A177-3AD203B41FA5}">
                      <a16:colId xmlns:a16="http://schemas.microsoft.com/office/drawing/2014/main" xmlns="" val="20000"/>
                    </a:ext>
                  </a:extLst>
                </a:gridCol>
                <a:gridCol w="1844910">
                  <a:extLst>
                    <a:ext uri="{9D8B030D-6E8A-4147-A177-3AD203B41FA5}">
                      <a16:colId xmlns:a16="http://schemas.microsoft.com/office/drawing/2014/main" xmlns="" val="20001"/>
                    </a:ext>
                  </a:extLst>
                </a:gridCol>
                <a:gridCol w="1701150">
                  <a:extLst>
                    <a:ext uri="{9D8B030D-6E8A-4147-A177-3AD203B41FA5}">
                      <a16:colId xmlns:a16="http://schemas.microsoft.com/office/drawing/2014/main" xmlns="" val="20002"/>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READY TO PAY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HOW MUCH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a:solidFill>
                            <a:srgbClr val="404040"/>
                          </a:solidFill>
                        </a:rPr>
                        <a:t>INTEREST</a:t>
                      </a:r>
                      <a:endParaRPr lang="hu-HU" sz="1100" b="1"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239086">
                <a:tc>
                  <a:txBody>
                    <a:bodyPr/>
                    <a:lstStyle/>
                    <a:p>
                      <a:pPr algn="ctr"/>
                      <a:r>
                        <a:rPr lang="hu-HU" sz="1100" b="1" dirty="0">
                          <a:solidFill>
                            <a:srgbClr val="404040"/>
                          </a:solidFill>
                        </a:rPr>
                        <a:t>OCASSIONALLY SPORTS EVENTS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3-5 EURO/FONT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2-3 PEOPLE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100" b="1" dirty="0">
                          <a:solidFill>
                            <a:srgbClr val="404040"/>
                          </a:solidFill>
                        </a:rPr>
                        <a:t>NEW HUNGARIAN ARTISTIC MOVIE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3-5 EURO/FONT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4-5 PEOPLE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100" b="1" dirty="0">
                          <a:solidFill>
                            <a:srgbClr val="404040"/>
                          </a:solidFill>
                        </a:rPr>
                        <a:t>CHANNEL PACKAGE</a:t>
                      </a:r>
                    </a:p>
                    <a:p>
                      <a:pPr algn="ctr"/>
                      <a:r>
                        <a:rPr lang="hu-HU" sz="1100" b="1" dirty="0">
                          <a:solidFill>
                            <a:srgbClr val="404040"/>
                          </a:solidFill>
                        </a:rPr>
                        <a:t>(DIGI/UPC)</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HUNGARIAN PRICE CATHEGORY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u-HU" sz="1100" b="1" dirty="0">
                          <a:solidFill>
                            <a:srgbClr val="404040"/>
                          </a:solidFill>
                        </a:rPr>
                        <a:t>1-2 PEOPLE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9" name="Táblázat 8"/>
          <p:cNvGraphicFramePr>
            <a:graphicFrameLocks noGrp="1"/>
          </p:cNvGraphicFramePr>
          <p:nvPr>
            <p:extLst/>
          </p:nvPr>
        </p:nvGraphicFramePr>
        <p:xfrm>
          <a:off x="6604236" y="5117749"/>
          <a:ext cx="2428952" cy="777240"/>
        </p:xfrm>
        <a:graphic>
          <a:graphicData uri="http://schemas.openxmlformats.org/drawingml/2006/table">
            <a:tbl>
              <a:tblPr firstRow="1" bandRow="1">
                <a:tableStyleId>{5C22544A-7EE6-4342-B048-85BDC9FD1C3A}</a:tableStyleId>
              </a:tblPr>
              <a:tblGrid>
                <a:gridCol w="2428952">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WOULD NOT PAY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39086">
                <a:tc>
                  <a:txBody>
                    <a:bodyPr/>
                    <a:lstStyle/>
                    <a:p>
                      <a:pPr algn="ctr"/>
                      <a:r>
                        <a:rPr lang="hu-HU" sz="1100" b="1" dirty="0">
                          <a:solidFill>
                            <a:srgbClr val="404040"/>
                          </a:solidFill>
                        </a:rPr>
                        <a:t>MONTHLY FEE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100" b="1" dirty="0">
                          <a:solidFill>
                            <a:srgbClr val="404040"/>
                          </a:solidFill>
                        </a:rPr>
                        <a:t>FOR HUNGARIAN CHANNELS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8" name="Rounded Rectangular Callout 9"/>
          <p:cNvSpPr/>
          <p:nvPr/>
        </p:nvSpPr>
        <p:spPr>
          <a:xfrm>
            <a:off x="9278112" y="4913376"/>
            <a:ext cx="2355062" cy="1237261"/>
          </a:xfrm>
          <a:prstGeom prst="wedgeRoundRectCallout">
            <a:avLst>
              <a:gd name="adj1" fmla="val 7777"/>
              <a:gd name="adj2" fmla="val -74031"/>
              <a:gd name="adj3" fmla="val 16667"/>
            </a:avLst>
          </a:prstGeom>
          <a:solidFill>
            <a:schemeClr val="bg1">
              <a:alpha val="72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dirty="0">
                <a:solidFill>
                  <a:schemeClr val="bg1">
                    <a:lumMod val="50000"/>
                  </a:schemeClr>
                </a:solidFill>
              </a:rPr>
              <a:t>‘</a:t>
            </a:r>
            <a:r>
              <a:rPr lang="en-US" sz="1200" i="1" dirty="0">
                <a:solidFill>
                  <a:schemeClr val="bg1">
                    <a:lumMod val="50000"/>
                  </a:schemeClr>
                </a:solidFill>
              </a:rPr>
              <a:t>It seems there is a wall between the two countries… I do not think about searching…(Hungarian TV, radio) because there are a lot of information sources’ (21</a:t>
            </a:r>
            <a:r>
              <a:rPr lang="hu-HU" sz="1200" i="1" dirty="0">
                <a:solidFill>
                  <a:schemeClr val="bg1">
                    <a:lumMod val="50000"/>
                  </a:schemeClr>
                </a:solidFill>
              </a:rPr>
              <a:t> </a:t>
            </a:r>
            <a:r>
              <a:rPr lang="hu-HU" sz="1200" i="1" dirty="0" err="1">
                <a:solidFill>
                  <a:schemeClr val="bg1">
                    <a:lumMod val="50000"/>
                  </a:schemeClr>
                </a:solidFill>
              </a:rPr>
              <a:t>yo</a:t>
            </a:r>
            <a:r>
              <a:rPr lang="hu-HU" sz="1200" i="1" dirty="0">
                <a:solidFill>
                  <a:schemeClr val="bg1">
                    <a:lumMod val="50000"/>
                  </a:schemeClr>
                </a:solidFill>
              </a:rPr>
              <a:t> man</a:t>
            </a:r>
            <a:r>
              <a:rPr lang="en-US" sz="1200" i="1" dirty="0">
                <a:solidFill>
                  <a:schemeClr val="bg1">
                    <a:lumMod val="50000"/>
                  </a:schemeClr>
                </a:solidFill>
              </a:rPr>
              <a:t>, GB)</a:t>
            </a:r>
            <a:endParaRPr kumimoji="0" lang="en-US" sz="1300" i="1" u="none" strike="noStrike" kern="0" cap="none" spc="0" normalizeH="0" baseline="0" dirty="0">
              <a:ln>
                <a:noFill/>
              </a:ln>
              <a:solidFill>
                <a:schemeClr val="bg1">
                  <a:lumMod val="50000"/>
                </a:schemeClr>
              </a:solidFill>
              <a:effectLst/>
              <a:uLnTx/>
              <a:uFillTx/>
              <a:latin typeface="Calibri" pitchFamily="34" charset="0"/>
            </a:endParaRPr>
          </a:p>
        </p:txBody>
      </p:sp>
      <p:sp>
        <p:nvSpPr>
          <p:cNvPr id="11"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12" name="TextBox 22"/>
          <p:cNvSpPr txBox="1"/>
          <p:nvPr/>
        </p:nvSpPr>
        <p:spPr>
          <a:xfrm>
            <a:off x="7223445" y="793826"/>
            <a:ext cx="5018581" cy="3323987"/>
          </a:xfrm>
          <a:prstGeom prst="rect">
            <a:avLst/>
          </a:prstGeom>
        </p:spPr>
        <p:txBody>
          <a:bodyPr wrap="square" rtlCol="0">
            <a:spAutoFit/>
          </a:bodyPr>
          <a:lstStyle/>
          <a:p>
            <a:r>
              <a:rPr lang="en-US" sz="1400" dirty="0">
                <a:solidFill>
                  <a:schemeClr val="bg1"/>
                </a:solidFill>
                <a:latin typeface="Calibri" pitchFamily="34" charset="0"/>
                <a:cs typeface="Arial" pitchFamily="34" charset="0"/>
              </a:rPr>
              <a:t>The most popular Hungarian speaking content are: movies (63%), documentary (48%), news (42%), series (31%) and sports (30%).</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The self-produced shows of the Hungarian commercial channels are much less important for the target group. Talent shows are drawing only the 18% of the target groups’ interest, only 6% interested in reality shows.</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31% do not watch any Hungarian content.</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Almost the one fifth of the Hungarians living abroad feel that local friends and the local media has a strong influence on their taste, 25% of the target group feels that the local TV channels has high quality programs. This is more typical impression in Great-Britain than in Germany.</a:t>
            </a:r>
          </a:p>
        </p:txBody>
      </p:sp>
      <p:sp>
        <p:nvSpPr>
          <p:cNvPr id="13" name="TextBox 21"/>
          <p:cNvSpPr txBox="1"/>
          <p:nvPr/>
        </p:nvSpPr>
        <p:spPr>
          <a:xfrm>
            <a:off x="7154215" y="-19271"/>
            <a:ext cx="5037785" cy="707886"/>
          </a:xfrm>
          <a:prstGeom prst="rect">
            <a:avLst/>
          </a:prstGeom>
        </p:spPr>
        <p:txBody>
          <a:bodyPr wrap="square" rtlCol="0">
            <a:spAutoFit/>
          </a:bodyPr>
          <a:lstStyle/>
          <a:p>
            <a:pPr algn="ctr"/>
            <a:r>
              <a:rPr lang="hu-HU" sz="2000" b="1" i="1" dirty="0">
                <a:solidFill>
                  <a:schemeClr val="bg1"/>
                </a:solidFill>
                <a:latin typeface="Calibri" pitchFamily="34" charset="0"/>
                <a:cs typeface="Arial" pitchFamily="34" charset="0"/>
              </a:rPr>
              <a:t>INFORMATION COMING FROM THE QUANTITATIVE PHASE</a:t>
            </a:r>
          </a:p>
        </p:txBody>
      </p:sp>
      <p:pic>
        <p:nvPicPr>
          <p:cNvPr id="14" name="Picture 13">
            <a:extLst>
              <a:ext uri="{FF2B5EF4-FFF2-40B4-BE49-F238E27FC236}">
                <a16:creationId xmlns:a16="http://schemas.microsoft.com/office/drawing/2014/main" xmlns="" id="{B310FA36-7825-4433-9084-33C905804F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15" name="Picture 14">
            <a:extLst>
              <a:ext uri="{FF2B5EF4-FFF2-40B4-BE49-F238E27FC236}">
                <a16:creationId xmlns:a16="http://schemas.microsoft.com/office/drawing/2014/main" xmlns="" id="{2D03FEAF-3382-4085-84FE-1083D318B5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1787963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p:cNvSpPr txBox="1">
            <a:spLocks/>
          </p:cNvSpPr>
          <p:nvPr/>
        </p:nvSpPr>
        <p:spPr>
          <a:xfrm>
            <a:off x="431074" y="164636"/>
            <a:ext cx="11828648"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Content preferences – foreign language content</a:t>
            </a:r>
          </a:p>
        </p:txBody>
      </p:sp>
      <p:pic>
        <p:nvPicPr>
          <p:cNvPr id="15" name="Picture 14"/>
          <p:cNvPicPr>
            <a:picLocks noChangeAspect="1"/>
          </p:cNvPicPr>
          <p:nvPr/>
        </p:nvPicPr>
        <p:blipFill>
          <a:blip r:embed="rId3" cstate="print"/>
          <a:stretch>
            <a:fillRect/>
          </a:stretch>
        </p:blipFill>
        <p:spPr>
          <a:xfrm>
            <a:off x="-24783" y="804061"/>
            <a:ext cx="12284505" cy="1754556"/>
          </a:xfrm>
          <a:prstGeom prst="rect">
            <a:avLst/>
          </a:prstGeom>
        </p:spPr>
      </p:pic>
      <p:sp>
        <p:nvSpPr>
          <p:cNvPr id="6" name="Title 5"/>
          <p:cNvSpPr>
            <a:spLocks noGrp="1"/>
          </p:cNvSpPr>
          <p:nvPr>
            <p:ph type="title"/>
          </p:nvPr>
        </p:nvSpPr>
        <p:spPr>
          <a:xfrm>
            <a:off x="347740" y="948126"/>
            <a:ext cx="11539460" cy="1835572"/>
          </a:xfrm>
        </p:spPr>
        <p:txBody>
          <a:bodyPr>
            <a:noAutofit/>
          </a:bodyPr>
          <a:lstStyle/>
          <a:p>
            <a:r>
              <a:rPr lang="en-US" sz="1400" dirty="0"/>
              <a:t>Most used content: series, movies</a:t>
            </a:r>
            <a:r>
              <a:rPr lang="en-US" sz="1400" b="0" dirty="0"/>
              <a:t> (torrent). </a:t>
            </a:r>
            <a:r>
              <a:rPr lang="en-US" sz="1400" dirty="0"/>
              <a:t>Original language is preferred.</a:t>
            </a:r>
            <a:r>
              <a:rPr lang="en-US" sz="1400" b="0" dirty="0"/>
              <a:t> Those still learning the language opt for English or German subtitle – to further helping the learning process. Most of the respondents prefer </a:t>
            </a:r>
            <a:r>
              <a:rPr lang="en-US" sz="1400" dirty="0"/>
              <a:t>English content</a:t>
            </a:r>
            <a:r>
              <a:rPr lang="en-US" sz="1400" b="0" dirty="0"/>
              <a:t>. After one year of living abroad, Hungarian dubbing is ‚annoying’, Hungarian subtitle doesn’t support language learning, so they don’t prefer it. According to their indirect information some of their ‘acquaintances’ won’t learn the language, they need Hungarian subtitles and dubbing. For those watching </a:t>
            </a:r>
            <a:r>
              <a:rPr lang="en-US" sz="1400" dirty="0"/>
              <a:t>Series, NOVELTIES are inspiring </a:t>
            </a:r>
            <a:r>
              <a:rPr lang="en-US" sz="1400" b="0" dirty="0"/>
              <a:t>: it’s interesting when new episodes come out, and they are immediately accessible.</a:t>
            </a:r>
            <a:br>
              <a:rPr lang="en-US" sz="1400" b="0" dirty="0"/>
            </a:br>
            <a:r>
              <a:rPr lang="en-US" sz="1400" dirty="0"/>
              <a:t>News content in foreign languages </a:t>
            </a:r>
            <a:r>
              <a:rPr lang="en-US" sz="1400" b="0" dirty="0"/>
              <a:t>is important for those living abroad for more than one year. </a:t>
            </a:r>
            <a:br>
              <a:rPr lang="en-US" sz="1400" b="0" dirty="0"/>
            </a:br>
            <a:r>
              <a:rPr lang="en-US" sz="1400" b="0" dirty="0"/>
              <a:t/>
            </a:r>
            <a:br>
              <a:rPr lang="en-US" sz="1400" b="0" dirty="0"/>
            </a:br>
            <a:endParaRPr lang="en-US" sz="1400" b="0" dirty="0"/>
          </a:p>
        </p:txBody>
      </p:sp>
      <p:graphicFrame>
        <p:nvGraphicFramePr>
          <p:cNvPr id="10" name="Táblázat 9"/>
          <p:cNvGraphicFramePr>
            <a:graphicFrameLocks noGrp="1"/>
          </p:cNvGraphicFramePr>
          <p:nvPr>
            <p:extLst/>
          </p:nvPr>
        </p:nvGraphicFramePr>
        <p:xfrm>
          <a:off x="255419" y="3262071"/>
          <a:ext cx="1735674" cy="3446162"/>
        </p:xfrm>
        <a:graphic>
          <a:graphicData uri="http://schemas.openxmlformats.org/drawingml/2006/table">
            <a:tbl>
              <a:tblPr firstRow="1" bandRow="1">
                <a:tableStyleId>{5C22544A-7EE6-4342-B048-85BDC9FD1C3A}</a:tableStyleId>
              </a:tblPr>
              <a:tblGrid>
                <a:gridCol w="1735674">
                  <a:extLst>
                    <a:ext uri="{9D8B030D-6E8A-4147-A177-3AD203B41FA5}">
                      <a16:colId xmlns:a16="http://schemas.microsoft.com/office/drawing/2014/main" xmlns="" val="20000"/>
                    </a:ext>
                  </a:extLst>
                </a:gridCol>
              </a:tblGrid>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GAME OF THRONES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HOUSE</a:t>
                      </a:r>
                      <a:r>
                        <a:rPr lang="hu-HU" sz="1000" b="1" baseline="0" dirty="0">
                          <a:solidFill>
                            <a:srgbClr val="C00000"/>
                          </a:solidFill>
                        </a:rPr>
                        <a:t> OF CARDS</a:t>
                      </a:r>
                      <a:endParaRPr lang="hu-HU" sz="1000" b="1" dirty="0">
                        <a:solidFill>
                          <a:srgbClr val="C0000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1"/>
                  </a:ext>
                </a:extLst>
              </a:tr>
              <a:tr h="239086">
                <a:tc>
                  <a:txBody>
                    <a:bodyPr/>
                    <a:lstStyle/>
                    <a:p>
                      <a:pPr algn="ctr"/>
                      <a:r>
                        <a:rPr lang="hu-HU" sz="1000" b="1" dirty="0">
                          <a:solidFill>
                            <a:srgbClr val="404040"/>
                          </a:solidFill>
                        </a:rPr>
                        <a:t>SHERLOCK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000" b="1" dirty="0">
                          <a:solidFill>
                            <a:srgbClr val="404040"/>
                          </a:solidFill>
                        </a:rPr>
                        <a:t>HOMELAND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000" b="1" dirty="0">
                          <a:solidFill>
                            <a:srgbClr val="404040"/>
                          </a:solidFill>
                        </a:rPr>
                        <a:t>NCIS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9086">
                <a:tc>
                  <a:txBody>
                    <a:bodyPr/>
                    <a:lstStyle/>
                    <a:p>
                      <a:pPr algn="ctr"/>
                      <a:r>
                        <a:rPr lang="hu-HU" sz="1000" b="1" dirty="0">
                          <a:solidFill>
                            <a:srgbClr val="404040"/>
                          </a:solidFill>
                        </a:rPr>
                        <a:t>NARCOS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39086">
                <a:tc>
                  <a:txBody>
                    <a:bodyPr/>
                    <a:lstStyle/>
                    <a:p>
                      <a:pPr algn="ctr"/>
                      <a:r>
                        <a:rPr lang="hu-HU" sz="1000" b="1" dirty="0">
                          <a:solidFill>
                            <a:srgbClr val="404040"/>
                          </a:solidFill>
                        </a:rPr>
                        <a:t>WALKING DEAD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39086">
                <a:tc>
                  <a:txBody>
                    <a:bodyPr/>
                    <a:lstStyle/>
                    <a:p>
                      <a:pPr algn="ctr"/>
                      <a:r>
                        <a:rPr lang="hu-HU" sz="1000" b="1" dirty="0">
                          <a:solidFill>
                            <a:srgbClr val="404040"/>
                          </a:solidFill>
                        </a:rPr>
                        <a:t>BREAKING BAD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39086">
                <a:tc>
                  <a:txBody>
                    <a:bodyPr/>
                    <a:lstStyle/>
                    <a:p>
                      <a:pPr algn="ctr"/>
                      <a:r>
                        <a:rPr lang="hu-HU" sz="1000" b="1" dirty="0">
                          <a:solidFill>
                            <a:srgbClr val="404040"/>
                          </a:solidFill>
                        </a:rPr>
                        <a:t>BRON/BROEN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39086">
                <a:tc>
                  <a:txBody>
                    <a:bodyPr/>
                    <a:lstStyle/>
                    <a:p>
                      <a:pPr algn="ctr"/>
                      <a:r>
                        <a:rPr lang="hu-HU" sz="1000" b="1" dirty="0">
                          <a:solidFill>
                            <a:srgbClr val="404040"/>
                          </a:solidFill>
                        </a:rPr>
                        <a:t>THE AMERICANS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39086">
                <a:tc>
                  <a:txBody>
                    <a:bodyPr/>
                    <a:lstStyle/>
                    <a:p>
                      <a:pPr algn="ctr"/>
                      <a:r>
                        <a:rPr lang="hu-HU" sz="1000" b="1" dirty="0">
                          <a:solidFill>
                            <a:srgbClr val="404040"/>
                          </a:solidFill>
                        </a:rPr>
                        <a:t>BLACK MIRROR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39086">
                <a:tc>
                  <a:txBody>
                    <a:bodyPr/>
                    <a:lstStyle/>
                    <a:p>
                      <a:pPr algn="ctr"/>
                      <a:r>
                        <a:rPr lang="hu-HU" sz="1000" b="1" dirty="0">
                          <a:solidFill>
                            <a:srgbClr val="404040"/>
                          </a:solidFill>
                        </a:rPr>
                        <a:t>THE NIGHTWATCH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39086">
                <a:tc>
                  <a:txBody>
                    <a:bodyPr/>
                    <a:lstStyle/>
                    <a:p>
                      <a:pPr algn="ctr"/>
                      <a:r>
                        <a:rPr lang="hu-HU" sz="1000" b="1" dirty="0">
                          <a:solidFill>
                            <a:srgbClr val="404040"/>
                          </a:solidFill>
                        </a:rPr>
                        <a:t>LONDON SPY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39086">
                <a:tc>
                  <a:txBody>
                    <a:bodyPr/>
                    <a:lstStyle/>
                    <a:p>
                      <a:pPr algn="ctr"/>
                      <a:r>
                        <a:rPr lang="hu-HU" sz="1000" b="1" dirty="0">
                          <a:solidFill>
                            <a:srgbClr val="404040"/>
                          </a:solidFill>
                        </a:rPr>
                        <a:t>TUDORS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bl>
          </a:graphicData>
        </a:graphic>
      </p:graphicFrame>
      <p:sp>
        <p:nvSpPr>
          <p:cNvPr id="11" name="Rectangle 27"/>
          <p:cNvSpPr/>
          <p:nvPr/>
        </p:nvSpPr>
        <p:spPr>
          <a:xfrm>
            <a:off x="483176" y="2701883"/>
            <a:ext cx="1280160" cy="416922"/>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400" b="1" kern="0" dirty="0">
                <a:solidFill>
                  <a:srgbClr val="404040"/>
                </a:solidFill>
              </a:rPr>
              <a:t>SERIES</a:t>
            </a:r>
          </a:p>
        </p:txBody>
      </p:sp>
      <p:sp>
        <p:nvSpPr>
          <p:cNvPr id="13" name="Rectangle 27"/>
          <p:cNvSpPr/>
          <p:nvPr/>
        </p:nvSpPr>
        <p:spPr>
          <a:xfrm>
            <a:off x="2667021" y="2714096"/>
            <a:ext cx="1311950" cy="42873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400" b="1" kern="0" dirty="0">
                <a:solidFill>
                  <a:srgbClr val="404040"/>
                </a:solidFill>
              </a:rPr>
              <a:t>NEWS WEBSITES</a:t>
            </a:r>
          </a:p>
        </p:txBody>
      </p:sp>
      <p:graphicFrame>
        <p:nvGraphicFramePr>
          <p:cNvPr id="14" name="Táblázat 13"/>
          <p:cNvGraphicFramePr>
            <a:graphicFrameLocks noGrp="1"/>
          </p:cNvGraphicFramePr>
          <p:nvPr>
            <p:extLst/>
          </p:nvPr>
        </p:nvGraphicFramePr>
        <p:xfrm>
          <a:off x="2327513" y="3247443"/>
          <a:ext cx="2024737" cy="1889760"/>
        </p:xfrm>
        <a:graphic>
          <a:graphicData uri="http://schemas.openxmlformats.org/drawingml/2006/table">
            <a:tbl>
              <a:tblPr firstRow="1" bandRow="1">
                <a:tableStyleId>{5C22544A-7EE6-4342-B048-85BDC9FD1C3A}</a:tableStyleId>
              </a:tblPr>
              <a:tblGrid>
                <a:gridCol w="2024737">
                  <a:extLst>
                    <a:ext uri="{9D8B030D-6E8A-4147-A177-3AD203B41FA5}">
                      <a16:colId xmlns:a16="http://schemas.microsoft.com/office/drawing/2014/main" xmlns="" val="20000"/>
                    </a:ext>
                  </a:extLst>
                </a:gridCol>
              </a:tblGrid>
              <a:tr h="15411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ALSO ONBBC APP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REUTERS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THE GUARDIAN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100" b="1" dirty="0">
                          <a:solidFill>
                            <a:srgbClr val="404040"/>
                          </a:solidFill>
                        </a:rPr>
                        <a:t>FAZ</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100" b="1" dirty="0">
                          <a:solidFill>
                            <a:srgbClr val="404040"/>
                          </a:solidFill>
                        </a:rPr>
                        <a:t>RBB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9086">
                <a:tc>
                  <a:txBody>
                    <a:bodyPr/>
                    <a:lstStyle/>
                    <a:p>
                      <a:pPr algn="ctr"/>
                      <a:r>
                        <a:rPr lang="en-US" sz="1100" b="1" dirty="0">
                          <a:solidFill>
                            <a:srgbClr val="404040"/>
                          </a:solidFill>
                        </a:rPr>
                        <a:t>LOCAL OR REGIONAL NEWS WEBSITES IN THE TARGET COUNTRY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graphicFrame>
        <p:nvGraphicFramePr>
          <p:cNvPr id="16" name="Táblázat 15"/>
          <p:cNvGraphicFramePr>
            <a:graphicFrameLocks noGrp="1"/>
          </p:cNvGraphicFramePr>
          <p:nvPr>
            <p:extLst>
              <p:ext uri="{D42A27DB-BD31-4B8C-83A1-F6EECF244321}">
                <p14:modId xmlns:p14="http://schemas.microsoft.com/office/powerpoint/2010/main" val="1045630461"/>
              </p:ext>
            </p:extLst>
          </p:nvPr>
        </p:nvGraphicFramePr>
        <p:xfrm>
          <a:off x="4554573" y="3247443"/>
          <a:ext cx="2022149" cy="2729891"/>
        </p:xfrm>
        <a:graphic>
          <a:graphicData uri="http://schemas.openxmlformats.org/drawingml/2006/table">
            <a:tbl>
              <a:tblPr firstRow="1" bandRow="1">
                <a:tableStyleId>{5C22544A-7EE6-4342-B048-85BDC9FD1C3A}</a:tableStyleId>
              </a:tblPr>
              <a:tblGrid>
                <a:gridCol w="2022149">
                  <a:extLst>
                    <a:ext uri="{9D8B030D-6E8A-4147-A177-3AD203B41FA5}">
                      <a16:colId xmlns:a16="http://schemas.microsoft.com/office/drawing/2014/main" xmlns="" val="20000"/>
                    </a:ext>
                  </a:extLst>
                </a:gridCol>
              </a:tblGrid>
              <a:tr h="325362">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A FEW MENTIONS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444605">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THE</a:t>
                      </a:r>
                      <a:r>
                        <a:rPr lang="en-US" sz="1100" b="1" baseline="0" noProof="0" dirty="0">
                          <a:solidFill>
                            <a:srgbClr val="404040"/>
                          </a:solidFill>
                        </a:rPr>
                        <a:t> </a:t>
                      </a:r>
                      <a:r>
                        <a:rPr lang="en-US" sz="1100" b="1" noProof="0" dirty="0">
                          <a:solidFill>
                            <a:srgbClr val="404040"/>
                          </a:solidFill>
                        </a:rPr>
                        <a:t>ECONOMIST (1)</a:t>
                      </a:r>
                    </a:p>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SUBSCRIBER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8764">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THE SCIENTIST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7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BRITAIN’S GOT TALENT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ZDF INDEPENDENT POLITICAL PARODY</a:t>
                      </a:r>
                    </a:p>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(weekly</a:t>
                      </a:r>
                      <a:r>
                        <a:rPr lang="en-US" sz="1100" b="1" baseline="0" noProof="0" dirty="0">
                          <a:solidFill>
                            <a:srgbClr val="404040"/>
                          </a:solidFill>
                        </a:rPr>
                        <a:t> TV show)</a:t>
                      </a:r>
                      <a:endParaRPr lang="en-US" sz="1100" b="1" noProof="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ARTE PHILOSOPHICAL SHOW, ONCE A WEEK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REDDIT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41" name="Rectangle 27"/>
          <p:cNvSpPr/>
          <p:nvPr/>
        </p:nvSpPr>
        <p:spPr>
          <a:xfrm>
            <a:off x="4691870" y="2728707"/>
            <a:ext cx="1545779" cy="39951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hu-HU" sz="1400" b="1" kern="0" dirty="0">
                <a:solidFill>
                  <a:srgbClr val="404040"/>
                </a:solidFill>
              </a:rPr>
              <a:t>OTHER CONTENT</a:t>
            </a:r>
          </a:p>
        </p:txBody>
      </p:sp>
      <p:graphicFrame>
        <p:nvGraphicFramePr>
          <p:cNvPr id="42" name="Táblázat 41"/>
          <p:cNvGraphicFramePr>
            <a:graphicFrameLocks noGrp="1"/>
          </p:cNvGraphicFramePr>
          <p:nvPr>
            <p:extLst/>
          </p:nvPr>
        </p:nvGraphicFramePr>
        <p:xfrm>
          <a:off x="6826773" y="3247443"/>
          <a:ext cx="1898574" cy="1295400"/>
        </p:xfrm>
        <a:graphic>
          <a:graphicData uri="http://schemas.openxmlformats.org/drawingml/2006/table">
            <a:tbl>
              <a:tblPr firstRow="1" bandRow="1">
                <a:tableStyleId>{5C22544A-7EE6-4342-B048-85BDC9FD1C3A}</a:tableStyleId>
              </a:tblPr>
              <a:tblGrid>
                <a:gridCol w="1898574">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TYPICAL INTEREST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39086">
                <a:tc>
                  <a:txBody>
                    <a:bodyPr/>
                    <a:lstStyle/>
                    <a:p>
                      <a:pPr algn="ctr"/>
                      <a:r>
                        <a:rPr lang="hu-HU" sz="1100" b="1" dirty="0">
                          <a:solidFill>
                            <a:srgbClr val="404040"/>
                          </a:solidFill>
                        </a:rPr>
                        <a:t>CRIME STORY, THRILLER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100" b="1" dirty="0">
                          <a:solidFill>
                            <a:srgbClr val="404040"/>
                          </a:solidFill>
                        </a:rPr>
                        <a:t>DRAMA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100" b="1" dirty="0">
                          <a:solidFill>
                            <a:srgbClr val="404040"/>
                          </a:solidFill>
                        </a:rPr>
                        <a:t>COMEDY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100" b="1" dirty="0">
                          <a:solidFill>
                            <a:srgbClr val="404040"/>
                          </a:solidFill>
                        </a:rPr>
                        <a:t>HISTORIAN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2" name="Rectangle 27"/>
          <p:cNvSpPr/>
          <p:nvPr/>
        </p:nvSpPr>
        <p:spPr>
          <a:xfrm>
            <a:off x="6826773" y="2728707"/>
            <a:ext cx="1898574" cy="39951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hu-HU" sz="1400" b="1" kern="0" dirty="0">
                <a:solidFill>
                  <a:srgbClr val="404040"/>
                </a:solidFill>
              </a:rPr>
              <a:t>MOVIE PREFERENCES</a:t>
            </a:r>
          </a:p>
        </p:txBody>
      </p:sp>
      <p:sp>
        <p:nvSpPr>
          <p:cNvPr id="23" name="Rounded Rectangular Callout 9"/>
          <p:cNvSpPr/>
          <p:nvPr/>
        </p:nvSpPr>
        <p:spPr>
          <a:xfrm>
            <a:off x="2073495" y="5826219"/>
            <a:ext cx="2398675" cy="882014"/>
          </a:xfrm>
          <a:prstGeom prst="wedgeRoundRectCallout">
            <a:avLst>
              <a:gd name="adj1" fmla="val -36022"/>
              <a:gd name="adj2" fmla="val 59116"/>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bg1">
                    <a:lumMod val="50000"/>
                  </a:schemeClr>
                </a:solidFill>
                <a:latin typeface="Calibri" pitchFamily="34" charset="0"/>
              </a:rPr>
              <a:t>‘I realized after one year, that reading Hungarian content is pointless, when I don’t know what’s happening HERE.’ (34 </a:t>
            </a:r>
            <a:r>
              <a:rPr lang="en-US" sz="1200" i="1" kern="0" dirty="0" err="1">
                <a:solidFill>
                  <a:schemeClr val="bg1">
                    <a:lumMod val="50000"/>
                  </a:schemeClr>
                </a:solidFill>
                <a:latin typeface="Calibri" pitchFamily="34" charset="0"/>
              </a:rPr>
              <a:t>yo</a:t>
            </a:r>
            <a:r>
              <a:rPr lang="en-US" sz="1200" i="1" kern="0" dirty="0">
                <a:solidFill>
                  <a:schemeClr val="bg1">
                    <a:lumMod val="50000"/>
                  </a:schemeClr>
                </a:solidFill>
                <a:latin typeface="Calibri" pitchFamily="34" charset="0"/>
              </a:rPr>
              <a:t> woman, GB)</a:t>
            </a:r>
          </a:p>
        </p:txBody>
      </p:sp>
      <p:sp>
        <p:nvSpPr>
          <p:cNvPr id="24" name="Lekerekített téglalap 23"/>
          <p:cNvSpPr/>
          <p:nvPr/>
        </p:nvSpPr>
        <p:spPr>
          <a:xfrm>
            <a:off x="8975398" y="2737680"/>
            <a:ext cx="2986230" cy="3601966"/>
          </a:xfrm>
          <a:prstGeom prst="roundRect">
            <a:avLst/>
          </a:prstGeom>
          <a:solidFill>
            <a:schemeClr val="accent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en-US" sz="1400" dirty="0">
                <a:solidFill>
                  <a:srgbClr val="404040"/>
                </a:solidFill>
                <a:latin typeface="Calibri" pitchFamily="34" charset="0"/>
              </a:rPr>
              <a:t>Foreign language media consumption is uncharacteristic regarding TV programs. </a:t>
            </a:r>
          </a:p>
          <a:p>
            <a:pPr marL="182563" indent="-182563" algn="ctr"/>
            <a:r>
              <a:rPr lang="en-US" sz="1400" dirty="0">
                <a:solidFill>
                  <a:srgbClr val="404040"/>
                </a:solidFill>
                <a:latin typeface="Calibri" pitchFamily="34" charset="0"/>
              </a:rPr>
              <a:t>There are no ‚favorite’ TV shows or channels.</a:t>
            </a:r>
          </a:p>
          <a:p>
            <a:pPr marL="182563" indent="-182563" algn="ctr"/>
            <a:endParaRPr lang="en-US" sz="1400" dirty="0">
              <a:solidFill>
                <a:srgbClr val="404040"/>
              </a:solidFill>
              <a:latin typeface="Calibri" pitchFamily="34" charset="0"/>
            </a:endParaRPr>
          </a:p>
          <a:p>
            <a:pPr marL="182563" indent="-182563" algn="ctr"/>
            <a:r>
              <a:rPr lang="en-US" sz="1400" dirty="0">
                <a:solidFill>
                  <a:srgbClr val="404040"/>
                </a:solidFill>
                <a:latin typeface="Calibri" pitchFamily="34" charset="0"/>
              </a:rPr>
              <a:t>They don’t wish to use foreign content in Hungarian, they don’t want to convert them to Hungarian sites or channels. </a:t>
            </a:r>
          </a:p>
          <a:p>
            <a:pPr marL="182563" indent="-182563" algn="ctr"/>
            <a:endParaRPr lang="en-US" sz="1400" dirty="0">
              <a:solidFill>
                <a:srgbClr val="404040"/>
              </a:solidFill>
              <a:latin typeface="Calibri" pitchFamily="34" charset="0"/>
            </a:endParaRPr>
          </a:p>
          <a:p>
            <a:pPr marL="182563" indent="-182563" algn="ctr"/>
            <a:r>
              <a:rPr lang="en-US" sz="1400" dirty="0">
                <a:solidFill>
                  <a:srgbClr val="404040"/>
                </a:solidFill>
                <a:latin typeface="Calibri" pitchFamily="34" charset="0"/>
              </a:rPr>
              <a:t>They don’t use printed media, it is totally substituted by electronic platform.</a:t>
            </a:r>
          </a:p>
        </p:txBody>
      </p:sp>
      <p:pic>
        <p:nvPicPr>
          <p:cNvPr id="18" name="Picture 17">
            <a:extLst>
              <a:ext uri="{FF2B5EF4-FFF2-40B4-BE49-F238E27FC236}">
                <a16:creationId xmlns:a16="http://schemas.microsoft.com/office/drawing/2014/main" xmlns="" id="{0BFC5D15-6DBE-474F-BE8A-C387CEB7D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2248" y="6311417"/>
            <a:ext cx="600901" cy="600901"/>
          </a:xfrm>
          <a:prstGeom prst="rect">
            <a:avLst/>
          </a:prstGeom>
        </p:spPr>
      </p:pic>
      <p:pic>
        <p:nvPicPr>
          <p:cNvPr id="19" name="Picture 18">
            <a:extLst>
              <a:ext uri="{FF2B5EF4-FFF2-40B4-BE49-F238E27FC236}">
                <a16:creationId xmlns:a16="http://schemas.microsoft.com/office/drawing/2014/main" xmlns="" id="{9F45AC63-91AF-4868-ACBF-01D2509130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5490" y="6582788"/>
            <a:ext cx="725425" cy="137160"/>
          </a:xfrm>
          <a:prstGeom prst="rect">
            <a:avLst/>
          </a:prstGeom>
        </p:spPr>
      </p:pic>
    </p:spTree>
    <p:extLst>
      <p:ext uri="{BB962C8B-B14F-4D97-AF65-F5344CB8AC3E}">
        <p14:creationId xmlns:p14="http://schemas.microsoft.com/office/powerpoint/2010/main" val="786422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p:cNvSpPr txBox="1">
            <a:spLocks/>
          </p:cNvSpPr>
          <p:nvPr/>
        </p:nvSpPr>
        <p:spPr>
          <a:xfrm>
            <a:off x="431074" y="164636"/>
            <a:ext cx="11828648"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Content preferences – foreign language content</a:t>
            </a:r>
          </a:p>
        </p:txBody>
      </p:sp>
      <p:pic>
        <p:nvPicPr>
          <p:cNvPr id="15" name="Picture 14"/>
          <p:cNvPicPr>
            <a:picLocks noChangeAspect="1"/>
          </p:cNvPicPr>
          <p:nvPr/>
        </p:nvPicPr>
        <p:blipFill>
          <a:blip r:embed="rId3" cstate="print"/>
          <a:stretch>
            <a:fillRect/>
          </a:stretch>
        </p:blipFill>
        <p:spPr>
          <a:xfrm>
            <a:off x="-24783" y="804061"/>
            <a:ext cx="12284505" cy="1754556"/>
          </a:xfrm>
          <a:prstGeom prst="rect">
            <a:avLst/>
          </a:prstGeom>
        </p:spPr>
      </p:pic>
      <p:sp>
        <p:nvSpPr>
          <p:cNvPr id="6" name="Title 5"/>
          <p:cNvSpPr>
            <a:spLocks noGrp="1"/>
          </p:cNvSpPr>
          <p:nvPr>
            <p:ph type="title"/>
          </p:nvPr>
        </p:nvSpPr>
        <p:spPr>
          <a:xfrm>
            <a:off x="347740" y="948126"/>
            <a:ext cx="11539460" cy="1835572"/>
          </a:xfrm>
        </p:spPr>
        <p:txBody>
          <a:bodyPr>
            <a:noAutofit/>
          </a:bodyPr>
          <a:lstStyle/>
          <a:p>
            <a:r>
              <a:rPr lang="en-US" sz="1400" dirty="0"/>
              <a:t>Most used content: series, movies</a:t>
            </a:r>
            <a:r>
              <a:rPr lang="en-US" sz="1400" b="0" dirty="0"/>
              <a:t> (torrent). </a:t>
            </a:r>
            <a:r>
              <a:rPr lang="en-US" sz="1400" dirty="0"/>
              <a:t>Original language is preferred.</a:t>
            </a:r>
            <a:r>
              <a:rPr lang="en-US" sz="1400" b="0" dirty="0"/>
              <a:t> Those still learning the language opt for English or German subtitle – to further helping the learning process. Most of the respondents prefer </a:t>
            </a:r>
            <a:r>
              <a:rPr lang="en-US" sz="1400" dirty="0"/>
              <a:t>English content</a:t>
            </a:r>
            <a:r>
              <a:rPr lang="en-US" sz="1400" b="0" dirty="0"/>
              <a:t>. After one year of living abroad, Hungarian dubbing is ‚annoying’, Hungarian subtitle doesn’t support language learning, so they don’t prefer it. According to their indirect information some of their ‘acquaintances’ won’t learn the language, they need Hungarian subtitles and dubbing. For those watching </a:t>
            </a:r>
            <a:r>
              <a:rPr lang="en-US" sz="1400" dirty="0"/>
              <a:t>Series, NOVELTIES are inspiring </a:t>
            </a:r>
            <a:r>
              <a:rPr lang="en-US" sz="1400" b="0" dirty="0"/>
              <a:t>: it’s interesting when new episodes come out, and they are immediately accessible.</a:t>
            </a:r>
            <a:br>
              <a:rPr lang="en-US" sz="1400" b="0" dirty="0"/>
            </a:br>
            <a:r>
              <a:rPr lang="en-US" sz="1400" dirty="0"/>
              <a:t>News content in foreign languages </a:t>
            </a:r>
            <a:r>
              <a:rPr lang="en-US" sz="1400" b="0" dirty="0"/>
              <a:t>is important for those living abroad for more than one year. </a:t>
            </a:r>
            <a:br>
              <a:rPr lang="en-US" sz="1400" b="0" dirty="0"/>
            </a:br>
            <a:r>
              <a:rPr lang="en-US" sz="1400" b="0" dirty="0"/>
              <a:t/>
            </a:r>
            <a:br>
              <a:rPr lang="en-US" sz="1400" b="0" dirty="0"/>
            </a:br>
            <a:endParaRPr lang="en-US" sz="1400" b="0" dirty="0"/>
          </a:p>
        </p:txBody>
      </p:sp>
      <p:graphicFrame>
        <p:nvGraphicFramePr>
          <p:cNvPr id="10" name="Táblázat 9"/>
          <p:cNvGraphicFramePr>
            <a:graphicFrameLocks noGrp="1"/>
          </p:cNvGraphicFramePr>
          <p:nvPr>
            <p:extLst/>
          </p:nvPr>
        </p:nvGraphicFramePr>
        <p:xfrm>
          <a:off x="255419" y="3262071"/>
          <a:ext cx="1735674" cy="3446162"/>
        </p:xfrm>
        <a:graphic>
          <a:graphicData uri="http://schemas.openxmlformats.org/drawingml/2006/table">
            <a:tbl>
              <a:tblPr firstRow="1" bandRow="1">
                <a:tableStyleId>{5C22544A-7EE6-4342-B048-85BDC9FD1C3A}</a:tableStyleId>
              </a:tblPr>
              <a:tblGrid>
                <a:gridCol w="1735674">
                  <a:extLst>
                    <a:ext uri="{9D8B030D-6E8A-4147-A177-3AD203B41FA5}">
                      <a16:colId xmlns:a16="http://schemas.microsoft.com/office/drawing/2014/main" xmlns="" val="20000"/>
                    </a:ext>
                  </a:extLst>
                </a:gridCol>
              </a:tblGrid>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GAME OF THRONES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60041">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000" b="1" dirty="0">
                          <a:solidFill>
                            <a:srgbClr val="C00000"/>
                          </a:solidFill>
                        </a:rPr>
                        <a:t>HOUSE</a:t>
                      </a:r>
                      <a:r>
                        <a:rPr lang="hu-HU" sz="1000" b="1" baseline="0" dirty="0">
                          <a:solidFill>
                            <a:srgbClr val="C00000"/>
                          </a:solidFill>
                        </a:rPr>
                        <a:t> OF CARDS</a:t>
                      </a:r>
                      <a:endParaRPr lang="hu-HU" sz="1000" b="1" dirty="0">
                        <a:solidFill>
                          <a:srgbClr val="C0000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1"/>
                  </a:ext>
                </a:extLst>
              </a:tr>
              <a:tr h="239086">
                <a:tc>
                  <a:txBody>
                    <a:bodyPr/>
                    <a:lstStyle/>
                    <a:p>
                      <a:pPr algn="ctr"/>
                      <a:r>
                        <a:rPr lang="hu-HU" sz="1000" b="1" dirty="0">
                          <a:solidFill>
                            <a:srgbClr val="404040"/>
                          </a:solidFill>
                        </a:rPr>
                        <a:t>SHERLOCK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000" b="1" dirty="0">
                          <a:solidFill>
                            <a:srgbClr val="404040"/>
                          </a:solidFill>
                        </a:rPr>
                        <a:t>HOMELAND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000" b="1" dirty="0">
                          <a:solidFill>
                            <a:srgbClr val="404040"/>
                          </a:solidFill>
                        </a:rPr>
                        <a:t>NCIS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9086">
                <a:tc>
                  <a:txBody>
                    <a:bodyPr/>
                    <a:lstStyle/>
                    <a:p>
                      <a:pPr algn="ctr"/>
                      <a:r>
                        <a:rPr lang="hu-HU" sz="1000" b="1" dirty="0">
                          <a:solidFill>
                            <a:srgbClr val="404040"/>
                          </a:solidFill>
                        </a:rPr>
                        <a:t>NARCOS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39086">
                <a:tc>
                  <a:txBody>
                    <a:bodyPr/>
                    <a:lstStyle/>
                    <a:p>
                      <a:pPr algn="ctr"/>
                      <a:r>
                        <a:rPr lang="hu-HU" sz="1000" b="1" dirty="0">
                          <a:solidFill>
                            <a:srgbClr val="404040"/>
                          </a:solidFill>
                        </a:rPr>
                        <a:t>WALKING DEAD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39086">
                <a:tc>
                  <a:txBody>
                    <a:bodyPr/>
                    <a:lstStyle/>
                    <a:p>
                      <a:pPr algn="ctr"/>
                      <a:r>
                        <a:rPr lang="hu-HU" sz="1000" b="1" dirty="0">
                          <a:solidFill>
                            <a:srgbClr val="404040"/>
                          </a:solidFill>
                        </a:rPr>
                        <a:t>BREAKING BAD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39086">
                <a:tc>
                  <a:txBody>
                    <a:bodyPr/>
                    <a:lstStyle/>
                    <a:p>
                      <a:pPr algn="ctr"/>
                      <a:r>
                        <a:rPr lang="hu-HU" sz="1000" b="1" dirty="0">
                          <a:solidFill>
                            <a:srgbClr val="404040"/>
                          </a:solidFill>
                        </a:rPr>
                        <a:t>BRON/BROEN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39086">
                <a:tc>
                  <a:txBody>
                    <a:bodyPr/>
                    <a:lstStyle/>
                    <a:p>
                      <a:pPr algn="ctr"/>
                      <a:r>
                        <a:rPr lang="hu-HU" sz="1000" b="1" dirty="0">
                          <a:solidFill>
                            <a:srgbClr val="404040"/>
                          </a:solidFill>
                        </a:rPr>
                        <a:t>THE AMERICANS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39086">
                <a:tc>
                  <a:txBody>
                    <a:bodyPr/>
                    <a:lstStyle/>
                    <a:p>
                      <a:pPr algn="ctr"/>
                      <a:r>
                        <a:rPr lang="hu-HU" sz="1000" b="1" dirty="0">
                          <a:solidFill>
                            <a:srgbClr val="404040"/>
                          </a:solidFill>
                        </a:rPr>
                        <a:t>BLACK MIRROR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39086">
                <a:tc>
                  <a:txBody>
                    <a:bodyPr/>
                    <a:lstStyle/>
                    <a:p>
                      <a:pPr algn="ctr"/>
                      <a:r>
                        <a:rPr lang="hu-HU" sz="1000" b="1" dirty="0">
                          <a:solidFill>
                            <a:srgbClr val="404040"/>
                          </a:solidFill>
                        </a:rPr>
                        <a:t>THE NIGHTWATCH</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39086">
                <a:tc>
                  <a:txBody>
                    <a:bodyPr/>
                    <a:lstStyle/>
                    <a:p>
                      <a:pPr algn="ctr"/>
                      <a:r>
                        <a:rPr lang="hu-HU" sz="1000" b="1" dirty="0">
                          <a:solidFill>
                            <a:srgbClr val="404040"/>
                          </a:solidFill>
                        </a:rPr>
                        <a:t>LONDON SPY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39086">
                <a:tc>
                  <a:txBody>
                    <a:bodyPr/>
                    <a:lstStyle/>
                    <a:p>
                      <a:pPr algn="ctr"/>
                      <a:r>
                        <a:rPr lang="hu-HU" sz="1000" b="1" dirty="0">
                          <a:solidFill>
                            <a:srgbClr val="404040"/>
                          </a:solidFill>
                        </a:rPr>
                        <a:t>TUDORS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bl>
          </a:graphicData>
        </a:graphic>
      </p:graphicFrame>
      <p:sp>
        <p:nvSpPr>
          <p:cNvPr id="11" name="Rectangle 27"/>
          <p:cNvSpPr/>
          <p:nvPr/>
        </p:nvSpPr>
        <p:spPr>
          <a:xfrm>
            <a:off x="483176" y="2701883"/>
            <a:ext cx="1280160" cy="416922"/>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400" b="1" kern="0" dirty="0">
                <a:solidFill>
                  <a:srgbClr val="404040"/>
                </a:solidFill>
              </a:rPr>
              <a:t>SERIES</a:t>
            </a:r>
          </a:p>
        </p:txBody>
      </p:sp>
      <p:sp>
        <p:nvSpPr>
          <p:cNvPr id="13" name="Rectangle 27"/>
          <p:cNvSpPr/>
          <p:nvPr/>
        </p:nvSpPr>
        <p:spPr>
          <a:xfrm>
            <a:off x="2667021" y="2714096"/>
            <a:ext cx="1311950" cy="42873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400" b="1" kern="0" dirty="0">
                <a:solidFill>
                  <a:srgbClr val="404040"/>
                </a:solidFill>
              </a:rPr>
              <a:t>NEWS WEBSITES</a:t>
            </a:r>
          </a:p>
        </p:txBody>
      </p:sp>
      <p:graphicFrame>
        <p:nvGraphicFramePr>
          <p:cNvPr id="14" name="Táblázat 13"/>
          <p:cNvGraphicFramePr>
            <a:graphicFrameLocks noGrp="1"/>
          </p:cNvGraphicFramePr>
          <p:nvPr>
            <p:extLst/>
          </p:nvPr>
        </p:nvGraphicFramePr>
        <p:xfrm>
          <a:off x="2327513" y="3247443"/>
          <a:ext cx="2024737" cy="1889760"/>
        </p:xfrm>
        <a:graphic>
          <a:graphicData uri="http://schemas.openxmlformats.org/drawingml/2006/table">
            <a:tbl>
              <a:tblPr firstRow="1" bandRow="1">
                <a:tableStyleId>{5C22544A-7EE6-4342-B048-85BDC9FD1C3A}</a:tableStyleId>
              </a:tblPr>
              <a:tblGrid>
                <a:gridCol w="2024737">
                  <a:extLst>
                    <a:ext uri="{9D8B030D-6E8A-4147-A177-3AD203B41FA5}">
                      <a16:colId xmlns:a16="http://schemas.microsoft.com/office/drawing/2014/main" xmlns="" val="20000"/>
                    </a:ext>
                  </a:extLst>
                </a:gridCol>
              </a:tblGrid>
              <a:tr h="15411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ALSO ONBBC APP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REUTERS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THE GUARDIAN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100" b="1" dirty="0">
                          <a:solidFill>
                            <a:srgbClr val="404040"/>
                          </a:solidFill>
                        </a:rPr>
                        <a:t>FAZ</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100" b="1" dirty="0">
                          <a:solidFill>
                            <a:srgbClr val="404040"/>
                          </a:solidFill>
                        </a:rPr>
                        <a:t>RBB</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9086">
                <a:tc>
                  <a:txBody>
                    <a:bodyPr/>
                    <a:lstStyle/>
                    <a:p>
                      <a:pPr algn="ctr"/>
                      <a:r>
                        <a:rPr lang="en-US" sz="1100" b="1" dirty="0">
                          <a:solidFill>
                            <a:srgbClr val="404040"/>
                          </a:solidFill>
                        </a:rPr>
                        <a:t>LOCAL OR REGIONAL NEWS WEBSITES IN THE TARGET COUNTRY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graphicFrame>
        <p:nvGraphicFramePr>
          <p:cNvPr id="16" name="Táblázat 15"/>
          <p:cNvGraphicFramePr>
            <a:graphicFrameLocks noGrp="1"/>
          </p:cNvGraphicFramePr>
          <p:nvPr>
            <p:extLst/>
          </p:nvPr>
        </p:nvGraphicFramePr>
        <p:xfrm>
          <a:off x="4554573" y="3247443"/>
          <a:ext cx="2022149" cy="2729891"/>
        </p:xfrm>
        <a:graphic>
          <a:graphicData uri="http://schemas.openxmlformats.org/drawingml/2006/table">
            <a:tbl>
              <a:tblPr firstRow="1" bandRow="1">
                <a:tableStyleId>{5C22544A-7EE6-4342-B048-85BDC9FD1C3A}</a:tableStyleId>
              </a:tblPr>
              <a:tblGrid>
                <a:gridCol w="2022149">
                  <a:extLst>
                    <a:ext uri="{9D8B030D-6E8A-4147-A177-3AD203B41FA5}">
                      <a16:colId xmlns:a16="http://schemas.microsoft.com/office/drawing/2014/main" xmlns="" val="20000"/>
                    </a:ext>
                  </a:extLst>
                </a:gridCol>
              </a:tblGrid>
              <a:tr h="325362">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A FEW MENTIONS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444605">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THE</a:t>
                      </a:r>
                      <a:r>
                        <a:rPr lang="en-US" sz="1100" b="1" baseline="0" noProof="0" dirty="0">
                          <a:solidFill>
                            <a:srgbClr val="404040"/>
                          </a:solidFill>
                        </a:rPr>
                        <a:t> </a:t>
                      </a:r>
                      <a:r>
                        <a:rPr lang="en-US" sz="1100" b="1" noProof="0" dirty="0">
                          <a:solidFill>
                            <a:srgbClr val="404040"/>
                          </a:solidFill>
                        </a:rPr>
                        <a:t>ECONOMIST (1)</a:t>
                      </a:r>
                    </a:p>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SUBSCRIBER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98764">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THE SCIENTIST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73603">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BRITAIN’S GOT TALENT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ZDF INDEPENDENT POLITICAL PARODY</a:t>
                      </a:r>
                    </a:p>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(weekly</a:t>
                      </a:r>
                      <a:r>
                        <a:rPr lang="en-US" sz="1100" b="1" baseline="0" noProof="0" dirty="0">
                          <a:solidFill>
                            <a:srgbClr val="404040"/>
                          </a:solidFill>
                        </a:rPr>
                        <a:t> TV show)</a:t>
                      </a:r>
                      <a:endParaRPr lang="en-US" sz="1100" b="1" noProof="0" dirty="0">
                        <a:solidFill>
                          <a:srgbClr val="404040"/>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ARTE PHILOSOPHICAL SHOW, ONCE A WEEK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66477">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100" b="1" noProof="0" dirty="0">
                          <a:solidFill>
                            <a:srgbClr val="404040"/>
                          </a:solidFill>
                        </a:rPr>
                        <a:t>REDDIT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41" name="Rectangle 27"/>
          <p:cNvSpPr/>
          <p:nvPr/>
        </p:nvSpPr>
        <p:spPr>
          <a:xfrm>
            <a:off x="4691870" y="2728707"/>
            <a:ext cx="1545779" cy="39951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hu-HU" sz="1400" b="1" kern="0" dirty="0">
                <a:solidFill>
                  <a:srgbClr val="404040"/>
                </a:solidFill>
              </a:rPr>
              <a:t>OTHER CONTENT</a:t>
            </a:r>
          </a:p>
        </p:txBody>
      </p:sp>
      <p:graphicFrame>
        <p:nvGraphicFramePr>
          <p:cNvPr id="42" name="Táblázat 41"/>
          <p:cNvGraphicFramePr>
            <a:graphicFrameLocks noGrp="1"/>
          </p:cNvGraphicFramePr>
          <p:nvPr>
            <p:extLst/>
          </p:nvPr>
        </p:nvGraphicFramePr>
        <p:xfrm>
          <a:off x="6826773" y="3247443"/>
          <a:ext cx="1898574" cy="1295400"/>
        </p:xfrm>
        <a:graphic>
          <a:graphicData uri="http://schemas.openxmlformats.org/drawingml/2006/table">
            <a:tbl>
              <a:tblPr firstRow="1" bandRow="1">
                <a:tableStyleId>{5C22544A-7EE6-4342-B048-85BDC9FD1C3A}</a:tableStyleId>
              </a:tblPr>
              <a:tblGrid>
                <a:gridCol w="1898574">
                  <a:extLst>
                    <a:ext uri="{9D8B030D-6E8A-4147-A177-3AD203B41FA5}">
                      <a16:colId xmlns:a16="http://schemas.microsoft.com/office/drawing/2014/main" xmlns="" val="20000"/>
                    </a:ext>
                  </a:extLst>
                </a:gridCol>
              </a:tblGrid>
              <a:tr h="239086">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hu-HU" sz="1100" b="1" dirty="0">
                          <a:solidFill>
                            <a:srgbClr val="404040"/>
                          </a:solidFill>
                        </a:rPr>
                        <a:t>TYPICAL INTEREST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39086">
                <a:tc>
                  <a:txBody>
                    <a:bodyPr/>
                    <a:lstStyle/>
                    <a:p>
                      <a:pPr algn="ctr"/>
                      <a:r>
                        <a:rPr lang="hu-HU" sz="1100" b="1" dirty="0">
                          <a:solidFill>
                            <a:srgbClr val="404040"/>
                          </a:solidFill>
                        </a:rPr>
                        <a:t>CRIME STORY, THRILLER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9086">
                <a:tc>
                  <a:txBody>
                    <a:bodyPr/>
                    <a:lstStyle/>
                    <a:p>
                      <a:pPr algn="ctr"/>
                      <a:r>
                        <a:rPr lang="hu-HU" sz="1100" b="1" dirty="0">
                          <a:solidFill>
                            <a:srgbClr val="404040"/>
                          </a:solidFill>
                        </a:rPr>
                        <a:t>DRAMA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9086">
                <a:tc>
                  <a:txBody>
                    <a:bodyPr/>
                    <a:lstStyle/>
                    <a:p>
                      <a:pPr algn="ctr"/>
                      <a:r>
                        <a:rPr lang="hu-HU" sz="1100" b="1" dirty="0">
                          <a:solidFill>
                            <a:srgbClr val="404040"/>
                          </a:solidFill>
                        </a:rPr>
                        <a:t>COMEDY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9086">
                <a:tc>
                  <a:txBody>
                    <a:bodyPr/>
                    <a:lstStyle/>
                    <a:p>
                      <a:pPr algn="ctr"/>
                      <a:r>
                        <a:rPr lang="hu-HU" sz="1100" b="1" dirty="0">
                          <a:solidFill>
                            <a:srgbClr val="404040"/>
                          </a:solidFill>
                        </a:rPr>
                        <a:t>HISTORIAN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2" name="Rectangle 27"/>
          <p:cNvSpPr/>
          <p:nvPr/>
        </p:nvSpPr>
        <p:spPr>
          <a:xfrm>
            <a:off x="6826773" y="2728707"/>
            <a:ext cx="1898574" cy="39951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hu-HU" sz="1400" b="1" kern="0" dirty="0">
                <a:solidFill>
                  <a:srgbClr val="404040"/>
                </a:solidFill>
              </a:rPr>
              <a:t>MOVIE PREFERENCES</a:t>
            </a:r>
          </a:p>
        </p:txBody>
      </p:sp>
      <p:sp>
        <p:nvSpPr>
          <p:cNvPr id="23" name="Rounded Rectangular Callout 9"/>
          <p:cNvSpPr/>
          <p:nvPr/>
        </p:nvSpPr>
        <p:spPr>
          <a:xfrm>
            <a:off x="2073495" y="5826219"/>
            <a:ext cx="2398675" cy="882014"/>
          </a:xfrm>
          <a:prstGeom prst="wedgeRoundRectCallout">
            <a:avLst>
              <a:gd name="adj1" fmla="val -36022"/>
              <a:gd name="adj2" fmla="val 59116"/>
              <a:gd name="adj3" fmla="val 16667"/>
            </a:avLst>
          </a:prstGeom>
          <a:solidFill>
            <a:schemeClr val="bg1">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200" i="1" kern="0" dirty="0">
                <a:solidFill>
                  <a:schemeClr val="bg1">
                    <a:lumMod val="50000"/>
                  </a:schemeClr>
                </a:solidFill>
                <a:latin typeface="Calibri" pitchFamily="34" charset="0"/>
              </a:rPr>
              <a:t>‘I realized after one year, that reading Hungarian content is pointless, when I don’t know what’s happening HERE.’ (34 </a:t>
            </a:r>
            <a:r>
              <a:rPr lang="en-US" sz="1200" i="1" kern="0" dirty="0" err="1">
                <a:solidFill>
                  <a:schemeClr val="bg1">
                    <a:lumMod val="50000"/>
                  </a:schemeClr>
                </a:solidFill>
                <a:latin typeface="Calibri" pitchFamily="34" charset="0"/>
              </a:rPr>
              <a:t>yo</a:t>
            </a:r>
            <a:r>
              <a:rPr lang="en-US" sz="1200" i="1" kern="0" dirty="0">
                <a:solidFill>
                  <a:schemeClr val="bg1">
                    <a:lumMod val="50000"/>
                  </a:schemeClr>
                </a:solidFill>
                <a:latin typeface="Calibri" pitchFamily="34" charset="0"/>
              </a:rPr>
              <a:t> woman, GB)</a:t>
            </a:r>
          </a:p>
        </p:txBody>
      </p:sp>
      <p:sp>
        <p:nvSpPr>
          <p:cNvPr id="24" name="Lekerekített téglalap 23"/>
          <p:cNvSpPr/>
          <p:nvPr/>
        </p:nvSpPr>
        <p:spPr>
          <a:xfrm>
            <a:off x="8975398" y="2737680"/>
            <a:ext cx="2986230" cy="3601966"/>
          </a:xfrm>
          <a:prstGeom prst="roundRect">
            <a:avLst/>
          </a:prstGeom>
          <a:solidFill>
            <a:schemeClr val="accent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ctr"/>
            <a:r>
              <a:rPr lang="en-US" sz="1400" dirty="0">
                <a:solidFill>
                  <a:srgbClr val="404040"/>
                </a:solidFill>
                <a:latin typeface="Calibri" pitchFamily="34" charset="0"/>
              </a:rPr>
              <a:t>Foreign language media consumption is uncharacteristic regarding TV programs. </a:t>
            </a:r>
          </a:p>
          <a:p>
            <a:pPr marL="182563" indent="-182563" algn="ctr"/>
            <a:r>
              <a:rPr lang="en-US" sz="1400" dirty="0">
                <a:solidFill>
                  <a:srgbClr val="404040"/>
                </a:solidFill>
                <a:latin typeface="Calibri" pitchFamily="34" charset="0"/>
              </a:rPr>
              <a:t>There are no ‚favorite’ TV shows or channels.</a:t>
            </a:r>
          </a:p>
          <a:p>
            <a:pPr marL="182563" indent="-182563" algn="ctr"/>
            <a:endParaRPr lang="en-US" sz="1400" dirty="0">
              <a:solidFill>
                <a:srgbClr val="404040"/>
              </a:solidFill>
              <a:latin typeface="Calibri" pitchFamily="34" charset="0"/>
            </a:endParaRPr>
          </a:p>
          <a:p>
            <a:pPr marL="182563" indent="-182563" algn="ctr"/>
            <a:r>
              <a:rPr lang="en-US" sz="1400" dirty="0">
                <a:solidFill>
                  <a:srgbClr val="404040"/>
                </a:solidFill>
                <a:latin typeface="Calibri" pitchFamily="34" charset="0"/>
              </a:rPr>
              <a:t>They don’t wish to use foreign content in Hungarian, they don’t want to convert them to Hungarian sites or channels. </a:t>
            </a:r>
          </a:p>
          <a:p>
            <a:pPr marL="182563" indent="-182563" algn="ctr"/>
            <a:endParaRPr lang="en-US" sz="1400" dirty="0">
              <a:solidFill>
                <a:srgbClr val="404040"/>
              </a:solidFill>
              <a:latin typeface="Calibri" pitchFamily="34" charset="0"/>
            </a:endParaRPr>
          </a:p>
          <a:p>
            <a:pPr marL="182563" indent="-182563" algn="ctr"/>
            <a:r>
              <a:rPr lang="en-US" sz="1400" dirty="0">
                <a:solidFill>
                  <a:srgbClr val="404040"/>
                </a:solidFill>
                <a:latin typeface="Calibri" pitchFamily="34" charset="0"/>
              </a:rPr>
              <a:t>They don’t use printed media, it is totally substituted by electronic platform.</a:t>
            </a:r>
          </a:p>
        </p:txBody>
      </p:sp>
      <p:sp>
        <p:nvSpPr>
          <p:cNvPr id="18"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19" name="TextBox 22"/>
          <p:cNvSpPr txBox="1"/>
          <p:nvPr/>
        </p:nvSpPr>
        <p:spPr>
          <a:xfrm>
            <a:off x="7223445" y="898601"/>
            <a:ext cx="5018581" cy="2893100"/>
          </a:xfrm>
          <a:prstGeom prst="rect">
            <a:avLst/>
          </a:prstGeom>
        </p:spPr>
        <p:txBody>
          <a:bodyPr wrap="square" rtlCol="0">
            <a:spAutoFit/>
          </a:bodyPr>
          <a:lstStyle/>
          <a:p>
            <a:r>
              <a:rPr lang="en-US" sz="1400" dirty="0">
                <a:solidFill>
                  <a:schemeClr val="bg1"/>
                </a:solidFill>
                <a:latin typeface="Calibri" pitchFamily="34" charset="0"/>
                <a:cs typeface="Arial" pitchFamily="34" charset="0"/>
              </a:rPr>
              <a:t>49% of the Hungarians living abroad didn’t watch any Hungarian content in the last six months.</a:t>
            </a:r>
          </a:p>
          <a:p>
            <a:endParaRPr lang="en-US" sz="1400" dirty="0">
              <a:solidFill>
                <a:schemeClr val="bg1"/>
              </a:solidFill>
              <a:latin typeface="Calibri" pitchFamily="34" charset="0"/>
              <a:cs typeface="Arial" pitchFamily="34" charset="0"/>
            </a:endParaRP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DOWNLOADED CONTENT IN THE LAST 6 MONTHS</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Foreign movies	57%</a:t>
            </a:r>
          </a:p>
          <a:p>
            <a:r>
              <a:rPr lang="en-US" sz="1400" dirty="0">
                <a:solidFill>
                  <a:schemeClr val="bg1"/>
                </a:solidFill>
                <a:latin typeface="Calibri" pitchFamily="34" charset="0"/>
                <a:cs typeface="Arial" pitchFamily="34" charset="0"/>
              </a:rPr>
              <a:t>Foreign series	49%</a:t>
            </a:r>
          </a:p>
          <a:p>
            <a:r>
              <a:rPr lang="en-US" sz="1400" dirty="0">
                <a:solidFill>
                  <a:schemeClr val="bg1"/>
                </a:solidFill>
                <a:latin typeface="Calibri" pitchFamily="34" charset="0"/>
                <a:cs typeface="Arial" pitchFamily="34" charset="0"/>
              </a:rPr>
              <a:t>Hungarian movies	35%</a:t>
            </a:r>
          </a:p>
          <a:p>
            <a:r>
              <a:rPr lang="en-US" sz="1400" dirty="0">
                <a:solidFill>
                  <a:schemeClr val="bg1"/>
                </a:solidFill>
                <a:latin typeface="Calibri" pitchFamily="34" charset="0"/>
                <a:cs typeface="Arial" pitchFamily="34" charset="0"/>
              </a:rPr>
              <a:t>Hungarian series	19%</a:t>
            </a:r>
          </a:p>
          <a:p>
            <a:r>
              <a:rPr lang="en-US" sz="1400" dirty="0">
                <a:solidFill>
                  <a:schemeClr val="bg1"/>
                </a:solidFill>
                <a:latin typeface="Calibri" pitchFamily="34" charset="0"/>
                <a:cs typeface="Arial" pitchFamily="34" charset="0"/>
              </a:rPr>
              <a:t>Hungarian magazine/	 16%</a:t>
            </a:r>
            <a:br>
              <a:rPr lang="en-US" sz="1400" dirty="0">
                <a:solidFill>
                  <a:schemeClr val="bg1"/>
                </a:solidFill>
                <a:latin typeface="Calibri" pitchFamily="34" charset="0"/>
                <a:cs typeface="Arial" pitchFamily="34" charset="0"/>
              </a:rPr>
            </a:br>
            <a:r>
              <a:rPr lang="en-US" sz="1400" dirty="0">
                <a:solidFill>
                  <a:schemeClr val="bg1"/>
                </a:solidFill>
                <a:latin typeface="Calibri" pitchFamily="34" charset="0"/>
                <a:cs typeface="Arial" pitchFamily="34" charset="0"/>
              </a:rPr>
              <a:t>news	</a:t>
            </a:r>
          </a:p>
          <a:p>
            <a:r>
              <a:rPr lang="en-US" sz="1400" dirty="0">
                <a:solidFill>
                  <a:schemeClr val="bg1"/>
                </a:solidFill>
                <a:latin typeface="Calibri" pitchFamily="34" charset="0"/>
                <a:cs typeface="Arial" pitchFamily="34" charset="0"/>
              </a:rPr>
              <a:t>Hungarian talent show	11%</a:t>
            </a:r>
          </a:p>
        </p:txBody>
      </p:sp>
      <p:sp>
        <p:nvSpPr>
          <p:cNvPr id="20" name="TextBox 21"/>
          <p:cNvSpPr txBox="1"/>
          <p:nvPr/>
        </p:nvSpPr>
        <p:spPr>
          <a:xfrm>
            <a:off x="7154215" y="-19271"/>
            <a:ext cx="5037785" cy="707886"/>
          </a:xfrm>
          <a:prstGeom prst="rect">
            <a:avLst/>
          </a:prstGeom>
        </p:spPr>
        <p:txBody>
          <a:bodyPr wrap="square" rtlCol="0">
            <a:spAutoFit/>
          </a:bodyPr>
          <a:lstStyle/>
          <a:p>
            <a:pPr algn="ctr"/>
            <a:r>
              <a:rPr lang="hu-HU" sz="2000" b="1" i="1" dirty="0">
                <a:solidFill>
                  <a:schemeClr val="bg1"/>
                </a:solidFill>
                <a:latin typeface="Calibri" pitchFamily="34" charset="0"/>
                <a:cs typeface="Arial" pitchFamily="34" charset="0"/>
              </a:rPr>
              <a:t>INFORMATION COMING FROM THE QUANTITATIVE PHASE</a:t>
            </a:r>
          </a:p>
        </p:txBody>
      </p:sp>
      <p:pic>
        <p:nvPicPr>
          <p:cNvPr id="21" name="Picture 20">
            <a:extLst>
              <a:ext uri="{FF2B5EF4-FFF2-40B4-BE49-F238E27FC236}">
                <a16:creationId xmlns:a16="http://schemas.microsoft.com/office/drawing/2014/main" xmlns="" id="{84ACF8C4-BAD2-4867-BD87-3D9BE58DA1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5" name="Picture 24">
            <a:extLst>
              <a:ext uri="{FF2B5EF4-FFF2-40B4-BE49-F238E27FC236}">
                <a16:creationId xmlns:a16="http://schemas.microsoft.com/office/drawing/2014/main" xmlns="" id="{62602204-931D-4528-900A-058B359D06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713906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1"/>
          <p:cNvSpPr>
            <a:spLocks noGrp="1"/>
          </p:cNvSpPr>
          <p:nvPr>
            <p:ph type="subTitle" idx="1"/>
          </p:nvPr>
        </p:nvSpPr>
        <p:spPr>
          <a:xfrm>
            <a:off x="5499942" y="2063910"/>
            <a:ext cx="6493584" cy="2997135"/>
          </a:xfrm>
        </p:spPr>
        <p:txBody>
          <a:bodyPr>
            <a:normAutofit/>
          </a:bodyPr>
          <a:lstStyle/>
          <a:p>
            <a:r>
              <a:rPr lang="en-US" dirty="0">
                <a:solidFill>
                  <a:srgbClr val="404040"/>
                </a:solidFill>
              </a:rPr>
              <a:t>Future plans for return </a:t>
            </a:r>
          </a:p>
          <a:p>
            <a:r>
              <a:rPr lang="en-US" dirty="0">
                <a:solidFill>
                  <a:srgbClr val="404040"/>
                </a:solidFill>
              </a:rPr>
              <a:t>Media consumption tendencies</a:t>
            </a:r>
          </a:p>
          <a:p>
            <a:r>
              <a:rPr lang="en-US" dirty="0">
                <a:solidFill>
                  <a:srgbClr val="404040"/>
                </a:solidFill>
              </a:rPr>
              <a:t>The effects of Brexit</a:t>
            </a:r>
          </a:p>
        </p:txBody>
      </p:sp>
      <p:pic>
        <p:nvPicPr>
          <p:cNvPr id="3" name="Picture 2">
            <a:extLst>
              <a:ext uri="{FF2B5EF4-FFF2-40B4-BE49-F238E27FC236}">
                <a16:creationId xmlns:a16="http://schemas.microsoft.com/office/drawing/2014/main" xmlns="" id="{E020A9E3-07C5-4034-B33F-C083883CA9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4" name="Picture 3">
            <a:extLst>
              <a:ext uri="{FF2B5EF4-FFF2-40B4-BE49-F238E27FC236}">
                <a16:creationId xmlns:a16="http://schemas.microsoft.com/office/drawing/2014/main" xmlns="" id="{C1963CBA-650E-4E67-A2F5-6535CCF7A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p:cNvSpPr>
            <a:spLocks noChangeAspect="1"/>
          </p:cNvSpPr>
          <p:nvPr/>
        </p:nvSpPr>
        <p:spPr bwMode="auto">
          <a:xfrm>
            <a:off x="69366" y="1180026"/>
            <a:ext cx="12192000" cy="1050832"/>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395636" y="1256226"/>
            <a:ext cx="11539460" cy="790544"/>
          </a:xfrm>
        </p:spPr>
        <p:txBody>
          <a:bodyPr>
            <a:noAutofit/>
          </a:bodyPr>
          <a:lstStyle/>
          <a:p>
            <a:r>
              <a:rPr lang="en-US" sz="1400" b="0" dirty="0"/>
              <a:t>The respondents </a:t>
            </a:r>
            <a:r>
              <a:rPr lang="en-US" sz="1400" dirty="0"/>
              <a:t>integrated into the target country, they don’t plan on returning</a:t>
            </a:r>
            <a:r>
              <a:rPr lang="en-US" sz="1400" b="0" dirty="0"/>
              <a:t>. They maintain their Hungarian identity with Hungarian language use and visiting home on a few occasions. </a:t>
            </a:r>
            <a:r>
              <a:rPr lang="en-US" sz="1400" dirty="0"/>
              <a:t>They consciously avoid assimilation,</a:t>
            </a:r>
            <a:r>
              <a:rPr lang="en-US" sz="1400" b="0" dirty="0"/>
              <a:t> they view the country, where they live</a:t>
            </a:r>
            <a:r>
              <a:rPr lang="en-US" sz="1400" dirty="0"/>
              <a:t>, in a critical manner</a:t>
            </a:r>
            <a:r>
              <a:rPr lang="en-US" sz="1400" b="0" dirty="0"/>
              <a:t>. </a:t>
            </a:r>
            <a:br>
              <a:rPr lang="en-US" sz="1400" b="0" dirty="0"/>
            </a:br>
            <a:r>
              <a:rPr lang="en-US" sz="1400" b="0" dirty="0"/>
              <a:t>They have various plans, most of them want to study develop, but some of them want to travel, and spend the money on pleasant pastimes.</a:t>
            </a:r>
            <a:br>
              <a:rPr lang="en-US" sz="1400" b="0" dirty="0"/>
            </a:br>
            <a:r>
              <a:rPr lang="en-US" sz="1400" b="0" dirty="0"/>
              <a:t>Once exception: went to England to gather a certain sum: will return home, when they reaches their goal.</a:t>
            </a:r>
          </a:p>
        </p:txBody>
      </p:sp>
      <p:sp>
        <p:nvSpPr>
          <p:cNvPr id="23" name="Rounded Rectangular Callout 9"/>
          <p:cNvSpPr/>
          <p:nvPr/>
        </p:nvSpPr>
        <p:spPr>
          <a:xfrm>
            <a:off x="3592133" y="3921443"/>
            <a:ext cx="3344091" cy="1381078"/>
          </a:xfrm>
          <a:prstGeom prst="wedgeRoundRectCallout">
            <a:avLst>
              <a:gd name="adj1" fmla="val -34313"/>
              <a:gd name="adj2" fmla="val 63254"/>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chemeClr val="accent3"/>
                </a:solidFill>
                <a:latin typeface="Calibri" pitchFamily="34" charset="0"/>
              </a:rPr>
              <a:t>‘NO, I don’t plan on going home, I feel at home here. It might be that I won’t live in England for the rest of my life, but I won’t return to Hungary.’ (</a:t>
            </a:r>
            <a:r>
              <a:rPr lang="hu-HU" sz="1400" i="1" kern="0" dirty="0" err="1">
                <a:solidFill>
                  <a:schemeClr val="accent3"/>
                </a:solidFill>
                <a:latin typeface="Calibri" pitchFamily="34" charset="0"/>
              </a:rPr>
              <a:t>woman</a:t>
            </a:r>
            <a:r>
              <a:rPr lang="en-US" sz="1400" i="1" kern="0" dirty="0">
                <a:solidFill>
                  <a:schemeClr val="accent3"/>
                </a:solidFill>
                <a:latin typeface="Calibri" pitchFamily="34" charset="0"/>
              </a:rPr>
              <a:t>, </a:t>
            </a:r>
            <a:r>
              <a:rPr lang="hu-HU" sz="1400" i="1" kern="0" dirty="0">
                <a:solidFill>
                  <a:schemeClr val="accent3"/>
                </a:solidFill>
                <a:latin typeface="Calibri" pitchFamily="34" charset="0"/>
              </a:rPr>
              <a:t>GB</a:t>
            </a:r>
            <a:r>
              <a:rPr lang="en-US" sz="1400" i="1" kern="0" dirty="0">
                <a:solidFill>
                  <a:schemeClr val="accent3"/>
                </a:solidFill>
                <a:latin typeface="Calibri" pitchFamily="34" charset="0"/>
              </a:rPr>
              <a:t>)</a:t>
            </a:r>
          </a:p>
        </p:txBody>
      </p:sp>
      <p:sp>
        <p:nvSpPr>
          <p:cNvPr id="15" name="Rounded Rectangular Callout 9"/>
          <p:cNvSpPr/>
          <p:nvPr/>
        </p:nvSpPr>
        <p:spPr>
          <a:xfrm>
            <a:off x="395636" y="2483410"/>
            <a:ext cx="4820195" cy="1219200"/>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rgbClr val="0070C0"/>
                </a:solidFill>
                <a:latin typeface="Calibri" pitchFamily="34" charset="0"/>
              </a:rPr>
              <a:t>‘I feel at home here, I don’t want to return. Only if I receive a very good job offer, which is better then my present job with regards to position and salary. I was interested in Mercedes/ Bosch. I would return home after a few years, but not now.’ (</a:t>
            </a:r>
            <a:r>
              <a:rPr lang="hu-HU" sz="1400" i="1" kern="0" dirty="0">
                <a:solidFill>
                  <a:srgbClr val="0070C0"/>
                </a:solidFill>
                <a:latin typeface="Calibri" pitchFamily="34" charset="0"/>
              </a:rPr>
              <a:t>man</a:t>
            </a:r>
            <a:r>
              <a:rPr lang="en-US" sz="1400" i="1" kern="0" dirty="0">
                <a:solidFill>
                  <a:srgbClr val="0070C0"/>
                </a:solidFill>
                <a:latin typeface="Calibri" pitchFamily="34" charset="0"/>
              </a:rPr>
              <a:t>, </a:t>
            </a:r>
            <a:r>
              <a:rPr lang="hu-HU" sz="1400" i="1" kern="0" dirty="0">
                <a:solidFill>
                  <a:srgbClr val="0070C0"/>
                </a:solidFill>
                <a:latin typeface="Calibri" pitchFamily="34" charset="0"/>
              </a:rPr>
              <a:t>D</a:t>
            </a:r>
            <a:r>
              <a:rPr lang="en-US" sz="1400" i="1" kern="0" dirty="0">
                <a:solidFill>
                  <a:srgbClr val="0070C0"/>
                </a:solidFill>
                <a:latin typeface="Calibri" pitchFamily="34" charset="0"/>
              </a:rPr>
              <a:t>, mechanical engineer)</a:t>
            </a:r>
          </a:p>
        </p:txBody>
      </p:sp>
      <p:sp>
        <p:nvSpPr>
          <p:cNvPr id="17" name="Rounded Rectangular Callout 9"/>
          <p:cNvSpPr/>
          <p:nvPr/>
        </p:nvSpPr>
        <p:spPr>
          <a:xfrm>
            <a:off x="7353026" y="3563578"/>
            <a:ext cx="4262242" cy="1219200"/>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chemeClr val="tx1">
                    <a:lumMod val="60000"/>
                    <a:lumOff val="40000"/>
                  </a:schemeClr>
                </a:solidFill>
                <a:latin typeface="Calibri" pitchFamily="34" charset="0"/>
              </a:rPr>
              <a:t>‘I attended the last two classes of high school in Scotland, and 3 years of university as well, now I’m studying medical studies for 4 years. I plan on returning home when I’m finished, but this will take a few more years’ (</a:t>
            </a:r>
            <a:r>
              <a:rPr lang="hu-HU" sz="1400" i="1" kern="0" dirty="0">
                <a:solidFill>
                  <a:schemeClr val="tx1">
                    <a:lumMod val="60000"/>
                    <a:lumOff val="40000"/>
                  </a:schemeClr>
                </a:solidFill>
                <a:latin typeface="Calibri" pitchFamily="34" charset="0"/>
              </a:rPr>
              <a:t>man</a:t>
            </a:r>
            <a:r>
              <a:rPr lang="en-US" sz="1400" i="1" kern="0" dirty="0">
                <a:solidFill>
                  <a:schemeClr val="tx1">
                    <a:lumMod val="60000"/>
                    <a:lumOff val="40000"/>
                  </a:schemeClr>
                </a:solidFill>
                <a:latin typeface="Calibri" pitchFamily="34" charset="0"/>
              </a:rPr>
              <a:t>, university student, </a:t>
            </a:r>
            <a:r>
              <a:rPr lang="hu-HU" sz="1400" i="1" kern="0" dirty="0">
                <a:solidFill>
                  <a:schemeClr val="tx1">
                    <a:lumMod val="60000"/>
                    <a:lumOff val="40000"/>
                  </a:schemeClr>
                </a:solidFill>
                <a:latin typeface="Calibri" pitchFamily="34" charset="0"/>
              </a:rPr>
              <a:t>GB</a:t>
            </a:r>
            <a:r>
              <a:rPr lang="en-US" sz="1400" i="1" kern="0" dirty="0">
                <a:solidFill>
                  <a:schemeClr val="tx1">
                    <a:lumMod val="60000"/>
                    <a:lumOff val="40000"/>
                  </a:schemeClr>
                </a:solidFill>
                <a:latin typeface="Calibri" pitchFamily="34" charset="0"/>
              </a:rPr>
              <a:t>)</a:t>
            </a:r>
          </a:p>
        </p:txBody>
      </p:sp>
      <p:sp>
        <p:nvSpPr>
          <p:cNvPr id="18" name="Rounded Rectangular Callout 9"/>
          <p:cNvSpPr/>
          <p:nvPr/>
        </p:nvSpPr>
        <p:spPr>
          <a:xfrm>
            <a:off x="879534" y="5701244"/>
            <a:ext cx="4336297" cy="892628"/>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rgbClr val="A68CC2"/>
                </a:solidFill>
                <a:latin typeface="Calibri" pitchFamily="34" charset="0"/>
              </a:rPr>
              <a:t>‘NO, I’m not planning on returning, my boyfriend is here, I can find a job, and I feel good here. It’s much more calmer here, than in Hungary.’ (</a:t>
            </a:r>
            <a:r>
              <a:rPr lang="hu-HU" sz="1400" i="1" kern="0" dirty="0" err="1">
                <a:solidFill>
                  <a:srgbClr val="A68CC2"/>
                </a:solidFill>
                <a:latin typeface="Calibri" pitchFamily="34" charset="0"/>
              </a:rPr>
              <a:t>woman</a:t>
            </a:r>
            <a:r>
              <a:rPr lang="en-US" sz="1400" i="1" kern="0" dirty="0">
                <a:solidFill>
                  <a:srgbClr val="A68CC2"/>
                </a:solidFill>
                <a:latin typeface="Calibri" pitchFamily="34" charset="0"/>
              </a:rPr>
              <a:t>, </a:t>
            </a:r>
            <a:r>
              <a:rPr lang="hu-HU" sz="1400" i="1" kern="0" dirty="0">
                <a:solidFill>
                  <a:srgbClr val="A68CC2"/>
                </a:solidFill>
                <a:latin typeface="Calibri" pitchFamily="34" charset="0"/>
              </a:rPr>
              <a:t>GB</a:t>
            </a:r>
            <a:r>
              <a:rPr lang="en-US" sz="1400" i="1" kern="0" dirty="0">
                <a:solidFill>
                  <a:srgbClr val="A68CC2"/>
                </a:solidFill>
                <a:latin typeface="Calibri" pitchFamily="34" charset="0"/>
              </a:rPr>
              <a:t>)</a:t>
            </a:r>
          </a:p>
        </p:txBody>
      </p:sp>
      <p:sp>
        <p:nvSpPr>
          <p:cNvPr id="19" name="Rounded Rectangular Callout 9"/>
          <p:cNvSpPr/>
          <p:nvPr/>
        </p:nvSpPr>
        <p:spPr>
          <a:xfrm>
            <a:off x="6556947" y="5562809"/>
            <a:ext cx="4820195" cy="892628"/>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chemeClr val="accent4">
                    <a:lumMod val="50000"/>
                  </a:schemeClr>
                </a:solidFill>
                <a:latin typeface="Calibri" pitchFamily="34" charset="0"/>
              </a:rPr>
              <a:t>‘NO, I’m not planning on returning, I don’t know where I will live, when I finish university. I might live anywhere in Western- Europe, but I can imagine going to America for a few years as well.’ (</a:t>
            </a:r>
            <a:r>
              <a:rPr lang="hu-HU" sz="1400" i="1" kern="0" dirty="0">
                <a:solidFill>
                  <a:schemeClr val="accent4">
                    <a:lumMod val="50000"/>
                  </a:schemeClr>
                </a:solidFill>
                <a:latin typeface="Calibri" pitchFamily="34" charset="0"/>
              </a:rPr>
              <a:t>man</a:t>
            </a:r>
            <a:r>
              <a:rPr lang="en-US" sz="1400" i="1" kern="0" dirty="0">
                <a:solidFill>
                  <a:schemeClr val="accent4">
                    <a:lumMod val="50000"/>
                  </a:schemeClr>
                </a:solidFill>
                <a:latin typeface="Calibri" pitchFamily="34" charset="0"/>
              </a:rPr>
              <a:t>, </a:t>
            </a:r>
            <a:r>
              <a:rPr lang="hu-HU" sz="1400" i="1" kern="0" dirty="0">
                <a:solidFill>
                  <a:schemeClr val="accent4">
                    <a:lumMod val="50000"/>
                  </a:schemeClr>
                </a:solidFill>
                <a:latin typeface="Calibri" pitchFamily="34" charset="0"/>
              </a:rPr>
              <a:t>GB</a:t>
            </a:r>
            <a:r>
              <a:rPr lang="en-US" sz="1400" i="1" kern="0" dirty="0">
                <a:solidFill>
                  <a:schemeClr val="accent4">
                    <a:lumMod val="50000"/>
                  </a:schemeClr>
                </a:solidFill>
                <a:latin typeface="Calibri" pitchFamily="34" charset="0"/>
              </a:rPr>
              <a:t>)</a:t>
            </a:r>
          </a:p>
        </p:txBody>
      </p:sp>
      <p:sp>
        <p:nvSpPr>
          <p:cNvPr id="20" name="Rounded Rectangular Callout 9"/>
          <p:cNvSpPr/>
          <p:nvPr/>
        </p:nvSpPr>
        <p:spPr>
          <a:xfrm>
            <a:off x="69366" y="4101333"/>
            <a:ext cx="3344091" cy="1362891"/>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chemeClr val="accent6">
                    <a:lumMod val="75000"/>
                    <a:lumOff val="25000"/>
                  </a:schemeClr>
                </a:solidFill>
                <a:latin typeface="Calibri" pitchFamily="34" charset="0"/>
              </a:rPr>
              <a:t>‘NO, we don’t plan on returning, we live here, we are citizens here. I wouldn’t have a job like this at home…I work as a personal assistant for 3 senior managers, I’m appreciated, and we feel good here.’ (</a:t>
            </a:r>
            <a:r>
              <a:rPr lang="hu-HU" sz="1400" i="1" kern="0" dirty="0" err="1">
                <a:solidFill>
                  <a:schemeClr val="accent6">
                    <a:lumMod val="75000"/>
                    <a:lumOff val="25000"/>
                  </a:schemeClr>
                </a:solidFill>
                <a:latin typeface="Calibri" pitchFamily="34" charset="0"/>
              </a:rPr>
              <a:t>woman</a:t>
            </a:r>
            <a:r>
              <a:rPr lang="en-US" sz="1400" i="1" kern="0" dirty="0">
                <a:solidFill>
                  <a:schemeClr val="accent6">
                    <a:lumMod val="75000"/>
                    <a:lumOff val="25000"/>
                  </a:schemeClr>
                </a:solidFill>
                <a:latin typeface="Calibri" pitchFamily="34" charset="0"/>
              </a:rPr>
              <a:t>, </a:t>
            </a:r>
            <a:r>
              <a:rPr lang="hu-HU" sz="1400" i="1" kern="0" dirty="0">
                <a:solidFill>
                  <a:schemeClr val="accent6">
                    <a:lumMod val="75000"/>
                    <a:lumOff val="25000"/>
                  </a:schemeClr>
                </a:solidFill>
                <a:latin typeface="Calibri" pitchFamily="34" charset="0"/>
              </a:rPr>
              <a:t>GB</a:t>
            </a:r>
            <a:r>
              <a:rPr lang="en-US" sz="1400" i="1" kern="0" dirty="0">
                <a:solidFill>
                  <a:schemeClr val="accent6">
                    <a:lumMod val="75000"/>
                    <a:lumOff val="25000"/>
                  </a:schemeClr>
                </a:solidFill>
                <a:latin typeface="Calibri" pitchFamily="34" charset="0"/>
              </a:rPr>
              <a:t>)</a:t>
            </a:r>
          </a:p>
        </p:txBody>
      </p:sp>
      <p:sp>
        <p:nvSpPr>
          <p:cNvPr id="21" name="Rounded Rectangular Callout 9"/>
          <p:cNvSpPr/>
          <p:nvPr/>
        </p:nvSpPr>
        <p:spPr>
          <a:xfrm>
            <a:off x="6057900" y="2389322"/>
            <a:ext cx="5772150" cy="820603"/>
          </a:xfrm>
          <a:prstGeom prst="wedgeRoundRectCallout">
            <a:avLst>
              <a:gd name="adj1" fmla="val -33453"/>
              <a:gd name="adj2" fmla="val 67728"/>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rgbClr val="FF99CC"/>
                </a:solidFill>
                <a:latin typeface="Calibri" pitchFamily="34" charset="0"/>
              </a:rPr>
              <a:t>‘I’ve just started school here, my boyfriend is also here, so I’m not planning on returning. We often visit the family in Budapest, or at Lake Balaton. It’s good to return to Germany after 2-3 weeks.’ (</a:t>
            </a:r>
            <a:r>
              <a:rPr lang="hu-HU" sz="1400" i="1" kern="0" dirty="0" err="1">
                <a:solidFill>
                  <a:srgbClr val="FF99CC"/>
                </a:solidFill>
                <a:latin typeface="Calibri" pitchFamily="34" charset="0"/>
              </a:rPr>
              <a:t>woman</a:t>
            </a:r>
            <a:r>
              <a:rPr lang="en-US" sz="1400" i="1" kern="0" dirty="0">
                <a:solidFill>
                  <a:srgbClr val="FF99CC"/>
                </a:solidFill>
                <a:latin typeface="Calibri" pitchFamily="34" charset="0"/>
              </a:rPr>
              <a:t>, Germany)</a:t>
            </a:r>
          </a:p>
        </p:txBody>
      </p:sp>
      <p:sp>
        <p:nvSpPr>
          <p:cNvPr id="12"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Plans for return</a:t>
            </a:r>
          </a:p>
        </p:txBody>
      </p:sp>
      <p:pic>
        <p:nvPicPr>
          <p:cNvPr id="13" name="Picture 12">
            <a:extLst>
              <a:ext uri="{FF2B5EF4-FFF2-40B4-BE49-F238E27FC236}">
                <a16:creationId xmlns:a16="http://schemas.microsoft.com/office/drawing/2014/main" xmlns="" id="{43338596-2E3F-417B-9489-B8681F7F4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248" y="6365735"/>
            <a:ext cx="600901" cy="600901"/>
          </a:xfrm>
          <a:prstGeom prst="rect">
            <a:avLst/>
          </a:prstGeom>
        </p:spPr>
      </p:pic>
      <p:pic>
        <p:nvPicPr>
          <p:cNvPr id="14" name="Picture 13">
            <a:extLst>
              <a:ext uri="{FF2B5EF4-FFF2-40B4-BE49-F238E27FC236}">
                <a16:creationId xmlns:a16="http://schemas.microsoft.com/office/drawing/2014/main" xmlns="" id="{439EC332-D5B9-4AE7-89D7-D9DDBE57A5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5490" y="6637106"/>
            <a:ext cx="725425" cy="137160"/>
          </a:xfrm>
          <a:prstGeom prst="rect">
            <a:avLst/>
          </a:prstGeom>
        </p:spPr>
      </p:pic>
    </p:spTree>
    <p:extLst>
      <p:ext uri="{BB962C8B-B14F-4D97-AF65-F5344CB8AC3E}">
        <p14:creationId xmlns:p14="http://schemas.microsoft.com/office/powerpoint/2010/main" val="3473669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p:cNvSpPr>
            <a:spLocks noChangeAspect="1"/>
          </p:cNvSpPr>
          <p:nvPr/>
        </p:nvSpPr>
        <p:spPr bwMode="auto">
          <a:xfrm>
            <a:off x="69366" y="1180026"/>
            <a:ext cx="12192000" cy="1050832"/>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6" name="Title 5"/>
          <p:cNvSpPr>
            <a:spLocks noGrp="1"/>
          </p:cNvSpPr>
          <p:nvPr>
            <p:ph type="title"/>
          </p:nvPr>
        </p:nvSpPr>
        <p:spPr>
          <a:xfrm>
            <a:off x="395636" y="1256226"/>
            <a:ext cx="11539460" cy="790544"/>
          </a:xfrm>
        </p:spPr>
        <p:txBody>
          <a:bodyPr>
            <a:noAutofit/>
          </a:bodyPr>
          <a:lstStyle/>
          <a:p>
            <a:r>
              <a:rPr lang="en-US" sz="1400" b="0" dirty="0"/>
              <a:t>The respondents </a:t>
            </a:r>
            <a:r>
              <a:rPr lang="en-US" sz="1400" dirty="0"/>
              <a:t>integrated into the target country, they don’t plan on returning</a:t>
            </a:r>
            <a:r>
              <a:rPr lang="en-US" sz="1400" b="0" dirty="0"/>
              <a:t>. They maintain their Hungarian identity with Hungarian language use and visiting home on a few occasions. </a:t>
            </a:r>
            <a:r>
              <a:rPr lang="en-US" sz="1400" dirty="0"/>
              <a:t>They consciously avoid assimilation,</a:t>
            </a:r>
            <a:r>
              <a:rPr lang="en-US" sz="1400" b="0" dirty="0"/>
              <a:t> they view the country, where they live</a:t>
            </a:r>
            <a:r>
              <a:rPr lang="en-US" sz="1400" dirty="0"/>
              <a:t>, in a critical manner</a:t>
            </a:r>
            <a:r>
              <a:rPr lang="en-US" sz="1400" b="0" dirty="0"/>
              <a:t>. </a:t>
            </a:r>
            <a:br>
              <a:rPr lang="en-US" sz="1400" b="0" dirty="0"/>
            </a:br>
            <a:r>
              <a:rPr lang="en-US" sz="1400" b="0" dirty="0"/>
              <a:t>They have various plans, most of them want to study develop, but some of them want to travel, and spend the money on pleasant pastimes.</a:t>
            </a:r>
            <a:br>
              <a:rPr lang="en-US" sz="1400" b="0" dirty="0"/>
            </a:br>
            <a:r>
              <a:rPr lang="en-US" sz="1400" b="0" dirty="0"/>
              <a:t>Once exception: went to England to gather a certain sum: will return home, when they reaches their goal.</a:t>
            </a:r>
          </a:p>
        </p:txBody>
      </p:sp>
      <p:sp>
        <p:nvSpPr>
          <p:cNvPr id="23" name="Rounded Rectangular Callout 9"/>
          <p:cNvSpPr/>
          <p:nvPr/>
        </p:nvSpPr>
        <p:spPr>
          <a:xfrm>
            <a:off x="3592133" y="3921443"/>
            <a:ext cx="3344091" cy="1381078"/>
          </a:xfrm>
          <a:prstGeom prst="wedgeRoundRectCallout">
            <a:avLst>
              <a:gd name="adj1" fmla="val -34313"/>
              <a:gd name="adj2" fmla="val 63254"/>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chemeClr val="accent3"/>
                </a:solidFill>
                <a:latin typeface="Calibri" pitchFamily="34" charset="0"/>
              </a:rPr>
              <a:t>‘NO, I don’t plan on going home, I feel at home here. It might be that I won’t live in England for the rest of my life, but I won’t return to Hungary.’ (</a:t>
            </a:r>
            <a:r>
              <a:rPr lang="hu-HU" sz="1400" i="1" kern="0" dirty="0" err="1">
                <a:solidFill>
                  <a:schemeClr val="accent3"/>
                </a:solidFill>
                <a:latin typeface="Calibri" pitchFamily="34" charset="0"/>
              </a:rPr>
              <a:t>woman</a:t>
            </a:r>
            <a:r>
              <a:rPr lang="en-US" sz="1400" i="1" kern="0" dirty="0">
                <a:solidFill>
                  <a:schemeClr val="accent3"/>
                </a:solidFill>
                <a:latin typeface="Calibri" pitchFamily="34" charset="0"/>
              </a:rPr>
              <a:t>, </a:t>
            </a:r>
            <a:r>
              <a:rPr lang="hu-HU" sz="1400" i="1" kern="0" dirty="0">
                <a:solidFill>
                  <a:schemeClr val="accent3"/>
                </a:solidFill>
                <a:latin typeface="Calibri" pitchFamily="34" charset="0"/>
              </a:rPr>
              <a:t>GB</a:t>
            </a:r>
            <a:r>
              <a:rPr lang="en-US" sz="1400" i="1" kern="0" dirty="0">
                <a:solidFill>
                  <a:schemeClr val="accent3"/>
                </a:solidFill>
                <a:latin typeface="Calibri" pitchFamily="34" charset="0"/>
              </a:rPr>
              <a:t>)</a:t>
            </a:r>
          </a:p>
        </p:txBody>
      </p:sp>
      <p:sp>
        <p:nvSpPr>
          <p:cNvPr id="15" name="Rounded Rectangular Callout 9"/>
          <p:cNvSpPr/>
          <p:nvPr/>
        </p:nvSpPr>
        <p:spPr>
          <a:xfrm>
            <a:off x="395636" y="2483410"/>
            <a:ext cx="4820195" cy="1219200"/>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rgbClr val="0070C0"/>
                </a:solidFill>
                <a:latin typeface="Calibri" pitchFamily="34" charset="0"/>
              </a:rPr>
              <a:t>‘I feel at home here, I don’t want to return. Only if I receive a very good job offer, which is better then my present job with regards to position and salary. I was interested in Mercedes/ Bosch. I would return home after a few years, but not now.’ (</a:t>
            </a:r>
            <a:r>
              <a:rPr lang="hu-HU" sz="1400" i="1" kern="0" dirty="0">
                <a:solidFill>
                  <a:srgbClr val="0070C0"/>
                </a:solidFill>
                <a:latin typeface="Calibri" pitchFamily="34" charset="0"/>
              </a:rPr>
              <a:t>man</a:t>
            </a:r>
            <a:r>
              <a:rPr lang="en-US" sz="1400" i="1" kern="0" dirty="0">
                <a:solidFill>
                  <a:srgbClr val="0070C0"/>
                </a:solidFill>
                <a:latin typeface="Calibri" pitchFamily="34" charset="0"/>
              </a:rPr>
              <a:t>, </a:t>
            </a:r>
            <a:r>
              <a:rPr lang="hu-HU" sz="1400" i="1" kern="0" dirty="0">
                <a:solidFill>
                  <a:srgbClr val="0070C0"/>
                </a:solidFill>
                <a:latin typeface="Calibri" pitchFamily="34" charset="0"/>
              </a:rPr>
              <a:t>D</a:t>
            </a:r>
            <a:r>
              <a:rPr lang="en-US" sz="1400" i="1" kern="0" dirty="0">
                <a:solidFill>
                  <a:srgbClr val="0070C0"/>
                </a:solidFill>
                <a:latin typeface="Calibri" pitchFamily="34" charset="0"/>
              </a:rPr>
              <a:t>, mechanical engineer)</a:t>
            </a:r>
          </a:p>
        </p:txBody>
      </p:sp>
      <p:sp>
        <p:nvSpPr>
          <p:cNvPr id="17" name="Rounded Rectangular Callout 9"/>
          <p:cNvSpPr/>
          <p:nvPr/>
        </p:nvSpPr>
        <p:spPr>
          <a:xfrm>
            <a:off x="7353026" y="3563578"/>
            <a:ext cx="4262242" cy="1219200"/>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chemeClr val="tx1">
                    <a:lumMod val="60000"/>
                    <a:lumOff val="40000"/>
                  </a:schemeClr>
                </a:solidFill>
                <a:latin typeface="Calibri" pitchFamily="34" charset="0"/>
              </a:rPr>
              <a:t>‘I attended the last two classes of high school in Scotland, and 3 years of university as well, now I’m studying medical studies for 4 years. I plan on returning home when I’m finished, but this will take a few more years’ (</a:t>
            </a:r>
            <a:r>
              <a:rPr lang="hu-HU" sz="1400" i="1" kern="0" dirty="0">
                <a:solidFill>
                  <a:schemeClr val="tx1">
                    <a:lumMod val="60000"/>
                    <a:lumOff val="40000"/>
                  </a:schemeClr>
                </a:solidFill>
                <a:latin typeface="Calibri" pitchFamily="34" charset="0"/>
              </a:rPr>
              <a:t>man</a:t>
            </a:r>
            <a:r>
              <a:rPr lang="en-US" sz="1400" i="1" kern="0" dirty="0">
                <a:solidFill>
                  <a:schemeClr val="tx1">
                    <a:lumMod val="60000"/>
                    <a:lumOff val="40000"/>
                  </a:schemeClr>
                </a:solidFill>
                <a:latin typeface="Calibri" pitchFamily="34" charset="0"/>
              </a:rPr>
              <a:t>, university student, </a:t>
            </a:r>
            <a:r>
              <a:rPr lang="hu-HU" sz="1400" i="1" kern="0" dirty="0">
                <a:solidFill>
                  <a:schemeClr val="tx1">
                    <a:lumMod val="60000"/>
                    <a:lumOff val="40000"/>
                  </a:schemeClr>
                </a:solidFill>
                <a:latin typeface="Calibri" pitchFamily="34" charset="0"/>
              </a:rPr>
              <a:t>GB</a:t>
            </a:r>
            <a:r>
              <a:rPr lang="en-US" sz="1400" i="1" kern="0" dirty="0">
                <a:solidFill>
                  <a:schemeClr val="tx1">
                    <a:lumMod val="60000"/>
                    <a:lumOff val="40000"/>
                  </a:schemeClr>
                </a:solidFill>
                <a:latin typeface="Calibri" pitchFamily="34" charset="0"/>
              </a:rPr>
              <a:t>)</a:t>
            </a:r>
          </a:p>
        </p:txBody>
      </p:sp>
      <p:sp>
        <p:nvSpPr>
          <p:cNvPr id="18" name="Rounded Rectangular Callout 9"/>
          <p:cNvSpPr/>
          <p:nvPr/>
        </p:nvSpPr>
        <p:spPr>
          <a:xfrm>
            <a:off x="879534" y="5701244"/>
            <a:ext cx="4336297" cy="892628"/>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rgbClr val="A68CC2"/>
                </a:solidFill>
                <a:latin typeface="Calibri" pitchFamily="34" charset="0"/>
              </a:rPr>
              <a:t>‘NO, I’m not planning on returning, my boyfriend is here, I can find a job, and I feel good here. It’s much more calmer here, than in Hungary.’ (</a:t>
            </a:r>
            <a:r>
              <a:rPr lang="hu-HU" sz="1400" i="1" kern="0" dirty="0" err="1">
                <a:solidFill>
                  <a:srgbClr val="A68CC2"/>
                </a:solidFill>
                <a:latin typeface="Calibri" pitchFamily="34" charset="0"/>
              </a:rPr>
              <a:t>woman</a:t>
            </a:r>
            <a:r>
              <a:rPr lang="en-US" sz="1400" i="1" kern="0" dirty="0">
                <a:solidFill>
                  <a:srgbClr val="A68CC2"/>
                </a:solidFill>
                <a:latin typeface="Calibri" pitchFamily="34" charset="0"/>
              </a:rPr>
              <a:t>, </a:t>
            </a:r>
            <a:r>
              <a:rPr lang="hu-HU" sz="1400" i="1" kern="0" dirty="0">
                <a:solidFill>
                  <a:srgbClr val="A68CC2"/>
                </a:solidFill>
                <a:latin typeface="Calibri" pitchFamily="34" charset="0"/>
              </a:rPr>
              <a:t>GB</a:t>
            </a:r>
            <a:r>
              <a:rPr lang="en-US" sz="1400" i="1" kern="0" dirty="0">
                <a:solidFill>
                  <a:srgbClr val="A68CC2"/>
                </a:solidFill>
                <a:latin typeface="Calibri" pitchFamily="34" charset="0"/>
              </a:rPr>
              <a:t>)</a:t>
            </a:r>
          </a:p>
        </p:txBody>
      </p:sp>
      <p:sp>
        <p:nvSpPr>
          <p:cNvPr id="19" name="Rounded Rectangular Callout 9"/>
          <p:cNvSpPr/>
          <p:nvPr/>
        </p:nvSpPr>
        <p:spPr>
          <a:xfrm>
            <a:off x="6556947" y="5562809"/>
            <a:ext cx="4820195" cy="892628"/>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chemeClr val="accent4">
                    <a:lumMod val="50000"/>
                  </a:schemeClr>
                </a:solidFill>
                <a:latin typeface="Calibri" pitchFamily="34" charset="0"/>
              </a:rPr>
              <a:t>‘NO, I’m not planning on returning, I don’t know where I will live, when I finish university. I might live anywhere in Western- Europe, but I can imagine going to America for a few years as well.’ (</a:t>
            </a:r>
            <a:r>
              <a:rPr lang="hu-HU" sz="1400" i="1" kern="0" dirty="0">
                <a:solidFill>
                  <a:schemeClr val="accent4">
                    <a:lumMod val="50000"/>
                  </a:schemeClr>
                </a:solidFill>
                <a:latin typeface="Calibri" pitchFamily="34" charset="0"/>
              </a:rPr>
              <a:t>man</a:t>
            </a:r>
            <a:r>
              <a:rPr lang="en-US" sz="1400" i="1" kern="0" dirty="0">
                <a:solidFill>
                  <a:schemeClr val="accent4">
                    <a:lumMod val="50000"/>
                  </a:schemeClr>
                </a:solidFill>
                <a:latin typeface="Calibri" pitchFamily="34" charset="0"/>
              </a:rPr>
              <a:t>, </a:t>
            </a:r>
            <a:r>
              <a:rPr lang="hu-HU" sz="1400" i="1" kern="0" dirty="0">
                <a:solidFill>
                  <a:schemeClr val="accent4">
                    <a:lumMod val="50000"/>
                  </a:schemeClr>
                </a:solidFill>
                <a:latin typeface="Calibri" pitchFamily="34" charset="0"/>
              </a:rPr>
              <a:t>GB</a:t>
            </a:r>
            <a:r>
              <a:rPr lang="en-US" sz="1400" i="1" kern="0" dirty="0">
                <a:solidFill>
                  <a:schemeClr val="accent4">
                    <a:lumMod val="50000"/>
                  </a:schemeClr>
                </a:solidFill>
                <a:latin typeface="Calibri" pitchFamily="34" charset="0"/>
              </a:rPr>
              <a:t>)</a:t>
            </a:r>
          </a:p>
        </p:txBody>
      </p:sp>
      <p:sp>
        <p:nvSpPr>
          <p:cNvPr id="20" name="Rounded Rectangular Callout 9"/>
          <p:cNvSpPr/>
          <p:nvPr/>
        </p:nvSpPr>
        <p:spPr>
          <a:xfrm>
            <a:off x="69366" y="4101333"/>
            <a:ext cx="3344091" cy="1362891"/>
          </a:xfrm>
          <a:prstGeom prst="wedgeRoundRectCallout">
            <a:avLst>
              <a:gd name="adj1" fmla="val -36022"/>
              <a:gd name="adj2" fmla="val 59116"/>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chemeClr val="accent6">
                    <a:lumMod val="75000"/>
                    <a:lumOff val="25000"/>
                  </a:schemeClr>
                </a:solidFill>
                <a:latin typeface="Calibri" pitchFamily="34" charset="0"/>
              </a:rPr>
              <a:t>‘NO, we don’t plan on returning, we live here, we are citizens here. I wouldn’t have a job like this at home…I work as a personal assistant for 3 senior managers, I’m appreciated, and we feel good here.’ (</a:t>
            </a:r>
            <a:r>
              <a:rPr lang="hu-HU" sz="1400" i="1" kern="0" dirty="0" err="1">
                <a:solidFill>
                  <a:schemeClr val="accent6">
                    <a:lumMod val="75000"/>
                    <a:lumOff val="25000"/>
                  </a:schemeClr>
                </a:solidFill>
                <a:latin typeface="Calibri" pitchFamily="34" charset="0"/>
              </a:rPr>
              <a:t>woman</a:t>
            </a:r>
            <a:r>
              <a:rPr lang="en-US" sz="1400" i="1" kern="0" dirty="0">
                <a:solidFill>
                  <a:schemeClr val="accent6">
                    <a:lumMod val="75000"/>
                    <a:lumOff val="25000"/>
                  </a:schemeClr>
                </a:solidFill>
                <a:latin typeface="Calibri" pitchFamily="34" charset="0"/>
              </a:rPr>
              <a:t>, </a:t>
            </a:r>
            <a:r>
              <a:rPr lang="hu-HU" sz="1400" i="1" kern="0" dirty="0">
                <a:solidFill>
                  <a:schemeClr val="accent6">
                    <a:lumMod val="75000"/>
                    <a:lumOff val="25000"/>
                  </a:schemeClr>
                </a:solidFill>
                <a:latin typeface="Calibri" pitchFamily="34" charset="0"/>
              </a:rPr>
              <a:t>GB</a:t>
            </a:r>
            <a:r>
              <a:rPr lang="en-US" sz="1400" i="1" kern="0" dirty="0">
                <a:solidFill>
                  <a:schemeClr val="accent6">
                    <a:lumMod val="75000"/>
                    <a:lumOff val="25000"/>
                  </a:schemeClr>
                </a:solidFill>
                <a:latin typeface="Calibri" pitchFamily="34" charset="0"/>
              </a:rPr>
              <a:t>)</a:t>
            </a:r>
          </a:p>
        </p:txBody>
      </p:sp>
      <p:sp>
        <p:nvSpPr>
          <p:cNvPr id="21" name="Rounded Rectangular Callout 9"/>
          <p:cNvSpPr/>
          <p:nvPr/>
        </p:nvSpPr>
        <p:spPr>
          <a:xfrm>
            <a:off x="6057900" y="2389322"/>
            <a:ext cx="5772150" cy="820603"/>
          </a:xfrm>
          <a:prstGeom prst="wedgeRoundRectCallout">
            <a:avLst>
              <a:gd name="adj1" fmla="val -33453"/>
              <a:gd name="adj2" fmla="val 67728"/>
              <a:gd name="adj3" fmla="val 16667"/>
            </a:avLst>
          </a:prstGeom>
          <a:solidFill>
            <a:schemeClr val="bg1">
              <a:alpha val="72000"/>
            </a:schemeClr>
          </a:solidFill>
          <a:ln w="952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rgbClr val="FF99CC"/>
                </a:solidFill>
                <a:latin typeface="Calibri" pitchFamily="34" charset="0"/>
              </a:rPr>
              <a:t>‘I’ve just started school here, my boyfriend is also here, so I’m not planning on returning. We often visit the family in Budapest, or at Lake Balaton. It’s good to return to Germany after 2-3 weeks.’ (</a:t>
            </a:r>
            <a:r>
              <a:rPr lang="hu-HU" sz="1400" i="1" kern="0" dirty="0" err="1">
                <a:solidFill>
                  <a:srgbClr val="FF99CC"/>
                </a:solidFill>
                <a:latin typeface="Calibri" pitchFamily="34" charset="0"/>
              </a:rPr>
              <a:t>woman</a:t>
            </a:r>
            <a:r>
              <a:rPr lang="en-US" sz="1400" i="1" kern="0" dirty="0">
                <a:solidFill>
                  <a:srgbClr val="FF99CC"/>
                </a:solidFill>
                <a:latin typeface="Calibri" pitchFamily="34" charset="0"/>
              </a:rPr>
              <a:t>, Germany)</a:t>
            </a:r>
          </a:p>
        </p:txBody>
      </p:sp>
      <p:sp>
        <p:nvSpPr>
          <p:cNvPr id="12"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Plans for return</a:t>
            </a:r>
          </a:p>
        </p:txBody>
      </p:sp>
      <p:sp>
        <p:nvSpPr>
          <p:cNvPr id="13"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14" name="TextBox 22"/>
          <p:cNvSpPr txBox="1"/>
          <p:nvPr/>
        </p:nvSpPr>
        <p:spPr>
          <a:xfrm>
            <a:off x="7223446" y="765251"/>
            <a:ext cx="4882762" cy="3539430"/>
          </a:xfrm>
          <a:prstGeom prst="rect">
            <a:avLst/>
          </a:prstGeom>
        </p:spPr>
        <p:txBody>
          <a:bodyPr wrap="square" rtlCol="0">
            <a:spAutoFit/>
          </a:bodyPr>
          <a:lstStyle/>
          <a:p>
            <a:r>
              <a:rPr lang="en-US" sz="1400" dirty="0">
                <a:solidFill>
                  <a:schemeClr val="bg1"/>
                </a:solidFill>
                <a:latin typeface="Calibri" pitchFamily="34" charset="0"/>
                <a:cs typeface="Arial" pitchFamily="34" charset="0"/>
              </a:rPr>
              <a:t>According to the quantitative results, 21% of the Hungarians living abroad consider their new country as homeland.</a:t>
            </a:r>
          </a:p>
          <a:p>
            <a:r>
              <a:rPr lang="en-US" sz="1400" dirty="0">
                <a:solidFill>
                  <a:schemeClr val="bg1"/>
                </a:solidFill>
                <a:latin typeface="Calibri" pitchFamily="34" charset="0"/>
                <a:cs typeface="Arial" pitchFamily="34" charset="0"/>
              </a:rPr>
              <a:t>This ratio is a bit higher among those who are living in Great-Britain (25%) than the immigrants living in Germany (17%).</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The aspiration to move back to Hungary in the future is a bit higher among the immigrants under 30 years old. Every fifth young Hungarian living abroad is planning to move back to Hungary. </a:t>
            </a:r>
            <a:r>
              <a:rPr lang="hu-HU" sz="1400" dirty="0" err="1">
                <a:solidFill>
                  <a:schemeClr val="bg1"/>
                </a:solidFill>
                <a:latin typeface="Calibri" pitchFamily="34" charset="0"/>
                <a:cs typeface="Arial" pitchFamily="34" charset="0"/>
              </a:rPr>
              <a:t>E</a:t>
            </a:r>
            <a:r>
              <a:rPr lang="en-US" sz="1400" dirty="0" err="1">
                <a:solidFill>
                  <a:schemeClr val="bg1"/>
                </a:solidFill>
                <a:latin typeface="Calibri" pitchFamily="34" charset="0"/>
                <a:cs typeface="Arial" pitchFamily="34" charset="0"/>
              </a:rPr>
              <a:t>lders</a:t>
            </a:r>
            <a:r>
              <a:rPr lang="en-US" sz="1400" dirty="0">
                <a:solidFill>
                  <a:schemeClr val="bg1"/>
                </a:solidFill>
                <a:latin typeface="Calibri" pitchFamily="34" charset="0"/>
                <a:cs typeface="Arial" pitchFamily="34" charset="0"/>
              </a:rPr>
              <a:t> are tend to take their separation permanent.</a:t>
            </a:r>
          </a:p>
          <a:p>
            <a:endParaRPr lang="en-US" sz="1400" dirty="0">
              <a:solidFill>
                <a:schemeClr val="bg1"/>
              </a:solidFill>
              <a:latin typeface="Calibri" pitchFamily="34" charset="0"/>
              <a:cs typeface="Arial" pitchFamily="34" charset="0"/>
            </a:endParaRPr>
          </a:p>
          <a:p>
            <a:r>
              <a:rPr lang="en-US" sz="1400" dirty="0">
                <a:solidFill>
                  <a:schemeClr val="bg1"/>
                </a:solidFill>
                <a:latin typeface="Calibri" pitchFamily="34" charset="0"/>
                <a:cs typeface="Arial" pitchFamily="34" charset="0"/>
              </a:rPr>
              <a:t>			GB	  D</a:t>
            </a:r>
          </a:p>
          <a:p>
            <a:r>
              <a:rPr lang="en-US" sz="1400" dirty="0">
                <a:solidFill>
                  <a:schemeClr val="bg1"/>
                </a:solidFill>
                <a:latin typeface="Calibri" pitchFamily="34" charset="0"/>
                <a:cs typeface="Arial" pitchFamily="34" charset="0"/>
              </a:rPr>
              <a:t>Planning to stay in the </a:t>
            </a:r>
            <a:r>
              <a:rPr lang="hu-HU" sz="1400" dirty="0">
                <a:solidFill>
                  <a:schemeClr val="bg1"/>
                </a:solidFill>
                <a:latin typeface="Calibri" pitchFamily="34" charset="0"/>
                <a:cs typeface="Arial" pitchFamily="34" charset="0"/>
              </a:rPr>
              <a:t>		</a:t>
            </a:r>
            <a:r>
              <a:rPr lang="en-US" sz="1400" dirty="0">
                <a:solidFill>
                  <a:schemeClr val="bg1"/>
                </a:solidFill>
                <a:latin typeface="Calibri" pitchFamily="34" charset="0"/>
                <a:cs typeface="Arial" pitchFamily="34" charset="0"/>
              </a:rPr>
              <a:t>36%	40%</a:t>
            </a:r>
          </a:p>
          <a:p>
            <a:r>
              <a:rPr lang="en-US" sz="1400" dirty="0">
                <a:solidFill>
                  <a:schemeClr val="bg1"/>
                </a:solidFill>
                <a:latin typeface="Calibri" pitchFamily="34" charset="0"/>
                <a:cs typeface="Arial" pitchFamily="34" charset="0"/>
              </a:rPr>
              <a:t>country permanently			</a:t>
            </a:r>
          </a:p>
          <a:p>
            <a:r>
              <a:rPr lang="en-US" sz="1400" dirty="0">
                <a:solidFill>
                  <a:schemeClr val="bg1"/>
                </a:solidFill>
                <a:latin typeface="Calibri" pitchFamily="34" charset="0"/>
                <a:cs typeface="Arial" pitchFamily="34" charset="0"/>
              </a:rPr>
              <a:t>Moving forward to another country	12%	6%</a:t>
            </a:r>
          </a:p>
          <a:p>
            <a:r>
              <a:rPr lang="en-US" sz="1400" dirty="0">
                <a:solidFill>
                  <a:schemeClr val="bg1"/>
                </a:solidFill>
                <a:latin typeface="Calibri" pitchFamily="34" charset="0"/>
                <a:cs typeface="Arial" pitchFamily="34" charset="0"/>
              </a:rPr>
              <a:t>Planning to move back to Hungary	15%	17%</a:t>
            </a:r>
          </a:p>
          <a:p>
            <a:r>
              <a:rPr lang="en-US" sz="1400" dirty="0">
                <a:solidFill>
                  <a:schemeClr val="bg1"/>
                </a:solidFill>
                <a:latin typeface="Calibri" pitchFamily="34" charset="0"/>
                <a:cs typeface="Arial" pitchFamily="34" charset="0"/>
              </a:rPr>
              <a:t>Not sure about the future	37%	37%</a:t>
            </a:r>
          </a:p>
        </p:txBody>
      </p:sp>
      <p:sp>
        <p:nvSpPr>
          <p:cNvPr id="16" name="TextBox 21"/>
          <p:cNvSpPr txBox="1"/>
          <p:nvPr/>
        </p:nvSpPr>
        <p:spPr>
          <a:xfrm>
            <a:off x="7154215" y="-19271"/>
            <a:ext cx="5037785" cy="707886"/>
          </a:xfrm>
          <a:prstGeom prst="rect">
            <a:avLst/>
          </a:prstGeom>
        </p:spPr>
        <p:txBody>
          <a:bodyPr wrap="square" rtlCol="0">
            <a:spAutoFit/>
          </a:bodyPr>
          <a:lstStyle/>
          <a:p>
            <a:pPr algn="ctr"/>
            <a:r>
              <a:rPr lang="hu-HU" sz="2000" b="1" i="1" dirty="0">
                <a:solidFill>
                  <a:schemeClr val="bg1"/>
                </a:solidFill>
                <a:latin typeface="Calibri" pitchFamily="34" charset="0"/>
                <a:cs typeface="Arial" pitchFamily="34" charset="0"/>
              </a:rPr>
              <a:t>INFORMATION COMING FROM THE QUANTITATIVE PHASE</a:t>
            </a:r>
          </a:p>
        </p:txBody>
      </p:sp>
      <p:pic>
        <p:nvPicPr>
          <p:cNvPr id="22" name="Picture 21">
            <a:extLst>
              <a:ext uri="{FF2B5EF4-FFF2-40B4-BE49-F238E27FC236}">
                <a16:creationId xmlns:a16="http://schemas.microsoft.com/office/drawing/2014/main" xmlns="" id="{BC1B5EA6-E85F-41F1-A772-EAAF4BECF1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4" name="Picture 23">
            <a:extLst>
              <a:ext uri="{FF2B5EF4-FFF2-40B4-BE49-F238E27FC236}">
                <a16:creationId xmlns:a16="http://schemas.microsoft.com/office/drawing/2014/main" xmlns="" id="{D5EDEA6D-9E3D-4183-8AA4-1FCD3B4A3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781687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éptalálat a következ&amp;odblac;re: „media consumption”"/>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63000"/>
                    </a14:imgEffect>
                  </a14:imgLayer>
                </a14:imgProps>
              </a:ext>
              <a:ext uri="{28A0092B-C50C-407E-A947-70E740481C1C}">
                <a14:useLocalDpi xmlns:a14="http://schemas.microsoft.com/office/drawing/2010/main" val="0"/>
              </a:ext>
            </a:extLst>
          </a:blip>
          <a:srcRect/>
          <a:stretch>
            <a:fillRect/>
          </a:stretch>
        </p:blipFill>
        <p:spPr bwMode="auto">
          <a:xfrm>
            <a:off x="0" y="1096335"/>
            <a:ext cx="11153084" cy="56744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a:lnSpc>
                <a:spcPct val="100000"/>
              </a:lnSpc>
              <a:spcBef>
                <a:spcPct val="20000"/>
              </a:spcBef>
            </a:pPr>
            <a:r>
              <a:rPr lang="en-US" sz="3200" cap="none" dirty="0">
                <a:solidFill>
                  <a:srgbClr val="404040"/>
                </a:solidFill>
              </a:rPr>
              <a:t>Media consumption tendencies</a:t>
            </a:r>
          </a:p>
        </p:txBody>
      </p:sp>
      <p:sp>
        <p:nvSpPr>
          <p:cNvPr id="9" name="Rectangle 8"/>
          <p:cNvSpPr/>
          <p:nvPr/>
        </p:nvSpPr>
        <p:spPr>
          <a:xfrm>
            <a:off x="585260" y="1654284"/>
            <a:ext cx="10876637" cy="5016758"/>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404040"/>
                </a:solidFill>
              </a:rPr>
              <a:t>Respondents </a:t>
            </a:r>
            <a:r>
              <a:rPr lang="en-US" sz="2000" b="1" dirty="0">
                <a:solidFill>
                  <a:srgbClr val="404040"/>
                </a:solidFill>
              </a:rPr>
              <a:t>think their media consumption habits won’t change significantly</a:t>
            </a:r>
            <a:r>
              <a:rPr lang="en-US" sz="2000" dirty="0">
                <a:solidFill>
                  <a:srgbClr val="404040"/>
                </a:solidFill>
              </a:rPr>
              <a:t>. They believe Hungarian content use will decrease, proportional to the time spent in the country. They consume longer articles, electronic content in foreign language at the moment. They are members of foreign language groups on FB, their friends are foreigners.</a:t>
            </a:r>
          </a:p>
          <a:p>
            <a:endParaRPr lang="en-US" sz="2000" dirty="0">
              <a:solidFill>
                <a:srgbClr val="404040"/>
              </a:solidFill>
            </a:endParaRPr>
          </a:p>
          <a:p>
            <a:pPr marL="285750" indent="-285750">
              <a:buFont typeface="Arial" panose="020B0604020202020204" pitchFamily="34" charset="0"/>
              <a:buChar char="•"/>
            </a:pPr>
            <a:r>
              <a:rPr lang="en-US" sz="2000" dirty="0">
                <a:solidFill>
                  <a:srgbClr val="404040"/>
                </a:solidFill>
              </a:rPr>
              <a:t>Hungarian content suggestions are nostalgic, they stem from TV programs which are decades old: tales, scientific documentary programs, artistic movies.</a:t>
            </a:r>
          </a:p>
          <a:p>
            <a:pPr marL="285750" indent="-285750">
              <a:buFont typeface="Arial" panose="020B0604020202020204" pitchFamily="34" charset="0"/>
              <a:buChar char="•"/>
            </a:pPr>
            <a:endParaRPr lang="en-US" sz="2000" dirty="0">
              <a:solidFill>
                <a:srgbClr val="404040"/>
              </a:solidFill>
            </a:endParaRPr>
          </a:p>
          <a:p>
            <a:pPr marL="285750" indent="-285750">
              <a:buFont typeface="Arial" panose="020B0604020202020204" pitchFamily="34" charset="0"/>
              <a:buChar char="•"/>
            </a:pPr>
            <a:r>
              <a:rPr lang="en-US" sz="2000" dirty="0">
                <a:solidFill>
                  <a:srgbClr val="404040"/>
                </a:solidFill>
              </a:rPr>
              <a:t>Regarding the present, outstanding Hungarian sports events and upcoming NEW Hungarian movies are interesting for a few respondents. </a:t>
            </a:r>
            <a:r>
              <a:rPr lang="en-US" sz="2000" b="1" dirty="0">
                <a:solidFill>
                  <a:srgbClr val="404040"/>
                </a:solidFill>
              </a:rPr>
              <a:t>They present exclusivity and quality against Hungarian content.</a:t>
            </a:r>
            <a:r>
              <a:rPr lang="en-US" sz="2000" dirty="0">
                <a:solidFill>
                  <a:srgbClr val="404040"/>
                </a:solidFill>
              </a:rPr>
              <a:t> Commercial content is available via browsing the Internet, stream or download.</a:t>
            </a:r>
          </a:p>
          <a:p>
            <a:pPr marL="285750" indent="-285750">
              <a:buFont typeface="Arial" panose="020B0604020202020204" pitchFamily="34" charset="0"/>
              <a:buChar char="•"/>
            </a:pPr>
            <a:endParaRPr lang="en-US" sz="2000" dirty="0">
              <a:solidFill>
                <a:srgbClr val="404040"/>
              </a:solidFill>
            </a:endParaRPr>
          </a:p>
          <a:p>
            <a:pPr marL="285750" indent="-285750">
              <a:buFont typeface="Arial" panose="020B0604020202020204" pitchFamily="34" charset="0"/>
              <a:buChar char="•"/>
            </a:pPr>
            <a:r>
              <a:rPr lang="en-US" sz="2000" dirty="0">
                <a:solidFill>
                  <a:srgbClr val="404040"/>
                </a:solidFill>
              </a:rPr>
              <a:t>Media content is not a topic of conversation with friends at home, or acquaintances; the source is similar. (torrent) Those living abroad don’t consume other content, access is quicker in foreign language.</a:t>
            </a:r>
            <a:br>
              <a:rPr lang="en-US" sz="2000" dirty="0">
                <a:solidFill>
                  <a:srgbClr val="404040"/>
                </a:solidFill>
              </a:rPr>
            </a:br>
            <a:endParaRPr lang="en-US" sz="2000" dirty="0">
              <a:solidFill>
                <a:srgbClr val="404040"/>
              </a:solidFill>
            </a:endParaRPr>
          </a:p>
        </p:txBody>
      </p:sp>
      <p:pic>
        <p:nvPicPr>
          <p:cNvPr id="5" name="Picture 4">
            <a:extLst>
              <a:ext uri="{FF2B5EF4-FFF2-40B4-BE49-F238E27FC236}">
                <a16:creationId xmlns:a16="http://schemas.microsoft.com/office/drawing/2014/main" xmlns="" id="{69B7F550-4D3F-4972-9B0B-8919470C91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6" name="Picture 5">
            <a:extLst>
              <a:ext uri="{FF2B5EF4-FFF2-40B4-BE49-F238E27FC236}">
                <a16:creationId xmlns:a16="http://schemas.microsoft.com/office/drawing/2014/main" xmlns="" id="{75480E38-32F3-4167-9DC2-4E1FF6450D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191889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8"/>
          <p:cNvSpPr>
            <a:spLocks noGrp="1"/>
          </p:cNvSpPr>
          <p:nvPr>
            <p:ph type="body" sz="quarter" idx="4294967295"/>
          </p:nvPr>
        </p:nvSpPr>
        <p:spPr>
          <a:xfrm>
            <a:off x="1205268" y="3810000"/>
            <a:ext cx="3248677" cy="2411457"/>
          </a:xfrm>
          <a:prstGeom prst="rect">
            <a:avLst/>
          </a:prstGeom>
        </p:spPr>
        <p:txBody>
          <a:bodyPr>
            <a:noAutofit/>
          </a:bodyPr>
          <a:lstStyle/>
          <a:p>
            <a:pPr marL="285750" indent="-285750">
              <a:spcBef>
                <a:spcPts val="0"/>
              </a:spcBef>
              <a:buFont typeface="Arial" panose="020B0604020202020204" pitchFamily="34" charset="0"/>
              <a:buChar char="•"/>
            </a:pPr>
            <a:r>
              <a:rPr lang="en-US" sz="1600" dirty="0">
                <a:solidFill>
                  <a:schemeClr val="tx2"/>
                </a:solidFill>
              </a:rPr>
              <a:t>Group video chat</a:t>
            </a:r>
          </a:p>
          <a:p>
            <a:pPr marL="285750" indent="-285750">
              <a:spcBef>
                <a:spcPts val="0"/>
              </a:spcBef>
              <a:buFont typeface="Arial" panose="020B0604020202020204" pitchFamily="34" charset="0"/>
              <a:buChar char="•"/>
            </a:pPr>
            <a:r>
              <a:rPr lang="hu-HU" sz="1600" dirty="0">
                <a:solidFill>
                  <a:schemeClr val="tx2"/>
                </a:solidFill>
              </a:rPr>
              <a:t>3-</a:t>
            </a:r>
            <a:r>
              <a:rPr lang="en-US" sz="1600" dirty="0">
                <a:solidFill>
                  <a:schemeClr val="tx2"/>
                </a:solidFill>
              </a:rPr>
              <a:t>4 person groups </a:t>
            </a:r>
          </a:p>
          <a:p>
            <a:pPr marL="285750" indent="-285750">
              <a:spcBef>
                <a:spcPts val="0"/>
              </a:spcBef>
              <a:buFont typeface="Arial" panose="020B0604020202020204" pitchFamily="34" charset="0"/>
              <a:buChar char="•"/>
            </a:pPr>
            <a:r>
              <a:rPr lang="en-US" sz="1600" dirty="0">
                <a:solidFill>
                  <a:schemeClr val="tx2"/>
                </a:solidFill>
              </a:rPr>
              <a:t>120 minutes duration </a:t>
            </a:r>
          </a:p>
          <a:p>
            <a:pPr marL="0" indent="0">
              <a:spcBef>
                <a:spcPts val="0"/>
              </a:spcBef>
            </a:pPr>
            <a:r>
              <a:rPr lang="en-US" sz="1600" b="1" dirty="0">
                <a:solidFill>
                  <a:schemeClr val="tx2"/>
                </a:solidFill>
              </a:rPr>
              <a:t>Locations:</a:t>
            </a:r>
          </a:p>
          <a:p>
            <a:pPr marL="0" indent="0">
              <a:spcBef>
                <a:spcPts val="0"/>
              </a:spcBef>
            </a:pPr>
            <a:r>
              <a:rPr lang="en-US" sz="1600" dirty="0">
                <a:solidFill>
                  <a:schemeClr val="tx2"/>
                </a:solidFill>
              </a:rPr>
              <a:t>Moderator: Budapest</a:t>
            </a:r>
          </a:p>
          <a:p>
            <a:pPr marL="0" indent="0">
              <a:spcBef>
                <a:spcPts val="0"/>
              </a:spcBef>
            </a:pPr>
            <a:r>
              <a:rPr lang="en-US" sz="1600" dirty="0">
                <a:solidFill>
                  <a:schemeClr val="tx2"/>
                </a:solidFill>
              </a:rPr>
              <a:t>Participants: in their homes</a:t>
            </a:r>
            <a:r>
              <a:rPr lang="hu-HU" sz="1600" dirty="0">
                <a:solidFill>
                  <a:schemeClr val="tx2"/>
                </a:solidFill>
              </a:rPr>
              <a:t> in </a:t>
            </a:r>
            <a:br>
              <a:rPr lang="hu-HU" sz="1600" dirty="0">
                <a:solidFill>
                  <a:schemeClr val="tx2"/>
                </a:solidFill>
              </a:rPr>
            </a:br>
            <a:r>
              <a:rPr lang="hu-HU" sz="1600" dirty="0">
                <a:solidFill>
                  <a:schemeClr val="tx2"/>
                </a:solidFill>
              </a:rPr>
              <a:t>Great-</a:t>
            </a:r>
            <a:r>
              <a:rPr lang="hu-HU" sz="1600" dirty="0" err="1">
                <a:solidFill>
                  <a:schemeClr val="tx2"/>
                </a:solidFill>
              </a:rPr>
              <a:t>Bitain</a:t>
            </a:r>
            <a:r>
              <a:rPr lang="hu-HU" sz="1600" dirty="0">
                <a:solidFill>
                  <a:schemeClr val="tx2"/>
                </a:solidFill>
              </a:rPr>
              <a:t> and </a:t>
            </a:r>
            <a:r>
              <a:rPr lang="hu-HU" sz="1600" dirty="0" err="1">
                <a:solidFill>
                  <a:schemeClr val="tx2"/>
                </a:solidFill>
              </a:rPr>
              <a:t>Germany</a:t>
            </a:r>
            <a:endParaRPr lang="en-US" sz="1600" dirty="0">
              <a:solidFill>
                <a:schemeClr val="tx2"/>
              </a:solidFill>
            </a:endParaRPr>
          </a:p>
          <a:p>
            <a:pPr marL="0" indent="0">
              <a:spcBef>
                <a:spcPts val="0"/>
              </a:spcBef>
            </a:pPr>
            <a:endParaRPr lang="en-US" sz="1600" dirty="0">
              <a:solidFill>
                <a:schemeClr val="tx2"/>
              </a:solidFill>
            </a:endParaRPr>
          </a:p>
          <a:p>
            <a:pPr marL="0" indent="0">
              <a:spcBef>
                <a:spcPts val="0"/>
              </a:spcBef>
            </a:pPr>
            <a:r>
              <a:rPr lang="en-US" sz="1600" b="1" dirty="0">
                <a:solidFill>
                  <a:schemeClr val="tx2"/>
                </a:solidFill>
              </a:rPr>
              <a:t>Date:</a:t>
            </a:r>
            <a:r>
              <a:rPr lang="en-US" sz="1600" dirty="0">
                <a:solidFill>
                  <a:schemeClr val="tx2"/>
                </a:solidFill>
              </a:rPr>
              <a:t> 1-2-5-6 September, 2016. </a:t>
            </a:r>
          </a:p>
        </p:txBody>
      </p:sp>
      <p:sp>
        <p:nvSpPr>
          <p:cNvPr id="35" name="Text Placeholder 12"/>
          <p:cNvSpPr txBox="1">
            <a:spLocks/>
          </p:cNvSpPr>
          <p:nvPr/>
        </p:nvSpPr>
        <p:spPr>
          <a:xfrm>
            <a:off x="1205269" y="1380733"/>
            <a:ext cx="3038404" cy="442660"/>
          </a:xfrm>
          <a:prstGeom prst="rect">
            <a:avLst/>
          </a:prstGeom>
          <a:solidFill>
            <a:srgbClr val="92D050"/>
          </a:solidFill>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hu-HU" dirty="0">
                <a:solidFill>
                  <a:schemeClr val="bg1"/>
                </a:solidFill>
              </a:rPr>
              <a:t>METHODOLOGY</a:t>
            </a:r>
          </a:p>
        </p:txBody>
      </p:sp>
      <p:sp>
        <p:nvSpPr>
          <p:cNvPr id="42" name="Right Triangle 45"/>
          <p:cNvSpPr/>
          <p:nvPr/>
        </p:nvSpPr>
        <p:spPr bwMode="gray">
          <a:xfrm rot="5400000">
            <a:off x="1193860" y="1392157"/>
            <a:ext cx="181597" cy="158769"/>
          </a:xfrm>
          <a:prstGeom prst="rtTriangle">
            <a:avLst/>
          </a:prstGeom>
          <a:solidFill>
            <a:schemeClr val="bg1">
              <a:alpha val="31000"/>
            </a:schemeClr>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0"/>
              </a:spcBef>
              <a:spcAft>
                <a:spcPts val="1200"/>
              </a:spcAft>
              <a:buClrTx/>
              <a:buSzTx/>
              <a:tabLst/>
            </a:pPr>
            <a:endParaRPr kumimoji="0" lang="en-GB" sz="1600" i="0" u="none" strike="noStrike" cap="none" normalizeH="0" baseline="0" dirty="0" err="1">
              <a:ln>
                <a:noFill/>
              </a:ln>
              <a:solidFill>
                <a:schemeClr val="bg1"/>
              </a:solidFill>
              <a:effectLst/>
              <a:latin typeface="Arial" charset="0"/>
            </a:endParaRPr>
          </a:p>
        </p:txBody>
      </p:sp>
      <p:pic>
        <p:nvPicPr>
          <p:cNvPr id="51"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856"/>
          <a:stretch/>
        </p:blipFill>
        <p:spPr>
          <a:xfrm>
            <a:off x="1205269" y="1823393"/>
            <a:ext cx="3038404" cy="1909260"/>
          </a:xfrm>
          <a:prstGeom prst="rect">
            <a:avLst/>
          </a:prstGeom>
        </p:spPr>
      </p:pic>
      <p:sp>
        <p:nvSpPr>
          <p:cNvPr id="53" name="Text Placeholder 12"/>
          <p:cNvSpPr txBox="1">
            <a:spLocks/>
          </p:cNvSpPr>
          <p:nvPr/>
        </p:nvSpPr>
        <p:spPr>
          <a:xfrm>
            <a:off x="4676738" y="1380733"/>
            <a:ext cx="3038404" cy="442660"/>
          </a:xfrm>
          <a:prstGeom prst="rect">
            <a:avLst/>
          </a:prstGeom>
          <a:solidFill>
            <a:schemeClr val="accent5"/>
          </a:solidFill>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hu-HU" dirty="0">
                <a:solidFill>
                  <a:schemeClr val="bg1"/>
                </a:solidFill>
              </a:rPr>
              <a:t>TARGET GROUP</a:t>
            </a:r>
          </a:p>
        </p:txBody>
      </p:sp>
      <p:sp>
        <p:nvSpPr>
          <p:cNvPr id="54" name="Right Triangle 45"/>
          <p:cNvSpPr/>
          <p:nvPr/>
        </p:nvSpPr>
        <p:spPr bwMode="gray">
          <a:xfrm rot="5400000">
            <a:off x="4665329" y="1392157"/>
            <a:ext cx="181597" cy="158769"/>
          </a:xfrm>
          <a:prstGeom prst="rtTriangle">
            <a:avLst/>
          </a:prstGeom>
          <a:solidFill>
            <a:schemeClr val="bg1">
              <a:alpha val="31000"/>
            </a:schemeClr>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0"/>
              </a:spcBef>
              <a:spcAft>
                <a:spcPts val="1200"/>
              </a:spcAft>
              <a:buClrTx/>
              <a:buSzTx/>
              <a:tabLst/>
            </a:pPr>
            <a:endParaRPr kumimoji="0" lang="en-GB" sz="1600" i="0" u="none" strike="noStrike" cap="none" normalizeH="0" baseline="0" dirty="0" err="1">
              <a:ln>
                <a:noFill/>
              </a:ln>
              <a:solidFill>
                <a:schemeClr val="bg1"/>
              </a:solidFill>
              <a:effectLst/>
              <a:latin typeface="Arial" charset="0"/>
            </a:endParaRPr>
          </a:p>
        </p:txBody>
      </p:sp>
      <p:sp>
        <p:nvSpPr>
          <p:cNvPr id="55" name="Text Placeholder 12"/>
          <p:cNvSpPr txBox="1">
            <a:spLocks/>
          </p:cNvSpPr>
          <p:nvPr/>
        </p:nvSpPr>
        <p:spPr>
          <a:xfrm>
            <a:off x="8152648" y="1380733"/>
            <a:ext cx="3038404" cy="442660"/>
          </a:xfrm>
          <a:prstGeom prst="rect">
            <a:avLst/>
          </a:prstGeom>
          <a:solidFill>
            <a:schemeClr val="accent3"/>
          </a:solidFill>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hu-HU" dirty="0">
                <a:solidFill>
                  <a:schemeClr val="bg1"/>
                </a:solidFill>
              </a:rPr>
              <a:t>SAMPLE</a:t>
            </a:r>
            <a:endParaRPr lang="en-GB" dirty="0">
              <a:solidFill>
                <a:schemeClr val="bg1"/>
              </a:solidFill>
            </a:endParaRPr>
          </a:p>
        </p:txBody>
      </p:sp>
      <p:sp>
        <p:nvSpPr>
          <p:cNvPr id="56" name="Right Triangle 45"/>
          <p:cNvSpPr/>
          <p:nvPr/>
        </p:nvSpPr>
        <p:spPr bwMode="gray">
          <a:xfrm rot="5400000">
            <a:off x="8141239" y="1392157"/>
            <a:ext cx="181597" cy="158769"/>
          </a:xfrm>
          <a:prstGeom prst="rtTriangle">
            <a:avLst/>
          </a:prstGeom>
          <a:solidFill>
            <a:schemeClr val="bg1">
              <a:alpha val="31000"/>
            </a:schemeClr>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0"/>
              </a:spcBef>
              <a:spcAft>
                <a:spcPts val="1200"/>
              </a:spcAft>
              <a:buClrTx/>
              <a:buSzTx/>
              <a:tabLst/>
            </a:pPr>
            <a:endParaRPr kumimoji="0" lang="en-GB" sz="1600" i="0" u="none" strike="noStrike" cap="none" normalizeH="0" baseline="0" dirty="0" err="1">
              <a:ln>
                <a:noFill/>
              </a:ln>
              <a:solidFill>
                <a:schemeClr val="bg1"/>
              </a:solidFill>
              <a:effectLst/>
              <a:latin typeface="Arial" charset="0"/>
            </a:endParaRPr>
          </a:p>
        </p:txBody>
      </p:sp>
      <p:sp>
        <p:nvSpPr>
          <p:cNvPr id="58" name="Text Placeholder 8"/>
          <p:cNvSpPr>
            <a:spLocks noGrp="1"/>
          </p:cNvSpPr>
          <p:nvPr>
            <p:ph type="body" sz="quarter" idx="4294967295"/>
          </p:nvPr>
        </p:nvSpPr>
        <p:spPr>
          <a:xfrm>
            <a:off x="4654466" y="3806127"/>
            <a:ext cx="3330747" cy="1905618"/>
          </a:xfrm>
          <a:prstGeom prst="rect">
            <a:avLst/>
          </a:prstGeom>
        </p:spPr>
        <p:txBody>
          <a:bodyPr>
            <a:normAutofit/>
          </a:bodyPr>
          <a:lstStyle/>
          <a:p>
            <a:pPr marL="285750" indent="-285750">
              <a:buFont typeface="Arial" panose="020B0604020202020204" pitchFamily="34" charset="0"/>
              <a:buChar char="•"/>
            </a:pPr>
            <a:r>
              <a:rPr lang="en-US" sz="1600" dirty="0">
                <a:solidFill>
                  <a:schemeClr val="tx2"/>
                </a:solidFill>
              </a:rPr>
              <a:t>18-49 of age</a:t>
            </a:r>
          </a:p>
          <a:p>
            <a:pPr marL="285750" indent="-285750">
              <a:buFont typeface="Arial" panose="020B0604020202020204" pitchFamily="34" charset="0"/>
              <a:buChar char="•"/>
            </a:pPr>
            <a:r>
              <a:rPr lang="en-US" sz="1600" dirty="0">
                <a:solidFill>
                  <a:schemeClr val="tx2"/>
                </a:solidFill>
              </a:rPr>
              <a:t>Habitually residing abroad, for more than one year</a:t>
            </a:r>
          </a:p>
          <a:p>
            <a:pPr marL="285750" indent="-285750">
              <a:buFont typeface="Arial" panose="020B0604020202020204" pitchFamily="34" charset="0"/>
              <a:buChar char="•"/>
            </a:pPr>
            <a:r>
              <a:rPr lang="en-US" sz="1600" dirty="0">
                <a:solidFill>
                  <a:schemeClr val="tx2"/>
                </a:solidFill>
              </a:rPr>
              <a:t>Hungarian-born, Hungarian citizens</a:t>
            </a:r>
          </a:p>
        </p:txBody>
      </p:sp>
      <p:pic>
        <p:nvPicPr>
          <p:cNvPr id="59"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8152648" y="1823393"/>
            <a:ext cx="3038404" cy="1885837"/>
          </a:xfrm>
          <a:prstGeom prst="rect">
            <a:avLst/>
          </a:prstGeom>
        </p:spPr>
      </p:pic>
      <p:pic>
        <p:nvPicPr>
          <p:cNvPr id="19" name="Kép 18" descr="Flag_of_Germany.svg.png"/>
          <p:cNvPicPr>
            <a:picLocks noChangeAspect="1"/>
          </p:cNvPicPr>
          <p:nvPr/>
        </p:nvPicPr>
        <p:blipFill>
          <a:blip r:embed="rId5" cstate="print"/>
          <a:stretch>
            <a:fillRect/>
          </a:stretch>
        </p:blipFill>
        <p:spPr>
          <a:xfrm>
            <a:off x="8529526" y="4730840"/>
            <a:ext cx="642167" cy="385301"/>
          </a:xfrm>
          <a:prstGeom prst="rect">
            <a:avLst/>
          </a:prstGeom>
        </p:spPr>
      </p:pic>
      <p:pic>
        <p:nvPicPr>
          <p:cNvPr id="20" name="Kép 19" descr="Flag_of_the_United_Kingdom.svg.png"/>
          <p:cNvPicPr>
            <a:picLocks noChangeAspect="1"/>
          </p:cNvPicPr>
          <p:nvPr/>
        </p:nvPicPr>
        <p:blipFill>
          <a:blip r:embed="rId6" cstate="print"/>
          <a:stretch>
            <a:fillRect/>
          </a:stretch>
        </p:blipFill>
        <p:spPr>
          <a:xfrm>
            <a:off x="8516423" y="4175615"/>
            <a:ext cx="627016" cy="313508"/>
          </a:xfrm>
          <a:prstGeom prst="rect">
            <a:avLst/>
          </a:prstGeom>
        </p:spPr>
      </p:pic>
      <p:sp>
        <p:nvSpPr>
          <p:cNvPr id="21" name="Text Placeholder 8"/>
          <p:cNvSpPr>
            <a:spLocks noGrp="1"/>
          </p:cNvSpPr>
          <p:nvPr>
            <p:ph type="body" sz="quarter" idx="4294967295"/>
          </p:nvPr>
        </p:nvSpPr>
        <p:spPr>
          <a:xfrm>
            <a:off x="9153841" y="4137244"/>
            <a:ext cx="1615440" cy="404131"/>
          </a:xfrm>
          <a:prstGeom prst="rect">
            <a:avLst/>
          </a:prstGeom>
        </p:spPr>
        <p:txBody>
          <a:bodyPr>
            <a:normAutofit/>
          </a:bodyPr>
          <a:lstStyle/>
          <a:p>
            <a:pPr marL="85725" indent="-85725"/>
            <a:r>
              <a:rPr lang="hu-HU" sz="1600" dirty="0">
                <a:solidFill>
                  <a:schemeClr val="tx2"/>
                </a:solidFill>
              </a:rPr>
              <a:t>8 </a:t>
            </a:r>
            <a:r>
              <a:rPr lang="en-US" sz="1600" dirty="0">
                <a:solidFill>
                  <a:schemeClr val="tx2"/>
                </a:solidFill>
              </a:rPr>
              <a:t>participants</a:t>
            </a:r>
            <a:endParaRPr lang="hu-HU" sz="1600" dirty="0">
              <a:solidFill>
                <a:schemeClr val="tx2"/>
              </a:solidFill>
            </a:endParaRPr>
          </a:p>
        </p:txBody>
      </p:sp>
      <p:sp>
        <p:nvSpPr>
          <p:cNvPr id="22" name="Text Placeholder 8"/>
          <p:cNvSpPr>
            <a:spLocks noGrp="1"/>
          </p:cNvSpPr>
          <p:nvPr>
            <p:ph type="body" sz="quarter" idx="4294967295"/>
          </p:nvPr>
        </p:nvSpPr>
        <p:spPr>
          <a:xfrm>
            <a:off x="9201739" y="4720718"/>
            <a:ext cx="1615440" cy="404131"/>
          </a:xfrm>
          <a:prstGeom prst="rect">
            <a:avLst/>
          </a:prstGeom>
        </p:spPr>
        <p:txBody>
          <a:bodyPr>
            <a:normAutofit/>
          </a:bodyPr>
          <a:lstStyle/>
          <a:p>
            <a:pPr marL="85725" indent="-85725"/>
            <a:r>
              <a:rPr lang="hu-HU" sz="1600" dirty="0">
                <a:solidFill>
                  <a:schemeClr val="tx2"/>
                </a:solidFill>
              </a:rPr>
              <a:t>7 </a:t>
            </a:r>
            <a:r>
              <a:rPr lang="en-US" sz="1600" dirty="0">
                <a:solidFill>
                  <a:schemeClr val="tx2"/>
                </a:solidFill>
              </a:rPr>
              <a:t>participants</a:t>
            </a:r>
            <a:endParaRPr lang="hu-HU" sz="1600" dirty="0">
              <a:solidFill>
                <a:schemeClr val="tx2"/>
              </a:solidFill>
            </a:endParaRPr>
          </a:p>
        </p:txBody>
      </p:sp>
      <p:pic>
        <p:nvPicPr>
          <p:cNvPr id="23" name="Kép 22" descr="Flag_of_Germany.svg.png"/>
          <p:cNvPicPr>
            <a:picLocks noChangeAspect="1"/>
          </p:cNvPicPr>
          <p:nvPr/>
        </p:nvPicPr>
        <p:blipFill>
          <a:blip r:embed="rId7" cstate="print"/>
          <a:stretch>
            <a:fillRect/>
          </a:stretch>
        </p:blipFill>
        <p:spPr>
          <a:xfrm>
            <a:off x="2802515" y="5574784"/>
            <a:ext cx="409937" cy="245963"/>
          </a:xfrm>
          <a:prstGeom prst="rect">
            <a:avLst/>
          </a:prstGeom>
        </p:spPr>
      </p:pic>
      <p:pic>
        <p:nvPicPr>
          <p:cNvPr id="24" name="Kép 23" descr="Flag_of_the_United_Kingdom.svg.png"/>
          <p:cNvPicPr>
            <a:picLocks noChangeAspect="1"/>
          </p:cNvPicPr>
          <p:nvPr/>
        </p:nvPicPr>
        <p:blipFill>
          <a:blip r:embed="rId8" cstate="print"/>
          <a:stretch>
            <a:fillRect/>
          </a:stretch>
        </p:blipFill>
        <p:spPr>
          <a:xfrm>
            <a:off x="2071179" y="5574784"/>
            <a:ext cx="478968" cy="239484"/>
          </a:xfrm>
          <a:prstGeom prst="rect">
            <a:avLst/>
          </a:prstGeom>
        </p:spPr>
      </p:pic>
      <p:pic>
        <p:nvPicPr>
          <p:cNvPr id="25" name="Picture 4" descr="http://cultbranding.com/ceo/wp-content/uploads/2015/08/Free-Your-People-of-Their-Fear-of-Failur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674111" y="1823392"/>
            <a:ext cx="3041031" cy="1885838"/>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r>
              <a:rPr lang="hu-HU" sz="3200" cap="none" dirty="0">
                <a:solidFill>
                  <a:srgbClr val="404040"/>
                </a:solidFill>
              </a:rPr>
              <a:t>Research design</a:t>
            </a:r>
            <a:endParaRPr lang="en-US" sz="3200" cap="none" dirty="0">
              <a:solidFill>
                <a:srgbClr val="404040"/>
              </a:solidFill>
            </a:endParaRPr>
          </a:p>
        </p:txBody>
      </p:sp>
      <p:pic>
        <p:nvPicPr>
          <p:cNvPr id="26" name="Picture 25">
            <a:extLst>
              <a:ext uri="{FF2B5EF4-FFF2-40B4-BE49-F238E27FC236}">
                <a16:creationId xmlns:a16="http://schemas.microsoft.com/office/drawing/2014/main" xmlns="" id="{CD6625F1-5E8B-48E1-A781-7E16D78352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29500" y="6257099"/>
            <a:ext cx="600901" cy="600901"/>
          </a:xfrm>
          <a:prstGeom prst="rect">
            <a:avLst/>
          </a:prstGeom>
        </p:spPr>
      </p:pic>
      <p:pic>
        <p:nvPicPr>
          <p:cNvPr id="28" name="Picture 27">
            <a:extLst>
              <a:ext uri="{FF2B5EF4-FFF2-40B4-BE49-F238E27FC236}">
                <a16:creationId xmlns:a16="http://schemas.microsoft.com/office/drawing/2014/main" xmlns="" id="{6B0177FD-5560-4F91-981B-3308430F3D5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92742" y="6528470"/>
            <a:ext cx="725425" cy="137160"/>
          </a:xfrm>
          <a:prstGeom prst="rect">
            <a:avLst/>
          </a:prstGeom>
        </p:spPr>
      </p:pic>
    </p:spTree>
    <p:extLst>
      <p:ext uri="{BB962C8B-B14F-4D97-AF65-F5344CB8AC3E}">
        <p14:creationId xmlns:p14="http://schemas.microsoft.com/office/powerpoint/2010/main" val="610227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a:spLocks noChangeAspect="1"/>
          </p:cNvSpPr>
          <p:nvPr/>
        </p:nvSpPr>
        <p:spPr bwMode="auto">
          <a:xfrm>
            <a:off x="0" y="1050220"/>
            <a:ext cx="12192000" cy="1384283"/>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pic>
        <p:nvPicPr>
          <p:cNvPr id="2050" name="Picture 2" descr="Képtalálat a következ&amp;odblac;re: „brexit”"/>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45000"/>
                    </a14:imgEffect>
                  </a14:imgLayer>
                </a14:imgProps>
              </a:ext>
              <a:ext uri="{28A0092B-C50C-407E-A947-70E740481C1C}">
                <a14:useLocalDpi xmlns:a14="http://schemas.microsoft.com/office/drawing/2010/main" val="0"/>
              </a:ext>
            </a:extLst>
          </a:blip>
          <a:srcRect/>
          <a:stretch>
            <a:fillRect/>
          </a:stretch>
        </p:blipFill>
        <p:spPr bwMode="auto">
          <a:xfrm>
            <a:off x="721833" y="2254102"/>
            <a:ext cx="10551412" cy="46038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381049" y="1087182"/>
            <a:ext cx="11539460" cy="1439336"/>
          </a:xfrm>
        </p:spPr>
        <p:txBody>
          <a:bodyPr>
            <a:noAutofit/>
          </a:bodyPr>
          <a:lstStyle/>
          <a:p>
            <a:r>
              <a:rPr lang="en-US" sz="1600" b="0" dirty="0"/>
              <a:t>Regarding to Brexit, those who live in the United Kingdom are waiting, they don’t worry about it. They think, until there is no agreement – which might lasts for years – their status is not in danger. Those who have been living in the United Kingdom for a few years can’t imagine leaving the country. They are all active employees– their work is needed, a lot of foreigners work in their environment and did not recognize personal conflicts.</a:t>
            </a:r>
            <a:br>
              <a:rPr lang="en-US" sz="1600" b="0" dirty="0"/>
            </a:br>
            <a:r>
              <a:rPr lang="en-US" sz="1600" b="0" dirty="0"/>
              <a:t>They would search for jobs in other countries with the experience they had in England.</a:t>
            </a:r>
          </a:p>
        </p:txBody>
      </p:sp>
      <p:sp>
        <p:nvSpPr>
          <p:cNvPr id="4" name="Rounded Rectangular Callout 9"/>
          <p:cNvSpPr/>
          <p:nvPr/>
        </p:nvSpPr>
        <p:spPr>
          <a:xfrm>
            <a:off x="381050" y="3155109"/>
            <a:ext cx="4352876" cy="892628"/>
          </a:xfrm>
          <a:prstGeom prst="wedgeRoundRectCallout">
            <a:avLst>
              <a:gd name="adj1" fmla="val -36022"/>
              <a:gd name="adj2" fmla="val 59116"/>
              <a:gd name="adj3" fmla="val 16667"/>
            </a:avLst>
          </a:prstGeom>
          <a:solidFill>
            <a:schemeClr val="bg1">
              <a:alpha val="72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rgbClr val="404040"/>
                </a:solidFill>
                <a:latin typeface="Calibri" pitchFamily="34" charset="0"/>
              </a:rPr>
              <a:t>‘I haven’t experienced anything negative yet. It will take a long time until they decide, what would be the best for the UK. I don’t know what will happen to my business, I try not to think about it.’ </a:t>
            </a:r>
            <a:r>
              <a:rPr kumimoji="0" lang="en-US" sz="1400" i="1" u="none" strike="noStrike" kern="0" cap="none" spc="0" normalizeH="0" dirty="0">
                <a:ln>
                  <a:noFill/>
                </a:ln>
                <a:solidFill>
                  <a:srgbClr val="404040"/>
                </a:solidFill>
                <a:effectLst/>
                <a:uLnTx/>
                <a:uFillTx/>
                <a:latin typeface="Calibri" pitchFamily="34" charset="0"/>
              </a:rPr>
              <a:t>(34</a:t>
            </a:r>
            <a:r>
              <a:rPr kumimoji="0" lang="hu-HU" sz="1400" i="1" u="none" strike="noStrike" kern="0" cap="none" spc="0" normalizeH="0" dirty="0">
                <a:ln>
                  <a:noFill/>
                </a:ln>
                <a:solidFill>
                  <a:srgbClr val="404040"/>
                </a:solidFill>
                <a:effectLst/>
                <a:uLnTx/>
                <a:uFillTx/>
                <a:latin typeface="Calibri" pitchFamily="34" charset="0"/>
              </a:rPr>
              <a:t> </a:t>
            </a:r>
            <a:r>
              <a:rPr kumimoji="0" lang="hu-HU" sz="1400" i="1" u="none" strike="noStrike" kern="0" cap="none" spc="0" normalizeH="0" dirty="0" err="1">
                <a:ln>
                  <a:noFill/>
                </a:ln>
                <a:solidFill>
                  <a:srgbClr val="404040"/>
                </a:solidFill>
                <a:effectLst/>
                <a:uLnTx/>
                <a:uFillTx/>
                <a:latin typeface="Calibri" pitchFamily="34" charset="0"/>
              </a:rPr>
              <a:t>yo</a:t>
            </a:r>
            <a:r>
              <a:rPr kumimoji="0" lang="en-US" sz="1400" i="1" u="none" strike="noStrike" kern="0" cap="none" spc="0" normalizeH="0" dirty="0">
                <a:ln>
                  <a:noFill/>
                </a:ln>
                <a:solidFill>
                  <a:srgbClr val="404040"/>
                </a:solidFill>
                <a:effectLst/>
                <a:uLnTx/>
                <a:uFillTx/>
                <a:latin typeface="Calibri" pitchFamily="34" charset="0"/>
              </a:rPr>
              <a:t> </a:t>
            </a:r>
            <a:r>
              <a:rPr kumimoji="0" lang="hu-HU" sz="1400" i="1" u="none" strike="noStrike" kern="0" cap="none" spc="0" normalizeH="0" dirty="0" err="1">
                <a:ln>
                  <a:noFill/>
                </a:ln>
                <a:solidFill>
                  <a:srgbClr val="404040"/>
                </a:solidFill>
                <a:effectLst/>
                <a:uLnTx/>
                <a:uFillTx/>
                <a:latin typeface="Calibri" pitchFamily="34" charset="0"/>
              </a:rPr>
              <a:t>woman</a:t>
            </a:r>
            <a:r>
              <a:rPr kumimoji="0" lang="en-US" sz="1400" i="1" u="none" strike="noStrike" kern="0" cap="none" spc="0" normalizeH="0" dirty="0">
                <a:ln>
                  <a:noFill/>
                </a:ln>
                <a:solidFill>
                  <a:srgbClr val="404040"/>
                </a:solidFill>
                <a:effectLst/>
                <a:uLnTx/>
                <a:uFillTx/>
                <a:latin typeface="Calibri" pitchFamily="34" charset="0"/>
              </a:rPr>
              <a:t>, GB)</a:t>
            </a:r>
            <a:endParaRPr kumimoji="0" lang="en-US" sz="1400" i="1" u="none" strike="noStrike" kern="0" cap="none" spc="0" normalizeH="0" baseline="0" dirty="0">
              <a:ln>
                <a:noFill/>
              </a:ln>
              <a:solidFill>
                <a:srgbClr val="404040"/>
              </a:solidFill>
              <a:effectLst/>
              <a:uLnTx/>
              <a:uFillTx/>
              <a:latin typeface="Calibri" pitchFamily="34" charset="0"/>
            </a:endParaRPr>
          </a:p>
        </p:txBody>
      </p:sp>
      <p:sp>
        <p:nvSpPr>
          <p:cNvPr id="5" name="Rounded Rectangular Callout 9"/>
          <p:cNvSpPr/>
          <p:nvPr/>
        </p:nvSpPr>
        <p:spPr>
          <a:xfrm>
            <a:off x="6448267" y="4505325"/>
            <a:ext cx="5165761" cy="1620546"/>
          </a:xfrm>
          <a:prstGeom prst="wedgeRoundRectCallout">
            <a:avLst>
              <a:gd name="adj1" fmla="val -36022"/>
              <a:gd name="adj2" fmla="val 59116"/>
              <a:gd name="adj3" fmla="val 16667"/>
            </a:avLst>
          </a:prstGeom>
          <a:solidFill>
            <a:schemeClr val="bg1">
              <a:alpha val="72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rgbClr val="404040"/>
                </a:solidFill>
                <a:latin typeface="Calibri" pitchFamily="34" charset="0"/>
              </a:rPr>
              <a:t>‘Nobody knows what will happen….an agreement is needed. Even after that, it might take years until something happens. I’m not worried… I don’t believe I would have to leave, as I’m a citizen. There was a meeting on my workplace where we got information, and they said nothing will be changed, so I am not worried.</a:t>
            </a:r>
            <a:r>
              <a:rPr kumimoji="0" lang="en-US" sz="1400" i="1" u="none" strike="noStrike" kern="0" cap="none" spc="0" normalizeH="0" dirty="0">
                <a:ln>
                  <a:noFill/>
                </a:ln>
                <a:solidFill>
                  <a:srgbClr val="404040"/>
                </a:solidFill>
                <a:effectLst/>
                <a:uLnTx/>
                <a:uFillTx/>
                <a:latin typeface="Calibri" pitchFamily="34" charset="0"/>
              </a:rPr>
              <a:t>’ (40</a:t>
            </a:r>
            <a:r>
              <a:rPr kumimoji="0" lang="hu-HU" sz="1400" i="1" u="none" strike="noStrike" kern="0" cap="none" spc="0" normalizeH="0" dirty="0">
                <a:ln>
                  <a:noFill/>
                </a:ln>
                <a:solidFill>
                  <a:srgbClr val="404040"/>
                </a:solidFill>
                <a:effectLst/>
                <a:uLnTx/>
                <a:uFillTx/>
                <a:latin typeface="Calibri" pitchFamily="34" charset="0"/>
              </a:rPr>
              <a:t> </a:t>
            </a:r>
            <a:r>
              <a:rPr kumimoji="0" lang="hu-HU" sz="1400" i="1" u="none" strike="noStrike" kern="0" cap="none" spc="0" normalizeH="0" dirty="0" err="1">
                <a:ln>
                  <a:noFill/>
                </a:ln>
                <a:solidFill>
                  <a:srgbClr val="404040"/>
                </a:solidFill>
                <a:effectLst/>
                <a:uLnTx/>
                <a:uFillTx/>
                <a:latin typeface="Calibri" pitchFamily="34" charset="0"/>
              </a:rPr>
              <a:t>yo</a:t>
            </a:r>
            <a:r>
              <a:rPr kumimoji="0" lang="hu-HU" sz="1400" i="1" u="none" strike="noStrike" kern="0" cap="none" spc="0" normalizeH="0" dirty="0">
                <a:ln>
                  <a:noFill/>
                </a:ln>
                <a:solidFill>
                  <a:srgbClr val="404040"/>
                </a:solidFill>
                <a:effectLst/>
                <a:uLnTx/>
                <a:uFillTx/>
                <a:latin typeface="Calibri" pitchFamily="34" charset="0"/>
              </a:rPr>
              <a:t> </a:t>
            </a:r>
            <a:r>
              <a:rPr kumimoji="0" lang="hu-HU" sz="1400" i="1" u="none" strike="noStrike" kern="0" cap="none" spc="0" normalizeH="0" dirty="0" err="1">
                <a:ln>
                  <a:noFill/>
                </a:ln>
                <a:solidFill>
                  <a:srgbClr val="404040"/>
                </a:solidFill>
                <a:effectLst/>
                <a:uLnTx/>
                <a:uFillTx/>
                <a:latin typeface="Calibri" pitchFamily="34" charset="0"/>
              </a:rPr>
              <a:t>woman</a:t>
            </a:r>
            <a:r>
              <a:rPr kumimoji="0" lang="en-US" sz="1400" i="1" u="none" strike="noStrike" kern="0" cap="none" spc="0" normalizeH="0" dirty="0">
                <a:ln>
                  <a:noFill/>
                </a:ln>
                <a:solidFill>
                  <a:srgbClr val="404040"/>
                </a:solidFill>
                <a:effectLst/>
                <a:uLnTx/>
                <a:uFillTx/>
                <a:latin typeface="Calibri" pitchFamily="34" charset="0"/>
              </a:rPr>
              <a:t>, GB)</a:t>
            </a:r>
            <a:endParaRPr kumimoji="0" lang="en-US" sz="1400" i="1" u="none" strike="noStrike" kern="0" cap="none" spc="0" normalizeH="0" baseline="0" dirty="0">
              <a:ln>
                <a:noFill/>
              </a:ln>
              <a:solidFill>
                <a:srgbClr val="404040"/>
              </a:solidFill>
              <a:effectLst/>
              <a:uLnTx/>
              <a:uFillTx/>
              <a:latin typeface="Calibri" pitchFamily="34" charset="0"/>
            </a:endParaRPr>
          </a:p>
        </p:txBody>
      </p:sp>
      <p:sp>
        <p:nvSpPr>
          <p:cNvPr id="7" name="Rounded Rectangular Callout 9"/>
          <p:cNvSpPr/>
          <p:nvPr/>
        </p:nvSpPr>
        <p:spPr>
          <a:xfrm>
            <a:off x="381049" y="5336916"/>
            <a:ext cx="4820195" cy="892628"/>
          </a:xfrm>
          <a:prstGeom prst="wedgeRoundRectCallout">
            <a:avLst>
              <a:gd name="adj1" fmla="val -36022"/>
              <a:gd name="adj2" fmla="val 59116"/>
              <a:gd name="adj3" fmla="val 16667"/>
            </a:avLst>
          </a:prstGeom>
          <a:solidFill>
            <a:schemeClr val="bg1">
              <a:alpha val="72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rgbClr val="404040"/>
                </a:solidFill>
                <a:latin typeface="Calibri" pitchFamily="34" charset="0"/>
              </a:rPr>
              <a:t>‘We don’t talk much about Brexit, there is no point to it. An agreement has to made with the EU, and they have to decide what they want here as well.’ </a:t>
            </a:r>
            <a:r>
              <a:rPr kumimoji="0" lang="en-US" sz="1400" i="1" u="none" strike="noStrike" kern="0" cap="none" spc="0" normalizeH="0" dirty="0">
                <a:ln>
                  <a:noFill/>
                </a:ln>
                <a:solidFill>
                  <a:srgbClr val="404040"/>
                </a:solidFill>
                <a:effectLst/>
                <a:uLnTx/>
                <a:uFillTx/>
                <a:latin typeface="Calibri" pitchFamily="34" charset="0"/>
              </a:rPr>
              <a:t>(21</a:t>
            </a:r>
            <a:r>
              <a:rPr kumimoji="0" lang="hu-HU" sz="1400" i="1" u="none" strike="noStrike" kern="0" cap="none" spc="0" normalizeH="0" dirty="0">
                <a:ln>
                  <a:noFill/>
                </a:ln>
                <a:solidFill>
                  <a:srgbClr val="404040"/>
                </a:solidFill>
                <a:effectLst/>
                <a:uLnTx/>
                <a:uFillTx/>
                <a:latin typeface="Calibri" pitchFamily="34" charset="0"/>
              </a:rPr>
              <a:t> </a:t>
            </a:r>
            <a:r>
              <a:rPr kumimoji="0" lang="hu-HU" sz="1400" i="1" u="none" strike="noStrike" kern="0" cap="none" spc="0" normalizeH="0" dirty="0" err="1">
                <a:ln>
                  <a:noFill/>
                </a:ln>
                <a:solidFill>
                  <a:srgbClr val="404040"/>
                </a:solidFill>
                <a:effectLst/>
                <a:uLnTx/>
                <a:uFillTx/>
                <a:latin typeface="Calibri" pitchFamily="34" charset="0"/>
              </a:rPr>
              <a:t>yo</a:t>
            </a:r>
            <a:r>
              <a:rPr kumimoji="0" lang="en-US" sz="1400" i="1" u="none" strike="noStrike" kern="0" cap="none" spc="0" normalizeH="0" dirty="0">
                <a:ln>
                  <a:noFill/>
                </a:ln>
                <a:solidFill>
                  <a:srgbClr val="404040"/>
                </a:solidFill>
                <a:effectLst/>
                <a:uLnTx/>
                <a:uFillTx/>
                <a:latin typeface="Calibri" pitchFamily="34" charset="0"/>
              </a:rPr>
              <a:t> </a:t>
            </a:r>
            <a:r>
              <a:rPr kumimoji="0" lang="hu-HU" sz="1400" i="1" u="none" strike="noStrike" kern="0" cap="none" spc="0" normalizeH="0" dirty="0">
                <a:ln>
                  <a:noFill/>
                </a:ln>
                <a:solidFill>
                  <a:srgbClr val="404040"/>
                </a:solidFill>
                <a:effectLst/>
                <a:uLnTx/>
                <a:uFillTx/>
                <a:latin typeface="Calibri" pitchFamily="34" charset="0"/>
              </a:rPr>
              <a:t>man</a:t>
            </a:r>
            <a:r>
              <a:rPr kumimoji="0" lang="en-US" sz="1400" i="1" u="none" strike="noStrike" kern="0" cap="none" spc="0" normalizeH="0" dirty="0">
                <a:ln>
                  <a:noFill/>
                </a:ln>
                <a:solidFill>
                  <a:srgbClr val="404040"/>
                </a:solidFill>
                <a:effectLst/>
                <a:uLnTx/>
                <a:uFillTx/>
                <a:latin typeface="Calibri" pitchFamily="34" charset="0"/>
              </a:rPr>
              <a:t>, GB)</a:t>
            </a:r>
            <a:endParaRPr kumimoji="0" lang="en-US" sz="1400" i="1" u="none" strike="noStrike" kern="0" cap="none" spc="0" normalizeH="0" baseline="0" dirty="0">
              <a:ln>
                <a:noFill/>
              </a:ln>
              <a:solidFill>
                <a:srgbClr val="404040"/>
              </a:solidFill>
              <a:effectLst/>
              <a:uLnTx/>
              <a:uFillTx/>
              <a:latin typeface="Calibri" pitchFamily="34" charset="0"/>
            </a:endParaRPr>
          </a:p>
        </p:txBody>
      </p:sp>
      <p:sp>
        <p:nvSpPr>
          <p:cNvPr id="9" name="Rounded Rectangular Callout 9"/>
          <p:cNvSpPr/>
          <p:nvPr/>
        </p:nvSpPr>
        <p:spPr>
          <a:xfrm>
            <a:off x="6638766" y="3155109"/>
            <a:ext cx="4820195" cy="892628"/>
          </a:xfrm>
          <a:prstGeom prst="wedgeRoundRectCallout">
            <a:avLst>
              <a:gd name="adj1" fmla="val -36022"/>
              <a:gd name="adj2" fmla="val 59116"/>
              <a:gd name="adj3" fmla="val 16667"/>
            </a:avLst>
          </a:prstGeom>
          <a:solidFill>
            <a:schemeClr val="bg1">
              <a:alpha val="72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00"/>
              </a:spcBef>
              <a:defRPr/>
            </a:pPr>
            <a:r>
              <a:rPr lang="en-US" sz="1400" i="1" kern="0" dirty="0">
                <a:solidFill>
                  <a:srgbClr val="404040"/>
                </a:solidFill>
                <a:latin typeface="Calibri" pitchFamily="34" charset="0"/>
              </a:rPr>
              <a:t>‘Workers are needed, they won’t send us home in a short time. I won’t lose heart, it will take years till the matter is settled.’ </a:t>
            </a:r>
            <a:r>
              <a:rPr kumimoji="0" lang="en-US" sz="1400" i="1" u="none" strike="noStrike" kern="0" cap="none" spc="0" normalizeH="0" dirty="0">
                <a:ln>
                  <a:noFill/>
                </a:ln>
                <a:solidFill>
                  <a:srgbClr val="404040"/>
                </a:solidFill>
                <a:effectLst/>
                <a:uLnTx/>
                <a:uFillTx/>
                <a:latin typeface="Calibri" pitchFamily="34" charset="0"/>
              </a:rPr>
              <a:t>(34</a:t>
            </a:r>
            <a:r>
              <a:rPr kumimoji="0" lang="hu-HU" sz="1400" i="1" u="none" strike="noStrike" kern="0" cap="none" spc="0" normalizeH="0" dirty="0">
                <a:ln>
                  <a:noFill/>
                </a:ln>
                <a:solidFill>
                  <a:srgbClr val="404040"/>
                </a:solidFill>
                <a:effectLst/>
                <a:uLnTx/>
                <a:uFillTx/>
                <a:latin typeface="Calibri" pitchFamily="34" charset="0"/>
              </a:rPr>
              <a:t> </a:t>
            </a:r>
            <a:r>
              <a:rPr kumimoji="0" lang="hu-HU" sz="1400" i="1" u="none" strike="noStrike" kern="0" cap="none" spc="0" normalizeH="0" dirty="0" err="1">
                <a:ln>
                  <a:noFill/>
                </a:ln>
                <a:solidFill>
                  <a:srgbClr val="404040"/>
                </a:solidFill>
                <a:effectLst/>
                <a:uLnTx/>
                <a:uFillTx/>
                <a:latin typeface="Calibri" pitchFamily="34" charset="0"/>
              </a:rPr>
              <a:t>yo</a:t>
            </a:r>
            <a:r>
              <a:rPr kumimoji="0" lang="hu-HU" sz="1400" i="1" u="none" strike="noStrike" kern="0" cap="none" spc="0" normalizeH="0" dirty="0">
                <a:ln>
                  <a:noFill/>
                </a:ln>
                <a:solidFill>
                  <a:srgbClr val="404040"/>
                </a:solidFill>
                <a:effectLst/>
                <a:uLnTx/>
                <a:uFillTx/>
                <a:latin typeface="Calibri" pitchFamily="34" charset="0"/>
              </a:rPr>
              <a:t> man</a:t>
            </a:r>
            <a:r>
              <a:rPr kumimoji="0" lang="en-US" sz="1400" i="1" u="none" strike="noStrike" kern="0" cap="none" spc="0" normalizeH="0" dirty="0">
                <a:ln>
                  <a:noFill/>
                </a:ln>
                <a:solidFill>
                  <a:srgbClr val="404040"/>
                </a:solidFill>
                <a:effectLst/>
                <a:uLnTx/>
                <a:uFillTx/>
                <a:latin typeface="Calibri" pitchFamily="34" charset="0"/>
              </a:rPr>
              <a:t>, GB)</a:t>
            </a:r>
            <a:endParaRPr kumimoji="0" lang="en-US" sz="1400" i="1" u="none" strike="noStrike" kern="0" cap="none" spc="0" normalizeH="0" baseline="0" dirty="0">
              <a:ln>
                <a:noFill/>
              </a:ln>
              <a:solidFill>
                <a:srgbClr val="404040"/>
              </a:solidFill>
              <a:effectLst/>
              <a:uLnTx/>
              <a:uFillTx/>
              <a:latin typeface="Calibri" pitchFamily="34" charset="0"/>
            </a:endParaRPr>
          </a:p>
        </p:txBody>
      </p:sp>
      <p:sp>
        <p:nvSpPr>
          <p:cNvPr id="11"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Effects of Brexit</a:t>
            </a:r>
          </a:p>
        </p:txBody>
      </p:sp>
      <p:sp>
        <p:nvSpPr>
          <p:cNvPr id="12" name="Rectangle 1"/>
          <p:cNvSpPr/>
          <p:nvPr/>
        </p:nvSpPr>
        <p:spPr>
          <a:xfrm>
            <a:off x="7130374" y="0"/>
            <a:ext cx="5062798" cy="6857999"/>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b="1" dirty="0">
              <a:solidFill>
                <a:schemeClr val="bg1"/>
              </a:solidFill>
              <a:latin typeface="Calibri" pitchFamily="34" charset="0"/>
            </a:endParaRPr>
          </a:p>
        </p:txBody>
      </p:sp>
      <p:sp>
        <p:nvSpPr>
          <p:cNvPr id="13" name="TextBox 22"/>
          <p:cNvSpPr txBox="1"/>
          <p:nvPr/>
        </p:nvSpPr>
        <p:spPr>
          <a:xfrm>
            <a:off x="7223445" y="660476"/>
            <a:ext cx="5018581" cy="954107"/>
          </a:xfrm>
          <a:prstGeom prst="rect">
            <a:avLst/>
          </a:prstGeom>
        </p:spPr>
        <p:txBody>
          <a:bodyPr wrap="square" rtlCol="0">
            <a:spAutoFit/>
          </a:bodyPr>
          <a:lstStyle/>
          <a:p>
            <a:r>
              <a:rPr lang="en-US" sz="1400" dirty="0">
                <a:solidFill>
                  <a:schemeClr val="bg1"/>
                </a:solidFill>
                <a:latin typeface="Calibri" pitchFamily="34" charset="0"/>
                <a:cs typeface="Arial" pitchFamily="34" charset="0"/>
              </a:rPr>
              <a:t>Two thirds of the Hungarians living in Great-Britain (60%) don’t expect a high influence of the Brexit on his everyday life. Only a small group has a fear (2%) of that their life in the country will be impossible because of the political changes after Brexit.</a:t>
            </a:r>
          </a:p>
        </p:txBody>
      </p:sp>
      <p:sp>
        <p:nvSpPr>
          <p:cNvPr id="14" name="TextBox 21"/>
          <p:cNvSpPr txBox="1"/>
          <p:nvPr/>
        </p:nvSpPr>
        <p:spPr>
          <a:xfrm>
            <a:off x="7154215" y="-19271"/>
            <a:ext cx="5037785" cy="707886"/>
          </a:xfrm>
          <a:prstGeom prst="rect">
            <a:avLst/>
          </a:prstGeom>
        </p:spPr>
        <p:txBody>
          <a:bodyPr wrap="square" rtlCol="0">
            <a:spAutoFit/>
          </a:bodyPr>
          <a:lstStyle/>
          <a:p>
            <a:pPr algn="ctr"/>
            <a:r>
              <a:rPr lang="hu-HU" sz="2000" b="1" i="1" dirty="0">
                <a:solidFill>
                  <a:schemeClr val="bg1"/>
                </a:solidFill>
                <a:latin typeface="Calibri" pitchFamily="34" charset="0"/>
                <a:cs typeface="Arial" pitchFamily="34" charset="0"/>
              </a:rPr>
              <a:t>INFORMATION COMING FROM THE QUANTITATIVE PHASE</a:t>
            </a:r>
          </a:p>
        </p:txBody>
      </p:sp>
      <p:pic>
        <p:nvPicPr>
          <p:cNvPr id="15" name="Picture 14">
            <a:extLst>
              <a:ext uri="{FF2B5EF4-FFF2-40B4-BE49-F238E27FC236}">
                <a16:creationId xmlns:a16="http://schemas.microsoft.com/office/drawing/2014/main" xmlns="" id="{19AC4F08-7572-4A6C-869A-0C81C3D082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16" name="Picture 15">
            <a:extLst>
              <a:ext uri="{FF2B5EF4-FFF2-40B4-BE49-F238E27FC236}">
                <a16:creationId xmlns:a16="http://schemas.microsoft.com/office/drawing/2014/main" xmlns="" id="{993C08B8-3B3A-45D7-9BFD-313529B894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3543336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chemeClr val="bg1"/>
                </a:solidFill>
              </a:rPr>
              <a:t>Contacts</a:t>
            </a:r>
          </a:p>
        </p:txBody>
      </p:sp>
      <p:grpSp>
        <p:nvGrpSpPr>
          <p:cNvPr id="7" name="Csoportba foglalás 4"/>
          <p:cNvGrpSpPr/>
          <p:nvPr/>
        </p:nvGrpSpPr>
        <p:grpSpPr>
          <a:xfrm>
            <a:off x="808756" y="1304752"/>
            <a:ext cx="4527271" cy="1512000"/>
            <a:chOff x="635136" y="959854"/>
            <a:chExt cx="4527271" cy="1512000"/>
          </a:xfrm>
        </p:grpSpPr>
        <p:grpSp>
          <p:nvGrpSpPr>
            <p:cNvPr id="8" name="Skupina 10"/>
            <p:cNvGrpSpPr/>
            <p:nvPr/>
          </p:nvGrpSpPr>
          <p:grpSpPr>
            <a:xfrm>
              <a:off x="635136" y="959854"/>
              <a:ext cx="4527271" cy="1512000"/>
              <a:chOff x="637550" y="4344230"/>
              <a:chExt cx="4527271" cy="1512000"/>
            </a:xfrm>
          </p:grpSpPr>
          <p:sp>
            <p:nvSpPr>
              <p:cNvPr id="10" name="Elipsa 48"/>
              <p:cNvSpPr/>
              <p:nvPr/>
            </p:nvSpPr>
            <p:spPr>
              <a:xfrm>
                <a:off x="637550" y="4344230"/>
                <a:ext cx="1512000" cy="151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2"/>
                  </a:solidFill>
                  <a:effectLst/>
                  <a:uLnTx/>
                  <a:uFillTx/>
                  <a:latin typeface="+mn-lt"/>
                  <a:ea typeface="+mn-ea"/>
                  <a:cs typeface="+mn-cs"/>
                </a:endParaRPr>
              </a:p>
            </p:txBody>
          </p:sp>
          <p:sp>
            <p:nvSpPr>
              <p:cNvPr id="11" name="Rectangle 14"/>
              <p:cNvSpPr>
                <a:spLocks noChangeArrowheads="1"/>
              </p:cNvSpPr>
              <p:nvPr/>
            </p:nvSpPr>
            <p:spPr bwMode="auto">
              <a:xfrm>
                <a:off x="2284821" y="4566584"/>
                <a:ext cx="2880000" cy="1200904"/>
              </a:xfrm>
              <a:prstGeom prst="rect">
                <a:avLst/>
              </a:prstGeom>
              <a:noFill/>
              <a:ln w="9525">
                <a:noFill/>
                <a:miter lim="800000"/>
                <a:headEnd/>
                <a:tailEnd/>
              </a:ln>
            </p:spPr>
            <p:txBody>
              <a:bodyPr lIns="92003" tIns="46005" rIns="92003" bIns="46005">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mn-lt"/>
                    <a:ea typeface="+mn-ea"/>
                    <a:cs typeface="Calibri" pitchFamily="34" charset="0"/>
                  </a:rPr>
                  <a:t>Dániel Bolyky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mn-lt"/>
                    <a:ea typeface="+mn-ea"/>
                    <a:cs typeface="Calibri" pitchFamily="34" charset="0"/>
                  </a:rPr>
                  <a:t>Qualitative BU Director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sng" strike="noStrike" kern="0" cap="none" spc="0" normalizeH="0" baseline="0" noProof="0" dirty="0">
                    <a:ln>
                      <a:noFill/>
                    </a:ln>
                    <a:solidFill>
                      <a:schemeClr val="bg1"/>
                    </a:solidFill>
                    <a:effectLst/>
                    <a:uLnTx/>
                    <a:uFillTx/>
                    <a:latin typeface="+mn-lt"/>
                    <a:ea typeface="+mn-ea"/>
                    <a:cs typeface="Calibri" pitchFamily="34" charset="0"/>
                  </a:rPr>
                  <a:t>daniel.bolyky@ipsos.com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mn-lt"/>
                    <a:ea typeface="+mn-ea"/>
                    <a:cs typeface="Calibri" pitchFamily="34" charset="0"/>
                  </a:rPr>
                  <a:t>+36 30 241 83 98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mn-lt"/>
                    <a:ea typeface="+mn-ea"/>
                    <a:cs typeface="Calibri" pitchFamily="34" charset="0"/>
                  </a:rPr>
                  <a:t>+36 1 476 7643</a:t>
                </a:r>
              </a:p>
            </p:txBody>
          </p:sp>
        </p:gr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603" y="1052736"/>
              <a:ext cx="1257125" cy="1324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Csoportba foglalás 7"/>
          <p:cNvGrpSpPr/>
          <p:nvPr/>
        </p:nvGrpSpPr>
        <p:grpSpPr>
          <a:xfrm>
            <a:off x="7118903" y="1272830"/>
            <a:ext cx="4626344" cy="1716578"/>
            <a:chOff x="417019" y="3629342"/>
            <a:chExt cx="4626344" cy="1716578"/>
          </a:xfrm>
        </p:grpSpPr>
        <p:grpSp>
          <p:nvGrpSpPr>
            <p:cNvPr id="17" name="Csoportba foglalás 22"/>
            <p:cNvGrpSpPr/>
            <p:nvPr/>
          </p:nvGrpSpPr>
          <p:grpSpPr>
            <a:xfrm>
              <a:off x="417019" y="3629342"/>
              <a:ext cx="4626344" cy="1716578"/>
              <a:chOff x="6514247" y="4429703"/>
              <a:chExt cx="4626344" cy="1716578"/>
            </a:xfrm>
          </p:grpSpPr>
          <p:sp>
            <p:nvSpPr>
              <p:cNvPr id="19" name="Elipsa 48"/>
              <p:cNvSpPr/>
              <p:nvPr/>
            </p:nvSpPr>
            <p:spPr>
              <a:xfrm>
                <a:off x="6514247" y="4429703"/>
                <a:ext cx="1512000" cy="1512000"/>
              </a:xfrm>
              <a:prstGeom prst="ellipse">
                <a:avLst/>
              </a:prstGeom>
              <a:solidFill>
                <a:srgbClr val="8CAF47"/>
              </a:solidFill>
              <a:ln w="25400" cap="flat" cmpd="sng" algn="ctr">
                <a:noFill/>
                <a:prstDash val="solid"/>
              </a:ln>
              <a:effectLst/>
            </p:spPr>
            <p:txBody>
              <a:bodyPr rtlCol="0" anchor="ctr"/>
              <a:lstStyle/>
              <a:p>
                <a:pPr algn="ctr">
                  <a:defRPr/>
                </a:pPr>
                <a:endParaRPr lang="cs-CZ" kern="0">
                  <a:solidFill>
                    <a:prstClr val="white"/>
                  </a:solidFill>
                  <a:cs typeface="Calibri" panose="020F0502020204030204" pitchFamily="34" charset="0"/>
                </a:endParaRPr>
              </a:p>
            </p:txBody>
          </p:sp>
          <p:sp>
            <p:nvSpPr>
              <p:cNvPr id="20" name="Téglalap 27"/>
              <p:cNvSpPr/>
              <p:nvPr/>
            </p:nvSpPr>
            <p:spPr>
              <a:xfrm>
                <a:off x="8061023" y="4690498"/>
                <a:ext cx="3079568" cy="1455783"/>
              </a:xfrm>
              <a:prstGeom prst="rect">
                <a:avLst/>
              </a:prstGeom>
            </p:spPr>
            <p:txBody>
              <a:bodyPr wrap="square">
                <a:spAutoFit/>
              </a:bodyPr>
              <a:lstStyle/>
              <a:p>
                <a:pPr marL="182563" indent="-182563">
                  <a:lnSpc>
                    <a:spcPct val="70000"/>
                  </a:lnSpc>
                  <a:spcBef>
                    <a:spcPts val="800"/>
                  </a:spcBef>
                  <a:buFont typeface="Wingdings" pitchFamily="2" charset="2"/>
                  <a:buNone/>
                  <a:defRPr/>
                </a:pPr>
                <a:r>
                  <a:rPr lang="hu-HU" sz="1600" b="1" kern="0" dirty="0">
                    <a:solidFill>
                      <a:prstClr val="white"/>
                    </a:solidFill>
                    <a:cs typeface="Calibri" pitchFamily="34" charset="0"/>
                  </a:rPr>
                  <a:t>Viola Végh</a:t>
                </a:r>
                <a:endParaRPr lang="en-US" sz="1600" b="1" kern="0" dirty="0">
                  <a:solidFill>
                    <a:prstClr val="white"/>
                  </a:solidFill>
                  <a:cs typeface="Calibri" pitchFamily="34" charset="0"/>
                </a:endParaRPr>
              </a:p>
              <a:p>
                <a:pPr>
                  <a:buSzPct val="110000"/>
                  <a:buFont typeface="Wingdings" pitchFamily="2" charset="2"/>
                  <a:buNone/>
                </a:pPr>
                <a:r>
                  <a:rPr lang="hu-HU" sz="1400" kern="0" dirty="0">
                    <a:solidFill>
                      <a:prstClr val="white"/>
                    </a:solidFill>
                    <a:cs typeface="Calibri" pitchFamily="34" charset="0"/>
                  </a:rPr>
                  <a:t>Account Manager</a:t>
                </a:r>
                <a:endParaRPr lang="en-US" sz="1400" kern="0" dirty="0">
                  <a:solidFill>
                    <a:prstClr val="white"/>
                  </a:solidFill>
                  <a:cs typeface="Calibri" pitchFamily="34" charset="0"/>
                </a:endParaRPr>
              </a:p>
              <a:p>
                <a:pPr>
                  <a:buSzPct val="110000"/>
                  <a:buFont typeface="Wingdings" pitchFamily="2" charset="2"/>
                  <a:buNone/>
                </a:pPr>
                <a:r>
                  <a:rPr lang="hu-HU" sz="1400" u="sng" kern="0" dirty="0">
                    <a:solidFill>
                      <a:prstClr val="white"/>
                    </a:solidFill>
                    <a:cs typeface="Calibri" pitchFamily="34" charset="0"/>
                  </a:rPr>
                  <a:t>viola</a:t>
                </a:r>
                <a:r>
                  <a:rPr lang="en-US" sz="1400" u="sng" kern="0" dirty="0">
                    <a:solidFill>
                      <a:prstClr val="white"/>
                    </a:solidFill>
                    <a:cs typeface="Calibri" pitchFamily="34" charset="0"/>
                  </a:rPr>
                  <a:t>.</a:t>
                </a:r>
                <a:r>
                  <a:rPr lang="hu-HU" sz="1400" u="sng" kern="0" dirty="0" err="1">
                    <a:solidFill>
                      <a:prstClr val="white"/>
                    </a:solidFill>
                    <a:cs typeface="Calibri" pitchFamily="34" charset="0"/>
                  </a:rPr>
                  <a:t>vegh</a:t>
                </a:r>
                <a:r>
                  <a:rPr lang="en-US" sz="1400" u="sng" kern="0" dirty="0">
                    <a:solidFill>
                      <a:prstClr val="white"/>
                    </a:solidFill>
                    <a:cs typeface="Calibri" pitchFamily="34" charset="0"/>
                  </a:rPr>
                  <a:t>@ipsos.com</a:t>
                </a:r>
              </a:p>
              <a:p>
                <a:pPr marL="182563" indent="-182563">
                  <a:lnSpc>
                    <a:spcPct val="70000"/>
                  </a:lnSpc>
                  <a:spcBef>
                    <a:spcPts val="800"/>
                  </a:spcBef>
                  <a:defRPr/>
                </a:pPr>
                <a:r>
                  <a:rPr lang="hu-HU" sz="1400" kern="0" dirty="0">
                    <a:solidFill>
                      <a:prstClr val="white"/>
                    </a:solidFill>
                    <a:cs typeface="Calibri" pitchFamily="34" charset="0"/>
                  </a:rPr>
                  <a:t>+36 30 380 2979</a:t>
                </a:r>
              </a:p>
              <a:p>
                <a:pPr marL="182563" indent="-182563">
                  <a:lnSpc>
                    <a:spcPct val="70000"/>
                  </a:lnSpc>
                  <a:spcBef>
                    <a:spcPts val="800"/>
                  </a:spcBef>
                  <a:defRPr/>
                </a:pPr>
                <a:r>
                  <a:rPr lang="en-US" sz="1400" kern="0" dirty="0">
                    <a:solidFill>
                      <a:prstClr val="white"/>
                    </a:solidFill>
                    <a:cs typeface="Calibri" pitchFamily="34" charset="0"/>
                  </a:rPr>
                  <a:t>+36 1 476 76</a:t>
                </a:r>
                <a:r>
                  <a:rPr lang="hu-HU" sz="1400" kern="0" dirty="0">
                    <a:solidFill>
                      <a:prstClr val="white"/>
                    </a:solidFill>
                    <a:cs typeface="Calibri" pitchFamily="34" charset="0"/>
                  </a:rPr>
                  <a:t>72</a:t>
                </a:r>
              </a:p>
              <a:p>
                <a:pPr marL="182563" indent="-182563">
                  <a:lnSpc>
                    <a:spcPct val="70000"/>
                  </a:lnSpc>
                  <a:spcBef>
                    <a:spcPts val="800"/>
                  </a:spcBef>
                  <a:defRPr/>
                </a:pPr>
                <a:endParaRPr lang="en-US" sz="1400" kern="0" dirty="0">
                  <a:solidFill>
                    <a:prstClr val="white"/>
                  </a:solidFill>
                  <a:cs typeface="Calibri" pitchFamily="34" charset="0"/>
                </a:endParaRPr>
              </a:p>
            </p:txBody>
          </p:sp>
        </p:grpSp>
        <p:pic>
          <p:nvPicPr>
            <p:cNvPr id="18"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091" t="735"/>
            <a:stretch/>
          </p:blipFill>
          <p:spPr bwMode="auto">
            <a:xfrm>
              <a:off x="671068" y="3754146"/>
              <a:ext cx="1208134" cy="125366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Csoportba foglalás 23"/>
          <p:cNvGrpSpPr/>
          <p:nvPr/>
        </p:nvGrpSpPr>
        <p:grpSpPr>
          <a:xfrm>
            <a:off x="3886995" y="3119007"/>
            <a:ext cx="3972688" cy="1586818"/>
            <a:chOff x="6172039" y="4429703"/>
            <a:chExt cx="3972688" cy="1586818"/>
          </a:xfrm>
        </p:grpSpPr>
        <p:sp>
          <p:nvSpPr>
            <p:cNvPr id="23" name="Elipsa 48"/>
            <p:cNvSpPr/>
            <p:nvPr/>
          </p:nvSpPr>
          <p:spPr>
            <a:xfrm>
              <a:off x="6172039" y="4429703"/>
              <a:ext cx="1512000" cy="1512000"/>
            </a:xfrm>
            <a:prstGeom prst="ellipse">
              <a:avLst/>
            </a:prstGeom>
            <a:solidFill>
              <a:srgbClr val="8CAF4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
          <p:nvSpPr>
            <p:cNvPr id="24" name="Téglalap 26"/>
            <p:cNvSpPr/>
            <p:nvPr/>
          </p:nvSpPr>
          <p:spPr>
            <a:xfrm>
              <a:off x="7681567" y="4814141"/>
              <a:ext cx="2463160" cy="1202380"/>
            </a:xfrm>
            <a:prstGeom prst="rect">
              <a:avLst/>
            </a:prstGeom>
          </p:spPr>
          <p:txBody>
            <a:bodyPr wrap="square">
              <a:spAutoFit/>
            </a:bodyPr>
            <a:lstStyle/>
            <a:p>
              <a:pPr marL="182563" marR="0" lvl="0" indent="-182563" algn="l" defTabSz="914400" rtl="0" eaLnBrk="1" fontAlgn="auto" latinLnBrk="0" hangingPunct="1">
                <a:lnSpc>
                  <a:spcPct val="70000"/>
                </a:lnSpc>
                <a:spcBef>
                  <a:spcPts val="800"/>
                </a:spcBef>
                <a:spcAft>
                  <a:spcPts val="0"/>
                </a:spcAft>
                <a:buClrTx/>
                <a:buSzTx/>
                <a:buFont typeface="Wingdings" pitchFamily="2" charset="2"/>
                <a:buNone/>
                <a:tabLst/>
                <a:defRPr/>
              </a:pPr>
              <a:r>
                <a:rPr kumimoji="0" lang="hu-HU" sz="1600" b="1" i="0" u="none" strike="noStrike" kern="0" cap="none" spc="0" normalizeH="0" baseline="0" noProof="0" dirty="0">
                  <a:ln>
                    <a:noFill/>
                  </a:ln>
                  <a:solidFill>
                    <a:prstClr val="white"/>
                  </a:solidFill>
                  <a:effectLst/>
                  <a:uLnTx/>
                  <a:uFillTx/>
                  <a:latin typeface="Calibri"/>
                  <a:ea typeface="+mn-ea"/>
                  <a:cs typeface="Calibri" pitchFamily="34" charset="0"/>
                </a:rPr>
                <a:t>Katalin Nádori</a:t>
              </a:r>
              <a:endParaRPr kumimoji="0" lang="en-US" sz="1600" b="1" i="0" u="none" strike="noStrike" kern="0" cap="none" spc="0" normalizeH="0" baseline="0" noProof="0" dirty="0">
                <a:ln>
                  <a:noFill/>
                </a:ln>
                <a:solidFill>
                  <a:prstClr val="white"/>
                </a:solidFill>
                <a:effectLst/>
                <a:uLnTx/>
                <a:uFillTx/>
                <a:latin typeface="Calibri"/>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Pct val="110000"/>
                <a:buFont typeface="Wingdings" pitchFamily="2" charset="2"/>
                <a:buNone/>
                <a:tabLst/>
                <a:defRPr/>
              </a:pPr>
              <a:r>
                <a:rPr kumimoji="0" lang="hu-HU" sz="1400" b="0" i="0" u="none" strike="noStrike" kern="0" cap="none" spc="0" normalizeH="0" baseline="0" noProof="0" dirty="0" err="1">
                  <a:ln>
                    <a:noFill/>
                  </a:ln>
                  <a:solidFill>
                    <a:prstClr val="white"/>
                  </a:solidFill>
                  <a:effectLst/>
                  <a:uLnTx/>
                  <a:uFillTx/>
                  <a:latin typeface="Calibri"/>
                  <a:ea typeface="+mn-ea"/>
                  <a:cs typeface="Calibri" pitchFamily="34" charset="0"/>
                </a:rPr>
                <a:t>Senior</a:t>
              </a:r>
              <a:r>
                <a:rPr kumimoji="0" lang="hu-HU" sz="1400" b="0" i="0" u="none" strike="noStrike" kern="0" cap="none" spc="0" normalizeH="0" baseline="0" noProof="0" dirty="0">
                  <a:ln>
                    <a:noFill/>
                  </a:ln>
                  <a:solidFill>
                    <a:prstClr val="white"/>
                  </a:solidFill>
                  <a:effectLst/>
                  <a:uLnTx/>
                  <a:uFillTx/>
                  <a:latin typeface="Calibri"/>
                  <a:ea typeface="+mn-ea"/>
                  <a:cs typeface="Calibri" pitchFamily="34" charset="0"/>
                </a:rPr>
                <a:t> </a:t>
              </a:r>
              <a:r>
                <a:rPr kumimoji="0" lang="hu-HU" sz="1400" b="0" i="0" u="none" strike="noStrike" kern="0" cap="none" spc="0" normalizeH="0" baseline="0" noProof="0" dirty="0" err="1">
                  <a:ln>
                    <a:noFill/>
                  </a:ln>
                  <a:solidFill>
                    <a:prstClr val="white"/>
                  </a:solidFill>
                  <a:effectLst/>
                  <a:uLnTx/>
                  <a:uFillTx/>
                  <a:latin typeface="Calibri"/>
                  <a:ea typeface="+mn-ea"/>
                  <a:cs typeface="Calibri" pitchFamily="34" charset="0"/>
                </a:rPr>
                <a:t>Qualitative</a:t>
              </a:r>
              <a:r>
                <a:rPr kumimoji="0" lang="hu-HU" sz="1400" b="0" i="0" u="none" strike="noStrike" kern="0" cap="none" spc="0" normalizeH="0" baseline="0" noProof="0" dirty="0">
                  <a:ln>
                    <a:noFill/>
                  </a:ln>
                  <a:solidFill>
                    <a:prstClr val="white"/>
                  </a:solidFill>
                  <a:effectLst/>
                  <a:uLnTx/>
                  <a:uFillTx/>
                  <a:latin typeface="Calibri"/>
                  <a:ea typeface="+mn-ea"/>
                  <a:cs typeface="Calibri" pitchFamily="34" charset="0"/>
                </a:rPr>
                <a:t> </a:t>
              </a:r>
              <a:r>
                <a:rPr kumimoji="0" lang="hu-HU" sz="1400" b="0" i="0" u="none" strike="noStrike" kern="0" cap="none" spc="0" normalizeH="0" baseline="0" noProof="0" dirty="0" err="1">
                  <a:ln>
                    <a:noFill/>
                  </a:ln>
                  <a:solidFill>
                    <a:prstClr val="white"/>
                  </a:solidFill>
                  <a:effectLst/>
                  <a:uLnTx/>
                  <a:uFillTx/>
                  <a:latin typeface="Calibri"/>
                  <a:ea typeface="+mn-ea"/>
                  <a:cs typeface="Calibri" pitchFamily="34" charset="0"/>
                </a:rPr>
                <a:t>researcher</a:t>
              </a:r>
              <a:endParaRPr kumimoji="0" lang="en-US" sz="1400" b="0" i="0" u="none" strike="noStrike" kern="0" cap="none" spc="0" normalizeH="0" baseline="0" noProof="0" dirty="0">
                <a:ln>
                  <a:noFill/>
                </a:ln>
                <a:solidFill>
                  <a:prstClr val="white"/>
                </a:solidFill>
                <a:effectLst/>
                <a:uLnTx/>
                <a:uFillTx/>
                <a:latin typeface="Calibri"/>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Pct val="110000"/>
                <a:buFont typeface="Wingdings" pitchFamily="2" charset="2"/>
                <a:buNone/>
                <a:tabLst/>
                <a:defRPr/>
              </a:pPr>
              <a:r>
                <a:rPr lang="hu-HU" sz="1400" u="sng" kern="0" dirty="0" err="1">
                  <a:solidFill>
                    <a:prstClr val="white"/>
                  </a:solidFill>
                  <a:latin typeface="Calibri"/>
                  <a:cs typeface="Calibri" pitchFamily="34" charset="0"/>
                </a:rPr>
                <a:t>k</a:t>
              </a:r>
              <a:r>
                <a:rPr kumimoji="0" lang="hu-HU" sz="1400" b="0" i="0" u="sng" strike="noStrike" kern="0" cap="none" spc="0" normalizeH="0" baseline="0" noProof="0" dirty="0" err="1">
                  <a:ln>
                    <a:noFill/>
                  </a:ln>
                  <a:solidFill>
                    <a:prstClr val="white"/>
                  </a:solidFill>
                  <a:effectLst/>
                  <a:uLnTx/>
                  <a:uFillTx/>
                  <a:latin typeface="Calibri"/>
                  <a:ea typeface="+mn-ea"/>
                  <a:cs typeface="Calibri" pitchFamily="34" charset="0"/>
                </a:rPr>
                <a:t>atalin.nadori</a:t>
              </a:r>
              <a:r>
                <a:rPr kumimoji="0" lang="en-US" sz="1400" b="0" i="0" u="sng" strike="noStrike" kern="0" cap="none" spc="0" normalizeH="0" baseline="0" noProof="0" dirty="0">
                  <a:ln>
                    <a:noFill/>
                  </a:ln>
                  <a:solidFill>
                    <a:prstClr val="white"/>
                  </a:solidFill>
                  <a:effectLst/>
                  <a:uLnTx/>
                  <a:uFillTx/>
                  <a:latin typeface="Calibri"/>
                  <a:ea typeface="+mn-ea"/>
                  <a:cs typeface="Calibri" pitchFamily="34" charset="0"/>
                </a:rPr>
                <a:t>@</a:t>
              </a:r>
              <a:r>
                <a:rPr kumimoji="0" lang="en-US" sz="1400" b="0" i="0" u="sng" strike="noStrike" kern="0" cap="none" spc="0" normalizeH="0" baseline="0" noProof="0" dirty="0" err="1">
                  <a:ln>
                    <a:noFill/>
                  </a:ln>
                  <a:solidFill>
                    <a:prstClr val="white"/>
                  </a:solidFill>
                  <a:effectLst/>
                  <a:uLnTx/>
                  <a:uFillTx/>
                  <a:latin typeface="Calibri"/>
                  <a:ea typeface="+mn-ea"/>
                  <a:cs typeface="Calibri" pitchFamily="34" charset="0"/>
                </a:rPr>
                <a:t>ipsos</a:t>
              </a:r>
              <a:r>
                <a:rPr kumimoji="0" lang="en-US" sz="1400" b="0" i="0" u="sng" strike="noStrike" kern="0" cap="none" spc="0" normalizeH="0" baseline="0" noProof="0" dirty="0">
                  <a:ln>
                    <a:noFill/>
                  </a:ln>
                  <a:solidFill>
                    <a:prstClr val="white"/>
                  </a:solidFill>
                  <a:effectLst/>
                  <a:uLnTx/>
                  <a:uFillTx/>
                  <a:latin typeface="Calibri"/>
                  <a:ea typeface="+mn-ea"/>
                  <a:cs typeface="Calibri" pitchFamily="34" charset="0"/>
                </a:rPr>
                <a:t>.</a:t>
              </a:r>
              <a:r>
                <a:rPr kumimoji="0" lang="hu-HU" sz="1400" b="0" i="0" u="sng" strike="noStrike" kern="0" cap="none" spc="0" normalizeH="0" baseline="0" noProof="0" dirty="0">
                  <a:ln>
                    <a:noFill/>
                  </a:ln>
                  <a:solidFill>
                    <a:prstClr val="white"/>
                  </a:solidFill>
                  <a:effectLst/>
                  <a:uLnTx/>
                  <a:uFillTx/>
                  <a:latin typeface="Calibri"/>
                  <a:ea typeface="+mn-ea"/>
                  <a:cs typeface="Calibri" pitchFamily="34" charset="0"/>
                </a:rPr>
                <a:t>hu</a:t>
              </a:r>
              <a:endParaRPr kumimoji="0" lang="en-US" sz="1400" b="0" i="0" u="sng" strike="noStrike" kern="0" cap="none" spc="0" normalizeH="0" baseline="0" noProof="0" dirty="0">
                <a:ln>
                  <a:noFill/>
                </a:ln>
                <a:solidFill>
                  <a:prstClr val="white"/>
                </a:solidFill>
                <a:effectLst/>
                <a:uLnTx/>
                <a:uFillTx/>
                <a:latin typeface="Calibri"/>
                <a:ea typeface="+mn-ea"/>
                <a:cs typeface="Calibri" pitchFamily="34" charset="0"/>
              </a:endParaRPr>
            </a:p>
            <a:p>
              <a:pPr marL="182563" marR="0" lvl="0" indent="-182563" algn="l" defTabSz="914400" rtl="0" eaLnBrk="1" fontAlgn="auto" latinLnBrk="0" hangingPunct="1">
                <a:lnSpc>
                  <a:spcPct val="70000"/>
                </a:lnSpc>
                <a:spcBef>
                  <a:spcPts val="800"/>
                </a:spcBef>
                <a:spcAft>
                  <a:spcPts val="0"/>
                </a:spcAft>
                <a:buClrTx/>
                <a:buSzTx/>
                <a:buFontTx/>
                <a:buNone/>
                <a:tabLst/>
                <a:defRPr/>
              </a:pPr>
              <a:r>
                <a:rPr kumimoji="0" lang="hu-HU" sz="1400" b="0" i="0" u="none" strike="noStrike" kern="0" cap="none" spc="0" normalizeH="0" baseline="0" noProof="0" dirty="0">
                  <a:ln>
                    <a:noFill/>
                  </a:ln>
                  <a:solidFill>
                    <a:prstClr val="white"/>
                  </a:solidFill>
                  <a:effectLst/>
                  <a:uLnTx/>
                  <a:uFillTx/>
                  <a:latin typeface="Calibri"/>
                  <a:ea typeface="+mn-ea"/>
                  <a:cs typeface="Calibri" pitchFamily="34" charset="0"/>
                </a:rPr>
                <a:t>+36 30 560 4130</a:t>
              </a:r>
            </a:p>
            <a:p>
              <a:pPr marL="182563" marR="0" lvl="0" indent="-182563" algn="l" defTabSz="914400" rtl="0" eaLnBrk="1" fontAlgn="auto" latinLnBrk="0" hangingPunct="1">
                <a:lnSpc>
                  <a:spcPct val="70000"/>
                </a:lnSpc>
                <a:spcBef>
                  <a:spcPts val="80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Calibri" pitchFamily="34" charset="0"/>
              </a:endParaRPr>
            </a:p>
          </p:txBody>
        </p:sp>
      </p:grpSp>
      <p:pic>
        <p:nvPicPr>
          <p:cNvPr id="25" name="Kép 5" descr="Kati_8.jpg"/>
          <p:cNvPicPr>
            <a:picLocks noChangeAspect="1"/>
          </p:cNvPicPr>
          <p:nvPr/>
        </p:nvPicPr>
        <p:blipFill rotWithShape="1">
          <a:blip r:embed="rId4" cstate="print"/>
          <a:srcRect t="10566" b="7563"/>
          <a:stretch/>
        </p:blipFill>
        <p:spPr>
          <a:xfrm>
            <a:off x="4076544" y="3301465"/>
            <a:ext cx="1259483" cy="1248197"/>
          </a:xfrm>
          <a:prstGeom prst="ellipse">
            <a:avLst/>
          </a:prstGeom>
        </p:spPr>
      </p:pic>
      <p:pic>
        <p:nvPicPr>
          <p:cNvPr id="21" name="Picture 20">
            <a:extLst>
              <a:ext uri="{FF2B5EF4-FFF2-40B4-BE49-F238E27FC236}">
                <a16:creationId xmlns:a16="http://schemas.microsoft.com/office/drawing/2014/main" xmlns="" id="{37CED766-1B51-43CC-9C01-A5E11DFB2E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248" y="6257099"/>
            <a:ext cx="600901" cy="600901"/>
          </a:xfrm>
          <a:prstGeom prst="rect">
            <a:avLst/>
          </a:prstGeom>
        </p:spPr>
      </p:pic>
      <p:pic>
        <p:nvPicPr>
          <p:cNvPr id="22" name="Picture 21">
            <a:extLst>
              <a:ext uri="{FF2B5EF4-FFF2-40B4-BE49-F238E27FC236}">
                <a16:creationId xmlns:a16="http://schemas.microsoft.com/office/drawing/2014/main" xmlns="" id="{7DDC43CA-C692-487F-B301-526C9903C8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5490" y="6528470"/>
            <a:ext cx="725425" cy="137160"/>
          </a:xfrm>
          <a:prstGeom prst="rect">
            <a:avLst/>
          </a:prstGeom>
        </p:spPr>
      </p:pic>
    </p:spTree>
    <p:extLst>
      <p:ext uri="{BB962C8B-B14F-4D97-AF65-F5344CB8AC3E}">
        <p14:creationId xmlns:p14="http://schemas.microsoft.com/office/powerpoint/2010/main" val="1016026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r>
              <a:rPr lang="en-US" sz="3200" cap="none" dirty="0">
                <a:solidFill>
                  <a:srgbClr val="404040"/>
                </a:solidFill>
              </a:rPr>
              <a:t>Summary</a:t>
            </a:r>
          </a:p>
        </p:txBody>
      </p:sp>
      <p:sp>
        <p:nvSpPr>
          <p:cNvPr id="3" name="Rectangle 2"/>
          <p:cNvSpPr/>
          <p:nvPr/>
        </p:nvSpPr>
        <p:spPr>
          <a:xfrm>
            <a:off x="402556" y="1044963"/>
            <a:ext cx="11494169" cy="5186035"/>
          </a:xfrm>
          <a:prstGeom prst="rect">
            <a:avLst/>
          </a:prstGeom>
        </p:spPr>
        <p:txBody>
          <a:bodyPr wrap="square">
            <a:spAutoFit/>
          </a:bodyPr>
          <a:lstStyle/>
          <a:p>
            <a:pPr marL="285750" indent="-285750">
              <a:spcBef>
                <a:spcPts val="600"/>
              </a:spcBef>
              <a:buFont typeface="Arial" panose="020B0604020202020204" pitchFamily="34" charset="0"/>
              <a:buChar char="•"/>
            </a:pPr>
            <a:r>
              <a:rPr lang="en-US" sz="1300" dirty="0">
                <a:solidFill>
                  <a:srgbClr val="404040"/>
                </a:solidFill>
              </a:rPr>
              <a:t>The habits of the examined sample (15 participants) regarding </a:t>
            </a:r>
            <a:r>
              <a:rPr lang="en-US" sz="1300" b="1" dirty="0">
                <a:solidFill>
                  <a:srgbClr val="404040"/>
                </a:solidFill>
              </a:rPr>
              <a:t>media usage has changed even before they left Hungary</a:t>
            </a:r>
            <a:r>
              <a:rPr lang="en-US" sz="1300" dirty="0">
                <a:solidFill>
                  <a:srgbClr val="404040"/>
                </a:solidFill>
              </a:rPr>
              <a:t>. </a:t>
            </a:r>
            <a:r>
              <a:rPr lang="en-US" sz="1300" b="1" dirty="0">
                <a:solidFill>
                  <a:srgbClr val="404040"/>
                </a:solidFill>
              </a:rPr>
              <a:t>Online media</a:t>
            </a:r>
            <a:r>
              <a:rPr lang="en-US" sz="1300" dirty="0">
                <a:solidFill>
                  <a:srgbClr val="404040"/>
                </a:solidFill>
              </a:rPr>
              <a:t>, </a:t>
            </a:r>
            <a:r>
              <a:rPr lang="en-US" sz="1300" b="1" dirty="0">
                <a:solidFill>
                  <a:srgbClr val="404040"/>
                </a:solidFill>
              </a:rPr>
              <a:t>combined with laptops and smartphones </a:t>
            </a:r>
            <a:r>
              <a:rPr lang="en-US" sz="1300" dirty="0">
                <a:solidFill>
                  <a:srgbClr val="404040"/>
                </a:solidFill>
              </a:rPr>
              <a:t>as devices have gained more popularity. Watching TV (with the family) was not so attractive, and the offers of Hungarian channels became uninteresting. On the other hand, YouTube, torrents and stream made it possible to access the newest series, movies and music videos.</a:t>
            </a:r>
          </a:p>
          <a:p>
            <a:pPr marL="285750" indent="-285750">
              <a:spcBef>
                <a:spcPts val="600"/>
              </a:spcBef>
              <a:buFont typeface="Arial" panose="020B0604020202020204" pitchFamily="34" charset="0"/>
              <a:buChar char="•"/>
            </a:pPr>
            <a:r>
              <a:rPr lang="en-US" sz="1300" b="1" dirty="0">
                <a:solidFill>
                  <a:srgbClr val="404040"/>
                </a:solidFill>
              </a:rPr>
              <a:t>The segment of highly educated young adults with wide social network had been already lost by the Hungarian TV channels before these people left the country.</a:t>
            </a:r>
          </a:p>
          <a:p>
            <a:pPr marL="285750" indent="-285750">
              <a:spcBef>
                <a:spcPts val="600"/>
              </a:spcBef>
              <a:buFont typeface="Arial" panose="020B0604020202020204" pitchFamily="34" charset="0"/>
              <a:buChar char="•"/>
            </a:pPr>
            <a:r>
              <a:rPr lang="en-US" sz="1300" dirty="0">
                <a:solidFill>
                  <a:srgbClr val="404040"/>
                </a:solidFill>
              </a:rPr>
              <a:t>The device penetration of the target group corresponds to the average. 8 participants have a TV device (smart TV), they mainly use it as a laptop projector, but different TV channels are available as well. Smartphones and laptops are the two most important devices, they use both for connecting others and for entertainment purposes as well.</a:t>
            </a:r>
          </a:p>
          <a:p>
            <a:pPr marL="285750" indent="-285750">
              <a:spcBef>
                <a:spcPts val="600"/>
              </a:spcBef>
              <a:buFont typeface="Arial" panose="020B0604020202020204" pitchFamily="34" charset="0"/>
              <a:buChar char="•"/>
            </a:pPr>
            <a:r>
              <a:rPr lang="en-US" sz="1300" dirty="0">
                <a:solidFill>
                  <a:srgbClr val="404040"/>
                </a:solidFill>
              </a:rPr>
              <a:t>Internet connection is the most important service of all. They choose the broadband subscriptions which is available at their place of residence, it typically includes a TV subscription as well. It’s not typical of the target group to access Hungarian channels in tricky ways.</a:t>
            </a:r>
          </a:p>
          <a:p>
            <a:pPr marL="285750" indent="-285750">
              <a:spcBef>
                <a:spcPts val="600"/>
              </a:spcBef>
              <a:buFont typeface="Arial" panose="020B0604020202020204" pitchFamily="34" charset="0"/>
              <a:buChar char="•"/>
            </a:pPr>
            <a:r>
              <a:rPr lang="en-US" sz="1300" b="1" dirty="0">
                <a:solidFill>
                  <a:srgbClr val="404040"/>
                </a:solidFill>
              </a:rPr>
              <a:t>Foreign TV channels or shows haven’t impregnated in the media usage of the participants, they don’t have any favorites.</a:t>
            </a:r>
            <a:r>
              <a:rPr lang="en-US" sz="1300" dirty="0">
                <a:solidFill>
                  <a:srgbClr val="404040"/>
                </a:solidFill>
              </a:rPr>
              <a:t> </a:t>
            </a:r>
            <a:r>
              <a:rPr lang="en-US" sz="1300" b="1" dirty="0">
                <a:solidFill>
                  <a:srgbClr val="404040"/>
                </a:solidFill>
              </a:rPr>
              <a:t>Their media usage is similar to their habits in Hungary</a:t>
            </a:r>
            <a:r>
              <a:rPr lang="en-US" sz="1300" dirty="0">
                <a:solidFill>
                  <a:srgbClr val="404040"/>
                </a:solidFill>
              </a:rPr>
              <a:t>, it consists mainly of YouTube, torrents and stream, and reading local news websites in English/ German. Except a few, all of them speak the target countries’ language, and/or more languages fluently. </a:t>
            </a:r>
          </a:p>
          <a:p>
            <a:pPr marL="285750" indent="-285750">
              <a:spcBef>
                <a:spcPts val="600"/>
              </a:spcBef>
              <a:buFont typeface="Arial" panose="020B0604020202020204" pitchFamily="34" charset="0"/>
              <a:buChar char="•"/>
            </a:pPr>
            <a:r>
              <a:rPr lang="en-US" sz="1300" dirty="0">
                <a:solidFill>
                  <a:srgbClr val="404040"/>
                </a:solidFill>
              </a:rPr>
              <a:t>Hungarian content: news shared on FB are the typical source of reading everyday news (shared from Index, HVG, 444!), the primary orientation, and a platform of a quick contact.</a:t>
            </a:r>
          </a:p>
          <a:p>
            <a:pPr marL="285750" indent="-285750">
              <a:spcBef>
                <a:spcPts val="600"/>
              </a:spcBef>
              <a:buFont typeface="Arial" panose="020B0604020202020204" pitchFamily="34" charset="0"/>
              <a:buChar char="•"/>
            </a:pPr>
            <a:r>
              <a:rPr lang="en-US" sz="1300" dirty="0">
                <a:solidFill>
                  <a:srgbClr val="404040"/>
                </a:solidFill>
              </a:rPr>
              <a:t>The basic platform of the usage is YouTube and stream, </a:t>
            </a:r>
            <a:r>
              <a:rPr lang="en-US" sz="1300" dirty="0" err="1">
                <a:solidFill>
                  <a:srgbClr val="404040"/>
                </a:solidFill>
              </a:rPr>
              <a:t>Médiaklikk</a:t>
            </a:r>
            <a:r>
              <a:rPr lang="en-US" sz="1300" dirty="0">
                <a:solidFill>
                  <a:srgbClr val="404040"/>
                </a:solidFill>
              </a:rPr>
              <a:t> is not typical. The block of </a:t>
            </a:r>
            <a:r>
              <a:rPr lang="en-US" sz="1300" dirty="0" err="1">
                <a:solidFill>
                  <a:srgbClr val="404040"/>
                </a:solidFill>
              </a:rPr>
              <a:t>Médiaklikk</a:t>
            </a:r>
            <a:r>
              <a:rPr lang="en-US" sz="1300" dirty="0">
                <a:solidFill>
                  <a:srgbClr val="404040"/>
                </a:solidFill>
              </a:rPr>
              <a:t> has made it difficult to access the main sports events of 2016, which was a disappointment for the participants. </a:t>
            </a:r>
          </a:p>
          <a:p>
            <a:pPr marL="285750" indent="-285750">
              <a:spcBef>
                <a:spcPts val="600"/>
              </a:spcBef>
              <a:buFont typeface="Arial" panose="020B0604020202020204" pitchFamily="34" charset="0"/>
              <a:buChar char="•"/>
            </a:pPr>
            <a:r>
              <a:rPr lang="en-US" sz="1300" dirty="0">
                <a:solidFill>
                  <a:srgbClr val="404040"/>
                </a:solidFill>
              </a:rPr>
              <a:t>The main emotional driver of the Hungarian content consumption is nostalgia: they search for old shows, favorites. They are mostly uninterested in Hungarian TV channels. Some of them follow the new talent shows on </a:t>
            </a:r>
            <a:r>
              <a:rPr lang="en-US" sz="1300" dirty="0" err="1">
                <a:solidFill>
                  <a:srgbClr val="404040"/>
                </a:solidFill>
              </a:rPr>
              <a:t>Médiaklikk</a:t>
            </a:r>
            <a:r>
              <a:rPr lang="en-US" sz="1300" dirty="0">
                <a:solidFill>
                  <a:srgbClr val="404040"/>
                </a:solidFill>
              </a:rPr>
              <a:t>, RTL Most, and TV 2. They don’t require the further expansion of Hungarian content, except for prominent sports events.</a:t>
            </a:r>
          </a:p>
          <a:p>
            <a:pPr marL="285750" indent="-285750">
              <a:spcBef>
                <a:spcPts val="600"/>
              </a:spcBef>
              <a:buFont typeface="Arial" panose="020B0604020202020204" pitchFamily="34" charset="0"/>
              <a:buChar char="•"/>
            </a:pPr>
            <a:r>
              <a:rPr lang="en-US" sz="1300" dirty="0">
                <a:solidFill>
                  <a:srgbClr val="404040"/>
                </a:solidFill>
              </a:rPr>
              <a:t>Hungarians living abroad don’t plan to return Hungary within 3-5 years, they are planning to stay at least in short term.</a:t>
            </a:r>
          </a:p>
          <a:p>
            <a:pPr marL="285750" indent="-285750">
              <a:spcBef>
                <a:spcPts val="600"/>
              </a:spcBef>
              <a:buFont typeface="Arial" panose="020B0604020202020204" pitchFamily="34" charset="0"/>
              <a:buChar char="•"/>
            </a:pPr>
            <a:r>
              <a:rPr lang="en-US" sz="1300" dirty="0">
                <a:solidFill>
                  <a:srgbClr val="404040"/>
                </a:solidFill>
              </a:rPr>
              <a:t>The socioeconomic composition of the target group represents high status: higher education, mostly white collar jobs, therefore the results of the qualitative research might be helpful regarding the </a:t>
            </a:r>
            <a:r>
              <a:rPr lang="en-US" sz="1300" dirty="0" err="1">
                <a:solidFill>
                  <a:srgbClr val="404040"/>
                </a:solidFill>
              </a:rPr>
              <a:t>quantative</a:t>
            </a:r>
            <a:r>
              <a:rPr lang="en-US" sz="1300" dirty="0">
                <a:solidFill>
                  <a:srgbClr val="404040"/>
                </a:solidFill>
              </a:rPr>
              <a:t> research.</a:t>
            </a:r>
          </a:p>
        </p:txBody>
      </p:sp>
      <p:sp>
        <p:nvSpPr>
          <p:cNvPr id="4" name="Rounded Rectangle 3"/>
          <p:cNvSpPr/>
          <p:nvPr/>
        </p:nvSpPr>
        <p:spPr>
          <a:xfrm>
            <a:off x="316871" y="1013987"/>
            <a:ext cx="11579854" cy="5288685"/>
          </a:xfrm>
          <a:prstGeom prst="roundRect">
            <a:avLst>
              <a:gd name="adj" fmla="val 6585"/>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pic>
        <p:nvPicPr>
          <p:cNvPr id="9" name="Picture 8">
            <a:extLst>
              <a:ext uri="{FF2B5EF4-FFF2-40B4-BE49-F238E27FC236}">
                <a16:creationId xmlns:a16="http://schemas.microsoft.com/office/drawing/2014/main" xmlns="" id="{E1E52533-6D97-4F6E-B9FD-E248DFEF8A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9500" y="6257099"/>
            <a:ext cx="600901" cy="600901"/>
          </a:xfrm>
          <a:prstGeom prst="rect">
            <a:avLst/>
          </a:prstGeom>
        </p:spPr>
      </p:pic>
      <p:pic>
        <p:nvPicPr>
          <p:cNvPr id="10" name="Picture 9">
            <a:extLst>
              <a:ext uri="{FF2B5EF4-FFF2-40B4-BE49-F238E27FC236}">
                <a16:creationId xmlns:a16="http://schemas.microsoft.com/office/drawing/2014/main" xmlns="" id="{29E7A408-3E34-4D76-9FA6-D4DFCA23E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2742" y="6528470"/>
            <a:ext cx="725425" cy="137160"/>
          </a:xfrm>
          <a:prstGeom prst="rect">
            <a:avLst/>
          </a:prstGeom>
        </p:spPr>
      </p:pic>
    </p:spTree>
    <p:extLst>
      <p:ext uri="{BB962C8B-B14F-4D97-AF65-F5344CB8AC3E}">
        <p14:creationId xmlns:p14="http://schemas.microsoft.com/office/powerpoint/2010/main" val="22608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1C46B"/>
        </a:solid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1366507" y="2878414"/>
            <a:ext cx="9457547" cy="1083375"/>
          </a:xfrm>
        </p:spPr>
        <p:txBody>
          <a:bodyPr>
            <a:normAutofit fontScale="90000"/>
          </a:bodyPr>
          <a:lstStyle/>
          <a:p>
            <a:r>
              <a:rPr lang="en-US" dirty="0">
                <a:solidFill>
                  <a:srgbClr val="404040"/>
                </a:solidFill>
              </a:rPr>
              <a:t>Results</a:t>
            </a:r>
          </a:p>
        </p:txBody>
      </p:sp>
      <p:pic>
        <p:nvPicPr>
          <p:cNvPr id="3" name="Picture 2">
            <a:extLst>
              <a:ext uri="{FF2B5EF4-FFF2-40B4-BE49-F238E27FC236}">
                <a16:creationId xmlns:a16="http://schemas.microsoft.com/office/drawing/2014/main" xmlns="" id="{A9B4C88D-F361-4A31-ABEE-5F25B1641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9500" y="6257099"/>
            <a:ext cx="600901" cy="600901"/>
          </a:xfrm>
          <a:prstGeom prst="rect">
            <a:avLst/>
          </a:prstGeom>
        </p:spPr>
      </p:pic>
      <p:pic>
        <p:nvPicPr>
          <p:cNvPr id="5" name="Picture 4">
            <a:extLst>
              <a:ext uri="{FF2B5EF4-FFF2-40B4-BE49-F238E27FC236}">
                <a16:creationId xmlns:a16="http://schemas.microsoft.com/office/drawing/2014/main" xmlns="" id="{93C459F5-C6C1-41B2-9AE4-329A1C84A9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2742" y="6528470"/>
            <a:ext cx="725425" cy="1371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1"/>
          <p:cNvSpPr>
            <a:spLocks noGrp="1"/>
          </p:cNvSpPr>
          <p:nvPr>
            <p:ph type="subTitle" idx="1"/>
          </p:nvPr>
        </p:nvSpPr>
        <p:spPr>
          <a:xfrm>
            <a:off x="5713479" y="2295525"/>
            <a:ext cx="6049896" cy="2600494"/>
          </a:xfrm>
        </p:spPr>
        <p:txBody>
          <a:bodyPr>
            <a:normAutofit/>
          </a:bodyPr>
          <a:lstStyle/>
          <a:p>
            <a:pPr>
              <a:defRPr/>
            </a:pPr>
            <a:r>
              <a:rPr lang="en-US" dirty="0">
                <a:solidFill>
                  <a:srgbClr val="404040"/>
                </a:solidFill>
              </a:rPr>
              <a:t>About the sample, characters, segments, contact</a:t>
            </a:r>
          </a:p>
        </p:txBody>
      </p:sp>
      <p:pic>
        <p:nvPicPr>
          <p:cNvPr id="3" name="Picture 2">
            <a:extLst>
              <a:ext uri="{FF2B5EF4-FFF2-40B4-BE49-F238E27FC236}">
                <a16:creationId xmlns:a16="http://schemas.microsoft.com/office/drawing/2014/main" xmlns="" id="{1A431893-78FA-4255-B5B0-0B230931AC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9500" y="6257099"/>
            <a:ext cx="600901" cy="600901"/>
          </a:xfrm>
          <a:prstGeom prst="rect">
            <a:avLst/>
          </a:prstGeom>
        </p:spPr>
      </p:pic>
      <p:pic>
        <p:nvPicPr>
          <p:cNvPr id="4" name="Picture 3">
            <a:extLst>
              <a:ext uri="{FF2B5EF4-FFF2-40B4-BE49-F238E27FC236}">
                <a16:creationId xmlns:a16="http://schemas.microsoft.com/office/drawing/2014/main" xmlns="" id="{554E8347-348C-4B77-95C9-CA4DBA70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2742" y="6528470"/>
            <a:ext cx="725425" cy="1371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Egyenes összekötő nyíllal 57"/>
          <p:cNvCxnSpPr/>
          <p:nvPr/>
        </p:nvCxnSpPr>
        <p:spPr>
          <a:xfrm flipV="1">
            <a:off x="339634" y="1567556"/>
            <a:ext cx="1" cy="5212077"/>
          </a:xfrm>
          <a:prstGeom prst="straightConnector1">
            <a:avLst/>
          </a:prstGeom>
          <a:ln w="127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Egyenes összekötő nyíllal 63"/>
          <p:cNvCxnSpPr/>
          <p:nvPr/>
        </p:nvCxnSpPr>
        <p:spPr>
          <a:xfrm flipV="1">
            <a:off x="326571" y="3540049"/>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Egyenes összekötő nyíllal 72"/>
          <p:cNvCxnSpPr/>
          <p:nvPr/>
        </p:nvCxnSpPr>
        <p:spPr>
          <a:xfrm flipV="1">
            <a:off x="322217" y="5887016"/>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27"/>
          <p:cNvSpPr/>
          <p:nvPr/>
        </p:nvSpPr>
        <p:spPr>
          <a:xfrm>
            <a:off x="3082834" y="2090076"/>
            <a:ext cx="2312125" cy="470255"/>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b="1" kern="0" dirty="0">
                <a:solidFill>
                  <a:srgbClr val="404040"/>
                </a:solidFill>
              </a:rPr>
              <a:t>YEARS SPENT IN THE TARGET COUNTRY</a:t>
            </a:r>
          </a:p>
        </p:txBody>
      </p:sp>
      <p:sp>
        <p:nvSpPr>
          <p:cNvPr id="83" name="Rectangle 27"/>
          <p:cNvSpPr/>
          <p:nvPr/>
        </p:nvSpPr>
        <p:spPr>
          <a:xfrm>
            <a:off x="6087290" y="2090077"/>
            <a:ext cx="1881053" cy="4572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100" b="1" kern="0" dirty="0">
                <a:solidFill>
                  <a:srgbClr val="404040"/>
                </a:solidFill>
              </a:rPr>
              <a:t>STATUS</a:t>
            </a:r>
          </a:p>
          <a:p>
            <a:pPr lvl="0" algn="ctr">
              <a:defRPr/>
            </a:pPr>
            <a:r>
              <a:rPr lang="hu-HU" sz="1100" b="1" kern="0" dirty="0">
                <a:solidFill>
                  <a:srgbClr val="404040"/>
                </a:solidFill>
              </a:rPr>
              <a:t>(SINGLE/IN A RELATIONSHIP)</a:t>
            </a:r>
          </a:p>
        </p:txBody>
      </p:sp>
      <p:pic>
        <p:nvPicPr>
          <p:cNvPr id="23" name="Kép 22" descr="Flag_of_Germany.svg.png"/>
          <p:cNvPicPr>
            <a:picLocks noChangeAspect="1"/>
          </p:cNvPicPr>
          <p:nvPr/>
        </p:nvPicPr>
        <p:blipFill>
          <a:blip r:embed="rId2" cstate="print"/>
          <a:stretch>
            <a:fillRect/>
          </a:stretch>
        </p:blipFill>
        <p:spPr>
          <a:xfrm>
            <a:off x="445396" y="2785773"/>
            <a:ext cx="495119" cy="297072"/>
          </a:xfrm>
          <a:prstGeom prst="rect">
            <a:avLst/>
          </a:prstGeom>
        </p:spPr>
      </p:pic>
      <p:pic>
        <p:nvPicPr>
          <p:cNvPr id="24" name="Kép 23" descr="Flag_of_the_United_Kingdom.svg.png"/>
          <p:cNvPicPr>
            <a:picLocks noChangeAspect="1"/>
          </p:cNvPicPr>
          <p:nvPr/>
        </p:nvPicPr>
        <p:blipFill>
          <a:blip r:embed="rId3" cstate="print"/>
          <a:stretch>
            <a:fillRect/>
          </a:stretch>
        </p:blipFill>
        <p:spPr>
          <a:xfrm>
            <a:off x="470252" y="3222181"/>
            <a:ext cx="474394" cy="237197"/>
          </a:xfrm>
          <a:prstGeom prst="rect">
            <a:avLst/>
          </a:prstGeom>
        </p:spPr>
      </p:pic>
      <p:sp>
        <p:nvSpPr>
          <p:cNvPr id="25" name="Szövegdoboz 24"/>
          <p:cNvSpPr txBox="1"/>
          <p:nvPr/>
        </p:nvSpPr>
        <p:spPr>
          <a:xfrm>
            <a:off x="3461448" y="2778067"/>
            <a:ext cx="1489510"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1; 1.5; 2; </a:t>
            </a:r>
            <a:r>
              <a:rPr lang="hu-HU" sz="1400" dirty="0" err="1">
                <a:solidFill>
                  <a:srgbClr val="404040"/>
                </a:solidFill>
                <a:latin typeface="Calibri" pitchFamily="34" charset="0"/>
                <a:cs typeface="Arial" pitchFamily="34" charset="0"/>
              </a:rPr>
              <a:t>2</a:t>
            </a:r>
            <a:r>
              <a:rPr lang="hu-HU" sz="1400" dirty="0">
                <a:solidFill>
                  <a:srgbClr val="404040"/>
                </a:solidFill>
                <a:latin typeface="Calibri" pitchFamily="34" charset="0"/>
                <a:cs typeface="Arial" pitchFamily="34" charset="0"/>
              </a:rPr>
              <a:t>; 4; 6; </a:t>
            </a:r>
            <a:r>
              <a:rPr lang="hu-HU" sz="1400" dirty="0" err="1">
                <a:solidFill>
                  <a:srgbClr val="404040"/>
                </a:solidFill>
                <a:latin typeface="Calibri" pitchFamily="34" charset="0"/>
                <a:cs typeface="Arial" pitchFamily="34" charset="0"/>
              </a:rPr>
              <a:t>6</a:t>
            </a:r>
            <a:endParaRPr lang="hu-HU" sz="1400" dirty="0">
              <a:solidFill>
                <a:srgbClr val="404040"/>
              </a:solidFill>
              <a:latin typeface="Calibri" pitchFamily="34" charset="0"/>
              <a:cs typeface="Arial" pitchFamily="34" charset="0"/>
            </a:endParaRPr>
          </a:p>
        </p:txBody>
      </p:sp>
      <p:sp>
        <p:nvSpPr>
          <p:cNvPr id="40" name="Szövegdoboz 39"/>
          <p:cNvSpPr txBox="1"/>
          <p:nvPr/>
        </p:nvSpPr>
        <p:spPr>
          <a:xfrm>
            <a:off x="2773252" y="4498682"/>
            <a:ext cx="2606676"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Lawyer at a legal aid organization</a:t>
            </a:r>
          </a:p>
        </p:txBody>
      </p:sp>
      <p:sp>
        <p:nvSpPr>
          <p:cNvPr id="41" name="Szövegdoboz 40"/>
          <p:cNvSpPr txBox="1"/>
          <p:nvPr/>
        </p:nvSpPr>
        <p:spPr>
          <a:xfrm>
            <a:off x="2507955" y="3808837"/>
            <a:ext cx="3387787"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University degree: 9; secondary education 6</a:t>
            </a:r>
          </a:p>
        </p:txBody>
      </p:sp>
      <p:sp>
        <p:nvSpPr>
          <p:cNvPr id="42" name="Szövegdoboz 41"/>
          <p:cNvSpPr txBox="1"/>
          <p:nvPr/>
        </p:nvSpPr>
        <p:spPr>
          <a:xfrm>
            <a:off x="1004738" y="2751930"/>
            <a:ext cx="864276"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3 women</a:t>
            </a:r>
          </a:p>
        </p:txBody>
      </p:sp>
      <p:cxnSp>
        <p:nvCxnSpPr>
          <p:cNvPr id="43" name="Egyenes összekötő nyíllal 42"/>
          <p:cNvCxnSpPr/>
          <p:nvPr/>
        </p:nvCxnSpPr>
        <p:spPr>
          <a:xfrm flipV="1">
            <a:off x="343988" y="4341238"/>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Szövegdoboz 43"/>
          <p:cNvSpPr txBox="1"/>
          <p:nvPr/>
        </p:nvSpPr>
        <p:spPr>
          <a:xfrm>
            <a:off x="9281648" y="2738865"/>
            <a:ext cx="1840825"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workers: 5, students: 2</a:t>
            </a:r>
          </a:p>
        </p:txBody>
      </p:sp>
      <p:sp>
        <p:nvSpPr>
          <p:cNvPr id="45" name="Szövegdoboz 44"/>
          <p:cNvSpPr txBox="1"/>
          <p:nvPr/>
        </p:nvSpPr>
        <p:spPr>
          <a:xfrm>
            <a:off x="1802078" y="2756295"/>
            <a:ext cx="643125"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4 men</a:t>
            </a:r>
          </a:p>
        </p:txBody>
      </p:sp>
      <p:sp>
        <p:nvSpPr>
          <p:cNvPr id="48" name="Szövegdoboz 47"/>
          <p:cNvSpPr txBox="1"/>
          <p:nvPr/>
        </p:nvSpPr>
        <p:spPr>
          <a:xfrm>
            <a:off x="1013443" y="3152527"/>
            <a:ext cx="864276"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5 women</a:t>
            </a:r>
          </a:p>
        </p:txBody>
      </p:sp>
      <p:sp>
        <p:nvSpPr>
          <p:cNvPr id="51" name="Szövegdoboz 50"/>
          <p:cNvSpPr txBox="1"/>
          <p:nvPr/>
        </p:nvSpPr>
        <p:spPr>
          <a:xfrm>
            <a:off x="1816344" y="3168943"/>
            <a:ext cx="643126"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3 men</a:t>
            </a:r>
          </a:p>
        </p:txBody>
      </p:sp>
      <p:sp>
        <p:nvSpPr>
          <p:cNvPr id="54" name="Szövegdoboz 53"/>
          <p:cNvSpPr txBox="1"/>
          <p:nvPr/>
        </p:nvSpPr>
        <p:spPr>
          <a:xfrm>
            <a:off x="3414613" y="3100286"/>
            <a:ext cx="1574470"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0.5, 1; 5; 3; 5; 6; </a:t>
            </a:r>
            <a:r>
              <a:rPr lang="hu-HU" sz="1400" dirty="0" err="1">
                <a:solidFill>
                  <a:srgbClr val="404040"/>
                </a:solidFill>
                <a:latin typeface="Calibri" pitchFamily="34" charset="0"/>
                <a:cs typeface="Arial" pitchFamily="34" charset="0"/>
              </a:rPr>
              <a:t>6</a:t>
            </a:r>
            <a:r>
              <a:rPr lang="hu-HU" sz="1400" dirty="0">
                <a:solidFill>
                  <a:srgbClr val="404040"/>
                </a:solidFill>
                <a:latin typeface="Calibri" pitchFamily="34" charset="0"/>
                <a:cs typeface="Arial" pitchFamily="34" charset="0"/>
              </a:rPr>
              <a:t>; </a:t>
            </a:r>
          </a:p>
        </p:txBody>
      </p:sp>
      <p:sp>
        <p:nvSpPr>
          <p:cNvPr id="55" name="Rectangle 27"/>
          <p:cNvSpPr/>
          <p:nvPr/>
        </p:nvSpPr>
        <p:spPr>
          <a:xfrm>
            <a:off x="9270273" y="2098785"/>
            <a:ext cx="1881053" cy="4572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100" b="1" kern="0" dirty="0">
                <a:solidFill>
                  <a:srgbClr val="404040"/>
                </a:solidFill>
              </a:rPr>
              <a:t>STATUS</a:t>
            </a:r>
          </a:p>
          <a:p>
            <a:pPr lvl="0" algn="ctr">
              <a:defRPr/>
            </a:pPr>
            <a:r>
              <a:rPr lang="hu-HU" sz="1100" b="1" kern="0" dirty="0">
                <a:solidFill>
                  <a:srgbClr val="404040"/>
                </a:solidFill>
              </a:rPr>
              <a:t>EMPLOYMENT</a:t>
            </a:r>
          </a:p>
        </p:txBody>
      </p:sp>
      <p:sp>
        <p:nvSpPr>
          <p:cNvPr id="66" name="Szövegdoboz 65"/>
          <p:cNvSpPr txBox="1"/>
          <p:nvPr/>
        </p:nvSpPr>
        <p:spPr>
          <a:xfrm>
            <a:off x="5953713" y="2773711"/>
            <a:ext cx="2139496"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single:4; in a relationship 3</a:t>
            </a:r>
          </a:p>
        </p:txBody>
      </p:sp>
      <p:sp>
        <p:nvSpPr>
          <p:cNvPr id="71" name="Szövegdoboz 70"/>
          <p:cNvSpPr txBox="1"/>
          <p:nvPr/>
        </p:nvSpPr>
        <p:spPr>
          <a:xfrm>
            <a:off x="5905275" y="3095930"/>
            <a:ext cx="2227662"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single: 3; in a relation</a:t>
            </a:r>
            <a:r>
              <a:rPr lang="hu-HU" sz="1400" dirty="0">
                <a:solidFill>
                  <a:srgbClr val="404040"/>
                </a:solidFill>
                <a:latin typeface="Calibri" pitchFamily="34" charset="0"/>
                <a:cs typeface="Arial" pitchFamily="34" charset="0"/>
              </a:rPr>
              <a:t>s</a:t>
            </a:r>
            <a:r>
              <a:rPr lang="en-US" sz="1400" dirty="0">
                <a:solidFill>
                  <a:srgbClr val="404040"/>
                </a:solidFill>
                <a:latin typeface="Calibri" pitchFamily="34" charset="0"/>
                <a:cs typeface="Arial" pitchFamily="34" charset="0"/>
              </a:rPr>
              <a:t>hip: 5</a:t>
            </a:r>
          </a:p>
        </p:txBody>
      </p:sp>
      <p:sp>
        <p:nvSpPr>
          <p:cNvPr id="72" name="Szövegdoboz 71"/>
          <p:cNvSpPr txBox="1"/>
          <p:nvPr/>
        </p:nvSpPr>
        <p:spPr>
          <a:xfrm>
            <a:off x="9283380" y="3087210"/>
            <a:ext cx="1880900"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workers: 6, students: 2 </a:t>
            </a:r>
          </a:p>
        </p:txBody>
      </p:sp>
      <p:sp>
        <p:nvSpPr>
          <p:cNvPr id="74" name="Rectangle 27"/>
          <p:cNvSpPr/>
          <p:nvPr/>
        </p:nvSpPr>
        <p:spPr>
          <a:xfrm>
            <a:off x="435428" y="3792602"/>
            <a:ext cx="1881053" cy="4572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400" b="1" kern="0" dirty="0">
                <a:solidFill>
                  <a:srgbClr val="404040"/>
                </a:solidFill>
              </a:rPr>
              <a:t>EDUCATION</a:t>
            </a:r>
          </a:p>
        </p:txBody>
      </p:sp>
      <p:sp>
        <p:nvSpPr>
          <p:cNvPr id="75" name="Rectangle 27"/>
          <p:cNvSpPr/>
          <p:nvPr/>
        </p:nvSpPr>
        <p:spPr>
          <a:xfrm>
            <a:off x="444137" y="4859401"/>
            <a:ext cx="1881053" cy="4572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hu-HU" sz="1400" b="1" kern="0" dirty="0">
                <a:solidFill>
                  <a:srgbClr val="404040"/>
                </a:solidFill>
              </a:rPr>
              <a:t>EMPLOYMENT, PROFESSION</a:t>
            </a:r>
          </a:p>
        </p:txBody>
      </p:sp>
      <p:sp>
        <p:nvSpPr>
          <p:cNvPr id="76" name="Szövegdoboz 75"/>
          <p:cNvSpPr txBox="1"/>
          <p:nvPr/>
        </p:nvSpPr>
        <p:spPr>
          <a:xfrm>
            <a:off x="6298578" y="4471082"/>
            <a:ext cx="561371" cy="307777"/>
          </a:xfrm>
          <a:prstGeom prst="rect">
            <a:avLst/>
          </a:prstGeom>
        </p:spPr>
        <p:txBody>
          <a:bodyPr wrap="none" rtlCol="0">
            <a:spAutoFit/>
          </a:bodyPr>
          <a:lstStyle/>
          <a:p>
            <a:pPr marL="173038" indent="-173038" algn="ctr"/>
            <a:r>
              <a:rPr lang="hu-HU" sz="1400" dirty="0">
                <a:solidFill>
                  <a:srgbClr val="404040"/>
                </a:solidFill>
                <a:latin typeface="Calibri" pitchFamily="34" charset="0"/>
                <a:cs typeface="Arial" pitchFamily="34" charset="0"/>
              </a:rPr>
              <a:t>Maid</a:t>
            </a:r>
          </a:p>
        </p:txBody>
      </p:sp>
      <p:sp>
        <p:nvSpPr>
          <p:cNvPr id="77" name="Szövegdoboz 76"/>
          <p:cNvSpPr txBox="1"/>
          <p:nvPr/>
        </p:nvSpPr>
        <p:spPr>
          <a:xfrm>
            <a:off x="6858716" y="4850739"/>
            <a:ext cx="783355"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Delivery</a:t>
            </a:r>
          </a:p>
        </p:txBody>
      </p:sp>
      <p:sp>
        <p:nvSpPr>
          <p:cNvPr id="78" name="Szövegdoboz 77"/>
          <p:cNvSpPr txBox="1"/>
          <p:nvPr/>
        </p:nvSpPr>
        <p:spPr>
          <a:xfrm>
            <a:off x="5592433" y="5505218"/>
            <a:ext cx="3569054"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Time manager at an international organization</a:t>
            </a:r>
          </a:p>
        </p:txBody>
      </p:sp>
      <p:sp>
        <p:nvSpPr>
          <p:cNvPr id="79" name="Szövegdoboz 78"/>
          <p:cNvSpPr txBox="1"/>
          <p:nvPr/>
        </p:nvSpPr>
        <p:spPr>
          <a:xfrm>
            <a:off x="3598537" y="5228033"/>
            <a:ext cx="1087285"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Home-nurse</a:t>
            </a:r>
          </a:p>
        </p:txBody>
      </p:sp>
      <p:sp>
        <p:nvSpPr>
          <p:cNvPr id="80" name="Szövegdoboz 79"/>
          <p:cNvSpPr txBox="1"/>
          <p:nvPr/>
        </p:nvSpPr>
        <p:spPr>
          <a:xfrm>
            <a:off x="2258902" y="4758450"/>
            <a:ext cx="3576382" cy="523220"/>
          </a:xfrm>
          <a:prstGeom prst="rect">
            <a:avLst/>
          </a:prstGeom>
        </p:spPr>
        <p:txBody>
          <a:bodyPr wrap="square" rtlCol="0">
            <a:spAutoFit/>
          </a:bodyPr>
          <a:lstStyle/>
          <a:p>
            <a:pPr marL="173038" indent="-173038" algn="ctr"/>
            <a:r>
              <a:rPr lang="en-US" sz="1400" dirty="0">
                <a:solidFill>
                  <a:srgbClr val="404040"/>
                </a:solidFill>
                <a:latin typeface="Calibri" pitchFamily="34" charset="0"/>
                <a:cs typeface="Arial" pitchFamily="34" charset="0"/>
              </a:rPr>
              <a:t>Administrator at an organization supporting integration</a:t>
            </a:r>
          </a:p>
        </p:txBody>
      </p:sp>
      <p:sp>
        <p:nvSpPr>
          <p:cNvPr id="84" name="Szövegdoboz 83"/>
          <p:cNvSpPr txBox="1"/>
          <p:nvPr/>
        </p:nvSpPr>
        <p:spPr>
          <a:xfrm>
            <a:off x="7350607" y="4483441"/>
            <a:ext cx="904478"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Volunteer</a:t>
            </a:r>
          </a:p>
        </p:txBody>
      </p:sp>
      <p:sp>
        <p:nvSpPr>
          <p:cNvPr id="86" name="Szövegdoboz 85"/>
          <p:cNvSpPr txBox="1"/>
          <p:nvPr/>
        </p:nvSpPr>
        <p:spPr>
          <a:xfrm>
            <a:off x="9476040" y="4467267"/>
            <a:ext cx="1899944"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Manager at a web shop</a:t>
            </a:r>
          </a:p>
        </p:txBody>
      </p:sp>
      <p:sp>
        <p:nvSpPr>
          <p:cNvPr id="87" name="Szövegdoboz 86"/>
          <p:cNvSpPr txBox="1"/>
          <p:nvPr/>
        </p:nvSpPr>
        <p:spPr>
          <a:xfrm>
            <a:off x="6779384" y="5171558"/>
            <a:ext cx="921406"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Babysitter</a:t>
            </a:r>
          </a:p>
        </p:txBody>
      </p:sp>
      <p:sp>
        <p:nvSpPr>
          <p:cNvPr id="88" name="Szövegdoboz 87"/>
          <p:cNvSpPr txBox="1"/>
          <p:nvPr/>
        </p:nvSpPr>
        <p:spPr>
          <a:xfrm>
            <a:off x="9804658" y="5407244"/>
            <a:ext cx="1000531"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Student (4)</a:t>
            </a:r>
          </a:p>
        </p:txBody>
      </p:sp>
      <p:sp>
        <p:nvSpPr>
          <p:cNvPr id="89" name="Szövegdoboz 88"/>
          <p:cNvSpPr txBox="1"/>
          <p:nvPr/>
        </p:nvSpPr>
        <p:spPr>
          <a:xfrm>
            <a:off x="9506175" y="4928271"/>
            <a:ext cx="1710853"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Mechanical engineer</a:t>
            </a:r>
          </a:p>
        </p:txBody>
      </p:sp>
      <p:sp>
        <p:nvSpPr>
          <p:cNvPr id="90" name="Szövegdoboz 89"/>
          <p:cNvSpPr txBox="1"/>
          <p:nvPr/>
        </p:nvSpPr>
        <p:spPr>
          <a:xfrm>
            <a:off x="2509107" y="5525496"/>
            <a:ext cx="3254930" cy="307777"/>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Has his/her own business (wine specialist)</a:t>
            </a:r>
          </a:p>
        </p:txBody>
      </p:sp>
      <p:sp>
        <p:nvSpPr>
          <p:cNvPr id="91" name="Rectangle 27"/>
          <p:cNvSpPr/>
          <p:nvPr/>
        </p:nvSpPr>
        <p:spPr>
          <a:xfrm>
            <a:off x="465909" y="6187458"/>
            <a:ext cx="1881053" cy="457200"/>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hu-HU" sz="1400" b="1" kern="0" dirty="0">
                <a:solidFill>
                  <a:srgbClr val="404040"/>
                </a:solidFill>
              </a:rPr>
              <a:t>CONNETCTION TO HUNGARY</a:t>
            </a:r>
          </a:p>
        </p:txBody>
      </p:sp>
      <p:sp>
        <p:nvSpPr>
          <p:cNvPr id="92" name="Szövegdoboz 91"/>
          <p:cNvSpPr txBox="1"/>
          <p:nvPr/>
        </p:nvSpPr>
        <p:spPr>
          <a:xfrm>
            <a:off x="2606154" y="6078599"/>
            <a:ext cx="3060838" cy="738664"/>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MORE THAN ONCE A WEEK</a:t>
            </a:r>
          </a:p>
          <a:p>
            <a:pPr marL="173038" indent="-173038" algn="ctr"/>
            <a:r>
              <a:rPr lang="en-US" sz="1400" dirty="0">
                <a:solidFill>
                  <a:srgbClr val="404040"/>
                </a:solidFill>
                <a:latin typeface="Calibri" pitchFamily="34" charset="0"/>
                <a:cs typeface="Arial" pitchFamily="34" charset="0"/>
              </a:rPr>
              <a:t>FB, messenger, Viber, </a:t>
            </a:r>
            <a:r>
              <a:rPr lang="en-US" sz="1400" dirty="0" err="1">
                <a:solidFill>
                  <a:srgbClr val="404040"/>
                </a:solidFill>
                <a:latin typeface="Calibri" pitchFamily="34" charset="0"/>
                <a:cs typeface="Arial" pitchFamily="34" charset="0"/>
              </a:rPr>
              <a:t>Whatsapp</a:t>
            </a:r>
            <a:r>
              <a:rPr lang="en-US" sz="1400" dirty="0">
                <a:solidFill>
                  <a:srgbClr val="404040"/>
                </a:solidFill>
                <a:latin typeface="Calibri" pitchFamily="34" charset="0"/>
                <a:cs typeface="Arial" pitchFamily="34" charset="0"/>
              </a:rPr>
              <a:t>, Skype</a:t>
            </a:r>
          </a:p>
          <a:p>
            <a:pPr marL="173038" indent="-173038" algn="ctr"/>
            <a:r>
              <a:rPr lang="en-US" sz="1400" dirty="0">
                <a:solidFill>
                  <a:srgbClr val="404040"/>
                </a:solidFill>
                <a:latin typeface="Calibri" pitchFamily="34" charset="0"/>
                <a:cs typeface="Arial" pitchFamily="34" charset="0"/>
              </a:rPr>
              <a:t>with their </a:t>
            </a:r>
            <a:r>
              <a:rPr lang="en-US" sz="1400" b="1" dirty="0">
                <a:solidFill>
                  <a:srgbClr val="404040"/>
                </a:solidFill>
                <a:latin typeface="Calibri" pitchFamily="34" charset="0"/>
                <a:cs typeface="Arial" pitchFamily="34" charset="0"/>
              </a:rPr>
              <a:t>close family</a:t>
            </a:r>
          </a:p>
        </p:txBody>
      </p:sp>
      <p:sp>
        <p:nvSpPr>
          <p:cNvPr id="93" name="Szövegdoboz 92"/>
          <p:cNvSpPr txBox="1"/>
          <p:nvPr/>
        </p:nvSpPr>
        <p:spPr>
          <a:xfrm>
            <a:off x="6463085" y="6028541"/>
            <a:ext cx="1614416" cy="738664"/>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2-3 TIMES/MONTH </a:t>
            </a:r>
          </a:p>
          <a:p>
            <a:pPr marL="173038" indent="-173038" algn="ctr"/>
            <a:r>
              <a:rPr lang="en-US" sz="1400" dirty="0">
                <a:solidFill>
                  <a:srgbClr val="404040"/>
                </a:solidFill>
                <a:latin typeface="Calibri" pitchFamily="34" charset="0"/>
                <a:cs typeface="Arial" pitchFamily="34" charset="0"/>
              </a:rPr>
              <a:t>E-mail, FB, skype</a:t>
            </a:r>
          </a:p>
          <a:p>
            <a:pPr marL="173038" indent="-173038" algn="ctr"/>
            <a:r>
              <a:rPr lang="hu-HU" sz="1400" b="1" dirty="0">
                <a:solidFill>
                  <a:srgbClr val="404040"/>
                </a:solidFill>
                <a:latin typeface="Calibri" pitchFamily="34" charset="0"/>
                <a:cs typeface="Arial" pitchFamily="34" charset="0"/>
              </a:rPr>
              <a:t>w</a:t>
            </a:r>
            <a:r>
              <a:rPr lang="en-US" sz="1400" b="1" dirty="0" err="1">
                <a:solidFill>
                  <a:srgbClr val="404040"/>
                </a:solidFill>
                <a:latin typeface="Calibri" pitchFamily="34" charset="0"/>
                <a:cs typeface="Arial" pitchFamily="34" charset="0"/>
              </a:rPr>
              <a:t>ith</a:t>
            </a:r>
            <a:r>
              <a:rPr lang="en-US" sz="1400" b="1" dirty="0">
                <a:solidFill>
                  <a:srgbClr val="404040"/>
                </a:solidFill>
                <a:latin typeface="Calibri" pitchFamily="34" charset="0"/>
                <a:cs typeface="Arial" pitchFamily="34" charset="0"/>
              </a:rPr>
              <a:t> friends</a:t>
            </a:r>
          </a:p>
        </p:txBody>
      </p:sp>
      <p:sp>
        <p:nvSpPr>
          <p:cNvPr id="94" name="Szövegdoboz 93"/>
          <p:cNvSpPr txBox="1"/>
          <p:nvPr/>
        </p:nvSpPr>
        <p:spPr>
          <a:xfrm>
            <a:off x="8121633" y="6046726"/>
            <a:ext cx="3366050" cy="738664"/>
          </a:xfrm>
          <a:prstGeom prst="rect">
            <a:avLst/>
          </a:prstGeom>
        </p:spPr>
        <p:txBody>
          <a:bodyPr wrap="none" rtlCol="0">
            <a:spAutoFit/>
          </a:bodyPr>
          <a:lstStyle/>
          <a:p>
            <a:pPr marL="173038" indent="-173038" algn="ctr"/>
            <a:r>
              <a:rPr lang="en-US" sz="1400" dirty="0">
                <a:solidFill>
                  <a:srgbClr val="404040"/>
                </a:solidFill>
                <a:latin typeface="Calibri" pitchFamily="34" charset="0"/>
                <a:cs typeface="Arial" pitchFamily="34" charset="0"/>
              </a:rPr>
              <a:t>TRAVELING HOME</a:t>
            </a:r>
          </a:p>
          <a:p>
            <a:pPr marL="173038" indent="-173038" algn="ctr"/>
            <a:r>
              <a:rPr lang="en-US" sz="1400" dirty="0">
                <a:solidFill>
                  <a:srgbClr val="404040"/>
                </a:solidFill>
                <a:latin typeface="Calibri" pitchFamily="34" charset="0"/>
                <a:cs typeface="Arial" pitchFamily="34" charset="0"/>
              </a:rPr>
              <a:t>Minimum once a year,</a:t>
            </a:r>
          </a:p>
          <a:p>
            <a:pPr marL="173038" indent="-173038" algn="ctr"/>
            <a:r>
              <a:rPr lang="en-US" sz="1400" dirty="0">
                <a:solidFill>
                  <a:srgbClr val="404040"/>
                </a:solidFill>
                <a:latin typeface="Calibri" pitchFamily="34" charset="0"/>
                <a:cs typeface="Arial" pitchFamily="34" charset="0"/>
              </a:rPr>
              <a:t> quiet a few of them haven’t visited in years</a:t>
            </a:r>
          </a:p>
        </p:txBody>
      </p:sp>
      <p:sp>
        <p:nvSpPr>
          <p:cNvPr id="47"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MAIN CHARACTERISTICS OF THE SAMPLE </a:t>
            </a:r>
          </a:p>
          <a:p>
            <a:pPr lvl="0">
              <a:lnSpc>
                <a:spcPct val="100000"/>
              </a:lnSpc>
              <a:spcBef>
                <a:spcPct val="20000"/>
              </a:spcBef>
            </a:pPr>
            <a:endParaRPr lang="en-US" sz="3200" cap="none" dirty="0">
              <a:solidFill>
                <a:srgbClr val="404040"/>
              </a:solidFill>
            </a:endParaRPr>
          </a:p>
        </p:txBody>
      </p:sp>
      <p:sp>
        <p:nvSpPr>
          <p:cNvPr id="49" name="Freeform 6"/>
          <p:cNvSpPr>
            <a:spLocks noChangeAspect="1"/>
          </p:cNvSpPr>
          <p:nvPr/>
        </p:nvSpPr>
        <p:spPr bwMode="auto">
          <a:xfrm>
            <a:off x="465909" y="1096316"/>
            <a:ext cx="11228786" cy="853045"/>
          </a:xfrm>
          <a:custGeom>
            <a:avLst/>
            <a:gdLst>
              <a:gd name="T0" fmla="*/ 1075 w 1086"/>
              <a:gd name="T1" fmla="*/ 321 h 384"/>
              <a:gd name="T2" fmla="*/ 1071 w 1086"/>
              <a:gd name="T3" fmla="*/ 275 h 384"/>
              <a:gd name="T4" fmla="*/ 1073 w 1086"/>
              <a:gd name="T5" fmla="*/ 252 h 384"/>
              <a:gd name="T6" fmla="*/ 1070 w 1086"/>
              <a:gd name="T7" fmla="*/ 232 h 384"/>
              <a:gd name="T8" fmla="*/ 1071 w 1086"/>
              <a:gd name="T9" fmla="*/ 218 h 384"/>
              <a:gd name="T10" fmla="*/ 1077 w 1086"/>
              <a:gd name="T11" fmla="*/ 201 h 384"/>
              <a:gd name="T12" fmla="*/ 1075 w 1086"/>
              <a:gd name="T13" fmla="*/ 178 h 384"/>
              <a:gd name="T14" fmla="*/ 1076 w 1086"/>
              <a:gd name="T15" fmla="*/ 155 h 384"/>
              <a:gd name="T16" fmla="*/ 1071 w 1086"/>
              <a:gd name="T17" fmla="*/ 127 h 384"/>
              <a:gd name="T18" fmla="*/ 1075 w 1086"/>
              <a:gd name="T19" fmla="*/ 98 h 384"/>
              <a:gd name="T20" fmla="*/ 1070 w 1086"/>
              <a:gd name="T21" fmla="*/ 71 h 384"/>
              <a:gd name="T22" fmla="*/ 1073 w 1086"/>
              <a:gd name="T23" fmla="*/ 64 h 384"/>
              <a:gd name="T24" fmla="*/ 1073 w 1086"/>
              <a:gd name="T25" fmla="*/ 45 h 384"/>
              <a:gd name="T26" fmla="*/ 1075 w 1086"/>
              <a:gd name="T27" fmla="*/ 31 h 384"/>
              <a:gd name="T28" fmla="*/ 1074 w 1086"/>
              <a:gd name="T29" fmla="*/ 15 h 384"/>
              <a:gd name="T30" fmla="*/ 27 w 1086"/>
              <a:gd name="T31" fmla="*/ 0 h 384"/>
              <a:gd name="T32" fmla="*/ 19 w 1086"/>
              <a:gd name="T33" fmla="*/ 2 h 384"/>
              <a:gd name="T34" fmla="*/ 6 w 1086"/>
              <a:gd name="T35" fmla="*/ 0 h 384"/>
              <a:gd name="T36" fmla="*/ 4 w 1086"/>
              <a:gd name="T37" fmla="*/ 21 h 384"/>
              <a:gd name="T38" fmla="*/ 4 w 1086"/>
              <a:gd name="T39" fmla="*/ 24 h 384"/>
              <a:gd name="T40" fmla="*/ 12 w 1086"/>
              <a:gd name="T41" fmla="*/ 30 h 384"/>
              <a:gd name="T42" fmla="*/ 23 w 1086"/>
              <a:gd name="T43" fmla="*/ 47 h 384"/>
              <a:gd name="T44" fmla="*/ 19 w 1086"/>
              <a:gd name="T45" fmla="*/ 48 h 384"/>
              <a:gd name="T46" fmla="*/ 12 w 1086"/>
              <a:gd name="T47" fmla="*/ 47 h 384"/>
              <a:gd name="T48" fmla="*/ 1 w 1086"/>
              <a:gd name="T49" fmla="*/ 47 h 384"/>
              <a:gd name="T50" fmla="*/ 8 w 1086"/>
              <a:gd name="T51" fmla="*/ 79 h 384"/>
              <a:gd name="T52" fmla="*/ 19 w 1086"/>
              <a:gd name="T53" fmla="*/ 74 h 384"/>
              <a:gd name="T54" fmla="*/ 16 w 1086"/>
              <a:gd name="T55" fmla="*/ 94 h 384"/>
              <a:gd name="T56" fmla="*/ 5 w 1086"/>
              <a:gd name="T57" fmla="*/ 88 h 384"/>
              <a:gd name="T58" fmla="*/ 2 w 1086"/>
              <a:gd name="T59" fmla="*/ 119 h 384"/>
              <a:gd name="T60" fmla="*/ 15 w 1086"/>
              <a:gd name="T61" fmla="*/ 121 h 384"/>
              <a:gd name="T62" fmla="*/ 19 w 1086"/>
              <a:gd name="T63" fmla="*/ 139 h 384"/>
              <a:gd name="T64" fmla="*/ 15 w 1086"/>
              <a:gd name="T65" fmla="*/ 139 h 384"/>
              <a:gd name="T66" fmla="*/ 1 w 1086"/>
              <a:gd name="T67" fmla="*/ 135 h 384"/>
              <a:gd name="T68" fmla="*/ 0 w 1086"/>
              <a:gd name="T69" fmla="*/ 141 h 384"/>
              <a:gd name="T70" fmla="*/ 8 w 1086"/>
              <a:gd name="T71" fmla="*/ 173 h 384"/>
              <a:gd name="T72" fmla="*/ 19 w 1086"/>
              <a:gd name="T73" fmla="*/ 165 h 384"/>
              <a:gd name="T74" fmla="*/ 19 w 1086"/>
              <a:gd name="T75" fmla="*/ 185 h 384"/>
              <a:gd name="T76" fmla="*/ 11 w 1086"/>
              <a:gd name="T77" fmla="*/ 182 h 384"/>
              <a:gd name="T78" fmla="*/ 0 w 1086"/>
              <a:gd name="T79" fmla="*/ 213 h 384"/>
              <a:gd name="T80" fmla="*/ 15 w 1086"/>
              <a:gd name="T81" fmla="*/ 212 h 384"/>
              <a:gd name="T82" fmla="*/ 26 w 1086"/>
              <a:gd name="T83" fmla="*/ 232 h 384"/>
              <a:gd name="T84" fmla="*/ 19 w 1086"/>
              <a:gd name="T85" fmla="*/ 233 h 384"/>
              <a:gd name="T86" fmla="*/ 10 w 1086"/>
              <a:gd name="T87" fmla="*/ 231 h 384"/>
              <a:gd name="T88" fmla="*/ 0 w 1086"/>
              <a:gd name="T89" fmla="*/ 251 h 384"/>
              <a:gd name="T90" fmla="*/ 4 w 1086"/>
              <a:gd name="T91" fmla="*/ 255 h 384"/>
              <a:gd name="T92" fmla="*/ 11 w 1086"/>
              <a:gd name="T93" fmla="*/ 262 h 384"/>
              <a:gd name="T94" fmla="*/ 31 w 1086"/>
              <a:gd name="T95" fmla="*/ 269 h 384"/>
              <a:gd name="T96" fmla="*/ 20 w 1086"/>
              <a:gd name="T97" fmla="*/ 280 h 384"/>
              <a:gd name="T98" fmla="*/ 19 w 1086"/>
              <a:gd name="T99" fmla="*/ 280 h 384"/>
              <a:gd name="T100" fmla="*/ 6 w 1086"/>
              <a:gd name="T101" fmla="*/ 276 h 384"/>
              <a:gd name="T102" fmla="*/ 2 w 1086"/>
              <a:gd name="T103" fmla="*/ 310 h 384"/>
              <a:gd name="T104" fmla="*/ 12 w 1086"/>
              <a:gd name="T105" fmla="*/ 307 h 384"/>
              <a:gd name="T106" fmla="*/ 21 w 1086"/>
              <a:gd name="T107" fmla="*/ 325 h 384"/>
              <a:gd name="T108" fmla="*/ 9 w 1086"/>
              <a:gd name="T109" fmla="*/ 319 h 384"/>
              <a:gd name="T110" fmla="*/ 0 w 1086"/>
              <a:gd name="T111" fmla="*/ 320 h 384"/>
              <a:gd name="T112" fmla="*/ 9 w 1086"/>
              <a:gd name="T113" fmla="*/ 357 h 384"/>
              <a:gd name="T114" fmla="*/ 20 w 1086"/>
              <a:gd name="T115" fmla="*/ 371 h 384"/>
              <a:gd name="T116" fmla="*/ 19 w 1086"/>
              <a:gd name="T117" fmla="*/ 371 h 384"/>
              <a:gd name="T118" fmla="*/ 9 w 1086"/>
              <a:gd name="T119" fmla="*/ 365 h 384"/>
              <a:gd name="T120" fmla="*/ 0 w 1086"/>
              <a:gd name="T121" fmla="*/ 371 h 384"/>
              <a:gd name="T122" fmla="*/ 1085 w 1086"/>
              <a:gd name="T12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6" h="384">
                <a:moveTo>
                  <a:pt x="1085" y="383"/>
                </a:moveTo>
                <a:cubicBezTo>
                  <a:pt x="1084" y="383"/>
                  <a:pt x="1083" y="383"/>
                  <a:pt x="1083" y="382"/>
                </a:cubicBezTo>
                <a:cubicBezTo>
                  <a:pt x="1076" y="371"/>
                  <a:pt x="1053" y="328"/>
                  <a:pt x="1075" y="323"/>
                </a:cubicBezTo>
                <a:cubicBezTo>
                  <a:pt x="1075" y="323"/>
                  <a:pt x="1076" y="323"/>
                  <a:pt x="1076" y="323"/>
                </a:cubicBezTo>
                <a:cubicBezTo>
                  <a:pt x="1076" y="322"/>
                  <a:pt x="1075" y="321"/>
                  <a:pt x="1075" y="321"/>
                </a:cubicBezTo>
                <a:cubicBezTo>
                  <a:pt x="1073" y="310"/>
                  <a:pt x="1084" y="297"/>
                  <a:pt x="1070" y="291"/>
                </a:cubicBezTo>
                <a:cubicBezTo>
                  <a:pt x="1067" y="289"/>
                  <a:pt x="1068" y="285"/>
                  <a:pt x="1071" y="284"/>
                </a:cubicBezTo>
                <a:cubicBezTo>
                  <a:pt x="1072" y="283"/>
                  <a:pt x="1072" y="283"/>
                  <a:pt x="1073" y="283"/>
                </a:cubicBezTo>
                <a:cubicBezTo>
                  <a:pt x="1072" y="283"/>
                  <a:pt x="1072" y="282"/>
                  <a:pt x="1071" y="282"/>
                </a:cubicBezTo>
                <a:cubicBezTo>
                  <a:pt x="1068" y="280"/>
                  <a:pt x="1069" y="277"/>
                  <a:pt x="1071" y="275"/>
                </a:cubicBezTo>
                <a:cubicBezTo>
                  <a:pt x="1071" y="275"/>
                  <a:pt x="1071" y="275"/>
                  <a:pt x="1071" y="275"/>
                </a:cubicBezTo>
                <a:cubicBezTo>
                  <a:pt x="1069" y="274"/>
                  <a:pt x="1069" y="270"/>
                  <a:pt x="1071" y="268"/>
                </a:cubicBezTo>
                <a:cubicBezTo>
                  <a:pt x="1075" y="265"/>
                  <a:pt x="1078" y="261"/>
                  <a:pt x="1079" y="257"/>
                </a:cubicBezTo>
                <a:cubicBezTo>
                  <a:pt x="1078" y="257"/>
                  <a:pt x="1077" y="256"/>
                  <a:pt x="1076" y="256"/>
                </a:cubicBezTo>
                <a:cubicBezTo>
                  <a:pt x="1074" y="256"/>
                  <a:pt x="1073" y="254"/>
                  <a:pt x="1073" y="252"/>
                </a:cubicBezTo>
                <a:cubicBezTo>
                  <a:pt x="1070" y="251"/>
                  <a:pt x="1068" y="249"/>
                  <a:pt x="1065" y="247"/>
                </a:cubicBezTo>
                <a:cubicBezTo>
                  <a:pt x="1061" y="247"/>
                  <a:pt x="1059" y="241"/>
                  <a:pt x="1064" y="240"/>
                </a:cubicBezTo>
                <a:cubicBezTo>
                  <a:pt x="1066" y="239"/>
                  <a:pt x="1068" y="238"/>
                  <a:pt x="1070" y="238"/>
                </a:cubicBezTo>
                <a:cubicBezTo>
                  <a:pt x="1070" y="237"/>
                  <a:pt x="1070" y="237"/>
                  <a:pt x="1070" y="237"/>
                </a:cubicBezTo>
                <a:cubicBezTo>
                  <a:pt x="1069" y="235"/>
                  <a:pt x="1069" y="233"/>
                  <a:pt x="1070" y="232"/>
                </a:cubicBezTo>
                <a:cubicBezTo>
                  <a:pt x="1072" y="230"/>
                  <a:pt x="1072" y="230"/>
                  <a:pt x="1070" y="231"/>
                </a:cubicBezTo>
                <a:cubicBezTo>
                  <a:pt x="1070" y="231"/>
                  <a:pt x="1069" y="230"/>
                  <a:pt x="1069" y="229"/>
                </a:cubicBezTo>
                <a:cubicBezTo>
                  <a:pt x="1069" y="229"/>
                  <a:pt x="1069" y="229"/>
                  <a:pt x="1068" y="229"/>
                </a:cubicBezTo>
                <a:cubicBezTo>
                  <a:pt x="1064" y="231"/>
                  <a:pt x="1061" y="224"/>
                  <a:pt x="1065" y="222"/>
                </a:cubicBezTo>
                <a:cubicBezTo>
                  <a:pt x="1067" y="221"/>
                  <a:pt x="1069" y="220"/>
                  <a:pt x="1071" y="218"/>
                </a:cubicBezTo>
                <a:cubicBezTo>
                  <a:pt x="1069" y="217"/>
                  <a:pt x="1068" y="213"/>
                  <a:pt x="1071" y="212"/>
                </a:cubicBezTo>
                <a:cubicBezTo>
                  <a:pt x="1072" y="212"/>
                  <a:pt x="1072" y="211"/>
                  <a:pt x="1073" y="211"/>
                </a:cubicBezTo>
                <a:cubicBezTo>
                  <a:pt x="1070" y="210"/>
                  <a:pt x="1069" y="205"/>
                  <a:pt x="1073" y="204"/>
                </a:cubicBezTo>
                <a:cubicBezTo>
                  <a:pt x="1074" y="203"/>
                  <a:pt x="1075" y="203"/>
                  <a:pt x="1076" y="203"/>
                </a:cubicBezTo>
                <a:cubicBezTo>
                  <a:pt x="1076" y="202"/>
                  <a:pt x="1076" y="202"/>
                  <a:pt x="1077" y="201"/>
                </a:cubicBezTo>
                <a:cubicBezTo>
                  <a:pt x="1082" y="193"/>
                  <a:pt x="1064" y="199"/>
                  <a:pt x="1059" y="198"/>
                </a:cubicBezTo>
                <a:cubicBezTo>
                  <a:pt x="1055" y="198"/>
                  <a:pt x="1054" y="193"/>
                  <a:pt x="1057" y="191"/>
                </a:cubicBezTo>
                <a:cubicBezTo>
                  <a:pt x="1062" y="187"/>
                  <a:pt x="1067" y="185"/>
                  <a:pt x="1073" y="183"/>
                </a:cubicBezTo>
                <a:cubicBezTo>
                  <a:pt x="1073" y="182"/>
                  <a:pt x="1073" y="181"/>
                  <a:pt x="1074" y="180"/>
                </a:cubicBezTo>
                <a:cubicBezTo>
                  <a:pt x="1074" y="180"/>
                  <a:pt x="1075" y="179"/>
                  <a:pt x="1075" y="178"/>
                </a:cubicBezTo>
                <a:cubicBezTo>
                  <a:pt x="1073" y="177"/>
                  <a:pt x="1073" y="175"/>
                  <a:pt x="1073" y="173"/>
                </a:cubicBezTo>
                <a:cubicBezTo>
                  <a:pt x="1074" y="166"/>
                  <a:pt x="1076" y="165"/>
                  <a:pt x="1081" y="162"/>
                </a:cubicBezTo>
                <a:cubicBezTo>
                  <a:pt x="1080" y="161"/>
                  <a:pt x="1080" y="160"/>
                  <a:pt x="1080" y="160"/>
                </a:cubicBezTo>
                <a:cubicBezTo>
                  <a:pt x="1080" y="159"/>
                  <a:pt x="1079" y="159"/>
                  <a:pt x="1079" y="159"/>
                </a:cubicBezTo>
                <a:cubicBezTo>
                  <a:pt x="1077" y="159"/>
                  <a:pt x="1076" y="157"/>
                  <a:pt x="1076" y="155"/>
                </a:cubicBezTo>
                <a:cubicBezTo>
                  <a:pt x="1075" y="151"/>
                  <a:pt x="1072" y="150"/>
                  <a:pt x="1067" y="151"/>
                </a:cubicBezTo>
                <a:cubicBezTo>
                  <a:pt x="1064" y="152"/>
                  <a:pt x="1062" y="147"/>
                  <a:pt x="1064" y="145"/>
                </a:cubicBezTo>
                <a:cubicBezTo>
                  <a:pt x="1068" y="141"/>
                  <a:pt x="1072" y="138"/>
                  <a:pt x="1077" y="136"/>
                </a:cubicBezTo>
                <a:cubicBezTo>
                  <a:pt x="1076" y="136"/>
                  <a:pt x="1074" y="134"/>
                  <a:pt x="1072" y="133"/>
                </a:cubicBezTo>
                <a:cubicBezTo>
                  <a:pt x="1070" y="132"/>
                  <a:pt x="1070" y="129"/>
                  <a:pt x="1071" y="127"/>
                </a:cubicBezTo>
                <a:cubicBezTo>
                  <a:pt x="1071" y="127"/>
                  <a:pt x="1071" y="126"/>
                  <a:pt x="1072" y="126"/>
                </a:cubicBezTo>
                <a:cubicBezTo>
                  <a:pt x="1071" y="126"/>
                  <a:pt x="1070" y="126"/>
                  <a:pt x="1069" y="125"/>
                </a:cubicBezTo>
                <a:cubicBezTo>
                  <a:pt x="1066" y="125"/>
                  <a:pt x="1064" y="122"/>
                  <a:pt x="1066" y="119"/>
                </a:cubicBezTo>
                <a:cubicBezTo>
                  <a:pt x="1067" y="116"/>
                  <a:pt x="1072" y="107"/>
                  <a:pt x="1076" y="101"/>
                </a:cubicBezTo>
                <a:cubicBezTo>
                  <a:pt x="1075" y="100"/>
                  <a:pt x="1075" y="99"/>
                  <a:pt x="1075" y="98"/>
                </a:cubicBezTo>
                <a:cubicBezTo>
                  <a:pt x="1073" y="97"/>
                  <a:pt x="1072" y="94"/>
                  <a:pt x="1074" y="92"/>
                </a:cubicBezTo>
                <a:cubicBezTo>
                  <a:pt x="1074" y="92"/>
                  <a:pt x="1075" y="91"/>
                  <a:pt x="1075" y="91"/>
                </a:cubicBezTo>
                <a:cubicBezTo>
                  <a:pt x="1071" y="90"/>
                  <a:pt x="1071" y="84"/>
                  <a:pt x="1075" y="84"/>
                </a:cubicBezTo>
                <a:cubicBezTo>
                  <a:pt x="1086" y="82"/>
                  <a:pt x="1077" y="79"/>
                  <a:pt x="1072" y="77"/>
                </a:cubicBezTo>
                <a:cubicBezTo>
                  <a:pt x="1070" y="77"/>
                  <a:pt x="1068" y="74"/>
                  <a:pt x="1070" y="71"/>
                </a:cubicBezTo>
                <a:cubicBezTo>
                  <a:pt x="1070" y="71"/>
                  <a:pt x="1070" y="70"/>
                  <a:pt x="1071" y="70"/>
                </a:cubicBezTo>
                <a:cubicBezTo>
                  <a:pt x="1070" y="69"/>
                  <a:pt x="1070" y="68"/>
                  <a:pt x="1070" y="66"/>
                </a:cubicBezTo>
                <a:cubicBezTo>
                  <a:pt x="1072" y="65"/>
                  <a:pt x="1073" y="64"/>
                  <a:pt x="1073" y="64"/>
                </a:cubicBezTo>
                <a:cubicBezTo>
                  <a:pt x="1073" y="64"/>
                  <a:pt x="1073" y="64"/>
                  <a:pt x="1073" y="64"/>
                </a:cubicBezTo>
                <a:cubicBezTo>
                  <a:pt x="1073" y="64"/>
                  <a:pt x="1073" y="64"/>
                  <a:pt x="1073" y="64"/>
                </a:cubicBezTo>
                <a:cubicBezTo>
                  <a:pt x="1074" y="62"/>
                  <a:pt x="1074" y="61"/>
                  <a:pt x="1071" y="61"/>
                </a:cubicBezTo>
                <a:cubicBezTo>
                  <a:pt x="1069" y="61"/>
                  <a:pt x="1067" y="58"/>
                  <a:pt x="1069" y="55"/>
                </a:cubicBezTo>
                <a:cubicBezTo>
                  <a:pt x="1069" y="55"/>
                  <a:pt x="1069" y="54"/>
                  <a:pt x="1070" y="54"/>
                </a:cubicBezTo>
                <a:cubicBezTo>
                  <a:pt x="1068" y="52"/>
                  <a:pt x="1068" y="49"/>
                  <a:pt x="1070" y="47"/>
                </a:cubicBezTo>
                <a:cubicBezTo>
                  <a:pt x="1073" y="45"/>
                  <a:pt x="1073" y="45"/>
                  <a:pt x="1073" y="45"/>
                </a:cubicBezTo>
                <a:cubicBezTo>
                  <a:pt x="1073" y="44"/>
                  <a:pt x="1074" y="43"/>
                  <a:pt x="1075" y="42"/>
                </a:cubicBezTo>
                <a:cubicBezTo>
                  <a:pt x="1076" y="41"/>
                  <a:pt x="1078" y="41"/>
                  <a:pt x="1079" y="40"/>
                </a:cubicBezTo>
                <a:cubicBezTo>
                  <a:pt x="1079" y="40"/>
                  <a:pt x="1078" y="39"/>
                  <a:pt x="1076" y="38"/>
                </a:cubicBezTo>
                <a:cubicBezTo>
                  <a:pt x="1075" y="37"/>
                  <a:pt x="1074" y="35"/>
                  <a:pt x="1074" y="33"/>
                </a:cubicBezTo>
                <a:cubicBezTo>
                  <a:pt x="1074" y="33"/>
                  <a:pt x="1075" y="32"/>
                  <a:pt x="1075" y="31"/>
                </a:cubicBezTo>
                <a:cubicBezTo>
                  <a:pt x="1074" y="31"/>
                  <a:pt x="1074" y="30"/>
                  <a:pt x="1073" y="30"/>
                </a:cubicBezTo>
                <a:cubicBezTo>
                  <a:pt x="1072" y="29"/>
                  <a:pt x="1071" y="27"/>
                  <a:pt x="1071" y="25"/>
                </a:cubicBezTo>
                <a:cubicBezTo>
                  <a:pt x="1070" y="24"/>
                  <a:pt x="1070" y="21"/>
                  <a:pt x="1071" y="20"/>
                </a:cubicBezTo>
                <a:cubicBezTo>
                  <a:pt x="1073" y="18"/>
                  <a:pt x="1074" y="17"/>
                  <a:pt x="1075" y="16"/>
                </a:cubicBezTo>
                <a:cubicBezTo>
                  <a:pt x="1075" y="16"/>
                  <a:pt x="1074" y="16"/>
                  <a:pt x="1074" y="15"/>
                </a:cubicBezTo>
                <a:cubicBezTo>
                  <a:pt x="1070" y="15"/>
                  <a:pt x="1069" y="10"/>
                  <a:pt x="1072" y="8"/>
                </a:cubicBezTo>
                <a:cubicBezTo>
                  <a:pt x="1072" y="8"/>
                  <a:pt x="1072" y="8"/>
                  <a:pt x="1072" y="8"/>
                </a:cubicBezTo>
                <a:cubicBezTo>
                  <a:pt x="1072" y="8"/>
                  <a:pt x="1071" y="7"/>
                  <a:pt x="1070" y="7"/>
                </a:cubicBezTo>
                <a:cubicBezTo>
                  <a:pt x="1066" y="7"/>
                  <a:pt x="1066" y="1"/>
                  <a:pt x="1070" y="0"/>
                </a:cubicBezTo>
                <a:cubicBezTo>
                  <a:pt x="27" y="0"/>
                  <a:pt x="27" y="0"/>
                  <a:pt x="27" y="0"/>
                </a:cubicBezTo>
                <a:cubicBezTo>
                  <a:pt x="27" y="0"/>
                  <a:pt x="27" y="0"/>
                  <a:pt x="26" y="1"/>
                </a:cubicBezTo>
                <a:cubicBezTo>
                  <a:pt x="25" y="1"/>
                  <a:pt x="25" y="1"/>
                  <a:pt x="25" y="1"/>
                </a:cubicBezTo>
                <a:cubicBezTo>
                  <a:pt x="24" y="2"/>
                  <a:pt x="22" y="3"/>
                  <a:pt x="19" y="3"/>
                </a:cubicBezTo>
                <a:cubicBezTo>
                  <a:pt x="19" y="2"/>
                  <a:pt x="19" y="2"/>
                  <a:pt x="19" y="2"/>
                </a:cubicBezTo>
                <a:cubicBezTo>
                  <a:pt x="19" y="2"/>
                  <a:pt x="19" y="2"/>
                  <a:pt x="19" y="2"/>
                </a:cubicBezTo>
                <a:cubicBezTo>
                  <a:pt x="19" y="3"/>
                  <a:pt x="19" y="3"/>
                  <a:pt x="19" y="3"/>
                </a:cubicBezTo>
                <a:cubicBezTo>
                  <a:pt x="17" y="3"/>
                  <a:pt x="16" y="3"/>
                  <a:pt x="14" y="2"/>
                </a:cubicBezTo>
                <a:cubicBezTo>
                  <a:pt x="14" y="2"/>
                  <a:pt x="13" y="2"/>
                  <a:pt x="13" y="2"/>
                </a:cubicBezTo>
                <a:cubicBezTo>
                  <a:pt x="12" y="1"/>
                  <a:pt x="11" y="1"/>
                  <a:pt x="10" y="0"/>
                </a:cubicBezTo>
                <a:cubicBezTo>
                  <a:pt x="6" y="0"/>
                  <a:pt x="6" y="0"/>
                  <a:pt x="6" y="0"/>
                </a:cubicBezTo>
                <a:cubicBezTo>
                  <a:pt x="6" y="1"/>
                  <a:pt x="6" y="2"/>
                  <a:pt x="5" y="3"/>
                </a:cubicBezTo>
                <a:cubicBezTo>
                  <a:pt x="5" y="4"/>
                  <a:pt x="4" y="4"/>
                  <a:pt x="4" y="4"/>
                </a:cubicBezTo>
                <a:cubicBezTo>
                  <a:pt x="2" y="3"/>
                  <a:pt x="1" y="2"/>
                  <a:pt x="0" y="1"/>
                </a:cubicBezTo>
                <a:cubicBezTo>
                  <a:pt x="0" y="20"/>
                  <a:pt x="0" y="20"/>
                  <a:pt x="0" y="20"/>
                </a:cubicBezTo>
                <a:cubicBezTo>
                  <a:pt x="2" y="20"/>
                  <a:pt x="4" y="20"/>
                  <a:pt x="4" y="21"/>
                </a:cubicBezTo>
                <a:cubicBezTo>
                  <a:pt x="5" y="22"/>
                  <a:pt x="4" y="23"/>
                  <a:pt x="4" y="24"/>
                </a:cubicBezTo>
                <a:cubicBezTo>
                  <a:pt x="4" y="24"/>
                  <a:pt x="4" y="24"/>
                  <a:pt x="4" y="24"/>
                </a:cubicBezTo>
                <a:cubicBezTo>
                  <a:pt x="4" y="24"/>
                  <a:pt x="4" y="24"/>
                  <a:pt x="4" y="24"/>
                </a:cubicBezTo>
                <a:cubicBezTo>
                  <a:pt x="4" y="24"/>
                  <a:pt x="4" y="24"/>
                  <a:pt x="4" y="24"/>
                </a:cubicBezTo>
                <a:cubicBezTo>
                  <a:pt x="4" y="24"/>
                  <a:pt x="4" y="24"/>
                  <a:pt x="4" y="24"/>
                </a:cubicBezTo>
                <a:cubicBezTo>
                  <a:pt x="5" y="25"/>
                  <a:pt x="5" y="25"/>
                  <a:pt x="5" y="25"/>
                </a:cubicBezTo>
                <a:cubicBezTo>
                  <a:pt x="6" y="26"/>
                  <a:pt x="7" y="26"/>
                  <a:pt x="7" y="27"/>
                </a:cubicBezTo>
                <a:cubicBezTo>
                  <a:pt x="7" y="29"/>
                  <a:pt x="7" y="31"/>
                  <a:pt x="10" y="31"/>
                </a:cubicBezTo>
                <a:cubicBezTo>
                  <a:pt x="10" y="31"/>
                  <a:pt x="10" y="31"/>
                  <a:pt x="11" y="31"/>
                </a:cubicBezTo>
                <a:cubicBezTo>
                  <a:pt x="11" y="31"/>
                  <a:pt x="12" y="31"/>
                  <a:pt x="12" y="30"/>
                </a:cubicBezTo>
                <a:cubicBezTo>
                  <a:pt x="13" y="30"/>
                  <a:pt x="14" y="30"/>
                  <a:pt x="15" y="29"/>
                </a:cubicBezTo>
                <a:cubicBezTo>
                  <a:pt x="16" y="29"/>
                  <a:pt x="17" y="29"/>
                  <a:pt x="19" y="29"/>
                </a:cubicBezTo>
                <a:cubicBezTo>
                  <a:pt x="25" y="28"/>
                  <a:pt x="31" y="33"/>
                  <a:pt x="31" y="38"/>
                </a:cubicBezTo>
                <a:cubicBezTo>
                  <a:pt x="31" y="42"/>
                  <a:pt x="29" y="45"/>
                  <a:pt x="25" y="47"/>
                </a:cubicBezTo>
                <a:cubicBezTo>
                  <a:pt x="23" y="47"/>
                  <a:pt x="23" y="47"/>
                  <a:pt x="23" y="47"/>
                </a:cubicBezTo>
                <a:cubicBezTo>
                  <a:pt x="22" y="47"/>
                  <a:pt x="22" y="48"/>
                  <a:pt x="21" y="48"/>
                </a:cubicBezTo>
                <a:cubicBezTo>
                  <a:pt x="24" y="48"/>
                  <a:pt x="24" y="48"/>
                  <a:pt x="24" y="48"/>
                </a:cubicBezTo>
                <a:cubicBezTo>
                  <a:pt x="23" y="48"/>
                  <a:pt x="21" y="48"/>
                  <a:pt x="20" y="49"/>
                </a:cubicBezTo>
                <a:cubicBezTo>
                  <a:pt x="20" y="49"/>
                  <a:pt x="19" y="49"/>
                  <a:pt x="19" y="49"/>
                </a:cubicBezTo>
                <a:cubicBezTo>
                  <a:pt x="19" y="48"/>
                  <a:pt x="19" y="48"/>
                  <a:pt x="19" y="48"/>
                </a:cubicBezTo>
                <a:cubicBezTo>
                  <a:pt x="19" y="48"/>
                  <a:pt x="19" y="48"/>
                  <a:pt x="19" y="48"/>
                </a:cubicBezTo>
                <a:cubicBezTo>
                  <a:pt x="19" y="48"/>
                  <a:pt x="19" y="48"/>
                  <a:pt x="19" y="48"/>
                </a:cubicBezTo>
                <a:cubicBezTo>
                  <a:pt x="19" y="49"/>
                  <a:pt x="19" y="49"/>
                  <a:pt x="19" y="49"/>
                </a:cubicBezTo>
                <a:cubicBezTo>
                  <a:pt x="17" y="48"/>
                  <a:pt x="16" y="48"/>
                  <a:pt x="15" y="48"/>
                </a:cubicBezTo>
                <a:cubicBezTo>
                  <a:pt x="14" y="47"/>
                  <a:pt x="13" y="47"/>
                  <a:pt x="12" y="47"/>
                </a:cubicBezTo>
                <a:cubicBezTo>
                  <a:pt x="12" y="47"/>
                  <a:pt x="12" y="47"/>
                  <a:pt x="12" y="47"/>
                </a:cubicBezTo>
                <a:cubicBezTo>
                  <a:pt x="11" y="47"/>
                  <a:pt x="10" y="48"/>
                  <a:pt x="9" y="47"/>
                </a:cubicBezTo>
                <a:cubicBezTo>
                  <a:pt x="8" y="47"/>
                  <a:pt x="7" y="46"/>
                  <a:pt x="6" y="45"/>
                </a:cubicBezTo>
                <a:cubicBezTo>
                  <a:pt x="5" y="44"/>
                  <a:pt x="5" y="45"/>
                  <a:pt x="4" y="46"/>
                </a:cubicBezTo>
                <a:cubicBezTo>
                  <a:pt x="3" y="47"/>
                  <a:pt x="0" y="46"/>
                  <a:pt x="1" y="47"/>
                </a:cubicBezTo>
                <a:cubicBezTo>
                  <a:pt x="1" y="48"/>
                  <a:pt x="1" y="48"/>
                  <a:pt x="0" y="48"/>
                </a:cubicBezTo>
                <a:cubicBezTo>
                  <a:pt x="0" y="78"/>
                  <a:pt x="0" y="78"/>
                  <a:pt x="0" y="78"/>
                </a:cubicBezTo>
                <a:cubicBezTo>
                  <a:pt x="1" y="78"/>
                  <a:pt x="2" y="79"/>
                  <a:pt x="2" y="79"/>
                </a:cubicBezTo>
                <a:cubicBezTo>
                  <a:pt x="3" y="78"/>
                  <a:pt x="4" y="78"/>
                  <a:pt x="6" y="78"/>
                </a:cubicBezTo>
                <a:cubicBezTo>
                  <a:pt x="6" y="78"/>
                  <a:pt x="7" y="78"/>
                  <a:pt x="8" y="79"/>
                </a:cubicBezTo>
                <a:cubicBezTo>
                  <a:pt x="8" y="79"/>
                  <a:pt x="9" y="79"/>
                  <a:pt x="9" y="79"/>
                </a:cubicBezTo>
                <a:cubicBezTo>
                  <a:pt x="9" y="79"/>
                  <a:pt x="10" y="78"/>
                  <a:pt x="10" y="78"/>
                </a:cubicBezTo>
                <a:cubicBezTo>
                  <a:pt x="11" y="77"/>
                  <a:pt x="11" y="76"/>
                  <a:pt x="12" y="76"/>
                </a:cubicBezTo>
                <a:cubicBezTo>
                  <a:pt x="13" y="75"/>
                  <a:pt x="13" y="75"/>
                  <a:pt x="14" y="75"/>
                </a:cubicBezTo>
                <a:cubicBezTo>
                  <a:pt x="15" y="75"/>
                  <a:pt x="17" y="74"/>
                  <a:pt x="19" y="74"/>
                </a:cubicBezTo>
                <a:cubicBezTo>
                  <a:pt x="25" y="74"/>
                  <a:pt x="31" y="78"/>
                  <a:pt x="31" y="84"/>
                </a:cubicBezTo>
                <a:cubicBezTo>
                  <a:pt x="31" y="88"/>
                  <a:pt x="28" y="92"/>
                  <a:pt x="23" y="94"/>
                </a:cubicBezTo>
                <a:cubicBezTo>
                  <a:pt x="21" y="94"/>
                  <a:pt x="21" y="94"/>
                  <a:pt x="21" y="94"/>
                </a:cubicBezTo>
                <a:cubicBezTo>
                  <a:pt x="20" y="94"/>
                  <a:pt x="18" y="94"/>
                  <a:pt x="17" y="94"/>
                </a:cubicBezTo>
                <a:cubicBezTo>
                  <a:pt x="16" y="94"/>
                  <a:pt x="16" y="94"/>
                  <a:pt x="16" y="94"/>
                </a:cubicBezTo>
                <a:cubicBezTo>
                  <a:pt x="16" y="94"/>
                  <a:pt x="15" y="93"/>
                  <a:pt x="15" y="93"/>
                </a:cubicBezTo>
                <a:cubicBezTo>
                  <a:pt x="14" y="93"/>
                  <a:pt x="13" y="92"/>
                  <a:pt x="12" y="92"/>
                </a:cubicBezTo>
                <a:cubicBezTo>
                  <a:pt x="11" y="91"/>
                  <a:pt x="9" y="90"/>
                  <a:pt x="9" y="88"/>
                </a:cubicBezTo>
                <a:cubicBezTo>
                  <a:pt x="8" y="88"/>
                  <a:pt x="8" y="88"/>
                  <a:pt x="8" y="88"/>
                </a:cubicBezTo>
                <a:cubicBezTo>
                  <a:pt x="7" y="88"/>
                  <a:pt x="5" y="87"/>
                  <a:pt x="5" y="88"/>
                </a:cubicBezTo>
                <a:cubicBezTo>
                  <a:pt x="5" y="88"/>
                  <a:pt x="6" y="88"/>
                  <a:pt x="6" y="89"/>
                </a:cubicBezTo>
                <a:cubicBezTo>
                  <a:pt x="6" y="89"/>
                  <a:pt x="5" y="90"/>
                  <a:pt x="4" y="89"/>
                </a:cubicBezTo>
                <a:cubicBezTo>
                  <a:pt x="3" y="89"/>
                  <a:pt x="1" y="88"/>
                  <a:pt x="0" y="89"/>
                </a:cubicBezTo>
                <a:cubicBezTo>
                  <a:pt x="0" y="118"/>
                  <a:pt x="0" y="118"/>
                  <a:pt x="0" y="118"/>
                </a:cubicBezTo>
                <a:cubicBezTo>
                  <a:pt x="1" y="118"/>
                  <a:pt x="2" y="119"/>
                  <a:pt x="2" y="119"/>
                </a:cubicBezTo>
                <a:cubicBezTo>
                  <a:pt x="2" y="122"/>
                  <a:pt x="3" y="122"/>
                  <a:pt x="5" y="123"/>
                </a:cubicBezTo>
                <a:cubicBezTo>
                  <a:pt x="6" y="123"/>
                  <a:pt x="6" y="124"/>
                  <a:pt x="6" y="125"/>
                </a:cubicBezTo>
                <a:cubicBezTo>
                  <a:pt x="6" y="126"/>
                  <a:pt x="7" y="126"/>
                  <a:pt x="9" y="126"/>
                </a:cubicBezTo>
                <a:cubicBezTo>
                  <a:pt x="9" y="124"/>
                  <a:pt x="11" y="123"/>
                  <a:pt x="12" y="122"/>
                </a:cubicBezTo>
                <a:cubicBezTo>
                  <a:pt x="13" y="121"/>
                  <a:pt x="14" y="121"/>
                  <a:pt x="15" y="121"/>
                </a:cubicBezTo>
                <a:cubicBezTo>
                  <a:pt x="16" y="120"/>
                  <a:pt x="17" y="120"/>
                  <a:pt x="19" y="120"/>
                </a:cubicBezTo>
                <a:cubicBezTo>
                  <a:pt x="26" y="119"/>
                  <a:pt x="31" y="124"/>
                  <a:pt x="31" y="129"/>
                </a:cubicBezTo>
                <a:cubicBezTo>
                  <a:pt x="32" y="135"/>
                  <a:pt x="27" y="139"/>
                  <a:pt x="20" y="140"/>
                </a:cubicBezTo>
                <a:cubicBezTo>
                  <a:pt x="20" y="140"/>
                  <a:pt x="20" y="140"/>
                  <a:pt x="19" y="140"/>
                </a:cubicBezTo>
                <a:cubicBezTo>
                  <a:pt x="19" y="139"/>
                  <a:pt x="19" y="139"/>
                  <a:pt x="19" y="139"/>
                </a:cubicBezTo>
                <a:cubicBezTo>
                  <a:pt x="19" y="139"/>
                  <a:pt x="19" y="139"/>
                  <a:pt x="19" y="139"/>
                </a:cubicBezTo>
                <a:cubicBezTo>
                  <a:pt x="19" y="139"/>
                  <a:pt x="19" y="139"/>
                  <a:pt x="19" y="139"/>
                </a:cubicBezTo>
                <a:cubicBezTo>
                  <a:pt x="19" y="140"/>
                  <a:pt x="19" y="140"/>
                  <a:pt x="19" y="140"/>
                </a:cubicBezTo>
                <a:cubicBezTo>
                  <a:pt x="17" y="139"/>
                  <a:pt x="16" y="139"/>
                  <a:pt x="15" y="139"/>
                </a:cubicBezTo>
                <a:cubicBezTo>
                  <a:pt x="15" y="139"/>
                  <a:pt x="15" y="139"/>
                  <a:pt x="15" y="139"/>
                </a:cubicBezTo>
                <a:cubicBezTo>
                  <a:pt x="14" y="138"/>
                  <a:pt x="13" y="138"/>
                  <a:pt x="12" y="137"/>
                </a:cubicBezTo>
                <a:cubicBezTo>
                  <a:pt x="11" y="136"/>
                  <a:pt x="9" y="135"/>
                  <a:pt x="9" y="133"/>
                </a:cubicBezTo>
                <a:cubicBezTo>
                  <a:pt x="9" y="134"/>
                  <a:pt x="9" y="134"/>
                  <a:pt x="9" y="134"/>
                </a:cubicBezTo>
                <a:cubicBezTo>
                  <a:pt x="9" y="135"/>
                  <a:pt x="8" y="135"/>
                  <a:pt x="8" y="135"/>
                </a:cubicBezTo>
                <a:cubicBezTo>
                  <a:pt x="5" y="135"/>
                  <a:pt x="3" y="135"/>
                  <a:pt x="1" y="135"/>
                </a:cubicBezTo>
                <a:cubicBezTo>
                  <a:pt x="0" y="135"/>
                  <a:pt x="1" y="139"/>
                  <a:pt x="1" y="140"/>
                </a:cubicBezTo>
                <a:cubicBezTo>
                  <a:pt x="1" y="140"/>
                  <a:pt x="1" y="140"/>
                  <a:pt x="1" y="140"/>
                </a:cubicBezTo>
                <a:cubicBezTo>
                  <a:pt x="0" y="140"/>
                  <a:pt x="0" y="140"/>
                  <a:pt x="0" y="140"/>
                </a:cubicBezTo>
                <a:cubicBezTo>
                  <a:pt x="0" y="141"/>
                  <a:pt x="0" y="141"/>
                  <a:pt x="0" y="141"/>
                </a:cubicBezTo>
                <a:cubicBezTo>
                  <a:pt x="0" y="141"/>
                  <a:pt x="0" y="141"/>
                  <a:pt x="0" y="141"/>
                </a:cubicBezTo>
                <a:cubicBezTo>
                  <a:pt x="0" y="141"/>
                  <a:pt x="0" y="141"/>
                  <a:pt x="0" y="141"/>
                </a:cubicBezTo>
                <a:cubicBezTo>
                  <a:pt x="0" y="171"/>
                  <a:pt x="0" y="171"/>
                  <a:pt x="0" y="171"/>
                </a:cubicBezTo>
                <a:cubicBezTo>
                  <a:pt x="1" y="171"/>
                  <a:pt x="1" y="171"/>
                  <a:pt x="1" y="171"/>
                </a:cubicBezTo>
                <a:cubicBezTo>
                  <a:pt x="2" y="173"/>
                  <a:pt x="2" y="175"/>
                  <a:pt x="3" y="176"/>
                </a:cubicBezTo>
                <a:cubicBezTo>
                  <a:pt x="4" y="178"/>
                  <a:pt x="7" y="174"/>
                  <a:pt x="8" y="173"/>
                </a:cubicBezTo>
                <a:cubicBezTo>
                  <a:pt x="8" y="173"/>
                  <a:pt x="8" y="173"/>
                  <a:pt x="8" y="173"/>
                </a:cubicBezTo>
                <a:cubicBezTo>
                  <a:pt x="9" y="171"/>
                  <a:pt x="10" y="169"/>
                  <a:pt x="12" y="167"/>
                </a:cubicBezTo>
                <a:cubicBezTo>
                  <a:pt x="13" y="167"/>
                  <a:pt x="14" y="166"/>
                  <a:pt x="15" y="166"/>
                </a:cubicBezTo>
                <a:cubicBezTo>
                  <a:pt x="15" y="166"/>
                  <a:pt x="15" y="166"/>
                  <a:pt x="15" y="166"/>
                </a:cubicBezTo>
                <a:cubicBezTo>
                  <a:pt x="16" y="166"/>
                  <a:pt x="18" y="165"/>
                  <a:pt x="19" y="165"/>
                </a:cubicBezTo>
                <a:cubicBezTo>
                  <a:pt x="26" y="165"/>
                  <a:pt x="31" y="169"/>
                  <a:pt x="32" y="175"/>
                </a:cubicBezTo>
                <a:cubicBezTo>
                  <a:pt x="32" y="180"/>
                  <a:pt x="27" y="185"/>
                  <a:pt x="20" y="185"/>
                </a:cubicBezTo>
                <a:cubicBezTo>
                  <a:pt x="20" y="185"/>
                  <a:pt x="20" y="185"/>
                  <a:pt x="19" y="185"/>
                </a:cubicBezTo>
                <a:cubicBezTo>
                  <a:pt x="19" y="185"/>
                  <a:pt x="19" y="185"/>
                  <a:pt x="19" y="185"/>
                </a:cubicBezTo>
                <a:cubicBezTo>
                  <a:pt x="19" y="185"/>
                  <a:pt x="19" y="185"/>
                  <a:pt x="19" y="185"/>
                </a:cubicBezTo>
                <a:cubicBezTo>
                  <a:pt x="19" y="185"/>
                  <a:pt x="19" y="185"/>
                  <a:pt x="19" y="185"/>
                </a:cubicBezTo>
                <a:cubicBezTo>
                  <a:pt x="17" y="185"/>
                  <a:pt x="16" y="185"/>
                  <a:pt x="15" y="184"/>
                </a:cubicBezTo>
                <a:cubicBezTo>
                  <a:pt x="14" y="184"/>
                  <a:pt x="13" y="183"/>
                  <a:pt x="12" y="183"/>
                </a:cubicBezTo>
                <a:cubicBezTo>
                  <a:pt x="12" y="182"/>
                  <a:pt x="11" y="182"/>
                  <a:pt x="11" y="182"/>
                </a:cubicBezTo>
                <a:cubicBezTo>
                  <a:pt x="11" y="182"/>
                  <a:pt x="11" y="182"/>
                  <a:pt x="11" y="182"/>
                </a:cubicBezTo>
                <a:cubicBezTo>
                  <a:pt x="11" y="182"/>
                  <a:pt x="10" y="183"/>
                  <a:pt x="10" y="183"/>
                </a:cubicBezTo>
                <a:cubicBezTo>
                  <a:pt x="8" y="182"/>
                  <a:pt x="7" y="181"/>
                  <a:pt x="6" y="183"/>
                </a:cubicBezTo>
                <a:cubicBezTo>
                  <a:pt x="5" y="184"/>
                  <a:pt x="4" y="184"/>
                  <a:pt x="4" y="183"/>
                </a:cubicBezTo>
                <a:cubicBezTo>
                  <a:pt x="3" y="182"/>
                  <a:pt x="2" y="182"/>
                  <a:pt x="0" y="182"/>
                </a:cubicBezTo>
                <a:cubicBezTo>
                  <a:pt x="0" y="213"/>
                  <a:pt x="0" y="213"/>
                  <a:pt x="0" y="213"/>
                </a:cubicBezTo>
                <a:cubicBezTo>
                  <a:pt x="1" y="213"/>
                  <a:pt x="1" y="212"/>
                  <a:pt x="1" y="212"/>
                </a:cubicBezTo>
                <a:cubicBezTo>
                  <a:pt x="3" y="212"/>
                  <a:pt x="5" y="215"/>
                  <a:pt x="7" y="212"/>
                </a:cubicBezTo>
                <a:cubicBezTo>
                  <a:pt x="7" y="211"/>
                  <a:pt x="8" y="210"/>
                  <a:pt x="10" y="210"/>
                </a:cubicBezTo>
                <a:cubicBezTo>
                  <a:pt x="11" y="211"/>
                  <a:pt x="12" y="212"/>
                  <a:pt x="14" y="212"/>
                </a:cubicBezTo>
                <a:cubicBezTo>
                  <a:pt x="14" y="212"/>
                  <a:pt x="14" y="212"/>
                  <a:pt x="15" y="212"/>
                </a:cubicBezTo>
                <a:cubicBezTo>
                  <a:pt x="16" y="211"/>
                  <a:pt x="18" y="211"/>
                  <a:pt x="20" y="211"/>
                </a:cubicBezTo>
                <a:cubicBezTo>
                  <a:pt x="25" y="210"/>
                  <a:pt x="29" y="213"/>
                  <a:pt x="31" y="217"/>
                </a:cubicBezTo>
                <a:cubicBezTo>
                  <a:pt x="27" y="217"/>
                  <a:pt x="27" y="217"/>
                  <a:pt x="27" y="217"/>
                </a:cubicBezTo>
                <a:cubicBezTo>
                  <a:pt x="29" y="219"/>
                  <a:pt x="30" y="221"/>
                  <a:pt x="31" y="224"/>
                </a:cubicBezTo>
                <a:cubicBezTo>
                  <a:pt x="31" y="227"/>
                  <a:pt x="29" y="230"/>
                  <a:pt x="26" y="232"/>
                </a:cubicBezTo>
                <a:cubicBezTo>
                  <a:pt x="23" y="232"/>
                  <a:pt x="23" y="232"/>
                  <a:pt x="23" y="232"/>
                </a:cubicBezTo>
                <a:cubicBezTo>
                  <a:pt x="23" y="232"/>
                  <a:pt x="22" y="232"/>
                  <a:pt x="22" y="232"/>
                </a:cubicBezTo>
                <a:cubicBezTo>
                  <a:pt x="25" y="232"/>
                  <a:pt x="25" y="232"/>
                  <a:pt x="25" y="232"/>
                </a:cubicBezTo>
                <a:cubicBezTo>
                  <a:pt x="24" y="233"/>
                  <a:pt x="22" y="234"/>
                  <a:pt x="19" y="234"/>
                </a:cubicBezTo>
                <a:cubicBezTo>
                  <a:pt x="19" y="233"/>
                  <a:pt x="19" y="233"/>
                  <a:pt x="19" y="233"/>
                </a:cubicBezTo>
                <a:cubicBezTo>
                  <a:pt x="19" y="233"/>
                  <a:pt x="19" y="233"/>
                  <a:pt x="19" y="233"/>
                </a:cubicBezTo>
                <a:cubicBezTo>
                  <a:pt x="19" y="234"/>
                  <a:pt x="19" y="234"/>
                  <a:pt x="19" y="234"/>
                </a:cubicBezTo>
                <a:cubicBezTo>
                  <a:pt x="17" y="234"/>
                  <a:pt x="16" y="234"/>
                  <a:pt x="14" y="233"/>
                </a:cubicBezTo>
                <a:cubicBezTo>
                  <a:pt x="14" y="233"/>
                  <a:pt x="13" y="233"/>
                  <a:pt x="13" y="233"/>
                </a:cubicBezTo>
                <a:cubicBezTo>
                  <a:pt x="12" y="232"/>
                  <a:pt x="11" y="231"/>
                  <a:pt x="10" y="231"/>
                </a:cubicBezTo>
                <a:cubicBezTo>
                  <a:pt x="10" y="231"/>
                  <a:pt x="9" y="231"/>
                  <a:pt x="9" y="231"/>
                </a:cubicBezTo>
                <a:cubicBezTo>
                  <a:pt x="5" y="229"/>
                  <a:pt x="6" y="233"/>
                  <a:pt x="5" y="234"/>
                </a:cubicBezTo>
                <a:cubicBezTo>
                  <a:pt x="5" y="235"/>
                  <a:pt x="4" y="235"/>
                  <a:pt x="4" y="235"/>
                </a:cubicBezTo>
                <a:cubicBezTo>
                  <a:pt x="2" y="234"/>
                  <a:pt x="1" y="233"/>
                  <a:pt x="0" y="232"/>
                </a:cubicBezTo>
                <a:cubicBezTo>
                  <a:pt x="0" y="251"/>
                  <a:pt x="0" y="251"/>
                  <a:pt x="0" y="251"/>
                </a:cubicBezTo>
                <a:cubicBezTo>
                  <a:pt x="2" y="251"/>
                  <a:pt x="4" y="251"/>
                  <a:pt x="4" y="252"/>
                </a:cubicBezTo>
                <a:cubicBezTo>
                  <a:pt x="5" y="253"/>
                  <a:pt x="4" y="254"/>
                  <a:pt x="4" y="255"/>
                </a:cubicBezTo>
                <a:cubicBezTo>
                  <a:pt x="4" y="255"/>
                  <a:pt x="4" y="255"/>
                  <a:pt x="4" y="255"/>
                </a:cubicBezTo>
                <a:cubicBezTo>
                  <a:pt x="4" y="255"/>
                  <a:pt x="4" y="255"/>
                  <a:pt x="4" y="255"/>
                </a:cubicBezTo>
                <a:cubicBezTo>
                  <a:pt x="4" y="255"/>
                  <a:pt x="4" y="255"/>
                  <a:pt x="4" y="255"/>
                </a:cubicBezTo>
                <a:cubicBezTo>
                  <a:pt x="4" y="255"/>
                  <a:pt x="4" y="255"/>
                  <a:pt x="4" y="255"/>
                </a:cubicBezTo>
                <a:cubicBezTo>
                  <a:pt x="5" y="256"/>
                  <a:pt x="5" y="256"/>
                  <a:pt x="5" y="256"/>
                </a:cubicBezTo>
                <a:cubicBezTo>
                  <a:pt x="6" y="256"/>
                  <a:pt x="7" y="257"/>
                  <a:pt x="7" y="258"/>
                </a:cubicBezTo>
                <a:cubicBezTo>
                  <a:pt x="7" y="260"/>
                  <a:pt x="7" y="262"/>
                  <a:pt x="10" y="262"/>
                </a:cubicBezTo>
                <a:cubicBezTo>
                  <a:pt x="10" y="262"/>
                  <a:pt x="10" y="262"/>
                  <a:pt x="11" y="262"/>
                </a:cubicBezTo>
                <a:cubicBezTo>
                  <a:pt x="11" y="262"/>
                  <a:pt x="12" y="262"/>
                  <a:pt x="12" y="261"/>
                </a:cubicBezTo>
                <a:cubicBezTo>
                  <a:pt x="13" y="261"/>
                  <a:pt x="14" y="261"/>
                  <a:pt x="15" y="260"/>
                </a:cubicBezTo>
                <a:cubicBezTo>
                  <a:pt x="15" y="260"/>
                  <a:pt x="15" y="260"/>
                  <a:pt x="15" y="260"/>
                </a:cubicBezTo>
                <a:cubicBezTo>
                  <a:pt x="16" y="260"/>
                  <a:pt x="17" y="260"/>
                  <a:pt x="19" y="260"/>
                </a:cubicBezTo>
                <a:cubicBezTo>
                  <a:pt x="25" y="259"/>
                  <a:pt x="31" y="264"/>
                  <a:pt x="31" y="269"/>
                </a:cubicBezTo>
                <a:cubicBezTo>
                  <a:pt x="31" y="273"/>
                  <a:pt x="29" y="276"/>
                  <a:pt x="25" y="278"/>
                </a:cubicBezTo>
                <a:cubicBezTo>
                  <a:pt x="23" y="278"/>
                  <a:pt x="23" y="278"/>
                  <a:pt x="23" y="278"/>
                </a:cubicBezTo>
                <a:cubicBezTo>
                  <a:pt x="22" y="278"/>
                  <a:pt x="22" y="279"/>
                  <a:pt x="21" y="279"/>
                </a:cubicBezTo>
                <a:cubicBezTo>
                  <a:pt x="24" y="279"/>
                  <a:pt x="24" y="279"/>
                  <a:pt x="24" y="279"/>
                </a:cubicBezTo>
                <a:cubicBezTo>
                  <a:pt x="23" y="279"/>
                  <a:pt x="21" y="279"/>
                  <a:pt x="20" y="280"/>
                </a:cubicBezTo>
                <a:cubicBezTo>
                  <a:pt x="20" y="280"/>
                  <a:pt x="19" y="280"/>
                  <a:pt x="19" y="280"/>
                </a:cubicBezTo>
                <a:cubicBezTo>
                  <a:pt x="19" y="279"/>
                  <a:pt x="19" y="279"/>
                  <a:pt x="19" y="279"/>
                </a:cubicBezTo>
                <a:cubicBezTo>
                  <a:pt x="19" y="279"/>
                  <a:pt x="19" y="279"/>
                  <a:pt x="19" y="279"/>
                </a:cubicBezTo>
                <a:cubicBezTo>
                  <a:pt x="19" y="279"/>
                  <a:pt x="19" y="279"/>
                  <a:pt x="19" y="279"/>
                </a:cubicBezTo>
                <a:cubicBezTo>
                  <a:pt x="19" y="280"/>
                  <a:pt x="19" y="280"/>
                  <a:pt x="19" y="280"/>
                </a:cubicBezTo>
                <a:cubicBezTo>
                  <a:pt x="17" y="279"/>
                  <a:pt x="16" y="279"/>
                  <a:pt x="15" y="279"/>
                </a:cubicBezTo>
                <a:cubicBezTo>
                  <a:pt x="14" y="278"/>
                  <a:pt x="13" y="278"/>
                  <a:pt x="12" y="278"/>
                </a:cubicBezTo>
                <a:cubicBezTo>
                  <a:pt x="12" y="278"/>
                  <a:pt x="12" y="278"/>
                  <a:pt x="12" y="278"/>
                </a:cubicBezTo>
                <a:cubicBezTo>
                  <a:pt x="11" y="278"/>
                  <a:pt x="10" y="279"/>
                  <a:pt x="9" y="278"/>
                </a:cubicBezTo>
                <a:cubicBezTo>
                  <a:pt x="8" y="278"/>
                  <a:pt x="7" y="277"/>
                  <a:pt x="6" y="276"/>
                </a:cubicBezTo>
                <a:cubicBezTo>
                  <a:pt x="5" y="275"/>
                  <a:pt x="5" y="276"/>
                  <a:pt x="4" y="277"/>
                </a:cubicBezTo>
                <a:cubicBezTo>
                  <a:pt x="3" y="278"/>
                  <a:pt x="0" y="277"/>
                  <a:pt x="1" y="278"/>
                </a:cubicBezTo>
                <a:cubicBezTo>
                  <a:pt x="1" y="279"/>
                  <a:pt x="1" y="279"/>
                  <a:pt x="0" y="279"/>
                </a:cubicBezTo>
                <a:cubicBezTo>
                  <a:pt x="0" y="309"/>
                  <a:pt x="0" y="309"/>
                  <a:pt x="0" y="309"/>
                </a:cubicBezTo>
                <a:cubicBezTo>
                  <a:pt x="1" y="309"/>
                  <a:pt x="2" y="310"/>
                  <a:pt x="2" y="310"/>
                </a:cubicBezTo>
                <a:cubicBezTo>
                  <a:pt x="3" y="309"/>
                  <a:pt x="4" y="309"/>
                  <a:pt x="6" y="309"/>
                </a:cubicBezTo>
                <a:cubicBezTo>
                  <a:pt x="6" y="309"/>
                  <a:pt x="7" y="309"/>
                  <a:pt x="8" y="310"/>
                </a:cubicBezTo>
                <a:cubicBezTo>
                  <a:pt x="8" y="310"/>
                  <a:pt x="9" y="310"/>
                  <a:pt x="9" y="310"/>
                </a:cubicBezTo>
                <a:cubicBezTo>
                  <a:pt x="9" y="310"/>
                  <a:pt x="10" y="309"/>
                  <a:pt x="10" y="309"/>
                </a:cubicBezTo>
                <a:cubicBezTo>
                  <a:pt x="11" y="308"/>
                  <a:pt x="11" y="307"/>
                  <a:pt x="12" y="307"/>
                </a:cubicBezTo>
                <a:cubicBezTo>
                  <a:pt x="13" y="306"/>
                  <a:pt x="13" y="306"/>
                  <a:pt x="14" y="306"/>
                </a:cubicBezTo>
                <a:cubicBezTo>
                  <a:pt x="15" y="305"/>
                  <a:pt x="17" y="305"/>
                  <a:pt x="19" y="305"/>
                </a:cubicBezTo>
                <a:cubicBezTo>
                  <a:pt x="25" y="305"/>
                  <a:pt x="31" y="309"/>
                  <a:pt x="31" y="315"/>
                </a:cubicBezTo>
                <a:cubicBezTo>
                  <a:pt x="31" y="319"/>
                  <a:pt x="28" y="323"/>
                  <a:pt x="23" y="325"/>
                </a:cubicBezTo>
                <a:cubicBezTo>
                  <a:pt x="21" y="325"/>
                  <a:pt x="21" y="325"/>
                  <a:pt x="21" y="325"/>
                </a:cubicBezTo>
                <a:cubicBezTo>
                  <a:pt x="20" y="325"/>
                  <a:pt x="18" y="325"/>
                  <a:pt x="17" y="325"/>
                </a:cubicBezTo>
                <a:cubicBezTo>
                  <a:pt x="16" y="325"/>
                  <a:pt x="16" y="325"/>
                  <a:pt x="16" y="325"/>
                </a:cubicBezTo>
                <a:cubicBezTo>
                  <a:pt x="16" y="325"/>
                  <a:pt x="15" y="324"/>
                  <a:pt x="15" y="324"/>
                </a:cubicBezTo>
                <a:cubicBezTo>
                  <a:pt x="14" y="324"/>
                  <a:pt x="13" y="323"/>
                  <a:pt x="12" y="323"/>
                </a:cubicBezTo>
                <a:cubicBezTo>
                  <a:pt x="11" y="322"/>
                  <a:pt x="9" y="321"/>
                  <a:pt x="9" y="319"/>
                </a:cubicBezTo>
                <a:cubicBezTo>
                  <a:pt x="8" y="319"/>
                  <a:pt x="8" y="319"/>
                  <a:pt x="8" y="319"/>
                </a:cubicBezTo>
                <a:cubicBezTo>
                  <a:pt x="7" y="319"/>
                  <a:pt x="5" y="318"/>
                  <a:pt x="5" y="319"/>
                </a:cubicBezTo>
                <a:cubicBezTo>
                  <a:pt x="5" y="319"/>
                  <a:pt x="6" y="319"/>
                  <a:pt x="6" y="320"/>
                </a:cubicBezTo>
                <a:cubicBezTo>
                  <a:pt x="6" y="320"/>
                  <a:pt x="5" y="321"/>
                  <a:pt x="4" y="320"/>
                </a:cubicBezTo>
                <a:cubicBezTo>
                  <a:pt x="3" y="320"/>
                  <a:pt x="1" y="319"/>
                  <a:pt x="0" y="320"/>
                </a:cubicBezTo>
                <a:cubicBezTo>
                  <a:pt x="0" y="349"/>
                  <a:pt x="0" y="349"/>
                  <a:pt x="0" y="349"/>
                </a:cubicBezTo>
                <a:cubicBezTo>
                  <a:pt x="1" y="349"/>
                  <a:pt x="2" y="350"/>
                  <a:pt x="2" y="350"/>
                </a:cubicBezTo>
                <a:cubicBezTo>
                  <a:pt x="2" y="352"/>
                  <a:pt x="3" y="353"/>
                  <a:pt x="5" y="354"/>
                </a:cubicBezTo>
                <a:cubicBezTo>
                  <a:pt x="6" y="354"/>
                  <a:pt x="6" y="355"/>
                  <a:pt x="6" y="356"/>
                </a:cubicBezTo>
                <a:cubicBezTo>
                  <a:pt x="6" y="357"/>
                  <a:pt x="7" y="357"/>
                  <a:pt x="9" y="357"/>
                </a:cubicBezTo>
                <a:cubicBezTo>
                  <a:pt x="9" y="355"/>
                  <a:pt x="11" y="354"/>
                  <a:pt x="12" y="353"/>
                </a:cubicBezTo>
                <a:cubicBezTo>
                  <a:pt x="13" y="352"/>
                  <a:pt x="14" y="352"/>
                  <a:pt x="15" y="352"/>
                </a:cubicBezTo>
                <a:cubicBezTo>
                  <a:pt x="16" y="351"/>
                  <a:pt x="17" y="351"/>
                  <a:pt x="19" y="351"/>
                </a:cubicBezTo>
                <a:cubicBezTo>
                  <a:pt x="26" y="350"/>
                  <a:pt x="31" y="355"/>
                  <a:pt x="31" y="360"/>
                </a:cubicBezTo>
                <a:cubicBezTo>
                  <a:pt x="32" y="366"/>
                  <a:pt x="27" y="370"/>
                  <a:pt x="20" y="371"/>
                </a:cubicBezTo>
                <a:cubicBezTo>
                  <a:pt x="20" y="371"/>
                  <a:pt x="20" y="371"/>
                  <a:pt x="19" y="371"/>
                </a:cubicBezTo>
                <a:cubicBezTo>
                  <a:pt x="19" y="370"/>
                  <a:pt x="19" y="370"/>
                  <a:pt x="19" y="370"/>
                </a:cubicBezTo>
                <a:cubicBezTo>
                  <a:pt x="19" y="370"/>
                  <a:pt x="19" y="370"/>
                  <a:pt x="19" y="370"/>
                </a:cubicBezTo>
                <a:cubicBezTo>
                  <a:pt x="19" y="370"/>
                  <a:pt x="19" y="370"/>
                  <a:pt x="19" y="370"/>
                </a:cubicBezTo>
                <a:cubicBezTo>
                  <a:pt x="19" y="371"/>
                  <a:pt x="19" y="371"/>
                  <a:pt x="19" y="371"/>
                </a:cubicBezTo>
                <a:cubicBezTo>
                  <a:pt x="17" y="370"/>
                  <a:pt x="16" y="370"/>
                  <a:pt x="15" y="370"/>
                </a:cubicBezTo>
                <a:cubicBezTo>
                  <a:pt x="15" y="370"/>
                  <a:pt x="15" y="370"/>
                  <a:pt x="15" y="370"/>
                </a:cubicBezTo>
                <a:cubicBezTo>
                  <a:pt x="14" y="369"/>
                  <a:pt x="13" y="369"/>
                  <a:pt x="12" y="368"/>
                </a:cubicBezTo>
                <a:cubicBezTo>
                  <a:pt x="11" y="367"/>
                  <a:pt x="9" y="366"/>
                  <a:pt x="9" y="364"/>
                </a:cubicBezTo>
                <a:cubicBezTo>
                  <a:pt x="9" y="365"/>
                  <a:pt x="9" y="365"/>
                  <a:pt x="9" y="365"/>
                </a:cubicBezTo>
                <a:cubicBezTo>
                  <a:pt x="9" y="366"/>
                  <a:pt x="8" y="366"/>
                  <a:pt x="8" y="366"/>
                </a:cubicBezTo>
                <a:cubicBezTo>
                  <a:pt x="5" y="366"/>
                  <a:pt x="3" y="366"/>
                  <a:pt x="1" y="366"/>
                </a:cubicBezTo>
                <a:cubicBezTo>
                  <a:pt x="0" y="366"/>
                  <a:pt x="1" y="370"/>
                  <a:pt x="1" y="371"/>
                </a:cubicBezTo>
                <a:cubicBezTo>
                  <a:pt x="1" y="371"/>
                  <a:pt x="1" y="371"/>
                  <a:pt x="1" y="371"/>
                </a:cubicBezTo>
                <a:cubicBezTo>
                  <a:pt x="0" y="371"/>
                  <a:pt x="0" y="371"/>
                  <a:pt x="0" y="371"/>
                </a:cubicBezTo>
                <a:cubicBezTo>
                  <a:pt x="0" y="372"/>
                  <a:pt x="0" y="372"/>
                  <a:pt x="0" y="372"/>
                </a:cubicBezTo>
                <a:cubicBezTo>
                  <a:pt x="0" y="372"/>
                  <a:pt x="0" y="372"/>
                  <a:pt x="0" y="372"/>
                </a:cubicBezTo>
                <a:cubicBezTo>
                  <a:pt x="0" y="372"/>
                  <a:pt x="0" y="372"/>
                  <a:pt x="0" y="372"/>
                </a:cubicBezTo>
                <a:cubicBezTo>
                  <a:pt x="0" y="384"/>
                  <a:pt x="0" y="384"/>
                  <a:pt x="0" y="384"/>
                </a:cubicBezTo>
                <a:cubicBezTo>
                  <a:pt x="1085" y="384"/>
                  <a:pt x="1085" y="384"/>
                  <a:pt x="1085" y="384"/>
                </a:cubicBezTo>
                <a:cubicBezTo>
                  <a:pt x="1085" y="384"/>
                  <a:pt x="1085" y="384"/>
                  <a:pt x="1085" y="383"/>
                </a:cubicBezTo>
                <a:close/>
              </a:path>
            </a:pathLst>
          </a:custGeom>
          <a:solidFill>
            <a:srgbClr val="FFFFCC"/>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u-HU" dirty="0">
              <a:solidFill>
                <a:srgbClr val="EEECE1">
                  <a:lumMod val="50000"/>
                </a:srgbClr>
              </a:solidFill>
            </a:endParaRPr>
          </a:p>
        </p:txBody>
      </p:sp>
      <p:sp>
        <p:nvSpPr>
          <p:cNvPr id="50" name="Cím 3"/>
          <p:cNvSpPr>
            <a:spLocks noGrp="1"/>
          </p:cNvSpPr>
          <p:nvPr>
            <p:ph type="title"/>
          </p:nvPr>
        </p:nvSpPr>
        <p:spPr>
          <a:xfrm>
            <a:off x="928257" y="1112778"/>
            <a:ext cx="10447728" cy="995514"/>
          </a:xfrm>
        </p:spPr>
        <p:txBody>
          <a:bodyPr>
            <a:normAutofit/>
          </a:bodyPr>
          <a:lstStyle/>
          <a:p>
            <a:r>
              <a:rPr lang="en-US" sz="1200" b="0" dirty="0"/>
              <a:t>All of the participants in the video chat feel good in the target country. </a:t>
            </a:r>
            <a:r>
              <a:rPr lang="hu-HU" sz="1200" b="0" dirty="0"/>
              <a:t>T</a:t>
            </a:r>
            <a:r>
              <a:rPr lang="en-US" sz="1200" b="0" dirty="0"/>
              <a:t>here are no language problems</a:t>
            </a:r>
            <a:r>
              <a:rPr lang="hu-HU" sz="1200" b="0" dirty="0"/>
              <a:t> most of the </a:t>
            </a:r>
            <a:r>
              <a:rPr lang="hu-HU" sz="1200" b="0" dirty="0" err="1"/>
              <a:t>cases</a:t>
            </a:r>
            <a:r>
              <a:rPr lang="en-US" sz="1200" b="0" dirty="0"/>
              <a:t>. Some of them speak more languages, and have previously lived abroad in other countries.</a:t>
            </a:r>
            <a:br>
              <a:rPr lang="en-US" sz="1200" b="0" dirty="0"/>
            </a:br>
            <a:r>
              <a:rPr lang="en-US" sz="1200" b="0" dirty="0"/>
              <a:t>According to those living in Germany, life is a bit boring and unexciting, but those who live in Berlin love their city. Those living in England typically lived in more cities, but plan to stay in their current home for a longer period. There is 1 British citizen, and 1 who has applied for British citizenship.</a:t>
            </a:r>
          </a:p>
        </p:txBody>
      </p:sp>
      <p:pic>
        <p:nvPicPr>
          <p:cNvPr id="53" name="Picture 52">
            <a:extLst>
              <a:ext uri="{FF2B5EF4-FFF2-40B4-BE49-F238E27FC236}">
                <a16:creationId xmlns:a16="http://schemas.microsoft.com/office/drawing/2014/main" xmlns="" id="{9C035BC5-8A77-4CF4-B838-664B5E5B84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7883" y="95196"/>
            <a:ext cx="600901" cy="600901"/>
          </a:xfrm>
          <a:prstGeom prst="rect">
            <a:avLst/>
          </a:prstGeom>
        </p:spPr>
      </p:pic>
      <p:pic>
        <p:nvPicPr>
          <p:cNvPr id="56" name="Picture 55">
            <a:extLst>
              <a:ext uri="{FF2B5EF4-FFF2-40B4-BE49-F238E27FC236}">
                <a16:creationId xmlns:a16="http://schemas.microsoft.com/office/drawing/2014/main" xmlns="" id="{A74B4560-3230-4DB4-8462-EA17513892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1125" y="366567"/>
            <a:ext cx="725425" cy="137160"/>
          </a:xfrm>
          <a:prstGeom prst="rect">
            <a:avLst/>
          </a:prstGeom>
        </p:spPr>
      </p:pic>
    </p:spTree>
    <p:extLst>
      <p:ext uri="{BB962C8B-B14F-4D97-AF65-F5344CB8AC3E}">
        <p14:creationId xmlns:p14="http://schemas.microsoft.com/office/powerpoint/2010/main" val="18604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Egyenes összekötő nyíllal 72"/>
          <p:cNvCxnSpPr/>
          <p:nvPr/>
        </p:nvCxnSpPr>
        <p:spPr>
          <a:xfrm flipV="1">
            <a:off x="299028" y="5213041"/>
            <a:ext cx="11521440" cy="26125"/>
          </a:xfrm>
          <a:prstGeom prst="straightConnector1">
            <a:avLst/>
          </a:prstGeom>
          <a:ln w="381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27"/>
          <p:cNvSpPr/>
          <p:nvPr/>
        </p:nvSpPr>
        <p:spPr>
          <a:xfrm>
            <a:off x="1039874" y="1729366"/>
            <a:ext cx="2312125" cy="470255"/>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600" b="1" i="1" kern="0" dirty="0">
                <a:solidFill>
                  <a:srgbClr val="404040"/>
                </a:solidFill>
              </a:rPr>
              <a:t>‘PROGRESSIVE, GLOBAL’</a:t>
            </a:r>
            <a:endParaRPr kumimoji="0" lang="en-US" sz="1600" b="1" i="1" u="none" strike="noStrike" kern="0" cap="none" spc="0" normalizeH="0" baseline="0" noProof="0" dirty="0">
              <a:ln>
                <a:noFill/>
              </a:ln>
              <a:solidFill>
                <a:srgbClr val="404040"/>
              </a:solidFill>
              <a:effectLst/>
              <a:uLnTx/>
              <a:uFillTx/>
            </a:endParaRPr>
          </a:p>
        </p:txBody>
      </p:sp>
      <p:sp>
        <p:nvSpPr>
          <p:cNvPr id="42" name="Szövegdoboz 41"/>
          <p:cNvSpPr txBox="1"/>
          <p:nvPr/>
        </p:nvSpPr>
        <p:spPr>
          <a:xfrm>
            <a:off x="720127" y="2378724"/>
            <a:ext cx="3226523" cy="2693045"/>
          </a:xfrm>
          <a:prstGeom prst="rect">
            <a:avLst/>
          </a:prstGeom>
        </p:spPr>
        <p:txBody>
          <a:bodyPr wrap="square" rtlCol="0">
            <a:spAutoFit/>
          </a:bodyPr>
          <a:lstStyle/>
          <a:p>
            <a:pPr marL="182563" indent="-182563">
              <a:buFont typeface="Wingdings" pitchFamily="2" charset="2"/>
              <a:buChar char="§"/>
            </a:pPr>
            <a:r>
              <a:rPr lang="en-US" sz="1300" dirty="0">
                <a:solidFill>
                  <a:srgbClr val="404040"/>
                </a:solidFill>
              </a:rPr>
              <a:t>Has been living abroad for 2-10 years, in more than one country </a:t>
            </a:r>
          </a:p>
          <a:p>
            <a:pPr marL="182563" indent="-182563">
              <a:buFont typeface="Wingdings" pitchFamily="2" charset="2"/>
              <a:buChar char="§"/>
            </a:pPr>
            <a:r>
              <a:rPr lang="en-US" sz="1300" dirty="0">
                <a:solidFill>
                  <a:srgbClr val="404040"/>
                </a:solidFill>
              </a:rPr>
              <a:t>Had to opportunity to live abroad through studies, employment or tender</a:t>
            </a:r>
          </a:p>
          <a:p>
            <a:pPr marL="182563" indent="-182563">
              <a:buFont typeface="Wingdings" pitchFamily="2" charset="2"/>
              <a:buChar char="§"/>
            </a:pPr>
            <a:r>
              <a:rPr lang="en-US" sz="1300" dirty="0">
                <a:solidFill>
                  <a:srgbClr val="404040"/>
                </a:solidFill>
              </a:rPr>
              <a:t>Speaks more languages</a:t>
            </a:r>
          </a:p>
          <a:p>
            <a:pPr marL="182563" indent="-182563">
              <a:buFont typeface="Wingdings" pitchFamily="2" charset="2"/>
              <a:buChar char="§"/>
            </a:pPr>
            <a:r>
              <a:rPr lang="en-US" sz="1300" dirty="0">
                <a:solidFill>
                  <a:srgbClr val="404040"/>
                </a:solidFill>
              </a:rPr>
              <a:t>Degree in higher education</a:t>
            </a:r>
          </a:p>
          <a:p>
            <a:pPr marL="182563" indent="-182563">
              <a:buFont typeface="Wingdings" pitchFamily="2" charset="2"/>
              <a:buChar char="§"/>
            </a:pPr>
            <a:r>
              <a:rPr lang="en-US" sz="1300" dirty="0">
                <a:solidFill>
                  <a:srgbClr val="404040"/>
                </a:solidFill>
              </a:rPr>
              <a:t>Wide and active international connections (friends, acquaintances, organizations)</a:t>
            </a:r>
          </a:p>
          <a:p>
            <a:pPr marL="182563" indent="-182563">
              <a:buFont typeface="Wingdings" pitchFamily="2" charset="2"/>
              <a:buChar char="§"/>
            </a:pPr>
            <a:r>
              <a:rPr lang="en-US" sz="1300" dirty="0">
                <a:solidFill>
                  <a:srgbClr val="404040"/>
                </a:solidFill>
              </a:rPr>
              <a:t> Looks for job which is relevant for his/her interest</a:t>
            </a:r>
          </a:p>
          <a:p>
            <a:pPr marL="182563" indent="-182563">
              <a:buFont typeface="Wingdings" pitchFamily="2" charset="2"/>
              <a:buChar char="§"/>
            </a:pPr>
            <a:r>
              <a:rPr lang="en-US" sz="1300" dirty="0">
                <a:solidFill>
                  <a:srgbClr val="404040"/>
                </a:solidFill>
              </a:rPr>
              <a:t>Feels good in any country</a:t>
            </a:r>
          </a:p>
          <a:p>
            <a:pPr marL="182563" indent="-182563">
              <a:buFont typeface="Wingdings" pitchFamily="2" charset="2"/>
              <a:buChar char="§"/>
            </a:pPr>
            <a:r>
              <a:rPr lang="en-US" sz="1300" dirty="0">
                <a:solidFill>
                  <a:srgbClr val="404040"/>
                </a:solidFill>
              </a:rPr>
              <a:t>Single at the moment</a:t>
            </a:r>
          </a:p>
          <a:p>
            <a:pPr marL="182563" indent="-182563">
              <a:buFont typeface="Wingdings" pitchFamily="2" charset="2"/>
              <a:buChar char="§"/>
            </a:pPr>
            <a:r>
              <a:rPr lang="en-US" sz="1300" dirty="0">
                <a:solidFill>
                  <a:srgbClr val="404040"/>
                </a:solidFill>
              </a:rPr>
              <a:t>5 participants (4 male/1 female)</a:t>
            </a:r>
            <a:endParaRPr lang="hu-HU" sz="1300" dirty="0">
              <a:solidFill>
                <a:srgbClr val="404040"/>
              </a:solidFill>
            </a:endParaRPr>
          </a:p>
        </p:txBody>
      </p:sp>
      <p:sp>
        <p:nvSpPr>
          <p:cNvPr id="45" name="Szövegdoboz 44"/>
          <p:cNvSpPr txBox="1"/>
          <p:nvPr/>
        </p:nvSpPr>
        <p:spPr>
          <a:xfrm>
            <a:off x="4803609" y="2370462"/>
            <a:ext cx="3174275" cy="2893100"/>
          </a:xfrm>
          <a:prstGeom prst="rect">
            <a:avLst/>
          </a:prstGeom>
        </p:spPr>
        <p:txBody>
          <a:bodyPr wrap="square" rtlCol="0">
            <a:spAutoFit/>
          </a:bodyPr>
          <a:lstStyle/>
          <a:p>
            <a:pPr marL="182563" indent="-182563">
              <a:buFont typeface="Wingdings" pitchFamily="2" charset="2"/>
              <a:buChar char="§"/>
            </a:pPr>
            <a:r>
              <a:rPr lang="en-US" sz="1300" dirty="0">
                <a:solidFill>
                  <a:srgbClr val="404040"/>
                </a:solidFill>
              </a:rPr>
              <a:t>Has been living abroad for 1-4 years</a:t>
            </a:r>
          </a:p>
          <a:p>
            <a:pPr marL="182563" indent="-182563">
              <a:buFont typeface="Wingdings" pitchFamily="2" charset="2"/>
              <a:buChar char="§"/>
            </a:pPr>
            <a:r>
              <a:rPr lang="en-US" sz="1300" dirty="0">
                <a:solidFill>
                  <a:srgbClr val="404040"/>
                </a:solidFill>
              </a:rPr>
              <a:t>Had opportunity to live abroad through connections (partner, friend, family)</a:t>
            </a:r>
          </a:p>
          <a:p>
            <a:pPr marL="182563" indent="-182563">
              <a:buFont typeface="Wingdings" pitchFamily="2" charset="2"/>
              <a:buChar char="§"/>
            </a:pPr>
            <a:r>
              <a:rPr lang="en-US" sz="1300" dirty="0">
                <a:solidFill>
                  <a:srgbClr val="404040"/>
                </a:solidFill>
              </a:rPr>
              <a:t>It’s important to learn the language of the target country (communication, employment)</a:t>
            </a:r>
          </a:p>
          <a:p>
            <a:pPr marL="182563" indent="-182563">
              <a:buFont typeface="Wingdings" pitchFamily="2" charset="2"/>
              <a:buChar char="§"/>
            </a:pPr>
            <a:r>
              <a:rPr lang="en-US" sz="1300" dirty="0">
                <a:solidFill>
                  <a:srgbClr val="404040"/>
                </a:solidFill>
              </a:rPr>
              <a:t>Tighter, local connections from their immediate environment</a:t>
            </a:r>
          </a:p>
          <a:p>
            <a:pPr marL="182563" indent="-182563">
              <a:buFont typeface="Wingdings" pitchFamily="2" charset="2"/>
              <a:buChar char="§"/>
            </a:pPr>
            <a:r>
              <a:rPr lang="en-US" sz="1300" dirty="0">
                <a:solidFill>
                  <a:srgbClr val="404040"/>
                </a:solidFill>
              </a:rPr>
              <a:t>Employment: searching for stability</a:t>
            </a:r>
          </a:p>
          <a:p>
            <a:pPr marL="182563" indent="-182563">
              <a:buFont typeface="Wingdings" pitchFamily="2" charset="2"/>
              <a:buChar char="§"/>
            </a:pPr>
            <a:r>
              <a:rPr lang="en-US" sz="1300" dirty="0">
                <a:solidFill>
                  <a:srgbClr val="404040"/>
                </a:solidFill>
              </a:rPr>
              <a:t>Feels good in the target country</a:t>
            </a:r>
          </a:p>
          <a:p>
            <a:pPr marL="182563" indent="-182563">
              <a:buFont typeface="Wingdings" pitchFamily="2" charset="2"/>
              <a:buChar char="§"/>
            </a:pPr>
            <a:r>
              <a:rPr lang="en-US" sz="1300" dirty="0">
                <a:solidFill>
                  <a:srgbClr val="404040"/>
                </a:solidFill>
              </a:rPr>
              <a:t>In a relationship at the moment (Hungarian partner, or partner from the target country)</a:t>
            </a:r>
          </a:p>
          <a:p>
            <a:pPr marL="182563" indent="-182563">
              <a:buFont typeface="Wingdings" pitchFamily="2" charset="2"/>
              <a:buChar char="§"/>
            </a:pPr>
            <a:r>
              <a:rPr lang="en-US" sz="1300" dirty="0">
                <a:solidFill>
                  <a:srgbClr val="404040"/>
                </a:solidFill>
              </a:rPr>
              <a:t>7 participants (6 female/1 male)</a:t>
            </a:r>
            <a:endParaRPr lang="hu-HU" sz="1300" dirty="0">
              <a:solidFill>
                <a:srgbClr val="404040"/>
              </a:solidFill>
              <a:latin typeface="Calibri" pitchFamily="34" charset="0"/>
              <a:cs typeface="Arial" pitchFamily="34" charset="0"/>
            </a:endParaRPr>
          </a:p>
        </p:txBody>
      </p:sp>
      <p:sp>
        <p:nvSpPr>
          <p:cNvPr id="51" name="Szövegdoboz 50"/>
          <p:cNvSpPr txBox="1"/>
          <p:nvPr/>
        </p:nvSpPr>
        <p:spPr>
          <a:xfrm>
            <a:off x="8834843" y="2370462"/>
            <a:ext cx="3095899" cy="2893100"/>
          </a:xfrm>
          <a:prstGeom prst="rect">
            <a:avLst/>
          </a:prstGeom>
        </p:spPr>
        <p:txBody>
          <a:bodyPr wrap="square" rtlCol="0">
            <a:spAutoFit/>
          </a:bodyPr>
          <a:lstStyle/>
          <a:p>
            <a:pPr marL="182563" indent="-182563">
              <a:buFont typeface="Wingdings" pitchFamily="2" charset="2"/>
              <a:buChar char="§"/>
            </a:pPr>
            <a:r>
              <a:rPr lang="en-US" sz="1300" dirty="0">
                <a:solidFill>
                  <a:srgbClr val="404040"/>
                </a:solidFill>
              </a:rPr>
              <a:t>Has been living abroad for 1-6 years</a:t>
            </a:r>
          </a:p>
          <a:p>
            <a:pPr marL="182563" indent="-182563">
              <a:buFont typeface="Wingdings" pitchFamily="2" charset="2"/>
              <a:buChar char="§"/>
            </a:pPr>
            <a:r>
              <a:rPr lang="en-US" sz="1300" dirty="0">
                <a:solidFill>
                  <a:srgbClr val="404040"/>
                </a:solidFill>
              </a:rPr>
              <a:t>Their motivation was higher wages</a:t>
            </a:r>
          </a:p>
          <a:p>
            <a:pPr marL="182563" indent="-182563">
              <a:buFont typeface="Wingdings" pitchFamily="2" charset="2"/>
              <a:buChar char="§"/>
            </a:pPr>
            <a:r>
              <a:rPr lang="en-US" sz="1300" dirty="0">
                <a:solidFill>
                  <a:srgbClr val="404040"/>
                </a:solidFill>
              </a:rPr>
              <a:t>They accumulate money to spend in Hungary</a:t>
            </a:r>
          </a:p>
          <a:p>
            <a:pPr marL="182563" indent="-182563">
              <a:buFont typeface="Wingdings" pitchFamily="2" charset="2"/>
              <a:buChar char="§"/>
            </a:pPr>
            <a:r>
              <a:rPr lang="en-US" sz="1300" dirty="0">
                <a:solidFill>
                  <a:srgbClr val="404040"/>
                </a:solidFill>
              </a:rPr>
              <a:t>Uses the money for a </a:t>
            </a:r>
            <a:r>
              <a:rPr lang="hu-HU" sz="1300" dirty="0">
                <a:solidFill>
                  <a:srgbClr val="404040"/>
                </a:solidFill>
              </a:rPr>
              <a:t>’</a:t>
            </a:r>
            <a:r>
              <a:rPr lang="hu-HU" sz="1300" dirty="0" err="1">
                <a:solidFill>
                  <a:srgbClr val="404040"/>
                </a:solidFill>
              </a:rPr>
              <a:t>lazy</a:t>
            </a:r>
            <a:r>
              <a:rPr lang="en-US" sz="1300" dirty="0">
                <a:solidFill>
                  <a:srgbClr val="404040"/>
                </a:solidFill>
              </a:rPr>
              <a:t>, traveling lifestyle</a:t>
            </a:r>
            <a:r>
              <a:rPr lang="hu-HU" sz="1300" dirty="0">
                <a:solidFill>
                  <a:srgbClr val="404040"/>
                </a:solidFill>
              </a:rPr>
              <a:t>’</a:t>
            </a:r>
            <a:endParaRPr lang="en-US" sz="1300" dirty="0">
              <a:solidFill>
                <a:srgbClr val="404040"/>
              </a:solidFill>
            </a:endParaRPr>
          </a:p>
          <a:p>
            <a:pPr marL="182563" indent="-182563">
              <a:buFont typeface="Wingdings" pitchFamily="2" charset="2"/>
              <a:buChar char="§"/>
            </a:pPr>
            <a:r>
              <a:rPr lang="en-US" sz="1300" dirty="0">
                <a:solidFill>
                  <a:srgbClr val="404040"/>
                </a:solidFill>
              </a:rPr>
              <a:t>Learning the language of the target country is important only on a communication level</a:t>
            </a:r>
          </a:p>
          <a:p>
            <a:pPr marL="182563" indent="-182563">
              <a:buFont typeface="Wingdings" pitchFamily="2" charset="2"/>
              <a:buChar char="§"/>
            </a:pPr>
            <a:r>
              <a:rPr lang="en-US" sz="1300" dirty="0">
                <a:solidFill>
                  <a:srgbClr val="404040"/>
                </a:solidFill>
              </a:rPr>
              <a:t>Small circle of contacts in the target country</a:t>
            </a:r>
          </a:p>
          <a:p>
            <a:pPr marL="182563" indent="-182563">
              <a:buFont typeface="Wingdings" pitchFamily="2" charset="2"/>
              <a:buChar char="§"/>
            </a:pPr>
            <a:r>
              <a:rPr lang="en-US" sz="1300" dirty="0">
                <a:solidFill>
                  <a:srgbClr val="404040"/>
                </a:solidFill>
              </a:rPr>
              <a:t>Hungarian connections: flat mate, partner</a:t>
            </a:r>
          </a:p>
          <a:p>
            <a:pPr marL="182563" indent="-182563">
              <a:buFont typeface="Wingdings" pitchFamily="2" charset="2"/>
              <a:buChar char="§"/>
            </a:pPr>
            <a:r>
              <a:rPr lang="en-US" sz="1300" dirty="0">
                <a:solidFill>
                  <a:srgbClr val="404040"/>
                </a:solidFill>
              </a:rPr>
              <a:t>3 participants (2 male/1 female)</a:t>
            </a:r>
            <a:endParaRPr lang="hu-HU" sz="1300" dirty="0">
              <a:solidFill>
                <a:srgbClr val="404040"/>
              </a:solidFill>
              <a:cs typeface="Arial" pitchFamily="34" charset="0"/>
            </a:endParaRPr>
          </a:p>
        </p:txBody>
      </p:sp>
      <p:sp>
        <p:nvSpPr>
          <p:cNvPr id="97" name="Cím 3"/>
          <p:cNvSpPr>
            <a:spLocks noGrp="1"/>
          </p:cNvSpPr>
          <p:nvPr>
            <p:ph type="title"/>
          </p:nvPr>
        </p:nvSpPr>
        <p:spPr>
          <a:xfrm>
            <a:off x="449566" y="1060965"/>
            <a:ext cx="11539460" cy="629754"/>
          </a:xfrm>
        </p:spPr>
        <p:txBody>
          <a:bodyPr>
            <a:normAutofit/>
          </a:bodyPr>
          <a:lstStyle/>
          <a:p>
            <a:r>
              <a:rPr lang="en-US" sz="1600" b="0" dirty="0"/>
              <a:t>A character is shaped by attitude (Hungarian and international </a:t>
            </a:r>
            <a:r>
              <a:rPr lang="en-US" sz="1600" b="0" dirty="0" err="1"/>
              <a:t>socialisation</a:t>
            </a:r>
            <a:r>
              <a:rPr lang="en-US" sz="1600" b="0" dirty="0"/>
              <a:t>), personality traits and education. The distribution of the participants into the segments was guided by a similar attitude. We didn’t observe significant differences between countries. </a:t>
            </a:r>
          </a:p>
        </p:txBody>
      </p:sp>
      <p:sp>
        <p:nvSpPr>
          <p:cNvPr id="46" name="Rectangle 27"/>
          <p:cNvSpPr/>
          <p:nvPr/>
        </p:nvSpPr>
        <p:spPr>
          <a:xfrm>
            <a:off x="5026048" y="1738436"/>
            <a:ext cx="2312125" cy="470255"/>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1600" b="1" i="1" kern="0" dirty="0">
                <a:solidFill>
                  <a:srgbClr val="404040"/>
                </a:solidFill>
              </a:rPr>
              <a:t>‘ACTIVE, LOCAL’</a:t>
            </a:r>
          </a:p>
        </p:txBody>
      </p:sp>
      <p:sp>
        <p:nvSpPr>
          <p:cNvPr id="47" name="Rectangle 27"/>
          <p:cNvSpPr/>
          <p:nvPr/>
        </p:nvSpPr>
        <p:spPr>
          <a:xfrm>
            <a:off x="9035601" y="1734463"/>
            <a:ext cx="2312125" cy="470255"/>
          </a:xfrm>
          <a:prstGeom prst="rect">
            <a:avLst/>
          </a:prstGeom>
          <a:solidFill>
            <a:srgbClr val="A1C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600" b="1" i="1" kern="0" dirty="0">
                <a:solidFill>
                  <a:srgbClr val="404040"/>
                </a:solidFill>
              </a:rPr>
              <a:t>‘FLOATING INDIVIDUALS’</a:t>
            </a:r>
            <a:endParaRPr kumimoji="0" lang="en-US" sz="1600" b="1" i="1" u="none" strike="noStrike" kern="0" cap="none" spc="0" normalizeH="0" baseline="0" noProof="0" dirty="0">
              <a:ln>
                <a:noFill/>
              </a:ln>
              <a:solidFill>
                <a:srgbClr val="404040"/>
              </a:solidFill>
              <a:effectLst/>
              <a:uLnTx/>
              <a:uFillTx/>
            </a:endParaRPr>
          </a:p>
        </p:txBody>
      </p:sp>
      <p:sp>
        <p:nvSpPr>
          <p:cNvPr id="49" name="Rounded Rectangular Callout 9"/>
          <p:cNvSpPr/>
          <p:nvPr/>
        </p:nvSpPr>
        <p:spPr>
          <a:xfrm>
            <a:off x="475155" y="5351597"/>
            <a:ext cx="3744147" cy="622663"/>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050" i="1" kern="0" dirty="0">
                <a:solidFill>
                  <a:srgbClr val="404040"/>
                </a:solidFill>
                <a:latin typeface="Calibri" pitchFamily="34" charset="0"/>
              </a:rPr>
              <a:t>‚I applied for a tender 4 years ago in Berlin, at an international organization. I use English, and I have a German C language certificate (30</a:t>
            </a:r>
            <a:r>
              <a:rPr lang="hu-HU" sz="1050" i="1" kern="0" dirty="0">
                <a:solidFill>
                  <a:srgbClr val="404040"/>
                </a:solidFill>
                <a:latin typeface="Calibri" pitchFamily="34" charset="0"/>
              </a:rPr>
              <a:t> </a:t>
            </a:r>
            <a:r>
              <a:rPr lang="hu-HU" sz="1050" i="1" kern="0" dirty="0" err="1">
                <a:solidFill>
                  <a:srgbClr val="404040"/>
                </a:solidFill>
                <a:latin typeface="Calibri" pitchFamily="34" charset="0"/>
              </a:rPr>
              <a:t>yo</a:t>
            </a:r>
            <a:r>
              <a:rPr lang="en-US" sz="1050" i="1" kern="0" dirty="0">
                <a:solidFill>
                  <a:srgbClr val="404040"/>
                </a:solidFill>
                <a:latin typeface="Calibri" pitchFamily="34" charset="0"/>
              </a:rPr>
              <a:t> </a:t>
            </a:r>
            <a:r>
              <a:rPr lang="hu-HU" sz="1050" i="1" kern="0" dirty="0">
                <a:solidFill>
                  <a:srgbClr val="404040"/>
                </a:solidFill>
                <a:latin typeface="Calibri" pitchFamily="34" charset="0"/>
              </a:rPr>
              <a:t>man</a:t>
            </a:r>
            <a:r>
              <a:rPr lang="en-US" sz="1050" i="1" kern="0" dirty="0">
                <a:solidFill>
                  <a:srgbClr val="404040"/>
                </a:solidFill>
                <a:latin typeface="Calibri" pitchFamily="34" charset="0"/>
              </a:rPr>
              <a:t>, lawyer)</a:t>
            </a:r>
          </a:p>
        </p:txBody>
      </p:sp>
      <p:sp>
        <p:nvSpPr>
          <p:cNvPr id="50" name="Rounded Rectangular Callout 9"/>
          <p:cNvSpPr/>
          <p:nvPr/>
        </p:nvSpPr>
        <p:spPr>
          <a:xfrm>
            <a:off x="457738" y="6021977"/>
            <a:ext cx="3744147" cy="731701"/>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050" i="1" kern="0" dirty="0">
                <a:solidFill>
                  <a:srgbClr val="404040"/>
                </a:solidFill>
                <a:latin typeface="Calibri" pitchFamily="34" charset="0"/>
              </a:rPr>
              <a:t>‘I worked on a ship for four years, and 1 year in Switzerland. I’ve been living in London for 6 years, I have my own business, I’m a wine specialist, and I also applied for university.’ (30</a:t>
            </a:r>
            <a:r>
              <a:rPr lang="hu-HU" sz="1050" i="1" kern="0" dirty="0">
                <a:solidFill>
                  <a:srgbClr val="404040"/>
                </a:solidFill>
                <a:latin typeface="Calibri" pitchFamily="34" charset="0"/>
              </a:rPr>
              <a:t> </a:t>
            </a:r>
            <a:r>
              <a:rPr lang="hu-HU" sz="1050" i="1" kern="0" dirty="0" err="1">
                <a:solidFill>
                  <a:srgbClr val="404040"/>
                </a:solidFill>
                <a:latin typeface="Calibri" pitchFamily="34" charset="0"/>
              </a:rPr>
              <a:t>yo</a:t>
            </a:r>
            <a:r>
              <a:rPr lang="hu-HU" sz="1050" i="1" kern="0" dirty="0">
                <a:solidFill>
                  <a:srgbClr val="404040"/>
                </a:solidFill>
                <a:latin typeface="Calibri" pitchFamily="34" charset="0"/>
              </a:rPr>
              <a:t> man</a:t>
            </a:r>
            <a:r>
              <a:rPr lang="en-US" sz="1050" i="1" kern="0" dirty="0">
                <a:solidFill>
                  <a:srgbClr val="404040"/>
                </a:solidFill>
                <a:latin typeface="Calibri" pitchFamily="34" charset="0"/>
              </a:rPr>
              <a:t>)</a:t>
            </a:r>
          </a:p>
        </p:txBody>
      </p:sp>
      <p:sp>
        <p:nvSpPr>
          <p:cNvPr id="52" name="Rounded Rectangular Callout 9"/>
          <p:cNvSpPr/>
          <p:nvPr/>
        </p:nvSpPr>
        <p:spPr>
          <a:xfrm>
            <a:off x="4402721" y="5334180"/>
            <a:ext cx="3744147" cy="622663"/>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050" i="1" kern="0" dirty="0">
                <a:solidFill>
                  <a:srgbClr val="404040"/>
                </a:solidFill>
                <a:latin typeface="Calibri" pitchFamily="34" charset="0"/>
              </a:rPr>
              <a:t>‘I live abroad periodically. Netherlands, England, Germany at the moment, with my partner. My main motivation was love.’ (27</a:t>
            </a:r>
            <a:r>
              <a:rPr lang="hu-HU" sz="1050" i="1" kern="0" dirty="0">
                <a:solidFill>
                  <a:srgbClr val="404040"/>
                </a:solidFill>
                <a:latin typeface="Calibri" pitchFamily="34" charset="0"/>
              </a:rPr>
              <a:t> </a:t>
            </a:r>
            <a:r>
              <a:rPr lang="hu-HU" sz="1050" i="1" kern="0" dirty="0" err="1">
                <a:solidFill>
                  <a:srgbClr val="404040"/>
                </a:solidFill>
                <a:latin typeface="Calibri" pitchFamily="34" charset="0"/>
              </a:rPr>
              <a:t>yo</a:t>
            </a:r>
            <a:r>
              <a:rPr lang="en-US" sz="1050" i="1" kern="0" dirty="0">
                <a:solidFill>
                  <a:srgbClr val="404040"/>
                </a:solidFill>
                <a:latin typeface="Calibri" pitchFamily="34" charset="0"/>
              </a:rPr>
              <a:t> </a:t>
            </a:r>
            <a:r>
              <a:rPr lang="hu-HU" sz="1050" i="1" kern="0" dirty="0" err="1">
                <a:solidFill>
                  <a:srgbClr val="404040"/>
                </a:solidFill>
                <a:latin typeface="Calibri" pitchFamily="34" charset="0"/>
              </a:rPr>
              <a:t>woman</a:t>
            </a:r>
            <a:r>
              <a:rPr lang="en-US" sz="1050" i="1" kern="0" dirty="0">
                <a:solidFill>
                  <a:srgbClr val="404040"/>
                </a:solidFill>
                <a:latin typeface="Calibri" pitchFamily="34" charset="0"/>
              </a:rPr>
              <a:t>)</a:t>
            </a:r>
          </a:p>
        </p:txBody>
      </p:sp>
      <p:sp>
        <p:nvSpPr>
          <p:cNvPr id="53" name="Rounded Rectangular Callout 9"/>
          <p:cNvSpPr/>
          <p:nvPr/>
        </p:nvSpPr>
        <p:spPr>
          <a:xfrm>
            <a:off x="4385304" y="6004560"/>
            <a:ext cx="3744147" cy="731701"/>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050" i="1" kern="0" dirty="0">
                <a:solidFill>
                  <a:srgbClr val="404040"/>
                </a:solidFill>
                <a:latin typeface="Calibri" pitchFamily="34" charset="0"/>
              </a:rPr>
              <a:t>‘I arrived in 2008, I followed my husband. When I spoke the language well enough, I got employed at a foundation, near Oxford. I am also a British citizen.’ (34</a:t>
            </a:r>
            <a:r>
              <a:rPr lang="hu-HU" sz="1050" i="1" kern="0" dirty="0">
                <a:solidFill>
                  <a:srgbClr val="404040"/>
                </a:solidFill>
                <a:latin typeface="Calibri" pitchFamily="34" charset="0"/>
              </a:rPr>
              <a:t> </a:t>
            </a:r>
            <a:r>
              <a:rPr lang="hu-HU" sz="1050" i="1" kern="0" dirty="0" err="1">
                <a:solidFill>
                  <a:srgbClr val="404040"/>
                </a:solidFill>
                <a:latin typeface="Calibri" pitchFamily="34" charset="0"/>
              </a:rPr>
              <a:t>yo</a:t>
            </a:r>
            <a:r>
              <a:rPr lang="hu-HU" sz="1050" i="1" kern="0" dirty="0">
                <a:solidFill>
                  <a:srgbClr val="404040"/>
                </a:solidFill>
                <a:latin typeface="Calibri" pitchFamily="34" charset="0"/>
              </a:rPr>
              <a:t> </a:t>
            </a:r>
            <a:r>
              <a:rPr lang="hu-HU" sz="1050" i="1" kern="0" dirty="0" err="1">
                <a:solidFill>
                  <a:srgbClr val="404040"/>
                </a:solidFill>
                <a:latin typeface="Calibri" pitchFamily="34" charset="0"/>
              </a:rPr>
              <a:t>woman</a:t>
            </a:r>
            <a:r>
              <a:rPr lang="en-US" sz="1050" i="1" kern="0" dirty="0">
                <a:solidFill>
                  <a:srgbClr val="404040"/>
                </a:solidFill>
                <a:latin typeface="Calibri" pitchFamily="34" charset="0"/>
              </a:rPr>
              <a:t>)</a:t>
            </a:r>
          </a:p>
        </p:txBody>
      </p:sp>
      <p:sp>
        <p:nvSpPr>
          <p:cNvPr id="56" name="Rounded Rectangular Callout 9"/>
          <p:cNvSpPr/>
          <p:nvPr/>
        </p:nvSpPr>
        <p:spPr>
          <a:xfrm>
            <a:off x="8186595" y="5316763"/>
            <a:ext cx="3744147" cy="622663"/>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050" i="1" kern="0" dirty="0">
                <a:solidFill>
                  <a:srgbClr val="404040"/>
                </a:solidFill>
                <a:latin typeface="Calibri" pitchFamily="34" charset="0"/>
              </a:rPr>
              <a:t>‘I needed money for my own business, so I applied for a job as maid. I planned to gather a specific amount in a specific period of time…’ (24</a:t>
            </a:r>
            <a:r>
              <a:rPr lang="hu-HU" sz="1050" i="1" kern="0" dirty="0">
                <a:solidFill>
                  <a:srgbClr val="404040"/>
                </a:solidFill>
                <a:latin typeface="Calibri" pitchFamily="34" charset="0"/>
              </a:rPr>
              <a:t> </a:t>
            </a:r>
            <a:r>
              <a:rPr lang="hu-HU" sz="1050" i="1" kern="0" dirty="0" err="1">
                <a:solidFill>
                  <a:srgbClr val="404040"/>
                </a:solidFill>
                <a:latin typeface="Calibri" pitchFamily="34" charset="0"/>
              </a:rPr>
              <a:t>yo</a:t>
            </a:r>
            <a:r>
              <a:rPr lang="en-US" sz="1050" i="1" kern="0" dirty="0">
                <a:solidFill>
                  <a:srgbClr val="404040"/>
                </a:solidFill>
                <a:latin typeface="Calibri" pitchFamily="34" charset="0"/>
              </a:rPr>
              <a:t> </a:t>
            </a:r>
            <a:r>
              <a:rPr lang="hu-HU" sz="1050" i="1" kern="0" dirty="0" err="1">
                <a:solidFill>
                  <a:srgbClr val="404040"/>
                </a:solidFill>
                <a:latin typeface="Calibri" pitchFamily="34" charset="0"/>
              </a:rPr>
              <a:t>woman</a:t>
            </a:r>
            <a:r>
              <a:rPr lang="en-US" sz="1050" i="1" kern="0" dirty="0">
                <a:solidFill>
                  <a:srgbClr val="404040"/>
                </a:solidFill>
                <a:latin typeface="Calibri" pitchFamily="34" charset="0"/>
              </a:rPr>
              <a:t>)</a:t>
            </a:r>
          </a:p>
        </p:txBody>
      </p:sp>
      <p:sp>
        <p:nvSpPr>
          <p:cNvPr id="57" name="Rounded Rectangular Callout 9"/>
          <p:cNvSpPr/>
          <p:nvPr/>
        </p:nvSpPr>
        <p:spPr>
          <a:xfrm>
            <a:off x="8169178" y="6000206"/>
            <a:ext cx="3744147" cy="731701"/>
          </a:xfrm>
          <a:prstGeom prst="wedgeRoundRectCallout">
            <a:avLst>
              <a:gd name="adj1" fmla="val -36022"/>
              <a:gd name="adj2" fmla="val 59116"/>
              <a:gd name="adj3" fmla="val 16667"/>
            </a:avLst>
          </a:prstGeom>
          <a:solidFill>
            <a:schemeClr val="bg1">
              <a:alpha val="72000"/>
            </a:schemeClr>
          </a:solidFill>
          <a:ln w="12700">
            <a:solidFill>
              <a:srgbClr val="A1C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400"/>
              </a:spcBef>
              <a:defRPr/>
            </a:pPr>
            <a:r>
              <a:rPr lang="en-US" sz="1050" i="1" kern="0" dirty="0">
                <a:solidFill>
                  <a:srgbClr val="404040"/>
                </a:solidFill>
                <a:latin typeface="Calibri" pitchFamily="34" charset="0"/>
              </a:rPr>
              <a:t>‘We’ve been living in London for 5-6 years with my partner and our friends, we rent a house together. I’m a delivery man, my aim is to travel 3-4 months/year from my salary.’ (38</a:t>
            </a:r>
            <a:r>
              <a:rPr lang="hu-HU" sz="1050" i="1" kern="0" dirty="0">
                <a:solidFill>
                  <a:srgbClr val="404040"/>
                </a:solidFill>
                <a:latin typeface="Calibri" pitchFamily="34" charset="0"/>
              </a:rPr>
              <a:t> </a:t>
            </a:r>
            <a:r>
              <a:rPr lang="hu-HU" sz="1050" i="1" kern="0" dirty="0" err="1">
                <a:solidFill>
                  <a:srgbClr val="404040"/>
                </a:solidFill>
                <a:latin typeface="Calibri" pitchFamily="34" charset="0"/>
              </a:rPr>
              <a:t>yo</a:t>
            </a:r>
            <a:r>
              <a:rPr lang="en-US" sz="1050" i="1" kern="0" dirty="0">
                <a:solidFill>
                  <a:srgbClr val="404040"/>
                </a:solidFill>
                <a:latin typeface="Calibri" pitchFamily="34" charset="0"/>
              </a:rPr>
              <a:t> </a:t>
            </a:r>
            <a:r>
              <a:rPr lang="hu-HU" sz="1050" i="1" kern="0" dirty="0">
                <a:solidFill>
                  <a:srgbClr val="404040"/>
                </a:solidFill>
                <a:latin typeface="Calibri" pitchFamily="34" charset="0"/>
              </a:rPr>
              <a:t>man</a:t>
            </a:r>
            <a:r>
              <a:rPr lang="en-US" sz="1050" i="1" kern="0" dirty="0">
                <a:solidFill>
                  <a:srgbClr val="404040"/>
                </a:solidFill>
                <a:latin typeface="Calibri" pitchFamily="34" charset="0"/>
              </a:rPr>
              <a:t>)</a:t>
            </a:r>
            <a:endParaRPr lang="en-US" sz="1400" kern="0" dirty="0">
              <a:solidFill>
                <a:srgbClr val="003399"/>
              </a:solidFill>
              <a:latin typeface="Calibri" pitchFamily="34" charset="0"/>
            </a:endParaRPr>
          </a:p>
        </p:txBody>
      </p:sp>
      <p:sp>
        <p:nvSpPr>
          <p:cNvPr id="17" name="Title 5"/>
          <p:cNvSpPr txBox="1">
            <a:spLocks/>
          </p:cNvSpPr>
          <p:nvPr/>
        </p:nvSpPr>
        <p:spPr>
          <a:xfrm>
            <a:off x="734117" y="507357"/>
            <a:ext cx="9457547" cy="588978"/>
          </a:xfrm>
          <a:prstGeom prst="rect">
            <a:avLst/>
          </a:prstGeom>
        </p:spPr>
        <p:txBody>
          <a:bodyPr vert="horz" lIns="0" tIns="45720" rIns="36000" bIns="45720" rtlCol="0" anchor="t">
            <a:noAutofit/>
          </a:bodyPr>
          <a:lstStyle>
            <a:lvl1pPr algn="l" defTabSz="1219170" rtl="0" eaLnBrk="1" latinLnBrk="0" hangingPunct="1">
              <a:lnSpc>
                <a:spcPct val="80000"/>
              </a:lnSpc>
              <a:spcBef>
                <a:spcPts val="1219"/>
              </a:spcBef>
              <a:buNone/>
              <a:defRPr sz="11733" b="1" kern="1200" cap="all" baseline="0">
                <a:solidFill>
                  <a:schemeClr val="bg1"/>
                </a:solidFill>
                <a:latin typeface="Calibri" pitchFamily="34" charset="0"/>
                <a:ea typeface="+mj-ea"/>
                <a:cs typeface="Arial" pitchFamily="34" charset="0"/>
              </a:defRPr>
            </a:lvl1pPr>
          </a:lstStyle>
          <a:p>
            <a:pPr lvl="0">
              <a:lnSpc>
                <a:spcPct val="100000"/>
              </a:lnSpc>
              <a:spcBef>
                <a:spcPct val="20000"/>
              </a:spcBef>
            </a:pPr>
            <a:r>
              <a:rPr lang="en-US" sz="3200" cap="none" dirty="0">
                <a:solidFill>
                  <a:srgbClr val="404040"/>
                </a:solidFill>
              </a:rPr>
              <a:t>CHARACTER SEGMENTS OF THE EXAMINED SAMPLE</a:t>
            </a:r>
          </a:p>
        </p:txBody>
      </p:sp>
      <p:pic>
        <p:nvPicPr>
          <p:cNvPr id="18" name="Picture 17">
            <a:extLst>
              <a:ext uri="{FF2B5EF4-FFF2-40B4-BE49-F238E27FC236}">
                <a16:creationId xmlns:a16="http://schemas.microsoft.com/office/drawing/2014/main" xmlns="" id="{C35739F2-C677-490E-9D96-DDEF40590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7883" y="95196"/>
            <a:ext cx="600901" cy="600901"/>
          </a:xfrm>
          <a:prstGeom prst="rect">
            <a:avLst/>
          </a:prstGeom>
        </p:spPr>
      </p:pic>
      <p:pic>
        <p:nvPicPr>
          <p:cNvPr id="19" name="Picture 18">
            <a:extLst>
              <a:ext uri="{FF2B5EF4-FFF2-40B4-BE49-F238E27FC236}">
                <a16:creationId xmlns:a16="http://schemas.microsoft.com/office/drawing/2014/main" xmlns="" id="{BC9212EE-D785-43C5-B700-8387F379D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125" y="366567"/>
            <a:ext cx="725425" cy="137160"/>
          </a:xfrm>
          <a:prstGeom prst="rect">
            <a:avLst/>
          </a:prstGeom>
        </p:spPr>
      </p:pic>
    </p:spTree>
    <p:extLst>
      <p:ext uri="{BB962C8B-B14F-4D97-AF65-F5344CB8AC3E}">
        <p14:creationId xmlns:p14="http://schemas.microsoft.com/office/powerpoint/2010/main" val="2028791855"/>
      </p:ext>
    </p:extLst>
  </p:cSld>
  <p:clrMapOvr>
    <a:masterClrMapping/>
  </p:clrMapOvr>
</p:sld>
</file>

<file path=ppt/theme/theme1.xml><?xml version="1.0" encoding="utf-8"?>
<a:theme xmlns:a="http://schemas.openxmlformats.org/drawingml/2006/main" name="Ipsos_2016">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2.xml><?xml version="1.0" encoding="utf-8"?>
<a:theme xmlns:a="http://schemas.openxmlformats.org/drawingml/2006/main" name="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3.xml><?xml version="1.0" encoding="utf-8"?>
<a:theme xmlns:a="http://schemas.openxmlformats.org/drawingml/2006/main" name="3_dělící snímky BEZ obrázku">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4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5.xml><?xml version="1.0" encoding="utf-8"?>
<a:theme xmlns:a="http://schemas.openxmlformats.org/drawingml/2006/main" name="Snímky pro graf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dirty="0" err="1" smtClean="0">
            <a:solidFill>
              <a:srgbClr val="00339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6_kontakt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7.xml><?xml version="1.0" encoding="utf-8"?>
<a:theme xmlns:a="http://schemas.openxmlformats.org/drawingml/2006/main" name="7_kontakt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8.xml><?xml version="1.0" encoding="utf-8"?>
<a:theme xmlns:a="http://schemas.openxmlformats.org/drawingml/2006/main" name="5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9.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Ipsos_2016</Template>
  <TotalTime>22929</TotalTime>
  <Words>8837</Words>
  <Application>Microsoft Office PowerPoint</Application>
  <PresentationFormat>Szélesvásznú</PresentationFormat>
  <Paragraphs>969</Paragraphs>
  <Slides>41</Slides>
  <Notes>21</Notes>
  <HiddenSlides>0</HiddenSlides>
  <MMClips>0</MMClips>
  <ScaleCrop>false</ScaleCrop>
  <HeadingPairs>
    <vt:vector size="6" baseType="variant">
      <vt:variant>
        <vt:lpstr>Használt betűtípusok</vt:lpstr>
      </vt:variant>
      <vt:variant>
        <vt:i4>3</vt:i4>
      </vt:variant>
      <vt:variant>
        <vt:lpstr>Téma</vt:lpstr>
      </vt:variant>
      <vt:variant>
        <vt:i4>8</vt:i4>
      </vt:variant>
      <vt:variant>
        <vt:lpstr>Diacímek</vt:lpstr>
      </vt:variant>
      <vt:variant>
        <vt:i4>41</vt:i4>
      </vt:variant>
    </vt:vector>
  </HeadingPairs>
  <TitlesOfParts>
    <vt:vector size="52" baseType="lpstr">
      <vt:lpstr>Arial</vt:lpstr>
      <vt:lpstr>Calibri</vt:lpstr>
      <vt:lpstr>Wingdings</vt:lpstr>
      <vt:lpstr>Ipsos_2016</vt:lpstr>
      <vt:lpstr>2 _dělící snímky s obrázkem</vt:lpstr>
      <vt:lpstr>3_dělící snímky BEZ obrázku</vt:lpstr>
      <vt:lpstr>4_textové snímky</vt:lpstr>
      <vt:lpstr>Snímky pro grafy</vt:lpstr>
      <vt:lpstr>6_kontakty</vt:lpstr>
      <vt:lpstr>7_kontakty</vt:lpstr>
      <vt:lpstr>5_textové snímky</vt:lpstr>
      <vt:lpstr>PowerPoint bemutató</vt:lpstr>
      <vt:lpstr>Table of content</vt:lpstr>
      <vt:lpstr>PowerPoint bemutató</vt:lpstr>
      <vt:lpstr>PowerPoint bemutató</vt:lpstr>
      <vt:lpstr>PowerPoint bemutató</vt:lpstr>
      <vt:lpstr>Results</vt:lpstr>
      <vt:lpstr>PowerPoint bemutató</vt:lpstr>
      <vt:lpstr>All of the participants in the video chat feel good in the target country. There are no language problems most of the cases. Some of them speak more languages, and have previously lived abroad in other countries. According to those living in Germany, life is a bit boring and unexciting, but those who live in Berlin love their city. Those living in England typically lived in more cities, but plan to stay in their current home for a longer period. There is 1 British citizen, and 1 who has applied for British citizenship.</vt:lpstr>
      <vt:lpstr>A character is shaped by attitude (Hungarian and international socialisation), personality traits and education. The distribution of the participants into the segments was guided by a similar attitude. We didn’t observe significant differences between countries. </vt:lpstr>
      <vt:lpstr>A character is shaped by attitude (Hungarian and international socialisation), personality traits and education. The distribution of the participants into the segments was guided by a similar attitude. We didn’t observe significant differences between countries. </vt:lpstr>
      <vt:lpstr>PowerPoint bemutató</vt:lpstr>
      <vt:lpstr>Smartphones and laptops are the two most important devices</vt:lpstr>
      <vt:lpstr>Smartphones and laptops are the two most important devices</vt:lpstr>
      <vt:lpstr>Broadband internet connection: condition of comfort feeling abroad The service provider depends on the location, they prefer limitless access. Most of them are satisfied with the service in both countries. A lot of them don’t know the exact data of the service. (got it through a flat mate, older subscription)</vt:lpstr>
      <vt:lpstr>Broadband internet connection: condition of comfort feeling abroad The service provider depends on the location, they prefer limitless access. Most of them are satisfied with the service in both countries. A lot of them don’t know the exact data of the service. (got it through a flat mate, older subscription)</vt:lpstr>
      <vt:lpstr>PowerPoint bemutató</vt:lpstr>
      <vt:lpstr>TV subscription decision making is quite similar as it was in Hungary for this target group. The program of the foreign TV channels doesn’t motivate to subscribe, or watching TV is not a preferred freetime activity. Different drivers while choosing the TV subscription: coming with the rented apartment, discounted as combined with internet, need of the foreign the partner Only two respondents have existing TV subscription in Hungary: coming to Hungary frequently, has an own apartment; in the other case the contract bounds the client to keep the subscription. Most of the participants don’t aware of the practice to take and use the STB of a Hungarian provider abroad, a few person have already heard about this solution and have the information about it that it can work as long as the fees are being paid.</vt:lpstr>
      <vt:lpstr>TV subscription decision making is quite similar as it was in Hungary for this target group. The program of the foreign TV channels doesn’t motivate to subscribe, or watching TV is not a preferred freetime activity. Different drivers while choosing the TV subscription: coming with the rented apartment, discounted as combined with internet, need of the foreign the partner Only two respondents have existing TV subscription in Hungary: coming to Hungary frequently, has an own apartment; in the other case the contract bounds the client to keep the subscription. Most of the participants don’t aware of the practice to take and use the STB of a Hungarian provider abroad, a few person have already heard about this solution and have the information about it that it can work as long as the fees are being paid.</vt:lpstr>
      <vt:lpstr>The segment of highly educated young adults with wide social network had been already lost by the Hungarian TV channels before these people left the country. Lifestyle and the attitudes are taking away from the world of TV.</vt:lpstr>
      <vt:lpstr>Viewing TV shows is a generational and lifestyle topic</vt:lpstr>
      <vt:lpstr>Viewing TV shows is a generational and lifestyle topic</vt:lpstr>
      <vt:lpstr>The respondents use as many on-line platforms as possible, through legal or illegal access. TV channels on an online platform are attractive, the freedom of choice (time, content) is inspiring. Personal impression: ‘I’m using internet’, but in reality they spend several hours consuming television content (mainly movies and series).</vt:lpstr>
      <vt:lpstr>The respondents use as many on-line platforms as possible, through legal or illegal access. TV channels on an online platform are attractive, the freedom of choice (time, content) is inspiring. Personal impression: ‘I’m using internet’, but in reality they spend several hours consuming television content (mainly movies and series).</vt:lpstr>
      <vt:lpstr>Most of the respondents used media content on laptop and on on-line platforms, even in Hungary. Their content usage abroad has mainly broadened with stream pages (broadcasting in real time). Torrent, free catchup and video sharing have been popular previously. Most of the participants are ‚naive’ users, looking for content starting with a Google search. (e.g.: typing the title, performer, event). A few of them aware of the additional services and/or devices.</vt:lpstr>
      <vt:lpstr>Spotify is the most popular among on-demand platforms, 3 respondents has a Netflix subscription (2 in Germany, 1 in Great-Britain). Netflix is the choice of viewers who like quality movies and series. Goal: each the latest content. Amazon Prime and Sky are also draws the attention, target group is open to try but Netflix fits the expectations better.  Two respondents has already tried ‚Romanian sites’ before for reaching Hungarian TV channels. They cancelled the subscription after a little time because of the low quality of the broadcast. They was aware of the illegality of the service. Médiaklikk, RTLMost and TV2 are well-known platforms as a ‘source of Hungarian TV content’</vt:lpstr>
      <vt:lpstr>Spotify is the most popular among on-demand platforms, 3 respondents has a Netflix subscription (2 in Germany, 1 in Great-Britain). Netflix is the choice of viewers who like quality movies and series. Goal: each the latest content. Amazon Prime and Sky are also draws the attention, target group is open to try but Netflix fits the expectations better.  Two respondents has already tried ‚Romanian sites’ before for reaching Hungarian TV channels. They cancelled the subscription after a little time because of the low quality of the broadcast. They was aware of the illegality of the service. Médiaklikk, RTLMost and TV2 are well-known platforms as a ‘source of Hungarian TV content’</vt:lpstr>
      <vt:lpstr>PowerPoint bemutató</vt:lpstr>
      <vt:lpstr>The content preferences of the respondents are a question of attitude, education and interest. They take their Hungarian ‚mindset’ with them, so there are no significant changes. Main segments: series-, sport-, movies-, musical talent shows-, educational contents are the most interesting for them. Most of them prefer English content (in Germany as well), those learning the language like subtitled content in the language of the target country. They are very similar with regards to reading electronic press. Reading Hungarian websites relate to following Hungarian events: all of the participants ‘check’ these news daily, mainly through their friends’ FB shares. </vt:lpstr>
      <vt:lpstr>Emotional significance of Médiaklikk: intermediary of important Hungarian happening: events, politics, society, culture and sports. Politics / News : ignored by the majority, on one hand they split from the topicality, on the other hand they meet other attitudes related to news. Entertainment content: majority perception– celebrities and/or realities are not inspiring. (Eg. Szeretlek Magyarország, VV) Sport: in 2016 broadcast Football EB and the Olympic Games are expected –geo-blocking caused disappointing. Usage of Médiaklikk compares rather to YouTube. Targeted or spontaneous searching for content, according to the respondents' interest. They do not use the platform regularly, there is no favorite (named) channel or show. The Hungarian language platform does not encourage consumption, the usage leads by content.  </vt:lpstr>
      <vt:lpstr>Emotional significance of Médiaklikk: intermediary of important Hungarian happening: events, politics, society, culture and sports. Politics / News : ignored by the majority, on one hand they split from the topicality, on the other hand they meet other attitudes related to news. Entertainment content: majority perception– celebrities and/or realities are not inspiring. (Eg. Szeretlek Magyarország, VV) Sport: in 2016 broadcast Football EB and the Olympic Games are expected –geo-blocking caused disappointing. Usage of Médiaklikk compares rather to YouTube. Targeted or spontaneous searching for content, according to the respondents' interest. They do not use the platform regularly, there is no favorite (named) channel or show. The Hungarian language platform does not encourage consumption, the usage leads by content.  </vt:lpstr>
      <vt:lpstr>Hungarian sports coverages are a part of Hungarian identity abroad. There were no ‘hardcore’ fans or sport-lovers, BUT the 2016 Football European Championship and the Olympia raised interest. The respondent were mainly interested in Hungarian achievements. Carefree joy for Hungarian success, being proud of being a Hungarian, without politics, is a positive experience.  Médiaklikk has caused huge disappointment because it didn’t cover Hungarian participation in these events. The connection broke when sports events were shown during online news broadcasts. This has also caused indignation. ‘We were watching the news, and we were waiting for the Olympic results, when the connection broke at the sports segment. It was totally baffling.’ (40 yo woman, GB)  Respondents searched for alternative solutions. Some of them followed the events in pubs in both countries (mainly the European Championship), a lot of them used stream, or learned about the result later, from Hungarian websites. (mainly Olympics) In case of Streaming, they don’t need Hungarian commentary, because they understand the coverage on the local and other languages as well.  ‘I watched the Olympics with a VPN, I watched the European Championship in a pub, but I couldn’t really watch Hungarian matches’ (28 yo man, D) ‘We watched football on stream, on dazn.com’ (26yo woman, D) ‘‘We searched for news and videos on the next day, which we immediately found on FB’  (29 yo man, GB) ‘I was interested in Katinka, I watched only her webpage, nothing else, I didn’t really invest any energy. I could have found it on stream.’ (32 yo man, D)  Two of the respondents would regularly watch football matches. – They are Fradi fans, NBII matches – but most of them are only interested exclusively in Hungarian participants in international sports events. Football, handball and swimming. They search for these events on alternative media platforms.   It was expected of Médiaklikk, to cover Hungarian sports achievements- as it is dedicated to foreigners.      </vt:lpstr>
      <vt:lpstr>All participants reject content which is not interesting and valuable for them. ‘I don’t waste time on content that is not interesting or entertaining’. (34 yo woman, GB)  They have a strongly negative opinion about Hungarian channels. This opinion is from previous times – most of them abandoned television while they were and live in Hungary. When they visit their home, they glance at some shows: uninteresting, reality show,  non- quality celebs, quizzes, repeating 20-30 year old movies.  Some of them compare present day channels with those in the 90’s: they miss cultural talkshows which deal with questions regarding society. Some respondent want exclusive Hungarian content: Hungarian movies, current cultural news, videos. (Saul fia, Tiszta szívvel) Showing spring festivals and alternative festivals. (Reincarnating Stúdió programmes)  The respondents don’t miss anything from the presently available Hungarian content. On the one hand, they don’t WANT to read/hear more Hungarian content, the local media landscape, and downloaded, foreign language contents are more inspiring. The lack of freetime also restrains Hungarian media use besides media use in foreign languages.  WOULD THEY PAY FOR HUNGARIAN CONTENT ABROAD? Present competitors of services requiring payment: English/French Netflix – they are not satisfied with Hungarian Netflix. Amazon Prime – occasional payment.        </vt:lpstr>
      <vt:lpstr>All participants reject content which is not interesting and valuable for them. ‘I don’t waste time on content that is not interesting or entertaining’. (34 yo woman, GB)  They have a strongly negative opinion about Hungarian channels. This opinion is from previous times – most of them abandoned television while they were and live in Hungary. When they visit their home, they glance at some shows: uninteresting, reality show,  non- quality celebs, quizzes, repeating 20-30 year old movies.  Some of them compare present day channels with those in the 90’s: they miss cultural talkshows which deal with questions regarding society. Some respondent want exclusive Hungarian content: Hungarian movies, current cultural news, videos. (Saul fia, Tiszta szívvel) Showing spring festivals and alternative festivals. (Reincarnating Stúdió programmes)  The respondents don’t miss anything from the presently available Hungarian content. On the one hand, they don’t WANT to read/hear more Hungarian content, the local media landscape, and downloaded, foreign language contents are more inspiring. The lack of freetime also restrains Hungarian media use besides media use in foreign languages.  WOULD THEY PAY FOR HUNGARIAN CONTENT ABROAD? Present competitors of services requiring payment: English/French Netflix – they are not satisfied with Hungarian Netflix. Amazon Prime – occasional payment.        </vt:lpstr>
      <vt:lpstr>Most used content: series, movies (torrent). Original language is preferred. Those still learning the language opt for English or German subtitle – to further helping the learning process. Most of the respondents prefer English content. After one year of living abroad, Hungarian dubbing is ‚annoying’, Hungarian subtitle doesn’t support language learning, so they don’t prefer it. According to their indirect information some of their ‘acquaintances’ won’t learn the language, they need Hungarian subtitles and dubbing. For those watching Series, NOVELTIES are inspiring : it’s interesting when new episodes come out, and they are immediately accessible. News content in foreign languages is important for those living abroad for more than one year.   </vt:lpstr>
      <vt:lpstr>Most used content: series, movies (torrent). Original language is preferred. Those still learning the language opt for English or German subtitle – to further helping the learning process. Most of the respondents prefer English content. After one year of living abroad, Hungarian dubbing is ‚annoying’, Hungarian subtitle doesn’t support language learning, so they don’t prefer it. According to their indirect information some of their ‘acquaintances’ won’t learn the language, they need Hungarian subtitles and dubbing. For those watching Series, NOVELTIES are inspiring : it’s interesting when new episodes come out, and they are immediately accessible. News content in foreign languages is important for those living abroad for more than one year.   </vt:lpstr>
      <vt:lpstr>PowerPoint bemutató</vt:lpstr>
      <vt:lpstr>The respondents integrated into the target country, they don’t plan on returning. They maintain their Hungarian identity with Hungarian language use and visiting home on a few occasions. They consciously avoid assimilation, they view the country, where they live, in a critical manner.  They have various plans, most of them want to study develop, but some of them want to travel, and spend the money on pleasant pastimes. Once exception: went to England to gather a certain sum: will return home, when they reaches their goal.</vt:lpstr>
      <vt:lpstr>The respondents integrated into the target country, they don’t plan on returning. They maintain their Hungarian identity with Hungarian language use and visiting home on a few occasions. They consciously avoid assimilation, they view the country, where they live, in a critical manner.  They have various plans, most of them want to study develop, but some of them want to travel, and spend the money on pleasant pastimes. Once exception: went to England to gather a certain sum: will return home, when they reaches their goal.</vt:lpstr>
      <vt:lpstr>PowerPoint bemutató</vt:lpstr>
      <vt:lpstr>Regarding to Brexit, those who live in the United Kingdom are waiting, they don’t worry about it. They think, until there is no agreement – which might lasts for years – their status is not in danger. Those who have been living in the United Kingdom for a few years can’t imagine leaving the country. They are all active employees– their work is needed, a lot of foreigners work in their environment and did not recognize personal conflicts. They would search for jobs in other countries with the experience they had in England.</vt:lpstr>
      <vt:lpstr>Contacts</vt:lpstr>
    </vt:vector>
  </TitlesOfParts>
  <Company>Ipsos Hungary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IPSOS - MEME - Nyugat-Európában élő magyar állampolgárok audiovizuális médiafogyasztási szokásai</dc:title>
  <dc:subject>Kvalitatív riport</dc:subject>
  <dc:creator>Viola Végh;Nádori Katalin</dc:creator>
  <cp:lastModifiedBy>Nati</cp:lastModifiedBy>
  <cp:revision>1842</cp:revision>
  <cp:lastPrinted>2016-08-25T16:40:46Z</cp:lastPrinted>
  <dcterms:created xsi:type="dcterms:W3CDTF">2016-08-02T07:03:06Z</dcterms:created>
  <dcterms:modified xsi:type="dcterms:W3CDTF">2019-04-15T15:19:07Z</dcterms:modified>
</cp:coreProperties>
</file>