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5.xml" ContentType="application/vnd.openxmlformats-officedocument.presentationml.notesSlide+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7.xml" ContentType="application/vnd.openxmlformats-officedocument.presentationml.notesSlide+xml"/>
  <Override PartName="/ppt/charts/chart3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3.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11.xml" ContentType="application/vnd.openxmlformats-officedocument.presentationml.notesSlide+xml"/>
  <Override PartName="/ppt/charts/chart38.xml" ContentType="application/vnd.openxmlformats-officedocument.drawingml.chart+xml"/>
  <Override PartName="/ppt/theme/themeOverride5.xml" ContentType="application/vnd.openxmlformats-officedocument.themeOverride+xml"/>
  <Override PartName="/ppt/charts/chart39.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1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14.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notesSlides/notesSlide18.xml" ContentType="application/vnd.openxmlformats-officedocument.presentationml.notesSlide+xml"/>
  <Override PartName="/ppt/charts/chart97.xml" ContentType="application/vnd.openxmlformats-officedocument.drawingml.chart+xml"/>
  <Override PartName="/ppt/theme/themeOverride7.xml" ContentType="application/vnd.openxmlformats-officedocument.themeOverride+xml"/>
  <Override PartName="/ppt/charts/chart98.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9.xml" ContentType="application/vnd.openxmlformats-officedocument.drawingml.chart+xml"/>
  <Override PartName="/ppt/theme/themeOverride9.xml" ContentType="application/vnd.openxmlformats-officedocument.themeOverride+xml"/>
  <Override PartName="/ppt/charts/chart100.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charts/chart101.xml" ContentType="application/vnd.openxmlformats-officedocument.drawingml.chart+xml"/>
  <Override PartName="/ppt/theme/themeOverride11.xml" ContentType="application/vnd.openxmlformats-officedocument.themeOverride+xml"/>
  <Override PartName="/ppt/charts/chart102.xml" ContentType="application/vnd.openxmlformats-officedocument.drawingml.chart+xml"/>
  <Override PartName="/ppt/theme/themeOverride12.xml" ContentType="application/vnd.openxmlformats-officedocument.themeOverride+xml"/>
  <Override PartName="/ppt/notesSlides/notesSlide24.xml" ContentType="application/vnd.openxmlformats-officedocument.presentationml.notesSlide+xml"/>
  <Override PartName="/ppt/charts/chart103.xml" ContentType="application/vnd.openxmlformats-officedocument.drawingml.chart+xml"/>
  <Override PartName="/ppt/theme/themeOverride13.xml" ContentType="application/vnd.openxmlformats-officedocument.themeOverride+xml"/>
  <Override PartName="/ppt/charts/chart104.xml" ContentType="application/vnd.openxmlformats-officedocument.drawingml.chart+xml"/>
  <Override PartName="/ppt/theme/themeOverride14.xml" ContentType="application/vnd.openxmlformats-officedocument.themeOverride+xml"/>
  <Override PartName="/ppt/notesSlides/notesSlide25.xml" ContentType="application/vnd.openxmlformats-officedocument.presentationml.notesSlide+xml"/>
  <Override PartName="/ppt/charts/chart105.xml" ContentType="application/vnd.openxmlformats-officedocument.drawingml.chart+xml"/>
  <Override PartName="/ppt/theme/themeOverride15.xml" ContentType="application/vnd.openxmlformats-officedocument.themeOverride+xml"/>
  <Override PartName="/ppt/charts/chart106.xml" ContentType="application/vnd.openxmlformats-officedocument.drawingml.chart+xml"/>
  <Override PartName="/ppt/theme/themeOverride16.xml" ContentType="application/vnd.openxmlformats-officedocument.themeOverride+xml"/>
  <Override PartName="/ppt/notesSlides/notesSlide26.xml" ContentType="application/vnd.openxmlformats-officedocument.presentationml.notesSlide+xml"/>
  <Override PartName="/ppt/charts/chart107.xml" ContentType="application/vnd.openxmlformats-officedocument.drawingml.chart+xml"/>
  <Override PartName="/ppt/theme/themeOverride17.xml" ContentType="application/vnd.openxmlformats-officedocument.themeOverride+xml"/>
  <Override PartName="/ppt/charts/chart108.xml" ContentType="application/vnd.openxmlformats-officedocument.drawingml.chart+xml"/>
  <Override PartName="/ppt/theme/themeOverride18.xml" ContentType="application/vnd.openxmlformats-officedocument.themeOverride+xml"/>
  <Override PartName="/ppt/notesSlides/notesSlide27.xml" ContentType="application/vnd.openxmlformats-officedocument.presentationml.notesSlide+xml"/>
  <Override PartName="/ppt/charts/chart109.xml" ContentType="application/vnd.openxmlformats-officedocument.drawingml.chart+xml"/>
  <Override PartName="/ppt/theme/themeOverride19.xml" ContentType="application/vnd.openxmlformats-officedocument.themeOverride+xml"/>
  <Override PartName="/ppt/charts/chart110.xml" ContentType="application/vnd.openxmlformats-officedocument.drawingml.chart+xml"/>
  <Override PartName="/ppt/theme/themeOverride20.xml" ContentType="application/vnd.openxmlformats-officedocument.themeOverride+xml"/>
  <Override PartName="/ppt/notesSlides/notesSlide28.xml" ContentType="application/vnd.openxmlformats-officedocument.presentationml.notesSlide+xml"/>
  <Override PartName="/ppt/charts/chart111.xml" ContentType="application/vnd.openxmlformats-officedocument.drawingml.chart+xml"/>
  <Override PartName="/ppt/theme/themeOverride21.xml" ContentType="application/vnd.openxmlformats-officedocument.themeOverride+xml"/>
  <Override PartName="/ppt/charts/chart112.xml" ContentType="application/vnd.openxmlformats-officedocument.drawingml.chart+xml"/>
  <Override PartName="/ppt/theme/themeOverride22.xml" ContentType="application/vnd.openxmlformats-officedocument.themeOverride+xml"/>
  <Override PartName="/ppt/notesSlides/notesSlide29.xml" ContentType="application/vnd.openxmlformats-officedocument.presentationml.notesSlide+xml"/>
  <Override PartName="/ppt/charts/chart113.xml" ContentType="application/vnd.openxmlformats-officedocument.drawingml.chart+xml"/>
  <Override PartName="/ppt/theme/themeOverride23.xml" ContentType="application/vnd.openxmlformats-officedocument.themeOverride+xml"/>
  <Override PartName="/ppt/charts/chart114.xml" ContentType="application/vnd.openxmlformats-officedocument.drawingml.chart+xml"/>
  <Override PartName="/ppt/theme/themeOverride24.xml" ContentType="application/vnd.openxmlformats-officedocument.themeOverride+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notesSlides/notesSlide30.xml" ContentType="application/vnd.openxmlformats-officedocument.presentationml.notesSlide+xml"/>
  <Override PartName="/ppt/charts/chart119.xml" ContentType="application/vnd.openxmlformats-officedocument.drawingml.chart+xml"/>
  <Override PartName="/ppt/charts/chart120.xml" ContentType="application/vnd.openxmlformats-officedocument.drawingml.chart+xml"/>
  <Override PartName="/ppt/notesSlides/notesSlide31.xml" ContentType="application/vnd.openxmlformats-officedocument.presentationml.notesSlide+xml"/>
  <Override PartName="/ppt/charts/chart121.xml" ContentType="application/vnd.openxmlformats-officedocument.drawingml.chart+xml"/>
  <Override PartName="/ppt/notesSlides/notesSlide32.xml" ContentType="application/vnd.openxmlformats-officedocument.presentationml.notesSlide+xml"/>
  <Override PartName="/ppt/charts/chart122.xml" ContentType="application/vnd.openxmlformats-officedocument.drawingml.chart+xml"/>
  <Override PartName="/ppt/theme/themeOverride25.xml" ContentType="application/vnd.openxmlformats-officedocument.themeOverride+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theme/themeOverride26.xml" ContentType="application/vnd.openxmlformats-officedocument.themeOverride+xml"/>
  <Override PartName="/ppt/drawings/drawing1.xml" ContentType="application/vnd.openxmlformats-officedocument.drawingml.chartshapes+xml"/>
  <Override PartName="/ppt/charts/chart127.xml" ContentType="application/vnd.openxmlformats-officedocument.drawingml.chart+xml"/>
  <Override PartName="/ppt/theme/themeOverride27.xml" ContentType="application/vnd.openxmlformats-officedocument.themeOverride+xml"/>
  <Override PartName="/ppt/drawings/drawing2.xml" ContentType="application/vnd.openxmlformats-officedocument.drawingml.chartshapes+xml"/>
  <Override PartName="/ppt/charts/chart128.xml" ContentType="application/vnd.openxmlformats-officedocument.drawingml.chart+xml"/>
  <Override PartName="/ppt/theme/themeOverride28.xml" ContentType="application/vnd.openxmlformats-officedocument.themeOverride+xml"/>
  <Override PartName="/ppt/drawings/drawing3.xml" ContentType="application/vnd.openxmlformats-officedocument.drawingml.chartshapes+xml"/>
  <Override PartName="/ppt/charts/chart129.xml" ContentType="application/vnd.openxmlformats-officedocument.drawingml.chart+xml"/>
  <Override PartName="/ppt/theme/themeOverride29.xml" ContentType="application/vnd.openxmlformats-officedocument.themeOverride+xml"/>
  <Override PartName="/ppt/drawings/drawing4.xml" ContentType="application/vnd.openxmlformats-officedocument.drawingml.chartshapes+xml"/>
  <Override PartName="/ppt/charts/chart130.xml" ContentType="application/vnd.openxmlformats-officedocument.drawingml.chart+xml"/>
  <Override PartName="/ppt/theme/themeOverride30.xml" ContentType="application/vnd.openxmlformats-officedocument.themeOverride+xml"/>
  <Override PartName="/ppt/drawings/drawing5.xml" ContentType="application/vnd.openxmlformats-officedocument.drawingml.chartshapes+xml"/>
  <Override PartName="/ppt/charts/chart131.xml" ContentType="application/vnd.openxmlformats-officedocument.drawingml.chart+xml"/>
  <Override PartName="/ppt/theme/themeOverride31.xml" ContentType="application/vnd.openxmlformats-officedocument.themeOverride+xml"/>
  <Override PartName="/ppt/drawings/drawing6.xml" ContentType="application/vnd.openxmlformats-officedocument.drawingml.chartshapes+xml"/>
  <Override PartName="/ppt/charts/chart132.xml" ContentType="application/vnd.openxmlformats-officedocument.drawingml.chart+xml"/>
  <Override PartName="/ppt/theme/themeOverride32.xml" ContentType="application/vnd.openxmlformats-officedocument.themeOverride+xml"/>
  <Override PartName="/ppt/drawings/drawing7.xml" ContentType="application/vnd.openxmlformats-officedocument.drawingml.chartshapes+xml"/>
  <Override PartName="/ppt/charts/chart133.xml" ContentType="application/vnd.openxmlformats-officedocument.drawingml.chart+xml"/>
  <Override PartName="/ppt/theme/themeOverride33.xml" ContentType="application/vnd.openxmlformats-officedocument.themeOverride+xml"/>
  <Override PartName="/ppt/drawings/drawing8.xml" ContentType="application/vnd.openxmlformats-officedocument.drawingml.chartshapes+xml"/>
  <Override PartName="/ppt/charts/chart134.xml" ContentType="application/vnd.openxmlformats-officedocument.drawingml.chart+xml"/>
  <Override PartName="/ppt/theme/themeOverride34.xml" ContentType="application/vnd.openxmlformats-officedocument.themeOverride+xml"/>
  <Override PartName="/ppt/drawings/drawing9.xml" ContentType="application/vnd.openxmlformats-officedocument.drawingml.chartshapes+xml"/>
  <Override PartName="/ppt/charts/chart135.xml" ContentType="application/vnd.openxmlformats-officedocument.drawingml.chart+xml"/>
  <Override PartName="/ppt/theme/themeOverride35.xml" ContentType="application/vnd.openxmlformats-officedocument.themeOverride+xml"/>
  <Override PartName="/ppt/drawings/drawing10.xml" ContentType="application/vnd.openxmlformats-officedocument.drawingml.chartshapes+xml"/>
  <Override PartName="/ppt/charts/chart136.xml" ContentType="application/vnd.openxmlformats-officedocument.drawingml.chart+xml"/>
  <Override PartName="/ppt/theme/themeOverride36.xml" ContentType="application/vnd.openxmlformats-officedocument.themeOverride+xml"/>
  <Override PartName="/ppt/drawings/drawing11.xml" ContentType="application/vnd.openxmlformats-officedocument.drawingml.chartshapes+xml"/>
  <Override PartName="/ppt/charts/chart137.xml" ContentType="application/vnd.openxmlformats-officedocument.drawingml.chart+xml"/>
  <Override PartName="/ppt/theme/themeOverride37.xml" ContentType="application/vnd.openxmlformats-officedocument.themeOverride+xml"/>
  <Override PartName="/ppt/drawings/drawing12.xml" ContentType="application/vnd.openxmlformats-officedocument.drawingml.chartshapes+xml"/>
  <Override PartName="/ppt/charts/chart138.xml" ContentType="application/vnd.openxmlformats-officedocument.drawingml.chart+xml"/>
  <Override PartName="/ppt/theme/themeOverride38.xml" ContentType="application/vnd.openxmlformats-officedocument.themeOverride+xml"/>
  <Override PartName="/ppt/drawings/drawing13.xml" ContentType="application/vnd.openxmlformats-officedocument.drawingml.chartshapes+xml"/>
  <Override PartName="/ppt/charts/chart139.xml" ContentType="application/vnd.openxmlformats-officedocument.drawingml.chart+xml"/>
  <Override PartName="/ppt/theme/themeOverride39.xml" ContentType="application/vnd.openxmlformats-officedocument.themeOverride+xml"/>
  <Override PartName="/ppt/drawings/drawing14.xml" ContentType="application/vnd.openxmlformats-officedocument.drawingml.chartshapes+xml"/>
  <Override PartName="/ppt/charts/chart140.xml" ContentType="application/vnd.openxmlformats-officedocument.drawingml.chart+xml"/>
  <Override PartName="/ppt/theme/themeOverride40.xml" ContentType="application/vnd.openxmlformats-officedocument.themeOverride+xml"/>
  <Override PartName="/ppt/drawings/drawing15.xml" ContentType="application/vnd.openxmlformats-officedocument.drawingml.chartshapes+xml"/>
  <Override PartName="/ppt/charts/chart141.xml" ContentType="application/vnd.openxmlformats-officedocument.drawingml.chart+xml"/>
  <Override PartName="/ppt/theme/themeOverride41.xml" ContentType="application/vnd.openxmlformats-officedocument.themeOverride+xml"/>
  <Override PartName="/ppt/drawings/drawing16.xml" ContentType="application/vnd.openxmlformats-officedocument.drawingml.chartshapes+xml"/>
  <Override PartName="/ppt/charts/chart142.xml" ContentType="application/vnd.openxmlformats-officedocument.drawingml.chart+xml"/>
  <Override PartName="/ppt/theme/themeOverride42.xml" ContentType="application/vnd.openxmlformats-officedocument.themeOverride+xml"/>
  <Override PartName="/ppt/drawings/drawing17.xml" ContentType="application/vnd.openxmlformats-officedocument.drawingml.chartshapes+xml"/>
  <Override PartName="/ppt/charts/chart143.xml" ContentType="application/vnd.openxmlformats-officedocument.drawingml.chart+xml"/>
  <Override PartName="/ppt/theme/themeOverride43.xml" ContentType="application/vnd.openxmlformats-officedocument.themeOverride+xml"/>
  <Override PartName="/ppt/drawings/drawing18.xml" ContentType="application/vnd.openxmlformats-officedocument.drawingml.chartshapes+xml"/>
  <Override PartName="/ppt/notesSlides/notesSlide33.xml" ContentType="application/vnd.openxmlformats-officedocument.presentationml.notesSlide+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notesSlides/notesSlide34.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theme/themeOverride44.xml" ContentType="application/vnd.openxmlformats-officedocument.themeOverride+xml"/>
  <Override PartName="/ppt/drawings/drawing19.xml" ContentType="application/vnd.openxmlformats-officedocument.drawingml.chartshapes+xml"/>
  <Override PartName="/ppt/charts/chart181.xml" ContentType="application/vnd.openxmlformats-officedocument.drawingml.chart+xml"/>
  <Override PartName="/ppt/theme/themeOverride45.xml" ContentType="application/vnd.openxmlformats-officedocument.themeOverride+xml"/>
  <Override PartName="/ppt/drawings/drawing20.xml" ContentType="application/vnd.openxmlformats-officedocument.drawingml.chartshapes+xml"/>
  <Override PartName="/ppt/charts/chart182.xml" ContentType="application/vnd.openxmlformats-officedocument.drawingml.chart+xml"/>
  <Override PartName="/ppt/theme/themeOverride46.xml" ContentType="application/vnd.openxmlformats-officedocument.themeOverride+xml"/>
  <Override PartName="/ppt/drawings/drawing21.xml" ContentType="application/vnd.openxmlformats-officedocument.drawingml.chartshapes+xml"/>
  <Override PartName="/ppt/charts/chart183.xml" ContentType="application/vnd.openxmlformats-officedocument.drawingml.chart+xml"/>
  <Override PartName="/ppt/theme/themeOverride47.xml" ContentType="application/vnd.openxmlformats-officedocument.themeOverride+xml"/>
  <Override PartName="/ppt/drawings/drawing22.xml" ContentType="application/vnd.openxmlformats-officedocument.drawingml.chartshapes+xml"/>
  <Override PartName="/ppt/charts/chart184.xml" ContentType="application/vnd.openxmlformats-officedocument.drawingml.chart+xml"/>
  <Override PartName="/ppt/theme/themeOverride48.xml" ContentType="application/vnd.openxmlformats-officedocument.themeOverride+xml"/>
  <Override PartName="/ppt/drawings/drawing23.xml" ContentType="application/vnd.openxmlformats-officedocument.drawingml.chartshapes+xml"/>
  <Override PartName="/ppt/charts/chart185.xml" ContentType="application/vnd.openxmlformats-officedocument.drawingml.chart+xml"/>
  <Override PartName="/ppt/theme/themeOverride49.xml" ContentType="application/vnd.openxmlformats-officedocument.themeOverride+xml"/>
  <Override PartName="/ppt/drawings/drawing24.xml" ContentType="application/vnd.openxmlformats-officedocument.drawingml.chartshapes+xml"/>
  <Override PartName="/ppt/charts/chart186.xml" ContentType="application/vnd.openxmlformats-officedocument.drawingml.chart+xml"/>
  <Override PartName="/ppt/theme/themeOverride50.xml" ContentType="application/vnd.openxmlformats-officedocument.themeOverride+xml"/>
  <Override PartName="/ppt/drawings/drawing25.xml" ContentType="application/vnd.openxmlformats-officedocument.drawingml.chartshapes+xml"/>
  <Override PartName="/ppt/charts/chart187.xml" ContentType="application/vnd.openxmlformats-officedocument.drawingml.chart+xml"/>
  <Override PartName="/ppt/theme/themeOverride51.xml" ContentType="application/vnd.openxmlformats-officedocument.themeOverride+xml"/>
  <Override PartName="/ppt/drawings/drawing26.xml" ContentType="application/vnd.openxmlformats-officedocument.drawingml.chartshapes+xml"/>
  <Override PartName="/ppt/charts/chart188.xml" ContentType="application/vnd.openxmlformats-officedocument.drawingml.chart+xml"/>
  <Override PartName="/ppt/theme/themeOverride52.xml" ContentType="application/vnd.openxmlformats-officedocument.themeOverride+xml"/>
  <Override PartName="/ppt/drawings/drawing27.xml" ContentType="application/vnd.openxmlformats-officedocument.drawingml.chartshapes+xml"/>
  <Override PartName="/ppt/charts/chart189.xml" ContentType="application/vnd.openxmlformats-officedocument.drawingml.chart+xml"/>
  <Override PartName="/ppt/theme/themeOverride53.xml" ContentType="application/vnd.openxmlformats-officedocument.themeOverride+xml"/>
  <Override PartName="/ppt/drawings/drawing28.xml" ContentType="application/vnd.openxmlformats-officedocument.drawingml.chartshapes+xml"/>
  <Override PartName="/ppt/charts/chart190.xml" ContentType="application/vnd.openxmlformats-officedocument.drawingml.chart+xml"/>
  <Override PartName="/ppt/theme/themeOverride54.xml" ContentType="application/vnd.openxmlformats-officedocument.themeOverride+xml"/>
  <Override PartName="/ppt/drawings/drawing29.xml" ContentType="application/vnd.openxmlformats-officedocument.drawingml.chartshapes+xml"/>
  <Override PartName="/ppt/charts/chart191.xml" ContentType="application/vnd.openxmlformats-officedocument.drawingml.chart+xml"/>
  <Override PartName="/ppt/theme/themeOverride55.xml" ContentType="application/vnd.openxmlformats-officedocument.themeOverride+xml"/>
  <Override PartName="/ppt/drawings/drawing30.xml" ContentType="application/vnd.openxmlformats-officedocument.drawingml.chartshapes+xml"/>
  <Override PartName="/ppt/charts/chart192.xml" ContentType="application/vnd.openxmlformats-officedocument.drawingml.chart+xml"/>
  <Override PartName="/ppt/theme/themeOverride56.xml" ContentType="application/vnd.openxmlformats-officedocument.themeOverride+xml"/>
  <Override PartName="/ppt/charts/chart193.xml" ContentType="application/vnd.openxmlformats-officedocument.drawingml.chart+xml"/>
  <Override PartName="/ppt/theme/themeOverride57.xml" ContentType="application/vnd.openxmlformats-officedocument.themeOverride+xml"/>
  <Override PartName="/ppt/charts/chart194.xml" ContentType="application/vnd.openxmlformats-officedocument.drawingml.chart+xml"/>
  <Override PartName="/ppt/theme/themeOverride58.xml" ContentType="application/vnd.openxmlformats-officedocument.themeOverride+xml"/>
  <Override PartName="/ppt/notesSlides/notesSlide35.xml" ContentType="application/vnd.openxmlformats-officedocument.presentationml.notesSlide+xml"/>
  <Override PartName="/ppt/charts/chart195.xml" ContentType="application/vnd.openxmlformats-officedocument.drawingml.chart+xml"/>
  <Override PartName="/ppt/theme/themeOverride59.xml" ContentType="application/vnd.openxmlformats-officedocument.themeOverride+xml"/>
  <Override PartName="/ppt/charts/chart196.xml" ContentType="application/vnd.openxmlformats-officedocument.drawingml.chart+xml"/>
  <Override PartName="/ppt/theme/themeOverride60.xml" ContentType="application/vnd.openxmlformats-officedocument.themeOverride+xml"/>
  <Override PartName="/ppt/notesSlides/notesSlide36.xml" ContentType="application/vnd.openxmlformats-officedocument.presentationml.notesSlide+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ppt/charts/chart205.xml" ContentType="application/vnd.openxmlformats-officedocument.drawingml.chart+xml"/>
  <Override PartName="/ppt/charts/chart206.xml" ContentType="application/vnd.openxmlformats-officedocument.drawingml.chart+xml"/>
  <Override PartName="/ppt/charts/chart207.xml" ContentType="application/vnd.openxmlformats-officedocument.drawingml.chart+xml"/>
  <Override PartName="/ppt/charts/chart208.xml" ContentType="application/vnd.openxmlformats-officedocument.drawingml.chart+xml"/>
  <Override PartName="/ppt/notesSlides/notesSlide37.xml" ContentType="application/vnd.openxmlformats-officedocument.presentationml.notesSlide+xml"/>
  <Override PartName="/ppt/charts/chart209.xml" ContentType="application/vnd.openxmlformats-officedocument.drawingml.chart+xml"/>
  <Override PartName="/ppt/theme/themeOverride61.xml" ContentType="application/vnd.openxmlformats-officedocument.themeOverride+xml"/>
  <Override PartName="/ppt/charts/chart210.xml" ContentType="application/vnd.openxmlformats-officedocument.drawingml.chart+xml"/>
  <Override PartName="/ppt/theme/themeOverride62.xml" ContentType="application/vnd.openxmlformats-officedocument.themeOverride+xml"/>
  <Override PartName="/ppt/notesSlides/notesSlide38.xml" ContentType="application/vnd.openxmlformats-officedocument.presentationml.notesSlide+xml"/>
  <Override PartName="/ppt/charts/chart211.xml" ContentType="application/vnd.openxmlformats-officedocument.drawingml.chart+xml"/>
  <Override PartName="/ppt/theme/themeOverride63.xml" ContentType="application/vnd.openxmlformats-officedocument.themeOverride+xml"/>
  <Override PartName="/ppt/charts/chart212.xml" ContentType="application/vnd.openxmlformats-officedocument.drawingml.chart+xml"/>
  <Override PartName="/ppt/theme/themeOverride64.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13.xml" ContentType="application/vnd.openxmlformats-officedocument.drawingml.chart+xml"/>
  <Override PartName="/ppt/charts/chart214.xml" ContentType="application/vnd.openxmlformats-officedocument.drawingml.chart+xml"/>
  <Override PartName="/ppt/charts/chart215.xml" ContentType="application/vnd.openxmlformats-officedocument.drawingml.chart+xml"/>
  <Override PartName="/ppt/charts/chart216.xml" ContentType="application/vnd.openxmlformats-officedocument.drawingml.chart+xml"/>
  <Override PartName="/ppt/theme/themeOverride65.xml" ContentType="application/vnd.openxmlformats-officedocument.themeOverride+xml"/>
  <Override PartName="/ppt/charts/chart217.xml" ContentType="application/vnd.openxmlformats-officedocument.drawingml.chart+xml"/>
  <Override PartName="/ppt/theme/themeOverride66.xml" ContentType="application/vnd.openxmlformats-officedocument.themeOverride+xml"/>
  <Override PartName="/ppt/charts/chart218.xml" ContentType="application/vnd.openxmlformats-officedocument.drawingml.chart+xml"/>
  <Override PartName="/ppt/theme/themeOverride67.xml" ContentType="application/vnd.openxmlformats-officedocument.themeOverride+xml"/>
  <Override PartName="/ppt/charts/chart219.xml" ContentType="application/vnd.openxmlformats-officedocument.drawingml.chart+xml"/>
  <Override PartName="/ppt/theme/themeOverride68.xml" ContentType="application/vnd.openxmlformats-officedocument.themeOverride+xml"/>
  <Override PartName="/ppt/charts/chart220.xml" ContentType="application/vnd.openxmlformats-officedocument.drawingml.chart+xml"/>
  <Override PartName="/ppt/theme/themeOverride69.xml" ContentType="application/vnd.openxmlformats-officedocument.themeOverride+xml"/>
  <Override PartName="/ppt/charts/chart221.xml" ContentType="application/vnd.openxmlformats-officedocument.drawingml.chart+xml"/>
  <Override PartName="/ppt/theme/themeOverride70.xml" ContentType="application/vnd.openxmlformats-officedocument.themeOverride+xml"/>
  <Override PartName="/ppt/charts/chart222.xml" ContentType="application/vnd.openxmlformats-officedocument.drawingml.chart+xml"/>
  <Override PartName="/ppt/theme/themeOverride71.xml" ContentType="application/vnd.openxmlformats-officedocument.themeOverride+xml"/>
  <Override PartName="/ppt/charts/chart223.xml" ContentType="application/vnd.openxmlformats-officedocument.drawingml.chart+xml"/>
  <Override PartName="/ppt/theme/themeOverride72.xml" ContentType="application/vnd.openxmlformats-officedocument.themeOverride+xml"/>
  <Override PartName="/ppt/charts/chart224.xml" ContentType="application/vnd.openxmlformats-officedocument.drawingml.chart+xml"/>
  <Override PartName="/ppt/theme/themeOverride73.xml" ContentType="application/vnd.openxmlformats-officedocument.themeOverride+xml"/>
  <Override PartName="/ppt/charts/chart225.xml" ContentType="application/vnd.openxmlformats-officedocument.drawingml.chart+xml"/>
  <Override PartName="/ppt/theme/themeOverride74.xml" ContentType="application/vnd.openxmlformats-officedocument.themeOverride+xml"/>
  <Override PartName="/ppt/charts/chart226.xml" ContentType="application/vnd.openxmlformats-officedocument.drawingml.chart+xml"/>
  <Override PartName="/ppt/charts/chart227.xml" ContentType="application/vnd.openxmlformats-officedocument.drawingml.chart+xml"/>
  <Override PartName="/ppt/charts/chart228.xml" ContentType="application/vnd.openxmlformats-officedocument.drawingml.chart+xml"/>
  <Override PartName="/ppt/charts/chart229.xml" ContentType="application/vnd.openxmlformats-officedocument.drawingml.chart+xml"/>
  <Override PartName="/ppt/charts/chart230.xml" ContentType="application/vnd.openxmlformats-officedocument.drawingml.chart+xml"/>
  <Override PartName="/ppt/charts/chart231.xml" ContentType="application/vnd.openxmlformats-officedocument.drawingml.chart+xml"/>
  <Override PartName="/ppt/charts/chart232.xml" ContentType="application/vnd.openxmlformats-officedocument.drawingml.chart+xml"/>
  <Override PartName="/ppt/charts/chart233.xml" ContentType="application/vnd.openxmlformats-officedocument.drawingml.chart+xml"/>
  <Override PartName="/ppt/charts/chart234.xml" ContentType="application/vnd.openxmlformats-officedocument.drawingml.chart+xml"/>
  <Override PartName="/ppt/charts/chart235.xml" ContentType="application/vnd.openxmlformats-officedocument.drawingml.chart+xml"/>
  <Override PartName="/ppt/charts/chart236.xml" ContentType="application/vnd.openxmlformats-officedocument.drawingml.chart+xml"/>
  <Override PartName="/ppt/charts/chart237.xml" ContentType="application/vnd.openxmlformats-officedocument.drawingml.chart+xml"/>
  <Override PartName="/ppt/charts/chart238.xml" ContentType="application/vnd.openxmlformats-officedocument.drawingml.chart+xml"/>
  <Override PartName="/ppt/charts/chart239.xml" ContentType="application/vnd.openxmlformats-officedocument.drawingml.chart+xml"/>
  <Override PartName="/ppt/charts/chart240.xml" ContentType="application/vnd.openxmlformats-officedocument.drawingml.chart+xml"/>
  <Override PartName="/ppt/charts/chart241.xml" ContentType="application/vnd.openxmlformats-officedocument.drawingml.chart+xml"/>
  <Override PartName="/ppt/charts/chart242.xml" ContentType="application/vnd.openxmlformats-officedocument.drawingml.chart+xml"/>
  <Override PartName="/ppt/charts/chart243.xml" ContentType="application/vnd.openxmlformats-officedocument.drawingml.chart+xml"/>
  <Override PartName="/ppt/charts/chart244.xml" ContentType="application/vnd.openxmlformats-officedocument.drawingml.chart+xml"/>
  <Override PartName="/ppt/charts/chart245.xml" ContentType="application/vnd.openxmlformats-officedocument.drawingml.chart+xml"/>
  <Override PartName="/ppt/charts/chart246.xml" ContentType="application/vnd.openxmlformats-officedocument.drawingml.chart+xml"/>
  <Override PartName="/ppt/charts/chart247.xml" ContentType="application/vnd.openxmlformats-officedocument.drawingml.chart+xml"/>
  <Override PartName="/ppt/charts/chart248.xml" ContentType="application/vnd.openxmlformats-officedocument.drawingml.chart+xml"/>
  <Override PartName="/ppt/charts/chart249.xml" ContentType="application/vnd.openxmlformats-officedocument.drawingml.chart+xml"/>
  <Override PartName="/ppt/charts/chart25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5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charts/chart252.xml" ContentType="application/vnd.openxmlformats-officedocument.drawingml.chart+xml"/>
  <Override PartName="/ppt/charts/chart253.xml" ContentType="application/vnd.openxmlformats-officedocument.drawingml.chart+xml"/>
  <Override PartName="/ppt/charts/chart254.xml" ContentType="application/vnd.openxmlformats-officedocument.drawingml.chart+xml"/>
  <Override PartName="/ppt/charts/chart255.xml" ContentType="application/vnd.openxmlformats-officedocument.drawingml.chart+xml"/>
  <Override PartName="/ppt/charts/chart256.xml" ContentType="application/vnd.openxmlformats-officedocument.drawingml.chart+xml"/>
  <Override PartName="/ppt/charts/chart257.xml" ContentType="application/vnd.openxmlformats-officedocument.drawingml.chart+xml"/>
  <Override PartName="/ppt/charts/chart258.xml" ContentType="application/vnd.openxmlformats-officedocument.drawingml.chart+xml"/>
  <Override PartName="/ppt/charts/chart259.xml" ContentType="application/vnd.openxmlformats-officedocument.drawingml.chart+xml"/>
  <Override PartName="/ppt/charts/chart260.xml" ContentType="application/vnd.openxmlformats-officedocument.drawingml.chart+xml"/>
  <Override PartName="/ppt/charts/chart261.xml" ContentType="application/vnd.openxmlformats-officedocument.drawingml.chart+xml"/>
  <Override PartName="/ppt/charts/chart262.xml" ContentType="application/vnd.openxmlformats-officedocument.drawingml.chart+xml"/>
  <Override PartName="/ppt/charts/chart263.xml" ContentType="application/vnd.openxmlformats-officedocument.drawingml.chart+xml"/>
  <Override PartName="/ppt/charts/chart264.xml" ContentType="application/vnd.openxmlformats-officedocument.drawingml.chart+xml"/>
  <Override PartName="/ppt/charts/chart265.xml" ContentType="application/vnd.openxmlformats-officedocument.drawingml.chart+xml"/>
  <Override PartName="/ppt/charts/chart266.xml" ContentType="application/vnd.openxmlformats-officedocument.drawingml.chart+xml"/>
  <Override PartName="/ppt/charts/chart267.xml" ContentType="application/vnd.openxmlformats-officedocument.drawingml.chart+xml"/>
  <Override PartName="/ppt/charts/style5.xml" ContentType="application/vnd.ms-office.chartstyle+xml"/>
  <Override PartName="/ppt/charts/colors5.xml" ContentType="application/vnd.ms-office.chartcolorstyle+xml"/>
  <Override PartName="/ppt/charts/chart268.xml" ContentType="application/vnd.openxmlformats-officedocument.drawingml.chart+xml"/>
  <Override PartName="/ppt/charts/chart269.xml" ContentType="application/vnd.openxmlformats-officedocument.drawingml.chart+xml"/>
  <Override PartName="/ppt/charts/chart270.xml" ContentType="application/vnd.openxmlformats-officedocument.drawingml.chart+xml"/>
  <Override PartName="/ppt/charts/chart271.xml" ContentType="application/vnd.openxmlformats-officedocument.drawingml.chart+xml"/>
  <Override PartName="/ppt/charts/chart272.xml" ContentType="application/vnd.openxmlformats-officedocument.drawingml.chart+xml"/>
  <Override PartName="/ppt/charts/chart273.xml" ContentType="application/vnd.openxmlformats-officedocument.drawingml.chart+xml"/>
  <Override PartName="/ppt/charts/chart274.xml" ContentType="application/vnd.openxmlformats-officedocument.drawingml.chart+xml"/>
  <Override PartName="/ppt/charts/chart275.xml" ContentType="application/vnd.openxmlformats-officedocument.drawingml.chart+xml"/>
  <Override PartName="/ppt/charts/chart276.xml" ContentType="application/vnd.openxmlformats-officedocument.drawingml.chart+xml"/>
  <Override PartName="/ppt/charts/chart277.xml" ContentType="application/vnd.openxmlformats-officedocument.drawingml.chart+xml"/>
  <Override PartName="/ppt/charts/chart278.xml" ContentType="application/vnd.openxmlformats-officedocument.drawingml.chart+xml"/>
  <Override PartName="/ppt/charts/chart279.xml" ContentType="application/vnd.openxmlformats-officedocument.drawingml.chart+xml"/>
  <Override PartName="/ppt/charts/chart280.xml" ContentType="application/vnd.openxmlformats-officedocument.drawingml.chart+xml"/>
  <Override PartName="/ppt/theme/themeOverride75.xml" ContentType="application/vnd.openxmlformats-officedocument.themeOverride+xml"/>
  <Override PartName="/ppt/charts/chart281.xml" ContentType="application/vnd.openxmlformats-officedocument.drawingml.chart+xml"/>
  <Override PartName="/ppt/charts/chart282.xml" ContentType="application/vnd.openxmlformats-officedocument.drawingml.chart+xml"/>
  <Override PartName="/ppt/charts/chart283.xml" ContentType="application/vnd.openxmlformats-officedocument.drawingml.chart+xml"/>
  <Override PartName="/ppt/charts/chart284.xml" ContentType="application/vnd.openxmlformats-officedocument.drawingml.chart+xml"/>
  <Override PartName="/ppt/theme/themeOverride7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650" r:id="rId2"/>
    <p:sldMasterId id="2147483854" r:id="rId3"/>
    <p:sldMasterId id="2147483694" r:id="rId4"/>
    <p:sldMasterId id="2147483858" r:id="rId5"/>
    <p:sldMasterId id="2147483842" r:id="rId6"/>
    <p:sldMasterId id="2147483929" r:id="rId7"/>
  </p:sldMasterIdLst>
  <p:notesMasterIdLst>
    <p:notesMasterId r:id="rId90"/>
  </p:notesMasterIdLst>
  <p:handoutMasterIdLst>
    <p:handoutMasterId r:id="rId91"/>
  </p:handoutMasterIdLst>
  <p:sldIdLst>
    <p:sldId id="584" r:id="rId8"/>
    <p:sldId id="585" r:id="rId9"/>
    <p:sldId id="586" r:id="rId10"/>
    <p:sldId id="587" r:id="rId11"/>
    <p:sldId id="588" r:id="rId12"/>
    <p:sldId id="589" r:id="rId13"/>
    <p:sldId id="590" r:id="rId14"/>
    <p:sldId id="597" r:id="rId15"/>
    <p:sldId id="598" r:id="rId16"/>
    <p:sldId id="599" r:id="rId17"/>
    <p:sldId id="600" r:id="rId18"/>
    <p:sldId id="601" r:id="rId19"/>
    <p:sldId id="602" r:id="rId20"/>
    <p:sldId id="603" r:id="rId21"/>
    <p:sldId id="604" r:id="rId22"/>
    <p:sldId id="605" r:id="rId23"/>
    <p:sldId id="606" r:id="rId24"/>
    <p:sldId id="607" r:id="rId25"/>
    <p:sldId id="608" r:id="rId26"/>
    <p:sldId id="609" r:id="rId27"/>
    <p:sldId id="610" r:id="rId28"/>
    <p:sldId id="611" r:id="rId29"/>
    <p:sldId id="612" r:id="rId30"/>
    <p:sldId id="613" r:id="rId31"/>
    <p:sldId id="614" r:id="rId32"/>
    <p:sldId id="615" r:id="rId33"/>
    <p:sldId id="616" r:id="rId34"/>
    <p:sldId id="617" r:id="rId35"/>
    <p:sldId id="618" r:id="rId36"/>
    <p:sldId id="619" r:id="rId37"/>
    <p:sldId id="620" r:id="rId38"/>
    <p:sldId id="621" r:id="rId39"/>
    <p:sldId id="622" r:id="rId40"/>
    <p:sldId id="623" r:id="rId41"/>
    <p:sldId id="624" r:id="rId42"/>
    <p:sldId id="625" r:id="rId43"/>
    <p:sldId id="626" r:id="rId44"/>
    <p:sldId id="627" r:id="rId45"/>
    <p:sldId id="628" r:id="rId46"/>
    <p:sldId id="629" r:id="rId47"/>
    <p:sldId id="630" r:id="rId48"/>
    <p:sldId id="551" r:id="rId49"/>
    <p:sldId id="552" r:id="rId50"/>
    <p:sldId id="553" r:id="rId51"/>
    <p:sldId id="543" r:id="rId52"/>
    <p:sldId id="544" r:id="rId53"/>
    <p:sldId id="554" r:id="rId54"/>
    <p:sldId id="472" r:id="rId55"/>
    <p:sldId id="505" r:id="rId56"/>
    <p:sldId id="556" r:id="rId57"/>
    <p:sldId id="557" r:id="rId58"/>
    <p:sldId id="558" r:id="rId59"/>
    <p:sldId id="507" r:id="rId60"/>
    <p:sldId id="561" r:id="rId61"/>
    <p:sldId id="562" r:id="rId62"/>
    <p:sldId id="563" r:id="rId63"/>
    <p:sldId id="564" r:id="rId64"/>
    <p:sldId id="565" r:id="rId65"/>
    <p:sldId id="566" r:id="rId66"/>
    <p:sldId id="567" r:id="rId67"/>
    <p:sldId id="568" r:id="rId68"/>
    <p:sldId id="569" r:id="rId69"/>
    <p:sldId id="530" r:id="rId70"/>
    <p:sldId id="519" r:id="rId71"/>
    <p:sldId id="570" r:id="rId72"/>
    <p:sldId id="571" r:id="rId73"/>
    <p:sldId id="572" r:id="rId74"/>
    <p:sldId id="573" r:id="rId75"/>
    <p:sldId id="574" r:id="rId76"/>
    <p:sldId id="575" r:id="rId77"/>
    <p:sldId id="576" r:id="rId78"/>
    <p:sldId id="577" r:id="rId79"/>
    <p:sldId id="578" r:id="rId80"/>
    <p:sldId id="579" r:id="rId81"/>
    <p:sldId id="486" r:id="rId82"/>
    <p:sldId id="461" r:id="rId83"/>
    <p:sldId id="504" r:id="rId84"/>
    <p:sldId id="462" r:id="rId85"/>
    <p:sldId id="463" r:id="rId86"/>
    <p:sldId id="581" r:id="rId87"/>
    <p:sldId id="582" r:id="rId88"/>
    <p:sldId id="583" r:id="rId89"/>
  </p:sldIdLst>
  <p:sldSz cx="9144000" cy="5143500" type="screen16x9"/>
  <p:notesSz cx="6797675" cy="9926638"/>
  <p:defaultTex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
          <p15:clr>
            <a:srgbClr val="A4A3A4"/>
          </p15:clr>
        </p15:guide>
        <p15:guide id="2" orient="horz" pos="3117">
          <p15:clr>
            <a:srgbClr val="A4A3A4"/>
          </p15:clr>
        </p15:guide>
        <p15:guide id="3" pos="249">
          <p15:clr>
            <a:srgbClr val="A4A3A4"/>
          </p15:clr>
        </p15:guide>
        <p15:guide id="4" pos="5420">
          <p15:clr>
            <a:srgbClr val="A4A3A4"/>
          </p15:clr>
        </p15:guide>
        <p15:guide id="5" orient="horz" pos="2527">
          <p15:clr>
            <a:srgbClr val="A4A3A4"/>
          </p15:clr>
        </p15:guide>
        <p15:guide id="6" pos="1066">
          <p15:clr>
            <a:srgbClr val="A4A3A4"/>
          </p15:clr>
        </p15:guide>
        <p15:guide id="7" pos="460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ese" initials="E"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B7BF12"/>
    <a:srgbClr val="58595B"/>
    <a:srgbClr val="D9D9D9"/>
    <a:srgbClr val="2E95C8"/>
    <a:srgbClr val="2D90C1"/>
    <a:srgbClr val="25779F"/>
    <a:srgbClr val="404040"/>
    <a:srgbClr val="1F497D"/>
    <a:srgbClr val="F1B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8" autoAdjust="0"/>
    <p:restoredTop sz="96370" autoAdjust="0"/>
  </p:normalViewPr>
  <p:slideViewPr>
    <p:cSldViewPr showGuides="1">
      <p:cViewPr varScale="1">
        <p:scale>
          <a:sx n="93" d="100"/>
          <a:sy n="93" d="100"/>
        </p:scale>
        <p:origin x="708" y="72"/>
      </p:cViewPr>
      <p:guideLst>
        <p:guide orient="horz" pos="169"/>
        <p:guide orient="horz" pos="3117"/>
        <p:guide pos="249"/>
        <p:guide pos="5420"/>
        <p:guide orient="horz" pos="2527"/>
        <p:guide pos="1066"/>
        <p:guide pos="460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10" d="100"/>
        <a:sy n="110" d="100"/>
      </p:scale>
      <p:origin x="0" y="-19866"/>
    </p:cViewPr>
  </p:sorterViewPr>
  <p:notesViewPr>
    <p:cSldViewPr showGuides="1">
      <p:cViewPr varScale="1">
        <p:scale>
          <a:sx n="50" d="100"/>
          <a:sy n="50" d="100"/>
        </p:scale>
        <p:origin x="2898" y="4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munkalap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munkalap10.xlsx"/></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munkalap100.xlsx"/><Relationship Id="rId1" Type="http://schemas.openxmlformats.org/officeDocument/2006/relationships/themeOverride" Target="../theme/themeOverride10.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munkalap101.xlsx"/><Relationship Id="rId1" Type="http://schemas.openxmlformats.org/officeDocument/2006/relationships/themeOverride" Target="../theme/themeOverride11.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munkalap102.xlsx"/><Relationship Id="rId1" Type="http://schemas.openxmlformats.org/officeDocument/2006/relationships/themeOverride" Target="../theme/themeOverride12.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munkalap103.xlsx"/><Relationship Id="rId1" Type="http://schemas.openxmlformats.org/officeDocument/2006/relationships/themeOverride" Target="../theme/themeOverride13.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munkalap104.xlsx"/><Relationship Id="rId1" Type="http://schemas.openxmlformats.org/officeDocument/2006/relationships/themeOverride" Target="../theme/themeOverride14.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munkalap105.xlsx"/><Relationship Id="rId1" Type="http://schemas.openxmlformats.org/officeDocument/2006/relationships/themeOverride" Target="../theme/themeOverride15.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munkalap106.xlsx"/><Relationship Id="rId1" Type="http://schemas.openxmlformats.org/officeDocument/2006/relationships/themeOverride" Target="../theme/themeOverride16.xml"/></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munkalap107.xlsx"/><Relationship Id="rId1" Type="http://schemas.openxmlformats.org/officeDocument/2006/relationships/themeOverride" Target="../theme/themeOverride17.xml"/></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munkalap108.xlsx"/><Relationship Id="rId1" Type="http://schemas.openxmlformats.org/officeDocument/2006/relationships/themeOverride" Target="../theme/themeOverride18.xml"/></Relationships>
</file>

<file path=ppt/charts/_rels/chart109.xml.rels><?xml version="1.0" encoding="UTF-8" standalone="yes"?>
<Relationships xmlns="http://schemas.openxmlformats.org/package/2006/relationships"><Relationship Id="rId2" Type="http://schemas.openxmlformats.org/officeDocument/2006/relationships/package" Target="../embeddings/Microsoft_Excel-munkalap109.xlsx"/><Relationship Id="rId1" Type="http://schemas.openxmlformats.org/officeDocument/2006/relationships/themeOverride" Target="../theme/themeOverrid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munkalap11.xlsx"/></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munkalap110.xlsx"/><Relationship Id="rId1" Type="http://schemas.openxmlformats.org/officeDocument/2006/relationships/themeOverride" Target="../theme/themeOverride20.xml"/></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munkalap111.xlsx"/><Relationship Id="rId1" Type="http://schemas.openxmlformats.org/officeDocument/2006/relationships/themeOverride" Target="../theme/themeOverride21.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munkalap112.xlsx"/><Relationship Id="rId1" Type="http://schemas.openxmlformats.org/officeDocument/2006/relationships/themeOverride" Target="../theme/themeOverride22.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munkalap113.xlsx"/><Relationship Id="rId1" Type="http://schemas.openxmlformats.org/officeDocument/2006/relationships/themeOverride" Target="../theme/themeOverride23.xml"/></Relationships>
</file>

<file path=ppt/charts/_rels/chart114.xml.rels><?xml version="1.0" encoding="UTF-8" standalone="yes"?>
<Relationships xmlns="http://schemas.openxmlformats.org/package/2006/relationships"><Relationship Id="rId2" Type="http://schemas.openxmlformats.org/officeDocument/2006/relationships/package" Target="../embeddings/Microsoft_Excel-munkalap114.xlsx"/><Relationship Id="rId1" Type="http://schemas.openxmlformats.org/officeDocument/2006/relationships/themeOverride" Target="../theme/themeOverride24.xml"/></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munkalap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munkalap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munkalap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munkalap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munkalap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munkalap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munkalap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munkalap121.xlsx"/></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Excel-munkalap122.xlsx"/><Relationship Id="rId1" Type="http://schemas.openxmlformats.org/officeDocument/2006/relationships/themeOverride" Target="../theme/themeOverride25.xml"/></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munkalap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munkalap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munkalap125.xlsx"/></Relationships>
</file>

<file path=ppt/charts/_rels/chart12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munkalap126.xlsx"/><Relationship Id="rId1" Type="http://schemas.openxmlformats.org/officeDocument/2006/relationships/themeOverride" Target="../theme/themeOverride26.xml"/></Relationships>
</file>

<file path=ppt/charts/_rels/chart12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munkalap127.xlsx"/><Relationship Id="rId1" Type="http://schemas.openxmlformats.org/officeDocument/2006/relationships/themeOverride" Target="../theme/themeOverride27.xml"/></Relationships>
</file>

<file path=ppt/charts/_rels/chart12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munkalap128.xlsx"/><Relationship Id="rId1" Type="http://schemas.openxmlformats.org/officeDocument/2006/relationships/themeOverride" Target="../theme/themeOverride28.xml"/></Relationships>
</file>

<file path=ppt/charts/_rels/chart12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munkalap129.xlsx"/><Relationship Id="rId1" Type="http://schemas.openxmlformats.org/officeDocument/2006/relationships/themeOverride" Target="../theme/themeOverride2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munkalap13.xlsx"/></Relationships>
</file>

<file path=ppt/charts/_rels/chart13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munkalap130.xlsx"/><Relationship Id="rId1" Type="http://schemas.openxmlformats.org/officeDocument/2006/relationships/themeOverride" Target="../theme/themeOverride30.xml"/></Relationships>
</file>

<file path=ppt/charts/_rels/chart13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munkalap131.xlsx"/><Relationship Id="rId1" Type="http://schemas.openxmlformats.org/officeDocument/2006/relationships/themeOverride" Target="../theme/themeOverride31.xml"/></Relationships>
</file>

<file path=ppt/charts/_rels/chart13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munkalap132.xlsx"/><Relationship Id="rId1" Type="http://schemas.openxmlformats.org/officeDocument/2006/relationships/themeOverride" Target="../theme/themeOverride32.xml"/></Relationships>
</file>

<file path=ppt/charts/_rels/chart13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munkalap133.xlsx"/><Relationship Id="rId1" Type="http://schemas.openxmlformats.org/officeDocument/2006/relationships/themeOverride" Target="../theme/themeOverride33.xml"/></Relationships>
</file>

<file path=ppt/charts/_rels/chart13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munkalap134.xlsx"/><Relationship Id="rId1" Type="http://schemas.openxmlformats.org/officeDocument/2006/relationships/themeOverride" Target="../theme/themeOverride34.xml"/></Relationships>
</file>

<file path=ppt/charts/_rels/chart135.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munkalap135.xlsx"/><Relationship Id="rId1" Type="http://schemas.openxmlformats.org/officeDocument/2006/relationships/themeOverride" Target="../theme/themeOverride35.xml"/></Relationships>
</file>

<file path=ppt/charts/_rels/chart136.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munkalap136.xlsx"/><Relationship Id="rId1" Type="http://schemas.openxmlformats.org/officeDocument/2006/relationships/themeOverride" Target="../theme/themeOverride36.xml"/></Relationships>
</file>

<file path=ppt/charts/_rels/chart137.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munkalap137.xlsx"/><Relationship Id="rId1" Type="http://schemas.openxmlformats.org/officeDocument/2006/relationships/themeOverride" Target="../theme/themeOverride37.xml"/></Relationships>
</file>

<file path=ppt/charts/_rels/chart138.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munkalap138.xlsx"/><Relationship Id="rId1" Type="http://schemas.openxmlformats.org/officeDocument/2006/relationships/themeOverride" Target="../theme/themeOverride38.xml"/></Relationships>
</file>

<file path=ppt/charts/_rels/chart139.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munkalap139.xlsx"/><Relationship Id="rId1" Type="http://schemas.openxmlformats.org/officeDocument/2006/relationships/themeOverride" Target="../theme/themeOverride3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munkalap14.xlsx"/></Relationships>
</file>

<file path=ppt/charts/_rels/chart140.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munkalap140.xlsx"/><Relationship Id="rId1" Type="http://schemas.openxmlformats.org/officeDocument/2006/relationships/themeOverride" Target="../theme/themeOverride40.xml"/></Relationships>
</file>

<file path=ppt/charts/_rels/chart141.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munkalap141.xlsx"/><Relationship Id="rId1" Type="http://schemas.openxmlformats.org/officeDocument/2006/relationships/themeOverride" Target="../theme/themeOverride41.xml"/></Relationships>
</file>

<file path=ppt/charts/_rels/chart142.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munkalap142.xlsx"/><Relationship Id="rId1" Type="http://schemas.openxmlformats.org/officeDocument/2006/relationships/themeOverride" Target="../theme/themeOverride42.xml"/></Relationships>
</file>

<file path=ppt/charts/_rels/chart143.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munkalap143.xlsx"/><Relationship Id="rId1" Type="http://schemas.openxmlformats.org/officeDocument/2006/relationships/themeOverride" Target="../theme/themeOverride43.xml"/></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munkalap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munkalap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munkalap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munkalap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munkalap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munkalap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munkalap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munkalap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munkalap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munkalap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munkalap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munkalap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munkalap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munkalap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munkalap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munkalap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munkalap159.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munkalap16.xlsx"/><Relationship Id="rId2" Type="http://schemas.microsoft.com/office/2011/relationships/chartColorStyle" Target="colors1.xml"/><Relationship Id="rId1" Type="http://schemas.microsoft.com/office/2011/relationships/chartStyle" Target="style1.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munkalap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munkalap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munkalap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munkalap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munkalap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munkalap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munkalap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munkalap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munkalap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munkalap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munkalap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munkalap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munkalap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munkalap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munkalap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munkalap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munkalap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munkalap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munkalap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munkalap178.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munkalap17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munkalap18.xlsx"/></Relationships>
</file>

<file path=ppt/charts/_rels/chart180.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munkalap180.xlsx"/><Relationship Id="rId1" Type="http://schemas.openxmlformats.org/officeDocument/2006/relationships/themeOverride" Target="../theme/themeOverride44.xml"/></Relationships>
</file>

<file path=ppt/charts/_rels/chart181.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munkalap181.xlsx"/><Relationship Id="rId1" Type="http://schemas.openxmlformats.org/officeDocument/2006/relationships/themeOverride" Target="../theme/themeOverride45.xml"/></Relationships>
</file>

<file path=ppt/charts/_rels/chart182.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munkalap182.xlsx"/><Relationship Id="rId1" Type="http://schemas.openxmlformats.org/officeDocument/2006/relationships/themeOverride" Target="../theme/themeOverride46.xml"/></Relationships>
</file>

<file path=ppt/charts/_rels/chart183.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munkalap183.xlsx"/><Relationship Id="rId1" Type="http://schemas.openxmlformats.org/officeDocument/2006/relationships/themeOverride" Target="../theme/themeOverride47.xml"/></Relationships>
</file>

<file path=ppt/charts/_rels/chart184.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munkalap184.xlsx"/><Relationship Id="rId1" Type="http://schemas.openxmlformats.org/officeDocument/2006/relationships/themeOverride" Target="../theme/themeOverride48.xml"/></Relationships>
</file>

<file path=ppt/charts/_rels/chart185.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munkalap185.xlsx"/><Relationship Id="rId1" Type="http://schemas.openxmlformats.org/officeDocument/2006/relationships/themeOverride" Target="../theme/themeOverride49.xml"/></Relationships>
</file>

<file path=ppt/charts/_rels/chart186.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munkalap186.xlsx"/><Relationship Id="rId1" Type="http://schemas.openxmlformats.org/officeDocument/2006/relationships/themeOverride" Target="../theme/themeOverride50.xml"/></Relationships>
</file>

<file path=ppt/charts/_rels/chart187.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munkalap187.xlsx"/><Relationship Id="rId1" Type="http://schemas.openxmlformats.org/officeDocument/2006/relationships/themeOverride" Target="../theme/themeOverride51.xml"/></Relationships>
</file>

<file path=ppt/charts/_rels/chart188.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munkalap188.xlsx"/><Relationship Id="rId1" Type="http://schemas.openxmlformats.org/officeDocument/2006/relationships/themeOverride" Target="../theme/themeOverride52.xml"/></Relationships>
</file>

<file path=ppt/charts/_rels/chart189.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Microsoft_Excel-munkalap189.xlsx"/><Relationship Id="rId1" Type="http://schemas.openxmlformats.org/officeDocument/2006/relationships/themeOverride" Target="../theme/themeOverride53.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munkalap19.xlsx"/></Relationships>
</file>

<file path=ppt/charts/_rels/chart190.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Microsoft_Excel-munkalap190.xlsx"/><Relationship Id="rId1" Type="http://schemas.openxmlformats.org/officeDocument/2006/relationships/themeOverride" Target="../theme/themeOverride54.xml"/></Relationships>
</file>

<file path=ppt/charts/_rels/chart191.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package" Target="../embeddings/Microsoft_Excel-munkalap191.xlsx"/><Relationship Id="rId1" Type="http://schemas.openxmlformats.org/officeDocument/2006/relationships/themeOverride" Target="../theme/themeOverride55.xml"/></Relationships>
</file>

<file path=ppt/charts/_rels/chart192.xml.rels><?xml version="1.0" encoding="UTF-8" standalone="yes"?>
<Relationships xmlns="http://schemas.openxmlformats.org/package/2006/relationships"><Relationship Id="rId2" Type="http://schemas.openxmlformats.org/officeDocument/2006/relationships/package" Target="../embeddings/Microsoft_Excel-munkalap192.xlsx"/><Relationship Id="rId1" Type="http://schemas.openxmlformats.org/officeDocument/2006/relationships/themeOverride" Target="../theme/themeOverride56.xml"/></Relationships>
</file>

<file path=ppt/charts/_rels/chart193.xml.rels><?xml version="1.0" encoding="UTF-8" standalone="yes"?>
<Relationships xmlns="http://schemas.openxmlformats.org/package/2006/relationships"><Relationship Id="rId2" Type="http://schemas.openxmlformats.org/officeDocument/2006/relationships/package" Target="../embeddings/Microsoft_Excel-munkalap193.xlsx"/><Relationship Id="rId1" Type="http://schemas.openxmlformats.org/officeDocument/2006/relationships/themeOverride" Target="../theme/themeOverride57.xml"/></Relationships>
</file>

<file path=ppt/charts/_rels/chart194.xml.rels><?xml version="1.0" encoding="UTF-8" standalone="yes"?>
<Relationships xmlns="http://schemas.openxmlformats.org/package/2006/relationships"><Relationship Id="rId2" Type="http://schemas.openxmlformats.org/officeDocument/2006/relationships/package" Target="../embeddings/Microsoft_Excel-munkalap194.xlsx"/><Relationship Id="rId1" Type="http://schemas.openxmlformats.org/officeDocument/2006/relationships/themeOverride" Target="../theme/themeOverride58.xml"/></Relationships>
</file>

<file path=ppt/charts/_rels/chart195.xml.rels><?xml version="1.0" encoding="UTF-8" standalone="yes"?>
<Relationships xmlns="http://schemas.openxmlformats.org/package/2006/relationships"><Relationship Id="rId2" Type="http://schemas.openxmlformats.org/officeDocument/2006/relationships/package" Target="../embeddings/Microsoft_Excel-munkalap195.xlsx"/><Relationship Id="rId1" Type="http://schemas.openxmlformats.org/officeDocument/2006/relationships/themeOverride" Target="../theme/themeOverride59.xml"/></Relationships>
</file>

<file path=ppt/charts/_rels/chart196.xml.rels><?xml version="1.0" encoding="UTF-8" standalone="yes"?>
<Relationships xmlns="http://schemas.openxmlformats.org/package/2006/relationships"><Relationship Id="rId2" Type="http://schemas.openxmlformats.org/officeDocument/2006/relationships/package" Target="../embeddings/Microsoft_Excel-munkalap196.xlsx"/><Relationship Id="rId1" Type="http://schemas.openxmlformats.org/officeDocument/2006/relationships/themeOverride" Target="../theme/themeOverride60.xml"/></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munkalap197.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munkalap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munkalap19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munkalap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munkalap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munkalap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munkalap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munkalap202.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munkalap203.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munkalap204.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munkalap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munkalap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munkalap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munkalap208.xlsx"/></Relationships>
</file>

<file path=ppt/charts/_rels/chart209.xml.rels><?xml version="1.0" encoding="UTF-8" standalone="yes"?>
<Relationships xmlns="http://schemas.openxmlformats.org/package/2006/relationships"><Relationship Id="rId2" Type="http://schemas.openxmlformats.org/officeDocument/2006/relationships/package" Target="../embeddings/Microsoft_Excel-munkalap209.xlsx"/><Relationship Id="rId1" Type="http://schemas.openxmlformats.org/officeDocument/2006/relationships/themeOverride" Target="../theme/themeOverride6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munkalap21.xlsx"/></Relationships>
</file>

<file path=ppt/charts/_rels/chart210.xml.rels><?xml version="1.0" encoding="UTF-8" standalone="yes"?>
<Relationships xmlns="http://schemas.openxmlformats.org/package/2006/relationships"><Relationship Id="rId2" Type="http://schemas.openxmlformats.org/officeDocument/2006/relationships/package" Target="../embeddings/Microsoft_Excel-munkalap210.xlsx"/><Relationship Id="rId1" Type="http://schemas.openxmlformats.org/officeDocument/2006/relationships/themeOverride" Target="../theme/themeOverride62.xml"/></Relationships>
</file>

<file path=ppt/charts/_rels/chart211.xml.rels><?xml version="1.0" encoding="UTF-8" standalone="yes"?>
<Relationships xmlns="http://schemas.openxmlformats.org/package/2006/relationships"><Relationship Id="rId2" Type="http://schemas.openxmlformats.org/officeDocument/2006/relationships/package" Target="../embeddings/Microsoft_Excel-munkalap211.xlsx"/><Relationship Id="rId1" Type="http://schemas.openxmlformats.org/officeDocument/2006/relationships/themeOverride" Target="../theme/themeOverride63.xml"/></Relationships>
</file>

<file path=ppt/charts/_rels/chart212.xml.rels><?xml version="1.0" encoding="UTF-8" standalone="yes"?>
<Relationships xmlns="http://schemas.openxmlformats.org/package/2006/relationships"><Relationship Id="rId2" Type="http://schemas.openxmlformats.org/officeDocument/2006/relationships/package" Target="../embeddings/Microsoft_Excel-munkalap212.xlsx"/><Relationship Id="rId1" Type="http://schemas.openxmlformats.org/officeDocument/2006/relationships/themeOverride" Target="../theme/themeOverride64.xml"/></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munkalap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munkalap214.xlsx"/></Relationships>
</file>

<file path=ppt/charts/_rels/chart215.xml.rels><?xml version="1.0" encoding="UTF-8" standalone="yes"?>
<Relationships xmlns="http://schemas.openxmlformats.org/package/2006/relationships"><Relationship Id="rId1" Type="http://schemas.openxmlformats.org/officeDocument/2006/relationships/package" Target="../embeddings/Microsoft_Excel-munkalap215.xlsx"/></Relationships>
</file>

<file path=ppt/charts/_rels/chart216.xml.rels><?xml version="1.0" encoding="UTF-8" standalone="yes"?>
<Relationships xmlns="http://schemas.openxmlformats.org/package/2006/relationships"><Relationship Id="rId2" Type="http://schemas.openxmlformats.org/officeDocument/2006/relationships/package" Target="../embeddings/Microsoft_Excel-munkalap216.xlsx"/><Relationship Id="rId1" Type="http://schemas.openxmlformats.org/officeDocument/2006/relationships/themeOverride" Target="../theme/themeOverride65.xml"/></Relationships>
</file>

<file path=ppt/charts/_rels/chart217.xml.rels><?xml version="1.0" encoding="UTF-8" standalone="yes"?>
<Relationships xmlns="http://schemas.openxmlformats.org/package/2006/relationships"><Relationship Id="rId2" Type="http://schemas.openxmlformats.org/officeDocument/2006/relationships/package" Target="../embeddings/Microsoft_Excel-munkalap217.xlsx"/><Relationship Id="rId1" Type="http://schemas.openxmlformats.org/officeDocument/2006/relationships/themeOverride" Target="../theme/themeOverride66.xml"/></Relationships>
</file>

<file path=ppt/charts/_rels/chart218.xml.rels><?xml version="1.0" encoding="UTF-8" standalone="yes"?>
<Relationships xmlns="http://schemas.openxmlformats.org/package/2006/relationships"><Relationship Id="rId2" Type="http://schemas.openxmlformats.org/officeDocument/2006/relationships/package" Target="../embeddings/Microsoft_Excel-munkalap218.xlsx"/><Relationship Id="rId1" Type="http://schemas.openxmlformats.org/officeDocument/2006/relationships/themeOverride" Target="../theme/themeOverride67.xml"/></Relationships>
</file>

<file path=ppt/charts/_rels/chart219.xml.rels><?xml version="1.0" encoding="UTF-8" standalone="yes"?>
<Relationships xmlns="http://schemas.openxmlformats.org/package/2006/relationships"><Relationship Id="rId2" Type="http://schemas.openxmlformats.org/officeDocument/2006/relationships/package" Target="../embeddings/Microsoft_Excel-munkalap219.xlsx"/><Relationship Id="rId1" Type="http://schemas.openxmlformats.org/officeDocument/2006/relationships/themeOverride" Target="../theme/themeOverride68.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munkalap22.xlsx"/></Relationships>
</file>

<file path=ppt/charts/_rels/chart220.xml.rels><?xml version="1.0" encoding="UTF-8" standalone="yes"?>
<Relationships xmlns="http://schemas.openxmlformats.org/package/2006/relationships"><Relationship Id="rId2" Type="http://schemas.openxmlformats.org/officeDocument/2006/relationships/package" Target="../embeddings/Microsoft_Excel-munkalap220.xlsx"/><Relationship Id="rId1" Type="http://schemas.openxmlformats.org/officeDocument/2006/relationships/themeOverride" Target="../theme/themeOverride69.xml"/></Relationships>
</file>

<file path=ppt/charts/_rels/chart221.xml.rels><?xml version="1.0" encoding="UTF-8" standalone="yes"?>
<Relationships xmlns="http://schemas.openxmlformats.org/package/2006/relationships"><Relationship Id="rId2" Type="http://schemas.openxmlformats.org/officeDocument/2006/relationships/package" Target="../embeddings/Microsoft_Excel-munkalap221.xlsx"/><Relationship Id="rId1" Type="http://schemas.openxmlformats.org/officeDocument/2006/relationships/themeOverride" Target="../theme/themeOverride70.xml"/></Relationships>
</file>

<file path=ppt/charts/_rels/chart222.xml.rels><?xml version="1.0" encoding="UTF-8" standalone="yes"?>
<Relationships xmlns="http://schemas.openxmlformats.org/package/2006/relationships"><Relationship Id="rId2" Type="http://schemas.openxmlformats.org/officeDocument/2006/relationships/package" Target="../embeddings/Microsoft_Excel-munkalap222.xlsx"/><Relationship Id="rId1" Type="http://schemas.openxmlformats.org/officeDocument/2006/relationships/themeOverride" Target="../theme/themeOverride71.xml"/></Relationships>
</file>

<file path=ppt/charts/_rels/chart223.xml.rels><?xml version="1.0" encoding="UTF-8" standalone="yes"?>
<Relationships xmlns="http://schemas.openxmlformats.org/package/2006/relationships"><Relationship Id="rId2" Type="http://schemas.openxmlformats.org/officeDocument/2006/relationships/package" Target="../embeddings/Microsoft_Excel-munkalap223.xlsx"/><Relationship Id="rId1" Type="http://schemas.openxmlformats.org/officeDocument/2006/relationships/themeOverride" Target="../theme/themeOverride72.xml"/></Relationships>
</file>

<file path=ppt/charts/_rels/chart224.xml.rels><?xml version="1.0" encoding="UTF-8" standalone="yes"?>
<Relationships xmlns="http://schemas.openxmlformats.org/package/2006/relationships"><Relationship Id="rId2" Type="http://schemas.openxmlformats.org/officeDocument/2006/relationships/package" Target="../embeddings/Microsoft_Excel-munkalap224.xlsx"/><Relationship Id="rId1" Type="http://schemas.openxmlformats.org/officeDocument/2006/relationships/themeOverride" Target="../theme/themeOverride73.xml"/></Relationships>
</file>

<file path=ppt/charts/_rels/chart225.xml.rels><?xml version="1.0" encoding="UTF-8" standalone="yes"?>
<Relationships xmlns="http://schemas.openxmlformats.org/package/2006/relationships"><Relationship Id="rId2" Type="http://schemas.openxmlformats.org/officeDocument/2006/relationships/package" Target="../embeddings/Microsoft_Excel-munkalap225.xlsx"/><Relationship Id="rId1" Type="http://schemas.openxmlformats.org/officeDocument/2006/relationships/themeOverride" Target="../theme/themeOverride74.xml"/></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munkalap226.xlsx"/></Relationships>
</file>

<file path=ppt/charts/_rels/chart227.xml.rels><?xml version="1.0" encoding="UTF-8" standalone="yes"?>
<Relationships xmlns="http://schemas.openxmlformats.org/package/2006/relationships"><Relationship Id="rId1" Type="http://schemas.openxmlformats.org/officeDocument/2006/relationships/package" Target="../embeddings/Microsoft_Excel-munkalap227.xlsx"/></Relationships>
</file>

<file path=ppt/charts/_rels/chart228.xml.rels><?xml version="1.0" encoding="UTF-8" standalone="yes"?>
<Relationships xmlns="http://schemas.openxmlformats.org/package/2006/relationships"><Relationship Id="rId1" Type="http://schemas.openxmlformats.org/officeDocument/2006/relationships/package" Target="../embeddings/Microsoft_Excel-munkalap228.xlsx"/></Relationships>
</file>

<file path=ppt/charts/_rels/chart229.xml.rels><?xml version="1.0" encoding="UTF-8" standalone="yes"?>
<Relationships xmlns="http://schemas.openxmlformats.org/package/2006/relationships"><Relationship Id="rId1" Type="http://schemas.openxmlformats.org/officeDocument/2006/relationships/package" Target="../embeddings/Microsoft_Excel-munkalap22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munkalap23.xlsx"/></Relationships>
</file>

<file path=ppt/charts/_rels/chart230.xml.rels><?xml version="1.0" encoding="UTF-8" standalone="yes"?>
<Relationships xmlns="http://schemas.openxmlformats.org/package/2006/relationships"><Relationship Id="rId1" Type="http://schemas.openxmlformats.org/officeDocument/2006/relationships/package" Target="../embeddings/Microsoft_Excel-munkalap230.xlsx"/></Relationships>
</file>

<file path=ppt/charts/_rels/chart231.xml.rels><?xml version="1.0" encoding="UTF-8" standalone="yes"?>
<Relationships xmlns="http://schemas.openxmlformats.org/package/2006/relationships"><Relationship Id="rId1" Type="http://schemas.openxmlformats.org/officeDocument/2006/relationships/package" Target="../embeddings/Microsoft_Excel-munkalap231.xlsx"/></Relationships>
</file>

<file path=ppt/charts/_rels/chart232.xml.rels><?xml version="1.0" encoding="UTF-8" standalone="yes"?>
<Relationships xmlns="http://schemas.openxmlformats.org/package/2006/relationships"><Relationship Id="rId1" Type="http://schemas.openxmlformats.org/officeDocument/2006/relationships/package" Target="../embeddings/Microsoft_Excel-munkalap232.xlsx"/></Relationships>
</file>

<file path=ppt/charts/_rels/chart233.xml.rels><?xml version="1.0" encoding="UTF-8" standalone="yes"?>
<Relationships xmlns="http://schemas.openxmlformats.org/package/2006/relationships"><Relationship Id="rId1" Type="http://schemas.openxmlformats.org/officeDocument/2006/relationships/package" Target="../embeddings/Microsoft_Excel-munkalap233.xlsx"/></Relationships>
</file>

<file path=ppt/charts/_rels/chart234.xml.rels><?xml version="1.0" encoding="UTF-8" standalone="yes"?>
<Relationships xmlns="http://schemas.openxmlformats.org/package/2006/relationships"><Relationship Id="rId1" Type="http://schemas.openxmlformats.org/officeDocument/2006/relationships/package" Target="../embeddings/Microsoft_Excel-munkalap234.xlsx"/></Relationships>
</file>

<file path=ppt/charts/_rels/chart235.xml.rels><?xml version="1.0" encoding="UTF-8" standalone="yes"?>
<Relationships xmlns="http://schemas.openxmlformats.org/package/2006/relationships"><Relationship Id="rId1" Type="http://schemas.openxmlformats.org/officeDocument/2006/relationships/package" Target="../embeddings/Microsoft_Excel-munkalap235.xlsx"/></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munkalap236.xlsx"/></Relationships>
</file>

<file path=ppt/charts/_rels/chart237.xml.rels><?xml version="1.0" encoding="UTF-8" standalone="yes"?>
<Relationships xmlns="http://schemas.openxmlformats.org/package/2006/relationships"><Relationship Id="rId1" Type="http://schemas.openxmlformats.org/officeDocument/2006/relationships/package" Target="../embeddings/Microsoft_Excel-munkalap237.xlsx"/></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munkalap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munkalap23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munkalap24.xlsx"/></Relationships>
</file>

<file path=ppt/charts/_rels/chart240.xml.rels><?xml version="1.0" encoding="UTF-8" standalone="yes"?>
<Relationships xmlns="http://schemas.openxmlformats.org/package/2006/relationships"><Relationship Id="rId1" Type="http://schemas.openxmlformats.org/officeDocument/2006/relationships/package" Target="../embeddings/Microsoft_Excel-munkalap240.xlsx"/></Relationships>
</file>

<file path=ppt/charts/_rels/chart241.xml.rels><?xml version="1.0" encoding="UTF-8" standalone="yes"?>
<Relationships xmlns="http://schemas.openxmlformats.org/package/2006/relationships"><Relationship Id="rId1" Type="http://schemas.openxmlformats.org/officeDocument/2006/relationships/package" Target="../embeddings/Microsoft_Excel-munkalap241.xlsx"/></Relationships>
</file>

<file path=ppt/charts/_rels/chart242.xml.rels><?xml version="1.0" encoding="UTF-8" standalone="yes"?>
<Relationships xmlns="http://schemas.openxmlformats.org/package/2006/relationships"><Relationship Id="rId1" Type="http://schemas.openxmlformats.org/officeDocument/2006/relationships/package" Target="../embeddings/Microsoft_Excel-munkalap242.xlsx"/></Relationships>
</file>

<file path=ppt/charts/_rels/chart243.xml.rels><?xml version="1.0" encoding="UTF-8" standalone="yes"?>
<Relationships xmlns="http://schemas.openxmlformats.org/package/2006/relationships"><Relationship Id="rId1" Type="http://schemas.openxmlformats.org/officeDocument/2006/relationships/package" Target="../embeddings/Microsoft_Excel-munkalap243.xlsx"/></Relationships>
</file>

<file path=ppt/charts/_rels/chart244.xml.rels><?xml version="1.0" encoding="UTF-8" standalone="yes"?>
<Relationships xmlns="http://schemas.openxmlformats.org/package/2006/relationships"><Relationship Id="rId1" Type="http://schemas.openxmlformats.org/officeDocument/2006/relationships/package" Target="../embeddings/Microsoft_Excel-munkalap244.xlsx"/></Relationships>
</file>

<file path=ppt/charts/_rels/chart245.xml.rels><?xml version="1.0" encoding="UTF-8" standalone="yes"?>
<Relationships xmlns="http://schemas.openxmlformats.org/package/2006/relationships"><Relationship Id="rId1" Type="http://schemas.openxmlformats.org/officeDocument/2006/relationships/package" Target="../embeddings/Microsoft_Excel-munkalap245.xlsx"/></Relationships>
</file>

<file path=ppt/charts/_rels/chart246.xml.rels><?xml version="1.0" encoding="UTF-8" standalone="yes"?>
<Relationships xmlns="http://schemas.openxmlformats.org/package/2006/relationships"><Relationship Id="rId1" Type="http://schemas.openxmlformats.org/officeDocument/2006/relationships/package" Target="../embeddings/Microsoft_Excel-munkalap246.xlsx"/></Relationships>
</file>

<file path=ppt/charts/_rels/chart247.xml.rels><?xml version="1.0" encoding="UTF-8" standalone="yes"?>
<Relationships xmlns="http://schemas.openxmlformats.org/package/2006/relationships"><Relationship Id="rId1" Type="http://schemas.openxmlformats.org/officeDocument/2006/relationships/package" Target="../embeddings/Microsoft_Excel-munkalap247.xlsx"/></Relationships>
</file>

<file path=ppt/charts/_rels/chart248.xml.rels><?xml version="1.0" encoding="UTF-8" standalone="yes"?>
<Relationships xmlns="http://schemas.openxmlformats.org/package/2006/relationships"><Relationship Id="rId1" Type="http://schemas.openxmlformats.org/officeDocument/2006/relationships/package" Target="../embeddings/Microsoft_Excel-munkalap248.xlsx"/></Relationships>
</file>

<file path=ppt/charts/_rels/chart249.xml.rels><?xml version="1.0" encoding="UTF-8" standalone="yes"?>
<Relationships xmlns="http://schemas.openxmlformats.org/package/2006/relationships"><Relationship Id="rId1" Type="http://schemas.openxmlformats.org/officeDocument/2006/relationships/package" Target="../embeddings/Microsoft_Excel-munkalap24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munkalap25.xlsx"/></Relationships>
</file>

<file path=ppt/charts/_rels/chart250.xml.rels><?xml version="1.0" encoding="UTF-8" standalone="yes"?>
<Relationships xmlns="http://schemas.openxmlformats.org/package/2006/relationships"><Relationship Id="rId3" Type="http://schemas.openxmlformats.org/officeDocument/2006/relationships/package" Target="../embeddings/Microsoft_Excel-munkalap250.xlsx"/><Relationship Id="rId2" Type="http://schemas.microsoft.com/office/2011/relationships/chartColorStyle" Target="colors3.xml"/><Relationship Id="rId1" Type="http://schemas.microsoft.com/office/2011/relationships/chartStyle" Target="style3.xml"/></Relationships>
</file>

<file path=ppt/charts/_rels/chart251.xml.rels><?xml version="1.0" encoding="UTF-8" standalone="yes"?>
<Relationships xmlns="http://schemas.openxmlformats.org/package/2006/relationships"><Relationship Id="rId3" Type="http://schemas.openxmlformats.org/officeDocument/2006/relationships/package" Target="../embeddings/Microsoft_Excel-munkalap251.xlsx"/><Relationship Id="rId2" Type="http://schemas.microsoft.com/office/2011/relationships/chartColorStyle" Target="colors4.xml"/><Relationship Id="rId1" Type="http://schemas.microsoft.com/office/2011/relationships/chartStyle" Target="style4.xml"/></Relationships>
</file>

<file path=ppt/charts/_rels/chart252.xml.rels><?xml version="1.0" encoding="UTF-8" standalone="yes"?>
<Relationships xmlns="http://schemas.openxmlformats.org/package/2006/relationships"><Relationship Id="rId1" Type="http://schemas.openxmlformats.org/officeDocument/2006/relationships/package" Target="../embeddings/Microsoft_Excel-munkalap252.xlsx"/></Relationships>
</file>

<file path=ppt/charts/_rels/chart253.xml.rels><?xml version="1.0" encoding="UTF-8" standalone="yes"?>
<Relationships xmlns="http://schemas.openxmlformats.org/package/2006/relationships"><Relationship Id="rId1" Type="http://schemas.openxmlformats.org/officeDocument/2006/relationships/package" Target="../embeddings/Microsoft_Excel-munkalap253.xlsx"/></Relationships>
</file>

<file path=ppt/charts/_rels/chart254.xml.rels><?xml version="1.0" encoding="UTF-8" standalone="yes"?>
<Relationships xmlns="http://schemas.openxmlformats.org/package/2006/relationships"><Relationship Id="rId1" Type="http://schemas.openxmlformats.org/officeDocument/2006/relationships/package" Target="../embeddings/Microsoft_Excel-munkalap254.xlsx"/></Relationships>
</file>

<file path=ppt/charts/_rels/chart255.xml.rels><?xml version="1.0" encoding="UTF-8" standalone="yes"?>
<Relationships xmlns="http://schemas.openxmlformats.org/package/2006/relationships"><Relationship Id="rId1" Type="http://schemas.openxmlformats.org/officeDocument/2006/relationships/package" Target="../embeddings/Microsoft_Excel-munkalap255.xlsx"/></Relationships>
</file>

<file path=ppt/charts/_rels/chart256.xml.rels><?xml version="1.0" encoding="UTF-8" standalone="yes"?>
<Relationships xmlns="http://schemas.openxmlformats.org/package/2006/relationships"><Relationship Id="rId1" Type="http://schemas.openxmlformats.org/officeDocument/2006/relationships/package" Target="../embeddings/Microsoft_Excel-munkalap256.xlsx"/></Relationships>
</file>

<file path=ppt/charts/_rels/chart257.xml.rels><?xml version="1.0" encoding="UTF-8" standalone="yes"?>
<Relationships xmlns="http://schemas.openxmlformats.org/package/2006/relationships"><Relationship Id="rId1" Type="http://schemas.openxmlformats.org/officeDocument/2006/relationships/package" Target="../embeddings/Microsoft_Excel-munkalap257.xlsx"/></Relationships>
</file>

<file path=ppt/charts/_rels/chart258.xml.rels><?xml version="1.0" encoding="UTF-8" standalone="yes"?>
<Relationships xmlns="http://schemas.openxmlformats.org/package/2006/relationships"><Relationship Id="rId1" Type="http://schemas.openxmlformats.org/officeDocument/2006/relationships/package" Target="../embeddings/Microsoft_Excel-munkalap258.xlsx"/></Relationships>
</file>

<file path=ppt/charts/_rels/chart259.xml.rels><?xml version="1.0" encoding="UTF-8" standalone="yes"?>
<Relationships xmlns="http://schemas.openxmlformats.org/package/2006/relationships"><Relationship Id="rId1" Type="http://schemas.openxmlformats.org/officeDocument/2006/relationships/package" Target="../embeddings/Microsoft_Excel-munkalap25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munkalap26.xlsx"/></Relationships>
</file>

<file path=ppt/charts/_rels/chart260.xml.rels><?xml version="1.0" encoding="UTF-8" standalone="yes"?>
<Relationships xmlns="http://schemas.openxmlformats.org/package/2006/relationships"><Relationship Id="rId1" Type="http://schemas.openxmlformats.org/officeDocument/2006/relationships/package" Target="../embeddings/Microsoft_Excel-munkalap260.xlsx"/></Relationships>
</file>

<file path=ppt/charts/_rels/chart261.xml.rels><?xml version="1.0" encoding="UTF-8" standalone="yes"?>
<Relationships xmlns="http://schemas.openxmlformats.org/package/2006/relationships"><Relationship Id="rId1" Type="http://schemas.openxmlformats.org/officeDocument/2006/relationships/package" Target="../embeddings/Microsoft_Excel-munkalap261.xlsx"/></Relationships>
</file>

<file path=ppt/charts/_rels/chart262.xml.rels><?xml version="1.0" encoding="UTF-8" standalone="yes"?>
<Relationships xmlns="http://schemas.openxmlformats.org/package/2006/relationships"><Relationship Id="rId1" Type="http://schemas.openxmlformats.org/officeDocument/2006/relationships/package" Target="../embeddings/Microsoft_Excel-munkalap262.xlsx"/></Relationships>
</file>

<file path=ppt/charts/_rels/chart263.xml.rels><?xml version="1.0" encoding="UTF-8" standalone="yes"?>
<Relationships xmlns="http://schemas.openxmlformats.org/package/2006/relationships"><Relationship Id="rId1" Type="http://schemas.openxmlformats.org/officeDocument/2006/relationships/package" Target="../embeddings/Microsoft_Excel-munkalap263.xlsx"/></Relationships>
</file>

<file path=ppt/charts/_rels/chart264.xml.rels><?xml version="1.0" encoding="UTF-8" standalone="yes"?>
<Relationships xmlns="http://schemas.openxmlformats.org/package/2006/relationships"><Relationship Id="rId1" Type="http://schemas.openxmlformats.org/officeDocument/2006/relationships/package" Target="../embeddings/Microsoft_Excel-munkalap264.xlsx"/></Relationships>
</file>

<file path=ppt/charts/_rels/chart265.xml.rels><?xml version="1.0" encoding="UTF-8" standalone="yes"?>
<Relationships xmlns="http://schemas.openxmlformats.org/package/2006/relationships"><Relationship Id="rId1" Type="http://schemas.openxmlformats.org/officeDocument/2006/relationships/package" Target="../embeddings/Microsoft_Excel-munkalap265.xlsx"/></Relationships>
</file>

<file path=ppt/charts/_rels/chart266.xml.rels><?xml version="1.0" encoding="UTF-8" standalone="yes"?>
<Relationships xmlns="http://schemas.openxmlformats.org/package/2006/relationships"><Relationship Id="rId1" Type="http://schemas.openxmlformats.org/officeDocument/2006/relationships/package" Target="../embeddings/Microsoft_Excel-munkalap266.xlsx"/></Relationships>
</file>

<file path=ppt/charts/_rels/chart267.xml.rels><?xml version="1.0" encoding="UTF-8" standalone="yes"?>
<Relationships xmlns="http://schemas.openxmlformats.org/package/2006/relationships"><Relationship Id="rId3" Type="http://schemas.openxmlformats.org/officeDocument/2006/relationships/package" Target="../embeddings/Microsoft_Excel-munkalap267.xlsx"/><Relationship Id="rId2" Type="http://schemas.microsoft.com/office/2011/relationships/chartColorStyle" Target="colors5.xml"/><Relationship Id="rId1" Type="http://schemas.microsoft.com/office/2011/relationships/chartStyle" Target="style5.xml"/></Relationships>
</file>

<file path=ppt/charts/_rels/chart268.xml.rels><?xml version="1.0" encoding="UTF-8" standalone="yes"?>
<Relationships xmlns="http://schemas.openxmlformats.org/package/2006/relationships"><Relationship Id="rId1" Type="http://schemas.openxmlformats.org/officeDocument/2006/relationships/package" Target="../embeddings/Microsoft_Excel-munkalap268.xlsx"/></Relationships>
</file>

<file path=ppt/charts/_rels/chart269.xml.rels><?xml version="1.0" encoding="UTF-8" standalone="yes"?>
<Relationships xmlns="http://schemas.openxmlformats.org/package/2006/relationships"><Relationship Id="rId1" Type="http://schemas.openxmlformats.org/officeDocument/2006/relationships/package" Target="../embeddings/Microsoft_Excel-munkalap269.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munkalap27.xlsx"/></Relationships>
</file>

<file path=ppt/charts/_rels/chart270.xml.rels><?xml version="1.0" encoding="UTF-8" standalone="yes"?>
<Relationships xmlns="http://schemas.openxmlformats.org/package/2006/relationships"><Relationship Id="rId1" Type="http://schemas.openxmlformats.org/officeDocument/2006/relationships/package" Target="../embeddings/Microsoft_Excel-munkalap270.xlsx"/></Relationships>
</file>

<file path=ppt/charts/_rels/chart271.xml.rels><?xml version="1.0" encoding="UTF-8" standalone="yes"?>
<Relationships xmlns="http://schemas.openxmlformats.org/package/2006/relationships"><Relationship Id="rId1" Type="http://schemas.openxmlformats.org/officeDocument/2006/relationships/package" Target="../embeddings/Microsoft_Excel-munkalap271.xlsx"/></Relationships>
</file>

<file path=ppt/charts/_rels/chart272.xml.rels><?xml version="1.0" encoding="UTF-8" standalone="yes"?>
<Relationships xmlns="http://schemas.openxmlformats.org/package/2006/relationships"><Relationship Id="rId1" Type="http://schemas.openxmlformats.org/officeDocument/2006/relationships/package" Target="../embeddings/Microsoft_Excel-munkalap272.xlsx"/></Relationships>
</file>

<file path=ppt/charts/_rels/chart273.xml.rels><?xml version="1.0" encoding="UTF-8" standalone="yes"?>
<Relationships xmlns="http://schemas.openxmlformats.org/package/2006/relationships"><Relationship Id="rId1" Type="http://schemas.openxmlformats.org/officeDocument/2006/relationships/package" Target="../embeddings/Microsoft_Excel-munkalap273.xlsx"/></Relationships>
</file>

<file path=ppt/charts/_rels/chart274.xml.rels><?xml version="1.0" encoding="UTF-8" standalone="yes"?>
<Relationships xmlns="http://schemas.openxmlformats.org/package/2006/relationships"><Relationship Id="rId1" Type="http://schemas.openxmlformats.org/officeDocument/2006/relationships/package" Target="../embeddings/Microsoft_Excel-munkalap274.xlsx"/></Relationships>
</file>

<file path=ppt/charts/_rels/chart275.xml.rels><?xml version="1.0" encoding="UTF-8" standalone="yes"?>
<Relationships xmlns="http://schemas.openxmlformats.org/package/2006/relationships"><Relationship Id="rId1" Type="http://schemas.openxmlformats.org/officeDocument/2006/relationships/package" Target="../embeddings/Microsoft_Excel-munkalap275.xlsx"/></Relationships>
</file>

<file path=ppt/charts/_rels/chart276.xml.rels><?xml version="1.0" encoding="UTF-8" standalone="yes"?>
<Relationships xmlns="http://schemas.openxmlformats.org/package/2006/relationships"><Relationship Id="rId1" Type="http://schemas.openxmlformats.org/officeDocument/2006/relationships/package" Target="../embeddings/Microsoft_Excel-munkalap276.xlsx"/></Relationships>
</file>

<file path=ppt/charts/_rels/chart277.xml.rels><?xml version="1.0" encoding="UTF-8" standalone="yes"?>
<Relationships xmlns="http://schemas.openxmlformats.org/package/2006/relationships"><Relationship Id="rId1" Type="http://schemas.openxmlformats.org/officeDocument/2006/relationships/package" Target="../embeddings/Microsoft_Excel-munkalap277.xlsx"/></Relationships>
</file>

<file path=ppt/charts/_rels/chart278.xml.rels><?xml version="1.0" encoding="UTF-8" standalone="yes"?>
<Relationships xmlns="http://schemas.openxmlformats.org/package/2006/relationships"><Relationship Id="rId1" Type="http://schemas.openxmlformats.org/officeDocument/2006/relationships/package" Target="../embeddings/Microsoft_Excel-munkalap278.xlsx"/></Relationships>
</file>

<file path=ppt/charts/_rels/chart279.xml.rels><?xml version="1.0" encoding="UTF-8" standalone="yes"?>
<Relationships xmlns="http://schemas.openxmlformats.org/package/2006/relationships"><Relationship Id="rId1" Type="http://schemas.openxmlformats.org/officeDocument/2006/relationships/package" Target="../embeddings/Microsoft_Excel-munkalap279.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munkalap28.xlsx"/></Relationships>
</file>

<file path=ppt/charts/_rels/chart280.xml.rels><?xml version="1.0" encoding="UTF-8" standalone="yes"?>
<Relationships xmlns="http://schemas.openxmlformats.org/package/2006/relationships"><Relationship Id="rId2" Type="http://schemas.openxmlformats.org/officeDocument/2006/relationships/package" Target="../embeddings/Microsoft_Excel-munkalap280.xlsx"/><Relationship Id="rId1" Type="http://schemas.openxmlformats.org/officeDocument/2006/relationships/themeOverride" Target="../theme/themeOverride75.xml"/></Relationships>
</file>

<file path=ppt/charts/_rels/chart281.xml.rels><?xml version="1.0" encoding="UTF-8" standalone="yes"?>
<Relationships xmlns="http://schemas.openxmlformats.org/package/2006/relationships"><Relationship Id="rId1" Type="http://schemas.openxmlformats.org/officeDocument/2006/relationships/package" Target="../embeddings/Microsoft_Excel-munkalap281.xlsx"/></Relationships>
</file>

<file path=ppt/charts/_rels/chart282.xml.rels><?xml version="1.0" encoding="UTF-8" standalone="yes"?>
<Relationships xmlns="http://schemas.openxmlformats.org/package/2006/relationships"><Relationship Id="rId1" Type="http://schemas.openxmlformats.org/officeDocument/2006/relationships/package" Target="../embeddings/Microsoft_Excel-munkalap282.xlsx"/></Relationships>
</file>

<file path=ppt/charts/_rels/chart283.xml.rels><?xml version="1.0" encoding="UTF-8" standalone="yes"?>
<Relationships xmlns="http://schemas.openxmlformats.org/package/2006/relationships"><Relationship Id="rId1" Type="http://schemas.openxmlformats.org/officeDocument/2006/relationships/package" Target="../embeddings/Microsoft_Excel-munkalap283.xlsx"/></Relationships>
</file>

<file path=ppt/charts/_rels/chart284.xml.rels><?xml version="1.0" encoding="UTF-8" standalone="yes"?>
<Relationships xmlns="http://schemas.openxmlformats.org/package/2006/relationships"><Relationship Id="rId2" Type="http://schemas.openxmlformats.org/officeDocument/2006/relationships/package" Target="../embeddings/Microsoft_Excel-munkalap284.xlsx"/><Relationship Id="rId1" Type="http://schemas.openxmlformats.org/officeDocument/2006/relationships/themeOverride" Target="../theme/themeOverride76.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munkalap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munkalap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munkalap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munkalap31.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munkalap32.xlsx"/><Relationship Id="rId2" Type="http://schemas.microsoft.com/office/2011/relationships/chartColorStyle" Target="colors2.xml"/><Relationship Id="rId1" Type="http://schemas.microsoft.com/office/2011/relationships/chartStyle" Target="style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munkalap33.xlsx"/><Relationship Id="rId1" Type="http://schemas.openxmlformats.org/officeDocument/2006/relationships/themeOverride" Target="../theme/themeOverride4.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munkalap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munkalap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munkalap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munkalap37.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munkalap38.xlsx"/><Relationship Id="rId1" Type="http://schemas.openxmlformats.org/officeDocument/2006/relationships/themeOverride" Target="../theme/themeOverride5.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munkalap39.xlsx"/><Relationship Id="rId1" Type="http://schemas.openxmlformats.org/officeDocument/2006/relationships/themeOverride" Target="../theme/themeOverride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munkalap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munkalap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munkalap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munkalap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munkalap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munkalap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munkalap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munkalap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munkalap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munkalap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munkalap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munkalap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munkalap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munkalap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munkalap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munkalap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munkalap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munkalap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munkalap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munkalap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munkalap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munkalap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munkalap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munkalap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munkalap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munkalap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munkalap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munkalap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munkalap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munkalap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munkalap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munkalap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munkalap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munkalap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munkalap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munkalap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munkalap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munkalap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munkalap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munkalap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munkalap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munkalap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munkalap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munkalap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munkalap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munkalap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munkalap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munkalap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munkalap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munkalap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munkalap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munkalap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munkalap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munkalap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munkalap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munkalap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munkalap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munkalap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munkalap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munkalap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munkalap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munkalap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munkalap96.xlsx"/></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munkalap97.xlsx"/><Relationship Id="rId1" Type="http://schemas.openxmlformats.org/officeDocument/2006/relationships/themeOverride" Target="../theme/themeOverride7.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munkalap98.xlsx"/><Relationship Id="rId1" Type="http://schemas.openxmlformats.org/officeDocument/2006/relationships/themeOverride" Target="../theme/themeOverride8.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munkalap9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78E0-48A5-BE02-671526CF5BD8}"/>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78E0-48A5-BE02-671526CF5BD8}"/>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78E0-48A5-BE02-671526CF5BD8}"/>
              </c:ext>
            </c:extLst>
          </c:dPt>
          <c:dPt>
            <c:idx val="4"/>
            <c:bubble3D val="0"/>
            <c:spPr>
              <a:solidFill>
                <a:srgbClr val="FBB040"/>
              </a:solidFill>
              <a:ln>
                <a:noFill/>
              </a:ln>
            </c:spPr>
            <c:extLst xmlns:c16r2="http://schemas.microsoft.com/office/drawing/2015/06/chart">
              <c:ext xmlns:c16="http://schemas.microsoft.com/office/drawing/2014/chart" uri="{C3380CC4-5D6E-409C-BE32-E72D297353CC}">
                <c16:uniqueId val="{00000007-78E0-48A5-BE02-671526CF5BD8}"/>
              </c:ext>
            </c:extLst>
          </c:dPt>
          <c:dLbls>
            <c:delete val="1"/>
          </c:dLbls>
          <c:cat>
            <c:numRef>
              <c:f>Sheet1!$A$2:$A$6</c:f>
              <c:numCache>
                <c:formatCode>General</c:formatCode>
                <c:ptCount val="5"/>
              </c:numCache>
            </c:numRef>
          </c:cat>
          <c:val>
            <c:numRef>
              <c:f>Sheet1!$B$2:$B$6</c:f>
              <c:numCache>
                <c:formatCode>General</c:formatCode>
                <c:ptCount val="5"/>
                <c:pt idx="0">
                  <c:v>46</c:v>
                </c:pt>
                <c:pt idx="1">
                  <c:v>2</c:v>
                </c:pt>
                <c:pt idx="2">
                  <c:v>0.5</c:v>
                </c:pt>
                <c:pt idx="3">
                  <c:v>0.5</c:v>
                </c:pt>
                <c:pt idx="4">
                  <c:v>51</c:v>
                </c:pt>
              </c:numCache>
            </c:numRef>
          </c:val>
          <c:extLst xmlns:c16r2="http://schemas.microsoft.com/office/drawing/2015/06/chart">
            <c:ext xmlns:c16="http://schemas.microsoft.com/office/drawing/2014/chart" uri="{C3380CC4-5D6E-409C-BE32-E72D297353CC}">
              <c16:uniqueId val="{00000006-78E0-48A5-BE02-671526CF5BD8}"/>
            </c:ext>
          </c:extLst>
        </c:ser>
        <c:dLbls>
          <c:showLegendKey val="0"/>
          <c:showVal val="1"/>
          <c:showCatName val="0"/>
          <c:showSerName val="0"/>
          <c:showPercent val="0"/>
          <c:showBubbleSize val="0"/>
          <c:showLeaderLines val="1"/>
        </c:dLbls>
        <c:firstSliceAng val="128"/>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209E-404B-8E50-CFEC6D57E43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09E-404B-8E50-CFEC6D57E435}"/>
              </c:ext>
            </c:extLst>
          </c:dPt>
          <c:dLbls>
            <c:delete val="1"/>
          </c:dLbls>
          <c:cat>
            <c:numRef>
              <c:f>Sheet1!$A$2:$A$3</c:f>
              <c:numCache>
                <c:formatCode>General</c:formatCode>
                <c:ptCount val="2"/>
              </c:numCache>
            </c:numRef>
          </c:cat>
          <c:val>
            <c:numRef>
              <c:f>Sheet1!$B$2:$B$3</c:f>
              <c:numCache>
                <c:formatCode>General</c:formatCode>
                <c:ptCount val="2"/>
                <c:pt idx="0">
                  <c:v>29</c:v>
                </c:pt>
                <c:pt idx="1">
                  <c:v>71</c:v>
                </c:pt>
              </c:numCache>
            </c:numRef>
          </c:val>
          <c:extLst xmlns:c16r2="http://schemas.microsoft.com/office/drawing/2015/06/chart">
            <c:ext xmlns:c16="http://schemas.microsoft.com/office/drawing/2014/chart" uri="{C3380CC4-5D6E-409C-BE32-E72D297353CC}">
              <c16:uniqueId val="{00000004-209E-404B-8E50-CFEC6D57E43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19F9-4CE8-AA22-48B85149D644}"/>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19F9-4CE8-AA22-48B85149D644}"/>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19F9-4CE8-AA22-48B85149D644}"/>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7-19F9-4CE8-AA22-48B85149D644}"/>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9-19F9-4CE8-AA22-48B85149D644}"/>
              </c:ext>
            </c:extLst>
          </c:dPt>
          <c:dLbls>
            <c:delete val="1"/>
          </c:dLbls>
          <c:cat>
            <c:numRef>
              <c:f>Sheet1!$A$2:$A$6</c:f>
              <c:numCache>
                <c:formatCode>General</c:formatCode>
                <c:ptCount val="5"/>
              </c:numCache>
            </c:numRef>
          </c:cat>
          <c:val>
            <c:numRef>
              <c:f>Sheet1!$B$2:$B$6</c:f>
              <c:numCache>
                <c:formatCode>General</c:formatCode>
                <c:ptCount val="5"/>
                <c:pt idx="0">
                  <c:v>10</c:v>
                </c:pt>
                <c:pt idx="1">
                  <c:v>28</c:v>
                </c:pt>
                <c:pt idx="2">
                  <c:v>25</c:v>
                </c:pt>
                <c:pt idx="3">
                  <c:v>19</c:v>
                </c:pt>
                <c:pt idx="4">
                  <c:v>18</c:v>
                </c:pt>
              </c:numCache>
            </c:numRef>
          </c:val>
          <c:extLst xmlns:c16r2="http://schemas.microsoft.com/office/drawing/2015/06/chart">
            <c:ext xmlns:c16="http://schemas.microsoft.com/office/drawing/2014/chart" uri="{C3380CC4-5D6E-409C-BE32-E72D297353CC}">
              <c16:uniqueId val="{0000000A-19F9-4CE8-AA22-48B85149D64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27"/>
          <c:y val="0.15367866069652236"/>
          <c:w val="0.70219130389164397"/>
          <c:h val="0.53843012009073077"/>
        </c:manualLayout>
      </c:layout>
      <c:barChart>
        <c:barDir val="bar"/>
        <c:grouping val="stacked"/>
        <c:varyColors val="0"/>
        <c:ser>
          <c:idx val="0"/>
          <c:order val="0"/>
          <c:tx>
            <c:strRef>
              <c:f>Sheet1!$B$1</c:f>
              <c:strCache>
                <c:ptCount val="1"/>
                <c:pt idx="0">
                  <c:v>Several times a day</c:v>
                </c:pt>
              </c:strCache>
            </c:strRef>
          </c:tx>
          <c:spPr>
            <a:solidFill>
              <a:srgbClr val="A1C46B"/>
            </a:solidFill>
            <a:ln>
              <a:solidFill>
                <a:srgbClr val="FFFFFF"/>
              </a:solidFill>
            </a:ln>
          </c:spPr>
          <c:invertIfNegative val="0"/>
          <c:cat>
            <c:strRef>
              <c:f>Sheet1!$A$2:$A$3</c:f>
              <c:strCache>
                <c:ptCount val="2"/>
                <c:pt idx="0">
                  <c:v>Before moving</c:v>
                </c:pt>
                <c:pt idx="1">
                  <c:v>Currently</c:v>
                </c:pt>
              </c:strCache>
            </c:strRef>
          </c:cat>
          <c:val>
            <c:numRef>
              <c:f>Sheet1!$B$2:$B$3</c:f>
              <c:numCache>
                <c:formatCode>General</c:formatCode>
                <c:ptCount val="2"/>
                <c:pt idx="0">
                  <c:v>0.15000000000000002</c:v>
                </c:pt>
                <c:pt idx="1">
                  <c:v>8.0000000000000016E-2</c:v>
                </c:pt>
              </c:numCache>
            </c:numRef>
          </c:val>
          <c:extLst xmlns:c16r2="http://schemas.microsoft.com/office/drawing/2015/06/chart">
            <c:ext xmlns:c16="http://schemas.microsoft.com/office/drawing/2014/chart" uri="{C3380CC4-5D6E-409C-BE32-E72D297353CC}">
              <c16:uniqueId val="{00000000-13B1-4576-8845-AB8CD53B4C8C}"/>
            </c:ext>
          </c:extLst>
        </c:ser>
        <c:ser>
          <c:idx val="1"/>
          <c:order val="1"/>
          <c:tx>
            <c:strRef>
              <c:f>Sheet1!$C$1</c:f>
              <c:strCache>
                <c:ptCount val="1"/>
                <c:pt idx="0">
                  <c:v>Every day</c:v>
                </c:pt>
              </c:strCache>
            </c:strRef>
          </c:tx>
          <c:spPr>
            <a:solidFill>
              <a:srgbClr val="008BCA"/>
            </a:solidFill>
            <a:ln>
              <a:solidFill>
                <a:srgbClr val="FFFFFF"/>
              </a:solidFill>
            </a:ln>
          </c:spPr>
          <c:invertIfNegative val="0"/>
          <c:cat>
            <c:strRef>
              <c:f>Sheet1!$A$2:$A$3</c:f>
              <c:strCache>
                <c:ptCount val="2"/>
                <c:pt idx="0">
                  <c:v>Before moving</c:v>
                </c:pt>
                <c:pt idx="1">
                  <c:v>Currently</c:v>
                </c:pt>
              </c:strCache>
            </c:strRef>
          </c:cat>
          <c:val>
            <c:numRef>
              <c:f>Sheet1!$C$2:$C$3</c:f>
              <c:numCache>
                <c:formatCode>General</c:formatCode>
                <c:ptCount val="2"/>
                <c:pt idx="0">
                  <c:v>0.36000000000000004</c:v>
                </c:pt>
                <c:pt idx="1">
                  <c:v>0.27</c:v>
                </c:pt>
              </c:numCache>
            </c:numRef>
          </c:val>
          <c:extLst xmlns:c16r2="http://schemas.microsoft.com/office/drawing/2015/06/chart">
            <c:ext xmlns:c16="http://schemas.microsoft.com/office/drawing/2014/chart" uri="{C3380CC4-5D6E-409C-BE32-E72D297353CC}">
              <c16:uniqueId val="{00000001-13B1-4576-8845-AB8CD53B4C8C}"/>
            </c:ext>
          </c:extLst>
        </c:ser>
        <c:ser>
          <c:idx val="2"/>
          <c:order val="2"/>
          <c:tx>
            <c:strRef>
              <c:f>Sheet1!$D$1</c:f>
              <c:strCache>
                <c:ptCount val="1"/>
                <c:pt idx="0">
                  <c:v>Several times a week</c:v>
                </c:pt>
              </c:strCache>
            </c:strRef>
          </c:tx>
          <c:spPr>
            <a:solidFill>
              <a:srgbClr val="FBB040"/>
            </a:solidFill>
            <a:ln>
              <a:solidFill>
                <a:srgbClr val="FFFFFF"/>
              </a:solidFill>
            </a:ln>
          </c:spPr>
          <c:invertIfNegative val="0"/>
          <c:cat>
            <c:strRef>
              <c:f>Sheet1!$A$2:$A$3</c:f>
              <c:strCache>
                <c:ptCount val="2"/>
                <c:pt idx="0">
                  <c:v>Before moving</c:v>
                </c:pt>
                <c:pt idx="1">
                  <c:v>Currently</c:v>
                </c:pt>
              </c:strCache>
            </c:strRef>
          </c:cat>
          <c:val>
            <c:numRef>
              <c:f>Sheet1!$D$2:$D$3</c:f>
              <c:numCache>
                <c:formatCode>General</c:formatCode>
                <c:ptCount val="2"/>
                <c:pt idx="0">
                  <c:v>0.27</c:v>
                </c:pt>
                <c:pt idx="1">
                  <c:v>0.26</c:v>
                </c:pt>
              </c:numCache>
            </c:numRef>
          </c:val>
          <c:extLst xmlns:c16r2="http://schemas.microsoft.com/office/drawing/2015/06/chart">
            <c:ext xmlns:c16="http://schemas.microsoft.com/office/drawing/2014/chart" uri="{C3380CC4-5D6E-409C-BE32-E72D297353CC}">
              <c16:uniqueId val="{00000002-13B1-4576-8845-AB8CD53B4C8C}"/>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Sheet1!$A$2:$A$3</c:f>
              <c:strCache>
                <c:ptCount val="2"/>
                <c:pt idx="0">
                  <c:v>Before moving</c:v>
                </c:pt>
                <c:pt idx="1">
                  <c:v>Currently</c:v>
                </c:pt>
              </c:strCache>
            </c:strRef>
          </c:cat>
          <c:val>
            <c:numRef>
              <c:f>Sheet1!$E$2:$E$3</c:f>
              <c:numCache>
                <c:formatCode>General</c:formatCode>
                <c:ptCount val="2"/>
                <c:pt idx="0">
                  <c:v>0.14000000000000001</c:v>
                </c:pt>
                <c:pt idx="1">
                  <c:v>0.18000000000000002</c:v>
                </c:pt>
              </c:numCache>
            </c:numRef>
          </c:val>
          <c:extLst xmlns:c16r2="http://schemas.microsoft.com/office/drawing/2015/06/chart">
            <c:ext xmlns:c16="http://schemas.microsoft.com/office/drawing/2014/chart" uri="{C3380CC4-5D6E-409C-BE32-E72D297353CC}">
              <c16:uniqueId val="{00000003-13B1-4576-8845-AB8CD53B4C8C}"/>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Sheet1!$A$2:$A$3</c:f>
              <c:strCache>
                <c:ptCount val="2"/>
                <c:pt idx="0">
                  <c:v>Before moving</c:v>
                </c:pt>
                <c:pt idx="1">
                  <c:v>Currently</c:v>
                </c:pt>
              </c:strCache>
            </c:strRef>
          </c:cat>
          <c:val>
            <c:numRef>
              <c:f>Sheet1!$F$2:$F$3</c:f>
              <c:numCache>
                <c:formatCode>General</c:formatCode>
                <c:ptCount val="2"/>
                <c:pt idx="0">
                  <c:v>7.0000000000000021E-2</c:v>
                </c:pt>
                <c:pt idx="1">
                  <c:v>0.2</c:v>
                </c:pt>
              </c:numCache>
            </c:numRef>
          </c:val>
          <c:extLst xmlns:c16r2="http://schemas.microsoft.com/office/drawing/2015/06/chart">
            <c:ext xmlns:c16="http://schemas.microsoft.com/office/drawing/2014/chart" uri="{C3380CC4-5D6E-409C-BE32-E72D297353CC}">
              <c16:uniqueId val="{00000004-13B1-4576-8845-AB8CD53B4C8C}"/>
            </c:ext>
          </c:extLst>
        </c:ser>
        <c:dLbls>
          <c:showLegendKey val="0"/>
          <c:showVal val="0"/>
          <c:showCatName val="0"/>
          <c:showSerName val="0"/>
          <c:showPercent val="0"/>
          <c:showBubbleSize val="0"/>
        </c:dLbls>
        <c:gapWidth val="150"/>
        <c:overlap val="100"/>
        <c:axId val="244133424"/>
        <c:axId val="244133816"/>
      </c:barChart>
      <c:catAx>
        <c:axId val="244133424"/>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4133816"/>
        <c:crosses val="autoZero"/>
        <c:auto val="1"/>
        <c:lblAlgn val="ctr"/>
        <c:lblOffset val="100"/>
        <c:noMultiLvlLbl val="0"/>
      </c:catAx>
      <c:valAx>
        <c:axId val="244133816"/>
        <c:scaling>
          <c:orientation val="minMax"/>
          <c:max val="1"/>
        </c:scaling>
        <c:delete val="0"/>
        <c:axPos val="b"/>
        <c:numFmt formatCode="0%" sourceLinked="0"/>
        <c:majorTickMark val="out"/>
        <c:minorTickMark val="none"/>
        <c:tickLblPos val="nextTo"/>
        <c:txPr>
          <a:bodyPr/>
          <a:lstStyle/>
          <a:p>
            <a:pPr>
              <a:defRPr sz="1200"/>
            </a:pPr>
            <a:endParaRPr lang="hu-HU"/>
          </a:p>
        </c:txPr>
        <c:crossAx val="244133424"/>
        <c:crosses val="max"/>
        <c:crossBetween val="between"/>
      </c:valAx>
    </c:plotArea>
    <c:legend>
      <c:legendPos val="b"/>
      <c:layout>
        <c:manualLayout>
          <c:xMode val="edge"/>
          <c:yMode val="edge"/>
          <c:x val="8.5372626583475712E-3"/>
          <c:y val="0.86614582380595262"/>
          <c:w val="0.9882595929131317"/>
          <c:h val="6.1255533502844475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27"/>
          <c:y val="0.15367866069652236"/>
          <c:w val="0.70219130389164397"/>
          <c:h val="0.53843012009073077"/>
        </c:manualLayout>
      </c:layout>
      <c:barChart>
        <c:barDir val="bar"/>
        <c:grouping val="stacked"/>
        <c:varyColors val="0"/>
        <c:ser>
          <c:idx val="0"/>
          <c:order val="0"/>
          <c:tx>
            <c:strRef>
              <c:f>Sheet1!$B$1</c:f>
              <c:strCache>
                <c:ptCount val="1"/>
                <c:pt idx="0">
                  <c:v>Several times a day</c:v>
                </c:pt>
              </c:strCache>
            </c:strRef>
          </c:tx>
          <c:spPr>
            <a:solidFill>
              <a:srgbClr val="A1C46B"/>
            </a:solidFill>
            <a:ln>
              <a:solidFill>
                <a:srgbClr val="FFFFFF"/>
              </a:solidFill>
            </a:ln>
          </c:spPr>
          <c:invertIfNegative val="0"/>
          <c:cat>
            <c:strRef>
              <c:f>Sheet1!$A$2:$A$3</c:f>
              <c:strCache>
                <c:ptCount val="2"/>
                <c:pt idx="0">
                  <c:v>Before moving</c:v>
                </c:pt>
                <c:pt idx="1">
                  <c:v>Currently</c:v>
                </c:pt>
              </c:strCache>
            </c:strRef>
          </c:cat>
          <c:val>
            <c:numRef>
              <c:f>Sheet1!$B$2:$B$3</c:f>
              <c:numCache>
                <c:formatCode>General</c:formatCode>
                <c:ptCount val="2"/>
                <c:pt idx="0">
                  <c:v>0.19</c:v>
                </c:pt>
                <c:pt idx="1">
                  <c:v>0.11</c:v>
                </c:pt>
              </c:numCache>
            </c:numRef>
          </c:val>
          <c:extLst xmlns:c16r2="http://schemas.microsoft.com/office/drawing/2015/06/chart">
            <c:ext xmlns:c16="http://schemas.microsoft.com/office/drawing/2014/chart" uri="{C3380CC4-5D6E-409C-BE32-E72D297353CC}">
              <c16:uniqueId val="{00000000-14EC-4F0E-84E3-502DEB6166CD}"/>
            </c:ext>
          </c:extLst>
        </c:ser>
        <c:ser>
          <c:idx val="1"/>
          <c:order val="1"/>
          <c:tx>
            <c:strRef>
              <c:f>Sheet1!$C$1</c:f>
              <c:strCache>
                <c:ptCount val="1"/>
                <c:pt idx="0">
                  <c:v>Every day</c:v>
                </c:pt>
              </c:strCache>
            </c:strRef>
          </c:tx>
          <c:spPr>
            <a:solidFill>
              <a:srgbClr val="008BCA"/>
            </a:solidFill>
            <a:ln>
              <a:solidFill>
                <a:srgbClr val="FFFFFF"/>
              </a:solidFill>
            </a:ln>
          </c:spPr>
          <c:invertIfNegative val="0"/>
          <c:cat>
            <c:strRef>
              <c:f>Sheet1!$A$2:$A$3</c:f>
              <c:strCache>
                <c:ptCount val="2"/>
                <c:pt idx="0">
                  <c:v>Before moving</c:v>
                </c:pt>
                <c:pt idx="1">
                  <c:v>Currently</c:v>
                </c:pt>
              </c:strCache>
            </c:strRef>
          </c:cat>
          <c:val>
            <c:numRef>
              <c:f>Sheet1!$C$2:$C$3</c:f>
              <c:numCache>
                <c:formatCode>General</c:formatCode>
                <c:ptCount val="2"/>
                <c:pt idx="0">
                  <c:v>0.43000000000000005</c:v>
                </c:pt>
                <c:pt idx="1">
                  <c:v>0.29000000000000004</c:v>
                </c:pt>
              </c:numCache>
            </c:numRef>
          </c:val>
          <c:extLst xmlns:c16r2="http://schemas.microsoft.com/office/drawing/2015/06/chart">
            <c:ext xmlns:c16="http://schemas.microsoft.com/office/drawing/2014/chart" uri="{C3380CC4-5D6E-409C-BE32-E72D297353CC}">
              <c16:uniqueId val="{00000001-14EC-4F0E-84E3-502DEB6166CD}"/>
            </c:ext>
          </c:extLst>
        </c:ser>
        <c:ser>
          <c:idx val="2"/>
          <c:order val="2"/>
          <c:tx>
            <c:strRef>
              <c:f>Sheet1!$D$1</c:f>
              <c:strCache>
                <c:ptCount val="1"/>
                <c:pt idx="0">
                  <c:v>Several times a week</c:v>
                </c:pt>
              </c:strCache>
            </c:strRef>
          </c:tx>
          <c:spPr>
            <a:solidFill>
              <a:srgbClr val="FBB040"/>
            </a:solidFill>
            <a:ln>
              <a:solidFill>
                <a:srgbClr val="FFFFFF"/>
              </a:solidFill>
            </a:ln>
          </c:spPr>
          <c:invertIfNegative val="0"/>
          <c:cat>
            <c:strRef>
              <c:f>Sheet1!$A$2:$A$3</c:f>
              <c:strCache>
                <c:ptCount val="2"/>
                <c:pt idx="0">
                  <c:v>Before moving</c:v>
                </c:pt>
                <c:pt idx="1">
                  <c:v>Currently</c:v>
                </c:pt>
              </c:strCache>
            </c:strRef>
          </c:cat>
          <c:val>
            <c:numRef>
              <c:f>Sheet1!$D$2:$D$3</c:f>
              <c:numCache>
                <c:formatCode>General</c:formatCode>
                <c:ptCount val="2"/>
                <c:pt idx="0">
                  <c:v>0.19</c:v>
                </c:pt>
                <c:pt idx="1">
                  <c:v>0.23</c:v>
                </c:pt>
              </c:numCache>
            </c:numRef>
          </c:val>
          <c:extLst xmlns:c16r2="http://schemas.microsoft.com/office/drawing/2015/06/chart">
            <c:ext xmlns:c16="http://schemas.microsoft.com/office/drawing/2014/chart" uri="{C3380CC4-5D6E-409C-BE32-E72D297353CC}">
              <c16:uniqueId val="{00000002-14EC-4F0E-84E3-502DEB6166CD}"/>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Sheet1!$A$2:$A$3</c:f>
              <c:strCache>
                <c:ptCount val="2"/>
                <c:pt idx="0">
                  <c:v>Before moving</c:v>
                </c:pt>
                <c:pt idx="1">
                  <c:v>Currently</c:v>
                </c:pt>
              </c:strCache>
            </c:strRef>
          </c:cat>
          <c:val>
            <c:numRef>
              <c:f>Sheet1!$E$2:$E$3</c:f>
              <c:numCache>
                <c:formatCode>General</c:formatCode>
                <c:ptCount val="2"/>
                <c:pt idx="0">
                  <c:v>0.13</c:v>
                </c:pt>
                <c:pt idx="1">
                  <c:v>0.2</c:v>
                </c:pt>
              </c:numCache>
            </c:numRef>
          </c:val>
          <c:extLst xmlns:c16r2="http://schemas.microsoft.com/office/drawing/2015/06/chart">
            <c:ext xmlns:c16="http://schemas.microsoft.com/office/drawing/2014/chart" uri="{C3380CC4-5D6E-409C-BE32-E72D297353CC}">
              <c16:uniqueId val="{00000003-14EC-4F0E-84E3-502DEB6166CD}"/>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Sheet1!$A$2:$A$3</c:f>
              <c:strCache>
                <c:ptCount val="2"/>
                <c:pt idx="0">
                  <c:v>Before moving</c:v>
                </c:pt>
                <c:pt idx="1">
                  <c:v>Currently</c:v>
                </c:pt>
              </c:strCache>
            </c:strRef>
          </c:cat>
          <c:val>
            <c:numRef>
              <c:f>Sheet1!$F$2:$F$3</c:f>
              <c:numCache>
                <c:formatCode>General</c:formatCode>
                <c:ptCount val="2"/>
                <c:pt idx="0">
                  <c:v>6.0000000000000005E-2</c:v>
                </c:pt>
                <c:pt idx="1">
                  <c:v>0.17</c:v>
                </c:pt>
              </c:numCache>
            </c:numRef>
          </c:val>
          <c:extLst xmlns:c16r2="http://schemas.microsoft.com/office/drawing/2015/06/chart">
            <c:ext xmlns:c16="http://schemas.microsoft.com/office/drawing/2014/chart" uri="{C3380CC4-5D6E-409C-BE32-E72D297353CC}">
              <c16:uniqueId val="{00000004-14EC-4F0E-84E3-502DEB6166CD}"/>
            </c:ext>
          </c:extLst>
        </c:ser>
        <c:dLbls>
          <c:showLegendKey val="0"/>
          <c:showVal val="0"/>
          <c:showCatName val="0"/>
          <c:showSerName val="0"/>
          <c:showPercent val="0"/>
          <c:showBubbleSize val="0"/>
        </c:dLbls>
        <c:gapWidth val="150"/>
        <c:overlap val="100"/>
        <c:axId val="244134600"/>
        <c:axId val="224491128"/>
      </c:barChart>
      <c:catAx>
        <c:axId val="244134600"/>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4491128"/>
        <c:crosses val="autoZero"/>
        <c:auto val="1"/>
        <c:lblAlgn val="ctr"/>
        <c:lblOffset val="100"/>
        <c:noMultiLvlLbl val="0"/>
      </c:catAx>
      <c:valAx>
        <c:axId val="224491128"/>
        <c:scaling>
          <c:orientation val="minMax"/>
          <c:max val="1"/>
        </c:scaling>
        <c:delete val="0"/>
        <c:axPos val="b"/>
        <c:numFmt formatCode="0%" sourceLinked="0"/>
        <c:majorTickMark val="out"/>
        <c:minorTickMark val="none"/>
        <c:tickLblPos val="nextTo"/>
        <c:txPr>
          <a:bodyPr/>
          <a:lstStyle/>
          <a:p>
            <a:pPr>
              <a:defRPr sz="1200"/>
            </a:pPr>
            <a:endParaRPr lang="hu-HU"/>
          </a:p>
        </c:txPr>
        <c:crossAx val="244134600"/>
        <c:crosses val="max"/>
        <c:crossBetween val="between"/>
      </c:valAx>
    </c:plotArea>
    <c:legend>
      <c:legendPos val="b"/>
      <c:layout>
        <c:manualLayout>
          <c:xMode val="edge"/>
          <c:yMode val="edge"/>
          <c:x val="0"/>
          <c:y val="0.86614582380595262"/>
          <c:w val="0.99786902619869533"/>
          <c:h val="6.1255533502844475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9B4-4856-96A7-B190241AF27C}"/>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9B4-4856-96A7-B190241AF27C}"/>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9B4-4856-96A7-B190241AF27C}"/>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A-E9B4-4856-96A7-B190241AF27C}"/>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7-E9B4-4856-96A7-B190241AF27C}"/>
              </c:ext>
            </c:extLst>
          </c:dPt>
          <c:dLbls>
            <c:delete val="1"/>
          </c:dLbls>
          <c:cat>
            <c:numRef>
              <c:f>Sheet1!$A$2:$A$6</c:f>
              <c:numCache>
                <c:formatCode>General</c:formatCode>
                <c:ptCount val="5"/>
              </c:numCache>
            </c:numRef>
          </c:cat>
          <c:val>
            <c:numRef>
              <c:f>Sheet1!$B$2:$B$6</c:f>
              <c:numCache>
                <c:formatCode>General</c:formatCode>
                <c:ptCount val="5"/>
                <c:pt idx="0">
                  <c:v>16</c:v>
                </c:pt>
                <c:pt idx="1">
                  <c:v>33</c:v>
                </c:pt>
                <c:pt idx="2">
                  <c:v>29</c:v>
                </c:pt>
                <c:pt idx="3">
                  <c:v>14</c:v>
                </c:pt>
                <c:pt idx="4">
                  <c:v>7</c:v>
                </c:pt>
              </c:numCache>
            </c:numRef>
          </c:val>
          <c:extLst xmlns:c16r2="http://schemas.microsoft.com/office/drawing/2015/06/chart">
            <c:ext xmlns:c16="http://schemas.microsoft.com/office/drawing/2014/chart" uri="{C3380CC4-5D6E-409C-BE32-E72D297353CC}">
              <c16:uniqueId val="{00000008-E9B4-4856-96A7-B190241AF27C}"/>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19F9-4CE8-AA22-48B85149D644}"/>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19F9-4CE8-AA22-48B85149D644}"/>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19F9-4CE8-AA22-48B85149D644}"/>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7-19F9-4CE8-AA22-48B85149D644}"/>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9-19F9-4CE8-AA22-48B85149D644}"/>
              </c:ext>
            </c:extLst>
          </c:dPt>
          <c:dLbls>
            <c:delete val="1"/>
          </c:dLbls>
          <c:cat>
            <c:numRef>
              <c:f>Sheet1!$A$2:$A$6</c:f>
              <c:numCache>
                <c:formatCode>General</c:formatCode>
                <c:ptCount val="5"/>
              </c:numCache>
            </c:numRef>
          </c:cat>
          <c:val>
            <c:numRef>
              <c:f>Sheet1!$B$2:$B$6</c:f>
              <c:numCache>
                <c:formatCode>General</c:formatCode>
                <c:ptCount val="5"/>
                <c:pt idx="0">
                  <c:v>13</c:v>
                </c:pt>
                <c:pt idx="1">
                  <c:v>29</c:v>
                </c:pt>
                <c:pt idx="2">
                  <c:v>26</c:v>
                </c:pt>
                <c:pt idx="3">
                  <c:v>17</c:v>
                </c:pt>
                <c:pt idx="4">
                  <c:v>14</c:v>
                </c:pt>
              </c:numCache>
            </c:numRef>
          </c:val>
          <c:extLst xmlns:c16r2="http://schemas.microsoft.com/office/drawing/2015/06/chart">
            <c:ext xmlns:c16="http://schemas.microsoft.com/office/drawing/2014/chart" uri="{C3380CC4-5D6E-409C-BE32-E72D297353CC}">
              <c16:uniqueId val="{0000000A-19F9-4CE8-AA22-48B85149D64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27"/>
          <c:y val="0.15367866069652236"/>
          <c:w val="0.70219130389164397"/>
          <c:h val="0.53843012009073077"/>
        </c:manualLayout>
      </c:layout>
      <c:barChart>
        <c:barDir val="bar"/>
        <c:grouping val="stacked"/>
        <c:varyColors val="0"/>
        <c:ser>
          <c:idx val="0"/>
          <c:order val="0"/>
          <c:tx>
            <c:strRef>
              <c:f>Sheet1!$B$1</c:f>
              <c:strCache>
                <c:ptCount val="1"/>
                <c:pt idx="0">
                  <c:v>Several times a day</c:v>
                </c:pt>
              </c:strCache>
            </c:strRef>
          </c:tx>
          <c:spPr>
            <a:solidFill>
              <a:srgbClr val="A1C46B"/>
            </a:solidFill>
            <a:ln>
              <a:solidFill>
                <a:srgbClr val="FFFFFF"/>
              </a:solidFill>
            </a:ln>
          </c:spPr>
          <c:invertIfNegative val="0"/>
          <c:cat>
            <c:strRef>
              <c:f>Sheet1!$A$2:$A$3</c:f>
              <c:strCache>
                <c:ptCount val="2"/>
                <c:pt idx="0">
                  <c:v>Before moving</c:v>
                </c:pt>
                <c:pt idx="1">
                  <c:v>Currently</c:v>
                </c:pt>
              </c:strCache>
            </c:strRef>
          </c:cat>
          <c:val>
            <c:numRef>
              <c:f>Sheet1!$B$2:$B$3</c:f>
              <c:numCache>
                <c:formatCode>General</c:formatCode>
                <c:ptCount val="2"/>
                <c:pt idx="0">
                  <c:v>0.13</c:v>
                </c:pt>
                <c:pt idx="1">
                  <c:v>0.1</c:v>
                </c:pt>
              </c:numCache>
            </c:numRef>
          </c:val>
          <c:extLst xmlns:c16r2="http://schemas.microsoft.com/office/drawing/2015/06/chart">
            <c:ext xmlns:c16="http://schemas.microsoft.com/office/drawing/2014/chart" uri="{C3380CC4-5D6E-409C-BE32-E72D297353CC}">
              <c16:uniqueId val="{00000000-13B1-4576-8845-AB8CD53B4C8C}"/>
            </c:ext>
          </c:extLst>
        </c:ser>
        <c:ser>
          <c:idx val="1"/>
          <c:order val="1"/>
          <c:tx>
            <c:strRef>
              <c:f>Sheet1!$C$1</c:f>
              <c:strCache>
                <c:ptCount val="1"/>
                <c:pt idx="0">
                  <c:v>Every day</c:v>
                </c:pt>
              </c:strCache>
            </c:strRef>
          </c:tx>
          <c:spPr>
            <a:solidFill>
              <a:srgbClr val="008BCA"/>
            </a:solidFill>
            <a:ln>
              <a:solidFill>
                <a:srgbClr val="FFFFFF"/>
              </a:solidFill>
            </a:ln>
          </c:spPr>
          <c:invertIfNegative val="0"/>
          <c:cat>
            <c:strRef>
              <c:f>Sheet1!$A$2:$A$3</c:f>
              <c:strCache>
                <c:ptCount val="2"/>
                <c:pt idx="0">
                  <c:v>Before moving</c:v>
                </c:pt>
                <c:pt idx="1">
                  <c:v>Currently</c:v>
                </c:pt>
              </c:strCache>
            </c:strRef>
          </c:cat>
          <c:val>
            <c:numRef>
              <c:f>Sheet1!$C$2:$C$3</c:f>
              <c:numCache>
                <c:formatCode>General</c:formatCode>
                <c:ptCount val="2"/>
                <c:pt idx="0">
                  <c:v>0.28999999999999998</c:v>
                </c:pt>
                <c:pt idx="1">
                  <c:v>0.27</c:v>
                </c:pt>
              </c:numCache>
            </c:numRef>
          </c:val>
          <c:extLst xmlns:c16r2="http://schemas.microsoft.com/office/drawing/2015/06/chart">
            <c:ext xmlns:c16="http://schemas.microsoft.com/office/drawing/2014/chart" uri="{C3380CC4-5D6E-409C-BE32-E72D297353CC}">
              <c16:uniqueId val="{00000001-13B1-4576-8845-AB8CD53B4C8C}"/>
            </c:ext>
          </c:extLst>
        </c:ser>
        <c:ser>
          <c:idx val="2"/>
          <c:order val="2"/>
          <c:tx>
            <c:strRef>
              <c:f>Sheet1!$D$1</c:f>
              <c:strCache>
                <c:ptCount val="1"/>
                <c:pt idx="0">
                  <c:v>Several times a week</c:v>
                </c:pt>
              </c:strCache>
            </c:strRef>
          </c:tx>
          <c:spPr>
            <a:solidFill>
              <a:srgbClr val="FBB040"/>
            </a:solidFill>
            <a:ln>
              <a:solidFill>
                <a:srgbClr val="FFFFFF"/>
              </a:solidFill>
            </a:ln>
          </c:spPr>
          <c:invertIfNegative val="0"/>
          <c:cat>
            <c:strRef>
              <c:f>Sheet1!$A$2:$A$3</c:f>
              <c:strCache>
                <c:ptCount val="2"/>
                <c:pt idx="0">
                  <c:v>Before moving</c:v>
                </c:pt>
                <c:pt idx="1">
                  <c:v>Currently</c:v>
                </c:pt>
              </c:strCache>
            </c:strRef>
          </c:cat>
          <c:val>
            <c:numRef>
              <c:f>Sheet1!$D$2:$D$3</c:f>
              <c:numCache>
                <c:formatCode>General</c:formatCode>
                <c:ptCount val="2"/>
                <c:pt idx="0">
                  <c:v>0.32</c:v>
                </c:pt>
                <c:pt idx="1">
                  <c:v>0.24</c:v>
                </c:pt>
              </c:numCache>
            </c:numRef>
          </c:val>
          <c:extLst xmlns:c16r2="http://schemas.microsoft.com/office/drawing/2015/06/chart">
            <c:ext xmlns:c16="http://schemas.microsoft.com/office/drawing/2014/chart" uri="{C3380CC4-5D6E-409C-BE32-E72D297353CC}">
              <c16:uniqueId val="{00000002-13B1-4576-8845-AB8CD53B4C8C}"/>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Sheet1!$A$2:$A$3</c:f>
              <c:strCache>
                <c:ptCount val="2"/>
                <c:pt idx="0">
                  <c:v>Before moving</c:v>
                </c:pt>
                <c:pt idx="1">
                  <c:v>Currently</c:v>
                </c:pt>
              </c:strCache>
            </c:strRef>
          </c:cat>
          <c:val>
            <c:numRef>
              <c:f>Sheet1!$E$2:$E$3</c:f>
              <c:numCache>
                <c:formatCode>General</c:formatCode>
                <c:ptCount val="2"/>
                <c:pt idx="0">
                  <c:v>0.18</c:v>
                </c:pt>
                <c:pt idx="1">
                  <c:v>0.2</c:v>
                </c:pt>
              </c:numCache>
            </c:numRef>
          </c:val>
          <c:extLst xmlns:c16r2="http://schemas.microsoft.com/office/drawing/2015/06/chart">
            <c:ext xmlns:c16="http://schemas.microsoft.com/office/drawing/2014/chart" uri="{C3380CC4-5D6E-409C-BE32-E72D297353CC}">
              <c16:uniqueId val="{00000003-13B1-4576-8845-AB8CD53B4C8C}"/>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Sheet1!$A$2:$A$3</c:f>
              <c:strCache>
                <c:ptCount val="2"/>
                <c:pt idx="0">
                  <c:v>Before moving</c:v>
                </c:pt>
                <c:pt idx="1">
                  <c:v>Currently</c:v>
                </c:pt>
              </c:strCache>
            </c:strRef>
          </c:cat>
          <c:val>
            <c:numRef>
              <c:f>Sheet1!$F$2:$F$3</c:f>
              <c:numCache>
                <c:formatCode>General</c:formatCode>
                <c:ptCount val="2"/>
                <c:pt idx="0">
                  <c:v>7.0000000000000007E-2</c:v>
                </c:pt>
                <c:pt idx="1">
                  <c:v>0.17</c:v>
                </c:pt>
              </c:numCache>
            </c:numRef>
          </c:val>
          <c:extLst xmlns:c16r2="http://schemas.microsoft.com/office/drawing/2015/06/chart">
            <c:ext xmlns:c16="http://schemas.microsoft.com/office/drawing/2014/chart" uri="{C3380CC4-5D6E-409C-BE32-E72D297353CC}">
              <c16:uniqueId val="{00000004-13B1-4576-8845-AB8CD53B4C8C}"/>
            </c:ext>
          </c:extLst>
        </c:ser>
        <c:dLbls>
          <c:showLegendKey val="0"/>
          <c:showVal val="0"/>
          <c:showCatName val="0"/>
          <c:showSerName val="0"/>
          <c:showPercent val="0"/>
          <c:showBubbleSize val="0"/>
        </c:dLbls>
        <c:gapWidth val="150"/>
        <c:overlap val="100"/>
        <c:axId val="224492304"/>
        <c:axId val="224493088"/>
      </c:barChart>
      <c:catAx>
        <c:axId val="224492304"/>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4493088"/>
        <c:crosses val="autoZero"/>
        <c:auto val="1"/>
        <c:lblAlgn val="ctr"/>
        <c:lblOffset val="100"/>
        <c:noMultiLvlLbl val="0"/>
      </c:catAx>
      <c:valAx>
        <c:axId val="224493088"/>
        <c:scaling>
          <c:orientation val="minMax"/>
          <c:max val="1"/>
        </c:scaling>
        <c:delete val="0"/>
        <c:axPos val="b"/>
        <c:numFmt formatCode="0%" sourceLinked="0"/>
        <c:majorTickMark val="out"/>
        <c:minorTickMark val="none"/>
        <c:tickLblPos val="nextTo"/>
        <c:txPr>
          <a:bodyPr/>
          <a:lstStyle/>
          <a:p>
            <a:pPr>
              <a:defRPr sz="1200"/>
            </a:pPr>
            <a:endParaRPr lang="hu-HU"/>
          </a:p>
        </c:txPr>
        <c:crossAx val="224492304"/>
        <c:crosses val="max"/>
        <c:crossBetween val="between"/>
      </c:valAx>
    </c:plotArea>
    <c:legend>
      <c:legendPos val="b"/>
      <c:layout>
        <c:manualLayout>
          <c:xMode val="edge"/>
          <c:yMode val="edge"/>
          <c:x val="8.5372626583475712E-3"/>
          <c:y val="0.86614582380595262"/>
          <c:w val="0.9882595929131317"/>
          <c:h val="6.1255533502844475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27"/>
          <c:y val="0.15367866069652236"/>
          <c:w val="0.70219130389164397"/>
          <c:h val="0.53843012009073077"/>
        </c:manualLayout>
      </c:layout>
      <c:barChart>
        <c:barDir val="bar"/>
        <c:grouping val="stacked"/>
        <c:varyColors val="0"/>
        <c:ser>
          <c:idx val="0"/>
          <c:order val="0"/>
          <c:tx>
            <c:strRef>
              <c:f>Sheet1!$B$1</c:f>
              <c:strCache>
                <c:ptCount val="1"/>
                <c:pt idx="0">
                  <c:v>Several times a day</c:v>
                </c:pt>
              </c:strCache>
            </c:strRef>
          </c:tx>
          <c:spPr>
            <a:solidFill>
              <a:srgbClr val="A1C46B"/>
            </a:solidFill>
            <a:ln>
              <a:solidFill>
                <a:srgbClr val="FFFFFF"/>
              </a:solidFill>
            </a:ln>
          </c:spPr>
          <c:invertIfNegative val="0"/>
          <c:cat>
            <c:strRef>
              <c:f>Sheet1!$A$2:$A$3</c:f>
              <c:strCache>
                <c:ptCount val="2"/>
                <c:pt idx="0">
                  <c:v>Before moving</c:v>
                </c:pt>
                <c:pt idx="1">
                  <c:v>Currently</c:v>
                </c:pt>
              </c:strCache>
            </c:strRef>
          </c:cat>
          <c:val>
            <c:numRef>
              <c:f>Sheet1!$B$2:$B$3</c:f>
              <c:numCache>
                <c:formatCode>General</c:formatCode>
                <c:ptCount val="2"/>
                <c:pt idx="0">
                  <c:v>0.19</c:v>
                </c:pt>
                <c:pt idx="1">
                  <c:v>0.15000000000000002</c:v>
                </c:pt>
              </c:numCache>
            </c:numRef>
          </c:val>
          <c:extLst xmlns:c16r2="http://schemas.microsoft.com/office/drawing/2015/06/chart">
            <c:ext xmlns:c16="http://schemas.microsoft.com/office/drawing/2014/chart" uri="{C3380CC4-5D6E-409C-BE32-E72D297353CC}">
              <c16:uniqueId val="{00000000-14EC-4F0E-84E3-502DEB6166CD}"/>
            </c:ext>
          </c:extLst>
        </c:ser>
        <c:ser>
          <c:idx val="1"/>
          <c:order val="1"/>
          <c:tx>
            <c:strRef>
              <c:f>Sheet1!$C$1</c:f>
              <c:strCache>
                <c:ptCount val="1"/>
                <c:pt idx="0">
                  <c:v>Every day</c:v>
                </c:pt>
              </c:strCache>
            </c:strRef>
          </c:tx>
          <c:spPr>
            <a:solidFill>
              <a:srgbClr val="008BCA"/>
            </a:solidFill>
            <a:ln>
              <a:solidFill>
                <a:srgbClr val="FFFFFF"/>
              </a:solidFill>
            </a:ln>
          </c:spPr>
          <c:invertIfNegative val="0"/>
          <c:cat>
            <c:strRef>
              <c:f>Sheet1!$A$2:$A$3</c:f>
              <c:strCache>
                <c:ptCount val="2"/>
                <c:pt idx="0">
                  <c:v>Before moving</c:v>
                </c:pt>
                <c:pt idx="1">
                  <c:v>Currently</c:v>
                </c:pt>
              </c:strCache>
            </c:strRef>
          </c:cat>
          <c:val>
            <c:numRef>
              <c:f>Sheet1!$C$2:$C$3</c:f>
              <c:numCache>
                <c:formatCode>General</c:formatCode>
                <c:ptCount val="2"/>
                <c:pt idx="0">
                  <c:v>0.37000000000000005</c:v>
                </c:pt>
                <c:pt idx="1">
                  <c:v>0.31000000000000005</c:v>
                </c:pt>
              </c:numCache>
            </c:numRef>
          </c:val>
          <c:extLst xmlns:c16r2="http://schemas.microsoft.com/office/drawing/2015/06/chart">
            <c:ext xmlns:c16="http://schemas.microsoft.com/office/drawing/2014/chart" uri="{C3380CC4-5D6E-409C-BE32-E72D297353CC}">
              <c16:uniqueId val="{00000001-14EC-4F0E-84E3-502DEB6166CD}"/>
            </c:ext>
          </c:extLst>
        </c:ser>
        <c:ser>
          <c:idx val="2"/>
          <c:order val="2"/>
          <c:tx>
            <c:strRef>
              <c:f>Sheet1!$D$1</c:f>
              <c:strCache>
                <c:ptCount val="1"/>
                <c:pt idx="0">
                  <c:v>Several times a week</c:v>
                </c:pt>
              </c:strCache>
            </c:strRef>
          </c:tx>
          <c:spPr>
            <a:solidFill>
              <a:srgbClr val="FBB040"/>
            </a:solidFill>
            <a:ln>
              <a:solidFill>
                <a:srgbClr val="FFFFFF"/>
              </a:solidFill>
            </a:ln>
          </c:spPr>
          <c:invertIfNegative val="0"/>
          <c:cat>
            <c:strRef>
              <c:f>Sheet1!$A$2:$A$3</c:f>
              <c:strCache>
                <c:ptCount val="2"/>
                <c:pt idx="0">
                  <c:v>Before moving</c:v>
                </c:pt>
                <c:pt idx="1">
                  <c:v>Currently</c:v>
                </c:pt>
              </c:strCache>
            </c:strRef>
          </c:cat>
          <c:val>
            <c:numRef>
              <c:f>Sheet1!$D$2:$D$3</c:f>
              <c:numCache>
                <c:formatCode>General</c:formatCode>
                <c:ptCount val="2"/>
                <c:pt idx="0">
                  <c:v>0.25</c:v>
                </c:pt>
                <c:pt idx="1">
                  <c:v>0.28000000000000008</c:v>
                </c:pt>
              </c:numCache>
            </c:numRef>
          </c:val>
          <c:extLst xmlns:c16r2="http://schemas.microsoft.com/office/drawing/2015/06/chart">
            <c:ext xmlns:c16="http://schemas.microsoft.com/office/drawing/2014/chart" uri="{C3380CC4-5D6E-409C-BE32-E72D297353CC}">
              <c16:uniqueId val="{00000002-14EC-4F0E-84E3-502DEB6166CD}"/>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Sheet1!$A$2:$A$3</c:f>
              <c:strCache>
                <c:ptCount val="2"/>
                <c:pt idx="0">
                  <c:v>Before moving</c:v>
                </c:pt>
                <c:pt idx="1">
                  <c:v>Currently</c:v>
                </c:pt>
              </c:strCache>
            </c:strRef>
          </c:cat>
          <c:val>
            <c:numRef>
              <c:f>Sheet1!$E$2:$E$3</c:f>
              <c:numCache>
                <c:formatCode>General</c:formatCode>
                <c:ptCount val="2"/>
                <c:pt idx="0">
                  <c:v>0.1</c:v>
                </c:pt>
                <c:pt idx="1">
                  <c:v>0.15000000000000002</c:v>
                </c:pt>
              </c:numCache>
            </c:numRef>
          </c:val>
          <c:extLst xmlns:c16r2="http://schemas.microsoft.com/office/drawing/2015/06/chart">
            <c:ext xmlns:c16="http://schemas.microsoft.com/office/drawing/2014/chart" uri="{C3380CC4-5D6E-409C-BE32-E72D297353CC}">
              <c16:uniqueId val="{00000003-14EC-4F0E-84E3-502DEB6166CD}"/>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Sheet1!$A$2:$A$3</c:f>
              <c:strCache>
                <c:ptCount val="2"/>
                <c:pt idx="0">
                  <c:v>Before moving</c:v>
                </c:pt>
                <c:pt idx="1">
                  <c:v>Currently</c:v>
                </c:pt>
              </c:strCache>
            </c:strRef>
          </c:cat>
          <c:val>
            <c:numRef>
              <c:f>Sheet1!$F$2:$F$3</c:f>
              <c:numCache>
                <c:formatCode>General</c:formatCode>
                <c:ptCount val="2"/>
                <c:pt idx="0">
                  <c:v>6.0000000000000005E-2</c:v>
                </c:pt>
                <c:pt idx="1">
                  <c:v>0.1</c:v>
                </c:pt>
              </c:numCache>
            </c:numRef>
          </c:val>
          <c:extLst xmlns:c16r2="http://schemas.microsoft.com/office/drawing/2015/06/chart">
            <c:ext xmlns:c16="http://schemas.microsoft.com/office/drawing/2014/chart" uri="{C3380CC4-5D6E-409C-BE32-E72D297353CC}">
              <c16:uniqueId val="{00000004-14EC-4F0E-84E3-502DEB6166CD}"/>
            </c:ext>
          </c:extLst>
        </c:ser>
        <c:dLbls>
          <c:showLegendKey val="0"/>
          <c:showVal val="0"/>
          <c:showCatName val="0"/>
          <c:showSerName val="0"/>
          <c:showPercent val="0"/>
          <c:showBubbleSize val="0"/>
        </c:dLbls>
        <c:gapWidth val="150"/>
        <c:overlap val="100"/>
        <c:axId val="224493872"/>
        <c:axId val="224494264"/>
      </c:barChart>
      <c:catAx>
        <c:axId val="22449387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4494264"/>
        <c:crosses val="autoZero"/>
        <c:auto val="1"/>
        <c:lblAlgn val="ctr"/>
        <c:lblOffset val="100"/>
        <c:noMultiLvlLbl val="0"/>
      </c:catAx>
      <c:valAx>
        <c:axId val="224494264"/>
        <c:scaling>
          <c:orientation val="minMax"/>
          <c:max val="1"/>
        </c:scaling>
        <c:delete val="0"/>
        <c:axPos val="b"/>
        <c:numFmt formatCode="0%" sourceLinked="0"/>
        <c:majorTickMark val="out"/>
        <c:minorTickMark val="none"/>
        <c:tickLblPos val="nextTo"/>
        <c:txPr>
          <a:bodyPr/>
          <a:lstStyle/>
          <a:p>
            <a:pPr>
              <a:defRPr sz="1200"/>
            </a:pPr>
            <a:endParaRPr lang="hu-HU"/>
          </a:p>
        </c:txPr>
        <c:crossAx val="224493872"/>
        <c:crosses val="max"/>
        <c:crossBetween val="between"/>
      </c:valAx>
    </c:plotArea>
    <c:legend>
      <c:legendPos val="b"/>
      <c:layout>
        <c:manualLayout>
          <c:xMode val="edge"/>
          <c:yMode val="edge"/>
          <c:x val="0"/>
          <c:y val="0.86614582380595262"/>
          <c:w val="0.99786902619869533"/>
          <c:h val="6.1255533502844475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9B4-4856-96A7-B190241AF27C}"/>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9B4-4856-96A7-B190241AF27C}"/>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9B4-4856-96A7-B190241AF27C}"/>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A-E9B4-4856-96A7-B190241AF27C}"/>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7-E9B4-4856-96A7-B190241AF27C}"/>
              </c:ext>
            </c:extLst>
          </c:dPt>
          <c:dLbls>
            <c:delete val="1"/>
          </c:dLbls>
          <c:cat>
            <c:numRef>
              <c:f>Sheet1!$A$2:$A$6</c:f>
              <c:numCache>
                <c:formatCode>General</c:formatCode>
                <c:ptCount val="5"/>
              </c:numCache>
            </c:numRef>
          </c:cat>
          <c:val>
            <c:numRef>
              <c:f>Sheet1!$B$2:$B$6</c:f>
              <c:numCache>
                <c:formatCode>General</c:formatCode>
                <c:ptCount val="5"/>
                <c:pt idx="0">
                  <c:v>9</c:v>
                </c:pt>
                <c:pt idx="1">
                  <c:v>21</c:v>
                </c:pt>
                <c:pt idx="2">
                  <c:v>30</c:v>
                </c:pt>
                <c:pt idx="3">
                  <c:v>31</c:v>
                </c:pt>
                <c:pt idx="4">
                  <c:v>7</c:v>
                </c:pt>
              </c:numCache>
            </c:numRef>
          </c:val>
          <c:extLst xmlns:c16r2="http://schemas.microsoft.com/office/drawing/2015/06/chart">
            <c:ext xmlns:c16="http://schemas.microsoft.com/office/drawing/2014/chart" uri="{C3380CC4-5D6E-409C-BE32-E72D297353CC}">
              <c16:uniqueId val="{00000008-E9B4-4856-96A7-B190241AF27C}"/>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19F9-4CE8-AA22-48B85149D644}"/>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19F9-4CE8-AA22-48B85149D644}"/>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19F9-4CE8-AA22-48B85149D644}"/>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7-19F9-4CE8-AA22-48B85149D644}"/>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9-19F9-4CE8-AA22-48B85149D644}"/>
              </c:ext>
            </c:extLst>
          </c:dPt>
          <c:dLbls>
            <c:delete val="1"/>
          </c:dLbls>
          <c:cat>
            <c:numRef>
              <c:f>Sheet1!$A$2:$A$6</c:f>
              <c:numCache>
                <c:formatCode>General</c:formatCode>
                <c:ptCount val="5"/>
              </c:numCache>
            </c:numRef>
          </c:cat>
          <c:val>
            <c:numRef>
              <c:f>Sheet1!$B$2:$B$6</c:f>
              <c:numCache>
                <c:formatCode>General</c:formatCode>
                <c:ptCount val="5"/>
                <c:pt idx="0">
                  <c:v>4</c:v>
                </c:pt>
                <c:pt idx="1">
                  <c:v>10</c:v>
                </c:pt>
                <c:pt idx="2">
                  <c:v>22</c:v>
                </c:pt>
                <c:pt idx="3">
                  <c:v>42</c:v>
                </c:pt>
                <c:pt idx="4">
                  <c:v>20</c:v>
                </c:pt>
              </c:numCache>
            </c:numRef>
          </c:val>
          <c:extLst xmlns:c16r2="http://schemas.microsoft.com/office/drawing/2015/06/chart">
            <c:ext xmlns:c16="http://schemas.microsoft.com/office/drawing/2014/chart" uri="{C3380CC4-5D6E-409C-BE32-E72D297353CC}">
              <c16:uniqueId val="{0000000A-19F9-4CE8-AA22-48B85149D64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Several times a day</c:v>
                </c:pt>
              </c:strCache>
            </c:strRef>
          </c:tx>
          <c:spPr>
            <a:solidFill>
              <a:srgbClr val="A1C46B"/>
            </a:solidFill>
            <a:ln>
              <a:solidFill>
                <a:srgbClr val="FFFFFF"/>
              </a:solidFill>
            </a:ln>
          </c:spPr>
          <c:invertIfNegative val="0"/>
          <c:cat>
            <c:strRef>
              <c:f>Sheet1!$A$2:$A$3</c:f>
              <c:strCache>
                <c:ptCount val="2"/>
                <c:pt idx="0">
                  <c:v>Before moving</c:v>
                </c:pt>
                <c:pt idx="1">
                  <c:v>Currently</c:v>
                </c:pt>
              </c:strCache>
            </c:strRef>
          </c:cat>
          <c:val>
            <c:numRef>
              <c:f>Sheet1!$B$2:$B$3</c:f>
              <c:numCache>
                <c:formatCode>General</c:formatCode>
                <c:ptCount val="2"/>
                <c:pt idx="0">
                  <c:v>0.08</c:v>
                </c:pt>
                <c:pt idx="1">
                  <c:v>0.04</c:v>
                </c:pt>
              </c:numCache>
            </c:numRef>
          </c:val>
          <c:extLst xmlns:c16r2="http://schemas.microsoft.com/office/drawing/2015/06/chart">
            <c:ext xmlns:c16="http://schemas.microsoft.com/office/drawing/2014/chart" uri="{C3380CC4-5D6E-409C-BE32-E72D297353CC}">
              <c16:uniqueId val="{00000000-13B1-4576-8845-AB8CD53B4C8C}"/>
            </c:ext>
          </c:extLst>
        </c:ser>
        <c:ser>
          <c:idx val="1"/>
          <c:order val="1"/>
          <c:tx>
            <c:strRef>
              <c:f>Sheet1!$C$1</c:f>
              <c:strCache>
                <c:ptCount val="1"/>
                <c:pt idx="0">
                  <c:v>Every day</c:v>
                </c:pt>
              </c:strCache>
            </c:strRef>
          </c:tx>
          <c:spPr>
            <a:solidFill>
              <a:srgbClr val="008BCA"/>
            </a:solidFill>
            <a:ln>
              <a:solidFill>
                <a:srgbClr val="FFFFFF"/>
              </a:solidFill>
            </a:ln>
          </c:spPr>
          <c:invertIfNegative val="0"/>
          <c:cat>
            <c:strRef>
              <c:f>Sheet1!$A$2:$A$3</c:f>
              <c:strCache>
                <c:ptCount val="2"/>
                <c:pt idx="0">
                  <c:v>Before moving</c:v>
                </c:pt>
                <c:pt idx="1">
                  <c:v>Currently</c:v>
                </c:pt>
              </c:strCache>
            </c:strRef>
          </c:cat>
          <c:val>
            <c:numRef>
              <c:f>Sheet1!$C$2:$C$3</c:f>
              <c:numCache>
                <c:formatCode>General</c:formatCode>
                <c:ptCount val="2"/>
                <c:pt idx="0">
                  <c:v>0.19</c:v>
                </c:pt>
                <c:pt idx="1">
                  <c:v>0.1</c:v>
                </c:pt>
              </c:numCache>
            </c:numRef>
          </c:val>
          <c:extLst xmlns:c16r2="http://schemas.microsoft.com/office/drawing/2015/06/chart">
            <c:ext xmlns:c16="http://schemas.microsoft.com/office/drawing/2014/chart" uri="{C3380CC4-5D6E-409C-BE32-E72D297353CC}">
              <c16:uniqueId val="{00000001-13B1-4576-8845-AB8CD53B4C8C}"/>
            </c:ext>
          </c:extLst>
        </c:ser>
        <c:ser>
          <c:idx val="2"/>
          <c:order val="2"/>
          <c:tx>
            <c:strRef>
              <c:f>Sheet1!$D$1</c:f>
              <c:strCache>
                <c:ptCount val="1"/>
                <c:pt idx="0">
                  <c:v>Several times a week</c:v>
                </c:pt>
              </c:strCache>
            </c:strRef>
          </c:tx>
          <c:spPr>
            <a:solidFill>
              <a:srgbClr val="FBB040"/>
            </a:solidFill>
            <a:ln>
              <a:solidFill>
                <a:srgbClr val="FFFFFF"/>
              </a:solidFill>
            </a:ln>
          </c:spPr>
          <c:invertIfNegative val="0"/>
          <c:cat>
            <c:strRef>
              <c:f>Sheet1!$A$2:$A$3</c:f>
              <c:strCache>
                <c:ptCount val="2"/>
                <c:pt idx="0">
                  <c:v>Before moving</c:v>
                </c:pt>
                <c:pt idx="1">
                  <c:v>Currently</c:v>
                </c:pt>
              </c:strCache>
            </c:strRef>
          </c:cat>
          <c:val>
            <c:numRef>
              <c:f>Sheet1!$D$2:$D$3</c:f>
              <c:numCache>
                <c:formatCode>General</c:formatCode>
                <c:ptCount val="2"/>
                <c:pt idx="0">
                  <c:v>0.3</c:v>
                </c:pt>
                <c:pt idx="1">
                  <c:v>0.21</c:v>
                </c:pt>
              </c:numCache>
            </c:numRef>
          </c:val>
          <c:extLst xmlns:c16r2="http://schemas.microsoft.com/office/drawing/2015/06/chart">
            <c:ext xmlns:c16="http://schemas.microsoft.com/office/drawing/2014/chart" uri="{C3380CC4-5D6E-409C-BE32-E72D297353CC}">
              <c16:uniqueId val="{00000002-13B1-4576-8845-AB8CD53B4C8C}"/>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Sheet1!$A$2:$A$3</c:f>
              <c:strCache>
                <c:ptCount val="2"/>
                <c:pt idx="0">
                  <c:v>Before moving</c:v>
                </c:pt>
                <c:pt idx="1">
                  <c:v>Currently</c:v>
                </c:pt>
              </c:strCache>
            </c:strRef>
          </c:cat>
          <c:val>
            <c:numRef>
              <c:f>Sheet1!$E$2:$E$3</c:f>
              <c:numCache>
                <c:formatCode>General</c:formatCode>
                <c:ptCount val="2"/>
                <c:pt idx="0">
                  <c:v>0.33</c:v>
                </c:pt>
                <c:pt idx="1">
                  <c:v>0.43</c:v>
                </c:pt>
              </c:numCache>
            </c:numRef>
          </c:val>
          <c:extLst xmlns:c16r2="http://schemas.microsoft.com/office/drawing/2015/06/chart">
            <c:ext xmlns:c16="http://schemas.microsoft.com/office/drawing/2014/chart" uri="{C3380CC4-5D6E-409C-BE32-E72D297353CC}">
              <c16:uniqueId val="{00000003-13B1-4576-8845-AB8CD53B4C8C}"/>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Sheet1!$A$2:$A$3</c:f>
              <c:strCache>
                <c:ptCount val="2"/>
                <c:pt idx="0">
                  <c:v>Before moving</c:v>
                </c:pt>
                <c:pt idx="1">
                  <c:v>Currently</c:v>
                </c:pt>
              </c:strCache>
            </c:strRef>
          </c:cat>
          <c:val>
            <c:numRef>
              <c:f>Sheet1!$F$2:$F$3</c:f>
              <c:numCache>
                <c:formatCode>General</c:formatCode>
                <c:ptCount val="2"/>
                <c:pt idx="0">
                  <c:v>0.08</c:v>
                </c:pt>
                <c:pt idx="1">
                  <c:v>0.2</c:v>
                </c:pt>
              </c:numCache>
            </c:numRef>
          </c:val>
          <c:extLst xmlns:c16r2="http://schemas.microsoft.com/office/drawing/2015/06/chart">
            <c:ext xmlns:c16="http://schemas.microsoft.com/office/drawing/2014/chart" uri="{C3380CC4-5D6E-409C-BE32-E72D297353CC}">
              <c16:uniqueId val="{00000004-13B1-4576-8845-AB8CD53B4C8C}"/>
            </c:ext>
          </c:extLst>
        </c:ser>
        <c:dLbls>
          <c:showLegendKey val="0"/>
          <c:showVal val="0"/>
          <c:showCatName val="0"/>
          <c:showSerName val="0"/>
          <c:showPercent val="0"/>
          <c:showBubbleSize val="0"/>
        </c:dLbls>
        <c:gapWidth val="150"/>
        <c:overlap val="100"/>
        <c:axId val="224495832"/>
        <c:axId val="224496224"/>
      </c:barChart>
      <c:catAx>
        <c:axId val="22449583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4496224"/>
        <c:crosses val="autoZero"/>
        <c:auto val="1"/>
        <c:lblAlgn val="ctr"/>
        <c:lblOffset val="100"/>
        <c:noMultiLvlLbl val="0"/>
      </c:catAx>
      <c:valAx>
        <c:axId val="224496224"/>
        <c:scaling>
          <c:orientation val="minMax"/>
          <c:max val="1"/>
        </c:scaling>
        <c:delete val="0"/>
        <c:axPos val="b"/>
        <c:numFmt formatCode="0%" sourceLinked="0"/>
        <c:majorTickMark val="out"/>
        <c:minorTickMark val="none"/>
        <c:tickLblPos val="nextTo"/>
        <c:txPr>
          <a:bodyPr/>
          <a:lstStyle/>
          <a:p>
            <a:pPr>
              <a:defRPr sz="1200"/>
            </a:pPr>
            <a:endParaRPr lang="hu-HU"/>
          </a:p>
        </c:txPr>
        <c:crossAx val="224495832"/>
        <c:crosses val="max"/>
        <c:crossBetween val="between"/>
      </c:valAx>
    </c:plotArea>
    <c:legend>
      <c:legendPos val="b"/>
      <c:layout>
        <c:manualLayout>
          <c:xMode val="edge"/>
          <c:yMode val="edge"/>
          <c:x val="8.5372626583475712E-3"/>
          <c:y val="0.86614582380595262"/>
          <c:w val="0.98825959291313159"/>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2C1-4023-9BBC-90CD2C89FD9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2C1-4023-9BBC-90CD2C89FD9F}"/>
              </c:ext>
            </c:extLst>
          </c:dPt>
          <c:dLbls>
            <c:delete val="1"/>
          </c:dLbls>
          <c:cat>
            <c:numRef>
              <c:f>Sheet1!$A$2:$A$3</c:f>
              <c:numCache>
                <c:formatCode>General</c:formatCode>
                <c:ptCount val="2"/>
              </c:numCache>
            </c:numRef>
          </c:cat>
          <c:val>
            <c:numRef>
              <c:f>Sheet1!$B$2:$B$3</c:f>
              <c:numCache>
                <c:formatCode>General</c:formatCode>
                <c:ptCount val="2"/>
                <c:pt idx="0">
                  <c:v>4</c:v>
                </c:pt>
                <c:pt idx="1">
                  <c:v>96</c:v>
                </c:pt>
              </c:numCache>
            </c:numRef>
          </c:val>
          <c:extLst xmlns:c16r2="http://schemas.microsoft.com/office/drawing/2015/06/chart">
            <c:ext xmlns:c16="http://schemas.microsoft.com/office/drawing/2014/chart" uri="{C3380CC4-5D6E-409C-BE32-E72D297353CC}">
              <c16:uniqueId val="{00000004-E2C1-4023-9BBC-90CD2C89FD9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Several times a day</c:v>
                </c:pt>
              </c:strCache>
            </c:strRef>
          </c:tx>
          <c:spPr>
            <a:solidFill>
              <a:srgbClr val="A1C46B"/>
            </a:solidFill>
            <a:ln>
              <a:solidFill>
                <a:srgbClr val="FFFFFF"/>
              </a:solidFill>
            </a:ln>
          </c:spPr>
          <c:invertIfNegative val="0"/>
          <c:cat>
            <c:strRef>
              <c:f>Sheet1!$A$2:$A$3</c:f>
              <c:strCache>
                <c:ptCount val="2"/>
                <c:pt idx="0">
                  <c:v>Before moving</c:v>
                </c:pt>
                <c:pt idx="1">
                  <c:v>Currently</c:v>
                </c:pt>
              </c:strCache>
            </c:strRef>
          </c:cat>
          <c:val>
            <c:numRef>
              <c:f>Sheet1!$B$2:$B$3</c:f>
              <c:numCache>
                <c:formatCode>General</c:formatCode>
                <c:ptCount val="2"/>
                <c:pt idx="0">
                  <c:v>0.09</c:v>
                </c:pt>
                <c:pt idx="1">
                  <c:v>0.04</c:v>
                </c:pt>
              </c:numCache>
            </c:numRef>
          </c:val>
          <c:extLst xmlns:c16r2="http://schemas.microsoft.com/office/drawing/2015/06/chart">
            <c:ext xmlns:c16="http://schemas.microsoft.com/office/drawing/2014/chart" uri="{C3380CC4-5D6E-409C-BE32-E72D297353CC}">
              <c16:uniqueId val="{00000000-14EC-4F0E-84E3-502DEB6166CD}"/>
            </c:ext>
          </c:extLst>
        </c:ser>
        <c:ser>
          <c:idx val="1"/>
          <c:order val="1"/>
          <c:tx>
            <c:strRef>
              <c:f>Sheet1!$C$1</c:f>
              <c:strCache>
                <c:ptCount val="1"/>
                <c:pt idx="0">
                  <c:v>Every day</c:v>
                </c:pt>
              </c:strCache>
            </c:strRef>
          </c:tx>
          <c:spPr>
            <a:solidFill>
              <a:srgbClr val="008BCA"/>
            </a:solidFill>
            <a:ln>
              <a:solidFill>
                <a:srgbClr val="FFFFFF"/>
              </a:solidFill>
            </a:ln>
          </c:spPr>
          <c:invertIfNegative val="0"/>
          <c:cat>
            <c:strRef>
              <c:f>Sheet1!$A$2:$A$3</c:f>
              <c:strCache>
                <c:ptCount val="2"/>
                <c:pt idx="0">
                  <c:v>Before moving</c:v>
                </c:pt>
                <c:pt idx="1">
                  <c:v>Currently</c:v>
                </c:pt>
              </c:strCache>
            </c:strRef>
          </c:cat>
          <c:val>
            <c:numRef>
              <c:f>Sheet1!$C$2:$C$3</c:f>
              <c:numCache>
                <c:formatCode>General</c:formatCode>
                <c:ptCount val="2"/>
                <c:pt idx="0">
                  <c:v>0.23</c:v>
                </c:pt>
                <c:pt idx="1">
                  <c:v>0.11</c:v>
                </c:pt>
              </c:numCache>
            </c:numRef>
          </c:val>
          <c:extLst xmlns:c16r2="http://schemas.microsoft.com/office/drawing/2015/06/chart">
            <c:ext xmlns:c16="http://schemas.microsoft.com/office/drawing/2014/chart" uri="{C3380CC4-5D6E-409C-BE32-E72D297353CC}">
              <c16:uniqueId val="{00000001-14EC-4F0E-84E3-502DEB6166CD}"/>
            </c:ext>
          </c:extLst>
        </c:ser>
        <c:ser>
          <c:idx val="2"/>
          <c:order val="2"/>
          <c:tx>
            <c:strRef>
              <c:f>Sheet1!$D$1</c:f>
              <c:strCache>
                <c:ptCount val="1"/>
                <c:pt idx="0">
                  <c:v>Several times a week</c:v>
                </c:pt>
              </c:strCache>
            </c:strRef>
          </c:tx>
          <c:spPr>
            <a:solidFill>
              <a:srgbClr val="FBB040"/>
            </a:solidFill>
            <a:ln>
              <a:solidFill>
                <a:srgbClr val="FFFFFF"/>
              </a:solidFill>
            </a:ln>
          </c:spPr>
          <c:invertIfNegative val="0"/>
          <c:cat>
            <c:strRef>
              <c:f>Sheet1!$A$2:$A$3</c:f>
              <c:strCache>
                <c:ptCount val="2"/>
                <c:pt idx="0">
                  <c:v>Before moving</c:v>
                </c:pt>
                <c:pt idx="1">
                  <c:v>Currently</c:v>
                </c:pt>
              </c:strCache>
            </c:strRef>
          </c:cat>
          <c:val>
            <c:numRef>
              <c:f>Sheet1!$D$2:$D$3</c:f>
              <c:numCache>
                <c:formatCode>General</c:formatCode>
                <c:ptCount val="2"/>
                <c:pt idx="0">
                  <c:v>0.3</c:v>
                </c:pt>
                <c:pt idx="1">
                  <c:v>0.23</c:v>
                </c:pt>
              </c:numCache>
            </c:numRef>
          </c:val>
          <c:extLst xmlns:c16r2="http://schemas.microsoft.com/office/drawing/2015/06/chart">
            <c:ext xmlns:c16="http://schemas.microsoft.com/office/drawing/2014/chart" uri="{C3380CC4-5D6E-409C-BE32-E72D297353CC}">
              <c16:uniqueId val="{00000002-14EC-4F0E-84E3-502DEB6166CD}"/>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Sheet1!$A$2:$A$3</c:f>
              <c:strCache>
                <c:ptCount val="2"/>
                <c:pt idx="0">
                  <c:v>Before moving</c:v>
                </c:pt>
                <c:pt idx="1">
                  <c:v>Currently</c:v>
                </c:pt>
              </c:strCache>
            </c:strRef>
          </c:cat>
          <c:val>
            <c:numRef>
              <c:f>Sheet1!$E$2:$E$3</c:f>
              <c:numCache>
                <c:formatCode>General</c:formatCode>
                <c:ptCount val="2"/>
                <c:pt idx="0">
                  <c:v>0.3</c:v>
                </c:pt>
                <c:pt idx="1">
                  <c:v>0.42</c:v>
                </c:pt>
              </c:numCache>
            </c:numRef>
          </c:val>
          <c:extLst xmlns:c16r2="http://schemas.microsoft.com/office/drawing/2015/06/chart">
            <c:ext xmlns:c16="http://schemas.microsoft.com/office/drawing/2014/chart" uri="{C3380CC4-5D6E-409C-BE32-E72D297353CC}">
              <c16:uniqueId val="{00000003-14EC-4F0E-84E3-502DEB6166CD}"/>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Sheet1!$A$2:$A$3</c:f>
              <c:strCache>
                <c:ptCount val="2"/>
                <c:pt idx="0">
                  <c:v>Before moving</c:v>
                </c:pt>
                <c:pt idx="1">
                  <c:v>Currently</c:v>
                </c:pt>
              </c:strCache>
            </c:strRef>
          </c:cat>
          <c:val>
            <c:numRef>
              <c:f>Sheet1!$F$2:$F$3</c:f>
              <c:numCache>
                <c:formatCode>General</c:formatCode>
                <c:ptCount val="2"/>
                <c:pt idx="0">
                  <c:v>0.06</c:v>
                </c:pt>
                <c:pt idx="1">
                  <c:v>0.2</c:v>
                </c:pt>
              </c:numCache>
            </c:numRef>
          </c:val>
          <c:extLst xmlns:c16r2="http://schemas.microsoft.com/office/drawing/2015/06/chart">
            <c:ext xmlns:c16="http://schemas.microsoft.com/office/drawing/2014/chart" uri="{C3380CC4-5D6E-409C-BE32-E72D297353CC}">
              <c16:uniqueId val="{00000004-14EC-4F0E-84E3-502DEB6166CD}"/>
            </c:ext>
          </c:extLst>
        </c:ser>
        <c:dLbls>
          <c:showLegendKey val="0"/>
          <c:showVal val="0"/>
          <c:showCatName val="0"/>
          <c:showSerName val="0"/>
          <c:showPercent val="0"/>
          <c:showBubbleSize val="0"/>
        </c:dLbls>
        <c:gapWidth val="150"/>
        <c:overlap val="100"/>
        <c:axId val="224497008"/>
        <c:axId val="224497400"/>
      </c:barChart>
      <c:catAx>
        <c:axId val="22449700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4497400"/>
        <c:crosses val="autoZero"/>
        <c:auto val="1"/>
        <c:lblAlgn val="ctr"/>
        <c:lblOffset val="100"/>
        <c:noMultiLvlLbl val="0"/>
      </c:catAx>
      <c:valAx>
        <c:axId val="224497400"/>
        <c:scaling>
          <c:orientation val="minMax"/>
          <c:max val="1"/>
        </c:scaling>
        <c:delete val="0"/>
        <c:axPos val="b"/>
        <c:numFmt formatCode="0%" sourceLinked="0"/>
        <c:majorTickMark val="out"/>
        <c:minorTickMark val="none"/>
        <c:tickLblPos val="nextTo"/>
        <c:txPr>
          <a:bodyPr/>
          <a:lstStyle/>
          <a:p>
            <a:pPr>
              <a:defRPr sz="1200"/>
            </a:pPr>
            <a:endParaRPr lang="hu-HU"/>
          </a:p>
        </c:txPr>
        <c:crossAx val="224497008"/>
        <c:crosses val="max"/>
        <c:crossBetween val="between"/>
      </c:valAx>
    </c:plotArea>
    <c:legend>
      <c:legendPos val="b"/>
      <c:layout>
        <c:manualLayout>
          <c:xMode val="edge"/>
          <c:yMode val="edge"/>
          <c:x val="0"/>
          <c:y val="0.86614582380595262"/>
          <c:w val="0.99786902619869511"/>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9B4-4856-96A7-B190241AF27C}"/>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9B4-4856-96A7-B190241AF27C}"/>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9B4-4856-96A7-B190241AF27C}"/>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A-E9B4-4856-96A7-B190241AF27C}"/>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7-E9B4-4856-96A7-B190241AF27C}"/>
              </c:ext>
            </c:extLst>
          </c:dPt>
          <c:dLbls>
            <c:delete val="1"/>
          </c:dLbls>
          <c:cat>
            <c:strRef>
              <c:f>Sheet1!$A$2:$A$6</c:f>
              <c:strCache>
                <c:ptCount val="5"/>
                <c:pt idx="0">
                  <c:v>Several times a day</c:v>
                </c:pt>
                <c:pt idx="1">
                  <c:v>Every day</c:v>
                </c:pt>
                <c:pt idx="2">
                  <c:v>Several times a week</c:v>
                </c:pt>
                <c:pt idx="3">
                  <c:v>Less often</c:v>
                </c:pt>
                <c:pt idx="4">
                  <c:v>Never</c:v>
                </c:pt>
              </c:strCache>
            </c:strRef>
          </c:cat>
          <c:val>
            <c:numRef>
              <c:f>Sheet1!$B$2:$B$6</c:f>
              <c:numCache>
                <c:formatCode>General</c:formatCode>
                <c:ptCount val="5"/>
                <c:pt idx="0">
                  <c:v>63</c:v>
                </c:pt>
                <c:pt idx="1">
                  <c:v>28</c:v>
                </c:pt>
                <c:pt idx="2">
                  <c:v>6</c:v>
                </c:pt>
                <c:pt idx="3">
                  <c:v>3</c:v>
                </c:pt>
                <c:pt idx="4">
                  <c:v>0</c:v>
                </c:pt>
              </c:numCache>
            </c:numRef>
          </c:val>
          <c:extLst xmlns:c16r2="http://schemas.microsoft.com/office/drawing/2015/06/chart">
            <c:ext xmlns:c16="http://schemas.microsoft.com/office/drawing/2014/chart" uri="{C3380CC4-5D6E-409C-BE32-E72D297353CC}">
              <c16:uniqueId val="{00000008-E9B4-4856-96A7-B190241AF27C}"/>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19F9-4CE8-AA22-48B85149D644}"/>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19F9-4CE8-AA22-48B85149D644}"/>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19F9-4CE8-AA22-48B85149D644}"/>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7-19F9-4CE8-AA22-48B85149D644}"/>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9-19F9-4CE8-AA22-48B85149D644}"/>
              </c:ext>
            </c:extLst>
          </c:dPt>
          <c:dLbls>
            <c:delete val="1"/>
          </c:dLbls>
          <c:cat>
            <c:numRef>
              <c:f>Sheet1!$A$2:$A$6</c:f>
              <c:numCache>
                <c:formatCode>General</c:formatCode>
                <c:ptCount val="5"/>
              </c:numCache>
            </c:numRef>
          </c:cat>
          <c:val>
            <c:numRef>
              <c:f>Sheet1!$B$2:$B$6</c:f>
              <c:numCache>
                <c:formatCode>General</c:formatCode>
                <c:ptCount val="5"/>
                <c:pt idx="0">
                  <c:v>72</c:v>
                </c:pt>
                <c:pt idx="1">
                  <c:v>26</c:v>
                </c:pt>
                <c:pt idx="2">
                  <c:v>1</c:v>
                </c:pt>
                <c:pt idx="3">
                  <c:v>1</c:v>
                </c:pt>
                <c:pt idx="4">
                  <c:v>0</c:v>
                </c:pt>
              </c:numCache>
            </c:numRef>
          </c:val>
          <c:extLst xmlns:c16r2="http://schemas.microsoft.com/office/drawing/2015/06/chart">
            <c:ext xmlns:c16="http://schemas.microsoft.com/office/drawing/2014/chart" uri="{C3380CC4-5D6E-409C-BE32-E72D297353CC}">
              <c16:uniqueId val="{0000000A-19F9-4CE8-AA22-48B85149D64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Several times a day</c:v>
                </c:pt>
              </c:strCache>
            </c:strRef>
          </c:tx>
          <c:spPr>
            <a:solidFill>
              <a:srgbClr val="A1C46B"/>
            </a:solidFill>
            <a:ln>
              <a:solidFill>
                <a:srgbClr val="FFFFFF"/>
              </a:solidFill>
            </a:ln>
          </c:spPr>
          <c:invertIfNegative val="0"/>
          <c:cat>
            <c:strRef>
              <c:f>Sheet1!$A$2:$A$3</c:f>
              <c:strCache>
                <c:ptCount val="2"/>
                <c:pt idx="0">
                  <c:v>Before moving</c:v>
                </c:pt>
                <c:pt idx="1">
                  <c:v>Currently</c:v>
                </c:pt>
              </c:strCache>
            </c:strRef>
          </c:cat>
          <c:val>
            <c:numRef>
              <c:f>Sheet1!$B$2:$B$3</c:f>
              <c:numCache>
                <c:formatCode>General</c:formatCode>
                <c:ptCount val="2"/>
                <c:pt idx="0">
                  <c:v>0.68</c:v>
                </c:pt>
                <c:pt idx="1">
                  <c:v>0.79</c:v>
                </c:pt>
              </c:numCache>
            </c:numRef>
          </c:val>
          <c:extLst xmlns:c16r2="http://schemas.microsoft.com/office/drawing/2015/06/chart">
            <c:ext xmlns:c16="http://schemas.microsoft.com/office/drawing/2014/chart" uri="{C3380CC4-5D6E-409C-BE32-E72D297353CC}">
              <c16:uniqueId val="{00000000-13B1-4576-8845-AB8CD53B4C8C}"/>
            </c:ext>
          </c:extLst>
        </c:ser>
        <c:ser>
          <c:idx val="1"/>
          <c:order val="1"/>
          <c:tx>
            <c:strRef>
              <c:f>Sheet1!$C$1</c:f>
              <c:strCache>
                <c:ptCount val="1"/>
                <c:pt idx="0">
                  <c:v>Every day</c:v>
                </c:pt>
              </c:strCache>
            </c:strRef>
          </c:tx>
          <c:spPr>
            <a:solidFill>
              <a:srgbClr val="008BCA"/>
            </a:solidFill>
            <a:ln>
              <a:solidFill>
                <a:srgbClr val="FFFFFF"/>
              </a:solidFill>
            </a:ln>
          </c:spPr>
          <c:invertIfNegative val="0"/>
          <c:cat>
            <c:strRef>
              <c:f>Sheet1!$A$2:$A$3</c:f>
              <c:strCache>
                <c:ptCount val="2"/>
                <c:pt idx="0">
                  <c:v>Before moving</c:v>
                </c:pt>
                <c:pt idx="1">
                  <c:v>Currently</c:v>
                </c:pt>
              </c:strCache>
            </c:strRef>
          </c:cat>
          <c:val>
            <c:numRef>
              <c:f>Sheet1!$C$2:$C$3</c:f>
              <c:numCache>
                <c:formatCode>General</c:formatCode>
                <c:ptCount val="2"/>
                <c:pt idx="0">
                  <c:v>0.21</c:v>
                </c:pt>
                <c:pt idx="1">
                  <c:v>0.19</c:v>
                </c:pt>
              </c:numCache>
            </c:numRef>
          </c:val>
          <c:extLst xmlns:c16r2="http://schemas.microsoft.com/office/drawing/2015/06/chart">
            <c:ext xmlns:c16="http://schemas.microsoft.com/office/drawing/2014/chart" uri="{C3380CC4-5D6E-409C-BE32-E72D297353CC}">
              <c16:uniqueId val="{00000001-13B1-4576-8845-AB8CD53B4C8C}"/>
            </c:ext>
          </c:extLst>
        </c:ser>
        <c:ser>
          <c:idx val="2"/>
          <c:order val="2"/>
          <c:tx>
            <c:strRef>
              <c:f>Sheet1!$D$1</c:f>
              <c:strCache>
                <c:ptCount val="1"/>
                <c:pt idx="0">
                  <c:v>Several times a week</c:v>
                </c:pt>
              </c:strCache>
            </c:strRef>
          </c:tx>
          <c:spPr>
            <a:solidFill>
              <a:srgbClr val="FBB040"/>
            </a:solidFill>
            <a:ln>
              <a:solidFill>
                <a:srgbClr val="FFFFFF"/>
              </a:solidFill>
            </a:ln>
          </c:spPr>
          <c:invertIfNegative val="0"/>
          <c:cat>
            <c:strRef>
              <c:f>Sheet1!$A$2:$A$3</c:f>
              <c:strCache>
                <c:ptCount val="2"/>
                <c:pt idx="0">
                  <c:v>Before moving</c:v>
                </c:pt>
                <c:pt idx="1">
                  <c:v>Currently</c:v>
                </c:pt>
              </c:strCache>
            </c:strRef>
          </c:cat>
          <c:val>
            <c:numRef>
              <c:f>Sheet1!$D$2:$D$3</c:f>
              <c:numCache>
                <c:formatCode>General</c:formatCode>
                <c:ptCount val="2"/>
                <c:pt idx="0">
                  <c:v>7.0000000000000007E-2</c:v>
                </c:pt>
                <c:pt idx="1">
                  <c:v>0.01</c:v>
                </c:pt>
              </c:numCache>
            </c:numRef>
          </c:val>
          <c:extLst xmlns:c16r2="http://schemas.microsoft.com/office/drawing/2015/06/chart">
            <c:ext xmlns:c16="http://schemas.microsoft.com/office/drawing/2014/chart" uri="{C3380CC4-5D6E-409C-BE32-E72D297353CC}">
              <c16:uniqueId val="{00000002-13B1-4576-8845-AB8CD53B4C8C}"/>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Sheet1!$A$2:$A$3</c:f>
              <c:strCache>
                <c:ptCount val="2"/>
                <c:pt idx="0">
                  <c:v>Before moving</c:v>
                </c:pt>
                <c:pt idx="1">
                  <c:v>Currently</c:v>
                </c:pt>
              </c:strCache>
            </c:strRef>
          </c:cat>
          <c:val>
            <c:numRef>
              <c:f>Sheet1!$E$2:$E$3</c:f>
              <c:numCache>
                <c:formatCode>General</c:formatCode>
                <c:ptCount val="2"/>
                <c:pt idx="0">
                  <c:v>0.03</c:v>
                </c:pt>
                <c:pt idx="1">
                  <c:v>1.3999999999999999E-2</c:v>
                </c:pt>
              </c:numCache>
            </c:numRef>
          </c:val>
          <c:extLst xmlns:c16r2="http://schemas.microsoft.com/office/drawing/2015/06/chart">
            <c:ext xmlns:c16="http://schemas.microsoft.com/office/drawing/2014/chart" uri="{C3380CC4-5D6E-409C-BE32-E72D297353CC}">
              <c16:uniqueId val="{00000003-13B1-4576-8845-AB8CD53B4C8C}"/>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Sheet1!$A$2:$A$3</c:f>
              <c:strCache>
                <c:ptCount val="2"/>
                <c:pt idx="0">
                  <c:v>Before moving</c:v>
                </c:pt>
                <c:pt idx="1">
                  <c:v>Currently</c:v>
                </c:pt>
              </c:strCache>
            </c:strRef>
          </c:cat>
          <c:val>
            <c:numRef>
              <c:f>Sheet1!$F$2:$F$3</c:f>
              <c:numCache>
                <c:formatCode>General</c:formatCode>
                <c:ptCount val="2"/>
                <c:pt idx="0">
                  <c:v>0</c:v>
                </c:pt>
                <c:pt idx="1">
                  <c:v>0</c:v>
                </c:pt>
              </c:numCache>
            </c:numRef>
          </c:val>
          <c:extLst xmlns:c16r2="http://schemas.microsoft.com/office/drawing/2015/06/chart">
            <c:ext xmlns:c16="http://schemas.microsoft.com/office/drawing/2014/chart" uri="{C3380CC4-5D6E-409C-BE32-E72D297353CC}">
              <c16:uniqueId val="{00000004-13B1-4576-8845-AB8CD53B4C8C}"/>
            </c:ext>
          </c:extLst>
        </c:ser>
        <c:dLbls>
          <c:showLegendKey val="0"/>
          <c:showVal val="0"/>
          <c:showCatName val="0"/>
          <c:showSerName val="0"/>
          <c:showPercent val="0"/>
          <c:showBubbleSize val="0"/>
        </c:dLbls>
        <c:gapWidth val="150"/>
        <c:overlap val="100"/>
        <c:axId val="224499360"/>
        <c:axId val="224499752"/>
      </c:barChart>
      <c:catAx>
        <c:axId val="224499360"/>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4499752"/>
        <c:crosses val="autoZero"/>
        <c:auto val="1"/>
        <c:lblAlgn val="ctr"/>
        <c:lblOffset val="100"/>
        <c:noMultiLvlLbl val="0"/>
      </c:catAx>
      <c:valAx>
        <c:axId val="224499752"/>
        <c:scaling>
          <c:orientation val="minMax"/>
          <c:max val="1"/>
        </c:scaling>
        <c:delete val="0"/>
        <c:axPos val="b"/>
        <c:numFmt formatCode="0%" sourceLinked="0"/>
        <c:majorTickMark val="out"/>
        <c:minorTickMark val="none"/>
        <c:tickLblPos val="nextTo"/>
        <c:txPr>
          <a:bodyPr/>
          <a:lstStyle/>
          <a:p>
            <a:pPr>
              <a:defRPr sz="1200"/>
            </a:pPr>
            <a:endParaRPr lang="hu-HU"/>
          </a:p>
        </c:txPr>
        <c:crossAx val="224499360"/>
        <c:crosses val="max"/>
        <c:crossBetween val="between"/>
      </c:valAx>
    </c:plotArea>
    <c:legend>
      <c:legendPos val="b"/>
      <c:layout>
        <c:manualLayout>
          <c:xMode val="edge"/>
          <c:yMode val="edge"/>
          <c:x val="8.5372626583475712E-3"/>
          <c:y val="0.86614582380595262"/>
          <c:w val="0.98825959291313159"/>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Several times a day</c:v>
                </c:pt>
              </c:strCache>
            </c:strRef>
          </c:tx>
          <c:spPr>
            <a:solidFill>
              <a:srgbClr val="A1C46B"/>
            </a:solidFill>
            <a:ln>
              <a:solidFill>
                <a:srgbClr val="FFFFFF"/>
              </a:solidFill>
            </a:ln>
          </c:spPr>
          <c:invertIfNegative val="0"/>
          <c:cat>
            <c:strRef>
              <c:f>Sheet1!$A$2:$A$3</c:f>
              <c:strCache>
                <c:ptCount val="2"/>
                <c:pt idx="0">
                  <c:v>Before moving</c:v>
                </c:pt>
                <c:pt idx="1">
                  <c:v>Currently</c:v>
                </c:pt>
              </c:strCache>
            </c:strRef>
          </c:cat>
          <c:val>
            <c:numRef>
              <c:f>Sheet1!$B$2:$B$3</c:f>
              <c:numCache>
                <c:formatCode>General</c:formatCode>
                <c:ptCount val="2"/>
                <c:pt idx="0">
                  <c:v>0.57999999999999996</c:v>
                </c:pt>
                <c:pt idx="1">
                  <c:v>0.66</c:v>
                </c:pt>
              </c:numCache>
            </c:numRef>
          </c:val>
          <c:extLst xmlns:c16r2="http://schemas.microsoft.com/office/drawing/2015/06/chart">
            <c:ext xmlns:c16="http://schemas.microsoft.com/office/drawing/2014/chart" uri="{C3380CC4-5D6E-409C-BE32-E72D297353CC}">
              <c16:uniqueId val="{00000000-14EC-4F0E-84E3-502DEB6166CD}"/>
            </c:ext>
          </c:extLst>
        </c:ser>
        <c:ser>
          <c:idx val="1"/>
          <c:order val="1"/>
          <c:tx>
            <c:strRef>
              <c:f>Sheet1!$C$1</c:f>
              <c:strCache>
                <c:ptCount val="1"/>
                <c:pt idx="0">
                  <c:v>Every day</c:v>
                </c:pt>
              </c:strCache>
            </c:strRef>
          </c:tx>
          <c:spPr>
            <a:solidFill>
              <a:srgbClr val="008BCA"/>
            </a:solidFill>
            <a:ln>
              <a:solidFill>
                <a:srgbClr val="FFFFFF"/>
              </a:solidFill>
            </a:ln>
          </c:spPr>
          <c:invertIfNegative val="0"/>
          <c:cat>
            <c:strRef>
              <c:f>Sheet1!$A$2:$A$3</c:f>
              <c:strCache>
                <c:ptCount val="2"/>
                <c:pt idx="0">
                  <c:v>Before moving</c:v>
                </c:pt>
                <c:pt idx="1">
                  <c:v>Currently</c:v>
                </c:pt>
              </c:strCache>
            </c:strRef>
          </c:cat>
          <c:val>
            <c:numRef>
              <c:f>Sheet1!$C$2:$C$3</c:f>
              <c:numCache>
                <c:formatCode>General</c:formatCode>
                <c:ptCount val="2"/>
                <c:pt idx="0">
                  <c:v>0.34</c:v>
                </c:pt>
                <c:pt idx="1">
                  <c:v>0.33</c:v>
                </c:pt>
              </c:numCache>
            </c:numRef>
          </c:val>
          <c:extLst xmlns:c16r2="http://schemas.microsoft.com/office/drawing/2015/06/chart">
            <c:ext xmlns:c16="http://schemas.microsoft.com/office/drawing/2014/chart" uri="{C3380CC4-5D6E-409C-BE32-E72D297353CC}">
              <c16:uniqueId val="{00000001-14EC-4F0E-84E3-502DEB6166CD}"/>
            </c:ext>
          </c:extLst>
        </c:ser>
        <c:ser>
          <c:idx val="2"/>
          <c:order val="2"/>
          <c:tx>
            <c:strRef>
              <c:f>Sheet1!$D$1</c:f>
              <c:strCache>
                <c:ptCount val="1"/>
                <c:pt idx="0">
                  <c:v>Several times a week</c:v>
                </c:pt>
              </c:strCache>
            </c:strRef>
          </c:tx>
          <c:spPr>
            <a:solidFill>
              <a:srgbClr val="FBB040"/>
            </a:solidFill>
            <a:ln>
              <a:solidFill>
                <a:srgbClr val="FFFFFF"/>
              </a:solidFill>
            </a:ln>
          </c:spPr>
          <c:invertIfNegative val="0"/>
          <c:cat>
            <c:strRef>
              <c:f>Sheet1!$A$2:$A$3</c:f>
              <c:strCache>
                <c:ptCount val="2"/>
                <c:pt idx="0">
                  <c:v>Before moving</c:v>
                </c:pt>
                <c:pt idx="1">
                  <c:v>Currently</c:v>
                </c:pt>
              </c:strCache>
            </c:strRef>
          </c:cat>
          <c:val>
            <c:numRef>
              <c:f>Sheet1!$D$2:$D$3</c:f>
              <c:numCache>
                <c:formatCode>General</c:formatCode>
                <c:ptCount val="2"/>
                <c:pt idx="0">
                  <c:v>0.04</c:v>
                </c:pt>
                <c:pt idx="1">
                  <c:v>0.01</c:v>
                </c:pt>
              </c:numCache>
            </c:numRef>
          </c:val>
          <c:extLst xmlns:c16r2="http://schemas.microsoft.com/office/drawing/2015/06/chart">
            <c:ext xmlns:c16="http://schemas.microsoft.com/office/drawing/2014/chart" uri="{C3380CC4-5D6E-409C-BE32-E72D297353CC}">
              <c16:uniqueId val="{00000002-14EC-4F0E-84E3-502DEB6166CD}"/>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Sheet1!$A$2:$A$3</c:f>
              <c:strCache>
                <c:ptCount val="2"/>
                <c:pt idx="0">
                  <c:v>Before moving</c:v>
                </c:pt>
                <c:pt idx="1">
                  <c:v>Currently</c:v>
                </c:pt>
              </c:strCache>
            </c:strRef>
          </c:cat>
          <c:val>
            <c:numRef>
              <c:f>Sheet1!$E$2:$E$3</c:f>
              <c:numCache>
                <c:formatCode>General</c:formatCode>
                <c:ptCount val="2"/>
                <c:pt idx="0">
                  <c:v>0.04</c:v>
                </c:pt>
                <c:pt idx="1">
                  <c:v>5.0000000000000001E-3</c:v>
                </c:pt>
              </c:numCache>
            </c:numRef>
          </c:val>
          <c:extLst xmlns:c16r2="http://schemas.microsoft.com/office/drawing/2015/06/chart">
            <c:ext xmlns:c16="http://schemas.microsoft.com/office/drawing/2014/chart" uri="{C3380CC4-5D6E-409C-BE32-E72D297353CC}">
              <c16:uniqueId val="{00000003-14EC-4F0E-84E3-502DEB6166CD}"/>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Sheet1!$A$2:$A$3</c:f>
              <c:strCache>
                <c:ptCount val="2"/>
                <c:pt idx="0">
                  <c:v>Before moving</c:v>
                </c:pt>
                <c:pt idx="1">
                  <c:v>Currently</c:v>
                </c:pt>
              </c:strCache>
            </c:strRef>
          </c:cat>
          <c:val>
            <c:numRef>
              <c:f>Sheet1!$F$2:$F$3</c:f>
              <c:numCache>
                <c:formatCode>General</c:formatCode>
                <c:ptCount val="2"/>
                <c:pt idx="0">
                  <c:v>0</c:v>
                </c:pt>
                <c:pt idx="1">
                  <c:v>0</c:v>
                </c:pt>
              </c:numCache>
            </c:numRef>
          </c:val>
          <c:extLst xmlns:c16r2="http://schemas.microsoft.com/office/drawing/2015/06/chart">
            <c:ext xmlns:c16="http://schemas.microsoft.com/office/drawing/2014/chart" uri="{C3380CC4-5D6E-409C-BE32-E72D297353CC}">
              <c16:uniqueId val="{00000004-14EC-4F0E-84E3-502DEB6166CD}"/>
            </c:ext>
          </c:extLst>
        </c:ser>
        <c:dLbls>
          <c:showLegendKey val="0"/>
          <c:showVal val="0"/>
          <c:showCatName val="0"/>
          <c:showSerName val="0"/>
          <c:showPercent val="0"/>
          <c:showBubbleSize val="0"/>
        </c:dLbls>
        <c:gapWidth val="150"/>
        <c:overlap val="100"/>
        <c:axId val="224500536"/>
        <c:axId val="224500928"/>
      </c:barChart>
      <c:catAx>
        <c:axId val="224500536"/>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4500928"/>
        <c:crosses val="autoZero"/>
        <c:auto val="1"/>
        <c:lblAlgn val="ctr"/>
        <c:lblOffset val="100"/>
        <c:noMultiLvlLbl val="0"/>
      </c:catAx>
      <c:valAx>
        <c:axId val="224500928"/>
        <c:scaling>
          <c:orientation val="minMax"/>
          <c:max val="1"/>
        </c:scaling>
        <c:delete val="0"/>
        <c:axPos val="b"/>
        <c:numFmt formatCode="0%" sourceLinked="0"/>
        <c:majorTickMark val="out"/>
        <c:minorTickMark val="none"/>
        <c:tickLblPos val="nextTo"/>
        <c:txPr>
          <a:bodyPr/>
          <a:lstStyle/>
          <a:p>
            <a:pPr>
              <a:defRPr sz="1200"/>
            </a:pPr>
            <a:endParaRPr lang="hu-HU"/>
          </a:p>
        </c:txPr>
        <c:crossAx val="224500536"/>
        <c:crosses val="max"/>
        <c:crossBetween val="between"/>
      </c:valAx>
    </c:plotArea>
    <c:legend>
      <c:legendPos val="b"/>
      <c:layout>
        <c:manualLayout>
          <c:xMode val="edge"/>
          <c:yMode val="edge"/>
          <c:x val="0"/>
          <c:y val="0.86614582380595262"/>
          <c:w val="0.99786902619869511"/>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CC5-4820-9C33-55481C99C27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CC5-4820-9C33-55481C99C273}"/>
              </c:ext>
            </c:extLst>
          </c:dPt>
          <c:dLbls>
            <c:delete val="1"/>
          </c:dLbls>
          <c:cat>
            <c:numRef>
              <c:f>Sheet1!$A$2:$A$4</c:f>
              <c:numCache>
                <c:formatCode>General</c:formatCode>
                <c:ptCount val="3"/>
              </c:numCache>
            </c:numRef>
          </c:cat>
          <c:val>
            <c:numRef>
              <c:f>Sheet1!$B$2:$B$4</c:f>
              <c:numCache>
                <c:formatCode>General</c:formatCode>
                <c:ptCount val="3"/>
                <c:pt idx="0">
                  <c:v>11</c:v>
                </c:pt>
                <c:pt idx="1">
                  <c:v>44</c:v>
                </c:pt>
                <c:pt idx="2">
                  <c:v>45</c:v>
                </c:pt>
              </c:numCache>
            </c:numRef>
          </c:val>
          <c:extLst xmlns:c16r2="http://schemas.microsoft.com/office/drawing/2015/06/chart">
            <c:ext xmlns:c16="http://schemas.microsoft.com/office/drawing/2014/chart" uri="{C3380CC4-5D6E-409C-BE32-E72D297353CC}">
              <c16:uniqueId val="{00000004-2CC5-4820-9C33-55481C99C27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97F-489B-9BB1-34E6DA67601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97F-489B-9BB1-34E6DA67601D}"/>
              </c:ext>
            </c:extLst>
          </c:dPt>
          <c:dLbls>
            <c:delete val="1"/>
          </c:dLbls>
          <c:cat>
            <c:numRef>
              <c:f>Sheet1!$A$2:$A$4</c:f>
              <c:numCache>
                <c:formatCode>General</c:formatCode>
                <c:ptCount val="3"/>
              </c:numCache>
            </c:numRef>
          </c:cat>
          <c:val>
            <c:numRef>
              <c:f>Sheet1!$B$2:$B$4</c:f>
              <c:numCache>
                <c:formatCode>General</c:formatCode>
                <c:ptCount val="3"/>
                <c:pt idx="0">
                  <c:v>21</c:v>
                </c:pt>
                <c:pt idx="1">
                  <c:v>42</c:v>
                </c:pt>
                <c:pt idx="2">
                  <c:v>37</c:v>
                </c:pt>
              </c:numCache>
            </c:numRef>
          </c:val>
          <c:extLst xmlns:c16r2="http://schemas.microsoft.com/office/drawing/2015/06/chart">
            <c:ext xmlns:c16="http://schemas.microsoft.com/office/drawing/2014/chart" uri="{C3380CC4-5D6E-409C-BE32-E72D297353CC}">
              <c16:uniqueId val="{00000004-F97F-489B-9BB1-34E6DA67601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D666-4E85-A232-ADD69AEC789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666-4E85-A232-ADD69AEC7893}"/>
              </c:ext>
            </c:extLst>
          </c:dPt>
          <c:dLbls>
            <c:delete val="1"/>
          </c:dLbls>
          <c:cat>
            <c:numRef>
              <c:f>Sheet1!$A$2:$A$4</c:f>
              <c:numCache>
                <c:formatCode>General</c:formatCode>
                <c:ptCount val="3"/>
              </c:numCache>
            </c:numRef>
          </c:cat>
          <c:val>
            <c:numRef>
              <c:f>Sheet1!$B$2:$B$4</c:f>
              <c:numCache>
                <c:formatCode>General</c:formatCode>
                <c:ptCount val="3"/>
                <c:pt idx="0">
                  <c:v>13</c:v>
                </c:pt>
                <c:pt idx="1">
                  <c:v>35</c:v>
                </c:pt>
                <c:pt idx="2">
                  <c:v>53</c:v>
                </c:pt>
              </c:numCache>
            </c:numRef>
          </c:val>
          <c:extLst xmlns:c16r2="http://schemas.microsoft.com/office/drawing/2015/06/chart">
            <c:ext xmlns:c16="http://schemas.microsoft.com/office/drawing/2014/chart" uri="{C3380CC4-5D6E-409C-BE32-E72D297353CC}">
              <c16:uniqueId val="{00000004-D666-4E85-A232-ADD69AEC789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A99-41F3-87E5-FFF763AA500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A99-41F3-87E5-FFF763AA5008}"/>
              </c:ext>
            </c:extLst>
          </c:dPt>
          <c:dLbls>
            <c:delete val="1"/>
          </c:dLbls>
          <c:cat>
            <c:numRef>
              <c:f>Sheet1!$A$2:$A$4</c:f>
              <c:numCache>
                <c:formatCode>General</c:formatCode>
                <c:ptCount val="3"/>
              </c:numCache>
            </c:numRef>
          </c:cat>
          <c:val>
            <c:numRef>
              <c:f>Sheet1!$B$2:$B$4</c:f>
              <c:numCache>
                <c:formatCode>General</c:formatCode>
                <c:ptCount val="3"/>
                <c:pt idx="0">
                  <c:v>15</c:v>
                </c:pt>
                <c:pt idx="1">
                  <c:v>81</c:v>
                </c:pt>
                <c:pt idx="2">
                  <c:v>4</c:v>
                </c:pt>
              </c:numCache>
            </c:numRef>
          </c:val>
          <c:extLst xmlns:c16r2="http://schemas.microsoft.com/office/drawing/2015/06/chart">
            <c:ext xmlns:c16="http://schemas.microsoft.com/office/drawing/2014/chart" uri="{C3380CC4-5D6E-409C-BE32-E72D297353CC}">
              <c16:uniqueId val="{00000004-6A99-41F3-87E5-FFF763AA500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83856407668466"/>
          <c:y val="9.4699568904556691E-2"/>
          <c:w val="0.35688831184482361"/>
          <c:h val="0.87176149403332193"/>
        </c:manualLayout>
      </c:layout>
      <c:barChart>
        <c:barDir val="bar"/>
        <c:grouping val="clustered"/>
        <c:varyColors val="0"/>
        <c:ser>
          <c:idx val="0"/>
          <c:order val="0"/>
          <c:tx>
            <c:strRef>
              <c:f>Sheet1!$B$1</c:f>
              <c:strCache>
                <c:ptCount val="1"/>
                <c:pt idx="0">
                  <c:v>Total</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Full-HD or HD-Ready flat TV</c:v>
                </c:pt>
                <c:pt idx="1">
                  <c:v>Smart TV</c:v>
                </c:pt>
                <c:pt idx="2">
                  <c:v>Non-HD-compatible flat TV</c:v>
                </c:pt>
                <c:pt idx="3">
                  <c:v>Picture tube TV</c:v>
                </c:pt>
                <c:pt idx="4">
                  <c:v>Digital indoor unit</c:v>
                </c:pt>
              </c:strCache>
            </c:strRef>
          </c:cat>
          <c:val>
            <c:numRef>
              <c:f>Sheet1!$B$2:$B$6</c:f>
              <c:numCache>
                <c:formatCode>General</c:formatCode>
                <c:ptCount val="5"/>
                <c:pt idx="0">
                  <c:v>46</c:v>
                </c:pt>
                <c:pt idx="1">
                  <c:v>44</c:v>
                </c:pt>
                <c:pt idx="2">
                  <c:v>14</c:v>
                </c:pt>
                <c:pt idx="3">
                  <c:v>11</c:v>
                </c:pt>
                <c:pt idx="4">
                  <c:v>35</c:v>
                </c:pt>
              </c:numCache>
            </c:numRef>
          </c:val>
          <c:extLst xmlns:c16r2="http://schemas.microsoft.com/office/drawing/2015/06/chart">
            <c:ext xmlns:c16="http://schemas.microsoft.com/office/drawing/2014/chart" uri="{C3380CC4-5D6E-409C-BE32-E72D297353CC}">
              <c16:uniqueId val="{00000000-0021-4AE3-A2C1-DA866F090DBC}"/>
            </c:ext>
          </c:extLst>
        </c:ser>
        <c:ser>
          <c:idx val="1"/>
          <c:order val="1"/>
          <c:tx>
            <c:strRef>
              <c:f>Sheet1!$C$1</c:f>
              <c:strCache>
                <c:ptCount val="1"/>
                <c:pt idx="0">
                  <c:v>Great Britain</c:v>
                </c:pt>
              </c:strCache>
            </c:strRef>
          </c:tx>
          <c:spPr>
            <a:solidFill>
              <a:schemeClr val="accent2"/>
            </a:solidFill>
            <a:ln>
              <a:solidFill>
                <a:srgbClr val="FFFFFF"/>
              </a:solidFill>
            </a:ln>
            <a:effectLst/>
          </c:spPr>
          <c:invertIfNegative val="0"/>
          <c:cat>
            <c:strRef>
              <c:f>Sheet1!$A$2:$A$6</c:f>
              <c:strCache>
                <c:ptCount val="5"/>
                <c:pt idx="0">
                  <c:v>Full-HD or HD-Ready flat TV</c:v>
                </c:pt>
                <c:pt idx="1">
                  <c:v>Smart TV</c:v>
                </c:pt>
                <c:pt idx="2">
                  <c:v>Non-HD-compatible flat TV</c:v>
                </c:pt>
                <c:pt idx="3">
                  <c:v>Picture tube TV</c:v>
                </c:pt>
                <c:pt idx="4">
                  <c:v>Digital indoor unit</c:v>
                </c:pt>
              </c:strCache>
            </c:strRef>
          </c:cat>
          <c:val>
            <c:numRef>
              <c:f>Sheet1!$C$2:$C$6</c:f>
              <c:numCache>
                <c:formatCode>General</c:formatCode>
                <c:ptCount val="5"/>
                <c:pt idx="0">
                  <c:v>50</c:v>
                </c:pt>
                <c:pt idx="1">
                  <c:v>42</c:v>
                </c:pt>
                <c:pt idx="2">
                  <c:v>12</c:v>
                </c:pt>
                <c:pt idx="3">
                  <c:v>6</c:v>
                </c:pt>
                <c:pt idx="4">
                  <c:v>35</c:v>
                </c:pt>
              </c:numCache>
            </c:numRef>
          </c:val>
          <c:extLst xmlns:c16r2="http://schemas.microsoft.com/office/drawing/2015/06/chart">
            <c:ext xmlns:c16="http://schemas.microsoft.com/office/drawing/2014/chart" uri="{C3380CC4-5D6E-409C-BE32-E72D297353CC}">
              <c16:uniqueId val="{00000001-0021-4AE3-A2C1-DA866F090DBC}"/>
            </c:ext>
          </c:extLst>
        </c:ser>
        <c:ser>
          <c:idx val="2"/>
          <c:order val="2"/>
          <c:tx>
            <c:strRef>
              <c:f>Sheet1!$D$1</c:f>
              <c:strCache>
                <c:ptCount val="1"/>
                <c:pt idx="0">
                  <c:v>Germany</c:v>
                </c:pt>
              </c:strCache>
            </c:strRef>
          </c:tx>
          <c:spPr>
            <a:solidFill>
              <a:schemeClr val="accent5"/>
            </a:solidFill>
            <a:ln>
              <a:solidFill>
                <a:srgbClr val="FFFFFF"/>
              </a:solidFill>
            </a:ln>
            <a:effectLst/>
          </c:spPr>
          <c:invertIfNegative val="0"/>
          <c:cat>
            <c:strRef>
              <c:f>Sheet1!$A$2:$A$6</c:f>
              <c:strCache>
                <c:ptCount val="5"/>
                <c:pt idx="0">
                  <c:v>Full-HD or HD-Ready flat TV</c:v>
                </c:pt>
                <c:pt idx="1">
                  <c:v>Smart TV</c:v>
                </c:pt>
                <c:pt idx="2">
                  <c:v>Non-HD-compatible flat TV</c:v>
                </c:pt>
                <c:pt idx="3">
                  <c:v>Picture tube TV</c:v>
                </c:pt>
                <c:pt idx="4">
                  <c:v>Digital indoor unit</c:v>
                </c:pt>
              </c:strCache>
            </c:strRef>
          </c:cat>
          <c:val>
            <c:numRef>
              <c:f>Sheet1!$D$2:$D$6</c:f>
              <c:numCache>
                <c:formatCode>General</c:formatCode>
                <c:ptCount val="5"/>
                <c:pt idx="0">
                  <c:v>42</c:v>
                </c:pt>
                <c:pt idx="1">
                  <c:v>46</c:v>
                </c:pt>
                <c:pt idx="2">
                  <c:v>16</c:v>
                </c:pt>
                <c:pt idx="3">
                  <c:v>15</c:v>
                </c:pt>
                <c:pt idx="4">
                  <c:v>34</c:v>
                </c:pt>
              </c:numCache>
            </c:numRef>
          </c:val>
          <c:extLst xmlns:c16r2="http://schemas.microsoft.com/office/drawing/2015/06/chart">
            <c:ext xmlns:c16="http://schemas.microsoft.com/office/drawing/2014/chart" uri="{C3380CC4-5D6E-409C-BE32-E72D297353CC}">
              <c16:uniqueId val="{00000002-0021-4AE3-A2C1-DA866F090DBC}"/>
            </c:ext>
          </c:extLst>
        </c:ser>
        <c:dLbls>
          <c:showLegendKey val="0"/>
          <c:showVal val="0"/>
          <c:showCatName val="0"/>
          <c:showSerName val="0"/>
          <c:showPercent val="0"/>
          <c:showBubbleSize val="0"/>
        </c:dLbls>
        <c:gapWidth val="219"/>
        <c:axId val="228013760"/>
        <c:axId val="228014152"/>
      </c:barChart>
      <c:catAx>
        <c:axId val="228013760"/>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crossAx val="228014152"/>
        <c:crosses val="autoZero"/>
        <c:auto val="1"/>
        <c:lblAlgn val="ctr"/>
        <c:lblOffset val="100"/>
        <c:noMultiLvlLbl val="0"/>
      </c:catAx>
      <c:valAx>
        <c:axId val="228014152"/>
        <c:scaling>
          <c:orientation val="minMax"/>
        </c:scaling>
        <c:delete val="1"/>
        <c:axPos val="t"/>
        <c:numFmt formatCode="General" sourceLinked="1"/>
        <c:majorTickMark val="none"/>
        <c:minorTickMark val="none"/>
        <c:tickLblPos val="none"/>
        <c:crossAx val="228013760"/>
        <c:crosses val="autoZero"/>
        <c:crossBetween val="between"/>
      </c:valAx>
      <c:spPr>
        <a:noFill/>
        <a:ln>
          <a:noFill/>
        </a:ln>
        <a:effectLst/>
      </c:spPr>
    </c:plotArea>
    <c:legend>
      <c:legendPos val="b"/>
      <c:layout>
        <c:manualLayout>
          <c:xMode val="edge"/>
          <c:yMode val="edge"/>
          <c:x val="0.72611258824349068"/>
          <c:y val="0.72433888658994594"/>
          <c:w val="0.19317604070357522"/>
          <c:h val="0.13845569093128141"/>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9F6A-4915-ABFC-803782DEECB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6A-4915-ABFC-803782DEECBE}"/>
              </c:ext>
            </c:extLst>
          </c:dPt>
          <c:dLbls>
            <c:delete val="1"/>
          </c:dLbls>
          <c:cat>
            <c:numRef>
              <c:f>Sheet1!$A$2:$A$3</c:f>
              <c:numCache>
                <c:formatCode>General</c:formatCode>
                <c:ptCount val="2"/>
              </c:numCache>
            </c:numRef>
          </c:cat>
          <c:val>
            <c:numRef>
              <c:f>Sheet1!$B$2:$B$3</c:f>
              <c:numCache>
                <c:formatCode>General</c:formatCode>
                <c:ptCount val="2"/>
                <c:pt idx="0">
                  <c:v>31</c:v>
                </c:pt>
                <c:pt idx="1">
                  <c:v>69</c:v>
                </c:pt>
              </c:numCache>
            </c:numRef>
          </c:val>
          <c:extLst xmlns:c16r2="http://schemas.microsoft.com/office/drawing/2015/06/chart">
            <c:ext xmlns:c16="http://schemas.microsoft.com/office/drawing/2014/chart" uri="{C3380CC4-5D6E-409C-BE32-E72D297353CC}">
              <c16:uniqueId val="{00000004-9F6A-4915-ABFC-803782DEECB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03216333829461"/>
          <c:y val="4.1547162249126877E-2"/>
          <c:w val="0.53140415053657042"/>
          <c:h val="0.92491372293948149"/>
        </c:manualLayout>
      </c:layout>
      <c:barChart>
        <c:barDir val="bar"/>
        <c:grouping val="clustered"/>
        <c:varyColors val="0"/>
        <c:ser>
          <c:idx val="0"/>
          <c:order val="0"/>
          <c:tx>
            <c:strRef>
              <c:f>Sheet1!$B$1</c:f>
              <c:strCache>
                <c:ptCount val="1"/>
                <c:pt idx="0">
                  <c:v>Total</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Smartphone</c:v>
                </c:pt>
                <c:pt idx="1">
                  <c:v>Laptop or notebook</c:v>
                </c:pt>
                <c:pt idx="2">
                  <c:v>Tablet</c:v>
                </c:pt>
                <c:pt idx="3">
                  <c:v>Desktop PC</c:v>
                </c:pt>
                <c:pt idx="4">
                  <c:v>Home landline internet</c:v>
                </c:pt>
                <c:pt idx="5">
                  <c:v>Internet for smartphone</c:v>
                </c:pt>
                <c:pt idx="6">
                  <c:v>Internet connection with USB-stick</c:v>
                </c:pt>
              </c:strCache>
            </c:strRef>
          </c:cat>
          <c:val>
            <c:numRef>
              <c:f>Sheet1!$B$2:$B$8</c:f>
              <c:numCache>
                <c:formatCode>General</c:formatCode>
                <c:ptCount val="7"/>
                <c:pt idx="0">
                  <c:v>92</c:v>
                </c:pt>
                <c:pt idx="1">
                  <c:v>87</c:v>
                </c:pt>
                <c:pt idx="2">
                  <c:v>57</c:v>
                </c:pt>
                <c:pt idx="3">
                  <c:v>36</c:v>
                </c:pt>
                <c:pt idx="4">
                  <c:v>79</c:v>
                </c:pt>
                <c:pt idx="5">
                  <c:v>66</c:v>
                </c:pt>
                <c:pt idx="6">
                  <c:v>9</c:v>
                </c:pt>
              </c:numCache>
            </c:numRef>
          </c:val>
          <c:extLst xmlns:c16r2="http://schemas.microsoft.com/office/drawing/2015/06/chart">
            <c:ext xmlns:c16="http://schemas.microsoft.com/office/drawing/2014/chart" uri="{C3380CC4-5D6E-409C-BE32-E72D297353CC}">
              <c16:uniqueId val="{00000000-1AE3-4005-80AA-432599C881F1}"/>
            </c:ext>
          </c:extLst>
        </c:ser>
        <c:ser>
          <c:idx val="1"/>
          <c:order val="1"/>
          <c:tx>
            <c:strRef>
              <c:f>Sheet1!$C$1</c:f>
              <c:strCache>
                <c:ptCount val="1"/>
                <c:pt idx="0">
                  <c:v>Great Britain</c:v>
                </c:pt>
              </c:strCache>
            </c:strRef>
          </c:tx>
          <c:spPr>
            <a:solidFill>
              <a:schemeClr val="accent2"/>
            </a:solidFill>
            <a:ln>
              <a:solidFill>
                <a:srgbClr val="FFFFFF"/>
              </a:solidFill>
            </a:ln>
            <a:effectLst/>
          </c:spPr>
          <c:invertIfNegative val="0"/>
          <c:cat>
            <c:strRef>
              <c:f>Sheet1!$A$2:$A$8</c:f>
              <c:strCache>
                <c:ptCount val="7"/>
                <c:pt idx="0">
                  <c:v>Smartphone</c:v>
                </c:pt>
                <c:pt idx="1">
                  <c:v>Laptop or notebook</c:v>
                </c:pt>
                <c:pt idx="2">
                  <c:v>Tablet</c:v>
                </c:pt>
                <c:pt idx="3">
                  <c:v>Desktop PC</c:v>
                </c:pt>
                <c:pt idx="4">
                  <c:v>Home landline internet</c:v>
                </c:pt>
                <c:pt idx="5">
                  <c:v>Internet for smartphone</c:v>
                </c:pt>
                <c:pt idx="6">
                  <c:v>Internet connection with USB-stick</c:v>
                </c:pt>
              </c:strCache>
            </c:strRef>
          </c:cat>
          <c:val>
            <c:numRef>
              <c:f>Sheet1!$C$2:$C$8</c:f>
              <c:numCache>
                <c:formatCode>General</c:formatCode>
                <c:ptCount val="7"/>
                <c:pt idx="0">
                  <c:v>94</c:v>
                </c:pt>
                <c:pt idx="1">
                  <c:v>89</c:v>
                </c:pt>
                <c:pt idx="2">
                  <c:v>63</c:v>
                </c:pt>
                <c:pt idx="3">
                  <c:v>37</c:v>
                </c:pt>
                <c:pt idx="4">
                  <c:v>79</c:v>
                </c:pt>
                <c:pt idx="5">
                  <c:v>75</c:v>
                </c:pt>
                <c:pt idx="6">
                  <c:v>8</c:v>
                </c:pt>
              </c:numCache>
            </c:numRef>
          </c:val>
          <c:extLst xmlns:c16r2="http://schemas.microsoft.com/office/drawing/2015/06/chart">
            <c:ext xmlns:c16="http://schemas.microsoft.com/office/drawing/2014/chart" uri="{C3380CC4-5D6E-409C-BE32-E72D297353CC}">
              <c16:uniqueId val="{00000001-1AE3-4005-80AA-432599C881F1}"/>
            </c:ext>
          </c:extLst>
        </c:ser>
        <c:ser>
          <c:idx val="2"/>
          <c:order val="2"/>
          <c:tx>
            <c:strRef>
              <c:f>Sheet1!$D$1</c:f>
              <c:strCache>
                <c:ptCount val="1"/>
                <c:pt idx="0">
                  <c:v>Germany</c:v>
                </c:pt>
              </c:strCache>
            </c:strRef>
          </c:tx>
          <c:spPr>
            <a:solidFill>
              <a:schemeClr val="accent5"/>
            </a:solidFill>
            <a:ln>
              <a:solidFill>
                <a:srgbClr val="FFFFFF"/>
              </a:solidFill>
            </a:ln>
            <a:effectLst/>
          </c:spPr>
          <c:invertIfNegative val="0"/>
          <c:cat>
            <c:strRef>
              <c:f>Sheet1!$A$2:$A$8</c:f>
              <c:strCache>
                <c:ptCount val="7"/>
                <c:pt idx="0">
                  <c:v>Smartphone</c:v>
                </c:pt>
                <c:pt idx="1">
                  <c:v>Laptop or notebook</c:v>
                </c:pt>
                <c:pt idx="2">
                  <c:v>Tablet</c:v>
                </c:pt>
                <c:pt idx="3">
                  <c:v>Desktop PC</c:v>
                </c:pt>
                <c:pt idx="4">
                  <c:v>Home landline internet</c:v>
                </c:pt>
                <c:pt idx="5">
                  <c:v>Internet for smartphone</c:v>
                </c:pt>
                <c:pt idx="6">
                  <c:v>Internet connection with USB-stick</c:v>
                </c:pt>
              </c:strCache>
            </c:strRef>
          </c:cat>
          <c:val>
            <c:numRef>
              <c:f>Sheet1!$D$2:$D$8</c:f>
              <c:numCache>
                <c:formatCode>General</c:formatCode>
                <c:ptCount val="7"/>
                <c:pt idx="0">
                  <c:v>90</c:v>
                </c:pt>
                <c:pt idx="1">
                  <c:v>86</c:v>
                </c:pt>
                <c:pt idx="2">
                  <c:v>51</c:v>
                </c:pt>
                <c:pt idx="3">
                  <c:v>36</c:v>
                </c:pt>
                <c:pt idx="4">
                  <c:v>80</c:v>
                </c:pt>
                <c:pt idx="5">
                  <c:v>57</c:v>
                </c:pt>
                <c:pt idx="6">
                  <c:v>10</c:v>
                </c:pt>
              </c:numCache>
            </c:numRef>
          </c:val>
          <c:extLst xmlns:c16r2="http://schemas.microsoft.com/office/drawing/2015/06/chart">
            <c:ext xmlns:c16="http://schemas.microsoft.com/office/drawing/2014/chart" uri="{C3380CC4-5D6E-409C-BE32-E72D297353CC}">
              <c16:uniqueId val="{00000002-1AE3-4005-80AA-432599C881F1}"/>
            </c:ext>
          </c:extLst>
        </c:ser>
        <c:dLbls>
          <c:showLegendKey val="0"/>
          <c:showVal val="0"/>
          <c:showCatName val="0"/>
          <c:showSerName val="0"/>
          <c:showPercent val="0"/>
          <c:showBubbleSize val="0"/>
        </c:dLbls>
        <c:gapWidth val="219"/>
        <c:axId val="228014936"/>
        <c:axId val="228015328"/>
      </c:barChart>
      <c:catAx>
        <c:axId val="228014936"/>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crossAx val="228015328"/>
        <c:crosses val="autoZero"/>
        <c:auto val="1"/>
        <c:lblAlgn val="ctr"/>
        <c:lblOffset val="100"/>
        <c:noMultiLvlLbl val="0"/>
      </c:catAx>
      <c:valAx>
        <c:axId val="228015328"/>
        <c:scaling>
          <c:orientation val="minMax"/>
        </c:scaling>
        <c:delete val="1"/>
        <c:axPos val="t"/>
        <c:numFmt formatCode="General" sourceLinked="1"/>
        <c:majorTickMark val="none"/>
        <c:minorTickMark val="none"/>
        <c:tickLblPos val="none"/>
        <c:crossAx val="228014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35798098135628"/>
          <c:y val="6.1143421370523032E-2"/>
          <c:w val="0.61963124365913003"/>
          <c:h val="0.83569378306624942"/>
        </c:manualLayout>
      </c:layout>
      <c:barChart>
        <c:barDir val="bar"/>
        <c:grouping val="clustered"/>
        <c:varyColors val="0"/>
        <c:ser>
          <c:idx val="0"/>
          <c:order val="0"/>
          <c:tx>
            <c:strRef>
              <c:f>Sheet1!$B$1</c:f>
              <c:strCache>
                <c:ptCount val="1"/>
                <c:pt idx="0">
                  <c:v>Total</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Digital terrestrial receiving</c:v>
                </c:pt>
                <c:pt idx="1">
                  <c:v>Digital cable / IPTV</c:v>
                </c:pt>
                <c:pt idx="2">
                  <c:v>Provider's satellite receiver</c:v>
                </c:pt>
                <c:pt idx="3">
                  <c:v>Own satellite receiver</c:v>
                </c:pt>
                <c:pt idx="4">
                  <c:v>Analogue cable</c:v>
                </c:pt>
                <c:pt idx="5">
                  <c:v>Doesn't know</c:v>
                </c:pt>
                <c:pt idx="6">
                  <c:v>No access to TV</c:v>
                </c:pt>
              </c:strCache>
            </c:strRef>
          </c:cat>
          <c:val>
            <c:numRef>
              <c:f>Sheet1!$B$2:$B$8</c:f>
              <c:numCache>
                <c:formatCode>0</c:formatCode>
                <c:ptCount val="7"/>
                <c:pt idx="0">
                  <c:v>43.146417445482868</c:v>
                </c:pt>
                <c:pt idx="1">
                  <c:v>28.037383177570092</c:v>
                </c:pt>
                <c:pt idx="2">
                  <c:v>21.18380062305296</c:v>
                </c:pt>
                <c:pt idx="3">
                  <c:v>16.666666666666668</c:v>
                </c:pt>
                <c:pt idx="4">
                  <c:v>10.903426791277258</c:v>
                </c:pt>
                <c:pt idx="5">
                  <c:v>10.280373831775702</c:v>
                </c:pt>
                <c:pt idx="6">
                  <c:v>7.009345794392523</c:v>
                </c:pt>
              </c:numCache>
            </c:numRef>
          </c:val>
          <c:extLst xmlns:c16r2="http://schemas.microsoft.com/office/drawing/2015/06/chart">
            <c:ext xmlns:c16="http://schemas.microsoft.com/office/drawing/2014/chart" uri="{C3380CC4-5D6E-409C-BE32-E72D297353CC}">
              <c16:uniqueId val="{00000000-DA97-4E0D-8DF8-77783E083BD9}"/>
            </c:ext>
          </c:extLst>
        </c:ser>
        <c:ser>
          <c:idx val="1"/>
          <c:order val="1"/>
          <c:tx>
            <c:strRef>
              <c:f>Sheet1!$C$1</c:f>
              <c:strCache>
                <c:ptCount val="1"/>
                <c:pt idx="0">
                  <c:v>Great Britain</c:v>
                </c:pt>
              </c:strCache>
            </c:strRef>
          </c:tx>
          <c:spPr>
            <a:solidFill>
              <a:schemeClr val="accent2"/>
            </a:solidFill>
            <a:ln>
              <a:solidFill>
                <a:srgbClr val="FFFFFF"/>
              </a:solidFill>
            </a:ln>
            <a:effectLst/>
          </c:spPr>
          <c:invertIfNegative val="0"/>
          <c:cat>
            <c:strRef>
              <c:f>Sheet1!$A$2:$A$8</c:f>
              <c:strCache>
                <c:ptCount val="7"/>
                <c:pt idx="0">
                  <c:v>Digital terrestrial receiving</c:v>
                </c:pt>
                <c:pt idx="1">
                  <c:v>Digital cable / IPTV</c:v>
                </c:pt>
                <c:pt idx="2">
                  <c:v>Provider's satellite receiver</c:v>
                </c:pt>
                <c:pt idx="3">
                  <c:v>Own satellite receiver</c:v>
                </c:pt>
                <c:pt idx="4">
                  <c:v>Analogue cable</c:v>
                </c:pt>
                <c:pt idx="5">
                  <c:v>Doesn't know</c:v>
                </c:pt>
                <c:pt idx="6">
                  <c:v>No access to TV</c:v>
                </c:pt>
              </c:strCache>
            </c:strRef>
          </c:cat>
          <c:val>
            <c:numRef>
              <c:f>Sheet1!$C$2:$C$8</c:f>
              <c:numCache>
                <c:formatCode>0</c:formatCode>
                <c:ptCount val="7"/>
                <c:pt idx="0">
                  <c:v>51.815181518151817</c:v>
                </c:pt>
                <c:pt idx="1">
                  <c:v>25.742574257425744</c:v>
                </c:pt>
                <c:pt idx="2">
                  <c:v>20.132013201320131</c:v>
                </c:pt>
                <c:pt idx="3">
                  <c:v>12.541254125412541</c:v>
                </c:pt>
                <c:pt idx="4">
                  <c:v>6.9306930693069315</c:v>
                </c:pt>
                <c:pt idx="5">
                  <c:v>10.231023102310232</c:v>
                </c:pt>
                <c:pt idx="6">
                  <c:v>9.5709570957095718</c:v>
                </c:pt>
              </c:numCache>
            </c:numRef>
          </c:val>
          <c:extLst xmlns:c16r2="http://schemas.microsoft.com/office/drawing/2015/06/chart">
            <c:ext xmlns:c16="http://schemas.microsoft.com/office/drawing/2014/chart" uri="{C3380CC4-5D6E-409C-BE32-E72D297353CC}">
              <c16:uniqueId val="{00000001-DA97-4E0D-8DF8-77783E083BD9}"/>
            </c:ext>
          </c:extLst>
        </c:ser>
        <c:ser>
          <c:idx val="2"/>
          <c:order val="2"/>
          <c:tx>
            <c:strRef>
              <c:f>Sheet1!$D$1</c:f>
              <c:strCache>
                <c:ptCount val="1"/>
                <c:pt idx="0">
                  <c:v>Germany</c:v>
                </c:pt>
              </c:strCache>
            </c:strRef>
          </c:tx>
          <c:spPr>
            <a:solidFill>
              <a:schemeClr val="accent5"/>
            </a:solidFill>
            <a:ln>
              <a:solidFill>
                <a:srgbClr val="FFFFFF"/>
              </a:solidFill>
            </a:ln>
            <a:effectLst/>
          </c:spPr>
          <c:invertIfNegative val="0"/>
          <c:cat>
            <c:strRef>
              <c:f>Sheet1!$A$2:$A$8</c:f>
              <c:strCache>
                <c:ptCount val="7"/>
                <c:pt idx="0">
                  <c:v>Digital terrestrial receiving</c:v>
                </c:pt>
                <c:pt idx="1">
                  <c:v>Digital cable / IPTV</c:v>
                </c:pt>
                <c:pt idx="2">
                  <c:v>Provider's satellite receiver</c:v>
                </c:pt>
                <c:pt idx="3">
                  <c:v>Own satellite receiver</c:v>
                </c:pt>
                <c:pt idx="4">
                  <c:v>Analogue cable</c:v>
                </c:pt>
                <c:pt idx="5">
                  <c:v>Doesn't know</c:v>
                </c:pt>
                <c:pt idx="6">
                  <c:v>No access to TV</c:v>
                </c:pt>
              </c:strCache>
            </c:strRef>
          </c:cat>
          <c:val>
            <c:numRef>
              <c:f>Sheet1!$D$2:$D$8</c:f>
              <c:numCache>
                <c:formatCode>0</c:formatCode>
                <c:ptCount val="7"/>
                <c:pt idx="0">
                  <c:v>35.398230088495573</c:v>
                </c:pt>
                <c:pt idx="1">
                  <c:v>30.088495575221234</c:v>
                </c:pt>
                <c:pt idx="2">
                  <c:v>22.123893805309734</c:v>
                </c:pt>
                <c:pt idx="3">
                  <c:v>20.353982300884955</c:v>
                </c:pt>
                <c:pt idx="4">
                  <c:v>14.454277286135694</c:v>
                </c:pt>
                <c:pt idx="5">
                  <c:v>10.32448377581121</c:v>
                </c:pt>
                <c:pt idx="6">
                  <c:v>4.71976401179941</c:v>
                </c:pt>
              </c:numCache>
            </c:numRef>
          </c:val>
          <c:extLst xmlns:c16r2="http://schemas.microsoft.com/office/drawing/2015/06/chart">
            <c:ext xmlns:c16="http://schemas.microsoft.com/office/drawing/2014/chart" uri="{C3380CC4-5D6E-409C-BE32-E72D297353CC}">
              <c16:uniqueId val="{00000002-DA97-4E0D-8DF8-77783E083BD9}"/>
            </c:ext>
          </c:extLst>
        </c:ser>
        <c:dLbls>
          <c:showLegendKey val="0"/>
          <c:showVal val="0"/>
          <c:showCatName val="0"/>
          <c:showSerName val="0"/>
          <c:showPercent val="0"/>
          <c:showBubbleSize val="0"/>
        </c:dLbls>
        <c:gapWidth val="90"/>
        <c:axId val="228016112"/>
        <c:axId val="228016504"/>
      </c:barChart>
      <c:catAx>
        <c:axId val="228016112"/>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crossAx val="228016504"/>
        <c:crosses val="autoZero"/>
        <c:auto val="1"/>
        <c:lblAlgn val="ctr"/>
        <c:lblOffset val="100"/>
        <c:noMultiLvlLbl val="0"/>
      </c:catAx>
      <c:valAx>
        <c:axId val="228016504"/>
        <c:scaling>
          <c:orientation val="minMax"/>
        </c:scaling>
        <c:delete val="1"/>
        <c:axPos val="t"/>
        <c:numFmt formatCode="0" sourceLinked="1"/>
        <c:majorTickMark val="none"/>
        <c:minorTickMark val="none"/>
        <c:tickLblPos val="none"/>
        <c:crossAx val="228016112"/>
        <c:crosses val="autoZero"/>
        <c:crossBetween val="between"/>
      </c:valAx>
      <c:spPr>
        <a:noFill/>
        <a:ln>
          <a:noFill/>
        </a:ln>
        <a:effectLst/>
      </c:spPr>
    </c:plotArea>
    <c:legend>
      <c:legendPos val="b"/>
      <c:layout>
        <c:manualLayout>
          <c:xMode val="edge"/>
          <c:yMode val="edge"/>
          <c:x val="0.71202009300553926"/>
          <c:y val="0.75742620627472179"/>
          <c:w val="0.12687494429800833"/>
          <c:h val="0.13582662271241888"/>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stacked"/>
        <c:varyColors val="0"/>
        <c:ser>
          <c:idx val="0"/>
          <c:order val="0"/>
          <c:tx>
            <c:strRef>
              <c:f>Sheet1!$B$1</c:f>
              <c:strCache>
                <c:ptCount val="1"/>
                <c:pt idx="0">
                  <c:v>For several devices</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###0</c:formatCode>
                <c:ptCount val="3"/>
                <c:pt idx="0">
                  <c:v>0.18</c:v>
                </c:pt>
                <c:pt idx="1">
                  <c:v>0.2</c:v>
                </c:pt>
                <c:pt idx="2">
                  <c:v>0.16</c:v>
                </c:pt>
              </c:numCache>
            </c:numRef>
          </c:val>
          <c:extLst xmlns:c16r2="http://schemas.microsoft.com/office/drawing/2015/06/chart">
            <c:ext xmlns:c16="http://schemas.microsoft.com/office/drawing/2014/chart" uri="{C3380CC4-5D6E-409C-BE32-E72D297353CC}">
              <c16:uniqueId val="{00000000-2477-4F41-881C-8FB22B55CBBD}"/>
            </c:ext>
          </c:extLst>
        </c:ser>
        <c:ser>
          <c:idx val="1"/>
          <c:order val="1"/>
          <c:tx>
            <c:strRef>
              <c:f>Sheet1!$C$1</c:f>
              <c:strCache>
                <c:ptCount val="1"/>
                <c:pt idx="0">
                  <c:v>For a single device</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General</c:formatCode>
                <c:ptCount val="3"/>
                <c:pt idx="0">
                  <c:v>0.6</c:v>
                </c:pt>
                <c:pt idx="1">
                  <c:v>0.52</c:v>
                </c:pt>
                <c:pt idx="2">
                  <c:v>0.68</c:v>
                </c:pt>
              </c:numCache>
            </c:numRef>
          </c:val>
          <c:extLst xmlns:c16r2="http://schemas.microsoft.com/office/drawing/2015/06/chart">
            <c:ext xmlns:c16="http://schemas.microsoft.com/office/drawing/2014/chart" uri="{C3380CC4-5D6E-409C-BE32-E72D297353CC}">
              <c16:uniqueId val="{00000001-2477-4F41-881C-8FB22B55CBBD}"/>
            </c:ext>
          </c:extLst>
        </c:ser>
        <c:ser>
          <c:idx val="2"/>
          <c:order val="2"/>
          <c:tx>
            <c:strRef>
              <c:f>Sheet1!$D$1</c:f>
              <c:strCache>
                <c:ptCount val="1"/>
                <c:pt idx="0">
                  <c:v>Does not pay tax</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General</c:formatCode>
                <c:ptCount val="3"/>
                <c:pt idx="0">
                  <c:v>0.14000000000000001</c:v>
                </c:pt>
                <c:pt idx="1">
                  <c:v>0.18</c:v>
                </c:pt>
                <c:pt idx="2">
                  <c:v>0.11</c:v>
                </c:pt>
              </c:numCache>
            </c:numRef>
          </c:val>
          <c:extLst xmlns:c16r2="http://schemas.microsoft.com/office/drawing/2015/06/chart">
            <c:ext xmlns:c16="http://schemas.microsoft.com/office/drawing/2014/chart" uri="{C3380CC4-5D6E-409C-BE32-E72D297353CC}">
              <c16:uniqueId val="{00000002-2477-4F41-881C-8FB22B55CBBD}"/>
            </c:ext>
          </c:extLst>
        </c:ser>
        <c:ser>
          <c:idx val="3"/>
          <c:order val="3"/>
          <c:tx>
            <c:strRef>
              <c:f>Sheet1!$E$1</c:f>
              <c:strCache>
                <c:ptCount val="1"/>
                <c:pt idx="0">
                  <c:v>Doesn't know</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General</c:formatCode>
                <c:ptCount val="3"/>
                <c:pt idx="0">
                  <c:v>7.0000000000000007E-2</c:v>
                </c:pt>
                <c:pt idx="1">
                  <c:v>0.09</c:v>
                </c:pt>
                <c:pt idx="2">
                  <c:v>0.05</c:v>
                </c:pt>
              </c:numCache>
            </c:numRef>
          </c:val>
          <c:extLst xmlns:c16r2="http://schemas.microsoft.com/office/drawing/2015/06/chart">
            <c:ext xmlns:c16="http://schemas.microsoft.com/office/drawing/2014/chart" uri="{C3380CC4-5D6E-409C-BE32-E72D297353CC}">
              <c16:uniqueId val="{00000003-2477-4F41-881C-8FB22B55CBBD}"/>
            </c:ext>
          </c:extLst>
        </c:ser>
        <c:dLbls>
          <c:showLegendKey val="0"/>
          <c:showVal val="0"/>
          <c:showCatName val="0"/>
          <c:showSerName val="0"/>
          <c:showPercent val="0"/>
          <c:showBubbleSize val="0"/>
        </c:dLbls>
        <c:gapWidth val="150"/>
        <c:overlap val="100"/>
        <c:axId val="228017288"/>
        <c:axId val="228017680"/>
      </c:barChart>
      <c:catAx>
        <c:axId val="22801728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28017680"/>
        <c:crosses val="autoZero"/>
        <c:auto val="1"/>
        <c:lblAlgn val="ctr"/>
        <c:lblOffset val="100"/>
        <c:noMultiLvlLbl val="0"/>
      </c:catAx>
      <c:valAx>
        <c:axId val="228017680"/>
        <c:scaling>
          <c:orientation val="minMax"/>
          <c:max val="1"/>
        </c:scaling>
        <c:delete val="0"/>
        <c:axPos val="b"/>
        <c:numFmt formatCode="0%" sourceLinked="0"/>
        <c:majorTickMark val="out"/>
        <c:minorTickMark val="none"/>
        <c:tickLblPos val="nextTo"/>
        <c:txPr>
          <a:bodyPr/>
          <a:lstStyle/>
          <a:p>
            <a:pPr>
              <a:defRPr sz="1200"/>
            </a:pPr>
            <a:endParaRPr lang="hu-HU"/>
          </a:p>
        </c:txPr>
        <c:crossAx val="228017288"/>
        <c:crosses val="max"/>
        <c:crossBetween val="between"/>
      </c:valAx>
    </c:plotArea>
    <c:legend>
      <c:legendPos val="b"/>
      <c:layout>
        <c:manualLayout>
          <c:xMode val="edge"/>
          <c:yMode val="edge"/>
          <c:x val="9.2354977005458444E-2"/>
          <c:y val="0.86614582380595262"/>
          <c:w val="0.90764502299454186"/>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40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408"/>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408"/>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44</c:v>
                </c:pt>
                <c:pt idx="1">
                  <c:v>56</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244-4027-BE45-D5997C948207}"/>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6244-4027-BE45-D5997C948207}"/>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6244-4027-BE45-D5997C948207}"/>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0.25</c:v>
                </c:pt>
                <c:pt idx="2">
                  <c:v>0.75000000000000022</c:v>
                </c:pt>
              </c:numCache>
            </c:numRef>
          </c:val>
          <c:extLst xmlns:c16r2="http://schemas.microsoft.com/office/drawing/2015/06/chart">
            <c:ext xmlns:c16="http://schemas.microsoft.com/office/drawing/2014/chart" uri="{C3380CC4-5D6E-409C-BE32-E72D297353CC}">
              <c16:uniqueId val="{00000006-6244-4027-BE45-D5997C948207}"/>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D0C8-45E2-9666-48743388A07E}"/>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D0C8-45E2-9666-48743388A07E}"/>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D0C8-45E2-9666-48743388A07E}"/>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6.0000000000000019E-2</c:v>
                </c:pt>
                <c:pt idx="2">
                  <c:v>0.94000000000000017</c:v>
                </c:pt>
              </c:numCache>
            </c:numRef>
          </c:val>
          <c:extLst xmlns:c16r2="http://schemas.microsoft.com/office/drawing/2015/06/chart">
            <c:ext xmlns:c16="http://schemas.microsoft.com/office/drawing/2014/chart" uri="{C3380CC4-5D6E-409C-BE32-E72D297353CC}">
              <c16:uniqueId val="{00000006-D0C8-45E2-9666-48743388A07E}"/>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E49-4F6C-A99F-7C52347E5C00}"/>
              </c:ext>
            </c:extLst>
          </c:dPt>
          <c:dPt>
            <c:idx val="1"/>
            <c:bubble3D val="0"/>
            <c:spPr>
              <a:solidFill>
                <a:srgbClr val="7030A0"/>
              </a:solidFill>
              <a:ln w="12700">
                <a:noFill/>
                <a:prstDash val="solid"/>
              </a:ln>
            </c:spPr>
            <c:extLst xmlns:c16r2="http://schemas.microsoft.com/office/drawing/2015/06/chart">
              <c:ext xmlns:c16="http://schemas.microsoft.com/office/drawing/2014/chart" uri="{C3380CC4-5D6E-409C-BE32-E72D297353CC}">
                <c16:uniqueId val="{00000003-BE49-4F6C-A99F-7C52347E5C00}"/>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E49-4F6C-A99F-7C52347E5C0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0.12000000000000002</c:v>
                </c:pt>
                <c:pt idx="2">
                  <c:v>0.88</c:v>
                </c:pt>
              </c:numCache>
            </c:numRef>
          </c:val>
          <c:extLst xmlns:c16r2="http://schemas.microsoft.com/office/drawing/2015/06/chart">
            <c:ext xmlns:c16="http://schemas.microsoft.com/office/drawing/2014/chart" uri="{C3380CC4-5D6E-409C-BE32-E72D297353CC}">
              <c16:uniqueId val="{00000006-BE49-4F6C-A99F-7C52347E5C0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3ABA-4479-84D8-5BB34A83BDED}"/>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3ABA-4479-84D8-5BB34A83BDE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3ABA-4479-84D8-5BB34A83BDE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3.0000000000000002E-2</c:v>
                </c:pt>
                <c:pt idx="2">
                  <c:v>0.9700000000000002</c:v>
                </c:pt>
              </c:numCache>
            </c:numRef>
          </c:val>
          <c:extLst xmlns:c16r2="http://schemas.microsoft.com/office/drawing/2015/06/chart">
            <c:ext xmlns:c16="http://schemas.microsoft.com/office/drawing/2014/chart" uri="{C3380CC4-5D6E-409C-BE32-E72D297353CC}">
              <c16:uniqueId val="{00000006-3ABA-4479-84D8-5BB34A83BDE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091C-4606-9BEC-C728E14FE5F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91C-4606-9BEC-C728E14FE5F3}"/>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091C-4606-9BEC-C728E14FE5F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7E2-43B7-A9FD-BFB35E03F53F}"/>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07E2-43B7-A9FD-BFB35E03F53F}"/>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7E2-43B7-A9FD-BFB35E03F53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0.33000000000000013</c:v>
                </c:pt>
                <c:pt idx="2">
                  <c:v>0.67000000000000015</c:v>
                </c:pt>
              </c:numCache>
            </c:numRef>
          </c:val>
          <c:extLst xmlns:c16r2="http://schemas.microsoft.com/office/drawing/2015/06/chart">
            <c:ext xmlns:c16="http://schemas.microsoft.com/office/drawing/2014/chart" uri="{C3380CC4-5D6E-409C-BE32-E72D297353CC}">
              <c16:uniqueId val="{00000006-07E2-43B7-A9FD-BFB35E03F53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D9A4-43A5-BD9A-CAD4389A5C76}"/>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D9A4-43A5-BD9A-CAD4389A5C76}"/>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D9A4-43A5-BD9A-CAD4389A5C76}"/>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0.3000000000000001</c:v>
                </c:pt>
                <c:pt idx="2">
                  <c:v>0.70000000000000018</c:v>
                </c:pt>
              </c:numCache>
            </c:numRef>
          </c:val>
          <c:extLst xmlns:c16r2="http://schemas.microsoft.com/office/drawing/2015/06/chart">
            <c:ext xmlns:c16="http://schemas.microsoft.com/office/drawing/2014/chart" uri="{C3380CC4-5D6E-409C-BE32-E72D297353CC}">
              <c16:uniqueId val="{00000006-D9A4-43A5-BD9A-CAD4389A5C76}"/>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B9A-48DC-96AE-C52B7292EE8D}"/>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0B9A-48DC-96AE-C52B7292EE8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B9A-48DC-96AE-C52B7292EE8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0.05</c:v>
                </c:pt>
                <c:pt idx="2">
                  <c:v>0.95000000000000007</c:v>
                </c:pt>
              </c:numCache>
            </c:numRef>
          </c:val>
          <c:extLst xmlns:c16r2="http://schemas.microsoft.com/office/drawing/2015/06/chart">
            <c:ext xmlns:c16="http://schemas.microsoft.com/office/drawing/2014/chart" uri="{C3380CC4-5D6E-409C-BE32-E72D297353CC}">
              <c16:uniqueId val="{00000006-0B9A-48DC-96AE-C52B7292EE8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FA6C-46C3-9370-EA1EA9DD52A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FA6C-46C3-9370-EA1EA9DD52A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FA6C-46C3-9370-EA1EA9DD52A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4.0000000000000008E-2</c:v>
                </c:pt>
                <c:pt idx="2">
                  <c:v>0.96000000000000008</c:v>
                </c:pt>
              </c:numCache>
            </c:numRef>
          </c:val>
          <c:extLst xmlns:c16r2="http://schemas.microsoft.com/office/drawing/2015/06/chart">
            <c:ext xmlns:c16="http://schemas.microsoft.com/office/drawing/2014/chart" uri="{C3380CC4-5D6E-409C-BE32-E72D297353CC}">
              <c16:uniqueId val="{00000006-FA6C-46C3-9370-EA1EA9DD52A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D563-49E8-9B90-D5A4F284ED04}"/>
              </c:ext>
            </c:extLst>
          </c:dPt>
          <c:dPt>
            <c:idx val="1"/>
            <c:bubble3D val="0"/>
            <c:spPr>
              <a:solidFill>
                <a:srgbClr val="7030A0"/>
              </a:solidFill>
              <a:ln w="12700">
                <a:noFill/>
                <a:prstDash val="solid"/>
              </a:ln>
            </c:spPr>
            <c:extLst xmlns:c16r2="http://schemas.microsoft.com/office/drawing/2015/06/chart">
              <c:ext xmlns:c16="http://schemas.microsoft.com/office/drawing/2014/chart" uri="{C3380CC4-5D6E-409C-BE32-E72D297353CC}">
                <c16:uniqueId val="{00000003-D563-49E8-9B90-D5A4F284ED04}"/>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D563-49E8-9B90-D5A4F284ED04}"/>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6.0000000000000005E-2</c:v>
                </c:pt>
                <c:pt idx="2">
                  <c:v>0.94000000000000006</c:v>
                </c:pt>
              </c:numCache>
            </c:numRef>
          </c:val>
          <c:extLst xmlns:c16r2="http://schemas.microsoft.com/office/drawing/2015/06/chart">
            <c:ext xmlns:c16="http://schemas.microsoft.com/office/drawing/2014/chart" uri="{C3380CC4-5D6E-409C-BE32-E72D297353CC}">
              <c16:uniqueId val="{00000006-D563-49E8-9B90-D5A4F284ED04}"/>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E290-4FD1-ADFC-91B1FE206D5A}"/>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E290-4FD1-ADFC-91B1FE206D5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E290-4FD1-ADFC-91B1FE206D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0.03</c:v>
                </c:pt>
                <c:pt idx="2">
                  <c:v>0.97</c:v>
                </c:pt>
              </c:numCache>
            </c:numRef>
          </c:val>
          <c:extLst xmlns:c16r2="http://schemas.microsoft.com/office/drawing/2015/06/chart">
            <c:ext xmlns:c16="http://schemas.microsoft.com/office/drawing/2014/chart" uri="{C3380CC4-5D6E-409C-BE32-E72D297353CC}">
              <c16:uniqueId val="{00000006-E290-4FD1-ADFC-91B1FE206D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5DC3-420C-A0DD-E6BA8C43E66E}"/>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5DC3-420C-A0DD-E6BA8C43E66E}"/>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5DC3-420C-A0DD-E6BA8C43E66E}"/>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0.11</c:v>
                </c:pt>
                <c:pt idx="2">
                  <c:v>0.89</c:v>
                </c:pt>
              </c:numCache>
            </c:numRef>
          </c:val>
          <c:extLst xmlns:c16r2="http://schemas.microsoft.com/office/drawing/2015/06/chart">
            <c:ext xmlns:c16="http://schemas.microsoft.com/office/drawing/2014/chart" uri="{C3380CC4-5D6E-409C-BE32-E72D297353CC}">
              <c16:uniqueId val="{00000006-5DC3-420C-A0DD-E6BA8C43E66E}"/>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33D-4448-A742-17898715A6DA}"/>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B33D-4448-A742-17898715A6D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33D-4448-A742-17898715A6D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7.0000000000000021E-2</c:v>
                </c:pt>
                <c:pt idx="2">
                  <c:v>0.92999999999999994</c:v>
                </c:pt>
              </c:numCache>
            </c:numRef>
          </c:val>
          <c:extLst xmlns:c16r2="http://schemas.microsoft.com/office/drawing/2015/06/chart">
            <c:ext xmlns:c16="http://schemas.microsoft.com/office/drawing/2014/chart" uri="{C3380CC4-5D6E-409C-BE32-E72D297353CC}">
              <c16:uniqueId val="{00000006-B33D-4448-A742-17898715A6D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3C26-4869-818B-3F16C7B03781}"/>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3C26-4869-818B-3F16C7B03781}"/>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3C26-4869-818B-3F16C7B03781}"/>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7.0000000000000021E-2</c:v>
                </c:pt>
                <c:pt idx="2">
                  <c:v>0.92999999999999994</c:v>
                </c:pt>
              </c:numCache>
            </c:numRef>
          </c:val>
          <c:extLst xmlns:c16r2="http://schemas.microsoft.com/office/drawing/2015/06/chart">
            <c:ext xmlns:c16="http://schemas.microsoft.com/office/drawing/2014/chart" uri="{C3380CC4-5D6E-409C-BE32-E72D297353CC}">
              <c16:uniqueId val="{00000006-3C26-4869-818B-3F16C7B03781}"/>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5B88-49CB-8A7B-EB7DF5DAA6A7}"/>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5B88-49CB-8A7B-EB7DF5DAA6A7}"/>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5B88-49CB-8A7B-EB7DF5DAA6A7}"/>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6.0000000000000019E-2</c:v>
                </c:pt>
                <c:pt idx="2">
                  <c:v>0.94000000000000017</c:v>
                </c:pt>
              </c:numCache>
            </c:numRef>
          </c:val>
          <c:extLst xmlns:c16r2="http://schemas.microsoft.com/office/drawing/2015/06/chart">
            <c:ext xmlns:c16="http://schemas.microsoft.com/office/drawing/2014/chart" uri="{C3380CC4-5D6E-409C-BE32-E72D297353CC}">
              <c16:uniqueId val="{00000006-5B88-49CB-8A7B-EB7DF5DAA6A7}"/>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6AD0-483B-8895-C52327C60EF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AD0-483B-8895-C52327C60EFB}"/>
              </c:ext>
            </c:extLst>
          </c:dPt>
          <c:dLbls>
            <c:delete val="1"/>
          </c:dLbls>
          <c:cat>
            <c:numRef>
              <c:f>Sheet1!$A$2:$A$3</c:f>
              <c:numCache>
                <c:formatCode>General</c:formatCode>
                <c:ptCount val="2"/>
              </c:numCache>
            </c:num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4-6AD0-483B-8895-C52327C60EF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4D5C-4E4C-98AF-24CC0B9274F7}"/>
              </c:ext>
            </c:extLst>
          </c:dPt>
          <c:dPt>
            <c:idx val="1"/>
            <c:bubble3D val="0"/>
            <c:spPr>
              <a:solidFill>
                <a:srgbClr val="7030A0"/>
              </a:solidFill>
              <a:ln w="12700">
                <a:noFill/>
                <a:prstDash val="solid"/>
              </a:ln>
            </c:spPr>
            <c:extLst xmlns:c16r2="http://schemas.microsoft.com/office/drawing/2015/06/chart">
              <c:ext xmlns:c16="http://schemas.microsoft.com/office/drawing/2014/chart" uri="{C3380CC4-5D6E-409C-BE32-E72D297353CC}">
                <c16:uniqueId val="{00000003-4D5C-4E4C-98AF-24CC0B9274F7}"/>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4D5C-4E4C-98AF-24CC0B9274F7}"/>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0.09</c:v>
                </c:pt>
                <c:pt idx="2">
                  <c:v>0.91</c:v>
                </c:pt>
              </c:numCache>
            </c:numRef>
          </c:val>
          <c:extLst xmlns:c16r2="http://schemas.microsoft.com/office/drawing/2015/06/chart">
            <c:ext xmlns:c16="http://schemas.microsoft.com/office/drawing/2014/chart" uri="{C3380CC4-5D6E-409C-BE32-E72D297353CC}">
              <c16:uniqueId val="{00000006-4D5C-4E4C-98AF-24CC0B9274F7}"/>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948-4496-A5FB-1B76CAA33F5D}"/>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2948-4496-A5FB-1B76CAA33F5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2948-4496-A5FB-1B76CAA33F5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0.05</c:v>
                </c:pt>
                <c:pt idx="2">
                  <c:v>0.95000000000000018</c:v>
                </c:pt>
              </c:numCache>
            </c:numRef>
          </c:val>
          <c:extLst xmlns:c16r2="http://schemas.microsoft.com/office/drawing/2015/06/chart">
            <c:ext xmlns:c16="http://schemas.microsoft.com/office/drawing/2014/chart" uri="{C3380CC4-5D6E-409C-BE32-E72D297353CC}">
              <c16:uniqueId val="{00000006-2948-4496-A5FB-1B76CAA33F5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5B2C-4062-A94F-A9DBAB2F8432}"/>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5B2C-4062-A94F-A9DBAB2F8432}"/>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5B2C-4062-A94F-A9DBAB2F8432}"/>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9.0000000000000011E-2</c:v>
                </c:pt>
                <c:pt idx="2">
                  <c:v>0.91</c:v>
                </c:pt>
              </c:numCache>
            </c:numRef>
          </c:val>
          <c:extLst xmlns:c16r2="http://schemas.microsoft.com/office/drawing/2015/06/chart">
            <c:ext xmlns:c16="http://schemas.microsoft.com/office/drawing/2014/chart" uri="{C3380CC4-5D6E-409C-BE32-E72D297353CC}">
              <c16:uniqueId val="{00000006-5B2C-4062-A94F-A9DBAB2F8432}"/>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A080-4F6E-91EA-CDF4AC459483}"/>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A080-4F6E-91EA-CDF4AC459483}"/>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A080-4F6E-91EA-CDF4AC459483}"/>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7.0000000000000021E-2</c:v>
                </c:pt>
                <c:pt idx="2">
                  <c:v>0.92999999999999994</c:v>
                </c:pt>
              </c:numCache>
            </c:numRef>
          </c:val>
          <c:extLst xmlns:c16r2="http://schemas.microsoft.com/office/drawing/2015/06/chart">
            <c:ext xmlns:c16="http://schemas.microsoft.com/office/drawing/2014/chart" uri="{C3380CC4-5D6E-409C-BE32-E72D297353CC}">
              <c16:uniqueId val="{00000006-A080-4F6E-91EA-CDF4AC459483}"/>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79F-4D6C-8B7A-99302AC8514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79F-4D6C-8B7A-99302AC85149}"/>
              </c:ext>
            </c:extLst>
          </c:dPt>
          <c:dLbls>
            <c:delete val="1"/>
          </c:dLbls>
          <c:cat>
            <c:numRef>
              <c:f>Sheet1!$A$2:$A$3</c:f>
              <c:numCache>
                <c:formatCode>General</c:formatCode>
                <c:ptCount val="2"/>
              </c:numCache>
            </c:numRef>
          </c:cat>
          <c:val>
            <c:numRef>
              <c:f>Sheet1!$B$2:$B$3</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4-E79F-4D6C-8B7A-99302AC8514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7AB-4D39-B9DC-FEA7A1C5652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7AB-4D39-B9DC-FEA7A1C56527}"/>
              </c:ext>
            </c:extLst>
          </c:dPt>
          <c:dLbls>
            <c:delete val="1"/>
          </c:dLbls>
          <c:cat>
            <c:numRef>
              <c:f>Sheet1!$A$2:$A$3</c:f>
              <c:numCache>
                <c:formatCode>General</c:formatCode>
                <c:ptCount val="2"/>
              </c:numCache>
            </c:numRef>
          </c:cat>
          <c:val>
            <c:numRef>
              <c:f>Sheet1!$B$2:$B$3</c:f>
              <c:numCache>
                <c:formatCode>General</c:formatCode>
                <c:ptCount val="2"/>
                <c:pt idx="0">
                  <c:v>70</c:v>
                </c:pt>
                <c:pt idx="1">
                  <c:v>30</c:v>
                </c:pt>
              </c:numCache>
            </c:numRef>
          </c:val>
          <c:extLst xmlns:c16r2="http://schemas.microsoft.com/office/drawing/2015/06/chart">
            <c:ext xmlns:c16="http://schemas.microsoft.com/office/drawing/2014/chart" uri="{C3380CC4-5D6E-409C-BE32-E72D297353CC}">
              <c16:uniqueId val="{00000004-37AB-4D39-B9DC-FEA7A1C5652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063-42CF-856D-DA8E20A7E79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063-42CF-856D-DA8E20A7E792}"/>
              </c:ext>
            </c:extLst>
          </c:dPt>
          <c:dLbls>
            <c:delete val="1"/>
          </c:dLbls>
          <c:cat>
            <c:numRef>
              <c:f>Sheet1!$A$2:$A$3</c:f>
              <c:numCache>
                <c:formatCode>General</c:formatCode>
                <c:ptCount val="2"/>
              </c:numCache>
            </c:numRef>
          </c:cat>
          <c:val>
            <c:numRef>
              <c:f>Sheet1!$B$2:$B$3</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4-F063-42CF-856D-DA8E20A7E79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3393-4ED9-80A2-8F6E83F8978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93-4ED9-80A2-8F6E83F89784}"/>
              </c:ext>
            </c:extLst>
          </c:dPt>
          <c:dLbls>
            <c:delete val="1"/>
          </c:dLbls>
          <c:cat>
            <c:numRef>
              <c:f>Sheet1!$A$2:$A$3</c:f>
              <c:numCache>
                <c:formatCode>General</c:formatCode>
                <c:ptCount val="2"/>
              </c:numCache>
            </c:numRef>
          </c:cat>
          <c:val>
            <c:numRef>
              <c:f>Sheet1!$B$2:$B$3</c:f>
              <c:numCache>
                <c:formatCode>General</c:formatCode>
                <c:ptCount val="2"/>
                <c:pt idx="0">
                  <c:v>71</c:v>
                </c:pt>
                <c:pt idx="1">
                  <c:v>29</c:v>
                </c:pt>
              </c:numCache>
            </c:numRef>
          </c:val>
          <c:extLst xmlns:c16r2="http://schemas.microsoft.com/office/drawing/2015/06/chart">
            <c:ext xmlns:c16="http://schemas.microsoft.com/office/drawing/2014/chart" uri="{C3380CC4-5D6E-409C-BE32-E72D297353CC}">
              <c16:uniqueId val="{00000004-3393-4ED9-80A2-8F6E83F8978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F14-4DA3-AD13-79847A3FA01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14-4DA3-AD13-79847A3FA018}"/>
              </c:ext>
            </c:extLst>
          </c:dPt>
          <c:dLbls>
            <c:delete val="1"/>
          </c:dLbls>
          <c:cat>
            <c:numRef>
              <c:f>Sheet1!$A$2:$A$3</c:f>
              <c:numCache>
                <c:formatCode>General</c:formatCode>
                <c:ptCount val="2"/>
              </c:numCache>
            </c:num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9F14-4DA3-AD13-79847A3FA01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0EA-4A38-A6E7-AE94E930DDE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0EA-4A38-A6E7-AE94E930DDE0}"/>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10EA-4A38-A6E7-AE94E930DDE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A6D0-4BBD-A4BC-13CD90CCF63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6D0-4BBD-A4BC-13CD90CCF630}"/>
              </c:ext>
            </c:extLst>
          </c:dPt>
          <c:dLbls>
            <c:delete val="1"/>
          </c:dLbls>
          <c:cat>
            <c:numRef>
              <c:f>Sheet1!$A$2:$A$3</c:f>
              <c:numCache>
                <c:formatCode>General</c:formatCode>
                <c:ptCount val="2"/>
              </c:numCache>
            </c:num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A6D0-4BBD-A4BC-13CD90CCF63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B78-489D-AEA2-8F3E02EDDB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B78-489D-AEA2-8F3E02EDDB78}"/>
              </c:ext>
            </c:extLst>
          </c:dPt>
          <c:dLbls>
            <c:delete val="1"/>
          </c:dLbls>
          <c:cat>
            <c:numRef>
              <c:f>Sheet1!$A$2:$A$3</c:f>
              <c:numCache>
                <c:formatCode>General</c:formatCode>
                <c:ptCount val="2"/>
              </c:numCache>
            </c:numRef>
          </c:cat>
          <c:val>
            <c:numRef>
              <c:f>Sheet1!$B$2:$B$3</c:f>
              <c:numCache>
                <c:formatCode>General</c:formatCode>
                <c:ptCount val="2"/>
                <c:pt idx="0">
                  <c:v>18</c:v>
                </c:pt>
                <c:pt idx="1">
                  <c:v>82</c:v>
                </c:pt>
              </c:numCache>
            </c:numRef>
          </c:val>
          <c:extLst xmlns:c16r2="http://schemas.microsoft.com/office/drawing/2015/06/chart">
            <c:ext xmlns:c16="http://schemas.microsoft.com/office/drawing/2014/chart" uri="{C3380CC4-5D6E-409C-BE32-E72D297353CC}">
              <c16:uniqueId val="{00000004-3B78-489D-AEA2-8F3E02EDDB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04E-4FB9-A268-1D57C599FF9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04E-4FB9-A268-1D57C599FF9A}"/>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004E-4FB9-A268-1D57C599FF9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7A7-474D-BC55-2689D43AD2D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A7-474D-BC55-2689D43AD2DC}"/>
              </c:ext>
            </c:extLst>
          </c:dPt>
          <c:dLbls>
            <c:delete val="1"/>
          </c:dLbls>
          <c:cat>
            <c:numRef>
              <c:f>Sheet1!$A$2:$A$3</c:f>
              <c:numCache>
                <c:formatCode>General</c:formatCode>
                <c:ptCount val="2"/>
              </c:numCache>
            </c:num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77A7-474D-BC55-2689D43AD2D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E5A-446E-9BDA-40CAC0C7147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E5A-446E-9BDA-40CAC0C7147A}"/>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EE5A-446E-9BDA-40CAC0C7147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0F41-41E1-BC83-7CE38B20862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F41-41E1-BC83-7CE38B208621}"/>
              </c:ext>
            </c:extLst>
          </c:dPt>
          <c:dLbls>
            <c:delete val="1"/>
          </c:dLbls>
          <c:cat>
            <c:numRef>
              <c:f>Sheet1!$A$2:$A$3</c:f>
              <c:numCache>
                <c:formatCode>General</c:formatCode>
                <c:ptCount val="2"/>
              </c:numCache>
            </c:numRef>
          </c:cat>
          <c:val>
            <c:numRef>
              <c:f>Sheet1!$B$2:$B$3</c:f>
              <c:numCache>
                <c:formatCode>General</c:formatCode>
                <c:ptCount val="2"/>
                <c:pt idx="0">
                  <c:v>71</c:v>
                </c:pt>
                <c:pt idx="1">
                  <c:v>29</c:v>
                </c:pt>
              </c:numCache>
            </c:numRef>
          </c:val>
          <c:extLst xmlns:c16r2="http://schemas.microsoft.com/office/drawing/2015/06/chart">
            <c:ext xmlns:c16="http://schemas.microsoft.com/office/drawing/2014/chart" uri="{C3380CC4-5D6E-409C-BE32-E72D297353CC}">
              <c16:uniqueId val="{00000004-0F41-41E1-BC83-7CE38B20862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DCB-4BC8-BE79-2C49E45B1A0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DCB-4BC8-BE79-2C49E45B1A06}"/>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EDCB-4BC8-BE79-2C49E45B1A0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69B-487C-9BD4-BE39F4EEC1F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69B-487C-9BD4-BE39F4EEC1FF}"/>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569B-487C-9BD4-BE39F4EEC1F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A11F-4772-B9DE-7E3F833FCFF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11F-4772-B9DE-7E3F833FCFFE}"/>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A11F-4772-B9DE-7E3F833FCFF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DFA-4C11-827F-FBC17674BE1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DFA-4C11-827F-FBC17674BE12}"/>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CDFA-4C11-827F-FBC17674BE1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79F-4D6C-8B7A-99302AC8514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79F-4D6C-8B7A-99302AC85149}"/>
              </c:ext>
            </c:extLst>
          </c:dPt>
          <c:dLbls>
            <c:delete val="1"/>
          </c:dLbls>
          <c:cat>
            <c:numRef>
              <c:f>Sheet1!$A$2:$A$3</c:f>
              <c:numCache>
                <c:formatCode>General</c:formatCode>
                <c:ptCount val="2"/>
              </c:numCache>
            </c:numRef>
          </c:cat>
          <c:val>
            <c:numRef>
              <c:f>Sheet1!$B$2:$B$3</c:f>
              <c:numCache>
                <c:formatCode>General</c:formatCode>
                <c:ptCount val="2"/>
                <c:pt idx="0">
                  <c:v>13</c:v>
                </c:pt>
                <c:pt idx="1">
                  <c:v>87</c:v>
                </c:pt>
              </c:numCache>
            </c:numRef>
          </c:val>
          <c:extLst xmlns:c16r2="http://schemas.microsoft.com/office/drawing/2015/06/chart">
            <c:ext xmlns:c16="http://schemas.microsoft.com/office/drawing/2014/chart" uri="{C3380CC4-5D6E-409C-BE32-E72D297353CC}">
              <c16:uniqueId val="{00000004-E79F-4D6C-8B7A-99302AC8514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10675856468655E-2"/>
          <c:y val="6.1143421370523032E-2"/>
          <c:w val="0.92197864828706277"/>
          <c:h val="0.60135058246002271"/>
        </c:manualLayout>
      </c:layout>
      <c:barChart>
        <c:barDir val="col"/>
        <c:grouping val="clustered"/>
        <c:varyColors val="0"/>
        <c:ser>
          <c:idx val="0"/>
          <c:order val="0"/>
          <c:tx>
            <c:strRef>
              <c:f>Sheet1!$B$1</c:f>
              <c:strCache>
                <c:ptCount val="1"/>
                <c:pt idx="0">
                  <c:v>Capital</c:v>
                </c:pt>
              </c:strCache>
            </c:strRef>
          </c:tx>
          <c:spPr>
            <a:solidFill>
              <a:schemeClr val="accent4"/>
            </a:solidFill>
            <a:ln>
              <a:noFill/>
            </a:ln>
            <a:effectLst/>
          </c:spPr>
          <c:invertIfNegative val="0"/>
          <c:cat>
            <c:strRef>
              <c:f>Sheet1!$A$2:$A$9</c:f>
              <c:strCache>
                <c:ptCount val="8"/>
                <c:pt idx="0">
                  <c:v>Before moving</c:v>
                </c:pt>
                <c:pt idx="1">
                  <c:v>Currently</c:v>
                </c:pt>
                <c:pt idx="3">
                  <c:v>Before moving</c:v>
                </c:pt>
                <c:pt idx="4">
                  <c:v>Currently</c:v>
                </c:pt>
                <c:pt idx="6">
                  <c:v>Before moving</c:v>
                </c:pt>
                <c:pt idx="7">
                  <c:v>Currently</c:v>
                </c:pt>
              </c:strCache>
            </c:strRef>
          </c:cat>
          <c:val>
            <c:numRef>
              <c:f>Sheet1!$B$2:$B$9</c:f>
              <c:numCache>
                <c:formatCode>General</c:formatCode>
                <c:ptCount val="8"/>
                <c:pt idx="0">
                  <c:v>34</c:v>
                </c:pt>
                <c:pt idx="1">
                  <c:v>22</c:v>
                </c:pt>
                <c:pt idx="3">
                  <c:v>39</c:v>
                </c:pt>
                <c:pt idx="4" formatCode="0">
                  <c:v>35</c:v>
                </c:pt>
                <c:pt idx="6" formatCode="0">
                  <c:v>29</c:v>
                </c:pt>
                <c:pt idx="7" formatCode="0">
                  <c:v>9</c:v>
                </c:pt>
              </c:numCache>
            </c:numRef>
          </c:val>
          <c:extLst xmlns:c16r2="http://schemas.microsoft.com/office/drawing/2015/06/chart">
            <c:ext xmlns:c16="http://schemas.microsoft.com/office/drawing/2014/chart" uri="{C3380CC4-5D6E-409C-BE32-E72D297353CC}">
              <c16:uniqueId val="{00000000-15D9-4619-93A5-85A0F9EFA40D}"/>
            </c:ext>
          </c:extLst>
        </c:ser>
        <c:ser>
          <c:idx val="1"/>
          <c:order val="1"/>
          <c:tx>
            <c:strRef>
              <c:f>Sheet1!$C$1</c:f>
              <c:strCache>
                <c:ptCount val="1"/>
                <c:pt idx="0">
                  <c:v>Big city</c:v>
                </c:pt>
              </c:strCache>
            </c:strRef>
          </c:tx>
          <c:spPr>
            <a:solidFill>
              <a:schemeClr val="accent2"/>
            </a:solidFill>
            <a:ln>
              <a:noFill/>
            </a:ln>
            <a:effectLst/>
          </c:spPr>
          <c:invertIfNegative val="0"/>
          <c:cat>
            <c:strRef>
              <c:f>Sheet1!$A$2:$A$9</c:f>
              <c:strCache>
                <c:ptCount val="8"/>
                <c:pt idx="0">
                  <c:v>Before moving</c:v>
                </c:pt>
                <c:pt idx="1">
                  <c:v>Currently</c:v>
                </c:pt>
                <c:pt idx="3">
                  <c:v>Before moving</c:v>
                </c:pt>
                <c:pt idx="4">
                  <c:v>Currently</c:v>
                </c:pt>
                <c:pt idx="6">
                  <c:v>Before moving</c:v>
                </c:pt>
                <c:pt idx="7">
                  <c:v>Currently</c:v>
                </c:pt>
              </c:strCache>
            </c:strRef>
          </c:cat>
          <c:val>
            <c:numRef>
              <c:f>Sheet1!$C$2:$C$9</c:f>
              <c:numCache>
                <c:formatCode>General</c:formatCode>
                <c:ptCount val="8"/>
                <c:pt idx="0">
                  <c:v>24</c:v>
                </c:pt>
                <c:pt idx="1">
                  <c:v>32</c:v>
                </c:pt>
                <c:pt idx="3">
                  <c:v>25</c:v>
                </c:pt>
                <c:pt idx="4" formatCode="0">
                  <c:v>32</c:v>
                </c:pt>
                <c:pt idx="6" formatCode="0">
                  <c:v>24</c:v>
                </c:pt>
                <c:pt idx="7" formatCode="0">
                  <c:v>31</c:v>
                </c:pt>
              </c:numCache>
            </c:numRef>
          </c:val>
          <c:extLst xmlns:c16r2="http://schemas.microsoft.com/office/drawing/2015/06/chart">
            <c:ext xmlns:c16="http://schemas.microsoft.com/office/drawing/2014/chart" uri="{C3380CC4-5D6E-409C-BE32-E72D297353CC}">
              <c16:uniqueId val="{00000001-15D9-4619-93A5-85A0F9EFA40D}"/>
            </c:ext>
          </c:extLst>
        </c:ser>
        <c:ser>
          <c:idx val="2"/>
          <c:order val="2"/>
          <c:tx>
            <c:strRef>
              <c:f>Sheet1!$D$1</c:f>
              <c:strCache>
                <c:ptCount val="1"/>
                <c:pt idx="0">
                  <c:v>Small town</c:v>
                </c:pt>
              </c:strCache>
            </c:strRef>
          </c:tx>
          <c:spPr>
            <a:solidFill>
              <a:schemeClr val="accent1"/>
            </a:solidFill>
            <a:ln>
              <a:noFill/>
            </a:ln>
            <a:effectLst/>
          </c:spPr>
          <c:invertIfNegative val="0"/>
          <c:cat>
            <c:strRef>
              <c:f>Sheet1!$A$2:$A$9</c:f>
              <c:strCache>
                <c:ptCount val="8"/>
                <c:pt idx="0">
                  <c:v>Before moving</c:v>
                </c:pt>
                <c:pt idx="1">
                  <c:v>Currently</c:v>
                </c:pt>
                <c:pt idx="3">
                  <c:v>Before moving</c:v>
                </c:pt>
                <c:pt idx="4">
                  <c:v>Currently</c:v>
                </c:pt>
                <c:pt idx="6">
                  <c:v>Before moving</c:v>
                </c:pt>
                <c:pt idx="7">
                  <c:v>Currently</c:v>
                </c:pt>
              </c:strCache>
            </c:strRef>
          </c:cat>
          <c:val>
            <c:numRef>
              <c:f>Sheet1!$D$2:$D$9</c:f>
              <c:numCache>
                <c:formatCode>General</c:formatCode>
                <c:ptCount val="8"/>
                <c:pt idx="0">
                  <c:v>26</c:v>
                </c:pt>
                <c:pt idx="1">
                  <c:v>34</c:v>
                </c:pt>
                <c:pt idx="3">
                  <c:v>22</c:v>
                </c:pt>
                <c:pt idx="4" formatCode="0">
                  <c:v>29</c:v>
                </c:pt>
                <c:pt idx="6" formatCode="0">
                  <c:v>29</c:v>
                </c:pt>
                <c:pt idx="7" formatCode="0">
                  <c:v>39</c:v>
                </c:pt>
              </c:numCache>
            </c:numRef>
          </c:val>
          <c:extLst xmlns:c16r2="http://schemas.microsoft.com/office/drawing/2015/06/chart">
            <c:ext xmlns:c16="http://schemas.microsoft.com/office/drawing/2014/chart" uri="{C3380CC4-5D6E-409C-BE32-E72D297353CC}">
              <c16:uniqueId val="{00000002-15D9-4619-93A5-85A0F9EFA40D}"/>
            </c:ext>
          </c:extLst>
        </c:ser>
        <c:ser>
          <c:idx val="3"/>
          <c:order val="3"/>
          <c:tx>
            <c:strRef>
              <c:f>Sheet1!$E$1</c:f>
              <c:strCache>
                <c:ptCount val="1"/>
                <c:pt idx="0">
                  <c:v>Village</c:v>
                </c:pt>
              </c:strCache>
            </c:strRef>
          </c:tx>
          <c:spPr>
            <a:solidFill>
              <a:schemeClr val="accent3"/>
            </a:solidFill>
            <a:ln>
              <a:noFill/>
            </a:ln>
            <a:effectLst/>
          </c:spPr>
          <c:invertIfNegative val="0"/>
          <c:cat>
            <c:strRef>
              <c:f>Sheet1!$A$2:$A$9</c:f>
              <c:strCache>
                <c:ptCount val="8"/>
                <c:pt idx="0">
                  <c:v>Before moving</c:v>
                </c:pt>
                <c:pt idx="1">
                  <c:v>Currently</c:v>
                </c:pt>
                <c:pt idx="3">
                  <c:v>Before moving</c:v>
                </c:pt>
                <c:pt idx="4">
                  <c:v>Currently</c:v>
                </c:pt>
                <c:pt idx="6">
                  <c:v>Before moving</c:v>
                </c:pt>
                <c:pt idx="7">
                  <c:v>Currently</c:v>
                </c:pt>
              </c:strCache>
            </c:strRef>
          </c:cat>
          <c:val>
            <c:numRef>
              <c:f>Sheet1!$E$2:$E$9</c:f>
              <c:numCache>
                <c:formatCode>General</c:formatCode>
                <c:ptCount val="8"/>
                <c:pt idx="0">
                  <c:v>16</c:v>
                </c:pt>
                <c:pt idx="1">
                  <c:v>13</c:v>
                </c:pt>
                <c:pt idx="3">
                  <c:v>14</c:v>
                </c:pt>
                <c:pt idx="4">
                  <c:v>4</c:v>
                </c:pt>
                <c:pt idx="6">
                  <c:v>18</c:v>
                </c:pt>
                <c:pt idx="7">
                  <c:v>21</c:v>
                </c:pt>
              </c:numCache>
            </c:numRef>
          </c:val>
          <c:extLst xmlns:c16r2="http://schemas.microsoft.com/office/drawing/2015/06/chart">
            <c:ext xmlns:c16="http://schemas.microsoft.com/office/drawing/2014/chart" uri="{C3380CC4-5D6E-409C-BE32-E72D297353CC}">
              <c16:uniqueId val="{00000003-15D9-4619-93A5-85A0F9EFA40D}"/>
            </c:ext>
          </c:extLst>
        </c:ser>
        <c:dLbls>
          <c:showLegendKey val="0"/>
          <c:showVal val="0"/>
          <c:showCatName val="0"/>
          <c:showSerName val="0"/>
          <c:showPercent val="0"/>
          <c:showBubbleSize val="0"/>
        </c:dLbls>
        <c:gapWidth val="219"/>
        <c:overlap val="-27"/>
        <c:axId val="246018840"/>
        <c:axId val="246019232"/>
      </c:barChart>
      <c:catAx>
        <c:axId val="246018840"/>
        <c:scaling>
          <c:orientation val="minMax"/>
        </c:scaling>
        <c:delete val="0"/>
        <c:axPos val="b"/>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1000" b="0" i="0" u="none" strike="noStrike" kern="1200" cap="all" baseline="0">
                <a:solidFill>
                  <a:srgbClr val="404040"/>
                </a:solidFill>
                <a:latin typeface="+mn-lt"/>
                <a:ea typeface="+mn-ea"/>
                <a:cs typeface="+mn-cs"/>
              </a:defRPr>
            </a:pPr>
            <a:endParaRPr lang="hu-HU"/>
          </a:p>
        </c:txPr>
        <c:crossAx val="246019232"/>
        <c:crosses val="autoZero"/>
        <c:auto val="1"/>
        <c:lblAlgn val="ctr"/>
        <c:lblOffset val="100"/>
        <c:noMultiLvlLbl val="0"/>
      </c:catAx>
      <c:valAx>
        <c:axId val="246019232"/>
        <c:scaling>
          <c:orientation val="minMax"/>
          <c:max val="40"/>
        </c:scaling>
        <c:delete val="0"/>
        <c:axPos val="l"/>
        <c:numFmt formatCode="General" sourceLinked="1"/>
        <c:majorTickMark val="none"/>
        <c:minorTickMark val="out"/>
        <c:tickLblPos val="nextTo"/>
        <c:spPr>
          <a:noFill/>
          <a:ln>
            <a:solidFill>
              <a:schemeClr val="bg2"/>
            </a:solidFill>
          </a:ln>
          <a:effectLst/>
        </c:spPr>
        <c:txPr>
          <a:bodyPr rot="-60000000" spcFirstLastPara="1" vertOverflow="ellipsis" vert="horz" wrap="square" anchor="ctr" anchorCtr="1"/>
          <a:lstStyle/>
          <a:p>
            <a:pPr>
              <a:defRPr sz="1197" b="0" i="0" u="none" strike="noStrike" kern="1200" baseline="0">
                <a:solidFill>
                  <a:srgbClr val="58595B"/>
                </a:solidFill>
                <a:latin typeface="+mn-lt"/>
                <a:ea typeface="+mn-ea"/>
                <a:cs typeface="+mn-cs"/>
              </a:defRPr>
            </a:pPr>
            <a:endParaRPr lang="hu-HU"/>
          </a:p>
        </c:txPr>
        <c:crossAx val="246018840"/>
        <c:crosses val="autoZero"/>
        <c:crossBetween val="between"/>
        <c:majorUnit val="10"/>
      </c:valAx>
      <c:spPr>
        <a:noFill/>
        <a:ln>
          <a:noFill/>
        </a:ln>
        <a:effectLst/>
      </c:spPr>
    </c:plotArea>
    <c:legend>
      <c:legendPos val="b"/>
      <c:layout>
        <c:manualLayout>
          <c:xMode val="edge"/>
          <c:yMode val="edge"/>
          <c:x val="0.1526057617211164"/>
          <c:y val="0.80441907420914582"/>
          <c:w val="0.71354596739168963"/>
          <c:h val="6.007031827381495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7AB-4D39-B9DC-FEA7A1C5652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7AB-4D39-B9DC-FEA7A1C56527}"/>
              </c:ext>
            </c:extLst>
          </c:dPt>
          <c:dLbls>
            <c:delete val="1"/>
          </c:dLbls>
          <c:cat>
            <c:numRef>
              <c:f>Sheet1!$A$2:$A$3</c:f>
              <c:numCache>
                <c:formatCode>General</c:formatCode>
                <c:ptCount val="2"/>
              </c:numCache>
            </c:num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37AB-4D39-B9DC-FEA7A1C5652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063-42CF-856D-DA8E20A7E79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063-42CF-856D-DA8E20A7E792}"/>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F063-42CF-856D-DA8E20A7E79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3393-4ED9-80A2-8F6E83F8978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93-4ED9-80A2-8F6E83F89784}"/>
              </c:ext>
            </c:extLst>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3393-4ED9-80A2-8F6E83F8978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F14-4DA3-AD13-79847A3FA01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14-4DA3-AD13-79847A3FA018}"/>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9F14-4DA3-AD13-79847A3FA01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0EA-4A38-A6E7-AE94E930DDE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0EA-4A38-A6E7-AE94E930DDE0}"/>
              </c:ext>
            </c:extLst>
          </c:dPt>
          <c:dLbls>
            <c:delete val="1"/>
          </c:dLbls>
          <c:cat>
            <c:numRef>
              <c:f>Sheet1!$A$2:$A$3</c:f>
              <c:numCache>
                <c:formatCode>General</c:formatCode>
                <c:ptCount val="2"/>
              </c:numCache>
            </c:numRef>
          </c:cat>
          <c:val>
            <c:numRef>
              <c:f>Sheet1!$B$2:$B$3</c:f>
              <c:numCache>
                <c:formatCode>General</c:formatCode>
                <c:ptCount val="2"/>
                <c:pt idx="0">
                  <c:v>8</c:v>
                </c:pt>
                <c:pt idx="1">
                  <c:v>92</c:v>
                </c:pt>
              </c:numCache>
            </c:numRef>
          </c:val>
          <c:extLst xmlns:c16r2="http://schemas.microsoft.com/office/drawing/2015/06/chart">
            <c:ext xmlns:c16="http://schemas.microsoft.com/office/drawing/2014/chart" uri="{C3380CC4-5D6E-409C-BE32-E72D297353CC}">
              <c16:uniqueId val="{00000004-10EA-4A38-A6E7-AE94E930DDE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B78-489D-AEA2-8F3E02EDDB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B78-489D-AEA2-8F3E02EDDB78}"/>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3B78-489D-AEA2-8F3E02EDDB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04E-4FB9-A268-1D57C599FF9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04E-4FB9-A268-1D57C599FF9A}"/>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004E-4FB9-A268-1D57C599FF9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7A7-474D-BC55-2689D43AD2D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A7-474D-BC55-2689D43AD2DC}"/>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77A7-474D-BC55-2689D43AD2D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E5A-446E-9BDA-40CAC0C7147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E5A-446E-9BDA-40CAC0C7147A}"/>
              </c:ext>
            </c:extLst>
          </c:dPt>
          <c:dLbls>
            <c:delete val="1"/>
          </c:dLbls>
          <c:cat>
            <c:numRef>
              <c:f>Sheet1!$A$2:$A$3</c:f>
              <c:numCache>
                <c:formatCode>General</c:formatCode>
                <c:ptCount val="2"/>
              </c:numCache>
            </c:numRef>
          </c:cat>
          <c:val>
            <c:numRef>
              <c:f>Sheet1!$B$2:$B$3</c:f>
              <c:numCache>
                <c:formatCode>General</c:formatCode>
                <c:ptCount val="2"/>
                <c:pt idx="0">
                  <c:v>8</c:v>
                </c:pt>
                <c:pt idx="1">
                  <c:v>92</c:v>
                </c:pt>
              </c:numCache>
            </c:numRef>
          </c:val>
          <c:extLst xmlns:c16r2="http://schemas.microsoft.com/office/drawing/2015/06/chart">
            <c:ext xmlns:c16="http://schemas.microsoft.com/office/drawing/2014/chart" uri="{C3380CC4-5D6E-409C-BE32-E72D297353CC}">
              <c16:uniqueId val="{00000004-EE5A-446E-9BDA-40CAC0C7147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0F41-41E1-BC83-7CE38B20862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F41-41E1-BC83-7CE38B208621}"/>
              </c:ext>
            </c:extLst>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0F41-41E1-BC83-7CE38B20862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BF8-4237-87BF-1E3AB78C6C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BF8-4237-87BF-1E3AB78C6CE7}"/>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xmlns:c16r2="http://schemas.microsoft.com/office/drawing/2015/06/chart">
            <c:ext xmlns:c16="http://schemas.microsoft.com/office/drawing/2014/chart" uri="{C3380CC4-5D6E-409C-BE32-E72D297353CC}">
              <c16:uniqueId val="{00000004-6BF8-4237-87BF-1E3AB78C6C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DCB-4BC8-BE79-2C49E45B1A0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DCB-4BC8-BE79-2C49E45B1A06}"/>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EDCB-4BC8-BE79-2C49E45B1A0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69B-487C-9BD4-BE39F4EEC1F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69B-487C-9BD4-BE39F4EEC1FF}"/>
              </c:ext>
            </c:extLst>
          </c:dPt>
          <c:dLbls>
            <c:delete val="1"/>
          </c:dLbls>
          <c:cat>
            <c:numRef>
              <c:f>Sheet1!$A$2:$A$3</c:f>
              <c:numCache>
                <c:formatCode>General</c:formatCode>
                <c:ptCount val="2"/>
              </c:numCache>
            </c:numRef>
          </c:cat>
          <c:val>
            <c:numRef>
              <c:f>Sheet1!$B$2:$B$3</c:f>
              <c:numCache>
                <c:formatCode>General</c:formatCode>
                <c:ptCount val="2"/>
                <c:pt idx="0">
                  <c:v>13</c:v>
                </c:pt>
                <c:pt idx="1">
                  <c:v>87</c:v>
                </c:pt>
              </c:numCache>
            </c:numRef>
          </c:val>
          <c:extLst xmlns:c16r2="http://schemas.microsoft.com/office/drawing/2015/06/chart">
            <c:ext xmlns:c16="http://schemas.microsoft.com/office/drawing/2014/chart" uri="{C3380CC4-5D6E-409C-BE32-E72D297353CC}">
              <c16:uniqueId val="{00000004-569B-487C-9BD4-BE39F4EEC1F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A11F-4772-B9DE-7E3F833FCFF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11F-4772-B9DE-7E3F833FCFFE}"/>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A11F-4772-B9DE-7E3F833FCFF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DFA-4C11-827F-FBC17674BE1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DFA-4C11-827F-FBC17674BE12}"/>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CDFA-4C11-827F-FBC17674BE1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22E-4229-9E9D-AA0497B97AC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22E-4229-9E9D-AA0497B97ACA}"/>
              </c:ext>
            </c:extLst>
          </c:dPt>
          <c:dLbls>
            <c:delete val="1"/>
          </c:dLbls>
          <c:cat>
            <c:numRef>
              <c:f>Sheet1!$A$2:$A$3</c:f>
              <c:numCache>
                <c:formatCode>General</c:formatCode>
                <c:ptCount val="2"/>
              </c:numCache>
            </c:numRef>
          </c:cat>
          <c:val>
            <c:numRef>
              <c:f>Sheet1!$B$2:$B$3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4-022E-4229-9E9D-AA0497B97AC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B1BA-47C5-8E33-78B94FAA169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1BA-47C5-8E33-78B94FAA169A}"/>
              </c:ext>
            </c:extLst>
          </c:dPt>
          <c:dLbls>
            <c:delete val="1"/>
          </c:dLbls>
          <c:cat>
            <c:numRef>
              <c:f>Sheet1!$A$2:$A$3</c:f>
              <c:numCache>
                <c:formatCode>General</c:formatCode>
                <c:ptCount val="2"/>
              </c:numCache>
            </c:num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4-B1BA-47C5-8E33-78B94FAA169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3F82-4B95-AAFB-9679A705658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F82-4B95-AAFB-9679A705658D}"/>
              </c:ext>
            </c:extLst>
          </c:dPt>
          <c:dLbls>
            <c:delete val="1"/>
          </c:dLbls>
          <c:cat>
            <c:numRef>
              <c:f>Sheet1!$A$2:$A$3</c:f>
              <c:numCache>
                <c:formatCode>General</c:formatCode>
                <c:ptCount val="2"/>
              </c:numCache>
            </c:num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3F82-4B95-AAFB-9679A705658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53"/>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62</c:v>
                </c:pt>
                <c:pt idx="1">
                  <c:v>38</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53"/>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53"/>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66</c:v>
                </c:pt>
                <c:pt idx="1">
                  <c:v>34</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BD3-48C2-8293-722D4ECD711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BD3-48C2-8293-722D4ECD7110}"/>
              </c:ext>
            </c:extLst>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extLst xmlns:c16r2="http://schemas.microsoft.com/office/drawing/2015/06/chart">
            <c:ext xmlns:c16="http://schemas.microsoft.com/office/drawing/2014/chart" uri="{C3380CC4-5D6E-409C-BE32-E72D297353CC}">
              <c16:uniqueId val="{00000004-9BD3-48C2-8293-722D4ECD711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796"/>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0F1-4BDA-BB00-DD00029EB11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B0F1-4BDA-BB00-DD00029EB115}"/>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0F1-4BDA-BB00-DD00029EB11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0.33000000000000101</c:v>
                </c:pt>
                <c:pt idx="2">
                  <c:v>0.67000000000000193</c:v>
                </c:pt>
              </c:numCache>
            </c:numRef>
          </c:val>
          <c:extLst xmlns:c16r2="http://schemas.microsoft.com/office/drawing/2015/06/chart">
            <c:ext xmlns:c16="http://schemas.microsoft.com/office/drawing/2014/chart" uri="{C3380CC4-5D6E-409C-BE32-E72D297353CC}">
              <c16:uniqueId val="{00000006-B0F1-4BDA-BB00-DD00029EB11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796"/>
          <c:h val="1"/>
        </c:manualLayout>
      </c:layout>
      <c:doughnutChart>
        <c:varyColors val="1"/>
        <c:ser>
          <c:idx val="0"/>
          <c:order val="0"/>
          <c:tx>
            <c:strRef>
              <c:f>Sheet1!$A$2</c:f>
              <c:strCache>
                <c:ptCount val="1"/>
                <c:pt idx="0">
                  <c:v>East</c:v>
                </c:pt>
              </c:strCache>
            </c:strRef>
          </c:tx>
          <c:spPr>
            <a:solidFill>
              <a:srgbClr val="BABABA">
                <a:lumMod val="40000"/>
                <a:lumOff val="60000"/>
              </a:srgbClr>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CB06-4343-89CB-AA8BD5D86ED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CB06-4343-89CB-AA8BD5D86ED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0.19</c:v>
                </c:pt>
                <c:pt idx="2">
                  <c:v>0.81</c:v>
                </c:pt>
              </c:numCache>
            </c:numRef>
          </c:val>
          <c:extLst xmlns:c16r2="http://schemas.microsoft.com/office/drawing/2015/06/chart">
            <c:ext xmlns:c16="http://schemas.microsoft.com/office/drawing/2014/chart" uri="{C3380CC4-5D6E-409C-BE32-E72D297353CC}">
              <c16:uniqueId val="{00000006-CB06-4343-89CB-AA8BD5D86ED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796"/>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681-4F54-BAEC-B1EB8AC21F6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0681-4F54-BAEC-B1EB8AC21F6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681-4F54-BAEC-B1EB8AC21F6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0.28000000000000008</c:v>
                </c:pt>
                <c:pt idx="2">
                  <c:v>0.72000000000000064</c:v>
                </c:pt>
              </c:numCache>
            </c:numRef>
          </c:val>
          <c:extLst xmlns:c16r2="http://schemas.microsoft.com/office/drawing/2015/06/chart">
            <c:ext xmlns:c16="http://schemas.microsoft.com/office/drawing/2014/chart" uri="{C3380CC4-5D6E-409C-BE32-E72D297353CC}">
              <c16:uniqueId val="{00000006-0681-4F54-BAEC-B1EB8AC21F6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796"/>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1C9-491F-8588-417C5310E84D}"/>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21C9-491F-8588-417C5310E84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21C9-491F-8588-417C5310E84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c:v>
                </c:pt>
                <c:pt idx="2">
                  <c:v>0.8</c:v>
                </c:pt>
              </c:numCache>
            </c:numRef>
          </c:val>
          <c:extLst xmlns:c16r2="http://schemas.microsoft.com/office/drawing/2015/06/chart">
            <c:ext xmlns:c16="http://schemas.microsoft.com/office/drawing/2014/chart" uri="{C3380CC4-5D6E-409C-BE32-E72D297353CC}">
              <c16:uniqueId val="{00000006-21C9-491F-8588-417C5310E84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41"/>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0F1-4BDA-BB00-DD00029EB11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B0F1-4BDA-BB00-DD00029EB115}"/>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0F1-4BDA-BB00-DD00029EB11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0.41000000000000031</c:v>
                </c:pt>
                <c:pt idx="2">
                  <c:v>0.59000000000000008</c:v>
                </c:pt>
              </c:numCache>
            </c:numRef>
          </c:val>
          <c:extLst xmlns:c16r2="http://schemas.microsoft.com/office/drawing/2015/06/chart">
            <c:ext xmlns:c16="http://schemas.microsoft.com/office/drawing/2014/chart" uri="{C3380CC4-5D6E-409C-BE32-E72D297353CC}">
              <c16:uniqueId val="{00000006-B0F1-4BDA-BB00-DD00029EB11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41"/>
          <c:h val="1"/>
        </c:manualLayout>
      </c:layout>
      <c:doughnutChart>
        <c:varyColors val="1"/>
        <c:ser>
          <c:idx val="0"/>
          <c:order val="0"/>
          <c:tx>
            <c:strRef>
              <c:f>Sheet1!$A$2</c:f>
              <c:strCache>
                <c:ptCount val="1"/>
                <c:pt idx="0">
                  <c:v>East</c:v>
                </c:pt>
              </c:strCache>
            </c:strRef>
          </c:tx>
          <c:spPr>
            <a:solidFill>
              <a:srgbClr val="BABABA">
                <a:lumMod val="40000"/>
                <a:lumOff val="60000"/>
              </a:srgbClr>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CB06-4343-89CB-AA8BD5D86ED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CB06-4343-89CB-AA8BD5D86ED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0.19</c:v>
                </c:pt>
                <c:pt idx="2">
                  <c:v>0.81</c:v>
                </c:pt>
              </c:numCache>
            </c:numRef>
          </c:val>
          <c:extLst xmlns:c16r2="http://schemas.microsoft.com/office/drawing/2015/06/chart">
            <c:ext xmlns:c16="http://schemas.microsoft.com/office/drawing/2014/chart" uri="{C3380CC4-5D6E-409C-BE32-E72D297353CC}">
              <c16:uniqueId val="{00000006-CB06-4343-89CB-AA8BD5D86ED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41"/>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681-4F54-BAEC-B1EB8AC21F6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0681-4F54-BAEC-B1EB8AC21F6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681-4F54-BAEC-B1EB8AC21F6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0.22</c:v>
                </c:pt>
                <c:pt idx="2">
                  <c:v>0.78</c:v>
                </c:pt>
              </c:numCache>
            </c:numRef>
          </c:val>
          <c:extLst xmlns:c16r2="http://schemas.microsoft.com/office/drawing/2015/06/chart">
            <c:ext xmlns:c16="http://schemas.microsoft.com/office/drawing/2014/chart" uri="{C3380CC4-5D6E-409C-BE32-E72D297353CC}">
              <c16:uniqueId val="{00000006-0681-4F54-BAEC-B1EB8AC21F6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41"/>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1C9-491F-8588-417C5310E84D}"/>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21C9-491F-8588-417C5310E84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21C9-491F-8588-417C5310E84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0.18000000000000024</c:v>
                </c:pt>
                <c:pt idx="2">
                  <c:v>0.82000000000000062</c:v>
                </c:pt>
              </c:numCache>
            </c:numRef>
          </c:val>
          <c:extLst xmlns:c16r2="http://schemas.microsoft.com/office/drawing/2015/06/chart">
            <c:ext xmlns:c16="http://schemas.microsoft.com/office/drawing/2014/chart" uri="{C3380CC4-5D6E-409C-BE32-E72D297353CC}">
              <c16:uniqueId val="{00000006-21C9-491F-8588-417C5310E84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0F1-4BDA-BB00-DD00029EB11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B0F1-4BDA-BB00-DD00029EB115}"/>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B0F1-4BDA-BB00-DD00029EB11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0.24000000000000021</c:v>
                </c:pt>
                <c:pt idx="2">
                  <c:v>0.76000000000000179</c:v>
                </c:pt>
              </c:numCache>
            </c:numRef>
          </c:val>
          <c:extLst xmlns:c16r2="http://schemas.microsoft.com/office/drawing/2015/06/chart">
            <c:ext xmlns:c16="http://schemas.microsoft.com/office/drawing/2014/chart" uri="{C3380CC4-5D6E-409C-BE32-E72D297353CC}">
              <c16:uniqueId val="{00000006-B0F1-4BDA-BB00-DD00029EB11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74"/>
          <c:h val="1"/>
        </c:manualLayout>
      </c:layout>
      <c:doughnutChart>
        <c:varyColors val="1"/>
        <c:ser>
          <c:idx val="0"/>
          <c:order val="0"/>
          <c:tx>
            <c:strRef>
              <c:f>Sheet1!$A$2</c:f>
              <c:strCache>
                <c:ptCount val="1"/>
                <c:pt idx="0">
                  <c:v>East</c:v>
                </c:pt>
              </c:strCache>
            </c:strRef>
          </c:tx>
          <c:spPr>
            <a:solidFill>
              <a:srgbClr val="BABABA">
                <a:lumMod val="40000"/>
                <a:lumOff val="60000"/>
              </a:srgbClr>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CB06-4343-89CB-AA8BD5D86ED5}"/>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CB06-4343-89CB-AA8BD5D86ED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0.18000000000000024</c:v>
                </c:pt>
                <c:pt idx="2">
                  <c:v>0.82000000000000062</c:v>
                </c:pt>
              </c:numCache>
            </c:numRef>
          </c:val>
          <c:extLst xmlns:c16r2="http://schemas.microsoft.com/office/drawing/2015/06/chart">
            <c:ext xmlns:c16="http://schemas.microsoft.com/office/drawing/2014/chart" uri="{C3380CC4-5D6E-409C-BE32-E72D297353CC}">
              <c16:uniqueId val="{00000006-CB06-4343-89CB-AA8BD5D86ED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3B8-4BA5-BEFD-A7C565BD26F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3B8-4BA5-BEFD-A7C565BD26F5}"/>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03B8-4BA5-BEFD-A7C565BD26F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0681-4F54-BAEC-B1EB8AC21F6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0681-4F54-BAEC-B1EB8AC21F6A}"/>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0681-4F54-BAEC-B1EB8AC21F6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0.35000000000000031</c:v>
                </c:pt>
                <c:pt idx="2">
                  <c:v>0.65000000000000191</c:v>
                </c:pt>
              </c:numCache>
            </c:numRef>
          </c:val>
          <c:extLst xmlns:c16r2="http://schemas.microsoft.com/office/drawing/2015/06/chart">
            <c:ext xmlns:c16="http://schemas.microsoft.com/office/drawing/2014/chart" uri="{C3380CC4-5D6E-409C-BE32-E72D297353CC}">
              <c16:uniqueId val="{00000006-0681-4F54-BAEC-B1EB8AC21F6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14949573504165E-2"/>
          <c:y val="0"/>
          <c:w val="0.938949400359028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1C9-491F-8588-417C5310E84D}"/>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21C9-491F-8588-417C5310E84D}"/>
              </c:ext>
            </c:extLst>
          </c:dPt>
          <c:dPt>
            <c:idx val="2"/>
            <c:bubble3D val="0"/>
            <c:spPr>
              <a:solidFill>
                <a:schemeClr val="bg1">
                  <a:lumMod val="85000"/>
                </a:schemeClr>
              </a:solidFill>
              <a:ln w="12700">
                <a:noFill/>
                <a:prstDash val="solid"/>
              </a:ln>
            </c:spPr>
            <c:extLst xmlns:c16r2="http://schemas.microsoft.com/office/drawing/2015/06/chart">
              <c:ext xmlns:c16="http://schemas.microsoft.com/office/drawing/2014/chart" uri="{C3380CC4-5D6E-409C-BE32-E72D297353CC}">
                <c16:uniqueId val="{00000005-21C9-491F-8588-417C5310E84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0.23</c:v>
                </c:pt>
                <c:pt idx="2">
                  <c:v>0.77000000000000179</c:v>
                </c:pt>
              </c:numCache>
            </c:numRef>
          </c:val>
          <c:extLst xmlns:c16r2="http://schemas.microsoft.com/office/drawing/2015/06/chart">
            <c:ext xmlns:c16="http://schemas.microsoft.com/office/drawing/2014/chart" uri="{C3380CC4-5D6E-409C-BE32-E72D297353CC}">
              <c16:uniqueId val="{00000006-21C9-491F-8588-417C5310E84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286"/>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409A-4396-9206-CD89F4E4CD5A}"/>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409A-4396-9206-CD89F4E4CD5A}"/>
              </c:ext>
            </c:extLst>
          </c:dPt>
          <c:dPt>
            <c:idx val="2"/>
            <c:bubble3D val="0"/>
            <c:spPr>
              <a:solidFill>
                <a:srgbClr val="FBB040"/>
              </a:solidFill>
              <a:ln>
                <a:noFill/>
              </a:ln>
            </c:spPr>
            <c:extLst xmlns:c16r2="http://schemas.microsoft.com/office/drawing/2015/06/chart">
              <c:ext xmlns:c16="http://schemas.microsoft.com/office/drawing/2014/chart" uri="{C3380CC4-5D6E-409C-BE32-E72D297353CC}">
                <c16:uniqueId val="{00000005-409A-4396-9206-CD89F4E4CD5A}"/>
              </c:ext>
            </c:extLst>
          </c:dPt>
          <c:dLbls>
            <c:delete val="1"/>
          </c:dLbls>
          <c:cat>
            <c:numRef>
              <c:f>Sheet1!$A$2:$A$3</c:f>
              <c:numCache>
                <c:formatCode>General</c:formatCode>
                <c:ptCount val="2"/>
              </c:numCache>
            </c:numRef>
          </c:cat>
          <c:val>
            <c:numRef>
              <c:f>Sheet1!$B$2:$B$3</c:f>
              <c:numCache>
                <c:formatCode>General</c:formatCode>
                <c:ptCount val="2"/>
                <c:pt idx="0">
                  <c:v>48</c:v>
                </c:pt>
                <c:pt idx="1">
                  <c:v>52</c:v>
                </c:pt>
              </c:numCache>
            </c:numRef>
          </c:val>
          <c:extLst xmlns:c16r2="http://schemas.microsoft.com/office/drawing/2015/06/chart">
            <c:ext xmlns:c16="http://schemas.microsoft.com/office/drawing/2014/chart" uri="{C3380CC4-5D6E-409C-BE32-E72D297353CC}">
              <c16:uniqueId val="{00000006-409A-4396-9206-CD89F4E4CD5A}"/>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409A-4396-9206-CD89F4E4CD5A}"/>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409A-4396-9206-CD89F4E4CD5A}"/>
              </c:ext>
            </c:extLst>
          </c:dPt>
          <c:dPt>
            <c:idx val="2"/>
            <c:bubble3D val="0"/>
            <c:spPr>
              <a:solidFill>
                <a:srgbClr val="FBB040"/>
              </a:solidFill>
              <a:ln>
                <a:noFill/>
              </a:ln>
            </c:spPr>
            <c:extLst xmlns:c16r2="http://schemas.microsoft.com/office/drawing/2015/06/chart">
              <c:ext xmlns:c16="http://schemas.microsoft.com/office/drawing/2014/chart" uri="{C3380CC4-5D6E-409C-BE32-E72D297353CC}">
                <c16:uniqueId val="{00000005-409A-4396-9206-CD89F4E4CD5A}"/>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6-409A-4396-9206-CD89F4E4CD5A}"/>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409A-4396-9206-CD89F4E4CD5A}"/>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409A-4396-9206-CD89F4E4CD5A}"/>
              </c:ext>
            </c:extLst>
          </c:dPt>
          <c:dPt>
            <c:idx val="2"/>
            <c:bubble3D val="0"/>
            <c:spPr>
              <a:solidFill>
                <a:srgbClr val="FBB040"/>
              </a:solidFill>
              <a:ln>
                <a:noFill/>
              </a:ln>
            </c:spPr>
            <c:extLst xmlns:c16r2="http://schemas.microsoft.com/office/drawing/2015/06/chart">
              <c:ext xmlns:c16="http://schemas.microsoft.com/office/drawing/2014/chart" uri="{C3380CC4-5D6E-409C-BE32-E72D297353CC}">
                <c16:uniqueId val="{00000005-409A-4396-9206-CD89F4E4CD5A}"/>
              </c:ext>
            </c:extLst>
          </c:dPt>
          <c:dLbls>
            <c:delete val="1"/>
          </c:dLbls>
          <c:cat>
            <c:numRef>
              <c:f>Sheet1!$A$2:$A$3</c:f>
              <c:numCache>
                <c:formatCode>General</c:formatCode>
                <c:ptCount val="2"/>
              </c:numCache>
            </c:numRef>
          </c:cat>
          <c:val>
            <c:numRef>
              <c:f>Sheet1!$B$2:$B$3</c:f>
              <c:numCache>
                <c:formatCode>General</c:formatCode>
                <c:ptCount val="2"/>
                <c:pt idx="0">
                  <c:v>58</c:v>
                </c:pt>
                <c:pt idx="1">
                  <c:v>42</c:v>
                </c:pt>
              </c:numCache>
            </c:numRef>
          </c:val>
          <c:extLst xmlns:c16r2="http://schemas.microsoft.com/office/drawing/2015/06/chart">
            <c:ext xmlns:c16="http://schemas.microsoft.com/office/drawing/2014/chart" uri="{C3380CC4-5D6E-409C-BE32-E72D297353CC}">
              <c16:uniqueId val="{00000006-409A-4396-9206-CD89F4E4CD5A}"/>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Daily</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0</c:formatCode>
                <c:ptCount val="3"/>
                <c:pt idx="0">
                  <c:v>94.491525423728817</c:v>
                </c:pt>
                <c:pt idx="1">
                  <c:v>95.677233429394818</c:v>
                </c:pt>
                <c:pt idx="2">
                  <c:v>93.35180055401662</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Weekly</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0</c:formatCode>
                <c:ptCount val="3"/>
                <c:pt idx="0">
                  <c:v>2.4011299435028248</c:v>
                </c:pt>
                <c:pt idx="1">
                  <c:v>1.7291066282420746</c:v>
                </c:pt>
                <c:pt idx="2">
                  <c:v>3.0470914127423825</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Monthly</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0</c:formatCode>
                <c:ptCount val="3"/>
                <c:pt idx="0">
                  <c:v>0.98870056497175129</c:v>
                </c:pt>
                <c:pt idx="1">
                  <c:v>0.86455331412103731</c:v>
                </c:pt>
                <c:pt idx="2">
                  <c:v>1.10803324099723</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Tried once</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0</c:formatCode>
                <c:ptCount val="3"/>
                <c:pt idx="0">
                  <c:v>0.2824858757062147</c:v>
                </c:pt>
                <c:pt idx="1">
                  <c:v>0.28818443804034583</c:v>
                </c:pt>
                <c:pt idx="2">
                  <c:v>0.2770083102493075</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0</c:formatCode>
                <c:ptCount val="3"/>
                <c:pt idx="0">
                  <c:v>1.8361581920903955</c:v>
                </c:pt>
                <c:pt idx="1">
                  <c:v>1.4409221902017291</c:v>
                </c:pt>
                <c:pt idx="2">
                  <c:v>2.21606648199446</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483357328"/>
        <c:axId val="483357720"/>
      </c:barChart>
      <c:catAx>
        <c:axId val="48335732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483357720"/>
        <c:crosses val="autoZero"/>
        <c:auto val="1"/>
        <c:lblAlgn val="ctr"/>
        <c:lblOffset val="100"/>
        <c:noMultiLvlLbl val="0"/>
      </c:catAx>
      <c:valAx>
        <c:axId val="483357720"/>
        <c:scaling>
          <c:orientation val="minMax"/>
          <c:max val="1"/>
          <c:min val="0"/>
        </c:scaling>
        <c:delete val="0"/>
        <c:axPos val="b"/>
        <c:numFmt formatCode="0%" sourceLinked="0"/>
        <c:majorTickMark val="out"/>
        <c:minorTickMark val="none"/>
        <c:tickLblPos val="nextTo"/>
        <c:txPr>
          <a:bodyPr/>
          <a:lstStyle/>
          <a:p>
            <a:pPr>
              <a:defRPr sz="1200"/>
            </a:pPr>
            <a:endParaRPr lang="hu-HU"/>
          </a:p>
        </c:txPr>
        <c:crossAx val="483357328"/>
        <c:crosses val="max"/>
        <c:crossBetween val="between"/>
      </c:valAx>
    </c:plotArea>
    <c:legend>
      <c:legendPos val="b"/>
      <c:layout>
        <c:manualLayout>
          <c:xMode val="edge"/>
          <c:yMode val="edge"/>
          <c:x val="1.5479510720949618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Daily</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0</c:formatCode>
                <c:ptCount val="3"/>
                <c:pt idx="0">
                  <c:v>73.870056497175142</c:v>
                </c:pt>
                <c:pt idx="1">
                  <c:v>81.556195965417871</c:v>
                </c:pt>
                <c:pt idx="2">
                  <c:v>66.4819944598338</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Weekly</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0</c:formatCode>
                <c:ptCount val="3"/>
                <c:pt idx="0">
                  <c:v>6.4971751412429377</c:v>
                </c:pt>
                <c:pt idx="1">
                  <c:v>5.1873198847262252</c:v>
                </c:pt>
                <c:pt idx="2">
                  <c:v>7.7562326869806091</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Monthly</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0</c:formatCode>
                <c:ptCount val="3"/>
                <c:pt idx="0">
                  <c:v>3.1073446327683616</c:v>
                </c:pt>
                <c:pt idx="1">
                  <c:v>2.3054755043227666</c:v>
                </c:pt>
                <c:pt idx="2">
                  <c:v>3.8781163434903045</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Tried once</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0</c:formatCode>
                <c:ptCount val="3"/>
                <c:pt idx="0">
                  <c:v>2.6836158192090394</c:v>
                </c:pt>
                <c:pt idx="1">
                  <c:v>1.4409221902017291</c:v>
                </c:pt>
                <c:pt idx="2">
                  <c:v>3.8781163434903045</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0</c:formatCode>
                <c:ptCount val="3"/>
                <c:pt idx="0">
                  <c:v>13.841807909604519</c:v>
                </c:pt>
                <c:pt idx="1">
                  <c:v>9.5100864553314128</c:v>
                </c:pt>
                <c:pt idx="2">
                  <c:v>18.005540166204987</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135652024"/>
        <c:axId val="135652416"/>
      </c:barChart>
      <c:catAx>
        <c:axId val="135652024"/>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135652416"/>
        <c:crosses val="autoZero"/>
        <c:auto val="1"/>
        <c:lblAlgn val="ctr"/>
        <c:lblOffset val="100"/>
        <c:noMultiLvlLbl val="0"/>
      </c:catAx>
      <c:valAx>
        <c:axId val="135652416"/>
        <c:scaling>
          <c:orientation val="minMax"/>
          <c:max val="1"/>
        </c:scaling>
        <c:delete val="0"/>
        <c:axPos val="b"/>
        <c:numFmt formatCode="0%" sourceLinked="0"/>
        <c:majorTickMark val="out"/>
        <c:minorTickMark val="none"/>
        <c:tickLblPos val="nextTo"/>
        <c:txPr>
          <a:bodyPr/>
          <a:lstStyle/>
          <a:p>
            <a:pPr>
              <a:defRPr sz="1200"/>
            </a:pPr>
            <a:endParaRPr lang="hu-HU"/>
          </a:p>
        </c:txPr>
        <c:crossAx val="135652024"/>
        <c:crosses val="max"/>
        <c:crossBetween val="between"/>
      </c:valAx>
    </c:plotArea>
    <c:legend>
      <c:legendPos val="b"/>
      <c:layout>
        <c:manualLayout>
          <c:xMode val="edge"/>
          <c:yMode val="edge"/>
          <c:x val="9.2354977005458444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80A-4467-8A2C-576E77694D0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80A-4467-8A2C-576E77694D05}"/>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180A-4467-8A2C-576E77694D0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D978-4EC5-A092-FFBF8AF15FB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978-4EC5-A092-FFBF8AF15FBC}"/>
              </c:ext>
            </c:extLst>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extLst xmlns:c16r2="http://schemas.microsoft.com/office/drawing/2015/06/chart">
            <c:ext xmlns:c16="http://schemas.microsoft.com/office/drawing/2014/chart" uri="{C3380CC4-5D6E-409C-BE32-E72D297353CC}">
              <c16:uniqueId val="{00000004-D978-4EC5-A092-FFBF8AF15FB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BF99-4097-BAD5-EA9E5658A95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F99-4097-BAD5-EA9E5658A956}"/>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BF99-4097-BAD5-EA9E5658A95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CBA4-4BAF-9C42-E078D42C40A5}"/>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CBA4-4BAF-9C42-E078D42C40A5}"/>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CBA4-4BAF-9C42-E078D42C40A5}"/>
              </c:ext>
            </c:extLst>
          </c:dPt>
          <c:dPt>
            <c:idx val="4"/>
            <c:bubble3D val="0"/>
            <c:spPr>
              <a:solidFill>
                <a:srgbClr val="FBB040"/>
              </a:solidFill>
              <a:ln>
                <a:noFill/>
              </a:ln>
            </c:spPr>
            <c:extLst xmlns:c16r2="http://schemas.microsoft.com/office/drawing/2015/06/chart">
              <c:ext xmlns:c16="http://schemas.microsoft.com/office/drawing/2014/chart" uri="{C3380CC4-5D6E-409C-BE32-E72D297353CC}">
                <c16:uniqueId val="{00000007-CBA4-4BAF-9C42-E078D42C40A5}"/>
              </c:ext>
            </c:extLst>
          </c:dPt>
          <c:dLbls>
            <c:delete val="1"/>
          </c:dLbls>
          <c:cat>
            <c:numRef>
              <c:f>Sheet1!$A$2:$A$4</c:f>
              <c:numCache>
                <c:formatCode>General</c:formatCode>
                <c:ptCount val="3"/>
              </c:numCache>
            </c:numRef>
          </c:cat>
          <c:val>
            <c:numRef>
              <c:f>Sheet1!$B$2:$B$4</c:f>
              <c:numCache>
                <c:formatCode>General</c:formatCode>
                <c:ptCount val="3"/>
                <c:pt idx="0">
                  <c:v>22</c:v>
                </c:pt>
                <c:pt idx="1">
                  <c:v>43</c:v>
                </c:pt>
                <c:pt idx="2">
                  <c:v>35</c:v>
                </c:pt>
              </c:numCache>
            </c:numRef>
          </c:val>
          <c:extLst xmlns:c16r2="http://schemas.microsoft.com/office/drawing/2015/06/chart">
            <c:ext xmlns:c16="http://schemas.microsoft.com/office/drawing/2014/chart" uri="{C3380CC4-5D6E-409C-BE32-E72D297353CC}">
              <c16:uniqueId val="{00000008-CBA4-4BAF-9C42-E078D42C40A5}"/>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952-467F-B51D-291C9BF25D2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952-467F-B51D-291C9BF25D28}"/>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F952-467F-B51D-291C9BF25D2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81D7-4050-B0EC-4A0E94E48C0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1D7-4050-B0EC-4A0E94E48C07}"/>
              </c:ext>
            </c:extLst>
          </c:dPt>
          <c:dLbls>
            <c:delete val="1"/>
          </c:dLbls>
          <c:cat>
            <c:numRef>
              <c:f>Sheet1!$A$2:$A$3</c:f>
              <c:numCache>
                <c:formatCode>General</c:formatCode>
                <c:ptCount val="2"/>
              </c:numCache>
            </c:num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4-81D7-4050-B0EC-4A0E94E48C0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4BF0-4567-8C5A-ABC147519D3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4BF0-4567-8C5A-ABC147519D3B}"/>
              </c:ext>
            </c:extLst>
          </c:dPt>
          <c:dLbls>
            <c:delete val="1"/>
          </c:dLbls>
          <c:cat>
            <c:numRef>
              <c:f>Sheet1!$A$2:$A$3</c:f>
              <c:numCache>
                <c:formatCode>General</c:formatCode>
                <c:ptCount val="2"/>
              </c:numCache>
            </c:numRef>
          </c:cat>
          <c:val>
            <c:numRef>
              <c:f>Sheet1!$B$2:$B$3</c:f>
              <c:numCache>
                <c:formatCode>General</c:formatCode>
                <c:ptCount val="2"/>
                <c:pt idx="0">
                  <c:v>7</c:v>
                </c:pt>
                <c:pt idx="1">
                  <c:v>93</c:v>
                </c:pt>
              </c:numCache>
            </c:numRef>
          </c:val>
          <c:extLst xmlns:c16r2="http://schemas.microsoft.com/office/drawing/2015/06/chart">
            <c:ext xmlns:c16="http://schemas.microsoft.com/office/drawing/2014/chart" uri="{C3380CC4-5D6E-409C-BE32-E72D297353CC}">
              <c16:uniqueId val="{00000004-4BF0-4567-8C5A-ABC147519D3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8E39-4D6E-A381-3F7A728A3B7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E39-4D6E-A381-3F7A728A3B75}"/>
              </c:ext>
            </c:extLst>
          </c:dPt>
          <c:dLbls>
            <c:delete val="1"/>
          </c:dLbls>
          <c:cat>
            <c:numRef>
              <c:f>Sheet1!$A$2:$A$3</c:f>
              <c:numCache>
                <c:formatCode>General</c:formatCode>
                <c:ptCount val="2"/>
              </c:numCache>
            </c:numRef>
          </c:cat>
          <c:val>
            <c:numRef>
              <c:f>Sheet1!$B$2:$B$3</c:f>
              <c:numCache>
                <c:formatCode>General</c:formatCode>
                <c:ptCount val="2"/>
                <c:pt idx="0">
                  <c:v>91</c:v>
                </c:pt>
                <c:pt idx="1">
                  <c:v>9</c:v>
                </c:pt>
              </c:numCache>
            </c:numRef>
          </c:val>
          <c:extLst xmlns:c16r2="http://schemas.microsoft.com/office/drawing/2015/06/chart">
            <c:ext xmlns:c16="http://schemas.microsoft.com/office/drawing/2014/chart" uri="{C3380CC4-5D6E-409C-BE32-E72D297353CC}">
              <c16:uniqueId val="{00000004-8E39-4D6E-A381-3F7A728A3B7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B334-4FA5-8309-2AB50018001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334-4FA5-8309-2AB50018001A}"/>
              </c:ext>
            </c:extLst>
          </c:dPt>
          <c:dLbls>
            <c:delete val="1"/>
          </c:dLbls>
          <c:cat>
            <c:numRef>
              <c:f>Sheet1!$A$2:$A$3</c:f>
              <c:numCache>
                <c:formatCode>General</c:formatCode>
                <c:ptCount val="2"/>
              </c:numCache>
            </c:num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4-B334-4FA5-8309-2AB50018001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D27F-442E-B8DE-97C50DD840A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27F-442E-B8DE-97C50DD840A9}"/>
              </c:ext>
            </c:extLst>
          </c:dPt>
          <c:dLbls>
            <c:delete val="1"/>
          </c:dLbls>
          <c:cat>
            <c:numRef>
              <c:f>Sheet1!$A$2:$A$3</c:f>
              <c:numCache>
                <c:formatCode>General</c:formatCode>
                <c:ptCount val="2"/>
              </c:numCache>
            </c:num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4-D27F-442E-B8DE-97C50DD840A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C2C-49D5-A1B7-C3E8BAF289E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C2C-49D5-A1B7-C3E8BAF289E6}"/>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8C2C-49D5-A1B7-C3E8BAF289E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B064-48B3-A628-FCE11CD95A6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064-48B3-A628-FCE11CD95A69}"/>
              </c:ext>
            </c:extLst>
          </c:dPt>
          <c:dLbls>
            <c:delete val="1"/>
          </c:dLbls>
          <c:cat>
            <c:numRef>
              <c:f>Sheet1!$A$2:$A$3</c:f>
              <c:numCache>
                <c:formatCode>General</c:formatCode>
                <c:ptCount val="2"/>
              </c:numCache>
            </c:numRef>
          </c:cat>
          <c:val>
            <c:numRef>
              <c:f>Sheet1!$B$2:$B$3</c:f>
              <c:numCache>
                <c:formatCode>General</c:formatCode>
                <c:ptCount val="2"/>
                <c:pt idx="0">
                  <c:v>85</c:v>
                </c:pt>
                <c:pt idx="1">
                  <c:v>15</c:v>
                </c:pt>
              </c:numCache>
            </c:numRef>
          </c:val>
          <c:extLst xmlns:c16r2="http://schemas.microsoft.com/office/drawing/2015/06/chart">
            <c:ext xmlns:c16="http://schemas.microsoft.com/office/drawing/2014/chart" uri="{C3380CC4-5D6E-409C-BE32-E72D297353CC}">
              <c16:uniqueId val="{00000004-B064-48B3-A628-FCE11CD95A6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F517-40DB-90CA-3D9330B517F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517-40DB-90CA-3D9330B517FA}"/>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F517-40DB-90CA-3D9330B517F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6E91-469C-88B3-C26DC565607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91-469C-88B3-C26DC565607F}"/>
              </c:ext>
            </c:extLst>
          </c:dPt>
          <c:dLbls>
            <c:delete val="1"/>
          </c:dLbls>
          <c:cat>
            <c:numRef>
              <c:f>Sheet1!$A$2:$A$3</c:f>
              <c:numCache>
                <c:formatCode>General</c:formatCode>
                <c:ptCount val="2"/>
              </c:numCache>
            </c:num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4-6E91-469C-88B3-C26DC565607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Daily</c:v>
                </c:pt>
              </c:strCache>
            </c:strRef>
          </c:tx>
          <c:spPr>
            <a:solidFill>
              <a:srgbClr val="A1C46B"/>
            </a:solidFill>
            <a:ln>
              <a:solidFill>
                <a:srgbClr val="FFFFFF"/>
              </a:solidFill>
            </a:ln>
          </c:spPr>
          <c:invertIfNegative val="0"/>
          <c:cat>
            <c:strRef>
              <c:f>Sheet1!$A$2:$A$4</c:f>
              <c:strCache>
                <c:ptCount val="3"/>
                <c:pt idx="0">
                  <c:v>Total</c:v>
                </c:pt>
                <c:pt idx="1">
                  <c:v>Great Britain</c:v>
                </c:pt>
                <c:pt idx="2">
                  <c:v>Németország</c:v>
                </c:pt>
              </c:strCache>
            </c:strRef>
          </c:cat>
          <c:val>
            <c:numRef>
              <c:f>Sheet1!$B$2:$B$4</c:f>
              <c:numCache>
                <c:formatCode>0</c:formatCode>
                <c:ptCount val="3"/>
                <c:pt idx="0">
                  <c:v>37.005649717514125</c:v>
                </c:pt>
                <c:pt idx="1">
                  <c:v>39.481268011527376</c:v>
                </c:pt>
                <c:pt idx="2">
                  <c:v>34.626038781163437</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Weekly</c:v>
                </c:pt>
              </c:strCache>
            </c:strRef>
          </c:tx>
          <c:spPr>
            <a:solidFill>
              <a:srgbClr val="008BCA"/>
            </a:solidFill>
            <a:ln>
              <a:solidFill>
                <a:srgbClr val="FFFFFF"/>
              </a:solidFill>
            </a:ln>
          </c:spPr>
          <c:invertIfNegative val="0"/>
          <c:cat>
            <c:strRef>
              <c:f>Sheet1!$A$2:$A$4</c:f>
              <c:strCache>
                <c:ptCount val="3"/>
                <c:pt idx="0">
                  <c:v>Total</c:v>
                </c:pt>
                <c:pt idx="1">
                  <c:v>Great Britain</c:v>
                </c:pt>
                <c:pt idx="2">
                  <c:v>Németország</c:v>
                </c:pt>
              </c:strCache>
            </c:strRef>
          </c:cat>
          <c:val>
            <c:numRef>
              <c:f>Sheet1!$C$2:$C$4</c:f>
              <c:numCache>
                <c:formatCode>0</c:formatCode>
                <c:ptCount val="3"/>
                <c:pt idx="0">
                  <c:v>33.192090395480228</c:v>
                </c:pt>
                <c:pt idx="1">
                  <c:v>35.158501440922187</c:v>
                </c:pt>
                <c:pt idx="2">
                  <c:v>31.301939058171747</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Monthly</c:v>
                </c:pt>
              </c:strCache>
            </c:strRef>
          </c:tx>
          <c:spPr>
            <a:solidFill>
              <a:srgbClr val="FBB040"/>
            </a:solidFill>
            <a:ln>
              <a:solidFill>
                <a:srgbClr val="FFFFFF"/>
              </a:solidFill>
            </a:ln>
          </c:spPr>
          <c:invertIfNegative val="0"/>
          <c:cat>
            <c:strRef>
              <c:f>Sheet1!$A$2:$A$4</c:f>
              <c:strCache>
                <c:ptCount val="3"/>
                <c:pt idx="0">
                  <c:v>Total</c:v>
                </c:pt>
                <c:pt idx="1">
                  <c:v>Great Britain</c:v>
                </c:pt>
                <c:pt idx="2">
                  <c:v>Németország</c:v>
                </c:pt>
              </c:strCache>
            </c:strRef>
          </c:cat>
          <c:val>
            <c:numRef>
              <c:f>Sheet1!$D$2:$D$4</c:f>
              <c:numCache>
                <c:formatCode>0</c:formatCode>
                <c:ptCount val="3"/>
                <c:pt idx="0">
                  <c:v>15.254237288135593</c:v>
                </c:pt>
                <c:pt idx="1">
                  <c:v>14.697406340057636</c:v>
                </c:pt>
                <c:pt idx="2">
                  <c:v>15.789473684210526</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Tried once</c:v>
                </c:pt>
              </c:strCache>
            </c:strRef>
          </c:tx>
          <c:spPr>
            <a:solidFill>
              <a:srgbClr val="ED6737"/>
            </a:solidFill>
            <a:ln>
              <a:solidFill>
                <a:srgbClr val="FFFFFF"/>
              </a:solidFill>
            </a:ln>
          </c:spPr>
          <c:invertIfNegative val="0"/>
          <c:cat>
            <c:strRef>
              <c:f>Sheet1!$A$2:$A$4</c:f>
              <c:strCache>
                <c:ptCount val="3"/>
                <c:pt idx="0">
                  <c:v>Total</c:v>
                </c:pt>
                <c:pt idx="1">
                  <c:v>Great Britain</c:v>
                </c:pt>
                <c:pt idx="2">
                  <c:v>Németország</c:v>
                </c:pt>
              </c:strCache>
            </c:strRef>
          </c:cat>
          <c:val>
            <c:numRef>
              <c:f>Sheet1!$E$2:$E$4</c:f>
              <c:numCache>
                <c:formatCode>0</c:formatCode>
                <c:ptCount val="3"/>
                <c:pt idx="0">
                  <c:v>4.2372881355932206</c:v>
                </c:pt>
                <c:pt idx="1">
                  <c:v>3.7463976945244957</c:v>
                </c:pt>
                <c:pt idx="2">
                  <c:v>4.7091412742382275</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Sheet1!$A$2:$A$4</c:f>
              <c:strCache>
                <c:ptCount val="3"/>
                <c:pt idx="0">
                  <c:v>Total</c:v>
                </c:pt>
                <c:pt idx="1">
                  <c:v>Great Britain</c:v>
                </c:pt>
                <c:pt idx="2">
                  <c:v>Németország</c:v>
                </c:pt>
              </c:strCache>
            </c:strRef>
          </c:cat>
          <c:val>
            <c:numRef>
              <c:f>Sheet1!$F$2:$F$4</c:f>
              <c:numCache>
                <c:formatCode>0</c:formatCode>
                <c:ptCount val="3"/>
                <c:pt idx="0">
                  <c:v>10.310734463276836</c:v>
                </c:pt>
                <c:pt idx="1">
                  <c:v>6.9164265129682985</c:v>
                </c:pt>
                <c:pt idx="2">
                  <c:v>13.573407202216064</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529806776"/>
        <c:axId val="529806384"/>
      </c:barChart>
      <c:catAx>
        <c:axId val="529806776"/>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529806384"/>
        <c:crosses val="autoZero"/>
        <c:auto val="1"/>
        <c:lblAlgn val="ctr"/>
        <c:lblOffset val="100"/>
        <c:noMultiLvlLbl val="0"/>
      </c:catAx>
      <c:valAx>
        <c:axId val="529806384"/>
        <c:scaling>
          <c:orientation val="minMax"/>
          <c:max val="1"/>
          <c:min val="0"/>
        </c:scaling>
        <c:delete val="0"/>
        <c:axPos val="b"/>
        <c:numFmt formatCode="0%" sourceLinked="0"/>
        <c:majorTickMark val="out"/>
        <c:minorTickMark val="none"/>
        <c:tickLblPos val="nextTo"/>
        <c:txPr>
          <a:bodyPr/>
          <a:lstStyle/>
          <a:p>
            <a:pPr>
              <a:defRPr sz="1200"/>
            </a:pPr>
            <a:endParaRPr lang="hu-HU"/>
          </a:p>
        </c:txPr>
        <c:crossAx val="529806776"/>
        <c:crosses val="max"/>
        <c:crossBetween val="between"/>
      </c:valAx>
    </c:plotArea>
    <c:legend>
      <c:legendPos val="b"/>
      <c:layout>
        <c:manualLayout>
          <c:xMode val="edge"/>
          <c:yMode val="edge"/>
          <c:x val="1.5479510720949618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1E88-4261-A4F7-978EBEA330F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E88-4261-A4F7-978EBEA330FA}"/>
              </c:ext>
            </c:extLst>
          </c:dPt>
          <c:dLbls>
            <c:delete val="1"/>
          </c:dLbls>
          <c:cat>
            <c:numRef>
              <c:f>Sheet1!$A$2:$A$3</c:f>
              <c:numCache>
                <c:formatCode>General</c:formatCode>
                <c:ptCount val="2"/>
              </c:numCache>
            </c:numRef>
          </c:cat>
          <c:val>
            <c:numRef>
              <c:f>Sheet1!$B$2:$B$3</c:f>
              <c:numCache>
                <c:formatCode>General</c:formatCode>
                <c:ptCount val="2"/>
                <c:pt idx="0">
                  <c:v>27</c:v>
                </c:pt>
                <c:pt idx="1">
                  <c:v>73</c:v>
                </c:pt>
              </c:numCache>
            </c:numRef>
          </c:val>
          <c:extLst xmlns:c16r2="http://schemas.microsoft.com/office/drawing/2015/06/chart">
            <c:ext xmlns:c16="http://schemas.microsoft.com/office/drawing/2014/chart" uri="{C3380CC4-5D6E-409C-BE32-E72D297353CC}">
              <c16:uniqueId val="{00000004-1E88-4261-A4F7-978EBEA330F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Daily</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0</c:formatCode>
                <c:ptCount val="3"/>
                <c:pt idx="0">
                  <c:v>19.774011299434999</c:v>
                </c:pt>
                <c:pt idx="1">
                  <c:v>23.919308357348704</c:v>
                </c:pt>
                <c:pt idx="2">
                  <c:v>15.789473684210526</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Weekly</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0</c:formatCode>
                <c:ptCount val="3"/>
                <c:pt idx="0">
                  <c:v>36.158192090395481</c:v>
                </c:pt>
                <c:pt idx="1">
                  <c:v>40.634005763688762</c:v>
                </c:pt>
                <c:pt idx="2">
                  <c:v>31.855955678670362</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Monthly</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0</c:formatCode>
                <c:ptCount val="3"/>
                <c:pt idx="0">
                  <c:v>33.61581920903955</c:v>
                </c:pt>
                <c:pt idx="1">
                  <c:v>29.971181556195965</c:v>
                </c:pt>
                <c:pt idx="2">
                  <c:v>37.119113573407205</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Tried once</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0</c:formatCode>
                <c:ptCount val="3"/>
                <c:pt idx="0">
                  <c:v>5.0847457627118642</c:v>
                </c:pt>
                <c:pt idx="1">
                  <c:v>2.8818443804034581</c:v>
                </c:pt>
                <c:pt idx="2">
                  <c:v>7.2022160664819941</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0</c:formatCode>
                <c:ptCount val="3"/>
                <c:pt idx="0">
                  <c:v>5.3672316384180787</c:v>
                </c:pt>
                <c:pt idx="1">
                  <c:v>2.5936599423631126</c:v>
                </c:pt>
                <c:pt idx="2">
                  <c:v>8.0332409972299175</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529805208"/>
        <c:axId val="558882096"/>
      </c:barChart>
      <c:catAx>
        <c:axId val="52980520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558882096"/>
        <c:crosses val="autoZero"/>
        <c:auto val="1"/>
        <c:lblAlgn val="ctr"/>
        <c:lblOffset val="100"/>
        <c:noMultiLvlLbl val="0"/>
      </c:catAx>
      <c:valAx>
        <c:axId val="558882096"/>
        <c:scaling>
          <c:orientation val="minMax"/>
          <c:max val="1"/>
        </c:scaling>
        <c:delete val="0"/>
        <c:axPos val="b"/>
        <c:numFmt formatCode="0%" sourceLinked="0"/>
        <c:majorTickMark val="out"/>
        <c:minorTickMark val="none"/>
        <c:tickLblPos val="nextTo"/>
        <c:txPr>
          <a:bodyPr/>
          <a:lstStyle/>
          <a:p>
            <a:pPr>
              <a:defRPr sz="1200"/>
            </a:pPr>
            <a:endParaRPr lang="hu-HU"/>
          </a:p>
        </c:txPr>
        <c:crossAx val="529805208"/>
        <c:crosses val="max"/>
        <c:crossBetween val="between"/>
      </c:valAx>
    </c:plotArea>
    <c:legend>
      <c:legendPos val="b"/>
      <c:layout>
        <c:manualLayout>
          <c:xMode val="edge"/>
          <c:yMode val="edge"/>
          <c:x val="9.2354977005458444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Daily</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0</c:formatCode>
                <c:ptCount val="3"/>
                <c:pt idx="0">
                  <c:v>31.92090395480226</c:v>
                </c:pt>
                <c:pt idx="1">
                  <c:v>31.70028818443804</c:v>
                </c:pt>
                <c:pt idx="2">
                  <c:v>32.13296398891967</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Weekly</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0</c:formatCode>
                <c:ptCount val="3"/>
                <c:pt idx="0">
                  <c:v>26.694915254237291</c:v>
                </c:pt>
                <c:pt idx="1">
                  <c:v>28.530259365994237</c:v>
                </c:pt>
                <c:pt idx="2">
                  <c:v>24.930747922437675</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Monthly</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0</c:formatCode>
                <c:ptCount val="3"/>
                <c:pt idx="0">
                  <c:v>15.254237288135593</c:v>
                </c:pt>
                <c:pt idx="1">
                  <c:v>15.561959654178672</c:v>
                </c:pt>
                <c:pt idx="2">
                  <c:v>14.958448753462603</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Tried once</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0</c:formatCode>
                <c:ptCount val="3"/>
                <c:pt idx="0">
                  <c:v>10.310734463276836</c:v>
                </c:pt>
                <c:pt idx="1">
                  <c:v>9.5100864553314128</c:v>
                </c:pt>
                <c:pt idx="2">
                  <c:v>11.0803324099723</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0</c:formatCode>
                <c:ptCount val="3"/>
                <c:pt idx="0">
                  <c:v>15.819209039548021</c:v>
                </c:pt>
                <c:pt idx="1">
                  <c:v>14.697406340057636</c:v>
                </c:pt>
                <c:pt idx="2">
                  <c:v>16.897506925207757</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532925960"/>
        <c:axId val="532926352"/>
      </c:barChart>
      <c:catAx>
        <c:axId val="532925960"/>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532926352"/>
        <c:crosses val="autoZero"/>
        <c:auto val="1"/>
        <c:lblAlgn val="ctr"/>
        <c:lblOffset val="100"/>
        <c:noMultiLvlLbl val="0"/>
      </c:catAx>
      <c:valAx>
        <c:axId val="532926352"/>
        <c:scaling>
          <c:orientation val="minMax"/>
          <c:max val="1"/>
          <c:min val="0"/>
        </c:scaling>
        <c:delete val="0"/>
        <c:axPos val="b"/>
        <c:numFmt formatCode="0%" sourceLinked="0"/>
        <c:majorTickMark val="out"/>
        <c:minorTickMark val="none"/>
        <c:tickLblPos val="nextTo"/>
        <c:txPr>
          <a:bodyPr/>
          <a:lstStyle/>
          <a:p>
            <a:pPr>
              <a:defRPr sz="1200"/>
            </a:pPr>
            <a:endParaRPr lang="hu-HU"/>
          </a:p>
        </c:txPr>
        <c:crossAx val="532925960"/>
        <c:crosses val="max"/>
        <c:crossBetween val="between"/>
      </c:valAx>
    </c:plotArea>
    <c:legend>
      <c:legendPos val="b"/>
      <c:layout>
        <c:manualLayout>
          <c:xMode val="edge"/>
          <c:yMode val="edge"/>
          <c:x val="1.5479510720949618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0.15367866069652236"/>
          <c:w val="0.70219130389164397"/>
          <c:h val="0.53843012009073099"/>
        </c:manualLayout>
      </c:layout>
      <c:barChart>
        <c:barDir val="bar"/>
        <c:grouping val="percentStacked"/>
        <c:varyColors val="0"/>
        <c:ser>
          <c:idx val="0"/>
          <c:order val="0"/>
          <c:tx>
            <c:strRef>
              <c:f>Sheet1!$B$1</c:f>
              <c:strCache>
                <c:ptCount val="1"/>
                <c:pt idx="0">
                  <c:v>Daily</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0</c:formatCode>
                <c:ptCount val="3"/>
                <c:pt idx="0">
                  <c:v>24.293785310734464</c:v>
                </c:pt>
                <c:pt idx="1">
                  <c:v>30.835734870317001</c:v>
                </c:pt>
                <c:pt idx="2">
                  <c:v>18.005540166204987</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Weekly</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0</c:formatCode>
                <c:ptCount val="3"/>
                <c:pt idx="0">
                  <c:v>21.045197740112993</c:v>
                </c:pt>
                <c:pt idx="1">
                  <c:v>27.377521613832855</c:v>
                </c:pt>
                <c:pt idx="2">
                  <c:v>14.958448753462603</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Monthly</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0</c:formatCode>
                <c:ptCount val="3"/>
                <c:pt idx="0">
                  <c:v>11.158192090395481</c:v>
                </c:pt>
                <c:pt idx="1">
                  <c:v>10.086455331412104</c:v>
                </c:pt>
                <c:pt idx="2">
                  <c:v>12.18836565096953</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Tried once</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0</c:formatCode>
                <c:ptCount val="3"/>
                <c:pt idx="0">
                  <c:v>8.6158192090395485</c:v>
                </c:pt>
                <c:pt idx="1">
                  <c:v>8.93371757925072</c:v>
                </c:pt>
                <c:pt idx="2">
                  <c:v>8.310249307479225</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0</c:formatCode>
                <c:ptCount val="3"/>
                <c:pt idx="0">
                  <c:v>34.887005649717516</c:v>
                </c:pt>
                <c:pt idx="1">
                  <c:v>22.766570605187319</c:v>
                </c:pt>
                <c:pt idx="2">
                  <c:v>46.53739612188366</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532927136"/>
        <c:axId val="95096048"/>
      </c:barChart>
      <c:catAx>
        <c:axId val="532927136"/>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95096048"/>
        <c:crosses val="autoZero"/>
        <c:auto val="1"/>
        <c:lblAlgn val="ctr"/>
        <c:lblOffset val="100"/>
        <c:noMultiLvlLbl val="0"/>
      </c:catAx>
      <c:valAx>
        <c:axId val="95096048"/>
        <c:scaling>
          <c:orientation val="minMax"/>
          <c:max val="1"/>
        </c:scaling>
        <c:delete val="0"/>
        <c:axPos val="b"/>
        <c:numFmt formatCode="0%" sourceLinked="0"/>
        <c:majorTickMark val="out"/>
        <c:minorTickMark val="none"/>
        <c:tickLblPos val="nextTo"/>
        <c:txPr>
          <a:bodyPr/>
          <a:lstStyle/>
          <a:p>
            <a:pPr>
              <a:defRPr sz="1200"/>
            </a:pPr>
            <a:endParaRPr lang="hu-HU"/>
          </a:p>
        </c:txPr>
        <c:crossAx val="532927136"/>
        <c:crosses val="max"/>
        <c:crossBetween val="between"/>
      </c:valAx>
    </c:plotArea>
    <c:legend>
      <c:legendPos val="b"/>
      <c:layout>
        <c:manualLayout>
          <c:xMode val="edge"/>
          <c:yMode val="edge"/>
          <c:x val="9.2354977005458444E-2"/>
          <c:y val="0.86614582380595262"/>
          <c:w val="0.89999984867034222"/>
          <c:h val="6.1255533502844482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3C4-4BCA-A3CA-6FF929AB4CA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3C4-4BCA-A3CA-6FF929AB4CA4}"/>
              </c:ext>
            </c:extLst>
          </c:dPt>
          <c:dLbls>
            <c:delete val="1"/>
          </c:dLbls>
          <c:cat>
            <c:numRef>
              <c:f>Sheet1!$A$2:$A$3</c:f>
              <c:numCache>
                <c:formatCode>General</c:formatCode>
                <c:ptCount val="2"/>
              </c:numCache>
            </c:numRef>
          </c:cat>
          <c:val>
            <c:numRef>
              <c:f>Sheet1!$B$2:$B$3</c:f>
              <c:numCache>
                <c:formatCode>General</c:formatCode>
                <c:ptCount val="2"/>
                <c:pt idx="0">
                  <c:v>51</c:v>
                </c:pt>
                <c:pt idx="1">
                  <c:v>49</c:v>
                </c:pt>
              </c:numCache>
            </c:numRef>
          </c:val>
          <c:extLst xmlns:c16r2="http://schemas.microsoft.com/office/drawing/2015/06/chart">
            <c:ext xmlns:c16="http://schemas.microsoft.com/office/drawing/2014/chart" uri="{C3380CC4-5D6E-409C-BE32-E72D297353CC}">
              <c16:uniqueId val="{00000004-53C4-4BCA-A3CA-6FF929AB4CA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16AD-487C-B059-632D7C0B826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6AD-487C-B059-632D7C0B8264}"/>
              </c:ext>
            </c:extLst>
          </c:dPt>
          <c:dLbls>
            <c:delete val="1"/>
          </c:dLbls>
          <c:cat>
            <c:numRef>
              <c:f>Sheet1!$A$2:$A$3</c:f>
              <c:numCache>
                <c:formatCode>General</c:formatCode>
                <c:ptCount val="2"/>
              </c:numCache>
            </c:numRef>
          </c:cat>
          <c:val>
            <c:numRef>
              <c:f>Sheet1!$B$2:$B$3</c:f>
              <c:numCache>
                <c:formatCode>General</c:formatCode>
                <c:ptCount val="2"/>
                <c:pt idx="0">
                  <c:v>47</c:v>
                </c:pt>
                <c:pt idx="1">
                  <c:v>53</c:v>
                </c:pt>
              </c:numCache>
            </c:numRef>
          </c:val>
          <c:extLst xmlns:c16r2="http://schemas.microsoft.com/office/drawing/2015/06/chart">
            <c:ext xmlns:c16="http://schemas.microsoft.com/office/drawing/2014/chart" uri="{C3380CC4-5D6E-409C-BE32-E72D297353CC}">
              <c16:uniqueId val="{00000004-16AD-487C-B059-632D7C0B826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2142-4B57-97E4-F0AF520330D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142-4B57-97E4-F0AF520330DF}"/>
              </c:ext>
            </c:extLst>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4-2142-4B57-97E4-F0AF520330D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19"/>
          <c:y val="2.3001193590282989E-2"/>
          <c:w val="0.72186507853335236"/>
          <c:h val="0.89072703824976673"/>
        </c:manualLayout>
      </c:layout>
      <c:barChart>
        <c:barDir val="bar"/>
        <c:grouping val="clustered"/>
        <c:varyColors val="0"/>
        <c:ser>
          <c:idx val="0"/>
          <c:order val="0"/>
          <c:tx>
            <c:strRef>
              <c:f>Sheet1!$B$1</c:f>
              <c:strCache>
                <c:ptCount val="1"/>
                <c:pt idx="0">
                  <c:v>Total</c:v>
                </c:pt>
              </c:strCache>
            </c:strRef>
          </c:tx>
          <c:spPr>
            <a:solidFill>
              <a:srgbClr val="A1C46B"/>
            </a:solidFill>
            <a:ln>
              <a:solidFill>
                <a:srgbClr val="FFFFFF"/>
              </a:solidFill>
            </a:ln>
          </c:spPr>
          <c:invertIfNegative val="0"/>
          <c:cat>
            <c:strRef>
              <c:f>Sheet1!$A$2:$A$10</c:f>
              <c:strCache>
                <c:ptCount val="9"/>
                <c:pt idx="0">
                  <c:v>X-faktor</c:v>
                </c:pt>
                <c:pt idx="1">
                  <c:v>Barátok közt</c:v>
                </c:pt>
                <c:pt idx="2">
                  <c:v>Gasztroangyal</c:v>
                </c:pt>
                <c:pt idx="3">
                  <c:v>Éjjel-nappal Budapest</c:v>
                </c:pt>
                <c:pt idx="4">
                  <c:v>Magyarország, szeretlek!</c:v>
                </c:pt>
                <c:pt idx="5">
                  <c:v>Fábry</c:v>
                </c:pt>
                <c:pt idx="6">
                  <c:v>Való Világ</c:v>
                </c:pt>
                <c:pt idx="7">
                  <c:v>A Dal</c:v>
                </c:pt>
                <c:pt idx="8">
                  <c:v>Other</c:v>
                </c:pt>
              </c:strCache>
            </c:strRef>
          </c:cat>
          <c:val>
            <c:numRef>
              <c:f>Sheet1!$B$2:$B$10</c:f>
              <c:numCache>
                <c:formatCode>0%</c:formatCode>
                <c:ptCount val="9"/>
                <c:pt idx="0">
                  <c:v>0.15168539325842695</c:v>
                </c:pt>
                <c:pt idx="1">
                  <c:v>9.8314606741573038E-2</c:v>
                </c:pt>
                <c:pt idx="2">
                  <c:v>9.8314606741573038E-2</c:v>
                </c:pt>
                <c:pt idx="3">
                  <c:v>7.8651685393258425E-2</c:v>
                </c:pt>
                <c:pt idx="4">
                  <c:v>7.5842696629213474E-2</c:v>
                </c:pt>
                <c:pt idx="5">
                  <c:v>7.0224719101123587E-2</c:v>
                </c:pt>
                <c:pt idx="6">
                  <c:v>6.741573033707865E-2</c:v>
                </c:pt>
                <c:pt idx="7">
                  <c:v>4.4943820224719107E-2</c:v>
                </c:pt>
                <c:pt idx="8">
                  <c:v>0.22191011235955055</c:v>
                </c:pt>
              </c:numCache>
            </c:numRef>
          </c:val>
          <c:extLst xmlns:c16r2="http://schemas.microsoft.com/office/drawing/2015/06/chart">
            <c:ext xmlns:c16="http://schemas.microsoft.com/office/drawing/2014/chart" uri="{C3380CC4-5D6E-409C-BE32-E72D297353CC}">
              <c16:uniqueId val="{00000000-3790-486B-841F-5E65E59DB89C}"/>
            </c:ext>
          </c:extLst>
        </c:ser>
        <c:ser>
          <c:idx val="1"/>
          <c:order val="1"/>
          <c:tx>
            <c:strRef>
              <c:f>Sheet1!$C$1</c:f>
              <c:strCache>
                <c:ptCount val="1"/>
                <c:pt idx="0">
                  <c:v>N-B</c:v>
                </c:pt>
              </c:strCache>
            </c:strRef>
          </c:tx>
          <c:spPr>
            <a:solidFill>
              <a:srgbClr val="008BCA"/>
            </a:solidFill>
            <a:ln>
              <a:solidFill>
                <a:srgbClr val="FFFFFF"/>
              </a:solidFill>
            </a:ln>
          </c:spPr>
          <c:invertIfNegative val="0"/>
          <c:cat>
            <c:strRef>
              <c:f>Sheet1!$A$2:$A$10</c:f>
              <c:strCache>
                <c:ptCount val="9"/>
                <c:pt idx="0">
                  <c:v>X-faktor</c:v>
                </c:pt>
                <c:pt idx="1">
                  <c:v>Barátok közt</c:v>
                </c:pt>
                <c:pt idx="2">
                  <c:v>Gasztroangyal</c:v>
                </c:pt>
                <c:pt idx="3">
                  <c:v>Éjjel-nappal Budapest</c:v>
                </c:pt>
                <c:pt idx="4">
                  <c:v>Magyarország, szeretlek!</c:v>
                </c:pt>
                <c:pt idx="5">
                  <c:v>Fábry</c:v>
                </c:pt>
                <c:pt idx="6">
                  <c:v>Való Világ</c:v>
                </c:pt>
                <c:pt idx="7">
                  <c:v>A Dal</c:v>
                </c:pt>
                <c:pt idx="8">
                  <c:v>Other</c:v>
                </c:pt>
              </c:strCache>
            </c:strRef>
          </c:cat>
          <c:val>
            <c:numRef>
              <c:f>Sheet1!$C$2:$C$10</c:f>
              <c:numCache>
                <c:formatCode>0%</c:formatCode>
                <c:ptCount val="9"/>
                <c:pt idx="0">
                  <c:v>0.16666666666666669</c:v>
                </c:pt>
                <c:pt idx="1">
                  <c:v>8.6021505376344079E-2</c:v>
                </c:pt>
                <c:pt idx="2">
                  <c:v>5.3763440860215048E-2</c:v>
                </c:pt>
                <c:pt idx="3">
                  <c:v>4.8387096774193547E-2</c:v>
                </c:pt>
                <c:pt idx="4">
                  <c:v>7.5268817204301078E-2</c:v>
                </c:pt>
                <c:pt idx="5">
                  <c:v>9.1397849462365593E-2</c:v>
                </c:pt>
                <c:pt idx="6">
                  <c:v>4.8387096774193547E-2</c:v>
                </c:pt>
                <c:pt idx="7">
                  <c:v>5.3763440860215048E-2</c:v>
                </c:pt>
                <c:pt idx="8">
                  <c:v>0.19892473118279569</c:v>
                </c:pt>
              </c:numCache>
            </c:numRef>
          </c:val>
          <c:extLst xmlns:c16r2="http://schemas.microsoft.com/office/drawing/2015/06/chart">
            <c:ext xmlns:c16="http://schemas.microsoft.com/office/drawing/2014/chart" uri="{C3380CC4-5D6E-409C-BE32-E72D297353CC}">
              <c16:uniqueId val="{00000001-3790-486B-841F-5E65E59DB89C}"/>
            </c:ext>
          </c:extLst>
        </c:ser>
        <c:ser>
          <c:idx val="2"/>
          <c:order val="2"/>
          <c:tx>
            <c:strRef>
              <c:f>Sheet1!$D$1</c:f>
              <c:strCache>
                <c:ptCount val="1"/>
                <c:pt idx="0">
                  <c:v>Németország</c:v>
                </c:pt>
              </c:strCache>
            </c:strRef>
          </c:tx>
          <c:spPr>
            <a:solidFill>
              <a:srgbClr val="FBB040"/>
            </a:solidFill>
            <a:ln>
              <a:solidFill>
                <a:srgbClr val="FFFFFF"/>
              </a:solidFill>
            </a:ln>
          </c:spPr>
          <c:invertIfNegative val="0"/>
          <c:cat>
            <c:strRef>
              <c:f>Sheet1!$A$2:$A$10</c:f>
              <c:strCache>
                <c:ptCount val="9"/>
                <c:pt idx="0">
                  <c:v>X-faktor</c:v>
                </c:pt>
                <c:pt idx="1">
                  <c:v>Barátok közt</c:v>
                </c:pt>
                <c:pt idx="2">
                  <c:v>Gasztroangyal</c:v>
                </c:pt>
                <c:pt idx="3">
                  <c:v>Éjjel-nappal Budapest</c:v>
                </c:pt>
                <c:pt idx="4">
                  <c:v>Magyarország, szeretlek!</c:v>
                </c:pt>
                <c:pt idx="5">
                  <c:v>Fábry</c:v>
                </c:pt>
                <c:pt idx="6">
                  <c:v>Való Világ</c:v>
                </c:pt>
                <c:pt idx="7">
                  <c:v>A Dal</c:v>
                </c:pt>
                <c:pt idx="8">
                  <c:v>Other</c:v>
                </c:pt>
              </c:strCache>
            </c:strRef>
          </c:cat>
          <c:val>
            <c:numRef>
              <c:f>Sheet1!$D$2:$D$10</c:f>
              <c:numCache>
                <c:formatCode>0%</c:formatCode>
                <c:ptCount val="9"/>
                <c:pt idx="0">
                  <c:v>0.13529411764705881</c:v>
                </c:pt>
                <c:pt idx="1">
                  <c:v>0.11176470588235293</c:v>
                </c:pt>
                <c:pt idx="2">
                  <c:v>0.14705882352941177</c:v>
                </c:pt>
                <c:pt idx="3">
                  <c:v>0.11176470588235293</c:v>
                </c:pt>
                <c:pt idx="4">
                  <c:v>7.6470588235294124E-2</c:v>
                </c:pt>
                <c:pt idx="5">
                  <c:v>4.7058823529411764E-2</c:v>
                </c:pt>
                <c:pt idx="6">
                  <c:v>8.8235294117647065E-2</c:v>
                </c:pt>
                <c:pt idx="7">
                  <c:v>3.5294117647058823E-2</c:v>
                </c:pt>
                <c:pt idx="8">
                  <c:v>0.24705882352941178</c:v>
                </c:pt>
              </c:numCache>
            </c:numRef>
          </c:val>
          <c:extLst xmlns:c16r2="http://schemas.microsoft.com/office/drawing/2015/06/chart">
            <c:ext xmlns:c16="http://schemas.microsoft.com/office/drawing/2014/chart" uri="{C3380CC4-5D6E-409C-BE32-E72D297353CC}">
              <c16:uniqueId val="{00000002-3790-486B-841F-5E65E59DB89C}"/>
            </c:ext>
          </c:extLst>
        </c:ser>
        <c:dLbls>
          <c:showLegendKey val="0"/>
          <c:showVal val="0"/>
          <c:showCatName val="0"/>
          <c:showSerName val="0"/>
          <c:showPercent val="0"/>
          <c:showBubbleSize val="0"/>
        </c:dLbls>
        <c:gapWidth val="200"/>
        <c:axId val="492611328"/>
        <c:axId val="492611720"/>
      </c:barChart>
      <c:catAx>
        <c:axId val="49261132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492611720"/>
        <c:crosses val="autoZero"/>
        <c:auto val="1"/>
        <c:lblAlgn val="ctr"/>
        <c:lblOffset val="100"/>
        <c:noMultiLvlLbl val="0"/>
      </c:catAx>
      <c:valAx>
        <c:axId val="492611720"/>
        <c:scaling>
          <c:orientation val="minMax"/>
          <c:max val="0.30000000000000016"/>
        </c:scaling>
        <c:delete val="0"/>
        <c:axPos val="b"/>
        <c:numFmt formatCode="0%" sourceLinked="0"/>
        <c:majorTickMark val="out"/>
        <c:minorTickMark val="none"/>
        <c:tickLblPos val="nextTo"/>
        <c:txPr>
          <a:bodyPr/>
          <a:lstStyle/>
          <a:p>
            <a:pPr>
              <a:defRPr sz="1200"/>
            </a:pPr>
            <a:endParaRPr lang="hu-HU"/>
          </a:p>
        </c:txPr>
        <c:crossAx val="492611328"/>
        <c:crosses val="max"/>
        <c:crossBetween val="between"/>
        <c:majorUnit val="0.1"/>
      </c:valAx>
    </c:plotArea>
    <c:plotVisOnly val="1"/>
    <c:dispBlanksAs val="gap"/>
    <c:showDLblsOverMax val="0"/>
  </c:chart>
  <c:spPr>
    <a:ln>
      <a:noFill/>
    </a:ln>
  </c:spPr>
  <c:txPr>
    <a:bodyPr/>
    <a:lstStyle/>
    <a:p>
      <a:pPr>
        <a:defRPr sz="1800"/>
      </a:pPr>
      <a:endParaRPr lang="hu-HU"/>
    </a:p>
  </c:txPr>
  <c:externalData r:id="rId2">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9B70-422C-8CA2-68D7CB04C8AC}"/>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91.600000000000009</c:v>
                </c:pt>
                <c:pt idx="1">
                  <c:v>3</c:v>
                </c:pt>
                <c:pt idx="2">
                  <c:v>85.399999999999991</c:v>
                </c:pt>
                <c:pt idx="3">
                  <c:v>180</c:v>
                </c:pt>
              </c:numCache>
            </c:numRef>
          </c:val>
          <c:extLst xmlns:c16r2="http://schemas.microsoft.com/office/drawing/2015/06/chart">
            <c:ext xmlns:c16="http://schemas.microsoft.com/office/drawing/2014/chart" uri="{C3380CC4-5D6E-409C-BE32-E72D297353CC}">
              <c16:uniqueId val="{00000002-9B70-422C-8CA2-68D7CB04C8AC}"/>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9B70-422C-8CA2-68D7CB04C8AC}"/>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9B70-422C-8CA2-68D7CB04C8AC}"/>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9B70-422C-8CA2-68D7CB04C8AC}"/>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9B70-422C-8CA2-68D7CB04C8AC}"/>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9B70-422C-8CA2-68D7CB04C8AC}"/>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9B70-422C-8CA2-68D7CB04C8AC}"/>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9B70-422C-8CA2-68D7CB04C8AC}"/>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9B70-422C-8CA2-68D7CB04C8AC}"/>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9B70-422C-8CA2-68D7CB04C8AC}"/>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9B70-422C-8CA2-68D7CB04C8AC}"/>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9B70-422C-8CA2-68D7CB04C8AC}"/>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9B70-422C-8CA2-68D7CB04C8AC}"/>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9B70-422C-8CA2-68D7CB04C8AC}"/>
              </c:ext>
            </c:extLst>
          </c:dPt>
          <c:dPt>
            <c:idx val="11"/>
            <c:bubble3D val="0"/>
            <c:spPr>
              <a:noFill/>
              <a:ln>
                <a:noFill/>
              </a:ln>
            </c:spPr>
            <c:extLst xmlns:c16r2="http://schemas.microsoft.com/office/drawing/2015/06/chart">
              <c:ext xmlns:c16="http://schemas.microsoft.com/office/drawing/2014/chart" uri="{C3380CC4-5D6E-409C-BE32-E72D297353CC}">
                <c16:uniqueId val="{0000001C-9B70-422C-8CA2-68D7CB04C8AC}"/>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9B70-422C-8CA2-68D7CB04C8AC}"/>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E217-40C5-A944-FB73FA8530FD}"/>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62.8</c:v>
                </c:pt>
                <c:pt idx="1">
                  <c:v>3</c:v>
                </c:pt>
                <c:pt idx="2">
                  <c:v>114.2</c:v>
                </c:pt>
                <c:pt idx="3">
                  <c:v>180</c:v>
                </c:pt>
              </c:numCache>
            </c:numRef>
          </c:val>
          <c:extLst xmlns:c16r2="http://schemas.microsoft.com/office/drawing/2015/06/chart">
            <c:ext xmlns:c16="http://schemas.microsoft.com/office/drawing/2014/chart" uri="{C3380CC4-5D6E-409C-BE32-E72D297353CC}">
              <c16:uniqueId val="{00000002-E217-40C5-A944-FB73FA8530FD}"/>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E217-40C5-A944-FB73FA8530FD}"/>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E217-40C5-A944-FB73FA8530FD}"/>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E217-40C5-A944-FB73FA8530FD}"/>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E217-40C5-A944-FB73FA8530FD}"/>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E217-40C5-A944-FB73FA8530FD}"/>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E217-40C5-A944-FB73FA8530FD}"/>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E217-40C5-A944-FB73FA8530FD}"/>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E217-40C5-A944-FB73FA8530FD}"/>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E217-40C5-A944-FB73FA8530FD}"/>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E217-40C5-A944-FB73FA8530FD}"/>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E217-40C5-A944-FB73FA8530FD}"/>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E217-40C5-A944-FB73FA8530FD}"/>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E217-40C5-A944-FB73FA8530FD}"/>
              </c:ext>
            </c:extLst>
          </c:dPt>
          <c:dPt>
            <c:idx val="11"/>
            <c:bubble3D val="0"/>
            <c:spPr>
              <a:noFill/>
              <a:ln>
                <a:noFill/>
              </a:ln>
            </c:spPr>
            <c:extLst xmlns:c16r2="http://schemas.microsoft.com/office/drawing/2015/06/chart">
              <c:ext xmlns:c16="http://schemas.microsoft.com/office/drawing/2014/chart" uri="{C3380CC4-5D6E-409C-BE32-E72D297353CC}">
                <c16:uniqueId val="{0000001C-E217-40C5-A944-FB73FA8530FD}"/>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E217-40C5-A944-FB73FA8530FD}"/>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77FD-4561-BA39-5521A6F8029B}"/>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62.8</c:v>
                </c:pt>
                <c:pt idx="1">
                  <c:v>3</c:v>
                </c:pt>
                <c:pt idx="2">
                  <c:v>114.2</c:v>
                </c:pt>
                <c:pt idx="3">
                  <c:v>180</c:v>
                </c:pt>
              </c:numCache>
            </c:numRef>
          </c:val>
          <c:extLst xmlns:c16r2="http://schemas.microsoft.com/office/drawing/2015/06/chart">
            <c:ext xmlns:c16="http://schemas.microsoft.com/office/drawing/2014/chart" uri="{C3380CC4-5D6E-409C-BE32-E72D297353CC}">
              <c16:uniqueId val="{00000002-77FD-4561-BA39-5521A6F8029B}"/>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77FD-4561-BA39-5521A6F8029B}"/>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77FD-4561-BA39-5521A6F8029B}"/>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77FD-4561-BA39-5521A6F8029B}"/>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77FD-4561-BA39-5521A6F8029B}"/>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77FD-4561-BA39-5521A6F8029B}"/>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77FD-4561-BA39-5521A6F8029B}"/>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77FD-4561-BA39-5521A6F8029B}"/>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77FD-4561-BA39-5521A6F8029B}"/>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77FD-4561-BA39-5521A6F8029B}"/>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77FD-4561-BA39-5521A6F8029B}"/>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77FD-4561-BA39-5521A6F8029B}"/>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77FD-4561-BA39-5521A6F8029B}"/>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77FD-4561-BA39-5521A6F8029B}"/>
              </c:ext>
            </c:extLst>
          </c:dPt>
          <c:dPt>
            <c:idx val="11"/>
            <c:bubble3D val="0"/>
            <c:spPr>
              <a:noFill/>
              <a:ln>
                <a:noFill/>
              </a:ln>
            </c:spPr>
            <c:extLst xmlns:c16r2="http://schemas.microsoft.com/office/drawing/2015/06/chart">
              <c:ext xmlns:c16="http://schemas.microsoft.com/office/drawing/2014/chart" uri="{C3380CC4-5D6E-409C-BE32-E72D297353CC}">
                <c16:uniqueId val="{0000001C-77FD-4561-BA39-5521A6F8029B}"/>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77FD-4561-BA39-5521A6F8029B}"/>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36C-498C-97C7-79C787750A4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36C-498C-97C7-79C787750A42}"/>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936C-498C-97C7-79C787750A4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A7F7-4F43-9C00-62A4C7DAD465}"/>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62.8</c:v>
                </c:pt>
                <c:pt idx="1">
                  <c:v>3</c:v>
                </c:pt>
                <c:pt idx="2">
                  <c:v>114.2</c:v>
                </c:pt>
                <c:pt idx="3">
                  <c:v>180</c:v>
                </c:pt>
              </c:numCache>
            </c:numRef>
          </c:val>
          <c:extLst xmlns:c16r2="http://schemas.microsoft.com/office/drawing/2015/06/chart">
            <c:ext xmlns:c16="http://schemas.microsoft.com/office/drawing/2014/chart" uri="{C3380CC4-5D6E-409C-BE32-E72D297353CC}">
              <c16:uniqueId val="{00000002-A7F7-4F43-9C00-62A4C7DAD465}"/>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A7F7-4F43-9C00-62A4C7DAD465}"/>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A7F7-4F43-9C00-62A4C7DAD465}"/>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A7F7-4F43-9C00-62A4C7DAD465}"/>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A7F7-4F43-9C00-62A4C7DAD465}"/>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A7F7-4F43-9C00-62A4C7DAD465}"/>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A7F7-4F43-9C00-62A4C7DAD465}"/>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A7F7-4F43-9C00-62A4C7DAD465}"/>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A7F7-4F43-9C00-62A4C7DAD465}"/>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A7F7-4F43-9C00-62A4C7DAD465}"/>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A7F7-4F43-9C00-62A4C7DAD465}"/>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A7F7-4F43-9C00-62A4C7DAD465}"/>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A7F7-4F43-9C00-62A4C7DAD465}"/>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A7F7-4F43-9C00-62A4C7DAD465}"/>
              </c:ext>
            </c:extLst>
          </c:dPt>
          <c:dPt>
            <c:idx val="11"/>
            <c:bubble3D val="0"/>
            <c:spPr>
              <a:noFill/>
              <a:ln>
                <a:noFill/>
              </a:ln>
            </c:spPr>
            <c:extLst xmlns:c16r2="http://schemas.microsoft.com/office/drawing/2015/06/chart">
              <c:ext xmlns:c16="http://schemas.microsoft.com/office/drawing/2014/chart" uri="{C3380CC4-5D6E-409C-BE32-E72D297353CC}">
                <c16:uniqueId val="{0000001C-A7F7-4F43-9C00-62A4C7DAD465}"/>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A7F7-4F43-9C00-62A4C7DAD465}"/>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4BFA-4926-A3A1-1488706D92E3}"/>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50.2</c:v>
                </c:pt>
                <c:pt idx="1">
                  <c:v>3</c:v>
                </c:pt>
                <c:pt idx="2">
                  <c:v>126.80000000000001</c:v>
                </c:pt>
                <c:pt idx="3">
                  <c:v>180</c:v>
                </c:pt>
              </c:numCache>
            </c:numRef>
          </c:val>
          <c:extLst xmlns:c16r2="http://schemas.microsoft.com/office/drawing/2015/06/chart">
            <c:ext xmlns:c16="http://schemas.microsoft.com/office/drawing/2014/chart" uri="{C3380CC4-5D6E-409C-BE32-E72D297353CC}">
              <c16:uniqueId val="{00000002-4BFA-4926-A3A1-1488706D92E3}"/>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4BFA-4926-A3A1-1488706D92E3}"/>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4BFA-4926-A3A1-1488706D92E3}"/>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4BFA-4926-A3A1-1488706D92E3}"/>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4BFA-4926-A3A1-1488706D92E3}"/>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4BFA-4926-A3A1-1488706D92E3}"/>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4BFA-4926-A3A1-1488706D92E3}"/>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4BFA-4926-A3A1-1488706D92E3}"/>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4BFA-4926-A3A1-1488706D92E3}"/>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4BFA-4926-A3A1-1488706D92E3}"/>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4BFA-4926-A3A1-1488706D92E3}"/>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4BFA-4926-A3A1-1488706D92E3}"/>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4BFA-4926-A3A1-1488706D92E3}"/>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4BFA-4926-A3A1-1488706D92E3}"/>
              </c:ext>
            </c:extLst>
          </c:dPt>
          <c:dPt>
            <c:idx val="11"/>
            <c:bubble3D val="0"/>
            <c:spPr>
              <a:noFill/>
              <a:ln>
                <a:noFill/>
              </a:ln>
            </c:spPr>
            <c:extLst xmlns:c16r2="http://schemas.microsoft.com/office/drawing/2015/06/chart">
              <c:ext xmlns:c16="http://schemas.microsoft.com/office/drawing/2014/chart" uri="{C3380CC4-5D6E-409C-BE32-E72D297353CC}">
                <c16:uniqueId val="{0000001C-4BFA-4926-A3A1-1488706D92E3}"/>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4BFA-4926-A3A1-1488706D92E3}"/>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4431-4EB2-801D-79A968E0D088}"/>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46.6</c:v>
                </c:pt>
                <c:pt idx="1">
                  <c:v>3</c:v>
                </c:pt>
                <c:pt idx="2">
                  <c:v>130.4</c:v>
                </c:pt>
                <c:pt idx="3">
                  <c:v>180</c:v>
                </c:pt>
              </c:numCache>
            </c:numRef>
          </c:val>
          <c:extLst xmlns:c16r2="http://schemas.microsoft.com/office/drawing/2015/06/chart">
            <c:ext xmlns:c16="http://schemas.microsoft.com/office/drawing/2014/chart" uri="{C3380CC4-5D6E-409C-BE32-E72D297353CC}">
              <c16:uniqueId val="{00000002-4431-4EB2-801D-79A968E0D088}"/>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4431-4EB2-801D-79A968E0D088}"/>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4431-4EB2-801D-79A968E0D088}"/>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4431-4EB2-801D-79A968E0D088}"/>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4431-4EB2-801D-79A968E0D088}"/>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4431-4EB2-801D-79A968E0D088}"/>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4431-4EB2-801D-79A968E0D088}"/>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4431-4EB2-801D-79A968E0D088}"/>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4431-4EB2-801D-79A968E0D088}"/>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4431-4EB2-801D-79A968E0D088}"/>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4431-4EB2-801D-79A968E0D088}"/>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4431-4EB2-801D-79A968E0D088}"/>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4431-4EB2-801D-79A968E0D088}"/>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4431-4EB2-801D-79A968E0D088}"/>
              </c:ext>
            </c:extLst>
          </c:dPt>
          <c:dPt>
            <c:idx val="11"/>
            <c:bubble3D val="0"/>
            <c:spPr>
              <a:noFill/>
              <a:ln>
                <a:noFill/>
              </a:ln>
            </c:spPr>
            <c:extLst xmlns:c16r2="http://schemas.microsoft.com/office/drawing/2015/06/chart">
              <c:ext xmlns:c16="http://schemas.microsoft.com/office/drawing/2014/chart" uri="{C3380CC4-5D6E-409C-BE32-E72D297353CC}">
                <c16:uniqueId val="{0000001C-4431-4EB2-801D-79A968E0D088}"/>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4431-4EB2-801D-79A968E0D088}"/>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7CE1-4F93-ADC8-159FC874BCED}"/>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28.6</c:v>
                </c:pt>
                <c:pt idx="1">
                  <c:v>3</c:v>
                </c:pt>
                <c:pt idx="2">
                  <c:v>148.4</c:v>
                </c:pt>
                <c:pt idx="3">
                  <c:v>180</c:v>
                </c:pt>
              </c:numCache>
            </c:numRef>
          </c:val>
          <c:extLst xmlns:c16r2="http://schemas.microsoft.com/office/drawing/2015/06/chart">
            <c:ext xmlns:c16="http://schemas.microsoft.com/office/drawing/2014/chart" uri="{C3380CC4-5D6E-409C-BE32-E72D297353CC}">
              <c16:uniqueId val="{00000002-7CE1-4F93-ADC8-159FC874BCED}"/>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7CE1-4F93-ADC8-159FC874BCED}"/>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7CE1-4F93-ADC8-159FC874BCED}"/>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7CE1-4F93-ADC8-159FC874BCED}"/>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7CE1-4F93-ADC8-159FC874BCED}"/>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7CE1-4F93-ADC8-159FC874BCED}"/>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7CE1-4F93-ADC8-159FC874BCED}"/>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7CE1-4F93-ADC8-159FC874BCED}"/>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7CE1-4F93-ADC8-159FC874BCED}"/>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7CE1-4F93-ADC8-159FC874BCED}"/>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7CE1-4F93-ADC8-159FC874BCED}"/>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7CE1-4F93-ADC8-159FC874BCED}"/>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7CE1-4F93-ADC8-159FC874BCED}"/>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7CE1-4F93-ADC8-159FC874BCED}"/>
              </c:ext>
            </c:extLst>
          </c:dPt>
          <c:dPt>
            <c:idx val="11"/>
            <c:bubble3D val="0"/>
            <c:spPr>
              <a:noFill/>
              <a:ln>
                <a:noFill/>
              </a:ln>
            </c:spPr>
            <c:extLst xmlns:c16r2="http://schemas.microsoft.com/office/drawing/2015/06/chart">
              <c:ext xmlns:c16="http://schemas.microsoft.com/office/drawing/2014/chart" uri="{C3380CC4-5D6E-409C-BE32-E72D297353CC}">
                <c16:uniqueId val="{0000001C-7CE1-4F93-ADC8-159FC874BCED}"/>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7CE1-4F93-ADC8-159FC874BCED}"/>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66991441442888"/>
          <c:y val="7.6244175875502265E-2"/>
          <c:w val="0.61583709284417565"/>
          <c:h val="0.92375582412449786"/>
        </c:manualLayout>
      </c:layout>
      <c:pieChart>
        <c:varyColors val="1"/>
        <c:ser>
          <c:idx val="2"/>
          <c:order val="2"/>
          <c:tx>
            <c:strRef>
              <c:f>Sheet1!$D$1</c:f>
              <c:strCache>
                <c:ptCount val="1"/>
                <c:pt idx="0">
                  <c:v>Inside</c:v>
                </c:pt>
              </c:strCache>
            </c:strRef>
          </c:tx>
          <c:spPr>
            <a:noFill/>
          </c:spPr>
          <c:dPt>
            <c:idx val="1"/>
            <c:bubble3D val="0"/>
            <c:spPr>
              <a:solidFill>
                <a:schemeClr val="tx1"/>
              </a:solidFill>
            </c:spPr>
            <c:extLst xmlns:c16r2="http://schemas.microsoft.com/office/drawing/2015/06/chart">
              <c:ext xmlns:c16="http://schemas.microsoft.com/office/drawing/2014/chart" uri="{C3380CC4-5D6E-409C-BE32-E72D297353CC}">
                <c16:uniqueId val="{00000001-4FE7-4C28-86BF-D4C8A13CBF03}"/>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Sheet1!$D$2:$D$13</c:f>
              <c:numCache>
                <c:formatCode>General</c:formatCode>
                <c:ptCount val="12"/>
                <c:pt idx="0">
                  <c:v>17.8</c:v>
                </c:pt>
                <c:pt idx="1">
                  <c:v>3</c:v>
                </c:pt>
                <c:pt idx="2">
                  <c:v>159.19999999999999</c:v>
                </c:pt>
                <c:pt idx="3">
                  <c:v>180</c:v>
                </c:pt>
              </c:numCache>
            </c:numRef>
          </c:val>
          <c:extLst xmlns:c16r2="http://schemas.microsoft.com/office/drawing/2015/06/chart">
            <c:ext xmlns:c16="http://schemas.microsoft.com/office/drawing/2014/chart" uri="{C3380CC4-5D6E-409C-BE32-E72D297353CC}">
              <c16:uniqueId val="{00000002-4FE7-4C28-86BF-D4C8A13CBF03}"/>
            </c:ext>
          </c:extLst>
        </c:ser>
        <c:dLbls>
          <c:showLegendKey val="0"/>
          <c:showVal val="0"/>
          <c:showCatName val="0"/>
          <c:showSerName val="0"/>
          <c:showPercent val="0"/>
          <c:showBubbleSize val="0"/>
          <c:showLeaderLines val="1"/>
        </c:dLbls>
        <c:firstSliceAng val="270"/>
      </c:pieChart>
      <c:doughnutChart>
        <c:varyColors val="1"/>
        <c:ser>
          <c:idx val="0"/>
          <c:order val="0"/>
          <c:tx>
            <c:strRef>
              <c:f>Sheet1!$B$1</c:f>
              <c:strCache>
                <c:ptCount val="1"/>
                <c:pt idx="0">
                  <c:v>Divisions</c:v>
                </c:pt>
              </c:strCache>
            </c:strRef>
          </c:tx>
          <c:spPr>
            <a:noFill/>
          </c:spPr>
          <c:dLbls>
            <c:dLbl>
              <c:idx val="11"/>
              <c:delete val="1"/>
              <c:extLst xmlns:c16r2="http://schemas.microsoft.com/office/drawing/2015/06/chart">
                <c:ext xmlns:c16="http://schemas.microsoft.com/office/drawing/2014/chart" uri="{C3380CC4-5D6E-409C-BE32-E72D297353CC}">
                  <c16:uniqueId val="{00000003-4FE7-4C28-86BF-D4C8A13CBF03}"/>
                </c:ext>
                <c:ext xmlns:c15="http://schemas.microsoft.com/office/drawing/2012/chart" uri="{CE6537A1-D6FC-4f65-9D91-7224C49458BB}"/>
              </c:extLst>
            </c:dLbl>
            <c:spPr>
              <a:noFill/>
              <a:ln>
                <a:noFill/>
              </a:ln>
              <a:effectLst/>
            </c:spPr>
            <c:txPr>
              <a:bodyPr/>
              <a:lstStyle/>
              <a:p>
                <a:pPr>
                  <a:defRPr sz="900" b="0">
                    <a:solidFill>
                      <a:schemeClr val="bg2">
                        <a:lumMod val="25000"/>
                      </a:schemeClr>
                    </a:solidFill>
                  </a:defRPr>
                </a:pPr>
                <a:endParaRPr lang="hu-HU"/>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Sheet1!$B$2:$B$13</c:f>
              <c:numCache>
                <c:formatCode>General</c:formatCode>
                <c:ptCount val="12"/>
                <c:pt idx="0">
                  <c:v>9</c:v>
                </c:pt>
                <c:pt idx="1">
                  <c:v>18</c:v>
                </c:pt>
                <c:pt idx="2">
                  <c:v>18</c:v>
                </c:pt>
                <c:pt idx="3">
                  <c:v>18</c:v>
                </c:pt>
                <c:pt idx="4">
                  <c:v>18</c:v>
                </c:pt>
                <c:pt idx="5">
                  <c:v>18</c:v>
                </c:pt>
                <c:pt idx="6">
                  <c:v>18</c:v>
                </c:pt>
                <c:pt idx="7">
                  <c:v>18</c:v>
                </c:pt>
                <c:pt idx="8">
                  <c:v>18</c:v>
                </c:pt>
                <c:pt idx="9">
                  <c:v>18</c:v>
                </c:pt>
                <c:pt idx="10">
                  <c:v>9</c:v>
                </c:pt>
                <c:pt idx="11">
                  <c:v>180</c:v>
                </c:pt>
              </c:numCache>
            </c:numRef>
          </c:val>
          <c:extLst xmlns:c16r2="http://schemas.microsoft.com/office/drawing/2015/06/chart">
            <c:ext xmlns:c16="http://schemas.microsoft.com/office/drawing/2014/chart" uri="{C3380CC4-5D6E-409C-BE32-E72D297353CC}">
              <c16:uniqueId val="{00000004-4FE7-4C28-86BF-D4C8A13CBF03}"/>
            </c:ext>
          </c:extLst>
        </c:ser>
        <c:ser>
          <c:idx val="1"/>
          <c:order val="1"/>
          <c:tx>
            <c:strRef>
              <c:f>Sheet1!$C$1</c:f>
              <c:strCache>
                <c:ptCount val="1"/>
                <c:pt idx="0">
                  <c:v>Dial</c:v>
                </c:pt>
              </c:strCache>
            </c:strRef>
          </c:tx>
          <c:spP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solidFill>
                <a:schemeClr val="bg1"/>
              </a:solidFill>
            </a:ln>
          </c:spPr>
          <c:dPt>
            <c:idx val="0"/>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6-4FE7-4C28-86BF-D4C8A13CBF03}"/>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8-4FE7-4C28-86BF-D4C8A13CBF03}"/>
              </c:ext>
            </c:extLst>
          </c:dPt>
          <c:dPt>
            <c:idx val="2"/>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A-4FE7-4C28-86BF-D4C8A13CBF03}"/>
              </c:ext>
            </c:extLst>
          </c:dPt>
          <c:dPt>
            <c:idx val="3"/>
            <c:bubble3D val="0"/>
            <c:spPr>
              <a:solidFill>
                <a:schemeClr val="accent1">
                  <a:lumMod val="40000"/>
                  <a:lumOff val="60000"/>
                </a:schemeClr>
              </a:solidFill>
              <a:ln>
                <a:solidFill>
                  <a:schemeClr val="bg1"/>
                </a:solidFill>
              </a:ln>
            </c:spPr>
            <c:extLst xmlns:c16r2="http://schemas.microsoft.com/office/drawing/2015/06/chart">
              <c:ext xmlns:c16="http://schemas.microsoft.com/office/drawing/2014/chart" uri="{C3380CC4-5D6E-409C-BE32-E72D297353CC}">
                <c16:uniqueId val="{0000000C-4FE7-4C28-86BF-D4C8A13CBF03}"/>
              </c:ext>
            </c:extLst>
          </c:dPt>
          <c:dPt>
            <c:idx val="4"/>
            <c:bubble3D val="0"/>
            <c:spPr>
              <a:solidFill>
                <a:schemeClr val="accent1">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E-4FE7-4C28-86BF-D4C8A13CBF03}"/>
              </c:ext>
            </c:extLst>
          </c:dPt>
          <c:dPt>
            <c:idx val="5"/>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10-4FE7-4C28-86BF-D4C8A13CBF03}"/>
              </c:ext>
            </c:extLst>
          </c:dPt>
          <c:dPt>
            <c:idx val="6"/>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12-4FE7-4C28-86BF-D4C8A13CBF03}"/>
              </c:ext>
            </c:extLst>
          </c:dPt>
          <c:dPt>
            <c:idx val="7"/>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4-4FE7-4C28-86BF-D4C8A13CBF03}"/>
              </c:ext>
            </c:extLst>
          </c:dPt>
          <c:dPt>
            <c:idx val="8"/>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16-4FE7-4C28-86BF-D4C8A13CBF03}"/>
              </c:ext>
            </c:extLst>
          </c:dPt>
          <c:dPt>
            <c:idx val="9"/>
            <c:bubble3D val="0"/>
            <c:spPr>
              <a:solidFill>
                <a:schemeClr val="accent3">
                  <a:lumMod val="75000"/>
                </a:schemeClr>
              </a:solidFill>
              <a:ln>
                <a:solidFill>
                  <a:schemeClr val="bg1"/>
                </a:solidFill>
              </a:ln>
            </c:spPr>
            <c:extLst xmlns:c16r2="http://schemas.microsoft.com/office/drawing/2015/06/chart">
              <c:ext xmlns:c16="http://schemas.microsoft.com/office/drawing/2014/chart" uri="{C3380CC4-5D6E-409C-BE32-E72D297353CC}">
                <c16:uniqueId val="{00000018-4FE7-4C28-86BF-D4C8A13CBF03}"/>
              </c:ext>
            </c:extLst>
          </c:dPt>
          <c:dPt>
            <c:idx val="10"/>
            <c:bubble3D val="0"/>
            <c:spPr>
              <a:solidFill>
                <a:schemeClr val="accent3">
                  <a:lumMod val="50000"/>
                </a:schemeClr>
              </a:solidFill>
              <a:ln>
                <a:solidFill>
                  <a:schemeClr val="bg1"/>
                </a:solidFill>
              </a:ln>
            </c:spPr>
            <c:extLst xmlns:c16r2="http://schemas.microsoft.com/office/drawing/2015/06/chart">
              <c:ext xmlns:c16="http://schemas.microsoft.com/office/drawing/2014/chart" uri="{C3380CC4-5D6E-409C-BE32-E72D297353CC}">
                <c16:uniqueId val="{0000001A-4FE7-4C28-86BF-D4C8A13CBF03}"/>
              </c:ext>
            </c:extLst>
          </c:dPt>
          <c:dPt>
            <c:idx val="11"/>
            <c:bubble3D val="0"/>
            <c:spPr>
              <a:noFill/>
              <a:ln>
                <a:noFill/>
              </a:ln>
            </c:spPr>
            <c:extLst xmlns:c16r2="http://schemas.microsoft.com/office/drawing/2015/06/chart">
              <c:ext xmlns:c16="http://schemas.microsoft.com/office/drawing/2014/chart" uri="{C3380CC4-5D6E-409C-BE32-E72D297353CC}">
                <c16:uniqueId val="{0000001C-4FE7-4C28-86BF-D4C8A13CBF03}"/>
              </c:ext>
            </c:extLst>
          </c:dPt>
          <c:cat>
            <c:strRef>
              <c:f>Sheet1!$A$2:$A$13</c:f>
              <c:strCache>
                <c:ptCount val="12"/>
                <c:pt idx="0">
                  <c:v>1</c:v>
                </c:pt>
                <c:pt idx="1">
                  <c:v>.</c:v>
                </c:pt>
                <c:pt idx="2">
                  <c:v>.</c:v>
                </c:pt>
                <c:pt idx="3">
                  <c:v>.</c:v>
                </c:pt>
                <c:pt idx="4">
                  <c:v>.</c:v>
                </c:pt>
                <c:pt idx="5">
                  <c:v>3</c:v>
                </c:pt>
                <c:pt idx="6">
                  <c:v>.</c:v>
                </c:pt>
                <c:pt idx="7">
                  <c:v>.</c:v>
                </c:pt>
                <c:pt idx="8">
                  <c:v>.</c:v>
                </c:pt>
                <c:pt idx="9">
                  <c:v>.</c:v>
                </c:pt>
                <c:pt idx="10">
                  <c:v>5</c:v>
                </c:pt>
                <c:pt idx="11">
                  <c:v>None</c:v>
                </c:pt>
              </c:strCache>
            </c:strRef>
          </c:cat>
          <c:val>
            <c:numRef>
              <c:f>Sheet1!$C$2:$C$13</c:f>
              <c:numCache>
                <c:formatCode>General</c:formatCode>
                <c:ptCount val="12"/>
                <c:pt idx="0">
                  <c:v>16.363636363636356</c:v>
                </c:pt>
                <c:pt idx="1">
                  <c:v>16.363636363636356</c:v>
                </c:pt>
                <c:pt idx="2">
                  <c:v>16.363636363636356</c:v>
                </c:pt>
                <c:pt idx="3">
                  <c:v>16.363636363636356</c:v>
                </c:pt>
                <c:pt idx="4">
                  <c:v>16.363636363636356</c:v>
                </c:pt>
                <c:pt idx="5">
                  <c:v>16.363636363636356</c:v>
                </c:pt>
                <c:pt idx="6">
                  <c:v>16.363636363636356</c:v>
                </c:pt>
                <c:pt idx="7">
                  <c:v>16.363636363636356</c:v>
                </c:pt>
                <c:pt idx="8">
                  <c:v>16.363636363636356</c:v>
                </c:pt>
                <c:pt idx="9">
                  <c:v>16.363636363636356</c:v>
                </c:pt>
                <c:pt idx="10">
                  <c:v>16.363636363636356</c:v>
                </c:pt>
                <c:pt idx="11">
                  <c:v>180</c:v>
                </c:pt>
              </c:numCache>
            </c:numRef>
          </c:val>
          <c:extLst xmlns:c16r2="http://schemas.microsoft.com/office/drawing/2015/06/chart">
            <c:ext xmlns:c16="http://schemas.microsoft.com/office/drawing/2014/chart" uri="{C3380CC4-5D6E-409C-BE32-E72D297353CC}">
              <c16:uniqueId val="{0000001D-4FE7-4C28-86BF-D4C8A13CBF03}"/>
            </c:ext>
          </c:extLst>
        </c:ser>
        <c:dLbls>
          <c:showLegendKey val="0"/>
          <c:showVal val="0"/>
          <c:showCatName val="0"/>
          <c:showSerName val="0"/>
          <c:showPercent val="0"/>
          <c:showBubbleSize val="0"/>
          <c:showLeaderLines val="0"/>
        </c:dLbls>
        <c:firstSliceAng val="270"/>
        <c:holeSize val="50"/>
      </c:doughnutChart>
    </c:plotArea>
    <c:plotVisOnly val="1"/>
    <c:dispBlanksAs val="gap"/>
    <c:showDLblsOverMax val="0"/>
  </c:chart>
  <c:txPr>
    <a:bodyPr/>
    <a:lstStyle/>
    <a:p>
      <a:pPr>
        <a:defRPr sz="1800"/>
      </a:pPr>
      <a:endParaRPr lang="hu-HU"/>
    </a:p>
  </c:txPr>
  <c:externalData r:id="rId2">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23186751838354"/>
          <c:y val="0.23705320620941109"/>
          <c:w val="0.56993632738219802"/>
          <c:h val="0.63292209956469503"/>
        </c:manualLayout>
      </c:layout>
      <c:barChart>
        <c:barDir val="bar"/>
        <c:grouping val="stacked"/>
        <c:varyColors val="0"/>
        <c:ser>
          <c:idx val="0"/>
          <c:order val="0"/>
          <c:tx>
            <c:strRef>
              <c:f>Sheet1!$B$1</c:f>
              <c:strCache>
                <c:ptCount val="1"/>
                <c:pt idx="0">
                  <c:v>I am a regular visitor of the site </c:v>
                </c:pt>
              </c:strCache>
            </c:strRef>
          </c:tx>
          <c:spPr>
            <a:solidFill>
              <a:srgbClr val="008E94"/>
            </a:solidFill>
            <a:ln>
              <a:solidFill>
                <a:srgbClr val="FFFFFF"/>
              </a:solidFill>
            </a:ln>
          </c:spPr>
          <c:invertIfNegative val="0"/>
          <c:dLbls>
            <c:numFmt formatCode="#,##0" sourceLinked="0"/>
            <c:spPr>
              <a:noFill/>
              <a:ln>
                <a:noFill/>
              </a:ln>
              <a:effectLst/>
            </c:spPr>
            <c:txPr>
              <a:bodyPr/>
              <a:lstStyle/>
              <a:p>
                <a:pPr>
                  <a:defRPr sz="900">
                    <a:solidFill>
                      <a:schemeClr val="bg1"/>
                    </a:solidFill>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Youtube </c:v>
                </c:pt>
                <c:pt idx="1">
                  <c:v>Netflix</c:v>
                </c:pt>
                <c:pt idx="2">
                  <c:v>BBC iPlayer</c:v>
                </c:pt>
                <c:pt idx="3">
                  <c:v>RTL Most</c:v>
                </c:pt>
                <c:pt idx="4">
                  <c:v>Amazon Prime</c:v>
                </c:pt>
                <c:pt idx="5">
                  <c:v>Médiaklikk</c:v>
                </c:pt>
                <c:pt idx="6">
                  <c:v>TV2.hu</c:v>
                </c:pt>
                <c:pt idx="7">
                  <c:v>Apple iTunes</c:v>
                </c:pt>
              </c:strCache>
            </c:strRef>
          </c:cat>
          <c:val>
            <c:numRef>
              <c:f>Sheet1!$B$2:$B$9</c:f>
              <c:numCache>
                <c:formatCode>###0</c:formatCode>
                <c:ptCount val="8"/>
                <c:pt idx="0">
                  <c:v>73</c:v>
                </c:pt>
                <c:pt idx="1">
                  <c:v>15</c:v>
                </c:pt>
                <c:pt idx="2">
                  <c:v>12</c:v>
                </c:pt>
                <c:pt idx="3">
                  <c:v>11</c:v>
                </c:pt>
                <c:pt idx="4">
                  <c:v>10</c:v>
                </c:pt>
                <c:pt idx="5">
                  <c:v>7</c:v>
                </c:pt>
                <c:pt idx="6">
                  <c:v>6</c:v>
                </c:pt>
                <c:pt idx="7">
                  <c:v>6</c:v>
                </c:pt>
              </c:numCache>
            </c:numRef>
          </c:val>
          <c:extLst xmlns:c16r2="http://schemas.microsoft.com/office/drawing/2015/06/chart">
            <c:ext xmlns:c16="http://schemas.microsoft.com/office/drawing/2014/chart" uri="{C3380CC4-5D6E-409C-BE32-E72D297353CC}">
              <c16:uniqueId val="{00000000-A45B-4C71-A8A6-6E7DE3D2011F}"/>
            </c:ext>
          </c:extLst>
        </c:ser>
        <c:ser>
          <c:idx val="1"/>
          <c:order val="1"/>
          <c:tx>
            <c:strRef>
              <c:f>Sheet1!$C$1</c:f>
              <c:strCache>
                <c:ptCount val="1"/>
                <c:pt idx="0">
                  <c:v>I have heard of it and I have already watched movies, TV shows and programs on it </c:v>
                </c:pt>
              </c:strCache>
            </c:strRef>
          </c:tx>
          <c:spPr>
            <a:solidFill>
              <a:srgbClr val="FBB040"/>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hu-HU"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Youtube </c:v>
                </c:pt>
                <c:pt idx="1">
                  <c:v>Netflix</c:v>
                </c:pt>
                <c:pt idx="2">
                  <c:v>BBC iPlayer</c:v>
                </c:pt>
                <c:pt idx="3">
                  <c:v>RTL Most</c:v>
                </c:pt>
                <c:pt idx="4">
                  <c:v>Amazon Prime</c:v>
                </c:pt>
                <c:pt idx="5">
                  <c:v>Médiaklikk</c:v>
                </c:pt>
                <c:pt idx="6">
                  <c:v>TV2.hu</c:v>
                </c:pt>
                <c:pt idx="7">
                  <c:v>Apple iTunes</c:v>
                </c:pt>
              </c:strCache>
            </c:strRef>
          </c:cat>
          <c:val>
            <c:numRef>
              <c:f>Sheet1!$C$2:$C$9</c:f>
              <c:numCache>
                <c:formatCode>###0</c:formatCode>
                <c:ptCount val="8"/>
                <c:pt idx="0">
                  <c:v>21</c:v>
                </c:pt>
                <c:pt idx="1">
                  <c:v>18</c:v>
                </c:pt>
                <c:pt idx="2">
                  <c:v>16</c:v>
                </c:pt>
                <c:pt idx="3">
                  <c:v>32</c:v>
                </c:pt>
                <c:pt idx="4">
                  <c:v>15</c:v>
                </c:pt>
                <c:pt idx="5">
                  <c:v>15</c:v>
                </c:pt>
                <c:pt idx="6">
                  <c:v>22</c:v>
                </c:pt>
                <c:pt idx="7">
                  <c:v>11</c:v>
                </c:pt>
              </c:numCache>
            </c:numRef>
          </c:val>
          <c:extLst xmlns:c16r2="http://schemas.microsoft.com/office/drawing/2015/06/chart">
            <c:ext xmlns:c16="http://schemas.microsoft.com/office/drawing/2014/chart" uri="{C3380CC4-5D6E-409C-BE32-E72D297353CC}">
              <c16:uniqueId val="{00000001-A45B-4C71-A8A6-6E7DE3D2011F}"/>
            </c:ext>
          </c:extLst>
        </c:ser>
        <c:ser>
          <c:idx val="2"/>
          <c:order val="2"/>
          <c:tx>
            <c:strRef>
              <c:f>Sheet1!$D$1</c:f>
              <c:strCache>
                <c:ptCount val="1"/>
                <c:pt idx="0">
                  <c:v>I have heard of it but I have not watched movies, TV shows and programs on it yet</c:v>
                </c:pt>
              </c:strCache>
            </c:strRef>
          </c:tx>
          <c:spPr>
            <a:solidFill>
              <a:srgbClr val="A1C46B"/>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hu-HU"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Youtube </c:v>
                </c:pt>
                <c:pt idx="1">
                  <c:v>Netflix</c:v>
                </c:pt>
                <c:pt idx="2">
                  <c:v>BBC iPlayer</c:v>
                </c:pt>
                <c:pt idx="3">
                  <c:v>RTL Most</c:v>
                </c:pt>
                <c:pt idx="4">
                  <c:v>Amazon Prime</c:v>
                </c:pt>
                <c:pt idx="5">
                  <c:v>Médiaklikk</c:v>
                </c:pt>
                <c:pt idx="6">
                  <c:v>TV2.hu</c:v>
                </c:pt>
                <c:pt idx="7">
                  <c:v>Apple iTunes</c:v>
                </c:pt>
              </c:strCache>
            </c:strRef>
          </c:cat>
          <c:val>
            <c:numRef>
              <c:f>Sheet1!$D$2:$D$9</c:f>
              <c:numCache>
                <c:formatCode>###0</c:formatCode>
                <c:ptCount val="8"/>
                <c:pt idx="0">
                  <c:v>4</c:v>
                </c:pt>
                <c:pt idx="1">
                  <c:v>47</c:v>
                </c:pt>
                <c:pt idx="2">
                  <c:v>32</c:v>
                </c:pt>
                <c:pt idx="3">
                  <c:v>36</c:v>
                </c:pt>
                <c:pt idx="4">
                  <c:v>50</c:v>
                </c:pt>
                <c:pt idx="5">
                  <c:v>29</c:v>
                </c:pt>
                <c:pt idx="6">
                  <c:v>54</c:v>
                </c:pt>
                <c:pt idx="7">
                  <c:v>63</c:v>
                </c:pt>
              </c:numCache>
            </c:numRef>
          </c:val>
          <c:extLst xmlns:c16r2="http://schemas.microsoft.com/office/drawing/2015/06/chart">
            <c:ext xmlns:c16="http://schemas.microsoft.com/office/drawing/2014/chart" uri="{C3380CC4-5D6E-409C-BE32-E72D297353CC}">
              <c16:uniqueId val="{00000002-A45B-4C71-A8A6-6E7DE3D2011F}"/>
            </c:ext>
          </c:extLst>
        </c:ser>
        <c:ser>
          <c:idx val="3"/>
          <c:order val="3"/>
          <c:tx>
            <c:strRef>
              <c:f>Sheet1!$E$1</c:f>
              <c:strCache>
                <c:ptCount val="1"/>
                <c:pt idx="0">
                  <c:v>I have never heard of it</c:v>
                </c:pt>
              </c:strCache>
            </c:strRef>
          </c:tx>
          <c:spPr>
            <a:solidFill>
              <a:srgbClr val="D9D9D9"/>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hu-HU" sz="900" b="0" i="0" u="none" strike="noStrike" kern="1200" baseline="0">
                    <a:solidFill>
                      <a:srgbClr val="58595B"/>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Youtube </c:v>
                </c:pt>
                <c:pt idx="1">
                  <c:v>Netflix</c:v>
                </c:pt>
                <c:pt idx="2">
                  <c:v>BBC iPlayer</c:v>
                </c:pt>
                <c:pt idx="3">
                  <c:v>RTL Most</c:v>
                </c:pt>
                <c:pt idx="4">
                  <c:v>Amazon Prime</c:v>
                </c:pt>
                <c:pt idx="5">
                  <c:v>Médiaklikk</c:v>
                </c:pt>
                <c:pt idx="6">
                  <c:v>TV2.hu</c:v>
                </c:pt>
                <c:pt idx="7">
                  <c:v>Apple iTunes</c:v>
                </c:pt>
              </c:strCache>
            </c:strRef>
          </c:cat>
          <c:val>
            <c:numRef>
              <c:f>Sheet1!$E$2:$E$9</c:f>
              <c:numCache>
                <c:formatCode>###0</c:formatCode>
                <c:ptCount val="8"/>
                <c:pt idx="0">
                  <c:v>2</c:v>
                </c:pt>
                <c:pt idx="1">
                  <c:v>20</c:v>
                </c:pt>
                <c:pt idx="2">
                  <c:v>40</c:v>
                </c:pt>
                <c:pt idx="3">
                  <c:v>21</c:v>
                </c:pt>
                <c:pt idx="4">
                  <c:v>25</c:v>
                </c:pt>
                <c:pt idx="5">
                  <c:v>49</c:v>
                </c:pt>
                <c:pt idx="6">
                  <c:v>18</c:v>
                </c:pt>
                <c:pt idx="7">
                  <c:v>20</c:v>
                </c:pt>
              </c:numCache>
            </c:numRef>
          </c:val>
          <c:extLst xmlns:c16r2="http://schemas.microsoft.com/office/drawing/2015/06/chart">
            <c:ext xmlns:c16="http://schemas.microsoft.com/office/drawing/2014/chart" uri="{C3380CC4-5D6E-409C-BE32-E72D297353CC}">
              <c16:uniqueId val="{00000003-A45B-4C71-A8A6-6E7DE3D2011F}"/>
            </c:ext>
          </c:extLst>
        </c:ser>
        <c:dLbls>
          <c:showLegendKey val="0"/>
          <c:showVal val="0"/>
          <c:showCatName val="0"/>
          <c:showSerName val="0"/>
          <c:showPercent val="0"/>
          <c:showBubbleSize val="0"/>
        </c:dLbls>
        <c:gapWidth val="0"/>
        <c:overlap val="100"/>
        <c:axId val="479851912"/>
        <c:axId val="479852304"/>
      </c:barChart>
      <c:catAx>
        <c:axId val="479851912"/>
        <c:scaling>
          <c:orientation val="maxMin"/>
        </c:scaling>
        <c:delete val="0"/>
        <c:axPos val="l"/>
        <c:numFmt formatCode="General" sourceLinked="0"/>
        <c:majorTickMark val="out"/>
        <c:minorTickMark val="none"/>
        <c:tickLblPos val="nextTo"/>
        <c:spPr>
          <a:ln>
            <a:noFill/>
          </a:ln>
        </c:spPr>
        <c:txPr>
          <a:bodyPr/>
          <a:lstStyle/>
          <a:p>
            <a:pPr>
              <a:defRPr sz="800" cap="all" baseline="0"/>
            </a:pPr>
            <a:endParaRPr lang="hu-HU"/>
          </a:p>
        </c:txPr>
        <c:crossAx val="479852304"/>
        <c:crosses val="autoZero"/>
        <c:auto val="1"/>
        <c:lblAlgn val="ctr"/>
        <c:lblOffset val="100"/>
        <c:noMultiLvlLbl val="0"/>
      </c:catAx>
      <c:valAx>
        <c:axId val="479852304"/>
        <c:scaling>
          <c:orientation val="minMax"/>
          <c:max val="100"/>
        </c:scaling>
        <c:delete val="0"/>
        <c:axPos val="b"/>
        <c:numFmt formatCode="#&quot;%&quot;" sourceLinked="0"/>
        <c:majorTickMark val="out"/>
        <c:minorTickMark val="none"/>
        <c:tickLblPos val="nextTo"/>
        <c:txPr>
          <a:bodyPr/>
          <a:lstStyle/>
          <a:p>
            <a:pPr>
              <a:defRPr sz="1200"/>
            </a:pPr>
            <a:endParaRPr lang="hu-HU"/>
          </a:p>
        </c:txPr>
        <c:crossAx val="479851912"/>
        <c:crosses val="max"/>
        <c:crossBetween val="between"/>
      </c:valAx>
    </c:plotArea>
    <c:legend>
      <c:legendPos val="t"/>
      <c:layout>
        <c:manualLayout>
          <c:xMode val="edge"/>
          <c:yMode val="edge"/>
          <c:x val="8.4377853341206482E-2"/>
          <c:y val="2.7119880366583138E-2"/>
          <c:w val="0.9045704961674651"/>
          <c:h val="0.1378202926947511"/>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08433688246514E-2"/>
          <c:y val="0.59035286137452059"/>
          <c:w val="0.10342859191356002"/>
          <c:h val="0.2189830858480740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3B54-4F7B-AAB1-92FC227FF03C}"/>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129B-47F2-ABC1-6DC11436C13C}"/>
              </c:ext>
            </c:extLst>
          </c:dPt>
          <c:dLbls>
            <c:delete val="1"/>
          </c:dLbls>
          <c:cat>
            <c:strRef>
              <c:f>Sheet1!$A$2:$A$5</c:f>
              <c:strCache>
                <c:ptCount val="4"/>
                <c:pt idx="0">
                  <c:v>I have never heard of it</c:v>
                </c:pt>
                <c:pt idx="1">
                  <c:v>I have heard of it but I have not watched movies, TV shows and programs on it yet</c:v>
                </c:pt>
                <c:pt idx="2">
                  <c:v>I have heard of it and I have already watched movies, TV shows and programs on it </c:v>
                </c:pt>
                <c:pt idx="3">
                  <c:v>I am a regular visitor of the site </c:v>
                </c:pt>
              </c:strCache>
            </c:strRef>
          </c:cat>
          <c:val>
            <c:numRef>
              <c:f>Sheet1!$B$2:$B$5</c:f>
              <c:numCache>
                <c:formatCode>0</c:formatCode>
                <c:ptCount val="4"/>
                <c:pt idx="0">
                  <c:v>22.418478260869566</c:v>
                </c:pt>
                <c:pt idx="1">
                  <c:v>35.461956521739133</c:v>
                </c:pt>
                <c:pt idx="2">
                  <c:v>32.065217391304351</c:v>
                </c:pt>
                <c:pt idx="3">
                  <c:v>10.054347826086957</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legend>
      <c:legendPos val="t"/>
      <c:layout>
        <c:manualLayout>
          <c:xMode val="edge"/>
          <c:yMode val="edge"/>
          <c:x val="0"/>
          <c:y val="0.12932871275754826"/>
          <c:w val="1"/>
          <c:h val="0.22076503442183093"/>
        </c:manualLayout>
      </c:layout>
      <c:overlay val="0"/>
      <c:txPr>
        <a:bodyPr/>
        <a:lstStyle/>
        <a:p>
          <a:pPr>
            <a:defRPr sz="900">
              <a:solidFill>
                <a:srgbClr val="404040"/>
              </a:solidFill>
            </a:defRPr>
          </a:pPr>
          <a:endParaRPr lang="hu-HU"/>
        </a:p>
      </c:txPr>
    </c:legend>
    <c:plotVisOnly val="1"/>
    <c:dispBlanksAs val="zero"/>
    <c:showDLblsOverMax val="0"/>
  </c:chart>
  <c:txPr>
    <a:bodyPr/>
    <a:lstStyle/>
    <a:p>
      <a:pPr>
        <a:defRPr sz="1800"/>
      </a:pPr>
      <a:endParaRPr lang="hu-HU"/>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504"/>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089E-4B86-830E-23592918D373}"/>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F389-42BD-81CA-DE85E51211CE}"/>
              </c:ext>
            </c:extLst>
          </c:dPt>
          <c:dLbls>
            <c:delete val="1"/>
          </c:dLbls>
          <c:cat>
            <c:numRef>
              <c:f>Sheet1!$A$2:$A$5</c:f>
              <c:numCache>
                <c:formatCode>General</c:formatCode>
                <c:ptCount val="4"/>
              </c:numCache>
            </c:numRef>
          </c:cat>
          <c:val>
            <c:numRef>
              <c:f>Sheet1!$B$2:$B$5</c:f>
              <c:numCache>
                <c:formatCode>0</c:formatCode>
                <c:ptCount val="4"/>
                <c:pt idx="0">
                  <c:v>19.2</c:v>
                </c:pt>
                <c:pt idx="1">
                  <c:v>33.6</c:v>
                </c:pt>
                <c:pt idx="2">
                  <c:v>35.200000000000003</c:v>
                </c:pt>
                <c:pt idx="3">
                  <c:v>12</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501"/>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5EB4-4369-82D7-6F006AAB599E}"/>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373D-4061-86CE-407B2D034D5F}"/>
              </c:ext>
            </c:extLst>
          </c:dPt>
          <c:dLbls>
            <c:delete val="1"/>
          </c:dLbls>
          <c:cat>
            <c:numRef>
              <c:f>Sheet1!$A$2:$A$5</c:f>
              <c:numCache>
                <c:formatCode>General</c:formatCode>
                <c:ptCount val="4"/>
              </c:numCache>
            </c:numRef>
          </c:cat>
          <c:val>
            <c:numRef>
              <c:f>Sheet1!$B$2:$B$5</c:f>
              <c:numCache>
                <c:formatCode>0</c:formatCode>
                <c:ptCount val="4"/>
                <c:pt idx="0">
                  <c:v>25.76177285318553</c:v>
                </c:pt>
                <c:pt idx="1">
                  <c:v>37.396121883656413</c:v>
                </c:pt>
                <c:pt idx="2">
                  <c:v>28.808864265927976</c:v>
                </c:pt>
                <c:pt idx="3">
                  <c:v>8.0332409972299228</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941D-4D5A-A595-329FFA9F2BC8}"/>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3BD9-48C3-9B2E-7B34515C87DB}"/>
              </c:ext>
            </c:extLst>
          </c:dPt>
          <c:dLbls>
            <c:delete val="1"/>
          </c:dLbls>
          <c:cat>
            <c:numRef>
              <c:f>Sheet1!$A$2:$A$5</c:f>
              <c:numCache>
                <c:formatCode>General</c:formatCode>
                <c:ptCount val="4"/>
              </c:numCache>
            </c:numRef>
          </c:cat>
          <c:val>
            <c:numRef>
              <c:f>Sheet1!$B$2:$B$5</c:f>
              <c:numCache>
                <c:formatCode>0</c:formatCode>
                <c:ptCount val="4"/>
                <c:pt idx="0">
                  <c:v>18.070652173913029</c:v>
                </c:pt>
                <c:pt idx="1">
                  <c:v>53.940217391304344</c:v>
                </c:pt>
                <c:pt idx="2">
                  <c:v>22.282608695652176</c:v>
                </c:pt>
                <c:pt idx="3">
                  <c:v>5.7065217391304364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63E-4C6F-A175-20F9465D207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63E-4C6F-A175-20F9465D2074}"/>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963E-4C6F-A175-20F9465D207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6"/>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D7F8-40ED-8C4E-854EB9D5FF2D}"/>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B9F3-4838-AE87-52BDB650333B}"/>
              </c:ext>
            </c:extLst>
          </c:dPt>
          <c:dLbls>
            <c:delete val="1"/>
          </c:dLbls>
          <c:cat>
            <c:numRef>
              <c:f>Sheet1!$A$2:$A$5</c:f>
              <c:numCache>
                <c:formatCode>General</c:formatCode>
                <c:ptCount val="4"/>
              </c:numCache>
            </c:numRef>
          </c:cat>
          <c:val>
            <c:numRef>
              <c:f>Sheet1!$B$2:$B$5</c:f>
              <c:numCache>
                <c:formatCode>0</c:formatCode>
                <c:ptCount val="4"/>
                <c:pt idx="0">
                  <c:v>48.641304347826086</c:v>
                </c:pt>
                <c:pt idx="1">
                  <c:v>29.211956521739133</c:v>
                </c:pt>
                <c:pt idx="2">
                  <c:v>15.353260869565252</c:v>
                </c:pt>
                <c:pt idx="3">
                  <c:v>6.7934782608695654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3"/>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4D97-44D2-ABBF-C00970D06BD1}"/>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2D81-40A9-87C4-B0180D65F61A}"/>
              </c:ext>
            </c:extLst>
          </c:dPt>
          <c:dLbls>
            <c:delete val="1"/>
          </c:dLbls>
          <c:cat>
            <c:numRef>
              <c:f>Sheet1!$A$2:$A$5</c:f>
              <c:numCache>
                <c:formatCode>General</c:formatCode>
                <c:ptCount val="4"/>
              </c:numCache>
            </c:numRef>
          </c:cat>
          <c:val>
            <c:numRef>
              <c:f>Sheet1!$B$2:$B$5</c:f>
              <c:numCache>
                <c:formatCode>0</c:formatCode>
                <c:ptCount val="4"/>
                <c:pt idx="0">
                  <c:v>1.6304347826086956</c:v>
                </c:pt>
                <c:pt idx="1">
                  <c:v>4.2119565217391308</c:v>
                </c:pt>
                <c:pt idx="2">
                  <c:v>20.923913043478262</c:v>
                </c:pt>
                <c:pt idx="3">
                  <c:v>73.233695652173907</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7090-4A62-A23A-ACCBEB2DB0E3}"/>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B07D-48F0-8AFD-2AC2549EEF7C}"/>
              </c:ext>
            </c:extLst>
          </c:dPt>
          <c:dLbls>
            <c:delete val="1"/>
          </c:dLbls>
          <c:cat>
            <c:numRef>
              <c:f>Sheet1!$A$2:$A$5</c:f>
              <c:numCache>
                <c:formatCode>General</c:formatCode>
                <c:ptCount val="4"/>
              </c:numCache>
            </c:numRef>
          </c:cat>
          <c:val>
            <c:numRef>
              <c:f>Sheet1!$B$2:$B$5</c:f>
              <c:numCache>
                <c:formatCode>0</c:formatCode>
                <c:ptCount val="4"/>
                <c:pt idx="0">
                  <c:v>19.429347826086929</c:v>
                </c:pt>
                <c:pt idx="1">
                  <c:v>47.146739130434895</c:v>
                </c:pt>
                <c:pt idx="2">
                  <c:v>18.070652173913029</c:v>
                </c:pt>
                <c:pt idx="3">
                  <c:v>15.353260869565252</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7"/>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AD7C-40AC-A09B-6625F8293185}"/>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D969-451B-BDFF-D530BDB00066}"/>
              </c:ext>
            </c:extLst>
          </c:dPt>
          <c:dLbls>
            <c:delete val="1"/>
          </c:dLbls>
          <c:cat>
            <c:numRef>
              <c:f>Sheet1!$A$2:$A$5</c:f>
              <c:numCache>
                <c:formatCode>General</c:formatCode>
                <c:ptCount val="4"/>
              </c:numCache>
            </c:numRef>
          </c:cat>
          <c:val>
            <c:numRef>
              <c:f>Sheet1!$B$2:$B$5</c:f>
              <c:numCache>
                <c:formatCode>0</c:formatCode>
                <c:ptCount val="4"/>
                <c:pt idx="0">
                  <c:v>39.945652173913047</c:v>
                </c:pt>
                <c:pt idx="1">
                  <c:v>31.929347826086929</c:v>
                </c:pt>
                <c:pt idx="2">
                  <c:v>16.168478260869566</c:v>
                </c:pt>
                <c:pt idx="3">
                  <c:v>11.956521739130435</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25BA-4C4B-902C-023880E96F16}"/>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A8F3-45D6-873B-070378B8A9CF}"/>
              </c:ext>
            </c:extLst>
          </c:dPt>
          <c:dLbls>
            <c:delete val="1"/>
          </c:dLbls>
          <c:cat>
            <c:numRef>
              <c:f>Sheet1!$A$2:$A$5</c:f>
              <c:numCache>
                <c:formatCode>General</c:formatCode>
                <c:ptCount val="4"/>
              </c:numCache>
            </c:numRef>
          </c:cat>
          <c:val>
            <c:numRef>
              <c:f>Sheet1!$B$2:$B$5</c:f>
              <c:numCache>
                <c:formatCode>0</c:formatCode>
                <c:ptCount val="4"/>
                <c:pt idx="0">
                  <c:v>24.592391304347789</c:v>
                </c:pt>
                <c:pt idx="1">
                  <c:v>50.407608695652023</c:v>
                </c:pt>
                <c:pt idx="2">
                  <c:v>14.53804347826085</c:v>
                </c:pt>
                <c:pt idx="3">
                  <c:v>10.461956521739134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FEE3-4891-B563-081CADF4D05A}"/>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A94D-4306-BE55-0D4E2AE0C0AC}"/>
              </c:ext>
            </c:extLst>
          </c:dPt>
          <c:dLbls>
            <c:delete val="1"/>
          </c:dLbls>
          <c:cat>
            <c:numRef>
              <c:f>Sheet1!$A$2:$A$5</c:f>
              <c:numCache>
                <c:formatCode>General</c:formatCode>
                <c:ptCount val="4"/>
              </c:numCache>
            </c:numRef>
          </c:cat>
          <c:val>
            <c:numRef>
              <c:f>Sheet1!$B$2:$B$5</c:f>
              <c:numCache>
                <c:formatCode>0</c:formatCode>
                <c:ptCount val="4"/>
                <c:pt idx="0">
                  <c:v>19.836956521739133</c:v>
                </c:pt>
                <c:pt idx="1">
                  <c:v>63.315217391304344</c:v>
                </c:pt>
                <c:pt idx="2">
                  <c:v>11.141304347826088</c:v>
                </c:pt>
                <c:pt idx="3">
                  <c:v>5.7065217391304364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501"/>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9EC2-49A0-BE4E-FC65913F4D13}"/>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17C3-4F2B-AF74-A4F2600273E7}"/>
              </c:ext>
            </c:extLst>
          </c:dPt>
          <c:dLbls>
            <c:delete val="1"/>
          </c:dLbls>
          <c:cat>
            <c:numRef>
              <c:f>Sheet1!$A$2:$A$5</c:f>
              <c:numCache>
                <c:formatCode>General</c:formatCode>
                <c:ptCount val="4"/>
              </c:numCache>
            </c:numRef>
          </c:cat>
          <c:val>
            <c:numRef>
              <c:f>Sheet1!$B$2:$B$5</c:f>
              <c:numCache>
                <c:formatCode>0</c:formatCode>
                <c:ptCount val="4"/>
                <c:pt idx="0">
                  <c:v>17.866666666666667</c:v>
                </c:pt>
                <c:pt idx="1">
                  <c:v>53.333333333333336</c:v>
                </c:pt>
                <c:pt idx="2">
                  <c:v>23.2</c:v>
                </c:pt>
                <c:pt idx="3">
                  <c:v>5.6</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C8CC-40B9-BF9B-7F6234587E8B}"/>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6B89-4A30-950C-CA213C0ED000}"/>
              </c:ext>
            </c:extLst>
          </c:dPt>
          <c:dLbls>
            <c:delete val="1"/>
          </c:dLbls>
          <c:cat>
            <c:numRef>
              <c:f>Sheet1!$A$2:$A$5</c:f>
              <c:numCache>
                <c:formatCode>General</c:formatCode>
                <c:ptCount val="4"/>
              </c:numCache>
            </c:numRef>
          </c:cat>
          <c:val>
            <c:numRef>
              <c:f>Sheet1!$B$2:$B$5</c:f>
              <c:numCache>
                <c:formatCode>0</c:formatCode>
                <c:ptCount val="4"/>
                <c:pt idx="0">
                  <c:v>18.282548476454249</c:v>
                </c:pt>
                <c:pt idx="1">
                  <c:v>54.570637119113478</c:v>
                </c:pt>
                <c:pt idx="2">
                  <c:v>21.329639889196624</c:v>
                </c:pt>
                <c:pt idx="3">
                  <c:v>5.8171745152354335</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39B4-45B7-9518-E51D4945E75D}"/>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40CE-4F37-830B-8DE84B5B0F0E}"/>
              </c:ext>
            </c:extLst>
          </c:dPt>
          <c:dLbls>
            <c:delete val="1"/>
          </c:dLbls>
          <c:cat>
            <c:numRef>
              <c:f>Sheet1!$A$2:$A$5</c:f>
              <c:numCache>
                <c:formatCode>General</c:formatCode>
                <c:ptCount val="4"/>
              </c:numCache>
            </c:numRef>
          </c:cat>
          <c:val>
            <c:numRef>
              <c:f>Sheet1!$B$2:$B$5</c:f>
              <c:numCache>
                <c:formatCode>0</c:formatCode>
                <c:ptCount val="4"/>
                <c:pt idx="0">
                  <c:v>48.8</c:v>
                </c:pt>
                <c:pt idx="1">
                  <c:v>29.06666666666667</c:v>
                </c:pt>
                <c:pt idx="2">
                  <c:v>13.866666666666703</c:v>
                </c:pt>
                <c:pt idx="3">
                  <c:v>8.2666666666666728</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6"/>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9415-4199-82CA-96A26982454E}"/>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8A1C-4F89-9861-F3C6B76543C7}"/>
              </c:ext>
            </c:extLst>
          </c:dPt>
          <c:dLbls>
            <c:delete val="1"/>
          </c:dLbls>
          <c:cat>
            <c:numRef>
              <c:f>Sheet1!$A$2:$A$5</c:f>
              <c:numCache>
                <c:formatCode>General</c:formatCode>
                <c:ptCount val="4"/>
              </c:numCache>
            </c:numRef>
          </c:cat>
          <c:val>
            <c:numRef>
              <c:f>Sheet1!$B$2:$B$5</c:f>
              <c:numCache>
                <c:formatCode>0</c:formatCode>
                <c:ptCount val="4"/>
                <c:pt idx="0">
                  <c:v>48.476454293628805</c:v>
                </c:pt>
                <c:pt idx="1">
                  <c:v>29.362880886426588</c:v>
                </c:pt>
                <c:pt idx="2">
                  <c:v>16.897506925207757</c:v>
                </c:pt>
                <c:pt idx="3">
                  <c:v>5.2631578947368425</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BDE-4C98-8D1D-07A35A9B138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BDE-4C98-8D1D-07A35A9B1387}"/>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7BDE-4C98-8D1D-07A35A9B138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6"/>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5C0B-405C-BF76-E213CDD9C61F}"/>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94AC-4336-BAB9-D7B97C4137D5}"/>
              </c:ext>
            </c:extLst>
          </c:dPt>
          <c:dLbls>
            <c:delete val="1"/>
          </c:dLbls>
          <c:cat>
            <c:numRef>
              <c:f>Sheet1!$A$2:$A$5</c:f>
              <c:numCache>
                <c:formatCode>General</c:formatCode>
                <c:ptCount val="4"/>
              </c:numCache>
            </c:numRef>
          </c:cat>
          <c:val>
            <c:numRef>
              <c:f>Sheet1!$B$2:$B$5</c:f>
              <c:numCache>
                <c:formatCode>0</c:formatCode>
                <c:ptCount val="4"/>
                <c:pt idx="0">
                  <c:v>2.1333333333333342</c:v>
                </c:pt>
                <c:pt idx="1">
                  <c:v>3.7333333333333352</c:v>
                </c:pt>
                <c:pt idx="2">
                  <c:v>23.733333333333242</c:v>
                </c:pt>
                <c:pt idx="3">
                  <c:v>70.400000000000006</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3"/>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52CE-4740-8705-51B0A750DCE3}"/>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8BB7-4EEF-9F98-B02AEFC484D6}"/>
              </c:ext>
            </c:extLst>
          </c:dPt>
          <c:dLbls>
            <c:delete val="1"/>
          </c:dLbls>
          <c:cat>
            <c:numRef>
              <c:f>Sheet1!$A$2:$A$5</c:f>
              <c:numCache>
                <c:formatCode>General</c:formatCode>
                <c:ptCount val="4"/>
              </c:numCache>
            </c:numRef>
          </c:cat>
          <c:val>
            <c:numRef>
              <c:f>Sheet1!$B$2:$B$5</c:f>
              <c:numCache>
                <c:formatCode>0</c:formatCode>
                <c:ptCount val="4"/>
                <c:pt idx="0">
                  <c:v>1.10803324099723</c:v>
                </c:pt>
                <c:pt idx="1">
                  <c:v>4.7091412742382284</c:v>
                </c:pt>
                <c:pt idx="2">
                  <c:v>18.005540166204987</c:v>
                </c:pt>
                <c:pt idx="3">
                  <c:v>76.177285318559186</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3"/>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A920-4399-8AA7-4902DA52A151}"/>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CEEC-4BDB-9E39-1A837D1D26BE}"/>
              </c:ext>
            </c:extLst>
          </c:dPt>
          <c:dLbls>
            <c:delete val="1"/>
          </c:dLbls>
          <c:cat>
            <c:numRef>
              <c:f>Sheet1!$A$2:$A$5</c:f>
              <c:numCache>
                <c:formatCode>General</c:formatCode>
                <c:ptCount val="4"/>
              </c:numCache>
            </c:numRef>
          </c:cat>
          <c:val>
            <c:numRef>
              <c:f>Sheet1!$B$2:$B$5</c:f>
              <c:numCache>
                <c:formatCode>0</c:formatCode>
                <c:ptCount val="4"/>
                <c:pt idx="0">
                  <c:v>31.466666666666658</c:v>
                </c:pt>
                <c:pt idx="1">
                  <c:v>49.866666666666632</c:v>
                </c:pt>
                <c:pt idx="2">
                  <c:v>10.933333333333334</c:v>
                </c:pt>
                <c:pt idx="3">
                  <c:v>7.7333333333333361</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37B7-4BC9-9E53-3B07FFFA3BC5}"/>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6B2B-41F9-81DD-4158B9693282}"/>
              </c:ext>
            </c:extLst>
          </c:dPt>
          <c:dLbls>
            <c:delete val="1"/>
          </c:dLbls>
          <c:cat>
            <c:numRef>
              <c:f>Sheet1!$A$2:$A$5</c:f>
              <c:numCache>
                <c:formatCode>General</c:formatCode>
                <c:ptCount val="4"/>
              </c:numCache>
            </c:numRef>
          </c:cat>
          <c:val>
            <c:numRef>
              <c:f>Sheet1!$B$2:$B$5</c:f>
              <c:numCache>
                <c:formatCode>0</c:formatCode>
                <c:ptCount val="4"/>
                <c:pt idx="0">
                  <c:v>6.9252077562326884</c:v>
                </c:pt>
                <c:pt idx="1">
                  <c:v>44.3213296398892</c:v>
                </c:pt>
                <c:pt idx="2">
                  <c:v>25.484764542936222</c:v>
                </c:pt>
                <c:pt idx="3">
                  <c:v>23.268698060941773</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9"/>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E2F9-474F-B5E4-B36AB3A07B0C}"/>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DE5C-4FAA-AC14-579A6907B365}"/>
              </c:ext>
            </c:extLst>
          </c:dPt>
          <c:dLbls>
            <c:delete val="1"/>
          </c:dLbls>
          <c:cat>
            <c:numRef>
              <c:f>Sheet1!$A$2:$A$5</c:f>
              <c:numCache>
                <c:formatCode>General</c:formatCode>
                <c:ptCount val="4"/>
              </c:numCache>
            </c:numRef>
          </c:cat>
          <c:val>
            <c:numRef>
              <c:f>Sheet1!$B$2:$B$5</c:f>
              <c:numCache>
                <c:formatCode>0</c:formatCode>
                <c:ptCount val="4"/>
                <c:pt idx="0">
                  <c:v>62.93333333333333</c:v>
                </c:pt>
                <c:pt idx="1">
                  <c:v>32.800000000000004</c:v>
                </c:pt>
                <c:pt idx="2">
                  <c:v>3.2</c:v>
                </c:pt>
                <c:pt idx="3">
                  <c:v>1.0666666666666667</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7"/>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67F8-45A6-8C7F-6BB371AED04D}"/>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8A14-49BC-BB9F-F3EDD4FEC527}"/>
              </c:ext>
            </c:extLst>
          </c:dPt>
          <c:dLbls>
            <c:delete val="1"/>
          </c:dLbls>
          <c:cat>
            <c:numRef>
              <c:f>Sheet1!$A$2:$A$5</c:f>
              <c:numCache>
                <c:formatCode>General</c:formatCode>
                <c:ptCount val="4"/>
              </c:numCache>
            </c:numRef>
          </c:cat>
          <c:val>
            <c:numRef>
              <c:f>Sheet1!$B$2:$B$5</c:f>
              <c:numCache>
                <c:formatCode>0</c:formatCode>
                <c:ptCount val="4"/>
                <c:pt idx="0">
                  <c:v>16.066481994459828</c:v>
                </c:pt>
                <c:pt idx="1">
                  <c:v>31.024930747922436</c:v>
                </c:pt>
                <c:pt idx="2">
                  <c:v>29.639889196675931</c:v>
                </c:pt>
                <c:pt idx="3">
                  <c:v>23.268698060941773</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7"/>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4981-4AA3-85F4-880B84400C45}"/>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2A07-475A-8E33-3784ECFE7865}"/>
              </c:ext>
            </c:extLst>
          </c:dPt>
          <c:dLbls>
            <c:delete val="1"/>
          </c:dLbls>
          <c:cat>
            <c:numRef>
              <c:f>Sheet1!$A$2:$A$5</c:f>
              <c:numCache>
                <c:formatCode>General</c:formatCode>
                <c:ptCount val="4"/>
              </c:numCache>
            </c:numRef>
          </c:cat>
          <c:val>
            <c:numRef>
              <c:f>Sheet1!$B$2:$B$5</c:f>
              <c:numCache>
                <c:formatCode>0</c:formatCode>
                <c:ptCount val="4"/>
                <c:pt idx="0">
                  <c:v>33.86666666666644</c:v>
                </c:pt>
                <c:pt idx="1">
                  <c:v>47.2</c:v>
                </c:pt>
                <c:pt idx="2">
                  <c:v>9.8666666666666991</c:v>
                </c:pt>
                <c:pt idx="3">
                  <c:v>9.0666666666666913</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66A5-4BE4-B212-DD8D27D3780E}"/>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3CC8-42AC-9BAB-2A05C8916C46}"/>
              </c:ext>
            </c:extLst>
          </c:dPt>
          <c:dLbls>
            <c:delete val="1"/>
          </c:dLbls>
          <c:cat>
            <c:numRef>
              <c:f>Sheet1!$A$2:$A$5</c:f>
              <c:numCache>
                <c:formatCode>General</c:formatCode>
                <c:ptCount val="4"/>
              </c:numCache>
            </c:numRef>
          </c:cat>
          <c:val>
            <c:numRef>
              <c:f>Sheet1!$B$2:$B$5</c:f>
              <c:numCache>
                <c:formatCode>0</c:formatCode>
                <c:ptCount val="4"/>
                <c:pt idx="0">
                  <c:v>14.958448753462624</c:v>
                </c:pt>
                <c:pt idx="1">
                  <c:v>53.739612188365662</c:v>
                </c:pt>
                <c:pt idx="2">
                  <c:v>19.390581717451568</c:v>
                </c:pt>
                <c:pt idx="3">
                  <c:v>11.911357340720221</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176A-4F18-983F-7BDFAF15C180}"/>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DB71-41AF-9D76-C7EBF81B7594}"/>
              </c:ext>
            </c:extLst>
          </c:dPt>
          <c:dLbls>
            <c:delete val="1"/>
          </c:dLbls>
          <c:cat>
            <c:numRef>
              <c:f>Sheet1!$A$2:$A$5</c:f>
              <c:numCache>
                <c:formatCode>General</c:formatCode>
                <c:ptCount val="4"/>
              </c:numCache>
            </c:numRef>
          </c:cat>
          <c:val>
            <c:numRef>
              <c:f>Sheet1!$B$2:$B$5</c:f>
              <c:numCache>
                <c:formatCode>0</c:formatCode>
                <c:ptCount val="4"/>
                <c:pt idx="0">
                  <c:v>28.266666666666669</c:v>
                </c:pt>
                <c:pt idx="1">
                  <c:v>59.466666666666463</c:v>
                </c:pt>
                <c:pt idx="2">
                  <c:v>8.2666666666666728</c:v>
                </c:pt>
                <c:pt idx="3">
                  <c:v>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3553829355549"/>
          <c:y val="0.11244395460754485"/>
          <c:w val="0.62948846075732456"/>
          <c:h val="0.63539389584741468"/>
        </c:manualLayout>
      </c:layout>
      <c:doughnutChart>
        <c:varyColors val="1"/>
        <c:ser>
          <c:idx val="0"/>
          <c:order val="0"/>
          <c:tx>
            <c:strRef>
              <c:f>Sheet1!$B$1</c:f>
              <c:strCache>
                <c:ptCount val="1"/>
                <c:pt idx="0">
                  <c:v>Column1</c:v>
                </c:pt>
              </c:strCache>
            </c:strRef>
          </c:tx>
          <c:spPr>
            <a:ln>
              <a:noFill/>
            </a:ln>
          </c:spPr>
          <c:dPt>
            <c:idx val="0"/>
            <c:bubble3D val="0"/>
            <c:spPr>
              <a:solidFill>
                <a:srgbClr val="D9D9D9"/>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chemeClr val="accent4"/>
              </a:solidFill>
              <a:ln>
                <a:noFill/>
              </a:ln>
            </c:spPr>
            <c:extLst xmlns:c16r2="http://schemas.microsoft.com/office/drawing/2015/06/chart">
              <c:ext xmlns:c16="http://schemas.microsoft.com/office/drawing/2014/chart" uri="{C3380CC4-5D6E-409C-BE32-E72D297353CC}">
                <c16:uniqueId val="{00000003-1EE8-466F-9E4A-C8B559A37D17}"/>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6-EC77-4A83-A6A7-AF99C756904D}"/>
              </c:ext>
            </c:extLst>
          </c:dPt>
          <c:dPt>
            <c:idx val="3"/>
            <c:bubble3D val="0"/>
            <c:spPr>
              <a:solidFill>
                <a:schemeClr val="accent5"/>
              </a:solidFill>
              <a:ln>
                <a:noFill/>
              </a:ln>
            </c:spPr>
            <c:extLst xmlns:c16r2="http://schemas.microsoft.com/office/drawing/2015/06/chart">
              <c:ext xmlns:c16="http://schemas.microsoft.com/office/drawing/2014/chart" uri="{C3380CC4-5D6E-409C-BE32-E72D297353CC}">
                <c16:uniqueId val="{00000002-4944-45FC-89C5-F3AF3B0D83F4}"/>
              </c:ext>
            </c:extLst>
          </c:dPt>
          <c:dLbls>
            <c:delete val="1"/>
          </c:dLbls>
          <c:cat>
            <c:numRef>
              <c:f>Sheet1!$A$2:$A$5</c:f>
              <c:numCache>
                <c:formatCode>General</c:formatCode>
                <c:ptCount val="4"/>
              </c:numCache>
            </c:numRef>
          </c:cat>
          <c:val>
            <c:numRef>
              <c:f>Sheet1!$B$2:$B$5</c:f>
              <c:numCache>
                <c:formatCode>0</c:formatCode>
                <c:ptCount val="4"/>
                <c:pt idx="0">
                  <c:v>11.0803324099723</c:v>
                </c:pt>
                <c:pt idx="1">
                  <c:v>67.313019390581658</c:v>
                </c:pt>
                <c:pt idx="2">
                  <c:v>14.127423822714668</c:v>
                </c:pt>
                <c:pt idx="3">
                  <c:v>7.4792243767313034</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D302-4C89-8B15-472F7063F1F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302-4C89-8B15-472F7063F1F3}"/>
              </c:ext>
            </c:extLst>
          </c:dPt>
          <c:dLbls>
            <c:delete val="1"/>
          </c:dLbls>
          <c:cat>
            <c:numRef>
              <c:f>Sheet1!$A$2:$A$3</c:f>
              <c:numCache>
                <c:formatCode>General</c:formatCode>
                <c:ptCount val="2"/>
              </c:numCache>
            </c:numRef>
          </c:cat>
          <c:val>
            <c:numRef>
              <c:f>Sheet1!$B$2:$B$3</c:f>
              <c:numCache>
                <c:formatCode>General</c:formatCode>
                <c:ptCount val="2"/>
                <c:pt idx="0">
                  <c:v>20</c:v>
                </c:pt>
                <c:pt idx="1">
                  <c:v>80</c:v>
                </c:pt>
              </c:numCache>
            </c:numRef>
          </c:val>
          <c:extLst xmlns:c16r2="http://schemas.microsoft.com/office/drawing/2015/06/chart">
            <c:ext xmlns:c16="http://schemas.microsoft.com/office/drawing/2014/chart" uri="{C3380CC4-5D6E-409C-BE32-E72D297353CC}">
              <c16:uniqueId val="{00000004-D302-4C89-8B15-472F7063F1F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Total</c:v>
                </c:pt>
              </c:strCache>
            </c:strRef>
          </c:tx>
          <c:spPr>
            <a:noFill/>
            <a:ln w="25400">
              <a:solidFill>
                <a:schemeClr val="accent4"/>
              </a:solidFill>
            </a:ln>
            <a:effectLst/>
          </c:spPr>
          <c:cat>
            <c:strRef>
              <c:f>Sheet1!$A$2:$A$15</c:f>
              <c:strCache>
                <c:ptCount val="14"/>
                <c:pt idx="0">
                  <c:v>Movie</c:v>
                </c:pt>
                <c:pt idx="1">
                  <c:v>Educational film</c:v>
                </c:pt>
                <c:pt idx="2">
                  <c:v>News</c:v>
                </c:pt>
                <c:pt idx="3">
                  <c:v>TV show</c:v>
                </c:pt>
                <c:pt idx="4">
                  <c:v>Sports</c:v>
                </c:pt>
                <c:pt idx="5">
                  <c:v>Cartoon for children</c:v>
                </c:pt>
                <c:pt idx="6">
                  <c:v>Cooking/gastronomy</c:v>
                </c:pt>
                <c:pt idx="7">
                  <c:v>Game show/quiz</c:v>
                </c:pt>
                <c:pt idx="8">
                  <c:v>Musical entertainment/talent show</c:v>
                </c:pt>
                <c:pt idx="9">
                  <c:v>Informative show in the morning</c:v>
                </c:pt>
                <c:pt idx="10">
                  <c:v>Music video</c:v>
                </c:pt>
                <c:pt idx="11">
                  <c:v>Reality show</c:v>
                </c:pt>
                <c:pt idx="12">
                  <c:v>Daily soap opera</c:v>
                </c:pt>
                <c:pt idx="13">
                  <c:v>Other</c:v>
                </c:pt>
              </c:strCache>
            </c:strRef>
          </c:cat>
          <c:val>
            <c:numRef>
              <c:f>Sheet1!$B$2:$B$15</c:f>
              <c:numCache>
                <c:formatCode>0%</c:formatCode>
                <c:ptCount val="14"/>
                <c:pt idx="0">
                  <c:v>0.62771739130434778</c:v>
                </c:pt>
                <c:pt idx="1">
                  <c:v>0.47961956521739135</c:v>
                </c:pt>
                <c:pt idx="2">
                  <c:v>0.41983695652173914</c:v>
                </c:pt>
                <c:pt idx="3">
                  <c:v>0.30842391304347827</c:v>
                </c:pt>
                <c:pt idx="4">
                  <c:v>0.30298913043478259</c:v>
                </c:pt>
                <c:pt idx="5">
                  <c:v>0.26630434782608697</c:v>
                </c:pt>
                <c:pt idx="6">
                  <c:v>0.25407608695652173</c:v>
                </c:pt>
                <c:pt idx="7">
                  <c:v>0.20652173913043476</c:v>
                </c:pt>
                <c:pt idx="8">
                  <c:v>0.18206521739130432</c:v>
                </c:pt>
                <c:pt idx="9">
                  <c:v>0.15081521739130435</c:v>
                </c:pt>
                <c:pt idx="10">
                  <c:v>0.14130434782608695</c:v>
                </c:pt>
                <c:pt idx="11">
                  <c:v>5.9782608695652176E-2</c:v>
                </c:pt>
                <c:pt idx="12">
                  <c:v>2.1739130434782608E-2</c:v>
                </c:pt>
                <c:pt idx="13">
                  <c:v>6.5217391304347824E-2</c:v>
                </c:pt>
              </c:numCache>
            </c:numRef>
          </c:val>
          <c:extLst xmlns:c16r2="http://schemas.microsoft.com/office/drawing/2015/06/chart">
            <c:ext xmlns:c16="http://schemas.microsoft.com/office/drawing/2014/chart" uri="{C3380CC4-5D6E-409C-BE32-E72D297353CC}">
              <c16:uniqueId val="{00000000-DC34-42E8-96F8-4FC1B0F7AF5A}"/>
            </c:ext>
          </c:extLst>
        </c:ser>
        <c:ser>
          <c:idx val="1"/>
          <c:order val="1"/>
          <c:tx>
            <c:strRef>
              <c:f>Sheet1!$C$1</c:f>
              <c:strCache>
                <c:ptCount val="1"/>
                <c:pt idx="0">
                  <c:v>N-B</c:v>
                </c:pt>
              </c:strCache>
            </c:strRef>
          </c:tx>
          <c:spPr>
            <a:noFill/>
            <a:ln w="28575">
              <a:solidFill>
                <a:schemeClr val="accent2"/>
              </a:solidFill>
              <a:prstDash val="solid"/>
            </a:ln>
            <a:effectLst/>
          </c:spPr>
          <c:cat>
            <c:strRef>
              <c:f>Sheet1!$A$2:$A$15</c:f>
              <c:strCache>
                <c:ptCount val="14"/>
                <c:pt idx="0">
                  <c:v>Movie</c:v>
                </c:pt>
                <c:pt idx="1">
                  <c:v>Educational film</c:v>
                </c:pt>
                <c:pt idx="2">
                  <c:v>News</c:v>
                </c:pt>
                <c:pt idx="3">
                  <c:v>TV show</c:v>
                </c:pt>
                <c:pt idx="4">
                  <c:v>Sports</c:v>
                </c:pt>
                <c:pt idx="5">
                  <c:v>Cartoon for children</c:v>
                </c:pt>
                <c:pt idx="6">
                  <c:v>Cooking/gastronomy</c:v>
                </c:pt>
                <c:pt idx="7">
                  <c:v>Game show/quiz</c:v>
                </c:pt>
                <c:pt idx="8">
                  <c:v>Musical entertainment/talent show</c:v>
                </c:pt>
                <c:pt idx="9">
                  <c:v>Informative show in the morning</c:v>
                </c:pt>
                <c:pt idx="10">
                  <c:v>Music video</c:v>
                </c:pt>
                <c:pt idx="11">
                  <c:v>Reality show</c:v>
                </c:pt>
                <c:pt idx="12">
                  <c:v>Daily soap opera</c:v>
                </c:pt>
                <c:pt idx="13">
                  <c:v>Other</c:v>
                </c:pt>
              </c:strCache>
            </c:strRef>
          </c:cat>
          <c:val>
            <c:numRef>
              <c:f>Sheet1!$C$2:$C$15</c:f>
              <c:numCache>
                <c:formatCode>0%</c:formatCode>
                <c:ptCount val="14"/>
                <c:pt idx="0">
                  <c:v>0.56786703601108035</c:v>
                </c:pt>
                <c:pt idx="1">
                  <c:v>0.46537396121883662</c:v>
                </c:pt>
                <c:pt idx="2">
                  <c:v>0.37396121883656513</c:v>
                </c:pt>
                <c:pt idx="3">
                  <c:v>0.3047091412742382</c:v>
                </c:pt>
                <c:pt idx="4">
                  <c:v>0.31024930747922436</c:v>
                </c:pt>
                <c:pt idx="5">
                  <c:v>0.26592797783933514</c:v>
                </c:pt>
                <c:pt idx="6">
                  <c:v>0.23545706371191139</c:v>
                </c:pt>
                <c:pt idx="7">
                  <c:v>0.21883656509695293</c:v>
                </c:pt>
                <c:pt idx="8">
                  <c:v>0.18559556786703602</c:v>
                </c:pt>
                <c:pt idx="9">
                  <c:v>0.16620498614958451</c:v>
                </c:pt>
                <c:pt idx="10">
                  <c:v>0.11911357340720223</c:v>
                </c:pt>
                <c:pt idx="11">
                  <c:v>3.6011080332409968E-2</c:v>
                </c:pt>
                <c:pt idx="12">
                  <c:v>1.9390581717451522E-2</c:v>
                </c:pt>
                <c:pt idx="13">
                  <c:v>7.7562326869806089E-2</c:v>
                </c:pt>
              </c:numCache>
            </c:numRef>
          </c:val>
          <c:extLst xmlns:c16r2="http://schemas.microsoft.com/office/drawing/2015/06/chart">
            <c:ext xmlns:c16="http://schemas.microsoft.com/office/drawing/2014/chart" uri="{C3380CC4-5D6E-409C-BE32-E72D297353CC}">
              <c16:uniqueId val="{00000001-DC34-42E8-96F8-4FC1B0F7AF5A}"/>
            </c:ext>
          </c:extLst>
        </c:ser>
        <c:ser>
          <c:idx val="2"/>
          <c:order val="2"/>
          <c:tx>
            <c:strRef>
              <c:f>Sheet1!$D$1</c:f>
              <c:strCache>
                <c:ptCount val="1"/>
                <c:pt idx="0">
                  <c:v>Németország</c:v>
                </c:pt>
              </c:strCache>
            </c:strRef>
          </c:tx>
          <c:spPr>
            <a:noFill/>
            <a:ln w="25400">
              <a:solidFill>
                <a:schemeClr val="accent5"/>
              </a:solidFill>
            </a:ln>
            <a:effectLst/>
          </c:spPr>
          <c:cat>
            <c:strRef>
              <c:f>Sheet1!$A$2:$A$15</c:f>
              <c:strCache>
                <c:ptCount val="14"/>
                <c:pt idx="0">
                  <c:v>Movie</c:v>
                </c:pt>
                <c:pt idx="1">
                  <c:v>Educational film</c:v>
                </c:pt>
                <c:pt idx="2">
                  <c:v>News</c:v>
                </c:pt>
                <c:pt idx="3">
                  <c:v>TV show</c:v>
                </c:pt>
                <c:pt idx="4">
                  <c:v>Sports</c:v>
                </c:pt>
                <c:pt idx="5">
                  <c:v>Cartoon for children</c:v>
                </c:pt>
                <c:pt idx="6">
                  <c:v>Cooking/gastronomy</c:v>
                </c:pt>
                <c:pt idx="7">
                  <c:v>Game show/quiz</c:v>
                </c:pt>
                <c:pt idx="8">
                  <c:v>Musical entertainment/talent show</c:v>
                </c:pt>
                <c:pt idx="9">
                  <c:v>Informative show in the morning</c:v>
                </c:pt>
                <c:pt idx="10">
                  <c:v>Music video</c:v>
                </c:pt>
                <c:pt idx="11">
                  <c:v>Reality show</c:v>
                </c:pt>
                <c:pt idx="12">
                  <c:v>Daily soap opera</c:v>
                </c:pt>
                <c:pt idx="13">
                  <c:v>Other</c:v>
                </c:pt>
              </c:strCache>
            </c:strRef>
          </c:cat>
          <c:val>
            <c:numRef>
              <c:f>Sheet1!$D$2:$D$15</c:f>
              <c:numCache>
                <c:formatCode>0%</c:formatCode>
                <c:ptCount val="14"/>
                <c:pt idx="0">
                  <c:v>0.68533333333333335</c:v>
                </c:pt>
                <c:pt idx="1">
                  <c:v>0.49333333333333335</c:v>
                </c:pt>
                <c:pt idx="2">
                  <c:v>0.46399999999999997</c:v>
                </c:pt>
                <c:pt idx="3">
                  <c:v>0.312</c:v>
                </c:pt>
                <c:pt idx="4">
                  <c:v>0.29600000000000004</c:v>
                </c:pt>
                <c:pt idx="5">
                  <c:v>0.26666666666666666</c:v>
                </c:pt>
                <c:pt idx="6">
                  <c:v>0.27200000000000002</c:v>
                </c:pt>
                <c:pt idx="7">
                  <c:v>0.19466666666666665</c:v>
                </c:pt>
                <c:pt idx="8">
                  <c:v>0.17866666666666667</c:v>
                </c:pt>
                <c:pt idx="9">
                  <c:v>0.13600000000000001</c:v>
                </c:pt>
                <c:pt idx="10">
                  <c:v>0.16266666666666665</c:v>
                </c:pt>
                <c:pt idx="11">
                  <c:v>8.266666666666668E-2</c:v>
                </c:pt>
                <c:pt idx="12">
                  <c:v>2.4E-2</c:v>
                </c:pt>
                <c:pt idx="13">
                  <c:v>5.333333333333333E-2</c:v>
                </c:pt>
              </c:numCache>
            </c:numRef>
          </c:val>
          <c:extLst xmlns:c16r2="http://schemas.microsoft.com/office/drawing/2015/06/chart">
            <c:ext xmlns:c16="http://schemas.microsoft.com/office/drawing/2014/chart" uri="{C3380CC4-5D6E-409C-BE32-E72D297353CC}">
              <c16:uniqueId val="{00000000-C189-4DFE-AA96-490BB0A2FC1A}"/>
            </c:ext>
          </c:extLst>
        </c:ser>
        <c:dLbls>
          <c:showLegendKey val="0"/>
          <c:showVal val="0"/>
          <c:showCatName val="0"/>
          <c:showSerName val="0"/>
          <c:showPercent val="0"/>
          <c:showBubbleSize val="0"/>
        </c:dLbls>
        <c:axId val="558830416"/>
        <c:axId val="558830808"/>
      </c:radarChart>
      <c:catAx>
        <c:axId val="558830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558830808"/>
        <c:crosses val="autoZero"/>
        <c:auto val="1"/>
        <c:lblAlgn val="ctr"/>
        <c:lblOffset val="100"/>
        <c:noMultiLvlLbl val="0"/>
      </c:catAx>
      <c:valAx>
        <c:axId val="558830808"/>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55883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Total</c:v>
                </c:pt>
              </c:strCache>
            </c:strRef>
          </c:tx>
          <c:spPr>
            <a:noFill/>
            <a:ln w="25400">
              <a:solidFill>
                <a:schemeClr val="accent4"/>
              </a:solidFill>
            </a:ln>
            <a:effectLst/>
          </c:spPr>
          <c:cat>
            <c:strRef>
              <c:f>Sheet1!$A$2:$A$7</c:f>
              <c:strCache>
                <c:ptCount val="6"/>
                <c:pt idx="0">
                  <c:v>I care about things happening at home, I try to follow Hungarian events</c:v>
                </c:pt>
                <c:pt idx="1">
                  <c:v>I learned to love the programs of foreign channels very much </c:v>
                </c:pt>
                <c:pt idx="2">
                  <c:v>My acquaintances living in Hungary inform me about programs running on Hungarian channels </c:v>
                </c:pt>
                <c:pt idx="3">
                  <c:v>My foreign acquaintances and the foreign media highly influence my taste </c:v>
                </c:pt>
                <c:pt idx="4">
                  <c:v>I turn on the TV immediately I return home from work </c:v>
                </c:pt>
                <c:pt idx="5">
                  <c:v>I could not live without TV</c:v>
                </c:pt>
              </c:strCache>
            </c:strRef>
          </c:cat>
          <c:val>
            <c:numRef>
              <c:f>Sheet1!$B$2:$B$7</c:f>
              <c:numCache>
                <c:formatCode>0%</c:formatCode>
                <c:ptCount val="6"/>
                <c:pt idx="0">
                  <c:v>0.59</c:v>
                </c:pt>
                <c:pt idx="1">
                  <c:v>0.25</c:v>
                </c:pt>
                <c:pt idx="2">
                  <c:v>0.23</c:v>
                </c:pt>
                <c:pt idx="3">
                  <c:v>0.18</c:v>
                </c:pt>
                <c:pt idx="4">
                  <c:v>0.09</c:v>
                </c:pt>
                <c:pt idx="5">
                  <c:v>0.08</c:v>
                </c:pt>
              </c:numCache>
            </c:numRef>
          </c:val>
          <c:extLst xmlns:c16r2="http://schemas.microsoft.com/office/drawing/2015/06/chart">
            <c:ext xmlns:c16="http://schemas.microsoft.com/office/drawing/2014/chart" uri="{C3380CC4-5D6E-409C-BE32-E72D297353CC}">
              <c16:uniqueId val="{00000000-DC34-42E8-96F8-4FC1B0F7AF5A}"/>
            </c:ext>
          </c:extLst>
        </c:ser>
        <c:ser>
          <c:idx val="1"/>
          <c:order val="1"/>
          <c:tx>
            <c:strRef>
              <c:f>Sheet1!$C$1</c:f>
              <c:strCache>
                <c:ptCount val="1"/>
                <c:pt idx="0">
                  <c:v>Nagy-Britannia</c:v>
                </c:pt>
              </c:strCache>
            </c:strRef>
          </c:tx>
          <c:spPr>
            <a:noFill/>
            <a:ln w="28575">
              <a:solidFill>
                <a:schemeClr val="accent2"/>
              </a:solidFill>
              <a:prstDash val="solid"/>
            </a:ln>
            <a:effectLst/>
          </c:spPr>
          <c:cat>
            <c:strRef>
              <c:f>Sheet1!$A$2:$A$7</c:f>
              <c:strCache>
                <c:ptCount val="6"/>
                <c:pt idx="0">
                  <c:v>I care about things happening at home, I try to follow Hungarian events</c:v>
                </c:pt>
                <c:pt idx="1">
                  <c:v>I learned to love the programs of foreign channels very much </c:v>
                </c:pt>
                <c:pt idx="2">
                  <c:v>My acquaintances living in Hungary inform me about programs running on Hungarian channels </c:v>
                </c:pt>
                <c:pt idx="3">
                  <c:v>My foreign acquaintances and the foreign media highly influence my taste </c:v>
                </c:pt>
                <c:pt idx="4">
                  <c:v>I turn on the TV immediately I return home from work </c:v>
                </c:pt>
                <c:pt idx="5">
                  <c:v>I could not live without TV</c:v>
                </c:pt>
              </c:strCache>
            </c:strRef>
          </c:cat>
          <c:val>
            <c:numRef>
              <c:f>Sheet1!$C$2:$C$7</c:f>
              <c:numCache>
                <c:formatCode>0%</c:formatCode>
                <c:ptCount val="6"/>
                <c:pt idx="0">
                  <c:v>0.54</c:v>
                </c:pt>
                <c:pt idx="1">
                  <c:v>0.3</c:v>
                </c:pt>
                <c:pt idx="2">
                  <c:v>0.22</c:v>
                </c:pt>
                <c:pt idx="3">
                  <c:v>0.24</c:v>
                </c:pt>
                <c:pt idx="4">
                  <c:v>0.09</c:v>
                </c:pt>
                <c:pt idx="5">
                  <c:v>0.06</c:v>
                </c:pt>
              </c:numCache>
            </c:numRef>
          </c:val>
          <c:extLst xmlns:c16r2="http://schemas.microsoft.com/office/drawing/2015/06/chart">
            <c:ext xmlns:c16="http://schemas.microsoft.com/office/drawing/2014/chart" uri="{C3380CC4-5D6E-409C-BE32-E72D297353CC}">
              <c16:uniqueId val="{00000001-DC34-42E8-96F8-4FC1B0F7AF5A}"/>
            </c:ext>
          </c:extLst>
        </c:ser>
        <c:ser>
          <c:idx val="2"/>
          <c:order val="2"/>
          <c:tx>
            <c:strRef>
              <c:f>Sheet1!$D$1</c:f>
              <c:strCache>
                <c:ptCount val="1"/>
                <c:pt idx="0">
                  <c:v>Németország</c:v>
                </c:pt>
              </c:strCache>
            </c:strRef>
          </c:tx>
          <c:spPr>
            <a:noFill/>
            <a:ln w="25400">
              <a:solidFill>
                <a:schemeClr val="accent5"/>
              </a:solidFill>
            </a:ln>
            <a:effectLst/>
          </c:spPr>
          <c:cat>
            <c:strRef>
              <c:f>Sheet1!$A$2:$A$7</c:f>
              <c:strCache>
                <c:ptCount val="6"/>
                <c:pt idx="0">
                  <c:v>I care about things happening at home, I try to follow Hungarian events</c:v>
                </c:pt>
                <c:pt idx="1">
                  <c:v>I learned to love the programs of foreign channels very much </c:v>
                </c:pt>
                <c:pt idx="2">
                  <c:v>My acquaintances living in Hungary inform me about programs running on Hungarian channels </c:v>
                </c:pt>
                <c:pt idx="3">
                  <c:v>My foreign acquaintances and the foreign media highly influence my taste </c:v>
                </c:pt>
                <c:pt idx="4">
                  <c:v>I turn on the TV immediately I return home from work </c:v>
                </c:pt>
                <c:pt idx="5">
                  <c:v>I could not live without TV</c:v>
                </c:pt>
              </c:strCache>
            </c:strRef>
          </c:cat>
          <c:val>
            <c:numRef>
              <c:f>Sheet1!$D$2:$D$7</c:f>
              <c:numCache>
                <c:formatCode>0%</c:formatCode>
                <c:ptCount val="6"/>
                <c:pt idx="0">
                  <c:v>0.64</c:v>
                </c:pt>
                <c:pt idx="1">
                  <c:v>0.21</c:v>
                </c:pt>
                <c:pt idx="2">
                  <c:v>0.23</c:v>
                </c:pt>
                <c:pt idx="3">
                  <c:v>0.12</c:v>
                </c:pt>
                <c:pt idx="4">
                  <c:v>0.09</c:v>
                </c:pt>
                <c:pt idx="5">
                  <c:v>0.09</c:v>
                </c:pt>
              </c:numCache>
            </c:numRef>
          </c:val>
          <c:extLst xmlns:c16r2="http://schemas.microsoft.com/office/drawing/2015/06/chart">
            <c:ext xmlns:c16="http://schemas.microsoft.com/office/drawing/2014/chart" uri="{C3380CC4-5D6E-409C-BE32-E72D297353CC}">
              <c16:uniqueId val="{00000000-C189-4DFE-AA96-490BB0A2FC1A}"/>
            </c:ext>
          </c:extLst>
        </c:ser>
        <c:dLbls>
          <c:showLegendKey val="0"/>
          <c:showVal val="0"/>
          <c:showCatName val="0"/>
          <c:showSerName val="0"/>
          <c:showPercent val="0"/>
          <c:showBubbleSize val="0"/>
        </c:dLbls>
        <c:axId val="479393928"/>
        <c:axId val="479394320"/>
      </c:radarChart>
      <c:catAx>
        <c:axId val="479393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479394320"/>
        <c:crosses val="autoZero"/>
        <c:auto val="1"/>
        <c:lblAlgn val="ctr"/>
        <c:lblOffset val="100"/>
        <c:noMultiLvlLbl val="0"/>
      </c:catAx>
      <c:valAx>
        <c:axId val="479394320"/>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479393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995-460F-BFB3-54602A8B7A3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995-460F-BFB3-54602A8B7A3B}"/>
              </c:ext>
            </c:extLst>
          </c:dPt>
          <c:dLbls>
            <c:delete val="1"/>
          </c:dLbls>
          <c:cat>
            <c:numRef>
              <c:f>Sheet1!$A$2:$A$3</c:f>
              <c:numCache>
                <c:formatCode>General</c:formatCode>
                <c:ptCount val="2"/>
              </c:numCache>
            </c:numRef>
          </c:cat>
          <c:val>
            <c:numRef>
              <c:f>Sheet1!$B$2:$B$3</c:f>
              <c:numCache>
                <c:formatCode>General</c:formatCode>
                <c:ptCount val="2"/>
                <c:pt idx="0">
                  <c:v>31</c:v>
                </c:pt>
                <c:pt idx="1">
                  <c:v>69</c:v>
                </c:pt>
              </c:numCache>
            </c:numRef>
          </c:val>
          <c:extLst xmlns:c16r2="http://schemas.microsoft.com/office/drawing/2015/06/chart">
            <c:ext xmlns:c16="http://schemas.microsoft.com/office/drawing/2014/chart" uri="{C3380CC4-5D6E-409C-BE32-E72D297353CC}">
              <c16:uniqueId val="{00000004-1995-460F-BFB3-54602A8B7A3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CBAD-455E-AF17-924D0230533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BAD-455E-AF17-924D0230533E}"/>
              </c:ext>
            </c:extLst>
          </c:dPt>
          <c:dLbls>
            <c:delete val="1"/>
          </c:dLbls>
          <c:cat>
            <c:numRef>
              <c:f>Sheet1!$A$2:$A$3</c:f>
              <c:numCache>
                <c:formatCode>General</c:formatCode>
                <c:ptCount val="2"/>
              </c:numCache>
            </c:numRef>
          </c:cat>
          <c:val>
            <c:numRef>
              <c:f>Sheet1!$B$2:$B$3</c:f>
              <c:numCache>
                <c:formatCode>General</c:formatCode>
                <c:ptCount val="2"/>
                <c:pt idx="0">
                  <c:v>43</c:v>
                </c:pt>
                <c:pt idx="1">
                  <c:v>57</c:v>
                </c:pt>
              </c:numCache>
            </c:numRef>
          </c:val>
          <c:extLst xmlns:c16r2="http://schemas.microsoft.com/office/drawing/2015/06/chart">
            <c:ext xmlns:c16="http://schemas.microsoft.com/office/drawing/2014/chart" uri="{C3380CC4-5D6E-409C-BE32-E72D297353CC}">
              <c16:uniqueId val="{00000004-CBAD-455E-AF17-924D0230533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71A4-4781-8BDF-43EE35EFEDB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1A4-4781-8BDF-43EE35EFEDB3}"/>
              </c:ext>
            </c:extLst>
          </c:dPt>
          <c:dLbls>
            <c:delete val="1"/>
          </c:dLbls>
          <c:cat>
            <c:numRef>
              <c:f>Sheet1!$A$2:$A$3</c:f>
              <c:numCache>
                <c:formatCode>General</c:formatCode>
                <c:ptCount val="2"/>
              </c:numCache>
            </c:numRef>
          </c:cat>
          <c:val>
            <c:numRef>
              <c:f>Sheet1!$B$2:$B$3</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4-71A4-4781-8BDF-43EE35EFEDB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429-4843-9103-487C07C626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429-4843-9103-487C07C62661}"/>
              </c:ext>
            </c:extLst>
          </c:dPt>
          <c:dLbls>
            <c:delete val="1"/>
          </c:dLbls>
          <c:cat>
            <c:numRef>
              <c:f>Sheet1!$A$2:$A$3</c:f>
              <c:numCache>
                <c:formatCode>General</c:formatCode>
                <c:ptCount val="2"/>
              </c:numCache>
            </c:numRef>
          </c:cat>
          <c:val>
            <c:numRef>
              <c:f>Sheet1!$B$2:$B$3</c:f>
              <c:numCache>
                <c:formatCode>General</c:formatCode>
                <c:ptCount val="2"/>
                <c:pt idx="0">
                  <c:v>28</c:v>
                </c:pt>
                <c:pt idx="1">
                  <c:v>72</c:v>
                </c:pt>
              </c:numCache>
            </c:numRef>
          </c:val>
          <c:extLst xmlns:c16r2="http://schemas.microsoft.com/office/drawing/2015/06/chart">
            <c:ext xmlns:c16="http://schemas.microsoft.com/office/drawing/2014/chart" uri="{C3380CC4-5D6E-409C-BE32-E72D297353CC}">
              <c16:uniqueId val="{00000004-1429-4843-9103-487C07C626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68A6-4B18-93A3-3324B5A1B69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8A6-4B18-93A3-3324B5A1B695}"/>
              </c:ext>
            </c:extLst>
          </c:dPt>
          <c:dLbls>
            <c:delete val="1"/>
          </c:dLbls>
          <c:cat>
            <c:numRef>
              <c:f>Sheet1!$A$2:$A$3</c:f>
              <c:numCache>
                <c:formatCode>General</c:formatCode>
                <c:ptCount val="2"/>
              </c:numCache>
            </c:num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4-68A6-4B18-93A3-3324B5A1B69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7C3-4408-8EC8-AC75A3F9649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C3-4408-8EC8-AC75A3F96494}"/>
              </c:ext>
            </c:extLst>
          </c:dPt>
          <c:dLbls>
            <c:delete val="1"/>
          </c:dLbls>
          <c:cat>
            <c:numRef>
              <c:f>Sheet1!$A$2:$A$3</c:f>
              <c:numCache>
                <c:formatCode>General</c:formatCode>
                <c:ptCount val="2"/>
              </c:numCache>
            </c:numRef>
          </c:cat>
          <c:val>
            <c:numRef>
              <c:f>Sheet1!$B$2:$B$3</c:f>
              <c:numCache>
                <c:formatCode>General</c:formatCode>
                <c:ptCount val="2"/>
                <c:pt idx="0">
                  <c:v>47</c:v>
                </c:pt>
                <c:pt idx="1">
                  <c:v>53</c:v>
                </c:pt>
              </c:numCache>
            </c:numRef>
          </c:val>
          <c:extLst xmlns:c16r2="http://schemas.microsoft.com/office/drawing/2015/06/chart">
            <c:ext xmlns:c16="http://schemas.microsoft.com/office/drawing/2014/chart" uri="{C3380CC4-5D6E-409C-BE32-E72D297353CC}">
              <c16:uniqueId val="{00000004-77C3-4408-8EC8-AC75A3F9649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CCB1-415B-88B9-A33E695B804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CB1-415B-88B9-A33E695B804F}"/>
              </c:ext>
            </c:extLst>
          </c:dPt>
          <c:dLbls>
            <c:delete val="1"/>
          </c:dLbls>
          <c:cat>
            <c:numRef>
              <c:f>Sheet1!$A$2:$A$3</c:f>
              <c:numCache>
                <c:formatCode>General</c:formatCode>
                <c:ptCount val="2"/>
              </c:numCache>
            </c:num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CCB1-415B-88B9-A33E695B804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808D-4C6B-9D49-829FF50F8F9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08D-4C6B-9D49-829FF50F8F9E}"/>
              </c:ext>
            </c:extLst>
          </c:dPt>
          <c:dLbls>
            <c:delete val="1"/>
          </c:dLbls>
          <c:cat>
            <c:numRef>
              <c:f>Sheet1!$A$2:$A$3</c:f>
              <c:numCache>
                <c:formatCode>General</c:formatCode>
                <c:ptCount val="2"/>
              </c:numCache>
            </c:numRef>
          </c:cat>
          <c:val>
            <c:numRef>
              <c:f>Sheet1!$B$2:$B$3</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4-808D-4C6B-9D49-829FF50F8F9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5C7-43A1-A8B1-C8DF028A23E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5C7-43A1-A8B1-C8DF028A23EC}"/>
              </c:ext>
            </c:extLst>
          </c:dPt>
          <c:dLbls>
            <c:delete val="1"/>
          </c:dLbls>
          <c:cat>
            <c:numRef>
              <c:f>Sheet1!$A$2:$A$3</c:f>
              <c:numCache>
                <c:formatCode>General</c:formatCode>
                <c:ptCount val="2"/>
              </c:numCache>
            </c:numRef>
          </c:cat>
          <c:val>
            <c:numRef>
              <c:f>Sheet1!$B$2:$B$3</c:f>
              <c:numCache>
                <c:formatCode>General</c:formatCode>
                <c:ptCount val="2"/>
                <c:pt idx="0">
                  <c:v>71</c:v>
                </c:pt>
                <c:pt idx="1">
                  <c:v>29</c:v>
                </c:pt>
              </c:numCache>
            </c:numRef>
          </c:val>
          <c:extLst xmlns:c16r2="http://schemas.microsoft.com/office/drawing/2015/06/chart">
            <c:ext xmlns:c16="http://schemas.microsoft.com/office/drawing/2014/chart" uri="{C3380CC4-5D6E-409C-BE32-E72D297353CC}">
              <c16:uniqueId val="{00000004-55C7-43A1-A8B1-C8DF028A23E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C6E-4ABE-AD34-CF21EE1E60D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C6E-4ABE-AD34-CF21EE1E60D8}"/>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xmlns:c16r2="http://schemas.microsoft.com/office/drawing/2015/06/chart">
            <c:ext xmlns:c16="http://schemas.microsoft.com/office/drawing/2014/chart" uri="{C3380CC4-5D6E-409C-BE32-E72D297353CC}">
              <c16:uniqueId val="{00000004-5C6E-4ABE-AD34-CF21EE1E60D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673B-419D-9A25-28F8B795675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73B-419D-9A25-28F8B795675E}"/>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4-673B-419D-9A25-28F8B795675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2F5F-4726-9E14-6267E2A48CD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F5F-4726-9E14-6267E2A48CD1}"/>
              </c:ext>
            </c:extLst>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2F5F-4726-9E14-6267E2A48CD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B04-4821-828B-13A246EC5B8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B04-4821-828B-13A246EC5B8D}"/>
              </c:ext>
            </c:extLst>
          </c:dPt>
          <c:dLbls>
            <c:delete val="1"/>
          </c:dLbls>
          <c:cat>
            <c:numRef>
              <c:f>Sheet1!$A$2:$A$3</c:f>
              <c:numCache>
                <c:formatCode>General</c:formatCode>
                <c:ptCount val="2"/>
              </c:numCache>
            </c:numRef>
          </c:cat>
          <c:val>
            <c:numRef>
              <c:f>Sheet1!$B$2:$B$3</c:f>
              <c:numCache>
                <c:formatCode>General</c:formatCode>
                <c:ptCount val="2"/>
                <c:pt idx="0">
                  <c:v>27</c:v>
                </c:pt>
                <c:pt idx="1">
                  <c:v>73</c:v>
                </c:pt>
              </c:numCache>
            </c:numRef>
          </c:val>
          <c:extLst xmlns:c16r2="http://schemas.microsoft.com/office/drawing/2015/06/chart">
            <c:ext xmlns:c16="http://schemas.microsoft.com/office/drawing/2014/chart" uri="{C3380CC4-5D6E-409C-BE32-E72D297353CC}">
              <c16:uniqueId val="{00000004-8B04-4821-828B-13A246EC5B8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03C-4E90-80A4-854BBA165ED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03C-4E90-80A4-854BBA165ED7}"/>
              </c:ext>
            </c:extLst>
          </c:dPt>
          <c:dLbls>
            <c:delete val="1"/>
          </c:dLbls>
          <c:cat>
            <c:numRef>
              <c:f>Sheet1!$A$2:$A$3</c:f>
              <c:numCache>
                <c:formatCode>General</c:formatCode>
                <c:ptCount val="2"/>
              </c:numCache>
            </c:numRef>
          </c:cat>
          <c:val>
            <c:numRef>
              <c:f>Sheet1!$B$2:$B$3</c:f>
              <c:numCache>
                <c:formatCode>General</c:formatCode>
                <c:ptCount val="2"/>
                <c:pt idx="0">
                  <c:v>24</c:v>
                </c:pt>
                <c:pt idx="1">
                  <c:v>76</c:v>
                </c:pt>
              </c:numCache>
            </c:numRef>
          </c:val>
          <c:extLst xmlns:c16r2="http://schemas.microsoft.com/office/drawing/2015/06/chart">
            <c:ext xmlns:c16="http://schemas.microsoft.com/office/drawing/2014/chart" uri="{C3380CC4-5D6E-409C-BE32-E72D297353CC}">
              <c16:uniqueId val="{00000004-203C-4E90-80A4-854BBA165ED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F9C-4BD9-9504-1D5211B99C5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F9C-4BD9-9504-1D5211B99C55}"/>
              </c:ext>
            </c:extLst>
          </c:dPt>
          <c:dLbls>
            <c:delete val="1"/>
          </c:dLbls>
          <c:cat>
            <c:numRef>
              <c:f>Sheet1!$A$2:$A$3</c:f>
              <c:numCache>
                <c:formatCode>General</c:formatCode>
                <c:ptCount val="2"/>
              </c:numCache>
            </c:num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EF9C-4BD9-9504-1D5211B99C5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FDE8-4614-B05E-C0B4E9CE5F2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DE8-4614-B05E-C0B4E9CE5F2C}"/>
              </c:ext>
            </c:extLst>
          </c:dPt>
          <c:dLbls>
            <c:delete val="1"/>
          </c:dLbls>
          <c:cat>
            <c:numRef>
              <c:f>Sheet1!$A$2:$A$3</c:f>
              <c:numCache>
                <c:formatCode>General</c:formatCode>
                <c:ptCount val="2"/>
              </c:numCache>
            </c:numRef>
          </c:cat>
          <c:val>
            <c:numRef>
              <c:f>Sheet1!$B$2:$B$3</c:f>
              <c:numCache>
                <c:formatCode>General</c:formatCode>
                <c:ptCount val="2"/>
                <c:pt idx="0">
                  <c:v>27</c:v>
                </c:pt>
                <c:pt idx="1">
                  <c:v>73</c:v>
                </c:pt>
              </c:numCache>
            </c:numRef>
          </c:val>
          <c:extLst xmlns:c16r2="http://schemas.microsoft.com/office/drawing/2015/06/chart">
            <c:ext xmlns:c16="http://schemas.microsoft.com/office/drawing/2014/chart" uri="{C3380CC4-5D6E-409C-BE32-E72D297353CC}">
              <c16:uniqueId val="{00000004-FDE8-4614-B05E-C0B4E9CE5F2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Total</c:v>
                </c:pt>
              </c:strCache>
            </c:strRef>
          </c:tx>
          <c:spPr>
            <a:noFill/>
            <a:ln w="25400">
              <a:solidFill>
                <a:schemeClr val="accent4"/>
              </a:solidFill>
            </a:ln>
            <a:effectLst/>
          </c:spPr>
          <c:cat>
            <c:strRef>
              <c:f>Sheet1!$A$2:$A$6</c:f>
              <c:strCache>
                <c:ptCount val="5"/>
                <c:pt idx="0">
                  <c:v>I follow the same TV shows and programs I watched back home </c:v>
                </c:pt>
                <c:pt idx="1">
                  <c:v>I always check novelties and I usually also download them or watch them online </c:v>
                </c:pt>
                <c:pt idx="2">
                  <c:v>I am informed about every new Hungarian program and movie, and if they raise my attention I download them or watch them online </c:v>
                </c:pt>
                <c:pt idx="3">
                  <c:v>I am informed about new Hungarian programs and movies but I do not watch them </c:v>
                </c:pt>
                <c:pt idx="4">
                  <c:v>I do not watch Hungarian programs at all </c:v>
                </c:pt>
              </c:strCache>
            </c:strRef>
          </c:cat>
          <c:val>
            <c:numRef>
              <c:f>Sheet1!$B$2:$B$6</c:f>
              <c:numCache>
                <c:formatCode>0%</c:formatCode>
                <c:ptCount val="5"/>
                <c:pt idx="0">
                  <c:v>0.15</c:v>
                </c:pt>
                <c:pt idx="1">
                  <c:v>0.06</c:v>
                </c:pt>
                <c:pt idx="2">
                  <c:v>0.39</c:v>
                </c:pt>
                <c:pt idx="3">
                  <c:v>0.22</c:v>
                </c:pt>
                <c:pt idx="4">
                  <c:v>0.31</c:v>
                </c:pt>
              </c:numCache>
            </c:numRef>
          </c:val>
          <c:extLst xmlns:c16r2="http://schemas.microsoft.com/office/drawing/2015/06/chart">
            <c:ext xmlns:c16="http://schemas.microsoft.com/office/drawing/2014/chart" uri="{C3380CC4-5D6E-409C-BE32-E72D297353CC}">
              <c16:uniqueId val="{00000000-DC34-42E8-96F8-4FC1B0F7AF5A}"/>
            </c:ext>
          </c:extLst>
        </c:ser>
        <c:ser>
          <c:idx val="1"/>
          <c:order val="1"/>
          <c:tx>
            <c:strRef>
              <c:f>Sheet1!$C$1</c:f>
              <c:strCache>
                <c:ptCount val="1"/>
                <c:pt idx="0">
                  <c:v>Nagy-Britannia</c:v>
                </c:pt>
              </c:strCache>
            </c:strRef>
          </c:tx>
          <c:spPr>
            <a:noFill/>
            <a:ln w="28575">
              <a:solidFill>
                <a:schemeClr val="accent2"/>
              </a:solidFill>
              <a:prstDash val="solid"/>
            </a:ln>
            <a:effectLst/>
          </c:spPr>
          <c:cat>
            <c:strRef>
              <c:f>Sheet1!$A$2:$A$6</c:f>
              <c:strCache>
                <c:ptCount val="5"/>
                <c:pt idx="0">
                  <c:v>I follow the same TV shows and programs I watched back home </c:v>
                </c:pt>
                <c:pt idx="1">
                  <c:v>I always check novelties and I usually also download them or watch them online </c:v>
                </c:pt>
                <c:pt idx="2">
                  <c:v>I am informed about every new Hungarian program and movie, and if they raise my attention I download them or watch them online </c:v>
                </c:pt>
                <c:pt idx="3">
                  <c:v>I am informed about new Hungarian programs and movies but I do not watch them </c:v>
                </c:pt>
                <c:pt idx="4">
                  <c:v>I do not watch Hungarian programs at all </c:v>
                </c:pt>
              </c:strCache>
            </c:strRef>
          </c:cat>
          <c:val>
            <c:numRef>
              <c:f>Sheet1!$C$2:$C$6</c:f>
              <c:numCache>
                <c:formatCode>0%</c:formatCode>
                <c:ptCount val="5"/>
                <c:pt idx="0">
                  <c:v>0.12</c:v>
                </c:pt>
                <c:pt idx="1">
                  <c:v>7.0000000000000007E-2</c:v>
                </c:pt>
                <c:pt idx="2">
                  <c:v>0.38</c:v>
                </c:pt>
                <c:pt idx="3">
                  <c:v>0.2</c:v>
                </c:pt>
                <c:pt idx="4">
                  <c:v>0.37</c:v>
                </c:pt>
              </c:numCache>
            </c:numRef>
          </c:val>
          <c:extLst xmlns:c16r2="http://schemas.microsoft.com/office/drawing/2015/06/chart">
            <c:ext xmlns:c16="http://schemas.microsoft.com/office/drawing/2014/chart" uri="{C3380CC4-5D6E-409C-BE32-E72D297353CC}">
              <c16:uniqueId val="{00000001-DC34-42E8-96F8-4FC1B0F7AF5A}"/>
            </c:ext>
          </c:extLst>
        </c:ser>
        <c:ser>
          <c:idx val="2"/>
          <c:order val="2"/>
          <c:tx>
            <c:strRef>
              <c:f>Sheet1!$D$1</c:f>
              <c:strCache>
                <c:ptCount val="1"/>
                <c:pt idx="0">
                  <c:v>Németország</c:v>
                </c:pt>
              </c:strCache>
            </c:strRef>
          </c:tx>
          <c:spPr>
            <a:noFill/>
            <a:ln w="25400">
              <a:solidFill>
                <a:schemeClr val="accent5"/>
              </a:solidFill>
            </a:ln>
            <a:effectLst/>
          </c:spPr>
          <c:cat>
            <c:strRef>
              <c:f>Sheet1!$A$2:$A$6</c:f>
              <c:strCache>
                <c:ptCount val="5"/>
                <c:pt idx="0">
                  <c:v>I follow the same TV shows and programs I watched back home </c:v>
                </c:pt>
                <c:pt idx="1">
                  <c:v>I always check novelties and I usually also download them or watch them online </c:v>
                </c:pt>
                <c:pt idx="2">
                  <c:v>I am informed about every new Hungarian program and movie, and if they raise my attention I download them or watch them online </c:v>
                </c:pt>
                <c:pt idx="3">
                  <c:v>I am informed about new Hungarian programs and movies but I do not watch them </c:v>
                </c:pt>
                <c:pt idx="4">
                  <c:v>I do not watch Hungarian programs at all </c:v>
                </c:pt>
              </c:strCache>
            </c:strRef>
          </c:cat>
          <c:val>
            <c:numRef>
              <c:f>Sheet1!$D$2:$D$6</c:f>
              <c:numCache>
                <c:formatCode>0%</c:formatCode>
                <c:ptCount val="5"/>
                <c:pt idx="0">
                  <c:v>0.18</c:v>
                </c:pt>
                <c:pt idx="1">
                  <c:v>0.05</c:v>
                </c:pt>
                <c:pt idx="2">
                  <c:v>0.4</c:v>
                </c:pt>
                <c:pt idx="3">
                  <c:v>0.23</c:v>
                </c:pt>
                <c:pt idx="4">
                  <c:v>0.26</c:v>
                </c:pt>
              </c:numCache>
            </c:numRef>
          </c:val>
          <c:extLst xmlns:c16r2="http://schemas.microsoft.com/office/drawing/2015/06/chart">
            <c:ext xmlns:c16="http://schemas.microsoft.com/office/drawing/2014/chart" uri="{C3380CC4-5D6E-409C-BE32-E72D297353CC}">
              <c16:uniqueId val="{00000000-C189-4DFE-AA96-490BB0A2FC1A}"/>
            </c:ext>
          </c:extLst>
        </c:ser>
        <c:dLbls>
          <c:showLegendKey val="0"/>
          <c:showVal val="0"/>
          <c:showCatName val="0"/>
          <c:showSerName val="0"/>
          <c:showPercent val="0"/>
          <c:showBubbleSize val="0"/>
        </c:dLbls>
        <c:axId val="528366088"/>
        <c:axId val="528365304"/>
      </c:radarChart>
      <c:catAx>
        <c:axId val="528366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528365304"/>
        <c:crosses val="autoZero"/>
        <c:auto val="1"/>
        <c:lblAlgn val="ctr"/>
        <c:lblOffset val="100"/>
        <c:noMultiLvlLbl val="0"/>
      </c:catAx>
      <c:valAx>
        <c:axId val="528365304"/>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52836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3FE-46AD-BF9F-EC125754FE2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3FE-46AD-BF9F-EC125754FE29}"/>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23FE-46AD-BF9F-EC125754FE2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EE8-466F-9E4A-C8B559A37D17}"/>
              </c:ext>
            </c:extLst>
          </c:dPt>
          <c:dLbls>
            <c:delete val="1"/>
          </c:dLbls>
          <c:cat>
            <c:numRef>
              <c:f>Sheet1!$A$2:$A$3</c:f>
              <c:numCache>
                <c:formatCode>General</c:formatCode>
                <c:ptCount val="2"/>
              </c:numCache>
            </c:numRef>
          </c:cat>
          <c:val>
            <c:numRef>
              <c:f>Sheet1!$B$2:$B$3</c:f>
              <c:numCache>
                <c:formatCode>General</c:formatCode>
                <c:ptCount val="2"/>
                <c:pt idx="0">
                  <c:v>38</c:v>
                </c:pt>
                <c:pt idx="1">
                  <c:v>62</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B1C7-4BE1-8EED-6C271A11712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1C7-4BE1-8EED-6C271A117123}"/>
              </c:ext>
            </c:extLst>
          </c:dPt>
          <c:dLbls>
            <c:delete val="1"/>
          </c:dLbls>
          <c:cat>
            <c:numRef>
              <c:f>Sheet1!$A$2:$A$3</c:f>
              <c:numCache>
                <c:formatCode>General</c:formatCode>
                <c:ptCount val="2"/>
              </c:numCache>
            </c:num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B1C7-4BE1-8EED-6C271A11712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E86C-45B2-A589-840FA28BCA5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86C-45B2-A589-840FA28BCA57}"/>
              </c:ext>
            </c:extLst>
          </c:dPt>
          <c:dLbls>
            <c:delete val="1"/>
          </c:dLbls>
          <c:cat>
            <c:numRef>
              <c:f>Sheet1!$A$2:$A$3</c:f>
              <c:numCache>
                <c:formatCode>General</c:formatCode>
                <c:ptCount val="2"/>
              </c:numCache>
            </c:numRef>
          </c:cat>
          <c:val>
            <c:numRef>
              <c:f>Sheet1!$B$2:$B$3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4-E86C-45B2-A589-840FA28BCA5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AC7-4943-9C26-8C9B8BCD7AB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AC7-4943-9C26-8C9B8BCD7AB6}"/>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EAC7-4943-9C26-8C9B8BCD7AB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2E3-491A-887C-BD6C03D3250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2E3-491A-887C-BD6C03D3250A}"/>
              </c:ext>
            </c:extLst>
          </c:dPt>
          <c:dLbls>
            <c:delete val="1"/>
          </c:dLbls>
          <c:cat>
            <c:numRef>
              <c:f>Sheet1!$A$2:$A$3</c:f>
              <c:numCache>
                <c:formatCode>General</c:formatCode>
                <c:ptCount val="2"/>
              </c:numCache>
            </c:numRef>
          </c:cat>
          <c:val>
            <c:numRef>
              <c:f>Sheet1!$B$2:$B$3</c:f>
              <c:numCache>
                <c:formatCode>General</c:formatCode>
                <c:ptCount val="2"/>
                <c:pt idx="0">
                  <c:v>36</c:v>
                </c:pt>
                <c:pt idx="1">
                  <c:v>64</c:v>
                </c:pt>
              </c:numCache>
            </c:numRef>
          </c:val>
          <c:extLst xmlns:c16r2="http://schemas.microsoft.com/office/drawing/2015/06/chart">
            <c:ext xmlns:c16="http://schemas.microsoft.com/office/drawing/2014/chart" uri="{C3380CC4-5D6E-409C-BE32-E72D297353CC}">
              <c16:uniqueId val="{00000004-02E3-491A-887C-BD6C03D3250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15</c:v>
                </c:pt>
                <c:pt idx="1">
                  <c:v>85</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308-44F3-B237-E19F5FDE39A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08-44F3-B237-E19F5FDE39A7}"/>
              </c:ext>
            </c:extLst>
          </c:dPt>
          <c:dLbls>
            <c:delete val="1"/>
          </c:dLbls>
          <c:cat>
            <c:numRef>
              <c:f>Sheet1!$A$2:$A$3</c:f>
              <c:numCache>
                <c:formatCode>General</c:formatCode>
                <c:ptCount val="2"/>
              </c:numCache>
            </c:numRef>
          </c:cat>
          <c:val>
            <c:numRef>
              <c:f>Sheet1!$B$2:$B$3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4-3308-44F3-B237-E19F5FDE39A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DB7-496F-A238-A6C7D588E2A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DB7-496F-A238-A6C7D588E2A4}"/>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8DB7-496F-A238-A6C7D588E2A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7E8-49BD-907E-F7F4C309ECC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7E8-49BD-907E-F7F4C309ECC9}"/>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4-57E8-49BD-907E-F7F4C309ECC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A012-4B00-8EE3-43B8A57FA7C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012-4B00-8EE3-43B8A57FA7C1}"/>
              </c:ext>
            </c:extLst>
          </c:dPt>
          <c:dLbls>
            <c:delete val="1"/>
          </c:dLbls>
          <c:cat>
            <c:numRef>
              <c:f>Sheet1!$A$2:$A$3</c:f>
              <c:numCache>
                <c:formatCode>General</c:formatCode>
                <c:ptCount val="2"/>
              </c:numCache>
            </c:numRef>
          </c:cat>
          <c:val>
            <c:numRef>
              <c:f>Sheet1!$B$2:$B$3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4-A012-4B00-8EE3-43B8A57FA7C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1480-4F26-ABD1-A30781676F2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480-4F26-ABD1-A30781676F28}"/>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1480-4F26-ABD1-A30781676F2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75492378077948E-2"/>
          <c:y val="0.12715981777112598"/>
          <c:w val="0.65242265067095362"/>
          <c:h val="0.77748219499450055"/>
        </c:manualLayout>
      </c:layout>
      <c:barChart>
        <c:barDir val="bar"/>
        <c:grouping val="stacked"/>
        <c:varyColors val="0"/>
        <c:ser>
          <c:idx val="0"/>
          <c:order val="0"/>
          <c:tx>
            <c:strRef>
              <c:f>Sheet1!$B$1</c:f>
              <c:strCache>
                <c:ptCount val="1"/>
                <c:pt idx="0">
                  <c:v>In a year</c:v>
                </c:pt>
              </c:strCache>
            </c:strRef>
          </c:tx>
          <c:spPr>
            <a:solidFill>
              <a:srgbClr val="A1C46B"/>
            </a:solidFill>
            <a:ln>
              <a:solidFill>
                <a:srgbClr val="FFFFFF"/>
              </a:solidFill>
            </a:ln>
          </c:spPr>
          <c:invertIfNegative val="0"/>
          <c:dLbls>
            <c:numFmt formatCode="0%" sourceLinked="0"/>
            <c:spPr>
              <a:noFill/>
              <a:ln>
                <a:noFill/>
              </a:ln>
              <a:effectLst/>
            </c:spPr>
            <c:txPr>
              <a:bodyPr wrap="square" lIns="38100" tIns="19050" rIns="38100" bIns="19050" anchor="ctr">
                <a:spAutoFit/>
              </a:bodyPr>
              <a:lstStyle/>
              <a:p>
                <a:pPr>
                  <a:defRPr sz="1100">
                    <a:solidFill>
                      <a:schemeClr val="bg1"/>
                    </a:solidFill>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Németország</c:v>
                </c:pt>
                <c:pt idx="1">
                  <c:v>N-B</c:v>
                </c:pt>
                <c:pt idx="2">
                  <c:v>Total</c:v>
                </c:pt>
              </c:strCache>
            </c:strRef>
          </c:cat>
          <c:val>
            <c:numRef>
              <c:f>Sheet1!$B$2:$B$4</c:f>
              <c:numCache>
                <c:formatCode>General</c:formatCode>
                <c:ptCount val="3"/>
                <c:pt idx="0">
                  <c:v>0.09</c:v>
                </c:pt>
                <c:pt idx="1">
                  <c:v>0.27</c:v>
                </c:pt>
                <c:pt idx="2">
                  <c:v>0.18</c:v>
                </c:pt>
              </c:numCache>
            </c:numRef>
          </c:val>
          <c:extLst xmlns:c16r2="http://schemas.microsoft.com/office/drawing/2015/06/chart">
            <c:ext xmlns:c16="http://schemas.microsoft.com/office/drawing/2014/chart" uri="{C3380CC4-5D6E-409C-BE32-E72D297353CC}">
              <c16:uniqueId val="{00000000-C789-42E8-8DDD-DCFDFA76D05B}"/>
            </c:ext>
          </c:extLst>
        </c:ser>
        <c:ser>
          <c:idx val="1"/>
          <c:order val="1"/>
          <c:tx>
            <c:strRef>
              <c:f>Sheet1!$C$1</c:f>
              <c:strCache>
                <c:ptCount val="1"/>
                <c:pt idx="0">
                  <c:v>In 1-5 years</c:v>
                </c:pt>
              </c:strCache>
            </c:strRef>
          </c:tx>
          <c:spPr>
            <a:solidFill>
              <a:srgbClr val="008BCA"/>
            </a:solidFill>
            <a:ln>
              <a:solidFill>
                <a:srgbClr val="FFFFFF"/>
              </a:solidFill>
            </a:ln>
          </c:spPr>
          <c:invertIfNegative val="0"/>
          <c:dLbls>
            <c:numFmt formatCode="0%" sourceLinked="0"/>
            <c:spPr>
              <a:noFill/>
              <a:ln>
                <a:noFill/>
              </a:ln>
              <a:effectLst/>
            </c:spPr>
            <c:txPr>
              <a:bodyPr wrap="square" lIns="38100" tIns="19050" rIns="38100" bIns="19050" anchor="ctr" anchorCtr="0">
                <a:spAutoFit/>
              </a:bodyPr>
              <a:lstStyle/>
              <a:p>
                <a:pPr algn="ctr">
                  <a:defRPr lang="hu-HU"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Németország</c:v>
                </c:pt>
                <c:pt idx="1">
                  <c:v>N-B</c:v>
                </c:pt>
                <c:pt idx="2">
                  <c:v>Total</c:v>
                </c:pt>
              </c:strCache>
            </c:strRef>
          </c:cat>
          <c:val>
            <c:numRef>
              <c:f>Sheet1!$C$2:$C$4</c:f>
              <c:numCache>
                <c:formatCode>General</c:formatCode>
                <c:ptCount val="3"/>
                <c:pt idx="0">
                  <c:v>0.47</c:v>
                </c:pt>
                <c:pt idx="1">
                  <c:v>0.33</c:v>
                </c:pt>
                <c:pt idx="2">
                  <c:v>0.4</c:v>
                </c:pt>
              </c:numCache>
            </c:numRef>
          </c:val>
          <c:extLst xmlns:c16r2="http://schemas.microsoft.com/office/drawing/2015/06/chart">
            <c:ext xmlns:c16="http://schemas.microsoft.com/office/drawing/2014/chart" uri="{C3380CC4-5D6E-409C-BE32-E72D297353CC}">
              <c16:uniqueId val="{00000001-C789-42E8-8DDD-DCFDFA76D05B}"/>
            </c:ext>
          </c:extLst>
        </c:ser>
        <c:ser>
          <c:idx val="2"/>
          <c:order val="2"/>
          <c:tx>
            <c:strRef>
              <c:f>Sheet1!$D$1</c:f>
              <c:strCache>
                <c:ptCount val="1"/>
                <c:pt idx="0">
                  <c:v>In more than 5 years</c:v>
                </c:pt>
              </c:strCache>
            </c:strRef>
          </c:tx>
          <c:spPr>
            <a:solidFill>
              <a:srgbClr val="FBB040"/>
            </a:solidFill>
            <a:ln>
              <a:solidFill>
                <a:srgbClr val="FFFFFF"/>
              </a:solidFill>
            </a:ln>
          </c:spPr>
          <c:invertIfNegative val="0"/>
          <c:dLbls>
            <c:numFmt formatCode="0%" sourceLinked="0"/>
            <c:spPr>
              <a:noFill/>
              <a:ln>
                <a:noFill/>
              </a:ln>
              <a:effectLst/>
            </c:spPr>
            <c:txPr>
              <a:bodyPr wrap="square" lIns="38100" tIns="19050" rIns="38100" bIns="19050" anchor="ctr" anchorCtr="0">
                <a:spAutoFit/>
              </a:bodyPr>
              <a:lstStyle/>
              <a:p>
                <a:pPr algn="ctr">
                  <a:defRPr lang="hu-HU"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Németország</c:v>
                </c:pt>
                <c:pt idx="1">
                  <c:v>N-B</c:v>
                </c:pt>
                <c:pt idx="2">
                  <c:v>Total</c:v>
                </c:pt>
              </c:strCache>
            </c:strRef>
          </c:cat>
          <c:val>
            <c:numRef>
              <c:f>Sheet1!$D$2:$D$4</c:f>
              <c:numCache>
                <c:formatCode>General</c:formatCode>
                <c:ptCount val="3"/>
                <c:pt idx="0">
                  <c:v>0.22</c:v>
                </c:pt>
                <c:pt idx="1">
                  <c:v>0.18</c:v>
                </c:pt>
                <c:pt idx="2">
                  <c:v>0.2</c:v>
                </c:pt>
              </c:numCache>
            </c:numRef>
          </c:val>
          <c:extLst xmlns:c16r2="http://schemas.microsoft.com/office/drawing/2015/06/chart">
            <c:ext xmlns:c16="http://schemas.microsoft.com/office/drawing/2014/chart" uri="{C3380CC4-5D6E-409C-BE32-E72D297353CC}">
              <c16:uniqueId val="{00000002-C789-42E8-8DDD-DCFDFA76D05B}"/>
            </c:ext>
          </c:extLst>
        </c:ser>
        <c:ser>
          <c:idx val="3"/>
          <c:order val="3"/>
          <c:tx>
            <c:strRef>
              <c:f>Sheet1!$E$1</c:f>
              <c:strCache>
                <c:ptCount val="1"/>
                <c:pt idx="0">
                  <c:v>Does not know yet</c:v>
                </c:pt>
              </c:strCache>
            </c:strRef>
          </c:tx>
          <c:spPr>
            <a:ln>
              <a:solidFill>
                <a:srgbClr val="FFFFFF"/>
              </a:solidFill>
            </a:ln>
          </c:spPr>
          <c:invertIfNegative val="0"/>
          <c:dLbls>
            <c:numFmt formatCode="0%" sourceLinked="0"/>
            <c:spPr>
              <a:noFill/>
              <a:ln>
                <a:noFill/>
              </a:ln>
              <a:effectLst/>
            </c:spPr>
            <c:txPr>
              <a:bodyPr wrap="square" lIns="38100" tIns="19050" rIns="38100" bIns="19050" anchor="ctr" anchorCtr="0">
                <a:spAutoFit/>
              </a:bodyPr>
              <a:lstStyle/>
              <a:p>
                <a:pPr algn="ctr">
                  <a:defRPr lang="hu-HU"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Németország</c:v>
                </c:pt>
                <c:pt idx="1">
                  <c:v>N-B</c:v>
                </c:pt>
                <c:pt idx="2">
                  <c:v>Total</c:v>
                </c:pt>
              </c:strCache>
            </c:strRef>
          </c:cat>
          <c:val>
            <c:numRef>
              <c:f>Sheet1!$E$2:$E$4</c:f>
              <c:numCache>
                <c:formatCode>General</c:formatCode>
                <c:ptCount val="3"/>
                <c:pt idx="0">
                  <c:v>0.22</c:v>
                </c:pt>
                <c:pt idx="1">
                  <c:v>0.22</c:v>
                </c:pt>
                <c:pt idx="2">
                  <c:v>0.22</c:v>
                </c:pt>
              </c:numCache>
            </c:numRef>
          </c:val>
          <c:extLst xmlns:c16r2="http://schemas.microsoft.com/office/drawing/2015/06/chart">
            <c:ext xmlns:c16="http://schemas.microsoft.com/office/drawing/2014/chart" uri="{C3380CC4-5D6E-409C-BE32-E72D297353CC}">
              <c16:uniqueId val="{00000005-C789-42E8-8DDD-DCFDFA76D05B}"/>
            </c:ext>
          </c:extLst>
        </c:ser>
        <c:dLbls>
          <c:showLegendKey val="0"/>
          <c:showVal val="0"/>
          <c:showCatName val="0"/>
          <c:showSerName val="0"/>
          <c:showPercent val="0"/>
          <c:showBubbleSize val="0"/>
        </c:dLbls>
        <c:gapWidth val="150"/>
        <c:overlap val="100"/>
        <c:axId val="538414328"/>
        <c:axId val="538414720"/>
      </c:barChart>
      <c:catAx>
        <c:axId val="538414328"/>
        <c:scaling>
          <c:orientation val="maxMin"/>
        </c:scaling>
        <c:delete val="1"/>
        <c:axPos val="l"/>
        <c:numFmt formatCode="General" sourceLinked="0"/>
        <c:majorTickMark val="out"/>
        <c:minorTickMark val="none"/>
        <c:tickLblPos val="none"/>
        <c:crossAx val="538414720"/>
        <c:crosses val="autoZero"/>
        <c:auto val="1"/>
        <c:lblAlgn val="ctr"/>
        <c:lblOffset val="100"/>
        <c:noMultiLvlLbl val="0"/>
      </c:catAx>
      <c:valAx>
        <c:axId val="538414720"/>
        <c:scaling>
          <c:orientation val="minMax"/>
          <c:max val="1"/>
        </c:scaling>
        <c:delete val="1"/>
        <c:axPos val="b"/>
        <c:numFmt formatCode="0%" sourceLinked="0"/>
        <c:majorTickMark val="out"/>
        <c:minorTickMark val="none"/>
        <c:tickLblPos val="none"/>
        <c:crossAx val="538414328"/>
        <c:crosses val="max"/>
        <c:crossBetween val="between"/>
      </c:valAx>
    </c:plotArea>
    <c:legend>
      <c:legendPos val="b"/>
      <c:layout>
        <c:manualLayout>
          <c:xMode val="edge"/>
          <c:yMode val="edge"/>
          <c:x val="0.71342058339399284"/>
          <c:y val="0.33908205885009146"/>
          <c:w val="0.28309973147100365"/>
          <c:h val="0.34964891134065207"/>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15</c:v>
                </c:pt>
                <c:pt idx="1">
                  <c:v>85</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AD77-4F1B-BD4B-A47EF05438EB}"/>
              </c:ext>
            </c:extLst>
          </c:dPt>
          <c:dPt>
            <c:idx val="1"/>
            <c:bubble3D val="0"/>
            <c:spPr>
              <a:solidFill>
                <a:srgbClr val="ED6737"/>
              </a:solidFill>
              <a:ln>
                <a:noFill/>
              </a:ln>
            </c:spPr>
            <c:extLst xmlns:c16r2="http://schemas.microsoft.com/office/drawing/2015/06/chart">
              <c:ext xmlns:c16="http://schemas.microsoft.com/office/drawing/2014/chart" uri="{C3380CC4-5D6E-409C-BE32-E72D297353CC}">
                <c16:uniqueId val="{00000003-AD77-4F1B-BD4B-A47EF05438EB}"/>
              </c:ext>
            </c:extLst>
          </c:dPt>
          <c:dPt>
            <c:idx val="2"/>
            <c:bubble3D val="0"/>
            <c:spPr>
              <a:solidFill>
                <a:srgbClr val="FBB040"/>
              </a:solidFill>
              <a:ln>
                <a:noFill/>
              </a:ln>
            </c:spPr>
            <c:extLst xmlns:c16r2="http://schemas.microsoft.com/office/drawing/2015/06/chart">
              <c:ext xmlns:c16="http://schemas.microsoft.com/office/drawing/2014/chart" uri="{C3380CC4-5D6E-409C-BE32-E72D297353CC}">
                <c16:uniqueId val="{00000005-AD77-4F1B-BD4B-A47EF05438EB}"/>
              </c:ext>
            </c:extLst>
          </c:dPt>
          <c:dPt>
            <c:idx val="4"/>
            <c:bubble3D val="0"/>
            <c:spPr>
              <a:solidFill>
                <a:srgbClr val="FBB040"/>
              </a:solidFill>
              <a:ln>
                <a:noFill/>
              </a:ln>
            </c:spPr>
            <c:extLst xmlns:c16r2="http://schemas.microsoft.com/office/drawing/2015/06/chart">
              <c:ext xmlns:c16="http://schemas.microsoft.com/office/drawing/2014/chart" uri="{C3380CC4-5D6E-409C-BE32-E72D297353CC}">
                <c16:uniqueId val="{00000007-AD77-4F1B-BD4B-A47EF05438EB}"/>
              </c:ext>
            </c:extLst>
          </c:dPt>
          <c:dLbls>
            <c:delete val="1"/>
          </c:dLbls>
          <c:cat>
            <c:numRef>
              <c:f>Sheet1!$A$2:$A$4</c:f>
              <c:numCache>
                <c:formatCode>General</c:formatCode>
                <c:ptCount val="3"/>
              </c:numCache>
            </c:numRef>
          </c:cat>
          <c:val>
            <c:numRef>
              <c:f>Sheet1!$B$2:$B$4</c:f>
              <c:numCache>
                <c:formatCode>General</c:formatCode>
                <c:ptCount val="3"/>
                <c:pt idx="0">
                  <c:v>60</c:v>
                </c:pt>
                <c:pt idx="1">
                  <c:v>2</c:v>
                </c:pt>
                <c:pt idx="2">
                  <c:v>38</c:v>
                </c:pt>
              </c:numCache>
            </c:numRef>
          </c:val>
          <c:extLst xmlns:c16r2="http://schemas.microsoft.com/office/drawing/2015/06/chart">
            <c:ext xmlns:c16="http://schemas.microsoft.com/office/drawing/2014/chart" uri="{C3380CC4-5D6E-409C-BE32-E72D297353CC}">
              <c16:uniqueId val="{00000008-AD77-4F1B-BD4B-A47EF05438EB}"/>
            </c:ext>
          </c:extLst>
        </c:ser>
        <c:dLbls>
          <c:showLegendKey val="0"/>
          <c:showVal val="1"/>
          <c:showCatName val="0"/>
          <c:showSerName val="0"/>
          <c:showPercent val="0"/>
          <c:showBubbleSize val="0"/>
          <c:showLeaderLines val="1"/>
        </c:dLbls>
        <c:firstSliceAng val="98"/>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A9D-477B-90B8-F1C51D65FBB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A9D-477B-90B8-F1C51D65FBB3}"/>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0A9D-477B-90B8-F1C51D65FBB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073-46FE-95D8-909383FDC1CE}"/>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073-46FE-95D8-909383FDC1CE}"/>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073-46FE-95D8-909383FDC1CE}"/>
              </c:ext>
            </c:extLst>
          </c:dPt>
          <c:dPt>
            <c:idx val="4"/>
            <c:bubble3D val="0"/>
            <c:spPr>
              <a:solidFill>
                <a:srgbClr val="FBB040"/>
              </a:solidFill>
              <a:ln>
                <a:noFill/>
              </a:ln>
            </c:spPr>
            <c:extLst xmlns:c16r2="http://schemas.microsoft.com/office/drawing/2015/06/chart">
              <c:ext xmlns:c16="http://schemas.microsoft.com/office/drawing/2014/chart" uri="{C3380CC4-5D6E-409C-BE32-E72D297353CC}">
                <c16:uniqueId val="{00000007-E073-46FE-95D8-909383FDC1CE}"/>
              </c:ext>
            </c:extLst>
          </c:dPt>
          <c:dLbls>
            <c:delete val="1"/>
          </c:dLbls>
          <c:cat>
            <c:numRef>
              <c:f>Sheet1!$A$2:$A$4</c:f>
              <c:numCache>
                <c:formatCode>General</c:formatCode>
                <c:ptCount val="3"/>
              </c:numCache>
            </c:numRef>
          </c:cat>
          <c:val>
            <c:numRef>
              <c:f>Sheet1!$B$2:$B$4</c:f>
              <c:numCache>
                <c:formatCode>General</c:formatCode>
                <c:ptCount val="3"/>
                <c:pt idx="0">
                  <c:v>31</c:v>
                </c:pt>
                <c:pt idx="1">
                  <c:v>47</c:v>
                </c:pt>
                <c:pt idx="2">
                  <c:v>22</c:v>
                </c:pt>
              </c:numCache>
            </c:numRef>
          </c:val>
          <c:extLst xmlns:c16r2="http://schemas.microsoft.com/office/drawing/2015/06/chart">
            <c:ext xmlns:c16="http://schemas.microsoft.com/office/drawing/2014/chart" uri="{C3380CC4-5D6E-409C-BE32-E72D297353CC}">
              <c16:uniqueId val="{00000008-E073-46FE-95D8-909383FDC1CE}"/>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6E5B-40EC-8AE7-5B2A08E705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5B-40EC-8AE7-5B2A08E70578}"/>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6E5B-40EC-8AE7-5B2A08E705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5E5-4F59-AE09-3C2E6E514D8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5E5-4F59-AE09-3C2E6E514D83}"/>
              </c:ext>
            </c:extLst>
          </c:dPt>
          <c:dLbls>
            <c:delete val="1"/>
          </c:dLbls>
          <c:cat>
            <c:numRef>
              <c:f>Sheet1!$A$2:$A$3</c:f>
              <c:numCache>
                <c:formatCode>General</c:formatCode>
                <c:ptCount val="2"/>
              </c:numCache>
            </c:num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C5E5-4F59-AE09-3C2E6E514D8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10675856468655E-2"/>
          <c:y val="6.1143421370523032E-2"/>
          <c:w val="0.92197864828706277"/>
          <c:h val="0.60135058246002271"/>
        </c:manualLayout>
      </c:layout>
      <c:barChart>
        <c:barDir val="col"/>
        <c:grouping val="clustered"/>
        <c:varyColors val="0"/>
        <c:ser>
          <c:idx val="0"/>
          <c:order val="0"/>
          <c:tx>
            <c:strRef>
              <c:f>Sheet1!$B$1</c:f>
              <c:strCache>
                <c:ptCount val="1"/>
                <c:pt idx="0">
                  <c:v>Total</c:v>
                </c:pt>
              </c:strCache>
            </c:strRef>
          </c:tx>
          <c:spPr>
            <a:solidFill>
              <a:schemeClr val="accent4"/>
            </a:solidFill>
            <a:ln>
              <a:noFill/>
            </a:ln>
            <a:effectLst/>
          </c:spPr>
          <c:invertIfNegative val="0"/>
          <c:cat>
            <c:strRef>
              <c:f>Sheet1!$A$2:$A$9</c:f>
              <c:strCache>
                <c:ptCount val="8"/>
                <c:pt idx="0">
                  <c:v>Financial, subsistence reasons</c:v>
                </c:pt>
                <c:pt idx="1">
                  <c:v>Work-related reasons</c:v>
                </c:pt>
                <c:pt idx="2">
                  <c:v>Family, personal reasons</c:v>
                </c:pt>
                <c:pt idx="3">
                  <c:v>Professional reasons</c:v>
                </c:pt>
                <c:pt idx="4">
                  <c:v>Political reasons</c:v>
                </c:pt>
                <c:pt idx="5">
                  <c:v>Educational reasons</c:v>
                </c:pt>
                <c:pt idx="6">
                  <c:v>Was not my decision</c:v>
                </c:pt>
                <c:pt idx="7">
                  <c:v>Other</c:v>
                </c:pt>
              </c:strCache>
            </c:strRef>
          </c:cat>
          <c:val>
            <c:numRef>
              <c:f>Sheet1!$B$2:$B$9</c:f>
              <c:numCache>
                <c:formatCode>0</c:formatCode>
                <c:ptCount val="8"/>
                <c:pt idx="0">
                  <c:v>70.516304347826093</c:v>
                </c:pt>
                <c:pt idx="1">
                  <c:v>48.505434782608695</c:v>
                </c:pt>
                <c:pt idx="2">
                  <c:v>26.494565217391301</c:v>
                </c:pt>
                <c:pt idx="3">
                  <c:v>23.913043478260871</c:v>
                </c:pt>
                <c:pt idx="4">
                  <c:v>20.652173913043477</c:v>
                </c:pt>
                <c:pt idx="5">
                  <c:v>15.217391304347828</c:v>
                </c:pt>
                <c:pt idx="6">
                  <c:v>1.4945652173913044</c:v>
                </c:pt>
                <c:pt idx="7">
                  <c:v>3.9402173913043481</c:v>
                </c:pt>
              </c:numCache>
            </c:numRef>
          </c:val>
          <c:extLst xmlns:c16r2="http://schemas.microsoft.com/office/drawing/2015/06/chart">
            <c:ext xmlns:c16="http://schemas.microsoft.com/office/drawing/2014/chart" uri="{C3380CC4-5D6E-409C-BE32-E72D297353CC}">
              <c16:uniqueId val="{00000000-15D9-4619-93A5-85A0F9EFA40D}"/>
            </c:ext>
          </c:extLst>
        </c:ser>
        <c:ser>
          <c:idx val="1"/>
          <c:order val="1"/>
          <c:tx>
            <c:strRef>
              <c:f>Sheet1!$C$1</c:f>
              <c:strCache>
                <c:ptCount val="1"/>
                <c:pt idx="0">
                  <c:v>Great Britain</c:v>
                </c:pt>
              </c:strCache>
            </c:strRef>
          </c:tx>
          <c:spPr>
            <a:solidFill>
              <a:schemeClr val="accent2"/>
            </a:solidFill>
            <a:ln>
              <a:noFill/>
            </a:ln>
            <a:effectLst/>
          </c:spPr>
          <c:invertIfNegative val="0"/>
          <c:cat>
            <c:strRef>
              <c:f>Sheet1!$A$2:$A$9</c:f>
              <c:strCache>
                <c:ptCount val="8"/>
                <c:pt idx="0">
                  <c:v>Financial, subsistence reasons</c:v>
                </c:pt>
                <c:pt idx="1">
                  <c:v>Work-related reasons</c:v>
                </c:pt>
                <c:pt idx="2">
                  <c:v>Family, personal reasons</c:v>
                </c:pt>
                <c:pt idx="3">
                  <c:v>Professional reasons</c:v>
                </c:pt>
                <c:pt idx="4">
                  <c:v>Political reasons</c:v>
                </c:pt>
                <c:pt idx="5">
                  <c:v>Educational reasons</c:v>
                </c:pt>
                <c:pt idx="6">
                  <c:v>Was not my decision</c:v>
                </c:pt>
                <c:pt idx="7">
                  <c:v>Other</c:v>
                </c:pt>
              </c:strCache>
            </c:strRef>
          </c:cat>
          <c:val>
            <c:numRef>
              <c:f>Sheet1!$C$2:$C$9</c:f>
              <c:numCache>
                <c:formatCode>0</c:formatCode>
                <c:ptCount val="8"/>
                <c:pt idx="0">
                  <c:v>69.80609418282549</c:v>
                </c:pt>
                <c:pt idx="1">
                  <c:v>46.53739612188366</c:v>
                </c:pt>
                <c:pt idx="2">
                  <c:v>22.991689750692522</c:v>
                </c:pt>
                <c:pt idx="3">
                  <c:v>28.531855955678669</c:v>
                </c:pt>
                <c:pt idx="4">
                  <c:v>21.05263157894737</c:v>
                </c:pt>
                <c:pt idx="5">
                  <c:v>18.005540166204987</c:v>
                </c:pt>
                <c:pt idx="6">
                  <c:v>1.9390581717451523</c:v>
                </c:pt>
                <c:pt idx="7">
                  <c:v>3.3240997229916891</c:v>
                </c:pt>
              </c:numCache>
            </c:numRef>
          </c:val>
          <c:extLst xmlns:c16r2="http://schemas.microsoft.com/office/drawing/2015/06/chart">
            <c:ext xmlns:c16="http://schemas.microsoft.com/office/drawing/2014/chart" uri="{C3380CC4-5D6E-409C-BE32-E72D297353CC}">
              <c16:uniqueId val="{00000001-15D9-4619-93A5-85A0F9EFA40D}"/>
            </c:ext>
          </c:extLst>
        </c:ser>
        <c:ser>
          <c:idx val="2"/>
          <c:order val="2"/>
          <c:tx>
            <c:strRef>
              <c:f>Sheet1!$D$1</c:f>
              <c:strCache>
                <c:ptCount val="1"/>
                <c:pt idx="0">
                  <c:v>Germany</c:v>
                </c:pt>
              </c:strCache>
            </c:strRef>
          </c:tx>
          <c:spPr>
            <a:solidFill>
              <a:schemeClr val="accent5"/>
            </a:solidFill>
            <a:ln>
              <a:noFill/>
            </a:ln>
            <a:effectLst/>
          </c:spPr>
          <c:invertIfNegative val="0"/>
          <c:cat>
            <c:strRef>
              <c:f>Sheet1!$A$2:$A$9</c:f>
              <c:strCache>
                <c:ptCount val="8"/>
                <c:pt idx="0">
                  <c:v>Financial, subsistence reasons</c:v>
                </c:pt>
                <c:pt idx="1">
                  <c:v>Work-related reasons</c:v>
                </c:pt>
                <c:pt idx="2">
                  <c:v>Family, personal reasons</c:v>
                </c:pt>
                <c:pt idx="3">
                  <c:v>Professional reasons</c:v>
                </c:pt>
                <c:pt idx="4">
                  <c:v>Political reasons</c:v>
                </c:pt>
                <c:pt idx="5">
                  <c:v>Educational reasons</c:v>
                </c:pt>
                <c:pt idx="6">
                  <c:v>Was not my decision</c:v>
                </c:pt>
                <c:pt idx="7">
                  <c:v>Other</c:v>
                </c:pt>
              </c:strCache>
            </c:strRef>
          </c:cat>
          <c:val>
            <c:numRef>
              <c:f>Sheet1!$D$2:$D$9</c:f>
              <c:numCache>
                <c:formatCode>0</c:formatCode>
                <c:ptCount val="8"/>
                <c:pt idx="0">
                  <c:v>71.2</c:v>
                </c:pt>
                <c:pt idx="1">
                  <c:v>50.4</c:v>
                </c:pt>
                <c:pt idx="2">
                  <c:v>29.866666666666671</c:v>
                </c:pt>
                <c:pt idx="3">
                  <c:v>19.466666666666665</c:v>
                </c:pt>
                <c:pt idx="4">
                  <c:v>20.266666666666666</c:v>
                </c:pt>
                <c:pt idx="5">
                  <c:v>12.533333333333333</c:v>
                </c:pt>
                <c:pt idx="6">
                  <c:v>1.0666666666666667</c:v>
                </c:pt>
                <c:pt idx="7">
                  <c:v>4.5333333333333332</c:v>
                </c:pt>
              </c:numCache>
            </c:numRef>
          </c:val>
          <c:extLst xmlns:c16r2="http://schemas.microsoft.com/office/drawing/2015/06/chart">
            <c:ext xmlns:c16="http://schemas.microsoft.com/office/drawing/2014/chart" uri="{C3380CC4-5D6E-409C-BE32-E72D297353CC}">
              <c16:uniqueId val="{00000002-15D9-4619-93A5-85A0F9EFA40D}"/>
            </c:ext>
          </c:extLst>
        </c:ser>
        <c:dLbls>
          <c:showLegendKey val="0"/>
          <c:showVal val="0"/>
          <c:showCatName val="0"/>
          <c:showSerName val="0"/>
          <c:showPercent val="0"/>
          <c:showBubbleSize val="0"/>
        </c:dLbls>
        <c:gapWidth val="219"/>
        <c:overlap val="-27"/>
        <c:axId val="246025504"/>
        <c:axId val="246026288"/>
      </c:barChart>
      <c:catAx>
        <c:axId val="246025504"/>
        <c:scaling>
          <c:orientation val="minMax"/>
        </c:scaling>
        <c:delete val="0"/>
        <c:axPos val="b"/>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900" b="0" i="0" u="none" strike="noStrike" kern="1200" cap="all" baseline="0">
                <a:solidFill>
                  <a:srgbClr val="404040"/>
                </a:solidFill>
                <a:latin typeface="+mn-lt"/>
                <a:ea typeface="+mn-ea"/>
                <a:cs typeface="+mn-cs"/>
              </a:defRPr>
            </a:pPr>
            <a:endParaRPr lang="hu-HU"/>
          </a:p>
        </c:txPr>
        <c:crossAx val="246026288"/>
        <c:crosses val="autoZero"/>
        <c:auto val="1"/>
        <c:lblAlgn val="ctr"/>
        <c:lblOffset val="100"/>
        <c:noMultiLvlLbl val="0"/>
      </c:catAx>
      <c:valAx>
        <c:axId val="246026288"/>
        <c:scaling>
          <c:orientation val="minMax"/>
          <c:max val="80"/>
          <c:min val="0"/>
        </c:scaling>
        <c:delete val="0"/>
        <c:axPos val="l"/>
        <c:numFmt formatCode="0" sourceLinked="0"/>
        <c:majorTickMark val="none"/>
        <c:minorTickMark val="out"/>
        <c:tickLblPos val="nextTo"/>
        <c:spPr>
          <a:noFill/>
          <a:ln>
            <a:solidFill>
              <a:schemeClr val="bg2"/>
            </a:solidFill>
          </a:ln>
          <a:effectLst/>
        </c:spPr>
        <c:txPr>
          <a:bodyPr rot="-60000000" spcFirstLastPara="1" vertOverflow="ellipsis" vert="horz" wrap="square" anchor="ctr" anchorCtr="1"/>
          <a:lstStyle/>
          <a:p>
            <a:pPr>
              <a:defRPr sz="1197" b="0" i="0" u="none" strike="noStrike" kern="1200" baseline="0">
                <a:solidFill>
                  <a:srgbClr val="58595B"/>
                </a:solidFill>
                <a:latin typeface="+mn-lt"/>
                <a:ea typeface="+mn-ea"/>
                <a:cs typeface="+mn-cs"/>
              </a:defRPr>
            </a:pPr>
            <a:endParaRPr lang="hu-HU"/>
          </a:p>
        </c:txPr>
        <c:crossAx val="246025504"/>
        <c:crosses val="autoZero"/>
        <c:crossBetween val="between"/>
        <c:majorUnit val="20"/>
      </c:valAx>
      <c:spPr>
        <a:noFill/>
        <a:ln>
          <a:noFill/>
        </a:ln>
        <a:effectLst/>
      </c:spPr>
    </c:plotArea>
    <c:legend>
      <c:legendPos val="b"/>
      <c:layout>
        <c:manualLayout>
          <c:xMode val="edge"/>
          <c:yMode val="edge"/>
          <c:x val="0.33606711880392726"/>
          <c:y val="0.80441907420914582"/>
          <c:w val="0.29807577601777507"/>
          <c:h val="6.9331970360781231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27"/>
          <c:y val="0.15367866069652236"/>
          <c:w val="0.70219130389164397"/>
          <c:h val="0.53843012009073077"/>
        </c:manualLayout>
      </c:layout>
      <c:barChart>
        <c:barDir val="bar"/>
        <c:grouping val="percentStacked"/>
        <c:varyColors val="0"/>
        <c:ser>
          <c:idx val="0"/>
          <c:order val="0"/>
          <c:tx>
            <c:strRef>
              <c:f>Sheet1!$B$1</c:f>
              <c:strCache>
                <c:ptCount val="1"/>
                <c:pt idx="0">
                  <c:v>Finished or unfinished elementary school</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0</c:formatCode>
                <c:ptCount val="3"/>
                <c:pt idx="0">
                  <c:v>1.7663043478260869</c:v>
                </c:pt>
                <c:pt idx="1">
                  <c:v>1.6620498614958445</c:v>
                </c:pt>
                <c:pt idx="2">
                  <c:v>1.8666666666666669</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Vocational school or apprenticeship</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0</c:formatCode>
                <c:ptCount val="3"/>
                <c:pt idx="0">
                  <c:v>17.255434782608695</c:v>
                </c:pt>
                <c:pt idx="1">
                  <c:v>11.357340720221607</c:v>
                </c:pt>
                <c:pt idx="2">
                  <c:v>22.933333333333334</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High School graduation</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0</c:formatCode>
                <c:ptCount val="3"/>
                <c:pt idx="0">
                  <c:v>37.635869565217391</c:v>
                </c:pt>
                <c:pt idx="1">
                  <c:v>38.227146814404435</c:v>
                </c:pt>
                <c:pt idx="2">
                  <c:v>37.06666666666667</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College diploma</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0</c:formatCode>
                <c:ptCount val="3"/>
                <c:pt idx="0">
                  <c:v>21.467391304347824</c:v>
                </c:pt>
                <c:pt idx="1">
                  <c:v>25.207756232686979</c:v>
                </c:pt>
                <c:pt idx="2">
                  <c:v>17.866666666666667</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University diploma</c:v>
                </c:pt>
              </c:strCache>
            </c:strRef>
          </c:tx>
          <c:spPr>
            <a:solidFill>
              <a:srgbClr val="008E94"/>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0</c:formatCode>
                <c:ptCount val="3"/>
                <c:pt idx="0">
                  <c:v>18.885869565217391</c:v>
                </c:pt>
                <c:pt idx="1">
                  <c:v>19.667590027700832</c:v>
                </c:pt>
                <c:pt idx="2">
                  <c:v>18.133333333333333</c:v>
                </c:pt>
              </c:numCache>
            </c:numRef>
          </c:val>
          <c:extLst xmlns:c16r2="http://schemas.microsoft.com/office/drawing/2015/06/chart">
            <c:ext xmlns:c16="http://schemas.microsoft.com/office/drawing/2014/chart" uri="{C3380CC4-5D6E-409C-BE32-E72D297353CC}">
              <c16:uniqueId val="{00000005-1768-4287-97F2-ADAFD968AF1A}"/>
            </c:ext>
          </c:extLst>
        </c:ser>
        <c:ser>
          <c:idx val="5"/>
          <c:order val="5"/>
          <c:tx>
            <c:strRef>
              <c:f>Sheet1!$G$1</c:f>
              <c:strCache>
                <c:ptCount val="1"/>
                <c:pt idx="0">
                  <c:v>PhD, doctorate degree</c:v>
                </c:pt>
              </c:strCache>
            </c:strRef>
          </c:tx>
          <c:spPr>
            <a:solidFill>
              <a:srgbClr val="B7BF12"/>
            </a:solidFill>
            <a:ln>
              <a:solidFill>
                <a:srgbClr val="FFFFFF"/>
              </a:solidFill>
            </a:ln>
          </c:spPr>
          <c:invertIfNegative val="0"/>
          <c:cat>
            <c:strRef>
              <c:f>Sheet1!$A$2:$A$4</c:f>
              <c:strCache>
                <c:ptCount val="3"/>
                <c:pt idx="0">
                  <c:v>Total</c:v>
                </c:pt>
                <c:pt idx="1">
                  <c:v>Great Britain</c:v>
                </c:pt>
                <c:pt idx="2">
                  <c:v>Germany</c:v>
                </c:pt>
              </c:strCache>
            </c:strRef>
          </c:cat>
          <c:val>
            <c:numRef>
              <c:f>Sheet1!$G$2:$G$4</c:f>
              <c:numCache>
                <c:formatCode>0</c:formatCode>
                <c:ptCount val="3"/>
                <c:pt idx="0">
                  <c:v>2.9891304347826089</c:v>
                </c:pt>
                <c:pt idx="1">
                  <c:v>3.8781163434903045</c:v>
                </c:pt>
                <c:pt idx="2">
                  <c:v>2.1333333333333333</c:v>
                </c:pt>
              </c:numCache>
            </c:numRef>
          </c:val>
          <c:extLst xmlns:c16r2="http://schemas.microsoft.com/office/drawing/2015/06/chart">
            <c:ext xmlns:c16="http://schemas.microsoft.com/office/drawing/2014/chart" uri="{C3380CC4-5D6E-409C-BE32-E72D297353CC}">
              <c16:uniqueId val="{00000000-8A0A-4E37-8114-ED576D858DF9}"/>
            </c:ext>
          </c:extLst>
        </c:ser>
        <c:dLbls>
          <c:showLegendKey val="0"/>
          <c:showVal val="0"/>
          <c:showCatName val="0"/>
          <c:showSerName val="0"/>
          <c:showPercent val="0"/>
          <c:showBubbleSize val="0"/>
        </c:dLbls>
        <c:gapWidth val="150"/>
        <c:overlap val="100"/>
        <c:axId val="536051552"/>
        <c:axId val="246838808"/>
      </c:barChart>
      <c:catAx>
        <c:axId val="53605155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6838808"/>
        <c:crosses val="autoZero"/>
        <c:auto val="1"/>
        <c:lblAlgn val="ctr"/>
        <c:lblOffset val="100"/>
        <c:noMultiLvlLbl val="0"/>
      </c:catAx>
      <c:valAx>
        <c:axId val="246838808"/>
        <c:scaling>
          <c:orientation val="minMax"/>
          <c:max val="1"/>
        </c:scaling>
        <c:delete val="0"/>
        <c:axPos val="b"/>
        <c:numFmt formatCode="0%" sourceLinked="0"/>
        <c:majorTickMark val="out"/>
        <c:minorTickMark val="none"/>
        <c:tickLblPos val="nextTo"/>
        <c:txPr>
          <a:bodyPr/>
          <a:lstStyle/>
          <a:p>
            <a:pPr>
              <a:defRPr sz="1200"/>
            </a:pPr>
            <a:endParaRPr lang="hu-HU"/>
          </a:p>
        </c:txPr>
        <c:crossAx val="536051552"/>
        <c:crosses val="max"/>
        <c:crossBetween val="between"/>
      </c:valAx>
    </c:plotArea>
    <c:legend>
      <c:legendPos val="b"/>
      <c:layout>
        <c:manualLayout>
          <c:xMode val="edge"/>
          <c:yMode val="edge"/>
          <c:x val="9.2354977005458444E-2"/>
          <c:y val="0.86614582380595262"/>
          <c:w val="0.89999994472310163"/>
          <c:h val="0.1338541761940476"/>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EB2-4186-A784-8377D99082A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EB2-4186-A784-8377D99082AE}"/>
              </c:ext>
            </c:extLst>
          </c:dPt>
          <c:dLbls>
            <c:delete val="1"/>
          </c:dLbls>
          <c:cat>
            <c:numRef>
              <c:f>Sheet1!$A$2:$A$3</c:f>
              <c:numCache>
                <c:formatCode>General</c:formatCode>
                <c:ptCount val="2"/>
              </c:numCache>
            </c:numRef>
          </c:cat>
          <c:val>
            <c:numRef>
              <c:f>Sheet1!$B$2:$B$3</c:f>
              <c:numCache>
                <c:formatCode>General</c:formatCode>
                <c:ptCount val="2"/>
                <c:pt idx="0">
                  <c:v>65</c:v>
                </c:pt>
                <c:pt idx="1">
                  <c:v>35</c:v>
                </c:pt>
              </c:numCache>
            </c:numRef>
          </c:val>
          <c:extLst xmlns:c16r2="http://schemas.microsoft.com/office/drawing/2015/06/chart">
            <c:ext xmlns:c16="http://schemas.microsoft.com/office/drawing/2014/chart" uri="{C3380CC4-5D6E-409C-BE32-E72D297353CC}">
              <c16:uniqueId val="{00000004-9EB2-4186-A784-8377D99082A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CF26-4A41-B7EA-DB96ECA919C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F26-4A41-B7EA-DB96ECA919C9}"/>
              </c:ext>
            </c:extLst>
          </c:dPt>
          <c:dLbls>
            <c:delete val="1"/>
          </c:dLbls>
          <c:cat>
            <c:numRef>
              <c:f>Sheet1!$A$2:$A$3</c:f>
              <c:numCache>
                <c:formatCode>General</c:formatCode>
                <c:ptCount val="2"/>
              </c:numCache>
            </c:num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CF26-4A41-B7EA-DB96ECA919C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8092-4B5D-94B8-06F237E6D44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092-4B5D-94B8-06F237E6D44F}"/>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8092-4B5D-94B8-06F237E6D44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46CE-4C18-89A9-FA20A3D0D25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46CE-4C18-89A9-FA20A3D0D25B}"/>
              </c:ext>
            </c:extLst>
          </c:dPt>
          <c:dLbls>
            <c:delete val="1"/>
          </c:dLbls>
          <c:cat>
            <c:numRef>
              <c:f>Sheet1!$A$2:$A$3</c:f>
              <c:numCache>
                <c:formatCode>General</c:formatCode>
                <c:ptCount val="2"/>
              </c:numCache>
            </c:numRef>
          </c:cat>
          <c:val>
            <c:numRef>
              <c:f>Sheet1!$B$2:$B$3</c:f>
              <c:numCache>
                <c:formatCode>General</c:formatCode>
                <c:ptCount val="2"/>
                <c:pt idx="0">
                  <c:v>0</c:v>
                </c:pt>
                <c:pt idx="1">
                  <c:v>100</c:v>
                </c:pt>
              </c:numCache>
            </c:numRef>
          </c:val>
          <c:extLst xmlns:c16r2="http://schemas.microsoft.com/office/drawing/2015/06/chart">
            <c:ext xmlns:c16="http://schemas.microsoft.com/office/drawing/2014/chart" uri="{C3380CC4-5D6E-409C-BE32-E72D297353CC}">
              <c16:uniqueId val="{00000004-46CE-4C18-89A9-FA20A3D0D25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58336474903735"/>
          <c:y val="0.15367875043444856"/>
          <c:w val="0.58391102117120441"/>
          <c:h val="0.53843012009073077"/>
        </c:manualLayout>
      </c:layout>
      <c:barChart>
        <c:barDir val="bar"/>
        <c:grouping val="percentStacked"/>
        <c:varyColors val="0"/>
        <c:ser>
          <c:idx val="0"/>
          <c:order val="0"/>
          <c:tx>
            <c:strRef>
              <c:f>Sheet1!$B$1</c:f>
              <c:strCache>
                <c:ptCount val="1"/>
                <c:pt idx="0">
                  <c:v>Entrepreneur, Business owner</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0</c:formatCode>
                <c:ptCount val="3"/>
                <c:pt idx="0">
                  <c:v>7.3369565217391308</c:v>
                </c:pt>
                <c:pt idx="1">
                  <c:v>9.418282548476455</c:v>
                </c:pt>
                <c:pt idx="2">
                  <c:v>5.333333333333333</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Employee - intellectual work</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0</c:formatCode>
                <c:ptCount val="3"/>
                <c:pt idx="0">
                  <c:v>37.092391304347828</c:v>
                </c:pt>
                <c:pt idx="1">
                  <c:v>37.119113573407205</c:v>
                </c:pt>
                <c:pt idx="2">
                  <c:v>37.06666666666667</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Employee - manual work</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0</c:formatCode>
                <c:ptCount val="3"/>
                <c:pt idx="0">
                  <c:v>28.125</c:v>
                </c:pt>
                <c:pt idx="1">
                  <c:v>22.991689750692522</c:v>
                </c:pt>
                <c:pt idx="2">
                  <c:v>33.06666666666667</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Employee - other</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0</c:formatCode>
                <c:ptCount val="3"/>
                <c:pt idx="0">
                  <c:v>3.804347826086957</c:v>
                </c:pt>
                <c:pt idx="1">
                  <c:v>4.43213296398892</c:v>
                </c:pt>
                <c:pt idx="2">
                  <c:v>3.2</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Unemployed</c:v>
                </c:pt>
              </c:strCache>
            </c:strRef>
          </c:tx>
          <c:spPr>
            <a:solidFill>
              <a:srgbClr val="008E94"/>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0</c:formatCode>
                <c:ptCount val="3"/>
                <c:pt idx="0">
                  <c:v>5.0271739130434785</c:v>
                </c:pt>
                <c:pt idx="1">
                  <c:v>4.7091412742382275</c:v>
                </c:pt>
                <c:pt idx="2">
                  <c:v>5.333333333333333</c:v>
                </c:pt>
              </c:numCache>
            </c:numRef>
          </c:val>
          <c:extLst xmlns:c16r2="http://schemas.microsoft.com/office/drawing/2015/06/chart">
            <c:ext xmlns:c16="http://schemas.microsoft.com/office/drawing/2014/chart" uri="{C3380CC4-5D6E-409C-BE32-E72D297353CC}">
              <c16:uniqueId val="{00000005-1768-4287-97F2-ADAFD968AF1A}"/>
            </c:ext>
          </c:extLst>
        </c:ser>
        <c:ser>
          <c:idx val="5"/>
          <c:order val="5"/>
          <c:tx>
            <c:strRef>
              <c:f>Sheet1!$G$1</c:f>
              <c:strCache>
                <c:ptCount val="1"/>
                <c:pt idx="0">
                  <c:v>Student/Unpaid intern</c:v>
                </c:pt>
              </c:strCache>
            </c:strRef>
          </c:tx>
          <c:spPr>
            <a:solidFill>
              <a:srgbClr val="B7BF12"/>
            </a:solidFill>
            <a:ln>
              <a:solidFill>
                <a:srgbClr val="FFFFFF"/>
              </a:solidFill>
            </a:ln>
          </c:spPr>
          <c:invertIfNegative val="0"/>
          <c:cat>
            <c:strRef>
              <c:f>Sheet1!$A$2:$A$4</c:f>
              <c:strCache>
                <c:ptCount val="3"/>
                <c:pt idx="0">
                  <c:v>Total</c:v>
                </c:pt>
                <c:pt idx="1">
                  <c:v>Great Britain</c:v>
                </c:pt>
                <c:pt idx="2">
                  <c:v>Germany</c:v>
                </c:pt>
              </c:strCache>
            </c:strRef>
          </c:cat>
          <c:val>
            <c:numRef>
              <c:f>Sheet1!$G$2:$G$4</c:f>
              <c:numCache>
                <c:formatCode>0</c:formatCode>
                <c:ptCount val="3"/>
                <c:pt idx="0">
                  <c:v>15.760869565217392</c:v>
                </c:pt>
                <c:pt idx="1">
                  <c:v>19.667590027700832</c:v>
                </c:pt>
                <c:pt idx="2">
                  <c:v>12</c:v>
                </c:pt>
              </c:numCache>
            </c:numRef>
          </c:val>
          <c:extLst xmlns:c16r2="http://schemas.microsoft.com/office/drawing/2015/06/chart">
            <c:ext xmlns:c16="http://schemas.microsoft.com/office/drawing/2014/chart" uri="{C3380CC4-5D6E-409C-BE32-E72D297353CC}">
              <c16:uniqueId val="{00000000-8A0A-4E37-8114-ED576D858DF9}"/>
            </c:ext>
          </c:extLst>
        </c:ser>
        <c:ser>
          <c:idx val="6"/>
          <c:order val="6"/>
          <c:tx>
            <c:strRef>
              <c:f>Sheet1!$H$1</c:f>
              <c:strCache>
                <c:ptCount val="1"/>
                <c:pt idx="0">
                  <c:v>Maternity Leave</c:v>
                </c:pt>
              </c:strCache>
            </c:strRef>
          </c:tx>
          <c:spPr>
            <a:solidFill>
              <a:srgbClr val="FF4343"/>
            </a:solidFill>
            <a:ln>
              <a:solidFill>
                <a:srgbClr val="FFFFFF"/>
              </a:solidFill>
            </a:ln>
          </c:spPr>
          <c:invertIfNegative val="0"/>
          <c:cat>
            <c:strRef>
              <c:f>Sheet1!$A$2:$A$4</c:f>
              <c:strCache>
                <c:ptCount val="3"/>
                <c:pt idx="0">
                  <c:v>Total</c:v>
                </c:pt>
                <c:pt idx="1">
                  <c:v>Great Britain</c:v>
                </c:pt>
                <c:pt idx="2">
                  <c:v>Germany</c:v>
                </c:pt>
              </c:strCache>
            </c:strRef>
          </c:cat>
          <c:val>
            <c:numRef>
              <c:f>Sheet1!$H$2:$H$4</c:f>
              <c:numCache>
                <c:formatCode>0</c:formatCode>
                <c:ptCount val="3"/>
                <c:pt idx="0">
                  <c:v>2.0380434782608696</c:v>
                </c:pt>
                <c:pt idx="1">
                  <c:v>1.6620498614958445</c:v>
                </c:pt>
                <c:pt idx="2">
                  <c:v>2.4</c:v>
                </c:pt>
              </c:numCache>
            </c:numRef>
          </c:val>
          <c:extLst xmlns:c16r2="http://schemas.microsoft.com/office/drawing/2015/06/chart">
            <c:ext xmlns:c16="http://schemas.microsoft.com/office/drawing/2014/chart" uri="{C3380CC4-5D6E-409C-BE32-E72D297353CC}">
              <c16:uniqueId val="{00000000-D433-4AEB-BE34-9E7A6989875A}"/>
            </c:ext>
          </c:extLst>
        </c:ser>
        <c:ser>
          <c:idx val="7"/>
          <c:order val="7"/>
          <c:tx>
            <c:strRef>
              <c:f>Sheet1!$I$1</c:f>
              <c:strCache>
                <c:ptCount val="1"/>
                <c:pt idx="0">
                  <c:v>Housewife, other inactive employee</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Sheet1!$I$2:$I$4</c:f>
              <c:numCache>
                <c:formatCode>0</c:formatCode>
                <c:ptCount val="3"/>
                <c:pt idx="0">
                  <c:v>0.81521739130434778</c:v>
                </c:pt>
                <c:pt idx="1">
                  <c:v>0</c:v>
                </c:pt>
                <c:pt idx="2">
                  <c:v>1.6</c:v>
                </c:pt>
              </c:numCache>
            </c:numRef>
          </c:val>
          <c:extLst xmlns:c16r2="http://schemas.microsoft.com/office/drawing/2015/06/chart">
            <c:ext xmlns:c16="http://schemas.microsoft.com/office/drawing/2014/chart" uri="{C3380CC4-5D6E-409C-BE32-E72D297353CC}">
              <c16:uniqueId val="{00000001-D433-4AEB-BE34-9E7A6989875A}"/>
            </c:ext>
          </c:extLst>
        </c:ser>
        <c:dLbls>
          <c:showLegendKey val="0"/>
          <c:showVal val="0"/>
          <c:showCatName val="0"/>
          <c:showSerName val="0"/>
          <c:showPercent val="0"/>
          <c:showBubbleSize val="0"/>
        </c:dLbls>
        <c:gapWidth val="150"/>
        <c:overlap val="100"/>
        <c:axId val="246841160"/>
        <c:axId val="246841552"/>
      </c:barChart>
      <c:catAx>
        <c:axId val="246841160"/>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6841552"/>
        <c:crosses val="autoZero"/>
        <c:auto val="1"/>
        <c:lblAlgn val="ctr"/>
        <c:lblOffset val="100"/>
        <c:noMultiLvlLbl val="0"/>
      </c:catAx>
      <c:valAx>
        <c:axId val="246841552"/>
        <c:scaling>
          <c:orientation val="minMax"/>
          <c:max val="1"/>
        </c:scaling>
        <c:delete val="0"/>
        <c:axPos val="b"/>
        <c:numFmt formatCode="0%" sourceLinked="0"/>
        <c:majorTickMark val="out"/>
        <c:minorTickMark val="none"/>
        <c:tickLblPos val="nextTo"/>
        <c:txPr>
          <a:bodyPr/>
          <a:lstStyle/>
          <a:p>
            <a:pPr>
              <a:defRPr sz="1200"/>
            </a:pPr>
            <a:endParaRPr lang="hu-HU"/>
          </a:p>
        </c:txPr>
        <c:crossAx val="246841160"/>
        <c:crosses val="max"/>
        <c:crossBetween val="between"/>
      </c:valAx>
    </c:plotArea>
    <c:legend>
      <c:legendPos val="r"/>
      <c:layout>
        <c:manualLayout>
          <c:xMode val="edge"/>
          <c:yMode val="edge"/>
          <c:x val="0.7427373468210976"/>
          <c:y val="0.19707496879048561"/>
          <c:w val="0.22295580321249794"/>
          <c:h val="0.62331316713946527"/>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58336474903735"/>
          <c:y val="0.15367875043444856"/>
          <c:w val="0.58391102117120441"/>
          <c:h val="0.53843012009073077"/>
        </c:manualLayout>
      </c:layout>
      <c:barChart>
        <c:barDir val="bar"/>
        <c:grouping val="percentStacked"/>
        <c:varyColors val="0"/>
        <c:ser>
          <c:idx val="0"/>
          <c:order val="0"/>
          <c:tx>
            <c:strRef>
              <c:f>Sheet1!$B$1</c:f>
              <c:strCache>
                <c:ptCount val="1"/>
                <c:pt idx="0">
                  <c:v>Entrepreneur, Business owner</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0</c:formatCode>
                <c:ptCount val="3"/>
                <c:pt idx="0">
                  <c:v>8.4239130434782616</c:v>
                </c:pt>
                <c:pt idx="1">
                  <c:v>10.526315789473685</c:v>
                </c:pt>
                <c:pt idx="2">
                  <c:v>6.4</c:v>
                </c:pt>
              </c:numCache>
            </c:numRef>
          </c:val>
          <c:extLst xmlns:c16r2="http://schemas.microsoft.com/office/drawing/2015/06/chart">
            <c:ext xmlns:c16="http://schemas.microsoft.com/office/drawing/2014/chart" uri="{C3380CC4-5D6E-409C-BE32-E72D297353CC}">
              <c16:uniqueId val="{00000000-39DE-4E31-A87B-A81651F565F8}"/>
            </c:ext>
          </c:extLst>
        </c:ser>
        <c:ser>
          <c:idx val="1"/>
          <c:order val="1"/>
          <c:tx>
            <c:strRef>
              <c:f>Sheet1!$C$1</c:f>
              <c:strCache>
                <c:ptCount val="1"/>
                <c:pt idx="0">
                  <c:v>Employee - intellectual work</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0</c:formatCode>
                <c:ptCount val="3"/>
                <c:pt idx="0">
                  <c:v>30.027173913043477</c:v>
                </c:pt>
                <c:pt idx="1">
                  <c:v>38.227146814404435</c:v>
                </c:pt>
                <c:pt idx="2">
                  <c:v>22.133333333333333</c:v>
                </c:pt>
              </c:numCache>
            </c:numRef>
          </c:val>
          <c:extLst xmlns:c16r2="http://schemas.microsoft.com/office/drawing/2015/06/chart">
            <c:ext xmlns:c16="http://schemas.microsoft.com/office/drawing/2014/chart" uri="{C3380CC4-5D6E-409C-BE32-E72D297353CC}">
              <c16:uniqueId val="{00000001-39DE-4E31-A87B-A81651F565F8}"/>
            </c:ext>
          </c:extLst>
        </c:ser>
        <c:ser>
          <c:idx val="2"/>
          <c:order val="2"/>
          <c:tx>
            <c:strRef>
              <c:f>Sheet1!$D$1</c:f>
              <c:strCache>
                <c:ptCount val="1"/>
                <c:pt idx="0">
                  <c:v>Employee - manual work</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0</c:formatCode>
                <c:ptCount val="3"/>
                <c:pt idx="0">
                  <c:v>46.195652173913047</c:v>
                </c:pt>
                <c:pt idx="1">
                  <c:v>37.396121883656512</c:v>
                </c:pt>
                <c:pt idx="2">
                  <c:v>54.666666666666664</c:v>
                </c:pt>
              </c:numCache>
            </c:numRef>
          </c:val>
          <c:extLst xmlns:c16r2="http://schemas.microsoft.com/office/drawing/2015/06/chart">
            <c:ext xmlns:c16="http://schemas.microsoft.com/office/drawing/2014/chart" uri="{C3380CC4-5D6E-409C-BE32-E72D297353CC}">
              <c16:uniqueId val="{00000002-39DE-4E31-A87B-A81651F565F8}"/>
            </c:ext>
          </c:extLst>
        </c:ser>
        <c:ser>
          <c:idx val="3"/>
          <c:order val="3"/>
          <c:tx>
            <c:strRef>
              <c:f>Sheet1!$E$1</c:f>
              <c:strCache>
                <c:ptCount val="1"/>
                <c:pt idx="0">
                  <c:v>Employee - other</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0</c:formatCode>
                <c:ptCount val="3"/>
                <c:pt idx="0">
                  <c:v>4.8913043478260869</c:v>
                </c:pt>
                <c:pt idx="1">
                  <c:v>5.8171745152354575</c:v>
                </c:pt>
                <c:pt idx="2">
                  <c:v>4</c:v>
                </c:pt>
              </c:numCache>
            </c:numRef>
          </c:val>
          <c:extLst xmlns:c16r2="http://schemas.microsoft.com/office/drawing/2015/06/chart">
            <c:ext xmlns:c16="http://schemas.microsoft.com/office/drawing/2014/chart" uri="{C3380CC4-5D6E-409C-BE32-E72D297353CC}">
              <c16:uniqueId val="{00000003-39DE-4E31-A87B-A81651F565F8}"/>
            </c:ext>
          </c:extLst>
        </c:ser>
        <c:ser>
          <c:idx val="4"/>
          <c:order val="4"/>
          <c:tx>
            <c:strRef>
              <c:f>Sheet1!$F$1</c:f>
              <c:strCache>
                <c:ptCount val="1"/>
                <c:pt idx="0">
                  <c:v>Unemployed</c:v>
                </c:pt>
              </c:strCache>
            </c:strRef>
          </c:tx>
          <c:spPr>
            <a:solidFill>
              <a:srgbClr val="008E94"/>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0</c:formatCode>
                <c:ptCount val="3"/>
                <c:pt idx="0">
                  <c:v>1.7663043478260869</c:v>
                </c:pt>
                <c:pt idx="1">
                  <c:v>0.554016620498615</c:v>
                </c:pt>
                <c:pt idx="2">
                  <c:v>2.9333333333333331</c:v>
                </c:pt>
              </c:numCache>
            </c:numRef>
          </c:val>
          <c:extLst xmlns:c16r2="http://schemas.microsoft.com/office/drawing/2015/06/chart">
            <c:ext xmlns:c16="http://schemas.microsoft.com/office/drawing/2014/chart" uri="{C3380CC4-5D6E-409C-BE32-E72D297353CC}">
              <c16:uniqueId val="{00000004-39DE-4E31-A87B-A81651F565F8}"/>
            </c:ext>
          </c:extLst>
        </c:ser>
        <c:ser>
          <c:idx val="5"/>
          <c:order val="5"/>
          <c:tx>
            <c:strRef>
              <c:f>Sheet1!$G$1</c:f>
              <c:strCache>
                <c:ptCount val="1"/>
                <c:pt idx="0">
                  <c:v>Student/Unpaid intern</c:v>
                </c:pt>
              </c:strCache>
            </c:strRef>
          </c:tx>
          <c:spPr>
            <a:solidFill>
              <a:srgbClr val="B7BF12"/>
            </a:solidFill>
            <a:ln>
              <a:solidFill>
                <a:srgbClr val="FFFFFF"/>
              </a:solidFill>
            </a:ln>
          </c:spPr>
          <c:invertIfNegative val="0"/>
          <c:cat>
            <c:strRef>
              <c:f>Sheet1!$A$2:$A$4</c:f>
              <c:strCache>
                <c:ptCount val="3"/>
                <c:pt idx="0">
                  <c:v>Total</c:v>
                </c:pt>
                <c:pt idx="1">
                  <c:v>Great Britain</c:v>
                </c:pt>
                <c:pt idx="2">
                  <c:v>Germany</c:v>
                </c:pt>
              </c:strCache>
            </c:strRef>
          </c:cat>
          <c:val>
            <c:numRef>
              <c:f>Sheet1!$G$2:$G$4</c:f>
              <c:numCache>
                <c:formatCode>0</c:formatCode>
                <c:ptCount val="3"/>
                <c:pt idx="0">
                  <c:v>3.9402173913043481</c:v>
                </c:pt>
                <c:pt idx="1">
                  <c:v>4.1551246537396125</c:v>
                </c:pt>
                <c:pt idx="2">
                  <c:v>3.7333333333333338</c:v>
                </c:pt>
              </c:numCache>
            </c:numRef>
          </c:val>
          <c:extLst xmlns:c16r2="http://schemas.microsoft.com/office/drawing/2015/06/chart">
            <c:ext xmlns:c16="http://schemas.microsoft.com/office/drawing/2014/chart" uri="{C3380CC4-5D6E-409C-BE32-E72D297353CC}">
              <c16:uniqueId val="{00000005-39DE-4E31-A87B-A81651F565F8}"/>
            </c:ext>
          </c:extLst>
        </c:ser>
        <c:ser>
          <c:idx val="6"/>
          <c:order val="6"/>
          <c:tx>
            <c:strRef>
              <c:f>Sheet1!$H$1</c:f>
              <c:strCache>
                <c:ptCount val="1"/>
                <c:pt idx="0">
                  <c:v>Maternity Leave</c:v>
                </c:pt>
              </c:strCache>
            </c:strRef>
          </c:tx>
          <c:spPr>
            <a:solidFill>
              <a:srgbClr val="FF4343"/>
            </a:solidFill>
            <a:ln>
              <a:solidFill>
                <a:srgbClr val="FFFFFF"/>
              </a:solidFill>
            </a:ln>
          </c:spPr>
          <c:invertIfNegative val="0"/>
          <c:cat>
            <c:strRef>
              <c:f>Sheet1!$A$2:$A$4</c:f>
              <c:strCache>
                <c:ptCount val="3"/>
                <c:pt idx="0">
                  <c:v>Total</c:v>
                </c:pt>
                <c:pt idx="1">
                  <c:v>Great Britain</c:v>
                </c:pt>
                <c:pt idx="2">
                  <c:v>Germany</c:v>
                </c:pt>
              </c:strCache>
            </c:strRef>
          </c:cat>
          <c:val>
            <c:numRef>
              <c:f>Sheet1!$H$2:$H$4</c:f>
              <c:numCache>
                <c:formatCode>0</c:formatCode>
                <c:ptCount val="3"/>
                <c:pt idx="0">
                  <c:v>2.0380434782608696</c:v>
                </c:pt>
                <c:pt idx="1">
                  <c:v>1.9390581717451523</c:v>
                </c:pt>
                <c:pt idx="2">
                  <c:v>2.1333333333333333</c:v>
                </c:pt>
              </c:numCache>
            </c:numRef>
          </c:val>
          <c:extLst xmlns:c16r2="http://schemas.microsoft.com/office/drawing/2015/06/chart">
            <c:ext xmlns:c16="http://schemas.microsoft.com/office/drawing/2014/chart" uri="{C3380CC4-5D6E-409C-BE32-E72D297353CC}">
              <c16:uniqueId val="{00000006-39DE-4E31-A87B-A81651F565F8}"/>
            </c:ext>
          </c:extLst>
        </c:ser>
        <c:ser>
          <c:idx val="7"/>
          <c:order val="7"/>
          <c:tx>
            <c:strRef>
              <c:f>Sheet1!$I$1</c:f>
              <c:strCache>
                <c:ptCount val="1"/>
                <c:pt idx="0">
                  <c:v>Housewife, other inactive employee</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Sheet1!$I$2:$I$4</c:f>
              <c:numCache>
                <c:formatCode>0</c:formatCode>
                <c:ptCount val="3"/>
                <c:pt idx="0">
                  <c:v>2.5815217391304346</c:v>
                </c:pt>
                <c:pt idx="1">
                  <c:v>1.10803324099723</c:v>
                </c:pt>
                <c:pt idx="2">
                  <c:v>4</c:v>
                </c:pt>
              </c:numCache>
            </c:numRef>
          </c:val>
          <c:extLst xmlns:c16r2="http://schemas.microsoft.com/office/drawing/2015/06/chart">
            <c:ext xmlns:c16="http://schemas.microsoft.com/office/drawing/2014/chart" uri="{C3380CC4-5D6E-409C-BE32-E72D297353CC}">
              <c16:uniqueId val="{00000007-39DE-4E31-A87B-A81651F565F8}"/>
            </c:ext>
          </c:extLst>
        </c:ser>
        <c:dLbls>
          <c:showLegendKey val="0"/>
          <c:showVal val="0"/>
          <c:showCatName val="0"/>
          <c:showSerName val="0"/>
          <c:showPercent val="0"/>
          <c:showBubbleSize val="0"/>
        </c:dLbls>
        <c:gapWidth val="150"/>
        <c:overlap val="100"/>
        <c:axId val="246842336"/>
        <c:axId val="246842728"/>
      </c:barChart>
      <c:catAx>
        <c:axId val="246842336"/>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6842728"/>
        <c:crosses val="autoZero"/>
        <c:auto val="1"/>
        <c:lblAlgn val="ctr"/>
        <c:lblOffset val="100"/>
        <c:noMultiLvlLbl val="0"/>
      </c:catAx>
      <c:valAx>
        <c:axId val="246842728"/>
        <c:scaling>
          <c:orientation val="minMax"/>
          <c:max val="1"/>
        </c:scaling>
        <c:delete val="0"/>
        <c:axPos val="b"/>
        <c:numFmt formatCode="0%" sourceLinked="0"/>
        <c:majorTickMark val="out"/>
        <c:minorTickMark val="none"/>
        <c:tickLblPos val="nextTo"/>
        <c:txPr>
          <a:bodyPr/>
          <a:lstStyle/>
          <a:p>
            <a:pPr>
              <a:defRPr sz="1200"/>
            </a:pPr>
            <a:endParaRPr lang="hu-HU"/>
          </a:p>
        </c:txPr>
        <c:crossAx val="246842336"/>
        <c:crosses val="max"/>
        <c:crossBetween val="between"/>
      </c:valAx>
    </c:plotArea>
    <c:plotVisOnly val="1"/>
    <c:dispBlanksAs val="gap"/>
    <c:showDLblsOverMax val="0"/>
  </c:chart>
  <c:spPr>
    <a:ln>
      <a:noFill/>
    </a:ln>
  </c:spPr>
  <c:txPr>
    <a:bodyPr/>
    <a:lstStyle/>
    <a:p>
      <a:pPr>
        <a:defRPr sz="1800"/>
      </a:pPr>
      <a:endParaRPr lang="hu-H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5D2-4D3E-B879-8B89BED48CC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5D2-4D3E-B879-8B89BED48CC8}"/>
              </c:ext>
            </c:extLst>
          </c:dPt>
          <c:dLbls>
            <c:delete val="1"/>
          </c:dLbls>
          <c:cat>
            <c:numRef>
              <c:f>Sheet1!$A$2:$A$3</c:f>
              <c:numCache>
                <c:formatCode>General</c:formatCode>
                <c:ptCount val="2"/>
              </c:numCache>
            </c:numRef>
          </c:cat>
          <c:val>
            <c:numRef>
              <c:f>Sheet1!$B$2:$B$3</c:f>
              <c:numCache>
                <c:formatCode>General</c:formatCode>
                <c:ptCount val="2"/>
                <c:pt idx="0">
                  <c:v>32</c:v>
                </c:pt>
                <c:pt idx="1">
                  <c:v>68</c:v>
                </c:pt>
              </c:numCache>
            </c:numRef>
          </c:val>
          <c:extLst xmlns:c16r2="http://schemas.microsoft.com/office/drawing/2015/06/chart">
            <c:ext xmlns:c16="http://schemas.microsoft.com/office/drawing/2014/chart" uri="{C3380CC4-5D6E-409C-BE32-E72D297353CC}">
              <c16:uniqueId val="{00000004-55D2-4D3E-B879-8B89BED48CC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BF8-4237-87BF-1E3AB78C6C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BF8-4237-87BF-1E3AB78C6CE7}"/>
              </c:ext>
            </c:extLst>
          </c:dPt>
          <c:dLbls>
            <c:delete val="1"/>
          </c:dLbls>
          <c:cat>
            <c:numRef>
              <c:f>Sheet1!$A$2:$A$3</c:f>
              <c:numCache>
                <c:formatCode>General</c:formatCode>
                <c:ptCount val="2"/>
              </c:numCache>
            </c:numRef>
          </c:cat>
          <c:val>
            <c:numRef>
              <c:f>Sheet1!$B$2:$B$3</c:f>
              <c:numCache>
                <c:formatCode>General</c:formatCode>
                <c:ptCount val="2"/>
                <c:pt idx="0">
                  <c:v>13</c:v>
                </c:pt>
                <c:pt idx="1">
                  <c:v>87</c:v>
                </c:pt>
              </c:numCache>
            </c:numRef>
          </c:val>
          <c:extLst xmlns:c16r2="http://schemas.microsoft.com/office/drawing/2015/06/chart">
            <c:ext xmlns:c16="http://schemas.microsoft.com/office/drawing/2014/chart" uri="{C3380CC4-5D6E-409C-BE32-E72D297353CC}">
              <c16:uniqueId val="{00000004-6BF8-4237-87BF-1E3AB78C6C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BD3-48C2-8293-722D4ECD711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BD3-48C2-8293-722D4ECD7110}"/>
              </c:ext>
            </c:extLst>
          </c:dPt>
          <c:dLbls>
            <c:delete val="1"/>
          </c:dLbls>
          <c:cat>
            <c:numRef>
              <c:f>Sheet1!$A$2:$A$3</c:f>
              <c:numCache>
                <c:formatCode>General</c:formatCode>
                <c:ptCount val="2"/>
              </c:numCache>
            </c:numRef>
          </c:cat>
          <c:val>
            <c:numRef>
              <c:f>Sheet1!$B$2:$B$3</c:f>
              <c:numCache>
                <c:formatCode>General</c:formatCode>
                <c:ptCount val="2"/>
                <c:pt idx="0">
                  <c:v>7</c:v>
                </c:pt>
                <c:pt idx="1">
                  <c:v>93</c:v>
                </c:pt>
              </c:numCache>
            </c:numRef>
          </c:val>
          <c:extLst xmlns:c16r2="http://schemas.microsoft.com/office/drawing/2015/06/chart">
            <c:ext xmlns:c16="http://schemas.microsoft.com/office/drawing/2014/chart" uri="{C3380CC4-5D6E-409C-BE32-E72D297353CC}">
              <c16:uniqueId val="{00000004-9BD3-48C2-8293-722D4ECD711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3B8-4BA5-BEFD-A7C565BD26F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3B8-4BA5-BEFD-A7C565BD26F5}"/>
              </c:ext>
            </c:extLst>
          </c:dPt>
          <c:dLbls>
            <c:delete val="1"/>
          </c:dLbls>
          <c:cat>
            <c:numRef>
              <c:f>Sheet1!$A$2:$A$3</c:f>
              <c:numCache>
                <c:formatCode>General</c:formatCode>
                <c:ptCount val="2"/>
              </c:numCache>
            </c:numRef>
          </c:cat>
          <c:val>
            <c:numRef>
              <c:f>Sheet1!$B$2:$B$3</c:f>
              <c:numCache>
                <c:formatCode>General</c:formatCode>
                <c:ptCount val="2"/>
                <c:pt idx="0">
                  <c:v>19</c:v>
                </c:pt>
                <c:pt idx="1">
                  <c:v>81</c:v>
                </c:pt>
              </c:numCache>
            </c:numRef>
          </c:val>
          <c:extLst xmlns:c16r2="http://schemas.microsoft.com/office/drawing/2015/06/chart">
            <c:ext xmlns:c16="http://schemas.microsoft.com/office/drawing/2014/chart" uri="{C3380CC4-5D6E-409C-BE32-E72D297353CC}">
              <c16:uniqueId val="{00000004-03B8-4BA5-BEFD-A7C565BD26F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952-467F-B51D-291C9BF25D2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952-467F-B51D-291C9BF25D28}"/>
              </c:ext>
            </c:extLst>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F952-467F-B51D-291C9BF25D2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1E88-4261-A4F7-978EBEA330F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E88-4261-A4F7-978EBEA330FA}"/>
              </c:ext>
            </c:extLst>
          </c:dPt>
          <c:dLbls>
            <c:delete val="1"/>
          </c:dLbls>
          <c:cat>
            <c:numRef>
              <c:f>Sheet1!$A$2:$A$3</c:f>
              <c:numCache>
                <c:formatCode>General</c:formatCode>
                <c:ptCount val="2"/>
              </c:numCache>
            </c:num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1E88-4261-A4F7-978EBEA330F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36C-498C-97C7-79C787750A4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36C-498C-97C7-79C787750A42}"/>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936C-498C-97C7-79C787750A4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63E-4C6F-A175-20F9465D207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63E-4C6F-A175-20F9465D2074}"/>
              </c:ext>
            </c:extLst>
          </c:dPt>
          <c:dLbls>
            <c:delete val="1"/>
          </c:dLbls>
          <c:cat>
            <c:numRef>
              <c:f>Sheet1!$A$2:$A$3</c:f>
              <c:numCache>
                <c:formatCode>General</c:formatCode>
                <c:ptCount val="2"/>
              </c:numCache>
            </c:numRef>
          </c:cat>
          <c:val>
            <c:numRef>
              <c:f>Sheet1!$B$2:$B$3</c:f>
              <c:numCache>
                <c:formatCode>General</c:formatCode>
                <c:ptCount val="2"/>
                <c:pt idx="0">
                  <c:v>22</c:v>
                </c:pt>
                <c:pt idx="1">
                  <c:v>78</c:v>
                </c:pt>
              </c:numCache>
            </c:numRef>
          </c:val>
          <c:extLst xmlns:c16r2="http://schemas.microsoft.com/office/drawing/2015/06/chart">
            <c:ext xmlns:c16="http://schemas.microsoft.com/office/drawing/2014/chart" uri="{C3380CC4-5D6E-409C-BE32-E72D297353CC}">
              <c16:uniqueId val="{00000004-963E-4C6F-A175-20F9465D207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BDE-4C98-8D1D-07A35A9B138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BDE-4C98-8D1D-07A35A9B1387}"/>
              </c:ext>
            </c:extLst>
          </c:dPt>
          <c:dLbls>
            <c:delete val="1"/>
          </c:dLbls>
          <c:cat>
            <c:numRef>
              <c:f>Sheet1!$A$2:$A$3</c:f>
              <c:numCache>
                <c:formatCode>General</c:formatCode>
                <c:ptCount val="2"/>
              </c:numCache>
            </c:numRef>
          </c:cat>
          <c:val>
            <c:numRef>
              <c:f>Sheet1!$B$2:$B$3</c:f>
              <c:numCache>
                <c:formatCode>General</c:formatCode>
                <c:ptCount val="2"/>
                <c:pt idx="0">
                  <c:v>43</c:v>
                </c:pt>
                <c:pt idx="1">
                  <c:v>57</c:v>
                </c:pt>
              </c:numCache>
            </c:numRef>
          </c:val>
          <c:extLst xmlns:c16r2="http://schemas.microsoft.com/office/drawing/2015/06/chart">
            <c:ext xmlns:c16="http://schemas.microsoft.com/office/drawing/2014/chart" uri="{C3380CC4-5D6E-409C-BE32-E72D297353CC}">
              <c16:uniqueId val="{00000004-7BDE-4C98-8D1D-07A35A9B138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D302-4C89-8B15-472F7063F1F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302-4C89-8B15-472F7063F1F3}"/>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D302-4C89-8B15-472F7063F1F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5C7-43A1-A8B1-C8DF028A23E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5C7-43A1-A8B1-C8DF028A23EC}"/>
              </c:ext>
            </c:extLst>
          </c:dPt>
          <c:dLbls>
            <c:delete val="1"/>
          </c:dLbls>
          <c:cat>
            <c:numRef>
              <c:f>Sheet1!$A$2:$A$3</c:f>
              <c:numCache>
                <c:formatCode>General</c:formatCode>
                <c:ptCount val="2"/>
              </c:numCache>
            </c:numRef>
          </c:cat>
          <c:val>
            <c:numRef>
              <c:f>Sheet1!$B$2:$B$3</c:f>
              <c:numCache>
                <c:formatCode>General</c:formatCode>
                <c:ptCount val="2"/>
                <c:pt idx="0">
                  <c:v>3</c:v>
                </c:pt>
                <c:pt idx="1">
                  <c:v>97</c:v>
                </c:pt>
              </c:numCache>
            </c:numRef>
          </c:val>
          <c:extLst xmlns:c16r2="http://schemas.microsoft.com/office/drawing/2015/06/chart">
            <c:ext xmlns:c16="http://schemas.microsoft.com/office/drawing/2014/chart" uri="{C3380CC4-5D6E-409C-BE32-E72D297353CC}">
              <c16:uniqueId val="{00000004-55C7-43A1-A8B1-C8DF028A23E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374D-47F1-82A4-343489B5A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74D-47F1-82A4-343489B5A0A2}"/>
              </c:ext>
            </c:extLst>
          </c:dPt>
          <c:dLbls>
            <c:delete val="1"/>
          </c:dLbls>
          <c:cat>
            <c:numRef>
              <c:f>Sheet1!$A$2:$A$3</c:f>
              <c:numCache>
                <c:formatCode>General</c:formatCode>
                <c:ptCount val="2"/>
              </c:numCache>
            </c:numRef>
          </c:cat>
          <c:val>
            <c:numRef>
              <c:f>Sheet1!$B$2:$B$3</c:f>
              <c:numCache>
                <c:formatCode>General</c:formatCode>
                <c:ptCount val="2"/>
                <c:pt idx="0">
                  <c:v>22</c:v>
                </c:pt>
                <c:pt idx="1">
                  <c:v>78</c:v>
                </c:pt>
              </c:numCache>
            </c:numRef>
          </c:val>
          <c:extLst xmlns:c16r2="http://schemas.microsoft.com/office/drawing/2015/06/chart">
            <c:ext xmlns:c16="http://schemas.microsoft.com/office/drawing/2014/chart" uri="{C3380CC4-5D6E-409C-BE32-E72D297353CC}">
              <c16:uniqueId val="{00000004-374D-47F1-82A4-343489B5A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B1C7-4BE1-8EED-6C271A11712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1C7-4BE1-8EED-6C271A117123}"/>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B1C7-4BE1-8EED-6C271A11712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1480-4F26-ABD1-A30781676F2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480-4F26-ABD1-A30781676F28}"/>
              </c:ext>
            </c:extLst>
          </c:dPt>
          <c:dLbls>
            <c:delete val="1"/>
          </c:dLbls>
          <c:cat>
            <c:numRef>
              <c:f>Sheet1!$A$2:$A$3</c:f>
              <c:numCache>
                <c:formatCode>General</c:formatCode>
                <c:ptCount val="2"/>
              </c:numCache>
            </c:numRef>
          </c:cat>
          <c:val>
            <c:numRef>
              <c:f>Sheet1!$B$2:$B$3</c:f>
              <c:numCache>
                <c:formatCode>General</c:formatCode>
                <c:ptCount val="2"/>
                <c:pt idx="0">
                  <c:v>48</c:v>
                </c:pt>
                <c:pt idx="1">
                  <c:v>52</c:v>
                </c:pt>
              </c:numCache>
            </c:numRef>
          </c:val>
          <c:extLst xmlns:c16r2="http://schemas.microsoft.com/office/drawing/2015/06/chart">
            <c:ext xmlns:c16="http://schemas.microsoft.com/office/drawing/2014/chart" uri="{C3380CC4-5D6E-409C-BE32-E72D297353CC}">
              <c16:uniqueId val="{00000004-1480-4F26-ABD1-A30781676F2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0A9D-477B-90B8-F1C51D65FBB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A9D-477B-90B8-F1C51D65FBB3}"/>
              </c:ext>
            </c:extLst>
          </c:dPt>
          <c:dLbls>
            <c:delete val="1"/>
          </c:dLbls>
          <c:cat>
            <c:numRef>
              <c:f>Sheet1!$A$2:$A$3</c:f>
              <c:numCache>
                <c:formatCode>General</c:formatCode>
                <c:ptCount val="2"/>
              </c:numCache>
            </c:num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0A9D-477B-90B8-F1C51D65FBB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6E5B-40EC-8AE7-5B2A08E705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5B-40EC-8AE7-5B2A08E70578}"/>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6E5B-40EC-8AE7-5B2A08E705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5E5-4F59-AE09-3C2E6E514D8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5E5-4F59-AE09-3C2E6E514D83}"/>
              </c:ext>
            </c:extLst>
          </c:dPt>
          <c:dLbls>
            <c:delete val="1"/>
          </c:dLbls>
          <c:cat>
            <c:numRef>
              <c:f>Sheet1!$A$2:$A$3</c:f>
              <c:numCache>
                <c:formatCode>General</c:formatCode>
                <c:ptCount val="2"/>
              </c:numCache>
            </c:num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C5E5-4F59-AE09-3C2E6E514D8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995-460F-BFB3-54602A8B7A3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995-460F-BFB3-54602A8B7A3B}"/>
              </c:ext>
            </c:extLst>
          </c:dPt>
          <c:dLbls>
            <c:delete val="1"/>
          </c:dLbls>
          <c:cat>
            <c:numRef>
              <c:f>Sheet1!$A$2:$A$3</c:f>
              <c:numCache>
                <c:formatCode>General</c:formatCode>
                <c:ptCount val="2"/>
              </c:numCache>
            </c:numRef>
          </c:cat>
          <c:val>
            <c:numRef>
              <c:f>Sheet1!$B$2:$B$3</c:f>
              <c:numCache>
                <c:formatCode>General</c:formatCode>
                <c:ptCount val="2"/>
                <c:pt idx="0">
                  <c:v>22</c:v>
                </c:pt>
                <c:pt idx="1">
                  <c:v>78</c:v>
                </c:pt>
              </c:numCache>
            </c:numRef>
          </c:val>
          <c:extLst xmlns:c16r2="http://schemas.microsoft.com/office/drawing/2015/06/chart">
            <c:ext xmlns:c16="http://schemas.microsoft.com/office/drawing/2014/chart" uri="{C3380CC4-5D6E-409C-BE32-E72D297353CC}">
              <c16:uniqueId val="{00000004-1995-460F-BFB3-54602A8B7A3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CBAD-455E-AF17-924D0230533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BAD-455E-AF17-924D0230533E}"/>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CBAD-455E-AF17-924D0230533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71A4-4781-8BDF-43EE35EFEDB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1A4-4781-8BDF-43EE35EFEDB3}"/>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71A4-4781-8BDF-43EE35EFEDB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429-4843-9103-487C07C626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429-4843-9103-487C07C62661}"/>
              </c:ext>
            </c:extLst>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4-1429-4843-9103-487C07C626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68A6-4B18-93A3-3324B5A1B69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8A6-4B18-93A3-3324B5A1B695}"/>
              </c:ext>
            </c:extLst>
          </c:dPt>
          <c:dLbls>
            <c:delete val="1"/>
          </c:dLbls>
          <c:cat>
            <c:numRef>
              <c:f>Sheet1!$A$2:$A$3</c:f>
              <c:numCache>
                <c:formatCode>General</c:formatCode>
                <c:ptCount val="2"/>
              </c:numCache>
            </c:numRef>
          </c:cat>
          <c:val>
            <c:numRef>
              <c:f>Sheet1!$B$2:$B$3</c:f>
              <c:numCache>
                <c:formatCode>General</c:formatCode>
                <c:ptCount val="2"/>
                <c:pt idx="0">
                  <c:v>19</c:v>
                </c:pt>
                <c:pt idx="1">
                  <c:v>81</c:v>
                </c:pt>
              </c:numCache>
            </c:numRef>
          </c:val>
          <c:extLst xmlns:c16r2="http://schemas.microsoft.com/office/drawing/2015/06/chart">
            <c:ext xmlns:c16="http://schemas.microsoft.com/office/drawing/2014/chart" uri="{C3380CC4-5D6E-409C-BE32-E72D297353CC}">
              <c16:uniqueId val="{00000004-68A6-4B18-93A3-3324B5A1B69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8DE2-4FAC-8272-7DD1819052A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DE2-4FAC-8272-7DD1819052A4}"/>
              </c:ext>
            </c:extLst>
          </c:dPt>
          <c:dLbls>
            <c:delete val="1"/>
          </c:dLbls>
          <c:cat>
            <c:numRef>
              <c:f>Sheet1!$A$2:$A$3</c:f>
              <c:numCache>
                <c:formatCode>General</c:formatCode>
                <c:ptCount val="2"/>
              </c:numCache>
            </c:num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8DE2-4FAC-8272-7DD1819052A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77C3-4408-8EC8-AC75A3F9649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C3-4408-8EC8-AC75A3F96494}"/>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77C3-4408-8EC8-AC75A3F9649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CCB1-415B-88B9-A33E695B804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CB1-415B-88B9-A33E695B804F}"/>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CCB1-415B-88B9-A33E695B804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808D-4C6B-9D49-829FF50F8F9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08D-4C6B-9D49-829FF50F8F9E}"/>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xmlns:c16r2="http://schemas.microsoft.com/office/drawing/2015/06/chart">
            <c:ext xmlns:c16="http://schemas.microsoft.com/office/drawing/2014/chart" uri="{C3380CC4-5D6E-409C-BE32-E72D297353CC}">
              <c16:uniqueId val="{00000004-808D-4C6B-9D49-829FF50F8F9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C6E-4ABE-AD34-CF21EE1E60D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C6E-4ABE-AD34-CF21EE1E60D8}"/>
              </c:ext>
            </c:extLst>
          </c:dPt>
          <c:dLbls>
            <c:delete val="1"/>
          </c:dLbls>
          <c:cat>
            <c:numRef>
              <c:f>Sheet1!$A$2:$A$3</c:f>
              <c:numCache>
                <c:formatCode>General</c:formatCode>
                <c:ptCount val="2"/>
              </c:numCache>
            </c:num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5C6E-4ABE-AD34-CF21EE1E60D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673B-419D-9A25-28F8B795675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73B-419D-9A25-28F8B795675E}"/>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673B-419D-9A25-28F8B795675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2F5F-4726-9E14-6267E2A48CD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F5F-4726-9E14-6267E2A48CD1}"/>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2F5F-4726-9E14-6267E2A48CD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B04-4821-828B-13A246EC5B8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B04-4821-828B-13A246EC5B8D}"/>
              </c:ext>
            </c:extLst>
          </c:dPt>
          <c:dLbls>
            <c:delete val="1"/>
          </c:dLbls>
          <c:cat>
            <c:numRef>
              <c:f>Sheet1!$A$2:$A$3</c:f>
              <c:numCache>
                <c:formatCode>General</c:formatCode>
                <c:ptCount val="2"/>
              </c:numCache>
            </c:numRef>
          </c:cat>
          <c:val>
            <c:numRef>
              <c:f>Sheet1!$B$2:$B$3</c:f>
              <c:numCache>
                <c:formatCode>General</c:formatCode>
                <c:ptCount val="2"/>
                <c:pt idx="0">
                  <c:v>53</c:v>
                </c:pt>
                <c:pt idx="1">
                  <c:v>47</c:v>
                </c:pt>
              </c:numCache>
            </c:numRef>
          </c:val>
          <c:extLst xmlns:c16r2="http://schemas.microsoft.com/office/drawing/2015/06/chart">
            <c:ext xmlns:c16="http://schemas.microsoft.com/office/drawing/2014/chart" uri="{C3380CC4-5D6E-409C-BE32-E72D297353CC}">
              <c16:uniqueId val="{00000004-8B04-4821-828B-13A246EC5B8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03C-4E90-80A4-854BBA165ED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03C-4E90-80A4-854BBA165ED7}"/>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203C-4E90-80A4-854BBA165ED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F9C-4BD9-9504-1D5211B99C55}"/>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F9C-4BD9-9504-1D5211B99C55}"/>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EF9C-4BD9-9504-1D5211B99C5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FDE8-4614-B05E-C0B4E9CE5F2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DE8-4614-B05E-C0B4E9CE5F2C}"/>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FDE8-4614-B05E-C0B4E9CE5F2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086-480E-86DA-2D1CA2FF412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086-480E-86DA-2D1CA2FF412B}"/>
              </c:ext>
            </c:extLst>
          </c:dPt>
          <c:dLbls>
            <c:delete val="1"/>
          </c:dLbls>
          <c:cat>
            <c:numRef>
              <c:f>Sheet1!$A$2:$A$3</c:f>
              <c:numCache>
                <c:formatCode>General</c:formatCode>
                <c:ptCount val="2"/>
              </c:numCache>
            </c:numRef>
          </c:cat>
          <c:val>
            <c:numRef>
              <c:f>Sheet1!$B$2:$B$3</c:f>
              <c:numCache>
                <c:formatCode>General</c:formatCode>
                <c:ptCount val="2"/>
                <c:pt idx="0">
                  <c:v>13</c:v>
                </c:pt>
                <c:pt idx="1">
                  <c:v>87</c:v>
                </c:pt>
              </c:numCache>
            </c:numRef>
          </c:val>
          <c:extLst xmlns:c16r2="http://schemas.microsoft.com/office/drawing/2015/06/chart">
            <c:ext xmlns:c16="http://schemas.microsoft.com/office/drawing/2014/chart" uri="{C3380CC4-5D6E-409C-BE32-E72D297353CC}">
              <c16:uniqueId val="{00000004-A086-480E-86DA-2D1CA2FF412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3FE-46AD-BF9F-EC125754FE2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3FE-46AD-BF9F-EC125754FE29}"/>
              </c:ext>
            </c:extLst>
          </c:dPt>
          <c:dLbls>
            <c:delete val="1"/>
          </c:dLbls>
          <c:cat>
            <c:numRef>
              <c:f>Sheet1!$A$2:$A$3</c:f>
              <c:numCache>
                <c:formatCode>General</c:formatCode>
                <c:ptCount val="2"/>
              </c:numCache>
            </c:numRef>
          </c:cat>
          <c:val>
            <c:numRef>
              <c:f>Sheet1!$B$2:$B$3</c:f>
              <c:numCache>
                <c:formatCode>General</c:formatCode>
                <c:ptCount val="2"/>
                <c:pt idx="0">
                  <c:v>23.6</c:v>
                </c:pt>
                <c:pt idx="1">
                  <c:v>76.400000000000006</c:v>
                </c:pt>
              </c:numCache>
            </c:numRef>
          </c:val>
          <c:extLst xmlns:c16r2="http://schemas.microsoft.com/office/drawing/2015/06/chart">
            <c:ext xmlns:c16="http://schemas.microsoft.com/office/drawing/2014/chart" uri="{C3380CC4-5D6E-409C-BE32-E72D297353CC}">
              <c16:uniqueId val="{00000004-23FE-46AD-BF9F-EC125754FE2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EE8-466F-9E4A-C8B559A37D1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EE8-466F-9E4A-C8B559A37D17}"/>
              </c:ext>
            </c:extLst>
          </c:dPt>
          <c:dLbls>
            <c:delete val="1"/>
          </c:dLbls>
          <c:cat>
            <c:numRef>
              <c:f>Sheet1!$A$2:$A$3</c:f>
              <c:numCache>
                <c:formatCode>General</c:formatCode>
                <c:ptCount val="2"/>
              </c:numCache>
            </c:numRef>
          </c:cat>
          <c:val>
            <c:numRef>
              <c:f>Sheet1!$B$2:$B$3</c:f>
              <c:numCache>
                <c:formatCode>General</c:formatCode>
                <c:ptCount val="2"/>
                <c:pt idx="0">
                  <c:v>3.5</c:v>
                </c:pt>
                <c:pt idx="1">
                  <c:v>96.5</c:v>
                </c:pt>
              </c:numCache>
            </c:numRef>
          </c:val>
          <c:extLst xmlns:c16r2="http://schemas.microsoft.com/office/drawing/2015/06/chart">
            <c:ext xmlns:c16="http://schemas.microsoft.com/office/drawing/2014/chart" uri="{C3380CC4-5D6E-409C-BE32-E72D297353CC}">
              <c16:uniqueId val="{00000004-1EE8-466F-9E4A-C8B559A37D1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E79-4BAE-A142-76790A87B0A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E79-4BAE-A142-76790A87B0A2}"/>
              </c:ext>
            </c:extLst>
          </c:dPt>
          <c:dLbls>
            <c:delete val="1"/>
          </c:dLbls>
          <c:cat>
            <c:numRef>
              <c:f>Sheet1!$A$2:$A$3</c:f>
              <c:numCache>
                <c:formatCode>General</c:formatCode>
                <c:ptCount val="2"/>
              </c:numCache>
            </c:numRef>
          </c:cat>
          <c:val>
            <c:numRef>
              <c:f>Sheet1!$B$2:$B$3</c:f>
              <c:numCache>
                <c:formatCode>General</c:formatCode>
                <c:ptCount val="2"/>
                <c:pt idx="0">
                  <c:v>51.8</c:v>
                </c:pt>
                <c:pt idx="1">
                  <c:v>48.2</c:v>
                </c:pt>
              </c:numCache>
            </c:numRef>
          </c:val>
          <c:extLst xmlns:c16r2="http://schemas.microsoft.com/office/drawing/2015/06/chart">
            <c:ext xmlns:c16="http://schemas.microsoft.com/office/drawing/2014/chart" uri="{C3380CC4-5D6E-409C-BE32-E72D297353CC}">
              <c16:uniqueId val="{00000004-6E79-4BAE-A142-76790A87B0A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E86C-45B2-A589-840FA28BCA5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86C-45B2-A589-840FA28BCA57}"/>
              </c:ext>
            </c:extLst>
          </c:dPt>
          <c:dLbls>
            <c:delete val="1"/>
          </c:dLbls>
          <c:cat>
            <c:numRef>
              <c:f>Sheet1!$A$2:$A$3</c:f>
              <c:numCache>
                <c:formatCode>General</c:formatCode>
                <c:ptCount val="2"/>
              </c:numCache>
            </c:numRef>
          </c:cat>
          <c:val>
            <c:numRef>
              <c:f>Sheet1!$B$2:$B$3</c:f>
              <c:numCache>
                <c:formatCode>General</c:formatCode>
                <c:ptCount val="2"/>
                <c:pt idx="0">
                  <c:v>21.1</c:v>
                </c:pt>
                <c:pt idx="1">
                  <c:v>78.900000000000006</c:v>
                </c:pt>
              </c:numCache>
            </c:numRef>
          </c:val>
          <c:extLst xmlns:c16r2="http://schemas.microsoft.com/office/drawing/2015/06/chart">
            <c:ext xmlns:c16="http://schemas.microsoft.com/office/drawing/2014/chart" uri="{C3380CC4-5D6E-409C-BE32-E72D297353CC}">
              <c16:uniqueId val="{00000004-E86C-45B2-A589-840FA28BCA5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AC7-4943-9C26-8C9B8BCD7AB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AC7-4943-9C26-8C9B8BCD7AB6}"/>
              </c:ext>
            </c:extLst>
          </c:dPt>
          <c:dLbls>
            <c:delete val="1"/>
          </c:dLbls>
          <c:cat>
            <c:numRef>
              <c:f>Sheet1!$A$2:$A$3</c:f>
              <c:numCache>
                <c:formatCode>General</c:formatCode>
                <c:ptCount val="2"/>
              </c:numCache>
            </c:numRef>
          </c:cat>
          <c:val>
            <c:numRef>
              <c:f>Sheet1!$B$2:$B$3</c:f>
              <c:numCache>
                <c:formatCode>General</c:formatCode>
                <c:ptCount val="2"/>
                <c:pt idx="0">
                  <c:v>20.5</c:v>
                </c:pt>
                <c:pt idx="1">
                  <c:v>79.5</c:v>
                </c:pt>
              </c:numCache>
            </c:numRef>
          </c:val>
          <c:extLst xmlns:c16r2="http://schemas.microsoft.com/office/drawing/2015/06/chart">
            <c:ext xmlns:c16="http://schemas.microsoft.com/office/drawing/2014/chart" uri="{C3380CC4-5D6E-409C-BE32-E72D297353CC}">
              <c16:uniqueId val="{00000004-EAC7-4943-9C26-8C9B8BCD7AB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2E3-491A-887C-BD6C03D3250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2E3-491A-887C-BD6C03D3250A}"/>
              </c:ext>
            </c:extLst>
          </c:dPt>
          <c:dLbls>
            <c:delete val="1"/>
          </c:dLbls>
          <c:cat>
            <c:numRef>
              <c:f>Sheet1!$A$2:$A$3</c:f>
              <c:numCache>
                <c:formatCode>General</c:formatCode>
                <c:ptCount val="2"/>
              </c:numCache>
            </c:numRef>
          </c:cat>
          <c:val>
            <c:numRef>
              <c:f>Sheet1!$B$2:$B$3</c:f>
              <c:numCache>
                <c:formatCode>General</c:formatCode>
                <c:ptCount val="2"/>
                <c:pt idx="0">
                  <c:v>3.3</c:v>
                </c:pt>
                <c:pt idx="1">
                  <c:v>96.7</c:v>
                </c:pt>
              </c:numCache>
            </c:numRef>
          </c:val>
          <c:extLst xmlns:c16r2="http://schemas.microsoft.com/office/drawing/2015/06/chart">
            <c:ext xmlns:c16="http://schemas.microsoft.com/office/drawing/2014/chart" uri="{C3380CC4-5D6E-409C-BE32-E72D297353CC}">
              <c16:uniqueId val="{00000004-02E3-491A-887C-BD6C03D3250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47F-404E-9F8B-D3D9ED56956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47F-404E-9F8B-D3D9ED569561}"/>
              </c:ext>
            </c:extLst>
          </c:dPt>
          <c:dLbls>
            <c:delete val="1"/>
          </c:dLbls>
          <c:cat>
            <c:numRef>
              <c:f>Sheet1!$A$2:$A$3</c:f>
              <c:numCache>
                <c:formatCode>General</c:formatCode>
                <c:ptCount val="2"/>
              </c:numCache>
            </c:numRef>
          </c:cat>
          <c:val>
            <c:numRef>
              <c:f>Sheet1!$B$2:$B$3</c:f>
              <c:numCache>
                <c:formatCode>General</c:formatCode>
                <c:ptCount val="2"/>
                <c:pt idx="0">
                  <c:v>51.2</c:v>
                </c:pt>
                <c:pt idx="1">
                  <c:v>48.8</c:v>
                </c:pt>
              </c:numCache>
            </c:numRef>
          </c:val>
          <c:extLst xmlns:c16r2="http://schemas.microsoft.com/office/drawing/2015/06/chart">
            <c:ext xmlns:c16="http://schemas.microsoft.com/office/drawing/2014/chart" uri="{C3380CC4-5D6E-409C-BE32-E72D297353CC}">
              <c16:uniqueId val="{00000004-947F-404E-9F8B-D3D9ED56956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3308-44F3-B237-E19F5FDE39A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08-44F3-B237-E19F5FDE39A7}"/>
              </c:ext>
            </c:extLst>
          </c:dPt>
          <c:dLbls>
            <c:delete val="1"/>
          </c:dLbls>
          <c:cat>
            <c:numRef>
              <c:f>Sheet1!$A$2:$A$3</c:f>
              <c:numCache>
                <c:formatCode>General</c:formatCode>
                <c:ptCount val="2"/>
              </c:numCache>
            </c:numRef>
          </c:cat>
          <c:val>
            <c:numRef>
              <c:f>Sheet1!$B$2:$B$3</c:f>
              <c:numCache>
                <c:formatCode>General</c:formatCode>
                <c:ptCount val="2"/>
                <c:pt idx="0">
                  <c:v>24.9</c:v>
                </c:pt>
                <c:pt idx="1">
                  <c:v>75.099999999999994</c:v>
                </c:pt>
              </c:numCache>
            </c:numRef>
          </c:val>
          <c:extLst xmlns:c16r2="http://schemas.microsoft.com/office/drawing/2015/06/chart">
            <c:ext xmlns:c16="http://schemas.microsoft.com/office/drawing/2014/chart" uri="{C3380CC4-5D6E-409C-BE32-E72D297353CC}">
              <c16:uniqueId val="{00000004-3308-44F3-B237-E19F5FDE39A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DB7-496F-A238-A6C7D588E2A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8DB7-496F-A238-A6C7D588E2A4}"/>
              </c:ext>
            </c:extLst>
          </c:dPt>
          <c:dLbls>
            <c:delete val="1"/>
          </c:dLbls>
          <c:cat>
            <c:numRef>
              <c:f>Sheet1!$A$2:$A$3</c:f>
              <c:numCache>
                <c:formatCode>General</c:formatCode>
                <c:ptCount val="2"/>
              </c:numCache>
            </c:numRef>
          </c:cat>
          <c:val>
            <c:numRef>
              <c:f>Sheet1!$B$2:$B$3</c:f>
              <c:numCache>
                <c:formatCode>General</c:formatCode>
                <c:ptCount val="2"/>
                <c:pt idx="0">
                  <c:v>26.7</c:v>
                </c:pt>
                <c:pt idx="1">
                  <c:v>73.3</c:v>
                </c:pt>
              </c:numCache>
            </c:numRef>
          </c:val>
          <c:extLst xmlns:c16r2="http://schemas.microsoft.com/office/drawing/2015/06/chart">
            <c:ext xmlns:c16="http://schemas.microsoft.com/office/drawing/2014/chart" uri="{C3380CC4-5D6E-409C-BE32-E72D297353CC}">
              <c16:uniqueId val="{00000004-8DB7-496F-A238-A6C7D588E2A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7E8-49BD-907E-F7F4C309ECC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7E8-49BD-907E-F7F4C309ECC9}"/>
              </c:ext>
            </c:extLst>
          </c:dPt>
          <c:dLbls>
            <c:delete val="1"/>
          </c:dLbls>
          <c:cat>
            <c:numRef>
              <c:f>Sheet1!$A$2:$A$3</c:f>
              <c:numCache>
                <c:formatCode>General</c:formatCode>
                <c:ptCount val="2"/>
              </c:numCache>
            </c:numRef>
          </c:cat>
          <c:val>
            <c:numRef>
              <c:f>Sheet1!$B$2:$B$3</c:f>
              <c:numCache>
                <c:formatCode>General</c:formatCode>
                <c:ptCount val="2"/>
                <c:pt idx="0">
                  <c:v>3.7</c:v>
                </c:pt>
                <c:pt idx="1">
                  <c:v>96.3</c:v>
                </c:pt>
              </c:numCache>
            </c:numRef>
          </c:val>
          <c:extLst xmlns:c16r2="http://schemas.microsoft.com/office/drawing/2015/06/chart">
            <c:ext xmlns:c16="http://schemas.microsoft.com/office/drawing/2014/chart" uri="{C3380CC4-5D6E-409C-BE32-E72D297353CC}">
              <c16:uniqueId val="{00000004-57E8-49BD-907E-F7F4C309ECC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C4C4-4979-80D6-FBE8278E62A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4C4-4979-80D6-FBE8278E62AE}"/>
              </c:ext>
            </c:extLst>
          </c:dPt>
          <c:dLbls>
            <c:delete val="1"/>
          </c:dLbls>
          <c:cat>
            <c:numRef>
              <c:f>Sheet1!$A$2:$A$3</c:f>
              <c:numCache>
                <c:formatCode>General</c:formatCode>
                <c:ptCount val="2"/>
              </c:numCache>
            </c:numRef>
          </c:cat>
          <c:val>
            <c:numRef>
              <c:f>Sheet1!$B$2:$B$3</c:f>
              <c:numCache>
                <c:formatCode>General</c:formatCode>
                <c:ptCount val="2"/>
                <c:pt idx="0">
                  <c:v>32</c:v>
                </c:pt>
                <c:pt idx="1">
                  <c:v>68</c:v>
                </c:pt>
              </c:numCache>
            </c:numRef>
          </c:val>
          <c:extLst xmlns:c16r2="http://schemas.microsoft.com/office/drawing/2015/06/chart">
            <c:ext xmlns:c16="http://schemas.microsoft.com/office/drawing/2014/chart" uri="{C3380CC4-5D6E-409C-BE32-E72D297353CC}">
              <c16:uniqueId val="{00000004-C4C4-4979-80D6-FBE8278E62A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043-479D-8D36-4B381C0044E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043-479D-8D36-4B381C0044E7}"/>
              </c:ext>
            </c:extLst>
          </c:dPt>
          <c:dLbls>
            <c:delete val="1"/>
          </c:dLbls>
          <c:cat>
            <c:numRef>
              <c:f>Sheet1!$A$2:$A$3</c:f>
              <c:numCache>
                <c:formatCode>General</c:formatCode>
                <c:ptCount val="2"/>
              </c:numCache>
            </c:numRef>
          </c:cat>
          <c:val>
            <c:numRef>
              <c:f>Sheet1!$B$2:$B$3</c:f>
              <c:numCache>
                <c:formatCode>General</c:formatCode>
                <c:ptCount val="2"/>
                <c:pt idx="0">
                  <c:v>52.3</c:v>
                </c:pt>
                <c:pt idx="1">
                  <c:v>47.7</c:v>
                </c:pt>
              </c:numCache>
            </c:numRef>
          </c:val>
          <c:extLst xmlns:c16r2="http://schemas.microsoft.com/office/drawing/2015/06/chart">
            <c:ext xmlns:c16="http://schemas.microsoft.com/office/drawing/2014/chart" uri="{C3380CC4-5D6E-409C-BE32-E72D297353CC}">
              <c16:uniqueId val="{00000004-C043-479D-8D36-4B381C0044E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A012-4B00-8EE3-43B8A57FA7C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012-4B00-8EE3-43B8A57FA7C1}"/>
              </c:ext>
            </c:extLst>
          </c:dPt>
          <c:dLbls>
            <c:delete val="1"/>
          </c:dLbls>
          <c:cat>
            <c:numRef>
              <c:f>Sheet1!$A$2:$A$3</c:f>
              <c:numCache>
                <c:formatCode>General</c:formatCode>
                <c:ptCount val="2"/>
              </c:numCache>
            </c:numRef>
          </c:cat>
          <c:val>
            <c:numRef>
              <c:f>Sheet1!$B$2:$B$3</c:f>
              <c:numCache>
                <c:formatCode>General</c:formatCode>
                <c:ptCount val="2"/>
                <c:pt idx="0">
                  <c:v>17.3</c:v>
                </c:pt>
                <c:pt idx="1">
                  <c:v>82.7</c:v>
                </c:pt>
              </c:numCache>
            </c:numRef>
          </c:val>
          <c:extLst xmlns:c16r2="http://schemas.microsoft.com/office/drawing/2015/06/chart">
            <c:ext xmlns:c16="http://schemas.microsoft.com/office/drawing/2014/chart" uri="{C3380CC4-5D6E-409C-BE32-E72D297353CC}">
              <c16:uniqueId val="{00000004-A012-4B00-8EE3-43B8A57FA7C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F063-42CF-856D-DA8E20A7E79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063-42CF-856D-DA8E20A7E792}"/>
              </c:ext>
            </c:extLst>
          </c:dPt>
          <c:dLbls>
            <c:delete val="1"/>
          </c:dLbls>
          <c:cat>
            <c:numRef>
              <c:f>Sheet1!$A$2:$A$3</c:f>
              <c:numCache>
                <c:formatCode>General</c:formatCode>
                <c:ptCount val="2"/>
              </c:numCache>
            </c:numRef>
          </c:cat>
          <c:val>
            <c:numRef>
              <c:f>Sheet1!$B$2:$B$3</c:f>
              <c:numCache>
                <c:formatCode>General</c:formatCode>
                <c:ptCount val="2"/>
                <c:pt idx="0">
                  <c:v>22</c:v>
                </c:pt>
                <c:pt idx="1">
                  <c:v>78</c:v>
                </c:pt>
              </c:numCache>
            </c:numRef>
          </c:val>
          <c:extLst xmlns:c16r2="http://schemas.microsoft.com/office/drawing/2015/06/chart">
            <c:ext xmlns:c16="http://schemas.microsoft.com/office/drawing/2014/chart" uri="{C3380CC4-5D6E-409C-BE32-E72D297353CC}">
              <c16:uniqueId val="{00000004-F063-42CF-856D-DA8E20A7E79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3393-4ED9-80A2-8F6E83F8978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393-4ED9-80A2-8F6E83F89784}"/>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3393-4ED9-80A2-8F6E83F8978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9F14-4DA3-AD13-79847A3FA01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14-4DA3-AD13-79847A3FA018}"/>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9F14-4DA3-AD13-79847A3FA01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0EA-4A38-A6E7-AE94E930DDE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10EA-4A38-A6E7-AE94E930DDE0}"/>
              </c:ext>
            </c:extLst>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4-10EA-4A38-A6E7-AE94E930DDE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3B78-489D-AEA2-8F3E02EDDB78}"/>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B78-489D-AEA2-8F3E02EDDB78}"/>
              </c:ext>
            </c:extLst>
          </c:dPt>
          <c:dLbls>
            <c:delete val="1"/>
          </c:dLbls>
          <c:cat>
            <c:numRef>
              <c:f>Sheet1!$A$2:$A$3</c:f>
              <c:numCache>
                <c:formatCode>General</c:formatCode>
                <c:ptCount val="2"/>
              </c:numCache>
            </c:numRef>
          </c:cat>
          <c:val>
            <c:numRef>
              <c:f>Sheet1!$B$2:$B$3</c:f>
              <c:numCache>
                <c:formatCode>General</c:formatCode>
                <c:ptCount val="2"/>
                <c:pt idx="0">
                  <c:v>19</c:v>
                </c:pt>
                <c:pt idx="1">
                  <c:v>81</c:v>
                </c:pt>
              </c:numCache>
            </c:numRef>
          </c:val>
          <c:extLst xmlns:c16r2="http://schemas.microsoft.com/office/drawing/2015/06/chart">
            <c:ext xmlns:c16="http://schemas.microsoft.com/office/drawing/2014/chart" uri="{C3380CC4-5D6E-409C-BE32-E72D297353CC}">
              <c16:uniqueId val="{00000004-3B78-489D-AEA2-8F3E02EDDB78}"/>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37AB-4D39-B9DC-FEA7A1C56527}"/>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7AB-4D39-B9DC-FEA7A1C56527}"/>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37AB-4D39-B9DC-FEA7A1C5652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004E-4FB9-A268-1D57C599FF9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04E-4FB9-A268-1D57C599FF9A}"/>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004E-4FB9-A268-1D57C599FF9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77A7-474D-BC55-2689D43AD2DC}"/>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7A7-474D-BC55-2689D43AD2DC}"/>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xmlns:c16r2="http://schemas.microsoft.com/office/drawing/2015/06/chart">
            <c:ext xmlns:c16="http://schemas.microsoft.com/office/drawing/2014/chart" uri="{C3380CC4-5D6E-409C-BE32-E72D297353CC}">
              <c16:uniqueId val="{00000004-77A7-474D-BC55-2689D43AD2DC}"/>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F3C3-47EB-A458-E7742498EEF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3C3-47EB-A458-E7742498EEFA}"/>
              </c:ext>
            </c:extLst>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F3C3-47EB-A458-E7742498EEF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E5A-446E-9BDA-40CAC0C7147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E5A-446E-9BDA-40CAC0C7147A}"/>
              </c:ext>
            </c:extLst>
          </c:dPt>
          <c:dLbls>
            <c:delete val="1"/>
          </c:dLbls>
          <c:cat>
            <c:numRef>
              <c:f>Sheet1!$A$2:$A$3</c:f>
              <c:numCache>
                <c:formatCode>General</c:formatCode>
                <c:ptCount val="2"/>
              </c:numCache>
            </c:num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EE5A-446E-9BDA-40CAC0C7147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0F41-41E1-BC83-7CE38B20862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0F41-41E1-BC83-7CE38B208621}"/>
              </c:ext>
            </c:extLst>
          </c:dPt>
          <c:dLbls>
            <c:delete val="1"/>
          </c:dLbls>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0F41-41E1-BC83-7CE38B20862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79F-4D6C-8B7A-99302AC85149}"/>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79F-4D6C-8B7A-99302AC85149}"/>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E79F-4D6C-8B7A-99302AC85149}"/>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EDCB-4BC8-BE79-2C49E45B1A0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DCB-4BC8-BE79-2C49E45B1A06}"/>
              </c:ext>
            </c:extLst>
          </c:dPt>
          <c:dLbls>
            <c:delete val="1"/>
          </c:dLbls>
          <c:cat>
            <c:numRef>
              <c:f>Sheet1!$A$2:$A$3</c:f>
              <c:numCache>
                <c:formatCode>General</c:formatCode>
                <c:ptCount val="2"/>
              </c:numCache>
            </c:numRef>
          </c:cat>
          <c:val>
            <c:numRef>
              <c:f>Sheet1!$B$2:$B$3</c:f>
              <c:numCache>
                <c:formatCode>General</c:formatCode>
                <c:ptCount val="2"/>
                <c:pt idx="0">
                  <c:v>53</c:v>
                </c:pt>
                <c:pt idx="1">
                  <c:v>47</c:v>
                </c:pt>
              </c:numCache>
            </c:numRef>
          </c:val>
          <c:extLst xmlns:c16r2="http://schemas.microsoft.com/office/drawing/2015/06/chart">
            <c:ext xmlns:c16="http://schemas.microsoft.com/office/drawing/2014/chart" uri="{C3380CC4-5D6E-409C-BE32-E72D297353CC}">
              <c16:uniqueId val="{00000004-EDCB-4BC8-BE79-2C49E45B1A0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569B-487C-9BD4-BE39F4EEC1F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569B-487C-9BD4-BE39F4EEC1FF}"/>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569B-487C-9BD4-BE39F4EEC1F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A11F-4772-B9DE-7E3F833FCFFE}"/>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11F-4772-B9DE-7E3F833FCFFE}"/>
              </c:ext>
            </c:extLst>
          </c:dPt>
          <c:dLbls>
            <c:delete val="1"/>
          </c:dLbls>
          <c:cat>
            <c:numRef>
              <c:f>Sheet1!$A$2:$A$3</c:f>
              <c:numCache>
                <c:formatCode>General</c:formatCode>
                <c:ptCount val="2"/>
              </c:numCache>
            </c:num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A11F-4772-B9DE-7E3F833FCFF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CDFA-4C11-827F-FBC17674BE1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CDFA-4C11-827F-FBC17674BE12}"/>
              </c:ext>
            </c:extLst>
          </c:dPt>
          <c:dLbls>
            <c:delete val="1"/>
          </c:dLbls>
          <c:cat>
            <c:numRef>
              <c:f>Sheet1!$A$2:$A$3</c:f>
              <c:numCache>
                <c:formatCode>General</c:formatCode>
                <c:ptCount val="2"/>
              </c:numCache>
            </c:num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CDFA-4C11-827F-FBC17674BE1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27"/>
          <c:y val="0.15367866069652236"/>
          <c:w val="0.70219130389164397"/>
          <c:h val="0.53843012009073077"/>
        </c:manualLayout>
      </c:layout>
      <c:barChart>
        <c:barDir val="bar"/>
        <c:grouping val="stacked"/>
        <c:varyColors val="0"/>
        <c:ser>
          <c:idx val="0"/>
          <c:order val="0"/>
          <c:tx>
            <c:strRef>
              <c:f>Sheet1!$B$1</c:f>
              <c:strCache>
                <c:ptCount val="1"/>
                <c:pt idx="0">
                  <c:v>Daily</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General</c:formatCode>
                <c:ptCount val="3"/>
                <c:pt idx="0">
                  <c:v>0.39</c:v>
                </c:pt>
                <c:pt idx="1">
                  <c:v>0.35</c:v>
                </c:pt>
                <c:pt idx="2">
                  <c:v>0.43</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Every few days</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General</c:formatCode>
                <c:ptCount val="3"/>
                <c:pt idx="0">
                  <c:v>0.28999999999999998</c:v>
                </c:pt>
                <c:pt idx="1">
                  <c:v>0.27</c:v>
                </c:pt>
                <c:pt idx="2">
                  <c:v>0.3</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Weekly</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General</c:formatCode>
                <c:ptCount val="3"/>
                <c:pt idx="0">
                  <c:v>0.2</c:v>
                </c:pt>
                <c:pt idx="1">
                  <c:v>0.24</c:v>
                </c:pt>
                <c:pt idx="2">
                  <c:v>0.16</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General</c:formatCode>
                <c:ptCount val="3"/>
                <c:pt idx="0">
                  <c:v>0.12</c:v>
                </c:pt>
                <c:pt idx="1">
                  <c:v>0.12</c:v>
                </c:pt>
                <c:pt idx="2">
                  <c:v>0.11</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General</c:formatCode>
                <c:ptCount val="3"/>
                <c:pt idx="0">
                  <c:v>0.01</c:v>
                </c:pt>
                <c:pt idx="1">
                  <c:v>0.01</c:v>
                </c:pt>
                <c:pt idx="2">
                  <c:v>0.01</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244131072"/>
        <c:axId val="244131464"/>
      </c:barChart>
      <c:catAx>
        <c:axId val="244131072"/>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4131464"/>
        <c:crosses val="autoZero"/>
        <c:auto val="1"/>
        <c:lblAlgn val="ctr"/>
        <c:lblOffset val="100"/>
        <c:noMultiLvlLbl val="0"/>
      </c:catAx>
      <c:valAx>
        <c:axId val="244131464"/>
        <c:scaling>
          <c:orientation val="minMax"/>
          <c:max val="1"/>
        </c:scaling>
        <c:delete val="0"/>
        <c:axPos val="b"/>
        <c:numFmt formatCode="0%" sourceLinked="0"/>
        <c:majorTickMark val="out"/>
        <c:minorTickMark val="none"/>
        <c:tickLblPos val="nextTo"/>
        <c:txPr>
          <a:bodyPr/>
          <a:lstStyle/>
          <a:p>
            <a:pPr>
              <a:defRPr sz="1200"/>
            </a:pPr>
            <a:endParaRPr lang="hu-HU"/>
          </a:p>
        </c:txPr>
        <c:crossAx val="244131072"/>
        <c:crosses val="max"/>
        <c:crossBetween val="between"/>
      </c:valAx>
    </c:plotArea>
    <c:legend>
      <c:legendPos val="b"/>
      <c:layout>
        <c:manualLayout>
          <c:xMode val="edge"/>
          <c:yMode val="edge"/>
          <c:x val="9.2354977005458444E-2"/>
          <c:y val="0.86614582380595262"/>
          <c:w val="0.86013381577228321"/>
          <c:h val="6.1255533502844475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26028600296527"/>
          <c:y val="0.15367866069652236"/>
          <c:w val="0.70219130389164397"/>
          <c:h val="0.53843012009073077"/>
        </c:manualLayout>
      </c:layout>
      <c:barChart>
        <c:barDir val="bar"/>
        <c:grouping val="stacked"/>
        <c:varyColors val="0"/>
        <c:ser>
          <c:idx val="0"/>
          <c:order val="0"/>
          <c:tx>
            <c:strRef>
              <c:f>Sheet1!$B$1</c:f>
              <c:strCache>
                <c:ptCount val="1"/>
                <c:pt idx="0">
                  <c:v>Every month</c:v>
                </c:pt>
              </c:strCache>
            </c:strRef>
          </c:tx>
          <c:spPr>
            <a:solidFill>
              <a:srgbClr val="A1C46B"/>
            </a:solidFill>
            <a:ln>
              <a:solidFill>
                <a:srgbClr val="FFFFFF"/>
              </a:solidFill>
            </a:ln>
          </c:spPr>
          <c:invertIfNegative val="0"/>
          <c:cat>
            <c:strRef>
              <c:f>Sheet1!$A$2:$A$4</c:f>
              <c:strCache>
                <c:ptCount val="3"/>
                <c:pt idx="0">
                  <c:v>Total</c:v>
                </c:pt>
                <c:pt idx="1">
                  <c:v>Great Britain</c:v>
                </c:pt>
                <c:pt idx="2">
                  <c:v>Germany</c:v>
                </c:pt>
              </c:strCache>
            </c:strRef>
          </c:cat>
          <c:val>
            <c:numRef>
              <c:f>Sheet1!$B$2:$B$4</c:f>
              <c:numCache>
                <c:formatCode>General</c:formatCode>
                <c:ptCount val="3"/>
                <c:pt idx="0">
                  <c:v>8.0000000000000016E-2</c:v>
                </c:pt>
                <c:pt idx="1">
                  <c:v>3.0000000000000002E-2</c:v>
                </c:pt>
                <c:pt idx="2">
                  <c:v>0.12000000000000001</c:v>
                </c:pt>
              </c:numCache>
            </c:numRef>
          </c:val>
          <c:extLst xmlns:c16r2="http://schemas.microsoft.com/office/drawing/2015/06/chart">
            <c:ext xmlns:c16="http://schemas.microsoft.com/office/drawing/2014/chart" uri="{C3380CC4-5D6E-409C-BE32-E72D297353CC}">
              <c16:uniqueId val="{00000000-1768-4287-97F2-ADAFD968AF1A}"/>
            </c:ext>
          </c:extLst>
        </c:ser>
        <c:ser>
          <c:idx val="1"/>
          <c:order val="1"/>
          <c:tx>
            <c:strRef>
              <c:f>Sheet1!$C$1</c:f>
              <c:strCache>
                <c:ptCount val="1"/>
                <c:pt idx="0">
                  <c:v>2-3 months</c:v>
                </c:pt>
              </c:strCache>
            </c:strRef>
          </c:tx>
          <c:spPr>
            <a:solidFill>
              <a:srgbClr val="008BCA"/>
            </a:solidFill>
            <a:ln>
              <a:solidFill>
                <a:srgbClr val="FFFFFF"/>
              </a:solidFill>
            </a:ln>
          </c:spPr>
          <c:invertIfNegative val="0"/>
          <c:cat>
            <c:strRef>
              <c:f>Sheet1!$A$2:$A$4</c:f>
              <c:strCache>
                <c:ptCount val="3"/>
                <c:pt idx="0">
                  <c:v>Total</c:v>
                </c:pt>
                <c:pt idx="1">
                  <c:v>Great Britain</c:v>
                </c:pt>
                <c:pt idx="2">
                  <c:v>Germany</c:v>
                </c:pt>
              </c:strCache>
            </c:strRef>
          </c:cat>
          <c:val>
            <c:numRef>
              <c:f>Sheet1!$C$2:$C$4</c:f>
              <c:numCache>
                <c:formatCode>General</c:formatCode>
                <c:ptCount val="3"/>
                <c:pt idx="0">
                  <c:v>0.19</c:v>
                </c:pt>
                <c:pt idx="1">
                  <c:v>0.12000000000000001</c:v>
                </c:pt>
                <c:pt idx="2">
                  <c:v>0.26</c:v>
                </c:pt>
              </c:numCache>
            </c:numRef>
          </c:val>
          <c:extLst xmlns:c16r2="http://schemas.microsoft.com/office/drawing/2015/06/chart">
            <c:ext xmlns:c16="http://schemas.microsoft.com/office/drawing/2014/chart" uri="{C3380CC4-5D6E-409C-BE32-E72D297353CC}">
              <c16:uniqueId val="{00000001-1768-4287-97F2-ADAFD968AF1A}"/>
            </c:ext>
          </c:extLst>
        </c:ser>
        <c:ser>
          <c:idx val="2"/>
          <c:order val="2"/>
          <c:tx>
            <c:strRef>
              <c:f>Sheet1!$D$1</c:f>
              <c:strCache>
                <c:ptCount val="1"/>
                <c:pt idx="0">
                  <c:v>Several times a year</c:v>
                </c:pt>
              </c:strCache>
            </c:strRef>
          </c:tx>
          <c:spPr>
            <a:solidFill>
              <a:srgbClr val="FBB040"/>
            </a:solidFill>
            <a:ln>
              <a:solidFill>
                <a:srgbClr val="FFFFFF"/>
              </a:solidFill>
            </a:ln>
          </c:spPr>
          <c:invertIfNegative val="0"/>
          <c:cat>
            <c:strRef>
              <c:f>Sheet1!$A$2:$A$4</c:f>
              <c:strCache>
                <c:ptCount val="3"/>
                <c:pt idx="0">
                  <c:v>Total</c:v>
                </c:pt>
                <c:pt idx="1">
                  <c:v>Great Britain</c:v>
                </c:pt>
                <c:pt idx="2">
                  <c:v>Germany</c:v>
                </c:pt>
              </c:strCache>
            </c:strRef>
          </c:cat>
          <c:val>
            <c:numRef>
              <c:f>Sheet1!$D$2:$D$4</c:f>
              <c:numCache>
                <c:formatCode>General</c:formatCode>
                <c:ptCount val="3"/>
                <c:pt idx="0">
                  <c:v>0.47000000000000003</c:v>
                </c:pt>
                <c:pt idx="1">
                  <c:v>0.51</c:v>
                </c:pt>
                <c:pt idx="2">
                  <c:v>0.43000000000000005</c:v>
                </c:pt>
              </c:numCache>
            </c:numRef>
          </c:val>
          <c:extLst xmlns:c16r2="http://schemas.microsoft.com/office/drawing/2015/06/chart">
            <c:ext xmlns:c16="http://schemas.microsoft.com/office/drawing/2014/chart" uri="{C3380CC4-5D6E-409C-BE32-E72D297353CC}">
              <c16:uniqueId val="{00000002-1768-4287-97F2-ADAFD968AF1A}"/>
            </c:ext>
          </c:extLst>
        </c:ser>
        <c:ser>
          <c:idx val="3"/>
          <c:order val="3"/>
          <c:tx>
            <c:strRef>
              <c:f>Sheet1!$E$1</c:f>
              <c:strCache>
                <c:ptCount val="1"/>
                <c:pt idx="0">
                  <c:v>Less often</c:v>
                </c:pt>
              </c:strCache>
            </c:strRef>
          </c:tx>
          <c:spPr>
            <a:solidFill>
              <a:srgbClr val="ED6737"/>
            </a:solidFill>
            <a:ln>
              <a:solidFill>
                <a:srgbClr val="FFFFFF"/>
              </a:solidFill>
            </a:ln>
          </c:spPr>
          <c:invertIfNegative val="0"/>
          <c:cat>
            <c:strRef>
              <c:f>Sheet1!$A$2:$A$4</c:f>
              <c:strCache>
                <c:ptCount val="3"/>
                <c:pt idx="0">
                  <c:v>Total</c:v>
                </c:pt>
                <c:pt idx="1">
                  <c:v>Great Britain</c:v>
                </c:pt>
                <c:pt idx="2">
                  <c:v>Germany</c:v>
                </c:pt>
              </c:strCache>
            </c:strRef>
          </c:cat>
          <c:val>
            <c:numRef>
              <c:f>Sheet1!$E$2:$E$4</c:f>
              <c:numCache>
                <c:formatCode>General</c:formatCode>
                <c:ptCount val="3"/>
                <c:pt idx="0">
                  <c:v>0.25</c:v>
                </c:pt>
                <c:pt idx="1">
                  <c:v>0.32000000000000006</c:v>
                </c:pt>
                <c:pt idx="2">
                  <c:v>0.19</c:v>
                </c:pt>
              </c:numCache>
            </c:numRef>
          </c:val>
          <c:extLst xmlns:c16r2="http://schemas.microsoft.com/office/drawing/2015/06/chart">
            <c:ext xmlns:c16="http://schemas.microsoft.com/office/drawing/2014/chart" uri="{C3380CC4-5D6E-409C-BE32-E72D297353CC}">
              <c16:uniqueId val="{00000004-1768-4287-97F2-ADAFD968AF1A}"/>
            </c:ext>
          </c:extLst>
        </c:ser>
        <c:ser>
          <c:idx val="4"/>
          <c:order val="4"/>
          <c:tx>
            <c:strRef>
              <c:f>Sheet1!$F$1</c:f>
              <c:strCache>
                <c:ptCount val="1"/>
                <c:pt idx="0">
                  <c:v>Never</c:v>
                </c:pt>
              </c:strCache>
            </c:strRef>
          </c:tx>
          <c:spPr>
            <a:solidFill>
              <a:srgbClr val="BABABA"/>
            </a:solidFill>
            <a:ln>
              <a:solidFill>
                <a:srgbClr val="FFFFFF"/>
              </a:solidFill>
            </a:ln>
          </c:spPr>
          <c:invertIfNegative val="0"/>
          <c:cat>
            <c:strRef>
              <c:f>Sheet1!$A$2:$A$4</c:f>
              <c:strCache>
                <c:ptCount val="3"/>
                <c:pt idx="0">
                  <c:v>Total</c:v>
                </c:pt>
                <c:pt idx="1">
                  <c:v>Great Britain</c:v>
                </c:pt>
                <c:pt idx="2">
                  <c:v>Germany</c:v>
                </c:pt>
              </c:strCache>
            </c:strRef>
          </c:cat>
          <c:val>
            <c:numRef>
              <c:f>Sheet1!$F$2:$F$4</c:f>
              <c:numCache>
                <c:formatCode>General</c:formatCode>
                <c:ptCount val="3"/>
                <c:pt idx="0">
                  <c:v>1.0000000000000002E-2</c:v>
                </c:pt>
                <c:pt idx="1">
                  <c:v>1.0000000000000002E-2</c:v>
                </c:pt>
                <c:pt idx="2">
                  <c:v>1.0000000000000002E-2</c:v>
                </c:pt>
              </c:numCache>
            </c:numRef>
          </c:val>
          <c:extLst xmlns:c16r2="http://schemas.microsoft.com/office/drawing/2015/06/chart">
            <c:ext xmlns:c16="http://schemas.microsoft.com/office/drawing/2014/chart" uri="{C3380CC4-5D6E-409C-BE32-E72D297353CC}">
              <c16:uniqueId val="{00000005-1768-4287-97F2-ADAFD968AF1A}"/>
            </c:ext>
          </c:extLst>
        </c:ser>
        <c:dLbls>
          <c:showLegendKey val="0"/>
          <c:showVal val="0"/>
          <c:showCatName val="0"/>
          <c:showSerName val="0"/>
          <c:showPercent val="0"/>
          <c:showBubbleSize val="0"/>
        </c:dLbls>
        <c:gapWidth val="150"/>
        <c:overlap val="100"/>
        <c:axId val="244132248"/>
        <c:axId val="244132640"/>
      </c:barChart>
      <c:catAx>
        <c:axId val="244132248"/>
        <c:scaling>
          <c:orientation val="maxMin"/>
        </c:scaling>
        <c:delete val="0"/>
        <c:axPos val="l"/>
        <c:numFmt formatCode="General" sourceLinked="0"/>
        <c:majorTickMark val="out"/>
        <c:minorTickMark val="none"/>
        <c:tickLblPos val="nextTo"/>
        <c:spPr>
          <a:ln>
            <a:noFill/>
          </a:ln>
        </c:spPr>
        <c:txPr>
          <a:bodyPr/>
          <a:lstStyle/>
          <a:p>
            <a:pPr>
              <a:defRPr sz="800" cap="none" baseline="0"/>
            </a:pPr>
            <a:endParaRPr lang="hu-HU"/>
          </a:p>
        </c:txPr>
        <c:crossAx val="244132640"/>
        <c:crosses val="autoZero"/>
        <c:auto val="1"/>
        <c:lblAlgn val="ctr"/>
        <c:lblOffset val="100"/>
        <c:noMultiLvlLbl val="0"/>
      </c:catAx>
      <c:valAx>
        <c:axId val="244132640"/>
        <c:scaling>
          <c:orientation val="minMax"/>
          <c:max val="1"/>
        </c:scaling>
        <c:delete val="0"/>
        <c:axPos val="b"/>
        <c:numFmt formatCode="0%" sourceLinked="0"/>
        <c:majorTickMark val="out"/>
        <c:minorTickMark val="none"/>
        <c:tickLblPos val="nextTo"/>
        <c:txPr>
          <a:bodyPr/>
          <a:lstStyle/>
          <a:p>
            <a:pPr>
              <a:defRPr sz="1200"/>
            </a:pPr>
            <a:endParaRPr lang="hu-HU"/>
          </a:p>
        </c:txPr>
        <c:crossAx val="244132248"/>
        <c:crosses val="max"/>
        <c:crossBetween val="between"/>
      </c:valAx>
    </c:plotArea>
    <c:legend>
      <c:legendPos val="b"/>
      <c:layout>
        <c:manualLayout>
          <c:xMode val="edge"/>
          <c:yMode val="edge"/>
          <c:x val="1.5479510720949618E-2"/>
          <c:y val="0.86614582380595262"/>
          <c:w val="0.98185330405608851"/>
          <c:h val="6.1255533502844475E-2"/>
        </c:manualLayout>
      </c:layout>
      <c:overlay val="0"/>
      <c:txPr>
        <a:bodyPr/>
        <a:lstStyle/>
        <a:p>
          <a:pPr>
            <a:defRPr sz="900"/>
          </a:pPr>
          <a:endParaRPr lang="hu-HU"/>
        </a:p>
      </c:txPr>
    </c:legend>
    <c:plotVisOnly val="1"/>
    <c:dispBlanksAs val="gap"/>
    <c:showDLblsOverMax val="0"/>
  </c:chart>
  <c:spPr>
    <a:ln>
      <a:noFill/>
    </a:ln>
  </c:spPr>
  <c:txPr>
    <a:bodyPr/>
    <a:lstStyle/>
    <a:p>
      <a:pPr>
        <a:defRPr sz="1800"/>
      </a:pPr>
      <a:endParaRPr lang="hu-HU"/>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25E-2"/>
          <c:w val="0.9153556610246576"/>
          <c:h val="0.66117145689170975"/>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E9B4-4856-96A7-B190241AF27C}"/>
              </c:ext>
            </c:extLst>
          </c:dPt>
          <c:dPt>
            <c:idx val="1"/>
            <c:bubble3D val="0"/>
            <c:spPr>
              <a:solidFill>
                <a:srgbClr val="FBB040"/>
              </a:solidFill>
              <a:ln>
                <a:noFill/>
              </a:ln>
            </c:spPr>
            <c:extLst xmlns:c16r2="http://schemas.microsoft.com/office/drawing/2015/06/chart">
              <c:ext xmlns:c16="http://schemas.microsoft.com/office/drawing/2014/chart" uri="{C3380CC4-5D6E-409C-BE32-E72D297353CC}">
                <c16:uniqueId val="{00000003-E9B4-4856-96A7-B190241AF27C}"/>
              </c:ext>
            </c:extLst>
          </c:dPt>
          <c:dPt>
            <c:idx val="2"/>
            <c:bubble3D val="0"/>
            <c:spPr>
              <a:solidFill>
                <a:srgbClr val="008BCA"/>
              </a:solidFill>
              <a:ln>
                <a:noFill/>
              </a:ln>
            </c:spPr>
            <c:extLst xmlns:c16r2="http://schemas.microsoft.com/office/drawing/2015/06/chart">
              <c:ext xmlns:c16="http://schemas.microsoft.com/office/drawing/2014/chart" uri="{C3380CC4-5D6E-409C-BE32-E72D297353CC}">
                <c16:uniqueId val="{00000005-E9B4-4856-96A7-B190241AF27C}"/>
              </c:ext>
            </c:extLst>
          </c:dPt>
          <c:dPt>
            <c:idx val="3"/>
            <c:bubble3D val="0"/>
            <c:spPr>
              <a:solidFill>
                <a:srgbClr val="ED6737"/>
              </a:solidFill>
              <a:ln>
                <a:noFill/>
              </a:ln>
            </c:spPr>
            <c:extLst xmlns:c16r2="http://schemas.microsoft.com/office/drawing/2015/06/chart">
              <c:ext xmlns:c16="http://schemas.microsoft.com/office/drawing/2014/chart" uri="{C3380CC4-5D6E-409C-BE32-E72D297353CC}">
                <c16:uniqueId val="{0000000A-E9B4-4856-96A7-B190241AF27C}"/>
              </c:ext>
            </c:extLst>
          </c:dPt>
          <c:dPt>
            <c:idx val="4"/>
            <c:bubble3D val="0"/>
            <c:spPr>
              <a:solidFill>
                <a:srgbClr val="BABABA"/>
              </a:solidFill>
              <a:ln>
                <a:noFill/>
              </a:ln>
            </c:spPr>
            <c:extLst xmlns:c16r2="http://schemas.microsoft.com/office/drawing/2015/06/chart">
              <c:ext xmlns:c16="http://schemas.microsoft.com/office/drawing/2014/chart" uri="{C3380CC4-5D6E-409C-BE32-E72D297353CC}">
                <c16:uniqueId val="{00000007-E9B4-4856-96A7-B190241AF27C}"/>
              </c:ext>
            </c:extLst>
          </c:dPt>
          <c:dLbls>
            <c:delete val="1"/>
          </c:dLbls>
          <c:cat>
            <c:numRef>
              <c:f>Sheet1!$A$2:$A$6</c:f>
              <c:numCache>
                <c:formatCode>General</c:formatCode>
                <c:ptCount val="5"/>
              </c:numCache>
            </c:numRef>
          </c:cat>
          <c:val>
            <c:numRef>
              <c:f>Sheet1!$B$2:$B$6</c:f>
              <c:numCache>
                <c:formatCode>General</c:formatCode>
                <c:ptCount val="5"/>
                <c:pt idx="0">
                  <c:v>17</c:v>
                </c:pt>
                <c:pt idx="1">
                  <c:v>40</c:v>
                </c:pt>
                <c:pt idx="2">
                  <c:v>23</c:v>
                </c:pt>
                <c:pt idx="3">
                  <c:v>13</c:v>
                </c:pt>
                <c:pt idx="4">
                  <c:v>7</c:v>
                </c:pt>
              </c:numCache>
            </c:numRef>
          </c:val>
          <c:extLst xmlns:c16r2="http://schemas.microsoft.com/office/drawing/2015/06/chart">
            <c:ext xmlns:c16="http://schemas.microsoft.com/office/drawing/2014/chart" uri="{C3380CC4-5D6E-409C-BE32-E72D297353CC}">
              <c16:uniqueId val="{00000008-E9B4-4856-96A7-B190241AF27C}"/>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192D534-B974-4760-86F4-F05073FAA40C}" type="datetimeFigureOut">
              <a:rPr lang="cs-CZ" smtClean="0"/>
              <a:pPr/>
              <a:t>15.4.2019</a:t>
            </a:fld>
            <a:endParaRPr lang="cs-CZ" dirty="0"/>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41254B1-55D3-406F-BCAA-9CD0B79F27E7}" type="slidenum">
              <a:rPr lang="cs-CZ" smtClean="0"/>
              <a:pPr/>
              <a:t>‹#›</a:t>
            </a:fld>
            <a:endParaRPr lang="cs-CZ" dirty="0"/>
          </a:p>
        </p:txBody>
      </p:sp>
    </p:spTree>
    <p:extLst>
      <p:ext uri="{BB962C8B-B14F-4D97-AF65-F5344CB8AC3E}">
        <p14:creationId xmlns:p14="http://schemas.microsoft.com/office/powerpoint/2010/main" val="198570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E51E23-EB4A-440C-969E-EE9D6D626A15}" type="datetimeFigureOut">
              <a:rPr lang="cs-CZ" smtClean="0"/>
              <a:pPr/>
              <a:t>15.4.2019</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D91549-E5CD-497E-ABAA-6CECD864B536}" type="slidenum">
              <a:rPr lang="cs-CZ" smtClean="0"/>
              <a:pPr/>
              <a:t>‹#›</a:t>
            </a:fld>
            <a:endParaRPr lang="cs-CZ" dirty="0"/>
          </a:p>
        </p:txBody>
      </p:sp>
    </p:spTree>
    <p:extLst>
      <p:ext uri="{BB962C8B-B14F-4D97-AF65-F5344CB8AC3E}">
        <p14:creationId xmlns:p14="http://schemas.microsoft.com/office/powerpoint/2010/main" val="91986949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8</a:t>
            </a:fld>
            <a:endParaRPr lang="cs-CZ" dirty="0"/>
          </a:p>
        </p:txBody>
      </p:sp>
    </p:spTree>
    <p:extLst>
      <p:ext uri="{BB962C8B-B14F-4D97-AF65-F5344CB8AC3E}">
        <p14:creationId xmlns:p14="http://schemas.microsoft.com/office/powerpoint/2010/main" val="3999722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3953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0760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23</a:t>
            </a:fld>
            <a:endParaRPr lang="cs-CZ" dirty="0"/>
          </a:p>
        </p:txBody>
      </p:sp>
    </p:spTree>
    <p:extLst>
      <p:ext uri="{BB962C8B-B14F-4D97-AF65-F5344CB8AC3E}">
        <p14:creationId xmlns:p14="http://schemas.microsoft.com/office/powerpoint/2010/main" val="1230199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24</a:t>
            </a:fld>
            <a:endParaRPr lang="cs-CZ" dirty="0"/>
          </a:p>
        </p:txBody>
      </p:sp>
    </p:spTree>
    <p:extLst>
      <p:ext uri="{BB962C8B-B14F-4D97-AF65-F5344CB8AC3E}">
        <p14:creationId xmlns:p14="http://schemas.microsoft.com/office/powerpoint/2010/main" val="3567360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25</a:t>
            </a:fld>
            <a:endParaRPr lang="cs-CZ" dirty="0"/>
          </a:p>
        </p:txBody>
      </p:sp>
    </p:spTree>
    <p:extLst>
      <p:ext uri="{BB962C8B-B14F-4D97-AF65-F5344CB8AC3E}">
        <p14:creationId xmlns:p14="http://schemas.microsoft.com/office/powerpoint/2010/main" val="3027967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27</a:t>
            </a:fld>
            <a:endParaRPr lang="cs-CZ" dirty="0"/>
          </a:p>
        </p:txBody>
      </p:sp>
    </p:spTree>
    <p:extLst>
      <p:ext uri="{BB962C8B-B14F-4D97-AF65-F5344CB8AC3E}">
        <p14:creationId xmlns:p14="http://schemas.microsoft.com/office/powerpoint/2010/main" val="3034346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29</a:t>
            </a:fld>
            <a:endParaRPr lang="cs-CZ" dirty="0"/>
          </a:p>
        </p:txBody>
      </p:sp>
    </p:spTree>
    <p:extLst>
      <p:ext uri="{BB962C8B-B14F-4D97-AF65-F5344CB8AC3E}">
        <p14:creationId xmlns:p14="http://schemas.microsoft.com/office/powerpoint/2010/main" val="2738239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30</a:t>
            </a:fld>
            <a:endParaRPr lang="cs-CZ" dirty="0"/>
          </a:p>
        </p:txBody>
      </p:sp>
    </p:spTree>
    <p:extLst>
      <p:ext uri="{BB962C8B-B14F-4D97-AF65-F5344CB8AC3E}">
        <p14:creationId xmlns:p14="http://schemas.microsoft.com/office/powerpoint/2010/main" val="924367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31</a:t>
            </a:fld>
            <a:endParaRPr lang="cs-CZ" dirty="0"/>
          </a:p>
        </p:txBody>
      </p:sp>
    </p:spTree>
    <p:extLst>
      <p:ext uri="{BB962C8B-B14F-4D97-AF65-F5344CB8AC3E}">
        <p14:creationId xmlns:p14="http://schemas.microsoft.com/office/powerpoint/2010/main" val="1714977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32</a:t>
            </a:fld>
            <a:endParaRPr lang="cs-CZ" dirty="0"/>
          </a:p>
        </p:txBody>
      </p:sp>
    </p:spTree>
    <p:extLst>
      <p:ext uri="{BB962C8B-B14F-4D97-AF65-F5344CB8AC3E}">
        <p14:creationId xmlns:p14="http://schemas.microsoft.com/office/powerpoint/2010/main" val="78277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9</a:t>
            </a:fld>
            <a:endParaRPr lang="cs-CZ" dirty="0"/>
          </a:p>
        </p:txBody>
      </p:sp>
    </p:spTree>
    <p:extLst>
      <p:ext uri="{BB962C8B-B14F-4D97-AF65-F5344CB8AC3E}">
        <p14:creationId xmlns:p14="http://schemas.microsoft.com/office/powerpoint/2010/main" val="187583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33</a:t>
            </a:fld>
            <a:endParaRPr lang="cs-CZ" dirty="0"/>
          </a:p>
        </p:txBody>
      </p:sp>
    </p:spTree>
    <p:extLst>
      <p:ext uri="{BB962C8B-B14F-4D97-AF65-F5344CB8AC3E}">
        <p14:creationId xmlns:p14="http://schemas.microsoft.com/office/powerpoint/2010/main" val="1533526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36</a:t>
            </a:fld>
            <a:endParaRPr lang="cs-CZ" dirty="0"/>
          </a:p>
        </p:txBody>
      </p:sp>
    </p:spTree>
    <p:extLst>
      <p:ext uri="{BB962C8B-B14F-4D97-AF65-F5344CB8AC3E}">
        <p14:creationId xmlns:p14="http://schemas.microsoft.com/office/powerpoint/2010/main" val="1177377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37</a:t>
            </a:fld>
            <a:endParaRPr lang="cs-CZ" dirty="0"/>
          </a:p>
        </p:txBody>
      </p:sp>
    </p:spTree>
    <p:extLst>
      <p:ext uri="{BB962C8B-B14F-4D97-AF65-F5344CB8AC3E}">
        <p14:creationId xmlns:p14="http://schemas.microsoft.com/office/powerpoint/2010/main" val="2010560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38</a:t>
            </a:fld>
            <a:endParaRPr lang="cs-CZ" dirty="0"/>
          </a:p>
        </p:txBody>
      </p:sp>
    </p:spTree>
    <p:extLst>
      <p:ext uri="{BB962C8B-B14F-4D97-AF65-F5344CB8AC3E}">
        <p14:creationId xmlns:p14="http://schemas.microsoft.com/office/powerpoint/2010/main" val="285783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39</a:t>
            </a:fld>
            <a:endParaRPr lang="cs-CZ" dirty="0"/>
          </a:p>
        </p:txBody>
      </p:sp>
    </p:spTree>
    <p:extLst>
      <p:ext uri="{BB962C8B-B14F-4D97-AF65-F5344CB8AC3E}">
        <p14:creationId xmlns:p14="http://schemas.microsoft.com/office/powerpoint/2010/main" val="286204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40</a:t>
            </a:fld>
            <a:endParaRPr lang="cs-CZ" dirty="0"/>
          </a:p>
        </p:txBody>
      </p:sp>
    </p:spTree>
    <p:extLst>
      <p:ext uri="{BB962C8B-B14F-4D97-AF65-F5344CB8AC3E}">
        <p14:creationId xmlns:p14="http://schemas.microsoft.com/office/powerpoint/2010/main" val="955010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41</a:t>
            </a:fld>
            <a:endParaRPr lang="cs-CZ" dirty="0"/>
          </a:p>
        </p:txBody>
      </p:sp>
    </p:spTree>
    <p:extLst>
      <p:ext uri="{BB962C8B-B14F-4D97-AF65-F5344CB8AC3E}">
        <p14:creationId xmlns:p14="http://schemas.microsoft.com/office/powerpoint/2010/main" val="408081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42</a:t>
            </a:fld>
            <a:endParaRPr lang="cs-CZ" dirty="0"/>
          </a:p>
        </p:txBody>
      </p:sp>
    </p:spTree>
    <p:extLst>
      <p:ext uri="{BB962C8B-B14F-4D97-AF65-F5344CB8AC3E}">
        <p14:creationId xmlns:p14="http://schemas.microsoft.com/office/powerpoint/2010/main" val="3859133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43</a:t>
            </a:fld>
            <a:endParaRPr lang="cs-CZ" dirty="0"/>
          </a:p>
        </p:txBody>
      </p:sp>
    </p:spTree>
    <p:extLst>
      <p:ext uri="{BB962C8B-B14F-4D97-AF65-F5344CB8AC3E}">
        <p14:creationId xmlns:p14="http://schemas.microsoft.com/office/powerpoint/2010/main" val="2832538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44</a:t>
            </a:fld>
            <a:endParaRPr lang="cs-CZ" dirty="0"/>
          </a:p>
        </p:txBody>
      </p:sp>
    </p:spTree>
    <p:extLst>
      <p:ext uri="{BB962C8B-B14F-4D97-AF65-F5344CB8AC3E}">
        <p14:creationId xmlns:p14="http://schemas.microsoft.com/office/powerpoint/2010/main" val="259346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10</a:t>
            </a:fld>
            <a:endParaRPr lang="cs-CZ" dirty="0"/>
          </a:p>
        </p:txBody>
      </p:sp>
    </p:spTree>
    <p:extLst>
      <p:ext uri="{BB962C8B-B14F-4D97-AF65-F5344CB8AC3E}">
        <p14:creationId xmlns:p14="http://schemas.microsoft.com/office/powerpoint/2010/main" val="3467170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14616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18308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48</a:t>
            </a:fld>
            <a:endParaRPr lang="cs-CZ" dirty="0"/>
          </a:p>
        </p:txBody>
      </p:sp>
    </p:spTree>
    <p:extLst>
      <p:ext uri="{BB962C8B-B14F-4D97-AF65-F5344CB8AC3E}">
        <p14:creationId xmlns:p14="http://schemas.microsoft.com/office/powerpoint/2010/main" val="3024050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51</a:t>
            </a:fld>
            <a:endParaRPr lang="cs-CZ" dirty="0"/>
          </a:p>
        </p:txBody>
      </p:sp>
    </p:spTree>
    <p:extLst>
      <p:ext uri="{BB962C8B-B14F-4D97-AF65-F5344CB8AC3E}">
        <p14:creationId xmlns:p14="http://schemas.microsoft.com/office/powerpoint/2010/main" val="2188082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52</a:t>
            </a:fld>
            <a:endParaRPr lang="cs-CZ" dirty="0"/>
          </a:p>
        </p:txBody>
      </p:sp>
    </p:spTree>
    <p:extLst>
      <p:ext uri="{BB962C8B-B14F-4D97-AF65-F5344CB8AC3E}">
        <p14:creationId xmlns:p14="http://schemas.microsoft.com/office/powerpoint/2010/main" val="3219712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43870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78160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14305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60227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1426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11</a:t>
            </a:fld>
            <a:endParaRPr lang="cs-CZ" dirty="0"/>
          </a:p>
        </p:txBody>
      </p:sp>
    </p:spTree>
    <p:extLst>
      <p:ext uri="{BB962C8B-B14F-4D97-AF65-F5344CB8AC3E}">
        <p14:creationId xmlns:p14="http://schemas.microsoft.com/office/powerpoint/2010/main" val="2945889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7434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02360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8111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12</a:t>
            </a:fld>
            <a:endParaRPr lang="cs-CZ" dirty="0"/>
          </a:p>
        </p:txBody>
      </p:sp>
    </p:spTree>
    <p:extLst>
      <p:ext uri="{BB962C8B-B14F-4D97-AF65-F5344CB8AC3E}">
        <p14:creationId xmlns:p14="http://schemas.microsoft.com/office/powerpoint/2010/main" val="416608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14</a:t>
            </a:fld>
            <a:endParaRPr lang="cs-CZ" dirty="0"/>
          </a:p>
        </p:txBody>
      </p:sp>
    </p:spTree>
    <p:extLst>
      <p:ext uri="{BB962C8B-B14F-4D97-AF65-F5344CB8AC3E}">
        <p14:creationId xmlns:p14="http://schemas.microsoft.com/office/powerpoint/2010/main" val="128973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9060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7254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solidFill>
                  <a:srgbClr val="58595B"/>
                </a:solidFill>
              </a:rPr>
              <a:t>A szakiskolát végzettek (és a megyeszékhelyen élők) mind a reklámok számával, mind a blokkok hosszával kapcsolatban kritikusabbak, mint a teljes sokaság. Az ellenpólust a legfeljebb elemit végzett nézők jelentik – ez összefüggésbe hozható azzal a megállapításunkkal, mely szerint ők hajlamosabbak elkapcsolni a </a:t>
            </a:r>
            <a:r>
              <a:rPr lang="hu-HU" sz="1200" dirty="0" err="1">
                <a:solidFill>
                  <a:srgbClr val="58595B"/>
                </a:solidFill>
              </a:rPr>
              <a:t>break</a:t>
            </a:r>
            <a:r>
              <a:rPr lang="hu-HU" sz="1200" dirty="0">
                <a:solidFill>
                  <a:srgbClr val="58595B"/>
                </a:solidFill>
              </a:rPr>
              <a:t> alatt.</a:t>
            </a:r>
          </a:p>
          <a:p>
            <a:endParaRPr lang="hu-H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cs-CZ"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28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54" name="Freeform 49"/>
          <p:cNvSpPr>
            <a:spLocks/>
          </p:cNvSpPr>
          <p:nvPr userDrawn="1"/>
        </p:nvSpPr>
        <p:spPr bwMode="ltGray">
          <a:xfrm>
            <a:off x="107322" y="795"/>
            <a:ext cx="8429540" cy="5141881"/>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w="9525">
            <a:noFill/>
            <a:round/>
            <a:headEnd/>
            <a:tailEnd/>
          </a:ln>
          <a:effectLst/>
          <a:extLst/>
        </p:spPr>
        <p:txBody>
          <a:bodyPr vert="horz" wrap="square" lIns="91438" tIns="45719" rIns="91438" bIns="45719" numCol="1" anchor="t" anchorCtr="0" compatLnSpc="1">
            <a:prstTxWarp prst="textNoShape">
              <a:avLst/>
            </a:prstTxWarp>
          </a:bodyPr>
          <a:lstStyle/>
          <a:p>
            <a:pPr marL="0" marR="0" lvl="0" indent="0" defTabSz="1358856"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dirty="0">
              <a:ln>
                <a:noFill/>
              </a:ln>
              <a:solidFill>
                <a:srgbClr val="1C1C1C"/>
              </a:solidFill>
              <a:effectLst/>
              <a:uLnTx/>
              <a:uFillTx/>
            </a:endParaRPr>
          </a:p>
        </p:txBody>
      </p:sp>
      <p:sp>
        <p:nvSpPr>
          <p:cNvPr id="73" name="Arc 3"/>
          <p:cNvSpPr/>
          <p:nvPr userDrawn="1"/>
        </p:nvSpPr>
        <p:spPr>
          <a:xfrm>
            <a:off x="0" y="1"/>
            <a:ext cx="1776413" cy="4251722"/>
          </a:xfrm>
          <a:custGeom>
            <a:avLst/>
            <a:gdLst/>
            <a:ahLst/>
            <a:cxnLst/>
            <a:rect l="l" t="t" r="r" b="b"/>
            <a:pathLst>
              <a:path w="1777200" h="5668420">
                <a:moveTo>
                  <a:pt x="0" y="0"/>
                </a:moveTo>
                <a:lnTo>
                  <a:pt x="1768724" y="0"/>
                </a:lnTo>
                <a:cubicBezTo>
                  <a:pt x="1842864" y="1684551"/>
                  <a:pt x="1430582" y="3384278"/>
                  <a:pt x="535352" y="4882011"/>
                </a:cubicBezTo>
                <a:cubicBezTo>
                  <a:pt x="371375" y="5156347"/>
                  <a:pt x="193756" y="5419621"/>
                  <a:pt x="0" y="5668420"/>
                </a:cubicBezTo>
                <a:close/>
              </a:path>
            </a:pathLst>
          </a:custGeom>
          <a:solidFill>
            <a:srgbClr val="FFFFFF"/>
          </a:solidFill>
          <a:ln w="9525" cap="flat" cmpd="sng" algn="ctr">
            <a:noFill/>
            <a:prstDash val="solid"/>
          </a:ln>
          <a:effectLst/>
        </p:spPr>
        <p:txBody>
          <a:bodyPr lIns="91438" tIns="45719" rIns="91438" bIns="45719"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333399"/>
              </a:solidFill>
              <a:effectLst/>
              <a:uLnTx/>
              <a:uFillTx/>
              <a:latin typeface="Calibri"/>
            </a:endParaRPr>
          </a:p>
        </p:txBody>
      </p:sp>
      <p:grpSp>
        <p:nvGrpSpPr>
          <p:cNvPr id="74" name="Group 4"/>
          <p:cNvGrpSpPr>
            <a:grpSpLocks noChangeAspect="1"/>
          </p:cNvGrpSpPr>
          <p:nvPr userDrawn="1"/>
        </p:nvGrpSpPr>
        <p:grpSpPr bwMode="auto">
          <a:xfrm>
            <a:off x="381000" y="381001"/>
            <a:ext cx="1079500" cy="968375"/>
            <a:chOff x="1352" y="681"/>
            <a:chExt cx="3519" cy="3153"/>
          </a:xfrm>
        </p:grpSpPr>
        <p:sp>
          <p:nvSpPr>
            <p:cNvPr id="75" name="Freeform 5"/>
            <p:cNvSpPr>
              <a:spLocks noChangeAspect="1"/>
            </p:cNvSpPr>
            <p:nvPr/>
          </p:nvSpPr>
          <p:spPr bwMode="auto">
            <a:xfrm>
              <a:off x="1352" y="681"/>
              <a:ext cx="3519" cy="3153"/>
            </a:xfrm>
            <a:custGeom>
              <a:avLst/>
              <a:gdLst>
                <a:gd name="T0" fmla="*/ 0 w 3862"/>
                <a:gd name="T1" fmla="*/ 215 h 3449"/>
                <a:gd name="T2" fmla="*/ 0 w 3862"/>
                <a:gd name="T3" fmla="*/ 215 h 3449"/>
                <a:gd name="T4" fmla="*/ 0 w 3862"/>
                <a:gd name="T5" fmla="*/ 0 h 3449"/>
                <a:gd name="T6" fmla="*/ 207 w 3862"/>
                <a:gd name="T7" fmla="*/ 0 h 3449"/>
                <a:gd name="T8" fmla="*/ 186 w 3862"/>
                <a:gd name="T9" fmla="*/ 215 h 3449"/>
                <a:gd name="T10" fmla="*/ 0 w 3862"/>
                <a:gd name="T11" fmla="*/ 215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6" name="Freeform 6"/>
            <p:cNvSpPr>
              <a:spLocks noChangeAspect="1"/>
            </p:cNvSpPr>
            <p:nvPr/>
          </p:nvSpPr>
          <p:spPr bwMode="auto">
            <a:xfrm>
              <a:off x="2708" y="1843"/>
              <a:ext cx="75" cy="54"/>
            </a:xfrm>
            <a:custGeom>
              <a:avLst/>
              <a:gdLst>
                <a:gd name="T0" fmla="*/ 6 w 81"/>
                <a:gd name="T1" fmla="*/ 2 h 66"/>
                <a:gd name="T2" fmla="*/ 6 w 81"/>
                <a:gd name="T3" fmla="*/ 2 h 66"/>
                <a:gd name="T4" fmla="*/ 0 w 81"/>
                <a:gd name="T5" fmla="*/ 2 h 66"/>
                <a:gd name="T6" fmla="*/ 6 w 81"/>
                <a:gd name="T7" fmla="*/ 2 h 66"/>
                <a:gd name="T8" fmla="*/ 7 w 81"/>
                <a:gd name="T9" fmla="*/ 0 h 66"/>
                <a:gd name="T10" fmla="*/ 6 w 81"/>
                <a:gd name="T11" fmla="*/ 2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7" name="Freeform 7"/>
            <p:cNvSpPr>
              <a:spLocks noChangeAspect="1"/>
            </p:cNvSpPr>
            <p:nvPr/>
          </p:nvSpPr>
          <p:spPr bwMode="auto">
            <a:xfrm>
              <a:off x="2869" y="1972"/>
              <a:ext cx="65" cy="54"/>
            </a:xfrm>
            <a:custGeom>
              <a:avLst/>
              <a:gdLst>
                <a:gd name="T0" fmla="*/ 2 w 81"/>
                <a:gd name="T1" fmla="*/ 1 h 63"/>
                <a:gd name="T2" fmla="*/ 2 w 81"/>
                <a:gd name="T3" fmla="*/ 1 h 63"/>
                <a:gd name="T4" fmla="*/ 0 w 81"/>
                <a:gd name="T5" fmla="*/ 0 h 63"/>
                <a:gd name="T6" fmla="*/ 2 w 81"/>
                <a:gd name="T7" fmla="*/ 3 h 63"/>
                <a:gd name="T8" fmla="*/ 2 w 81"/>
                <a:gd name="T9" fmla="*/ 3 h 63"/>
                <a:gd name="T10" fmla="*/ 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8" name="Freeform 8"/>
            <p:cNvSpPr>
              <a:spLocks noChangeAspect="1"/>
            </p:cNvSpPr>
            <p:nvPr/>
          </p:nvSpPr>
          <p:spPr bwMode="auto">
            <a:xfrm>
              <a:off x="2622" y="1413"/>
              <a:ext cx="86" cy="75"/>
            </a:xfrm>
            <a:custGeom>
              <a:avLst/>
              <a:gdLst>
                <a:gd name="T0" fmla="*/ 4 w 96"/>
                <a:gd name="T1" fmla="*/ 9 h 79"/>
                <a:gd name="T2" fmla="*/ 4 w 96"/>
                <a:gd name="T3" fmla="*/ 9 h 79"/>
                <a:gd name="T4" fmla="*/ 0 w 96"/>
                <a:gd name="T5" fmla="*/ 13 h 79"/>
                <a:gd name="T6" fmla="*/ 4 w 96"/>
                <a:gd name="T7" fmla="*/ 9 h 79"/>
                <a:gd name="T8" fmla="*/ 4 w 96"/>
                <a:gd name="T9" fmla="*/ 0 h 79"/>
                <a:gd name="T10" fmla="*/ 4 w 96"/>
                <a:gd name="T11" fmla="*/ 9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9" name="Freeform 9"/>
            <p:cNvSpPr>
              <a:spLocks noChangeAspect="1"/>
            </p:cNvSpPr>
            <p:nvPr/>
          </p:nvSpPr>
          <p:spPr bwMode="auto">
            <a:xfrm>
              <a:off x="2568" y="1563"/>
              <a:ext cx="75" cy="76"/>
            </a:xfrm>
            <a:custGeom>
              <a:avLst/>
              <a:gdLst>
                <a:gd name="T0" fmla="*/ 36 w 77"/>
                <a:gd name="T1" fmla="*/ 22 h 77"/>
                <a:gd name="T2" fmla="*/ 36 w 77"/>
                <a:gd name="T3" fmla="*/ 22 h 77"/>
                <a:gd name="T4" fmla="*/ 33 w 77"/>
                <a:gd name="T5" fmla="*/ 0 h 77"/>
                <a:gd name="T6" fmla="*/ 0 w 77"/>
                <a:gd name="T7" fmla="*/ 38 h 77"/>
                <a:gd name="T8" fmla="*/ 0 w 77"/>
                <a:gd name="T9" fmla="*/ 38 h 77"/>
                <a:gd name="T10" fmla="*/ 36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80" name="Freeform 10"/>
            <p:cNvSpPr>
              <a:spLocks noChangeAspect="1"/>
            </p:cNvSpPr>
            <p:nvPr/>
          </p:nvSpPr>
          <p:spPr bwMode="auto">
            <a:xfrm>
              <a:off x="2547" y="1725"/>
              <a:ext cx="86" cy="64"/>
            </a:xfrm>
            <a:custGeom>
              <a:avLst/>
              <a:gdLst>
                <a:gd name="T0" fmla="*/ 0 w 90"/>
                <a:gd name="T1" fmla="*/ 3 h 74"/>
                <a:gd name="T2" fmla="*/ 0 w 90"/>
                <a:gd name="T3" fmla="*/ 3 h 74"/>
                <a:gd name="T4" fmla="*/ 11 w 90"/>
                <a:gd name="T5" fmla="*/ 3 h 74"/>
                <a:gd name="T6" fmla="*/ 19 w 90"/>
                <a:gd name="T7" fmla="*/ 3 h 74"/>
                <a:gd name="T8" fmla="*/ 23 w 90"/>
                <a:gd name="T9" fmla="*/ 3 h 74"/>
                <a:gd name="T10" fmla="*/ 0 w 90"/>
                <a:gd name="T11" fmla="*/ 3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7"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28 h 72"/>
                <a:gd name="T6" fmla="*/ 45 w 88"/>
                <a:gd name="T7" fmla="*/ 172 h 72"/>
                <a:gd name="T8" fmla="*/ 46 w 88"/>
                <a:gd name="T9" fmla="*/ 74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8" name="Freeform 12"/>
            <p:cNvSpPr>
              <a:spLocks noChangeAspect="1"/>
            </p:cNvSpPr>
            <p:nvPr/>
          </p:nvSpPr>
          <p:spPr bwMode="auto">
            <a:xfrm>
              <a:off x="2955" y="1111"/>
              <a:ext cx="76" cy="87"/>
            </a:xfrm>
            <a:custGeom>
              <a:avLst/>
              <a:gdLst>
                <a:gd name="T0" fmla="*/ 4 w 86"/>
                <a:gd name="T1" fmla="*/ 7 h 92"/>
                <a:gd name="T2" fmla="*/ 4 w 86"/>
                <a:gd name="T3" fmla="*/ 7 h 92"/>
                <a:gd name="T4" fmla="*/ 4 w 86"/>
                <a:gd name="T5" fmla="*/ 0 h 92"/>
                <a:gd name="T6" fmla="*/ 4 w 86"/>
                <a:gd name="T7" fmla="*/ 11 h 92"/>
                <a:gd name="T8" fmla="*/ 4 w 86"/>
                <a:gd name="T9" fmla="*/ 17 h 92"/>
                <a:gd name="T10" fmla="*/ 4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9" name="Freeform 13"/>
            <p:cNvSpPr>
              <a:spLocks noChangeAspect="1" noEditPoints="1"/>
            </p:cNvSpPr>
            <p:nvPr/>
          </p:nvSpPr>
          <p:spPr bwMode="auto">
            <a:xfrm>
              <a:off x="3149" y="929"/>
              <a:ext cx="667" cy="1678"/>
            </a:xfrm>
            <a:custGeom>
              <a:avLst/>
              <a:gdLst>
                <a:gd name="T0" fmla="*/ 36 w 724"/>
                <a:gd name="T1" fmla="*/ 43 h 1845"/>
                <a:gd name="T2" fmla="*/ 36 w 724"/>
                <a:gd name="T3" fmla="*/ 43 h 1845"/>
                <a:gd name="T4" fmla="*/ 26 w 724"/>
                <a:gd name="T5" fmla="*/ 41 h 1845"/>
                <a:gd name="T6" fmla="*/ 38 w 724"/>
                <a:gd name="T7" fmla="*/ 39 h 1845"/>
                <a:gd name="T8" fmla="*/ 39 w 724"/>
                <a:gd name="T9" fmla="*/ 41 h 1845"/>
                <a:gd name="T10" fmla="*/ 36 w 724"/>
                <a:gd name="T11" fmla="*/ 43 h 1845"/>
                <a:gd name="T12" fmla="*/ 36 w 724"/>
                <a:gd name="T13" fmla="*/ 43 h 1845"/>
                <a:gd name="T14" fmla="*/ 50 w 724"/>
                <a:gd name="T15" fmla="*/ 45 h 1845"/>
                <a:gd name="T16" fmla="*/ 50 w 724"/>
                <a:gd name="T17" fmla="*/ 45 h 1845"/>
                <a:gd name="T18" fmla="*/ 46 w 724"/>
                <a:gd name="T19" fmla="*/ 37 h 1845"/>
                <a:gd name="T20" fmla="*/ 50 w 724"/>
                <a:gd name="T21" fmla="*/ 34 h 1845"/>
                <a:gd name="T22" fmla="*/ 50 w 724"/>
                <a:gd name="T23" fmla="*/ 25 h 1845"/>
                <a:gd name="T24" fmla="*/ 50 w 724"/>
                <a:gd name="T25" fmla="*/ 24 h 1845"/>
                <a:gd name="T26" fmla="*/ 50 w 724"/>
                <a:gd name="T27" fmla="*/ 22 h 1845"/>
                <a:gd name="T28" fmla="*/ 49 w 724"/>
                <a:gd name="T29" fmla="*/ 18 h 1845"/>
                <a:gd name="T30" fmla="*/ 46 w 724"/>
                <a:gd name="T31" fmla="*/ 15 h 1845"/>
                <a:gd name="T32" fmla="*/ 47 w 724"/>
                <a:gd name="T33" fmla="*/ 14 h 1845"/>
                <a:gd name="T34" fmla="*/ 44 w 724"/>
                <a:gd name="T35" fmla="*/ 13 h 1845"/>
                <a:gd name="T36" fmla="*/ 41 w 724"/>
                <a:gd name="T37" fmla="*/ 12 h 1845"/>
                <a:gd name="T38" fmla="*/ 41 w 724"/>
                <a:gd name="T39" fmla="*/ 10 h 1845"/>
                <a:gd name="T40" fmla="*/ 38 w 724"/>
                <a:gd name="T41" fmla="*/ 11 h 1845"/>
                <a:gd name="T42" fmla="*/ 38 w 724"/>
                <a:gd name="T43" fmla="*/ 8 h 1845"/>
                <a:gd name="T44" fmla="*/ 34 w 724"/>
                <a:gd name="T45" fmla="*/ 9 h 1845"/>
                <a:gd name="T46" fmla="*/ 32 w 724"/>
                <a:gd name="T47" fmla="*/ 5 h 1845"/>
                <a:gd name="T48" fmla="*/ 30 w 724"/>
                <a:gd name="T49" fmla="*/ 6 h 1845"/>
                <a:gd name="T50" fmla="*/ 28 w 724"/>
                <a:gd name="T51" fmla="*/ 8 h 1845"/>
                <a:gd name="T52" fmla="*/ 28 w 724"/>
                <a:gd name="T53" fmla="*/ 5 h 1845"/>
                <a:gd name="T54" fmla="*/ 27 w 724"/>
                <a:gd name="T55" fmla="*/ 5 h 1845"/>
                <a:gd name="T56" fmla="*/ 25 w 724"/>
                <a:gd name="T57" fmla="*/ 5 h 1845"/>
                <a:gd name="T58" fmla="*/ 22 w 724"/>
                <a:gd name="T59" fmla="*/ 5 h 1845"/>
                <a:gd name="T60" fmla="*/ 23 w 724"/>
                <a:gd name="T61" fmla="*/ 5 h 1845"/>
                <a:gd name="T62" fmla="*/ 19 w 724"/>
                <a:gd name="T63" fmla="*/ 5 h 1845"/>
                <a:gd name="T64" fmla="*/ 17 w 724"/>
                <a:gd name="T65" fmla="*/ 5 h 1845"/>
                <a:gd name="T66" fmla="*/ 21 w 724"/>
                <a:gd name="T67" fmla="*/ 5 h 1845"/>
                <a:gd name="T68" fmla="*/ 17 w 724"/>
                <a:gd name="T69" fmla="*/ 5 h 1845"/>
                <a:gd name="T70" fmla="*/ 14 w 724"/>
                <a:gd name="T71" fmla="*/ 5 h 1845"/>
                <a:gd name="T72" fmla="*/ 15 w 724"/>
                <a:gd name="T73" fmla="*/ 5 h 1845"/>
                <a:gd name="T74" fmla="*/ 14 w 724"/>
                <a:gd name="T75" fmla="*/ 5 h 1845"/>
                <a:gd name="T76" fmla="*/ 14 w 724"/>
                <a:gd name="T77" fmla="*/ 5 h 1845"/>
                <a:gd name="T78" fmla="*/ 12 w 724"/>
                <a:gd name="T79" fmla="*/ 5 h 1845"/>
                <a:gd name="T80" fmla="*/ 11 w 724"/>
                <a:gd name="T81" fmla="*/ 5 h 1845"/>
                <a:gd name="T82" fmla="*/ 6 w 724"/>
                <a:gd name="T83" fmla="*/ 5 h 1845"/>
                <a:gd name="T84" fmla="*/ 6 w 724"/>
                <a:gd name="T85" fmla="*/ 5 h 1845"/>
                <a:gd name="T86" fmla="*/ 6 w 724"/>
                <a:gd name="T87" fmla="*/ 5 h 1845"/>
                <a:gd name="T88" fmla="*/ 5 w 724"/>
                <a:gd name="T89" fmla="*/ 96 h 1845"/>
                <a:gd name="T90" fmla="*/ 0 w 724"/>
                <a:gd name="T91" fmla="*/ 96 h 1845"/>
                <a:gd name="T92" fmla="*/ 14 w 724"/>
                <a:gd name="T93" fmla="*/ 96 h 1845"/>
                <a:gd name="T94" fmla="*/ 42 w 724"/>
                <a:gd name="T95" fmla="*/ 96 h 1845"/>
                <a:gd name="T96" fmla="*/ 49 w 724"/>
                <a:gd name="T97" fmla="*/ 96 h 1845"/>
                <a:gd name="T98" fmla="*/ 33 w 724"/>
                <a:gd name="T99" fmla="*/ 95 h 1845"/>
                <a:gd name="T100" fmla="*/ 21 w 724"/>
                <a:gd name="T101" fmla="*/ 87 h 1845"/>
                <a:gd name="T102" fmla="*/ 18 w 724"/>
                <a:gd name="T103" fmla="*/ 84 h 1845"/>
                <a:gd name="T104" fmla="*/ 18 w 724"/>
                <a:gd name="T105" fmla="*/ 76 h 1845"/>
                <a:gd name="T106" fmla="*/ 25 w 724"/>
                <a:gd name="T107" fmla="*/ 74 h 1845"/>
                <a:gd name="T108" fmla="*/ 46 w 724"/>
                <a:gd name="T109" fmla="*/ 72 h 1845"/>
                <a:gd name="T110" fmla="*/ 47 w 724"/>
                <a:gd name="T111" fmla="*/ 68 h 1845"/>
                <a:gd name="T112" fmla="*/ 48 w 724"/>
                <a:gd name="T113" fmla="*/ 65 h 1845"/>
                <a:gd name="T114" fmla="*/ 50 w 724"/>
                <a:gd name="T115" fmla="*/ 62 h 1845"/>
                <a:gd name="T116" fmla="*/ 46 w 724"/>
                <a:gd name="T117" fmla="*/ 59 h 1845"/>
                <a:gd name="T118" fmla="*/ 50 w 724"/>
                <a:gd name="T119" fmla="*/ 57 h 1845"/>
                <a:gd name="T120" fmla="*/ 49 w 724"/>
                <a:gd name="T121" fmla="*/ 54 h 1845"/>
                <a:gd name="T122" fmla="*/ 54 w 724"/>
                <a:gd name="T123" fmla="*/ 50 h 1845"/>
                <a:gd name="T124" fmla="*/ 50 w 724"/>
                <a:gd name="T125" fmla="*/ 4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0" name="Freeform 14"/>
            <p:cNvSpPr>
              <a:spLocks noChangeAspect="1"/>
            </p:cNvSpPr>
            <p:nvPr/>
          </p:nvSpPr>
          <p:spPr bwMode="auto">
            <a:xfrm>
              <a:off x="1352" y="681"/>
              <a:ext cx="1829" cy="3153"/>
            </a:xfrm>
            <a:custGeom>
              <a:avLst/>
              <a:gdLst>
                <a:gd name="T0" fmla="*/ 106 w 2011"/>
                <a:gd name="T1" fmla="*/ 131 h 3449"/>
                <a:gd name="T2" fmla="*/ 0 w 2011"/>
                <a:gd name="T3" fmla="*/ 215 h 3449"/>
                <a:gd name="T4" fmla="*/ 105 w 2011"/>
                <a:gd name="T5" fmla="*/ 0 h 3449"/>
                <a:gd name="T6" fmla="*/ 106 w 2011"/>
                <a:gd name="T7" fmla="*/ 22 h 3449"/>
                <a:gd name="T8" fmla="*/ 106 w 2011"/>
                <a:gd name="T9" fmla="*/ 24 h 3449"/>
                <a:gd name="T10" fmla="*/ 101 w 2011"/>
                <a:gd name="T11" fmla="*/ 20 h 3449"/>
                <a:gd name="T12" fmla="*/ 100 w 2011"/>
                <a:gd name="T13" fmla="*/ 24 h 3449"/>
                <a:gd name="T14" fmla="*/ 98 w 2011"/>
                <a:gd name="T15" fmla="*/ 26 h 3449"/>
                <a:gd name="T16" fmla="*/ 96 w 2011"/>
                <a:gd name="T17" fmla="*/ 22 h 3449"/>
                <a:gd name="T18" fmla="*/ 94 w 2011"/>
                <a:gd name="T19" fmla="*/ 22 h 3449"/>
                <a:gd name="T20" fmla="*/ 91 w 2011"/>
                <a:gd name="T21" fmla="*/ 31 h 3449"/>
                <a:gd name="T22" fmla="*/ 87 w 2011"/>
                <a:gd name="T23" fmla="*/ 26 h 3449"/>
                <a:gd name="T24" fmla="*/ 85 w 2011"/>
                <a:gd name="T25" fmla="*/ 26 h 3449"/>
                <a:gd name="T26" fmla="*/ 86 w 2011"/>
                <a:gd name="T27" fmla="*/ 31 h 3449"/>
                <a:gd name="T28" fmla="*/ 79 w 2011"/>
                <a:gd name="T29" fmla="*/ 31 h 3449"/>
                <a:gd name="T30" fmla="*/ 79 w 2011"/>
                <a:gd name="T31" fmla="*/ 34 h 3449"/>
                <a:gd name="T32" fmla="*/ 75 w 2011"/>
                <a:gd name="T33" fmla="*/ 31 h 3449"/>
                <a:gd name="T34" fmla="*/ 79 w 2011"/>
                <a:gd name="T35" fmla="*/ 36 h 3449"/>
                <a:gd name="T36" fmla="*/ 77 w 2011"/>
                <a:gd name="T37" fmla="*/ 37 h 3449"/>
                <a:gd name="T38" fmla="*/ 76 w 2011"/>
                <a:gd name="T39" fmla="*/ 37 h 3449"/>
                <a:gd name="T40" fmla="*/ 74 w 2011"/>
                <a:gd name="T41" fmla="*/ 40 h 3449"/>
                <a:gd name="T42" fmla="*/ 76 w 2011"/>
                <a:gd name="T43" fmla="*/ 39 h 3449"/>
                <a:gd name="T44" fmla="*/ 76 w 2011"/>
                <a:gd name="T45" fmla="*/ 44 h 3449"/>
                <a:gd name="T46" fmla="*/ 73 w 2011"/>
                <a:gd name="T47" fmla="*/ 45 h 3449"/>
                <a:gd name="T48" fmla="*/ 75 w 2011"/>
                <a:gd name="T49" fmla="*/ 49 h 3449"/>
                <a:gd name="T50" fmla="*/ 70 w 2011"/>
                <a:gd name="T51" fmla="*/ 47 h 3449"/>
                <a:gd name="T52" fmla="*/ 65 w 2011"/>
                <a:gd name="T53" fmla="*/ 47 h 3449"/>
                <a:gd name="T54" fmla="*/ 64 w 2011"/>
                <a:gd name="T55" fmla="*/ 51 h 3449"/>
                <a:gd name="T56" fmla="*/ 71 w 2011"/>
                <a:gd name="T57" fmla="*/ 53 h 3449"/>
                <a:gd name="T58" fmla="*/ 69 w 2011"/>
                <a:gd name="T59" fmla="*/ 54 h 3449"/>
                <a:gd name="T60" fmla="*/ 69 w 2011"/>
                <a:gd name="T61" fmla="*/ 59 h 3449"/>
                <a:gd name="T62" fmla="*/ 72 w 2011"/>
                <a:gd name="T63" fmla="*/ 59 h 3449"/>
                <a:gd name="T64" fmla="*/ 69 w 2011"/>
                <a:gd name="T65" fmla="*/ 65 h 3449"/>
                <a:gd name="T66" fmla="*/ 70 w 2011"/>
                <a:gd name="T67" fmla="*/ 69 h 3449"/>
                <a:gd name="T68" fmla="*/ 68 w 2011"/>
                <a:gd name="T69" fmla="*/ 73 h 3449"/>
                <a:gd name="T70" fmla="*/ 65 w 2011"/>
                <a:gd name="T71" fmla="*/ 77 h 3449"/>
                <a:gd name="T72" fmla="*/ 68 w 2011"/>
                <a:gd name="T73" fmla="*/ 78 h 3449"/>
                <a:gd name="T74" fmla="*/ 69 w 2011"/>
                <a:gd name="T75" fmla="*/ 81 h 3449"/>
                <a:gd name="T76" fmla="*/ 72 w 2011"/>
                <a:gd name="T77" fmla="*/ 85 h 3449"/>
                <a:gd name="T78" fmla="*/ 76 w 2011"/>
                <a:gd name="T79" fmla="*/ 88 h 3449"/>
                <a:gd name="T80" fmla="*/ 79 w 2011"/>
                <a:gd name="T81" fmla="*/ 85 h 3449"/>
                <a:gd name="T82" fmla="*/ 79 w 2011"/>
                <a:gd name="T83" fmla="*/ 92 h 3449"/>
                <a:gd name="T84" fmla="*/ 85 w 2011"/>
                <a:gd name="T85" fmla="*/ 92 h 3449"/>
                <a:gd name="T86" fmla="*/ 84 w 2011"/>
                <a:gd name="T87" fmla="*/ 93 h 3449"/>
                <a:gd name="T88" fmla="*/ 86 w 2011"/>
                <a:gd name="T89" fmla="*/ 96 h 3449"/>
                <a:gd name="T90" fmla="*/ 87 w 2011"/>
                <a:gd name="T91" fmla="*/ 100 h 3449"/>
                <a:gd name="T92" fmla="*/ 89 w 2011"/>
                <a:gd name="T93" fmla="*/ 99 h 3449"/>
                <a:gd name="T94" fmla="*/ 92 w 2011"/>
                <a:gd name="T95" fmla="*/ 94 h 3449"/>
                <a:gd name="T96" fmla="*/ 95 w 2011"/>
                <a:gd name="T97" fmla="*/ 98 h 3449"/>
                <a:gd name="T98" fmla="*/ 96 w 2011"/>
                <a:gd name="T99" fmla="*/ 105 h 3449"/>
                <a:gd name="T100" fmla="*/ 99 w 2011"/>
                <a:gd name="T101" fmla="*/ 105 h 3449"/>
                <a:gd name="T102" fmla="*/ 96 w 2011"/>
                <a:gd name="T103" fmla="*/ 115 h 3449"/>
                <a:gd name="T104" fmla="*/ 76 w 2011"/>
                <a:gd name="T105" fmla="*/ 129 h 3449"/>
                <a:gd name="T106" fmla="*/ 87 w 2011"/>
                <a:gd name="T107" fmla="*/ 131 h 3449"/>
                <a:gd name="T108" fmla="*/ 106 w 2011"/>
                <a:gd name="T109" fmla="*/ 131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1" name="Freeform 15"/>
            <p:cNvSpPr>
              <a:spLocks noChangeAspect="1" noEditPoints="1"/>
            </p:cNvSpPr>
            <p:nvPr/>
          </p:nvSpPr>
          <p:spPr bwMode="auto">
            <a:xfrm>
              <a:off x="3235" y="2758"/>
              <a:ext cx="581" cy="570"/>
            </a:xfrm>
            <a:custGeom>
              <a:avLst/>
              <a:gdLst>
                <a:gd name="T0" fmla="*/ 17 w 639"/>
                <a:gd name="T1" fmla="*/ 43 h 621"/>
                <a:gd name="T2" fmla="*/ 17 w 639"/>
                <a:gd name="T3" fmla="*/ 43 h 621"/>
                <a:gd name="T4" fmla="*/ 34 w 639"/>
                <a:gd name="T5" fmla="*/ 22 h 621"/>
                <a:gd name="T6" fmla="*/ 17 w 639"/>
                <a:gd name="T7" fmla="*/ 0 h 621"/>
                <a:gd name="T8" fmla="*/ 0 w 639"/>
                <a:gd name="T9" fmla="*/ 22 h 621"/>
                <a:gd name="T10" fmla="*/ 17 w 639"/>
                <a:gd name="T11" fmla="*/ 43 h 621"/>
                <a:gd name="T12" fmla="*/ 17 w 639"/>
                <a:gd name="T13" fmla="*/ 43 h 621"/>
                <a:gd name="T14" fmla="*/ 9 w 639"/>
                <a:gd name="T15" fmla="*/ 22 h 621"/>
                <a:gd name="T16" fmla="*/ 9 w 639"/>
                <a:gd name="T17" fmla="*/ 22 h 621"/>
                <a:gd name="T18" fmla="*/ 17 w 639"/>
                <a:gd name="T19" fmla="*/ 9 h 621"/>
                <a:gd name="T20" fmla="*/ 25 w 639"/>
                <a:gd name="T21" fmla="*/ 22 h 621"/>
                <a:gd name="T22" fmla="*/ 17 w 639"/>
                <a:gd name="T23" fmla="*/ 35 h 621"/>
                <a:gd name="T24" fmla="*/ 9 w 639"/>
                <a:gd name="T25" fmla="*/ 2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2" name="Freeform 16"/>
            <p:cNvSpPr>
              <a:spLocks noChangeAspect="1"/>
            </p:cNvSpPr>
            <p:nvPr/>
          </p:nvSpPr>
          <p:spPr bwMode="auto">
            <a:xfrm>
              <a:off x="3892" y="2758"/>
              <a:ext cx="409" cy="570"/>
            </a:xfrm>
            <a:custGeom>
              <a:avLst/>
              <a:gdLst>
                <a:gd name="T0" fmla="*/ 36 w 441"/>
                <a:gd name="T1" fmla="*/ 10 h 621"/>
                <a:gd name="T2" fmla="*/ 36 w 441"/>
                <a:gd name="T3" fmla="*/ 10 h 621"/>
                <a:gd name="T4" fmla="*/ 27 w 441"/>
                <a:gd name="T5" fmla="*/ 8 h 621"/>
                <a:gd name="T6" fmla="*/ 16 w 441"/>
                <a:gd name="T7" fmla="*/ 12 h 621"/>
                <a:gd name="T8" fmla="*/ 29 w 441"/>
                <a:gd name="T9" fmla="*/ 18 h 621"/>
                <a:gd name="T10" fmla="*/ 43 w 441"/>
                <a:gd name="T11" fmla="*/ 30 h 621"/>
                <a:gd name="T12" fmla="*/ 18 w 441"/>
                <a:gd name="T13" fmla="*/ 43 h 621"/>
                <a:gd name="T14" fmla="*/ 6 w 441"/>
                <a:gd name="T15" fmla="*/ 42 h 621"/>
                <a:gd name="T16" fmla="*/ 6 w 441"/>
                <a:gd name="T17" fmla="*/ 33 h 621"/>
                <a:gd name="T18" fmla="*/ 19 w 441"/>
                <a:gd name="T19" fmla="*/ 36 h 621"/>
                <a:gd name="T20" fmla="*/ 27 w 441"/>
                <a:gd name="T21" fmla="*/ 31 h 621"/>
                <a:gd name="T22" fmla="*/ 15 w 441"/>
                <a:gd name="T23" fmla="*/ 25 h 621"/>
                <a:gd name="T24" fmla="*/ 0 w 441"/>
                <a:gd name="T25" fmla="*/ 12 h 621"/>
                <a:gd name="T26" fmla="*/ 24 w 441"/>
                <a:gd name="T27" fmla="*/ 0 h 621"/>
                <a:gd name="T28" fmla="*/ 36 w 441"/>
                <a:gd name="T29" fmla="*/ 6 h 621"/>
                <a:gd name="T30" fmla="*/ 36 w 441"/>
                <a:gd name="T31" fmla="*/ 10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3" name="Freeform 17"/>
            <p:cNvSpPr>
              <a:spLocks noChangeAspect="1"/>
            </p:cNvSpPr>
            <p:nvPr/>
          </p:nvSpPr>
          <p:spPr bwMode="auto">
            <a:xfrm>
              <a:off x="1772" y="2564"/>
              <a:ext cx="215" cy="743"/>
            </a:xfrm>
            <a:custGeom>
              <a:avLst/>
              <a:gdLst>
                <a:gd name="T0" fmla="*/ 8 w 229"/>
                <a:gd name="T1" fmla="*/ 43 h 817"/>
                <a:gd name="T2" fmla="*/ 8 w 229"/>
                <a:gd name="T3" fmla="*/ 43 h 817"/>
                <a:gd name="T4" fmla="*/ 8 w 229"/>
                <a:gd name="T5" fmla="*/ 32 h 817"/>
                <a:gd name="T6" fmla="*/ 8 w 229"/>
                <a:gd name="T7" fmla="*/ 15 h 817"/>
                <a:gd name="T8" fmla="*/ 0 w 229"/>
                <a:gd name="T9" fmla="*/ 0 h 817"/>
                <a:gd name="T10" fmla="*/ 31 w 229"/>
                <a:gd name="T11" fmla="*/ 0 h 817"/>
                <a:gd name="T12" fmla="*/ 29 w 229"/>
                <a:gd name="T13" fmla="*/ 13 h 817"/>
                <a:gd name="T14" fmla="*/ 29 w 229"/>
                <a:gd name="T15" fmla="*/ 28 h 817"/>
                <a:gd name="T16" fmla="*/ 33 w 229"/>
                <a:gd name="T17" fmla="*/ 43 h 817"/>
                <a:gd name="T18" fmla="*/ 8 w 229"/>
                <a:gd name="T19" fmla="*/ 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4" name="Freeform 18"/>
            <p:cNvSpPr>
              <a:spLocks noChangeAspect="1" noEditPoints="1"/>
            </p:cNvSpPr>
            <p:nvPr/>
          </p:nvSpPr>
          <p:spPr bwMode="auto">
            <a:xfrm>
              <a:off x="2095" y="2758"/>
              <a:ext cx="602" cy="785"/>
            </a:xfrm>
            <a:custGeom>
              <a:avLst/>
              <a:gdLst>
                <a:gd name="T0" fmla="*/ 11 w 662"/>
                <a:gd name="T1" fmla="*/ 45 h 863"/>
                <a:gd name="T2" fmla="*/ 11 w 662"/>
                <a:gd name="T3" fmla="*/ 45 h 863"/>
                <a:gd name="T4" fmla="*/ 11 w 662"/>
                <a:gd name="T5" fmla="*/ 34 h 863"/>
                <a:gd name="T6" fmla="*/ 11 w 662"/>
                <a:gd name="T7" fmla="*/ 31 h 863"/>
                <a:gd name="T8" fmla="*/ 21 w 662"/>
                <a:gd name="T9" fmla="*/ 34 h 863"/>
                <a:gd name="T10" fmla="*/ 35 w 662"/>
                <a:gd name="T11" fmla="*/ 17 h 863"/>
                <a:gd name="T12" fmla="*/ 20 w 662"/>
                <a:gd name="T13" fmla="*/ 0 h 863"/>
                <a:gd name="T14" fmla="*/ 9 w 662"/>
                <a:gd name="T15" fmla="*/ 5 h 863"/>
                <a:gd name="T16" fmla="*/ 8 w 662"/>
                <a:gd name="T17" fmla="*/ 5 h 863"/>
                <a:gd name="T18" fmla="*/ 0 w 662"/>
                <a:gd name="T19" fmla="*/ 5 h 863"/>
                <a:gd name="T20" fmla="*/ 5 w 662"/>
                <a:gd name="T21" fmla="*/ 17 h 863"/>
                <a:gd name="T22" fmla="*/ 5 w 662"/>
                <a:gd name="T23" fmla="*/ 31 h 863"/>
                <a:gd name="T24" fmla="*/ 5 w 662"/>
                <a:gd name="T25" fmla="*/ 45 h 863"/>
                <a:gd name="T26" fmla="*/ 11 w 662"/>
                <a:gd name="T27" fmla="*/ 45 h 863"/>
                <a:gd name="T28" fmla="*/ 11 w 662"/>
                <a:gd name="T29" fmla="*/ 45 h 863"/>
                <a:gd name="T30" fmla="*/ 10 w 662"/>
                <a:gd name="T31" fmla="*/ 17 h 863"/>
                <a:gd name="T32" fmla="*/ 10 w 662"/>
                <a:gd name="T33" fmla="*/ 17 h 863"/>
                <a:gd name="T34" fmla="*/ 17 w 662"/>
                <a:gd name="T35" fmla="*/ 6 h 863"/>
                <a:gd name="T36" fmla="*/ 26 w 662"/>
                <a:gd name="T37" fmla="*/ 17 h 863"/>
                <a:gd name="T38" fmla="*/ 18 w 662"/>
                <a:gd name="T39" fmla="*/ 25 h 863"/>
                <a:gd name="T40" fmla="*/ 10 w 662"/>
                <a:gd name="T41" fmla="*/ 17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5" name="Freeform 19"/>
            <p:cNvSpPr>
              <a:spLocks noChangeAspect="1"/>
            </p:cNvSpPr>
            <p:nvPr/>
          </p:nvSpPr>
          <p:spPr bwMode="auto">
            <a:xfrm>
              <a:off x="2773" y="2758"/>
              <a:ext cx="398" cy="570"/>
            </a:xfrm>
            <a:custGeom>
              <a:avLst/>
              <a:gdLst>
                <a:gd name="T0" fmla="*/ 16 w 440"/>
                <a:gd name="T1" fmla="*/ 9 h 621"/>
                <a:gd name="T2" fmla="*/ 16 w 440"/>
                <a:gd name="T3" fmla="*/ 9 h 621"/>
                <a:gd name="T4" fmla="*/ 12 w 440"/>
                <a:gd name="T5" fmla="*/ 8 h 621"/>
                <a:gd name="T6" fmla="*/ 7 w 440"/>
                <a:gd name="T7" fmla="*/ 12 h 621"/>
                <a:gd name="T8" fmla="*/ 13 w 440"/>
                <a:gd name="T9" fmla="*/ 18 h 621"/>
                <a:gd name="T10" fmla="*/ 20 w 440"/>
                <a:gd name="T11" fmla="*/ 30 h 621"/>
                <a:gd name="T12" fmla="*/ 8 w 440"/>
                <a:gd name="T13" fmla="*/ 43 h 621"/>
                <a:gd name="T14" fmla="*/ 5 w 440"/>
                <a:gd name="T15" fmla="*/ 42 h 621"/>
                <a:gd name="T16" fmla="*/ 5 w 440"/>
                <a:gd name="T17" fmla="*/ 33 h 621"/>
                <a:gd name="T18" fmla="*/ 9 w 440"/>
                <a:gd name="T19" fmla="*/ 36 h 621"/>
                <a:gd name="T20" fmla="*/ 12 w 440"/>
                <a:gd name="T21" fmla="*/ 31 h 621"/>
                <a:gd name="T22" fmla="*/ 6 w 440"/>
                <a:gd name="T23" fmla="*/ 25 h 621"/>
                <a:gd name="T24" fmla="*/ 0 w 440"/>
                <a:gd name="T25" fmla="*/ 12 h 621"/>
                <a:gd name="T26" fmla="*/ 11 w 440"/>
                <a:gd name="T27" fmla="*/ 0 h 621"/>
                <a:gd name="T28" fmla="*/ 18 w 440"/>
                <a:gd name="T29" fmla="*/ 6 h 621"/>
                <a:gd name="T30" fmla="*/ 16 w 440"/>
                <a:gd name="T31" fmla="*/ 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grpSp>
      <p:grpSp>
        <p:nvGrpSpPr>
          <p:cNvPr id="106" name="Group 29"/>
          <p:cNvGrpSpPr/>
          <p:nvPr userDrawn="1"/>
        </p:nvGrpSpPr>
        <p:grpSpPr>
          <a:xfrm>
            <a:off x="423343" y="540"/>
            <a:ext cx="4512063" cy="5142960"/>
            <a:chOff x="622299" y="794"/>
            <a:chExt cx="6632576" cy="7562056"/>
          </a:xfrm>
        </p:grpSpPr>
        <p:sp>
          <p:nvSpPr>
            <p:cNvPr id="107"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53"/>
            <p:cNvSpPr>
              <a:spLocks/>
            </p:cNvSpPr>
            <p:nvPr/>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3" name="Obdélník 17"/>
          <p:cNvSpPr/>
          <p:nvPr userDrawn="1"/>
        </p:nvSpPr>
        <p:spPr>
          <a:xfrm>
            <a:off x="0" y="-8965"/>
            <a:ext cx="3748885" cy="5162740"/>
          </a:xfrm>
          <a:custGeom>
            <a:avLst/>
            <a:gdLst>
              <a:gd name="connsiteX0" fmla="*/ 0 w 4262593"/>
              <a:gd name="connsiteY0" fmla="*/ 0 h 5152466"/>
              <a:gd name="connsiteX1" fmla="*/ 4262593 w 4262593"/>
              <a:gd name="connsiteY1" fmla="*/ 0 h 5152466"/>
              <a:gd name="connsiteX2" fmla="*/ 4262593 w 4262593"/>
              <a:gd name="connsiteY2" fmla="*/ 5152466 h 5152466"/>
              <a:gd name="connsiteX3" fmla="*/ 0 w 4262593"/>
              <a:gd name="connsiteY3" fmla="*/ 5152466 h 5152466"/>
              <a:gd name="connsiteX4" fmla="*/ 0 w 4262593"/>
              <a:gd name="connsiteY4" fmla="*/ 0 h 5152466"/>
              <a:gd name="connsiteX0" fmla="*/ 0 w 4262593"/>
              <a:gd name="connsiteY0" fmla="*/ 0 h 5152466"/>
              <a:gd name="connsiteX1" fmla="*/ 337865 w 4262593"/>
              <a:gd name="connsiteY1" fmla="*/ 30822 h 5152466"/>
              <a:gd name="connsiteX2" fmla="*/ 4262593 w 4262593"/>
              <a:gd name="connsiteY2" fmla="*/ 5152466 h 5152466"/>
              <a:gd name="connsiteX3" fmla="*/ 0 w 4262593"/>
              <a:gd name="connsiteY3" fmla="*/ 5152466 h 5152466"/>
              <a:gd name="connsiteX4" fmla="*/ 0 w 4262593"/>
              <a:gd name="connsiteY4" fmla="*/ 0 h 5152466"/>
              <a:gd name="connsiteX0" fmla="*/ 0 w 3163258"/>
              <a:gd name="connsiteY0" fmla="*/ 0 h 5152466"/>
              <a:gd name="connsiteX1" fmla="*/ 337865 w 3163258"/>
              <a:gd name="connsiteY1" fmla="*/ 30822 h 5152466"/>
              <a:gd name="connsiteX2" fmla="*/ 3163258 w 3163258"/>
              <a:gd name="connsiteY2" fmla="*/ 5029176 h 5152466"/>
              <a:gd name="connsiteX3" fmla="*/ 0 w 3163258"/>
              <a:gd name="connsiteY3" fmla="*/ 5152466 h 5152466"/>
              <a:gd name="connsiteX4" fmla="*/ 0 w 3163258"/>
              <a:gd name="connsiteY4" fmla="*/ 0 h 5152466"/>
              <a:gd name="connsiteX0" fmla="*/ 0 w 3748885"/>
              <a:gd name="connsiteY0" fmla="*/ 0 h 5162740"/>
              <a:gd name="connsiteX1" fmla="*/ 337865 w 3748885"/>
              <a:gd name="connsiteY1" fmla="*/ 3082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30332 w 3748885"/>
              <a:gd name="connsiteY1" fmla="*/ 10274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686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38 h 5162740"/>
              <a:gd name="connsiteX2" fmla="*/ 3748885 w 3748885"/>
              <a:gd name="connsiteY2" fmla="*/ 5162740 h 5162740"/>
              <a:gd name="connsiteX3" fmla="*/ 0 w 3748885"/>
              <a:gd name="connsiteY3" fmla="*/ 5152466 h 5162740"/>
              <a:gd name="connsiteX4" fmla="*/ 0 w 3748885"/>
              <a:gd name="connsiteY4" fmla="*/ 0 h 51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885" h="5162740">
                <a:moveTo>
                  <a:pt x="0" y="0"/>
                </a:moveTo>
                <a:lnTo>
                  <a:pt x="450804" y="38"/>
                </a:lnTo>
                <a:lnTo>
                  <a:pt x="3748885" y="5162740"/>
                </a:lnTo>
                <a:lnTo>
                  <a:pt x="0" y="5152466"/>
                </a:lnTo>
                <a:lnTo>
                  <a:pt x="0" y="0"/>
                </a:lnTo>
                <a:close/>
              </a:path>
            </a:pathLst>
          </a:cu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Freeform 62"/>
          <p:cNvSpPr>
            <a:spLocks noChangeAspect="1"/>
          </p:cNvSpPr>
          <p:nvPr userDrawn="1"/>
        </p:nvSpPr>
        <p:spPr bwMode="ltGray">
          <a:xfrm flipH="1">
            <a:off x="1230670" y="1931377"/>
            <a:ext cx="1618770" cy="1987927"/>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rgbClr val="038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pPr marL="0" marR="0" lvl="0" indent="0" defTabSz="103517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srgbClr val="1C1C1C"/>
              </a:solidFill>
              <a:effectLst/>
              <a:uLnTx/>
              <a:uFillTx/>
            </a:endParaRPr>
          </a:p>
        </p:txBody>
      </p:sp>
      <p:sp>
        <p:nvSpPr>
          <p:cNvPr id="115" name="Footer Placeholder 10"/>
          <p:cNvSpPr txBox="1">
            <a:spLocks/>
          </p:cNvSpPr>
          <p:nvPr userDrawn="1"/>
        </p:nvSpPr>
        <p:spPr>
          <a:xfrm>
            <a:off x="4203868" y="4080053"/>
            <a:ext cx="4699059" cy="595972"/>
          </a:xfrm>
          <a:prstGeom prst="rect">
            <a:avLst/>
          </a:prstGeom>
        </p:spPr>
        <p:txBody>
          <a:bodyPr lIns="0" tIns="0" rIns="0" bIns="0"/>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marL="0" marR="0" lvl="0" indent="0" algn="l" defTabSz="92425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201</a:t>
            </a:r>
            <a:r>
              <a:rPr kumimoji="0" lang="cs-CZ" sz="1000" b="0" i="0" u="none" strike="noStrike" kern="1200" cap="none" spc="0" normalizeH="0" baseline="0" noProof="0" dirty="0">
                <a:ln>
                  <a:noFill/>
                </a:ln>
                <a:solidFill>
                  <a:srgbClr val="C8C9C7">
                    <a:lumMod val="75000"/>
                  </a:srgbClr>
                </a:solidFill>
                <a:effectLst/>
                <a:uLnTx/>
                <a:uFillTx/>
                <a:latin typeface="Calibri"/>
                <a:ea typeface="+mn-ea"/>
                <a:cs typeface="+mn-cs"/>
              </a:rPr>
              <a:t>6</a:t>
            </a: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Ipsos.  All rights reserved. Contains Ipsos' Confidential and Proprietary information and may not be disclosed or reproduced without the prior written consent of Ipsos.</a:t>
            </a:r>
          </a:p>
        </p:txBody>
      </p:sp>
      <p:sp>
        <p:nvSpPr>
          <p:cNvPr id="116" name="Zástupný symbol pro obrázek 9"/>
          <p:cNvSpPr>
            <a:spLocks noGrp="1"/>
          </p:cNvSpPr>
          <p:nvPr>
            <p:ph type="pic" sz="quarter" idx="15" hasCustomPrompt="1"/>
          </p:nvPr>
        </p:nvSpPr>
        <p:spPr>
          <a:xfrm>
            <a:off x="7520186" y="1000306"/>
            <a:ext cx="1368425" cy="912813"/>
          </a:xfrm>
        </p:spPr>
        <p:txBody>
          <a:bodyPr/>
          <a:lstStyle>
            <a:lvl1pPr marL="0" marR="0" indent="0" algn="ctr" defTabSz="914378" rtl="0" eaLnBrk="1" fontAlgn="auto" latinLnBrk="0" hangingPunct="1">
              <a:lnSpc>
                <a:spcPct val="100000"/>
              </a:lnSpc>
              <a:spcBef>
                <a:spcPts val="0"/>
              </a:spcBef>
              <a:spcAft>
                <a:spcPts val="0"/>
              </a:spcAft>
              <a:buClrTx/>
              <a:buSzTx/>
              <a:buFontTx/>
              <a:buNone/>
              <a:tabLst/>
              <a:defRPr kumimoji="0" lang="cs-CZ" sz="1800" b="0" i="0" u="none" strike="noStrike" kern="0" cap="none" spc="0" normalizeH="0" baseline="0" noProof="0"/>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err="1">
                <a:ln>
                  <a:noFill/>
                </a:ln>
                <a:solidFill>
                  <a:srgbClr val="404040"/>
                </a:solidFill>
                <a:effectLst/>
                <a:uLnTx/>
                <a:uFillTx/>
                <a:latin typeface="+mn-lt"/>
                <a:ea typeface="+mn-ea"/>
                <a:cs typeface="+mn-cs"/>
              </a:rPr>
              <a:t>Client</a:t>
            </a:r>
            <a:r>
              <a:rPr kumimoji="0" lang="cs-CZ" sz="1800" b="0" i="0" u="none" strike="noStrike" kern="0" cap="none" spc="0" normalizeH="0" baseline="0" noProof="0" dirty="0">
                <a:ln>
                  <a:noFill/>
                </a:ln>
                <a:solidFill>
                  <a:srgbClr val="404040"/>
                </a:solidFill>
                <a:effectLst/>
                <a:uLnTx/>
                <a:uFillTx/>
                <a:latin typeface="+mn-lt"/>
                <a:ea typeface="+mn-ea"/>
                <a:cs typeface="+mn-cs"/>
              </a:rPr>
              <a:t> Logo </a:t>
            </a:r>
            <a:r>
              <a:rPr kumimoji="0" lang="cs-CZ" sz="1800" b="0" i="0" u="none" strike="noStrike" kern="0" cap="none" spc="0" normalizeH="0" baseline="0" noProof="0" dirty="0" err="1">
                <a:ln>
                  <a:noFill/>
                </a:ln>
                <a:solidFill>
                  <a:srgbClr val="404040"/>
                </a:solidFill>
                <a:effectLst/>
                <a:uLnTx/>
                <a:uFillTx/>
                <a:latin typeface="+mn-lt"/>
                <a:ea typeface="+mn-ea"/>
                <a:cs typeface="+mn-cs"/>
              </a:rPr>
              <a:t>optional</a:t>
            </a:r>
            <a:endParaRPr kumimoji="0" lang="cs-CZ" sz="1800" b="0" i="0" u="none" strike="noStrike" kern="0" cap="none" spc="0" normalizeH="0" baseline="0" noProof="0" dirty="0">
              <a:ln>
                <a:noFill/>
              </a:ln>
              <a:solidFill>
                <a:srgbClr val="404040"/>
              </a:solidFill>
              <a:effectLst/>
              <a:uLnTx/>
              <a:uFillTx/>
              <a:latin typeface="+mn-lt"/>
              <a:ea typeface="+mn-ea"/>
              <a:cs typeface="+mn-cs"/>
            </a:endParaRPr>
          </a:p>
        </p:txBody>
      </p:sp>
      <p:pic>
        <p:nvPicPr>
          <p:cNvPr id="117" name="Picture 11"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10" r="22774"/>
          <a:stretch/>
        </p:blipFill>
        <p:spPr>
          <a:xfrm>
            <a:off x="7080247" y="4771853"/>
            <a:ext cx="1380187" cy="277167"/>
          </a:xfrm>
          <a:prstGeom prst="rect">
            <a:avLst/>
          </a:prstGeom>
        </p:spPr>
      </p:pic>
      <p:sp>
        <p:nvSpPr>
          <p:cNvPr id="118" name="Zástupný symbol pro text 4"/>
          <p:cNvSpPr>
            <a:spLocks noGrp="1"/>
          </p:cNvSpPr>
          <p:nvPr>
            <p:ph type="body" sz="quarter" idx="16" hasCustomPrompt="1"/>
          </p:nvPr>
        </p:nvSpPr>
        <p:spPr>
          <a:xfrm>
            <a:off x="4067944" y="2463590"/>
            <a:ext cx="4535487" cy="432197"/>
          </a:xfrm>
          <a:prstGeom prst="rect">
            <a:avLst/>
          </a:prstGeom>
        </p:spPr>
        <p:txBody>
          <a:bodyPr>
            <a:noAutofit/>
          </a:bodyPr>
          <a:lstStyle>
            <a:lvl1pPr marL="0" indent="0">
              <a:buNone/>
              <a:defRPr sz="3600" b="1" cap="all" baseline="0">
                <a:solidFill>
                  <a:srgbClr val="404040"/>
                </a:solidFill>
              </a:defRPr>
            </a:lvl1pPr>
          </a:lstStyle>
          <a:p>
            <a:pPr lvl="0"/>
            <a:r>
              <a:rPr lang="cs-CZ" dirty="0" err="1"/>
              <a:t>Presentation</a:t>
            </a:r>
            <a:r>
              <a:rPr lang="cs-CZ" dirty="0"/>
              <a:t> </a:t>
            </a:r>
            <a:r>
              <a:rPr lang="cs-CZ" dirty="0" err="1"/>
              <a:t>title</a:t>
            </a:r>
            <a:endParaRPr lang="en-US" dirty="0"/>
          </a:p>
        </p:txBody>
      </p:sp>
      <p:sp>
        <p:nvSpPr>
          <p:cNvPr id="119" name="Zástupný symbol pro text 11"/>
          <p:cNvSpPr>
            <a:spLocks noGrp="1"/>
          </p:cNvSpPr>
          <p:nvPr>
            <p:ph type="body" sz="quarter" idx="17" hasCustomPrompt="1"/>
          </p:nvPr>
        </p:nvSpPr>
        <p:spPr>
          <a:xfrm>
            <a:off x="4091230" y="3665936"/>
            <a:ext cx="833437" cy="276225"/>
          </a:xfrm>
          <a:prstGeom prst="rect">
            <a:avLst/>
          </a:prstGeom>
        </p:spPr>
        <p:txBody>
          <a:bodyPr/>
          <a:lstStyle>
            <a:lvl1pPr marL="0" indent="0">
              <a:buNone/>
              <a:defRPr sz="1800" b="1">
                <a:solidFill>
                  <a:srgbClr val="404040"/>
                </a:solidFill>
              </a:defRPr>
            </a:lvl1pPr>
          </a:lstStyle>
          <a:p>
            <a:pPr lvl="0"/>
            <a:r>
              <a:rPr lang="cs-CZ" dirty="0" err="1"/>
              <a:t>Date</a:t>
            </a:r>
            <a:endParaRPr lang="en-US" dirty="0"/>
          </a:p>
        </p:txBody>
      </p:sp>
      <p:sp>
        <p:nvSpPr>
          <p:cNvPr id="120" name="Zástupný symbol pro text 4"/>
          <p:cNvSpPr>
            <a:spLocks noGrp="1"/>
          </p:cNvSpPr>
          <p:nvPr>
            <p:ph type="body" sz="quarter" idx="18" hasCustomPrompt="1"/>
          </p:nvPr>
        </p:nvSpPr>
        <p:spPr>
          <a:xfrm>
            <a:off x="4067944" y="3075657"/>
            <a:ext cx="4535487" cy="432197"/>
          </a:xfrm>
          <a:prstGeom prst="rect">
            <a:avLst/>
          </a:prstGeom>
        </p:spPr>
        <p:txBody>
          <a:bodyPr anchor="ctr" anchorCtr="0">
            <a:noAutofit/>
          </a:bodyPr>
          <a:lstStyle>
            <a:lvl1pPr marL="0" indent="0">
              <a:buNone/>
              <a:defRPr sz="3600" b="1" baseline="0">
                <a:solidFill>
                  <a:srgbClr val="404040"/>
                </a:solidFill>
              </a:defRPr>
            </a:lvl1pPr>
          </a:lstStyle>
          <a:p>
            <a:pPr lvl="0"/>
            <a:r>
              <a:rPr lang="cs-CZ" dirty="0" err="1"/>
              <a:t>Additional</a:t>
            </a:r>
            <a:r>
              <a:rPr lang="cs-CZ" dirty="0"/>
              <a:t> </a:t>
            </a:r>
            <a:r>
              <a:rPr lang="cs-CZ" dirty="0" err="1"/>
              <a:t>subtitle</a:t>
            </a:r>
            <a:endParaRPr lang="en-US" dirty="0"/>
          </a:p>
        </p:txBody>
      </p:sp>
    </p:spTree>
    <p:extLst>
      <p:ext uri="{BB962C8B-B14F-4D97-AF65-F5344CB8AC3E}">
        <p14:creationId xmlns:p14="http://schemas.microsoft.com/office/powerpoint/2010/main" val="33932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53254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7582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Vlastní rozložení">
    <p:bg>
      <p:bgPr>
        <a:solidFill>
          <a:srgbClr val="008E9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25386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Vlastní rozložení">
    <p:bg>
      <p:bgPr>
        <a:solidFill>
          <a:srgbClr val="008BC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B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8729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Vlastní rozložení">
    <p:bg>
      <p:bgPr>
        <a:solidFill>
          <a:schemeClr val="accent3"/>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004884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51581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Vlastní rozložení">
    <p:bg>
      <p:bgPr>
        <a:solidFill>
          <a:schemeClr val="accent2"/>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9484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Vlastní rozložení">
    <p:bg>
      <p:bgPr>
        <a:solidFill>
          <a:srgbClr val="BABAB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7144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Vlastní rozložení">
    <p:bg>
      <p:bgPr>
        <a:solidFill>
          <a:srgbClr val="404040"/>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229184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05621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0" y="834033"/>
            <a:ext cx="7884713"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
        <p:nvSpPr>
          <p:cNvPr id="13" name="Text Placeholder 6"/>
          <p:cNvSpPr>
            <a:spLocks noGrp="1"/>
          </p:cNvSpPr>
          <p:nvPr>
            <p:ph type="body" sz="quarter" idx="16"/>
          </p:nvPr>
        </p:nvSpPr>
        <p:spPr>
          <a:xfrm>
            <a:off x="684002" y="4660201"/>
            <a:ext cx="7884713" cy="166712"/>
          </a:xfrm>
          <a:prstGeom prst="rect">
            <a:avLst/>
          </a:prstGeom>
        </p:spPr>
        <p:txBody>
          <a:bodyPr wrap="square" lIns="35999" tIns="0" rIns="35999"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2"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276372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3" y="0"/>
            <a:ext cx="9143999" cy="5143500"/>
          </a:xfrm>
          <a:prstGeom prst="rect">
            <a:avLst/>
          </a:prstGeom>
          <a:effectLst/>
        </p:spPr>
        <p:txBody>
          <a:bodyPr lIns="91438" tIns="45719" rIns="91438" bIns="45719"/>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1" y="2479436"/>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965790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683527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Vlastní rozložení">
    <p:bg>
      <p:bgPr>
        <a:solidFill>
          <a:srgbClr val="404040"/>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A1C46B"/>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Tree>
    <p:extLst>
      <p:ext uri="{BB962C8B-B14F-4D97-AF65-F5344CB8AC3E}">
        <p14:creationId xmlns:p14="http://schemas.microsoft.com/office/powerpoint/2010/main" val="428138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Vlastní rozložení">
    <p:bg>
      <p:bgPr>
        <a:solidFill>
          <a:srgbClr val="A8CCD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rgbClr val="008E94"/>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58595B"/>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541666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Vlastní rozložení">
    <p:bg>
      <p:bgPr>
        <a:solidFill>
          <a:srgbClr val="008E9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076924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34028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Vlastní rozložení">
    <p:bg>
      <p:bgPr>
        <a:solidFill>
          <a:srgbClr val="008BC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96039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Vlastní rozložení">
    <p:bg>
      <p:bgPr>
        <a:solidFill>
          <a:srgbClr val="ED673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998777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Vlastní rozložení">
    <p:bg>
      <p:bgPr>
        <a:solidFill>
          <a:srgbClr val="BABAB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751358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08713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396483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691709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307756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41824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9437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72121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225416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77919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973893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lIns="91438" tIns="45719" rIns="91438" bIns="45719">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744340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97725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90237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2" y="0"/>
            <a:ext cx="9143999" cy="51435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0" y="2479435"/>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577595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54" name="Freeform 49"/>
          <p:cNvSpPr>
            <a:spLocks/>
          </p:cNvSpPr>
          <p:nvPr userDrawn="1"/>
        </p:nvSpPr>
        <p:spPr bwMode="ltGray">
          <a:xfrm>
            <a:off x="107322" y="795"/>
            <a:ext cx="8429540" cy="5141881"/>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w="9525">
            <a:noFill/>
            <a:round/>
            <a:headEnd/>
            <a:tailEnd/>
          </a:ln>
          <a:effectLst/>
          <a:extLst/>
        </p:spPr>
        <p:txBody>
          <a:bodyPr vert="horz" wrap="square" lIns="91438" tIns="45719" rIns="91438" bIns="45719" numCol="1" anchor="t" anchorCtr="0" compatLnSpc="1">
            <a:prstTxWarp prst="textNoShape">
              <a:avLst/>
            </a:prstTxWarp>
          </a:bodyPr>
          <a:lstStyle/>
          <a:p>
            <a:pPr marL="0" marR="0" lvl="0" indent="0" defTabSz="1358856"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dirty="0">
              <a:ln>
                <a:noFill/>
              </a:ln>
              <a:solidFill>
                <a:srgbClr val="1C1C1C"/>
              </a:solidFill>
              <a:effectLst/>
              <a:uLnTx/>
              <a:uFillTx/>
            </a:endParaRPr>
          </a:p>
        </p:txBody>
      </p:sp>
      <p:sp>
        <p:nvSpPr>
          <p:cNvPr id="73" name="Arc 3"/>
          <p:cNvSpPr/>
          <p:nvPr userDrawn="1"/>
        </p:nvSpPr>
        <p:spPr>
          <a:xfrm>
            <a:off x="0" y="1"/>
            <a:ext cx="1776413" cy="4251722"/>
          </a:xfrm>
          <a:custGeom>
            <a:avLst/>
            <a:gdLst/>
            <a:ahLst/>
            <a:cxnLst/>
            <a:rect l="l" t="t" r="r" b="b"/>
            <a:pathLst>
              <a:path w="1777200" h="5668420">
                <a:moveTo>
                  <a:pt x="0" y="0"/>
                </a:moveTo>
                <a:lnTo>
                  <a:pt x="1768724" y="0"/>
                </a:lnTo>
                <a:cubicBezTo>
                  <a:pt x="1842864" y="1684551"/>
                  <a:pt x="1430582" y="3384278"/>
                  <a:pt x="535352" y="4882011"/>
                </a:cubicBezTo>
                <a:cubicBezTo>
                  <a:pt x="371375" y="5156347"/>
                  <a:pt x="193756" y="5419621"/>
                  <a:pt x="0" y="5668420"/>
                </a:cubicBezTo>
                <a:close/>
              </a:path>
            </a:pathLst>
          </a:custGeom>
          <a:solidFill>
            <a:srgbClr val="FFFFFF"/>
          </a:solidFill>
          <a:ln w="9525" cap="flat" cmpd="sng" algn="ctr">
            <a:noFill/>
            <a:prstDash val="solid"/>
          </a:ln>
          <a:effectLst/>
        </p:spPr>
        <p:txBody>
          <a:bodyPr lIns="91438" tIns="45719" rIns="91438" bIns="45719"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333399"/>
              </a:solidFill>
              <a:effectLst/>
              <a:uLnTx/>
              <a:uFillTx/>
              <a:latin typeface="Calibri"/>
            </a:endParaRPr>
          </a:p>
        </p:txBody>
      </p:sp>
      <p:grpSp>
        <p:nvGrpSpPr>
          <p:cNvPr id="74" name="Group 4"/>
          <p:cNvGrpSpPr>
            <a:grpSpLocks noChangeAspect="1"/>
          </p:cNvGrpSpPr>
          <p:nvPr userDrawn="1"/>
        </p:nvGrpSpPr>
        <p:grpSpPr bwMode="auto">
          <a:xfrm>
            <a:off x="381000" y="381001"/>
            <a:ext cx="1079500" cy="968375"/>
            <a:chOff x="1352" y="681"/>
            <a:chExt cx="3519" cy="3153"/>
          </a:xfrm>
        </p:grpSpPr>
        <p:sp>
          <p:nvSpPr>
            <p:cNvPr id="75" name="Freeform 5"/>
            <p:cNvSpPr>
              <a:spLocks noChangeAspect="1"/>
            </p:cNvSpPr>
            <p:nvPr/>
          </p:nvSpPr>
          <p:spPr bwMode="auto">
            <a:xfrm>
              <a:off x="1352" y="681"/>
              <a:ext cx="3519" cy="3153"/>
            </a:xfrm>
            <a:custGeom>
              <a:avLst/>
              <a:gdLst>
                <a:gd name="T0" fmla="*/ 0 w 3862"/>
                <a:gd name="T1" fmla="*/ 215 h 3449"/>
                <a:gd name="T2" fmla="*/ 0 w 3862"/>
                <a:gd name="T3" fmla="*/ 215 h 3449"/>
                <a:gd name="T4" fmla="*/ 0 w 3862"/>
                <a:gd name="T5" fmla="*/ 0 h 3449"/>
                <a:gd name="T6" fmla="*/ 207 w 3862"/>
                <a:gd name="T7" fmla="*/ 0 h 3449"/>
                <a:gd name="T8" fmla="*/ 186 w 3862"/>
                <a:gd name="T9" fmla="*/ 215 h 3449"/>
                <a:gd name="T10" fmla="*/ 0 w 3862"/>
                <a:gd name="T11" fmla="*/ 215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6" name="Freeform 6"/>
            <p:cNvSpPr>
              <a:spLocks noChangeAspect="1"/>
            </p:cNvSpPr>
            <p:nvPr/>
          </p:nvSpPr>
          <p:spPr bwMode="auto">
            <a:xfrm>
              <a:off x="2708" y="1843"/>
              <a:ext cx="75" cy="54"/>
            </a:xfrm>
            <a:custGeom>
              <a:avLst/>
              <a:gdLst>
                <a:gd name="T0" fmla="*/ 6 w 81"/>
                <a:gd name="T1" fmla="*/ 2 h 66"/>
                <a:gd name="T2" fmla="*/ 6 w 81"/>
                <a:gd name="T3" fmla="*/ 2 h 66"/>
                <a:gd name="T4" fmla="*/ 0 w 81"/>
                <a:gd name="T5" fmla="*/ 2 h 66"/>
                <a:gd name="T6" fmla="*/ 6 w 81"/>
                <a:gd name="T7" fmla="*/ 2 h 66"/>
                <a:gd name="T8" fmla="*/ 7 w 81"/>
                <a:gd name="T9" fmla="*/ 0 h 66"/>
                <a:gd name="T10" fmla="*/ 6 w 81"/>
                <a:gd name="T11" fmla="*/ 2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7" name="Freeform 7"/>
            <p:cNvSpPr>
              <a:spLocks noChangeAspect="1"/>
            </p:cNvSpPr>
            <p:nvPr/>
          </p:nvSpPr>
          <p:spPr bwMode="auto">
            <a:xfrm>
              <a:off x="2869" y="1972"/>
              <a:ext cx="65" cy="54"/>
            </a:xfrm>
            <a:custGeom>
              <a:avLst/>
              <a:gdLst>
                <a:gd name="T0" fmla="*/ 2 w 81"/>
                <a:gd name="T1" fmla="*/ 1 h 63"/>
                <a:gd name="T2" fmla="*/ 2 w 81"/>
                <a:gd name="T3" fmla="*/ 1 h 63"/>
                <a:gd name="T4" fmla="*/ 0 w 81"/>
                <a:gd name="T5" fmla="*/ 0 h 63"/>
                <a:gd name="T6" fmla="*/ 2 w 81"/>
                <a:gd name="T7" fmla="*/ 3 h 63"/>
                <a:gd name="T8" fmla="*/ 2 w 81"/>
                <a:gd name="T9" fmla="*/ 3 h 63"/>
                <a:gd name="T10" fmla="*/ 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8" name="Freeform 8"/>
            <p:cNvSpPr>
              <a:spLocks noChangeAspect="1"/>
            </p:cNvSpPr>
            <p:nvPr/>
          </p:nvSpPr>
          <p:spPr bwMode="auto">
            <a:xfrm>
              <a:off x="2622" y="1413"/>
              <a:ext cx="86" cy="75"/>
            </a:xfrm>
            <a:custGeom>
              <a:avLst/>
              <a:gdLst>
                <a:gd name="T0" fmla="*/ 4 w 96"/>
                <a:gd name="T1" fmla="*/ 9 h 79"/>
                <a:gd name="T2" fmla="*/ 4 w 96"/>
                <a:gd name="T3" fmla="*/ 9 h 79"/>
                <a:gd name="T4" fmla="*/ 0 w 96"/>
                <a:gd name="T5" fmla="*/ 13 h 79"/>
                <a:gd name="T6" fmla="*/ 4 w 96"/>
                <a:gd name="T7" fmla="*/ 9 h 79"/>
                <a:gd name="T8" fmla="*/ 4 w 96"/>
                <a:gd name="T9" fmla="*/ 0 h 79"/>
                <a:gd name="T10" fmla="*/ 4 w 96"/>
                <a:gd name="T11" fmla="*/ 9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9" name="Freeform 9"/>
            <p:cNvSpPr>
              <a:spLocks noChangeAspect="1"/>
            </p:cNvSpPr>
            <p:nvPr/>
          </p:nvSpPr>
          <p:spPr bwMode="auto">
            <a:xfrm>
              <a:off x="2568" y="1563"/>
              <a:ext cx="75" cy="76"/>
            </a:xfrm>
            <a:custGeom>
              <a:avLst/>
              <a:gdLst>
                <a:gd name="T0" fmla="*/ 36 w 77"/>
                <a:gd name="T1" fmla="*/ 22 h 77"/>
                <a:gd name="T2" fmla="*/ 36 w 77"/>
                <a:gd name="T3" fmla="*/ 22 h 77"/>
                <a:gd name="T4" fmla="*/ 33 w 77"/>
                <a:gd name="T5" fmla="*/ 0 h 77"/>
                <a:gd name="T6" fmla="*/ 0 w 77"/>
                <a:gd name="T7" fmla="*/ 38 h 77"/>
                <a:gd name="T8" fmla="*/ 0 w 77"/>
                <a:gd name="T9" fmla="*/ 38 h 77"/>
                <a:gd name="T10" fmla="*/ 36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80" name="Freeform 10"/>
            <p:cNvSpPr>
              <a:spLocks noChangeAspect="1"/>
            </p:cNvSpPr>
            <p:nvPr/>
          </p:nvSpPr>
          <p:spPr bwMode="auto">
            <a:xfrm>
              <a:off x="2547" y="1725"/>
              <a:ext cx="86" cy="64"/>
            </a:xfrm>
            <a:custGeom>
              <a:avLst/>
              <a:gdLst>
                <a:gd name="T0" fmla="*/ 0 w 90"/>
                <a:gd name="T1" fmla="*/ 3 h 74"/>
                <a:gd name="T2" fmla="*/ 0 w 90"/>
                <a:gd name="T3" fmla="*/ 3 h 74"/>
                <a:gd name="T4" fmla="*/ 11 w 90"/>
                <a:gd name="T5" fmla="*/ 3 h 74"/>
                <a:gd name="T6" fmla="*/ 19 w 90"/>
                <a:gd name="T7" fmla="*/ 3 h 74"/>
                <a:gd name="T8" fmla="*/ 23 w 90"/>
                <a:gd name="T9" fmla="*/ 3 h 74"/>
                <a:gd name="T10" fmla="*/ 0 w 90"/>
                <a:gd name="T11" fmla="*/ 3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7"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28 h 72"/>
                <a:gd name="T6" fmla="*/ 45 w 88"/>
                <a:gd name="T7" fmla="*/ 172 h 72"/>
                <a:gd name="T8" fmla="*/ 46 w 88"/>
                <a:gd name="T9" fmla="*/ 74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8" name="Freeform 12"/>
            <p:cNvSpPr>
              <a:spLocks noChangeAspect="1"/>
            </p:cNvSpPr>
            <p:nvPr/>
          </p:nvSpPr>
          <p:spPr bwMode="auto">
            <a:xfrm>
              <a:off x="2955" y="1111"/>
              <a:ext cx="76" cy="87"/>
            </a:xfrm>
            <a:custGeom>
              <a:avLst/>
              <a:gdLst>
                <a:gd name="T0" fmla="*/ 4 w 86"/>
                <a:gd name="T1" fmla="*/ 7 h 92"/>
                <a:gd name="T2" fmla="*/ 4 w 86"/>
                <a:gd name="T3" fmla="*/ 7 h 92"/>
                <a:gd name="T4" fmla="*/ 4 w 86"/>
                <a:gd name="T5" fmla="*/ 0 h 92"/>
                <a:gd name="T6" fmla="*/ 4 w 86"/>
                <a:gd name="T7" fmla="*/ 11 h 92"/>
                <a:gd name="T8" fmla="*/ 4 w 86"/>
                <a:gd name="T9" fmla="*/ 17 h 92"/>
                <a:gd name="T10" fmla="*/ 4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9" name="Freeform 13"/>
            <p:cNvSpPr>
              <a:spLocks noChangeAspect="1" noEditPoints="1"/>
            </p:cNvSpPr>
            <p:nvPr/>
          </p:nvSpPr>
          <p:spPr bwMode="auto">
            <a:xfrm>
              <a:off x="3149" y="929"/>
              <a:ext cx="667" cy="1678"/>
            </a:xfrm>
            <a:custGeom>
              <a:avLst/>
              <a:gdLst>
                <a:gd name="T0" fmla="*/ 36 w 724"/>
                <a:gd name="T1" fmla="*/ 43 h 1845"/>
                <a:gd name="T2" fmla="*/ 36 w 724"/>
                <a:gd name="T3" fmla="*/ 43 h 1845"/>
                <a:gd name="T4" fmla="*/ 26 w 724"/>
                <a:gd name="T5" fmla="*/ 41 h 1845"/>
                <a:gd name="T6" fmla="*/ 38 w 724"/>
                <a:gd name="T7" fmla="*/ 39 h 1845"/>
                <a:gd name="T8" fmla="*/ 39 w 724"/>
                <a:gd name="T9" fmla="*/ 41 h 1845"/>
                <a:gd name="T10" fmla="*/ 36 w 724"/>
                <a:gd name="T11" fmla="*/ 43 h 1845"/>
                <a:gd name="T12" fmla="*/ 36 w 724"/>
                <a:gd name="T13" fmla="*/ 43 h 1845"/>
                <a:gd name="T14" fmla="*/ 50 w 724"/>
                <a:gd name="T15" fmla="*/ 45 h 1845"/>
                <a:gd name="T16" fmla="*/ 50 w 724"/>
                <a:gd name="T17" fmla="*/ 45 h 1845"/>
                <a:gd name="T18" fmla="*/ 46 w 724"/>
                <a:gd name="T19" fmla="*/ 37 h 1845"/>
                <a:gd name="T20" fmla="*/ 50 w 724"/>
                <a:gd name="T21" fmla="*/ 34 h 1845"/>
                <a:gd name="T22" fmla="*/ 50 w 724"/>
                <a:gd name="T23" fmla="*/ 25 h 1845"/>
                <a:gd name="T24" fmla="*/ 50 w 724"/>
                <a:gd name="T25" fmla="*/ 24 h 1845"/>
                <a:gd name="T26" fmla="*/ 50 w 724"/>
                <a:gd name="T27" fmla="*/ 22 h 1845"/>
                <a:gd name="T28" fmla="*/ 49 w 724"/>
                <a:gd name="T29" fmla="*/ 18 h 1845"/>
                <a:gd name="T30" fmla="*/ 46 w 724"/>
                <a:gd name="T31" fmla="*/ 15 h 1845"/>
                <a:gd name="T32" fmla="*/ 47 w 724"/>
                <a:gd name="T33" fmla="*/ 14 h 1845"/>
                <a:gd name="T34" fmla="*/ 44 w 724"/>
                <a:gd name="T35" fmla="*/ 13 h 1845"/>
                <a:gd name="T36" fmla="*/ 41 w 724"/>
                <a:gd name="T37" fmla="*/ 12 h 1845"/>
                <a:gd name="T38" fmla="*/ 41 w 724"/>
                <a:gd name="T39" fmla="*/ 10 h 1845"/>
                <a:gd name="T40" fmla="*/ 38 w 724"/>
                <a:gd name="T41" fmla="*/ 11 h 1845"/>
                <a:gd name="T42" fmla="*/ 38 w 724"/>
                <a:gd name="T43" fmla="*/ 8 h 1845"/>
                <a:gd name="T44" fmla="*/ 34 w 724"/>
                <a:gd name="T45" fmla="*/ 9 h 1845"/>
                <a:gd name="T46" fmla="*/ 32 w 724"/>
                <a:gd name="T47" fmla="*/ 5 h 1845"/>
                <a:gd name="T48" fmla="*/ 30 w 724"/>
                <a:gd name="T49" fmla="*/ 6 h 1845"/>
                <a:gd name="T50" fmla="*/ 28 w 724"/>
                <a:gd name="T51" fmla="*/ 8 h 1845"/>
                <a:gd name="T52" fmla="*/ 28 w 724"/>
                <a:gd name="T53" fmla="*/ 5 h 1845"/>
                <a:gd name="T54" fmla="*/ 27 w 724"/>
                <a:gd name="T55" fmla="*/ 5 h 1845"/>
                <a:gd name="T56" fmla="*/ 25 w 724"/>
                <a:gd name="T57" fmla="*/ 5 h 1845"/>
                <a:gd name="T58" fmla="*/ 22 w 724"/>
                <a:gd name="T59" fmla="*/ 5 h 1845"/>
                <a:gd name="T60" fmla="*/ 23 w 724"/>
                <a:gd name="T61" fmla="*/ 5 h 1845"/>
                <a:gd name="T62" fmla="*/ 19 w 724"/>
                <a:gd name="T63" fmla="*/ 5 h 1845"/>
                <a:gd name="T64" fmla="*/ 17 w 724"/>
                <a:gd name="T65" fmla="*/ 5 h 1845"/>
                <a:gd name="T66" fmla="*/ 21 w 724"/>
                <a:gd name="T67" fmla="*/ 5 h 1845"/>
                <a:gd name="T68" fmla="*/ 17 w 724"/>
                <a:gd name="T69" fmla="*/ 5 h 1845"/>
                <a:gd name="T70" fmla="*/ 14 w 724"/>
                <a:gd name="T71" fmla="*/ 5 h 1845"/>
                <a:gd name="T72" fmla="*/ 15 w 724"/>
                <a:gd name="T73" fmla="*/ 5 h 1845"/>
                <a:gd name="T74" fmla="*/ 14 w 724"/>
                <a:gd name="T75" fmla="*/ 5 h 1845"/>
                <a:gd name="T76" fmla="*/ 14 w 724"/>
                <a:gd name="T77" fmla="*/ 5 h 1845"/>
                <a:gd name="T78" fmla="*/ 12 w 724"/>
                <a:gd name="T79" fmla="*/ 5 h 1845"/>
                <a:gd name="T80" fmla="*/ 11 w 724"/>
                <a:gd name="T81" fmla="*/ 5 h 1845"/>
                <a:gd name="T82" fmla="*/ 6 w 724"/>
                <a:gd name="T83" fmla="*/ 5 h 1845"/>
                <a:gd name="T84" fmla="*/ 6 w 724"/>
                <a:gd name="T85" fmla="*/ 5 h 1845"/>
                <a:gd name="T86" fmla="*/ 6 w 724"/>
                <a:gd name="T87" fmla="*/ 5 h 1845"/>
                <a:gd name="T88" fmla="*/ 5 w 724"/>
                <a:gd name="T89" fmla="*/ 96 h 1845"/>
                <a:gd name="T90" fmla="*/ 0 w 724"/>
                <a:gd name="T91" fmla="*/ 96 h 1845"/>
                <a:gd name="T92" fmla="*/ 14 w 724"/>
                <a:gd name="T93" fmla="*/ 96 h 1845"/>
                <a:gd name="T94" fmla="*/ 42 w 724"/>
                <a:gd name="T95" fmla="*/ 96 h 1845"/>
                <a:gd name="T96" fmla="*/ 49 w 724"/>
                <a:gd name="T97" fmla="*/ 96 h 1845"/>
                <a:gd name="T98" fmla="*/ 33 w 724"/>
                <a:gd name="T99" fmla="*/ 95 h 1845"/>
                <a:gd name="T100" fmla="*/ 21 w 724"/>
                <a:gd name="T101" fmla="*/ 87 h 1845"/>
                <a:gd name="T102" fmla="*/ 18 w 724"/>
                <a:gd name="T103" fmla="*/ 84 h 1845"/>
                <a:gd name="T104" fmla="*/ 18 w 724"/>
                <a:gd name="T105" fmla="*/ 76 h 1845"/>
                <a:gd name="T106" fmla="*/ 25 w 724"/>
                <a:gd name="T107" fmla="*/ 74 h 1845"/>
                <a:gd name="T108" fmla="*/ 46 w 724"/>
                <a:gd name="T109" fmla="*/ 72 h 1845"/>
                <a:gd name="T110" fmla="*/ 47 w 724"/>
                <a:gd name="T111" fmla="*/ 68 h 1845"/>
                <a:gd name="T112" fmla="*/ 48 w 724"/>
                <a:gd name="T113" fmla="*/ 65 h 1845"/>
                <a:gd name="T114" fmla="*/ 50 w 724"/>
                <a:gd name="T115" fmla="*/ 62 h 1845"/>
                <a:gd name="T116" fmla="*/ 46 w 724"/>
                <a:gd name="T117" fmla="*/ 59 h 1845"/>
                <a:gd name="T118" fmla="*/ 50 w 724"/>
                <a:gd name="T119" fmla="*/ 57 h 1845"/>
                <a:gd name="T120" fmla="*/ 49 w 724"/>
                <a:gd name="T121" fmla="*/ 54 h 1845"/>
                <a:gd name="T122" fmla="*/ 54 w 724"/>
                <a:gd name="T123" fmla="*/ 50 h 1845"/>
                <a:gd name="T124" fmla="*/ 50 w 724"/>
                <a:gd name="T125" fmla="*/ 4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0" name="Freeform 14"/>
            <p:cNvSpPr>
              <a:spLocks noChangeAspect="1"/>
            </p:cNvSpPr>
            <p:nvPr/>
          </p:nvSpPr>
          <p:spPr bwMode="auto">
            <a:xfrm>
              <a:off x="1352" y="681"/>
              <a:ext cx="1829" cy="3153"/>
            </a:xfrm>
            <a:custGeom>
              <a:avLst/>
              <a:gdLst>
                <a:gd name="T0" fmla="*/ 106 w 2011"/>
                <a:gd name="T1" fmla="*/ 131 h 3449"/>
                <a:gd name="T2" fmla="*/ 0 w 2011"/>
                <a:gd name="T3" fmla="*/ 215 h 3449"/>
                <a:gd name="T4" fmla="*/ 105 w 2011"/>
                <a:gd name="T5" fmla="*/ 0 h 3449"/>
                <a:gd name="T6" fmla="*/ 106 w 2011"/>
                <a:gd name="T7" fmla="*/ 22 h 3449"/>
                <a:gd name="T8" fmla="*/ 106 w 2011"/>
                <a:gd name="T9" fmla="*/ 24 h 3449"/>
                <a:gd name="T10" fmla="*/ 101 w 2011"/>
                <a:gd name="T11" fmla="*/ 20 h 3449"/>
                <a:gd name="T12" fmla="*/ 100 w 2011"/>
                <a:gd name="T13" fmla="*/ 24 h 3449"/>
                <a:gd name="T14" fmla="*/ 98 w 2011"/>
                <a:gd name="T15" fmla="*/ 26 h 3449"/>
                <a:gd name="T16" fmla="*/ 96 w 2011"/>
                <a:gd name="T17" fmla="*/ 22 h 3449"/>
                <a:gd name="T18" fmla="*/ 94 w 2011"/>
                <a:gd name="T19" fmla="*/ 22 h 3449"/>
                <a:gd name="T20" fmla="*/ 91 w 2011"/>
                <a:gd name="T21" fmla="*/ 31 h 3449"/>
                <a:gd name="T22" fmla="*/ 87 w 2011"/>
                <a:gd name="T23" fmla="*/ 26 h 3449"/>
                <a:gd name="T24" fmla="*/ 85 w 2011"/>
                <a:gd name="T25" fmla="*/ 26 h 3449"/>
                <a:gd name="T26" fmla="*/ 86 w 2011"/>
                <a:gd name="T27" fmla="*/ 31 h 3449"/>
                <a:gd name="T28" fmla="*/ 79 w 2011"/>
                <a:gd name="T29" fmla="*/ 31 h 3449"/>
                <a:gd name="T30" fmla="*/ 79 w 2011"/>
                <a:gd name="T31" fmla="*/ 34 h 3449"/>
                <a:gd name="T32" fmla="*/ 75 w 2011"/>
                <a:gd name="T33" fmla="*/ 31 h 3449"/>
                <a:gd name="T34" fmla="*/ 79 w 2011"/>
                <a:gd name="T35" fmla="*/ 36 h 3449"/>
                <a:gd name="T36" fmla="*/ 77 w 2011"/>
                <a:gd name="T37" fmla="*/ 37 h 3449"/>
                <a:gd name="T38" fmla="*/ 76 w 2011"/>
                <a:gd name="T39" fmla="*/ 37 h 3449"/>
                <a:gd name="T40" fmla="*/ 74 w 2011"/>
                <a:gd name="T41" fmla="*/ 40 h 3449"/>
                <a:gd name="T42" fmla="*/ 76 w 2011"/>
                <a:gd name="T43" fmla="*/ 39 h 3449"/>
                <a:gd name="T44" fmla="*/ 76 w 2011"/>
                <a:gd name="T45" fmla="*/ 44 h 3449"/>
                <a:gd name="T46" fmla="*/ 73 w 2011"/>
                <a:gd name="T47" fmla="*/ 45 h 3449"/>
                <a:gd name="T48" fmla="*/ 75 w 2011"/>
                <a:gd name="T49" fmla="*/ 49 h 3449"/>
                <a:gd name="T50" fmla="*/ 70 w 2011"/>
                <a:gd name="T51" fmla="*/ 47 h 3449"/>
                <a:gd name="T52" fmla="*/ 65 w 2011"/>
                <a:gd name="T53" fmla="*/ 47 h 3449"/>
                <a:gd name="T54" fmla="*/ 64 w 2011"/>
                <a:gd name="T55" fmla="*/ 51 h 3449"/>
                <a:gd name="T56" fmla="*/ 71 w 2011"/>
                <a:gd name="T57" fmla="*/ 53 h 3449"/>
                <a:gd name="T58" fmla="*/ 69 w 2011"/>
                <a:gd name="T59" fmla="*/ 54 h 3449"/>
                <a:gd name="T60" fmla="*/ 69 w 2011"/>
                <a:gd name="T61" fmla="*/ 59 h 3449"/>
                <a:gd name="T62" fmla="*/ 72 w 2011"/>
                <a:gd name="T63" fmla="*/ 59 h 3449"/>
                <a:gd name="T64" fmla="*/ 69 w 2011"/>
                <a:gd name="T65" fmla="*/ 65 h 3449"/>
                <a:gd name="T66" fmla="*/ 70 w 2011"/>
                <a:gd name="T67" fmla="*/ 69 h 3449"/>
                <a:gd name="T68" fmla="*/ 68 w 2011"/>
                <a:gd name="T69" fmla="*/ 73 h 3449"/>
                <a:gd name="T70" fmla="*/ 65 w 2011"/>
                <a:gd name="T71" fmla="*/ 77 h 3449"/>
                <a:gd name="T72" fmla="*/ 68 w 2011"/>
                <a:gd name="T73" fmla="*/ 78 h 3449"/>
                <a:gd name="T74" fmla="*/ 69 w 2011"/>
                <a:gd name="T75" fmla="*/ 81 h 3449"/>
                <a:gd name="T76" fmla="*/ 72 w 2011"/>
                <a:gd name="T77" fmla="*/ 85 h 3449"/>
                <a:gd name="T78" fmla="*/ 76 w 2011"/>
                <a:gd name="T79" fmla="*/ 88 h 3449"/>
                <a:gd name="T80" fmla="*/ 79 w 2011"/>
                <a:gd name="T81" fmla="*/ 85 h 3449"/>
                <a:gd name="T82" fmla="*/ 79 w 2011"/>
                <a:gd name="T83" fmla="*/ 92 h 3449"/>
                <a:gd name="T84" fmla="*/ 85 w 2011"/>
                <a:gd name="T85" fmla="*/ 92 h 3449"/>
                <a:gd name="T86" fmla="*/ 84 w 2011"/>
                <a:gd name="T87" fmla="*/ 93 h 3449"/>
                <a:gd name="T88" fmla="*/ 86 w 2011"/>
                <a:gd name="T89" fmla="*/ 96 h 3449"/>
                <a:gd name="T90" fmla="*/ 87 w 2011"/>
                <a:gd name="T91" fmla="*/ 100 h 3449"/>
                <a:gd name="T92" fmla="*/ 89 w 2011"/>
                <a:gd name="T93" fmla="*/ 99 h 3449"/>
                <a:gd name="T94" fmla="*/ 92 w 2011"/>
                <a:gd name="T95" fmla="*/ 94 h 3449"/>
                <a:gd name="T96" fmla="*/ 95 w 2011"/>
                <a:gd name="T97" fmla="*/ 98 h 3449"/>
                <a:gd name="T98" fmla="*/ 96 w 2011"/>
                <a:gd name="T99" fmla="*/ 105 h 3449"/>
                <a:gd name="T100" fmla="*/ 99 w 2011"/>
                <a:gd name="T101" fmla="*/ 105 h 3449"/>
                <a:gd name="T102" fmla="*/ 96 w 2011"/>
                <a:gd name="T103" fmla="*/ 115 h 3449"/>
                <a:gd name="T104" fmla="*/ 76 w 2011"/>
                <a:gd name="T105" fmla="*/ 129 h 3449"/>
                <a:gd name="T106" fmla="*/ 87 w 2011"/>
                <a:gd name="T107" fmla="*/ 131 h 3449"/>
                <a:gd name="T108" fmla="*/ 106 w 2011"/>
                <a:gd name="T109" fmla="*/ 131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1" name="Freeform 15"/>
            <p:cNvSpPr>
              <a:spLocks noChangeAspect="1" noEditPoints="1"/>
            </p:cNvSpPr>
            <p:nvPr/>
          </p:nvSpPr>
          <p:spPr bwMode="auto">
            <a:xfrm>
              <a:off x="3235" y="2758"/>
              <a:ext cx="581" cy="570"/>
            </a:xfrm>
            <a:custGeom>
              <a:avLst/>
              <a:gdLst>
                <a:gd name="T0" fmla="*/ 17 w 639"/>
                <a:gd name="T1" fmla="*/ 43 h 621"/>
                <a:gd name="T2" fmla="*/ 17 w 639"/>
                <a:gd name="T3" fmla="*/ 43 h 621"/>
                <a:gd name="T4" fmla="*/ 34 w 639"/>
                <a:gd name="T5" fmla="*/ 22 h 621"/>
                <a:gd name="T6" fmla="*/ 17 w 639"/>
                <a:gd name="T7" fmla="*/ 0 h 621"/>
                <a:gd name="T8" fmla="*/ 0 w 639"/>
                <a:gd name="T9" fmla="*/ 22 h 621"/>
                <a:gd name="T10" fmla="*/ 17 w 639"/>
                <a:gd name="T11" fmla="*/ 43 h 621"/>
                <a:gd name="T12" fmla="*/ 17 w 639"/>
                <a:gd name="T13" fmla="*/ 43 h 621"/>
                <a:gd name="T14" fmla="*/ 9 w 639"/>
                <a:gd name="T15" fmla="*/ 22 h 621"/>
                <a:gd name="T16" fmla="*/ 9 w 639"/>
                <a:gd name="T17" fmla="*/ 22 h 621"/>
                <a:gd name="T18" fmla="*/ 17 w 639"/>
                <a:gd name="T19" fmla="*/ 9 h 621"/>
                <a:gd name="T20" fmla="*/ 25 w 639"/>
                <a:gd name="T21" fmla="*/ 22 h 621"/>
                <a:gd name="T22" fmla="*/ 17 w 639"/>
                <a:gd name="T23" fmla="*/ 35 h 621"/>
                <a:gd name="T24" fmla="*/ 9 w 639"/>
                <a:gd name="T25" fmla="*/ 2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2" name="Freeform 16"/>
            <p:cNvSpPr>
              <a:spLocks noChangeAspect="1"/>
            </p:cNvSpPr>
            <p:nvPr/>
          </p:nvSpPr>
          <p:spPr bwMode="auto">
            <a:xfrm>
              <a:off x="3892" y="2758"/>
              <a:ext cx="409" cy="570"/>
            </a:xfrm>
            <a:custGeom>
              <a:avLst/>
              <a:gdLst>
                <a:gd name="T0" fmla="*/ 36 w 441"/>
                <a:gd name="T1" fmla="*/ 10 h 621"/>
                <a:gd name="T2" fmla="*/ 36 w 441"/>
                <a:gd name="T3" fmla="*/ 10 h 621"/>
                <a:gd name="T4" fmla="*/ 27 w 441"/>
                <a:gd name="T5" fmla="*/ 8 h 621"/>
                <a:gd name="T6" fmla="*/ 16 w 441"/>
                <a:gd name="T7" fmla="*/ 12 h 621"/>
                <a:gd name="T8" fmla="*/ 29 w 441"/>
                <a:gd name="T9" fmla="*/ 18 h 621"/>
                <a:gd name="T10" fmla="*/ 43 w 441"/>
                <a:gd name="T11" fmla="*/ 30 h 621"/>
                <a:gd name="T12" fmla="*/ 18 w 441"/>
                <a:gd name="T13" fmla="*/ 43 h 621"/>
                <a:gd name="T14" fmla="*/ 6 w 441"/>
                <a:gd name="T15" fmla="*/ 42 h 621"/>
                <a:gd name="T16" fmla="*/ 6 w 441"/>
                <a:gd name="T17" fmla="*/ 33 h 621"/>
                <a:gd name="T18" fmla="*/ 19 w 441"/>
                <a:gd name="T19" fmla="*/ 36 h 621"/>
                <a:gd name="T20" fmla="*/ 27 w 441"/>
                <a:gd name="T21" fmla="*/ 31 h 621"/>
                <a:gd name="T22" fmla="*/ 15 w 441"/>
                <a:gd name="T23" fmla="*/ 25 h 621"/>
                <a:gd name="T24" fmla="*/ 0 w 441"/>
                <a:gd name="T25" fmla="*/ 12 h 621"/>
                <a:gd name="T26" fmla="*/ 24 w 441"/>
                <a:gd name="T27" fmla="*/ 0 h 621"/>
                <a:gd name="T28" fmla="*/ 36 w 441"/>
                <a:gd name="T29" fmla="*/ 6 h 621"/>
                <a:gd name="T30" fmla="*/ 36 w 441"/>
                <a:gd name="T31" fmla="*/ 10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3" name="Freeform 17"/>
            <p:cNvSpPr>
              <a:spLocks noChangeAspect="1"/>
            </p:cNvSpPr>
            <p:nvPr/>
          </p:nvSpPr>
          <p:spPr bwMode="auto">
            <a:xfrm>
              <a:off x="1772" y="2564"/>
              <a:ext cx="215" cy="743"/>
            </a:xfrm>
            <a:custGeom>
              <a:avLst/>
              <a:gdLst>
                <a:gd name="T0" fmla="*/ 8 w 229"/>
                <a:gd name="T1" fmla="*/ 43 h 817"/>
                <a:gd name="T2" fmla="*/ 8 w 229"/>
                <a:gd name="T3" fmla="*/ 43 h 817"/>
                <a:gd name="T4" fmla="*/ 8 w 229"/>
                <a:gd name="T5" fmla="*/ 32 h 817"/>
                <a:gd name="T6" fmla="*/ 8 w 229"/>
                <a:gd name="T7" fmla="*/ 15 h 817"/>
                <a:gd name="T8" fmla="*/ 0 w 229"/>
                <a:gd name="T9" fmla="*/ 0 h 817"/>
                <a:gd name="T10" fmla="*/ 31 w 229"/>
                <a:gd name="T11" fmla="*/ 0 h 817"/>
                <a:gd name="T12" fmla="*/ 29 w 229"/>
                <a:gd name="T13" fmla="*/ 13 h 817"/>
                <a:gd name="T14" fmla="*/ 29 w 229"/>
                <a:gd name="T15" fmla="*/ 28 h 817"/>
                <a:gd name="T16" fmla="*/ 33 w 229"/>
                <a:gd name="T17" fmla="*/ 43 h 817"/>
                <a:gd name="T18" fmla="*/ 8 w 229"/>
                <a:gd name="T19" fmla="*/ 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4" name="Freeform 18"/>
            <p:cNvSpPr>
              <a:spLocks noChangeAspect="1" noEditPoints="1"/>
            </p:cNvSpPr>
            <p:nvPr/>
          </p:nvSpPr>
          <p:spPr bwMode="auto">
            <a:xfrm>
              <a:off x="2095" y="2758"/>
              <a:ext cx="602" cy="785"/>
            </a:xfrm>
            <a:custGeom>
              <a:avLst/>
              <a:gdLst>
                <a:gd name="T0" fmla="*/ 11 w 662"/>
                <a:gd name="T1" fmla="*/ 45 h 863"/>
                <a:gd name="T2" fmla="*/ 11 w 662"/>
                <a:gd name="T3" fmla="*/ 45 h 863"/>
                <a:gd name="T4" fmla="*/ 11 w 662"/>
                <a:gd name="T5" fmla="*/ 34 h 863"/>
                <a:gd name="T6" fmla="*/ 11 w 662"/>
                <a:gd name="T7" fmla="*/ 31 h 863"/>
                <a:gd name="T8" fmla="*/ 21 w 662"/>
                <a:gd name="T9" fmla="*/ 34 h 863"/>
                <a:gd name="T10" fmla="*/ 35 w 662"/>
                <a:gd name="T11" fmla="*/ 17 h 863"/>
                <a:gd name="T12" fmla="*/ 20 w 662"/>
                <a:gd name="T13" fmla="*/ 0 h 863"/>
                <a:gd name="T14" fmla="*/ 9 w 662"/>
                <a:gd name="T15" fmla="*/ 5 h 863"/>
                <a:gd name="T16" fmla="*/ 8 w 662"/>
                <a:gd name="T17" fmla="*/ 5 h 863"/>
                <a:gd name="T18" fmla="*/ 0 w 662"/>
                <a:gd name="T19" fmla="*/ 5 h 863"/>
                <a:gd name="T20" fmla="*/ 5 w 662"/>
                <a:gd name="T21" fmla="*/ 17 h 863"/>
                <a:gd name="T22" fmla="*/ 5 w 662"/>
                <a:gd name="T23" fmla="*/ 31 h 863"/>
                <a:gd name="T24" fmla="*/ 5 w 662"/>
                <a:gd name="T25" fmla="*/ 45 h 863"/>
                <a:gd name="T26" fmla="*/ 11 w 662"/>
                <a:gd name="T27" fmla="*/ 45 h 863"/>
                <a:gd name="T28" fmla="*/ 11 w 662"/>
                <a:gd name="T29" fmla="*/ 45 h 863"/>
                <a:gd name="T30" fmla="*/ 10 w 662"/>
                <a:gd name="T31" fmla="*/ 17 h 863"/>
                <a:gd name="T32" fmla="*/ 10 w 662"/>
                <a:gd name="T33" fmla="*/ 17 h 863"/>
                <a:gd name="T34" fmla="*/ 17 w 662"/>
                <a:gd name="T35" fmla="*/ 6 h 863"/>
                <a:gd name="T36" fmla="*/ 26 w 662"/>
                <a:gd name="T37" fmla="*/ 17 h 863"/>
                <a:gd name="T38" fmla="*/ 18 w 662"/>
                <a:gd name="T39" fmla="*/ 25 h 863"/>
                <a:gd name="T40" fmla="*/ 10 w 662"/>
                <a:gd name="T41" fmla="*/ 17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5" name="Freeform 19"/>
            <p:cNvSpPr>
              <a:spLocks noChangeAspect="1"/>
            </p:cNvSpPr>
            <p:nvPr/>
          </p:nvSpPr>
          <p:spPr bwMode="auto">
            <a:xfrm>
              <a:off x="2773" y="2758"/>
              <a:ext cx="398" cy="570"/>
            </a:xfrm>
            <a:custGeom>
              <a:avLst/>
              <a:gdLst>
                <a:gd name="T0" fmla="*/ 16 w 440"/>
                <a:gd name="T1" fmla="*/ 9 h 621"/>
                <a:gd name="T2" fmla="*/ 16 w 440"/>
                <a:gd name="T3" fmla="*/ 9 h 621"/>
                <a:gd name="T4" fmla="*/ 12 w 440"/>
                <a:gd name="T5" fmla="*/ 8 h 621"/>
                <a:gd name="T6" fmla="*/ 7 w 440"/>
                <a:gd name="T7" fmla="*/ 12 h 621"/>
                <a:gd name="T8" fmla="*/ 13 w 440"/>
                <a:gd name="T9" fmla="*/ 18 h 621"/>
                <a:gd name="T10" fmla="*/ 20 w 440"/>
                <a:gd name="T11" fmla="*/ 30 h 621"/>
                <a:gd name="T12" fmla="*/ 8 w 440"/>
                <a:gd name="T13" fmla="*/ 43 h 621"/>
                <a:gd name="T14" fmla="*/ 5 w 440"/>
                <a:gd name="T15" fmla="*/ 42 h 621"/>
                <a:gd name="T16" fmla="*/ 5 w 440"/>
                <a:gd name="T17" fmla="*/ 33 h 621"/>
                <a:gd name="T18" fmla="*/ 9 w 440"/>
                <a:gd name="T19" fmla="*/ 36 h 621"/>
                <a:gd name="T20" fmla="*/ 12 w 440"/>
                <a:gd name="T21" fmla="*/ 31 h 621"/>
                <a:gd name="T22" fmla="*/ 6 w 440"/>
                <a:gd name="T23" fmla="*/ 25 h 621"/>
                <a:gd name="T24" fmla="*/ 0 w 440"/>
                <a:gd name="T25" fmla="*/ 12 h 621"/>
                <a:gd name="T26" fmla="*/ 11 w 440"/>
                <a:gd name="T27" fmla="*/ 0 h 621"/>
                <a:gd name="T28" fmla="*/ 18 w 440"/>
                <a:gd name="T29" fmla="*/ 6 h 621"/>
                <a:gd name="T30" fmla="*/ 16 w 440"/>
                <a:gd name="T31" fmla="*/ 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grpSp>
      <p:grpSp>
        <p:nvGrpSpPr>
          <p:cNvPr id="106" name="Group 29"/>
          <p:cNvGrpSpPr/>
          <p:nvPr userDrawn="1"/>
        </p:nvGrpSpPr>
        <p:grpSpPr>
          <a:xfrm>
            <a:off x="423343" y="540"/>
            <a:ext cx="4512063" cy="5142960"/>
            <a:chOff x="622299" y="794"/>
            <a:chExt cx="6632576" cy="7562056"/>
          </a:xfrm>
        </p:grpSpPr>
        <p:sp>
          <p:nvSpPr>
            <p:cNvPr id="107"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53"/>
            <p:cNvSpPr>
              <a:spLocks/>
            </p:cNvSpPr>
            <p:nvPr/>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3" name="Obdélník 17"/>
          <p:cNvSpPr/>
          <p:nvPr userDrawn="1"/>
        </p:nvSpPr>
        <p:spPr>
          <a:xfrm>
            <a:off x="0" y="-8965"/>
            <a:ext cx="3748885" cy="5162740"/>
          </a:xfrm>
          <a:custGeom>
            <a:avLst/>
            <a:gdLst>
              <a:gd name="connsiteX0" fmla="*/ 0 w 4262593"/>
              <a:gd name="connsiteY0" fmla="*/ 0 h 5152466"/>
              <a:gd name="connsiteX1" fmla="*/ 4262593 w 4262593"/>
              <a:gd name="connsiteY1" fmla="*/ 0 h 5152466"/>
              <a:gd name="connsiteX2" fmla="*/ 4262593 w 4262593"/>
              <a:gd name="connsiteY2" fmla="*/ 5152466 h 5152466"/>
              <a:gd name="connsiteX3" fmla="*/ 0 w 4262593"/>
              <a:gd name="connsiteY3" fmla="*/ 5152466 h 5152466"/>
              <a:gd name="connsiteX4" fmla="*/ 0 w 4262593"/>
              <a:gd name="connsiteY4" fmla="*/ 0 h 5152466"/>
              <a:gd name="connsiteX0" fmla="*/ 0 w 4262593"/>
              <a:gd name="connsiteY0" fmla="*/ 0 h 5152466"/>
              <a:gd name="connsiteX1" fmla="*/ 337865 w 4262593"/>
              <a:gd name="connsiteY1" fmla="*/ 30822 h 5152466"/>
              <a:gd name="connsiteX2" fmla="*/ 4262593 w 4262593"/>
              <a:gd name="connsiteY2" fmla="*/ 5152466 h 5152466"/>
              <a:gd name="connsiteX3" fmla="*/ 0 w 4262593"/>
              <a:gd name="connsiteY3" fmla="*/ 5152466 h 5152466"/>
              <a:gd name="connsiteX4" fmla="*/ 0 w 4262593"/>
              <a:gd name="connsiteY4" fmla="*/ 0 h 5152466"/>
              <a:gd name="connsiteX0" fmla="*/ 0 w 3163258"/>
              <a:gd name="connsiteY0" fmla="*/ 0 h 5152466"/>
              <a:gd name="connsiteX1" fmla="*/ 337865 w 3163258"/>
              <a:gd name="connsiteY1" fmla="*/ 30822 h 5152466"/>
              <a:gd name="connsiteX2" fmla="*/ 3163258 w 3163258"/>
              <a:gd name="connsiteY2" fmla="*/ 5029176 h 5152466"/>
              <a:gd name="connsiteX3" fmla="*/ 0 w 3163258"/>
              <a:gd name="connsiteY3" fmla="*/ 5152466 h 5152466"/>
              <a:gd name="connsiteX4" fmla="*/ 0 w 3163258"/>
              <a:gd name="connsiteY4" fmla="*/ 0 h 5152466"/>
              <a:gd name="connsiteX0" fmla="*/ 0 w 3748885"/>
              <a:gd name="connsiteY0" fmla="*/ 0 h 5162740"/>
              <a:gd name="connsiteX1" fmla="*/ 337865 w 3748885"/>
              <a:gd name="connsiteY1" fmla="*/ 3082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30332 w 3748885"/>
              <a:gd name="connsiteY1" fmla="*/ 10274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686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38 h 5162740"/>
              <a:gd name="connsiteX2" fmla="*/ 3748885 w 3748885"/>
              <a:gd name="connsiteY2" fmla="*/ 5162740 h 5162740"/>
              <a:gd name="connsiteX3" fmla="*/ 0 w 3748885"/>
              <a:gd name="connsiteY3" fmla="*/ 5152466 h 5162740"/>
              <a:gd name="connsiteX4" fmla="*/ 0 w 3748885"/>
              <a:gd name="connsiteY4" fmla="*/ 0 h 51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885" h="5162740">
                <a:moveTo>
                  <a:pt x="0" y="0"/>
                </a:moveTo>
                <a:lnTo>
                  <a:pt x="450804" y="38"/>
                </a:lnTo>
                <a:lnTo>
                  <a:pt x="3748885" y="5162740"/>
                </a:lnTo>
                <a:lnTo>
                  <a:pt x="0" y="5152466"/>
                </a:lnTo>
                <a:lnTo>
                  <a:pt x="0" y="0"/>
                </a:lnTo>
                <a:close/>
              </a:path>
            </a:pathLst>
          </a:cu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Freeform 62"/>
          <p:cNvSpPr>
            <a:spLocks noChangeAspect="1"/>
          </p:cNvSpPr>
          <p:nvPr userDrawn="1"/>
        </p:nvSpPr>
        <p:spPr bwMode="ltGray">
          <a:xfrm flipH="1">
            <a:off x="1230670" y="1931377"/>
            <a:ext cx="1618770" cy="1987927"/>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rgbClr val="038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pPr marL="0" marR="0" lvl="0" indent="0" defTabSz="103517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srgbClr val="1C1C1C"/>
              </a:solidFill>
              <a:effectLst/>
              <a:uLnTx/>
              <a:uFillTx/>
            </a:endParaRPr>
          </a:p>
        </p:txBody>
      </p:sp>
      <p:sp>
        <p:nvSpPr>
          <p:cNvPr id="115" name="Footer Placeholder 10"/>
          <p:cNvSpPr txBox="1">
            <a:spLocks/>
          </p:cNvSpPr>
          <p:nvPr userDrawn="1"/>
        </p:nvSpPr>
        <p:spPr>
          <a:xfrm>
            <a:off x="4203868" y="4080053"/>
            <a:ext cx="4699059" cy="595972"/>
          </a:xfrm>
          <a:prstGeom prst="rect">
            <a:avLst/>
          </a:prstGeom>
        </p:spPr>
        <p:txBody>
          <a:bodyPr lIns="0" tIns="0" rIns="0" bIns="0"/>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marL="0" marR="0" lvl="0" indent="0" algn="l" defTabSz="92425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201</a:t>
            </a:r>
            <a:r>
              <a:rPr kumimoji="0" lang="cs-CZ" sz="1000" b="0" i="0" u="none" strike="noStrike" kern="1200" cap="none" spc="0" normalizeH="0" baseline="0" noProof="0" dirty="0">
                <a:ln>
                  <a:noFill/>
                </a:ln>
                <a:solidFill>
                  <a:srgbClr val="C8C9C7">
                    <a:lumMod val="75000"/>
                  </a:srgbClr>
                </a:solidFill>
                <a:effectLst/>
                <a:uLnTx/>
                <a:uFillTx/>
                <a:latin typeface="Calibri"/>
                <a:ea typeface="+mn-ea"/>
                <a:cs typeface="+mn-cs"/>
              </a:rPr>
              <a:t>6</a:t>
            </a: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Ipsos.  All rights reserved. Contains Ipsos' Confidential and Proprietary information and may not be disclosed or reproduced without the prior written consent of Ipsos.</a:t>
            </a:r>
          </a:p>
        </p:txBody>
      </p:sp>
      <p:sp>
        <p:nvSpPr>
          <p:cNvPr id="116" name="Zástupný symbol pro obrázek 9"/>
          <p:cNvSpPr>
            <a:spLocks noGrp="1"/>
          </p:cNvSpPr>
          <p:nvPr>
            <p:ph type="pic" sz="quarter" idx="15" hasCustomPrompt="1"/>
          </p:nvPr>
        </p:nvSpPr>
        <p:spPr>
          <a:xfrm>
            <a:off x="7520186" y="1000306"/>
            <a:ext cx="1368425" cy="912813"/>
          </a:xfrm>
        </p:spPr>
        <p:txBody>
          <a:bodyPr/>
          <a:lstStyle>
            <a:lvl1pPr marL="0" marR="0" indent="0" algn="ctr" defTabSz="914378" rtl="0" eaLnBrk="1" fontAlgn="auto" latinLnBrk="0" hangingPunct="1">
              <a:lnSpc>
                <a:spcPct val="100000"/>
              </a:lnSpc>
              <a:spcBef>
                <a:spcPts val="0"/>
              </a:spcBef>
              <a:spcAft>
                <a:spcPts val="0"/>
              </a:spcAft>
              <a:buClrTx/>
              <a:buSzTx/>
              <a:buFontTx/>
              <a:buNone/>
              <a:tabLst/>
              <a:defRPr kumimoji="0" lang="cs-CZ" sz="1800" b="0" i="0" u="none" strike="noStrike" kern="0" cap="none" spc="0" normalizeH="0" baseline="0" noProof="0"/>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err="1">
                <a:ln>
                  <a:noFill/>
                </a:ln>
                <a:solidFill>
                  <a:srgbClr val="404040"/>
                </a:solidFill>
                <a:effectLst/>
                <a:uLnTx/>
                <a:uFillTx/>
                <a:latin typeface="+mn-lt"/>
                <a:ea typeface="+mn-ea"/>
                <a:cs typeface="+mn-cs"/>
              </a:rPr>
              <a:t>Client</a:t>
            </a:r>
            <a:r>
              <a:rPr kumimoji="0" lang="cs-CZ" sz="1800" b="0" i="0" u="none" strike="noStrike" kern="0" cap="none" spc="0" normalizeH="0" baseline="0" noProof="0" dirty="0">
                <a:ln>
                  <a:noFill/>
                </a:ln>
                <a:solidFill>
                  <a:srgbClr val="404040"/>
                </a:solidFill>
                <a:effectLst/>
                <a:uLnTx/>
                <a:uFillTx/>
                <a:latin typeface="+mn-lt"/>
                <a:ea typeface="+mn-ea"/>
                <a:cs typeface="+mn-cs"/>
              </a:rPr>
              <a:t> Logo </a:t>
            </a:r>
            <a:r>
              <a:rPr kumimoji="0" lang="cs-CZ" sz="1800" b="0" i="0" u="none" strike="noStrike" kern="0" cap="none" spc="0" normalizeH="0" baseline="0" noProof="0" dirty="0" err="1">
                <a:ln>
                  <a:noFill/>
                </a:ln>
                <a:solidFill>
                  <a:srgbClr val="404040"/>
                </a:solidFill>
                <a:effectLst/>
                <a:uLnTx/>
                <a:uFillTx/>
                <a:latin typeface="+mn-lt"/>
                <a:ea typeface="+mn-ea"/>
                <a:cs typeface="+mn-cs"/>
              </a:rPr>
              <a:t>optional</a:t>
            </a:r>
            <a:endParaRPr kumimoji="0" lang="cs-CZ" sz="1800" b="0" i="0" u="none" strike="noStrike" kern="0" cap="none" spc="0" normalizeH="0" baseline="0" noProof="0" dirty="0">
              <a:ln>
                <a:noFill/>
              </a:ln>
              <a:solidFill>
                <a:srgbClr val="404040"/>
              </a:solidFill>
              <a:effectLst/>
              <a:uLnTx/>
              <a:uFillTx/>
              <a:latin typeface="+mn-lt"/>
              <a:ea typeface="+mn-ea"/>
              <a:cs typeface="+mn-cs"/>
            </a:endParaRPr>
          </a:p>
        </p:txBody>
      </p:sp>
      <p:pic>
        <p:nvPicPr>
          <p:cNvPr id="117" name="Picture 11"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10" r="22774"/>
          <a:stretch/>
        </p:blipFill>
        <p:spPr>
          <a:xfrm>
            <a:off x="7080247" y="4771853"/>
            <a:ext cx="1380187" cy="277167"/>
          </a:xfrm>
          <a:prstGeom prst="rect">
            <a:avLst/>
          </a:prstGeom>
        </p:spPr>
      </p:pic>
      <p:sp>
        <p:nvSpPr>
          <p:cNvPr id="118" name="Zástupný symbol pro text 4"/>
          <p:cNvSpPr>
            <a:spLocks noGrp="1"/>
          </p:cNvSpPr>
          <p:nvPr>
            <p:ph type="body" sz="quarter" idx="16" hasCustomPrompt="1"/>
          </p:nvPr>
        </p:nvSpPr>
        <p:spPr>
          <a:xfrm>
            <a:off x="4067944" y="2463590"/>
            <a:ext cx="4535487" cy="432197"/>
          </a:xfrm>
          <a:prstGeom prst="rect">
            <a:avLst/>
          </a:prstGeom>
        </p:spPr>
        <p:txBody>
          <a:bodyPr>
            <a:noAutofit/>
          </a:bodyPr>
          <a:lstStyle>
            <a:lvl1pPr marL="0" indent="0">
              <a:buNone/>
              <a:defRPr sz="3600" b="1" cap="all" baseline="0">
                <a:solidFill>
                  <a:srgbClr val="404040"/>
                </a:solidFill>
              </a:defRPr>
            </a:lvl1pPr>
          </a:lstStyle>
          <a:p>
            <a:pPr lvl="0"/>
            <a:r>
              <a:rPr lang="cs-CZ" dirty="0" err="1"/>
              <a:t>Presentation</a:t>
            </a:r>
            <a:r>
              <a:rPr lang="cs-CZ" dirty="0"/>
              <a:t> </a:t>
            </a:r>
            <a:r>
              <a:rPr lang="cs-CZ" dirty="0" err="1"/>
              <a:t>title</a:t>
            </a:r>
            <a:endParaRPr lang="en-US" dirty="0"/>
          </a:p>
        </p:txBody>
      </p:sp>
      <p:sp>
        <p:nvSpPr>
          <p:cNvPr id="119" name="Zástupný symbol pro text 11"/>
          <p:cNvSpPr>
            <a:spLocks noGrp="1"/>
          </p:cNvSpPr>
          <p:nvPr>
            <p:ph type="body" sz="quarter" idx="17" hasCustomPrompt="1"/>
          </p:nvPr>
        </p:nvSpPr>
        <p:spPr>
          <a:xfrm>
            <a:off x="4091230" y="3665936"/>
            <a:ext cx="833437" cy="276225"/>
          </a:xfrm>
          <a:prstGeom prst="rect">
            <a:avLst/>
          </a:prstGeom>
        </p:spPr>
        <p:txBody>
          <a:bodyPr/>
          <a:lstStyle>
            <a:lvl1pPr marL="0" indent="0">
              <a:buNone/>
              <a:defRPr sz="1800" b="1">
                <a:solidFill>
                  <a:srgbClr val="404040"/>
                </a:solidFill>
              </a:defRPr>
            </a:lvl1pPr>
          </a:lstStyle>
          <a:p>
            <a:pPr lvl="0"/>
            <a:r>
              <a:rPr lang="cs-CZ" dirty="0" err="1"/>
              <a:t>Date</a:t>
            </a:r>
            <a:endParaRPr lang="en-US" dirty="0"/>
          </a:p>
        </p:txBody>
      </p:sp>
      <p:sp>
        <p:nvSpPr>
          <p:cNvPr id="120" name="Zástupný symbol pro text 4"/>
          <p:cNvSpPr>
            <a:spLocks noGrp="1"/>
          </p:cNvSpPr>
          <p:nvPr>
            <p:ph type="body" sz="quarter" idx="18" hasCustomPrompt="1"/>
          </p:nvPr>
        </p:nvSpPr>
        <p:spPr>
          <a:xfrm>
            <a:off x="4067944" y="3075657"/>
            <a:ext cx="4535487" cy="432197"/>
          </a:xfrm>
          <a:prstGeom prst="rect">
            <a:avLst/>
          </a:prstGeom>
        </p:spPr>
        <p:txBody>
          <a:bodyPr anchor="ctr" anchorCtr="0">
            <a:noAutofit/>
          </a:bodyPr>
          <a:lstStyle>
            <a:lvl1pPr marL="0" indent="0">
              <a:buNone/>
              <a:defRPr sz="3600" b="1" baseline="0">
                <a:solidFill>
                  <a:srgbClr val="404040"/>
                </a:solidFill>
              </a:defRPr>
            </a:lvl1pPr>
          </a:lstStyle>
          <a:p>
            <a:pPr lvl="0"/>
            <a:r>
              <a:rPr lang="cs-CZ" dirty="0" err="1"/>
              <a:t>Additional</a:t>
            </a:r>
            <a:r>
              <a:rPr lang="cs-CZ" dirty="0"/>
              <a:t> </a:t>
            </a:r>
            <a:r>
              <a:rPr lang="cs-CZ" dirty="0" err="1"/>
              <a:t>subtitle</a:t>
            </a:r>
            <a:endParaRPr lang="en-US" dirty="0"/>
          </a:p>
        </p:txBody>
      </p:sp>
    </p:spTree>
    <p:extLst>
      <p:ext uri="{BB962C8B-B14F-4D97-AF65-F5344CB8AC3E}">
        <p14:creationId xmlns:p14="http://schemas.microsoft.com/office/powerpoint/2010/main" val="23290723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obsah - 1 radek nadpis">
    <p:spTree>
      <p:nvGrpSpPr>
        <p:cNvPr id="1" name=""/>
        <p:cNvGrpSpPr/>
        <p:nvPr/>
      </p:nvGrpSpPr>
      <p:grpSpPr>
        <a:xfrm>
          <a:off x="0" y="0"/>
          <a:ext cx="0" cy="0"/>
          <a:chOff x="0" y="0"/>
          <a:chExt cx="0" cy="0"/>
        </a:xfrm>
      </p:grpSpPr>
      <p:sp>
        <p:nvSpPr>
          <p:cNvPr id="11"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28073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9"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72276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obsahy pod sebou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49" y="2690649"/>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49"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3"/>
          <p:cNvSpPr>
            <a:spLocks noGrp="1"/>
          </p:cNvSpPr>
          <p:nvPr>
            <p:ph sz="quarter" idx="22"/>
          </p:nvPr>
        </p:nvSpPr>
        <p:spPr>
          <a:xfrm>
            <a:off x="684250" y="3112295"/>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88857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obsahy pod sebou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721626" y="2690649"/>
            <a:ext cx="788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4250"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684250" y="3112295"/>
            <a:ext cx="7920000" cy="1350169"/>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07795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obsahy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14" y="4660201"/>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12" y="1005577"/>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Text Placeholder 6"/>
          <p:cNvSpPr>
            <a:spLocks noGrp="1"/>
          </p:cNvSpPr>
          <p:nvPr>
            <p:ph type="body" sz="quarter" idx="21"/>
          </p:nvPr>
        </p:nvSpPr>
        <p:spPr>
          <a:xfrm>
            <a:off x="4860253" y="4660200"/>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3"/>
          <p:cNvSpPr>
            <a:spLocks noGrp="1"/>
          </p:cNvSpPr>
          <p:nvPr>
            <p:ph sz="quarter" idx="22"/>
          </p:nvPr>
        </p:nvSpPr>
        <p:spPr>
          <a:xfrm>
            <a:off x="4860250" y="1005576"/>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51820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obsahy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683567" y="4660201"/>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3567" y="122158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4860250" y="4660219"/>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4860250" y="122160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52479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obsahy - 1 radek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005576"/>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6048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obsahy - 2 radky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221581"/>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221581"/>
            <a:ext cx="2664295" cy="340280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221580"/>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49310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095326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obsahy - 1 radek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8"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71376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obsahy - 2 radky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9"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50613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obsahy - 1 radek nadpis_v3">
    <p:spTree>
      <p:nvGrpSpPr>
        <p:cNvPr id="1" name=""/>
        <p:cNvGrpSpPr/>
        <p:nvPr/>
      </p:nvGrpSpPr>
      <p:grpSpPr>
        <a:xfrm>
          <a:off x="0" y="0"/>
          <a:ext cx="0" cy="0"/>
          <a:chOff x="0" y="0"/>
          <a:chExt cx="0" cy="0"/>
        </a:xfrm>
      </p:grpSpPr>
      <p:sp>
        <p:nvSpPr>
          <p:cNvPr id="26"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24"/>
          </p:nvPr>
        </p:nvSpPr>
        <p:spPr>
          <a:xfrm>
            <a:off x="684065" y="3112295"/>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8"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9"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0"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1"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01523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obsahy - 2 radky nadpis_v3">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4"/>
          </p:nvPr>
        </p:nvSpPr>
        <p:spPr>
          <a:xfrm>
            <a:off x="684065" y="3112295"/>
            <a:ext cx="7921625"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59081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_v2">
    <p:spTree>
      <p:nvGrpSpPr>
        <p:cNvPr id="1" name=""/>
        <p:cNvGrpSpPr/>
        <p:nvPr/>
      </p:nvGrpSpPr>
      <p:grpSpPr>
        <a:xfrm>
          <a:off x="0" y="0"/>
          <a:ext cx="0" cy="0"/>
          <a:chOff x="0" y="0"/>
          <a:chExt cx="0" cy="0"/>
        </a:xfrm>
      </p:grpSpPr>
      <p:sp>
        <p:nvSpPr>
          <p:cNvPr id="15"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6"/>
          <p:cNvSpPr>
            <a:spLocks noGrp="1"/>
          </p:cNvSpPr>
          <p:nvPr>
            <p:ph sz="quarter" idx="24"/>
          </p:nvPr>
        </p:nvSpPr>
        <p:spPr>
          <a:xfrm>
            <a:off x="683570" y="3489852"/>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Text Placeholder 6"/>
          <p:cNvSpPr>
            <a:spLocks noGrp="1"/>
          </p:cNvSpPr>
          <p:nvPr>
            <p:ph type="body" sz="quarter" idx="25"/>
          </p:nvPr>
        </p:nvSpPr>
        <p:spPr>
          <a:xfrm>
            <a:off x="684066" y="204740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6"/>
          </p:nvPr>
        </p:nvSpPr>
        <p:spPr>
          <a:xfrm>
            <a:off x="683570" y="897565"/>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7"/>
          </p:nvPr>
        </p:nvSpPr>
        <p:spPr>
          <a:xfrm>
            <a:off x="684066" y="334355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8"/>
          </p:nvPr>
        </p:nvSpPr>
        <p:spPr>
          <a:xfrm>
            <a:off x="683570" y="2193709"/>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49200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_v2">
    <p:spTree>
      <p:nvGrpSpPr>
        <p:cNvPr id="1" name=""/>
        <p:cNvGrpSpPr/>
        <p:nvPr/>
      </p:nvGrpSpPr>
      <p:grpSpPr>
        <a:xfrm>
          <a:off x="0" y="0"/>
          <a:ext cx="0" cy="0"/>
          <a:chOff x="0" y="0"/>
          <a:chExt cx="0" cy="0"/>
        </a:xfrm>
      </p:grpSpPr>
      <p:sp>
        <p:nvSpPr>
          <p:cNvPr id="18"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4"/>
          </p:nvPr>
        </p:nvSpPr>
        <p:spPr>
          <a:xfrm>
            <a:off x="683570" y="3651871"/>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5"/>
          </p:nvPr>
        </p:nvSpPr>
        <p:spPr>
          <a:xfrm>
            <a:off x="684066" y="212268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70" y="1134856"/>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684066" y="338118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683570" y="2393364"/>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43054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4 obsahy - 1 radek nadpis">
    <p:spTree>
      <p:nvGrpSpPr>
        <p:cNvPr id="1" name=""/>
        <p:cNvGrpSpPr/>
        <p:nvPr/>
      </p:nvGrpSpPr>
      <p:grpSpPr>
        <a:xfrm>
          <a:off x="0" y="0"/>
          <a:ext cx="0" cy="0"/>
          <a:chOff x="0" y="0"/>
          <a:chExt cx="0" cy="0"/>
        </a:xfrm>
      </p:grpSpPr>
      <p:sp>
        <p:nvSpPr>
          <p:cNvPr id="16" name="Text Placeholder 6"/>
          <p:cNvSpPr>
            <a:spLocks noGrp="1"/>
          </p:cNvSpPr>
          <p:nvPr>
            <p:ph type="body" sz="quarter" idx="25"/>
          </p:nvPr>
        </p:nvSpPr>
        <p:spPr>
          <a:xfrm>
            <a:off x="683073"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6"/>
          </p:nvPr>
        </p:nvSpPr>
        <p:spPr>
          <a:xfrm>
            <a:off x="682577"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Text Placeholder 6"/>
          <p:cNvSpPr>
            <a:spLocks noGrp="1"/>
          </p:cNvSpPr>
          <p:nvPr>
            <p:ph type="body" sz="quarter" idx="27"/>
          </p:nvPr>
        </p:nvSpPr>
        <p:spPr>
          <a:xfrm>
            <a:off x="4716016"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8"/>
          </p:nvPr>
        </p:nvSpPr>
        <p:spPr>
          <a:xfrm>
            <a:off x="4715520"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9"/>
          </p:nvPr>
        </p:nvSpPr>
        <p:spPr>
          <a:xfrm>
            <a:off x="4716016"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30"/>
          </p:nvPr>
        </p:nvSpPr>
        <p:spPr>
          <a:xfrm>
            <a:off x="4715520"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31"/>
          </p:nvPr>
        </p:nvSpPr>
        <p:spPr>
          <a:xfrm>
            <a:off x="683072"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32"/>
          </p:nvPr>
        </p:nvSpPr>
        <p:spPr>
          <a:xfrm>
            <a:off x="682576"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5"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09191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4 obsahy - 2 radky nadpis">
    <p:spTree>
      <p:nvGrpSpPr>
        <p:cNvPr id="1" name=""/>
        <p:cNvGrpSpPr/>
        <p:nvPr/>
      </p:nvGrpSpPr>
      <p:grpSpPr>
        <a:xfrm>
          <a:off x="0" y="0"/>
          <a:ext cx="0" cy="0"/>
          <a:chOff x="0" y="0"/>
          <a:chExt cx="0" cy="0"/>
        </a:xfrm>
      </p:grpSpPr>
      <p:sp>
        <p:nvSpPr>
          <p:cNvPr id="20" name="Text Placeholder 6"/>
          <p:cNvSpPr>
            <a:spLocks noGrp="1"/>
          </p:cNvSpPr>
          <p:nvPr>
            <p:ph type="body" sz="quarter" idx="25"/>
          </p:nvPr>
        </p:nvSpPr>
        <p:spPr>
          <a:xfrm>
            <a:off x="684065"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69"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4717008"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4716512"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Text Placeholder 6"/>
          <p:cNvSpPr>
            <a:spLocks noGrp="1"/>
          </p:cNvSpPr>
          <p:nvPr>
            <p:ph type="body" sz="quarter" idx="29"/>
          </p:nvPr>
        </p:nvSpPr>
        <p:spPr>
          <a:xfrm>
            <a:off x="4717008"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5" name="Zástupný symbol pro obsah 16"/>
          <p:cNvSpPr>
            <a:spLocks noGrp="1"/>
          </p:cNvSpPr>
          <p:nvPr>
            <p:ph sz="quarter" idx="30"/>
          </p:nvPr>
        </p:nvSpPr>
        <p:spPr>
          <a:xfrm>
            <a:off x="4716512"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6" name="Text Placeholder 6"/>
          <p:cNvSpPr>
            <a:spLocks noGrp="1"/>
          </p:cNvSpPr>
          <p:nvPr>
            <p:ph type="body" sz="quarter" idx="31"/>
          </p:nvPr>
        </p:nvSpPr>
        <p:spPr>
          <a:xfrm>
            <a:off x="684064"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32"/>
          </p:nvPr>
        </p:nvSpPr>
        <p:spPr>
          <a:xfrm>
            <a:off x="683568"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30830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radek nadpis - 1 obsah ">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404040"/>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Zástupný symbol pro obsah 10"/>
          <p:cNvSpPr>
            <a:spLocks noGrp="1"/>
          </p:cNvSpPr>
          <p:nvPr>
            <p:ph sz="quarter" idx="18"/>
          </p:nvPr>
        </p:nvSpPr>
        <p:spPr>
          <a:xfrm>
            <a:off x="683568" y="1653648"/>
            <a:ext cx="7920000"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640823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radky nadpis - 1 obsah ">
    <p:spTree>
      <p:nvGrpSpPr>
        <p:cNvPr id="1" name=""/>
        <p:cNvGrpSpPr/>
        <p:nvPr/>
      </p:nvGrpSpPr>
      <p:grpSpPr>
        <a:xfrm>
          <a:off x="0" y="0"/>
          <a:ext cx="0" cy="0"/>
          <a:chOff x="0" y="0"/>
          <a:chExt cx="0" cy="0"/>
        </a:xfrm>
      </p:grpSpPr>
      <p:sp>
        <p:nvSpPr>
          <p:cNvPr id="14" name="Zástupný symbol pro obsah 10"/>
          <p:cNvSpPr>
            <a:spLocks noGrp="1"/>
          </p:cNvSpPr>
          <p:nvPr>
            <p:ph sz="quarter" idx="18"/>
          </p:nvPr>
        </p:nvSpPr>
        <p:spPr>
          <a:xfrm>
            <a:off x="684250" y="1869672"/>
            <a:ext cx="7920000" cy="275430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4377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1714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radek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059582"/>
            <a:ext cx="4680520" cy="367240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68976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radky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221600"/>
            <a:ext cx="4680520" cy="351039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1" y="1383618"/>
            <a:ext cx="2592215"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10842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radek nadpis - 2 obsahy pod sebou ">
    <p:spTree>
      <p:nvGrpSpPr>
        <p:cNvPr id="1" name=""/>
        <p:cNvGrpSpPr/>
        <p:nvPr/>
      </p:nvGrpSpPr>
      <p:grpSpPr>
        <a:xfrm>
          <a:off x="0" y="0"/>
          <a:ext cx="0" cy="0"/>
          <a:chOff x="0" y="0"/>
          <a:chExt cx="0" cy="0"/>
        </a:xfrm>
      </p:grpSpPr>
      <p:sp>
        <p:nvSpPr>
          <p:cNvPr id="16" name="Zástupný symbol pro obsah 10"/>
          <p:cNvSpPr>
            <a:spLocks noGrp="1"/>
          </p:cNvSpPr>
          <p:nvPr>
            <p:ph sz="quarter" idx="23"/>
          </p:nvPr>
        </p:nvSpPr>
        <p:spPr>
          <a:xfrm>
            <a:off x="684215" y="3273828"/>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18"/>
          </p:nvPr>
        </p:nvSpPr>
        <p:spPr>
          <a:xfrm>
            <a:off x="684214" y="1633110"/>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01468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1"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0471806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radky nadpis - 2 obsahy pod sebou ">
    <p:spTree>
      <p:nvGrpSpPr>
        <p:cNvPr id="1" name=""/>
        <p:cNvGrpSpPr/>
        <p:nvPr/>
      </p:nvGrpSpPr>
      <p:grpSpPr>
        <a:xfrm>
          <a:off x="0" y="0"/>
          <a:ext cx="0" cy="0"/>
          <a:chOff x="0" y="0"/>
          <a:chExt cx="0" cy="0"/>
        </a:xfrm>
      </p:grpSpPr>
      <p:sp>
        <p:nvSpPr>
          <p:cNvPr id="17" name="Zástupný symbol pro obsah 10"/>
          <p:cNvSpPr>
            <a:spLocks noGrp="1"/>
          </p:cNvSpPr>
          <p:nvPr>
            <p:ph sz="quarter" idx="23"/>
          </p:nvPr>
        </p:nvSpPr>
        <p:spPr>
          <a:xfrm>
            <a:off x="684215" y="3415193"/>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18"/>
          </p:nvPr>
        </p:nvSpPr>
        <p:spPr>
          <a:xfrm>
            <a:off x="684214" y="1869672"/>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683568" y="312269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31260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1 radek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684215"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72810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2 radky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1"/>
          </p:nvPr>
        </p:nvSpPr>
        <p:spPr>
          <a:xfrm>
            <a:off x="684215"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003399"/>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39996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1 radek nadpis - 2 obsahy pod sebou">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3779913" y="1059582"/>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78027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69250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2 radky nadpis - 2 obsahy pod sebou">
    <p:spTree>
      <p:nvGrpSpPr>
        <p:cNvPr id="1" name=""/>
        <p:cNvGrpSpPr/>
        <p:nvPr/>
      </p:nvGrpSpPr>
      <p:grpSpPr>
        <a:xfrm>
          <a:off x="0" y="0"/>
          <a:ext cx="0" cy="0"/>
          <a:chOff x="0" y="0"/>
          <a:chExt cx="0" cy="0"/>
        </a:xfrm>
      </p:grpSpPr>
      <p:sp>
        <p:nvSpPr>
          <p:cNvPr id="12"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obsah 10"/>
          <p:cNvSpPr>
            <a:spLocks noGrp="1"/>
          </p:cNvSpPr>
          <p:nvPr>
            <p:ph sz="quarter" idx="21"/>
          </p:nvPr>
        </p:nvSpPr>
        <p:spPr>
          <a:xfrm>
            <a:off x="3779913" y="114078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84697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94366"/>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227509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radek nadpis - 3 obsahy vedle sebe ">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615617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327585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4"/>
          </p:nvPr>
        </p:nvSpPr>
        <p:spPr>
          <a:xfrm>
            <a:off x="395536"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9553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275857"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15617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8597542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radky nadpis - 3 obsahy vedle sebe ">
    <p:spTree>
      <p:nvGrpSpPr>
        <p:cNvPr id="1" name=""/>
        <p:cNvGrpSpPr/>
        <p:nvPr/>
      </p:nvGrpSpPr>
      <p:grpSpPr>
        <a:xfrm>
          <a:off x="0" y="0"/>
          <a:ext cx="0" cy="0"/>
          <a:chOff x="0" y="0"/>
          <a:chExt cx="0" cy="0"/>
        </a:xfrm>
      </p:grpSpPr>
      <p:sp>
        <p:nvSpPr>
          <p:cNvPr id="19" name="Zástupný symbol pro obsah 10"/>
          <p:cNvSpPr>
            <a:spLocks noGrp="1"/>
          </p:cNvSpPr>
          <p:nvPr>
            <p:ph sz="quarter" idx="26"/>
          </p:nvPr>
        </p:nvSpPr>
        <p:spPr>
          <a:xfrm>
            <a:off x="615617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5"/>
          </p:nvPr>
        </p:nvSpPr>
        <p:spPr>
          <a:xfrm>
            <a:off x="327585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4"/>
          </p:nvPr>
        </p:nvSpPr>
        <p:spPr>
          <a:xfrm>
            <a:off x="395536"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39553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3275857"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15617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0186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24873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
    <p:spTree>
      <p:nvGrpSpPr>
        <p:cNvPr id="1" name=""/>
        <p:cNvGrpSpPr/>
        <p:nvPr/>
      </p:nvGrpSpPr>
      <p:grpSpPr>
        <a:xfrm>
          <a:off x="0" y="0"/>
          <a:ext cx="0" cy="0"/>
          <a:chOff x="0" y="0"/>
          <a:chExt cx="0" cy="0"/>
        </a:xfrm>
      </p:grpSpPr>
      <p:sp>
        <p:nvSpPr>
          <p:cNvPr id="17"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15016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3456529"/>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02378"/>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3779912" y="475267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41141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3779912" y="22204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18"/>
          </p:nvPr>
        </p:nvSpPr>
        <p:spPr>
          <a:xfrm>
            <a:off x="3779912" y="352683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Text Placeholder 6"/>
          <p:cNvSpPr>
            <a:spLocks noGrp="1"/>
          </p:cNvSpPr>
          <p:nvPr>
            <p:ph type="body" sz="quarter" idx="21"/>
          </p:nvPr>
        </p:nvSpPr>
        <p:spPr>
          <a:xfrm>
            <a:off x="3779912"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180755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radek nadpis - 3 obsahy popis">
    <p:spTree>
      <p:nvGrpSpPr>
        <p:cNvPr id="1" name=""/>
        <p:cNvGrpSpPr/>
        <p:nvPr/>
      </p:nvGrpSpPr>
      <p:grpSpPr>
        <a:xfrm>
          <a:off x="0" y="0"/>
          <a:ext cx="0" cy="0"/>
          <a:chOff x="0" y="0"/>
          <a:chExt cx="0" cy="0"/>
        </a:xfrm>
      </p:grpSpPr>
      <p:sp>
        <p:nvSpPr>
          <p:cNvPr id="19" name="Zástupný symbol pro obsah 10"/>
          <p:cNvSpPr>
            <a:spLocks noGrp="1"/>
          </p:cNvSpPr>
          <p:nvPr>
            <p:ph sz="quarter" idx="27"/>
          </p:nvPr>
        </p:nvSpPr>
        <p:spPr>
          <a:xfrm>
            <a:off x="4716016" y="3317911"/>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643564"/>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684215" y="1643564"/>
            <a:ext cx="3743771" cy="31424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0"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0373854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1 radek nadpis - 3 obsahy_v2">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684213" y="3327996"/>
            <a:ext cx="3744000" cy="143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6"/>
          </p:nvPr>
        </p:nvSpPr>
        <p:spPr>
          <a:xfrm>
            <a:off x="684213" y="1644209"/>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4716018" y="1653649"/>
            <a:ext cx="3743771" cy="312226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8006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8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latin typeface="Calibri" pitchFamily="34" charset="0"/>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696975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radky nadpis - 3 obsahy popis">
    <p:spTree>
      <p:nvGrpSpPr>
        <p:cNvPr id="1" name=""/>
        <p:cNvGrpSpPr/>
        <p:nvPr/>
      </p:nvGrpSpPr>
      <p:grpSpPr>
        <a:xfrm>
          <a:off x="0" y="0"/>
          <a:ext cx="0" cy="0"/>
          <a:chOff x="0" y="0"/>
          <a:chExt cx="0" cy="0"/>
        </a:xfrm>
      </p:grpSpPr>
      <p:sp>
        <p:nvSpPr>
          <p:cNvPr id="17" name="Zástupný symbol pro obsah 10"/>
          <p:cNvSpPr>
            <a:spLocks noGrp="1"/>
          </p:cNvSpPr>
          <p:nvPr>
            <p:ph sz="quarter" idx="27"/>
          </p:nvPr>
        </p:nvSpPr>
        <p:spPr>
          <a:xfrm>
            <a:off x="4716016" y="3397762"/>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761661"/>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5"/>
          </p:nvPr>
        </p:nvSpPr>
        <p:spPr>
          <a:xfrm>
            <a:off x="684215" y="1761662"/>
            <a:ext cx="3743771" cy="302433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481345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číslo snímku 7"/>
          <p:cNvSpPr>
            <a:spLocks noGrp="1"/>
          </p:cNvSpPr>
          <p:nvPr>
            <p:ph type="sldNum" sz="quarter" idx="4"/>
          </p:nvPr>
        </p:nvSpPr>
        <p:spPr>
          <a:xfrm>
            <a:off x="6919200" y="4908600"/>
            <a:ext cx="2133600" cy="273844"/>
          </a:xfrm>
          <a:prstGeom prst="rect">
            <a:avLst/>
          </a:prstGeom>
        </p:spPr>
        <p:txBody>
          <a:bodyPr vert="horz" lIns="91438" tIns="45719" rIns="91438" bIns="45719" rtlCol="0" anchor="ctr"/>
          <a:lstStyle>
            <a:lvl1pPr algn="r">
              <a:defRPr lang="cs-CZ" sz="900" kern="1200" smtClean="0">
                <a:solidFill>
                  <a:srgbClr val="5F5F5F"/>
                </a:solidFill>
                <a:latin typeface="Calibri" pitchFamily="34" charset="0"/>
                <a:ea typeface="+mn-ea"/>
                <a:cs typeface="Arial" pitchFamily="34" charset="0"/>
              </a:defRPr>
            </a:lvl1pPr>
          </a:lstStyle>
          <a:p>
            <a:fld id="{72FB31A3-CAEE-4DA4-9773-AA68ED809196}" type="slidenum">
              <a:rPr/>
              <a:pPr/>
              <a:t>‹#›</a:t>
            </a:fld>
            <a:endParaRPr dirty="0"/>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924741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2 radky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5"/>
          </p:nvPr>
        </p:nvSpPr>
        <p:spPr>
          <a:xfrm>
            <a:off x="4716018" y="1815667"/>
            <a:ext cx="3743771" cy="296024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7"/>
          </p:nvPr>
        </p:nvSpPr>
        <p:spPr>
          <a:xfrm>
            <a:off x="684213" y="3408840"/>
            <a:ext cx="3744000" cy="1377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6"/>
          </p:nvPr>
        </p:nvSpPr>
        <p:spPr>
          <a:xfrm>
            <a:off x="684213" y="1815666"/>
            <a:ext cx="3744000" cy="14031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5680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4"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535721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radek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7"/>
          </p:nvPr>
        </p:nvSpPr>
        <p:spPr>
          <a:xfrm>
            <a:off x="4716016"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Zástupný symbol pro obsah 10"/>
          <p:cNvSpPr>
            <a:spLocks noGrp="1"/>
          </p:cNvSpPr>
          <p:nvPr>
            <p:ph sz="quarter" idx="28"/>
          </p:nvPr>
        </p:nvSpPr>
        <p:spPr>
          <a:xfrm>
            <a:off x="684213"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6"/>
          </p:nvPr>
        </p:nvSpPr>
        <p:spPr>
          <a:xfrm>
            <a:off x="684212" y="1619814"/>
            <a:ext cx="7920038" cy="1492481"/>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966511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radky nadpis - 3 obsahy">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4716016"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8"/>
          </p:nvPr>
        </p:nvSpPr>
        <p:spPr>
          <a:xfrm>
            <a:off x="684213"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6"/>
          </p:nvPr>
        </p:nvSpPr>
        <p:spPr>
          <a:xfrm>
            <a:off x="684212" y="1761660"/>
            <a:ext cx="7920038" cy="1404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75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3881177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radek nadpis - 4 obsahy">
    <p:spTree>
      <p:nvGrpSpPr>
        <p:cNvPr id="1" name=""/>
        <p:cNvGrpSpPr/>
        <p:nvPr/>
      </p:nvGrpSpPr>
      <p:grpSpPr>
        <a:xfrm>
          <a:off x="0" y="0"/>
          <a:ext cx="0" cy="0"/>
          <a:chOff x="0" y="0"/>
          <a:chExt cx="0" cy="0"/>
        </a:xfrm>
      </p:grpSpPr>
      <p:sp>
        <p:nvSpPr>
          <p:cNvPr id="19" name="Zástupný symbol pro obsah 10"/>
          <p:cNvSpPr>
            <a:spLocks noGrp="1"/>
          </p:cNvSpPr>
          <p:nvPr>
            <p:ph sz="quarter" idx="28"/>
          </p:nvPr>
        </p:nvSpPr>
        <p:spPr>
          <a:xfrm>
            <a:off x="684213"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9"/>
          </p:nvPr>
        </p:nvSpPr>
        <p:spPr>
          <a:xfrm>
            <a:off x="4716250"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7"/>
          </p:nvPr>
        </p:nvSpPr>
        <p:spPr>
          <a:xfrm>
            <a:off x="4716016" y="164356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6"/>
          </p:nvPr>
        </p:nvSpPr>
        <p:spPr>
          <a:xfrm>
            <a:off x="684212" y="1653648"/>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3"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84727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2 radky nadpis - 4 obsahy">
    <p:spTree>
      <p:nvGrpSpPr>
        <p:cNvPr id="1" name=""/>
        <p:cNvGrpSpPr/>
        <p:nvPr/>
      </p:nvGrpSpPr>
      <p:grpSpPr>
        <a:xfrm>
          <a:off x="0" y="0"/>
          <a:ext cx="0" cy="0"/>
          <a:chOff x="0" y="0"/>
          <a:chExt cx="0" cy="0"/>
        </a:xfrm>
      </p:grpSpPr>
      <p:sp>
        <p:nvSpPr>
          <p:cNvPr id="22" name="Zástupný symbol pro obsah 10"/>
          <p:cNvSpPr>
            <a:spLocks noGrp="1"/>
          </p:cNvSpPr>
          <p:nvPr>
            <p:ph sz="quarter" idx="28"/>
          </p:nvPr>
        </p:nvSpPr>
        <p:spPr>
          <a:xfrm>
            <a:off x="684213"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3" name="Zástupný symbol pro obsah 10"/>
          <p:cNvSpPr>
            <a:spLocks noGrp="1"/>
          </p:cNvSpPr>
          <p:nvPr>
            <p:ph sz="quarter" idx="29"/>
          </p:nvPr>
        </p:nvSpPr>
        <p:spPr>
          <a:xfrm>
            <a:off x="4716250"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Zástupný symbol pro obsah 10"/>
          <p:cNvSpPr>
            <a:spLocks noGrp="1"/>
          </p:cNvSpPr>
          <p:nvPr>
            <p:ph sz="quarter" idx="27"/>
          </p:nvPr>
        </p:nvSpPr>
        <p:spPr>
          <a:xfrm>
            <a:off x="4716016" y="1775482"/>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5" name="Zástupný symbol pro obsah 10"/>
          <p:cNvSpPr>
            <a:spLocks noGrp="1"/>
          </p:cNvSpPr>
          <p:nvPr>
            <p:ph sz="quarter" idx="26"/>
          </p:nvPr>
        </p:nvSpPr>
        <p:spPr>
          <a:xfrm>
            <a:off x="684212" y="1785566"/>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6"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0767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12888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0588425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07775"/>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Na Prikope 22, Slovansky dum</a:t>
            </a:r>
            <a:r>
              <a:rPr lang="en-US" sz="1400" kern="0" noProof="1">
                <a:solidFill>
                  <a:srgbClr val="404040"/>
                </a:solidFill>
                <a:cs typeface="Calibri" pitchFamily="34" charset="0"/>
              </a:rPr>
              <a:t>, 110 00 </a:t>
            </a:r>
            <a:r>
              <a:rPr lang="cs-CZ" sz="1400" kern="0" noProof="1">
                <a:solidFill>
                  <a:srgbClr val="404040"/>
                </a:solidFill>
                <a:cs typeface="Calibri" pitchFamily="34" charset="0"/>
              </a:rPr>
              <a:t>Prague </a:t>
            </a:r>
            <a:r>
              <a:rPr lang="en-US" sz="1400" kern="0" noProof="1">
                <a:solidFill>
                  <a:srgbClr val="404040"/>
                </a:solidFill>
                <a:cs typeface="Calibri" pitchFamily="34" charset="0"/>
              </a:rPr>
              <a:t>1</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www.ipsos.cz</a:t>
            </a:r>
            <a:r>
              <a:rPr lang="cs-CZ" sz="2000" noProof="1">
                <a:solidFill>
                  <a:srgbClr val="1F497D">
                    <a:lumMod val="60000"/>
                    <a:lumOff val="40000"/>
                  </a:srgbClr>
                </a:solidFill>
                <a:cs typeface="Arial" pitchFamily="34" charset="0"/>
              </a:rPr>
              <a:t>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print"/>
          <a:stretch>
            <a:fillRect/>
          </a:stretch>
        </p:blipFill>
        <p:spPr>
          <a:xfrm>
            <a:off x="2401396" y="4190260"/>
            <a:ext cx="468000" cy="202238"/>
          </a:xfrm>
          <a:prstGeom prst="rect">
            <a:avLst/>
          </a:prstGeom>
        </p:spPr>
      </p:pic>
      <p:sp>
        <p:nvSpPr>
          <p:cNvPr id="26" name="Zástupný symbol pro nadpis 1"/>
          <p:cNvSpPr>
            <a:spLocks noGrp="1"/>
          </p:cNvSpPr>
          <p:nvPr>
            <p:ph type="title"/>
          </p:nvPr>
        </p:nvSpPr>
        <p:spPr>
          <a:xfrm>
            <a:off x="606567" y="77058"/>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031994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sk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pic>
        <p:nvPicPr>
          <p:cNvPr id="27" name="Obrázek 26" descr="slovenska_vlajka_3.png"/>
          <p:cNvPicPr>
            <a:picLocks noChangeAspect="1"/>
          </p:cNvPicPr>
          <p:nvPr userDrawn="1"/>
        </p:nvPicPr>
        <p:blipFill>
          <a:blip r:embed="rId2" cstate="print"/>
          <a:stretch>
            <a:fillRect/>
          </a:stretch>
        </p:blipFill>
        <p:spPr>
          <a:xfrm>
            <a:off x="2813875" y="4195980"/>
            <a:ext cx="514800" cy="250186"/>
          </a:xfrm>
          <a:prstGeom prst="rect">
            <a:avLst/>
          </a:prstGeom>
        </p:spPr>
      </p:pic>
    </p:spTree>
    <p:extLst>
      <p:ext uri="{BB962C8B-B14F-4D97-AF65-F5344CB8AC3E}">
        <p14:creationId xmlns:p14="http://schemas.microsoft.com/office/powerpoint/2010/main" val="21175804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5041134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639986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58558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2708104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78325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621100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6273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354241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0854644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1489971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3593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theme" Target="../theme/theme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png"/><Relationship Id="rId5" Type="http://schemas.openxmlformats.org/officeDocument/2006/relationships/slideLayout" Target="../slideLayouts/slideLayout88.xml"/><Relationship Id="rId10" Type="http://schemas.openxmlformats.org/officeDocument/2006/relationships/theme" Target="../theme/theme7.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3" name="Zástupný symbol pro text 2"/>
          <p:cNvSpPr>
            <a:spLocks noGrp="1"/>
          </p:cNvSpPr>
          <p:nvPr>
            <p:ph type="body" idx="1"/>
          </p:nvPr>
        </p:nvSpPr>
        <p:spPr>
          <a:xfrm>
            <a:off x="1042990" y="1491853"/>
            <a:ext cx="7058025" cy="3348038"/>
          </a:xfrm>
          <a:prstGeom prst="rect">
            <a:avLst/>
          </a:prstGeom>
        </p:spPr>
        <p:txBody>
          <a:bodyPr vert="horz" lIns="91438" tIns="45719" rIns="91438" bIns="45719"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5" name="Picture 10"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Tree>
    <p:extLst>
      <p:ext uri="{BB962C8B-B14F-4D97-AF65-F5344CB8AC3E}">
        <p14:creationId xmlns:p14="http://schemas.microsoft.com/office/powerpoint/2010/main" val="2978042975"/>
      </p:ext>
    </p:extLst>
  </p:cSld>
  <p:clrMap bg1="lt1" tx1="dk1" bg2="lt2" tx2="dk2" accent1="accent1" accent2="accent2" accent3="accent3" accent4="accent4" accent5="accent5" accent6="accent6" hlink="hlink" folHlink="folHlink"/>
  <p:sldLayoutIdLst>
    <p:sldLayoutId id="2147483817" r:id="rId1"/>
    <p:sldLayoutId id="2147483898" r:id="rId2"/>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7796" indent="-177796" algn="l" defTabSz="914378" rtl="0" eaLnBrk="1" latinLnBrk="0" hangingPunct="1">
        <a:spcBef>
          <a:spcPct val="20000"/>
        </a:spcBef>
        <a:buFont typeface="Wingdings" pitchFamily="2" charset="2"/>
        <a:buNone/>
        <a:defRPr sz="24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Arial" pitchFamily="34" charset="0"/>
        <a:buNone/>
        <a:defRPr sz="20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80000"/>
        <a:buFont typeface="Wingdings" pitchFamily="2" charset="2"/>
        <a:buNone/>
        <a:defRPr sz="20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800" kern="1200">
          <a:solidFill>
            <a:srgbClr val="404040"/>
          </a:solidFill>
          <a:latin typeface="Calibri" pitchFamily="34" charset="0"/>
          <a:ea typeface="+mn-ea"/>
          <a:cs typeface="Arial" pitchFamily="34" charset="0"/>
        </a:defRPr>
      </a:lvl4pPr>
      <a:lvl5pPr marL="1163609"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75025736"/>
      </p:ext>
    </p:extLst>
  </p:cSld>
  <p:clrMap bg1="lt1" tx1="dk1" bg2="lt2" tx2="dk2" accent1="accent1" accent2="accent2" accent3="accent3" accent4="accent4" accent5="accent5" accent6="accent6" hlink="hlink" folHlink="folHlink"/>
  <p:sldLayoutIdLst>
    <p:sldLayoutId id="2147483899" r:id="rId1"/>
    <p:sldLayoutId id="2147483918" r:id="rId2"/>
    <p:sldLayoutId id="2147483919" r:id="rId3"/>
    <p:sldLayoutId id="2147483920" r:id="rId4"/>
    <p:sldLayoutId id="2147483922" r:id="rId5"/>
    <p:sldLayoutId id="2147483923" r:id="rId6"/>
    <p:sldLayoutId id="2147483924" r:id="rId7"/>
    <p:sldLayoutId id="2147483925" r:id="rId8"/>
    <p:sldLayoutId id="2147483926" r:id="rId9"/>
  </p:sldLayoutIdLst>
  <p:hf sldNum="0" hdr="0" dt="0"/>
  <p:txStyles>
    <p:titleStyle>
      <a:lvl1pPr algn="l" defTabSz="914378"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7" name="Picture 10" descr="IPSOS_GAMECHANGERS_blue.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8"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rgbClr val="404040"/>
                </a:solidFill>
              </a:rPr>
              <a:pPr/>
              <a:t>‹#›</a:t>
            </a:fld>
            <a:endParaRPr lang="cs-CZ" dirty="0">
              <a:solidFill>
                <a:srgbClr val="404040"/>
              </a:solidFill>
            </a:endParaRP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ctr">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357796028"/>
      </p:ext>
    </p:extLst>
  </p:cSld>
  <p:clrMap bg1="lt1" tx1="dk1" bg2="lt2" tx2="dk2" accent1="accent1" accent2="accent2" accent3="accent3" accent4="accent4" accent5="accent5" accent6="accent6" hlink="hlink" folHlink="folHlink"/>
  <p:sldLayoutIdLst>
    <p:sldLayoutId id="2147483847" r:id="rId1"/>
    <p:sldLayoutId id="2147483907" r:id="rId2"/>
    <p:sldLayoutId id="2147483908" r:id="rId3"/>
    <p:sldLayoutId id="2147483909" r:id="rId4"/>
    <p:sldLayoutId id="2147483910" r:id="rId5"/>
    <p:sldLayoutId id="2147483911" r:id="rId6"/>
    <p:sldLayoutId id="2147483912" r:id="rId7"/>
    <p:sldLayoutId id="2147483913" r:id="rId8"/>
    <p:sldLayoutId id="2147483826" r:id="rId9"/>
    <p:sldLayoutId id="2147483828" r:id="rId10"/>
    <p:sldLayoutId id="2147483829" r:id="rId11"/>
    <p:sldLayoutId id="2147483830" r:id="rId12"/>
    <p:sldLayoutId id="2147483831" r:id="rId13"/>
    <p:sldLayoutId id="2147483857" r:id="rId14"/>
    <p:sldLayoutId id="2147483832" r:id="rId15"/>
    <p:sldLayoutId id="2147483833" r:id="rId16"/>
    <p:sldLayoutId id="2147483834" r:id="rId17"/>
  </p:sldLayoutIdLst>
  <p:hf sldNum="0" hdr="0" dt="0"/>
  <p:txStyles>
    <p:titleStyle>
      <a:lvl1pPr algn="l" defTabSz="914378" rtl="0" eaLnBrk="1" latinLnBrk="0" hangingPunct="1">
        <a:spcBef>
          <a:spcPct val="0"/>
        </a:spcBef>
        <a:buNone/>
        <a:defRPr sz="3200" b="1" kern="1200">
          <a:solidFill>
            <a:srgbClr val="404040"/>
          </a:solidFill>
          <a:latin typeface="+mj-lt"/>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0342257"/>
      </p:ext>
    </p:extLst>
  </p:cSld>
  <p:clrMap bg1="lt1" tx1="dk1" bg2="lt2" tx2="dk2" accent1="accent1" accent2="accent2" accent3="accent3" accent4="accent4" accent5="accent5" accent6="accent6" hlink="hlink" folHlink="folHlink"/>
  <p:sldLayoutIdLst>
    <p:sldLayoutId id="2147483700" r:id="rId1"/>
    <p:sldLayoutId id="2147483914" r:id="rId2"/>
    <p:sldLayoutId id="2147483836" r:id="rId3"/>
    <p:sldLayoutId id="2147483837" r:id="rId4"/>
    <p:sldLayoutId id="2147483838" r:id="rId5"/>
    <p:sldLayoutId id="2147483839" r:id="rId6"/>
    <p:sldLayoutId id="2147483840" r:id="rId7"/>
    <p:sldLayoutId id="2147483841" r:id="rId8"/>
    <p:sldLayoutId id="2147483774" r:id="rId9"/>
    <p:sldLayoutId id="2147483939" r:id="rId10"/>
    <p:sldLayoutId id="2147483940" r:id="rId11"/>
    <p:sldLayoutId id="2147483941" r:id="rId12"/>
    <p:sldLayoutId id="2147483942" r:id="rId13"/>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684213" y="1200149"/>
            <a:ext cx="7920000" cy="3585600"/>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2" name="Picture 10" descr="IPSOS_GAMECHANGERS_blue.png"/>
          <p:cNvPicPr>
            <a:picLocks noChangeAspect="1"/>
          </p:cNvPicPr>
          <p:nvPr userDrawn="1"/>
        </p:nvPicPr>
        <p:blipFill rotWithShape="1">
          <a:blip r:embed="rId41"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Tree>
    <p:extLst>
      <p:ext uri="{BB962C8B-B14F-4D97-AF65-F5344CB8AC3E}">
        <p14:creationId xmlns:p14="http://schemas.microsoft.com/office/powerpoint/2010/main" val="31317224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Lst>
  <p:hf sldNum="0" hdr="0" dt="0"/>
  <p:txStyles>
    <p:titleStyle>
      <a:lvl1pPr algn="l" defTabSz="685783" rtl="0" eaLnBrk="1" latinLnBrk="0" hangingPunct="1">
        <a:lnSpc>
          <a:spcPct val="100000"/>
        </a:lnSpc>
        <a:spcBef>
          <a:spcPct val="0"/>
        </a:spcBef>
        <a:buNone/>
        <a:defRPr lang="en-US" sz="2400" b="1" kern="1200" dirty="0" smtClean="0">
          <a:solidFill>
            <a:srgbClr val="404040"/>
          </a:solidFill>
          <a:latin typeface="Calibri" pitchFamily="34" charset="0"/>
          <a:ea typeface="+mj-ea"/>
          <a:cs typeface="Arial" pitchFamily="34" charset="0"/>
        </a:defRPr>
      </a:lvl1pPr>
    </p:titleStyle>
    <p:bodyStyle>
      <a:lvl1pPr marL="132297" indent="-132297" algn="l" defTabSz="685783" rtl="0" eaLnBrk="1" latinLnBrk="0" hangingPunct="1">
        <a:spcBef>
          <a:spcPts val="360"/>
        </a:spcBef>
        <a:buFontTx/>
        <a:buNone/>
        <a:defRPr lang="en-US" sz="1800" kern="1200" dirty="0" smtClean="0">
          <a:solidFill>
            <a:srgbClr val="404040"/>
          </a:solidFill>
          <a:latin typeface="Calibri" pitchFamily="34" charset="0"/>
          <a:ea typeface="+mn-ea"/>
          <a:cs typeface="Arial" pitchFamily="34" charset="0"/>
        </a:defRPr>
      </a:lvl1pPr>
      <a:lvl2pPr marL="334792" indent="-151196" algn="l" defTabSz="685783" rtl="0" eaLnBrk="1" latinLnBrk="0" hangingPunct="1">
        <a:spcBef>
          <a:spcPts val="324"/>
        </a:spcBef>
        <a:buFontTx/>
        <a:buNone/>
        <a:defRPr lang="en-US" sz="1500" kern="1200" dirty="0" smtClean="0">
          <a:solidFill>
            <a:srgbClr val="404040"/>
          </a:solidFill>
          <a:latin typeface="Calibri" pitchFamily="34" charset="0"/>
          <a:ea typeface="+mn-ea"/>
          <a:cs typeface="Arial" pitchFamily="34" charset="0"/>
        </a:defRPr>
      </a:lvl2pPr>
      <a:lvl3pPr marL="467088" indent="-94498" algn="l" defTabSz="685783" rtl="0" eaLnBrk="1" latinLnBrk="0" hangingPunct="1">
        <a:spcBef>
          <a:spcPts val="360"/>
        </a:spcBef>
        <a:buFontTx/>
        <a:buNone/>
        <a:defRPr lang="en-US" sz="1400" kern="1200" dirty="0" smtClean="0">
          <a:solidFill>
            <a:srgbClr val="404040"/>
          </a:solidFill>
          <a:latin typeface="Calibri" pitchFamily="34" charset="0"/>
          <a:ea typeface="+mn-ea"/>
          <a:cs typeface="Arial" pitchFamily="34" charset="0"/>
        </a:defRPr>
      </a:lvl3pPr>
      <a:lvl4pPr marL="677683" indent="-105297" algn="l" defTabSz="685783" rtl="0" eaLnBrk="1" latinLnBrk="0" hangingPunct="1">
        <a:spcBef>
          <a:spcPts val="360"/>
        </a:spcBef>
        <a:buFontTx/>
        <a:buNone/>
        <a:defRPr lang="en-US" sz="1200" kern="1200" dirty="0" smtClean="0">
          <a:solidFill>
            <a:srgbClr val="404040"/>
          </a:solidFill>
          <a:latin typeface="Calibri" pitchFamily="34" charset="0"/>
          <a:ea typeface="+mn-ea"/>
          <a:cs typeface="Arial" pitchFamily="34" charset="0"/>
        </a:defRPr>
      </a:lvl4pPr>
      <a:lvl5pPr marL="942277" indent="-105297" algn="l" defTabSz="685783" rtl="0" eaLnBrk="1" latinLnBrk="0" hangingPunct="1">
        <a:spcBef>
          <a:spcPts val="360"/>
        </a:spcBef>
        <a:buFontTx/>
        <a:buNone/>
        <a:defRPr lang="cs-CZ" sz="1100" kern="1200" dirty="0">
          <a:solidFill>
            <a:srgbClr val="404040"/>
          </a:solidFill>
          <a:latin typeface="Calibri"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cs-CZ"/>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Tree>
    <p:extLst>
      <p:ext uri="{BB962C8B-B14F-4D97-AF65-F5344CB8AC3E}">
        <p14:creationId xmlns:p14="http://schemas.microsoft.com/office/powerpoint/2010/main" val="2477817711"/>
      </p:ext>
    </p:extLst>
  </p:cSld>
  <p:clrMap bg1="lt1" tx1="dk1" bg2="lt2" tx2="dk2" accent1="accent1" accent2="accent2" accent3="accent3" accent4="accent4" accent5="accent5" accent6="accent6" hlink="hlink" folHlink="folHlink"/>
  <p:sldLayoutIdLst>
    <p:sldLayoutId id="2147483916" r:id="rId1"/>
    <p:sldLayoutId id="2147483845" r:id="rId2"/>
    <p:sldLayoutId id="2147483917" r:id="rId3"/>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6"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6417567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Lst>
  <p:hf sldNum="0" hdr="0" dt="0"/>
  <p:txStyles>
    <p:titleStyle>
      <a:lvl1pPr algn="l" defTabSz="914355"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84" indent="-342884" algn="l" defTabSz="914355"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24" indent="-285736" algn="l" defTabSz="914355"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12" indent="-285736" algn="l" defTabSz="914355"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20" indent="-228588" algn="l" defTabSz="914355"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297" indent="-228588" algn="l" defTabSz="914355"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notesSlide" Target="../notesSlides/notesSlide4.xml"/><Relationship Id="rId16"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5" Type="http://schemas.openxmlformats.org/officeDocument/2006/relationships/image" Target="../media/image6.png"/><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chart" Target="../charts/chart27.xml"/><Relationship Id="rId18" Type="http://schemas.openxmlformats.org/officeDocument/2006/relationships/image" Target="../media/image6.png"/><Relationship Id="rId3" Type="http://schemas.openxmlformats.org/officeDocument/2006/relationships/chart" Target="../charts/chart17.xml"/><Relationship Id="rId7" Type="http://schemas.openxmlformats.org/officeDocument/2006/relationships/chart" Target="../charts/chart21.xml"/><Relationship Id="rId12" Type="http://schemas.openxmlformats.org/officeDocument/2006/relationships/chart" Target="../charts/chart26.xml"/><Relationship Id="rId17" Type="http://schemas.openxmlformats.org/officeDocument/2006/relationships/chart" Target="../charts/chart31.xml"/><Relationship Id="rId2" Type="http://schemas.openxmlformats.org/officeDocument/2006/relationships/notesSlide" Target="../notesSlides/notesSlide6.xml"/><Relationship Id="rId16" Type="http://schemas.openxmlformats.org/officeDocument/2006/relationships/chart" Target="../charts/chart30.xml"/><Relationship Id="rId1" Type="http://schemas.openxmlformats.org/officeDocument/2006/relationships/slideLayout" Target="../slideLayouts/slideLayout34.xml"/><Relationship Id="rId6" Type="http://schemas.openxmlformats.org/officeDocument/2006/relationships/chart" Target="../charts/chart20.xml"/><Relationship Id="rId11" Type="http://schemas.openxmlformats.org/officeDocument/2006/relationships/chart" Target="../charts/chart25.xml"/><Relationship Id="rId5" Type="http://schemas.openxmlformats.org/officeDocument/2006/relationships/chart" Target="../charts/chart19.xml"/><Relationship Id="rId15" Type="http://schemas.openxmlformats.org/officeDocument/2006/relationships/chart" Target="../charts/chart29.xml"/><Relationship Id="rId10" Type="http://schemas.openxmlformats.org/officeDocument/2006/relationships/chart" Target="../charts/chart24.xml"/><Relationship Id="rId19" Type="http://schemas.openxmlformats.org/officeDocument/2006/relationships/image" Target="../media/image5.png"/><Relationship Id="rId4" Type="http://schemas.openxmlformats.org/officeDocument/2006/relationships/chart" Target="../charts/chart18.xml"/><Relationship Id="rId9" Type="http://schemas.openxmlformats.org/officeDocument/2006/relationships/chart" Target="../charts/chart23.xml"/><Relationship Id="rId14" Type="http://schemas.openxmlformats.org/officeDocument/2006/relationships/chart" Target="../charts/chart2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34.xml"/><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3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chart" Target="../charts/chart45.xml"/><Relationship Id="rId13" Type="http://schemas.openxmlformats.org/officeDocument/2006/relationships/chart" Target="../charts/chart50.xml"/><Relationship Id="rId18" Type="http://schemas.openxmlformats.org/officeDocument/2006/relationships/image" Target="../media/image6.png"/><Relationship Id="rId3" Type="http://schemas.openxmlformats.org/officeDocument/2006/relationships/chart" Target="../charts/chart40.xml"/><Relationship Id="rId7" Type="http://schemas.openxmlformats.org/officeDocument/2006/relationships/chart" Target="../charts/chart44.xml"/><Relationship Id="rId12" Type="http://schemas.openxmlformats.org/officeDocument/2006/relationships/chart" Target="../charts/chart49.xml"/><Relationship Id="rId17" Type="http://schemas.openxmlformats.org/officeDocument/2006/relationships/chart" Target="../charts/chart54.xml"/><Relationship Id="rId2" Type="http://schemas.openxmlformats.org/officeDocument/2006/relationships/notesSlide" Target="../notesSlides/notesSlide12.xml"/><Relationship Id="rId16" Type="http://schemas.openxmlformats.org/officeDocument/2006/relationships/chart" Target="../charts/chart53.xml"/><Relationship Id="rId1" Type="http://schemas.openxmlformats.org/officeDocument/2006/relationships/slideLayout" Target="../slideLayouts/slideLayout34.xml"/><Relationship Id="rId6" Type="http://schemas.openxmlformats.org/officeDocument/2006/relationships/chart" Target="../charts/chart43.xml"/><Relationship Id="rId11" Type="http://schemas.openxmlformats.org/officeDocument/2006/relationships/chart" Target="../charts/chart48.xml"/><Relationship Id="rId5" Type="http://schemas.openxmlformats.org/officeDocument/2006/relationships/chart" Target="../charts/chart42.xml"/><Relationship Id="rId15" Type="http://schemas.openxmlformats.org/officeDocument/2006/relationships/chart" Target="../charts/chart52.xml"/><Relationship Id="rId10" Type="http://schemas.openxmlformats.org/officeDocument/2006/relationships/chart" Target="../charts/chart47.xml"/><Relationship Id="rId19" Type="http://schemas.openxmlformats.org/officeDocument/2006/relationships/image" Target="../media/image5.png"/><Relationship Id="rId4" Type="http://schemas.openxmlformats.org/officeDocument/2006/relationships/chart" Target="../charts/chart41.xml"/><Relationship Id="rId9" Type="http://schemas.openxmlformats.org/officeDocument/2006/relationships/chart" Target="../charts/chart46.xml"/><Relationship Id="rId14" Type="http://schemas.openxmlformats.org/officeDocument/2006/relationships/chart" Target="../charts/chart51.xml"/></Relationships>
</file>

<file path=ppt/slides/_rels/slide24.xml.rels><?xml version="1.0" encoding="UTF-8" standalone="yes"?>
<Relationships xmlns="http://schemas.openxmlformats.org/package/2006/relationships"><Relationship Id="rId8" Type="http://schemas.openxmlformats.org/officeDocument/2006/relationships/chart" Target="../charts/chart60.xml"/><Relationship Id="rId13" Type="http://schemas.openxmlformats.org/officeDocument/2006/relationships/chart" Target="../charts/chart65.xml"/><Relationship Id="rId18" Type="http://schemas.openxmlformats.org/officeDocument/2006/relationships/image" Target="../media/image6.png"/><Relationship Id="rId3" Type="http://schemas.openxmlformats.org/officeDocument/2006/relationships/chart" Target="../charts/chart55.xml"/><Relationship Id="rId7" Type="http://schemas.openxmlformats.org/officeDocument/2006/relationships/chart" Target="../charts/chart59.xml"/><Relationship Id="rId12" Type="http://schemas.openxmlformats.org/officeDocument/2006/relationships/chart" Target="../charts/chart64.xml"/><Relationship Id="rId17" Type="http://schemas.openxmlformats.org/officeDocument/2006/relationships/chart" Target="../charts/chart69.xml"/><Relationship Id="rId2" Type="http://schemas.openxmlformats.org/officeDocument/2006/relationships/notesSlide" Target="../notesSlides/notesSlide13.xml"/><Relationship Id="rId16" Type="http://schemas.openxmlformats.org/officeDocument/2006/relationships/chart" Target="../charts/chart68.xml"/><Relationship Id="rId1" Type="http://schemas.openxmlformats.org/officeDocument/2006/relationships/slideLayout" Target="../slideLayouts/slideLayout34.xml"/><Relationship Id="rId6" Type="http://schemas.openxmlformats.org/officeDocument/2006/relationships/chart" Target="../charts/chart58.xml"/><Relationship Id="rId11" Type="http://schemas.openxmlformats.org/officeDocument/2006/relationships/chart" Target="../charts/chart63.xml"/><Relationship Id="rId5" Type="http://schemas.openxmlformats.org/officeDocument/2006/relationships/chart" Target="../charts/chart57.xml"/><Relationship Id="rId15" Type="http://schemas.openxmlformats.org/officeDocument/2006/relationships/chart" Target="../charts/chart67.xml"/><Relationship Id="rId10" Type="http://schemas.openxmlformats.org/officeDocument/2006/relationships/chart" Target="../charts/chart62.xml"/><Relationship Id="rId19" Type="http://schemas.openxmlformats.org/officeDocument/2006/relationships/image" Target="../media/image5.png"/><Relationship Id="rId4" Type="http://schemas.openxmlformats.org/officeDocument/2006/relationships/chart" Target="../charts/chart56.xml"/><Relationship Id="rId9" Type="http://schemas.openxmlformats.org/officeDocument/2006/relationships/chart" Target="../charts/chart61.xml"/><Relationship Id="rId14" Type="http://schemas.openxmlformats.org/officeDocument/2006/relationships/chart" Target="../charts/chart6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chart" Target="../charts/chart76.xml"/><Relationship Id="rId13" Type="http://schemas.openxmlformats.org/officeDocument/2006/relationships/chart" Target="../charts/chart81.xml"/><Relationship Id="rId3" Type="http://schemas.openxmlformats.org/officeDocument/2006/relationships/chart" Target="../charts/chart71.xml"/><Relationship Id="rId7" Type="http://schemas.openxmlformats.org/officeDocument/2006/relationships/chart" Target="../charts/chart75.xml"/><Relationship Id="rId12" Type="http://schemas.openxmlformats.org/officeDocument/2006/relationships/chart" Target="../charts/chart80.xml"/><Relationship Id="rId2" Type="http://schemas.openxmlformats.org/officeDocument/2006/relationships/chart" Target="../charts/chart70.xml"/><Relationship Id="rId1" Type="http://schemas.openxmlformats.org/officeDocument/2006/relationships/slideLayout" Target="../slideLayouts/slideLayout34.xml"/><Relationship Id="rId6" Type="http://schemas.openxmlformats.org/officeDocument/2006/relationships/chart" Target="../charts/chart74.xml"/><Relationship Id="rId11" Type="http://schemas.openxmlformats.org/officeDocument/2006/relationships/chart" Target="../charts/chart79.xml"/><Relationship Id="rId5" Type="http://schemas.openxmlformats.org/officeDocument/2006/relationships/chart" Target="../charts/chart73.xml"/><Relationship Id="rId15" Type="http://schemas.openxmlformats.org/officeDocument/2006/relationships/image" Target="../media/image5.png"/><Relationship Id="rId10" Type="http://schemas.openxmlformats.org/officeDocument/2006/relationships/chart" Target="../charts/chart78.xml"/><Relationship Id="rId4" Type="http://schemas.openxmlformats.org/officeDocument/2006/relationships/chart" Target="../charts/chart72.xml"/><Relationship Id="rId9" Type="http://schemas.openxmlformats.org/officeDocument/2006/relationships/chart" Target="../charts/chart77.xml"/><Relationship Id="rId1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chart" Target="../charts/chart87.xml"/><Relationship Id="rId13" Type="http://schemas.openxmlformats.org/officeDocument/2006/relationships/chart" Target="../charts/chart92.xml"/><Relationship Id="rId18" Type="http://schemas.openxmlformats.org/officeDocument/2006/relationships/image" Target="../media/image6.png"/><Relationship Id="rId3" Type="http://schemas.openxmlformats.org/officeDocument/2006/relationships/chart" Target="../charts/chart82.xml"/><Relationship Id="rId7" Type="http://schemas.openxmlformats.org/officeDocument/2006/relationships/chart" Target="../charts/chart86.xml"/><Relationship Id="rId12" Type="http://schemas.openxmlformats.org/officeDocument/2006/relationships/chart" Target="../charts/chart91.xml"/><Relationship Id="rId17" Type="http://schemas.openxmlformats.org/officeDocument/2006/relationships/chart" Target="../charts/chart96.xml"/><Relationship Id="rId2" Type="http://schemas.openxmlformats.org/officeDocument/2006/relationships/notesSlide" Target="../notesSlides/notesSlide17.xml"/><Relationship Id="rId16" Type="http://schemas.openxmlformats.org/officeDocument/2006/relationships/chart" Target="../charts/chart95.xml"/><Relationship Id="rId1" Type="http://schemas.openxmlformats.org/officeDocument/2006/relationships/slideLayout" Target="../slideLayouts/slideLayout34.xml"/><Relationship Id="rId6" Type="http://schemas.openxmlformats.org/officeDocument/2006/relationships/chart" Target="../charts/chart85.xml"/><Relationship Id="rId11" Type="http://schemas.openxmlformats.org/officeDocument/2006/relationships/chart" Target="../charts/chart90.xml"/><Relationship Id="rId5" Type="http://schemas.openxmlformats.org/officeDocument/2006/relationships/chart" Target="../charts/chart84.xml"/><Relationship Id="rId15" Type="http://schemas.openxmlformats.org/officeDocument/2006/relationships/chart" Target="../charts/chart94.xml"/><Relationship Id="rId10" Type="http://schemas.openxmlformats.org/officeDocument/2006/relationships/chart" Target="../charts/chart89.xml"/><Relationship Id="rId19" Type="http://schemas.openxmlformats.org/officeDocument/2006/relationships/image" Target="../media/image5.png"/><Relationship Id="rId4" Type="http://schemas.openxmlformats.org/officeDocument/2006/relationships/chart" Target="../charts/chart83.xml"/><Relationship Id="rId9" Type="http://schemas.openxmlformats.org/officeDocument/2006/relationships/chart" Target="../charts/chart88.xml"/><Relationship Id="rId14" Type="http://schemas.openxmlformats.org/officeDocument/2006/relationships/chart" Target="../charts/chart93.xml"/></Relationships>
</file>

<file path=ppt/slides/_rels/slide31.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9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00.xml"/></Relationships>
</file>

<file path=ppt/slides/_rels/slide3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02.xml"/></Relationships>
</file>

<file path=ppt/slides/_rels/slide3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0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06.xml"/></Relationships>
</file>

<file path=ppt/slides/_rels/slide4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08.xml"/></Relationships>
</file>

<file path=ppt/slides/_rels/slide4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10.xml"/></Relationships>
</file>

<file path=ppt/slides/_rels/slide4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12.xml"/></Relationships>
</file>

<file path=ppt/slides/_rels/slide4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14.xml"/></Relationships>
</file>

<file path=ppt/slides/_rels/slide45.xml.rels><?xml version="1.0" encoding="UTF-8" standalone="yes"?>
<Relationships xmlns="http://schemas.openxmlformats.org/package/2006/relationships"><Relationship Id="rId3" Type="http://schemas.openxmlformats.org/officeDocument/2006/relationships/chart" Target="../charts/chart116.xml"/><Relationship Id="rId7" Type="http://schemas.openxmlformats.org/officeDocument/2006/relationships/image" Target="../media/image5.png"/><Relationship Id="rId2" Type="http://schemas.openxmlformats.org/officeDocument/2006/relationships/chart" Target="../charts/chart115.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chart" Target="../charts/chart118.xml"/><Relationship Id="rId4" Type="http://schemas.openxmlformats.org/officeDocument/2006/relationships/chart" Target="../charts/chart117.xml"/></Relationships>
</file>

<file path=ppt/slides/_rels/slide46.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30.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20.xml"/></Relationships>
</file>

<file path=ppt/slides/_rels/slide4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31.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22.xml"/><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4.xml"/><Relationship Id="rId6" Type="http://schemas.openxmlformats.org/officeDocument/2006/relationships/chart" Target="../charts/chart125.xml"/><Relationship Id="rId5" Type="http://schemas.openxmlformats.org/officeDocument/2006/relationships/chart" Target="../charts/chart124.xml"/><Relationship Id="rId4" Type="http://schemas.openxmlformats.org/officeDocument/2006/relationships/chart" Target="../charts/chart12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8" Type="http://schemas.openxmlformats.org/officeDocument/2006/relationships/chart" Target="../charts/chart132.xml"/><Relationship Id="rId13" Type="http://schemas.openxmlformats.org/officeDocument/2006/relationships/chart" Target="../charts/chart137.xml"/><Relationship Id="rId18" Type="http://schemas.openxmlformats.org/officeDocument/2006/relationships/chart" Target="../charts/chart142.xml"/><Relationship Id="rId3" Type="http://schemas.openxmlformats.org/officeDocument/2006/relationships/chart" Target="../charts/chart127.xml"/><Relationship Id="rId21" Type="http://schemas.openxmlformats.org/officeDocument/2006/relationships/image" Target="../media/image5.png"/><Relationship Id="rId7" Type="http://schemas.openxmlformats.org/officeDocument/2006/relationships/chart" Target="../charts/chart131.xml"/><Relationship Id="rId12" Type="http://schemas.openxmlformats.org/officeDocument/2006/relationships/chart" Target="../charts/chart136.xml"/><Relationship Id="rId17" Type="http://schemas.openxmlformats.org/officeDocument/2006/relationships/chart" Target="../charts/chart141.xml"/><Relationship Id="rId2" Type="http://schemas.openxmlformats.org/officeDocument/2006/relationships/chart" Target="../charts/chart126.xml"/><Relationship Id="rId16" Type="http://schemas.openxmlformats.org/officeDocument/2006/relationships/chart" Target="../charts/chart140.xml"/><Relationship Id="rId20"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chart" Target="../charts/chart130.xml"/><Relationship Id="rId11" Type="http://schemas.openxmlformats.org/officeDocument/2006/relationships/chart" Target="../charts/chart135.xml"/><Relationship Id="rId5" Type="http://schemas.openxmlformats.org/officeDocument/2006/relationships/chart" Target="../charts/chart129.xml"/><Relationship Id="rId15" Type="http://schemas.openxmlformats.org/officeDocument/2006/relationships/chart" Target="../charts/chart139.xml"/><Relationship Id="rId10" Type="http://schemas.openxmlformats.org/officeDocument/2006/relationships/chart" Target="../charts/chart134.xml"/><Relationship Id="rId19" Type="http://schemas.openxmlformats.org/officeDocument/2006/relationships/chart" Target="../charts/chart143.xml"/><Relationship Id="rId4" Type="http://schemas.openxmlformats.org/officeDocument/2006/relationships/chart" Target="../charts/chart128.xml"/><Relationship Id="rId9" Type="http://schemas.openxmlformats.org/officeDocument/2006/relationships/chart" Target="../charts/chart133.xml"/><Relationship Id="rId14" Type="http://schemas.openxmlformats.org/officeDocument/2006/relationships/chart" Target="../charts/chart138.xml"/></Relationships>
</file>

<file path=ppt/slides/_rels/slide51.xml.rels><?xml version="1.0" encoding="UTF-8" standalone="yes"?>
<Relationships xmlns="http://schemas.openxmlformats.org/package/2006/relationships"><Relationship Id="rId8" Type="http://schemas.openxmlformats.org/officeDocument/2006/relationships/chart" Target="../charts/chart149.xml"/><Relationship Id="rId13" Type="http://schemas.openxmlformats.org/officeDocument/2006/relationships/chart" Target="../charts/chart154.xml"/><Relationship Id="rId18" Type="http://schemas.openxmlformats.org/officeDocument/2006/relationships/image" Target="../media/image6.png"/><Relationship Id="rId3" Type="http://schemas.openxmlformats.org/officeDocument/2006/relationships/chart" Target="../charts/chart144.xml"/><Relationship Id="rId7" Type="http://schemas.openxmlformats.org/officeDocument/2006/relationships/chart" Target="../charts/chart148.xml"/><Relationship Id="rId12" Type="http://schemas.openxmlformats.org/officeDocument/2006/relationships/chart" Target="../charts/chart153.xml"/><Relationship Id="rId17" Type="http://schemas.openxmlformats.org/officeDocument/2006/relationships/chart" Target="../charts/chart158.xml"/><Relationship Id="rId2" Type="http://schemas.openxmlformats.org/officeDocument/2006/relationships/notesSlide" Target="../notesSlides/notesSlide33.xml"/><Relationship Id="rId16" Type="http://schemas.openxmlformats.org/officeDocument/2006/relationships/chart" Target="../charts/chart157.xml"/><Relationship Id="rId1" Type="http://schemas.openxmlformats.org/officeDocument/2006/relationships/slideLayout" Target="../slideLayouts/slideLayout34.xml"/><Relationship Id="rId6" Type="http://schemas.openxmlformats.org/officeDocument/2006/relationships/chart" Target="../charts/chart147.xml"/><Relationship Id="rId11" Type="http://schemas.openxmlformats.org/officeDocument/2006/relationships/chart" Target="../charts/chart152.xml"/><Relationship Id="rId5" Type="http://schemas.openxmlformats.org/officeDocument/2006/relationships/chart" Target="../charts/chart146.xml"/><Relationship Id="rId15" Type="http://schemas.openxmlformats.org/officeDocument/2006/relationships/chart" Target="../charts/chart156.xml"/><Relationship Id="rId10" Type="http://schemas.openxmlformats.org/officeDocument/2006/relationships/chart" Target="../charts/chart151.xml"/><Relationship Id="rId19" Type="http://schemas.openxmlformats.org/officeDocument/2006/relationships/image" Target="../media/image5.png"/><Relationship Id="rId4" Type="http://schemas.openxmlformats.org/officeDocument/2006/relationships/chart" Target="../charts/chart145.xml"/><Relationship Id="rId9" Type="http://schemas.openxmlformats.org/officeDocument/2006/relationships/chart" Target="../charts/chart150.xml"/><Relationship Id="rId14" Type="http://schemas.openxmlformats.org/officeDocument/2006/relationships/chart" Target="../charts/chart155.xml"/></Relationships>
</file>

<file path=ppt/slides/_rels/slide52.xml.rels><?xml version="1.0" encoding="UTF-8" standalone="yes"?>
<Relationships xmlns="http://schemas.openxmlformats.org/package/2006/relationships"><Relationship Id="rId8" Type="http://schemas.openxmlformats.org/officeDocument/2006/relationships/chart" Target="../charts/chart164.xml"/><Relationship Id="rId13" Type="http://schemas.openxmlformats.org/officeDocument/2006/relationships/chart" Target="../charts/chart169.xml"/><Relationship Id="rId18" Type="http://schemas.openxmlformats.org/officeDocument/2006/relationships/chart" Target="../charts/chart174.xml"/><Relationship Id="rId3" Type="http://schemas.openxmlformats.org/officeDocument/2006/relationships/chart" Target="../charts/chart159.xml"/><Relationship Id="rId21" Type="http://schemas.openxmlformats.org/officeDocument/2006/relationships/image" Target="../media/image6.png"/><Relationship Id="rId7" Type="http://schemas.openxmlformats.org/officeDocument/2006/relationships/chart" Target="../charts/chart163.xml"/><Relationship Id="rId12" Type="http://schemas.openxmlformats.org/officeDocument/2006/relationships/chart" Target="../charts/chart168.xml"/><Relationship Id="rId17" Type="http://schemas.openxmlformats.org/officeDocument/2006/relationships/chart" Target="../charts/chart173.xml"/><Relationship Id="rId2" Type="http://schemas.openxmlformats.org/officeDocument/2006/relationships/notesSlide" Target="../notesSlides/notesSlide34.xml"/><Relationship Id="rId16" Type="http://schemas.openxmlformats.org/officeDocument/2006/relationships/chart" Target="../charts/chart172.xml"/><Relationship Id="rId20" Type="http://schemas.openxmlformats.org/officeDocument/2006/relationships/chart" Target="../charts/chart176.xml"/><Relationship Id="rId1" Type="http://schemas.openxmlformats.org/officeDocument/2006/relationships/slideLayout" Target="../slideLayouts/slideLayout34.xml"/><Relationship Id="rId6" Type="http://schemas.openxmlformats.org/officeDocument/2006/relationships/chart" Target="../charts/chart162.xml"/><Relationship Id="rId11" Type="http://schemas.openxmlformats.org/officeDocument/2006/relationships/chart" Target="../charts/chart167.xml"/><Relationship Id="rId5" Type="http://schemas.openxmlformats.org/officeDocument/2006/relationships/chart" Target="../charts/chart161.xml"/><Relationship Id="rId15" Type="http://schemas.openxmlformats.org/officeDocument/2006/relationships/chart" Target="../charts/chart171.xml"/><Relationship Id="rId10" Type="http://schemas.openxmlformats.org/officeDocument/2006/relationships/chart" Target="../charts/chart166.xml"/><Relationship Id="rId19" Type="http://schemas.openxmlformats.org/officeDocument/2006/relationships/chart" Target="../charts/chart175.xml"/><Relationship Id="rId4" Type="http://schemas.openxmlformats.org/officeDocument/2006/relationships/chart" Target="../charts/chart160.xml"/><Relationship Id="rId9" Type="http://schemas.openxmlformats.org/officeDocument/2006/relationships/chart" Target="../charts/chart165.xml"/><Relationship Id="rId14" Type="http://schemas.openxmlformats.org/officeDocument/2006/relationships/chart" Target="../charts/chart170.xml"/><Relationship Id="rId22"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chart" Target="../charts/chart177.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79.xml"/></Relationships>
</file>

<file path=ppt/slides/_rels/slide55.xml.rels><?xml version="1.0" encoding="UTF-8" standalone="yes"?>
<Relationships xmlns="http://schemas.openxmlformats.org/package/2006/relationships"><Relationship Id="rId8" Type="http://schemas.openxmlformats.org/officeDocument/2006/relationships/chart" Target="../charts/chart186.xml"/><Relationship Id="rId13" Type="http://schemas.openxmlformats.org/officeDocument/2006/relationships/chart" Target="../charts/chart191.xml"/><Relationship Id="rId18" Type="http://schemas.openxmlformats.org/officeDocument/2006/relationships/image" Target="../media/image5.png"/><Relationship Id="rId3" Type="http://schemas.openxmlformats.org/officeDocument/2006/relationships/chart" Target="../charts/chart181.xml"/><Relationship Id="rId7" Type="http://schemas.openxmlformats.org/officeDocument/2006/relationships/chart" Target="../charts/chart185.xml"/><Relationship Id="rId12" Type="http://schemas.openxmlformats.org/officeDocument/2006/relationships/chart" Target="../charts/chart190.xml"/><Relationship Id="rId17" Type="http://schemas.openxmlformats.org/officeDocument/2006/relationships/image" Target="../media/image6.png"/><Relationship Id="rId2" Type="http://schemas.openxmlformats.org/officeDocument/2006/relationships/chart" Target="../charts/chart180.xml"/><Relationship Id="rId16" Type="http://schemas.openxmlformats.org/officeDocument/2006/relationships/chart" Target="../charts/chart194.xml"/><Relationship Id="rId1" Type="http://schemas.openxmlformats.org/officeDocument/2006/relationships/slideLayout" Target="../slideLayouts/slideLayout34.xml"/><Relationship Id="rId6" Type="http://schemas.openxmlformats.org/officeDocument/2006/relationships/chart" Target="../charts/chart184.xml"/><Relationship Id="rId11" Type="http://schemas.openxmlformats.org/officeDocument/2006/relationships/chart" Target="../charts/chart189.xml"/><Relationship Id="rId5" Type="http://schemas.openxmlformats.org/officeDocument/2006/relationships/chart" Target="../charts/chart183.xml"/><Relationship Id="rId15" Type="http://schemas.openxmlformats.org/officeDocument/2006/relationships/chart" Target="../charts/chart193.xml"/><Relationship Id="rId10" Type="http://schemas.openxmlformats.org/officeDocument/2006/relationships/chart" Target="../charts/chart188.xml"/><Relationship Id="rId4" Type="http://schemas.openxmlformats.org/officeDocument/2006/relationships/chart" Target="../charts/chart182.xml"/><Relationship Id="rId9" Type="http://schemas.openxmlformats.org/officeDocument/2006/relationships/chart" Target="../charts/chart187.xml"/><Relationship Id="rId14" Type="http://schemas.openxmlformats.org/officeDocument/2006/relationships/chart" Target="../charts/chart19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35.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196.xml"/></Relationships>
</file>

<file path=ppt/slides/_rels/slide58.xml.rels><?xml version="1.0" encoding="UTF-8" standalone="yes"?>
<Relationships xmlns="http://schemas.openxmlformats.org/package/2006/relationships"><Relationship Id="rId8" Type="http://schemas.openxmlformats.org/officeDocument/2006/relationships/chart" Target="../charts/chart202.xml"/><Relationship Id="rId13" Type="http://schemas.openxmlformats.org/officeDocument/2006/relationships/chart" Target="../charts/chart207.xml"/><Relationship Id="rId3" Type="http://schemas.openxmlformats.org/officeDocument/2006/relationships/chart" Target="../charts/chart197.xml"/><Relationship Id="rId7" Type="http://schemas.openxmlformats.org/officeDocument/2006/relationships/chart" Target="../charts/chart201.xml"/><Relationship Id="rId12" Type="http://schemas.openxmlformats.org/officeDocument/2006/relationships/chart" Target="../charts/chart206.xml"/><Relationship Id="rId2" Type="http://schemas.openxmlformats.org/officeDocument/2006/relationships/notesSlide" Target="../notesSlides/notesSlide36.xml"/><Relationship Id="rId16"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chart" Target="../charts/chart200.xml"/><Relationship Id="rId11" Type="http://schemas.openxmlformats.org/officeDocument/2006/relationships/chart" Target="../charts/chart205.xml"/><Relationship Id="rId5" Type="http://schemas.openxmlformats.org/officeDocument/2006/relationships/chart" Target="../charts/chart199.xml"/><Relationship Id="rId15" Type="http://schemas.openxmlformats.org/officeDocument/2006/relationships/image" Target="../media/image6.png"/><Relationship Id="rId10" Type="http://schemas.openxmlformats.org/officeDocument/2006/relationships/chart" Target="../charts/chart204.xml"/><Relationship Id="rId4" Type="http://schemas.openxmlformats.org/officeDocument/2006/relationships/chart" Target="../charts/chart198.xml"/><Relationship Id="rId9" Type="http://schemas.openxmlformats.org/officeDocument/2006/relationships/chart" Target="../charts/chart203.xml"/><Relationship Id="rId14" Type="http://schemas.openxmlformats.org/officeDocument/2006/relationships/chart" Target="../charts/chart208.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210.xml"/></Relationships>
</file>

<file path=ppt/slides/_rels/slide61.xml.rels><?xml version="1.0" encoding="UTF-8" standalone="yes"?>
<Relationships xmlns="http://schemas.openxmlformats.org/package/2006/relationships"><Relationship Id="rId3" Type="http://schemas.openxmlformats.org/officeDocument/2006/relationships/chart" Target="../charts/chart211.xml"/><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chart" Target="../charts/chart21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213.xml"/><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4.xml"/><Relationship Id="rId6" Type="http://schemas.openxmlformats.org/officeDocument/2006/relationships/chart" Target="../charts/chart216.xml"/><Relationship Id="rId5" Type="http://schemas.openxmlformats.org/officeDocument/2006/relationships/chart" Target="../charts/chart215.xml"/><Relationship Id="rId4" Type="http://schemas.openxmlformats.org/officeDocument/2006/relationships/chart" Target="../charts/chart214.xml"/></Relationships>
</file>

<file path=ppt/slides/_rels/slide68.xml.rels><?xml version="1.0" encoding="UTF-8" standalone="yes"?>
<Relationships xmlns="http://schemas.openxmlformats.org/package/2006/relationships"><Relationship Id="rId8" Type="http://schemas.openxmlformats.org/officeDocument/2006/relationships/chart" Target="../charts/chart223.xml"/><Relationship Id="rId3" Type="http://schemas.openxmlformats.org/officeDocument/2006/relationships/chart" Target="../charts/chart218.xml"/><Relationship Id="rId7" Type="http://schemas.openxmlformats.org/officeDocument/2006/relationships/chart" Target="../charts/chart222.xml"/><Relationship Id="rId2" Type="http://schemas.openxmlformats.org/officeDocument/2006/relationships/chart" Target="../charts/chart217.xml"/><Relationship Id="rId1" Type="http://schemas.openxmlformats.org/officeDocument/2006/relationships/slideLayout" Target="../slideLayouts/slideLayout34.xml"/><Relationship Id="rId6" Type="http://schemas.openxmlformats.org/officeDocument/2006/relationships/chart" Target="../charts/chart221.xml"/><Relationship Id="rId11" Type="http://schemas.openxmlformats.org/officeDocument/2006/relationships/image" Target="../media/image5.png"/><Relationship Id="rId5" Type="http://schemas.openxmlformats.org/officeDocument/2006/relationships/chart" Target="../charts/chart220.xml"/><Relationship Id="rId10" Type="http://schemas.openxmlformats.org/officeDocument/2006/relationships/image" Target="../media/image6.png"/><Relationship Id="rId4" Type="http://schemas.openxmlformats.org/officeDocument/2006/relationships/chart" Target="../charts/chart219.xml"/><Relationship Id="rId9" Type="http://schemas.openxmlformats.org/officeDocument/2006/relationships/chart" Target="../charts/chart224.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25.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8" Type="http://schemas.openxmlformats.org/officeDocument/2006/relationships/chart" Target="../charts/chart232.xml"/><Relationship Id="rId13" Type="http://schemas.openxmlformats.org/officeDocument/2006/relationships/chart" Target="../charts/chart237.xml"/><Relationship Id="rId18" Type="http://schemas.openxmlformats.org/officeDocument/2006/relationships/chart" Target="../charts/chart242.xml"/><Relationship Id="rId26" Type="http://schemas.openxmlformats.org/officeDocument/2006/relationships/image" Target="../media/image6.png"/><Relationship Id="rId3" Type="http://schemas.openxmlformats.org/officeDocument/2006/relationships/chart" Target="../charts/chart227.xml"/><Relationship Id="rId21" Type="http://schemas.openxmlformats.org/officeDocument/2006/relationships/chart" Target="../charts/chart245.xml"/><Relationship Id="rId7" Type="http://schemas.openxmlformats.org/officeDocument/2006/relationships/chart" Target="../charts/chart231.xml"/><Relationship Id="rId12" Type="http://schemas.openxmlformats.org/officeDocument/2006/relationships/chart" Target="../charts/chart236.xml"/><Relationship Id="rId17" Type="http://schemas.openxmlformats.org/officeDocument/2006/relationships/chart" Target="../charts/chart241.xml"/><Relationship Id="rId25" Type="http://schemas.openxmlformats.org/officeDocument/2006/relationships/chart" Target="../charts/chart249.xml"/><Relationship Id="rId2" Type="http://schemas.openxmlformats.org/officeDocument/2006/relationships/chart" Target="../charts/chart226.xml"/><Relationship Id="rId16" Type="http://schemas.openxmlformats.org/officeDocument/2006/relationships/chart" Target="../charts/chart240.xml"/><Relationship Id="rId20" Type="http://schemas.openxmlformats.org/officeDocument/2006/relationships/chart" Target="../charts/chart244.xml"/><Relationship Id="rId1" Type="http://schemas.openxmlformats.org/officeDocument/2006/relationships/slideLayout" Target="../slideLayouts/slideLayout34.xml"/><Relationship Id="rId6" Type="http://schemas.openxmlformats.org/officeDocument/2006/relationships/chart" Target="../charts/chart230.xml"/><Relationship Id="rId11" Type="http://schemas.openxmlformats.org/officeDocument/2006/relationships/chart" Target="../charts/chart235.xml"/><Relationship Id="rId24" Type="http://schemas.openxmlformats.org/officeDocument/2006/relationships/chart" Target="../charts/chart248.xml"/><Relationship Id="rId5" Type="http://schemas.openxmlformats.org/officeDocument/2006/relationships/chart" Target="../charts/chart229.xml"/><Relationship Id="rId15" Type="http://schemas.openxmlformats.org/officeDocument/2006/relationships/chart" Target="../charts/chart239.xml"/><Relationship Id="rId23" Type="http://schemas.openxmlformats.org/officeDocument/2006/relationships/chart" Target="../charts/chart247.xml"/><Relationship Id="rId10" Type="http://schemas.openxmlformats.org/officeDocument/2006/relationships/chart" Target="../charts/chart234.xml"/><Relationship Id="rId19" Type="http://schemas.openxmlformats.org/officeDocument/2006/relationships/chart" Target="../charts/chart243.xml"/><Relationship Id="rId4" Type="http://schemas.openxmlformats.org/officeDocument/2006/relationships/chart" Target="../charts/chart228.xml"/><Relationship Id="rId9" Type="http://schemas.openxmlformats.org/officeDocument/2006/relationships/chart" Target="../charts/chart233.xml"/><Relationship Id="rId14" Type="http://schemas.openxmlformats.org/officeDocument/2006/relationships/chart" Target="../charts/chart238.xml"/><Relationship Id="rId22" Type="http://schemas.openxmlformats.org/officeDocument/2006/relationships/chart" Target="../charts/chart246.xml"/><Relationship Id="rId27"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50.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51.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257.xml"/><Relationship Id="rId13" Type="http://schemas.openxmlformats.org/officeDocument/2006/relationships/chart" Target="../charts/chart262.xml"/><Relationship Id="rId18" Type="http://schemas.openxmlformats.org/officeDocument/2006/relationships/image" Target="../media/image6.png"/><Relationship Id="rId3" Type="http://schemas.openxmlformats.org/officeDocument/2006/relationships/chart" Target="../charts/chart252.xml"/><Relationship Id="rId7" Type="http://schemas.openxmlformats.org/officeDocument/2006/relationships/chart" Target="../charts/chart256.xml"/><Relationship Id="rId12" Type="http://schemas.openxmlformats.org/officeDocument/2006/relationships/chart" Target="../charts/chart261.xml"/><Relationship Id="rId17" Type="http://schemas.openxmlformats.org/officeDocument/2006/relationships/chart" Target="../charts/chart266.xml"/><Relationship Id="rId2" Type="http://schemas.openxmlformats.org/officeDocument/2006/relationships/notesSlide" Target="../notesSlides/notesSlide42.xml"/><Relationship Id="rId16" Type="http://schemas.openxmlformats.org/officeDocument/2006/relationships/chart" Target="../charts/chart265.xml"/><Relationship Id="rId1" Type="http://schemas.openxmlformats.org/officeDocument/2006/relationships/slideLayout" Target="../slideLayouts/slideLayout34.xml"/><Relationship Id="rId6" Type="http://schemas.openxmlformats.org/officeDocument/2006/relationships/chart" Target="../charts/chart255.xml"/><Relationship Id="rId11" Type="http://schemas.openxmlformats.org/officeDocument/2006/relationships/chart" Target="../charts/chart260.xml"/><Relationship Id="rId5" Type="http://schemas.openxmlformats.org/officeDocument/2006/relationships/chart" Target="../charts/chart254.xml"/><Relationship Id="rId15" Type="http://schemas.openxmlformats.org/officeDocument/2006/relationships/chart" Target="../charts/chart264.xml"/><Relationship Id="rId10" Type="http://schemas.openxmlformats.org/officeDocument/2006/relationships/chart" Target="../charts/chart259.xml"/><Relationship Id="rId19" Type="http://schemas.openxmlformats.org/officeDocument/2006/relationships/image" Target="../media/image5.png"/><Relationship Id="rId4" Type="http://schemas.openxmlformats.org/officeDocument/2006/relationships/chart" Target="../charts/chart253.xml"/><Relationship Id="rId9" Type="http://schemas.openxmlformats.org/officeDocument/2006/relationships/chart" Target="../charts/chart258.xml"/><Relationship Id="rId14" Type="http://schemas.openxmlformats.org/officeDocument/2006/relationships/chart" Target="../charts/chart263.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67.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8" Type="http://schemas.openxmlformats.org/officeDocument/2006/relationships/chart" Target="../charts/chart274.xml"/><Relationship Id="rId13" Type="http://schemas.openxmlformats.org/officeDocument/2006/relationships/chart" Target="../charts/chart279.xml"/><Relationship Id="rId3" Type="http://schemas.openxmlformats.org/officeDocument/2006/relationships/chart" Target="../charts/chart269.xml"/><Relationship Id="rId7" Type="http://schemas.openxmlformats.org/officeDocument/2006/relationships/chart" Target="../charts/chart273.xml"/><Relationship Id="rId12" Type="http://schemas.openxmlformats.org/officeDocument/2006/relationships/chart" Target="../charts/chart278.xml"/><Relationship Id="rId2" Type="http://schemas.openxmlformats.org/officeDocument/2006/relationships/chart" Target="../charts/chart268.xml"/><Relationship Id="rId1" Type="http://schemas.openxmlformats.org/officeDocument/2006/relationships/slideLayout" Target="../slideLayouts/slideLayout34.xml"/><Relationship Id="rId6" Type="http://schemas.openxmlformats.org/officeDocument/2006/relationships/chart" Target="../charts/chart272.xml"/><Relationship Id="rId11" Type="http://schemas.openxmlformats.org/officeDocument/2006/relationships/chart" Target="../charts/chart277.xml"/><Relationship Id="rId5" Type="http://schemas.openxmlformats.org/officeDocument/2006/relationships/chart" Target="../charts/chart271.xml"/><Relationship Id="rId15" Type="http://schemas.openxmlformats.org/officeDocument/2006/relationships/image" Target="../media/image5.png"/><Relationship Id="rId10" Type="http://schemas.openxmlformats.org/officeDocument/2006/relationships/chart" Target="../charts/chart276.xml"/><Relationship Id="rId4" Type="http://schemas.openxmlformats.org/officeDocument/2006/relationships/chart" Target="../charts/chart270.xml"/><Relationship Id="rId9" Type="http://schemas.openxmlformats.org/officeDocument/2006/relationships/chart" Target="../charts/chart275.xml"/><Relationship Id="rId1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chart" Target="../charts/chart281.xml"/><Relationship Id="rId7" Type="http://schemas.openxmlformats.org/officeDocument/2006/relationships/image" Target="../media/image5.png"/><Relationship Id="rId2" Type="http://schemas.openxmlformats.org/officeDocument/2006/relationships/chart" Target="../charts/chart280.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chart" Target="../charts/chart283.xml"/><Relationship Id="rId4" Type="http://schemas.openxmlformats.org/officeDocument/2006/relationships/chart" Target="../charts/chart28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84.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9.xml"/><Relationship Id="rId6" Type="http://schemas.openxmlformats.org/officeDocument/2006/relationships/image" Target="../media/image5.png"/><Relationship Id="rId5" Type="http://schemas.openxmlformats.org/officeDocument/2006/relationships/image" Target="../media/image6.png"/><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jpeg"/><Relationship Id="rId21" Type="http://schemas.openxmlformats.org/officeDocument/2006/relationships/image" Target="../media/image38.jpeg"/><Relationship Id="rId34" Type="http://schemas.openxmlformats.org/officeDocument/2006/relationships/image" Target="../media/image51.pn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png"/><Relationship Id="rId33" Type="http://schemas.openxmlformats.org/officeDocument/2006/relationships/image" Target="../media/image50.png"/><Relationship Id="rId2" Type="http://schemas.openxmlformats.org/officeDocument/2006/relationships/image" Target="../media/image19.jpeg"/><Relationship Id="rId16" Type="http://schemas.openxmlformats.org/officeDocument/2006/relationships/image" Target="../media/image33.jpeg"/><Relationship Id="rId20" Type="http://schemas.openxmlformats.org/officeDocument/2006/relationships/image" Target="../media/image37.png"/><Relationship Id="rId29" Type="http://schemas.openxmlformats.org/officeDocument/2006/relationships/image" Target="../media/image46.jpeg"/><Relationship Id="rId1" Type="http://schemas.openxmlformats.org/officeDocument/2006/relationships/slideLayout" Target="../slideLayouts/slideLayout3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jpeg"/><Relationship Id="rId32" Type="http://schemas.openxmlformats.org/officeDocument/2006/relationships/image" Target="../media/image49.jpeg"/><Relationship Id="rId5" Type="http://schemas.openxmlformats.org/officeDocument/2006/relationships/image" Target="../media/image22.jpeg"/><Relationship Id="rId15" Type="http://schemas.openxmlformats.org/officeDocument/2006/relationships/image" Target="../media/image32.png"/><Relationship Id="rId23" Type="http://schemas.openxmlformats.org/officeDocument/2006/relationships/image" Target="../media/image40.jpeg"/><Relationship Id="rId28" Type="http://schemas.openxmlformats.org/officeDocument/2006/relationships/image" Target="../media/image45.jpeg"/><Relationship Id="rId10" Type="http://schemas.openxmlformats.org/officeDocument/2006/relationships/image" Target="../media/image27.png"/><Relationship Id="rId19" Type="http://schemas.openxmlformats.org/officeDocument/2006/relationships/image" Target="../media/image36.jpe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 Id="rId27" Type="http://schemas.openxmlformats.org/officeDocument/2006/relationships/image" Target="../media/image44.jpeg"/><Relationship Id="rId30"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6"/>
          </p:nvPr>
        </p:nvSpPr>
        <p:spPr>
          <a:xfrm>
            <a:off x="4067945" y="1707654"/>
            <a:ext cx="4896544" cy="936104"/>
          </a:xfrm>
        </p:spPr>
        <p:txBody>
          <a:bodyPr/>
          <a:lstStyle/>
          <a:p>
            <a:r>
              <a:rPr lang="en-GB" sz="2800" dirty="0"/>
              <a:t>Media consumption of Hungarians living abroad</a:t>
            </a:r>
            <a:endParaRPr lang="hu-HU" sz="2800" dirty="0"/>
          </a:p>
        </p:txBody>
      </p:sp>
      <p:sp>
        <p:nvSpPr>
          <p:cNvPr id="4" name="Zástupný symbol pro text 3"/>
          <p:cNvSpPr>
            <a:spLocks noGrp="1"/>
          </p:cNvSpPr>
          <p:nvPr>
            <p:ph type="body" sz="quarter" idx="17"/>
          </p:nvPr>
        </p:nvSpPr>
        <p:spPr>
          <a:xfrm>
            <a:off x="4091230" y="3665936"/>
            <a:ext cx="1128843" cy="276225"/>
          </a:xfrm>
        </p:spPr>
        <p:txBody>
          <a:bodyPr>
            <a:normAutofit/>
          </a:bodyPr>
          <a:lstStyle/>
          <a:p>
            <a:r>
              <a:rPr lang="hu-HU" sz="800" dirty="0"/>
              <a:t>21st November 2016</a:t>
            </a:r>
            <a:endParaRPr lang="en-US" sz="800" dirty="0"/>
          </a:p>
          <a:p>
            <a:endParaRPr lang="en-US" sz="800" dirty="0"/>
          </a:p>
        </p:txBody>
      </p:sp>
      <p:sp>
        <p:nvSpPr>
          <p:cNvPr id="5" name="Zástupný symbol pro text 4"/>
          <p:cNvSpPr>
            <a:spLocks noGrp="1"/>
          </p:cNvSpPr>
          <p:nvPr>
            <p:ph type="body" sz="quarter" idx="18"/>
          </p:nvPr>
        </p:nvSpPr>
        <p:spPr>
          <a:xfrm>
            <a:off x="4067944" y="2499743"/>
            <a:ext cx="4535487" cy="432197"/>
          </a:xfrm>
        </p:spPr>
        <p:txBody>
          <a:bodyPr/>
          <a:lstStyle/>
          <a:p>
            <a:r>
              <a:rPr lang="en-GB" sz="1800" dirty="0"/>
              <a:t>Analysis for MEME</a:t>
            </a:r>
            <a:endParaRPr lang="hu-HU" sz="1800" dirty="0"/>
          </a:p>
        </p:txBody>
      </p:sp>
      <p:pic>
        <p:nvPicPr>
          <p:cNvPr id="6" name="Picture 5">
            <a:extLst>
              <a:ext uri="{FF2B5EF4-FFF2-40B4-BE49-F238E27FC236}">
                <a16:creationId xmlns:a16="http://schemas.microsoft.com/office/drawing/2014/main" xmlns="" id="{143080F0-8A11-4A56-BBB6-A5275FD3DAE5}"/>
              </a:ext>
            </a:extLst>
          </p:cNvPr>
          <p:cNvPicPr>
            <a:picLocks noChangeAspect="1"/>
          </p:cNvPicPr>
          <p:nvPr/>
        </p:nvPicPr>
        <p:blipFill>
          <a:blip r:embed="rId2"/>
          <a:stretch>
            <a:fillRect/>
          </a:stretch>
        </p:blipFill>
        <p:spPr>
          <a:xfrm>
            <a:off x="4149989" y="4657998"/>
            <a:ext cx="1862171" cy="362173"/>
          </a:xfrm>
          <a:prstGeom prst="rect">
            <a:avLst/>
          </a:prstGeom>
        </p:spPr>
      </p:pic>
      <p:pic>
        <p:nvPicPr>
          <p:cNvPr id="7" name="Picture 6">
            <a:extLst>
              <a:ext uri="{FF2B5EF4-FFF2-40B4-BE49-F238E27FC236}">
                <a16:creationId xmlns:a16="http://schemas.microsoft.com/office/drawing/2014/main" xmlns="" id="{9797BDB5-E8AD-4797-9BCE-210515B4C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4860868"/>
            <a:ext cx="877765" cy="174440"/>
          </a:xfrm>
          <a:prstGeom prst="rect">
            <a:avLst/>
          </a:prstGeom>
        </p:spPr>
      </p:pic>
    </p:spTree>
    <p:extLst>
      <p:ext uri="{BB962C8B-B14F-4D97-AF65-F5344CB8AC3E}">
        <p14:creationId xmlns:p14="http://schemas.microsoft.com/office/powerpoint/2010/main" val="236747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Emigration and </a:t>
            </a:r>
            <a:r>
              <a:rPr lang="hu-HU" dirty="0"/>
              <a:t>C</a:t>
            </a:r>
            <a:r>
              <a:rPr lang="en-GB" dirty="0" err="1"/>
              <a:t>itizenship</a:t>
            </a:r>
            <a:r>
              <a:rPr lang="en-GB" dirty="0"/>
              <a:t> </a:t>
            </a:r>
            <a:endParaRPr lang="hu-HU" dirty="0"/>
          </a:p>
        </p:txBody>
      </p:sp>
      <p:sp>
        <p:nvSpPr>
          <p:cNvPr id="36" name="Rectangle 35"/>
          <p:cNvSpPr/>
          <p:nvPr/>
        </p:nvSpPr>
        <p:spPr>
          <a:xfrm>
            <a:off x="3563888" y="3435846"/>
            <a:ext cx="5400506" cy="1169549"/>
          </a:xfrm>
          <a:prstGeom prst="rect">
            <a:avLst/>
          </a:prstGeom>
        </p:spPr>
        <p:txBody>
          <a:bodyPr wrap="square" lIns="91438" tIns="45719" rIns="91438" bIns="45719">
            <a:spAutoFit/>
          </a:bodyPr>
          <a:lstStyle/>
          <a:p>
            <a:pPr marL="4763" algn="just"/>
            <a:r>
              <a:rPr lang="en-US" sz="1000" dirty="0">
                <a:solidFill>
                  <a:srgbClr val="58595B"/>
                </a:solidFill>
              </a:rPr>
              <a:t>Majority of respondents is Hungarian citizen living abroad permanently and only a few of them are commuting – from Germany more, approx. twice as m</a:t>
            </a:r>
            <a:r>
              <a:rPr lang="hu-HU" sz="1000" dirty="0" err="1">
                <a:solidFill>
                  <a:srgbClr val="58595B"/>
                </a:solidFill>
              </a:rPr>
              <a:t>any</a:t>
            </a:r>
            <a:r>
              <a:rPr lang="hu-HU" sz="1000" dirty="0">
                <a:solidFill>
                  <a:srgbClr val="58595B"/>
                </a:solidFill>
              </a:rPr>
              <a:t> </a:t>
            </a:r>
            <a:r>
              <a:rPr lang="en-US" sz="1000" dirty="0">
                <a:solidFill>
                  <a:srgbClr val="58595B"/>
                </a:solidFill>
              </a:rPr>
              <a:t>(15 %) than from Great Britain (7 %) </a:t>
            </a:r>
            <a:r>
              <a:rPr lang="hu-HU" sz="1000" dirty="0" err="1">
                <a:solidFill>
                  <a:srgbClr val="58595B"/>
                </a:solidFill>
              </a:rPr>
              <a:t>since</a:t>
            </a:r>
            <a:r>
              <a:rPr lang="hu-HU" sz="1000" dirty="0">
                <a:solidFill>
                  <a:srgbClr val="58595B"/>
                </a:solidFill>
              </a:rPr>
              <a:t> </a:t>
            </a:r>
            <a:r>
              <a:rPr lang="hu-HU" sz="1000" dirty="0" err="1">
                <a:solidFill>
                  <a:srgbClr val="58595B"/>
                </a:solidFill>
              </a:rPr>
              <a:t>that</a:t>
            </a:r>
            <a:r>
              <a:rPr lang="hu-HU" sz="1000" dirty="0">
                <a:solidFill>
                  <a:srgbClr val="58595B"/>
                </a:solidFill>
              </a:rPr>
              <a:t> country i</a:t>
            </a:r>
            <a:r>
              <a:rPr lang="en-US" sz="1000" dirty="0">
                <a:solidFill>
                  <a:srgbClr val="58595B"/>
                </a:solidFill>
              </a:rPr>
              <a:t>s in a bigger distance. In addition to the smaller distance this is also related to the fact that in Germany the rate of people </a:t>
            </a:r>
            <a:r>
              <a:rPr lang="hu-HU" sz="1000" dirty="0" err="1">
                <a:solidFill>
                  <a:srgbClr val="58595B"/>
                </a:solidFill>
              </a:rPr>
              <a:t>having</a:t>
            </a:r>
            <a:r>
              <a:rPr lang="hu-HU" sz="1000" dirty="0">
                <a:solidFill>
                  <a:srgbClr val="58595B"/>
                </a:solidFill>
              </a:rPr>
              <a:t> </a:t>
            </a:r>
            <a:r>
              <a:rPr lang="hu-HU" sz="1000" dirty="0" err="1">
                <a:solidFill>
                  <a:srgbClr val="58595B"/>
                </a:solidFill>
              </a:rPr>
              <a:t>started</a:t>
            </a:r>
            <a:r>
              <a:rPr lang="en-US" sz="1000" dirty="0">
                <a:solidFill>
                  <a:srgbClr val="58595B"/>
                </a:solidFill>
              </a:rPr>
              <a:t> a new live recently (less than 5 years ago) is significantly higher. This is because Hungarians living abroad are more likely to commute in the first years, as the detailed analysis has proven. (This is especially true in case of those who have emigrated approx. </a:t>
            </a:r>
            <a:r>
              <a:rPr lang="hu-HU" sz="1000" dirty="0">
                <a:solidFill>
                  <a:srgbClr val="58595B"/>
                </a:solidFill>
              </a:rPr>
              <a:t>1 </a:t>
            </a:r>
            <a:r>
              <a:rPr lang="hu-HU" sz="1000" dirty="0" err="1">
                <a:solidFill>
                  <a:srgbClr val="58595B"/>
                </a:solidFill>
              </a:rPr>
              <a:t>year</a:t>
            </a:r>
            <a:r>
              <a:rPr lang="hu-HU" sz="1000" dirty="0">
                <a:solidFill>
                  <a:srgbClr val="58595B"/>
                </a:solidFill>
              </a:rPr>
              <a:t> </a:t>
            </a:r>
            <a:r>
              <a:rPr lang="hu-HU" sz="1000" dirty="0" err="1">
                <a:solidFill>
                  <a:srgbClr val="58595B"/>
                </a:solidFill>
              </a:rPr>
              <a:t>ago</a:t>
            </a:r>
            <a:r>
              <a:rPr lang="hu-HU" sz="1000" dirty="0">
                <a:solidFill>
                  <a:srgbClr val="58595B"/>
                </a:solidFill>
              </a:rPr>
              <a:t>.)</a:t>
            </a:r>
            <a:endParaRPr lang="en-US" sz="1000" dirty="0">
              <a:solidFill>
                <a:srgbClr val="58595B"/>
              </a:solidFill>
            </a:endParaRPr>
          </a:p>
        </p:txBody>
      </p:sp>
      <p:sp>
        <p:nvSpPr>
          <p:cNvPr id="23"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sp>
        <p:nvSpPr>
          <p:cNvPr id="72" name="Rectangle 71"/>
          <p:cNvSpPr/>
          <p:nvPr/>
        </p:nvSpPr>
        <p:spPr>
          <a:xfrm>
            <a:off x="3756645" y="1449622"/>
            <a:ext cx="982412" cy="369330"/>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73" name="Group 26"/>
          <p:cNvGrpSpPr/>
          <p:nvPr/>
        </p:nvGrpSpPr>
        <p:grpSpPr>
          <a:xfrm>
            <a:off x="5572754" y="1351147"/>
            <a:ext cx="1663324" cy="1663324"/>
            <a:chOff x="1505542" y="1628586"/>
            <a:chExt cx="3960000" cy="3960000"/>
          </a:xfrm>
        </p:grpSpPr>
        <p:sp>
          <p:nvSpPr>
            <p:cNvPr id="74" name="Oval 73"/>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5" name="Oval 74"/>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6" name="Oval 75"/>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7" name="Arc 76"/>
          <p:cNvSpPr>
            <a:spLocks noChangeAspect="1"/>
          </p:cNvSpPr>
          <p:nvPr/>
        </p:nvSpPr>
        <p:spPr bwMode="auto">
          <a:xfrm>
            <a:off x="5572662" y="1351148"/>
            <a:ext cx="1663510" cy="1663324"/>
          </a:xfrm>
          <a:prstGeom prst="arc">
            <a:avLst>
              <a:gd name="adj1" fmla="val 16200000"/>
              <a:gd name="adj2" fmla="val 7545286"/>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78" name="Arc 77"/>
          <p:cNvSpPr>
            <a:spLocks noChangeAspect="1"/>
          </p:cNvSpPr>
          <p:nvPr/>
        </p:nvSpPr>
        <p:spPr bwMode="auto">
          <a:xfrm>
            <a:off x="5648277" y="1426755"/>
            <a:ext cx="1512280" cy="1512110"/>
          </a:xfrm>
          <a:prstGeom prst="arc">
            <a:avLst>
              <a:gd name="adj1" fmla="val 16200000"/>
              <a:gd name="adj2" fmla="val 503136"/>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79" name="Arc 78"/>
          <p:cNvSpPr>
            <a:spLocks noChangeAspect="1"/>
          </p:cNvSpPr>
          <p:nvPr/>
        </p:nvSpPr>
        <p:spPr bwMode="auto">
          <a:xfrm>
            <a:off x="5723891" y="1502360"/>
            <a:ext cx="1361052" cy="1360900"/>
          </a:xfrm>
          <a:prstGeom prst="arc">
            <a:avLst>
              <a:gd name="adj1" fmla="val 16200000"/>
              <a:gd name="adj2" fmla="val 18776945"/>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80" name="Szövegdoboz 30"/>
          <p:cNvSpPr txBox="1"/>
          <p:nvPr/>
        </p:nvSpPr>
        <p:spPr>
          <a:xfrm>
            <a:off x="5570231" y="1059582"/>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Great </a:t>
            </a:r>
            <a:r>
              <a:rPr lang="hu-HU" sz="900" cap="all" dirty="0" err="1">
                <a:solidFill>
                  <a:srgbClr val="404040"/>
                </a:solidFill>
                <a:latin typeface="Calibri" pitchFamily="34" charset="0"/>
                <a:cs typeface="Arial" pitchFamily="34" charset="0"/>
              </a:rPr>
              <a:t>britain</a:t>
            </a:r>
            <a:endParaRPr lang="hu-HU" sz="900" cap="all" dirty="0">
              <a:solidFill>
                <a:srgbClr val="404040"/>
              </a:solidFill>
              <a:latin typeface="Calibri" pitchFamily="34" charset="0"/>
              <a:cs typeface="Arial" pitchFamily="34" charset="0"/>
            </a:endParaRPr>
          </a:p>
        </p:txBody>
      </p:sp>
      <p:grpSp>
        <p:nvGrpSpPr>
          <p:cNvPr id="81" name="Group 26"/>
          <p:cNvGrpSpPr/>
          <p:nvPr/>
        </p:nvGrpSpPr>
        <p:grpSpPr>
          <a:xfrm>
            <a:off x="3730723" y="1351147"/>
            <a:ext cx="1663324" cy="1663324"/>
            <a:chOff x="1505542" y="1628586"/>
            <a:chExt cx="3960000" cy="3960000"/>
          </a:xfrm>
        </p:grpSpPr>
        <p:sp>
          <p:nvSpPr>
            <p:cNvPr id="82" name="Oval 8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3" name="Oval 8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4" name="Oval 8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85" name="Arc 84"/>
          <p:cNvSpPr>
            <a:spLocks noChangeAspect="1"/>
          </p:cNvSpPr>
          <p:nvPr/>
        </p:nvSpPr>
        <p:spPr bwMode="auto">
          <a:xfrm>
            <a:off x="3730631" y="1351148"/>
            <a:ext cx="1663510" cy="1663324"/>
          </a:xfrm>
          <a:prstGeom prst="arc">
            <a:avLst>
              <a:gd name="adj1" fmla="val 16200000"/>
              <a:gd name="adj2" fmla="val 8324385"/>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86" name="Arc 85"/>
          <p:cNvSpPr>
            <a:spLocks noChangeAspect="1"/>
          </p:cNvSpPr>
          <p:nvPr/>
        </p:nvSpPr>
        <p:spPr bwMode="auto">
          <a:xfrm>
            <a:off x="3806246" y="1426755"/>
            <a:ext cx="1512280" cy="1512110"/>
          </a:xfrm>
          <a:prstGeom prst="arc">
            <a:avLst>
              <a:gd name="adj1" fmla="val 16200000"/>
              <a:gd name="adj2" fmla="val 20446202"/>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87" name="Arc 86"/>
          <p:cNvSpPr>
            <a:spLocks noChangeAspect="1"/>
          </p:cNvSpPr>
          <p:nvPr/>
        </p:nvSpPr>
        <p:spPr bwMode="auto">
          <a:xfrm>
            <a:off x="3881860" y="1502360"/>
            <a:ext cx="1361052" cy="1360900"/>
          </a:xfrm>
          <a:prstGeom prst="arc">
            <a:avLst>
              <a:gd name="adj1" fmla="val 16200000"/>
              <a:gd name="adj2" fmla="val 18705247"/>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88" name="Szövegdoboz 30"/>
          <p:cNvSpPr txBox="1"/>
          <p:nvPr/>
        </p:nvSpPr>
        <p:spPr>
          <a:xfrm>
            <a:off x="3728200" y="1059582"/>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total</a:t>
            </a:r>
            <a:endParaRPr lang="hu-HU" sz="900" cap="all" dirty="0">
              <a:solidFill>
                <a:srgbClr val="404040"/>
              </a:solidFill>
              <a:latin typeface="Calibri" pitchFamily="34" charset="0"/>
              <a:cs typeface="Arial" pitchFamily="34" charset="0"/>
            </a:endParaRPr>
          </a:p>
        </p:txBody>
      </p:sp>
      <p:grpSp>
        <p:nvGrpSpPr>
          <p:cNvPr id="89" name="Group 26"/>
          <p:cNvGrpSpPr/>
          <p:nvPr/>
        </p:nvGrpSpPr>
        <p:grpSpPr>
          <a:xfrm>
            <a:off x="7301070" y="1351147"/>
            <a:ext cx="1663324" cy="1663324"/>
            <a:chOff x="1505542" y="1628586"/>
            <a:chExt cx="3960000" cy="3960000"/>
          </a:xfrm>
        </p:grpSpPr>
        <p:sp>
          <p:nvSpPr>
            <p:cNvPr id="90" name="Oval 8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1" name="Oval 9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2" name="Oval 9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93" name="Arc 92"/>
          <p:cNvSpPr>
            <a:spLocks noChangeAspect="1"/>
          </p:cNvSpPr>
          <p:nvPr/>
        </p:nvSpPr>
        <p:spPr bwMode="auto">
          <a:xfrm>
            <a:off x="7300978" y="1351148"/>
            <a:ext cx="1663510" cy="1663324"/>
          </a:xfrm>
          <a:prstGeom prst="arc">
            <a:avLst>
              <a:gd name="adj1" fmla="val 16200000"/>
              <a:gd name="adj2" fmla="val 10062425"/>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94" name="Arc 93"/>
          <p:cNvSpPr>
            <a:spLocks noChangeAspect="1"/>
          </p:cNvSpPr>
          <p:nvPr/>
        </p:nvSpPr>
        <p:spPr bwMode="auto">
          <a:xfrm>
            <a:off x="7376593" y="1426755"/>
            <a:ext cx="1512280" cy="1512110"/>
          </a:xfrm>
          <a:prstGeom prst="arc">
            <a:avLst>
              <a:gd name="adj1" fmla="val 16200000"/>
              <a:gd name="adj2" fmla="val 19250214"/>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95" name="Arc 94"/>
          <p:cNvSpPr>
            <a:spLocks noChangeAspect="1"/>
          </p:cNvSpPr>
          <p:nvPr/>
        </p:nvSpPr>
        <p:spPr bwMode="auto">
          <a:xfrm>
            <a:off x="7452207" y="1502360"/>
            <a:ext cx="1361052" cy="1360900"/>
          </a:xfrm>
          <a:prstGeom prst="arc">
            <a:avLst>
              <a:gd name="adj1" fmla="val 16200000"/>
              <a:gd name="adj2" fmla="val 18730606"/>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96" name="Szövegdoboz 30"/>
          <p:cNvSpPr txBox="1"/>
          <p:nvPr/>
        </p:nvSpPr>
        <p:spPr>
          <a:xfrm>
            <a:off x="7298547" y="1059582"/>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germany</a:t>
            </a:r>
            <a:endParaRPr lang="hu-HU" sz="900" cap="all" dirty="0">
              <a:solidFill>
                <a:srgbClr val="404040"/>
              </a:solidFill>
              <a:latin typeface="Calibri" pitchFamily="34" charset="0"/>
              <a:cs typeface="Arial" pitchFamily="34" charset="0"/>
            </a:endParaRPr>
          </a:p>
        </p:txBody>
      </p:sp>
      <p:sp>
        <p:nvSpPr>
          <p:cNvPr id="97" name="Szövegdoboz 30"/>
          <p:cNvSpPr txBox="1"/>
          <p:nvPr/>
        </p:nvSpPr>
        <p:spPr>
          <a:xfrm>
            <a:off x="5624497" y="699542"/>
            <a:ext cx="1611799" cy="430887"/>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YEAR OF MOVING ABROAD</a:t>
            </a:r>
          </a:p>
        </p:txBody>
      </p:sp>
      <p:sp>
        <p:nvSpPr>
          <p:cNvPr id="98" name="TextBox 97"/>
          <p:cNvSpPr txBox="1"/>
          <p:nvPr/>
        </p:nvSpPr>
        <p:spPr>
          <a:xfrm>
            <a:off x="4067944" y="2063759"/>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2006-2010  	</a:t>
            </a:r>
            <a:r>
              <a:rPr lang="hu-HU" sz="1200" b="1" dirty="0">
                <a:solidFill>
                  <a:schemeClr val="accent2"/>
                </a:solidFill>
              </a:rPr>
              <a:t>21</a:t>
            </a:r>
            <a:r>
              <a:rPr lang="en-GB" sz="1200" b="1" dirty="0">
                <a:solidFill>
                  <a:schemeClr val="accent2"/>
                </a:solidFill>
              </a:rPr>
              <a:t>%</a:t>
            </a:r>
          </a:p>
        </p:txBody>
      </p:sp>
      <p:sp>
        <p:nvSpPr>
          <p:cNvPr id="99" name="TextBox 98"/>
          <p:cNvSpPr txBox="1"/>
          <p:nvPr/>
        </p:nvSpPr>
        <p:spPr>
          <a:xfrm>
            <a:off x="4067944" y="1875700"/>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2011+	</a:t>
            </a:r>
            <a:r>
              <a:rPr lang="hu-HU" sz="1200" b="1" dirty="0">
                <a:solidFill>
                  <a:schemeClr val="accent4"/>
                </a:solidFill>
              </a:rPr>
              <a:t>68</a:t>
            </a:r>
            <a:r>
              <a:rPr lang="en-GB" sz="1200" b="1" dirty="0">
                <a:solidFill>
                  <a:schemeClr val="accent4"/>
                </a:solidFill>
              </a:rPr>
              <a:t>%</a:t>
            </a:r>
          </a:p>
        </p:txBody>
      </p:sp>
      <p:sp>
        <p:nvSpPr>
          <p:cNvPr id="100" name="TextBox 99"/>
          <p:cNvSpPr txBox="1"/>
          <p:nvPr/>
        </p:nvSpPr>
        <p:spPr>
          <a:xfrm>
            <a:off x="4067944" y="2251818"/>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-2005  </a:t>
            </a:r>
            <a:r>
              <a:rPr lang="hu-HU" sz="1200" dirty="0">
                <a:solidFill>
                  <a:schemeClr val="accent1"/>
                </a:solidFill>
              </a:rPr>
              <a:t>	</a:t>
            </a:r>
            <a:r>
              <a:rPr lang="hu-HU" sz="1200" b="1" dirty="0">
                <a:solidFill>
                  <a:schemeClr val="accent1"/>
                </a:solidFill>
              </a:rPr>
              <a:t>11</a:t>
            </a:r>
            <a:r>
              <a:rPr lang="en-GB" sz="1200" b="1" dirty="0">
                <a:solidFill>
                  <a:schemeClr val="accent1"/>
                </a:solidFill>
              </a:rPr>
              <a:t>%</a:t>
            </a:r>
          </a:p>
        </p:txBody>
      </p:sp>
      <p:sp>
        <p:nvSpPr>
          <p:cNvPr id="107" name="TextBox 106"/>
          <p:cNvSpPr txBox="1"/>
          <p:nvPr/>
        </p:nvSpPr>
        <p:spPr>
          <a:xfrm>
            <a:off x="5940152" y="2060981"/>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2006-2010  	</a:t>
            </a:r>
            <a:r>
              <a:rPr lang="hu-HU" sz="1200" b="1" dirty="0">
                <a:solidFill>
                  <a:schemeClr val="accent2"/>
                </a:solidFill>
              </a:rPr>
              <a:t>28</a:t>
            </a:r>
            <a:r>
              <a:rPr lang="en-GB" sz="1200" b="1" dirty="0">
                <a:solidFill>
                  <a:schemeClr val="accent2"/>
                </a:solidFill>
              </a:rPr>
              <a:t>%</a:t>
            </a:r>
          </a:p>
        </p:txBody>
      </p:sp>
      <p:sp>
        <p:nvSpPr>
          <p:cNvPr id="108" name="TextBox 107"/>
          <p:cNvSpPr txBox="1"/>
          <p:nvPr/>
        </p:nvSpPr>
        <p:spPr>
          <a:xfrm>
            <a:off x="5940152" y="187292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2011+	</a:t>
            </a:r>
            <a:r>
              <a:rPr lang="hu-HU" sz="1200" b="1" dirty="0">
                <a:solidFill>
                  <a:schemeClr val="accent4"/>
                </a:solidFill>
              </a:rPr>
              <a:t>61</a:t>
            </a:r>
            <a:r>
              <a:rPr lang="en-GB" sz="1200" b="1" dirty="0">
                <a:solidFill>
                  <a:schemeClr val="accent4"/>
                </a:solidFill>
              </a:rPr>
              <a:t>%</a:t>
            </a:r>
          </a:p>
        </p:txBody>
      </p:sp>
      <p:sp>
        <p:nvSpPr>
          <p:cNvPr id="109" name="TextBox 108"/>
          <p:cNvSpPr txBox="1"/>
          <p:nvPr/>
        </p:nvSpPr>
        <p:spPr>
          <a:xfrm>
            <a:off x="5940152" y="2249040"/>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-2005  </a:t>
            </a:r>
            <a:r>
              <a:rPr lang="hu-HU" sz="1200" dirty="0">
                <a:solidFill>
                  <a:schemeClr val="accent1"/>
                </a:solidFill>
              </a:rPr>
              <a:t>	</a:t>
            </a:r>
            <a:r>
              <a:rPr lang="hu-HU" sz="1200" b="1" dirty="0">
                <a:solidFill>
                  <a:schemeClr val="accent1"/>
                </a:solidFill>
              </a:rPr>
              <a:t>11</a:t>
            </a:r>
            <a:r>
              <a:rPr lang="en-GB" sz="1200" b="1" dirty="0">
                <a:solidFill>
                  <a:schemeClr val="accent1"/>
                </a:solidFill>
              </a:rPr>
              <a:t>%</a:t>
            </a:r>
          </a:p>
        </p:txBody>
      </p:sp>
      <p:sp>
        <p:nvSpPr>
          <p:cNvPr id="110" name="TextBox 109"/>
          <p:cNvSpPr txBox="1"/>
          <p:nvPr/>
        </p:nvSpPr>
        <p:spPr>
          <a:xfrm>
            <a:off x="7668344" y="2063759"/>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2006-2010  	</a:t>
            </a:r>
            <a:r>
              <a:rPr lang="hu-HU" sz="1200" b="1" dirty="0">
                <a:solidFill>
                  <a:schemeClr val="accent2"/>
                </a:solidFill>
              </a:rPr>
              <a:t>14</a:t>
            </a:r>
            <a:r>
              <a:rPr lang="en-GB" sz="1200" b="1" dirty="0">
                <a:solidFill>
                  <a:schemeClr val="accent2"/>
                </a:solidFill>
              </a:rPr>
              <a:t>%</a:t>
            </a:r>
          </a:p>
        </p:txBody>
      </p:sp>
      <p:sp>
        <p:nvSpPr>
          <p:cNvPr id="111" name="TextBox 110"/>
          <p:cNvSpPr txBox="1"/>
          <p:nvPr/>
        </p:nvSpPr>
        <p:spPr>
          <a:xfrm>
            <a:off x="7668344" y="1875700"/>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2011+	</a:t>
            </a:r>
            <a:r>
              <a:rPr lang="hu-HU" sz="1200" b="1" dirty="0">
                <a:solidFill>
                  <a:schemeClr val="accent4"/>
                </a:solidFill>
              </a:rPr>
              <a:t>74</a:t>
            </a:r>
            <a:r>
              <a:rPr lang="en-GB" sz="1200" b="1" dirty="0">
                <a:solidFill>
                  <a:schemeClr val="accent4"/>
                </a:solidFill>
              </a:rPr>
              <a:t>%</a:t>
            </a:r>
          </a:p>
        </p:txBody>
      </p:sp>
      <p:sp>
        <p:nvSpPr>
          <p:cNvPr id="112" name="TextBox 111"/>
          <p:cNvSpPr txBox="1"/>
          <p:nvPr/>
        </p:nvSpPr>
        <p:spPr>
          <a:xfrm>
            <a:off x="7668344" y="2251818"/>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-2005  </a:t>
            </a:r>
            <a:r>
              <a:rPr lang="hu-HU" sz="1200" dirty="0">
                <a:solidFill>
                  <a:schemeClr val="accent1"/>
                </a:solidFill>
              </a:rPr>
              <a:t>	</a:t>
            </a:r>
            <a:r>
              <a:rPr lang="hu-HU" sz="1200" b="1" dirty="0">
                <a:solidFill>
                  <a:schemeClr val="accent1"/>
                </a:solidFill>
              </a:rPr>
              <a:t>11</a:t>
            </a:r>
            <a:r>
              <a:rPr lang="en-GB" sz="1200" b="1" dirty="0">
                <a:solidFill>
                  <a:schemeClr val="accent1"/>
                </a:solidFill>
              </a:rPr>
              <a:t>%</a:t>
            </a:r>
          </a:p>
        </p:txBody>
      </p:sp>
      <p:sp>
        <p:nvSpPr>
          <p:cNvPr id="120" name="Arc 119"/>
          <p:cNvSpPr>
            <a:spLocks noChangeAspect="1"/>
          </p:cNvSpPr>
          <p:nvPr/>
        </p:nvSpPr>
        <p:spPr bwMode="auto">
          <a:xfrm>
            <a:off x="1147997" y="1135892"/>
            <a:ext cx="1036533" cy="1036533"/>
          </a:xfrm>
          <a:prstGeom prst="arc">
            <a:avLst>
              <a:gd name="adj1" fmla="val 16175991"/>
              <a:gd name="adj2" fmla="val 19896105"/>
            </a:avLst>
          </a:prstGeom>
          <a:noFill/>
          <a:ln w="228600" cap="flat" cmpd="sng" algn="ctr">
            <a:solidFill>
              <a:schemeClr val="accent4"/>
            </a:solidFill>
            <a:prstDash val="solid"/>
            <a:round/>
            <a:headEnd type="none" w="med" len="med"/>
            <a:tailEnd type="triangle" w="sm" len="sm"/>
          </a:ln>
          <a:effectLst/>
        </p:spPr>
        <p:txBody>
          <a:bodyPr rtlCol="0" anchor="ctr"/>
          <a:lstStyle/>
          <a:p>
            <a:pPr algn="ctr"/>
            <a:endParaRPr lang="en-GB"/>
          </a:p>
        </p:txBody>
      </p:sp>
      <p:sp>
        <p:nvSpPr>
          <p:cNvPr id="121" name="Arc 120"/>
          <p:cNvSpPr>
            <a:spLocks noChangeAspect="1"/>
          </p:cNvSpPr>
          <p:nvPr/>
        </p:nvSpPr>
        <p:spPr bwMode="auto">
          <a:xfrm flipH="1">
            <a:off x="1147997" y="1135892"/>
            <a:ext cx="1036533" cy="1036533"/>
          </a:xfrm>
          <a:prstGeom prst="arc">
            <a:avLst>
              <a:gd name="adj1" fmla="val 16160081"/>
              <a:gd name="adj2" fmla="val 12476178"/>
            </a:avLst>
          </a:prstGeom>
          <a:noFill/>
          <a:ln w="228600" cap="flat" cmpd="sng" algn="ctr">
            <a:solidFill>
              <a:schemeClr val="accent2"/>
            </a:solidFill>
            <a:prstDash val="solid"/>
            <a:round/>
            <a:headEnd type="none" w="med" len="med"/>
            <a:tailEnd type="triangle" w="sm" len="sm"/>
          </a:ln>
          <a:effectLst/>
        </p:spPr>
        <p:txBody>
          <a:bodyPr rtlCol="0" anchor="ctr"/>
          <a:lstStyle/>
          <a:p>
            <a:pPr algn="ctr"/>
            <a:endParaRPr lang="en-GB"/>
          </a:p>
        </p:txBody>
      </p:sp>
      <p:sp>
        <p:nvSpPr>
          <p:cNvPr id="122" name="TextBox 121"/>
          <p:cNvSpPr txBox="1"/>
          <p:nvPr/>
        </p:nvSpPr>
        <p:spPr>
          <a:xfrm>
            <a:off x="611560" y="2140818"/>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2"/>
                </a:solidFill>
                <a:latin typeface="Calibri"/>
              </a:rPr>
              <a:t>89</a:t>
            </a:r>
            <a:r>
              <a:rPr lang="en-US" sz="2250" b="1" kern="0" dirty="0">
                <a:solidFill>
                  <a:schemeClr val="accent2"/>
                </a:solidFill>
                <a:latin typeface="Calibri"/>
              </a:rPr>
              <a:t>%</a:t>
            </a:r>
            <a:endParaRPr lang="en-GB" sz="2250" b="1" kern="0" dirty="0">
              <a:solidFill>
                <a:schemeClr val="accent2"/>
              </a:solidFill>
              <a:latin typeface="Calibri"/>
            </a:endParaRPr>
          </a:p>
        </p:txBody>
      </p:sp>
      <p:sp>
        <p:nvSpPr>
          <p:cNvPr id="124" name="TextBox 123"/>
          <p:cNvSpPr txBox="1"/>
          <p:nvPr/>
        </p:nvSpPr>
        <p:spPr>
          <a:xfrm>
            <a:off x="2267744" y="2140817"/>
            <a:ext cx="501740" cy="346249"/>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dirty="0"/>
              <a:t>11</a:t>
            </a:r>
            <a:r>
              <a:rPr lang="en-US" dirty="0"/>
              <a:t>%</a:t>
            </a:r>
            <a:endParaRPr lang="en-GB" dirty="0"/>
          </a:p>
        </p:txBody>
      </p:sp>
      <p:sp>
        <p:nvSpPr>
          <p:cNvPr id="125" name="Szövegdoboz 30"/>
          <p:cNvSpPr txBox="1"/>
          <p:nvPr/>
        </p:nvSpPr>
        <p:spPr>
          <a:xfrm>
            <a:off x="831176" y="699542"/>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CITIZENSHIP</a:t>
            </a:r>
          </a:p>
        </p:txBody>
      </p:sp>
      <p:sp>
        <p:nvSpPr>
          <p:cNvPr id="126" name="Rectangle 23"/>
          <p:cNvSpPr/>
          <p:nvPr/>
        </p:nvSpPr>
        <p:spPr>
          <a:xfrm>
            <a:off x="344512" y="2017582"/>
            <a:ext cx="2406304"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Hungarian</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Dual</a:t>
            </a:r>
            <a:endParaRPr lang="en-GB" b="1" dirty="0">
              <a:solidFill>
                <a:schemeClr val="bg2">
                  <a:lumMod val="75000"/>
                </a:schemeClr>
              </a:solidFill>
              <a:cs typeface="Arial" panose="020B0604020202020204" pitchFamily="34" charset="0"/>
            </a:endParaRPr>
          </a:p>
        </p:txBody>
      </p:sp>
      <p:sp>
        <p:nvSpPr>
          <p:cNvPr id="127" name="Arc 126"/>
          <p:cNvSpPr>
            <a:spLocks noChangeAspect="1"/>
          </p:cNvSpPr>
          <p:nvPr/>
        </p:nvSpPr>
        <p:spPr bwMode="auto">
          <a:xfrm>
            <a:off x="1150884" y="3152116"/>
            <a:ext cx="1036533" cy="1036533"/>
          </a:xfrm>
          <a:prstGeom prst="arc">
            <a:avLst>
              <a:gd name="adj1" fmla="val 16175991"/>
              <a:gd name="adj2" fmla="val 19896105"/>
            </a:avLst>
          </a:prstGeom>
          <a:noFill/>
          <a:ln w="228600" cap="flat" cmpd="sng" algn="ctr">
            <a:solidFill>
              <a:schemeClr val="accent4"/>
            </a:solidFill>
            <a:prstDash val="solid"/>
            <a:round/>
            <a:headEnd type="none" w="med" len="med"/>
            <a:tailEnd type="triangle" w="sm" len="sm"/>
          </a:ln>
          <a:effectLst/>
        </p:spPr>
        <p:txBody>
          <a:bodyPr rtlCol="0" anchor="ctr"/>
          <a:lstStyle/>
          <a:p>
            <a:pPr algn="ctr"/>
            <a:endParaRPr lang="en-GB"/>
          </a:p>
        </p:txBody>
      </p:sp>
      <p:sp>
        <p:nvSpPr>
          <p:cNvPr id="128" name="Arc 127"/>
          <p:cNvSpPr>
            <a:spLocks noChangeAspect="1"/>
          </p:cNvSpPr>
          <p:nvPr/>
        </p:nvSpPr>
        <p:spPr bwMode="auto">
          <a:xfrm flipH="1">
            <a:off x="1150884" y="3152116"/>
            <a:ext cx="1036533" cy="1036533"/>
          </a:xfrm>
          <a:prstGeom prst="arc">
            <a:avLst>
              <a:gd name="adj1" fmla="val 16160081"/>
              <a:gd name="adj2" fmla="val 12476178"/>
            </a:avLst>
          </a:prstGeom>
          <a:noFill/>
          <a:ln w="228600" cap="flat" cmpd="sng" algn="ctr">
            <a:solidFill>
              <a:schemeClr val="accent2"/>
            </a:solidFill>
            <a:prstDash val="solid"/>
            <a:round/>
            <a:headEnd type="none" w="med" len="med"/>
            <a:tailEnd type="triangle" w="sm" len="sm"/>
          </a:ln>
          <a:effectLst/>
        </p:spPr>
        <p:txBody>
          <a:bodyPr rtlCol="0" anchor="ctr"/>
          <a:lstStyle/>
          <a:p>
            <a:pPr algn="ctr"/>
            <a:endParaRPr lang="en-GB"/>
          </a:p>
        </p:txBody>
      </p:sp>
      <p:sp>
        <p:nvSpPr>
          <p:cNvPr id="129" name="TextBox 128"/>
          <p:cNvSpPr txBox="1"/>
          <p:nvPr/>
        </p:nvSpPr>
        <p:spPr>
          <a:xfrm>
            <a:off x="614447" y="4157042"/>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2"/>
                </a:solidFill>
                <a:latin typeface="Calibri"/>
              </a:rPr>
              <a:t>89</a:t>
            </a:r>
            <a:r>
              <a:rPr lang="en-US" sz="2250" b="1" kern="0" dirty="0">
                <a:solidFill>
                  <a:schemeClr val="accent2"/>
                </a:solidFill>
                <a:latin typeface="Calibri"/>
              </a:rPr>
              <a:t>%</a:t>
            </a:r>
            <a:endParaRPr lang="en-GB" sz="2250" b="1" kern="0" dirty="0">
              <a:solidFill>
                <a:schemeClr val="accent2"/>
              </a:solidFill>
              <a:latin typeface="Calibri"/>
            </a:endParaRPr>
          </a:p>
        </p:txBody>
      </p:sp>
      <p:sp>
        <p:nvSpPr>
          <p:cNvPr id="130" name="TextBox 129"/>
          <p:cNvSpPr txBox="1"/>
          <p:nvPr/>
        </p:nvSpPr>
        <p:spPr>
          <a:xfrm>
            <a:off x="2270631" y="4157041"/>
            <a:ext cx="501740" cy="346249"/>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dirty="0"/>
              <a:t>11</a:t>
            </a:r>
            <a:r>
              <a:rPr lang="en-US" dirty="0"/>
              <a:t>%</a:t>
            </a:r>
            <a:endParaRPr lang="en-GB" dirty="0"/>
          </a:p>
        </p:txBody>
      </p:sp>
      <p:sp>
        <p:nvSpPr>
          <p:cNvPr id="131" name="Szövegdoboz 30"/>
          <p:cNvSpPr txBox="1"/>
          <p:nvPr/>
        </p:nvSpPr>
        <p:spPr>
          <a:xfrm>
            <a:off x="834063" y="2715766"/>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a:t>RESIDENCE</a:t>
            </a:r>
          </a:p>
        </p:txBody>
      </p:sp>
      <p:sp>
        <p:nvSpPr>
          <p:cNvPr id="132" name="Rectangle 23"/>
          <p:cNvSpPr/>
          <p:nvPr/>
        </p:nvSpPr>
        <p:spPr>
          <a:xfrm>
            <a:off x="251520" y="4023083"/>
            <a:ext cx="2808312"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Living</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abroad</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Commuting</a:t>
            </a:r>
            <a:endParaRPr lang="en-GB" b="1" dirty="0">
              <a:solidFill>
                <a:schemeClr val="bg2">
                  <a:lumMod val="75000"/>
                </a:schemeClr>
              </a:solidFill>
              <a:cs typeface="Arial" panose="020B0604020202020204" pitchFamily="34" charset="0"/>
            </a:endParaRPr>
          </a:p>
        </p:txBody>
      </p:sp>
      <p:sp>
        <p:nvSpPr>
          <p:cNvPr id="133" name="Text Placeholder 9"/>
          <p:cNvSpPr>
            <a:spLocks noGrp="1"/>
          </p:cNvSpPr>
          <p:nvPr>
            <p:ph type="body" sz="quarter" idx="26"/>
          </p:nvPr>
        </p:nvSpPr>
        <p:spPr>
          <a:xfrm>
            <a:off x="202233" y="483518"/>
            <a:ext cx="8690248" cy="205628"/>
          </a:xfrm>
        </p:spPr>
        <p:txBody>
          <a:bodyPr/>
          <a:lstStyle/>
          <a:p>
            <a:r>
              <a:rPr lang="en-GB" dirty="0"/>
              <a:t>Citizenship of respondents, nature of residence and the year of moving</a:t>
            </a:r>
            <a:endParaRPr lang="hu-HU" dirty="0"/>
          </a:p>
        </p:txBody>
      </p:sp>
      <p:pic>
        <p:nvPicPr>
          <p:cNvPr id="53" name="Picture 52">
            <a:extLst>
              <a:ext uri="{FF2B5EF4-FFF2-40B4-BE49-F238E27FC236}">
                <a16:creationId xmlns:a16="http://schemas.microsoft.com/office/drawing/2014/main" xmlns="" id="{1DD6EC48-964D-4499-9ABF-E7D995B18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4" name="Picture 53">
            <a:extLst>
              <a:ext uri="{FF2B5EF4-FFF2-40B4-BE49-F238E27FC236}">
                <a16:creationId xmlns:a16="http://schemas.microsoft.com/office/drawing/2014/main" xmlns="" id="{176F13D6-788A-4AEA-97B8-56DC3D928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80740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627784" y="2139703"/>
            <a:ext cx="1080120" cy="956556"/>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4" name="Rectangle 43"/>
          <p:cNvSpPr/>
          <p:nvPr/>
        </p:nvSpPr>
        <p:spPr>
          <a:xfrm>
            <a:off x="5364088" y="3075806"/>
            <a:ext cx="1080120" cy="956556"/>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9" name="Title 8"/>
          <p:cNvSpPr>
            <a:spLocks noGrp="1"/>
          </p:cNvSpPr>
          <p:nvPr>
            <p:ph type="title"/>
          </p:nvPr>
        </p:nvSpPr>
        <p:spPr/>
        <p:txBody>
          <a:bodyPr>
            <a:normAutofit fontScale="90000"/>
          </a:bodyPr>
          <a:lstStyle/>
          <a:p>
            <a:r>
              <a:rPr lang="hu-HU" dirty="0" err="1"/>
              <a:t>Settlement</a:t>
            </a:r>
            <a:r>
              <a:rPr lang="hu-HU" dirty="0"/>
              <a:t> </a:t>
            </a:r>
            <a:r>
              <a:rPr lang="hu-HU" dirty="0" err="1"/>
              <a:t>Type</a:t>
            </a:r>
            <a:endParaRPr lang="en-US" dirty="0"/>
          </a:p>
        </p:txBody>
      </p:sp>
      <p:sp>
        <p:nvSpPr>
          <p:cNvPr id="36" name="Rectangle 35"/>
          <p:cNvSpPr/>
          <p:nvPr/>
        </p:nvSpPr>
        <p:spPr>
          <a:xfrm>
            <a:off x="107504" y="4168122"/>
            <a:ext cx="8856984" cy="707884"/>
          </a:xfrm>
          <a:prstGeom prst="rect">
            <a:avLst/>
          </a:prstGeom>
        </p:spPr>
        <p:txBody>
          <a:bodyPr wrap="square" lIns="91438" tIns="45719" rIns="91438" bIns="45719">
            <a:spAutoFit/>
          </a:bodyPr>
          <a:lstStyle/>
          <a:p>
            <a:pPr marL="4763" algn="just"/>
            <a:r>
              <a:rPr lang="en-US" sz="1000" dirty="0">
                <a:solidFill>
                  <a:srgbClr val="58595B"/>
                </a:solidFill>
              </a:rPr>
              <a:t>In Great Britain, most Hungarians find their new home in the capital, resp. in bigger cities, while in Germany they rather move to smaller provincial towns. Relatively much more people are living in German villages than in English ones, while the German capital is underrepresented in the sample compared to London. Among people living in the capital singles (unmarried or divorced) represent a higher proportion compared to the average. The settlement type is also related to the number of children in the family: the smaller is the settlement the family lives in, the higher is the average number of children. </a:t>
            </a:r>
          </a:p>
        </p:txBody>
      </p:sp>
      <p:sp>
        <p:nvSpPr>
          <p:cNvPr id="12" name="Text Placeholder 9"/>
          <p:cNvSpPr>
            <a:spLocks noGrp="1"/>
          </p:cNvSpPr>
          <p:nvPr>
            <p:ph type="body" sz="quarter" idx="26"/>
          </p:nvPr>
        </p:nvSpPr>
        <p:spPr>
          <a:xfrm>
            <a:off x="202233" y="483518"/>
            <a:ext cx="8690248" cy="205628"/>
          </a:xfrm>
        </p:spPr>
        <p:txBody>
          <a:bodyPr/>
          <a:lstStyle/>
          <a:p>
            <a:r>
              <a:rPr lang="hu-HU" dirty="0" err="1"/>
              <a:t>Character</a:t>
            </a:r>
            <a:r>
              <a:rPr lang="hu-HU" dirty="0"/>
              <a:t> of </a:t>
            </a:r>
            <a:r>
              <a:rPr lang="hu-HU" dirty="0" err="1"/>
              <a:t>the</a:t>
            </a:r>
            <a:r>
              <a:rPr lang="hu-HU" dirty="0"/>
              <a:t> </a:t>
            </a:r>
            <a:r>
              <a:rPr lang="hu-HU" dirty="0" err="1"/>
              <a:t>current</a:t>
            </a:r>
            <a:r>
              <a:rPr lang="hu-HU" dirty="0"/>
              <a:t> </a:t>
            </a:r>
            <a:r>
              <a:rPr lang="hu-HU" dirty="0" err="1"/>
              <a:t>settlement</a:t>
            </a:r>
            <a:endParaRPr lang="hu-HU" dirty="0"/>
          </a:p>
        </p:txBody>
      </p:sp>
      <p:graphicFrame>
        <p:nvGraphicFramePr>
          <p:cNvPr id="13" name="Chart 5"/>
          <p:cNvGraphicFramePr>
            <a:graphicFrameLocks noChangeAspect="1"/>
          </p:cNvGraphicFramePr>
          <p:nvPr>
            <p:extLst/>
          </p:nvPr>
        </p:nvGraphicFramePr>
        <p:xfrm>
          <a:off x="3925398"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6"/>
          <p:cNvGraphicFramePr>
            <a:graphicFrameLocks noChangeAspect="1"/>
          </p:cNvGraphicFramePr>
          <p:nvPr>
            <p:extLst/>
          </p:nvPr>
        </p:nvGraphicFramePr>
        <p:xfrm>
          <a:off x="2524005"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7"/>
          <p:cNvSpPr txBox="1"/>
          <p:nvPr/>
        </p:nvSpPr>
        <p:spPr>
          <a:xfrm>
            <a:off x="3707904"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16" name="Rectangle 9"/>
          <p:cNvSpPr/>
          <p:nvPr/>
        </p:nvSpPr>
        <p:spPr>
          <a:xfrm>
            <a:off x="2886099"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22</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7" name="Text Placeholder 9"/>
          <p:cNvSpPr txBox="1">
            <a:spLocks/>
          </p:cNvSpPr>
          <p:nvPr/>
        </p:nvSpPr>
        <p:spPr>
          <a:xfrm>
            <a:off x="2701262" y="887181"/>
            <a:ext cx="93463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Capital</a:t>
            </a:r>
          </a:p>
        </p:txBody>
      </p:sp>
      <p:sp>
        <p:nvSpPr>
          <p:cNvPr id="19" name="Rectangle 11"/>
          <p:cNvSpPr/>
          <p:nvPr/>
        </p:nvSpPr>
        <p:spPr>
          <a:xfrm>
            <a:off x="4240232"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32</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20" name="Text Placeholder 9"/>
          <p:cNvSpPr txBox="1">
            <a:spLocks/>
          </p:cNvSpPr>
          <p:nvPr/>
        </p:nvSpPr>
        <p:spPr>
          <a:xfrm>
            <a:off x="3983387" y="883456"/>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BIG city</a:t>
            </a:r>
          </a:p>
        </p:txBody>
      </p:sp>
      <p:graphicFrame>
        <p:nvGraphicFramePr>
          <p:cNvPr id="21" name="Chart 13"/>
          <p:cNvGraphicFramePr>
            <a:graphicFrameLocks noChangeAspect="1"/>
          </p:cNvGraphicFramePr>
          <p:nvPr>
            <p:extLst/>
          </p:nvPr>
        </p:nvGraphicFramePr>
        <p:xfrm>
          <a:off x="5288228"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14"/>
          <p:cNvSpPr/>
          <p:nvPr/>
        </p:nvSpPr>
        <p:spPr>
          <a:xfrm>
            <a:off x="5602506"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34</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24" name="Text Placeholder 9"/>
          <p:cNvSpPr txBox="1">
            <a:spLocks/>
          </p:cNvSpPr>
          <p:nvPr/>
        </p:nvSpPr>
        <p:spPr>
          <a:xfrm>
            <a:off x="5098450" y="873600"/>
            <a:ext cx="159451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Small</a:t>
            </a:r>
            <a:r>
              <a:rPr lang="hu-HU" sz="900" cap="all" dirty="0"/>
              <a:t> </a:t>
            </a:r>
            <a:r>
              <a:rPr lang="hu-HU" sz="900" cap="all" dirty="0" err="1"/>
              <a:t>town</a:t>
            </a:r>
            <a:endParaRPr lang="hu-HU" sz="900" cap="all" dirty="0"/>
          </a:p>
        </p:txBody>
      </p:sp>
      <p:graphicFrame>
        <p:nvGraphicFramePr>
          <p:cNvPr id="25" name="Chart 16"/>
          <p:cNvGraphicFramePr>
            <a:graphicFrameLocks noChangeAspect="1"/>
          </p:cNvGraphicFramePr>
          <p:nvPr>
            <p:extLst/>
          </p:nvPr>
        </p:nvGraphicFramePr>
        <p:xfrm>
          <a:off x="6681156"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 Placeholder 9"/>
          <p:cNvSpPr txBox="1">
            <a:spLocks/>
          </p:cNvSpPr>
          <p:nvPr/>
        </p:nvSpPr>
        <p:spPr>
          <a:xfrm>
            <a:off x="6704427" y="873600"/>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Village</a:t>
            </a:r>
            <a:endParaRPr lang="hu-HU" sz="900" cap="all" dirty="0"/>
          </a:p>
        </p:txBody>
      </p:sp>
      <p:sp>
        <p:nvSpPr>
          <p:cNvPr id="27" name="Rectangle 26"/>
          <p:cNvSpPr/>
          <p:nvPr/>
        </p:nvSpPr>
        <p:spPr>
          <a:xfrm>
            <a:off x="7011479"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13</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28" name="Chart 5"/>
          <p:cNvGraphicFramePr>
            <a:graphicFrameLocks noChangeAspect="1"/>
          </p:cNvGraphicFramePr>
          <p:nvPr>
            <p:extLst/>
          </p:nvPr>
        </p:nvGraphicFramePr>
        <p:xfrm>
          <a:off x="3925398"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6"/>
          <p:cNvGraphicFramePr>
            <a:graphicFrameLocks noChangeAspect="1"/>
          </p:cNvGraphicFramePr>
          <p:nvPr>
            <p:extLst/>
          </p:nvPr>
        </p:nvGraphicFramePr>
        <p:xfrm>
          <a:off x="2524005"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Box 7"/>
          <p:cNvSpPr txBox="1"/>
          <p:nvPr/>
        </p:nvSpPr>
        <p:spPr>
          <a:xfrm>
            <a:off x="3707904"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1" name="Rectangle 9"/>
          <p:cNvSpPr/>
          <p:nvPr/>
        </p:nvSpPr>
        <p:spPr>
          <a:xfrm>
            <a:off x="2871657"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35</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2" name="Rectangle 11"/>
          <p:cNvSpPr/>
          <p:nvPr/>
        </p:nvSpPr>
        <p:spPr>
          <a:xfrm>
            <a:off x="4240232"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32</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34" name="Chart 13"/>
          <p:cNvGraphicFramePr>
            <a:graphicFrameLocks noChangeAspect="1"/>
          </p:cNvGraphicFramePr>
          <p:nvPr>
            <p:extLst/>
          </p:nvPr>
        </p:nvGraphicFramePr>
        <p:xfrm>
          <a:off x="5288228"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35" name="Rectangle 14"/>
          <p:cNvSpPr/>
          <p:nvPr/>
        </p:nvSpPr>
        <p:spPr>
          <a:xfrm>
            <a:off x="5602506"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29</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38" name="Chart 16"/>
          <p:cNvGraphicFramePr>
            <a:graphicFrameLocks noChangeAspect="1"/>
          </p:cNvGraphicFramePr>
          <p:nvPr>
            <p:extLst/>
          </p:nvPr>
        </p:nvGraphicFramePr>
        <p:xfrm>
          <a:off x="6681156"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39" name="Rectangle 20"/>
          <p:cNvSpPr/>
          <p:nvPr/>
        </p:nvSpPr>
        <p:spPr>
          <a:xfrm>
            <a:off x="7011479"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4</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42" name="Rectangle 41"/>
          <p:cNvSpPr/>
          <p:nvPr/>
        </p:nvSpPr>
        <p:spPr>
          <a:xfrm>
            <a:off x="1614879" y="1358009"/>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43" name="Rectangle 42"/>
          <p:cNvSpPr/>
          <p:nvPr/>
        </p:nvSpPr>
        <p:spPr>
          <a:xfrm>
            <a:off x="691088" y="2398690"/>
            <a:ext cx="1728358" cy="438582"/>
          </a:xfrm>
          <a:prstGeom prst="rect">
            <a:avLst/>
          </a:prstGeom>
        </p:spPr>
        <p:txBody>
          <a:bodyPr wrap="none">
            <a:spAutoFit/>
          </a:bodyPr>
          <a:lstStyle/>
          <a:p>
            <a:r>
              <a:rPr lang="hu-HU" sz="2250" b="1" kern="0" dirty="0">
                <a:solidFill>
                  <a:schemeClr val="accent2"/>
                </a:solidFill>
                <a:latin typeface="Calibri"/>
              </a:rPr>
              <a:t>Great </a:t>
            </a:r>
            <a:r>
              <a:rPr lang="hu-HU" sz="2250" b="1" kern="0" dirty="0" err="1">
                <a:solidFill>
                  <a:schemeClr val="accent2"/>
                </a:solidFill>
                <a:latin typeface="Calibri"/>
              </a:rPr>
              <a:t>Britain</a:t>
            </a:r>
            <a:endParaRPr lang="hu-HU" sz="2250" b="1" kern="0" dirty="0">
              <a:solidFill>
                <a:schemeClr val="accent2"/>
              </a:solidFill>
              <a:latin typeface="Calibri"/>
            </a:endParaRPr>
          </a:p>
        </p:txBody>
      </p:sp>
      <p:graphicFrame>
        <p:nvGraphicFramePr>
          <p:cNvPr id="45" name="Chart 5"/>
          <p:cNvGraphicFramePr>
            <a:graphicFrameLocks noChangeAspect="1"/>
          </p:cNvGraphicFramePr>
          <p:nvPr>
            <p:extLst/>
          </p:nvPr>
        </p:nvGraphicFramePr>
        <p:xfrm>
          <a:off x="3925398" y="3056995"/>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6" name="Chart 6"/>
          <p:cNvGraphicFramePr>
            <a:graphicFrameLocks noChangeAspect="1"/>
          </p:cNvGraphicFramePr>
          <p:nvPr>
            <p:extLst/>
          </p:nvPr>
        </p:nvGraphicFramePr>
        <p:xfrm>
          <a:off x="2524005" y="3056995"/>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47" name="TextBox 7"/>
          <p:cNvSpPr txBox="1"/>
          <p:nvPr/>
        </p:nvSpPr>
        <p:spPr>
          <a:xfrm>
            <a:off x="3707904" y="2974961"/>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48" name="Rectangle 9"/>
          <p:cNvSpPr/>
          <p:nvPr/>
        </p:nvSpPr>
        <p:spPr>
          <a:xfrm>
            <a:off x="2886099" y="3328467"/>
            <a:ext cx="751267" cy="438582"/>
          </a:xfrm>
          <a:prstGeom prst="rect">
            <a:avLst/>
          </a:prstGeom>
        </p:spPr>
        <p:txBody>
          <a:bodyPr wrap="square">
            <a:spAutoFit/>
          </a:bodyPr>
          <a:lstStyle/>
          <a:p>
            <a:pPr defTabSz="685800">
              <a:defRPr/>
            </a:pPr>
            <a:r>
              <a:rPr lang="hu-HU" sz="2250" b="1" kern="0" dirty="0">
                <a:solidFill>
                  <a:schemeClr val="accent5"/>
                </a:solidFill>
                <a:latin typeface="Calibri"/>
              </a:rPr>
              <a:t>9</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9" name="Rectangle 11"/>
          <p:cNvSpPr/>
          <p:nvPr/>
        </p:nvSpPr>
        <p:spPr>
          <a:xfrm>
            <a:off x="4240232"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31</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50" name="Chart 13"/>
          <p:cNvGraphicFramePr>
            <a:graphicFrameLocks noChangeAspect="1"/>
          </p:cNvGraphicFramePr>
          <p:nvPr>
            <p:extLst/>
          </p:nvPr>
        </p:nvGraphicFramePr>
        <p:xfrm>
          <a:off x="5288228" y="3050645"/>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51" name="Rectangle 14"/>
          <p:cNvSpPr/>
          <p:nvPr/>
        </p:nvSpPr>
        <p:spPr>
          <a:xfrm>
            <a:off x="5602506"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39</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52" name="Chart 16"/>
          <p:cNvGraphicFramePr>
            <a:graphicFrameLocks noChangeAspect="1"/>
          </p:cNvGraphicFramePr>
          <p:nvPr>
            <p:extLst/>
          </p:nvPr>
        </p:nvGraphicFramePr>
        <p:xfrm>
          <a:off x="6681156" y="3046969"/>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53" name="Rectangle 20"/>
          <p:cNvSpPr/>
          <p:nvPr/>
        </p:nvSpPr>
        <p:spPr>
          <a:xfrm>
            <a:off x="7011479"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21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Rectangle 53"/>
          <p:cNvSpPr/>
          <p:nvPr/>
        </p:nvSpPr>
        <p:spPr>
          <a:xfrm>
            <a:off x="1107376" y="3338034"/>
            <a:ext cx="1285929" cy="438582"/>
          </a:xfrm>
          <a:prstGeom prst="rect">
            <a:avLst/>
          </a:prstGeom>
        </p:spPr>
        <p:txBody>
          <a:bodyPr wrap="none">
            <a:spAutoFit/>
          </a:bodyPr>
          <a:lstStyle/>
          <a:p>
            <a:r>
              <a:rPr lang="hu-HU" sz="2250" b="1" kern="0" dirty="0" err="1">
                <a:solidFill>
                  <a:schemeClr val="accent5"/>
                </a:solidFill>
                <a:latin typeface="Calibri"/>
              </a:rPr>
              <a:t>Germany</a:t>
            </a:r>
            <a:endParaRPr lang="hu-HU" sz="2250" b="1" kern="0" dirty="0">
              <a:solidFill>
                <a:schemeClr val="accent5"/>
              </a:solidFill>
              <a:latin typeface="Calibri"/>
            </a:endParaRPr>
          </a:p>
        </p:txBody>
      </p:sp>
      <p:cxnSp>
        <p:nvCxnSpPr>
          <p:cNvPr id="55" name="Straight Connector 54"/>
          <p:cNvCxnSpPr/>
          <p:nvPr/>
        </p:nvCxnSpPr>
        <p:spPr>
          <a:xfrm>
            <a:off x="467544" y="2108946"/>
            <a:ext cx="7448636" cy="191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57" name="Picture 56">
            <a:extLst>
              <a:ext uri="{FF2B5EF4-FFF2-40B4-BE49-F238E27FC236}">
                <a16:creationId xmlns:a16="http://schemas.microsoft.com/office/drawing/2014/main" xmlns="" id="{5847FDE3-5738-4B29-A24D-3FFEEED1C18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D2300B24-4402-456B-8757-9D147056566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18590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Settlement</a:t>
            </a:r>
            <a:r>
              <a:rPr lang="hu-HU" dirty="0"/>
              <a:t> </a:t>
            </a:r>
            <a:r>
              <a:rPr lang="hu-HU" dirty="0" err="1"/>
              <a:t>Type</a:t>
            </a:r>
            <a:endParaRPr lang="en-US" dirty="0"/>
          </a:p>
        </p:txBody>
      </p:sp>
      <p:sp>
        <p:nvSpPr>
          <p:cNvPr id="36" name="Rectangle 35"/>
          <p:cNvSpPr/>
          <p:nvPr/>
        </p:nvSpPr>
        <p:spPr>
          <a:xfrm>
            <a:off x="236648" y="4011910"/>
            <a:ext cx="8208912" cy="707884"/>
          </a:xfrm>
          <a:prstGeom prst="rect">
            <a:avLst/>
          </a:prstGeom>
        </p:spPr>
        <p:txBody>
          <a:bodyPr wrap="square" lIns="91438" tIns="45719" rIns="91438" bIns="45719">
            <a:spAutoFit/>
          </a:bodyPr>
          <a:lstStyle/>
          <a:p>
            <a:pPr marL="4763" algn="just"/>
            <a:r>
              <a:rPr lang="en-US" sz="1000" dirty="0">
                <a:solidFill>
                  <a:srgbClr val="58595B"/>
                </a:solidFill>
              </a:rPr>
              <a:t>Most Hungarians moving abroad arrive from Budapest, and they typically move to smaller towns. In case of people emigrating to Great Britain the pattern of residences before and after moving is similar (although the categories of towns of different sizes balance out), while in Germany completely different types of settlements are typical among the Hungarians compared to their home. However, it also seems that the rate of Budapest residents is significantly lower among those who moved to Germany (29 %). </a:t>
            </a:r>
          </a:p>
        </p:txBody>
      </p:sp>
      <p:sp>
        <p:nvSpPr>
          <p:cNvPr id="12" name="Text Placeholder 9"/>
          <p:cNvSpPr>
            <a:spLocks noGrp="1"/>
          </p:cNvSpPr>
          <p:nvPr>
            <p:ph type="body" sz="quarter" idx="26"/>
          </p:nvPr>
        </p:nvSpPr>
        <p:spPr>
          <a:xfrm>
            <a:off x="202233" y="483518"/>
            <a:ext cx="8690248" cy="205628"/>
          </a:xfrm>
        </p:spPr>
        <p:txBody>
          <a:bodyPr/>
          <a:lstStyle/>
          <a:p>
            <a:r>
              <a:rPr lang="en-GB" dirty="0"/>
              <a:t>C</a:t>
            </a:r>
            <a:r>
              <a:rPr lang="hu-HU" dirty="0" err="1"/>
              <a:t>haracter</a:t>
            </a:r>
            <a:r>
              <a:rPr lang="hu-HU" dirty="0"/>
              <a:t> of </a:t>
            </a:r>
            <a:r>
              <a:rPr lang="hu-HU" dirty="0" err="1"/>
              <a:t>the</a:t>
            </a:r>
            <a:r>
              <a:rPr lang="hu-HU" dirty="0"/>
              <a:t> c</a:t>
            </a:r>
            <a:r>
              <a:rPr lang="en-GB" dirty="0" err="1"/>
              <a:t>urrent</a:t>
            </a:r>
            <a:r>
              <a:rPr lang="en-GB" dirty="0"/>
              <a:t> and </a:t>
            </a:r>
            <a:r>
              <a:rPr lang="hu-HU" dirty="0" err="1"/>
              <a:t>former</a:t>
            </a:r>
            <a:r>
              <a:rPr lang="en-GB" dirty="0"/>
              <a:t> settlement</a:t>
            </a:r>
            <a:r>
              <a:rPr lang="hu-HU" dirty="0"/>
              <a:t> (%)</a:t>
            </a:r>
          </a:p>
        </p:txBody>
      </p:sp>
      <p:graphicFrame>
        <p:nvGraphicFramePr>
          <p:cNvPr id="64" name="Chart 63"/>
          <p:cNvGraphicFramePr/>
          <p:nvPr>
            <p:extLst>
              <p:ext uri="{D42A27DB-BD31-4B8C-83A1-F6EECF244321}">
                <p14:modId xmlns:p14="http://schemas.microsoft.com/office/powerpoint/2010/main" val="2978330630"/>
              </p:ext>
            </p:extLst>
          </p:nvPr>
        </p:nvGraphicFramePr>
        <p:xfrm>
          <a:off x="236648" y="927762"/>
          <a:ext cx="8583824"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65" name="Szövegdoboz 30"/>
          <p:cNvSpPr txBox="1"/>
          <p:nvPr/>
        </p:nvSpPr>
        <p:spPr>
          <a:xfrm>
            <a:off x="3698117" y="915566"/>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Great </a:t>
            </a:r>
            <a:r>
              <a:rPr lang="hu-HU" sz="900" cap="all" dirty="0" err="1">
                <a:solidFill>
                  <a:srgbClr val="404040"/>
                </a:solidFill>
                <a:latin typeface="Calibri" pitchFamily="34" charset="0"/>
                <a:cs typeface="Arial" pitchFamily="34" charset="0"/>
              </a:rPr>
              <a:t>britain</a:t>
            </a:r>
            <a:endParaRPr lang="hu-HU" sz="900" cap="all" dirty="0">
              <a:solidFill>
                <a:srgbClr val="404040"/>
              </a:solidFill>
              <a:latin typeface="Calibri" pitchFamily="34" charset="0"/>
              <a:cs typeface="Arial" pitchFamily="34" charset="0"/>
            </a:endParaRPr>
          </a:p>
        </p:txBody>
      </p:sp>
      <p:sp>
        <p:nvSpPr>
          <p:cNvPr id="66" name="Szövegdoboz 30"/>
          <p:cNvSpPr txBox="1"/>
          <p:nvPr/>
        </p:nvSpPr>
        <p:spPr>
          <a:xfrm>
            <a:off x="703958"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total</a:t>
            </a:r>
            <a:endParaRPr lang="hu-HU" sz="900" cap="all" dirty="0">
              <a:solidFill>
                <a:srgbClr val="404040"/>
              </a:solidFill>
              <a:latin typeface="Calibri" pitchFamily="34" charset="0"/>
              <a:cs typeface="Arial" pitchFamily="34" charset="0"/>
            </a:endParaRPr>
          </a:p>
        </p:txBody>
      </p:sp>
      <p:sp>
        <p:nvSpPr>
          <p:cNvPr id="67" name="Szövegdoboz 30"/>
          <p:cNvSpPr txBox="1"/>
          <p:nvPr/>
        </p:nvSpPr>
        <p:spPr>
          <a:xfrm>
            <a:off x="6732240"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germany</a:t>
            </a:r>
            <a:endParaRPr lang="hu-HU" sz="900" cap="all" dirty="0">
              <a:solidFill>
                <a:srgbClr val="404040"/>
              </a:solidFill>
              <a:latin typeface="Calibri" pitchFamily="34" charset="0"/>
              <a:cs typeface="Arial" pitchFamily="34" charset="0"/>
            </a:endParaRPr>
          </a:p>
        </p:txBody>
      </p:sp>
      <p:sp>
        <p:nvSpPr>
          <p:cNvPr id="1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1" name="Picture 10">
            <a:extLst>
              <a:ext uri="{FF2B5EF4-FFF2-40B4-BE49-F238E27FC236}">
                <a16:creationId xmlns:a16="http://schemas.microsoft.com/office/drawing/2014/main" xmlns="" id="{B4AAEEB0-439C-443F-8A7B-83D1415F44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3" name="Picture 12">
            <a:extLst>
              <a:ext uri="{FF2B5EF4-FFF2-40B4-BE49-F238E27FC236}">
                <a16:creationId xmlns:a16="http://schemas.microsoft.com/office/drawing/2014/main" xmlns="" id="{401610E3-CE86-40DF-A411-6F56CF2C13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6445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5"/>
            <a:ext cx="4680520" cy="2247851"/>
          </a:xfrm>
        </p:spPr>
        <p:txBody>
          <a:bodyPr>
            <a:normAutofit/>
          </a:bodyPr>
          <a:lstStyle/>
          <a:p>
            <a:r>
              <a:rPr lang="hu-HU" cap="all" dirty="0" err="1">
                <a:effectLst>
                  <a:outerShdw blurRad="38100" dist="38100" dir="2700000" algn="tl">
                    <a:srgbClr val="000000">
                      <a:alpha val="43137"/>
                    </a:srgbClr>
                  </a:outerShdw>
                </a:effectLst>
              </a:rPr>
              <a:t>Background</a:t>
            </a:r>
            <a:r>
              <a:rPr lang="hu-HU" cap="all" dirty="0">
                <a:effectLst>
                  <a:outerShdw blurRad="38100" dist="38100" dir="2700000" algn="tl">
                    <a:srgbClr val="000000">
                      <a:alpha val="43137"/>
                    </a:srgbClr>
                  </a:outerShdw>
                </a:effectLst>
              </a:rPr>
              <a:t> of </a:t>
            </a:r>
            <a:r>
              <a:rPr lang="hu-HU" cap="all" dirty="0" err="1">
                <a:effectLst>
                  <a:outerShdw blurRad="38100" dist="38100" dir="2700000" algn="tl">
                    <a:srgbClr val="000000">
                      <a:alpha val="43137"/>
                    </a:srgbClr>
                  </a:outerShdw>
                </a:effectLst>
              </a:rPr>
              <a:t>moving</a:t>
            </a:r>
            <a:endParaRPr lang="en-US" cap="all" dirty="0">
              <a:effectLst>
                <a:outerShdw blurRad="38100" dist="38100" dir="2700000" algn="tl">
                  <a:srgbClr val="000000">
                    <a:alpha val="43137"/>
                  </a:srgbClr>
                </a:outerShdw>
              </a:effectLst>
            </a:endParaRPr>
          </a:p>
        </p:txBody>
      </p:sp>
      <p:pic>
        <p:nvPicPr>
          <p:cNvPr id="12" name="Picture Placeholder 11"/>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2164" r="22164"/>
          <a:stretch>
            <a:fillRect/>
          </a:stretch>
        </p:blipFill>
        <p:spPr/>
      </p:pic>
      <p:pic>
        <p:nvPicPr>
          <p:cNvPr id="4" name="Picture 3">
            <a:extLst>
              <a:ext uri="{FF2B5EF4-FFF2-40B4-BE49-F238E27FC236}">
                <a16:creationId xmlns:a16="http://schemas.microsoft.com/office/drawing/2014/main" xmlns="" id="{73A033E2-0C04-4FCE-AEBB-6AA639AD1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 name="Picture 4">
            <a:extLst>
              <a:ext uri="{FF2B5EF4-FFF2-40B4-BE49-F238E27FC236}">
                <a16:creationId xmlns:a16="http://schemas.microsoft.com/office/drawing/2014/main" xmlns="" id="{1C706597-07FC-4B65-8BE5-341B811000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63105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Reason</a:t>
            </a:r>
            <a:r>
              <a:rPr lang="hu-HU" dirty="0"/>
              <a:t> of </a:t>
            </a:r>
            <a:r>
              <a:rPr lang="hu-HU" dirty="0" err="1"/>
              <a:t>Moving</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err="1"/>
              <a:t>What</a:t>
            </a:r>
            <a:r>
              <a:rPr lang="hu-HU" dirty="0"/>
              <a:t> </a:t>
            </a:r>
            <a:r>
              <a:rPr lang="hu-HU" dirty="0" err="1"/>
              <a:t>was</a:t>
            </a:r>
            <a:r>
              <a:rPr lang="hu-HU" dirty="0"/>
              <a:t> </a:t>
            </a:r>
            <a:r>
              <a:rPr lang="hu-HU" dirty="0" err="1"/>
              <a:t>your</a:t>
            </a:r>
            <a:r>
              <a:rPr lang="hu-HU" dirty="0"/>
              <a:t> </a:t>
            </a:r>
            <a:r>
              <a:rPr lang="hu-HU" dirty="0" err="1"/>
              <a:t>goal</a:t>
            </a:r>
            <a:r>
              <a:rPr lang="hu-HU" dirty="0"/>
              <a:t> </a:t>
            </a:r>
            <a:r>
              <a:rPr lang="hu-HU" dirty="0" err="1"/>
              <a:t>with</a:t>
            </a:r>
            <a:r>
              <a:rPr lang="hu-HU" dirty="0"/>
              <a:t> </a:t>
            </a:r>
            <a:r>
              <a:rPr lang="hu-HU" dirty="0" err="1"/>
              <a:t>moving</a:t>
            </a:r>
            <a:r>
              <a:rPr lang="hu-HU" dirty="0"/>
              <a:t> </a:t>
            </a:r>
            <a:r>
              <a:rPr lang="hu-HU" dirty="0" err="1"/>
              <a:t>abroad</a:t>
            </a:r>
            <a:r>
              <a:rPr lang="hu-HU" dirty="0"/>
              <a:t>? </a:t>
            </a:r>
          </a:p>
        </p:txBody>
      </p:sp>
      <p:graphicFrame>
        <p:nvGraphicFramePr>
          <p:cNvPr id="7" name="Chart 5"/>
          <p:cNvGraphicFramePr>
            <a:graphicFrameLocks noChangeAspect="1"/>
          </p:cNvGraphicFramePr>
          <p:nvPr>
            <p:extLst/>
          </p:nvPr>
        </p:nvGraphicFramePr>
        <p:xfrm>
          <a:off x="3635896" y="1339577"/>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6"/>
          <p:cNvGraphicFramePr>
            <a:graphicFrameLocks noChangeAspect="1"/>
          </p:cNvGraphicFramePr>
          <p:nvPr>
            <p:extLst/>
          </p:nvPr>
        </p:nvGraphicFramePr>
        <p:xfrm>
          <a:off x="2378519" y="1339577"/>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7"/>
          <p:cNvSpPr txBox="1"/>
          <p:nvPr/>
        </p:nvSpPr>
        <p:spPr>
          <a:xfrm>
            <a:off x="3418402" y="1267569"/>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11" name="Rectangle 9"/>
          <p:cNvSpPr/>
          <p:nvPr/>
        </p:nvSpPr>
        <p:spPr>
          <a:xfrm>
            <a:off x="2740613" y="1621075"/>
            <a:ext cx="751267" cy="438582"/>
          </a:xfrm>
          <a:prstGeom prst="rect">
            <a:avLst/>
          </a:prstGeom>
        </p:spPr>
        <p:txBody>
          <a:bodyPr wrap="square">
            <a:spAutoFit/>
          </a:bodyPr>
          <a:lstStyle/>
          <a:p>
            <a:pPr defTabSz="685800">
              <a:defRPr/>
            </a:pPr>
            <a:r>
              <a:rPr lang="hu-HU" sz="2250" b="1" kern="0" dirty="0">
                <a:solidFill>
                  <a:schemeClr val="accent4"/>
                </a:solidFill>
                <a:latin typeface="Calibri"/>
              </a:rPr>
              <a:t>73</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2" name="Text Placeholder 9"/>
          <p:cNvSpPr txBox="1">
            <a:spLocks/>
          </p:cNvSpPr>
          <p:nvPr/>
        </p:nvSpPr>
        <p:spPr>
          <a:xfrm>
            <a:off x="2507925" y="1112938"/>
            <a:ext cx="1028097" cy="226639"/>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workING</a:t>
            </a:r>
            <a:endParaRPr lang="hu-HU" sz="900" cap="all" dirty="0"/>
          </a:p>
        </p:txBody>
      </p:sp>
      <p:sp>
        <p:nvSpPr>
          <p:cNvPr id="14" name="Rectangle 11"/>
          <p:cNvSpPr/>
          <p:nvPr/>
        </p:nvSpPr>
        <p:spPr>
          <a:xfrm>
            <a:off x="3950730" y="1620373"/>
            <a:ext cx="751267" cy="438582"/>
          </a:xfrm>
          <a:prstGeom prst="rect">
            <a:avLst/>
          </a:prstGeom>
        </p:spPr>
        <p:txBody>
          <a:bodyPr wrap="square">
            <a:spAutoFit/>
          </a:bodyPr>
          <a:lstStyle/>
          <a:p>
            <a:pPr defTabSz="685800">
              <a:defRPr/>
            </a:pPr>
            <a:r>
              <a:rPr lang="hu-HU" sz="2250" b="1" kern="0" dirty="0">
                <a:solidFill>
                  <a:schemeClr val="accent4"/>
                </a:solidFill>
                <a:latin typeface="Calibri"/>
              </a:rPr>
              <a:t>23</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5" name="Text Placeholder 9"/>
          <p:cNvSpPr txBox="1">
            <a:spLocks/>
          </p:cNvSpPr>
          <p:nvPr/>
        </p:nvSpPr>
        <p:spPr>
          <a:xfrm>
            <a:off x="3663579" y="1097483"/>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solidFill>
                  <a:srgbClr val="58595B"/>
                </a:solidFill>
              </a:rPr>
              <a:t>SETTLING DOWN</a:t>
            </a:r>
          </a:p>
        </p:txBody>
      </p:sp>
      <p:graphicFrame>
        <p:nvGraphicFramePr>
          <p:cNvPr id="16" name="Chart 13"/>
          <p:cNvGraphicFramePr>
            <a:graphicFrameLocks noChangeAspect="1"/>
          </p:cNvGraphicFramePr>
          <p:nvPr>
            <p:extLst/>
          </p:nvPr>
        </p:nvGraphicFramePr>
        <p:xfrm>
          <a:off x="4905794" y="1333227"/>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4"/>
          <p:cNvSpPr/>
          <p:nvPr/>
        </p:nvSpPr>
        <p:spPr>
          <a:xfrm>
            <a:off x="5220072" y="1620373"/>
            <a:ext cx="751267" cy="438582"/>
          </a:xfrm>
          <a:prstGeom prst="rect">
            <a:avLst/>
          </a:prstGeom>
        </p:spPr>
        <p:txBody>
          <a:bodyPr wrap="square">
            <a:spAutoFit/>
          </a:bodyPr>
          <a:lstStyle/>
          <a:p>
            <a:pPr defTabSz="685800">
              <a:defRPr/>
            </a:pPr>
            <a:r>
              <a:rPr lang="hu-HU" sz="2250" b="1" kern="0" dirty="0">
                <a:solidFill>
                  <a:schemeClr val="accent4"/>
                </a:solidFill>
                <a:latin typeface="Calibri"/>
              </a:rPr>
              <a:t>16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8" name="Text Placeholder 9"/>
          <p:cNvSpPr txBox="1">
            <a:spLocks/>
          </p:cNvSpPr>
          <p:nvPr/>
        </p:nvSpPr>
        <p:spPr>
          <a:xfrm>
            <a:off x="4746146" y="1092294"/>
            <a:ext cx="159451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JOINING THE SIGNIFICANT OTHER/</a:t>
            </a:r>
            <a:r>
              <a:rPr lang="hu-HU" sz="900" cap="all" dirty="0" err="1"/>
              <a:t>Family</a:t>
            </a:r>
            <a:r>
              <a:rPr lang="hu-HU" sz="900" cap="all" dirty="0"/>
              <a:t> </a:t>
            </a:r>
          </a:p>
        </p:txBody>
      </p:sp>
      <p:graphicFrame>
        <p:nvGraphicFramePr>
          <p:cNvPr id="19" name="Chart 16"/>
          <p:cNvGraphicFramePr>
            <a:graphicFrameLocks noChangeAspect="1"/>
          </p:cNvGraphicFramePr>
          <p:nvPr>
            <p:extLst/>
          </p:nvPr>
        </p:nvGraphicFramePr>
        <p:xfrm>
          <a:off x="6154706" y="1329551"/>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 Placeholder 9"/>
          <p:cNvSpPr txBox="1">
            <a:spLocks/>
          </p:cNvSpPr>
          <p:nvPr/>
        </p:nvSpPr>
        <p:spPr>
          <a:xfrm>
            <a:off x="6186439" y="1097855"/>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StuDYING</a:t>
            </a:r>
            <a:endParaRPr lang="hu-HU" sz="900" cap="all" dirty="0"/>
          </a:p>
        </p:txBody>
      </p:sp>
      <p:sp>
        <p:nvSpPr>
          <p:cNvPr id="21" name="Rectangle 20"/>
          <p:cNvSpPr/>
          <p:nvPr/>
        </p:nvSpPr>
        <p:spPr>
          <a:xfrm>
            <a:off x="6485029" y="1620373"/>
            <a:ext cx="751267" cy="438582"/>
          </a:xfrm>
          <a:prstGeom prst="rect">
            <a:avLst/>
          </a:prstGeom>
        </p:spPr>
        <p:txBody>
          <a:bodyPr wrap="square">
            <a:spAutoFit/>
          </a:bodyPr>
          <a:lstStyle/>
          <a:p>
            <a:pPr defTabSz="685800">
              <a:defRPr/>
            </a:pPr>
            <a:r>
              <a:rPr lang="hu-HU" sz="2250" b="1" kern="0" dirty="0">
                <a:solidFill>
                  <a:schemeClr val="accent4"/>
                </a:solidFill>
                <a:latin typeface="Calibri"/>
              </a:rPr>
              <a:t>12</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23" name="Chart 5"/>
          <p:cNvGraphicFramePr>
            <a:graphicFrameLocks noChangeAspect="1"/>
          </p:cNvGraphicFramePr>
          <p:nvPr>
            <p:extLst/>
          </p:nvPr>
        </p:nvGraphicFramePr>
        <p:xfrm>
          <a:off x="3635896" y="2326889"/>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6"/>
          <p:cNvGraphicFramePr>
            <a:graphicFrameLocks noChangeAspect="1"/>
          </p:cNvGraphicFramePr>
          <p:nvPr>
            <p:extLst/>
          </p:nvPr>
        </p:nvGraphicFramePr>
        <p:xfrm>
          <a:off x="2378519" y="2326889"/>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7"/>
          <p:cNvSpPr txBox="1"/>
          <p:nvPr/>
        </p:nvSpPr>
        <p:spPr>
          <a:xfrm>
            <a:off x="3418402" y="2254881"/>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26" name="Rectangle 9"/>
          <p:cNvSpPr/>
          <p:nvPr/>
        </p:nvSpPr>
        <p:spPr>
          <a:xfrm>
            <a:off x="2726171" y="2608387"/>
            <a:ext cx="751267" cy="438582"/>
          </a:xfrm>
          <a:prstGeom prst="rect">
            <a:avLst/>
          </a:prstGeom>
        </p:spPr>
        <p:txBody>
          <a:bodyPr wrap="square">
            <a:spAutoFit/>
          </a:bodyPr>
          <a:lstStyle/>
          <a:p>
            <a:pPr defTabSz="685800">
              <a:defRPr/>
            </a:pPr>
            <a:r>
              <a:rPr lang="hu-HU" sz="2250" b="1" kern="0" dirty="0">
                <a:solidFill>
                  <a:schemeClr val="accent2"/>
                </a:solidFill>
                <a:latin typeface="Calibri"/>
              </a:rPr>
              <a:t>75</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27" name="Rectangle 11"/>
          <p:cNvSpPr/>
          <p:nvPr/>
        </p:nvSpPr>
        <p:spPr>
          <a:xfrm>
            <a:off x="3950730" y="2607685"/>
            <a:ext cx="751267" cy="438582"/>
          </a:xfrm>
          <a:prstGeom prst="rect">
            <a:avLst/>
          </a:prstGeom>
        </p:spPr>
        <p:txBody>
          <a:bodyPr wrap="square">
            <a:spAutoFit/>
          </a:bodyPr>
          <a:lstStyle/>
          <a:p>
            <a:pPr defTabSz="685800">
              <a:defRPr/>
            </a:pPr>
            <a:r>
              <a:rPr lang="hu-HU" sz="2250" b="1" kern="0" dirty="0">
                <a:solidFill>
                  <a:schemeClr val="accent2"/>
                </a:solidFill>
                <a:latin typeface="Calibri"/>
              </a:rPr>
              <a:t>27</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28" name="Chart 13"/>
          <p:cNvGraphicFramePr>
            <a:graphicFrameLocks noChangeAspect="1"/>
          </p:cNvGraphicFramePr>
          <p:nvPr>
            <p:extLst/>
          </p:nvPr>
        </p:nvGraphicFramePr>
        <p:xfrm>
          <a:off x="4905794" y="2320539"/>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29" name="Rectangle 14"/>
          <p:cNvSpPr/>
          <p:nvPr/>
        </p:nvSpPr>
        <p:spPr>
          <a:xfrm>
            <a:off x="5220072" y="2607685"/>
            <a:ext cx="751267" cy="438582"/>
          </a:xfrm>
          <a:prstGeom prst="rect">
            <a:avLst/>
          </a:prstGeom>
        </p:spPr>
        <p:txBody>
          <a:bodyPr wrap="square">
            <a:spAutoFit/>
          </a:bodyPr>
          <a:lstStyle/>
          <a:p>
            <a:pPr defTabSz="685800">
              <a:defRPr/>
            </a:pPr>
            <a:r>
              <a:rPr lang="hu-HU" sz="2250" b="1" kern="0" dirty="0">
                <a:solidFill>
                  <a:schemeClr val="accent2"/>
                </a:solidFill>
                <a:latin typeface="Calibri"/>
              </a:rPr>
              <a:t>12</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30" name="Chart 16"/>
          <p:cNvGraphicFramePr>
            <a:graphicFrameLocks noChangeAspect="1"/>
          </p:cNvGraphicFramePr>
          <p:nvPr>
            <p:extLst/>
          </p:nvPr>
        </p:nvGraphicFramePr>
        <p:xfrm>
          <a:off x="6154706" y="2316863"/>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31" name="Rectangle 20"/>
          <p:cNvSpPr/>
          <p:nvPr/>
        </p:nvSpPr>
        <p:spPr>
          <a:xfrm>
            <a:off x="6485029" y="2607685"/>
            <a:ext cx="751267" cy="438582"/>
          </a:xfrm>
          <a:prstGeom prst="rect">
            <a:avLst/>
          </a:prstGeom>
        </p:spPr>
        <p:txBody>
          <a:bodyPr wrap="square">
            <a:spAutoFit/>
          </a:bodyPr>
          <a:lstStyle/>
          <a:p>
            <a:pPr defTabSz="685800">
              <a:defRPr/>
            </a:pPr>
            <a:r>
              <a:rPr lang="hu-HU" sz="2250" b="1" kern="0" dirty="0">
                <a:solidFill>
                  <a:schemeClr val="accent2"/>
                </a:solidFill>
                <a:latin typeface="Calibri"/>
              </a:rPr>
              <a:t>16</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2" name="Rectangle 31"/>
          <p:cNvSpPr/>
          <p:nvPr/>
        </p:nvSpPr>
        <p:spPr>
          <a:xfrm>
            <a:off x="1614879" y="1574033"/>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33" name="Rectangle 32"/>
          <p:cNvSpPr/>
          <p:nvPr/>
        </p:nvSpPr>
        <p:spPr>
          <a:xfrm>
            <a:off x="681932" y="2588637"/>
            <a:ext cx="1728358" cy="438582"/>
          </a:xfrm>
          <a:prstGeom prst="rect">
            <a:avLst/>
          </a:prstGeom>
        </p:spPr>
        <p:txBody>
          <a:bodyPr wrap="none">
            <a:spAutoFit/>
          </a:bodyPr>
          <a:lstStyle/>
          <a:p>
            <a:r>
              <a:rPr lang="hu-HU" sz="2250" b="1" kern="0" dirty="0">
                <a:solidFill>
                  <a:schemeClr val="accent2"/>
                </a:solidFill>
                <a:latin typeface="Calibri"/>
              </a:rPr>
              <a:t>Great </a:t>
            </a:r>
            <a:r>
              <a:rPr lang="hu-HU" sz="2250" b="1" kern="0" dirty="0" err="1">
                <a:solidFill>
                  <a:schemeClr val="accent2"/>
                </a:solidFill>
                <a:latin typeface="Calibri"/>
              </a:rPr>
              <a:t>Britain</a:t>
            </a:r>
            <a:endParaRPr lang="hu-HU" sz="2250" b="1" kern="0" dirty="0">
              <a:solidFill>
                <a:schemeClr val="accent2"/>
              </a:solidFill>
              <a:latin typeface="Calibri"/>
            </a:endParaRPr>
          </a:p>
        </p:txBody>
      </p:sp>
      <p:graphicFrame>
        <p:nvGraphicFramePr>
          <p:cNvPr id="34" name="Chart 5"/>
          <p:cNvGraphicFramePr>
            <a:graphicFrameLocks noChangeAspect="1"/>
          </p:cNvGraphicFramePr>
          <p:nvPr>
            <p:extLst/>
          </p:nvPr>
        </p:nvGraphicFramePr>
        <p:xfrm>
          <a:off x="3635896" y="3273019"/>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5" name="Chart 6"/>
          <p:cNvGraphicFramePr>
            <a:graphicFrameLocks noChangeAspect="1"/>
          </p:cNvGraphicFramePr>
          <p:nvPr>
            <p:extLst/>
          </p:nvPr>
        </p:nvGraphicFramePr>
        <p:xfrm>
          <a:off x="2378519" y="3273019"/>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38" name="TextBox 7"/>
          <p:cNvSpPr txBox="1"/>
          <p:nvPr/>
        </p:nvSpPr>
        <p:spPr>
          <a:xfrm>
            <a:off x="3418402" y="319098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40613" y="3544491"/>
            <a:ext cx="751267" cy="438582"/>
          </a:xfrm>
          <a:prstGeom prst="rect">
            <a:avLst/>
          </a:prstGeom>
        </p:spPr>
        <p:txBody>
          <a:bodyPr wrap="square">
            <a:spAutoFit/>
          </a:bodyPr>
          <a:lstStyle/>
          <a:p>
            <a:pPr defTabSz="685800">
              <a:defRPr/>
            </a:pPr>
            <a:r>
              <a:rPr lang="hu-HU" sz="2250" b="1" kern="0" dirty="0">
                <a:solidFill>
                  <a:schemeClr val="accent5"/>
                </a:solidFill>
                <a:latin typeface="Calibri"/>
              </a:rPr>
              <a:t>71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0" name="Rectangle 11"/>
          <p:cNvSpPr/>
          <p:nvPr/>
        </p:nvSpPr>
        <p:spPr>
          <a:xfrm>
            <a:off x="3950730" y="3543789"/>
            <a:ext cx="751267" cy="438582"/>
          </a:xfrm>
          <a:prstGeom prst="rect">
            <a:avLst/>
          </a:prstGeom>
        </p:spPr>
        <p:txBody>
          <a:bodyPr wrap="square">
            <a:spAutoFit/>
          </a:bodyPr>
          <a:lstStyle/>
          <a:p>
            <a:pPr defTabSz="685800">
              <a:defRPr/>
            </a:pPr>
            <a:r>
              <a:rPr lang="hu-HU" sz="2250" b="1" kern="0" dirty="0">
                <a:solidFill>
                  <a:schemeClr val="accent5"/>
                </a:solidFill>
                <a:latin typeface="Calibri"/>
              </a:rPr>
              <a:t>20</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41" name="Chart 13"/>
          <p:cNvGraphicFramePr>
            <a:graphicFrameLocks noChangeAspect="1"/>
          </p:cNvGraphicFramePr>
          <p:nvPr>
            <p:extLst/>
          </p:nvPr>
        </p:nvGraphicFramePr>
        <p:xfrm>
          <a:off x="4905794" y="3266669"/>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2" name="Rectangle 14"/>
          <p:cNvSpPr/>
          <p:nvPr/>
        </p:nvSpPr>
        <p:spPr>
          <a:xfrm>
            <a:off x="5220072" y="3543789"/>
            <a:ext cx="751267" cy="438582"/>
          </a:xfrm>
          <a:prstGeom prst="rect">
            <a:avLst/>
          </a:prstGeom>
        </p:spPr>
        <p:txBody>
          <a:bodyPr wrap="square">
            <a:spAutoFit/>
          </a:bodyPr>
          <a:lstStyle/>
          <a:p>
            <a:pPr defTabSz="685800">
              <a:defRPr/>
            </a:pPr>
            <a:r>
              <a:rPr lang="hu-HU" sz="2250" b="1" kern="0" dirty="0">
                <a:solidFill>
                  <a:schemeClr val="accent5"/>
                </a:solidFill>
                <a:latin typeface="Calibri"/>
              </a:rPr>
              <a:t>21</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43" name="Chart 16"/>
          <p:cNvGraphicFramePr>
            <a:graphicFrameLocks noChangeAspect="1"/>
          </p:cNvGraphicFramePr>
          <p:nvPr>
            <p:extLst/>
          </p:nvPr>
        </p:nvGraphicFramePr>
        <p:xfrm>
          <a:off x="6154706" y="3262993"/>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44" name="Rectangle 20"/>
          <p:cNvSpPr/>
          <p:nvPr/>
        </p:nvSpPr>
        <p:spPr>
          <a:xfrm>
            <a:off x="6557037" y="3543789"/>
            <a:ext cx="751267" cy="438582"/>
          </a:xfrm>
          <a:prstGeom prst="rect">
            <a:avLst/>
          </a:prstGeom>
        </p:spPr>
        <p:txBody>
          <a:bodyPr wrap="square">
            <a:spAutoFit/>
          </a:bodyPr>
          <a:lstStyle/>
          <a:p>
            <a:pPr defTabSz="685800">
              <a:defRPr/>
            </a:pPr>
            <a:r>
              <a:rPr lang="hu-HU" sz="2250" b="1" kern="0" dirty="0">
                <a:solidFill>
                  <a:schemeClr val="accent5"/>
                </a:solidFill>
                <a:latin typeface="Calibri"/>
              </a:rPr>
              <a:t>9</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5" name="Rectangle 44"/>
          <p:cNvSpPr/>
          <p:nvPr/>
        </p:nvSpPr>
        <p:spPr>
          <a:xfrm>
            <a:off x="1075452" y="3548110"/>
            <a:ext cx="1285929" cy="438582"/>
          </a:xfrm>
          <a:prstGeom prst="rect">
            <a:avLst/>
          </a:prstGeom>
        </p:spPr>
        <p:txBody>
          <a:bodyPr wrap="none">
            <a:spAutoFit/>
          </a:bodyPr>
          <a:lstStyle/>
          <a:p>
            <a:r>
              <a:rPr lang="hu-HU" sz="2250" b="1" kern="0" dirty="0" err="1">
                <a:solidFill>
                  <a:schemeClr val="accent5"/>
                </a:solidFill>
                <a:latin typeface="Calibri"/>
              </a:rPr>
              <a:t>Germany</a:t>
            </a:r>
            <a:endParaRPr lang="hu-HU" sz="2250" b="1" kern="0" dirty="0">
              <a:solidFill>
                <a:schemeClr val="accent5"/>
              </a:solidFill>
              <a:latin typeface="Calibri"/>
            </a:endParaRPr>
          </a:p>
        </p:txBody>
      </p:sp>
      <p:cxnSp>
        <p:nvCxnSpPr>
          <p:cNvPr id="46" name="Straight Connector 45"/>
          <p:cNvCxnSpPr/>
          <p:nvPr/>
        </p:nvCxnSpPr>
        <p:spPr>
          <a:xfrm>
            <a:off x="551833" y="2324970"/>
            <a:ext cx="81174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7" name="Chart 16"/>
          <p:cNvGraphicFramePr>
            <a:graphicFrameLocks noChangeAspect="1"/>
          </p:cNvGraphicFramePr>
          <p:nvPr>
            <p:extLst/>
          </p:nvPr>
        </p:nvGraphicFramePr>
        <p:xfrm>
          <a:off x="7380312" y="1331849"/>
          <a:ext cx="1275220" cy="1263368"/>
        </p:xfrm>
        <a:graphic>
          <a:graphicData uri="http://schemas.openxmlformats.org/drawingml/2006/chart">
            <c:chart xmlns:c="http://schemas.openxmlformats.org/drawingml/2006/chart" xmlns:r="http://schemas.openxmlformats.org/officeDocument/2006/relationships" r:id="rId15"/>
          </a:graphicData>
        </a:graphic>
      </p:graphicFrame>
      <p:sp>
        <p:nvSpPr>
          <p:cNvPr id="48" name="Text Placeholder 9"/>
          <p:cNvSpPr txBox="1">
            <a:spLocks/>
          </p:cNvSpPr>
          <p:nvPr/>
        </p:nvSpPr>
        <p:spPr>
          <a:xfrm>
            <a:off x="7412045" y="1097483"/>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900" cap="all" dirty="0" err="1"/>
              <a:t>Other</a:t>
            </a:r>
            <a:endParaRPr lang="hu-HU" sz="900" cap="all" dirty="0"/>
          </a:p>
        </p:txBody>
      </p:sp>
      <p:sp>
        <p:nvSpPr>
          <p:cNvPr id="49" name="Rectangle 48"/>
          <p:cNvSpPr/>
          <p:nvPr/>
        </p:nvSpPr>
        <p:spPr>
          <a:xfrm>
            <a:off x="7781173" y="1622671"/>
            <a:ext cx="751267" cy="438582"/>
          </a:xfrm>
          <a:prstGeom prst="rect">
            <a:avLst/>
          </a:prstGeom>
        </p:spPr>
        <p:txBody>
          <a:bodyPr wrap="square">
            <a:spAutoFit/>
          </a:bodyPr>
          <a:lstStyle/>
          <a:p>
            <a:pPr defTabSz="685800">
              <a:defRPr/>
            </a:pPr>
            <a:r>
              <a:rPr lang="hu-HU" sz="2250" b="1" kern="0" dirty="0">
                <a:solidFill>
                  <a:schemeClr val="accent4"/>
                </a:solidFill>
                <a:latin typeface="Calibri"/>
              </a:rPr>
              <a:t>2</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50" name="Chart 16"/>
          <p:cNvGraphicFramePr>
            <a:graphicFrameLocks noChangeAspect="1"/>
          </p:cNvGraphicFramePr>
          <p:nvPr>
            <p:extLst/>
          </p:nvPr>
        </p:nvGraphicFramePr>
        <p:xfrm>
          <a:off x="7380312" y="2319161"/>
          <a:ext cx="1275220" cy="1263368"/>
        </p:xfrm>
        <a:graphic>
          <a:graphicData uri="http://schemas.openxmlformats.org/drawingml/2006/chart">
            <c:chart xmlns:c="http://schemas.openxmlformats.org/drawingml/2006/chart" xmlns:r="http://schemas.openxmlformats.org/officeDocument/2006/relationships" r:id="rId16"/>
          </a:graphicData>
        </a:graphic>
      </p:graphicFrame>
      <p:sp>
        <p:nvSpPr>
          <p:cNvPr id="51" name="Rectangle 20"/>
          <p:cNvSpPr/>
          <p:nvPr/>
        </p:nvSpPr>
        <p:spPr>
          <a:xfrm>
            <a:off x="7781173" y="2609983"/>
            <a:ext cx="751267" cy="438582"/>
          </a:xfrm>
          <a:prstGeom prst="rect">
            <a:avLst/>
          </a:prstGeom>
        </p:spPr>
        <p:txBody>
          <a:bodyPr wrap="square">
            <a:spAutoFit/>
          </a:bodyPr>
          <a:lstStyle/>
          <a:p>
            <a:pPr defTabSz="685800">
              <a:defRPr/>
            </a:pPr>
            <a:r>
              <a:rPr lang="hu-HU" sz="2250" b="1" kern="0" dirty="0">
                <a:solidFill>
                  <a:schemeClr val="accent2"/>
                </a:solidFill>
                <a:latin typeface="Calibri"/>
              </a:rPr>
              <a:t>2</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52" name="Chart 16"/>
          <p:cNvGraphicFramePr>
            <a:graphicFrameLocks noChangeAspect="1"/>
          </p:cNvGraphicFramePr>
          <p:nvPr>
            <p:extLst/>
          </p:nvPr>
        </p:nvGraphicFramePr>
        <p:xfrm>
          <a:off x="7380312" y="3265291"/>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53" name="Rectangle 20"/>
          <p:cNvSpPr/>
          <p:nvPr/>
        </p:nvSpPr>
        <p:spPr>
          <a:xfrm>
            <a:off x="7812360" y="3546087"/>
            <a:ext cx="751267" cy="438582"/>
          </a:xfrm>
          <a:prstGeom prst="rect">
            <a:avLst/>
          </a:prstGeom>
        </p:spPr>
        <p:txBody>
          <a:bodyPr wrap="square">
            <a:spAutoFit/>
          </a:bodyPr>
          <a:lstStyle/>
          <a:p>
            <a:pPr defTabSz="685800">
              <a:defRPr/>
            </a:pPr>
            <a:r>
              <a:rPr lang="hu-HU" sz="2250" b="1" kern="0" dirty="0">
                <a:solidFill>
                  <a:schemeClr val="accent5"/>
                </a:solidFill>
                <a:latin typeface="Calibri"/>
              </a:rPr>
              <a:t>2</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Szövegdoboz 26"/>
          <p:cNvSpPr txBox="1"/>
          <p:nvPr/>
        </p:nvSpPr>
        <p:spPr>
          <a:xfrm>
            <a:off x="221179" y="4434086"/>
            <a:ext cx="8424936" cy="153888"/>
          </a:xfrm>
          <a:prstGeom prst="rect">
            <a:avLst/>
          </a:prstGeom>
        </p:spPr>
        <p:txBody>
          <a:bodyPr vert="horz" wrap="square" lIns="0" tIns="0" rIns="0" bIns="0" rtlCol="0">
            <a:spAutoFit/>
          </a:bodyPr>
          <a:lstStyle/>
          <a:p>
            <a:pPr marL="4763" algn="just"/>
            <a:r>
              <a:rPr lang="en-US" sz="1000" dirty="0">
                <a:solidFill>
                  <a:srgbClr val="58595B"/>
                </a:solidFill>
              </a:rPr>
              <a:t>The reason of moving is primarily working abroad. Approx. 1/4 of respondents arrived with settling goals; this is followed by joining the significant other or family.  </a:t>
            </a:r>
          </a:p>
        </p:txBody>
      </p:sp>
      <p:sp>
        <p:nvSpPr>
          <p:cNvPr id="5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56" name="Picture 55">
            <a:extLst>
              <a:ext uri="{FF2B5EF4-FFF2-40B4-BE49-F238E27FC236}">
                <a16:creationId xmlns:a16="http://schemas.microsoft.com/office/drawing/2014/main" xmlns="" id="{06E994C3-DA77-44F7-AC1F-B68D7828927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7" name="Picture 56">
            <a:extLst>
              <a:ext uri="{FF2B5EF4-FFF2-40B4-BE49-F238E27FC236}">
                <a16:creationId xmlns:a16="http://schemas.microsoft.com/office/drawing/2014/main" xmlns="" id="{62915324-7185-4F32-B16C-04B26B1529C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93049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err="1"/>
              <a:t>Reason</a:t>
            </a:r>
            <a:r>
              <a:rPr lang="hu-HU" dirty="0"/>
              <a:t> of </a:t>
            </a:r>
            <a:r>
              <a:rPr lang="hu-HU" dirty="0" err="1"/>
              <a:t>Moving</a:t>
            </a:r>
            <a:endParaRPr lang="en-US" dirty="0"/>
          </a:p>
        </p:txBody>
      </p:sp>
      <p:sp>
        <p:nvSpPr>
          <p:cNvPr id="81" name="Text Placeholder 9"/>
          <p:cNvSpPr>
            <a:spLocks noGrp="1"/>
          </p:cNvSpPr>
          <p:nvPr>
            <p:ph type="body" sz="quarter" idx="26"/>
          </p:nvPr>
        </p:nvSpPr>
        <p:spPr>
          <a:xfrm>
            <a:off x="202232" y="477045"/>
            <a:ext cx="8690248" cy="205628"/>
          </a:xfrm>
        </p:spPr>
        <p:txBody>
          <a:bodyPr/>
          <a:lstStyle/>
          <a:p>
            <a:r>
              <a:rPr lang="hu-HU" dirty="0" err="1"/>
              <a:t>By</a:t>
            </a:r>
            <a:r>
              <a:rPr lang="hu-HU" dirty="0"/>
              <a:t> </a:t>
            </a:r>
            <a:r>
              <a:rPr lang="hu-HU" dirty="0" err="1"/>
              <a:t>demographic</a:t>
            </a:r>
            <a:r>
              <a:rPr lang="hu-HU" dirty="0"/>
              <a:t> </a:t>
            </a:r>
            <a:r>
              <a:rPr lang="hu-HU" dirty="0" err="1"/>
              <a:t>variables</a:t>
            </a:r>
            <a:endParaRPr lang="hu-HU" dirty="0"/>
          </a:p>
        </p:txBody>
      </p:sp>
      <p:sp>
        <p:nvSpPr>
          <p:cNvPr id="65" name="Szövegdoboz 81"/>
          <p:cNvSpPr txBox="1"/>
          <p:nvPr/>
        </p:nvSpPr>
        <p:spPr>
          <a:xfrm>
            <a:off x="2231741" y="842325"/>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100" kern="0" dirty="0">
                <a:solidFill>
                  <a:schemeClr val="bg1">
                    <a:lumMod val="50000"/>
                  </a:schemeClr>
                </a:solidFill>
                <a:latin typeface="Calibri" pitchFamily="34" charset="0"/>
                <a:cs typeface="Arial" pitchFamily="34" charset="0"/>
              </a:rPr>
              <a:t>Gender</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104" name="Szövegdoboz 81"/>
          <p:cNvSpPr txBox="1"/>
          <p:nvPr/>
        </p:nvSpPr>
        <p:spPr>
          <a:xfrm>
            <a:off x="4644009"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Marital status</a:t>
            </a:r>
          </a:p>
        </p:txBody>
      </p:sp>
      <p:sp>
        <p:nvSpPr>
          <p:cNvPr id="106" name="Szövegdoboz 81"/>
          <p:cNvSpPr txBox="1"/>
          <p:nvPr/>
        </p:nvSpPr>
        <p:spPr>
          <a:xfrm>
            <a:off x="6166927" y="84032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Settlement</a:t>
            </a: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 </a:t>
            </a: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type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108" name="TextBox 107"/>
          <p:cNvSpPr txBox="1"/>
          <p:nvPr/>
        </p:nvSpPr>
        <p:spPr>
          <a:xfrm>
            <a:off x="5364087" y="1245989"/>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113" name="Straight Connector 112"/>
          <p:cNvCxnSpPr/>
          <p:nvPr/>
        </p:nvCxnSpPr>
        <p:spPr>
          <a:xfrm>
            <a:off x="6300192" y="1362003"/>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2504476" y="3644086"/>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nvPr>
        </p:nvGraphicFramePr>
        <p:xfrm>
          <a:off x="1835697" y="1828800"/>
          <a:ext cx="599728" cy="173697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451517">
                <a:tc>
                  <a:txBody>
                    <a:bodyPr/>
                    <a:lstStyle/>
                    <a:p>
                      <a:pPr algn="ctr"/>
                      <a:r>
                        <a:rPr lang="hu-HU" sz="1600" b="1" kern="0" dirty="0">
                          <a:solidFill>
                            <a:schemeClr val="accent5"/>
                          </a:solidFill>
                          <a:latin typeface="Calibri"/>
                          <a:ea typeface="+mn-ea"/>
                          <a:cs typeface="+mn-cs"/>
                        </a:rPr>
                        <a:t>73%</a:t>
                      </a:r>
                    </a:p>
                  </a:txBody>
                  <a:tcPr>
                    <a:noFill/>
                  </a:tcPr>
                </a:tc>
                <a:extLst>
                  <a:ext uri="{0D108BD9-81ED-4DB2-BD59-A6C34878D82A}">
                    <a16:rowId xmlns:a16="http://schemas.microsoft.com/office/drawing/2014/main" xmlns="" val="1967301344"/>
                  </a:ext>
                </a:extLst>
              </a:tr>
              <a:tr h="451517">
                <a:tc>
                  <a:txBody>
                    <a:bodyPr/>
                    <a:lstStyle/>
                    <a:p>
                      <a:pPr algn="ctr"/>
                      <a:r>
                        <a:rPr lang="hu-HU" sz="1600" b="1" kern="0" dirty="0">
                          <a:solidFill>
                            <a:schemeClr val="accent5"/>
                          </a:solidFill>
                          <a:latin typeface="Calibri"/>
                          <a:ea typeface="+mn-ea"/>
                          <a:cs typeface="+mn-cs"/>
                        </a:rPr>
                        <a:t>23%</a:t>
                      </a:r>
                    </a:p>
                  </a:txBody>
                  <a:tcPr>
                    <a:noFill/>
                  </a:tcPr>
                </a:tc>
                <a:extLst>
                  <a:ext uri="{0D108BD9-81ED-4DB2-BD59-A6C34878D82A}">
                    <a16:rowId xmlns:a16="http://schemas.microsoft.com/office/drawing/2014/main" xmlns="" val="1533298621"/>
                  </a:ext>
                </a:extLst>
              </a:tr>
              <a:tr h="833940">
                <a:tc>
                  <a:txBody>
                    <a:bodyPr/>
                    <a:lstStyle/>
                    <a:p>
                      <a:pPr algn="ctr"/>
                      <a:r>
                        <a:rPr lang="hu-HU" sz="1600" b="1" kern="0" dirty="0">
                          <a:solidFill>
                            <a:schemeClr val="accent5"/>
                          </a:solidFill>
                          <a:latin typeface="Calibri"/>
                          <a:ea typeface="+mn-ea"/>
                          <a:cs typeface="+mn-cs"/>
                        </a:rPr>
                        <a:t>16%</a:t>
                      </a:r>
                    </a:p>
                    <a:p>
                      <a:pPr algn="ctr"/>
                      <a:endParaRPr lang="hu-HU" sz="1600" b="1" kern="0" dirty="0">
                        <a:solidFill>
                          <a:schemeClr val="accent5"/>
                        </a:solidFill>
                        <a:latin typeface="Calibri"/>
                        <a:ea typeface="+mn-ea"/>
                        <a:cs typeface="+mn-cs"/>
                      </a:endParaRPr>
                    </a:p>
                    <a:p>
                      <a:pPr algn="ctr"/>
                      <a:r>
                        <a:rPr lang="hu-HU" sz="1600" b="1" kern="0" dirty="0">
                          <a:solidFill>
                            <a:schemeClr val="accent5"/>
                          </a:solidFill>
                          <a:latin typeface="Calibri"/>
                          <a:ea typeface="+mn-ea"/>
                          <a:cs typeface="+mn-cs"/>
                        </a:rPr>
                        <a:t>12%</a:t>
                      </a:r>
                    </a:p>
                  </a:txBody>
                  <a:tcPr>
                    <a:noFill/>
                  </a:tcPr>
                </a:tc>
                <a:extLst>
                  <a:ext uri="{0D108BD9-81ED-4DB2-BD59-A6C34878D82A}">
                    <a16:rowId xmlns:a16="http://schemas.microsoft.com/office/drawing/2014/main" xmlns="" val="3286758082"/>
                  </a:ext>
                </a:extLst>
              </a:tr>
            </a:tbl>
          </a:graphicData>
        </a:graphic>
      </p:graphicFrame>
      <p:graphicFrame>
        <p:nvGraphicFramePr>
          <p:cNvPr id="115" name="Table 167"/>
          <p:cNvGraphicFramePr>
            <a:graphicFrameLocks noGrp="1"/>
          </p:cNvGraphicFramePr>
          <p:nvPr>
            <p:extLst>
              <p:ext uri="{D42A27DB-BD31-4B8C-83A1-F6EECF244321}">
                <p14:modId xmlns:p14="http://schemas.microsoft.com/office/powerpoint/2010/main" val="2132930200"/>
              </p:ext>
            </p:extLst>
          </p:nvPr>
        </p:nvGraphicFramePr>
        <p:xfrm>
          <a:off x="405945" y="1901696"/>
          <a:ext cx="1512168" cy="211021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446758">
                <a:tc>
                  <a:txBody>
                    <a:bodyPr/>
                    <a:lstStyle/>
                    <a:p>
                      <a:pPr algn="l"/>
                      <a:r>
                        <a:rPr lang="hu-HU" sz="900" b="0" kern="1200" cap="all" dirty="0" err="1">
                          <a:solidFill>
                            <a:srgbClr val="404040"/>
                          </a:solidFill>
                          <a:latin typeface="Calibri" pitchFamily="34" charset="0"/>
                          <a:ea typeface="+mn-ea"/>
                          <a:cs typeface="Arial" pitchFamily="34" charset="0"/>
                        </a:rPr>
                        <a:t>workING</a:t>
                      </a:r>
                      <a:endParaRPr lang="hu-HU" sz="900" b="0" kern="1200" cap="all" dirty="0">
                        <a:solidFill>
                          <a:srgbClr val="404040"/>
                        </a:solidFill>
                        <a:latin typeface="Calibri" pitchFamily="34" charset="0"/>
                        <a:ea typeface="+mn-ea"/>
                        <a:cs typeface="Arial" pitchFamily="34" charset="0"/>
                      </a:endParaRPr>
                    </a:p>
                  </a:txBody>
                  <a:tcPr>
                    <a:noFill/>
                  </a:tcPr>
                </a:tc>
                <a:extLst>
                  <a:ext uri="{0D108BD9-81ED-4DB2-BD59-A6C34878D82A}">
                    <a16:rowId xmlns:a16="http://schemas.microsoft.com/office/drawing/2014/main" xmlns="" val="1967301344"/>
                  </a:ext>
                </a:extLst>
              </a:tr>
              <a:tr h="446758">
                <a:tc>
                  <a:txBody>
                    <a:bodyPr/>
                    <a:lstStyle/>
                    <a:p>
                      <a:pPr algn="l"/>
                      <a:r>
                        <a:rPr lang="hu-HU" sz="900" kern="1200" cap="all" dirty="0">
                          <a:solidFill>
                            <a:srgbClr val="404040"/>
                          </a:solidFill>
                          <a:latin typeface="Calibri" pitchFamily="34" charset="0"/>
                          <a:ea typeface="+mn-ea"/>
                          <a:cs typeface="Arial" pitchFamily="34" charset="0"/>
                        </a:rPr>
                        <a:t>SETTLING DOWN</a:t>
                      </a:r>
                    </a:p>
                  </a:txBody>
                  <a:tcPr>
                    <a:noFill/>
                  </a:tcPr>
                </a:tc>
                <a:extLst>
                  <a:ext uri="{0D108BD9-81ED-4DB2-BD59-A6C34878D82A}">
                    <a16:rowId xmlns:a16="http://schemas.microsoft.com/office/drawing/2014/main" xmlns="" val="1533298621"/>
                  </a:ext>
                </a:extLst>
              </a:tr>
              <a:tr h="446758">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hu-HU" sz="900" kern="1200" cap="all" dirty="0">
                          <a:solidFill>
                            <a:srgbClr val="404040"/>
                          </a:solidFill>
                          <a:latin typeface="Calibri" pitchFamily="34" charset="0"/>
                          <a:ea typeface="+mn-ea"/>
                          <a:cs typeface="Arial" pitchFamily="34" charset="0"/>
                        </a:rPr>
                        <a:t>JOINING THE SIGNIFICANT OTHER/</a:t>
                      </a:r>
                      <a:r>
                        <a:rPr lang="hu-HU" sz="900" kern="1200" cap="all" dirty="0" err="1">
                          <a:solidFill>
                            <a:srgbClr val="404040"/>
                          </a:solidFill>
                          <a:latin typeface="Calibri" pitchFamily="34" charset="0"/>
                          <a:ea typeface="+mn-ea"/>
                          <a:cs typeface="Arial" pitchFamily="34" charset="0"/>
                        </a:rPr>
                        <a:t>family</a:t>
                      </a:r>
                      <a:endParaRPr lang="hu-HU" sz="900" kern="1200" cap="all" dirty="0">
                        <a:solidFill>
                          <a:srgbClr val="404040"/>
                        </a:solidFill>
                        <a:latin typeface="Calibri" pitchFamily="34" charset="0"/>
                        <a:ea typeface="+mn-ea"/>
                        <a:cs typeface="Arial" pitchFamily="34" charset="0"/>
                      </a:endParaRPr>
                    </a:p>
                  </a:txBody>
                  <a:tcPr>
                    <a:noFill/>
                  </a:tcPr>
                </a:tc>
                <a:extLst>
                  <a:ext uri="{0D108BD9-81ED-4DB2-BD59-A6C34878D82A}">
                    <a16:rowId xmlns:a16="http://schemas.microsoft.com/office/drawing/2014/main" xmlns="" val="3286758082"/>
                  </a:ext>
                </a:extLst>
              </a:tr>
              <a:tr h="76994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hu-HU" sz="900" kern="1200" cap="all" dirty="0" err="1">
                          <a:solidFill>
                            <a:srgbClr val="404040"/>
                          </a:solidFill>
                          <a:latin typeface="Calibri" pitchFamily="34" charset="0"/>
                          <a:ea typeface="+mn-ea"/>
                          <a:cs typeface="Arial" pitchFamily="34" charset="0"/>
                        </a:rPr>
                        <a:t>studyING</a:t>
                      </a:r>
                      <a:endParaRPr lang="hu-HU" sz="900" kern="1200" cap="all" dirty="0">
                        <a:solidFill>
                          <a:srgbClr val="404040"/>
                        </a:solidFill>
                        <a:latin typeface="Calibri" pitchFamily="34" charset="0"/>
                        <a:ea typeface="+mn-ea"/>
                        <a:cs typeface="Arial" pitchFamily="34" charset="0"/>
                      </a:endParaRPr>
                    </a:p>
                  </a:txBody>
                  <a:tcPr>
                    <a:noFill/>
                  </a:tcPr>
                </a:tc>
                <a:extLst>
                  <a:ext uri="{0D108BD9-81ED-4DB2-BD59-A6C34878D82A}">
                    <a16:rowId xmlns:a16="http://schemas.microsoft.com/office/drawing/2014/main" xmlns="" val="4226117306"/>
                  </a:ext>
                </a:extLst>
              </a:tr>
            </a:tbl>
          </a:graphicData>
        </a:graphic>
      </p:graphicFrame>
      <p:sp>
        <p:nvSpPr>
          <p:cNvPr id="137" name="Szövegdoboz 81"/>
          <p:cNvSpPr txBox="1"/>
          <p:nvPr/>
        </p:nvSpPr>
        <p:spPr>
          <a:xfrm>
            <a:off x="3275857" y="843559"/>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Age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graphicFrame>
        <p:nvGraphicFramePr>
          <p:cNvPr id="147" name="Táblázat 146"/>
          <p:cNvGraphicFramePr>
            <a:graphicFrameLocks noGrp="1"/>
          </p:cNvGraphicFramePr>
          <p:nvPr>
            <p:extLst/>
          </p:nvPr>
        </p:nvGraphicFramePr>
        <p:xfrm>
          <a:off x="2771800" y="1779662"/>
          <a:ext cx="5299788" cy="1872208"/>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algn="ctr" fontAlgn="t"/>
                      <a:r>
                        <a:rPr lang="hu-HU" sz="1000" b="1" i="0" u="none" strike="noStrike" dirty="0">
                          <a:solidFill>
                            <a:schemeClr val="bg1">
                              <a:lumMod val="50000"/>
                            </a:schemeClr>
                          </a:solidFill>
                          <a:latin typeface="Arial"/>
                        </a:rPr>
                        <a:t>83%</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hu-HU" sz="1000" b="1" i="0" u="none" strike="noStrike" dirty="0">
                          <a:solidFill>
                            <a:schemeClr val="bg1">
                              <a:lumMod val="50000"/>
                            </a:schemeClr>
                          </a:solidFill>
                          <a:latin typeface="Arial"/>
                        </a:rPr>
                        <a:t>59%</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dirty="0">
                          <a:solidFill>
                            <a:schemeClr val="bg1">
                              <a:lumMod val="50000"/>
                            </a:schemeClr>
                          </a:solidFill>
                          <a:latin typeface="Arial"/>
                        </a:rPr>
                        <a:t>72%</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dirty="0">
                          <a:solidFill>
                            <a:schemeClr val="bg1">
                              <a:lumMod val="50000"/>
                            </a:schemeClr>
                          </a:solidFill>
                          <a:latin typeface="Arial"/>
                        </a:rPr>
                        <a:t>78%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hu-HU" sz="1000" b="1" i="0" u="none" strike="noStrike" dirty="0">
                          <a:solidFill>
                            <a:schemeClr val="bg1">
                              <a:lumMod val="50000"/>
                            </a:schemeClr>
                          </a:solidFill>
                          <a:latin typeface="Arial"/>
                        </a:rPr>
                        <a:t>66%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dirty="0">
                          <a:solidFill>
                            <a:schemeClr val="bg1">
                              <a:lumMod val="50000"/>
                            </a:schemeClr>
                          </a:solidFill>
                          <a:latin typeface="Arial"/>
                        </a:rPr>
                        <a:t>81%</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hu-HU" sz="1000" b="1" i="0" u="none" strike="noStrike" dirty="0">
                          <a:solidFill>
                            <a:schemeClr val="bg1">
                              <a:lumMod val="50000"/>
                            </a:schemeClr>
                          </a:solidFill>
                          <a:latin typeface="Arial"/>
                        </a:rPr>
                        <a:t>69%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t"/>
                      <a:r>
                        <a:rPr lang="hu-HU" sz="1000" b="1" i="0" u="none" strike="noStrike">
                          <a:solidFill>
                            <a:schemeClr val="bg1">
                              <a:lumMod val="50000"/>
                            </a:schemeClr>
                          </a:solidFill>
                          <a:latin typeface="Arial"/>
                        </a:rPr>
                        <a:t>70%</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dirty="0">
                          <a:solidFill>
                            <a:schemeClr val="bg1">
                              <a:lumMod val="50000"/>
                            </a:schemeClr>
                          </a:solidFill>
                          <a:latin typeface="Arial"/>
                        </a:rPr>
                        <a:t>69%</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a:solidFill>
                            <a:schemeClr val="bg1">
                              <a:lumMod val="50000"/>
                            </a:schemeClr>
                          </a:solidFill>
                          <a:latin typeface="Arial"/>
                        </a:rPr>
                        <a:t>74%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a:solidFill>
                            <a:schemeClr val="bg1">
                              <a:lumMod val="50000"/>
                            </a:schemeClr>
                          </a:solidFill>
                          <a:latin typeface="Arial"/>
                        </a:rPr>
                        <a:t>73%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hu-HU" sz="1000" b="1" i="0" u="none" strike="noStrike">
                          <a:solidFill>
                            <a:schemeClr val="bg1">
                              <a:lumMod val="50000"/>
                            </a:schemeClr>
                          </a:solidFill>
                          <a:latin typeface="Arial"/>
                        </a:rPr>
                        <a:t>79%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61"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62"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63"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64"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73"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76"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nvGrpSpPr>
          <p:cNvPr id="2" name="Group 175"/>
          <p:cNvGrpSpPr>
            <a:grpSpLocks noChangeAspect="1"/>
          </p:cNvGrpSpPr>
          <p:nvPr/>
        </p:nvGrpSpPr>
        <p:grpSpPr>
          <a:xfrm>
            <a:off x="7287964" y="1362003"/>
            <a:ext cx="226830" cy="206342"/>
            <a:chOff x="3395663" y="2381251"/>
            <a:chExt cx="246063" cy="223838"/>
          </a:xfrm>
          <a:solidFill>
            <a:srgbClr val="58595B"/>
          </a:solidFill>
        </p:grpSpPr>
        <p:sp>
          <p:nvSpPr>
            <p:cNvPr id="83"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6" name="Rectangle 115"/>
            <p:cNvSpPr>
              <a:spLocks noChangeArrowheads="1"/>
            </p:cNvSpPr>
            <p:nvPr/>
          </p:nvSpPr>
          <p:spPr bwMode="auto">
            <a:xfrm>
              <a:off x="3462338" y="2505076"/>
              <a:ext cx="114300"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9" name="Rectangle 116"/>
            <p:cNvSpPr>
              <a:spLocks noChangeArrowheads="1"/>
            </p:cNvSpPr>
            <p:nvPr/>
          </p:nvSpPr>
          <p:spPr bwMode="auto">
            <a:xfrm>
              <a:off x="35337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92" name="Rectangle 117"/>
            <p:cNvSpPr>
              <a:spLocks noChangeArrowheads="1"/>
            </p:cNvSpPr>
            <p:nvPr/>
          </p:nvSpPr>
          <p:spPr bwMode="auto">
            <a:xfrm>
              <a:off x="34956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95" name="Rectangle 118"/>
            <p:cNvSpPr>
              <a:spLocks noChangeArrowheads="1"/>
            </p:cNvSpPr>
            <p:nvPr/>
          </p:nvSpPr>
          <p:spPr bwMode="auto">
            <a:xfrm>
              <a:off x="3462338" y="2535238"/>
              <a:ext cx="114300" cy="7938"/>
            </a:xfrm>
            <a:prstGeom prst="rect">
              <a:avLst/>
            </a:prstGeom>
            <a:grp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pic>
        <p:nvPicPr>
          <p:cNvPr id="105"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122"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 name="Group 3"/>
          <p:cNvGrpSpPr/>
          <p:nvPr/>
        </p:nvGrpSpPr>
        <p:grpSpPr>
          <a:xfrm>
            <a:off x="5698295" y="1274696"/>
            <a:ext cx="961937" cy="403340"/>
            <a:chOff x="5698295" y="1304314"/>
            <a:chExt cx="961937" cy="403340"/>
          </a:xfrm>
        </p:grpSpPr>
        <p:sp>
          <p:nvSpPr>
            <p:cNvPr id="3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3" name="Group 2"/>
            <p:cNvGrpSpPr/>
            <p:nvPr/>
          </p:nvGrpSpPr>
          <p:grpSpPr>
            <a:xfrm>
              <a:off x="5698295" y="1304314"/>
              <a:ext cx="720080" cy="400110"/>
              <a:chOff x="5698295" y="1304314"/>
              <a:chExt cx="720080" cy="400110"/>
            </a:xfrm>
          </p:grpSpPr>
          <p:sp>
            <p:nvSpPr>
              <p:cNvPr id="120"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6"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37" name="Szövegdoboz 121"/>
          <p:cNvSpPr txBox="1"/>
          <p:nvPr/>
        </p:nvSpPr>
        <p:spPr>
          <a:xfrm>
            <a:off x="4932040" y="127146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40" name="Straight Connector 39"/>
          <p:cNvCxnSpPr/>
          <p:nvPr/>
        </p:nvCxnSpPr>
        <p:spPr>
          <a:xfrm>
            <a:off x="4978215" y="1354218"/>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48568" y="1362002"/>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23528" y="4155926"/>
            <a:ext cx="7834493" cy="400108"/>
          </a:xfrm>
          <a:prstGeom prst="rect">
            <a:avLst/>
          </a:prstGeom>
        </p:spPr>
        <p:txBody>
          <a:bodyPr wrap="square" lIns="91438" tIns="45719" rIns="91438" bIns="45719">
            <a:spAutoFit/>
          </a:bodyPr>
          <a:lstStyle/>
          <a:p>
            <a:r>
              <a:rPr lang="en-US" sz="1000" dirty="0">
                <a:solidFill>
                  <a:srgbClr val="58595B"/>
                </a:solidFill>
              </a:rPr>
              <a:t>Those who have arrived to work are typically young single men. Naturally, those who are moving to join their significant other or family are primarily married people with children. Studying reasons are typical for the youngest, single people, primarily from the capital.</a:t>
            </a:r>
          </a:p>
        </p:txBody>
      </p:sp>
      <p:sp>
        <p:nvSpPr>
          <p:cNvPr id="4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43" name="Picture 42">
            <a:extLst>
              <a:ext uri="{FF2B5EF4-FFF2-40B4-BE49-F238E27FC236}">
                <a16:creationId xmlns:a16="http://schemas.microsoft.com/office/drawing/2014/main" xmlns="" id="{B0AD22E5-C55A-4422-9312-439DFE1AE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4" name="Picture 43">
            <a:extLst>
              <a:ext uri="{FF2B5EF4-FFF2-40B4-BE49-F238E27FC236}">
                <a16:creationId xmlns:a16="http://schemas.microsoft.com/office/drawing/2014/main" xmlns="" id="{3C0B259A-8A33-4F7D-AA6C-7061B35DE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133767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Motivation</a:t>
            </a:r>
            <a:r>
              <a:rPr lang="hu-HU" dirty="0"/>
              <a:t> </a:t>
            </a:r>
            <a:r>
              <a:rPr lang="hu-HU" dirty="0" err="1"/>
              <a:t>to</a:t>
            </a:r>
            <a:r>
              <a:rPr lang="hu-HU" dirty="0"/>
              <a:t> </a:t>
            </a:r>
            <a:r>
              <a:rPr lang="hu-HU" dirty="0" err="1"/>
              <a:t>Move</a:t>
            </a:r>
            <a:r>
              <a:rPr lang="hu-HU" dirty="0"/>
              <a:t> </a:t>
            </a:r>
            <a:r>
              <a:rPr lang="hu-HU" dirty="0" err="1"/>
              <a:t>Abroad</a:t>
            </a:r>
            <a:endParaRPr lang="en-US" dirty="0"/>
          </a:p>
        </p:txBody>
      </p:sp>
      <p:sp>
        <p:nvSpPr>
          <p:cNvPr id="12" name="Text Placeholder 9"/>
          <p:cNvSpPr>
            <a:spLocks noGrp="1"/>
          </p:cNvSpPr>
          <p:nvPr>
            <p:ph type="body" sz="quarter" idx="26"/>
          </p:nvPr>
        </p:nvSpPr>
        <p:spPr>
          <a:xfrm>
            <a:off x="202233" y="483518"/>
            <a:ext cx="8690248" cy="205628"/>
          </a:xfrm>
        </p:spPr>
        <p:txBody>
          <a:bodyPr/>
          <a:lstStyle/>
          <a:p>
            <a:r>
              <a:rPr lang="en-GB" dirty="0"/>
              <a:t>What kind of reasons played part in your decision? </a:t>
            </a:r>
            <a:r>
              <a:rPr lang="hu-HU" dirty="0"/>
              <a:t> (%)</a:t>
            </a:r>
          </a:p>
        </p:txBody>
      </p:sp>
      <p:graphicFrame>
        <p:nvGraphicFramePr>
          <p:cNvPr id="64" name="Chart 63"/>
          <p:cNvGraphicFramePr/>
          <p:nvPr>
            <p:extLst>
              <p:ext uri="{D42A27DB-BD31-4B8C-83A1-F6EECF244321}">
                <p14:modId xmlns:p14="http://schemas.microsoft.com/office/powerpoint/2010/main" val="1334036556"/>
              </p:ext>
            </p:extLst>
          </p:nvPr>
        </p:nvGraphicFramePr>
        <p:xfrm>
          <a:off x="236648" y="927762"/>
          <a:ext cx="8583824"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10" name="Szövegdoboz 26"/>
          <p:cNvSpPr txBox="1"/>
          <p:nvPr/>
        </p:nvSpPr>
        <p:spPr>
          <a:xfrm>
            <a:off x="411186" y="4134311"/>
            <a:ext cx="8064896" cy="461665"/>
          </a:xfrm>
          <a:prstGeom prst="rect">
            <a:avLst/>
          </a:prstGeom>
        </p:spPr>
        <p:txBody>
          <a:bodyPr vert="horz" wrap="square" lIns="0" tIns="0" rIns="0" bIns="0" rtlCol="0">
            <a:spAutoFit/>
          </a:bodyPr>
          <a:lstStyle/>
          <a:p>
            <a:pPr marL="4763" algn="just"/>
            <a:r>
              <a:rPr lang="en-US" sz="1000" dirty="0">
                <a:solidFill>
                  <a:srgbClr val="58595B"/>
                </a:solidFill>
              </a:rPr>
              <a:t>The reason of moving is mainly working abroad; this means that moving was primarily influenced by financial, subsistence and work-related reasons. Family and personal reasons were listed as third most important. There were also professional, political and educational reasons mentioned, but only in lower rate.</a:t>
            </a:r>
          </a:p>
          <a:p>
            <a:pPr marL="4763" algn="just"/>
            <a:endParaRPr lang="hu-HU" sz="1000" dirty="0">
              <a:solidFill>
                <a:srgbClr val="58595B"/>
              </a:solidFill>
            </a:endParaRPr>
          </a:p>
        </p:txBody>
      </p:sp>
      <p:sp>
        <p:nvSpPr>
          <p:cNvPr id="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7" name="Picture 6">
            <a:extLst>
              <a:ext uri="{FF2B5EF4-FFF2-40B4-BE49-F238E27FC236}">
                <a16:creationId xmlns:a16="http://schemas.microsoft.com/office/drawing/2014/main" xmlns="" id="{E29FEEFD-7D66-4FB6-8C15-8E500B5185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8" name="Picture 7">
            <a:extLst>
              <a:ext uri="{FF2B5EF4-FFF2-40B4-BE49-F238E27FC236}">
                <a16:creationId xmlns:a16="http://schemas.microsoft.com/office/drawing/2014/main" xmlns="" id="{D16C3039-507C-4E80-900D-171EE60FFE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21469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Language</a:t>
            </a:r>
            <a:r>
              <a:rPr lang="hu-HU" dirty="0"/>
              <a:t> </a:t>
            </a:r>
            <a:r>
              <a:rPr lang="hu-HU" dirty="0" err="1"/>
              <a:t>Skills</a:t>
            </a:r>
            <a:endParaRPr lang="en-US" dirty="0"/>
          </a:p>
        </p:txBody>
      </p:sp>
      <p:sp>
        <p:nvSpPr>
          <p:cNvPr id="12" name="Text Placeholder 9"/>
          <p:cNvSpPr>
            <a:spLocks noGrp="1"/>
          </p:cNvSpPr>
          <p:nvPr>
            <p:ph type="body" sz="quarter" idx="26"/>
          </p:nvPr>
        </p:nvSpPr>
        <p:spPr>
          <a:xfrm>
            <a:off x="202233" y="483518"/>
            <a:ext cx="8690248" cy="205628"/>
          </a:xfrm>
        </p:spPr>
        <p:txBody>
          <a:bodyPr/>
          <a:lstStyle/>
          <a:p>
            <a:r>
              <a:rPr lang="en-GB" dirty="0"/>
              <a:t>On what level did you speak the language of the country when you moved there? And currently on what level do you speak it?</a:t>
            </a:r>
            <a:endParaRPr lang="hu-HU" dirty="0"/>
          </a:p>
        </p:txBody>
      </p:sp>
      <p:sp>
        <p:nvSpPr>
          <p:cNvPr id="15" name="TextBox 7"/>
          <p:cNvSpPr txBox="1"/>
          <p:nvPr/>
        </p:nvSpPr>
        <p:spPr>
          <a:xfrm>
            <a:off x="3707904" y="877488"/>
            <a:ext cx="4536504" cy="792088"/>
          </a:xfrm>
          <a:prstGeom prst="rect">
            <a:avLst/>
          </a:prstGeom>
        </p:spPr>
        <p:txBody>
          <a:bodyPr wrap="square" rtlCol="0">
            <a:spAutoFit/>
          </a:bodyPr>
          <a:lstStyle/>
          <a:p>
            <a:pPr marL="173038" marR="0" lvl="0" indent="-173038"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17" name="Text Placeholder 9"/>
          <p:cNvSpPr txBox="1">
            <a:spLocks/>
          </p:cNvSpPr>
          <p:nvPr/>
        </p:nvSpPr>
        <p:spPr>
          <a:xfrm>
            <a:off x="2681954" y="722004"/>
            <a:ext cx="93463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1200" cap="all" spc="0" normalizeH="0" baseline="0" noProof="0" dirty="0" err="1">
                <a:ln>
                  <a:noFill/>
                </a:ln>
                <a:solidFill>
                  <a:srgbClr val="404040"/>
                </a:solidFill>
                <a:effectLst/>
                <a:uLnTx/>
                <a:uFillTx/>
                <a:latin typeface="Calibri" pitchFamily="34" charset="0"/>
                <a:ea typeface="+mn-ea"/>
                <a:cs typeface="Arial" pitchFamily="34" charset="0"/>
              </a:rPr>
              <a:t>FlUentlY</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0" name="Text Placeholder 9"/>
          <p:cNvSpPr txBox="1">
            <a:spLocks/>
          </p:cNvSpPr>
          <p:nvPr/>
        </p:nvSpPr>
        <p:spPr>
          <a:xfrm>
            <a:off x="3993002" y="700676"/>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hu-HU" sz="900" cap="all" dirty="0"/>
              <a:t>ON </a:t>
            </a:r>
            <a:r>
              <a:rPr lang="hu-HU" sz="900" cap="all" dirty="0" err="1"/>
              <a:t>intermediate</a:t>
            </a:r>
            <a:r>
              <a:rPr lang="hu-HU" sz="900" cap="all" dirty="0"/>
              <a:t> LEVEL</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4" name="Text Placeholder 9"/>
          <p:cNvSpPr txBox="1">
            <a:spLocks/>
          </p:cNvSpPr>
          <p:nvPr/>
        </p:nvSpPr>
        <p:spPr>
          <a:xfrm>
            <a:off x="5163962" y="759006"/>
            <a:ext cx="159451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hu-HU" sz="900" cap="all" dirty="0"/>
              <a:t>ON BASIC LEVEL</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6" name="Text Placeholder 9"/>
          <p:cNvSpPr txBox="1">
            <a:spLocks/>
          </p:cNvSpPr>
          <p:nvPr/>
        </p:nvSpPr>
        <p:spPr>
          <a:xfrm>
            <a:off x="6732821" y="767772"/>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hu-HU" sz="900" cap="all" dirty="0"/>
              <a:t>NOT AT ALL</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2" name="Rectangle 41"/>
          <p:cNvSpPr/>
          <p:nvPr/>
        </p:nvSpPr>
        <p:spPr>
          <a:xfrm>
            <a:off x="1614879" y="1183952"/>
            <a:ext cx="795411"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Total</a:t>
            </a:r>
          </a:p>
        </p:txBody>
      </p:sp>
      <p:sp>
        <p:nvSpPr>
          <p:cNvPr id="43" name="Rectangle 42"/>
          <p:cNvSpPr/>
          <p:nvPr/>
        </p:nvSpPr>
        <p:spPr>
          <a:xfrm>
            <a:off x="731035" y="2456467"/>
            <a:ext cx="1728358"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Great </a:t>
            </a:r>
            <a:r>
              <a:rPr kumimoji="0" lang="hu-HU" sz="2250" b="1" i="0" u="none" strike="noStrike" kern="0" cap="none" spc="0" normalizeH="0" baseline="0" noProof="0" dirty="0" err="1">
                <a:ln>
                  <a:noFill/>
                </a:ln>
                <a:solidFill>
                  <a:schemeClr val="accent2"/>
                </a:solidFill>
                <a:effectLst/>
                <a:uLnTx/>
                <a:uFillTx/>
                <a:latin typeface="Calibri"/>
              </a:rPr>
              <a:t>Britain</a:t>
            </a:r>
            <a:endParaRPr kumimoji="0" lang="hu-HU" sz="2250" b="1" i="0" u="none" strike="noStrike" kern="0" cap="none" spc="0" normalizeH="0" baseline="0" noProof="0" dirty="0">
              <a:ln>
                <a:noFill/>
              </a:ln>
              <a:solidFill>
                <a:schemeClr val="accent2"/>
              </a:solidFill>
              <a:effectLst/>
              <a:uLnTx/>
              <a:uFillTx/>
              <a:latin typeface="Calibri"/>
            </a:endParaRPr>
          </a:p>
        </p:txBody>
      </p:sp>
      <p:sp>
        <p:nvSpPr>
          <p:cNvPr id="54" name="Rectangle 53"/>
          <p:cNvSpPr/>
          <p:nvPr/>
        </p:nvSpPr>
        <p:spPr>
          <a:xfrm>
            <a:off x="1156416" y="3653152"/>
            <a:ext cx="1285929"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err="1">
                <a:ln>
                  <a:noFill/>
                </a:ln>
                <a:solidFill>
                  <a:schemeClr val="accent5"/>
                </a:solidFill>
                <a:effectLst/>
                <a:uLnTx/>
                <a:uFillTx/>
                <a:latin typeface="Calibri"/>
              </a:rPr>
              <a:t>Germany</a:t>
            </a:r>
            <a:endParaRPr kumimoji="0" lang="hu-HU" sz="2250" b="1" i="0" u="none" strike="noStrike" kern="0" cap="none" spc="0" normalizeH="0" baseline="0" noProof="0" dirty="0">
              <a:ln>
                <a:noFill/>
              </a:ln>
              <a:solidFill>
                <a:schemeClr val="accent5"/>
              </a:solidFill>
              <a:effectLst/>
              <a:uLnTx/>
              <a:uFillTx/>
              <a:latin typeface="Calibri"/>
            </a:endParaRPr>
          </a:p>
        </p:txBody>
      </p:sp>
      <p:cxnSp>
        <p:nvCxnSpPr>
          <p:cNvPr id="55" name="Straight Connector 54"/>
          <p:cNvCxnSpPr/>
          <p:nvPr/>
        </p:nvCxnSpPr>
        <p:spPr>
          <a:xfrm>
            <a:off x="467544" y="2125992"/>
            <a:ext cx="7448636" cy="191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2" name="Group 26"/>
          <p:cNvGrpSpPr/>
          <p:nvPr/>
        </p:nvGrpSpPr>
        <p:grpSpPr>
          <a:xfrm>
            <a:off x="2613191" y="1035058"/>
            <a:ext cx="1051216" cy="1051216"/>
            <a:chOff x="1505542" y="1628586"/>
            <a:chExt cx="3960000" cy="3960000"/>
          </a:xfrm>
        </p:grpSpPr>
        <p:sp>
          <p:nvSpPr>
            <p:cNvPr id="63" name="Oval 6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4" name="Oval 6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65" name="Arc 64"/>
          <p:cNvSpPr>
            <a:spLocks noChangeAspect="1"/>
          </p:cNvSpPr>
          <p:nvPr/>
        </p:nvSpPr>
        <p:spPr bwMode="auto">
          <a:xfrm>
            <a:off x="2613991" y="1035057"/>
            <a:ext cx="1050416" cy="1050298"/>
          </a:xfrm>
          <a:prstGeom prst="arc">
            <a:avLst>
              <a:gd name="adj1" fmla="val 16200000"/>
              <a:gd name="adj2" fmla="val 1379421"/>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66" name="Arc 65"/>
          <p:cNvSpPr>
            <a:spLocks noChangeAspect="1"/>
          </p:cNvSpPr>
          <p:nvPr/>
        </p:nvSpPr>
        <p:spPr bwMode="auto">
          <a:xfrm>
            <a:off x="2659948" y="1081921"/>
            <a:ext cx="956677" cy="956571"/>
          </a:xfrm>
          <a:prstGeom prst="arc">
            <a:avLst>
              <a:gd name="adj1" fmla="val 16200000"/>
              <a:gd name="adj2" fmla="val 19558659"/>
            </a:avLst>
          </a:prstGeom>
          <a:noFill/>
          <a:ln w="44450" cap="rnd" cmpd="sng" algn="ctr">
            <a:solidFill>
              <a:schemeClr val="accent4">
                <a:lumMod val="75000"/>
              </a:schemeClr>
            </a:solidFill>
            <a:prstDash val="solid"/>
            <a:round/>
            <a:headEnd type="none" w="med" len="med"/>
            <a:tailEnd type="none" w="med" len="med"/>
          </a:ln>
          <a:effectLst/>
        </p:spPr>
        <p:txBody>
          <a:bodyPr rtlCol="0" anchor="ctr"/>
          <a:lstStyle/>
          <a:p>
            <a:pPr algn="ctr"/>
            <a:endParaRPr lang="en-GB" dirty="0"/>
          </a:p>
        </p:txBody>
      </p:sp>
      <p:sp>
        <p:nvSpPr>
          <p:cNvPr id="67" name="TextBox 66"/>
          <p:cNvSpPr txBox="1"/>
          <p:nvPr/>
        </p:nvSpPr>
        <p:spPr>
          <a:xfrm>
            <a:off x="2714662" y="1550310"/>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68" name="TextBox 67"/>
          <p:cNvSpPr txBox="1"/>
          <p:nvPr/>
        </p:nvSpPr>
        <p:spPr>
          <a:xfrm>
            <a:off x="2714662" y="1340291"/>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69" name="TextBox 68"/>
          <p:cNvSpPr txBox="1"/>
          <p:nvPr/>
        </p:nvSpPr>
        <p:spPr>
          <a:xfrm>
            <a:off x="3237854" y="1357950"/>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solidFill>
              </a:rPr>
              <a:t>33%</a:t>
            </a:r>
            <a:endParaRPr lang="en-GB" sz="1200" b="1" dirty="0">
              <a:solidFill>
                <a:schemeClr val="accent4"/>
              </a:solidFill>
            </a:endParaRPr>
          </a:p>
        </p:txBody>
      </p:sp>
      <p:sp>
        <p:nvSpPr>
          <p:cNvPr id="70" name="TextBox 69"/>
          <p:cNvSpPr txBox="1"/>
          <p:nvPr/>
        </p:nvSpPr>
        <p:spPr>
          <a:xfrm>
            <a:off x="3225139" y="1561596"/>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lumMod val="75000"/>
                  </a:schemeClr>
                </a:solidFill>
              </a:rPr>
              <a:t>17%</a:t>
            </a:r>
            <a:endParaRPr lang="en-GB" sz="1200" b="1" dirty="0">
              <a:solidFill>
                <a:schemeClr val="accent4">
                  <a:lumMod val="75000"/>
                </a:schemeClr>
              </a:solidFill>
            </a:endParaRPr>
          </a:p>
        </p:txBody>
      </p:sp>
      <p:grpSp>
        <p:nvGrpSpPr>
          <p:cNvPr id="71" name="Group 26"/>
          <p:cNvGrpSpPr/>
          <p:nvPr/>
        </p:nvGrpSpPr>
        <p:grpSpPr>
          <a:xfrm>
            <a:off x="4047234" y="1029167"/>
            <a:ext cx="1051216" cy="1051216"/>
            <a:chOff x="1505542" y="1628586"/>
            <a:chExt cx="3960000" cy="3960000"/>
          </a:xfrm>
        </p:grpSpPr>
        <p:sp>
          <p:nvSpPr>
            <p:cNvPr id="72" name="Oval 7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3" name="Oval 7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4" name="Arc 73"/>
          <p:cNvSpPr>
            <a:spLocks noChangeAspect="1"/>
          </p:cNvSpPr>
          <p:nvPr/>
        </p:nvSpPr>
        <p:spPr bwMode="auto">
          <a:xfrm>
            <a:off x="4048034" y="1029166"/>
            <a:ext cx="1050416" cy="1050298"/>
          </a:xfrm>
          <a:prstGeom prst="arc">
            <a:avLst>
              <a:gd name="adj1" fmla="val 16200000"/>
              <a:gd name="adj2" fmla="val 3009022"/>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75" name="Arc 74"/>
          <p:cNvSpPr>
            <a:spLocks noChangeAspect="1"/>
          </p:cNvSpPr>
          <p:nvPr/>
        </p:nvSpPr>
        <p:spPr bwMode="auto">
          <a:xfrm>
            <a:off x="4093991" y="1076030"/>
            <a:ext cx="956677" cy="956571"/>
          </a:xfrm>
          <a:prstGeom prst="arc">
            <a:avLst>
              <a:gd name="adj1" fmla="val 16200000"/>
              <a:gd name="adj2" fmla="val 20386577"/>
            </a:avLst>
          </a:prstGeom>
          <a:noFill/>
          <a:ln w="44450" cap="rnd" cmpd="sng" algn="ctr">
            <a:solidFill>
              <a:schemeClr val="accent4">
                <a:lumMod val="75000"/>
              </a:schemeClr>
            </a:solidFill>
            <a:prstDash val="solid"/>
            <a:round/>
            <a:headEnd type="none" w="med" len="med"/>
            <a:tailEnd type="none" w="med" len="med"/>
          </a:ln>
          <a:effectLst/>
        </p:spPr>
        <p:txBody>
          <a:bodyPr rtlCol="0" anchor="ctr"/>
          <a:lstStyle/>
          <a:p>
            <a:pPr algn="ctr"/>
            <a:endParaRPr lang="en-GB" dirty="0"/>
          </a:p>
        </p:txBody>
      </p:sp>
      <p:sp>
        <p:nvSpPr>
          <p:cNvPr id="76" name="TextBox 75"/>
          <p:cNvSpPr txBox="1"/>
          <p:nvPr/>
        </p:nvSpPr>
        <p:spPr>
          <a:xfrm>
            <a:off x="4148705" y="1544419"/>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77" name="TextBox 76"/>
          <p:cNvSpPr txBox="1"/>
          <p:nvPr/>
        </p:nvSpPr>
        <p:spPr>
          <a:xfrm>
            <a:off x="4148705" y="1334400"/>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78" name="TextBox 77"/>
          <p:cNvSpPr txBox="1"/>
          <p:nvPr/>
        </p:nvSpPr>
        <p:spPr>
          <a:xfrm>
            <a:off x="4671897" y="1352059"/>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solidFill>
              </a:rPr>
              <a:t>42%</a:t>
            </a:r>
            <a:endParaRPr lang="en-GB" sz="1200" b="1" dirty="0">
              <a:solidFill>
                <a:schemeClr val="accent4"/>
              </a:solidFill>
            </a:endParaRPr>
          </a:p>
        </p:txBody>
      </p:sp>
      <p:sp>
        <p:nvSpPr>
          <p:cNvPr id="79" name="TextBox 78"/>
          <p:cNvSpPr txBox="1"/>
          <p:nvPr/>
        </p:nvSpPr>
        <p:spPr>
          <a:xfrm>
            <a:off x="4649109" y="1548879"/>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lumMod val="75000"/>
                  </a:schemeClr>
                </a:solidFill>
              </a:rPr>
              <a:t>20%</a:t>
            </a:r>
            <a:endParaRPr lang="en-GB" sz="1200" b="1" dirty="0">
              <a:solidFill>
                <a:schemeClr val="accent4">
                  <a:lumMod val="75000"/>
                </a:schemeClr>
              </a:solidFill>
            </a:endParaRPr>
          </a:p>
        </p:txBody>
      </p:sp>
      <p:grpSp>
        <p:nvGrpSpPr>
          <p:cNvPr id="80" name="Group 26"/>
          <p:cNvGrpSpPr/>
          <p:nvPr/>
        </p:nvGrpSpPr>
        <p:grpSpPr>
          <a:xfrm>
            <a:off x="5437780" y="1050204"/>
            <a:ext cx="1051216" cy="1051216"/>
            <a:chOff x="1505542" y="1628586"/>
            <a:chExt cx="3960000" cy="3960000"/>
          </a:xfrm>
        </p:grpSpPr>
        <p:sp>
          <p:nvSpPr>
            <p:cNvPr id="81" name="Oval 8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2" name="Oval 8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83" name="Arc 82"/>
          <p:cNvSpPr>
            <a:spLocks noChangeAspect="1"/>
          </p:cNvSpPr>
          <p:nvPr/>
        </p:nvSpPr>
        <p:spPr bwMode="auto">
          <a:xfrm>
            <a:off x="5437667" y="1047110"/>
            <a:ext cx="1050416" cy="1050298"/>
          </a:xfrm>
          <a:prstGeom prst="arc">
            <a:avLst>
              <a:gd name="adj1" fmla="val 16200000"/>
              <a:gd name="adj2" fmla="val 21004876"/>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84" name="Arc 83"/>
          <p:cNvSpPr>
            <a:spLocks noChangeAspect="1"/>
          </p:cNvSpPr>
          <p:nvPr/>
        </p:nvSpPr>
        <p:spPr bwMode="auto">
          <a:xfrm>
            <a:off x="5484537" y="1097067"/>
            <a:ext cx="956677" cy="956571"/>
          </a:xfrm>
          <a:prstGeom prst="arc">
            <a:avLst>
              <a:gd name="adj1" fmla="val 16200000"/>
              <a:gd name="adj2" fmla="val 1898359"/>
            </a:avLst>
          </a:prstGeom>
          <a:noFill/>
          <a:ln w="44450" cap="rnd" cmpd="sng" algn="ctr">
            <a:solidFill>
              <a:schemeClr val="accent4">
                <a:lumMod val="75000"/>
              </a:schemeClr>
            </a:solidFill>
            <a:prstDash val="solid"/>
            <a:round/>
            <a:headEnd type="none" w="med" len="med"/>
            <a:tailEnd type="none" w="med" len="med"/>
          </a:ln>
          <a:effectLst/>
        </p:spPr>
        <p:txBody>
          <a:bodyPr rtlCol="0" anchor="ctr"/>
          <a:lstStyle/>
          <a:p>
            <a:pPr algn="ctr"/>
            <a:endParaRPr lang="en-GB" dirty="0"/>
          </a:p>
        </p:txBody>
      </p:sp>
      <p:sp>
        <p:nvSpPr>
          <p:cNvPr id="85" name="TextBox 84"/>
          <p:cNvSpPr txBox="1"/>
          <p:nvPr/>
        </p:nvSpPr>
        <p:spPr>
          <a:xfrm>
            <a:off x="5539251" y="1565456"/>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86" name="TextBox 85"/>
          <p:cNvSpPr txBox="1"/>
          <p:nvPr/>
        </p:nvSpPr>
        <p:spPr>
          <a:xfrm>
            <a:off x="5539251" y="1355437"/>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87" name="TextBox 86"/>
          <p:cNvSpPr txBox="1"/>
          <p:nvPr/>
        </p:nvSpPr>
        <p:spPr>
          <a:xfrm>
            <a:off x="6062443" y="1373096"/>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solidFill>
              </a:rPr>
              <a:t>23%</a:t>
            </a:r>
            <a:endParaRPr lang="en-GB" sz="1200" b="1" dirty="0">
              <a:solidFill>
                <a:schemeClr val="accent4"/>
              </a:solidFill>
            </a:endParaRPr>
          </a:p>
        </p:txBody>
      </p:sp>
      <p:sp>
        <p:nvSpPr>
          <p:cNvPr id="88" name="TextBox 87"/>
          <p:cNvSpPr txBox="1"/>
          <p:nvPr/>
        </p:nvSpPr>
        <p:spPr>
          <a:xfrm>
            <a:off x="6054664" y="1570220"/>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lumMod val="75000"/>
                  </a:schemeClr>
                </a:solidFill>
              </a:rPr>
              <a:t>34%</a:t>
            </a:r>
            <a:endParaRPr lang="en-GB" sz="1200" b="1" dirty="0">
              <a:solidFill>
                <a:schemeClr val="accent4">
                  <a:lumMod val="75000"/>
                </a:schemeClr>
              </a:solidFill>
            </a:endParaRPr>
          </a:p>
        </p:txBody>
      </p:sp>
      <p:grpSp>
        <p:nvGrpSpPr>
          <p:cNvPr id="89" name="Group 26"/>
          <p:cNvGrpSpPr/>
          <p:nvPr/>
        </p:nvGrpSpPr>
        <p:grpSpPr>
          <a:xfrm>
            <a:off x="6824700" y="1050203"/>
            <a:ext cx="1051216" cy="1051216"/>
            <a:chOff x="1505542" y="1628586"/>
            <a:chExt cx="3960000" cy="3960000"/>
          </a:xfrm>
        </p:grpSpPr>
        <p:sp>
          <p:nvSpPr>
            <p:cNvPr id="90" name="Oval 8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1" name="Oval 9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92" name="Arc 91"/>
          <p:cNvSpPr>
            <a:spLocks noChangeAspect="1"/>
          </p:cNvSpPr>
          <p:nvPr/>
        </p:nvSpPr>
        <p:spPr bwMode="auto">
          <a:xfrm>
            <a:off x="6826529" y="1044421"/>
            <a:ext cx="1050416" cy="1050298"/>
          </a:xfrm>
          <a:prstGeom prst="arc">
            <a:avLst>
              <a:gd name="adj1" fmla="val 16200000"/>
              <a:gd name="adj2" fmla="val 16397493"/>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93" name="Arc 92"/>
          <p:cNvSpPr>
            <a:spLocks noChangeAspect="1"/>
          </p:cNvSpPr>
          <p:nvPr/>
        </p:nvSpPr>
        <p:spPr bwMode="auto">
          <a:xfrm>
            <a:off x="6871457" y="1097066"/>
            <a:ext cx="956677" cy="956571"/>
          </a:xfrm>
          <a:prstGeom prst="arc">
            <a:avLst>
              <a:gd name="adj1" fmla="val 16200000"/>
              <a:gd name="adj2" fmla="val 828521"/>
            </a:avLst>
          </a:prstGeom>
          <a:noFill/>
          <a:ln w="44450" cap="rnd" cmpd="sng" algn="ctr">
            <a:solidFill>
              <a:schemeClr val="accent4">
                <a:lumMod val="75000"/>
              </a:schemeClr>
            </a:solidFill>
            <a:prstDash val="solid"/>
            <a:round/>
            <a:headEnd type="none" w="med" len="med"/>
            <a:tailEnd type="none" w="med" len="med"/>
          </a:ln>
          <a:effectLst/>
        </p:spPr>
        <p:txBody>
          <a:bodyPr rtlCol="0" anchor="ctr"/>
          <a:lstStyle/>
          <a:p>
            <a:pPr algn="ctr"/>
            <a:endParaRPr lang="en-GB" dirty="0"/>
          </a:p>
        </p:txBody>
      </p:sp>
      <p:sp>
        <p:nvSpPr>
          <p:cNvPr id="94" name="TextBox 93"/>
          <p:cNvSpPr txBox="1"/>
          <p:nvPr/>
        </p:nvSpPr>
        <p:spPr>
          <a:xfrm>
            <a:off x="6926171" y="1565455"/>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95" name="TextBox 94"/>
          <p:cNvSpPr txBox="1"/>
          <p:nvPr/>
        </p:nvSpPr>
        <p:spPr>
          <a:xfrm>
            <a:off x="6926171" y="135543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96" name="TextBox 95"/>
          <p:cNvSpPr txBox="1"/>
          <p:nvPr/>
        </p:nvSpPr>
        <p:spPr>
          <a:xfrm>
            <a:off x="7449363" y="1373095"/>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solidFill>
              </a:rPr>
              <a:t>2%</a:t>
            </a:r>
            <a:endParaRPr lang="en-GB" sz="1200" b="1" dirty="0">
              <a:solidFill>
                <a:schemeClr val="accent4"/>
              </a:solidFill>
            </a:endParaRPr>
          </a:p>
        </p:txBody>
      </p:sp>
      <p:sp>
        <p:nvSpPr>
          <p:cNvPr id="97" name="TextBox 96"/>
          <p:cNvSpPr txBox="1"/>
          <p:nvPr/>
        </p:nvSpPr>
        <p:spPr>
          <a:xfrm>
            <a:off x="7447604" y="1560666"/>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4">
                    <a:lumMod val="75000"/>
                  </a:schemeClr>
                </a:solidFill>
              </a:rPr>
              <a:t>29%</a:t>
            </a:r>
            <a:endParaRPr lang="en-GB" sz="1200" b="1" dirty="0">
              <a:solidFill>
                <a:schemeClr val="accent4">
                  <a:lumMod val="75000"/>
                </a:schemeClr>
              </a:solidFill>
            </a:endParaRPr>
          </a:p>
        </p:txBody>
      </p:sp>
      <p:grpSp>
        <p:nvGrpSpPr>
          <p:cNvPr id="98" name="Group 26"/>
          <p:cNvGrpSpPr/>
          <p:nvPr/>
        </p:nvGrpSpPr>
        <p:grpSpPr>
          <a:xfrm>
            <a:off x="2609864" y="2219464"/>
            <a:ext cx="1051216" cy="1051216"/>
            <a:chOff x="1505542" y="1628586"/>
            <a:chExt cx="3960000" cy="3960000"/>
          </a:xfrm>
        </p:grpSpPr>
        <p:sp>
          <p:nvSpPr>
            <p:cNvPr id="99" name="Oval 98"/>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00" name="Oval 99"/>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01" name="Arc 100"/>
          <p:cNvSpPr>
            <a:spLocks noChangeAspect="1"/>
          </p:cNvSpPr>
          <p:nvPr/>
        </p:nvSpPr>
        <p:spPr bwMode="auto">
          <a:xfrm>
            <a:off x="2610664" y="2219463"/>
            <a:ext cx="1050416" cy="1050298"/>
          </a:xfrm>
          <a:prstGeom prst="arc">
            <a:avLst>
              <a:gd name="adj1" fmla="val 16200000"/>
              <a:gd name="adj2" fmla="val 3866808"/>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02" name="Arc 101"/>
          <p:cNvSpPr>
            <a:spLocks noChangeAspect="1"/>
          </p:cNvSpPr>
          <p:nvPr/>
        </p:nvSpPr>
        <p:spPr bwMode="auto">
          <a:xfrm>
            <a:off x="2656621" y="2266327"/>
            <a:ext cx="956677" cy="956571"/>
          </a:xfrm>
          <a:prstGeom prst="arc">
            <a:avLst>
              <a:gd name="adj1" fmla="val 16200000"/>
              <a:gd name="adj2" fmla="val 21573874"/>
            </a:avLst>
          </a:prstGeom>
          <a:noFill/>
          <a:ln w="44450" cap="rnd" cmpd="sng" algn="ctr">
            <a:solidFill>
              <a:schemeClr val="accent3"/>
            </a:solidFill>
            <a:prstDash val="solid"/>
            <a:round/>
            <a:headEnd type="none" w="med" len="med"/>
            <a:tailEnd type="none" w="med" len="med"/>
          </a:ln>
          <a:effectLst/>
        </p:spPr>
        <p:txBody>
          <a:bodyPr rtlCol="0" anchor="ctr"/>
          <a:lstStyle/>
          <a:p>
            <a:pPr algn="ctr"/>
            <a:endParaRPr lang="en-GB" dirty="0"/>
          </a:p>
        </p:txBody>
      </p:sp>
      <p:sp>
        <p:nvSpPr>
          <p:cNvPr id="103" name="TextBox 102"/>
          <p:cNvSpPr txBox="1"/>
          <p:nvPr/>
        </p:nvSpPr>
        <p:spPr>
          <a:xfrm>
            <a:off x="2711335" y="2734716"/>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104" name="TextBox 103"/>
          <p:cNvSpPr txBox="1"/>
          <p:nvPr/>
        </p:nvSpPr>
        <p:spPr>
          <a:xfrm>
            <a:off x="2711335" y="2524697"/>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105" name="TextBox 104"/>
          <p:cNvSpPr txBox="1"/>
          <p:nvPr/>
        </p:nvSpPr>
        <p:spPr>
          <a:xfrm>
            <a:off x="3234527" y="2542356"/>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2"/>
                </a:solidFill>
              </a:rPr>
              <a:t>45%</a:t>
            </a:r>
            <a:endParaRPr lang="en-GB" sz="1200" b="1" dirty="0">
              <a:solidFill>
                <a:schemeClr val="accent2"/>
              </a:solidFill>
            </a:endParaRPr>
          </a:p>
        </p:txBody>
      </p:sp>
      <p:sp>
        <p:nvSpPr>
          <p:cNvPr id="106" name="TextBox 105"/>
          <p:cNvSpPr txBox="1"/>
          <p:nvPr/>
        </p:nvSpPr>
        <p:spPr>
          <a:xfrm>
            <a:off x="3215219" y="2763573"/>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3"/>
                </a:solidFill>
              </a:rPr>
              <a:t>25%</a:t>
            </a:r>
            <a:endParaRPr lang="en-GB" sz="1200" b="1" dirty="0">
              <a:solidFill>
                <a:schemeClr val="accent3"/>
              </a:solidFill>
            </a:endParaRPr>
          </a:p>
        </p:txBody>
      </p:sp>
      <p:grpSp>
        <p:nvGrpSpPr>
          <p:cNvPr id="107" name="Group 26"/>
          <p:cNvGrpSpPr/>
          <p:nvPr/>
        </p:nvGrpSpPr>
        <p:grpSpPr>
          <a:xfrm>
            <a:off x="4043839" y="2225400"/>
            <a:ext cx="1051216" cy="1051216"/>
            <a:chOff x="1505542" y="1628586"/>
            <a:chExt cx="3960000" cy="3960000"/>
          </a:xfrm>
        </p:grpSpPr>
        <p:sp>
          <p:nvSpPr>
            <p:cNvPr id="108" name="Oval 107"/>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09" name="Oval 108"/>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10" name="Arc 109"/>
          <p:cNvSpPr>
            <a:spLocks noChangeAspect="1"/>
          </p:cNvSpPr>
          <p:nvPr/>
        </p:nvSpPr>
        <p:spPr bwMode="auto">
          <a:xfrm>
            <a:off x="4044639" y="2225399"/>
            <a:ext cx="1050416" cy="1050298"/>
          </a:xfrm>
          <a:prstGeom prst="arc">
            <a:avLst>
              <a:gd name="adj1" fmla="val 16200000"/>
              <a:gd name="adj2" fmla="val 2578218"/>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11" name="Arc 110"/>
          <p:cNvSpPr>
            <a:spLocks noChangeAspect="1"/>
          </p:cNvSpPr>
          <p:nvPr/>
        </p:nvSpPr>
        <p:spPr bwMode="auto">
          <a:xfrm>
            <a:off x="4090596" y="2272263"/>
            <a:ext cx="956677" cy="956571"/>
          </a:xfrm>
          <a:prstGeom prst="arc">
            <a:avLst>
              <a:gd name="adj1" fmla="val 16200000"/>
              <a:gd name="adj2" fmla="val 1038610"/>
            </a:avLst>
          </a:prstGeom>
          <a:noFill/>
          <a:ln w="44450" cap="rnd" cmpd="sng" algn="ctr">
            <a:solidFill>
              <a:schemeClr val="accent3"/>
            </a:solidFill>
            <a:prstDash val="solid"/>
            <a:round/>
            <a:headEnd type="none" w="med" len="med"/>
            <a:tailEnd type="none" w="med" len="med"/>
          </a:ln>
          <a:effectLst/>
        </p:spPr>
        <p:txBody>
          <a:bodyPr rtlCol="0" anchor="ctr"/>
          <a:lstStyle/>
          <a:p>
            <a:pPr algn="ctr"/>
            <a:endParaRPr lang="en-GB" dirty="0"/>
          </a:p>
        </p:txBody>
      </p:sp>
      <p:sp>
        <p:nvSpPr>
          <p:cNvPr id="112" name="TextBox 111"/>
          <p:cNvSpPr txBox="1"/>
          <p:nvPr/>
        </p:nvSpPr>
        <p:spPr>
          <a:xfrm>
            <a:off x="4156912" y="2721350"/>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113" name="TextBox 112"/>
          <p:cNvSpPr txBox="1"/>
          <p:nvPr/>
        </p:nvSpPr>
        <p:spPr>
          <a:xfrm>
            <a:off x="4145310" y="2530633"/>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114" name="TextBox 113"/>
          <p:cNvSpPr txBox="1"/>
          <p:nvPr/>
        </p:nvSpPr>
        <p:spPr>
          <a:xfrm>
            <a:off x="4668502" y="2548292"/>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2"/>
                </a:solidFill>
              </a:rPr>
              <a:t>40%</a:t>
            </a:r>
            <a:endParaRPr lang="en-GB" sz="1200" b="1" dirty="0">
              <a:solidFill>
                <a:schemeClr val="accent2"/>
              </a:solidFill>
            </a:endParaRPr>
          </a:p>
        </p:txBody>
      </p:sp>
      <p:sp>
        <p:nvSpPr>
          <p:cNvPr id="115" name="TextBox 114"/>
          <p:cNvSpPr txBox="1"/>
          <p:nvPr/>
        </p:nvSpPr>
        <p:spPr>
          <a:xfrm>
            <a:off x="4648409" y="2733467"/>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3"/>
                </a:solidFill>
              </a:rPr>
              <a:t>28%</a:t>
            </a:r>
            <a:endParaRPr lang="en-GB" sz="1200" b="1" dirty="0">
              <a:solidFill>
                <a:schemeClr val="accent3"/>
              </a:solidFill>
            </a:endParaRPr>
          </a:p>
        </p:txBody>
      </p:sp>
      <p:grpSp>
        <p:nvGrpSpPr>
          <p:cNvPr id="116" name="Group 26"/>
          <p:cNvGrpSpPr/>
          <p:nvPr/>
        </p:nvGrpSpPr>
        <p:grpSpPr>
          <a:xfrm>
            <a:off x="5452856" y="2219463"/>
            <a:ext cx="1051216" cy="1051216"/>
            <a:chOff x="1505542" y="1628586"/>
            <a:chExt cx="3960000" cy="3960000"/>
          </a:xfrm>
        </p:grpSpPr>
        <p:sp>
          <p:nvSpPr>
            <p:cNvPr id="117" name="Oval 11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18" name="Oval 11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19" name="Arc 118"/>
          <p:cNvSpPr>
            <a:spLocks noChangeAspect="1"/>
          </p:cNvSpPr>
          <p:nvPr/>
        </p:nvSpPr>
        <p:spPr bwMode="auto">
          <a:xfrm>
            <a:off x="5453656" y="2219462"/>
            <a:ext cx="1050416" cy="1050298"/>
          </a:xfrm>
          <a:prstGeom prst="arc">
            <a:avLst>
              <a:gd name="adj1" fmla="val 16200000"/>
              <a:gd name="adj2" fmla="val 18707656"/>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20" name="Arc 119"/>
          <p:cNvSpPr>
            <a:spLocks noChangeAspect="1"/>
          </p:cNvSpPr>
          <p:nvPr/>
        </p:nvSpPr>
        <p:spPr bwMode="auto">
          <a:xfrm>
            <a:off x="5499613" y="2266326"/>
            <a:ext cx="956677" cy="956571"/>
          </a:xfrm>
          <a:prstGeom prst="arc">
            <a:avLst>
              <a:gd name="adj1" fmla="val 16200000"/>
              <a:gd name="adj2" fmla="val 1757509"/>
            </a:avLst>
          </a:prstGeom>
          <a:noFill/>
          <a:ln w="44450" cap="rnd" cmpd="sng" algn="ctr">
            <a:solidFill>
              <a:schemeClr val="accent3"/>
            </a:solidFill>
            <a:prstDash val="solid"/>
            <a:round/>
            <a:headEnd type="none" w="med" len="med"/>
            <a:tailEnd type="none" w="med" len="med"/>
          </a:ln>
          <a:effectLst/>
        </p:spPr>
        <p:txBody>
          <a:bodyPr rtlCol="0" anchor="ctr"/>
          <a:lstStyle/>
          <a:p>
            <a:pPr algn="ctr"/>
            <a:endParaRPr lang="en-GB" dirty="0"/>
          </a:p>
        </p:txBody>
      </p:sp>
      <p:sp>
        <p:nvSpPr>
          <p:cNvPr id="121" name="TextBox 120"/>
          <p:cNvSpPr txBox="1"/>
          <p:nvPr/>
        </p:nvSpPr>
        <p:spPr>
          <a:xfrm>
            <a:off x="5554327" y="2734715"/>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122" name="TextBox 121"/>
          <p:cNvSpPr txBox="1"/>
          <p:nvPr/>
        </p:nvSpPr>
        <p:spPr>
          <a:xfrm>
            <a:off x="5554327" y="252469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123" name="TextBox 122"/>
          <p:cNvSpPr txBox="1"/>
          <p:nvPr/>
        </p:nvSpPr>
        <p:spPr>
          <a:xfrm>
            <a:off x="6077519" y="2542355"/>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2"/>
                </a:solidFill>
              </a:rPr>
              <a:t>12%</a:t>
            </a:r>
            <a:endParaRPr lang="en-GB" sz="1200" b="1" dirty="0">
              <a:solidFill>
                <a:schemeClr val="accent2"/>
              </a:solidFill>
            </a:endParaRPr>
          </a:p>
        </p:txBody>
      </p:sp>
      <p:sp>
        <p:nvSpPr>
          <p:cNvPr id="124" name="TextBox 123"/>
          <p:cNvSpPr txBox="1"/>
          <p:nvPr/>
        </p:nvSpPr>
        <p:spPr>
          <a:xfrm>
            <a:off x="6054663" y="2753672"/>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3"/>
                </a:solidFill>
              </a:rPr>
              <a:t>30%</a:t>
            </a:r>
            <a:endParaRPr lang="en-GB" sz="1200" b="1" dirty="0">
              <a:solidFill>
                <a:schemeClr val="accent3"/>
              </a:solidFill>
            </a:endParaRPr>
          </a:p>
        </p:txBody>
      </p:sp>
      <p:grpSp>
        <p:nvGrpSpPr>
          <p:cNvPr id="125" name="Group 26"/>
          <p:cNvGrpSpPr/>
          <p:nvPr/>
        </p:nvGrpSpPr>
        <p:grpSpPr>
          <a:xfrm>
            <a:off x="6822942" y="2225909"/>
            <a:ext cx="1051216" cy="1051216"/>
            <a:chOff x="1505542" y="1628586"/>
            <a:chExt cx="3960000" cy="3960000"/>
          </a:xfrm>
        </p:grpSpPr>
        <p:sp>
          <p:nvSpPr>
            <p:cNvPr id="126" name="Oval 12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27" name="Oval 12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28" name="Arc 127"/>
          <p:cNvSpPr>
            <a:spLocks noChangeAspect="1"/>
          </p:cNvSpPr>
          <p:nvPr/>
        </p:nvSpPr>
        <p:spPr bwMode="auto">
          <a:xfrm>
            <a:off x="6823742" y="2225908"/>
            <a:ext cx="1050416" cy="1050298"/>
          </a:xfrm>
          <a:prstGeom prst="arc">
            <a:avLst>
              <a:gd name="adj1" fmla="val 16200000"/>
              <a:gd name="adj2" fmla="val 16376765"/>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29" name="Arc 128"/>
          <p:cNvSpPr>
            <a:spLocks noChangeAspect="1"/>
          </p:cNvSpPr>
          <p:nvPr/>
        </p:nvSpPr>
        <p:spPr bwMode="auto">
          <a:xfrm>
            <a:off x="6869699" y="2272772"/>
            <a:ext cx="956677" cy="956571"/>
          </a:xfrm>
          <a:prstGeom prst="arc">
            <a:avLst>
              <a:gd name="adj1" fmla="val 16200000"/>
              <a:gd name="adj2" fmla="val 19706329"/>
            </a:avLst>
          </a:prstGeom>
          <a:noFill/>
          <a:ln w="44450" cap="rnd" cmpd="sng" algn="ctr">
            <a:solidFill>
              <a:schemeClr val="accent3"/>
            </a:solidFill>
            <a:prstDash val="solid"/>
            <a:round/>
            <a:headEnd type="none" w="med" len="med"/>
            <a:tailEnd type="none" w="med" len="med"/>
          </a:ln>
          <a:effectLst/>
        </p:spPr>
        <p:txBody>
          <a:bodyPr rtlCol="0" anchor="ctr"/>
          <a:lstStyle/>
          <a:p>
            <a:pPr algn="ctr"/>
            <a:endParaRPr lang="en-GB" dirty="0"/>
          </a:p>
        </p:txBody>
      </p:sp>
      <p:sp>
        <p:nvSpPr>
          <p:cNvPr id="130" name="TextBox 129"/>
          <p:cNvSpPr txBox="1"/>
          <p:nvPr/>
        </p:nvSpPr>
        <p:spPr>
          <a:xfrm>
            <a:off x="6924413" y="2741161"/>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131" name="TextBox 130"/>
          <p:cNvSpPr txBox="1"/>
          <p:nvPr/>
        </p:nvSpPr>
        <p:spPr>
          <a:xfrm>
            <a:off x="6924413" y="2531142"/>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132" name="TextBox 131"/>
          <p:cNvSpPr txBox="1"/>
          <p:nvPr/>
        </p:nvSpPr>
        <p:spPr>
          <a:xfrm>
            <a:off x="7447605" y="2548801"/>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2"/>
                </a:solidFill>
              </a:rPr>
              <a:t>2%</a:t>
            </a:r>
            <a:endParaRPr lang="en-GB" sz="1200" b="1" dirty="0">
              <a:solidFill>
                <a:schemeClr val="accent2"/>
              </a:solidFill>
            </a:endParaRPr>
          </a:p>
        </p:txBody>
      </p:sp>
      <p:sp>
        <p:nvSpPr>
          <p:cNvPr id="133" name="TextBox 132"/>
          <p:cNvSpPr txBox="1"/>
          <p:nvPr/>
        </p:nvSpPr>
        <p:spPr>
          <a:xfrm>
            <a:off x="7420503" y="2732889"/>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3"/>
                </a:solidFill>
              </a:rPr>
              <a:t>17%</a:t>
            </a:r>
            <a:endParaRPr lang="en-GB" sz="1200" b="1" dirty="0">
              <a:solidFill>
                <a:schemeClr val="accent3"/>
              </a:solidFill>
            </a:endParaRPr>
          </a:p>
        </p:txBody>
      </p:sp>
      <p:grpSp>
        <p:nvGrpSpPr>
          <p:cNvPr id="134" name="Group 26"/>
          <p:cNvGrpSpPr/>
          <p:nvPr/>
        </p:nvGrpSpPr>
        <p:grpSpPr>
          <a:xfrm>
            <a:off x="2613191" y="3392222"/>
            <a:ext cx="1051216" cy="1051216"/>
            <a:chOff x="1505542" y="1628586"/>
            <a:chExt cx="3960000" cy="3960000"/>
          </a:xfrm>
        </p:grpSpPr>
        <p:sp>
          <p:nvSpPr>
            <p:cNvPr id="135" name="Oval 134"/>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36" name="Oval 135"/>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37" name="Arc 136"/>
          <p:cNvSpPr>
            <a:spLocks noChangeAspect="1"/>
          </p:cNvSpPr>
          <p:nvPr/>
        </p:nvSpPr>
        <p:spPr bwMode="auto">
          <a:xfrm>
            <a:off x="2613991" y="3384777"/>
            <a:ext cx="1050416" cy="1050298"/>
          </a:xfrm>
          <a:prstGeom prst="arc">
            <a:avLst>
              <a:gd name="adj1" fmla="val 16200000"/>
              <a:gd name="adj2" fmla="val 20854732"/>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38" name="Arc 137"/>
          <p:cNvSpPr>
            <a:spLocks noChangeAspect="1"/>
          </p:cNvSpPr>
          <p:nvPr/>
        </p:nvSpPr>
        <p:spPr bwMode="auto">
          <a:xfrm>
            <a:off x="2659948" y="3439085"/>
            <a:ext cx="956677" cy="956571"/>
          </a:xfrm>
          <a:prstGeom prst="arc">
            <a:avLst>
              <a:gd name="adj1" fmla="val 16200000"/>
              <a:gd name="adj2" fmla="val 18558713"/>
            </a:avLst>
          </a:prstGeom>
          <a:noFill/>
          <a:ln w="44450" cap="rnd" cmpd="sng" algn="ctr">
            <a:solidFill>
              <a:schemeClr val="accent5">
                <a:lumMod val="50000"/>
              </a:schemeClr>
            </a:solidFill>
            <a:prstDash val="solid"/>
            <a:round/>
            <a:headEnd type="none" w="med" len="med"/>
            <a:tailEnd type="none" w="med" len="med"/>
          </a:ln>
          <a:effectLst/>
        </p:spPr>
        <p:txBody>
          <a:bodyPr rtlCol="0" anchor="ctr"/>
          <a:lstStyle/>
          <a:p>
            <a:pPr algn="ctr"/>
            <a:endParaRPr lang="en-GB" dirty="0"/>
          </a:p>
        </p:txBody>
      </p:sp>
      <p:sp>
        <p:nvSpPr>
          <p:cNvPr id="139" name="TextBox 138"/>
          <p:cNvSpPr txBox="1"/>
          <p:nvPr/>
        </p:nvSpPr>
        <p:spPr>
          <a:xfrm>
            <a:off x="2714662" y="3907474"/>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140" name="TextBox 139"/>
          <p:cNvSpPr txBox="1"/>
          <p:nvPr/>
        </p:nvSpPr>
        <p:spPr>
          <a:xfrm>
            <a:off x="2714662" y="369745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141" name="TextBox 140"/>
          <p:cNvSpPr txBox="1"/>
          <p:nvPr/>
        </p:nvSpPr>
        <p:spPr>
          <a:xfrm>
            <a:off x="3237854" y="3715114"/>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solidFill>
              </a:rPr>
              <a:t>23%</a:t>
            </a:r>
            <a:endParaRPr lang="en-GB" sz="1200" b="1" dirty="0">
              <a:solidFill>
                <a:schemeClr val="accent5"/>
              </a:solidFill>
            </a:endParaRPr>
          </a:p>
        </p:txBody>
      </p:sp>
      <p:sp>
        <p:nvSpPr>
          <p:cNvPr id="142" name="TextBox 141"/>
          <p:cNvSpPr txBox="1"/>
          <p:nvPr/>
        </p:nvSpPr>
        <p:spPr>
          <a:xfrm>
            <a:off x="3234527" y="3907068"/>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lumMod val="50000"/>
                  </a:schemeClr>
                </a:solidFill>
              </a:rPr>
              <a:t>9%</a:t>
            </a:r>
            <a:endParaRPr lang="en-GB" sz="1200" b="1" dirty="0">
              <a:solidFill>
                <a:schemeClr val="accent5">
                  <a:lumMod val="50000"/>
                </a:schemeClr>
              </a:solidFill>
            </a:endParaRPr>
          </a:p>
        </p:txBody>
      </p:sp>
      <p:grpSp>
        <p:nvGrpSpPr>
          <p:cNvPr id="143" name="Group 26"/>
          <p:cNvGrpSpPr/>
          <p:nvPr/>
        </p:nvGrpSpPr>
        <p:grpSpPr>
          <a:xfrm>
            <a:off x="4047166" y="3392221"/>
            <a:ext cx="1051216" cy="1051216"/>
            <a:chOff x="1505542" y="1628586"/>
            <a:chExt cx="3960000" cy="3960000"/>
          </a:xfrm>
        </p:grpSpPr>
        <p:sp>
          <p:nvSpPr>
            <p:cNvPr id="144" name="Oval 143"/>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45" name="Oval 144"/>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46" name="Arc 145"/>
          <p:cNvSpPr>
            <a:spLocks noChangeAspect="1"/>
          </p:cNvSpPr>
          <p:nvPr/>
        </p:nvSpPr>
        <p:spPr bwMode="auto">
          <a:xfrm>
            <a:off x="4047966" y="3384776"/>
            <a:ext cx="1050416" cy="1050298"/>
          </a:xfrm>
          <a:prstGeom prst="arc">
            <a:avLst>
              <a:gd name="adj1" fmla="val 16200000"/>
              <a:gd name="adj2" fmla="val 3693316"/>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47" name="Arc 146"/>
          <p:cNvSpPr>
            <a:spLocks noChangeAspect="1"/>
          </p:cNvSpPr>
          <p:nvPr/>
        </p:nvSpPr>
        <p:spPr bwMode="auto">
          <a:xfrm>
            <a:off x="4093923" y="3439084"/>
            <a:ext cx="956677" cy="956571"/>
          </a:xfrm>
          <a:prstGeom prst="arc">
            <a:avLst>
              <a:gd name="adj1" fmla="val 16200000"/>
              <a:gd name="adj2" fmla="val 19022799"/>
            </a:avLst>
          </a:prstGeom>
          <a:noFill/>
          <a:ln w="44450" cap="rnd" cmpd="sng" algn="ctr">
            <a:solidFill>
              <a:schemeClr val="accent5">
                <a:lumMod val="50000"/>
              </a:schemeClr>
            </a:solidFill>
            <a:prstDash val="solid"/>
            <a:round/>
            <a:headEnd type="none" w="med" len="med"/>
            <a:tailEnd type="none" w="med" len="med"/>
          </a:ln>
          <a:effectLst/>
        </p:spPr>
        <p:txBody>
          <a:bodyPr rtlCol="0" anchor="ctr"/>
          <a:lstStyle/>
          <a:p>
            <a:pPr algn="ctr"/>
            <a:endParaRPr lang="en-GB" dirty="0"/>
          </a:p>
        </p:txBody>
      </p:sp>
      <p:sp>
        <p:nvSpPr>
          <p:cNvPr id="148" name="TextBox 147"/>
          <p:cNvSpPr txBox="1"/>
          <p:nvPr/>
        </p:nvSpPr>
        <p:spPr>
          <a:xfrm>
            <a:off x="4148637" y="3907473"/>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149" name="TextBox 148"/>
          <p:cNvSpPr txBox="1"/>
          <p:nvPr/>
        </p:nvSpPr>
        <p:spPr>
          <a:xfrm>
            <a:off x="4148637" y="3697454"/>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150" name="TextBox 149"/>
          <p:cNvSpPr txBox="1"/>
          <p:nvPr/>
        </p:nvSpPr>
        <p:spPr>
          <a:xfrm>
            <a:off x="4671829" y="3715113"/>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solidFill>
              </a:rPr>
              <a:t>44%</a:t>
            </a:r>
            <a:endParaRPr lang="en-GB" sz="1200" b="1" dirty="0">
              <a:solidFill>
                <a:schemeClr val="accent5"/>
              </a:solidFill>
            </a:endParaRPr>
          </a:p>
        </p:txBody>
      </p:sp>
      <p:sp>
        <p:nvSpPr>
          <p:cNvPr id="151" name="TextBox 150"/>
          <p:cNvSpPr txBox="1"/>
          <p:nvPr/>
        </p:nvSpPr>
        <p:spPr>
          <a:xfrm>
            <a:off x="4664564" y="3905392"/>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lumMod val="50000"/>
                  </a:schemeClr>
                </a:solidFill>
              </a:rPr>
              <a:t>12%</a:t>
            </a:r>
            <a:endParaRPr lang="en-GB" sz="1200" b="1" dirty="0">
              <a:solidFill>
                <a:schemeClr val="accent5">
                  <a:lumMod val="50000"/>
                </a:schemeClr>
              </a:solidFill>
            </a:endParaRPr>
          </a:p>
        </p:txBody>
      </p:sp>
      <p:grpSp>
        <p:nvGrpSpPr>
          <p:cNvPr id="152" name="Group 26"/>
          <p:cNvGrpSpPr/>
          <p:nvPr/>
        </p:nvGrpSpPr>
        <p:grpSpPr>
          <a:xfrm>
            <a:off x="5481141" y="3392742"/>
            <a:ext cx="1051216" cy="1051216"/>
            <a:chOff x="1505542" y="1628586"/>
            <a:chExt cx="3960000" cy="3960000"/>
          </a:xfrm>
        </p:grpSpPr>
        <p:sp>
          <p:nvSpPr>
            <p:cNvPr id="153" name="Oval 15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54" name="Oval 15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55" name="Arc 154"/>
          <p:cNvSpPr>
            <a:spLocks noChangeAspect="1"/>
          </p:cNvSpPr>
          <p:nvPr/>
        </p:nvSpPr>
        <p:spPr bwMode="auto">
          <a:xfrm>
            <a:off x="5481941" y="3385297"/>
            <a:ext cx="1050416" cy="1050298"/>
          </a:xfrm>
          <a:prstGeom prst="arc">
            <a:avLst>
              <a:gd name="adj1" fmla="val 16200000"/>
              <a:gd name="adj2" fmla="val 1128373"/>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56" name="Arc 155"/>
          <p:cNvSpPr>
            <a:spLocks noChangeAspect="1"/>
          </p:cNvSpPr>
          <p:nvPr/>
        </p:nvSpPr>
        <p:spPr bwMode="auto">
          <a:xfrm>
            <a:off x="5527898" y="3439605"/>
            <a:ext cx="956677" cy="956571"/>
          </a:xfrm>
          <a:prstGeom prst="arc">
            <a:avLst>
              <a:gd name="adj1" fmla="val 16200000"/>
              <a:gd name="adj2" fmla="val 2305197"/>
            </a:avLst>
          </a:prstGeom>
          <a:noFill/>
          <a:ln w="44450" cap="rnd" cmpd="sng" algn="ctr">
            <a:solidFill>
              <a:schemeClr val="accent5">
                <a:lumMod val="50000"/>
              </a:schemeClr>
            </a:solidFill>
            <a:prstDash val="solid"/>
            <a:round/>
            <a:headEnd type="none" w="med" len="med"/>
            <a:tailEnd type="none" w="med" len="med"/>
          </a:ln>
          <a:effectLst/>
        </p:spPr>
        <p:txBody>
          <a:bodyPr rtlCol="0" anchor="ctr"/>
          <a:lstStyle/>
          <a:p>
            <a:pPr algn="ctr"/>
            <a:endParaRPr lang="en-GB" dirty="0"/>
          </a:p>
        </p:txBody>
      </p:sp>
      <p:sp>
        <p:nvSpPr>
          <p:cNvPr id="157" name="TextBox 156"/>
          <p:cNvSpPr txBox="1"/>
          <p:nvPr/>
        </p:nvSpPr>
        <p:spPr>
          <a:xfrm>
            <a:off x="5582612" y="3907994"/>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158" name="TextBox 157"/>
          <p:cNvSpPr txBox="1"/>
          <p:nvPr/>
        </p:nvSpPr>
        <p:spPr>
          <a:xfrm>
            <a:off x="5582612" y="369797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Currently</a:t>
            </a:r>
            <a:r>
              <a:rPr lang="hu-HU" sz="1200" dirty="0">
                <a:solidFill>
                  <a:srgbClr val="363636"/>
                </a:solidFill>
              </a:rPr>
              <a:t>	</a:t>
            </a:r>
            <a:endParaRPr lang="en-GB" sz="1200" b="1" dirty="0">
              <a:solidFill>
                <a:schemeClr val="accent4"/>
              </a:solidFill>
            </a:endParaRPr>
          </a:p>
        </p:txBody>
      </p:sp>
      <p:sp>
        <p:nvSpPr>
          <p:cNvPr id="159" name="TextBox 158"/>
          <p:cNvSpPr txBox="1"/>
          <p:nvPr/>
        </p:nvSpPr>
        <p:spPr>
          <a:xfrm>
            <a:off x="6105804" y="3715634"/>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solidFill>
              </a:rPr>
              <a:t>31%</a:t>
            </a:r>
            <a:endParaRPr lang="en-GB" sz="1200" b="1" dirty="0">
              <a:solidFill>
                <a:schemeClr val="accent5"/>
              </a:solidFill>
            </a:endParaRPr>
          </a:p>
        </p:txBody>
      </p:sp>
      <p:sp>
        <p:nvSpPr>
          <p:cNvPr id="160" name="TextBox 159"/>
          <p:cNvSpPr txBox="1"/>
          <p:nvPr/>
        </p:nvSpPr>
        <p:spPr>
          <a:xfrm>
            <a:off x="6105804" y="3892605"/>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lumMod val="50000"/>
                  </a:schemeClr>
                </a:solidFill>
              </a:rPr>
              <a:t>37%</a:t>
            </a:r>
            <a:endParaRPr lang="en-GB" sz="1200" b="1" dirty="0">
              <a:solidFill>
                <a:schemeClr val="accent5">
                  <a:lumMod val="50000"/>
                </a:schemeClr>
              </a:solidFill>
            </a:endParaRPr>
          </a:p>
        </p:txBody>
      </p:sp>
      <p:grpSp>
        <p:nvGrpSpPr>
          <p:cNvPr id="161" name="Group 26"/>
          <p:cNvGrpSpPr/>
          <p:nvPr/>
        </p:nvGrpSpPr>
        <p:grpSpPr>
          <a:xfrm>
            <a:off x="6860436" y="3392220"/>
            <a:ext cx="1051216" cy="1051216"/>
            <a:chOff x="1505542" y="1628586"/>
            <a:chExt cx="3960000" cy="3960000"/>
          </a:xfrm>
        </p:grpSpPr>
        <p:sp>
          <p:nvSpPr>
            <p:cNvPr id="162" name="Oval 16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63" name="Oval 16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64" name="Arc 163"/>
          <p:cNvSpPr>
            <a:spLocks noChangeAspect="1"/>
          </p:cNvSpPr>
          <p:nvPr/>
        </p:nvSpPr>
        <p:spPr bwMode="auto">
          <a:xfrm>
            <a:off x="6861236" y="3384775"/>
            <a:ext cx="1050416" cy="1050298"/>
          </a:xfrm>
          <a:prstGeom prst="arc">
            <a:avLst>
              <a:gd name="adj1" fmla="val 16200000"/>
              <a:gd name="adj2" fmla="val 16404613"/>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solidFill>
                <a:schemeClr val="accent4">
                  <a:lumMod val="50000"/>
                </a:schemeClr>
              </a:solidFill>
            </a:endParaRPr>
          </a:p>
        </p:txBody>
      </p:sp>
      <p:sp>
        <p:nvSpPr>
          <p:cNvPr id="165" name="Arc 164"/>
          <p:cNvSpPr>
            <a:spLocks noChangeAspect="1"/>
          </p:cNvSpPr>
          <p:nvPr/>
        </p:nvSpPr>
        <p:spPr bwMode="auto">
          <a:xfrm>
            <a:off x="6907193" y="3439083"/>
            <a:ext cx="956677" cy="956571"/>
          </a:xfrm>
          <a:prstGeom prst="arc">
            <a:avLst>
              <a:gd name="adj1" fmla="val 16200000"/>
              <a:gd name="adj2" fmla="val 3203831"/>
            </a:avLst>
          </a:prstGeom>
          <a:noFill/>
          <a:ln w="44450" cap="rnd" cmpd="sng" algn="ctr">
            <a:solidFill>
              <a:schemeClr val="accent5">
                <a:lumMod val="50000"/>
              </a:schemeClr>
            </a:solidFill>
            <a:prstDash val="solid"/>
            <a:round/>
            <a:headEnd type="none" w="med" len="med"/>
            <a:tailEnd type="none" w="med" len="med"/>
          </a:ln>
          <a:effectLst/>
        </p:spPr>
        <p:txBody>
          <a:bodyPr rtlCol="0" anchor="ctr"/>
          <a:lstStyle/>
          <a:p>
            <a:pPr algn="ctr"/>
            <a:endParaRPr lang="en-GB" dirty="0"/>
          </a:p>
        </p:txBody>
      </p:sp>
      <p:sp>
        <p:nvSpPr>
          <p:cNvPr id="166" name="TextBox 165"/>
          <p:cNvSpPr txBox="1"/>
          <p:nvPr/>
        </p:nvSpPr>
        <p:spPr>
          <a:xfrm>
            <a:off x="6961907" y="3907472"/>
            <a:ext cx="1224136" cy="153888"/>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Formerly</a:t>
            </a:r>
            <a:endParaRPr lang="en-GB" sz="1000" b="1" dirty="0">
              <a:solidFill>
                <a:schemeClr val="accent4">
                  <a:lumMod val="50000"/>
                </a:schemeClr>
              </a:solidFill>
            </a:endParaRPr>
          </a:p>
        </p:txBody>
      </p:sp>
      <p:sp>
        <p:nvSpPr>
          <p:cNvPr id="167" name="TextBox 166"/>
          <p:cNvSpPr txBox="1"/>
          <p:nvPr/>
        </p:nvSpPr>
        <p:spPr>
          <a:xfrm>
            <a:off x="6961907" y="3697453"/>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000" dirty="0" err="1">
                <a:solidFill>
                  <a:srgbClr val="363636"/>
                </a:solidFill>
              </a:rPr>
              <a:t>Currentl</a:t>
            </a:r>
            <a:r>
              <a:rPr lang="hu-HU" sz="1200" dirty="0">
                <a:solidFill>
                  <a:srgbClr val="363636"/>
                </a:solidFill>
              </a:rPr>
              <a:t>	</a:t>
            </a:r>
            <a:endParaRPr lang="en-GB" sz="1200" b="1" dirty="0">
              <a:solidFill>
                <a:schemeClr val="accent4"/>
              </a:solidFill>
            </a:endParaRPr>
          </a:p>
        </p:txBody>
      </p:sp>
      <p:sp>
        <p:nvSpPr>
          <p:cNvPr id="168" name="TextBox 167"/>
          <p:cNvSpPr txBox="1"/>
          <p:nvPr/>
        </p:nvSpPr>
        <p:spPr>
          <a:xfrm>
            <a:off x="7485099" y="3715112"/>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solidFill>
              </a:rPr>
              <a:t>2%</a:t>
            </a:r>
            <a:endParaRPr lang="en-GB" sz="1200" b="1" dirty="0">
              <a:solidFill>
                <a:schemeClr val="accent5"/>
              </a:solidFill>
            </a:endParaRPr>
          </a:p>
        </p:txBody>
      </p:sp>
      <p:sp>
        <p:nvSpPr>
          <p:cNvPr id="169" name="TextBox 168"/>
          <p:cNvSpPr txBox="1"/>
          <p:nvPr/>
        </p:nvSpPr>
        <p:spPr>
          <a:xfrm>
            <a:off x="7458344" y="3904881"/>
            <a:ext cx="348821" cy="184666"/>
          </a:xfrm>
          <a:prstGeom prst="rect">
            <a:avLst/>
          </a:prstGeom>
          <a:noFill/>
        </p:spPr>
        <p:txBody>
          <a:bodyPr wrap="square" lIns="0" tIns="0" rIns="0" bIns="0" rtlCol="0">
            <a:spAutoFit/>
          </a:bodyPr>
          <a:lstStyle/>
          <a:p>
            <a:pPr>
              <a:tabLst>
                <a:tab pos="714375" algn="r"/>
                <a:tab pos="1435100" algn="r"/>
                <a:tab pos="1879600" algn="r"/>
              </a:tabLst>
            </a:pPr>
            <a:r>
              <a:rPr lang="hu-HU" sz="1200" b="1" dirty="0">
                <a:solidFill>
                  <a:schemeClr val="accent5">
                    <a:lumMod val="50000"/>
                  </a:schemeClr>
                </a:solidFill>
              </a:rPr>
              <a:t>41%</a:t>
            </a:r>
            <a:endParaRPr lang="en-GB" sz="1200" b="1" dirty="0">
              <a:solidFill>
                <a:schemeClr val="accent5">
                  <a:lumMod val="50000"/>
                </a:schemeClr>
              </a:solidFill>
            </a:endParaRPr>
          </a:p>
        </p:txBody>
      </p:sp>
      <p:sp>
        <p:nvSpPr>
          <p:cNvPr id="170" name="Rectangle 169"/>
          <p:cNvSpPr/>
          <p:nvPr/>
        </p:nvSpPr>
        <p:spPr>
          <a:xfrm>
            <a:off x="411186" y="4377250"/>
            <a:ext cx="8640960" cy="553996"/>
          </a:xfrm>
          <a:prstGeom prst="rect">
            <a:avLst/>
          </a:prstGeom>
        </p:spPr>
        <p:txBody>
          <a:bodyPr wrap="square" lIns="91438" tIns="45719" rIns="91438" bIns="45719">
            <a:spAutoFit/>
          </a:bodyPr>
          <a:lstStyle/>
          <a:p>
            <a:pPr marL="4763" algn="just"/>
            <a:r>
              <a:rPr lang="en-US" sz="1000" dirty="0">
                <a:solidFill>
                  <a:srgbClr val="58595B"/>
                </a:solidFill>
              </a:rPr>
              <a:t>At the time of moving the majority already spoke the language of the country on some level, although there are significant differences between the knowledge of the two languages. Most of  those who moved to Germany (41 %) did not speak German at all, and only a few of them spoke the language fluently. During their foreign residence the language barrels have decreased, and the current language skills are significantly better in both countries</a:t>
            </a:r>
            <a:r>
              <a:rPr lang="hu-HU" sz="1000" dirty="0">
                <a:solidFill>
                  <a:srgbClr val="58595B"/>
                </a:solidFill>
              </a:rPr>
              <a:t> </a:t>
            </a:r>
            <a:r>
              <a:rPr lang="en-US" sz="1000" dirty="0">
                <a:solidFill>
                  <a:srgbClr val="58595B"/>
                </a:solidFill>
              </a:rPr>
              <a:t>than at the time of moving. </a:t>
            </a:r>
          </a:p>
        </p:txBody>
      </p:sp>
      <p:sp>
        <p:nvSpPr>
          <p:cNvPr id="17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72" name="Picture 171">
            <a:extLst>
              <a:ext uri="{FF2B5EF4-FFF2-40B4-BE49-F238E27FC236}">
                <a16:creationId xmlns:a16="http://schemas.microsoft.com/office/drawing/2014/main" xmlns="" id="{B92736E9-A75C-4E2F-BF0D-13C380A4A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5102" y="-10122"/>
            <a:ext cx="600901" cy="600901"/>
          </a:xfrm>
          <a:prstGeom prst="rect">
            <a:avLst/>
          </a:prstGeom>
        </p:spPr>
      </p:pic>
      <p:pic>
        <p:nvPicPr>
          <p:cNvPr id="173" name="Picture 172">
            <a:extLst>
              <a:ext uri="{FF2B5EF4-FFF2-40B4-BE49-F238E27FC236}">
                <a16:creationId xmlns:a16="http://schemas.microsoft.com/office/drawing/2014/main" xmlns="" id="{5722788E-1305-4FBF-8D5E-91076FFAFC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261249"/>
            <a:ext cx="725425" cy="137160"/>
          </a:xfrm>
          <a:prstGeom prst="rect">
            <a:avLst/>
          </a:prstGeom>
        </p:spPr>
      </p:pic>
    </p:spTree>
    <p:extLst>
      <p:ext uri="{BB962C8B-B14F-4D97-AF65-F5344CB8AC3E}">
        <p14:creationId xmlns:p14="http://schemas.microsoft.com/office/powerpoint/2010/main" val="988693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2058" y="51470"/>
            <a:ext cx="8680422" cy="469722"/>
          </a:xfrm>
        </p:spPr>
        <p:txBody>
          <a:bodyPr>
            <a:normAutofit fontScale="90000"/>
          </a:bodyPr>
          <a:lstStyle/>
          <a:p>
            <a:r>
              <a:rPr lang="hu-HU" dirty="0"/>
              <a:t>Education </a:t>
            </a:r>
            <a:r>
              <a:rPr lang="hu-HU" dirty="0" err="1"/>
              <a:t>Level</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en-GB" dirty="0"/>
              <a:t>Highest completed education level </a:t>
            </a:r>
            <a:endParaRPr lang="hu-HU" dirty="0"/>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bg1"/>
                </a:solidFill>
                <a:effectLst/>
                <a:uLnTx/>
                <a:uFillTx/>
                <a:latin typeface="Calibri"/>
              </a:rPr>
              <a:t>6,4</a:t>
            </a:r>
            <a:endParaRPr kumimoji="0" lang="en-ZA" sz="1800" b="0" i="0" u="none" strike="noStrike" kern="0" cap="none" spc="0" normalizeH="0" baseline="0" noProof="0" dirty="0">
              <a:ln>
                <a:noFill/>
              </a:ln>
              <a:solidFill>
                <a:schemeClr val="bg1"/>
              </a:solidFill>
              <a:effectLst/>
              <a:uLnTx/>
              <a:uFillTx/>
              <a:latin typeface="Calibri"/>
            </a:endParaRPr>
          </a:p>
        </p:txBody>
      </p:sp>
      <p:graphicFrame>
        <p:nvGraphicFramePr>
          <p:cNvPr id="13" name="Chart 6"/>
          <p:cNvGraphicFramePr/>
          <p:nvPr>
            <p:extLst/>
          </p:nvPr>
        </p:nvGraphicFramePr>
        <p:xfrm>
          <a:off x="400618" y="503168"/>
          <a:ext cx="7236296" cy="34986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125438" y="4187739"/>
            <a:ext cx="6544432" cy="400108"/>
          </a:xfrm>
          <a:prstGeom prst="rect">
            <a:avLst/>
          </a:prstGeom>
        </p:spPr>
        <p:txBody>
          <a:bodyPr wrap="square" lIns="91438" tIns="45719" rIns="91438" bIns="45719">
            <a:spAutoFit/>
          </a:bodyPr>
          <a:lstStyle/>
          <a:p>
            <a:pPr marL="4763" algn="just"/>
            <a:r>
              <a:rPr lang="en-US" sz="1000" dirty="0">
                <a:solidFill>
                  <a:srgbClr val="58595B"/>
                </a:solidFill>
              </a:rPr>
              <a:t>The majority of respondent has graduated at least from high school, and approx. 40 % has a university diploma, however, in Great Britain this rate is significantly higher than in Germany (45 % vs. 36 %).</a:t>
            </a:r>
          </a:p>
        </p:txBody>
      </p:sp>
      <p:sp>
        <p:nvSpPr>
          <p:cNvPr id="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0" name="Picture 9">
            <a:extLst>
              <a:ext uri="{FF2B5EF4-FFF2-40B4-BE49-F238E27FC236}">
                <a16:creationId xmlns:a16="http://schemas.microsoft.com/office/drawing/2014/main" xmlns="" id="{7904E882-6FC7-4254-9A3E-59840EF111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2" name="Picture 11">
            <a:extLst>
              <a:ext uri="{FF2B5EF4-FFF2-40B4-BE49-F238E27FC236}">
                <a16:creationId xmlns:a16="http://schemas.microsoft.com/office/drawing/2014/main" xmlns="" id="{256F3827-3E85-429B-BB81-8A24A2CF3A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67089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9475"/>
          </a:xfrm>
        </p:spPr>
        <p:txBody>
          <a:bodyPr/>
          <a:lstStyle/>
          <a:p>
            <a:r>
              <a:rPr lang="hu-HU" dirty="0"/>
              <a:t>Marital status and </a:t>
            </a:r>
            <a:r>
              <a:rPr lang="hu-HU" dirty="0" err="1"/>
              <a:t>number</a:t>
            </a:r>
            <a:r>
              <a:rPr lang="hu-HU" dirty="0"/>
              <a:t> of </a:t>
            </a:r>
            <a:r>
              <a:rPr lang="hu-HU" dirty="0" err="1"/>
              <a:t>children</a:t>
            </a:r>
            <a:endParaRPr lang="hu-HU" dirty="0"/>
          </a:p>
        </p:txBody>
      </p:sp>
      <p:sp>
        <p:nvSpPr>
          <p:cNvPr id="14" name="Title 8"/>
          <p:cNvSpPr>
            <a:spLocks noGrp="1"/>
          </p:cNvSpPr>
          <p:nvPr>
            <p:ph type="title"/>
          </p:nvPr>
        </p:nvSpPr>
        <p:spPr>
          <a:xfrm>
            <a:off x="179512" y="6357"/>
            <a:ext cx="8680422" cy="469722"/>
          </a:xfrm>
        </p:spPr>
        <p:txBody>
          <a:bodyPr>
            <a:normAutofit fontScale="90000"/>
          </a:bodyPr>
          <a:lstStyle/>
          <a:p>
            <a:r>
              <a:rPr lang="hu-HU" dirty="0"/>
              <a:t>Marital Status</a:t>
            </a:r>
            <a:endParaRPr lang="en-US" dirty="0"/>
          </a:p>
        </p:txBody>
      </p:sp>
      <p:sp>
        <p:nvSpPr>
          <p:cNvPr id="30" name="Szövegdoboz 30"/>
          <p:cNvSpPr txBox="1"/>
          <p:nvPr/>
        </p:nvSpPr>
        <p:spPr>
          <a:xfrm>
            <a:off x="1744529" y="828750"/>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single</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42" name="TextBox 41"/>
          <p:cNvSpPr txBox="1"/>
          <p:nvPr/>
        </p:nvSpPr>
        <p:spPr>
          <a:xfrm>
            <a:off x="329709" y="3313896"/>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lang="hu-HU" sz="1200" b="1" kern="0" dirty="0">
                <a:solidFill>
                  <a:schemeClr val="accent2"/>
                </a:solidFill>
              </a:rPr>
              <a:t>Great </a:t>
            </a:r>
            <a:r>
              <a:rPr lang="hu-HU" sz="1200" b="1" kern="0" dirty="0" err="1">
                <a:solidFill>
                  <a:schemeClr val="accent2"/>
                </a:solidFill>
              </a:rPr>
              <a:t>Britain</a:t>
            </a:r>
            <a:endParaRPr lang="hu-HU" sz="1200" b="1" kern="0" dirty="0">
              <a:solidFill>
                <a:schemeClr val="accent2"/>
              </a:solidFill>
            </a:endParaRPr>
          </a:p>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43" name="TextBox 42"/>
          <p:cNvSpPr txBox="1"/>
          <p:nvPr/>
        </p:nvSpPr>
        <p:spPr>
          <a:xfrm>
            <a:off x="329709" y="3107523"/>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44" name="TextBox 43"/>
          <p:cNvSpPr txBox="1"/>
          <p:nvPr/>
        </p:nvSpPr>
        <p:spPr>
          <a:xfrm>
            <a:off x="329709" y="3501955"/>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lang="hu-HU" sz="1200" b="1" kern="0" dirty="0" err="1">
                <a:solidFill>
                  <a:schemeClr val="accent5"/>
                </a:solidFill>
              </a:rPr>
              <a:t>Germany</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sp>
        <p:nvSpPr>
          <p:cNvPr id="56" name="Szövegdoboz 30"/>
          <p:cNvSpPr txBox="1"/>
          <p:nvPr/>
        </p:nvSpPr>
        <p:spPr>
          <a:xfrm>
            <a:off x="4582800" y="828750"/>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divorced</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67" name="Szövegdoboz 30"/>
          <p:cNvSpPr txBox="1"/>
          <p:nvPr/>
        </p:nvSpPr>
        <p:spPr>
          <a:xfrm>
            <a:off x="3319299" y="685666"/>
            <a:ext cx="132502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Married</a:t>
            </a: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or</a:t>
            </a: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in</a:t>
            </a: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 a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partnership</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78" name="Szövegdoboz 30"/>
          <p:cNvSpPr txBox="1"/>
          <p:nvPr/>
        </p:nvSpPr>
        <p:spPr>
          <a:xfrm>
            <a:off x="6085429" y="828750"/>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Widowed</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pSp>
        <p:nvGrpSpPr>
          <p:cNvPr id="79" name="Group 26"/>
          <p:cNvGrpSpPr/>
          <p:nvPr/>
        </p:nvGrpSpPr>
        <p:grpSpPr>
          <a:xfrm>
            <a:off x="1913220" y="2811945"/>
            <a:ext cx="1271972" cy="1271972"/>
            <a:chOff x="1505542" y="1628586"/>
            <a:chExt cx="3960000" cy="3960000"/>
          </a:xfrm>
        </p:grpSpPr>
        <p:sp>
          <p:nvSpPr>
            <p:cNvPr id="80" name="Oval 7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1" name="Oval 8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2" name="Oval 8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83" name="Arc 82"/>
          <p:cNvSpPr>
            <a:spLocks noChangeAspect="1"/>
          </p:cNvSpPr>
          <p:nvPr/>
        </p:nvSpPr>
        <p:spPr bwMode="auto">
          <a:xfrm>
            <a:off x="1913150" y="2811946"/>
            <a:ext cx="1272114" cy="1271972"/>
          </a:xfrm>
          <a:prstGeom prst="arc">
            <a:avLst>
              <a:gd name="adj1" fmla="val 16200000"/>
              <a:gd name="adj2" fmla="val 528625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4" name="Arc 83"/>
          <p:cNvSpPr>
            <a:spLocks noChangeAspect="1"/>
          </p:cNvSpPr>
          <p:nvPr/>
        </p:nvSpPr>
        <p:spPr bwMode="auto">
          <a:xfrm>
            <a:off x="1970974" y="2869764"/>
            <a:ext cx="1156466" cy="1156336"/>
          </a:xfrm>
          <a:prstGeom prst="arc">
            <a:avLst>
              <a:gd name="adj1" fmla="val 16200000"/>
              <a:gd name="adj2" fmla="val 735673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5" name="Arc 84"/>
          <p:cNvSpPr>
            <a:spLocks noChangeAspect="1"/>
          </p:cNvSpPr>
          <p:nvPr/>
        </p:nvSpPr>
        <p:spPr bwMode="auto">
          <a:xfrm>
            <a:off x="2028797" y="2927580"/>
            <a:ext cx="1040820" cy="1040704"/>
          </a:xfrm>
          <a:prstGeom prst="arc">
            <a:avLst>
              <a:gd name="adj1" fmla="val 16200000"/>
              <a:gd name="adj2" fmla="val 3291795"/>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6" name="TextBox 85"/>
          <p:cNvSpPr txBox="1"/>
          <p:nvPr/>
        </p:nvSpPr>
        <p:spPr>
          <a:xfrm>
            <a:off x="2003177" y="331965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59</a:t>
            </a:r>
            <a:r>
              <a:rPr kumimoji="0" lang="en-GB" sz="1200" b="1" i="0" u="none" strike="noStrike" kern="0" cap="none" spc="0" normalizeH="0" baseline="0" noProof="0" dirty="0">
                <a:ln>
                  <a:noFill/>
                </a:ln>
                <a:solidFill>
                  <a:schemeClr val="accent2"/>
                </a:solidFill>
                <a:effectLst/>
                <a:uLnTx/>
                <a:uFillTx/>
              </a:rPr>
              <a:t>%</a:t>
            </a:r>
          </a:p>
        </p:txBody>
      </p:sp>
      <p:sp>
        <p:nvSpPr>
          <p:cNvPr id="87" name="TextBox 86"/>
          <p:cNvSpPr txBox="1"/>
          <p:nvPr/>
        </p:nvSpPr>
        <p:spPr>
          <a:xfrm>
            <a:off x="2003177" y="313160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50</a:t>
            </a:r>
            <a:r>
              <a:rPr kumimoji="0" lang="en-GB" sz="1200" b="1" i="0" u="none" strike="noStrike" kern="0" cap="none" spc="0" normalizeH="0" baseline="0" noProof="0" dirty="0">
                <a:ln>
                  <a:noFill/>
                </a:ln>
                <a:solidFill>
                  <a:schemeClr val="accent4"/>
                </a:solidFill>
                <a:effectLst/>
                <a:uLnTx/>
                <a:uFillTx/>
              </a:rPr>
              <a:t>%</a:t>
            </a:r>
          </a:p>
        </p:txBody>
      </p:sp>
      <p:sp>
        <p:nvSpPr>
          <p:cNvPr id="88" name="TextBox 87"/>
          <p:cNvSpPr txBox="1"/>
          <p:nvPr/>
        </p:nvSpPr>
        <p:spPr>
          <a:xfrm>
            <a:off x="2003177" y="350771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42</a:t>
            </a:r>
            <a:r>
              <a:rPr kumimoji="0" lang="en-GB" sz="1200" b="1" i="0" u="none" strike="noStrike" kern="0" cap="none" spc="0" normalizeH="0" baseline="0" noProof="0" dirty="0">
                <a:ln>
                  <a:noFill/>
                </a:ln>
                <a:solidFill>
                  <a:schemeClr val="accent5"/>
                </a:solidFill>
                <a:effectLst/>
                <a:uLnTx/>
                <a:uFillTx/>
              </a:rPr>
              <a:t>%</a:t>
            </a:r>
          </a:p>
        </p:txBody>
      </p:sp>
      <p:sp>
        <p:nvSpPr>
          <p:cNvPr id="89" name="Szövegdoboz 30"/>
          <p:cNvSpPr txBox="1"/>
          <p:nvPr/>
        </p:nvSpPr>
        <p:spPr>
          <a:xfrm>
            <a:off x="1708606" y="2484934"/>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900" kern="0" cap="all" dirty="0">
                <a:solidFill>
                  <a:srgbClr val="404040"/>
                </a:solidFill>
                <a:latin typeface="Calibri" pitchFamily="34" charset="0"/>
                <a:cs typeface="Arial" pitchFamily="34" charset="0"/>
              </a:rPr>
              <a:t>NO CHILDREN</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pSp>
        <p:nvGrpSpPr>
          <p:cNvPr id="90" name="Group 26"/>
          <p:cNvGrpSpPr/>
          <p:nvPr/>
        </p:nvGrpSpPr>
        <p:grpSpPr>
          <a:xfrm>
            <a:off x="4793540" y="2811945"/>
            <a:ext cx="1271972" cy="1271972"/>
            <a:chOff x="1505542" y="1628586"/>
            <a:chExt cx="3960000" cy="3960000"/>
          </a:xfrm>
        </p:grpSpPr>
        <p:sp>
          <p:nvSpPr>
            <p:cNvPr id="91" name="Oval 9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2" name="Oval 9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3" name="Oval 92"/>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94" name="Arc 93"/>
          <p:cNvSpPr>
            <a:spLocks noChangeAspect="1"/>
          </p:cNvSpPr>
          <p:nvPr/>
        </p:nvSpPr>
        <p:spPr bwMode="auto">
          <a:xfrm>
            <a:off x="4793470" y="2811946"/>
            <a:ext cx="1272114" cy="1271972"/>
          </a:xfrm>
          <a:prstGeom prst="arc">
            <a:avLst>
              <a:gd name="adj1" fmla="val 16200000"/>
              <a:gd name="adj2" fmla="val 1989554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5" name="Arc 94"/>
          <p:cNvSpPr>
            <a:spLocks noChangeAspect="1"/>
          </p:cNvSpPr>
          <p:nvPr/>
        </p:nvSpPr>
        <p:spPr bwMode="auto">
          <a:xfrm>
            <a:off x="4851294" y="2869764"/>
            <a:ext cx="1156466" cy="1156336"/>
          </a:xfrm>
          <a:prstGeom prst="arc">
            <a:avLst>
              <a:gd name="adj1" fmla="val 16200000"/>
              <a:gd name="adj2" fmla="val 18687124"/>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6" name="Arc 95"/>
          <p:cNvSpPr>
            <a:spLocks noChangeAspect="1"/>
          </p:cNvSpPr>
          <p:nvPr/>
        </p:nvSpPr>
        <p:spPr bwMode="auto">
          <a:xfrm>
            <a:off x="4909117" y="2927580"/>
            <a:ext cx="1040820" cy="1040704"/>
          </a:xfrm>
          <a:prstGeom prst="arc">
            <a:avLst>
              <a:gd name="adj1" fmla="val 16200000"/>
              <a:gd name="adj2" fmla="val 21205051"/>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7" name="TextBox 96"/>
          <p:cNvSpPr txBox="1"/>
          <p:nvPr/>
        </p:nvSpPr>
        <p:spPr>
          <a:xfrm>
            <a:off x="4883497" y="331965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14</a:t>
            </a:r>
            <a:r>
              <a:rPr kumimoji="0" lang="en-GB" sz="1200" b="1" i="0" u="none" strike="noStrike" kern="0" cap="none" spc="0" normalizeH="0" baseline="0" noProof="0" dirty="0">
                <a:ln>
                  <a:noFill/>
                </a:ln>
                <a:solidFill>
                  <a:schemeClr val="accent2"/>
                </a:solidFill>
                <a:effectLst/>
                <a:uLnTx/>
                <a:uFillTx/>
              </a:rPr>
              <a:t>%</a:t>
            </a:r>
          </a:p>
        </p:txBody>
      </p:sp>
      <p:sp>
        <p:nvSpPr>
          <p:cNvPr id="98" name="TextBox 97"/>
          <p:cNvSpPr txBox="1"/>
          <p:nvPr/>
        </p:nvSpPr>
        <p:spPr>
          <a:xfrm>
            <a:off x="4883497" y="313160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19</a:t>
            </a:r>
            <a:r>
              <a:rPr kumimoji="0" lang="en-GB" sz="1200" b="1" i="0" u="none" strike="noStrike" kern="0" cap="none" spc="0" normalizeH="0" baseline="0" noProof="0" dirty="0">
                <a:ln>
                  <a:noFill/>
                </a:ln>
                <a:solidFill>
                  <a:schemeClr val="accent4"/>
                </a:solidFill>
                <a:effectLst/>
                <a:uLnTx/>
                <a:uFillTx/>
              </a:rPr>
              <a:t>%</a:t>
            </a:r>
          </a:p>
        </p:txBody>
      </p:sp>
      <p:sp>
        <p:nvSpPr>
          <p:cNvPr id="99" name="TextBox 98"/>
          <p:cNvSpPr txBox="1"/>
          <p:nvPr/>
        </p:nvSpPr>
        <p:spPr>
          <a:xfrm>
            <a:off x="4883497" y="350771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24</a:t>
            </a:r>
            <a:r>
              <a:rPr kumimoji="0" lang="en-GB" sz="1200" b="1" i="0" u="none" strike="noStrike" kern="0" cap="none" spc="0" normalizeH="0" baseline="0" noProof="0" dirty="0">
                <a:ln>
                  <a:noFill/>
                </a:ln>
                <a:solidFill>
                  <a:schemeClr val="accent5"/>
                </a:solidFill>
                <a:effectLst/>
                <a:uLnTx/>
                <a:uFillTx/>
              </a:rPr>
              <a:t>%</a:t>
            </a:r>
          </a:p>
        </p:txBody>
      </p:sp>
      <p:sp>
        <p:nvSpPr>
          <p:cNvPr id="100" name="Szövegdoboz 30"/>
          <p:cNvSpPr txBox="1"/>
          <p:nvPr/>
        </p:nvSpPr>
        <p:spPr>
          <a:xfrm>
            <a:off x="4601342" y="2484934"/>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2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children</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pSp>
        <p:nvGrpSpPr>
          <p:cNvPr id="101" name="Group 26"/>
          <p:cNvGrpSpPr/>
          <p:nvPr/>
        </p:nvGrpSpPr>
        <p:grpSpPr>
          <a:xfrm>
            <a:off x="3353504" y="2811945"/>
            <a:ext cx="1271972" cy="1271972"/>
            <a:chOff x="1505542" y="1628586"/>
            <a:chExt cx="3960000" cy="3960000"/>
          </a:xfrm>
        </p:grpSpPr>
        <p:sp>
          <p:nvSpPr>
            <p:cNvPr id="102" name="Oval 10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3" name="Oval 10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4" name="Oval 10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05" name="Arc 104"/>
          <p:cNvSpPr>
            <a:spLocks noChangeAspect="1"/>
          </p:cNvSpPr>
          <p:nvPr/>
        </p:nvSpPr>
        <p:spPr bwMode="auto">
          <a:xfrm>
            <a:off x="3353434" y="2811946"/>
            <a:ext cx="1272114" cy="1271972"/>
          </a:xfrm>
          <a:prstGeom prst="arc">
            <a:avLst>
              <a:gd name="adj1" fmla="val 16200000"/>
              <a:gd name="adj2" fmla="val 2001474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6" name="Arc 105"/>
          <p:cNvSpPr>
            <a:spLocks noChangeAspect="1"/>
          </p:cNvSpPr>
          <p:nvPr/>
        </p:nvSpPr>
        <p:spPr bwMode="auto">
          <a:xfrm>
            <a:off x="3411258" y="2869764"/>
            <a:ext cx="1156466" cy="1156336"/>
          </a:xfrm>
          <a:prstGeom prst="arc">
            <a:avLst>
              <a:gd name="adj1" fmla="val 16200000"/>
              <a:gd name="adj2" fmla="val 19581864"/>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7" name="Arc 106"/>
          <p:cNvSpPr>
            <a:spLocks noChangeAspect="1"/>
          </p:cNvSpPr>
          <p:nvPr/>
        </p:nvSpPr>
        <p:spPr bwMode="auto">
          <a:xfrm>
            <a:off x="3469081" y="2927580"/>
            <a:ext cx="1040820" cy="1040704"/>
          </a:xfrm>
          <a:prstGeom prst="arc">
            <a:avLst>
              <a:gd name="adj1" fmla="val 16200000"/>
              <a:gd name="adj2" fmla="val 20400512"/>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8" name="TextBox 107"/>
          <p:cNvSpPr txBox="1"/>
          <p:nvPr/>
        </p:nvSpPr>
        <p:spPr>
          <a:xfrm>
            <a:off x="3443461" y="331965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17</a:t>
            </a:r>
            <a:r>
              <a:rPr kumimoji="0" lang="en-GB" sz="1200" b="1" i="0" u="none" strike="noStrike" kern="0" cap="none" spc="0" normalizeH="0" baseline="0" noProof="0" dirty="0">
                <a:ln>
                  <a:noFill/>
                </a:ln>
                <a:solidFill>
                  <a:schemeClr val="accent2"/>
                </a:solidFill>
                <a:effectLst/>
                <a:uLnTx/>
                <a:uFillTx/>
              </a:rPr>
              <a:t>%</a:t>
            </a:r>
          </a:p>
        </p:txBody>
      </p:sp>
      <p:sp>
        <p:nvSpPr>
          <p:cNvPr id="109" name="TextBox 108"/>
          <p:cNvSpPr txBox="1"/>
          <p:nvPr/>
        </p:nvSpPr>
        <p:spPr>
          <a:xfrm>
            <a:off x="3443461" y="313160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19</a:t>
            </a:r>
            <a:r>
              <a:rPr kumimoji="0" lang="en-GB" sz="1200" b="1" i="0" u="none" strike="noStrike" kern="0" cap="none" spc="0" normalizeH="0" baseline="0" noProof="0" dirty="0">
                <a:ln>
                  <a:noFill/>
                </a:ln>
                <a:solidFill>
                  <a:schemeClr val="accent4"/>
                </a:solidFill>
                <a:effectLst/>
                <a:uLnTx/>
                <a:uFillTx/>
              </a:rPr>
              <a:t>%</a:t>
            </a:r>
          </a:p>
        </p:txBody>
      </p:sp>
      <p:sp>
        <p:nvSpPr>
          <p:cNvPr id="110" name="TextBox 109"/>
          <p:cNvSpPr txBox="1"/>
          <p:nvPr/>
        </p:nvSpPr>
        <p:spPr>
          <a:xfrm>
            <a:off x="3443461" y="350771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21</a:t>
            </a:r>
            <a:r>
              <a:rPr kumimoji="0" lang="en-GB" sz="1200" b="1" i="0" u="none" strike="noStrike" kern="0" cap="none" spc="0" normalizeH="0" baseline="0" noProof="0" dirty="0">
                <a:ln>
                  <a:noFill/>
                </a:ln>
                <a:solidFill>
                  <a:schemeClr val="accent5"/>
                </a:solidFill>
                <a:effectLst/>
                <a:uLnTx/>
                <a:uFillTx/>
              </a:rPr>
              <a:t>%</a:t>
            </a:r>
          </a:p>
        </p:txBody>
      </p:sp>
      <p:sp>
        <p:nvSpPr>
          <p:cNvPr id="111" name="Szövegdoboz 30"/>
          <p:cNvSpPr txBox="1"/>
          <p:nvPr/>
        </p:nvSpPr>
        <p:spPr>
          <a:xfrm>
            <a:off x="3148890" y="2484934"/>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1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child</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pSp>
        <p:nvGrpSpPr>
          <p:cNvPr id="112" name="Group 26"/>
          <p:cNvGrpSpPr/>
          <p:nvPr/>
        </p:nvGrpSpPr>
        <p:grpSpPr>
          <a:xfrm>
            <a:off x="6254120" y="2811945"/>
            <a:ext cx="1271972" cy="1271972"/>
            <a:chOff x="1505542" y="1628586"/>
            <a:chExt cx="3960000" cy="3960000"/>
          </a:xfrm>
        </p:grpSpPr>
        <p:sp>
          <p:nvSpPr>
            <p:cNvPr id="113" name="Oval 11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14" name="Oval 11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15" name="Oval 11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16" name="Arc 115"/>
          <p:cNvSpPr>
            <a:spLocks noChangeAspect="1"/>
          </p:cNvSpPr>
          <p:nvPr/>
        </p:nvSpPr>
        <p:spPr bwMode="auto">
          <a:xfrm>
            <a:off x="6254050" y="2811946"/>
            <a:ext cx="1272114" cy="1271972"/>
          </a:xfrm>
          <a:prstGeom prst="arc">
            <a:avLst>
              <a:gd name="adj1" fmla="val 16200000"/>
              <a:gd name="adj2" fmla="val 18717864"/>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7" name="Arc 116"/>
          <p:cNvSpPr>
            <a:spLocks noChangeAspect="1"/>
          </p:cNvSpPr>
          <p:nvPr/>
        </p:nvSpPr>
        <p:spPr bwMode="auto">
          <a:xfrm>
            <a:off x="6311874" y="2869764"/>
            <a:ext cx="1156466" cy="1156336"/>
          </a:xfrm>
          <a:prstGeom prst="arc">
            <a:avLst>
              <a:gd name="adj1" fmla="val 16200000"/>
              <a:gd name="adj2" fmla="val 18277405"/>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8" name="Arc 117"/>
          <p:cNvSpPr>
            <a:spLocks noChangeAspect="1"/>
          </p:cNvSpPr>
          <p:nvPr/>
        </p:nvSpPr>
        <p:spPr bwMode="auto">
          <a:xfrm>
            <a:off x="6369697" y="2927580"/>
            <a:ext cx="1040820" cy="1040704"/>
          </a:xfrm>
          <a:prstGeom prst="arc">
            <a:avLst>
              <a:gd name="adj1" fmla="val 16200000"/>
              <a:gd name="adj2" fmla="val 1887742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9" name="TextBox 118"/>
          <p:cNvSpPr txBox="1"/>
          <p:nvPr/>
        </p:nvSpPr>
        <p:spPr>
          <a:xfrm>
            <a:off x="6344077" y="331965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10</a:t>
            </a:r>
            <a:r>
              <a:rPr kumimoji="0" lang="en-GB" sz="1200" b="1" i="0" u="none" strike="noStrike" kern="0" cap="none" spc="0" normalizeH="0" baseline="0" noProof="0" dirty="0">
                <a:ln>
                  <a:noFill/>
                </a:ln>
                <a:solidFill>
                  <a:schemeClr val="accent2"/>
                </a:solidFill>
                <a:effectLst/>
                <a:uLnTx/>
                <a:uFillTx/>
              </a:rPr>
              <a:t>%</a:t>
            </a:r>
          </a:p>
        </p:txBody>
      </p:sp>
      <p:sp>
        <p:nvSpPr>
          <p:cNvPr id="120" name="TextBox 119"/>
          <p:cNvSpPr txBox="1"/>
          <p:nvPr/>
        </p:nvSpPr>
        <p:spPr>
          <a:xfrm>
            <a:off x="6344077" y="313160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12</a:t>
            </a:r>
            <a:r>
              <a:rPr kumimoji="0" lang="en-GB" sz="1200" b="1" i="0" u="none" strike="noStrike" kern="0" cap="none" spc="0" normalizeH="0" baseline="0" noProof="0" dirty="0">
                <a:ln>
                  <a:noFill/>
                </a:ln>
                <a:solidFill>
                  <a:schemeClr val="accent4"/>
                </a:solidFill>
                <a:effectLst/>
                <a:uLnTx/>
                <a:uFillTx/>
              </a:rPr>
              <a:t>%</a:t>
            </a:r>
          </a:p>
        </p:txBody>
      </p:sp>
      <p:sp>
        <p:nvSpPr>
          <p:cNvPr id="121" name="TextBox 120"/>
          <p:cNvSpPr txBox="1"/>
          <p:nvPr/>
        </p:nvSpPr>
        <p:spPr>
          <a:xfrm>
            <a:off x="6344077" y="350771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13</a:t>
            </a:r>
            <a:r>
              <a:rPr kumimoji="0" lang="en-GB" sz="1200" b="1" i="0" u="none" strike="noStrike" kern="0" cap="none" spc="0" normalizeH="0" baseline="0" noProof="0" dirty="0">
                <a:ln>
                  <a:noFill/>
                </a:ln>
                <a:solidFill>
                  <a:schemeClr val="accent5"/>
                </a:solidFill>
                <a:effectLst/>
                <a:uLnTx/>
                <a:uFillTx/>
              </a:rPr>
              <a:t>%</a:t>
            </a:r>
          </a:p>
        </p:txBody>
      </p:sp>
      <p:sp>
        <p:nvSpPr>
          <p:cNvPr id="122" name="Szövegdoboz 30"/>
          <p:cNvSpPr txBox="1"/>
          <p:nvPr/>
        </p:nvSpPr>
        <p:spPr>
          <a:xfrm>
            <a:off x="6053794" y="2484934"/>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3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or</a:t>
            </a: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 more </a:t>
            </a: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children</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cxnSp>
        <p:nvCxnSpPr>
          <p:cNvPr id="123" name="Straight Connector 122"/>
          <p:cNvCxnSpPr/>
          <p:nvPr/>
        </p:nvCxnSpPr>
        <p:spPr>
          <a:xfrm>
            <a:off x="1619672" y="2211710"/>
            <a:ext cx="6155897" cy="191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322796" y="4189740"/>
            <a:ext cx="7971301" cy="707884"/>
          </a:xfrm>
          <a:prstGeom prst="rect">
            <a:avLst/>
          </a:prstGeom>
        </p:spPr>
        <p:txBody>
          <a:bodyPr wrap="square" lIns="91438" tIns="45719" rIns="91438" bIns="45719">
            <a:spAutoFit/>
          </a:bodyPr>
          <a:lstStyle/>
          <a:p>
            <a:pPr marL="4763" algn="just"/>
            <a:r>
              <a:rPr lang="en-US" sz="1000" dirty="0">
                <a:solidFill>
                  <a:srgbClr val="58595B"/>
                </a:solidFill>
              </a:rPr>
              <a:t>2/3 of respondents is married or living in a partnership, 1/4 of them is single. Half of the respondents does not have children, those with children are overrepresented in Germany. Comparing marital status to the purpose of moving it shows that among singles there is a higher rate of those who arrived abroad for working or educational purposes, while among family people those who wish to settle down and join their significant other/family are overrepresented. </a:t>
            </a:r>
          </a:p>
        </p:txBody>
      </p:sp>
      <p:graphicFrame>
        <p:nvGraphicFramePr>
          <p:cNvPr id="125" name="Chart 5"/>
          <p:cNvGraphicFramePr>
            <a:graphicFrameLocks noChangeAspect="1"/>
          </p:cNvGraphicFramePr>
          <p:nvPr>
            <p:extLst/>
          </p:nvPr>
        </p:nvGraphicFramePr>
        <p:xfrm>
          <a:off x="3370258" y="1055901"/>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6" name="Chart 6"/>
          <p:cNvGraphicFramePr>
            <a:graphicFrameLocks noChangeAspect="1"/>
          </p:cNvGraphicFramePr>
          <p:nvPr>
            <p:extLst/>
          </p:nvPr>
        </p:nvGraphicFramePr>
        <p:xfrm>
          <a:off x="1907704" y="1055901"/>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27" name="Rectangle 9"/>
          <p:cNvSpPr/>
          <p:nvPr/>
        </p:nvSpPr>
        <p:spPr>
          <a:xfrm>
            <a:off x="2269798" y="1337399"/>
            <a:ext cx="751267" cy="438582"/>
          </a:xfrm>
          <a:prstGeom prst="rect">
            <a:avLst/>
          </a:prstGeom>
        </p:spPr>
        <p:txBody>
          <a:bodyPr wrap="square">
            <a:spAutoFit/>
          </a:bodyPr>
          <a:lstStyle/>
          <a:p>
            <a:pPr defTabSz="685800">
              <a:defRPr/>
            </a:pPr>
            <a:r>
              <a:rPr lang="hu-HU" sz="2250" b="1" kern="0" dirty="0">
                <a:solidFill>
                  <a:schemeClr val="accent4"/>
                </a:solidFill>
                <a:latin typeface="Calibri"/>
              </a:rPr>
              <a:t>26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28" name="Rectangle 11"/>
          <p:cNvSpPr/>
          <p:nvPr/>
        </p:nvSpPr>
        <p:spPr>
          <a:xfrm>
            <a:off x="3685092" y="1336697"/>
            <a:ext cx="751267" cy="438582"/>
          </a:xfrm>
          <a:prstGeom prst="rect">
            <a:avLst/>
          </a:prstGeom>
        </p:spPr>
        <p:txBody>
          <a:bodyPr wrap="square">
            <a:spAutoFit/>
          </a:bodyPr>
          <a:lstStyle/>
          <a:p>
            <a:pPr defTabSz="685800">
              <a:defRPr/>
            </a:pPr>
            <a:r>
              <a:rPr lang="hu-HU" sz="2250" b="1" kern="0" dirty="0">
                <a:solidFill>
                  <a:schemeClr val="accent4"/>
                </a:solidFill>
                <a:latin typeface="Calibri"/>
              </a:rPr>
              <a:t>65</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129" name="Chart 13"/>
          <p:cNvGraphicFramePr>
            <a:graphicFrameLocks noChangeAspect="1"/>
          </p:cNvGraphicFramePr>
          <p:nvPr>
            <p:extLst/>
          </p:nvPr>
        </p:nvGraphicFramePr>
        <p:xfrm>
          <a:off x="4788024" y="1049551"/>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30" name="Rectangle 14"/>
          <p:cNvSpPr/>
          <p:nvPr/>
        </p:nvSpPr>
        <p:spPr>
          <a:xfrm>
            <a:off x="5198611" y="1336697"/>
            <a:ext cx="751267" cy="438582"/>
          </a:xfrm>
          <a:prstGeom prst="rect">
            <a:avLst/>
          </a:prstGeom>
        </p:spPr>
        <p:txBody>
          <a:bodyPr wrap="square">
            <a:spAutoFit/>
          </a:bodyPr>
          <a:lstStyle/>
          <a:p>
            <a:pPr defTabSz="685800">
              <a:defRPr/>
            </a:pPr>
            <a:r>
              <a:rPr lang="hu-HU" sz="2250" b="1" kern="0" dirty="0">
                <a:solidFill>
                  <a:schemeClr val="accent4"/>
                </a:solidFill>
                <a:latin typeface="Calibri"/>
              </a:rPr>
              <a:t>9</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131" name="Chart 16"/>
          <p:cNvGraphicFramePr>
            <a:graphicFrameLocks noChangeAspect="1"/>
          </p:cNvGraphicFramePr>
          <p:nvPr>
            <p:extLst/>
          </p:nvPr>
        </p:nvGraphicFramePr>
        <p:xfrm>
          <a:off x="6249108" y="1045875"/>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32" name="Rectangle 131"/>
          <p:cNvSpPr/>
          <p:nvPr/>
        </p:nvSpPr>
        <p:spPr>
          <a:xfrm>
            <a:off x="6662265" y="1342346"/>
            <a:ext cx="751267" cy="438582"/>
          </a:xfrm>
          <a:prstGeom prst="rect">
            <a:avLst/>
          </a:prstGeom>
        </p:spPr>
        <p:txBody>
          <a:bodyPr wrap="square">
            <a:spAutoFit/>
          </a:bodyPr>
          <a:lstStyle/>
          <a:p>
            <a:pPr defTabSz="685800">
              <a:defRPr/>
            </a:pPr>
            <a:r>
              <a:rPr lang="hu-HU" sz="2250" b="1" kern="0" dirty="0">
                <a:solidFill>
                  <a:schemeClr val="accent4"/>
                </a:solidFill>
                <a:latin typeface="Calibri"/>
              </a:rPr>
              <a:t>0</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33" name="Rectangle 132"/>
          <p:cNvSpPr/>
          <p:nvPr/>
        </p:nvSpPr>
        <p:spPr>
          <a:xfrm>
            <a:off x="611560" y="1290357"/>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6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69" name="Picture 68">
            <a:extLst>
              <a:ext uri="{FF2B5EF4-FFF2-40B4-BE49-F238E27FC236}">
                <a16:creationId xmlns:a16="http://schemas.microsoft.com/office/drawing/2014/main" xmlns="" id="{0FDBF5EC-6210-430A-9BBB-4D52687074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0" name="Picture 69">
            <a:extLst>
              <a:ext uri="{FF2B5EF4-FFF2-40B4-BE49-F238E27FC236}">
                <a16:creationId xmlns:a16="http://schemas.microsoft.com/office/drawing/2014/main" xmlns="" id="{FCE4B9AC-6B79-4E3D-A969-403CDE5582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87881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Contents</a:t>
            </a:r>
            <a:endParaRPr lang="en-GB" dirty="0"/>
          </a:p>
        </p:txBody>
      </p:sp>
      <p:sp>
        <p:nvSpPr>
          <p:cNvPr id="11" name="Oval 39"/>
          <p:cNvSpPr/>
          <p:nvPr/>
        </p:nvSpPr>
        <p:spPr>
          <a:xfrm>
            <a:off x="326833" y="699542"/>
            <a:ext cx="720000" cy="720000"/>
          </a:xfrm>
          <a:prstGeom prst="ellipse">
            <a:avLst/>
          </a:prstGeom>
          <a:solidFill>
            <a:schemeClr val="accent2"/>
          </a:solidFill>
          <a:ln/>
        </p:spPr>
        <p:style>
          <a:lnRef idx="3">
            <a:schemeClr val="lt1"/>
          </a:lnRef>
          <a:fillRef idx="1">
            <a:schemeClr val="dk1"/>
          </a:fillRef>
          <a:effectRef idx="1">
            <a:schemeClr val="dk1"/>
          </a:effectRef>
          <a:fontRef idx="minor">
            <a:schemeClr val="lt1"/>
          </a:fontRef>
        </p:style>
        <p:txBody>
          <a:bodyPr lIns="91438" tIns="45719" rIns="91438" bIns="45719" rtlCol="0" anchor="ctr"/>
          <a:lstStyle/>
          <a:p>
            <a:pPr algn="ctr"/>
            <a:r>
              <a:rPr lang="en-GB" sz="2400" b="1" dirty="0">
                <a:solidFill>
                  <a:schemeClr val="bg1"/>
                </a:solidFill>
              </a:rPr>
              <a:t>0</a:t>
            </a:r>
            <a:r>
              <a:rPr lang="hu-HU" sz="2400" b="1" dirty="0">
                <a:solidFill>
                  <a:schemeClr val="bg1"/>
                </a:solidFill>
              </a:rPr>
              <a:t>3</a:t>
            </a:r>
            <a:endParaRPr lang="en-GB" sz="2000" b="1" dirty="0">
              <a:solidFill>
                <a:schemeClr val="bg1"/>
              </a:solidFill>
            </a:endParaRPr>
          </a:p>
        </p:txBody>
      </p:sp>
      <p:grpSp>
        <p:nvGrpSpPr>
          <p:cNvPr id="12" name="Group 2"/>
          <p:cNvGrpSpPr/>
          <p:nvPr/>
        </p:nvGrpSpPr>
        <p:grpSpPr>
          <a:xfrm>
            <a:off x="1215766" y="812765"/>
            <a:ext cx="2912953" cy="493554"/>
            <a:chOff x="1161413" y="1276518"/>
            <a:chExt cx="2912953" cy="493554"/>
          </a:xfrm>
        </p:grpSpPr>
        <p:sp>
          <p:nvSpPr>
            <p:cNvPr id="13" name="TextBox 54"/>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latin typeface="Calibri" panose="020F0502020204030204" pitchFamily="34" charset="0"/>
                  <a:cs typeface="Calibri" panose="020F0502020204030204" pitchFamily="34" charset="0"/>
                </a:rPr>
                <a:t>Research  </a:t>
              </a:r>
              <a:r>
                <a:rPr lang="hu-HU" sz="1400" dirty="0" err="1">
                  <a:solidFill>
                    <a:schemeClr val="tx2">
                      <a:lumMod val="75000"/>
                      <a:lumOff val="25000"/>
                    </a:schemeClr>
                  </a:solidFill>
                  <a:latin typeface="Calibri" panose="020F0502020204030204" pitchFamily="34" charset="0"/>
                  <a:cs typeface="Calibri" panose="020F0502020204030204" pitchFamily="34" charset="0"/>
                </a:rPr>
                <a:t>background</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14"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Oval 84"/>
          <p:cNvSpPr/>
          <p:nvPr/>
        </p:nvSpPr>
        <p:spPr>
          <a:xfrm>
            <a:off x="326832" y="1558858"/>
            <a:ext cx="720000" cy="720000"/>
          </a:xfrm>
          <a:prstGeom prst="ellipse">
            <a:avLst/>
          </a:prstGeom>
          <a:ln/>
        </p:spPr>
        <p:style>
          <a:lnRef idx="3">
            <a:schemeClr val="lt1"/>
          </a:lnRef>
          <a:fillRef idx="1">
            <a:schemeClr val="accent1"/>
          </a:fillRef>
          <a:effectRef idx="1">
            <a:schemeClr val="accent1"/>
          </a:effectRef>
          <a:fontRef idx="minor">
            <a:schemeClr val="lt1"/>
          </a:fontRef>
        </p:style>
        <p:txBody>
          <a:bodyPr lIns="91438" tIns="45719" rIns="91438" bIns="45719" rtlCol="0" anchor="ctr"/>
          <a:lstStyle/>
          <a:p>
            <a:pPr algn="ctr"/>
            <a:r>
              <a:rPr lang="hu-HU" sz="2400" b="1" dirty="0">
                <a:solidFill>
                  <a:schemeClr val="bg1"/>
                </a:solidFill>
              </a:rPr>
              <a:t>06</a:t>
            </a:r>
            <a:endParaRPr lang="en-GB" sz="2000" b="1" dirty="0">
              <a:solidFill>
                <a:schemeClr val="bg1"/>
              </a:solidFill>
            </a:endParaRPr>
          </a:p>
        </p:txBody>
      </p:sp>
      <p:grpSp>
        <p:nvGrpSpPr>
          <p:cNvPr id="17" name="Group 85"/>
          <p:cNvGrpSpPr/>
          <p:nvPr/>
        </p:nvGrpSpPr>
        <p:grpSpPr>
          <a:xfrm>
            <a:off x="1215765" y="1672081"/>
            <a:ext cx="2912953" cy="493554"/>
            <a:chOff x="1161413" y="1276518"/>
            <a:chExt cx="2912953" cy="493554"/>
          </a:xfrm>
        </p:grpSpPr>
        <p:sp>
          <p:nvSpPr>
            <p:cNvPr id="18" name="TextBox 86"/>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Demographics</a:t>
              </a:r>
              <a:endParaRPr lang="hu-HU"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19"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Oval 90"/>
          <p:cNvSpPr/>
          <p:nvPr/>
        </p:nvSpPr>
        <p:spPr>
          <a:xfrm>
            <a:off x="326833" y="2431258"/>
            <a:ext cx="720000" cy="720000"/>
          </a:xfrm>
          <a:prstGeom prst="ellipse">
            <a:avLst/>
          </a:prstGeom>
          <a:solidFill>
            <a:schemeClr val="accent3"/>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hu-HU" sz="2400" b="1" dirty="0">
                <a:solidFill>
                  <a:schemeClr val="bg1"/>
                </a:solidFill>
              </a:rPr>
              <a:t>13</a:t>
            </a:r>
            <a:endParaRPr lang="en-GB" sz="2000" b="1" dirty="0">
              <a:solidFill>
                <a:schemeClr val="bg1"/>
              </a:solidFill>
            </a:endParaRPr>
          </a:p>
        </p:txBody>
      </p:sp>
      <p:grpSp>
        <p:nvGrpSpPr>
          <p:cNvPr id="22" name="Group 91"/>
          <p:cNvGrpSpPr/>
          <p:nvPr/>
        </p:nvGrpSpPr>
        <p:grpSpPr>
          <a:xfrm>
            <a:off x="1215766" y="2544481"/>
            <a:ext cx="2912953" cy="493554"/>
            <a:chOff x="1161413" y="1276518"/>
            <a:chExt cx="2912953" cy="493554"/>
          </a:xfrm>
        </p:grpSpPr>
        <p:sp>
          <p:nvSpPr>
            <p:cNvPr id="23" name="TextBox 92"/>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rPr>
                <a:t>Background</a:t>
              </a:r>
              <a:r>
                <a:rPr lang="hu-HU" sz="1400" dirty="0">
                  <a:solidFill>
                    <a:schemeClr val="tx2">
                      <a:lumMod val="75000"/>
                      <a:lumOff val="25000"/>
                    </a:schemeClr>
                  </a:solidFill>
                </a:rPr>
                <a:t> of </a:t>
              </a:r>
              <a:r>
                <a:rPr lang="hu-HU" sz="1400" dirty="0" err="1">
                  <a:solidFill>
                    <a:schemeClr val="tx2">
                      <a:lumMod val="75000"/>
                      <a:lumOff val="25000"/>
                    </a:schemeClr>
                  </a:solidFill>
                </a:rPr>
                <a:t>moving</a:t>
              </a:r>
              <a:r>
                <a:rPr lang="hu-HU" sz="1400" dirty="0">
                  <a:solidFill>
                    <a:schemeClr val="tx2">
                      <a:lumMod val="75000"/>
                      <a:lumOff val="25000"/>
                    </a:schemeClr>
                  </a:solidFill>
                </a:rPr>
                <a:t> </a:t>
              </a:r>
              <a:r>
                <a:rPr lang="hu-HU" sz="1400" dirty="0" err="1">
                  <a:solidFill>
                    <a:schemeClr val="tx2">
                      <a:lumMod val="75000"/>
                      <a:lumOff val="25000"/>
                    </a:schemeClr>
                  </a:solidFill>
                </a:rPr>
                <a:t>abroad</a:t>
              </a:r>
              <a:endParaRPr lang="en-GB" sz="1400" dirty="0">
                <a:solidFill>
                  <a:schemeClr val="tx2">
                    <a:lumMod val="75000"/>
                    <a:lumOff val="25000"/>
                  </a:schemeClr>
                </a:solidFill>
              </a:endParaRPr>
            </a:p>
          </p:txBody>
        </p:sp>
        <p:cxnSp>
          <p:nvCxnSpPr>
            <p:cNvPr id="24"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1" name="Oval 102"/>
          <p:cNvSpPr/>
          <p:nvPr/>
        </p:nvSpPr>
        <p:spPr>
          <a:xfrm>
            <a:off x="326832" y="3274744"/>
            <a:ext cx="720000" cy="720000"/>
          </a:xfrm>
          <a:prstGeom prst="ellipse">
            <a:avLst/>
          </a:prstGeom>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hu-HU" sz="2400" b="1" dirty="0">
                <a:solidFill>
                  <a:schemeClr val="bg1"/>
                </a:solidFill>
              </a:rPr>
              <a:t>21</a:t>
            </a:r>
            <a:endParaRPr lang="en-GB" sz="2000" b="1" dirty="0">
              <a:solidFill>
                <a:schemeClr val="bg1"/>
              </a:solidFill>
            </a:endParaRPr>
          </a:p>
        </p:txBody>
      </p:sp>
      <p:grpSp>
        <p:nvGrpSpPr>
          <p:cNvPr id="32" name="Group 103"/>
          <p:cNvGrpSpPr/>
          <p:nvPr/>
        </p:nvGrpSpPr>
        <p:grpSpPr>
          <a:xfrm>
            <a:off x="1215765" y="3387967"/>
            <a:ext cx="2912953" cy="493554"/>
            <a:chOff x="1161413" y="1276518"/>
            <a:chExt cx="2912953" cy="493554"/>
          </a:xfrm>
        </p:grpSpPr>
        <p:sp>
          <p:nvSpPr>
            <p:cNvPr id="33" name="TextBox 104"/>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rPr>
                <a:t>Social</a:t>
              </a:r>
              <a:r>
                <a:rPr lang="hu-HU" sz="1400" dirty="0">
                  <a:solidFill>
                    <a:schemeClr val="tx2">
                      <a:lumMod val="75000"/>
                      <a:lumOff val="25000"/>
                    </a:schemeClr>
                  </a:solidFill>
                </a:rPr>
                <a:t> </a:t>
              </a:r>
              <a:r>
                <a:rPr lang="hu-HU" sz="1400" dirty="0" err="1">
                  <a:solidFill>
                    <a:schemeClr val="tx2">
                      <a:lumMod val="75000"/>
                      <a:lumOff val="25000"/>
                    </a:schemeClr>
                  </a:solidFill>
                </a:rPr>
                <a:t>integration</a:t>
              </a:r>
              <a:endParaRPr lang="en-GB" sz="1400" dirty="0">
                <a:solidFill>
                  <a:schemeClr val="tx2">
                    <a:lumMod val="75000"/>
                    <a:lumOff val="25000"/>
                  </a:schemeClr>
                </a:solidFill>
              </a:endParaRPr>
            </a:p>
          </p:txBody>
        </p:sp>
        <p:cxnSp>
          <p:nvCxnSpPr>
            <p:cNvPr id="34"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8" name="Oval 84"/>
          <p:cNvSpPr/>
          <p:nvPr/>
        </p:nvSpPr>
        <p:spPr>
          <a:xfrm>
            <a:off x="4788024" y="700706"/>
            <a:ext cx="720000" cy="720000"/>
          </a:xfrm>
          <a:prstGeom prst="ellipse">
            <a:avLst/>
          </a:prstGeom>
          <a:solidFill>
            <a:schemeClr val="accent5"/>
          </a:solidFill>
          <a:ln/>
        </p:spPr>
        <p:style>
          <a:lnRef idx="3">
            <a:schemeClr val="lt1"/>
          </a:lnRef>
          <a:fillRef idx="1">
            <a:schemeClr val="accent1"/>
          </a:fillRef>
          <a:effectRef idx="1">
            <a:schemeClr val="accent1"/>
          </a:effectRef>
          <a:fontRef idx="minor">
            <a:schemeClr val="lt1"/>
          </a:fontRef>
        </p:style>
        <p:txBody>
          <a:bodyPr lIns="91438" tIns="45719" rIns="91438" bIns="45719" rtlCol="0" anchor="ctr"/>
          <a:lstStyle/>
          <a:p>
            <a:pPr algn="ctr"/>
            <a:r>
              <a:rPr lang="hu-HU" sz="2400" b="1" dirty="0">
                <a:solidFill>
                  <a:schemeClr val="bg1"/>
                </a:solidFill>
              </a:rPr>
              <a:t>28</a:t>
            </a:r>
            <a:endParaRPr lang="en-GB" sz="2000" b="1" dirty="0">
              <a:solidFill>
                <a:schemeClr val="bg1"/>
              </a:solidFill>
            </a:endParaRPr>
          </a:p>
        </p:txBody>
      </p:sp>
      <p:grpSp>
        <p:nvGrpSpPr>
          <p:cNvPr id="29" name="Group 85"/>
          <p:cNvGrpSpPr/>
          <p:nvPr/>
        </p:nvGrpSpPr>
        <p:grpSpPr>
          <a:xfrm>
            <a:off x="5676957" y="813929"/>
            <a:ext cx="2912953" cy="493554"/>
            <a:chOff x="1161413" y="1276518"/>
            <a:chExt cx="2912953" cy="493554"/>
          </a:xfrm>
        </p:grpSpPr>
        <p:sp>
          <p:nvSpPr>
            <p:cNvPr id="30" name="TextBox 86"/>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Contact</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with</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people</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living</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home</a:t>
              </a:r>
              <a:endParaRPr lang="hu-HU"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41"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3" name="Oval 90"/>
          <p:cNvSpPr/>
          <p:nvPr/>
        </p:nvSpPr>
        <p:spPr>
          <a:xfrm>
            <a:off x="4788025" y="1573106"/>
            <a:ext cx="720000" cy="720000"/>
          </a:xfrm>
          <a:prstGeom prst="ellipse">
            <a:avLst/>
          </a:prstGeom>
          <a:solidFill>
            <a:srgbClr val="00B0F0"/>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hu-HU" sz="2400" b="1" dirty="0">
                <a:solidFill>
                  <a:schemeClr val="bg1"/>
                </a:solidFill>
              </a:rPr>
              <a:t>34</a:t>
            </a:r>
            <a:endParaRPr lang="en-GB" sz="2000" b="1" dirty="0">
              <a:solidFill>
                <a:schemeClr val="bg1"/>
              </a:solidFill>
            </a:endParaRPr>
          </a:p>
        </p:txBody>
      </p:sp>
      <p:grpSp>
        <p:nvGrpSpPr>
          <p:cNvPr id="44" name="Group 91"/>
          <p:cNvGrpSpPr/>
          <p:nvPr/>
        </p:nvGrpSpPr>
        <p:grpSpPr>
          <a:xfrm>
            <a:off x="5676958" y="1686329"/>
            <a:ext cx="2912953" cy="493554"/>
            <a:chOff x="1161413" y="1276518"/>
            <a:chExt cx="2912953" cy="493554"/>
          </a:xfrm>
        </p:grpSpPr>
        <p:sp>
          <p:nvSpPr>
            <p:cNvPr id="45" name="TextBox 92"/>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rPr>
                <a:t>Media </a:t>
              </a:r>
              <a:r>
                <a:rPr lang="hu-HU" sz="1400" dirty="0" err="1">
                  <a:solidFill>
                    <a:schemeClr val="tx2">
                      <a:lumMod val="75000"/>
                      <a:lumOff val="25000"/>
                    </a:schemeClr>
                  </a:solidFill>
                </a:rPr>
                <a:t>consumption</a:t>
              </a:r>
              <a:r>
                <a:rPr lang="hu-HU" sz="1400" dirty="0">
                  <a:solidFill>
                    <a:schemeClr val="tx2">
                      <a:lumMod val="75000"/>
                      <a:lumOff val="25000"/>
                    </a:schemeClr>
                  </a:solidFill>
                </a:rPr>
                <a:t> </a:t>
              </a:r>
              <a:r>
                <a:rPr lang="hu-HU" sz="1400" dirty="0" err="1">
                  <a:solidFill>
                    <a:schemeClr val="tx2">
                      <a:lumMod val="75000"/>
                      <a:lumOff val="25000"/>
                    </a:schemeClr>
                  </a:solidFill>
                </a:rPr>
                <a:t>habits</a:t>
              </a:r>
              <a:endParaRPr lang="en-GB" sz="1400" dirty="0">
                <a:solidFill>
                  <a:schemeClr val="tx2">
                    <a:lumMod val="75000"/>
                    <a:lumOff val="25000"/>
                  </a:schemeClr>
                </a:solidFill>
              </a:endParaRPr>
            </a:p>
          </p:txBody>
        </p:sp>
        <p:cxnSp>
          <p:nvCxnSpPr>
            <p:cNvPr id="46"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8" name="Oval 102"/>
          <p:cNvSpPr/>
          <p:nvPr/>
        </p:nvSpPr>
        <p:spPr>
          <a:xfrm>
            <a:off x="4788024" y="2416592"/>
            <a:ext cx="720000" cy="720000"/>
          </a:xfrm>
          <a:prstGeom prst="ellipse">
            <a:avLst/>
          </a:prstGeom>
          <a:solidFill>
            <a:srgbClr val="FF4343"/>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hu-HU" sz="2400" b="1" dirty="0">
                <a:solidFill>
                  <a:schemeClr val="bg1"/>
                </a:solidFill>
              </a:rPr>
              <a:t>63</a:t>
            </a:r>
            <a:endParaRPr lang="en-GB" sz="2000" b="1" dirty="0">
              <a:solidFill>
                <a:schemeClr val="bg1"/>
              </a:solidFill>
            </a:endParaRPr>
          </a:p>
        </p:txBody>
      </p:sp>
      <p:grpSp>
        <p:nvGrpSpPr>
          <p:cNvPr id="49" name="Group 103"/>
          <p:cNvGrpSpPr/>
          <p:nvPr/>
        </p:nvGrpSpPr>
        <p:grpSpPr>
          <a:xfrm>
            <a:off x="5676957" y="2529815"/>
            <a:ext cx="2912953" cy="493554"/>
            <a:chOff x="1161413" y="1276518"/>
            <a:chExt cx="2912953" cy="493554"/>
          </a:xfrm>
        </p:grpSpPr>
        <p:sp>
          <p:nvSpPr>
            <p:cNvPr id="50" name="TextBox 104"/>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rPr>
                <a:t>Consumption</a:t>
              </a:r>
              <a:r>
                <a:rPr lang="hu-HU" sz="1400" dirty="0">
                  <a:solidFill>
                    <a:schemeClr val="tx2">
                      <a:lumMod val="75000"/>
                      <a:lumOff val="25000"/>
                    </a:schemeClr>
                  </a:solidFill>
                </a:rPr>
                <a:t> of </a:t>
              </a:r>
              <a:r>
                <a:rPr lang="hu-HU" sz="1400" dirty="0" err="1">
                  <a:solidFill>
                    <a:schemeClr val="tx2">
                      <a:lumMod val="75000"/>
                      <a:lumOff val="25000"/>
                    </a:schemeClr>
                  </a:solidFill>
                </a:rPr>
                <a:t>domestic</a:t>
              </a:r>
              <a:r>
                <a:rPr lang="hu-HU" sz="1400" dirty="0">
                  <a:solidFill>
                    <a:schemeClr val="tx2">
                      <a:lumMod val="75000"/>
                      <a:lumOff val="25000"/>
                    </a:schemeClr>
                  </a:solidFill>
                </a:rPr>
                <a:t> </a:t>
              </a:r>
              <a:r>
                <a:rPr lang="hu-HU" sz="1400" dirty="0" err="1">
                  <a:solidFill>
                    <a:schemeClr val="tx2">
                      <a:lumMod val="75000"/>
                      <a:lumOff val="25000"/>
                    </a:schemeClr>
                  </a:solidFill>
                </a:rPr>
                <a:t>content</a:t>
              </a:r>
              <a:endParaRPr lang="hu-HU" sz="1400" dirty="0">
                <a:solidFill>
                  <a:schemeClr val="tx2">
                    <a:lumMod val="75000"/>
                    <a:lumOff val="25000"/>
                  </a:schemeClr>
                </a:solidFill>
              </a:endParaRPr>
            </a:p>
          </p:txBody>
        </p:sp>
        <p:cxnSp>
          <p:nvCxnSpPr>
            <p:cNvPr id="51"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3" name="Oval 102"/>
          <p:cNvSpPr/>
          <p:nvPr/>
        </p:nvSpPr>
        <p:spPr>
          <a:xfrm>
            <a:off x="4788025" y="3262812"/>
            <a:ext cx="720000" cy="720000"/>
          </a:xfrm>
          <a:prstGeom prst="ellipse">
            <a:avLst/>
          </a:prstGeom>
          <a:solidFill>
            <a:schemeClr val="bg2"/>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hu-HU" sz="2400" b="1" dirty="0">
                <a:solidFill>
                  <a:schemeClr val="bg1"/>
                </a:solidFill>
              </a:rPr>
              <a:t>75</a:t>
            </a:r>
            <a:endParaRPr lang="en-GB" sz="2000" b="1" dirty="0">
              <a:solidFill>
                <a:schemeClr val="bg1"/>
              </a:solidFill>
            </a:endParaRPr>
          </a:p>
        </p:txBody>
      </p:sp>
      <p:grpSp>
        <p:nvGrpSpPr>
          <p:cNvPr id="54" name="Group 103"/>
          <p:cNvGrpSpPr/>
          <p:nvPr/>
        </p:nvGrpSpPr>
        <p:grpSpPr>
          <a:xfrm>
            <a:off x="5676958" y="3376035"/>
            <a:ext cx="2912953" cy="493554"/>
            <a:chOff x="1161413" y="1276518"/>
            <a:chExt cx="2912953" cy="493554"/>
          </a:xfrm>
        </p:grpSpPr>
        <p:sp>
          <p:nvSpPr>
            <p:cNvPr id="55" name="TextBox 104"/>
            <p:cNvSpPr txBox="1"/>
            <p:nvPr/>
          </p:nvSpPr>
          <p:spPr>
            <a:xfrm>
              <a:off x="1161414" y="1427500"/>
              <a:ext cx="2912952" cy="197362"/>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rPr>
                <a:t>Plans</a:t>
              </a:r>
              <a:r>
                <a:rPr lang="hu-HU" sz="1400" dirty="0">
                  <a:solidFill>
                    <a:schemeClr val="tx2">
                      <a:lumMod val="75000"/>
                      <a:lumOff val="25000"/>
                    </a:schemeClr>
                  </a:solidFill>
                </a:rPr>
                <a:t> and </a:t>
              </a:r>
              <a:r>
                <a:rPr lang="hu-HU" sz="1400" dirty="0" err="1">
                  <a:solidFill>
                    <a:schemeClr val="tx2">
                      <a:lumMod val="75000"/>
                      <a:lumOff val="25000"/>
                    </a:schemeClr>
                  </a:solidFill>
                </a:rPr>
                <a:t>moving</a:t>
              </a:r>
              <a:r>
                <a:rPr lang="hu-HU" sz="1400" dirty="0">
                  <a:solidFill>
                    <a:schemeClr val="tx2">
                      <a:lumMod val="75000"/>
                      <a:lumOff val="25000"/>
                    </a:schemeClr>
                  </a:solidFill>
                </a:rPr>
                <a:t> back </a:t>
              </a:r>
              <a:r>
                <a:rPr lang="hu-HU" sz="1400" dirty="0" err="1">
                  <a:solidFill>
                    <a:schemeClr val="tx2">
                      <a:lumMod val="75000"/>
                      <a:lumOff val="25000"/>
                    </a:schemeClr>
                  </a:solidFill>
                </a:rPr>
                <a:t>home</a:t>
              </a:r>
              <a:endParaRPr lang="en-GB" sz="1400" dirty="0">
                <a:solidFill>
                  <a:schemeClr val="tx2">
                    <a:lumMod val="75000"/>
                    <a:lumOff val="25000"/>
                  </a:schemeClr>
                </a:solidFill>
              </a:endParaRPr>
            </a:p>
          </p:txBody>
        </p:sp>
        <p:cxnSp>
          <p:nvCxnSpPr>
            <p:cNvPr id="56"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9" name="Picture 58">
            <a:extLst>
              <a:ext uri="{FF2B5EF4-FFF2-40B4-BE49-F238E27FC236}">
                <a16:creationId xmlns:a16="http://schemas.microsoft.com/office/drawing/2014/main" xmlns="" id="{51EA29CE-BEAC-42FD-ACCF-8EA303FC80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565074"/>
            <a:ext cx="600901" cy="600901"/>
          </a:xfrm>
          <a:prstGeom prst="rect">
            <a:avLst/>
          </a:prstGeom>
        </p:spPr>
      </p:pic>
      <p:pic>
        <p:nvPicPr>
          <p:cNvPr id="60" name="Picture 59">
            <a:extLst>
              <a:ext uri="{FF2B5EF4-FFF2-40B4-BE49-F238E27FC236}">
                <a16:creationId xmlns:a16="http://schemas.microsoft.com/office/drawing/2014/main" xmlns="" id="{896C4477-60EC-422A-9BFE-C5EA19651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836445"/>
            <a:ext cx="725425" cy="137160"/>
          </a:xfrm>
          <a:prstGeom prst="rect">
            <a:avLst/>
          </a:prstGeom>
        </p:spPr>
      </p:pic>
    </p:spTree>
    <p:extLst>
      <p:ext uri="{BB962C8B-B14F-4D97-AF65-F5344CB8AC3E}">
        <p14:creationId xmlns:p14="http://schemas.microsoft.com/office/powerpoint/2010/main" val="2832035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Activity</a:t>
            </a:r>
            <a:endParaRPr lang="en-US" dirty="0">
              <a:solidFill>
                <a:srgbClr val="FF0000"/>
              </a:solidFill>
            </a:endParaRPr>
          </a:p>
        </p:txBody>
      </p:sp>
      <p:graphicFrame>
        <p:nvGraphicFramePr>
          <p:cNvPr id="13" name="Chart 6"/>
          <p:cNvGraphicFramePr/>
          <p:nvPr>
            <p:extLst/>
          </p:nvPr>
        </p:nvGraphicFramePr>
        <p:xfrm>
          <a:off x="202233" y="469179"/>
          <a:ext cx="8690247" cy="275064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26"/>
          </p:nvPr>
        </p:nvSpPr>
        <p:spPr>
          <a:xfrm>
            <a:off x="202233" y="483518"/>
            <a:ext cx="8690248" cy="209475"/>
          </a:xfrm>
        </p:spPr>
        <p:txBody>
          <a:bodyPr/>
          <a:lstStyle/>
          <a:p>
            <a:r>
              <a:rPr lang="en-GB" dirty="0"/>
              <a:t>What was your typical activity in the last 6 months before moving abroad, and what is it now?</a:t>
            </a:r>
            <a:endParaRPr lang="hu-HU" dirty="0"/>
          </a:p>
        </p:txBody>
      </p:sp>
      <p:sp>
        <p:nvSpPr>
          <p:cNvPr id="12" name="Szövegdoboz 30"/>
          <p:cNvSpPr txBox="1"/>
          <p:nvPr/>
        </p:nvSpPr>
        <p:spPr>
          <a:xfrm>
            <a:off x="2627784" y="770396"/>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900" kern="0" cap="all" dirty="0" err="1">
                <a:solidFill>
                  <a:srgbClr val="404040"/>
                </a:solidFill>
                <a:latin typeface="Calibri" pitchFamily="34" charset="0"/>
                <a:cs typeface="Arial" pitchFamily="34" charset="0"/>
              </a:rPr>
              <a:t>Before</a:t>
            </a:r>
            <a:r>
              <a:rPr lang="hu-HU" sz="900" kern="0" cap="all" dirty="0">
                <a:solidFill>
                  <a:srgbClr val="404040"/>
                </a:solidFill>
                <a:latin typeface="Calibri" pitchFamily="34" charset="0"/>
                <a:cs typeface="Arial" pitchFamily="34" charset="0"/>
              </a:rPr>
              <a:t> </a:t>
            </a:r>
            <a:r>
              <a:rPr lang="hu-HU" sz="900" kern="0" cap="all" dirty="0" err="1">
                <a:solidFill>
                  <a:srgbClr val="404040"/>
                </a:solidFill>
                <a:latin typeface="Calibri" pitchFamily="34" charset="0"/>
                <a:cs typeface="Arial" pitchFamily="34" charset="0"/>
              </a:rPr>
              <a:t>moving</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aphicFrame>
        <p:nvGraphicFramePr>
          <p:cNvPr id="16" name="Chart 6"/>
          <p:cNvGraphicFramePr/>
          <p:nvPr>
            <p:extLst/>
          </p:nvPr>
        </p:nvGraphicFramePr>
        <p:xfrm>
          <a:off x="202232" y="2629419"/>
          <a:ext cx="8690247" cy="2750643"/>
        </p:xfrm>
        <a:graphic>
          <a:graphicData uri="http://schemas.openxmlformats.org/drawingml/2006/chart">
            <c:chart xmlns:c="http://schemas.openxmlformats.org/drawingml/2006/chart" xmlns:r="http://schemas.openxmlformats.org/officeDocument/2006/relationships" r:id="rId4"/>
          </a:graphicData>
        </a:graphic>
      </p:graphicFrame>
      <p:sp>
        <p:nvSpPr>
          <p:cNvPr id="17" name="Szövegdoboz 30"/>
          <p:cNvSpPr txBox="1"/>
          <p:nvPr/>
        </p:nvSpPr>
        <p:spPr>
          <a:xfrm>
            <a:off x="2627783" y="2930636"/>
            <a:ext cx="166584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900" kern="0" cap="all" dirty="0" err="1">
                <a:solidFill>
                  <a:srgbClr val="404040"/>
                </a:solidFill>
                <a:latin typeface="Calibri" pitchFamily="34" charset="0"/>
                <a:cs typeface="Arial" pitchFamily="34" charset="0"/>
              </a:rPr>
              <a:t>Currently</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8" name="Rectangle 17"/>
          <p:cNvSpPr/>
          <p:nvPr/>
        </p:nvSpPr>
        <p:spPr>
          <a:xfrm>
            <a:off x="6410172" y="2825633"/>
            <a:ext cx="2482307" cy="1938990"/>
          </a:xfrm>
          <a:prstGeom prst="rect">
            <a:avLst/>
          </a:prstGeom>
        </p:spPr>
        <p:txBody>
          <a:bodyPr wrap="square" lIns="91438" tIns="45719" rIns="91438" bIns="45719">
            <a:spAutoFit/>
          </a:bodyPr>
          <a:lstStyle/>
          <a:p>
            <a:pPr marL="4763" lvl="0" algn="just" defTabSz="914400">
              <a:defRPr/>
            </a:pPr>
            <a:r>
              <a:rPr lang="en-GB" sz="1000" dirty="0">
                <a:solidFill>
                  <a:srgbClr val="58595B"/>
                </a:solidFill>
              </a:rPr>
              <a:t>Most of the respondents (more than 1/3) did intellectual work in Hungary as employees. However, the rate of those who work in the same position abroad is lower. Currently manual work is rather typical, the rate of people doing this kind of work is overrepresented in Germany. While many were in educational status</a:t>
            </a:r>
            <a:r>
              <a:rPr lang="hu-HU" sz="1000" dirty="0">
                <a:solidFill>
                  <a:srgbClr val="58595B"/>
                </a:solidFill>
              </a:rPr>
              <a:t> </a:t>
            </a:r>
            <a:r>
              <a:rPr lang="en-GB" sz="1000" dirty="0">
                <a:solidFill>
                  <a:srgbClr val="58595B"/>
                </a:solidFill>
              </a:rPr>
              <a:t>at home, this rate significantly decreases with moving abroad; presumably many young people find a job in these countries after finishing school. </a:t>
            </a:r>
            <a:endParaRPr lang="en-US" sz="1000" dirty="0">
              <a:solidFill>
                <a:srgbClr val="58595B"/>
              </a:solidFill>
            </a:endParaRPr>
          </a:p>
        </p:txBody>
      </p:sp>
      <p:sp>
        <p:nvSpPr>
          <p:cNvPr id="1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4" name="Picture 13">
            <a:extLst>
              <a:ext uri="{FF2B5EF4-FFF2-40B4-BE49-F238E27FC236}">
                <a16:creationId xmlns:a16="http://schemas.microsoft.com/office/drawing/2014/main" xmlns="" id="{5BE5FA62-E9C2-4AE9-A09B-08BC55A4C9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5" name="Picture 14">
            <a:extLst>
              <a:ext uri="{FF2B5EF4-FFF2-40B4-BE49-F238E27FC236}">
                <a16:creationId xmlns:a16="http://schemas.microsoft.com/office/drawing/2014/main" xmlns="" id="{BACD1511-E87F-40B1-A5BD-A749F0A1C3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2309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5"/>
            <a:ext cx="4680520" cy="2247851"/>
          </a:xfrm>
        </p:spPr>
        <p:txBody>
          <a:bodyPr>
            <a:normAutofit/>
          </a:bodyPr>
          <a:lstStyle/>
          <a:p>
            <a:r>
              <a:rPr lang="hu-HU" cap="all" dirty="0" err="1">
                <a:effectLst>
                  <a:outerShdw blurRad="38100" dist="38100" dir="2700000" algn="tl">
                    <a:srgbClr val="000000">
                      <a:alpha val="43137"/>
                    </a:srgbClr>
                  </a:outerShdw>
                </a:effectLst>
              </a:rPr>
              <a:t>Social</a:t>
            </a:r>
            <a:r>
              <a:rPr lang="hu-HU" cap="all" dirty="0">
                <a:effectLst>
                  <a:outerShdw blurRad="38100" dist="38100" dir="2700000" algn="tl">
                    <a:srgbClr val="000000">
                      <a:alpha val="43137"/>
                    </a:srgbClr>
                  </a:outerShdw>
                </a:effectLst>
              </a:rPr>
              <a:t> </a:t>
            </a:r>
            <a:r>
              <a:rPr lang="hu-HU" cap="all" dirty="0" err="1">
                <a:effectLst>
                  <a:outerShdw blurRad="38100" dist="38100" dir="2700000" algn="tl">
                    <a:srgbClr val="000000">
                      <a:alpha val="43137"/>
                    </a:srgbClr>
                  </a:outerShdw>
                </a:effectLst>
              </a:rPr>
              <a:t>integration</a:t>
            </a:r>
            <a:endParaRPr lang="en-US" cap="all" dirty="0">
              <a:effectLst>
                <a:outerShdw blurRad="38100" dist="38100" dir="2700000" algn="tl">
                  <a:srgbClr val="000000">
                    <a:alpha val="43137"/>
                  </a:srgbClr>
                </a:outerShdw>
              </a:effectLst>
            </a:endParaRPr>
          </a:p>
        </p:txBody>
      </p:sp>
      <p:pic>
        <p:nvPicPr>
          <p:cNvPr id="4" name="Picture Placeholder 3"/>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11192" r="44270"/>
          <a:stretch/>
        </p:blipFill>
        <p:spPr/>
      </p:pic>
      <p:pic>
        <p:nvPicPr>
          <p:cNvPr id="5" name="Picture 4">
            <a:extLst>
              <a:ext uri="{FF2B5EF4-FFF2-40B4-BE49-F238E27FC236}">
                <a16:creationId xmlns:a16="http://schemas.microsoft.com/office/drawing/2014/main" xmlns="" id="{B635DD24-ED3C-483F-9BD8-819124BAA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 name="Picture 5">
            <a:extLst>
              <a:ext uri="{FF2B5EF4-FFF2-40B4-BE49-F238E27FC236}">
                <a16:creationId xmlns:a16="http://schemas.microsoft.com/office/drawing/2014/main" xmlns="" id="{280F03E6-4A1C-44B2-B222-B7AF0DE7B5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35928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err="1"/>
              <a:t>Summary</a:t>
            </a:r>
            <a:endParaRPr lang="en-US" dirty="0"/>
          </a:p>
        </p:txBody>
      </p:sp>
      <p:grpSp>
        <p:nvGrpSpPr>
          <p:cNvPr id="4" name="Group 9"/>
          <p:cNvGrpSpPr/>
          <p:nvPr/>
        </p:nvGrpSpPr>
        <p:grpSpPr bwMode="gray">
          <a:xfrm>
            <a:off x="5363458" y="1028800"/>
            <a:ext cx="2736934" cy="2839094"/>
            <a:chOff x="-4378893" y="-82872"/>
            <a:chExt cx="3835022" cy="2338184"/>
          </a:xfrm>
        </p:grpSpPr>
        <p:sp>
          <p:nvSpPr>
            <p:cNvPr id="11" name="TextBox 39"/>
            <p:cNvSpPr txBox="1"/>
            <p:nvPr/>
          </p:nvSpPr>
          <p:spPr bwMode="gray">
            <a:xfrm>
              <a:off x="-4170667" y="-70918"/>
              <a:ext cx="3626796" cy="2091166"/>
            </a:xfrm>
            <a:prstGeom prst="rect">
              <a:avLst/>
            </a:prstGeom>
          </p:spPr>
          <p:txBody>
            <a:bodyPr vert="horz" wrap="square" lIns="0" tIns="0" rIns="0" bIns="0" rtlCol="0">
              <a:spAutoFit/>
            </a:bodyPr>
            <a:lstStyle/>
            <a:p>
              <a:pPr algn="just" defTabSz="924259">
                <a:defRPr/>
              </a:pPr>
              <a:r>
                <a:rPr lang="hu-HU" sz="1100" b="1" kern="0" dirty="0">
                  <a:solidFill>
                    <a:srgbClr val="404040"/>
                  </a:solidFill>
                </a:rPr>
                <a:t>FUTURE PLANS</a:t>
              </a:r>
            </a:p>
            <a:p>
              <a:pPr algn="just" defTabSz="924259">
                <a:defRPr/>
              </a:pPr>
              <a:r>
                <a:rPr lang="en-US" sz="1100" dirty="0">
                  <a:solidFill>
                    <a:srgbClr val="58595B"/>
                  </a:solidFill>
                </a:rPr>
                <a:t>More than a third of Hungarians living abroad wants to stay in the given country permanently, although there is a similar rate of those who are uncertain about the future. Those who want to stay in the country permanently are typically people with family, living in villages.</a:t>
              </a:r>
            </a:p>
            <a:p>
              <a:pPr algn="just" defTabSz="924259">
                <a:defRPr/>
              </a:pPr>
              <a:r>
                <a:rPr lang="en-US" sz="1100" dirty="0">
                  <a:solidFill>
                    <a:srgbClr val="58595B"/>
                  </a:solidFill>
                </a:rPr>
                <a:t>Those who want to move back to Hungary represent 16 % and intend to do so in 1-5 years. 60 % of Hungarians living in Great Britain thinks that the </a:t>
              </a:r>
              <a:r>
                <a:rPr lang="hu-HU" sz="1100" dirty="0" err="1">
                  <a:solidFill>
                    <a:srgbClr val="58595B"/>
                  </a:solidFill>
                </a:rPr>
                <a:t>Brexit</a:t>
              </a:r>
              <a:r>
                <a:rPr lang="hu-HU" sz="1100" dirty="0">
                  <a:solidFill>
                    <a:srgbClr val="58595B"/>
                  </a:solidFill>
                </a:rPr>
                <a:t> </a:t>
              </a:r>
              <a:r>
                <a:rPr lang="en-US" sz="1100" dirty="0">
                  <a:solidFill>
                    <a:srgbClr val="58595B"/>
                  </a:solidFill>
                </a:rPr>
                <a:t>will not affect their residence in the country, but still many (38 %) think that it will make their life more difficult in some respect.</a:t>
              </a:r>
              <a:endParaRPr lang="hu-HU" sz="1100" dirty="0">
                <a:solidFill>
                  <a:srgbClr val="58595B"/>
                </a:solidFill>
              </a:endParaRPr>
            </a:p>
          </p:txBody>
        </p:sp>
        <p:cxnSp>
          <p:nvCxnSpPr>
            <p:cNvPr id="12" name="Straight Connector 6"/>
            <p:cNvCxnSpPr/>
            <p:nvPr/>
          </p:nvCxnSpPr>
          <p:spPr bwMode="gray">
            <a:xfrm>
              <a:off x="-4378893" y="-82872"/>
              <a:ext cx="883" cy="2338184"/>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cxnSp>
        <p:nvCxnSpPr>
          <p:cNvPr id="17" name="Straight Connector 6"/>
          <p:cNvCxnSpPr/>
          <p:nvPr/>
        </p:nvCxnSpPr>
        <p:spPr bwMode="gray">
          <a:xfrm>
            <a:off x="899592" y="990183"/>
            <a:ext cx="0" cy="2877711"/>
          </a:xfrm>
          <a:prstGeom prst="line">
            <a:avLst/>
          </a:prstGeom>
          <a:noFill/>
          <a:ln w="76200">
            <a:solidFill>
              <a:schemeClr val="accent1">
                <a:lumMod val="60000"/>
                <a:lumOff val="40000"/>
              </a:schemeClr>
            </a:solidFill>
            <a:round/>
            <a:headEnd/>
            <a:tailEnd/>
          </a:ln>
          <a:effectLst/>
          <a:extLst>
            <a:ext uri="{909E8E84-426E-40DD-AFC4-6F175D3DCCD1}">
              <a14:hiddenFill xmlns:a14="http://schemas.microsoft.com/office/drawing/2010/main">
                <a:noFill/>
              </a14:hiddenFill>
            </a:ext>
          </a:extLst>
        </p:spPr>
      </p:cxnSp>
      <p:sp>
        <p:nvSpPr>
          <p:cNvPr id="18" name="TextBox 39"/>
          <p:cNvSpPr txBox="1"/>
          <p:nvPr/>
        </p:nvSpPr>
        <p:spPr bwMode="gray">
          <a:xfrm>
            <a:off x="1135010" y="990183"/>
            <a:ext cx="3797030" cy="2877711"/>
          </a:xfrm>
          <a:prstGeom prst="rect">
            <a:avLst/>
          </a:prstGeom>
        </p:spPr>
        <p:txBody>
          <a:bodyPr vert="horz" wrap="square" lIns="0" tIns="0" rIns="0" bIns="0" rtlCol="0">
            <a:spAutoFit/>
          </a:bodyPr>
          <a:lstStyle/>
          <a:p>
            <a:pPr algn="just" defTabSz="924259">
              <a:defRPr/>
            </a:pPr>
            <a:r>
              <a:rPr lang="hu-HU" sz="1100" b="1" kern="0" dirty="0">
                <a:solidFill>
                  <a:srgbClr val="404040"/>
                </a:solidFill>
              </a:rPr>
              <a:t>INTEGRATION AND KEEPING IN TOUCH</a:t>
            </a:r>
            <a:endParaRPr lang="hu-HU" sz="1000" dirty="0">
              <a:solidFill>
                <a:srgbClr val="58595B"/>
              </a:solidFill>
            </a:endParaRPr>
          </a:p>
          <a:p>
            <a:pPr algn="just" defTabSz="924259">
              <a:defRPr/>
            </a:pPr>
            <a:r>
              <a:rPr lang="en-US" sz="1100" dirty="0">
                <a:solidFill>
                  <a:srgbClr val="58595B"/>
                </a:solidFill>
              </a:rPr>
              <a:t>The majority of Hungarians living abroad lives with their former Hungarian household members, resp. a significant rate lives with other Hungarians. Most of them have Hungarian friends, local friends and friends from other ethnicities as well, but the difficulties of integration can be seen from how many Hungarians only have Hungarian friends. The vast majority of respondents feels that their integration was successful, moreover, 1/5 of them considers the given country as their home. This is especially true </a:t>
            </a:r>
            <a:r>
              <a:rPr lang="hu-HU" sz="1100" dirty="0">
                <a:solidFill>
                  <a:srgbClr val="58595B"/>
                </a:solidFill>
              </a:rPr>
              <a:t>in </a:t>
            </a:r>
            <a:r>
              <a:rPr lang="hu-HU" sz="1100" dirty="0" err="1">
                <a:solidFill>
                  <a:srgbClr val="58595B"/>
                </a:solidFill>
              </a:rPr>
              <a:t>case</a:t>
            </a:r>
            <a:r>
              <a:rPr lang="hu-HU" sz="1100" dirty="0">
                <a:solidFill>
                  <a:srgbClr val="58595B"/>
                </a:solidFill>
              </a:rPr>
              <a:t> of </a:t>
            </a:r>
            <a:r>
              <a:rPr lang="hu-HU" sz="1100" dirty="0" err="1">
                <a:solidFill>
                  <a:srgbClr val="58595B"/>
                </a:solidFill>
              </a:rPr>
              <a:t>those</a:t>
            </a:r>
            <a:r>
              <a:rPr lang="hu-HU" sz="1100" dirty="0">
                <a:solidFill>
                  <a:srgbClr val="58595B"/>
                </a:solidFill>
              </a:rPr>
              <a:t> </a:t>
            </a:r>
            <a:r>
              <a:rPr lang="hu-HU" sz="1100" dirty="0" err="1">
                <a:solidFill>
                  <a:srgbClr val="58595B"/>
                </a:solidFill>
              </a:rPr>
              <a:t>who</a:t>
            </a:r>
            <a:r>
              <a:rPr lang="hu-HU" sz="1100" dirty="0">
                <a:solidFill>
                  <a:srgbClr val="58595B"/>
                </a:solidFill>
              </a:rPr>
              <a:t> </a:t>
            </a:r>
            <a:r>
              <a:rPr lang="hu-HU" sz="1100" dirty="0" err="1">
                <a:solidFill>
                  <a:srgbClr val="58595B"/>
                </a:solidFill>
              </a:rPr>
              <a:t>have</a:t>
            </a:r>
            <a:r>
              <a:rPr lang="hu-HU" sz="1100" dirty="0">
                <a:solidFill>
                  <a:srgbClr val="58595B"/>
                </a:solidFill>
              </a:rPr>
              <a:t> </a:t>
            </a:r>
            <a:r>
              <a:rPr lang="en-US" sz="1100" dirty="0">
                <a:solidFill>
                  <a:srgbClr val="58595B"/>
                </a:solidFill>
              </a:rPr>
              <a:t>lived abroad for a longer time. Those who have arrived recently often feel like strangers. The tools used most often to keep in touch with people at home are (in order) </a:t>
            </a:r>
            <a:r>
              <a:rPr lang="en-US" sz="1100" dirty="0" err="1">
                <a:solidFill>
                  <a:srgbClr val="58595B"/>
                </a:solidFill>
              </a:rPr>
              <a:t>Facebook</a:t>
            </a:r>
            <a:r>
              <a:rPr lang="en-US" sz="1100" dirty="0">
                <a:solidFill>
                  <a:srgbClr val="58595B"/>
                </a:solidFill>
              </a:rPr>
              <a:t>, phone and Skype. Traditional phone call and text message is used most commonly, video call is less typical. They contact people at home mostly every day or several times a week. The majority visit</a:t>
            </a:r>
            <a:r>
              <a:rPr lang="hu-HU" sz="1100" dirty="0">
                <a:solidFill>
                  <a:srgbClr val="58595B"/>
                </a:solidFill>
              </a:rPr>
              <a:t>s</a:t>
            </a:r>
            <a:r>
              <a:rPr lang="en-US" sz="1100" dirty="0">
                <a:solidFill>
                  <a:srgbClr val="58595B"/>
                </a:solidFill>
              </a:rPr>
              <a:t> home a few times a year, regardless of the time of moving. </a:t>
            </a:r>
          </a:p>
        </p:txBody>
      </p:sp>
      <p:pic>
        <p:nvPicPr>
          <p:cNvPr id="9" name="Picture 8">
            <a:extLst>
              <a:ext uri="{FF2B5EF4-FFF2-40B4-BE49-F238E27FC236}">
                <a16:creationId xmlns:a16="http://schemas.microsoft.com/office/drawing/2014/main" xmlns="" id="{3F216C94-E4DF-48B2-852D-CB3A5E8CE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0" name="Picture 9">
            <a:extLst>
              <a:ext uri="{FF2B5EF4-FFF2-40B4-BE49-F238E27FC236}">
                <a16:creationId xmlns:a16="http://schemas.microsoft.com/office/drawing/2014/main" xmlns="" id="{643C143D-C557-4455-A055-6C7C660D9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221039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Social</a:t>
            </a:r>
            <a:r>
              <a:rPr lang="hu-HU" dirty="0"/>
              <a:t> </a:t>
            </a:r>
            <a:r>
              <a:rPr lang="hu-HU" dirty="0" err="1"/>
              <a:t>Environment</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err="1"/>
              <a:t>Who</a:t>
            </a:r>
            <a:r>
              <a:rPr lang="hu-HU" dirty="0"/>
              <a:t> </a:t>
            </a:r>
            <a:r>
              <a:rPr lang="hu-HU" dirty="0" err="1"/>
              <a:t>do</a:t>
            </a:r>
            <a:r>
              <a:rPr lang="hu-HU" dirty="0"/>
              <a:t> </a:t>
            </a:r>
            <a:r>
              <a:rPr lang="hu-HU" dirty="0" err="1"/>
              <a:t>you</a:t>
            </a:r>
            <a:r>
              <a:rPr lang="hu-HU" dirty="0"/>
              <a:t> </a:t>
            </a:r>
            <a:r>
              <a:rPr lang="hu-HU" dirty="0" err="1"/>
              <a:t>live</a:t>
            </a:r>
            <a:r>
              <a:rPr lang="hu-HU" dirty="0"/>
              <a:t> </a:t>
            </a:r>
            <a:r>
              <a:rPr lang="hu-HU" dirty="0" err="1"/>
              <a:t>with</a:t>
            </a:r>
            <a:r>
              <a:rPr lang="hu-HU" dirty="0"/>
              <a:t> </a:t>
            </a:r>
            <a:r>
              <a:rPr lang="hu-HU" dirty="0" err="1"/>
              <a:t>currently</a:t>
            </a:r>
            <a:r>
              <a:rPr lang="hu-HU" dirty="0"/>
              <a:t>?</a:t>
            </a:r>
          </a:p>
        </p:txBody>
      </p:sp>
      <p:sp>
        <p:nvSpPr>
          <p:cNvPr id="36" name="Rectangle 35"/>
          <p:cNvSpPr/>
          <p:nvPr/>
        </p:nvSpPr>
        <p:spPr>
          <a:xfrm>
            <a:off x="538082" y="4259874"/>
            <a:ext cx="7994358" cy="400108"/>
          </a:xfrm>
          <a:prstGeom prst="rect">
            <a:avLst/>
          </a:prstGeom>
        </p:spPr>
        <p:txBody>
          <a:bodyPr wrap="square" lIns="91438" tIns="45719" rIns="91438" bIns="45719">
            <a:spAutoFit/>
          </a:bodyPr>
          <a:lstStyle/>
          <a:p>
            <a:pPr marL="4763"/>
            <a:r>
              <a:rPr lang="en-US" sz="1000" dirty="0">
                <a:solidFill>
                  <a:srgbClr val="58595B"/>
                </a:solidFill>
              </a:rPr>
              <a:t>Most of respondents still live with their former, Hungarian household members, resp. a significant rate lives with other Hungarian citizens. The rate of people living alone is higher in Germany than in Great Britain, while it is less frequent that they live with other </a:t>
            </a:r>
            <a:r>
              <a:rPr lang="hu-HU" sz="1000" dirty="0">
                <a:solidFill>
                  <a:srgbClr val="58595B"/>
                </a:solidFill>
              </a:rPr>
              <a:t>local</a:t>
            </a:r>
            <a:r>
              <a:rPr lang="en-US" sz="1000" dirty="0">
                <a:solidFill>
                  <a:srgbClr val="58595B"/>
                </a:solidFill>
              </a:rPr>
              <a:t> citizens.</a:t>
            </a:r>
          </a:p>
        </p:txBody>
      </p:sp>
      <p:graphicFrame>
        <p:nvGraphicFramePr>
          <p:cNvPr id="7" name="Chart 5"/>
          <p:cNvGraphicFramePr>
            <a:graphicFrameLocks noChangeAspect="1"/>
          </p:cNvGraphicFramePr>
          <p:nvPr>
            <p:extLst/>
          </p:nvPr>
        </p:nvGraphicFramePr>
        <p:xfrm>
          <a:off x="3635896"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6"/>
          <p:cNvGraphicFramePr>
            <a:graphicFrameLocks noChangeAspect="1"/>
          </p:cNvGraphicFramePr>
          <p:nvPr>
            <p:extLst/>
          </p:nvPr>
        </p:nvGraphicFramePr>
        <p:xfrm>
          <a:off x="2378519"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7"/>
          <p:cNvSpPr txBox="1"/>
          <p:nvPr/>
        </p:nvSpPr>
        <p:spPr>
          <a:xfrm>
            <a:off x="3418402"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11" name="Rectangle 9"/>
          <p:cNvSpPr/>
          <p:nvPr/>
        </p:nvSpPr>
        <p:spPr>
          <a:xfrm>
            <a:off x="2740613"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7</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2" name="Text Placeholder 9"/>
          <p:cNvSpPr txBox="1">
            <a:spLocks/>
          </p:cNvSpPr>
          <p:nvPr/>
        </p:nvSpPr>
        <p:spPr>
          <a:xfrm>
            <a:off x="2548812" y="807563"/>
            <a:ext cx="93463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LOCAL </a:t>
            </a:r>
            <a:r>
              <a:rPr lang="hu-HU" sz="900" cap="all" dirty="0" err="1"/>
              <a:t>citizens</a:t>
            </a:r>
            <a:endParaRPr lang="hu-HU" sz="900" cap="all" dirty="0"/>
          </a:p>
        </p:txBody>
      </p:sp>
      <p:sp>
        <p:nvSpPr>
          <p:cNvPr id="14" name="Rectangle 11"/>
          <p:cNvSpPr/>
          <p:nvPr/>
        </p:nvSpPr>
        <p:spPr>
          <a:xfrm>
            <a:off x="3950730"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13</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5" name="Text Placeholder 9"/>
          <p:cNvSpPr txBox="1">
            <a:spLocks/>
          </p:cNvSpPr>
          <p:nvPr/>
        </p:nvSpPr>
        <p:spPr>
          <a:xfrm>
            <a:off x="3667629" y="832216"/>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LOCAL partner</a:t>
            </a:r>
          </a:p>
        </p:txBody>
      </p:sp>
      <p:graphicFrame>
        <p:nvGraphicFramePr>
          <p:cNvPr id="16" name="Chart 13"/>
          <p:cNvGraphicFramePr>
            <a:graphicFrameLocks noChangeAspect="1"/>
          </p:cNvGraphicFramePr>
          <p:nvPr>
            <p:extLst/>
          </p:nvPr>
        </p:nvGraphicFramePr>
        <p:xfrm>
          <a:off x="4905794"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4"/>
          <p:cNvSpPr/>
          <p:nvPr/>
        </p:nvSpPr>
        <p:spPr>
          <a:xfrm>
            <a:off x="5220072"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19</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8" name="Text Placeholder 9"/>
          <p:cNvSpPr txBox="1">
            <a:spLocks/>
          </p:cNvSpPr>
          <p:nvPr/>
        </p:nvSpPr>
        <p:spPr>
          <a:xfrm>
            <a:off x="4746146" y="731498"/>
            <a:ext cx="159451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Hungarians</a:t>
            </a:r>
            <a:r>
              <a:rPr lang="hu-HU" sz="900" cap="all" dirty="0"/>
              <a:t> </a:t>
            </a:r>
            <a:br>
              <a:rPr lang="hu-HU" sz="900" cap="all" dirty="0"/>
            </a:br>
            <a:r>
              <a:rPr lang="hu-HU" sz="900" cap="all" dirty="0"/>
              <a:t>(household </a:t>
            </a:r>
            <a:r>
              <a:rPr lang="hu-HU" sz="900" cap="all" dirty="0" err="1"/>
              <a:t>members</a:t>
            </a:r>
            <a:r>
              <a:rPr lang="hu-HU" sz="900" cap="all" dirty="0"/>
              <a:t> EXCLUDED)</a:t>
            </a:r>
          </a:p>
        </p:txBody>
      </p:sp>
      <p:graphicFrame>
        <p:nvGraphicFramePr>
          <p:cNvPr id="19" name="Chart 16"/>
          <p:cNvGraphicFramePr>
            <a:graphicFrameLocks noChangeAspect="1"/>
          </p:cNvGraphicFramePr>
          <p:nvPr>
            <p:extLst/>
          </p:nvPr>
        </p:nvGraphicFramePr>
        <p:xfrm>
          <a:off x="6154706"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 Placeholder 9"/>
          <p:cNvSpPr txBox="1">
            <a:spLocks/>
          </p:cNvSpPr>
          <p:nvPr/>
        </p:nvSpPr>
        <p:spPr>
          <a:xfrm>
            <a:off x="6154706" y="754552"/>
            <a:ext cx="1368152" cy="290053"/>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hungarians</a:t>
            </a:r>
            <a:r>
              <a:rPr lang="hu-HU" sz="900" cap="all" dirty="0"/>
              <a:t> (</a:t>
            </a:r>
            <a:r>
              <a:rPr lang="hu-HU" sz="900" cap="all" dirty="0" err="1"/>
              <a:t>former</a:t>
            </a:r>
            <a:r>
              <a:rPr lang="hu-HU" sz="900" cap="all" dirty="0"/>
              <a:t> </a:t>
            </a:r>
            <a:r>
              <a:rPr lang="hu-HU" sz="900" cap="all" dirty="0" err="1"/>
              <a:t>household</a:t>
            </a:r>
            <a:r>
              <a:rPr lang="hu-HU" sz="900" cap="all" dirty="0"/>
              <a:t> </a:t>
            </a:r>
            <a:r>
              <a:rPr lang="hu-HU" sz="900" cap="all" dirty="0" err="1"/>
              <a:t>members</a:t>
            </a:r>
            <a:r>
              <a:rPr lang="hu-HU" sz="900" cap="all" dirty="0"/>
              <a:t>)</a:t>
            </a:r>
          </a:p>
        </p:txBody>
      </p:sp>
      <p:sp>
        <p:nvSpPr>
          <p:cNvPr id="21" name="Rectangle 20"/>
          <p:cNvSpPr/>
          <p:nvPr/>
        </p:nvSpPr>
        <p:spPr>
          <a:xfrm>
            <a:off x="6485029"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45</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23" name="Chart 5"/>
          <p:cNvGraphicFramePr>
            <a:graphicFrameLocks noChangeAspect="1"/>
          </p:cNvGraphicFramePr>
          <p:nvPr>
            <p:extLst/>
          </p:nvPr>
        </p:nvGraphicFramePr>
        <p:xfrm>
          <a:off x="3635896"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6"/>
          <p:cNvGraphicFramePr>
            <a:graphicFrameLocks noChangeAspect="1"/>
          </p:cNvGraphicFramePr>
          <p:nvPr>
            <p:extLst/>
          </p:nvPr>
        </p:nvGraphicFramePr>
        <p:xfrm>
          <a:off x="2378519"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7"/>
          <p:cNvSpPr txBox="1"/>
          <p:nvPr/>
        </p:nvSpPr>
        <p:spPr>
          <a:xfrm>
            <a:off x="3418402"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26" name="Rectangle 9"/>
          <p:cNvSpPr/>
          <p:nvPr/>
        </p:nvSpPr>
        <p:spPr>
          <a:xfrm>
            <a:off x="2726171"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27" name="Rectangle 11"/>
          <p:cNvSpPr/>
          <p:nvPr/>
        </p:nvSpPr>
        <p:spPr>
          <a:xfrm>
            <a:off x="3950730"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14</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28" name="Chart 13"/>
          <p:cNvGraphicFramePr>
            <a:graphicFrameLocks noChangeAspect="1"/>
          </p:cNvGraphicFramePr>
          <p:nvPr>
            <p:extLst/>
          </p:nvPr>
        </p:nvGraphicFramePr>
        <p:xfrm>
          <a:off x="4905794"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29" name="Rectangle 14"/>
          <p:cNvSpPr/>
          <p:nvPr/>
        </p:nvSpPr>
        <p:spPr>
          <a:xfrm>
            <a:off x="5220072"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22</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30" name="Chart 16"/>
          <p:cNvGraphicFramePr>
            <a:graphicFrameLocks noChangeAspect="1"/>
          </p:cNvGraphicFramePr>
          <p:nvPr>
            <p:extLst/>
          </p:nvPr>
        </p:nvGraphicFramePr>
        <p:xfrm>
          <a:off x="6154706"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31" name="Rectangle 20"/>
          <p:cNvSpPr/>
          <p:nvPr/>
        </p:nvSpPr>
        <p:spPr>
          <a:xfrm>
            <a:off x="6485029"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43</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2" name="Rectangle 31"/>
          <p:cNvSpPr/>
          <p:nvPr/>
        </p:nvSpPr>
        <p:spPr>
          <a:xfrm>
            <a:off x="1614879" y="1358009"/>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33" name="Rectangle 32"/>
          <p:cNvSpPr/>
          <p:nvPr/>
        </p:nvSpPr>
        <p:spPr>
          <a:xfrm>
            <a:off x="709845" y="2352660"/>
            <a:ext cx="1728358" cy="438582"/>
          </a:xfrm>
          <a:prstGeom prst="rect">
            <a:avLst/>
          </a:prstGeom>
        </p:spPr>
        <p:txBody>
          <a:bodyPr wrap="none">
            <a:spAutoFit/>
          </a:bodyPr>
          <a:lstStyle/>
          <a:p>
            <a:r>
              <a:rPr lang="hu-HU" sz="2250" b="1" kern="0" dirty="0">
                <a:solidFill>
                  <a:schemeClr val="accent2"/>
                </a:solidFill>
                <a:latin typeface="Calibri"/>
              </a:rPr>
              <a:t>Great </a:t>
            </a:r>
            <a:r>
              <a:rPr lang="hu-HU" sz="2250" b="1" kern="0" dirty="0" err="1">
                <a:solidFill>
                  <a:schemeClr val="accent2"/>
                </a:solidFill>
                <a:latin typeface="Calibri"/>
              </a:rPr>
              <a:t>Britain</a:t>
            </a:r>
            <a:endParaRPr lang="hu-HU" sz="2250" b="1" kern="0" dirty="0">
              <a:solidFill>
                <a:schemeClr val="accent2"/>
              </a:solidFill>
              <a:latin typeface="Calibri"/>
            </a:endParaRPr>
          </a:p>
        </p:txBody>
      </p:sp>
      <p:graphicFrame>
        <p:nvGraphicFramePr>
          <p:cNvPr id="34" name="Chart 5"/>
          <p:cNvGraphicFramePr>
            <a:graphicFrameLocks noChangeAspect="1"/>
          </p:cNvGraphicFramePr>
          <p:nvPr>
            <p:extLst/>
          </p:nvPr>
        </p:nvGraphicFramePr>
        <p:xfrm>
          <a:off x="3635896" y="3056995"/>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5" name="Chart 6"/>
          <p:cNvGraphicFramePr>
            <a:graphicFrameLocks noChangeAspect="1"/>
          </p:cNvGraphicFramePr>
          <p:nvPr>
            <p:extLst/>
          </p:nvPr>
        </p:nvGraphicFramePr>
        <p:xfrm>
          <a:off x="2378519" y="3056995"/>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38" name="TextBox 7"/>
          <p:cNvSpPr txBox="1"/>
          <p:nvPr/>
        </p:nvSpPr>
        <p:spPr>
          <a:xfrm>
            <a:off x="3418402" y="2974961"/>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40613" y="3328467"/>
            <a:ext cx="751267" cy="438582"/>
          </a:xfrm>
          <a:prstGeom prst="rect">
            <a:avLst/>
          </a:prstGeom>
        </p:spPr>
        <p:txBody>
          <a:bodyPr wrap="square">
            <a:spAutoFit/>
          </a:bodyPr>
          <a:lstStyle/>
          <a:p>
            <a:pPr defTabSz="685800">
              <a:defRPr/>
            </a:pPr>
            <a:r>
              <a:rPr lang="hu-HU" sz="2250" b="1" kern="0" dirty="0">
                <a:solidFill>
                  <a:schemeClr val="accent5"/>
                </a:solidFill>
                <a:latin typeface="Calibri"/>
              </a:rPr>
              <a:t>3</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0" name="Rectangle 11"/>
          <p:cNvSpPr/>
          <p:nvPr/>
        </p:nvSpPr>
        <p:spPr>
          <a:xfrm>
            <a:off x="3950730"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12</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41" name="Chart 13"/>
          <p:cNvGraphicFramePr>
            <a:graphicFrameLocks noChangeAspect="1"/>
          </p:cNvGraphicFramePr>
          <p:nvPr>
            <p:extLst/>
          </p:nvPr>
        </p:nvGraphicFramePr>
        <p:xfrm>
          <a:off x="4905794" y="3050645"/>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2" name="Rectangle 14"/>
          <p:cNvSpPr/>
          <p:nvPr/>
        </p:nvSpPr>
        <p:spPr>
          <a:xfrm>
            <a:off x="5220072"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16</a:t>
            </a:r>
            <a:r>
              <a:rPr lang="en-ZA" sz="2250" b="1" kern="0" dirty="0">
                <a:solidFill>
                  <a:schemeClr val="accent5"/>
                </a:solidFill>
                <a:latin typeface="Calibri"/>
              </a:rPr>
              <a:t>%</a:t>
            </a:r>
            <a:endParaRPr lang="en-ZA" sz="2250" kern="0" dirty="0">
              <a:solidFill>
                <a:schemeClr val="accent5"/>
              </a:solidFill>
              <a:latin typeface="Calibri"/>
            </a:endParaRPr>
          </a:p>
        </p:txBody>
      </p:sp>
      <p:graphicFrame>
        <p:nvGraphicFramePr>
          <p:cNvPr id="43" name="Chart 16"/>
          <p:cNvGraphicFramePr>
            <a:graphicFrameLocks noChangeAspect="1"/>
          </p:cNvGraphicFramePr>
          <p:nvPr>
            <p:extLst/>
          </p:nvPr>
        </p:nvGraphicFramePr>
        <p:xfrm>
          <a:off x="6154706" y="3046969"/>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44" name="Rectangle 20"/>
          <p:cNvSpPr/>
          <p:nvPr/>
        </p:nvSpPr>
        <p:spPr>
          <a:xfrm>
            <a:off x="6485029"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48</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5" name="Rectangle 44"/>
          <p:cNvSpPr/>
          <p:nvPr/>
        </p:nvSpPr>
        <p:spPr>
          <a:xfrm>
            <a:off x="1095856" y="3293007"/>
            <a:ext cx="1285929" cy="438582"/>
          </a:xfrm>
          <a:prstGeom prst="rect">
            <a:avLst/>
          </a:prstGeom>
        </p:spPr>
        <p:txBody>
          <a:bodyPr wrap="none">
            <a:spAutoFit/>
          </a:bodyPr>
          <a:lstStyle/>
          <a:p>
            <a:r>
              <a:rPr lang="hu-HU" sz="2250" b="1" kern="0" dirty="0" err="1">
                <a:solidFill>
                  <a:schemeClr val="accent5"/>
                </a:solidFill>
                <a:latin typeface="Calibri"/>
              </a:rPr>
              <a:t>Germany</a:t>
            </a:r>
            <a:endParaRPr lang="hu-HU" sz="2250" b="1" kern="0" dirty="0">
              <a:solidFill>
                <a:schemeClr val="accent5"/>
              </a:solidFill>
              <a:latin typeface="Calibri"/>
            </a:endParaRPr>
          </a:p>
        </p:txBody>
      </p:sp>
      <p:cxnSp>
        <p:nvCxnSpPr>
          <p:cNvPr id="46" name="Straight Connector 45"/>
          <p:cNvCxnSpPr/>
          <p:nvPr/>
        </p:nvCxnSpPr>
        <p:spPr>
          <a:xfrm>
            <a:off x="551833" y="2108946"/>
            <a:ext cx="81174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7" name="Chart 16"/>
          <p:cNvGraphicFramePr>
            <a:graphicFrameLocks noChangeAspect="1"/>
          </p:cNvGraphicFramePr>
          <p:nvPr>
            <p:extLst/>
          </p:nvPr>
        </p:nvGraphicFramePr>
        <p:xfrm>
          <a:off x="7380312"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sp>
        <p:nvSpPr>
          <p:cNvPr id="48" name="Text Placeholder 9"/>
          <p:cNvSpPr txBox="1">
            <a:spLocks/>
          </p:cNvSpPr>
          <p:nvPr/>
        </p:nvSpPr>
        <p:spPr>
          <a:xfrm>
            <a:off x="7412045" y="840104"/>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900" cap="all" dirty="0"/>
              <a:t>LIVING </a:t>
            </a:r>
            <a:r>
              <a:rPr lang="hu-HU" sz="900" cap="all" dirty="0" err="1"/>
              <a:t>Alone</a:t>
            </a:r>
            <a:endParaRPr lang="hu-HU" sz="900" cap="all" dirty="0"/>
          </a:p>
        </p:txBody>
      </p:sp>
      <p:sp>
        <p:nvSpPr>
          <p:cNvPr id="49" name="Rectangle 48"/>
          <p:cNvSpPr/>
          <p:nvPr/>
        </p:nvSpPr>
        <p:spPr>
          <a:xfrm>
            <a:off x="7668344"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16</a:t>
            </a:r>
            <a:r>
              <a:rPr lang="en-ZA" sz="2250" b="1" kern="0" dirty="0">
                <a:solidFill>
                  <a:schemeClr val="accent4"/>
                </a:solidFill>
                <a:latin typeface="Calibri"/>
              </a:rPr>
              <a:t>%</a:t>
            </a:r>
            <a:endParaRPr lang="en-ZA" sz="2250" kern="0" dirty="0">
              <a:solidFill>
                <a:schemeClr val="accent4"/>
              </a:solidFill>
              <a:latin typeface="Calibri"/>
            </a:endParaRPr>
          </a:p>
        </p:txBody>
      </p:sp>
      <p:graphicFrame>
        <p:nvGraphicFramePr>
          <p:cNvPr id="50" name="Chart 16"/>
          <p:cNvGraphicFramePr>
            <a:graphicFrameLocks noChangeAspect="1"/>
          </p:cNvGraphicFramePr>
          <p:nvPr>
            <p:extLst/>
          </p:nvPr>
        </p:nvGraphicFramePr>
        <p:xfrm>
          <a:off x="7380312"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sp>
        <p:nvSpPr>
          <p:cNvPr id="51" name="Rectangle 20"/>
          <p:cNvSpPr/>
          <p:nvPr/>
        </p:nvSpPr>
        <p:spPr>
          <a:xfrm>
            <a:off x="7668344" y="2393959"/>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graphicFrame>
        <p:nvGraphicFramePr>
          <p:cNvPr id="52" name="Chart 16"/>
          <p:cNvGraphicFramePr>
            <a:graphicFrameLocks noChangeAspect="1"/>
          </p:cNvGraphicFramePr>
          <p:nvPr>
            <p:extLst/>
          </p:nvPr>
        </p:nvGraphicFramePr>
        <p:xfrm>
          <a:off x="7380312" y="3049267"/>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53" name="Rectangle 20"/>
          <p:cNvSpPr/>
          <p:nvPr/>
        </p:nvSpPr>
        <p:spPr>
          <a:xfrm>
            <a:off x="7668344" y="3330063"/>
            <a:ext cx="751267" cy="438582"/>
          </a:xfrm>
          <a:prstGeom prst="rect">
            <a:avLst/>
          </a:prstGeom>
        </p:spPr>
        <p:txBody>
          <a:bodyPr wrap="square">
            <a:spAutoFit/>
          </a:bodyPr>
          <a:lstStyle/>
          <a:p>
            <a:pPr defTabSz="685800">
              <a:defRPr/>
            </a:pPr>
            <a:r>
              <a:rPr lang="hu-HU" sz="2250" b="1" kern="0" dirty="0">
                <a:solidFill>
                  <a:schemeClr val="accent5"/>
                </a:solidFill>
                <a:latin typeface="Calibri"/>
              </a:rPr>
              <a:t>21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Britaun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55" name="Picture 54">
            <a:extLst>
              <a:ext uri="{FF2B5EF4-FFF2-40B4-BE49-F238E27FC236}">
                <a16:creationId xmlns:a16="http://schemas.microsoft.com/office/drawing/2014/main" xmlns="" id="{34A098A2-2DEB-4FE9-9062-387374E209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6" name="Picture 55">
            <a:extLst>
              <a:ext uri="{FF2B5EF4-FFF2-40B4-BE49-F238E27FC236}">
                <a16:creationId xmlns:a16="http://schemas.microsoft.com/office/drawing/2014/main" xmlns="" id="{6A20DCFA-7859-4FBB-8511-0F59317C0F7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868732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5"/>
          <p:cNvGraphicFramePr>
            <a:graphicFrameLocks noChangeAspect="1"/>
          </p:cNvGraphicFramePr>
          <p:nvPr>
            <p:extLst/>
          </p:nvPr>
        </p:nvGraphicFramePr>
        <p:xfrm>
          <a:off x="3635896"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 name="Chart 6"/>
          <p:cNvGraphicFramePr>
            <a:graphicFrameLocks noChangeAspect="1"/>
          </p:cNvGraphicFramePr>
          <p:nvPr>
            <p:extLst/>
          </p:nvPr>
        </p:nvGraphicFramePr>
        <p:xfrm>
          <a:off x="2378519"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Chart 13"/>
          <p:cNvGraphicFramePr>
            <a:graphicFrameLocks noChangeAspect="1"/>
          </p:cNvGraphicFramePr>
          <p:nvPr>
            <p:extLst/>
          </p:nvPr>
        </p:nvGraphicFramePr>
        <p:xfrm>
          <a:off x="4905794"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5" name="Chart 16"/>
          <p:cNvGraphicFramePr>
            <a:graphicFrameLocks noChangeAspect="1"/>
          </p:cNvGraphicFramePr>
          <p:nvPr>
            <p:extLst/>
          </p:nvPr>
        </p:nvGraphicFramePr>
        <p:xfrm>
          <a:off x="6154706"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6" name="Chart 5"/>
          <p:cNvGraphicFramePr>
            <a:graphicFrameLocks noChangeAspect="1"/>
          </p:cNvGraphicFramePr>
          <p:nvPr>
            <p:extLst/>
          </p:nvPr>
        </p:nvGraphicFramePr>
        <p:xfrm>
          <a:off x="3635896"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7" name="Chart 6"/>
          <p:cNvGraphicFramePr>
            <a:graphicFrameLocks noChangeAspect="1"/>
          </p:cNvGraphicFramePr>
          <p:nvPr>
            <p:extLst/>
          </p:nvPr>
        </p:nvGraphicFramePr>
        <p:xfrm>
          <a:off x="2378519"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8" name="Chart 13"/>
          <p:cNvGraphicFramePr>
            <a:graphicFrameLocks noChangeAspect="1"/>
          </p:cNvGraphicFramePr>
          <p:nvPr>
            <p:extLst/>
          </p:nvPr>
        </p:nvGraphicFramePr>
        <p:xfrm>
          <a:off x="4905794"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9" name="Chart 16"/>
          <p:cNvGraphicFramePr>
            <a:graphicFrameLocks noChangeAspect="1"/>
          </p:cNvGraphicFramePr>
          <p:nvPr>
            <p:extLst/>
          </p:nvPr>
        </p:nvGraphicFramePr>
        <p:xfrm>
          <a:off x="6154706"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70" name="Rectangle 69"/>
          <p:cNvSpPr/>
          <p:nvPr/>
        </p:nvSpPr>
        <p:spPr>
          <a:xfrm>
            <a:off x="1614879" y="1358009"/>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71" name="Rectangle 70"/>
          <p:cNvSpPr/>
          <p:nvPr/>
        </p:nvSpPr>
        <p:spPr>
          <a:xfrm>
            <a:off x="669209" y="2370986"/>
            <a:ext cx="1728358" cy="438582"/>
          </a:xfrm>
          <a:prstGeom prst="rect">
            <a:avLst/>
          </a:prstGeom>
        </p:spPr>
        <p:txBody>
          <a:bodyPr wrap="none">
            <a:spAutoFit/>
          </a:bodyPr>
          <a:lstStyle/>
          <a:p>
            <a:r>
              <a:rPr lang="hu-HU" sz="2250" b="1" kern="0" dirty="0">
                <a:solidFill>
                  <a:schemeClr val="accent2"/>
                </a:solidFill>
                <a:latin typeface="Calibri"/>
              </a:rPr>
              <a:t>Great </a:t>
            </a:r>
            <a:r>
              <a:rPr lang="hu-HU" sz="2250" b="1" kern="0" dirty="0" err="1">
                <a:solidFill>
                  <a:schemeClr val="accent2"/>
                </a:solidFill>
                <a:latin typeface="Calibri"/>
              </a:rPr>
              <a:t>Britain</a:t>
            </a:r>
            <a:endParaRPr lang="hu-HU" sz="2250" b="1" kern="0" dirty="0">
              <a:solidFill>
                <a:schemeClr val="accent2"/>
              </a:solidFill>
              <a:latin typeface="Calibri"/>
            </a:endParaRPr>
          </a:p>
        </p:txBody>
      </p:sp>
      <p:graphicFrame>
        <p:nvGraphicFramePr>
          <p:cNvPr id="72" name="Chart 5"/>
          <p:cNvGraphicFramePr>
            <a:graphicFrameLocks noChangeAspect="1"/>
          </p:cNvGraphicFramePr>
          <p:nvPr>
            <p:extLst/>
          </p:nvPr>
        </p:nvGraphicFramePr>
        <p:xfrm>
          <a:off x="3635896" y="3056995"/>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6"/>
          <p:cNvGraphicFramePr>
            <a:graphicFrameLocks noChangeAspect="1"/>
          </p:cNvGraphicFramePr>
          <p:nvPr>
            <p:extLst/>
          </p:nvPr>
        </p:nvGraphicFramePr>
        <p:xfrm>
          <a:off x="2378519" y="3056995"/>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13"/>
          <p:cNvGraphicFramePr>
            <a:graphicFrameLocks noChangeAspect="1"/>
          </p:cNvGraphicFramePr>
          <p:nvPr>
            <p:extLst/>
          </p:nvPr>
        </p:nvGraphicFramePr>
        <p:xfrm>
          <a:off x="4905794" y="3050645"/>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16"/>
          <p:cNvGraphicFramePr>
            <a:graphicFrameLocks noChangeAspect="1"/>
          </p:cNvGraphicFramePr>
          <p:nvPr>
            <p:extLst/>
          </p:nvPr>
        </p:nvGraphicFramePr>
        <p:xfrm>
          <a:off x="6154706" y="3046969"/>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76" name="Rectangle 75"/>
          <p:cNvSpPr/>
          <p:nvPr/>
        </p:nvSpPr>
        <p:spPr>
          <a:xfrm>
            <a:off x="1078314" y="3304423"/>
            <a:ext cx="1285929" cy="438582"/>
          </a:xfrm>
          <a:prstGeom prst="rect">
            <a:avLst/>
          </a:prstGeom>
        </p:spPr>
        <p:txBody>
          <a:bodyPr wrap="none">
            <a:spAutoFit/>
          </a:bodyPr>
          <a:lstStyle/>
          <a:p>
            <a:r>
              <a:rPr lang="hu-HU" sz="2250" b="1" kern="0" dirty="0" err="1">
                <a:solidFill>
                  <a:schemeClr val="accent5"/>
                </a:solidFill>
                <a:latin typeface="Calibri"/>
              </a:rPr>
              <a:t>Germany</a:t>
            </a:r>
            <a:endParaRPr lang="hu-HU" sz="2250" b="1" kern="0" dirty="0">
              <a:solidFill>
                <a:schemeClr val="accent5"/>
              </a:solidFill>
              <a:latin typeface="Calibri"/>
            </a:endParaRPr>
          </a:p>
        </p:txBody>
      </p:sp>
      <p:cxnSp>
        <p:nvCxnSpPr>
          <p:cNvPr id="77" name="Straight Connector 76"/>
          <p:cNvCxnSpPr/>
          <p:nvPr/>
        </p:nvCxnSpPr>
        <p:spPr>
          <a:xfrm>
            <a:off x="551833" y="2108946"/>
            <a:ext cx="81174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78" name="Chart 16"/>
          <p:cNvGraphicFramePr>
            <a:graphicFrameLocks noChangeAspect="1"/>
          </p:cNvGraphicFramePr>
          <p:nvPr>
            <p:extLst/>
          </p:nvPr>
        </p:nvGraphicFramePr>
        <p:xfrm>
          <a:off x="7380312"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9" name="Chart 16"/>
          <p:cNvGraphicFramePr>
            <a:graphicFrameLocks noChangeAspect="1"/>
          </p:cNvGraphicFramePr>
          <p:nvPr>
            <p:extLst/>
          </p:nvPr>
        </p:nvGraphicFramePr>
        <p:xfrm>
          <a:off x="7380312"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80" name="Chart 16"/>
          <p:cNvGraphicFramePr>
            <a:graphicFrameLocks noChangeAspect="1"/>
          </p:cNvGraphicFramePr>
          <p:nvPr>
            <p:extLst/>
          </p:nvPr>
        </p:nvGraphicFramePr>
        <p:xfrm>
          <a:off x="7380312" y="3049267"/>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9" name="Title 8"/>
          <p:cNvSpPr>
            <a:spLocks noGrp="1"/>
          </p:cNvSpPr>
          <p:nvPr>
            <p:ph type="title"/>
          </p:nvPr>
        </p:nvSpPr>
        <p:spPr/>
        <p:txBody>
          <a:bodyPr>
            <a:normAutofit fontScale="90000"/>
          </a:bodyPr>
          <a:lstStyle/>
          <a:p>
            <a:r>
              <a:rPr lang="hu-HU" dirty="0" err="1"/>
              <a:t>Circle</a:t>
            </a:r>
            <a:r>
              <a:rPr lang="hu-HU" dirty="0"/>
              <a:t> of </a:t>
            </a:r>
            <a:r>
              <a:rPr lang="hu-HU" dirty="0" err="1"/>
              <a:t>Friends</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err="1"/>
              <a:t>Who</a:t>
            </a:r>
            <a:r>
              <a:rPr lang="hu-HU" dirty="0"/>
              <a:t> </a:t>
            </a:r>
            <a:r>
              <a:rPr lang="hu-HU" dirty="0" err="1"/>
              <a:t>are</a:t>
            </a:r>
            <a:r>
              <a:rPr lang="hu-HU" dirty="0"/>
              <a:t> </a:t>
            </a:r>
            <a:r>
              <a:rPr lang="hu-HU" dirty="0" err="1"/>
              <a:t>your</a:t>
            </a:r>
            <a:r>
              <a:rPr lang="hu-HU" dirty="0"/>
              <a:t> </a:t>
            </a:r>
            <a:r>
              <a:rPr lang="hu-HU" dirty="0" err="1"/>
              <a:t>friends</a:t>
            </a:r>
            <a:r>
              <a:rPr lang="hu-HU" dirty="0"/>
              <a:t> </a:t>
            </a:r>
            <a:r>
              <a:rPr lang="hu-HU" dirty="0" err="1"/>
              <a:t>abroad</a:t>
            </a:r>
            <a:r>
              <a:rPr lang="hu-HU" dirty="0"/>
              <a:t>?</a:t>
            </a:r>
          </a:p>
        </p:txBody>
      </p:sp>
      <p:sp>
        <p:nvSpPr>
          <p:cNvPr id="36" name="Rectangle 35"/>
          <p:cNvSpPr/>
          <p:nvPr/>
        </p:nvSpPr>
        <p:spPr>
          <a:xfrm>
            <a:off x="538082" y="4299942"/>
            <a:ext cx="7850343" cy="400108"/>
          </a:xfrm>
          <a:prstGeom prst="rect">
            <a:avLst/>
          </a:prstGeom>
        </p:spPr>
        <p:txBody>
          <a:bodyPr wrap="square" lIns="91438" tIns="45719" rIns="91438" bIns="45719">
            <a:spAutoFit/>
          </a:bodyPr>
          <a:lstStyle/>
          <a:p>
            <a:pPr marL="4763" algn="just"/>
            <a:r>
              <a:rPr lang="en-US" sz="1000" dirty="0">
                <a:solidFill>
                  <a:srgbClr val="58595B"/>
                </a:solidFill>
              </a:rPr>
              <a:t>For the majority it was seemingly no problem to integrate, they have Hungarian friends, local friends and friends from other nationalities as well. However, 1/4 of Hungarians emigrated to Germany mostly meets local Hungarians. </a:t>
            </a:r>
          </a:p>
        </p:txBody>
      </p:sp>
      <p:sp>
        <p:nvSpPr>
          <p:cNvPr id="10" name="TextBox 7"/>
          <p:cNvSpPr txBox="1"/>
          <p:nvPr/>
        </p:nvSpPr>
        <p:spPr>
          <a:xfrm>
            <a:off x="2843808"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11" name="Rectangle 9"/>
          <p:cNvSpPr/>
          <p:nvPr/>
        </p:nvSpPr>
        <p:spPr>
          <a:xfrm>
            <a:off x="2702561"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10</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2" name="Text Placeholder 9"/>
          <p:cNvSpPr txBox="1">
            <a:spLocks/>
          </p:cNvSpPr>
          <p:nvPr/>
        </p:nvSpPr>
        <p:spPr>
          <a:xfrm>
            <a:off x="2548812" y="858975"/>
            <a:ext cx="93463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Locals</a:t>
            </a:r>
            <a:endParaRPr lang="hu-HU" sz="900" cap="all" dirty="0"/>
          </a:p>
        </p:txBody>
      </p:sp>
      <p:sp>
        <p:nvSpPr>
          <p:cNvPr id="14" name="Rectangle 11"/>
          <p:cNvSpPr/>
          <p:nvPr/>
        </p:nvSpPr>
        <p:spPr>
          <a:xfrm>
            <a:off x="3923928"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22</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15" name="Text Placeholder 9"/>
          <p:cNvSpPr txBox="1">
            <a:spLocks/>
          </p:cNvSpPr>
          <p:nvPr/>
        </p:nvSpPr>
        <p:spPr>
          <a:xfrm>
            <a:off x="3802826" y="790701"/>
            <a:ext cx="993469" cy="275255"/>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Hungarians</a:t>
            </a:r>
            <a:r>
              <a:rPr lang="hu-HU" sz="900" cap="all" dirty="0"/>
              <a:t> LIVING ABROAD</a:t>
            </a:r>
          </a:p>
        </p:txBody>
      </p:sp>
      <p:sp>
        <p:nvSpPr>
          <p:cNvPr id="20" name="Text Placeholder 9"/>
          <p:cNvSpPr txBox="1">
            <a:spLocks/>
          </p:cNvSpPr>
          <p:nvPr/>
        </p:nvSpPr>
        <p:spPr>
          <a:xfrm>
            <a:off x="4934637" y="781368"/>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Other</a:t>
            </a:r>
            <a:r>
              <a:rPr lang="hu-HU" sz="900" cap="all" dirty="0"/>
              <a:t> </a:t>
            </a:r>
            <a:r>
              <a:rPr lang="hu-HU" sz="900" cap="all" dirty="0" err="1"/>
              <a:t>nationalities</a:t>
            </a:r>
            <a:endParaRPr lang="hu-HU" sz="900" cap="all" dirty="0"/>
          </a:p>
        </p:txBody>
      </p:sp>
      <p:sp>
        <p:nvSpPr>
          <p:cNvPr id="21" name="Rectangle 20"/>
          <p:cNvSpPr/>
          <p:nvPr/>
        </p:nvSpPr>
        <p:spPr>
          <a:xfrm>
            <a:off x="5292080"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25" name="TextBox 7"/>
          <p:cNvSpPr txBox="1"/>
          <p:nvPr/>
        </p:nvSpPr>
        <p:spPr>
          <a:xfrm>
            <a:off x="2843808"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26" name="Rectangle 9"/>
          <p:cNvSpPr/>
          <p:nvPr/>
        </p:nvSpPr>
        <p:spPr>
          <a:xfrm>
            <a:off x="2688119"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10</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27" name="Rectangle 11"/>
          <p:cNvSpPr/>
          <p:nvPr/>
        </p:nvSpPr>
        <p:spPr>
          <a:xfrm>
            <a:off x="3923928"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19</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1" name="Rectangle 20"/>
          <p:cNvSpPr/>
          <p:nvPr/>
        </p:nvSpPr>
        <p:spPr>
          <a:xfrm>
            <a:off x="5292080"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6</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38" name="TextBox 7"/>
          <p:cNvSpPr txBox="1"/>
          <p:nvPr/>
        </p:nvSpPr>
        <p:spPr>
          <a:xfrm>
            <a:off x="2843808" y="2974961"/>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02561" y="3328467"/>
            <a:ext cx="751267" cy="438582"/>
          </a:xfrm>
          <a:prstGeom prst="rect">
            <a:avLst/>
          </a:prstGeom>
        </p:spPr>
        <p:txBody>
          <a:bodyPr wrap="square">
            <a:spAutoFit/>
          </a:bodyPr>
          <a:lstStyle/>
          <a:p>
            <a:pPr defTabSz="685800">
              <a:defRPr/>
            </a:pPr>
            <a:r>
              <a:rPr lang="hu-HU" sz="2250" b="1" kern="0" dirty="0">
                <a:solidFill>
                  <a:schemeClr val="accent5"/>
                </a:solidFill>
                <a:latin typeface="Calibri"/>
              </a:rPr>
              <a:t>10</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0" name="Rectangle 11"/>
          <p:cNvSpPr/>
          <p:nvPr/>
        </p:nvSpPr>
        <p:spPr>
          <a:xfrm>
            <a:off x="3923928"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26</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4" name="Rectangle 20"/>
          <p:cNvSpPr/>
          <p:nvPr/>
        </p:nvSpPr>
        <p:spPr>
          <a:xfrm>
            <a:off x="5292080" y="3327765"/>
            <a:ext cx="751267" cy="438582"/>
          </a:xfrm>
          <a:prstGeom prst="rect">
            <a:avLst/>
          </a:prstGeom>
        </p:spPr>
        <p:txBody>
          <a:bodyPr wrap="square">
            <a:spAutoFit/>
          </a:bodyPr>
          <a:lstStyle/>
          <a:p>
            <a:pPr defTabSz="685800">
              <a:defRPr/>
            </a:pPr>
            <a:r>
              <a:rPr lang="hu-HU" sz="2250" b="1" kern="0" dirty="0">
                <a:solidFill>
                  <a:schemeClr val="accent5"/>
                </a:solidFill>
                <a:latin typeface="Calibri"/>
              </a:rPr>
              <a:t>5</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48" name="Text Placeholder 9"/>
          <p:cNvSpPr txBox="1">
            <a:spLocks/>
          </p:cNvSpPr>
          <p:nvPr/>
        </p:nvSpPr>
        <p:spPr>
          <a:xfrm>
            <a:off x="6189167" y="712983"/>
            <a:ext cx="1211753"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Both local and </a:t>
            </a:r>
            <a:r>
              <a:rPr lang="hu-HU" sz="900" cap="all" dirty="0" err="1"/>
              <a:t>other</a:t>
            </a:r>
            <a:r>
              <a:rPr lang="hu-HU" sz="900" cap="all" dirty="0"/>
              <a:t> </a:t>
            </a:r>
            <a:r>
              <a:rPr lang="hu-HU" sz="900" cap="all" dirty="0" err="1"/>
              <a:t>nationalities</a:t>
            </a:r>
            <a:endParaRPr lang="hu-HU" sz="900" cap="all" dirty="0"/>
          </a:p>
        </p:txBody>
      </p:sp>
      <p:sp>
        <p:nvSpPr>
          <p:cNvPr id="49" name="Rectangle 48"/>
          <p:cNvSpPr/>
          <p:nvPr/>
        </p:nvSpPr>
        <p:spPr>
          <a:xfrm>
            <a:off x="6516216"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56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1" name="Rectangle 20"/>
          <p:cNvSpPr/>
          <p:nvPr/>
        </p:nvSpPr>
        <p:spPr>
          <a:xfrm>
            <a:off x="6516216" y="2393959"/>
            <a:ext cx="751267" cy="438582"/>
          </a:xfrm>
          <a:prstGeom prst="rect">
            <a:avLst/>
          </a:prstGeom>
        </p:spPr>
        <p:txBody>
          <a:bodyPr wrap="square">
            <a:spAutoFit/>
          </a:bodyPr>
          <a:lstStyle/>
          <a:p>
            <a:pPr defTabSz="685800">
              <a:defRPr/>
            </a:pPr>
            <a:r>
              <a:rPr lang="hu-HU" sz="2250" b="1" kern="0" dirty="0">
                <a:solidFill>
                  <a:schemeClr val="accent2"/>
                </a:solidFill>
                <a:latin typeface="Calibri"/>
              </a:rPr>
              <a:t>59</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3" name="Rectangle 20"/>
          <p:cNvSpPr/>
          <p:nvPr/>
        </p:nvSpPr>
        <p:spPr>
          <a:xfrm>
            <a:off x="6516216" y="3330063"/>
            <a:ext cx="751267" cy="438582"/>
          </a:xfrm>
          <a:prstGeom prst="rect">
            <a:avLst/>
          </a:prstGeom>
        </p:spPr>
        <p:txBody>
          <a:bodyPr wrap="square">
            <a:spAutoFit/>
          </a:bodyPr>
          <a:lstStyle/>
          <a:p>
            <a:pPr defTabSz="685800">
              <a:defRPr/>
            </a:pPr>
            <a:r>
              <a:rPr lang="hu-HU" sz="2250" b="1" kern="0" dirty="0">
                <a:solidFill>
                  <a:schemeClr val="accent5"/>
                </a:solidFill>
                <a:latin typeface="Calibri"/>
              </a:rPr>
              <a:t>53</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6" name="Text Placeholder 9"/>
          <p:cNvSpPr txBox="1">
            <a:spLocks/>
          </p:cNvSpPr>
          <p:nvPr/>
        </p:nvSpPr>
        <p:spPr>
          <a:xfrm>
            <a:off x="7529732" y="782527"/>
            <a:ext cx="976379" cy="29160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DoEs</a:t>
            </a:r>
            <a:r>
              <a:rPr lang="hu-HU" sz="900" cap="all" dirty="0"/>
              <a:t> </a:t>
            </a:r>
            <a:r>
              <a:rPr lang="hu-HU" sz="900" cap="all" dirty="0" err="1"/>
              <a:t>nOt</a:t>
            </a:r>
            <a:r>
              <a:rPr lang="hu-HU" sz="900" cap="all" dirty="0"/>
              <a:t> </a:t>
            </a:r>
            <a:r>
              <a:rPr lang="hu-HU" sz="900" cap="all" dirty="0" err="1"/>
              <a:t>have</a:t>
            </a:r>
            <a:r>
              <a:rPr lang="hu-HU" sz="900" cap="all" dirty="0"/>
              <a:t> ANY </a:t>
            </a:r>
            <a:r>
              <a:rPr lang="hu-HU" sz="900" cap="all" dirty="0" err="1"/>
              <a:t>friends</a:t>
            </a:r>
            <a:endParaRPr lang="hu-HU" sz="900" cap="all" dirty="0"/>
          </a:p>
        </p:txBody>
      </p:sp>
      <p:sp>
        <p:nvSpPr>
          <p:cNvPr id="57" name="Rectangle 56"/>
          <p:cNvSpPr/>
          <p:nvPr/>
        </p:nvSpPr>
        <p:spPr>
          <a:xfrm>
            <a:off x="7781173" y="1421413"/>
            <a:ext cx="751267" cy="438582"/>
          </a:xfrm>
          <a:prstGeom prst="rect">
            <a:avLst/>
          </a:prstGeom>
        </p:spPr>
        <p:txBody>
          <a:bodyPr wrap="square">
            <a:spAutoFit/>
          </a:bodyPr>
          <a:lstStyle/>
          <a:p>
            <a:pPr defTabSz="685800">
              <a:defRPr/>
            </a:pPr>
            <a:r>
              <a:rPr lang="hu-HU" sz="2250" b="1" kern="0" dirty="0">
                <a:solidFill>
                  <a:schemeClr val="accent4"/>
                </a:solidFill>
                <a:latin typeface="Calibri"/>
              </a:rPr>
              <a:t>6</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9" name="Rectangle 20"/>
          <p:cNvSpPr/>
          <p:nvPr/>
        </p:nvSpPr>
        <p:spPr>
          <a:xfrm>
            <a:off x="7781173" y="2408725"/>
            <a:ext cx="751267" cy="438582"/>
          </a:xfrm>
          <a:prstGeom prst="rect">
            <a:avLst/>
          </a:prstGeom>
        </p:spPr>
        <p:txBody>
          <a:bodyPr wrap="square">
            <a:spAutoFit/>
          </a:bodyPr>
          <a:lstStyle/>
          <a:p>
            <a:pPr defTabSz="685800">
              <a:defRPr/>
            </a:pPr>
            <a:r>
              <a:rPr lang="hu-HU" sz="2250" b="1" kern="0" dirty="0">
                <a:solidFill>
                  <a:schemeClr val="accent2"/>
                </a:solidFill>
                <a:latin typeface="Calibri"/>
              </a:rPr>
              <a:t>5</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1" name="Rectangle 20"/>
          <p:cNvSpPr/>
          <p:nvPr/>
        </p:nvSpPr>
        <p:spPr>
          <a:xfrm>
            <a:off x="7781173" y="3344829"/>
            <a:ext cx="751267" cy="438582"/>
          </a:xfrm>
          <a:prstGeom prst="rect">
            <a:avLst/>
          </a:prstGeom>
        </p:spPr>
        <p:txBody>
          <a:bodyPr wrap="square">
            <a:spAutoFit/>
          </a:bodyPr>
          <a:lstStyle/>
          <a:p>
            <a:pPr defTabSz="685800">
              <a:defRPr/>
            </a:pPr>
            <a:r>
              <a:rPr lang="hu-HU" sz="2250" b="1" kern="0" dirty="0">
                <a:solidFill>
                  <a:schemeClr val="accent5"/>
                </a:solidFill>
                <a:latin typeface="Calibri"/>
              </a:rPr>
              <a:t>6</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52" name="Picture 51">
            <a:extLst>
              <a:ext uri="{FF2B5EF4-FFF2-40B4-BE49-F238E27FC236}">
                <a16:creationId xmlns:a16="http://schemas.microsoft.com/office/drawing/2014/main" xmlns="" id="{B2103733-0B20-48A9-B9AB-AF8A20240FF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4" name="Picture 53">
            <a:extLst>
              <a:ext uri="{FF2B5EF4-FFF2-40B4-BE49-F238E27FC236}">
                <a16:creationId xmlns:a16="http://schemas.microsoft.com/office/drawing/2014/main" xmlns="" id="{DBBCB212-9E3A-4907-9DD1-13CFD9824D8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659964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Circle of </a:t>
            </a:r>
            <a:r>
              <a:rPr lang="hu-HU" dirty="0"/>
              <a:t>F</a:t>
            </a:r>
            <a:r>
              <a:rPr lang="en-GB" dirty="0" err="1"/>
              <a:t>riends</a:t>
            </a:r>
            <a:r>
              <a:rPr lang="en-GB" dirty="0"/>
              <a:t> vs. Year of </a:t>
            </a:r>
            <a:r>
              <a:rPr lang="hu-HU" dirty="0"/>
              <a:t>M</a:t>
            </a:r>
            <a:r>
              <a:rPr lang="en-GB" dirty="0" err="1"/>
              <a:t>oving</a:t>
            </a:r>
            <a:endParaRPr lang="hu-HU" dirty="0"/>
          </a:p>
        </p:txBody>
      </p:sp>
      <p:sp>
        <p:nvSpPr>
          <p:cNvPr id="22" name="Text Placeholder 9"/>
          <p:cNvSpPr>
            <a:spLocks noGrp="1"/>
          </p:cNvSpPr>
          <p:nvPr>
            <p:ph type="body" sz="quarter" idx="26"/>
          </p:nvPr>
        </p:nvSpPr>
        <p:spPr>
          <a:xfrm>
            <a:off x="202233" y="483518"/>
            <a:ext cx="8690248" cy="209475"/>
          </a:xfrm>
        </p:spPr>
        <p:txBody>
          <a:bodyPr/>
          <a:lstStyle/>
          <a:p>
            <a:r>
              <a:rPr lang="en-GB" dirty="0"/>
              <a:t>Who are your friends abroad?</a:t>
            </a:r>
            <a:endParaRPr lang="hu-HU" dirty="0"/>
          </a:p>
        </p:txBody>
      </p:sp>
      <p:sp>
        <p:nvSpPr>
          <p:cNvPr id="33" name="Rectangle 32"/>
          <p:cNvSpPr/>
          <p:nvPr/>
        </p:nvSpPr>
        <p:spPr>
          <a:xfrm>
            <a:off x="6143989" y="2230219"/>
            <a:ext cx="751267" cy="246219"/>
          </a:xfrm>
          <a:prstGeom prst="rect">
            <a:avLst/>
          </a:prstGeom>
        </p:spPr>
        <p:txBody>
          <a:bodyPr wrap="square" lIns="91438" tIns="45719" rIns="91438" bIns="45719">
            <a:spAutoFit/>
          </a:bodyPr>
          <a:lstStyle/>
          <a:p>
            <a:pPr algn="ctr" defTabSz="685783">
              <a:defRPr/>
            </a:pPr>
            <a:r>
              <a:rPr lang="hu-HU" sz="1000" b="1" kern="0" dirty="0">
                <a:solidFill>
                  <a:schemeClr val="bg1"/>
                </a:solidFill>
                <a:latin typeface="Calibri"/>
              </a:rPr>
              <a:t>6,4</a:t>
            </a:r>
            <a:endParaRPr lang="en-ZA" sz="1000" kern="0" dirty="0">
              <a:solidFill>
                <a:schemeClr val="bg1"/>
              </a:solidFill>
              <a:latin typeface="Calibri"/>
            </a:endParaRPr>
          </a:p>
        </p:txBody>
      </p:sp>
      <p:sp>
        <p:nvSpPr>
          <p:cNvPr id="36" name="Rectangle 35"/>
          <p:cNvSpPr/>
          <p:nvPr/>
        </p:nvSpPr>
        <p:spPr>
          <a:xfrm>
            <a:off x="539552" y="3893857"/>
            <a:ext cx="7850343" cy="707884"/>
          </a:xfrm>
          <a:prstGeom prst="rect">
            <a:avLst/>
          </a:prstGeom>
        </p:spPr>
        <p:txBody>
          <a:bodyPr wrap="square" lIns="91438" tIns="45719" rIns="91438" bIns="45719">
            <a:spAutoFit/>
          </a:bodyPr>
          <a:lstStyle/>
          <a:p>
            <a:pPr marL="4763"/>
            <a:r>
              <a:rPr lang="en-US" sz="1000" dirty="0">
                <a:solidFill>
                  <a:srgbClr val="58595B"/>
                </a:solidFill>
              </a:rPr>
              <a:t>The composition of circle of friends of Hungarians arrived recently differs from the circle of friends of those who live abroad for a longer time. Among the freshly moved there is a relatively higher rate of those who do not really have friends yet, resp. who rather seek connections with other Hungarians living abroad. This rate is significantly lower in case of those who live abroad for a longer time (even for a decade); in their case the rate of local friends is higher than average. </a:t>
            </a:r>
          </a:p>
        </p:txBody>
      </p:sp>
      <p:grpSp>
        <p:nvGrpSpPr>
          <p:cNvPr id="8" name="Group 26"/>
          <p:cNvGrpSpPr/>
          <p:nvPr/>
        </p:nvGrpSpPr>
        <p:grpSpPr>
          <a:xfrm>
            <a:off x="6072104" y="1419622"/>
            <a:ext cx="2244186" cy="2244186"/>
            <a:chOff x="1505542" y="1628586"/>
            <a:chExt cx="3960000" cy="3960000"/>
          </a:xfrm>
        </p:grpSpPr>
        <p:sp>
          <p:nvSpPr>
            <p:cNvPr id="10" name="Oval 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1" name="Oval 1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2" name="Oval 1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3" name="Oval 12"/>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4" name="Arc 13"/>
          <p:cNvSpPr>
            <a:spLocks noChangeAspect="1"/>
          </p:cNvSpPr>
          <p:nvPr/>
        </p:nvSpPr>
        <p:spPr bwMode="auto">
          <a:xfrm>
            <a:off x="6071980" y="1419623"/>
            <a:ext cx="2244436" cy="2244186"/>
          </a:xfrm>
          <a:prstGeom prst="arc">
            <a:avLst>
              <a:gd name="adj1" fmla="val 16200000"/>
              <a:gd name="adj2" fmla="val 19291816"/>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15" name="Arc 14"/>
          <p:cNvSpPr>
            <a:spLocks noChangeAspect="1"/>
          </p:cNvSpPr>
          <p:nvPr/>
        </p:nvSpPr>
        <p:spPr bwMode="auto">
          <a:xfrm>
            <a:off x="6174000" y="1521632"/>
            <a:ext cx="2040396" cy="2040168"/>
          </a:xfrm>
          <a:prstGeom prst="arc">
            <a:avLst>
              <a:gd name="adj1" fmla="val 16200000"/>
              <a:gd name="adj2" fmla="val 19657010"/>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6" name="Arc 15"/>
          <p:cNvSpPr>
            <a:spLocks noChangeAspect="1"/>
          </p:cNvSpPr>
          <p:nvPr/>
        </p:nvSpPr>
        <p:spPr bwMode="auto">
          <a:xfrm>
            <a:off x="6276020" y="1623640"/>
            <a:ext cx="1836356" cy="1836152"/>
          </a:xfrm>
          <a:prstGeom prst="arc">
            <a:avLst>
              <a:gd name="adj1" fmla="val 16200000"/>
              <a:gd name="adj2" fmla="val 9042470"/>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17" name="Arc 16"/>
          <p:cNvSpPr>
            <a:spLocks noChangeAspect="1"/>
          </p:cNvSpPr>
          <p:nvPr/>
        </p:nvSpPr>
        <p:spPr bwMode="auto">
          <a:xfrm>
            <a:off x="6378040" y="1725649"/>
            <a:ext cx="1632316" cy="1632134"/>
          </a:xfrm>
          <a:prstGeom prst="arc">
            <a:avLst>
              <a:gd name="adj1" fmla="val 16200000"/>
              <a:gd name="adj2" fmla="val 16203530"/>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18" name="TextBox 17"/>
          <p:cNvSpPr txBox="1"/>
          <p:nvPr/>
        </p:nvSpPr>
        <p:spPr>
          <a:xfrm>
            <a:off x="6576036" y="2358156"/>
            <a:ext cx="1296144" cy="153888"/>
          </a:xfrm>
          <a:prstGeom prst="rect">
            <a:avLst/>
          </a:prstGeom>
          <a:noFill/>
        </p:spPr>
        <p:txBody>
          <a:bodyPr wrap="square" lIns="0" tIns="0" rIns="0" bIns="0" rtlCol="0">
            <a:spAutoFit/>
          </a:bodyPr>
          <a:lstStyle/>
          <a:p>
            <a:pPr>
              <a:tabLst>
                <a:tab pos="1435100" algn="r"/>
                <a:tab pos="1879600" algn="r"/>
              </a:tabLst>
            </a:pPr>
            <a:r>
              <a:rPr lang="hu-HU" sz="1000" dirty="0" err="1">
                <a:solidFill>
                  <a:srgbClr val="363636"/>
                </a:solidFill>
              </a:rPr>
              <a:t>Locals</a:t>
            </a:r>
            <a:r>
              <a:rPr lang="en-GB" sz="1000" b="1" dirty="0">
                <a:solidFill>
                  <a:schemeClr val="accent1"/>
                </a:solidFill>
              </a:rPr>
              <a:t>	</a:t>
            </a:r>
            <a:r>
              <a:rPr lang="hu-HU" sz="1000" b="1" dirty="0">
                <a:solidFill>
                  <a:schemeClr val="accent1"/>
                </a:solidFill>
              </a:rPr>
              <a:t>17</a:t>
            </a:r>
            <a:r>
              <a:rPr lang="en-GB" sz="1000" b="1" dirty="0">
                <a:solidFill>
                  <a:schemeClr val="accent1"/>
                </a:solidFill>
              </a:rPr>
              <a:t>%</a:t>
            </a:r>
          </a:p>
        </p:txBody>
      </p:sp>
      <p:sp>
        <p:nvSpPr>
          <p:cNvPr id="19" name="TextBox 18"/>
          <p:cNvSpPr txBox="1"/>
          <p:nvPr/>
        </p:nvSpPr>
        <p:spPr>
          <a:xfrm>
            <a:off x="6576036" y="2170097"/>
            <a:ext cx="1296144" cy="152453"/>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Local </a:t>
            </a:r>
            <a:r>
              <a:rPr lang="hu-HU" sz="1000" dirty="0" err="1">
                <a:solidFill>
                  <a:srgbClr val="363636"/>
                </a:solidFill>
              </a:rPr>
              <a:t>Hungarians</a:t>
            </a:r>
            <a:r>
              <a:rPr lang="hu-HU" sz="1000" dirty="0">
                <a:solidFill>
                  <a:srgbClr val="363636"/>
                </a:solidFill>
              </a:rPr>
              <a:t> </a:t>
            </a:r>
            <a:r>
              <a:rPr lang="en-GB" sz="1000" b="1" dirty="0">
                <a:solidFill>
                  <a:schemeClr val="accent4"/>
                </a:solidFill>
              </a:rPr>
              <a:t>	</a:t>
            </a:r>
            <a:r>
              <a:rPr lang="hu-HU" sz="1000" b="1" dirty="0">
                <a:solidFill>
                  <a:schemeClr val="accent4"/>
                </a:solidFill>
              </a:rPr>
              <a:t>14</a:t>
            </a:r>
            <a:r>
              <a:rPr lang="en-GB" sz="1000" b="1" dirty="0">
                <a:solidFill>
                  <a:schemeClr val="accent4"/>
                </a:solidFill>
              </a:rPr>
              <a:t>%</a:t>
            </a:r>
          </a:p>
        </p:txBody>
      </p:sp>
      <p:sp>
        <p:nvSpPr>
          <p:cNvPr id="20" name="TextBox 19"/>
          <p:cNvSpPr txBox="1"/>
          <p:nvPr/>
        </p:nvSpPr>
        <p:spPr>
          <a:xfrm>
            <a:off x="6576036" y="2546215"/>
            <a:ext cx="1296144" cy="153888"/>
          </a:xfrm>
          <a:prstGeom prst="rect">
            <a:avLst/>
          </a:prstGeom>
          <a:noFill/>
        </p:spPr>
        <p:txBody>
          <a:bodyPr wrap="square" lIns="0" tIns="0" rIns="0" bIns="0" rtlCol="0">
            <a:spAutoFit/>
          </a:bodyPr>
          <a:lstStyle/>
          <a:p>
            <a:pPr algn="l">
              <a:tabLst>
                <a:tab pos="1435100" algn="r"/>
                <a:tab pos="1879600" algn="r"/>
              </a:tabLst>
            </a:pPr>
            <a:r>
              <a:rPr lang="hu-HU" sz="1000" dirty="0" err="1">
                <a:solidFill>
                  <a:srgbClr val="363636"/>
                </a:solidFill>
              </a:rPr>
              <a:t>Other</a:t>
            </a:r>
            <a:r>
              <a:rPr lang="hu-HU" sz="1000" dirty="0">
                <a:solidFill>
                  <a:srgbClr val="363636"/>
                </a:solidFill>
              </a:rPr>
              <a:t> </a:t>
            </a:r>
            <a:r>
              <a:rPr lang="en-GB" sz="1000" b="1" dirty="0">
                <a:solidFill>
                  <a:schemeClr val="accent2"/>
                </a:solidFill>
              </a:rPr>
              <a:t>	</a:t>
            </a:r>
            <a:r>
              <a:rPr lang="hu-HU" sz="1000" b="1" dirty="0">
                <a:solidFill>
                  <a:schemeClr val="accent2"/>
                </a:solidFill>
              </a:rPr>
              <a:t>68</a:t>
            </a:r>
            <a:r>
              <a:rPr lang="en-GB" sz="1000" b="1" dirty="0">
                <a:solidFill>
                  <a:schemeClr val="accent2"/>
                </a:solidFill>
              </a:rPr>
              <a:t>%</a:t>
            </a:r>
          </a:p>
        </p:txBody>
      </p:sp>
      <p:sp>
        <p:nvSpPr>
          <p:cNvPr id="21" name="TextBox 20"/>
          <p:cNvSpPr txBox="1"/>
          <p:nvPr/>
        </p:nvSpPr>
        <p:spPr>
          <a:xfrm>
            <a:off x="6588224" y="2715766"/>
            <a:ext cx="1283956"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No </a:t>
            </a:r>
            <a:r>
              <a:rPr lang="hu-HU" sz="1000" dirty="0" err="1">
                <a:solidFill>
                  <a:srgbClr val="363636"/>
                </a:solidFill>
              </a:rPr>
              <a:t>friends</a:t>
            </a:r>
            <a:r>
              <a:rPr lang="en-GB" sz="1000" b="1" dirty="0">
                <a:solidFill>
                  <a:schemeClr val="accent3"/>
                </a:solidFill>
              </a:rPr>
              <a:t>	</a:t>
            </a:r>
            <a:r>
              <a:rPr lang="hu-HU" sz="1000" b="1" dirty="0">
                <a:solidFill>
                  <a:schemeClr val="accent3"/>
                </a:solidFill>
              </a:rPr>
              <a:t>1</a:t>
            </a:r>
            <a:r>
              <a:rPr lang="en-GB" sz="1000" b="1" dirty="0">
                <a:solidFill>
                  <a:schemeClr val="accent3"/>
                </a:solidFill>
              </a:rPr>
              <a:t>%</a:t>
            </a:r>
          </a:p>
        </p:txBody>
      </p:sp>
      <p:sp>
        <p:nvSpPr>
          <p:cNvPr id="23" name="Szövegdoboz 30"/>
          <p:cNvSpPr txBox="1"/>
          <p:nvPr/>
        </p:nvSpPr>
        <p:spPr>
          <a:xfrm>
            <a:off x="6355180"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-2005</a:t>
            </a:r>
          </a:p>
        </p:txBody>
      </p:sp>
      <p:sp>
        <p:nvSpPr>
          <p:cNvPr id="41" name="Rectangle 40"/>
          <p:cNvSpPr/>
          <p:nvPr/>
        </p:nvSpPr>
        <p:spPr>
          <a:xfrm>
            <a:off x="3491881" y="2230219"/>
            <a:ext cx="751267" cy="246219"/>
          </a:xfrm>
          <a:prstGeom prst="rect">
            <a:avLst/>
          </a:prstGeom>
        </p:spPr>
        <p:txBody>
          <a:bodyPr wrap="square" lIns="91438" tIns="45719" rIns="91438" bIns="45719">
            <a:spAutoFit/>
          </a:bodyPr>
          <a:lstStyle/>
          <a:p>
            <a:pPr algn="ctr" defTabSz="685783">
              <a:defRPr/>
            </a:pPr>
            <a:r>
              <a:rPr lang="hu-HU" sz="1000" b="1" kern="0" dirty="0">
                <a:solidFill>
                  <a:schemeClr val="bg1"/>
                </a:solidFill>
                <a:latin typeface="Calibri"/>
              </a:rPr>
              <a:t>6,4</a:t>
            </a:r>
            <a:endParaRPr lang="en-ZA" sz="1000" kern="0" dirty="0">
              <a:solidFill>
                <a:schemeClr val="bg1"/>
              </a:solidFill>
              <a:latin typeface="Calibri"/>
            </a:endParaRPr>
          </a:p>
        </p:txBody>
      </p:sp>
      <p:grpSp>
        <p:nvGrpSpPr>
          <p:cNvPr id="42" name="Group 26"/>
          <p:cNvGrpSpPr/>
          <p:nvPr/>
        </p:nvGrpSpPr>
        <p:grpSpPr>
          <a:xfrm>
            <a:off x="3419996" y="1419622"/>
            <a:ext cx="2244186" cy="2244186"/>
            <a:chOff x="1505542" y="1628586"/>
            <a:chExt cx="3960000" cy="3960000"/>
          </a:xfrm>
        </p:grpSpPr>
        <p:sp>
          <p:nvSpPr>
            <p:cNvPr id="43" name="Oval 4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5" name="Oval 44"/>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6" name="Oval 45"/>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7" name="Oval 46"/>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48" name="Arc 47"/>
          <p:cNvSpPr>
            <a:spLocks noChangeAspect="1"/>
          </p:cNvSpPr>
          <p:nvPr/>
        </p:nvSpPr>
        <p:spPr bwMode="auto">
          <a:xfrm>
            <a:off x="3419872" y="1419623"/>
            <a:ext cx="2244436" cy="2244186"/>
          </a:xfrm>
          <a:prstGeom prst="arc">
            <a:avLst>
              <a:gd name="adj1" fmla="val 16200000"/>
              <a:gd name="adj2" fmla="val 20981299"/>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49" name="Arc 48"/>
          <p:cNvSpPr>
            <a:spLocks noChangeAspect="1"/>
          </p:cNvSpPr>
          <p:nvPr/>
        </p:nvSpPr>
        <p:spPr bwMode="auto">
          <a:xfrm>
            <a:off x="3521892" y="1521632"/>
            <a:ext cx="2040396" cy="2040168"/>
          </a:xfrm>
          <a:prstGeom prst="arc">
            <a:avLst>
              <a:gd name="adj1" fmla="val 16200000"/>
              <a:gd name="adj2" fmla="val 19142774"/>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50" name="Arc 49"/>
          <p:cNvSpPr>
            <a:spLocks noChangeAspect="1"/>
          </p:cNvSpPr>
          <p:nvPr/>
        </p:nvSpPr>
        <p:spPr bwMode="auto">
          <a:xfrm>
            <a:off x="3623912" y="1623640"/>
            <a:ext cx="1836356" cy="1836152"/>
          </a:xfrm>
          <a:prstGeom prst="arc">
            <a:avLst>
              <a:gd name="adj1" fmla="val 16200000"/>
              <a:gd name="adj2" fmla="val 8014357"/>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1" name="Arc 50"/>
          <p:cNvSpPr>
            <a:spLocks noChangeAspect="1"/>
          </p:cNvSpPr>
          <p:nvPr/>
        </p:nvSpPr>
        <p:spPr bwMode="auto">
          <a:xfrm>
            <a:off x="3725932" y="1725649"/>
            <a:ext cx="1632316" cy="1632134"/>
          </a:xfrm>
          <a:prstGeom prst="arc">
            <a:avLst>
              <a:gd name="adj1" fmla="val 16200000"/>
              <a:gd name="adj2" fmla="val 17298288"/>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2" name="TextBox 51"/>
          <p:cNvSpPr txBox="1"/>
          <p:nvPr/>
        </p:nvSpPr>
        <p:spPr>
          <a:xfrm>
            <a:off x="3923928" y="2358156"/>
            <a:ext cx="1296144" cy="153888"/>
          </a:xfrm>
          <a:prstGeom prst="rect">
            <a:avLst/>
          </a:prstGeom>
          <a:noFill/>
        </p:spPr>
        <p:txBody>
          <a:bodyPr wrap="square" lIns="0" tIns="0" rIns="0" bIns="0" rtlCol="0">
            <a:spAutoFit/>
          </a:bodyPr>
          <a:lstStyle/>
          <a:p>
            <a:pPr>
              <a:tabLst>
                <a:tab pos="1435100" algn="r"/>
                <a:tab pos="1879600" algn="r"/>
              </a:tabLst>
            </a:pPr>
            <a:r>
              <a:rPr lang="hu-HU" sz="1000" dirty="0" err="1">
                <a:solidFill>
                  <a:srgbClr val="363636"/>
                </a:solidFill>
              </a:rPr>
              <a:t>Locals</a:t>
            </a:r>
            <a:r>
              <a:rPr lang="hu-HU" sz="1000" dirty="0">
                <a:solidFill>
                  <a:srgbClr val="363636"/>
                </a:solidFill>
              </a:rPr>
              <a:t> </a:t>
            </a:r>
            <a:r>
              <a:rPr lang="en-GB" sz="1000" b="1" dirty="0">
                <a:solidFill>
                  <a:schemeClr val="accent1"/>
                </a:solidFill>
              </a:rPr>
              <a:t>	</a:t>
            </a:r>
            <a:r>
              <a:rPr lang="hu-HU" sz="1000" b="1" dirty="0">
                <a:solidFill>
                  <a:schemeClr val="accent1"/>
                </a:solidFill>
              </a:rPr>
              <a:t>12</a:t>
            </a:r>
            <a:r>
              <a:rPr lang="en-GB" sz="1000" b="1" dirty="0">
                <a:solidFill>
                  <a:schemeClr val="accent1"/>
                </a:solidFill>
              </a:rPr>
              <a:t>%</a:t>
            </a:r>
          </a:p>
        </p:txBody>
      </p:sp>
      <p:sp>
        <p:nvSpPr>
          <p:cNvPr id="53" name="TextBox 52"/>
          <p:cNvSpPr txBox="1"/>
          <p:nvPr/>
        </p:nvSpPr>
        <p:spPr>
          <a:xfrm>
            <a:off x="3923928" y="2170097"/>
            <a:ext cx="1296144"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Local </a:t>
            </a:r>
            <a:r>
              <a:rPr lang="hu-HU" sz="1000" dirty="0" err="1">
                <a:solidFill>
                  <a:srgbClr val="363636"/>
                </a:solidFill>
              </a:rPr>
              <a:t>Hungarians</a:t>
            </a:r>
            <a:r>
              <a:rPr lang="hu-HU" sz="1000" dirty="0">
                <a:solidFill>
                  <a:srgbClr val="363636"/>
                </a:solidFill>
              </a:rPr>
              <a:t> </a:t>
            </a:r>
            <a:r>
              <a:rPr lang="en-GB" sz="1000" b="1" dirty="0">
                <a:solidFill>
                  <a:schemeClr val="accent4"/>
                </a:solidFill>
              </a:rPr>
              <a:t>	</a:t>
            </a:r>
            <a:r>
              <a:rPr lang="hu-HU" sz="1000" b="1" dirty="0">
                <a:solidFill>
                  <a:schemeClr val="accent4"/>
                </a:solidFill>
              </a:rPr>
              <a:t>21</a:t>
            </a:r>
            <a:r>
              <a:rPr lang="en-GB" sz="1000" b="1" dirty="0">
                <a:solidFill>
                  <a:schemeClr val="accent4"/>
                </a:solidFill>
              </a:rPr>
              <a:t>%</a:t>
            </a:r>
          </a:p>
        </p:txBody>
      </p:sp>
      <p:sp>
        <p:nvSpPr>
          <p:cNvPr id="54" name="TextBox 53"/>
          <p:cNvSpPr txBox="1"/>
          <p:nvPr/>
        </p:nvSpPr>
        <p:spPr>
          <a:xfrm>
            <a:off x="3923928" y="2546215"/>
            <a:ext cx="1296144" cy="153888"/>
          </a:xfrm>
          <a:prstGeom prst="rect">
            <a:avLst/>
          </a:prstGeom>
          <a:noFill/>
        </p:spPr>
        <p:txBody>
          <a:bodyPr wrap="square" lIns="0" tIns="0" rIns="0" bIns="0" rtlCol="0">
            <a:spAutoFit/>
          </a:bodyPr>
          <a:lstStyle/>
          <a:p>
            <a:pPr>
              <a:tabLst>
                <a:tab pos="1435100" algn="r"/>
                <a:tab pos="1879600" algn="r"/>
              </a:tabLst>
            </a:pPr>
            <a:r>
              <a:rPr lang="hu-HU" sz="1000" dirty="0" err="1">
                <a:solidFill>
                  <a:srgbClr val="363636"/>
                </a:solidFill>
              </a:rPr>
              <a:t>Other</a:t>
            </a:r>
            <a:r>
              <a:rPr lang="hu-HU" sz="1000" dirty="0">
                <a:solidFill>
                  <a:srgbClr val="363636"/>
                </a:solidFill>
              </a:rPr>
              <a:t> </a:t>
            </a:r>
            <a:r>
              <a:rPr lang="en-GB" sz="1000" b="1" dirty="0">
                <a:solidFill>
                  <a:schemeClr val="accent2"/>
                </a:solidFill>
              </a:rPr>
              <a:t>	</a:t>
            </a:r>
            <a:r>
              <a:rPr lang="hu-HU" sz="1000" b="1" dirty="0">
                <a:solidFill>
                  <a:schemeClr val="accent2"/>
                </a:solidFill>
              </a:rPr>
              <a:t>62</a:t>
            </a:r>
            <a:r>
              <a:rPr lang="en-GB" sz="1000" b="1" dirty="0">
                <a:solidFill>
                  <a:schemeClr val="accent2"/>
                </a:solidFill>
              </a:rPr>
              <a:t>%</a:t>
            </a:r>
          </a:p>
        </p:txBody>
      </p:sp>
      <p:sp>
        <p:nvSpPr>
          <p:cNvPr id="55" name="TextBox 54"/>
          <p:cNvSpPr txBox="1"/>
          <p:nvPr/>
        </p:nvSpPr>
        <p:spPr>
          <a:xfrm>
            <a:off x="3923928" y="2715766"/>
            <a:ext cx="1296144"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No </a:t>
            </a:r>
            <a:r>
              <a:rPr lang="hu-HU" sz="1000" dirty="0" err="1">
                <a:solidFill>
                  <a:srgbClr val="363636"/>
                </a:solidFill>
              </a:rPr>
              <a:t>friends</a:t>
            </a:r>
            <a:r>
              <a:rPr lang="en-GB" sz="1000" b="1" dirty="0">
                <a:solidFill>
                  <a:schemeClr val="accent3"/>
                </a:solidFill>
              </a:rPr>
              <a:t>	</a:t>
            </a:r>
            <a:r>
              <a:rPr lang="hu-HU" sz="1000" b="1" dirty="0">
                <a:solidFill>
                  <a:schemeClr val="accent3"/>
                </a:solidFill>
              </a:rPr>
              <a:t>5</a:t>
            </a:r>
            <a:r>
              <a:rPr lang="en-GB" sz="1000" b="1" dirty="0">
                <a:solidFill>
                  <a:schemeClr val="accent3"/>
                </a:solidFill>
              </a:rPr>
              <a:t>%</a:t>
            </a:r>
          </a:p>
        </p:txBody>
      </p:sp>
      <p:sp>
        <p:nvSpPr>
          <p:cNvPr id="56" name="Szövegdoboz 30"/>
          <p:cNvSpPr txBox="1"/>
          <p:nvPr/>
        </p:nvSpPr>
        <p:spPr>
          <a:xfrm>
            <a:off x="3739076"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Between</a:t>
            </a:r>
            <a:r>
              <a:rPr lang="hu-HU" dirty="0"/>
              <a:t> 2006 and 2010 </a:t>
            </a:r>
          </a:p>
        </p:txBody>
      </p:sp>
      <p:sp>
        <p:nvSpPr>
          <p:cNvPr id="72" name="Rectangle 71"/>
          <p:cNvSpPr/>
          <p:nvPr/>
        </p:nvSpPr>
        <p:spPr>
          <a:xfrm>
            <a:off x="827585" y="2230219"/>
            <a:ext cx="751267" cy="246219"/>
          </a:xfrm>
          <a:prstGeom prst="rect">
            <a:avLst/>
          </a:prstGeom>
        </p:spPr>
        <p:txBody>
          <a:bodyPr wrap="square" lIns="91438" tIns="45719" rIns="91438" bIns="45719">
            <a:spAutoFit/>
          </a:bodyPr>
          <a:lstStyle/>
          <a:p>
            <a:pPr algn="ctr" defTabSz="685783">
              <a:defRPr/>
            </a:pPr>
            <a:r>
              <a:rPr lang="hu-HU" sz="1000" b="1" kern="0" dirty="0">
                <a:solidFill>
                  <a:schemeClr val="bg1"/>
                </a:solidFill>
                <a:latin typeface="Calibri"/>
              </a:rPr>
              <a:t>6,4</a:t>
            </a:r>
            <a:endParaRPr lang="en-ZA" sz="1000" kern="0" dirty="0">
              <a:solidFill>
                <a:schemeClr val="bg1"/>
              </a:solidFill>
              <a:latin typeface="Calibri"/>
            </a:endParaRPr>
          </a:p>
        </p:txBody>
      </p:sp>
      <p:grpSp>
        <p:nvGrpSpPr>
          <p:cNvPr id="73" name="Group 26"/>
          <p:cNvGrpSpPr/>
          <p:nvPr/>
        </p:nvGrpSpPr>
        <p:grpSpPr>
          <a:xfrm>
            <a:off x="755700" y="1419622"/>
            <a:ext cx="2244186" cy="2244186"/>
            <a:chOff x="1505542" y="1628586"/>
            <a:chExt cx="3960000" cy="3960000"/>
          </a:xfrm>
        </p:grpSpPr>
        <p:sp>
          <p:nvSpPr>
            <p:cNvPr id="74" name="Oval 73"/>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5" name="Oval 74"/>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6" name="Oval 75"/>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7" name="Oval 76"/>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8" name="Arc 77"/>
          <p:cNvSpPr>
            <a:spLocks noChangeAspect="1"/>
          </p:cNvSpPr>
          <p:nvPr/>
        </p:nvSpPr>
        <p:spPr bwMode="auto">
          <a:xfrm>
            <a:off x="755576" y="1419623"/>
            <a:ext cx="2244436" cy="2244186"/>
          </a:xfrm>
          <a:prstGeom prst="arc">
            <a:avLst>
              <a:gd name="adj1" fmla="val 16200000"/>
              <a:gd name="adj2" fmla="val 21404217"/>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79" name="Arc 78"/>
          <p:cNvSpPr>
            <a:spLocks noChangeAspect="1"/>
          </p:cNvSpPr>
          <p:nvPr/>
        </p:nvSpPr>
        <p:spPr bwMode="auto">
          <a:xfrm>
            <a:off x="857596" y="1521632"/>
            <a:ext cx="2040396" cy="2040168"/>
          </a:xfrm>
          <a:prstGeom prst="arc">
            <a:avLst>
              <a:gd name="adj1" fmla="val 16200000"/>
              <a:gd name="adj2" fmla="val 17832002"/>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80" name="Arc 79"/>
          <p:cNvSpPr>
            <a:spLocks noChangeAspect="1"/>
          </p:cNvSpPr>
          <p:nvPr/>
        </p:nvSpPr>
        <p:spPr bwMode="auto">
          <a:xfrm>
            <a:off x="959616" y="1623640"/>
            <a:ext cx="1836356" cy="1836152"/>
          </a:xfrm>
          <a:prstGeom prst="arc">
            <a:avLst>
              <a:gd name="adj1" fmla="val 16200000"/>
              <a:gd name="adj2" fmla="val 7582368"/>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81" name="Arc 80"/>
          <p:cNvSpPr>
            <a:spLocks noChangeAspect="1"/>
          </p:cNvSpPr>
          <p:nvPr/>
        </p:nvSpPr>
        <p:spPr bwMode="auto">
          <a:xfrm>
            <a:off x="1061636" y="1725649"/>
            <a:ext cx="1632316" cy="1632134"/>
          </a:xfrm>
          <a:prstGeom prst="arc">
            <a:avLst>
              <a:gd name="adj1" fmla="val 16200000"/>
              <a:gd name="adj2" fmla="val 17610173"/>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82" name="TextBox 81"/>
          <p:cNvSpPr txBox="1"/>
          <p:nvPr/>
        </p:nvSpPr>
        <p:spPr>
          <a:xfrm>
            <a:off x="1259632" y="2358156"/>
            <a:ext cx="1285336" cy="153888"/>
          </a:xfrm>
          <a:prstGeom prst="rect">
            <a:avLst/>
          </a:prstGeom>
          <a:noFill/>
        </p:spPr>
        <p:txBody>
          <a:bodyPr wrap="square" lIns="0" tIns="0" rIns="0" bIns="0" rtlCol="0">
            <a:spAutoFit/>
          </a:bodyPr>
          <a:lstStyle/>
          <a:p>
            <a:pPr>
              <a:tabLst>
                <a:tab pos="1435100" algn="r"/>
                <a:tab pos="1879600" algn="r"/>
              </a:tabLst>
            </a:pPr>
            <a:r>
              <a:rPr lang="hu-HU" sz="1000" dirty="0" err="1">
                <a:solidFill>
                  <a:srgbClr val="363636"/>
                </a:solidFill>
              </a:rPr>
              <a:t>Locals</a:t>
            </a:r>
            <a:r>
              <a:rPr lang="en-GB" sz="1000" b="1" dirty="0">
                <a:solidFill>
                  <a:schemeClr val="accent1"/>
                </a:solidFill>
              </a:rPr>
              <a:t>	</a:t>
            </a:r>
            <a:r>
              <a:rPr lang="hu-HU" sz="1000" b="1" dirty="0">
                <a:solidFill>
                  <a:schemeClr val="accent1"/>
                </a:solidFill>
              </a:rPr>
              <a:t>8</a:t>
            </a:r>
            <a:r>
              <a:rPr lang="en-GB" sz="1000" b="1" dirty="0">
                <a:solidFill>
                  <a:schemeClr val="accent1"/>
                </a:solidFill>
              </a:rPr>
              <a:t>%</a:t>
            </a:r>
          </a:p>
        </p:txBody>
      </p:sp>
      <p:sp>
        <p:nvSpPr>
          <p:cNvPr id="83" name="TextBox 82"/>
          <p:cNvSpPr txBox="1"/>
          <p:nvPr/>
        </p:nvSpPr>
        <p:spPr>
          <a:xfrm>
            <a:off x="1259632" y="2170097"/>
            <a:ext cx="1296144"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Local </a:t>
            </a:r>
            <a:r>
              <a:rPr lang="hu-HU" sz="1000" dirty="0" err="1">
                <a:solidFill>
                  <a:srgbClr val="363636"/>
                </a:solidFill>
              </a:rPr>
              <a:t>Hungarians</a:t>
            </a:r>
            <a:r>
              <a:rPr lang="hu-HU" sz="1000" dirty="0">
                <a:solidFill>
                  <a:srgbClr val="363636"/>
                </a:solidFill>
              </a:rPr>
              <a:t> </a:t>
            </a:r>
            <a:r>
              <a:rPr lang="en-GB" sz="1000" b="1" dirty="0">
                <a:solidFill>
                  <a:schemeClr val="accent4"/>
                </a:solidFill>
              </a:rPr>
              <a:t>	</a:t>
            </a:r>
            <a:r>
              <a:rPr lang="hu-HU" sz="1000" b="1" dirty="0">
                <a:solidFill>
                  <a:schemeClr val="accent4"/>
                </a:solidFill>
              </a:rPr>
              <a:t>24</a:t>
            </a:r>
            <a:r>
              <a:rPr lang="en-GB" sz="1000" b="1" dirty="0">
                <a:solidFill>
                  <a:schemeClr val="accent4"/>
                </a:solidFill>
              </a:rPr>
              <a:t>%</a:t>
            </a:r>
          </a:p>
        </p:txBody>
      </p:sp>
      <p:sp>
        <p:nvSpPr>
          <p:cNvPr id="84" name="TextBox 83"/>
          <p:cNvSpPr txBox="1"/>
          <p:nvPr/>
        </p:nvSpPr>
        <p:spPr>
          <a:xfrm>
            <a:off x="1259632" y="2546215"/>
            <a:ext cx="1296144" cy="153888"/>
          </a:xfrm>
          <a:prstGeom prst="rect">
            <a:avLst/>
          </a:prstGeom>
          <a:noFill/>
        </p:spPr>
        <p:txBody>
          <a:bodyPr wrap="square" lIns="0" tIns="0" rIns="0" bIns="0" rtlCol="0">
            <a:spAutoFit/>
          </a:bodyPr>
          <a:lstStyle/>
          <a:p>
            <a:pPr>
              <a:tabLst>
                <a:tab pos="1435100" algn="r"/>
                <a:tab pos="1879600" algn="r"/>
              </a:tabLst>
            </a:pPr>
            <a:r>
              <a:rPr lang="hu-HU" sz="1000" dirty="0" err="1">
                <a:solidFill>
                  <a:srgbClr val="363636"/>
                </a:solidFill>
              </a:rPr>
              <a:t>Other</a:t>
            </a:r>
            <a:r>
              <a:rPr lang="en-GB" sz="1000" b="1" dirty="0">
                <a:solidFill>
                  <a:schemeClr val="accent2"/>
                </a:solidFill>
              </a:rPr>
              <a:t>	</a:t>
            </a:r>
            <a:r>
              <a:rPr lang="hu-HU" sz="1000" b="1" dirty="0">
                <a:solidFill>
                  <a:schemeClr val="accent2"/>
                </a:solidFill>
              </a:rPr>
              <a:t>61</a:t>
            </a:r>
            <a:r>
              <a:rPr lang="en-GB" sz="1000" b="1" dirty="0">
                <a:solidFill>
                  <a:schemeClr val="accent2"/>
                </a:solidFill>
              </a:rPr>
              <a:t>%</a:t>
            </a:r>
          </a:p>
        </p:txBody>
      </p:sp>
      <p:sp>
        <p:nvSpPr>
          <p:cNvPr id="85" name="TextBox 84"/>
          <p:cNvSpPr txBox="1"/>
          <p:nvPr/>
        </p:nvSpPr>
        <p:spPr>
          <a:xfrm>
            <a:off x="1259632" y="2743039"/>
            <a:ext cx="1368152" cy="153888"/>
          </a:xfrm>
          <a:prstGeom prst="rect">
            <a:avLst/>
          </a:prstGeom>
          <a:noFill/>
        </p:spPr>
        <p:txBody>
          <a:bodyPr wrap="square" lIns="0" tIns="0" rIns="0" bIns="0" rtlCol="0">
            <a:spAutoFit/>
          </a:bodyPr>
          <a:lstStyle/>
          <a:p>
            <a:pPr>
              <a:tabLst>
                <a:tab pos="1435100" algn="r"/>
                <a:tab pos="1879600" algn="r"/>
              </a:tabLst>
            </a:pPr>
            <a:r>
              <a:rPr lang="hu-HU" sz="1000" dirty="0">
                <a:solidFill>
                  <a:srgbClr val="363636"/>
                </a:solidFill>
              </a:rPr>
              <a:t>No </a:t>
            </a:r>
            <a:r>
              <a:rPr lang="hu-HU" sz="1000" dirty="0" err="1">
                <a:solidFill>
                  <a:srgbClr val="363636"/>
                </a:solidFill>
              </a:rPr>
              <a:t>friends</a:t>
            </a:r>
            <a:r>
              <a:rPr lang="hu-HU" sz="1000" b="1" dirty="0">
                <a:solidFill>
                  <a:schemeClr val="accent3"/>
                </a:solidFill>
              </a:rPr>
              <a:t>                    7</a:t>
            </a:r>
            <a:r>
              <a:rPr lang="en-GB" sz="1000" b="1" dirty="0">
                <a:solidFill>
                  <a:schemeClr val="accent3"/>
                </a:solidFill>
              </a:rPr>
              <a:t>%</a:t>
            </a:r>
          </a:p>
        </p:txBody>
      </p:sp>
      <p:sp>
        <p:nvSpPr>
          <p:cNvPr id="86" name="Szövegdoboz 30"/>
          <p:cNvSpPr txBox="1"/>
          <p:nvPr/>
        </p:nvSpPr>
        <p:spPr>
          <a:xfrm>
            <a:off x="1038776"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2011+</a:t>
            </a:r>
          </a:p>
        </p:txBody>
      </p:sp>
      <p:sp>
        <p:nvSpPr>
          <p:cNvPr id="57"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58" name="Picture 57">
            <a:extLst>
              <a:ext uri="{FF2B5EF4-FFF2-40B4-BE49-F238E27FC236}">
                <a16:creationId xmlns:a16="http://schemas.microsoft.com/office/drawing/2014/main" xmlns="" id="{342E0034-4242-4BB2-9B74-AE2A98677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9" name="Picture 58">
            <a:extLst>
              <a:ext uri="{FF2B5EF4-FFF2-40B4-BE49-F238E27FC236}">
                <a16:creationId xmlns:a16="http://schemas.microsoft.com/office/drawing/2014/main" xmlns="" id="{40BE491A-EFC7-4B89-8C3E-8FC32D2A9A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114381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err="1"/>
              <a:t>Degree</a:t>
            </a:r>
            <a:r>
              <a:rPr lang="hu-HU" dirty="0"/>
              <a:t> of </a:t>
            </a:r>
            <a:r>
              <a:rPr lang="hu-HU" dirty="0" err="1"/>
              <a:t>Integration</a:t>
            </a:r>
            <a:endParaRPr lang="en-US" dirty="0"/>
          </a:p>
        </p:txBody>
      </p:sp>
      <p:sp>
        <p:nvSpPr>
          <p:cNvPr id="118" name="Rectangle 117"/>
          <p:cNvSpPr/>
          <p:nvPr/>
        </p:nvSpPr>
        <p:spPr>
          <a:xfrm>
            <a:off x="285835" y="4323570"/>
            <a:ext cx="7992888" cy="400108"/>
          </a:xfrm>
          <a:prstGeom prst="rect">
            <a:avLst/>
          </a:prstGeom>
        </p:spPr>
        <p:txBody>
          <a:bodyPr wrap="square" lIns="91438" tIns="45719" rIns="91438" bIns="45719">
            <a:spAutoFit/>
          </a:bodyPr>
          <a:lstStyle/>
          <a:p>
            <a:pPr marL="4763" algn="just"/>
            <a:r>
              <a:rPr lang="en-US" sz="1000" dirty="0">
                <a:solidFill>
                  <a:srgbClr val="58595B"/>
                </a:solidFill>
              </a:rPr>
              <a:t>Most of respondents feel that their integration was successful, moreover, 1/5 of them considers the given country as their home. For Hungarians living in Germany it is more typical to feel like strangers, therefore it is understandable that they also consider the country less as their home.</a:t>
            </a:r>
          </a:p>
        </p:txBody>
      </p:sp>
      <p:graphicFrame>
        <p:nvGraphicFramePr>
          <p:cNvPr id="4" name="Chart 5"/>
          <p:cNvGraphicFramePr>
            <a:graphicFrameLocks noChangeAspect="1"/>
          </p:cNvGraphicFramePr>
          <p:nvPr>
            <p:extLst/>
          </p:nvPr>
        </p:nvGraphicFramePr>
        <p:xfrm>
          <a:off x="4011425" y="1285632"/>
          <a:ext cx="1275220" cy="1263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6"/>
          <p:cNvGraphicFramePr>
            <a:graphicFrameLocks noChangeAspect="1"/>
          </p:cNvGraphicFramePr>
          <p:nvPr>
            <p:extLst/>
          </p:nvPr>
        </p:nvGraphicFramePr>
        <p:xfrm>
          <a:off x="2668022" y="1285632"/>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7"/>
          <p:cNvSpPr txBox="1"/>
          <p:nvPr/>
        </p:nvSpPr>
        <p:spPr>
          <a:xfrm>
            <a:off x="3779912" y="1257175"/>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7" name="Rectangle 9"/>
          <p:cNvSpPr/>
          <p:nvPr/>
        </p:nvSpPr>
        <p:spPr>
          <a:xfrm>
            <a:off x="3015674" y="1610681"/>
            <a:ext cx="751267"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3,5</a:t>
            </a:r>
            <a:r>
              <a:rPr lang="en-ZA" b="1" kern="0" dirty="0">
                <a:solidFill>
                  <a:schemeClr val="accent4"/>
                </a:solidFill>
                <a:latin typeface="Calibri"/>
              </a:rPr>
              <a:t>%</a:t>
            </a:r>
            <a:endParaRPr lang="en-ZA" kern="0" dirty="0">
              <a:solidFill>
                <a:schemeClr val="accent4"/>
              </a:solidFill>
              <a:latin typeface="Calibri"/>
            </a:endParaRPr>
          </a:p>
        </p:txBody>
      </p:sp>
      <p:sp>
        <p:nvSpPr>
          <p:cNvPr id="8" name="Text Placeholder 9"/>
          <p:cNvSpPr txBox="1">
            <a:spLocks/>
          </p:cNvSpPr>
          <p:nvPr/>
        </p:nvSpPr>
        <p:spPr>
          <a:xfrm>
            <a:off x="2494167" y="921624"/>
            <a:ext cx="1622929" cy="230732"/>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err="1"/>
              <a:t>Could</a:t>
            </a:r>
            <a:r>
              <a:rPr lang="hu-HU" sz="900" cap="all" dirty="0"/>
              <a:t> </a:t>
            </a:r>
            <a:r>
              <a:rPr lang="hu-HU" sz="900" cap="all" dirty="0" err="1"/>
              <a:t>not</a:t>
            </a:r>
            <a:r>
              <a:rPr lang="hu-HU" sz="900" cap="all" dirty="0"/>
              <a:t> </a:t>
            </a:r>
            <a:r>
              <a:rPr lang="hu-HU" sz="900" cap="all" dirty="0" err="1"/>
              <a:t>really</a:t>
            </a:r>
            <a:r>
              <a:rPr lang="hu-HU" sz="900" cap="all" dirty="0"/>
              <a:t> </a:t>
            </a:r>
          </a:p>
          <a:p>
            <a:pPr marL="0" indent="0" algn="ctr"/>
            <a:r>
              <a:rPr lang="hu-HU" sz="900" cap="all" dirty="0"/>
              <a:t>SETTLE in</a:t>
            </a:r>
          </a:p>
        </p:txBody>
      </p:sp>
      <p:sp>
        <p:nvSpPr>
          <p:cNvPr id="10" name="Rectangle 11"/>
          <p:cNvSpPr/>
          <p:nvPr/>
        </p:nvSpPr>
        <p:spPr>
          <a:xfrm>
            <a:off x="4309540" y="1609979"/>
            <a:ext cx="982541"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23,6</a:t>
            </a:r>
            <a:r>
              <a:rPr lang="en-ZA" b="1" kern="0" dirty="0">
                <a:solidFill>
                  <a:schemeClr val="accent4"/>
                </a:solidFill>
                <a:latin typeface="Calibri"/>
              </a:rPr>
              <a:t>%</a:t>
            </a:r>
            <a:endParaRPr lang="en-ZA" kern="0" dirty="0">
              <a:solidFill>
                <a:schemeClr val="accent4"/>
              </a:solidFill>
              <a:latin typeface="Calibri"/>
            </a:endParaRPr>
          </a:p>
        </p:txBody>
      </p:sp>
      <p:sp>
        <p:nvSpPr>
          <p:cNvPr id="11" name="Text Placeholder 9"/>
          <p:cNvSpPr txBox="1">
            <a:spLocks/>
          </p:cNvSpPr>
          <p:nvPr/>
        </p:nvSpPr>
        <p:spPr>
          <a:xfrm>
            <a:off x="3820943" y="880767"/>
            <a:ext cx="1656184" cy="309270"/>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Start </a:t>
            </a:r>
            <a:r>
              <a:rPr lang="hu-HU" sz="900" cap="all" dirty="0" err="1"/>
              <a:t>to</a:t>
            </a:r>
            <a:r>
              <a:rPr lang="hu-HU" sz="900" cap="all" dirty="0"/>
              <a:t> SETTLE in </a:t>
            </a:r>
            <a:r>
              <a:rPr lang="hu-HU" sz="900" cap="all" dirty="0" err="1"/>
              <a:t>but</a:t>
            </a:r>
            <a:r>
              <a:rPr lang="hu-HU" sz="900" cap="all" dirty="0"/>
              <a:t> OFTEN </a:t>
            </a:r>
            <a:r>
              <a:rPr lang="hu-HU" sz="900" cap="all" dirty="0" err="1"/>
              <a:t>feel</a:t>
            </a:r>
            <a:r>
              <a:rPr lang="hu-HU" sz="900" cap="all" dirty="0"/>
              <a:t> </a:t>
            </a:r>
            <a:r>
              <a:rPr lang="hu-HU" sz="900" cap="all" dirty="0" err="1"/>
              <a:t>like</a:t>
            </a:r>
            <a:r>
              <a:rPr lang="hu-HU" sz="900" cap="all" dirty="0"/>
              <a:t> </a:t>
            </a:r>
            <a:r>
              <a:rPr lang="hu-HU" sz="900" cap="all" dirty="0" err="1"/>
              <a:t>Strangers</a:t>
            </a:r>
            <a:endParaRPr lang="hu-HU" sz="900" cap="all" dirty="0"/>
          </a:p>
        </p:txBody>
      </p:sp>
      <p:graphicFrame>
        <p:nvGraphicFramePr>
          <p:cNvPr id="12" name="Chart 13"/>
          <p:cNvGraphicFramePr>
            <a:graphicFrameLocks noChangeAspect="1"/>
          </p:cNvGraphicFramePr>
          <p:nvPr>
            <p:extLst/>
          </p:nvPr>
        </p:nvGraphicFramePr>
        <p:xfrm>
          <a:off x="5387451" y="1279281"/>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4"/>
          <p:cNvSpPr/>
          <p:nvPr/>
        </p:nvSpPr>
        <p:spPr>
          <a:xfrm>
            <a:off x="5676391" y="1609979"/>
            <a:ext cx="959973"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51,8</a:t>
            </a:r>
            <a:r>
              <a:rPr lang="en-ZA" b="1" kern="0" dirty="0">
                <a:solidFill>
                  <a:schemeClr val="accent4"/>
                </a:solidFill>
                <a:latin typeface="Calibri"/>
              </a:rPr>
              <a:t>%</a:t>
            </a:r>
            <a:endParaRPr lang="en-ZA" kern="0" dirty="0">
              <a:solidFill>
                <a:schemeClr val="accent4"/>
              </a:solidFill>
              <a:latin typeface="Calibri"/>
            </a:endParaRPr>
          </a:p>
        </p:txBody>
      </p:sp>
      <p:sp>
        <p:nvSpPr>
          <p:cNvPr id="14" name="Text Placeholder 9"/>
          <p:cNvSpPr txBox="1">
            <a:spLocks/>
          </p:cNvSpPr>
          <p:nvPr/>
        </p:nvSpPr>
        <p:spPr>
          <a:xfrm>
            <a:off x="5442287" y="921801"/>
            <a:ext cx="1211753" cy="1748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MANAGED TO SETTLE IN QUITE WELL</a:t>
            </a:r>
          </a:p>
        </p:txBody>
      </p:sp>
      <p:graphicFrame>
        <p:nvGraphicFramePr>
          <p:cNvPr id="15" name="Chart 16"/>
          <p:cNvGraphicFramePr>
            <a:graphicFrameLocks noChangeAspect="1"/>
          </p:cNvGraphicFramePr>
          <p:nvPr>
            <p:extLst/>
          </p:nvPr>
        </p:nvGraphicFramePr>
        <p:xfrm>
          <a:off x="6708371" y="1275606"/>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Placeholder 9"/>
          <p:cNvSpPr txBox="1">
            <a:spLocks/>
          </p:cNvSpPr>
          <p:nvPr/>
        </p:nvSpPr>
        <p:spPr>
          <a:xfrm>
            <a:off x="6700354" y="921685"/>
            <a:ext cx="1440757" cy="28422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ALREADY </a:t>
            </a:r>
            <a:r>
              <a:rPr lang="hu-HU" sz="900" cap="all" dirty="0" err="1"/>
              <a:t>Consider</a:t>
            </a:r>
            <a:r>
              <a:rPr lang="hu-HU" sz="900" cap="all" dirty="0"/>
              <a:t> THIS country </a:t>
            </a:r>
            <a:r>
              <a:rPr lang="hu-HU" sz="900" cap="all" dirty="0" err="1"/>
              <a:t>as</a:t>
            </a:r>
            <a:r>
              <a:rPr lang="hu-HU" sz="900" cap="all" dirty="0"/>
              <a:t> </a:t>
            </a:r>
            <a:r>
              <a:rPr lang="hu-HU" sz="900" cap="all" dirty="0" err="1"/>
              <a:t>home</a:t>
            </a:r>
            <a:endParaRPr lang="hu-HU" sz="900" cap="all" dirty="0"/>
          </a:p>
        </p:txBody>
      </p:sp>
      <p:sp>
        <p:nvSpPr>
          <p:cNvPr id="19" name="Rectangle 20"/>
          <p:cNvSpPr/>
          <p:nvPr/>
        </p:nvSpPr>
        <p:spPr>
          <a:xfrm>
            <a:off x="7005237" y="1609979"/>
            <a:ext cx="999278"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21,1</a:t>
            </a:r>
            <a:r>
              <a:rPr lang="en-ZA" b="1" kern="0" dirty="0">
                <a:solidFill>
                  <a:schemeClr val="accent4"/>
                </a:solidFill>
                <a:latin typeface="Calibri"/>
              </a:rPr>
              <a:t>%</a:t>
            </a:r>
            <a:endParaRPr lang="en-ZA" kern="0" dirty="0">
              <a:solidFill>
                <a:schemeClr val="accent4"/>
              </a:solidFill>
              <a:latin typeface="Calibri"/>
            </a:endParaRPr>
          </a:p>
        </p:txBody>
      </p:sp>
      <p:graphicFrame>
        <p:nvGraphicFramePr>
          <p:cNvPr id="21" name="Chart 5"/>
          <p:cNvGraphicFramePr>
            <a:graphicFrameLocks noChangeAspect="1"/>
          </p:cNvGraphicFramePr>
          <p:nvPr>
            <p:extLst/>
          </p:nvPr>
        </p:nvGraphicFramePr>
        <p:xfrm>
          <a:off x="4011425" y="2272944"/>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6"/>
          <p:cNvGraphicFramePr>
            <a:graphicFrameLocks noChangeAspect="1"/>
          </p:cNvGraphicFramePr>
          <p:nvPr>
            <p:extLst/>
          </p:nvPr>
        </p:nvGraphicFramePr>
        <p:xfrm>
          <a:off x="2668022" y="2272944"/>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7"/>
          <p:cNvSpPr txBox="1"/>
          <p:nvPr/>
        </p:nvSpPr>
        <p:spPr>
          <a:xfrm>
            <a:off x="3779912" y="2244486"/>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24" name="Rectangle 9"/>
          <p:cNvSpPr/>
          <p:nvPr/>
        </p:nvSpPr>
        <p:spPr>
          <a:xfrm>
            <a:off x="3015674" y="2597993"/>
            <a:ext cx="751267"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3,</a:t>
            </a:r>
            <a:r>
              <a:rPr lang="hu-HU" b="1" kern="0" dirty="0" err="1">
                <a:solidFill>
                  <a:schemeClr val="accent2"/>
                </a:solidFill>
                <a:latin typeface="Calibri"/>
              </a:rPr>
              <a:t>3</a:t>
            </a:r>
            <a:r>
              <a:rPr lang="en-ZA" b="1" kern="0" dirty="0">
                <a:solidFill>
                  <a:schemeClr val="accent2"/>
                </a:solidFill>
                <a:latin typeface="Calibri"/>
              </a:rPr>
              <a:t>%</a:t>
            </a:r>
            <a:endParaRPr lang="en-ZA" kern="0" dirty="0">
              <a:solidFill>
                <a:schemeClr val="accent2"/>
              </a:solidFill>
              <a:latin typeface="Calibri"/>
            </a:endParaRPr>
          </a:p>
        </p:txBody>
      </p:sp>
      <p:sp>
        <p:nvSpPr>
          <p:cNvPr id="26" name="Rectangle 11"/>
          <p:cNvSpPr/>
          <p:nvPr/>
        </p:nvSpPr>
        <p:spPr>
          <a:xfrm>
            <a:off x="4309540" y="2597291"/>
            <a:ext cx="982541"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20,5</a:t>
            </a:r>
            <a:r>
              <a:rPr lang="en-ZA" b="1" kern="0" dirty="0">
                <a:solidFill>
                  <a:schemeClr val="accent2"/>
                </a:solidFill>
                <a:latin typeface="Calibri"/>
              </a:rPr>
              <a:t>%</a:t>
            </a:r>
            <a:endParaRPr lang="en-ZA" kern="0" dirty="0">
              <a:solidFill>
                <a:schemeClr val="accent2"/>
              </a:solidFill>
              <a:latin typeface="Calibri"/>
            </a:endParaRPr>
          </a:p>
        </p:txBody>
      </p:sp>
      <p:graphicFrame>
        <p:nvGraphicFramePr>
          <p:cNvPr id="28" name="Chart 13"/>
          <p:cNvGraphicFramePr>
            <a:graphicFrameLocks noChangeAspect="1"/>
          </p:cNvGraphicFramePr>
          <p:nvPr>
            <p:extLst/>
          </p:nvPr>
        </p:nvGraphicFramePr>
        <p:xfrm>
          <a:off x="5387451" y="2266593"/>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9" name="Rectangle 14"/>
          <p:cNvSpPr/>
          <p:nvPr/>
        </p:nvSpPr>
        <p:spPr>
          <a:xfrm>
            <a:off x="5628252" y="2597291"/>
            <a:ext cx="887965"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51,2</a:t>
            </a:r>
            <a:r>
              <a:rPr lang="en-ZA" b="1" kern="0" dirty="0">
                <a:solidFill>
                  <a:schemeClr val="accent2"/>
                </a:solidFill>
                <a:latin typeface="Calibri"/>
              </a:rPr>
              <a:t>%</a:t>
            </a:r>
            <a:endParaRPr lang="en-ZA" kern="0" dirty="0">
              <a:solidFill>
                <a:schemeClr val="accent2"/>
              </a:solidFill>
              <a:latin typeface="Calibri"/>
            </a:endParaRPr>
          </a:p>
        </p:txBody>
      </p:sp>
      <p:graphicFrame>
        <p:nvGraphicFramePr>
          <p:cNvPr id="31" name="Chart 16"/>
          <p:cNvGraphicFramePr>
            <a:graphicFrameLocks noChangeAspect="1"/>
          </p:cNvGraphicFramePr>
          <p:nvPr>
            <p:extLst/>
          </p:nvPr>
        </p:nvGraphicFramePr>
        <p:xfrm>
          <a:off x="6708371" y="2262918"/>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35" name="Rectangle 20"/>
          <p:cNvSpPr/>
          <p:nvPr/>
        </p:nvSpPr>
        <p:spPr>
          <a:xfrm>
            <a:off x="6957098" y="2597291"/>
            <a:ext cx="1071286"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24,9</a:t>
            </a:r>
            <a:r>
              <a:rPr lang="en-ZA" b="1" kern="0" dirty="0">
                <a:solidFill>
                  <a:schemeClr val="accent2"/>
                </a:solidFill>
                <a:latin typeface="Calibri"/>
              </a:rPr>
              <a:t>%</a:t>
            </a:r>
            <a:endParaRPr lang="en-ZA" kern="0" dirty="0">
              <a:solidFill>
                <a:schemeClr val="accent2"/>
              </a:solidFill>
              <a:latin typeface="Calibri"/>
            </a:endParaRPr>
          </a:p>
        </p:txBody>
      </p:sp>
      <p:sp>
        <p:nvSpPr>
          <p:cNvPr id="37" name="Rectangle 36"/>
          <p:cNvSpPr/>
          <p:nvPr/>
        </p:nvSpPr>
        <p:spPr>
          <a:xfrm>
            <a:off x="1904381" y="1563638"/>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38" name="Rectangle 37"/>
          <p:cNvSpPr/>
          <p:nvPr/>
        </p:nvSpPr>
        <p:spPr>
          <a:xfrm>
            <a:off x="920832" y="2575790"/>
            <a:ext cx="1762017" cy="446274"/>
          </a:xfrm>
          <a:prstGeom prst="rect">
            <a:avLst/>
          </a:prstGeom>
        </p:spPr>
        <p:txBody>
          <a:bodyPr wrap="none" lIns="91438" tIns="45719" rIns="91438" bIns="45719">
            <a:spAutoFit/>
          </a:bodyPr>
          <a:lstStyle/>
          <a:p>
            <a:r>
              <a:rPr lang="hu-HU" sz="2300" b="1" kern="0" dirty="0">
                <a:solidFill>
                  <a:schemeClr val="accent2"/>
                </a:solidFill>
                <a:latin typeface="Calibri"/>
              </a:rPr>
              <a:t>Great </a:t>
            </a:r>
            <a:r>
              <a:rPr lang="hu-HU" sz="2300" b="1" kern="0" dirty="0" err="1">
                <a:solidFill>
                  <a:schemeClr val="accent2"/>
                </a:solidFill>
                <a:latin typeface="Calibri"/>
              </a:rPr>
              <a:t>Britain</a:t>
            </a:r>
            <a:endParaRPr lang="hu-HU" sz="2300" b="1" kern="0" dirty="0">
              <a:solidFill>
                <a:schemeClr val="accent2"/>
              </a:solidFill>
              <a:latin typeface="Calibri"/>
            </a:endParaRPr>
          </a:p>
        </p:txBody>
      </p:sp>
      <p:graphicFrame>
        <p:nvGraphicFramePr>
          <p:cNvPr id="39" name="Chart 5"/>
          <p:cNvGraphicFramePr>
            <a:graphicFrameLocks noChangeAspect="1"/>
          </p:cNvGraphicFramePr>
          <p:nvPr>
            <p:extLst/>
          </p:nvPr>
        </p:nvGraphicFramePr>
        <p:xfrm>
          <a:off x="4011425" y="3219074"/>
          <a:ext cx="1275220" cy="126336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0" name="Chart 6"/>
          <p:cNvGraphicFramePr>
            <a:graphicFrameLocks noChangeAspect="1"/>
          </p:cNvGraphicFramePr>
          <p:nvPr>
            <p:extLst/>
          </p:nvPr>
        </p:nvGraphicFramePr>
        <p:xfrm>
          <a:off x="2668022" y="3219074"/>
          <a:ext cx="1275220" cy="1263368"/>
        </p:xfrm>
        <a:graphic>
          <a:graphicData uri="http://schemas.openxmlformats.org/drawingml/2006/chart">
            <c:chart xmlns:c="http://schemas.openxmlformats.org/drawingml/2006/chart" xmlns:r="http://schemas.openxmlformats.org/officeDocument/2006/relationships" r:id="rId11"/>
          </a:graphicData>
        </a:graphic>
      </p:graphicFrame>
      <p:sp>
        <p:nvSpPr>
          <p:cNvPr id="42" name="Rectangle 9"/>
          <p:cNvSpPr/>
          <p:nvPr/>
        </p:nvSpPr>
        <p:spPr>
          <a:xfrm>
            <a:off x="3015674" y="3534096"/>
            <a:ext cx="751267"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3,7</a:t>
            </a:r>
            <a:r>
              <a:rPr lang="en-ZA" b="1" kern="0" dirty="0">
                <a:solidFill>
                  <a:schemeClr val="accent5"/>
                </a:solidFill>
                <a:latin typeface="Calibri"/>
              </a:rPr>
              <a:t>%</a:t>
            </a:r>
            <a:endParaRPr lang="en-ZA" kern="0" dirty="0">
              <a:solidFill>
                <a:schemeClr val="accent5"/>
              </a:solidFill>
              <a:latin typeface="Calibri"/>
            </a:endParaRPr>
          </a:p>
        </p:txBody>
      </p:sp>
      <p:sp>
        <p:nvSpPr>
          <p:cNvPr id="43" name="Rectangle 11"/>
          <p:cNvSpPr/>
          <p:nvPr/>
        </p:nvSpPr>
        <p:spPr>
          <a:xfrm>
            <a:off x="4283968" y="3533394"/>
            <a:ext cx="91053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26,7</a:t>
            </a:r>
            <a:r>
              <a:rPr lang="en-ZA" b="1" kern="0" dirty="0">
                <a:solidFill>
                  <a:schemeClr val="accent5"/>
                </a:solidFill>
                <a:latin typeface="Calibri"/>
              </a:rPr>
              <a:t>%</a:t>
            </a:r>
            <a:endParaRPr lang="en-ZA" kern="0" dirty="0">
              <a:solidFill>
                <a:schemeClr val="accent5"/>
              </a:solidFill>
              <a:latin typeface="Calibri"/>
            </a:endParaRPr>
          </a:p>
        </p:txBody>
      </p:sp>
      <p:graphicFrame>
        <p:nvGraphicFramePr>
          <p:cNvPr id="44" name="Chart 13"/>
          <p:cNvGraphicFramePr>
            <a:graphicFrameLocks noChangeAspect="1"/>
          </p:cNvGraphicFramePr>
          <p:nvPr>
            <p:extLst/>
          </p:nvPr>
        </p:nvGraphicFramePr>
        <p:xfrm>
          <a:off x="5387451" y="3212723"/>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45" name="Rectangle 14"/>
          <p:cNvSpPr/>
          <p:nvPr/>
        </p:nvSpPr>
        <p:spPr>
          <a:xfrm>
            <a:off x="5628251" y="3533394"/>
            <a:ext cx="95997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52,3</a:t>
            </a:r>
            <a:r>
              <a:rPr lang="en-ZA" b="1" kern="0" dirty="0">
                <a:solidFill>
                  <a:schemeClr val="accent5"/>
                </a:solidFill>
                <a:latin typeface="Calibri"/>
              </a:rPr>
              <a:t>%</a:t>
            </a:r>
            <a:endParaRPr lang="en-ZA" kern="0" dirty="0">
              <a:solidFill>
                <a:schemeClr val="accent5"/>
              </a:solidFill>
              <a:latin typeface="Calibri"/>
            </a:endParaRPr>
          </a:p>
        </p:txBody>
      </p:sp>
      <p:graphicFrame>
        <p:nvGraphicFramePr>
          <p:cNvPr id="46" name="Chart 16"/>
          <p:cNvGraphicFramePr>
            <a:graphicFrameLocks noChangeAspect="1"/>
          </p:cNvGraphicFramePr>
          <p:nvPr>
            <p:extLst/>
          </p:nvPr>
        </p:nvGraphicFramePr>
        <p:xfrm>
          <a:off x="6708371" y="3209048"/>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7" name="Rectangle 20"/>
          <p:cNvSpPr/>
          <p:nvPr/>
        </p:nvSpPr>
        <p:spPr>
          <a:xfrm>
            <a:off x="6957098" y="3533394"/>
            <a:ext cx="927270"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17,3</a:t>
            </a:r>
            <a:r>
              <a:rPr lang="en-ZA" b="1" kern="0" dirty="0">
                <a:solidFill>
                  <a:schemeClr val="accent5"/>
                </a:solidFill>
                <a:latin typeface="Calibri"/>
              </a:rPr>
              <a:t>%</a:t>
            </a:r>
            <a:endParaRPr lang="en-ZA" kern="0" dirty="0">
              <a:solidFill>
                <a:schemeClr val="accent5"/>
              </a:solidFill>
              <a:latin typeface="Calibri"/>
            </a:endParaRPr>
          </a:p>
        </p:txBody>
      </p:sp>
      <p:sp>
        <p:nvSpPr>
          <p:cNvPr id="48" name="Rectangle 47"/>
          <p:cNvSpPr/>
          <p:nvPr/>
        </p:nvSpPr>
        <p:spPr>
          <a:xfrm>
            <a:off x="1323961" y="3494923"/>
            <a:ext cx="1309970" cy="446274"/>
          </a:xfrm>
          <a:prstGeom prst="rect">
            <a:avLst/>
          </a:prstGeom>
        </p:spPr>
        <p:txBody>
          <a:bodyPr wrap="none" lIns="91438" tIns="45719" rIns="91438" bIns="45719">
            <a:spAutoFit/>
          </a:bodyPr>
          <a:lstStyle/>
          <a:p>
            <a:r>
              <a:rPr lang="hu-HU" sz="2300" b="1" kern="0" dirty="0" err="1">
                <a:solidFill>
                  <a:schemeClr val="accent5"/>
                </a:solidFill>
                <a:latin typeface="Calibri"/>
              </a:rPr>
              <a:t>Germany</a:t>
            </a:r>
            <a:endParaRPr lang="hu-HU" sz="2300" b="1" kern="0" dirty="0">
              <a:solidFill>
                <a:schemeClr val="accent5"/>
              </a:solidFill>
              <a:latin typeface="Calibri"/>
            </a:endParaRPr>
          </a:p>
        </p:txBody>
      </p:sp>
      <p:cxnSp>
        <p:nvCxnSpPr>
          <p:cNvPr id="3" name="Straight Connector 2"/>
          <p:cNvCxnSpPr/>
          <p:nvPr/>
        </p:nvCxnSpPr>
        <p:spPr>
          <a:xfrm>
            <a:off x="1043608" y="2272944"/>
            <a:ext cx="676875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0" name="Text Placeholder 9"/>
          <p:cNvSpPr>
            <a:spLocks noGrp="1"/>
          </p:cNvSpPr>
          <p:nvPr>
            <p:ph type="body" sz="quarter" idx="26"/>
          </p:nvPr>
        </p:nvSpPr>
        <p:spPr>
          <a:xfrm>
            <a:off x="202233" y="483518"/>
            <a:ext cx="8690248" cy="205628"/>
          </a:xfrm>
        </p:spPr>
        <p:txBody>
          <a:bodyPr/>
          <a:lstStyle/>
          <a:p>
            <a:r>
              <a:rPr lang="en-GB" dirty="0"/>
              <a:t>How do you feel about your integration abroad?</a:t>
            </a:r>
            <a:endParaRPr lang="hu-HU" dirty="0"/>
          </a:p>
        </p:txBody>
      </p:sp>
      <p:sp>
        <p:nvSpPr>
          <p:cNvPr id="4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49" name="Picture 48">
            <a:extLst>
              <a:ext uri="{FF2B5EF4-FFF2-40B4-BE49-F238E27FC236}">
                <a16:creationId xmlns:a16="http://schemas.microsoft.com/office/drawing/2014/main" xmlns="" id="{DE07224A-C223-46C8-A37B-567A4F35F50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1" name="Picture 50">
            <a:extLst>
              <a:ext uri="{FF2B5EF4-FFF2-40B4-BE49-F238E27FC236}">
                <a16:creationId xmlns:a16="http://schemas.microsoft.com/office/drawing/2014/main" xmlns="" id="{F4892403-06A8-421C-BEA6-900738DF525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199672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Integration vs. </a:t>
            </a:r>
            <a:r>
              <a:rPr lang="hu-HU" dirty="0"/>
              <a:t>Y</a:t>
            </a:r>
            <a:r>
              <a:rPr lang="en-GB" dirty="0"/>
              <a:t>ear of </a:t>
            </a:r>
            <a:r>
              <a:rPr lang="hu-HU" dirty="0"/>
              <a:t>M</a:t>
            </a:r>
            <a:r>
              <a:rPr lang="en-GB" dirty="0" err="1"/>
              <a:t>oving</a:t>
            </a:r>
            <a:endParaRPr lang="hu-HU" dirty="0"/>
          </a:p>
        </p:txBody>
      </p:sp>
      <p:sp>
        <p:nvSpPr>
          <p:cNvPr id="22" name="Text Placeholder 9"/>
          <p:cNvSpPr>
            <a:spLocks noGrp="1"/>
          </p:cNvSpPr>
          <p:nvPr>
            <p:ph type="body" sz="quarter" idx="26"/>
          </p:nvPr>
        </p:nvSpPr>
        <p:spPr>
          <a:xfrm>
            <a:off x="202233" y="483518"/>
            <a:ext cx="8690248" cy="209475"/>
          </a:xfrm>
        </p:spPr>
        <p:txBody>
          <a:bodyPr/>
          <a:lstStyle/>
          <a:p>
            <a:r>
              <a:rPr lang="en-GB" dirty="0"/>
              <a:t>How do you feel about your integration abroad?</a:t>
            </a:r>
            <a:endParaRPr lang="hu-HU" dirty="0"/>
          </a:p>
        </p:txBody>
      </p:sp>
      <p:sp>
        <p:nvSpPr>
          <p:cNvPr id="36" name="Rectangle 35"/>
          <p:cNvSpPr/>
          <p:nvPr/>
        </p:nvSpPr>
        <p:spPr>
          <a:xfrm>
            <a:off x="611560" y="3895910"/>
            <a:ext cx="7850343" cy="553996"/>
          </a:xfrm>
          <a:prstGeom prst="rect">
            <a:avLst/>
          </a:prstGeom>
        </p:spPr>
        <p:txBody>
          <a:bodyPr wrap="square" lIns="91438" tIns="45719" rIns="91438" bIns="45719">
            <a:spAutoFit/>
          </a:bodyPr>
          <a:lstStyle/>
          <a:p>
            <a:pPr marL="4763" algn="just"/>
            <a:r>
              <a:rPr lang="en-US" sz="1000" dirty="0">
                <a:solidFill>
                  <a:srgbClr val="58595B"/>
                </a:solidFill>
              </a:rPr>
              <a:t>The degree of integration significantly depends on the time spent in the new country. The longer the respondents live abroad, the more they feel like home there, while those who have arrived recently, often feel like strangers. Most of respondents integrated successfully, regardless of time spend abroad, and there is a marginal rate of those who completely failed, which is probably connected with other reasons than time spent abroad. </a:t>
            </a:r>
          </a:p>
        </p:txBody>
      </p:sp>
      <p:sp>
        <p:nvSpPr>
          <p:cNvPr id="8" name="Rectangle 7"/>
          <p:cNvSpPr/>
          <p:nvPr/>
        </p:nvSpPr>
        <p:spPr>
          <a:xfrm>
            <a:off x="6143989"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10" name="Group 26"/>
          <p:cNvGrpSpPr/>
          <p:nvPr/>
        </p:nvGrpSpPr>
        <p:grpSpPr>
          <a:xfrm>
            <a:off x="6072104" y="1419622"/>
            <a:ext cx="2244186" cy="2244186"/>
            <a:chOff x="1505542" y="1628586"/>
            <a:chExt cx="3960000" cy="3960000"/>
          </a:xfrm>
        </p:grpSpPr>
        <p:sp>
          <p:nvSpPr>
            <p:cNvPr id="11" name="Oval 1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2" name="Oval 1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3" name="Oval 12"/>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4" name="Oval 13"/>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5" name="Arc 14"/>
          <p:cNvSpPr>
            <a:spLocks noChangeAspect="1"/>
          </p:cNvSpPr>
          <p:nvPr/>
        </p:nvSpPr>
        <p:spPr bwMode="auto">
          <a:xfrm>
            <a:off x="6071980" y="1419623"/>
            <a:ext cx="2244436" cy="2244186"/>
          </a:xfrm>
          <a:prstGeom prst="arc">
            <a:avLst>
              <a:gd name="adj1" fmla="val 16200000"/>
              <a:gd name="adj2" fmla="val 16908988"/>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16" name="Arc 15"/>
          <p:cNvSpPr>
            <a:spLocks noChangeAspect="1"/>
          </p:cNvSpPr>
          <p:nvPr/>
        </p:nvSpPr>
        <p:spPr bwMode="auto">
          <a:xfrm>
            <a:off x="6174000" y="1521632"/>
            <a:ext cx="2040396" cy="2040168"/>
          </a:xfrm>
          <a:prstGeom prst="arc">
            <a:avLst>
              <a:gd name="adj1" fmla="val 16200000"/>
              <a:gd name="adj2" fmla="val 17744993"/>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7" name="Arc 16"/>
          <p:cNvSpPr>
            <a:spLocks noChangeAspect="1"/>
          </p:cNvSpPr>
          <p:nvPr/>
        </p:nvSpPr>
        <p:spPr bwMode="auto">
          <a:xfrm>
            <a:off x="6276020" y="1623640"/>
            <a:ext cx="1836356" cy="1836152"/>
          </a:xfrm>
          <a:prstGeom prst="arc">
            <a:avLst>
              <a:gd name="adj1" fmla="val 16200000"/>
              <a:gd name="adj2" fmla="val 5512676"/>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18" name="Arc 17"/>
          <p:cNvSpPr>
            <a:spLocks noChangeAspect="1"/>
          </p:cNvSpPr>
          <p:nvPr/>
        </p:nvSpPr>
        <p:spPr bwMode="auto">
          <a:xfrm>
            <a:off x="6378040" y="1725649"/>
            <a:ext cx="1632316" cy="1632134"/>
          </a:xfrm>
          <a:prstGeom prst="arc">
            <a:avLst>
              <a:gd name="adj1" fmla="val 16200000"/>
              <a:gd name="adj2" fmla="val 2659659"/>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19" name="TextBox 18"/>
          <p:cNvSpPr txBox="1"/>
          <p:nvPr/>
        </p:nvSpPr>
        <p:spPr>
          <a:xfrm>
            <a:off x="6576036"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Start </a:t>
            </a:r>
            <a:r>
              <a:rPr lang="hu-HU" sz="900" dirty="0" err="1">
                <a:solidFill>
                  <a:srgbClr val="363636"/>
                </a:solidFill>
              </a:rPr>
              <a:t>to</a:t>
            </a:r>
            <a:r>
              <a:rPr lang="hu-HU" sz="900" dirty="0">
                <a:solidFill>
                  <a:srgbClr val="363636"/>
                </a:solidFill>
              </a:rPr>
              <a:t> </a:t>
            </a:r>
            <a:r>
              <a:rPr lang="hu-HU" sz="900" dirty="0" err="1">
                <a:solidFill>
                  <a:srgbClr val="363636"/>
                </a:solidFill>
              </a:rPr>
              <a:t>settle</a:t>
            </a:r>
            <a:r>
              <a:rPr lang="hu-HU" sz="900" dirty="0">
                <a:solidFill>
                  <a:srgbClr val="363636"/>
                </a:solidFill>
              </a:rPr>
              <a:t> in </a:t>
            </a:r>
            <a:r>
              <a:rPr lang="en-GB" sz="900" b="1" dirty="0">
                <a:solidFill>
                  <a:schemeClr val="accent1"/>
                </a:solidFill>
              </a:rPr>
              <a:t>	</a:t>
            </a:r>
            <a:r>
              <a:rPr lang="hu-HU" sz="900" b="1" dirty="0">
                <a:solidFill>
                  <a:schemeClr val="accent1"/>
                </a:solidFill>
              </a:rPr>
              <a:t>8</a:t>
            </a:r>
            <a:r>
              <a:rPr lang="en-GB" sz="900" b="1" dirty="0">
                <a:solidFill>
                  <a:schemeClr val="accent1"/>
                </a:solidFill>
              </a:rPr>
              <a:t>%</a:t>
            </a:r>
          </a:p>
        </p:txBody>
      </p:sp>
      <p:sp>
        <p:nvSpPr>
          <p:cNvPr id="20" name="TextBox 19"/>
          <p:cNvSpPr txBox="1"/>
          <p:nvPr/>
        </p:nvSpPr>
        <p:spPr>
          <a:xfrm>
            <a:off x="6576036"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Failed</a:t>
            </a:r>
            <a:r>
              <a:rPr lang="hu-HU" sz="900" dirty="0">
                <a:solidFill>
                  <a:srgbClr val="363636"/>
                </a:solidFill>
              </a:rPr>
              <a:t> </a:t>
            </a:r>
            <a:r>
              <a:rPr lang="en-GB" sz="900" b="1" dirty="0">
                <a:solidFill>
                  <a:schemeClr val="accent4"/>
                </a:solidFill>
              </a:rPr>
              <a:t>	</a:t>
            </a:r>
            <a:r>
              <a:rPr lang="hu-HU" sz="900" b="1" dirty="0">
                <a:solidFill>
                  <a:schemeClr val="accent4"/>
                </a:solidFill>
              </a:rPr>
              <a:t>4</a:t>
            </a:r>
            <a:r>
              <a:rPr lang="en-GB" sz="900" b="1" dirty="0">
                <a:solidFill>
                  <a:schemeClr val="accent4"/>
                </a:solidFill>
              </a:rPr>
              <a:t>%</a:t>
            </a:r>
          </a:p>
        </p:txBody>
      </p:sp>
      <p:sp>
        <p:nvSpPr>
          <p:cNvPr id="21" name="TextBox 20"/>
          <p:cNvSpPr txBox="1"/>
          <p:nvPr/>
        </p:nvSpPr>
        <p:spPr>
          <a:xfrm>
            <a:off x="6576036" y="2546215"/>
            <a:ext cx="1308332" cy="138499"/>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Settled</a:t>
            </a:r>
            <a:r>
              <a:rPr lang="hu-HU" sz="900" dirty="0">
                <a:solidFill>
                  <a:srgbClr val="363636"/>
                </a:solidFill>
              </a:rPr>
              <a:t> in </a:t>
            </a:r>
            <a:r>
              <a:rPr lang="hu-HU" sz="900" dirty="0" err="1">
                <a:solidFill>
                  <a:srgbClr val="363636"/>
                </a:solidFill>
              </a:rPr>
              <a:t>successfully</a:t>
            </a:r>
            <a:r>
              <a:rPr lang="hu-HU" sz="900" dirty="0">
                <a:solidFill>
                  <a:srgbClr val="363636"/>
                </a:solidFill>
              </a:rPr>
              <a:t>  </a:t>
            </a:r>
            <a:r>
              <a:rPr lang="hu-HU" sz="900" b="1" dirty="0">
                <a:solidFill>
                  <a:schemeClr val="accent2"/>
                </a:solidFill>
              </a:rPr>
              <a:t>51</a:t>
            </a:r>
            <a:r>
              <a:rPr lang="en-GB" sz="900" b="1" dirty="0">
                <a:solidFill>
                  <a:schemeClr val="accent2"/>
                </a:solidFill>
              </a:rPr>
              <a:t>%</a:t>
            </a:r>
          </a:p>
        </p:txBody>
      </p:sp>
      <p:sp>
        <p:nvSpPr>
          <p:cNvPr id="23" name="TextBox 22"/>
          <p:cNvSpPr txBox="1"/>
          <p:nvPr/>
        </p:nvSpPr>
        <p:spPr>
          <a:xfrm>
            <a:off x="6576036" y="2734274"/>
            <a:ext cx="1224136" cy="144016"/>
          </a:xfrm>
          <a:prstGeom prst="rect">
            <a:avLst/>
          </a:prstGeom>
          <a:noFill/>
        </p:spPr>
        <p:txBody>
          <a:bodyPr wrap="square" lIns="0" tIns="0" rIns="0" bIns="0" rtlCol="0">
            <a:spAutoFit/>
          </a:bodyPr>
          <a:lstStyle/>
          <a:p>
            <a:pPr algn="l">
              <a:tabLst>
                <a:tab pos="1435100" algn="r"/>
                <a:tab pos="1879600" algn="r"/>
              </a:tabLst>
            </a:pPr>
            <a:r>
              <a:rPr lang="hu-HU" sz="900" dirty="0" err="1">
                <a:solidFill>
                  <a:srgbClr val="363636"/>
                </a:solidFill>
              </a:rPr>
              <a:t>Feel</a:t>
            </a:r>
            <a:r>
              <a:rPr lang="hu-HU" sz="900" dirty="0">
                <a:solidFill>
                  <a:srgbClr val="363636"/>
                </a:solidFill>
              </a:rPr>
              <a:t> </a:t>
            </a:r>
            <a:r>
              <a:rPr lang="hu-HU" sz="900" dirty="0" err="1">
                <a:solidFill>
                  <a:srgbClr val="363636"/>
                </a:solidFill>
              </a:rPr>
              <a:t>like</a:t>
            </a:r>
            <a:r>
              <a:rPr lang="hu-HU" sz="900" dirty="0">
                <a:solidFill>
                  <a:srgbClr val="363636"/>
                </a:solidFill>
              </a:rPr>
              <a:t> </a:t>
            </a:r>
            <a:r>
              <a:rPr lang="hu-HU" sz="900" dirty="0" err="1">
                <a:solidFill>
                  <a:srgbClr val="363636"/>
                </a:solidFill>
              </a:rPr>
              <a:t>home</a:t>
            </a:r>
            <a:r>
              <a:rPr lang="en-GB" sz="900" b="1" dirty="0">
                <a:solidFill>
                  <a:schemeClr val="accent3"/>
                </a:solidFill>
              </a:rPr>
              <a:t>	</a:t>
            </a:r>
            <a:r>
              <a:rPr lang="hu-HU" sz="900" b="1" dirty="0">
                <a:solidFill>
                  <a:schemeClr val="accent3"/>
                </a:solidFill>
              </a:rPr>
              <a:t>37</a:t>
            </a:r>
            <a:r>
              <a:rPr lang="en-GB" sz="900" b="1" dirty="0">
                <a:solidFill>
                  <a:schemeClr val="accent3"/>
                </a:solidFill>
              </a:rPr>
              <a:t>%</a:t>
            </a:r>
          </a:p>
        </p:txBody>
      </p:sp>
      <p:sp>
        <p:nvSpPr>
          <p:cNvPr id="24" name="Szövegdoboz 30"/>
          <p:cNvSpPr txBox="1"/>
          <p:nvPr/>
        </p:nvSpPr>
        <p:spPr>
          <a:xfrm>
            <a:off x="6355180" y="966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-2005</a:t>
            </a:r>
          </a:p>
        </p:txBody>
      </p:sp>
      <p:sp>
        <p:nvSpPr>
          <p:cNvPr id="25" name="Rectangle 24"/>
          <p:cNvSpPr/>
          <p:nvPr/>
        </p:nvSpPr>
        <p:spPr>
          <a:xfrm>
            <a:off x="3491881"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26" name="Group 26"/>
          <p:cNvGrpSpPr/>
          <p:nvPr/>
        </p:nvGrpSpPr>
        <p:grpSpPr>
          <a:xfrm>
            <a:off x="3419996" y="1419622"/>
            <a:ext cx="2244186" cy="2244186"/>
            <a:chOff x="1505542" y="1628586"/>
            <a:chExt cx="3960000" cy="3960000"/>
          </a:xfrm>
        </p:grpSpPr>
        <p:sp>
          <p:nvSpPr>
            <p:cNvPr id="27" name="Oval 2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8" name="Oval 2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9" name="Oval 2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0" name="Oval 29"/>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1" name="Arc 30"/>
          <p:cNvSpPr>
            <a:spLocks noChangeAspect="1"/>
          </p:cNvSpPr>
          <p:nvPr/>
        </p:nvSpPr>
        <p:spPr bwMode="auto">
          <a:xfrm>
            <a:off x="3419872" y="1419623"/>
            <a:ext cx="2244436" cy="2244186"/>
          </a:xfrm>
          <a:prstGeom prst="arc">
            <a:avLst>
              <a:gd name="adj1" fmla="val 16200000"/>
              <a:gd name="adj2" fmla="val 16806941"/>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2" name="Arc 31"/>
          <p:cNvSpPr>
            <a:spLocks noChangeAspect="1"/>
          </p:cNvSpPr>
          <p:nvPr/>
        </p:nvSpPr>
        <p:spPr bwMode="auto">
          <a:xfrm>
            <a:off x="3521892" y="1521632"/>
            <a:ext cx="2040396" cy="2040168"/>
          </a:xfrm>
          <a:prstGeom prst="arc">
            <a:avLst>
              <a:gd name="adj1" fmla="val 16200000"/>
              <a:gd name="adj2" fmla="val 19319721"/>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34" name="Arc 33"/>
          <p:cNvSpPr>
            <a:spLocks noChangeAspect="1"/>
          </p:cNvSpPr>
          <p:nvPr/>
        </p:nvSpPr>
        <p:spPr bwMode="auto">
          <a:xfrm>
            <a:off x="3623912" y="1623640"/>
            <a:ext cx="1836356" cy="1836152"/>
          </a:xfrm>
          <a:prstGeom prst="arc">
            <a:avLst>
              <a:gd name="adj1" fmla="val 16200000"/>
              <a:gd name="adj2" fmla="val 5524987"/>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35" name="Arc 34"/>
          <p:cNvSpPr>
            <a:spLocks noChangeAspect="1"/>
          </p:cNvSpPr>
          <p:nvPr/>
        </p:nvSpPr>
        <p:spPr bwMode="auto">
          <a:xfrm>
            <a:off x="3725932" y="1725649"/>
            <a:ext cx="1632316" cy="1632134"/>
          </a:xfrm>
          <a:prstGeom prst="arc">
            <a:avLst>
              <a:gd name="adj1" fmla="val 16200000"/>
              <a:gd name="adj2" fmla="val 1611631"/>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38" name="TextBox 37"/>
          <p:cNvSpPr txBox="1"/>
          <p:nvPr/>
        </p:nvSpPr>
        <p:spPr>
          <a:xfrm>
            <a:off x="3872974"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Start </a:t>
            </a:r>
            <a:r>
              <a:rPr lang="hu-HU" sz="900" dirty="0" err="1">
                <a:solidFill>
                  <a:srgbClr val="363636"/>
                </a:solidFill>
              </a:rPr>
              <a:t>to</a:t>
            </a:r>
            <a:r>
              <a:rPr lang="hu-HU" sz="900" dirty="0">
                <a:solidFill>
                  <a:srgbClr val="363636"/>
                </a:solidFill>
              </a:rPr>
              <a:t> </a:t>
            </a:r>
            <a:r>
              <a:rPr lang="hu-HU" sz="900" dirty="0" err="1">
                <a:solidFill>
                  <a:srgbClr val="363636"/>
                </a:solidFill>
              </a:rPr>
              <a:t>settle</a:t>
            </a:r>
            <a:r>
              <a:rPr lang="hu-HU" sz="900" dirty="0">
                <a:solidFill>
                  <a:srgbClr val="363636"/>
                </a:solidFill>
              </a:rPr>
              <a:t> is </a:t>
            </a:r>
            <a:r>
              <a:rPr lang="en-GB" sz="900" b="1" dirty="0">
                <a:solidFill>
                  <a:schemeClr val="accent1"/>
                </a:solidFill>
              </a:rPr>
              <a:t>	</a:t>
            </a:r>
            <a:r>
              <a:rPr lang="hu-HU" sz="900" b="1" dirty="0">
                <a:solidFill>
                  <a:schemeClr val="accent1"/>
                </a:solidFill>
              </a:rPr>
              <a:t>14</a:t>
            </a:r>
            <a:r>
              <a:rPr lang="en-GB" sz="900" b="1" dirty="0">
                <a:solidFill>
                  <a:schemeClr val="accent1"/>
                </a:solidFill>
              </a:rPr>
              <a:t>%</a:t>
            </a:r>
          </a:p>
        </p:txBody>
      </p:sp>
      <p:sp>
        <p:nvSpPr>
          <p:cNvPr id="39" name="TextBox 38"/>
          <p:cNvSpPr txBox="1"/>
          <p:nvPr/>
        </p:nvSpPr>
        <p:spPr>
          <a:xfrm>
            <a:off x="3887924" y="2182774"/>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Failed</a:t>
            </a:r>
            <a:r>
              <a:rPr lang="en-GB" sz="900" b="1" dirty="0">
                <a:solidFill>
                  <a:schemeClr val="accent4"/>
                </a:solidFill>
              </a:rPr>
              <a:t>	</a:t>
            </a:r>
            <a:r>
              <a:rPr lang="hu-HU" sz="900" b="1" dirty="0">
                <a:solidFill>
                  <a:schemeClr val="accent4"/>
                </a:solidFill>
              </a:rPr>
              <a:t>4</a:t>
            </a:r>
            <a:r>
              <a:rPr lang="en-GB" sz="900" b="1" dirty="0">
                <a:solidFill>
                  <a:schemeClr val="accent4"/>
                </a:solidFill>
              </a:rPr>
              <a:t>%</a:t>
            </a:r>
          </a:p>
        </p:txBody>
      </p:sp>
      <p:sp>
        <p:nvSpPr>
          <p:cNvPr id="40" name="TextBox 39"/>
          <p:cNvSpPr txBox="1"/>
          <p:nvPr/>
        </p:nvSpPr>
        <p:spPr>
          <a:xfrm>
            <a:off x="3851920" y="2546215"/>
            <a:ext cx="1296144" cy="138499"/>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 </a:t>
            </a:r>
            <a:r>
              <a:rPr lang="hu-HU" sz="900" dirty="0" err="1">
                <a:solidFill>
                  <a:srgbClr val="363636"/>
                </a:solidFill>
              </a:rPr>
              <a:t>Settled</a:t>
            </a:r>
            <a:r>
              <a:rPr lang="hu-HU" sz="900" dirty="0">
                <a:solidFill>
                  <a:srgbClr val="363636"/>
                </a:solidFill>
              </a:rPr>
              <a:t> in </a:t>
            </a:r>
            <a:r>
              <a:rPr lang="hu-HU" sz="900" dirty="0" err="1">
                <a:solidFill>
                  <a:srgbClr val="363636"/>
                </a:solidFill>
              </a:rPr>
              <a:t>successfully</a:t>
            </a:r>
            <a:r>
              <a:rPr lang="hu-HU" sz="900" dirty="0">
                <a:solidFill>
                  <a:srgbClr val="363636"/>
                </a:solidFill>
              </a:rPr>
              <a:t> </a:t>
            </a:r>
            <a:r>
              <a:rPr lang="en-GB" sz="900" b="1" dirty="0">
                <a:solidFill>
                  <a:schemeClr val="accent2"/>
                </a:solidFill>
              </a:rPr>
              <a:t>	</a:t>
            </a:r>
            <a:r>
              <a:rPr lang="hu-HU" sz="900" b="1" dirty="0">
                <a:solidFill>
                  <a:schemeClr val="accent2"/>
                </a:solidFill>
              </a:rPr>
              <a:t>51</a:t>
            </a:r>
            <a:r>
              <a:rPr lang="en-GB" sz="900" b="1" dirty="0">
                <a:solidFill>
                  <a:schemeClr val="accent2"/>
                </a:solidFill>
              </a:rPr>
              <a:t>%</a:t>
            </a:r>
          </a:p>
        </p:txBody>
      </p:sp>
      <p:sp>
        <p:nvSpPr>
          <p:cNvPr id="41" name="TextBox 40"/>
          <p:cNvSpPr txBox="1"/>
          <p:nvPr/>
        </p:nvSpPr>
        <p:spPr>
          <a:xfrm>
            <a:off x="3872974"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Feel</a:t>
            </a:r>
            <a:r>
              <a:rPr lang="hu-HU" sz="900" dirty="0">
                <a:solidFill>
                  <a:srgbClr val="363636"/>
                </a:solidFill>
              </a:rPr>
              <a:t> </a:t>
            </a:r>
            <a:r>
              <a:rPr lang="hu-HU" sz="900" dirty="0" err="1">
                <a:solidFill>
                  <a:srgbClr val="363636"/>
                </a:solidFill>
              </a:rPr>
              <a:t>like</a:t>
            </a:r>
            <a:r>
              <a:rPr lang="hu-HU" sz="900" dirty="0">
                <a:solidFill>
                  <a:srgbClr val="363636"/>
                </a:solidFill>
              </a:rPr>
              <a:t> </a:t>
            </a:r>
            <a:r>
              <a:rPr lang="hu-HU" sz="900" dirty="0" err="1">
                <a:solidFill>
                  <a:srgbClr val="363636"/>
                </a:solidFill>
              </a:rPr>
              <a:t>home</a:t>
            </a:r>
            <a:r>
              <a:rPr lang="en-GB" sz="900" b="1" dirty="0">
                <a:solidFill>
                  <a:schemeClr val="accent3"/>
                </a:solidFill>
              </a:rPr>
              <a:t>	</a:t>
            </a:r>
            <a:r>
              <a:rPr lang="hu-HU" sz="900" b="1" dirty="0">
                <a:solidFill>
                  <a:schemeClr val="accent3"/>
                </a:solidFill>
              </a:rPr>
              <a:t>31</a:t>
            </a:r>
            <a:r>
              <a:rPr lang="en-GB" sz="900" b="1" dirty="0">
                <a:solidFill>
                  <a:schemeClr val="accent3"/>
                </a:solidFill>
              </a:rPr>
              <a:t>%</a:t>
            </a:r>
          </a:p>
        </p:txBody>
      </p:sp>
      <p:sp>
        <p:nvSpPr>
          <p:cNvPr id="42" name="Szövegdoboz 30"/>
          <p:cNvSpPr txBox="1"/>
          <p:nvPr/>
        </p:nvSpPr>
        <p:spPr>
          <a:xfrm>
            <a:off x="3714433" y="966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Between</a:t>
            </a:r>
            <a:r>
              <a:rPr lang="hu-HU" dirty="0"/>
              <a:t> 2006 and 2010 </a:t>
            </a:r>
          </a:p>
        </p:txBody>
      </p:sp>
      <p:sp>
        <p:nvSpPr>
          <p:cNvPr id="43" name="Rectangle 42"/>
          <p:cNvSpPr/>
          <p:nvPr/>
        </p:nvSpPr>
        <p:spPr>
          <a:xfrm>
            <a:off x="827585"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45" name="Group 26"/>
          <p:cNvGrpSpPr/>
          <p:nvPr/>
        </p:nvGrpSpPr>
        <p:grpSpPr>
          <a:xfrm>
            <a:off x="755700" y="1419622"/>
            <a:ext cx="2244186" cy="2244186"/>
            <a:chOff x="1505542" y="1628586"/>
            <a:chExt cx="3960000" cy="3960000"/>
          </a:xfrm>
        </p:grpSpPr>
        <p:sp>
          <p:nvSpPr>
            <p:cNvPr id="46" name="Oval 4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7" name="Oval 4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8" name="Oval 4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9" name="Oval 48"/>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0" name="Arc 49"/>
          <p:cNvSpPr>
            <a:spLocks noChangeAspect="1"/>
          </p:cNvSpPr>
          <p:nvPr/>
        </p:nvSpPr>
        <p:spPr bwMode="auto">
          <a:xfrm>
            <a:off x="755576" y="1419623"/>
            <a:ext cx="2244436" cy="2244186"/>
          </a:xfrm>
          <a:prstGeom prst="arc">
            <a:avLst>
              <a:gd name="adj1" fmla="val 16200000"/>
              <a:gd name="adj2" fmla="val 16694284"/>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51" name="Arc 50"/>
          <p:cNvSpPr>
            <a:spLocks noChangeAspect="1"/>
          </p:cNvSpPr>
          <p:nvPr/>
        </p:nvSpPr>
        <p:spPr bwMode="auto">
          <a:xfrm>
            <a:off x="857596" y="1521632"/>
            <a:ext cx="2040396" cy="2040168"/>
          </a:xfrm>
          <a:prstGeom prst="arc">
            <a:avLst>
              <a:gd name="adj1" fmla="val 16200000"/>
              <a:gd name="adj2" fmla="val 843962"/>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52" name="Arc 51"/>
          <p:cNvSpPr>
            <a:spLocks noChangeAspect="1"/>
          </p:cNvSpPr>
          <p:nvPr/>
        </p:nvSpPr>
        <p:spPr bwMode="auto">
          <a:xfrm>
            <a:off x="959616" y="1623640"/>
            <a:ext cx="1836356" cy="1836152"/>
          </a:xfrm>
          <a:prstGeom prst="arc">
            <a:avLst>
              <a:gd name="adj1" fmla="val 16200000"/>
              <a:gd name="adj2" fmla="val 5673273"/>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3" name="Arc 52"/>
          <p:cNvSpPr>
            <a:spLocks noChangeAspect="1"/>
          </p:cNvSpPr>
          <p:nvPr/>
        </p:nvSpPr>
        <p:spPr bwMode="auto">
          <a:xfrm>
            <a:off x="1061636" y="1725649"/>
            <a:ext cx="1632316" cy="1632134"/>
          </a:xfrm>
          <a:prstGeom prst="arc">
            <a:avLst>
              <a:gd name="adj1" fmla="val 16200000"/>
              <a:gd name="adj2" fmla="val 19042649"/>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4" name="TextBox 53"/>
          <p:cNvSpPr txBox="1"/>
          <p:nvPr/>
        </p:nvSpPr>
        <p:spPr>
          <a:xfrm>
            <a:off x="1259632" y="2358156"/>
            <a:ext cx="1273148" cy="138499"/>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Start </a:t>
            </a:r>
            <a:r>
              <a:rPr lang="hu-HU" sz="900" dirty="0" err="1">
                <a:solidFill>
                  <a:srgbClr val="363636"/>
                </a:solidFill>
              </a:rPr>
              <a:t>to</a:t>
            </a:r>
            <a:r>
              <a:rPr lang="hu-HU" sz="900" dirty="0">
                <a:solidFill>
                  <a:srgbClr val="363636"/>
                </a:solidFill>
              </a:rPr>
              <a:t> </a:t>
            </a:r>
            <a:r>
              <a:rPr lang="hu-HU" sz="900" dirty="0" err="1">
                <a:solidFill>
                  <a:srgbClr val="363636"/>
                </a:solidFill>
              </a:rPr>
              <a:t>settlle</a:t>
            </a:r>
            <a:r>
              <a:rPr lang="hu-HU" sz="900" dirty="0">
                <a:solidFill>
                  <a:srgbClr val="363636"/>
                </a:solidFill>
              </a:rPr>
              <a:t> in</a:t>
            </a:r>
            <a:r>
              <a:rPr lang="en-GB" sz="900" b="1" dirty="0">
                <a:solidFill>
                  <a:schemeClr val="accent1"/>
                </a:solidFill>
              </a:rPr>
              <a:t>	</a:t>
            </a:r>
            <a:r>
              <a:rPr lang="hu-HU" sz="900" b="1" dirty="0">
                <a:solidFill>
                  <a:schemeClr val="accent1"/>
                </a:solidFill>
              </a:rPr>
              <a:t>29</a:t>
            </a:r>
            <a:r>
              <a:rPr lang="en-GB" sz="900" b="1" dirty="0">
                <a:solidFill>
                  <a:schemeClr val="accent1"/>
                </a:solidFill>
              </a:rPr>
              <a:t>%</a:t>
            </a:r>
          </a:p>
        </p:txBody>
      </p:sp>
      <p:sp>
        <p:nvSpPr>
          <p:cNvPr id="55" name="TextBox 54"/>
          <p:cNvSpPr txBox="1"/>
          <p:nvPr/>
        </p:nvSpPr>
        <p:spPr>
          <a:xfrm>
            <a:off x="1259632" y="2170097"/>
            <a:ext cx="1273148" cy="138499"/>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Failed</a:t>
            </a:r>
            <a:r>
              <a:rPr lang="en-GB" sz="900" b="1" dirty="0">
                <a:solidFill>
                  <a:schemeClr val="accent4"/>
                </a:solidFill>
              </a:rPr>
              <a:t>	</a:t>
            </a:r>
            <a:r>
              <a:rPr lang="hu-HU" sz="900" b="1" dirty="0">
                <a:solidFill>
                  <a:schemeClr val="accent4"/>
                </a:solidFill>
              </a:rPr>
              <a:t>3</a:t>
            </a:r>
            <a:r>
              <a:rPr lang="en-GB" sz="900" b="1" dirty="0">
                <a:solidFill>
                  <a:schemeClr val="accent4"/>
                </a:solidFill>
              </a:rPr>
              <a:t>%</a:t>
            </a:r>
          </a:p>
        </p:txBody>
      </p:sp>
      <p:sp>
        <p:nvSpPr>
          <p:cNvPr id="56" name="TextBox 55"/>
          <p:cNvSpPr txBox="1"/>
          <p:nvPr/>
        </p:nvSpPr>
        <p:spPr>
          <a:xfrm>
            <a:off x="1187624" y="2546215"/>
            <a:ext cx="1440160" cy="138499"/>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   </a:t>
            </a:r>
            <a:r>
              <a:rPr lang="hu-HU" sz="900" dirty="0" err="1">
                <a:solidFill>
                  <a:srgbClr val="363636"/>
                </a:solidFill>
              </a:rPr>
              <a:t>Settled</a:t>
            </a:r>
            <a:r>
              <a:rPr lang="hu-HU" sz="900" dirty="0">
                <a:solidFill>
                  <a:srgbClr val="363636"/>
                </a:solidFill>
              </a:rPr>
              <a:t> in </a:t>
            </a:r>
            <a:r>
              <a:rPr lang="hu-HU" sz="900" dirty="0" err="1">
                <a:solidFill>
                  <a:srgbClr val="363636"/>
                </a:solidFill>
              </a:rPr>
              <a:t>successfully</a:t>
            </a:r>
            <a:r>
              <a:rPr lang="hu-HU" sz="900" dirty="0">
                <a:solidFill>
                  <a:srgbClr val="363636"/>
                </a:solidFill>
              </a:rPr>
              <a:t>  </a:t>
            </a:r>
            <a:r>
              <a:rPr lang="hu-HU" sz="900" b="1" dirty="0">
                <a:solidFill>
                  <a:schemeClr val="accent2"/>
                </a:solidFill>
              </a:rPr>
              <a:t>52</a:t>
            </a:r>
            <a:r>
              <a:rPr lang="en-GB" sz="900" b="1" dirty="0">
                <a:solidFill>
                  <a:schemeClr val="accent2"/>
                </a:solidFill>
              </a:rPr>
              <a:t>%</a:t>
            </a:r>
          </a:p>
        </p:txBody>
      </p:sp>
      <p:sp>
        <p:nvSpPr>
          <p:cNvPr id="57" name="TextBox 56"/>
          <p:cNvSpPr txBox="1"/>
          <p:nvPr/>
        </p:nvSpPr>
        <p:spPr>
          <a:xfrm>
            <a:off x="1259632" y="2734274"/>
            <a:ext cx="1273148"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Feel</a:t>
            </a:r>
            <a:r>
              <a:rPr lang="hu-HU" sz="900" dirty="0">
                <a:solidFill>
                  <a:srgbClr val="363636"/>
                </a:solidFill>
              </a:rPr>
              <a:t> </a:t>
            </a:r>
            <a:r>
              <a:rPr lang="hu-HU" sz="900" dirty="0" err="1">
                <a:solidFill>
                  <a:srgbClr val="363636"/>
                </a:solidFill>
              </a:rPr>
              <a:t>like</a:t>
            </a:r>
            <a:r>
              <a:rPr lang="hu-HU" sz="900" dirty="0">
                <a:solidFill>
                  <a:srgbClr val="363636"/>
                </a:solidFill>
              </a:rPr>
              <a:t> </a:t>
            </a:r>
            <a:r>
              <a:rPr lang="hu-HU" sz="900" dirty="0" err="1">
                <a:solidFill>
                  <a:srgbClr val="363636"/>
                </a:solidFill>
              </a:rPr>
              <a:t>home</a:t>
            </a:r>
            <a:r>
              <a:rPr lang="en-GB" sz="900" b="1" dirty="0">
                <a:solidFill>
                  <a:schemeClr val="accent3"/>
                </a:solidFill>
              </a:rPr>
              <a:t>	</a:t>
            </a:r>
            <a:r>
              <a:rPr lang="hu-HU" sz="900" b="1" dirty="0">
                <a:solidFill>
                  <a:schemeClr val="accent3"/>
                </a:solidFill>
              </a:rPr>
              <a:t>15</a:t>
            </a:r>
            <a:r>
              <a:rPr lang="en-GB" sz="900" b="1" dirty="0">
                <a:solidFill>
                  <a:schemeClr val="accent3"/>
                </a:solidFill>
              </a:rPr>
              <a:t>%</a:t>
            </a:r>
          </a:p>
        </p:txBody>
      </p:sp>
      <p:sp>
        <p:nvSpPr>
          <p:cNvPr id="58" name="Szövegdoboz 30"/>
          <p:cNvSpPr txBox="1"/>
          <p:nvPr/>
        </p:nvSpPr>
        <p:spPr>
          <a:xfrm>
            <a:off x="1046017" y="906320"/>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2011+</a:t>
            </a:r>
          </a:p>
        </p:txBody>
      </p:sp>
      <p:sp>
        <p:nvSpPr>
          <p:cNvPr id="5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60" name="Picture 59">
            <a:extLst>
              <a:ext uri="{FF2B5EF4-FFF2-40B4-BE49-F238E27FC236}">
                <a16:creationId xmlns:a16="http://schemas.microsoft.com/office/drawing/2014/main" xmlns="" id="{BAEBD927-D370-4B4B-8DC7-852CAE8D6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1" name="Picture 60">
            <a:extLst>
              <a:ext uri="{FF2B5EF4-FFF2-40B4-BE49-F238E27FC236}">
                <a16:creationId xmlns:a16="http://schemas.microsoft.com/office/drawing/2014/main" xmlns="" id="{0ADE0D9E-1CC2-4B59-B85D-68AC46026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863435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5"/>
            <a:ext cx="4392488" cy="2247851"/>
          </a:xfrm>
        </p:spPr>
        <p:txBody>
          <a:bodyPr>
            <a:normAutofit/>
          </a:bodyPr>
          <a:lstStyle/>
          <a:p>
            <a:r>
              <a:rPr lang="en-US" cap="all" dirty="0">
                <a:effectLst>
                  <a:outerShdw blurRad="38100" dist="38100" dir="2700000" algn="tl">
                    <a:srgbClr val="000000">
                      <a:alpha val="43137"/>
                    </a:srgbClr>
                  </a:outerShdw>
                </a:effectLst>
              </a:rPr>
              <a:t>Co</a:t>
            </a:r>
            <a:r>
              <a:rPr lang="hu-HU" cap="all" dirty="0" err="1">
                <a:effectLst>
                  <a:outerShdw blurRad="38100" dist="38100" dir="2700000" algn="tl">
                    <a:srgbClr val="000000">
                      <a:alpha val="43137"/>
                    </a:srgbClr>
                  </a:outerShdw>
                </a:effectLst>
              </a:rPr>
              <a:t>ntact</a:t>
            </a:r>
            <a:r>
              <a:rPr lang="en-US" cap="all" dirty="0">
                <a:effectLst>
                  <a:outerShdw blurRad="38100" dist="38100" dir="2700000" algn="tl">
                    <a:srgbClr val="000000">
                      <a:alpha val="43137"/>
                    </a:srgbClr>
                  </a:outerShdw>
                </a:effectLst>
              </a:rPr>
              <a:t> with people at home</a:t>
            </a:r>
          </a:p>
        </p:txBody>
      </p:sp>
      <p:pic>
        <p:nvPicPr>
          <p:cNvPr id="5" name="Picture Placeholder 4"/>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152" t="-235" r="40770" b="235"/>
          <a:stretch/>
        </p:blipFill>
        <p:spPr/>
      </p:pic>
      <p:pic>
        <p:nvPicPr>
          <p:cNvPr id="4" name="Picture 3">
            <a:extLst>
              <a:ext uri="{FF2B5EF4-FFF2-40B4-BE49-F238E27FC236}">
                <a16:creationId xmlns:a16="http://schemas.microsoft.com/office/drawing/2014/main" xmlns="" id="{AAEB4768-2838-4141-93FB-F4DECB17E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 name="Picture 5">
            <a:extLst>
              <a:ext uri="{FF2B5EF4-FFF2-40B4-BE49-F238E27FC236}">
                <a16:creationId xmlns:a16="http://schemas.microsoft.com/office/drawing/2014/main" xmlns="" id="{B77C42AC-E018-4BF9-BD5D-12A0064F8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02603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9475"/>
          </a:xfrm>
        </p:spPr>
        <p:txBody>
          <a:bodyPr/>
          <a:lstStyle/>
          <a:p>
            <a:r>
              <a:rPr lang="en-GB" dirty="0"/>
              <a:t>Usage of communication channels </a:t>
            </a:r>
            <a:endParaRPr lang="hu-HU" dirty="0"/>
          </a:p>
        </p:txBody>
      </p:sp>
      <p:sp>
        <p:nvSpPr>
          <p:cNvPr id="33" name="Rectangle 32"/>
          <p:cNvSpPr/>
          <p:nvPr/>
        </p:nvSpPr>
        <p:spPr>
          <a:xfrm>
            <a:off x="1403649" y="1794471"/>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14" name="Title 8"/>
          <p:cNvSpPr>
            <a:spLocks noGrp="1"/>
          </p:cNvSpPr>
          <p:nvPr>
            <p:ph type="title"/>
          </p:nvPr>
        </p:nvSpPr>
        <p:spPr>
          <a:xfrm>
            <a:off x="179512" y="6357"/>
            <a:ext cx="8680422" cy="469722"/>
          </a:xfrm>
        </p:spPr>
        <p:txBody>
          <a:bodyPr>
            <a:normAutofit fontScale="90000"/>
          </a:bodyPr>
          <a:lstStyle/>
          <a:p>
            <a:r>
              <a:rPr lang="en-GB" dirty="0"/>
              <a:t>Ways of </a:t>
            </a:r>
            <a:r>
              <a:rPr lang="hu-HU" dirty="0" err="1"/>
              <a:t>Keeping</a:t>
            </a:r>
            <a:r>
              <a:rPr lang="hu-HU" dirty="0"/>
              <a:t> in </a:t>
            </a:r>
            <a:r>
              <a:rPr lang="hu-HU" dirty="0" err="1"/>
              <a:t>Touch</a:t>
            </a:r>
            <a:endParaRPr lang="en-US" dirty="0"/>
          </a:p>
        </p:txBody>
      </p:sp>
      <p:sp>
        <p:nvSpPr>
          <p:cNvPr id="12" name="Rectangle 117"/>
          <p:cNvSpPr/>
          <p:nvPr/>
        </p:nvSpPr>
        <p:spPr>
          <a:xfrm>
            <a:off x="251521" y="3791898"/>
            <a:ext cx="8640960" cy="400108"/>
          </a:xfrm>
          <a:prstGeom prst="rect">
            <a:avLst/>
          </a:prstGeom>
        </p:spPr>
        <p:txBody>
          <a:bodyPr wrap="square" lIns="91438" tIns="45719" rIns="91438" bIns="45719">
            <a:spAutoFit/>
          </a:bodyPr>
          <a:lstStyle/>
          <a:p>
            <a:pPr marL="4763" algn="just"/>
            <a:r>
              <a:rPr lang="en-US" sz="1000" dirty="0">
                <a:solidFill>
                  <a:srgbClr val="58595B"/>
                </a:solidFill>
              </a:rPr>
              <a:t>Most </a:t>
            </a:r>
            <a:r>
              <a:rPr lang="en-US" sz="1000" dirty="0" err="1">
                <a:solidFill>
                  <a:srgbClr val="58595B"/>
                </a:solidFill>
              </a:rPr>
              <a:t>typcial</a:t>
            </a:r>
            <a:r>
              <a:rPr lang="en-US" sz="1000" dirty="0">
                <a:solidFill>
                  <a:srgbClr val="58595B"/>
                </a:solidFill>
              </a:rPr>
              <a:t> way of keeping in touch with people at home are (in order) </a:t>
            </a:r>
            <a:r>
              <a:rPr lang="en-US" sz="1000" dirty="0" err="1">
                <a:solidFill>
                  <a:srgbClr val="58595B"/>
                </a:solidFill>
              </a:rPr>
              <a:t>Facebook</a:t>
            </a:r>
            <a:r>
              <a:rPr lang="en-US" sz="1000" dirty="0">
                <a:solidFill>
                  <a:srgbClr val="58595B"/>
                </a:solidFill>
              </a:rPr>
              <a:t>, phone and Skype. Usage of WhatsApp is more common among Hungarians in Germany but it is </a:t>
            </a:r>
            <a:r>
              <a:rPr lang="hu-HU" sz="1000" dirty="0" err="1">
                <a:solidFill>
                  <a:srgbClr val="58595B"/>
                </a:solidFill>
              </a:rPr>
              <a:t>still</a:t>
            </a:r>
            <a:r>
              <a:rPr lang="hu-HU" sz="1000" dirty="0">
                <a:solidFill>
                  <a:srgbClr val="58595B"/>
                </a:solidFill>
              </a:rPr>
              <a:t> </a:t>
            </a:r>
            <a:r>
              <a:rPr lang="en-US" sz="1000" dirty="0">
                <a:solidFill>
                  <a:srgbClr val="58595B"/>
                </a:solidFill>
              </a:rPr>
              <a:t>the least popular way of communication in </a:t>
            </a:r>
            <a:r>
              <a:rPr lang="hu-HU" sz="1000" dirty="0" err="1">
                <a:solidFill>
                  <a:srgbClr val="58595B"/>
                </a:solidFill>
              </a:rPr>
              <a:t>both</a:t>
            </a:r>
            <a:r>
              <a:rPr lang="hu-HU" sz="1000" dirty="0">
                <a:solidFill>
                  <a:srgbClr val="58595B"/>
                </a:solidFill>
              </a:rPr>
              <a:t> </a:t>
            </a:r>
            <a:r>
              <a:rPr lang="hu-HU" sz="1000" dirty="0" err="1">
                <a:solidFill>
                  <a:srgbClr val="58595B"/>
                </a:solidFill>
              </a:rPr>
              <a:t>countries</a:t>
            </a:r>
            <a:r>
              <a:rPr lang="en-US" sz="1000" dirty="0">
                <a:solidFill>
                  <a:srgbClr val="58595B"/>
                </a:solidFill>
              </a:rPr>
              <a:t>. </a:t>
            </a:r>
          </a:p>
        </p:txBody>
      </p:sp>
      <p:grpSp>
        <p:nvGrpSpPr>
          <p:cNvPr id="15" name="Group 26"/>
          <p:cNvGrpSpPr/>
          <p:nvPr/>
        </p:nvGrpSpPr>
        <p:grpSpPr>
          <a:xfrm>
            <a:off x="3227948" y="1834855"/>
            <a:ext cx="1271972" cy="1271972"/>
            <a:chOff x="1505542" y="1628586"/>
            <a:chExt cx="3960000" cy="3960000"/>
          </a:xfrm>
        </p:grpSpPr>
        <p:sp>
          <p:nvSpPr>
            <p:cNvPr id="16" name="Oval 1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7" name="Oval 1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9" name="Oval 1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21" name="Arc 20"/>
          <p:cNvSpPr>
            <a:spLocks noChangeAspect="1"/>
          </p:cNvSpPr>
          <p:nvPr/>
        </p:nvSpPr>
        <p:spPr bwMode="auto">
          <a:xfrm>
            <a:off x="3227878" y="1834856"/>
            <a:ext cx="1272114" cy="1271972"/>
          </a:xfrm>
          <a:prstGeom prst="arc">
            <a:avLst>
              <a:gd name="adj1" fmla="val 16200000"/>
              <a:gd name="adj2" fmla="val 15082389"/>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23" name="Arc 22"/>
          <p:cNvSpPr>
            <a:spLocks noChangeAspect="1"/>
          </p:cNvSpPr>
          <p:nvPr/>
        </p:nvSpPr>
        <p:spPr bwMode="auto">
          <a:xfrm>
            <a:off x="3285702" y="1892674"/>
            <a:ext cx="1156466" cy="1156336"/>
          </a:xfrm>
          <a:prstGeom prst="arc">
            <a:avLst>
              <a:gd name="adj1" fmla="val 16200000"/>
              <a:gd name="adj2" fmla="val 15268460"/>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24" name="Arc 23"/>
          <p:cNvSpPr>
            <a:spLocks noChangeAspect="1"/>
          </p:cNvSpPr>
          <p:nvPr/>
        </p:nvSpPr>
        <p:spPr bwMode="auto">
          <a:xfrm>
            <a:off x="3343525" y="1950490"/>
            <a:ext cx="1040820" cy="1040704"/>
          </a:xfrm>
          <a:prstGeom prst="arc">
            <a:avLst>
              <a:gd name="adj1" fmla="val 16200000"/>
              <a:gd name="adj2" fmla="val 14988252"/>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26" name="TextBox 25"/>
          <p:cNvSpPr txBox="1"/>
          <p:nvPr/>
        </p:nvSpPr>
        <p:spPr>
          <a:xfrm>
            <a:off x="3317905" y="2342569"/>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1"/>
                </a:solidFill>
              </a:rPr>
              <a:t>	</a:t>
            </a:r>
            <a:r>
              <a:rPr lang="hu-HU" sz="1200" b="1" dirty="0">
                <a:solidFill>
                  <a:schemeClr val="accent2"/>
                </a:solidFill>
              </a:rPr>
              <a:t>95</a:t>
            </a:r>
            <a:r>
              <a:rPr lang="en-GB" sz="1200" b="1" dirty="0">
                <a:solidFill>
                  <a:schemeClr val="accent2"/>
                </a:solidFill>
              </a:rPr>
              <a:t>%</a:t>
            </a:r>
          </a:p>
        </p:txBody>
      </p:sp>
      <p:sp>
        <p:nvSpPr>
          <p:cNvPr id="27" name="TextBox 26"/>
          <p:cNvSpPr txBox="1"/>
          <p:nvPr/>
        </p:nvSpPr>
        <p:spPr>
          <a:xfrm>
            <a:off x="3317905" y="2154510"/>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4"/>
                </a:solidFill>
              </a:rPr>
              <a:t>	</a:t>
            </a:r>
            <a:r>
              <a:rPr lang="hu-HU" sz="1200" b="1" dirty="0">
                <a:solidFill>
                  <a:schemeClr val="accent4"/>
                </a:solidFill>
              </a:rPr>
              <a:t>95</a:t>
            </a:r>
            <a:r>
              <a:rPr lang="en-GB" sz="1200" b="1" dirty="0">
                <a:solidFill>
                  <a:schemeClr val="accent4"/>
                </a:solidFill>
              </a:rPr>
              <a:t>%</a:t>
            </a:r>
          </a:p>
        </p:txBody>
      </p:sp>
      <p:sp>
        <p:nvSpPr>
          <p:cNvPr id="28" name="TextBox 27"/>
          <p:cNvSpPr txBox="1"/>
          <p:nvPr/>
        </p:nvSpPr>
        <p:spPr>
          <a:xfrm>
            <a:off x="3317905" y="2530628"/>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2"/>
                </a:solidFill>
              </a:rPr>
              <a:t>	</a:t>
            </a:r>
            <a:r>
              <a:rPr lang="hu-HU" sz="1200" b="1" dirty="0">
                <a:solidFill>
                  <a:schemeClr val="accent5"/>
                </a:solidFill>
              </a:rPr>
              <a:t>94</a:t>
            </a:r>
            <a:r>
              <a:rPr lang="en-GB" sz="1200" b="1" dirty="0">
                <a:solidFill>
                  <a:schemeClr val="accent5"/>
                </a:solidFill>
              </a:rPr>
              <a:t>%</a:t>
            </a:r>
          </a:p>
        </p:txBody>
      </p:sp>
      <p:sp>
        <p:nvSpPr>
          <p:cNvPr id="30" name="Szövegdoboz 30"/>
          <p:cNvSpPr txBox="1"/>
          <p:nvPr/>
        </p:nvSpPr>
        <p:spPr>
          <a:xfrm>
            <a:off x="3031010" y="1388618"/>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facebook</a:t>
            </a:r>
            <a:endParaRPr lang="hu-HU" sz="900" cap="all" dirty="0">
              <a:solidFill>
                <a:srgbClr val="404040"/>
              </a:solidFill>
              <a:latin typeface="Calibri" pitchFamily="34" charset="0"/>
              <a:cs typeface="Arial" pitchFamily="34" charset="0"/>
            </a:endParaRPr>
          </a:p>
        </p:txBody>
      </p:sp>
      <p:grpSp>
        <p:nvGrpSpPr>
          <p:cNvPr id="31" name="Group 26"/>
          <p:cNvGrpSpPr/>
          <p:nvPr/>
        </p:nvGrpSpPr>
        <p:grpSpPr>
          <a:xfrm>
            <a:off x="1457831" y="1834855"/>
            <a:ext cx="1271972" cy="1271972"/>
            <a:chOff x="1505542" y="1628586"/>
            <a:chExt cx="3960000" cy="3960000"/>
          </a:xfrm>
        </p:grpSpPr>
        <p:sp>
          <p:nvSpPr>
            <p:cNvPr id="32" name="Oval 3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4" name="Oval 3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5" name="Oval 3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6" name="Arc 35"/>
          <p:cNvSpPr>
            <a:spLocks noChangeAspect="1"/>
          </p:cNvSpPr>
          <p:nvPr/>
        </p:nvSpPr>
        <p:spPr bwMode="auto">
          <a:xfrm>
            <a:off x="1457761" y="1834856"/>
            <a:ext cx="1272114" cy="1271972"/>
          </a:xfrm>
          <a:prstGeom prst="arc">
            <a:avLst>
              <a:gd name="adj1" fmla="val 16200000"/>
              <a:gd name="adj2" fmla="val 13697537"/>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8" name="Arc 37"/>
          <p:cNvSpPr>
            <a:spLocks noChangeAspect="1"/>
          </p:cNvSpPr>
          <p:nvPr/>
        </p:nvSpPr>
        <p:spPr bwMode="auto">
          <a:xfrm>
            <a:off x="1515585" y="1892674"/>
            <a:ext cx="1156466" cy="1156336"/>
          </a:xfrm>
          <a:prstGeom prst="arc">
            <a:avLst>
              <a:gd name="adj1" fmla="val 16200000"/>
              <a:gd name="adj2" fmla="val 13046484"/>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39" name="Arc 38"/>
          <p:cNvSpPr>
            <a:spLocks noChangeAspect="1"/>
          </p:cNvSpPr>
          <p:nvPr/>
        </p:nvSpPr>
        <p:spPr bwMode="auto">
          <a:xfrm>
            <a:off x="1573408" y="1950490"/>
            <a:ext cx="1040820" cy="1040704"/>
          </a:xfrm>
          <a:prstGeom prst="arc">
            <a:avLst>
              <a:gd name="adj1" fmla="val 16200000"/>
              <a:gd name="adj2" fmla="val 14391025"/>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42" name="TextBox 41"/>
          <p:cNvSpPr txBox="1"/>
          <p:nvPr/>
        </p:nvSpPr>
        <p:spPr>
          <a:xfrm>
            <a:off x="251520" y="2342569"/>
            <a:ext cx="2183115" cy="184666"/>
          </a:xfrm>
          <a:prstGeom prst="rect">
            <a:avLst/>
          </a:prstGeom>
          <a:noFill/>
        </p:spPr>
        <p:txBody>
          <a:bodyPr wrap="square" lIns="0" tIns="0" rIns="0" bIns="0" rtlCol="0">
            <a:spAutoFit/>
          </a:bodyPr>
          <a:lstStyle/>
          <a:p>
            <a:pPr>
              <a:tabLst>
                <a:tab pos="1616075" algn="r"/>
                <a:tab pos="1973263" algn="r"/>
              </a:tabLst>
            </a:pPr>
            <a:r>
              <a:rPr lang="hu-HU" sz="1200" b="1" dirty="0">
                <a:solidFill>
                  <a:schemeClr val="accent2"/>
                </a:solidFill>
              </a:rPr>
              <a:t>Great </a:t>
            </a:r>
            <a:r>
              <a:rPr lang="hu-HU" sz="1200" b="1" dirty="0" err="1">
                <a:solidFill>
                  <a:schemeClr val="accent2"/>
                </a:solidFill>
              </a:rPr>
              <a:t>Britain</a:t>
            </a:r>
            <a:r>
              <a:rPr lang="en-GB" sz="1200" b="1" dirty="0">
                <a:solidFill>
                  <a:schemeClr val="accent1"/>
                </a:solidFill>
              </a:rPr>
              <a:t>	</a:t>
            </a:r>
            <a:r>
              <a:rPr lang="hu-HU" sz="1200" b="1" dirty="0">
                <a:solidFill>
                  <a:schemeClr val="accent1"/>
                </a:solidFill>
              </a:rPr>
              <a:t>	</a:t>
            </a:r>
            <a:r>
              <a:rPr lang="hu-HU" sz="1200" b="1" dirty="0">
                <a:solidFill>
                  <a:schemeClr val="accent2"/>
                </a:solidFill>
              </a:rPr>
              <a:t>83</a:t>
            </a:r>
            <a:r>
              <a:rPr lang="en-GB" sz="1200" b="1" dirty="0">
                <a:solidFill>
                  <a:schemeClr val="accent2"/>
                </a:solidFill>
              </a:rPr>
              <a:t>%</a:t>
            </a:r>
          </a:p>
        </p:txBody>
      </p:sp>
      <p:sp>
        <p:nvSpPr>
          <p:cNvPr id="43" name="TextBox 42"/>
          <p:cNvSpPr txBox="1"/>
          <p:nvPr/>
        </p:nvSpPr>
        <p:spPr>
          <a:xfrm>
            <a:off x="251520" y="2154510"/>
            <a:ext cx="2183115" cy="184666"/>
          </a:xfrm>
          <a:prstGeom prst="rect">
            <a:avLst/>
          </a:prstGeom>
          <a:noFill/>
        </p:spPr>
        <p:txBody>
          <a:bodyPr wrap="square" lIns="0" tIns="0" rIns="0" bIns="0" rtlCol="0">
            <a:spAutoFit/>
          </a:bodyPr>
          <a:lstStyle/>
          <a:p>
            <a:pPr>
              <a:tabLst>
                <a:tab pos="1616075" algn="r"/>
                <a:tab pos="1973263" algn="r"/>
              </a:tabLst>
            </a:pPr>
            <a:r>
              <a:rPr lang="hu-HU" sz="1200" b="1" dirty="0">
                <a:solidFill>
                  <a:schemeClr val="accent4"/>
                </a:solidFill>
              </a:rPr>
              <a:t>Total </a:t>
            </a:r>
            <a:r>
              <a:rPr lang="en-GB" sz="1200" b="1" dirty="0">
                <a:solidFill>
                  <a:schemeClr val="accent4"/>
                </a:solidFill>
              </a:rPr>
              <a:t>	</a:t>
            </a:r>
            <a:r>
              <a:rPr lang="hu-HU" sz="1200" b="1" dirty="0">
                <a:solidFill>
                  <a:schemeClr val="accent4"/>
                </a:solidFill>
              </a:rPr>
              <a:t>	87</a:t>
            </a:r>
            <a:r>
              <a:rPr lang="en-GB" sz="1200" b="1" dirty="0">
                <a:solidFill>
                  <a:schemeClr val="accent4"/>
                </a:solidFill>
              </a:rPr>
              <a:t>%</a:t>
            </a:r>
          </a:p>
        </p:txBody>
      </p:sp>
      <p:sp>
        <p:nvSpPr>
          <p:cNvPr id="44" name="TextBox 43"/>
          <p:cNvSpPr txBox="1"/>
          <p:nvPr/>
        </p:nvSpPr>
        <p:spPr>
          <a:xfrm>
            <a:off x="251520" y="2530628"/>
            <a:ext cx="2183115" cy="184666"/>
          </a:xfrm>
          <a:prstGeom prst="rect">
            <a:avLst/>
          </a:prstGeom>
          <a:noFill/>
        </p:spPr>
        <p:txBody>
          <a:bodyPr wrap="square" lIns="0" tIns="0" rIns="0" bIns="0" rtlCol="0">
            <a:spAutoFit/>
          </a:bodyPr>
          <a:lstStyle/>
          <a:p>
            <a:pPr>
              <a:tabLst>
                <a:tab pos="1616075" algn="r"/>
                <a:tab pos="1973263" algn="r"/>
              </a:tabLst>
            </a:pPr>
            <a:r>
              <a:rPr lang="hu-HU" sz="1200" b="1" dirty="0" err="1">
                <a:solidFill>
                  <a:schemeClr val="accent5"/>
                </a:solidFill>
              </a:rPr>
              <a:t>Germany</a:t>
            </a:r>
            <a:r>
              <a:rPr lang="hu-HU" sz="1200" dirty="0">
                <a:solidFill>
                  <a:srgbClr val="363636"/>
                </a:solidFill>
              </a:rPr>
              <a:t> </a:t>
            </a:r>
            <a:r>
              <a:rPr lang="en-GB" sz="1200" b="1" dirty="0">
                <a:solidFill>
                  <a:schemeClr val="accent2"/>
                </a:solidFill>
              </a:rPr>
              <a:t>	</a:t>
            </a:r>
            <a:r>
              <a:rPr lang="hu-HU" sz="1200" b="1" dirty="0">
                <a:solidFill>
                  <a:schemeClr val="accent2"/>
                </a:solidFill>
              </a:rPr>
              <a:t>	</a:t>
            </a:r>
            <a:r>
              <a:rPr lang="hu-HU" sz="1200" b="1" dirty="0">
                <a:solidFill>
                  <a:schemeClr val="accent5"/>
                </a:solidFill>
              </a:rPr>
              <a:t>91</a:t>
            </a:r>
            <a:r>
              <a:rPr lang="en-GB" sz="1200" b="1" dirty="0">
                <a:solidFill>
                  <a:schemeClr val="accent5"/>
                </a:solidFill>
              </a:rPr>
              <a:t>%</a:t>
            </a:r>
          </a:p>
        </p:txBody>
      </p:sp>
      <p:sp>
        <p:nvSpPr>
          <p:cNvPr id="45" name="Szövegdoboz 30"/>
          <p:cNvSpPr txBox="1"/>
          <p:nvPr/>
        </p:nvSpPr>
        <p:spPr>
          <a:xfrm>
            <a:off x="1260893" y="1388618"/>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phone</a:t>
            </a:r>
            <a:endParaRPr lang="hu-HU" sz="900" cap="all" dirty="0">
              <a:solidFill>
                <a:srgbClr val="404040"/>
              </a:solidFill>
              <a:latin typeface="Calibri" pitchFamily="34" charset="0"/>
              <a:cs typeface="Arial" pitchFamily="34" charset="0"/>
            </a:endParaRPr>
          </a:p>
        </p:txBody>
      </p:sp>
      <p:grpSp>
        <p:nvGrpSpPr>
          <p:cNvPr id="46" name="Group 26"/>
          <p:cNvGrpSpPr/>
          <p:nvPr/>
        </p:nvGrpSpPr>
        <p:grpSpPr>
          <a:xfrm>
            <a:off x="6108268" y="1834855"/>
            <a:ext cx="1271972" cy="1271972"/>
            <a:chOff x="1505542" y="1628586"/>
            <a:chExt cx="3960000" cy="3960000"/>
          </a:xfrm>
        </p:grpSpPr>
        <p:sp>
          <p:nvSpPr>
            <p:cNvPr id="47" name="Oval 4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8" name="Oval 4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9" name="Oval 4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0" name="Arc 49"/>
          <p:cNvSpPr>
            <a:spLocks noChangeAspect="1"/>
          </p:cNvSpPr>
          <p:nvPr/>
        </p:nvSpPr>
        <p:spPr bwMode="auto">
          <a:xfrm>
            <a:off x="6108198" y="1834856"/>
            <a:ext cx="1272114" cy="1271972"/>
          </a:xfrm>
          <a:prstGeom prst="arc">
            <a:avLst>
              <a:gd name="adj1" fmla="val 16200000"/>
              <a:gd name="adj2" fmla="val 6409456"/>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51" name="Arc 50"/>
          <p:cNvSpPr>
            <a:spLocks noChangeAspect="1"/>
          </p:cNvSpPr>
          <p:nvPr/>
        </p:nvSpPr>
        <p:spPr bwMode="auto">
          <a:xfrm>
            <a:off x="6166022" y="1892674"/>
            <a:ext cx="1156466" cy="1156336"/>
          </a:xfrm>
          <a:prstGeom prst="arc">
            <a:avLst>
              <a:gd name="adj1" fmla="val 16200000"/>
              <a:gd name="adj2" fmla="val 6563201"/>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2" name="Arc 51"/>
          <p:cNvSpPr>
            <a:spLocks noChangeAspect="1"/>
          </p:cNvSpPr>
          <p:nvPr/>
        </p:nvSpPr>
        <p:spPr bwMode="auto">
          <a:xfrm>
            <a:off x="6223845" y="1950490"/>
            <a:ext cx="1040820" cy="1040704"/>
          </a:xfrm>
          <a:prstGeom prst="arc">
            <a:avLst>
              <a:gd name="adj1" fmla="val 16200000"/>
              <a:gd name="adj2" fmla="val 6227467"/>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53" name="TextBox 52"/>
          <p:cNvSpPr txBox="1"/>
          <p:nvPr/>
        </p:nvSpPr>
        <p:spPr>
          <a:xfrm>
            <a:off x="6198225" y="2342569"/>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1"/>
                </a:solidFill>
              </a:rPr>
              <a:t>	</a:t>
            </a:r>
            <a:r>
              <a:rPr lang="hu-HU" sz="1200" b="1" dirty="0">
                <a:solidFill>
                  <a:schemeClr val="accent2"/>
                </a:solidFill>
              </a:rPr>
              <a:t>56</a:t>
            </a:r>
            <a:r>
              <a:rPr lang="en-GB" sz="1200" b="1" dirty="0">
                <a:solidFill>
                  <a:schemeClr val="accent2"/>
                </a:solidFill>
              </a:rPr>
              <a:t>%</a:t>
            </a:r>
          </a:p>
        </p:txBody>
      </p:sp>
      <p:sp>
        <p:nvSpPr>
          <p:cNvPr id="54" name="TextBox 53"/>
          <p:cNvSpPr txBox="1"/>
          <p:nvPr/>
        </p:nvSpPr>
        <p:spPr>
          <a:xfrm>
            <a:off x="6198225" y="2154510"/>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4"/>
                </a:solidFill>
              </a:rPr>
              <a:t>	</a:t>
            </a:r>
            <a:r>
              <a:rPr lang="hu-HU" sz="1200" b="1" dirty="0">
                <a:solidFill>
                  <a:schemeClr val="accent4"/>
                </a:solidFill>
              </a:rPr>
              <a:t>55</a:t>
            </a:r>
            <a:r>
              <a:rPr lang="en-GB" sz="1200" b="1" dirty="0">
                <a:solidFill>
                  <a:schemeClr val="accent4"/>
                </a:solidFill>
              </a:rPr>
              <a:t>%</a:t>
            </a:r>
          </a:p>
        </p:txBody>
      </p:sp>
      <p:sp>
        <p:nvSpPr>
          <p:cNvPr id="55" name="TextBox 54"/>
          <p:cNvSpPr txBox="1"/>
          <p:nvPr/>
        </p:nvSpPr>
        <p:spPr>
          <a:xfrm>
            <a:off x="6198225" y="2530628"/>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2"/>
                </a:solidFill>
              </a:rPr>
              <a:t>	</a:t>
            </a:r>
            <a:r>
              <a:rPr lang="hu-HU" sz="1200" b="1" dirty="0">
                <a:solidFill>
                  <a:schemeClr val="accent5"/>
                </a:solidFill>
              </a:rPr>
              <a:t>54</a:t>
            </a:r>
            <a:r>
              <a:rPr lang="en-GB" sz="1200" b="1" dirty="0">
                <a:solidFill>
                  <a:schemeClr val="accent5"/>
                </a:solidFill>
              </a:rPr>
              <a:t>%</a:t>
            </a:r>
          </a:p>
        </p:txBody>
      </p:sp>
      <p:sp>
        <p:nvSpPr>
          <p:cNvPr id="56" name="Szövegdoboz 30"/>
          <p:cNvSpPr txBox="1"/>
          <p:nvPr/>
        </p:nvSpPr>
        <p:spPr>
          <a:xfrm>
            <a:off x="5917100" y="137679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viber</a:t>
            </a:r>
            <a:endParaRPr lang="hu-HU" sz="900" cap="all" dirty="0">
              <a:solidFill>
                <a:srgbClr val="404040"/>
              </a:solidFill>
              <a:latin typeface="Calibri" pitchFamily="34" charset="0"/>
              <a:cs typeface="Arial" pitchFamily="34" charset="0"/>
            </a:endParaRPr>
          </a:p>
        </p:txBody>
      </p:sp>
      <p:grpSp>
        <p:nvGrpSpPr>
          <p:cNvPr id="57" name="Group 26"/>
          <p:cNvGrpSpPr/>
          <p:nvPr/>
        </p:nvGrpSpPr>
        <p:grpSpPr>
          <a:xfrm>
            <a:off x="4668232" y="1834855"/>
            <a:ext cx="1271972" cy="1271972"/>
            <a:chOff x="1505542" y="1628586"/>
            <a:chExt cx="3960000" cy="3960000"/>
          </a:xfrm>
        </p:grpSpPr>
        <p:sp>
          <p:nvSpPr>
            <p:cNvPr id="58" name="Oval 57"/>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9" name="Oval 58"/>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0" name="Oval 59"/>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61" name="Arc 60"/>
          <p:cNvSpPr>
            <a:spLocks noChangeAspect="1"/>
          </p:cNvSpPr>
          <p:nvPr/>
        </p:nvSpPr>
        <p:spPr bwMode="auto">
          <a:xfrm>
            <a:off x="4668162" y="1834856"/>
            <a:ext cx="1272114" cy="1271972"/>
          </a:xfrm>
          <a:prstGeom prst="arc">
            <a:avLst>
              <a:gd name="adj1" fmla="val 16200000"/>
              <a:gd name="adj2" fmla="val 12932282"/>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62" name="Arc 61"/>
          <p:cNvSpPr>
            <a:spLocks noChangeAspect="1"/>
          </p:cNvSpPr>
          <p:nvPr/>
        </p:nvSpPr>
        <p:spPr bwMode="auto">
          <a:xfrm>
            <a:off x="4725986" y="1892674"/>
            <a:ext cx="1156466" cy="1156336"/>
          </a:xfrm>
          <a:prstGeom prst="arc">
            <a:avLst>
              <a:gd name="adj1" fmla="val 16200000"/>
              <a:gd name="adj2" fmla="val 13228610"/>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63" name="Arc 62"/>
          <p:cNvSpPr>
            <a:spLocks noChangeAspect="1"/>
          </p:cNvSpPr>
          <p:nvPr/>
        </p:nvSpPr>
        <p:spPr bwMode="auto">
          <a:xfrm>
            <a:off x="4783809" y="1950490"/>
            <a:ext cx="1040820" cy="1040704"/>
          </a:xfrm>
          <a:prstGeom prst="arc">
            <a:avLst>
              <a:gd name="adj1" fmla="val 16200000"/>
              <a:gd name="adj2" fmla="val 12520436"/>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64" name="TextBox 63"/>
          <p:cNvSpPr txBox="1"/>
          <p:nvPr/>
        </p:nvSpPr>
        <p:spPr>
          <a:xfrm>
            <a:off x="4758189" y="2342569"/>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1"/>
                </a:solidFill>
              </a:rPr>
              <a:t>	</a:t>
            </a:r>
            <a:r>
              <a:rPr lang="hu-HU" sz="1200" b="1" dirty="0">
                <a:solidFill>
                  <a:schemeClr val="accent2"/>
                </a:solidFill>
              </a:rPr>
              <a:t>84</a:t>
            </a:r>
            <a:r>
              <a:rPr lang="en-GB" sz="1200" b="1" dirty="0">
                <a:solidFill>
                  <a:schemeClr val="accent2"/>
                </a:solidFill>
              </a:rPr>
              <a:t>%</a:t>
            </a:r>
          </a:p>
        </p:txBody>
      </p:sp>
      <p:sp>
        <p:nvSpPr>
          <p:cNvPr id="65" name="TextBox 64"/>
          <p:cNvSpPr txBox="1"/>
          <p:nvPr/>
        </p:nvSpPr>
        <p:spPr>
          <a:xfrm>
            <a:off x="4758189" y="2154510"/>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4"/>
                </a:solidFill>
              </a:rPr>
              <a:t>	</a:t>
            </a:r>
            <a:r>
              <a:rPr lang="hu-HU" sz="1200" b="1" dirty="0">
                <a:solidFill>
                  <a:schemeClr val="accent4"/>
                </a:solidFill>
              </a:rPr>
              <a:t>83</a:t>
            </a:r>
            <a:r>
              <a:rPr lang="en-GB" sz="1200" b="1" dirty="0">
                <a:solidFill>
                  <a:schemeClr val="accent4"/>
                </a:solidFill>
              </a:rPr>
              <a:t>%</a:t>
            </a:r>
          </a:p>
        </p:txBody>
      </p:sp>
      <p:sp>
        <p:nvSpPr>
          <p:cNvPr id="66" name="TextBox 65"/>
          <p:cNvSpPr txBox="1"/>
          <p:nvPr/>
        </p:nvSpPr>
        <p:spPr>
          <a:xfrm>
            <a:off x="4758189" y="2530628"/>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2"/>
                </a:solidFill>
              </a:rPr>
              <a:t>	</a:t>
            </a:r>
            <a:r>
              <a:rPr lang="hu-HU" sz="1200" b="1" dirty="0">
                <a:solidFill>
                  <a:schemeClr val="accent5"/>
                </a:solidFill>
              </a:rPr>
              <a:t>82</a:t>
            </a:r>
            <a:r>
              <a:rPr lang="en-GB" sz="1200" b="1" dirty="0">
                <a:solidFill>
                  <a:schemeClr val="accent5"/>
                </a:solidFill>
              </a:rPr>
              <a:t>%</a:t>
            </a:r>
          </a:p>
        </p:txBody>
      </p:sp>
      <p:sp>
        <p:nvSpPr>
          <p:cNvPr id="67" name="Szövegdoboz 30"/>
          <p:cNvSpPr txBox="1"/>
          <p:nvPr/>
        </p:nvSpPr>
        <p:spPr>
          <a:xfrm>
            <a:off x="4468923" y="137679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skype</a:t>
            </a:r>
            <a:endParaRPr lang="hu-HU" sz="900" cap="all" dirty="0">
              <a:solidFill>
                <a:srgbClr val="404040"/>
              </a:solidFill>
              <a:latin typeface="Calibri" pitchFamily="34" charset="0"/>
              <a:cs typeface="Arial" pitchFamily="34" charset="0"/>
            </a:endParaRPr>
          </a:p>
        </p:txBody>
      </p:sp>
      <p:grpSp>
        <p:nvGrpSpPr>
          <p:cNvPr id="68" name="Group 26"/>
          <p:cNvGrpSpPr/>
          <p:nvPr/>
        </p:nvGrpSpPr>
        <p:grpSpPr>
          <a:xfrm>
            <a:off x="7568848" y="1834855"/>
            <a:ext cx="1271972" cy="1271972"/>
            <a:chOff x="1505542" y="1628586"/>
            <a:chExt cx="3960000" cy="3960000"/>
          </a:xfrm>
        </p:grpSpPr>
        <p:sp>
          <p:nvSpPr>
            <p:cNvPr id="69" name="Oval 68"/>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0" name="Oval 69"/>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1" name="Oval 70"/>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2" name="Arc 71"/>
          <p:cNvSpPr>
            <a:spLocks noChangeAspect="1"/>
          </p:cNvSpPr>
          <p:nvPr/>
        </p:nvSpPr>
        <p:spPr bwMode="auto">
          <a:xfrm>
            <a:off x="7568778" y="1834856"/>
            <a:ext cx="1272114" cy="1271972"/>
          </a:xfrm>
          <a:prstGeom prst="arc">
            <a:avLst>
              <a:gd name="adj1" fmla="val 16200000"/>
              <a:gd name="adj2" fmla="val 4620442"/>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73" name="Arc 72"/>
          <p:cNvSpPr>
            <a:spLocks noChangeAspect="1"/>
          </p:cNvSpPr>
          <p:nvPr/>
        </p:nvSpPr>
        <p:spPr bwMode="auto">
          <a:xfrm>
            <a:off x="7626602" y="1892674"/>
            <a:ext cx="1156466" cy="1156336"/>
          </a:xfrm>
          <a:prstGeom prst="arc">
            <a:avLst>
              <a:gd name="adj1" fmla="val 16200000"/>
              <a:gd name="adj2" fmla="val 2251503"/>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74" name="Arc 73"/>
          <p:cNvSpPr>
            <a:spLocks noChangeAspect="1"/>
          </p:cNvSpPr>
          <p:nvPr/>
        </p:nvSpPr>
        <p:spPr bwMode="auto">
          <a:xfrm>
            <a:off x="7684425" y="1950490"/>
            <a:ext cx="1040820" cy="1040704"/>
          </a:xfrm>
          <a:prstGeom prst="arc">
            <a:avLst>
              <a:gd name="adj1" fmla="val 16200000"/>
              <a:gd name="adj2" fmla="val 6282175"/>
            </a:avLst>
          </a:prstGeom>
          <a:noFill/>
          <a:ln w="44450" cap="rnd" cmpd="sng" algn="ctr">
            <a:solidFill>
              <a:schemeClr val="accent5"/>
            </a:solidFill>
            <a:prstDash val="solid"/>
            <a:round/>
            <a:headEnd type="none" w="med" len="med"/>
            <a:tailEnd type="none" w="med" len="med"/>
          </a:ln>
          <a:effectLst/>
        </p:spPr>
        <p:txBody>
          <a:bodyPr rtlCol="0" anchor="ctr"/>
          <a:lstStyle/>
          <a:p>
            <a:pPr algn="ctr"/>
            <a:endParaRPr lang="en-GB"/>
          </a:p>
        </p:txBody>
      </p:sp>
      <p:sp>
        <p:nvSpPr>
          <p:cNvPr id="75" name="TextBox 74"/>
          <p:cNvSpPr txBox="1"/>
          <p:nvPr/>
        </p:nvSpPr>
        <p:spPr>
          <a:xfrm>
            <a:off x="7658805" y="2342569"/>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1"/>
                </a:solidFill>
              </a:rPr>
              <a:t>	</a:t>
            </a:r>
            <a:r>
              <a:rPr lang="hu-HU" sz="1200" b="1" dirty="0">
                <a:solidFill>
                  <a:schemeClr val="accent2"/>
                </a:solidFill>
              </a:rPr>
              <a:t>35</a:t>
            </a:r>
            <a:r>
              <a:rPr lang="en-GB" sz="1200" b="1" dirty="0">
                <a:solidFill>
                  <a:schemeClr val="accent2"/>
                </a:solidFill>
              </a:rPr>
              <a:t>%</a:t>
            </a:r>
          </a:p>
        </p:txBody>
      </p:sp>
      <p:sp>
        <p:nvSpPr>
          <p:cNvPr id="76" name="TextBox 75"/>
          <p:cNvSpPr txBox="1"/>
          <p:nvPr/>
        </p:nvSpPr>
        <p:spPr>
          <a:xfrm>
            <a:off x="7658805" y="2154510"/>
            <a:ext cx="693822" cy="184666"/>
          </a:xfrm>
          <a:prstGeom prst="rect">
            <a:avLst/>
          </a:prstGeom>
          <a:noFill/>
        </p:spPr>
        <p:txBody>
          <a:bodyPr wrap="square" lIns="0" tIns="0" rIns="0" bIns="0" rtlCol="0">
            <a:spAutoFit/>
          </a:bodyPr>
          <a:lstStyle/>
          <a:p>
            <a:pPr>
              <a:tabLst>
                <a:tab pos="1435100" algn="r"/>
                <a:tab pos="1879600" algn="r"/>
              </a:tabLst>
            </a:pPr>
            <a:r>
              <a:rPr lang="en-GB" sz="1200" b="1" dirty="0">
                <a:solidFill>
                  <a:schemeClr val="accent4"/>
                </a:solidFill>
              </a:rPr>
              <a:t>	</a:t>
            </a:r>
            <a:r>
              <a:rPr lang="hu-HU" sz="1200" b="1" dirty="0">
                <a:solidFill>
                  <a:schemeClr val="accent4"/>
                </a:solidFill>
              </a:rPr>
              <a:t>44</a:t>
            </a:r>
            <a:r>
              <a:rPr lang="en-GB" sz="1200" b="1" dirty="0">
                <a:solidFill>
                  <a:schemeClr val="accent4"/>
                </a:solidFill>
              </a:rPr>
              <a:t>%</a:t>
            </a:r>
          </a:p>
        </p:txBody>
      </p:sp>
      <p:sp>
        <p:nvSpPr>
          <p:cNvPr id="77" name="TextBox 76"/>
          <p:cNvSpPr txBox="1"/>
          <p:nvPr/>
        </p:nvSpPr>
        <p:spPr>
          <a:xfrm>
            <a:off x="7658805" y="2530628"/>
            <a:ext cx="693822" cy="184666"/>
          </a:xfrm>
          <a:prstGeom prst="rect">
            <a:avLst/>
          </a:prstGeom>
          <a:noFill/>
        </p:spPr>
        <p:txBody>
          <a:bodyPr wrap="square" lIns="0" tIns="0" rIns="0" bIns="0" rtlCol="0">
            <a:spAutoFit/>
          </a:bodyPr>
          <a:lstStyle/>
          <a:p>
            <a:pPr>
              <a:tabLst>
                <a:tab pos="1435100" algn="r"/>
                <a:tab pos="1879600" algn="r"/>
              </a:tabLst>
            </a:pPr>
            <a:r>
              <a:rPr lang="hu-HU" sz="1200" dirty="0">
                <a:solidFill>
                  <a:srgbClr val="363636"/>
                </a:solidFill>
              </a:rPr>
              <a:t> </a:t>
            </a:r>
            <a:r>
              <a:rPr lang="en-GB" sz="1200" b="1" dirty="0">
                <a:solidFill>
                  <a:schemeClr val="accent2"/>
                </a:solidFill>
              </a:rPr>
              <a:t>	</a:t>
            </a:r>
            <a:r>
              <a:rPr lang="hu-HU" sz="1200" b="1" dirty="0">
                <a:solidFill>
                  <a:schemeClr val="accent5"/>
                </a:solidFill>
              </a:rPr>
              <a:t>52</a:t>
            </a:r>
            <a:r>
              <a:rPr lang="en-GB" sz="1200" b="1" dirty="0">
                <a:solidFill>
                  <a:schemeClr val="accent5"/>
                </a:solidFill>
              </a:rPr>
              <a:t>%</a:t>
            </a:r>
          </a:p>
        </p:txBody>
      </p:sp>
      <p:sp>
        <p:nvSpPr>
          <p:cNvPr id="78" name="Szövegdoboz 30"/>
          <p:cNvSpPr txBox="1"/>
          <p:nvPr/>
        </p:nvSpPr>
        <p:spPr>
          <a:xfrm>
            <a:off x="7371910" y="137679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whatsapp</a:t>
            </a:r>
            <a:endParaRPr lang="hu-HU" sz="900" cap="all" dirty="0">
              <a:solidFill>
                <a:srgbClr val="404040"/>
              </a:solidFill>
              <a:latin typeface="Calibri" pitchFamily="34" charset="0"/>
              <a:cs typeface="Arial" pitchFamily="34" charset="0"/>
            </a:endParaRPr>
          </a:p>
        </p:txBody>
      </p:sp>
      <p:sp>
        <p:nvSpPr>
          <p:cNvPr id="8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79" name="Picture 78">
            <a:extLst>
              <a:ext uri="{FF2B5EF4-FFF2-40B4-BE49-F238E27FC236}">
                <a16:creationId xmlns:a16="http://schemas.microsoft.com/office/drawing/2014/main" xmlns="" id="{56EB0D8B-3E83-4B00-993D-E132C4C10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81" name="Picture 80">
            <a:extLst>
              <a:ext uri="{FF2B5EF4-FFF2-40B4-BE49-F238E27FC236}">
                <a16:creationId xmlns:a16="http://schemas.microsoft.com/office/drawing/2014/main" xmlns="" id="{1774D885-ECC5-439F-BEEA-0732A1F485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35306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cap="all" dirty="0">
                <a:effectLst>
                  <a:outerShdw blurRad="38100" dist="38100" dir="2700000" algn="tl">
                    <a:srgbClr val="000000">
                      <a:alpha val="43137"/>
                    </a:srgbClr>
                  </a:outerShdw>
                </a:effectLst>
              </a:rPr>
              <a:t>Research </a:t>
            </a:r>
            <a:r>
              <a:rPr lang="hu-HU" cap="all" dirty="0" err="1">
                <a:effectLst>
                  <a:outerShdw blurRad="38100" dist="38100" dir="2700000" algn="tl">
                    <a:srgbClr val="000000">
                      <a:alpha val="43137"/>
                    </a:srgbClr>
                  </a:outerShdw>
                </a:effectLst>
              </a:rPr>
              <a:t>Background</a:t>
            </a:r>
            <a:endParaRPr lang="hu-HU" cap="all"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4953" r="24953"/>
          <a:stretch>
            <a:fillRect/>
          </a:stretch>
        </p:blipFill>
        <p:spPr/>
      </p:pic>
      <p:pic>
        <p:nvPicPr>
          <p:cNvPr id="4" name="Picture 3">
            <a:extLst>
              <a:ext uri="{FF2B5EF4-FFF2-40B4-BE49-F238E27FC236}">
                <a16:creationId xmlns:a16="http://schemas.microsoft.com/office/drawing/2014/main" xmlns="" id="{D0E7DDF6-CDA3-4C04-A0DD-8FB259F16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565074"/>
            <a:ext cx="600901" cy="600901"/>
          </a:xfrm>
          <a:prstGeom prst="rect">
            <a:avLst/>
          </a:prstGeom>
        </p:spPr>
      </p:pic>
      <p:pic>
        <p:nvPicPr>
          <p:cNvPr id="6" name="Picture 5">
            <a:extLst>
              <a:ext uri="{FF2B5EF4-FFF2-40B4-BE49-F238E27FC236}">
                <a16:creationId xmlns:a16="http://schemas.microsoft.com/office/drawing/2014/main" xmlns="" id="{49B1E68E-7B5B-4C70-A744-0A8366B3B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836445"/>
            <a:ext cx="725425" cy="137160"/>
          </a:xfrm>
          <a:prstGeom prst="rect">
            <a:avLst/>
          </a:prstGeom>
        </p:spPr>
      </p:pic>
    </p:spTree>
    <p:extLst>
      <p:ext uri="{BB962C8B-B14F-4D97-AF65-F5344CB8AC3E}">
        <p14:creationId xmlns:p14="http://schemas.microsoft.com/office/powerpoint/2010/main" val="2692149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3749155" y="1135708"/>
            <a:ext cx="1080120" cy="987691"/>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2" name="Rectangle 71"/>
          <p:cNvSpPr/>
          <p:nvPr/>
        </p:nvSpPr>
        <p:spPr>
          <a:xfrm>
            <a:off x="4992851" y="3090324"/>
            <a:ext cx="1080120" cy="987691"/>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 name="Rectangle 3"/>
          <p:cNvSpPr/>
          <p:nvPr/>
        </p:nvSpPr>
        <p:spPr>
          <a:xfrm>
            <a:off x="2483768" y="2110865"/>
            <a:ext cx="1080120" cy="987691"/>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2" name="Text Placeholder 9"/>
          <p:cNvSpPr>
            <a:spLocks noGrp="1"/>
          </p:cNvSpPr>
          <p:nvPr>
            <p:ph type="body" sz="quarter" idx="26"/>
          </p:nvPr>
        </p:nvSpPr>
        <p:spPr>
          <a:xfrm>
            <a:off x="202233" y="483518"/>
            <a:ext cx="8690248" cy="209475"/>
          </a:xfrm>
        </p:spPr>
        <p:txBody>
          <a:bodyPr/>
          <a:lstStyle/>
          <a:p>
            <a:r>
              <a:rPr lang="en-GB" dirty="0"/>
              <a:t>Ways of usage of communication channels </a:t>
            </a:r>
            <a:endParaRPr lang="hu-HU" dirty="0"/>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14" name="Title 8"/>
          <p:cNvSpPr>
            <a:spLocks noGrp="1"/>
          </p:cNvSpPr>
          <p:nvPr>
            <p:ph type="title"/>
          </p:nvPr>
        </p:nvSpPr>
        <p:spPr>
          <a:xfrm>
            <a:off x="179512" y="6357"/>
            <a:ext cx="8680422" cy="469722"/>
          </a:xfrm>
        </p:spPr>
        <p:txBody>
          <a:bodyPr>
            <a:normAutofit fontScale="90000"/>
          </a:bodyPr>
          <a:lstStyle/>
          <a:p>
            <a:r>
              <a:rPr lang="hu-HU" dirty="0" err="1"/>
              <a:t>Ways</a:t>
            </a:r>
            <a:r>
              <a:rPr lang="hu-HU" dirty="0"/>
              <a:t> of </a:t>
            </a:r>
            <a:r>
              <a:rPr lang="hu-HU" dirty="0" err="1"/>
              <a:t>Keeping</a:t>
            </a:r>
            <a:r>
              <a:rPr lang="hu-HU" dirty="0"/>
              <a:t> in </a:t>
            </a:r>
            <a:r>
              <a:rPr lang="hu-HU" dirty="0" err="1"/>
              <a:t>Touch</a:t>
            </a:r>
            <a:endParaRPr lang="en-US" dirty="0"/>
          </a:p>
        </p:txBody>
      </p:sp>
      <p:graphicFrame>
        <p:nvGraphicFramePr>
          <p:cNvPr id="15" name="Chart 5"/>
          <p:cNvGraphicFramePr>
            <a:graphicFrameLocks noChangeAspect="1"/>
          </p:cNvGraphicFramePr>
          <p:nvPr>
            <p:extLst/>
          </p:nvPr>
        </p:nvGraphicFramePr>
        <p:xfrm>
          <a:off x="3635896"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6"/>
          <p:cNvGraphicFramePr>
            <a:graphicFrameLocks noChangeAspect="1"/>
          </p:cNvGraphicFramePr>
          <p:nvPr>
            <p:extLst/>
          </p:nvPr>
        </p:nvGraphicFramePr>
        <p:xfrm>
          <a:off x="2378519"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3"/>
          <p:cNvGraphicFramePr>
            <a:graphicFrameLocks noChangeAspect="1"/>
          </p:cNvGraphicFramePr>
          <p:nvPr>
            <p:extLst/>
          </p:nvPr>
        </p:nvGraphicFramePr>
        <p:xfrm>
          <a:off x="4905794"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6"/>
          <p:cNvGraphicFramePr>
            <a:graphicFrameLocks noChangeAspect="1"/>
          </p:cNvGraphicFramePr>
          <p:nvPr>
            <p:extLst/>
          </p:nvPr>
        </p:nvGraphicFramePr>
        <p:xfrm>
          <a:off x="6154706"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5"/>
          <p:cNvGraphicFramePr>
            <a:graphicFrameLocks noChangeAspect="1"/>
          </p:cNvGraphicFramePr>
          <p:nvPr>
            <p:extLst/>
          </p:nvPr>
        </p:nvGraphicFramePr>
        <p:xfrm>
          <a:off x="3635896"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6"/>
          <p:cNvGraphicFramePr>
            <a:graphicFrameLocks noChangeAspect="1"/>
          </p:cNvGraphicFramePr>
          <p:nvPr>
            <p:extLst/>
          </p:nvPr>
        </p:nvGraphicFramePr>
        <p:xfrm>
          <a:off x="2378519"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13"/>
          <p:cNvGraphicFramePr>
            <a:graphicFrameLocks noChangeAspect="1"/>
          </p:cNvGraphicFramePr>
          <p:nvPr>
            <p:extLst/>
          </p:nvPr>
        </p:nvGraphicFramePr>
        <p:xfrm>
          <a:off x="4905794"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Chart 16"/>
          <p:cNvGraphicFramePr>
            <a:graphicFrameLocks noChangeAspect="1"/>
          </p:cNvGraphicFramePr>
          <p:nvPr>
            <p:extLst/>
          </p:nvPr>
        </p:nvGraphicFramePr>
        <p:xfrm>
          <a:off x="6154706"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25" name="Rectangle 24"/>
          <p:cNvSpPr/>
          <p:nvPr/>
        </p:nvSpPr>
        <p:spPr>
          <a:xfrm>
            <a:off x="294177" y="1333641"/>
            <a:ext cx="1922321" cy="438582"/>
          </a:xfrm>
          <a:prstGeom prst="rect">
            <a:avLst/>
          </a:prstGeom>
        </p:spPr>
        <p:txBody>
          <a:bodyPr wrap="none">
            <a:spAutoFit/>
          </a:bodyPr>
          <a:lstStyle/>
          <a:p>
            <a:r>
              <a:rPr lang="hu-HU" sz="2250" b="1" kern="0" dirty="0">
                <a:solidFill>
                  <a:schemeClr val="accent4"/>
                </a:solidFill>
                <a:latin typeface="Calibri"/>
              </a:rPr>
              <a:t>Text </a:t>
            </a:r>
            <a:r>
              <a:rPr lang="hu-HU" sz="2250" b="1" kern="0" dirty="0" err="1">
                <a:solidFill>
                  <a:schemeClr val="accent4"/>
                </a:solidFill>
                <a:latin typeface="Calibri"/>
              </a:rPr>
              <a:t>messages</a:t>
            </a:r>
            <a:endParaRPr lang="hu-HU" sz="2250" b="1" kern="0" dirty="0">
              <a:solidFill>
                <a:schemeClr val="accent4"/>
              </a:solidFill>
              <a:latin typeface="Calibri"/>
            </a:endParaRPr>
          </a:p>
        </p:txBody>
      </p:sp>
      <p:sp>
        <p:nvSpPr>
          <p:cNvPr id="26" name="Rectangle 25"/>
          <p:cNvSpPr/>
          <p:nvPr/>
        </p:nvSpPr>
        <p:spPr>
          <a:xfrm>
            <a:off x="683568" y="2355726"/>
            <a:ext cx="1535998" cy="438582"/>
          </a:xfrm>
          <a:prstGeom prst="rect">
            <a:avLst/>
          </a:prstGeom>
        </p:spPr>
        <p:txBody>
          <a:bodyPr wrap="none">
            <a:spAutoFit/>
          </a:bodyPr>
          <a:lstStyle/>
          <a:p>
            <a:r>
              <a:rPr lang="hu-HU" sz="2250" b="1" kern="0" dirty="0" err="1">
                <a:solidFill>
                  <a:schemeClr val="accent1"/>
                </a:solidFill>
                <a:latin typeface="Calibri"/>
              </a:rPr>
              <a:t>Phone</a:t>
            </a:r>
            <a:r>
              <a:rPr lang="hu-HU" sz="2250" b="1" kern="0" dirty="0">
                <a:solidFill>
                  <a:schemeClr val="accent1"/>
                </a:solidFill>
                <a:latin typeface="Calibri"/>
              </a:rPr>
              <a:t> </a:t>
            </a:r>
            <a:r>
              <a:rPr lang="hu-HU" sz="2250" b="1" kern="0" dirty="0" err="1">
                <a:solidFill>
                  <a:schemeClr val="accent1"/>
                </a:solidFill>
                <a:latin typeface="Calibri"/>
              </a:rPr>
              <a:t>calls</a:t>
            </a:r>
            <a:endParaRPr lang="hu-HU" sz="2250" b="1" kern="0" dirty="0">
              <a:solidFill>
                <a:schemeClr val="accent1"/>
              </a:solidFill>
              <a:latin typeface="Calibri"/>
            </a:endParaRPr>
          </a:p>
        </p:txBody>
      </p:sp>
      <p:graphicFrame>
        <p:nvGraphicFramePr>
          <p:cNvPr id="27" name="Chart 5"/>
          <p:cNvGraphicFramePr>
            <a:graphicFrameLocks noChangeAspect="1"/>
          </p:cNvGraphicFramePr>
          <p:nvPr>
            <p:extLst/>
          </p:nvPr>
        </p:nvGraphicFramePr>
        <p:xfrm>
          <a:off x="3635896" y="3108582"/>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Chart 6"/>
          <p:cNvGraphicFramePr>
            <a:graphicFrameLocks noChangeAspect="1"/>
          </p:cNvGraphicFramePr>
          <p:nvPr>
            <p:extLst/>
          </p:nvPr>
        </p:nvGraphicFramePr>
        <p:xfrm>
          <a:off x="2378519" y="3108582"/>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9" name="Chart 13"/>
          <p:cNvGraphicFramePr>
            <a:graphicFrameLocks noChangeAspect="1"/>
          </p:cNvGraphicFramePr>
          <p:nvPr>
            <p:extLst/>
          </p:nvPr>
        </p:nvGraphicFramePr>
        <p:xfrm>
          <a:off x="4905794" y="3102232"/>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0" name="Chart 16"/>
          <p:cNvGraphicFramePr>
            <a:graphicFrameLocks noChangeAspect="1"/>
          </p:cNvGraphicFramePr>
          <p:nvPr>
            <p:extLst/>
          </p:nvPr>
        </p:nvGraphicFramePr>
        <p:xfrm>
          <a:off x="6154706" y="3098556"/>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31" name="Rectangle 30"/>
          <p:cNvSpPr/>
          <p:nvPr/>
        </p:nvSpPr>
        <p:spPr>
          <a:xfrm>
            <a:off x="843702" y="3364879"/>
            <a:ext cx="1467068" cy="438582"/>
          </a:xfrm>
          <a:prstGeom prst="rect">
            <a:avLst/>
          </a:prstGeom>
        </p:spPr>
        <p:txBody>
          <a:bodyPr wrap="none">
            <a:spAutoFit/>
          </a:bodyPr>
          <a:lstStyle/>
          <a:p>
            <a:r>
              <a:rPr lang="hu-HU" sz="2250" b="1" kern="0" dirty="0">
                <a:solidFill>
                  <a:schemeClr val="accent2"/>
                </a:solidFill>
                <a:latin typeface="Calibri"/>
              </a:rPr>
              <a:t>Video </a:t>
            </a:r>
            <a:r>
              <a:rPr lang="hu-HU" sz="2250" b="1" kern="0" dirty="0" err="1">
                <a:solidFill>
                  <a:schemeClr val="accent2"/>
                </a:solidFill>
                <a:latin typeface="Calibri"/>
              </a:rPr>
              <a:t>calls</a:t>
            </a:r>
            <a:endParaRPr lang="hu-HU" sz="2250" b="1" kern="0" dirty="0">
              <a:solidFill>
                <a:schemeClr val="accent2"/>
              </a:solidFill>
              <a:latin typeface="Calibri"/>
            </a:endParaRPr>
          </a:p>
        </p:txBody>
      </p:sp>
      <p:graphicFrame>
        <p:nvGraphicFramePr>
          <p:cNvPr id="34" name="Chart 16"/>
          <p:cNvGraphicFramePr>
            <a:graphicFrameLocks noChangeAspect="1"/>
          </p:cNvGraphicFramePr>
          <p:nvPr>
            <p:extLst/>
          </p:nvPr>
        </p:nvGraphicFramePr>
        <p:xfrm>
          <a:off x="7380312"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5" name="Chart 16"/>
          <p:cNvGraphicFramePr>
            <a:graphicFrameLocks noChangeAspect="1"/>
          </p:cNvGraphicFramePr>
          <p:nvPr>
            <p:extLst/>
          </p:nvPr>
        </p:nvGraphicFramePr>
        <p:xfrm>
          <a:off x="7380312"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6" name="Chart 16"/>
          <p:cNvGraphicFramePr>
            <a:graphicFrameLocks noChangeAspect="1"/>
          </p:cNvGraphicFramePr>
          <p:nvPr>
            <p:extLst/>
          </p:nvPr>
        </p:nvGraphicFramePr>
        <p:xfrm>
          <a:off x="7380312" y="3100854"/>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38" name="TextBox 7"/>
          <p:cNvSpPr txBox="1"/>
          <p:nvPr/>
        </p:nvSpPr>
        <p:spPr>
          <a:xfrm>
            <a:off x="2843808"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02561"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50</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3" name="Rectangle 11"/>
          <p:cNvSpPr/>
          <p:nvPr/>
        </p:nvSpPr>
        <p:spPr>
          <a:xfrm>
            <a:off x="3923928"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87</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6" name="Rectangle 45"/>
          <p:cNvSpPr/>
          <p:nvPr/>
        </p:nvSpPr>
        <p:spPr>
          <a:xfrm>
            <a:off x="5220072"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34</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7" name="TextBox 7"/>
          <p:cNvSpPr txBox="1"/>
          <p:nvPr/>
        </p:nvSpPr>
        <p:spPr>
          <a:xfrm>
            <a:off x="2843808"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48" name="Rectangle 9"/>
          <p:cNvSpPr/>
          <p:nvPr/>
        </p:nvSpPr>
        <p:spPr>
          <a:xfrm>
            <a:off x="2688119" y="2392363"/>
            <a:ext cx="751267" cy="438582"/>
          </a:xfrm>
          <a:prstGeom prst="rect">
            <a:avLst/>
          </a:prstGeom>
        </p:spPr>
        <p:txBody>
          <a:bodyPr wrap="square">
            <a:spAutoFit/>
          </a:bodyPr>
          <a:lstStyle/>
          <a:p>
            <a:pPr defTabSz="685800">
              <a:defRPr/>
            </a:pPr>
            <a:r>
              <a:rPr lang="hu-HU" sz="2250" b="1" kern="0" dirty="0">
                <a:solidFill>
                  <a:schemeClr val="accent1"/>
                </a:solidFill>
                <a:latin typeface="Calibri"/>
              </a:rPr>
              <a:t>66</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49" name="Rectangle 11"/>
          <p:cNvSpPr/>
          <p:nvPr/>
        </p:nvSpPr>
        <p:spPr>
          <a:xfrm>
            <a:off x="3923928" y="2391661"/>
            <a:ext cx="751267" cy="438582"/>
          </a:xfrm>
          <a:prstGeom prst="rect">
            <a:avLst/>
          </a:prstGeom>
        </p:spPr>
        <p:txBody>
          <a:bodyPr wrap="square">
            <a:spAutoFit/>
          </a:bodyPr>
          <a:lstStyle/>
          <a:p>
            <a:pPr defTabSz="685800">
              <a:defRPr/>
            </a:pPr>
            <a:r>
              <a:rPr lang="hu-HU" sz="2250" b="1" kern="0" dirty="0">
                <a:solidFill>
                  <a:schemeClr val="accent1"/>
                </a:solidFill>
                <a:latin typeface="Calibri"/>
              </a:rPr>
              <a:t>39</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50" name="Rectangle 20"/>
          <p:cNvSpPr/>
          <p:nvPr/>
        </p:nvSpPr>
        <p:spPr>
          <a:xfrm>
            <a:off x="5220072" y="2391661"/>
            <a:ext cx="751267" cy="438582"/>
          </a:xfrm>
          <a:prstGeom prst="rect">
            <a:avLst/>
          </a:prstGeom>
        </p:spPr>
        <p:txBody>
          <a:bodyPr wrap="square">
            <a:spAutoFit/>
          </a:bodyPr>
          <a:lstStyle/>
          <a:p>
            <a:pPr defTabSz="685800">
              <a:defRPr/>
            </a:pPr>
            <a:r>
              <a:rPr lang="hu-HU" sz="2250" b="1" kern="0" dirty="0">
                <a:solidFill>
                  <a:schemeClr val="accent1"/>
                </a:solidFill>
                <a:latin typeface="Calibri"/>
              </a:rPr>
              <a:t>36</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51" name="TextBox 7"/>
          <p:cNvSpPr txBox="1"/>
          <p:nvPr/>
        </p:nvSpPr>
        <p:spPr>
          <a:xfrm>
            <a:off x="2843808" y="3026548"/>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52" name="Rectangle 9"/>
          <p:cNvSpPr/>
          <p:nvPr/>
        </p:nvSpPr>
        <p:spPr>
          <a:xfrm>
            <a:off x="2702561" y="3380054"/>
            <a:ext cx="751267" cy="438582"/>
          </a:xfrm>
          <a:prstGeom prst="rect">
            <a:avLst/>
          </a:prstGeom>
        </p:spPr>
        <p:txBody>
          <a:bodyPr wrap="square">
            <a:spAutoFit/>
          </a:bodyPr>
          <a:lstStyle/>
          <a:p>
            <a:pPr defTabSz="685800">
              <a:defRPr/>
            </a:pPr>
            <a:r>
              <a:rPr lang="hu-HU" sz="2250" b="1" kern="0" dirty="0">
                <a:solidFill>
                  <a:schemeClr val="accent2"/>
                </a:solidFill>
                <a:latin typeface="Calibri"/>
              </a:rPr>
              <a:t>30</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3" name="Rectangle 11"/>
          <p:cNvSpPr/>
          <p:nvPr/>
        </p:nvSpPr>
        <p:spPr>
          <a:xfrm>
            <a:off x="3923928" y="3379352"/>
            <a:ext cx="751267" cy="438582"/>
          </a:xfrm>
          <a:prstGeom prst="rect">
            <a:avLst/>
          </a:prstGeom>
        </p:spPr>
        <p:txBody>
          <a:bodyPr wrap="square">
            <a:spAutoFit/>
          </a:bodyPr>
          <a:lstStyle/>
          <a:p>
            <a:pPr defTabSz="685800">
              <a:defRPr/>
            </a:pPr>
            <a:r>
              <a:rPr lang="hu-HU" sz="2250" b="1" kern="0" dirty="0">
                <a:solidFill>
                  <a:schemeClr val="accent2"/>
                </a:solidFill>
                <a:latin typeface="Calibri"/>
              </a:rPr>
              <a:t>38</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4" name="Rectangle 20"/>
          <p:cNvSpPr/>
          <p:nvPr/>
        </p:nvSpPr>
        <p:spPr>
          <a:xfrm>
            <a:off x="5220072" y="3379352"/>
            <a:ext cx="751267" cy="438582"/>
          </a:xfrm>
          <a:prstGeom prst="rect">
            <a:avLst/>
          </a:prstGeom>
        </p:spPr>
        <p:txBody>
          <a:bodyPr wrap="square">
            <a:spAutoFit/>
          </a:bodyPr>
          <a:lstStyle/>
          <a:p>
            <a:pPr defTabSz="685800">
              <a:defRPr/>
            </a:pPr>
            <a:r>
              <a:rPr lang="hu-HU" sz="2250" b="1" kern="0" dirty="0">
                <a:solidFill>
                  <a:schemeClr val="accent2"/>
                </a:solidFill>
                <a:latin typeface="Calibri"/>
              </a:rPr>
              <a:t>68</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6" name="Rectangle 55"/>
          <p:cNvSpPr/>
          <p:nvPr/>
        </p:nvSpPr>
        <p:spPr>
          <a:xfrm>
            <a:off x="6485029"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41</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7" name="Rectangle 20"/>
          <p:cNvSpPr/>
          <p:nvPr/>
        </p:nvSpPr>
        <p:spPr>
          <a:xfrm>
            <a:off x="6485029" y="2393959"/>
            <a:ext cx="751267" cy="438582"/>
          </a:xfrm>
          <a:prstGeom prst="rect">
            <a:avLst/>
          </a:prstGeom>
        </p:spPr>
        <p:txBody>
          <a:bodyPr wrap="square">
            <a:spAutoFit/>
          </a:bodyPr>
          <a:lstStyle/>
          <a:p>
            <a:pPr defTabSz="685800">
              <a:defRPr/>
            </a:pPr>
            <a:r>
              <a:rPr lang="hu-HU" sz="2250" b="1" kern="0" dirty="0">
                <a:solidFill>
                  <a:schemeClr val="accent1"/>
                </a:solidFill>
                <a:latin typeface="Calibri"/>
              </a:rPr>
              <a:t>35</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58" name="Rectangle 20"/>
          <p:cNvSpPr/>
          <p:nvPr/>
        </p:nvSpPr>
        <p:spPr>
          <a:xfrm>
            <a:off x="6485029" y="3381650"/>
            <a:ext cx="751267" cy="438582"/>
          </a:xfrm>
          <a:prstGeom prst="rect">
            <a:avLst/>
          </a:prstGeom>
        </p:spPr>
        <p:txBody>
          <a:bodyPr wrap="square">
            <a:spAutoFit/>
          </a:bodyPr>
          <a:lstStyle/>
          <a:p>
            <a:pPr defTabSz="685800">
              <a:defRPr/>
            </a:pPr>
            <a:r>
              <a:rPr lang="hu-HU" sz="2250" b="1" kern="0" dirty="0">
                <a:solidFill>
                  <a:schemeClr val="accent2"/>
                </a:solidFill>
                <a:latin typeface="Calibri"/>
              </a:rPr>
              <a:t>23</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0" name="Rectangle 59"/>
          <p:cNvSpPr/>
          <p:nvPr/>
        </p:nvSpPr>
        <p:spPr>
          <a:xfrm>
            <a:off x="7740352" y="1421413"/>
            <a:ext cx="751267" cy="438582"/>
          </a:xfrm>
          <a:prstGeom prst="rect">
            <a:avLst/>
          </a:prstGeom>
        </p:spPr>
        <p:txBody>
          <a:bodyPr wrap="square">
            <a:spAutoFit/>
          </a:bodyPr>
          <a:lstStyle/>
          <a:p>
            <a:pPr defTabSz="685800">
              <a:defRPr/>
            </a:pPr>
            <a:r>
              <a:rPr lang="hu-HU" sz="2250" b="1" kern="0" dirty="0">
                <a:solidFill>
                  <a:schemeClr val="accent4"/>
                </a:solidFill>
                <a:latin typeface="Calibri"/>
              </a:rPr>
              <a:t>38</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61" name="Rectangle 20"/>
          <p:cNvSpPr/>
          <p:nvPr/>
        </p:nvSpPr>
        <p:spPr>
          <a:xfrm>
            <a:off x="7709165" y="2408725"/>
            <a:ext cx="751267" cy="438582"/>
          </a:xfrm>
          <a:prstGeom prst="rect">
            <a:avLst/>
          </a:prstGeom>
        </p:spPr>
        <p:txBody>
          <a:bodyPr wrap="square">
            <a:spAutoFit/>
          </a:bodyPr>
          <a:lstStyle/>
          <a:p>
            <a:pPr defTabSz="685800">
              <a:defRPr/>
            </a:pPr>
            <a:r>
              <a:rPr lang="hu-HU" sz="2250" b="1" kern="0" dirty="0">
                <a:solidFill>
                  <a:schemeClr val="accent1"/>
                </a:solidFill>
                <a:latin typeface="Calibri"/>
              </a:rPr>
              <a:t>20</a:t>
            </a:r>
            <a:r>
              <a:rPr lang="en-ZA" sz="2250" b="1" kern="0" dirty="0">
                <a:solidFill>
                  <a:schemeClr val="accent1"/>
                </a:solidFill>
                <a:latin typeface="Calibri"/>
              </a:rPr>
              <a:t>%</a:t>
            </a:r>
            <a:endParaRPr lang="en-ZA" sz="2250" kern="0" dirty="0">
              <a:solidFill>
                <a:schemeClr val="accent1"/>
              </a:solidFill>
              <a:latin typeface="Calibri"/>
            </a:endParaRPr>
          </a:p>
        </p:txBody>
      </p:sp>
      <p:sp>
        <p:nvSpPr>
          <p:cNvPr id="62" name="Rectangle 20"/>
          <p:cNvSpPr/>
          <p:nvPr/>
        </p:nvSpPr>
        <p:spPr>
          <a:xfrm>
            <a:off x="7709165" y="3396416"/>
            <a:ext cx="751267" cy="438582"/>
          </a:xfrm>
          <a:prstGeom prst="rect">
            <a:avLst/>
          </a:prstGeom>
        </p:spPr>
        <p:txBody>
          <a:bodyPr wrap="square">
            <a:spAutoFit/>
          </a:bodyPr>
          <a:lstStyle/>
          <a:p>
            <a:pPr defTabSz="685800">
              <a:defRPr/>
            </a:pPr>
            <a:r>
              <a:rPr lang="hu-HU" sz="2250" b="1" kern="0" dirty="0">
                <a:solidFill>
                  <a:schemeClr val="accent2"/>
                </a:solidFill>
                <a:latin typeface="Calibri"/>
              </a:rPr>
              <a:t>12</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3" name="Szövegdoboz 30"/>
          <p:cNvSpPr txBox="1"/>
          <p:nvPr/>
        </p:nvSpPr>
        <p:spPr>
          <a:xfrm>
            <a:off x="3419748" y="82875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facebook</a:t>
            </a:r>
            <a:endParaRPr lang="hu-HU" sz="900" cap="all" dirty="0">
              <a:solidFill>
                <a:srgbClr val="404040"/>
              </a:solidFill>
              <a:latin typeface="Calibri" pitchFamily="34" charset="0"/>
              <a:cs typeface="Arial" pitchFamily="34" charset="0"/>
            </a:endParaRPr>
          </a:p>
        </p:txBody>
      </p:sp>
      <p:sp>
        <p:nvSpPr>
          <p:cNvPr id="64" name="Szövegdoboz 30"/>
          <p:cNvSpPr txBox="1"/>
          <p:nvPr/>
        </p:nvSpPr>
        <p:spPr>
          <a:xfrm>
            <a:off x="2186073" y="82875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pHONE</a:t>
            </a:r>
            <a:endParaRPr lang="hu-HU" sz="900" cap="all" dirty="0">
              <a:solidFill>
                <a:srgbClr val="404040"/>
              </a:solidFill>
              <a:latin typeface="Calibri" pitchFamily="34" charset="0"/>
              <a:cs typeface="Arial" pitchFamily="34" charset="0"/>
            </a:endParaRPr>
          </a:p>
        </p:txBody>
      </p:sp>
      <p:sp>
        <p:nvSpPr>
          <p:cNvPr id="65" name="Szövegdoboz 30"/>
          <p:cNvSpPr txBox="1"/>
          <p:nvPr/>
        </p:nvSpPr>
        <p:spPr>
          <a:xfrm>
            <a:off x="5940028" y="82875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viber</a:t>
            </a:r>
            <a:endParaRPr lang="hu-HU" sz="900" cap="all" dirty="0">
              <a:solidFill>
                <a:srgbClr val="404040"/>
              </a:solidFill>
              <a:latin typeface="Calibri" pitchFamily="34" charset="0"/>
              <a:cs typeface="Arial" pitchFamily="34" charset="0"/>
            </a:endParaRPr>
          </a:p>
        </p:txBody>
      </p:sp>
      <p:sp>
        <p:nvSpPr>
          <p:cNvPr id="66" name="Szövegdoboz 30"/>
          <p:cNvSpPr txBox="1"/>
          <p:nvPr/>
        </p:nvSpPr>
        <p:spPr>
          <a:xfrm>
            <a:off x="4706353" y="82875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skype</a:t>
            </a:r>
            <a:endParaRPr lang="hu-HU" sz="900" cap="all" dirty="0">
              <a:solidFill>
                <a:srgbClr val="404040"/>
              </a:solidFill>
              <a:latin typeface="Calibri" pitchFamily="34" charset="0"/>
              <a:cs typeface="Arial" pitchFamily="34" charset="0"/>
            </a:endParaRPr>
          </a:p>
        </p:txBody>
      </p:sp>
      <p:sp>
        <p:nvSpPr>
          <p:cNvPr id="67" name="Szövegdoboz 30"/>
          <p:cNvSpPr txBox="1"/>
          <p:nvPr/>
        </p:nvSpPr>
        <p:spPr>
          <a:xfrm>
            <a:off x="7226633" y="82875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whatsapp</a:t>
            </a:r>
            <a:endParaRPr lang="hu-HU" sz="900" cap="all" dirty="0">
              <a:solidFill>
                <a:srgbClr val="404040"/>
              </a:solidFill>
              <a:latin typeface="Calibri" pitchFamily="34" charset="0"/>
              <a:cs typeface="Arial" pitchFamily="34" charset="0"/>
            </a:endParaRPr>
          </a:p>
        </p:txBody>
      </p:sp>
      <p:sp>
        <p:nvSpPr>
          <p:cNvPr id="68" name="Rectangle 117"/>
          <p:cNvSpPr/>
          <p:nvPr/>
        </p:nvSpPr>
        <p:spPr>
          <a:xfrm>
            <a:off x="323528" y="4250002"/>
            <a:ext cx="8332004" cy="553996"/>
          </a:xfrm>
          <a:prstGeom prst="rect">
            <a:avLst/>
          </a:prstGeom>
        </p:spPr>
        <p:txBody>
          <a:bodyPr wrap="square" lIns="91438" tIns="45719" rIns="91438" bIns="45719">
            <a:spAutoFit/>
          </a:bodyPr>
          <a:lstStyle/>
          <a:p>
            <a:pPr marL="4763"/>
            <a:r>
              <a:rPr lang="en-US" sz="1000" dirty="0">
                <a:solidFill>
                  <a:srgbClr val="58595B"/>
                </a:solidFill>
              </a:rPr>
              <a:t>People communicate with text messages most often via </a:t>
            </a:r>
            <a:r>
              <a:rPr lang="en-US" sz="1000" dirty="0" err="1">
                <a:solidFill>
                  <a:srgbClr val="58595B"/>
                </a:solidFill>
              </a:rPr>
              <a:t>Facebook</a:t>
            </a:r>
            <a:r>
              <a:rPr lang="en-US" sz="1000" dirty="0">
                <a:solidFill>
                  <a:srgbClr val="58595B"/>
                </a:solidFill>
              </a:rPr>
              <a:t>. For calls they use the telephone most often, and after this </a:t>
            </a:r>
            <a:r>
              <a:rPr lang="en-US" sz="1000" dirty="0" err="1">
                <a:solidFill>
                  <a:srgbClr val="58595B"/>
                </a:solidFill>
              </a:rPr>
              <a:t>Facebook</a:t>
            </a:r>
            <a:r>
              <a:rPr lang="en-US" sz="1000" dirty="0">
                <a:solidFill>
                  <a:srgbClr val="58595B"/>
                </a:solidFill>
              </a:rPr>
              <a:t>, Skype and </a:t>
            </a:r>
            <a:r>
              <a:rPr lang="en-US" sz="1000" dirty="0" err="1">
                <a:solidFill>
                  <a:srgbClr val="58595B"/>
                </a:solidFill>
              </a:rPr>
              <a:t>Viber</a:t>
            </a:r>
            <a:r>
              <a:rPr lang="en-US" sz="1000" dirty="0">
                <a:solidFill>
                  <a:srgbClr val="58595B"/>
                </a:solidFill>
              </a:rPr>
              <a:t> have a similar popularity. For video calling, 2/3 uses Skype. </a:t>
            </a:r>
            <a:r>
              <a:rPr lang="en-US" sz="1000" dirty="0" err="1">
                <a:solidFill>
                  <a:srgbClr val="58595B"/>
                </a:solidFill>
              </a:rPr>
              <a:t>Viber</a:t>
            </a:r>
            <a:r>
              <a:rPr lang="en-US" sz="1000" dirty="0">
                <a:solidFill>
                  <a:srgbClr val="58595B"/>
                </a:solidFill>
              </a:rPr>
              <a:t> is mostly used for text messaging (although it is not the most widespread method), just like </a:t>
            </a:r>
            <a:r>
              <a:rPr lang="en-US" sz="1000" dirty="0" err="1">
                <a:solidFill>
                  <a:srgbClr val="58595B"/>
                </a:solidFill>
              </a:rPr>
              <a:t>WhatsApp</a:t>
            </a:r>
            <a:r>
              <a:rPr lang="en-US" sz="1000" dirty="0">
                <a:solidFill>
                  <a:srgbClr val="58595B"/>
                </a:solidFill>
              </a:rPr>
              <a:t>. </a:t>
            </a:r>
          </a:p>
        </p:txBody>
      </p:sp>
      <p:sp>
        <p:nvSpPr>
          <p:cNvPr id="5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59" name="Picture 58">
            <a:extLst>
              <a:ext uri="{FF2B5EF4-FFF2-40B4-BE49-F238E27FC236}">
                <a16:creationId xmlns:a16="http://schemas.microsoft.com/office/drawing/2014/main" xmlns="" id="{6A492176-54BF-4218-A2E8-464E25AAC24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9" name="Picture 68">
            <a:extLst>
              <a:ext uri="{FF2B5EF4-FFF2-40B4-BE49-F238E27FC236}">
                <a16:creationId xmlns:a16="http://schemas.microsoft.com/office/drawing/2014/main" xmlns="" id="{0095177F-9B37-48AF-AAD4-4BBDC89E566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611524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en-GB" dirty="0"/>
              <a:t>Frequency of </a:t>
            </a:r>
            <a:r>
              <a:rPr lang="hu-HU" dirty="0"/>
              <a:t>C</a:t>
            </a:r>
            <a:r>
              <a:rPr lang="en-GB" dirty="0" err="1"/>
              <a:t>ommunication</a:t>
            </a:r>
            <a:r>
              <a:rPr lang="en-GB" dirty="0"/>
              <a:t> vs. </a:t>
            </a:r>
            <a:r>
              <a:rPr lang="hu-HU" dirty="0" err="1"/>
              <a:t>Target</a:t>
            </a:r>
            <a:r>
              <a:rPr lang="hu-HU" dirty="0"/>
              <a:t> C</a:t>
            </a:r>
            <a:r>
              <a:rPr lang="en-GB" dirty="0" err="1"/>
              <a:t>ountry</a:t>
            </a:r>
            <a:endParaRPr lang="hu-HU" dirty="0"/>
          </a:p>
        </p:txBody>
      </p:sp>
      <p:sp>
        <p:nvSpPr>
          <p:cNvPr id="22" name="Text Placeholder 9"/>
          <p:cNvSpPr>
            <a:spLocks noGrp="1"/>
          </p:cNvSpPr>
          <p:nvPr>
            <p:ph type="body" sz="quarter" idx="26"/>
          </p:nvPr>
        </p:nvSpPr>
        <p:spPr>
          <a:xfrm>
            <a:off x="202233" y="483518"/>
            <a:ext cx="8690248" cy="209475"/>
          </a:xfrm>
        </p:spPr>
        <p:txBody>
          <a:bodyPr/>
          <a:lstStyle/>
          <a:p>
            <a:r>
              <a:rPr lang="hu-HU" dirty="0" err="1"/>
              <a:t>Keeping</a:t>
            </a:r>
            <a:r>
              <a:rPr lang="hu-HU" dirty="0"/>
              <a:t> in </a:t>
            </a:r>
            <a:r>
              <a:rPr lang="hu-HU" dirty="0" err="1"/>
              <a:t>touch</a:t>
            </a:r>
            <a:r>
              <a:rPr lang="hu-HU" dirty="0"/>
              <a:t> and </a:t>
            </a:r>
            <a:r>
              <a:rPr lang="hu-HU" dirty="0" err="1"/>
              <a:t>frequency</a:t>
            </a:r>
            <a:r>
              <a:rPr lang="hu-HU" dirty="0"/>
              <a:t> of </a:t>
            </a:r>
            <a:r>
              <a:rPr lang="hu-HU" dirty="0" err="1"/>
              <a:t>visiting</a:t>
            </a:r>
            <a:r>
              <a:rPr lang="hu-HU" dirty="0"/>
              <a:t> </a:t>
            </a:r>
            <a:r>
              <a:rPr lang="hu-HU" dirty="0" err="1"/>
              <a:t>home</a:t>
            </a:r>
            <a:endParaRPr lang="hu-HU" dirty="0"/>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36" name="Rectangle 35"/>
          <p:cNvSpPr/>
          <p:nvPr/>
        </p:nvSpPr>
        <p:spPr>
          <a:xfrm>
            <a:off x="539552" y="4011910"/>
            <a:ext cx="7850343" cy="707884"/>
          </a:xfrm>
          <a:prstGeom prst="rect">
            <a:avLst/>
          </a:prstGeom>
        </p:spPr>
        <p:txBody>
          <a:bodyPr wrap="square" lIns="91438" tIns="45719" rIns="91438" bIns="45719">
            <a:spAutoFit/>
          </a:bodyPr>
          <a:lstStyle/>
          <a:p>
            <a:pPr marL="4763" algn="just"/>
            <a:r>
              <a:rPr lang="en-US" sz="1000" dirty="0">
                <a:solidFill>
                  <a:srgbClr val="58595B"/>
                </a:solidFill>
              </a:rPr>
              <a:t>2/3 of</a:t>
            </a:r>
            <a:r>
              <a:rPr lang="hu-HU" sz="1000" dirty="0">
                <a:solidFill>
                  <a:srgbClr val="58595B"/>
                </a:solidFill>
              </a:rPr>
              <a:t> </a:t>
            </a:r>
            <a:r>
              <a:rPr lang="en-US" sz="1000" dirty="0">
                <a:solidFill>
                  <a:srgbClr val="58595B"/>
                </a:solidFill>
              </a:rPr>
              <a:t>respondents communicate with their acquaintances every day or every few days – Hungarians living in Germany do so a slightly more frequently. There are only a few who communicate with people at home less frequently than two weeks. Approx. half of the respondents visit home a few times a year, but there are also many who do so every 2-3 months. Hungarians living in Germany – just like </a:t>
            </a:r>
            <a:r>
              <a:rPr lang="hu-HU" sz="1000" dirty="0">
                <a:solidFill>
                  <a:srgbClr val="58595B"/>
                </a:solidFill>
              </a:rPr>
              <a:t>in</a:t>
            </a:r>
            <a:r>
              <a:rPr lang="en-US" sz="1000" dirty="0">
                <a:solidFill>
                  <a:srgbClr val="58595B"/>
                </a:solidFill>
              </a:rPr>
              <a:t> case of keeping in touch – visit home more often than those who live in Great Britain.</a:t>
            </a:r>
          </a:p>
        </p:txBody>
      </p:sp>
      <p:sp>
        <p:nvSpPr>
          <p:cNvPr id="40" name="Szövegdoboz 39"/>
          <p:cNvSpPr txBox="1">
            <a:spLocks noChangeArrowheads="1"/>
          </p:cNvSpPr>
          <p:nvPr/>
        </p:nvSpPr>
        <p:spPr bwMode="auto">
          <a:xfrm>
            <a:off x="5508105" y="699543"/>
            <a:ext cx="2376263"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How</a:t>
            </a:r>
            <a:r>
              <a:rPr lang="hu-HU" dirty="0"/>
              <a:t> </a:t>
            </a:r>
            <a:r>
              <a:rPr lang="hu-HU" dirty="0" err="1"/>
              <a:t>often</a:t>
            </a:r>
            <a:r>
              <a:rPr lang="hu-HU" dirty="0"/>
              <a:t> </a:t>
            </a:r>
            <a:r>
              <a:rPr lang="hu-HU" dirty="0" err="1"/>
              <a:t>do</a:t>
            </a:r>
            <a:r>
              <a:rPr lang="hu-HU" dirty="0"/>
              <a:t> </a:t>
            </a:r>
            <a:r>
              <a:rPr lang="hu-HU" dirty="0" err="1"/>
              <a:t>you</a:t>
            </a:r>
            <a:r>
              <a:rPr lang="hu-HU" dirty="0"/>
              <a:t> </a:t>
            </a:r>
            <a:r>
              <a:rPr lang="hu-HU" dirty="0" err="1"/>
              <a:t>visit</a:t>
            </a:r>
            <a:r>
              <a:rPr lang="hu-HU" dirty="0"/>
              <a:t> </a:t>
            </a:r>
            <a:r>
              <a:rPr lang="hu-HU" dirty="0" err="1"/>
              <a:t>hungary</a:t>
            </a:r>
            <a:r>
              <a:rPr lang="hu-HU" dirty="0"/>
              <a:t>?</a:t>
            </a:r>
          </a:p>
        </p:txBody>
      </p:sp>
      <p:sp>
        <p:nvSpPr>
          <p:cNvPr id="10" name="Szövegdoboz 9"/>
          <p:cNvSpPr txBox="1">
            <a:spLocks noChangeArrowheads="1"/>
          </p:cNvSpPr>
          <p:nvPr/>
        </p:nvSpPr>
        <p:spPr bwMode="auto">
          <a:xfrm>
            <a:off x="827584" y="699543"/>
            <a:ext cx="2494800"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How</a:t>
            </a:r>
            <a:r>
              <a:rPr lang="hu-HU" dirty="0"/>
              <a:t> </a:t>
            </a:r>
            <a:r>
              <a:rPr lang="hu-HU" dirty="0" err="1"/>
              <a:t>often</a:t>
            </a:r>
            <a:r>
              <a:rPr lang="hu-HU" dirty="0"/>
              <a:t> </a:t>
            </a:r>
            <a:r>
              <a:rPr lang="hu-HU" dirty="0" err="1"/>
              <a:t>do</a:t>
            </a:r>
            <a:r>
              <a:rPr lang="hu-HU" dirty="0"/>
              <a:t> </a:t>
            </a:r>
            <a:r>
              <a:rPr lang="hu-HU" dirty="0" err="1"/>
              <a:t>You</a:t>
            </a:r>
            <a:r>
              <a:rPr lang="hu-HU" dirty="0"/>
              <a:t> </a:t>
            </a:r>
            <a:r>
              <a:rPr lang="hu-HU" dirty="0" err="1"/>
              <a:t>communicate</a:t>
            </a:r>
            <a:r>
              <a:rPr lang="hu-HU" dirty="0"/>
              <a:t> </a:t>
            </a:r>
            <a:r>
              <a:rPr lang="hu-HU" dirty="0" err="1"/>
              <a:t>with</a:t>
            </a:r>
            <a:r>
              <a:rPr lang="hu-HU" dirty="0"/>
              <a:t> </a:t>
            </a:r>
            <a:r>
              <a:rPr lang="hu-HU" dirty="0" err="1"/>
              <a:t>your</a:t>
            </a:r>
            <a:r>
              <a:rPr lang="hu-HU" dirty="0"/>
              <a:t> </a:t>
            </a:r>
            <a:r>
              <a:rPr lang="hu-HU" dirty="0" err="1"/>
              <a:t>acquaintances</a:t>
            </a:r>
            <a:r>
              <a:rPr lang="hu-HU" dirty="0"/>
              <a:t> </a:t>
            </a:r>
            <a:r>
              <a:rPr lang="hu-HU" dirty="0" err="1"/>
              <a:t>living</a:t>
            </a:r>
            <a:r>
              <a:rPr lang="hu-HU" dirty="0"/>
              <a:t> </a:t>
            </a:r>
            <a:r>
              <a:rPr lang="hu-HU" dirty="0" err="1"/>
              <a:t>in</a:t>
            </a:r>
            <a:r>
              <a:rPr lang="hu-HU" dirty="0"/>
              <a:t> </a:t>
            </a:r>
            <a:r>
              <a:rPr lang="hu-HU" dirty="0" err="1"/>
              <a:t>hungary</a:t>
            </a:r>
            <a:r>
              <a:rPr lang="hu-HU" dirty="0"/>
              <a:t>?</a:t>
            </a:r>
            <a:endParaRPr lang="en-US" dirty="0"/>
          </a:p>
        </p:txBody>
      </p:sp>
      <p:graphicFrame>
        <p:nvGraphicFramePr>
          <p:cNvPr id="13" name="Chart 6"/>
          <p:cNvGraphicFramePr/>
          <p:nvPr>
            <p:extLst>
              <p:ext uri="{D42A27DB-BD31-4B8C-83A1-F6EECF244321}">
                <p14:modId xmlns:p14="http://schemas.microsoft.com/office/powerpoint/2010/main" val="1603439598"/>
              </p:ext>
            </p:extLst>
          </p:nvPr>
        </p:nvGraphicFramePr>
        <p:xfrm>
          <a:off x="16135" y="518009"/>
          <a:ext cx="3964854" cy="3603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6"/>
          <p:cNvGraphicFramePr/>
          <p:nvPr>
            <p:extLst/>
          </p:nvPr>
        </p:nvGraphicFramePr>
        <p:xfrm>
          <a:off x="4639594" y="555526"/>
          <a:ext cx="3964854"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1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2" name="Picture 11">
            <a:extLst>
              <a:ext uri="{FF2B5EF4-FFF2-40B4-BE49-F238E27FC236}">
                <a16:creationId xmlns:a16="http://schemas.microsoft.com/office/drawing/2014/main" xmlns="" id="{21624590-EC2A-4A0D-AA2F-01052FABCC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5" name="Picture 14">
            <a:extLst>
              <a:ext uri="{FF2B5EF4-FFF2-40B4-BE49-F238E27FC236}">
                <a16:creationId xmlns:a16="http://schemas.microsoft.com/office/drawing/2014/main" xmlns="" id="{73228EF1-D004-484C-8456-933435D283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634906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Frequency of </a:t>
            </a:r>
            <a:r>
              <a:rPr lang="hu-HU" dirty="0"/>
              <a:t>C</a:t>
            </a:r>
            <a:r>
              <a:rPr lang="en-GB" dirty="0" err="1"/>
              <a:t>ommunication</a:t>
            </a:r>
            <a:r>
              <a:rPr lang="en-GB" dirty="0"/>
              <a:t> vs. Year of </a:t>
            </a:r>
            <a:r>
              <a:rPr lang="hu-HU" dirty="0"/>
              <a:t>M</a:t>
            </a:r>
            <a:r>
              <a:rPr lang="en-GB" dirty="0" err="1"/>
              <a:t>oving</a:t>
            </a:r>
            <a:endParaRPr lang="hu-HU" dirty="0"/>
          </a:p>
        </p:txBody>
      </p:sp>
      <p:sp>
        <p:nvSpPr>
          <p:cNvPr id="22" name="Text Placeholder 9"/>
          <p:cNvSpPr>
            <a:spLocks noGrp="1"/>
          </p:cNvSpPr>
          <p:nvPr>
            <p:ph type="body" sz="quarter" idx="26"/>
          </p:nvPr>
        </p:nvSpPr>
        <p:spPr>
          <a:xfrm>
            <a:off x="202232" y="483998"/>
            <a:ext cx="8690248" cy="205628"/>
          </a:xfrm>
        </p:spPr>
        <p:txBody>
          <a:bodyPr/>
          <a:lstStyle/>
          <a:p>
            <a:r>
              <a:rPr lang="en-GB" dirty="0"/>
              <a:t>How often do you contact your acquaintances in Hungary?</a:t>
            </a:r>
            <a:endParaRPr lang="hu-HU" dirty="0"/>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13" name="Rectangle 35"/>
          <p:cNvSpPr/>
          <p:nvPr/>
        </p:nvSpPr>
        <p:spPr>
          <a:xfrm>
            <a:off x="610824" y="4074296"/>
            <a:ext cx="7850343" cy="400108"/>
          </a:xfrm>
          <a:prstGeom prst="rect">
            <a:avLst/>
          </a:prstGeom>
        </p:spPr>
        <p:txBody>
          <a:bodyPr wrap="square" lIns="91438" tIns="45719" rIns="91438" bIns="45719">
            <a:spAutoFit/>
          </a:bodyPr>
          <a:lstStyle/>
          <a:p>
            <a:pPr marL="4763" algn="just"/>
            <a:r>
              <a:rPr lang="en-US" sz="1000" dirty="0">
                <a:solidFill>
                  <a:srgbClr val="58595B"/>
                </a:solidFill>
              </a:rPr>
              <a:t>Those who moved abroad in the past few years communicate slightly more with people at home than average, but regardless of the time of moving it can be said that daily contact is typical, even those who live abroad for a longer time do not communicate much less frequently.</a:t>
            </a:r>
          </a:p>
        </p:txBody>
      </p:sp>
      <p:sp>
        <p:nvSpPr>
          <p:cNvPr id="14" name="Rectangle 13"/>
          <p:cNvSpPr/>
          <p:nvPr/>
        </p:nvSpPr>
        <p:spPr>
          <a:xfrm>
            <a:off x="6143989"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15" name="Group 26"/>
          <p:cNvGrpSpPr/>
          <p:nvPr/>
        </p:nvGrpSpPr>
        <p:grpSpPr>
          <a:xfrm>
            <a:off x="6072104" y="1419622"/>
            <a:ext cx="2244186" cy="2244186"/>
            <a:chOff x="1505542" y="1628586"/>
            <a:chExt cx="3960000" cy="3960000"/>
          </a:xfrm>
        </p:grpSpPr>
        <p:sp>
          <p:nvSpPr>
            <p:cNvPr id="16" name="Oval 1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7" name="Oval 1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8" name="Oval 1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9" name="Oval 18"/>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20" name="Arc 19"/>
          <p:cNvSpPr>
            <a:spLocks noChangeAspect="1"/>
          </p:cNvSpPr>
          <p:nvPr/>
        </p:nvSpPr>
        <p:spPr bwMode="auto">
          <a:xfrm>
            <a:off x="6071980" y="1419623"/>
            <a:ext cx="2244436" cy="2244186"/>
          </a:xfrm>
          <a:prstGeom prst="arc">
            <a:avLst>
              <a:gd name="adj1" fmla="val 16200000"/>
              <a:gd name="adj2" fmla="val 2420940"/>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21" name="Arc 20"/>
          <p:cNvSpPr>
            <a:spLocks noChangeAspect="1"/>
          </p:cNvSpPr>
          <p:nvPr/>
        </p:nvSpPr>
        <p:spPr bwMode="auto">
          <a:xfrm>
            <a:off x="6174000" y="1521632"/>
            <a:ext cx="2040396" cy="2040168"/>
          </a:xfrm>
          <a:prstGeom prst="arc">
            <a:avLst>
              <a:gd name="adj1" fmla="val 16200000"/>
              <a:gd name="adj2" fmla="val 7989"/>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23" name="Arc 22"/>
          <p:cNvSpPr>
            <a:spLocks noChangeAspect="1"/>
          </p:cNvSpPr>
          <p:nvPr/>
        </p:nvSpPr>
        <p:spPr bwMode="auto">
          <a:xfrm>
            <a:off x="6276020" y="1623640"/>
            <a:ext cx="1836356" cy="1836152"/>
          </a:xfrm>
          <a:prstGeom prst="arc">
            <a:avLst>
              <a:gd name="adj1" fmla="val 16200000"/>
              <a:gd name="adj2" fmla="val 19793278"/>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24" name="Arc 23"/>
          <p:cNvSpPr>
            <a:spLocks noChangeAspect="1"/>
          </p:cNvSpPr>
          <p:nvPr/>
        </p:nvSpPr>
        <p:spPr bwMode="auto">
          <a:xfrm>
            <a:off x="6378040" y="1725649"/>
            <a:ext cx="1632316" cy="1632134"/>
          </a:xfrm>
          <a:prstGeom prst="arc">
            <a:avLst>
              <a:gd name="adj1" fmla="val 16200000"/>
              <a:gd name="adj2" fmla="val 20554862"/>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25" name="TextBox 24"/>
          <p:cNvSpPr txBox="1"/>
          <p:nvPr/>
        </p:nvSpPr>
        <p:spPr>
          <a:xfrm>
            <a:off x="6576036"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Every</a:t>
            </a:r>
            <a:r>
              <a:rPr lang="hu-HU" sz="900" dirty="0">
                <a:solidFill>
                  <a:srgbClr val="363636"/>
                </a:solidFill>
              </a:rPr>
              <a:t> </a:t>
            </a:r>
            <a:r>
              <a:rPr lang="hu-HU" sz="900" dirty="0" err="1">
                <a:solidFill>
                  <a:srgbClr val="363636"/>
                </a:solidFill>
              </a:rPr>
              <a:t>few</a:t>
            </a:r>
            <a:r>
              <a:rPr lang="hu-HU" sz="900" dirty="0">
                <a:solidFill>
                  <a:srgbClr val="363636"/>
                </a:solidFill>
              </a:rPr>
              <a:t> </a:t>
            </a:r>
            <a:r>
              <a:rPr lang="hu-HU" sz="900" dirty="0" err="1">
                <a:solidFill>
                  <a:srgbClr val="363636"/>
                </a:solidFill>
              </a:rPr>
              <a:t>days</a:t>
            </a:r>
            <a:r>
              <a:rPr lang="hu-HU" sz="900" dirty="0">
                <a:solidFill>
                  <a:srgbClr val="363636"/>
                </a:solidFill>
              </a:rPr>
              <a:t> </a:t>
            </a:r>
            <a:r>
              <a:rPr lang="en-GB" sz="900" b="1" dirty="0">
                <a:solidFill>
                  <a:schemeClr val="accent1"/>
                </a:solidFill>
              </a:rPr>
              <a:t>	</a:t>
            </a:r>
            <a:r>
              <a:rPr lang="hu-HU" sz="900" b="1" dirty="0">
                <a:solidFill>
                  <a:schemeClr val="accent1"/>
                </a:solidFill>
              </a:rPr>
              <a:t>25</a:t>
            </a:r>
            <a:r>
              <a:rPr lang="en-GB" sz="900" b="1" dirty="0">
                <a:solidFill>
                  <a:schemeClr val="accent1"/>
                </a:solidFill>
              </a:rPr>
              <a:t>%</a:t>
            </a:r>
          </a:p>
        </p:txBody>
      </p:sp>
      <p:sp>
        <p:nvSpPr>
          <p:cNvPr id="26" name="TextBox 25"/>
          <p:cNvSpPr txBox="1"/>
          <p:nvPr/>
        </p:nvSpPr>
        <p:spPr>
          <a:xfrm>
            <a:off x="6576036"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Daily</a:t>
            </a:r>
            <a:r>
              <a:rPr lang="en-GB" sz="900" b="1" dirty="0">
                <a:solidFill>
                  <a:schemeClr val="accent4"/>
                </a:solidFill>
              </a:rPr>
              <a:t>	</a:t>
            </a:r>
            <a:r>
              <a:rPr lang="hu-HU" sz="900" b="1" dirty="0">
                <a:solidFill>
                  <a:schemeClr val="accent4"/>
                </a:solidFill>
              </a:rPr>
              <a:t>36</a:t>
            </a:r>
            <a:r>
              <a:rPr lang="en-GB" sz="900" b="1" dirty="0">
                <a:solidFill>
                  <a:schemeClr val="accent4"/>
                </a:solidFill>
              </a:rPr>
              <a:t>%</a:t>
            </a:r>
          </a:p>
        </p:txBody>
      </p:sp>
      <p:sp>
        <p:nvSpPr>
          <p:cNvPr id="27" name="TextBox 26"/>
          <p:cNvSpPr txBox="1"/>
          <p:nvPr/>
        </p:nvSpPr>
        <p:spPr>
          <a:xfrm>
            <a:off x="6576036"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Weekly</a:t>
            </a:r>
            <a:r>
              <a:rPr lang="en-GB" sz="900" b="1" dirty="0">
                <a:solidFill>
                  <a:schemeClr val="accent2"/>
                </a:solidFill>
              </a:rPr>
              <a:t>	</a:t>
            </a:r>
            <a:r>
              <a:rPr lang="hu-HU" sz="900" b="1" dirty="0">
                <a:solidFill>
                  <a:schemeClr val="accent2"/>
                </a:solidFill>
              </a:rPr>
              <a:t>17</a:t>
            </a:r>
            <a:r>
              <a:rPr lang="en-GB" sz="900" b="1" dirty="0">
                <a:solidFill>
                  <a:schemeClr val="accent2"/>
                </a:solidFill>
              </a:rPr>
              <a:t>%</a:t>
            </a:r>
          </a:p>
        </p:txBody>
      </p:sp>
      <p:sp>
        <p:nvSpPr>
          <p:cNvPr id="28" name="TextBox 27"/>
          <p:cNvSpPr txBox="1"/>
          <p:nvPr/>
        </p:nvSpPr>
        <p:spPr>
          <a:xfrm>
            <a:off x="6576036"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Less </a:t>
            </a:r>
            <a:r>
              <a:rPr lang="hu-HU" sz="900" dirty="0" err="1">
                <a:solidFill>
                  <a:srgbClr val="363636"/>
                </a:solidFill>
              </a:rPr>
              <a:t>often</a:t>
            </a:r>
            <a:r>
              <a:rPr lang="en-GB" sz="900" b="1" dirty="0">
                <a:solidFill>
                  <a:schemeClr val="accent3"/>
                </a:solidFill>
              </a:rPr>
              <a:t>	</a:t>
            </a:r>
            <a:r>
              <a:rPr lang="hu-HU" sz="900" b="1" dirty="0">
                <a:solidFill>
                  <a:schemeClr val="accent3"/>
                </a:solidFill>
              </a:rPr>
              <a:t>22</a:t>
            </a:r>
            <a:r>
              <a:rPr lang="en-GB" sz="900" b="1" dirty="0">
                <a:solidFill>
                  <a:schemeClr val="accent3"/>
                </a:solidFill>
              </a:rPr>
              <a:t>%</a:t>
            </a:r>
          </a:p>
        </p:txBody>
      </p:sp>
      <p:sp>
        <p:nvSpPr>
          <p:cNvPr id="29" name="Szövegdoboz 30"/>
          <p:cNvSpPr txBox="1"/>
          <p:nvPr/>
        </p:nvSpPr>
        <p:spPr>
          <a:xfrm>
            <a:off x="6356134" y="925013"/>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-2005</a:t>
            </a:r>
          </a:p>
        </p:txBody>
      </p:sp>
      <p:sp>
        <p:nvSpPr>
          <p:cNvPr id="30" name="Rectangle 29"/>
          <p:cNvSpPr/>
          <p:nvPr/>
        </p:nvSpPr>
        <p:spPr>
          <a:xfrm>
            <a:off x="3491881"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31" name="Group 26"/>
          <p:cNvGrpSpPr/>
          <p:nvPr/>
        </p:nvGrpSpPr>
        <p:grpSpPr>
          <a:xfrm>
            <a:off x="3419996" y="1419622"/>
            <a:ext cx="2244186" cy="2244186"/>
            <a:chOff x="1505542" y="1628586"/>
            <a:chExt cx="3960000" cy="3960000"/>
          </a:xfrm>
        </p:grpSpPr>
        <p:sp>
          <p:nvSpPr>
            <p:cNvPr id="32" name="Oval 3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4" name="Oval 3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5" name="Oval 3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6" name="Oval 35"/>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8" name="Arc 37"/>
          <p:cNvSpPr>
            <a:spLocks noChangeAspect="1"/>
          </p:cNvSpPr>
          <p:nvPr/>
        </p:nvSpPr>
        <p:spPr bwMode="auto">
          <a:xfrm>
            <a:off x="3419872" y="1419623"/>
            <a:ext cx="2244436" cy="2244186"/>
          </a:xfrm>
          <a:prstGeom prst="arc">
            <a:avLst>
              <a:gd name="adj1" fmla="val 16200000"/>
              <a:gd name="adj2" fmla="val 2709030"/>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9" name="Arc 38"/>
          <p:cNvSpPr>
            <a:spLocks noChangeAspect="1"/>
          </p:cNvSpPr>
          <p:nvPr/>
        </p:nvSpPr>
        <p:spPr bwMode="auto">
          <a:xfrm>
            <a:off x="3521892" y="1521632"/>
            <a:ext cx="2040396" cy="2040168"/>
          </a:xfrm>
          <a:prstGeom prst="arc">
            <a:avLst>
              <a:gd name="adj1" fmla="val 16200000"/>
              <a:gd name="adj2" fmla="val 897097"/>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41" name="Arc 40"/>
          <p:cNvSpPr>
            <a:spLocks noChangeAspect="1"/>
          </p:cNvSpPr>
          <p:nvPr/>
        </p:nvSpPr>
        <p:spPr bwMode="auto">
          <a:xfrm>
            <a:off x="3623912" y="1623640"/>
            <a:ext cx="1836356" cy="1836152"/>
          </a:xfrm>
          <a:prstGeom prst="arc">
            <a:avLst>
              <a:gd name="adj1" fmla="val 16200000"/>
              <a:gd name="adj2" fmla="val 20156801"/>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42" name="Arc 41"/>
          <p:cNvSpPr>
            <a:spLocks noChangeAspect="1"/>
          </p:cNvSpPr>
          <p:nvPr/>
        </p:nvSpPr>
        <p:spPr bwMode="auto">
          <a:xfrm>
            <a:off x="3725932" y="1725649"/>
            <a:ext cx="1632316" cy="1632134"/>
          </a:xfrm>
          <a:prstGeom prst="arc">
            <a:avLst>
              <a:gd name="adj1" fmla="val 16200000"/>
              <a:gd name="adj2" fmla="val 18720656"/>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43" name="TextBox 42"/>
          <p:cNvSpPr txBox="1"/>
          <p:nvPr/>
        </p:nvSpPr>
        <p:spPr>
          <a:xfrm>
            <a:off x="3923928"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Every</a:t>
            </a:r>
            <a:r>
              <a:rPr lang="hu-HU" sz="900" dirty="0">
                <a:solidFill>
                  <a:srgbClr val="363636"/>
                </a:solidFill>
              </a:rPr>
              <a:t> </a:t>
            </a:r>
            <a:r>
              <a:rPr lang="hu-HU" sz="900" dirty="0" err="1">
                <a:solidFill>
                  <a:srgbClr val="363636"/>
                </a:solidFill>
              </a:rPr>
              <a:t>few</a:t>
            </a:r>
            <a:r>
              <a:rPr lang="hu-HU" sz="900" dirty="0">
                <a:solidFill>
                  <a:srgbClr val="363636"/>
                </a:solidFill>
              </a:rPr>
              <a:t> </a:t>
            </a:r>
            <a:r>
              <a:rPr lang="hu-HU" sz="900" dirty="0" err="1">
                <a:solidFill>
                  <a:srgbClr val="363636"/>
                </a:solidFill>
              </a:rPr>
              <a:t>days</a:t>
            </a:r>
            <a:r>
              <a:rPr lang="hu-HU" sz="900" dirty="0">
                <a:solidFill>
                  <a:srgbClr val="363636"/>
                </a:solidFill>
              </a:rPr>
              <a:t> </a:t>
            </a:r>
            <a:r>
              <a:rPr lang="en-GB" sz="900" b="1" dirty="0">
                <a:solidFill>
                  <a:schemeClr val="accent1"/>
                </a:solidFill>
              </a:rPr>
              <a:t>	</a:t>
            </a:r>
            <a:r>
              <a:rPr lang="hu-HU" sz="900" b="1" dirty="0">
                <a:solidFill>
                  <a:schemeClr val="accent1"/>
                </a:solidFill>
              </a:rPr>
              <a:t>29</a:t>
            </a:r>
            <a:r>
              <a:rPr lang="en-GB" sz="900" b="1" dirty="0">
                <a:solidFill>
                  <a:schemeClr val="accent1"/>
                </a:solidFill>
              </a:rPr>
              <a:t>%</a:t>
            </a:r>
          </a:p>
        </p:txBody>
      </p:sp>
      <p:sp>
        <p:nvSpPr>
          <p:cNvPr id="44" name="TextBox 43"/>
          <p:cNvSpPr txBox="1"/>
          <p:nvPr/>
        </p:nvSpPr>
        <p:spPr>
          <a:xfrm>
            <a:off x="3923928" y="2139702"/>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Daily</a:t>
            </a:r>
            <a:r>
              <a:rPr lang="en-GB" sz="900" b="1" dirty="0">
                <a:solidFill>
                  <a:schemeClr val="accent4"/>
                </a:solidFill>
              </a:rPr>
              <a:t>	</a:t>
            </a:r>
            <a:r>
              <a:rPr lang="hu-HU" sz="900" b="1" dirty="0">
                <a:solidFill>
                  <a:schemeClr val="accent4"/>
                </a:solidFill>
              </a:rPr>
              <a:t>37</a:t>
            </a:r>
            <a:r>
              <a:rPr lang="en-GB" sz="900" b="1" dirty="0">
                <a:solidFill>
                  <a:schemeClr val="accent4"/>
                </a:solidFill>
              </a:rPr>
              <a:t>%</a:t>
            </a:r>
          </a:p>
        </p:txBody>
      </p:sp>
      <p:sp>
        <p:nvSpPr>
          <p:cNvPr id="45" name="TextBox 44"/>
          <p:cNvSpPr txBox="1"/>
          <p:nvPr/>
        </p:nvSpPr>
        <p:spPr>
          <a:xfrm>
            <a:off x="3923928"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Weekly</a:t>
            </a:r>
            <a:r>
              <a:rPr lang="en-GB" sz="900" b="1" dirty="0">
                <a:solidFill>
                  <a:schemeClr val="accent2"/>
                </a:solidFill>
              </a:rPr>
              <a:t>	</a:t>
            </a:r>
            <a:r>
              <a:rPr lang="hu-HU" sz="900" b="1" dirty="0">
                <a:solidFill>
                  <a:schemeClr val="accent2"/>
                </a:solidFill>
              </a:rPr>
              <a:t>21</a:t>
            </a:r>
            <a:r>
              <a:rPr lang="en-GB" sz="900" b="1" dirty="0">
                <a:solidFill>
                  <a:schemeClr val="accent2"/>
                </a:solidFill>
              </a:rPr>
              <a:t>%</a:t>
            </a:r>
          </a:p>
        </p:txBody>
      </p:sp>
      <p:sp>
        <p:nvSpPr>
          <p:cNvPr id="46" name="TextBox 45"/>
          <p:cNvSpPr txBox="1"/>
          <p:nvPr/>
        </p:nvSpPr>
        <p:spPr>
          <a:xfrm>
            <a:off x="3923928"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Less </a:t>
            </a:r>
            <a:r>
              <a:rPr lang="hu-HU" sz="900" dirty="0" err="1">
                <a:solidFill>
                  <a:srgbClr val="363636"/>
                </a:solidFill>
              </a:rPr>
              <a:t>often</a:t>
            </a:r>
            <a:r>
              <a:rPr lang="hu-HU" sz="900" dirty="0">
                <a:solidFill>
                  <a:srgbClr val="363636"/>
                </a:solidFill>
              </a:rPr>
              <a:t> </a:t>
            </a:r>
            <a:r>
              <a:rPr lang="en-GB" sz="900" b="1" dirty="0">
                <a:solidFill>
                  <a:schemeClr val="accent3"/>
                </a:solidFill>
              </a:rPr>
              <a:t>	</a:t>
            </a:r>
            <a:r>
              <a:rPr lang="hu-HU" sz="900" b="1" dirty="0">
                <a:solidFill>
                  <a:schemeClr val="accent3"/>
                </a:solidFill>
              </a:rPr>
              <a:t>13</a:t>
            </a:r>
            <a:r>
              <a:rPr lang="en-GB" sz="900" b="1" dirty="0">
                <a:solidFill>
                  <a:schemeClr val="accent3"/>
                </a:solidFill>
              </a:rPr>
              <a:t>%</a:t>
            </a:r>
          </a:p>
        </p:txBody>
      </p:sp>
      <p:sp>
        <p:nvSpPr>
          <p:cNvPr id="47" name="Szövegdoboz 30"/>
          <p:cNvSpPr txBox="1"/>
          <p:nvPr/>
        </p:nvSpPr>
        <p:spPr>
          <a:xfrm>
            <a:off x="3715790"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Between</a:t>
            </a:r>
            <a:r>
              <a:rPr lang="hu-HU" dirty="0"/>
              <a:t> 2006 and 2010 </a:t>
            </a:r>
          </a:p>
        </p:txBody>
      </p:sp>
      <p:sp>
        <p:nvSpPr>
          <p:cNvPr id="48" name="Rectangle 47"/>
          <p:cNvSpPr/>
          <p:nvPr/>
        </p:nvSpPr>
        <p:spPr>
          <a:xfrm>
            <a:off x="827585"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49" name="Group 26"/>
          <p:cNvGrpSpPr/>
          <p:nvPr/>
        </p:nvGrpSpPr>
        <p:grpSpPr>
          <a:xfrm>
            <a:off x="755700" y="1419622"/>
            <a:ext cx="2244186" cy="2244186"/>
            <a:chOff x="1505542" y="1628586"/>
            <a:chExt cx="3960000" cy="3960000"/>
          </a:xfrm>
        </p:grpSpPr>
        <p:sp>
          <p:nvSpPr>
            <p:cNvPr id="50" name="Oval 4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1" name="Oval 5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2" name="Oval 5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3" name="Oval 52"/>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4" name="Arc 53"/>
          <p:cNvSpPr>
            <a:spLocks noChangeAspect="1"/>
          </p:cNvSpPr>
          <p:nvPr/>
        </p:nvSpPr>
        <p:spPr bwMode="auto">
          <a:xfrm>
            <a:off x="755576" y="1419623"/>
            <a:ext cx="2244436" cy="2244186"/>
          </a:xfrm>
          <a:prstGeom prst="arc">
            <a:avLst>
              <a:gd name="adj1" fmla="val 16200000"/>
              <a:gd name="adj2" fmla="val 3157296"/>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55" name="Arc 54"/>
          <p:cNvSpPr>
            <a:spLocks noChangeAspect="1"/>
          </p:cNvSpPr>
          <p:nvPr/>
        </p:nvSpPr>
        <p:spPr bwMode="auto">
          <a:xfrm>
            <a:off x="857596" y="1521632"/>
            <a:ext cx="2040396" cy="2040168"/>
          </a:xfrm>
          <a:prstGeom prst="arc">
            <a:avLst>
              <a:gd name="adj1" fmla="val 16200000"/>
              <a:gd name="adj2" fmla="val 843962"/>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56" name="Arc 55"/>
          <p:cNvSpPr>
            <a:spLocks noChangeAspect="1"/>
          </p:cNvSpPr>
          <p:nvPr/>
        </p:nvSpPr>
        <p:spPr bwMode="auto">
          <a:xfrm>
            <a:off x="959616" y="1623640"/>
            <a:ext cx="1836356" cy="1836152"/>
          </a:xfrm>
          <a:prstGeom prst="arc">
            <a:avLst>
              <a:gd name="adj1" fmla="val 16200000"/>
              <a:gd name="adj2" fmla="val 20208020"/>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7" name="Arc 56"/>
          <p:cNvSpPr>
            <a:spLocks noChangeAspect="1"/>
          </p:cNvSpPr>
          <p:nvPr/>
        </p:nvSpPr>
        <p:spPr bwMode="auto">
          <a:xfrm>
            <a:off x="1061636" y="1725649"/>
            <a:ext cx="1632316" cy="1632134"/>
          </a:xfrm>
          <a:prstGeom prst="arc">
            <a:avLst>
              <a:gd name="adj1" fmla="val 16200000"/>
              <a:gd name="adj2" fmla="val 18369268"/>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8" name="TextBox 57"/>
          <p:cNvSpPr txBox="1"/>
          <p:nvPr/>
        </p:nvSpPr>
        <p:spPr>
          <a:xfrm>
            <a:off x="1259632"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Every</a:t>
            </a:r>
            <a:r>
              <a:rPr lang="hu-HU" sz="900" dirty="0">
                <a:solidFill>
                  <a:srgbClr val="363636"/>
                </a:solidFill>
              </a:rPr>
              <a:t> </a:t>
            </a:r>
            <a:r>
              <a:rPr lang="hu-HU" sz="900" dirty="0" err="1">
                <a:solidFill>
                  <a:srgbClr val="363636"/>
                </a:solidFill>
              </a:rPr>
              <a:t>few</a:t>
            </a:r>
            <a:r>
              <a:rPr lang="hu-HU" sz="900" dirty="0">
                <a:solidFill>
                  <a:srgbClr val="363636"/>
                </a:solidFill>
              </a:rPr>
              <a:t> </a:t>
            </a:r>
            <a:r>
              <a:rPr lang="hu-HU" sz="900" dirty="0" err="1">
                <a:solidFill>
                  <a:srgbClr val="363636"/>
                </a:solidFill>
              </a:rPr>
              <a:t>days</a:t>
            </a:r>
            <a:r>
              <a:rPr lang="en-GB" sz="900" b="1" dirty="0">
                <a:solidFill>
                  <a:schemeClr val="accent1"/>
                </a:solidFill>
              </a:rPr>
              <a:t>	</a:t>
            </a:r>
            <a:r>
              <a:rPr lang="hu-HU" sz="900" b="1" dirty="0">
                <a:solidFill>
                  <a:schemeClr val="accent1"/>
                </a:solidFill>
              </a:rPr>
              <a:t>29</a:t>
            </a:r>
            <a:r>
              <a:rPr lang="en-GB" sz="900" b="1" dirty="0">
                <a:solidFill>
                  <a:schemeClr val="accent1"/>
                </a:solidFill>
              </a:rPr>
              <a:t>%</a:t>
            </a:r>
          </a:p>
        </p:txBody>
      </p:sp>
      <p:sp>
        <p:nvSpPr>
          <p:cNvPr id="59" name="TextBox 58"/>
          <p:cNvSpPr txBox="1"/>
          <p:nvPr/>
        </p:nvSpPr>
        <p:spPr>
          <a:xfrm>
            <a:off x="1259632"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Daily</a:t>
            </a:r>
            <a:r>
              <a:rPr lang="en-GB" sz="900" b="1" dirty="0">
                <a:solidFill>
                  <a:schemeClr val="accent4"/>
                </a:solidFill>
              </a:rPr>
              <a:t>	</a:t>
            </a:r>
            <a:r>
              <a:rPr lang="hu-HU" sz="900" b="1" dirty="0">
                <a:solidFill>
                  <a:schemeClr val="accent4"/>
                </a:solidFill>
              </a:rPr>
              <a:t>40</a:t>
            </a:r>
            <a:r>
              <a:rPr lang="en-GB" sz="900" b="1" dirty="0">
                <a:solidFill>
                  <a:schemeClr val="accent4"/>
                </a:solidFill>
              </a:rPr>
              <a:t>%</a:t>
            </a:r>
          </a:p>
        </p:txBody>
      </p:sp>
      <p:sp>
        <p:nvSpPr>
          <p:cNvPr id="60" name="TextBox 59"/>
          <p:cNvSpPr txBox="1"/>
          <p:nvPr/>
        </p:nvSpPr>
        <p:spPr>
          <a:xfrm>
            <a:off x="1259632"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Weekly</a:t>
            </a:r>
            <a:r>
              <a:rPr lang="en-GB" sz="900" b="1" dirty="0">
                <a:solidFill>
                  <a:schemeClr val="accent2"/>
                </a:solidFill>
              </a:rPr>
              <a:t>	</a:t>
            </a:r>
            <a:r>
              <a:rPr lang="hu-HU" sz="900" b="1" dirty="0">
                <a:solidFill>
                  <a:schemeClr val="accent2"/>
                </a:solidFill>
              </a:rPr>
              <a:t>20</a:t>
            </a:r>
            <a:r>
              <a:rPr lang="en-GB" sz="900" b="1" dirty="0">
                <a:solidFill>
                  <a:schemeClr val="accent2"/>
                </a:solidFill>
              </a:rPr>
              <a:t>%</a:t>
            </a:r>
          </a:p>
        </p:txBody>
      </p:sp>
      <p:sp>
        <p:nvSpPr>
          <p:cNvPr id="61" name="TextBox 60"/>
          <p:cNvSpPr txBox="1"/>
          <p:nvPr/>
        </p:nvSpPr>
        <p:spPr>
          <a:xfrm>
            <a:off x="1259632"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Less </a:t>
            </a:r>
            <a:r>
              <a:rPr lang="hu-HU" sz="900" dirty="0" err="1">
                <a:solidFill>
                  <a:srgbClr val="363636"/>
                </a:solidFill>
              </a:rPr>
              <a:t>often</a:t>
            </a:r>
            <a:r>
              <a:rPr lang="en-GB" sz="900" b="1" dirty="0">
                <a:solidFill>
                  <a:schemeClr val="accent3"/>
                </a:solidFill>
              </a:rPr>
              <a:t>	</a:t>
            </a:r>
            <a:r>
              <a:rPr lang="hu-HU" sz="900" b="1" dirty="0">
                <a:solidFill>
                  <a:schemeClr val="accent3"/>
                </a:solidFill>
              </a:rPr>
              <a:t>11</a:t>
            </a:r>
            <a:r>
              <a:rPr lang="en-GB" sz="900" b="1" dirty="0">
                <a:solidFill>
                  <a:schemeClr val="accent3"/>
                </a:solidFill>
              </a:rPr>
              <a:t>%</a:t>
            </a:r>
          </a:p>
        </p:txBody>
      </p:sp>
      <p:sp>
        <p:nvSpPr>
          <p:cNvPr id="62" name="Szövegdoboz 30"/>
          <p:cNvSpPr txBox="1"/>
          <p:nvPr/>
        </p:nvSpPr>
        <p:spPr>
          <a:xfrm>
            <a:off x="1038776" y="924676"/>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2011+</a:t>
            </a:r>
          </a:p>
        </p:txBody>
      </p:sp>
      <p:sp>
        <p:nvSpPr>
          <p:cNvPr id="63"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64" name="Picture 63">
            <a:extLst>
              <a:ext uri="{FF2B5EF4-FFF2-40B4-BE49-F238E27FC236}">
                <a16:creationId xmlns:a16="http://schemas.microsoft.com/office/drawing/2014/main" xmlns="" id="{FFC5477F-BE12-46FC-B3E5-281BF9518C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5" name="Picture 64">
            <a:extLst>
              <a:ext uri="{FF2B5EF4-FFF2-40B4-BE49-F238E27FC236}">
                <a16:creationId xmlns:a16="http://schemas.microsoft.com/office/drawing/2014/main" xmlns="" id="{524CC4DA-411A-45C0-A905-56B5C3E0D6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93592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Frequency of </a:t>
            </a:r>
            <a:r>
              <a:rPr lang="hu-HU" dirty="0"/>
              <a:t>V</a:t>
            </a:r>
            <a:r>
              <a:rPr lang="en-GB" dirty="0" err="1"/>
              <a:t>isiting</a:t>
            </a:r>
            <a:r>
              <a:rPr lang="en-GB" dirty="0"/>
              <a:t> </a:t>
            </a:r>
            <a:r>
              <a:rPr lang="hu-HU" dirty="0"/>
              <a:t>H</a:t>
            </a:r>
            <a:r>
              <a:rPr lang="en-GB" dirty="0" err="1"/>
              <a:t>ome</a:t>
            </a:r>
            <a:r>
              <a:rPr lang="en-GB" dirty="0"/>
              <a:t> vs. Year of </a:t>
            </a:r>
            <a:r>
              <a:rPr lang="hu-HU" dirty="0"/>
              <a:t>M</a:t>
            </a:r>
            <a:r>
              <a:rPr lang="en-GB" dirty="0" err="1"/>
              <a:t>oving</a:t>
            </a:r>
            <a:endParaRPr lang="hu-HU" dirty="0"/>
          </a:p>
        </p:txBody>
      </p:sp>
      <p:sp>
        <p:nvSpPr>
          <p:cNvPr id="22" name="Text Placeholder 9"/>
          <p:cNvSpPr>
            <a:spLocks noGrp="1"/>
          </p:cNvSpPr>
          <p:nvPr>
            <p:ph type="body" sz="quarter" idx="26"/>
          </p:nvPr>
        </p:nvSpPr>
        <p:spPr>
          <a:xfrm>
            <a:off x="202233" y="483518"/>
            <a:ext cx="8690248" cy="205628"/>
          </a:xfrm>
        </p:spPr>
        <p:txBody>
          <a:bodyPr/>
          <a:lstStyle/>
          <a:p>
            <a:r>
              <a:rPr lang="en-GB" dirty="0"/>
              <a:t>How often do you visit Hungary?</a:t>
            </a:r>
            <a:endParaRPr lang="hu-HU" dirty="0"/>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sp>
        <p:nvSpPr>
          <p:cNvPr id="13" name="Rectangle 35"/>
          <p:cNvSpPr/>
          <p:nvPr/>
        </p:nvSpPr>
        <p:spPr>
          <a:xfrm>
            <a:off x="610824" y="4025912"/>
            <a:ext cx="7850343" cy="400108"/>
          </a:xfrm>
          <a:prstGeom prst="rect">
            <a:avLst/>
          </a:prstGeom>
        </p:spPr>
        <p:txBody>
          <a:bodyPr wrap="square" lIns="91438" tIns="45719" rIns="91438" bIns="45719">
            <a:spAutoFit/>
          </a:bodyPr>
          <a:lstStyle/>
          <a:p>
            <a:pPr marL="4763" algn="just"/>
            <a:r>
              <a:rPr lang="en-US" sz="1000" dirty="0">
                <a:solidFill>
                  <a:srgbClr val="58595B"/>
                </a:solidFill>
              </a:rPr>
              <a:t>Those who have moved recently visit home more frequently than others living abroad for a longer time. Among members of the latest group there are relatively more who never visit home anymore. Most of respondents visit home a few times a year, regardless of the time of moving.</a:t>
            </a:r>
          </a:p>
        </p:txBody>
      </p:sp>
      <p:sp>
        <p:nvSpPr>
          <p:cNvPr id="14" name="Rectangle 13"/>
          <p:cNvSpPr/>
          <p:nvPr/>
        </p:nvSpPr>
        <p:spPr>
          <a:xfrm>
            <a:off x="6143989"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15" name="Group 26"/>
          <p:cNvGrpSpPr/>
          <p:nvPr/>
        </p:nvGrpSpPr>
        <p:grpSpPr>
          <a:xfrm>
            <a:off x="6072104" y="1419622"/>
            <a:ext cx="2244186" cy="2244186"/>
            <a:chOff x="1505542" y="1628586"/>
            <a:chExt cx="3960000" cy="3960000"/>
          </a:xfrm>
        </p:grpSpPr>
        <p:sp>
          <p:nvSpPr>
            <p:cNvPr id="16" name="Oval 1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7" name="Oval 1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8" name="Oval 1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9" name="Oval 18"/>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20" name="Arc 19"/>
          <p:cNvSpPr>
            <a:spLocks noChangeAspect="1"/>
          </p:cNvSpPr>
          <p:nvPr/>
        </p:nvSpPr>
        <p:spPr bwMode="auto">
          <a:xfrm>
            <a:off x="6071980" y="1419623"/>
            <a:ext cx="2244436" cy="2244186"/>
          </a:xfrm>
          <a:prstGeom prst="arc">
            <a:avLst>
              <a:gd name="adj1" fmla="val 16200000"/>
              <a:gd name="adj2" fmla="val 17475390"/>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21" name="Arc 20"/>
          <p:cNvSpPr>
            <a:spLocks noChangeAspect="1"/>
          </p:cNvSpPr>
          <p:nvPr/>
        </p:nvSpPr>
        <p:spPr bwMode="auto">
          <a:xfrm>
            <a:off x="6174000" y="1521632"/>
            <a:ext cx="2040396" cy="2040168"/>
          </a:xfrm>
          <a:prstGeom prst="arc">
            <a:avLst>
              <a:gd name="adj1" fmla="val 16200000"/>
              <a:gd name="adj2" fmla="val 19659968"/>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23" name="Arc 22"/>
          <p:cNvSpPr>
            <a:spLocks noChangeAspect="1"/>
          </p:cNvSpPr>
          <p:nvPr/>
        </p:nvSpPr>
        <p:spPr bwMode="auto">
          <a:xfrm>
            <a:off x="6276020" y="1623640"/>
            <a:ext cx="1836356" cy="1836152"/>
          </a:xfrm>
          <a:prstGeom prst="arc">
            <a:avLst>
              <a:gd name="adj1" fmla="val 16200000"/>
              <a:gd name="adj2" fmla="val 3585961"/>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24" name="Arc 23"/>
          <p:cNvSpPr>
            <a:spLocks noChangeAspect="1"/>
          </p:cNvSpPr>
          <p:nvPr/>
        </p:nvSpPr>
        <p:spPr bwMode="auto">
          <a:xfrm>
            <a:off x="6378040" y="1725649"/>
            <a:ext cx="1632316" cy="1632134"/>
          </a:xfrm>
          <a:prstGeom prst="arc">
            <a:avLst>
              <a:gd name="adj1" fmla="val 16200000"/>
              <a:gd name="adj2" fmla="val 1656456"/>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25" name="TextBox 24"/>
          <p:cNvSpPr txBox="1"/>
          <p:nvPr/>
        </p:nvSpPr>
        <p:spPr>
          <a:xfrm>
            <a:off x="6576036"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2-3 </a:t>
            </a:r>
            <a:r>
              <a:rPr lang="hu-HU" sz="900" dirty="0" err="1">
                <a:solidFill>
                  <a:srgbClr val="363636"/>
                </a:solidFill>
              </a:rPr>
              <a:t>months</a:t>
            </a:r>
            <a:r>
              <a:rPr lang="en-GB" sz="900" b="1" dirty="0">
                <a:solidFill>
                  <a:schemeClr val="accent1"/>
                </a:solidFill>
              </a:rPr>
              <a:t>	</a:t>
            </a:r>
            <a:r>
              <a:rPr lang="hu-HU" sz="900" b="1" dirty="0">
                <a:solidFill>
                  <a:schemeClr val="accent1"/>
                </a:solidFill>
              </a:rPr>
              <a:t>18</a:t>
            </a:r>
            <a:r>
              <a:rPr lang="en-GB" sz="900" b="1" dirty="0">
                <a:solidFill>
                  <a:schemeClr val="accent1"/>
                </a:solidFill>
              </a:rPr>
              <a:t>%</a:t>
            </a:r>
          </a:p>
        </p:txBody>
      </p:sp>
      <p:sp>
        <p:nvSpPr>
          <p:cNvPr id="26" name="TextBox 25"/>
          <p:cNvSpPr txBox="1"/>
          <p:nvPr/>
        </p:nvSpPr>
        <p:spPr>
          <a:xfrm>
            <a:off x="6576036"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At</a:t>
            </a:r>
            <a:r>
              <a:rPr lang="hu-HU" sz="900" dirty="0">
                <a:solidFill>
                  <a:srgbClr val="363636"/>
                </a:solidFill>
              </a:rPr>
              <a:t> </a:t>
            </a:r>
            <a:r>
              <a:rPr lang="hu-HU" sz="900" dirty="0" err="1">
                <a:solidFill>
                  <a:srgbClr val="363636"/>
                </a:solidFill>
              </a:rPr>
              <a:t>least</a:t>
            </a:r>
            <a:r>
              <a:rPr lang="hu-HU" sz="900" dirty="0">
                <a:solidFill>
                  <a:srgbClr val="363636"/>
                </a:solidFill>
              </a:rPr>
              <a:t> </a:t>
            </a:r>
            <a:r>
              <a:rPr lang="hu-HU" sz="900" dirty="0" err="1">
                <a:solidFill>
                  <a:srgbClr val="363636"/>
                </a:solidFill>
              </a:rPr>
              <a:t>monthly</a:t>
            </a:r>
            <a:r>
              <a:rPr lang="hu-HU" sz="900" dirty="0">
                <a:solidFill>
                  <a:srgbClr val="363636"/>
                </a:solidFill>
              </a:rPr>
              <a:t> </a:t>
            </a:r>
            <a:r>
              <a:rPr lang="en-GB" sz="900" b="1" dirty="0">
                <a:solidFill>
                  <a:schemeClr val="accent4"/>
                </a:solidFill>
              </a:rPr>
              <a:t>	</a:t>
            </a:r>
            <a:r>
              <a:rPr lang="hu-HU" sz="900" b="1" dirty="0">
                <a:solidFill>
                  <a:schemeClr val="accent4"/>
                </a:solidFill>
              </a:rPr>
              <a:t>11</a:t>
            </a:r>
            <a:r>
              <a:rPr lang="en-GB" sz="900" b="1" dirty="0">
                <a:solidFill>
                  <a:schemeClr val="accent4"/>
                </a:solidFill>
              </a:rPr>
              <a:t>%</a:t>
            </a:r>
          </a:p>
        </p:txBody>
      </p:sp>
      <p:sp>
        <p:nvSpPr>
          <p:cNvPr id="27" name="TextBox 26"/>
          <p:cNvSpPr txBox="1"/>
          <p:nvPr/>
        </p:nvSpPr>
        <p:spPr>
          <a:xfrm>
            <a:off x="6576036"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A </a:t>
            </a:r>
            <a:r>
              <a:rPr lang="hu-HU" sz="900" dirty="0" err="1">
                <a:solidFill>
                  <a:srgbClr val="363636"/>
                </a:solidFill>
              </a:rPr>
              <a:t>few</a:t>
            </a:r>
            <a:r>
              <a:rPr lang="hu-HU" sz="900" dirty="0">
                <a:solidFill>
                  <a:srgbClr val="363636"/>
                </a:solidFill>
              </a:rPr>
              <a:t> </a:t>
            </a:r>
            <a:r>
              <a:rPr lang="hu-HU" sz="900" dirty="0" err="1">
                <a:solidFill>
                  <a:srgbClr val="363636"/>
                </a:solidFill>
              </a:rPr>
              <a:t>times</a:t>
            </a:r>
            <a:r>
              <a:rPr lang="hu-HU" sz="900" dirty="0">
                <a:solidFill>
                  <a:srgbClr val="363636"/>
                </a:solidFill>
              </a:rPr>
              <a:t> a </a:t>
            </a:r>
            <a:r>
              <a:rPr lang="hu-HU" sz="900" dirty="0" err="1">
                <a:solidFill>
                  <a:srgbClr val="363636"/>
                </a:solidFill>
              </a:rPr>
              <a:t>year</a:t>
            </a:r>
            <a:r>
              <a:rPr lang="hu-HU" sz="900" dirty="0">
                <a:solidFill>
                  <a:srgbClr val="363636"/>
                </a:solidFill>
              </a:rPr>
              <a:t> </a:t>
            </a:r>
            <a:r>
              <a:rPr lang="en-GB" sz="900" b="1" dirty="0">
                <a:solidFill>
                  <a:schemeClr val="accent2"/>
                </a:solidFill>
              </a:rPr>
              <a:t>	</a:t>
            </a:r>
            <a:r>
              <a:rPr lang="hu-HU" sz="900" b="1" dirty="0">
                <a:solidFill>
                  <a:schemeClr val="accent2"/>
                </a:solidFill>
              </a:rPr>
              <a:t>40</a:t>
            </a:r>
            <a:r>
              <a:rPr lang="en-GB" sz="900" b="1" dirty="0">
                <a:solidFill>
                  <a:schemeClr val="accent2"/>
                </a:solidFill>
              </a:rPr>
              <a:t>%</a:t>
            </a:r>
          </a:p>
        </p:txBody>
      </p:sp>
      <p:sp>
        <p:nvSpPr>
          <p:cNvPr id="28" name="TextBox 27"/>
          <p:cNvSpPr txBox="1"/>
          <p:nvPr/>
        </p:nvSpPr>
        <p:spPr>
          <a:xfrm>
            <a:off x="6576036"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Less </a:t>
            </a:r>
            <a:r>
              <a:rPr lang="hu-HU" sz="900" dirty="0" err="1">
                <a:solidFill>
                  <a:srgbClr val="363636"/>
                </a:solidFill>
              </a:rPr>
              <a:t>often</a:t>
            </a:r>
            <a:r>
              <a:rPr lang="en-GB" sz="900" b="1" dirty="0">
                <a:solidFill>
                  <a:schemeClr val="accent3"/>
                </a:solidFill>
              </a:rPr>
              <a:t>	</a:t>
            </a:r>
            <a:r>
              <a:rPr lang="hu-HU" sz="900" b="1" dirty="0">
                <a:solidFill>
                  <a:schemeClr val="accent3"/>
                </a:solidFill>
              </a:rPr>
              <a:t>31</a:t>
            </a:r>
            <a:r>
              <a:rPr lang="en-GB" sz="900" b="1" dirty="0">
                <a:solidFill>
                  <a:schemeClr val="accent3"/>
                </a:solidFill>
              </a:rPr>
              <a:t>%</a:t>
            </a:r>
          </a:p>
        </p:txBody>
      </p:sp>
      <p:sp>
        <p:nvSpPr>
          <p:cNvPr id="29" name="Szövegdoboz 30"/>
          <p:cNvSpPr txBox="1"/>
          <p:nvPr/>
        </p:nvSpPr>
        <p:spPr>
          <a:xfrm>
            <a:off x="6344417"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-2005</a:t>
            </a:r>
          </a:p>
        </p:txBody>
      </p:sp>
      <p:sp>
        <p:nvSpPr>
          <p:cNvPr id="30" name="Rectangle 29"/>
          <p:cNvSpPr/>
          <p:nvPr/>
        </p:nvSpPr>
        <p:spPr>
          <a:xfrm>
            <a:off x="3491881"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31" name="Group 26"/>
          <p:cNvGrpSpPr/>
          <p:nvPr/>
        </p:nvGrpSpPr>
        <p:grpSpPr>
          <a:xfrm>
            <a:off x="3419996" y="1419622"/>
            <a:ext cx="2244186" cy="2244186"/>
            <a:chOff x="1505542" y="1628586"/>
            <a:chExt cx="3960000" cy="3960000"/>
          </a:xfrm>
        </p:grpSpPr>
        <p:sp>
          <p:nvSpPr>
            <p:cNvPr id="32" name="Oval 3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4" name="Oval 3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5" name="Oval 3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6" name="Oval 35"/>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8" name="Arc 37"/>
          <p:cNvSpPr>
            <a:spLocks noChangeAspect="1"/>
          </p:cNvSpPr>
          <p:nvPr/>
        </p:nvSpPr>
        <p:spPr bwMode="auto">
          <a:xfrm>
            <a:off x="3419872" y="1419623"/>
            <a:ext cx="2244436" cy="2244186"/>
          </a:xfrm>
          <a:prstGeom prst="arc">
            <a:avLst>
              <a:gd name="adj1" fmla="val 16200000"/>
              <a:gd name="adj2" fmla="val 16934943"/>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9" name="Arc 38"/>
          <p:cNvSpPr>
            <a:spLocks noChangeAspect="1"/>
          </p:cNvSpPr>
          <p:nvPr/>
        </p:nvSpPr>
        <p:spPr bwMode="auto">
          <a:xfrm>
            <a:off x="3521892" y="1521632"/>
            <a:ext cx="2040396" cy="2040168"/>
          </a:xfrm>
          <a:prstGeom prst="arc">
            <a:avLst>
              <a:gd name="adj1" fmla="val 16200000"/>
              <a:gd name="adj2" fmla="val 19652505"/>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41" name="Arc 40"/>
          <p:cNvSpPr>
            <a:spLocks noChangeAspect="1"/>
          </p:cNvSpPr>
          <p:nvPr/>
        </p:nvSpPr>
        <p:spPr bwMode="auto">
          <a:xfrm>
            <a:off x="3623912" y="1623640"/>
            <a:ext cx="1836356" cy="1836152"/>
          </a:xfrm>
          <a:prstGeom prst="arc">
            <a:avLst>
              <a:gd name="adj1" fmla="val 16200000"/>
              <a:gd name="adj2" fmla="val 3932572"/>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42" name="Arc 41"/>
          <p:cNvSpPr>
            <a:spLocks noChangeAspect="1"/>
          </p:cNvSpPr>
          <p:nvPr/>
        </p:nvSpPr>
        <p:spPr bwMode="auto">
          <a:xfrm>
            <a:off x="3725932" y="1725649"/>
            <a:ext cx="1632316" cy="1632134"/>
          </a:xfrm>
          <a:prstGeom prst="arc">
            <a:avLst>
              <a:gd name="adj1" fmla="val 16200000"/>
              <a:gd name="adj2" fmla="val 1611631"/>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43" name="TextBox 42"/>
          <p:cNvSpPr txBox="1"/>
          <p:nvPr/>
        </p:nvSpPr>
        <p:spPr>
          <a:xfrm>
            <a:off x="3923928"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2-3 </a:t>
            </a:r>
            <a:r>
              <a:rPr lang="hu-HU" sz="900" dirty="0" err="1">
                <a:solidFill>
                  <a:srgbClr val="363636"/>
                </a:solidFill>
              </a:rPr>
              <a:t>months</a:t>
            </a:r>
            <a:r>
              <a:rPr lang="en-GB" sz="900" b="1" dirty="0">
                <a:solidFill>
                  <a:schemeClr val="accent1"/>
                </a:solidFill>
              </a:rPr>
              <a:t>	</a:t>
            </a:r>
            <a:r>
              <a:rPr lang="hu-HU" sz="900" b="1" dirty="0">
                <a:solidFill>
                  <a:schemeClr val="accent1"/>
                </a:solidFill>
              </a:rPr>
              <a:t>18</a:t>
            </a:r>
            <a:r>
              <a:rPr lang="en-GB" sz="900" b="1" dirty="0">
                <a:solidFill>
                  <a:schemeClr val="accent1"/>
                </a:solidFill>
              </a:rPr>
              <a:t>%</a:t>
            </a:r>
          </a:p>
        </p:txBody>
      </p:sp>
      <p:sp>
        <p:nvSpPr>
          <p:cNvPr id="44" name="TextBox 43"/>
          <p:cNvSpPr txBox="1"/>
          <p:nvPr/>
        </p:nvSpPr>
        <p:spPr>
          <a:xfrm>
            <a:off x="3923928"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At</a:t>
            </a:r>
            <a:r>
              <a:rPr lang="hu-HU" sz="900" dirty="0">
                <a:solidFill>
                  <a:srgbClr val="363636"/>
                </a:solidFill>
              </a:rPr>
              <a:t> </a:t>
            </a:r>
            <a:r>
              <a:rPr lang="hu-HU" sz="900" dirty="0" err="1">
                <a:solidFill>
                  <a:srgbClr val="363636"/>
                </a:solidFill>
              </a:rPr>
              <a:t>least</a:t>
            </a:r>
            <a:r>
              <a:rPr lang="hu-HU" sz="900" dirty="0">
                <a:solidFill>
                  <a:srgbClr val="363636"/>
                </a:solidFill>
              </a:rPr>
              <a:t> </a:t>
            </a:r>
            <a:r>
              <a:rPr lang="hu-HU" sz="900" dirty="0" err="1">
                <a:solidFill>
                  <a:srgbClr val="363636"/>
                </a:solidFill>
              </a:rPr>
              <a:t>monthly</a:t>
            </a:r>
            <a:r>
              <a:rPr lang="hu-HU" sz="900" dirty="0">
                <a:solidFill>
                  <a:srgbClr val="363636"/>
                </a:solidFill>
              </a:rPr>
              <a:t> </a:t>
            </a:r>
            <a:r>
              <a:rPr lang="en-GB" sz="900" b="1" dirty="0">
                <a:solidFill>
                  <a:schemeClr val="accent4"/>
                </a:solidFill>
              </a:rPr>
              <a:t>	</a:t>
            </a:r>
            <a:r>
              <a:rPr lang="hu-HU" sz="900" b="1" dirty="0">
                <a:solidFill>
                  <a:schemeClr val="accent4"/>
                </a:solidFill>
              </a:rPr>
              <a:t>7</a:t>
            </a:r>
            <a:r>
              <a:rPr lang="en-GB" sz="900" b="1" dirty="0">
                <a:solidFill>
                  <a:schemeClr val="accent4"/>
                </a:solidFill>
              </a:rPr>
              <a:t>%</a:t>
            </a:r>
          </a:p>
        </p:txBody>
      </p:sp>
      <p:sp>
        <p:nvSpPr>
          <p:cNvPr id="45" name="TextBox 44"/>
          <p:cNvSpPr txBox="1"/>
          <p:nvPr/>
        </p:nvSpPr>
        <p:spPr>
          <a:xfrm>
            <a:off x="3923928"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A </a:t>
            </a:r>
            <a:r>
              <a:rPr lang="hu-HU" sz="900" dirty="0" err="1">
                <a:solidFill>
                  <a:srgbClr val="363636"/>
                </a:solidFill>
              </a:rPr>
              <a:t>few</a:t>
            </a:r>
            <a:r>
              <a:rPr lang="hu-HU" sz="900" dirty="0">
                <a:solidFill>
                  <a:srgbClr val="363636"/>
                </a:solidFill>
              </a:rPr>
              <a:t> </a:t>
            </a:r>
            <a:r>
              <a:rPr lang="hu-HU" sz="900" dirty="0" err="1">
                <a:solidFill>
                  <a:srgbClr val="363636"/>
                </a:solidFill>
              </a:rPr>
              <a:t>times</a:t>
            </a:r>
            <a:r>
              <a:rPr lang="hu-HU" sz="900" dirty="0">
                <a:solidFill>
                  <a:srgbClr val="363636"/>
                </a:solidFill>
              </a:rPr>
              <a:t> a </a:t>
            </a:r>
            <a:r>
              <a:rPr lang="hu-HU" sz="900" dirty="0" err="1">
                <a:solidFill>
                  <a:srgbClr val="363636"/>
                </a:solidFill>
              </a:rPr>
              <a:t>year</a:t>
            </a:r>
            <a:r>
              <a:rPr lang="hu-HU" sz="900" dirty="0">
                <a:solidFill>
                  <a:srgbClr val="363636"/>
                </a:solidFill>
              </a:rPr>
              <a:t> </a:t>
            </a:r>
            <a:r>
              <a:rPr lang="en-GB" sz="900" b="1" dirty="0">
                <a:solidFill>
                  <a:schemeClr val="accent2"/>
                </a:solidFill>
              </a:rPr>
              <a:t>	</a:t>
            </a:r>
            <a:r>
              <a:rPr lang="hu-HU" sz="900" b="1" dirty="0">
                <a:solidFill>
                  <a:schemeClr val="accent2"/>
                </a:solidFill>
              </a:rPr>
              <a:t>44</a:t>
            </a:r>
            <a:r>
              <a:rPr lang="en-GB" sz="900" b="1" dirty="0">
                <a:solidFill>
                  <a:schemeClr val="accent2"/>
                </a:solidFill>
              </a:rPr>
              <a:t>%</a:t>
            </a:r>
          </a:p>
        </p:txBody>
      </p:sp>
      <p:sp>
        <p:nvSpPr>
          <p:cNvPr id="46" name="TextBox 45"/>
          <p:cNvSpPr txBox="1"/>
          <p:nvPr/>
        </p:nvSpPr>
        <p:spPr>
          <a:xfrm>
            <a:off x="3923928"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Less </a:t>
            </a:r>
            <a:r>
              <a:rPr lang="hu-HU" sz="900" dirty="0" err="1">
                <a:solidFill>
                  <a:srgbClr val="363636"/>
                </a:solidFill>
              </a:rPr>
              <a:t>often</a:t>
            </a:r>
            <a:r>
              <a:rPr lang="en-GB" sz="900" b="1" dirty="0">
                <a:solidFill>
                  <a:schemeClr val="accent3"/>
                </a:solidFill>
              </a:rPr>
              <a:t>	</a:t>
            </a:r>
            <a:r>
              <a:rPr lang="hu-HU" sz="900" b="1" dirty="0">
                <a:solidFill>
                  <a:schemeClr val="accent3"/>
                </a:solidFill>
              </a:rPr>
              <a:t>31</a:t>
            </a:r>
            <a:r>
              <a:rPr lang="en-GB" sz="900" b="1" dirty="0">
                <a:solidFill>
                  <a:schemeClr val="accent3"/>
                </a:solidFill>
              </a:rPr>
              <a:t>%</a:t>
            </a:r>
          </a:p>
        </p:txBody>
      </p:sp>
      <p:sp>
        <p:nvSpPr>
          <p:cNvPr id="47" name="Szövegdoboz 30"/>
          <p:cNvSpPr txBox="1"/>
          <p:nvPr/>
        </p:nvSpPr>
        <p:spPr>
          <a:xfrm>
            <a:off x="3706696"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Between</a:t>
            </a:r>
            <a:r>
              <a:rPr lang="hu-HU" dirty="0"/>
              <a:t> 2006 and 2010</a:t>
            </a:r>
          </a:p>
        </p:txBody>
      </p:sp>
      <p:sp>
        <p:nvSpPr>
          <p:cNvPr id="48" name="Rectangle 47"/>
          <p:cNvSpPr/>
          <p:nvPr/>
        </p:nvSpPr>
        <p:spPr>
          <a:xfrm>
            <a:off x="827585"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49" name="Group 26"/>
          <p:cNvGrpSpPr/>
          <p:nvPr/>
        </p:nvGrpSpPr>
        <p:grpSpPr>
          <a:xfrm>
            <a:off x="755700" y="1419622"/>
            <a:ext cx="2244186" cy="2244186"/>
            <a:chOff x="1505542" y="1628586"/>
            <a:chExt cx="3960000" cy="3960000"/>
          </a:xfrm>
        </p:grpSpPr>
        <p:sp>
          <p:nvSpPr>
            <p:cNvPr id="50" name="Oval 4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1" name="Oval 5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2" name="Oval 5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3" name="Oval 52"/>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4" name="Arc 53"/>
          <p:cNvSpPr>
            <a:spLocks noChangeAspect="1"/>
          </p:cNvSpPr>
          <p:nvPr/>
        </p:nvSpPr>
        <p:spPr bwMode="auto">
          <a:xfrm>
            <a:off x="755576" y="1419623"/>
            <a:ext cx="2244436" cy="2244186"/>
          </a:xfrm>
          <a:prstGeom prst="arc">
            <a:avLst>
              <a:gd name="adj1" fmla="val 16200000"/>
              <a:gd name="adj2" fmla="val 17161568"/>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55" name="Arc 54"/>
          <p:cNvSpPr>
            <a:spLocks noChangeAspect="1"/>
          </p:cNvSpPr>
          <p:nvPr/>
        </p:nvSpPr>
        <p:spPr bwMode="auto">
          <a:xfrm>
            <a:off x="857596" y="1521632"/>
            <a:ext cx="2040396" cy="2040168"/>
          </a:xfrm>
          <a:prstGeom prst="arc">
            <a:avLst>
              <a:gd name="adj1" fmla="val 16200000"/>
              <a:gd name="adj2" fmla="val 20089902"/>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56" name="Arc 55"/>
          <p:cNvSpPr>
            <a:spLocks noChangeAspect="1"/>
          </p:cNvSpPr>
          <p:nvPr/>
        </p:nvSpPr>
        <p:spPr bwMode="auto">
          <a:xfrm>
            <a:off x="959616" y="1623640"/>
            <a:ext cx="1836356" cy="1836152"/>
          </a:xfrm>
          <a:prstGeom prst="arc">
            <a:avLst>
              <a:gd name="adj1" fmla="val 16200000"/>
              <a:gd name="adj2" fmla="val 4677474"/>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57" name="Arc 56"/>
          <p:cNvSpPr>
            <a:spLocks noChangeAspect="1"/>
          </p:cNvSpPr>
          <p:nvPr/>
        </p:nvSpPr>
        <p:spPr bwMode="auto">
          <a:xfrm>
            <a:off x="1061636" y="1725649"/>
            <a:ext cx="1632316" cy="1632134"/>
          </a:xfrm>
          <a:prstGeom prst="arc">
            <a:avLst>
              <a:gd name="adj1" fmla="val 16200000"/>
              <a:gd name="adj2" fmla="val 45819"/>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8" name="TextBox 57"/>
          <p:cNvSpPr txBox="1"/>
          <p:nvPr/>
        </p:nvSpPr>
        <p:spPr>
          <a:xfrm>
            <a:off x="1259632"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2-3 </a:t>
            </a:r>
            <a:r>
              <a:rPr lang="hu-HU" sz="900" dirty="0" err="1">
                <a:solidFill>
                  <a:srgbClr val="363636"/>
                </a:solidFill>
              </a:rPr>
              <a:t>months</a:t>
            </a:r>
            <a:r>
              <a:rPr lang="en-GB" sz="900" b="1" dirty="0">
                <a:solidFill>
                  <a:schemeClr val="accent1"/>
                </a:solidFill>
              </a:rPr>
              <a:t>	</a:t>
            </a:r>
            <a:r>
              <a:rPr lang="hu-HU" sz="900" b="1" dirty="0">
                <a:solidFill>
                  <a:schemeClr val="accent1"/>
                </a:solidFill>
              </a:rPr>
              <a:t>19</a:t>
            </a:r>
            <a:r>
              <a:rPr lang="en-GB" sz="900" b="1" dirty="0">
                <a:solidFill>
                  <a:schemeClr val="accent1"/>
                </a:solidFill>
              </a:rPr>
              <a:t>%</a:t>
            </a:r>
          </a:p>
        </p:txBody>
      </p:sp>
      <p:sp>
        <p:nvSpPr>
          <p:cNvPr id="59" name="TextBox 58"/>
          <p:cNvSpPr txBox="1"/>
          <p:nvPr/>
        </p:nvSpPr>
        <p:spPr>
          <a:xfrm>
            <a:off x="1259632" y="2170097"/>
            <a:ext cx="1224136" cy="138499"/>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At</a:t>
            </a:r>
            <a:r>
              <a:rPr lang="hu-HU" sz="900" dirty="0">
                <a:solidFill>
                  <a:srgbClr val="363636"/>
                </a:solidFill>
              </a:rPr>
              <a:t> </a:t>
            </a:r>
            <a:r>
              <a:rPr lang="hu-HU" sz="900" dirty="0" err="1">
                <a:solidFill>
                  <a:srgbClr val="363636"/>
                </a:solidFill>
              </a:rPr>
              <a:t>least</a:t>
            </a:r>
            <a:r>
              <a:rPr lang="hu-HU" sz="900" dirty="0">
                <a:solidFill>
                  <a:srgbClr val="363636"/>
                </a:solidFill>
              </a:rPr>
              <a:t> </a:t>
            </a:r>
            <a:r>
              <a:rPr lang="hu-HU" sz="900" dirty="0" err="1">
                <a:solidFill>
                  <a:srgbClr val="363636"/>
                </a:solidFill>
              </a:rPr>
              <a:t>monthly</a:t>
            </a:r>
            <a:r>
              <a:rPr lang="en-GB" sz="900" b="1" dirty="0">
                <a:solidFill>
                  <a:schemeClr val="accent4"/>
                </a:solidFill>
              </a:rPr>
              <a:t>	</a:t>
            </a:r>
            <a:r>
              <a:rPr lang="hu-HU" sz="900" b="1" dirty="0">
                <a:solidFill>
                  <a:schemeClr val="accent4"/>
                </a:solidFill>
              </a:rPr>
              <a:t>8</a:t>
            </a:r>
            <a:r>
              <a:rPr lang="en-GB" sz="900" b="1" dirty="0">
                <a:solidFill>
                  <a:schemeClr val="accent4"/>
                </a:solidFill>
              </a:rPr>
              <a:t>%</a:t>
            </a:r>
          </a:p>
        </p:txBody>
      </p:sp>
      <p:sp>
        <p:nvSpPr>
          <p:cNvPr id="60" name="TextBox 59"/>
          <p:cNvSpPr txBox="1"/>
          <p:nvPr/>
        </p:nvSpPr>
        <p:spPr>
          <a:xfrm>
            <a:off x="1259632"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A </a:t>
            </a:r>
            <a:r>
              <a:rPr lang="hu-HU" sz="900" dirty="0" err="1">
                <a:solidFill>
                  <a:srgbClr val="363636"/>
                </a:solidFill>
              </a:rPr>
              <a:t>few</a:t>
            </a:r>
            <a:r>
              <a:rPr lang="hu-HU" sz="900" dirty="0">
                <a:solidFill>
                  <a:srgbClr val="363636"/>
                </a:solidFill>
              </a:rPr>
              <a:t> </a:t>
            </a:r>
            <a:r>
              <a:rPr lang="hu-HU" sz="900" dirty="0" err="1">
                <a:solidFill>
                  <a:srgbClr val="363636"/>
                </a:solidFill>
              </a:rPr>
              <a:t>times</a:t>
            </a:r>
            <a:r>
              <a:rPr lang="hu-HU" sz="900" dirty="0">
                <a:solidFill>
                  <a:srgbClr val="363636"/>
                </a:solidFill>
              </a:rPr>
              <a:t> a </a:t>
            </a:r>
            <a:r>
              <a:rPr lang="hu-HU" sz="900" dirty="0" err="1">
                <a:solidFill>
                  <a:srgbClr val="363636"/>
                </a:solidFill>
              </a:rPr>
              <a:t>year</a:t>
            </a:r>
            <a:r>
              <a:rPr lang="en-GB" sz="900" b="1" dirty="0">
                <a:solidFill>
                  <a:schemeClr val="accent2"/>
                </a:solidFill>
              </a:rPr>
              <a:t>	</a:t>
            </a:r>
            <a:r>
              <a:rPr lang="hu-HU" sz="900" b="1" dirty="0">
                <a:solidFill>
                  <a:schemeClr val="accent2"/>
                </a:solidFill>
              </a:rPr>
              <a:t>48</a:t>
            </a:r>
            <a:r>
              <a:rPr lang="en-GB" sz="900" b="1" dirty="0">
                <a:solidFill>
                  <a:schemeClr val="accent2"/>
                </a:solidFill>
              </a:rPr>
              <a:t>%</a:t>
            </a:r>
          </a:p>
        </p:txBody>
      </p:sp>
      <p:sp>
        <p:nvSpPr>
          <p:cNvPr id="61" name="TextBox 60"/>
          <p:cNvSpPr txBox="1"/>
          <p:nvPr/>
        </p:nvSpPr>
        <p:spPr>
          <a:xfrm>
            <a:off x="1259632"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Less </a:t>
            </a:r>
            <a:r>
              <a:rPr lang="hu-HU" sz="900" dirty="0" err="1">
                <a:solidFill>
                  <a:srgbClr val="363636"/>
                </a:solidFill>
              </a:rPr>
              <a:t>often</a:t>
            </a:r>
            <a:r>
              <a:rPr lang="en-GB" sz="900" b="1" dirty="0">
                <a:solidFill>
                  <a:schemeClr val="accent3"/>
                </a:solidFill>
              </a:rPr>
              <a:t>	</a:t>
            </a:r>
            <a:r>
              <a:rPr lang="hu-HU" sz="900" b="1" dirty="0">
                <a:solidFill>
                  <a:schemeClr val="accent3"/>
                </a:solidFill>
              </a:rPr>
              <a:t>25</a:t>
            </a:r>
            <a:r>
              <a:rPr lang="en-GB" sz="900" b="1" dirty="0">
                <a:solidFill>
                  <a:schemeClr val="accent3"/>
                </a:solidFill>
              </a:rPr>
              <a:t>%</a:t>
            </a:r>
          </a:p>
        </p:txBody>
      </p:sp>
      <p:sp>
        <p:nvSpPr>
          <p:cNvPr id="62" name="Szövegdoboz 30"/>
          <p:cNvSpPr txBox="1"/>
          <p:nvPr/>
        </p:nvSpPr>
        <p:spPr>
          <a:xfrm>
            <a:off x="1038776" y="936504"/>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2011+</a:t>
            </a:r>
          </a:p>
        </p:txBody>
      </p:sp>
      <p:sp>
        <p:nvSpPr>
          <p:cNvPr id="63"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64" name="Picture 63">
            <a:extLst>
              <a:ext uri="{FF2B5EF4-FFF2-40B4-BE49-F238E27FC236}">
                <a16:creationId xmlns:a16="http://schemas.microsoft.com/office/drawing/2014/main" xmlns="" id="{28508B33-8F2F-4E1A-8C93-5F879BA4F6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5" name="Picture 64">
            <a:extLst>
              <a:ext uri="{FF2B5EF4-FFF2-40B4-BE49-F238E27FC236}">
                <a16:creationId xmlns:a16="http://schemas.microsoft.com/office/drawing/2014/main" xmlns="" id="{C596516F-B0E5-4A61-AED6-4679C3600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643964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hu-HU" cap="all" dirty="0">
                <a:effectLst>
                  <a:outerShdw blurRad="38100" dist="38100" dir="2700000" algn="tl">
                    <a:srgbClr val="000000">
                      <a:alpha val="43137"/>
                    </a:srgbClr>
                  </a:outerShdw>
                </a:effectLst>
              </a:rPr>
              <a:t>MEDIA CONSUMPTION HABITS</a:t>
            </a:r>
            <a:endParaRPr lang="en-US" cap="all"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17351" r="19109"/>
          <a:stretch/>
        </p:blipFill>
        <p:spPr/>
      </p:pic>
      <p:pic>
        <p:nvPicPr>
          <p:cNvPr id="4" name="Picture 3">
            <a:extLst>
              <a:ext uri="{FF2B5EF4-FFF2-40B4-BE49-F238E27FC236}">
                <a16:creationId xmlns:a16="http://schemas.microsoft.com/office/drawing/2014/main" xmlns="" id="{F2410863-799B-46BD-8D49-17AE120356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 name="Picture 5">
            <a:extLst>
              <a:ext uri="{FF2B5EF4-FFF2-40B4-BE49-F238E27FC236}">
                <a16:creationId xmlns:a16="http://schemas.microsoft.com/office/drawing/2014/main" xmlns="" id="{713E5722-C816-4809-A0A9-ED913E3521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154105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err="1"/>
              <a:t>Summary</a:t>
            </a:r>
            <a:endParaRPr lang="en-US" dirty="0"/>
          </a:p>
        </p:txBody>
      </p:sp>
      <p:grpSp>
        <p:nvGrpSpPr>
          <p:cNvPr id="5" name="Group 12"/>
          <p:cNvGrpSpPr/>
          <p:nvPr/>
        </p:nvGrpSpPr>
        <p:grpSpPr bwMode="gray">
          <a:xfrm>
            <a:off x="976046" y="843558"/>
            <a:ext cx="3163906" cy="3893374"/>
            <a:chOff x="346882" y="1424504"/>
            <a:chExt cx="3740375" cy="3129920"/>
          </a:xfrm>
        </p:grpSpPr>
        <p:sp>
          <p:nvSpPr>
            <p:cNvPr id="14" name="TextBox 39"/>
            <p:cNvSpPr txBox="1"/>
            <p:nvPr/>
          </p:nvSpPr>
          <p:spPr bwMode="gray">
            <a:xfrm>
              <a:off x="556326" y="1424504"/>
              <a:ext cx="3530931" cy="3129920"/>
            </a:xfrm>
            <a:prstGeom prst="rect">
              <a:avLst/>
            </a:prstGeom>
          </p:spPr>
          <p:txBody>
            <a:bodyPr vert="horz" wrap="square" lIns="0" tIns="0" rIns="0" bIns="0" rtlCol="0">
              <a:spAutoFit/>
            </a:bodyPr>
            <a:lstStyle/>
            <a:p>
              <a:pPr algn="just" defTabSz="924259">
                <a:defRPr/>
              </a:pPr>
              <a:r>
                <a:rPr lang="en-US" sz="1100" b="1" kern="0" cap="all" dirty="0">
                  <a:solidFill>
                    <a:srgbClr val="404040"/>
                  </a:solidFill>
                </a:rPr>
                <a:t>Watching TV, media consumption and its changes </a:t>
              </a:r>
              <a:endParaRPr lang="hu-HU" sz="1100" b="1" kern="0" cap="all" dirty="0">
                <a:solidFill>
                  <a:srgbClr val="404040"/>
                </a:solidFill>
              </a:endParaRPr>
            </a:p>
            <a:p>
              <a:pPr algn="just" defTabSz="924259">
                <a:defRPr/>
              </a:pPr>
              <a:r>
                <a:rPr lang="en-US" sz="1100" dirty="0">
                  <a:solidFill>
                    <a:srgbClr val="58595B"/>
                  </a:solidFill>
                </a:rPr>
                <a:t>Frequency of watching TV has significantly decreased compared to times before moving. The radio consumption shows the same trend (although in a lower rate), and the situation of reading print is even more drastic. However, the frequency of internet usage is moving </a:t>
              </a:r>
              <a:r>
                <a:rPr lang="hu-HU" sz="1100" dirty="0">
                  <a:solidFill>
                    <a:srgbClr val="58595B"/>
                  </a:solidFill>
                </a:rPr>
                <a:t>in</a:t>
              </a:r>
              <a:r>
                <a:rPr lang="en-US" sz="1100" dirty="0">
                  <a:solidFill>
                    <a:srgbClr val="58595B"/>
                  </a:solidFill>
                </a:rPr>
                <a:t> an opposite direction. Hungarians living abroad are using internet on </a:t>
              </a:r>
              <a:r>
                <a:rPr lang="hu-HU" sz="1100" dirty="0">
                  <a:solidFill>
                    <a:srgbClr val="58595B"/>
                  </a:solidFill>
                </a:rPr>
                <a:t>a </a:t>
              </a:r>
              <a:r>
                <a:rPr lang="en-US" sz="1100" dirty="0">
                  <a:solidFill>
                    <a:srgbClr val="58595B"/>
                  </a:solidFill>
                </a:rPr>
                <a:t>daily basis, even several times a day. Almost everyone of them also uses </a:t>
              </a:r>
              <a:r>
                <a:rPr lang="en-US" sz="1100" dirty="0" err="1">
                  <a:solidFill>
                    <a:srgbClr val="58595B"/>
                  </a:solidFill>
                </a:rPr>
                <a:t>WiFi</a:t>
              </a:r>
              <a:r>
                <a:rPr lang="en-US" sz="1100" dirty="0">
                  <a:solidFill>
                    <a:srgbClr val="58595B"/>
                  </a:solidFill>
                </a:rPr>
                <a:t> daily on different </a:t>
              </a:r>
              <a:r>
                <a:rPr lang="hu-HU" sz="1100" dirty="0" err="1">
                  <a:solidFill>
                    <a:srgbClr val="58595B"/>
                  </a:solidFill>
                </a:rPr>
                <a:t>devices</a:t>
              </a:r>
              <a:r>
                <a:rPr lang="en-US" sz="1100" dirty="0">
                  <a:solidFill>
                    <a:srgbClr val="58595B"/>
                  </a:solidFill>
                </a:rPr>
                <a:t>. </a:t>
              </a:r>
            </a:p>
            <a:p>
              <a:pPr algn="just" defTabSz="924259">
                <a:defRPr/>
              </a:pPr>
              <a:r>
                <a:rPr lang="en-US" sz="1100" dirty="0">
                  <a:solidFill>
                    <a:srgbClr val="58595B"/>
                  </a:solidFill>
                </a:rPr>
                <a:t>The rate of those who currently consume less media than usual is very high. Those who watch less TV are typically single men living in capitals who keep in touch with people at home less frequently.  </a:t>
              </a:r>
            </a:p>
            <a:p>
              <a:pPr algn="just" defTabSz="924259">
                <a:defRPr/>
              </a:pPr>
              <a:r>
                <a:rPr lang="en-US" sz="1100" dirty="0">
                  <a:solidFill>
                    <a:srgbClr val="58595B"/>
                  </a:solidFill>
                </a:rPr>
                <a:t>Those who listen to the radio less frequently are typically young women who visit home often and would like to return. Newspapers are mostly</a:t>
              </a:r>
              <a:r>
                <a:rPr lang="hu-HU" sz="1100" dirty="0">
                  <a:solidFill>
                    <a:srgbClr val="58595B"/>
                  </a:solidFill>
                </a:rPr>
                <a:t> </a:t>
              </a:r>
              <a:r>
                <a:rPr lang="en-US" sz="1100" dirty="0">
                  <a:solidFill>
                    <a:srgbClr val="58595B"/>
                  </a:solidFill>
                </a:rPr>
                <a:t>unpopular among elder divorced women living in small towns who also would like to come home. There are no significant differences between the countries in this respect.</a:t>
              </a:r>
              <a:endParaRPr lang="hu-HU" sz="1100" dirty="0">
                <a:solidFill>
                  <a:srgbClr val="58595B"/>
                </a:solidFill>
              </a:endParaRPr>
            </a:p>
          </p:txBody>
        </p:sp>
        <p:cxnSp>
          <p:nvCxnSpPr>
            <p:cNvPr id="15" name="Straight Connector 6"/>
            <p:cNvCxnSpPr/>
            <p:nvPr/>
          </p:nvCxnSpPr>
          <p:spPr bwMode="gray">
            <a:xfrm>
              <a:off x="346882" y="1424504"/>
              <a:ext cx="6548" cy="311884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Lst>
          </p:spPr>
        </p:cxnSp>
      </p:grpSp>
      <p:grpSp>
        <p:nvGrpSpPr>
          <p:cNvPr id="13" name="Group 6"/>
          <p:cNvGrpSpPr/>
          <p:nvPr/>
        </p:nvGrpSpPr>
        <p:grpSpPr bwMode="gray">
          <a:xfrm>
            <a:off x="4720951" y="915566"/>
            <a:ext cx="3667471" cy="2369880"/>
            <a:chOff x="339344" y="1424506"/>
            <a:chExt cx="4106785" cy="1951755"/>
          </a:xfrm>
        </p:grpSpPr>
        <p:sp>
          <p:nvSpPr>
            <p:cNvPr id="16" name="TextBox 39"/>
            <p:cNvSpPr txBox="1"/>
            <p:nvPr/>
          </p:nvSpPr>
          <p:spPr bwMode="gray">
            <a:xfrm>
              <a:off x="556323" y="1424506"/>
              <a:ext cx="3889806" cy="1951755"/>
            </a:xfrm>
            <a:prstGeom prst="rect">
              <a:avLst/>
            </a:prstGeom>
          </p:spPr>
          <p:txBody>
            <a:bodyPr vert="horz" wrap="square" lIns="0" tIns="0" rIns="0" bIns="0" rtlCol="0">
              <a:spAutoFit/>
            </a:bodyPr>
            <a:lstStyle/>
            <a:p>
              <a:pPr marL="4763" algn="just"/>
              <a:r>
                <a:rPr lang="en-US" sz="1100" dirty="0">
                  <a:solidFill>
                    <a:srgbClr val="58595B"/>
                  </a:solidFill>
                </a:rPr>
                <a:t>Among those who watch TV more frequently there is a higher rate of people who want to stay in the given country permanently. The frequent radio listeners and newspaper readers are typically living in the capital, and among those who use internet more frequently the elder women are overrepresented who plan to move back home in the future. </a:t>
              </a:r>
            </a:p>
            <a:p>
              <a:pPr marL="4763" algn="just"/>
              <a:r>
                <a:rPr lang="en-US" sz="1100" dirty="0">
                  <a:solidFill>
                    <a:srgbClr val="58595B"/>
                  </a:solidFill>
                </a:rPr>
                <a:t>Hungarians living abroad are well provided with digital tools, moreover, the vast majority of them has internet connection perfectly suitable for live video watching (streaming) at their foreign residence.  </a:t>
              </a:r>
              <a:endParaRPr lang="hu-HU" sz="1100" dirty="0">
                <a:solidFill>
                  <a:srgbClr val="58595B"/>
                </a:solidFill>
              </a:endParaRPr>
            </a:p>
            <a:p>
              <a:pPr marL="4763" algn="just"/>
              <a:endParaRPr lang="en-US" sz="1100" dirty="0">
                <a:solidFill>
                  <a:srgbClr val="58595B"/>
                </a:solidFill>
              </a:endParaRPr>
            </a:p>
            <a:p>
              <a:pPr marL="4763" algn="just"/>
              <a:endParaRPr lang="hu-HU" sz="1100" dirty="0">
                <a:solidFill>
                  <a:srgbClr val="58595B"/>
                </a:solidFill>
              </a:endParaRPr>
            </a:p>
            <a:p>
              <a:pPr marL="4763" algn="just"/>
              <a:endParaRPr lang="hu-HU" sz="1100" dirty="0">
                <a:solidFill>
                  <a:srgbClr val="58595B"/>
                </a:solidFill>
              </a:endParaRPr>
            </a:p>
            <a:p>
              <a:pPr marL="4763" algn="just"/>
              <a:r>
                <a:rPr lang="hu-HU" sz="1100" dirty="0">
                  <a:solidFill>
                    <a:srgbClr val="58595B"/>
                  </a:solidFill>
                </a:rPr>
                <a:t> </a:t>
              </a:r>
            </a:p>
          </p:txBody>
        </p:sp>
        <p:cxnSp>
          <p:nvCxnSpPr>
            <p:cNvPr id="17" name="Straight Connector 6"/>
            <p:cNvCxnSpPr/>
            <p:nvPr/>
          </p:nvCxnSpPr>
          <p:spPr bwMode="gray">
            <a:xfrm flipH="1">
              <a:off x="339344" y="1431306"/>
              <a:ext cx="2179" cy="1382689"/>
            </a:xfrm>
            <a:prstGeom prst="line">
              <a:avLst/>
            </a:prstGeom>
            <a:noFill/>
            <a:ln w="76200">
              <a:solidFill>
                <a:schemeClr val="accent1">
                  <a:lumMod val="60000"/>
                  <a:lumOff val="40000"/>
                </a:schemeClr>
              </a:solidFill>
              <a:round/>
              <a:headEnd/>
              <a:tailEnd/>
            </a:ln>
            <a:effectLst/>
            <a:extLst>
              <a:ext uri="{909E8E84-426E-40DD-AFC4-6F175D3DCCD1}">
                <a14:hiddenFill xmlns:a14="http://schemas.microsoft.com/office/drawing/2010/main">
                  <a:noFill/>
                </a14:hiddenFill>
              </a:ext>
            </a:extLst>
          </p:spPr>
        </p:cxnSp>
      </p:grpSp>
      <p:grpSp>
        <p:nvGrpSpPr>
          <p:cNvPr id="18" name="Group 12"/>
          <p:cNvGrpSpPr/>
          <p:nvPr/>
        </p:nvGrpSpPr>
        <p:grpSpPr bwMode="gray">
          <a:xfrm>
            <a:off x="4720951" y="2696500"/>
            <a:ext cx="3667471" cy="2016224"/>
            <a:chOff x="346880" y="1424504"/>
            <a:chExt cx="3760086" cy="1625227"/>
          </a:xfrm>
        </p:grpSpPr>
        <p:sp>
          <p:nvSpPr>
            <p:cNvPr id="19" name="TextBox 39"/>
            <p:cNvSpPr txBox="1"/>
            <p:nvPr/>
          </p:nvSpPr>
          <p:spPr bwMode="gray">
            <a:xfrm>
              <a:off x="576035" y="1432836"/>
              <a:ext cx="3530931" cy="1364500"/>
            </a:xfrm>
            <a:prstGeom prst="rect">
              <a:avLst/>
            </a:prstGeom>
          </p:spPr>
          <p:txBody>
            <a:bodyPr vert="horz" wrap="square" lIns="0" tIns="0" rIns="0" bIns="0" rtlCol="0">
              <a:spAutoFit/>
            </a:bodyPr>
            <a:lstStyle/>
            <a:p>
              <a:pPr algn="just" defTabSz="924259">
                <a:defRPr/>
              </a:pPr>
              <a:r>
                <a:rPr lang="hu-HU" sz="1100" b="1" kern="0" dirty="0">
                  <a:solidFill>
                    <a:srgbClr val="404040"/>
                  </a:solidFill>
                </a:rPr>
                <a:t>PAY-TV AND ITS CHANGES</a:t>
              </a:r>
            </a:p>
            <a:p>
              <a:pPr marL="4763" algn="just"/>
              <a:r>
                <a:rPr lang="en-US" sz="1100" dirty="0">
                  <a:solidFill>
                    <a:srgbClr val="58595B"/>
                  </a:solidFill>
                </a:rPr>
                <a:t>Back at home 86 % of the respondents used pay</a:t>
              </a:r>
              <a:r>
                <a:rPr lang="hu-HU" sz="1100" dirty="0">
                  <a:solidFill>
                    <a:srgbClr val="58595B"/>
                  </a:solidFill>
                </a:rPr>
                <a:t>-</a:t>
              </a:r>
              <a:r>
                <a:rPr lang="en-US" sz="1100" dirty="0">
                  <a:solidFill>
                    <a:srgbClr val="58595B"/>
                  </a:solidFill>
                </a:rPr>
                <a:t>TV services, currently this rate is significantly lower, only 46 %. The vast majority of this group (88 %) used pay TV services at home as well, in a higher rate than those who are currently not clients. </a:t>
              </a:r>
            </a:p>
            <a:p>
              <a:pPr marL="4763" algn="just"/>
              <a:r>
                <a:rPr lang="en-US" sz="1100" dirty="0">
                  <a:solidFill>
                    <a:srgbClr val="58595B"/>
                  </a:solidFill>
                </a:rPr>
                <a:t>Most of them refer to the internet: they can find here all contents they are interested in. </a:t>
              </a:r>
              <a:r>
                <a:rPr lang="hu-HU" sz="1100" dirty="0">
                  <a:solidFill>
                    <a:srgbClr val="58595B"/>
                  </a:solidFill>
                </a:rPr>
                <a:t>In </a:t>
              </a:r>
              <a:r>
                <a:rPr lang="hu-HU" sz="1100" dirty="0" err="1">
                  <a:solidFill>
                    <a:srgbClr val="58595B"/>
                  </a:solidFill>
                </a:rPr>
                <a:t>relation</a:t>
              </a:r>
              <a:r>
                <a:rPr lang="hu-HU" sz="1100" dirty="0">
                  <a:solidFill>
                    <a:srgbClr val="58595B"/>
                  </a:solidFill>
                </a:rPr>
                <a:t> </a:t>
              </a:r>
              <a:r>
                <a:rPr lang="hu-HU" sz="1100" dirty="0" err="1">
                  <a:solidFill>
                    <a:srgbClr val="58595B"/>
                  </a:solidFill>
                </a:rPr>
                <a:t>to</a:t>
              </a:r>
              <a:r>
                <a:rPr lang="en-US" sz="1100" dirty="0">
                  <a:solidFill>
                    <a:srgbClr val="58595B"/>
                  </a:solidFill>
                </a:rPr>
                <a:t> TV contents the free web-TV containing live programs and available on the internet was mentioned most frequently. </a:t>
              </a:r>
            </a:p>
          </p:txBody>
        </p:sp>
        <p:cxnSp>
          <p:nvCxnSpPr>
            <p:cNvPr id="20" name="Straight Connector 6"/>
            <p:cNvCxnSpPr/>
            <p:nvPr/>
          </p:nvCxnSpPr>
          <p:spPr bwMode="gray">
            <a:xfrm>
              <a:off x="346880" y="1424504"/>
              <a:ext cx="2113" cy="1625227"/>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pic>
        <p:nvPicPr>
          <p:cNvPr id="21" name="Picture 20">
            <a:extLst>
              <a:ext uri="{FF2B5EF4-FFF2-40B4-BE49-F238E27FC236}">
                <a16:creationId xmlns:a16="http://schemas.microsoft.com/office/drawing/2014/main" xmlns="" id="{8D8891B1-6F85-4302-A807-99D397A4C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2" name="Picture 21">
            <a:extLst>
              <a:ext uri="{FF2B5EF4-FFF2-40B4-BE49-F238E27FC236}">
                <a16:creationId xmlns:a16="http://schemas.microsoft.com/office/drawing/2014/main" xmlns="" id="{1E45ACA3-3260-4032-B0B6-2BC710BD8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7098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Media </a:t>
            </a:r>
            <a:r>
              <a:rPr lang="hu-HU" dirty="0" err="1"/>
              <a:t>Consumption</a:t>
            </a:r>
            <a:endParaRPr lang="en-US" dirty="0"/>
          </a:p>
        </p:txBody>
      </p:sp>
      <p:sp>
        <p:nvSpPr>
          <p:cNvPr id="36" name="Rectangle 35"/>
          <p:cNvSpPr/>
          <p:nvPr/>
        </p:nvSpPr>
        <p:spPr>
          <a:xfrm>
            <a:off x="848068" y="4107761"/>
            <a:ext cx="7398578" cy="400108"/>
          </a:xfrm>
          <a:prstGeom prst="rect">
            <a:avLst/>
          </a:prstGeom>
        </p:spPr>
        <p:txBody>
          <a:bodyPr wrap="square" lIns="91438" tIns="45719" rIns="91438" bIns="45719">
            <a:spAutoFit/>
          </a:bodyPr>
          <a:lstStyle/>
          <a:p>
            <a:pPr marL="4763" algn="just"/>
            <a:r>
              <a:rPr lang="en-US" sz="1000" dirty="0">
                <a:solidFill>
                  <a:srgbClr val="58595B"/>
                </a:solidFill>
              </a:rPr>
              <a:t>The dominance of internet among media types is unquestionable. The rate of those w</a:t>
            </a:r>
            <a:r>
              <a:rPr lang="hu-HU" sz="1000" dirty="0">
                <a:solidFill>
                  <a:srgbClr val="58595B"/>
                </a:solidFill>
              </a:rPr>
              <a:t>h</a:t>
            </a:r>
            <a:r>
              <a:rPr lang="en-US" sz="1000" dirty="0">
                <a:solidFill>
                  <a:srgbClr val="58595B"/>
                </a:solidFill>
              </a:rPr>
              <a:t>o do not use TV, radio or print media at all can be estimated between 14-20 %, while internet is used by all respondents with a certain frequency. </a:t>
            </a:r>
          </a:p>
        </p:txBody>
      </p:sp>
      <p:sp>
        <p:nvSpPr>
          <p:cNvPr id="12" name="Text Placeholder 9"/>
          <p:cNvSpPr>
            <a:spLocks noGrp="1"/>
          </p:cNvSpPr>
          <p:nvPr>
            <p:ph type="body" sz="quarter" idx="26"/>
          </p:nvPr>
        </p:nvSpPr>
        <p:spPr>
          <a:xfrm>
            <a:off x="202233" y="483518"/>
            <a:ext cx="8690248" cy="205628"/>
          </a:xfrm>
        </p:spPr>
        <p:txBody>
          <a:bodyPr/>
          <a:lstStyle/>
          <a:p>
            <a:r>
              <a:rPr lang="hu-HU" dirty="0"/>
              <a:t>Media </a:t>
            </a:r>
            <a:r>
              <a:rPr lang="hu-HU" dirty="0" err="1"/>
              <a:t>consumption</a:t>
            </a:r>
            <a:r>
              <a:rPr lang="hu-HU" dirty="0"/>
              <a:t> </a:t>
            </a:r>
            <a:r>
              <a:rPr lang="hu-HU" dirty="0" err="1"/>
              <a:t>on</a:t>
            </a:r>
            <a:r>
              <a:rPr lang="hu-HU" dirty="0"/>
              <a:t> a </a:t>
            </a:r>
            <a:r>
              <a:rPr lang="hu-HU" dirty="0" err="1"/>
              <a:t>daily</a:t>
            </a:r>
            <a:r>
              <a:rPr lang="hu-HU" dirty="0"/>
              <a:t> </a:t>
            </a:r>
            <a:r>
              <a:rPr lang="hu-HU" dirty="0" err="1"/>
              <a:t>basis</a:t>
            </a:r>
            <a:endParaRPr lang="hu-HU" dirty="0"/>
          </a:p>
        </p:txBody>
      </p:sp>
      <p:sp>
        <p:nvSpPr>
          <p:cNvPr id="65" name="Szövegdoboz 30"/>
          <p:cNvSpPr txBox="1"/>
          <p:nvPr/>
        </p:nvSpPr>
        <p:spPr>
          <a:xfrm>
            <a:off x="3719345" y="915566"/>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Great </a:t>
            </a:r>
            <a:r>
              <a:rPr lang="hu-HU" sz="900" cap="all" dirty="0" err="1">
                <a:solidFill>
                  <a:srgbClr val="404040"/>
                </a:solidFill>
                <a:latin typeface="Calibri" pitchFamily="34" charset="0"/>
                <a:cs typeface="Arial" pitchFamily="34" charset="0"/>
              </a:rPr>
              <a:t>britain</a:t>
            </a:r>
            <a:endParaRPr lang="hu-HU" sz="900" cap="all" dirty="0">
              <a:solidFill>
                <a:srgbClr val="404040"/>
              </a:solidFill>
              <a:latin typeface="Calibri" pitchFamily="34" charset="0"/>
              <a:cs typeface="Arial" pitchFamily="34" charset="0"/>
            </a:endParaRPr>
          </a:p>
        </p:txBody>
      </p:sp>
      <p:sp>
        <p:nvSpPr>
          <p:cNvPr id="66" name="Szövegdoboz 30"/>
          <p:cNvSpPr txBox="1"/>
          <p:nvPr/>
        </p:nvSpPr>
        <p:spPr>
          <a:xfrm>
            <a:off x="1038776"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total</a:t>
            </a:r>
            <a:endParaRPr lang="hu-HU" sz="900" cap="all" dirty="0">
              <a:solidFill>
                <a:srgbClr val="404040"/>
              </a:solidFill>
              <a:latin typeface="Calibri" pitchFamily="34" charset="0"/>
              <a:cs typeface="Arial" pitchFamily="34" charset="0"/>
            </a:endParaRPr>
          </a:p>
        </p:txBody>
      </p:sp>
      <p:sp>
        <p:nvSpPr>
          <p:cNvPr id="67" name="Szövegdoboz 30"/>
          <p:cNvSpPr txBox="1"/>
          <p:nvPr/>
        </p:nvSpPr>
        <p:spPr>
          <a:xfrm>
            <a:off x="6355180" y="915566"/>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germany</a:t>
            </a:r>
            <a:endParaRPr lang="hu-HU" sz="900" cap="all" dirty="0">
              <a:solidFill>
                <a:srgbClr val="404040"/>
              </a:solidFill>
              <a:latin typeface="Calibri" pitchFamily="34" charset="0"/>
              <a:cs typeface="Arial" pitchFamily="34" charset="0"/>
            </a:endParaRPr>
          </a:p>
        </p:txBody>
      </p:sp>
      <p:sp>
        <p:nvSpPr>
          <p:cNvPr id="10" name="Rectangle 9"/>
          <p:cNvSpPr/>
          <p:nvPr/>
        </p:nvSpPr>
        <p:spPr>
          <a:xfrm>
            <a:off x="6143989"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11" name="Group 26"/>
          <p:cNvGrpSpPr/>
          <p:nvPr/>
        </p:nvGrpSpPr>
        <p:grpSpPr>
          <a:xfrm>
            <a:off x="6072104" y="1419622"/>
            <a:ext cx="2244186" cy="2244186"/>
            <a:chOff x="1505542" y="1628586"/>
            <a:chExt cx="3960000" cy="3960000"/>
          </a:xfrm>
        </p:grpSpPr>
        <p:sp>
          <p:nvSpPr>
            <p:cNvPr id="13" name="Oval 12"/>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4" name="Oval 13"/>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5" name="Oval 14"/>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6" name="Oval 15"/>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7" name="Arc 16"/>
          <p:cNvSpPr>
            <a:spLocks noChangeAspect="1"/>
          </p:cNvSpPr>
          <p:nvPr/>
        </p:nvSpPr>
        <p:spPr bwMode="auto">
          <a:xfrm>
            <a:off x="6071980" y="1419623"/>
            <a:ext cx="2244436" cy="2244186"/>
          </a:xfrm>
          <a:prstGeom prst="arc">
            <a:avLst>
              <a:gd name="adj1" fmla="val 16200000"/>
              <a:gd name="adj2" fmla="val 3045985"/>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18" name="Arc 17"/>
          <p:cNvSpPr>
            <a:spLocks noChangeAspect="1"/>
          </p:cNvSpPr>
          <p:nvPr/>
        </p:nvSpPr>
        <p:spPr bwMode="auto">
          <a:xfrm>
            <a:off x="6174000" y="1521632"/>
            <a:ext cx="2040396" cy="2040168"/>
          </a:xfrm>
          <a:prstGeom prst="arc">
            <a:avLst>
              <a:gd name="adj1" fmla="val 16200000"/>
              <a:gd name="adj2" fmla="val 4128920"/>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9" name="Arc 18"/>
          <p:cNvSpPr>
            <a:spLocks noChangeAspect="1"/>
          </p:cNvSpPr>
          <p:nvPr/>
        </p:nvSpPr>
        <p:spPr bwMode="auto">
          <a:xfrm>
            <a:off x="6276020" y="1623640"/>
            <a:ext cx="1836356" cy="1836152"/>
          </a:xfrm>
          <a:prstGeom prst="arc">
            <a:avLst>
              <a:gd name="adj1" fmla="val 16200000"/>
              <a:gd name="adj2" fmla="val 19251213"/>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20" name="Arc 19"/>
          <p:cNvSpPr>
            <a:spLocks noChangeAspect="1"/>
          </p:cNvSpPr>
          <p:nvPr/>
        </p:nvSpPr>
        <p:spPr bwMode="auto">
          <a:xfrm>
            <a:off x="6378040" y="1725649"/>
            <a:ext cx="1632316" cy="1632134"/>
          </a:xfrm>
          <a:prstGeom prst="arc">
            <a:avLst>
              <a:gd name="adj1" fmla="val 16200000"/>
              <a:gd name="adj2" fmla="val 15658967"/>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21" name="TextBox 20"/>
          <p:cNvSpPr txBox="1"/>
          <p:nvPr/>
        </p:nvSpPr>
        <p:spPr>
          <a:xfrm>
            <a:off x="6576036"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Radio</a:t>
            </a:r>
            <a:r>
              <a:rPr lang="hu-HU" sz="900" dirty="0">
                <a:solidFill>
                  <a:srgbClr val="363636"/>
                </a:solidFill>
              </a:rPr>
              <a:t> </a:t>
            </a:r>
            <a:r>
              <a:rPr lang="en-GB" sz="900" b="1" dirty="0">
                <a:solidFill>
                  <a:schemeClr val="accent1"/>
                </a:solidFill>
              </a:rPr>
              <a:t>	</a:t>
            </a:r>
            <a:r>
              <a:rPr lang="hu-HU" sz="900" b="1" dirty="0">
                <a:solidFill>
                  <a:schemeClr val="accent1"/>
                </a:solidFill>
              </a:rPr>
              <a:t>46</a:t>
            </a:r>
            <a:r>
              <a:rPr lang="en-GB" sz="900" b="1" dirty="0">
                <a:solidFill>
                  <a:schemeClr val="accent1"/>
                </a:solidFill>
              </a:rPr>
              <a:t>%</a:t>
            </a:r>
          </a:p>
        </p:txBody>
      </p:sp>
      <p:sp>
        <p:nvSpPr>
          <p:cNvPr id="22" name="TextBox 21"/>
          <p:cNvSpPr txBox="1"/>
          <p:nvPr/>
        </p:nvSpPr>
        <p:spPr>
          <a:xfrm>
            <a:off x="6576036"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TV</a:t>
            </a:r>
            <a:r>
              <a:rPr lang="en-GB" sz="900" b="1" dirty="0">
                <a:solidFill>
                  <a:schemeClr val="accent4"/>
                </a:solidFill>
              </a:rPr>
              <a:t>	</a:t>
            </a:r>
            <a:r>
              <a:rPr lang="hu-HU" sz="900" b="1" dirty="0">
                <a:solidFill>
                  <a:schemeClr val="accent4"/>
                </a:solidFill>
              </a:rPr>
              <a:t>40</a:t>
            </a:r>
            <a:r>
              <a:rPr lang="en-GB" sz="900" b="1" dirty="0">
                <a:solidFill>
                  <a:schemeClr val="accent4"/>
                </a:solidFill>
              </a:rPr>
              <a:t>%</a:t>
            </a:r>
          </a:p>
        </p:txBody>
      </p:sp>
      <p:sp>
        <p:nvSpPr>
          <p:cNvPr id="23" name="TextBox 22"/>
          <p:cNvSpPr txBox="1"/>
          <p:nvPr/>
        </p:nvSpPr>
        <p:spPr>
          <a:xfrm>
            <a:off x="6576036"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Print </a:t>
            </a:r>
            <a:r>
              <a:rPr lang="en-GB" sz="900" b="1" dirty="0">
                <a:solidFill>
                  <a:schemeClr val="accent2"/>
                </a:solidFill>
              </a:rPr>
              <a:t>	</a:t>
            </a:r>
            <a:r>
              <a:rPr lang="hu-HU" sz="900" b="1" dirty="0">
                <a:solidFill>
                  <a:schemeClr val="accent2"/>
                </a:solidFill>
              </a:rPr>
              <a:t>15</a:t>
            </a:r>
            <a:r>
              <a:rPr lang="en-GB" sz="900" b="1" dirty="0">
                <a:solidFill>
                  <a:schemeClr val="accent2"/>
                </a:solidFill>
              </a:rPr>
              <a:t>%</a:t>
            </a:r>
          </a:p>
        </p:txBody>
      </p:sp>
      <p:sp>
        <p:nvSpPr>
          <p:cNvPr id="24" name="TextBox 23"/>
          <p:cNvSpPr txBox="1"/>
          <p:nvPr/>
        </p:nvSpPr>
        <p:spPr>
          <a:xfrm>
            <a:off x="6576036"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Internet </a:t>
            </a:r>
            <a:r>
              <a:rPr lang="en-GB" sz="900" b="1" dirty="0">
                <a:solidFill>
                  <a:schemeClr val="accent3"/>
                </a:solidFill>
              </a:rPr>
              <a:t>	</a:t>
            </a:r>
            <a:r>
              <a:rPr lang="hu-HU" sz="900" b="1" dirty="0">
                <a:solidFill>
                  <a:schemeClr val="accent3"/>
                </a:solidFill>
              </a:rPr>
              <a:t>99</a:t>
            </a:r>
            <a:r>
              <a:rPr lang="en-GB" sz="900" b="1" dirty="0">
                <a:solidFill>
                  <a:schemeClr val="accent3"/>
                </a:solidFill>
              </a:rPr>
              <a:t>%</a:t>
            </a:r>
          </a:p>
        </p:txBody>
      </p:sp>
      <p:sp>
        <p:nvSpPr>
          <p:cNvPr id="25" name="Rectangle 24"/>
          <p:cNvSpPr/>
          <p:nvPr/>
        </p:nvSpPr>
        <p:spPr>
          <a:xfrm>
            <a:off x="3491881"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26" name="Group 26"/>
          <p:cNvGrpSpPr/>
          <p:nvPr/>
        </p:nvGrpSpPr>
        <p:grpSpPr>
          <a:xfrm>
            <a:off x="3419996" y="1419622"/>
            <a:ext cx="2244186" cy="2244186"/>
            <a:chOff x="1505542" y="1628586"/>
            <a:chExt cx="3960000" cy="3960000"/>
          </a:xfrm>
        </p:grpSpPr>
        <p:sp>
          <p:nvSpPr>
            <p:cNvPr id="27" name="Oval 2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8" name="Oval 2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9" name="Oval 2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0" name="Oval 29"/>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31" name="Arc 30"/>
          <p:cNvSpPr>
            <a:spLocks noChangeAspect="1"/>
          </p:cNvSpPr>
          <p:nvPr/>
        </p:nvSpPr>
        <p:spPr bwMode="auto">
          <a:xfrm>
            <a:off x="3419872" y="1419623"/>
            <a:ext cx="2244436" cy="2244186"/>
          </a:xfrm>
          <a:prstGeom prst="arc">
            <a:avLst>
              <a:gd name="adj1" fmla="val 16200000"/>
              <a:gd name="adj2" fmla="val 1839786"/>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32" name="Arc 31"/>
          <p:cNvSpPr>
            <a:spLocks noChangeAspect="1"/>
          </p:cNvSpPr>
          <p:nvPr/>
        </p:nvSpPr>
        <p:spPr bwMode="auto">
          <a:xfrm>
            <a:off x="3521892" y="1521632"/>
            <a:ext cx="2040396" cy="2040168"/>
          </a:xfrm>
          <a:prstGeom prst="arc">
            <a:avLst>
              <a:gd name="adj1" fmla="val 16200000"/>
              <a:gd name="adj2" fmla="val 2488787"/>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33" name="Arc 32"/>
          <p:cNvSpPr>
            <a:spLocks noChangeAspect="1"/>
          </p:cNvSpPr>
          <p:nvPr/>
        </p:nvSpPr>
        <p:spPr bwMode="auto">
          <a:xfrm>
            <a:off x="3623912" y="1623640"/>
            <a:ext cx="1836356" cy="1836152"/>
          </a:xfrm>
          <a:prstGeom prst="arc">
            <a:avLst>
              <a:gd name="adj1" fmla="val 16200000"/>
              <a:gd name="adj2" fmla="val 19063911"/>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34" name="Arc 33"/>
          <p:cNvSpPr>
            <a:spLocks noChangeAspect="1"/>
          </p:cNvSpPr>
          <p:nvPr/>
        </p:nvSpPr>
        <p:spPr bwMode="auto">
          <a:xfrm>
            <a:off x="3725932" y="1725649"/>
            <a:ext cx="1632316" cy="1632134"/>
          </a:xfrm>
          <a:prstGeom prst="arc">
            <a:avLst>
              <a:gd name="adj1" fmla="val 16200000"/>
              <a:gd name="adj2" fmla="val 15415411"/>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35" name="TextBox 34"/>
          <p:cNvSpPr txBox="1"/>
          <p:nvPr/>
        </p:nvSpPr>
        <p:spPr>
          <a:xfrm>
            <a:off x="3923928"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Radio</a:t>
            </a:r>
            <a:r>
              <a:rPr lang="en-GB" sz="900" b="1" dirty="0">
                <a:solidFill>
                  <a:schemeClr val="accent1"/>
                </a:solidFill>
              </a:rPr>
              <a:t>	</a:t>
            </a:r>
            <a:r>
              <a:rPr lang="hu-HU" sz="900" b="1" dirty="0">
                <a:solidFill>
                  <a:schemeClr val="accent1"/>
                </a:solidFill>
              </a:rPr>
              <a:t>37</a:t>
            </a:r>
            <a:r>
              <a:rPr lang="en-GB" sz="900" b="1" dirty="0">
                <a:solidFill>
                  <a:schemeClr val="accent1"/>
                </a:solidFill>
              </a:rPr>
              <a:t>%</a:t>
            </a:r>
          </a:p>
        </p:txBody>
      </p:sp>
      <p:sp>
        <p:nvSpPr>
          <p:cNvPr id="37" name="TextBox 36"/>
          <p:cNvSpPr txBox="1"/>
          <p:nvPr/>
        </p:nvSpPr>
        <p:spPr>
          <a:xfrm>
            <a:off x="3923928"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TV </a:t>
            </a:r>
            <a:r>
              <a:rPr lang="en-GB" sz="900" b="1" dirty="0">
                <a:solidFill>
                  <a:schemeClr val="accent4"/>
                </a:solidFill>
              </a:rPr>
              <a:t>	</a:t>
            </a:r>
            <a:r>
              <a:rPr lang="hu-HU" sz="900" b="1" dirty="0">
                <a:solidFill>
                  <a:schemeClr val="accent4"/>
                </a:solidFill>
              </a:rPr>
              <a:t>35</a:t>
            </a:r>
            <a:r>
              <a:rPr lang="en-GB" sz="900" b="1" dirty="0">
                <a:solidFill>
                  <a:schemeClr val="accent4"/>
                </a:solidFill>
              </a:rPr>
              <a:t>%</a:t>
            </a:r>
          </a:p>
        </p:txBody>
      </p:sp>
      <p:sp>
        <p:nvSpPr>
          <p:cNvPr id="38" name="TextBox 37"/>
          <p:cNvSpPr txBox="1"/>
          <p:nvPr/>
        </p:nvSpPr>
        <p:spPr>
          <a:xfrm>
            <a:off x="3923928"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Print </a:t>
            </a:r>
            <a:r>
              <a:rPr lang="en-GB" sz="900" b="1" dirty="0">
                <a:solidFill>
                  <a:schemeClr val="accent2"/>
                </a:solidFill>
              </a:rPr>
              <a:t>	</a:t>
            </a:r>
            <a:r>
              <a:rPr lang="hu-HU" sz="900" b="1" dirty="0">
                <a:solidFill>
                  <a:schemeClr val="accent2"/>
                </a:solidFill>
              </a:rPr>
              <a:t>14</a:t>
            </a:r>
            <a:r>
              <a:rPr lang="en-GB" sz="900" b="1" dirty="0">
                <a:solidFill>
                  <a:schemeClr val="accent2"/>
                </a:solidFill>
              </a:rPr>
              <a:t>%</a:t>
            </a:r>
          </a:p>
        </p:txBody>
      </p:sp>
      <p:sp>
        <p:nvSpPr>
          <p:cNvPr id="39" name="TextBox 38"/>
          <p:cNvSpPr txBox="1"/>
          <p:nvPr/>
        </p:nvSpPr>
        <p:spPr>
          <a:xfrm>
            <a:off x="3923928"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Internet </a:t>
            </a:r>
            <a:r>
              <a:rPr lang="en-GB" sz="900" b="1" dirty="0">
                <a:solidFill>
                  <a:schemeClr val="accent3"/>
                </a:solidFill>
              </a:rPr>
              <a:t>	</a:t>
            </a:r>
            <a:r>
              <a:rPr lang="hu-HU" sz="900" b="1" dirty="0">
                <a:solidFill>
                  <a:schemeClr val="accent3"/>
                </a:solidFill>
              </a:rPr>
              <a:t>98</a:t>
            </a:r>
            <a:r>
              <a:rPr lang="en-GB" sz="900" b="1" dirty="0">
                <a:solidFill>
                  <a:schemeClr val="accent3"/>
                </a:solidFill>
              </a:rPr>
              <a:t>%</a:t>
            </a:r>
          </a:p>
        </p:txBody>
      </p:sp>
      <p:sp>
        <p:nvSpPr>
          <p:cNvPr id="40" name="Rectangle 39"/>
          <p:cNvSpPr/>
          <p:nvPr/>
        </p:nvSpPr>
        <p:spPr>
          <a:xfrm>
            <a:off x="827585" y="2230219"/>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41" name="Group 26"/>
          <p:cNvGrpSpPr/>
          <p:nvPr/>
        </p:nvGrpSpPr>
        <p:grpSpPr>
          <a:xfrm>
            <a:off x="755700" y="1419622"/>
            <a:ext cx="2244186" cy="2244186"/>
            <a:chOff x="1505542" y="1628586"/>
            <a:chExt cx="3960000" cy="3960000"/>
          </a:xfrm>
        </p:grpSpPr>
        <p:sp>
          <p:nvSpPr>
            <p:cNvPr id="42" name="Oval 4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3" name="Oval 4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4" name="Oval 4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5" name="Oval 44"/>
            <p:cNvSpPr>
              <a:spLocks noChangeAspect="1"/>
            </p:cNvSpPr>
            <p:nvPr/>
          </p:nvSpPr>
          <p:spPr bwMode="auto">
            <a:xfrm>
              <a:off x="2045542" y="2168586"/>
              <a:ext cx="2880000" cy="288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46" name="Arc 45"/>
          <p:cNvSpPr>
            <a:spLocks noChangeAspect="1"/>
          </p:cNvSpPr>
          <p:nvPr/>
        </p:nvSpPr>
        <p:spPr bwMode="auto">
          <a:xfrm>
            <a:off x="755576" y="1419623"/>
            <a:ext cx="2244436" cy="2244186"/>
          </a:xfrm>
          <a:prstGeom prst="arc">
            <a:avLst>
              <a:gd name="adj1" fmla="val 16200000"/>
              <a:gd name="adj2" fmla="val 2357010"/>
            </a:avLst>
          </a:prstGeom>
          <a:noFill/>
          <a:ln w="6350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47" name="Arc 46"/>
          <p:cNvSpPr>
            <a:spLocks noChangeAspect="1"/>
          </p:cNvSpPr>
          <p:nvPr/>
        </p:nvSpPr>
        <p:spPr bwMode="auto">
          <a:xfrm>
            <a:off x="857596" y="1521632"/>
            <a:ext cx="2040396" cy="2040168"/>
          </a:xfrm>
          <a:prstGeom prst="arc">
            <a:avLst>
              <a:gd name="adj1" fmla="val 16200000"/>
              <a:gd name="adj2" fmla="val 3293230"/>
            </a:avLst>
          </a:prstGeom>
          <a:noFill/>
          <a:ln w="6350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48" name="Arc 47"/>
          <p:cNvSpPr>
            <a:spLocks noChangeAspect="1"/>
          </p:cNvSpPr>
          <p:nvPr/>
        </p:nvSpPr>
        <p:spPr bwMode="auto">
          <a:xfrm>
            <a:off x="959616" y="1623640"/>
            <a:ext cx="1836356" cy="1836152"/>
          </a:xfrm>
          <a:prstGeom prst="arc">
            <a:avLst>
              <a:gd name="adj1" fmla="val 16200000"/>
              <a:gd name="adj2" fmla="val 19113274"/>
            </a:avLst>
          </a:prstGeom>
          <a:noFill/>
          <a:ln w="6350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49" name="Arc 48"/>
          <p:cNvSpPr>
            <a:spLocks noChangeAspect="1"/>
          </p:cNvSpPr>
          <p:nvPr/>
        </p:nvSpPr>
        <p:spPr bwMode="auto">
          <a:xfrm>
            <a:off x="1061636" y="1725649"/>
            <a:ext cx="1632316" cy="1632134"/>
          </a:xfrm>
          <a:prstGeom prst="arc">
            <a:avLst>
              <a:gd name="adj1" fmla="val 16200000"/>
              <a:gd name="adj2" fmla="val 15485252"/>
            </a:avLst>
          </a:prstGeom>
          <a:noFill/>
          <a:ln w="63500" cap="rnd" cmpd="sng" algn="ctr">
            <a:solidFill>
              <a:schemeClr val="accent3"/>
            </a:solidFill>
            <a:prstDash val="solid"/>
            <a:round/>
            <a:headEnd type="none" w="med" len="med"/>
            <a:tailEnd type="none" w="med" len="med"/>
          </a:ln>
          <a:effectLst/>
        </p:spPr>
        <p:txBody>
          <a:bodyPr rtlCol="0" anchor="ctr"/>
          <a:lstStyle/>
          <a:p>
            <a:pPr algn="ctr"/>
            <a:endParaRPr lang="en-GB"/>
          </a:p>
        </p:txBody>
      </p:sp>
      <p:sp>
        <p:nvSpPr>
          <p:cNvPr id="50" name="TextBox 49"/>
          <p:cNvSpPr txBox="1"/>
          <p:nvPr/>
        </p:nvSpPr>
        <p:spPr>
          <a:xfrm>
            <a:off x="1259632" y="2358156"/>
            <a:ext cx="1224136" cy="144016"/>
          </a:xfrm>
          <a:prstGeom prst="rect">
            <a:avLst/>
          </a:prstGeom>
          <a:noFill/>
        </p:spPr>
        <p:txBody>
          <a:bodyPr wrap="square" lIns="0" tIns="0" rIns="0" bIns="0" rtlCol="0">
            <a:spAutoFit/>
          </a:bodyPr>
          <a:lstStyle/>
          <a:p>
            <a:pPr>
              <a:tabLst>
                <a:tab pos="1435100" algn="r"/>
                <a:tab pos="1879600" algn="r"/>
              </a:tabLst>
            </a:pPr>
            <a:r>
              <a:rPr lang="hu-HU" sz="900" dirty="0" err="1">
                <a:solidFill>
                  <a:srgbClr val="363636"/>
                </a:solidFill>
              </a:rPr>
              <a:t>Radio</a:t>
            </a:r>
            <a:r>
              <a:rPr lang="en-GB" sz="900" b="1" dirty="0">
                <a:solidFill>
                  <a:schemeClr val="accent1"/>
                </a:solidFill>
              </a:rPr>
              <a:t>	</a:t>
            </a:r>
            <a:r>
              <a:rPr lang="hu-HU" sz="900" b="1" dirty="0">
                <a:solidFill>
                  <a:schemeClr val="accent1"/>
                </a:solidFill>
              </a:rPr>
              <a:t>42</a:t>
            </a:r>
            <a:r>
              <a:rPr lang="en-GB" sz="900" b="1" dirty="0">
                <a:solidFill>
                  <a:schemeClr val="accent1"/>
                </a:solidFill>
              </a:rPr>
              <a:t>%</a:t>
            </a:r>
          </a:p>
        </p:txBody>
      </p:sp>
      <p:sp>
        <p:nvSpPr>
          <p:cNvPr id="51" name="TextBox 50"/>
          <p:cNvSpPr txBox="1"/>
          <p:nvPr/>
        </p:nvSpPr>
        <p:spPr>
          <a:xfrm>
            <a:off x="1259632" y="2170097"/>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TV</a:t>
            </a:r>
            <a:r>
              <a:rPr lang="en-GB" sz="900" b="1" dirty="0">
                <a:solidFill>
                  <a:schemeClr val="accent4"/>
                </a:solidFill>
              </a:rPr>
              <a:t>	</a:t>
            </a:r>
            <a:r>
              <a:rPr lang="hu-HU" sz="900" b="1" dirty="0">
                <a:solidFill>
                  <a:schemeClr val="accent4"/>
                </a:solidFill>
              </a:rPr>
              <a:t>38</a:t>
            </a:r>
            <a:r>
              <a:rPr lang="en-GB" sz="900" b="1" dirty="0">
                <a:solidFill>
                  <a:schemeClr val="accent4"/>
                </a:solidFill>
              </a:rPr>
              <a:t>%</a:t>
            </a:r>
          </a:p>
        </p:txBody>
      </p:sp>
      <p:sp>
        <p:nvSpPr>
          <p:cNvPr id="52" name="TextBox 51"/>
          <p:cNvSpPr txBox="1"/>
          <p:nvPr/>
        </p:nvSpPr>
        <p:spPr>
          <a:xfrm>
            <a:off x="1259632" y="2546215"/>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Print</a:t>
            </a:r>
            <a:r>
              <a:rPr lang="en-GB" sz="900" b="1" dirty="0">
                <a:solidFill>
                  <a:schemeClr val="accent2"/>
                </a:solidFill>
              </a:rPr>
              <a:t>	</a:t>
            </a:r>
            <a:r>
              <a:rPr lang="hu-HU" sz="900" b="1" dirty="0">
                <a:solidFill>
                  <a:schemeClr val="accent2"/>
                </a:solidFill>
              </a:rPr>
              <a:t>14</a:t>
            </a:r>
            <a:r>
              <a:rPr lang="en-GB" sz="900" b="1" dirty="0">
                <a:solidFill>
                  <a:schemeClr val="accent2"/>
                </a:solidFill>
              </a:rPr>
              <a:t>%</a:t>
            </a:r>
          </a:p>
        </p:txBody>
      </p:sp>
      <p:sp>
        <p:nvSpPr>
          <p:cNvPr id="53" name="TextBox 52"/>
          <p:cNvSpPr txBox="1"/>
          <p:nvPr/>
        </p:nvSpPr>
        <p:spPr>
          <a:xfrm>
            <a:off x="1259632" y="2734274"/>
            <a:ext cx="1224136" cy="144016"/>
          </a:xfrm>
          <a:prstGeom prst="rect">
            <a:avLst/>
          </a:prstGeom>
          <a:noFill/>
        </p:spPr>
        <p:txBody>
          <a:bodyPr wrap="square" lIns="0" tIns="0" rIns="0" bIns="0" rtlCol="0">
            <a:spAutoFit/>
          </a:bodyPr>
          <a:lstStyle/>
          <a:p>
            <a:pPr>
              <a:tabLst>
                <a:tab pos="1435100" algn="r"/>
                <a:tab pos="1879600" algn="r"/>
              </a:tabLst>
            </a:pPr>
            <a:r>
              <a:rPr lang="hu-HU" sz="900" dirty="0">
                <a:solidFill>
                  <a:srgbClr val="363636"/>
                </a:solidFill>
              </a:rPr>
              <a:t>Internet </a:t>
            </a:r>
            <a:r>
              <a:rPr lang="en-GB" sz="900" b="1" dirty="0">
                <a:solidFill>
                  <a:schemeClr val="accent3"/>
                </a:solidFill>
              </a:rPr>
              <a:t>	</a:t>
            </a:r>
            <a:r>
              <a:rPr lang="hu-HU" sz="900" b="1" dirty="0">
                <a:solidFill>
                  <a:schemeClr val="accent3"/>
                </a:solidFill>
              </a:rPr>
              <a:t>98</a:t>
            </a:r>
            <a:r>
              <a:rPr lang="en-GB" sz="900" b="1" dirty="0">
                <a:solidFill>
                  <a:schemeClr val="accent3"/>
                </a:solidFill>
              </a:rPr>
              <a:t>%</a:t>
            </a:r>
          </a:p>
        </p:txBody>
      </p:sp>
      <p:sp>
        <p:nvSpPr>
          <p:cNvPr id="54"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55" name="Picture 54">
            <a:extLst>
              <a:ext uri="{FF2B5EF4-FFF2-40B4-BE49-F238E27FC236}">
                <a16:creationId xmlns:a16="http://schemas.microsoft.com/office/drawing/2014/main" xmlns="" id="{F078CCDB-02FC-44C4-B166-0A0E4D8106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6" name="Picture 55">
            <a:extLst>
              <a:ext uri="{FF2B5EF4-FFF2-40B4-BE49-F238E27FC236}">
                <a16:creationId xmlns:a16="http://schemas.microsoft.com/office/drawing/2014/main" xmlns="" id="{74C2219E-0535-4283-B41A-F7E6A35DD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091339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Television</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err="1"/>
              <a:t>Frequency</a:t>
            </a:r>
            <a:r>
              <a:rPr lang="hu-HU" dirty="0"/>
              <a:t> of TV </a:t>
            </a:r>
            <a:r>
              <a:rPr lang="hu-HU" dirty="0" err="1"/>
              <a:t>usage</a:t>
            </a:r>
            <a:r>
              <a:rPr lang="hu-HU" dirty="0"/>
              <a:t> </a:t>
            </a:r>
          </a:p>
        </p:txBody>
      </p:sp>
      <p:sp>
        <p:nvSpPr>
          <p:cNvPr id="36" name="Rectangle 35"/>
          <p:cNvSpPr/>
          <p:nvPr/>
        </p:nvSpPr>
        <p:spPr>
          <a:xfrm>
            <a:off x="593312" y="4279908"/>
            <a:ext cx="7850343" cy="400108"/>
          </a:xfrm>
          <a:prstGeom prst="rect">
            <a:avLst/>
          </a:prstGeom>
        </p:spPr>
        <p:txBody>
          <a:bodyPr wrap="square" lIns="91438" tIns="45719" rIns="91438" bIns="45719">
            <a:spAutoFit/>
          </a:bodyPr>
          <a:lstStyle/>
          <a:p>
            <a:pPr marL="4763" algn="just"/>
            <a:r>
              <a:rPr lang="en-US" sz="1000" dirty="0">
                <a:solidFill>
                  <a:srgbClr val="58595B"/>
                </a:solidFill>
              </a:rPr>
              <a:t>Frequency of watching TV has significantly decreased with moving. Before, 40 % of respondents watched TV every day, now only less than 1/3 of them, and even less do so more frequently. Moreover, the rate of those who do not watch TV at all has significantly increased (tripled) as well. </a:t>
            </a:r>
          </a:p>
        </p:txBody>
      </p:sp>
      <p:graphicFrame>
        <p:nvGraphicFramePr>
          <p:cNvPr id="12" name="Chart 20"/>
          <p:cNvGraphicFramePr>
            <a:graphicFrameLocks noChangeAspect="1"/>
          </p:cNvGraphicFramePr>
          <p:nvPr>
            <p:extLst/>
          </p:nvPr>
        </p:nvGraphicFramePr>
        <p:xfrm>
          <a:off x="1332064" y="1719250"/>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p:cNvSpPr/>
          <p:nvPr/>
        </p:nvSpPr>
        <p:spPr>
          <a:xfrm>
            <a:off x="3058916" y="368899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40</a:t>
            </a:r>
            <a:r>
              <a:rPr lang="en-GB" sz="2400" b="1" dirty="0">
                <a:solidFill>
                  <a:schemeClr val="accent2"/>
                </a:solidFill>
                <a:cs typeface="Arial" panose="020B0604020202020204" pitchFamily="34" charset="0"/>
              </a:rPr>
              <a:t>%</a:t>
            </a:r>
          </a:p>
        </p:txBody>
      </p:sp>
      <p:sp>
        <p:nvSpPr>
          <p:cNvPr id="14" name="Rectangle 23"/>
          <p:cNvSpPr/>
          <p:nvPr/>
        </p:nvSpPr>
        <p:spPr>
          <a:xfrm>
            <a:off x="971600" y="316895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23</a:t>
            </a:r>
            <a:r>
              <a:rPr lang="en-GB" sz="2400" b="1" dirty="0">
                <a:solidFill>
                  <a:schemeClr val="accent1"/>
                </a:solidFill>
                <a:cs typeface="Arial" panose="020B0604020202020204" pitchFamily="34" charset="0"/>
              </a:rPr>
              <a:t>%</a:t>
            </a:r>
          </a:p>
        </p:txBody>
      </p:sp>
      <p:sp>
        <p:nvSpPr>
          <p:cNvPr id="15" name="Rectangle 23"/>
          <p:cNvSpPr/>
          <p:nvPr/>
        </p:nvSpPr>
        <p:spPr>
          <a:xfrm>
            <a:off x="600510" y="283439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week</a:t>
            </a:r>
            <a:endParaRPr lang="en-GB" b="1" dirty="0">
              <a:solidFill>
                <a:schemeClr val="bg2">
                  <a:lumMod val="75000"/>
                </a:schemeClr>
              </a:solidFill>
              <a:cs typeface="Arial" panose="020B0604020202020204" pitchFamily="34" charset="0"/>
            </a:endParaRPr>
          </a:p>
        </p:txBody>
      </p:sp>
      <p:sp>
        <p:nvSpPr>
          <p:cNvPr id="17" name="Szövegdoboz 30"/>
          <p:cNvSpPr txBox="1"/>
          <p:nvPr/>
        </p:nvSpPr>
        <p:spPr>
          <a:xfrm>
            <a:off x="1837936"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Before</a:t>
            </a:r>
            <a:r>
              <a:rPr lang="hu-HU" dirty="0"/>
              <a:t> </a:t>
            </a:r>
            <a:r>
              <a:rPr lang="hu-HU" dirty="0" err="1"/>
              <a:t>moving</a:t>
            </a:r>
            <a:endParaRPr lang="hu-HU" dirty="0"/>
          </a:p>
        </p:txBody>
      </p:sp>
      <p:sp>
        <p:nvSpPr>
          <p:cNvPr id="19" name="Rectangle 23"/>
          <p:cNvSpPr/>
          <p:nvPr/>
        </p:nvSpPr>
        <p:spPr>
          <a:xfrm>
            <a:off x="3088172" y="3524876"/>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Every</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20" name="Szövegdoboz 30"/>
          <p:cNvSpPr txBox="1"/>
          <p:nvPr/>
        </p:nvSpPr>
        <p:spPr>
          <a:xfrm>
            <a:off x="5858481"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CURRENTLY</a:t>
            </a:r>
          </a:p>
        </p:txBody>
      </p:sp>
      <p:sp>
        <p:nvSpPr>
          <p:cNvPr id="21" name="Rectangle 23"/>
          <p:cNvSpPr/>
          <p:nvPr/>
        </p:nvSpPr>
        <p:spPr>
          <a:xfrm>
            <a:off x="1905355" y="15520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7</a:t>
            </a:r>
            <a:r>
              <a:rPr lang="en-GB" sz="2400" b="1" dirty="0">
                <a:solidFill>
                  <a:schemeClr val="bg2"/>
                </a:solidFill>
                <a:cs typeface="Arial" panose="020B0604020202020204" pitchFamily="34" charset="0"/>
              </a:rPr>
              <a:t>%</a:t>
            </a:r>
          </a:p>
        </p:txBody>
      </p:sp>
      <p:sp>
        <p:nvSpPr>
          <p:cNvPr id="23" name="Rectangle 23"/>
          <p:cNvSpPr/>
          <p:nvPr/>
        </p:nvSpPr>
        <p:spPr>
          <a:xfrm>
            <a:off x="1864036" y="1403632"/>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Never</a:t>
            </a:r>
            <a:endParaRPr lang="en-GB" b="1" dirty="0">
              <a:solidFill>
                <a:schemeClr val="bg2">
                  <a:lumMod val="75000"/>
                </a:schemeClr>
              </a:solidFill>
              <a:cs typeface="Arial" panose="020B0604020202020204" pitchFamily="34" charset="0"/>
            </a:endParaRPr>
          </a:p>
        </p:txBody>
      </p:sp>
      <p:sp>
        <p:nvSpPr>
          <p:cNvPr id="24" name="Rectangle 23"/>
          <p:cNvSpPr/>
          <p:nvPr/>
        </p:nvSpPr>
        <p:spPr>
          <a:xfrm>
            <a:off x="2998454" y="174921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17</a:t>
            </a:r>
            <a:r>
              <a:rPr lang="en-GB" sz="2400" b="1" dirty="0">
                <a:solidFill>
                  <a:schemeClr val="accent4"/>
                </a:solidFill>
                <a:cs typeface="Arial" panose="020B0604020202020204" pitchFamily="34" charset="0"/>
              </a:rPr>
              <a:t>%</a:t>
            </a:r>
          </a:p>
        </p:txBody>
      </p:sp>
      <p:sp>
        <p:nvSpPr>
          <p:cNvPr id="25" name="Rectangle 23"/>
          <p:cNvSpPr/>
          <p:nvPr/>
        </p:nvSpPr>
        <p:spPr>
          <a:xfrm>
            <a:off x="3275856" y="1440761"/>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26" name="Rectangle 23"/>
          <p:cNvSpPr/>
          <p:nvPr/>
        </p:nvSpPr>
        <p:spPr>
          <a:xfrm>
            <a:off x="971600" y="195538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13%</a:t>
            </a:r>
            <a:endParaRPr lang="en-GB" sz="2400" b="1" dirty="0">
              <a:solidFill>
                <a:schemeClr val="accent3"/>
              </a:solidFill>
              <a:cs typeface="Arial" panose="020B0604020202020204" pitchFamily="34" charset="0"/>
            </a:endParaRPr>
          </a:p>
        </p:txBody>
      </p:sp>
      <p:sp>
        <p:nvSpPr>
          <p:cNvPr id="27" name="Rectangle 23"/>
          <p:cNvSpPr/>
          <p:nvPr/>
        </p:nvSpPr>
        <p:spPr>
          <a:xfrm>
            <a:off x="899592" y="180695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Less </a:t>
            </a:r>
            <a:r>
              <a:rPr lang="hu-HU" sz="1200" dirty="0" err="1">
                <a:solidFill>
                  <a:schemeClr val="bg2">
                    <a:lumMod val="75000"/>
                  </a:schemeClr>
                </a:solidFill>
                <a:cs typeface="Arial" panose="020B0604020202020204" pitchFamily="34" charset="0"/>
              </a:rPr>
              <a:t>often</a:t>
            </a:r>
            <a:endParaRPr lang="en-GB" b="1" dirty="0">
              <a:solidFill>
                <a:schemeClr val="bg2">
                  <a:lumMod val="75000"/>
                </a:schemeClr>
              </a:solidFill>
              <a:cs typeface="Arial" panose="020B0604020202020204" pitchFamily="34" charset="0"/>
            </a:endParaRPr>
          </a:p>
        </p:txBody>
      </p:sp>
      <p:graphicFrame>
        <p:nvGraphicFramePr>
          <p:cNvPr id="43" name="Chart 20"/>
          <p:cNvGraphicFramePr>
            <a:graphicFrameLocks noChangeAspect="1"/>
          </p:cNvGraphicFramePr>
          <p:nvPr>
            <p:extLst/>
          </p:nvPr>
        </p:nvGraphicFramePr>
        <p:xfrm>
          <a:off x="5320844" y="1719250"/>
          <a:ext cx="2677590" cy="26527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7537820" y="279599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28</a:t>
            </a:r>
            <a:r>
              <a:rPr lang="en-GB" sz="2400" b="1" dirty="0">
                <a:solidFill>
                  <a:schemeClr val="accent2"/>
                </a:solidFill>
                <a:cs typeface="Arial" panose="020B0604020202020204" pitchFamily="34" charset="0"/>
              </a:rPr>
              <a:t>%</a:t>
            </a:r>
          </a:p>
        </p:txBody>
      </p:sp>
      <p:sp>
        <p:nvSpPr>
          <p:cNvPr id="45" name="Rectangle 23"/>
          <p:cNvSpPr/>
          <p:nvPr/>
        </p:nvSpPr>
        <p:spPr>
          <a:xfrm>
            <a:off x="6206721" y="36845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25</a:t>
            </a:r>
            <a:r>
              <a:rPr lang="en-GB" sz="2400" b="1" dirty="0">
                <a:solidFill>
                  <a:schemeClr val="accent1"/>
                </a:solidFill>
                <a:cs typeface="Arial" panose="020B0604020202020204" pitchFamily="34" charset="0"/>
              </a:rPr>
              <a:t>%</a:t>
            </a:r>
          </a:p>
        </p:txBody>
      </p:sp>
      <p:sp>
        <p:nvSpPr>
          <p:cNvPr id="46" name="Rectangle 23"/>
          <p:cNvSpPr/>
          <p:nvPr/>
        </p:nvSpPr>
        <p:spPr>
          <a:xfrm>
            <a:off x="5275566" y="363594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week</a:t>
            </a:r>
            <a:endParaRPr lang="en-GB" b="1" dirty="0">
              <a:solidFill>
                <a:schemeClr val="bg2">
                  <a:lumMod val="75000"/>
                </a:schemeClr>
              </a:solidFill>
              <a:cs typeface="Arial" panose="020B0604020202020204" pitchFamily="34" charset="0"/>
            </a:endParaRPr>
          </a:p>
        </p:txBody>
      </p:sp>
      <p:sp>
        <p:nvSpPr>
          <p:cNvPr id="47" name="Rectangle 23"/>
          <p:cNvSpPr/>
          <p:nvPr/>
        </p:nvSpPr>
        <p:spPr>
          <a:xfrm>
            <a:off x="7567076" y="2631868"/>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Every</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48" name="Rectangle 23"/>
          <p:cNvSpPr/>
          <p:nvPr/>
        </p:nvSpPr>
        <p:spPr>
          <a:xfrm>
            <a:off x="5466365" y="167277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18</a:t>
            </a:r>
            <a:r>
              <a:rPr lang="en-GB" sz="2400" b="1" dirty="0">
                <a:solidFill>
                  <a:schemeClr val="bg2"/>
                </a:solidFill>
                <a:cs typeface="Arial" panose="020B0604020202020204" pitchFamily="34" charset="0"/>
              </a:rPr>
              <a:t>%</a:t>
            </a:r>
          </a:p>
        </p:txBody>
      </p:sp>
      <p:sp>
        <p:nvSpPr>
          <p:cNvPr id="49" name="Rectangle 23"/>
          <p:cNvSpPr/>
          <p:nvPr/>
        </p:nvSpPr>
        <p:spPr>
          <a:xfrm>
            <a:off x="5508104" y="152434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Never</a:t>
            </a:r>
            <a:endParaRPr lang="en-GB" b="1" dirty="0">
              <a:solidFill>
                <a:schemeClr val="bg2">
                  <a:lumMod val="75000"/>
                </a:schemeClr>
              </a:solidFill>
              <a:cs typeface="Arial" panose="020B0604020202020204" pitchFamily="34" charset="0"/>
            </a:endParaRPr>
          </a:p>
        </p:txBody>
      </p:sp>
      <p:sp>
        <p:nvSpPr>
          <p:cNvPr id="50" name="Rectangle 49"/>
          <p:cNvSpPr/>
          <p:nvPr/>
        </p:nvSpPr>
        <p:spPr>
          <a:xfrm>
            <a:off x="6714530" y="162119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10</a:t>
            </a:r>
            <a:r>
              <a:rPr lang="en-GB" sz="2400" b="1" dirty="0">
                <a:solidFill>
                  <a:schemeClr val="accent4"/>
                </a:solidFill>
                <a:cs typeface="Arial" panose="020B0604020202020204" pitchFamily="34" charset="0"/>
              </a:rPr>
              <a:t>%</a:t>
            </a:r>
          </a:p>
        </p:txBody>
      </p:sp>
      <p:sp>
        <p:nvSpPr>
          <p:cNvPr id="51" name="Rectangle 23"/>
          <p:cNvSpPr/>
          <p:nvPr/>
        </p:nvSpPr>
        <p:spPr>
          <a:xfrm>
            <a:off x="6904596" y="1312735"/>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52" name="Rectangle 23"/>
          <p:cNvSpPr/>
          <p:nvPr/>
        </p:nvSpPr>
        <p:spPr>
          <a:xfrm>
            <a:off x="4890301" y="2865332"/>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19%</a:t>
            </a:r>
            <a:endParaRPr lang="en-GB" sz="2400" b="1" dirty="0">
              <a:solidFill>
                <a:schemeClr val="accent3"/>
              </a:solidFill>
              <a:cs typeface="Arial" panose="020B0604020202020204" pitchFamily="34" charset="0"/>
            </a:endParaRPr>
          </a:p>
        </p:txBody>
      </p:sp>
      <p:sp>
        <p:nvSpPr>
          <p:cNvPr id="53" name="Rectangle 23"/>
          <p:cNvSpPr/>
          <p:nvPr/>
        </p:nvSpPr>
        <p:spPr>
          <a:xfrm>
            <a:off x="4771670" y="2716901"/>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Less </a:t>
            </a:r>
            <a:r>
              <a:rPr lang="hu-HU" sz="1200" dirty="0" err="1">
                <a:solidFill>
                  <a:schemeClr val="bg2">
                    <a:lumMod val="75000"/>
                  </a:schemeClr>
                </a:solidFill>
                <a:cs typeface="Arial" panose="020B0604020202020204" pitchFamily="34" charset="0"/>
              </a:rPr>
              <a:t>often</a:t>
            </a:r>
            <a:endParaRPr lang="en-GB" b="1" dirty="0">
              <a:solidFill>
                <a:schemeClr val="bg2">
                  <a:lumMod val="75000"/>
                </a:schemeClr>
              </a:solidFill>
              <a:cs typeface="Arial" panose="020B0604020202020204" pitchFamily="34" charset="0"/>
            </a:endParaRPr>
          </a:p>
        </p:txBody>
      </p:sp>
      <p:sp>
        <p:nvSpPr>
          <p:cNvPr id="3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31" name="Picture 30">
            <a:extLst>
              <a:ext uri="{FF2B5EF4-FFF2-40B4-BE49-F238E27FC236}">
                <a16:creationId xmlns:a16="http://schemas.microsoft.com/office/drawing/2014/main" xmlns="" id="{C8697DC7-CA98-42C8-A1F2-8323F4365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32" name="Picture 31">
            <a:extLst>
              <a:ext uri="{FF2B5EF4-FFF2-40B4-BE49-F238E27FC236}">
                <a16:creationId xmlns:a16="http://schemas.microsoft.com/office/drawing/2014/main" xmlns="" id="{8C86712F-9CDA-4A02-8C24-AE5E6080A5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122546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TV vs. </a:t>
            </a:r>
            <a:r>
              <a:rPr lang="hu-HU" dirty="0" err="1"/>
              <a:t>Target</a:t>
            </a:r>
            <a:r>
              <a:rPr lang="hu-HU" dirty="0"/>
              <a:t> Country</a:t>
            </a:r>
            <a:endParaRPr lang="en-US" dirty="0"/>
          </a:p>
        </p:txBody>
      </p:sp>
      <p:sp>
        <p:nvSpPr>
          <p:cNvPr id="36" name="Rectangle 35"/>
          <p:cNvSpPr/>
          <p:nvPr/>
        </p:nvSpPr>
        <p:spPr>
          <a:xfrm>
            <a:off x="118865" y="4083918"/>
            <a:ext cx="8856984" cy="553996"/>
          </a:xfrm>
          <a:prstGeom prst="rect">
            <a:avLst/>
          </a:prstGeom>
        </p:spPr>
        <p:txBody>
          <a:bodyPr wrap="square" lIns="91438" tIns="45719" rIns="91438" bIns="45719">
            <a:spAutoFit/>
          </a:bodyPr>
          <a:lstStyle/>
          <a:p>
            <a:pPr marL="4763" algn="just"/>
            <a:r>
              <a:rPr lang="en-US" sz="1000" dirty="0">
                <a:solidFill>
                  <a:srgbClr val="58595B"/>
                </a:solidFill>
              </a:rPr>
              <a:t>Hungarians living in Germany used to watch TV more frequently already before the moving. Moving affected the frequency of TV watching similarly as in case of Hungarians living in Great Britain, however, due to initial differences Hungarians in Germany watch more TV even currently than those living in England, Scotland or North Ireland.</a:t>
            </a:r>
          </a:p>
        </p:txBody>
      </p:sp>
      <p:sp>
        <p:nvSpPr>
          <p:cNvPr id="12" name="Text Placeholder 9"/>
          <p:cNvSpPr>
            <a:spLocks noGrp="1"/>
          </p:cNvSpPr>
          <p:nvPr>
            <p:ph type="body" sz="quarter" idx="26"/>
          </p:nvPr>
        </p:nvSpPr>
        <p:spPr>
          <a:xfrm>
            <a:off x="202233" y="483518"/>
            <a:ext cx="8690248" cy="205628"/>
          </a:xfrm>
        </p:spPr>
        <p:txBody>
          <a:bodyPr/>
          <a:lstStyle/>
          <a:p>
            <a:r>
              <a:rPr lang="en-GB" dirty="0"/>
              <a:t>Watching TV currently and before moving </a:t>
            </a:r>
            <a:endParaRPr lang="hu-HU" dirty="0"/>
          </a:p>
        </p:txBody>
      </p:sp>
      <p:graphicFrame>
        <p:nvGraphicFramePr>
          <p:cNvPr id="10" name="Chart 6"/>
          <p:cNvGraphicFramePr/>
          <p:nvPr>
            <p:extLst/>
          </p:nvPr>
        </p:nvGraphicFramePr>
        <p:xfrm>
          <a:off x="288032" y="588255"/>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6"/>
          <p:cNvGraphicFramePr/>
          <p:nvPr>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13" name="Szövegdoboz 30"/>
          <p:cNvSpPr txBox="1"/>
          <p:nvPr/>
        </p:nvSpPr>
        <p:spPr>
          <a:xfrm>
            <a:off x="1610009"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Great </a:t>
            </a:r>
            <a:r>
              <a:rPr lang="hu-HU" dirty="0" err="1"/>
              <a:t>britain</a:t>
            </a:r>
            <a:endParaRPr lang="hu-HU" dirty="0"/>
          </a:p>
        </p:txBody>
      </p:sp>
      <p:sp>
        <p:nvSpPr>
          <p:cNvPr id="14" name="Szövegdoboz 30"/>
          <p:cNvSpPr txBox="1"/>
          <p:nvPr/>
        </p:nvSpPr>
        <p:spPr>
          <a:xfrm>
            <a:off x="6146513"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Germany</a:t>
            </a:r>
            <a:endParaRPr lang="hu-HU" dirty="0"/>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6" name="Picture 15">
            <a:extLst>
              <a:ext uri="{FF2B5EF4-FFF2-40B4-BE49-F238E27FC236}">
                <a16:creationId xmlns:a16="http://schemas.microsoft.com/office/drawing/2014/main" xmlns="" id="{7F1AE663-AA18-4CAB-8282-CFE0E2213A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28299B46-B19B-4D2D-827B-7EDC3FE63A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110081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Radio</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err="1"/>
              <a:t>Frequency</a:t>
            </a:r>
            <a:r>
              <a:rPr lang="hu-HU" dirty="0"/>
              <a:t> of </a:t>
            </a:r>
            <a:r>
              <a:rPr lang="hu-HU" dirty="0" err="1"/>
              <a:t>radio</a:t>
            </a:r>
            <a:r>
              <a:rPr lang="hu-HU" dirty="0"/>
              <a:t> </a:t>
            </a:r>
            <a:r>
              <a:rPr lang="hu-HU" dirty="0" err="1"/>
              <a:t>usage</a:t>
            </a:r>
            <a:endParaRPr lang="hu-HU" dirty="0"/>
          </a:p>
        </p:txBody>
      </p:sp>
      <p:sp>
        <p:nvSpPr>
          <p:cNvPr id="36" name="Rectangle 35"/>
          <p:cNvSpPr/>
          <p:nvPr/>
        </p:nvSpPr>
        <p:spPr>
          <a:xfrm>
            <a:off x="593312" y="4220180"/>
            <a:ext cx="7850343" cy="553996"/>
          </a:xfrm>
          <a:prstGeom prst="rect">
            <a:avLst/>
          </a:prstGeom>
        </p:spPr>
        <p:txBody>
          <a:bodyPr wrap="square" lIns="91438" tIns="45719" rIns="91438" bIns="45719">
            <a:spAutoFit/>
          </a:bodyPr>
          <a:lstStyle/>
          <a:p>
            <a:pPr marL="4763" algn="just"/>
            <a:r>
              <a:rPr lang="en-US" sz="1000" dirty="0">
                <a:solidFill>
                  <a:srgbClr val="58595B"/>
                </a:solidFill>
              </a:rPr>
              <a:t>The frequency of listening to the radio has also decreased among people living abroad compared to times before moving, although not so significantly like in case of watching TV. Listening to the radio on a daily basis is still most typical, however, the number of those who currently never listen to radio has doubled. </a:t>
            </a:r>
          </a:p>
        </p:txBody>
      </p:sp>
      <p:graphicFrame>
        <p:nvGraphicFramePr>
          <p:cNvPr id="12" name="Chart 20"/>
          <p:cNvGraphicFramePr>
            <a:graphicFrameLocks noChangeAspect="1"/>
          </p:cNvGraphicFramePr>
          <p:nvPr>
            <p:extLst/>
          </p:nvPr>
        </p:nvGraphicFramePr>
        <p:xfrm>
          <a:off x="1332064" y="1719250"/>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p:cNvSpPr/>
          <p:nvPr/>
        </p:nvSpPr>
        <p:spPr>
          <a:xfrm>
            <a:off x="3058916" y="368899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33</a:t>
            </a:r>
            <a:r>
              <a:rPr lang="en-GB" sz="2400" b="1" dirty="0">
                <a:solidFill>
                  <a:schemeClr val="accent2"/>
                </a:solidFill>
                <a:cs typeface="Arial" panose="020B0604020202020204" pitchFamily="34" charset="0"/>
              </a:rPr>
              <a:t>%</a:t>
            </a:r>
          </a:p>
        </p:txBody>
      </p:sp>
      <p:sp>
        <p:nvSpPr>
          <p:cNvPr id="14" name="Rectangle 23"/>
          <p:cNvSpPr/>
          <p:nvPr/>
        </p:nvSpPr>
        <p:spPr>
          <a:xfrm>
            <a:off x="971600" y="316895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29</a:t>
            </a:r>
            <a:r>
              <a:rPr lang="en-GB" sz="2400" b="1" dirty="0">
                <a:solidFill>
                  <a:schemeClr val="accent1"/>
                </a:solidFill>
                <a:cs typeface="Arial" panose="020B0604020202020204" pitchFamily="34" charset="0"/>
              </a:rPr>
              <a:t>%</a:t>
            </a:r>
          </a:p>
        </p:txBody>
      </p:sp>
      <p:sp>
        <p:nvSpPr>
          <p:cNvPr id="15" name="Rectangle 23"/>
          <p:cNvSpPr/>
          <p:nvPr/>
        </p:nvSpPr>
        <p:spPr>
          <a:xfrm>
            <a:off x="600510" y="283439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week</a:t>
            </a:r>
            <a:endParaRPr lang="en-GB" b="1" dirty="0">
              <a:solidFill>
                <a:schemeClr val="bg2">
                  <a:lumMod val="75000"/>
                </a:schemeClr>
              </a:solidFill>
              <a:cs typeface="Arial" panose="020B0604020202020204" pitchFamily="34" charset="0"/>
            </a:endParaRPr>
          </a:p>
        </p:txBody>
      </p:sp>
      <p:sp>
        <p:nvSpPr>
          <p:cNvPr id="17" name="Szövegdoboz 30"/>
          <p:cNvSpPr txBox="1"/>
          <p:nvPr/>
        </p:nvSpPr>
        <p:spPr>
          <a:xfrm>
            <a:off x="1837936"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Before</a:t>
            </a:r>
            <a:r>
              <a:rPr lang="hu-HU" dirty="0"/>
              <a:t> </a:t>
            </a:r>
            <a:r>
              <a:rPr lang="hu-HU" dirty="0" err="1"/>
              <a:t>moving</a:t>
            </a:r>
            <a:endParaRPr lang="hu-HU" dirty="0"/>
          </a:p>
        </p:txBody>
      </p:sp>
      <p:sp>
        <p:nvSpPr>
          <p:cNvPr id="19" name="Rectangle 23"/>
          <p:cNvSpPr/>
          <p:nvPr/>
        </p:nvSpPr>
        <p:spPr>
          <a:xfrm>
            <a:off x="3088172" y="3524876"/>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Every</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20" name="Szövegdoboz 30"/>
          <p:cNvSpPr txBox="1"/>
          <p:nvPr/>
        </p:nvSpPr>
        <p:spPr>
          <a:xfrm>
            <a:off x="5858481"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CURRENTLY</a:t>
            </a:r>
          </a:p>
        </p:txBody>
      </p:sp>
      <p:sp>
        <p:nvSpPr>
          <p:cNvPr id="21" name="Rectangle 23"/>
          <p:cNvSpPr/>
          <p:nvPr/>
        </p:nvSpPr>
        <p:spPr>
          <a:xfrm>
            <a:off x="1905355" y="15520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7</a:t>
            </a:r>
            <a:r>
              <a:rPr lang="en-GB" sz="2400" b="1" dirty="0">
                <a:solidFill>
                  <a:schemeClr val="bg2"/>
                </a:solidFill>
                <a:cs typeface="Arial" panose="020B0604020202020204" pitchFamily="34" charset="0"/>
              </a:rPr>
              <a:t>%</a:t>
            </a:r>
          </a:p>
        </p:txBody>
      </p:sp>
      <p:sp>
        <p:nvSpPr>
          <p:cNvPr id="23" name="Rectangle 23"/>
          <p:cNvSpPr/>
          <p:nvPr/>
        </p:nvSpPr>
        <p:spPr>
          <a:xfrm>
            <a:off x="1864036" y="1403632"/>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Never</a:t>
            </a:r>
            <a:endParaRPr lang="en-GB" b="1" dirty="0">
              <a:solidFill>
                <a:schemeClr val="bg2">
                  <a:lumMod val="75000"/>
                </a:schemeClr>
              </a:solidFill>
              <a:cs typeface="Arial" panose="020B0604020202020204" pitchFamily="34" charset="0"/>
            </a:endParaRPr>
          </a:p>
        </p:txBody>
      </p:sp>
      <p:sp>
        <p:nvSpPr>
          <p:cNvPr id="24" name="Rectangle 23"/>
          <p:cNvSpPr/>
          <p:nvPr/>
        </p:nvSpPr>
        <p:spPr>
          <a:xfrm>
            <a:off x="2998454" y="174921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16</a:t>
            </a:r>
            <a:r>
              <a:rPr lang="en-GB" sz="2400" b="1" dirty="0">
                <a:solidFill>
                  <a:schemeClr val="accent4"/>
                </a:solidFill>
                <a:cs typeface="Arial" panose="020B0604020202020204" pitchFamily="34" charset="0"/>
              </a:rPr>
              <a:t>%</a:t>
            </a:r>
          </a:p>
        </p:txBody>
      </p:sp>
      <p:sp>
        <p:nvSpPr>
          <p:cNvPr id="25" name="Rectangle 23"/>
          <p:cNvSpPr/>
          <p:nvPr/>
        </p:nvSpPr>
        <p:spPr>
          <a:xfrm>
            <a:off x="3275856" y="1440761"/>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26" name="Rectangle 23"/>
          <p:cNvSpPr/>
          <p:nvPr/>
        </p:nvSpPr>
        <p:spPr>
          <a:xfrm>
            <a:off x="971600" y="195538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14%</a:t>
            </a:r>
            <a:endParaRPr lang="en-GB" sz="2400" b="1" dirty="0">
              <a:solidFill>
                <a:schemeClr val="accent3"/>
              </a:solidFill>
              <a:cs typeface="Arial" panose="020B0604020202020204" pitchFamily="34" charset="0"/>
            </a:endParaRPr>
          </a:p>
        </p:txBody>
      </p:sp>
      <p:sp>
        <p:nvSpPr>
          <p:cNvPr id="27" name="Rectangle 23"/>
          <p:cNvSpPr/>
          <p:nvPr/>
        </p:nvSpPr>
        <p:spPr>
          <a:xfrm>
            <a:off x="899592" y="180695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Less </a:t>
            </a:r>
            <a:r>
              <a:rPr lang="hu-HU" sz="1200" dirty="0" err="1">
                <a:solidFill>
                  <a:schemeClr val="bg2">
                    <a:lumMod val="75000"/>
                  </a:schemeClr>
                </a:solidFill>
                <a:cs typeface="Arial" panose="020B0604020202020204" pitchFamily="34" charset="0"/>
              </a:rPr>
              <a:t>often</a:t>
            </a:r>
            <a:endParaRPr lang="en-GB" b="1" dirty="0">
              <a:solidFill>
                <a:schemeClr val="bg2">
                  <a:lumMod val="75000"/>
                </a:schemeClr>
              </a:solidFill>
              <a:cs typeface="Arial" panose="020B0604020202020204" pitchFamily="34" charset="0"/>
            </a:endParaRPr>
          </a:p>
        </p:txBody>
      </p:sp>
      <p:graphicFrame>
        <p:nvGraphicFramePr>
          <p:cNvPr id="43" name="Chart 20"/>
          <p:cNvGraphicFramePr>
            <a:graphicFrameLocks noChangeAspect="1"/>
          </p:cNvGraphicFramePr>
          <p:nvPr>
            <p:extLst/>
          </p:nvPr>
        </p:nvGraphicFramePr>
        <p:xfrm>
          <a:off x="5320844" y="1719250"/>
          <a:ext cx="2677590" cy="26527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7537820" y="279599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29</a:t>
            </a:r>
            <a:r>
              <a:rPr lang="en-GB" sz="2400" b="1" dirty="0">
                <a:solidFill>
                  <a:schemeClr val="accent2"/>
                </a:solidFill>
                <a:cs typeface="Arial" panose="020B0604020202020204" pitchFamily="34" charset="0"/>
              </a:rPr>
              <a:t>%</a:t>
            </a:r>
          </a:p>
        </p:txBody>
      </p:sp>
      <p:sp>
        <p:nvSpPr>
          <p:cNvPr id="45" name="Rectangle 23"/>
          <p:cNvSpPr/>
          <p:nvPr/>
        </p:nvSpPr>
        <p:spPr>
          <a:xfrm>
            <a:off x="6206721" y="36845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26</a:t>
            </a:r>
            <a:r>
              <a:rPr lang="en-GB" sz="2400" b="1" dirty="0">
                <a:solidFill>
                  <a:schemeClr val="accent1"/>
                </a:solidFill>
                <a:cs typeface="Arial" panose="020B0604020202020204" pitchFamily="34" charset="0"/>
              </a:rPr>
              <a:t>%</a:t>
            </a:r>
          </a:p>
        </p:txBody>
      </p:sp>
      <p:sp>
        <p:nvSpPr>
          <p:cNvPr id="46" name="Rectangle 23"/>
          <p:cNvSpPr/>
          <p:nvPr/>
        </p:nvSpPr>
        <p:spPr>
          <a:xfrm>
            <a:off x="5275566" y="363594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week</a:t>
            </a:r>
            <a:endParaRPr lang="en-GB" b="1" dirty="0">
              <a:solidFill>
                <a:schemeClr val="bg2">
                  <a:lumMod val="75000"/>
                </a:schemeClr>
              </a:solidFill>
              <a:cs typeface="Arial" panose="020B0604020202020204" pitchFamily="34" charset="0"/>
            </a:endParaRPr>
          </a:p>
        </p:txBody>
      </p:sp>
      <p:sp>
        <p:nvSpPr>
          <p:cNvPr id="47" name="Rectangle 23"/>
          <p:cNvSpPr/>
          <p:nvPr/>
        </p:nvSpPr>
        <p:spPr>
          <a:xfrm>
            <a:off x="7567076" y="2631868"/>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Every</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48" name="Rectangle 23"/>
          <p:cNvSpPr/>
          <p:nvPr/>
        </p:nvSpPr>
        <p:spPr>
          <a:xfrm>
            <a:off x="5638721" y="160076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14</a:t>
            </a:r>
            <a:r>
              <a:rPr lang="en-GB" sz="2400" b="1" dirty="0">
                <a:solidFill>
                  <a:schemeClr val="bg2"/>
                </a:solidFill>
                <a:cs typeface="Arial" panose="020B0604020202020204" pitchFamily="34" charset="0"/>
              </a:rPr>
              <a:t>%</a:t>
            </a:r>
          </a:p>
        </p:txBody>
      </p:sp>
      <p:sp>
        <p:nvSpPr>
          <p:cNvPr id="49" name="Rectangle 23"/>
          <p:cNvSpPr/>
          <p:nvPr/>
        </p:nvSpPr>
        <p:spPr>
          <a:xfrm>
            <a:off x="5680460" y="1452336"/>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Never</a:t>
            </a:r>
            <a:endParaRPr lang="en-GB" b="1" dirty="0">
              <a:solidFill>
                <a:schemeClr val="bg2">
                  <a:lumMod val="75000"/>
                </a:schemeClr>
              </a:solidFill>
              <a:cs typeface="Arial" panose="020B0604020202020204" pitchFamily="34" charset="0"/>
            </a:endParaRPr>
          </a:p>
        </p:txBody>
      </p:sp>
      <p:sp>
        <p:nvSpPr>
          <p:cNvPr id="50" name="Rectangle 49"/>
          <p:cNvSpPr/>
          <p:nvPr/>
        </p:nvSpPr>
        <p:spPr>
          <a:xfrm>
            <a:off x="6714530" y="162119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13</a:t>
            </a:r>
            <a:r>
              <a:rPr lang="en-GB" sz="2400" b="1" dirty="0">
                <a:solidFill>
                  <a:schemeClr val="accent4"/>
                </a:solidFill>
                <a:cs typeface="Arial" panose="020B0604020202020204" pitchFamily="34" charset="0"/>
              </a:rPr>
              <a:t>%</a:t>
            </a:r>
          </a:p>
        </p:txBody>
      </p:sp>
      <p:sp>
        <p:nvSpPr>
          <p:cNvPr id="51" name="Rectangle 23"/>
          <p:cNvSpPr/>
          <p:nvPr/>
        </p:nvSpPr>
        <p:spPr>
          <a:xfrm>
            <a:off x="6904596" y="1312735"/>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52" name="Rectangle 23"/>
          <p:cNvSpPr/>
          <p:nvPr/>
        </p:nvSpPr>
        <p:spPr>
          <a:xfrm>
            <a:off x="4890301" y="257616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17%</a:t>
            </a:r>
            <a:endParaRPr lang="en-GB" sz="2400" b="1" dirty="0">
              <a:solidFill>
                <a:schemeClr val="accent3"/>
              </a:solidFill>
              <a:cs typeface="Arial" panose="020B0604020202020204" pitchFamily="34" charset="0"/>
            </a:endParaRPr>
          </a:p>
        </p:txBody>
      </p:sp>
      <p:sp>
        <p:nvSpPr>
          <p:cNvPr id="53" name="Rectangle 23"/>
          <p:cNvSpPr/>
          <p:nvPr/>
        </p:nvSpPr>
        <p:spPr>
          <a:xfrm>
            <a:off x="4771670" y="242773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Less </a:t>
            </a:r>
            <a:r>
              <a:rPr lang="hu-HU" sz="1200" dirty="0" err="1">
                <a:solidFill>
                  <a:schemeClr val="bg2">
                    <a:lumMod val="75000"/>
                  </a:schemeClr>
                </a:solidFill>
                <a:cs typeface="Arial" panose="020B0604020202020204" pitchFamily="34" charset="0"/>
              </a:rPr>
              <a:t>often</a:t>
            </a:r>
            <a:endParaRPr lang="en-GB" b="1" dirty="0">
              <a:solidFill>
                <a:schemeClr val="bg2">
                  <a:lumMod val="75000"/>
                </a:schemeClr>
              </a:solidFill>
              <a:cs typeface="Arial" panose="020B0604020202020204" pitchFamily="34" charset="0"/>
            </a:endParaRPr>
          </a:p>
        </p:txBody>
      </p:sp>
      <p:sp>
        <p:nvSpPr>
          <p:cNvPr id="3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31" name="Picture 30">
            <a:extLst>
              <a:ext uri="{FF2B5EF4-FFF2-40B4-BE49-F238E27FC236}">
                <a16:creationId xmlns:a16="http://schemas.microsoft.com/office/drawing/2014/main" xmlns="" id="{3A037BF7-B613-4B5A-A788-57F9A94ABE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32" name="Picture 31">
            <a:extLst>
              <a:ext uri="{FF2B5EF4-FFF2-40B4-BE49-F238E27FC236}">
                <a16:creationId xmlns:a16="http://schemas.microsoft.com/office/drawing/2014/main" xmlns="" id="{BB2C39AF-57BD-492A-8E22-11616944D2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6040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p:cNvCxnSpPr/>
          <p:nvPr/>
        </p:nvCxnSpPr>
        <p:spPr bwMode="gray">
          <a:xfrm>
            <a:off x="6948264" y="3723879"/>
            <a:ext cx="0" cy="964094"/>
          </a:xfrm>
          <a:prstGeom prst="line">
            <a:avLst/>
          </a:prstGeom>
          <a:noFill/>
          <a:ln w="9525" cap="rnd" cmpd="sng" algn="ctr">
            <a:solidFill>
              <a:srgbClr val="C8C8C8"/>
            </a:solidFill>
            <a:prstDash val="solid"/>
            <a:tailEnd type="none" w="lg" len="lg"/>
          </a:ln>
          <a:effectLst/>
        </p:spPr>
      </p:cxnSp>
      <p:cxnSp>
        <p:nvCxnSpPr>
          <p:cNvPr id="77" name="Straight Connector 76"/>
          <p:cNvCxnSpPr/>
          <p:nvPr/>
        </p:nvCxnSpPr>
        <p:spPr bwMode="gray">
          <a:xfrm flipH="1">
            <a:off x="6966182" y="4233842"/>
            <a:ext cx="990195" cy="1"/>
          </a:xfrm>
          <a:prstGeom prst="line">
            <a:avLst/>
          </a:prstGeom>
          <a:noFill/>
          <a:ln w="9525" cap="rnd" cmpd="sng" algn="ctr">
            <a:solidFill>
              <a:schemeClr val="accent3"/>
            </a:solidFill>
            <a:prstDash val="solid"/>
            <a:tailEnd type="oval" w="lg" len="lg"/>
          </a:ln>
          <a:effectLst/>
        </p:spPr>
      </p:cxnSp>
      <p:sp>
        <p:nvSpPr>
          <p:cNvPr id="9" name="Title 8"/>
          <p:cNvSpPr>
            <a:spLocks noGrp="1"/>
          </p:cNvSpPr>
          <p:nvPr>
            <p:ph type="title"/>
          </p:nvPr>
        </p:nvSpPr>
        <p:spPr/>
        <p:txBody>
          <a:bodyPr>
            <a:normAutofit fontScale="90000"/>
          </a:bodyPr>
          <a:lstStyle/>
          <a:p>
            <a:r>
              <a:rPr lang="hu-HU" dirty="0"/>
              <a:t>Research </a:t>
            </a:r>
            <a:r>
              <a:rPr lang="hu-HU" dirty="0" err="1"/>
              <a:t>Background</a:t>
            </a:r>
            <a:endParaRPr lang="en-US" dirty="0"/>
          </a:p>
        </p:txBody>
      </p:sp>
      <p:cxnSp>
        <p:nvCxnSpPr>
          <p:cNvPr id="154" name="Straight Connector 153"/>
          <p:cNvCxnSpPr/>
          <p:nvPr/>
        </p:nvCxnSpPr>
        <p:spPr bwMode="gray">
          <a:xfrm>
            <a:off x="1637589" y="717424"/>
            <a:ext cx="0" cy="964094"/>
          </a:xfrm>
          <a:prstGeom prst="line">
            <a:avLst/>
          </a:prstGeom>
          <a:noFill/>
          <a:ln w="9525" cap="rnd" cmpd="sng" algn="ctr">
            <a:solidFill>
              <a:srgbClr val="C8C8C8"/>
            </a:solidFill>
            <a:prstDash val="solid"/>
            <a:tailEnd type="none" w="lg" len="lg"/>
          </a:ln>
          <a:effectLst/>
        </p:spPr>
      </p:cxnSp>
      <p:cxnSp>
        <p:nvCxnSpPr>
          <p:cNvPr id="155" name="Straight Connector 154"/>
          <p:cNvCxnSpPr/>
          <p:nvPr/>
        </p:nvCxnSpPr>
        <p:spPr bwMode="gray">
          <a:xfrm>
            <a:off x="1094267" y="1216820"/>
            <a:ext cx="543323" cy="0"/>
          </a:xfrm>
          <a:prstGeom prst="line">
            <a:avLst/>
          </a:prstGeom>
          <a:noFill/>
          <a:ln w="9525" cap="rnd" cmpd="sng" algn="ctr">
            <a:solidFill>
              <a:schemeClr val="accent5"/>
            </a:solidFill>
            <a:prstDash val="solid"/>
            <a:tailEnd type="oval" w="lg" len="lg"/>
          </a:ln>
          <a:effectLst/>
        </p:spPr>
      </p:cxnSp>
      <p:sp>
        <p:nvSpPr>
          <p:cNvPr id="156" name="Text Placeholder 3"/>
          <p:cNvSpPr txBox="1">
            <a:spLocks/>
          </p:cNvSpPr>
          <p:nvPr/>
        </p:nvSpPr>
        <p:spPr bwMode="gray">
          <a:xfrm>
            <a:off x="1762494" y="1070673"/>
            <a:ext cx="3961634" cy="3323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defTabSz="1390707">
              <a:defRPr/>
            </a:pPr>
            <a:r>
              <a:rPr lang="en-GB" dirty="0"/>
              <a:t>Hungarian citizens between 18-49 years, born in Hungary, living (habitually) abroad (in Great Britain or in Germany)</a:t>
            </a:r>
            <a:endParaRPr kumimoji="0" lang="en-GB" sz="1400" b="0" i="0" u="none" strike="noStrike" kern="1200" cap="none" spc="0" normalizeH="0" baseline="0" noProof="0" dirty="0">
              <a:ln>
                <a:noFill/>
              </a:ln>
              <a:solidFill>
                <a:srgbClr val="777777">
                  <a:lumMod val="75000"/>
                </a:srgbClr>
              </a:solidFill>
              <a:effectLst/>
              <a:uLnTx/>
              <a:uFillTx/>
              <a:latin typeface="Calibri"/>
              <a:ea typeface="+mn-ea"/>
              <a:cs typeface="+mn-cs"/>
            </a:endParaRPr>
          </a:p>
        </p:txBody>
      </p:sp>
      <p:sp>
        <p:nvSpPr>
          <p:cNvPr id="157" name="Oval 156"/>
          <p:cNvSpPr/>
          <p:nvPr/>
        </p:nvSpPr>
        <p:spPr bwMode="gray">
          <a:xfrm>
            <a:off x="179512" y="717472"/>
            <a:ext cx="985674" cy="965060"/>
          </a:xfrm>
          <a:prstGeom prst="ellipse">
            <a:avLst/>
          </a:prstGeom>
          <a:solidFill>
            <a:schemeClr val="accent5"/>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sp>
        <p:nvSpPr>
          <p:cNvPr id="161" name="Text Placeholder 3"/>
          <p:cNvSpPr txBox="1">
            <a:spLocks/>
          </p:cNvSpPr>
          <p:nvPr/>
        </p:nvSpPr>
        <p:spPr bwMode="gray">
          <a:xfrm>
            <a:off x="1763689" y="738276"/>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chemeClr val="accent5"/>
                </a:solidFill>
                <a:effectLst/>
                <a:uLnTx/>
                <a:uFillTx/>
                <a:latin typeface="+mn-lt"/>
                <a:ea typeface="+mn-ea"/>
                <a:cs typeface="+mn-cs"/>
              </a:rPr>
              <a:t>TARGET</a:t>
            </a:r>
            <a:r>
              <a:rPr lang="hu-HU" sz="1800" b="1" noProof="0" dirty="0">
                <a:solidFill>
                  <a:schemeClr val="accent5"/>
                </a:solidFill>
              </a:rPr>
              <a:t> GROUP</a:t>
            </a:r>
            <a:endParaRPr kumimoji="0" lang="en-GB" sz="1800" b="1" i="0" u="none" strike="noStrike" kern="1200" cap="none" spc="0" normalizeH="0" baseline="0" noProof="0" dirty="0">
              <a:ln>
                <a:noFill/>
              </a:ln>
              <a:solidFill>
                <a:schemeClr val="accent5"/>
              </a:solidFill>
              <a:effectLst/>
              <a:uLnTx/>
              <a:uFillTx/>
              <a:latin typeface="+mn-lt"/>
              <a:ea typeface="+mn-ea"/>
              <a:cs typeface="+mn-cs"/>
            </a:endParaRPr>
          </a:p>
        </p:txBody>
      </p:sp>
      <p:sp>
        <p:nvSpPr>
          <p:cNvPr id="162" name="Oval 161"/>
          <p:cNvSpPr/>
          <p:nvPr/>
        </p:nvSpPr>
        <p:spPr bwMode="gray">
          <a:xfrm>
            <a:off x="7506411" y="1711972"/>
            <a:ext cx="985674" cy="965060"/>
          </a:xfrm>
          <a:prstGeom prst="ellipse">
            <a:avLst/>
          </a:prstGeom>
          <a:solidFill>
            <a:schemeClr val="accent2"/>
          </a:solidFill>
          <a:ln w="2540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cxnSp>
        <p:nvCxnSpPr>
          <p:cNvPr id="163" name="Straight Connector 162"/>
          <p:cNvCxnSpPr/>
          <p:nvPr/>
        </p:nvCxnSpPr>
        <p:spPr bwMode="gray">
          <a:xfrm>
            <a:off x="6948264" y="1712455"/>
            <a:ext cx="0" cy="964094"/>
          </a:xfrm>
          <a:prstGeom prst="line">
            <a:avLst/>
          </a:prstGeom>
          <a:noFill/>
          <a:ln w="9525" cap="rnd" cmpd="sng" algn="ctr">
            <a:solidFill>
              <a:srgbClr val="C8C8C8"/>
            </a:solidFill>
            <a:prstDash val="solid"/>
            <a:tailEnd type="none" w="lg" len="lg"/>
          </a:ln>
          <a:effectLst/>
        </p:spPr>
      </p:cxnSp>
      <p:cxnSp>
        <p:nvCxnSpPr>
          <p:cNvPr id="164" name="Straight Connector 163"/>
          <p:cNvCxnSpPr/>
          <p:nvPr/>
        </p:nvCxnSpPr>
        <p:spPr bwMode="gray">
          <a:xfrm flipH="1">
            <a:off x="6966182" y="2222419"/>
            <a:ext cx="990195" cy="1"/>
          </a:xfrm>
          <a:prstGeom prst="line">
            <a:avLst/>
          </a:prstGeom>
          <a:noFill/>
          <a:ln w="9525" cap="rnd" cmpd="sng" algn="ctr">
            <a:solidFill>
              <a:schemeClr val="accent2"/>
            </a:solidFill>
            <a:prstDash val="solid"/>
            <a:tailEnd type="oval" w="lg" len="lg"/>
          </a:ln>
          <a:effectLst/>
        </p:spPr>
      </p:cxnSp>
      <p:sp>
        <p:nvSpPr>
          <p:cNvPr id="176" name="Text Placeholder 3"/>
          <p:cNvSpPr txBox="1">
            <a:spLocks/>
          </p:cNvSpPr>
          <p:nvPr/>
        </p:nvSpPr>
        <p:spPr bwMode="gray">
          <a:xfrm>
            <a:off x="1475656" y="1873854"/>
            <a:ext cx="5280806" cy="997196"/>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285750" indent="-285750" algn="r" defTabSz="1390673">
              <a:defRPr/>
            </a:pPr>
            <a:r>
              <a:rPr lang="en-US" dirty="0">
                <a:solidFill>
                  <a:srgbClr val="404040"/>
                </a:solidFill>
                <a:cs typeface="Arial" pitchFamily="34" charset="0"/>
              </a:rPr>
              <a:t>CAWI (Computer-Assisted Web Interviewing) snowball method started </a:t>
            </a:r>
            <a:r>
              <a:rPr lang="hu-HU" dirty="0" err="1">
                <a:solidFill>
                  <a:srgbClr val="404040"/>
                </a:solidFill>
                <a:cs typeface="Arial" pitchFamily="34" charset="0"/>
              </a:rPr>
              <a:t>through</a:t>
            </a:r>
            <a:r>
              <a:rPr lang="en-US" dirty="0">
                <a:solidFill>
                  <a:srgbClr val="404040"/>
                </a:solidFill>
                <a:cs typeface="Arial" pitchFamily="34" charset="0"/>
              </a:rPr>
              <a:t> 3 channels:</a:t>
            </a:r>
            <a:endParaRPr lang="hu-HU" dirty="0">
              <a:solidFill>
                <a:srgbClr val="404040"/>
              </a:solidFill>
              <a:cs typeface="Arial" pitchFamily="34" charset="0"/>
            </a:endParaRPr>
          </a:p>
          <a:p>
            <a:pPr marL="285750" indent="-285750" algn="r" defTabSz="1390673">
              <a:defRPr/>
            </a:pPr>
            <a:r>
              <a:rPr lang="en-US" dirty="0">
                <a:solidFill>
                  <a:srgbClr val="404040"/>
                </a:solidFill>
                <a:cs typeface="Arial" pitchFamily="34" charset="0"/>
              </a:rPr>
              <a:t> I. </a:t>
            </a:r>
            <a:r>
              <a:rPr lang="hu-HU" dirty="0" err="1">
                <a:solidFill>
                  <a:srgbClr val="404040"/>
                </a:solidFill>
                <a:cs typeface="Arial" pitchFamily="34" charset="0"/>
              </a:rPr>
              <a:t>Through</a:t>
            </a:r>
            <a:r>
              <a:rPr lang="hu-HU" dirty="0">
                <a:solidFill>
                  <a:srgbClr val="404040"/>
                </a:solidFill>
                <a:cs typeface="Arial" pitchFamily="34" charset="0"/>
              </a:rPr>
              <a:t> </a:t>
            </a:r>
            <a:r>
              <a:rPr lang="hu-HU" dirty="0" err="1">
                <a:solidFill>
                  <a:srgbClr val="404040"/>
                </a:solidFill>
                <a:cs typeface="Arial" pitchFamily="34" charset="0"/>
              </a:rPr>
              <a:t>closed</a:t>
            </a:r>
            <a:r>
              <a:rPr lang="hu-HU" dirty="0">
                <a:solidFill>
                  <a:srgbClr val="404040"/>
                </a:solidFill>
                <a:cs typeface="Arial" pitchFamily="34" charset="0"/>
              </a:rPr>
              <a:t> and </a:t>
            </a:r>
            <a:r>
              <a:rPr lang="hu-HU" dirty="0" err="1">
                <a:solidFill>
                  <a:srgbClr val="404040"/>
                </a:solidFill>
                <a:cs typeface="Arial" pitchFamily="34" charset="0"/>
              </a:rPr>
              <a:t>public</a:t>
            </a:r>
            <a:r>
              <a:rPr lang="hu-HU" dirty="0">
                <a:solidFill>
                  <a:srgbClr val="404040"/>
                </a:solidFill>
                <a:cs typeface="Arial" pitchFamily="34" charset="0"/>
              </a:rPr>
              <a:t> </a:t>
            </a:r>
            <a:r>
              <a:rPr lang="en-US" dirty="0" err="1">
                <a:solidFill>
                  <a:srgbClr val="404040"/>
                </a:solidFill>
                <a:cs typeface="Arial" pitchFamily="34" charset="0"/>
              </a:rPr>
              <a:t>Facebook</a:t>
            </a:r>
            <a:r>
              <a:rPr lang="en-US" dirty="0">
                <a:solidFill>
                  <a:srgbClr val="404040"/>
                </a:solidFill>
                <a:cs typeface="Arial" pitchFamily="34" charset="0"/>
              </a:rPr>
              <a:t> groups for Hungarian</a:t>
            </a:r>
            <a:r>
              <a:rPr lang="hu-HU" dirty="0">
                <a:solidFill>
                  <a:srgbClr val="404040"/>
                </a:solidFill>
                <a:cs typeface="Arial" pitchFamily="34" charset="0"/>
              </a:rPr>
              <a:t>s</a:t>
            </a:r>
            <a:r>
              <a:rPr lang="en-US" dirty="0">
                <a:solidFill>
                  <a:srgbClr val="404040"/>
                </a:solidFill>
                <a:cs typeface="Arial" pitchFamily="34" charset="0"/>
              </a:rPr>
              <a:t> living abroad</a:t>
            </a:r>
            <a:endParaRPr lang="hu-HU" dirty="0">
              <a:solidFill>
                <a:srgbClr val="404040"/>
              </a:solidFill>
              <a:cs typeface="Arial" pitchFamily="34" charset="0"/>
            </a:endParaRPr>
          </a:p>
          <a:p>
            <a:pPr marL="285750" indent="-285750" algn="r" defTabSz="1390673">
              <a:defRPr/>
            </a:pPr>
            <a:r>
              <a:rPr lang="hu-HU" dirty="0">
                <a:solidFill>
                  <a:srgbClr val="404040"/>
                </a:solidFill>
                <a:cs typeface="Arial" pitchFamily="34" charset="0"/>
              </a:rPr>
              <a:t>II. </a:t>
            </a:r>
            <a:r>
              <a:rPr lang="hu-HU" dirty="0" err="1">
                <a:solidFill>
                  <a:srgbClr val="404040"/>
                </a:solidFill>
                <a:cs typeface="Arial" pitchFamily="34" charset="0"/>
              </a:rPr>
              <a:t>Through</a:t>
            </a:r>
            <a:r>
              <a:rPr lang="hu-HU" dirty="0">
                <a:solidFill>
                  <a:srgbClr val="404040"/>
                </a:solidFill>
                <a:cs typeface="Arial" pitchFamily="34" charset="0"/>
              </a:rPr>
              <a:t> </a:t>
            </a:r>
            <a:r>
              <a:rPr lang="hu-HU" dirty="0" err="1">
                <a:solidFill>
                  <a:srgbClr val="404040"/>
                </a:solidFill>
                <a:cs typeface="Arial" pitchFamily="34" charset="0"/>
              </a:rPr>
              <a:t>acquaintances</a:t>
            </a:r>
            <a:r>
              <a:rPr lang="hu-HU" dirty="0">
                <a:solidFill>
                  <a:srgbClr val="404040"/>
                </a:solidFill>
                <a:cs typeface="Arial" pitchFamily="34" charset="0"/>
              </a:rPr>
              <a:t>’ </a:t>
            </a:r>
            <a:r>
              <a:rPr lang="hu-HU" dirty="0" err="1">
                <a:solidFill>
                  <a:srgbClr val="404040"/>
                </a:solidFill>
                <a:cs typeface="Arial" pitchFamily="34" charset="0"/>
              </a:rPr>
              <a:t>recommendationl</a:t>
            </a:r>
            <a:endParaRPr lang="hu-HU" dirty="0">
              <a:solidFill>
                <a:srgbClr val="404040"/>
              </a:solidFill>
              <a:cs typeface="Arial" pitchFamily="34" charset="0"/>
            </a:endParaRPr>
          </a:p>
          <a:p>
            <a:pPr marL="285750" indent="-285750" algn="r" defTabSz="1390673">
              <a:defRPr/>
            </a:pPr>
            <a:r>
              <a:rPr lang="hu-HU" dirty="0">
                <a:solidFill>
                  <a:srgbClr val="404040"/>
                </a:solidFill>
                <a:cs typeface="Arial" pitchFamily="34" charset="0"/>
              </a:rPr>
              <a:t>III. </a:t>
            </a:r>
            <a:r>
              <a:rPr lang="hu-HU" dirty="0" err="1">
                <a:solidFill>
                  <a:srgbClr val="404040"/>
                </a:solidFill>
                <a:cs typeface="Arial" pitchFamily="34" charset="0"/>
              </a:rPr>
              <a:t>With</a:t>
            </a:r>
            <a:r>
              <a:rPr lang="hu-HU" dirty="0">
                <a:solidFill>
                  <a:srgbClr val="404040"/>
                </a:solidFill>
                <a:cs typeface="Arial" pitchFamily="34" charset="0"/>
              </a:rPr>
              <a:t> </a:t>
            </a:r>
            <a:r>
              <a:rPr lang="hu-HU" dirty="0" err="1">
                <a:solidFill>
                  <a:srgbClr val="404040"/>
                </a:solidFill>
                <a:cs typeface="Arial" pitchFamily="34" charset="0"/>
              </a:rPr>
              <a:t>Facebook</a:t>
            </a:r>
            <a:r>
              <a:rPr lang="hu-HU" dirty="0">
                <a:solidFill>
                  <a:srgbClr val="404040"/>
                </a:solidFill>
                <a:cs typeface="Arial" pitchFamily="34" charset="0"/>
              </a:rPr>
              <a:t> </a:t>
            </a:r>
            <a:r>
              <a:rPr lang="hu-HU" dirty="0" err="1">
                <a:solidFill>
                  <a:srgbClr val="404040"/>
                </a:solidFill>
                <a:cs typeface="Arial" pitchFamily="34" charset="0"/>
              </a:rPr>
              <a:t>campaign</a:t>
            </a:r>
            <a:endParaRPr kumimoji="0" lang="hu-HU" sz="1200" b="0" i="0" u="none" strike="noStrike" kern="1200" cap="none" spc="0" normalizeH="0" baseline="0" noProof="0" dirty="0">
              <a:ln>
                <a:noFill/>
              </a:ln>
              <a:solidFill>
                <a:srgbClr val="404040"/>
              </a:solidFill>
              <a:effectLst/>
              <a:uLnTx/>
              <a:uFillTx/>
              <a:latin typeface="+mn-lt"/>
              <a:ea typeface="+mn-ea"/>
              <a:cs typeface="Arial" pitchFamily="34" charset="0"/>
            </a:endParaRPr>
          </a:p>
          <a:p>
            <a:pPr marL="0" marR="0" lvl="0" indent="0" algn="r" defTabSz="1390673" rtl="0" eaLnBrk="1" fontAlgn="auto" latinLnBrk="0" hangingPunct="1">
              <a:lnSpc>
                <a:spcPct val="90000"/>
              </a:lnSpc>
              <a:spcBef>
                <a:spcPts val="0"/>
              </a:spcBef>
              <a:spcAft>
                <a:spcPts val="0"/>
              </a:spcAft>
              <a:buClrTx/>
              <a:buSzTx/>
              <a:buFont typeface="Arial" pitchFamily="34" charset="0"/>
              <a:buNone/>
              <a:tabLst/>
              <a:defRPr/>
            </a:pPr>
            <a:endParaRPr kumimoji="0" lang="hu-HU" sz="1200" b="0" i="0" u="none" strike="noStrike" kern="1200" cap="none" spc="0" normalizeH="0" baseline="0" noProof="0" dirty="0">
              <a:ln>
                <a:noFill/>
              </a:ln>
              <a:solidFill>
                <a:srgbClr val="777777">
                  <a:lumMod val="75000"/>
                </a:srgbClr>
              </a:solidFill>
              <a:effectLst/>
              <a:uLnTx/>
              <a:uFillTx/>
              <a:latin typeface="Calibri"/>
              <a:ea typeface="+mn-ea"/>
              <a:cs typeface="+mn-cs"/>
            </a:endParaRPr>
          </a:p>
        </p:txBody>
      </p:sp>
      <p:sp>
        <p:nvSpPr>
          <p:cNvPr id="177" name="Text Placeholder 3"/>
          <p:cNvSpPr txBox="1">
            <a:spLocks/>
          </p:cNvSpPr>
          <p:nvPr/>
        </p:nvSpPr>
        <p:spPr bwMode="gray">
          <a:xfrm>
            <a:off x="2860624" y="1635646"/>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lang="hu-HU" sz="1800" b="1" dirty="0">
                <a:solidFill>
                  <a:schemeClr val="accent2"/>
                </a:solidFill>
                <a:latin typeface="Calibri"/>
              </a:rPr>
              <a:t>METHOD</a:t>
            </a:r>
            <a:endParaRPr kumimoji="0" lang="en-GB" sz="1800" b="1" i="0" u="none" strike="noStrike" kern="1200" cap="none" spc="0" normalizeH="0" baseline="0" noProof="0" dirty="0">
              <a:ln>
                <a:noFill/>
              </a:ln>
              <a:solidFill>
                <a:schemeClr val="accent2"/>
              </a:solidFill>
              <a:effectLst/>
              <a:uLnTx/>
              <a:uFillTx/>
              <a:latin typeface="Calibri"/>
              <a:ea typeface="+mn-ea"/>
              <a:cs typeface="+mn-cs"/>
            </a:endParaRPr>
          </a:p>
        </p:txBody>
      </p:sp>
      <p:sp>
        <p:nvSpPr>
          <p:cNvPr id="178" name="Oval 177"/>
          <p:cNvSpPr/>
          <p:nvPr/>
        </p:nvSpPr>
        <p:spPr bwMode="gray">
          <a:xfrm>
            <a:off x="179512" y="2830826"/>
            <a:ext cx="985674" cy="965060"/>
          </a:xfrm>
          <a:prstGeom prst="ellipse">
            <a:avLst/>
          </a:prstGeom>
          <a:solidFill>
            <a:schemeClr val="accent4"/>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cxnSp>
        <p:nvCxnSpPr>
          <p:cNvPr id="179" name="Straight Connector 178"/>
          <p:cNvCxnSpPr/>
          <p:nvPr/>
        </p:nvCxnSpPr>
        <p:spPr bwMode="gray">
          <a:xfrm>
            <a:off x="1637589" y="2831309"/>
            <a:ext cx="0" cy="964094"/>
          </a:xfrm>
          <a:prstGeom prst="line">
            <a:avLst/>
          </a:prstGeom>
          <a:noFill/>
          <a:ln w="9525" cap="rnd" cmpd="sng" algn="ctr">
            <a:solidFill>
              <a:srgbClr val="C8C8C8"/>
            </a:solidFill>
            <a:prstDash val="solid"/>
            <a:tailEnd type="none" w="lg" len="lg"/>
          </a:ln>
          <a:effectLst/>
        </p:spPr>
      </p:cxnSp>
      <p:cxnSp>
        <p:nvCxnSpPr>
          <p:cNvPr id="180" name="Straight Connector 179"/>
          <p:cNvCxnSpPr/>
          <p:nvPr/>
        </p:nvCxnSpPr>
        <p:spPr bwMode="gray">
          <a:xfrm>
            <a:off x="1165187" y="3312892"/>
            <a:ext cx="470513" cy="0"/>
          </a:xfrm>
          <a:prstGeom prst="line">
            <a:avLst/>
          </a:prstGeom>
          <a:noFill/>
          <a:ln w="9525" cap="rnd" cmpd="sng" algn="ctr">
            <a:solidFill>
              <a:schemeClr val="accent4"/>
            </a:solidFill>
            <a:prstDash val="solid"/>
            <a:tailEnd type="oval" w="lg" len="lg"/>
          </a:ln>
          <a:effectLst/>
        </p:spPr>
      </p:cxnSp>
      <p:sp>
        <p:nvSpPr>
          <p:cNvPr id="185" name="Text Placeholder 3"/>
          <p:cNvSpPr txBox="1">
            <a:spLocks/>
          </p:cNvSpPr>
          <p:nvPr/>
        </p:nvSpPr>
        <p:spPr bwMode="gray">
          <a:xfrm>
            <a:off x="1761799" y="3172345"/>
            <a:ext cx="3442865" cy="498598"/>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lvl="0" defTabSz="1390707">
              <a:defRPr/>
            </a:pPr>
            <a:r>
              <a:rPr lang="hu-HU" sz="1200" kern="0" dirty="0">
                <a:solidFill>
                  <a:srgbClr val="404040"/>
                </a:solidFill>
                <a:cs typeface="Arial" pitchFamily="34" charset="0"/>
              </a:rPr>
              <a:t>15 </a:t>
            </a:r>
            <a:r>
              <a:rPr lang="hu-HU" sz="1200" kern="0" dirty="0" err="1">
                <a:solidFill>
                  <a:srgbClr val="404040"/>
                </a:solidFill>
                <a:cs typeface="Arial" pitchFamily="34" charset="0"/>
              </a:rPr>
              <a:t>minutes</a:t>
            </a:r>
            <a:r>
              <a:rPr lang="hu-HU" sz="1200" kern="0" dirty="0">
                <a:solidFill>
                  <a:srgbClr val="404040"/>
                </a:solidFill>
                <a:cs typeface="Arial" pitchFamily="34" charset="0"/>
              </a:rPr>
              <a:t> </a:t>
            </a:r>
            <a:r>
              <a:rPr lang="hu-HU" sz="1200" kern="0" dirty="0" err="1">
                <a:solidFill>
                  <a:srgbClr val="404040"/>
                </a:solidFill>
                <a:cs typeface="Arial" pitchFamily="34" charset="0"/>
              </a:rPr>
              <a:t>long</a:t>
            </a:r>
            <a:r>
              <a:rPr lang="hu-HU" sz="1200" kern="0" dirty="0">
                <a:solidFill>
                  <a:srgbClr val="404040"/>
                </a:solidFill>
                <a:cs typeface="Arial" pitchFamily="34" charset="0"/>
              </a:rPr>
              <a:t> </a:t>
            </a:r>
            <a:r>
              <a:rPr lang="hu-HU" sz="1200" kern="0" dirty="0" err="1">
                <a:solidFill>
                  <a:srgbClr val="404040"/>
                </a:solidFill>
                <a:cs typeface="Arial" pitchFamily="34" charset="0"/>
              </a:rPr>
              <a:t>self-completed</a:t>
            </a:r>
            <a:r>
              <a:rPr lang="hu-HU" sz="1200" kern="0" dirty="0">
                <a:solidFill>
                  <a:srgbClr val="404040"/>
                </a:solidFill>
                <a:cs typeface="Arial" pitchFamily="34" charset="0"/>
              </a:rPr>
              <a:t> </a:t>
            </a:r>
            <a:r>
              <a:rPr lang="hu-HU" sz="1200" kern="0" dirty="0" err="1">
                <a:solidFill>
                  <a:srgbClr val="404040"/>
                </a:solidFill>
                <a:cs typeface="Arial" pitchFamily="34" charset="0"/>
              </a:rPr>
              <a:t>interviews</a:t>
            </a:r>
            <a:r>
              <a:rPr lang="hu-HU" sz="1200" kern="0" dirty="0">
                <a:solidFill>
                  <a:srgbClr val="404040"/>
                </a:solidFill>
                <a:cs typeface="Arial" pitchFamily="34" charset="0"/>
              </a:rPr>
              <a:t>.</a:t>
            </a:r>
          </a:p>
          <a:p>
            <a:pPr defTabSz="1390707">
              <a:defRPr/>
            </a:pPr>
            <a:r>
              <a:rPr lang="hu-HU" sz="1200" kern="0" dirty="0">
                <a:solidFill>
                  <a:srgbClr val="404040"/>
                </a:solidFill>
                <a:cs typeface="Arial" pitchFamily="34" charset="0"/>
              </a:rPr>
              <a:t>Time of </a:t>
            </a:r>
            <a:r>
              <a:rPr lang="hu-HU" sz="1200" kern="0" dirty="0" err="1">
                <a:solidFill>
                  <a:srgbClr val="404040"/>
                </a:solidFill>
                <a:cs typeface="Arial" pitchFamily="34" charset="0"/>
              </a:rPr>
              <a:t>fieldworks</a:t>
            </a:r>
            <a:r>
              <a:rPr lang="hu-HU" sz="1200" kern="0" dirty="0">
                <a:solidFill>
                  <a:srgbClr val="404040"/>
                </a:solidFill>
                <a:cs typeface="Arial" pitchFamily="34" charset="0"/>
              </a:rPr>
              <a:t>: </a:t>
            </a:r>
            <a:r>
              <a:rPr kumimoji="0" lang="hu-HU" sz="1200" b="0" i="0" u="none" strike="noStrike" kern="0" cap="none" spc="0" normalizeH="0" baseline="0" noProof="0" dirty="0">
                <a:ln>
                  <a:noFill/>
                </a:ln>
                <a:solidFill>
                  <a:srgbClr val="404040"/>
                </a:solidFill>
                <a:effectLst/>
                <a:uLnTx/>
                <a:uFillTx/>
                <a:cs typeface="Arial" pitchFamily="34" charset="0"/>
              </a:rPr>
              <a:t> </a:t>
            </a:r>
            <a:r>
              <a:rPr lang="hu-HU" sz="1200" kern="0" dirty="0">
                <a:solidFill>
                  <a:srgbClr val="404040"/>
                </a:solidFill>
                <a:cs typeface="Arial" pitchFamily="34" charset="0"/>
              </a:rPr>
              <a:t>29.09.2016 – 02.11.2016 </a:t>
            </a:r>
            <a:endParaRPr kumimoji="0" lang="hu-HU" sz="1200" b="0" i="0" u="none" strike="noStrike" kern="0" cap="none" spc="0" normalizeH="0" baseline="0" noProof="0" dirty="0">
              <a:ln>
                <a:noFill/>
              </a:ln>
              <a:solidFill>
                <a:srgbClr val="404040"/>
              </a:solidFill>
              <a:effectLst/>
              <a:uLnTx/>
              <a:uFillTx/>
              <a:cs typeface="Arial" pitchFamily="34" charset="0"/>
            </a:endParaRPr>
          </a:p>
          <a:p>
            <a:pPr marL="0" marR="0" lvl="0" indent="0" defTabSz="1390673" eaLnBrk="1" fontAlgn="auto" latinLnBrk="0" hangingPunct="1">
              <a:lnSpc>
                <a:spcPct val="90000"/>
              </a:lnSpc>
              <a:spcBef>
                <a:spcPts val="0"/>
              </a:spcBef>
              <a:spcAft>
                <a:spcPts val="0"/>
              </a:spcAft>
              <a:buClrTx/>
              <a:buSzTx/>
              <a:buFont typeface="Arial" pitchFamily="34" charset="0"/>
              <a:buNone/>
              <a:tabLst/>
              <a:defRPr/>
            </a:pPr>
            <a:endParaRPr kumimoji="0" lang="hu-HU" sz="1200" b="0" i="0" u="none" strike="noStrike" kern="0" cap="none" spc="0" normalizeH="0" baseline="0" noProof="0" dirty="0">
              <a:ln>
                <a:noFill/>
              </a:ln>
              <a:solidFill>
                <a:srgbClr val="777777">
                  <a:lumMod val="75000"/>
                </a:srgbClr>
              </a:solidFill>
              <a:effectLst/>
              <a:uLnTx/>
              <a:uFillTx/>
            </a:endParaRPr>
          </a:p>
        </p:txBody>
      </p:sp>
      <p:sp>
        <p:nvSpPr>
          <p:cNvPr id="186" name="Text Placeholder 3"/>
          <p:cNvSpPr txBox="1">
            <a:spLocks/>
          </p:cNvSpPr>
          <p:nvPr/>
        </p:nvSpPr>
        <p:spPr bwMode="gray">
          <a:xfrm>
            <a:off x="1763689" y="2941510"/>
            <a:ext cx="5614945"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1" indent="0" defTabSz="1390707">
              <a:buNone/>
              <a:defRPr/>
            </a:pPr>
            <a:r>
              <a:rPr lang="hu-HU" sz="1800" b="1" dirty="0">
                <a:solidFill>
                  <a:schemeClr val="accent4"/>
                </a:solidFill>
              </a:rPr>
              <a:t>LENGTH OF INTERVIEWS AND FIELD</a:t>
            </a:r>
          </a:p>
        </p:txBody>
      </p:sp>
      <p:sp>
        <p:nvSpPr>
          <p:cNvPr id="187" name="Oval 186"/>
          <p:cNvSpPr/>
          <p:nvPr/>
        </p:nvSpPr>
        <p:spPr bwMode="gray">
          <a:xfrm>
            <a:off x="7506411" y="3751869"/>
            <a:ext cx="985674" cy="965060"/>
          </a:xfrm>
          <a:prstGeom prst="ellipse">
            <a:avLst/>
          </a:prstGeom>
          <a:solidFill>
            <a:schemeClr val="accent3"/>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sp>
        <p:nvSpPr>
          <p:cNvPr id="191" name="Text Placeholder 3"/>
          <p:cNvSpPr txBox="1">
            <a:spLocks/>
          </p:cNvSpPr>
          <p:nvPr/>
        </p:nvSpPr>
        <p:spPr bwMode="gray">
          <a:xfrm>
            <a:off x="1835696" y="4155926"/>
            <a:ext cx="4893303" cy="498598"/>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lvl="0" algn="r" defTabSz="1390673">
              <a:defRPr/>
            </a:pPr>
            <a:r>
              <a:rPr lang="en-US" sz="1200" kern="0" dirty="0">
                <a:solidFill>
                  <a:srgbClr val="404040"/>
                </a:solidFill>
                <a:cs typeface="Arial" pitchFamily="34" charset="0"/>
              </a:rPr>
              <a:t>Demographics, reasons and circumstances of emigration. </a:t>
            </a:r>
          </a:p>
          <a:p>
            <a:pPr lvl="0" algn="r" defTabSz="1390673">
              <a:defRPr/>
            </a:pPr>
            <a:r>
              <a:rPr lang="en-US" sz="1200" kern="0" dirty="0">
                <a:solidFill>
                  <a:srgbClr val="404040"/>
                </a:solidFill>
                <a:cs typeface="Arial" pitchFamily="34" charset="0"/>
              </a:rPr>
              <a:t>Media consumption habits of Hungarians living abroad, focused on domestic audio-visual content </a:t>
            </a:r>
            <a:endParaRPr kumimoji="0" lang="en-US" sz="1200" b="0" i="0" u="none" strike="noStrike" kern="0" cap="none" spc="0" normalizeH="0" baseline="0" noProof="0" dirty="0">
              <a:ln>
                <a:noFill/>
              </a:ln>
              <a:solidFill>
                <a:srgbClr val="777777">
                  <a:lumMod val="75000"/>
                </a:srgbClr>
              </a:solidFill>
              <a:effectLst/>
              <a:uLnTx/>
              <a:uFillTx/>
            </a:endParaRPr>
          </a:p>
        </p:txBody>
      </p:sp>
      <p:sp>
        <p:nvSpPr>
          <p:cNvPr id="192" name="Text Placeholder 3"/>
          <p:cNvSpPr txBox="1">
            <a:spLocks/>
          </p:cNvSpPr>
          <p:nvPr/>
        </p:nvSpPr>
        <p:spPr bwMode="gray">
          <a:xfrm>
            <a:off x="2860624" y="3867894"/>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lang="hu-HU" sz="1800" b="1" noProof="0" dirty="0">
                <a:solidFill>
                  <a:schemeClr val="accent3"/>
                </a:solidFill>
              </a:rPr>
              <a:t>ANALYSIS</a:t>
            </a:r>
            <a:endParaRPr kumimoji="0" lang="hu-HU" sz="1800" b="1" i="0" u="none" strike="noStrike" kern="1200" cap="none" spc="0" normalizeH="0" baseline="0" noProof="0" dirty="0">
              <a:ln>
                <a:noFill/>
              </a:ln>
              <a:solidFill>
                <a:schemeClr val="accent3"/>
              </a:solidFill>
              <a:effectLst/>
              <a:uLnTx/>
              <a:uFillTx/>
              <a:latin typeface="+mn-lt"/>
              <a:ea typeface="+mn-ea"/>
              <a:cs typeface="+mn-cs"/>
            </a:endParaRPr>
          </a:p>
        </p:txBody>
      </p:sp>
      <p:sp>
        <p:nvSpPr>
          <p:cNvPr id="193" name="Freeform 6"/>
          <p:cNvSpPr>
            <a:spLocks noChangeAspect="1"/>
          </p:cNvSpPr>
          <p:nvPr/>
        </p:nvSpPr>
        <p:spPr bwMode="auto">
          <a:xfrm>
            <a:off x="366626" y="837086"/>
            <a:ext cx="654545" cy="654545"/>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chemeClr val="bg1"/>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194" name="Group 190"/>
          <p:cNvGrpSpPr>
            <a:grpSpLocks noChangeAspect="1"/>
          </p:cNvGrpSpPr>
          <p:nvPr/>
        </p:nvGrpSpPr>
        <p:grpSpPr>
          <a:xfrm>
            <a:off x="7627990" y="1923678"/>
            <a:ext cx="745005" cy="540946"/>
            <a:chOff x="3930228" y="6125765"/>
            <a:chExt cx="1903588" cy="1382192"/>
          </a:xfrm>
          <a:solidFill>
            <a:schemeClr val="bg1"/>
          </a:solidFill>
        </p:grpSpPr>
        <p:grpSp>
          <p:nvGrpSpPr>
            <p:cNvPr id="195" name="Group 462"/>
            <p:cNvGrpSpPr/>
            <p:nvPr/>
          </p:nvGrpSpPr>
          <p:grpSpPr>
            <a:xfrm>
              <a:off x="4226835" y="6413797"/>
              <a:ext cx="1310375" cy="539874"/>
              <a:chOff x="3472954" y="5154017"/>
              <a:chExt cx="793751" cy="327025"/>
            </a:xfrm>
            <a:grpFill/>
          </p:grpSpPr>
          <p:sp>
            <p:nvSpPr>
              <p:cNvPr id="197" name="Freeform 468"/>
              <p:cNvSpPr>
                <a:spLocks/>
              </p:cNvSpPr>
              <p:nvPr/>
            </p:nvSpPr>
            <p:spPr bwMode="auto">
              <a:xfrm>
                <a:off x="4046042" y="5273080"/>
                <a:ext cx="31750" cy="85725"/>
              </a:xfrm>
              <a:custGeom>
                <a:avLst/>
                <a:gdLst/>
                <a:ahLst/>
                <a:cxnLst>
                  <a:cxn ang="0">
                    <a:pos x="8" y="0"/>
                  </a:cxn>
                  <a:cxn ang="0">
                    <a:pos x="0" y="8"/>
                  </a:cxn>
                  <a:cxn ang="0">
                    <a:pos x="15" y="44"/>
                  </a:cxn>
                  <a:cxn ang="0">
                    <a:pos x="0" y="79"/>
                  </a:cxn>
                  <a:cxn ang="0">
                    <a:pos x="8" y="87"/>
                  </a:cxn>
                  <a:cxn ang="0">
                    <a:pos x="8" y="0"/>
                  </a:cxn>
                </a:cxnLst>
                <a:rect l="0" t="0" r="r" b="b"/>
                <a:pathLst>
                  <a:path w="32" h="87">
                    <a:moveTo>
                      <a:pt x="8" y="0"/>
                    </a:moveTo>
                    <a:cubicBezTo>
                      <a:pt x="0" y="8"/>
                      <a:pt x="0" y="8"/>
                      <a:pt x="0" y="8"/>
                    </a:cubicBezTo>
                    <a:cubicBezTo>
                      <a:pt x="10" y="18"/>
                      <a:pt x="15" y="31"/>
                      <a:pt x="15" y="44"/>
                    </a:cubicBezTo>
                    <a:cubicBezTo>
                      <a:pt x="15" y="57"/>
                      <a:pt x="10" y="69"/>
                      <a:pt x="0" y="79"/>
                    </a:cubicBezTo>
                    <a:cubicBezTo>
                      <a:pt x="8" y="87"/>
                      <a:pt x="8" y="87"/>
                      <a:pt x="8" y="87"/>
                    </a:cubicBezTo>
                    <a:cubicBezTo>
                      <a:pt x="32" y="63"/>
                      <a:pt x="32" y="24"/>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98" name="Freeform 469"/>
              <p:cNvSpPr>
                <a:spLocks/>
              </p:cNvSpPr>
              <p:nvPr/>
            </p:nvSpPr>
            <p:spPr bwMode="auto">
              <a:xfrm>
                <a:off x="4066679" y="5252442"/>
                <a:ext cx="44450" cy="130175"/>
              </a:xfrm>
              <a:custGeom>
                <a:avLst/>
                <a:gdLst/>
                <a:ahLst/>
                <a:cxnLst>
                  <a:cxn ang="0">
                    <a:pos x="10" y="2"/>
                  </a:cxn>
                  <a:cxn ang="0">
                    <a:pos x="8" y="0"/>
                  </a:cxn>
                  <a:cxn ang="0">
                    <a:pos x="0" y="8"/>
                  </a:cxn>
                  <a:cxn ang="0">
                    <a:pos x="2" y="10"/>
                  </a:cxn>
                  <a:cxn ang="0">
                    <a:pos x="25" y="67"/>
                  </a:cxn>
                  <a:cxn ang="0">
                    <a:pos x="2" y="123"/>
                  </a:cxn>
                  <a:cxn ang="0">
                    <a:pos x="10" y="131"/>
                  </a:cxn>
                  <a:cxn ang="0">
                    <a:pos x="10" y="2"/>
                  </a:cxn>
                </a:cxnLst>
                <a:rect l="0" t="0" r="r" b="b"/>
                <a:pathLst>
                  <a:path w="45" h="131">
                    <a:moveTo>
                      <a:pt x="10" y="2"/>
                    </a:moveTo>
                    <a:cubicBezTo>
                      <a:pt x="9" y="2"/>
                      <a:pt x="8" y="1"/>
                      <a:pt x="8" y="0"/>
                    </a:cubicBezTo>
                    <a:cubicBezTo>
                      <a:pt x="0" y="8"/>
                      <a:pt x="0" y="8"/>
                      <a:pt x="0" y="8"/>
                    </a:cubicBezTo>
                    <a:cubicBezTo>
                      <a:pt x="0" y="9"/>
                      <a:pt x="1" y="9"/>
                      <a:pt x="2" y="10"/>
                    </a:cubicBezTo>
                    <a:cubicBezTo>
                      <a:pt x="17" y="26"/>
                      <a:pt x="25" y="46"/>
                      <a:pt x="25" y="67"/>
                    </a:cubicBezTo>
                    <a:cubicBezTo>
                      <a:pt x="25" y="87"/>
                      <a:pt x="17" y="107"/>
                      <a:pt x="2" y="123"/>
                    </a:cubicBezTo>
                    <a:cubicBezTo>
                      <a:pt x="10" y="131"/>
                      <a:pt x="10" y="131"/>
                      <a:pt x="10" y="131"/>
                    </a:cubicBezTo>
                    <a:cubicBezTo>
                      <a:pt x="45" y="95"/>
                      <a:pt x="45" y="3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99" name="Freeform 470"/>
              <p:cNvSpPr>
                <a:spLocks/>
              </p:cNvSpPr>
              <p:nvPr/>
            </p:nvSpPr>
            <p:spPr bwMode="auto">
              <a:xfrm>
                <a:off x="4085729" y="5234980"/>
                <a:ext cx="55563" cy="165100"/>
              </a:xfrm>
              <a:custGeom>
                <a:avLst/>
                <a:gdLst/>
                <a:ahLst/>
                <a:cxnLst>
                  <a:cxn ang="0">
                    <a:pos x="10" y="2"/>
                  </a:cxn>
                  <a:cxn ang="0">
                    <a:pos x="8" y="0"/>
                  </a:cxn>
                  <a:cxn ang="0">
                    <a:pos x="0" y="8"/>
                  </a:cxn>
                  <a:cxn ang="0">
                    <a:pos x="2" y="10"/>
                  </a:cxn>
                  <a:cxn ang="0">
                    <a:pos x="34" y="86"/>
                  </a:cxn>
                  <a:cxn ang="0">
                    <a:pos x="2" y="161"/>
                  </a:cxn>
                  <a:cxn ang="0">
                    <a:pos x="10" y="169"/>
                  </a:cxn>
                  <a:cxn ang="0">
                    <a:pos x="10" y="2"/>
                  </a:cxn>
                </a:cxnLst>
                <a:rect l="0" t="0" r="r" b="b"/>
                <a:pathLst>
                  <a:path w="56" h="169">
                    <a:moveTo>
                      <a:pt x="10" y="2"/>
                    </a:moveTo>
                    <a:cubicBezTo>
                      <a:pt x="9" y="1"/>
                      <a:pt x="9" y="1"/>
                      <a:pt x="8" y="0"/>
                    </a:cubicBezTo>
                    <a:cubicBezTo>
                      <a:pt x="0" y="8"/>
                      <a:pt x="0" y="8"/>
                      <a:pt x="0" y="8"/>
                    </a:cubicBezTo>
                    <a:cubicBezTo>
                      <a:pt x="1" y="8"/>
                      <a:pt x="2" y="9"/>
                      <a:pt x="2" y="10"/>
                    </a:cubicBezTo>
                    <a:cubicBezTo>
                      <a:pt x="23" y="31"/>
                      <a:pt x="34" y="58"/>
                      <a:pt x="34" y="86"/>
                    </a:cubicBezTo>
                    <a:cubicBezTo>
                      <a:pt x="34" y="113"/>
                      <a:pt x="23" y="141"/>
                      <a:pt x="2" y="161"/>
                    </a:cubicBezTo>
                    <a:cubicBezTo>
                      <a:pt x="10" y="169"/>
                      <a:pt x="10" y="169"/>
                      <a:pt x="10" y="169"/>
                    </a:cubicBezTo>
                    <a:cubicBezTo>
                      <a:pt x="56" y="123"/>
                      <a:pt x="56" y="4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0" name="Freeform 471"/>
              <p:cNvSpPr>
                <a:spLocks/>
              </p:cNvSpPr>
              <p:nvPr/>
            </p:nvSpPr>
            <p:spPr bwMode="auto">
              <a:xfrm>
                <a:off x="4106367" y="5212755"/>
                <a:ext cx="68263" cy="209550"/>
              </a:xfrm>
              <a:custGeom>
                <a:avLst/>
                <a:gdLst/>
                <a:ahLst/>
                <a:cxnLst>
                  <a:cxn ang="0">
                    <a:pos x="10" y="2"/>
                  </a:cxn>
                  <a:cxn ang="0">
                    <a:pos x="8" y="0"/>
                  </a:cxn>
                  <a:cxn ang="0">
                    <a:pos x="0" y="8"/>
                  </a:cxn>
                  <a:cxn ang="0">
                    <a:pos x="2" y="10"/>
                  </a:cxn>
                  <a:cxn ang="0">
                    <a:pos x="42" y="108"/>
                  </a:cxn>
                  <a:cxn ang="0">
                    <a:pos x="2" y="205"/>
                  </a:cxn>
                  <a:cxn ang="0">
                    <a:pos x="10" y="213"/>
                  </a:cxn>
                  <a:cxn ang="0">
                    <a:pos x="10" y="2"/>
                  </a:cxn>
                </a:cxnLst>
                <a:rect l="0" t="0" r="r" b="b"/>
                <a:pathLst>
                  <a:path w="68" h="213">
                    <a:moveTo>
                      <a:pt x="10" y="2"/>
                    </a:moveTo>
                    <a:cubicBezTo>
                      <a:pt x="9" y="2"/>
                      <a:pt x="8" y="1"/>
                      <a:pt x="8" y="0"/>
                    </a:cubicBezTo>
                    <a:cubicBezTo>
                      <a:pt x="0" y="8"/>
                      <a:pt x="0" y="8"/>
                      <a:pt x="0" y="8"/>
                    </a:cubicBezTo>
                    <a:cubicBezTo>
                      <a:pt x="0" y="9"/>
                      <a:pt x="1" y="9"/>
                      <a:pt x="2" y="10"/>
                    </a:cubicBezTo>
                    <a:cubicBezTo>
                      <a:pt x="29" y="37"/>
                      <a:pt x="42" y="72"/>
                      <a:pt x="42" y="108"/>
                    </a:cubicBezTo>
                    <a:cubicBezTo>
                      <a:pt x="42" y="143"/>
                      <a:pt x="29" y="178"/>
                      <a:pt x="2" y="205"/>
                    </a:cubicBezTo>
                    <a:cubicBezTo>
                      <a:pt x="10" y="213"/>
                      <a:pt x="10" y="213"/>
                      <a:pt x="10" y="213"/>
                    </a:cubicBezTo>
                    <a:cubicBezTo>
                      <a:pt x="68" y="155"/>
                      <a:pt x="68" y="60"/>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1" name="Freeform 472"/>
              <p:cNvSpPr>
                <a:spLocks/>
              </p:cNvSpPr>
              <p:nvPr/>
            </p:nvSpPr>
            <p:spPr bwMode="auto">
              <a:xfrm>
                <a:off x="4125417" y="5193705"/>
                <a:ext cx="77788" cy="247650"/>
              </a:xfrm>
              <a:custGeom>
                <a:avLst/>
                <a:gdLst/>
                <a:ahLst/>
                <a:cxnLst>
                  <a:cxn ang="0">
                    <a:pos x="10" y="2"/>
                  </a:cxn>
                  <a:cxn ang="0">
                    <a:pos x="8" y="0"/>
                  </a:cxn>
                  <a:cxn ang="0">
                    <a:pos x="0" y="8"/>
                  </a:cxn>
                  <a:cxn ang="0">
                    <a:pos x="2" y="10"/>
                  </a:cxn>
                  <a:cxn ang="0">
                    <a:pos x="51" y="127"/>
                  </a:cxn>
                  <a:cxn ang="0">
                    <a:pos x="2" y="244"/>
                  </a:cxn>
                  <a:cxn ang="0">
                    <a:pos x="10" y="251"/>
                  </a:cxn>
                  <a:cxn ang="0">
                    <a:pos x="10" y="2"/>
                  </a:cxn>
                </a:cxnLst>
                <a:rect l="0" t="0" r="r" b="b"/>
                <a:pathLst>
                  <a:path w="79" h="251">
                    <a:moveTo>
                      <a:pt x="10" y="2"/>
                    </a:moveTo>
                    <a:cubicBezTo>
                      <a:pt x="9" y="1"/>
                      <a:pt x="9" y="1"/>
                      <a:pt x="8" y="0"/>
                    </a:cubicBezTo>
                    <a:cubicBezTo>
                      <a:pt x="0" y="8"/>
                      <a:pt x="0" y="8"/>
                      <a:pt x="0" y="8"/>
                    </a:cubicBezTo>
                    <a:cubicBezTo>
                      <a:pt x="1" y="8"/>
                      <a:pt x="2" y="9"/>
                      <a:pt x="2" y="10"/>
                    </a:cubicBezTo>
                    <a:cubicBezTo>
                      <a:pt x="35" y="42"/>
                      <a:pt x="51" y="84"/>
                      <a:pt x="51" y="127"/>
                    </a:cubicBezTo>
                    <a:cubicBezTo>
                      <a:pt x="51" y="169"/>
                      <a:pt x="35" y="211"/>
                      <a:pt x="2" y="244"/>
                    </a:cubicBezTo>
                    <a:cubicBezTo>
                      <a:pt x="10" y="251"/>
                      <a:pt x="10" y="251"/>
                      <a:pt x="10" y="251"/>
                    </a:cubicBezTo>
                    <a:cubicBezTo>
                      <a:pt x="79" y="182"/>
                      <a:pt x="79" y="71"/>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2" name="Freeform 473"/>
              <p:cNvSpPr>
                <a:spLocks/>
              </p:cNvSpPr>
              <p:nvPr/>
            </p:nvSpPr>
            <p:spPr bwMode="auto">
              <a:xfrm>
                <a:off x="4147642" y="5173067"/>
                <a:ext cx="88900" cy="288925"/>
              </a:xfrm>
              <a:custGeom>
                <a:avLst/>
                <a:gdLst/>
                <a:ahLst/>
                <a:cxnLst>
                  <a:cxn ang="0">
                    <a:pos x="10" y="2"/>
                  </a:cxn>
                  <a:cxn ang="0">
                    <a:pos x="8" y="0"/>
                  </a:cxn>
                  <a:cxn ang="0">
                    <a:pos x="0" y="8"/>
                  </a:cxn>
                  <a:cxn ang="0">
                    <a:pos x="2" y="10"/>
                  </a:cxn>
                  <a:cxn ang="0">
                    <a:pos x="59" y="149"/>
                  </a:cxn>
                  <a:cxn ang="0">
                    <a:pos x="2" y="287"/>
                  </a:cxn>
                  <a:cxn ang="0">
                    <a:pos x="10" y="295"/>
                  </a:cxn>
                  <a:cxn ang="0">
                    <a:pos x="10" y="2"/>
                  </a:cxn>
                </a:cxnLst>
                <a:rect l="0" t="0" r="r" b="b"/>
                <a:pathLst>
                  <a:path w="91" h="295">
                    <a:moveTo>
                      <a:pt x="10" y="2"/>
                    </a:moveTo>
                    <a:cubicBezTo>
                      <a:pt x="9" y="2"/>
                      <a:pt x="8" y="1"/>
                      <a:pt x="8" y="0"/>
                    </a:cubicBezTo>
                    <a:cubicBezTo>
                      <a:pt x="0" y="8"/>
                      <a:pt x="0" y="8"/>
                      <a:pt x="0" y="8"/>
                    </a:cubicBezTo>
                    <a:cubicBezTo>
                      <a:pt x="1" y="9"/>
                      <a:pt x="1" y="9"/>
                      <a:pt x="2" y="10"/>
                    </a:cubicBezTo>
                    <a:cubicBezTo>
                      <a:pt x="40" y="48"/>
                      <a:pt x="59" y="98"/>
                      <a:pt x="59" y="149"/>
                    </a:cubicBezTo>
                    <a:cubicBezTo>
                      <a:pt x="59" y="199"/>
                      <a:pt x="40" y="249"/>
                      <a:pt x="2" y="287"/>
                    </a:cubicBezTo>
                    <a:cubicBezTo>
                      <a:pt x="10" y="295"/>
                      <a:pt x="10" y="295"/>
                      <a:pt x="10" y="295"/>
                    </a:cubicBezTo>
                    <a:cubicBezTo>
                      <a:pt x="91" y="214"/>
                      <a:pt x="90" y="8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3" name="Freeform 474"/>
              <p:cNvSpPr>
                <a:spLocks/>
              </p:cNvSpPr>
              <p:nvPr/>
            </p:nvSpPr>
            <p:spPr bwMode="auto">
              <a:xfrm>
                <a:off x="4166692" y="5154017"/>
                <a:ext cx="100013" cy="327025"/>
              </a:xfrm>
              <a:custGeom>
                <a:avLst/>
                <a:gdLst/>
                <a:ahLst/>
                <a:cxnLst>
                  <a:cxn ang="0">
                    <a:pos x="10" y="2"/>
                  </a:cxn>
                  <a:cxn ang="0">
                    <a:pos x="8" y="0"/>
                  </a:cxn>
                  <a:cxn ang="0">
                    <a:pos x="0" y="8"/>
                  </a:cxn>
                  <a:cxn ang="0">
                    <a:pos x="2" y="10"/>
                  </a:cxn>
                  <a:cxn ang="0">
                    <a:pos x="68" y="168"/>
                  </a:cxn>
                  <a:cxn ang="0">
                    <a:pos x="2" y="326"/>
                  </a:cxn>
                  <a:cxn ang="0">
                    <a:pos x="10" y="333"/>
                  </a:cxn>
                  <a:cxn ang="0">
                    <a:pos x="10" y="2"/>
                  </a:cxn>
                </a:cxnLst>
                <a:rect l="0" t="0" r="r" b="b"/>
                <a:pathLst>
                  <a:path w="102" h="333">
                    <a:moveTo>
                      <a:pt x="10" y="2"/>
                    </a:moveTo>
                    <a:cubicBezTo>
                      <a:pt x="9" y="1"/>
                      <a:pt x="9" y="0"/>
                      <a:pt x="8" y="0"/>
                    </a:cubicBezTo>
                    <a:cubicBezTo>
                      <a:pt x="0" y="8"/>
                      <a:pt x="0" y="8"/>
                      <a:pt x="0" y="8"/>
                    </a:cubicBezTo>
                    <a:cubicBezTo>
                      <a:pt x="1" y="8"/>
                      <a:pt x="2" y="9"/>
                      <a:pt x="2" y="10"/>
                    </a:cubicBezTo>
                    <a:cubicBezTo>
                      <a:pt x="46" y="53"/>
                      <a:pt x="68" y="110"/>
                      <a:pt x="68" y="168"/>
                    </a:cubicBezTo>
                    <a:cubicBezTo>
                      <a:pt x="68" y="225"/>
                      <a:pt x="46" y="282"/>
                      <a:pt x="2" y="326"/>
                    </a:cubicBezTo>
                    <a:cubicBezTo>
                      <a:pt x="10" y="333"/>
                      <a:pt x="10" y="333"/>
                      <a:pt x="10" y="333"/>
                    </a:cubicBezTo>
                    <a:cubicBezTo>
                      <a:pt x="102" y="242"/>
                      <a:pt x="102" y="9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4" name="Freeform 475"/>
              <p:cNvSpPr>
                <a:spLocks/>
              </p:cNvSpPr>
              <p:nvPr/>
            </p:nvSpPr>
            <p:spPr bwMode="auto">
              <a:xfrm>
                <a:off x="3661867" y="5273080"/>
                <a:ext cx="31750" cy="85725"/>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5" name="Freeform 476"/>
              <p:cNvSpPr>
                <a:spLocks/>
              </p:cNvSpPr>
              <p:nvPr/>
            </p:nvSpPr>
            <p:spPr bwMode="auto">
              <a:xfrm>
                <a:off x="3628529" y="5252442"/>
                <a:ext cx="44450" cy="130175"/>
              </a:xfrm>
              <a:custGeom>
                <a:avLst/>
                <a:gdLst/>
                <a:ahLst/>
                <a:cxnLst>
                  <a:cxn ang="0">
                    <a:pos x="35" y="2"/>
                  </a:cxn>
                  <a:cxn ang="0">
                    <a:pos x="37" y="0"/>
                  </a:cxn>
                  <a:cxn ang="0">
                    <a:pos x="45" y="8"/>
                  </a:cxn>
                  <a:cxn ang="0">
                    <a:pos x="43" y="10"/>
                  </a:cxn>
                  <a:cxn ang="0">
                    <a:pos x="20" y="67"/>
                  </a:cxn>
                  <a:cxn ang="0">
                    <a:pos x="43" y="123"/>
                  </a:cxn>
                  <a:cxn ang="0">
                    <a:pos x="35" y="131"/>
                  </a:cxn>
                  <a:cxn ang="0">
                    <a:pos x="35" y="2"/>
                  </a:cxn>
                </a:cxnLst>
                <a:rect l="0" t="0" r="r" b="b"/>
                <a:pathLst>
                  <a:path w="45" h="131">
                    <a:moveTo>
                      <a:pt x="35" y="2"/>
                    </a:moveTo>
                    <a:cubicBezTo>
                      <a:pt x="36" y="2"/>
                      <a:pt x="37" y="1"/>
                      <a:pt x="37" y="0"/>
                    </a:cubicBezTo>
                    <a:cubicBezTo>
                      <a:pt x="45" y="8"/>
                      <a:pt x="45" y="8"/>
                      <a:pt x="45" y="8"/>
                    </a:cubicBezTo>
                    <a:cubicBezTo>
                      <a:pt x="44" y="9"/>
                      <a:pt x="44" y="9"/>
                      <a:pt x="43" y="10"/>
                    </a:cubicBezTo>
                    <a:cubicBezTo>
                      <a:pt x="28" y="26"/>
                      <a:pt x="20" y="46"/>
                      <a:pt x="20" y="67"/>
                    </a:cubicBezTo>
                    <a:cubicBezTo>
                      <a:pt x="20" y="87"/>
                      <a:pt x="27" y="107"/>
                      <a:pt x="43" y="123"/>
                    </a:cubicBezTo>
                    <a:cubicBezTo>
                      <a:pt x="35" y="131"/>
                      <a:pt x="35" y="131"/>
                      <a:pt x="35" y="131"/>
                    </a:cubicBezTo>
                    <a:cubicBezTo>
                      <a:pt x="0" y="95"/>
                      <a:pt x="0" y="38"/>
                      <a:pt x="35"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6" name="Freeform 477"/>
              <p:cNvSpPr>
                <a:spLocks/>
              </p:cNvSpPr>
              <p:nvPr/>
            </p:nvSpPr>
            <p:spPr bwMode="auto">
              <a:xfrm>
                <a:off x="3598367" y="5234980"/>
                <a:ext cx="55563" cy="16510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7" name="Freeform 478"/>
              <p:cNvSpPr>
                <a:spLocks/>
              </p:cNvSpPr>
              <p:nvPr/>
            </p:nvSpPr>
            <p:spPr bwMode="auto">
              <a:xfrm>
                <a:off x="3565029" y="5212755"/>
                <a:ext cx="66675" cy="209550"/>
              </a:xfrm>
              <a:custGeom>
                <a:avLst/>
                <a:gdLst/>
                <a:ahLst/>
                <a:cxnLst>
                  <a:cxn ang="0">
                    <a:pos x="58" y="2"/>
                  </a:cxn>
                  <a:cxn ang="0">
                    <a:pos x="60" y="0"/>
                  </a:cxn>
                  <a:cxn ang="0">
                    <a:pos x="68" y="8"/>
                  </a:cxn>
                  <a:cxn ang="0">
                    <a:pos x="66" y="10"/>
                  </a:cxn>
                  <a:cxn ang="0">
                    <a:pos x="26" y="108"/>
                  </a:cxn>
                  <a:cxn ang="0">
                    <a:pos x="66" y="205"/>
                  </a:cxn>
                  <a:cxn ang="0">
                    <a:pos x="58" y="213"/>
                  </a:cxn>
                  <a:cxn ang="0">
                    <a:pos x="58" y="2"/>
                  </a:cxn>
                </a:cxnLst>
                <a:rect l="0" t="0" r="r" b="b"/>
                <a:pathLst>
                  <a:path w="68" h="213">
                    <a:moveTo>
                      <a:pt x="58" y="2"/>
                    </a:moveTo>
                    <a:cubicBezTo>
                      <a:pt x="59" y="2"/>
                      <a:pt x="60" y="1"/>
                      <a:pt x="60" y="0"/>
                    </a:cubicBezTo>
                    <a:cubicBezTo>
                      <a:pt x="68" y="8"/>
                      <a:pt x="68" y="8"/>
                      <a:pt x="68" y="8"/>
                    </a:cubicBezTo>
                    <a:cubicBezTo>
                      <a:pt x="67" y="9"/>
                      <a:pt x="67" y="9"/>
                      <a:pt x="66" y="10"/>
                    </a:cubicBezTo>
                    <a:cubicBezTo>
                      <a:pt x="39" y="37"/>
                      <a:pt x="26" y="72"/>
                      <a:pt x="26" y="108"/>
                    </a:cubicBezTo>
                    <a:cubicBezTo>
                      <a:pt x="26" y="143"/>
                      <a:pt x="39" y="178"/>
                      <a:pt x="66" y="205"/>
                    </a:cubicBezTo>
                    <a:cubicBezTo>
                      <a:pt x="58" y="213"/>
                      <a:pt x="58" y="213"/>
                      <a:pt x="58" y="213"/>
                    </a:cubicBezTo>
                    <a:cubicBezTo>
                      <a:pt x="0" y="155"/>
                      <a:pt x="0" y="60"/>
                      <a:pt x="5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8" name="Freeform 479"/>
              <p:cNvSpPr>
                <a:spLocks/>
              </p:cNvSpPr>
              <p:nvPr/>
            </p:nvSpPr>
            <p:spPr bwMode="auto">
              <a:xfrm>
                <a:off x="3534867" y="5193705"/>
                <a:ext cx="77788" cy="247650"/>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9" name="Freeform 480"/>
              <p:cNvSpPr>
                <a:spLocks/>
              </p:cNvSpPr>
              <p:nvPr/>
            </p:nvSpPr>
            <p:spPr bwMode="auto">
              <a:xfrm>
                <a:off x="3501529" y="5173067"/>
                <a:ext cx="90488" cy="288925"/>
              </a:xfrm>
              <a:custGeom>
                <a:avLst/>
                <a:gdLst/>
                <a:ahLst/>
                <a:cxnLst>
                  <a:cxn ang="0">
                    <a:pos x="81" y="2"/>
                  </a:cxn>
                  <a:cxn ang="0">
                    <a:pos x="83" y="0"/>
                  </a:cxn>
                  <a:cxn ang="0">
                    <a:pos x="91" y="8"/>
                  </a:cxn>
                  <a:cxn ang="0">
                    <a:pos x="89" y="10"/>
                  </a:cxn>
                  <a:cxn ang="0">
                    <a:pos x="32" y="149"/>
                  </a:cxn>
                  <a:cxn ang="0">
                    <a:pos x="89" y="287"/>
                  </a:cxn>
                  <a:cxn ang="0">
                    <a:pos x="81" y="295"/>
                  </a:cxn>
                  <a:cxn ang="0">
                    <a:pos x="81" y="2"/>
                  </a:cxn>
                </a:cxnLst>
                <a:rect l="0" t="0" r="r" b="b"/>
                <a:pathLst>
                  <a:path w="91" h="295">
                    <a:moveTo>
                      <a:pt x="81" y="2"/>
                    </a:moveTo>
                    <a:cubicBezTo>
                      <a:pt x="82" y="2"/>
                      <a:pt x="83" y="1"/>
                      <a:pt x="83" y="0"/>
                    </a:cubicBezTo>
                    <a:cubicBezTo>
                      <a:pt x="91" y="8"/>
                      <a:pt x="91" y="8"/>
                      <a:pt x="91" y="8"/>
                    </a:cubicBezTo>
                    <a:cubicBezTo>
                      <a:pt x="90" y="9"/>
                      <a:pt x="90" y="9"/>
                      <a:pt x="89" y="10"/>
                    </a:cubicBezTo>
                    <a:cubicBezTo>
                      <a:pt x="51" y="48"/>
                      <a:pt x="32" y="98"/>
                      <a:pt x="32" y="149"/>
                    </a:cubicBezTo>
                    <a:cubicBezTo>
                      <a:pt x="32" y="199"/>
                      <a:pt x="51" y="249"/>
                      <a:pt x="89" y="287"/>
                    </a:cubicBezTo>
                    <a:cubicBezTo>
                      <a:pt x="81" y="295"/>
                      <a:pt x="81" y="295"/>
                      <a:pt x="81" y="295"/>
                    </a:cubicBezTo>
                    <a:cubicBezTo>
                      <a:pt x="0" y="214"/>
                      <a:pt x="0" y="83"/>
                      <a:pt x="8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0" name="Freeform 481"/>
              <p:cNvSpPr>
                <a:spLocks/>
              </p:cNvSpPr>
              <p:nvPr/>
            </p:nvSpPr>
            <p:spPr bwMode="auto">
              <a:xfrm>
                <a:off x="3472954" y="5154017"/>
                <a:ext cx="100013" cy="327025"/>
              </a:xfrm>
              <a:custGeom>
                <a:avLst/>
                <a:gdLst/>
                <a:ahLst/>
                <a:cxnLst>
                  <a:cxn ang="0">
                    <a:pos x="92" y="2"/>
                  </a:cxn>
                  <a:cxn ang="0">
                    <a:pos x="94" y="0"/>
                  </a:cxn>
                  <a:cxn ang="0">
                    <a:pos x="102" y="8"/>
                  </a:cxn>
                  <a:cxn ang="0">
                    <a:pos x="100" y="10"/>
                  </a:cxn>
                  <a:cxn ang="0">
                    <a:pos x="34" y="168"/>
                  </a:cxn>
                  <a:cxn ang="0">
                    <a:pos x="99" y="326"/>
                  </a:cxn>
                  <a:cxn ang="0">
                    <a:pos x="92" y="333"/>
                  </a:cxn>
                  <a:cxn ang="0">
                    <a:pos x="92" y="2"/>
                  </a:cxn>
                </a:cxnLst>
                <a:rect l="0" t="0" r="r" b="b"/>
                <a:pathLst>
                  <a:path w="102" h="333">
                    <a:moveTo>
                      <a:pt x="92" y="2"/>
                    </a:moveTo>
                    <a:cubicBezTo>
                      <a:pt x="92" y="1"/>
                      <a:pt x="93" y="0"/>
                      <a:pt x="94" y="0"/>
                    </a:cubicBezTo>
                    <a:cubicBezTo>
                      <a:pt x="102" y="8"/>
                      <a:pt x="102" y="8"/>
                      <a:pt x="102" y="8"/>
                    </a:cubicBezTo>
                    <a:cubicBezTo>
                      <a:pt x="101" y="8"/>
                      <a:pt x="100" y="9"/>
                      <a:pt x="100" y="10"/>
                    </a:cubicBezTo>
                    <a:cubicBezTo>
                      <a:pt x="56" y="53"/>
                      <a:pt x="34" y="110"/>
                      <a:pt x="34" y="168"/>
                    </a:cubicBezTo>
                    <a:cubicBezTo>
                      <a:pt x="34" y="225"/>
                      <a:pt x="56" y="282"/>
                      <a:pt x="99" y="326"/>
                    </a:cubicBezTo>
                    <a:cubicBezTo>
                      <a:pt x="92" y="333"/>
                      <a:pt x="92" y="333"/>
                      <a:pt x="92" y="333"/>
                    </a:cubicBezTo>
                    <a:cubicBezTo>
                      <a:pt x="0" y="242"/>
                      <a:pt x="0" y="93"/>
                      <a:pt x="9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1" name="Freeform 482"/>
              <p:cNvSpPr>
                <a:spLocks noEditPoints="1"/>
              </p:cNvSpPr>
              <p:nvPr/>
            </p:nvSpPr>
            <p:spPr bwMode="auto">
              <a:xfrm>
                <a:off x="3707904" y="5157192"/>
                <a:ext cx="322263" cy="320675"/>
              </a:xfrm>
              <a:custGeom>
                <a:avLst/>
                <a:gdLst/>
                <a:ahLst/>
                <a:cxnLst>
                  <a:cxn ang="0">
                    <a:pos x="297" y="258"/>
                  </a:cxn>
                  <a:cxn ang="0">
                    <a:pos x="298" y="70"/>
                  </a:cxn>
                  <a:cxn ang="0">
                    <a:pos x="0" y="164"/>
                  </a:cxn>
                  <a:cxn ang="0">
                    <a:pos x="296" y="260"/>
                  </a:cxn>
                  <a:cxn ang="0">
                    <a:pos x="313" y="152"/>
                  </a:cxn>
                  <a:cxn ang="0">
                    <a:pos x="274" y="153"/>
                  </a:cxn>
                  <a:cxn ang="0">
                    <a:pos x="292" y="86"/>
                  </a:cxn>
                  <a:cxn ang="0">
                    <a:pos x="201" y="91"/>
                  </a:cxn>
                  <a:cxn ang="0">
                    <a:pos x="250" y="89"/>
                  </a:cxn>
                  <a:cxn ang="0">
                    <a:pos x="205" y="157"/>
                  </a:cxn>
                  <a:cxn ang="0">
                    <a:pos x="249" y="241"/>
                  </a:cxn>
                  <a:cxn ang="0">
                    <a:pos x="201" y="239"/>
                  </a:cxn>
                  <a:cxn ang="0">
                    <a:pos x="262" y="173"/>
                  </a:cxn>
                  <a:cxn ang="0">
                    <a:pos x="255" y="70"/>
                  </a:cxn>
                  <a:cxn ang="0">
                    <a:pos x="217" y="20"/>
                  </a:cxn>
                  <a:cxn ang="0">
                    <a:pos x="238" y="64"/>
                  </a:cxn>
                  <a:cxn ang="0">
                    <a:pos x="198" y="66"/>
                  </a:cxn>
                  <a:cxn ang="0">
                    <a:pos x="192" y="18"/>
                  </a:cxn>
                  <a:cxn ang="0">
                    <a:pos x="141" y="90"/>
                  </a:cxn>
                  <a:cxn ang="0">
                    <a:pos x="191" y="90"/>
                  </a:cxn>
                  <a:cxn ang="0">
                    <a:pos x="136" y="157"/>
                  </a:cxn>
                  <a:cxn ang="0">
                    <a:pos x="191" y="240"/>
                  </a:cxn>
                  <a:cxn ang="0">
                    <a:pos x="141" y="240"/>
                  </a:cxn>
                  <a:cxn ang="0">
                    <a:pos x="195" y="173"/>
                  </a:cxn>
                  <a:cxn ang="0">
                    <a:pos x="167" y="14"/>
                  </a:cxn>
                  <a:cxn ang="0">
                    <a:pos x="186" y="58"/>
                  </a:cxn>
                  <a:cxn ang="0">
                    <a:pos x="143" y="70"/>
                  </a:cxn>
                  <a:cxn ang="0">
                    <a:pos x="161" y="15"/>
                  </a:cxn>
                  <a:cxn ang="0">
                    <a:pos x="149" y="15"/>
                  </a:cxn>
                  <a:cxn ang="0">
                    <a:pos x="134" y="70"/>
                  </a:cxn>
                  <a:cxn ang="0">
                    <a:pos x="139" y="20"/>
                  </a:cxn>
                  <a:cxn ang="0">
                    <a:pos x="131" y="239"/>
                  </a:cxn>
                  <a:cxn ang="0">
                    <a:pos x="87" y="241"/>
                  </a:cxn>
                  <a:cxn ang="0">
                    <a:pos x="127" y="173"/>
                  </a:cxn>
                  <a:cxn ang="0">
                    <a:pos x="86" y="89"/>
                  </a:cxn>
                  <a:cxn ang="0">
                    <a:pos x="131" y="91"/>
                  </a:cxn>
                  <a:cxn ang="0">
                    <a:pos x="74" y="157"/>
                  </a:cxn>
                  <a:cxn ang="0">
                    <a:pos x="82" y="67"/>
                  </a:cxn>
                  <a:cxn ang="0">
                    <a:pos x="125" y="17"/>
                  </a:cxn>
                  <a:cxn ang="0">
                    <a:pos x="36" y="86"/>
                  </a:cxn>
                  <a:cxn ang="0">
                    <a:pos x="62" y="153"/>
                  </a:cxn>
                  <a:cxn ang="0">
                    <a:pos x="14" y="152"/>
                  </a:cxn>
                  <a:cxn ang="0">
                    <a:pos x="15" y="178"/>
                  </a:cxn>
                  <a:cxn ang="0">
                    <a:pos x="62" y="177"/>
                  </a:cxn>
                  <a:cxn ang="0">
                    <a:pos x="37" y="243"/>
                  </a:cxn>
                  <a:cxn ang="0">
                    <a:pos x="49" y="260"/>
                  </a:cxn>
                  <a:cxn ang="0">
                    <a:pos x="125" y="311"/>
                  </a:cxn>
                  <a:cxn ang="0">
                    <a:pos x="95" y="260"/>
                  </a:cxn>
                  <a:cxn ang="0">
                    <a:pos x="145" y="302"/>
                  </a:cxn>
                  <a:cxn ang="0">
                    <a:pos x="170" y="313"/>
                  </a:cxn>
                  <a:cxn ang="0">
                    <a:pos x="162" y="313"/>
                  </a:cxn>
                  <a:cxn ang="0">
                    <a:pos x="145" y="265"/>
                  </a:cxn>
                  <a:cxn ang="0">
                    <a:pos x="187" y="265"/>
                  </a:cxn>
                  <a:cxn ang="0">
                    <a:pos x="170" y="313"/>
                  </a:cxn>
                  <a:cxn ang="0">
                    <a:pos x="186" y="304"/>
                  </a:cxn>
                  <a:cxn ang="0">
                    <a:pos x="240" y="260"/>
                  </a:cxn>
                  <a:cxn ang="0">
                    <a:pos x="218" y="305"/>
                  </a:cxn>
                  <a:cxn ang="0">
                    <a:pos x="279" y="260"/>
                  </a:cxn>
                  <a:cxn ang="0">
                    <a:pos x="261" y="243"/>
                  </a:cxn>
                  <a:cxn ang="0">
                    <a:pos x="274" y="173"/>
                  </a:cxn>
                  <a:cxn ang="0">
                    <a:pos x="292" y="241"/>
                  </a:cxn>
                </a:cxnLst>
                <a:rect l="0" t="0" r="r" b="b"/>
                <a:pathLst>
                  <a:path w="327" h="327">
                    <a:moveTo>
                      <a:pt x="296" y="260"/>
                    </a:moveTo>
                    <a:cubicBezTo>
                      <a:pt x="297" y="260"/>
                      <a:pt x="297" y="260"/>
                      <a:pt x="297" y="260"/>
                    </a:cubicBezTo>
                    <a:cubicBezTo>
                      <a:pt x="297" y="258"/>
                      <a:pt x="297" y="258"/>
                      <a:pt x="297" y="258"/>
                    </a:cubicBezTo>
                    <a:cubicBezTo>
                      <a:pt x="298" y="257"/>
                      <a:pt x="298" y="257"/>
                      <a:pt x="298" y="257"/>
                    </a:cubicBezTo>
                    <a:cubicBezTo>
                      <a:pt x="317" y="230"/>
                      <a:pt x="327" y="197"/>
                      <a:pt x="327" y="164"/>
                    </a:cubicBezTo>
                    <a:cubicBezTo>
                      <a:pt x="327" y="130"/>
                      <a:pt x="317" y="98"/>
                      <a:pt x="298" y="70"/>
                    </a:cubicBezTo>
                    <a:cubicBezTo>
                      <a:pt x="296" y="68"/>
                      <a:pt x="296" y="68"/>
                      <a:pt x="296" y="68"/>
                    </a:cubicBezTo>
                    <a:cubicBezTo>
                      <a:pt x="266" y="25"/>
                      <a:pt x="216" y="0"/>
                      <a:pt x="164" y="0"/>
                    </a:cubicBezTo>
                    <a:cubicBezTo>
                      <a:pt x="73" y="0"/>
                      <a:pt x="0" y="73"/>
                      <a:pt x="0" y="164"/>
                    </a:cubicBezTo>
                    <a:cubicBezTo>
                      <a:pt x="0" y="254"/>
                      <a:pt x="73" y="327"/>
                      <a:pt x="164" y="327"/>
                    </a:cubicBezTo>
                    <a:cubicBezTo>
                      <a:pt x="216" y="327"/>
                      <a:pt x="263" y="303"/>
                      <a:pt x="295" y="261"/>
                    </a:cubicBezTo>
                    <a:lnTo>
                      <a:pt x="296" y="260"/>
                    </a:lnTo>
                    <a:close/>
                    <a:moveTo>
                      <a:pt x="292" y="86"/>
                    </a:moveTo>
                    <a:cubicBezTo>
                      <a:pt x="293" y="88"/>
                      <a:pt x="293" y="88"/>
                      <a:pt x="293" y="88"/>
                    </a:cubicBezTo>
                    <a:cubicBezTo>
                      <a:pt x="304" y="108"/>
                      <a:pt x="311" y="130"/>
                      <a:pt x="313" y="152"/>
                    </a:cubicBezTo>
                    <a:cubicBezTo>
                      <a:pt x="313" y="157"/>
                      <a:pt x="313" y="157"/>
                      <a:pt x="313" y="157"/>
                    </a:cubicBezTo>
                    <a:cubicBezTo>
                      <a:pt x="274" y="157"/>
                      <a:pt x="274" y="157"/>
                      <a:pt x="274" y="157"/>
                    </a:cubicBezTo>
                    <a:cubicBezTo>
                      <a:pt x="274" y="153"/>
                      <a:pt x="274" y="153"/>
                      <a:pt x="274" y="153"/>
                    </a:cubicBezTo>
                    <a:cubicBezTo>
                      <a:pt x="273" y="131"/>
                      <a:pt x="269" y="111"/>
                      <a:pt x="263" y="92"/>
                    </a:cubicBezTo>
                    <a:cubicBezTo>
                      <a:pt x="261" y="86"/>
                      <a:pt x="261" y="86"/>
                      <a:pt x="261" y="86"/>
                    </a:cubicBezTo>
                    <a:lnTo>
                      <a:pt x="292" y="86"/>
                    </a:lnTo>
                    <a:close/>
                    <a:moveTo>
                      <a:pt x="205" y="157"/>
                    </a:moveTo>
                    <a:cubicBezTo>
                      <a:pt x="205" y="153"/>
                      <a:pt x="205" y="153"/>
                      <a:pt x="205" y="153"/>
                    </a:cubicBezTo>
                    <a:cubicBezTo>
                      <a:pt x="205" y="138"/>
                      <a:pt x="204" y="115"/>
                      <a:pt x="201" y="91"/>
                    </a:cubicBezTo>
                    <a:cubicBezTo>
                      <a:pt x="201" y="86"/>
                      <a:pt x="201" y="86"/>
                      <a:pt x="201" y="86"/>
                    </a:cubicBezTo>
                    <a:cubicBezTo>
                      <a:pt x="249" y="86"/>
                      <a:pt x="249" y="86"/>
                      <a:pt x="249" y="86"/>
                    </a:cubicBezTo>
                    <a:cubicBezTo>
                      <a:pt x="250" y="89"/>
                      <a:pt x="250" y="89"/>
                      <a:pt x="250" y="89"/>
                    </a:cubicBezTo>
                    <a:cubicBezTo>
                      <a:pt x="257" y="109"/>
                      <a:pt x="261" y="130"/>
                      <a:pt x="262" y="152"/>
                    </a:cubicBezTo>
                    <a:cubicBezTo>
                      <a:pt x="262" y="157"/>
                      <a:pt x="262" y="157"/>
                      <a:pt x="262" y="157"/>
                    </a:cubicBezTo>
                    <a:lnTo>
                      <a:pt x="205" y="157"/>
                    </a:lnTo>
                    <a:close/>
                    <a:moveTo>
                      <a:pt x="262" y="173"/>
                    </a:moveTo>
                    <a:cubicBezTo>
                      <a:pt x="262" y="178"/>
                      <a:pt x="262" y="178"/>
                      <a:pt x="262" y="178"/>
                    </a:cubicBezTo>
                    <a:cubicBezTo>
                      <a:pt x="260" y="200"/>
                      <a:pt x="256" y="221"/>
                      <a:pt x="249" y="241"/>
                    </a:cubicBezTo>
                    <a:cubicBezTo>
                      <a:pt x="248" y="243"/>
                      <a:pt x="248" y="243"/>
                      <a:pt x="248" y="243"/>
                    </a:cubicBezTo>
                    <a:cubicBezTo>
                      <a:pt x="200" y="243"/>
                      <a:pt x="200" y="243"/>
                      <a:pt x="200" y="243"/>
                    </a:cubicBezTo>
                    <a:cubicBezTo>
                      <a:pt x="201" y="239"/>
                      <a:pt x="201" y="239"/>
                      <a:pt x="201" y="239"/>
                    </a:cubicBezTo>
                    <a:cubicBezTo>
                      <a:pt x="204" y="215"/>
                      <a:pt x="205" y="192"/>
                      <a:pt x="205" y="177"/>
                    </a:cubicBezTo>
                    <a:cubicBezTo>
                      <a:pt x="205" y="173"/>
                      <a:pt x="205" y="173"/>
                      <a:pt x="205" y="173"/>
                    </a:cubicBezTo>
                    <a:lnTo>
                      <a:pt x="262" y="173"/>
                    </a:lnTo>
                    <a:close/>
                    <a:moveTo>
                      <a:pt x="274" y="63"/>
                    </a:moveTo>
                    <a:cubicBezTo>
                      <a:pt x="281" y="70"/>
                      <a:pt x="281" y="70"/>
                      <a:pt x="281" y="70"/>
                    </a:cubicBezTo>
                    <a:cubicBezTo>
                      <a:pt x="255" y="70"/>
                      <a:pt x="255" y="70"/>
                      <a:pt x="255" y="70"/>
                    </a:cubicBezTo>
                    <a:cubicBezTo>
                      <a:pt x="254" y="67"/>
                      <a:pt x="254" y="67"/>
                      <a:pt x="254" y="67"/>
                    </a:cubicBezTo>
                    <a:cubicBezTo>
                      <a:pt x="251" y="61"/>
                      <a:pt x="247" y="55"/>
                      <a:pt x="244" y="50"/>
                    </a:cubicBezTo>
                    <a:cubicBezTo>
                      <a:pt x="237" y="38"/>
                      <a:pt x="219" y="22"/>
                      <a:pt x="217" y="20"/>
                    </a:cubicBezTo>
                    <a:cubicBezTo>
                      <a:pt x="217" y="20"/>
                      <a:pt x="247" y="33"/>
                      <a:pt x="274" y="63"/>
                    </a:cubicBezTo>
                    <a:close/>
                    <a:moveTo>
                      <a:pt x="192" y="18"/>
                    </a:moveTo>
                    <a:cubicBezTo>
                      <a:pt x="210" y="25"/>
                      <a:pt x="226" y="41"/>
                      <a:pt x="238" y="64"/>
                    </a:cubicBezTo>
                    <a:cubicBezTo>
                      <a:pt x="242" y="70"/>
                      <a:pt x="242" y="70"/>
                      <a:pt x="242" y="70"/>
                    </a:cubicBezTo>
                    <a:cubicBezTo>
                      <a:pt x="198" y="70"/>
                      <a:pt x="198" y="70"/>
                      <a:pt x="198" y="70"/>
                    </a:cubicBezTo>
                    <a:cubicBezTo>
                      <a:pt x="198" y="66"/>
                      <a:pt x="198" y="66"/>
                      <a:pt x="198" y="66"/>
                    </a:cubicBezTo>
                    <a:cubicBezTo>
                      <a:pt x="195" y="48"/>
                      <a:pt x="191" y="34"/>
                      <a:pt x="186" y="23"/>
                    </a:cubicBezTo>
                    <a:cubicBezTo>
                      <a:pt x="182" y="14"/>
                      <a:pt x="182" y="14"/>
                      <a:pt x="182" y="14"/>
                    </a:cubicBezTo>
                    <a:lnTo>
                      <a:pt x="192" y="18"/>
                    </a:lnTo>
                    <a:close/>
                    <a:moveTo>
                      <a:pt x="136" y="157"/>
                    </a:moveTo>
                    <a:cubicBezTo>
                      <a:pt x="137" y="153"/>
                      <a:pt x="137" y="153"/>
                      <a:pt x="137" y="153"/>
                    </a:cubicBezTo>
                    <a:cubicBezTo>
                      <a:pt x="137" y="130"/>
                      <a:pt x="138" y="109"/>
                      <a:pt x="141" y="90"/>
                    </a:cubicBezTo>
                    <a:cubicBezTo>
                      <a:pt x="141" y="86"/>
                      <a:pt x="141" y="86"/>
                      <a:pt x="141" y="86"/>
                    </a:cubicBezTo>
                    <a:cubicBezTo>
                      <a:pt x="191" y="86"/>
                      <a:pt x="191" y="86"/>
                      <a:pt x="191" y="86"/>
                    </a:cubicBezTo>
                    <a:cubicBezTo>
                      <a:pt x="191" y="90"/>
                      <a:pt x="191" y="90"/>
                      <a:pt x="191" y="90"/>
                    </a:cubicBezTo>
                    <a:cubicBezTo>
                      <a:pt x="194" y="109"/>
                      <a:pt x="195" y="130"/>
                      <a:pt x="195" y="153"/>
                    </a:cubicBezTo>
                    <a:cubicBezTo>
                      <a:pt x="195" y="157"/>
                      <a:pt x="195" y="157"/>
                      <a:pt x="195" y="157"/>
                    </a:cubicBezTo>
                    <a:lnTo>
                      <a:pt x="136" y="157"/>
                    </a:lnTo>
                    <a:close/>
                    <a:moveTo>
                      <a:pt x="195" y="173"/>
                    </a:moveTo>
                    <a:cubicBezTo>
                      <a:pt x="195" y="177"/>
                      <a:pt x="195" y="177"/>
                      <a:pt x="195" y="177"/>
                    </a:cubicBezTo>
                    <a:cubicBezTo>
                      <a:pt x="195" y="200"/>
                      <a:pt x="193" y="220"/>
                      <a:pt x="191" y="240"/>
                    </a:cubicBezTo>
                    <a:cubicBezTo>
                      <a:pt x="191" y="243"/>
                      <a:pt x="191" y="243"/>
                      <a:pt x="191" y="243"/>
                    </a:cubicBezTo>
                    <a:cubicBezTo>
                      <a:pt x="141" y="243"/>
                      <a:pt x="141" y="243"/>
                      <a:pt x="141" y="243"/>
                    </a:cubicBezTo>
                    <a:cubicBezTo>
                      <a:pt x="141" y="240"/>
                      <a:pt x="141" y="240"/>
                      <a:pt x="141" y="240"/>
                    </a:cubicBezTo>
                    <a:cubicBezTo>
                      <a:pt x="138" y="220"/>
                      <a:pt x="137" y="200"/>
                      <a:pt x="137" y="177"/>
                    </a:cubicBezTo>
                    <a:cubicBezTo>
                      <a:pt x="136" y="173"/>
                      <a:pt x="136" y="173"/>
                      <a:pt x="136" y="173"/>
                    </a:cubicBezTo>
                    <a:lnTo>
                      <a:pt x="195" y="173"/>
                    </a:lnTo>
                    <a:close/>
                    <a:moveTo>
                      <a:pt x="162" y="14"/>
                    </a:moveTo>
                    <a:cubicBezTo>
                      <a:pt x="164" y="14"/>
                      <a:pt x="164" y="14"/>
                      <a:pt x="164" y="14"/>
                    </a:cubicBezTo>
                    <a:cubicBezTo>
                      <a:pt x="165" y="14"/>
                      <a:pt x="166" y="14"/>
                      <a:pt x="167" y="14"/>
                    </a:cubicBezTo>
                    <a:cubicBezTo>
                      <a:pt x="170" y="14"/>
                      <a:pt x="170" y="14"/>
                      <a:pt x="170" y="14"/>
                    </a:cubicBezTo>
                    <a:cubicBezTo>
                      <a:pt x="171" y="16"/>
                      <a:pt x="171" y="16"/>
                      <a:pt x="171" y="16"/>
                    </a:cubicBezTo>
                    <a:cubicBezTo>
                      <a:pt x="175" y="20"/>
                      <a:pt x="181" y="31"/>
                      <a:pt x="186" y="58"/>
                    </a:cubicBezTo>
                    <a:cubicBezTo>
                      <a:pt x="187" y="60"/>
                      <a:pt x="187" y="63"/>
                      <a:pt x="188" y="65"/>
                    </a:cubicBezTo>
                    <a:cubicBezTo>
                      <a:pt x="189" y="70"/>
                      <a:pt x="189" y="70"/>
                      <a:pt x="189" y="70"/>
                    </a:cubicBezTo>
                    <a:cubicBezTo>
                      <a:pt x="143" y="70"/>
                      <a:pt x="143" y="70"/>
                      <a:pt x="143" y="70"/>
                    </a:cubicBezTo>
                    <a:cubicBezTo>
                      <a:pt x="144" y="65"/>
                      <a:pt x="144" y="65"/>
                      <a:pt x="144" y="65"/>
                    </a:cubicBezTo>
                    <a:cubicBezTo>
                      <a:pt x="145" y="63"/>
                      <a:pt x="145" y="60"/>
                      <a:pt x="146" y="58"/>
                    </a:cubicBezTo>
                    <a:cubicBezTo>
                      <a:pt x="151" y="30"/>
                      <a:pt x="157" y="20"/>
                      <a:pt x="161" y="15"/>
                    </a:cubicBezTo>
                    <a:lnTo>
                      <a:pt x="162" y="14"/>
                    </a:lnTo>
                    <a:close/>
                    <a:moveTo>
                      <a:pt x="139" y="20"/>
                    </a:moveTo>
                    <a:cubicBezTo>
                      <a:pt x="149" y="15"/>
                      <a:pt x="149" y="15"/>
                      <a:pt x="149" y="15"/>
                    </a:cubicBezTo>
                    <a:cubicBezTo>
                      <a:pt x="145" y="25"/>
                      <a:pt x="145" y="25"/>
                      <a:pt x="145" y="25"/>
                    </a:cubicBezTo>
                    <a:cubicBezTo>
                      <a:pt x="141" y="36"/>
                      <a:pt x="137" y="50"/>
                      <a:pt x="134" y="66"/>
                    </a:cubicBezTo>
                    <a:cubicBezTo>
                      <a:pt x="134" y="70"/>
                      <a:pt x="134" y="70"/>
                      <a:pt x="134" y="70"/>
                    </a:cubicBezTo>
                    <a:cubicBezTo>
                      <a:pt x="94" y="70"/>
                      <a:pt x="94" y="70"/>
                      <a:pt x="94" y="70"/>
                    </a:cubicBezTo>
                    <a:cubicBezTo>
                      <a:pt x="97" y="64"/>
                      <a:pt x="97" y="64"/>
                      <a:pt x="97" y="64"/>
                    </a:cubicBezTo>
                    <a:cubicBezTo>
                      <a:pt x="109" y="43"/>
                      <a:pt x="123" y="28"/>
                      <a:pt x="139" y="20"/>
                    </a:cubicBezTo>
                    <a:close/>
                    <a:moveTo>
                      <a:pt x="127" y="173"/>
                    </a:moveTo>
                    <a:cubicBezTo>
                      <a:pt x="127" y="177"/>
                      <a:pt x="127" y="177"/>
                      <a:pt x="127" y="177"/>
                    </a:cubicBezTo>
                    <a:cubicBezTo>
                      <a:pt x="127" y="192"/>
                      <a:pt x="128" y="215"/>
                      <a:pt x="131" y="239"/>
                    </a:cubicBezTo>
                    <a:cubicBezTo>
                      <a:pt x="131" y="243"/>
                      <a:pt x="131" y="243"/>
                      <a:pt x="131" y="243"/>
                    </a:cubicBezTo>
                    <a:cubicBezTo>
                      <a:pt x="88" y="243"/>
                      <a:pt x="88" y="243"/>
                      <a:pt x="88" y="243"/>
                    </a:cubicBezTo>
                    <a:cubicBezTo>
                      <a:pt x="87" y="241"/>
                      <a:pt x="87" y="241"/>
                      <a:pt x="87" y="241"/>
                    </a:cubicBezTo>
                    <a:cubicBezTo>
                      <a:pt x="80" y="221"/>
                      <a:pt x="75" y="200"/>
                      <a:pt x="74" y="178"/>
                    </a:cubicBezTo>
                    <a:cubicBezTo>
                      <a:pt x="74" y="173"/>
                      <a:pt x="74" y="173"/>
                      <a:pt x="74" y="173"/>
                    </a:cubicBezTo>
                    <a:lnTo>
                      <a:pt x="127" y="173"/>
                    </a:lnTo>
                    <a:close/>
                    <a:moveTo>
                      <a:pt x="74" y="157"/>
                    </a:moveTo>
                    <a:cubicBezTo>
                      <a:pt x="74" y="152"/>
                      <a:pt x="74" y="152"/>
                      <a:pt x="74" y="152"/>
                    </a:cubicBezTo>
                    <a:cubicBezTo>
                      <a:pt x="75" y="130"/>
                      <a:pt x="79" y="109"/>
                      <a:pt x="86" y="89"/>
                    </a:cubicBezTo>
                    <a:cubicBezTo>
                      <a:pt x="87" y="86"/>
                      <a:pt x="87" y="86"/>
                      <a:pt x="87" y="86"/>
                    </a:cubicBezTo>
                    <a:cubicBezTo>
                      <a:pt x="131" y="86"/>
                      <a:pt x="131" y="86"/>
                      <a:pt x="131" y="86"/>
                    </a:cubicBezTo>
                    <a:cubicBezTo>
                      <a:pt x="131" y="91"/>
                      <a:pt x="131" y="91"/>
                      <a:pt x="131" y="91"/>
                    </a:cubicBezTo>
                    <a:cubicBezTo>
                      <a:pt x="128" y="115"/>
                      <a:pt x="127" y="138"/>
                      <a:pt x="127" y="153"/>
                    </a:cubicBezTo>
                    <a:cubicBezTo>
                      <a:pt x="127" y="157"/>
                      <a:pt x="127" y="157"/>
                      <a:pt x="127" y="157"/>
                    </a:cubicBezTo>
                    <a:lnTo>
                      <a:pt x="74" y="157"/>
                    </a:lnTo>
                    <a:close/>
                    <a:moveTo>
                      <a:pt x="125" y="17"/>
                    </a:moveTo>
                    <a:cubicBezTo>
                      <a:pt x="119" y="22"/>
                      <a:pt x="107" y="28"/>
                      <a:pt x="92" y="50"/>
                    </a:cubicBezTo>
                    <a:cubicBezTo>
                      <a:pt x="88" y="55"/>
                      <a:pt x="85" y="61"/>
                      <a:pt x="82" y="67"/>
                    </a:cubicBezTo>
                    <a:cubicBezTo>
                      <a:pt x="81" y="70"/>
                      <a:pt x="81" y="70"/>
                      <a:pt x="81" y="70"/>
                    </a:cubicBezTo>
                    <a:cubicBezTo>
                      <a:pt x="47" y="70"/>
                      <a:pt x="47" y="70"/>
                      <a:pt x="47" y="70"/>
                    </a:cubicBezTo>
                    <a:cubicBezTo>
                      <a:pt x="80" y="29"/>
                      <a:pt x="125" y="17"/>
                      <a:pt x="125" y="17"/>
                    </a:cubicBezTo>
                    <a:close/>
                    <a:moveTo>
                      <a:pt x="14" y="152"/>
                    </a:moveTo>
                    <a:cubicBezTo>
                      <a:pt x="16" y="130"/>
                      <a:pt x="23" y="108"/>
                      <a:pt x="34" y="88"/>
                    </a:cubicBezTo>
                    <a:cubicBezTo>
                      <a:pt x="36" y="86"/>
                      <a:pt x="36" y="86"/>
                      <a:pt x="36" y="86"/>
                    </a:cubicBezTo>
                    <a:cubicBezTo>
                      <a:pt x="74" y="86"/>
                      <a:pt x="74" y="86"/>
                      <a:pt x="74" y="86"/>
                    </a:cubicBezTo>
                    <a:cubicBezTo>
                      <a:pt x="72" y="92"/>
                      <a:pt x="72" y="92"/>
                      <a:pt x="72" y="92"/>
                    </a:cubicBezTo>
                    <a:cubicBezTo>
                      <a:pt x="66" y="111"/>
                      <a:pt x="63" y="131"/>
                      <a:pt x="62" y="153"/>
                    </a:cubicBezTo>
                    <a:cubicBezTo>
                      <a:pt x="62" y="157"/>
                      <a:pt x="62" y="157"/>
                      <a:pt x="62" y="157"/>
                    </a:cubicBezTo>
                    <a:cubicBezTo>
                      <a:pt x="14" y="157"/>
                      <a:pt x="14" y="157"/>
                      <a:pt x="14" y="157"/>
                    </a:cubicBezTo>
                    <a:lnTo>
                      <a:pt x="14" y="152"/>
                    </a:lnTo>
                    <a:close/>
                    <a:moveTo>
                      <a:pt x="37" y="243"/>
                    </a:moveTo>
                    <a:cubicBezTo>
                      <a:pt x="36" y="241"/>
                      <a:pt x="36" y="241"/>
                      <a:pt x="36" y="241"/>
                    </a:cubicBezTo>
                    <a:cubicBezTo>
                      <a:pt x="24" y="222"/>
                      <a:pt x="17" y="200"/>
                      <a:pt x="15" y="178"/>
                    </a:cubicBezTo>
                    <a:cubicBezTo>
                      <a:pt x="14" y="173"/>
                      <a:pt x="14" y="173"/>
                      <a:pt x="14" y="173"/>
                    </a:cubicBezTo>
                    <a:cubicBezTo>
                      <a:pt x="62" y="173"/>
                      <a:pt x="62" y="173"/>
                      <a:pt x="62" y="173"/>
                    </a:cubicBezTo>
                    <a:cubicBezTo>
                      <a:pt x="62" y="177"/>
                      <a:pt x="62" y="177"/>
                      <a:pt x="62" y="177"/>
                    </a:cubicBezTo>
                    <a:cubicBezTo>
                      <a:pt x="63" y="199"/>
                      <a:pt x="67" y="219"/>
                      <a:pt x="73" y="238"/>
                    </a:cubicBezTo>
                    <a:cubicBezTo>
                      <a:pt x="75" y="243"/>
                      <a:pt x="75" y="243"/>
                      <a:pt x="75" y="243"/>
                    </a:cubicBezTo>
                    <a:lnTo>
                      <a:pt x="37" y="243"/>
                    </a:lnTo>
                    <a:close/>
                    <a:moveTo>
                      <a:pt x="125" y="311"/>
                    </a:moveTo>
                    <a:cubicBezTo>
                      <a:pt x="92" y="301"/>
                      <a:pt x="67" y="279"/>
                      <a:pt x="55" y="267"/>
                    </a:cubicBezTo>
                    <a:cubicBezTo>
                      <a:pt x="49" y="260"/>
                      <a:pt x="49" y="260"/>
                      <a:pt x="49" y="260"/>
                    </a:cubicBezTo>
                    <a:cubicBezTo>
                      <a:pt x="82" y="260"/>
                      <a:pt x="82" y="260"/>
                      <a:pt x="82" y="260"/>
                    </a:cubicBezTo>
                    <a:cubicBezTo>
                      <a:pt x="83" y="262"/>
                      <a:pt x="83" y="262"/>
                      <a:pt x="83" y="262"/>
                    </a:cubicBezTo>
                    <a:cubicBezTo>
                      <a:pt x="97" y="292"/>
                      <a:pt x="125" y="311"/>
                      <a:pt x="125" y="311"/>
                    </a:cubicBezTo>
                    <a:close/>
                    <a:moveTo>
                      <a:pt x="139" y="307"/>
                    </a:moveTo>
                    <a:cubicBezTo>
                      <a:pt x="124" y="299"/>
                      <a:pt x="110" y="285"/>
                      <a:pt x="99" y="266"/>
                    </a:cubicBezTo>
                    <a:cubicBezTo>
                      <a:pt x="95" y="260"/>
                      <a:pt x="95" y="260"/>
                      <a:pt x="95" y="260"/>
                    </a:cubicBezTo>
                    <a:cubicBezTo>
                      <a:pt x="134" y="260"/>
                      <a:pt x="134" y="260"/>
                      <a:pt x="134" y="260"/>
                    </a:cubicBezTo>
                    <a:cubicBezTo>
                      <a:pt x="134" y="263"/>
                      <a:pt x="134" y="263"/>
                      <a:pt x="134" y="263"/>
                    </a:cubicBezTo>
                    <a:cubicBezTo>
                      <a:pt x="137" y="279"/>
                      <a:pt x="141" y="292"/>
                      <a:pt x="145" y="302"/>
                    </a:cubicBezTo>
                    <a:cubicBezTo>
                      <a:pt x="149" y="312"/>
                      <a:pt x="149" y="312"/>
                      <a:pt x="149" y="312"/>
                    </a:cubicBezTo>
                    <a:lnTo>
                      <a:pt x="139" y="307"/>
                    </a:lnTo>
                    <a:close/>
                    <a:moveTo>
                      <a:pt x="170" y="313"/>
                    </a:moveTo>
                    <a:cubicBezTo>
                      <a:pt x="167" y="313"/>
                      <a:pt x="167" y="313"/>
                      <a:pt x="167" y="313"/>
                    </a:cubicBezTo>
                    <a:cubicBezTo>
                      <a:pt x="166" y="313"/>
                      <a:pt x="165" y="313"/>
                      <a:pt x="164" y="313"/>
                    </a:cubicBezTo>
                    <a:cubicBezTo>
                      <a:pt x="162" y="313"/>
                      <a:pt x="162" y="313"/>
                      <a:pt x="162" y="313"/>
                    </a:cubicBezTo>
                    <a:cubicBezTo>
                      <a:pt x="161" y="312"/>
                      <a:pt x="161" y="312"/>
                      <a:pt x="161" y="312"/>
                    </a:cubicBezTo>
                    <a:cubicBezTo>
                      <a:pt x="157" y="308"/>
                      <a:pt x="151" y="297"/>
                      <a:pt x="146" y="269"/>
                    </a:cubicBezTo>
                    <a:cubicBezTo>
                      <a:pt x="145" y="268"/>
                      <a:pt x="145" y="266"/>
                      <a:pt x="145" y="265"/>
                    </a:cubicBezTo>
                    <a:cubicBezTo>
                      <a:pt x="144" y="260"/>
                      <a:pt x="144" y="260"/>
                      <a:pt x="144" y="260"/>
                    </a:cubicBezTo>
                    <a:cubicBezTo>
                      <a:pt x="188" y="260"/>
                      <a:pt x="188" y="260"/>
                      <a:pt x="188" y="260"/>
                    </a:cubicBezTo>
                    <a:cubicBezTo>
                      <a:pt x="187" y="265"/>
                      <a:pt x="187" y="265"/>
                      <a:pt x="187" y="265"/>
                    </a:cubicBezTo>
                    <a:cubicBezTo>
                      <a:pt x="187" y="266"/>
                      <a:pt x="187" y="268"/>
                      <a:pt x="186" y="269"/>
                    </a:cubicBezTo>
                    <a:cubicBezTo>
                      <a:pt x="181" y="297"/>
                      <a:pt x="175" y="307"/>
                      <a:pt x="171" y="312"/>
                    </a:cubicBezTo>
                    <a:lnTo>
                      <a:pt x="170" y="313"/>
                    </a:lnTo>
                    <a:close/>
                    <a:moveTo>
                      <a:pt x="192" y="309"/>
                    </a:moveTo>
                    <a:cubicBezTo>
                      <a:pt x="182" y="313"/>
                      <a:pt x="182" y="313"/>
                      <a:pt x="182" y="313"/>
                    </a:cubicBezTo>
                    <a:cubicBezTo>
                      <a:pt x="186" y="304"/>
                      <a:pt x="186" y="304"/>
                      <a:pt x="186" y="304"/>
                    </a:cubicBezTo>
                    <a:cubicBezTo>
                      <a:pt x="191" y="294"/>
                      <a:pt x="194" y="280"/>
                      <a:pt x="197" y="263"/>
                    </a:cubicBezTo>
                    <a:cubicBezTo>
                      <a:pt x="198" y="260"/>
                      <a:pt x="198" y="260"/>
                      <a:pt x="198" y="260"/>
                    </a:cubicBezTo>
                    <a:cubicBezTo>
                      <a:pt x="240" y="260"/>
                      <a:pt x="240" y="260"/>
                      <a:pt x="240" y="260"/>
                    </a:cubicBezTo>
                    <a:cubicBezTo>
                      <a:pt x="237" y="266"/>
                      <a:pt x="237" y="266"/>
                      <a:pt x="237" y="266"/>
                    </a:cubicBezTo>
                    <a:cubicBezTo>
                      <a:pt x="225" y="287"/>
                      <a:pt x="209" y="302"/>
                      <a:pt x="192" y="309"/>
                    </a:cubicBezTo>
                    <a:close/>
                    <a:moveTo>
                      <a:pt x="218" y="305"/>
                    </a:moveTo>
                    <a:cubicBezTo>
                      <a:pt x="220" y="304"/>
                      <a:pt x="245" y="285"/>
                      <a:pt x="252" y="262"/>
                    </a:cubicBezTo>
                    <a:cubicBezTo>
                      <a:pt x="254" y="260"/>
                      <a:pt x="254" y="260"/>
                      <a:pt x="254" y="260"/>
                    </a:cubicBezTo>
                    <a:cubicBezTo>
                      <a:pt x="279" y="260"/>
                      <a:pt x="279" y="260"/>
                      <a:pt x="279" y="260"/>
                    </a:cubicBezTo>
                    <a:cubicBezTo>
                      <a:pt x="254" y="295"/>
                      <a:pt x="218" y="305"/>
                      <a:pt x="218" y="305"/>
                    </a:cubicBezTo>
                    <a:close/>
                    <a:moveTo>
                      <a:pt x="290" y="243"/>
                    </a:moveTo>
                    <a:cubicBezTo>
                      <a:pt x="261" y="243"/>
                      <a:pt x="261" y="243"/>
                      <a:pt x="261" y="243"/>
                    </a:cubicBezTo>
                    <a:cubicBezTo>
                      <a:pt x="262" y="238"/>
                      <a:pt x="262" y="238"/>
                      <a:pt x="262" y="238"/>
                    </a:cubicBezTo>
                    <a:cubicBezTo>
                      <a:pt x="269" y="219"/>
                      <a:pt x="273" y="199"/>
                      <a:pt x="274" y="177"/>
                    </a:cubicBezTo>
                    <a:cubicBezTo>
                      <a:pt x="274" y="173"/>
                      <a:pt x="274" y="173"/>
                      <a:pt x="274" y="173"/>
                    </a:cubicBezTo>
                    <a:cubicBezTo>
                      <a:pt x="313" y="173"/>
                      <a:pt x="313" y="173"/>
                      <a:pt x="313" y="173"/>
                    </a:cubicBezTo>
                    <a:cubicBezTo>
                      <a:pt x="313" y="178"/>
                      <a:pt x="313" y="178"/>
                      <a:pt x="313" y="178"/>
                    </a:cubicBezTo>
                    <a:cubicBezTo>
                      <a:pt x="310" y="200"/>
                      <a:pt x="303" y="222"/>
                      <a:pt x="292" y="241"/>
                    </a:cubicBezTo>
                    <a:lnTo>
                      <a:pt x="290" y="2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196" name="Freeform 258"/>
            <p:cNvSpPr>
              <a:spLocks noEditPoints="1"/>
            </p:cNvSpPr>
            <p:nvPr/>
          </p:nvSpPr>
          <p:spPr bwMode="auto">
            <a:xfrm>
              <a:off x="3930228" y="6125765"/>
              <a:ext cx="1903588" cy="1382192"/>
            </a:xfrm>
            <a:custGeom>
              <a:avLst/>
              <a:gdLst/>
              <a:ahLst/>
              <a:cxnLst>
                <a:cxn ang="0">
                  <a:pos x="351" y="12"/>
                </a:cxn>
                <a:cxn ang="0">
                  <a:pos x="347" y="4"/>
                </a:cxn>
                <a:cxn ang="0">
                  <a:pos x="52" y="0"/>
                </a:cxn>
                <a:cxn ang="0">
                  <a:pos x="42" y="4"/>
                </a:cxn>
                <a:cxn ang="0">
                  <a:pos x="38" y="234"/>
                </a:cxn>
                <a:cxn ang="0">
                  <a:pos x="15" y="234"/>
                </a:cxn>
                <a:cxn ang="0">
                  <a:pos x="3" y="245"/>
                </a:cxn>
                <a:cxn ang="0">
                  <a:pos x="0" y="263"/>
                </a:cxn>
                <a:cxn ang="0">
                  <a:pos x="3" y="270"/>
                </a:cxn>
                <a:cxn ang="0">
                  <a:pos x="15" y="280"/>
                </a:cxn>
                <a:cxn ang="0">
                  <a:pos x="369" y="281"/>
                </a:cxn>
                <a:cxn ang="0">
                  <a:pos x="382" y="275"/>
                </a:cxn>
                <a:cxn ang="0">
                  <a:pos x="387" y="263"/>
                </a:cxn>
                <a:cxn ang="0">
                  <a:pos x="387" y="249"/>
                </a:cxn>
                <a:cxn ang="0">
                  <a:pos x="376" y="236"/>
                </a:cxn>
                <a:cxn ang="0">
                  <a:pos x="369" y="234"/>
                </a:cxn>
                <a:cxn ang="0">
                  <a:pos x="51" y="12"/>
                </a:cxn>
                <a:cxn ang="0">
                  <a:pos x="337" y="11"/>
                </a:cxn>
                <a:cxn ang="0">
                  <a:pos x="338" y="237"/>
                </a:cxn>
                <a:cxn ang="0">
                  <a:pos x="52" y="237"/>
                </a:cxn>
                <a:cxn ang="0">
                  <a:pos x="170" y="265"/>
                </a:cxn>
                <a:cxn ang="0">
                  <a:pos x="163" y="263"/>
                </a:cxn>
                <a:cxn ang="0">
                  <a:pos x="162" y="258"/>
                </a:cxn>
                <a:cxn ang="0">
                  <a:pos x="166" y="250"/>
                </a:cxn>
                <a:cxn ang="0">
                  <a:pos x="171" y="250"/>
                </a:cxn>
                <a:cxn ang="0">
                  <a:pos x="176" y="258"/>
                </a:cxn>
                <a:cxn ang="0">
                  <a:pos x="174" y="263"/>
                </a:cxn>
                <a:cxn ang="0">
                  <a:pos x="170" y="265"/>
                </a:cxn>
                <a:cxn ang="0">
                  <a:pos x="191" y="265"/>
                </a:cxn>
                <a:cxn ang="0">
                  <a:pos x="186" y="258"/>
                </a:cxn>
                <a:cxn ang="0">
                  <a:pos x="189" y="251"/>
                </a:cxn>
                <a:cxn ang="0">
                  <a:pos x="194" y="249"/>
                </a:cxn>
                <a:cxn ang="0">
                  <a:pos x="201" y="254"/>
                </a:cxn>
                <a:cxn ang="0">
                  <a:pos x="201" y="260"/>
                </a:cxn>
                <a:cxn ang="0">
                  <a:pos x="194" y="265"/>
                </a:cxn>
                <a:cxn ang="0">
                  <a:pos x="220" y="265"/>
                </a:cxn>
                <a:cxn ang="0">
                  <a:pos x="212" y="260"/>
                </a:cxn>
                <a:cxn ang="0">
                  <a:pos x="212" y="254"/>
                </a:cxn>
                <a:cxn ang="0">
                  <a:pos x="220" y="249"/>
                </a:cxn>
                <a:cxn ang="0">
                  <a:pos x="224" y="251"/>
                </a:cxn>
                <a:cxn ang="0">
                  <a:pos x="227" y="258"/>
                </a:cxn>
                <a:cxn ang="0">
                  <a:pos x="222" y="265"/>
                </a:cxn>
                <a:cxn ang="0">
                  <a:pos x="353" y="265"/>
                </a:cxn>
                <a:cxn ang="0">
                  <a:pos x="353" y="249"/>
                </a:cxn>
              </a:cxnLst>
              <a:rect l="0" t="0" r="r" b="b"/>
              <a:pathLst>
                <a:path w="387" h="281">
                  <a:moveTo>
                    <a:pt x="369" y="234"/>
                  </a:moveTo>
                  <a:lnTo>
                    <a:pt x="351" y="234"/>
                  </a:lnTo>
                  <a:lnTo>
                    <a:pt x="351" y="12"/>
                  </a:lnTo>
                  <a:lnTo>
                    <a:pt x="351" y="12"/>
                  </a:lnTo>
                  <a:lnTo>
                    <a:pt x="349" y="7"/>
                  </a:lnTo>
                  <a:lnTo>
                    <a:pt x="347" y="4"/>
                  </a:lnTo>
                  <a:lnTo>
                    <a:pt x="342" y="1"/>
                  </a:lnTo>
                  <a:lnTo>
                    <a:pt x="337" y="0"/>
                  </a:lnTo>
                  <a:lnTo>
                    <a:pt x="52" y="0"/>
                  </a:lnTo>
                  <a:lnTo>
                    <a:pt x="52" y="0"/>
                  </a:lnTo>
                  <a:lnTo>
                    <a:pt x="47" y="1"/>
                  </a:lnTo>
                  <a:lnTo>
                    <a:pt x="42" y="4"/>
                  </a:lnTo>
                  <a:lnTo>
                    <a:pt x="39" y="7"/>
                  </a:lnTo>
                  <a:lnTo>
                    <a:pt x="38" y="12"/>
                  </a:lnTo>
                  <a:lnTo>
                    <a:pt x="38" y="234"/>
                  </a:lnTo>
                  <a:lnTo>
                    <a:pt x="18" y="234"/>
                  </a:lnTo>
                  <a:lnTo>
                    <a:pt x="18" y="234"/>
                  </a:lnTo>
                  <a:lnTo>
                    <a:pt x="15" y="234"/>
                  </a:lnTo>
                  <a:lnTo>
                    <a:pt x="13" y="236"/>
                  </a:lnTo>
                  <a:lnTo>
                    <a:pt x="7" y="240"/>
                  </a:lnTo>
                  <a:lnTo>
                    <a:pt x="3" y="245"/>
                  </a:lnTo>
                  <a:lnTo>
                    <a:pt x="2" y="249"/>
                  </a:lnTo>
                  <a:lnTo>
                    <a:pt x="0" y="253"/>
                  </a:lnTo>
                  <a:lnTo>
                    <a:pt x="0" y="263"/>
                  </a:lnTo>
                  <a:lnTo>
                    <a:pt x="0" y="263"/>
                  </a:lnTo>
                  <a:lnTo>
                    <a:pt x="2" y="266"/>
                  </a:lnTo>
                  <a:lnTo>
                    <a:pt x="3" y="270"/>
                  </a:lnTo>
                  <a:lnTo>
                    <a:pt x="7" y="275"/>
                  </a:lnTo>
                  <a:lnTo>
                    <a:pt x="13" y="280"/>
                  </a:lnTo>
                  <a:lnTo>
                    <a:pt x="15" y="280"/>
                  </a:lnTo>
                  <a:lnTo>
                    <a:pt x="18" y="281"/>
                  </a:lnTo>
                  <a:lnTo>
                    <a:pt x="369" y="281"/>
                  </a:lnTo>
                  <a:lnTo>
                    <a:pt x="369" y="281"/>
                  </a:lnTo>
                  <a:lnTo>
                    <a:pt x="373" y="280"/>
                  </a:lnTo>
                  <a:lnTo>
                    <a:pt x="376" y="280"/>
                  </a:lnTo>
                  <a:lnTo>
                    <a:pt x="382" y="275"/>
                  </a:lnTo>
                  <a:lnTo>
                    <a:pt x="386" y="270"/>
                  </a:lnTo>
                  <a:lnTo>
                    <a:pt x="387" y="266"/>
                  </a:lnTo>
                  <a:lnTo>
                    <a:pt x="387" y="263"/>
                  </a:lnTo>
                  <a:lnTo>
                    <a:pt x="387" y="253"/>
                  </a:lnTo>
                  <a:lnTo>
                    <a:pt x="387" y="253"/>
                  </a:lnTo>
                  <a:lnTo>
                    <a:pt x="387" y="249"/>
                  </a:lnTo>
                  <a:lnTo>
                    <a:pt x="386" y="245"/>
                  </a:lnTo>
                  <a:lnTo>
                    <a:pt x="382" y="240"/>
                  </a:lnTo>
                  <a:lnTo>
                    <a:pt x="376" y="236"/>
                  </a:lnTo>
                  <a:lnTo>
                    <a:pt x="373" y="234"/>
                  </a:lnTo>
                  <a:lnTo>
                    <a:pt x="369" y="234"/>
                  </a:lnTo>
                  <a:lnTo>
                    <a:pt x="369" y="234"/>
                  </a:lnTo>
                  <a:close/>
                  <a:moveTo>
                    <a:pt x="51" y="237"/>
                  </a:moveTo>
                  <a:lnTo>
                    <a:pt x="51" y="12"/>
                  </a:lnTo>
                  <a:lnTo>
                    <a:pt x="51" y="12"/>
                  </a:lnTo>
                  <a:lnTo>
                    <a:pt x="52" y="11"/>
                  </a:lnTo>
                  <a:lnTo>
                    <a:pt x="337" y="11"/>
                  </a:lnTo>
                  <a:lnTo>
                    <a:pt x="337" y="11"/>
                  </a:lnTo>
                  <a:lnTo>
                    <a:pt x="338" y="12"/>
                  </a:lnTo>
                  <a:lnTo>
                    <a:pt x="338" y="237"/>
                  </a:lnTo>
                  <a:lnTo>
                    <a:pt x="338" y="237"/>
                  </a:lnTo>
                  <a:lnTo>
                    <a:pt x="337" y="237"/>
                  </a:lnTo>
                  <a:lnTo>
                    <a:pt x="52" y="237"/>
                  </a:lnTo>
                  <a:lnTo>
                    <a:pt x="52" y="237"/>
                  </a:lnTo>
                  <a:lnTo>
                    <a:pt x="51" y="237"/>
                  </a:lnTo>
                  <a:lnTo>
                    <a:pt x="51" y="237"/>
                  </a:lnTo>
                  <a:close/>
                  <a:moveTo>
                    <a:pt x="170" y="265"/>
                  </a:moveTo>
                  <a:lnTo>
                    <a:pt x="170" y="265"/>
                  </a:lnTo>
                  <a:lnTo>
                    <a:pt x="166" y="265"/>
                  </a:lnTo>
                  <a:lnTo>
                    <a:pt x="163" y="263"/>
                  </a:lnTo>
                  <a:lnTo>
                    <a:pt x="162" y="260"/>
                  </a:lnTo>
                  <a:lnTo>
                    <a:pt x="162" y="258"/>
                  </a:lnTo>
                  <a:lnTo>
                    <a:pt x="162" y="258"/>
                  </a:lnTo>
                  <a:lnTo>
                    <a:pt x="162" y="254"/>
                  </a:lnTo>
                  <a:lnTo>
                    <a:pt x="163" y="251"/>
                  </a:lnTo>
                  <a:lnTo>
                    <a:pt x="166" y="250"/>
                  </a:lnTo>
                  <a:lnTo>
                    <a:pt x="170" y="249"/>
                  </a:lnTo>
                  <a:lnTo>
                    <a:pt x="170" y="249"/>
                  </a:lnTo>
                  <a:lnTo>
                    <a:pt x="171" y="250"/>
                  </a:lnTo>
                  <a:lnTo>
                    <a:pt x="174" y="251"/>
                  </a:lnTo>
                  <a:lnTo>
                    <a:pt x="176" y="254"/>
                  </a:lnTo>
                  <a:lnTo>
                    <a:pt x="176" y="258"/>
                  </a:lnTo>
                  <a:lnTo>
                    <a:pt x="176" y="258"/>
                  </a:lnTo>
                  <a:lnTo>
                    <a:pt x="176" y="260"/>
                  </a:lnTo>
                  <a:lnTo>
                    <a:pt x="174" y="263"/>
                  </a:lnTo>
                  <a:lnTo>
                    <a:pt x="171" y="265"/>
                  </a:lnTo>
                  <a:lnTo>
                    <a:pt x="170" y="265"/>
                  </a:lnTo>
                  <a:lnTo>
                    <a:pt x="170" y="265"/>
                  </a:lnTo>
                  <a:close/>
                  <a:moveTo>
                    <a:pt x="194" y="265"/>
                  </a:moveTo>
                  <a:lnTo>
                    <a:pt x="194" y="265"/>
                  </a:lnTo>
                  <a:lnTo>
                    <a:pt x="191" y="265"/>
                  </a:lnTo>
                  <a:lnTo>
                    <a:pt x="189" y="263"/>
                  </a:lnTo>
                  <a:lnTo>
                    <a:pt x="186" y="260"/>
                  </a:lnTo>
                  <a:lnTo>
                    <a:pt x="186" y="258"/>
                  </a:lnTo>
                  <a:lnTo>
                    <a:pt x="186" y="258"/>
                  </a:lnTo>
                  <a:lnTo>
                    <a:pt x="186" y="254"/>
                  </a:lnTo>
                  <a:lnTo>
                    <a:pt x="189" y="251"/>
                  </a:lnTo>
                  <a:lnTo>
                    <a:pt x="191" y="250"/>
                  </a:lnTo>
                  <a:lnTo>
                    <a:pt x="194" y="249"/>
                  </a:lnTo>
                  <a:lnTo>
                    <a:pt x="194" y="249"/>
                  </a:lnTo>
                  <a:lnTo>
                    <a:pt x="197" y="250"/>
                  </a:lnTo>
                  <a:lnTo>
                    <a:pt x="200" y="251"/>
                  </a:lnTo>
                  <a:lnTo>
                    <a:pt x="201" y="254"/>
                  </a:lnTo>
                  <a:lnTo>
                    <a:pt x="202" y="258"/>
                  </a:lnTo>
                  <a:lnTo>
                    <a:pt x="202" y="258"/>
                  </a:lnTo>
                  <a:lnTo>
                    <a:pt x="201" y="260"/>
                  </a:lnTo>
                  <a:lnTo>
                    <a:pt x="200" y="263"/>
                  </a:lnTo>
                  <a:lnTo>
                    <a:pt x="197" y="265"/>
                  </a:lnTo>
                  <a:lnTo>
                    <a:pt x="194" y="265"/>
                  </a:lnTo>
                  <a:lnTo>
                    <a:pt x="194" y="265"/>
                  </a:lnTo>
                  <a:close/>
                  <a:moveTo>
                    <a:pt x="220" y="265"/>
                  </a:moveTo>
                  <a:lnTo>
                    <a:pt x="220" y="265"/>
                  </a:lnTo>
                  <a:lnTo>
                    <a:pt x="216" y="265"/>
                  </a:lnTo>
                  <a:lnTo>
                    <a:pt x="214" y="263"/>
                  </a:lnTo>
                  <a:lnTo>
                    <a:pt x="212" y="260"/>
                  </a:lnTo>
                  <a:lnTo>
                    <a:pt x="211" y="258"/>
                  </a:lnTo>
                  <a:lnTo>
                    <a:pt x="211" y="258"/>
                  </a:lnTo>
                  <a:lnTo>
                    <a:pt x="212" y="254"/>
                  </a:lnTo>
                  <a:lnTo>
                    <a:pt x="214" y="251"/>
                  </a:lnTo>
                  <a:lnTo>
                    <a:pt x="216" y="250"/>
                  </a:lnTo>
                  <a:lnTo>
                    <a:pt x="220" y="249"/>
                  </a:lnTo>
                  <a:lnTo>
                    <a:pt x="220" y="249"/>
                  </a:lnTo>
                  <a:lnTo>
                    <a:pt x="222" y="250"/>
                  </a:lnTo>
                  <a:lnTo>
                    <a:pt x="224" y="251"/>
                  </a:lnTo>
                  <a:lnTo>
                    <a:pt x="225" y="254"/>
                  </a:lnTo>
                  <a:lnTo>
                    <a:pt x="227" y="258"/>
                  </a:lnTo>
                  <a:lnTo>
                    <a:pt x="227" y="258"/>
                  </a:lnTo>
                  <a:lnTo>
                    <a:pt x="225" y="260"/>
                  </a:lnTo>
                  <a:lnTo>
                    <a:pt x="224" y="263"/>
                  </a:lnTo>
                  <a:lnTo>
                    <a:pt x="222" y="265"/>
                  </a:lnTo>
                  <a:lnTo>
                    <a:pt x="220" y="265"/>
                  </a:lnTo>
                  <a:lnTo>
                    <a:pt x="220" y="265"/>
                  </a:lnTo>
                  <a:close/>
                  <a:moveTo>
                    <a:pt x="353" y="265"/>
                  </a:moveTo>
                  <a:lnTo>
                    <a:pt x="278" y="265"/>
                  </a:lnTo>
                  <a:lnTo>
                    <a:pt x="278" y="249"/>
                  </a:lnTo>
                  <a:lnTo>
                    <a:pt x="353" y="249"/>
                  </a:lnTo>
                  <a:lnTo>
                    <a:pt x="353" y="265"/>
                  </a:lnTo>
                  <a:lnTo>
                    <a:pt x="353" y="2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212" name="Group 146484"/>
          <p:cNvGrpSpPr>
            <a:grpSpLocks noChangeAspect="1"/>
          </p:cNvGrpSpPr>
          <p:nvPr/>
        </p:nvGrpSpPr>
        <p:grpSpPr>
          <a:xfrm>
            <a:off x="445106" y="2974843"/>
            <a:ext cx="466719" cy="654545"/>
            <a:chOff x="7596188" y="711200"/>
            <a:chExt cx="1301749" cy="1825626"/>
          </a:xfrm>
          <a:solidFill>
            <a:schemeClr val="bg1"/>
          </a:solidFill>
        </p:grpSpPr>
        <p:sp>
          <p:nvSpPr>
            <p:cNvPr id="213" name="Freeform 106"/>
            <p:cNvSpPr>
              <a:spLocks noEditPoints="1"/>
            </p:cNvSpPr>
            <p:nvPr/>
          </p:nvSpPr>
          <p:spPr bwMode="auto">
            <a:xfrm>
              <a:off x="7596188" y="1262063"/>
              <a:ext cx="1274762" cy="1274763"/>
            </a:xfrm>
            <a:custGeom>
              <a:avLst/>
              <a:gdLst>
                <a:gd name="T0" fmla="*/ 340 w 340"/>
                <a:gd name="T1" fmla="*/ 170 h 340"/>
                <a:gd name="T2" fmla="*/ 170 w 340"/>
                <a:gd name="T3" fmla="*/ 340 h 340"/>
                <a:gd name="T4" fmla="*/ 0 w 340"/>
                <a:gd name="T5" fmla="*/ 170 h 340"/>
                <a:gd name="T6" fmla="*/ 170 w 340"/>
                <a:gd name="T7" fmla="*/ 0 h 340"/>
                <a:gd name="T8" fmla="*/ 340 w 340"/>
                <a:gd name="T9" fmla="*/ 170 h 340"/>
                <a:gd name="T10" fmla="*/ 170 w 340"/>
                <a:gd name="T11" fmla="*/ 12 h 340"/>
                <a:gd name="T12" fmla="*/ 12 w 340"/>
                <a:gd name="T13" fmla="*/ 170 h 340"/>
                <a:gd name="T14" fmla="*/ 170 w 340"/>
                <a:gd name="T15" fmla="*/ 328 h 340"/>
                <a:gd name="T16" fmla="*/ 328 w 340"/>
                <a:gd name="T17" fmla="*/ 170 h 340"/>
                <a:gd name="T18" fmla="*/ 170 w 340"/>
                <a:gd name="T19" fmla="*/ 1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340" y="170"/>
                  </a:moveTo>
                  <a:cubicBezTo>
                    <a:pt x="340" y="264"/>
                    <a:pt x="264" y="340"/>
                    <a:pt x="170" y="340"/>
                  </a:cubicBezTo>
                  <a:cubicBezTo>
                    <a:pt x="76" y="340"/>
                    <a:pt x="0" y="264"/>
                    <a:pt x="0" y="170"/>
                  </a:cubicBezTo>
                  <a:cubicBezTo>
                    <a:pt x="0" y="76"/>
                    <a:pt x="76" y="0"/>
                    <a:pt x="170" y="0"/>
                  </a:cubicBezTo>
                  <a:cubicBezTo>
                    <a:pt x="264" y="0"/>
                    <a:pt x="340" y="76"/>
                    <a:pt x="340" y="170"/>
                  </a:cubicBezTo>
                  <a:close/>
                  <a:moveTo>
                    <a:pt x="170" y="12"/>
                  </a:moveTo>
                  <a:cubicBezTo>
                    <a:pt x="83" y="12"/>
                    <a:pt x="12" y="83"/>
                    <a:pt x="12" y="170"/>
                  </a:cubicBezTo>
                  <a:cubicBezTo>
                    <a:pt x="12" y="257"/>
                    <a:pt x="83" y="328"/>
                    <a:pt x="170" y="328"/>
                  </a:cubicBezTo>
                  <a:cubicBezTo>
                    <a:pt x="257" y="328"/>
                    <a:pt x="328" y="257"/>
                    <a:pt x="328" y="170"/>
                  </a:cubicBezTo>
                  <a:cubicBezTo>
                    <a:pt x="328" y="83"/>
                    <a:pt x="257" y="12"/>
                    <a:pt x="17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4" name="Oval 107"/>
            <p:cNvSpPr>
              <a:spLocks noChangeArrowheads="1"/>
            </p:cNvSpPr>
            <p:nvPr/>
          </p:nvSpPr>
          <p:spPr bwMode="auto">
            <a:xfrm>
              <a:off x="8166100" y="1831975"/>
              <a:ext cx="134937" cy="134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5" name="Oval 108"/>
            <p:cNvSpPr>
              <a:spLocks noChangeArrowheads="1"/>
            </p:cNvSpPr>
            <p:nvPr/>
          </p:nvSpPr>
          <p:spPr bwMode="auto">
            <a:xfrm>
              <a:off x="8204200" y="1360488"/>
              <a:ext cx="58737"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6" name="Oval 109"/>
            <p:cNvSpPr>
              <a:spLocks noChangeArrowheads="1"/>
            </p:cNvSpPr>
            <p:nvPr/>
          </p:nvSpPr>
          <p:spPr bwMode="auto">
            <a:xfrm>
              <a:off x="8204200" y="2384425"/>
              <a:ext cx="58737"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7" name="Oval 110"/>
            <p:cNvSpPr>
              <a:spLocks noChangeArrowheads="1"/>
            </p:cNvSpPr>
            <p:nvPr/>
          </p:nvSpPr>
          <p:spPr bwMode="auto">
            <a:xfrm>
              <a:off x="7693025" y="1870075"/>
              <a:ext cx="57150"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8" name="Oval 111"/>
            <p:cNvSpPr>
              <a:spLocks noChangeArrowheads="1"/>
            </p:cNvSpPr>
            <p:nvPr/>
          </p:nvSpPr>
          <p:spPr bwMode="auto">
            <a:xfrm>
              <a:off x="8716963" y="1870075"/>
              <a:ext cx="57150"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9" name="Freeform 112"/>
            <p:cNvSpPr>
              <a:spLocks/>
            </p:cNvSpPr>
            <p:nvPr/>
          </p:nvSpPr>
          <p:spPr bwMode="auto">
            <a:xfrm>
              <a:off x="8575675" y="2241550"/>
              <a:ext cx="41275" cy="41275"/>
            </a:xfrm>
            <a:custGeom>
              <a:avLst/>
              <a:gdLst>
                <a:gd name="T0" fmla="*/ 2 w 11"/>
                <a:gd name="T1" fmla="*/ 9 h 11"/>
                <a:gd name="T2" fmla="*/ 2 w 11"/>
                <a:gd name="T3" fmla="*/ 2 h 11"/>
                <a:gd name="T4" fmla="*/ 9 w 11"/>
                <a:gd name="T5" fmla="*/ 2 h 11"/>
                <a:gd name="T6" fmla="*/ 9 w 11"/>
                <a:gd name="T7" fmla="*/ 9 h 11"/>
                <a:gd name="T8" fmla="*/ 2 w 11"/>
                <a:gd name="T9" fmla="*/ 9 h 11"/>
              </a:gdLst>
              <a:ahLst/>
              <a:cxnLst>
                <a:cxn ang="0">
                  <a:pos x="T0" y="T1"/>
                </a:cxn>
                <a:cxn ang="0">
                  <a:pos x="T2" y="T3"/>
                </a:cxn>
                <a:cxn ang="0">
                  <a:pos x="T4" y="T5"/>
                </a:cxn>
                <a:cxn ang="0">
                  <a:pos x="T6" y="T7"/>
                </a:cxn>
                <a:cxn ang="0">
                  <a:pos x="T8" y="T9"/>
                </a:cxn>
              </a:cxnLst>
              <a:rect l="0" t="0" r="r" b="b"/>
              <a:pathLst>
                <a:path w="11" h="11">
                  <a:moveTo>
                    <a:pt x="2" y="9"/>
                  </a:moveTo>
                  <a:cubicBezTo>
                    <a:pt x="0" y="7"/>
                    <a:pt x="0" y="4"/>
                    <a:pt x="2" y="2"/>
                  </a:cubicBezTo>
                  <a:cubicBezTo>
                    <a:pt x="4" y="0"/>
                    <a:pt x="7" y="0"/>
                    <a:pt x="9" y="2"/>
                  </a:cubicBezTo>
                  <a:cubicBezTo>
                    <a:pt x="11" y="4"/>
                    <a:pt x="11" y="7"/>
                    <a:pt x="9" y="9"/>
                  </a:cubicBezTo>
                  <a:cubicBezTo>
                    <a:pt x="7" y="11"/>
                    <a:pt x="4" y="11"/>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0" name="Freeform 113"/>
            <p:cNvSpPr>
              <a:spLocks/>
            </p:cNvSpPr>
            <p:nvPr/>
          </p:nvSpPr>
          <p:spPr bwMode="auto">
            <a:xfrm>
              <a:off x="7851775" y="2241550"/>
              <a:ext cx="41275" cy="41275"/>
            </a:xfrm>
            <a:custGeom>
              <a:avLst/>
              <a:gdLst>
                <a:gd name="T0" fmla="*/ 2 w 11"/>
                <a:gd name="T1" fmla="*/ 2 h 11"/>
                <a:gd name="T2" fmla="*/ 9 w 11"/>
                <a:gd name="T3" fmla="*/ 2 h 11"/>
                <a:gd name="T4" fmla="*/ 9 w 11"/>
                <a:gd name="T5" fmla="*/ 9 h 11"/>
                <a:gd name="T6" fmla="*/ 2 w 11"/>
                <a:gd name="T7" fmla="*/ 9 h 11"/>
                <a:gd name="T8" fmla="*/ 2 w 11"/>
                <a:gd name="T9" fmla="*/ 2 h 11"/>
              </a:gdLst>
              <a:ahLst/>
              <a:cxnLst>
                <a:cxn ang="0">
                  <a:pos x="T0" y="T1"/>
                </a:cxn>
                <a:cxn ang="0">
                  <a:pos x="T2" y="T3"/>
                </a:cxn>
                <a:cxn ang="0">
                  <a:pos x="T4" y="T5"/>
                </a:cxn>
                <a:cxn ang="0">
                  <a:pos x="T6" y="T7"/>
                </a:cxn>
                <a:cxn ang="0">
                  <a:pos x="T8" y="T9"/>
                </a:cxn>
              </a:cxnLst>
              <a:rect l="0" t="0" r="r" b="b"/>
              <a:pathLst>
                <a:path w="11" h="11">
                  <a:moveTo>
                    <a:pt x="2" y="2"/>
                  </a:moveTo>
                  <a:cubicBezTo>
                    <a:pt x="4" y="0"/>
                    <a:pt x="7" y="0"/>
                    <a:pt x="9" y="2"/>
                  </a:cubicBezTo>
                  <a:cubicBezTo>
                    <a:pt x="11" y="4"/>
                    <a:pt x="11" y="7"/>
                    <a:pt x="9" y="9"/>
                  </a:cubicBezTo>
                  <a:cubicBezTo>
                    <a:pt x="7" y="11"/>
                    <a:pt x="4" y="11"/>
                    <a:pt x="2" y="9"/>
                  </a:cubicBezTo>
                  <a:cubicBezTo>
                    <a:pt x="0" y="7"/>
                    <a:pt x="0"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1" name="Freeform 114"/>
            <p:cNvSpPr>
              <a:spLocks/>
            </p:cNvSpPr>
            <p:nvPr/>
          </p:nvSpPr>
          <p:spPr bwMode="auto">
            <a:xfrm>
              <a:off x="7851775" y="1517650"/>
              <a:ext cx="41275" cy="41275"/>
            </a:xfrm>
            <a:custGeom>
              <a:avLst/>
              <a:gdLst>
                <a:gd name="T0" fmla="*/ 9 w 11"/>
                <a:gd name="T1" fmla="*/ 2 h 11"/>
                <a:gd name="T2" fmla="*/ 9 w 11"/>
                <a:gd name="T3" fmla="*/ 9 h 11"/>
                <a:gd name="T4" fmla="*/ 2 w 11"/>
                <a:gd name="T5" fmla="*/ 9 h 11"/>
                <a:gd name="T6" fmla="*/ 2 w 11"/>
                <a:gd name="T7" fmla="*/ 2 h 11"/>
                <a:gd name="T8" fmla="*/ 9 w 11"/>
                <a:gd name="T9" fmla="*/ 2 h 11"/>
              </a:gdLst>
              <a:ahLst/>
              <a:cxnLst>
                <a:cxn ang="0">
                  <a:pos x="T0" y="T1"/>
                </a:cxn>
                <a:cxn ang="0">
                  <a:pos x="T2" y="T3"/>
                </a:cxn>
                <a:cxn ang="0">
                  <a:pos x="T4" y="T5"/>
                </a:cxn>
                <a:cxn ang="0">
                  <a:pos x="T6" y="T7"/>
                </a:cxn>
                <a:cxn ang="0">
                  <a:pos x="T8" y="T9"/>
                </a:cxn>
              </a:cxnLst>
              <a:rect l="0" t="0" r="r" b="b"/>
              <a:pathLst>
                <a:path w="11" h="11">
                  <a:moveTo>
                    <a:pt x="9" y="2"/>
                  </a:moveTo>
                  <a:cubicBezTo>
                    <a:pt x="11" y="4"/>
                    <a:pt x="11" y="7"/>
                    <a:pt x="9" y="9"/>
                  </a:cubicBezTo>
                  <a:cubicBezTo>
                    <a:pt x="7" y="11"/>
                    <a:pt x="4" y="11"/>
                    <a:pt x="2" y="9"/>
                  </a:cubicBezTo>
                  <a:cubicBezTo>
                    <a:pt x="0" y="7"/>
                    <a:pt x="0" y="4"/>
                    <a:pt x="2" y="2"/>
                  </a:cubicBezTo>
                  <a:cubicBezTo>
                    <a:pt x="4" y="0"/>
                    <a:pt x="7"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2" name="Freeform 115"/>
            <p:cNvSpPr>
              <a:spLocks/>
            </p:cNvSpPr>
            <p:nvPr/>
          </p:nvSpPr>
          <p:spPr bwMode="auto">
            <a:xfrm>
              <a:off x="8575675" y="1517650"/>
              <a:ext cx="41275" cy="41275"/>
            </a:xfrm>
            <a:custGeom>
              <a:avLst/>
              <a:gdLst>
                <a:gd name="T0" fmla="*/ 9 w 11"/>
                <a:gd name="T1" fmla="*/ 9 h 11"/>
                <a:gd name="T2" fmla="*/ 2 w 11"/>
                <a:gd name="T3" fmla="*/ 9 h 11"/>
                <a:gd name="T4" fmla="*/ 2 w 11"/>
                <a:gd name="T5" fmla="*/ 2 h 11"/>
                <a:gd name="T6" fmla="*/ 9 w 11"/>
                <a:gd name="T7" fmla="*/ 2 h 11"/>
                <a:gd name="T8" fmla="*/ 9 w 11"/>
                <a:gd name="T9" fmla="*/ 9 h 11"/>
              </a:gdLst>
              <a:ahLst/>
              <a:cxnLst>
                <a:cxn ang="0">
                  <a:pos x="T0" y="T1"/>
                </a:cxn>
                <a:cxn ang="0">
                  <a:pos x="T2" y="T3"/>
                </a:cxn>
                <a:cxn ang="0">
                  <a:pos x="T4" y="T5"/>
                </a:cxn>
                <a:cxn ang="0">
                  <a:pos x="T6" y="T7"/>
                </a:cxn>
                <a:cxn ang="0">
                  <a:pos x="T8" y="T9"/>
                </a:cxn>
              </a:cxnLst>
              <a:rect l="0" t="0" r="r" b="b"/>
              <a:pathLst>
                <a:path w="11" h="11">
                  <a:moveTo>
                    <a:pt x="9" y="9"/>
                  </a:moveTo>
                  <a:cubicBezTo>
                    <a:pt x="7" y="11"/>
                    <a:pt x="4" y="11"/>
                    <a:pt x="2" y="9"/>
                  </a:cubicBezTo>
                  <a:cubicBezTo>
                    <a:pt x="0" y="7"/>
                    <a:pt x="0" y="4"/>
                    <a:pt x="2" y="2"/>
                  </a:cubicBezTo>
                  <a:cubicBezTo>
                    <a:pt x="4" y="0"/>
                    <a:pt x="7" y="0"/>
                    <a:pt x="9" y="2"/>
                  </a:cubicBezTo>
                  <a:cubicBezTo>
                    <a:pt x="11" y="4"/>
                    <a:pt x="11" y="7"/>
                    <a:pt x="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3" name="Oval 116"/>
            <p:cNvSpPr>
              <a:spLocks noChangeArrowheads="1"/>
            </p:cNvSpPr>
            <p:nvPr/>
          </p:nvSpPr>
          <p:spPr bwMode="auto">
            <a:xfrm>
              <a:off x="8215313" y="1881188"/>
              <a:ext cx="36512"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4" name="Freeform 117"/>
            <p:cNvSpPr>
              <a:spLocks/>
            </p:cNvSpPr>
            <p:nvPr/>
          </p:nvSpPr>
          <p:spPr bwMode="auto">
            <a:xfrm>
              <a:off x="8158163" y="1131888"/>
              <a:ext cx="150812" cy="119063"/>
            </a:xfrm>
            <a:custGeom>
              <a:avLst/>
              <a:gdLst>
                <a:gd name="T0" fmla="*/ 0 w 40"/>
                <a:gd name="T1" fmla="*/ 32 h 32"/>
                <a:gd name="T2" fmla="*/ 20 w 40"/>
                <a:gd name="T3" fmla="*/ 31 h 32"/>
                <a:gd name="T4" fmla="*/ 40 w 40"/>
                <a:gd name="T5" fmla="*/ 32 h 32"/>
                <a:gd name="T6" fmla="*/ 40 w 40"/>
                <a:gd name="T7" fmla="*/ 0 h 32"/>
                <a:gd name="T8" fmla="*/ 0 w 40"/>
                <a:gd name="T9" fmla="*/ 0 h 32"/>
                <a:gd name="T10" fmla="*/ 0 w 40"/>
                <a:gd name="T11" fmla="*/ 32 h 32"/>
              </a:gdLst>
              <a:ahLst/>
              <a:cxnLst>
                <a:cxn ang="0">
                  <a:pos x="T0" y="T1"/>
                </a:cxn>
                <a:cxn ang="0">
                  <a:pos x="T2" y="T3"/>
                </a:cxn>
                <a:cxn ang="0">
                  <a:pos x="T4" y="T5"/>
                </a:cxn>
                <a:cxn ang="0">
                  <a:pos x="T6" y="T7"/>
                </a:cxn>
                <a:cxn ang="0">
                  <a:pos x="T8" y="T9"/>
                </a:cxn>
                <a:cxn ang="0">
                  <a:pos x="T10" y="T11"/>
                </a:cxn>
              </a:cxnLst>
              <a:rect l="0" t="0" r="r" b="b"/>
              <a:pathLst>
                <a:path w="40" h="32">
                  <a:moveTo>
                    <a:pt x="0" y="32"/>
                  </a:moveTo>
                  <a:cubicBezTo>
                    <a:pt x="6" y="31"/>
                    <a:pt x="13" y="31"/>
                    <a:pt x="20" y="31"/>
                  </a:cubicBezTo>
                  <a:cubicBezTo>
                    <a:pt x="27" y="31"/>
                    <a:pt x="34" y="31"/>
                    <a:pt x="40" y="32"/>
                  </a:cubicBezTo>
                  <a:cubicBezTo>
                    <a:pt x="40" y="0"/>
                    <a:pt x="40" y="0"/>
                    <a:pt x="40"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5" name="Freeform 118"/>
            <p:cNvSpPr>
              <a:spLocks noEditPoints="1"/>
            </p:cNvSpPr>
            <p:nvPr/>
          </p:nvSpPr>
          <p:spPr bwMode="auto">
            <a:xfrm>
              <a:off x="8121650" y="973138"/>
              <a:ext cx="223837" cy="146050"/>
            </a:xfrm>
            <a:custGeom>
              <a:avLst/>
              <a:gdLst>
                <a:gd name="T0" fmla="*/ 60 w 60"/>
                <a:gd name="T1" fmla="*/ 7 h 39"/>
                <a:gd name="T2" fmla="*/ 53 w 60"/>
                <a:gd name="T3" fmla="*/ 0 h 39"/>
                <a:gd name="T4" fmla="*/ 7 w 60"/>
                <a:gd name="T5" fmla="*/ 0 h 39"/>
                <a:gd name="T6" fmla="*/ 0 w 60"/>
                <a:gd name="T7" fmla="*/ 7 h 39"/>
                <a:gd name="T8" fmla="*/ 0 w 60"/>
                <a:gd name="T9" fmla="*/ 31 h 39"/>
                <a:gd name="T10" fmla="*/ 7 w 60"/>
                <a:gd name="T11" fmla="*/ 39 h 39"/>
                <a:gd name="T12" fmla="*/ 53 w 60"/>
                <a:gd name="T13" fmla="*/ 39 h 39"/>
                <a:gd name="T14" fmla="*/ 60 w 60"/>
                <a:gd name="T15" fmla="*/ 31 h 39"/>
                <a:gd name="T16" fmla="*/ 60 w 60"/>
                <a:gd name="T17" fmla="*/ 7 h 39"/>
                <a:gd name="T18" fmla="*/ 8 w 60"/>
                <a:gd name="T19" fmla="*/ 31 h 39"/>
                <a:gd name="T20" fmla="*/ 6 w 60"/>
                <a:gd name="T21" fmla="*/ 33 h 39"/>
                <a:gd name="T22" fmla="*/ 4 w 60"/>
                <a:gd name="T23" fmla="*/ 31 h 39"/>
                <a:gd name="T24" fmla="*/ 4 w 60"/>
                <a:gd name="T25" fmla="*/ 7 h 39"/>
                <a:gd name="T26" fmla="*/ 6 w 60"/>
                <a:gd name="T27" fmla="*/ 5 h 39"/>
                <a:gd name="T28" fmla="*/ 8 w 60"/>
                <a:gd name="T29" fmla="*/ 7 h 39"/>
                <a:gd name="T30" fmla="*/ 8 w 60"/>
                <a:gd name="T31" fmla="*/ 31 h 39"/>
                <a:gd name="T32" fmla="*/ 16 w 60"/>
                <a:gd name="T33" fmla="*/ 31 h 39"/>
                <a:gd name="T34" fmla="*/ 14 w 60"/>
                <a:gd name="T35" fmla="*/ 33 h 39"/>
                <a:gd name="T36" fmla="*/ 12 w 60"/>
                <a:gd name="T37" fmla="*/ 31 h 39"/>
                <a:gd name="T38" fmla="*/ 12 w 60"/>
                <a:gd name="T39" fmla="*/ 7 h 39"/>
                <a:gd name="T40" fmla="*/ 14 w 60"/>
                <a:gd name="T41" fmla="*/ 5 h 39"/>
                <a:gd name="T42" fmla="*/ 16 w 60"/>
                <a:gd name="T43" fmla="*/ 7 h 39"/>
                <a:gd name="T44" fmla="*/ 16 w 60"/>
                <a:gd name="T45" fmla="*/ 31 h 39"/>
                <a:gd name="T46" fmla="*/ 24 w 60"/>
                <a:gd name="T47" fmla="*/ 31 h 39"/>
                <a:gd name="T48" fmla="*/ 22 w 60"/>
                <a:gd name="T49" fmla="*/ 33 h 39"/>
                <a:gd name="T50" fmla="*/ 20 w 60"/>
                <a:gd name="T51" fmla="*/ 31 h 39"/>
                <a:gd name="T52" fmla="*/ 20 w 60"/>
                <a:gd name="T53" fmla="*/ 7 h 39"/>
                <a:gd name="T54" fmla="*/ 22 w 60"/>
                <a:gd name="T55" fmla="*/ 5 h 39"/>
                <a:gd name="T56" fmla="*/ 24 w 60"/>
                <a:gd name="T57" fmla="*/ 7 h 39"/>
                <a:gd name="T58" fmla="*/ 24 w 60"/>
                <a:gd name="T59" fmla="*/ 31 h 39"/>
                <a:gd name="T60" fmla="*/ 32 w 60"/>
                <a:gd name="T61" fmla="*/ 31 h 39"/>
                <a:gd name="T62" fmla="*/ 30 w 60"/>
                <a:gd name="T63" fmla="*/ 33 h 39"/>
                <a:gd name="T64" fmla="*/ 28 w 60"/>
                <a:gd name="T65" fmla="*/ 31 h 39"/>
                <a:gd name="T66" fmla="*/ 28 w 60"/>
                <a:gd name="T67" fmla="*/ 7 h 39"/>
                <a:gd name="T68" fmla="*/ 30 w 60"/>
                <a:gd name="T69" fmla="*/ 5 h 39"/>
                <a:gd name="T70" fmla="*/ 32 w 60"/>
                <a:gd name="T71" fmla="*/ 7 h 39"/>
                <a:gd name="T72" fmla="*/ 32 w 60"/>
                <a:gd name="T73" fmla="*/ 31 h 39"/>
                <a:gd name="T74" fmla="*/ 40 w 60"/>
                <a:gd name="T75" fmla="*/ 31 h 39"/>
                <a:gd name="T76" fmla="*/ 38 w 60"/>
                <a:gd name="T77" fmla="*/ 33 h 39"/>
                <a:gd name="T78" fmla="*/ 36 w 60"/>
                <a:gd name="T79" fmla="*/ 31 h 39"/>
                <a:gd name="T80" fmla="*/ 36 w 60"/>
                <a:gd name="T81" fmla="*/ 7 h 39"/>
                <a:gd name="T82" fmla="*/ 38 w 60"/>
                <a:gd name="T83" fmla="*/ 5 h 39"/>
                <a:gd name="T84" fmla="*/ 40 w 60"/>
                <a:gd name="T85" fmla="*/ 7 h 39"/>
                <a:gd name="T86" fmla="*/ 40 w 60"/>
                <a:gd name="T87" fmla="*/ 31 h 39"/>
                <a:gd name="T88" fmla="*/ 48 w 60"/>
                <a:gd name="T89" fmla="*/ 31 h 39"/>
                <a:gd name="T90" fmla="*/ 46 w 60"/>
                <a:gd name="T91" fmla="*/ 33 h 39"/>
                <a:gd name="T92" fmla="*/ 44 w 60"/>
                <a:gd name="T93" fmla="*/ 31 h 39"/>
                <a:gd name="T94" fmla="*/ 44 w 60"/>
                <a:gd name="T95" fmla="*/ 7 h 39"/>
                <a:gd name="T96" fmla="*/ 46 w 60"/>
                <a:gd name="T97" fmla="*/ 5 h 39"/>
                <a:gd name="T98" fmla="*/ 48 w 60"/>
                <a:gd name="T99" fmla="*/ 7 h 39"/>
                <a:gd name="T100" fmla="*/ 48 w 60"/>
                <a:gd name="T101" fmla="*/ 31 h 39"/>
                <a:gd name="T102" fmla="*/ 57 w 60"/>
                <a:gd name="T103" fmla="*/ 31 h 39"/>
                <a:gd name="T104" fmla="*/ 55 w 60"/>
                <a:gd name="T105" fmla="*/ 33 h 39"/>
                <a:gd name="T106" fmla="*/ 53 w 60"/>
                <a:gd name="T107" fmla="*/ 31 h 39"/>
                <a:gd name="T108" fmla="*/ 53 w 60"/>
                <a:gd name="T109" fmla="*/ 7 h 39"/>
                <a:gd name="T110" fmla="*/ 55 w 60"/>
                <a:gd name="T111" fmla="*/ 5 h 39"/>
                <a:gd name="T112" fmla="*/ 57 w 60"/>
                <a:gd name="T113" fmla="*/ 7 h 39"/>
                <a:gd name="T114" fmla="*/ 57 w 60"/>
                <a:gd name="T11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39">
                  <a:moveTo>
                    <a:pt x="60" y="7"/>
                  </a:moveTo>
                  <a:cubicBezTo>
                    <a:pt x="60" y="3"/>
                    <a:pt x="57" y="0"/>
                    <a:pt x="53" y="0"/>
                  </a:cubicBezTo>
                  <a:cubicBezTo>
                    <a:pt x="7" y="0"/>
                    <a:pt x="7" y="0"/>
                    <a:pt x="7" y="0"/>
                  </a:cubicBezTo>
                  <a:cubicBezTo>
                    <a:pt x="3" y="0"/>
                    <a:pt x="0" y="3"/>
                    <a:pt x="0" y="7"/>
                  </a:cubicBezTo>
                  <a:cubicBezTo>
                    <a:pt x="0" y="31"/>
                    <a:pt x="0" y="31"/>
                    <a:pt x="0" y="31"/>
                  </a:cubicBezTo>
                  <a:cubicBezTo>
                    <a:pt x="0" y="35"/>
                    <a:pt x="3" y="39"/>
                    <a:pt x="7" y="39"/>
                  </a:cubicBezTo>
                  <a:cubicBezTo>
                    <a:pt x="53" y="39"/>
                    <a:pt x="53" y="39"/>
                    <a:pt x="53" y="39"/>
                  </a:cubicBezTo>
                  <a:cubicBezTo>
                    <a:pt x="57" y="39"/>
                    <a:pt x="60" y="35"/>
                    <a:pt x="60" y="31"/>
                  </a:cubicBezTo>
                  <a:lnTo>
                    <a:pt x="60" y="7"/>
                  </a:lnTo>
                  <a:close/>
                  <a:moveTo>
                    <a:pt x="8" y="31"/>
                  </a:moveTo>
                  <a:cubicBezTo>
                    <a:pt x="8" y="32"/>
                    <a:pt x="7" y="33"/>
                    <a:pt x="6" y="33"/>
                  </a:cubicBezTo>
                  <a:cubicBezTo>
                    <a:pt x="4" y="33"/>
                    <a:pt x="4" y="32"/>
                    <a:pt x="4" y="31"/>
                  </a:cubicBezTo>
                  <a:cubicBezTo>
                    <a:pt x="4" y="7"/>
                    <a:pt x="4" y="7"/>
                    <a:pt x="4" y="7"/>
                  </a:cubicBezTo>
                  <a:cubicBezTo>
                    <a:pt x="4" y="6"/>
                    <a:pt x="4" y="5"/>
                    <a:pt x="6" y="5"/>
                  </a:cubicBezTo>
                  <a:cubicBezTo>
                    <a:pt x="7" y="5"/>
                    <a:pt x="8" y="6"/>
                    <a:pt x="8" y="7"/>
                  </a:cubicBezTo>
                  <a:lnTo>
                    <a:pt x="8" y="31"/>
                  </a:lnTo>
                  <a:close/>
                  <a:moveTo>
                    <a:pt x="16" y="31"/>
                  </a:moveTo>
                  <a:cubicBezTo>
                    <a:pt x="16" y="32"/>
                    <a:pt x="15" y="33"/>
                    <a:pt x="14" y="33"/>
                  </a:cubicBezTo>
                  <a:cubicBezTo>
                    <a:pt x="13" y="33"/>
                    <a:pt x="12" y="32"/>
                    <a:pt x="12" y="31"/>
                  </a:cubicBezTo>
                  <a:cubicBezTo>
                    <a:pt x="12" y="7"/>
                    <a:pt x="12" y="7"/>
                    <a:pt x="12" y="7"/>
                  </a:cubicBezTo>
                  <a:cubicBezTo>
                    <a:pt x="12" y="6"/>
                    <a:pt x="13" y="5"/>
                    <a:pt x="14" y="5"/>
                  </a:cubicBezTo>
                  <a:cubicBezTo>
                    <a:pt x="15" y="5"/>
                    <a:pt x="16" y="6"/>
                    <a:pt x="16" y="7"/>
                  </a:cubicBezTo>
                  <a:lnTo>
                    <a:pt x="16" y="31"/>
                  </a:lnTo>
                  <a:close/>
                  <a:moveTo>
                    <a:pt x="24" y="31"/>
                  </a:moveTo>
                  <a:cubicBezTo>
                    <a:pt x="24" y="32"/>
                    <a:pt x="23" y="33"/>
                    <a:pt x="22" y="33"/>
                  </a:cubicBezTo>
                  <a:cubicBezTo>
                    <a:pt x="21" y="33"/>
                    <a:pt x="20" y="32"/>
                    <a:pt x="20" y="31"/>
                  </a:cubicBezTo>
                  <a:cubicBezTo>
                    <a:pt x="20" y="7"/>
                    <a:pt x="20" y="7"/>
                    <a:pt x="20" y="7"/>
                  </a:cubicBezTo>
                  <a:cubicBezTo>
                    <a:pt x="20" y="6"/>
                    <a:pt x="21" y="5"/>
                    <a:pt x="22" y="5"/>
                  </a:cubicBezTo>
                  <a:cubicBezTo>
                    <a:pt x="23" y="5"/>
                    <a:pt x="24" y="6"/>
                    <a:pt x="24" y="7"/>
                  </a:cubicBezTo>
                  <a:lnTo>
                    <a:pt x="24" y="31"/>
                  </a:lnTo>
                  <a:close/>
                  <a:moveTo>
                    <a:pt x="32" y="31"/>
                  </a:moveTo>
                  <a:cubicBezTo>
                    <a:pt x="32" y="32"/>
                    <a:pt x="31" y="33"/>
                    <a:pt x="30" y="33"/>
                  </a:cubicBezTo>
                  <a:cubicBezTo>
                    <a:pt x="29" y="33"/>
                    <a:pt x="28" y="32"/>
                    <a:pt x="28" y="31"/>
                  </a:cubicBezTo>
                  <a:cubicBezTo>
                    <a:pt x="28" y="7"/>
                    <a:pt x="28" y="7"/>
                    <a:pt x="28" y="7"/>
                  </a:cubicBezTo>
                  <a:cubicBezTo>
                    <a:pt x="28" y="6"/>
                    <a:pt x="29" y="5"/>
                    <a:pt x="30" y="5"/>
                  </a:cubicBezTo>
                  <a:cubicBezTo>
                    <a:pt x="31" y="5"/>
                    <a:pt x="32" y="6"/>
                    <a:pt x="32" y="7"/>
                  </a:cubicBezTo>
                  <a:lnTo>
                    <a:pt x="32" y="31"/>
                  </a:lnTo>
                  <a:close/>
                  <a:moveTo>
                    <a:pt x="40" y="31"/>
                  </a:moveTo>
                  <a:cubicBezTo>
                    <a:pt x="40" y="32"/>
                    <a:pt x="39" y="33"/>
                    <a:pt x="38" y="33"/>
                  </a:cubicBezTo>
                  <a:cubicBezTo>
                    <a:pt x="37" y="33"/>
                    <a:pt x="36" y="32"/>
                    <a:pt x="36" y="31"/>
                  </a:cubicBezTo>
                  <a:cubicBezTo>
                    <a:pt x="36" y="7"/>
                    <a:pt x="36" y="7"/>
                    <a:pt x="36" y="7"/>
                  </a:cubicBezTo>
                  <a:cubicBezTo>
                    <a:pt x="36" y="6"/>
                    <a:pt x="37" y="5"/>
                    <a:pt x="38" y="5"/>
                  </a:cubicBezTo>
                  <a:cubicBezTo>
                    <a:pt x="39" y="5"/>
                    <a:pt x="40" y="6"/>
                    <a:pt x="40" y="7"/>
                  </a:cubicBezTo>
                  <a:lnTo>
                    <a:pt x="40" y="31"/>
                  </a:lnTo>
                  <a:close/>
                  <a:moveTo>
                    <a:pt x="48" y="31"/>
                  </a:moveTo>
                  <a:cubicBezTo>
                    <a:pt x="48" y="32"/>
                    <a:pt x="48" y="33"/>
                    <a:pt x="46" y="33"/>
                  </a:cubicBezTo>
                  <a:cubicBezTo>
                    <a:pt x="45" y="33"/>
                    <a:pt x="44" y="32"/>
                    <a:pt x="44" y="31"/>
                  </a:cubicBezTo>
                  <a:cubicBezTo>
                    <a:pt x="44" y="7"/>
                    <a:pt x="44" y="7"/>
                    <a:pt x="44" y="7"/>
                  </a:cubicBezTo>
                  <a:cubicBezTo>
                    <a:pt x="44" y="6"/>
                    <a:pt x="45" y="5"/>
                    <a:pt x="46" y="5"/>
                  </a:cubicBezTo>
                  <a:cubicBezTo>
                    <a:pt x="48" y="5"/>
                    <a:pt x="48" y="6"/>
                    <a:pt x="48" y="7"/>
                  </a:cubicBezTo>
                  <a:lnTo>
                    <a:pt x="48" y="31"/>
                  </a:lnTo>
                  <a:close/>
                  <a:moveTo>
                    <a:pt x="57" y="31"/>
                  </a:moveTo>
                  <a:cubicBezTo>
                    <a:pt x="57" y="32"/>
                    <a:pt x="56" y="33"/>
                    <a:pt x="55" y="33"/>
                  </a:cubicBezTo>
                  <a:cubicBezTo>
                    <a:pt x="53" y="33"/>
                    <a:pt x="53" y="32"/>
                    <a:pt x="53" y="31"/>
                  </a:cubicBezTo>
                  <a:cubicBezTo>
                    <a:pt x="53" y="7"/>
                    <a:pt x="53" y="7"/>
                    <a:pt x="53" y="7"/>
                  </a:cubicBezTo>
                  <a:cubicBezTo>
                    <a:pt x="53" y="6"/>
                    <a:pt x="53" y="5"/>
                    <a:pt x="55" y="5"/>
                  </a:cubicBezTo>
                  <a:cubicBezTo>
                    <a:pt x="56" y="5"/>
                    <a:pt x="57" y="6"/>
                    <a:pt x="57" y="7"/>
                  </a:cubicBezTo>
                  <a:lnTo>
                    <a:pt x="5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6" name="Freeform 119"/>
            <p:cNvSpPr>
              <a:spLocks/>
            </p:cNvSpPr>
            <p:nvPr/>
          </p:nvSpPr>
          <p:spPr bwMode="auto">
            <a:xfrm>
              <a:off x="8639175" y="1349375"/>
              <a:ext cx="146050" cy="146050"/>
            </a:xfrm>
            <a:custGeom>
              <a:avLst/>
              <a:gdLst>
                <a:gd name="T0" fmla="*/ 0 w 39"/>
                <a:gd name="T1" fmla="*/ 10 h 39"/>
                <a:gd name="T2" fmla="*/ 15 w 39"/>
                <a:gd name="T3" fmla="*/ 24 h 39"/>
                <a:gd name="T4" fmla="*/ 29 w 39"/>
                <a:gd name="T5" fmla="*/ 39 h 39"/>
                <a:gd name="T6" fmla="*/ 39 w 39"/>
                <a:gd name="T7" fmla="*/ 29 h 39"/>
                <a:gd name="T8" fmla="*/ 10 w 39"/>
                <a:gd name="T9" fmla="*/ 0 h 39"/>
                <a:gd name="T10" fmla="*/ 0 w 39"/>
                <a:gd name="T11" fmla="*/ 10 h 39"/>
              </a:gdLst>
              <a:ahLst/>
              <a:cxnLst>
                <a:cxn ang="0">
                  <a:pos x="T0" y="T1"/>
                </a:cxn>
                <a:cxn ang="0">
                  <a:pos x="T2" y="T3"/>
                </a:cxn>
                <a:cxn ang="0">
                  <a:pos x="T4" y="T5"/>
                </a:cxn>
                <a:cxn ang="0">
                  <a:pos x="T6" y="T7"/>
                </a:cxn>
                <a:cxn ang="0">
                  <a:pos x="T8" y="T9"/>
                </a:cxn>
                <a:cxn ang="0">
                  <a:pos x="T10" y="T11"/>
                </a:cxn>
              </a:cxnLst>
              <a:rect l="0" t="0" r="r" b="b"/>
              <a:pathLst>
                <a:path w="39" h="39">
                  <a:moveTo>
                    <a:pt x="0" y="10"/>
                  </a:moveTo>
                  <a:cubicBezTo>
                    <a:pt x="5" y="14"/>
                    <a:pt x="11" y="19"/>
                    <a:pt x="15" y="24"/>
                  </a:cubicBezTo>
                  <a:cubicBezTo>
                    <a:pt x="20" y="28"/>
                    <a:pt x="25" y="34"/>
                    <a:pt x="29" y="39"/>
                  </a:cubicBezTo>
                  <a:cubicBezTo>
                    <a:pt x="39" y="29"/>
                    <a:pt x="39" y="29"/>
                    <a:pt x="39" y="29"/>
                  </a:cubicBezTo>
                  <a:cubicBezTo>
                    <a:pt x="10" y="0"/>
                    <a:pt x="10" y="0"/>
                    <a:pt x="1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7" name="Freeform 120"/>
            <p:cNvSpPr>
              <a:spLocks noEditPoints="1"/>
            </p:cNvSpPr>
            <p:nvPr/>
          </p:nvSpPr>
          <p:spPr bwMode="auto">
            <a:xfrm>
              <a:off x="8680450" y="1236663"/>
              <a:ext cx="217487" cy="217488"/>
            </a:xfrm>
            <a:custGeom>
              <a:avLst/>
              <a:gdLst>
                <a:gd name="T0" fmla="*/ 56 w 58"/>
                <a:gd name="T1" fmla="*/ 29 h 58"/>
                <a:gd name="T2" fmla="*/ 29 w 58"/>
                <a:gd name="T3" fmla="*/ 2 h 58"/>
                <a:gd name="T4" fmla="*/ 20 w 58"/>
                <a:gd name="T5" fmla="*/ 4 h 58"/>
                <a:gd name="T6" fmla="*/ 3 w 58"/>
                <a:gd name="T7" fmla="*/ 20 h 58"/>
                <a:gd name="T8" fmla="*/ 2 w 58"/>
                <a:gd name="T9" fmla="*/ 29 h 58"/>
                <a:gd name="T10" fmla="*/ 29 w 58"/>
                <a:gd name="T11" fmla="*/ 56 h 58"/>
                <a:gd name="T12" fmla="*/ 38 w 58"/>
                <a:gd name="T13" fmla="*/ 55 h 58"/>
                <a:gd name="T14" fmla="*/ 54 w 58"/>
                <a:gd name="T15" fmla="*/ 39 h 58"/>
                <a:gd name="T16" fmla="*/ 56 w 58"/>
                <a:gd name="T17" fmla="*/ 29 h 58"/>
                <a:gd name="T18" fmla="*/ 5 w 58"/>
                <a:gd name="T19" fmla="*/ 24 h 58"/>
                <a:gd name="T20" fmla="*/ 6 w 58"/>
                <a:gd name="T21" fmla="*/ 21 h 58"/>
                <a:gd name="T22" fmla="*/ 21 w 58"/>
                <a:gd name="T23" fmla="*/ 6 h 58"/>
                <a:gd name="T24" fmla="*/ 24 w 58"/>
                <a:gd name="T25" fmla="*/ 5 h 58"/>
                <a:gd name="T26" fmla="*/ 24 w 58"/>
                <a:gd name="T27" fmla="*/ 8 h 58"/>
                <a:gd name="T28" fmla="*/ 8 w 58"/>
                <a:gd name="T29" fmla="*/ 24 h 58"/>
                <a:gd name="T30" fmla="*/ 5 w 58"/>
                <a:gd name="T31" fmla="*/ 24 h 58"/>
                <a:gd name="T32" fmla="*/ 10 w 58"/>
                <a:gd name="T33" fmla="*/ 29 h 58"/>
                <a:gd name="T34" fmla="*/ 10 w 58"/>
                <a:gd name="T35" fmla="*/ 26 h 58"/>
                <a:gd name="T36" fmla="*/ 26 w 58"/>
                <a:gd name="T37" fmla="*/ 10 h 58"/>
                <a:gd name="T38" fmla="*/ 29 w 58"/>
                <a:gd name="T39" fmla="*/ 10 h 58"/>
                <a:gd name="T40" fmla="*/ 28 w 58"/>
                <a:gd name="T41" fmla="*/ 13 h 58"/>
                <a:gd name="T42" fmla="*/ 13 w 58"/>
                <a:gd name="T43" fmla="*/ 29 h 58"/>
                <a:gd name="T44" fmla="*/ 10 w 58"/>
                <a:gd name="T45" fmla="*/ 29 h 58"/>
                <a:gd name="T46" fmla="*/ 15 w 58"/>
                <a:gd name="T47" fmla="*/ 34 h 58"/>
                <a:gd name="T48" fmla="*/ 15 w 58"/>
                <a:gd name="T49" fmla="*/ 31 h 58"/>
                <a:gd name="T50" fmla="*/ 31 w 58"/>
                <a:gd name="T51" fmla="*/ 15 h 58"/>
                <a:gd name="T52" fmla="*/ 34 w 58"/>
                <a:gd name="T53" fmla="*/ 15 h 58"/>
                <a:gd name="T54" fmla="*/ 33 w 58"/>
                <a:gd name="T55" fmla="*/ 18 h 58"/>
                <a:gd name="T56" fmla="*/ 18 w 58"/>
                <a:gd name="T57" fmla="*/ 33 h 58"/>
                <a:gd name="T58" fmla="*/ 15 w 58"/>
                <a:gd name="T59" fmla="*/ 34 h 58"/>
                <a:gd name="T60" fmla="*/ 20 w 58"/>
                <a:gd name="T61" fmla="*/ 39 h 58"/>
                <a:gd name="T62" fmla="*/ 20 w 58"/>
                <a:gd name="T63" fmla="*/ 36 h 58"/>
                <a:gd name="T64" fmla="*/ 36 w 58"/>
                <a:gd name="T65" fmla="*/ 20 h 58"/>
                <a:gd name="T66" fmla="*/ 38 w 58"/>
                <a:gd name="T67" fmla="*/ 20 h 58"/>
                <a:gd name="T68" fmla="*/ 38 w 58"/>
                <a:gd name="T69" fmla="*/ 22 h 58"/>
                <a:gd name="T70" fmla="*/ 22 w 58"/>
                <a:gd name="T71" fmla="*/ 38 h 58"/>
                <a:gd name="T72" fmla="*/ 20 w 58"/>
                <a:gd name="T73" fmla="*/ 39 h 58"/>
                <a:gd name="T74" fmla="*/ 24 w 58"/>
                <a:gd name="T75" fmla="*/ 43 h 58"/>
                <a:gd name="T76" fmla="*/ 25 w 58"/>
                <a:gd name="T77" fmla="*/ 41 h 58"/>
                <a:gd name="T78" fmla="*/ 40 w 58"/>
                <a:gd name="T79" fmla="*/ 25 h 58"/>
                <a:gd name="T80" fmla="*/ 43 w 58"/>
                <a:gd name="T81" fmla="*/ 24 h 58"/>
                <a:gd name="T82" fmla="*/ 43 w 58"/>
                <a:gd name="T83" fmla="*/ 27 h 58"/>
                <a:gd name="T84" fmla="*/ 27 w 58"/>
                <a:gd name="T85" fmla="*/ 43 h 58"/>
                <a:gd name="T86" fmla="*/ 24 w 58"/>
                <a:gd name="T87" fmla="*/ 43 h 58"/>
                <a:gd name="T88" fmla="*/ 32 w 58"/>
                <a:gd name="T89" fmla="*/ 48 h 58"/>
                <a:gd name="T90" fmla="*/ 29 w 58"/>
                <a:gd name="T91" fmla="*/ 48 h 58"/>
                <a:gd name="T92" fmla="*/ 29 w 58"/>
                <a:gd name="T93" fmla="*/ 45 h 58"/>
                <a:gd name="T94" fmla="*/ 45 w 58"/>
                <a:gd name="T95" fmla="*/ 30 h 58"/>
                <a:gd name="T96" fmla="*/ 48 w 58"/>
                <a:gd name="T97" fmla="*/ 29 h 58"/>
                <a:gd name="T98" fmla="*/ 48 w 58"/>
                <a:gd name="T99" fmla="*/ 32 h 58"/>
                <a:gd name="T100" fmla="*/ 32 w 58"/>
                <a:gd name="T101" fmla="*/ 48 h 58"/>
                <a:gd name="T102" fmla="*/ 52 w 58"/>
                <a:gd name="T103" fmla="*/ 37 h 58"/>
                <a:gd name="T104" fmla="*/ 37 w 58"/>
                <a:gd name="T105" fmla="*/ 53 h 58"/>
                <a:gd name="T106" fmla="*/ 34 w 58"/>
                <a:gd name="T107" fmla="*/ 53 h 58"/>
                <a:gd name="T108" fmla="*/ 34 w 58"/>
                <a:gd name="T109" fmla="*/ 50 h 58"/>
                <a:gd name="T110" fmla="*/ 50 w 58"/>
                <a:gd name="T111" fmla="*/ 34 h 58"/>
                <a:gd name="T112" fmla="*/ 53 w 58"/>
                <a:gd name="T113" fmla="*/ 34 h 58"/>
                <a:gd name="T114" fmla="*/ 52 w 58"/>
                <a:gd name="T115"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 h="58">
                  <a:moveTo>
                    <a:pt x="56" y="29"/>
                  </a:moveTo>
                  <a:cubicBezTo>
                    <a:pt x="29" y="2"/>
                    <a:pt x="29" y="2"/>
                    <a:pt x="29" y="2"/>
                  </a:cubicBezTo>
                  <a:cubicBezTo>
                    <a:pt x="26" y="0"/>
                    <a:pt x="22" y="1"/>
                    <a:pt x="20" y="4"/>
                  </a:cubicBezTo>
                  <a:cubicBezTo>
                    <a:pt x="3" y="20"/>
                    <a:pt x="3" y="20"/>
                    <a:pt x="3" y="20"/>
                  </a:cubicBezTo>
                  <a:cubicBezTo>
                    <a:pt x="1" y="23"/>
                    <a:pt x="0" y="27"/>
                    <a:pt x="2" y="29"/>
                  </a:cubicBezTo>
                  <a:cubicBezTo>
                    <a:pt x="29" y="56"/>
                    <a:pt x="29" y="56"/>
                    <a:pt x="29" y="56"/>
                  </a:cubicBezTo>
                  <a:cubicBezTo>
                    <a:pt x="31" y="58"/>
                    <a:pt x="36" y="58"/>
                    <a:pt x="38" y="55"/>
                  </a:cubicBezTo>
                  <a:cubicBezTo>
                    <a:pt x="54" y="39"/>
                    <a:pt x="54" y="39"/>
                    <a:pt x="54" y="39"/>
                  </a:cubicBezTo>
                  <a:cubicBezTo>
                    <a:pt x="57" y="36"/>
                    <a:pt x="58" y="32"/>
                    <a:pt x="56" y="29"/>
                  </a:cubicBezTo>
                  <a:close/>
                  <a:moveTo>
                    <a:pt x="5" y="24"/>
                  </a:moveTo>
                  <a:cubicBezTo>
                    <a:pt x="4" y="24"/>
                    <a:pt x="5" y="22"/>
                    <a:pt x="6" y="21"/>
                  </a:cubicBezTo>
                  <a:cubicBezTo>
                    <a:pt x="21" y="6"/>
                    <a:pt x="21" y="6"/>
                    <a:pt x="21" y="6"/>
                  </a:cubicBezTo>
                  <a:cubicBezTo>
                    <a:pt x="22" y="5"/>
                    <a:pt x="23" y="5"/>
                    <a:pt x="24" y="5"/>
                  </a:cubicBezTo>
                  <a:cubicBezTo>
                    <a:pt x="25" y="6"/>
                    <a:pt x="25" y="7"/>
                    <a:pt x="24" y="8"/>
                  </a:cubicBezTo>
                  <a:cubicBezTo>
                    <a:pt x="8" y="24"/>
                    <a:pt x="8" y="24"/>
                    <a:pt x="8" y="24"/>
                  </a:cubicBezTo>
                  <a:cubicBezTo>
                    <a:pt x="7" y="25"/>
                    <a:pt x="6" y="25"/>
                    <a:pt x="5" y="24"/>
                  </a:cubicBezTo>
                  <a:close/>
                  <a:moveTo>
                    <a:pt x="10" y="29"/>
                  </a:moveTo>
                  <a:cubicBezTo>
                    <a:pt x="9" y="28"/>
                    <a:pt x="9" y="27"/>
                    <a:pt x="10" y="26"/>
                  </a:cubicBezTo>
                  <a:cubicBezTo>
                    <a:pt x="26" y="10"/>
                    <a:pt x="26" y="10"/>
                    <a:pt x="26" y="10"/>
                  </a:cubicBezTo>
                  <a:cubicBezTo>
                    <a:pt x="27" y="10"/>
                    <a:pt x="28" y="9"/>
                    <a:pt x="29" y="10"/>
                  </a:cubicBezTo>
                  <a:cubicBezTo>
                    <a:pt x="30" y="11"/>
                    <a:pt x="29" y="12"/>
                    <a:pt x="28" y="13"/>
                  </a:cubicBezTo>
                  <a:cubicBezTo>
                    <a:pt x="13" y="29"/>
                    <a:pt x="13" y="29"/>
                    <a:pt x="13" y="29"/>
                  </a:cubicBezTo>
                  <a:cubicBezTo>
                    <a:pt x="12" y="29"/>
                    <a:pt x="11" y="30"/>
                    <a:pt x="10" y="29"/>
                  </a:cubicBezTo>
                  <a:close/>
                  <a:moveTo>
                    <a:pt x="15" y="34"/>
                  </a:moveTo>
                  <a:cubicBezTo>
                    <a:pt x="14" y="33"/>
                    <a:pt x="14" y="32"/>
                    <a:pt x="15" y="31"/>
                  </a:cubicBezTo>
                  <a:cubicBezTo>
                    <a:pt x="31" y="15"/>
                    <a:pt x="31" y="15"/>
                    <a:pt x="31" y="15"/>
                  </a:cubicBezTo>
                  <a:cubicBezTo>
                    <a:pt x="32" y="14"/>
                    <a:pt x="33" y="14"/>
                    <a:pt x="34" y="15"/>
                  </a:cubicBezTo>
                  <a:cubicBezTo>
                    <a:pt x="34" y="16"/>
                    <a:pt x="34" y="17"/>
                    <a:pt x="33" y="18"/>
                  </a:cubicBezTo>
                  <a:cubicBezTo>
                    <a:pt x="18" y="33"/>
                    <a:pt x="18" y="33"/>
                    <a:pt x="18" y="33"/>
                  </a:cubicBezTo>
                  <a:cubicBezTo>
                    <a:pt x="17" y="34"/>
                    <a:pt x="15" y="34"/>
                    <a:pt x="15" y="34"/>
                  </a:cubicBezTo>
                  <a:close/>
                  <a:moveTo>
                    <a:pt x="20" y="39"/>
                  </a:moveTo>
                  <a:cubicBezTo>
                    <a:pt x="19" y="38"/>
                    <a:pt x="19" y="37"/>
                    <a:pt x="20" y="36"/>
                  </a:cubicBezTo>
                  <a:cubicBezTo>
                    <a:pt x="36" y="20"/>
                    <a:pt x="36" y="20"/>
                    <a:pt x="36" y="20"/>
                  </a:cubicBezTo>
                  <a:cubicBezTo>
                    <a:pt x="37" y="19"/>
                    <a:pt x="38" y="19"/>
                    <a:pt x="38" y="20"/>
                  </a:cubicBezTo>
                  <a:cubicBezTo>
                    <a:pt x="39" y="20"/>
                    <a:pt x="39" y="22"/>
                    <a:pt x="38" y="22"/>
                  </a:cubicBezTo>
                  <a:cubicBezTo>
                    <a:pt x="22" y="38"/>
                    <a:pt x="22" y="38"/>
                    <a:pt x="22" y="38"/>
                  </a:cubicBezTo>
                  <a:cubicBezTo>
                    <a:pt x="21" y="39"/>
                    <a:pt x="20" y="39"/>
                    <a:pt x="20" y="39"/>
                  </a:cubicBezTo>
                  <a:close/>
                  <a:moveTo>
                    <a:pt x="24" y="43"/>
                  </a:moveTo>
                  <a:cubicBezTo>
                    <a:pt x="24" y="43"/>
                    <a:pt x="24" y="41"/>
                    <a:pt x="25" y="41"/>
                  </a:cubicBezTo>
                  <a:cubicBezTo>
                    <a:pt x="40" y="25"/>
                    <a:pt x="40" y="25"/>
                    <a:pt x="40" y="25"/>
                  </a:cubicBezTo>
                  <a:cubicBezTo>
                    <a:pt x="41" y="24"/>
                    <a:pt x="43" y="24"/>
                    <a:pt x="43" y="24"/>
                  </a:cubicBezTo>
                  <a:cubicBezTo>
                    <a:pt x="44" y="25"/>
                    <a:pt x="44" y="26"/>
                    <a:pt x="43" y="27"/>
                  </a:cubicBezTo>
                  <a:cubicBezTo>
                    <a:pt x="27" y="43"/>
                    <a:pt x="27" y="43"/>
                    <a:pt x="27" y="43"/>
                  </a:cubicBezTo>
                  <a:cubicBezTo>
                    <a:pt x="26" y="44"/>
                    <a:pt x="25" y="44"/>
                    <a:pt x="24" y="43"/>
                  </a:cubicBezTo>
                  <a:close/>
                  <a:moveTo>
                    <a:pt x="32" y="48"/>
                  </a:moveTo>
                  <a:cubicBezTo>
                    <a:pt x="31" y="49"/>
                    <a:pt x="30" y="49"/>
                    <a:pt x="29" y="48"/>
                  </a:cubicBezTo>
                  <a:cubicBezTo>
                    <a:pt x="28" y="48"/>
                    <a:pt x="29" y="46"/>
                    <a:pt x="29" y="45"/>
                  </a:cubicBezTo>
                  <a:cubicBezTo>
                    <a:pt x="45" y="30"/>
                    <a:pt x="45" y="30"/>
                    <a:pt x="45" y="30"/>
                  </a:cubicBezTo>
                  <a:cubicBezTo>
                    <a:pt x="46" y="29"/>
                    <a:pt x="47" y="29"/>
                    <a:pt x="48" y="29"/>
                  </a:cubicBezTo>
                  <a:cubicBezTo>
                    <a:pt x="49" y="30"/>
                    <a:pt x="49" y="31"/>
                    <a:pt x="48" y="32"/>
                  </a:cubicBezTo>
                  <a:lnTo>
                    <a:pt x="32" y="48"/>
                  </a:lnTo>
                  <a:close/>
                  <a:moveTo>
                    <a:pt x="52" y="37"/>
                  </a:moveTo>
                  <a:cubicBezTo>
                    <a:pt x="37" y="53"/>
                    <a:pt x="37" y="53"/>
                    <a:pt x="37" y="53"/>
                  </a:cubicBezTo>
                  <a:cubicBezTo>
                    <a:pt x="36" y="53"/>
                    <a:pt x="35" y="54"/>
                    <a:pt x="34" y="53"/>
                  </a:cubicBezTo>
                  <a:cubicBezTo>
                    <a:pt x="33" y="52"/>
                    <a:pt x="33" y="51"/>
                    <a:pt x="34" y="50"/>
                  </a:cubicBezTo>
                  <a:cubicBezTo>
                    <a:pt x="50" y="34"/>
                    <a:pt x="50" y="34"/>
                    <a:pt x="50" y="34"/>
                  </a:cubicBezTo>
                  <a:cubicBezTo>
                    <a:pt x="51" y="34"/>
                    <a:pt x="52" y="33"/>
                    <a:pt x="53" y="34"/>
                  </a:cubicBezTo>
                  <a:cubicBezTo>
                    <a:pt x="54" y="35"/>
                    <a:pt x="53" y="36"/>
                    <a:pt x="5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8" name="Freeform 121"/>
            <p:cNvSpPr>
              <a:spLocks/>
            </p:cNvSpPr>
            <p:nvPr/>
          </p:nvSpPr>
          <p:spPr bwMode="auto">
            <a:xfrm>
              <a:off x="7934325" y="1685925"/>
              <a:ext cx="735012" cy="382588"/>
            </a:xfrm>
            <a:custGeom>
              <a:avLst/>
              <a:gdLst>
                <a:gd name="T0" fmla="*/ 23 w 196"/>
                <a:gd name="T1" fmla="*/ 87 h 102"/>
                <a:gd name="T2" fmla="*/ 83 w 196"/>
                <a:gd name="T3" fmla="*/ 63 h 102"/>
                <a:gd name="T4" fmla="*/ 195 w 196"/>
                <a:gd name="T5" fmla="*/ 2 h 102"/>
                <a:gd name="T6" fmla="*/ 77 w 196"/>
                <a:gd name="T7" fmla="*/ 51 h 102"/>
                <a:gd name="T8" fmla="*/ 21 w 196"/>
                <a:gd name="T9" fmla="*/ 82 h 102"/>
                <a:gd name="T10" fmla="*/ 8 w 196"/>
                <a:gd name="T11" fmla="*/ 79 h 102"/>
                <a:gd name="T12" fmla="*/ 2 w 196"/>
                <a:gd name="T13" fmla="*/ 94 h 102"/>
                <a:gd name="T14" fmla="*/ 17 w 196"/>
                <a:gd name="T15" fmla="*/ 99 h 102"/>
                <a:gd name="T16" fmla="*/ 23 w 196"/>
                <a:gd name="T17"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02">
                  <a:moveTo>
                    <a:pt x="23" y="87"/>
                  </a:moveTo>
                  <a:cubicBezTo>
                    <a:pt x="43" y="81"/>
                    <a:pt x="83" y="63"/>
                    <a:pt x="83" y="63"/>
                  </a:cubicBezTo>
                  <a:cubicBezTo>
                    <a:pt x="83" y="63"/>
                    <a:pt x="196" y="5"/>
                    <a:pt x="195" y="2"/>
                  </a:cubicBezTo>
                  <a:cubicBezTo>
                    <a:pt x="194" y="0"/>
                    <a:pt x="77" y="51"/>
                    <a:pt x="77" y="51"/>
                  </a:cubicBezTo>
                  <a:cubicBezTo>
                    <a:pt x="77" y="51"/>
                    <a:pt x="38" y="71"/>
                    <a:pt x="21" y="82"/>
                  </a:cubicBezTo>
                  <a:cubicBezTo>
                    <a:pt x="17" y="78"/>
                    <a:pt x="12" y="77"/>
                    <a:pt x="8" y="79"/>
                  </a:cubicBezTo>
                  <a:cubicBezTo>
                    <a:pt x="2" y="82"/>
                    <a:pt x="0" y="88"/>
                    <a:pt x="2" y="94"/>
                  </a:cubicBezTo>
                  <a:cubicBezTo>
                    <a:pt x="5" y="99"/>
                    <a:pt x="12" y="102"/>
                    <a:pt x="17" y="99"/>
                  </a:cubicBezTo>
                  <a:cubicBezTo>
                    <a:pt x="22" y="97"/>
                    <a:pt x="24" y="92"/>
                    <a:pt x="23"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9" name="Oval 122"/>
            <p:cNvSpPr>
              <a:spLocks noChangeArrowheads="1"/>
            </p:cNvSpPr>
            <p:nvPr/>
          </p:nvSpPr>
          <p:spPr bwMode="auto">
            <a:xfrm>
              <a:off x="8215313" y="1881188"/>
              <a:ext cx="36512"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0" name="Freeform 123"/>
            <p:cNvSpPr>
              <a:spLocks/>
            </p:cNvSpPr>
            <p:nvPr/>
          </p:nvSpPr>
          <p:spPr bwMode="auto">
            <a:xfrm>
              <a:off x="7989888" y="711200"/>
              <a:ext cx="503237" cy="490538"/>
            </a:xfrm>
            <a:custGeom>
              <a:avLst/>
              <a:gdLst>
                <a:gd name="T0" fmla="*/ 67 w 134"/>
                <a:gd name="T1" fmla="*/ 0 h 131"/>
                <a:gd name="T2" fmla="*/ 0 w 134"/>
                <a:gd name="T3" fmla="*/ 68 h 131"/>
                <a:gd name="T4" fmla="*/ 40 w 134"/>
                <a:gd name="T5" fmla="*/ 129 h 131"/>
                <a:gd name="T6" fmla="*/ 40 w 134"/>
                <a:gd name="T7" fmla="*/ 117 h 131"/>
                <a:gd name="T8" fmla="*/ 11 w 134"/>
                <a:gd name="T9" fmla="*/ 68 h 131"/>
                <a:gd name="T10" fmla="*/ 67 w 134"/>
                <a:gd name="T11" fmla="*/ 11 h 131"/>
                <a:gd name="T12" fmla="*/ 124 w 134"/>
                <a:gd name="T13" fmla="*/ 68 h 131"/>
                <a:gd name="T14" fmla="*/ 91 w 134"/>
                <a:gd name="T15" fmla="*/ 119 h 131"/>
                <a:gd name="T16" fmla="*/ 91 w 134"/>
                <a:gd name="T17" fmla="*/ 131 h 131"/>
                <a:gd name="T18" fmla="*/ 134 w 134"/>
                <a:gd name="T19" fmla="*/ 68 h 131"/>
                <a:gd name="T20" fmla="*/ 67 w 134"/>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31">
                  <a:moveTo>
                    <a:pt x="67" y="0"/>
                  </a:moveTo>
                  <a:cubicBezTo>
                    <a:pt x="30" y="0"/>
                    <a:pt x="0" y="30"/>
                    <a:pt x="0" y="68"/>
                  </a:cubicBezTo>
                  <a:cubicBezTo>
                    <a:pt x="0" y="95"/>
                    <a:pt x="16" y="118"/>
                    <a:pt x="40" y="129"/>
                  </a:cubicBezTo>
                  <a:cubicBezTo>
                    <a:pt x="40" y="117"/>
                    <a:pt x="40" y="117"/>
                    <a:pt x="40" y="117"/>
                  </a:cubicBezTo>
                  <a:cubicBezTo>
                    <a:pt x="22" y="107"/>
                    <a:pt x="11" y="89"/>
                    <a:pt x="11" y="68"/>
                  </a:cubicBezTo>
                  <a:cubicBezTo>
                    <a:pt x="11" y="36"/>
                    <a:pt x="36" y="11"/>
                    <a:pt x="67" y="11"/>
                  </a:cubicBezTo>
                  <a:cubicBezTo>
                    <a:pt x="98" y="11"/>
                    <a:pt x="124" y="36"/>
                    <a:pt x="124" y="68"/>
                  </a:cubicBezTo>
                  <a:cubicBezTo>
                    <a:pt x="124" y="90"/>
                    <a:pt x="110" y="110"/>
                    <a:pt x="91" y="119"/>
                  </a:cubicBezTo>
                  <a:cubicBezTo>
                    <a:pt x="91" y="131"/>
                    <a:pt x="91" y="131"/>
                    <a:pt x="91" y="131"/>
                  </a:cubicBezTo>
                  <a:cubicBezTo>
                    <a:pt x="116" y="121"/>
                    <a:pt x="134" y="96"/>
                    <a:pt x="134" y="68"/>
                  </a:cubicBezTo>
                  <a:cubicBezTo>
                    <a:pt x="134" y="30"/>
                    <a:pt x="104" y="0"/>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1" name="Freeform 124"/>
            <p:cNvSpPr>
              <a:spLocks noEditPoints="1"/>
            </p:cNvSpPr>
            <p:nvPr/>
          </p:nvSpPr>
          <p:spPr bwMode="auto">
            <a:xfrm>
              <a:off x="8061325" y="1454150"/>
              <a:ext cx="344487" cy="341313"/>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87 h 91"/>
                <a:gd name="T12" fmla="*/ 5 w 92"/>
                <a:gd name="T13" fmla="*/ 46 h 91"/>
                <a:gd name="T14" fmla="*/ 46 w 92"/>
                <a:gd name="T15" fmla="*/ 5 h 91"/>
                <a:gd name="T16" fmla="*/ 87 w 92"/>
                <a:gd name="T17" fmla="*/ 46 h 91"/>
                <a:gd name="T18" fmla="*/ 46 w 92"/>
                <a:gd name="T19"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1" y="91"/>
                    <a:pt x="92" y="71"/>
                    <a:pt x="92" y="46"/>
                  </a:cubicBezTo>
                  <a:cubicBezTo>
                    <a:pt x="92" y="20"/>
                    <a:pt x="71" y="0"/>
                    <a:pt x="46" y="0"/>
                  </a:cubicBezTo>
                  <a:close/>
                  <a:moveTo>
                    <a:pt x="46" y="87"/>
                  </a:moveTo>
                  <a:cubicBezTo>
                    <a:pt x="23" y="87"/>
                    <a:pt x="5" y="68"/>
                    <a:pt x="5" y="46"/>
                  </a:cubicBezTo>
                  <a:cubicBezTo>
                    <a:pt x="5" y="23"/>
                    <a:pt x="23" y="5"/>
                    <a:pt x="46" y="5"/>
                  </a:cubicBezTo>
                  <a:cubicBezTo>
                    <a:pt x="69" y="5"/>
                    <a:pt x="87" y="23"/>
                    <a:pt x="87" y="46"/>
                  </a:cubicBezTo>
                  <a:cubicBezTo>
                    <a:pt x="87" y="68"/>
                    <a:pt x="69" y="87"/>
                    <a:pt x="46"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2" name="Oval 125"/>
            <p:cNvSpPr>
              <a:spLocks noChangeArrowheads="1"/>
            </p:cNvSpPr>
            <p:nvPr/>
          </p:nvSpPr>
          <p:spPr bwMode="auto">
            <a:xfrm>
              <a:off x="8210550" y="1603375"/>
              <a:ext cx="46037"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3" name="Freeform 126"/>
            <p:cNvSpPr>
              <a:spLocks/>
            </p:cNvSpPr>
            <p:nvPr/>
          </p:nvSpPr>
          <p:spPr bwMode="auto">
            <a:xfrm>
              <a:off x="8218488" y="1490663"/>
              <a:ext cx="30162" cy="206375"/>
            </a:xfrm>
            <a:custGeom>
              <a:avLst/>
              <a:gdLst>
                <a:gd name="T0" fmla="*/ 0 w 19"/>
                <a:gd name="T1" fmla="*/ 85 h 130"/>
                <a:gd name="T2" fmla="*/ 10 w 19"/>
                <a:gd name="T3" fmla="*/ 0 h 130"/>
                <a:gd name="T4" fmla="*/ 19 w 19"/>
                <a:gd name="T5" fmla="*/ 85 h 130"/>
                <a:gd name="T6" fmla="*/ 10 w 19"/>
                <a:gd name="T7" fmla="*/ 130 h 130"/>
                <a:gd name="T8" fmla="*/ 0 w 19"/>
                <a:gd name="T9" fmla="*/ 85 h 130"/>
              </a:gdLst>
              <a:ahLst/>
              <a:cxnLst>
                <a:cxn ang="0">
                  <a:pos x="T0" y="T1"/>
                </a:cxn>
                <a:cxn ang="0">
                  <a:pos x="T2" y="T3"/>
                </a:cxn>
                <a:cxn ang="0">
                  <a:pos x="T4" y="T5"/>
                </a:cxn>
                <a:cxn ang="0">
                  <a:pos x="T6" y="T7"/>
                </a:cxn>
                <a:cxn ang="0">
                  <a:pos x="T8" y="T9"/>
                </a:cxn>
              </a:cxnLst>
              <a:rect l="0" t="0" r="r" b="b"/>
              <a:pathLst>
                <a:path w="19" h="130">
                  <a:moveTo>
                    <a:pt x="0" y="85"/>
                  </a:moveTo>
                  <a:lnTo>
                    <a:pt x="10" y="0"/>
                  </a:lnTo>
                  <a:lnTo>
                    <a:pt x="19" y="85"/>
                  </a:lnTo>
                  <a:lnTo>
                    <a:pt x="10" y="130"/>
                  </a:lnTo>
                  <a:lnTo>
                    <a:pt x="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4" name="Oval 127"/>
            <p:cNvSpPr>
              <a:spLocks noChangeArrowheads="1"/>
            </p:cNvSpPr>
            <p:nvPr/>
          </p:nvSpPr>
          <p:spPr bwMode="auto">
            <a:xfrm>
              <a:off x="8223250" y="1614488"/>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5" name="Freeform 128"/>
            <p:cNvSpPr>
              <a:spLocks noEditPoints="1"/>
            </p:cNvSpPr>
            <p:nvPr/>
          </p:nvSpPr>
          <p:spPr bwMode="auto">
            <a:xfrm>
              <a:off x="7651750" y="1319213"/>
              <a:ext cx="1163637" cy="1162050"/>
            </a:xfrm>
            <a:custGeom>
              <a:avLst/>
              <a:gdLst>
                <a:gd name="T0" fmla="*/ 155 w 310"/>
                <a:gd name="T1" fmla="*/ 310 h 310"/>
                <a:gd name="T2" fmla="*/ 0 w 310"/>
                <a:gd name="T3" fmla="*/ 155 h 310"/>
                <a:gd name="T4" fmla="*/ 155 w 310"/>
                <a:gd name="T5" fmla="*/ 0 h 310"/>
                <a:gd name="T6" fmla="*/ 310 w 310"/>
                <a:gd name="T7" fmla="*/ 155 h 310"/>
                <a:gd name="T8" fmla="*/ 155 w 310"/>
                <a:gd name="T9" fmla="*/ 310 h 310"/>
                <a:gd name="T10" fmla="*/ 305 w 310"/>
                <a:gd name="T11" fmla="*/ 155 h 310"/>
                <a:gd name="T12" fmla="*/ 155 w 310"/>
                <a:gd name="T13" fmla="*/ 5 h 310"/>
                <a:gd name="T14" fmla="*/ 6 w 310"/>
                <a:gd name="T15" fmla="*/ 155 h 310"/>
                <a:gd name="T16" fmla="*/ 155 w 310"/>
                <a:gd name="T17" fmla="*/ 305 h 310"/>
                <a:gd name="T18" fmla="*/ 305 w 310"/>
                <a:gd name="T19"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310">
                  <a:moveTo>
                    <a:pt x="155" y="310"/>
                  </a:moveTo>
                  <a:cubicBezTo>
                    <a:pt x="70" y="310"/>
                    <a:pt x="0" y="240"/>
                    <a:pt x="0" y="155"/>
                  </a:cubicBezTo>
                  <a:cubicBezTo>
                    <a:pt x="0" y="70"/>
                    <a:pt x="70" y="0"/>
                    <a:pt x="155" y="0"/>
                  </a:cubicBezTo>
                  <a:cubicBezTo>
                    <a:pt x="240" y="0"/>
                    <a:pt x="310" y="70"/>
                    <a:pt x="310" y="155"/>
                  </a:cubicBezTo>
                  <a:cubicBezTo>
                    <a:pt x="310" y="240"/>
                    <a:pt x="240" y="310"/>
                    <a:pt x="155" y="310"/>
                  </a:cubicBezTo>
                  <a:close/>
                  <a:moveTo>
                    <a:pt x="305" y="155"/>
                  </a:moveTo>
                  <a:cubicBezTo>
                    <a:pt x="305" y="72"/>
                    <a:pt x="238" y="5"/>
                    <a:pt x="155" y="5"/>
                  </a:cubicBezTo>
                  <a:cubicBezTo>
                    <a:pt x="72" y="5"/>
                    <a:pt x="6" y="72"/>
                    <a:pt x="6" y="155"/>
                  </a:cubicBezTo>
                  <a:cubicBezTo>
                    <a:pt x="6" y="238"/>
                    <a:pt x="72" y="305"/>
                    <a:pt x="155" y="305"/>
                  </a:cubicBezTo>
                  <a:cubicBezTo>
                    <a:pt x="238" y="305"/>
                    <a:pt x="305" y="238"/>
                    <a:pt x="305"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Freeform 129"/>
            <p:cNvSpPr>
              <a:spLocks noEditPoints="1"/>
            </p:cNvSpPr>
            <p:nvPr/>
          </p:nvSpPr>
          <p:spPr bwMode="auto">
            <a:xfrm>
              <a:off x="8086725" y="1479550"/>
              <a:ext cx="293687" cy="293688"/>
            </a:xfrm>
            <a:custGeom>
              <a:avLst/>
              <a:gdLst>
                <a:gd name="T0" fmla="*/ 78 w 78"/>
                <a:gd name="T1" fmla="*/ 39 h 78"/>
                <a:gd name="T2" fmla="*/ 39 w 78"/>
                <a:gd name="T3" fmla="*/ 78 h 78"/>
                <a:gd name="T4" fmla="*/ 0 w 78"/>
                <a:gd name="T5" fmla="*/ 39 h 78"/>
                <a:gd name="T6" fmla="*/ 39 w 78"/>
                <a:gd name="T7" fmla="*/ 0 h 78"/>
                <a:gd name="T8" fmla="*/ 78 w 78"/>
                <a:gd name="T9" fmla="*/ 39 h 78"/>
                <a:gd name="T10" fmla="*/ 39 w 78"/>
                <a:gd name="T11" fmla="*/ 2 h 78"/>
                <a:gd name="T12" fmla="*/ 2 w 78"/>
                <a:gd name="T13" fmla="*/ 39 h 78"/>
                <a:gd name="T14" fmla="*/ 39 w 78"/>
                <a:gd name="T15" fmla="*/ 76 h 78"/>
                <a:gd name="T16" fmla="*/ 76 w 78"/>
                <a:gd name="T17" fmla="*/ 39 h 78"/>
                <a:gd name="T18" fmla="*/ 39 w 78"/>
                <a:gd name="T19"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60"/>
                    <a:pt x="61" y="78"/>
                    <a:pt x="39" y="78"/>
                  </a:cubicBezTo>
                  <a:cubicBezTo>
                    <a:pt x="17" y="78"/>
                    <a:pt x="0" y="60"/>
                    <a:pt x="0" y="39"/>
                  </a:cubicBezTo>
                  <a:cubicBezTo>
                    <a:pt x="0" y="17"/>
                    <a:pt x="17" y="0"/>
                    <a:pt x="39" y="0"/>
                  </a:cubicBezTo>
                  <a:cubicBezTo>
                    <a:pt x="61" y="0"/>
                    <a:pt x="78" y="17"/>
                    <a:pt x="78" y="39"/>
                  </a:cubicBezTo>
                  <a:close/>
                  <a:moveTo>
                    <a:pt x="39" y="2"/>
                  </a:moveTo>
                  <a:cubicBezTo>
                    <a:pt x="19" y="2"/>
                    <a:pt x="2" y="18"/>
                    <a:pt x="2" y="39"/>
                  </a:cubicBezTo>
                  <a:cubicBezTo>
                    <a:pt x="2" y="59"/>
                    <a:pt x="19" y="76"/>
                    <a:pt x="39" y="76"/>
                  </a:cubicBezTo>
                  <a:cubicBezTo>
                    <a:pt x="60" y="76"/>
                    <a:pt x="76" y="59"/>
                    <a:pt x="76" y="39"/>
                  </a:cubicBezTo>
                  <a:cubicBezTo>
                    <a:pt x="76" y="18"/>
                    <a:pt x="60" y="2"/>
                    <a:pt x="3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237" name="Group 236"/>
          <p:cNvGrpSpPr>
            <a:grpSpLocks noChangeAspect="1"/>
          </p:cNvGrpSpPr>
          <p:nvPr/>
        </p:nvGrpSpPr>
        <p:grpSpPr>
          <a:xfrm>
            <a:off x="7675381" y="3915935"/>
            <a:ext cx="686174" cy="595041"/>
            <a:chOff x="5308600" y="2025650"/>
            <a:chExt cx="812800" cy="704850"/>
          </a:xfrm>
          <a:solidFill>
            <a:schemeClr val="bg1"/>
          </a:solidFill>
        </p:grpSpPr>
        <p:sp>
          <p:nvSpPr>
            <p:cNvPr id="238" name="Freeform 5"/>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9" name="Freeform 6"/>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0" name="Freeform 7"/>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pic>
        <p:nvPicPr>
          <p:cNvPr id="71" name="Picture 70">
            <a:extLst>
              <a:ext uri="{FF2B5EF4-FFF2-40B4-BE49-F238E27FC236}">
                <a16:creationId xmlns:a16="http://schemas.microsoft.com/office/drawing/2014/main" xmlns="" id="{2639F0BA-7FE6-4DE9-8255-67F263B9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2" name="Picture 71">
            <a:extLst>
              <a:ext uri="{FF2B5EF4-FFF2-40B4-BE49-F238E27FC236}">
                <a16:creationId xmlns:a16="http://schemas.microsoft.com/office/drawing/2014/main" xmlns="" id="{F87CF1E3-66BF-4A40-B6C4-5422FABCF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699557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Radio</a:t>
            </a:r>
            <a:r>
              <a:rPr lang="hu-HU" dirty="0"/>
              <a:t> vs. </a:t>
            </a:r>
            <a:r>
              <a:rPr lang="hu-HU" dirty="0" err="1"/>
              <a:t>Target</a:t>
            </a:r>
            <a:r>
              <a:rPr lang="hu-HU" dirty="0"/>
              <a:t> Country</a:t>
            </a:r>
            <a:endParaRPr lang="en-US" dirty="0"/>
          </a:p>
        </p:txBody>
      </p:sp>
      <p:sp>
        <p:nvSpPr>
          <p:cNvPr id="36" name="Rectangle 35"/>
          <p:cNvSpPr/>
          <p:nvPr/>
        </p:nvSpPr>
        <p:spPr>
          <a:xfrm>
            <a:off x="118865" y="4085287"/>
            <a:ext cx="8856984" cy="553996"/>
          </a:xfrm>
          <a:prstGeom prst="rect">
            <a:avLst/>
          </a:prstGeom>
        </p:spPr>
        <p:txBody>
          <a:bodyPr wrap="square" lIns="91438" tIns="45719" rIns="91438" bIns="45719">
            <a:spAutoFit/>
          </a:bodyPr>
          <a:lstStyle/>
          <a:p>
            <a:pPr marL="4763" algn="just"/>
            <a:r>
              <a:rPr lang="en-US" sz="1000" dirty="0">
                <a:solidFill>
                  <a:srgbClr val="58595B"/>
                </a:solidFill>
              </a:rPr>
              <a:t>The same tendency can be observed as in case of TV: for Hungarians living in Germany the daily radio listening was more typical already before moving than for Hungarians living in Great Britain. It is a spectacular difference that while in case of Hungarians in Germany the rate of those who never listen to the radio has increased by only 4 percentage points , in Great Britain this difference is 10 percentage points. </a:t>
            </a:r>
          </a:p>
        </p:txBody>
      </p:sp>
      <p:sp>
        <p:nvSpPr>
          <p:cNvPr id="12" name="Text Placeholder 9"/>
          <p:cNvSpPr>
            <a:spLocks noGrp="1"/>
          </p:cNvSpPr>
          <p:nvPr>
            <p:ph type="body" sz="quarter" idx="26"/>
          </p:nvPr>
        </p:nvSpPr>
        <p:spPr>
          <a:xfrm>
            <a:off x="202233" y="483518"/>
            <a:ext cx="8690248" cy="205628"/>
          </a:xfrm>
        </p:spPr>
        <p:txBody>
          <a:bodyPr/>
          <a:lstStyle/>
          <a:p>
            <a:r>
              <a:rPr lang="hu-HU" dirty="0" err="1"/>
              <a:t>Listening</a:t>
            </a:r>
            <a:r>
              <a:rPr lang="hu-HU" dirty="0"/>
              <a:t> </a:t>
            </a:r>
            <a:r>
              <a:rPr lang="hu-HU" dirty="0" err="1"/>
              <a:t>to</a:t>
            </a:r>
            <a:r>
              <a:rPr lang="hu-HU" dirty="0"/>
              <a:t> </a:t>
            </a:r>
            <a:r>
              <a:rPr lang="hu-HU" dirty="0" err="1"/>
              <a:t>the</a:t>
            </a:r>
            <a:r>
              <a:rPr lang="hu-HU" dirty="0"/>
              <a:t> </a:t>
            </a:r>
            <a:r>
              <a:rPr lang="hu-HU" dirty="0" err="1"/>
              <a:t>radio</a:t>
            </a:r>
            <a:r>
              <a:rPr lang="hu-HU" dirty="0"/>
              <a:t> </a:t>
            </a:r>
            <a:r>
              <a:rPr lang="hu-HU" dirty="0" err="1"/>
              <a:t>currently</a:t>
            </a:r>
            <a:r>
              <a:rPr lang="hu-HU" dirty="0"/>
              <a:t> and </a:t>
            </a:r>
            <a:r>
              <a:rPr lang="hu-HU" dirty="0" err="1"/>
              <a:t>before</a:t>
            </a:r>
            <a:r>
              <a:rPr lang="hu-HU" dirty="0"/>
              <a:t> </a:t>
            </a:r>
            <a:r>
              <a:rPr lang="hu-HU" dirty="0" err="1"/>
              <a:t>moving</a:t>
            </a:r>
            <a:endParaRPr lang="hu-HU" dirty="0"/>
          </a:p>
        </p:txBody>
      </p:sp>
      <p:graphicFrame>
        <p:nvGraphicFramePr>
          <p:cNvPr id="10" name="Chart 6"/>
          <p:cNvGraphicFramePr/>
          <p:nvPr>
            <p:extLst>
              <p:ext uri="{D42A27DB-BD31-4B8C-83A1-F6EECF244321}">
                <p14:modId xmlns:p14="http://schemas.microsoft.com/office/powerpoint/2010/main" val="3332293860"/>
              </p:ext>
            </p:extLst>
          </p:nvPr>
        </p:nvGraphicFramePr>
        <p:xfrm>
          <a:off x="288032" y="588255"/>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6"/>
          <p:cNvGraphicFramePr/>
          <p:nvPr>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13" name="Szövegdoboz 30"/>
          <p:cNvSpPr txBox="1"/>
          <p:nvPr/>
        </p:nvSpPr>
        <p:spPr>
          <a:xfrm>
            <a:off x="1610009"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Great </a:t>
            </a:r>
            <a:r>
              <a:rPr lang="hu-HU" dirty="0" err="1"/>
              <a:t>Britain</a:t>
            </a:r>
            <a:endParaRPr lang="hu-HU" dirty="0"/>
          </a:p>
        </p:txBody>
      </p:sp>
      <p:sp>
        <p:nvSpPr>
          <p:cNvPr id="14" name="Szövegdoboz 30"/>
          <p:cNvSpPr txBox="1"/>
          <p:nvPr/>
        </p:nvSpPr>
        <p:spPr>
          <a:xfrm>
            <a:off x="6146513"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Germany</a:t>
            </a:r>
            <a:endParaRPr lang="hu-HU" dirty="0"/>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6" name="Picture 15">
            <a:extLst>
              <a:ext uri="{FF2B5EF4-FFF2-40B4-BE49-F238E27FC236}">
                <a16:creationId xmlns:a16="http://schemas.microsoft.com/office/drawing/2014/main" xmlns="" id="{6E597D54-3BA4-4B9B-837F-4842634C9B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84A829F8-2EF1-4359-9CF7-AFB0C8B554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220878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Print</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err="1"/>
              <a:t>Frequency</a:t>
            </a:r>
            <a:r>
              <a:rPr lang="hu-HU" dirty="0"/>
              <a:t> of </a:t>
            </a:r>
            <a:r>
              <a:rPr lang="hu-HU" dirty="0" err="1"/>
              <a:t>reading</a:t>
            </a:r>
            <a:r>
              <a:rPr lang="hu-HU" dirty="0"/>
              <a:t> print </a:t>
            </a:r>
            <a:r>
              <a:rPr lang="hu-HU" dirty="0" err="1"/>
              <a:t>media</a:t>
            </a:r>
            <a:endParaRPr lang="hu-HU" dirty="0"/>
          </a:p>
        </p:txBody>
      </p:sp>
      <p:sp>
        <p:nvSpPr>
          <p:cNvPr id="36" name="Rectangle 35"/>
          <p:cNvSpPr/>
          <p:nvPr/>
        </p:nvSpPr>
        <p:spPr>
          <a:xfrm>
            <a:off x="540993" y="4217850"/>
            <a:ext cx="7850343" cy="553996"/>
          </a:xfrm>
          <a:prstGeom prst="rect">
            <a:avLst/>
          </a:prstGeom>
        </p:spPr>
        <p:txBody>
          <a:bodyPr wrap="square" lIns="91438" tIns="45719" rIns="91438" bIns="45719">
            <a:spAutoFit/>
          </a:bodyPr>
          <a:lstStyle/>
          <a:p>
            <a:r>
              <a:rPr lang="en-GB" sz="1000" dirty="0">
                <a:solidFill>
                  <a:srgbClr val="58595B"/>
                </a:solidFill>
              </a:rPr>
              <a:t>Just like in the cases mentioned before, the frequency of reading print media has also drastically decreased, reading on a daily basis or several times a day is reduced by half. The rate of those who read less often than once a week has significantly increased (and is currently the highest), and the number of those who never read print media has also tripled</a:t>
            </a:r>
            <a:r>
              <a:rPr lang="en-GB" sz="1000" dirty="0"/>
              <a:t>. </a:t>
            </a:r>
            <a:endParaRPr lang="hu-HU" sz="1000" dirty="0"/>
          </a:p>
        </p:txBody>
      </p:sp>
      <p:graphicFrame>
        <p:nvGraphicFramePr>
          <p:cNvPr id="12" name="Chart 20"/>
          <p:cNvGraphicFramePr>
            <a:graphicFrameLocks noChangeAspect="1"/>
          </p:cNvGraphicFramePr>
          <p:nvPr>
            <p:extLst/>
          </p:nvPr>
        </p:nvGraphicFramePr>
        <p:xfrm>
          <a:off x="1332064" y="1719250"/>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p:cNvSpPr/>
          <p:nvPr/>
        </p:nvSpPr>
        <p:spPr>
          <a:xfrm>
            <a:off x="3418956" y="237583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21</a:t>
            </a:r>
            <a:r>
              <a:rPr lang="en-GB" sz="2400" b="1" dirty="0">
                <a:solidFill>
                  <a:schemeClr val="accent2"/>
                </a:solidFill>
                <a:cs typeface="Arial" panose="020B0604020202020204" pitchFamily="34" charset="0"/>
              </a:rPr>
              <a:t>%</a:t>
            </a:r>
          </a:p>
        </p:txBody>
      </p:sp>
      <p:sp>
        <p:nvSpPr>
          <p:cNvPr id="14" name="Rectangle 23"/>
          <p:cNvSpPr/>
          <p:nvPr/>
        </p:nvSpPr>
        <p:spPr>
          <a:xfrm>
            <a:off x="3604478" y="3635946"/>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31</a:t>
            </a:r>
            <a:r>
              <a:rPr lang="en-GB" sz="2400" b="1" dirty="0">
                <a:solidFill>
                  <a:schemeClr val="accent1"/>
                </a:solidFill>
                <a:cs typeface="Arial" panose="020B0604020202020204" pitchFamily="34" charset="0"/>
              </a:rPr>
              <a:t>%</a:t>
            </a:r>
          </a:p>
        </p:txBody>
      </p:sp>
      <p:sp>
        <p:nvSpPr>
          <p:cNvPr id="15" name="Rectangle 23"/>
          <p:cNvSpPr/>
          <p:nvPr/>
        </p:nvSpPr>
        <p:spPr>
          <a:xfrm>
            <a:off x="2677153" y="3655199"/>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week</a:t>
            </a:r>
            <a:endParaRPr lang="en-GB" b="1" dirty="0">
              <a:solidFill>
                <a:schemeClr val="bg2">
                  <a:lumMod val="75000"/>
                </a:schemeClr>
              </a:solidFill>
              <a:cs typeface="Arial" panose="020B0604020202020204" pitchFamily="34" charset="0"/>
            </a:endParaRPr>
          </a:p>
        </p:txBody>
      </p:sp>
      <p:sp>
        <p:nvSpPr>
          <p:cNvPr id="17" name="Szövegdoboz 30"/>
          <p:cNvSpPr txBox="1"/>
          <p:nvPr/>
        </p:nvSpPr>
        <p:spPr>
          <a:xfrm>
            <a:off x="1837936"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Before</a:t>
            </a:r>
            <a:r>
              <a:rPr lang="hu-HU" dirty="0"/>
              <a:t> </a:t>
            </a:r>
            <a:r>
              <a:rPr lang="hu-HU" dirty="0" err="1"/>
              <a:t>moving</a:t>
            </a:r>
            <a:endParaRPr lang="hu-HU" dirty="0"/>
          </a:p>
        </p:txBody>
      </p:sp>
      <p:sp>
        <p:nvSpPr>
          <p:cNvPr id="19" name="Rectangle 23"/>
          <p:cNvSpPr/>
          <p:nvPr/>
        </p:nvSpPr>
        <p:spPr>
          <a:xfrm>
            <a:off x="3448212" y="2211710"/>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Every</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20" name="Szövegdoboz 30"/>
          <p:cNvSpPr txBox="1"/>
          <p:nvPr/>
        </p:nvSpPr>
        <p:spPr>
          <a:xfrm>
            <a:off x="5858481"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err="1"/>
              <a:t>currently</a:t>
            </a:r>
            <a:endParaRPr lang="hu-HU" dirty="0"/>
          </a:p>
        </p:txBody>
      </p:sp>
      <p:sp>
        <p:nvSpPr>
          <p:cNvPr id="21" name="Rectangle 23"/>
          <p:cNvSpPr/>
          <p:nvPr/>
        </p:nvSpPr>
        <p:spPr>
          <a:xfrm>
            <a:off x="1905355" y="155206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7</a:t>
            </a:r>
            <a:r>
              <a:rPr lang="en-GB" sz="2400" b="1" dirty="0">
                <a:solidFill>
                  <a:schemeClr val="bg2"/>
                </a:solidFill>
                <a:cs typeface="Arial" panose="020B0604020202020204" pitchFamily="34" charset="0"/>
              </a:rPr>
              <a:t>%</a:t>
            </a:r>
          </a:p>
        </p:txBody>
      </p:sp>
      <p:sp>
        <p:nvSpPr>
          <p:cNvPr id="23" name="Rectangle 23"/>
          <p:cNvSpPr/>
          <p:nvPr/>
        </p:nvSpPr>
        <p:spPr>
          <a:xfrm>
            <a:off x="1864036" y="1403632"/>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Never</a:t>
            </a:r>
            <a:endParaRPr lang="en-GB" b="1" dirty="0">
              <a:solidFill>
                <a:schemeClr val="bg2">
                  <a:lumMod val="75000"/>
                </a:schemeClr>
              </a:solidFill>
              <a:cs typeface="Arial" panose="020B0604020202020204" pitchFamily="34" charset="0"/>
            </a:endParaRPr>
          </a:p>
        </p:txBody>
      </p:sp>
      <p:sp>
        <p:nvSpPr>
          <p:cNvPr id="24" name="Rectangle 23"/>
          <p:cNvSpPr/>
          <p:nvPr/>
        </p:nvSpPr>
        <p:spPr>
          <a:xfrm>
            <a:off x="2627784" y="1531906"/>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9</a:t>
            </a:r>
            <a:r>
              <a:rPr lang="en-GB" sz="2400" b="1" dirty="0">
                <a:solidFill>
                  <a:schemeClr val="accent4"/>
                </a:solidFill>
                <a:cs typeface="Arial" panose="020B0604020202020204" pitchFamily="34" charset="0"/>
              </a:rPr>
              <a:t>%</a:t>
            </a:r>
          </a:p>
        </p:txBody>
      </p:sp>
      <p:sp>
        <p:nvSpPr>
          <p:cNvPr id="25" name="Rectangle 23"/>
          <p:cNvSpPr/>
          <p:nvPr/>
        </p:nvSpPr>
        <p:spPr>
          <a:xfrm>
            <a:off x="3298261" y="1491630"/>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26" name="Rectangle 23"/>
          <p:cNvSpPr/>
          <p:nvPr/>
        </p:nvSpPr>
        <p:spPr>
          <a:xfrm>
            <a:off x="847550" y="247749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31%</a:t>
            </a:r>
            <a:endParaRPr lang="en-GB" sz="2400" b="1" dirty="0">
              <a:solidFill>
                <a:schemeClr val="accent3"/>
              </a:solidFill>
              <a:cs typeface="Arial" panose="020B0604020202020204" pitchFamily="34" charset="0"/>
            </a:endParaRPr>
          </a:p>
        </p:txBody>
      </p:sp>
      <p:sp>
        <p:nvSpPr>
          <p:cNvPr id="27" name="Rectangle 23"/>
          <p:cNvSpPr/>
          <p:nvPr/>
        </p:nvSpPr>
        <p:spPr>
          <a:xfrm>
            <a:off x="775542" y="232906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Less </a:t>
            </a:r>
            <a:r>
              <a:rPr lang="hu-HU" sz="1200" dirty="0" err="1">
                <a:solidFill>
                  <a:schemeClr val="bg2">
                    <a:lumMod val="75000"/>
                  </a:schemeClr>
                </a:solidFill>
                <a:cs typeface="Arial" panose="020B0604020202020204" pitchFamily="34" charset="0"/>
              </a:rPr>
              <a:t>often</a:t>
            </a:r>
            <a:endParaRPr lang="en-GB" b="1" dirty="0">
              <a:solidFill>
                <a:schemeClr val="bg2">
                  <a:lumMod val="75000"/>
                </a:schemeClr>
              </a:solidFill>
              <a:cs typeface="Arial" panose="020B0604020202020204" pitchFamily="34" charset="0"/>
            </a:endParaRPr>
          </a:p>
        </p:txBody>
      </p:sp>
      <p:graphicFrame>
        <p:nvGraphicFramePr>
          <p:cNvPr id="43" name="Chart 20"/>
          <p:cNvGraphicFramePr>
            <a:graphicFrameLocks noChangeAspect="1"/>
          </p:cNvGraphicFramePr>
          <p:nvPr>
            <p:extLst/>
          </p:nvPr>
        </p:nvGraphicFramePr>
        <p:xfrm>
          <a:off x="5320844" y="1719250"/>
          <a:ext cx="2677590" cy="26527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7226272" y="1866390"/>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10</a:t>
            </a:r>
            <a:r>
              <a:rPr lang="en-GB" sz="2400" b="1" dirty="0">
                <a:solidFill>
                  <a:schemeClr val="accent2"/>
                </a:solidFill>
                <a:cs typeface="Arial" panose="020B0604020202020204" pitchFamily="34" charset="0"/>
              </a:rPr>
              <a:t>%</a:t>
            </a:r>
          </a:p>
        </p:txBody>
      </p:sp>
      <p:sp>
        <p:nvSpPr>
          <p:cNvPr id="45" name="Rectangle 23"/>
          <p:cNvSpPr/>
          <p:nvPr/>
        </p:nvSpPr>
        <p:spPr>
          <a:xfrm>
            <a:off x="7656983" y="2900649"/>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22</a:t>
            </a:r>
            <a:r>
              <a:rPr lang="en-GB" sz="2400" b="1" dirty="0">
                <a:solidFill>
                  <a:schemeClr val="accent1"/>
                </a:solidFill>
                <a:cs typeface="Arial" panose="020B0604020202020204" pitchFamily="34" charset="0"/>
              </a:rPr>
              <a:t>%</a:t>
            </a:r>
          </a:p>
        </p:txBody>
      </p:sp>
      <p:sp>
        <p:nvSpPr>
          <p:cNvPr id="46" name="Rectangle 23"/>
          <p:cNvSpPr/>
          <p:nvPr/>
        </p:nvSpPr>
        <p:spPr>
          <a:xfrm>
            <a:off x="7314810" y="2571750"/>
            <a:ext cx="1289638"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week</a:t>
            </a:r>
            <a:endParaRPr lang="en-GB" b="1" dirty="0">
              <a:solidFill>
                <a:schemeClr val="bg2">
                  <a:lumMod val="75000"/>
                </a:schemeClr>
              </a:solidFill>
              <a:cs typeface="Arial" panose="020B0604020202020204" pitchFamily="34" charset="0"/>
            </a:endParaRPr>
          </a:p>
        </p:txBody>
      </p:sp>
      <p:sp>
        <p:nvSpPr>
          <p:cNvPr id="47" name="Rectangle 23"/>
          <p:cNvSpPr/>
          <p:nvPr/>
        </p:nvSpPr>
        <p:spPr>
          <a:xfrm>
            <a:off x="7840700" y="1978246"/>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Every</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48" name="Rectangle 23"/>
          <p:cNvSpPr/>
          <p:nvPr/>
        </p:nvSpPr>
        <p:spPr>
          <a:xfrm>
            <a:off x="5436096" y="174478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bg2"/>
                </a:solidFill>
                <a:cs typeface="Arial" panose="020B0604020202020204" pitchFamily="34" charset="0"/>
              </a:rPr>
              <a:t>20</a:t>
            </a:r>
            <a:r>
              <a:rPr lang="en-GB" sz="2400" b="1" dirty="0">
                <a:solidFill>
                  <a:schemeClr val="bg2"/>
                </a:solidFill>
                <a:cs typeface="Arial" panose="020B0604020202020204" pitchFamily="34" charset="0"/>
              </a:rPr>
              <a:t>%</a:t>
            </a:r>
          </a:p>
        </p:txBody>
      </p:sp>
      <p:sp>
        <p:nvSpPr>
          <p:cNvPr id="49" name="Rectangle 23"/>
          <p:cNvSpPr/>
          <p:nvPr/>
        </p:nvSpPr>
        <p:spPr>
          <a:xfrm>
            <a:off x="5477835" y="1596352"/>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Never</a:t>
            </a:r>
            <a:endParaRPr lang="en-GB" b="1" dirty="0">
              <a:solidFill>
                <a:schemeClr val="bg2">
                  <a:lumMod val="75000"/>
                </a:schemeClr>
              </a:solidFill>
              <a:cs typeface="Arial" panose="020B0604020202020204" pitchFamily="34" charset="0"/>
            </a:endParaRPr>
          </a:p>
        </p:txBody>
      </p:sp>
      <p:sp>
        <p:nvSpPr>
          <p:cNvPr id="52" name="Rectangle 23"/>
          <p:cNvSpPr/>
          <p:nvPr/>
        </p:nvSpPr>
        <p:spPr>
          <a:xfrm>
            <a:off x="5079011" y="344026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42%</a:t>
            </a:r>
            <a:endParaRPr lang="en-GB" sz="2400" b="1" dirty="0">
              <a:solidFill>
                <a:schemeClr val="accent3"/>
              </a:solidFill>
              <a:cs typeface="Arial" panose="020B0604020202020204" pitchFamily="34" charset="0"/>
            </a:endParaRPr>
          </a:p>
        </p:txBody>
      </p:sp>
      <p:sp>
        <p:nvSpPr>
          <p:cNvPr id="53" name="Rectangle 23"/>
          <p:cNvSpPr/>
          <p:nvPr/>
        </p:nvSpPr>
        <p:spPr>
          <a:xfrm>
            <a:off x="4960380" y="3291830"/>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Less </a:t>
            </a:r>
            <a:r>
              <a:rPr lang="hu-HU" sz="1200" dirty="0" err="1">
                <a:solidFill>
                  <a:schemeClr val="bg2">
                    <a:lumMod val="75000"/>
                  </a:schemeClr>
                </a:solidFill>
                <a:cs typeface="Arial" panose="020B0604020202020204" pitchFamily="34" charset="0"/>
              </a:rPr>
              <a:t>often</a:t>
            </a:r>
            <a:endParaRPr lang="en-GB" b="1" dirty="0">
              <a:solidFill>
                <a:schemeClr val="bg2">
                  <a:lumMod val="75000"/>
                </a:schemeClr>
              </a:solidFill>
              <a:cs typeface="Arial" panose="020B0604020202020204" pitchFamily="34" charset="0"/>
            </a:endParaRPr>
          </a:p>
        </p:txBody>
      </p:sp>
      <p:sp>
        <p:nvSpPr>
          <p:cNvPr id="30" name="Rectangle 29"/>
          <p:cNvSpPr/>
          <p:nvPr/>
        </p:nvSpPr>
        <p:spPr>
          <a:xfrm>
            <a:off x="6442079" y="152475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4</a:t>
            </a:r>
            <a:r>
              <a:rPr lang="en-GB" sz="2400" b="1" dirty="0">
                <a:solidFill>
                  <a:schemeClr val="accent4"/>
                </a:solidFill>
                <a:cs typeface="Arial" panose="020B0604020202020204" pitchFamily="34" charset="0"/>
              </a:rPr>
              <a:t>%</a:t>
            </a:r>
          </a:p>
        </p:txBody>
      </p:sp>
      <p:sp>
        <p:nvSpPr>
          <p:cNvPr id="31" name="Rectangle 23"/>
          <p:cNvSpPr/>
          <p:nvPr/>
        </p:nvSpPr>
        <p:spPr>
          <a:xfrm>
            <a:off x="7112556" y="1484475"/>
            <a:ext cx="1491892"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3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33" name="Picture 32">
            <a:extLst>
              <a:ext uri="{FF2B5EF4-FFF2-40B4-BE49-F238E27FC236}">
                <a16:creationId xmlns:a16="http://schemas.microsoft.com/office/drawing/2014/main" xmlns="" id="{318378E4-587E-4A76-A3B0-FD41E30E4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34" name="Picture 33">
            <a:extLst>
              <a:ext uri="{FF2B5EF4-FFF2-40B4-BE49-F238E27FC236}">
                <a16:creationId xmlns:a16="http://schemas.microsoft.com/office/drawing/2014/main" xmlns="" id="{EE0320D3-1AF0-454B-BFDC-AB5683E4C7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614295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Print vs. </a:t>
            </a:r>
            <a:r>
              <a:rPr lang="hu-HU" dirty="0" err="1"/>
              <a:t>Target</a:t>
            </a:r>
            <a:r>
              <a:rPr lang="hu-HU" dirty="0"/>
              <a:t> Country</a:t>
            </a:r>
            <a:endParaRPr lang="en-US" dirty="0"/>
          </a:p>
        </p:txBody>
      </p:sp>
      <p:sp>
        <p:nvSpPr>
          <p:cNvPr id="36" name="Rectangle 35"/>
          <p:cNvSpPr/>
          <p:nvPr/>
        </p:nvSpPr>
        <p:spPr>
          <a:xfrm>
            <a:off x="107504" y="4155926"/>
            <a:ext cx="8856984" cy="553996"/>
          </a:xfrm>
          <a:prstGeom prst="rect">
            <a:avLst/>
          </a:prstGeom>
        </p:spPr>
        <p:txBody>
          <a:bodyPr wrap="square" lIns="91438" tIns="45719" rIns="91438" bIns="45719">
            <a:spAutoFit/>
          </a:bodyPr>
          <a:lstStyle/>
          <a:p>
            <a:pPr marL="4763" algn="just"/>
            <a:r>
              <a:rPr lang="en-US" sz="1000" dirty="0">
                <a:solidFill>
                  <a:srgbClr val="58595B"/>
                </a:solidFill>
              </a:rPr>
              <a:t>While in case of watching television and listening to the radio there was a difference between the consumption of German and British sample both before and after moving, in case of print the rates in both countries are nearly the same regarding the current situation. The daily and weekly print consumption was somewhat more frequent among Hungarians living in Germany before moving, however, this difference has disappeared with emigration.</a:t>
            </a:r>
          </a:p>
        </p:txBody>
      </p:sp>
      <p:sp>
        <p:nvSpPr>
          <p:cNvPr id="12" name="Text Placeholder 9"/>
          <p:cNvSpPr>
            <a:spLocks noGrp="1"/>
          </p:cNvSpPr>
          <p:nvPr>
            <p:ph type="body" sz="quarter" idx="26"/>
          </p:nvPr>
        </p:nvSpPr>
        <p:spPr>
          <a:xfrm>
            <a:off x="202233" y="483518"/>
            <a:ext cx="8690248" cy="205628"/>
          </a:xfrm>
        </p:spPr>
        <p:txBody>
          <a:bodyPr/>
          <a:lstStyle/>
          <a:p>
            <a:r>
              <a:rPr lang="hu-HU" dirty="0"/>
              <a:t>Reading print </a:t>
            </a:r>
            <a:r>
              <a:rPr lang="hu-HU" dirty="0" err="1"/>
              <a:t>media</a:t>
            </a:r>
            <a:r>
              <a:rPr lang="hu-HU" dirty="0"/>
              <a:t> </a:t>
            </a:r>
            <a:r>
              <a:rPr lang="hu-HU" dirty="0" err="1"/>
              <a:t>currently</a:t>
            </a:r>
            <a:r>
              <a:rPr lang="hu-HU" dirty="0"/>
              <a:t> and </a:t>
            </a:r>
            <a:r>
              <a:rPr lang="hu-HU" dirty="0" err="1"/>
              <a:t>before</a:t>
            </a:r>
            <a:r>
              <a:rPr lang="hu-HU" dirty="0"/>
              <a:t> </a:t>
            </a:r>
            <a:r>
              <a:rPr lang="hu-HU" dirty="0" err="1"/>
              <a:t>moving</a:t>
            </a:r>
            <a:endParaRPr lang="hu-HU" dirty="0"/>
          </a:p>
        </p:txBody>
      </p:sp>
      <p:graphicFrame>
        <p:nvGraphicFramePr>
          <p:cNvPr id="10" name="Chart 6"/>
          <p:cNvGraphicFramePr/>
          <p:nvPr>
            <p:extLst>
              <p:ext uri="{D42A27DB-BD31-4B8C-83A1-F6EECF244321}">
                <p14:modId xmlns:p14="http://schemas.microsoft.com/office/powerpoint/2010/main" val="579810239"/>
              </p:ext>
            </p:extLst>
          </p:nvPr>
        </p:nvGraphicFramePr>
        <p:xfrm>
          <a:off x="288032" y="588255"/>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6"/>
          <p:cNvGraphicFramePr/>
          <p:nvPr>
            <p:extLst>
              <p:ext uri="{D42A27DB-BD31-4B8C-83A1-F6EECF244321}">
                <p14:modId xmlns:p14="http://schemas.microsoft.com/office/powerpoint/2010/main" val="308787239"/>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13" name="Szövegdoboz 30"/>
          <p:cNvSpPr txBox="1"/>
          <p:nvPr/>
        </p:nvSpPr>
        <p:spPr>
          <a:xfrm>
            <a:off x="1610009"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GREAT BRITAIN</a:t>
            </a:r>
          </a:p>
        </p:txBody>
      </p:sp>
      <p:sp>
        <p:nvSpPr>
          <p:cNvPr id="14" name="Szövegdoboz 30"/>
          <p:cNvSpPr txBox="1"/>
          <p:nvPr/>
        </p:nvSpPr>
        <p:spPr>
          <a:xfrm>
            <a:off x="6146513"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GERMANY</a:t>
            </a:r>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6" name="Picture 15">
            <a:extLst>
              <a:ext uri="{FF2B5EF4-FFF2-40B4-BE49-F238E27FC236}">
                <a16:creationId xmlns:a16="http://schemas.microsoft.com/office/drawing/2014/main" xmlns="" id="{6E71330B-3AF6-42B4-91CC-1121D15C97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F1643FDD-B7B9-46C2-97CF-488EB4B0AC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519956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Internet</a:t>
            </a:r>
            <a:endParaRPr lang="en-US" dirty="0"/>
          </a:p>
        </p:txBody>
      </p:sp>
      <p:sp>
        <p:nvSpPr>
          <p:cNvPr id="22" name="Text Placeholder 9"/>
          <p:cNvSpPr>
            <a:spLocks noGrp="1"/>
          </p:cNvSpPr>
          <p:nvPr>
            <p:ph type="body" sz="quarter" idx="26"/>
          </p:nvPr>
        </p:nvSpPr>
        <p:spPr>
          <a:xfrm>
            <a:off x="202233" y="483518"/>
            <a:ext cx="8690248" cy="209475"/>
          </a:xfrm>
        </p:spPr>
        <p:txBody>
          <a:bodyPr/>
          <a:lstStyle/>
          <a:p>
            <a:r>
              <a:rPr lang="hu-HU" dirty="0" err="1"/>
              <a:t>Frequency</a:t>
            </a:r>
            <a:r>
              <a:rPr lang="hu-HU" dirty="0"/>
              <a:t> of internet </a:t>
            </a:r>
            <a:r>
              <a:rPr lang="hu-HU" dirty="0" err="1"/>
              <a:t>usage</a:t>
            </a:r>
            <a:endParaRPr lang="hu-HU" dirty="0"/>
          </a:p>
        </p:txBody>
      </p:sp>
      <p:sp>
        <p:nvSpPr>
          <p:cNvPr id="36" name="Rectangle 35"/>
          <p:cNvSpPr/>
          <p:nvPr/>
        </p:nvSpPr>
        <p:spPr>
          <a:xfrm>
            <a:off x="622185" y="4179593"/>
            <a:ext cx="7850343" cy="553996"/>
          </a:xfrm>
          <a:prstGeom prst="rect">
            <a:avLst/>
          </a:prstGeom>
        </p:spPr>
        <p:txBody>
          <a:bodyPr wrap="square" lIns="91438" tIns="45719" rIns="91438" bIns="45719">
            <a:spAutoFit/>
          </a:bodyPr>
          <a:lstStyle/>
          <a:p>
            <a:pPr marL="4763" algn="just"/>
            <a:r>
              <a:rPr lang="hu-HU" sz="1000" dirty="0">
                <a:solidFill>
                  <a:srgbClr val="58595B"/>
                </a:solidFill>
              </a:rPr>
              <a:t>T</a:t>
            </a:r>
            <a:r>
              <a:rPr lang="en-US" sz="1000" dirty="0">
                <a:solidFill>
                  <a:srgbClr val="58595B"/>
                </a:solidFill>
              </a:rPr>
              <a:t>he frequency of internet usage is moving in an opposite direction compared to the frequency of watching TV, listening to the radio and reading print</a:t>
            </a:r>
            <a:r>
              <a:rPr lang="hu-HU" sz="1000" dirty="0">
                <a:solidFill>
                  <a:srgbClr val="58595B"/>
                </a:solidFill>
              </a:rPr>
              <a:t> </a:t>
            </a:r>
            <a:r>
              <a:rPr lang="hu-HU" sz="1000" dirty="0" err="1">
                <a:solidFill>
                  <a:srgbClr val="58595B"/>
                </a:solidFill>
              </a:rPr>
              <a:t>media</a:t>
            </a:r>
            <a:r>
              <a:rPr lang="en-US" sz="1000" dirty="0">
                <a:solidFill>
                  <a:srgbClr val="58595B"/>
                </a:solidFill>
              </a:rPr>
              <a:t>. With the increase of distance the role of internet has presumably become more important for those living abroad, since they are using the internet basically every day, mostly</a:t>
            </a:r>
            <a:r>
              <a:rPr lang="hu-HU" sz="1000" dirty="0">
                <a:solidFill>
                  <a:srgbClr val="58595B"/>
                </a:solidFill>
              </a:rPr>
              <a:t> </a:t>
            </a:r>
            <a:r>
              <a:rPr lang="en-US" sz="1000" dirty="0">
                <a:solidFill>
                  <a:srgbClr val="58595B"/>
                </a:solidFill>
              </a:rPr>
              <a:t>even several times. </a:t>
            </a:r>
          </a:p>
        </p:txBody>
      </p:sp>
      <p:graphicFrame>
        <p:nvGraphicFramePr>
          <p:cNvPr id="12" name="Chart 20"/>
          <p:cNvGraphicFramePr>
            <a:graphicFrameLocks noChangeAspect="1"/>
          </p:cNvGraphicFramePr>
          <p:nvPr>
            <p:extLst>
              <p:ext uri="{D42A27DB-BD31-4B8C-83A1-F6EECF244321}">
                <p14:modId xmlns:p14="http://schemas.microsoft.com/office/powerpoint/2010/main" val="1470616597"/>
              </p:ext>
            </p:extLst>
          </p:nvPr>
        </p:nvGraphicFramePr>
        <p:xfrm>
          <a:off x="1332064" y="1719250"/>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p:cNvSpPr/>
          <p:nvPr/>
        </p:nvSpPr>
        <p:spPr>
          <a:xfrm>
            <a:off x="871518" y="273587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28</a:t>
            </a:r>
            <a:r>
              <a:rPr lang="en-GB" sz="2400" b="1" dirty="0">
                <a:solidFill>
                  <a:schemeClr val="accent2"/>
                </a:solidFill>
                <a:cs typeface="Arial" panose="020B0604020202020204" pitchFamily="34" charset="0"/>
              </a:rPr>
              <a:t>%</a:t>
            </a:r>
          </a:p>
        </p:txBody>
      </p:sp>
      <p:sp>
        <p:nvSpPr>
          <p:cNvPr id="17" name="Szövegdoboz 30"/>
          <p:cNvSpPr txBox="1"/>
          <p:nvPr/>
        </p:nvSpPr>
        <p:spPr>
          <a:xfrm>
            <a:off x="1837936"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BEFORE MOVING</a:t>
            </a:r>
          </a:p>
        </p:txBody>
      </p:sp>
      <p:sp>
        <p:nvSpPr>
          <p:cNvPr id="19" name="Rectangle 23"/>
          <p:cNvSpPr/>
          <p:nvPr/>
        </p:nvSpPr>
        <p:spPr>
          <a:xfrm>
            <a:off x="683568" y="2571750"/>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Every</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20" name="Szövegdoboz 30"/>
          <p:cNvSpPr txBox="1"/>
          <p:nvPr/>
        </p:nvSpPr>
        <p:spPr>
          <a:xfrm>
            <a:off x="5724128" y="901203"/>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CURRENTLY</a:t>
            </a:r>
          </a:p>
        </p:txBody>
      </p:sp>
      <p:sp>
        <p:nvSpPr>
          <p:cNvPr id="24" name="Rectangle 23"/>
          <p:cNvSpPr/>
          <p:nvPr/>
        </p:nvSpPr>
        <p:spPr>
          <a:xfrm>
            <a:off x="3419872" y="342918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63</a:t>
            </a:r>
            <a:r>
              <a:rPr lang="en-GB" sz="2400" b="1" dirty="0">
                <a:solidFill>
                  <a:schemeClr val="accent4"/>
                </a:solidFill>
                <a:cs typeface="Arial" panose="020B0604020202020204" pitchFamily="34" charset="0"/>
              </a:rPr>
              <a:t>%</a:t>
            </a:r>
          </a:p>
        </p:txBody>
      </p:sp>
      <p:sp>
        <p:nvSpPr>
          <p:cNvPr id="25" name="Rectangle 23"/>
          <p:cNvSpPr/>
          <p:nvPr/>
        </p:nvSpPr>
        <p:spPr>
          <a:xfrm>
            <a:off x="3616432" y="3120729"/>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t>
            </a:r>
          </a:p>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a </a:t>
            </a:r>
            <a:r>
              <a:rPr lang="hu-HU" sz="1200" dirty="0" err="1">
                <a:solidFill>
                  <a:schemeClr val="bg2">
                    <a:lumMod val="75000"/>
                  </a:schemeClr>
                </a:solidFill>
                <a:cs typeface="Arial" panose="020B0604020202020204" pitchFamily="34" charset="0"/>
              </a:rPr>
              <a:t>day</a:t>
            </a:r>
            <a:endParaRPr lang="en-GB" b="1" dirty="0">
              <a:solidFill>
                <a:schemeClr val="bg2">
                  <a:lumMod val="75000"/>
                </a:schemeClr>
              </a:solidFill>
              <a:cs typeface="Arial" panose="020B0604020202020204" pitchFamily="34" charset="0"/>
            </a:endParaRPr>
          </a:p>
        </p:txBody>
      </p:sp>
      <p:sp>
        <p:nvSpPr>
          <p:cNvPr id="26" name="Rectangle 23"/>
          <p:cNvSpPr/>
          <p:nvPr/>
        </p:nvSpPr>
        <p:spPr>
          <a:xfrm>
            <a:off x="2195736" y="149604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3%</a:t>
            </a:r>
            <a:endParaRPr lang="en-GB" sz="2400" b="1" dirty="0">
              <a:solidFill>
                <a:schemeClr val="accent3"/>
              </a:solidFill>
              <a:cs typeface="Arial" panose="020B0604020202020204" pitchFamily="34" charset="0"/>
            </a:endParaRPr>
          </a:p>
        </p:txBody>
      </p:sp>
      <p:sp>
        <p:nvSpPr>
          <p:cNvPr id="27" name="Rectangle 23"/>
          <p:cNvSpPr/>
          <p:nvPr/>
        </p:nvSpPr>
        <p:spPr>
          <a:xfrm>
            <a:off x="2008052" y="1347614"/>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Less </a:t>
            </a:r>
            <a:r>
              <a:rPr lang="hu-HU" sz="1200" dirty="0" err="1">
                <a:solidFill>
                  <a:schemeClr val="bg2">
                    <a:lumMod val="75000"/>
                  </a:schemeClr>
                </a:solidFill>
                <a:cs typeface="Arial" panose="020B0604020202020204" pitchFamily="34" charset="0"/>
              </a:rPr>
              <a:t>often</a:t>
            </a:r>
            <a:endParaRPr lang="en-GB" b="1" dirty="0">
              <a:solidFill>
                <a:schemeClr val="bg2">
                  <a:lumMod val="75000"/>
                </a:schemeClr>
              </a:solidFill>
              <a:cs typeface="Arial" panose="020B0604020202020204" pitchFamily="34" charset="0"/>
            </a:endParaRPr>
          </a:p>
        </p:txBody>
      </p:sp>
      <p:graphicFrame>
        <p:nvGraphicFramePr>
          <p:cNvPr id="43" name="Chart 20"/>
          <p:cNvGraphicFramePr>
            <a:graphicFrameLocks noChangeAspect="1"/>
          </p:cNvGraphicFramePr>
          <p:nvPr>
            <p:extLst>
              <p:ext uri="{D42A27DB-BD31-4B8C-83A1-F6EECF244321}">
                <p14:modId xmlns:p14="http://schemas.microsoft.com/office/powerpoint/2010/main" val="654156"/>
              </p:ext>
            </p:extLst>
          </p:nvPr>
        </p:nvGraphicFramePr>
        <p:xfrm>
          <a:off x="5320844" y="1719250"/>
          <a:ext cx="2677590" cy="26527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5034317" y="2104823"/>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26</a:t>
            </a:r>
            <a:r>
              <a:rPr lang="en-GB" sz="2400" b="1" dirty="0">
                <a:solidFill>
                  <a:schemeClr val="accent2"/>
                </a:solidFill>
                <a:cs typeface="Arial" panose="020B0604020202020204" pitchFamily="34" charset="0"/>
              </a:rPr>
              <a:t>%</a:t>
            </a:r>
          </a:p>
        </p:txBody>
      </p:sp>
      <p:sp>
        <p:nvSpPr>
          <p:cNvPr id="45" name="Rectangle 23"/>
          <p:cNvSpPr/>
          <p:nvPr/>
        </p:nvSpPr>
        <p:spPr>
          <a:xfrm>
            <a:off x="1577933" y="1672775"/>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1"/>
                </a:solidFill>
                <a:cs typeface="Arial" panose="020B0604020202020204" pitchFamily="34" charset="0"/>
              </a:rPr>
              <a:t>6</a:t>
            </a:r>
            <a:r>
              <a:rPr lang="en-GB" sz="2400" b="1" dirty="0">
                <a:solidFill>
                  <a:schemeClr val="accent1"/>
                </a:solidFill>
                <a:cs typeface="Arial" panose="020B0604020202020204" pitchFamily="34" charset="0"/>
              </a:rPr>
              <a:t>%</a:t>
            </a:r>
          </a:p>
        </p:txBody>
      </p:sp>
      <p:sp>
        <p:nvSpPr>
          <p:cNvPr id="46" name="Rectangle 23"/>
          <p:cNvSpPr/>
          <p:nvPr/>
        </p:nvSpPr>
        <p:spPr>
          <a:xfrm>
            <a:off x="932201" y="1624158"/>
            <a:ext cx="868633"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week</a:t>
            </a:r>
            <a:endParaRPr lang="en-GB" b="1" dirty="0">
              <a:solidFill>
                <a:schemeClr val="bg2">
                  <a:lumMod val="75000"/>
                </a:schemeClr>
              </a:solidFill>
              <a:cs typeface="Arial" panose="020B0604020202020204" pitchFamily="34" charset="0"/>
            </a:endParaRPr>
          </a:p>
        </p:txBody>
      </p:sp>
      <p:sp>
        <p:nvSpPr>
          <p:cNvPr id="47" name="Rectangle 23"/>
          <p:cNvSpPr/>
          <p:nvPr/>
        </p:nvSpPr>
        <p:spPr>
          <a:xfrm>
            <a:off x="4860775" y="1940700"/>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Every</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day</a:t>
            </a:r>
            <a:endParaRPr lang="en-GB" sz="1200" b="1" dirty="0">
              <a:solidFill>
                <a:schemeClr val="bg2">
                  <a:lumMod val="75000"/>
                </a:schemeClr>
              </a:solidFill>
              <a:cs typeface="Arial" panose="020B0604020202020204" pitchFamily="34" charset="0"/>
            </a:endParaRPr>
          </a:p>
        </p:txBody>
      </p:sp>
      <p:sp>
        <p:nvSpPr>
          <p:cNvPr id="50" name="Rectangle 49"/>
          <p:cNvSpPr/>
          <p:nvPr/>
        </p:nvSpPr>
        <p:spPr>
          <a:xfrm>
            <a:off x="7492461" y="307616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72</a:t>
            </a:r>
            <a:r>
              <a:rPr lang="en-GB" sz="2400" b="1" dirty="0">
                <a:solidFill>
                  <a:schemeClr val="accent4"/>
                </a:solidFill>
                <a:cs typeface="Arial" panose="020B0604020202020204" pitchFamily="34" charset="0"/>
              </a:rPr>
              <a:t>%</a:t>
            </a:r>
          </a:p>
        </p:txBody>
      </p:sp>
      <p:sp>
        <p:nvSpPr>
          <p:cNvPr id="51" name="Rectangle 23"/>
          <p:cNvSpPr/>
          <p:nvPr/>
        </p:nvSpPr>
        <p:spPr>
          <a:xfrm>
            <a:off x="7682527" y="2767703"/>
            <a:ext cx="1051780"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t>
            </a:r>
          </a:p>
          <a:p>
            <a:pP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a </a:t>
            </a:r>
            <a:r>
              <a:rPr lang="hu-HU" sz="1200" dirty="0" err="1">
                <a:solidFill>
                  <a:schemeClr val="bg2">
                    <a:lumMod val="75000"/>
                  </a:schemeClr>
                </a:solidFill>
                <a:cs typeface="Arial" panose="020B0604020202020204" pitchFamily="34" charset="0"/>
              </a:rPr>
              <a:t>day</a:t>
            </a:r>
            <a:endParaRPr lang="en-GB" sz="1200" b="1" dirty="0">
              <a:solidFill>
                <a:schemeClr val="bg2">
                  <a:lumMod val="75000"/>
                </a:schemeClr>
              </a:solidFill>
              <a:cs typeface="Arial" panose="020B0604020202020204" pitchFamily="34" charset="0"/>
            </a:endParaRPr>
          </a:p>
        </p:txBody>
      </p:sp>
      <p:sp>
        <p:nvSpPr>
          <p:cNvPr id="30" name="Rectangle 23"/>
          <p:cNvSpPr/>
          <p:nvPr/>
        </p:nvSpPr>
        <p:spPr>
          <a:xfrm>
            <a:off x="6228184" y="1456751"/>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Less </a:t>
            </a:r>
            <a:r>
              <a:rPr lang="hu-HU" sz="1200" dirty="0" err="1">
                <a:solidFill>
                  <a:schemeClr val="bg2">
                    <a:lumMod val="75000"/>
                  </a:schemeClr>
                </a:solidFill>
                <a:cs typeface="Arial" panose="020B0604020202020204" pitchFamily="34" charset="0"/>
              </a:rPr>
              <a:t>often</a:t>
            </a:r>
            <a:endParaRPr lang="en-GB" b="1" dirty="0">
              <a:solidFill>
                <a:schemeClr val="bg2">
                  <a:lumMod val="75000"/>
                </a:schemeClr>
              </a:solidFill>
              <a:cs typeface="Arial" panose="020B0604020202020204" pitchFamily="34" charset="0"/>
            </a:endParaRPr>
          </a:p>
        </p:txBody>
      </p:sp>
      <p:sp>
        <p:nvSpPr>
          <p:cNvPr id="31" name="Rectangle 23"/>
          <p:cNvSpPr/>
          <p:nvPr/>
        </p:nvSpPr>
        <p:spPr>
          <a:xfrm>
            <a:off x="5292080" y="1635646"/>
            <a:ext cx="1540278"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Several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times</a:t>
            </a:r>
            <a:r>
              <a:rPr lang="hu-HU" sz="1200" dirty="0">
                <a:solidFill>
                  <a:schemeClr val="bg2">
                    <a:lumMod val="75000"/>
                  </a:schemeClr>
                </a:solidFill>
                <a:cs typeface="Arial" panose="020B0604020202020204" pitchFamily="34" charset="0"/>
              </a:rPr>
              <a:t> a </a:t>
            </a:r>
            <a:r>
              <a:rPr lang="hu-HU" sz="1200" dirty="0" err="1">
                <a:solidFill>
                  <a:schemeClr val="bg2">
                    <a:lumMod val="75000"/>
                  </a:schemeClr>
                </a:solidFill>
                <a:cs typeface="Arial" panose="020B0604020202020204" pitchFamily="34" charset="0"/>
              </a:rPr>
              <a:t>week</a:t>
            </a:r>
            <a:endParaRPr lang="en-GB" sz="1200" b="1" dirty="0">
              <a:solidFill>
                <a:schemeClr val="bg2">
                  <a:lumMod val="75000"/>
                </a:schemeClr>
              </a:solidFill>
              <a:cs typeface="Arial" panose="020B0604020202020204" pitchFamily="34" charset="0"/>
            </a:endParaRPr>
          </a:p>
        </p:txBody>
      </p:sp>
      <p:sp>
        <p:nvSpPr>
          <p:cNvPr id="2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29" name="Picture 28">
            <a:extLst>
              <a:ext uri="{FF2B5EF4-FFF2-40B4-BE49-F238E27FC236}">
                <a16:creationId xmlns:a16="http://schemas.microsoft.com/office/drawing/2014/main" xmlns="" id="{F89A7370-CC0C-45E4-89F0-22C7F5F75E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32" name="Picture 31">
            <a:extLst>
              <a:ext uri="{FF2B5EF4-FFF2-40B4-BE49-F238E27FC236}">
                <a16:creationId xmlns:a16="http://schemas.microsoft.com/office/drawing/2014/main" xmlns="" id="{E408658D-0ED9-4A05-BC50-A3D90824FB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392459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Internet vs. </a:t>
            </a:r>
            <a:r>
              <a:rPr lang="hu-HU" dirty="0" err="1"/>
              <a:t>Target</a:t>
            </a:r>
            <a:r>
              <a:rPr lang="hu-HU" dirty="0"/>
              <a:t> Country</a:t>
            </a:r>
            <a:endParaRPr lang="en-US" dirty="0"/>
          </a:p>
        </p:txBody>
      </p:sp>
      <p:sp>
        <p:nvSpPr>
          <p:cNvPr id="36" name="Rectangle 35"/>
          <p:cNvSpPr/>
          <p:nvPr/>
        </p:nvSpPr>
        <p:spPr>
          <a:xfrm>
            <a:off x="123777" y="4137558"/>
            <a:ext cx="8856984" cy="400108"/>
          </a:xfrm>
          <a:prstGeom prst="rect">
            <a:avLst/>
          </a:prstGeom>
        </p:spPr>
        <p:txBody>
          <a:bodyPr wrap="square" lIns="91438" tIns="45719" rIns="91438" bIns="45719">
            <a:spAutoFit/>
          </a:bodyPr>
          <a:lstStyle/>
          <a:p>
            <a:pPr marL="4763" algn="just"/>
            <a:r>
              <a:rPr lang="en-US" sz="1000" dirty="0">
                <a:solidFill>
                  <a:srgbClr val="58595B"/>
                </a:solidFill>
              </a:rPr>
              <a:t>While the consumption of traditional media was rather typical for Hungarians living in Germany, the daily internet usage was more frequent among those living in Great Britain. The difference between these groups were 10 percentage points already before moving, and with emigration it has increased further to 13 percentage points.</a:t>
            </a:r>
          </a:p>
        </p:txBody>
      </p:sp>
      <p:sp>
        <p:nvSpPr>
          <p:cNvPr id="12" name="Text Placeholder 9"/>
          <p:cNvSpPr>
            <a:spLocks noGrp="1"/>
          </p:cNvSpPr>
          <p:nvPr>
            <p:ph type="body" sz="quarter" idx="26"/>
          </p:nvPr>
        </p:nvSpPr>
        <p:spPr>
          <a:xfrm>
            <a:off x="217128" y="455352"/>
            <a:ext cx="8690248" cy="205628"/>
          </a:xfrm>
        </p:spPr>
        <p:txBody>
          <a:bodyPr/>
          <a:lstStyle/>
          <a:p>
            <a:r>
              <a:rPr lang="hu-HU" dirty="0"/>
              <a:t>Internet </a:t>
            </a:r>
            <a:r>
              <a:rPr lang="hu-HU" dirty="0" err="1"/>
              <a:t>usage</a:t>
            </a:r>
            <a:r>
              <a:rPr lang="hu-HU" dirty="0"/>
              <a:t> </a:t>
            </a:r>
            <a:r>
              <a:rPr lang="hu-HU" dirty="0" err="1"/>
              <a:t>currently</a:t>
            </a:r>
            <a:r>
              <a:rPr lang="hu-HU" dirty="0"/>
              <a:t> and </a:t>
            </a:r>
            <a:r>
              <a:rPr lang="hu-HU" dirty="0" err="1"/>
              <a:t>before</a:t>
            </a:r>
            <a:r>
              <a:rPr lang="hu-HU" dirty="0"/>
              <a:t> </a:t>
            </a:r>
            <a:r>
              <a:rPr lang="hu-HU" dirty="0" err="1"/>
              <a:t>moving</a:t>
            </a:r>
            <a:endParaRPr lang="hu-HU" dirty="0"/>
          </a:p>
        </p:txBody>
      </p:sp>
      <p:graphicFrame>
        <p:nvGraphicFramePr>
          <p:cNvPr id="10" name="Chart 6"/>
          <p:cNvGraphicFramePr/>
          <p:nvPr>
            <p:extLst>
              <p:ext uri="{D42A27DB-BD31-4B8C-83A1-F6EECF244321}">
                <p14:modId xmlns:p14="http://schemas.microsoft.com/office/powerpoint/2010/main" val="4164060365"/>
              </p:ext>
            </p:extLst>
          </p:nvPr>
        </p:nvGraphicFramePr>
        <p:xfrm>
          <a:off x="288032" y="588255"/>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6"/>
          <p:cNvGraphicFramePr/>
          <p:nvPr>
            <p:extLst>
              <p:ext uri="{D42A27DB-BD31-4B8C-83A1-F6EECF244321}">
                <p14:modId xmlns:p14="http://schemas.microsoft.com/office/powerpoint/2010/main" val="3538453542"/>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13" name="Szövegdoboz 30"/>
          <p:cNvSpPr txBox="1"/>
          <p:nvPr/>
        </p:nvSpPr>
        <p:spPr>
          <a:xfrm>
            <a:off x="1610009" y="914674"/>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GREAT BRITAIN</a:t>
            </a:r>
          </a:p>
        </p:txBody>
      </p:sp>
      <p:sp>
        <p:nvSpPr>
          <p:cNvPr id="14" name="Szövegdoboz 30"/>
          <p:cNvSpPr txBox="1"/>
          <p:nvPr/>
        </p:nvSpPr>
        <p:spPr>
          <a:xfrm>
            <a:off x="6146513" y="915566"/>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GERMANY</a:t>
            </a:r>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6" name="Picture 15">
            <a:extLst>
              <a:ext uri="{FF2B5EF4-FFF2-40B4-BE49-F238E27FC236}">
                <a16:creationId xmlns:a16="http://schemas.microsoft.com/office/drawing/2014/main" xmlns="" id="{74746EE7-75A3-45EF-945D-D5B840FEB2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DE8A4DFF-1093-4C78-B8FD-4DA54284B9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252680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err="1"/>
              <a:t>Change</a:t>
            </a:r>
            <a:r>
              <a:rPr lang="hu-HU" dirty="0"/>
              <a:t> of Media </a:t>
            </a:r>
            <a:r>
              <a:rPr lang="hu-HU" dirty="0" err="1"/>
              <a:t>Consumption</a:t>
            </a:r>
            <a:endParaRPr lang="en-US" dirty="0"/>
          </a:p>
        </p:txBody>
      </p:sp>
      <p:sp>
        <p:nvSpPr>
          <p:cNvPr id="118" name="Rectangle 117"/>
          <p:cNvSpPr/>
          <p:nvPr/>
        </p:nvSpPr>
        <p:spPr>
          <a:xfrm>
            <a:off x="226877" y="3424694"/>
            <a:ext cx="8640960" cy="1323437"/>
          </a:xfrm>
          <a:prstGeom prst="rect">
            <a:avLst/>
          </a:prstGeom>
        </p:spPr>
        <p:txBody>
          <a:bodyPr wrap="square" lIns="91438" tIns="45719" rIns="91438" bIns="45719">
            <a:spAutoFit/>
          </a:bodyPr>
          <a:lstStyle/>
          <a:p>
            <a:pPr marL="4763" lvl="0" algn="just" defTabSz="914400">
              <a:defRPr/>
            </a:pPr>
            <a:r>
              <a:rPr kumimoji="0" lang="en-US" sz="1000" b="0" i="0" u="none" strike="noStrike" kern="0" cap="none" spc="0" normalizeH="0" baseline="0" dirty="0">
                <a:ln>
                  <a:noFill/>
                </a:ln>
                <a:solidFill>
                  <a:srgbClr val="58595B"/>
                </a:solidFill>
                <a:effectLst/>
                <a:uLnTx/>
                <a:uFillTx/>
              </a:rPr>
              <a:t>There are detectable changes in</a:t>
            </a:r>
            <a:r>
              <a:rPr kumimoji="0" lang="en-US" sz="1000" b="0" i="0" u="none" strike="noStrike" kern="0" cap="none" spc="0" normalizeH="0" dirty="0">
                <a:ln>
                  <a:noFill/>
                </a:ln>
                <a:solidFill>
                  <a:srgbClr val="58595B"/>
                </a:solidFill>
                <a:effectLst/>
                <a:uLnTx/>
                <a:uFillTx/>
              </a:rPr>
              <a:t> the frequency of</a:t>
            </a:r>
            <a:r>
              <a:rPr kumimoji="0" lang="en-US" sz="1000" b="0" i="0" u="none" strike="noStrike" kern="0" cap="none" spc="0" normalizeH="0" baseline="0" dirty="0">
                <a:ln>
                  <a:noFill/>
                </a:ln>
                <a:solidFill>
                  <a:srgbClr val="58595B"/>
                </a:solidFill>
                <a:effectLst/>
                <a:uLnTx/>
                <a:uFillTx/>
              </a:rPr>
              <a:t> watching TV, listening to the radio</a:t>
            </a:r>
            <a:r>
              <a:rPr kumimoji="0" lang="en-US" sz="1000" b="0" i="0" u="none" strike="noStrike" kern="0" cap="none" spc="0" normalizeH="0" dirty="0">
                <a:ln>
                  <a:noFill/>
                </a:ln>
                <a:solidFill>
                  <a:srgbClr val="58595B"/>
                </a:solidFill>
                <a:effectLst/>
                <a:uLnTx/>
                <a:uFillTx/>
              </a:rPr>
              <a:t> and reading print compared to</a:t>
            </a:r>
            <a:r>
              <a:rPr kumimoji="0" lang="hu-HU" sz="1000" b="0" i="0" u="none" strike="noStrike" kern="0" cap="none" spc="0" normalizeH="0" dirty="0">
                <a:ln>
                  <a:noFill/>
                </a:ln>
                <a:solidFill>
                  <a:srgbClr val="58595B"/>
                </a:solidFill>
                <a:effectLst/>
                <a:uLnTx/>
                <a:uFillTx/>
              </a:rPr>
              <a:t> </a:t>
            </a:r>
            <a:r>
              <a:rPr kumimoji="0" lang="hu-HU" sz="1000" b="0" i="0" u="none" strike="noStrike" kern="0" cap="none" spc="0" normalizeH="0" dirty="0" err="1">
                <a:ln>
                  <a:noFill/>
                </a:ln>
                <a:solidFill>
                  <a:srgbClr val="58595B"/>
                </a:solidFill>
                <a:effectLst/>
                <a:uLnTx/>
                <a:uFillTx/>
              </a:rPr>
              <a:t>times</a:t>
            </a:r>
            <a:r>
              <a:rPr kumimoji="0" lang="hu-HU" sz="1000" b="0" i="0" u="none" strike="noStrike" kern="0" cap="none" spc="0" normalizeH="0" dirty="0">
                <a:ln>
                  <a:noFill/>
                </a:ln>
                <a:solidFill>
                  <a:srgbClr val="58595B"/>
                </a:solidFill>
                <a:effectLst/>
                <a:uLnTx/>
                <a:uFillTx/>
              </a:rPr>
              <a:t> </a:t>
            </a:r>
            <a:r>
              <a:rPr kumimoji="0" lang="hu-HU" sz="1000" b="0" i="0" u="none" strike="noStrike" kern="0" cap="none" spc="0" normalizeH="0" dirty="0" err="1">
                <a:ln>
                  <a:noFill/>
                </a:ln>
                <a:solidFill>
                  <a:srgbClr val="58595B"/>
                </a:solidFill>
                <a:effectLst/>
                <a:uLnTx/>
                <a:uFillTx/>
              </a:rPr>
              <a:t>before</a:t>
            </a:r>
            <a:r>
              <a:rPr kumimoji="0" lang="en-US" sz="1000" b="0" i="0" u="none" strike="noStrike" kern="0" cap="none" spc="0" normalizeH="0" dirty="0">
                <a:ln>
                  <a:noFill/>
                </a:ln>
                <a:solidFill>
                  <a:srgbClr val="58595B"/>
                </a:solidFill>
                <a:effectLst/>
                <a:uLnTx/>
                <a:uFillTx/>
              </a:rPr>
              <a:t> moving. The rate of those who currently consume media less frequently than usual is remarkably high. Those who watch TV less frequently are typically single men living in capitals</a:t>
            </a:r>
            <a:r>
              <a:rPr lang="en-US" sz="1000" kern="0" dirty="0">
                <a:solidFill>
                  <a:srgbClr val="58595B"/>
                </a:solidFill>
              </a:rPr>
              <a:t>; they also keep in touch with people at home less frequently compared to the average. Those who listen to the radio less frequently are rather young women who travel home often and would like to return. Among those who read print less frequently in their foreign residence</a:t>
            </a:r>
            <a:r>
              <a:rPr lang="hu-HU" sz="1000" kern="0" dirty="0">
                <a:solidFill>
                  <a:srgbClr val="58595B"/>
                </a:solidFill>
              </a:rPr>
              <a:t>,</a:t>
            </a:r>
            <a:r>
              <a:rPr lang="en-US" sz="1000" kern="0" dirty="0">
                <a:solidFill>
                  <a:srgbClr val="58595B"/>
                </a:solidFill>
              </a:rPr>
              <a:t> the elder, divorced women living in small towns represent a </a:t>
            </a:r>
            <a:r>
              <a:rPr lang="hu-HU" sz="1000" kern="0" dirty="0" err="1">
                <a:solidFill>
                  <a:srgbClr val="58595B"/>
                </a:solidFill>
              </a:rPr>
              <a:t>higher</a:t>
            </a:r>
            <a:r>
              <a:rPr lang="en-US" sz="1000" kern="0" dirty="0">
                <a:solidFill>
                  <a:srgbClr val="58595B"/>
                </a:solidFill>
              </a:rPr>
              <a:t> proportion – they would also</a:t>
            </a:r>
            <a:r>
              <a:rPr lang="hu-HU" sz="1000" kern="0" dirty="0">
                <a:solidFill>
                  <a:srgbClr val="58595B"/>
                </a:solidFill>
              </a:rPr>
              <a:t> </a:t>
            </a:r>
            <a:r>
              <a:rPr lang="en-US" sz="1000" kern="0" dirty="0">
                <a:solidFill>
                  <a:srgbClr val="58595B"/>
                </a:solidFill>
              </a:rPr>
              <a:t>like to move home. There is no significant difference between the countries in this respect. </a:t>
            </a:r>
            <a:endParaRPr kumimoji="0" lang="en-US" sz="1000" b="0" i="0" u="none" strike="noStrike" kern="0" cap="none" spc="0" normalizeH="0" dirty="0">
              <a:ln>
                <a:noFill/>
              </a:ln>
              <a:solidFill>
                <a:srgbClr val="58595B"/>
              </a:solidFill>
              <a:effectLst/>
              <a:uLnTx/>
              <a:uFillTx/>
            </a:endParaRPr>
          </a:p>
          <a:p>
            <a:pPr marL="4763" marR="0" lvl="0" indent="0" algn="just"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dirty="0">
                <a:ln>
                  <a:noFill/>
                </a:ln>
                <a:solidFill>
                  <a:srgbClr val="58595B"/>
                </a:solidFill>
                <a:effectLst/>
                <a:uLnTx/>
                <a:uFillTx/>
              </a:rPr>
              <a:t>Among those who watch TV</a:t>
            </a:r>
            <a:r>
              <a:rPr kumimoji="0" lang="en-US" sz="1000" b="0" i="0" u="none" strike="noStrike" kern="0" cap="none" spc="0" normalizeH="0" dirty="0">
                <a:ln>
                  <a:noFill/>
                </a:ln>
                <a:solidFill>
                  <a:srgbClr val="58595B"/>
                </a:solidFill>
                <a:effectLst/>
                <a:uLnTx/>
                <a:uFillTx/>
              </a:rPr>
              <a:t> more frequently there is a bigger proportion of those who intend to stay permanently in the given country; those who listen to the radio and read print more often are typicall</a:t>
            </a:r>
            <a:r>
              <a:rPr lang="en-US" sz="1000" kern="0" dirty="0">
                <a:solidFill>
                  <a:srgbClr val="58595B"/>
                </a:solidFill>
              </a:rPr>
              <a:t>y living in the capital, and among those who use the internet more frequently the elder women are overrepresented, who plan to move back in the future.</a:t>
            </a:r>
            <a:endParaRPr kumimoji="0" lang="en-US" sz="1000" b="0" i="0" u="none" strike="noStrike" kern="0" cap="none" spc="0" normalizeH="0" baseline="0" dirty="0">
              <a:ln>
                <a:noFill/>
              </a:ln>
              <a:solidFill>
                <a:srgbClr val="58595B"/>
              </a:solidFill>
              <a:effectLst/>
              <a:uLnTx/>
              <a:uFillTx/>
            </a:endParaRPr>
          </a:p>
        </p:txBody>
      </p:sp>
      <p:sp>
        <p:nvSpPr>
          <p:cNvPr id="63" name="Szövegdoboz 30"/>
          <p:cNvSpPr txBox="1"/>
          <p:nvPr/>
        </p:nvSpPr>
        <p:spPr>
          <a:xfrm>
            <a:off x="578377" y="1023505"/>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TV</a:t>
            </a:r>
          </a:p>
        </p:txBody>
      </p:sp>
      <p:sp>
        <p:nvSpPr>
          <p:cNvPr id="75" name="Szövegdoboz 30"/>
          <p:cNvSpPr txBox="1"/>
          <p:nvPr/>
        </p:nvSpPr>
        <p:spPr>
          <a:xfrm>
            <a:off x="2641839" y="1023280"/>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RADIO</a:t>
            </a:r>
          </a:p>
        </p:txBody>
      </p:sp>
      <p:sp>
        <p:nvSpPr>
          <p:cNvPr id="87" name="Szövegdoboz 30"/>
          <p:cNvSpPr txBox="1"/>
          <p:nvPr/>
        </p:nvSpPr>
        <p:spPr>
          <a:xfrm>
            <a:off x="4806540" y="1023280"/>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PRINT</a:t>
            </a:r>
          </a:p>
        </p:txBody>
      </p:sp>
      <p:sp>
        <p:nvSpPr>
          <p:cNvPr id="99" name="Szövegdoboz 30"/>
          <p:cNvSpPr txBox="1"/>
          <p:nvPr/>
        </p:nvSpPr>
        <p:spPr>
          <a:xfrm>
            <a:off x="6975776" y="1023280"/>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INTeRNET</a:t>
            </a:r>
            <a:endParaRPr lang="hu-HU" sz="900" cap="all" dirty="0">
              <a:solidFill>
                <a:srgbClr val="404040"/>
              </a:solidFill>
              <a:latin typeface="Calibri" pitchFamily="34" charset="0"/>
              <a:cs typeface="Arial" pitchFamily="34" charset="0"/>
            </a:endParaRPr>
          </a:p>
        </p:txBody>
      </p:sp>
      <p:graphicFrame>
        <p:nvGraphicFramePr>
          <p:cNvPr id="103" name="Chart 6"/>
          <p:cNvGraphicFramePr>
            <a:graphicFrameLocks noChangeAspect="1"/>
          </p:cNvGraphicFramePr>
          <p:nvPr>
            <p:extLst>
              <p:ext uri="{D42A27DB-BD31-4B8C-83A1-F6EECF244321}">
                <p14:modId xmlns:p14="http://schemas.microsoft.com/office/powerpoint/2010/main" val="4195440211"/>
              </p:ext>
            </p:extLst>
          </p:nvPr>
        </p:nvGraphicFramePr>
        <p:xfrm>
          <a:off x="199821" y="1290268"/>
          <a:ext cx="2422961" cy="2400441"/>
        </p:xfrm>
        <a:graphic>
          <a:graphicData uri="http://schemas.openxmlformats.org/drawingml/2006/chart">
            <c:chart xmlns:c="http://schemas.openxmlformats.org/drawingml/2006/chart" xmlns:r="http://schemas.openxmlformats.org/officeDocument/2006/relationships" r:id="rId2"/>
          </a:graphicData>
        </a:graphic>
      </p:graphicFrame>
      <p:sp>
        <p:nvSpPr>
          <p:cNvPr id="104" name="TextBox 103"/>
          <p:cNvSpPr txBox="1"/>
          <p:nvPr/>
        </p:nvSpPr>
        <p:spPr>
          <a:xfrm>
            <a:off x="913856" y="2166973"/>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no </a:t>
            </a:r>
            <a:r>
              <a:rPr lang="hu-HU" sz="1200" dirty="0" err="1">
                <a:solidFill>
                  <a:srgbClr val="363636"/>
                </a:solidFill>
              </a:rPr>
              <a:t>change</a:t>
            </a:r>
            <a:r>
              <a:rPr lang="hu-HU" sz="1200" dirty="0">
                <a:solidFill>
                  <a:srgbClr val="363636"/>
                </a:solidFill>
              </a:rPr>
              <a:t>	</a:t>
            </a:r>
            <a:r>
              <a:rPr lang="hu-HU" sz="1200" b="1" dirty="0">
                <a:solidFill>
                  <a:schemeClr val="bg2"/>
                </a:solidFill>
              </a:rPr>
              <a:t>44</a:t>
            </a:r>
            <a:r>
              <a:rPr lang="en-GB" sz="1200" b="1" dirty="0">
                <a:solidFill>
                  <a:schemeClr val="bg2"/>
                </a:solidFill>
              </a:rPr>
              <a:t>%</a:t>
            </a:r>
          </a:p>
        </p:txBody>
      </p:sp>
      <p:sp>
        <p:nvSpPr>
          <p:cNvPr id="105" name="TextBox 104"/>
          <p:cNvSpPr txBox="1"/>
          <p:nvPr/>
        </p:nvSpPr>
        <p:spPr>
          <a:xfrm>
            <a:off x="913856" y="1978914"/>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err="1">
                <a:solidFill>
                  <a:srgbClr val="363636"/>
                </a:solidFill>
              </a:rPr>
              <a:t>increased</a:t>
            </a:r>
            <a:r>
              <a:rPr lang="hu-HU" sz="1200" dirty="0">
                <a:solidFill>
                  <a:srgbClr val="363636"/>
                </a:solidFill>
              </a:rPr>
              <a:t>	</a:t>
            </a:r>
            <a:r>
              <a:rPr lang="hu-HU" sz="1200" b="1" dirty="0">
                <a:solidFill>
                  <a:schemeClr val="accent4"/>
                </a:solidFill>
              </a:rPr>
              <a:t>11</a:t>
            </a:r>
            <a:r>
              <a:rPr lang="en-GB" sz="1200" b="1" dirty="0">
                <a:solidFill>
                  <a:schemeClr val="accent4"/>
                </a:solidFill>
              </a:rPr>
              <a:t>%</a:t>
            </a:r>
          </a:p>
        </p:txBody>
      </p:sp>
      <p:sp>
        <p:nvSpPr>
          <p:cNvPr id="106" name="TextBox 105"/>
          <p:cNvSpPr txBox="1"/>
          <p:nvPr/>
        </p:nvSpPr>
        <p:spPr>
          <a:xfrm>
            <a:off x="913856" y="235503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err="1">
                <a:solidFill>
                  <a:srgbClr val="363636"/>
                </a:solidFill>
              </a:rPr>
              <a:t>decreased</a:t>
            </a:r>
            <a:r>
              <a:rPr lang="hu-HU" sz="1200" dirty="0">
                <a:solidFill>
                  <a:schemeClr val="accent1"/>
                </a:solidFill>
              </a:rPr>
              <a:t>	</a:t>
            </a:r>
            <a:r>
              <a:rPr lang="hu-HU" sz="1200" b="1" dirty="0">
                <a:solidFill>
                  <a:schemeClr val="accent3"/>
                </a:solidFill>
              </a:rPr>
              <a:t>45</a:t>
            </a:r>
            <a:r>
              <a:rPr lang="en-GB" sz="1200" b="1" dirty="0">
                <a:solidFill>
                  <a:schemeClr val="accent3"/>
                </a:solidFill>
              </a:rPr>
              <a:t>%</a:t>
            </a:r>
          </a:p>
        </p:txBody>
      </p:sp>
      <p:graphicFrame>
        <p:nvGraphicFramePr>
          <p:cNvPr id="107" name="Chart 6"/>
          <p:cNvGraphicFramePr>
            <a:graphicFrameLocks noChangeAspect="1"/>
          </p:cNvGraphicFramePr>
          <p:nvPr>
            <p:extLst>
              <p:ext uri="{D42A27DB-BD31-4B8C-83A1-F6EECF244321}">
                <p14:modId xmlns:p14="http://schemas.microsoft.com/office/powerpoint/2010/main" val="104922735"/>
              </p:ext>
            </p:extLst>
          </p:nvPr>
        </p:nvGraphicFramePr>
        <p:xfrm>
          <a:off x="2263283" y="1290268"/>
          <a:ext cx="2422961" cy="2400441"/>
        </p:xfrm>
        <a:graphic>
          <a:graphicData uri="http://schemas.openxmlformats.org/drawingml/2006/chart">
            <c:chart xmlns:c="http://schemas.openxmlformats.org/drawingml/2006/chart" xmlns:r="http://schemas.openxmlformats.org/officeDocument/2006/relationships" r:id="rId3"/>
          </a:graphicData>
        </a:graphic>
      </p:graphicFrame>
      <p:sp>
        <p:nvSpPr>
          <p:cNvPr id="108" name="TextBox 107"/>
          <p:cNvSpPr txBox="1"/>
          <p:nvPr/>
        </p:nvSpPr>
        <p:spPr>
          <a:xfrm>
            <a:off x="2977318" y="2166973"/>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no </a:t>
            </a:r>
            <a:r>
              <a:rPr lang="hu-HU" sz="1200" dirty="0" err="1">
                <a:solidFill>
                  <a:srgbClr val="363636"/>
                </a:solidFill>
              </a:rPr>
              <a:t>change</a:t>
            </a:r>
            <a:r>
              <a:rPr lang="hu-HU" sz="1200" dirty="0">
                <a:solidFill>
                  <a:srgbClr val="363636"/>
                </a:solidFill>
              </a:rPr>
              <a:t>  	</a:t>
            </a:r>
            <a:r>
              <a:rPr lang="hu-HU" sz="1200" b="1" dirty="0">
                <a:solidFill>
                  <a:schemeClr val="bg2"/>
                </a:solidFill>
              </a:rPr>
              <a:t>42</a:t>
            </a:r>
            <a:r>
              <a:rPr lang="en-GB" sz="1200" b="1" dirty="0">
                <a:solidFill>
                  <a:schemeClr val="bg2"/>
                </a:solidFill>
              </a:rPr>
              <a:t>%</a:t>
            </a:r>
          </a:p>
        </p:txBody>
      </p:sp>
      <p:sp>
        <p:nvSpPr>
          <p:cNvPr id="109" name="TextBox 108"/>
          <p:cNvSpPr txBox="1"/>
          <p:nvPr/>
        </p:nvSpPr>
        <p:spPr>
          <a:xfrm>
            <a:off x="2977318" y="1978914"/>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err="1">
                <a:solidFill>
                  <a:srgbClr val="363636"/>
                </a:solidFill>
              </a:rPr>
              <a:t>increased</a:t>
            </a:r>
            <a:r>
              <a:rPr lang="hu-HU" sz="1200" dirty="0">
                <a:solidFill>
                  <a:srgbClr val="363636"/>
                </a:solidFill>
              </a:rPr>
              <a:t> 	</a:t>
            </a:r>
            <a:r>
              <a:rPr lang="hu-HU" sz="1200" b="1" dirty="0">
                <a:solidFill>
                  <a:schemeClr val="accent4"/>
                </a:solidFill>
              </a:rPr>
              <a:t>21</a:t>
            </a:r>
            <a:r>
              <a:rPr lang="en-GB" sz="1200" b="1" dirty="0">
                <a:solidFill>
                  <a:schemeClr val="accent4"/>
                </a:solidFill>
              </a:rPr>
              <a:t>%</a:t>
            </a:r>
          </a:p>
        </p:txBody>
      </p:sp>
      <p:sp>
        <p:nvSpPr>
          <p:cNvPr id="110" name="TextBox 109"/>
          <p:cNvSpPr txBox="1"/>
          <p:nvPr/>
        </p:nvSpPr>
        <p:spPr>
          <a:xfrm>
            <a:off x="2977318" y="235503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err="1">
                <a:solidFill>
                  <a:srgbClr val="363636"/>
                </a:solidFill>
              </a:rPr>
              <a:t>decreased</a:t>
            </a:r>
            <a:r>
              <a:rPr lang="hu-HU" sz="1200" dirty="0">
                <a:solidFill>
                  <a:srgbClr val="363636"/>
                </a:solidFill>
              </a:rPr>
              <a:t> </a:t>
            </a:r>
            <a:r>
              <a:rPr lang="hu-HU" sz="1200" dirty="0">
                <a:solidFill>
                  <a:schemeClr val="accent1"/>
                </a:solidFill>
              </a:rPr>
              <a:t>	</a:t>
            </a:r>
            <a:r>
              <a:rPr lang="hu-HU" sz="1200" b="1" dirty="0">
                <a:solidFill>
                  <a:schemeClr val="accent3"/>
                </a:solidFill>
              </a:rPr>
              <a:t>37</a:t>
            </a:r>
            <a:r>
              <a:rPr lang="en-GB" sz="1200" b="1" dirty="0">
                <a:solidFill>
                  <a:schemeClr val="accent3"/>
                </a:solidFill>
              </a:rPr>
              <a:t>%</a:t>
            </a:r>
          </a:p>
        </p:txBody>
      </p:sp>
      <p:graphicFrame>
        <p:nvGraphicFramePr>
          <p:cNvPr id="111" name="Chart 6"/>
          <p:cNvGraphicFramePr>
            <a:graphicFrameLocks noChangeAspect="1"/>
          </p:cNvGraphicFramePr>
          <p:nvPr>
            <p:extLst>
              <p:ext uri="{D42A27DB-BD31-4B8C-83A1-F6EECF244321}">
                <p14:modId xmlns:p14="http://schemas.microsoft.com/office/powerpoint/2010/main" val="2563906841"/>
              </p:ext>
            </p:extLst>
          </p:nvPr>
        </p:nvGraphicFramePr>
        <p:xfrm>
          <a:off x="4427984" y="1290268"/>
          <a:ext cx="2422961" cy="2400441"/>
        </p:xfrm>
        <a:graphic>
          <a:graphicData uri="http://schemas.openxmlformats.org/drawingml/2006/chart">
            <c:chart xmlns:c="http://schemas.openxmlformats.org/drawingml/2006/chart" xmlns:r="http://schemas.openxmlformats.org/officeDocument/2006/relationships" r:id="rId4"/>
          </a:graphicData>
        </a:graphic>
      </p:graphicFrame>
      <p:sp>
        <p:nvSpPr>
          <p:cNvPr id="112" name="TextBox 111"/>
          <p:cNvSpPr txBox="1"/>
          <p:nvPr/>
        </p:nvSpPr>
        <p:spPr>
          <a:xfrm>
            <a:off x="5142019" y="2166973"/>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no </a:t>
            </a:r>
            <a:r>
              <a:rPr lang="hu-HU" sz="1200" dirty="0" err="1">
                <a:solidFill>
                  <a:srgbClr val="363636"/>
                </a:solidFill>
              </a:rPr>
              <a:t>change</a:t>
            </a:r>
            <a:r>
              <a:rPr lang="hu-HU" sz="1200" dirty="0">
                <a:solidFill>
                  <a:srgbClr val="363636"/>
                </a:solidFill>
              </a:rPr>
              <a:t>  	</a:t>
            </a:r>
            <a:r>
              <a:rPr lang="hu-HU" sz="1200" b="1" dirty="0">
                <a:solidFill>
                  <a:schemeClr val="bg2"/>
                </a:solidFill>
              </a:rPr>
              <a:t>35</a:t>
            </a:r>
            <a:r>
              <a:rPr lang="en-GB" sz="1200" b="1" dirty="0">
                <a:solidFill>
                  <a:schemeClr val="bg2"/>
                </a:solidFill>
              </a:rPr>
              <a:t>%</a:t>
            </a:r>
          </a:p>
        </p:txBody>
      </p:sp>
      <p:sp>
        <p:nvSpPr>
          <p:cNvPr id="113" name="TextBox 112"/>
          <p:cNvSpPr txBox="1"/>
          <p:nvPr/>
        </p:nvSpPr>
        <p:spPr>
          <a:xfrm>
            <a:off x="5142019" y="1978914"/>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err="1">
                <a:solidFill>
                  <a:srgbClr val="363636"/>
                </a:solidFill>
              </a:rPr>
              <a:t>increased</a:t>
            </a:r>
            <a:r>
              <a:rPr lang="hu-HU" sz="1200" dirty="0">
                <a:solidFill>
                  <a:srgbClr val="363636"/>
                </a:solidFill>
              </a:rPr>
              <a:t> 	</a:t>
            </a:r>
            <a:r>
              <a:rPr lang="hu-HU" sz="1200" b="1" dirty="0">
                <a:solidFill>
                  <a:schemeClr val="accent4"/>
                </a:solidFill>
              </a:rPr>
              <a:t>13</a:t>
            </a:r>
            <a:r>
              <a:rPr lang="en-GB" sz="1200" b="1" dirty="0">
                <a:solidFill>
                  <a:schemeClr val="accent4"/>
                </a:solidFill>
              </a:rPr>
              <a:t>%</a:t>
            </a:r>
          </a:p>
        </p:txBody>
      </p:sp>
      <p:sp>
        <p:nvSpPr>
          <p:cNvPr id="114" name="TextBox 113"/>
          <p:cNvSpPr txBox="1"/>
          <p:nvPr/>
        </p:nvSpPr>
        <p:spPr>
          <a:xfrm>
            <a:off x="5142019" y="235503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err="1">
                <a:solidFill>
                  <a:srgbClr val="363636"/>
                </a:solidFill>
              </a:rPr>
              <a:t>decreased</a:t>
            </a:r>
            <a:r>
              <a:rPr lang="hu-HU" sz="1200" dirty="0">
                <a:solidFill>
                  <a:srgbClr val="363636"/>
                </a:solidFill>
              </a:rPr>
              <a:t> </a:t>
            </a:r>
            <a:r>
              <a:rPr lang="hu-HU" sz="1200" dirty="0">
                <a:solidFill>
                  <a:schemeClr val="accent1"/>
                </a:solidFill>
              </a:rPr>
              <a:t>	</a:t>
            </a:r>
            <a:r>
              <a:rPr lang="hu-HU" sz="1200" b="1" dirty="0">
                <a:solidFill>
                  <a:schemeClr val="accent3"/>
                </a:solidFill>
              </a:rPr>
              <a:t>53</a:t>
            </a:r>
            <a:r>
              <a:rPr lang="en-GB" sz="1200" b="1" dirty="0">
                <a:solidFill>
                  <a:schemeClr val="accent3"/>
                </a:solidFill>
              </a:rPr>
              <a:t>%</a:t>
            </a:r>
          </a:p>
        </p:txBody>
      </p:sp>
      <p:graphicFrame>
        <p:nvGraphicFramePr>
          <p:cNvPr id="115" name="Chart 6"/>
          <p:cNvGraphicFramePr>
            <a:graphicFrameLocks noChangeAspect="1"/>
          </p:cNvGraphicFramePr>
          <p:nvPr>
            <p:extLst>
              <p:ext uri="{D42A27DB-BD31-4B8C-83A1-F6EECF244321}">
                <p14:modId xmlns:p14="http://schemas.microsoft.com/office/powerpoint/2010/main" val="2356085523"/>
              </p:ext>
            </p:extLst>
          </p:nvPr>
        </p:nvGraphicFramePr>
        <p:xfrm>
          <a:off x="6597220" y="1290268"/>
          <a:ext cx="2422961" cy="2400441"/>
        </p:xfrm>
        <a:graphic>
          <a:graphicData uri="http://schemas.openxmlformats.org/drawingml/2006/chart">
            <c:chart xmlns:c="http://schemas.openxmlformats.org/drawingml/2006/chart" xmlns:r="http://schemas.openxmlformats.org/officeDocument/2006/relationships" r:id="rId5"/>
          </a:graphicData>
        </a:graphic>
      </p:graphicFrame>
      <p:sp>
        <p:nvSpPr>
          <p:cNvPr id="116" name="TextBox 115"/>
          <p:cNvSpPr txBox="1"/>
          <p:nvPr/>
        </p:nvSpPr>
        <p:spPr>
          <a:xfrm>
            <a:off x="7311255" y="2166973"/>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a:solidFill>
                  <a:srgbClr val="363636"/>
                </a:solidFill>
              </a:rPr>
              <a:t>no </a:t>
            </a:r>
            <a:r>
              <a:rPr lang="hu-HU" sz="1200" dirty="0" err="1">
                <a:solidFill>
                  <a:srgbClr val="363636"/>
                </a:solidFill>
              </a:rPr>
              <a:t>change</a:t>
            </a:r>
            <a:r>
              <a:rPr lang="hu-HU" sz="1200" dirty="0">
                <a:solidFill>
                  <a:srgbClr val="363636"/>
                </a:solidFill>
              </a:rPr>
              <a:t>  	</a:t>
            </a:r>
            <a:r>
              <a:rPr lang="hu-HU" sz="1200" b="1" dirty="0">
                <a:solidFill>
                  <a:schemeClr val="bg2"/>
                </a:solidFill>
              </a:rPr>
              <a:t>81</a:t>
            </a:r>
            <a:r>
              <a:rPr lang="en-GB" sz="1200" b="1" dirty="0">
                <a:solidFill>
                  <a:schemeClr val="bg2"/>
                </a:solidFill>
              </a:rPr>
              <a:t>%</a:t>
            </a:r>
          </a:p>
        </p:txBody>
      </p:sp>
      <p:sp>
        <p:nvSpPr>
          <p:cNvPr id="117" name="TextBox 116"/>
          <p:cNvSpPr txBox="1"/>
          <p:nvPr/>
        </p:nvSpPr>
        <p:spPr>
          <a:xfrm>
            <a:off x="7311255" y="1978914"/>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err="1">
                <a:solidFill>
                  <a:srgbClr val="363636"/>
                </a:solidFill>
              </a:rPr>
              <a:t>increased</a:t>
            </a:r>
            <a:r>
              <a:rPr lang="hu-HU" sz="1200" dirty="0">
                <a:solidFill>
                  <a:srgbClr val="363636"/>
                </a:solidFill>
              </a:rPr>
              <a:t> 	</a:t>
            </a:r>
            <a:r>
              <a:rPr lang="hu-HU" sz="1200" b="1" dirty="0">
                <a:solidFill>
                  <a:schemeClr val="accent4"/>
                </a:solidFill>
              </a:rPr>
              <a:t>4</a:t>
            </a:r>
            <a:r>
              <a:rPr lang="en-GB" sz="1200" b="1" dirty="0">
                <a:solidFill>
                  <a:schemeClr val="accent4"/>
                </a:solidFill>
              </a:rPr>
              <a:t>%</a:t>
            </a:r>
          </a:p>
        </p:txBody>
      </p:sp>
      <p:sp>
        <p:nvSpPr>
          <p:cNvPr id="119" name="TextBox 118"/>
          <p:cNvSpPr txBox="1"/>
          <p:nvPr/>
        </p:nvSpPr>
        <p:spPr>
          <a:xfrm>
            <a:off x="7311255" y="2355032"/>
            <a:ext cx="1224136" cy="184666"/>
          </a:xfrm>
          <a:prstGeom prst="rect">
            <a:avLst/>
          </a:prstGeom>
          <a:noFill/>
        </p:spPr>
        <p:txBody>
          <a:bodyPr wrap="square" lIns="0" tIns="0" rIns="0" bIns="0" rtlCol="0">
            <a:spAutoFit/>
          </a:bodyPr>
          <a:lstStyle/>
          <a:p>
            <a:pPr>
              <a:tabLst>
                <a:tab pos="987425" algn="r"/>
                <a:tab pos="1435100" algn="r"/>
                <a:tab pos="1879600" algn="r"/>
              </a:tabLst>
            </a:pPr>
            <a:r>
              <a:rPr lang="hu-HU" sz="1200" dirty="0" err="1">
                <a:solidFill>
                  <a:srgbClr val="363636"/>
                </a:solidFill>
              </a:rPr>
              <a:t>decreased</a:t>
            </a:r>
            <a:r>
              <a:rPr lang="hu-HU" sz="1200" dirty="0">
                <a:solidFill>
                  <a:srgbClr val="363636"/>
                </a:solidFill>
              </a:rPr>
              <a:t> </a:t>
            </a:r>
            <a:r>
              <a:rPr lang="hu-HU" sz="1200" dirty="0">
                <a:solidFill>
                  <a:schemeClr val="accent1"/>
                </a:solidFill>
              </a:rPr>
              <a:t>	</a:t>
            </a:r>
            <a:r>
              <a:rPr lang="hu-HU" sz="1200" b="1" dirty="0">
                <a:solidFill>
                  <a:schemeClr val="accent3"/>
                </a:solidFill>
              </a:rPr>
              <a:t>15</a:t>
            </a:r>
            <a:r>
              <a:rPr lang="en-GB" sz="1200" b="1" dirty="0">
                <a:solidFill>
                  <a:schemeClr val="accent3"/>
                </a:solidFill>
              </a:rPr>
              <a:t>%</a:t>
            </a:r>
          </a:p>
        </p:txBody>
      </p:sp>
      <p:sp>
        <p:nvSpPr>
          <p:cNvPr id="26" name="Text Placeholder 9"/>
          <p:cNvSpPr>
            <a:spLocks noGrp="1"/>
          </p:cNvSpPr>
          <p:nvPr>
            <p:ph type="body" sz="quarter" idx="26"/>
          </p:nvPr>
        </p:nvSpPr>
        <p:spPr>
          <a:xfrm>
            <a:off x="202233" y="483518"/>
            <a:ext cx="8690248" cy="205628"/>
          </a:xfrm>
        </p:spPr>
        <p:txBody>
          <a:bodyPr/>
          <a:lstStyle/>
          <a:p>
            <a:r>
              <a:rPr lang="hu-HU" dirty="0" err="1"/>
              <a:t>Changes</a:t>
            </a:r>
            <a:r>
              <a:rPr lang="hu-HU" dirty="0"/>
              <a:t> in </a:t>
            </a:r>
            <a:r>
              <a:rPr lang="hu-HU" dirty="0" err="1"/>
              <a:t>usage</a:t>
            </a:r>
            <a:r>
              <a:rPr lang="hu-HU" dirty="0"/>
              <a:t> of </a:t>
            </a:r>
            <a:r>
              <a:rPr lang="hu-HU" dirty="0" err="1"/>
              <a:t>media</a:t>
            </a:r>
            <a:r>
              <a:rPr lang="hu-HU" dirty="0"/>
              <a:t> </a:t>
            </a:r>
            <a:r>
              <a:rPr lang="hu-HU" dirty="0" err="1"/>
              <a:t>types</a:t>
            </a:r>
            <a:r>
              <a:rPr lang="hu-HU" dirty="0"/>
              <a:t> </a:t>
            </a:r>
            <a:r>
              <a:rPr lang="hu-HU" dirty="0" err="1"/>
              <a:t>after</a:t>
            </a:r>
            <a:r>
              <a:rPr lang="hu-HU" dirty="0"/>
              <a:t> </a:t>
            </a:r>
            <a:r>
              <a:rPr lang="hu-HU" dirty="0" err="1"/>
              <a:t>moving</a:t>
            </a:r>
            <a:endParaRPr lang="hu-HU" dirty="0"/>
          </a:p>
        </p:txBody>
      </p:sp>
      <p:sp>
        <p:nvSpPr>
          <p:cNvPr id="27"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28" name="Picture 27">
            <a:extLst>
              <a:ext uri="{FF2B5EF4-FFF2-40B4-BE49-F238E27FC236}">
                <a16:creationId xmlns:a16="http://schemas.microsoft.com/office/drawing/2014/main" xmlns="" id="{C3EDB6DF-69C8-463E-9887-EA80836FB6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9" name="Picture 28">
            <a:extLst>
              <a:ext uri="{FF2B5EF4-FFF2-40B4-BE49-F238E27FC236}">
                <a16:creationId xmlns:a16="http://schemas.microsoft.com/office/drawing/2014/main" xmlns="" id="{31CA0A3B-75A3-4F41-971D-B341EA90C9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86187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5628"/>
          </a:xfrm>
        </p:spPr>
        <p:txBody>
          <a:bodyPr/>
          <a:lstStyle/>
          <a:p>
            <a:r>
              <a:rPr lang="hu-HU" dirty="0" err="1"/>
              <a:t>Do</a:t>
            </a:r>
            <a:r>
              <a:rPr lang="hu-HU" dirty="0"/>
              <a:t> </a:t>
            </a:r>
            <a:r>
              <a:rPr lang="hu-HU" dirty="0" err="1"/>
              <a:t>you</a:t>
            </a:r>
            <a:r>
              <a:rPr lang="hu-HU" dirty="0"/>
              <a:t>, </a:t>
            </a:r>
            <a:r>
              <a:rPr lang="hu-HU" dirty="0" err="1"/>
              <a:t>or</a:t>
            </a:r>
            <a:r>
              <a:rPr lang="hu-HU" dirty="0"/>
              <a:t> </a:t>
            </a:r>
            <a:r>
              <a:rPr lang="hu-HU" dirty="0" err="1"/>
              <a:t>your</a:t>
            </a:r>
            <a:r>
              <a:rPr lang="hu-HU" dirty="0"/>
              <a:t> </a:t>
            </a:r>
            <a:r>
              <a:rPr lang="hu-HU" dirty="0" err="1"/>
              <a:t>current</a:t>
            </a:r>
            <a:r>
              <a:rPr lang="hu-HU" dirty="0"/>
              <a:t> household </a:t>
            </a:r>
            <a:r>
              <a:rPr lang="hu-HU" dirty="0" err="1"/>
              <a:t>dispose</a:t>
            </a:r>
            <a:r>
              <a:rPr lang="hu-HU" dirty="0"/>
              <a:t> of </a:t>
            </a:r>
            <a:r>
              <a:rPr lang="hu-HU" dirty="0" err="1"/>
              <a:t>the</a:t>
            </a:r>
            <a:r>
              <a:rPr lang="hu-HU" dirty="0"/>
              <a:t> </a:t>
            </a:r>
            <a:r>
              <a:rPr lang="hu-HU" dirty="0" err="1"/>
              <a:t>following</a:t>
            </a:r>
            <a:r>
              <a:rPr lang="hu-HU" dirty="0"/>
              <a:t>?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err="1"/>
              <a:t>Available</a:t>
            </a:r>
            <a:r>
              <a:rPr lang="hu-HU" dirty="0"/>
              <a:t> </a:t>
            </a:r>
            <a:r>
              <a:rPr lang="hu-HU" dirty="0" err="1"/>
              <a:t>Devices</a:t>
            </a:r>
            <a:endParaRPr lang="en-US" dirty="0"/>
          </a:p>
        </p:txBody>
      </p:sp>
      <p:graphicFrame>
        <p:nvGraphicFramePr>
          <p:cNvPr id="5" name="Chart 4"/>
          <p:cNvGraphicFramePr/>
          <p:nvPr>
            <p:extLst>
              <p:ext uri="{D42A27DB-BD31-4B8C-83A1-F6EECF244321}">
                <p14:modId xmlns:p14="http://schemas.microsoft.com/office/powerpoint/2010/main" val="777099428"/>
              </p:ext>
            </p:extLst>
          </p:nvPr>
        </p:nvGraphicFramePr>
        <p:xfrm>
          <a:off x="179512" y="713059"/>
          <a:ext cx="4248472" cy="3054544"/>
        </p:xfrm>
        <a:graphic>
          <a:graphicData uri="http://schemas.openxmlformats.org/drawingml/2006/chart">
            <c:chart xmlns:c="http://schemas.openxmlformats.org/drawingml/2006/chart" xmlns:r="http://schemas.openxmlformats.org/officeDocument/2006/relationships" r:id="rId3"/>
          </a:graphicData>
        </a:graphic>
      </p:graphicFrame>
      <p:sp>
        <p:nvSpPr>
          <p:cNvPr id="6" name="Szövegdoboz 26"/>
          <p:cNvSpPr txBox="1"/>
          <p:nvPr/>
        </p:nvSpPr>
        <p:spPr>
          <a:xfrm>
            <a:off x="323529" y="3808660"/>
            <a:ext cx="3456383" cy="923330"/>
          </a:xfrm>
          <a:prstGeom prst="rect">
            <a:avLst/>
          </a:prstGeom>
        </p:spPr>
        <p:txBody>
          <a:bodyPr vert="horz" wrap="square" lIns="0" tIns="0" rIns="0" bIns="0" rtlCol="0">
            <a:spAutoFit/>
          </a:bodyPr>
          <a:lstStyle/>
          <a:p>
            <a:pPr marL="4763" algn="just"/>
            <a:r>
              <a:rPr lang="en-US" sz="1000" dirty="0">
                <a:solidFill>
                  <a:srgbClr val="58595B"/>
                </a:solidFill>
              </a:rPr>
              <a:t>The most common device which can be found in almost</a:t>
            </a:r>
            <a:r>
              <a:rPr lang="hu-HU" sz="1000" dirty="0">
                <a:solidFill>
                  <a:srgbClr val="58595B"/>
                </a:solidFill>
              </a:rPr>
              <a:t> </a:t>
            </a:r>
            <a:r>
              <a:rPr lang="en-US" sz="1000" dirty="0">
                <a:solidFill>
                  <a:srgbClr val="58595B"/>
                </a:solidFill>
              </a:rPr>
              <a:t>every household is the smartphone. The majority of smartphone owners has internet on this device. Moreover, most foreign households dispose of a laptop or notebook and home landline internet</a:t>
            </a:r>
            <a:r>
              <a:rPr lang="hu-HU" sz="1000" dirty="0">
                <a:solidFill>
                  <a:srgbClr val="58595B"/>
                </a:solidFill>
              </a:rPr>
              <a:t> </a:t>
            </a:r>
            <a:r>
              <a:rPr lang="hu-HU" sz="1000" dirty="0" err="1">
                <a:solidFill>
                  <a:srgbClr val="58595B"/>
                </a:solidFill>
              </a:rPr>
              <a:t>as</a:t>
            </a:r>
            <a:r>
              <a:rPr lang="hu-HU" sz="1000" dirty="0">
                <a:solidFill>
                  <a:srgbClr val="58595B"/>
                </a:solidFill>
              </a:rPr>
              <a:t> </a:t>
            </a:r>
            <a:r>
              <a:rPr lang="hu-HU" sz="1000" dirty="0" err="1">
                <a:solidFill>
                  <a:srgbClr val="58595B"/>
                </a:solidFill>
              </a:rPr>
              <a:t>well</a:t>
            </a:r>
            <a:r>
              <a:rPr lang="en-US" sz="1000" dirty="0">
                <a:solidFill>
                  <a:srgbClr val="58595B"/>
                </a:solidFill>
              </a:rPr>
              <a:t>. The average smart TV penetration of 44 % measured on the sample is outstanding compared to domestic rates. </a:t>
            </a:r>
          </a:p>
        </p:txBody>
      </p:sp>
      <p:graphicFrame>
        <p:nvGraphicFramePr>
          <p:cNvPr id="7" name="Chart 6"/>
          <p:cNvGraphicFramePr/>
          <p:nvPr>
            <p:extLst>
              <p:ext uri="{D42A27DB-BD31-4B8C-83A1-F6EECF244321}">
                <p14:modId xmlns:p14="http://schemas.microsoft.com/office/powerpoint/2010/main" val="1475993900"/>
              </p:ext>
            </p:extLst>
          </p:nvPr>
        </p:nvGraphicFramePr>
        <p:xfrm>
          <a:off x="4211960" y="835463"/>
          <a:ext cx="4728738" cy="4032700"/>
        </p:xfrm>
        <a:graphic>
          <a:graphicData uri="http://schemas.openxmlformats.org/drawingml/2006/chart">
            <c:chart xmlns:c="http://schemas.openxmlformats.org/drawingml/2006/chart" xmlns:r="http://schemas.openxmlformats.org/officeDocument/2006/relationships" r:id="rId4"/>
          </a:graphicData>
        </a:graphic>
      </p:graphicFrame>
      <p:sp>
        <p:nvSpPr>
          <p:cNvPr id="9" name="Szövegdoboz 30"/>
          <p:cNvSpPr txBox="1"/>
          <p:nvPr/>
        </p:nvSpPr>
        <p:spPr>
          <a:xfrm>
            <a:off x="1403648" y="737664"/>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TV</a:t>
            </a:r>
          </a:p>
        </p:txBody>
      </p:sp>
      <p:sp>
        <p:nvSpPr>
          <p:cNvPr id="10" name="Szövegdoboz 30"/>
          <p:cNvSpPr txBox="1"/>
          <p:nvPr/>
        </p:nvSpPr>
        <p:spPr>
          <a:xfrm>
            <a:off x="6660232" y="735473"/>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INTeRNET</a:t>
            </a:r>
            <a:endParaRPr lang="hu-HU" sz="900" cap="all" dirty="0">
              <a:solidFill>
                <a:srgbClr val="404040"/>
              </a:solidFill>
              <a:latin typeface="Calibri" pitchFamily="34" charset="0"/>
              <a:cs typeface="Arial" pitchFamily="34" charset="0"/>
            </a:endParaRPr>
          </a:p>
        </p:txBody>
      </p:sp>
      <p:cxnSp>
        <p:nvCxnSpPr>
          <p:cNvPr id="4" name="Straight Connector 3"/>
          <p:cNvCxnSpPr/>
          <p:nvPr/>
        </p:nvCxnSpPr>
        <p:spPr>
          <a:xfrm>
            <a:off x="251520" y="3147814"/>
            <a:ext cx="30243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39952" y="3147814"/>
            <a:ext cx="468052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zövegdoboz 63"/>
          <p:cNvSpPr txBox="1"/>
          <p:nvPr/>
        </p:nvSpPr>
        <p:spPr>
          <a:xfrm>
            <a:off x="411186" y="4951824"/>
            <a:ext cx="8193262" cy="138499"/>
          </a:xfrm>
          <a:prstGeom prst="rect">
            <a:avLst/>
          </a:prstGeom>
        </p:spPr>
        <p:txBody>
          <a:bodyPr vert="horz" wrap="square" lIns="0" tIns="0" rIns="0" bIns="0" rtlCol="0">
            <a:spAutoFit/>
          </a:bodyPr>
          <a:lstStyle/>
          <a:p>
            <a:pPr marL="4763">
              <a:tabLst>
                <a:tab pos="8161338" algn="r"/>
              </a:tabLst>
            </a:pPr>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	* </a:t>
            </a:r>
            <a:r>
              <a:rPr lang="en-US" sz="900" dirty="0">
                <a:solidFill>
                  <a:srgbClr val="222223"/>
                </a:solidFill>
              </a:rPr>
              <a:t>Ipsos’ </a:t>
            </a:r>
            <a:r>
              <a:rPr lang="en-US" sz="900" dirty="0" err="1">
                <a:solidFill>
                  <a:srgbClr val="222223"/>
                </a:solidFill>
              </a:rPr>
              <a:t>CAPIbus</a:t>
            </a:r>
            <a:r>
              <a:rPr lang="en-US" sz="900" dirty="0">
                <a:solidFill>
                  <a:srgbClr val="222223"/>
                </a:solidFill>
              </a:rPr>
              <a:t> measurement in October shows a smart TV coverage of 5,4 %  in this age group in Hungary</a:t>
            </a:r>
            <a:r>
              <a:rPr lang="hu-HU" sz="900" dirty="0">
                <a:solidFill>
                  <a:srgbClr val="222223"/>
                </a:solidFill>
              </a:rPr>
              <a:t>. </a:t>
            </a:r>
          </a:p>
        </p:txBody>
      </p:sp>
      <p:pic>
        <p:nvPicPr>
          <p:cNvPr id="15" name="Picture 14">
            <a:extLst>
              <a:ext uri="{FF2B5EF4-FFF2-40B4-BE49-F238E27FC236}">
                <a16:creationId xmlns:a16="http://schemas.microsoft.com/office/drawing/2014/main" xmlns="" id="{6C4FCB5A-BCFD-42DD-A116-0C88253B2B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9205" y="-25114"/>
            <a:ext cx="600901" cy="600901"/>
          </a:xfrm>
          <a:prstGeom prst="rect">
            <a:avLst/>
          </a:prstGeom>
        </p:spPr>
      </p:pic>
      <p:pic>
        <p:nvPicPr>
          <p:cNvPr id="16" name="Picture 15">
            <a:extLst>
              <a:ext uri="{FF2B5EF4-FFF2-40B4-BE49-F238E27FC236}">
                <a16:creationId xmlns:a16="http://schemas.microsoft.com/office/drawing/2014/main" xmlns="" id="{01797A11-B5D1-435D-9D0D-DFA1D11AC8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2447" y="246257"/>
            <a:ext cx="725425" cy="137160"/>
          </a:xfrm>
          <a:prstGeom prst="rect">
            <a:avLst/>
          </a:prstGeom>
        </p:spPr>
      </p:pic>
    </p:spTree>
    <p:extLst>
      <p:ext uri="{BB962C8B-B14F-4D97-AF65-F5344CB8AC3E}">
        <p14:creationId xmlns:p14="http://schemas.microsoft.com/office/powerpoint/2010/main" val="3605516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5628"/>
          </a:xfrm>
        </p:spPr>
        <p:txBody>
          <a:bodyPr/>
          <a:lstStyle/>
          <a:p>
            <a:r>
              <a:rPr lang="hu-HU" dirty="0" err="1"/>
              <a:t>How</a:t>
            </a:r>
            <a:r>
              <a:rPr lang="hu-HU" dirty="0"/>
              <a:t> </a:t>
            </a:r>
            <a:r>
              <a:rPr lang="hu-HU" dirty="0" err="1"/>
              <a:t>can</a:t>
            </a:r>
            <a:r>
              <a:rPr lang="hu-HU" dirty="0"/>
              <a:t> be TV </a:t>
            </a:r>
            <a:r>
              <a:rPr lang="hu-HU" dirty="0" err="1"/>
              <a:t>channels</a:t>
            </a:r>
            <a:r>
              <a:rPr lang="hu-HU" dirty="0"/>
              <a:t> </a:t>
            </a:r>
            <a:r>
              <a:rPr lang="hu-HU" dirty="0" err="1"/>
              <a:t>received</a:t>
            </a:r>
            <a:r>
              <a:rPr lang="hu-HU" dirty="0"/>
              <a:t> in </a:t>
            </a:r>
            <a:r>
              <a:rPr lang="hu-HU" dirty="0" err="1"/>
              <a:t>your</a:t>
            </a:r>
            <a:r>
              <a:rPr lang="hu-HU" dirty="0"/>
              <a:t> </a:t>
            </a:r>
            <a:r>
              <a:rPr lang="hu-HU" dirty="0" err="1"/>
              <a:t>current</a:t>
            </a:r>
            <a:r>
              <a:rPr lang="hu-HU" dirty="0"/>
              <a:t> household?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err="1"/>
              <a:t>Solutions</a:t>
            </a:r>
            <a:r>
              <a:rPr lang="hu-HU" dirty="0"/>
              <a:t> </a:t>
            </a:r>
            <a:r>
              <a:rPr lang="hu-HU" dirty="0" err="1"/>
              <a:t>for</a:t>
            </a:r>
            <a:r>
              <a:rPr lang="hu-HU" dirty="0"/>
              <a:t> TV Reception</a:t>
            </a:r>
            <a:endParaRPr lang="en-US" dirty="0"/>
          </a:p>
        </p:txBody>
      </p:sp>
      <p:sp>
        <p:nvSpPr>
          <p:cNvPr id="6" name="Szövegdoboz 26"/>
          <p:cNvSpPr txBox="1"/>
          <p:nvPr/>
        </p:nvSpPr>
        <p:spPr>
          <a:xfrm>
            <a:off x="323528" y="4128213"/>
            <a:ext cx="8208912" cy="461665"/>
          </a:xfrm>
          <a:prstGeom prst="rect">
            <a:avLst/>
          </a:prstGeom>
        </p:spPr>
        <p:txBody>
          <a:bodyPr vert="horz" wrap="square" lIns="0" tIns="0" rIns="0" bIns="0" rtlCol="0">
            <a:spAutoFit/>
          </a:bodyPr>
          <a:lstStyle/>
          <a:p>
            <a:pPr marL="4763" algn="just"/>
            <a:r>
              <a:rPr lang="en-US" sz="1000" dirty="0">
                <a:solidFill>
                  <a:srgbClr val="58595B"/>
                </a:solidFill>
              </a:rPr>
              <a:t>In case of foreign households the digital terrestrial receiving is the most frequent reception method. This is especially true for households in Great Britain where TV</a:t>
            </a:r>
            <a:r>
              <a:rPr lang="hu-HU" sz="1000" dirty="0">
                <a:solidFill>
                  <a:srgbClr val="58595B"/>
                </a:solidFill>
              </a:rPr>
              <a:t> </a:t>
            </a:r>
            <a:r>
              <a:rPr lang="en-US" sz="1000" dirty="0">
                <a:solidFill>
                  <a:srgbClr val="58595B"/>
                </a:solidFill>
              </a:rPr>
              <a:t>channels can be received this way in more than 50 % of the cases. This is followed by digital cable which is typical for respondents living in Germany in a higher proportion than average. The rate of analogue reception is marginal, especially among Hungarians living in Great Britain. </a:t>
            </a:r>
          </a:p>
        </p:txBody>
      </p:sp>
      <p:graphicFrame>
        <p:nvGraphicFramePr>
          <p:cNvPr id="12" name="Chart 11"/>
          <p:cNvGraphicFramePr/>
          <p:nvPr>
            <p:extLst>
              <p:ext uri="{D42A27DB-BD31-4B8C-83A1-F6EECF244321}">
                <p14:modId xmlns:p14="http://schemas.microsoft.com/office/powerpoint/2010/main" val="1896320078"/>
              </p:ext>
            </p:extLst>
          </p:nvPr>
        </p:nvGraphicFramePr>
        <p:xfrm>
          <a:off x="1043608" y="630101"/>
          <a:ext cx="6552728" cy="359783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a:off x="1949691" y="3422822"/>
            <a:ext cx="30243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8" name="Picture 7">
            <a:extLst>
              <a:ext uri="{FF2B5EF4-FFF2-40B4-BE49-F238E27FC236}">
                <a16:creationId xmlns:a16="http://schemas.microsoft.com/office/drawing/2014/main" xmlns="" id="{145714BF-7EA2-4F19-87E5-C583A4DB1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0" name="Picture 9">
            <a:extLst>
              <a:ext uri="{FF2B5EF4-FFF2-40B4-BE49-F238E27FC236}">
                <a16:creationId xmlns:a16="http://schemas.microsoft.com/office/drawing/2014/main" xmlns="" id="{16AC8AB0-BC09-4BEE-B48F-1CC39C598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9700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6"/>
          <p:cNvGraphicFramePr/>
          <p:nvPr>
            <p:extLst>
              <p:ext uri="{D42A27DB-BD31-4B8C-83A1-F6EECF244321}">
                <p14:modId xmlns:p14="http://schemas.microsoft.com/office/powerpoint/2010/main" val="1354799709"/>
              </p:ext>
            </p:extLst>
          </p:nvPr>
        </p:nvGraphicFramePr>
        <p:xfrm>
          <a:off x="354460" y="420520"/>
          <a:ext cx="3964854" cy="349868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p:txBody>
          <a:bodyPr>
            <a:normAutofit fontScale="90000"/>
          </a:bodyPr>
          <a:lstStyle/>
          <a:p>
            <a:r>
              <a:rPr lang="hu-HU" dirty="0" err="1"/>
              <a:t>Expenses</a:t>
            </a:r>
            <a:r>
              <a:rPr lang="hu-HU" dirty="0"/>
              <a:t> </a:t>
            </a:r>
            <a:r>
              <a:rPr lang="hu-HU" dirty="0" err="1"/>
              <a:t>Associated</a:t>
            </a:r>
            <a:r>
              <a:rPr lang="hu-HU" dirty="0"/>
              <a:t> </a:t>
            </a:r>
            <a:r>
              <a:rPr lang="hu-HU" dirty="0" err="1"/>
              <a:t>with</a:t>
            </a:r>
            <a:r>
              <a:rPr lang="hu-HU" dirty="0"/>
              <a:t> </a:t>
            </a:r>
            <a:r>
              <a:rPr lang="hu-HU" dirty="0" err="1"/>
              <a:t>Watching</a:t>
            </a:r>
            <a:r>
              <a:rPr lang="hu-HU" dirty="0"/>
              <a:t> TV</a:t>
            </a:r>
            <a:endParaRPr lang="en-US" dirty="0"/>
          </a:p>
        </p:txBody>
      </p:sp>
      <p:sp>
        <p:nvSpPr>
          <p:cNvPr id="36" name="Rectangle 35"/>
          <p:cNvSpPr/>
          <p:nvPr/>
        </p:nvSpPr>
        <p:spPr>
          <a:xfrm>
            <a:off x="538082" y="4032004"/>
            <a:ext cx="7490301" cy="553996"/>
          </a:xfrm>
          <a:prstGeom prst="rect">
            <a:avLst/>
          </a:prstGeom>
        </p:spPr>
        <p:txBody>
          <a:bodyPr wrap="square" lIns="91438" tIns="45719" rIns="91438" bIns="45719">
            <a:spAutoFit/>
          </a:bodyPr>
          <a:lstStyle/>
          <a:p>
            <a:pPr marL="4763" algn="just"/>
            <a:r>
              <a:rPr lang="en-US" sz="1000" dirty="0">
                <a:solidFill>
                  <a:srgbClr val="58595B"/>
                </a:solidFill>
              </a:rPr>
              <a:t>Nearly 80 % pays tax </a:t>
            </a:r>
            <a:r>
              <a:rPr lang="hu-HU" sz="1000" dirty="0" err="1">
                <a:solidFill>
                  <a:srgbClr val="58595B"/>
                </a:solidFill>
              </a:rPr>
              <a:t>to</a:t>
            </a:r>
            <a:r>
              <a:rPr lang="en-US" sz="1000" dirty="0">
                <a:solidFill>
                  <a:srgbClr val="58595B"/>
                </a:solidFill>
              </a:rPr>
              <a:t> the state for TV</a:t>
            </a:r>
            <a:r>
              <a:rPr lang="hu-HU" sz="1000" dirty="0">
                <a:solidFill>
                  <a:srgbClr val="58595B"/>
                </a:solidFill>
              </a:rPr>
              <a:t> </a:t>
            </a:r>
            <a:r>
              <a:rPr lang="en-US" sz="1000" dirty="0">
                <a:solidFill>
                  <a:srgbClr val="58595B"/>
                </a:solidFill>
              </a:rPr>
              <a:t>device in the household, and the majority of this group pays tax for a single device. Nearly 50 % of respondents uses pay-</a:t>
            </a:r>
            <a:r>
              <a:rPr lang="hu-HU" sz="1000" dirty="0">
                <a:solidFill>
                  <a:srgbClr val="58595B"/>
                </a:solidFill>
              </a:rPr>
              <a:t>TV</a:t>
            </a:r>
            <a:r>
              <a:rPr lang="en-US" sz="1000" dirty="0">
                <a:solidFill>
                  <a:srgbClr val="58595B"/>
                </a:solidFill>
              </a:rPr>
              <a:t> service, the majority of them (88 %) has pay-</a:t>
            </a:r>
            <a:r>
              <a:rPr lang="hu-HU" sz="1000" dirty="0">
                <a:solidFill>
                  <a:srgbClr val="58595B"/>
                </a:solidFill>
              </a:rPr>
              <a:t>TV</a:t>
            </a:r>
            <a:r>
              <a:rPr lang="en-US" sz="1000" dirty="0">
                <a:solidFill>
                  <a:srgbClr val="58595B"/>
                </a:solidFill>
              </a:rPr>
              <a:t> at home as well, in a higher proportion than those who are currently not clients. </a:t>
            </a:r>
          </a:p>
        </p:txBody>
      </p:sp>
      <p:sp>
        <p:nvSpPr>
          <p:cNvPr id="40" name="Szövegdoboz 39"/>
          <p:cNvSpPr txBox="1">
            <a:spLocks noChangeArrowheads="1"/>
          </p:cNvSpPr>
          <p:nvPr/>
        </p:nvSpPr>
        <p:spPr bwMode="auto">
          <a:xfrm>
            <a:off x="538082" y="555527"/>
            <a:ext cx="4104456" cy="211201"/>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hu-HU" dirty="0"/>
              <a:t>PAYING TAX FOR TV DEVICE(S) IN THE HOUSEHOLD</a:t>
            </a:r>
          </a:p>
        </p:txBody>
      </p:sp>
      <p:sp>
        <p:nvSpPr>
          <p:cNvPr id="41" name="Szövegdoboz 40"/>
          <p:cNvSpPr txBox="1">
            <a:spLocks noChangeArrowheads="1"/>
          </p:cNvSpPr>
          <p:nvPr/>
        </p:nvSpPr>
        <p:spPr bwMode="auto">
          <a:xfrm>
            <a:off x="5436096" y="555527"/>
            <a:ext cx="2736304" cy="211201"/>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hu-HU" dirty="0"/>
              <a:t>USE OF PAY-TV SERVICE</a:t>
            </a:r>
            <a:endParaRPr lang="en-US" dirty="0"/>
          </a:p>
        </p:txBody>
      </p:sp>
      <p:graphicFrame>
        <p:nvGraphicFramePr>
          <p:cNvPr id="12" name="Chart 13"/>
          <p:cNvGraphicFramePr>
            <a:graphicFrameLocks noChangeAspect="1"/>
          </p:cNvGraphicFramePr>
          <p:nvPr>
            <p:extLst>
              <p:ext uri="{D42A27DB-BD31-4B8C-83A1-F6EECF244321}">
                <p14:modId xmlns:p14="http://schemas.microsoft.com/office/powerpoint/2010/main" val="1310352318"/>
              </p:ext>
            </p:extLst>
          </p:nvPr>
        </p:nvGraphicFramePr>
        <p:xfrm>
          <a:off x="6753164" y="915566"/>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3"/>
          <p:cNvGraphicFramePr>
            <a:graphicFrameLocks noChangeAspect="1"/>
          </p:cNvGraphicFramePr>
          <p:nvPr>
            <p:extLst>
              <p:ext uri="{D42A27DB-BD31-4B8C-83A1-F6EECF244321}">
                <p14:modId xmlns:p14="http://schemas.microsoft.com/office/powerpoint/2010/main" val="2422071305"/>
              </p:ext>
            </p:extLst>
          </p:nvPr>
        </p:nvGraphicFramePr>
        <p:xfrm>
          <a:off x="6753164" y="1812437"/>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36"/>
          <p:cNvSpPr/>
          <p:nvPr/>
        </p:nvSpPr>
        <p:spPr>
          <a:xfrm>
            <a:off x="6101769" y="1156372"/>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15" name="Rectangle 37"/>
          <p:cNvSpPr/>
          <p:nvPr/>
        </p:nvSpPr>
        <p:spPr>
          <a:xfrm>
            <a:off x="5127143" y="2076191"/>
            <a:ext cx="1762017" cy="446274"/>
          </a:xfrm>
          <a:prstGeom prst="rect">
            <a:avLst/>
          </a:prstGeom>
        </p:spPr>
        <p:txBody>
          <a:bodyPr wrap="none" lIns="91438" tIns="45719" rIns="91438" bIns="45719">
            <a:spAutoFit/>
          </a:bodyPr>
          <a:lstStyle/>
          <a:p>
            <a:r>
              <a:rPr lang="hu-HU" sz="2300" b="1" kern="0" dirty="0">
                <a:solidFill>
                  <a:schemeClr val="accent2"/>
                </a:solidFill>
                <a:latin typeface="Calibri"/>
              </a:rPr>
              <a:t>Great </a:t>
            </a:r>
            <a:r>
              <a:rPr lang="hu-HU" sz="2300" b="1" kern="0" dirty="0" err="1">
                <a:solidFill>
                  <a:schemeClr val="accent2"/>
                </a:solidFill>
                <a:latin typeface="Calibri"/>
              </a:rPr>
              <a:t>Britain</a:t>
            </a:r>
            <a:endParaRPr lang="hu-HU" sz="2300" b="1" kern="0" dirty="0">
              <a:solidFill>
                <a:schemeClr val="accent2"/>
              </a:solidFill>
              <a:latin typeface="Calibri"/>
            </a:endParaRPr>
          </a:p>
        </p:txBody>
      </p:sp>
      <p:graphicFrame>
        <p:nvGraphicFramePr>
          <p:cNvPr id="16" name="Chart 13"/>
          <p:cNvGraphicFramePr>
            <a:graphicFrameLocks noChangeAspect="1"/>
          </p:cNvGraphicFramePr>
          <p:nvPr>
            <p:extLst>
              <p:ext uri="{D42A27DB-BD31-4B8C-83A1-F6EECF244321}">
                <p14:modId xmlns:p14="http://schemas.microsoft.com/office/powerpoint/2010/main" val="2702807855"/>
              </p:ext>
            </p:extLst>
          </p:nvPr>
        </p:nvGraphicFramePr>
        <p:xfrm>
          <a:off x="6753164" y="2715766"/>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47"/>
          <p:cNvSpPr/>
          <p:nvPr/>
        </p:nvSpPr>
        <p:spPr>
          <a:xfrm>
            <a:off x="5575745" y="2963590"/>
            <a:ext cx="1309970" cy="446274"/>
          </a:xfrm>
          <a:prstGeom prst="rect">
            <a:avLst/>
          </a:prstGeom>
        </p:spPr>
        <p:txBody>
          <a:bodyPr wrap="none" lIns="91438" tIns="45719" rIns="91438" bIns="45719">
            <a:spAutoFit/>
          </a:bodyPr>
          <a:lstStyle/>
          <a:p>
            <a:r>
              <a:rPr lang="hu-HU" sz="2300" b="1" kern="0" dirty="0" err="1">
                <a:solidFill>
                  <a:schemeClr val="accent5"/>
                </a:solidFill>
                <a:latin typeface="Calibri"/>
              </a:rPr>
              <a:t>Germany</a:t>
            </a:r>
            <a:endParaRPr lang="hu-HU" sz="2300" b="1" kern="0" dirty="0">
              <a:solidFill>
                <a:schemeClr val="accent5"/>
              </a:solidFill>
              <a:latin typeface="Calibri"/>
            </a:endParaRPr>
          </a:p>
        </p:txBody>
      </p:sp>
      <p:sp>
        <p:nvSpPr>
          <p:cNvPr id="19" name="Rectangle 9"/>
          <p:cNvSpPr/>
          <p:nvPr/>
        </p:nvSpPr>
        <p:spPr>
          <a:xfrm>
            <a:off x="7133101" y="1203598"/>
            <a:ext cx="751267"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45</a:t>
            </a:r>
            <a:r>
              <a:rPr lang="en-ZA" b="1" kern="0" dirty="0">
                <a:solidFill>
                  <a:schemeClr val="accent4"/>
                </a:solidFill>
                <a:latin typeface="Calibri"/>
              </a:rPr>
              <a:t>%</a:t>
            </a:r>
            <a:endParaRPr lang="en-ZA" kern="0" dirty="0">
              <a:solidFill>
                <a:schemeClr val="accent4"/>
              </a:solidFill>
              <a:latin typeface="Calibri"/>
            </a:endParaRPr>
          </a:p>
        </p:txBody>
      </p:sp>
      <p:sp>
        <p:nvSpPr>
          <p:cNvPr id="20" name="Rectangle 9"/>
          <p:cNvSpPr/>
          <p:nvPr/>
        </p:nvSpPr>
        <p:spPr>
          <a:xfrm>
            <a:off x="7133101" y="2114919"/>
            <a:ext cx="751267"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45</a:t>
            </a:r>
            <a:r>
              <a:rPr lang="en-ZA" b="1" kern="0" dirty="0">
                <a:solidFill>
                  <a:schemeClr val="accent2"/>
                </a:solidFill>
                <a:latin typeface="Calibri"/>
              </a:rPr>
              <a:t>%</a:t>
            </a:r>
            <a:endParaRPr lang="en-ZA" kern="0" dirty="0">
              <a:solidFill>
                <a:schemeClr val="accent2"/>
              </a:solidFill>
              <a:latin typeface="Calibri"/>
            </a:endParaRPr>
          </a:p>
        </p:txBody>
      </p:sp>
      <p:sp>
        <p:nvSpPr>
          <p:cNvPr id="21" name="Rectangle 9"/>
          <p:cNvSpPr/>
          <p:nvPr/>
        </p:nvSpPr>
        <p:spPr>
          <a:xfrm>
            <a:off x="7133101" y="3018247"/>
            <a:ext cx="751267"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44</a:t>
            </a:r>
            <a:r>
              <a:rPr lang="en-ZA" b="1" kern="0" dirty="0">
                <a:solidFill>
                  <a:schemeClr val="accent5"/>
                </a:solidFill>
                <a:latin typeface="Calibri"/>
              </a:rPr>
              <a:t>%</a:t>
            </a:r>
            <a:endParaRPr lang="en-ZA" kern="0" dirty="0">
              <a:solidFill>
                <a:schemeClr val="accent5"/>
              </a:solidFill>
              <a:latin typeface="Calibri"/>
            </a:endParaRPr>
          </a:p>
        </p:txBody>
      </p:sp>
      <p:sp>
        <p:nvSpPr>
          <p:cNvPr id="1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22" name="Picture 21">
            <a:extLst>
              <a:ext uri="{FF2B5EF4-FFF2-40B4-BE49-F238E27FC236}">
                <a16:creationId xmlns:a16="http://schemas.microsoft.com/office/drawing/2014/main" xmlns="" id="{0D6DDB82-9CF5-49D1-BE71-426CE8F774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4" name="Picture 23">
            <a:extLst>
              <a:ext uri="{FF2B5EF4-FFF2-40B4-BE49-F238E27FC236}">
                <a16:creationId xmlns:a16="http://schemas.microsoft.com/office/drawing/2014/main" xmlns="" id="{1C4D634C-4FDC-423B-96F8-B65C37ABDD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311768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Use</a:t>
            </a:r>
            <a:r>
              <a:rPr lang="hu-HU" dirty="0"/>
              <a:t> of </a:t>
            </a:r>
            <a:r>
              <a:rPr lang="hu-HU" dirty="0" err="1"/>
              <a:t>Pay</a:t>
            </a:r>
            <a:r>
              <a:rPr lang="hu-HU" dirty="0"/>
              <a:t>-TV </a:t>
            </a:r>
            <a:r>
              <a:rPr lang="hu-HU" dirty="0" err="1"/>
              <a:t>Services</a:t>
            </a:r>
            <a:endParaRPr lang="en-US" dirty="0"/>
          </a:p>
        </p:txBody>
      </p:sp>
      <p:sp>
        <p:nvSpPr>
          <p:cNvPr id="81" name="Text Placeholder 9"/>
          <p:cNvSpPr>
            <a:spLocks noGrp="1"/>
          </p:cNvSpPr>
          <p:nvPr>
            <p:ph type="body" sz="quarter" idx="26"/>
          </p:nvPr>
        </p:nvSpPr>
        <p:spPr>
          <a:xfrm>
            <a:off x="259546" y="477045"/>
            <a:ext cx="8690248" cy="221018"/>
          </a:xfrm>
        </p:spPr>
        <p:txBody>
          <a:bodyPr/>
          <a:lstStyle/>
          <a:p>
            <a:r>
              <a:rPr lang="hu-HU" sz="1200" dirty="0" err="1"/>
              <a:t>By</a:t>
            </a:r>
            <a:r>
              <a:rPr lang="hu-HU" sz="1200" dirty="0"/>
              <a:t> </a:t>
            </a:r>
            <a:r>
              <a:rPr lang="hu-HU" sz="1200" dirty="0" err="1"/>
              <a:t>demographic</a:t>
            </a:r>
            <a:r>
              <a:rPr lang="hu-HU" sz="1200" dirty="0"/>
              <a:t> </a:t>
            </a:r>
            <a:r>
              <a:rPr lang="hu-HU" sz="1200" dirty="0" err="1"/>
              <a:t>variables</a:t>
            </a:r>
            <a:endParaRPr lang="hu-HU" sz="1200" dirty="0"/>
          </a:p>
        </p:txBody>
      </p:sp>
      <p:cxnSp>
        <p:nvCxnSpPr>
          <p:cNvPr id="112" name="Straight Connector 111"/>
          <p:cNvCxnSpPr/>
          <p:nvPr/>
        </p:nvCxnSpPr>
        <p:spPr>
          <a:xfrm>
            <a:off x="4959541" y="1573681"/>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272691" y="1578028"/>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539553" y="3500305"/>
            <a:ext cx="7848871" cy="1015661"/>
          </a:xfrm>
          <a:prstGeom prst="rect">
            <a:avLst/>
          </a:prstGeom>
        </p:spPr>
        <p:txBody>
          <a:bodyPr wrap="square" lIns="91438" tIns="45719" rIns="91438" bIns="45719">
            <a:spAutoFit/>
          </a:bodyPr>
          <a:lstStyle/>
          <a:p>
            <a:pPr algn="just"/>
            <a:r>
              <a:rPr lang="en-US" sz="1000" dirty="0">
                <a:solidFill>
                  <a:srgbClr val="58595B"/>
                </a:solidFill>
              </a:rPr>
              <a:t>Paid TV</a:t>
            </a:r>
            <a:r>
              <a:rPr lang="hu-HU" sz="1000" dirty="0">
                <a:solidFill>
                  <a:srgbClr val="58595B"/>
                </a:solidFill>
              </a:rPr>
              <a:t> </a:t>
            </a:r>
            <a:r>
              <a:rPr lang="en-US" sz="1000" dirty="0">
                <a:solidFill>
                  <a:srgbClr val="58595B"/>
                </a:solidFill>
              </a:rPr>
              <a:t>channels are typically watched by the elder age group, among them the divorced represent a higher proportion. They have moved to the given country long ago, they intend to stay permanently, they consider the given country </a:t>
            </a:r>
            <a:r>
              <a:rPr lang="hu-HU" sz="1000" dirty="0" err="1">
                <a:solidFill>
                  <a:srgbClr val="58595B"/>
                </a:solidFill>
              </a:rPr>
              <a:t>as</a:t>
            </a:r>
            <a:r>
              <a:rPr lang="en-US" sz="1000" dirty="0">
                <a:solidFill>
                  <a:srgbClr val="58595B"/>
                </a:solidFill>
              </a:rPr>
              <a:t> their home.   </a:t>
            </a:r>
          </a:p>
          <a:p>
            <a:pPr algn="just"/>
            <a:endParaRPr lang="en-US" sz="1000" dirty="0">
              <a:solidFill>
                <a:srgbClr val="58595B"/>
              </a:solidFill>
            </a:endParaRPr>
          </a:p>
          <a:p>
            <a:pPr algn="just"/>
            <a:r>
              <a:rPr lang="en-US" sz="1000" dirty="0">
                <a:solidFill>
                  <a:srgbClr val="58595B"/>
                </a:solidFill>
              </a:rPr>
              <a:t>The youngest generation (especially the singles) use</a:t>
            </a:r>
            <a:r>
              <a:rPr lang="hu-HU" sz="1000" dirty="0">
                <a:solidFill>
                  <a:srgbClr val="58595B"/>
                </a:solidFill>
              </a:rPr>
              <a:t>s</a:t>
            </a:r>
            <a:r>
              <a:rPr lang="en-US" sz="1000" dirty="0">
                <a:solidFill>
                  <a:srgbClr val="58595B"/>
                </a:solidFill>
              </a:rPr>
              <a:t> this kind of service less frequently. Among them there is also a higher </a:t>
            </a:r>
            <a:r>
              <a:rPr lang="hu-HU" sz="1000" dirty="0" err="1">
                <a:solidFill>
                  <a:srgbClr val="58595B"/>
                </a:solidFill>
              </a:rPr>
              <a:t>rate</a:t>
            </a:r>
            <a:r>
              <a:rPr lang="en-US" sz="1000" dirty="0">
                <a:solidFill>
                  <a:srgbClr val="58595B"/>
                </a:solidFill>
              </a:rPr>
              <a:t> of those who have recently moved abroad. A higher proportion of them is represented by those who would like to return to Hungary; they currently visit home several times a month. </a:t>
            </a:r>
          </a:p>
        </p:txBody>
      </p:sp>
      <p:cxnSp>
        <p:nvCxnSpPr>
          <p:cNvPr id="118" name="Straight Connector 117"/>
          <p:cNvCxnSpPr/>
          <p:nvPr/>
        </p:nvCxnSpPr>
        <p:spPr>
          <a:xfrm flipH="1" flipV="1">
            <a:off x="2504476" y="2931792"/>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ext uri="{D42A27DB-BD31-4B8C-83A1-F6EECF244321}">
                <p14:modId xmlns:p14="http://schemas.microsoft.com/office/powerpoint/2010/main" val="1507893477"/>
              </p:ext>
            </p:extLst>
          </p:nvPr>
        </p:nvGraphicFramePr>
        <p:xfrm>
          <a:off x="1835697" y="1972392"/>
          <a:ext cx="599728" cy="1751487"/>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583829">
                <a:tc>
                  <a:txBody>
                    <a:bodyPr/>
                    <a:lstStyle/>
                    <a:p>
                      <a:pPr algn="ctr"/>
                      <a:r>
                        <a:rPr lang="hu-HU" sz="1600" b="1" kern="0" dirty="0">
                          <a:solidFill>
                            <a:schemeClr val="accent5"/>
                          </a:solidFill>
                          <a:latin typeface="Calibri"/>
                          <a:ea typeface="+mn-ea"/>
                          <a:cs typeface="+mn-cs"/>
                        </a:rPr>
                        <a:t>45%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67301344"/>
                  </a:ext>
                </a:extLst>
              </a:tr>
              <a:tr h="583829">
                <a:tc>
                  <a:txBody>
                    <a:bodyPr/>
                    <a:lstStyle/>
                    <a:p>
                      <a:pPr algn="ctr"/>
                      <a:r>
                        <a:rPr lang="hu-HU" sz="1600" b="1" kern="0" dirty="0">
                          <a:solidFill>
                            <a:schemeClr val="accent5"/>
                          </a:solidFill>
                          <a:latin typeface="Calibri"/>
                          <a:ea typeface="+mn-ea"/>
                          <a:cs typeface="+mn-cs"/>
                        </a:rPr>
                        <a:t>55%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33298621"/>
                  </a:ext>
                </a:extLst>
              </a:tr>
              <a:tr h="583829">
                <a:tc>
                  <a:txBody>
                    <a:bodyPr/>
                    <a:lstStyle/>
                    <a:p>
                      <a:pPr algn="ctr"/>
                      <a:endParaRPr lang="hu-HU" sz="1600" b="1" kern="0" dirty="0">
                        <a:solidFill>
                          <a:schemeClr val="accent5"/>
                        </a:solidFill>
                        <a:latin typeface="Calibri"/>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86758082"/>
                  </a:ext>
                </a:extLst>
              </a:tr>
            </a:tbl>
          </a:graphicData>
        </a:graphic>
      </p:graphicFrame>
      <p:graphicFrame>
        <p:nvGraphicFramePr>
          <p:cNvPr id="115" name="Table 167"/>
          <p:cNvGraphicFramePr>
            <a:graphicFrameLocks noGrp="1"/>
          </p:cNvGraphicFramePr>
          <p:nvPr>
            <p:extLst>
              <p:ext uri="{D42A27DB-BD31-4B8C-83A1-F6EECF244321}">
                <p14:modId xmlns:p14="http://schemas.microsoft.com/office/powerpoint/2010/main" val="2128696217"/>
              </p:ext>
            </p:extLst>
          </p:nvPr>
        </p:nvGraphicFramePr>
        <p:xfrm>
          <a:off x="395536" y="1972391"/>
          <a:ext cx="1512168" cy="1607472"/>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535824">
                <a:tc>
                  <a:txBody>
                    <a:bodyPr/>
                    <a:lstStyle/>
                    <a:p>
                      <a:pPr algn="l"/>
                      <a:r>
                        <a:rPr lang="hu-HU" sz="1200" b="1" kern="0" dirty="0" err="1">
                          <a:solidFill>
                            <a:schemeClr val="accent5"/>
                          </a:solidFill>
                          <a:latin typeface="Calibri"/>
                          <a:ea typeface="+mn-ea"/>
                          <a:cs typeface="+mn-cs"/>
                        </a:rPr>
                        <a:t>Yes</a:t>
                      </a:r>
                      <a:endParaRPr lang="hu-HU" sz="1200" b="1" kern="0" dirty="0">
                        <a:solidFill>
                          <a:schemeClr val="accent5"/>
                        </a:solidFill>
                        <a:latin typeface="Calibri"/>
                        <a:ea typeface="+mn-ea"/>
                        <a:cs typeface="+mn-cs"/>
                      </a:endParaRPr>
                    </a:p>
                    <a:p>
                      <a:pPr algn="l"/>
                      <a:endParaRPr lang="hu-HU" sz="12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1967301344"/>
                  </a:ext>
                </a:extLst>
              </a:tr>
              <a:tr h="535824">
                <a:tc>
                  <a:txBody>
                    <a:bodyPr/>
                    <a:lstStyle/>
                    <a:p>
                      <a:pPr algn="l"/>
                      <a:r>
                        <a:rPr lang="hu-HU" sz="1200" b="1" kern="0" dirty="0">
                          <a:solidFill>
                            <a:schemeClr val="accent5"/>
                          </a:solidFill>
                          <a:latin typeface="Calibri"/>
                          <a:ea typeface="+mn-ea"/>
                          <a:cs typeface="+mn-cs"/>
                        </a:rPr>
                        <a:t>No</a:t>
                      </a:r>
                    </a:p>
                  </a:txBody>
                  <a:tcPr>
                    <a:noFill/>
                  </a:tcPr>
                </a:tc>
                <a:extLst>
                  <a:ext uri="{0D108BD9-81ED-4DB2-BD59-A6C34878D82A}">
                    <a16:rowId xmlns:a16="http://schemas.microsoft.com/office/drawing/2014/main" xmlns="" val="1533298621"/>
                  </a:ext>
                </a:extLst>
              </a:tr>
              <a:tr h="535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200" b="1" kern="0" dirty="0">
                        <a:solidFill>
                          <a:schemeClr val="accent5"/>
                        </a:solidFill>
                        <a:latin typeface="Calibri"/>
                        <a:ea typeface="+mn-ea"/>
                        <a:cs typeface="+mn-cs"/>
                      </a:endParaRPr>
                    </a:p>
                    <a:p>
                      <a:pPr algn="l"/>
                      <a:endParaRPr lang="hu-HU" sz="12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3286758082"/>
                  </a:ext>
                </a:extLst>
              </a:tr>
            </a:tbl>
          </a:graphicData>
        </a:graphic>
      </p:graphicFrame>
      <p:graphicFrame>
        <p:nvGraphicFramePr>
          <p:cNvPr id="147" name="Táblázat 146"/>
          <p:cNvGraphicFramePr>
            <a:graphicFrameLocks noGrp="1"/>
          </p:cNvGraphicFramePr>
          <p:nvPr/>
        </p:nvGraphicFramePr>
        <p:xfrm>
          <a:off x="2745966" y="1995687"/>
          <a:ext cx="5299788" cy="936104"/>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45%</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44%</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63%</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
        <p:nvSpPr>
          <p:cNvPr id="67" name="Szövegdoboz 81"/>
          <p:cNvSpPr txBox="1"/>
          <p:nvPr/>
        </p:nvSpPr>
        <p:spPr>
          <a:xfrm>
            <a:off x="2165282" y="1151857"/>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Gender</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68" name="Rectangle 67"/>
          <p:cNvSpPr/>
          <p:nvPr/>
        </p:nvSpPr>
        <p:spPr>
          <a:xfrm>
            <a:off x="1760366" y="1059582"/>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69" name="Szövegdoboz 81"/>
          <p:cNvSpPr txBox="1"/>
          <p:nvPr/>
        </p:nvSpPr>
        <p:spPr>
          <a:xfrm>
            <a:off x="4644009" y="11315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Marital status</a:t>
            </a:r>
          </a:p>
        </p:txBody>
      </p:sp>
      <p:sp>
        <p:nvSpPr>
          <p:cNvPr id="70" name="Szövegdoboz 81"/>
          <p:cNvSpPr txBox="1"/>
          <p:nvPr/>
        </p:nvSpPr>
        <p:spPr>
          <a:xfrm>
            <a:off x="6156987" y="1148724"/>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Settlement</a:t>
            </a: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 </a:t>
            </a: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type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71" name="TextBox 70"/>
          <p:cNvSpPr txBox="1"/>
          <p:nvPr/>
        </p:nvSpPr>
        <p:spPr>
          <a:xfrm>
            <a:off x="5364087" y="1534021"/>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72" name="Straight Connector 71"/>
          <p:cNvCxnSpPr/>
          <p:nvPr/>
        </p:nvCxnSpPr>
        <p:spPr>
          <a:xfrm flipH="1" flipV="1">
            <a:off x="2504476" y="1920542"/>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Szövegdoboz 81"/>
          <p:cNvSpPr txBox="1"/>
          <p:nvPr/>
        </p:nvSpPr>
        <p:spPr>
          <a:xfrm>
            <a:off x="3275857" y="113159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Age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75" name="Szövegdoboz 60"/>
          <p:cNvSpPr txBox="1"/>
          <p:nvPr/>
        </p:nvSpPr>
        <p:spPr>
          <a:xfrm>
            <a:off x="3131840" y="156918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77" name="Szövegdoboz 61"/>
          <p:cNvSpPr txBox="1"/>
          <p:nvPr/>
        </p:nvSpPr>
        <p:spPr>
          <a:xfrm>
            <a:off x="3635896"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78" name="Szövegdoboz 62"/>
          <p:cNvSpPr txBox="1"/>
          <p:nvPr/>
        </p:nvSpPr>
        <p:spPr>
          <a:xfrm>
            <a:off x="4042111"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79" name="Szövegdoboz 63"/>
          <p:cNvSpPr txBox="1"/>
          <p:nvPr/>
        </p:nvSpPr>
        <p:spPr>
          <a:xfrm>
            <a:off x="4474159"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80" name="Freeform 26"/>
          <p:cNvSpPr>
            <a:spLocks noChangeAspect="1" noEditPoints="1"/>
          </p:cNvSpPr>
          <p:nvPr/>
        </p:nvSpPr>
        <p:spPr bwMode="auto">
          <a:xfrm>
            <a:off x="7691082" y="1640967"/>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2" name="Freeform 589"/>
          <p:cNvSpPr>
            <a:spLocks noChangeAspect="1" noEditPoints="1"/>
          </p:cNvSpPr>
          <p:nvPr/>
        </p:nvSpPr>
        <p:spPr bwMode="auto">
          <a:xfrm>
            <a:off x="6732636" y="1635646"/>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nvGrpSpPr>
          <p:cNvPr id="84" name="Group 175"/>
          <p:cNvGrpSpPr>
            <a:grpSpLocks noChangeAspect="1"/>
          </p:cNvGrpSpPr>
          <p:nvPr/>
        </p:nvGrpSpPr>
        <p:grpSpPr>
          <a:xfrm>
            <a:off x="7287964" y="1650035"/>
            <a:ext cx="226830" cy="206342"/>
            <a:chOff x="3395663" y="2381251"/>
            <a:chExt cx="246063" cy="223838"/>
          </a:xfrm>
          <a:solidFill>
            <a:srgbClr val="58595B"/>
          </a:solidFill>
        </p:grpSpPr>
        <p:sp>
          <p:nvSpPr>
            <p:cNvPr id="85"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7" name="Rectangle 115"/>
            <p:cNvSpPr>
              <a:spLocks noChangeArrowheads="1"/>
            </p:cNvSpPr>
            <p:nvPr/>
          </p:nvSpPr>
          <p:spPr bwMode="auto">
            <a:xfrm>
              <a:off x="3462338" y="2505076"/>
              <a:ext cx="114300"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88" name="Rectangle 116"/>
            <p:cNvSpPr>
              <a:spLocks noChangeArrowheads="1"/>
            </p:cNvSpPr>
            <p:nvPr/>
          </p:nvSpPr>
          <p:spPr bwMode="auto">
            <a:xfrm>
              <a:off x="35337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90" name="Rectangle 117"/>
            <p:cNvSpPr>
              <a:spLocks noChangeArrowheads="1"/>
            </p:cNvSpPr>
            <p:nvPr/>
          </p:nvSpPr>
          <p:spPr bwMode="auto">
            <a:xfrm>
              <a:off x="34956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91" name="Rectangle 118"/>
            <p:cNvSpPr>
              <a:spLocks noChangeArrowheads="1"/>
            </p:cNvSpPr>
            <p:nvPr/>
          </p:nvSpPr>
          <p:spPr bwMode="auto">
            <a:xfrm>
              <a:off x="3462338" y="2535238"/>
              <a:ext cx="114300" cy="7938"/>
            </a:xfrm>
            <a:prstGeom prst="rect">
              <a:avLst/>
            </a:prstGeom>
            <a:grp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pic>
        <p:nvPicPr>
          <p:cNvPr id="93"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635646"/>
            <a:ext cx="259215" cy="246806"/>
          </a:xfrm>
          <a:prstGeom prst="rect">
            <a:avLst/>
          </a:prstGeom>
        </p:spPr>
      </p:pic>
      <p:sp>
        <p:nvSpPr>
          <p:cNvPr id="94" name="Szövegdoboz 121"/>
          <p:cNvSpPr txBox="1"/>
          <p:nvPr/>
        </p:nvSpPr>
        <p:spPr>
          <a:xfrm>
            <a:off x="2745967" y="156595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96" name="Group 95"/>
          <p:cNvGrpSpPr/>
          <p:nvPr/>
        </p:nvGrpSpPr>
        <p:grpSpPr>
          <a:xfrm>
            <a:off x="5698295" y="1562728"/>
            <a:ext cx="961937" cy="403340"/>
            <a:chOff x="5698295" y="1304314"/>
            <a:chExt cx="961937" cy="403340"/>
          </a:xfrm>
        </p:grpSpPr>
        <p:sp>
          <p:nvSpPr>
            <p:cNvPr id="97"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98" name="Group 97"/>
            <p:cNvGrpSpPr/>
            <p:nvPr/>
          </p:nvGrpSpPr>
          <p:grpSpPr>
            <a:xfrm>
              <a:off x="5698295" y="1304314"/>
              <a:ext cx="720080" cy="400110"/>
              <a:chOff x="5698295" y="1304314"/>
              <a:chExt cx="720080" cy="400110"/>
            </a:xfrm>
          </p:grpSpPr>
          <p:sp>
            <p:nvSpPr>
              <p:cNvPr id="100"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101"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102" name="Szövegdoboz 121"/>
          <p:cNvSpPr txBox="1"/>
          <p:nvPr/>
        </p:nvSpPr>
        <p:spPr>
          <a:xfrm>
            <a:off x="4932040" y="155949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103" name="Straight Connector 102"/>
          <p:cNvCxnSpPr/>
          <p:nvPr/>
        </p:nvCxnSpPr>
        <p:spPr>
          <a:xfrm>
            <a:off x="6272691" y="1578026"/>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632640" y="1571150"/>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41" name="Picture 40">
            <a:extLst>
              <a:ext uri="{FF2B5EF4-FFF2-40B4-BE49-F238E27FC236}">
                <a16:creationId xmlns:a16="http://schemas.microsoft.com/office/drawing/2014/main" xmlns="" id="{995B51AC-033A-4877-84F5-968358778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2" name="Picture 41">
            <a:extLst>
              <a:ext uri="{FF2B5EF4-FFF2-40B4-BE49-F238E27FC236}">
                <a16:creationId xmlns:a16="http://schemas.microsoft.com/office/drawing/2014/main" xmlns="" id="{8D6F1EB3-5AA4-4A5A-8188-95CF734239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3003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a:t>SEEMIG and Ipsos </a:t>
            </a:r>
            <a:r>
              <a:rPr lang="hu-HU" dirty="0" err="1"/>
              <a:t>Sample</a:t>
            </a:r>
            <a:endParaRPr lang="en-US" dirty="0"/>
          </a:p>
        </p:txBody>
      </p:sp>
      <p:grpSp>
        <p:nvGrpSpPr>
          <p:cNvPr id="2" name="Group 6"/>
          <p:cNvGrpSpPr/>
          <p:nvPr/>
        </p:nvGrpSpPr>
        <p:grpSpPr bwMode="gray">
          <a:xfrm>
            <a:off x="971600" y="915566"/>
            <a:ext cx="3816424" cy="3385542"/>
            <a:chOff x="341523" y="1424505"/>
            <a:chExt cx="4273583" cy="2788217"/>
          </a:xfrm>
        </p:grpSpPr>
        <p:sp>
          <p:nvSpPr>
            <p:cNvPr id="8" name="TextBox 39"/>
            <p:cNvSpPr txBox="1"/>
            <p:nvPr/>
          </p:nvSpPr>
          <p:spPr bwMode="gray">
            <a:xfrm>
              <a:off x="556324" y="1424505"/>
              <a:ext cx="3628569" cy="2788217"/>
            </a:xfrm>
            <a:prstGeom prst="rect">
              <a:avLst/>
            </a:prstGeom>
          </p:spPr>
          <p:txBody>
            <a:bodyPr vert="horz" wrap="square" lIns="0" tIns="0" rIns="0" bIns="0" rtlCol="0">
              <a:spAutoFit/>
            </a:bodyPr>
            <a:lstStyle/>
            <a:p>
              <a:pPr algn="just" defTabSz="924259">
                <a:defRPr/>
              </a:pPr>
              <a:r>
                <a:rPr lang="hu-HU" sz="1100" b="1" kern="0" dirty="0">
                  <a:solidFill>
                    <a:srgbClr val="404040"/>
                  </a:solidFill>
                </a:rPr>
                <a:t>METHODOLOGY AND SAMPLE</a:t>
              </a:r>
            </a:p>
            <a:p>
              <a:pPr algn="just" defTabSz="924259">
                <a:defRPr/>
              </a:pPr>
              <a:r>
                <a:rPr lang="en-US" sz="1100" dirty="0">
                  <a:solidFill>
                    <a:srgbClr val="58595B"/>
                  </a:solidFill>
                </a:rPr>
                <a:t>The results of the current and the SEEMIG research are comparable on several points, but it is important to highlight some basic methodological and other differences that cannot be ignored during a possible comparison.</a:t>
              </a:r>
            </a:p>
            <a:p>
              <a:pPr algn="just" defTabSz="924259">
                <a:defRPr/>
              </a:pPr>
              <a:r>
                <a:rPr lang="en-US" sz="1100" dirty="0">
                  <a:solidFill>
                    <a:srgbClr val="58595B"/>
                  </a:solidFill>
                </a:rPr>
                <a:t>The SEEMIG analysis reflects the conditions of early 2013, and the data providers were not the emigrated ones but their family members and household members who stayed home. This study collected data also about former members of households currently living abroad, resp. about emigrated siblings of household members, while the current study has reached Hungarians living abroad directly, with snowball method. </a:t>
              </a:r>
            </a:p>
            <a:p>
              <a:pPr algn="just" defTabSz="924259">
                <a:defRPr/>
              </a:pPr>
              <a:r>
                <a:rPr lang="en-US" sz="1100" dirty="0">
                  <a:solidFill>
                    <a:srgbClr val="58595B"/>
                  </a:solidFill>
                </a:rPr>
                <a:t>The current research is not representative, and this could not even be a goal: only those between 18-49 years and living in Great Britain and in Germany were asked to join the survey, while the SEEMIG research presented detailed data about Hungarians living in Austria as well.</a:t>
              </a:r>
              <a:endParaRPr lang="hu-HU" sz="1100" dirty="0">
                <a:solidFill>
                  <a:srgbClr val="58595B"/>
                </a:solidFill>
              </a:endParaRPr>
            </a:p>
          </p:txBody>
        </p:sp>
        <p:cxnSp>
          <p:nvCxnSpPr>
            <p:cNvPr id="9" name="Straight Connector 6"/>
            <p:cNvCxnSpPr/>
            <p:nvPr/>
          </p:nvCxnSpPr>
          <p:spPr bwMode="gray">
            <a:xfrm>
              <a:off x="341523" y="1431305"/>
              <a:ext cx="0" cy="2780457"/>
            </a:xfrm>
            <a:prstGeom prst="line">
              <a:avLst/>
            </a:prstGeom>
            <a:noFill/>
            <a:ln w="76200">
              <a:solidFill>
                <a:schemeClr val="accent1">
                  <a:lumMod val="60000"/>
                  <a:lumOff val="40000"/>
                </a:schemeClr>
              </a:solidFill>
              <a:round/>
              <a:headEnd/>
              <a:tailEnd/>
            </a:ln>
            <a:effectLst/>
            <a:extLst>
              <a:ext uri="{909E8E84-426E-40DD-AFC4-6F175D3DCCD1}">
                <a14:hiddenFill xmlns:a14="http://schemas.microsoft.com/office/drawing/2010/main">
                  <a:noFill/>
                </a14:hiddenFill>
              </a:ext>
            </a:extLst>
          </p:spPr>
        </p:cxnSp>
        <p:cxnSp>
          <p:nvCxnSpPr>
            <p:cNvPr id="10" name="Straight Connector 6"/>
            <p:cNvCxnSpPr/>
            <p:nvPr/>
          </p:nvCxnSpPr>
          <p:spPr bwMode="gray">
            <a:xfrm>
              <a:off x="4615106" y="1431305"/>
              <a:ext cx="0" cy="2502595"/>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sp>
        <p:nvSpPr>
          <p:cNvPr id="11" name="TextBox 39"/>
          <p:cNvSpPr txBox="1"/>
          <p:nvPr/>
        </p:nvSpPr>
        <p:spPr bwMode="gray">
          <a:xfrm>
            <a:off x="4998388" y="915566"/>
            <a:ext cx="3390036" cy="1184940"/>
          </a:xfrm>
          <a:prstGeom prst="rect">
            <a:avLst/>
          </a:prstGeom>
        </p:spPr>
        <p:txBody>
          <a:bodyPr vert="horz" wrap="square" lIns="0" tIns="0" rIns="0" bIns="0" rtlCol="0">
            <a:spAutoFit/>
          </a:bodyPr>
          <a:lstStyle/>
          <a:p>
            <a:pPr marL="4763" algn="just"/>
            <a:r>
              <a:rPr lang="hu-HU" sz="1100" b="1" dirty="0">
                <a:solidFill>
                  <a:srgbClr val="58595B"/>
                </a:solidFill>
              </a:rPr>
              <a:t>RESULTS, CORRELATIONS</a:t>
            </a:r>
          </a:p>
          <a:p>
            <a:pPr marL="4763" algn="just"/>
            <a:r>
              <a:rPr lang="en-US" sz="1100" dirty="0">
                <a:solidFill>
                  <a:srgbClr val="58595B"/>
                </a:solidFill>
              </a:rPr>
              <a:t>Despite methodological and other differences there can some similar results be observed in the two studies. The vast majority of Hungarians moving abroad is single, and relatively many of them have graduated from high school or university. The majority of Hungarians living abroad maintains intensive contact with people at home. </a:t>
            </a:r>
            <a:endParaRPr lang="hu-HU" sz="1100" dirty="0">
              <a:solidFill>
                <a:srgbClr val="58595B"/>
              </a:solidFill>
            </a:endParaRPr>
          </a:p>
        </p:txBody>
      </p:sp>
      <p:pic>
        <p:nvPicPr>
          <p:cNvPr id="13" name="Picture 12">
            <a:extLst>
              <a:ext uri="{FF2B5EF4-FFF2-40B4-BE49-F238E27FC236}">
                <a16:creationId xmlns:a16="http://schemas.microsoft.com/office/drawing/2014/main" xmlns="" id="{29C729DC-79AA-498A-9C1D-0C04EC1E2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4" name="Picture 13">
            <a:extLst>
              <a:ext uri="{FF2B5EF4-FFF2-40B4-BE49-F238E27FC236}">
                <a16:creationId xmlns:a16="http://schemas.microsoft.com/office/drawing/2014/main" xmlns="" id="{18B81451-4E0B-4D2E-A208-5277E6F8C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13876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Use</a:t>
            </a:r>
            <a:r>
              <a:rPr lang="hu-HU" dirty="0"/>
              <a:t> of TV </a:t>
            </a:r>
            <a:r>
              <a:rPr lang="hu-HU" dirty="0" err="1"/>
              <a:t>Services</a:t>
            </a:r>
            <a:endParaRPr lang="en-US" dirty="0"/>
          </a:p>
        </p:txBody>
      </p:sp>
      <p:sp>
        <p:nvSpPr>
          <p:cNvPr id="81" name="Text Placeholder 9"/>
          <p:cNvSpPr>
            <a:spLocks noGrp="1"/>
          </p:cNvSpPr>
          <p:nvPr>
            <p:ph type="body" sz="quarter" idx="26"/>
          </p:nvPr>
        </p:nvSpPr>
        <p:spPr>
          <a:xfrm>
            <a:off x="259546" y="477045"/>
            <a:ext cx="8690248" cy="221018"/>
          </a:xfrm>
        </p:spPr>
        <p:txBody>
          <a:bodyPr/>
          <a:lstStyle/>
          <a:p>
            <a:r>
              <a:rPr lang="hu-HU" sz="1200" dirty="0" err="1"/>
              <a:t>From</a:t>
            </a:r>
            <a:r>
              <a:rPr lang="hu-HU" sz="1200" dirty="0"/>
              <a:t> </a:t>
            </a:r>
            <a:r>
              <a:rPr lang="hu-HU" sz="1200" dirty="0" err="1"/>
              <a:t>which</a:t>
            </a:r>
            <a:r>
              <a:rPr lang="hu-HU" sz="1200" dirty="0"/>
              <a:t> TV </a:t>
            </a:r>
            <a:r>
              <a:rPr lang="hu-HU" sz="1200" dirty="0" err="1"/>
              <a:t>provider</a:t>
            </a:r>
            <a:r>
              <a:rPr lang="hu-HU" sz="1200" dirty="0"/>
              <a:t> </a:t>
            </a:r>
            <a:r>
              <a:rPr lang="hu-HU" sz="1200" dirty="0" err="1"/>
              <a:t>do</a:t>
            </a:r>
            <a:r>
              <a:rPr lang="hu-HU" sz="1200" dirty="0"/>
              <a:t> </a:t>
            </a:r>
            <a:r>
              <a:rPr lang="hu-HU" sz="1200" dirty="0" err="1"/>
              <a:t>you</a:t>
            </a:r>
            <a:r>
              <a:rPr lang="hu-HU" sz="1200" dirty="0"/>
              <a:t> </a:t>
            </a:r>
            <a:r>
              <a:rPr lang="hu-HU" sz="1200" dirty="0" err="1"/>
              <a:t>receive</a:t>
            </a:r>
            <a:r>
              <a:rPr lang="hu-HU" sz="1200" dirty="0"/>
              <a:t>/</a:t>
            </a:r>
            <a:r>
              <a:rPr lang="hu-HU" sz="1200" dirty="0" err="1"/>
              <a:t>have</a:t>
            </a:r>
            <a:r>
              <a:rPr lang="hu-HU" sz="1200" dirty="0"/>
              <a:t> </a:t>
            </a:r>
            <a:r>
              <a:rPr lang="hu-HU" sz="1200" dirty="0" err="1"/>
              <a:t>you</a:t>
            </a:r>
            <a:r>
              <a:rPr lang="hu-HU" sz="1200" dirty="0"/>
              <a:t> </a:t>
            </a:r>
            <a:r>
              <a:rPr lang="hu-HU" sz="1200" dirty="0" err="1"/>
              <a:t>received</a:t>
            </a:r>
            <a:r>
              <a:rPr lang="hu-HU" sz="1200" dirty="0"/>
              <a:t> a service? </a:t>
            </a:r>
          </a:p>
        </p:txBody>
      </p:sp>
      <p:grpSp>
        <p:nvGrpSpPr>
          <p:cNvPr id="60" name="Group 8"/>
          <p:cNvGrpSpPr/>
          <p:nvPr/>
        </p:nvGrpSpPr>
        <p:grpSpPr>
          <a:xfrm>
            <a:off x="3926323" y="956748"/>
            <a:ext cx="1238764" cy="892661"/>
            <a:chOff x="425473" y="2073751"/>
            <a:chExt cx="1238764" cy="1080120"/>
          </a:xfrm>
        </p:grpSpPr>
        <p:graphicFrame>
          <p:nvGraphicFramePr>
            <p:cNvPr id="61" name="Object 5"/>
            <p:cNvGraphicFramePr>
              <a:graphicFrameLocks noChangeAspect="1"/>
            </p:cNvGraphicFramePr>
            <p:nvPr>
              <p:extLst>
                <p:ext uri="{D42A27DB-BD31-4B8C-83A1-F6EECF244321}">
                  <p14:modId xmlns:p14="http://schemas.microsoft.com/office/powerpoint/2010/main" val="2203893764"/>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62"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25</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63" name="TextBox 11"/>
            <p:cNvSpPr txBox="1"/>
            <p:nvPr/>
          </p:nvSpPr>
          <p:spPr>
            <a:xfrm>
              <a:off x="523706" y="2756112"/>
              <a:ext cx="108191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Telekom</a:t>
              </a:r>
              <a:endParaRPr kumimoji="0" lang="hu-HU" sz="1050" b="0" i="0" u="none" strike="noStrike" kern="0" cap="none" spc="0" normalizeH="0" baseline="0" noProof="0" dirty="0">
                <a:ln>
                  <a:noFill/>
                </a:ln>
                <a:solidFill>
                  <a:srgbClr val="58585A"/>
                </a:solidFill>
                <a:effectLst/>
                <a:uLnTx/>
                <a:uFillTx/>
              </a:endParaRPr>
            </a:p>
          </p:txBody>
        </p:sp>
      </p:grpSp>
      <p:grpSp>
        <p:nvGrpSpPr>
          <p:cNvPr id="64" name="Group 12"/>
          <p:cNvGrpSpPr/>
          <p:nvPr/>
        </p:nvGrpSpPr>
        <p:grpSpPr>
          <a:xfrm>
            <a:off x="4862427" y="956748"/>
            <a:ext cx="1238764" cy="892661"/>
            <a:chOff x="425473" y="2073751"/>
            <a:chExt cx="1238764" cy="1080120"/>
          </a:xfrm>
        </p:grpSpPr>
        <p:graphicFrame>
          <p:nvGraphicFramePr>
            <p:cNvPr id="65" name="Object 5"/>
            <p:cNvGraphicFramePr>
              <a:graphicFrameLocks noChangeAspect="1"/>
            </p:cNvGraphicFramePr>
            <p:nvPr>
              <p:extLst>
                <p:ext uri="{D42A27DB-BD31-4B8C-83A1-F6EECF244321}">
                  <p14:modId xmlns:p14="http://schemas.microsoft.com/office/powerpoint/2010/main" val="1427445542"/>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66"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6</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73" name="TextBox 15"/>
            <p:cNvSpPr txBox="1"/>
            <p:nvPr/>
          </p:nvSpPr>
          <p:spPr>
            <a:xfrm>
              <a:off x="617591" y="2751978"/>
              <a:ext cx="89414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Invitel</a:t>
              </a:r>
              <a:endParaRPr kumimoji="0" lang="hu-HU" sz="1050" b="0" i="0" u="none" strike="noStrike" kern="0" cap="none" spc="0" normalizeH="0" baseline="0" noProof="0" dirty="0">
                <a:ln>
                  <a:noFill/>
                </a:ln>
                <a:solidFill>
                  <a:srgbClr val="58585A"/>
                </a:solidFill>
                <a:effectLst/>
                <a:uLnTx/>
                <a:uFillTx/>
              </a:endParaRPr>
            </a:p>
          </p:txBody>
        </p:sp>
      </p:grpSp>
      <p:grpSp>
        <p:nvGrpSpPr>
          <p:cNvPr id="76" name="Group 16"/>
          <p:cNvGrpSpPr/>
          <p:nvPr/>
        </p:nvGrpSpPr>
        <p:grpSpPr>
          <a:xfrm>
            <a:off x="6719267" y="956748"/>
            <a:ext cx="1309117" cy="892661"/>
            <a:chOff x="410105" y="2073751"/>
            <a:chExt cx="1309117" cy="1080120"/>
          </a:xfrm>
        </p:grpSpPr>
        <p:graphicFrame>
          <p:nvGraphicFramePr>
            <p:cNvPr id="83" name="Object 5"/>
            <p:cNvGraphicFramePr>
              <a:graphicFrameLocks noChangeAspect="1"/>
            </p:cNvGraphicFramePr>
            <p:nvPr>
              <p:extLst>
                <p:ext uri="{D42A27DB-BD31-4B8C-83A1-F6EECF244321}">
                  <p14:modId xmlns:p14="http://schemas.microsoft.com/office/powerpoint/2010/main" val="2630773563"/>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86"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12</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89"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Other</a:t>
              </a:r>
              <a:endParaRPr kumimoji="0" lang="en-US" sz="1050" b="0" i="0" u="none" strike="noStrike" kern="0" cap="none" spc="0" normalizeH="0" baseline="0" noProof="0" dirty="0">
                <a:ln>
                  <a:noFill/>
                </a:ln>
                <a:solidFill>
                  <a:srgbClr val="58585A"/>
                </a:solidFill>
                <a:effectLst/>
                <a:uLnTx/>
                <a:uFillTx/>
              </a:endParaRPr>
            </a:p>
          </p:txBody>
        </p:sp>
      </p:grpSp>
      <p:grpSp>
        <p:nvGrpSpPr>
          <p:cNvPr id="105" name="Group 16"/>
          <p:cNvGrpSpPr/>
          <p:nvPr/>
        </p:nvGrpSpPr>
        <p:grpSpPr>
          <a:xfrm>
            <a:off x="5783163" y="959009"/>
            <a:ext cx="1309117" cy="892661"/>
            <a:chOff x="410105" y="2073751"/>
            <a:chExt cx="1309117" cy="1080120"/>
          </a:xfrm>
        </p:grpSpPr>
        <p:graphicFrame>
          <p:nvGraphicFramePr>
            <p:cNvPr id="106" name="Object 5"/>
            <p:cNvGraphicFramePr>
              <a:graphicFrameLocks noChangeAspect="1"/>
            </p:cNvGraphicFramePr>
            <p:nvPr>
              <p:extLst>
                <p:ext uri="{D42A27DB-BD31-4B8C-83A1-F6EECF244321}">
                  <p14:modId xmlns:p14="http://schemas.microsoft.com/office/powerpoint/2010/main" val="195777589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108"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dirty="0">
                  <a:solidFill>
                    <a:prstClr val="white"/>
                  </a:solidFill>
                  <a:latin typeface="Calibri"/>
                </a:rPr>
                <a:t>3</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09"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Antenna Hungária</a:t>
              </a:r>
              <a:endParaRPr kumimoji="0" lang="en-US" sz="1050" b="0" i="0" u="none" strike="noStrike" kern="0" cap="none" spc="0" normalizeH="0" baseline="0" noProof="0" dirty="0">
                <a:ln>
                  <a:noFill/>
                </a:ln>
                <a:solidFill>
                  <a:srgbClr val="58585A"/>
                </a:solidFill>
                <a:effectLst/>
                <a:uLnTx/>
                <a:uFillTx/>
              </a:endParaRPr>
            </a:p>
          </p:txBody>
        </p:sp>
      </p:grpSp>
      <p:grpSp>
        <p:nvGrpSpPr>
          <p:cNvPr id="110" name="Group 16"/>
          <p:cNvGrpSpPr/>
          <p:nvPr/>
        </p:nvGrpSpPr>
        <p:grpSpPr>
          <a:xfrm>
            <a:off x="2062753" y="959009"/>
            <a:ext cx="1309117" cy="892661"/>
            <a:chOff x="410105" y="2073751"/>
            <a:chExt cx="1309117" cy="1080120"/>
          </a:xfrm>
        </p:grpSpPr>
        <p:graphicFrame>
          <p:nvGraphicFramePr>
            <p:cNvPr id="111" name="Object 5"/>
            <p:cNvGraphicFramePr>
              <a:graphicFrameLocks noChangeAspect="1"/>
            </p:cNvGraphicFramePr>
            <p:nvPr>
              <p:extLst>
                <p:ext uri="{D42A27DB-BD31-4B8C-83A1-F6EECF244321}">
                  <p14:modId xmlns:p14="http://schemas.microsoft.com/office/powerpoint/2010/main" val="3390670682"/>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114"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33</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16"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UPC</a:t>
              </a:r>
              <a:endParaRPr kumimoji="0" lang="en-US" sz="1050" b="0" i="0" u="none" strike="noStrike" kern="0" cap="none" spc="0" normalizeH="0" baseline="0" noProof="0" dirty="0">
                <a:ln>
                  <a:noFill/>
                </a:ln>
                <a:solidFill>
                  <a:srgbClr val="58585A"/>
                </a:solidFill>
                <a:effectLst/>
                <a:uLnTx/>
                <a:uFillTx/>
              </a:endParaRPr>
            </a:p>
          </p:txBody>
        </p:sp>
      </p:grpSp>
      <p:grpSp>
        <p:nvGrpSpPr>
          <p:cNvPr id="119" name="Group 20"/>
          <p:cNvGrpSpPr/>
          <p:nvPr/>
        </p:nvGrpSpPr>
        <p:grpSpPr>
          <a:xfrm>
            <a:off x="2985884" y="959009"/>
            <a:ext cx="1309117" cy="892661"/>
            <a:chOff x="410105" y="2073751"/>
            <a:chExt cx="1309117" cy="1080120"/>
          </a:xfrm>
        </p:grpSpPr>
        <p:graphicFrame>
          <p:nvGraphicFramePr>
            <p:cNvPr id="120" name="Object 5"/>
            <p:cNvGraphicFramePr>
              <a:graphicFrameLocks noChangeAspect="1"/>
            </p:cNvGraphicFramePr>
            <p:nvPr>
              <p:extLst>
                <p:ext uri="{D42A27DB-BD31-4B8C-83A1-F6EECF244321}">
                  <p14:modId xmlns:p14="http://schemas.microsoft.com/office/powerpoint/2010/main" val="139803784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121" name="Chord 22"/>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900" kern="0" dirty="0">
                  <a:solidFill>
                    <a:prstClr val="white"/>
                  </a:solidFill>
                  <a:latin typeface="Calibri"/>
                </a:rPr>
                <a:t>30</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22" name="TextBox 23"/>
            <p:cNvSpPr txBox="1"/>
            <p:nvPr/>
          </p:nvSpPr>
          <p:spPr>
            <a:xfrm>
              <a:off x="410105" y="2751978"/>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Digi</a:t>
              </a:r>
              <a:endParaRPr kumimoji="0" lang="en-US" sz="1050" b="0" i="0" u="none" strike="noStrike" kern="0" cap="none" spc="0" normalizeH="0" baseline="0" noProof="0" dirty="0">
                <a:ln>
                  <a:noFill/>
                </a:ln>
                <a:solidFill>
                  <a:srgbClr val="58585A"/>
                </a:solidFill>
                <a:effectLst/>
                <a:uLnTx/>
                <a:uFillTx/>
              </a:endParaRPr>
            </a:p>
          </p:txBody>
        </p:sp>
      </p:grpSp>
      <p:sp>
        <p:nvSpPr>
          <p:cNvPr id="123" name="Szövegdoboz 26"/>
          <p:cNvSpPr txBox="1"/>
          <p:nvPr/>
        </p:nvSpPr>
        <p:spPr>
          <a:xfrm>
            <a:off x="446704" y="3910285"/>
            <a:ext cx="8157744" cy="1077218"/>
          </a:xfrm>
          <a:prstGeom prst="rect">
            <a:avLst/>
          </a:prstGeom>
        </p:spPr>
        <p:txBody>
          <a:bodyPr vert="horz" wrap="square" lIns="0" tIns="0" rIns="0" bIns="0" rtlCol="0">
            <a:spAutoFit/>
          </a:bodyPr>
          <a:lstStyle/>
          <a:p>
            <a:pPr marL="4763"/>
            <a:r>
              <a:rPr lang="en-US" sz="1000" dirty="0">
                <a:solidFill>
                  <a:srgbClr val="58595B"/>
                </a:solidFill>
              </a:rPr>
              <a:t>Before moving, the majority of respondents disposed of </a:t>
            </a:r>
            <a:r>
              <a:rPr lang="en-US" sz="1000" dirty="0" err="1">
                <a:solidFill>
                  <a:srgbClr val="58595B"/>
                </a:solidFill>
              </a:rPr>
              <a:t>pay-TV</a:t>
            </a:r>
            <a:r>
              <a:rPr lang="en-US" sz="1000" dirty="0">
                <a:solidFill>
                  <a:srgbClr val="58595B"/>
                </a:solidFill>
              </a:rPr>
              <a:t> service in Hungary (86 %); they received it most frequently from providers Digi T</a:t>
            </a:r>
            <a:r>
              <a:rPr lang="hu-HU" sz="1000" dirty="0">
                <a:solidFill>
                  <a:srgbClr val="58595B"/>
                </a:solidFill>
              </a:rPr>
              <a:t>V</a:t>
            </a:r>
            <a:r>
              <a:rPr lang="en-US" sz="1000" dirty="0">
                <a:solidFill>
                  <a:srgbClr val="58595B"/>
                </a:solidFill>
              </a:rPr>
              <a:t>, UPC Direct and T-Home. Nearly half of them (46 %) also subscribes for TV</a:t>
            </a:r>
            <a:r>
              <a:rPr lang="hu-HU" sz="1000" dirty="0">
                <a:solidFill>
                  <a:srgbClr val="58595B"/>
                </a:solidFill>
              </a:rPr>
              <a:t> </a:t>
            </a:r>
            <a:r>
              <a:rPr lang="en-US" sz="1000" dirty="0">
                <a:solidFill>
                  <a:srgbClr val="58595B"/>
                </a:solidFill>
              </a:rPr>
              <a:t>service </a:t>
            </a:r>
            <a:r>
              <a:rPr lang="hu-HU" sz="1000" dirty="0" err="1">
                <a:solidFill>
                  <a:srgbClr val="58595B"/>
                </a:solidFill>
              </a:rPr>
              <a:t>at</a:t>
            </a:r>
            <a:r>
              <a:rPr lang="en-US" sz="1000" dirty="0">
                <a:solidFill>
                  <a:srgbClr val="58595B"/>
                </a:solidFill>
              </a:rPr>
              <a:t> they residence abroad. 2/3 of those who did not use this kind of service at home, do not take this opportunity in their current residence either. </a:t>
            </a:r>
          </a:p>
          <a:p>
            <a:pPr marL="4763"/>
            <a:r>
              <a:rPr lang="en-US" sz="1000" dirty="0">
                <a:solidFill>
                  <a:srgbClr val="58595B"/>
                </a:solidFill>
              </a:rPr>
              <a:t>Although they have clients in both countries, in Great Britain the Sky and in Germany the UPC are the most frequently used TV-providers. In Gr</a:t>
            </a:r>
            <a:r>
              <a:rPr lang="hu-HU" sz="1000" dirty="0">
                <a:solidFill>
                  <a:srgbClr val="58595B"/>
                </a:solidFill>
              </a:rPr>
              <a:t>e</a:t>
            </a:r>
            <a:r>
              <a:rPr lang="en-US" sz="1000" dirty="0">
                <a:solidFill>
                  <a:srgbClr val="58595B"/>
                </a:solidFill>
              </a:rPr>
              <a:t>at Britain this provider is followed by Virgin Media, and in Germany both </a:t>
            </a:r>
            <a:r>
              <a:rPr lang="en-US" sz="1000" dirty="0" err="1">
                <a:solidFill>
                  <a:srgbClr val="58595B"/>
                </a:solidFill>
              </a:rPr>
              <a:t>Kabel</a:t>
            </a:r>
            <a:r>
              <a:rPr lang="en-US" sz="1000" dirty="0">
                <a:solidFill>
                  <a:srgbClr val="58595B"/>
                </a:solidFill>
              </a:rPr>
              <a:t> Deutschland and Deutsche Telecom represent a significant rate among respondents. </a:t>
            </a:r>
          </a:p>
          <a:p>
            <a:pPr marL="4763" algn="just"/>
            <a:r>
              <a:rPr lang="en-US" sz="1000" dirty="0">
                <a:solidFill>
                  <a:srgbClr val="58595B"/>
                </a:solidFill>
              </a:rPr>
              <a:t>Other mentioned TV-providers: </a:t>
            </a:r>
            <a:r>
              <a:rPr lang="en-US" sz="1000" dirty="0" err="1">
                <a:solidFill>
                  <a:srgbClr val="58595B"/>
                </a:solidFill>
              </a:rPr>
              <a:t>TalkTalk</a:t>
            </a:r>
            <a:r>
              <a:rPr lang="en-US" sz="1000" dirty="0">
                <a:solidFill>
                  <a:srgbClr val="58595B"/>
                </a:solidFill>
              </a:rPr>
              <a:t>, </a:t>
            </a:r>
            <a:r>
              <a:rPr lang="en-US" sz="1000" dirty="0" err="1">
                <a:solidFill>
                  <a:srgbClr val="58595B"/>
                </a:solidFill>
              </a:rPr>
              <a:t>Invitel</a:t>
            </a:r>
            <a:r>
              <a:rPr lang="en-US" sz="1000" dirty="0">
                <a:solidFill>
                  <a:srgbClr val="58595B"/>
                </a:solidFill>
              </a:rPr>
              <a:t>, </a:t>
            </a:r>
            <a:r>
              <a:rPr lang="en-US" sz="1000" dirty="0" err="1">
                <a:solidFill>
                  <a:srgbClr val="58595B"/>
                </a:solidFill>
              </a:rPr>
              <a:t>NowTV</a:t>
            </a:r>
            <a:r>
              <a:rPr lang="en-US" sz="1000" dirty="0">
                <a:solidFill>
                  <a:srgbClr val="58595B"/>
                </a:solidFill>
              </a:rPr>
              <a:t>, </a:t>
            </a:r>
            <a:r>
              <a:rPr lang="en-US" sz="1000" dirty="0" err="1">
                <a:solidFill>
                  <a:srgbClr val="58595B"/>
                </a:solidFill>
              </a:rPr>
              <a:t>Tarr</a:t>
            </a:r>
            <a:r>
              <a:rPr lang="en-US" sz="1000" dirty="0">
                <a:solidFill>
                  <a:srgbClr val="58595B"/>
                </a:solidFill>
              </a:rPr>
              <a:t>, OTE TV, </a:t>
            </a:r>
            <a:r>
              <a:rPr lang="en-US" sz="1000" dirty="0" err="1">
                <a:solidFill>
                  <a:srgbClr val="58595B"/>
                </a:solidFill>
              </a:rPr>
              <a:t>Cablecom</a:t>
            </a:r>
            <a:r>
              <a:rPr lang="en-US" sz="1000" dirty="0">
                <a:solidFill>
                  <a:srgbClr val="58595B"/>
                </a:solidFill>
              </a:rPr>
              <a:t>, </a:t>
            </a:r>
            <a:r>
              <a:rPr lang="en-US" sz="1000" dirty="0" err="1">
                <a:solidFill>
                  <a:srgbClr val="58595B"/>
                </a:solidFill>
              </a:rPr>
              <a:t>Primacom</a:t>
            </a:r>
            <a:r>
              <a:rPr lang="en-US" sz="1000" dirty="0">
                <a:solidFill>
                  <a:srgbClr val="58595B"/>
                </a:solidFill>
              </a:rPr>
              <a:t>, HD+, 1&amp;1</a:t>
            </a:r>
          </a:p>
          <a:p>
            <a:pPr marL="4763"/>
            <a:endParaRPr lang="hu-HU" sz="1000" dirty="0">
              <a:solidFill>
                <a:srgbClr val="58595B"/>
              </a:solidFill>
            </a:endParaRPr>
          </a:p>
        </p:txBody>
      </p:sp>
      <p:grpSp>
        <p:nvGrpSpPr>
          <p:cNvPr id="125" name="Group 8"/>
          <p:cNvGrpSpPr/>
          <p:nvPr/>
        </p:nvGrpSpPr>
        <p:grpSpPr>
          <a:xfrm>
            <a:off x="3915290" y="2036868"/>
            <a:ext cx="1238764" cy="892661"/>
            <a:chOff x="425473" y="2073751"/>
            <a:chExt cx="1238764" cy="1080120"/>
          </a:xfrm>
        </p:grpSpPr>
        <p:graphicFrame>
          <p:nvGraphicFramePr>
            <p:cNvPr id="126" name="Object 5"/>
            <p:cNvGraphicFramePr>
              <a:graphicFrameLocks noChangeAspect="1"/>
            </p:cNvGraphicFramePr>
            <p:nvPr>
              <p:extLst>
                <p:ext uri="{D42A27DB-BD31-4B8C-83A1-F6EECF244321}">
                  <p14:modId xmlns:p14="http://schemas.microsoft.com/office/powerpoint/2010/main" val="113161810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8"/>
            </a:graphicData>
          </a:graphic>
        </p:graphicFrame>
        <p:sp>
          <p:nvSpPr>
            <p:cNvPr id="127"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dirty="0">
                  <a:solidFill>
                    <a:prstClr val="white"/>
                  </a:solidFill>
                  <a:latin typeface="Calibri"/>
                </a:rPr>
                <a:t>4</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28" name="TextBox 11"/>
            <p:cNvSpPr txBox="1"/>
            <p:nvPr/>
          </p:nvSpPr>
          <p:spPr>
            <a:xfrm>
              <a:off x="523706" y="2756112"/>
              <a:ext cx="108191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UPC</a:t>
              </a:r>
              <a:endParaRPr kumimoji="0" lang="hu-HU" sz="1050" b="0" i="0" u="none" strike="noStrike" kern="0" cap="none" spc="0" normalizeH="0" baseline="0" noProof="0" dirty="0">
                <a:ln>
                  <a:noFill/>
                </a:ln>
                <a:solidFill>
                  <a:srgbClr val="58585A"/>
                </a:solidFill>
                <a:effectLst/>
                <a:uLnTx/>
                <a:uFillTx/>
              </a:endParaRPr>
            </a:p>
          </p:txBody>
        </p:sp>
      </p:grpSp>
      <p:grpSp>
        <p:nvGrpSpPr>
          <p:cNvPr id="129" name="Group 12"/>
          <p:cNvGrpSpPr/>
          <p:nvPr/>
        </p:nvGrpSpPr>
        <p:grpSpPr>
          <a:xfrm>
            <a:off x="4851394" y="2036868"/>
            <a:ext cx="1238764" cy="892661"/>
            <a:chOff x="425473" y="2073751"/>
            <a:chExt cx="1238764" cy="1080120"/>
          </a:xfrm>
        </p:grpSpPr>
        <p:graphicFrame>
          <p:nvGraphicFramePr>
            <p:cNvPr id="130" name="Object 5"/>
            <p:cNvGraphicFramePr>
              <a:graphicFrameLocks noChangeAspect="1"/>
            </p:cNvGraphicFramePr>
            <p:nvPr>
              <p:extLst>
                <p:ext uri="{D42A27DB-BD31-4B8C-83A1-F6EECF244321}">
                  <p14:modId xmlns:p14="http://schemas.microsoft.com/office/powerpoint/2010/main" val="2443750228"/>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9"/>
            </a:graphicData>
          </a:graphic>
        </p:graphicFrame>
        <p:sp>
          <p:nvSpPr>
            <p:cNvPr id="131"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3</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32" name="TextBox 15"/>
            <p:cNvSpPr txBox="1"/>
            <p:nvPr/>
          </p:nvSpPr>
          <p:spPr>
            <a:xfrm>
              <a:off x="617591" y="2751978"/>
              <a:ext cx="89414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Netflix</a:t>
              </a:r>
              <a:endParaRPr kumimoji="0" lang="hu-HU" sz="1050" b="0" i="0" u="none" strike="noStrike" kern="0" cap="none" spc="0" normalizeH="0" baseline="0" noProof="0" dirty="0">
                <a:ln>
                  <a:noFill/>
                </a:ln>
                <a:solidFill>
                  <a:srgbClr val="58585A"/>
                </a:solidFill>
                <a:effectLst/>
                <a:uLnTx/>
                <a:uFillTx/>
              </a:endParaRPr>
            </a:p>
          </p:txBody>
        </p:sp>
      </p:grpSp>
      <p:grpSp>
        <p:nvGrpSpPr>
          <p:cNvPr id="133" name="Group 16"/>
          <p:cNvGrpSpPr/>
          <p:nvPr/>
        </p:nvGrpSpPr>
        <p:grpSpPr>
          <a:xfrm>
            <a:off x="6708234" y="2036868"/>
            <a:ext cx="1309117" cy="892661"/>
            <a:chOff x="410105" y="2073751"/>
            <a:chExt cx="1309117" cy="1080120"/>
          </a:xfrm>
        </p:grpSpPr>
        <p:graphicFrame>
          <p:nvGraphicFramePr>
            <p:cNvPr id="134" name="Object 5"/>
            <p:cNvGraphicFramePr>
              <a:graphicFrameLocks noChangeAspect="1"/>
            </p:cNvGraphicFramePr>
            <p:nvPr>
              <p:extLst>
                <p:ext uri="{D42A27DB-BD31-4B8C-83A1-F6EECF244321}">
                  <p14:modId xmlns:p14="http://schemas.microsoft.com/office/powerpoint/2010/main" val="644108128"/>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0"/>
            </a:graphicData>
          </a:graphic>
        </p:graphicFrame>
        <p:sp>
          <p:nvSpPr>
            <p:cNvPr id="135"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6</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36" name="TextBox 19"/>
            <p:cNvSpPr txBox="1"/>
            <p:nvPr/>
          </p:nvSpPr>
          <p:spPr>
            <a:xfrm>
              <a:off x="410105" y="2754045"/>
              <a:ext cx="1309117" cy="195515"/>
            </a:xfrm>
            <a:prstGeom prst="rect">
              <a:avLst/>
            </a:prstGeom>
            <a:noFill/>
          </p:spPr>
          <p:txBody>
            <a:bodyPr wrap="square" lIns="0" tIns="0" rIns="0" bIns="0" rtlCol="0">
              <a:spAutoFit/>
            </a:bodyPr>
            <a:lstStyle/>
            <a:p>
              <a:pPr lvl="0" algn="ctr" defTabSz="924282">
                <a:defRPr/>
              </a:pPr>
              <a:r>
                <a:rPr lang="hu-HU" sz="1050" kern="0" dirty="0" err="1">
                  <a:solidFill>
                    <a:srgbClr val="58585A"/>
                  </a:solidFill>
                </a:rPr>
                <a:t>Other</a:t>
              </a:r>
              <a:endParaRPr kumimoji="0" lang="en-US" sz="1050" b="0" i="0" u="none" strike="noStrike" kern="0" cap="none" spc="0" normalizeH="0" baseline="0" noProof="0" dirty="0">
                <a:ln>
                  <a:noFill/>
                </a:ln>
                <a:solidFill>
                  <a:srgbClr val="58585A"/>
                </a:solidFill>
                <a:effectLst/>
                <a:uLnTx/>
                <a:uFillTx/>
              </a:endParaRPr>
            </a:p>
          </p:txBody>
        </p:sp>
      </p:grpSp>
      <p:grpSp>
        <p:nvGrpSpPr>
          <p:cNvPr id="137" name="Group 16"/>
          <p:cNvGrpSpPr/>
          <p:nvPr/>
        </p:nvGrpSpPr>
        <p:grpSpPr>
          <a:xfrm>
            <a:off x="5772130" y="2039129"/>
            <a:ext cx="1309117" cy="892661"/>
            <a:chOff x="410105" y="2073751"/>
            <a:chExt cx="1309117" cy="1080120"/>
          </a:xfrm>
        </p:grpSpPr>
        <p:graphicFrame>
          <p:nvGraphicFramePr>
            <p:cNvPr id="138" name="Object 5"/>
            <p:cNvGraphicFramePr>
              <a:graphicFrameLocks noChangeAspect="1"/>
            </p:cNvGraphicFramePr>
            <p:nvPr>
              <p:extLst>
                <p:ext uri="{D42A27DB-BD31-4B8C-83A1-F6EECF244321}">
                  <p14:modId xmlns:p14="http://schemas.microsoft.com/office/powerpoint/2010/main" val="2711053937"/>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1"/>
            </a:graphicData>
          </a:graphic>
        </p:graphicFrame>
        <p:sp>
          <p:nvSpPr>
            <p:cNvPr id="139"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dirty="0">
                  <a:solidFill>
                    <a:prstClr val="white"/>
                  </a:solidFill>
                  <a:latin typeface="Calibri"/>
                </a:rPr>
                <a:t>3</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40" name="TextBox 19"/>
            <p:cNvSpPr txBox="1"/>
            <p:nvPr/>
          </p:nvSpPr>
          <p:spPr>
            <a:xfrm>
              <a:off x="410105" y="2754043"/>
              <a:ext cx="1309117" cy="195515"/>
            </a:xfrm>
            <a:prstGeom prst="rect">
              <a:avLst/>
            </a:prstGeom>
            <a:noFill/>
          </p:spPr>
          <p:txBody>
            <a:bodyPr wrap="square" lIns="0" tIns="0" rIns="0" bIns="0" rtlCol="0">
              <a:spAutoFit/>
            </a:bodyPr>
            <a:lstStyle/>
            <a:p>
              <a:pPr lvl="0" algn="ctr" defTabSz="924282">
                <a:defRPr/>
              </a:pPr>
              <a:r>
                <a:rPr lang="hu-HU" sz="1050" kern="0" dirty="0">
                  <a:solidFill>
                    <a:srgbClr val="58585A"/>
                  </a:solidFill>
                </a:rPr>
                <a:t>British Telecom</a:t>
              </a:r>
              <a:endParaRPr kumimoji="0" lang="en-US" sz="1050" b="0" i="0" u="none" strike="noStrike" kern="0" cap="none" spc="0" normalizeH="0" baseline="0" noProof="0" dirty="0">
                <a:ln>
                  <a:noFill/>
                </a:ln>
                <a:solidFill>
                  <a:srgbClr val="58585A"/>
                </a:solidFill>
                <a:effectLst/>
                <a:uLnTx/>
                <a:uFillTx/>
              </a:endParaRPr>
            </a:p>
          </p:txBody>
        </p:sp>
      </p:grpSp>
      <p:grpSp>
        <p:nvGrpSpPr>
          <p:cNvPr id="141" name="Group 16"/>
          <p:cNvGrpSpPr/>
          <p:nvPr/>
        </p:nvGrpSpPr>
        <p:grpSpPr>
          <a:xfrm>
            <a:off x="2051720" y="2039129"/>
            <a:ext cx="1309117" cy="892661"/>
            <a:chOff x="410105" y="2073751"/>
            <a:chExt cx="1309117" cy="1080120"/>
          </a:xfrm>
        </p:grpSpPr>
        <p:graphicFrame>
          <p:nvGraphicFramePr>
            <p:cNvPr id="142" name="Object 5"/>
            <p:cNvGraphicFramePr>
              <a:graphicFrameLocks noChangeAspect="1"/>
            </p:cNvGraphicFramePr>
            <p:nvPr>
              <p:extLst>
                <p:ext uri="{D42A27DB-BD31-4B8C-83A1-F6EECF244321}">
                  <p14:modId xmlns:p14="http://schemas.microsoft.com/office/powerpoint/2010/main" val="46821804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2"/>
            </a:graphicData>
          </a:graphic>
        </p:graphicFrame>
        <p:sp>
          <p:nvSpPr>
            <p:cNvPr id="143"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11</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44"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Sky</a:t>
              </a:r>
              <a:endParaRPr kumimoji="0" lang="en-US" sz="1050" b="0" i="0" u="none" strike="noStrike" kern="0" cap="none" spc="0" normalizeH="0" baseline="0" noProof="0" dirty="0">
                <a:ln>
                  <a:noFill/>
                </a:ln>
                <a:solidFill>
                  <a:srgbClr val="58585A"/>
                </a:solidFill>
                <a:effectLst/>
                <a:uLnTx/>
                <a:uFillTx/>
              </a:endParaRPr>
            </a:p>
          </p:txBody>
        </p:sp>
      </p:grpSp>
      <p:grpSp>
        <p:nvGrpSpPr>
          <p:cNvPr id="145" name="Group 20"/>
          <p:cNvGrpSpPr/>
          <p:nvPr/>
        </p:nvGrpSpPr>
        <p:grpSpPr>
          <a:xfrm>
            <a:off x="2974851" y="2039129"/>
            <a:ext cx="1309117" cy="892661"/>
            <a:chOff x="410105" y="2073751"/>
            <a:chExt cx="1309117" cy="1080120"/>
          </a:xfrm>
        </p:grpSpPr>
        <p:graphicFrame>
          <p:nvGraphicFramePr>
            <p:cNvPr id="146" name="Object 5"/>
            <p:cNvGraphicFramePr>
              <a:graphicFrameLocks noChangeAspect="1"/>
            </p:cNvGraphicFramePr>
            <p:nvPr>
              <p:extLst>
                <p:ext uri="{D42A27DB-BD31-4B8C-83A1-F6EECF244321}">
                  <p14:modId xmlns:p14="http://schemas.microsoft.com/office/powerpoint/2010/main" val="29954792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3"/>
            </a:graphicData>
          </a:graphic>
        </p:graphicFrame>
        <p:sp>
          <p:nvSpPr>
            <p:cNvPr id="148" name="Chord 22"/>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900" kern="0" noProof="0" dirty="0">
                  <a:solidFill>
                    <a:prstClr val="white"/>
                  </a:solidFill>
                  <a:latin typeface="Calibri"/>
                </a:rPr>
                <a:t>7</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49" name="TextBox 23"/>
            <p:cNvSpPr txBox="1"/>
            <p:nvPr/>
          </p:nvSpPr>
          <p:spPr>
            <a:xfrm>
              <a:off x="410105" y="2751978"/>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Virgin</a:t>
              </a:r>
              <a:endParaRPr kumimoji="0" lang="en-US" sz="1050" b="0" i="0" u="none" strike="noStrike" kern="0" cap="none" spc="0" normalizeH="0" baseline="0" noProof="0" dirty="0">
                <a:ln>
                  <a:noFill/>
                </a:ln>
                <a:solidFill>
                  <a:srgbClr val="58585A"/>
                </a:solidFill>
                <a:effectLst/>
                <a:uLnTx/>
                <a:uFillTx/>
              </a:endParaRPr>
            </a:p>
          </p:txBody>
        </p:sp>
      </p:grpSp>
      <p:grpSp>
        <p:nvGrpSpPr>
          <p:cNvPr id="150" name="Group 8"/>
          <p:cNvGrpSpPr/>
          <p:nvPr/>
        </p:nvGrpSpPr>
        <p:grpSpPr>
          <a:xfrm>
            <a:off x="3915290" y="2931790"/>
            <a:ext cx="1238764" cy="892661"/>
            <a:chOff x="425473" y="2073751"/>
            <a:chExt cx="1238764" cy="1080120"/>
          </a:xfrm>
        </p:grpSpPr>
        <p:graphicFrame>
          <p:nvGraphicFramePr>
            <p:cNvPr id="151" name="Object 5"/>
            <p:cNvGraphicFramePr>
              <a:graphicFrameLocks noChangeAspect="1"/>
            </p:cNvGraphicFramePr>
            <p:nvPr>
              <p:extLst>
                <p:ext uri="{D42A27DB-BD31-4B8C-83A1-F6EECF244321}">
                  <p14:modId xmlns:p14="http://schemas.microsoft.com/office/powerpoint/2010/main" val="3151761853"/>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4"/>
            </a:graphicData>
          </a:graphic>
        </p:graphicFrame>
        <p:sp>
          <p:nvSpPr>
            <p:cNvPr id="152"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dirty="0">
                  <a:solidFill>
                    <a:prstClr val="white"/>
                  </a:solidFill>
                  <a:latin typeface="Calibri"/>
                </a:rPr>
                <a:t>7</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53" name="TextBox 11"/>
            <p:cNvSpPr txBox="1"/>
            <p:nvPr/>
          </p:nvSpPr>
          <p:spPr>
            <a:xfrm>
              <a:off x="523706" y="2756112"/>
              <a:ext cx="108191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Telekom</a:t>
              </a:r>
              <a:endParaRPr kumimoji="0" lang="hu-HU" sz="1050" b="0" i="0" u="none" strike="noStrike" kern="0" cap="none" spc="0" normalizeH="0" baseline="0" noProof="0" dirty="0">
                <a:ln>
                  <a:noFill/>
                </a:ln>
                <a:solidFill>
                  <a:srgbClr val="58585A"/>
                </a:solidFill>
                <a:effectLst/>
                <a:uLnTx/>
                <a:uFillTx/>
              </a:endParaRPr>
            </a:p>
          </p:txBody>
        </p:sp>
      </p:grpSp>
      <p:grpSp>
        <p:nvGrpSpPr>
          <p:cNvPr id="154" name="Group 12"/>
          <p:cNvGrpSpPr/>
          <p:nvPr/>
        </p:nvGrpSpPr>
        <p:grpSpPr>
          <a:xfrm>
            <a:off x="4851394" y="2931790"/>
            <a:ext cx="1238764" cy="892661"/>
            <a:chOff x="425473" y="2073751"/>
            <a:chExt cx="1238764" cy="1080120"/>
          </a:xfrm>
        </p:grpSpPr>
        <p:graphicFrame>
          <p:nvGraphicFramePr>
            <p:cNvPr id="155" name="Object 5"/>
            <p:cNvGraphicFramePr>
              <a:graphicFrameLocks noChangeAspect="1"/>
            </p:cNvGraphicFramePr>
            <p:nvPr>
              <p:extLst>
                <p:ext uri="{D42A27DB-BD31-4B8C-83A1-F6EECF244321}">
                  <p14:modId xmlns:p14="http://schemas.microsoft.com/office/powerpoint/2010/main" val="23902876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5"/>
            </a:graphicData>
          </a:graphic>
        </p:graphicFrame>
        <p:sp>
          <p:nvSpPr>
            <p:cNvPr id="156"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6</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57" name="TextBox 15"/>
            <p:cNvSpPr txBox="1"/>
            <p:nvPr/>
          </p:nvSpPr>
          <p:spPr>
            <a:xfrm>
              <a:off x="617591" y="2751978"/>
              <a:ext cx="894145"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Sky</a:t>
              </a:r>
              <a:endParaRPr kumimoji="0" lang="hu-HU" sz="1050" b="0" i="0" u="none" strike="noStrike" kern="0" cap="none" spc="0" normalizeH="0" baseline="0" noProof="0" dirty="0">
                <a:ln>
                  <a:noFill/>
                </a:ln>
                <a:solidFill>
                  <a:srgbClr val="58585A"/>
                </a:solidFill>
                <a:effectLst/>
                <a:uLnTx/>
                <a:uFillTx/>
              </a:endParaRPr>
            </a:p>
          </p:txBody>
        </p:sp>
      </p:grpSp>
      <p:grpSp>
        <p:nvGrpSpPr>
          <p:cNvPr id="158" name="Group 16"/>
          <p:cNvGrpSpPr/>
          <p:nvPr/>
        </p:nvGrpSpPr>
        <p:grpSpPr>
          <a:xfrm>
            <a:off x="6708234" y="2931790"/>
            <a:ext cx="1309117" cy="892661"/>
            <a:chOff x="410105" y="2073751"/>
            <a:chExt cx="1309117" cy="1080120"/>
          </a:xfrm>
        </p:grpSpPr>
        <p:graphicFrame>
          <p:nvGraphicFramePr>
            <p:cNvPr id="159" name="Object 5"/>
            <p:cNvGraphicFramePr>
              <a:graphicFrameLocks noChangeAspect="1"/>
            </p:cNvGraphicFramePr>
            <p:nvPr>
              <p:extLst>
                <p:ext uri="{D42A27DB-BD31-4B8C-83A1-F6EECF244321}">
                  <p14:modId xmlns:p14="http://schemas.microsoft.com/office/powerpoint/2010/main" val="502855959"/>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6"/>
            </a:graphicData>
          </a:graphic>
        </p:graphicFrame>
        <p:sp>
          <p:nvSpPr>
            <p:cNvPr id="160"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9</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61" name="TextBox 19"/>
            <p:cNvSpPr txBox="1"/>
            <p:nvPr/>
          </p:nvSpPr>
          <p:spPr>
            <a:xfrm>
              <a:off x="410105" y="2754045"/>
              <a:ext cx="1309117" cy="195515"/>
            </a:xfrm>
            <a:prstGeom prst="rect">
              <a:avLst/>
            </a:prstGeom>
            <a:noFill/>
          </p:spPr>
          <p:txBody>
            <a:bodyPr wrap="square" lIns="0" tIns="0" rIns="0" bIns="0" rtlCol="0">
              <a:spAutoFit/>
            </a:bodyPr>
            <a:lstStyle/>
            <a:p>
              <a:pPr lvl="0" algn="ctr" defTabSz="924282">
                <a:defRPr/>
              </a:pPr>
              <a:r>
                <a:rPr lang="hu-HU" sz="1050" kern="0" dirty="0" err="1">
                  <a:solidFill>
                    <a:srgbClr val="58585A"/>
                  </a:solidFill>
                </a:rPr>
                <a:t>Other</a:t>
              </a:r>
              <a:endParaRPr kumimoji="0" lang="en-US" sz="1050" b="0" i="0" u="none" strike="noStrike" kern="0" cap="none" spc="0" normalizeH="0" baseline="0" noProof="0" dirty="0">
                <a:ln>
                  <a:noFill/>
                </a:ln>
                <a:solidFill>
                  <a:srgbClr val="58585A"/>
                </a:solidFill>
                <a:effectLst/>
                <a:uLnTx/>
                <a:uFillTx/>
              </a:endParaRPr>
            </a:p>
          </p:txBody>
        </p:sp>
      </p:grpSp>
      <p:grpSp>
        <p:nvGrpSpPr>
          <p:cNvPr id="162" name="Group 16"/>
          <p:cNvGrpSpPr/>
          <p:nvPr/>
        </p:nvGrpSpPr>
        <p:grpSpPr>
          <a:xfrm>
            <a:off x="5772130" y="2934051"/>
            <a:ext cx="1309117" cy="892661"/>
            <a:chOff x="410105" y="2073751"/>
            <a:chExt cx="1309117" cy="1080120"/>
          </a:xfrm>
        </p:grpSpPr>
        <p:graphicFrame>
          <p:nvGraphicFramePr>
            <p:cNvPr id="163" name="Object 5"/>
            <p:cNvGraphicFramePr>
              <a:graphicFrameLocks noChangeAspect="1"/>
            </p:cNvGraphicFramePr>
            <p:nvPr>
              <p:extLst>
                <p:ext uri="{D42A27DB-BD31-4B8C-83A1-F6EECF244321}">
                  <p14:modId xmlns:p14="http://schemas.microsoft.com/office/powerpoint/2010/main" val="2271772213"/>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7"/>
            </a:graphicData>
          </a:graphic>
        </p:graphicFrame>
        <p:sp>
          <p:nvSpPr>
            <p:cNvPr id="164"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pl-PL" sz="900" kern="0" noProof="0" dirty="0">
                  <a:solidFill>
                    <a:prstClr val="white"/>
                  </a:solidFill>
                  <a:latin typeface="Calibri"/>
                </a:rPr>
                <a:t>5</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65"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err="1">
                  <a:solidFill>
                    <a:srgbClr val="58585A"/>
                  </a:solidFill>
                </a:rPr>
                <a:t>Digi</a:t>
              </a:r>
              <a:endParaRPr kumimoji="0" lang="en-US" sz="1050" b="0" i="0" u="none" strike="noStrike" kern="0" cap="none" spc="0" normalizeH="0" baseline="0" noProof="0" dirty="0">
                <a:ln>
                  <a:noFill/>
                </a:ln>
                <a:solidFill>
                  <a:srgbClr val="58585A"/>
                </a:solidFill>
                <a:effectLst/>
                <a:uLnTx/>
                <a:uFillTx/>
              </a:endParaRPr>
            </a:p>
          </p:txBody>
        </p:sp>
      </p:grpSp>
      <p:grpSp>
        <p:nvGrpSpPr>
          <p:cNvPr id="166" name="Group 16"/>
          <p:cNvGrpSpPr/>
          <p:nvPr/>
        </p:nvGrpSpPr>
        <p:grpSpPr>
          <a:xfrm>
            <a:off x="2051720" y="2934051"/>
            <a:ext cx="1309117" cy="892661"/>
            <a:chOff x="410105" y="2073751"/>
            <a:chExt cx="1309117" cy="1080120"/>
          </a:xfrm>
        </p:grpSpPr>
        <p:graphicFrame>
          <p:nvGraphicFramePr>
            <p:cNvPr id="167" name="Object 5"/>
            <p:cNvGraphicFramePr>
              <a:graphicFrameLocks noChangeAspect="1"/>
            </p:cNvGraphicFramePr>
            <p:nvPr>
              <p:extLst>
                <p:ext uri="{D42A27DB-BD31-4B8C-83A1-F6EECF244321}">
                  <p14:modId xmlns:p14="http://schemas.microsoft.com/office/powerpoint/2010/main" val="47853042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8"/>
            </a:graphicData>
          </a:graphic>
        </p:graphicFrame>
        <p:sp>
          <p:nvSpPr>
            <p:cNvPr id="169"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ea typeface="+mn-ea"/>
                  <a:cs typeface="+mn-cs"/>
                </a:rPr>
                <a:t>9</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70" name="TextBox 19"/>
            <p:cNvSpPr txBox="1"/>
            <p:nvPr/>
          </p:nvSpPr>
          <p:spPr>
            <a:xfrm>
              <a:off x="410105" y="2754045"/>
              <a:ext cx="1309117" cy="195515"/>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050" kern="0" dirty="0">
                  <a:solidFill>
                    <a:srgbClr val="58585A"/>
                  </a:solidFill>
                </a:rPr>
                <a:t>UPC</a:t>
              </a:r>
              <a:endParaRPr kumimoji="0" lang="en-US" sz="1050" b="0" i="0" u="none" strike="noStrike" kern="0" cap="none" spc="0" normalizeH="0" baseline="0" noProof="0" dirty="0">
                <a:ln>
                  <a:noFill/>
                </a:ln>
                <a:solidFill>
                  <a:srgbClr val="58585A"/>
                </a:solidFill>
                <a:effectLst/>
                <a:uLnTx/>
                <a:uFillTx/>
              </a:endParaRPr>
            </a:p>
          </p:txBody>
        </p:sp>
      </p:grpSp>
      <p:grpSp>
        <p:nvGrpSpPr>
          <p:cNvPr id="171" name="Group 20"/>
          <p:cNvGrpSpPr/>
          <p:nvPr/>
        </p:nvGrpSpPr>
        <p:grpSpPr>
          <a:xfrm>
            <a:off x="2974851" y="2934051"/>
            <a:ext cx="1309117" cy="892661"/>
            <a:chOff x="410105" y="2073751"/>
            <a:chExt cx="1309117" cy="1080120"/>
          </a:xfrm>
        </p:grpSpPr>
        <p:graphicFrame>
          <p:nvGraphicFramePr>
            <p:cNvPr id="172" name="Object 5"/>
            <p:cNvGraphicFramePr>
              <a:graphicFrameLocks noChangeAspect="1"/>
            </p:cNvGraphicFramePr>
            <p:nvPr>
              <p:extLst>
                <p:ext uri="{D42A27DB-BD31-4B8C-83A1-F6EECF244321}">
                  <p14:modId xmlns:p14="http://schemas.microsoft.com/office/powerpoint/2010/main" val="335285386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9"/>
            </a:graphicData>
          </a:graphic>
        </p:graphicFrame>
        <p:sp>
          <p:nvSpPr>
            <p:cNvPr id="173" name="Chord 22"/>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900" kern="0" noProof="0" dirty="0">
                  <a:solidFill>
                    <a:prstClr val="white"/>
                  </a:solidFill>
                  <a:latin typeface="Calibri"/>
                </a:rPr>
                <a:t>7</a:t>
              </a:r>
              <a:r>
                <a:rPr kumimoji="0" lang="en-GB" sz="900" b="0" i="0" u="none" strike="noStrike" kern="0" cap="none" spc="0" normalizeH="0" baseline="0" noProof="0" dirty="0">
                  <a:ln>
                    <a:noFill/>
                  </a:ln>
                  <a:solidFill>
                    <a:prstClr val="white"/>
                  </a:solidFill>
                  <a:effectLst/>
                  <a:uLnTx/>
                  <a:uFillTx/>
                  <a:latin typeface="Calibri"/>
                  <a:ea typeface="+mn-ea"/>
                  <a:cs typeface="+mn-cs"/>
                </a:rPr>
                <a:t>%</a:t>
              </a:r>
            </a:p>
          </p:txBody>
        </p:sp>
        <p:sp>
          <p:nvSpPr>
            <p:cNvPr id="174" name="TextBox 23"/>
            <p:cNvSpPr txBox="1"/>
            <p:nvPr/>
          </p:nvSpPr>
          <p:spPr>
            <a:xfrm>
              <a:off x="410105" y="2751978"/>
              <a:ext cx="1309117" cy="195515"/>
            </a:xfrm>
            <a:prstGeom prst="rect">
              <a:avLst/>
            </a:prstGeom>
            <a:noFill/>
          </p:spPr>
          <p:txBody>
            <a:bodyPr wrap="square" lIns="0" tIns="0" rIns="0" bIns="0" rtlCol="0">
              <a:spAutoFit/>
            </a:bodyPr>
            <a:lstStyle/>
            <a:p>
              <a:pPr lvl="0" algn="ctr" defTabSz="924282">
                <a:defRPr/>
              </a:pPr>
              <a:r>
                <a:rPr lang="hu-HU" sz="1050" kern="0" dirty="0" err="1">
                  <a:solidFill>
                    <a:srgbClr val="58585A"/>
                  </a:solidFill>
                </a:rPr>
                <a:t>Kabel</a:t>
              </a:r>
              <a:r>
                <a:rPr lang="hu-HU" sz="1050" kern="0" dirty="0">
                  <a:solidFill>
                    <a:srgbClr val="58585A"/>
                  </a:solidFill>
                </a:rPr>
                <a:t> </a:t>
              </a:r>
              <a:r>
                <a:rPr lang="hu-HU" sz="1050" kern="0" dirty="0" err="1">
                  <a:solidFill>
                    <a:srgbClr val="58585A"/>
                  </a:solidFill>
                </a:rPr>
                <a:t>Deutschland</a:t>
              </a:r>
              <a:endParaRPr kumimoji="0" lang="en-US" sz="1050" b="0" i="0" u="none" strike="noStrike" kern="0" cap="none" spc="0" normalizeH="0" baseline="0" noProof="0" dirty="0">
                <a:ln>
                  <a:noFill/>
                </a:ln>
                <a:solidFill>
                  <a:srgbClr val="58585A"/>
                </a:solidFill>
                <a:effectLst/>
                <a:uLnTx/>
                <a:uFillTx/>
              </a:endParaRPr>
            </a:p>
          </p:txBody>
        </p:sp>
      </p:grpSp>
      <p:sp>
        <p:nvSpPr>
          <p:cNvPr id="178" name="Szövegdoboz 30"/>
          <p:cNvSpPr txBox="1"/>
          <p:nvPr/>
        </p:nvSpPr>
        <p:spPr>
          <a:xfrm>
            <a:off x="323528" y="2184798"/>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GREAT BRITAIN</a:t>
            </a:r>
          </a:p>
        </p:txBody>
      </p:sp>
      <p:sp>
        <p:nvSpPr>
          <p:cNvPr id="179" name="Szövegdoboz 30"/>
          <p:cNvSpPr txBox="1"/>
          <p:nvPr/>
        </p:nvSpPr>
        <p:spPr>
          <a:xfrm>
            <a:off x="385873" y="3091768"/>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GERMANY</a:t>
            </a:r>
          </a:p>
        </p:txBody>
      </p:sp>
      <p:sp>
        <p:nvSpPr>
          <p:cNvPr id="180" name="Szövegdoboz 30"/>
          <p:cNvSpPr txBox="1"/>
          <p:nvPr/>
        </p:nvSpPr>
        <p:spPr>
          <a:xfrm>
            <a:off x="280947" y="1116782"/>
            <a:ext cx="1665847"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BEFORE MOVING</a:t>
            </a:r>
          </a:p>
        </p:txBody>
      </p:sp>
      <p:sp>
        <p:nvSpPr>
          <p:cNvPr id="8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N=241 (</a:t>
            </a:r>
            <a:r>
              <a:rPr lang="hu-HU" sz="900" dirty="0" err="1">
                <a:solidFill>
                  <a:srgbClr val="222223"/>
                </a:solidFill>
              </a:rPr>
              <a:t>those</a:t>
            </a:r>
            <a:r>
              <a:rPr lang="hu-HU" sz="900" dirty="0">
                <a:solidFill>
                  <a:srgbClr val="222223"/>
                </a:solidFill>
              </a:rPr>
              <a:t> </a:t>
            </a:r>
            <a:r>
              <a:rPr lang="hu-HU" sz="900" dirty="0" err="1">
                <a:solidFill>
                  <a:srgbClr val="222223"/>
                </a:solidFill>
              </a:rPr>
              <a:t>who</a:t>
            </a:r>
            <a:r>
              <a:rPr lang="hu-HU" sz="900" dirty="0">
                <a:solidFill>
                  <a:srgbClr val="222223"/>
                </a:solidFill>
              </a:rPr>
              <a:t> </a:t>
            </a:r>
            <a:r>
              <a:rPr lang="hu-HU" sz="900" dirty="0" err="1">
                <a:solidFill>
                  <a:srgbClr val="222223"/>
                </a:solidFill>
              </a:rPr>
              <a:t>use</a:t>
            </a:r>
            <a:r>
              <a:rPr lang="hu-HU" sz="900" dirty="0">
                <a:solidFill>
                  <a:srgbClr val="222223"/>
                </a:solidFill>
              </a:rPr>
              <a:t> </a:t>
            </a:r>
            <a:r>
              <a:rPr lang="hu-HU" sz="900" dirty="0" err="1">
                <a:solidFill>
                  <a:srgbClr val="222223"/>
                </a:solidFill>
              </a:rPr>
              <a:t>pay</a:t>
            </a:r>
            <a:r>
              <a:rPr lang="hu-HU" sz="900" dirty="0">
                <a:solidFill>
                  <a:srgbClr val="222223"/>
                </a:solidFill>
              </a:rPr>
              <a:t>-TV service) | N=125 (Great </a:t>
            </a:r>
            <a:r>
              <a:rPr lang="hu-HU" sz="900" dirty="0" err="1">
                <a:solidFill>
                  <a:srgbClr val="222223"/>
                </a:solidFill>
              </a:rPr>
              <a:t>Britain</a:t>
            </a:r>
            <a:r>
              <a:rPr lang="hu-HU" sz="900" dirty="0">
                <a:solidFill>
                  <a:srgbClr val="222223"/>
                </a:solidFill>
              </a:rPr>
              <a:t>) | N=116 (</a:t>
            </a:r>
            <a:r>
              <a:rPr lang="hu-HU" sz="900" dirty="0" err="1">
                <a:solidFill>
                  <a:srgbClr val="222223"/>
                </a:solidFill>
              </a:rPr>
              <a:t>Germany</a:t>
            </a:r>
            <a:r>
              <a:rPr lang="hu-HU" sz="900" dirty="0">
                <a:solidFill>
                  <a:srgbClr val="222223"/>
                </a:solidFill>
              </a:rPr>
              <a:t>)</a:t>
            </a:r>
          </a:p>
        </p:txBody>
      </p:sp>
      <p:pic>
        <p:nvPicPr>
          <p:cNvPr id="84" name="Picture 83">
            <a:extLst>
              <a:ext uri="{FF2B5EF4-FFF2-40B4-BE49-F238E27FC236}">
                <a16:creationId xmlns:a16="http://schemas.microsoft.com/office/drawing/2014/main" xmlns="" id="{A980F152-4004-4CAA-B108-663E32DF52F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85" name="Picture 84">
            <a:extLst>
              <a:ext uri="{FF2B5EF4-FFF2-40B4-BE49-F238E27FC236}">
                <a16:creationId xmlns:a16="http://schemas.microsoft.com/office/drawing/2014/main" xmlns="" id="{9EAAEB06-13AF-4851-95C4-BAD08391671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079198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13"/>
          <p:cNvGraphicFramePr>
            <a:graphicFrameLocks noChangeAspect="1"/>
          </p:cNvGraphicFramePr>
          <p:nvPr>
            <p:extLst>
              <p:ext uri="{D42A27DB-BD31-4B8C-83A1-F6EECF244321}">
                <p14:modId xmlns:p14="http://schemas.microsoft.com/office/powerpoint/2010/main" val="1658742094"/>
              </p:ext>
            </p:extLst>
          </p:nvPr>
        </p:nvGraphicFramePr>
        <p:xfrm>
          <a:off x="4905794" y="3102232"/>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6"/>
          <p:cNvGraphicFramePr>
            <a:graphicFrameLocks noChangeAspect="1"/>
          </p:cNvGraphicFramePr>
          <p:nvPr>
            <p:extLst>
              <p:ext uri="{D42A27DB-BD31-4B8C-83A1-F6EECF244321}">
                <p14:modId xmlns:p14="http://schemas.microsoft.com/office/powerpoint/2010/main" val="64172549"/>
              </p:ext>
            </p:extLst>
          </p:nvPr>
        </p:nvGraphicFramePr>
        <p:xfrm>
          <a:off x="2378519" y="2110865"/>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5"/>
          <p:cNvGraphicFramePr>
            <a:graphicFrameLocks noChangeAspect="1"/>
          </p:cNvGraphicFramePr>
          <p:nvPr>
            <p:extLst>
              <p:ext uri="{D42A27DB-BD31-4B8C-83A1-F6EECF244321}">
                <p14:modId xmlns:p14="http://schemas.microsoft.com/office/powerpoint/2010/main" val="1973416718"/>
              </p:ext>
            </p:extLst>
          </p:nvPr>
        </p:nvGraphicFramePr>
        <p:xfrm>
          <a:off x="3635896" y="112355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 Placeholder 9"/>
          <p:cNvSpPr>
            <a:spLocks noGrp="1"/>
          </p:cNvSpPr>
          <p:nvPr>
            <p:ph type="body" sz="quarter" idx="26"/>
          </p:nvPr>
        </p:nvSpPr>
        <p:spPr>
          <a:xfrm>
            <a:off x="202233" y="483518"/>
            <a:ext cx="8690248" cy="205628"/>
          </a:xfrm>
        </p:spPr>
        <p:txBody>
          <a:bodyPr/>
          <a:lstStyle/>
          <a:p>
            <a:r>
              <a:rPr lang="hu-HU" dirty="0" err="1"/>
              <a:t>What</a:t>
            </a:r>
            <a:r>
              <a:rPr lang="hu-HU" dirty="0"/>
              <a:t> is </a:t>
            </a:r>
            <a:r>
              <a:rPr lang="hu-HU" dirty="0" err="1"/>
              <a:t>the</a:t>
            </a:r>
            <a:r>
              <a:rPr lang="hu-HU" dirty="0"/>
              <a:t> </a:t>
            </a:r>
            <a:r>
              <a:rPr lang="hu-HU" dirty="0" err="1"/>
              <a:t>reason</a:t>
            </a:r>
            <a:r>
              <a:rPr lang="hu-HU" dirty="0"/>
              <a:t>/</a:t>
            </a:r>
            <a:r>
              <a:rPr lang="hu-HU" dirty="0" err="1"/>
              <a:t>what</a:t>
            </a:r>
            <a:r>
              <a:rPr lang="hu-HU" dirty="0"/>
              <a:t> </a:t>
            </a:r>
            <a:r>
              <a:rPr lang="hu-HU" dirty="0" err="1"/>
              <a:t>are</a:t>
            </a:r>
            <a:r>
              <a:rPr lang="hu-HU" dirty="0"/>
              <a:t> </a:t>
            </a:r>
            <a:r>
              <a:rPr lang="hu-HU" dirty="0" err="1"/>
              <a:t>reasons</a:t>
            </a:r>
            <a:r>
              <a:rPr lang="hu-HU" dirty="0"/>
              <a:t> </a:t>
            </a:r>
            <a:r>
              <a:rPr lang="hu-HU" dirty="0" err="1"/>
              <a:t>that</a:t>
            </a:r>
            <a:r>
              <a:rPr lang="hu-HU" dirty="0"/>
              <a:t> </a:t>
            </a:r>
            <a:r>
              <a:rPr lang="hu-HU" dirty="0" err="1"/>
              <a:t>you</a:t>
            </a:r>
            <a:r>
              <a:rPr lang="hu-HU" dirty="0"/>
              <a:t> </a:t>
            </a:r>
            <a:r>
              <a:rPr lang="hu-HU" dirty="0" err="1"/>
              <a:t>are</a:t>
            </a:r>
            <a:r>
              <a:rPr lang="hu-HU" dirty="0"/>
              <a:t> </a:t>
            </a:r>
            <a:r>
              <a:rPr lang="hu-HU" dirty="0" err="1"/>
              <a:t>not</a:t>
            </a:r>
            <a:r>
              <a:rPr lang="hu-HU" dirty="0"/>
              <a:t> </a:t>
            </a:r>
            <a:r>
              <a:rPr lang="hu-HU" dirty="0" err="1"/>
              <a:t>using</a:t>
            </a:r>
            <a:r>
              <a:rPr lang="hu-HU" dirty="0"/>
              <a:t> </a:t>
            </a:r>
            <a:r>
              <a:rPr lang="hu-HU" dirty="0" err="1"/>
              <a:t>pay</a:t>
            </a:r>
            <a:r>
              <a:rPr lang="hu-HU" dirty="0"/>
              <a:t>-TV </a:t>
            </a:r>
            <a:r>
              <a:rPr lang="hu-HU" dirty="0" err="1"/>
              <a:t>services</a:t>
            </a:r>
            <a:r>
              <a:rPr lang="hu-HU" dirty="0"/>
              <a:t> in </a:t>
            </a:r>
            <a:r>
              <a:rPr lang="hu-HU" dirty="0" err="1"/>
              <a:t>your</a:t>
            </a:r>
            <a:r>
              <a:rPr lang="hu-HU" dirty="0"/>
              <a:t> </a:t>
            </a:r>
            <a:r>
              <a:rPr lang="hu-HU" dirty="0" err="1"/>
              <a:t>current</a:t>
            </a:r>
            <a:r>
              <a:rPr lang="hu-HU" dirty="0"/>
              <a:t> household?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err="1"/>
              <a:t>Those</a:t>
            </a:r>
            <a:r>
              <a:rPr lang="hu-HU" dirty="0"/>
              <a:t> </a:t>
            </a:r>
            <a:r>
              <a:rPr lang="hu-HU" dirty="0" err="1"/>
              <a:t>Who</a:t>
            </a:r>
            <a:r>
              <a:rPr lang="hu-HU" dirty="0"/>
              <a:t> </a:t>
            </a:r>
            <a:r>
              <a:rPr lang="hu-HU" dirty="0" err="1"/>
              <a:t>Do</a:t>
            </a:r>
            <a:r>
              <a:rPr lang="hu-HU" dirty="0"/>
              <a:t> </a:t>
            </a:r>
            <a:r>
              <a:rPr lang="hu-HU" dirty="0" err="1"/>
              <a:t>Not</a:t>
            </a:r>
            <a:r>
              <a:rPr lang="hu-HU" dirty="0"/>
              <a:t> </a:t>
            </a:r>
            <a:r>
              <a:rPr lang="hu-HU" dirty="0" err="1"/>
              <a:t>Use</a:t>
            </a:r>
            <a:r>
              <a:rPr lang="hu-HU" dirty="0"/>
              <a:t> </a:t>
            </a:r>
            <a:r>
              <a:rPr lang="hu-HU" dirty="0" err="1"/>
              <a:t>Pay</a:t>
            </a:r>
            <a:r>
              <a:rPr lang="hu-HU" dirty="0"/>
              <a:t>-TV </a:t>
            </a:r>
            <a:r>
              <a:rPr lang="hu-HU" dirty="0" err="1"/>
              <a:t>Services</a:t>
            </a:r>
            <a:endParaRPr lang="en-US" dirty="0"/>
          </a:p>
        </p:txBody>
      </p:sp>
      <p:graphicFrame>
        <p:nvGraphicFramePr>
          <p:cNvPr id="16" name="Chart 6"/>
          <p:cNvGraphicFramePr>
            <a:graphicFrameLocks noChangeAspect="1"/>
          </p:cNvGraphicFramePr>
          <p:nvPr>
            <p:extLst>
              <p:ext uri="{D42A27DB-BD31-4B8C-83A1-F6EECF244321}">
                <p14:modId xmlns:p14="http://schemas.microsoft.com/office/powerpoint/2010/main" val="2260776474"/>
              </p:ext>
            </p:extLst>
          </p:nvPr>
        </p:nvGraphicFramePr>
        <p:xfrm>
          <a:off x="2378519" y="1123553"/>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3"/>
          <p:cNvGraphicFramePr>
            <a:graphicFrameLocks noChangeAspect="1"/>
          </p:cNvGraphicFramePr>
          <p:nvPr>
            <p:extLst>
              <p:ext uri="{D42A27DB-BD31-4B8C-83A1-F6EECF244321}">
                <p14:modId xmlns:p14="http://schemas.microsoft.com/office/powerpoint/2010/main" val="4100080489"/>
              </p:ext>
            </p:extLst>
          </p:nvPr>
        </p:nvGraphicFramePr>
        <p:xfrm>
          <a:off x="4905794" y="1117203"/>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6"/>
          <p:cNvGraphicFramePr>
            <a:graphicFrameLocks noChangeAspect="1"/>
          </p:cNvGraphicFramePr>
          <p:nvPr>
            <p:extLst>
              <p:ext uri="{D42A27DB-BD31-4B8C-83A1-F6EECF244321}">
                <p14:modId xmlns:p14="http://schemas.microsoft.com/office/powerpoint/2010/main" val="713685235"/>
              </p:ext>
            </p:extLst>
          </p:nvPr>
        </p:nvGraphicFramePr>
        <p:xfrm>
          <a:off x="6154706" y="1113527"/>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5"/>
          <p:cNvGraphicFramePr>
            <a:graphicFrameLocks noChangeAspect="1"/>
          </p:cNvGraphicFramePr>
          <p:nvPr>
            <p:extLst>
              <p:ext uri="{D42A27DB-BD31-4B8C-83A1-F6EECF244321}">
                <p14:modId xmlns:p14="http://schemas.microsoft.com/office/powerpoint/2010/main" val="3052897696"/>
              </p:ext>
            </p:extLst>
          </p:nvPr>
        </p:nvGraphicFramePr>
        <p:xfrm>
          <a:off x="3635896" y="211086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13"/>
          <p:cNvGraphicFramePr>
            <a:graphicFrameLocks noChangeAspect="1"/>
          </p:cNvGraphicFramePr>
          <p:nvPr>
            <p:extLst>
              <p:ext uri="{D42A27DB-BD31-4B8C-83A1-F6EECF244321}">
                <p14:modId xmlns:p14="http://schemas.microsoft.com/office/powerpoint/2010/main" val="157490784"/>
              </p:ext>
            </p:extLst>
          </p:nvPr>
        </p:nvGraphicFramePr>
        <p:xfrm>
          <a:off x="4905794" y="2104515"/>
          <a:ext cx="1275220" cy="126336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16"/>
          <p:cNvGraphicFramePr>
            <a:graphicFrameLocks noChangeAspect="1"/>
          </p:cNvGraphicFramePr>
          <p:nvPr>
            <p:extLst>
              <p:ext uri="{D42A27DB-BD31-4B8C-83A1-F6EECF244321}">
                <p14:modId xmlns:p14="http://schemas.microsoft.com/office/powerpoint/2010/main" val="1334979701"/>
              </p:ext>
            </p:extLst>
          </p:nvPr>
        </p:nvGraphicFramePr>
        <p:xfrm>
          <a:off x="6154706" y="2100839"/>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hart 5"/>
          <p:cNvGraphicFramePr>
            <a:graphicFrameLocks noChangeAspect="1"/>
          </p:cNvGraphicFramePr>
          <p:nvPr>
            <p:extLst>
              <p:ext uri="{D42A27DB-BD31-4B8C-83A1-F6EECF244321}">
                <p14:modId xmlns:p14="http://schemas.microsoft.com/office/powerpoint/2010/main" val="340788395"/>
              </p:ext>
            </p:extLst>
          </p:nvPr>
        </p:nvGraphicFramePr>
        <p:xfrm>
          <a:off x="3635896" y="3108582"/>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8" name="Chart 6"/>
          <p:cNvGraphicFramePr>
            <a:graphicFrameLocks noChangeAspect="1"/>
          </p:cNvGraphicFramePr>
          <p:nvPr>
            <p:extLst>
              <p:ext uri="{D42A27DB-BD31-4B8C-83A1-F6EECF244321}">
                <p14:modId xmlns:p14="http://schemas.microsoft.com/office/powerpoint/2010/main" val="3024585210"/>
              </p:ext>
            </p:extLst>
          </p:nvPr>
        </p:nvGraphicFramePr>
        <p:xfrm>
          <a:off x="2378519" y="3108582"/>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0" name="Chart 16"/>
          <p:cNvGraphicFramePr>
            <a:graphicFrameLocks noChangeAspect="1"/>
          </p:cNvGraphicFramePr>
          <p:nvPr>
            <p:extLst>
              <p:ext uri="{D42A27DB-BD31-4B8C-83A1-F6EECF244321}">
                <p14:modId xmlns:p14="http://schemas.microsoft.com/office/powerpoint/2010/main" val="473010698"/>
              </p:ext>
            </p:extLst>
          </p:nvPr>
        </p:nvGraphicFramePr>
        <p:xfrm>
          <a:off x="6154706" y="3098556"/>
          <a:ext cx="1275220" cy="126336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4" name="Chart 16"/>
          <p:cNvGraphicFramePr>
            <a:graphicFrameLocks noChangeAspect="1"/>
          </p:cNvGraphicFramePr>
          <p:nvPr>
            <p:extLst>
              <p:ext uri="{D42A27DB-BD31-4B8C-83A1-F6EECF244321}">
                <p14:modId xmlns:p14="http://schemas.microsoft.com/office/powerpoint/2010/main" val="1444681680"/>
              </p:ext>
            </p:extLst>
          </p:nvPr>
        </p:nvGraphicFramePr>
        <p:xfrm>
          <a:off x="7380312"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5" name="Chart 16"/>
          <p:cNvGraphicFramePr>
            <a:graphicFrameLocks noChangeAspect="1"/>
          </p:cNvGraphicFramePr>
          <p:nvPr>
            <p:extLst>
              <p:ext uri="{D42A27DB-BD31-4B8C-83A1-F6EECF244321}">
                <p14:modId xmlns:p14="http://schemas.microsoft.com/office/powerpoint/2010/main" val="3012154139"/>
              </p:ext>
            </p:extLst>
          </p:nvPr>
        </p:nvGraphicFramePr>
        <p:xfrm>
          <a:off x="7380312"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6" name="Chart 16"/>
          <p:cNvGraphicFramePr>
            <a:graphicFrameLocks noChangeAspect="1"/>
          </p:cNvGraphicFramePr>
          <p:nvPr>
            <p:extLst>
              <p:ext uri="{D42A27DB-BD31-4B8C-83A1-F6EECF244321}">
                <p14:modId xmlns:p14="http://schemas.microsoft.com/office/powerpoint/2010/main" val="3753973821"/>
              </p:ext>
            </p:extLst>
          </p:nvPr>
        </p:nvGraphicFramePr>
        <p:xfrm>
          <a:off x="7380312" y="3100854"/>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38" name="TextBox 7"/>
          <p:cNvSpPr txBox="1"/>
          <p:nvPr/>
        </p:nvSpPr>
        <p:spPr>
          <a:xfrm>
            <a:off x="2843808"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702561"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71</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3" name="Rectangle 11"/>
          <p:cNvSpPr/>
          <p:nvPr/>
        </p:nvSpPr>
        <p:spPr>
          <a:xfrm>
            <a:off x="3923928"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17</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6" name="Rectangle 45"/>
          <p:cNvSpPr/>
          <p:nvPr/>
        </p:nvSpPr>
        <p:spPr>
          <a:xfrm>
            <a:off x="5220072"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14</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7" name="TextBox 7"/>
          <p:cNvSpPr txBox="1"/>
          <p:nvPr/>
        </p:nvSpPr>
        <p:spPr>
          <a:xfrm>
            <a:off x="2843808"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48" name="Rectangle 9"/>
          <p:cNvSpPr/>
          <p:nvPr/>
        </p:nvSpPr>
        <p:spPr>
          <a:xfrm>
            <a:off x="2688119"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70</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49" name="Rectangle 11"/>
          <p:cNvSpPr/>
          <p:nvPr/>
        </p:nvSpPr>
        <p:spPr>
          <a:xfrm>
            <a:off x="3923928"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18</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0" name="Rectangle 20"/>
          <p:cNvSpPr/>
          <p:nvPr/>
        </p:nvSpPr>
        <p:spPr>
          <a:xfrm>
            <a:off x="5220072"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1" name="TextBox 7"/>
          <p:cNvSpPr txBox="1"/>
          <p:nvPr/>
        </p:nvSpPr>
        <p:spPr>
          <a:xfrm>
            <a:off x="2843808" y="3026548"/>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52" name="Rectangle 9"/>
          <p:cNvSpPr/>
          <p:nvPr/>
        </p:nvSpPr>
        <p:spPr>
          <a:xfrm>
            <a:off x="2702561" y="3380054"/>
            <a:ext cx="751267" cy="438582"/>
          </a:xfrm>
          <a:prstGeom prst="rect">
            <a:avLst/>
          </a:prstGeom>
        </p:spPr>
        <p:txBody>
          <a:bodyPr wrap="square">
            <a:spAutoFit/>
          </a:bodyPr>
          <a:lstStyle/>
          <a:p>
            <a:pPr defTabSz="685800">
              <a:defRPr/>
            </a:pPr>
            <a:r>
              <a:rPr lang="hu-HU" sz="2250" b="1" kern="0" dirty="0">
                <a:solidFill>
                  <a:schemeClr val="accent5"/>
                </a:solidFill>
                <a:latin typeface="Calibri"/>
              </a:rPr>
              <a:t>71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3" name="Rectangle 11"/>
          <p:cNvSpPr/>
          <p:nvPr/>
        </p:nvSpPr>
        <p:spPr>
          <a:xfrm>
            <a:off x="3923928" y="3379352"/>
            <a:ext cx="751267" cy="438582"/>
          </a:xfrm>
          <a:prstGeom prst="rect">
            <a:avLst/>
          </a:prstGeom>
        </p:spPr>
        <p:txBody>
          <a:bodyPr wrap="square">
            <a:spAutoFit/>
          </a:bodyPr>
          <a:lstStyle/>
          <a:p>
            <a:pPr defTabSz="685800">
              <a:defRPr/>
            </a:pPr>
            <a:r>
              <a:rPr lang="hu-HU" sz="2250" b="1" kern="0" dirty="0">
                <a:solidFill>
                  <a:schemeClr val="accent5"/>
                </a:solidFill>
                <a:latin typeface="Calibri"/>
              </a:rPr>
              <a:t>16</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Rectangle 20"/>
          <p:cNvSpPr/>
          <p:nvPr/>
        </p:nvSpPr>
        <p:spPr>
          <a:xfrm>
            <a:off x="5220072" y="3379352"/>
            <a:ext cx="751267" cy="438582"/>
          </a:xfrm>
          <a:prstGeom prst="rect">
            <a:avLst/>
          </a:prstGeom>
        </p:spPr>
        <p:txBody>
          <a:bodyPr wrap="square">
            <a:spAutoFit/>
          </a:bodyPr>
          <a:lstStyle/>
          <a:p>
            <a:pPr defTabSz="685800">
              <a:defRPr/>
            </a:pPr>
            <a:r>
              <a:rPr lang="hu-HU" sz="2250" b="1" kern="0" dirty="0">
                <a:solidFill>
                  <a:schemeClr val="accent5"/>
                </a:solidFill>
                <a:latin typeface="Calibri"/>
              </a:rPr>
              <a:t>17</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6" name="Rectangle 55"/>
          <p:cNvSpPr/>
          <p:nvPr/>
        </p:nvSpPr>
        <p:spPr>
          <a:xfrm>
            <a:off x="6485029"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12</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7" name="Rectangle 20"/>
          <p:cNvSpPr/>
          <p:nvPr/>
        </p:nvSpPr>
        <p:spPr>
          <a:xfrm>
            <a:off x="6485029" y="2393959"/>
            <a:ext cx="751267" cy="438582"/>
          </a:xfrm>
          <a:prstGeom prst="rect">
            <a:avLst/>
          </a:prstGeom>
        </p:spPr>
        <p:txBody>
          <a:bodyPr wrap="square">
            <a:spAutoFit/>
          </a:bodyPr>
          <a:lstStyle/>
          <a:p>
            <a:pPr defTabSz="685800">
              <a:defRPr/>
            </a:pPr>
            <a:r>
              <a:rPr lang="hu-HU" sz="2250" b="1" kern="0" dirty="0">
                <a:solidFill>
                  <a:schemeClr val="accent2"/>
                </a:solidFill>
                <a:latin typeface="Calibri"/>
              </a:rPr>
              <a:t>14</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8" name="Rectangle 20"/>
          <p:cNvSpPr/>
          <p:nvPr/>
        </p:nvSpPr>
        <p:spPr>
          <a:xfrm>
            <a:off x="6485029" y="3381650"/>
            <a:ext cx="751267" cy="438582"/>
          </a:xfrm>
          <a:prstGeom prst="rect">
            <a:avLst/>
          </a:prstGeom>
        </p:spPr>
        <p:txBody>
          <a:bodyPr wrap="square">
            <a:spAutoFit/>
          </a:bodyPr>
          <a:lstStyle/>
          <a:p>
            <a:pPr defTabSz="685800">
              <a:defRPr/>
            </a:pPr>
            <a:r>
              <a:rPr lang="hu-HU" sz="2250" b="1" kern="0" dirty="0">
                <a:solidFill>
                  <a:schemeClr val="accent5"/>
                </a:solidFill>
                <a:latin typeface="Calibri"/>
              </a:rPr>
              <a:t>10</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60" name="Rectangle 59"/>
          <p:cNvSpPr/>
          <p:nvPr/>
        </p:nvSpPr>
        <p:spPr>
          <a:xfrm>
            <a:off x="7740352" y="1421413"/>
            <a:ext cx="751267" cy="438582"/>
          </a:xfrm>
          <a:prstGeom prst="rect">
            <a:avLst/>
          </a:prstGeom>
        </p:spPr>
        <p:txBody>
          <a:bodyPr wrap="square">
            <a:spAutoFit/>
          </a:bodyPr>
          <a:lstStyle/>
          <a:p>
            <a:pPr defTabSz="685800">
              <a:defRPr/>
            </a:pPr>
            <a:r>
              <a:rPr lang="hu-HU" sz="2250" b="1" kern="0" dirty="0">
                <a:solidFill>
                  <a:schemeClr val="accent4"/>
                </a:solidFill>
                <a:latin typeface="Calibri"/>
              </a:rPr>
              <a:t>11</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61" name="Rectangle 20"/>
          <p:cNvSpPr/>
          <p:nvPr/>
        </p:nvSpPr>
        <p:spPr>
          <a:xfrm>
            <a:off x="7709165" y="2408725"/>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2" name="Rectangle 20"/>
          <p:cNvSpPr/>
          <p:nvPr/>
        </p:nvSpPr>
        <p:spPr>
          <a:xfrm>
            <a:off x="7709165" y="3396416"/>
            <a:ext cx="751267" cy="438582"/>
          </a:xfrm>
          <a:prstGeom prst="rect">
            <a:avLst/>
          </a:prstGeom>
        </p:spPr>
        <p:txBody>
          <a:bodyPr wrap="square">
            <a:spAutoFit/>
          </a:bodyPr>
          <a:lstStyle/>
          <a:p>
            <a:pPr defTabSz="685800">
              <a:defRPr/>
            </a:pPr>
            <a:r>
              <a:rPr lang="hu-HU" sz="2250" b="1" kern="0" dirty="0">
                <a:solidFill>
                  <a:schemeClr val="accent5"/>
                </a:solidFill>
                <a:latin typeface="Calibri"/>
              </a:rPr>
              <a:t>10</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63" name="Szövegdoboz 30"/>
          <p:cNvSpPr txBox="1"/>
          <p:nvPr/>
        </p:nvSpPr>
        <p:spPr>
          <a:xfrm>
            <a:off x="3665555" y="811214"/>
            <a:ext cx="1255447"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THINKS IT IS TOO EXPENSIVE</a:t>
            </a:r>
          </a:p>
        </p:txBody>
      </p:sp>
      <p:sp>
        <p:nvSpPr>
          <p:cNvPr id="64" name="Szövegdoboz 30"/>
          <p:cNvSpPr txBox="1"/>
          <p:nvPr/>
        </p:nvSpPr>
        <p:spPr>
          <a:xfrm>
            <a:off x="2274128" y="806288"/>
            <a:ext cx="1484001"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HAS ACCESS TO EVERYTHING VIA INTERNET</a:t>
            </a:r>
          </a:p>
        </p:txBody>
      </p:sp>
      <p:sp>
        <p:nvSpPr>
          <p:cNvPr id="65" name="Szövegdoboz 30"/>
          <p:cNvSpPr txBox="1"/>
          <p:nvPr/>
        </p:nvSpPr>
        <p:spPr>
          <a:xfrm>
            <a:off x="6289699" y="813835"/>
            <a:ext cx="1008236"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DOES NOT HAVE A TV DEVICE</a:t>
            </a:r>
          </a:p>
        </p:txBody>
      </p:sp>
      <p:sp>
        <p:nvSpPr>
          <p:cNvPr id="66" name="Szövegdoboz 30"/>
          <p:cNvSpPr txBox="1"/>
          <p:nvPr/>
        </p:nvSpPr>
        <p:spPr>
          <a:xfrm>
            <a:off x="4710480" y="791382"/>
            <a:ext cx="1665847"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DOES NOT CARE </a:t>
            </a:r>
          </a:p>
          <a:p>
            <a:pPr algn="ctr"/>
            <a:r>
              <a:rPr lang="hu-HU" sz="900" cap="all" dirty="0">
                <a:solidFill>
                  <a:srgbClr val="404040"/>
                </a:solidFill>
                <a:latin typeface="Calibri" pitchFamily="34" charset="0"/>
                <a:cs typeface="Arial" pitchFamily="34" charset="0"/>
              </a:rPr>
              <a:t>ABOUT LOCAL CHANNELS</a:t>
            </a:r>
          </a:p>
        </p:txBody>
      </p:sp>
      <p:sp>
        <p:nvSpPr>
          <p:cNvPr id="67" name="Szövegdoboz 30"/>
          <p:cNvSpPr txBox="1"/>
          <p:nvPr/>
        </p:nvSpPr>
        <p:spPr>
          <a:xfrm>
            <a:off x="7194087" y="849228"/>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OTHER</a:t>
            </a:r>
          </a:p>
        </p:txBody>
      </p:sp>
      <p:sp>
        <p:nvSpPr>
          <p:cNvPr id="68" name="Rectangle 117"/>
          <p:cNvSpPr/>
          <p:nvPr/>
        </p:nvSpPr>
        <p:spPr>
          <a:xfrm>
            <a:off x="323528" y="4204276"/>
            <a:ext cx="8332004" cy="707884"/>
          </a:xfrm>
          <a:prstGeom prst="rect">
            <a:avLst/>
          </a:prstGeom>
        </p:spPr>
        <p:txBody>
          <a:bodyPr wrap="square" lIns="91438" tIns="45719" rIns="91438" bIns="45719">
            <a:spAutoFit/>
          </a:bodyPr>
          <a:lstStyle/>
          <a:p>
            <a:pPr marL="4763"/>
            <a:r>
              <a:rPr lang="en-US" sz="1000" dirty="0">
                <a:solidFill>
                  <a:srgbClr val="58595B"/>
                </a:solidFill>
              </a:rPr>
              <a:t>55 % of respondents does not dispose of </a:t>
            </a:r>
            <a:r>
              <a:rPr lang="en-US" sz="1000" dirty="0" err="1">
                <a:solidFill>
                  <a:srgbClr val="58595B"/>
                </a:solidFill>
              </a:rPr>
              <a:t>pay-TV</a:t>
            </a:r>
            <a:r>
              <a:rPr lang="en-US" sz="1000" dirty="0">
                <a:solidFill>
                  <a:srgbClr val="58595B"/>
                </a:solidFill>
              </a:rPr>
              <a:t> services. The main reason for that is that on the internet they find contents covering</a:t>
            </a:r>
            <a:r>
              <a:rPr lang="hu-HU" sz="1000" dirty="0">
                <a:solidFill>
                  <a:srgbClr val="58595B"/>
                </a:solidFill>
              </a:rPr>
              <a:t> </a:t>
            </a:r>
            <a:r>
              <a:rPr lang="en-US" sz="1000" dirty="0">
                <a:solidFill>
                  <a:srgbClr val="58595B"/>
                </a:solidFill>
              </a:rPr>
              <a:t>every interest. There are some who think this service is too expensive, and among Hungarians living in Germany there is a higher proportion of those who do not care about local channels. Beside the listed reasons some have mentioned that the amount of free channels is sufficient, resp. they do not like to watch TV or do not have time for it. </a:t>
            </a:r>
          </a:p>
        </p:txBody>
      </p:sp>
      <p:sp>
        <p:nvSpPr>
          <p:cNvPr id="69" name="Rectangle 36"/>
          <p:cNvSpPr/>
          <p:nvPr/>
        </p:nvSpPr>
        <p:spPr>
          <a:xfrm>
            <a:off x="1568704" y="1346355"/>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70" name="Rectangle 37"/>
          <p:cNvSpPr/>
          <p:nvPr/>
        </p:nvSpPr>
        <p:spPr>
          <a:xfrm>
            <a:off x="681254" y="2371245"/>
            <a:ext cx="1762017" cy="446274"/>
          </a:xfrm>
          <a:prstGeom prst="rect">
            <a:avLst/>
          </a:prstGeom>
        </p:spPr>
        <p:txBody>
          <a:bodyPr wrap="none" lIns="91438" tIns="45719" rIns="91438" bIns="45719">
            <a:spAutoFit/>
          </a:bodyPr>
          <a:lstStyle/>
          <a:p>
            <a:r>
              <a:rPr lang="hu-HU" sz="2300" b="1" kern="0" dirty="0">
                <a:solidFill>
                  <a:schemeClr val="accent2"/>
                </a:solidFill>
                <a:latin typeface="Calibri"/>
              </a:rPr>
              <a:t>Great </a:t>
            </a:r>
            <a:r>
              <a:rPr lang="hu-HU" sz="2300" b="1" kern="0" dirty="0" err="1">
                <a:solidFill>
                  <a:schemeClr val="accent2"/>
                </a:solidFill>
                <a:latin typeface="Calibri"/>
              </a:rPr>
              <a:t>Britain</a:t>
            </a:r>
            <a:endParaRPr lang="hu-HU" sz="2300" b="1" kern="0" dirty="0">
              <a:solidFill>
                <a:schemeClr val="accent2"/>
              </a:solidFill>
              <a:latin typeface="Calibri"/>
            </a:endParaRPr>
          </a:p>
        </p:txBody>
      </p:sp>
      <p:sp>
        <p:nvSpPr>
          <p:cNvPr id="73" name="Rectangle 47"/>
          <p:cNvSpPr/>
          <p:nvPr/>
        </p:nvSpPr>
        <p:spPr>
          <a:xfrm>
            <a:off x="1121142" y="3357729"/>
            <a:ext cx="1309970" cy="446274"/>
          </a:xfrm>
          <a:prstGeom prst="rect">
            <a:avLst/>
          </a:prstGeom>
        </p:spPr>
        <p:txBody>
          <a:bodyPr wrap="none" lIns="91438" tIns="45719" rIns="91438" bIns="45719">
            <a:spAutoFit/>
          </a:bodyPr>
          <a:lstStyle/>
          <a:p>
            <a:r>
              <a:rPr lang="hu-HU" sz="2300" b="1" kern="0" dirty="0" err="1">
                <a:solidFill>
                  <a:schemeClr val="accent5"/>
                </a:solidFill>
                <a:latin typeface="Calibri"/>
              </a:rPr>
              <a:t>Germany</a:t>
            </a:r>
            <a:endParaRPr lang="hu-HU" sz="2300" b="1" kern="0" dirty="0">
              <a:solidFill>
                <a:schemeClr val="accent5"/>
              </a:solidFill>
              <a:latin typeface="Calibri"/>
            </a:endParaRPr>
          </a:p>
        </p:txBody>
      </p:sp>
      <p:sp>
        <p:nvSpPr>
          <p:cNvPr id="5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N=408 (t</a:t>
            </a:r>
            <a:r>
              <a:rPr lang="en-US" sz="900" dirty="0">
                <a:solidFill>
                  <a:srgbClr val="222223"/>
                </a:solidFill>
              </a:rPr>
              <a:t>hose who do not use </a:t>
            </a:r>
            <a:r>
              <a:rPr lang="en-US" sz="900" dirty="0" err="1">
                <a:solidFill>
                  <a:srgbClr val="222223"/>
                </a:solidFill>
              </a:rPr>
              <a:t>pay-TV</a:t>
            </a:r>
            <a:r>
              <a:rPr lang="en-US" sz="900" dirty="0">
                <a:solidFill>
                  <a:srgbClr val="222223"/>
                </a:solidFill>
              </a:rPr>
              <a:t> services</a:t>
            </a:r>
            <a:r>
              <a:rPr lang="hu-HU" sz="900" dirty="0">
                <a:solidFill>
                  <a:srgbClr val="222223"/>
                </a:solidFill>
              </a:rPr>
              <a:t>) | N=198 (Great </a:t>
            </a:r>
            <a:r>
              <a:rPr lang="hu-HU" sz="900" dirty="0" err="1">
                <a:solidFill>
                  <a:srgbClr val="222223"/>
                </a:solidFill>
              </a:rPr>
              <a:t>Britain</a:t>
            </a:r>
            <a:r>
              <a:rPr lang="hu-HU" sz="900" dirty="0">
                <a:solidFill>
                  <a:srgbClr val="222223"/>
                </a:solidFill>
              </a:rPr>
              <a:t>) | N=210 (</a:t>
            </a:r>
            <a:r>
              <a:rPr lang="hu-HU" sz="900" dirty="0" err="1">
                <a:solidFill>
                  <a:srgbClr val="222223"/>
                </a:solidFill>
              </a:rPr>
              <a:t>Germany</a:t>
            </a:r>
            <a:r>
              <a:rPr lang="hu-HU" sz="900" dirty="0">
                <a:solidFill>
                  <a:srgbClr val="222223"/>
                </a:solidFill>
              </a:rPr>
              <a:t>)</a:t>
            </a:r>
          </a:p>
        </p:txBody>
      </p:sp>
      <p:pic>
        <p:nvPicPr>
          <p:cNvPr id="59" name="Picture 58">
            <a:extLst>
              <a:ext uri="{FF2B5EF4-FFF2-40B4-BE49-F238E27FC236}">
                <a16:creationId xmlns:a16="http://schemas.microsoft.com/office/drawing/2014/main" xmlns="" id="{D6C64FA7-9401-442B-9EDB-E95D266C91E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1" name="Picture 70">
            <a:extLst>
              <a:ext uri="{FF2B5EF4-FFF2-40B4-BE49-F238E27FC236}">
                <a16:creationId xmlns:a16="http://schemas.microsoft.com/office/drawing/2014/main" xmlns="" id="{6B0388A5-37FC-4CBF-9DD4-323B009564A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187875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13"/>
          <p:cNvGraphicFramePr>
            <a:graphicFrameLocks noChangeAspect="1"/>
          </p:cNvGraphicFramePr>
          <p:nvPr>
            <p:extLst>
              <p:ext uri="{D42A27DB-BD31-4B8C-83A1-F6EECF244321}">
                <p14:modId xmlns:p14="http://schemas.microsoft.com/office/powerpoint/2010/main" val="3462867279"/>
              </p:ext>
            </p:extLst>
          </p:nvPr>
        </p:nvGraphicFramePr>
        <p:xfrm>
          <a:off x="4367730" y="3102232"/>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6"/>
          <p:cNvGraphicFramePr>
            <a:graphicFrameLocks noChangeAspect="1"/>
          </p:cNvGraphicFramePr>
          <p:nvPr>
            <p:extLst>
              <p:ext uri="{D42A27DB-BD31-4B8C-83A1-F6EECF244321}">
                <p14:modId xmlns:p14="http://schemas.microsoft.com/office/powerpoint/2010/main" val="3279757963"/>
              </p:ext>
            </p:extLst>
          </p:nvPr>
        </p:nvGraphicFramePr>
        <p:xfrm>
          <a:off x="2138150" y="2110865"/>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5"/>
          <p:cNvGraphicFramePr>
            <a:graphicFrameLocks noChangeAspect="1"/>
          </p:cNvGraphicFramePr>
          <p:nvPr>
            <p:extLst>
              <p:ext uri="{D42A27DB-BD31-4B8C-83A1-F6EECF244321}">
                <p14:modId xmlns:p14="http://schemas.microsoft.com/office/powerpoint/2010/main" val="652251863"/>
              </p:ext>
            </p:extLst>
          </p:nvPr>
        </p:nvGraphicFramePr>
        <p:xfrm>
          <a:off x="3251511" y="112355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 Placeholder 9"/>
          <p:cNvSpPr>
            <a:spLocks noGrp="1"/>
          </p:cNvSpPr>
          <p:nvPr>
            <p:ph type="body" sz="quarter" idx="26"/>
          </p:nvPr>
        </p:nvSpPr>
        <p:spPr>
          <a:xfrm>
            <a:off x="202233" y="483518"/>
            <a:ext cx="8690248" cy="209475"/>
          </a:xfrm>
        </p:spPr>
        <p:txBody>
          <a:bodyPr/>
          <a:lstStyle/>
          <a:p>
            <a:r>
              <a:rPr lang="hu-HU" dirty="0" err="1"/>
              <a:t>Are</a:t>
            </a:r>
            <a:r>
              <a:rPr lang="hu-HU" dirty="0"/>
              <a:t> </a:t>
            </a:r>
            <a:r>
              <a:rPr lang="hu-HU" dirty="0" err="1"/>
              <a:t>you</a:t>
            </a:r>
            <a:r>
              <a:rPr lang="hu-HU" dirty="0"/>
              <a:t> </a:t>
            </a:r>
            <a:r>
              <a:rPr lang="hu-HU" dirty="0" err="1"/>
              <a:t>watching</a:t>
            </a:r>
            <a:r>
              <a:rPr lang="hu-HU" dirty="0"/>
              <a:t> TV </a:t>
            </a:r>
            <a:r>
              <a:rPr lang="hu-HU" dirty="0" err="1"/>
              <a:t>broadcast</a:t>
            </a:r>
            <a:r>
              <a:rPr lang="hu-HU" dirty="0"/>
              <a:t> </a:t>
            </a:r>
            <a:r>
              <a:rPr lang="hu-HU" dirty="0" err="1"/>
              <a:t>via</a:t>
            </a:r>
            <a:r>
              <a:rPr lang="hu-HU" dirty="0"/>
              <a:t> </a:t>
            </a:r>
            <a:r>
              <a:rPr lang="hu-HU" dirty="0" err="1"/>
              <a:t>some</a:t>
            </a:r>
            <a:r>
              <a:rPr lang="hu-HU" dirty="0"/>
              <a:t> </a:t>
            </a:r>
            <a:r>
              <a:rPr lang="hu-HU" dirty="0" err="1"/>
              <a:t>kind</a:t>
            </a:r>
            <a:r>
              <a:rPr lang="hu-HU" dirty="0"/>
              <a:t> of free </a:t>
            </a:r>
            <a:r>
              <a:rPr lang="hu-HU" dirty="0" err="1"/>
              <a:t>solution</a:t>
            </a:r>
            <a:r>
              <a:rPr lang="hu-HU" dirty="0"/>
              <a:t> in </a:t>
            </a:r>
            <a:r>
              <a:rPr lang="hu-HU" dirty="0" err="1"/>
              <a:t>your</a:t>
            </a:r>
            <a:r>
              <a:rPr lang="hu-HU" dirty="0"/>
              <a:t> </a:t>
            </a:r>
            <a:r>
              <a:rPr lang="hu-HU" dirty="0" err="1"/>
              <a:t>current</a:t>
            </a:r>
            <a:r>
              <a:rPr lang="hu-HU" dirty="0"/>
              <a:t> household?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err="1"/>
              <a:t>Watching</a:t>
            </a:r>
            <a:r>
              <a:rPr lang="hu-HU" dirty="0"/>
              <a:t> TV </a:t>
            </a:r>
            <a:r>
              <a:rPr lang="hu-HU" dirty="0" err="1"/>
              <a:t>via</a:t>
            </a:r>
            <a:r>
              <a:rPr lang="hu-HU" dirty="0"/>
              <a:t> Free </a:t>
            </a:r>
            <a:r>
              <a:rPr lang="hu-HU" dirty="0" err="1"/>
              <a:t>Solutions</a:t>
            </a:r>
            <a:r>
              <a:rPr lang="hu-HU" dirty="0"/>
              <a:t> </a:t>
            </a:r>
            <a:endParaRPr lang="en-US" dirty="0"/>
          </a:p>
        </p:txBody>
      </p:sp>
      <p:graphicFrame>
        <p:nvGraphicFramePr>
          <p:cNvPr id="16" name="Chart 6"/>
          <p:cNvGraphicFramePr>
            <a:graphicFrameLocks noChangeAspect="1"/>
          </p:cNvGraphicFramePr>
          <p:nvPr>
            <p:extLst>
              <p:ext uri="{D42A27DB-BD31-4B8C-83A1-F6EECF244321}">
                <p14:modId xmlns:p14="http://schemas.microsoft.com/office/powerpoint/2010/main" val="2399823092"/>
              </p:ext>
            </p:extLst>
          </p:nvPr>
        </p:nvGraphicFramePr>
        <p:xfrm>
          <a:off x="2138150" y="1123553"/>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3"/>
          <p:cNvGraphicFramePr>
            <a:graphicFrameLocks noChangeAspect="1"/>
          </p:cNvGraphicFramePr>
          <p:nvPr>
            <p:extLst>
              <p:ext uri="{D42A27DB-BD31-4B8C-83A1-F6EECF244321}">
                <p14:modId xmlns:p14="http://schemas.microsoft.com/office/powerpoint/2010/main" val="1848886923"/>
              </p:ext>
            </p:extLst>
          </p:nvPr>
        </p:nvGraphicFramePr>
        <p:xfrm>
          <a:off x="4367730" y="1117203"/>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6"/>
          <p:cNvGraphicFramePr>
            <a:graphicFrameLocks noChangeAspect="1"/>
          </p:cNvGraphicFramePr>
          <p:nvPr>
            <p:extLst>
              <p:ext uri="{D42A27DB-BD31-4B8C-83A1-F6EECF244321}">
                <p14:modId xmlns:p14="http://schemas.microsoft.com/office/powerpoint/2010/main" val="1611773330"/>
              </p:ext>
            </p:extLst>
          </p:nvPr>
        </p:nvGraphicFramePr>
        <p:xfrm>
          <a:off x="5483759" y="1113527"/>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5"/>
          <p:cNvGraphicFramePr>
            <a:graphicFrameLocks noChangeAspect="1"/>
          </p:cNvGraphicFramePr>
          <p:nvPr>
            <p:extLst>
              <p:ext uri="{D42A27DB-BD31-4B8C-83A1-F6EECF244321}">
                <p14:modId xmlns:p14="http://schemas.microsoft.com/office/powerpoint/2010/main" val="3824789815"/>
              </p:ext>
            </p:extLst>
          </p:nvPr>
        </p:nvGraphicFramePr>
        <p:xfrm>
          <a:off x="3251511" y="211086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13"/>
          <p:cNvGraphicFramePr>
            <a:graphicFrameLocks noChangeAspect="1"/>
          </p:cNvGraphicFramePr>
          <p:nvPr>
            <p:extLst>
              <p:ext uri="{D42A27DB-BD31-4B8C-83A1-F6EECF244321}">
                <p14:modId xmlns:p14="http://schemas.microsoft.com/office/powerpoint/2010/main" val="4188991171"/>
              </p:ext>
            </p:extLst>
          </p:nvPr>
        </p:nvGraphicFramePr>
        <p:xfrm>
          <a:off x="4367730" y="2104515"/>
          <a:ext cx="1275220" cy="126336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16"/>
          <p:cNvGraphicFramePr>
            <a:graphicFrameLocks noChangeAspect="1"/>
          </p:cNvGraphicFramePr>
          <p:nvPr>
            <p:extLst>
              <p:ext uri="{D42A27DB-BD31-4B8C-83A1-F6EECF244321}">
                <p14:modId xmlns:p14="http://schemas.microsoft.com/office/powerpoint/2010/main" val="18737178"/>
              </p:ext>
            </p:extLst>
          </p:nvPr>
        </p:nvGraphicFramePr>
        <p:xfrm>
          <a:off x="5483759" y="2100839"/>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hart 5"/>
          <p:cNvGraphicFramePr>
            <a:graphicFrameLocks noChangeAspect="1"/>
          </p:cNvGraphicFramePr>
          <p:nvPr>
            <p:extLst>
              <p:ext uri="{D42A27DB-BD31-4B8C-83A1-F6EECF244321}">
                <p14:modId xmlns:p14="http://schemas.microsoft.com/office/powerpoint/2010/main" val="1297848452"/>
              </p:ext>
            </p:extLst>
          </p:nvPr>
        </p:nvGraphicFramePr>
        <p:xfrm>
          <a:off x="3251511" y="3108582"/>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8" name="Chart 6"/>
          <p:cNvGraphicFramePr>
            <a:graphicFrameLocks noChangeAspect="1"/>
          </p:cNvGraphicFramePr>
          <p:nvPr>
            <p:extLst>
              <p:ext uri="{D42A27DB-BD31-4B8C-83A1-F6EECF244321}">
                <p14:modId xmlns:p14="http://schemas.microsoft.com/office/powerpoint/2010/main" val="2007310742"/>
              </p:ext>
            </p:extLst>
          </p:nvPr>
        </p:nvGraphicFramePr>
        <p:xfrm>
          <a:off x="2138150" y="3108582"/>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0" name="Chart 16"/>
          <p:cNvGraphicFramePr>
            <a:graphicFrameLocks noChangeAspect="1"/>
          </p:cNvGraphicFramePr>
          <p:nvPr>
            <p:extLst>
              <p:ext uri="{D42A27DB-BD31-4B8C-83A1-F6EECF244321}">
                <p14:modId xmlns:p14="http://schemas.microsoft.com/office/powerpoint/2010/main" val="2063102766"/>
              </p:ext>
            </p:extLst>
          </p:nvPr>
        </p:nvGraphicFramePr>
        <p:xfrm>
          <a:off x="5483759" y="3098556"/>
          <a:ext cx="1275220" cy="126336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4" name="Chart 16"/>
          <p:cNvGraphicFramePr>
            <a:graphicFrameLocks noChangeAspect="1"/>
          </p:cNvGraphicFramePr>
          <p:nvPr>
            <p:extLst>
              <p:ext uri="{D42A27DB-BD31-4B8C-83A1-F6EECF244321}">
                <p14:modId xmlns:p14="http://schemas.microsoft.com/office/powerpoint/2010/main" val="2880824679"/>
              </p:ext>
            </p:extLst>
          </p:nvPr>
        </p:nvGraphicFramePr>
        <p:xfrm>
          <a:off x="6588224"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5" name="Chart 16"/>
          <p:cNvGraphicFramePr>
            <a:graphicFrameLocks noChangeAspect="1"/>
          </p:cNvGraphicFramePr>
          <p:nvPr>
            <p:extLst>
              <p:ext uri="{D42A27DB-BD31-4B8C-83A1-F6EECF244321}">
                <p14:modId xmlns:p14="http://schemas.microsoft.com/office/powerpoint/2010/main" val="2622307488"/>
              </p:ext>
            </p:extLst>
          </p:nvPr>
        </p:nvGraphicFramePr>
        <p:xfrm>
          <a:off x="6588224"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6" name="Chart 16"/>
          <p:cNvGraphicFramePr>
            <a:graphicFrameLocks noChangeAspect="1"/>
          </p:cNvGraphicFramePr>
          <p:nvPr>
            <p:extLst>
              <p:ext uri="{D42A27DB-BD31-4B8C-83A1-F6EECF244321}">
                <p14:modId xmlns:p14="http://schemas.microsoft.com/office/powerpoint/2010/main" val="3144987461"/>
              </p:ext>
            </p:extLst>
          </p:nvPr>
        </p:nvGraphicFramePr>
        <p:xfrm>
          <a:off x="6588224" y="3100854"/>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38" name="TextBox 7"/>
          <p:cNvSpPr txBox="1"/>
          <p:nvPr/>
        </p:nvSpPr>
        <p:spPr>
          <a:xfrm>
            <a:off x="2603439" y="1051545"/>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39" name="Rectangle 9"/>
          <p:cNvSpPr/>
          <p:nvPr/>
        </p:nvSpPr>
        <p:spPr>
          <a:xfrm>
            <a:off x="2462192"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35</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3" name="Rectangle 11"/>
          <p:cNvSpPr/>
          <p:nvPr/>
        </p:nvSpPr>
        <p:spPr>
          <a:xfrm>
            <a:off x="3539543"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10</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6" name="Rectangle 45"/>
          <p:cNvSpPr/>
          <p:nvPr/>
        </p:nvSpPr>
        <p:spPr>
          <a:xfrm>
            <a:off x="4722829" y="1404349"/>
            <a:ext cx="751267" cy="438582"/>
          </a:xfrm>
          <a:prstGeom prst="rect">
            <a:avLst/>
          </a:prstGeom>
        </p:spPr>
        <p:txBody>
          <a:bodyPr wrap="square">
            <a:spAutoFit/>
          </a:bodyPr>
          <a:lstStyle/>
          <a:p>
            <a:pPr defTabSz="685800">
              <a:defRPr/>
            </a:pPr>
            <a:r>
              <a:rPr lang="hu-HU" sz="2250" b="1" kern="0" dirty="0">
                <a:solidFill>
                  <a:schemeClr val="accent4"/>
                </a:solidFill>
                <a:latin typeface="Calibri"/>
              </a:rPr>
              <a:t>9</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47" name="TextBox 7"/>
          <p:cNvSpPr txBox="1"/>
          <p:nvPr/>
        </p:nvSpPr>
        <p:spPr>
          <a:xfrm>
            <a:off x="2603439" y="2038857"/>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48" name="Rectangle 9"/>
          <p:cNvSpPr/>
          <p:nvPr/>
        </p:nvSpPr>
        <p:spPr>
          <a:xfrm>
            <a:off x="2447750"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34</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49" name="Rectangle 11"/>
          <p:cNvSpPr/>
          <p:nvPr/>
        </p:nvSpPr>
        <p:spPr>
          <a:xfrm>
            <a:off x="3539543"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11</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0" name="Rectangle 20"/>
          <p:cNvSpPr/>
          <p:nvPr/>
        </p:nvSpPr>
        <p:spPr>
          <a:xfrm>
            <a:off x="4722829" y="2391661"/>
            <a:ext cx="751267" cy="438582"/>
          </a:xfrm>
          <a:prstGeom prst="rect">
            <a:avLst/>
          </a:prstGeom>
        </p:spPr>
        <p:txBody>
          <a:bodyPr wrap="square">
            <a:spAutoFit/>
          </a:bodyPr>
          <a:lstStyle/>
          <a:p>
            <a:pPr defTabSz="685800">
              <a:defRPr/>
            </a:pPr>
            <a:r>
              <a:rPr lang="hu-HU" sz="2250" b="1" kern="0" dirty="0">
                <a:solidFill>
                  <a:schemeClr val="accent2"/>
                </a:solidFill>
                <a:latin typeface="Calibri"/>
              </a:rPr>
              <a:t>5</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1" name="TextBox 7"/>
          <p:cNvSpPr txBox="1"/>
          <p:nvPr/>
        </p:nvSpPr>
        <p:spPr>
          <a:xfrm>
            <a:off x="2603439" y="3026548"/>
            <a:ext cx="4536504" cy="792088"/>
          </a:xfrm>
          <a:prstGeom prst="rect">
            <a:avLst/>
          </a:prstGeom>
        </p:spPr>
        <p:txBody>
          <a:bodyPr wrap="square" rtlCol="0">
            <a:spAutoFit/>
          </a:bodyPr>
          <a:lstStyle/>
          <a:p>
            <a:pPr marL="173038" indent="-173038"/>
            <a:endParaRPr lang="hu-HU" sz="2000" dirty="0" err="1">
              <a:solidFill>
                <a:srgbClr val="003399"/>
              </a:solidFill>
              <a:latin typeface="Calibri" pitchFamily="34" charset="0"/>
              <a:cs typeface="Arial" pitchFamily="34" charset="0"/>
            </a:endParaRPr>
          </a:p>
        </p:txBody>
      </p:sp>
      <p:sp>
        <p:nvSpPr>
          <p:cNvPr id="52" name="Rectangle 9"/>
          <p:cNvSpPr/>
          <p:nvPr/>
        </p:nvSpPr>
        <p:spPr>
          <a:xfrm>
            <a:off x="2462192" y="3380054"/>
            <a:ext cx="751267" cy="438582"/>
          </a:xfrm>
          <a:prstGeom prst="rect">
            <a:avLst/>
          </a:prstGeom>
        </p:spPr>
        <p:txBody>
          <a:bodyPr wrap="square">
            <a:spAutoFit/>
          </a:bodyPr>
          <a:lstStyle/>
          <a:p>
            <a:pPr defTabSz="685800">
              <a:defRPr/>
            </a:pPr>
            <a:r>
              <a:rPr lang="hu-HU" sz="2250" b="1" kern="0" dirty="0">
                <a:solidFill>
                  <a:schemeClr val="accent5"/>
                </a:solidFill>
                <a:latin typeface="Calibri"/>
              </a:rPr>
              <a:t>35</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3" name="Rectangle 11"/>
          <p:cNvSpPr/>
          <p:nvPr/>
        </p:nvSpPr>
        <p:spPr>
          <a:xfrm>
            <a:off x="3652372" y="3379352"/>
            <a:ext cx="751267" cy="438582"/>
          </a:xfrm>
          <a:prstGeom prst="rect">
            <a:avLst/>
          </a:prstGeom>
        </p:spPr>
        <p:txBody>
          <a:bodyPr wrap="square">
            <a:spAutoFit/>
          </a:bodyPr>
          <a:lstStyle/>
          <a:p>
            <a:pPr defTabSz="685800">
              <a:defRPr/>
            </a:pPr>
            <a:r>
              <a:rPr lang="hu-HU" sz="2250" b="1" kern="0" dirty="0">
                <a:solidFill>
                  <a:schemeClr val="accent5"/>
                </a:solidFill>
                <a:latin typeface="Calibri"/>
              </a:rPr>
              <a:t>8</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4" name="Rectangle 20"/>
          <p:cNvSpPr/>
          <p:nvPr/>
        </p:nvSpPr>
        <p:spPr>
          <a:xfrm>
            <a:off x="4682008" y="3379352"/>
            <a:ext cx="751267" cy="438582"/>
          </a:xfrm>
          <a:prstGeom prst="rect">
            <a:avLst/>
          </a:prstGeom>
        </p:spPr>
        <p:txBody>
          <a:bodyPr wrap="square">
            <a:spAutoFit/>
          </a:bodyPr>
          <a:lstStyle/>
          <a:p>
            <a:pPr defTabSz="685800">
              <a:defRPr/>
            </a:pPr>
            <a:r>
              <a:rPr lang="hu-HU" sz="2250" b="1" kern="0" dirty="0">
                <a:solidFill>
                  <a:schemeClr val="accent5"/>
                </a:solidFill>
                <a:latin typeface="Calibri"/>
              </a:rPr>
              <a:t>13</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56" name="Rectangle 55"/>
          <p:cNvSpPr/>
          <p:nvPr/>
        </p:nvSpPr>
        <p:spPr>
          <a:xfrm>
            <a:off x="5845269" y="1406647"/>
            <a:ext cx="751267" cy="438582"/>
          </a:xfrm>
          <a:prstGeom prst="rect">
            <a:avLst/>
          </a:prstGeom>
        </p:spPr>
        <p:txBody>
          <a:bodyPr wrap="square">
            <a:spAutoFit/>
          </a:bodyPr>
          <a:lstStyle/>
          <a:p>
            <a:pPr defTabSz="685800">
              <a:defRPr/>
            </a:pPr>
            <a:r>
              <a:rPr lang="hu-HU" sz="2250" b="1" kern="0" dirty="0">
                <a:solidFill>
                  <a:schemeClr val="accent4"/>
                </a:solidFill>
                <a:latin typeface="Calibri"/>
              </a:rPr>
              <a:t>8</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57" name="Rectangle 20"/>
          <p:cNvSpPr/>
          <p:nvPr/>
        </p:nvSpPr>
        <p:spPr>
          <a:xfrm>
            <a:off x="5814082" y="2393959"/>
            <a:ext cx="751267" cy="438582"/>
          </a:xfrm>
          <a:prstGeom prst="rect">
            <a:avLst/>
          </a:prstGeom>
        </p:spPr>
        <p:txBody>
          <a:bodyPr wrap="square">
            <a:spAutoFit/>
          </a:bodyPr>
          <a:lstStyle/>
          <a:p>
            <a:pPr defTabSz="685800">
              <a:defRPr/>
            </a:pPr>
            <a:r>
              <a:rPr lang="hu-HU" sz="2250" b="1" kern="0" dirty="0">
                <a:solidFill>
                  <a:schemeClr val="accent2"/>
                </a:solidFill>
                <a:latin typeface="Calibri"/>
              </a:rPr>
              <a:t>12</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58" name="Rectangle 20"/>
          <p:cNvSpPr/>
          <p:nvPr/>
        </p:nvSpPr>
        <p:spPr>
          <a:xfrm>
            <a:off x="5845269" y="3381650"/>
            <a:ext cx="751267" cy="438582"/>
          </a:xfrm>
          <a:prstGeom prst="rect">
            <a:avLst/>
          </a:prstGeom>
        </p:spPr>
        <p:txBody>
          <a:bodyPr wrap="square">
            <a:spAutoFit/>
          </a:bodyPr>
          <a:lstStyle/>
          <a:p>
            <a:pPr defTabSz="685800">
              <a:defRPr/>
            </a:pPr>
            <a:r>
              <a:rPr lang="hu-HU" sz="2250" b="1" kern="0" dirty="0">
                <a:solidFill>
                  <a:schemeClr val="accent5"/>
                </a:solidFill>
                <a:latin typeface="Calibri"/>
              </a:rPr>
              <a:t>5</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60" name="Rectangle 59"/>
          <p:cNvSpPr/>
          <p:nvPr/>
        </p:nvSpPr>
        <p:spPr>
          <a:xfrm>
            <a:off x="6948264" y="1421413"/>
            <a:ext cx="751267" cy="438582"/>
          </a:xfrm>
          <a:prstGeom prst="rect">
            <a:avLst/>
          </a:prstGeom>
        </p:spPr>
        <p:txBody>
          <a:bodyPr wrap="square">
            <a:spAutoFit/>
          </a:bodyPr>
          <a:lstStyle/>
          <a:p>
            <a:pPr defTabSz="685800">
              <a:defRPr/>
            </a:pPr>
            <a:r>
              <a:rPr lang="hu-HU" sz="2250" b="1" kern="0" dirty="0">
                <a:solidFill>
                  <a:schemeClr val="accent4"/>
                </a:solidFill>
                <a:latin typeface="Calibri"/>
              </a:rPr>
              <a:t>13</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61" name="Rectangle 20"/>
          <p:cNvSpPr/>
          <p:nvPr/>
        </p:nvSpPr>
        <p:spPr>
          <a:xfrm>
            <a:off x="6917077" y="2408725"/>
            <a:ext cx="751267" cy="438582"/>
          </a:xfrm>
          <a:prstGeom prst="rect">
            <a:avLst/>
          </a:prstGeom>
        </p:spPr>
        <p:txBody>
          <a:bodyPr wrap="square">
            <a:spAutoFit/>
          </a:bodyPr>
          <a:lstStyle/>
          <a:p>
            <a:pPr defTabSz="685800">
              <a:defRPr/>
            </a:pPr>
            <a:r>
              <a:rPr lang="hu-HU" sz="2250" b="1" kern="0" dirty="0">
                <a:solidFill>
                  <a:schemeClr val="accent2"/>
                </a:solidFill>
                <a:latin typeface="Calibri"/>
              </a:rPr>
              <a:t>16</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62" name="Rectangle 20"/>
          <p:cNvSpPr/>
          <p:nvPr/>
        </p:nvSpPr>
        <p:spPr>
          <a:xfrm>
            <a:off x="6917077" y="3396416"/>
            <a:ext cx="751267" cy="438582"/>
          </a:xfrm>
          <a:prstGeom prst="rect">
            <a:avLst/>
          </a:prstGeom>
        </p:spPr>
        <p:txBody>
          <a:bodyPr wrap="square">
            <a:spAutoFit/>
          </a:bodyPr>
          <a:lstStyle/>
          <a:p>
            <a:pPr defTabSz="685800">
              <a:defRPr/>
            </a:pPr>
            <a:r>
              <a:rPr lang="hu-HU" sz="2250" b="1" kern="0" dirty="0">
                <a:solidFill>
                  <a:schemeClr val="accent5"/>
                </a:solidFill>
                <a:latin typeface="Calibri"/>
              </a:rPr>
              <a:t>11</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63" name="Szövegdoboz 30"/>
          <p:cNvSpPr txBox="1"/>
          <p:nvPr/>
        </p:nvSpPr>
        <p:spPr>
          <a:xfrm>
            <a:off x="3281746" y="772864"/>
            <a:ext cx="1214750"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WITH TV APPLICATION</a:t>
            </a:r>
          </a:p>
        </p:txBody>
      </p:sp>
      <p:sp>
        <p:nvSpPr>
          <p:cNvPr id="64" name="Szövegdoboz 30"/>
          <p:cNvSpPr txBox="1"/>
          <p:nvPr/>
        </p:nvSpPr>
        <p:spPr>
          <a:xfrm>
            <a:off x="2154164" y="812039"/>
            <a:ext cx="12554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WITH LIVE WEB TV</a:t>
            </a:r>
          </a:p>
        </p:txBody>
      </p:sp>
      <p:sp>
        <p:nvSpPr>
          <p:cNvPr id="65" name="Szövegdoboz 30"/>
          <p:cNvSpPr txBox="1"/>
          <p:nvPr/>
        </p:nvSpPr>
        <p:spPr>
          <a:xfrm>
            <a:off x="5629120" y="818415"/>
            <a:ext cx="936229"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WITH AERIAL</a:t>
            </a:r>
          </a:p>
        </p:txBody>
      </p:sp>
      <p:sp>
        <p:nvSpPr>
          <p:cNvPr id="66" name="Szövegdoboz 30"/>
          <p:cNvSpPr txBox="1"/>
          <p:nvPr/>
        </p:nvSpPr>
        <p:spPr>
          <a:xfrm>
            <a:off x="4424136" y="781799"/>
            <a:ext cx="1161791"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WITH SATELLITE DISH</a:t>
            </a:r>
          </a:p>
        </p:txBody>
      </p:sp>
      <p:sp>
        <p:nvSpPr>
          <p:cNvPr id="67" name="Szövegdoboz 30"/>
          <p:cNvSpPr txBox="1"/>
          <p:nvPr/>
        </p:nvSpPr>
        <p:spPr>
          <a:xfrm>
            <a:off x="6392910" y="830207"/>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OTHER</a:t>
            </a:r>
          </a:p>
        </p:txBody>
      </p:sp>
      <p:sp>
        <p:nvSpPr>
          <p:cNvPr id="68" name="Rectangle 117"/>
          <p:cNvSpPr/>
          <p:nvPr/>
        </p:nvSpPr>
        <p:spPr>
          <a:xfrm>
            <a:off x="323528" y="4250002"/>
            <a:ext cx="8332004" cy="553996"/>
          </a:xfrm>
          <a:prstGeom prst="rect">
            <a:avLst/>
          </a:prstGeom>
        </p:spPr>
        <p:txBody>
          <a:bodyPr wrap="square" lIns="91438" tIns="45719" rIns="91438" bIns="45719">
            <a:spAutoFit/>
          </a:bodyPr>
          <a:lstStyle/>
          <a:p>
            <a:pPr marL="4763" algn="just"/>
            <a:r>
              <a:rPr lang="en-US" sz="1000" dirty="0">
                <a:solidFill>
                  <a:srgbClr val="58595B"/>
                </a:solidFill>
              </a:rPr>
              <a:t>There is a nearly equal rate of those who do not use free TV</a:t>
            </a:r>
            <a:r>
              <a:rPr lang="hu-HU" sz="1000" dirty="0">
                <a:solidFill>
                  <a:srgbClr val="58595B"/>
                </a:solidFill>
              </a:rPr>
              <a:t> </a:t>
            </a:r>
            <a:r>
              <a:rPr lang="en-US" sz="1000" dirty="0">
                <a:solidFill>
                  <a:srgbClr val="58595B"/>
                </a:solidFill>
              </a:rPr>
              <a:t>service and of those who watch TV broadcast via web TV accessible from an online website, containing live broadcasts – thereby this is the most frequent one of the listed solutions in both countries. The content delivery TV</a:t>
            </a:r>
            <a:r>
              <a:rPr lang="hu-HU" sz="1000" dirty="0">
                <a:solidFill>
                  <a:srgbClr val="58595B"/>
                </a:solidFill>
              </a:rPr>
              <a:t> </a:t>
            </a:r>
            <a:r>
              <a:rPr lang="en-US" sz="1000" dirty="0">
                <a:solidFill>
                  <a:srgbClr val="58595B"/>
                </a:solidFill>
              </a:rPr>
              <a:t>application is also considered, accompanied in a smaller proportion </a:t>
            </a:r>
            <a:r>
              <a:rPr lang="hu-HU" sz="1000" dirty="0" err="1">
                <a:solidFill>
                  <a:srgbClr val="58595B"/>
                </a:solidFill>
              </a:rPr>
              <a:t>by</a:t>
            </a:r>
            <a:r>
              <a:rPr lang="en-US" sz="1000" dirty="0">
                <a:solidFill>
                  <a:srgbClr val="58595B"/>
                </a:solidFill>
              </a:rPr>
              <a:t> aerial in Great Britain and </a:t>
            </a:r>
            <a:r>
              <a:rPr lang="hu-HU" sz="1000" dirty="0" err="1">
                <a:solidFill>
                  <a:srgbClr val="58595B"/>
                </a:solidFill>
              </a:rPr>
              <a:t>by</a:t>
            </a:r>
            <a:r>
              <a:rPr lang="en-US" sz="1000" dirty="0">
                <a:solidFill>
                  <a:srgbClr val="58595B"/>
                </a:solidFill>
              </a:rPr>
              <a:t> subscription-free satellite dish in Germany. </a:t>
            </a:r>
          </a:p>
        </p:txBody>
      </p:sp>
      <p:sp>
        <p:nvSpPr>
          <p:cNvPr id="69" name="Rectangle 36"/>
          <p:cNvSpPr/>
          <p:nvPr/>
        </p:nvSpPr>
        <p:spPr>
          <a:xfrm>
            <a:off x="1328317" y="1347614"/>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70" name="Rectangle 37"/>
          <p:cNvSpPr/>
          <p:nvPr/>
        </p:nvSpPr>
        <p:spPr>
          <a:xfrm>
            <a:off x="427956" y="2354798"/>
            <a:ext cx="1762017" cy="446274"/>
          </a:xfrm>
          <a:prstGeom prst="rect">
            <a:avLst/>
          </a:prstGeom>
        </p:spPr>
        <p:txBody>
          <a:bodyPr wrap="none" lIns="91438" tIns="45719" rIns="91438" bIns="45719">
            <a:spAutoFit/>
          </a:bodyPr>
          <a:lstStyle/>
          <a:p>
            <a:r>
              <a:rPr lang="hu-HU" sz="2300" b="1" kern="0" dirty="0">
                <a:solidFill>
                  <a:schemeClr val="accent2"/>
                </a:solidFill>
                <a:latin typeface="Calibri"/>
              </a:rPr>
              <a:t>Great </a:t>
            </a:r>
            <a:r>
              <a:rPr lang="hu-HU" sz="2300" b="1" kern="0" dirty="0" err="1">
                <a:solidFill>
                  <a:schemeClr val="accent2"/>
                </a:solidFill>
                <a:latin typeface="Calibri"/>
              </a:rPr>
              <a:t>Britain</a:t>
            </a:r>
            <a:endParaRPr lang="hu-HU" sz="2300" b="1" kern="0" dirty="0">
              <a:solidFill>
                <a:schemeClr val="accent2"/>
              </a:solidFill>
              <a:latin typeface="Calibri"/>
            </a:endParaRPr>
          </a:p>
        </p:txBody>
      </p:sp>
      <p:sp>
        <p:nvSpPr>
          <p:cNvPr id="73" name="Rectangle 47"/>
          <p:cNvSpPr/>
          <p:nvPr/>
        </p:nvSpPr>
        <p:spPr>
          <a:xfrm>
            <a:off x="879061" y="3361980"/>
            <a:ext cx="1309970" cy="446274"/>
          </a:xfrm>
          <a:prstGeom prst="rect">
            <a:avLst/>
          </a:prstGeom>
        </p:spPr>
        <p:txBody>
          <a:bodyPr wrap="none" lIns="91438" tIns="45719" rIns="91438" bIns="45719">
            <a:spAutoFit/>
          </a:bodyPr>
          <a:lstStyle/>
          <a:p>
            <a:r>
              <a:rPr lang="hu-HU" sz="2300" b="1" kern="0" dirty="0" err="1">
                <a:solidFill>
                  <a:schemeClr val="accent5"/>
                </a:solidFill>
                <a:latin typeface="Calibri"/>
              </a:rPr>
              <a:t>Germany</a:t>
            </a:r>
            <a:endParaRPr lang="hu-HU" sz="2300" b="1" kern="0" dirty="0">
              <a:solidFill>
                <a:schemeClr val="accent5"/>
              </a:solidFill>
              <a:latin typeface="Calibri"/>
            </a:endParaRPr>
          </a:p>
        </p:txBody>
      </p:sp>
      <p:graphicFrame>
        <p:nvGraphicFramePr>
          <p:cNvPr id="55" name="Chart 16"/>
          <p:cNvGraphicFramePr>
            <a:graphicFrameLocks noChangeAspect="1"/>
          </p:cNvGraphicFramePr>
          <p:nvPr>
            <p:extLst>
              <p:ext uri="{D42A27DB-BD31-4B8C-83A1-F6EECF244321}">
                <p14:modId xmlns:p14="http://schemas.microsoft.com/office/powerpoint/2010/main" val="584857281"/>
              </p:ext>
            </p:extLst>
          </p:nvPr>
        </p:nvGraphicFramePr>
        <p:xfrm>
          <a:off x="7761276" y="1116678"/>
          <a:ext cx="1275220" cy="1263368"/>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71" name="Chart 16"/>
          <p:cNvGraphicFramePr>
            <a:graphicFrameLocks noChangeAspect="1"/>
          </p:cNvGraphicFramePr>
          <p:nvPr>
            <p:extLst>
              <p:ext uri="{D42A27DB-BD31-4B8C-83A1-F6EECF244321}">
                <p14:modId xmlns:p14="http://schemas.microsoft.com/office/powerpoint/2010/main" val="3117398979"/>
              </p:ext>
            </p:extLst>
          </p:nvPr>
        </p:nvGraphicFramePr>
        <p:xfrm>
          <a:off x="7761276" y="2103990"/>
          <a:ext cx="1275220" cy="1263368"/>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72" name="Chart 16"/>
          <p:cNvGraphicFramePr>
            <a:graphicFrameLocks noChangeAspect="1"/>
          </p:cNvGraphicFramePr>
          <p:nvPr>
            <p:extLst>
              <p:ext uri="{D42A27DB-BD31-4B8C-83A1-F6EECF244321}">
                <p14:modId xmlns:p14="http://schemas.microsoft.com/office/powerpoint/2010/main" val="323260920"/>
              </p:ext>
            </p:extLst>
          </p:nvPr>
        </p:nvGraphicFramePr>
        <p:xfrm>
          <a:off x="7761276" y="3101707"/>
          <a:ext cx="1275220" cy="1263368"/>
        </p:xfrm>
        <a:graphic>
          <a:graphicData uri="http://schemas.openxmlformats.org/drawingml/2006/chart">
            <c:chart xmlns:c="http://schemas.openxmlformats.org/drawingml/2006/chart" xmlns:r="http://schemas.openxmlformats.org/officeDocument/2006/relationships" r:id="rId20"/>
          </a:graphicData>
        </a:graphic>
      </p:graphicFrame>
      <p:sp>
        <p:nvSpPr>
          <p:cNvPr id="74" name="Rectangle 73"/>
          <p:cNvSpPr/>
          <p:nvPr/>
        </p:nvSpPr>
        <p:spPr>
          <a:xfrm>
            <a:off x="8100392" y="1422266"/>
            <a:ext cx="751267" cy="438582"/>
          </a:xfrm>
          <a:prstGeom prst="rect">
            <a:avLst/>
          </a:prstGeom>
        </p:spPr>
        <p:txBody>
          <a:bodyPr wrap="square">
            <a:spAutoFit/>
          </a:bodyPr>
          <a:lstStyle/>
          <a:p>
            <a:pPr defTabSz="685800">
              <a:defRPr/>
            </a:pPr>
            <a:r>
              <a:rPr lang="hu-HU" sz="2250" b="1" kern="0" dirty="0">
                <a:solidFill>
                  <a:schemeClr val="accent4"/>
                </a:solidFill>
                <a:latin typeface="Calibri"/>
              </a:rPr>
              <a:t>37</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75" name="Rectangle 20"/>
          <p:cNvSpPr/>
          <p:nvPr/>
        </p:nvSpPr>
        <p:spPr>
          <a:xfrm>
            <a:off x="8090129" y="2409578"/>
            <a:ext cx="751267" cy="438582"/>
          </a:xfrm>
          <a:prstGeom prst="rect">
            <a:avLst/>
          </a:prstGeom>
        </p:spPr>
        <p:txBody>
          <a:bodyPr wrap="square">
            <a:spAutoFit/>
          </a:bodyPr>
          <a:lstStyle/>
          <a:p>
            <a:pPr defTabSz="685800">
              <a:defRPr/>
            </a:pPr>
            <a:r>
              <a:rPr lang="hu-HU" sz="2250" b="1" kern="0" dirty="0">
                <a:solidFill>
                  <a:schemeClr val="accent2"/>
                </a:solidFill>
                <a:latin typeface="Calibri"/>
              </a:rPr>
              <a:t>39</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76" name="Rectangle 20"/>
          <p:cNvSpPr/>
          <p:nvPr/>
        </p:nvSpPr>
        <p:spPr>
          <a:xfrm>
            <a:off x="8090129" y="3397269"/>
            <a:ext cx="751267" cy="438582"/>
          </a:xfrm>
          <a:prstGeom prst="rect">
            <a:avLst/>
          </a:prstGeom>
        </p:spPr>
        <p:txBody>
          <a:bodyPr wrap="square">
            <a:spAutoFit/>
          </a:bodyPr>
          <a:lstStyle/>
          <a:p>
            <a:pPr defTabSz="685800">
              <a:defRPr/>
            </a:pPr>
            <a:r>
              <a:rPr lang="hu-HU" sz="2250" b="1" kern="0" dirty="0">
                <a:solidFill>
                  <a:schemeClr val="accent5"/>
                </a:solidFill>
                <a:latin typeface="Calibri"/>
              </a:rPr>
              <a:t>34</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77" name="Szövegdoboz 30"/>
          <p:cNvSpPr txBox="1"/>
          <p:nvPr/>
        </p:nvSpPr>
        <p:spPr>
          <a:xfrm>
            <a:off x="7633950" y="779038"/>
            <a:ext cx="1529872" cy="3693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DOES NOT USE FREE SERVICES</a:t>
            </a:r>
          </a:p>
        </p:txBody>
      </p:sp>
      <p:sp>
        <p:nvSpPr>
          <p:cNvPr id="5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78" name="Picture 77">
            <a:extLst>
              <a:ext uri="{FF2B5EF4-FFF2-40B4-BE49-F238E27FC236}">
                <a16:creationId xmlns:a16="http://schemas.microsoft.com/office/drawing/2014/main" xmlns="" id="{612A7C44-497A-4109-BB16-BAEC368C908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9" name="Picture 78">
            <a:extLst>
              <a:ext uri="{FF2B5EF4-FFF2-40B4-BE49-F238E27FC236}">
                <a16:creationId xmlns:a16="http://schemas.microsoft.com/office/drawing/2014/main" xmlns="" id="{7A63E8EA-46F4-4A81-9656-EABDD6C6886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555307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9"/>
          <p:cNvSpPr>
            <a:spLocks noGrp="1"/>
          </p:cNvSpPr>
          <p:nvPr>
            <p:ph type="body" sz="quarter" idx="26"/>
          </p:nvPr>
        </p:nvSpPr>
        <p:spPr>
          <a:xfrm>
            <a:off x="259546" y="477045"/>
            <a:ext cx="8690248" cy="205628"/>
          </a:xfrm>
        </p:spPr>
        <p:txBody>
          <a:bodyPr/>
          <a:lstStyle/>
          <a:p>
            <a:r>
              <a:rPr lang="hu-HU" dirty="0" err="1"/>
              <a:t>By</a:t>
            </a:r>
            <a:r>
              <a:rPr lang="hu-HU" dirty="0"/>
              <a:t> </a:t>
            </a:r>
            <a:r>
              <a:rPr lang="hu-HU" dirty="0" err="1"/>
              <a:t>demographic</a:t>
            </a:r>
            <a:r>
              <a:rPr lang="hu-HU" dirty="0"/>
              <a:t> </a:t>
            </a:r>
            <a:r>
              <a:rPr lang="hu-HU" dirty="0" err="1"/>
              <a:t>variables</a:t>
            </a:r>
            <a:endParaRPr lang="hu-HU" dirty="0"/>
          </a:p>
        </p:txBody>
      </p:sp>
      <p:cxnSp>
        <p:nvCxnSpPr>
          <p:cNvPr id="118" name="Straight Connector 117"/>
          <p:cNvCxnSpPr/>
          <p:nvPr/>
        </p:nvCxnSpPr>
        <p:spPr>
          <a:xfrm flipH="1" flipV="1">
            <a:off x="2504476" y="2931792"/>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nvPr>
        </p:nvGraphicFramePr>
        <p:xfrm>
          <a:off x="1835697" y="1972392"/>
          <a:ext cx="599728" cy="1751487"/>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583829">
                <a:tc>
                  <a:txBody>
                    <a:bodyPr/>
                    <a:lstStyle/>
                    <a:p>
                      <a:pPr algn="ctr"/>
                      <a:r>
                        <a:rPr lang="hu-HU" sz="1600" b="1" kern="0" dirty="0">
                          <a:solidFill>
                            <a:schemeClr val="accent5"/>
                          </a:solidFill>
                          <a:latin typeface="Calibri"/>
                          <a:ea typeface="+mn-ea"/>
                          <a:cs typeface="+mn-cs"/>
                        </a:rPr>
                        <a:t>63%</a:t>
                      </a:r>
                    </a:p>
                  </a:txBody>
                  <a:tcPr>
                    <a:noFill/>
                  </a:tcPr>
                </a:tc>
                <a:extLst>
                  <a:ext uri="{0D108BD9-81ED-4DB2-BD59-A6C34878D82A}">
                    <a16:rowId xmlns:a16="http://schemas.microsoft.com/office/drawing/2014/main" xmlns="" val="1967301344"/>
                  </a:ext>
                </a:extLst>
              </a:tr>
              <a:tr h="583829">
                <a:tc>
                  <a:txBody>
                    <a:bodyPr/>
                    <a:lstStyle/>
                    <a:p>
                      <a:pPr algn="ctr"/>
                      <a:r>
                        <a:rPr lang="hu-HU" sz="1600" b="1" kern="0" dirty="0">
                          <a:solidFill>
                            <a:schemeClr val="accent5"/>
                          </a:solidFill>
                          <a:latin typeface="Calibri"/>
                          <a:ea typeface="+mn-ea"/>
                          <a:cs typeface="+mn-cs"/>
                        </a:rPr>
                        <a:t>37%</a:t>
                      </a:r>
                    </a:p>
                  </a:txBody>
                  <a:tcPr>
                    <a:noFill/>
                  </a:tcPr>
                </a:tc>
                <a:extLst>
                  <a:ext uri="{0D108BD9-81ED-4DB2-BD59-A6C34878D82A}">
                    <a16:rowId xmlns:a16="http://schemas.microsoft.com/office/drawing/2014/main" xmlns="" val="1533298621"/>
                  </a:ext>
                </a:extLst>
              </a:tr>
              <a:tr h="583829">
                <a:tc>
                  <a:txBody>
                    <a:bodyPr/>
                    <a:lstStyle/>
                    <a:p>
                      <a:pPr algn="ctr"/>
                      <a:endParaRPr lang="hu-HU" sz="16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3286758082"/>
                  </a:ext>
                </a:extLst>
              </a:tr>
            </a:tbl>
          </a:graphicData>
        </a:graphic>
      </p:graphicFrame>
      <p:graphicFrame>
        <p:nvGraphicFramePr>
          <p:cNvPr id="115" name="Table 167"/>
          <p:cNvGraphicFramePr>
            <a:graphicFrameLocks noGrp="1"/>
          </p:cNvGraphicFramePr>
          <p:nvPr>
            <p:extLst>
              <p:ext uri="{D42A27DB-BD31-4B8C-83A1-F6EECF244321}">
                <p14:modId xmlns:p14="http://schemas.microsoft.com/office/powerpoint/2010/main" val="1342047969"/>
              </p:ext>
            </p:extLst>
          </p:nvPr>
        </p:nvGraphicFramePr>
        <p:xfrm>
          <a:off x="395536" y="1972391"/>
          <a:ext cx="1512168" cy="1607472"/>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535824">
                <a:tc>
                  <a:txBody>
                    <a:bodyPr/>
                    <a:lstStyle/>
                    <a:p>
                      <a:pPr algn="l"/>
                      <a:r>
                        <a:rPr lang="hu-HU" sz="1200" b="1" kern="0" dirty="0" err="1">
                          <a:solidFill>
                            <a:schemeClr val="accent5"/>
                          </a:solidFill>
                          <a:latin typeface="Calibri"/>
                          <a:ea typeface="+mn-ea"/>
                          <a:cs typeface="+mn-cs"/>
                        </a:rPr>
                        <a:t>Using</a:t>
                      </a:r>
                      <a:endParaRPr lang="hu-HU" sz="1200" b="1" kern="0" dirty="0">
                        <a:solidFill>
                          <a:schemeClr val="accent5"/>
                        </a:solidFill>
                        <a:latin typeface="Calibri"/>
                        <a:ea typeface="+mn-ea"/>
                        <a:cs typeface="+mn-cs"/>
                      </a:endParaRPr>
                    </a:p>
                    <a:p>
                      <a:pPr algn="l"/>
                      <a:endParaRPr lang="hu-HU" sz="12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1967301344"/>
                  </a:ext>
                </a:extLst>
              </a:tr>
              <a:tr h="535824">
                <a:tc>
                  <a:txBody>
                    <a:bodyPr/>
                    <a:lstStyle/>
                    <a:p>
                      <a:pPr algn="l"/>
                      <a:r>
                        <a:rPr lang="hu-HU" sz="1200" b="1" kern="0" dirty="0" err="1">
                          <a:solidFill>
                            <a:schemeClr val="accent5"/>
                          </a:solidFill>
                          <a:latin typeface="Calibri"/>
                          <a:ea typeface="+mn-ea"/>
                          <a:cs typeface="+mn-cs"/>
                        </a:rPr>
                        <a:t>Not</a:t>
                      </a:r>
                      <a:r>
                        <a:rPr lang="hu-HU" sz="1200" b="1" kern="0" dirty="0">
                          <a:solidFill>
                            <a:schemeClr val="accent5"/>
                          </a:solidFill>
                          <a:latin typeface="Calibri"/>
                          <a:ea typeface="+mn-ea"/>
                          <a:cs typeface="+mn-cs"/>
                        </a:rPr>
                        <a:t> </a:t>
                      </a:r>
                      <a:r>
                        <a:rPr lang="hu-HU" sz="1200" b="1" kern="0" dirty="0" err="1">
                          <a:solidFill>
                            <a:schemeClr val="accent5"/>
                          </a:solidFill>
                          <a:latin typeface="Calibri"/>
                          <a:ea typeface="+mn-ea"/>
                          <a:cs typeface="+mn-cs"/>
                        </a:rPr>
                        <a:t>using</a:t>
                      </a:r>
                      <a:endParaRPr lang="hu-HU" sz="12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1533298621"/>
                  </a:ext>
                </a:extLst>
              </a:tr>
              <a:tr h="535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200" b="1" kern="0" dirty="0">
                        <a:solidFill>
                          <a:schemeClr val="accent5"/>
                        </a:solidFill>
                        <a:latin typeface="Calibri"/>
                        <a:ea typeface="+mn-ea"/>
                        <a:cs typeface="+mn-cs"/>
                      </a:endParaRPr>
                    </a:p>
                    <a:p>
                      <a:pPr algn="l"/>
                      <a:endParaRPr lang="hu-HU" sz="12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3286758082"/>
                  </a:ext>
                </a:extLst>
              </a:tr>
            </a:tbl>
          </a:graphicData>
        </a:graphic>
      </p:graphicFrame>
      <p:graphicFrame>
        <p:nvGraphicFramePr>
          <p:cNvPr id="147" name="Táblázat 146"/>
          <p:cNvGraphicFramePr>
            <a:graphicFrameLocks noGrp="1"/>
          </p:cNvGraphicFramePr>
          <p:nvPr/>
        </p:nvGraphicFramePr>
        <p:xfrm>
          <a:off x="2745966" y="1995687"/>
          <a:ext cx="5299788" cy="936104"/>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66%</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60%</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62%</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60%</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67%</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
        <p:nvSpPr>
          <p:cNvPr id="37" name="Title 3"/>
          <p:cNvSpPr>
            <a:spLocks noGrp="1"/>
          </p:cNvSpPr>
          <p:nvPr>
            <p:ph type="title"/>
          </p:nvPr>
        </p:nvSpPr>
        <p:spPr>
          <a:xfrm>
            <a:off x="212058" y="13796"/>
            <a:ext cx="8680422" cy="469722"/>
          </a:xfrm>
        </p:spPr>
        <p:txBody>
          <a:bodyPr>
            <a:normAutofit fontScale="90000"/>
          </a:bodyPr>
          <a:lstStyle/>
          <a:p>
            <a:r>
              <a:rPr lang="hu-HU" dirty="0" err="1"/>
              <a:t>Watching</a:t>
            </a:r>
            <a:r>
              <a:rPr lang="hu-HU" dirty="0"/>
              <a:t> TV </a:t>
            </a:r>
            <a:r>
              <a:rPr lang="hu-HU" dirty="0" err="1"/>
              <a:t>via</a:t>
            </a:r>
            <a:r>
              <a:rPr lang="hu-HU" dirty="0"/>
              <a:t> Free </a:t>
            </a:r>
            <a:r>
              <a:rPr lang="hu-HU" dirty="0" err="1"/>
              <a:t>Solutions</a:t>
            </a:r>
            <a:r>
              <a:rPr lang="hu-HU" dirty="0"/>
              <a:t> </a:t>
            </a:r>
            <a:endParaRPr lang="en-US" dirty="0"/>
          </a:p>
        </p:txBody>
      </p:sp>
      <p:sp>
        <p:nvSpPr>
          <p:cNvPr id="35" name="Szövegdoboz 81"/>
          <p:cNvSpPr txBox="1"/>
          <p:nvPr/>
        </p:nvSpPr>
        <p:spPr>
          <a:xfrm>
            <a:off x="2165282" y="1161806"/>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Gender</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36" name="Rectangle 35"/>
          <p:cNvSpPr/>
          <p:nvPr/>
        </p:nvSpPr>
        <p:spPr>
          <a:xfrm>
            <a:off x="1760366" y="1059582"/>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38" name="Szövegdoboz 81"/>
          <p:cNvSpPr txBox="1"/>
          <p:nvPr/>
        </p:nvSpPr>
        <p:spPr>
          <a:xfrm>
            <a:off x="4644008" y="1160817"/>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100" kern="0" noProof="0" dirty="0">
                <a:solidFill>
                  <a:schemeClr val="bg1">
                    <a:lumMod val="50000"/>
                  </a:schemeClr>
                </a:solidFill>
                <a:latin typeface="Calibri" pitchFamily="34" charset="0"/>
                <a:cs typeface="Arial" pitchFamily="34" charset="0"/>
              </a:rPr>
              <a:t>Marital</a:t>
            </a: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 status</a:t>
            </a:r>
          </a:p>
        </p:txBody>
      </p:sp>
      <p:sp>
        <p:nvSpPr>
          <p:cNvPr id="39" name="Szövegdoboz 81"/>
          <p:cNvSpPr txBox="1"/>
          <p:nvPr/>
        </p:nvSpPr>
        <p:spPr>
          <a:xfrm>
            <a:off x="6156176" y="1168253"/>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Settlement</a:t>
            </a: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 </a:t>
            </a: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type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40" name="TextBox 39"/>
          <p:cNvSpPr txBox="1"/>
          <p:nvPr/>
        </p:nvSpPr>
        <p:spPr>
          <a:xfrm>
            <a:off x="5364087" y="1534021"/>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41" name="Straight Connector 40"/>
          <p:cNvCxnSpPr/>
          <p:nvPr/>
        </p:nvCxnSpPr>
        <p:spPr>
          <a:xfrm flipH="1" flipV="1">
            <a:off x="2504476" y="1920542"/>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Szövegdoboz 81"/>
          <p:cNvSpPr txBox="1"/>
          <p:nvPr/>
        </p:nvSpPr>
        <p:spPr>
          <a:xfrm>
            <a:off x="3275856" y="1151353"/>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Age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43" name="Szövegdoboz 60"/>
          <p:cNvSpPr txBox="1"/>
          <p:nvPr/>
        </p:nvSpPr>
        <p:spPr>
          <a:xfrm>
            <a:off x="3131840" y="156918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44" name="Szövegdoboz 61"/>
          <p:cNvSpPr txBox="1"/>
          <p:nvPr/>
        </p:nvSpPr>
        <p:spPr>
          <a:xfrm>
            <a:off x="3635896"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45" name="Szövegdoboz 62"/>
          <p:cNvSpPr txBox="1"/>
          <p:nvPr/>
        </p:nvSpPr>
        <p:spPr>
          <a:xfrm>
            <a:off x="4042111"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46" name="Szövegdoboz 63"/>
          <p:cNvSpPr txBox="1"/>
          <p:nvPr/>
        </p:nvSpPr>
        <p:spPr>
          <a:xfrm>
            <a:off x="4474159" y="1647839"/>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47" name="Freeform 26"/>
          <p:cNvSpPr>
            <a:spLocks noChangeAspect="1" noEditPoints="1"/>
          </p:cNvSpPr>
          <p:nvPr/>
        </p:nvSpPr>
        <p:spPr bwMode="auto">
          <a:xfrm>
            <a:off x="7691082" y="1640967"/>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48" name="Freeform 589"/>
          <p:cNvSpPr>
            <a:spLocks noChangeAspect="1" noEditPoints="1"/>
          </p:cNvSpPr>
          <p:nvPr/>
        </p:nvSpPr>
        <p:spPr bwMode="auto">
          <a:xfrm>
            <a:off x="6732636" y="1635646"/>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nvGrpSpPr>
          <p:cNvPr id="49" name="Group 175"/>
          <p:cNvGrpSpPr>
            <a:grpSpLocks noChangeAspect="1"/>
          </p:cNvGrpSpPr>
          <p:nvPr/>
        </p:nvGrpSpPr>
        <p:grpSpPr>
          <a:xfrm>
            <a:off x="7287964" y="1650035"/>
            <a:ext cx="226830" cy="206342"/>
            <a:chOff x="3395663" y="2381251"/>
            <a:chExt cx="246063" cy="223838"/>
          </a:xfrm>
          <a:solidFill>
            <a:srgbClr val="58595B"/>
          </a:solidFill>
        </p:grpSpPr>
        <p:sp>
          <p:nvSpPr>
            <p:cNvPr id="50"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51" name="Rectangle 115"/>
            <p:cNvSpPr>
              <a:spLocks noChangeArrowheads="1"/>
            </p:cNvSpPr>
            <p:nvPr/>
          </p:nvSpPr>
          <p:spPr bwMode="auto">
            <a:xfrm>
              <a:off x="3462338" y="2505076"/>
              <a:ext cx="114300"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52" name="Rectangle 116"/>
            <p:cNvSpPr>
              <a:spLocks noChangeArrowheads="1"/>
            </p:cNvSpPr>
            <p:nvPr/>
          </p:nvSpPr>
          <p:spPr bwMode="auto">
            <a:xfrm>
              <a:off x="35337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53" name="Rectangle 117"/>
            <p:cNvSpPr>
              <a:spLocks noChangeArrowheads="1"/>
            </p:cNvSpPr>
            <p:nvPr/>
          </p:nvSpPr>
          <p:spPr bwMode="auto">
            <a:xfrm>
              <a:off x="34956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54" name="Rectangle 118"/>
            <p:cNvSpPr>
              <a:spLocks noChangeArrowheads="1"/>
            </p:cNvSpPr>
            <p:nvPr/>
          </p:nvSpPr>
          <p:spPr bwMode="auto">
            <a:xfrm>
              <a:off x="3462338" y="2535238"/>
              <a:ext cx="114300" cy="7938"/>
            </a:xfrm>
            <a:prstGeom prst="rect">
              <a:avLst/>
            </a:prstGeom>
            <a:grp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grpSp>
      <p:pic>
        <p:nvPicPr>
          <p:cNvPr id="55"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635646"/>
            <a:ext cx="259215" cy="246806"/>
          </a:xfrm>
          <a:prstGeom prst="rect">
            <a:avLst/>
          </a:prstGeom>
        </p:spPr>
      </p:pic>
      <p:sp>
        <p:nvSpPr>
          <p:cNvPr id="56" name="Szövegdoboz 121"/>
          <p:cNvSpPr txBox="1"/>
          <p:nvPr/>
        </p:nvSpPr>
        <p:spPr>
          <a:xfrm>
            <a:off x="2745967" y="156595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57" name="Group 56"/>
          <p:cNvGrpSpPr/>
          <p:nvPr/>
        </p:nvGrpSpPr>
        <p:grpSpPr>
          <a:xfrm>
            <a:off x="5698295" y="1562728"/>
            <a:ext cx="961937" cy="403340"/>
            <a:chOff x="5698295" y="1304314"/>
            <a:chExt cx="961937" cy="403340"/>
          </a:xfrm>
        </p:grpSpPr>
        <p:sp>
          <p:nvSpPr>
            <p:cNvPr id="58"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59" name="Group 58"/>
            <p:cNvGrpSpPr/>
            <p:nvPr/>
          </p:nvGrpSpPr>
          <p:grpSpPr>
            <a:xfrm>
              <a:off x="5698295" y="1304314"/>
              <a:ext cx="720080" cy="400110"/>
              <a:chOff x="5698295" y="1304314"/>
              <a:chExt cx="720080" cy="400110"/>
            </a:xfrm>
          </p:grpSpPr>
          <p:sp>
            <p:nvSpPr>
              <p:cNvPr id="60"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66"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67" name="Szövegdoboz 121"/>
          <p:cNvSpPr txBox="1"/>
          <p:nvPr/>
        </p:nvSpPr>
        <p:spPr>
          <a:xfrm>
            <a:off x="4932040" y="1559498"/>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68" name="Straight Connector 67"/>
          <p:cNvCxnSpPr/>
          <p:nvPr/>
        </p:nvCxnSpPr>
        <p:spPr>
          <a:xfrm>
            <a:off x="6272691" y="1578026"/>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32640" y="1571150"/>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59541" y="1573681"/>
            <a:ext cx="0" cy="135376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sp>
        <p:nvSpPr>
          <p:cNvPr id="117" name="Rectangle 116"/>
          <p:cNvSpPr/>
          <p:nvPr/>
        </p:nvSpPr>
        <p:spPr>
          <a:xfrm>
            <a:off x="395536" y="3385905"/>
            <a:ext cx="7920880" cy="553996"/>
          </a:xfrm>
          <a:prstGeom prst="rect">
            <a:avLst/>
          </a:prstGeom>
        </p:spPr>
        <p:txBody>
          <a:bodyPr wrap="square" lIns="91438" tIns="45719" rIns="91438" bIns="45719">
            <a:spAutoFit/>
          </a:bodyPr>
          <a:lstStyle/>
          <a:p>
            <a:pPr algn="just"/>
            <a:r>
              <a:rPr lang="en-US" sz="1000" dirty="0">
                <a:solidFill>
                  <a:srgbClr val="58595B"/>
                </a:solidFill>
              </a:rPr>
              <a:t>The free solutions of watching TV are mainly used by the sample’s oldest group (40-49 </a:t>
            </a:r>
            <a:r>
              <a:rPr lang="en-US" sz="1000" dirty="0" err="1">
                <a:solidFill>
                  <a:srgbClr val="58595B"/>
                </a:solidFill>
              </a:rPr>
              <a:t>y.o</a:t>
            </a:r>
            <a:r>
              <a:rPr lang="en-US" sz="1000" dirty="0">
                <a:solidFill>
                  <a:srgbClr val="58595B"/>
                </a:solidFill>
              </a:rPr>
              <a:t>.) and by</a:t>
            </a:r>
            <a:r>
              <a:rPr lang="hu-HU" sz="1000" dirty="0">
                <a:solidFill>
                  <a:srgbClr val="58595B"/>
                </a:solidFill>
              </a:rPr>
              <a:t> </a:t>
            </a:r>
            <a:r>
              <a:rPr lang="en-US" sz="1000" dirty="0">
                <a:solidFill>
                  <a:srgbClr val="58595B"/>
                </a:solidFill>
              </a:rPr>
              <a:t>those</a:t>
            </a:r>
            <a:r>
              <a:rPr lang="hu-HU" sz="1000">
                <a:solidFill>
                  <a:srgbClr val="58595B"/>
                </a:solidFill>
              </a:rPr>
              <a:t> </a:t>
            </a:r>
            <a:r>
              <a:rPr lang="en-US" sz="1000">
                <a:solidFill>
                  <a:srgbClr val="58595B"/>
                </a:solidFill>
              </a:rPr>
              <a:t>living </a:t>
            </a:r>
            <a:r>
              <a:rPr lang="en-US" sz="1000" dirty="0">
                <a:solidFill>
                  <a:srgbClr val="58595B"/>
                </a:solidFill>
              </a:rPr>
              <a:t>in villages. They are typically people who often feel like strangers in the given country and travel home frequently. </a:t>
            </a:r>
          </a:p>
          <a:p>
            <a:pPr algn="just"/>
            <a:r>
              <a:rPr lang="en-US" sz="1000" dirty="0">
                <a:solidFill>
                  <a:srgbClr val="58595B"/>
                </a:solidFill>
              </a:rPr>
              <a:t>Those who do not take this opportunity do not significantly deviate from the average, they rather belong to the group of single women. </a:t>
            </a:r>
          </a:p>
        </p:txBody>
      </p:sp>
      <p:pic>
        <p:nvPicPr>
          <p:cNvPr id="62" name="Picture 61">
            <a:extLst>
              <a:ext uri="{FF2B5EF4-FFF2-40B4-BE49-F238E27FC236}">
                <a16:creationId xmlns:a16="http://schemas.microsoft.com/office/drawing/2014/main" xmlns="" id="{DF16C9EB-BF58-41EE-8050-8AFA0FB71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3" name="Picture 62">
            <a:extLst>
              <a:ext uri="{FF2B5EF4-FFF2-40B4-BE49-F238E27FC236}">
                <a16:creationId xmlns:a16="http://schemas.microsoft.com/office/drawing/2014/main" xmlns="" id="{CECC5FF9-D3A0-4819-8D83-8ABF5504C0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30038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Device </a:t>
            </a:r>
            <a:r>
              <a:rPr lang="hu-HU" dirty="0" err="1"/>
              <a:t>Needed</a:t>
            </a:r>
            <a:r>
              <a:rPr lang="hu-HU" dirty="0"/>
              <a:t> </a:t>
            </a:r>
            <a:r>
              <a:rPr lang="hu-HU" dirty="0" err="1"/>
              <a:t>for</a:t>
            </a:r>
            <a:r>
              <a:rPr lang="hu-HU" dirty="0"/>
              <a:t> </a:t>
            </a:r>
            <a:r>
              <a:rPr lang="hu-HU" dirty="0" err="1"/>
              <a:t>Satellite</a:t>
            </a:r>
            <a:r>
              <a:rPr lang="hu-HU" dirty="0"/>
              <a:t> </a:t>
            </a:r>
            <a:r>
              <a:rPr lang="hu-HU" dirty="0" err="1"/>
              <a:t>Subscription</a:t>
            </a:r>
            <a:endParaRPr lang="en-US" dirty="0"/>
          </a:p>
        </p:txBody>
      </p:sp>
      <p:sp>
        <p:nvSpPr>
          <p:cNvPr id="118" name="Rectangle 117"/>
          <p:cNvSpPr/>
          <p:nvPr/>
        </p:nvSpPr>
        <p:spPr>
          <a:xfrm>
            <a:off x="3859745" y="1687726"/>
            <a:ext cx="4536504" cy="1938990"/>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rgbClr val="58595B"/>
                </a:solidFill>
                <a:effectLst/>
                <a:uLnTx/>
                <a:uFillTx/>
              </a:rPr>
              <a:t>In Germany a little more that the</a:t>
            </a:r>
            <a:r>
              <a:rPr kumimoji="0" lang="en-GB" sz="1000" b="0" i="0" u="none" strike="noStrike" kern="0" cap="none" spc="0" normalizeH="0" dirty="0">
                <a:ln>
                  <a:noFill/>
                </a:ln>
                <a:solidFill>
                  <a:srgbClr val="58595B"/>
                </a:solidFill>
                <a:effectLst/>
                <a:uLnTx/>
                <a:uFillTx/>
              </a:rPr>
              <a:t> average, in Great Britain less</a:t>
            </a:r>
            <a:r>
              <a:rPr kumimoji="0" lang="hu-HU" sz="1000" b="0" i="0" u="none" strike="noStrike" kern="0" cap="none" spc="0" normalizeH="0" dirty="0">
                <a:ln>
                  <a:noFill/>
                </a:ln>
                <a:solidFill>
                  <a:srgbClr val="58595B"/>
                </a:solidFill>
                <a:effectLst/>
                <a:uLnTx/>
                <a:uFillTx/>
              </a:rPr>
              <a:t> </a:t>
            </a:r>
            <a:r>
              <a:rPr kumimoji="0" lang="hu-HU" sz="1000" b="0" i="0" u="none" strike="noStrike" kern="0" cap="none" spc="0" normalizeH="0" dirty="0" err="1">
                <a:ln>
                  <a:noFill/>
                </a:ln>
                <a:solidFill>
                  <a:srgbClr val="58595B"/>
                </a:solidFill>
                <a:effectLst/>
                <a:uLnTx/>
                <a:uFillTx/>
              </a:rPr>
              <a:t>people</a:t>
            </a:r>
            <a:r>
              <a:rPr kumimoji="0" lang="en-GB" sz="1000" b="0" i="0" u="none" strike="noStrike" kern="0" cap="none" spc="0" normalizeH="0" dirty="0">
                <a:ln>
                  <a:noFill/>
                </a:ln>
                <a:solidFill>
                  <a:srgbClr val="58595B"/>
                </a:solidFill>
                <a:effectLst/>
                <a:uLnTx/>
                <a:uFillTx/>
              </a:rPr>
              <a:t>, but overall the majority (2/3 of respondents) has heard about someone who has taken their device belonging to the satellite subscription, through which they can keep </a:t>
            </a:r>
            <a:r>
              <a:rPr lang="en-GB" sz="1000" kern="0" dirty="0">
                <a:solidFill>
                  <a:srgbClr val="58595B"/>
                </a:solidFill>
              </a:rPr>
              <a:t>watching Hungarian broadcasts. </a:t>
            </a:r>
          </a:p>
          <a:p>
            <a:pPr marL="4763" marR="0" lvl="0" indent="0" algn="just"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rgbClr val="58595B"/>
              </a:solidFill>
              <a:effectLst/>
              <a:uLnTx/>
              <a:uFillTx/>
            </a:endParaRPr>
          </a:p>
          <a:p>
            <a:pPr marL="4763" marR="0" lvl="0" indent="0" algn="just"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rgbClr val="58595B"/>
                </a:solidFill>
                <a:effectLst/>
                <a:uLnTx/>
                <a:uFillTx/>
              </a:rPr>
              <a:t>Those</a:t>
            </a:r>
            <a:r>
              <a:rPr kumimoji="0" lang="en-GB" sz="1000" b="0" i="0" u="none" strike="noStrike" kern="0" cap="none" spc="0" normalizeH="0" dirty="0">
                <a:ln>
                  <a:noFill/>
                </a:ln>
                <a:solidFill>
                  <a:srgbClr val="58595B"/>
                </a:solidFill>
                <a:effectLst/>
                <a:uLnTx/>
                <a:uFillTx/>
              </a:rPr>
              <a:t> who have heard about this opportunity are typically the elder</a:t>
            </a:r>
            <a:r>
              <a:rPr lang="en-GB" sz="1000" kern="0" dirty="0">
                <a:solidFill>
                  <a:srgbClr val="58595B"/>
                </a:solidFill>
              </a:rPr>
              <a:t>ly (40-49 </a:t>
            </a:r>
            <a:r>
              <a:rPr lang="en-GB" sz="1000" kern="0" dirty="0" err="1">
                <a:solidFill>
                  <a:srgbClr val="58595B"/>
                </a:solidFill>
              </a:rPr>
              <a:t>y.o</a:t>
            </a:r>
            <a:r>
              <a:rPr lang="en-GB" sz="1000" kern="0" dirty="0">
                <a:solidFill>
                  <a:srgbClr val="58595B"/>
                </a:solidFill>
              </a:rPr>
              <a:t>.), living in smaller settlements, and the divorced; there are relatively more of them who intend to stay permanently.  </a:t>
            </a:r>
          </a:p>
          <a:p>
            <a:pPr marL="4763" marR="0" lvl="0" indent="0" algn="just"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rgbClr val="58595B"/>
              </a:solidFill>
              <a:effectLst/>
              <a:uLnTx/>
              <a:uFillTx/>
            </a:endParaRPr>
          </a:p>
          <a:p>
            <a:pPr marL="4763" marR="0" lvl="0" indent="0" algn="just"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rgbClr val="58595B"/>
                </a:solidFill>
                <a:effectLst/>
                <a:uLnTx/>
                <a:uFillTx/>
              </a:rPr>
              <a:t>Those who have not heard about </a:t>
            </a:r>
            <a:r>
              <a:rPr lang="en-GB" sz="1000" kern="0" dirty="0">
                <a:solidFill>
                  <a:srgbClr val="58595B"/>
                </a:solidFill>
              </a:rPr>
              <a:t>this opportunity are typically belonging to the youngest age group, they are single, living in the capital, they keep in touch with people at home less frequently, and they are uncertain about the future. </a:t>
            </a:r>
            <a:endParaRPr kumimoji="0" lang="en-GB" sz="1000" b="0" i="0" u="none" strike="noStrike" kern="0" cap="none" spc="0" normalizeH="0" baseline="0" dirty="0">
              <a:ln>
                <a:noFill/>
              </a:ln>
              <a:solidFill>
                <a:srgbClr val="FF0000"/>
              </a:solidFill>
              <a:effectLst/>
              <a:uLnTx/>
              <a:uFillTx/>
            </a:endParaRPr>
          </a:p>
        </p:txBody>
      </p:sp>
      <p:sp>
        <p:nvSpPr>
          <p:cNvPr id="6" name="TextBox 7"/>
          <p:cNvSpPr txBox="1"/>
          <p:nvPr/>
        </p:nvSpPr>
        <p:spPr>
          <a:xfrm>
            <a:off x="3707904" y="1833239"/>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23" name="TextBox 7"/>
          <p:cNvSpPr txBox="1"/>
          <p:nvPr/>
        </p:nvSpPr>
        <p:spPr>
          <a:xfrm>
            <a:off x="3707904" y="2820550"/>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41" name="TextBox 7"/>
          <p:cNvSpPr txBox="1"/>
          <p:nvPr/>
        </p:nvSpPr>
        <p:spPr>
          <a:xfrm>
            <a:off x="3707904" y="3756654"/>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graphicFrame>
        <p:nvGraphicFramePr>
          <p:cNvPr id="21" name="Chart 13"/>
          <p:cNvGraphicFramePr>
            <a:graphicFrameLocks noChangeAspect="1"/>
          </p:cNvGraphicFramePr>
          <p:nvPr>
            <p:extLst/>
          </p:nvPr>
        </p:nvGraphicFramePr>
        <p:xfrm>
          <a:off x="2144652" y="1106809"/>
          <a:ext cx="1275220" cy="1263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13"/>
          <p:cNvGraphicFramePr>
            <a:graphicFrameLocks noChangeAspect="1"/>
          </p:cNvGraphicFramePr>
          <p:nvPr>
            <p:extLst/>
          </p:nvPr>
        </p:nvGraphicFramePr>
        <p:xfrm>
          <a:off x="2144652" y="2172478"/>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36"/>
          <p:cNvSpPr/>
          <p:nvPr/>
        </p:nvSpPr>
        <p:spPr>
          <a:xfrm>
            <a:off x="1493258" y="1347614"/>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4"/>
                </a:solidFill>
                <a:effectLst/>
                <a:uLnTx/>
                <a:uFillTx/>
                <a:latin typeface="Calibri"/>
              </a:rPr>
              <a:t>Total</a:t>
            </a:r>
          </a:p>
        </p:txBody>
      </p:sp>
      <p:sp>
        <p:nvSpPr>
          <p:cNvPr id="25" name="Rectangle 37"/>
          <p:cNvSpPr/>
          <p:nvPr/>
        </p:nvSpPr>
        <p:spPr>
          <a:xfrm>
            <a:off x="474541" y="2449778"/>
            <a:ext cx="1762017"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2"/>
                </a:solidFill>
                <a:effectLst/>
                <a:uLnTx/>
                <a:uFillTx/>
                <a:latin typeface="Calibri"/>
              </a:rPr>
              <a:t>Great </a:t>
            </a:r>
            <a:r>
              <a:rPr kumimoji="0" lang="hu-HU" sz="2300" b="1" i="0" u="none" strike="noStrike" kern="0" cap="none" spc="0" normalizeH="0" baseline="0" noProof="0" dirty="0" err="1">
                <a:ln>
                  <a:noFill/>
                </a:ln>
                <a:solidFill>
                  <a:schemeClr val="accent2"/>
                </a:solidFill>
                <a:effectLst/>
                <a:uLnTx/>
                <a:uFillTx/>
                <a:latin typeface="Calibri"/>
              </a:rPr>
              <a:t>Britain</a:t>
            </a:r>
            <a:endParaRPr kumimoji="0" lang="hu-HU" sz="2300" b="1" i="0" u="none" strike="noStrike" kern="0" cap="none" spc="0" normalizeH="0" baseline="0" noProof="0" dirty="0">
              <a:ln>
                <a:noFill/>
              </a:ln>
              <a:solidFill>
                <a:schemeClr val="accent2"/>
              </a:solidFill>
              <a:effectLst/>
              <a:uLnTx/>
              <a:uFillTx/>
              <a:latin typeface="Calibri"/>
            </a:endParaRPr>
          </a:p>
        </p:txBody>
      </p:sp>
      <p:graphicFrame>
        <p:nvGraphicFramePr>
          <p:cNvPr id="26" name="Chart 13"/>
          <p:cNvGraphicFramePr>
            <a:graphicFrameLocks noChangeAspect="1"/>
          </p:cNvGraphicFramePr>
          <p:nvPr>
            <p:extLst/>
          </p:nvPr>
        </p:nvGraphicFramePr>
        <p:xfrm>
          <a:off x="2144652" y="3324606"/>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47"/>
          <p:cNvSpPr/>
          <p:nvPr/>
        </p:nvSpPr>
        <p:spPr>
          <a:xfrm>
            <a:off x="838273" y="3576558"/>
            <a:ext cx="1309970"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err="1">
                <a:ln>
                  <a:noFill/>
                </a:ln>
                <a:solidFill>
                  <a:schemeClr val="accent5"/>
                </a:solidFill>
                <a:effectLst/>
                <a:uLnTx/>
                <a:uFillTx/>
                <a:latin typeface="Calibri"/>
              </a:rPr>
              <a:t>Germany</a:t>
            </a:r>
            <a:endParaRPr kumimoji="0" lang="hu-HU" sz="2300" b="1" i="0" u="none" strike="noStrike" kern="0" cap="none" spc="0" normalizeH="0" baseline="0" noProof="0" dirty="0">
              <a:ln>
                <a:noFill/>
              </a:ln>
              <a:solidFill>
                <a:schemeClr val="accent5"/>
              </a:solidFill>
              <a:effectLst/>
              <a:uLnTx/>
              <a:uFillTx/>
              <a:latin typeface="Calibri"/>
            </a:endParaRPr>
          </a:p>
        </p:txBody>
      </p:sp>
      <p:sp>
        <p:nvSpPr>
          <p:cNvPr id="30" name="Rectangle 9"/>
          <p:cNvSpPr/>
          <p:nvPr/>
        </p:nvSpPr>
        <p:spPr>
          <a:xfrm>
            <a:off x="2524590" y="1394841"/>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62</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sp>
        <p:nvSpPr>
          <p:cNvPr id="31" name="Rectangle 9"/>
          <p:cNvSpPr/>
          <p:nvPr/>
        </p:nvSpPr>
        <p:spPr>
          <a:xfrm>
            <a:off x="2524590" y="2474961"/>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59</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sp>
        <p:nvSpPr>
          <p:cNvPr id="32" name="Rectangle 9"/>
          <p:cNvSpPr/>
          <p:nvPr/>
        </p:nvSpPr>
        <p:spPr>
          <a:xfrm>
            <a:off x="2524590" y="3627089"/>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66</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sp>
        <p:nvSpPr>
          <p:cNvPr id="18" name="Text Placeholder 9"/>
          <p:cNvSpPr>
            <a:spLocks noGrp="1"/>
          </p:cNvSpPr>
          <p:nvPr>
            <p:ph type="body" sz="quarter" idx="26"/>
          </p:nvPr>
        </p:nvSpPr>
        <p:spPr>
          <a:xfrm>
            <a:off x="179512" y="474017"/>
            <a:ext cx="8690248" cy="374905"/>
          </a:xfrm>
        </p:spPr>
        <p:txBody>
          <a:bodyPr/>
          <a:lstStyle/>
          <a:p>
            <a:r>
              <a:rPr lang="en-GB" dirty="0"/>
              <a:t>Have you ever heard among your acquaintances living abroad that someone has taken their dev</a:t>
            </a:r>
            <a:r>
              <a:rPr lang="hu-HU" dirty="0"/>
              <a:t>i</a:t>
            </a:r>
            <a:r>
              <a:rPr lang="en-GB" dirty="0" err="1"/>
              <a:t>ce</a:t>
            </a:r>
            <a:r>
              <a:rPr lang="en-GB" dirty="0"/>
              <a:t> (box, card) belonging to the </a:t>
            </a:r>
            <a:r>
              <a:rPr lang="en-GB" dirty="0" err="1"/>
              <a:t>satell</a:t>
            </a:r>
            <a:r>
              <a:rPr lang="hu-HU" dirty="0"/>
              <a:t>i</a:t>
            </a:r>
            <a:r>
              <a:rPr lang="en-GB" dirty="0" err="1"/>
              <a:t>te</a:t>
            </a:r>
            <a:r>
              <a:rPr lang="en-GB" dirty="0"/>
              <a:t> subscription</a:t>
            </a:r>
            <a:r>
              <a:rPr lang="hu-HU" dirty="0"/>
              <a:t> </a:t>
            </a:r>
            <a:r>
              <a:rPr lang="en-GB" dirty="0"/>
              <a:t>from Hungary abroad, and continue</a:t>
            </a:r>
            <a:r>
              <a:rPr lang="hu-HU" dirty="0"/>
              <a:t>d</a:t>
            </a:r>
            <a:r>
              <a:rPr lang="en-GB" dirty="0"/>
              <a:t> watching Hungarian broadcasts through it?  </a:t>
            </a:r>
          </a:p>
        </p:txBody>
      </p:sp>
      <p:sp>
        <p:nvSpPr>
          <p:cNvPr id="1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20" name="Picture 19">
            <a:extLst>
              <a:ext uri="{FF2B5EF4-FFF2-40B4-BE49-F238E27FC236}">
                <a16:creationId xmlns:a16="http://schemas.microsoft.com/office/drawing/2014/main" xmlns="" id="{C8538193-C7CB-4C6D-83D6-07FA6F3A24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8" name="Picture 27">
            <a:extLst>
              <a:ext uri="{FF2B5EF4-FFF2-40B4-BE49-F238E27FC236}">
                <a16:creationId xmlns:a16="http://schemas.microsoft.com/office/drawing/2014/main" xmlns="" id="{6EA254FB-7E16-459C-B7DF-82272D9A0A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832180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Interest in </a:t>
            </a:r>
            <a:r>
              <a:rPr lang="hu-HU" dirty="0" err="1"/>
              <a:t>Satellite</a:t>
            </a:r>
            <a:r>
              <a:rPr lang="hu-HU" dirty="0"/>
              <a:t> TV Service</a:t>
            </a:r>
            <a:endParaRPr lang="en-US" dirty="0"/>
          </a:p>
        </p:txBody>
      </p:sp>
      <p:sp>
        <p:nvSpPr>
          <p:cNvPr id="118" name="Rectangle 117"/>
          <p:cNvSpPr/>
          <p:nvPr/>
        </p:nvSpPr>
        <p:spPr>
          <a:xfrm>
            <a:off x="344744" y="4515966"/>
            <a:ext cx="8270898" cy="400108"/>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rgbClr val="58595B"/>
                </a:solidFill>
                <a:effectLst/>
                <a:uLnTx/>
                <a:uFillTx/>
              </a:rPr>
              <a:t>Hungarian</a:t>
            </a:r>
            <a:r>
              <a:rPr lang="en-GB" sz="1000" kern="0" dirty="0">
                <a:solidFill>
                  <a:srgbClr val="58595B"/>
                </a:solidFill>
              </a:rPr>
              <a:t>s living in Germany </a:t>
            </a:r>
            <a:r>
              <a:rPr lang="hu-HU" sz="1000" kern="0" dirty="0">
                <a:solidFill>
                  <a:srgbClr val="58595B"/>
                </a:solidFill>
              </a:rPr>
              <a:t>show</a:t>
            </a:r>
            <a:r>
              <a:rPr lang="en-GB" sz="1000" kern="0" dirty="0">
                <a:solidFill>
                  <a:srgbClr val="58595B"/>
                </a:solidFill>
              </a:rPr>
              <a:t> greater interest in satellite TV-services than those living in Great Britain; overall, roughly half of respondents is interested in this opportunity. </a:t>
            </a:r>
            <a:endParaRPr kumimoji="0" lang="en-GB" sz="1000" b="0" i="0" u="none" strike="noStrike" kern="0" cap="none" spc="0" normalizeH="0" baseline="0" dirty="0">
              <a:ln>
                <a:noFill/>
              </a:ln>
              <a:solidFill>
                <a:srgbClr val="FF0000"/>
              </a:solidFill>
              <a:effectLst/>
              <a:uLnTx/>
              <a:uFillTx/>
            </a:endParaRPr>
          </a:p>
        </p:txBody>
      </p:sp>
      <p:sp>
        <p:nvSpPr>
          <p:cNvPr id="6" name="TextBox 7"/>
          <p:cNvSpPr txBox="1"/>
          <p:nvPr/>
        </p:nvSpPr>
        <p:spPr>
          <a:xfrm>
            <a:off x="3707904" y="1329183"/>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23" name="TextBox 7"/>
          <p:cNvSpPr txBox="1"/>
          <p:nvPr/>
        </p:nvSpPr>
        <p:spPr>
          <a:xfrm>
            <a:off x="3707904" y="2604526"/>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41" name="TextBox 7"/>
          <p:cNvSpPr txBox="1"/>
          <p:nvPr/>
        </p:nvSpPr>
        <p:spPr>
          <a:xfrm>
            <a:off x="3707904" y="3698008"/>
            <a:ext cx="4536504" cy="403954"/>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24" name="Rectangle 36"/>
          <p:cNvSpPr/>
          <p:nvPr/>
        </p:nvSpPr>
        <p:spPr>
          <a:xfrm>
            <a:off x="1560624" y="1275606"/>
            <a:ext cx="489232" cy="230830"/>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Total</a:t>
            </a:r>
          </a:p>
        </p:txBody>
      </p:sp>
      <p:sp>
        <p:nvSpPr>
          <p:cNvPr id="25" name="Rectangle 37"/>
          <p:cNvSpPr/>
          <p:nvPr/>
        </p:nvSpPr>
        <p:spPr>
          <a:xfrm>
            <a:off x="1137914" y="2592226"/>
            <a:ext cx="1010209" cy="230830"/>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GREAT BRITAIN</a:t>
            </a:r>
          </a:p>
        </p:txBody>
      </p:sp>
      <p:sp>
        <p:nvSpPr>
          <p:cNvPr id="27" name="Rectangle 47"/>
          <p:cNvSpPr/>
          <p:nvPr/>
        </p:nvSpPr>
        <p:spPr>
          <a:xfrm>
            <a:off x="1312331" y="3704615"/>
            <a:ext cx="912425" cy="230830"/>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GERMANY</a:t>
            </a:r>
          </a:p>
        </p:txBody>
      </p:sp>
      <p:grpSp>
        <p:nvGrpSpPr>
          <p:cNvPr id="2" name="Group 8"/>
          <p:cNvGrpSpPr/>
          <p:nvPr/>
        </p:nvGrpSpPr>
        <p:grpSpPr>
          <a:xfrm>
            <a:off x="4427985" y="1172773"/>
            <a:ext cx="1238764" cy="892661"/>
            <a:chOff x="440101" y="2073751"/>
            <a:chExt cx="1238764" cy="1080120"/>
          </a:xfrm>
        </p:grpSpPr>
        <p:graphicFrame>
          <p:nvGraphicFramePr>
            <p:cNvPr id="29" name="Object 5"/>
            <p:cNvGraphicFramePr>
              <a:graphicFrameLocks noChangeAspect="1"/>
            </p:cNvGraphicFramePr>
            <p:nvPr>
              <p:extLst/>
            </p:nvPr>
          </p:nvGraphicFramePr>
          <p:xfrm>
            <a:off x="440101"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33"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33</a:t>
              </a:r>
              <a:r>
                <a:rPr kumimoji="0" lang="en-GB" sz="900" b="0" i="0" u="none" strike="noStrike" kern="0" cap="none" spc="0" normalizeH="0" baseline="0" noProof="0" dirty="0">
                  <a:ln>
                    <a:noFill/>
                  </a:ln>
                  <a:solidFill>
                    <a:prstClr val="white"/>
                  </a:solidFill>
                  <a:effectLst/>
                  <a:uLnTx/>
                  <a:uFillTx/>
                  <a:latin typeface="Calibri"/>
                </a:rPr>
                <a:t>%</a:t>
              </a:r>
            </a:p>
          </p:txBody>
        </p:sp>
        <p:sp>
          <p:nvSpPr>
            <p:cNvPr id="34" name="TextBox 11"/>
            <p:cNvSpPr txBox="1"/>
            <p:nvPr/>
          </p:nvSpPr>
          <p:spPr>
            <a:xfrm>
              <a:off x="492309" y="2651947"/>
              <a:ext cx="1114548"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58585A"/>
                  </a:solidFill>
                  <a:effectLst/>
                  <a:uLnTx/>
                  <a:uFillTx/>
                </a:rPr>
                <a:t>Not</a:t>
              </a:r>
              <a:r>
                <a:rPr kumimoji="0" lang="hu-HU" sz="1000" b="0" i="0" u="none" strike="noStrike" kern="0" cap="none" spc="0" normalizeH="0" baseline="0" noProof="0" dirty="0">
                  <a:ln>
                    <a:noFill/>
                  </a:ln>
                  <a:solidFill>
                    <a:srgbClr val="58585A"/>
                  </a:solidFill>
                  <a:effectLst/>
                  <a:uLnTx/>
                  <a:uFillTx/>
                </a:rPr>
                <a:t> </a:t>
              </a:r>
              <a:r>
                <a:rPr kumimoji="0" lang="hu-HU" sz="1000" b="0" i="0" u="none" strike="noStrike" kern="0" cap="none" spc="0" normalizeH="0" baseline="0" noProof="0" dirty="0" err="1">
                  <a:ln>
                    <a:noFill/>
                  </a:ln>
                  <a:solidFill>
                    <a:srgbClr val="58585A"/>
                  </a:solidFill>
                  <a:effectLst/>
                  <a:uLnTx/>
                  <a:uFillTx/>
                </a:rPr>
                <a:t>at</a:t>
              </a:r>
              <a:r>
                <a:rPr kumimoji="0" lang="hu-HU" sz="1000" b="0" i="0" u="none" strike="noStrike" kern="0" cap="none" spc="0" normalizeH="0" baseline="0" noProof="0" dirty="0">
                  <a:ln>
                    <a:noFill/>
                  </a:ln>
                  <a:solidFill>
                    <a:srgbClr val="58585A"/>
                  </a:solidFill>
                  <a:effectLst/>
                  <a:uLnTx/>
                  <a:uFillTx/>
                </a:rPr>
                <a:t> </a:t>
              </a:r>
              <a:r>
                <a:rPr kumimoji="0" lang="hu-HU" sz="1000" b="0" i="0" u="none" strike="noStrike" kern="0" cap="none" spc="0" normalizeH="0" baseline="0" noProof="0" dirty="0" err="1">
                  <a:ln>
                    <a:noFill/>
                  </a:ln>
                  <a:solidFill>
                    <a:srgbClr val="58585A"/>
                  </a:solidFill>
                  <a:effectLst/>
                  <a:uLnTx/>
                  <a:uFillTx/>
                </a:rPr>
                <a:t>all</a:t>
              </a:r>
              <a:endParaRPr kumimoji="0" lang="hu-HU" sz="1000" b="0" i="0" u="none" strike="noStrike" kern="0" cap="none" spc="0" normalizeH="0" baseline="0" noProof="0" dirty="0">
                <a:ln>
                  <a:noFill/>
                </a:ln>
                <a:solidFill>
                  <a:srgbClr val="58585A"/>
                </a:solidFill>
                <a:effectLst/>
                <a:uLnTx/>
                <a:uFillTx/>
              </a:endParaRPr>
            </a:p>
          </p:txBody>
        </p:sp>
      </p:grpSp>
      <p:grpSp>
        <p:nvGrpSpPr>
          <p:cNvPr id="3" name="Group 12"/>
          <p:cNvGrpSpPr/>
          <p:nvPr/>
        </p:nvGrpSpPr>
        <p:grpSpPr>
          <a:xfrm>
            <a:off x="5378717" y="1172773"/>
            <a:ext cx="1238764" cy="892661"/>
            <a:chOff x="425473" y="2073751"/>
            <a:chExt cx="1238764" cy="1080120"/>
          </a:xfrm>
        </p:grpSpPr>
        <p:graphicFrame>
          <p:nvGraphicFramePr>
            <p:cNvPr id="36"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37"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19</a:t>
              </a:r>
              <a:r>
                <a:rPr kumimoji="0" lang="en-GB" sz="900" b="0" i="0" u="none" strike="noStrike" kern="0" cap="none" spc="0" normalizeH="0" baseline="0" noProof="0" dirty="0">
                  <a:ln>
                    <a:noFill/>
                  </a:ln>
                  <a:solidFill>
                    <a:prstClr val="white"/>
                  </a:solidFill>
                  <a:effectLst/>
                  <a:uLnTx/>
                  <a:uFillTx/>
                  <a:latin typeface="Calibri"/>
                </a:rPr>
                <a:t>%</a:t>
              </a:r>
            </a:p>
          </p:txBody>
        </p:sp>
        <p:sp>
          <p:nvSpPr>
            <p:cNvPr id="38" name="TextBox 15"/>
            <p:cNvSpPr txBox="1"/>
            <p:nvPr/>
          </p:nvSpPr>
          <p:spPr>
            <a:xfrm>
              <a:off x="632721" y="2651947"/>
              <a:ext cx="909790"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58585A"/>
                  </a:solidFill>
                  <a:effectLst/>
                  <a:uLnTx/>
                  <a:uFillTx/>
                </a:rPr>
                <a:t>Rather</a:t>
              </a:r>
              <a:r>
                <a:rPr kumimoji="0" lang="hu-HU" sz="1000" b="0" i="0" u="none" strike="noStrike" kern="0" cap="none" spc="0" normalizeH="0" baseline="0" noProof="0" dirty="0">
                  <a:ln>
                    <a:noFill/>
                  </a:ln>
                  <a:solidFill>
                    <a:srgbClr val="58585A"/>
                  </a:solidFill>
                  <a:effectLst/>
                  <a:uLnTx/>
                  <a:uFillTx/>
                </a:rPr>
                <a:t> </a:t>
              </a:r>
              <a:r>
                <a:rPr kumimoji="0" lang="hu-HU" sz="1000" b="0" i="0" u="none" strike="noStrike" kern="0" cap="none" spc="0" normalizeH="0" baseline="0" noProof="0" dirty="0" err="1">
                  <a:ln>
                    <a:noFill/>
                  </a:ln>
                  <a:solidFill>
                    <a:srgbClr val="58585A"/>
                  </a:solidFill>
                  <a:effectLst/>
                  <a:uLnTx/>
                  <a:uFillTx/>
                </a:rPr>
                <a:t>not</a:t>
              </a:r>
              <a:endParaRPr kumimoji="0" lang="hu-HU" sz="1000" b="0" i="0" u="none" strike="noStrike" kern="0" cap="none" spc="0" normalizeH="0" baseline="0" noProof="0" dirty="0">
                <a:ln>
                  <a:noFill/>
                </a:ln>
                <a:solidFill>
                  <a:srgbClr val="58585A"/>
                </a:solidFill>
                <a:effectLst/>
                <a:uLnTx/>
                <a:uFillTx/>
              </a:endParaRPr>
            </a:p>
          </p:txBody>
        </p:sp>
      </p:grpSp>
      <p:grpSp>
        <p:nvGrpSpPr>
          <p:cNvPr id="4" name="Group 16"/>
          <p:cNvGrpSpPr/>
          <p:nvPr/>
        </p:nvGrpSpPr>
        <p:grpSpPr>
          <a:xfrm>
            <a:off x="7250925" y="1172773"/>
            <a:ext cx="1238764" cy="892661"/>
            <a:chOff x="425473" y="2073751"/>
            <a:chExt cx="1238764" cy="1080120"/>
          </a:xfrm>
        </p:grpSpPr>
        <p:graphicFrame>
          <p:nvGraphicFramePr>
            <p:cNvPr id="40"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42"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28</a:t>
              </a:r>
              <a:r>
                <a:rPr kumimoji="0" lang="en-GB" sz="900" b="0" i="0" u="none" strike="noStrike" kern="0" cap="none" spc="0" normalizeH="0" baseline="0" noProof="0" dirty="0">
                  <a:ln>
                    <a:noFill/>
                  </a:ln>
                  <a:solidFill>
                    <a:prstClr val="white"/>
                  </a:solidFill>
                  <a:effectLst/>
                  <a:uLnTx/>
                  <a:uFillTx/>
                  <a:latin typeface="Calibri"/>
                </a:rPr>
                <a:t>%</a:t>
              </a:r>
            </a:p>
          </p:txBody>
        </p:sp>
      </p:grpSp>
      <p:grpSp>
        <p:nvGrpSpPr>
          <p:cNvPr id="5" name="Group 16"/>
          <p:cNvGrpSpPr/>
          <p:nvPr/>
        </p:nvGrpSpPr>
        <p:grpSpPr>
          <a:xfrm>
            <a:off x="6314820" y="1175034"/>
            <a:ext cx="1238764" cy="892661"/>
            <a:chOff x="425473" y="2073751"/>
            <a:chExt cx="1238764" cy="1080120"/>
          </a:xfrm>
        </p:grpSpPr>
        <p:graphicFrame>
          <p:nvGraphicFramePr>
            <p:cNvPr id="44"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45"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20</a:t>
              </a:r>
              <a:r>
                <a:rPr kumimoji="0" lang="en-GB" sz="900" b="0" i="0" u="none" strike="noStrike" kern="0" cap="none" spc="0" normalizeH="0" baseline="0" noProof="0" dirty="0">
                  <a:ln>
                    <a:noFill/>
                  </a:ln>
                  <a:solidFill>
                    <a:prstClr val="white"/>
                  </a:solidFill>
                  <a:effectLst/>
                  <a:uLnTx/>
                  <a:uFillTx/>
                  <a:latin typeface="Calibri"/>
                </a:rPr>
                <a:t>%</a:t>
              </a:r>
            </a:p>
          </p:txBody>
        </p:sp>
        <p:sp>
          <p:nvSpPr>
            <p:cNvPr id="46" name="TextBox 19"/>
            <p:cNvSpPr txBox="1"/>
            <p:nvPr/>
          </p:nvSpPr>
          <p:spPr>
            <a:xfrm>
              <a:off x="626128" y="2656454"/>
              <a:ext cx="894608" cy="186205"/>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58585A"/>
                  </a:solidFill>
                  <a:effectLst/>
                  <a:uLnTx/>
                  <a:uFillTx/>
                </a:rPr>
                <a:t>Rather</a:t>
              </a:r>
              <a:r>
                <a:rPr kumimoji="0" lang="hu-HU" sz="1000" b="0" i="0" u="none" strike="noStrike" kern="0" cap="none" spc="0" normalizeH="0" baseline="0" noProof="0" dirty="0">
                  <a:ln>
                    <a:noFill/>
                  </a:ln>
                  <a:solidFill>
                    <a:srgbClr val="58585A"/>
                  </a:solidFill>
                  <a:effectLst/>
                  <a:uLnTx/>
                  <a:uFillTx/>
                </a:rPr>
                <a:t> </a:t>
              </a:r>
              <a:r>
                <a:rPr kumimoji="0" lang="hu-HU" sz="1000" b="0" i="0" u="none" strike="noStrike" kern="0" cap="none" spc="0" normalizeH="0" baseline="0" noProof="0" dirty="0" err="1">
                  <a:ln>
                    <a:noFill/>
                  </a:ln>
                  <a:solidFill>
                    <a:srgbClr val="58585A"/>
                  </a:solidFill>
                  <a:effectLst/>
                  <a:uLnTx/>
                  <a:uFillTx/>
                </a:rPr>
                <a:t>yes</a:t>
              </a:r>
              <a:endParaRPr kumimoji="0" lang="en-US" sz="1000" b="0" i="0" u="none" strike="noStrike" kern="0" cap="none" spc="0" normalizeH="0" baseline="0" noProof="0" dirty="0">
                <a:ln>
                  <a:noFill/>
                </a:ln>
                <a:solidFill>
                  <a:srgbClr val="58585A"/>
                </a:solidFill>
                <a:effectLst/>
                <a:uLnTx/>
                <a:uFillTx/>
              </a:endParaRPr>
            </a:p>
          </p:txBody>
        </p:sp>
      </p:grpSp>
      <p:sp>
        <p:nvSpPr>
          <p:cNvPr id="47" name="TextBox 15"/>
          <p:cNvSpPr txBox="1"/>
          <p:nvPr/>
        </p:nvSpPr>
        <p:spPr>
          <a:xfrm>
            <a:off x="7468613" y="1656608"/>
            <a:ext cx="909790" cy="153888"/>
          </a:xfrm>
          <a:prstGeom prst="rect">
            <a:avLst/>
          </a:prstGeom>
          <a:noFill/>
        </p:spPr>
        <p:txBody>
          <a:bodyPr wrap="square" lIns="0" tIns="0" rIns="0" bIns="0" rtlCol="0">
            <a:spAutoFit/>
          </a:bodyPr>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58585A"/>
                </a:solidFill>
                <a:effectLst/>
                <a:uLnTx/>
                <a:uFillTx/>
              </a:rPr>
              <a:t>Definitely</a:t>
            </a:r>
            <a:r>
              <a:rPr kumimoji="0" lang="hu-HU" sz="1000" b="0" i="0" u="none" strike="noStrike" kern="0" cap="none" spc="0" normalizeH="0" baseline="0" noProof="0" dirty="0">
                <a:ln>
                  <a:noFill/>
                </a:ln>
                <a:solidFill>
                  <a:srgbClr val="58585A"/>
                </a:solidFill>
                <a:effectLst/>
                <a:uLnTx/>
                <a:uFillTx/>
              </a:rPr>
              <a:t> </a:t>
            </a:r>
            <a:r>
              <a:rPr kumimoji="0" lang="hu-HU" sz="1000" b="0" i="0" u="none" strike="noStrike" kern="0" cap="none" spc="0" normalizeH="0" baseline="0" noProof="0" dirty="0" err="1">
                <a:ln>
                  <a:noFill/>
                </a:ln>
                <a:solidFill>
                  <a:srgbClr val="58585A"/>
                </a:solidFill>
                <a:effectLst/>
                <a:uLnTx/>
                <a:uFillTx/>
              </a:rPr>
              <a:t>yes</a:t>
            </a:r>
            <a:endParaRPr kumimoji="0" lang="hu-HU" sz="1000" b="0" i="0" u="none" strike="noStrike" kern="0" cap="none" spc="0" normalizeH="0" baseline="0" noProof="0" dirty="0">
              <a:ln>
                <a:noFill/>
              </a:ln>
              <a:solidFill>
                <a:srgbClr val="58585A"/>
              </a:solidFill>
              <a:effectLst/>
              <a:uLnTx/>
              <a:uFillTx/>
            </a:endParaRPr>
          </a:p>
        </p:txBody>
      </p:sp>
      <p:grpSp>
        <p:nvGrpSpPr>
          <p:cNvPr id="7" name="Group 8"/>
          <p:cNvGrpSpPr/>
          <p:nvPr/>
        </p:nvGrpSpPr>
        <p:grpSpPr>
          <a:xfrm>
            <a:off x="4427985" y="2468917"/>
            <a:ext cx="1238764" cy="892661"/>
            <a:chOff x="440101" y="2073751"/>
            <a:chExt cx="1238764" cy="1080120"/>
          </a:xfrm>
        </p:grpSpPr>
        <p:graphicFrame>
          <p:nvGraphicFramePr>
            <p:cNvPr id="50" name="Object 5"/>
            <p:cNvGraphicFramePr>
              <a:graphicFrameLocks noChangeAspect="1"/>
            </p:cNvGraphicFramePr>
            <p:nvPr>
              <p:extLst/>
            </p:nvPr>
          </p:nvGraphicFramePr>
          <p:xfrm>
            <a:off x="440101"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52"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41</a:t>
              </a:r>
              <a:r>
                <a:rPr kumimoji="0" lang="en-GB" sz="900" b="0" i="0" u="none" strike="noStrike" kern="0" cap="none" spc="0" normalizeH="0" baseline="0" noProof="0" dirty="0">
                  <a:ln>
                    <a:noFill/>
                  </a:ln>
                  <a:solidFill>
                    <a:prstClr val="white"/>
                  </a:solidFill>
                  <a:effectLst/>
                  <a:uLnTx/>
                  <a:uFillTx/>
                  <a:latin typeface="Calibri"/>
                </a:rPr>
                <a:t>%</a:t>
              </a:r>
            </a:p>
          </p:txBody>
        </p:sp>
        <p:sp>
          <p:nvSpPr>
            <p:cNvPr id="53" name="TextBox 11"/>
            <p:cNvSpPr txBox="1"/>
            <p:nvPr/>
          </p:nvSpPr>
          <p:spPr>
            <a:xfrm>
              <a:off x="492309" y="2651947"/>
              <a:ext cx="1114548" cy="186205"/>
            </a:xfrm>
            <a:prstGeom prst="rect">
              <a:avLst/>
            </a:prstGeom>
            <a:noFill/>
          </p:spPr>
          <p:txBody>
            <a:bodyPr wrap="square" lIns="0" tIns="0" rIns="0" bIns="0" rtlCol="0">
              <a:spAutoFit/>
            </a:bodyPr>
            <a:lstStyle/>
            <a:p>
              <a:pPr lvl="0" algn="ctr" defTabSz="924259">
                <a:defRPr/>
              </a:pPr>
              <a:r>
                <a:rPr lang="hu-HU" sz="1000" kern="0" dirty="0" err="1">
                  <a:solidFill>
                    <a:srgbClr val="58585A"/>
                  </a:solidFill>
                </a:rPr>
                <a:t>Not</a:t>
              </a:r>
              <a:r>
                <a:rPr lang="hu-HU" sz="1000" kern="0" dirty="0">
                  <a:solidFill>
                    <a:srgbClr val="58585A"/>
                  </a:solidFill>
                </a:rPr>
                <a:t> </a:t>
              </a:r>
              <a:r>
                <a:rPr lang="hu-HU" sz="1000" kern="0" dirty="0" err="1">
                  <a:solidFill>
                    <a:srgbClr val="58585A"/>
                  </a:solidFill>
                </a:rPr>
                <a:t>at</a:t>
              </a:r>
              <a:r>
                <a:rPr lang="hu-HU" sz="1000" kern="0" dirty="0">
                  <a:solidFill>
                    <a:srgbClr val="58585A"/>
                  </a:solidFill>
                </a:rPr>
                <a:t> </a:t>
              </a:r>
              <a:r>
                <a:rPr lang="hu-HU" sz="1000" kern="0" dirty="0" err="1">
                  <a:solidFill>
                    <a:srgbClr val="58585A"/>
                  </a:solidFill>
                </a:rPr>
                <a:t>all</a:t>
              </a:r>
              <a:endParaRPr lang="hu-HU" sz="1000" kern="0" dirty="0">
                <a:solidFill>
                  <a:srgbClr val="58585A"/>
                </a:solidFill>
              </a:endParaRPr>
            </a:p>
          </p:txBody>
        </p:sp>
      </p:grpSp>
      <p:grpSp>
        <p:nvGrpSpPr>
          <p:cNvPr id="8" name="Group 12"/>
          <p:cNvGrpSpPr/>
          <p:nvPr/>
        </p:nvGrpSpPr>
        <p:grpSpPr>
          <a:xfrm>
            <a:off x="5378717" y="2468917"/>
            <a:ext cx="1238764" cy="892661"/>
            <a:chOff x="425473" y="2073751"/>
            <a:chExt cx="1238764" cy="1080120"/>
          </a:xfrm>
        </p:grpSpPr>
        <p:graphicFrame>
          <p:nvGraphicFramePr>
            <p:cNvPr id="55"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56"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19</a:t>
              </a:r>
              <a:r>
                <a:rPr kumimoji="0" lang="en-GB" sz="900" b="0" i="0" u="none" strike="noStrike" kern="0" cap="none" spc="0" normalizeH="0" baseline="0" noProof="0" dirty="0">
                  <a:ln>
                    <a:noFill/>
                  </a:ln>
                  <a:solidFill>
                    <a:prstClr val="white"/>
                  </a:solidFill>
                  <a:effectLst/>
                  <a:uLnTx/>
                  <a:uFillTx/>
                  <a:latin typeface="Calibri"/>
                </a:rPr>
                <a:t>%</a:t>
              </a:r>
            </a:p>
          </p:txBody>
        </p:sp>
        <p:sp>
          <p:nvSpPr>
            <p:cNvPr id="57" name="TextBox 15"/>
            <p:cNvSpPr txBox="1"/>
            <p:nvPr/>
          </p:nvSpPr>
          <p:spPr>
            <a:xfrm>
              <a:off x="632721" y="2651947"/>
              <a:ext cx="909790" cy="186205"/>
            </a:xfrm>
            <a:prstGeom prst="rect">
              <a:avLst/>
            </a:prstGeom>
            <a:noFill/>
          </p:spPr>
          <p:txBody>
            <a:bodyPr wrap="square" lIns="0" tIns="0" rIns="0" bIns="0" rtlCol="0">
              <a:spAutoFit/>
            </a:bodyPr>
            <a:lstStyle/>
            <a:p>
              <a:pPr lvl="0" algn="ctr" defTabSz="924259">
                <a:defRPr/>
              </a:pPr>
              <a:r>
                <a:rPr lang="hu-HU" sz="1000" kern="0" dirty="0" err="1">
                  <a:solidFill>
                    <a:srgbClr val="58585A"/>
                  </a:solidFill>
                </a:rPr>
                <a:t>Rather</a:t>
              </a:r>
              <a:r>
                <a:rPr lang="hu-HU" sz="1000" kern="0" dirty="0">
                  <a:solidFill>
                    <a:srgbClr val="58585A"/>
                  </a:solidFill>
                </a:rPr>
                <a:t> </a:t>
              </a:r>
              <a:r>
                <a:rPr lang="hu-HU" sz="1000" kern="0" dirty="0" err="1">
                  <a:solidFill>
                    <a:srgbClr val="58585A"/>
                  </a:solidFill>
                </a:rPr>
                <a:t>not</a:t>
              </a:r>
              <a:endParaRPr lang="hu-HU" sz="1000" kern="0" dirty="0">
                <a:solidFill>
                  <a:srgbClr val="58585A"/>
                </a:solidFill>
              </a:endParaRPr>
            </a:p>
          </p:txBody>
        </p:sp>
      </p:grpSp>
      <p:grpSp>
        <p:nvGrpSpPr>
          <p:cNvPr id="10" name="Group 16"/>
          <p:cNvGrpSpPr/>
          <p:nvPr/>
        </p:nvGrpSpPr>
        <p:grpSpPr>
          <a:xfrm>
            <a:off x="7250925" y="2468917"/>
            <a:ext cx="1238764" cy="892661"/>
            <a:chOff x="425473" y="2073751"/>
            <a:chExt cx="1238764" cy="1080120"/>
          </a:xfrm>
        </p:grpSpPr>
        <p:graphicFrame>
          <p:nvGraphicFramePr>
            <p:cNvPr id="59"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8"/>
            </a:graphicData>
          </a:graphic>
        </p:graphicFrame>
        <p:sp>
          <p:nvSpPr>
            <p:cNvPr id="60"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22</a:t>
              </a:r>
              <a:r>
                <a:rPr kumimoji="0" lang="en-GB" sz="900" b="0" i="0" u="none" strike="noStrike" kern="0" cap="none" spc="0" normalizeH="0" baseline="0" noProof="0" dirty="0">
                  <a:ln>
                    <a:noFill/>
                  </a:ln>
                  <a:solidFill>
                    <a:prstClr val="white"/>
                  </a:solidFill>
                  <a:effectLst/>
                  <a:uLnTx/>
                  <a:uFillTx/>
                  <a:latin typeface="Calibri"/>
                </a:rPr>
                <a:t>%</a:t>
              </a:r>
            </a:p>
          </p:txBody>
        </p:sp>
      </p:grpSp>
      <p:grpSp>
        <p:nvGrpSpPr>
          <p:cNvPr id="11" name="Group 16"/>
          <p:cNvGrpSpPr/>
          <p:nvPr/>
        </p:nvGrpSpPr>
        <p:grpSpPr>
          <a:xfrm>
            <a:off x="6314820" y="2471178"/>
            <a:ext cx="1238764" cy="892661"/>
            <a:chOff x="425473" y="2073751"/>
            <a:chExt cx="1238764" cy="1080120"/>
          </a:xfrm>
        </p:grpSpPr>
        <p:graphicFrame>
          <p:nvGraphicFramePr>
            <p:cNvPr id="62"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9"/>
            </a:graphicData>
          </a:graphic>
        </p:graphicFrame>
        <p:sp>
          <p:nvSpPr>
            <p:cNvPr id="63"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18</a:t>
              </a:r>
              <a:r>
                <a:rPr kumimoji="0" lang="en-GB" sz="900" b="0" i="0" u="none" strike="noStrike" kern="0" cap="none" spc="0" normalizeH="0" baseline="0" noProof="0" dirty="0">
                  <a:ln>
                    <a:noFill/>
                  </a:ln>
                  <a:solidFill>
                    <a:prstClr val="white"/>
                  </a:solidFill>
                  <a:effectLst/>
                  <a:uLnTx/>
                  <a:uFillTx/>
                  <a:latin typeface="Calibri"/>
                </a:rPr>
                <a:t>%</a:t>
              </a:r>
            </a:p>
          </p:txBody>
        </p:sp>
        <p:sp>
          <p:nvSpPr>
            <p:cNvPr id="64" name="TextBox 19"/>
            <p:cNvSpPr txBox="1"/>
            <p:nvPr/>
          </p:nvSpPr>
          <p:spPr>
            <a:xfrm>
              <a:off x="626128" y="2656454"/>
              <a:ext cx="894608" cy="186205"/>
            </a:xfrm>
            <a:prstGeom prst="rect">
              <a:avLst/>
            </a:prstGeom>
            <a:noFill/>
          </p:spPr>
          <p:txBody>
            <a:bodyPr wrap="square" lIns="0" tIns="0" rIns="0" bIns="0" rtlCol="0">
              <a:spAutoFit/>
            </a:bodyPr>
            <a:lstStyle/>
            <a:p>
              <a:pPr lvl="0" algn="ctr" defTabSz="924259">
                <a:defRPr/>
              </a:pPr>
              <a:r>
                <a:rPr lang="hu-HU" sz="1000" kern="0" dirty="0" err="1">
                  <a:solidFill>
                    <a:srgbClr val="58585A"/>
                  </a:solidFill>
                </a:rPr>
                <a:t>Rather</a:t>
              </a:r>
              <a:r>
                <a:rPr lang="hu-HU" sz="1000" kern="0" dirty="0">
                  <a:solidFill>
                    <a:srgbClr val="58585A"/>
                  </a:solidFill>
                </a:rPr>
                <a:t> </a:t>
              </a:r>
              <a:r>
                <a:rPr lang="hu-HU" sz="1000" kern="0" dirty="0" err="1">
                  <a:solidFill>
                    <a:srgbClr val="58585A"/>
                  </a:solidFill>
                </a:rPr>
                <a:t>yes</a:t>
              </a:r>
              <a:endParaRPr lang="en-US" sz="1000" kern="0" dirty="0">
                <a:solidFill>
                  <a:srgbClr val="58585A"/>
                </a:solidFill>
              </a:endParaRPr>
            </a:p>
          </p:txBody>
        </p:sp>
      </p:grpSp>
      <p:sp>
        <p:nvSpPr>
          <p:cNvPr id="65" name="TextBox 15"/>
          <p:cNvSpPr txBox="1"/>
          <p:nvPr/>
        </p:nvSpPr>
        <p:spPr>
          <a:xfrm>
            <a:off x="7468613" y="2931791"/>
            <a:ext cx="909790" cy="153888"/>
          </a:xfrm>
          <a:prstGeom prst="rect">
            <a:avLst/>
          </a:prstGeom>
          <a:noFill/>
        </p:spPr>
        <p:txBody>
          <a:bodyPr wrap="square" lIns="0" tIns="0" rIns="0" bIns="0" rtlCol="0">
            <a:spAutoFit/>
          </a:bodyPr>
          <a:lstStyle/>
          <a:p>
            <a:pPr lvl="0" algn="ctr" defTabSz="924259">
              <a:defRPr/>
            </a:pPr>
            <a:r>
              <a:rPr lang="hu-HU" sz="1000" kern="0" dirty="0" err="1">
                <a:solidFill>
                  <a:srgbClr val="58585A"/>
                </a:solidFill>
              </a:rPr>
              <a:t>Definitely</a:t>
            </a:r>
            <a:r>
              <a:rPr lang="hu-HU" sz="1000" kern="0" dirty="0">
                <a:solidFill>
                  <a:srgbClr val="58585A"/>
                </a:solidFill>
              </a:rPr>
              <a:t> </a:t>
            </a:r>
            <a:r>
              <a:rPr lang="hu-HU" sz="1000" kern="0" dirty="0" err="1">
                <a:solidFill>
                  <a:srgbClr val="58585A"/>
                </a:solidFill>
              </a:rPr>
              <a:t>yes</a:t>
            </a:r>
            <a:endParaRPr lang="hu-HU" sz="1000" kern="0" dirty="0">
              <a:solidFill>
                <a:srgbClr val="58585A"/>
              </a:solidFill>
            </a:endParaRPr>
          </a:p>
        </p:txBody>
      </p:sp>
      <p:grpSp>
        <p:nvGrpSpPr>
          <p:cNvPr id="12" name="Group 8"/>
          <p:cNvGrpSpPr/>
          <p:nvPr/>
        </p:nvGrpSpPr>
        <p:grpSpPr>
          <a:xfrm>
            <a:off x="4427985" y="3634407"/>
            <a:ext cx="1238764" cy="892661"/>
            <a:chOff x="440101" y="2073751"/>
            <a:chExt cx="1238764" cy="1080120"/>
          </a:xfrm>
        </p:grpSpPr>
        <p:graphicFrame>
          <p:nvGraphicFramePr>
            <p:cNvPr id="67" name="Object 5"/>
            <p:cNvGraphicFramePr>
              <a:graphicFrameLocks noChangeAspect="1"/>
            </p:cNvGraphicFramePr>
            <p:nvPr>
              <p:extLst/>
            </p:nvPr>
          </p:nvGraphicFramePr>
          <p:xfrm>
            <a:off x="440101" y="2073751"/>
            <a:ext cx="1238764" cy="1080120"/>
          </p:xfrm>
          <a:graphic>
            <a:graphicData uri="http://schemas.openxmlformats.org/drawingml/2006/chart">
              <c:chart xmlns:c="http://schemas.openxmlformats.org/drawingml/2006/chart" xmlns:r="http://schemas.openxmlformats.org/officeDocument/2006/relationships" r:id="rId10"/>
            </a:graphicData>
          </a:graphic>
        </p:graphicFrame>
        <p:sp>
          <p:nvSpPr>
            <p:cNvPr id="68" name="Chord 10"/>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24</a:t>
              </a:r>
              <a:r>
                <a:rPr kumimoji="0" lang="en-GB" sz="900" b="0" i="0" u="none" strike="noStrike" kern="0" cap="none" spc="0" normalizeH="0" baseline="0" noProof="0" dirty="0">
                  <a:ln>
                    <a:noFill/>
                  </a:ln>
                  <a:solidFill>
                    <a:prstClr val="white"/>
                  </a:solidFill>
                  <a:effectLst/>
                  <a:uLnTx/>
                  <a:uFillTx/>
                  <a:latin typeface="Calibri"/>
                </a:rPr>
                <a:t>%</a:t>
              </a:r>
            </a:p>
          </p:txBody>
        </p:sp>
        <p:sp>
          <p:nvSpPr>
            <p:cNvPr id="69" name="TextBox 11"/>
            <p:cNvSpPr txBox="1"/>
            <p:nvPr/>
          </p:nvSpPr>
          <p:spPr>
            <a:xfrm>
              <a:off x="492309" y="2651947"/>
              <a:ext cx="1114548" cy="186205"/>
            </a:xfrm>
            <a:prstGeom prst="rect">
              <a:avLst/>
            </a:prstGeom>
            <a:noFill/>
          </p:spPr>
          <p:txBody>
            <a:bodyPr wrap="square" lIns="0" tIns="0" rIns="0" bIns="0" rtlCol="0">
              <a:spAutoFit/>
            </a:bodyPr>
            <a:lstStyle/>
            <a:p>
              <a:pPr lvl="0" algn="ctr" defTabSz="924259">
                <a:defRPr/>
              </a:pPr>
              <a:r>
                <a:rPr lang="hu-HU" sz="1000" kern="0" dirty="0" err="1">
                  <a:solidFill>
                    <a:srgbClr val="58585A"/>
                  </a:solidFill>
                </a:rPr>
                <a:t>Not</a:t>
              </a:r>
              <a:r>
                <a:rPr lang="hu-HU" sz="1000" kern="0" dirty="0">
                  <a:solidFill>
                    <a:srgbClr val="58585A"/>
                  </a:solidFill>
                </a:rPr>
                <a:t> </a:t>
              </a:r>
              <a:r>
                <a:rPr lang="hu-HU" sz="1000" kern="0" dirty="0" err="1">
                  <a:solidFill>
                    <a:srgbClr val="58585A"/>
                  </a:solidFill>
                </a:rPr>
                <a:t>at</a:t>
              </a:r>
              <a:r>
                <a:rPr lang="hu-HU" sz="1000" kern="0" dirty="0">
                  <a:solidFill>
                    <a:srgbClr val="58585A"/>
                  </a:solidFill>
                </a:rPr>
                <a:t> </a:t>
              </a:r>
              <a:r>
                <a:rPr lang="hu-HU" sz="1000" kern="0" dirty="0" err="1">
                  <a:solidFill>
                    <a:srgbClr val="58585A"/>
                  </a:solidFill>
                </a:rPr>
                <a:t>all</a:t>
              </a:r>
              <a:endParaRPr lang="hu-HU" sz="1000" kern="0" dirty="0">
                <a:solidFill>
                  <a:srgbClr val="58585A"/>
                </a:solidFill>
              </a:endParaRPr>
            </a:p>
          </p:txBody>
        </p:sp>
      </p:grpSp>
      <p:grpSp>
        <p:nvGrpSpPr>
          <p:cNvPr id="13" name="Group 12"/>
          <p:cNvGrpSpPr/>
          <p:nvPr/>
        </p:nvGrpSpPr>
        <p:grpSpPr>
          <a:xfrm>
            <a:off x="5378717" y="3634407"/>
            <a:ext cx="1238764" cy="892661"/>
            <a:chOff x="425473" y="2073751"/>
            <a:chExt cx="1238764" cy="1080120"/>
          </a:xfrm>
        </p:grpSpPr>
        <p:graphicFrame>
          <p:nvGraphicFramePr>
            <p:cNvPr id="71"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1"/>
            </a:graphicData>
          </a:graphic>
        </p:graphicFrame>
        <p:sp>
          <p:nvSpPr>
            <p:cNvPr id="72" name="Chord 14"/>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18</a:t>
              </a:r>
              <a:r>
                <a:rPr kumimoji="0" lang="en-GB" sz="900" b="0" i="0" u="none" strike="noStrike" kern="0" cap="none" spc="0" normalizeH="0" baseline="0" noProof="0" dirty="0">
                  <a:ln>
                    <a:noFill/>
                  </a:ln>
                  <a:solidFill>
                    <a:prstClr val="white"/>
                  </a:solidFill>
                  <a:effectLst/>
                  <a:uLnTx/>
                  <a:uFillTx/>
                  <a:latin typeface="Calibri"/>
                </a:rPr>
                <a:t>%</a:t>
              </a:r>
            </a:p>
          </p:txBody>
        </p:sp>
        <p:sp>
          <p:nvSpPr>
            <p:cNvPr id="73" name="TextBox 15"/>
            <p:cNvSpPr txBox="1"/>
            <p:nvPr/>
          </p:nvSpPr>
          <p:spPr>
            <a:xfrm>
              <a:off x="632721" y="2651947"/>
              <a:ext cx="909790" cy="186205"/>
            </a:xfrm>
            <a:prstGeom prst="rect">
              <a:avLst/>
            </a:prstGeom>
            <a:noFill/>
          </p:spPr>
          <p:txBody>
            <a:bodyPr wrap="square" lIns="0" tIns="0" rIns="0" bIns="0" rtlCol="0">
              <a:spAutoFit/>
            </a:bodyPr>
            <a:lstStyle/>
            <a:p>
              <a:pPr lvl="0" algn="ctr" defTabSz="924259">
                <a:defRPr/>
              </a:pPr>
              <a:r>
                <a:rPr lang="hu-HU" sz="1000" kern="0" dirty="0" err="1">
                  <a:solidFill>
                    <a:srgbClr val="58585A"/>
                  </a:solidFill>
                </a:rPr>
                <a:t>Rather</a:t>
              </a:r>
              <a:r>
                <a:rPr lang="hu-HU" sz="1000" kern="0" dirty="0">
                  <a:solidFill>
                    <a:srgbClr val="58585A"/>
                  </a:solidFill>
                </a:rPr>
                <a:t> </a:t>
              </a:r>
              <a:r>
                <a:rPr lang="hu-HU" sz="1000" kern="0" dirty="0" err="1">
                  <a:solidFill>
                    <a:srgbClr val="58585A"/>
                  </a:solidFill>
                </a:rPr>
                <a:t>not</a:t>
              </a:r>
              <a:endParaRPr lang="hu-HU" sz="1000" kern="0" dirty="0">
                <a:solidFill>
                  <a:srgbClr val="58585A"/>
                </a:solidFill>
              </a:endParaRPr>
            </a:p>
          </p:txBody>
        </p:sp>
      </p:grpSp>
      <p:grpSp>
        <p:nvGrpSpPr>
          <p:cNvPr id="14" name="Group 16"/>
          <p:cNvGrpSpPr/>
          <p:nvPr/>
        </p:nvGrpSpPr>
        <p:grpSpPr>
          <a:xfrm>
            <a:off x="7250925" y="3634407"/>
            <a:ext cx="1238764" cy="892661"/>
            <a:chOff x="425473" y="2073751"/>
            <a:chExt cx="1238764" cy="1080120"/>
          </a:xfrm>
        </p:grpSpPr>
        <p:graphicFrame>
          <p:nvGraphicFramePr>
            <p:cNvPr id="75"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2"/>
            </a:graphicData>
          </a:graphic>
        </p:graphicFrame>
        <p:sp>
          <p:nvSpPr>
            <p:cNvPr id="76"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35</a:t>
              </a:r>
              <a:r>
                <a:rPr kumimoji="0" lang="en-GB" sz="900" b="0" i="0" u="none" strike="noStrike" kern="0" cap="none" spc="0" normalizeH="0" baseline="0" noProof="0" dirty="0">
                  <a:ln>
                    <a:noFill/>
                  </a:ln>
                  <a:solidFill>
                    <a:prstClr val="white"/>
                  </a:solidFill>
                  <a:effectLst/>
                  <a:uLnTx/>
                  <a:uFillTx/>
                  <a:latin typeface="Calibri"/>
                </a:rPr>
                <a:t>%</a:t>
              </a:r>
            </a:p>
          </p:txBody>
        </p:sp>
      </p:grpSp>
      <p:grpSp>
        <p:nvGrpSpPr>
          <p:cNvPr id="15" name="Group 16"/>
          <p:cNvGrpSpPr/>
          <p:nvPr/>
        </p:nvGrpSpPr>
        <p:grpSpPr>
          <a:xfrm>
            <a:off x="6314820" y="3636668"/>
            <a:ext cx="1238764" cy="892661"/>
            <a:chOff x="425473" y="2073751"/>
            <a:chExt cx="1238764" cy="1080120"/>
          </a:xfrm>
        </p:grpSpPr>
        <p:graphicFrame>
          <p:nvGraphicFramePr>
            <p:cNvPr id="78" name="Object 5"/>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13"/>
            </a:graphicData>
          </a:graphic>
        </p:graphicFrame>
        <p:sp>
          <p:nvSpPr>
            <p:cNvPr id="79" name="Chord 18"/>
            <p:cNvSpPr/>
            <p:nvPr/>
          </p:nvSpPr>
          <p:spPr>
            <a:xfrm>
              <a:off x="870493" y="2406978"/>
              <a:ext cx="405879"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p>
              <a:pPr marL="0" marR="0" lvl="0" indent="0" algn="ctr" defTabSz="924259" eaLnBrk="1" fontAlgn="auto" latinLnBrk="0" hangingPunct="1">
                <a:lnSpc>
                  <a:spcPct val="100000"/>
                </a:lnSpc>
                <a:spcBef>
                  <a:spcPts val="0"/>
                </a:spcBef>
                <a:spcAft>
                  <a:spcPts val="0"/>
                </a:spcAft>
                <a:buClrTx/>
                <a:buSzTx/>
                <a:buFontTx/>
                <a:buNone/>
                <a:tabLst/>
                <a:defRPr/>
              </a:pPr>
              <a:r>
                <a:rPr kumimoji="0" lang="pl-PL" sz="900" b="0" i="0" u="none" strike="noStrike" kern="0" cap="none" spc="0" normalizeH="0" baseline="0" noProof="0" dirty="0">
                  <a:ln>
                    <a:noFill/>
                  </a:ln>
                  <a:solidFill>
                    <a:prstClr val="white"/>
                  </a:solidFill>
                  <a:effectLst/>
                  <a:uLnTx/>
                  <a:uFillTx/>
                  <a:latin typeface="Calibri"/>
                </a:rPr>
                <a:t>23</a:t>
              </a:r>
              <a:r>
                <a:rPr kumimoji="0" lang="en-GB" sz="900" b="0" i="0" u="none" strike="noStrike" kern="0" cap="none" spc="0" normalizeH="0" baseline="0" noProof="0" dirty="0">
                  <a:ln>
                    <a:noFill/>
                  </a:ln>
                  <a:solidFill>
                    <a:prstClr val="white"/>
                  </a:solidFill>
                  <a:effectLst/>
                  <a:uLnTx/>
                  <a:uFillTx/>
                  <a:latin typeface="Calibri"/>
                </a:rPr>
                <a:t>%</a:t>
              </a:r>
            </a:p>
          </p:txBody>
        </p:sp>
        <p:sp>
          <p:nvSpPr>
            <p:cNvPr id="80" name="TextBox 19"/>
            <p:cNvSpPr txBox="1"/>
            <p:nvPr/>
          </p:nvSpPr>
          <p:spPr>
            <a:xfrm>
              <a:off x="626128" y="2656454"/>
              <a:ext cx="894608" cy="186205"/>
            </a:xfrm>
            <a:prstGeom prst="rect">
              <a:avLst/>
            </a:prstGeom>
            <a:noFill/>
          </p:spPr>
          <p:txBody>
            <a:bodyPr wrap="square" lIns="0" tIns="0" rIns="0" bIns="0" rtlCol="0">
              <a:spAutoFit/>
            </a:bodyPr>
            <a:lstStyle/>
            <a:p>
              <a:pPr lvl="0" algn="ctr" defTabSz="924259">
                <a:defRPr/>
              </a:pPr>
              <a:r>
                <a:rPr lang="hu-HU" sz="1000" kern="0" dirty="0" err="1">
                  <a:solidFill>
                    <a:srgbClr val="58585A"/>
                  </a:solidFill>
                </a:rPr>
                <a:t>Rather</a:t>
              </a:r>
              <a:r>
                <a:rPr lang="hu-HU" sz="1000" kern="0" dirty="0">
                  <a:solidFill>
                    <a:srgbClr val="58585A"/>
                  </a:solidFill>
                </a:rPr>
                <a:t> </a:t>
              </a:r>
              <a:r>
                <a:rPr lang="hu-HU" sz="1000" kern="0" dirty="0" err="1">
                  <a:solidFill>
                    <a:srgbClr val="58585A"/>
                  </a:solidFill>
                </a:rPr>
                <a:t>yes</a:t>
              </a:r>
              <a:endParaRPr lang="en-US" sz="1000" kern="0" dirty="0">
                <a:solidFill>
                  <a:srgbClr val="58585A"/>
                </a:solidFill>
              </a:endParaRPr>
            </a:p>
          </p:txBody>
        </p:sp>
      </p:grpSp>
      <p:sp>
        <p:nvSpPr>
          <p:cNvPr id="81" name="TextBox 15"/>
          <p:cNvSpPr txBox="1"/>
          <p:nvPr/>
        </p:nvSpPr>
        <p:spPr>
          <a:xfrm>
            <a:off x="7468613" y="4097282"/>
            <a:ext cx="909790" cy="153888"/>
          </a:xfrm>
          <a:prstGeom prst="rect">
            <a:avLst/>
          </a:prstGeom>
          <a:noFill/>
        </p:spPr>
        <p:txBody>
          <a:bodyPr wrap="square" lIns="0" tIns="0" rIns="0" bIns="0" rtlCol="0">
            <a:spAutoFit/>
          </a:bodyPr>
          <a:lstStyle/>
          <a:p>
            <a:pPr lvl="0" algn="ctr" defTabSz="924259">
              <a:defRPr/>
            </a:pPr>
            <a:r>
              <a:rPr lang="hu-HU" sz="1000" kern="0" dirty="0" err="1">
                <a:solidFill>
                  <a:srgbClr val="58585A"/>
                </a:solidFill>
              </a:rPr>
              <a:t>Definitely</a:t>
            </a:r>
            <a:r>
              <a:rPr lang="hu-HU" sz="1000" kern="0" dirty="0">
                <a:solidFill>
                  <a:srgbClr val="58585A"/>
                </a:solidFill>
              </a:rPr>
              <a:t> </a:t>
            </a:r>
            <a:r>
              <a:rPr lang="hu-HU" sz="1000" kern="0" dirty="0" err="1">
                <a:solidFill>
                  <a:srgbClr val="58585A"/>
                </a:solidFill>
              </a:rPr>
              <a:t>yes</a:t>
            </a:r>
            <a:endParaRPr lang="hu-HU" sz="1000" kern="0" dirty="0">
              <a:solidFill>
                <a:srgbClr val="58585A"/>
              </a:solidFill>
            </a:endParaRPr>
          </a:p>
        </p:txBody>
      </p:sp>
      <p:graphicFrame>
        <p:nvGraphicFramePr>
          <p:cNvPr id="151" name="Chart 20"/>
          <p:cNvGraphicFramePr>
            <a:graphicFrameLocks noChangeAspect="1"/>
          </p:cNvGraphicFramePr>
          <p:nvPr>
            <p:extLst/>
          </p:nvPr>
        </p:nvGraphicFramePr>
        <p:xfrm>
          <a:off x="2555776" y="915566"/>
          <a:ext cx="1512869" cy="149880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52" name="Chart 20"/>
          <p:cNvGraphicFramePr>
            <a:graphicFrameLocks noChangeAspect="1"/>
          </p:cNvGraphicFramePr>
          <p:nvPr>
            <p:extLst/>
          </p:nvPr>
        </p:nvGraphicFramePr>
        <p:xfrm>
          <a:off x="2555776" y="2211710"/>
          <a:ext cx="1512869" cy="14988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53" name="Chart 20"/>
          <p:cNvGraphicFramePr>
            <a:graphicFrameLocks noChangeAspect="1"/>
          </p:cNvGraphicFramePr>
          <p:nvPr>
            <p:extLst/>
          </p:nvPr>
        </p:nvGraphicFramePr>
        <p:xfrm>
          <a:off x="2555776" y="3377200"/>
          <a:ext cx="1512869" cy="1498806"/>
        </p:xfrm>
        <a:graphic>
          <a:graphicData uri="http://schemas.openxmlformats.org/drawingml/2006/chart">
            <c:chart xmlns:c="http://schemas.openxmlformats.org/drawingml/2006/chart" xmlns:r="http://schemas.openxmlformats.org/officeDocument/2006/relationships" r:id="rId16"/>
          </a:graphicData>
        </a:graphic>
      </p:graphicFrame>
      <p:grpSp>
        <p:nvGrpSpPr>
          <p:cNvPr id="154" name="Group 40"/>
          <p:cNvGrpSpPr>
            <a:grpSpLocks noChangeAspect="1"/>
          </p:cNvGrpSpPr>
          <p:nvPr/>
        </p:nvGrpSpPr>
        <p:grpSpPr>
          <a:xfrm>
            <a:off x="2967938" y="1203599"/>
            <a:ext cx="667958" cy="630849"/>
            <a:chOff x="1927226" y="3178175"/>
            <a:chExt cx="1114425" cy="1052512"/>
          </a:xfrm>
          <a:solidFill>
            <a:srgbClr val="C8C9C7"/>
          </a:solidFill>
        </p:grpSpPr>
        <p:sp>
          <p:nvSpPr>
            <p:cNvPr id="155" name="Freeform 14"/>
            <p:cNvSpPr>
              <a:spLocks noChangeAspect="1" noEditPoints="1"/>
            </p:cNvSpPr>
            <p:nvPr/>
          </p:nvSpPr>
          <p:spPr bwMode="auto">
            <a:xfrm>
              <a:off x="1927226" y="3416300"/>
              <a:ext cx="646113" cy="814387"/>
            </a:xfrm>
            <a:custGeom>
              <a:avLst/>
              <a:gdLst/>
              <a:ahLst/>
              <a:cxnLst>
                <a:cxn ang="0">
                  <a:pos x="232" y="26"/>
                </a:cxn>
                <a:cxn ang="0">
                  <a:pos x="228" y="21"/>
                </a:cxn>
                <a:cxn ang="0">
                  <a:pos x="107" y="17"/>
                </a:cxn>
                <a:cxn ang="0">
                  <a:pos x="2" y="78"/>
                </a:cxn>
                <a:cxn ang="0">
                  <a:pos x="1" y="84"/>
                </a:cxn>
                <a:cxn ang="0">
                  <a:pos x="57" y="252"/>
                </a:cxn>
                <a:cxn ang="0">
                  <a:pos x="184" y="321"/>
                </a:cxn>
                <a:cxn ang="0">
                  <a:pos x="263" y="200"/>
                </a:cxn>
                <a:cxn ang="0">
                  <a:pos x="232" y="26"/>
                </a:cxn>
                <a:cxn ang="0">
                  <a:pos x="37" y="134"/>
                </a:cxn>
                <a:cxn ang="0">
                  <a:pos x="79" y="93"/>
                </a:cxn>
                <a:cxn ang="0">
                  <a:pos x="119" y="109"/>
                </a:cxn>
                <a:cxn ang="0">
                  <a:pos x="81" y="102"/>
                </a:cxn>
                <a:cxn ang="0">
                  <a:pos x="37" y="134"/>
                </a:cxn>
                <a:cxn ang="0">
                  <a:pos x="64" y="164"/>
                </a:cxn>
                <a:cxn ang="0">
                  <a:pos x="88" y="140"/>
                </a:cxn>
                <a:cxn ang="0">
                  <a:pos x="115" y="148"/>
                </a:cxn>
                <a:cxn ang="0">
                  <a:pos x="64" y="164"/>
                </a:cxn>
                <a:cxn ang="0">
                  <a:pos x="168" y="261"/>
                </a:cxn>
                <a:cxn ang="0">
                  <a:pos x="89" y="216"/>
                </a:cxn>
                <a:cxn ang="0">
                  <a:pos x="208" y="208"/>
                </a:cxn>
                <a:cxn ang="0">
                  <a:pos x="168" y="261"/>
                </a:cxn>
                <a:cxn ang="0">
                  <a:pos x="152" y="194"/>
                </a:cxn>
                <a:cxn ang="0">
                  <a:pos x="161" y="188"/>
                </a:cxn>
                <a:cxn ang="0">
                  <a:pos x="153" y="199"/>
                </a:cxn>
                <a:cxn ang="0">
                  <a:pos x="140" y="193"/>
                </a:cxn>
                <a:cxn ang="0">
                  <a:pos x="152" y="194"/>
                </a:cxn>
                <a:cxn ang="0">
                  <a:pos x="162" y="136"/>
                </a:cxn>
                <a:cxn ang="0">
                  <a:pos x="182" y="116"/>
                </a:cxn>
                <a:cxn ang="0">
                  <a:pos x="214" y="127"/>
                </a:cxn>
                <a:cxn ang="0">
                  <a:pos x="162" y="136"/>
                </a:cxn>
                <a:cxn ang="0">
                  <a:pos x="171" y="80"/>
                </a:cxn>
                <a:cxn ang="0">
                  <a:pos x="140" y="104"/>
                </a:cxn>
                <a:cxn ang="0">
                  <a:pos x="168" y="71"/>
                </a:cxn>
                <a:cxn ang="0">
                  <a:pos x="224" y="87"/>
                </a:cxn>
                <a:cxn ang="0">
                  <a:pos x="171" y="80"/>
                </a:cxn>
              </a:cxnLst>
              <a:rect l="0" t="0" r="r" b="b"/>
              <a:pathLst>
                <a:path w="263" h="331">
                  <a:moveTo>
                    <a:pt x="232" y="26"/>
                  </a:moveTo>
                  <a:cubicBezTo>
                    <a:pt x="232" y="23"/>
                    <a:pt x="230" y="22"/>
                    <a:pt x="228" y="21"/>
                  </a:cubicBezTo>
                  <a:cubicBezTo>
                    <a:pt x="217" y="16"/>
                    <a:pt x="173" y="0"/>
                    <a:pt x="107" y="17"/>
                  </a:cubicBezTo>
                  <a:cubicBezTo>
                    <a:pt x="41" y="34"/>
                    <a:pt x="10" y="68"/>
                    <a:pt x="2" y="78"/>
                  </a:cubicBezTo>
                  <a:cubicBezTo>
                    <a:pt x="1" y="80"/>
                    <a:pt x="0" y="82"/>
                    <a:pt x="1" y="84"/>
                  </a:cubicBezTo>
                  <a:cubicBezTo>
                    <a:pt x="6" y="105"/>
                    <a:pt x="37" y="215"/>
                    <a:pt x="57" y="252"/>
                  </a:cubicBezTo>
                  <a:cubicBezTo>
                    <a:pt x="78" y="292"/>
                    <a:pt x="145" y="331"/>
                    <a:pt x="184" y="321"/>
                  </a:cubicBezTo>
                  <a:cubicBezTo>
                    <a:pt x="222" y="312"/>
                    <a:pt x="263" y="246"/>
                    <a:pt x="263" y="200"/>
                  </a:cubicBezTo>
                  <a:cubicBezTo>
                    <a:pt x="263" y="159"/>
                    <a:pt x="237" y="47"/>
                    <a:pt x="232" y="26"/>
                  </a:cubicBezTo>
                  <a:close/>
                  <a:moveTo>
                    <a:pt x="37" y="134"/>
                  </a:moveTo>
                  <a:cubicBezTo>
                    <a:pt x="37" y="134"/>
                    <a:pt x="66" y="96"/>
                    <a:pt x="79" y="93"/>
                  </a:cubicBezTo>
                  <a:cubicBezTo>
                    <a:pt x="92" y="90"/>
                    <a:pt x="119" y="109"/>
                    <a:pt x="119" y="109"/>
                  </a:cubicBezTo>
                  <a:cubicBezTo>
                    <a:pt x="119" y="109"/>
                    <a:pt x="94" y="99"/>
                    <a:pt x="81" y="102"/>
                  </a:cubicBezTo>
                  <a:cubicBezTo>
                    <a:pt x="67" y="106"/>
                    <a:pt x="37" y="134"/>
                    <a:pt x="37" y="134"/>
                  </a:cubicBezTo>
                  <a:close/>
                  <a:moveTo>
                    <a:pt x="64" y="164"/>
                  </a:moveTo>
                  <a:cubicBezTo>
                    <a:pt x="63" y="158"/>
                    <a:pt x="74" y="144"/>
                    <a:pt x="88" y="140"/>
                  </a:cubicBezTo>
                  <a:cubicBezTo>
                    <a:pt x="102" y="136"/>
                    <a:pt x="114" y="142"/>
                    <a:pt x="115" y="148"/>
                  </a:cubicBezTo>
                  <a:cubicBezTo>
                    <a:pt x="109" y="158"/>
                    <a:pt x="83" y="161"/>
                    <a:pt x="64" y="164"/>
                  </a:cubicBezTo>
                  <a:close/>
                  <a:moveTo>
                    <a:pt x="168" y="261"/>
                  </a:moveTo>
                  <a:cubicBezTo>
                    <a:pt x="125" y="270"/>
                    <a:pt x="95" y="225"/>
                    <a:pt x="89" y="216"/>
                  </a:cubicBezTo>
                  <a:cubicBezTo>
                    <a:pt x="143" y="253"/>
                    <a:pt x="187" y="218"/>
                    <a:pt x="208" y="208"/>
                  </a:cubicBezTo>
                  <a:cubicBezTo>
                    <a:pt x="208" y="234"/>
                    <a:pt x="186" y="258"/>
                    <a:pt x="168" y="261"/>
                  </a:cubicBezTo>
                  <a:close/>
                  <a:moveTo>
                    <a:pt x="152" y="194"/>
                  </a:moveTo>
                  <a:cubicBezTo>
                    <a:pt x="159" y="192"/>
                    <a:pt x="161" y="187"/>
                    <a:pt x="161" y="188"/>
                  </a:cubicBezTo>
                  <a:cubicBezTo>
                    <a:pt x="162" y="189"/>
                    <a:pt x="160" y="197"/>
                    <a:pt x="153" y="199"/>
                  </a:cubicBezTo>
                  <a:cubicBezTo>
                    <a:pt x="145" y="200"/>
                    <a:pt x="140" y="195"/>
                    <a:pt x="140" y="193"/>
                  </a:cubicBezTo>
                  <a:cubicBezTo>
                    <a:pt x="140" y="192"/>
                    <a:pt x="144" y="196"/>
                    <a:pt x="152" y="194"/>
                  </a:cubicBezTo>
                  <a:close/>
                  <a:moveTo>
                    <a:pt x="162" y="136"/>
                  </a:moveTo>
                  <a:cubicBezTo>
                    <a:pt x="160" y="130"/>
                    <a:pt x="168" y="120"/>
                    <a:pt x="182" y="116"/>
                  </a:cubicBezTo>
                  <a:cubicBezTo>
                    <a:pt x="196" y="113"/>
                    <a:pt x="213" y="120"/>
                    <a:pt x="214" y="127"/>
                  </a:cubicBezTo>
                  <a:cubicBezTo>
                    <a:pt x="197" y="132"/>
                    <a:pt x="172" y="142"/>
                    <a:pt x="162" y="136"/>
                  </a:cubicBezTo>
                  <a:close/>
                  <a:moveTo>
                    <a:pt x="171" y="80"/>
                  </a:moveTo>
                  <a:cubicBezTo>
                    <a:pt x="157" y="83"/>
                    <a:pt x="140" y="104"/>
                    <a:pt x="140" y="104"/>
                  </a:cubicBezTo>
                  <a:cubicBezTo>
                    <a:pt x="140" y="104"/>
                    <a:pt x="155" y="74"/>
                    <a:pt x="168" y="71"/>
                  </a:cubicBezTo>
                  <a:cubicBezTo>
                    <a:pt x="181" y="68"/>
                    <a:pt x="224" y="87"/>
                    <a:pt x="224" y="87"/>
                  </a:cubicBezTo>
                  <a:cubicBezTo>
                    <a:pt x="224" y="87"/>
                    <a:pt x="185" y="76"/>
                    <a:pt x="171"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sp>
          <p:nvSpPr>
            <p:cNvPr id="156" name="Freeform 15"/>
            <p:cNvSpPr>
              <a:spLocks noChangeAspect="1" noEditPoints="1"/>
            </p:cNvSpPr>
            <p:nvPr/>
          </p:nvSpPr>
          <p:spPr bwMode="auto">
            <a:xfrm>
              <a:off x="2432051" y="3178175"/>
              <a:ext cx="609600" cy="796925"/>
            </a:xfrm>
            <a:custGeom>
              <a:avLst/>
              <a:gdLst/>
              <a:ahLst/>
              <a:cxnLst>
                <a:cxn ang="0">
                  <a:pos x="246" y="82"/>
                </a:cxn>
                <a:cxn ang="0">
                  <a:pos x="143" y="18"/>
                </a:cxn>
                <a:cxn ang="0">
                  <a:pos x="21" y="18"/>
                </a:cxn>
                <a:cxn ang="0">
                  <a:pos x="17" y="23"/>
                </a:cxn>
                <a:cxn ang="0">
                  <a:pos x="0" y="94"/>
                </a:cxn>
                <a:cxn ang="0">
                  <a:pos x="1" y="96"/>
                </a:cxn>
                <a:cxn ang="0">
                  <a:pos x="33" y="105"/>
                </a:cxn>
                <a:cxn ang="0">
                  <a:pos x="41" y="115"/>
                </a:cxn>
                <a:cxn ang="0">
                  <a:pos x="42" y="115"/>
                </a:cxn>
                <a:cxn ang="0">
                  <a:pos x="85" y="135"/>
                </a:cxn>
                <a:cxn ang="0">
                  <a:pos x="84" y="137"/>
                </a:cxn>
                <a:cxn ang="0">
                  <a:pos x="43" y="120"/>
                </a:cxn>
                <a:cxn ang="0">
                  <a:pos x="43" y="121"/>
                </a:cxn>
                <a:cxn ang="0">
                  <a:pos x="62" y="214"/>
                </a:cxn>
                <a:cxn ang="0">
                  <a:pos x="63" y="215"/>
                </a:cxn>
                <a:cxn ang="0">
                  <a:pos x="83" y="229"/>
                </a:cxn>
                <a:cxn ang="0">
                  <a:pos x="125" y="229"/>
                </a:cxn>
                <a:cxn ang="0">
                  <a:pos x="113" y="264"/>
                </a:cxn>
                <a:cxn ang="0">
                  <a:pos x="78" y="249"/>
                </a:cxn>
                <a:cxn ang="0">
                  <a:pos x="68" y="247"/>
                </a:cxn>
                <a:cxn ang="0">
                  <a:pos x="68" y="247"/>
                </a:cxn>
                <a:cxn ang="0">
                  <a:pos x="72" y="293"/>
                </a:cxn>
                <a:cxn ang="0">
                  <a:pos x="68" y="321"/>
                </a:cxn>
                <a:cxn ang="0">
                  <a:pos x="69" y="322"/>
                </a:cxn>
                <a:cxn ang="0">
                  <a:pos x="186" y="255"/>
                </a:cxn>
                <a:cxn ang="0">
                  <a:pos x="247" y="88"/>
                </a:cxn>
                <a:cxn ang="0">
                  <a:pos x="246" y="82"/>
                </a:cxn>
                <a:cxn ang="0">
                  <a:pos x="34" y="80"/>
                </a:cxn>
                <a:cxn ang="0">
                  <a:pos x="34" y="80"/>
                </a:cxn>
                <a:cxn ang="0">
                  <a:pos x="102" y="121"/>
                </a:cxn>
                <a:cxn ang="0">
                  <a:pos x="102" y="122"/>
                </a:cxn>
                <a:cxn ang="0">
                  <a:pos x="34" y="80"/>
                </a:cxn>
                <a:cxn ang="0">
                  <a:pos x="105" y="194"/>
                </a:cxn>
                <a:cxn ang="0">
                  <a:pos x="92" y="198"/>
                </a:cxn>
                <a:cxn ang="0">
                  <a:pos x="83" y="187"/>
                </a:cxn>
                <a:cxn ang="0">
                  <a:pos x="93" y="194"/>
                </a:cxn>
                <a:cxn ang="0">
                  <a:pos x="105" y="194"/>
                </a:cxn>
                <a:cxn ang="0">
                  <a:pos x="179" y="157"/>
                </a:cxn>
                <a:cxn ang="0">
                  <a:pos x="131" y="150"/>
                </a:cxn>
                <a:cxn ang="0">
                  <a:pos x="131" y="148"/>
                </a:cxn>
                <a:cxn ang="0">
                  <a:pos x="180" y="156"/>
                </a:cxn>
                <a:cxn ang="0">
                  <a:pos x="179" y="157"/>
                </a:cxn>
                <a:cxn ang="0">
                  <a:pos x="203" y="128"/>
                </a:cxn>
                <a:cxn ang="0">
                  <a:pos x="124" y="128"/>
                </a:cxn>
                <a:cxn ang="0">
                  <a:pos x="124" y="127"/>
                </a:cxn>
                <a:cxn ang="0">
                  <a:pos x="203" y="128"/>
                </a:cxn>
                <a:cxn ang="0">
                  <a:pos x="203" y="128"/>
                </a:cxn>
              </a:cxnLst>
              <a:rect l="0" t="0" r="r" b="b"/>
              <a:pathLst>
                <a:path w="248" h="324">
                  <a:moveTo>
                    <a:pt x="246" y="82"/>
                  </a:moveTo>
                  <a:cubicBezTo>
                    <a:pt x="239" y="72"/>
                    <a:pt x="208" y="37"/>
                    <a:pt x="143" y="18"/>
                  </a:cubicBezTo>
                  <a:cubicBezTo>
                    <a:pt x="77" y="0"/>
                    <a:pt x="33" y="14"/>
                    <a:pt x="21" y="18"/>
                  </a:cubicBezTo>
                  <a:cubicBezTo>
                    <a:pt x="19" y="19"/>
                    <a:pt x="18" y="21"/>
                    <a:pt x="17" y="23"/>
                  </a:cubicBezTo>
                  <a:cubicBezTo>
                    <a:pt x="15" y="33"/>
                    <a:pt x="7" y="62"/>
                    <a:pt x="0" y="94"/>
                  </a:cubicBezTo>
                  <a:cubicBezTo>
                    <a:pt x="0" y="96"/>
                    <a:pt x="0" y="96"/>
                    <a:pt x="1" y="96"/>
                  </a:cubicBezTo>
                  <a:cubicBezTo>
                    <a:pt x="17" y="99"/>
                    <a:pt x="28" y="103"/>
                    <a:pt x="33" y="105"/>
                  </a:cubicBezTo>
                  <a:cubicBezTo>
                    <a:pt x="37" y="107"/>
                    <a:pt x="40" y="111"/>
                    <a:pt x="41" y="115"/>
                  </a:cubicBezTo>
                  <a:cubicBezTo>
                    <a:pt x="41" y="115"/>
                    <a:pt x="42" y="115"/>
                    <a:pt x="42" y="115"/>
                  </a:cubicBezTo>
                  <a:cubicBezTo>
                    <a:pt x="69" y="109"/>
                    <a:pt x="80" y="124"/>
                    <a:pt x="85" y="135"/>
                  </a:cubicBezTo>
                  <a:cubicBezTo>
                    <a:pt x="86" y="136"/>
                    <a:pt x="86" y="137"/>
                    <a:pt x="84" y="137"/>
                  </a:cubicBezTo>
                  <a:cubicBezTo>
                    <a:pt x="71" y="132"/>
                    <a:pt x="59" y="132"/>
                    <a:pt x="43" y="120"/>
                  </a:cubicBezTo>
                  <a:cubicBezTo>
                    <a:pt x="43" y="120"/>
                    <a:pt x="43" y="120"/>
                    <a:pt x="43" y="121"/>
                  </a:cubicBezTo>
                  <a:cubicBezTo>
                    <a:pt x="47" y="137"/>
                    <a:pt x="55" y="176"/>
                    <a:pt x="62" y="214"/>
                  </a:cubicBezTo>
                  <a:cubicBezTo>
                    <a:pt x="62" y="214"/>
                    <a:pt x="63" y="215"/>
                    <a:pt x="63" y="215"/>
                  </a:cubicBezTo>
                  <a:cubicBezTo>
                    <a:pt x="70" y="221"/>
                    <a:pt x="77" y="227"/>
                    <a:pt x="83" y="229"/>
                  </a:cubicBezTo>
                  <a:cubicBezTo>
                    <a:pt x="95" y="232"/>
                    <a:pt x="114" y="223"/>
                    <a:pt x="125" y="229"/>
                  </a:cubicBezTo>
                  <a:cubicBezTo>
                    <a:pt x="135" y="235"/>
                    <a:pt x="128" y="262"/>
                    <a:pt x="113" y="264"/>
                  </a:cubicBezTo>
                  <a:cubicBezTo>
                    <a:pt x="98" y="265"/>
                    <a:pt x="101" y="255"/>
                    <a:pt x="78" y="249"/>
                  </a:cubicBezTo>
                  <a:cubicBezTo>
                    <a:pt x="74" y="248"/>
                    <a:pt x="71" y="247"/>
                    <a:pt x="68" y="247"/>
                  </a:cubicBezTo>
                  <a:cubicBezTo>
                    <a:pt x="68" y="247"/>
                    <a:pt x="68" y="247"/>
                    <a:pt x="68" y="247"/>
                  </a:cubicBezTo>
                  <a:cubicBezTo>
                    <a:pt x="71" y="265"/>
                    <a:pt x="72" y="281"/>
                    <a:pt x="72" y="293"/>
                  </a:cubicBezTo>
                  <a:cubicBezTo>
                    <a:pt x="72" y="301"/>
                    <a:pt x="71" y="311"/>
                    <a:pt x="68" y="321"/>
                  </a:cubicBezTo>
                  <a:cubicBezTo>
                    <a:pt x="68" y="322"/>
                    <a:pt x="69" y="322"/>
                    <a:pt x="69" y="322"/>
                  </a:cubicBezTo>
                  <a:cubicBezTo>
                    <a:pt x="108" y="324"/>
                    <a:pt x="166" y="291"/>
                    <a:pt x="186" y="255"/>
                  </a:cubicBezTo>
                  <a:cubicBezTo>
                    <a:pt x="207" y="219"/>
                    <a:pt x="241" y="109"/>
                    <a:pt x="247" y="88"/>
                  </a:cubicBezTo>
                  <a:cubicBezTo>
                    <a:pt x="248" y="86"/>
                    <a:pt x="247" y="84"/>
                    <a:pt x="246" y="82"/>
                  </a:cubicBezTo>
                  <a:close/>
                  <a:moveTo>
                    <a:pt x="34" y="80"/>
                  </a:moveTo>
                  <a:cubicBezTo>
                    <a:pt x="33" y="80"/>
                    <a:pt x="33" y="80"/>
                    <a:pt x="34" y="80"/>
                  </a:cubicBezTo>
                  <a:cubicBezTo>
                    <a:pt x="79" y="64"/>
                    <a:pt x="75" y="104"/>
                    <a:pt x="102" y="121"/>
                  </a:cubicBezTo>
                  <a:cubicBezTo>
                    <a:pt x="103" y="122"/>
                    <a:pt x="103" y="122"/>
                    <a:pt x="102" y="122"/>
                  </a:cubicBezTo>
                  <a:cubicBezTo>
                    <a:pt x="69" y="109"/>
                    <a:pt x="77" y="74"/>
                    <a:pt x="34" y="80"/>
                  </a:cubicBezTo>
                  <a:close/>
                  <a:moveTo>
                    <a:pt x="105" y="194"/>
                  </a:moveTo>
                  <a:cubicBezTo>
                    <a:pt x="104" y="195"/>
                    <a:pt x="99" y="200"/>
                    <a:pt x="92" y="198"/>
                  </a:cubicBezTo>
                  <a:cubicBezTo>
                    <a:pt x="84" y="196"/>
                    <a:pt x="83" y="189"/>
                    <a:pt x="83" y="187"/>
                  </a:cubicBezTo>
                  <a:cubicBezTo>
                    <a:pt x="84" y="186"/>
                    <a:pt x="86" y="192"/>
                    <a:pt x="93" y="194"/>
                  </a:cubicBezTo>
                  <a:cubicBezTo>
                    <a:pt x="100" y="196"/>
                    <a:pt x="105" y="192"/>
                    <a:pt x="105" y="194"/>
                  </a:cubicBezTo>
                  <a:close/>
                  <a:moveTo>
                    <a:pt x="179" y="157"/>
                  </a:moveTo>
                  <a:cubicBezTo>
                    <a:pt x="157" y="160"/>
                    <a:pt x="145" y="153"/>
                    <a:pt x="131" y="150"/>
                  </a:cubicBezTo>
                  <a:cubicBezTo>
                    <a:pt x="129" y="149"/>
                    <a:pt x="130" y="148"/>
                    <a:pt x="131" y="148"/>
                  </a:cubicBezTo>
                  <a:cubicBezTo>
                    <a:pt x="141" y="141"/>
                    <a:pt x="159" y="134"/>
                    <a:pt x="180" y="156"/>
                  </a:cubicBezTo>
                  <a:cubicBezTo>
                    <a:pt x="180" y="156"/>
                    <a:pt x="180" y="157"/>
                    <a:pt x="179" y="157"/>
                  </a:cubicBezTo>
                  <a:close/>
                  <a:moveTo>
                    <a:pt x="203" y="128"/>
                  </a:moveTo>
                  <a:cubicBezTo>
                    <a:pt x="169" y="100"/>
                    <a:pt x="158" y="134"/>
                    <a:pt x="124" y="128"/>
                  </a:cubicBezTo>
                  <a:cubicBezTo>
                    <a:pt x="123" y="128"/>
                    <a:pt x="123" y="127"/>
                    <a:pt x="124" y="127"/>
                  </a:cubicBezTo>
                  <a:cubicBezTo>
                    <a:pt x="156" y="127"/>
                    <a:pt x="173" y="91"/>
                    <a:pt x="203" y="128"/>
                  </a:cubicBezTo>
                  <a:cubicBezTo>
                    <a:pt x="204" y="128"/>
                    <a:pt x="204" y="129"/>
                    <a:pt x="203"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grpSp>
      <p:grpSp>
        <p:nvGrpSpPr>
          <p:cNvPr id="157" name="Group 40"/>
          <p:cNvGrpSpPr>
            <a:grpSpLocks noChangeAspect="1"/>
          </p:cNvGrpSpPr>
          <p:nvPr/>
        </p:nvGrpSpPr>
        <p:grpSpPr>
          <a:xfrm>
            <a:off x="2987823" y="2499743"/>
            <a:ext cx="667958" cy="630849"/>
            <a:chOff x="1927226" y="3178175"/>
            <a:chExt cx="1114425" cy="1052512"/>
          </a:xfrm>
          <a:solidFill>
            <a:srgbClr val="C8C9C7"/>
          </a:solidFill>
        </p:grpSpPr>
        <p:sp>
          <p:nvSpPr>
            <p:cNvPr id="158" name="Freeform 14"/>
            <p:cNvSpPr>
              <a:spLocks noChangeAspect="1" noEditPoints="1"/>
            </p:cNvSpPr>
            <p:nvPr/>
          </p:nvSpPr>
          <p:spPr bwMode="auto">
            <a:xfrm>
              <a:off x="1927226" y="3416300"/>
              <a:ext cx="646113" cy="814387"/>
            </a:xfrm>
            <a:custGeom>
              <a:avLst/>
              <a:gdLst/>
              <a:ahLst/>
              <a:cxnLst>
                <a:cxn ang="0">
                  <a:pos x="232" y="26"/>
                </a:cxn>
                <a:cxn ang="0">
                  <a:pos x="228" y="21"/>
                </a:cxn>
                <a:cxn ang="0">
                  <a:pos x="107" y="17"/>
                </a:cxn>
                <a:cxn ang="0">
                  <a:pos x="2" y="78"/>
                </a:cxn>
                <a:cxn ang="0">
                  <a:pos x="1" y="84"/>
                </a:cxn>
                <a:cxn ang="0">
                  <a:pos x="57" y="252"/>
                </a:cxn>
                <a:cxn ang="0">
                  <a:pos x="184" y="321"/>
                </a:cxn>
                <a:cxn ang="0">
                  <a:pos x="263" y="200"/>
                </a:cxn>
                <a:cxn ang="0">
                  <a:pos x="232" y="26"/>
                </a:cxn>
                <a:cxn ang="0">
                  <a:pos x="37" y="134"/>
                </a:cxn>
                <a:cxn ang="0">
                  <a:pos x="79" y="93"/>
                </a:cxn>
                <a:cxn ang="0">
                  <a:pos x="119" y="109"/>
                </a:cxn>
                <a:cxn ang="0">
                  <a:pos x="81" y="102"/>
                </a:cxn>
                <a:cxn ang="0">
                  <a:pos x="37" y="134"/>
                </a:cxn>
                <a:cxn ang="0">
                  <a:pos x="64" y="164"/>
                </a:cxn>
                <a:cxn ang="0">
                  <a:pos x="88" y="140"/>
                </a:cxn>
                <a:cxn ang="0">
                  <a:pos x="115" y="148"/>
                </a:cxn>
                <a:cxn ang="0">
                  <a:pos x="64" y="164"/>
                </a:cxn>
                <a:cxn ang="0">
                  <a:pos x="168" y="261"/>
                </a:cxn>
                <a:cxn ang="0">
                  <a:pos x="89" y="216"/>
                </a:cxn>
                <a:cxn ang="0">
                  <a:pos x="208" y="208"/>
                </a:cxn>
                <a:cxn ang="0">
                  <a:pos x="168" y="261"/>
                </a:cxn>
                <a:cxn ang="0">
                  <a:pos x="152" y="194"/>
                </a:cxn>
                <a:cxn ang="0">
                  <a:pos x="161" y="188"/>
                </a:cxn>
                <a:cxn ang="0">
                  <a:pos x="153" y="199"/>
                </a:cxn>
                <a:cxn ang="0">
                  <a:pos x="140" y="193"/>
                </a:cxn>
                <a:cxn ang="0">
                  <a:pos x="152" y="194"/>
                </a:cxn>
                <a:cxn ang="0">
                  <a:pos x="162" y="136"/>
                </a:cxn>
                <a:cxn ang="0">
                  <a:pos x="182" y="116"/>
                </a:cxn>
                <a:cxn ang="0">
                  <a:pos x="214" y="127"/>
                </a:cxn>
                <a:cxn ang="0">
                  <a:pos x="162" y="136"/>
                </a:cxn>
                <a:cxn ang="0">
                  <a:pos x="171" y="80"/>
                </a:cxn>
                <a:cxn ang="0">
                  <a:pos x="140" y="104"/>
                </a:cxn>
                <a:cxn ang="0">
                  <a:pos x="168" y="71"/>
                </a:cxn>
                <a:cxn ang="0">
                  <a:pos x="224" y="87"/>
                </a:cxn>
                <a:cxn ang="0">
                  <a:pos x="171" y="80"/>
                </a:cxn>
              </a:cxnLst>
              <a:rect l="0" t="0" r="r" b="b"/>
              <a:pathLst>
                <a:path w="263" h="331">
                  <a:moveTo>
                    <a:pt x="232" y="26"/>
                  </a:moveTo>
                  <a:cubicBezTo>
                    <a:pt x="232" y="23"/>
                    <a:pt x="230" y="22"/>
                    <a:pt x="228" y="21"/>
                  </a:cubicBezTo>
                  <a:cubicBezTo>
                    <a:pt x="217" y="16"/>
                    <a:pt x="173" y="0"/>
                    <a:pt x="107" y="17"/>
                  </a:cubicBezTo>
                  <a:cubicBezTo>
                    <a:pt x="41" y="34"/>
                    <a:pt x="10" y="68"/>
                    <a:pt x="2" y="78"/>
                  </a:cubicBezTo>
                  <a:cubicBezTo>
                    <a:pt x="1" y="80"/>
                    <a:pt x="0" y="82"/>
                    <a:pt x="1" y="84"/>
                  </a:cubicBezTo>
                  <a:cubicBezTo>
                    <a:pt x="6" y="105"/>
                    <a:pt x="37" y="215"/>
                    <a:pt x="57" y="252"/>
                  </a:cubicBezTo>
                  <a:cubicBezTo>
                    <a:pt x="78" y="292"/>
                    <a:pt x="145" y="331"/>
                    <a:pt x="184" y="321"/>
                  </a:cubicBezTo>
                  <a:cubicBezTo>
                    <a:pt x="222" y="312"/>
                    <a:pt x="263" y="246"/>
                    <a:pt x="263" y="200"/>
                  </a:cubicBezTo>
                  <a:cubicBezTo>
                    <a:pt x="263" y="159"/>
                    <a:pt x="237" y="47"/>
                    <a:pt x="232" y="26"/>
                  </a:cubicBezTo>
                  <a:close/>
                  <a:moveTo>
                    <a:pt x="37" y="134"/>
                  </a:moveTo>
                  <a:cubicBezTo>
                    <a:pt x="37" y="134"/>
                    <a:pt x="66" y="96"/>
                    <a:pt x="79" y="93"/>
                  </a:cubicBezTo>
                  <a:cubicBezTo>
                    <a:pt x="92" y="90"/>
                    <a:pt x="119" y="109"/>
                    <a:pt x="119" y="109"/>
                  </a:cubicBezTo>
                  <a:cubicBezTo>
                    <a:pt x="119" y="109"/>
                    <a:pt x="94" y="99"/>
                    <a:pt x="81" y="102"/>
                  </a:cubicBezTo>
                  <a:cubicBezTo>
                    <a:pt x="67" y="106"/>
                    <a:pt x="37" y="134"/>
                    <a:pt x="37" y="134"/>
                  </a:cubicBezTo>
                  <a:close/>
                  <a:moveTo>
                    <a:pt x="64" y="164"/>
                  </a:moveTo>
                  <a:cubicBezTo>
                    <a:pt x="63" y="158"/>
                    <a:pt x="74" y="144"/>
                    <a:pt x="88" y="140"/>
                  </a:cubicBezTo>
                  <a:cubicBezTo>
                    <a:pt x="102" y="136"/>
                    <a:pt x="114" y="142"/>
                    <a:pt x="115" y="148"/>
                  </a:cubicBezTo>
                  <a:cubicBezTo>
                    <a:pt x="109" y="158"/>
                    <a:pt x="83" y="161"/>
                    <a:pt x="64" y="164"/>
                  </a:cubicBezTo>
                  <a:close/>
                  <a:moveTo>
                    <a:pt x="168" y="261"/>
                  </a:moveTo>
                  <a:cubicBezTo>
                    <a:pt x="125" y="270"/>
                    <a:pt x="95" y="225"/>
                    <a:pt x="89" y="216"/>
                  </a:cubicBezTo>
                  <a:cubicBezTo>
                    <a:pt x="143" y="253"/>
                    <a:pt x="187" y="218"/>
                    <a:pt x="208" y="208"/>
                  </a:cubicBezTo>
                  <a:cubicBezTo>
                    <a:pt x="208" y="234"/>
                    <a:pt x="186" y="258"/>
                    <a:pt x="168" y="261"/>
                  </a:cubicBezTo>
                  <a:close/>
                  <a:moveTo>
                    <a:pt x="152" y="194"/>
                  </a:moveTo>
                  <a:cubicBezTo>
                    <a:pt x="159" y="192"/>
                    <a:pt x="161" y="187"/>
                    <a:pt x="161" y="188"/>
                  </a:cubicBezTo>
                  <a:cubicBezTo>
                    <a:pt x="162" y="189"/>
                    <a:pt x="160" y="197"/>
                    <a:pt x="153" y="199"/>
                  </a:cubicBezTo>
                  <a:cubicBezTo>
                    <a:pt x="145" y="200"/>
                    <a:pt x="140" y="195"/>
                    <a:pt x="140" y="193"/>
                  </a:cubicBezTo>
                  <a:cubicBezTo>
                    <a:pt x="140" y="192"/>
                    <a:pt x="144" y="196"/>
                    <a:pt x="152" y="194"/>
                  </a:cubicBezTo>
                  <a:close/>
                  <a:moveTo>
                    <a:pt x="162" y="136"/>
                  </a:moveTo>
                  <a:cubicBezTo>
                    <a:pt x="160" y="130"/>
                    <a:pt x="168" y="120"/>
                    <a:pt x="182" y="116"/>
                  </a:cubicBezTo>
                  <a:cubicBezTo>
                    <a:pt x="196" y="113"/>
                    <a:pt x="213" y="120"/>
                    <a:pt x="214" y="127"/>
                  </a:cubicBezTo>
                  <a:cubicBezTo>
                    <a:pt x="197" y="132"/>
                    <a:pt x="172" y="142"/>
                    <a:pt x="162" y="136"/>
                  </a:cubicBezTo>
                  <a:close/>
                  <a:moveTo>
                    <a:pt x="171" y="80"/>
                  </a:moveTo>
                  <a:cubicBezTo>
                    <a:pt x="157" y="83"/>
                    <a:pt x="140" y="104"/>
                    <a:pt x="140" y="104"/>
                  </a:cubicBezTo>
                  <a:cubicBezTo>
                    <a:pt x="140" y="104"/>
                    <a:pt x="155" y="74"/>
                    <a:pt x="168" y="71"/>
                  </a:cubicBezTo>
                  <a:cubicBezTo>
                    <a:pt x="181" y="68"/>
                    <a:pt x="224" y="87"/>
                    <a:pt x="224" y="87"/>
                  </a:cubicBezTo>
                  <a:cubicBezTo>
                    <a:pt x="224" y="87"/>
                    <a:pt x="185" y="76"/>
                    <a:pt x="171"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sp>
          <p:nvSpPr>
            <p:cNvPr id="159" name="Freeform 15"/>
            <p:cNvSpPr>
              <a:spLocks noChangeAspect="1" noEditPoints="1"/>
            </p:cNvSpPr>
            <p:nvPr/>
          </p:nvSpPr>
          <p:spPr bwMode="auto">
            <a:xfrm>
              <a:off x="2432051" y="3178175"/>
              <a:ext cx="609600" cy="796925"/>
            </a:xfrm>
            <a:custGeom>
              <a:avLst/>
              <a:gdLst/>
              <a:ahLst/>
              <a:cxnLst>
                <a:cxn ang="0">
                  <a:pos x="246" y="82"/>
                </a:cxn>
                <a:cxn ang="0">
                  <a:pos x="143" y="18"/>
                </a:cxn>
                <a:cxn ang="0">
                  <a:pos x="21" y="18"/>
                </a:cxn>
                <a:cxn ang="0">
                  <a:pos x="17" y="23"/>
                </a:cxn>
                <a:cxn ang="0">
                  <a:pos x="0" y="94"/>
                </a:cxn>
                <a:cxn ang="0">
                  <a:pos x="1" y="96"/>
                </a:cxn>
                <a:cxn ang="0">
                  <a:pos x="33" y="105"/>
                </a:cxn>
                <a:cxn ang="0">
                  <a:pos x="41" y="115"/>
                </a:cxn>
                <a:cxn ang="0">
                  <a:pos x="42" y="115"/>
                </a:cxn>
                <a:cxn ang="0">
                  <a:pos x="85" y="135"/>
                </a:cxn>
                <a:cxn ang="0">
                  <a:pos x="84" y="137"/>
                </a:cxn>
                <a:cxn ang="0">
                  <a:pos x="43" y="120"/>
                </a:cxn>
                <a:cxn ang="0">
                  <a:pos x="43" y="121"/>
                </a:cxn>
                <a:cxn ang="0">
                  <a:pos x="62" y="214"/>
                </a:cxn>
                <a:cxn ang="0">
                  <a:pos x="63" y="215"/>
                </a:cxn>
                <a:cxn ang="0">
                  <a:pos x="83" y="229"/>
                </a:cxn>
                <a:cxn ang="0">
                  <a:pos x="125" y="229"/>
                </a:cxn>
                <a:cxn ang="0">
                  <a:pos x="113" y="264"/>
                </a:cxn>
                <a:cxn ang="0">
                  <a:pos x="78" y="249"/>
                </a:cxn>
                <a:cxn ang="0">
                  <a:pos x="68" y="247"/>
                </a:cxn>
                <a:cxn ang="0">
                  <a:pos x="68" y="247"/>
                </a:cxn>
                <a:cxn ang="0">
                  <a:pos x="72" y="293"/>
                </a:cxn>
                <a:cxn ang="0">
                  <a:pos x="68" y="321"/>
                </a:cxn>
                <a:cxn ang="0">
                  <a:pos x="69" y="322"/>
                </a:cxn>
                <a:cxn ang="0">
                  <a:pos x="186" y="255"/>
                </a:cxn>
                <a:cxn ang="0">
                  <a:pos x="247" y="88"/>
                </a:cxn>
                <a:cxn ang="0">
                  <a:pos x="246" y="82"/>
                </a:cxn>
                <a:cxn ang="0">
                  <a:pos x="34" y="80"/>
                </a:cxn>
                <a:cxn ang="0">
                  <a:pos x="34" y="80"/>
                </a:cxn>
                <a:cxn ang="0">
                  <a:pos x="102" y="121"/>
                </a:cxn>
                <a:cxn ang="0">
                  <a:pos x="102" y="122"/>
                </a:cxn>
                <a:cxn ang="0">
                  <a:pos x="34" y="80"/>
                </a:cxn>
                <a:cxn ang="0">
                  <a:pos x="105" y="194"/>
                </a:cxn>
                <a:cxn ang="0">
                  <a:pos x="92" y="198"/>
                </a:cxn>
                <a:cxn ang="0">
                  <a:pos x="83" y="187"/>
                </a:cxn>
                <a:cxn ang="0">
                  <a:pos x="93" y="194"/>
                </a:cxn>
                <a:cxn ang="0">
                  <a:pos x="105" y="194"/>
                </a:cxn>
                <a:cxn ang="0">
                  <a:pos x="179" y="157"/>
                </a:cxn>
                <a:cxn ang="0">
                  <a:pos x="131" y="150"/>
                </a:cxn>
                <a:cxn ang="0">
                  <a:pos x="131" y="148"/>
                </a:cxn>
                <a:cxn ang="0">
                  <a:pos x="180" y="156"/>
                </a:cxn>
                <a:cxn ang="0">
                  <a:pos x="179" y="157"/>
                </a:cxn>
                <a:cxn ang="0">
                  <a:pos x="203" y="128"/>
                </a:cxn>
                <a:cxn ang="0">
                  <a:pos x="124" y="128"/>
                </a:cxn>
                <a:cxn ang="0">
                  <a:pos x="124" y="127"/>
                </a:cxn>
                <a:cxn ang="0">
                  <a:pos x="203" y="128"/>
                </a:cxn>
                <a:cxn ang="0">
                  <a:pos x="203" y="128"/>
                </a:cxn>
              </a:cxnLst>
              <a:rect l="0" t="0" r="r" b="b"/>
              <a:pathLst>
                <a:path w="248" h="324">
                  <a:moveTo>
                    <a:pt x="246" y="82"/>
                  </a:moveTo>
                  <a:cubicBezTo>
                    <a:pt x="239" y="72"/>
                    <a:pt x="208" y="37"/>
                    <a:pt x="143" y="18"/>
                  </a:cubicBezTo>
                  <a:cubicBezTo>
                    <a:pt x="77" y="0"/>
                    <a:pt x="33" y="14"/>
                    <a:pt x="21" y="18"/>
                  </a:cubicBezTo>
                  <a:cubicBezTo>
                    <a:pt x="19" y="19"/>
                    <a:pt x="18" y="21"/>
                    <a:pt x="17" y="23"/>
                  </a:cubicBezTo>
                  <a:cubicBezTo>
                    <a:pt x="15" y="33"/>
                    <a:pt x="7" y="62"/>
                    <a:pt x="0" y="94"/>
                  </a:cubicBezTo>
                  <a:cubicBezTo>
                    <a:pt x="0" y="96"/>
                    <a:pt x="0" y="96"/>
                    <a:pt x="1" y="96"/>
                  </a:cubicBezTo>
                  <a:cubicBezTo>
                    <a:pt x="17" y="99"/>
                    <a:pt x="28" y="103"/>
                    <a:pt x="33" y="105"/>
                  </a:cubicBezTo>
                  <a:cubicBezTo>
                    <a:pt x="37" y="107"/>
                    <a:pt x="40" y="111"/>
                    <a:pt x="41" y="115"/>
                  </a:cubicBezTo>
                  <a:cubicBezTo>
                    <a:pt x="41" y="115"/>
                    <a:pt x="42" y="115"/>
                    <a:pt x="42" y="115"/>
                  </a:cubicBezTo>
                  <a:cubicBezTo>
                    <a:pt x="69" y="109"/>
                    <a:pt x="80" y="124"/>
                    <a:pt x="85" y="135"/>
                  </a:cubicBezTo>
                  <a:cubicBezTo>
                    <a:pt x="86" y="136"/>
                    <a:pt x="86" y="137"/>
                    <a:pt x="84" y="137"/>
                  </a:cubicBezTo>
                  <a:cubicBezTo>
                    <a:pt x="71" y="132"/>
                    <a:pt x="59" y="132"/>
                    <a:pt x="43" y="120"/>
                  </a:cubicBezTo>
                  <a:cubicBezTo>
                    <a:pt x="43" y="120"/>
                    <a:pt x="43" y="120"/>
                    <a:pt x="43" y="121"/>
                  </a:cubicBezTo>
                  <a:cubicBezTo>
                    <a:pt x="47" y="137"/>
                    <a:pt x="55" y="176"/>
                    <a:pt x="62" y="214"/>
                  </a:cubicBezTo>
                  <a:cubicBezTo>
                    <a:pt x="62" y="214"/>
                    <a:pt x="63" y="215"/>
                    <a:pt x="63" y="215"/>
                  </a:cubicBezTo>
                  <a:cubicBezTo>
                    <a:pt x="70" y="221"/>
                    <a:pt x="77" y="227"/>
                    <a:pt x="83" y="229"/>
                  </a:cubicBezTo>
                  <a:cubicBezTo>
                    <a:pt x="95" y="232"/>
                    <a:pt x="114" y="223"/>
                    <a:pt x="125" y="229"/>
                  </a:cubicBezTo>
                  <a:cubicBezTo>
                    <a:pt x="135" y="235"/>
                    <a:pt x="128" y="262"/>
                    <a:pt x="113" y="264"/>
                  </a:cubicBezTo>
                  <a:cubicBezTo>
                    <a:pt x="98" y="265"/>
                    <a:pt x="101" y="255"/>
                    <a:pt x="78" y="249"/>
                  </a:cubicBezTo>
                  <a:cubicBezTo>
                    <a:pt x="74" y="248"/>
                    <a:pt x="71" y="247"/>
                    <a:pt x="68" y="247"/>
                  </a:cubicBezTo>
                  <a:cubicBezTo>
                    <a:pt x="68" y="247"/>
                    <a:pt x="68" y="247"/>
                    <a:pt x="68" y="247"/>
                  </a:cubicBezTo>
                  <a:cubicBezTo>
                    <a:pt x="71" y="265"/>
                    <a:pt x="72" y="281"/>
                    <a:pt x="72" y="293"/>
                  </a:cubicBezTo>
                  <a:cubicBezTo>
                    <a:pt x="72" y="301"/>
                    <a:pt x="71" y="311"/>
                    <a:pt x="68" y="321"/>
                  </a:cubicBezTo>
                  <a:cubicBezTo>
                    <a:pt x="68" y="322"/>
                    <a:pt x="69" y="322"/>
                    <a:pt x="69" y="322"/>
                  </a:cubicBezTo>
                  <a:cubicBezTo>
                    <a:pt x="108" y="324"/>
                    <a:pt x="166" y="291"/>
                    <a:pt x="186" y="255"/>
                  </a:cubicBezTo>
                  <a:cubicBezTo>
                    <a:pt x="207" y="219"/>
                    <a:pt x="241" y="109"/>
                    <a:pt x="247" y="88"/>
                  </a:cubicBezTo>
                  <a:cubicBezTo>
                    <a:pt x="248" y="86"/>
                    <a:pt x="247" y="84"/>
                    <a:pt x="246" y="82"/>
                  </a:cubicBezTo>
                  <a:close/>
                  <a:moveTo>
                    <a:pt x="34" y="80"/>
                  </a:moveTo>
                  <a:cubicBezTo>
                    <a:pt x="33" y="80"/>
                    <a:pt x="33" y="80"/>
                    <a:pt x="34" y="80"/>
                  </a:cubicBezTo>
                  <a:cubicBezTo>
                    <a:pt x="79" y="64"/>
                    <a:pt x="75" y="104"/>
                    <a:pt x="102" y="121"/>
                  </a:cubicBezTo>
                  <a:cubicBezTo>
                    <a:pt x="103" y="122"/>
                    <a:pt x="103" y="122"/>
                    <a:pt x="102" y="122"/>
                  </a:cubicBezTo>
                  <a:cubicBezTo>
                    <a:pt x="69" y="109"/>
                    <a:pt x="77" y="74"/>
                    <a:pt x="34" y="80"/>
                  </a:cubicBezTo>
                  <a:close/>
                  <a:moveTo>
                    <a:pt x="105" y="194"/>
                  </a:moveTo>
                  <a:cubicBezTo>
                    <a:pt x="104" y="195"/>
                    <a:pt x="99" y="200"/>
                    <a:pt x="92" y="198"/>
                  </a:cubicBezTo>
                  <a:cubicBezTo>
                    <a:pt x="84" y="196"/>
                    <a:pt x="83" y="189"/>
                    <a:pt x="83" y="187"/>
                  </a:cubicBezTo>
                  <a:cubicBezTo>
                    <a:pt x="84" y="186"/>
                    <a:pt x="86" y="192"/>
                    <a:pt x="93" y="194"/>
                  </a:cubicBezTo>
                  <a:cubicBezTo>
                    <a:pt x="100" y="196"/>
                    <a:pt x="105" y="192"/>
                    <a:pt x="105" y="194"/>
                  </a:cubicBezTo>
                  <a:close/>
                  <a:moveTo>
                    <a:pt x="179" y="157"/>
                  </a:moveTo>
                  <a:cubicBezTo>
                    <a:pt x="157" y="160"/>
                    <a:pt x="145" y="153"/>
                    <a:pt x="131" y="150"/>
                  </a:cubicBezTo>
                  <a:cubicBezTo>
                    <a:pt x="129" y="149"/>
                    <a:pt x="130" y="148"/>
                    <a:pt x="131" y="148"/>
                  </a:cubicBezTo>
                  <a:cubicBezTo>
                    <a:pt x="141" y="141"/>
                    <a:pt x="159" y="134"/>
                    <a:pt x="180" y="156"/>
                  </a:cubicBezTo>
                  <a:cubicBezTo>
                    <a:pt x="180" y="156"/>
                    <a:pt x="180" y="157"/>
                    <a:pt x="179" y="157"/>
                  </a:cubicBezTo>
                  <a:close/>
                  <a:moveTo>
                    <a:pt x="203" y="128"/>
                  </a:moveTo>
                  <a:cubicBezTo>
                    <a:pt x="169" y="100"/>
                    <a:pt x="158" y="134"/>
                    <a:pt x="124" y="128"/>
                  </a:cubicBezTo>
                  <a:cubicBezTo>
                    <a:pt x="123" y="128"/>
                    <a:pt x="123" y="127"/>
                    <a:pt x="124" y="127"/>
                  </a:cubicBezTo>
                  <a:cubicBezTo>
                    <a:pt x="156" y="127"/>
                    <a:pt x="173" y="91"/>
                    <a:pt x="203" y="128"/>
                  </a:cubicBezTo>
                  <a:cubicBezTo>
                    <a:pt x="204" y="128"/>
                    <a:pt x="204" y="129"/>
                    <a:pt x="203"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grpSp>
      <p:grpSp>
        <p:nvGrpSpPr>
          <p:cNvPr id="160" name="Group 40"/>
          <p:cNvGrpSpPr>
            <a:grpSpLocks noChangeAspect="1"/>
          </p:cNvGrpSpPr>
          <p:nvPr/>
        </p:nvGrpSpPr>
        <p:grpSpPr>
          <a:xfrm>
            <a:off x="2967938" y="3682455"/>
            <a:ext cx="667958" cy="630849"/>
            <a:chOff x="1927226" y="3178175"/>
            <a:chExt cx="1114425" cy="1052512"/>
          </a:xfrm>
          <a:solidFill>
            <a:srgbClr val="C8C9C7"/>
          </a:solidFill>
        </p:grpSpPr>
        <p:sp>
          <p:nvSpPr>
            <p:cNvPr id="161" name="Freeform 14"/>
            <p:cNvSpPr>
              <a:spLocks noChangeAspect="1" noEditPoints="1"/>
            </p:cNvSpPr>
            <p:nvPr/>
          </p:nvSpPr>
          <p:spPr bwMode="auto">
            <a:xfrm>
              <a:off x="1927226" y="3416300"/>
              <a:ext cx="646113" cy="814387"/>
            </a:xfrm>
            <a:custGeom>
              <a:avLst/>
              <a:gdLst/>
              <a:ahLst/>
              <a:cxnLst>
                <a:cxn ang="0">
                  <a:pos x="232" y="26"/>
                </a:cxn>
                <a:cxn ang="0">
                  <a:pos x="228" y="21"/>
                </a:cxn>
                <a:cxn ang="0">
                  <a:pos x="107" y="17"/>
                </a:cxn>
                <a:cxn ang="0">
                  <a:pos x="2" y="78"/>
                </a:cxn>
                <a:cxn ang="0">
                  <a:pos x="1" y="84"/>
                </a:cxn>
                <a:cxn ang="0">
                  <a:pos x="57" y="252"/>
                </a:cxn>
                <a:cxn ang="0">
                  <a:pos x="184" y="321"/>
                </a:cxn>
                <a:cxn ang="0">
                  <a:pos x="263" y="200"/>
                </a:cxn>
                <a:cxn ang="0">
                  <a:pos x="232" y="26"/>
                </a:cxn>
                <a:cxn ang="0">
                  <a:pos x="37" y="134"/>
                </a:cxn>
                <a:cxn ang="0">
                  <a:pos x="79" y="93"/>
                </a:cxn>
                <a:cxn ang="0">
                  <a:pos x="119" y="109"/>
                </a:cxn>
                <a:cxn ang="0">
                  <a:pos x="81" y="102"/>
                </a:cxn>
                <a:cxn ang="0">
                  <a:pos x="37" y="134"/>
                </a:cxn>
                <a:cxn ang="0">
                  <a:pos x="64" y="164"/>
                </a:cxn>
                <a:cxn ang="0">
                  <a:pos x="88" y="140"/>
                </a:cxn>
                <a:cxn ang="0">
                  <a:pos x="115" y="148"/>
                </a:cxn>
                <a:cxn ang="0">
                  <a:pos x="64" y="164"/>
                </a:cxn>
                <a:cxn ang="0">
                  <a:pos x="168" y="261"/>
                </a:cxn>
                <a:cxn ang="0">
                  <a:pos x="89" y="216"/>
                </a:cxn>
                <a:cxn ang="0">
                  <a:pos x="208" y="208"/>
                </a:cxn>
                <a:cxn ang="0">
                  <a:pos x="168" y="261"/>
                </a:cxn>
                <a:cxn ang="0">
                  <a:pos x="152" y="194"/>
                </a:cxn>
                <a:cxn ang="0">
                  <a:pos x="161" y="188"/>
                </a:cxn>
                <a:cxn ang="0">
                  <a:pos x="153" y="199"/>
                </a:cxn>
                <a:cxn ang="0">
                  <a:pos x="140" y="193"/>
                </a:cxn>
                <a:cxn ang="0">
                  <a:pos x="152" y="194"/>
                </a:cxn>
                <a:cxn ang="0">
                  <a:pos x="162" y="136"/>
                </a:cxn>
                <a:cxn ang="0">
                  <a:pos x="182" y="116"/>
                </a:cxn>
                <a:cxn ang="0">
                  <a:pos x="214" y="127"/>
                </a:cxn>
                <a:cxn ang="0">
                  <a:pos x="162" y="136"/>
                </a:cxn>
                <a:cxn ang="0">
                  <a:pos x="171" y="80"/>
                </a:cxn>
                <a:cxn ang="0">
                  <a:pos x="140" y="104"/>
                </a:cxn>
                <a:cxn ang="0">
                  <a:pos x="168" y="71"/>
                </a:cxn>
                <a:cxn ang="0">
                  <a:pos x="224" y="87"/>
                </a:cxn>
                <a:cxn ang="0">
                  <a:pos x="171" y="80"/>
                </a:cxn>
              </a:cxnLst>
              <a:rect l="0" t="0" r="r" b="b"/>
              <a:pathLst>
                <a:path w="263" h="331">
                  <a:moveTo>
                    <a:pt x="232" y="26"/>
                  </a:moveTo>
                  <a:cubicBezTo>
                    <a:pt x="232" y="23"/>
                    <a:pt x="230" y="22"/>
                    <a:pt x="228" y="21"/>
                  </a:cubicBezTo>
                  <a:cubicBezTo>
                    <a:pt x="217" y="16"/>
                    <a:pt x="173" y="0"/>
                    <a:pt x="107" y="17"/>
                  </a:cubicBezTo>
                  <a:cubicBezTo>
                    <a:pt x="41" y="34"/>
                    <a:pt x="10" y="68"/>
                    <a:pt x="2" y="78"/>
                  </a:cubicBezTo>
                  <a:cubicBezTo>
                    <a:pt x="1" y="80"/>
                    <a:pt x="0" y="82"/>
                    <a:pt x="1" y="84"/>
                  </a:cubicBezTo>
                  <a:cubicBezTo>
                    <a:pt x="6" y="105"/>
                    <a:pt x="37" y="215"/>
                    <a:pt x="57" y="252"/>
                  </a:cubicBezTo>
                  <a:cubicBezTo>
                    <a:pt x="78" y="292"/>
                    <a:pt x="145" y="331"/>
                    <a:pt x="184" y="321"/>
                  </a:cubicBezTo>
                  <a:cubicBezTo>
                    <a:pt x="222" y="312"/>
                    <a:pt x="263" y="246"/>
                    <a:pt x="263" y="200"/>
                  </a:cubicBezTo>
                  <a:cubicBezTo>
                    <a:pt x="263" y="159"/>
                    <a:pt x="237" y="47"/>
                    <a:pt x="232" y="26"/>
                  </a:cubicBezTo>
                  <a:close/>
                  <a:moveTo>
                    <a:pt x="37" y="134"/>
                  </a:moveTo>
                  <a:cubicBezTo>
                    <a:pt x="37" y="134"/>
                    <a:pt x="66" y="96"/>
                    <a:pt x="79" y="93"/>
                  </a:cubicBezTo>
                  <a:cubicBezTo>
                    <a:pt x="92" y="90"/>
                    <a:pt x="119" y="109"/>
                    <a:pt x="119" y="109"/>
                  </a:cubicBezTo>
                  <a:cubicBezTo>
                    <a:pt x="119" y="109"/>
                    <a:pt x="94" y="99"/>
                    <a:pt x="81" y="102"/>
                  </a:cubicBezTo>
                  <a:cubicBezTo>
                    <a:pt x="67" y="106"/>
                    <a:pt x="37" y="134"/>
                    <a:pt x="37" y="134"/>
                  </a:cubicBezTo>
                  <a:close/>
                  <a:moveTo>
                    <a:pt x="64" y="164"/>
                  </a:moveTo>
                  <a:cubicBezTo>
                    <a:pt x="63" y="158"/>
                    <a:pt x="74" y="144"/>
                    <a:pt x="88" y="140"/>
                  </a:cubicBezTo>
                  <a:cubicBezTo>
                    <a:pt x="102" y="136"/>
                    <a:pt x="114" y="142"/>
                    <a:pt x="115" y="148"/>
                  </a:cubicBezTo>
                  <a:cubicBezTo>
                    <a:pt x="109" y="158"/>
                    <a:pt x="83" y="161"/>
                    <a:pt x="64" y="164"/>
                  </a:cubicBezTo>
                  <a:close/>
                  <a:moveTo>
                    <a:pt x="168" y="261"/>
                  </a:moveTo>
                  <a:cubicBezTo>
                    <a:pt x="125" y="270"/>
                    <a:pt x="95" y="225"/>
                    <a:pt x="89" y="216"/>
                  </a:cubicBezTo>
                  <a:cubicBezTo>
                    <a:pt x="143" y="253"/>
                    <a:pt x="187" y="218"/>
                    <a:pt x="208" y="208"/>
                  </a:cubicBezTo>
                  <a:cubicBezTo>
                    <a:pt x="208" y="234"/>
                    <a:pt x="186" y="258"/>
                    <a:pt x="168" y="261"/>
                  </a:cubicBezTo>
                  <a:close/>
                  <a:moveTo>
                    <a:pt x="152" y="194"/>
                  </a:moveTo>
                  <a:cubicBezTo>
                    <a:pt x="159" y="192"/>
                    <a:pt x="161" y="187"/>
                    <a:pt x="161" y="188"/>
                  </a:cubicBezTo>
                  <a:cubicBezTo>
                    <a:pt x="162" y="189"/>
                    <a:pt x="160" y="197"/>
                    <a:pt x="153" y="199"/>
                  </a:cubicBezTo>
                  <a:cubicBezTo>
                    <a:pt x="145" y="200"/>
                    <a:pt x="140" y="195"/>
                    <a:pt x="140" y="193"/>
                  </a:cubicBezTo>
                  <a:cubicBezTo>
                    <a:pt x="140" y="192"/>
                    <a:pt x="144" y="196"/>
                    <a:pt x="152" y="194"/>
                  </a:cubicBezTo>
                  <a:close/>
                  <a:moveTo>
                    <a:pt x="162" y="136"/>
                  </a:moveTo>
                  <a:cubicBezTo>
                    <a:pt x="160" y="130"/>
                    <a:pt x="168" y="120"/>
                    <a:pt x="182" y="116"/>
                  </a:cubicBezTo>
                  <a:cubicBezTo>
                    <a:pt x="196" y="113"/>
                    <a:pt x="213" y="120"/>
                    <a:pt x="214" y="127"/>
                  </a:cubicBezTo>
                  <a:cubicBezTo>
                    <a:pt x="197" y="132"/>
                    <a:pt x="172" y="142"/>
                    <a:pt x="162" y="136"/>
                  </a:cubicBezTo>
                  <a:close/>
                  <a:moveTo>
                    <a:pt x="171" y="80"/>
                  </a:moveTo>
                  <a:cubicBezTo>
                    <a:pt x="157" y="83"/>
                    <a:pt x="140" y="104"/>
                    <a:pt x="140" y="104"/>
                  </a:cubicBezTo>
                  <a:cubicBezTo>
                    <a:pt x="140" y="104"/>
                    <a:pt x="155" y="74"/>
                    <a:pt x="168" y="71"/>
                  </a:cubicBezTo>
                  <a:cubicBezTo>
                    <a:pt x="181" y="68"/>
                    <a:pt x="224" y="87"/>
                    <a:pt x="224" y="87"/>
                  </a:cubicBezTo>
                  <a:cubicBezTo>
                    <a:pt x="224" y="87"/>
                    <a:pt x="185" y="76"/>
                    <a:pt x="171"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sp>
          <p:nvSpPr>
            <p:cNvPr id="162" name="Freeform 15"/>
            <p:cNvSpPr>
              <a:spLocks noChangeAspect="1" noEditPoints="1"/>
            </p:cNvSpPr>
            <p:nvPr/>
          </p:nvSpPr>
          <p:spPr bwMode="auto">
            <a:xfrm>
              <a:off x="2432051" y="3178175"/>
              <a:ext cx="609600" cy="796925"/>
            </a:xfrm>
            <a:custGeom>
              <a:avLst/>
              <a:gdLst/>
              <a:ahLst/>
              <a:cxnLst>
                <a:cxn ang="0">
                  <a:pos x="246" y="82"/>
                </a:cxn>
                <a:cxn ang="0">
                  <a:pos x="143" y="18"/>
                </a:cxn>
                <a:cxn ang="0">
                  <a:pos x="21" y="18"/>
                </a:cxn>
                <a:cxn ang="0">
                  <a:pos x="17" y="23"/>
                </a:cxn>
                <a:cxn ang="0">
                  <a:pos x="0" y="94"/>
                </a:cxn>
                <a:cxn ang="0">
                  <a:pos x="1" y="96"/>
                </a:cxn>
                <a:cxn ang="0">
                  <a:pos x="33" y="105"/>
                </a:cxn>
                <a:cxn ang="0">
                  <a:pos x="41" y="115"/>
                </a:cxn>
                <a:cxn ang="0">
                  <a:pos x="42" y="115"/>
                </a:cxn>
                <a:cxn ang="0">
                  <a:pos x="85" y="135"/>
                </a:cxn>
                <a:cxn ang="0">
                  <a:pos x="84" y="137"/>
                </a:cxn>
                <a:cxn ang="0">
                  <a:pos x="43" y="120"/>
                </a:cxn>
                <a:cxn ang="0">
                  <a:pos x="43" y="121"/>
                </a:cxn>
                <a:cxn ang="0">
                  <a:pos x="62" y="214"/>
                </a:cxn>
                <a:cxn ang="0">
                  <a:pos x="63" y="215"/>
                </a:cxn>
                <a:cxn ang="0">
                  <a:pos x="83" y="229"/>
                </a:cxn>
                <a:cxn ang="0">
                  <a:pos x="125" y="229"/>
                </a:cxn>
                <a:cxn ang="0">
                  <a:pos x="113" y="264"/>
                </a:cxn>
                <a:cxn ang="0">
                  <a:pos x="78" y="249"/>
                </a:cxn>
                <a:cxn ang="0">
                  <a:pos x="68" y="247"/>
                </a:cxn>
                <a:cxn ang="0">
                  <a:pos x="68" y="247"/>
                </a:cxn>
                <a:cxn ang="0">
                  <a:pos x="72" y="293"/>
                </a:cxn>
                <a:cxn ang="0">
                  <a:pos x="68" y="321"/>
                </a:cxn>
                <a:cxn ang="0">
                  <a:pos x="69" y="322"/>
                </a:cxn>
                <a:cxn ang="0">
                  <a:pos x="186" y="255"/>
                </a:cxn>
                <a:cxn ang="0">
                  <a:pos x="247" y="88"/>
                </a:cxn>
                <a:cxn ang="0">
                  <a:pos x="246" y="82"/>
                </a:cxn>
                <a:cxn ang="0">
                  <a:pos x="34" y="80"/>
                </a:cxn>
                <a:cxn ang="0">
                  <a:pos x="34" y="80"/>
                </a:cxn>
                <a:cxn ang="0">
                  <a:pos x="102" y="121"/>
                </a:cxn>
                <a:cxn ang="0">
                  <a:pos x="102" y="122"/>
                </a:cxn>
                <a:cxn ang="0">
                  <a:pos x="34" y="80"/>
                </a:cxn>
                <a:cxn ang="0">
                  <a:pos x="105" y="194"/>
                </a:cxn>
                <a:cxn ang="0">
                  <a:pos x="92" y="198"/>
                </a:cxn>
                <a:cxn ang="0">
                  <a:pos x="83" y="187"/>
                </a:cxn>
                <a:cxn ang="0">
                  <a:pos x="93" y="194"/>
                </a:cxn>
                <a:cxn ang="0">
                  <a:pos x="105" y="194"/>
                </a:cxn>
                <a:cxn ang="0">
                  <a:pos x="179" y="157"/>
                </a:cxn>
                <a:cxn ang="0">
                  <a:pos x="131" y="150"/>
                </a:cxn>
                <a:cxn ang="0">
                  <a:pos x="131" y="148"/>
                </a:cxn>
                <a:cxn ang="0">
                  <a:pos x="180" y="156"/>
                </a:cxn>
                <a:cxn ang="0">
                  <a:pos x="179" y="157"/>
                </a:cxn>
                <a:cxn ang="0">
                  <a:pos x="203" y="128"/>
                </a:cxn>
                <a:cxn ang="0">
                  <a:pos x="124" y="128"/>
                </a:cxn>
                <a:cxn ang="0">
                  <a:pos x="124" y="127"/>
                </a:cxn>
                <a:cxn ang="0">
                  <a:pos x="203" y="128"/>
                </a:cxn>
                <a:cxn ang="0">
                  <a:pos x="203" y="128"/>
                </a:cxn>
              </a:cxnLst>
              <a:rect l="0" t="0" r="r" b="b"/>
              <a:pathLst>
                <a:path w="248" h="324">
                  <a:moveTo>
                    <a:pt x="246" y="82"/>
                  </a:moveTo>
                  <a:cubicBezTo>
                    <a:pt x="239" y="72"/>
                    <a:pt x="208" y="37"/>
                    <a:pt x="143" y="18"/>
                  </a:cubicBezTo>
                  <a:cubicBezTo>
                    <a:pt x="77" y="0"/>
                    <a:pt x="33" y="14"/>
                    <a:pt x="21" y="18"/>
                  </a:cubicBezTo>
                  <a:cubicBezTo>
                    <a:pt x="19" y="19"/>
                    <a:pt x="18" y="21"/>
                    <a:pt x="17" y="23"/>
                  </a:cubicBezTo>
                  <a:cubicBezTo>
                    <a:pt x="15" y="33"/>
                    <a:pt x="7" y="62"/>
                    <a:pt x="0" y="94"/>
                  </a:cubicBezTo>
                  <a:cubicBezTo>
                    <a:pt x="0" y="96"/>
                    <a:pt x="0" y="96"/>
                    <a:pt x="1" y="96"/>
                  </a:cubicBezTo>
                  <a:cubicBezTo>
                    <a:pt x="17" y="99"/>
                    <a:pt x="28" y="103"/>
                    <a:pt x="33" y="105"/>
                  </a:cubicBezTo>
                  <a:cubicBezTo>
                    <a:pt x="37" y="107"/>
                    <a:pt x="40" y="111"/>
                    <a:pt x="41" y="115"/>
                  </a:cubicBezTo>
                  <a:cubicBezTo>
                    <a:pt x="41" y="115"/>
                    <a:pt x="42" y="115"/>
                    <a:pt x="42" y="115"/>
                  </a:cubicBezTo>
                  <a:cubicBezTo>
                    <a:pt x="69" y="109"/>
                    <a:pt x="80" y="124"/>
                    <a:pt x="85" y="135"/>
                  </a:cubicBezTo>
                  <a:cubicBezTo>
                    <a:pt x="86" y="136"/>
                    <a:pt x="86" y="137"/>
                    <a:pt x="84" y="137"/>
                  </a:cubicBezTo>
                  <a:cubicBezTo>
                    <a:pt x="71" y="132"/>
                    <a:pt x="59" y="132"/>
                    <a:pt x="43" y="120"/>
                  </a:cubicBezTo>
                  <a:cubicBezTo>
                    <a:pt x="43" y="120"/>
                    <a:pt x="43" y="120"/>
                    <a:pt x="43" y="121"/>
                  </a:cubicBezTo>
                  <a:cubicBezTo>
                    <a:pt x="47" y="137"/>
                    <a:pt x="55" y="176"/>
                    <a:pt x="62" y="214"/>
                  </a:cubicBezTo>
                  <a:cubicBezTo>
                    <a:pt x="62" y="214"/>
                    <a:pt x="63" y="215"/>
                    <a:pt x="63" y="215"/>
                  </a:cubicBezTo>
                  <a:cubicBezTo>
                    <a:pt x="70" y="221"/>
                    <a:pt x="77" y="227"/>
                    <a:pt x="83" y="229"/>
                  </a:cubicBezTo>
                  <a:cubicBezTo>
                    <a:pt x="95" y="232"/>
                    <a:pt x="114" y="223"/>
                    <a:pt x="125" y="229"/>
                  </a:cubicBezTo>
                  <a:cubicBezTo>
                    <a:pt x="135" y="235"/>
                    <a:pt x="128" y="262"/>
                    <a:pt x="113" y="264"/>
                  </a:cubicBezTo>
                  <a:cubicBezTo>
                    <a:pt x="98" y="265"/>
                    <a:pt x="101" y="255"/>
                    <a:pt x="78" y="249"/>
                  </a:cubicBezTo>
                  <a:cubicBezTo>
                    <a:pt x="74" y="248"/>
                    <a:pt x="71" y="247"/>
                    <a:pt x="68" y="247"/>
                  </a:cubicBezTo>
                  <a:cubicBezTo>
                    <a:pt x="68" y="247"/>
                    <a:pt x="68" y="247"/>
                    <a:pt x="68" y="247"/>
                  </a:cubicBezTo>
                  <a:cubicBezTo>
                    <a:pt x="71" y="265"/>
                    <a:pt x="72" y="281"/>
                    <a:pt x="72" y="293"/>
                  </a:cubicBezTo>
                  <a:cubicBezTo>
                    <a:pt x="72" y="301"/>
                    <a:pt x="71" y="311"/>
                    <a:pt x="68" y="321"/>
                  </a:cubicBezTo>
                  <a:cubicBezTo>
                    <a:pt x="68" y="322"/>
                    <a:pt x="69" y="322"/>
                    <a:pt x="69" y="322"/>
                  </a:cubicBezTo>
                  <a:cubicBezTo>
                    <a:pt x="108" y="324"/>
                    <a:pt x="166" y="291"/>
                    <a:pt x="186" y="255"/>
                  </a:cubicBezTo>
                  <a:cubicBezTo>
                    <a:pt x="207" y="219"/>
                    <a:pt x="241" y="109"/>
                    <a:pt x="247" y="88"/>
                  </a:cubicBezTo>
                  <a:cubicBezTo>
                    <a:pt x="248" y="86"/>
                    <a:pt x="247" y="84"/>
                    <a:pt x="246" y="82"/>
                  </a:cubicBezTo>
                  <a:close/>
                  <a:moveTo>
                    <a:pt x="34" y="80"/>
                  </a:moveTo>
                  <a:cubicBezTo>
                    <a:pt x="33" y="80"/>
                    <a:pt x="33" y="80"/>
                    <a:pt x="34" y="80"/>
                  </a:cubicBezTo>
                  <a:cubicBezTo>
                    <a:pt x="79" y="64"/>
                    <a:pt x="75" y="104"/>
                    <a:pt x="102" y="121"/>
                  </a:cubicBezTo>
                  <a:cubicBezTo>
                    <a:pt x="103" y="122"/>
                    <a:pt x="103" y="122"/>
                    <a:pt x="102" y="122"/>
                  </a:cubicBezTo>
                  <a:cubicBezTo>
                    <a:pt x="69" y="109"/>
                    <a:pt x="77" y="74"/>
                    <a:pt x="34" y="80"/>
                  </a:cubicBezTo>
                  <a:close/>
                  <a:moveTo>
                    <a:pt x="105" y="194"/>
                  </a:moveTo>
                  <a:cubicBezTo>
                    <a:pt x="104" y="195"/>
                    <a:pt x="99" y="200"/>
                    <a:pt x="92" y="198"/>
                  </a:cubicBezTo>
                  <a:cubicBezTo>
                    <a:pt x="84" y="196"/>
                    <a:pt x="83" y="189"/>
                    <a:pt x="83" y="187"/>
                  </a:cubicBezTo>
                  <a:cubicBezTo>
                    <a:pt x="84" y="186"/>
                    <a:pt x="86" y="192"/>
                    <a:pt x="93" y="194"/>
                  </a:cubicBezTo>
                  <a:cubicBezTo>
                    <a:pt x="100" y="196"/>
                    <a:pt x="105" y="192"/>
                    <a:pt x="105" y="194"/>
                  </a:cubicBezTo>
                  <a:close/>
                  <a:moveTo>
                    <a:pt x="179" y="157"/>
                  </a:moveTo>
                  <a:cubicBezTo>
                    <a:pt x="157" y="160"/>
                    <a:pt x="145" y="153"/>
                    <a:pt x="131" y="150"/>
                  </a:cubicBezTo>
                  <a:cubicBezTo>
                    <a:pt x="129" y="149"/>
                    <a:pt x="130" y="148"/>
                    <a:pt x="131" y="148"/>
                  </a:cubicBezTo>
                  <a:cubicBezTo>
                    <a:pt x="141" y="141"/>
                    <a:pt x="159" y="134"/>
                    <a:pt x="180" y="156"/>
                  </a:cubicBezTo>
                  <a:cubicBezTo>
                    <a:pt x="180" y="156"/>
                    <a:pt x="180" y="157"/>
                    <a:pt x="179" y="157"/>
                  </a:cubicBezTo>
                  <a:close/>
                  <a:moveTo>
                    <a:pt x="203" y="128"/>
                  </a:moveTo>
                  <a:cubicBezTo>
                    <a:pt x="169" y="100"/>
                    <a:pt x="158" y="134"/>
                    <a:pt x="124" y="128"/>
                  </a:cubicBezTo>
                  <a:cubicBezTo>
                    <a:pt x="123" y="128"/>
                    <a:pt x="123" y="127"/>
                    <a:pt x="124" y="127"/>
                  </a:cubicBezTo>
                  <a:cubicBezTo>
                    <a:pt x="156" y="127"/>
                    <a:pt x="173" y="91"/>
                    <a:pt x="203" y="128"/>
                  </a:cubicBezTo>
                  <a:cubicBezTo>
                    <a:pt x="204" y="128"/>
                    <a:pt x="204" y="129"/>
                    <a:pt x="203"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24259"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22223"/>
                </a:solidFill>
                <a:effectLst/>
                <a:uLnTx/>
                <a:uFillTx/>
              </a:endParaRPr>
            </a:p>
          </p:txBody>
        </p:sp>
      </p:grpSp>
      <p:sp>
        <p:nvSpPr>
          <p:cNvPr id="163" name="Rectangle 23"/>
          <p:cNvSpPr/>
          <p:nvPr/>
        </p:nvSpPr>
        <p:spPr>
          <a:xfrm>
            <a:off x="3526002" y="1033304"/>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4"/>
                </a:solidFill>
                <a:effectLst/>
                <a:uLnTx/>
                <a:uFillTx/>
                <a:cs typeface="Arial" panose="020B0604020202020204" pitchFamily="34" charset="0"/>
              </a:rPr>
              <a:t>49</a:t>
            </a:r>
            <a:r>
              <a:rPr kumimoji="0" lang="en-GB" sz="1400" b="1" i="0" u="none" strike="noStrike" kern="0" cap="none" spc="0" normalizeH="0" baseline="0" noProof="0" dirty="0">
                <a:ln>
                  <a:noFill/>
                </a:ln>
                <a:solidFill>
                  <a:schemeClr val="accent4"/>
                </a:solidFill>
                <a:effectLst/>
                <a:uLnTx/>
                <a:uFillTx/>
                <a:cs typeface="Arial" panose="020B0604020202020204" pitchFamily="34" charset="0"/>
              </a:rPr>
              <a:t>%</a:t>
            </a:r>
          </a:p>
        </p:txBody>
      </p:sp>
      <p:sp>
        <p:nvSpPr>
          <p:cNvPr id="164" name="Rectangle 23"/>
          <p:cNvSpPr/>
          <p:nvPr/>
        </p:nvSpPr>
        <p:spPr>
          <a:xfrm>
            <a:off x="2241983" y="1033304"/>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3"/>
                </a:solidFill>
                <a:effectLst/>
                <a:uLnTx/>
                <a:uFillTx/>
                <a:cs typeface="Arial" panose="020B0604020202020204" pitchFamily="34" charset="0"/>
              </a:rPr>
              <a:t>51</a:t>
            </a:r>
            <a:r>
              <a:rPr kumimoji="0" lang="en-GB" sz="1400" b="1" i="0" u="none" strike="noStrike" kern="0" cap="none" spc="0" normalizeH="0" baseline="0" noProof="0" dirty="0">
                <a:ln>
                  <a:noFill/>
                </a:ln>
                <a:solidFill>
                  <a:schemeClr val="accent3"/>
                </a:solidFill>
                <a:effectLst/>
                <a:uLnTx/>
                <a:uFillTx/>
                <a:cs typeface="Arial" panose="020B0604020202020204" pitchFamily="34" charset="0"/>
              </a:rPr>
              <a:t>%</a:t>
            </a:r>
          </a:p>
        </p:txBody>
      </p:sp>
      <p:sp>
        <p:nvSpPr>
          <p:cNvPr id="165" name="Rectangle 23"/>
          <p:cNvSpPr/>
          <p:nvPr/>
        </p:nvSpPr>
        <p:spPr>
          <a:xfrm>
            <a:off x="3526002" y="236657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4"/>
                </a:solidFill>
                <a:effectLst/>
                <a:uLnTx/>
                <a:uFillTx/>
                <a:cs typeface="Arial" panose="020B0604020202020204" pitchFamily="34" charset="0"/>
              </a:rPr>
              <a:t>40</a:t>
            </a:r>
            <a:r>
              <a:rPr kumimoji="0" lang="en-GB" sz="1400" b="1" i="0" u="none" strike="noStrike" kern="0" cap="none" spc="0" normalizeH="0" baseline="0" noProof="0" dirty="0">
                <a:ln>
                  <a:noFill/>
                </a:ln>
                <a:solidFill>
                  <a:schemeClr val="accent4"/>
                </a:solidFill>
                <a:effectLst/>
                <a:uLnTx/>
                <a:uFillTx/>
                <a:cs typeface="Arial" panose="020B0604020202020204" pitchFamily="34" charset="0"/>
              </a:rPr>
              <a:t>%</a:t>
            </a:r>
          </a:p>
        </p:txBody>
      </p:sp>
      <p:sp>
        <p:nvSpPr>
          <p:cNvPr id="166" name="Rectangle 23"/>
          <p:cNvSpPr/>
          <p:nvPr/>
        </p:nvSpPr>
        <p:spPr>
          <a:xfrm>
            <a:off x="2241983" y="236657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3"/>
                </a:solidFill>
                <a:effectLst/>
                <a:uLnTx/>
                <a:uFillTx/>
                <a:cs typeface="Arial" panose="020B0604020202020204" pitchFamily="34" charset="0"/>
              </a:rPr>
              <a:t>60</a:t>
            </a:r>
            <a:r>
              <a:rPr kumimoji="0" lang="en-GB" sz="1400" b="1" i="0" u="none" strike="noStrike" kern="0" cap="none" spc="0" normalizeH="0" baseline="0" noProof="0" dirty="0">
                <a:ln>
                  <a:noFill/>
                </a:ln>
                <a:solidFill>
                  <a:schemeClr val="accent3"/>
                </a:solidFill>
                <a:effectLst/>
                <a:uLnTx/>
                <a:uFillTx/>
                <a:cs typeface="Arial" panose="020B0604020202020204" pitchFamily="34" charset="0"/>
              </a:rPr>
              <a:t>%</a:t>
            </a:r>
          </a:p>
        </p:txBody>
      </p:sp>
      <p:sp>
        <p:nvSpPr>
          <p:cNvPr id="167" name="Rectangle 23"/>
          <p:cNvSpPr/>
          <p:nvPr/>
        </p:nvSpPr>
        <p:spPr>
          <a:xfrm>
            <a:off x="3526002" y="353206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4"/>
                </a:solidFill>
                <a:effectLst/>
                <a:uLnTx/>
                <a:uFillTx/>
                <a:cs typeface="Arial" panose="020B0604020202020204" pitchFamily="34" charset="0"/>
              </a:rPr>
              <a:t>57</a:t>
            </a:r>
            <a:r>
              <a:rPr kumimoji="0" lang="en-GB" sz="1400" b="1" i="0" u="none" strike="noStrike" kern="0" cap="none" spc="0" normalizeH="0" baseline="0" noProof="0" dirty="0">
                <a:ln>
                  <a:noFill/>
                </a:ln>
                <a:solidFill>
                  <a:schemeClr val="accent4"/>
                </a:solidFill>
                <a:effectLst/>
                <a:uLnTx/>
                <a:uFillTx/>
                <a:cs typeface="Arial" panose="020B0604020202020204" pitchFamily="34" charset="0"/>
              </a:rPr>
              <a:t>%</a:t>
            </a:r>
          </a:p>
        </p:txBody>
      </p:sp>
      <p:sp>
        <p:nvSpPr>
          <p:cNvPr id="168" name="Rectangle 23"/>
          <p:cNvSpPr/>
          <p:nvPr/>
        </p:nvSpPr>
        <p:spPr>
          <a:xfrm>
            <a:off x="2241983" y="353206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chemeClr val="accent3"/>
                </a:solidFill>
                <a:effectLst/>
                <a:uLnTx/>
                <a:uFillTx/>
                <a:cs typeface="Arial" panose="020B0604020202020204" pitchFamily="34" charset="0"/>
              </a:rPr>
              <a:t>43</a:t>
            </a:r>
            <a:r>
              <a:rPr kumimoji="0" lang="en-GB" sz="1400" b="1" i="0" u="none" strike="noStrike" kern="0" cap="none" spc="0" normalizeH="0" baseline="0" noProof="0" dirty="0">
                <a:ln>
                  <a:noFill/>
                </a:ln>
                <a:solidFill>
                  <a:schemeClr val="accent3"/>
                </a:solidFill>
                <a:effectLst/>
                <a:uLnTx/>
                <a:uFillTx/>
                <a:cs typeface="Arial" panose="020B0604020202020204" pitchFamily="34" charset="0"/>
              </a:rPr>
              <a:t>%</a:t>
            </a:r>
          </a:p>
        </p:txBody>
      </p:sp>
      <p:sp>
        <p:nvSpPr>
          <p:cNvPr id="83" name="Text Placeholder 9"/>
          <p:cNvSpPr>
            <a:spLocks noGrp="1"/>
          </p:cNvSpPr>
          <p:nvPr>
            <p:ph type="body" sz="quarter" idx="26"/>
          </p:nvPr>
        </p:nvSpPr>
        <p:spPr>
          <a:xfrm>
            <a:off x="179512" y="474017"/>
            <a:ext cx="8690248" cy="374905"/>
          </a:xfrm>
        </p:spPr>
        <p:txBody>
          <a:bodyPr/>
          <a:lstStyle/>
          <a:p>
            <a:r>
              <a:rPr lang="en-GB" dirty="0"/>
              <a:t>Would you be interested in a satellite TV</a:t>
            </a:r>
            <a:r>
              <a:rPr lang="hu-HU" dirty="0"/>
              <a:t> </a:t>
            </a:r>
            <a:r>
              <a:rPr lang="en-GB" dirty="0"/>
              <a:t>service which would allow you to take the devices belonging to your satellite subscription (box, card) from Hungary to another EU-state with you, and watch Hungarian broadcasts through it</a:t>
            </a:r>
            <a:r>
              <a:rPr lang="hu-HU" dirty="0"/>
              <a:t> </a:t>
            </a:r>
            <a:r>
              <a:rPr lang="en-GB" dirty="0"/>
              <a:t>abroad? </a:t>
            </a:r>
          </a:p>
        </p:txBody>
      </p:sp>
      <p:cxnSp>
        <p:nvCxnSpPr>
          <p:cNvPr id="84" name="Straight Connector 83"/>
          <p:cNvCxnSpPr/>
          <p:nvPr/>
        </p:nvCxnSpPr>
        <p:spPr>
          <a:xfrm>
            <a:off x="539552" y="2153064"/>
            <a:ext cx="81174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85" name="Picture 84">
            <a:extLst>
              <a:ext uri="{FF2B5EF4-FFF2-40B4-BE49-F238E27FC236}">
                <a16:creationId xmlns:a16="http://schemas.microsoft.com/office/drawing/2014/main" xmlns="" id="{3BB6752A-E985-411B-AB6A-A09CA301CA8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86" name="Picture 85">
            <a:extLst>
              <a:ext uri="{FF2B5EF4-FFF2-40B4-BE49-F238E27FC236}">
                <a16:creationId xmlns:a16="http://schemas.microsoft.com/office/drawing/2014/main" xmlns="" id="{599D0FD5-A499-4660-8CB9-5B1C4D1FC67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92006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Interest in </a:t>
            </a:r>
            <a:r>
              <a:rPr lang="hu-HU" dirty="0" err="1"/>
              <a:t>Satellite</a:t>
            </a:r>
            <a:r>
              <a:rPr lang="hu-HU" dirty="0"/>
              <a:t> TV Service</a:t>
            </a:r>
            <a:endParaRPr lang="en-US" dirty="0"/>
          </a:p>
        </p:txBody>
      </p:sp>
      <p:sp>
        <p:nvSpPr>
          <p:cNvPr id="81" name="Text Placeholder 9"/>
          <p:cNvSpPr>
            <a:spLocks noGrp="1"/>
          </p:cNvSpPr>
          <p:nvPr>
            <p:ph type="body" sz="quarter" idx="26"/>
          </p:nvPr>
        </p:nvSpPr>
        <p:spPr>
          <a:xfrm>
            <a:off x="202232" y="477045"/>
            <a:ext cx="8690248" cy="205628"/>
          </a:xfrm>
        </p:spPr>
        <p:txBody>
          <a:bodyPr/>
          <a:lstStyle/>
          <a:p>
            <a:r>
              <a:rPr lang="hu-HU" dirty="0" err="1"/>
              <a:t>By</a:t>
            </a:r>
            <a:r>
              <a:rPr lang="hu-HU" dirty="0"/>
              <a:t> </a:t>
            </a:r>
            <a:r>
              <a:rPr lang="hu-HU" dirty="0" err="1"/>
              <a:t>demographic</a:t>
            </a:r>
            <a:r>
              <a:rPr lang="hu-HU" dirty="0"/>
              <a:t> </a:t>
            </a:r>
            <a:r>
              <a:rPr lang="hu-HU" dirty="0" err="1"/>
              <a:t>variables</a:t>
            </a:r>
            <a:endParaRPr lang="hu-HU" dirty="0"/>
          </a:p>
        </p:txBody>
      </p:sp>
      <p:sp>
        <p:nvSpPr>
          <p:cNvPr id="65" name="Szövegdoboz 81"/>
          <p:cNvSpPr txBox="1"/>
          <p:nvPr/>
        </p:nvSpPr>
        <p:spPr>
          <a:xfrm>
            <a:off x="2246163" y="87584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Gender</a:t>
            </a: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104" name="Szövegdoboz 81"/>
          <p:cNvSpPr txBox="1"/>
          <p:nvPr/>
        </p:nvSpPr>
        <p:spPr>
          <a:xfrm>
            <a:off x="4644008" y="873698"/>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Marital</a:t>
            </a:r>
            <a:r>
              <a:rPr kumimoji="0" lang="hu-HU" sz="1100" b="0" i="0" u="none" strike="noStrike" kern="0" cap="none" spc="0" normalizeH="0" noProof="0" dirty="0">
                <a:ln>
                  <a:noFill/>
                </a:ln>
                <a:solidFill>
                  <a:schemeClr val="bg1">
                    <a:lumMod val="50000"/>
                  </a:schemeClr>
                </a:solidFill>
                <a:effectLst/>
                <a:uLnTx/>
                <a:uFillTx/>
                <a:latin typeface="Calibri" pitchFamily="34" charset="0"/>
                <a:cs typeface="Arial" pitchFamily="34" charset="0"/>
              </a:rPr>
              <a:t> status</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106" name="Szövegdoboz 81"/>
          <p:cNvSpPr txBox="1"/>
          <p:nvPr/>
        </p:nvSpPr>
        <p:spPr>
          <a:xfrm>
            <a:off x="6156176" y="870076"/>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Settlement</a:t>
            </a:r>
            <a:r>
              <a:rPr kumimoji="0" lang="hu-HU" sz="1100" b="0" i="0" u="none" strike="noStrike" kern="0" cap="none" spc="0" normalizeH="0" noProof="0" dirty="0">
                <a:ln>
                  <a:noFill/>
                </a:ln>
                <a:solidFill>
                  <a:schemeClr val="bg1">
                    <a:lumMod val="50000"/>
                  </a:schemeClr>
                </a:solidFill>
                <a:effectLst/>
                <a:uLnTx/>
                <a:uFillTx/>
                <a:latin typeface="Calibri" pitchFamily="34" charset="0"/>
                <a:cs typeface="Arial" pitchFamily="34" charset="0"/>
              </a:rPr>
              <a:t> </a:t>
            </a:r>
            <a:r>
              <a:rPr kumimoji="0" lang="hu-HU" sz="1100" b="0" i="0" u="none" strike="noStrike" kern="0" cap="none" spc="0" normalizeH="0" noProof="0" dirty="0" err="1">
                <a:ln>
                  <a:noFill/>
                </a:ln>
                <a:solidFill>
                  <a:schemeClr val="bg1">
                    <a:lumMod val="50000"/>
                  </a:schemeClr>
                </a:solidFill>
                <a:effectLst/>
                <a:uLnTx/>
                <a:uFillTx/>
                <a:latin typeface="Calibri" pitchFamily="34" charset="0"/>
                <a:cs typeface="Arial" pitchFamily="34" charset="0"/>
              </a:rPr>
              <a:t>type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108" name="TextBox 107"/>
          <p:cNvSpPr txBox="1"/>
          <p:nvPr/>
        </p:nvSpPr>
        <p:spPr>
          <a:xfrm>
            <a:off x="5364087" y="1245989"/>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113" name="Straight Connector 112"/>
          <p:cNvCxnSpPr/>
          <p:nvPr/>
        </p:nvCxnSpPr>
        <p:spPr>
          <a:xfrm>
            <a:off x="6300192" y="1295771"/>
            <a:ext cx="0" cy="156401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2504476" y="2707982"/>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nvPr>
        </p:nvGraphicFramePr>
        <p:xfrm>
          <a:off x="1835697" y="1828800"/>
          <a:ext cx="599728" cy="90303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451517">
                <a:tc>
                  <a:txBody>
                    <a:bodyPr/>
                    <a:lstStyle/>
                    <a:p>
                      <a:pPr algn="ctr"/>
                      <a:r>
                        <a:rPr lang="hu-HU" sz="1600" b="1" kern="0" dirty="0">
                          <a:solidFill>
                            <a:schemeClr val="accent5"/>
                          </a:solidFill>
                          <a:latin typeface="Calibri"/>
                          <a:ea typeface="+mn-ea"/>
                          <a:cs typeface="+mn-cs"/>
                        </a:rPr>
                        <a:t>48%</a:t>
                      </a:r>
                    </a:p>
                  </a:txBody>
                  <a:tcPr>
                    <a:noFill/>
                  </a:tcPr>
                </a:tc>
                <a:extLst>
                  <a:ext uri="{0D108BD9-81ED-4DB2-BD59-A6C34878D82A}">
                    <a16:rowId xmlns:a16="http://schemas.microsoft.com/office/drawing/2014/main" xmlns="" val="1967301344"/>
                  </a:ext>
                </a:extLst>
              </a:tr>
              <a:tr h="451517">
                <a:tc>
                  <a:txBody>
                    <a:bodyPr/>
                    <a:lstStyle/>
                    <a:p>
                      <a:pPr algn="ctr"/>
                      <a:r>
                        <a:rPr lang="hu-HU" sz="1600" b="1" kern="0" dirty="0">
                          <a:solidFill>
                            <a:schemeClr val="accent5"/>
                          </a:solidFill>
                          <a:latin typeface="Calibri"/>
                          <a:ea typeface="+mn-ea"/>
                          <a:cs typeface="+mn-cs"/>
                        </a:rPr>
                        <a:t>52%</a:t>
                      </a:r>
                    </a:p>
                  </a:txBody>
                  <a:tcPr>
                    <a:noFill/>
                  </a:tcPr>
                </a:tc>
                <a:extLst>
                  <a:ext uri="{0D108BD9-81ED-4DB2-BD59-A6C34878D82A}">
                    <a16:rowId xmlns:a16="http://schemas.microsoft.com/office/drawing/2014/main" xmlns="" val="1533298621"/>
                  </a:ext>
                </a:extLst>
              </a:tr>
            </a:tbl>
          </a:graphicData>
        </a:graphic>
      </p:graphicFrame>
      <p:graphicFrame>
        <p:nvGraphicFramePr>
          <p:cNvPr id="115" name="Table 167"/>
          <p:cNvGraphicFramePr>
            <a:graphicFrameLocks noGrp="1"/>
          </p:cNvGraphicFramePr>
          <p:nvPr>
            <p:extLst>
              <p:ext uri="{D42A27DB-BD31-4B8C-83A1-F6EECF244321}">
                <p14:modId xmlns:p14="http://schemas.microsoft.com/office/powerpoint/2010/main" val="4034787843"/>
              </p:ext>
            </p:extLst>
          </p:nvPr>
        </p:nvGraphicFramePr>
        <p:xfrm>
          <a:off x="405945" y="1901696"/>
          <a:ext cx="1512168" cy="89351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446758">
                <a:tc>
                  <a:txBody>
                    <a:bodyPr/>
                    <a:lstStyle/>
                    <a:p>
                      <a:pPr algn="l"/>
                      <a:r>
                        <a:rPr lang="hu-HU" sz="900" b="0" kern="1200" cap="all" dirty="0">
                          <a:solidFill>
                            <a:srgbClr val="404040"/>
                          </a:solidFill>
                          <a:latin typeface="Calibri" pitchFamily="34" charset="0"/>
                          <a:ea typeface="+mn-ea"/>
                          <a:cs typeface="Arial" pitchFamily="34" charset="0"/>
                        </a:rPr>
                        <a:t>INTERESTED</a:t>
                      </a:r>
                    </a:p>
                  </a:txBody>
                  <a:tcPr>
                    <a:noFill/>
                  </a:tcPr>
                </a:tc>
                <a:extLst>
                  <a:ext uri="{0D108BD9-81ED-4DB2-BD59-A6C34878D82A}">
                    <a16:rowId xmlns:a16="http://schemas.microsoft.com/office/drawing/2014/main" xmlns="" val="1967301344"/>
                  </a:ext>
                </a:extLst>
              </a:tr>
              <a:tr h="446758">
                <a:tc>
                  <a:txBody>
                    <a:bodyPr/>
                    <a:lstStyle/>
                    <a:p>
                      <a:pPr algn="l"/>
                      <a:r>
                        <a:rPr lang="hu-HU" sz="900" kern="1200" cap="all" dirty="0">
                          <a:solidFill>
                            <a:srgbClr val="404040"/>
                          </a:solidFill>
                          <a:latin typeface="Calibri" pitchFamily="34" charset="0"/>
                          <a:ea typeface="+mn-ea"/>
                          <a:cs typeface="Arial" pitchFamily="34" charset="0"/>
                        </a:rPr>
                        <a:t>NOT INTERESTED</a:t>
                      </a:r>
                    </a:p>
                  </a:txBody>
                  <a:tcPr>
                    <a:noFill/>
                  </a:tcPr>
                </a:tc>
                <a:extLst>
                  <a:ext uri="{0D108BD9-81ED-4DB2-BD59-A6C34878D82A}">
                    <a16:rowId xmlns:a16="http://schemas.microsoft.com/office/drawing/2014/main" xmlns="" val="1533298621"/>
                  </a:ext>
                </a:extLst>
              </a:tr>
            </a:tbl>
          </a:graphicData>
        </a:graphic>
      </p:graphicFrame>
      <p:sp>
        <p:nvSpPr>
          <p:cNvPr id="137" name="Szövegdoboz 81"/>
          <p:cNvSpPr txBox="1"/>
          <p:nvPr/>
        </p:nvSpPr>
        <p:spPr>
          <a:xfrm>
            <a:off x="3275856" y="862600"/>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Age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graphicFrame>
        <p:nvGraphicFramePr>
          <p:cNvPr id="147" name="Táblázat 146"/>
          <p:cNvGraphicFramePr>
            <a:graphicFrameLocks noGrp="1"/>
          </p:cNvGraphicFramePr>
          <p:nvPr>
            <p:extLst/>
          </p:nvPr>
        </p:nvGraphicFramePr>
        <p:xfrm>
          <a:off x="2771800" y="1779662"/>
          <a:ext cx="5299788" cy="936104"/>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53%</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42%</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54%</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
        <p:nvSpPr>
          <p:cNvPr id="61"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62"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63"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64"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73"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76"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pic>
        <p:nvPicPr>
          <p:cNvPr id="105"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122"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 name="Group 3"/>
          <p:cNvGrpSpPr/>
          <p:nvPr/>
        </p:nvGrpSpPr>
        <p:grpSpPr>
          <a:xfrm>
            <a:off x="5698295" y="1274696"/>
            <a:ext cx="961937" cy="403340"/>
            <a:chOff x="5698295" y="1304314"/>
            <a:chExt cx="961937" cy="403340"/>
          </a:xfrm>
        </p:grpSpPr>
        <p:sp>
          <p:nvSpPr>
            <p:cNvPr id="3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3" name="Group 2"/>
            <p:cNvGrpSpPr/>
            <p:nvPr/>
          </p:nvGrpSpPr>
          <p:grpSpPr>
            <a:xfrm>
              <a:off x="5698295" y="1304314"/>
              <a:ext cx="720080" cy="400110"/>
              <a:chOff x="5698295" y="1304314"/>
              <a:chExt cx="720080" cy="400110"/>
            </a:xfrm>
          </p:grpSpPr>
          <p:sp>
            <p:nvSpPr>
              <p:cNvPr id="120"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6"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37" name="Szövegdoboz 121"/>
          <p:cNvSpPr txBox="1"/>
          <p:nvPr/>
        </p:nvSpPr>
        <p:spPr>
          <a:xfrm>
            <a:off x="4932040" y="127146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cxnSp>
        <p:nvCxnSpPr>
          <p:cNvPr id="40" name="Straight Connector 39"/>
          <p:cNvCxnSpPr/>
          <p:nvPr/>
        </p:nvCxnSpPr>
        <p:spPr>
          <a:xfrm>
            <a:off x="4978215" y="1287986"/>
            <a:ext cx="0" cy="156401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48568" y="1295770"/>
            <a:ext cx="0" cy="156401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51521" y="3385905"/>
            <a:ext cx="8208911" cy="1323437"/>
          </a:xfrm>
          <a:prstGeom prst="rect">
            <a:avLst/>
          </a:prstGeom>
        </p:spPr>
        <p:txBody>
          <a:bodyPr wrap="square" lIns="91438" tIns="45719" rIns="91438" bIns="45719">
            <a:spAutoFit/>
          </a:bodyPr>
          <a:lstStyle/>
          <a:p>
            <a:pPr lvl="0" algn="just" defTabSz="914400">
              <a:defRPr/>
            </a:pPr>
            <a:r>
              <a:rPr lang="en-GB" sz="1000" kern="0" dirty="0">
                <a:solidFill>
                  <a:srgbClr val="58595B"/>
                </a:solidFill>
              </a:rPr>
              <a:t>Among t</a:t>
            </a:r>
            <a:r>
              <a:rPr kumimoji="0" lang="en-GB" sz="1000" b="0" i="0" u="none" strike="noStrike" kern="0" cap="none" spc="0" normalizeH="0" baseline="0" dirty="0">
                <a:ln>
                  <a:noFill/>
                </a:ln>
                <a:solidFill>
                  <a:srgbClr val="58595B"/>
                </a:solidFill>
                <a:effectLst/>
                <a:uLnTx/>
                <a:uFillTx/>
              </a:rPr>
              <a:t>hose who are interested in satellite</a:t>
            </a:r>
            <a:r>
              <a:rPr kumimoji="0" lang="en-GB" sz="1000" b="0" i="0" u="none" strike="noStrike" kern="0" cap="none" spc="0" normalizeH="0" dirty="0">
                <a:ln>
                  <a:noFill/>
                </a:ln>
                <a:solidFill>
                  <a:srgbClr val="58595B"/>
                </a:solidFill>
                <a:effectLst/>
                <a:uLnTx/>
                <a:uFillTx/>
              </a:rPr>
              <a:t> TV</a:t>
            </a:r>
            <a:r>
              <a:rPr kumimoji="0" lang="hu-HU" sz="1000" b="0" i="0" u="none" strike="noStrike" kern="0" cap="none" spc="0" normalizeH="0" dirty="0">
                <a:ln>
                  <a:noFill/>
                </a:ln>
                <a:solidFill>
                  <a:srgbClr val="58595B"/>
                </a:solidFill>
                <a:effectLst/>
                <a:uLnTx/>
                <a:uFillTx/>
              </a:rPr>
              <a:t> </a:t>
            </a:r>
            <a:r>
              <a:rPr kumimoji="0" lang="en-GB" sz="1000" b="0" i="0" u="none" strike="noStrike" kern="0" cap="none" spc="0" normalizeH="0" dirty="0">
                <a:ln>
                  <a:noFill/>
                </a:ln>
                <a:solidFill>
                  <a:srgbClr val="58595B"/>
                </a:solidFill>
                <a:effectLst/>
                <a:uLnTx/>
                <a:uFillTx/>
              </a:rPr>
              <a:t>service the divorced m</a:t>
            </a:r>
            <a:r>
              <a:rPr kumimoji="0" lang="hu-HU" sz="1000" b="0" i="0" u="none" strike="noStrike" kern="0" cap="none" spc="0" normalizeH="0" dirty="0">
                <a:ln>
                  <a:noFill/>
                </a:ln>
                <a:solidFill>
                  <a:srgbClr val="58595B"/>
                </a:solidFill>
                <a:effectLst/>
                <a:uLnTx/>
                <a:uFillTx/>
              </a:rPr>
              <a:t>e</a:t>
            </a:r>
            <a:r>
              <a:rPr kumimoji="0" lang="en-GB" sz="1000" b="0" i="0" u="none" strike="noStrike" kern="0" cap="none" spc="0" normalizeH="0" dirty="0">
                <a:ln>
                  <a:noFill/>
                </a:ln>
                <a:solidFill>
                  <a:srgbClr val="58595B"/>
                </a:solidFill>
                <a:effectLst/>
                <a:uLnTx/>
                <a:uFillTx/>
              </a:rPr>
              <a:t>n belonging to the oldest age grou</a:t>
            </a:r>
            <a:r>
              <a:rPr lang="en-GB" sz="1000" kern="0" dirty="0">
                <a:solidFill>
                  <a:srgbClr val="58595B"/>
                </a:solidFill>
              </a:rPr>
              <a:t>p, </a:t>
            </a:r>
            <a:r>
              <a:rPr lang="hu-HU" sz="1000" kern="0" dirty="0">
                <a:solidFill>
                  <a:srgbClr val="58595B"/>
                </a:solidFill>
              </a:rPr>
              <a:t>l</a:t>
            </a:r>
            <a:r>
              <a:rPr lang="en-GB" sz="1000" kern="0" dirty="0" err="1">
                <a:solidFill>
                  <a:srgbClr val="58595B"/>
                </a:solidFill>
              </a:rPr>
              <a:t>iving</a:t>
            </a:r>
            <a:r>
              <a:rPr lang="en-GB" sz="1000" kern="0" dirty="0">
                <a:solidFill>
                  <a:srgbClr val="58595B"/>
                </a:solidFill>
              </a:rPr>
              <a:t> in smaller settlements</a:t>
            </a:r>
            <a:r>
              <a:rPr lang="hu-HU" sz="1000" kern="0" dirty="0">
                <a:solidFill>
                  <a:srgbClr val="58595B"/>
                </a:solidFill>
              </a:rPr>
              <a:t> </a:t>
            </a:r>
            <a:r>
              <a:rPr lang="en-GB" sz="1000" kern="0" dirty="0">
                <a:solidFill>
                  <a:srgbClr val="58595B"/>
                </a:solidFill>
              </a:rPr>
              <a:t>represent a higher proportion. The interested ones have ty</a:t>
            </a:r>
            <a:r>
              <a:rPr lang="hu-HU" sz="1000" kern="0" dirty="0">
                <a:solidFill>
                  <a:srgbClr val="58595B"/>
                </a:solidFill>
              </a:rPr>
              <a:t>p</a:t>
            </a:r>
            <a:r>
              <a:rPr lang="en-GB" sz="1000" kern="0" dirty="0" err="1">
                <a:solidFill>
                  <a:srgbClr val="58595B"/>
                </a:solidFill>
              </a:rPr>
              <a:t>ically</a:t>
            </a:r>
            <a:r>
              <a:rPr lang="en-GB" sz="1000" kern="0" dirty="0">
                <a:solidFill>
                  <a:srgbClr val="58595B"/>
                </a:solidFill>
              </a:rPr>
              <a:t> not settled in the foreign environment or often feel like strangers there, and therefore they plan to move home; they are also currently in daily contact with people at home and they visit them even several times a month. For them, the Hungarian broadcast is presumably a cure for loneliness and isolation, it is important for them to stay up-to-date </a:t>
            </a:r>
            <a:r>
              <a:rPr lang="hu-HU" sz="1000" kern="0" dirty="0" err="1">
                <a:solidFill>
                  <a:srgbClr val="58595B"/>
                </a:solidFill>
              </a:rPr>
              <a:t>with</a:t>
            </a:r>
            <a:r>
              <a:rPr lang="en-GB" sz="1000" kern="0" dirty="0">
                <a:solidFill>
                  <a:srgbClr val="58595B"/>
                </a:solidFill>
              </a:rPr>
              <a:t> events at home.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rgbClr val="58595B"/>
              </a:solidFill>
              <a:effectLst/>
              <a:uLnTx/>
              <a:uFillTx/>
            </a:endParaRPr>
          </a:p>
          <a:p>
            <a:pPr lvl="0" algn="just" defTabSz="914400">
              <a:defRPr/>
            </a:pPr>
            <a:r>
              <a:rPr lang="en-GB" sz="1000" kern="0" dirty="0">
                <a:solidFill>
                  <a:srgbClr val="58595B"/>
                </a:solidFill>
              </a:rPr>
              <a:t>Among those who are not interested in this service the youngest (18-29 </a:t>
            </a:r>
            <a:r>
              <a:rPr lang="en-GB" sz="1000" kern="0" dirty="0" err="1">
                <a:solidFill>
                  <a:srgbClr val="58595B"/>
                </a:solidFill>
              </a:rPr>
              <a:t>y.o</a:t>
            </a:r>
            <a:r>
              <a:rPr lang="en-GB" sz="1000" kern="0" dirty="0">
                <a:solidFill>
                  <a:srgbClr val="58595B"/>
                </a:solidFill>
              </a:rPr>
              <a:t>.), the women, the singles, and those living in capital are overrepresented compared to the average. Many of them plan to move to another country</a:t>
            </a:r>
            <a:r>
              <a:rPr lang="hu-HU" sz="1000" kern="0" dirty="0">
                <a:solidFill>
                  <a:srgbClr val="58595B"/>
                </a:solidFill>
              </a:rPr>
              <a:t>;</a:t>
            </a:r>
            <a:r>
              <a:rPr lang="en-GB" sz="1000" kern="0" dirty="0">
                <a:solidFill>
                  <a:srgbClr val="58595B"/>
                </a:solidFill>
              </a:rPr>
              <a:t> contact with acquaintance</a:t>
            </a:r>
            <a:r>
              <a:rPr lang="hu-HU" sz="1000" kern="0" dirty="0">
                <a:solidFill>
                  <a:srgbClr val="58595B"/>
                </a:solidFill>
              </a:rPr>
              <a:t>s </a:t>
            </a:r>
            <a:r>
              <a:rPr lang="en-GB" sz="1000" kern="0" dirty="0">
                <a:solidFill>
                  <a:srgbClr val="58595B"/>
                </a:solidFill>
              </a:rPr>
              <a:t>at home is less frequent and they also travel home only occasionally. Probably they consider as less important to keep their origins this way</a:t>
            </a:r>
            <a:r>
              <a:rPr lang="hu-HU" sz="1000" kern="0" dirty="0">
                <a:solidFill>
                  <a:srgbClr val="58595B"/>
                </a:solidFill>
              </a:rPr>
              <a:t> </a:t>
            </a:r>
            <a:r>
              <a:rPr lang="hu-HU" sz="1000" kern="0" dirty="0" err="1">
                <a:solidFill>
                  <a:srgbClr val="58595B"/>
                </a:solidFill>
              </a:rPr>
              <a:t>or</a:t>
            </a:r>
            <a:r>
              <a:rPr lang="hu-HU" sz="1000" kern="0" dirty="0">
                <a:solidFill>
                  <a:srgbClr val="58595B"/>
                </a:solidFill>
              </a:rPr>
              <a:t> </a:t>
            </a:r>
            <a:r>
              <a:rPr lang="hu-HU" sz="1000" kern="0" dirty="0" err="1">
                <a:solidFill>
                  <a:srgbClr val="58595B"/>
                </a:solidFill>
              </a:rPr>
              <a:t>need</a:t>
            </a:r>
            <a:r>
              <a:rPr lang="hu-HU" sz="1000" kern="0" dirty="0">
                <a:solidFill>
                  <a:srgbClr val="58595B"/>
                </a:solidFill>
              </a:rPr>
              <a:t> </a:t>
            </a:r>
            <a:r>
              <a:rPr lang="hu-HU" sz="1000" kern="0" dirty="0" err="1">
                <a:solidFill>
                  <a:srgbClr val="58595B"/>
                </a:solidFill>
              </a:rPr>
              <a:t>it</a:t>
            </a:r>
            <a:r>
              <a:rPr lang="hu-HU" sz="1000" kern="0" dirty="0">
                <a:solidFill>
                  <a:srgbClr val="58595B"/>
                </a:solidFill>
              </a:rPr>
              <a:t> less. </a:t>
            </a:r>
            <a:endParaRPr kumimoji="0" lang="en-GB" sz="1000" b="0" i="0" u="none" strike="noStrike" kern="0" cap="none" spc="0" normalizeH="0" baseline="0" dirty="0">
              <a:ln>
                <a:noFill/>
              </a:ln>
              <a:solidFill>
                <a:srgbClr val="58595B"/>
              </a:solidFill>
              <a:effectLst/>
              <a:uLnTx/>
              <a:uFillTx/>
            </a:endParaRPr>
          </a:p>
        </p:txBody>
      </p:sp>
      <p:grpSp>
        <p:nvGrpSpPr>
          <p:cNvPr id="46" name="Group 175"/>
          <p:cNvGrpSpPr>
            <a:grpSpLocks noChangeAspect="1"/>
          </p:cNvGrpSpPr>
          <p:nvPr/>
        </p:nvGrpSpPr>
        <p:grpSpPr>
          <a:xfrm>
            <a:off x="7268569" y="1343047"/>
            <a:ext cx="246225" cy="223985"/>
            <a:chOff x="3395663" y="2381251"/>
            <a:chExt cx="246063" cy="223838"/>
          </a:xfrm>
        </p:grpSpPr>
        <p:sp>
          <p:nvSpPr>
            <p:cNvPr id="47"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48" name="Rectangle 115"/>
            <p:cNvSpPr>
              <a:spLocks noChangeArrowheads="1"/>
            </p:cNvSpPr>
            <p:nvPr/>
          </p:nvSpPr>
          <p:spPr bwMode="auto">
            <a:xfrm>
              <a:off x="3462338" y="2505076"/>
              <a:ext cx="114300" cy="68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49" name="Rectangle 116"/>
            <p:cNvSpPr>
              <a:spLocks noChangeArrowheads="1"/>
            </p:cNvSpPr>
            <p:nvPr/>
          </p:nvSpPr>
          <p:spPr bwMode="auto">
            <a:xfrm>
              <a:off x="35337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0" name="Rectangle 117"/>
            <p:cNvSpPr>
              <a:spLocks noChangeArrowheads="1"/>
            </p:cNvSpPr>
            <p:nvPr/>
          </p:nvSpPr>
          <p:spPr bwMode="auto">
            <a:xfrm>
              <a:off x="34956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1" name="Rectangle 118"/>
            <p:cNvSpPr>
              <a:spLocks noChangeArrowheads="1"/>
            </p:cNvSpPr>
            <p:nvPr/>
          </p:nvSpPr>
          <p:spPr bwMode="auto">
            <a:xfrm>
              <a:off x="3462338" y="2535238"/>
              <a:ext cx="114300" cy="7938"/>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grpSp>
      <p:sp>
        <p:nvSpPr>
          <p:cNvPr id="3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42" name="Picture 41">
            <a:extLst>
              <a:ext uri="{FF2B5EF4-FFF2-40B4-BE49-F238E27FC236}">
                <a16:creationId xmlns:a16="http://schemas.microsoft.com/office/drawing/2014/main" xmlns="" id="{AA6974E9-B007-4140-A8FC-C8A38FB5C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3" name="Picture 42">
            <a:extLst>
              <a:ext uri="{FF2B5EF4-FFF2-40B4-BE49-F238E27FC236}">
                <a16:creationId xmlns:a16="http://schemas.microsoft.com/office/drawing/2014/main" xmlns="" id="{DDED3630-165F-4738-80C5-897AFA717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402586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6"/>
          <p:cNvGraphicFramePr/>
          <p:nvPr>
            <p:extLst>
              <p:ext uri="{D42A27DB-BD31-4B8C-83A1-F6EECF244321}">
                <p14:modId xmlns:p14="http://schemas.microsoft.com/office/powerpoint/2010/main" val="2750125497"/>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6"/>
          <p:cNvGraphicFramePr/>
          <p:nvPr>
            <p:extLst>
              <p:ext uri="{D42A27DB-BD31-4B8C-83A1-F6EECF244321}">
                <p14:modId xmlns:p14="http://schemas.microsoft.com/office/powerpoint/2010/main" val="705133900"/>
              </p:ext>
            </p:extLst>
          </p:nvPr>
        </p:nvGraphicFramePr>
        <p:xfrm>
          <a:off x="0" y="588255"/>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8"/>
          <p:cNvSpPr>
            <a:spLocks noGrp="1"/>
          </p:cNvSpPr>
          <p:nvPr>
            <p:ph type="title"/>
          </p:nvPr>
        </p:nvSpPr>
        <p:spPr/>
        <p:txBody>
          <a:bodyPr>
            <a:normAutofit fontScale="90000"/>
          </a:bodyPr>
          <a:lstStyle/>
          <a:p>
            <a:r>
              <a:rPr lang="hu-HU" dirty="0" err="1"/>
              <a:t>Frequency</a:t>
            </a:r>
            <a:r>
              <a:rPr lang="hu-HU" dirty="0"/>
              <a:t> of Internet </a:t>
            </a:r>
            <a:r>
              <a:rPr lang="hu-HU" dirty="0" err="1"/>
              <a:t>Usage</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err="1"/>
              <a:t>On</a:t>
            </a:r>
            <a:r>
              <a:rPr lang="hu-HU" dirty="0"/>
              <a:t> </a:t>
            </a:r>
            <a:r>
              <a:rPr lang="hu-HU" dirty="0" err="1"/>
              <a:t>smartphone</a:t>
            </a:r>
            <a:r>
              <a:rPr lang="hu-HU" dirty="0"/>
              <a:t>, laptop, </a:t>
            </a:r>
            <a:r>
              <a:rPr lang="hu-HU" dirty="0" err="1"/>
              <a:t>tablet</a:t>
            </a:r>
            <a:r>
              <a:rPr lang="hu-HU" dirty="0"/>
              <a:t> </a:t>
            </a:r>
            <a:r>
              <a:rPr lang="hu-HU" dirty="0" err="1"/>
              <a:t>or</a:t>
            </a:r>
            <a:r>
              <a:rPr lang="hu-HU" dirty="0"/>
              <a:t> </a:t>
            </a:r>
            <a:r>
              <a:rPr lang="hu-HU" dirty="0" err="1"/>
              <a:t>other</a:t>
            </a:r>
            <a:r>
              <a:rPr lang="hu-HU" dirty="0"/>
              <a:t> </a:t>
            </a:r>
            <a:r>
              <a:rPr lang="hu-HU" dirty="0" err="1"/>
              <a:t>device</a:t>
            </a:r>
            <a:endParaRPr lang="hu-HU" dirty="0"/>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bg1"/>
                </a:solidFill>
                <a:effectLst/>
                <a:uLnTx/>
                <a:uFillTx/>
                <a:latin typeface="Calibri"/>
              </a:rPr>
              <a:t>6,4</a:t>
            </a:r>
            <a:endParaRPr kumimoji="0" lang="en-ZA" sz="1800" b="0" i="0" u="none" strike="noStrike" kern="0" cap="none" spc="0" normalizeH="0" baseline="0" noProof="0" dirty="0">
              <a:ln>
                <a:noFill/>
              </a:ln>
              <a:solidFill>
                <a:schemeClr val="bg1"/>
              </a:solidFill>
              <a:effectLst/>
              <a:uLnTx/>
              <a:uFillTx/>
              <a:latin typeface="Calibri"/>
            </a:endParaRPr>
          </a:p>
        </p:txBody>
      </p:sp>
      <p:sp>
        <p:nvSpPr>
          <p:cNvPr id="40" name="Szövegdoboz 39"/>
          <p:cNvSpPr txBox="1">
            <a:spLocks noChangeArrowheads="1"/>
          </p:cNvSpPr>
          <p:nvPr/>
        </p:nvSpPr>
        <p:spPr bwMode="auto">
          <a:xfrm>
            <a:off x="5724128" y="843558"/>
            <a:ext cx="2376263"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Wifi</a:t>
            </a: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 USAGE</a:t>
            </a:r>
          </a:p>
        </p:txBody>
      </p:sp>
      <p:sp>
        <p:nvSpPr>
          <p:cNvPr id="10" name="Szövegdoboz 9"/>
          <p:cNvSpPr txBox="1">
            <a:spLocks noChangeArrowheads="1"/>
          </p:cNvSpPr>
          <p:nvPr/>
        </p:nvSpPr>
        <p:spPr bwMode="auto">
          <a:xfrm>
            <a:off x="1043608" y="843558"/>
            <a:ext cx="2494800"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INTERNET USAGE (WIFI EXCLUDED)</a:t>
            </a:r>
            <a:endParaRPr kumimoji="0" lang="pt-BR"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5" name="Rectangle 14"/>
          <p:cNvSpPr/>
          <p:nvPr/>
        </p:nvSpPr>
        <p:spPr>
          <a:xfrm>
            <a:off x="539552" y="4114642"/>
            <a:ext cx="7850343" cy="553996"/>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err="1">
                <a:ln>
                  <a:noFill/>
                </a:ln>
                <a:solidFill>
                  <a:srgbClr val="58595B"/>
                </a:solidFill>
                <a:effectLst/>
                <a:uLnTx/>
                <a:uFillTx/>
              </a:rPr>
              <a:t>WiFi</a:t>
            </a:r>
            <a:r>
              <a:rPr lang="en-GB" sz="1000" kern="0" dirty="0">
                <a:solidFill>
                  <a:srgbClr val="58595B"/>
                </a:solidFill>
              </a:rPr>
              <a:t> on smartphone, laptop, tablet or another device is used by almost everyone on a daily basis, and although internet usage </a:t>
            </a:r>
            <a:r>
              <a:rPr lang="hu-HU" sz="1000" kern="0" dirty="0" err="1">
                <a:solidFill>
                  <a:srgbClr val="58595B"/>
                </a:solidFill>
              </a:rPr>
              <a:t>with</a:t>
            </a:r>
            <a:r>
              <a:rPr lang="en-GB" sz="1000" kern="0" dirty="0">
                <a:solidFill>
                  <a:srgbClr val="58595B"/>
                </a:solidFill>
              </a:rPr>
              <a:t> other methods than </a:t>
            </a:r>
            <a:r>
              <a:rPr lang="en-GB" sz="1000" kern="0" dirty="0" err="1">
                <a:solidFill>
                  <a:srgbClr val="58595B"/>
                </a:solidFill>
              </a:rPr>
              <a:t>WiFi</a:t>
            </a:r>
            <a:r>
              <a:rPr lang="en-GB" sz="1000" kern="0" dirty="0">
                <a:solidFill>
                  <a:srgbClr val="58595B"/>
                </a:solidFill>
              </a:rPr>
              <a:t> is somewhat less frequent, it is also a daily practice for the vast majority. The relatively high proportion of people not using internet without </a:t>
            </a:r>
            <a:r>
              <a:rPr lang="en-GB" sz="1000" kern="0" dirty="0" err="1">
                <a:solidFill>
                  <a:srgbClr val="58595B"/>
                </a:solidFill>
              </a:rPr>
              <a:t>WiFi</a:t>
            </a:r>
            <a:r>
              <a:rPr lang="en-GB" sz="1000" kern="0" dirty="0">
                <a:solidFill>
                  <a:srgbClr val="58595B"/>
                </a:solidFill>
              </a:rPr>
              <a:t> can just be explained with </a:t>
            </a:r>
            <a:r>
              <a:rPr lang="en-GB" sz="1000" kern="0" dirty="0" err="1">
                <a:solidFill>
                  <a:srgbClr val="58595B"/>
                </a:solidFill>
              </a:rPr>
              <a:t>WiFi</a:t>
            </a:r>
            <a:r>
              <a:rPr lang="en-GB" sz="1000" kern="0" dirty="0">
                <a:solidFill>
                  <a:srgbClr val="58595B"/>
                </a:solidFill>
              </a:rPr>
              <a:t>-usage, since 90 % of them take</a:t>
            </a:r>
            <a:r>
              <a:rPr lang="hu-HU" sz="1000" kern="0" dirty="0">
                <a:solidFill>
                  <a:srgbClr val="58595B"/>
                </a:solidFill>
              </a:rPr>
              <a:t>s</a:t>
            </a:r>
            <a:r>
              <a:rPr lang="en-GB" sz="1000" kern="0" dirty="0">
                <a:solidFill>
                  <a:srgbClr val="58595B"/>
                </a:solidFill>
              </a:rPr>
              <a:t> the opportunity of </a:t>
            </a:r>
            <a:r>
              <a:rPr lang="en-GB" sz="1000" kern="0" dirty="0" err="1">
                <a:solidFill>
                  <a:srgbClr val="58595B"/>
                </a:solidFill>
              </a:rPr>
              <a:t>WiFi</a:t>
            </a:r>
            <a:r>
              <a:rPr lang="en-GB" sz="1000" kern="0" dirty="0">
                <a:solidFill>
                  <a:srgbClr val="58595B"/>
                </a:solidFill>
              </a:rPr>
              <a:t> on a daily basis. </a:t>
            </a:r>
            <a:endParaRPr kumimoji="0" lang="en-GB" sz="1000" b="0" i="0" u="none" strike="noStrike" kern="0" cap="none" spc="0" normalizeH="0" baseline="0" dirty="0">
              <a:ln>
                <a:noFill/>
              </a:ln>
              <a:solidFill>
                <a:srgbClr val="58595B"/>
              </a:solidFill>
              <a:effectLst/>
              <a:uLnTx/>
              <a:uFillTx/>
            </a:endParaRPr>
          </a:p>
        </p:txBody>
      </p:sp>
      <p:sp>
        <p:nvSpPr>
          <p:cNvPr id="1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2" name="Picture 11">
            <a:extLst>
              <a:ext uri="{FF2B5EF4-FFF2-40B4-BE49-F238E27FC236}">
                <a16:creationId xmlns:a16="http://schemas.microsoft.com/office/drawing/2014/main" xmlns="" id="{F6EA78C7-038D-4C69-8E6A-9E8AD629E9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C4AD88F6-53B0-458B-A7AC-B73FE33430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893661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5628"/>
          </a:xfrm>
        </p:spPr>
        <p:txBody>
          <a:bodyPr/>
          <a:lstStyle/>
          <a:p>
            <a:r>
              <a:rPr lang="hu-HU" dirty="0" err="1"/>
              <a:t>What</a:t>
            </a:r>
            <a:r>
              <a:rPr lang="hu-HU" dirty="0"/>
              <a:t> </a:t>
            </a:r>
            <a:r>
              <a:rPr lang="hu-HU" dirty="0" err="1"/>
              <a:t>kind</a:t>
            </a:r>
            <a:r>
              <a:rPr lang="hu-HU" dirty="0"/>
              <a:t> of internet </a:t>
            </a:r>
            <a:r>
              <a:rPr lang="hu-HU" dirty="0" err="1"/>
              <a:t>connection</a:t>
            </a:r>
            <a:r>
              <a:rPr lang="hu-HU" dirty="0"/>
              <a:t> </a:t>
            </a:r>
            <a:r>
              <a:rPr lang="hu-HU" dirty="0" err="1"/>
              <a:t>do</a:t>
            </a:r>
            <a:r>
              <a:rPr lang="hu-HU" dirty="0"/>
              <a:t> </a:t>
            </a:r>
            <a:r>
              <a:rPr lang="hu-HU" dirty="0" err="1"/>
              <a:t>you</a:t>
            </a:r>
            <a:r>
              <a:rPr lang="hu-HU" dirty="0"/>
              <a:t> </a:t>
            </a:r>
            <a:r>
              <a:rPr lang="hu-HU" dirty="0" err="1"/>
              <a:t>currently</a:t>
            </a:r>
            <a:r>
              <a:rPr lang="hu-HU" dirty="0"/>
              <a:t> </a:t>
            </a:r>
            <a:r>
              <a:rPr lang="hu-HU" dirty="0" err="1"/>
              <a:t>have</a:t>
            </a:r>
            <a:r>
              <a:rPr lang="hu-HU" dirty="0"/>
              <a:t> in </a:t>
            </a:r>
            <a:r>
              <a:rPr lang="hu-HU" dirty="0" err="1"/>
              <a:t>your</a:t>
            </a:r>
            <a:r>
              <a:rPr lang="hu-HU" dirty="0"/>
              <a:t> household?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a:t>Internet </a:t>
            </a:r>
            <a:r>
              <a:rPr lang="hu-HU" dirty="0" err="1"/>
              <a:t>Connection</a:t>
            </a:r>
            <a:endParaRPr lang="en-US" dirty="0"/>
          </a:p>
        </p:txBody>
      </p:sp>
      <p:graphicFrame>
        <p:nvGraphicFramePr>
          <p:cNvPr id="8" name="Chart 5"/>
          <p:cNvGraphicFramePr>
            <a:graphicFrameLocks noChangeAspect="1"/>
          </p:cNvGraphicFramePr>
          <p:nvPr>
            <p:extLst/>
          </p:nvPr>
        </p:nvGraphicFramePr>
        <p:xfrm>
          <a:off x="3895259" y="1368414"/>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6"/>
          <p:cNvGraphicFramePr>
            <a:graphicFrameLocks noChangeAspect="1"/>
          </p:cNvGraphicFramePr>
          <p:nvPr>
            <p:extLst/>
          </p:nvPr>
        </p:nvGraphicFramePr>
        <p:xfrm>
          <a:off x="2524006" y="1368414"/>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890766" y="1685684"/>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88</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sp>
        <p:nvSpPr>
          <p:cNvPr id="11" name="Text Placeholder 9"/>
          <p:cNvSpPr txBox="1">
            <a:spLocks/>
          </p:cNvSpPr>
          <p:nvPr/>
        </p:nvSpPr>
        <p:spPr>
          <a:xfrm>
            <a:off x="2391019" y="975928"/>
            <a:ext cx="1436258" cy="230732"/>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PERFECTLY SUITABLE FOR STREAMING</a:t>
            </a:r>
          </a:p>
        </p:txBody>
      </p:sp>
      <p:sp>
        <p:nvSpPr>
          <p:cNvPr id="13" name="Rectangle 11"/>
          <p:cNvSpPr/>
          <p:nvPr/>
        </p:nvSpPr>
        <p:spPr>
          <a:xfrm>
            <a:off x="4309540" y="1685684"/>
            <a:ext cx="982541"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9</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sp>
        <p:nvSpPr>
          <p:cNvPr id="16" name="Text Placeholder 9"/>
          <p:cNvSpPr txBox="1">
            <a:spLocks/>
          </p:cNvSpPr>
          <p:nvPr/>
        </p:nvSpPr>
        <p:spPr>
          <a:xfrm>
            <a:off x="3827277" y="976004"/>
            <a:ext cx="1440160" cy="216024"/>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StREAMING</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IS ERRATIC WITH IT</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aphicFrame>
        <p:nvGraphicFramePr>
          <p:cNvPr id="17" name="Chart 13"/>
          <p:cNvGraphicFramePr>
            <a:graphicFrameLocks noChangeAspect="1"/>
          </p:cNvGraphicFramePr>
          <p:nvPr>
            <p:extLst/>
          </p:nvPr>
        </p:nvGraphicFramePr>
        <p:xfrm>
          <a:off x="5367162" y="136206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4"/>
          <p:cNvSpPr/>
          <p:nvPr/>
        </p:nvSpPr>
        <p:spPr>
          <a:xfrm>
            <a:off x="5783679" y="1692982"/>
            <a:ext cx="959973"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2</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sp>
        <p:nvSpPr>
          <p:cNvPr id="19" name="Text Placeholder 9"/>
          <p:cNvSpPr txBox="1">
            <a:spLocks/>
          </p:cNvSpPr>
          <p:nvPr/>
        </p:nvSpPr>
        <p:spPr>
          <a:xfrm>
            <a:off x="5401273" y="961972"/>
            <a:ext cx="1211753" cy="174851"/>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IT IS NOT SUITABLE FOR STREAMING</a:t>
            </a:r>
          </a:p>
        </p:txBody>
      </p:sp>
      <p:graphicFrame>
        <p:nvGraphicFramePr>
          <p:cNvPr id="20" name="Chart 16"/>
          <p:cNvGraphicFramePr>
            <a:graphicFrameLocks noChangeAspect="1"/>
          </p:cNvGraphicFramePr>
          <p:nvPr>
            <p:extLst/>
          </p:nvPr>
        </p:nvGraphicFramePr>
        <p:xfrm>
          <a:off x="6760090" y="1358388"/>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 Placeholder 9"/>
          <p:cNvSpPr txBox="1">
            <a:spLocks/>
          </p:cNvSpPr>
          <p:nvPr/>
        </p:nvSpPr>
        <p:spPr>
          <a:xfrm>
            <a:off x="6703181" y="874546"/>
            <a:ext cx="1389038" cy="174851"/>
          </a:xfrm>
          <a:prstGeom prst="rect">
            <a:avLst/>
          </a:prstGeom>
        </p:spPr>
        <p:txBody>
          <a:bodyPr/>
          <a:lstStyle>
            <a:defPPr>
              <a:defRPr lang="cs-CZ"/>
            </a:defPPr>
            <a:lvl1pPr indent="0" algn="ctr" defTabSz="914400">
              <a:spcBef>
                <a:spcPct val="20000"/>
              </a:spcBef>
              <a:buFont typeface="Arial" pitchFamily="34" charset="0"/>
              <a:buNone/>
              <a:defRPr sz="900" cap="all">
                <a:solidFill>
                  <a:srgbClr val="404040"/>
                </a:solidFill>
                <a:latin typeface="Calibri" pitchFamily="34" charset="0"/>
                <a:cs typeface="Arial" pitchFamily="34" charset="0"/>
              </a:defRPr>
            </a:lvl1pPr>
            <a:lvl2pPr marL="527050" indent="-285750" defTabSz="914400">
              <a:spcBef>
                <a:spcPct val="20000"/>
              </a:spcBef>
              <a:buSzPct val="100000"/>
              <a:buFont typeface="Arial" pitchFamily="34" charset="0"/>
              <a:buNone/>
              <a:defRPr sz="2000">
                <a:solidFill>
                  <a:srgbClr val="404040"/>
                </a:solidFill>
                <a:latin typeface="Calibri" pitchFamily="34" charset="0"/>
                <a:cs typeface="Arial" pitchFamily="34" charset="0"/>
              </a:defRPr>
            </a:lvl2pPr>
            <a:lvl3pPr marL="781050" indent="-285750" defTabSz="914400">
              <a:spcBef>
                <a:spcPct val="20000"/>
              </a:spcBef>
              <a:buFont typeface="Arial" pitchFamily="34" charset="0"/>
              <a:buNone/>
              <a:defRPr>
                <a:solidFill>
                  <a:srgbClr val="404040"/>
                </a:solidFill>
                <a:latin typeface="Calibri" pitchFamily="34" charset="0"/>
                <a:cs typeface="Arial" pitchFamily="34" charset="0"/>
              </a:defRPr>
            </a:lvl3pPr>
            <a:lvl4pPr marL="1600200" indent="-228600" defTabSz="914400">
              <a:spcBef>
                <a:spcPct val="20000"/>
              </a:spcBef>
              <a:buFont typeface="Arial" pitchFamily="34" charset="0"/>
              <a:buNone/>
              <a:defRPr sz="1600">
                <a:solidFill>
                  <a:srgbClr val="404040"/>
                </a:solidFill>
                <a:latin typeface="Calibri" pitchFamily="34" charset="0"/>
                <a:cs typeface="Arial" pitchFamily="34" charset="0"/>
              </a:defRPr>
            </a:lvl4pPr>
            <a:lvl5pPr marL="2057400" indent="-228600" defTabSz="914400">
              <a:spcBef>
                <a:spcPct val="20000"/>
              </a:spcBef>
              <a:buFont typeface="Arial" pitchFamily="34" charset="0"/>
              <a:buNone/>
              <a:defRPr sz="1400">
                <a:solidFill>
                  <a:srgbClr val="404040"/>
                </a:solidFill>
                <a:latin typeface="Calibri" pitchFamily="34" charset="0"/>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DOES NOT HAVE</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INTERNET CONNECTION AT HOME</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23" name="Rectangle 20"/>
          <p:cNvSpPr/>
          <p:nvPr/>
        </p:nvSpPr>
        <p:spPr>
          <a:xfrm>
            <a:off x="7184533" y="1692982"/>
            <a:ext cx="999278"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4"/>
                </a:solidFill>
                <a:effectLst/>
                <a:uLnTx/>
                <a:uFillTx/>
                <a:latin typeface="Calibri"/>
              </a:rPr>
              <a:t>1</a:t>
            </a:r>
            <a:r>
              <a:rPr kumimoji="0" lang="en-ZA" sz="1800" b="1" i="0" u="none" strike="noStrike" kern="0" cap="none" spc="0" normalizeH="0" baseline="0" noProof="0" dirty="0">
                <a:ln>
                  <a:noFill/>
                </a:ln>
                <a:solidFill>
                  <a:schemeClr val="accent4"/>
                </a:solidFill>
                <a:effectLst/>
                <a:uLnTx/>
                <a:uFillTx/>
                <a:latin typeface="Calibri"/>
              </a:rPr>
              <a:t>%</a:t>
            </a:r>
            <a:endParaRPr kumimoji="0" lang="en-ZA" sz="1800" b="0" i="0" u="none" strike="noStrike" kern="0" cap="none" spc="0" normalizeH="0" baseline="0" noProof="0" dirty="0">
              <a:ln>
                <a:noFill/>
              </a:ln>
              <a:solidFill>
                <a:schemeClr val="accent4"/>
              </a:solidFill>
              <a:effectLst/>
              <a:uLnTx/>
              <a:uFillTx/>
              <a:latin typeface="Calibri"/>
            </a:endParaRPr>
          </a:p>
        </p:txBody>
      </p:sp>
      <p:graphicFrame>
        <p:nvGraphicFramePr>
          <p:cNvPr id="24" name="Chart 5"/>
          <p:cNvGraphicFramePr>
            <a:graphicFrameLocks noChangeAspect="1"/>
          </p:cNvGraphicFramePr>
          <p:nvPr>
            <p:extLst/>
          </p:nvPr>
        </p:nvGraphicFramePr>
        <p:xfrm>
          <a:off x="3895259" y="2355726"/>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6"/>
          <p:cNvGraphicFramePr>
            <a:graphicFrameLocks noChangeAspect="1"/>
          </p:cNvGraphicFramePr>
          <p:nvPr>
            <p:extLst/>
          </p:nvPr>
        </p:nvGraphicFramePr>
        <p:xfrm>
          <a:off x="2524006" y="2355726"/>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9"/>
          <p:cNvSpPr/>
          <p:nvPr/>
        </p:nvSpPr>
        <p:spPr>
          <a:xfrm>
            <a:off x="2890766" y="2672996"/>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91</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sp>
        <p:nvSpPr>
          <p:cNvPr id="27" name="Rectangle 11"/>
          <p:cNvSpPr/>
          <p:nvPr/>
        </p:nvSpPr>
        <p:spPr>
          <a:xfrm>
            <a:off x="4319539" y="2672996"/>
            <a:ext cx="982541"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7</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graphicFrame>
        <p:nvGraphicFramePr>
          <p:cNvPr id="28" name="Chart 13"/>
          <p:cNvGraphicFramePr>
            <a:graphicFrameLocks noChangeAspect="1"/>
          </p:cNvGraphicFramePr>
          <p:nvPr>
            <p:extLst/>
          </p:nvPr>
        </p:nvGraphicFramePr>
        <p:xfrm>
          <a:off x="5367162" y="2349375"/>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29" name="Rectangle 14"/>
          <p:cNvSpPr/>
          <p:nvPr/>
        </p:nvSpPr>
        <p:spPr>
          <a:xfrm>
            <a:off x="5772268" y="2672996"/>
            <a:ext cx="887965"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1</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graphicFrame>
        <p:nvGraphicFramePr>
          <p:cNvPr id="30" name="Chart 16"/>
          <p:cNvGraphicFramePr>
            <a:graphicFrameLocks noChangeAspect="1"/>
          </p:cNvGraphicFramePr>
          <p:nvPr>
            <p:extLst/>
          </p:nvPr>
        </p:nvGraphicFramePr>
        <p:xfrm>
          <a:off x="6760090" y="2345700"/>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31" name="Rectangle 20"/>
          <p:cNvSpPr/>
          <p:nvPr/>
        </p:nvSpPr>
        <p:spPr>
          <a:xfrm>
            <a:off x="7173122" y="2672996"/>
            <a:ext cx="1071286"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2"/>
                </a:solidFill>
                <a:effectLst/>
                <a:uLnTx/>
                <a:uFillTx/>
                <a:latin typeface="Calibri"/>
              </a:rPr>
              <a:t>1</a:t>
            </a:r>
            <a:r>
              <a:rPr kumimoji="0" lang="en-ZA" sz="1800" b="1" i="0" u="none" strike="noStrike" kern="0" cap="none" spc="0" normalizeH="0" baseline="0" noProof="0" dirty="0">
                <a:ln>
                  <a:noFill/>
                </a:ln>
                <a:solidFill>
                  <a:schemeClr val="accent2"/>
                </a:solidFill>
                <a:effectLst/>
                <a:uLnTx/>
                <a:uFillTx/>
                <a:latin typeface="Calibri"/>
              </a:rPr>
              <a:t>%</a:t>
            </a:r>
            <a:endParaRPr kumimoji="0" lang="en-ZA" sz="1800" b="0" i="0" u="none" strike="noStrike" kern="0" cap="none" spc="0" normalizeH="0" baseline="0" noProof="0" dirty="0">
              <a:ln>
                <a:noFill/>
              </a:ln>
              <a:solidFill>
                <a:schemeClr val="accent2"/>
              </a:solidFill>
              <a:effectLst/>
              <a:uLnTx/>
              <a:uFillTx/>
              <a:latin typeface="Calibri"/>
            </a:endParaRPr>
          </a:p>
        </p:txBody>
      </p:sp>
      <p:sp>
        <p:nvSpPr>
          <p:cNvPr id="32" name="Rectangle 31"/>
          <p:cNvSpPr/>
          <p:nvPr/>
        </p:nvSpPr>
        <p:spPr>
          <a:xfrm>
            <a:off x="1760365" y="1602869"/>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4"/>
                </a:solidFill>
                <a:effectLst/>
                <a:uLnTx/>
                <a:uFillTx/>
                <a:latin typeface="Calibri"/>
              </a:rPr>
              <a:t>Total</a:t>
            </a:r>
          </a:p>
        </p:txBody>
      </p:sp>
      <p:sp>
        <p:nvSpPr>
          <p:cNvPr id="33" name="Rectangle 32"/>
          <p:cNvSpPr/>
          <p:nvPr/>
        </p:nvSpPr>
        <p:spPr>
          <a:xfrm>
            <a:off x="790973" y="2633510"/>
            <a:ext cx="1762017"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hu-HU" sz="2300" b="1" kern="0" dirty="0">
                <a:solidFill>
                  <a:schemeClr val="accent2"/>
                </a:solidFill>
                <a:latin typeface="Calibri"/>
              </a:rPr>
              <a:t>Great </a:t>
            </a:r>
            <a:r>
              <a:rPr lang="hu-HU" sz="2300" b="1" kern="0" dirty="0" err="1">
                <a:solidFill>
                  <a:schemeClr val="accent2"/>
                </a:solidFill>
                <a:latin typeface="Calibri"/>
              </a:rPr>
              <a:t>Britain</a:t>
            </a:r>
            <a:endParaRPr kumimoji="0" lang="hu-HU" sz="2300" b="1" i="0" u="none" strike="noStrike" kern="0" cap="none" spc="0" normalizeH="0" baseline="0" noProof="0" dirty="0">
              <a:ln>
                <a:noFill/>
              </a:ln>
              <a:solidFill>
                <a:schemeClr val="accent2"/>
              </a:solidFill>
              <a:effectLst/>
              <a:uLnTx/>
              <a:uFillTx/>
              <a:latin typeface="Calibri"/>
            </a:endParaRPr>
          </a:p>
        </p:txBody>
      </p:sp>
      <p:graphicFrame>
        <p:nvGraphicFramePr>
          <p:cNvPr id="34" name="Chart 5"/>
          <p:cNvGraphicFramePr>
            <a:graphicFrameLocks noChangeAspect="1"/>
          </p:cNvGraphicFramePr>
          <p:nvPr>
            <p:extLst/>
          </p:nvPr>
        </p:nvGraphicFramePr>
        <p:xfrm>
          <a:off x="3895259" y="3301856"/>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5" name="Chart 6"/>
          <p:cNvGraphicFramePr>
            <a:graphicFrameLocks noChangeAspect="1"/>
          </p:cNvGraphicFramePr>
          <p:nvPr>
            <p:extLst/>
          </p:nvPr>
        </p:nvGraphicFramePr>
        <p:xfrm>
          <a:off x="2524006" y="3301856"/>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36" name="Rectangle 9"/>
          <p:cNvSpPr/>
          <p:nvPr/>
        </p:nvSpPr>
        <p:spPr>
          <a:xfrm>
            <a:off x="2890766" y="3609099"/>
            <a:ext cx="751267"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85</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sp>
        <p:nvSpPr>
          <p:cNvPr id="38" name="Rectangle 11"/>
          <p:cNvSpPr/>
          <p:nvPr/>
        </p:nvSpPr>
        <p:spPr>
          <a:xfrm>
            <a:off x="4256891" y="3629120"/>
            <a:ext cx="910533"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11</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graphicFrame>
        <p:nvGraphicFramePr>
          <p:cNvPr id="39" name="Chart 13"/>
          <p:cNvGraphicFramePr>
            <a:graphicFrameLocks noChangeAspect="1"/>
          </p:cNvGraphicFramePr>
          <p:nvPr>
            <p:extLst/>
          </p:nvPr>
        </p:nvGraphicFramePr>
        <p:xfrm>
          <a:off x="5367162" y="3295505"/>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0" name="Rectangle 14"/>
          <p:cNvSpPr/>
          <p:nvPr/>
        </p:nvSpPr>
        <p:spPr>
          <a:xfrm>
            <a:off x="5772267" y="3609099"/>
            <a:ext cx="959973"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2</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graphicFrame>
        <p:nvGraphicFramePr>
          <p:cNvPr id="41" name="Chart 16"/>
          <p:cNvGraphicFramePr>
            <a:graphicFrameLocks noChangeAspect="1"/>
          </p:cNvGraphicFramePr>
          <p:nvPr>
            <p:extLst/>
          </p:nvPr>
        </p:nvGraphicFramePr>
        <p:xfrm>
          <a:off x="6760090" y="3291830"/>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42" name="Rectangle 20"/>
          <p:cNvSpPr/>
          <p:nvPr/>
        </p:nvSpPr>
        <p:spPr>
          <a:xfrm>
            <a:off x="7173122" y="3609099"/>
            <a:ext cx="927270" cy="369332"/>
          </a:xfrm>
          <a:prstGeom prst="rect">
            <a:avLst/>
          </a:prstGeom>
        </p:spPr>
        <p:txBody>
          <a:bodyPr wrap="square" lIns="91438" tIns="45719" rIns="91438" bIns="45719">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accent5"/>
                </a:solidFill>
                <a:effectLst/>
                <a:uLnTx/>
                <a:uFillTx/>
                <a:latin typeface="Calibri"/>
              </a:rPr>
              <a:t>1</a:t>
            </a:r>
            <a:r>
              <a:rPr kumimoji="0" lang="en-ZA" sz="1800" b="1" i="0" u="none" strike="noStrike" kern="0" cap="none" spc="0" normalizeH="0" baseline="0" noProof="0" dirty="0">
                <a:ln>
                  <a:noFill/>
                </a:ln>
                <a:solidFill>
                  <a:schemeClr val="accent5"/>
                </a:solidFill>
                <a:effectLst/>
                <a:uLnTx/>
                <a:uFillTx/>
                <a:latin typeface="Calibri"/>
              </a:rPr>
              <a:t>%</a:t>
            </a:r>
            <a:endParaRPr kumimoji="0" lang="en-ZA" sz="1800" b="0" i="0" u="none" strike="noStrike" kern="0" cap="none" spc="0" normalizeH="0" baseline="0" noProof="0" dirty="0">
              <a:ln>
                <a:noFill/>
              </a:ln>
              <a:solidFill>
                <a:schemeClr val="accent5"/>
              </a:solidFill>
              <a:effectLst/>
              <a:uLnTx/>
              <a:uFillTx/>
              <a:latin typeface="Calibri"/>
            </a:endParaRPr>
          </a:p>
        </p:txBody>
      </p:sp>
      <p:sp>
        <p:nvSpPr>
          <p:cNvPr id="43" name="Rectangle 42"/>
          <p:cNvSpPr/>
          <p:nvPr/>
        </p:nvSpPr>
        <p:spPr>
          <a:xfrm>
            <a:off x="1210981" y="3545505"/>
            <a:ext cx="1309970"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err="1">
                <a:ln>
                  <a:noFill/>
                </a:ln>
                <a:solidFill>
                  <a:schemeClr val="accent5"/>
                </a:solidFill>
                <a:effectLst/>
                <a:uLnTx/>
                <a:uFillTx/>
                <a:latin typeface="Calibri"/>
              </a:rPr>
              <a:t>Germany</a:t>
            </a:r>
            <a:endParaRPr kumimoji="0" lang="hu-HU" sz="2300" b="1" i="0" u="none" strike="noStrike" kern="0" cap="none" spc="0" normalizeH="0" baseline="0" noProof="0" dirty="0">
              <a:ln>
                <a:noFill/>
              </a:ln>
              <a:solidFill>
                <a:schemeClr val="accent5"/>
              </a:solidFill>
              <a:effectLst/>
              <a:uLnTx/>
              <a:uFillTx/>
              <a:latin typeface="Calibri"/>
            </a:endParaRPr>
          </a:p>
        </p:txBody>
      </p:sp>
      <p:cxnSp>
        <p:nvCxnSpPr>
          <p:cNvPr id="44" name="Straight Connector 43"/>
          <p:cNvCxnSpPr/>
          <p:nvPr/>
        </p:nvCxnSpPr>
        <p:spPr>
          <a:xfrm>
            <a:off x="600221" y="2360263"/>
            <a:ext cx="7500243" cy="10027"/>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67544" y="4515966"/>
            <a:ext cx="8136904" cy="246219"/>
          </a:xfrm>
          <a:prstGeom prst="rect">
            <a:avLst/>
          </a:prstGeom>
        </p:spPr>
        <p:txBody>
          <a:bodyPr wrap="square" lIns="91438" tIns="45719" rIns="91438" bIns="45719">
            <a:spAutoFit/>
          </a:bodyPr>
          <a:lstStyle/>
          <a:p>
            <a:pPr marL="4763"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rgbClr val="58595B"/>
                </a:solidFill>
                <a:effectLst/>
                <a:uLnTx/>
                <a:uFillTx/>
              </a:rPr>
              <a:t>The vast majority of respondents has internet connection perfectly suitable for live video</a:t>
            </a:r>
            <a:r>
              <a:rPr kumimoji="0" lang="en-GB" sz="1000" b="0" i="0" u="none" strike="noStrike" kern="0" cap="none" spc="0" normalizeH="0" dirty="0">
                <a:ln>
                  <a:noFill/>
                </a:ln>
                <a:solidFill>
                  <a:srgbClr val="58595B"/>
                </a:solidFill>
                <a:effectLst/>
                <a:uLnTx/>
                <a:uFillTx/>
              </a:rPr>
              <a:t> watching (streaming) at their foreign residency</a:t>
            </a:r>
            <a:r>
              <a:rPr lang="en-GB" sz="1000" kern="0" dirty="0">
                <a:solidFill>
                  <a:srgbClr val="58595B"/>
                </a:solidFill>
              </a:rPr>
              <a:t>. </a:t>
            </a:r>
            <a:r>
              <a:rPr kumimoji="0" lang="en-GB" sz="1000" b="0" i="0" u="none" strike="noStrike" kern="0" cap="none" spc="0" normalizeH="0" baseline="0" dirty="0">
                <a:ln>
                  <a:noFill/>
                </a:ln>
                <a:solidFill>
                  <a:srgbClr val="58595B"/>
                </a:solidFill>
                <a:effectLst/>
                <a:uLnTx/>
                <a:uFillTx/>
              </a:rPr>
              <a:t> </a:t>
            </a:r>
          </a:p>
        </p:txBody>
      </p:sp>
      <p:sp>
        <p:nvSpPr>
          <p:cNvPr id="4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47" name="Picture 46">
            <a:extLst>
              <a:ext uri="{FF2B5EF4-FFF2-40B4-BE49-F238E27FC236}">
                <a16:creationId xmlns:a16="http://schemas.microsoft.com/office/drawing/2014/main" xmlns="" id="{49653D3C-B877-4C72-B67C-DEDCBF54148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8" name="Picture 47">
            <a:extLst>
              <a:ext uri="{FF2B5EF4-FFF2-40B4-BE49-F238E27FC236}">
                <a16:creationId xmlns:a16="http://schemas.microsoft.com/office/drawing/2014/main" xmlns="" id="{006B26DA-F8B1-4A39-80D2-83FA76DECD2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972116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Frequency</a:t>
            </a:r>
            <a:r>
              <a:rPr lang="hu-HU" dirty="0"/>
              <a:t> of </a:t>
            </a:r>
            <a:r>
              <a:rPr lang="hu-HU" dirty="0" err="1"/>
              <a:t>Streaming</a:t>
            </a:r>
            <a:endParaRPr lang="en-US" dirty="0"/>
          </a:p>
        </p:txBody>
      </p:sp>
      <p:sp>
        <p:nvSpPr>
          <p:cNvPr id="81" name="Text Placeholder 9"/>
          <p:cNvSpPr>
            <a:spLocks noGrp="1"/>
          </p:cNvSpPr>
          <p:nvPr>
            <p:ph type="body" sz="quarter" idx="26"/>
          </p:nvPr>
        </p:nvSpPr>
        <p:spPr>
          <a:xfrm>
            <a:off x="259546" y="477045"/>
            <a:ext cx="8690248" cy="205628"/>
          </a:xfrm>
        </p:spPr>
        <p:txBody>
          <a:bodyPr/>
          <a:lstStyle/>
          <a:p>
            <a:r>
              <a:rPr lang="hu-HU" dirty="0" err="1"/>
              <a:t>By</a:t>
            </a:r>
            <a:r>
              <a:rPr lang="hu-HU" dirty="0"/>
              <a:t> </a:t>
            </a:r>
            <a:r>
              <a:rPr lang="hu-HU" dirty="0" err="1"/>
              <a:t>demographic</a:t>
            </a:r>
            <a:r>
              <a:rPr lang="hu-HU" dirty="0"/>
              <a:t> </a:t>
            </a:r>
            <a:r>
              <a:rPr lang="hu-HU" dirty="0" err="1"/>
              <a:t>variables</a:t>
            </a:r>
            <a:endParaRPr lang="hu-HU" dirty="0"/>
          </a:p>
        </p:txBody>
      </p:sp>
      <p:sp>
        <p:nvSpPr>
          <p:cNvPr id="65" name="Szövegdoboz 81"/>
          <p:cNvSpPr txBox="1"/>
          <p:nvPr/>
        </p:nvSpPr>
        <p:spPr>
          <a:xfrm>
            <a:off x="2246163" y="892410"/>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Gender</a:t>
            </a: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104" name="Szövegdoboz 81"/>
          <p:cNvSpPr txBox="1"/>
          <p:nvPr/>
        </p:nvSpPr>
        <p:spPr>
          <a:xfrm>
            <a:off x="4644008" y="883451"/>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Marital status</a:t>
            </a:r>
          </a:p>
        </p:txBody>
      </p:sp>
      <p:sp>
        <p:nvSpPr>
          <p:cNvPr id="106" name="Szövegdoboz 81"/>
          <p:cNvSpPr txBox="1"/>
          <p:nvPr/>
        </p:nvSpPr>
        <p:spPr>
          <a:xfrm>
            <a:off x="6156176" y="861292"/>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Settlement</a:t>
            </a:r>
            <a:r>
              <a:rPr kumimoji="0" lang="hu-HU" sz="1100" b="0" i="0" u="none" strike="noStrike" kern="0" cap="none" spc="0" normalizeH="0" noProof="0" dirty="0">
                <a:ln>
                  <a:noFill/>
                </a:ln>
                <a:solidFill>
                  <a:schemeClr val="bg1">
                    <a:lumMod val="50000"/>
                  </a:schemeClr>
                </a:solidFill>
                <a:effectLst/>
                <a:uLnTx/>
                <a:uFillTx/>
                <a:latin typeface="Calibri" pitchFamily="34" charset="0"/>
                <a:cs typeface="Arial" pitchFamily="34" charset="0"/>
              </a:rPr>
              <a:t> </a:t>
            </a:r>
            <a:r>
              <a:rPr kumimoji="0" lang="hu-HU" sz="1100" b="0" i="0" u="none" strike="noStrike" kern="0" cap="none" spc="0" normalizeH="0" noProof="0" dirty="0" err="1">
                <a:ln>
                  <a:noFill/>
                </a:ln>
                <a:solidFill>
                  <a:schemeClr val="bg1">
                    <a:lumMod val="50000"/>
                  </a:schemeClr>
                </a:solidFill>
                <a:effectLst/>
                <a:uLnTx/>
                <a:uFillTx/>
                <a:latin typeface="Calibri" pitchFamily="34" charset="0"/>
                <a:cs typeface="Arial" pitchFamily="34" charset="0"/>
              </a:rPr>
              <a:t>type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cxnSp>
        <p:nvCxnSpPr>
          <p:cNvPr id="112" name="Straight Connector 111"/>
          <p:cNvCxnSpPr/>
          <p:nvPr/>
        </p:nvCxnSpPr>
        <p:spPr>
          <a:xfrm>
            <a:off x="4932040" y="1362003"/>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300192" y="1350831"/>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53119" y="4043850"/>
            <a:ext cx="7719281" cy="400108"/>
          </a:xfrm>
          <a:prstGeom prst="rect">
            <a:avLst/>
          </a:prstGeom>
        </p:spPr>
        <p:txBody>
          <a:bodyPr wrap="square" lIns="91438" tIns="45719" rIns="91438" bIns="45719">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000" kern="0" dirty="0">
                <a:solidFill>
                  <a:srgbClr val="58595B"/>
                </a:solidFill>
              </a:rPr>
              <a:t>Daily frequency of streaming is especially typical for men living in the capital and in big cities. Among divorced respondents living in villages there is a higher proportion of those who have never tried this solution.  </a:t>
            </a:r>
            <a:endParaRPr kumimoji="0" lang="en-GB" sz="1000" b="0" i="0" u="none" strike="noStrike" kern="0" cap="none" spc="0" normalizeH="0" baseline="0" dirty="0">
              <a:ln>
                <a:noFill/>
              </a:ln>
              <a:solidFill>
                <a:srgbClr val="58595B"/>
              </a:solidFill>
              <a:effectLst/>
              <a:uLnTx/>
              <a:uFillTx/>
            </a:endParaRPr>
          </a:p>
        </p:txBody>
      </p:sp>
      <p:cxnSp>
        <p:nvCxnSpPr>
          <p:cNvPr id="118" name="Straight Connector 117"/>
          <p:cNvCxnSpPr/>
          <p:nvPr/>
        </p:nvCxnSpPr>
        <p:spPr>
          <a:xfrm flipH="1" flipV="1">
            <a:off x="2504476" y="3644086"/>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nvPr>
        </p:nvGraphicFramePr>
        <p:xfrm>
          <a:off x="1835697" y="1756366"/>
          <a:ext cx="599728" cy="189550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1895504">
                <a:tc>
                  <a:txBody>
                    <a:bodyPr/>
                    <a:lstStyle/>
                    <a:p>
                      <a:pPr algn="ctr"/>
                      <a:r>
                        <a:rPr lang="hu-HU" sz="1300" b="1" kern="0" dirty="0">
                          <a:solidFill>
                            <a:schemeClr val="accent5"/>
                          </a:solidFill>
                          <a:latin typeface="Calibri"/>
                          <a:ea typeface="+mn-ea"/>
                          <a:cs typeface="+mn-cs"/>
                        </a:rPr>
                        <a:t>32%</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27%</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15%</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10%</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16%</a:t>
                      </a:r>
                    </a:p>
                  </a:txBody>
                  <a:tcPr>
                    <a:noFill/>
                  </a:tcPr>
                </a:tc>
                <a:extLst>
                  <a:ext uri="{0D108BD9-81ED-4DB2-BD59-A6C34878D82A}">
                    <a16:rowId xmlns:a16="http://schemas.microsoft.com/office/drawing/2014/main" xmlns="" val="1967301344"/>
                  </a:ext>
                </a:extLst>
              </a:tr>
            </a:tbl>
          </a:graphicData>
        </a:graphic>
      </p:graphicFrame>
      <p:graphicFrame>
        <p:nvGraphicFramePr>
          <p:cNvPr id="115" name="Table 167"/>
          <p:cNvGraphicFramePr>
            <a:graphicFrameLocks noGrp="1"/>
          </p:cNvGraphicFramePr>
          <p:nvPr>
            <p:extLst>
              <p:ext uri="{D42A27DB-BD31-4B8C-83A1-F6EECF244321}">
                <p14:modId xmlns:p14="http://schemas.microsoft.com/office/powerpoint/2010/main" val="4091973522"/>
              </p:ext>
            </p:extLst>
          </p:nvPr>
        </p:nvGraphicFramePr>
        <p:xfrm>
          <a:off x="395536" y="1756366"/>
          <a:ext cx="1512168" cy="20726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2072640">
                <a:tc>
                  <a:txBody>
                    <a:bodyPr/>
                    <a:lstStyle/>
                    <a:p>
                      <a:pPr algn="l"/>
                      <a:r>
                        <a:rPr lang="hu-HU" sz="1300" b="1" kern="0" dirty="0">
                          <a:solidFill>
                            <a:schemeClr val="accent5"/>
                          </a:solidFill>
                          <a:latin typeface="Calibri"/>
                          <a:ea typeface="+mn-ea"/>
                          <a:cs typeface="+mn-cs"/>
                        </a:rPr>
                        <a:t>Daily</a:t>
                      </a:r>
                    </a:p>
                    <a:p>
                      <a:pPr algn="l"/>
                      <a:endParaRPr lang="hu-HU" sz="1300" b="1" kern="0" dirty="0">
                        <a:solidFill>
                          <a:schemeClr val="accent5"/>
                        </a:solidFill>
                        <a:latin typeface="Calibri"/>
                        <a:ea typeface="+mn-ea"/>
                        <a:cs typeface="+mn-cs"/>
                      </a:endParaRPr>
                    </a:p>
                    <a:p>
                      <a:pPr algn="l"/>
                      <a:r>
                        <a:rPr lang="hu-HU" sz="1300" b="1" kern="0" dirty="0" err="1">
                          <a:solidFill>
                            <a:schemeClr val="accent5"/>
                          </a:solidFill>
                          <a:latin typeface="Calibri"/>
                          <a:ea typeface="+mn-ea"/>
                          <a:cs typeface="+mn-cs"/>
                        </a:rPr>
                        <a:t>Weeky</a:t>
                      </a:r>
                      <a:endParaRPr lang="hu-HU" sz="1300" b="1" kern="0" dirty="0">
                        <a:solidFill>
                          <a:schemeClr val="accent5"/>
                        </a:solidFill>
                        <a:latin typeface="Calibri"/>
                        <a:ea typeface="+mn-ea"/>
                        <a:cs typeface="+mn-cs"/>
                      </a:endParaRPr>
                    </a:p>
                    <a:p>
                      <a:pPr algn="l"/>
                      <a:endParaRPr lang="hu-HU" sz="1300" b="1" kern="0" dirty="0">
                        <a:solidFill>
                          <a:schemeClr val="accent5"/>
                        </a:solidFill>
                        <a:latin typeface="Calibri"/>
                        <a:ea typeface="+mn-ea"/>
                        <a:cs typeface="+mn-cs"/>
                      </a:endParaRPr>
                    </a:p>
                    <a:p>
                      <a:pPr algn="l"/>
                      <a:r>
                        <a:rPr lang="hu-HU" sz="1300" b="1" kern="0" dirty="0" err="1">
                          <a:solidFill>
                            <a:schemeClr val="accent5"/>
                          </a:solidFill>
                          <a:latin typeface="Calibri"/>
                          <a:ea typeface="+mn-ea"/>
                          <a:cs typeface="+mn-cs"/>
                        </a:rPr>
                        <a:t>Monthly</a:t>
                      </a:r>
                      <a:r>
                        <a:rPr lang="hu-HU" sz="1300" b="1" kern="0" dirty="0">
                          <a:solidFill>
                            <a:schemeClr val="accent5"/>
                          </a:solidFill>
                          <a:latin typeface="Calibri"/>
                          <a:ea typeface="+mn-ea"/>
                          <a:cs typeface="+mn-cs"/>
                        </a:rPr>
                        <a:t> </a:t>
                      </a:r>
                    </a:p>
                    <a:p>
                      <a:pPr algn="l"/>
                      <a:endParaRPr lang="hu-HU" sz="1300" b="1" kern="0" dirty="0">
                        <a:solidFill>
                          <a:schemeClr val="accent5"/>
                        </a:solidFill>
                        <a:latin typeface="Calibri"/>
                        <a:ea typeface="+mn-ea"/>
                        <a:cs typeface="+mn-cs"/>
                      </a:endParaRPr>
                    </a:p>
                    <a:p>
                      <a:pPr algn="l"/>
                      <a:r>
                        <a:rPr lang="hu-HU" sz="1300" b="1" kern="0" dirty="0" err="1">
                          <a:solidFill>
                            <a:schemeClr val="accent5"/>
                          </a:solidFill>
                          <a:latin typeface="Calibri"/>
                          <a:ea typeface="+mn-ea"/>
                          <a:cs typeface="+mn-cs"/>
                        </a:rPr>
                        <a:t>Tried</a:t>
                      </a:r>
                      <a:r>
                        <a:rPr lang="hu-HU" sz="1300" b="1" kern="0" dirty="0">
                          <a:solidFill>
                            <a:schemeClr val="accent5"/>
                          </a:solidFill>
                          <a:latin typeface="Calibri"/>
                          <a:ea typeface="+mn-ea"/>
                          <a:cs typeface="+mn-cs"/>
                        </a:rPr>
                        <a:t> </a:t>
                      </a:r>
                      <a:r>
                        <a:rPr lang="hu-HU" sz="1300" b="1" kern="0" dirty="0" err="1">
                          <a:solidFill>
                            <a:schemeClr val="accent5"/>
                          </a:solidFill>
                          <a:latin typeface="Calibri"/>
                          <a:ea typeface="+mn-ea"/>
                          <a:cs typeface="+mn-cs"/>
                        </a:rPr>
                        <a:t>once</a:t>
                      </a:r>
                      <a:endParaRPr lang="hu-HU" sz="1300" b="1" kern="0" dirty="0">
                        <a:solidFill>
                          <a:schemeClr val="accent5"/>
                        </a:solidFill>
                        <a:latin typeface="Calibri"/>
                        <a:ea typeface="+mn-ea"/>
                        <a:cs typeface="+mn-cs"/>
                      </a:endParaRPr>
                    </a:p>
                    <a:p>
                      <a:pPr algn="l"/>
                      <a:endParaRPr lang="hu-HU" sz="1300" b="1" kern="0" dirty="0">
                        <a:solidFill>
                          <a:schemeClr val="accent5"/>
                        </a:solidFill>
                        <a:latin typeface="Calibri"/>
                        <a:ea typeface="+mn-ea"/>
                        <a:cs typeface="+mn-cs"/>
                      </a:endParaRPr>
                    </a:p>
                    <a:p>
                      <a:pPr algn="l"/>
                      <a:r>
                        <a:rPr lang="hu-HU" sz="1300" b="1" kern="0" dirty="0" err="1">
                          <a:solidFill>
                            <a:schemeClr val="accent5"/>
                          </a:solidFill>
                          <a:latin typeface="Calibri"/>
                          <a:ea typeface="+mn-ea"/>
                          <a:cs typeface="+mn-cs"/>
                        </a:rPr>
                        <a:t>Never</a:t>
                      </a:r>
                      <a:endParaRPr lang="hu-HU" sz="1300" b="1" kern="0" dirty="0">
                        <a:solidFill>
                          <a:schemeClr val="accent5"/>
                        </a:solidFill>
                        <a:latin typeface="Calibri"/>
                        <a:ea typeface="+mn-ea"/>
                        <a:cs typeface="+mn-cs"/>
                      </a:endParaRPr>
                    </a:p>
                    <a:p>
                      <a:pPr algn="l"/>
                      <a:endParaRPr lang="hu-HU" sz="13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1967301344"/>
                  </a:ext>
                </a:extLst>
              </a:tr>
            </a:tbl>
          </a:graphicData>
        </a:graphic>
      </p:graphicFrame>
      <p:cxnSp>
        <p:nvCxnSpPr>
          <p:cNvPr id="127" name="Straight Connector 111"/>
          <p:cNvCxnSpPr/>
          <p:nvPr/>
        </p:nvCxnSpPr>
        <p:spPr>
          <a:xfrm>
            <a:off x="3634818" y="1350831"/>
            <a:ext cx="0" cy="230103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7" name="Szövegdoboz 81"/>
          <p:cNvSpPr txBox="1"/>
          <p:nvPr/>
        </p:nvSpPr>
        <p:spPr>
          <a:xfrm>
            <a:off x="3275856" y="874287"/>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Age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graphicFrame>
        <p:nvGraphicFramePr>
          <p:cNvPr id="147" name="Táblázat 146"/>
          <p:cNvGraphicFramePr>
            <a:graphicFrameLocks noGrp="1"/>
          </p:cNvGraphicFramePr>
          <p:nvPr/>
        </p:nvGraphicFramePr>
        <p:xfrm>
          <a:off x="2763542" y="1786826"/>
          <a:ext cx="5299788" cy="1872210"/>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35%</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35%</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4"/>
                  </a:ext>
                </a:extLst>
              </a:tr>
            </a:tbl>
          </a:graphicData>
        </a:graphic>
      </p:graphicFrame>
      <p:sp>
        <p:nvSpPr>
          <p:cNvPr id="35" name="TextBox 34"/>
          <p:cNvSpPr txBox="1"/>
          <p:nvPr/>
        </p:nvSpPr>
        <p:spPr>
          <a:xfrm>
            <a:off x="5364087" y="1245989"/>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6"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7"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38"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39"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40"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41"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pic>
        <p:nvPicPr>
          <p:cNvPr id="42"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43"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4" name="Group 43"/>
          <p:cNvGrpSpPr/>
          <p:nvPr/>
        </p:nvGrpSpPr>
        <p:grpSpPr>
          <a:xfrm>
            <a:off x="5698295" y="1274696"/>
            <a:ext cx="961937" cy="403340"/>
            <a:chOff x="5698295" y="1304314"/>
            <a:chExt cx="961937" cy="403340"/>
          </a:xfrm>
        </p:grpSpPr>
        <p:sp>
          <p:nvSpPr>
            <p:cNvPr id="4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6" name="Group 45"/>
            <p:cNvGrpSpPr/>
            <p:nvPr/>
          </p:nvGrpSpPr>
          <p:grpSpPr>
            <a:xfrm>
              <a:off x="5698295" y="1304314"/>
              <a:ext cx="720080" cy="400110"/>
              <a:chOff x="5698295" y="1304314"/>
              <a:chExt cx="720080" cy="400110"/>
            </a:xfrm>
          </p:grpSpPr>
          <p:sp>
            <p:nvSpPr>
              <p:cNvPr id="47"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48"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49" name="Szövegdoboz 121"/>
          <p:cNvSpPr txBox="1"/>
          <p:nvPr/>
        </p:nvSpPr>
        <p:spPr>
          <a:xfrm>
            <a:off x="4932040" y="127146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50" name="Group 175"/>
          <p:cNvGrpSpPr>
            <a:grpSpLocks noChangeAspect="1"/>
          </p:cNvGrpSpPr>
          <p:nvPr/>
        </p:nvGrpSpPr>
        <p:grpSpPr>
          <a:xfrm>
            <a:off x="7268569" y="1343047"/>
            <a:ext cx="246225" cy="223985"/>
            <a:chOff x="3395663" y="2381251"/>
            <a:chExt cx="246063" cy="223838"/>
          </a:xfrm>
        </p:grpSpPr>
        <p:sp>
          <p:nvSpPr>
            <p:cNvPr id="51"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2" name="Rectangle 115"/>
            <p:cNvSpPr>
              <a:spLocks noChangeArrowheads="1"/>
            </p:cNvSpPr>
            <p:nvPr/>
          </p:nvSpPr>
          <p:spPr bwMode="auto">
            <a:xfrm>
              <a:off x="3462338" y="2505076"/>
              <a:ext cx="114300" cy="68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3" name="Rectangle 116"/>
            <p:cNvSpPr>
              <a:spLocks noChangeArrowheads="1"/>
            </p:cNvSpPr>
            <p:nvPr/>
          </p:nvSpPr>
          <p:spPr bwMode="auto">
            <a:xfrm>
              <a:off x="35337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4" name="Rectangle 117"/>
            <p:cNvSpPr>
              <a:spLocks noChangeArrowheads="1"/>
            </p:cNvSpPr>
            <p:nvPr/>
          </p:nvSpPr>
          <p:spPr bwMode="auto">
            <a:xfrm>
              <a:off x="34956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5" name="Rectangle 118"/>
            <p:cNvSpPr>
              <a:spLocks noChangeArrowheads="1"/>
            </p:cNvSpPr>
            <p:nvPr/>
          </p:nvSpPr>
          <p:spPr bwMode="auto">
            <a:xfrm>
              <a:off x="3462338" y="2535238"/>
              <a:ext cx="114300" cy="7938"/>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grpSp>
      <p:sp>
        <p:nvSpPr>
          <p:cNvPr id="5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57" name="Picture 56">
            <a:extLst>
              <a:ext uri="{FF2B5EF4-FFF2-40B4-BE49-F238E27FC236}">
                <a16:creationId xmlns:a16="http://schemas.microsoft.com/office/drawing/2014/main" xmlns="" id="{F72F7B60-6ABA-46B5-8A9E-A095C9563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31374A1C-33DB-4FB4-A686-DFD3096621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52437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388445"/>
            <a:ext cx="4752528" cy="2247851"/>
          </a:xfrm>
        </p:spPr>
        <p:txBody>
          <a:bodyPr/>
          <a:lstStyle/>
          <a:p>
            <a:r>
              <a:rPr lang="hu-HU" cap="all" dirty="0" err="1">
                <a:effectLst>
                  <a:outerShdw blurRad="38100" dist="38100" dir="2700000" algn="tl">
                    <a:srgbClr val="000000">
                      <a:alpha val="43137"/>
                    </a:srgbClr>
                  </a:outerShdw>
                </a:effectLst>
              </a:rPr>
              <a:t>DemogrAPHICS</a:t>
            </a:r>
            <a:endParaRPr lang="hu-HU" cap="all" dirty="0">
              <a:effectLst>
                <a:outerShdw blurRad="38100" dist="38100" dir="2700000" algn="tl">
                  <a:srgbClr val="000000">
                    <a:alpha val="43137"/>
                  </a:srgbClr>
                </a:outerShdw>
              </a:effectLst>
            </a:endParaRPr>
          </a:p>
        </p:txBody>
      </p:sp>
      <p:pic>
        <p:nvPicPr>
          <p:cNvPr id="10" name="Picture Placeholder 9"/>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22590" r="18441"/>
          <a:stretch/>
        </p:blipFill>
        <p:spPr/>
      </p:pic>
      <p:pic>
        <p:nvPicPr>
          <p:cNvPr id="4" name="Picture 3">
            <a:extLst>
              <a:ext uri="{FF2B5EF4-FFF2-40B4-BE49-F238E27FC236}">
                <a16:creationId xmlns:a16="http://schemas.microsoft.com/office/drawing/2014/main" xmlns="" id="{6BBBFCC3-A1BC-4B4F-9627-A5299120F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 name="Picture 4">
            <a:extLst>
              <a:ext uri="{FF2B5EF4-FFF2-40B4-BE49-F238E27FC236}">
                <a16:creationId xmlns:a16="http://schemas.microsoft.com/office/drawing/2014/main" xmlns="" id="{4D7651F7-8982-4287-AC88-AB4B2E07BC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3531002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6"/>
          <p:cNvGraphicFramePr/>
          <p:nvPr>
            <p:extLst>
              <p:ext uri="{D42A27DB-BD31-4B8C-83A1-F6EECF244321}">
                <p14:modId xmlns:p14="http://schemas.microsoft.com/office/powerpoint/2010/main" val="3314337551"/>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6"/>
          <p:cNvGraphicFramePr/>
          <p:nvPr>
            <p:extLst>
              <p:ext uri="{D42A27DB-BD31-4B8C-83A1-F6EECF244321}">
                <p14:modId xmlns:p14="http://schemas.microsoft.com/office/powerpoint/2010/main" val="60647397"/>
              </p:ext>
            </p:extLst>
          </p:nvPr>
        </p:nvGraphicFramePr>
        <p:xfrm>
          <a:off x="0" y="588255"/>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8"/>
          <p:cNvSpPr>
            <a:spLocks noGrp="1"/>
          </p:cNvSpPr>
          <p:nvPr>
            <p:ph type="title"/>
          </p:nvPr>
        </p:nvSpPr>
        <p:spPr/>
        <p:txBody>
          <a:bodyPr>
            <a:normAutofit fontScale="90000"/>
          </a:bodyPr>
          <a:lstStyle/>
          <a:p>
            <a:r>
              <a:rPr lang="hu-HU" dirty="0" err="1"/>
              <a:t>Applications</a:t>
            </a:r>
            <a:r>
              <a:rPr lang="hu-HU" dirty="0"/>
              <a:t>, Music Videos</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err="1"/>
              <a:t>On</a:t>
            </a:r>
            <a:r>
              <a:rPr lang="hu-HU" dirty="0"/>
              <a:t> </a:t>
            </a:r>
            <a:r>
              <a:rPr lang="hu-HU" dirty="0" err="1"/>
              <a:t>smartphone</a:t>
            </a:r>
            <a:r>
              <a:rPr lang="hu-HU" dirty="0"/>
              <a:t>, laptop, </a:t>
            </a:r>
            <a:r>
              <a:rPr lang="hu-HU" dirty="0" err="1"/>
              <a:t>tablet</a:t>
            </a:r>
            <a:r>
              <a:rPr lang="hu-HU" dirty="0"/>
              <a:t> </a:t>
            </a:r>
            <a:r>
              <a:rPr lang="hu-HU" dirty="0" err="1"/>
              <a:t>or</a:t>
            </a:r>
            <a:r>
              <a:rPr lang="hu-HU" dirty="0"/>
              <a:t> </a:t>
            </a:r>
            <a:r>
              <a:rPr lang="hu-HU" dirty="0" err="1"/>
              <a:t>other</a:t>
            </a:r>
            <a:r>
              <a:rPr lang="hu-HU" dirty="0"/>
              <a:t> </a:t>
            </a:r>
            <a:r>
              <a:rPr lang="hu-HU" dirty="0" err="1"/>
              <a:t>devices</a:t>
            </a:r>
            <a:endParaRPr lang="hu-HU" dirty="0"/>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bg1"/>
                </a:solidFill>
                <a:effectLst/>
                <a:uLnTx/>
                <a:uFillTx/>
                <a:latin typeface="Calibri"/>
              </a:rPr>
              <a:t>6,4</a:t>
            </a:r>
            <a:endParaRPr kumimoji="0" lang="en-ZA" sz="1800" b="0" i="0" u="none" strike="noStrike" kern="0" cap="none" spc="0" normalizeH="0" baseline="0" noProof="0" dirty="0">
              <a:ln>
                <a:noFill/>
              </a:ln>
              <a:solidFill>
                <a:schemeClr val="bg1"/>
              </a:solidFill>
              <a:effectLst/>
              <a:uLnTx/>
              <a:uFillTx/>
              <a:latin typeface="Calibri"/>
            </a:endParaRPr>
          </a:p>
        </p:txBody>
      </p:sp>
      <p:sp>
        <p:nvSpPr>
          <p:cNvPr id="40" name="Szövegdoboz 39"/>
          <p:cNvSpPr txBox="1">
            <a:spLocks noChangeArrowheads="1"/>
          </p:cNvSpPr>
          <p:nvPr/>
        </p:nvSpPr>
        <p:spPr bwMode="auto">
          <a:xfrm>
            <a:off x="5724129" y="843558"/>
            <a:ext cx="2376263"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WATCHING MUSIC VIDEOS</a:t>
            </a:r>
            <a:endParaRPr kumimoji="0" lang="en-US"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0" name="Szövegdoboz 9"/>
          <p:cNvSpPr txBox="1">
            <a:spLocks noChangeArrowheads="1"/>
          </p:cNvSpPr>
          <p:nvPr/>
        </p:nvSpPr>
        <p:spPr bwMode="auto">
          <a:xfrm>
            <a:off x="1043608" y="843558"/>
            <a:ext cx="2494800"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DOWNLOADING APPS</a:t>
            </a:r>
            <a:endParaRPr kumimoji="0" lang="pt-BR"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1" name="Rectangle 10"/>
          <p:cNvSpPr/>
          <p:nvPr/>
        </p:nvSpPr>
        <p:spPr>
          <a:xfrm>
            <a:off x="426389" y="3939902"/>
            <a:ext cx="7975826" cy="1015661"/>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rgbClr val="58595B"/>
                </a:solidFill>
                <a:effectLst/>
                <a:uLnTx/>
                <a:uFillTx/>
              </a:rPr>
              <a:t>Following</a:t>
            </a:r>
            <a:r>
              <a:rPr lang="en-GB" sz="1000" kern="0" dirty="0">
                <a:solidFill>
                  <a:srgbClr val="58595B"/>
                </a:solidFill>
              </a:rPr>
              <a:t> the internet usage, watching music videos is the second most frequent daily activity. Various applications are typically downloaded on a weekly or monthly basis</a:t>
            </a:r>
            <a:r>
              <a:rPr lang="hu-HU" sz="1000" kern="0" dirty="0">
                <a:solidFill>
                  <a:srgbClr val="58595B"/>
                </a:solidFill>
              </a:rPr>
              <a:t>; </a:t>
            </a:r>
            <a:r>
              <a:rPr lang="hu-HU" sz="1000" kern="0" dirty="0" err="1">
                <a:solidFill>
                  <a:srgbClr val="58595B"/>
                </a:solidFill>
              </a:rPr>
              <a:t>this</a:t>
            </a:r>
            <a:r>
              <a:rPr lang="en-GB" sz="1000" kern="0" dirty="0">
                <a:solidFill>
                  <a:srgbClr val="58595B"/>
                </a:solidFill>
              </a:rPr>
              <a:t> is less frequent among Hungarians living in Germany. Downloading apps on a daily basis is mostly typical for single men living in the capital. Young people (18-29 </a:t>
            </a:r>
            <a:r>
              <a:rPr lang="en-GB" sz="1000" kern="0" dirty="0" err="1">
                <a:solidFill>
                  <a:srgbClr val="58595B"/>
                </a:solidFill>
              </a:rPr>
              <a:t>y.o</a:t>
            </a:r>
            <a:r>
              <a:rPr lang="en-GB" sz="1000" kern="0" dirty="0">
                <a:solidFill>
                  <a:srgbClr val="58595B"/>
                </a:solidFill>
              </a:rPr>
              <a:t>.) living in big cities typically download apps weekly, and women do so even less frequently. Frequent downloading of music videos is also mostly typical for the youngest single men living in capital, while those who have never tried this are members of elder age group living in villages. </a:t>
            </a:r>
          </a:p>
          <a:p>
            <a:pPr marL="4763" marR="0" lvl="0" indent="0" algn="just" defTabSz="914400" eaLnBrk="1" fontAlgn="auto" latinLnBrk="0" hangingPunct="1">
              <a:lnSpc>
                <a:spcPct val="100000"/>
              </a:lnSpc>
              <a:spcBef>
                <a:spcPts val="0"/>
              </a:spcBef>
              <a:spcAft>
                <a:spcPts val="0"/>
              </a:spcAft>
              <a:buClrTx/>
              <a:buSzTx/>
              <a:buFontTx/>
              <a:buNone/>
              <a:tabLst/>
              <a:defRPr/>
            </a:pPr>
            <a:endParaRPr kumimoji="0" lang="hu-HU" sz="1000" b="0" i="0" u="none" strike="noStrike" kern="0" cap="none" spc="0" normalizeH="0" baseline="0" noProof="0" dirty="0">
              <a:ln>
                <a:noFill/>
              </a:ln>
              <a:solidFill>
                <a:srgbClr val="58595B"/>
              </a:solidFill>
              <a:effectLst/>
              <a:uLnTx/>
              <a:uFillTx/>
            </a:endParaRPr>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2" name="Picture 11">
            <a:extLst>
              <a:ext uri="{FF2B5EF4-FFF2-40B4-BE49-F238E27FC236}">
                <a16:creationId xmlns:a16="http://schemas.microsoft.com/office/drawing/2014/main" xmlns="" id="{4FB753B5-946E-49B9-8196-D6DFDAE9EA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6416B83B-3160-46A3-8CD4-46F176E0DC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897105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6"/>
          <p:cNvGraphicFramePr/>
          <p:nvPr>
            <p:extLst>
              <p:ext uri="{D42A27DB-BD31-4B8C-83A1-F6EECF244321}">
                <p14:modId xmlns:p14="http://schemas.microsoft.com/office/powerpoint/2010/main" val="90590933"/>
              </p:ext>
            </p:extLst>
          </p:nvPr>
        </p:nvGraphicFramePr>
        <p:xfrm>
          <a:off x="4639594" y="585230"/>
          <a:ext cx="3964854" cy="349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6"/>
          <p:cNvGraphicFramePr/>
          <p:nvPr>
            <p:extLst>
              <p:ext uri="{D42A27DB-BD31-4B8C-83A1-F6EECF244321}">
                <p14:modId xmlns:p14="http://schemas.microsoft.com/office/powerpoint/2010/main" val="2714701010"/>
              </p:ext>
            </p:extLst>
          </p:nvPr>
        </p:nvGraphicFramePr>
        <p:xfrm>
          <a:off x="0" y="588255"/>
          <a:ext cx="3964854" cy="349868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8"/>
          <p:cNvSpPr>
            <a:spLocks noGrp="1"/>
          </p:cNvSpPr>
          <p:nvPr>
            <p:ph type="title"/>
          </p:nvPr>
        </p:nvSpPr>
        <p:spPr/>
        <p:txBody>
          <a:bodyPr>
            <a:normAutofit fontScale="90000"/>
          </a:bodyPr>
          <a:lstStyle/>
          <a:p>
            <a:r>
              <a:rPr lang="hu-HU" dirty="0" err="1"/>
              <a:t>Frequency</a:t>
            </a:r>
            <a:r>
              <a:rPr lang="hu-HU" dirty="0"/>
              <a:t> of </a:t>
            </a:r>
            <a:r>
              <a:rPr lang="hu-HU" dirty="0" err="1"/>
              <a:t>Downloading</a:t>
            </a:r>
            <a:r>
              <a:rPr lang="hu-HU" dirty="0"/>
              <a:t> and </a:t>
            </a:r>
            <a:r>
              <a:rPr lang="hu-HU" dirty="0" err="1"/>
              <a:t>Streaming</a:t>
            </a:r>
            <a:r>
              <a:rPr lang="hu-HU" dirty="0"/>
              <a:t> TV </a:t>
            </a:r>
            <a:r>
              <a:rPr lang="hu-HU" dirty="0" err="1"/>
              <a:t>Content</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hu-HU" dirty="0" err="1"/>
              <a:t>On</a:t>
            </a:r>
            <a:r>
              <a:rPr lang="hu-HU" dirty="0"/>
              <a:t> </a:t>
            </a:r>
            <a:r>
              <a:rPr lang="hu-HU" dirty="0" err="1"/>
              <a:t>smartphone</a:t>
            </a:r>
            <a:r>
              <a:rPr lang="hu-HU" dirty="0"/>
              <a:t>, laptop, </a:t>
            </a:r>
            <a:r>
              <a:rPr lang="hu-HU" dirty="0" err="1"/>
              <a:t>tablet</a:t>
            </a:r>
            <a:r>
              <a:rPr lang="hu-HU" dirty="0"/>
              <a:t> </a:t>
            </a:r>
            <a:r>
              <a:rPr lang="hu-HU" dirty="0" err="1"/>
              <a:t>or</a:t>
            </a:r>
            <a:r>
              <a:rPr lang="hu-HU" dirty="0"/>
              <a:t> </a:t>
            </a:r>
            <a:r>
              <a:rPr lang="hu-HU" dirty="0" err="1"/>
              <a:t>other</a:t>
            </a:r>
            <a:r>
              <a:rPr lang="hu-HU" dirty="0"/>
              <a:t> </a:t>
            </a:r>
            <a:r>
              <a:rPr lang="hu-HU" dirty="0" err="1"/>
              <a:t>device</a:t>
            </a:r>
            <a:endParaRPr lang="hu-HU" dirty="0"/>
          </a:p>
        </p:txBody>
      </p:sp>
      <p:sp>
        <p:nvSpPr>
          <p:cNvPr id="33" name="Rectangle 32"/>
          <p:cNvSpPr/>
          <p:nvPr/>
        </p:nvSpPr>
        <p:spPr>
          <a:xfrm>
            <a:off x="395537" y="2355727"/>
            <a:ext cx="751267" cy="369332"/>
          </a:xfrm>
          <a:prstGeom prst="rect">
            <a:avLst/>
          </a:prstGeom>
        </p:spPr>
        <p:txBody>
          <a:bodyPr wrap="square" lIns="91438" tIns="45719" rIns="91438" bIns="45719">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a:ln>
                  <a:noFill/>
                </a:ln>
                <a:solidFill>
                  <a:schemeClr val="bg1"/>
                </a:solidFill>
                <a:effectLst/>
                <a:uLnTx/>
                <a:uFillTx/>
                <a:latin typeface="Calibri"/>
              </a:rPr>
              <a:t>6,4</a:t>
            </a:r>
            <a:endParaRPr kumimoji="0" lang="en-ZA" sz="1800" b="0" i="0" u="none" strike="noStrike" kern="0" cap="none" spc="0" normalizeH="0" baseline="0" noProof="0" dirty="0">
              <a:ln>
                <a:noFill/>
              </a:ln>
              <a:solidFill>
                <a:schemeClr val="bg1"/>
              </a:solidFill>
              <a:effectLst/>
              <a:uLnTx/>
              <a:uFillTx/>
              <a:latin typeface="Calibri"/>
            </a:endParaRPr>
          </a:p>
        </p:txBody>
      </p:sp>
      <p:sp>
        <p:nvSpPr>
          <p:cNvPr id="40" name="Szövegdoboz 39"/>
          <p:cNvSpPr txBox="1">
            <a:spLocks noChangeArrowheads="1"/>
          </p:cNvSpPr>
          <p:nvPr/>
        </p:nvSpPr>
        <p:spPr bwMode="auto">
          <a:xfrm>
            <a:off x="4998762" y="843558"/>
            <a:ext cx="3403453"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WATCHING</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TV CONTENT ONLINE ON A VIDEO SHARING SITE OR ON TV CHANNELS’ WEBSITE</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0" name="Szövegdoboz 9"/>
          <p:cNvSpPr txBox="1">
            <a:spLocks noChangeArrowheads="1"/>
          </p:cNvSpPr>
          <p:nvPr/>
        </p:nvSpPr>
        <p:spPr bwMode="auto">
          <a:xfrm>
            <a:off x="1043608" y="843558"/>
            <a:ext cx="2494800"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DOWNLOADING MOVIES,</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TV-SHOWS AND OTHER TV CONTENT FROM THE INTERNET</a:t>
            </a:r>
            <a:endParaRPr kumimoji="0" lang="pt-BR"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5" name="Rectangle 14"/>
          <p:cNvSpPr/>
          <p:nvPr/>
        </p:nvSpPr>
        <p:spPr>
          <a:xfrm>
            <a:off x="395538" y="3952098"/>
            <a:ext cx="8136902" cy="707884"/>
          </a:xfrm>
          <a:prstGeom prst="rect">
            <a:avLst/>
          </a:prstGeom>
        </p:spPr>
        <p:txBody>
          <a:bodyPr wrap="square" lIns="91438" tIns="45719" rIns="91438" bIns="45719">
            <a:spAutoFit/>
          </a:bodyPr>
          <a:lstStyle/>
          <a:p>
            <a:pPr marL="4763" marR="0" lvl="0" indent="0" algn="just"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rgbClr val="58595B"/>
                </a:solidFill>
                <a:effectLst/>
                <a:uLnTx/>
                <a:uFillTx/>
              </a:rPr>
              <a:t>Downloading of TV content</a:t>
            </a:r>
            <a:r>
              <a:rPr kumimoji="0" lang="en-GB" sz="1000" b="0" i="0" u="none" strike="noStrike" kern="0" cap="none" spc="0" normalizeH="0" dirty="0">
                <a:ln>
                  <a:noFill/>
                </a:ln>
                <a:solidFill>
                  <a:srgbClr val="58595B"/>
                </a:solidFill>
                <a:effectLst/>
                <a:uLnTx/>
                <a:uFillTx/>
              </a:rPr>
              <a:t> from the internet is typical for approx. 2/3 of all respondents; it is more frequent among Hungarians living in Great Britain (daily, weekly), while in Germany the majority has never taken this opportunity. On a daily basis it is mostly typical for single men living in the capital. Those who have never tried it are mainly women and people living in villages. </a:t>
            </a:r>
          </a:p>
          <a:p>
            <a:pPr marL="4763" marR="0" lvl="0" indent="0" algn="just" defTabSz="914400" eaLnBrk="1" fontAlgn="auto" latinLnBrk="0" hangingPunct="1">
              <a:lnSpc>
                <a:spcPct val="100000"/>
              </a:lnSpc>
              <a:spcBef>
                <a:spcPts val="0"/>
              </a:spcBef>
              <a:spcAft>
                <a:spcPts val="0"/>
              </a:spcAft>
              <a:buClrTx/>
              <a:buSzTx/>
              <a:buFontTx/>
              <a:buNone/>
              <a:tabLst/>
              <a:defRPr/>
            </a:pPr>
            <a:r>
              <a:rPr lang="en-GB" sz="1000" kern="0" dirty="0">
                <a:solidFill>
                  <a:srgbClr val="58595B"/>
                </a:solidFill>
              </a:rPr>
              <a:t>There is no significant difference between the countries in terms of streaming, this activity can be observed on a daily/weekly basis. </a:t>
            </a:r>
            <a:endParaRPr kumimoji="0" lang="en-GB" sz="1000" b="0" i="0" u="none" strike="noStrike" kern="0" cap="none" spc="0" normalizeH="0" dirty="0">
              <a:ln>
                <a:noFill/>
              </a:ln>
              <a:solidFill>
                <a:srgbClr val="58595B"/>
              </a:solidFill>
              <a:effectLst/>
              <a:uLnTx/>
              <a:uFillTx/>
            </a:endParaRPr>
          </a:p>
        </p:txBody>
      </p:sp>
      <p:sp>
        <p:nvSpPr>
          <p:cNvPr id="11"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 =736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2" name="Picture 11">
            <a:extLst>
              <a:ext uri="{FF2B5EF4-FFF2-40B4-BE49-F238E27FC236}">
                <a16:creationId xmlns:a16="http://schemas.microsoft.com/office/drawing/2014/main" xmlns="" id="{13FCF75B-BEA1-463F-8923-BC9B6D216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307D39A2-7D86-4DF5-9016-B493420D52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477873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Frequency</a:t>
            </a:r>
            <a:r>
              <a:rPr lang="hu-HU" dirty="0"/>
              <a:t> of </a:t>
            </a:r>
            <a:r>
              <a:rPr lang="hu-HU" dirty="0" err="1"/>
              <a:t>Downloading</a:t>
            </a:r>
            <a:r>
              <a:rPr lang="hu-HU" dirty="0"/>
              <a:t> TV </a:t>
            </a:r>
            <a:r>
              <a:rPr lang="hu-HU" dirty="0" err="1"/>
              <a:t>Content</a:t>
            </a:r>
            <a:endParaRPr lang="en-US" dirty="0"/>
          </a:p>
        </p:txBody>
      </p:sp>
      <p:sp>
        <p:nvSpPr>
          <p:cNvPr id="81" name="Text Placeholder 9"/>
          <p:cNvSpPr>
            <a:spLocks noGrp="1"/>
          </p:cNvSpPr>
          <p:nvPr>
            <p:ph type="body" sz="quarter" idx="26"/>
          </p:nvPr>
        </p:nvSpPr>
        <p:spPr>
          <a:xfrm>
            <a:off x="259546" y="477045"/>
            <a:ext cx="8690248" cy="221016"/>
          </a:xfrm>
        </p:spPr>
        <p:txBody>
          <a:bodyPr/>
          <a:lstStyle/>
          <a:p>
            <a:r>
              <a:rPr lang="hu-HU" sz="1200" dirty="0" err="1"/>
              <a:t>By</a:t>
            </a:r>
            <a:r>
              <a:rPr lang="hu-HU" sz="1200" dirty="0"/>
              <a:t> </a:t>
            </a:r>
            <a:r>
              <a:rPr lang="hu-HU" sz="1200" dirty="0" err="1"/>
              <a:t>demographic</a:t>
            </a:r>
            <a:r>
              <a:rPr lang="hu-HU" sz="1200" dirty="0"/>
              <a:t> </a:t>
            </a:r>
            <a:r>
              <a:rPr lang="hu-HU" sz="1200" dirty="0" err="1"/>
              <a:t>variables</a:t>
            </a:r>
            <a:endParaRPr lang="hu-HU" sz="1200" dirty="0"/>
          </a:p>
        </p:txBody>
      </p:sp>
      <p:sp>
        <p:nvSpPr>
          <p:cNvPr id="65" name="Szövegdoboz 81"/>
          <p:cNvSpPr txBox="1"/>
          <p:nvPr/>
        </p:nvSpPr>
        <p:spPr>
          <a:xfrm>
            <a:off x="2242943" y="854204"/>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rPr>
              <a:t>Gender</a:t>
            </a: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300" b="1" i="0" u="none" strike="noStrike" kern="0" cap="none" spc="0" normalizeH="0" baseline="0" noProof="0" dirty="0">
                <a:ln>
                  <a:noFill/>
                </a:ln>
                <a:solidFill>
                  <a:schemeClr val="accent5"/>
                </a:solidFill>
                <a:effectLst/>
                <a:uLnTx/>
                <a:uFillTx/>
                <a:latin typeface="Calibri"/>
              </a:rPr>
              <a:t>Total</a:t>
            </a:r>
          </a:p>
        </p:txBody>
      </p:sp>
      <p:sp>
        <p:nvSpPr>
          <p:cNvPr id="104" name="Szövegdoboz 81"/>
          <p:cNvSpPr txBox="1"/>
          <p:nvPr/>
        </p:nvSpPr>
        <p:spPr>
          <a:xfrm>
            <a:off x="4644008" y="874900"/>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100" kern="0" dirty="0">
                <a:solidFill>
                  <a:schemeClr val="bg1">
                    <a:lumMod val="50000"/>
                  </a:schemeClr>
                </a:solidFill>
                <a:latin typeface="Calibri" pitchFamily="34" charset="0"/>
                <a:cs typeface="Arial" pitchFamily="34" charset="0"/>
              </a:rPr>
              <a:t>Marital status</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sp>
        <p:nvSpPr>
          <p:cNvPr id="106" name="Szövegdoboz 81"/>
          <p:cNvSpPr txBox="1"/>
          <p:nvPr/>
        </p:nvSpPr>
        <p:spPr>
          <a:xfrm>
            <a:off x="6156176" y="852352"/>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Settlement</a:t>
            </a:r>
            <a:r>
              <a:rPr kumimoji="0" lang="hu-HU" sz="1100" b="0" i="0" u="none" strike="noStrike" kern="0" cap="none" spc="0" normalizeH="0" noProof="0" dirty="0">
                <a:ln>
                  <a:noFill/>
                </a:ln>
                <a:solidFill>
                  <a:schemeClr val="bg1">
                    <a:lumMod val="50000"/>
                  </a:schemeClr>
                </a:solidFill>
                <a:effectLst/>
                <a:uLnTx/>
                <a:uFillTx/>
                <a:latin typeface="Calibri" pitchFamily="34" charset="0"/>
                <a:cs typeface="Arial" pitchFamily="34" charset="0"/>
              </a:rPr>
              <a:t> </a:t>
            </a:r>
            <a:r>
              <a:rPr kumimoji="0" lang="hu-HU" sz="1100" b="0" i="0" u="none" strike="noStrike" kern="0" cap="none" spc="0" normalizeH="0" noProof="0" dirty="0" err="1">
                <a:ln>
                  <a:noFill/>
                </a:ln>
                <a:solidFill>
                  <a:schemeClr val="bg1">
                    <a:lumMod val="50000"/>
                  </a:schemeClr>
                </a:solidFill>
                <a:effectLst/>
                <a:uLnTx/>
                <a:uFillTx/>
                <a:latin typeface="Calibri" pitchFamily="34" charset="0"/>
                <a:cs typeface="Arial" pitchFamily="34" charset="0"/>
              </a:rPr>
              <a:t>type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cxnSp>
        <p:nvCxnSpPr>
          <p:cNvPr id="112" name="Straight Connector 111"/>
          <p:cNvCxnSpPr/>
          <p:nvPr/>
        </p:nvCxnSpPr>
        <p:spPr>
          <a:xfrm>
            <a:off x="4932040" y="1362003"/>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300192" y="1362002"/>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525126" y="4043850"/>
            <a:ext cx="7647274" cy="400108"/>
          </a:xfrm>
          <a:prstGeom prst="rect">
            <a:avLst/>
          </a:prstGeom>
        </p:spPr>
        <p:txBody>
          <a:bodyPr wrap="square" lIns="91438" tIns="45719" rIns="91438" bIns="45719">
            <a:spAutoFit/>
          </a:bodyPr>
          <a:lstStyle/>
          <a:p>
            <a:pPr lvl="0" algn="just" defTabSz="914400">
              <a:defRPr/>
            </a:pPr>
            <a:r>
              <a:rPr lang="hu-HU" sz="1000" kern="0" dirty="0" err="1">
                <a:solidFill>
                  <a:srgbClr val="58595B"/>
                </a:solidFill>
              </a:rPr>
              <a:t>Downloading</a:t>
            </a:r>
            <a:r>
              <a:rPr lang="hu-HU" sz="1000" kern="0" dirty="0">
                <a:solidFill>
                  <a:srgbClr val="58595B"/>
                </a:solidFill>
              </a:rPr>
              <a:t> TV </a:t>
            </a:r>
            <a:r>
              <a:rPr lang="hu-HU" sz="1000" kern="0" dirty="0" err="1">
                <a:solidFill>
                  <a:srgbClr val="58595B"/>
                </a:solidFill>
              </a:rPr>
              <a:t>content</a:t>
            </a:r>
            <a:r>
              <a:rPr lang="hu-HU" sz="1000" kern="0" dirty="0">
                <a:solidFill>
                  <a:srgbClr val="58595B"/>
                </a:solidFill>
              </a:rPr>
              <a:t> o</a:t>
            </a:r>
            <a:r>
              <a:rPr lang="en-GB" sz="1000" kern="0" dirty="0">
                <a:solidFill>
                  <a:srgbClr val="58595B"/>
                </a:solidFill>
              </a:rPr>
              <a:t>n a daily basis is mostly typical for single men living in the capital.</a:t>
            </a:r>
            <a:r>
              <a:rPr lang="hu-HU" sz="1000" kern="0" dirty="0">
                <a:solidFill>
                  <a:srgbClr val="58595B"/>
                </a:solidFill>
              </a:rPr>
              <a:t> </a:t>
            </a:r>
            <a:r>
              <a:rPr lang="en-GB" sz="1000" kern="0" dirty="0">
                <a:solidFill>
                  <a:srgbClr val="58595B"/>
                </a:solidFill>
              </a:rPr>
              <a:t>Those who have never </a:t>
            </a:r>
            <a:r>
              <a:rPr lang="hu-HU" sz="1000" kern="0" dirty="0" err="1">
                <a:solidFill>
                  <a:srgbClr val="58595B"/>
                </a:solidFill>
              </a:rPr>
              <a:t>taken</a:t>
            </a:r>
            <a:r>
              <a:rPr lang="hu-HU" sz="1000" kern="0" dirty="0">
                <a:solidFill>
                  <a:srgbClr val="58595B"/>
                </a:solidFill>
              </a:rPr>
              <a:t> </a:t>
            </a:r>
            <a:r>
              <a:rPr lang="hu-HU" sz="1000" kern="0" dirty="0" err="1">
                <a:solidFill>
                  <a:srgbClr val="58595B"/>
                </a:solidFill>
              </a:rPr>
              <a:t>this</a:t>
            </a:r>
            <a:r>
              <a:rPr lang="hu-HU" sz="1000" kern="0" dirty="0">
                <a:solidFill>
                  <a:srgbClr val="58595B"/>
                </a:solidFill>
              </a:rPr>
              <a:t> </a:t>
            </a:r>
            <a:r>
              <a:rPr lang="hu-HU" sz="1000" kern="0" dirty="0" err="1">
                <a:solidFill>
                  <a:srgbClr val="58595B"/>
                </a:solidFill>
              </a:rPr>
              <a:t>opportunity</a:t>
            </a:r>
            <a:r>
              <a:rPr lang="en-GB" sz="1000" kern="0" dirty="0">
                <a:solidFill>
                  <a:srgbClr val="58595B"/>
                </a:solidFill>
              </a:rPr>
              <a:t> are mainly women and people living in villages. </a:t>
            </a:r>
            <a:endParaRPr kumimoji="0" lang="hu-HU" sz="1000" b="0" i="0" u="none" strike="noStrike" kern="0" cap="none" spc="0" normalizeH="0" baseline="0" noProof="0" dirty="0">
              <a:ln>
                <a:noFill/>
              </a:ln>
              <a:solidFill>
                <a:srgbClr val="58595B"/>
              </a:solidFill>
              <a:effectLst/>
              <a:uLnTx/>
              <a:uFillTx/>
            </a:endParaRPr>
          </a:p>
        </p:txBody>
      </p:sp>
      <p:cxnSp>
        <p:nvCxnSpPr>
          <p:cNvPr id="118" name="Straight Connector 117"/>
          <p:cNvCxnSpPr/>
          <p:nvPr/>
        </p:nvCxnSpPr>
        <p:spPr>
          <a:xfrm flipH="1" flipV="1">
            <a:off x="2504476" y="3644086"/>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nvPr>
        </p:nvGraphicFramePr>
        <p:xfrm>
          <a:off x="1835697" y="1756366"/>
          <a:ext cx="599728" cy="189550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1895504">
                <a:tc>
                  <a:txBody>
                    <a:bodyPr/>
                    <a:lstStyle/>
                    <a:p>
                      <a:pPr algn="ctr"/>
                      <a:r>
                        <a:rPr lang="hu-HU" sz="1300" b="1" kern="0" dirty="0">
                          <a:solidFill>
                            <a:schemeClr val="accent5"/>
                          </a:solidFill>
                          <a:latin typeface="Calibri"/>
                          <a:ea typeface="+mn-ea"/>
                          <a:cs typeface="+mn-cs"/>
                        </a:rPr>
                        <a:t>24%</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21%</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11%</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9%</a:t>
                      </a:r>
                    </a:p>
                    <a:p>
                      <a:pPr algn="ctr"/>
                      <a:endParaRPr lang="hu-HU" sz="1300" b="1" kern="0" dirty="0">
                        <a:solidFill>
                          <a:schemeClr val="accent5"/>
                        </a:solidFill>
                        <a:latin typeface="Calibri"/>
                        <a:ea typeface="+mn-ea"/>
                        <a:cs typeface="+mn-cs"/>
                      </a:endParaRPr>
                    </a:p>
                    <a:p>
                      <a:pPr algn="ctr"/>
                      <a:r>
                        <a:rPr lang="hu-HU" sz="1300" b="1" kern="0" dirty="0">
                          <a:solidFill>
                            <a:schemeClr val="accent5"/>
                          </a:solidFill>
                          <a:latin typeface="Calibri"/>
                          <a:ea typeface="+mn-ea"/>
                          <a:cs typeface="+mn-cs"/>
                        </a:rPr>
                        <a:t>35%</a:t>
                      </a:r>
                    </a:p>
                  </a:txBody>
                  <a:tcPr>
                    <a:noFill/>
                  </a:tcPr>
                </a:tc>
                <a:extLst>
                  <a:ext uri="{0D108BD9-81ED-4DB2-BD59-A6C34878D82A}">
                    <a16:rowId xmlns:a16="http://schemas.microsoft.com/office/drawing/2014/main" xmlns="" val="1967301344"/>
                  </a:ext>
                </a:extLst>
              </a:tr>
            </a:tbl>
          </a:graphicData>
        </a:graphic>
      </p:graphicFrame>
      <p:graphicFrame>
        <p:nvGraphicFramePr>
          <p:cNvPr id="115" name="Table 167"/>
          <p:cNvGraphicFramePr>
            <a:graphicFrameLocks noGrp="1"/>
          </p:cNvGraphicFramePr>
          <p:nvPr>
            <p:extLst>
              <p:ext uri="{D42A27DB-BD31-4B8C-83A1-F6EECF244321}">
                <p14:modId xmlns:p14="http://schemas.microsoft.com/office/powerpoint/2010/main" val="535395745"/>
              </p:ext>
            </p:extLst>
          </p:nvPr>
        </p:nvGraphicFramePr>
        <p:xfrm>
          <a:off x="395536" y="1756366"/>
          <a:ext cx="1512168" cy="20726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403884011"/>
                    </a:ext>
                  </a:extLst>
                </a:gridCol>
              </a:tblGrid>
              <a:tr h="2072640">
                <a:tc>
                  <a:txBody>
                    <a:bodyPr/>
                    <a:lstStyle/>
                    <a:p>
                      <a:pPr algn="l"/>
                      <a:r>
                        <a:rPr lang="hu-HU" sz="1300" b="1" kern="0" dirty="0">
                          <a:solidFill>
                            <a:schemeClr val="accent5"/>
                          </a:solidFill>
                          <a:latin typeface="Calibri"/>
                          <a:ea typeface="+mn-ea"/>
                          <a:cs typeface="+mn-cs"/>
                        </a:rPr>
                        <a:t>Daily</a:t>
                      </a:r>
                    </a:p>
                    <a:p>
                      <a:pPr algn="l"/>
                      <a:endParaRPr lang="hu-HU" sz="1300" b="1" kern="0" dirty="0">
                        <a:solidFill>
                          <a:schemeClr val="accent5"/>
                        </a:solidFill>
                        <a:latin typeface="Calibri"/>
                        <a:ea typeface="+mn-ea"/>
                        <a:cs typeface="+mn-cs"/>
                      </a:endParaRPr>
                    </a:p>
                    <a:p>
                      <a:pPr algn="l"/>
                      <a:r>
                        <a:rPr lang="hu-HU" sz="1300" b="1" kern="0" dirty="0" err="1">
                          <a:solidFill>
                            <a:schemeClr val="accent5"/>
                          </a:solidFill>
                          <a:latin typeface="Calibri"/>
                          <a:ea typeface="+mn-ea"/>
                          <a:cs typeface="+mn-cs"/>
                        </a:rPr>
                        <a:t>Weekly</a:t>
                      </a:r>
                      <a:endParaRPr lang="hu-HU" sz="1300" b="1" kern="0" dirty="0">
                        <a:solidFill>
                          <a:schemeClr val="accent5"/>
                        </a:solidFill>
                        <a:latin typeface="Calibri"/>
                        <a:ea typeface="+mn-ea"/>
                        <a:cs typeface="+mn-cs"/>
                      </a:endParaRPr>
                    </a:p>
                    <a:p>
                      <a:pPr algn="l"/>
                      <a:endParaRPr lang="hu-HU" sz="1300" b="1" kern="0" dirty="0">
                        <a:solidFill>
                          <a:schemeClr val="accent5"/>
                        </a:solidFill>
                        <a:latin typeface="Calibri"/>
                        <a:ea typeface="+mn-ea"/>
                        <a:cs typeface="+mn-cs"/>
                      </a:endParaRPr>
                    </a:p>
                    <a:p>
                      <a:pPr algn="l"/>
                      <a:r>
                        <a:rPr lang="hu-HU" sz="1300" b="1" kern="0" dirty="0" err="1">
                          <a:solidFill>
                            <a:schemeClr val="accent5"/>
                          </a:solidFill>
                          <a:latin typeface="Calibri"/>
                          <a:ea typeface="+mn-ea"/>
                          <a:cs typeface="+mn-cs"/>
                        </a:rPr>
                        <a:t>Monthly</a:t>
                      </a:r>
                      <a:endParaRPr lang="hu-HU" sz="1300" b="1" kern="0" dirty="0">
                        <a:solidFill>
                          <a:schemeClr val="accent5"/>
                        </a:solidFill>
                        <a:latin typeface="Calibri"/>
                        <a:ea typeface="+mn-ea"/>
                        <a:cs typeface="+mn-cs"/>
                      </a:endParaRPr>
                    </a:p>
                    <a:p>
                      <a:pPr algn="l"/>
                      <a:endParaRPr lang="hu-HU" sz="1300" b="1" kern="0" dirty="0">
                        <a:solidFill>
                          <a:schemeClr val="accent5"/>
                        </a:solidFill>
                        <a:latin typeface="Calibri"/>
                        <a:ea typeface="+mn-ea"/>
                        <a:cs typeface="+mn-cs"/>
                      </a:endParaRPr>
                    </a:p>
                    <a:p>
                      <a:pPr algn="l"/>
                      <a:r>
                        <a:rPr lang="hu-HU" sz="1300" b="1" kern="0" dirty="0" err="1">
                          <a:solidFill>
                            <a:schemeClr val="accent5"/>
                          </a:solidFill>
                          <a:latin typeface="Calibri"/>
                          <a:ea typeface="+mn-ea"/>
                          <a:cs typeface="+mn-cs"/>
                        </a:rPr>
                        <a:t>Tried</a:t>
                      </a:r>
                      <a:r>
                        <a:rPr lang="hu-HU" sz="1300" b="1" kern="0" dirty="0">
                          <a:solidFill>
                            <a:schemeClr val="accent5"/>
                          </a:solidFill>
                          <a:latin typeface="Calibri"/>
                          <a:ea typeface="+mn-ea"/>
                          <a:cs typeface="+mn-cs"/>
                        </a:rPr>
                        <a:t> </a:t>
                      </a:r>
                      <a:r>
                        <a:rPr lang="hu-HU" sz="1300" b="1" kern="0" dirty="0" err="1">
                          <a:solidFill>
                            <a:schemeClr val="accent5"/>
                          </a:solidFill>
                          <a:latin typeface="Calibri"/>
                          <a:ea typeface="+mn-ea"/>
                          <a:cs typeface="+mn-cs"/>
                        </a:rPr>
                        <a:t>once</a:t>
                      </a:r>
                      <a:endParaRPr lang="hu-HU" sz="1300" b="1" kern="0" dirty="0">
                        <a:solidFill>
                          <a:schemeClr val="accent5"/>
                        </a:solidFill>
                        <a:latin typeface="Calibri"/>
                        <a:ea typeface="+mn-ea"/>
                        <a:cs typeface="+mn-cs"/>
                      </a:endParaRPr>
                    </a:p>
                    <a:p>
                      <a:pPr algn="l"/>
                      <a:endParaRPr lang="hu-HU" sz="1300" b="1" kern="0" dirty="0">
                        <a:solidFill>
                          <a:schemeClr val="accent5"/>
                        </a:solidFill>
                        <a:latin typeface="Calibri"/>
                        <a:ea typeface="+mn-ea"/>
                        <a:cs typeface="+mn-cs"/>
                      </a:endParaRPr>
                    </a:p>
                    <a:p>
                      <a:pPr algn="l"/>
                      <a:r>
                        <a:rPr lang="hu-HU" sz="1300" b="1" kern="0" dirty="0" err="1">
                          <a:solidFill>
                            <a:schemeClr val="accent5"/>
                          </a:solidFill>
                          <a:latin typeface="Calibri"/>
                          <a:ea typeface="+mn-ea"/>
                          <a:cs typeface="+mn-cs"/>
                        </a:rPr>
                        <a:t>Never</a:t>
                      </a:r>
                      <a:endParaRPr lang="hu-HU" sz="1300" b="1" kern="0" dirty="0">
                        <a:solidFill>
                          <a:schemeClr val="accent5"/>
                        </a:solidFill>
                        <a:latin typeface="Calibri"/>
                        <a:ea typeface="+mn-ea"/>
                        <a:cs typeface="+mn-cs"/>
                      </a:endParaRPr>
                    </a:p>
                    <a:p>
                      <a:pPr algn="l"/>
                      <a:endParaRPr lang="hu-HU" sz="1300" b="1" kern="0" dirty="0">
                        <a:solidFill>
                          <a:schemeClr val="accent5"/>
                        </a:solidFill>
                        <a:latin typeface="Calibri"/>
                        <a:ea typeface="+mn-ea"/>
                        <a:cs typeface="+mn-cs"/>
                      </a:endParaRPr>
                    </a:p>
                  </a:txBody>
                  <a:tcPr>
                    <a:noFill/>
                  </a:tcPr>
                </a:tc>
                <a:extLst>
                  <a:ext uri="{0D108BD9-81ED-4DB2-BD59-A6C34878D82A}">
                    <a16:rowId xmlns:a16="http://schemas.microsoft.com/office/drawing/2014/main" xmlns="" val="1967301344"/>
                  </a:ext>
                </a:extLst>
              </a:tr>
            </a:tbl>
          </a:graphicData>
        </a:graphic>
      </p:graphicFrame>
      <p:cxnSp>
        <p:nvCxnSpPr>
          <p:cNvPr id="127" name="Straight Connector 111"/>
          <p:cNvCxnSpPr/>
          <p:nvPr/>
        </p:nvCxnSpPr>
        <p:spPr>
          <a:xfrm flipH="1">
            <a:off x="3632808" y="1359807"/>
            <a:ext cx="3088" cy="2292063"/>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7" name="Szövegdoboz 81"/>
          <p:cNvSpPr txBox="1"/>
          <p:nvPr/>
        </p:nvSpPr>
        <p:spPr>
          <a:xfrm>
            <a:off x="3282296" y="872054"/>
            <a:ext cx="2016224" cy="265454"/>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chemeClr val="bg1">
                    <a:lumMod val="50000"/>
                  </a:schemeClr>
                </a:solidFill>
                <a:effectLst/>
                <a:uLnTx/>
                <a:uFillTx/>
                <a:latin typeface="Calibri" pitchFamily="34" charset="0"/>
                <a:cs typeface="Arial" pitchFamily="34" charset="0"/>
              </a:rPr>
              <a:t>Age</a:t>
            </a:r>
            <a:endParaRPr kumimoji="0" lang="hu-HU" sz="1100" b="0" i="0" u="none" strike="noStrike" kern="0" cap="none" spc="0" normalizeH="0" baseline="0" noProof="0" dirty="0">
              <a:ln>
                <a:noFill/>
              </a:ln>
              <a:solidFill>
                <a:schemeClr val="bg1">
                  <a:lumMod val="50000"/>
                </a:schemeClr>
              </a:solidFill>
              <a:effectLst/>
              <a:uLnTx/>
              <a:uFillTx/>
              <a:latin typeface="Calibri" pitchFamily="34" charset="0"/>
              <a:cs typeface="Arial" pitchFamily="34" charset="0"/>
            </a:endParaRPr>
          </a:p>
        </p:txBody>
      </p:sp>
      <p:graphicFrame>
        <p:nvGraphicFramePr>
          <p:cNvPr id="147" name="Táblázat 146"/>
          <p:cNvGraphicFramePr>
            <a:graphicFrameLocks noGrp="1"/>
          </p:cNvGraphicFramePr>
          <p:nvPr/>
        </p:nvGraphicFramePr>
        <p:xfrm>
          <a:off x="2745967" y="1773241"/>
          <a:ext cx="5299788" cy="1872210"/>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19477">
                  <a:extLst>
                    <a:ext uri="{9D8B030D-6E8A-4147-A177-3AD203B41FA5}">
                      <a16:colId xmlns:a16="http://schemas.microsoft.com/office/drawing/2014/main" xmlns="" val="20004"/>
                    </a:ext>
                  </a:extLst>
                </a:gridCol>
                <a:gridCol w="463821">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62682">
                  <a:extLst>
                    <a:ext uri="{9D8B030D-6E8A-4147-A177-3AD203B41FA5}">
                      <a16:colId xmlns:a16="http://schemas.microsoft.com/office/drawing/2014/main" xmlns="" val="20007"/>
                    </a:ext>
                  </a:extLst>
                </a:gridCol>
                <a:gridCol w="420616">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27%</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444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4"/>
                  </a:ext>
                </a:extLst>
              </a:tr>
            </a:tbl>
          </a:graphicData>
        </a:graphic>
      </p:graphicFrame>
      <p:sp>
        <p:nvSpPr>
          <p:cNvPr id="35" name="TextBox 34"/>
          <p:cNvSpPr txBox="1"/>
          <p:nvPr/>
        </p:nvSpPr>
        <p:spPr>
          <a:xfrm>
            <a:off x="5364087" y="1245989"/>
            <a:ext cx="504057" cy="461665"/>
          </a:xfrm>
          <a:prstGeom prst="rect">
            <a:avLst/>
          </a:prstGeom>
        </p:spPr>
        <p:txBody>
          <a:bodyPr wrap="square" lIns="91438" tIns="45719" rIns="91438" bIns="45719" rtlCol="0">
            <a:spAutoFit/>
          </a:bodyPr>
          <a:lstStyle/>
          <a:p>
            <a:pPr marL="173034" marR="0" lvl="0" indent="-173034"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4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6"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37"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18-29</a:t>
            </a:r>
          </a:p>
        </p:txBody>
      </p:sp>
      <p:sp>
        <p:nvSpPr>
          <p:cNvPr id="38"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30-39</a:t>
            </a:r>
          </a:p>
        </p:txBody>
      </p:sp>
      <p:sp>
        <p:nvSpPr>
          <p:cNvPr id="39"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1000" b="1" i="0" u="none" strike="noStrike" kern="0" cap="none" spc="0" normalizeH="0" baseline="0" noProof="0" dirty="0">
                <a:ln>
                  <a:noFill/>
                </a:ln>
                <a:solidFill>
                  <a:srgbClr val="58595B"/>
                </a:solidFill>
                <a:effectLst/>
                <a:uLnTx/>
                <a:uFillTx/>
                <a:latin typeface="Calibri" pitchFamily="34" charset="0"/>
                <a:cs typeface="Arial" pitchFamily="34" charset="0"/>
              </a:rPr>
              <a:t>40-49</a:t>
            </a:r>
          </a:p>
        </p:txBody>
      </p:sp>
      <p:sp>
        <p:nvSpPr>
          <p:cNvPr id="40"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sp>
        <p:nvSpPr>
          <p:cNvPr id="41"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8595B"/>
              </a:solidFill>
              <a:effectLst/>
              <a:uLnTx/>
              <a:uFillTx/>
            </a:endParaRPr>
          </a:p>
        </p:txBody>
      </p:sp>
      <p:pic>
        <p:nvPicPr>
          <p:cNvPr id="42"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43"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4" name="Group 43"/>
          <p:cNvGrpSpPr/>
          <p:nvPr/>
        </p:nvGrpSpPr>
        <p:grpSpPr>
          <a:xfrm>
            <a:off x="5698295" y="1274696"/>
            <a:ext cx="961937" cy="403340"/>
            <a:chOff x="5698295" y="1304314"/>
            <a:chExt cx="961937" cy="403340"/>
          </a:xfrm>
        </p:grpSpPr>
        <p:sp>
          <p:nvSpPr>
            <p:cNvPr id="4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46" name="Group 45"/>
            <p:cNvGrpSpPr/>
            <p:nvPr/>
          </p:nvGrpSpPr>
          <p:grpSpPr>
            <a:xfrm>
              <a:off x="5698295" y="1304314"/>
              <a:ext cx="720080" cy="400110"/>
              <a:chOff x="5698295" y="1304314"/>
              <a:chExt cx="720080" cy="400110"/>
            </a:xfrm>
          </p:grpSpPr>
          <p:sp>
            <p:nvSpPr>
              <p:cNvPr id="47" name="TextBox 107"/>
              <p:cNvSpPr txBox="1"/>
              <p:nvPr/>
            </p:nvSpPr>
            <p:spPr>
              <a:xfrm>
                <a:off x="5907879" y="1409172"/>
                <a:ext cx="248297" cy="276997"/>
              </a:xfrm>
              <a:prstGeom prst="rect">
                <a:avLst/>
              </a:prstGeom>
            </p:spPr>
            <p:txBody>
              <a:bodyPr wrap="square" lIns="91438" tIns="45719" rIns="91438" bIns="45719" rtlCol="0">
                <a:spAutoFit/>
              </a:bodyPr>
              <a:lstStyle/>
              <a:p>
                <a:pPr marL="173034" marR="0" lvl="0" indent="-173034"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sym typeface="Wingdings 3"/>
                  </a:rPr>
                  <a:t></a:t>
                </a:r>
                <a:endParaRPr kumimoji="0" lang="hu-HU" sz="12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sp>
            <p:nvSpPr>
              <p:cNvPr id="48"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grpSp>
      <p:sp>
        <p:nvSpPr>
          <p:cNvPr id="49" name="Szövegdoboz 121"/>
          <p:cNvSpPr txBox="1"/>
          <p:nvPr/>
        </p:nvSpPr>
        <p:spPr>
          <a:xfrm>
            <a:off x="4938480" y="1270962"/>
            <a:ext cx="720080" cy="400110"/>
          </a:xfrm>
          <a:prstGeom prst="rect">
            <a:avLst/>
          </a:prstGeom>
        </p:spPr>
        <p:txBody>
          <a:bodyPr wrap="square" lIns="91438" tIns="45719" rIns="91438" bIns="45719" rtlCol="0">
            <a:spAutoFit/>
          </a:bodyPr>
          <a:lstStyle/>
          <a:p>
            <a:pPr marL="174621" marR="0" lvl="0" indent="-174621"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sym typeface="Webdings"/>
              </a:rPr>
              <a:t></a:t>
            </a:r>
            <a:endParaRPr kumimoji="0" lang="hu-HU" sz="2000" b="0" i="0" u="none" strike="noStrike" kern="0" cap="none" spc="0" normalizeH="0" baseline="0" noProof="0" dirty="0">
              <a:ln>
                <a:noFill/>
              </a:ln>
              <a:solidFill>
                <a:srgbClr val="58595B"/>
              </a:solidFill>
              <a:effectLst/>
              <a:uLnTx/>
              <a:uFillTx/>
              <a:latin typeface="Calibri" pitchFamily="34" charset="0"/>
              <a:cs typeface="Arial" pitchFamily="34" charset="0"/>
            </a:endParaRPr>
          </a:p>
        </p:txBody>
      </p:sp>
      <p:grpSp>
        <p:nvGrpSpPr>
          <p:cNvPr id="50" name="Group 175"/>
          <p:cNvGrpSpPr>
            <a:grpSpLocks noChangeAspect="1"/>
          </p:cNvGrpSpPr>
          <p:nvPr/>
        </p:nvGrpSpPr>
        <p:grpSpPr>
          <a:xfrm>
            <a:off x="7268569" y="1343047"/>
            <a:ext cx="246225" cy="223985"/>
            <a:chOff x="3395663" y="2381251"/>
            <a:chExt cx="246063" cy="223838"/>
          </a:xfrm>
        </p:grpSpPr>
        <p:sp>
          <p:nvSpPr>
            <p:cNvPr id="51"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2" name="Rectangle 115"/>
            <p:cNvSpPr>
              <a:spLocks noChangeArrowheads="1"/>
            </p:cNvSpPr>
            <p:nvPr/>
          </p:nvSpPr>
          <p:spPr bwMode="auto">
            <a:xfrm>
              <a:off x="3462338" y="2505076"/>
              <a:ext cx="114300" cy="68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3" name="Rectangle 116"/>
            <p:cNvSpPr>
              <a:spLocks noChangeArrowheads="1"/>
            </p:cNvSpPr>
            <p:nvPr/>
          </p:nvSpPr>
          <p:spPr bwMode="auto">
            <a:xfrm>
              <a:off x="35337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4" name="Rectangle 117"/>
            <p:cNvSpPr>
              <a:spLocks noChangeArrowheads="1"/>
            </p:cNvSpPr>
            <p:nvPr/>
          </p:nvSpPr>
          <p:spPr bwMode="auto">
            <a:xfrm>
              <a:off x="34956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sp>
          <p:nvSpPr>
            <p:cNvPr id="55" name="Rectangle 118"/>
            <p:cNvSpPr>
              <a:spLocks noChangeArrowheads="1"/>
            </p:cNvSpPr>
            <p:nvPr/>
          </p:nvSpPr>
          <p:spPr bwMode="auto">
            <a:xfrm>
              <a:off x="3462338" y="2535238"/>
              <a:ext cx="114300" cy="7938"/>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endParaRPr>
            </a:p>
          </p:txBody>
        </p:sp>
      </p:grpSp>
      <p:sp>
        <p:nvSpPr>
          <p:cNvPr id="5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57" name="Picture 56">
            <a:extLst>
              <a:ext uri="{FF2B5EF4-FFF2-40B4-BE49-F238E27FC236}">
                <a16:creationId xmlns:a16="http://schemas.microsoft.com/office/drawing/2014/main" xmlns="" id="{980708A8-EC1B-4163-B5B9-F36969C04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536485C1-31F3-4EB7-B9EC-24D8623CB9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242123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hu-HU" cap="all" dirty="0" err="1">
                <a:effectLst>
                  <a:outerShdw blurRad="38100" dist="38100" dir="2700000" algn="tl">
                    <a:srgbClr val="000000">
                      <a:alpha val="43137"/>
                    </a:srgbClr>
                  </a:outerShdw>
                </a:effectLst>
              </a:rPr>
              <a:t>Consumption</a:t>
            </a:r>
            <a:r>
              <a:rPr lang="hu-HU" cap="all" dirty="0">
                <a:effectLst>
                  <a:outerShdw blurRad="38100" dist="38100" dir="2700000" algn="tl">
                    <a:srgbClr val="000000">
                      <a:alpha val="43137"/>
                    </a:srgbClr>
                  </a:outerShdw>
                </a:effectLst>
              </a:rPr>
              <a:t> of </a:t>
            </a:r>
            <a:r>
              <a:rPr lang="hu-HU" cap="all" dirty="0" err="1">
                <a:effectLst>
                  <a:outerShdw blurRad="38100" dist="38100" dir="2700000" algn="tl">
                    <a:srgbClr val="000000">
                      <a:alpha val="43137"/>
                    </a:srgbClr>
                  </a:outerShdw>
                </a:effectLst>
              </a:rPr>
              <a:t>domestic</a:t>
            </a:r>
            <a:r>
              <a:rPr lang="hu-HU" cap="all" dirty="0">
                <a:effectLst>
                  <a:outerShdw blurRad="38100" dist="38100" dir="2700000" algn="tl">
                    <a:srgbClr val="000000">
                      <a:alpha val="43137"/>
                    </a:srgbClr>
                  </a:outerShdw>
                </a:effectLst>
              </a:rPr>
              <a:t> </a:t>
            </a:r>
            <a:r>
              <a:rPr lang="hu-HU" cap="all" dirty="0" err="1">
                <a:effectLst>
                  <a:outerShdw blurRad="38100" dist="38100" dir="2700000" algn="tl">
                    <a:srgbClr val="000000">
                      <a:alpha val="43137"/>
                    </a:srgbClr>
                  </a:outerShdw>
                </a:effectLst>
              </a:rPr>
              <a:t>content</a:t>
            </a:r>
            <a:endParaRPr lang="en-US" cap="all"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28155" r="21785"/>
          <a:stretch/>
        </p:blipFill>
        <p:spPr/>
      </p:pic>
      <p:pic>
        <p:nvPicPr>
          <p:cNvPr id="4" name="Picture 3">
            <a:extLst>
              <a:ext uri="{FF2B5EF4-FFF2-40B4-BE49-F238E27FC236}">
                <a16:creationId xmlns:a16="http://schemas.microsoft.com/office/drawing/2014/main" xmlns="" id="{ECCB0E9C-F0B3-40A8-B57A-995DEB6B1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6" name="Picture 5">
            <a:extLst>
              <a:ext uri="{FF2B5EF4-FFF2-40B4-BE49-F238E27FC236}">
                <a16:creationId xmlns:a16="http://schemas.microsoft.com/office/drawing/2014/main" xmlns="" id="{22128DB1-8B5C-47F9-960A-DCBD898C0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19504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err="1"/>
              <a:t>Summary</a:t>
            </a:r>
            <a:endParaRPr lang="en-US" dirty="0"/>
          </a:p>
        </p:txBody>
      </p:sp>
      <p:grpSp>
        <p:nvGrpSpPr>
          <p:cNvPr id="2" name="Group 6"/>
          <p:cNvGrpSpPr/>
          <p:nvPr/>
        </p:nvGrpSpPr>
        <p:grpSpPr bwMode="gray">
          <a:xfrm>
            <a:off x="971600" y="923823"/>
            <a:ext cx="3816424" cy="2200602"/>
            <a:chOff x="341523" y="1424505"/>
            <a:chExt cx="3856027" cy="1812342"/>
          </a:xfrm>
        </p:grpSpPr>
        <p:sp>
          <p:nvSpPr>
            <p:cNvPr id="8" name="TextBox 39"/>
            <p:cNvSpPr txBox="1"/>
            <p:nvPr/>
          </p:nvSpPr>
          <p:spPr bwMode="gray">
            <a:xfrm>
              <a:off x="556324" y="1424505"/>
              <a:ext cx="3641226" cy="1812342"/>
            </a:xfrm>
            <a:prstGeom prst="rect">
              <a:avLst/>
            </a:prstGeom>
          </p:spPr>
          <p:txBody>
            <a:bodyPr vert="horz" wrap="square" lIns="0" tIns="0" rIns="0" bIns="0" rtlCol="0">
              <a:spAutoFit/>
            </a:bodyPr>
            <a:lstStyle/>
            <a:p>
              <a:pPr algn="just" defTabSz="924259">
                <a:defRPr/>
              </a:pPr>
              <a:r>
                <a:rPr lang="hu-HU" sz="1100" b="1" kern="0" dirty="0">
                  <a:solidFill>
                    <a:srgbClr val="404040"/>
                  </a:solidFill>
                </a:rPr>
                <a:t>SATELLITE TV SOLUTION FROM HOME</a:t>
              </a:r>
            </a:p>
            <a:p>
              <a:pPr algn="just" defTabSz="924259">
                <a:defRPr/>
              </a:pPr>
              <a:r>
                <a:rPr lang="en-GB" sz="1100" dirty="0">
                  <a:solidFill>
                    <a:srgbClr val="58595B"/>
                  </a:solidFill>
                </a:rPr>
                <a:t>Hungarians living in Germany show greater interest (57</a:t>
              </a:r>
              <a:r>
                <a:rPr lang="hu-HU" sz="1100" dirty="0">
                  <a:solidFill>
                    <a:srgbClr val="58595B"/>
                  </a:solidFill>
                </a:rPr>
                <a:t> </a:t>
              </a:r>
              <a:r>
                <a:rPr lang="en-GB" sz="1100" dirty="0">
                  <a:solidFill>
                    <a:srgbClr val="58595B"/>
                  </a:solidFill>
                </a:rPr>
                <a:t>%) in satellite TV service that those who work in Great Britain (40</a:t>
              </a:r>
              <a:r>
                <a:rPr lang="hu-HU" sz="1100" dirty="0">
                  <a:solidFill>
                    <a:srgbClr val="58595B"/>
                  </a:solidFill>
                </a:rPr>
                <a:t> </a:t>
              </a:r>
              <a:r>
                <a:rPr lang="en-GB" sz="1100" dirty="0">
                  <a:solidFill>
                    <a:srgbClr val="58595B"/>
                  </a:solidFill>
                </a:rPr>
                <a:t>%).</a:t>
              </a:r>
            </a:p>
            <a:p>
              <a:pPr algn="just" defTabSz="924259">
                <a:defRPr/>
              </a:pPr>
              <a:r>
                <a:rPr lang="en-GB" sz="1100" dirty="0">
                  <a:solidFill>
                    <a:srgbClr val="58595B"/>
                  </a:solidFill>
                </a:rPr>
                <a:t>Men over 40 years and living in small towns are more interested in this offer, young people living in big cities care less about it. The interested ones could typically not settle in</a:t>
              </a:r>
              <a:r>
                <a:rPr lang="hu-HU" sz="1100" dirty="0">
                  <a:solidFill>
                    <a:srgbClr val="58595B"/>
                  </a:solidFill>
                </a:rPr>
                <a:t> </a:t>
              </a:r>
              <a:r>
                <a:rPr lang="hu-HU" sz="1100" dirty="0" err="1">
                  <a:solidFill>
                    <a:srgbClr val="58595B"/>
                  </a:solidFill>
                </a:rPr>
                <a:t>the</a:t>
              </a:r>
              <a:r>
                <a:rPr lang="en-GB" sz="1100" dirty="0">
                  <a:solidFill>
                    <a:srgbClr val="58595B"/>
                  </a:solidFill>
                </a:rPr>
                <a:t> foreign environment </a:t>
              </a:r>
              <a:r>
                <a:rPr lang="en-GB" sz="1100" kern="0" dirty="0">
                  <a:solidFill>
                    <a:srgbClr val="58595B"/>
                  </a:solidFill>
                </a:rPr>
                <a:t>or often feel like strangers there, and therefore they plan to move home; they are also currently in daily contact with people at home and they visit them even several times a month. For them, the Hungarian broadcast is presumably a cure for loneliness and isolation, it is important for them to stay up-to-date </a:t>
              </a:r>
              <a:r>
                <a:rPr lang="hu-HU" sz="1100" kern="0" dirty="0" err="1">
                  <a:solidFill>
                    <a:srgbClr val="58595B"/>
                  </a:solidFill>
                </a:rPr>
                <a:t>with</a:t>
              </a:r>
              <a:r>
                <a:rPr lang="en-GB" sz="1100" kern="0" dirty="0">
                  <a:solidFill>
                    <a:srgbClr val="58595B"/>
                  </a:solidFill>
                </a:rPr>
                <a:t> events at home. </a:t>
              </a:r>
              <a:endParaRPr lang="hu-HU" sz="1100" dirty="0">
                <a:solidFill>
                  <a:srgbClr val="58595B"/>
                </a:solidFill>
              </a:endParaRPr>
            </a:p>
            <a:p>
              <a:pPr algn="just" defTabSz="924259">
                <a:defRPr/>
              </a:pPr>
              <a:endParaRPr lang="hu-HU" sz="1100" dirty="0">
                <a:solidFill>
                  <a:srgbClr val="58595B"/>
                </a:solidFill>
              </a:endParaRPr>
            </a:p>
          </p:txBody>
        </p:sp>
        <p:cxnSp>
          <p:nvCxnSpPr>
            <p:cNvPr id="9" name="Straight Connector 6"/>
            <p:cNvCxnSpPr/>
            <p:nvPr/>
          </p:nvCxnSpPr>
          <p:spPr bwMode="gray">
            <a:xfrm>
              <a:off x="341523" y="1431305"/>
              <a:ext cx="0" cy="1772299"/>
            </a:xfrm>
            <a:prstGeom prst="line">
              <a:avLst/>
            </a:prstGeom>
            <a:noFill/>
            <a:ln w="76200">
              <a:solidFill>
                <a:schemeClr val="accent1">
                  <a:lumMod val="60000"/>
                  <a:lumOff val="40000"/>
                </a:schemeClr>
              </a:solidFill>
              <a:round/>
              <a:headEnd/>
              <a:tailEnd/>
            </a:ln>
            <a:effectLst/>
            <a:extLst>
              <a:ext uri="{909E8E84-426E-40DD-AFC4-6F175D3DCCD1}">
                <a14:hiddenFill xmlns:a14="http://schemas.microsoft.com/office/drawing/2010/main">
                  <a:noFill/>
                </a14:hiddenFill>
              </a:ext>
            </a:extLst>
          </p:spPr>
        </p:cxnSp>
      </p:grpSp>
      <p:grpSp>
        <p:nvGrpSpPr>
          <p:cNvPr id="4" name="Group 9"/>
          <p:cNvGrpSpPr/>
          <p:nvPr/>
        </p:nvGrpSpPr>
        <p:grpSpPr bwMode="gray">
          <a:xfrm>
            <a:off x="5220072" y="915566"/>
            <a:ext cx="3384376" cy="3240359"/>
            <a:chOff x="333984" y="1526660"/>
            <a:chExt cx="3753273" cy="2668651"/>
          </a:xfrm>
        </p:grpSpPr>
        <p:sp>
          <p:nvSpPr>
            <p:cNvPr id="11" name="TextBox 39"/>
            <p:cNvSpPr txBox="1"/>
            <p:nvPr/>
          </p:nvSpPr>
          <p:spPr bwMode="gray">
            <a:xfrm>
              <a:off x="556325" y="1526660"/>
              <a:ext cx="3530932" cy="2648808"/>
            </a:xfrm>
            <a:prstGeom prst="rect">
              <a:avLst/>
            </a:prstGeom>
          </p:spPr>
          <p:txBody>
            <a:bodyPr vert="horz" wrap="square" lIns="0" tIns="0" rIns="0" bIns="0" rtlCol="0">
              <a:spAutoFit/>
            </a:bodyPr>
            <a:lstStyle/>
            <a:p>
              <a:pPr marL="4763" algn="just"/>
              <a:r>
                <a:rPr lang="en-GB" sz="1100" dirty="0">
                  <a:solidFill>
                    <a:srgbClr val="58595B"/>
                  </a:solidFill>
                </a:rPr>
                <a:t>50 % of respondents did not watch a</a:t>
              </a:r>
              <a:r>
                <a:rPr lang="hu-HU" sz="1100" dirty="0" err="1">
                  <a:solidFill>
                    <a:srgbClr val="58595B"/>
                  </a:solidFill>
                </a:rPr>
                <a:t>ny</a:t>
              </a:r>
              <a:r>
                <a:rPr lang="en-GB" sz="1100" dirty="0">
                  <a:solidFill>
                    <a:srgbClr val="58595B"/>
                  </a:solidFill>
                </a:rPr>
                <a:t> domestic TV</a:t>
              </a:r>
              <a:r>
                <a:rPr lang="hu-HU" sz="1100" dirty="0">
                  <a:solidFill>
                    <a:srgbClr val="58595B"/>
                  </a:solidFill>
                </a:rPr>
                <a:t> </a:t>
              </a:r>
              <a:r>
                <a:rPr lang="en-GB" sz="1100" dirty="0">
                  <a:solidFill>
                    <a:srgbClr val="58595B"/>
                  </a:solidFill>
                </a:rPr>
                <a:t>broadcast in the past 6 months. Top 5 most watched programs: X-</a:t>
              </a:r>
              <a:r>
                <a:rPr lang="en-GB" sz="1100" dirty="0" err="1">
                  <a:solidFill>
                    <a:srgbClr val="58595B"/>
                  </a:solidFill>
                </a:rPr>
                <a:t>faktor</a:t>
              </a:r>
              <a:r>
                <a:rPr lang="en-GB" sz="1100" dirty="0">
                  <a:solidFill>
                    <a:srgbClr val="58595B"/>
                  </a:solidFill>
                </a:rPr>
                <a:t>, </a:t>
              </a:r>
              <a:r>
                <a:rPr lang="en-GB" sz="1100" dirty="0" err="1">
                  <a:solidFill>
                    <a:srgbClr val="58595B"/>
                  </a:solidFill>
                </a:rPr>
                <a:t>Barátok</a:t>
              </a:r>
              <a:r>
                <a:rPr lang="en-GB" sz="1100" dirty="0">
                  <a:solidFill>
                    <a:srgbClr val="58595B"/>
                  </a:solidFill>
                </a:rPr>
                <a:t> </a:t>
              </a:r>
              <a:r>
                <a:rPr lang="en-GB" sz="1100" dirty="0" err="1">
                  <a:solidFill>
                    <a:srgbClr val="58595B"/>
                  </a:solidFill>
                </a:rPr>
                <a:t>közt</a:t>
              </a:r>
              <a:r>
                <a:rPr lang="en-GB" sz="1100" dirty="0">
                  <a:solidFill>
                    <a:srgbClr val="58595B"/>
                  </a:solidFill>
                </a:rPr>
                <a:t>, </a:t>
              </a:r>
              <a:r>
                <a:rPr lang="en-GB" sz="1100" dirty="0" err="1">
                  <a:solidFill>
                    <a:srgbClr val="58595B"/>
                  </a:solidFill>
                </a:rPr>
                <a:t>Gasztroangyal</a:t>
              </a:r>
              <a:r>
                <a:rPr lang="en-GB" sz="1100" dirty="0">
                  <a:solidFill>
                    <a:srgbClr val="58595B"/>
                  </a:solidFill>
                </a:rPr>
                <a:t>, </a:t>
              </a:r>
              <a:r>
                <a:rPr lang="en-GB" sz="1100" dirty="0" err="1">
                  <a:solidFill>
                    <a:srgbClr val="58595B"/>
                  </a:solidFill>
                </a:rPr>
                <a:t>Éjjel-nappal</a:t>
              </a:r>
              <a:r>
                <a:rPr lang="en-GB" sz="1100" dirty="0">
                  <a:solidFill>
                    <a:srgbClr val="58595B"/>
                  </a:solidFill>
                </a:rPr>
                <a:t> Budapest, </a:t>
              </a:r>
              <a:r>
                <a:rPr lang="en-GB" sz="1100" dirty="0" err="1">
                  <a:solidFill>
                    <a:srgbClr val="58595B"/>
                  </a:solidFill>
                </a:rPr>
                <a:t>Magyarország</a:t>
              </a:r>
              <a:r>
                <a:rPr lang="en-GB" sz="1100" dirty="0">
                  <a:solidFill>
                    <a:srgbClr val="58595B"/>
                  </a:solidFill>
                </a:rPr>
                <a:t>, </a:t>
              </a:r>
              <a:r>
                <a:rPr lang="en-GB" sz="1100" dirty="0" err="1">
                  <a:solidFill>
                    <a:srgbClr val="58595B"/>
                  </a:solidFill>
                </a:rPr>
                <a:t>szeretlek</a:t>
              </a:r>
              <a:r>
                <a:rPr lang="en-GB" sz="1100" dirty="0">
                  <a:solidFill>
                    <a:srgbClr val="58595B"/>
                  </a:solidFill>
                </a:rPr>
                <a:t>. Domestic programs are watched in higher </a:t>
              </a:r>
              <a:r>
                <a:rPr lang="hu-HU" sz="1100" dirty="0" err="1">
                  <a:solidFill>
                    <a:srgbClr val="58595B"/>
                  </a:solidFill>
                </a:rPr>
                <a:t>rate</a:t>
              </a:r>
              <a:r>
                <a:rPr lang="en-GB" sz="1100" dirty="0">
                  <a:solidFill>
                    <a:srgbClr val="58595B"/>
                  </a:solidFill>
                </a:rPr>
                <a:t> by Hungarians living in Germany, married women belonging to the elder age group, living in villages. They are characterized by more frequent contact, they also visit home more often because they often feel like strangers abroad. If they could choose, </a:t>
              </a:r>
              <a:r>
                <a:rPr lang="hu-HU" sz="1100" dirty="0">
                  <a:solidFill>
                    <a:srgbClr val="58595B"/>
                  </a:solidFill>
                </a:rPr>
                <a:t>t</a:t>
              </a:r>
              <a:r>
                <a:rPr lang="en-GB" sz="1100" dirty="0">
                  <a:solidFill>
                    <a:srgbClr val="58595B"/>
                  </a:solidFill>
                </a:rPr>
                <a:t>he most popular Hungarian TV contents would be movies, educational films and news. </a:t>
              </a:r>
            </a:p>
            <a:p>
              <a:pPr marL="4763" algn="just"/>
              <a:r>
                <a:rPr lang="en-GB" sz="1100" dirty="0">
                  <a:solidFill>
                    <a:srgbClr val="58595B"/>
                  </a:solidFill>
                </a:rPr>
                <a:t>Many people living abroad are interested in domestic events, they hear about Hungarian broadcasts and they even download them. However, an opposite attitude can also be observed</a:t>
              </a:r>
              <a:r>
                <a:rPr lang="hu-HU" sz="1100" dirty="0">
                  <a:solidFill>
                    <a:srgbClr val="58595B"/>
                  </a:solidFill>
                </a:rPr>
                <a:t>,</a:t>
              </a:r>
              <a:r>
                <a:rPr lang="en-GB" sz="1100" dirty="0">
                  <a:solidFill>
                    <a:srgbClr val="58595B"/>
                  </a:solidFill>
                </a:rPr>
                <a:t> according which many do not watch Hungarian broadcasts anymore, probably because they have learned to like the programs of foreign channels.  </a:t>
              </a:r>
            </a:p>
          </p:txBody>
        </p:sp>
        <p:cxnSp>
          <p:nvCxnSpPr>
            <p:cNvPr id="12" name="Straight Connector 6"/>
            <p:cNvCxnSpPr/>
            <p:nvPr/>
          </p:nvCxnSpPr>
          <p:spPr bwMode="gray">
            <a:xfrm>
              <a:off x="333984" y="1533460"/>
              <a:ext cx="0" cy="2661851"/>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grpSp>
        <p:nvGrpSpPr>
          <p:cNvPr id="19" name="Group 9"/>
          <p:cNvGrpSpPr/>
          <p:nvPr/>
        </p:nvGrpSpPr>
        <p:grpSpPr bwMode="gray">
          <a:xfrm>
            <a:off x="971600" y="3200807"/>
            <a:ext cx="3816424" cy="1184940"/>
            <a:chOff x="341470" y="1538023"/>
            <a:chExt cx="3745787" cy="975876"/>
          </a:xfrm>
        </p:grpSpPr>
        <p:sp>
          <p:nvSpPr>
            <p:cNvPr id="20" name="TextBox 39"/>
            <p:cNvSpPr txBox="1"/>
            <p:nvPr/>
          </p:nvSpPr>
          <p:spPr bwMode="gray">
            <a:xfrm>
              <a:off x="556324" y="1538023"/>
              <a:ext cx="3530933" cy="975876"/>
            </a:xfrm>
            <a:prstGeom prst="rect">
              <a:avLst/>
            </a:prstGeom>
          </p:spPr>
          <p:txBody>
            <a:bodyPr vert="horz" wrap="square" lIns="0" tIns="0" rIns="0" bIns="0" rtlCol="0">
              <a:spAutoFit/>
            </a:bodyPr>
            <a:lstStyle/>
            <a:p>
              <a:pPr algn="just" defTabSz="924259">
                <a:defRPr/>
              </a:pPr>
              <a:r>
                <a:rPr lang="hu-HU" sz="1100" b="1" kern="0" dirty="0">
                  <a:solidFill>
                    <a:srgbClr val="404040"/>
                  </a:solidFill>
                </a:rPr>
                <a:t>HUNGARIAN TV CONTENT</a:t>
              </a:r>
            </a:p>
            <a:p>
              <a:pPr algn="just" defTabSz="924259">
                <a:defRPr/>
              </a:pPr>
              <a:r>
                <a:rPr lang="en-GB" sz="1100" kern="0" dirty="0">
                  <a:solidFill>
                    <a:srgbClr val="58595B"/>
                  </a:solidFill>
                </a:rPr>
                <a:t>Downloading TV content from the internet is typical for approx. 2/3 of all respondent</a:t>
              </a:r>
              <a:r>
                <a:rPr lang="hu-HU" sz="1100" kern="0" dirty="0">
                  <a:solidFill>
                    <a:srgbClr val="58595B"/>
                  </a:solidFill>
                </a:rPr>
                <a:t>s. </a:t>
              </a:r>
              <a:r>
                <a:rPr lang="en-GB" sz="1100" kern="0" dirty="0">
                  <a:solidFill>
                    <a:srgbClr val="58595B"/>
                  </a:solidFill>
                </a:rPr>
                <a:t>On a daily basis </a:t>
              </a:r>
              <a:r>
                <a:rPr lang="hu-HU" sz="1100" kern="0" dirty="0" err="1">
                  <a:solidFill>
                    <a:srgbClr val="58595B"/>
                  </a:solidFill>
                </a:rPr>
                <a:t>this</a:t>
              </a:r>
              <a:r>
                <a:rPr lang="hu-HU" sz="1100" kern="0" dirty="0">
                  <a:solidFill>
                    <a:srgbClr val="58595B"/>
                  </a:solidFill>
                </a:rPr>
                <a:t> </a:t>
              </a:r>
              <a:r>
                <a:rPr lang="hu-HU" sz="1100" kern="0" dirty="0" err="1">
                  <a:solidFill>
                    <a:srgbClr val="58595B"/>
                  </a:solidFill>
                </a:rPr>
                <a:t>activity</a:t>
              </a:r>
              <a:r>
                <a:rPr lang="hu-HU" sz="1100" kern="0" dirty="0">
                  <a:solidFill>
                    <a:srgbClr val="58595B"/>
                  </a:solidFill>
                </a:rPr>
                <a:t> (</a:t>
              </a:r>
              <a:r>
                <a:rPr lang="hu-HU" sz="1100" kern="0" dirty="0" err="1">
                  <a:solidFill>
                    <a:srgbClr val="58595B"/>
                  </a:solidFill>
                </a:rPr>
                <a:t>just</a:t>
              </a:r>
              <a:r>
                <a:rPr lang="hu-HU" sz="1100" kern="0" dirty="0">
                  <a:solidFill>
                    <a:srgbClr val="58595B"/>
                  </a:solidFill>
                </a:rPr>
                <a:t> </a:t>
              </a:r>
              <a:r>
                <a:rPr lang="hu-HU" sz="1100" kern="0" dirty="0" err="1">
                  <a:solidFill>
                    <a:srgbClr val="58595B"/>
                  </a:solidFill>
                </a:rPr>
                <a:t>like</a:t>
              </a:r>
              <a:r>
                <a:rPr lang="hu-HU" sz="1100" kern="0" dirty="0">
                  <a:solidFill>
                    <a:srgbClr val="58595B"/>
                  </a:solidFill>
                </a:rPr>
                <a:t> </a:t>
              </a:r>
              <a:r>
                <a:rPr lang="hu-HU" sz="1100" kern="0" dirty="0" err="1">
                  <a:solidFill>
                    <a:srgbClr val="58595B"/>
                  </a:solidFill>
                </a:rPr>
                <a:t>streaming</a:t>
              </a:r>
              <a:r>
                <a:rPr lang="hu-HU" sz="1100" kern="0" dirty="0">
                  <a:solidFill>
                    <a:srgbClr val="58595B"/>
                  </a:solidFill>
                </a:rPr>
                <a:t>)</a:t>
              </a:r>
              <a:r>
                <a:rPr lang="en-GB" sz="1100" kern="0" dirty="0">
                  <a:solidFill>
                    <a:srgbClr val="58595B"/>
                  </a:solidFill>
                </a:rPr>
                <a:t> is mostly typical for single men living in the capital. Those who have never tried it are mainly women living in villages. </a:t>
              </a:r>
            </a:p>
            <a:p>
              <a:pPr algn="just" defTabSz="924259">
                <a:defRPr/>
              </a:pPr>
              <a:endParaRPr lang="hu-HU" sz="1100" dirty="0">
                <a:solidFill>
                  <a:srgbClr val="58595B"/>
                </a:solidFill>
              </a:endParaRPr>
            </a:p>
          </p:txBody>
        </p:sp>
        <p:cxnSp>
          <p:nvCxnSpPr>
            <p:cNvPr id="21" name="Straight Connector 6"/>
            <p:cNvCxnSpPr/>
            <p:nvPr/>
          </p:nvCxnSpPr>
          <p:spPr bwMode="gray">
            <a:xfrm flipH="1">
              <a:off x="341470" y="1574722"/>
              <a:ext cx="55" cy="809208"/>
            </a:xfrm>
            <a:prstGeom prst="line">
              <a:avLst/>
            </a:prstGeom>
            <a:noFill/>
            <a:ln w="76200">
              <a:solidFill>
                <a:schemeClr val="accent3"/>
              </a:solidFill>
              <a:round/>
              <a:headEnd/>
              <a:tailEnd/>
            </a:ln>
            <a:effectLst/>
            <a:extLst>
              <a:ext uri="{909E8E84-426E-40DD-AFC4-6F175D3DCCD1}">
                <a14:hiddenFill xmlns:a14="http://schemas.microsoft.com/office/drawing/2010/main">
                  <a:noFill/>
                </a14:hiddenFill>
              </a:ext>
            </a:extLst>
          </p:spPr>
        </p:cxnSp>
      </p:grpSp>
      <p:pic>
        <p:nvPicPr>
          <p:cNvPr id="14" name="Picture 13">
            <a:extLst>
              <a:ext uri="{FF2B5EF4-FFF2-40B4-BE49-F238E27FC236}">
                <a16:creationId xmlns:a16="http://schemas.microsoft.com/office/drawing/2014/main" xmlns="" id="{F6CD7283-ADC5-4E4B-A6BD-25D312EFB5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5" name="Picture 14">
            <a:extLst>
              <a:ext uri="{FF2B5EF4-FFF2-40B4-BE49-F238E27FC236}">
                <a16:creationId xmlns:a16="http://schemas.microsoft.com/office/drawing/2014/main" xmlns="" id="{1B5264C2-1DBC-409E-B018-BFFA45E92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792736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9475"/>
          </a:xfrm>
        </p:spPr>
        <p:txBody>
          <a:bodyPr/>
          <a:lstStyle/>
          <a:p>
            <a:r>
              <a:rPr lang="en-GB" dirty="0"/>
              <a:t>What kind of TV contents have you downloaded in the past 6 months (torrent)?</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err="1"/>
              <a:t>Content</a:t>
            </a:r>
            <a:r>
              <a:rPr lang="hu-HU" dirty="0"/>
              <a:t> of </a:t>
            </a:r>
            <a:r>
              <a:rPr lang="hu-HU" dirty="0" err="1"/>
              <a:t>Downloading</a:t>
            </a:r>
            <a:endParaRPr lang="en-US" dirty="0"/>
          </a:p>
        </p:txBody>
      </p:sp>
      <p:sp>
        <p:nvSpPr>
          <p:cNvPr id="42" name="TextBox 41"/>
          <p:cNvSpPr txBox="1"/>
          <p:nvPr/>
        </p:nvSpPr>
        <p:spPr>
          <a:xfrm>
            <a:off x="329709" y="2592701"/>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Great </a:t>
            </a:r>
            <a:r>
              <a:rPr kumimoji="0" lang="hu-HU" sz="1200" b="1" i="0" u="none" strike="noStrike" kern="0" cap="none" spc="0" normalizeH="0" baseline="0" noProof="0" dirty="0" err="1">
                <a:ln>
                  <a:noFill/>
                </a:ln>
                <a:solidFill>
                  <a:schemeClr val="accent2"/>
                </a:solidFill>
                <a:effectLst/>
                <a:uLnTx/>
                <a:uFillTx/>
              </a:rPr>
              <a:t>Britain</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43" name="TextBox 42"/>
          <p:cNvSpPr txBox="1"/>
          <p:nvPr/>
        </p:nvSpPr>
        <p:spPr>
          <a:xfrm>
            <a:off x="329709" y="2433640"/>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44" name="TextBox 43"/>
          <p:cNvSpPr txBox="1"/>
          <p:nvPr/>
        </p:nvSpPr>
        <p:spPr>
          <a:xfrm>
            <a:off x="329709" y="2780760"/>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err="1">
                <a:ln>
                  <a:noFill/>
                </a:ln>
                <a:solidFill>
                  <a:schemeClr val="accent5"/>
                </a:solidFill>
                <a:effectLst/>
                <a:uLnTx/>
                <a:uFillTx/>
              </a:rPr>
              <a:t>Germany</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grpSp>
        <p:nvGrpSpPr>
          <p:cNvPr id="79" name="Group 26"/>
          <p:cNvGrpSpPr/>
          <p:nvPr/>
        </p:nvGrpSpPr>
        <p:grpSpPr>
          <a:xfrm>
            <a:off x="1913220" y="1219485"/>
            <a:ext cx="1271972" cy="1271972"/>
            <a:chOff x="1505542" y="1628586"/>
            <a:chExt cx="3960000" cy="3960000"/>
          </a:xfrm>
        </p:grpSpPr>
        <p:sp>
          <p:nvSpPr>
            <p:cNvPr id="80" name="Oval 7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1" name="Oval 8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2" name="Oval 8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83" name="Arc 82"/>
          <p:cNvSpPr>
            <a:spLocks noChangeAspect="1"/>
          </p:cNvSpPr>
          <p:nvPr/>
        </p:nvSpPr>
        <p:spPr bwMode="auto">
          <a:xfrm>
            <a:off x="1913150" y="1219486"/>
            <a:ext cx="1272114" cy="1271972"/>
          </a:xfrm>
          <a:prstGeom prst="arc">
            <a:avLst>
              <a:gd name="adj1" fmla="val 16200000"/>
              <a:gd name="adj2" fmla="val 698326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4" name="Arc 83"/>
          <p:cNvSpPr>
            <a:spLocks noChangeAspect="1"/>
          </p:cNvSpPr>
          <p:nvPr/>
        </p:nvSpPr>
        <p:spPr bwMode="auto">
          <a:xfrm>
            <a:off x="1970974" y="1277304"/>
            <a:ext cx="1156466" cy="1156336"/>
          </a:xfrm>
          <a:prstGeom prst="arc">
            <a:avLst>
              <a:gd name="adj1" fmla="val 16200000"/>
              <a:gd name="adj2" fmla="val 890980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5" name="Arc 84"/>
          <p:cNvSpPr>
            <a:spLocks noChangeAspect="1"/>
          </p:cNvSpPr>
          <p:nvPr/>
        </p:nvSpPr>
        <p:spPr bwMode="auto">
          <a:xfrm>
            <a:off x="2028797" y="1335120"/>
            <a:ext cx="1040820" cy="1040704"/>
          </a:xfrm>
          <a:prstGeom prst="arc">
            <a:avLst>
              <a:gd name="adj1" fmla="val 16200000"/>
              <a:gd name="adj2" fmla="val 3432909"/>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6" name="TextBox 85"/>
          <p:cNvSpPr txBox="1"/>
          <p:nvPr/>
        </p:nvSpPr>
        <p:spPr>
          <a:xfrm>
            <a:off x="2003177" y="172719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66</a:t>
            </a:r>
            <a:r>
              <a:rPr kumimoji="0" lang="en-GB" sz="1200" b="1" i="0" u="none" strike="noStrike" kern="0" cap="none" spc="0" normalizeH="0" baseline="0" noProof="0" dirty="0">
                <a:ln>
                  <a:noFill/>
                </a:ln>
                <a:solidFill>
                  <a:schemeClr val="accent2"/>
                </a:solidFill>
                <a:effectLst/>
                <a:uLnTx/>
                <a:uFillTx/>
              </a:rPr>
              <a:t>%</a:t>
            </a:r>
          </a:p>
        </p:txBody>
      </p:sp>
      <p:sp>
        <p:nvSpPr>
          <p:cNvPr id="87" name="TextBox 86"/>
          <p:cNvSpPr txBox="1"/>
          <p:nvPr/>
        </p:nvSpPr>
        <p:spPr>
          <a:xfrm>
            <a:off x="2003177" y="153914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57</a:t>
            </a:r>
            <a:r>
              <a:rPr kumimoji="0" lang="en-GB" sz="1200" b="1" i="0" u="none" strike="noStrike" kern="0" cap="none" spc="0" normalizeH="0" baseline="0" noProof="0" dirty="0">
                <a:ln>
                  <a:noFill/>
                </a:ln>
                <a:solidFill>
                  <a:schemeClr val="accent4"/>
                </a:solidFill>
                <a:effectLst/>
                <a:uLnTx/>
                <a:uFillTx/>
              </a:rPr>
              <a:t>%</a:t>
            </a:r>
          </a:p>
        </p:txBody>
      </p:sp>
      <p:sp>
        <p:nvSpPr>
          <p:cNvPr id="88" name="TextBox 87"/>
          <p:cNvSpPr txBox="1"/>
          <p:nvPr/>
        </p:nvSpPr>
        <p:spPr>
          <a:xfrm>
            <a:off x="2003177" y="191525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44</a:t>
            </a:r>
            <a:r>
              <a:rPr kumimoji="0" lang="en-GB" sz="1200" b="1" i="0" u="none" strike="noStrike" kern="0" cap="none" spc="0" normalizeH="0" baseline="0" noProof="0" dirty="0">
                <a:ln>
                  <a:noFill/>
                </a:ln>
                <a:solidFill>
                  <a:schemeClr val="accent5"/>
                </a:solidFill>
                <a:effectLst/>
                <a:uLnTx/>
                <a:uFillTx/>
              </a:rPr>
              <a:t>%</a:t>
            </a:r>
          </a:p>
        </p:txBody>
      </p:sp>
      <p:sp>
        <p:nvSpPr>
          <p:cNvPr id="89" name="Szövegdoboz 30"/>
          <p:cNvSpPr txBox="1"/>
          <p:nvPr/>
        </p:nvSpPr>
        <p:spPr>
          <a:xfrm>
            <a:off x="1792003" y="770589"/>
            <a:ext cx="151440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ANY KIND</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OF FOREIGN MOVIE</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grpSp>
        <p:nvGrpSpPr>
          <p:cNvPr id="90" name="Group 26"/>
          <p:cNvGrpSpPr/>
          <p:nvPr/>
        </p:nvGrpSpPr>
        <p:grpSpPr>
          <a:xfrm>
            <a:off x="5807449" y="1219485"/>
            <a:ext cx="1271972" cy="1271972"/>
            <a:chOff x="1505542" y="1628586"/>
            <a:chExt cx="3960000" cy="3960000"/>
          </a:xfrm>
        </p:grpSpPr>
        <p:sp>
          <p:nvSpPr>
            <p:cNvPr id="91" name="Oval 9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2" name="Oval 9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3" name="Oval 92"/>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94" name="Arc 93"/>
          <p:cNvSpPr>
            <a:spLocks noChangeAspect="1"/>
          </p:cNvSpPr>
          <p:nvPr/>
        </p:nvSpPr>
        <p:spPr bwMode="auto">
          <a:xfrm>
            <a:off x="5807379" y="1219486"/>
            <a:ext cx="1272114" cy="1271972"/>
          </a:xfrm>
          <a:prstGeom prst="arc">
            <a:avLst>
              <a:gd name="adj1" fmla="val 16200000"/>
              <a:gd name="adj2" fmla="val 197704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5" name="Arc 94"/>
          <p:cNvSpPr>
            <a:spLocks noChangeAspect="1"/>
          </p:cNvSpPr>
          <p:nvPr/>
        </p:nvSpPr>
        <p:spPr bwMode="auto">
          <a:xfrm>
            <a:off x="5865203" y="1277304"/>
            <a:ext cx="1156466" cy="1156336"/>
          </a:xfrm>
          <a:prstGeom prst="arc">
            <a:avLst>
              <a:gd name="adj1" fmla="val 16200000"/>
              <a:gd name="adj2" fmla="val 2123798"/>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6" name="Arc 95"/>
          <p:cNvSpPr>
            <a:spLocks noChangeAspect="1"/>
          </p:cNvSpPr>
          <p:nvPr/>
        </p:nvSpPr>
        <p:spPr bwMode="auto">
          <a:xfrm>
            <a:off x="5923026" y="1335120"/>
            <a:ext cx="1040820" cy="1040704"/>
          </a:xfrm>
          <a:prstGeom prst="arc">
            <a:avLst>
              <a:gd name="adj1" fmla="val 16200000"/>
              <a:gd name="adj2" fmla="val 169823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7" name="TextBox 96"/>
          <p:cNvSpPr txBox="1"/>
          <p:nvPr/>
        </p:nvSpPr>
        <p:spPr>
          <a:xfrm>
            <a:off x="5897406" y="172719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36</a:t>
            </a:r>
            <a:r>
              <a:rPr kumimoji="0" lang="en-GB" sz="1200" b="1" i="0" u="none" strike="noStrike" kern="0" cap="none" spc="0" normalizeH="0" baseline="0" noProof="0" dirty="0">
                <a:ln>
                  <a:noFill/>
                </a:ln>
                <a:solidFill>
                  <a:schemeClr val="accent2"/>
                </a:solidFill>
                <a:effectLst/>
                <a:uLnTx/>
                <a:uFillTx/>
              </a:rPr>
              <a:t>%</a:t>
            </a:r>
          </a:p>
        </p:txBody>
      </p:sp>
      <p:sp>
        <p:nvSpPr>
          <p:cNvPr id="98" name="TextBox 97"/>
          <p:cNvSpPr txBox="1"/>
          <p:nvPr/>
        </p:nvSpPr>
        <p:spPr>
          <a:xfrm>
            <a:off x="5897406" y="153914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35</a:t>
            </a:r>
            <a:r>
              <a:rPr kumimoji="0" lang="en-GB" sz="1200" b="1" i="0" u="none" strike="noStrike" kern="0" cap="none" spc="0" normalizeH="0" baseline="0" noProof="0" dirty="0">
                <a:ln>
                  <a:noFill/>
                </a:ln>
                <a:solidFill>
                  <a:schemeClr val="accent4"/>
                </a:solidFill>
                <a:effectLst/>
                <a:uLnTx/>
                <a:uFillTx/>
              </a:rPr>
              <a:t>%</a:t>
            </a:r>
          </a:p>
        </p:txBody>
      </p:sp>
      <p:sp>
        <p:nvSpPr>
          <p:cNvPr id="99" name="TextBox 98"/>
          <p:cNvSpPr txBox="1"/>
          <p:nvPr/>
        </p:nvSpPr>
        <p:spPr>
          <a:xfrm>
            <a:off x="5897406" y="191525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33</a:t>
            </a:r>
            <a:r>
              <a:rPr kumimoji="0" lang="en-GB" sz="1200" b="1" i="0" u="none" strike="noStrike" kern="0" cap="none" spc="0" normalizeH="0" baseline="0" noProof="0" dirty="0">
                <a:ln>
                  <a:noFill/>
                </a:ln>
                <a:solidFill>
                  <a:schemeClr val="accent5"/>
                </a:solidFill>
                <a:effectLst/>
                <a:uLnTx/>
                <a:uFillTx/>
              </a:rPr>
              <a:t>%</a:t>
            </a:r>
          </a:p>
        </p:txBody>
      </p:sp>
      <p:sp>
        <p:nvSpPr>
          <p:cNvPr id="100" name="Szövegdoboz 30"/>
          <p:cNvSpPr txBox="1"/>
          <p:nvPr/>
        </p:nvSpPr>
        <p:spPr>
          <a:xfrm>
            <a:off x="5610510" y="779425"/>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HUNGARIAN MOVIE NOT ACCESSIBLE ABROAD</a:t>
            </a:r>
          </a:p>
        </p:txBody>
      </p:sp>
      <p:grpSp>
        <p:nvGrpSpPr>
          <p:cNvPr id="101" name="Group 26"/>
          <p:cNvGrpSpPr/>
          <p:nvPr/>
        </p:nvGrpSpPr>
        <p:grpSpPr>
          <a:xfrm>
            <a:off x="3863357" y="1219485"/>
            <a:ext cx="1271972" cy="1271972"/>
            <a:chOff x="1505542" y="1628586"/>
            <a:chExt cx="3960000" cy="3960000"/>
          </a:xfrm>
        </p:grpSpPr>
        <p:sp>
          <p:nvSpPr>
            <p:cNvPr id="102" name="Oval 10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3" name="Oval 10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4" name="Oval 10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05" name="Arc 104"/>
          <p:cNvSpPr>
            <a:spLocks noChangeAspect="1"/>
          </p:cNvSpPr>
          <p:nvPr/>
        </p:nvSpPr>
        <p:spPr bwMode="auto">
          <a:xfrm>
            <a:off x="3863287" y="1219486"/>
            <a:ext cx="1272114" cy="1271972"/>
          </a:xfrm>
          <a:prstGeom prst="arc">
            <a:avLst>
              <a:gd name="adj1" fmla="val 16200000"/>
              <a:gd name="adj2" fmla="val 5090378"/>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6" name="Arc 105"/>
          <p:cNvSpPr>
            <a:spLocks noChangeAspect="1"/>
          </p:cNvSpPr>
          <p:nvPr/>
        </p:nvSpPr>
        <p:spPr bwMode="auto">
          <a:xfrm>
            <a:off x="3921111" y="1277304"/>
            <a:ext cx="1156466" cy="1156336"/>
          </a:xfrm>
          <a:prstGeom prst="arc">
            <a:avLst>
              <a:gd name="adj1" fmla="val 16200000"/>
              <a:gd name="adj2" fmla="val 7417055"/>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7" name="Arc 106"/>
          <p:cNvSpPr>
            <a:spLocks noChangeAspect="1"/>
          </p:cNvSpPr>
          <p:nvPr/>
        </p:nvSpPr>
        <p:spPr bwMode="auto">
          <a:xfrm>
            <a:off x="3978934" y="1335120"/>
            <a:ext cx="1040820" cy="1040704"/>
          </a:xfrm>
          <a:prstGeom prst="arc">
            <a:avLst>
              <a:gd name="adj1" fmla="val 16200000"/>
              <a:gd name="adj2" fmla="val 1659463"/>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8" name="TextBox 107"/>
          <p:cNvSpPr txBox="1"/>
          <p:nvPr/>
        </p:nvSpPr>
        <p:spPr>
          <a:xfrm>
            <a:off x="3953314" y="1727199"/>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60</a:t>
            </a:r>
            <a:r>
              <a:rPr kumimoji="0" lang="en-GB" sz="1200" b="1" i="0" u="none" strike="noStrike" kern="0" cap="none" spc="0" normalizeH="0" baseline="0" noProof="0" dirty="0">
                <a:ln>
                  <a:noFill/>
                </a:ln>
                <a:solidFill>
                  <a:schemeClr val="accent2"/>
                </a:solidFill>
                <a:effectLst/>
                <a:uLnTx/>
                <a:uFillTx/>
              </a:rPr>
              <a:t>%</a:t>
            </a:r>
          </a:p>
        </p:txBody>
      </p:sp>
      <p:sp>
        <p:nvSpPr>
          <p:cNvPr id="109" name="TextBox 108"/>
          <p:cNvSpPr txBox="1"/>
          <p:nvPr/>
        </p:nvSpPr>
        <p:spPr>
          <a:xfrm>
            <a:off x="3953314" y="153914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49</a:t>
            </a:r>
            <a:r>
              <a:rPr kumimoji="0" lang="en-GB" sz="1200" b="1" i="0" u="none" strike="noStrike" kern="0" cap="none" spc="0" normalizeH="0" baseline="0" noProof="0" dirty="0">
                <a:ln>
                  <a:noFill/>
                </a:ln>
                <a:solidFill>
                  <a:schemeClr val="accent4"/>
                </a:solidFill>
                <a:effectLst/>
                <a:uLnTx/>
                <a:uFillTx/>
              </a:rPr>
              <a:t>%</a:t>
            </a:r>
          </a:p>
        </p:txBody>
      </p:sp>
      <p:sp>
        <p:nvSpPr>
          <p:cNvPr id="110" name="TextBox 109"/>
          <p:cNvSpPr txBox="1"/>
          <p:nvPr/>
        </p:nvSpPr>
        <p:spPr>
          <a:xfrm>
            <a:off x="3953314" y="1915258"/>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33</a:t>
            </a:r>
            <a:r>
              <a:rPr kumimoji="0" lang="en-GB" sz="1200" b="1" i="0" u="none" strike="noStrike" kern="0" cap="none" spc="0" normalizeH="0" baseline="0" noProof="0" dirty="0">
                <a:ln>
                  <a:noFill/>
                </a:ln>
                <a:solidFill>
                  <a:schemeClr val="accent5"/>
                </a:solidFill>
                <a:effectLst/>
                <a:uLnTx/>
                <a:uFillTx/>
              </a:rPr>
              <a:t>%</a:t>
            </a:r>
          </a:p>
        </p:txBody>
      </p:sp>
      <p:sp>
        <p:nvSpPr>
          <p:cNvPr id="111" name="Szövegdoboz 30"/>
          <p:cNvSpPr txBox="1"/>
          <p:nvPr/>
        </p:nvSpPr>
        <p:spPr>
          <a:xfrm>
            <a:off x="3666419" y="779425"/>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ANY KIND OF FOREIGN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TV SHOW</a:t>
            </a:r>
          </a:p>
        </p:txBody>
      </p:sp>
      <p:grpSp>
        <p:nvGrpSpPr>
          <p:cNvPr id="68" name="Group 26"/>
          <p:cNvGrpSpPr/>
          <p:nvPr/>
        </p:nvGrpSpPr>
        <p:grpSpPr>
          <a:xfrm>
            <a:off x="1913220" y="3099977"/>
            <a:ext cx="1271972" cy="1271972"/>
            <a:chOff x="1505542" y="1628586"/>
            <a:chExt cx="3960000" cy="3960000"/>
          </a:xfrm>
        </p:grpSpPr>
        <p:sp>
          <p:nvSpPr>
            <p:cNvPr id="69" name="Oval 68"/>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70" name="Oval 69"/>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71" name="Oval 70"/>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72" name="Arc 71"/>
          <p:cNvSpPr>
            <a:spLocks noChangeAspect="1"/>
          </p:cNvSpPr>
          <p:nvPr/>
        </p:nvSpPr>
        <p:spPr bwMode="auto">
          <a:xfrm>
            <a:off x="1913150" y="3099978"/>
            <a:ext cx="1272114" cy="1271972"/>
          </a:xfrm>
          <a:prstGeom prst="arc">
            <a:avLst>
              <a:gd name="adj1" fmla="val 16200000"/>
              <a:gd name="adj2" fmla="val 1995643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3" name="Arc 72"/>
          <p:cNvSpPr>
            <a:spLocks noChangeAspect="1"/>
          </p:cNvSpPr>
          <p:nvPr/>
        </p:nvSpPr>
        <p:spPr bwMode="auto">
          <a:xfrm>
            <a:off x="1970974" y="3157796"/>
            <a:ext cx="1156466" cy="1156336"/>
          </a:xfrm>
          <a:prstGeom prst="arc">
            <a:avLst>
              <a:gd name="adj1" fmla="val 16200000"/>
              <a:gd name="adj2" fmla="val 20162202"/>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4" name="Arc 73"/>
          <p:cNvSpPr>
            <a:spLocks noChangeAspect="1"/>
          </p:cNvSpPr>
          <p:nvPr/>
        </p:nvSpPr>
        <p:spPr bwMode="auto">
          <a:xfrm>
            <a:off x="2028797" y="3215612"/>
            <a:ext cx="1040820" cy="1040704"/>
          </a:xfrm>
          <a:prstGeom prst="arc">
            <a:avLst>
              <a:gd name="adj1" fmla="val 16200000"/>
              <a:gd name="adj2" fmla="val 19802052"/>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5" name="TextBox 74"/>
          <p:cNvSpPr txBox="1"/>
          <p:nvPr/>
        </p:nvSpPr>
        <p:spPr>
          <a:xfrm>
            <a:off x="2003177" y="36076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20</a:t>
            </a:r>
            <a:r>
              <a:rPr kumimoji="0" lang="en-GB" sz="1200" b="1" i="0" u="none" strike="noStrike" kern="0" cap="none" spc="0" normalizeH="0" baseline="0" noProof="0" dirty="0">
                <a:ln>
                  <a:noFill/>
                </a:ln>
                <a:solidFill>
                  <a:schemeClr val="accent2"/>
                </a:solidFill>
                <a:effectLst/>
                <a:uLnTx/>
                <a:uFillTx/>
              </a:rPr>
              <a:t>%</a:t>
            </a:r>
          </a:p>
        </p:txBody>
      </p:sp>
      <p:sp>
        <p:nvSpPr>
          <p:cNvPr id="76" name="TextBox 75"/>
          <p:cNvSpPr txBox="1"/>
          <p:nvPr/>
        </p:nvSpPr>
        <p:spPr>
          <a:xfrm>
            <a:off x="2003177" y="34196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19</a:t>
            </a:r>
            <a:r>
              <a:rPr kumimoji="0" lang="en-GB" sz="1200" b="1" i="0" u="none" strike="noStrike" kern="0" cap="none" spc="0" normalizeH="0" baseline="0" noProof="0" dirty="0">
                <a:ln>
                  <a:noFill/>
                </a:ln>
                <a:solidFill>
                  <a:schemeClr val="accent4"/>
                </a:solidFill>
                <a:effectLst/>
                <a:uLnTx/>
                <a:uFillTx/>
              </a:rPr>
              <a:t>%</a:t>
            </a:r>
          </a:p>
        </p:txBody>
      </p:sp>
      <p:sp>
        <p:nvSpPr>
          <p:cNvPr id="77" name="TextBox 76"/>
          <p:cNvSpPr txBox="1"/>
          <p:nvPr/>
        </p:nvSpPr>
        <p:spPr>
          <a:xfrm>
            <a:off x="2003177" y="37957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18</a:t>
            </a:r>
            <a:r>
              <a:rPr kumimoji="0" lang="en-GB" sz="1200" b="1" i="0" u="none" strike="noStrike" kern="0" cap="none" spc="0" normalizeH="0" baseline="0" noProof="0" dirty="0">
                <a:ln>
                  <a:noFill/>
                </a:ln>
                <a:solidFill>
                  <a:schemeClr val="accent5"/>
                </a:solidFill>
                <a:effectLst/>
                <a:uLnTx/>
                <a:uFillTx/>
              </a:rPr>
              <a:t>%</a:t>
            </a:r>
          </a:p>
        </p:txBody>
      </p:sp>
      <p:sp>
        <p:nvSpPr>
          <p:cNvPr id="134" name="Szövegdoboz 30"/>
          <p:cNvSpPr txBox="1"/>
          <p:nvPr/>
        </p:nvSpPr>
        <p:spPr>
          <a:xfrm>
            <a:off x="1716282" y="2653050"/>
            <a:ext cx="1665847" cy="369332"/>
          </a:xfrm>
          <a:prstGeom prst="rect">
            <a:avLst/>
          </a:prstGeom>
          <a:noFill/>
        </p:spPr>
        <p:txBody>
          <a:bodyPr wrap="square" rtlCol="0">
            <a:spAutoFit/>
          </a:bodyPr>
          <a:lstStyle/>
          <a:p>
            <a:pPr lvl="0" algn="ctr" defTabSz="914400">
              <a:defRPr/>
            </a:pPr>
            <a:r>
              <a:rPr lang="hu-HU" sz="900" kern="0" cap="all" dirty="0">
                <a:solidFill>
                  <a:srgbClr val="404040"/>
                </a:solidFill>
                <a:latin typeface="Calibri" pitchFamily="34" charset="0"/>
                <a:cs typeface="Arial" pitchFamily="34" charset="0"/>
              </a:rPr>
              <a:t>HUNGARIAN TV SHOW NOT ACCESSIBLE ABROAD</a:t>
            </a:r>
          </a:p>
        </p:txBody>
      </p:sp>
      <p:grpSp>
        <p:nvGrpSpPr>
          <p:cNvPr id="135" name="Group 26"/>
          <p:cNvGrpSpPr/>
          <p:nvPr/>
        </p:nvGrpSpPr>
        <p:grpSpPr>
          <a:xfrm>
            <a:off x="5807449" y="3099977"/>
            <a:ext cx="1271972" cy="1271972"/>
            <a:chOff x="1505542" y="1628586"/>
            <a:chExt cx="3960000" cy="3960000"/>
          </a:xfrm>
        </p:grpSpPr>
        <p:sp>
          <p:nvSpPr>
            <p:cNvPr id="136" name="Oval 13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37" name="Oval 13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38" name="Oval 13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39" name="Arc 138"/>
          <p:cNvSpPr>
            <a:spLocks noChangeAspect="1"/>
          </p:cNvSpPr>
          <p:nvPr/>
        </p:nvSpPr>
        <p:spPr bwMode="auto">
          <a:xfrm>
            <a:off x="5807379" y="3099978"/>
            <a:ext cx="1272114" cy="1271972"/>
          </a:xfrm>
          <a:prstGeom prst="arc">
            <a:avLst>
              <a:gd name="adj1" fmla="val 16200000"/>
              <a:gd name="adj2" fmla="val 1858010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0" name="Arc 139"/>
          <p:cNvSpPr>
            <a:spLocks noChangeAspect="1"/>
          </p:cNvSpPr>
          <p:nvPr/>
        </p:nvSpPr>
        <p:spPr bwMode="auto">
          <a:xfrm>
            <a:off x="5865203" y="3157796"/>
            <a:ext cx="1156466" cy="1156336"/>
          </a:xfrm>
          <a:prstGeom prst="arc">
            <a:avLst>
              <a:gd name="adj1" fmla="val 16200000"/>
              <a:gd name="adj2" fmla="val 1919207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1" name="Arc 140"/>
          <p:cNvSpPr>
            <a:spLocks noChangeAspect="1"/>
          </p:cNvSpPr>
          <p:nvPr/>
        </p:nvSpPr>
        <p:spPr bwMode="auto">
          <a:xfrm>
            <a:off x="5923026" y="3215612"/>
            <a:ext cx="1040820" cy="1040704"/>
          </a:xfrm>
          <a:prstGeom prst="arc">
            <a:avLst>
              <a:gd name="adj1" fmla="val 16200000"/>
              <a:gd name="adj2" fmla="val 1812202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2" name="TextBox 141"/>
          <p:cNvSpPr txBox="1"/>
          <p:nvPr/>
        </p:nvSpPr>
        <p:spPr>
          <a:xfrm>
            <a:off x="5897406" y="36076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14</a:t>
            </a:r>
            <a:r>
              <a:rPr kumimoji="0" lang="en-GB" sz="1200" b="1" i="0" u="none" strike="noStrike" kern="0" cap="none" spc="0" normalizeH="0" baseline="0" noProof="0" dirty="0">
                <a:ln>
                  <a:noFill/>
                </a:ln>
                <a:solidFill>
                  <a:schemeClr val="accent2"/>
                </a:solidFill>
                <a:effectLst/>
                <a:uLnTx/>
                <a:uFillTx/>
              </a:rPr>
              <a:t>%</a:t>
            </a:r>
          </a:p>
        </p:txBody>
      </p:sp>
      <p:sp>
        <p:nvSpPr>
          <p:cNvPr id="143" name="TextBox 142"/>
          <p:cNvSpPr txBox="1"/>
          <p:nvPr/>
        </p:nvSpPr>
        <p:spPr>
          <a:xfrm>
            <a:off x="5897406" y="34196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11</a:t>
            </a:r>
            <a:r>
              <a:rPr kumimoji="0" lang="en-GB" sz="1200" b="1" i="0" u="none" strike="noStrike" kern="0" cap="none" spc="0" normalizeH="0" baseline="0" noProof="0" dirty="0">
                <a:ln>
                  <a:noFill/>
                </a:ln>
                <a:solidFill>
                  <a:schemeClr val="accent4"/>
                </a:solidFill>
                <a:effectLst/>
                <a:uLnTx/>
                <a:uFillTx/>
              </a:rPr>
              <a:t>%</a:t>
            </a:r>
          </a:p>
        </p:txBody>
      </p:sp>
      <p:sp>
        <p:nvSpPr>
          <p:cNvPr id="144" name="TextBox 143"/>
          <p:cNvSpPr txBox="1"/>
          <p:nvPr/>
        </p:nvSpPr>
        <p:spPr>
          <a:xfrm>
            <a:off x="5897406" y="37957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8</a:t>
            </a:r>
            <a:r>
              <a:rPr kumimoji="0" lang="en-GB" sz="1200" b="1" i="0" u="none" strike="noStrike" kern="0" cap="none" spc="0" normalizeH="0" baseline="0" noProof="0" dirty="0">
                <a:ln>
                  <a:noFill/>
                </a:ln>
                <a:solidFill>
                  <a:schemeClr val="accent5"/>
                </a:solidFill>
                <a:effectLst/>
                <a:uLnTx/>
                <a:uFillTx/>
              </a:rPr>
              <a:t>%</a:t>
            </a:r>
          </a:p>
        </p:txBody>
      </p:sp>
      <p:sp>
        <p:nvSpPr>
          <p:cNvPr id="145" name="Szövegdoboz 30"/>
          <p:cNvSpPr txBox="1"/>
          <p:nvPr/>
        </p:nvSpPr>
        <p:spPr>
          <a:xfrm>
            <a:off x="5358481" y="2615784"/>
            <a:ext cx="2169903"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HUNGARIAN PRODUCTION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(TALENT SHOW, GAMESHOW, OTHER SHOW PROGRAM)</a:t>
            </a:r>
          </a:p>
        </p:txBody>
      </p:sp>
      <p:grpSp>
        <p:nvGrpSpPr>
          <p:cNvPr id="146" name="Group 26"/>
          <p:cNvGrpSpPr/>
          <p:nvPr/>
        </p:nvGrpSpPr>
        <p:grpSpPr>
          <a:xfrm>
            <a:off x="3863357" y="3099977"/>
            <a:ext cx="1271972" cy="1271972"/>
            <a:chOff x="1505542" y="1628586"/>
            <a:chExt cx="3960000" cy="3960000"/>
          </a:xfrm>
        </p:grpSpPr>
        <p:sp>
          <p:nvSpPr>
            <p:cNvPr id="147" name="Oval 14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48" name="Oval 14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49" name="Oval 14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50" name="Arc 149"/>
          <p:cNvSpPr>
            <a:spLocks noChangeAspect="1"/>
          </p:cNvSpPr>
          <p:nvPr/>
        </p:nvSpPr>
        <p:spPr bwMode="auto">
          <a:xfrm>
            <a:off x="3863287" y="3099978"/>
            <a:ext cx="1272114" cy="1271972"/>
          </a:xfrm>
          <a:prstGeom prst="arc">
            <a:avLst>
              <a:gd name="adj1" fmla="val 16200000"/>
              <a:gd name="adj2" fmla="val 19296455"/>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1" name="Arc 150"/>
          <p:cNvSpPr>
            <a:spLocks noChangeAspect="1"/>
          </p:cNvSpPr>
          <p:nvPr/>
        </p:nvSpPr>
        <p:spPr bwMode="auto">
          <a:xfrm>
            <a:off x="3921111" y="3157796"/>
            <a:ext cx="1156466" cy="1156336"/>
          </a:xfrm>
          <a:prstGeom prst="arc">
            <a:avLst>
              <a:gd name="adj1" fmla="val 16200000"/>
              <a:gd name="adj2" fmla="val 1937814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2" name="Arc 151"/>
          <p:cNvSpPr>
            <a:spLocks noChangeAspect="1"/>
          </p:cNvSpPr>
          <p:nvPr/>
        </p:nvSpPr>
        <p:spPr bwMode="auto">
          <a:xfrm>
            <a:off x="3978934" y="3215612"/>
            <a:ext cx="1040820" cy="1040704"/>
          </a:xfrm>
          <a:prstGeom prst="arc">
            <a:avLst>
              <a:gd name="adj1" fmla="val 16200000"/>
              <a:gd name="adj2" fmla="val 1902481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3" name="TextBox 152"/>
          <p:cNvSpPr txBox="1"/>
          <p:nvPr/>
        </p:nvSpPr>
        <p:spPr>
          <a:xfrm>
            <a:off x="3953314" y="36076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16</a:t>
            </a:r>
            <a:r>
              <a:rPr kumimoji="0" lang="en-GB" sz="1200" b="1" i="0" u="none" strike="noStrike" kern="0" cap="none" spc="0" normalizeH="0" baseline="0" noProof="0" dirty="0">
                <a:ln>
                  <a:noFill/>
                </a:ln>
                <a:solidFill>
                  <a:schemeClr val="accent2"/>
                </a:solidFill>
                <a:effectLst/>
                <a:uLnTx/>
                <a:uFillTx/>
              </a:rPr>
              <a:t>%</a:t>
            </a:r>
          </a:p>
        </p:txBody>
      </p:sp>
      <p:sp>
        <p:nvSpPr>
          <p:cNvPr id="154" name="TextBox 153"/>
          <p:cNvSpPr txBox="1"/>
          <p:nvPr/>
        </p:nvSpPr>
        <p:spPr>
          <a:xfrm>
            <a:off x="3953314" y="34196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16</a:t>
            </a:r>
            <a:r>
              <a:rPr kumimoji="0" lang="en-GB" sz="1200" b="1" i="0" u="none" strike="noStrike" kern="0" cap="none" spc="0" normalizeH="0" baseline="0" noProof="0" dirty="0">
                <a:ln>
                  <a:noFill/>
                </a:ln>
                <a:solidFill>
                  <a:schemeClr val="accent4"/>
                </a:solidFill>
                <a:effectLst/>
                <a:uLnTx/>
                <a:uFillTx/>
              </a:rPr>
              <a:t>%</a:t>
            </a:r>
          </a:p>
        </p:txBody>
      </p:sp>
      <p:sp>
        <p:nvSpPr>
          <p:cNvPr id="155" name="TextBox 154"/>
          <p:cNvSpPr txBox="1"/>
          <p:nvPr/>
        </p:nvSpPr>
        <p:spPr>
          <a:xfrm>
            <a:off x="3953314" y="37957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14</a:t>
            </a:r>
            <a:r>
              <a:rPr kumimoji="0" lang="en-GB" sz="1200" b="1" i="0" u="none" strike="noStrike" kern="0" cap="none" spc="0" normalizeH="0" baseline="0" noProof="0" dirty="0">
                <a:ln>
                  <a:noFill/>
                </a:ln>
                <a:solidFill>
                  <a:schemeClr val="accent5"/>
                </a:solidFill>
                <a:effectLst/>
                <a:uLnTx/>
                <a:uFillTx/>
              </a:rPr>
              <a:t>%</a:t>
            </a:r>
          </a:p>
        </p:txBody>
      </p:sp>
      <p:sp>
        <p:nvSpPr>
          <p:cNvPr id="156" name="Szövegdoboz 30"/>
          <p:cNvSpPr txBox="1"/>
          <p:nvPr/>
        </p:nvSpPr>
        <p:spPr>
          <a:xfrm>
            <a:off x="3627359" y="2659917"/>
            <a:ext cx="1665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rPr>
              <a:t>HUNGARIAN</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DOCUMENTARIES, NEWS</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57" name="Szövegdoboz 26"/>
          <p:cNvSpPr txBox="1"/>
          <p:nvPr/>
        </p:nvSpPr>
        <p:spPr>
          <a:xfrm>
            <a:off x="214444" y="4587974"/>
            <a:ext cx="8445108" cy="153888"/>
          </a:xfrm>
          <a:prstGeom prst="rect">
            <a:avLst/>
          </a:prstGeom>
        </p:spPr>
        <p:txBody>
          <a:bodyPr vert="horz" wrap="square" lIns="0" tIns="0" rIns="0" bIns="0" rtlCol="0">
            <a:spAutoFit/>
          </a:bodyPr>
          <a:lstStyle/>
          <a:p>
            <a:pPr marL="4763" algn="just"/>
            <a:r>
              <a:rPr lang="en-GB" sz="1000" dirty="0">
                <a:solidFill>
                  <a:srgbClr val="58595B"/>
                </a:solidFill>
              </a:rPr>
              <a:t>Although it is the most frequent also among Hungarians living in Germany, they download foreign movies or TV shows in a much lower rate compared to average. </a:t>
            </a:r>
          </a:p>
        </p:txBody>
      </p:sp>
      <p:sp>
        <p:nvSpPr>
          <p:cNvPr id="7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N=400 (</a:t>
            </a:r>
            <a:r>
              <a:rPr lang="hu-HU" sz="900" dirty="0" err="1">
                <a:solidFill>
                  <a:srgbClr val="222223"/>
                </a:solidFill>
              </a:rPr>
              <a:t>those</a:t>
            </a:r>
            <a:r>
              <a:rPr lang="hu-HU" sz="900" dirty="0">
                <a:solidFill>
                  <a:srgbClr val="222223"/>
                </a:solidFill>
              </a:rPr>
              <a:t> </a:t>
            </a:r>
            <a:r>
              <a:rPr lang="hu-HU" sz="900" dirty="0" err="1">
                <a:solidFill>
                  <a:srgbClr val="222223"/>
                </a:solidFill>
              </a:rPr>
              <a:t>who</a:t>
            </a:r>
            <a:r>
              <a:rPr lang="hu-HU" sz="900" dirty="0">
                <a:solidFill>
                  <a:srgbClr val="222223"/>
                </a:solidFill>
              </a:rPr>
              <a:t> </a:t>
            </a:r>
            <a:r>
              <a:rPr lang="hu-HU" sz="900" dirty="0" err="1">
                <a:solidFill>
                  <a:srgbClr val="222223"/>
                </a:solidFill>
              </a:rPr>
              <a:t>download</a:t>
            </a:r>
            <a:r>
              <a:rPr lang="hu-HU" sz="900" dirty="0">
                <a:solidFill>
                  <a:srgbClr val="222223"/>
                </a:solidFill>
              </a:rPr>
              <a:t> TV </a:t>
            </a:r>
            <a:r>
              <a:rPr lang="hu-HU" sz="900" dirty="0" err="1">
                <a:solidFill>
                  <a:srgbClr val="222223"/>
                </a:solidFill>
              </a:rPr>
              <a:t>content</a:t>
            </a:r>
            <a:r>
              <a:rPr lang="hu-HU" sz="900" dirty="0">
                <a:solidFill>
                  <a:srgbClr val="222223"/>
                </a:solidFill>
              </a:rPr>
              <a:t>)</a:t>
            </a:r>
          </a:p>
        </p:txBody>
      </p:sp>
      <p:pic>
        <p:nvPicPr>
          <p:cNvPr id="112" name="Picture 111">
            <a:extLst>
              <a:ext uri="{FF2B5EF4-FFF2-40B4-BE49-F238E27FC236}">
                <a16:creationId xmlns:a16="http://schemas.microsoft.com/office/drawing/2014/main" xmlns="" id="{119E7808-9450-474F-AAE1-F57BA3411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13" name="Picture 112">
            <a:extLst>
              <a:ext uri="{FF2B5EF4-FFF2-40B4-BE49-F238E27FC236}">
                <a16:creationId xmlns:a16="http://schemas.microsoft.com/office/drawing/2014/main" xmlns="" id="{D418E3AE-7867-4B61-90AB-DDB6E87297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347759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p:cNvSpPr>
            <a:spLocks noGrp="1"/>
          </p:cNvSpPr>
          <p:nvPr>
            <p:ph type="body" sz="quarter" idx="26"/>
          </p:nvPr>
        </p:nvSpPr>
        <p:spPr>
          <a:xfrm>
            <a:off x="202233" y="483518"/>
            <a:ext cx="8690248" cy="205628"/>
          </a:xfrm>
        </p:spPr>
        <p:txBody>
          <a:bodyPr/>
          <a:lstStyle/>
          <a:p>
            <a:r>
              <a:rPr lang="en-GB" dirty="0"/>
              <a:t>What kind of T</a:t>
            </a:r>
            <a:r>
              <a:rPr lang="hu-HU" dirty="0"/>
              <a:t>V</a:t>
            </a:r>
            <a:r>
              <a:rPr lang="en-GB" dirty="0"/>
              <a:t> contents have you watched on the internet in the past 6 months (stream)? </a:t>
            </a:r>
          </a:p>
        </p:txBody>
      </p:sp>
      <p:sp>
        <p:nvSpPr>
          <p:cNvPr id="14" name="Title 8"/>
          <p:cNvSpPr>
            <a:spLocks noGrp="1"/>
          </p:cNvSpPr>
          <p:nvPr>
            <p:ph type="title"/>
          </p:nvPr>
        </p:nvSpPr>
        <p:spPr>
          <a:xfrm>
            <a:off x="179512" y="6357"/>
            <a:ext cx="8680422" cy="469722"/>
          </a:xfrm>
        </p:spPr>
        <p:txBody>
          <a:bodyPr>
            <a:normAutofit fontScale="90000"/>
          </a:bodyPr>
          <a:lstStyle/>
          <a:p>
            <a:r>
              <a:rPr lang="hu-HU" dirty="0" err="1"/>
              <a:t>Content</a:t>
            </a:r>
            <a:r>
              <a:rPr lang="hu-HU" dirty="0"/>
              <a:t> of </a:t>
            </a:r>
            <a:r>
              <a:rPr lang="hu-HU" dirty="0" err="1"/>
              <a:t>Streaming</a:t>
            </a:r>
            <a:r>
              <a:rPr lang="hu-HU" dirty="0"/>
              <a:t> </a:t>
            </a:r>
            <a:endParaRPr lang="en-US" dirty="0"/>
          </a:p>
        </p:txBody>
      </p:sp>
      <p:sp>
        <p:nvSpPr>
          <p:cNvPr id="42" name="TextBox 41"/>
          <p:cNvSpPr txBox="1"/>
          <p:nvPr/>
        </p:nvSpPr>
        <p:spPr>
          <a:xfrm>
            <a:off x="329709" y="2520693"/>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Great </a:t>
            </a:r>
            <a:r>
              <a:rPr kumimoji="0" lang="hu-HU" sz="1200" b="1" i="0" u="none" strike="noStrike" kern="0" cap="none" spc="0" normalizeH="0" baseline="0" noProof="0" dirty="0" err="1">
                <a:ln>
                  <a:noFill/>
                </a:ln>
                <a:solidFill>
                  <a:schemeClr val="accent2"/>
                </a:solidFill>
                <a:effectLst/>
                <a:uLnTx/>
                <a:uFillTx/>
              </a:rPr>
              <a:t>Britain</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43" name="TextBox 42"/>
          <p:cNvSpPr txBox="1"/>
          <p:nvPr/>
        </p:nvSpPr>
        <p:spPr>
          <a:xfrm>
            <a:off x="329709" y="2349145"/>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44" name="TextBox 43"/>
          <p:cNvSpPr txBox="1"/>
          <p:nvPr/>
        </p:nvSpPr>
        <p:spPr>
          <a:xfrm>
            <a:off x="329709" y="2708752"/>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err="1">
                <a:ln>
                  <a:noFill/>
                </a:ln>
                <a:solidFill>
                  <a:schemeClr val="accent5"/>
                </a:solidFill>
                <a:effectLst/>
                <a:uLnTx/>
                <a:uFillTx/>
              </a:rPr>
              <a:t>Germany</a:t>
            </a:r>
            <a:endParaRPr kumimoji="0" lang="en-GB" sz="1200" b="1" i="0" u="none" strike="noStrike" kern="0" cap="none" spc="0" normalizeH="0" baseline="0" noProof="0" dirty="0">
              <a:ln>
                <a:noFill/>
              </a:ln>
              <a:solidFill>
                <a:schemeClr val="accent5"/>
              </a:solidFill>
              <a:effectLst/>
              <a:uLnTx/>
              <a:uFillTx/>
            </a:endParaRPr>
          </a:p>
        </p:txBody>
      </p:sp>
      <p:grpSp>
        <p:nvGrpSpPr>
          <p:cNvPr id="79" name="Group 26"/>
          <p:cNvGrpSpPr/>
          <p:nvPr/>
        </p:nvGrpSpPr>
        <p:grpSpPr>
          <a:xfrm>
            <a:off x="2747015" y="1147477"/>
            <a:ext cx="1271972" cy="1271972"/>
            <a:chOff x="1505542" y="1628586"/>
            <a:chExt cx="3960000" cy="3960000"/>
          </a:xfrm>
        </p:grpSpPr>
        <p:sp>
          <p:nvSpPr>
            <p:cNvPr id="80" name="Oval 7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1" name="Oval 8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82" name="Oval 81"/>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83" name="Arc 82"/>
          <p:cNvSpPr>
            <a:spLocks noChangeAspect="1"/>
          </p:cNvSpPr>
          <p:nvPr/>
        </p:nvSpPr>
        <p:spPr bwMode="auto">
          <a:xfrm>
            <a:off x="2746945" y="1147478"/>
            <a:ext cx="1272114" cy="1271972"/>
          </a:xfrm>
          <a:prstGeom prst="arc">
            <a:avLst>
              <a:gd name="adj1" fmla="val 16200000"/>
              <a:gd name="adj2" fmla="val 662502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4" name="Arc 83"/>
          <p:cNvSpPr>
            <a:spLocks noChangeAspect="1"/>
          </p:cNvSpPr>
          <p:nvPr/>
        </p:nvSpPr>
        <p:spPr bwMode="auto">
          <a:xfrm>
            <a:off x="2804769" y="1205296"/>
            <a:ext cx="1156466" cy="1156336"/>
          </a:xfrm>
          <a:prstGeom prst="arc">
            <a:avLst>
              <a:gd name="adj1" fmla="val 16200000"/>
              <a:gd name="adj2" fmla="val 8454311"/>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5" name="Arc 84"/>
          <p:cNvSpPr>
            <a:spLocks noChangeAspect="1"/>
          </p:cNvSpPr>
          <p:nvPr/>
        </p:nvSpPr>
        <p:spPr bwMode="auto">
          <a:xfrm>
            <a:off x="2862592" y="1263112"/>
            <a:ext cx="1040820" cy="1040704"/>
          </a:xfrm>
          <a:prstGeom prst="arc">
            <a:avLst>
              <a:gd name="adj1" fmla="val 16200000"/>
              <a:gd name="adj2" fmla="val 3789070"/>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6" name="TextBox 85"/>
          <p:cNvSpPr txBox="1"/>
          <p:nvPr/>
        </p:nvSpPr>
        <p:spPr>
          <a:xfrm>
            <a:off x="2836972" y="16551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64</a:t>
            </a:r>
            <a:r>
              <a:rPr kumimoji="0" lang="en-GB" sz="1200" b="1" i="0" u="none" strike="noStrike" kern="0" cap="none" spc="0" normalizeH="0" baseline="0" noProof="0" dirty="0">
                <a:ln>
                  <a:noFill/>
                </a:ln>
                <a:solidFill>
                  <a:schemeClr val="accent2"/>
                </a:solidFill>
                <a:effectLst/>
                <a:uLnTx/>
                <a:uFillTx/>
              </a:rPr>
              <a:t>%</a:t>
            </a:r>
          </a:p>
        </p:txBody>
      </p:sp>
      <p:sp>
        <p:nvSpPr>
          <p:cNvPr id="87" name="TextBox 86"/>
          <p:cNvSpPr txBox="1"/>
          <p:nvPr/>
        </p:nvSpPr>
        <p:spPr>
          <a:xfrm>
            <a:off x="2836972" y="14671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55</a:t>
            </a:r>
            <a:r>
              <a:rPr kumimoji="0" lang="en-GB" sz="1200" b="1" i="0" u="none" strike="noStrike" kern="0" cap="none" spc="0" normalizeH="0" baseline="0" noProof="0" dirty="0">
                <a:ln>
                  <a:noFill/>
                </a:ln>
                <a:solidFill>
                  <a:schemeClr val="accent4"/>
                </a:solidFill>
                <a:effectLst/>
                <a:uLnTx/>
                <a:uFillTx/>
              </a:rPr>
              <a:t>%</a:t>
            </a:r>
          </a:p>
        </p:txBody>
      </p:sp>
      <p:sp>
        <p:nvSpPr>
          <p:cNvPr id="88" name="TextBox 87"/>
          <p:cNvSpPr txBox="1"/>
          <p:nvPr/>
        </p:nvSpPr>
        <p:spPr>
          <a:xfrm>
            <a:off x="2836972" y="18432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45</a:t>
            </a:r>
            <a:r>
              <a:rPr kumimoji="0" lang="en-GB" sz="1200" b="1" i="0" u="none" strike="noStrike" kern="0" cap="none" spc="0" normalizeH="0" baseline="0" noProof="0" dirty="0">
                <a:ln>
                  <a:noFill/>
                </a:ln>
                <a:solidFill>
                  <a:schemeClr val="accent5"/>
                </a:solidFill>
                <a:effectLst/>
                <a:uLnTx/>
                <a:uFillTx/>
              </a:rPr>
              <a:t>%</a:t>
            </a:r>
          </a:p>
        </p:txBody>
      </p:sp>
      <p:sp>
        <p:nvSpPr>
          <p:cNvPr id="89" name="Szövegdoboz 30"/>
          <p:cNvSpPr txBox="1"/>
          <p:nvPr/>
        </p:nvSpPr>
        <p:spPr>
          <a:xfrm>
            <a:off x="2618121" y="699542"/>
            <a:ext cx="1514406" cy="369332"/>
          </a:xfrm>
          <a:prstGeom prst="rect">
            <a:avLst/>
          </a:prstGeom>
          <a:noFill/>
        </p:spPr>
        <p:txBody>
          <a:bodyPr wrap="square" rtlCol="0">
            <a:spAutoFit/>
          </a:bodyPr>
          <a:lstStyle/>
          <a:p>
            <a:pPr lvl="0" algn="ctr" defTabSz="914400">
              <a:defRPr/>
            </a:pPr>
            <a:r>
              <a:rPr lang="hu-HU" sz="900" kern="0" cap="all" dirty="0">
                <a:solidFill>
                  <a:srgbClr val="404040"/>
                </a:solidFill>
                <a:latin typeface="Calibri" pitchFamily="34" charset="0"/>
                <a:cs typeface="Arial" pitchFamily="34" charset="0"/>
              </a:rPr>
              <a:t>ANY KIND OF FOREIGN MOVIE</a:t>
            </a:r>
          </a:p>
        </p:txBody>
      </p:sp>
      <p:grpSp>
        <p:nvGrpSpPr>
          <p:cNvPr id="90" name="Group 26"/>
          <p:cNvGrpSpPr/>
          <p:nvPr/>
        </p:nvGrpSpPr>
        <p:grpSpPr>
          <a:xfrm>
            <a:off x="6383513" y="1147477"/>
            <a:ext cx="1271972" cy="1271972"/>
            <a:chOff x="1505542" y="1628586"/>
            <a:chExt cx="3960000" cy="3960000"/>
          </a:xfrm>
        </p:grpSpPr>
        <p:sp>
          <p:nvSpPr>
            <p:cNvPr id="91" name="Oval 90"/>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2" name="Oval 91"/>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93" name="Oval 92"/>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94" name="Arc 93"/>
          <p:cNvSpPr>
            <a:spLocks noChangeAspect="1"/>
          </p:cNvSpPr>
          <p:nvPr/>
        </p:nvSpPr>
        <p:spPr bwMode="auto">
          <a:xfrm>
            <a:off x="6383443" y="1147478"/>
            <a:ext cx="1272114" cy="1271972"/>
          </a:xfrm>
          <a:prstGeom prst="arc">
            <a:avLst>
              <a:gd name="adj1" fmla="val 16200000"/>
              <a:gd name="adj2" fmla="val 1636194"/>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5" name="Arc 94"/>
          <p:cNvSpPr>
            <a:spLocks noChangeAspect="1"/>
          </p:cNvSpPr>
          <p:nvPr/>
        </p:nvSpPr>
        <p:spPr bwMode="auto">
          <a:xfrm>
            <a:off x="6441267" y="1205296"/>
            <a:ext cx="1156466" cy="1156336"/>
          </a:xfrm>
          <a:prstGeom prst="arc">
            <a:avLst>
              <a:gd name="adj1" fmla="val 16200000"/>
              <a:gd name="adj2" fmla="val 641805"/>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6" name="Arc 95"/>
          <p:cNvSpPr>
            <a:spLocks noChangeAspect="1"/>
          </p:cNvSpPr>
          <p:nvPr/>
        </p:nvSpPr>
        <p:spPr bwMode="auto">
          <a:xfrm>
            <a:off x="6499090" y="1263112"/>
            <a:ext cx="1040820" cy="1040704"/>
          </a:xfrm>
          <a:prstGeom prst="arc">
            <a:avLst>
              <a:gd name="adj1" fmla="val 16200000"/>
              <a:gd name="adj2" fmla="val 2741903"/>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7" name="TextBox 96"/>
          <p:cNvSpPr txBox="1"/>
          <p:nvPr/>
        </p:nvSpPr>
        <p:spPr>
          <a:xfrm>
            <a:off x="6473470" y="16551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28</a:t>
            </a:r>
            <a:r>
              <a:rPr kumimoji="0" lang="en-GB" sz="1200" b="1" i="0" u="none" strike="noStrike" kern="0" cap="none" spc="0" normalizeH="0" baseline="0" noProof="0" dirty="0">
                <a:ln>
                  <a:noFill/>
                </a:ln>
                <a:solidFill>
                  <a:schemeClr val="accent2"/>
                </a:solidFill>
                <a:effectLst/>
                <a:uLnTx/>
                <a:uFillTx/>
              </a:rPr>
              <a:t>%</a:t>
            </a:r>
          </a:p>
        </p:txBody>
      </p:sp>
      <p:sp>
        <p:nvSpPr>
          <p:cNvPr id="98" name="TextBox 97"/>
          <p:cNvSpPr txBox="1"/>
          <p:nvPr/>
        </p:nvSpPr>
        <p:spPr>
          <a:xfrm>
            <a:off x="6473470" y="14671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33</a:t>
            </a:r>
            <a:r>
              <a:rPr kumimoji="0" lang="en-GB" sz="1200" b="1" i="0" u="none" strike="noStrike" kern="0" cap="none" spc="0" normalizeH="0" baseline="0" noProof="0" dirty="0">
                <a:ln>
                  <a:noFill/>
                </a:ln>
                <a:solidFill>
                  <a:schemeClr val="accent4"/>
                </a:solidFill>
                <a:effectLst/>
                <a:uLnTx/>
                <a:uFillTx/>
              </a:rPr>
              <a:t>%</a:t>
            </a:r>
          </a:p>
        </p:txBody>
      </p:sp>
      <p:sp>
        <p:nvSpPr>
          <p:cNvPr id="99" name="TextBox 98"/>
          <p:cNvSpPr txBox="1"/>
          <p:nvPr/>
        </p:nvSpPr>
        <p:spPr>
          <a:xfrm>
            <a:off x="6473470" y="18432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38</a:t>
            </a:r>
            <a:r>
              <a:rPr kumimoji="0" lang="en-GB" sz="1200" b="1" i="0" u="none" strike="noStrike" kern="0" cap="none" spc="0" normalizeH="0" baseline="0" noProof="0" dirty="0">
                <a:ln>
                  <a:noFill/>
                </a:ln>
                <a:solidFill>
                  <a:schemeClr val="accent5"/>
                </a:solidFill>
                <a:effectLst/>
                <a:uLnTx/>
                <a:uFillTx/>
              </a:rPr>
              <a:t>%</a:t>
            </a:r>
          </a:p>
        </p:txBody>
      </p:sp>
      <p:sp>
        <p:nvSpPr>
          <p:cNvPr id="100" name="Szövegdoboz 30"/>
          <p:cNvSpPr txBox="1"/>
          <p:nvPr/>
        </p:nvSpPr>
        <p:spPr>
          <a:xfrm>
            <a:off x="6182384" y="699542"/>
            <a:ext cx="1665847" cy="369332"/>
          </a:xfrm>
          <a:prstGeom prst="rect">
            <a:avLst/>
          </a:prstGeom>
          <a:noFill/>
        </p:spPr>
        <p:txBody>
          <a:bodyPr wrap="square" rtlCol="0">
            <a:spAutoFit/>
          </a:bodyPr>
          <a:lstStyle/>
          <a:p>
            <a:pPr lvl="0" algn="ctr" defTabSz="914400">
              <a:defRPr/>
            </a:pPr>
            <a:r>
              <a:rPr lang="hu-HU" sz="900" kern="0" cap="all" dirty="0">
                <a:solidFill>
                  <a:srgbClr val="404040"/>
                </a:solidFill>
                <a:latin typeface="Calibri" pitchFamily="34" charset="0"/>
                <a:cs typeface="Arial" pitchFamily="34" charset="0"/>
              </a:rPr>
              <a:t>HUNGARIAN MOVIE NOT ACCESSIBLE ABROAD</a:t>
            </a:r>
          </a:p>
        </p:txBody>
      </p:sp>
      <p:grpSp>
        <p:nvGrpSpPr>
          <p:cNvPr id="101" name="Group 26"/>
          <p:cNvGrpSpPr/>
          <p:nvPr/>
        </p:nvGrpSpPr>
        <p:grpSpPr>
          <a:xfrm>
            <a:off x="4550927" y="1147477"/>
            <a:ext cx="1271972" cy="1271972"/>
            <a:chOff x="1505542" y="1628586"/>
            <a:chExt cx="3960000" cy="3960000"/>
          </a:xfrm>
        </p:grpSpPr>
        <p:sp>
          <p:nvSpPr>
            <p:cNvPr id="102" name="Oval 10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3" name="Oval 10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04" name="Oval 10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05" name="Arc 104"/>
          <p:cNvSpPr>
            <a:spLocks noChangeAspect="1"/>
          </p:cNvSpPr>
          <p:nvPr/>
        </p:nvSpPr>
        <p:spPr bwMode="auto">
          <a:xfrm>
            <a:off x="4550857" y="1147478"/>
            <a:ext cx="1272114" cy="1271972"/>
          </a:xfrm>
          <a:prstGeom prst="arc">
            <a:avLst>
              <a:gd name="adj1" fmla="val 16200000"/>
              <a:gd name="adj2" fmla="val 4679384"/>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6" name="Arc 105"/>
          <p:cNvSpPr>
            <a:spLocks noChangeAspect="1"/>
          </p:cNvSpPr>
          <p:nvPr/>
        </p:nvSpPr>
        <p:spPr bwMode="auto">
          <a:xfrm>
            <a:off x="4608681" y="1205296"/>
            <a:ext cx="1156466" cy="1156336"/>
          </a:xfrm>
          <a:prstGeom prst="arc">
            <a:avLst>
              <a:gd name="adj1" fmla="val 16200000"/>
              <a:gd name="adj2" fmla="val 6689930"/>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7" name="Arc 106"/>
          <p:cNvSpPr>
            <a:spLocks noChangeAspect="1"/>
          </p:cNvSpPr>
          <p:nvPr/>
        </p:nvSpPr>
        <p:spPr bwMode="auto">
          <a:xfrm>
            <a:off x="4666504" y="1263112"/>
            <a:ext cx="1040820" cy="1040704"/>
          </a:xfrm>
          <a:prstGeom prst="arc">
            <a:avLst>
              <a:gd name="adj1" fmla="val 16200000"/>
              <a:gd name="adj2" fmla="val 2289663"/>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8" name="TextBox 107"/>
          <p:cNvSpPr txBox="1"/>
          <p:nvPr/>
        </p:nvSpPr>
        <p:spPr>
          <a:xfrm>
            <a:off x="4640884" y="1655191"/>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56</a:t>
            </a:r>
            <a:r>
              <a:rPr kumimoji="0" lang="en-GB" sz="1200" b="1" i="0" u="none" strike="noStrike" kern="0" cap="none" spc="0" normalizeH="0" baseline="0" noProof="0" dirty="0">
                <a:ln>
                  <a:noFill/>
                </a:ln>
                <a:solidFill>
                  <a:schemeClr val="accent2"/>
                </a:solidFill>
                <a:effectLst/>
                <a:uLnTx/>
                <a:uFillTx/>
              </a:rPr>
              <a:t>%</a:t>
            </a:r>
          </a:p>
        </p:txBody>
      </p:sp>
      <p:sp>
        <p:nvSpPr>
          <p:cNvPr id="109" name="TextBox 108"/>
          <p:cNvSpPr txBox="1"/>
          <p:nvPr/>
        </p:nvSpPr>
        <p:spPr>
          <a:xfrm>
            <a:off x="4640884" y="146713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48</a:t>
            </a:r>
            <a:r>
              <a:rPr kumimoji="0" lang="en-GB" sz="1200" b="1" i="0" u="none" strike="noStrike" kern="0" cap="none" spc="0" normalizeH="0" baseline="0" noProof="0" dirty="0">
                <a:ln>
                  <a:noFill/>
                </a:ln>
                <a:solidFill>
                  <a:schemeClr val="accent4"/>
                </a:solidFill>
                <a:effectLst/>
                <a:uLnTx/>
                <a:uFillTx/>
              </a:rPr>
              <a:t>%</a:t>
            </a:r>
          </a:p>
        </p:txBody>
      </p:sp>
      <p:sp>
        <p:nvSpPr>
          <p:cNvPr id="110" name="TextBox 109"/>
          <p:cNvSpPr txBox="1"/>
          <p:nvPr/>
        </p:nvSpPr>
        <p:spPr>
          <a:xfrm>
            <a:off x="4640884" y="1843250"/>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40</a:t>
            </a:r>
            <a:r>
              <a:rPr kumimoji="0" lang="en-GB" sz="1200" b="1" i="0" u="none" strike="noStrike" kern="0" cap="none" spc="0" normalizeH="0" baseline="0" noProof="0" dirty="0">
                <a:ln>
                  <a:noFill/>
                </a:ln>
                <a:solidFill>
                  <a:schemeClr val="accent5"/>
                </a:solidFill>
                <a:effectLst/>
                <a:uLnTx/>
                <a:uFillTx/>
              </a:rPr>
              <a:t>%</a:t>
            </a:r>
          </a:p>
        </p:txBody>
      </p:sp>
      <p:sp>
        <p:nvSpPr>
          <p:cNvPr id="111" name="Szövegdoboz 30"/>
          <p:cNvSpPr txBox="1"/>
          <p:nvPr/>
        </p:nvSpPr>
        <p:spPr>
          <a:xfrm>
            <a:off x="4346313" y="699542"/>
            <a:ext cx="1665847" cy="369332"/>
          </a:xfrm>
          <a:prstGeom prst="rect">
            <a:avLst/>
          </a:prstGeom>
          <a:noFill/>
        </p:spPr>
        <p:txBody>
          <a:bodyPr wrap="square" rtlCol="0">
            <a:spAutoFit/>
          </a:bodyPr>
          <a:lstStyle/>
          <a:p>
            <a:pPr lvl="0" algn="ctr" defTabSz="914400">
              <a:defRPr/>
            </a:pPr>
            <a:r>
              <a:rPr lang="hu-HU" sz="900" kern="0" cap="all" dirty="0">
                <a:solidFill>
                  <a:srgbClr val="404040"/>
                </a:solidFill>
                <a:latin typeface="Calibri" pitchFamily="34" charset="0"/>
                <a:cs typeface="Arial" pitchFamily="34" charset="0"/>
              </a:rPr>
              <a:t>ANY KIND OF FOREIGN </a:t>
            </a:r>
          </a:p>
          <a:p>
            <a:pPr lvl="0" algn="ctr" defTabSz="914400">
              <a:defRPr/>
            </a:pPr>
            <a:r>
              <a:rPr lang="hu-HU" sz="900" kern="0" cap="all" dirty="0">
                <a:solidFill>
                  <a:srgbClr val="404040"/>
                </a:solidFill>
                <a:latin typeface="Calibri" pitchFamily="34" charset="0"/>
                <a:cs typeface="Arial" pitchFamily="34" charset="0"/>
              </a:rPr>
              <a:t>TV SHOW</a:t>
            </a:r>
          </a:p>
        </p:txBody>
      </p:sp>
      <p:grpSp>
        <p:nvGrpSpPr>
          <p:cNvPr id="68" name="Group 26"/>
          <p:cNvGrpSpPr/>
          <p:nvPr/>
        </p:nvGrpSpPr>
        <p:grpSpPr>
          <a:xfrm>
            <a:off x="1814623" y="3027969"/>
            <a:ext cx="1271972" cy="1271972"/>
            <a:chOff x="1505542" y="1628586"/>
            <a:chExt cx="3960000" cy="3960000"/>
          </a:xfrm>
        </p:grpSpPr>
        <p:sp>
          <p:nvSpPr>
            <p:cNvPr id="69" name="Oval 68"/>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70" name="Oval 69"/>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71" name="Oval 70"/>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72" name="Arc 71"/>
          <p:cNvSpPr>
            <a:spLocks noChangeAspect="1"/>
          </p:cNvSpPr>
          <p:nvPr/>
        </p:nvSpPr>
        <p:spPr bwMode="auto">
          <a:xfrm>
            <a:off x="1814553" y="3027970"/>
            <a:ext cx="1272114" cy="1271972"/>
          </a:xfrm>
          <a:prstGeom prst="arc">
            <a:avLst>
              <a:gd name="adj1" fmla="val 16200000"/>
              <a:gd name="adj2" fmla="val 1715189"/>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3" name="Arc 72"/>
          <p:cNvSpPr>
            <a:spLocks noChangeAspect="1"/>
          </p:cNvSpPr>
          <p:nvPr/>
        </p:nvSpPr>
        <p:spPr bwMode="auto">
          <a:xfrm>
            <a:off x="1872377" y="3085788"/>
            <a:ext cx="1156466" cy="1156336"/>
          </a:xfrm>
          <a:prstGeom prst="arc">
            <a:avLst>
              <a:gd name="adj1" fmla="val 16200000"/>
              <a:gd name="adj2" fmla="val 1486399"/>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4" name="Arc 73"/>
          <p:cNvSpPr>
            <a:spLocks noChangeAspect="1"/>
          </p:cNvSpPr>
          <p:nvPr/>
        </p:nvSpPr>
        <p:spPr bwMode="auto">
          <a:xfrm>
            <a:off x="1930200" y="3143604"/>
            <a:ext cx="1040820" cy="1040704"/>
          </a:xfrm>
          <a:prstGeom prst="arc">
            <a:avLst>
              <a:gd name="adj1" fmla="val 16200000"/>
              <a:gd name="adj2" fmla="val 1950438"/>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5" name="TextBox 74"/>
          <p:cNvSpPr txBox="1"/>
          <p:nvPr/>
        </p:nvSpPr>
        <p:spPr>
          <a:xfrm>
            <a:off x="1904580" y="3535683"/>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32</a:t>
            </a:r>
            <a:r>
              <a:rPr kumimoji="0" lang="en-GB" sz="1200" b="1" i="0" u="none" strike="noStrike" kern="0" cap="none" spc="0" normalizeH="0" baseline="0" noProof="0" dirty="0">
                <a:ln>
                  <a:noFill/>
                </a:ln>
                <a:solidFill>
                  <a:schemeClr val="accent2"/>
                </a:solidFill>
                <a:effectLst/>
                <a:uLnTx/>
                <a:uFillTx/>
              </a:rPr>
              <a:t>%</a:t>
            </a:r>
          </a:p>
        </p:txBody>
      </p:sp>
      <p:sp>
        <p:nvSpPr>
          <p:cNvPr id="76" name="TextBox 75"/>
          <p:cNvSpPr txBox="1"/>
          <p:nvPr/>
        </p:nvSpPr>
        <p:spPr>
          <a:xfrm>
            <a:off x="1904580" y="3347624"/>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33</a:t>
            </a:r>
            <a:r>
              <a:rPr kumimoji="0" lang="en-GB" sz="1200" b="1" i="0" u="none" strike="noStrike" kern="0" cap="none" spc="0" normalizeH="0" baseline="0" noProof="0" dirty="0">
                <a:ln>
                  <a:noFill/>
                </a:ln>
                <a:solidFill>
                  <a:schemeClr val="accent4"/>
                </a:solidFill>
                <a:effectLst/>
                <a:uLnTx/>
                <a:uFillTx/>
              </a:rPr>
              <a:t>%</a:t>
            </a:r>
          </a:p>
        </p:txBody>
      </p:sp>
      <p:sp>
        <p:nvSpPr>
          <p:cNvPr id="77" name="TextBox 76"/>
          <p:cNvSpPr txBox="1"/>
          <p:nvPr/>
        </p:nvSpPr>
        <p:spPr>
          <a:xfrm>
            <a:off x="1904580" y="372374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34</a:t>
            </a:r>
            <a:r>
              <a:rPr kumimoji="0" lang="en-GB" sz="1200" b="1" i="0" u="none" strike="noStrike" kern="0" cap="none" spc="0" normalizeH="0" baseline="0" noProof="0" dirty="0">
                <a:ln>
                  <a:noFill/>
                </a:ln>
                <a:solidFill>
                  <a:schemeClr val="accent5"/>
                </a:solidFill>
                <a:effectLst/>
                <a:uLnTx/>
                <a:uFillTx/>
              </a:rPr>
              <a:t>%</a:t>
            </a:r>
          </a:p>
        </p:txBody>
      </p:sp>
      <p:sp>
        <p:nvSpPr>
          <p:cNvPr id="134" name="Szövegdoboz 30"/>
          <p:cNvSpPr txBox="1"/>
          <p:nvPr/>
        </p:nvSpPr>
        <p:spPr>
          <a:xfrm>
            <a:off x="1610009" y="2581042"/>
            <a:ext cx="1665847" cy="369332"/>
          </a:xfrm>
          <a:prstGeom prst="rect">
            <a:avLst/>
          </a:prstGeom>
          <a:noFill/>
        </p:spPr>
        <p:txBody>
          <a:bodyPr wrap="square" rtlCol="0">
            <a:spAutoFit/>
          </a:bodyPr>
          <a:lstStyle/>
          <a:p>
            <a:pPr lvl="0" algn="ctr" defTabSz="914400">
              <a:defRPr/>
            </a:pPr>
            <a:r>
              <a:rPr lang="hu-HU" sz="900" kern="0" cap="all" dirty="0">
                <a:solidFill>
                  <a:srgbClr val="404040"/>
                </a:solidFill>
                <a:latin typeface="Calibri" pitchFamily="34" charset="0"/>
                <a:cs typeface="Arial" pitchFamily="34" charset="0"/>
              </a:rPr>
              <a:t>HUNGARIAN TV SHOW NOT ACCESSIBLE ABROAD</a:t>
            </a:r>
          </a:p>
        </p:txBody>
      </p:sp>
      <p:grpSp>
        <p:nvGrpSpPr>
          <p:cNvPr id="135" name="Group 26"/>
          <p:cNvGrpSpPr/>
          <p:nvPr/>
        </p:nvGrpSpPr>
        <p:grpSpPr>
          <a:xfrm>
            <a:off x="5453014" y="3027969"/>
            <a:ext cx="1271972" cy="1271972"/>
            <a:chOff x="1505542" y="1628586"/>
            <a:chExt cx="3960000" cy="3960000"/>
          </a:xfrm>
        </p:grpSpPr>
        <p:sp>
          <p:nvSpPr>
            <p:cNvPr id="136" name="Oval 13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37" name="Oval 13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38" name="Oval 13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39" name="Arc 138"/>
          <p:cNvSpPr>
            <a:spLocks noChangeAspect="1"/>
          </p:cNvSpPr>
          <p:nvPr/>
        </p:nvSpPr>
        <p:spPr bwMode="auto">
          <a:xfrm>
            <a:off x="5452944" y="3027970"/>
            <a:ext cx="1272114" cy="1271972"/>
          </a:xfrm>
          <a:prstGeom prst="arc">
            <a:avLst>
              <a:gd name="adj1" fmla="val 16200000"/>
              <a:gd name="adj2" fmla="val 21477477"/>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0" name="Arc 139"/>
          <p:cNvSpPr>
            <a:spLocks noChangeAspect="1"/>
          </p:cNvSpPr>
          <p:nvPr/>
        </p:nvSpPr>
        <p:spPr bwMode="auto">
          <a:xfrm>
            <a:off x="5510768" y="3085788"/>
            <a:ext cx="1156466" cy="1156336"/>
          </a:xfrm>
          <a:prstGeom prst="arc">
            <a:avLst>
              <a:gd name="adj1" fmla="val 16200000"/>
              <a:gd name="adj2" fmla="val 19891508"/>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1" name="Arc 140"/>
          <p:cNvSpPr>
            <a:spLocks noChangeAspect="1"/>
          </p:cNvSpPr>
          <p:nvPr/>
        </p:nvSpPr>
        <p:spPr bwMode="auto">
          <a:xfrm>
            <a:off x="5568591" y="3143604"/>
            <a:ext cx="1040820" cy="1040704"/>
          </a:xfrm>
          <a:prstGeom prst="arc">
            <a:avLst>
              <a:gd name="adj1" fmla="val 16200000"/>
              <a:gd name="adj2" fmla="val 1010536"/>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2" name="TextBox 141"/>
          <p:cNvSpPr txBox="1"/>
          <p:nvPr/>
        </p:nvSpPr>
        <p:spPr>
          <a:xfrm>
            <a:off x="5542971" y="3535683"/>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19</a:t>
            </a:r>
            <a:r>
              <a:rPr kumimoji="0" lang="en-GB" sz="1200" b="1" i="0" u="none" strike="noStrike" kern="0" cap="none" spc="0" normalizeH="0" baseline="0" noProof="0" dirty="0">
                <a:ln>
                  <a:noFill/>
                </a:ln>
                <a:solidFill>
                  <a:schemeClr val="accent2"/>
                </a:solidFill>
                <a:effectLst/>
                <a:uLnTx/>
                <a:uFillTx/>
              </a:rPr>
              <a:t>%</a:t>
            </a:r>
          </a:p>
        </p:txBody>
      </p:sp>
      <p:sp>
        <p:nvSpPr>
          <p:cNvPr id="143" name="TextBox 142"/>
          <p:cNvSpPr txBox="1"/>
          <p:nvPr/>
        </p:nvSpPr>
        <p:spPr>
          <a:xfrm>
            <a:off x="5542971" y="3347624"/>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24</a:t>
            </a:r>
            <a:r>
              <a:rPr kumimoji="0" lang="en-GB" sz="1200" b="1" i="0" u="none" strike="noStrike" kern="0" cap="none" spc="0" normalizeH="0" baseline="0" noProof="0" dirty="0">
                <a:ln>
                  <a:noFill/>
                </a:ln>
                <a:solidFill>
                  <a:schemeClr val="accent4"/>
                </a:solidFill>
                <a:effectLst/>
                <a:uLnTx/>
                <a:uFillTx/>
              </a:rPr>
              <a:t>%</a:t>
            </a:r>
          </a:p>
        </p:txBody>
      </p:sp>
      <p:sp>
        <p:nvSpPr>
          <p:cNvPr id="144" name="TextBox 143"/>
          <p:cNvSpPr txBox="1"/>
          <p:nvPr/>
        </p:nvSpPr>
        <p:spPr>
          <a:xfrm>
            <a:off x="5542971" y="372374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30</a:t>
            </a:r>
            <a:r>
              <a:rPr kumimoji="0" lang="en-GB" sz="1200" b="1" i="0" u="none" strike="noStrike" kern="0" cap="none" spc="0" normalizeH="0" baseline="0" noProof="0" dirty="0">
                <a:ln>
                  <a:noFill/>
                </a:ln>
                <a:solidFill>
                  <a:schemeClr val="accent5"/>
                </a:solidFill>
                <a:effectLst/>
                <a:uLnTx/>
                <a:uFillTx/>
              </a:rPr>
              <a:t>%</a:t>
            </a:r>
          </a:p>
        </p:txBody>
      </p:sp>
      <p:sp>
        <p:nvSpPr>
          <p:cNvPr id="145" name="Szövegdoboz 30"/>
          <p:cNvSpPr txBox="1"/>
          <p:nvPr/>
        </p:nvSpPr>
        <p:spPr>
          <a:xfrm>
            <a:off x="5004048" y="2543776"/>
            <a:ext cx="2169903" cy="507831"/>
          </a:xfrm>
          <a:prstGeom prst="rect">
            <a:avLst/>
          </a:prstGeom>
          <a:noFill/>
        </p:spPr>
        <p:txBody>
          <a:bodyPr wrap="square" rtlCol="0">
            <a:spAutoFit/>
          </a:bodyPr>
          <a:lstStyle/>
          <a:p>
            <a:pPr lvl="0" algn="ctr" defTabSz="914400">
              <a:defRPr/>
            </a:pPr>
            <a:r>
              <a:rPr lang="hu-HU" sz="900" kern="0" cap="all" dirty="0">
                <a:solidFill>
                  <a:srgbClr val="404040"/>
                </a:solidFill>
                <a:latin typeface="Calibri" pitchFamily="34" charset="0"/>
                <a:cs typeface="Arial" pitchFamily="34" charset="0"/>
              </a:rPr>
              <a:t>HUNGARIAN PRODUCTION</a:t>
            </a:r>
          </a:p>
          <a:p>
            <a:pPr lvl="0" algn="ctr" defTabSz="914400">
              <a:defRPr/>
            </a:pPr>
            <a:r>
              <a:rPr lang="hu-HU" sz="900" kern="0" cap="all" dirty="0">
                <a:solidFill>
                  <a:srgbClr val="404040"/>
                </a:solidFill>
                <a:latin typeface="Calibri" pitchFamily="34" charset="0"/>
                <a:cs typeface="Arial" pitchFamily="34" charset="0"/>
              </a:rPr>
              <a:t>(TALENT SHOW, GAMESHOW, OTHER SHOW PROGRAM)</a:t>
            </a:r>
          </a:p>
        </p:txBody>
      </p:sp>
      <p:grpSp>
        <p:nvGrpSpPr>
          <p:cNvPr id="146" name="Group 26"/>
          <p:cNvGrpSpPr/>
          <p:nvPr/>
        </p:nvGrpSpPr>
        <p:grpSpPr>
          <a:xfrm>
            <a:off x="3624486" y="3027969"/>
            <a:ext cx="1271972" cy="1271972"/>
            <a:chOff x="1505542" y="1628586"/>
            <a:chExt cx="3960000" cy="3960000"/>
          </a:xfrm>
        </p:grpSpPr>
        <p:sp>
          <p:nvSpPr>
            <p:cNvPr id="147" name="Oval 14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48" name="Oval 14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49" name="Oval 14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50" name="Arc 149"/>
          <p:cNvSpPr>
            <a:spLocks noChangeAspect="1"/>
          </p:cNvSpPr>
          <p:nvPr/>
        </p:nvSpPr>
        <p:spPr bwMode="auto">
          <a:xfrm>
            <a:off x="3624416" y="3027970"/>
            <a:ext cx="1272114" cy="1271972"/>
          </a:xfrm>
          <a:prstGeom prst="arc">
            <a:avLst>
              <a:gd name="adj1" fmla="val 16200000"/>
              <a:gd name="adj2" fmla="val 1376053"/>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1" name="Arc 150"/>
          <p:cNvSpPr>
            <a:spLocks noChangeAspect="1"/>
          </p:cNvSpPr>
          <p:nvPr/>
        </p:nvSpPr>
        <p:spPr bwMode="auto">
          <a:xfrm>
            <a:off x="3682240" y="3085788"/>
            <a:ext cx="1156466" cy="1156336"/>
          </a:xfrm>
          <a:prstGeom prst="arc">
            <a:avLst>
              <a:gd name="adj1" fmla="val 16200000"/>
              <a:gd name="adj2" fmla="val 955564"/>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2" name="Arc 151"/>
          <p:cNvSpPr>
            <a:spLocks noChangeAspect="1"/>
          </p:cNvSpPr>
          <p:nvPr/>
        </p:nvSpPr>
        <p:spPr bwMode="auto">
          <a:xfrm>
            <a:off x="3740063" y="3143604"/>
            <a:ext cx="1040820" cy="1040704"/>
          </a:xfrm>
          <a:prstGeom prst="arc">
            <a:avLst>
              <a:gd name="adj1" fmla="val 16200000"/>
              <a:gd name="adj2" fmla="val 1988620"/>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3" name="TextBox 152"/>
          <p:cNvSpPr txBox="1"/>
          <p:nvPr/>
        </p:nvSpPr>
        <p:spPr>
          <a:xfrm>
            <a:off x="3714443" y="3535683"/>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29</a:t>
            </a:r>
            <a:r>
              <a:rPr kumimoji="0" lang="en-GB" sz="1200" b="1" i="0" u="none" strike="noStrike" kern="0" cap="none" spc="0" normalizeH="0" baseline="0" noProof="0" dirty="0">
                <a:ln>
                  <a:noFill/>
                </a:ln>
                <a:solidFill>
                  <a:schemeClr val="accent2"/>
                </a:solidFill>
                <a:effectLst/>
                <a:uLnTx/>
                <a:uFillTx/>
              </a:rPr>
              <a:t>%</a:t>
            </a:r>
          </a:p>
        </p:txBody>
      </p:sp>
      <p:sp>
        <p:nvSpPr>
          <p:cNvPr id="154" name="TextBox 153"/>
          <p:cNvSpPr txBox="1"/>
          <p:nvPr/>
        </p:nvSpPr>
        <p:spPr>
          <a:xfrm>
            <a:off x="3714443" y="3347624"/>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31</a:t>
            </a:r>
            <a:r>
              <a:rPr kumimoji="0" lang="en-GB" sz="1200" b="1" i="0" u="none" strike="noStrike" kern="0" cap="none" spc="0" normalizeH="0" baseline="0" noProof="0" dirty="0">
                <a:ln>
                  <a:noFill/>
                </a:ln>
                <a:solidFill>
                  <a:schemeClr val="accent4"/>
                </a:solidFill>
                <a:effectLst/>
                <a:uLnTx/>
                <a:uFillTx/>
              </a:rPr>
              <a:t>%</a:t>
            </a:r>
          </a:p>
        </p:txBody>
      </p:sp>
      <p:sp>
        <p:nvSpPr>
          <p:cNvPr id="155" name="TextBox 154"/>
          <p:cNvSpPr txBox="1"/>
          <p:nvPr/>
        </p:nvSpPr>
        <p:spPr>
          <a:xfrm>
            <a:off x="3714443" y="372374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33</a:t>
            </a:r>
            <a:r>
              <a:rPr kumimoji="0" lang="en-GB" sz="1200" b="1" i="0" u="none" strike="noStrike" kern="0" cap="none" spc="0" normalizeH="0" baseline="0" noProof="0" dirty="0">
                <a:ln>
                  <a:noFill/>
                </a:ln>
                <a:solidFill>
                  <a:schemeClr val="accent5"/>
                </a:solidFill>
                <a:effectLst/>
                <a:uLnTx/>
                <a:uFillTx/>
              </a:rPr>
              <a:t>%</a:t>
            </a:r>
          </a:p>
        </p:txBody>
      </p:sp>
      <p:sp>
        <p:nvSpPr>
          <p:cNvPr id="156" name="Szövegdoboz 30"/>
          <p:cNvSpPr txBox="1"/>
          <p:nvPr/>
        </p:nvSpPr>
        <p:spPr>
          <a:xfrm>
            <a:off x="3428862" y="2581042"/>
            <a:ext cx="1665847" cy="369332"/>
          </a:xfrm>
          <a:prstGeom prst="rect">
            <a:avLst/>
          </a:prstGeom>
          <a:noFill/>
        </p:spPr>
        <p:txBody>
          <a:bodyPr wrap="square" rtlCol="0">
            <a:spAutoFit/>
          </a:bodyPr>
          <a:lstStyle/>
          <a:p>
            <a:pPr lvl="0" algn="ctr" defTabSz="914400">
              <a:defRPr/>
            </a:pPr>
            <a:r>
              <a:rPr lang="hu-HU" sz="900" kern="0" cap="all" dirty="0">
                <a:solidFill>
                  <a:srgbClr val="404040"/>
                </a:solidFill>
                <a:latin typeface="Calibri" pitchFamily="34" charset="0"/>
                <a:cs typeface="Arial" pitchFamily="34" charset="0"/>
              </a:rPr>
              <a:t>HUNGARIAN DOCUMENTARIES, NEWS</a:t>
            </a:r>
          </a:p>
        </p:txBody>
      </p:sp>
      <p:sp>
        <p:nvSpPr>
          <p:cNvPr id="157" name="Szövegdoboz 26"/>
          <p:cNvSpPr txBox="1"/>
          <p:nvPr/>
        </p:nvSpPr>
        <p:spPr>
          <a:xfrm>
            <a:off x="214444" y="4496221"/>
            <a:ext cx="8445108" cy="307777"/>
          </a:xfrm>
          <a:prstGeom prst="rect">
            <a:avLst/>
          </a:prstGeom>
        </p:spPr>
        <p:txBody>
          <a:bodyPr vert="horz" wrap="square" lIns="0" tIns="0" rIns="0" bIns="0" rtlCol="0">
            <a:spAutoFit/>
          </a:bodyPr>
          <a:lstStyle/>
          <a:p>
            <a:pPr marL="4763" lvl="0" algn="just" defTabSz="914400"/>
            <a:r>
              <a:rPr kumimoji="0" lang="en-GB" sz="1000" b="0" i="0" u="none" strike="noStrike" kern="0" cap="none" spc="0" normalizeH="0" baseline="0" dirty="0">
                <a:ln>
                  <a:noFill/>
                </a:ln>
                <a:solidFill>
                  <a:srgbClr val="58595B"/>
                </a:solidFill>
                <a:effectLst/>
                <a:uLnTx/>
                <a:uFillTx/>
              </a:rPr>
              <a:t>As mentioned, Hungarians living</a:t>
            </a:r>
            <a:r>
              <a:rPr kumimoji="0" lang="en-GB" sz="1000" b="0" i="0" u="none" strike="noStrike" kern="0" cap="none" spc="0" normalizeH="0" dirty="0">
                <a:ln>
                  <a:noFill/>
                </a:ln>
                <a:solidFill>
                  <a:srgbClr val="58595B"/>
                </a:solidFill>
                <a:effectLst/>
                <a:uLnTx/>
                <a:uFillTx/>
              </a:rPr>
              <a:t> in Germany use torrent less than the average, however, they stream </a:t>
            </a:r>
            <a:r>
              <a:rPr kumimoji="0" lang="hu-HU" sz="1000" b="0" i="0" u="none" strike="noStrike" kern="0" cap="none" spc="0" normalizeH="0" dirty="0" err="1">
                <a:ln>
                  <a:noFill/>
                </a:ln>
                <a:solidFill>
                  <a:srgbClr val="58595B"/>
                </a:solidFill>
                <a:effectLst/>
                <a:uLnTx/>
                <a:uFillTx/>
              </a:rPr>
              <a:t>relatively</a:t>
            </a:r>
            <a:r>
              <a:rPr kumimoji="0" lang="hu-HU" sz="1000" b="0" i="0" u="none" strike="noStrike" kern="0" cap="none" spc="0" normalizeH="0" dirty="0">
                <a:ln>
                  <a:noFill/>
                </a:ln>
                <a:solidFill>
                  <a:srgbClr val="58595B"/>
                </a:solidFill>
                <a:effectLst/>
                <a:uLnTx/>
                <a:uFillTx/>
              </a:rPr>
              <a:t> </a:t>
            </a:r>
            <a:r>
              <a:rPr kumimoji="0" lang="en-GB" sz="1000" b="0" i="0" u="none" strike="noStrike" kern="0" cap="none" spc="0" normalizeH="0" dirty="0">
                <a:ln>
                  <a:noFill/>
                </a:ln>
                <a:solidFill>
                  <a:srgbClr val="58595B"/>
                </a:solidFill>
                <a:effectLst/>
                <a:uLnTx/>
                <a:uFillTx/>
              </a:rPr>
              <a:t>more Hungarian movies, </a:t>
            </a:r>
            <a:r>
              <a:rPr lang="en-GB" sz="1000" kern="0" dirty="0">
                <a:solidFill>
                  <a:srgbClr val="58595B"/>
                </a:solidFill>
              </a:rPr>
              <a:t>TV shows, documentaries or productions not accessible on foreign channels. </a:t>
            </a:r>
            <a:endParaRPr kumimoji="0" lang="en-GB" sz="1000" b="0" i="0" u="none" strike="noStrike" kern="0" cap="none" spc="0" normalizeH="0" baseline="0" dirty="0">
              <a:ln>
                <a:noFill/>
              </a:ln>
              <a:solidFill>
                <a:srgbClr val="58595B"/>
              </a:solidFill>
              <a:effectLst/>
              <a:uLnTx/>
              <a:uFillTx/>
            </a:endParaRPr>
          </a:p>
        </p:txBody>
      </p:sp>
      <p:grpSp>
        <p:nvGrpSpPr>
          <p:cNvPr id="78" name="Group 26"/>
          <p:cNvGrpSpPr/>
          <p:nvPr/>
        </p:nvGrpSpPr>
        <p:grpSpPr>
          <a:xfrm>
            <a:off x="7270140" y="3027969"/>
            <a:ext cx="1271972" cy="1271972"/>
            <a:chOff x="1505542" y="1628586"/>
            <a:chExt cx="3960000" cy="3960000"/>
          </a:xfrm>
        </p:grpSpPr>
        <p:sp>
          <p:nvSpPr>
            <p:cNvPr id="112" name="Oval 111"/>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13" name="Oval 112"/>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sp>
          <p:nvSpPr>
            <p:cNvPr id="114" name="Oval 113"/>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0" cap="none" spc="0" normalizeH="0" baseline="0" noProof="0" dirty="0">
                <a:ln>
                  <a:noFill/>
                </a:ln>
                <a:solidFill>
                  <a:schemeClr val="bg1"/>
                </a:solidFill>
                <a:effectLst/>
                <a:uLnTx/>
                <a:uFillTx/>
                <a:latin typeface="Arial" charset="0"/>
              </a:endParaRPr>
            </a:p>
          </p:txBody>
        </p:sp>
      </p:grpSp>
      <p:sp>
        <p:nvSpPr>
          <p:cNvPr id="115" name="Arc 114"/>
          <p:cNvSpPr>
            <a:spLocks noChangeAspect="1"/>
          </p:cNvSpPr>
          <p:nvPr/>
        </p:nvSpPr>
        <p:spPr bwMode="auto">
          <a:xfrm>
            <a:off x="7270070" y="3027970"/>
            <a:ext cx="1272114" cy="1271972"/>
          </a:xfrm>
          <a:prstGeom prst="arc">
            <a:avLst>
              <a:gd name="adj1" fmla="val 16200000"/>
              <a:gd name="adj2" fmla="val 21158581"/>
            </a:avLst>
          </a:prstGeom>
          <a:noFill/>
          <a:ln w="44450" cap="rnd" cmpd="sng" algn="ctr">
            <a:solidFill>
              <a:schemeClr val="accent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6" name="Arc 115"/>
          <p:cNvSpPr>
            <a:spLocks noChangeAspect="1"/>
          </p:cNvSpPr>
          <p:nvPr/>
        </p:nvSpPr>
        <p:spPr bwMode="auto">
          <a:xfrm>
            <a:off x="7327894" y="3085788"/>
            <a:ext cx="1156466" cy="1156336"/>
          </a:xfrm>
          <a:prstGeom prst="arc">
            <a:avLst>
              <a:gd name="adj1" fmla="val 16200000"/>
              <a:gd name="adj2" fmla="val 20248086"/>
            </a:avLst>
          </a:prstGeom>
          <a:noFill/>
          <a:ln w="44450" cap="rnd" cmpd="sng" algn="ctr">
            <a:solidFill>
              <a:schemeClr val="accent2"/>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7" name="Arc 116"/>
          <p:cNvSpPr>
            <a:spLocks noChangeAspect="1"/>
          </p:cNvSpPr>
          <p:nvPr/>
        </p:nvSpPr>
        <p:spPr bwMode="auto">
          <a:xfrm>
            <a:off x="7385717" y="3143604"/>
            <a:ext cx="1040820" cy="1040704"/>
          </a:xfrm>
          <a:prstGeom prst="arc">
            <a:avLst>
              <a:gd name="adj1" fmla="val 16200000"/>
              <a:gd name="adj2" fmla="val 150711"/>
            </a:avLst>
          </a:prstGeom>
          <a:noFill/>
          <a:ln w="44450" cap="rnd" cmpd="sng" algn="ctr">
            <a:solidFill>
              <a:schemeClr val="accent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8" name="TextBox 117"/>
          <p:cNvSpPr txBox="1"/>
          <p:nvPr/>
        </p:nvSpPr>
        <p:spPr>
          <a:xfrm>
            <a:off x="7360097" y="3535683"/>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2"/>
                </a:solidFill>
                <a:effectLst/>
                <a:uLnTx/>
                <a:uFillTx/>
              </a:rPr>
              <a:t>20</a:t>
            </a:r>
            <a:r>
              <a:rPr kumimoji="0" lang="en-GB" sz="1200" b="1" i="0" u="none" strike="noStrike" kern="0" cap="none" spc="0" normalizeH="0" baseline="0" noProof="0" dirty="0">
                <a:ln>
                  <a:noFill/>
                </a:ln>
                <a:solidFill>
                  <a:schemeClr val="accent2"/>
                </a:solidFill>
                <a:effectLst/>
                <a:uLnTx/>
                <a:uFillTx/>
              </a:rPr>
              <a:t>%</a:t>
            </a:r>
          </a:p>
        </p:txBody>
      </p:sp>
      <p:sp>
        <p:nvSpPr>
          <p:cNvPr id="119" name="TextBox 118"/>
          <p:cNvSpPr txBox="1"/>
          <p:nvPr/>
        </p:nvSpPr>
        <p:spPr>
          <a:xfrm>
            <a:off x="7360097" y="3347624"/>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23</a:t>
            </a:r>
            <a:r>
              <a:rPr kumimoji="0" lang="en-GB" sz="1200" b="1" i="0" u="none" strike="noStrike" kern="0" cap="none" spc="0" normalizeH="0" baseline="0" noProof="0" dirty="0">
                <a:ln>
                  <a:noFill/>
                </a:ln>
                <a:solidFill>
                  <a:schemeClr val="accent4"/>
                </a:solidFill>
                <a:effectLst/>
                <a:uLnTx/>
                <a:uFillTx/>
              </a:rPr>
              <a:t>%</a:t>
            </a:r>
          </a:p>
        </p:txBody>
      </p:sp>
      <p:sp>
        <p:nvSpPr>
          <p:cNvPr id="120" name="TextBox 119"/>
          <p:cNvSpPr txBox="1"/>
          <p:nvPr/>
        </p:nvSpPr>
        <p:spPr>
          <a:xfrm>
            <a:off x="7360097" y="3723742"/>
            <a:ext cx="693822"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435100" algn="r"/>
                <a:tab pos="1879600" algn="r"/>
              </a:tabLst>
              <a:defRPr/>
            </a:pP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2"/>
                </a:solidFill>
                <a:effectLst/>
                <a:uLnTx/>
                <a:uFillTx/>
              </a:rPr>
              <a:t>	</a:t>
            </a:r>
            <a:r>
              <a:rPr kumimoji="0" lang="hu-HU" sz="1200" b="1" i="0" u="none" strike="noStrike" kern="0" cap="none" spc="0" normalizeH="0" baseline="0" noProof="0" dirty="0">
                <a:ln>
                  <a:noFill/>
                </a:ln>
                <a:solidFill>
                  <a:schemeClr val="accent5"/>
                </a:solidFill>
                <a:effectLst/>
                <a:uLnTx/>
                <a:uFillTx/>
              </a:rPr>
              <a:t>25</a:t>
            </a:r>
            <a:r>
              <a:rPr kumimoji="0" lang="en-GB" sz="1200" b="1" i="0" u="none" strike="noStrike" kern="0" cap="none" spc="0" normalizeH="0" baseline="0" noProof="0" dirty="0">
                <a:ln>
                  <a:noFill/>
                </a:ln>
                <a:solidFill>
                  <a:schemeClr val="accent5"/>
                </a:solidFill>
                <a:effectLst/>
                <a:uLnTx/>
                <a:uFillTx/>
              </a:rPr>
              <a:t>%</a:t>
            </a:r>
          </a:p>
        </p:txBody>
      </p:sp>
      <p:sp>
        <p:nvSpPr>
          <p:cNvPr id="121" name="Szövegdoboz 30"/>
          <p:cNvSpPr txBox="1"/>
          <p:nvPr/>
        </p:nvSpPr>
        <p:spPr>
          <a:xfrm>
            <a:off x="6820381" y="2660003"/>
            <a:ext cx="216990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404040"/>
                </a:solidFill>
                <a:effectLst/>
                <a:uLnTx/>
                <a:uFillTx/>
                <a:latin typeface="Calibri" pitchFamily="34" charset="0"/>
                <a:cs typeface="Arial" pitchFamily="34" charset="0"/>
              </a:rPr>
              <a:t>Sports</a:t>
            </a:r>
            <a:r>
              <a:rPr kumimoji="0" lang="hu-HU" sz="900" b="0" i="0" u="none" strike="noStrike" kern="0" cap="all" spc="0" normalizeH="0" noProof="0" dirty="0">
                <a:ln>
                  <a:noFill/>
                </a:ln>
                <a:solidFill>
                  <a:srgbClr val="404040"/>
                </a:solidFill>
                <a:effectLst/>
                <a:uLnTx/>
                <a:uFillTx/>
                <a:latin typeface="Calibri" pitchFamily="34" charset="0"/>
                <a:cs typeface="Arial" pitchFamily="34" charset="0"/>
              </a:rPr>
              <a:t> </a:t>
            </a:r>
            <a:r>
              <a:rPr kumimoji="0" lang="hu-HU" sz="900" b="0" i="0" u="none" strike="noStrike" kern="0" cap="all" spc="0" normalizeH="0" noProof="0" dirty="0" err="1">
                <a:ln>
                  <a:noFill/>
                </a:ln>
                <a:solidFill>
                  <a:srgbClr val="404040"/>
                </a:solidFill>
                <a:effectLst/>
                <a:uLnTx/>
                <a:uFillTx/>
                <a:latin typeface="Calibri" pitchFamily="34" charset="0"/>
                <a:cs typeface="Arial" pitchFamily="34" charset="0"/>
              </a:rPr>
              <a:t>broadcasts</a:t>
            </a:r>
            <a:endParaRPr kumimoji="0" lang="hu-HU" sz="9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2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those</a:t>
            </a:r>
            <a:r>
              <a:rPr lang="hu-HU" sz="900" dirty="0">
                <a:solidFill>
                  <a:srgbClr val="222223"/>
                </a:solidFill>
              </a:rPr>
              <a:t> </a:t>
            </a:r>
            <a:r>
              <a:rPr lang="hu-HU" sz="900" dirty="0" err="1">
                <a:solidFill>
                  <a:srgbClr val="222223"/>
                </a:solidFill>
              </a:rPr>
              <a:t>who</a:t>
            </a:r>
            <a:r>
              <a:rPr lang="hu-HU" sz="900" dirty="0">
                <a:solidFill>
                  <a:srgbClr val="222223"/>
                </a:solidFill>
              </a:rPr>
              <a:t> </a:t>
            </a:r>
            <a:r>
              <a:rPr lang="hu-HU" sz="900" dirty="0" err="1">
                <a:solidFill>
                  <a:srgbClr val="222223"/>
                </a:solidFill>
              </a:rPr>
              <a:t>watch</a:t>
            </a:r>
            <a:r>
              <a:rPr lang="hu-HU" sz="900" dirty="0">
                <a:solidFill>
                  <a:srgbClr val="222223"/>
                </a:solidFill>
              </a:rPr>
              <a:t> TV </a:t>
            </a:r>
            <a:r>
              <a:rPr lang="hu-HU" sz="900" dirty="0" err="1">
                <a:solidFill>
                  <a:srgbClr val="222223"/>
                </a:solidFill>
              </a:rPr>
              <a:t>content</a:t>
            </a:r>
            <a:r>
              <a:rPr lang="hu-HU" sz="900" dirty="0">
                <a:solidFill>
                  <a:srgbClr val="222223"/>
                </a:solidFill>
              </a:rPr>
              <a:t> online)</a:t>
            </a:r>
          </a:p>
        </p:txBody>
      </p:sp>
      <p:pic>
        <p:nvPicPr>
          <p:cNvPr id="123" name="Picture 122">
            <a:extLst>
              <a:ext uri="{FF2B5EF4-FFF2-40B4-BE49-F238E27FC236}">
                <a16:creationId xmlns:a16="http://schemas.microsoft.com/office/drawing/2014/main" xmlns="" id="{3808763A-39AB-4739-8829-CD74BB3C4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24" name="Picture 123">
            <a:extLst>
              <a:ext uri="{FF2B5EF4-FFF2-40B4-BE49-F238E27FC236}">
                <a16:creationId xmlns:a16="http://schemas.microsoft.com/office/drawing/2014/main" xmlns="" id="{EB62F960-8A60-4DDE-910D-38E64C2CF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532526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Shows’ Access </a:t>
            </a:r>
            <a:r>
              <a:rPr lang="hu-HU" dirty="0" err="1"/>
              <a:t>to</a:t>
            </a:r>
            <a:r>
              <a:rPr lang="hu-HU" dirty="0"/>
              <a:t> </a:t>
            </a:r>
            <a:r>
              <a:rPr lang="hu-HU" dirty="0" err="1"/>
              <a:t>Viewers</a:t>
            </a:r>
            <a:endParaRPr lang="en-US" dirty="0"/>
          </a:p>
        </p:txBody>
      </p:sp>
      <p:sp>
        <p:nvSpPr>
          <p:cNvPr id="12" name="Text Placeholder 9"/>
          <p:cNvSpPr>
            <a:spLocks noGrp="1"/>
          </p:cNvSpPr>
          <p:nvPr>
            <p:ph type="body" sz="quarter" idx="26"/>
          </p:nvPr>
        </p:nvSpPr>
        <p:spPr>
          <a:xfrm>
            <a:off x="202233" y="483518"/>
            <a:ext cx="8690248" cy="205628"/>
          </a:xfrm>
        </p:spPr>
        <p:txBody>
          <a:bodyPr/>
          <a:lstStyle/>
          <a:p>
            <a:r>
              <a:rPr lang="hu-HU" dirty="0" err="1"/>
              <a:t>Which</a:t>
            </a:r>
            <a:r>
              <a:rPr lang="hu-HU" dirty="0"/>
              <a:t> </a:t>
            </a:r>
            <a:r>
              <a:rPr lang="hu-HU" dirty="0" err="1"/>
              <a:t>domestic</a:t>
            </a:r>
            <a:r>
              <a:rPr lang="hu-HU" dirty="0"/>
              <a:t> program of </a:t>
            </a:r>
            <a:r>
              <a:rPr lang="hu-HU" dirty="0" err="1"/>
              <a:t>programs</a:t>
            </a:r>
            <a:r>
              <a:rPr lang="hu-HU" dirty="0"/>
              <a:t> of </a:t>
            </a:r>
            <a:r>
              <a:rPr lang="hu-HU" dirty="0" err="1"/>
              <a:t>the</a:t>
            </a:r>
            <a:r>
              <a:rPr lang="hu-HU" dirty="0"/>
              <a:t> </a:t>
            </a:r>
            <a:r>
              <a:rPr lang="hu-HU" dirty="0" err="1"/>
              <a:t>following</a:t>
            </a:r>
            <a:r>
              <a:rPr lang="hu-HU" dirty="0"/>
              <a:t> </a:t>
            </a:r>
            <a:r>
              <a:rPr lang="hu-HU" dirty="0" err="1"/>
              <a:t>have</a:t>
            </a:r>
            <a:r>
              <a:rPr lang="hu-HU" dirty="0"/>
              <a:t> </a:t>
            </a:r>
            <a:r>
              <a:rPr lang="hu-HU" dirty="0" err="1"/>
              <a:t>you</a:t>
            </a:r>
            <a:r>
              <a:rPr lang="hu-HU" dirty="0"/>
              <a:t> </a:t>
            </a:r>
            <a:r>
              <a:rPr lang="hu-HU" dirty="0" err="1"/>
              <a:t>watched</a:t>
            </a:r>
            <a:r>
              <a:rPr lang="hu-HU" dirty="0"/>
              <a:t> in </a:t>
            </a:r>
            <a:r>
              <a:rPr lang="hu-HU" dirty="0" err="1"/>
              <a:t>the</a:t>
            </a:r>
            <a:r>
              <a:rPr lang="hu-HU" dirty="0"/>
              <a:t> </a:t>
            </a:r>
            <a:r>
              <a:rPr lang="hu-HU" dirty="0" err="1"/>
              <a:t>past</a:t>
            </a:r>
            <a:r>
              <a:rPr lang="hu-HU" dirty="0"/>
              <a:t> 6 </a:t>
            </a:r>
            <a:r>
              <a:rPr lang="hu-HU" dirty="0" err="1"/>
              <a:t>months</a:t>
            </a:r>
            <a:r>
              <a:rPr lang="hu-HU" dirty="0"/>
              <a:t>? </a:t>
            </a:r>
          </a:p>
        </p:txBody>
      </p:sp>
      <p:graphicFrame>
        <p:nvGraphicFramePr>
          <p:cNvPr id="6" name="Chart 6"/>
          <p:cNvGraphicFramePr>
            <a:graphicFrameLocks noChangeAspect="1"/>
          </p:cNvGraphicFramePr>
          <p:nvPr>
            <p:extLst/>
          </p:nvPr>
        </p:nvGraphicFramePr>
        <p:xfrm>
          <a:off x="2052435"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p:nvPr/>
        </p:nvSpPr>
        <p:spPr>
          <a:xfrm>
            <a:off x="2414529" y="1405051"/>
            <a:ext cx="751267" cy="438582"/>
          </a:xfrm>
          <a:prstGeom prst="rect">
            <a:avLst/>
          </a:prstGeom>
        </p:spPr>
        <p:txBody>
          <a:bodyPr wrap="square">
            <a:spAutoFit/>
          </a:bodyPr>
          <a:lstStyle/>
          <a:p>
            <a:pPr defTabSz="685800">
              <a:defRPr/>
            </a:pPr>
            <a:r>
              <a:rPr lang="hu-HU" sz="2250" b="1" kern="0" dirty="0">
                <a:solidFill>
                  <a:schemeClr val="accent4"/>
                </a:solidFill>
                <a:latin typeface="Calibri"/>
              </a:rPr>
              <a:t>51</a:t>
            </a:r>
            <a:r>
              <a:rPr lang="en-ZA" sz="2250" b="1" kern="0" dirty="0">
                <a:solidFill>
                  <a:schemeClr val="accent4"/>
                </a:solidFill>
                <a:latin typeface="Calibri"/>
              </a:rPr>
              <a:t>%</a:t>
            </a:r>
            <a:endParaRPr lang="en-ZA" sz="2250" kern="0" dirty="0">
              <a:solidFill>
                <a:schemeClr val="accent4"/>
              </a:solidFill>
              <a:latin typeface="Calibri"/>
            </a:endParaRPr>
          </a:p>
        </p:txBody>
      </p:sp>
      <p:sp>
        <p:nvSpPr>
          <p:cNvPr id="8" name="Text Placeholder 9"/>
          <p:cNvSpPr txBox="1">
            <a:spLocks/>
          </p:cNvSpPr>
          <p:nvPr/>
        </p:nvSpPr>
        <p:spPr>
          <a:xfrm>
            <a:off x="2084206" y="811088"/>
            <a:ext cx="1262188" cy="309430"/>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900" cap="all" dirty="0"/>
              <a:t>WATCHED A DOMESTIC PROGRAM</a:t>
            </a:r>
          </a:p>
        </p:txBody>
      </p:sp>
      <p:graphicFrame>
        <p:nvGraphicFramePr>
          <p:cNvPr id="11" name="Chart 6"/>
          <p:cNvGraphicFramePr>
            <a:graphicFrameLocks noChangeAspect="1"/>
          </p:cNvGraphicFramePr>
          <p:nvPr>
            <p:extLst/>
          </p:nvPr>
        </p:nvGraphicFramePr>
        <p:xfrm>
          <a:off x="2052435" y="2110865"/>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9"/>
          <p:cNvSpPr/>
          <p:nvPr/>
        </p:nvSpPr>
        <p:spPr>
          <a:xfrm>
            <a:off x="2400087" y="2392363"/>
            <a:ext cx="751267" cy="438582"/>
          </a:xfrm>
          <a:prstGeom prst="rect">
            <a:avLst/>
          </a:prstGeom>
        </p:spPr>
        <p:txBody>
          <a:bodyPr wrap="square">
            <a:spAutoFit/>
          </a:bodyPr>
          <a:lstStyle/>
          <a:p>
            <a:pPr defTabSz="685800">
              <a:defRPr/>
            </a:pPr>
            <a:r>
              <a:rPr lang="hu-HU" sz="2250" b="1" kern="0" dirty="0">
                <a:solidFill>
                  <a:schemeClr val="accent2"/>
                </a:solidFill>
                <a:latin typeface="Calibri"/>
              </a:rPr>
              <a:t>47</a:t>
            </a:r>
            <a:r>
              <a:rPr lang="en-ZA" sz="2250" b="1" kern="0" dirty="0">
                <a:solidFill>
                  <a:schemeClr val="accent2"/>
                </a:solidFill>
                <a:latin typeface="Calibri"/>
              </a:rPr>
              <a:t>%</a:t>
            </a:r>
            <a:endParaRPr lang="en-ZA" sz="2250" kern="0" dirty="0">
              <a:solidFill>
                <a:schemeClr val="accent2"/>
              </a:solidFill>
              <a:latin typeface="Calibri"/>
            </a:endParaRPr>
          </a:p>
        </p:txBody>
      </p:sp>
      <p:sp>
        <p:nvSpPr>
          <p:cNvPr id="14" name="Rectangle 13"/>
          <p:cNvSpPr/>
          <p:nvPr/>
        </p:nvSpPr>
        <p:spPr>
          <a:xfrm>
            <a:off x="1288795" y="1358009"/>
            <a:ext cx="795411" cy="438582"/>
          </a:xfrm>
          <a:prstGeom prst="rect">
            <a:avLst/>
          </a:prstGeom>
        </p:spPr>
        <p:txBody>
          <a:bodyPr wrap="none">
            <a:spAutoFit/>
          </a:bodyPr>
          <a:lstStyle/>
          <a:p>
            <a:r>
              <a:rPr lang="hu-HU" sz="2250" b="1" kern="0" dirty="0">
                <a:solidFill>
                  <a:schemeClr val="accent4"/>
                </a:solidFill>
                <a:latin typeface="Calibri"/>
              </a:rPr>
              <a:t>Total</a:t>
            </a:r>
          </a:p>
        </p:txBody>
      </p:sp>
      <p:sp>
        <p:nvSpPr>
          <p:cNvPr id="15" name="Rectangle 14"/>
          <p:cNvSpPr/>
          <p:nvPr/>
        </p:nvSpPr>
        <p:spPr>
          <a:xfrm>
            <a:off x="411186" y="2382746"/>
            <a:ext cx="1728358" cy="438582"/>
          </a:xfrm>
          <a:prstGeom prst="rect">
            <a:avLst/>
          </a:prstGeom>
        </p:spPr>
        <p:txBody>
          <a:bodyPr wrap="none">
            <a:spAutoFit/>
          </a:bodyPr>
          <a:lstStyle/>
          <a:p>
            <a:r>
              <a:rPr lang="hu-HU" sz="2250" b="1" kern="0" dirty="0">
                <a:solidFill>
                  <a:schemeClr val="accent2"/>
                </a:solidFill>
                <a:latin typeface="Calibri"/>
              </a:rPr>
              <a:t>Great </a:t>
            </a:r>
            <a:r>
              <a:rPr lang="hu-HU" sz="2250" b="1" kern="0" dirty="0" err="1">
                <a:solidFill>
                  <a:schemeClr val="accent2"/>
                </a:solidFill>
                <a:latin typeface="Calibri"/>
              </a:rPr>
              <a:t>Britain</a:t>
            </a:r>
            <a:endParaRPr lang="hu-HU" sz="2250" b="1" kern="0" dirty="0">
              <a:solidFill>
                <a:schemeClr val="accent2"/>
              </a:solidFill>
              <a:latin typeface="Calibri"/>
            </a:endParaRPr>
          </a:p>
        </p:txBody>
      </p:sp>
      <p:graphicFrame>
        <p:nvGraphicFramePr>
          <p:cNvPr id="16" name="Chart 6"/>
          <p:cNvGraphicFramePr>
            <a:graphicFrameLocks noChangeAspect="1"/>
          </p:cNvGraphicFramePr>
          <p:nvPr>
            <p:extLst/>
          </p:nvPr>
        </p:nvGraphicFramePr>
        <p:xfrm>
          <a:off x="2052435" y="3056995"/>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9"/>
          <p:cNvSpPr/>
          <p:nvPr/>
        </p:nvSpPr>
        <p:spPr>
          <a:xfrm>
            <a:off x="2414529" y="3328467"/>
            <a:ext cx="751267" cy="438582"/>
          </a:xfrm>
          <a:prstGeom prst="rect">
            <a:avLst/>
          </a:prstGeom>
        </p:spPr>
        <p:txBody>
          <a:bodyPr wrap="square">
            <a:spAutoFit/>
          </a:bodyPr>
          <a:lstStyle/>
          <a:p>
            <a:pPr defTabSz="685800">
              <a:defRPr/>
            </a:pPr>
            <a:r>
              <a:rPr lang="hu-HU" sz="2250" b="1" kern="0" dirty="0">
                <a:solidFill>
                  <a:schemeClr val="accent5"/>
                </a:solidFill>
                <a:latin typeface="Calibri"/>
              </a:rPr>
              <a:t>56</a:t>
            </a:r>
            <a:r>
              <a:rPr lang="en-ZA" sz="2250" b="1" kern="0" dirty="0">
                <a:solidFill>
                  <a:schemeClr val="accent5"/>
                </a:solidFill>
                <a:latin typeface="Calibri"/>
              </a:rPr>
              <a:t>%</a:t>
            </a:r>
            <a:endParaRPr lang="en-ZA" sz="2250" kern="0" dirty="0">
              <a:solidFill>
                <a:schemeClr val="accent5"/>
              </a:solidFill>
              <a:latin typeface="Calibri"/>
            </a:endParaRPr>
          </a:p>
        </p:txBody>
      </p:sp>
      <p:sp>
        <p:nvSpPr>
          <p:cNvPr id="18" name="Rectangle 17"/>
          <p:cNvSpPr/>
          <p:nvPr/>
        </p:nvSpPr>
        <p:spPr>
          <a:xfrm>
            <a:off x="805839" y="3343038"/>
            <a:ext cx="1351652" cy="438582"/>
          </a:xfrm>
          <a:prstGeom prst="rect">
            <a:avLst/>
          </a:prstGeom>
        </p:spPr>
        <p:txBody>
          <a:bodyPr wrap="none">
            <a:spAutoFit/>
          </a:bodyPr>
          <a:lstStyle/>
          <a:p>
            <a:r>
              <a:rPr lang="hu-HU" sz="2250" b="1" kern="0" dirty="0" err="1">
                <a:solidFill>
                  <a:schemeClr val="accent5"/>
                </a:solidFill>
                <a:latin typeface="Calibri"/>
              </a:rPr>
              <a:t>Germany</a:t>
            </a:r>
            <a:r>
              <a:rPr lang="hu-HU" sz="2250" b="1" kern="0" dirty="0">
                <a:solidFill>
                  <a:schemeClr val="accent5"/>
                </a:solidFill>
                <a:latin typeface="Calibri"/>
              </a:rPr>
              <a:t> </a:t>
            </a:r>
          </a:p>
        </p:txBody>
      </p:sp>
      <p:graphicFrame>
        <p:nvGraphicFramePr>
          <p:cNvPr id="20" name="Chart 6"/>
          <p:cNvGraphicFramePr/>
          <p:nvPr>
            <p:extLst>
              <p:ext uri="{D42A27DB-BD31-4B8C-83A1-F6EECF244321}">
                <p14:modId xmlns:p14="http://schemas.microsoft.com/office/powerpoint/2010/main" val="2203995000"/>
              </p:ext>
            </p:extLst>
          </p:nvPr>
        </p:nvGraphicFramePr>
        <p:xfrm>
          <a:off x="3706255" y="719785"/>
          <a:ext cx="4007724" cy="3600512"/>
        </p:xfrm>
        <a:graphic>
          <a:graphicData uri="http://schemas.openxmlformats.org/drawingml/2006/chart">
            <c:chart xmlns:c="http://schemas.openxmlformats.org/drawingml/2006/chart" xmlns:r="http://schemas.openxmlformats.org/officeDocument/2006/relationships" r:id="rId6"/>
          </a:graphicData>
        </a:graphic>
      </p:graphicFrame>
      <p:sp>
        <p:nvSpPr>
          <p:cNvPr id="21" name="Szövegdoboz 26"/>
          <p:cNvSpPr txBox="1"/>
          <p:nvPr/>
        </p:nvSpPr>
        <p:spPr>
          <a:xfrm>
            <a:off x="202233" y="4268943"/>
            <a:ext cx="8501569" cy="692497"/>
          </a:xfrm>
          <a:prstGeom prst="rect">
            <a:avLst/>
          </a:prstGeom>
        </p:spPr>
        <p:txBody>
          <a:bodyPr vert="horz" wrap="square" lIns="0" tIns="0" rIns="0" bIns="0" rtlCol="0">
            <a:spAutoFit/>
          </a:bodyPr>
          <a:lstStyle/>
          <a:p>
            <a:pPr marL="4763" algn="just"/>
            <a:r>
              <a:rPr lang="en-GB" sz="900" dirty="0">
                <a:solidFill>
                  <a:srgbClr val="58595B"/>
                </a:solidFill>
              </a:rPr>
              <a:t>Half of the respondents did not watch any domestic TV program in the past 6 months. Among them a higher proportion is represented by 30-39 </a:t>
            </a:r>
            <a:r>
              <a:rPr lang="en-GB" sz="900" dirty="0" err="1">
                <a:solidFill>
                  <a:srgbClr val="58595B"/>
                </a:solidFill>
              </a:rPr>
              <a:t>y.o</a:t>
            </a:r>
            <a:r>
              <a:rPr lang="en-GB" sz="900" dirty="0">
                <a:solidFill>
                  <a:srgbClr val="58595B"/>
                </a:solidFill>
              </a:rPr>
              <a:t>. singles living in the capital who already consider the given country as their home, they plan to stay or maybe to move to another country. They visit home less frequently and keep in touch with people at home less often.</a:t>
            </a:r>
          </a:p>
          <a:p>
            <a:pPr marL="4763" algn="just"/>
            <a:r>
              <a:rPr lang="en-GB" sz="900" dirty="0">
                <a:solidFill>
                  <a:srgbClr val="58595B"/>
                </a:solidFill>
              </a:rPr>
              <a:t>Domestic programs are rather watched by Hungarians living in Germany, married women belonging to the elder age group, living in villages. They are characterized by more frequent contact, they also visit home more often and they plan to move back because they often feel like strangers abroad. </a:t>
            </a:r>
          </a:p>
        </p:txBody>
      </p:sp>
      <p:sp>
        <p:nvSpPr>
          <p:cNvPr id="23" name="Szövegdoboz 26"/>
          <p:cNvSpPr txBox="1"/>
          <p:nvPr/>
        </p:nvSpPr>
        <p:spPr>
          <a:xfrm>
            <a:off x="6948264" y="1107777"/>
            <a:ext cx="1762928" cy="2616101"/>
          </a:xfrm>
          <a:prstGeom prst="rect">
            <a:avLst/>
          </a:prstGeom>
        </p:spPr>
        <p:txBody>
          <a:bodyPr vert="horz" wrap="square" lIns="0" tIns="0" rIns="0" bIns="0" rtlCol="0">
            <a:spAutoFit/>
          </a:bodyPr>
          <a:lstStyle/>
          <a:p>
            <a:pPr marL="4763" algn="r"/>
            <a:r>
              <a:rPr lang="hu-HU" sz="1000" b="1" dirty="0" err="1">
                <a:solidFill>
                  <a:srgbClr val="58595B"/>
                </a:solidFill>
              </a:rPr>
              <a:t>Other</a:t>
            </a:r>
            <a:r>
              <a:rPr lang="hu-HU" sz="1000" b="1" dirty="0">
                <a:solidFill>
                  <a:srgbClr val="58595B"/>
                </a:solidFill>
              </a:rPr>
              <a:t>: </a:t>
            </a:r>
          </a:p>
          <a:p>
            <a:pPr marL="4763" algn="r"/>
            <a:r>
              <a:rPr lang="hu-HU" sz="1000" dirty="0">
                <a:solidFill>
                  <a:srgbClr val="58595B"/>
                </a:solidFill>
              </a:rPr>
              <a:t>Dumaszínház</a:t>
            </a:r>
          </a:p>
          <a:p>
            <a:pPr marL="4763" algn="r"/>
            <a:r>
              <a:rPr lang="hu-HU" sz="1000" dirty="0">
                <a:solidFill>
                  <a:srgbClr val="58595B"/>
                </a:solidFill>
              </a:rPr>
              <a:t>Sztárban Sztár</a:t>
            </a:r>
          </a:p>
          <a:p>
            <a:pPr marL="4763" algn="r"/>
            <a:r>
              <a:rPr lang="hu-HU" sz="1000" dirty="0">
                <a:solidFill>
                  <a:srgbClr val="58595B"/>
                </a:solidFill>
              </a:rPr>
              <a:t>Mokka</a:t>
            </a:r>
          </a:p>
          <a:p>
            <a:pPr marL="4763" algn="r"/>
            <a:r>
              <a:rPr lang="hu-HU" sz="1000" dirty="0">
                <a:solidFill>
                  <a:srgbClr val="58595B"/>
                </a:solidFill>
              </a:rPr>
              <a:t>Jóban-rosszban</a:t>
            </a:r>
          </a:p>
          <a:p>
            <a:pPr marL="4763" algn="r"/>
            <a:r>
              <a:rPr lang="hu-HU" sz="1000" dirty="0">
                <a:solidFill>
                  <a:srgbClr val="58595B"/>
                </a:solidFill>
              </a:rPr>
              <a:t>Munkaügyek</a:t>
            </a:r>
          </a:p>
          <a:p>
            <a:pPr marL="4763" algn="r"/>
            <a:r>
              <a:rPr lang="hu-HU" sz="1000" dirty="0" err="1">
                <a:solidFill>
                  <a:srgbClr val="58595B"/>
                </a:solidFill>
              </a:rPr>
              <a:t>Válótársak</a:t>
            </a:r>
            <a:endParaRPr lang="hu-HU" sz="1000" dirty="0">
              <a:solidFill>
                <a:srgbClr val="58595B"/>
              </a:solidFill>
            </a:endParaRPr>
          </a:p>
          <a:p>
            <a:pPr marL="4763" algn="r"/>
            <a:r>
              <a:rPr lang="hu-HU" sz="1000" dirty="0">
                <a:solidFill>
                  <a:srgbClr val="58595B"/>
                </a:solidFill>
              </a:rPr>
              <a:t>Aranyélet</a:t>
            </a:r>
          </a:p>
          <a:p>
            <a:pPr marL="4763" algn="r"/>
            <a:r>
              <a:rPr lang="hu-HU" sz="1000" dirty="0">
                <a:solidFill>
                  <a:srgbClr val="58595B"/>
                </a:solidFill>
              </a:rPr>
              <a:t>Társasjáték</a:t>
            </a:r>
          </a:p>
          <a:p>
            <a:pPr marL="4763" algn="r"/>
            <a:r>
              <a:rPr lang="hu-HU" sz="1000" dirty="0">
                <a:solidFill>
                  <a:srgbClr val="58595B"/>
                </a:solidFill>
              </a:rPr>
              <a:t>XXI. Század</a:t>
            </a:r>
          </a:p>
          <a:p>
            <a:pPr marL="4763" algn="r"/>
            <a:r>
              <a:rPr lang="hu-HU" sz="1000" dirty="0">
                <a:solidFill>
                  <a:srgbClr val="58595B"/>
                </a:solidFill>
              </a:rPr>
              <a:t>Egyenes beszéd</a:t>
            </a:r>
          </a:p>
          <a:p>
            <a:pPr marL="4763" algn="r"/>
            <a:r>
              <a:rPr lang="hu-HU" sz="1000" dirty="0">
                <a:solidFill>
                  <a:srgbClr val="58595B"/>
                </a:solidFill>
              </a:rPr>
              <a:t>Házon kívül</a:t>
            </a:r>
          </a:p>
          <a:p>
            <a:pPr marL="4763" algn="r"/>
            <a:r>
              <a:rPr lang="hu-HU" sz="1000" dirty="0">
                <a:solidFill>
                  <a:srgbClr val="58595B"/>
                </a:solidFill>
              </a:rPr>
              <a:t>Konyhafőnök</a:t>
            </a:r>
          </a:p>
          <a:p>
            <a:pPr marL="4763" algn="r"/>
            <a:r>
              <a:rPr lang="hu-HU" sz="1000" dirty="0">
                <a:solidFill>
                  <a:srgbClr val="58595B"/>
                </a:solidFill>
              </a:rPr>
              <a:t>Street </a:t>
            </a:r>
            <a:r>
              <a:rPr lang="hu-HU" sz="1000" dirty="0" err="1">
                <a:solidFill>
                  <a:srgbClr val="58595B"/>
                </a:solidFill>
              </a:rPr>
              <a:t>Kitchen</a:t>
            </a:r>
            <a:endParaRPr lang="hu-HU" sz="1000" dirty="0">
              <a:solidFill>
                <a:srgbClr val="58595B"/>
              </a:solidFill>
            </a:endParaRPr>
          </a:p>
          <a:p>
            <a:pPr marL="4763" algn="r"/>
            <a:r>
              <a:rPr lang="hu-HU" sz="1000" dirty="0" err="1">
                <a:solidFill>
                  <a:srgbClr val="58595B"/>
                </a:solidFill>
              </a:rPr>
              <a:t>Totalcar</a:t>
            </a:r>
            <a:endParaRPr lang="hu-HU" sz="1000" dirty="0">
              <a:solidFill>
                <a:srgbClr val="58595B"/>
              </a:solidFill>
            </a:endParaRPr>
          </a:p>
          <a:p>
            <a:pPr marL="4763" algn="r"/>
            <a:r>
              <a:rPr lang="hu-HU" sz="1000" dirty="0" err="1">
                <a:solidFill>
                  <a:srgbClr val="58595B"/>
                </a:solidFill>
              </a:rPr>
              <a:t>Olympic</a:t>
            </a:r>
            <a:r>
              <a:rPr lang="hu-HU" sz="1000" dirty="0">
                <a:solidFill>
                  <a:srgbClr val="58595B"/>
                </a:solidFill>
              </a:rPr>
              <a:t> </a:t>
            </a:r>
            <a:r>
              <a:rPr lang="hu-HU" sz="1000" dirty="0" err="1">
                <a:solidFill>
                  <a:srgbClr val="58595B"/>
                </a:solidFill>
              </a:rPr>
              <a:t>games</a:t>
            </a:r>
            <a:endParaRPr lang="hu-HU" sz="1000" dirty="0">
              <a:solidFill>
                <a:srgbClr val="58595B"/>
              </a:solidFill>
            </a:endParaRPr>
          </a:p>
          <a:p>
            <a:pPr marL="4763" algn="r"/>
            <a:r>
              <a:rPr lang="hu-HU" sz="1000" dirty="0">
                <a:solidFill>
                  <a:srgbClr val="58595B"/>
                </a:solidFill>
              </a:rPr>
              <a:t>UEFA European </a:t>
            </a:r>
            <a:r>
              <a:rPr lang="hu-HU" sz="1000" dirty="0" err="1">
                <a:solidFill>
                  <a:srgbClr val="58595B"/>
                </a:solidFill>
              </a:rPr>
              <a:t>Championship</a:t>
            </a:r>
            <a:endParaRPr lang="hu-HU" sz="1000" dirty="0">
              <a:solidFill>
                <a:srgbClr val="58595B"/>
              </a:solidFill>
            </a:endParaRPr>
          </a:p>
        </p:txBody>
      </p:sp>
      <p:sp>
        <p:nvSpPr>
          <p:cNvPr id="19"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sp>
        <p:nvSpPr>
          <p:cNvPr id="2" name="Rectangular Callout 1"/>
          <p:cNvSpPr/>
          <p:nvPr/>
        </p:nvSpPr>
        <p:spPr>
          <a:xfrm>
            <a:off x="7092281" y="1002282"/>
            <a:ext cx="1800200" cy="2764767"/>
          </a:xfrm>
          <a:prstGeom prst="wedgeRectCallout">
            <a:avLst>
              <a:gd name="adj1" fmla="val -41251"/>
              <a:gd name="adj2" fmla="val 55289"/>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22" name="Picture 21">
            <a:extLst>
              <a:ext uri="{FF2B5EF4-FFF2-40B4-BE49-F238E27FC236}">
                <a16:creationId xmlns:a16="http://schemas.microsoft.com/office/drawing/2014/main" xmlns="" id="{F3D3DDEC-5F1E-4258-B8CF-86AAAA9380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4" name="Picture 23">
            <a:extLst>
              <a:ext uri="{FF2B5EF4-FFF2-40B4-BE49-F238E27FC236}">
                <a16:creationId xmlns:a16="http://schemas.microsoft.com/office/drawing/2014/main" xmlns="" id="{08A807DB-72FA-4A1B-A98B-4C5DBF197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932778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err="1"/>
              <a:t>Reasons</a:t>
            </a:r>
            <a:r>
              <a:rPr lang="hu-HU" dirty="0"/>
              <a:t> of </a:t>
            </a:r>
            <a:r>
              <a:rPr lang="hu-HU" dirty="0" err="1"/>
              <a:t>Downloading</a:t>
            </a:r>
            <a:r>
              <a:rPr lang="hu-HU" dirty="0"/>
              <a:t> TV </a:t>
            </a:r>
            <a:r>
              <a:rPr lang="hu-HU" dirty="0" err="1"/>
              <a:t>Contents</a:t>
            </a:r>
            <a:r>
              <a:rPr lang="hu-HU" dirty="0"/>
              <a:t> </a:t>
            </a:r>
            <a:r>
              <a:rPr lang="hu-HU" dirty="0" err="1"/>
              <a:t>resp</a:t>
            </a:r>
            <a:r>
              <a:rPr lang="hu-HU" dirty="0"/>
              <a:t>. </a:t>
            </a:r>
            <a:r>
              <a:rPr lang="hu-HU" dirty="0" err="1"/>
              <a:t>Streaming</a:t>
            </a:r>
            <a:endParaRPr lang="en-US" dirty="0"/>
          </a:p>
        </p:txBody>
      </p:sp>
      <p:sp>
        <p:nvSpPr>
          <p:cNvPr id="50" name="Text Placeholder 9"/>
          <p:cNvSpPr>
            <a:spLocks noGrp="1"/>
          </p:cNvSpPr>
          <p:nvPr>
            <p:ph type="body" sz="quarter" idx="26"/>
          </p:nvPr>
        </p:nvSpPr>
        <p:spPr>
          <a:xfrm>
            <a:off x="202233" y="483518"/>
            <a:ext cx="8690248" cy="205628"/>
          </a:xfrm>
        </p:spPr>
        <p:txBody>
          <a:bodyPr/>
          <a:lstStyle/>
          <a:p>
            <a:r>
              <a:rPr lang="hu-HU" dirty="0" err="1"/>
              <a:t>How</a:t>
            </a:r>
            <a:r>
              <a:rPr lang="hu-HU" dirty="0"/>
              <a:t> </a:t>
            </a:r>
            <a:r>
              <a:rPr lang="hu-HU" dirty="0" err="1"/>
              <a:t>typical</a:t>
            </a:r>
            <a:r>
              <a:rPr lang="hu-HU" dirty="0"/>
              <a:t> is </a:t>
            </a:r>
            <a:r>
              <a:rPr lang="hu-HU" dirty="0" err="1"/>
              <a:t>it</a:t>
            </a:r>
            <a:r>
              <a:rPr lang="hu-HU" dirty="0"/>
              <a:t> </a:t>
            </a:r>
            <a:r>
              <a:rPr lang="hu-HU" dirty="0" err="1"/>
              <a:t>for</a:t>
            </a:r>
            <a:r>
              <a:rPr lang="hu-HU" dirty="0"/>
              <a:t> </a:t>
            </a:r>
            <a:r>
              <a:rPr lang="hu-HU" dirty="0" err="1"/>
              <a:t>you</a:t>
            </a:r>
            <a:r>
              <a:rPr lang="hu-HU" dirty="0"/>
              <a:t> </a:t>
            </a:r>
            <a:r>
              <a:rPr lang="hu-HU" dirty="0" err="1"/>
              <a:t>that</a:t>
            </a:r>
            <a:r>
              <a:rPr lang="hu-HU" dirty="0"/>
              <a:t> </a:t>
            </a:r>
            <a:r>
              <a:rPr lang="hu-HU" dirty="0" err="1"/>
              <a:t>you</a:t>
            </a:r>
            <a:r>
              <a:rPr lang="hu-HU" dirty="0"/>
              <a:t> </a:t>
            </a:r>
            <a:r>
              <a:rPr lang="hu-HU" dirty="0" err="1"/>
              <a:t>download</a:t>
            </a:r>
            <a:r>
              <a:rPr lang="hu-HU" dirty="0"/>
              <a:t> </a:t>
            </a:r>
            <a:r>
              <a:rPr lang="hu-HU" dirty="0" err="1"/>
              <a:t>or</a:t>
            </a:r>
            <a:r>
              <a:rPr lang="hu-HU" dirty="0"/>
              <a:t> </a:t>
            </a:r>
            <a:r>
              <a:rPr lang="hu-HU" dirty="0" err="1"/>
              <a:t>watch</a:t>
            </a:r>
            <a:r>
              <a:rPr lang="hu-HU" dirty="0"/>
              <a:t> TV </a:t>
            </a:r>
            <a:r>
              <a:rPr lang="hu-HU" dirty="0" err="1"/>
              <a:t>contents</a:t>
            </a:r>
            <a:r>
              <a:rPr lang="hu-HU" dirty="0"/>
              <a:t> </a:t>
            </a:r>
            <a:r>
              <a:rPr lang="hu-HU" dirty="0" err="1"/>
              <a:t>through</a:t>
            </a:r>
            <a:r>
              <a:rPr lang="hu-HU" dirty="0"/>
              <a:t> </a:t>
            </a:r>
            <a:r>
              <a:rPr lang="hu-HU" dirty="0" err="1"/>
              <a:t>the</a:t>
            </a:r>
            <a:r>
              <a:rPr lang="hu-HU" dirty="0"/>
              <a:t> internet </a:t>
            </a:r>
            <a:r>
              <a:rPr lang="hu-HU" dirty="0" err="1"/>
              <a:t>because</a:t>
            </a:r>
            <a:r>
              <a:rPr lang="hu-HU" dirty="0"/>
              <a:t>…? AVERAGE (</a:t>
            </a:r>
            <a:r>
              <a:rPr lang="hu-HU" dirty="0" err="1"/>
              <a:t>scale</a:t>
            </a:r>
            <a:r>
              <a:rPr lang="hu-HU" dirty="0"/>
              <a:t> of 1-5)</a:t>
            </a:r>
          </a:p>
        </p:txBody>
      </p:sp>
      <p:sp>
        <p:nvSpPr>
          <p:cNvPr id="41" name="Rectangle 40"/>
          <p:cNvSpPr/>
          <p:nvPr/>
        </p:nvSpPr>
        <p:spPr>
          <a:xfrm>
            <a:off x="263957" y="4196001"/>
            <a:ext cx="8347801" cy="553996"/>
          </a:xfrm>
          <a:prstGeom prst="rect">
            <a:avLst/>
          </a:prstGeom>
        </p:spPr>
        <p:txBody>
          <a:bodyPr wrap="square" lIns="91438" tIns="45719" rIns="91438" bIns="45719">
            <a:spAutoFit/>
          </a:bodyPr>
          <a:lstStyle/>
          <a:p>
            <a:pPr marL="4763" algn="just"/>
            <a:r>
              <a:rPr lang="en-GB" sz="1000" dirty="0">
                <a:solidFill>
                  <a:srgbClr val="58595B"/>
                </a:solidFill>
              </a:rPr>
              <a:t>The main reason for downloading TV contents and streaming is the flexibility, since thanks to these solutions one does not have to adapt and wait for a given movie or for continuing a beloved TV show. In case of people living abroad he language barrels are less significant, although for many it feels good to hear Hungarian words. </a:t>
            </a:r>
          </a:p>
        </p:txBody>
      </p:sp>
      <p:sp>
        <p:nvSpPr>
          <p:cNvPr id="60" name="Szövegdoboz 81"/>
          <p:cNvSpPr txBox="1"/>
          <p:nvPr/>
        </p:nvSpPr>
        <p:spPr>
          <a:xfrm>
            <a:off x="251520" y="1935301"/>
            <a:ext cx="2304256" cy="507831"/>
          </a:xfrm>
          <a:prstGeom prst="rect">
            <a:avLst/>
          </a:prstGeom>
          <a:noFill/>
        </p:spPr>
        <p:txBody>
          <a:bodyPr wrap="square" rtlCol="0">
            <a:spAutoFit/>
          </a:bodyPr>
          <a:lstStyle/>
          <a:p>
            <a:pPr algn="ctr"/>
            <a:r>
              <a:rPr lang="hu-HU" sz="900" dirty="0">
                <a:solidFill>
                  <a:srgbClr val="404040"/>
                </a:solidFill>
              </a:rPr>
              <a:t>I </a:t>
            </a:r>
            <a:r>
              <a:rPr lang="hu-HU" sz="900" dirty="0" err="1">
                <a:solidFill>
                  <a:srgbClr val="404040"/>
                </a:solidFill>
              </a:rPr>
              <a:t>do</a:t>
            </a:r>
            <a:r>
              <a:rPr lang="hu-HU" sz="900" dirty="0">
                <a:solidFill>
                  <a:srgbClr val="404040"/>
                </a:solidFill>
              </a:rPr>
              <a:t> </a:t>
            </a:r>
            <a:r>
              <a:rPr lang="hu-HU" sz="900" dirty="0" err="1">
                <a:solidFill>
                  <a:srgbClr val="404040"/>
                </a:solidFill>
              </a:rPr>
              <a:t>not</a:t>
            </a:r>
            <a:r>
              <a:rPr lang="hu-HU" sz="900" dirty="0">
                <a:solidFill>
                  <a:srgbClr val="404040"/>
                </a:solidFill>
              </a:rPr>
              <a:t> </a:t>
            </a:r>
            <a:r>
              <a:rPr lang="hu-HU" sz="900" dirty="0" err="1">
                <a:solidFill>
                  <a:srgbClr val="404040"/>
                </a:solidFill>
              </a:rPr>
              <a:t>have</a:t>
            </a:r>
            <a:r>
              <a:rPr lang="hu-HU" sz="900" dirty="0">
                <a:solidFill>
                  <a:srgbClr val="404040"/>
                </a:solidFill>
              </a:rPr>
              <a:t> </a:t>
            </a:r>
            <a:r>
              <a:rPr lang="hu-HU" sz="900" dirty="0" err="1">
                <a:solidFill>
                  <a:srgbClr val="404040"/>
                </a:solidFill>
              </a:rPr>
              <a:t>to</a:t>
            </a:r>
            <a:r>
              <a:rPr lang="hu-HU" sz="900" dirty="0">
                <a:solidFill>
                  <a:srgbClr val="404040"/>
                </a:solidFill>
              </a:rPr>
              <a:t> </a:t>
            </a:r>
            <a:r>
              <a:rPr lang="hu-HU" sz="900" dirty="0" err="1">
                <a:solidFill>
                  <a:srgbClr val="404040"/>
                </a:solidFill>
              </a:rPr>
              <a:t>adapt</a:t>
            </a:r>
            <a:r>
              <a:rPr lang="hu-HU" sz="900" dirty="0">
                <a:solidFill>
                  <a:srgbClr val="404040"/>
                </a:solidFill>
              </a:rPr>
              <a:t> </a:t>
            </a:r>
            <a:r>
              <a:rPr lang="hu-HU" sz="900" dirty="0" err="1">
                <a:solidFill>
                  <a:srgbClr val="404040"/>
                </a:solidFill>
              </a:rPr>
              <a:t>to</a:t>
            </a:r>
            <a:r>
              <a:rPr lang="hu-HU" sz="900" dirty="0">
                <a:solidFill>
                  <a:srgbClr val="404040"/>
                </a:solidFill>
              </a:rPr>
              <a:t> </a:t>
            </a:r>
            <a:r>
              <a:rPr lang="hu-HU" sz="900" dirty="0" err="1">
                <a:solidFill>
                  <a:srgbClr val="404040"/>
                </a:solidFill>
              </a:rPr>
              <a:t>TVs</a:t>
            </a:r>
            <a:r>
              <a:rPr lang="hu-HU" sz="900" dirty="0">
                <a:solidFill>
                  <a:srgbClr val="404040"/>
                </a:solidFill>
              </a:rPr>
              <a:t>’ program </a:t>
            </a:r>
            <a:r>
              <a:rPr lang="hu-HU" sz="900" dirty="0" err="1">
                <a:solidFill>
                  <a:srgbClr val="404040"/>
                </a:solidFill>
              </a:rPr>
              <a:t>schedule</a:t>
            </a:r>
            <a:r>
              <a:rPr lang="hu-HU" sz="900" dirty="0">
                <a:solidFill>
                  <a:srgbClr val="404040"/>
                </a:solidFill>
              </a:rPr>
              <a:t>, I </a:t>
            </a:r>
            <a:r>
              <a:rPr lang="hu-HU" sz="900" dirty="0" err="1">
                <a:solidFill>
                  <a:srgbClr val="404040"/>
                </a:solidFill>
              </a:rPr>
              <a:t>watch</a:t>
            </a:r>
            <a:r>
              <a:rPr lang="hu-HU" sz="900" dirty="0">
                <a:solidFill>
                  <a:srgbClr val="404040"/>
                </a:solidFill>
              </a:rPr>
              <a:t> </a:t>
            </a:r>
            <a:r>
              <a:rPr lang="hu-HU" sz="900" dirty="0" err="1">
                <a:solidFill>
                  <a:srgbClr val="404040"/>
                </a:solidFill>
              </a:rPr>
              <a:t>these</a:t>
            </a:r>
            <a:r>
              <a:rPr lang="hu-HU" sz="900" dirty="0">
                <a:solidFill>
                  <a:srgbClr val="404040"/>
                </a:solidFill>
              </a:rPr>
              <a:t> </a:t>
            </a:r>
            <a:r>
              <a:rPr lang="hu-HU" sz="900" dirty="0" err="1">
                <a:solidFill>
                  <a:srgbClr val="404040"/>
                </a:solidFill>
              </a:rPr>
              <a:t>movies</a:t>
            </a:r>
            <a:r>
              <a:rPr lang="hu-HU" sz="900" dirty="0">
                <a:solidFill>
                  <a:srgbClr val="404040"/>
                </a:solidFill>
              </a:rPr>
              <a:t>/TV shows </a:t>
            </a:r>
            <a:r>
              <a:rPr lang="hu-HU" sz="900" dirty="0" err="1">
                <a:solidFill>
                  <a:srgbClr val="404040"/>
                </a:solidFill>
              </a:rPr>
              <a:t>anytime</a:t>
            </a:r>
            <a:r>
              <a:rPr lang="hu-HU" sz="900" dirty="0">
                <a:solidFill>
                  <a:srgbClr val="404040"/>
                </a:solidFill>
              </a:rPr>
              <a:t> I </a:t>
            </a:r>
            <a:r>
              <a:rPr lang="hu-HU" sz="900" dirty="0" err="1">
                <a:solidFill>
                  <a:srgbClr val="404040"/>
                </a:solidFill>
              </a:rPr>
              <a:t>want</a:t>
            </a:r>
            <a:r>
              <a:rPr lang="hu-HU" sz="900" dirty="0">
                <a:solidFill>
                  <a:srgbClr val="404040"/>
                </a:solidFill>
              </a:rPr>
              <a:t> </a:t>
            </a:r>
          </a:p>
        </p:txBody>
      </p:sp>
      <p:sp>
        <p:nvSpPr>
          <p:cNvPr id="64" name="Szövegdoboz 81"/>
          <p:cNvSpPr txBox="1"/>
          <p:nvPr/>
        </p:nvSpPr>
        <p:spPr>
          <a:xfrm>
            <a:off x="2516499" y="1935301"/>
            <a:ext cx="2094778" cy="507831"/>
          </a:xfrm>
          <a:prstGeom prst="rect">
            <a:avLst/>
          </a:prstGeom>
          <a:noFill/>
        </p:spPr>
        <p:txBody>
          <a:bodyPr wrap="square" rtlCol="0">
            <a:spAutoFit/>
          </a:bodyPr>
          <a:lstStyle/>
          <a:p>
            <a:pPr algn="ctr"/>
            <a:r>
              <a:rPr lang="hu-HU" sz="900" dirty="0">
                <a:solidFill>
                  <a:srgbClr val="404040"/>
                </a:solidFill>
              </a:rPr>
              <a:t>I </a:t>
            </a:r>
            <a:r>
              <a:rPr lang="hu-HU" sz="900" dirty="0" err="1">
                <a:solidFill>
                  <a:srgbClr val="404040"/>
                </a:solidFill>
              </a:rPr>
              <a:t>do</a:t>
            </a:r>
            <a:r>
              <a:rPr lang="hu-HU" sz="900" dirty="0">
                <a:solidFill>
                  <a:srgbClr val="404040"/>
                </a:solidFill>
              </a:rPr>
              <a:t> </a:t>
            </a:r>
            <a:r>
              <a:rPr lang="hu-HU" sz="900" dirty="0" err="1">
                <a:solidFill>
                  <a:srgbClr val="404040"/>
                </a:solidFill>
              </a:rPr>
              <a:t>not</a:t>
            </a:r>
            <a:r>
              <a:rPr lang="hu-HU" sz="900" dirty="0">
                <a:solidFill>
                  <a:srgbClr val="404040"/>
                </a:solidFill>
              </a:rPr>
              <a:t> </a:t>
            </a:r>
            <a:r>
              <a:rPr lang="hu-HU" sz="900" dirty="0" err="1">
                <a:solidFill>
                  <a:srgbClr val="404040"/>
                </a:solidFill>
              </a:rPr>
              <a:t>want</a:t>
            </a:r>
            <a:r>
              <a:rPr lang="hu-HU" sz="900" dirty="0">
                <a:solidFill>
                  <a:srgbClr val="404040"/>
                </a:solidFill>
              </a:rPr>
              <a:t> </a:t>
            </a:r>
            <a:r>
              <a:rPr lang="hu-HU" sz="900" dirty="0" err="1">
                <a:solidFill>
                  <a:srgbClr val="404040"/>
                </a:solidFill>
              </a:rPr>
              <a:t>to</a:t>
            </a:r>
            <a:r>
              <a:rPr lang="hu-HU" sz="900" dirty="0">
                <a:solidFill>
                  <a:srgbClr val="404040"/>
                </a:solidFill>
              </a:rPr>
              <a:t> </a:t>
            </a:r>
            <a:r>
              <a:rPr lang="hu-HU" sz="900" dirty="0" err="1">
                <a:solidFill>
                  <a:srgbClr val="404040"/>
                </a:solidFill>
              </a:rPr>
              <a:t>wait</a:t>
            </a:r>
            <a:r>
              <a:rPr lang="hu-HU" sz="900" dirty="0">
                <a:solidFill>
                  <a:srgbClr val="404040"/>
                </a:solidFill>
              </a:rPr>
              <a:t> </a:t>
            </a:r>
            <a:r>
              <a:rPr lang="hu-HU" sz="900" dirty="0" err="1">
                <a:solidFill>
                  <a:srgbClr val="404040"/>
                </a:solidFill>
              </a:rPr>
              <a:t>days</a:t>
            </a:r>
            <a:r>
              <a:rPr lang="hu-HU" sz="900" dirty="0">
                <a:solidFill>
                  <a:srgbClr val="404040"/>
                </a:solidFill>
              </a:rPr>
              <a:t> </a:t>
            </a:r>
            <a:r>
              <a:rPr lang="hu-HU" sz="900" dirty="0" err="1">
                <a:solidFill>
                  <a:srgbClr val="404040"/>
                </a:solidFill>
              </a:rPr>
              <a:t>or</a:t>
            </a:r>
            <a:r>
              <a:rPr lang="hu-HU" sz="900" dirty="0">
                <a:solidFill>
                  <a:srgbClr val="404040"/>
                </a:solidFill>
              </a:rPr>
              <a:t> </a:t>
            </a:r>
            <a:r>
              <a:rPr lang="hu-HU" sz="900" dirty="0" err="1">
                <a:solidFill>
                  <a:srgbClr val="404040"/>
                </a:solidFill>
              </a:rPr>
              <a:t>weeks</a:t>
            </a:r>
            <a:r>
              <a:rPr lang="hu-HU" sz="900" dirty="0">
                <a:solidFill>
                  <a:srgbClr val="404040"/>
                </a:solidFill>
              </a:rPr>
              <a:t> </a:t>
            </a:r>
            <a:r>
              <a:rPr lang="hu-HU" sz="900" dirty="0" err="1">
                <a:solidFill>
                  <a:srgbClr val="404040"/>
                </a:solidFill>
              </a:rPr>
              <a:t>between</a:t>
            </a:r>
            <a:r>
              <a:rPr lang="hu-HU" sz="900" dirty="0">
                <a:solidFill>
                  <a:srgbClr val="404040"/>
                </a:solidFill>
              </a:rPr>
              <a:t> </a:t>
            </a:r>
            <a:r>
              <a:rPr lang="hu-HU" sz="900" dirty="0" err="1">
                <a:solidFill>
                  <a:srgbClr val="404040"/>
                </a:solidFill>
              </a:rPr>
              <a:t>the</a:t>
            </a:r>
            <a:r>
              <a:rPr lang="hu-HU" sz="900" dirty="0">
                <a:solidFill>
                  <a:srgbClr val="404040"/>
                </a:solidFill>
              </a:rPr>
              <a:t> </a:t>
            </a:r>
            <a:r>
              <a:rPr lang="hu-HU" sz="900" dirty="0" err="1">
                <a:solidFill>
                  <a:srgbClr val="404040"/>
                </a:solidFill>
              </a:rPr>
              <a:t>episodes</a:t>
            </a:r>
            <a:r>
              <a:rPr lang="hu-HU" sz="900" dirty="0">
                <a:solidFill>
                  <a:srgbClr val="404040"/>
                </a:solidFill>
              </a:rPr>
              <a:t> of a TV show, I </a:t>
            </a:r>
            <a:r>
              <a:rPr lang="hu-HU" sz="900" dirty="0" err="1">
                <a:solidFill>
                  <a:srgbClr val="404040"/>
                </a:solidFill>
              </a:rPr>
              <a:t>prefer</a:t>
            </a:r>
            <a:r>
              <a:rPr lang="hu-HU" sz="900" dirty="0">
                <a:solidFill>
                  <a:srgbClr val="404040"/>
                </a:solidFill>
              </a:rPr>
              <a:t> </a:t>
            </a:r>
            <a:r>
              <a:rPr lang="hu-HU" sz="900" dirty="0" err="1">
                <a:solidFill>
                  <a:srgbClr val="404040"/>
                </a:solidFill>
              </a:rPr>
              <a:t>to</a:t>
            </a:r>
            <a:r>
              <a:rPr lang="hu-HU" sz="900" dirty="0">
                <a:solidFill>
                  <a:srgbClr val="404040"/>
                </a:solidFill>
              </a:rPr>
              <a:t> </a:t>
            </a:r>
            <a:r>
              <a:rPr lang="hu-HU" sz="900" dirty="0" err="1">
                <a:solidFill>
                  <a:srgbClr val="404040"/>
                </a:solidFill>
              </a:rPr>
              <a:t>watch</a:t>
            </a:r>
            <a:r>
              <a:rPr lang="hu-HU" sz="900" dirty="0">
                <a:solidFill>
                  <a:srgbClr val="404040"/>
                </a:solidFill>
              </a:rPr>
              <a:t> </a:t>
            </a:r>
            <a:r>
              <a:rPr lang="hu-HU" sz="900" dirty="0" err="1">
                <a:solidFill>
                  <a:srgbClr val="404040"/>
                </a:solidFill>
              </a:rPr>
              <a:t>the</a:t>
            </a:r>
            <a:r>
              <a:rPr lang="hu-HU" sz="900" dirty="0">
                <a:solidFill>
                  <a:srgbClr val="404040"/>
                </a:solidFill>
              </a:rPr>
              <a:t> </a:t>
            </a:r>
            <a:r>
              <a:rPr lang="hu-HU" sz="900" dirty="0" err="1">
                <a:solidFill>
                  <a:srgbClr val="404040"/>
                </a:solidFill>
              </a:rPr>
              <a:t>whole</a:t>
            </a:r>
            <a:r>
              <a:rPr lang="hu-HU" sz="900" dirty="0">
                <a:solidFill>
                  <a:srgbClr val="404040"/>
                </a:solidFill>
              </a:rPr>
              <a:t> </a:t>
            </a:r>
            <a:r>
              <a:rPr lang="hu-HU" sz="900" dirty="0" err="1">
                <a:solidFill>
                  <a:srgbClr val="404040"/>
                </a:solidFill>
              </a:rPr>
              <a:t>at</a:t>
            </a:r>
            <a:r>
              <a:rPr lang="hu-HU" sz="900" dirty="0">
                <a:solidFill>
                  <a:srgbClr val="404040"/>
                </a:solidFill>
              </a:rPr>
              <a:t> </a:t>
            </a:r>
            <a:r>
              <a:rPr lang="hu-HU" sz="900" dirty="0" err="1">
                <a:solidFill>
                  <a:srgbClr val="404040"/>
                </a:solidFill>
              </a:rPr>
              <a:t>once</a:t>
            </a:r>
            <a:endParaRPr lang="hu-HU" sz="900" dirty="0">
              <a:solidFill>
                <a:srgbClr val="404040"/>
              </a:solidFill>
            </a:endParaRPr>
          </a:p>
        </p:txBody>
      </p:sp>
      <p:sp>
        <p:nvSpPr>
          <p:cNvPr id="68" name="Szövegdoboz 81"/>
          <p:cNvSpPr txBox="1"/>
          <p:nvPr/>
        </p:nvSpPr>
        <p:spPr>
          <a:xfrm>
            <a:off x="4714501" y="1935301"/>
            <a:ext cx="1731222" cy="507831"/>
          </a:xfrm>
          <a:prstGeom prst="rect">
            <a:avLst/>
          </a:prstGeom>
          <a:noFill/>
        </p:spPr>
        <p:txBody>
          <a:bodyPr wrap="square" rtlCol="0">
            <a:spAutoFit/>
          </a:bodyPr>
          <a:lstStyle/>
          <a:p>
            <a:pPr algn="ctr"/>
            <a:r>
              <a:rPr lang="hu-HU" sz="900" dirty="0">
                <a:solidFill>
                  <a:srgbClr val="404040"/>
                </a:solidFill>
              </a:rPr>
              <a:t>I </a:t>
            </a:r>
            <a:r>
              <a:rPr lang="hu-HU" sz="900" dirty="0" err="1">
                <a:solidFill>
                  <a:srgbClr val="404040"/>
                </a:solidFill>
              </a:rPr>
              <a:t>do</a:t>
            </a:r>
            <a:r>
              <a:rPr lang="hu-HU" sz="900" dirty="0">
                <a:solidFill>
                  <a:srgbClr val="404040"/>
                </a:solidFill>
              </a:rPr>
              <a:t> </a:t>
            </a:r>
            <a:r>
              <a:rPr lang="hu-HU" sz="900" dirty="0" err="1">
                <a:solidFill>
                  <a:srgbClr val="404040"/>
                </a:solidFill>
              </a:rPr>
              <a:t>not</a:t>
            </a:r>
            <a:r>
              <a:rPr lang="hu-HU" sz="900" dirty="0">
                <a:solidFill>
                  <a:srgbClr val="404040"/>
                </a:solidFill>
              </a:rPr>
              <a:t> </a:t>
            </a:r>
            <a:r>
              <a:rPr lang="hu-HU" sz="900" dirty="0" err="1">
                <a:solidFill>
                  <a:srgbClr val="404040"/>
                </a:solidFill>
              </a:rPr>
              <a:t>have</a:t>
            </a:r>
            <a:r>
              <a:rPr lang="hu-HU" sz="900" dirty="0">
                <a:solidFill>
                  <a:srgbClr val="404040"/>
                </a:solidFill>
              </a:rPr>
              <a:t> </a:t>
            </a:r>
            <a:r>
              <a:rPr lang="hu-HU" sz="900" dirty="0" err="1">
                <a:solidFill>
                  <a:srgbClr val="404040"/>
                </a:solidFill>
              </a:rPr>
              <a:t>subscription</a:t>
            </a:r>
            <a:r>
              <a:rPr lang="hu-HU" sz="900" dirty="0">
                <a:solidFill>
                  <a:srgbClr val="404040"/>
                </a:solidFill>
              </a:rPr>
              <a:t> </a:t>
            </a:r>
            <a:r>
              <a:rPr lang="hu-HU" sz="900" dirty="0" err="1">
                <a:solidFill>
                  <a:srgbClr val="404040"/>
                </a:solidFill>
              </a:rPr>
              <a:t>for</a:t>
            </a:r>
            <a:r>
              <a:rPr lang="hu-HU" sz="900" dirty="0">
                <a:solidFill>
                  <a:srgbClr val="404040"/>
                </a:solidFill>
              </a:rPr>
              <a:t> a </a:t>
            </a:r>
            <a:r>
              <a:rPr lang="hu-HU" sz="900" dirty="0" err="1">
                <a:solidFill>
                  <a:srgbClr val="404040"/>
                </a:solidFill>
              </a:rPr>
              <a:t>channel</a:t>
            </a:r>
            <a:r>
              <a:rPr lang="hu-HU" sz="900" dirty="0">
                <a:solidFill>
                  <a:srgbClr val="404040"/>
                </a:solidFill>
              </a:rPr>
              <a:t> </a:t>
            </a:r>
            <a:r>
              <a:rPr lang="hu-HU" sz="900" dirty="0" err="1">
                <a:solidFill>
                  <a:srgbClr val="404040"/>
                </a:solidFill>
              </a:rPr>
              <a:t>where</a:t>
            </a:r>
            <a:r>
              <a:rPr lang="hu-HU" sz="900" dirty="0">
                <a:solidFill>
                  <a:srgbClr val="404040"/>
                </a:solidFill>
              </a:rPr>
              <a:t> </a:t>
            </a:r>
            <a:r>
              <a:rPr lang="hu-HU" sz="900" dirty="0" err="1">
                <a:solidFill>
                  <a:srgbClr val="404040"/>
                </a:solidFill>
              </a:rPr>
              <a:t>this</a:t>
            </a:r>
            <a:r>
              <a:rPr lang="hu-HU" sz="900" dirty="0">
                <a:solidFill>
                  <a:srgbClr val="404040"/>
                </a:solidFill>
              </a:rPr>
              <a:t> program (</a:t>
            </a:r>
            <a:r>
              <a:rPr lang="hu-HU" sz="900" dirty="0" err="1">
                <a:solidFill>
                  <a:srgbClr val="404040"/>
                </a:solidFill>
              </a:rPr>
              <a:t>movie</a:t>
            </a:r>
            <a:r>
              <a:rPr lang="hu-HU" sz="900" dirty="0">
                <a:solidFill>
                  <a:srgbClr val="404040"/>
                </a:solidFill>
              </a:rPr>
              <a:t>/TV show) is </a:t>
            </a:r>
            <a:r>
              <a:rPr lang="hu-HU" sz="900" dirty="0" err="1">
                <a:solidFill>
                  <a:srgbClr val="404040"/>
                </a:solidFill>
              </a:rPr>
              <a:t>broadcasted</a:t>
            </a:r>
            <a:r>
              <a:rPr lang="hu-HU" sz="900" dirty="0">
                <a:solidFill>
                  <a:srgbClr val="404040"/>
                </a:solidFill>
              </a:rPr>
              <a:t> </a:t>
            </a:r>
          </a:p>
        </p:txBody>
      </p:sp>
      <p:sp>
        <p:nvSpPr>
          <p:cNvPr id="72" name="Szövegdoboz 81"/>
          <p:cNvSpPr txBox="1"/>
          <p:nvPr/>
        </p:nvSpPr>
        <p:spPr>
          <a:xfrm>
            <a:off x="6588224" y="1935301"/>
            <a:ext cx="2094778" cy="230832"/>
          </a:xfrm>
          <a:prstGeom prst="rect">
            <a:avLst/>
          </a:prstGeom>
          <a:noFill/>
        </p:spPr>
        <p:txBody>
          <a:bodyPr wrap="square" rtlCol="0">
            <a:spAutoFit/>
          </a:bodyPr>
          <a:lstStyle/>
          <a:p>
            <a:pPr algn="ctr"/>
            <a:r>
              <a:rPr lang="hu-HU" sz="900" dirty="0" err="1">
                <a:solidFill>
                  <a:srgbClr val="404040"/>
                </a:solidFill>
              </a:rPr>
              <a:t>It</a:t>
            </a:r>
            <a:r>
              <a:rPr lang="hu-HU" sz="900" dirty="0">
                <a:solidFill>
                  <a:srgbClr val="404040"/>
                </a:solidFill>
              </a:rPr>
              <a:t> </a:t>
            </a:r>
            <a:r>
              <a:rPr lang="hu-HU" sz="900" dirty="0" err="1">
                <a:solidFill>
                  <a:srgbClr val="404040"/>
                </a:solidFill>
              </a:rPr>
              <a:t>feels</a:t>
            </a:r>
            <a:r>
              <a:rPr lang="hu-HU" sz="900" dirty="0">
                <a:solidFill>
                  <a:srgbClr val="404040"/>
                </a:solidFill>
              </a:rPr>
              <a:t> </a:t>
            </a:r>
            <a:r>
              <a:rPr lang="hu-HU" sz="900" dirty="0" err="1">
                <a:solidFill>
                  <a:srgbClr val="404040"/>
                </a:solidFill>
              </a:rPr>
              <a:t>good</a:t>
            </a:r>
            <a:r>
              <a:rPr lang="hu-HU" sz="900" dirty="0">
                <a:solidFill>
                  <a:srgbClr val="404040"/>
                </a:solidFill>
              </a:rPr>
              <a:t> </a:t>
            </a:r>
            <a:r>
              <a:rPr lang="hu-HU" sz="900" dirty="0" err="1">
                <a:solidFill>
                  <a:srgbClr val="404040"/>
                </a:solidFill>
              </a:rPr>
              <a:t>to</a:t>
            </a:r>
            <a:r>
              <a:rPr lang="hu-HU" sz="900" dirty="0">
                <a:solidFill>
                  <a:srgbClr val="404040"/>
                </a:solidFill>
              </a:rPr>
              <a:t> </a:t>
            </a:r>
            <a:r>
              <a:rPr lang="hu-HU" sz="900" dirty="0" err="1">
                <a:solidFill>
                  <a:srgbClr val="404040"/>
                </a:solidFill>
              </a:rPr>
              <a:t>hear</a:t>
            </a:r>
            <a:r>
              <a:rPr lang="hu-HU" sz="900" dirty="0">
                <a:solidFill>
                  <a:srgbClr val="404040"/>
                </a:solidFill>
              </a:rPr>
              <a:t> </a:t>
            </a:r>
            <a:r>
              <a:rPr lang="hu-HU" sz="900" dirty="0" err="1">
                <a:solidFill>
                  <a:srgbClr val="404040"/>
                </a:solidFill>
              </a:rPr>
              <a:t>Hungarian</a:t>
            </a:r>
            <a:r>
              <a:rPr lang="hu-HU" sz="900" dirty="0">
                <a:solidFill>
                  <a:srgbClr val="404040"/>
                </a:solidFill>
              </a:rPr>
              <a:t> </a:t>
            </a:r>
            <a:r>
              <a:rPr lang="hu-HU" sz="900" dirty="0" err="1">
                <a:solidFill>
                  <a:srgbClr val="404040"/>
                </a:solidFill>
              </a:rPr>
              <a:t>words</a:t>
            </a:r>
            <a:endParaRPr lang="hu-HU" sz="900" dirty="0">
              <a:solidFill>
                <a:srgbClr val="404040"/>
              </a:solidFill>
            </a:endParaRPr>
          </a:p>
        </p:txBody>
      </p:sp>
      <p:sp>
        <p:nvSpPr>
          <p:cNvPr id="76" name="Szövegdoboz 81"/>
          <p:cNvSpPr txBox="1"/>
          <p:nvPr/>
        </p:nvSpPr>
        <p:spPr>
          <a:xfrm>
            <a:off x="538037" y="3509595"/>
            <a:ext cx="1731222" cy="507831"/>
          </a:xfrm>
          <a:prstGeom prst="rect">
            <a:avLst/>
          </a:prstGeom>
          <a:noFill/>
        </p:spPr>
        <p:txBody>
          <a:bodyPr wrap="square" rtlCol="0">
            <a:spAutoFit/>
          </a:bodyPr>
          <a:lstStyle/>
          <a:p>
            <a:pPr algn="ctr"/>
            <a:r>
              <a:rPr lang="hu-HU" sz="900" dirty="0">
                <a:solidFill>
                  <a:srgbClr val="404040"/>
                </a:solidFill>
              </a:rPr>
              <a:t>I </a:t>
            </a:r>
            <a:r>
              <a:rPr lang="hu-HU" sz="900" dirty="0" err="1">
                <a:solidFill>
                  <a:srgbClr val="404040"/>
                </a:solidFill>
              </a:rPr>
              <a:t>watch</a:t>
            </a:r>
            <a:r>
              <a:rPr lang="hu-HU" sz="900" dirty="0">
                <a:solidFill>
                  <a:srgbClr val="404040"/>
                </a:solidFill>
              </a:rPr>
              <a:t> </a:t>
            </a:r>
            <a:r>
              <a:rPr lang="hu-HU" sz="900" dirty="0" err="1">
                <a:solidFill>
                  <a:srgbClr val="404040"/>
                </a:solidFill>
              </a:rPr>
              <a:t>Hungarian</a:t>
            </a:r>
            <a:r>
              <a:rPr lang="hu-HU" sz="900" dirty="0">
                <a:solidFill>
                  <a:srgbClr val="404040"/>
                </a:solidFill>
              </a:rPr>
              <a:t> </a:t>
            </a:r>
            <a:r>
              <a:rPr lang="hu-HU" sz="900" dirty="0" err="1">
                <a:solidFill>
                  <a:srgbClr val="404040"/>
                </a:solidFill>
              </a:rPr>
              <a:t>movies</a:t>
            </a:r>
            <a:r>
              <a:rPr lang="hu-HU" sz="900" dirty="0">
                <a:solidFill>
                  <a:srgbClr val="404040"/>
                </a:solidFill>
              </a:rPr>
              <a:t> and </a:t>
            </a:r>
            <a:r>
              <a:rPr lang="hu-HU" sz="900" dirty="0" err="1">
                <a:solidFill>
                  <a:srgbClr val="404040"/>
                </a:solidFill>
              </a:rPr>
              <a:t>programs</a:t>
            </a:r>
            <a:r>
              <a:rPr lang="hu-HU" sz="900" dirty="0">
                <a:solidFill>
                  <a:srgbClr val="404040"/>
                </a:solidFill>
              </a:rPr>
              <a:t> </a:t>
            </a:r>
            <a:r>
              <a:rPr lang="hu-HU" sz="900" dirty="0" err="1">
                <a:solidFill>
                  <a:srgbClr val="404040"/>
                </a:solidFill>
              </a:rPr>
              <a:t>which</a:t>
            </a:r>
            <a:r>
              <a:rPr lang="hu-HU" sz="900" dirty="0">
                <a:solidFill>
                  <a:srgbClr val="404040"/>
                </a:solidFill>
              </a:rPr>
              <a:t> </a:t>
            </a:r>
            <a:r>
              <a:rPr lang="hu-HU" sz="900" dirty="0" err="1">
                <a:solidFill>
                  <a:srgbClr val="404040"/>
                </a:solidFill>
              </a:rPr>
              <a:t>are</a:t>
            </a:r>
            <a:r>
              <a:rPr lang="hu-HU" sz="900" dirty="0">
                <a:solidFill>
                  <a:srgbClr val="404040"/>
                </a:solidFill>
              </a:rPr>
              <a:t> </a:t>
            </a:r>
            <a:r>
              <a:rPr lang="hu-HU" sz="900" dirty="0" err="1">
                <a:solidFill>
                  <a:srgbClr val="404040"/>
                </a:solidFill>
              </a:rPr>
              <a:t>not</a:t>
            </a:r>
            <a:r>
              <a:rPr lang="hu-HU" sz="900" dirty="0">
                <a:solidFill>
                  <a:srgbClr val="404040"/>
                </a:solidFill>
              </a:rPr>
              <a:t> </a:t>
            </a:r>
            <a:r>
              <a:rPr lang="hu-HU" sz="900" dirty="0" err="1">
                <a:solidFill>
                  <a:srgbClr val="404040"/>
                </a:solidFill>
              </a:rPr>
              <a:t>broadcasted</a:t>
            </a:r>
            <a:r>
              <a:rPr lang="hu-HU" sz="900" dirty="0">
                <a:solidFill>
                  <a:srgbClr val="404040"/>
                </a:solidFill>
              </a:rPr>
              <a:t> </a:t>
            </a:r>
            <a:r>
              <a:rPr lang="hu-HU" sz="900" dirty="0" err="1">
                <a:solidFill>
                  <a:srgbClr val="404040"/>
                </a:solidFill>
              </a:rPr>
              <a:t>on</a:t>
            </a:r>
            <a:r>
              <a:rPr lang="hu-HU" sz="900" dirty="0">
                <a:solidFill>
                  <a:srgbClr val="404040"/>
                </a:solidFill>
              </a:rPr>
              <a:t> </a:t>
            </a:r>
            <a:r>
              <a:rPr lang="hu-HU" sz="900" dirty="0" err="1">
                <a:solidFill>
                  <a:srgbClr val="404040"/>
                </a:solidFill>
              </a:rPr>
              <a:t>foreign</a:t>
            </a:r>
            <a:r>
              <a:rPr lang="hu-HU" sz="900" dirty="0">
                <a:solidFill>
                  <a:srgbClr val="404040"/>
                </a:solidFill>
              </a:rPr>
              <a:t> </a:t>
            </a:r>
            <a:r>
              <a:rPr lang="hu-HU" sz="900" dirty="0" err="1">
                <a:solidFill>
                  <a:srgbClr val="404040"/>
                </a:solidFill>
              </a:rPr>
              <a:t>channels</a:t>
            </a:r>
            <a:r>
              <a:rPr lang="hu-HU" sz="900" dirty="0">
                <a:solidFill>
                  <a:srgbClr val="404040"/>
                </a:solidFill>
              </a:rPr>
              <a:t> </a:t>
            </a:r>
          </a:p>
        </p:txBody>
      </p:sp>
      <p:sp>
        <p:nvSpPr>
          <p:cNvPr id="80" name="Szövegdoboz 81"/>
          <p:cNvSpPr txBox="1"/>
          <p:nvPr/>
        </p:nvSpPr>
        <p:spPr>
          <a:xfrm>
            <a:off x="2516499" y="3509595"/>
            <a:ext cx="2094778" cy="369332"/>
          </a:xfrm>
          <a:prstGeom prst="rect">
            <a:avLst/>
          </a:prstGeom>
          <a:noFill/>
        </p:spPr>
        <p:txBody>
          <a:bodyPr wrap="square" rtlCol="0">
            <a:spAutoFit/>
          </a:bodyPr>
          <a:lstStyle/>
          <a:p>
            <a:pPr algn="ctr"/>
            <a:r>
              <a:rPr lang="hu-HU" sz="900" dirty="0">
                <a:solidFill>
                  <a:srgbClr val="404040"/>
                </a:solidFill>
              </a:rPr>
              <a:t>I </a:t>
            </a:r>
            <a:r>
              <a:rPr lang="hu-HU" sz="900" dirty="0" err="1">
                <a:solidFill>
                  <a:srgbClr val="404040"/>
                </a:solidFill>
              </a:rPr>
              <a:t>cannot</a:t>
            </a:r>
            <a:r>
              <a:rPr lang="hu-HU" sz="900" dirty="0">
                <a:solidFill>
                  <a:srgbClr val="404040"/>
                </a:solidFill>
              </a:rPr>
              <a:t> </a:t>
            </a:r>
            <a:r>
              <a:rPr lang="hu-HU" sz="900" dirty="0" err="1">
                <a:solidFill>
                  <a:srgbClr val="404040"/>
                </a:solidFill>
              </a:rPr>
              <a:t>wait</a:t>
            </a:r>
            <a:r>
              <a:rPr lang="hu-HU" sz="900" dirty="0">
                <a:solidFill>
                  <a:srgbClr val="404040"/>
                </a:solidFill>
              </a:rPr>
              <a:t> </a:t>
            </a:r>
            <a:r>
              <a:rPr lang="hu-HU" sz="900" dirty="0" err="1">
                <a:solidFill>
                  <a:srgbClr val="404040"/>
                </a:solidFill>
              </a:rPr>
              <a:t>until</a:t>
            </a:r>
            <a:r>
              <a:rPr lang="hu-HU" sz="900" dirty="0">
                <a:solidFill>
                  <a:srgbClr val="404040"/>
                </a:solidFill>
              </a:rPr>
              <a:t> TV </a:t>
            </a:r>
            <a:r>
              <a:rPr lang="hu-HU" sz="900" dirty="0" err="1">
                <a:solidFill>
                  <a:srgbClr val="404040"/>
                </a:solidFill>
              </a:rPr>
              <a:t>channels</a:t>
            </a:r>
            <a:r>
              <a:rPr lang="hu-HU" sz="900" dirty="0">
                <a:solidFill>
                  <a:srgbClr val="404040"/>
                </a:solidFill>
              </a:rPr>
              <a:t> </a:t>
            </a:r>
            <a:r>
              <a:rPr lang="hu-HU" sz="900" dirty="0" err="1">
                <a:solidFill>
                  <a:srgbClr val="404040"/>
                </a:solidFill>
              </a:rPr>
              <a:t>put</a:t>
            </a:r>
            <a:r>
              <a:rPr lang="hu-HU" sz="900" dirty="0">
                <a:solidFill>
                  <a:srgbClr val="404040"/>
                </a:solidFill>
              </a:rPr>
              <a:t> </a:t>
            </a:r>
            <a:r>
              <a:rPr lang="hu-HU" sz="900" dirty="0" err="1">
                <a:solidFill>
                  <a:srgbClr val="404040"/>
                </a:solidFill>
              </a:rPr>
              <a:t>the</a:t>
            </a:r>
            <a:r>
              <a:rPr lang="hu-HU" sz="900" dirty="0">
                <a:solidFill>
                  <a:srgbClr val="404040"/>
                </a:solidFill>
              </a:rPr>
              <a:t> </a:t>
            </a:r>
            <a:r>
              <a:rPr lang="hu-HU" sz="900" dirty="0" err="1">
                <a:solidFill>
                  <a:srgbClr val="404040"/>
                </a:solidFill>
              </a:rPr>
              <a:t>movie</a:t>
            </a:r>
            <a:r>
              <a:rPr lang="hu-HU" sz="900" dirty="0">
                <a:solidFill>
                  <a:srgbClr val="404040"/>
                </a:solidFill>
              </a:rPr>
              <a:t>/TV show </a:t>
            </a:r>
            <a:r>
              <a:rPr lang="hu-HU" sz="900" dirty="0" err="1">
                <a:solidFill>
                  <a:srgbClr val="404040"/>
                </a:solidFill>
              </a:rPr>
              <a:t>on</a:t>
            </a:r>
            <a:r>
              <a:rPr lang="hu-HU" sz="900" dirty="0">
                <a:solidFill>
                  <a:srgbClr val="404040"/>
                </a:solidFill>
              </a:rPr>
              <a:t> </a:t>
            </a:r>
            <a:r>
              <a:rPr lang="hu-HU" sz="900" dirty="0" err="1">
                <a:solidFill>
                  <a:srgbClr val="404040"/>
                </a:solidFill>
              </a:rPr>
              <a:t>their</a:t>
            </a:r>
            <a:r>
              <a:rPr lang="hu-HU" sz="900" dirty="0">
                <a:solidFill>
                  <a:srgbClr val="404040"/>
                </a:solidFill>
              </a:rPr>
              <a:t> program </a:t>
            </a:r>
          </a:p>
        </p:txBody>
      </p:sp>
      <p:sp>
        <p:nvSpPr>
          <p:cNvPr id="84" name="Szövegdoboz 81"/>
          <p:cNvSpPr txBox="1"/>
          <p:nvPr/>
        </p:nvSpPr>
        <p:spPr>
          <a:xfrm>
            <a:off x="4714501" y="3509595"/>
            <a:ext cx="1731222" cy="507831"/>
          </a:xfrm>
          <a:prstGeom prst="rect">
            <a:avLst/>
          </a:prstGeom>
          <a:noFill/>
        </p:spPr>
        <p:txBody>
          <a:bodyPr wrap="square" rtlCol="0">
            <a:spAutoFit/>
          </a:bodyPr>
          <a:lstStyle/>
          <a:p>
            <a:pPr algn="ctr"/>
            <a:r>
              <a:rPr lang="hu-HU" sz="900" dirty="0">
                <a:solidFill>
                  <a:srgbClr val="404040"/>
                </a:solidFill>
              </a:rPr>
              <a:t>I </a:t>
            </a:r>
            <a:r>
              <a:rPr lang="hu-HU" sz="900" dirty="0" err="1">
                <a:solidFill>
                  <a:srgbClr val="404040"/>
                </a:solidFill>
              </a:rPr>
              <a:t>do</a:t>
            </a:r>
            <a:r>
              <a:rPr lang="hu-HU" sz="900" dirty="0">
                <a:solidFill>
                  <a:srgbClr val="404040"/>
                </a:solidFill>
              </a:rPr>
              <a:t> </a:t>
            </a:r>
            <a:r>
              <a:rPr lang="hu-HU" sz="900" dirty="0" err="1">
                <a:solidFill>
                  <a:srgbClr val="404040"/>
                </a:solidFill>
              </a:rPr>
              <a:t>not</a:t>
            </a:r>
            <a:r>
              <a:rPr lang="hu-HU" sz="900" dirty="0">
                <a:solidFill>
                  <a:srgbClr val="404040"/>
                </a:solidFill>
              </a:rPr>
              <a:t> </a:t>
            </a:r>
            <a:r>
              <a:rPr lang="hu-HU" sz="900" dirty="0" err="1">
                <a:solidFill>
                  <a:srgbClr val="404040"/>
                </a:solidFill>
              </a:rPr>
              <a:t>speak</a:t>
            </a:r>
            <a:r>
              <a:rPr lang="hu-HU" sz="900" dirty="0">
                <a:solidFill>
                  <a:srgbClr val="404040"/>
                </a:solidFill>
              </a:rPr>
              <a:t> </a:t>
            </a:r>
            <a:r>
              <a:rPr lang="hu-HU" sz="900" dirty="0" err="1">
                <a:solidFill>
                  <a:srgbClr val="404040"/>
                </a:solidFill>
              </a:rPr>
              <a:t>the</a:t>
            </a:r>
            <a:r>
              <a:rPr lang="hu-HU" sz="900" dirty="0">
                <a:solidFill>
                  <a:srgbClr val="404040"/>
                </a:solidFill>
              </a:rPr>
              <a:t> </a:t>
            </a:r>
            <a:r>
              <a:rPr lang="hu-HU" sz="900" dirty="0" err="1">
                <a:solidFill>
                  <a:srgbClr val="404040"/>
                </a:solidFill>
              </a:rPr>
              <a:t>language</a:t>
            </a:r>
            <a:r>
              <a:rPr lang="hu-HU" sz="900" dirty="0">
                <a:solidFill>
                  <a:srgbClr val="404040"/>
                </a:solidFill>
              </a:rPr>
              <a:t> </a:t>
            </a:r>
            <a:r>
              <a:rPr lang="hu-HU" sz="900" dirty="0" err="1">
                <a:solidFill>
                  <a:srgbClr val="404040"/>
                </a:solidFill>
              </a:rPr>
              <a:t>on</a:t>
            </a:r>
            <a:r>
              <a:rPr lang="hu-HU" sz="900" dirty="0">
                <a:solidFill>
                  <a:srgbClr val="404040"/>
                </a:solidFill>
              </a:rPr>
              <a:t> a </a:t>
            </a:r>
            <a:r>
              <a:rPr lang="hu-HU" sz="900" dirty="0" err="1">
                <a:solidFill>
                  <a:srgbClr val="404040"/>
                </a:solidFill>
              </a:rPr>
              <a:t>level</a:t>
            </a:r>
            <a:r>
              <a:rPr lang="hu-HU" sz="900" dirty="0">
                <a:solidFill>
                  <a:srgbClr val="404040"/>
                </a:solidFill>
              </a:rPr>
              <a:t> </a:t>
            </a:r>
            <a:r>
              <a:rPr lang="hu-HU" sz="900" dirty="0" err="1">
                <a:solidFill>
                  <a:srgbClr val="404040"/>
                </a:solidFill>
              </a:rPr>
              <a:t>high</a:t>
            </a:r>
            <a:r>
              <a:rPr lang="hu-HU" sz="900" dirty="0">
                <a:solidFill>
                  <a:srgbClr val="404040"/>
                </a:solidFill>
              </a:rPr>
              <a:t> </a:t>
            </a:r>
            <a:r>
              <a:rPr lang="hu-HU" sz="900" dirty="0" err="1">
                <a:solidFill>
                  <a:srgbClr val="404040"/>
                </a:solidFill>
              </a:rPr>
              <a:t>enough</a:t>
            </a:r>
            <a:r>
              <a:rPr lang="hu-HU" sz="900" dirty="0">
                <a:solidFill>
                  <a:srgbClr val="404040"/>
                </a:solidFill>
              </a:rPr>
              <a:t> </a:t>
            </a:r>
            <a:r>
              <a:rPr lang="hu-HU" sz="900" dirty="0" err="1">
                <a:solidFill>
                  <a:srgbClr val="404040"/>
                </a:solidFill>
              </a:rPr>
              <a:t>to</a:t>
            </a:r>
            <a:r>
              <a:rPr lang="hu-HU" sz="900" dirty="0">
                <a:solidFill>
                  <a:srgbClr val="404040"/>
                </a:solidFill>
              </a:rPr>
              <a:t> </a:t>
            </a:r>
            <a:r>
              <a:rPr lang="hu-HU" sz="900" dirty="0" err="1">
                <a:solidFill>
                  <a:srgbClr val="404040"/>
                </a:solidFill>
              </a:rPr>
              <a:t>understand</a:t>
            </a:r>
            <a:r>
              <a:rPr lang="hu-HU" sz="900" dirty="0">
                <a:solidFill>
                  <a:srgbClr val="404040"/>
                </a:solidFill>
              </a:rPr>
              <a:t> </a:t>
            </a:r>
            <a:r>
              <a:rPr lang="hu-HU" sz="900" dirty="0" err="1">
                <a:solidFill>
                  <a:srgbClr val="404040"/>
                </a:solidFill>
              </a:rPr>
              <a:t>the</a:t>
            </a:r>
            <a:r>
              <a:rPr lang="hu-HU" sz="900" dirty="0">
                <a:solidFill>
                  <a:srgbClr val="404040"/>
                </a:solidFill>
              </a:rPr>
              <a:t> </a:t>
            </a:r>
            <a:r>
              <a:rPr lang="hu-HU" sz="900" dirty="0" err="1">
                <a:solidFill>
                  <a:srgbClr val="404040"/>
                </a:solidFill>
              </a:rPr>
              <a:t>content</a:t>
            </a:r>
            <a:r>
              <a:rPr lang="hu-HU" sz="900" dirty="0">
                <a:solidFill>
                  <a:srgbClr val="404040"/>
                </a:solidFill>
              </a:rPr>
              <a:t> of </a:t>
            </a:r>
            <a:r>
              <a:rPr lang="hu-HU" sz="900" dirty="0" err="1">
                <a:solidFill>
                  <a:srgbClr val="404040"/>
                </a:solidFill>
              </a:rPr>
              <a:t>foreign</a:t>
            </a:r>
            <a:r>
              <a:rPr lang="hu-HU" sz="900" dirty="0">
                <a:solidFill>
                  <a:srgbClr val="404040"/>
                </a:solidFill>
              </a:rPr>
              <a:t> </a:t>
            </a:r>
            <a:r>
              <a:rPr lang="hu-HU" sz="900" dirty="0" err="1">
                <a:solidFill>
                  <a:srgbClr val="404040"/>
                </a:solidFill>
              </a:rPr>
              <a:t>channels</a:t>
            </a:r>
            <a:r>
              <a:rPr lang="hu-HU" sz="900" dirty="0">
                <a:solidFill>
                  <a:srgbClr val="404040"/>
                </a:solidFill>
              </a:rPr>
              <a:t> </a:t>
            </a:r>
          </a:p>
        </p:txBody>
      </p:sp>
      <p:sp>
        <p:nvSpPr>
          <p:cNvPr id="88" name="Szövegdoboz 81"/>
          <p:cNvSpPr txBox="1"/>
          <p:nvPr/>
        </p:nvSpPr>
        <p:spPr>
          <a:xfrm>
            <a:off x="6588224" y="3509595"/>
            <a:ext cx="2094778" cy="230832"/>
          </a:xfrm>
          <a:prstGeom prst="rect">
            <a:avLst/>
          </a:prstGeom>
          <a:noFill/>
        </p:spPr>
        <p:txBody>
          <a:bodyPr wrap="square" rtlCol="0">
            <a:spAutoFit/>
          </a:bodyPr>
          <a:lstStyle/>
          <a:p>
            <a:pPr algn="ctr"/>
            <a:r>
              <a:rPr lang="hu-HU" sz="900" dirty="0">
                <a:solidFill>
                  <a:srgbClr val="404040"/>
                </a:solidFill>
              </a:rPr>
              <a:t>I </a:t>
            </a:r>
            <a:r>
              <a:rPr lang="hu-HU" sz="900" dirty="0" err="1">
                <a:solidFill>
                  <a:srgbClr val="404040"/>
                </a:solidFill>
              </a:rPr>
              <a:t>do</a:t>
            </a:r>
            <a:r>
              <a:rPr lang="hu-HU" sz="900" dirty="0">
                <a:solidFill>
                  <a:srgbClr val="404040"/>
                </a:solidFill>
              </a:rPr>
              <a:t> </a:t>
            </a:r>
            <a:r>
              <a:rPr lang="hu-HU" sz="900" dirty="0" err="1">
                <a:solidFill>
                  <a:srgbClr val="404040"/>
                </a:solidFill>
              </a:rPr>
              <a:t>not</a:t>
            </a:r>
            <a:r>
              <a:rPr lang="hu-HU" sz="900" dirty="0">
                <a:solidFill>
                  <a:srgbClr val="404040"/>
                </a:solidFill>
              </a:rPr>
              <a:t> </a:t>
            </a:r>
            <a:r>
              <a:rPr lang="hu-HU" sz="900" dirty="0" err="1">
                <a:solidFill>
                  <a:srgbClr val="404040"/>
                </a:solidFill>
              </a:rPr>
              <a:t>have</a:t>
            </a:r>
            <a:r>
              <a:rPr lang="hu-HU" sz="900" dirty="0">
                <a:solidFill>
                  <a:srgbClr val="404040"/>
                </a:solidFill>
              </a:rPr>
              <a:t> a TV </a:t>
            </a:r>
            <a:r>
              <a:rPr lang="hu-HU" sz="900" dirty="0" err="1">
                <a:solidFill>
                  <a:srgbClr val="404040"/>
                </a:solidFill>
              </a:rPr>
              <a:t>since</a:t>
            </a:r>
            <a:r>
              <a:rPr lang="hu-HU" sz="900" dirty="0">
                <a:solidFill>
                  <a:srgbClr val="404040"/>
                </a:solidFill>
              </a:rPr>
              <a:t> I </a:t>
            </a:r>
            <a:r>
              <a:rPr lang="hu-HU" sz="900" dirty="0" err="1">
                <a:solidFill>
                  <a:srgbClr val="404040"/>
                </a:solidFill>
              </a:rPr>
              <a:t>live</a:t>
            </a:r>
            <a:r>
              <a:rPr lang="hu-HU" sz="900" dirty="0">
                <a:solidFill>
                  <a:srgbClr val="404040"/>
                </a:solidFill>
              </a:rPr>
              <a:t> </a:t>
            </a:r>
            <a:r>
              <a:rPr lang="hu-HU" sz="900" dirty="0" err="1">
                <a:solidFill>
                  <a:srgbClr val="404040"/>
                </a:solidFill>
              </a:rPr>
              <a:t>abroad</a:t>
            </a:r>
            <a:endParaRPr lang="hu-HU" sz="900" dirty="0">
              <a:solidFill>
                <a:srgbClr val="404040"/>
              </a:solidFill>
            </a:endParaRPr>
          </a:p>
        </p:txBody>
      </p:sp>
      <p:grpSp>
        <p:nvGrpSpPr>
          <p:cNvPr id="44" name="Group 22"/>
          <p:cNvGrpSpPr/>
          <p:nvPr/>
        </p:nvGrpSpPr>
        <p:grpSpPr>
          <a:xfrm>
            <a:off x="154445" y="580217"/>
            <a:ext cx="2603637" cy="2533949"/>
            <a:chOff x="6548396" y="2892794"/>
            <a:chExt cx="2498552" cy="1665701"/>
          </a:xfrm>
        </p:grpSpPr>
        <p:graphicFrame>
          <p:nvGraphicFramePr>
            <p:cNvPr id="45" name="Chart 23"/>
            <p:cNvGraphicFramePr/>
            <p:nvPr>
              <p:extLst>
                <p:ext uri="{D42A27DB-BD31-4B8C-83A1-F6EECF244321}">
                  <p14:modId xmlns:p14="http://schemas.microsoft.com/office/powerpoint/2010/main" val="3352687105"/>
                </p:ext>
              </p:extLst>
            </p:nvPr>
          </p:nvGraphicFramePr>
          <p:xfrm>
            <a:off x="6548396" y="2892794"/>
            <a:ext cx="2498552" cy="1665701"/>
          </p:xfrm>
          <a:graphic>
            <a:graphicData uri="http://schemas.openxmlformats.org/drawingml/2006/chart">
              <c:chart xmlns:c="http://schemas.openxmlformats.org/drawingml/2006/chart" xmlns:r="http://schemas.openxmlformats.org/officeDocument/2006/relationships" r:id="rId2"/>
            </a:graphicData>
          </a:graphic>
        </p:graphicFrame>
        <p:sp>
          <p:nvSpPr>
            <p:cNvPr id="46"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47" name="Szövegdoboz 24"/>
          <p:cNvSpPr txBox="1"/>
          <p:nvPr/>
        </p:nvSpPr>
        <p:spPr>
          <a:xfrm>
            <a:off x="1159128" y="1660595"/>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dirty="0">
                <a:ln>
                  <a:noFill/>
                </a:ln>
                <a:solidFill>
                  <a:prstClr val="white"/>
                </a:solidFill>
                <a:effectLst/>
                <a:uLnTx/>
                <a:uFillTx/>
              </a:rPr>
              <a:t>3,1</a:t>
            </a:r>
          </a:p>
        </p:txBody>
      </p:sp>
      <p:grpSp>
        <p:nvGrpSpPr>
          <p:cNvPr id="48" name="Group 22"/>
          <p:cNvGrpSpPr/>
          <p:nvPr/>
        </p:nvGrpSpPr>
        <p:grpSpPr>
          <a:xfrm>
            <a:off x="2339752" y="529094"/>
            <a:ext cx="2603637" cy="2533949"/>
            <a:chOff x="6541318" y="2871513"/>
            <a:chExt cx="2498552" cy="1665701"/>
          </a:xfrm>
        </p:grpSpPr>
        <p:graphicFrame>
          <p:nvGraphicFramePr>
            <p:cNvPr id="49" name="Chart 23"/>
            <p:cNvGraphicFramePr/>
            <p:nvPr>
              <p:extLst>
                <p:ext uri="{D42A27DB-BD31-4B8C-83A1-F6EECF244321}">
                  <p14:modId xmlns:p14="http://schemas.microsoft.com/office/powerpoint/2010/main" val="4293960760"/>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3"/>
            </a:graphicData>
          </a:graphic>
        </p:graphicFrame>
        <p:sp>
          <p:nvSpPr>
            <p:cNvPr id="52"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53" name="Szövegdoboz 24"/>
          <p:cNvSpPr txBox="1"/>
          <p:nvPr/>
        </p:nvSpPr>
        <p:spPr>
          <a:xfrm>
            <a:off x="3319368" y="1674264"/>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,4</a:t>
            </a:r>
          </a:p>
        </p:txBody>
      </p:sp>
      <p:grpSp>
        <p:nvGrpSpPr>
          <p:cNvPr id="54" name="Group 22"/>
          <p:cNvGrpSpPr/>
          <p:nvPr/>
        </p:nvGrpSpPr>
        <p:grpSpPr>
          <a:xfrm>
            <a:off x="4352519" y="551559"/>
            <a:ext cx="2603637" cy="2533949"/>
            <a:chOff x="6542779" y="2877593"/>
            <a:chExt cx="2498552" cy="1665701"/>
          </a:xfrm>
        </p:grpSpPr>
        <p:graphicFrame>
          <p:nvGraphicFramePr>
            <p:cNvPr id="55" name="Chart 23"/>
            <p:cNvGraphicFramePr/>
            <p:nvPr>
              <p:extLst>
                <p:ext uri="{D42A27DB-BD31-4B8C-83A1-F6EECF244321}">
                  <p14:modId xmlns:p14="http://schemas.microsoft.com/office/powerpoint/2010/main" val="1838538895"/>
                </p:ext>
              </p:extLst>
            </p:nvPr>
          </p:nvGraphicFramePr>
          <p:xfrm>
            <a:off x="6542779" y="2877593"/>
            <a:ext cx="2498552" cy="1665701"/>
          </p:xfrm>
          <a:graphic>
            <a:graphicData uri="http://schemas.openxmlformats.org/drawingml/2006/chart">
              <c:chart xmlns:c="http://schemas.openxmlformats.org/drawingml/2006/chart" xmlns:r="http://schemas.openxmlformats.org/officeDocument/2006/relationships" r:id="rId4"/>
            </a:graphicData>
          </a:graphic>
        </p:graphicFrame>
        <p:sp>
          <p:nvSpPr>
            <p:cNvPr id="56"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89" name="Szövegdoboz 24"/>
          <p:cNvSpPr txBox="1"/>
          <p:nvPr/>
        </p:nvSpPr>
        <p:spPr>
          <a:xfrm>
            <a:off x="5335592" y="1674264"/>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,4</a:t>
            </a:r>
          </a:p>
        </p:txBody>
      </p:sp>
      <p:grpSp>
        <p:nvGrpSpPr>
          <p:cNvPr id="90" name="Group 22"/>
          <p:cNvGrpSpPr/>
          <p:nvPr/>
        </p:nvGrpSpPr>
        <p:grpSpPr>
          <a:xfrm>
            <a:off x="6372200" y="555106"/>
            <a:ext cx="2603637" cy="2533949"/>
            <a:chOff x="6541318" y="2871513"/>
            <a:chExt cx="2498552" cy="1665701"/>
          </a:xfrm>
        </p:grpSpPr>
        <p:graphicFrame>
          <p:nvGraphicFramePr>
            <p:cNvPr id="91" name="Chart 23"/>
            <p:cNvGraphicFramePr/>
            <p:nvPr>
              <p:extLst>
                <p:ext uri="{D42A27DB-BD31-4B8C-83A1-F6EECF244321}">
                  <p14:modId xmlns:p14="http://schemas.microsoft.com/office/powerpoint/2010/main" val="3558304434"/>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5"/>
            </a:graphicData>
          </a:graphic>
        </p:graphicFrame>
        <p:sp>
          <p:nvSpPr>
            <p:cNvPr id="92"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93" name="Szövegdoboz 24"/>
          <p:cNvSpPr txBox="1"/>
          <p:nvPr/>
        </p:nvSpPr>
        <p:spPr>
          <a:xfrm>
            <a:off x="7351816" y="1674264"/>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,4</a:t>
            </a:r>
          </a:p>
        </p:txBody>
      </p:sp>
      <p:grpSp>
        <p:nvGrpSpPr>
          <p:cNvPr id="94" name="Group 22"/>
          <p:cNvGrpSpPr/>
          <p:nvPr/>
        </p:nvGrpSpPr>
        <p:grpSpPr>
          <a:xfrm>
            <a:off x="167016" y="2166134"/>
            <a:ext cx="2603637" cy="2533949"/>
            <a:chOff x="6570830" y="2886103"/>
            <a:chExt cx="2498552" cy="1665701"/>
          </a:xfrm>
        </p:grpSpPr>
        <p:graphicFrame>
          <p:nvGraphicFramePr>
            <p:cNvPr id="95" name="Chart 23"/>
            <p:cNvGraphicFramePr/>
            <p:nvPr>
              <p:extLst>
                <p:ext uri="{D42A27DB-BD31-4B8C-83A1-F6EECF244321}">
                  <p14:modId xmlns:p14="http://schemas.microsoft.com/office/powerpoint/2010/main" val="3365330151"/>
                </p:ext>
              </p:extLst>
            </p:nvPr>
          </p:nvGraphicFramePr>
          <p:xfrm>
            <a:off x="6570830" y="2886103"/>
            <a:ext cx="2498552" cy="1665701"/>
          </p:xfrm>
          <a:graphic>
            <a:graphicData uri="http://schemas.openxmlformats.org/drawingml/2006/chart">
              <c:chart xmlns:c="http://schemas.openxmlformats.org/drawingml/2006/chart" xmlns:r="http://schemas.openxmlformats.org/officeDocument/2006/relationships" r:id="rId6"/>
            </a:graphicData>
          </a:graphic>
        </p:graphicFrame>
        <p:sp>
          <p:nvSpPr>
            <p:cNvPr id="96"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97" name="Szövegdoboz 24"/>
          <p:cNvSpPr txBox="1"/>
          <p:nvPr/>
        </p:nvSpPr>
        <p:spPr>
          <a:xfrm>
            <a:off x="1147779" y="3244771"/>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,2</a:t>
            </a:r>
          </a:p>
        </p:txBody>
      </p:sp>
      <p:grpSp>
        <p:nvGrpSpPr>
          <p:cNvPr id="98" name="Group 22"/>
          <p:cNvGrpSpPr/>
          <p:nvPr/>
        </p:nvGrpSpPr>
        <p:grpSpPr>
          <a:xfrm>
            <a:off x="2333884" y="2167216"/>
            <a:ext cx="2603637" cy="2533949"/>
            <a:chOff x="6541318" y="2871513"/>
            <a:chExt cx="2498552" cy="1665701"/>
          </a:xfrm>
        </p:grpSpPr>
        <p:graphicFrame>
          <p:nvGraphicFramePr>
            <p:cNvPr id="99" name="Chart 23"/>
            <p:cNvGraphicFramePr/>
            <p:nvPr>
              <p:extLst>
                <p:ext uri="{D42A27DB-BD31-4B8C-83A1-F6EECF244321}">
                  <p14:modId xmlns:p14="http://schemas.microsoft.com/office/powerpoint/2010/main" val="1624358767"/>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7"/>
            </a:graphicData>
          </a:graphic>
        </p:graphicFrame>
        <p:sp>
          <p:nvSpPr>
            <p:cNvPr id="100"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101" name="Szövegdoboz 24"/>
          <p:cNvSpPr txBox="1"/>
          <p:nvPr/>
        </p:nvSpPr>
        <p:spPr>
          <a:xfrm>
            <a:off x="3319368" y="3258440"/>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2</a:t>
            </a:r>
            <a:r>
              <a:rPr kumimoji="0" lang="hu-HU" sz="1400" b="1" i="0" u="none" strike="noStrike" kern="0" cap="none" spc="0" normalizeH="0" baseline="0" noProof="0" dirty="0">
                <a:ln>
                  <a:noFill/>
                </a:ln>
                <a:solidFill>
                  <a:prstClr val="white"/>
                </a:solidFill>
                <a:effectLst/>
                <a:uLnTx/>
                <a:uFillTx/>
              </a:rPr>
              <a:t>,1</a:t>
            </a:r>
          </a:p>
        </p:txBody>
      </p:sp>
      <p:grpSp>
        <p:nvGrpSpPr>
          <p:cNvPr id="102" name="Group 22"/>
          <p:cNvGrpSpPr/>
          <p:nvPr/>
        </p:nvGrpSpPr>
        <p:grpSpPr>
          <a:xfrm>
            <a:off x="4319739" y="2152217"/>
            <a:ext cx="2603637" cy="2533949"/>
            <a:chOff x="6541318" y="2871513"/>
            <a:chExt cx="2498552" cy="1665701"/>
          </a:xfrm>
        </p:grpSpPr>
        <p:graphicFrame>
          <p:nvGraphicFramePr>
            <p:cNvPr id="103" name="Chart 23"/>
            <p:cNvGraphicFramePr/>
            <p:nvPr>
              <p:extLst>
                <p:ext uri="{D42A27DB-BD31-4B8C-83A1-F6EECF244321}">
                  <p14:modId xmlns:p14="http://schemas.microsoft.com/office/powerpoint/2010/main" val="23427840"/>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8"/>
            </a:graphicData>
          </a:graphic>
        </p:graphicFrame>
        <p:sp>
          <p:nvSpPr>
            <p:cNvPr id="104"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105" name="Szövegdoboz 24"/>
          <p:cNvSpPr txBox="1"/>
          <p:nvPr/>
        </p:nvSpPr>
        <p:spPr>
          <a:xfrm>
            <a:off x="5335592" y="3258440"/>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1</a:t>
            </a:r>
            <a:r>
              <a:rPr kumimoji="0" lang="hu-HU" sz="1400" b="1" i="0" u="none" strike="noStrike" kern="0" cap="none" spc="0" normalizeH="0" baseline="0" noProof="0" dirty="0">
                <a:ln>
                  <a:noFill/>
                </a:ln>
                <a:solidFill>
                  <a:prstClr val="white"/>
                </a:solidFill>
                <a:effectLst/>
                <a:uLnTx/>
                <a:uFillTx/>
              </a:rPr>
              <a:t>,7</a:t>
            </a:r>
          </a:p>
        </p:txBody>
      </p:sp>
      <p:grpSp>
        <p:nvGrpSpPr>
          <p:cNvPr id="106" name="Group 22"/>
          <p:cNvGrpSpPr/>
          <p:nvPr/>
        </p:nvGrpSpPr>
        <p:grpSpPr>
          <a:xfrm>
            <a:off x="6359199" y="2119240"/>
            <a:ext cx="2603637" cy="2533949"/>
            <a:chOff x="6541318" y="2871513"/>
            <a:chExt cx="2498552" cy="1665701"/>
          </a:xfrm>
        </p:grpSpPr>
        <p:graphicFrame>
          <p:nvGraphicFramePr>
            <p:cNvPr id="107" name="Chart 23"/>
            <p:cNvGraphicFramePr/>
            <p:nvPr>
              <p:extLst>
                <p:ext uri="{D42A27DB-BD31-4B8C-83A1-F6EECF244321}">
                  <p14:modId xmlns:p14="http://schemas.microsoft.com/office/powerpoint/2010/main" val="4064739771"/>
                </p:ext>
              </p:extLst>
            </p:nvPr>
          </p:nvGraphicFramePr>
          <p:xfrm>
            <a:off x="6541318" y="2871513"/>
            <a:ext cx="2498552" cy="1665701"/>
          </p:xfrm>
          <a:graphic>
            <a:graphicData uri="http://schemas.openxmlformats.org/drawingml/2006/chart">
              <c:chart xmlns:c="http://schemas.openxmlformats.org/drawingml/2006/chart" xmlns:r="http://schemas.openxmlformats.org/officeDocument/2006/relationships" r:id="rId9"/>
            </a:graphicData>
          </a:graphic>
        </p:graphicFrame>
        <p:sp>
          <p:nvSpPr>
            <p:cNvPr id="108" name="Pie 25"/>
            <p:cNvSpPr/>
            <p:nvPr/>
          </p:nvSpPr>
          <p:spPr>
            <a:xfrm flipV="1">
              <a:off x="7498601" y="3577751"/>
              <a:ext cx="480794" cy="368129"/>
            </a:xfrm>
            <a:prstGeom prst="pie">
              <a:avLst>
                <a:gd name="adj1" fmla="val 0"/>
                <a:gd name="adj2" fmla="val 10793453"/>
              </a:avLst>
            </a:prstGeom>
            <a:solidFill>
              <a:srgbClr val="222223"/>
            </a:solidFill>
            <a:ln w="25400" cap="flat" cmpd="sng" algn="ctr">
              <a:no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22223"/>
                </a:solidFill>
                <a:effectLst/>
                <a:uLnTx/>
                <a:uFillTx/>
                <a:latin typeface="Calibri"/>
                <a:ea typeface="+mn-ea"/>
                <a:cs typeface="+mn-cs"/>
              </a:endParaRPr>
            </a:p>
          </p:txBody>
        </p:sp>
      </p:grpSp>
      <p:sp>
        <p:nvSpPr>
          <p:cNvPr id="109" name="Szövegdoboz 24"/>
          <p:cNvSpPr txBox="1"/>
          <p:nvPr/>
        </p:nvSpPr>
        <p:spPr>
          <a:xfrm>
            <a:off x="7351816" y="3258440"/>
            <a:ext cx="487687" cy="215444"/>
          </a:xfrm>
          <a:prstGeom prst="rect">
            <a:avLst/>
          </a:prstGeom>
        </p:spPr>
        <p:txBody>
          <a:bodyPr vert="horz" wrap="square" lIns="0" tIns="0" rIns="0" bIns="0" rtlCol="0">
            <a:spAutoFit/>
          </a:bodyPr>
          <a:lstStyle/>
          <a:p>
            <a:pPr marL="4763" marR="0" lvl="0" indent="0" algn="ctr" defTabSz="924282" eaLnBrk="1" fontAlgn="auto" latinLnBrk="0" hangingPunct="1">
              <a:lnSpc>
                <a:spcPct val="100000"/>
              </a:lnSpc>
              <a:spcBef>
                <a:spcPts val="0"/>
              </a:spcBef>
              <a:spcAft>
                <a:spcPts val="0"/>
              </a:spcAft>
              <a:buClrTx/>
              <a:buSzTx/>
              <a:buFontTx/>
              <a:buNone/>
              <a:tabLst/>
              <a:defRPr/>
            </a:pPr>
            <a:r>
              <a:rPr lang="hu-HU" sz="1400" b="1" kern="0" dirty="0">
                <a:solidFill>
                  <a:prstClr val="white"/>
                </a:solidFill>
              </a:rPr>
              <a:t>1</a:t>
            </a:r>
            <a:r>
              <a:rPr kumimoji="0" lang="hu-HU" sz="1400" b="1" i="0" u="none" strike="noStrike" kern="0" cap="none" spc="0" normalizeH="0" baseline="0" noProof="0" dirty="0">
                <a:ln>
                  <a:noFill/>
                </a:ln>
                <a:solidFill>
                  <a:prstClr val="white"/>
                </a:solidFill>
                <a:effectLst/>
                <a:uLnTx/>
                <a:uFillTx/>
              </a:rPr>
              <a:t>,5</a:t>
            </a:r>
          </a:p>
        </p:txBody>
      </p:sp>
      <p:sp>
        <p:nvSpPr>
          <p:cNvPr id="57"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N=583 (</a:t>
            </a:r>
            <a:r>
              <a:rPr lang="hu-HU" sz="900" dirty="0" err="1">
                <a:solidFill>
                  <a:srgbClr val="222223"/>
                </a:solidFill>
              </a:rPr>
              <a:t>those</a:t>
            </a:r>
            <a:r>
              <a:rPr lang="hu-HU" sz="900" dirty="0">
                <a:solidFill>
                  <a:srgbClr val="222223"/>
                </a:solidFill>
              </a:rPr>
              <a:t> </a:t>
            </a:r>
            <a:r>
              <a:rPr lang="hu-HU" sz="900" dirty="0" err="1">
                <a:solidFill>
                  <a:srgbClr val="222223"/>
                </a:solidFill>
              </a:rPr>
              <a:t>who</a:t>
            </a:r>
            <a:r>
              <a:rPr lang="hu-HU" sz="900" dirty="0">
                <a:solidFill>
                  <a:srgbClr val="222223"/>
                </a:solidFill>
              </a:rPr>
              <a:t> </a:t>
            </a:r>
            <a:r>
              <a:rPr lang="hu-HU" sz="900" dirty="0" err="1">
                <a:solidFill>
                  <a:srgbClr val="222223"/>
                </a:solidFill>
              </a:rPr>
              <a:t>download</a:t>
            </a:r>
            <a:r>
              <a:rPr lang="hu-HU" sz="900" dirty="0">
                <a:solidFill>
                  <a:srgbClr val="222223"/>
                </a:solidFill>
              </a:rPr>
              <a:t> TV </a:t>
            </a:r>
            <a:r>
              <a:rPr lang="hu-HU" sz="900" dirty="0" err="1">
                <a:solidFill>
                  <a:srgbClr val="222223"/>
                </a:solidFill>
              </a:rPr>
              <a:t>content</a:t>
            </a:r>
            <a:r>
              <a:rPr lang="hu-HU" sz="900" dirty="0">
                <a:solidFill>
                  <a:srgbClr val="222223"/>
                </a:solidFill>
              </a:rPr>
              <a:t> </a:t>
            </a:r>
            <a:r>
              <a:rPr lang="hu-HU" sz="900" dirty="0" err="1">
                <a:solidFill>
                  <a:srgbClr val="222223"/>
                </a:solidFill>
              </a:rPr>
              <a:t>or</a:t>
            </a:r>
            <a:r>
              <a:rPr lang="hu-HU" sz="900" dirty="0">
                <a:solidFill>
                  <a:srgbClr val="222223"/>
                </a:solidFill>
              </a:rPr>
              <a:t> </a:t>
            </a:r>
            <a:r>
              <a:rPr lang="hu-HU" sz="900" dirty="0" err="1">
                <a:solidFill>
                  <a:srgbClr val="222223"/>
                </a:solidFill>
              </a:rPr>
              <a:t>watch</a:t>
            </a:r>
            <a:r>
              <a:rPr lang="hu-HU" sz="900" dirty="0">
                <a:solidFill>
                  <a:srgbClr val="222223"/>
                </a:solidFill>
              </a:rPr>
              <a:t> </a:t>
            </a:r>
            <a:r>
              <a:rPr lang="hu-HU" sz="900" dirty="0" err="1">
                <a:solidFill>
                  <a:srgbClr val="222223"/>
                </a:solidFill>
              </a:rPr>
              <a:t>it</a:t>
            </a:r>
            <a:r>
              <a:rPr lang="hu-HU" sz="900" dirty="0">
                <a:solidFill>
                  <a:srgbClr val="222223"/>
                </a:solidFill>
              </a:rPr>
              <a:t> online)</a:t>
            </a:r>
          </a:p>
        </p:txBody>
      </p:sp>
      <p:pic>
        <p:nvPicPr>
          <p:cNvPr id="51" name="Picture 50">
            <a:extLst>
              <a:ext uri="{FF2B5EF4-FFF2-40B4-BE49-F238E27FC236}">
                <a16:creationId xmlns:a16="http://schemas.microsoft.com/office/drawing/2014/main" xmlns="" id="{B8025C06-79DE-4F7C-8629-CA1574C8DC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DCCEE1BB-0D7A-4116-B0F5-D6D9BE43BF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842395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err="1"/>
              <a:t>Awareness</a:t>
            </a:r>
            <a:r>
              <a:rPr lang="hu-HU" dirty="0"/>
              <a:t> of </a:t>
            </a:r>
            <a:r>
              <a:rPr lang="hu-HU" dirty="0" err="1"/>
              <a:t>Cable</a:t>
            </a:r>
            <a:r>
              <a:rPr lang="hu-HU" dirty="0"/>
              <a:t> </a:t>
            </a:r>
            <a:r>
              <a:rPr lang="hu-HU" dirty="0" err="1"/>
              <a:t>Television</a:t>
            </a:r>
            <a:r>
              <a:rPr lang="hu-HU" dirty="0"/>
              <a:t> </a:t>
            </a:r>
            <a:r>
              <a:rPr lang="hu-HU" dirty="0" err="1"/>
              <a:t>Services</a:t>
            </a:r>
            <a:endParaRPr lang="en-US" dirty="0"/>
          </a:p>
        </p:txBody>
      </p:sp>
      <p:sp>
        <p:nvSpPr>
          <p:cNvPr id="50" name="Text Placeholder 9"/>
          <p:cNvSpPr>
            <a:spLocks noGrp="1"/>
          </p:cNvSpPr>
          <p:nvPr>
            <p:ph type="body" sz="quarter" idx="26"/>
          </p:nvPr>
        </p:nvSpPr>
        <p:spPr>
          <a:xfrm>
            <a:off x="179512" y="444852"/>
            <a:ext cx="8690248" cy="374905"/>
          </a:xfrm>
        </p:spPr>
        <p:txBody>
          <a:bodyPr/>
          <a:lstStyle/>
          <a:p>
            <a:r>
              <a:rPr lang="en-GB" dirty="0"/>
              <a:t>Some TV channels</a:t>
            </a:r>
            <a:r>
              <a:rPr lang="hu-HU" dirty="0"/>
              <a:t> and</a:t>
            </a:r>
            <a:r>
              <a:rPr lang="en-GB" dirty="0"/>
              <a:t> content providers make programs already aired on TV available on an online surface as well, and cable TV providers also have video stores where movies and TV shows can be watched. Which of the following services have you heard of? </a:t>
            </a:r>
          </a:p>
        </p:txBody>
      </p:sp>
      <p:graphicFrame>
        <p:nvGraphicFramePr>
          <p:cNvPr id="39" name="Chart 6"/>
          <p:cNvGraphicFramePr/>
          <p:nvPr>
            <p:extLst>
              <p:ext uri="{D42A27DB-BD31-4B8C-83A1-F6EECF244321}">
                <p14:modId xmlns:p14="http://schemas.microsoft.com/office/powerpoint/2010/main" val="422404145"/>
              </p:ext>
            </p:extLst>
          </p:nvPr>
        </p:nvGraphicFramePr>
        <p:xfrm>
          <a:off x="-108520" y="914574"/>
          <a:ext cx="5009478" cy="3817416"/>
        </p:xfrm>
        <a:graphic>
          <a:graphicData uri="http://schemas.openxmlformats.org/drawingml/2006/chart">
            <c:chart xmlns:c="http://schemas.openxmlformats.org/drawingml/2006/chart" xmlns:r="http://schemas.openxmlformats.org/officeDocument/2006/relationships" r:id="rId2"/>
          </a:graphicData>
        </a:graphic>
      </p:graphicFrame>
      <p:sp>
        <p:nvSpPr>
          <p:cNvPr id="42" name="Rectangle 15"/>
          <p:cNvSpPr/>
          <p:nvPr/>
        </p:nvSpPr>
        <p:spPr>
          <a:xfrm>
            <a:off x="4572000" y="1779662"/>
            <a:ext cx="4176464" cy="2092879"/>
          </a:xfrm>
          <a:prstGeom prst="rect">
            <a:avLst/>
          </a:prstGeom>
        </p:spPr>
        <p:txBody>
          <a:bodyPr wrap="square" lIns="91438" tIns="45719" rIns="91438" bIns="45719">
            <a:spAutoFit/>
          </a:bodyPr>
          <a:lstStyle/>
          <a:p>
            <a:pPr marL="4763" algn="just"/>
            <a:r>
              <a:rPr lang="en-GB" sz="1000" dirty="0">
                <a:solidFill>
                  <a:srgbClr val="58595B"/>
                </a:solidFill>
              </a:rPr>
              <a:t>YouTube is the best known service in both countries while </a:t>
            </a:r>
            <a:r>
              <a:rPr lang="en-GB" sz="1000" dirty="0" err="1">
                <a:solidFill>
                  <a:srgbClr val="58595B"/>
                </a:solidFill>
              </a:rPr>
              <a:t>Médiaklikk</a:t>
            </a:r>
            <a:r>
              <a:rPr lang="en-GB" sz="1000" dirty="0">
                <a:solidFill>
                  <a:srgbClr val="58595B"/>
                </a:solidFill>
              </a:rPr>
              <a:t> it the least. In Great Britain BBC iPlayer, </a:t>
            </a:r>
            <a:r>
              <a:rPr lang="en-GB" sz="1000" dirty="0" err="1">
                <a:solidFill>
                  <a:srgbClr val="58595B"/>
                </a:solidFill>
              </a:rPr>
              <a:t>Netfix</a:t>
            </a:r>
            <a:r>
              <a:rPr lang="en-GB" sz="1000" dirty="0">
                <a:solidFill>
                  <a:srgbClr val="58595B"/>
                </a:solidFill>
              </a:rPr>
              <a:t>, Amazon Prime and Apple iTunes are known better than average. The latter is the least used service. In spite of their recognition TV2.hu and Amazon Prime are also rarely used. In Great Britain there is a higher rate of known services. </a:t>
            </a:r>
          </a:p>
          <a:p>
            <a:pPr marL="4763" algn="just"/>
            <a:r>
              <a:rPr lang="en-GB" sz="1000" dirty="0">
                <a:solidFill>
                  <a:srgbClr val="58595B"/>
                </a:solidFill>
              </a:rPr>
              <a:t>YouTube is clearly the most frequently used service; in Great Britain it is followed by Netflix and BBC iPlayer, and in Germany by RTL Most, which has been tried only a few times by a high rate of respondents. Many of both countries’ residents have tried TV2.hu’s service as well. The regular usage of a video store is higher in Great Britain and it is rather typical for young people living in the capital. The rate of trying is also higher in Great Britain, in this group young women living in the capital are overrepresented, who visit home often and have not settled in completely yet.</a:t>
            </a:r>
          </a:p>
        </p:txBody>
      </p:sp>
      <p:sp>
        <p:nvSpPr>
          <p:cNvPr id="7"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8" name="Picture 7">
            <a:extLst>
              <a:ext uri="{FF2B5EF4-FFF2-40B4-BE49-F238E27FC236}">
                <a16:creationId xmlns:a16="http://schemas.microsoft.com/office/drawing/2014/main" xmlns="" id="{C48B98E0-B4D1-443C-8975-35EF3D2CD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0" name="Picture 9">
            <a:extLst>
              <a:ext uri="{FF2B5EF4-FFF2-40B4-BE49-F238E27FC236}">
                <a16:creationId xmlns:a16="http://schemas.microsoft.com/office/drawing/2014/main" xmlns="" id="{D296D2E2-867E-43C7-9389-9CA52D8B67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90621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77"/>
            <a:ext cx="8680422" cy="469722"/>
          </a:xfrm>
        </p:spPr>
        <p:txBody>
          <a:bodyPr>
            <a:normAutofit fontScale="90000"/>
          </a:bodyPr>
          <a:lstStyle/>
          <a:p>
            <a:r>
              <a:rPr lang="hu-HU" dirty="0" err="1"/>
              <a:t>Summary</a:t>
            </a:r>
            <a:endParaRPr lang="en-US" dirty="0"/>
          </a:p>
        </p:txBody>
      </p:sp>
      <p:grpSp>
        <p:nvGrpSpPr>
          <p:cNvPr id="5" name="Group 12"/>
          <p:cNvGrpSpPr/>
          <p:nvPr/>
        </p:nvGrpSpPr>
        <p:grpSpPr bwMode="gray">
          <a:xfrm>
            <a:off x="683568" y="1184721"/>
            <a:ext cx="3168352" cy="2539157"/>
            <a:chOff x="341522" y="1424504"/>
            <a:chExt cx="3819569" cy="2046751"/>
          </a:xfrm>
        </p:grpSpPr>
        <p:sp>
          <p:nvSpPr>
            <p:cNvPr id="14" name="TextBox 39"/>
            <p:cNvSpPr txBox="1"/>
            <p:nvPr/>
          </p:nvSpPr>
          <p:spPr bwMode="gray">
            <a:xfrm>
              <a:off x="556326" y="1424504"/>
              <a:ext cx="3604765" cy="2046751"/>
            </a:xfrm>
            <a:prstGeom prst="rect">
              <a:avLst/>
            </a:prstGeom>
          </p:spPr>
          <p:txBody>
            <a:bodyPr vert="horz" wrap="square" lIns="0" tIns="0" rIns="0" bIns="0" rtlCol="0">
              <a:spAutoFit/>
            </a:bodyPr>
            <a:lstStyle/>
            <a:p>
              <a:pPr algn="just" defTabSz="924259">
                <a:defRPr/>
              </a:pPr>
              <a:r>
                <a:rPr lang="hu-HU" sz="1100" b="1" kern="0" dirty="0">
                  <a:solidFill>
                    <a:srgbClr val="404040"/>
                  </a:solidFill>
                </a:rPr>
                <a:t>DEMOGRAPHICS AND ITS CHANGES</a:t>
              </a:r>
            </a:p>
            <a:p>
              <a:pPr algn="just" defTabSz="924259">
                <a:defRPr/>
              </a:pPr>
              <a:r>
                <a:rPr lang="en-US" sz="1100" dirty="0">
                  <a:solidFill>
                    <a:srgbClr val="58595B"/>
                  </a:solidFill>
                </a:rPr>
                <a:t>The majority of research participants moved out in the past 5 years, mostly from the capital. The current type of settlement is different from the original. In Great Britain, the majority is still living in the capital or in bigger cities, while in Germany they have found home rather in smaller provincial towns. In German</a:t>
              </a:r>
              <a:r>
                <a:rPr lang="hu-HU" sz="1100" dirty="0">
                  <a:solidFill>
                    <a:srgbClr val="58595B"/>
                  </a:solidFill>
                </a:rPr>
                <a:t>y </a:t>
              </a:r>
              <a:r>
                <a:rPr lang="en-US" sz="1100" dirty="0">
                  <a:solidFill>
                    <a:srgbClr val="58595B"/>
                  </a:solidFill>
                </a:rPr>
                <a:t>relatively more people are living </a:t>
              </a:r>
              <a:r>
                <a:rPr lang="hu-HU" sz="1100" dirty="0">
                  <a:solidFill>
                    <a:srgbClr val="58595B"/>
                  </a:solidFill>
                </a:rPr>
                <a:t>in </a:t>
              </a:r>
              <a:r>
                <a:rPr lang="en-US" sz="1100" dirty="0">
                  <a:solidFill>
                    <a:srgbClr val="58595B"/>
                  </a:solidFill>
                </a:rPr>
                <a:t>villages than in Great Britain. </a:t>
              </a:r>
            </a:p>
            <a:p>
              <a:pPr algn="just" defTabSz="924259">
                <a:defRPr/>
              </a:pPr>
              <a:r>
                <a:rPr lang="en-US" sz="1100" dirty="0">
                  <a:solidFill>
                    <a:srgbClr val="58595B"/>
                  </a:solidFill>
                </a:rPr>
                <a:t>The majority of respondents graduated at least from high school, and about 40 % of them has a university diploma.</a:t>
              </a:r>
              <a:r>
                <a:rPr lang="hu-HU" sz="1100" dirty="0">
                  <a:solidFill>
                    <a:srgbClr val="58595B"/>
                  </a:solidFill>
                </a:rPr>
                <a:t> </a:t>
              </a:r>
              <a:r>
                <a:rPr lang="en-US" sz="1100" dirty="0">
                  <a:solidFill>
                    <a:srgbClr val="58595B"/>
                  </a:solidFill>
                </a:rPr>
                <a:t>During their residency abroad, the difficulties caused by language barrels are seemingly decreasing, the current language skills are significantly better than at the time of moving.</a:t>
              </a:r>
            </a:p>
          </p:txBody>
        </p:sp>
        <p:cxnSp>
          <p:nvCxnSpPr>
            <p:cNvPr id="15" name="Straight Connector 6"/>
            <p:cNvCxnSpPr/>
            <p:nvPr/>
          </p:nvCxnSpPr>
          <p:spPr bwMode="gray">
            <a:xfrm flipH="1">
              <a:off x="341522" y="1424888"/>
              <a:ext cx="2" cy="2046367"/>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Lst>
          </p:spPr>
        </p:cxnSp>
      </p:grpSp>
      <p:sp>
        <p:nvSpPr>
          <p:cNvPr id="16" name="TextBox 39"/>
          <p:cNvSpPr txBox="1"/>
          <p:nvPr/>
        </p:nvSpPr>
        <p:spPr bwMode="gray">
          <a:xfrm>
            <a:off x="4716016" y="1214744"/>
            <a:ext cx="3426664" cy="1523494"/>
          </a:xfrm>
          <a:prstGeom prst="rect">
            <a:avLst/>
          </a:prstGeom>
        </p:spPr>
        <p:txBody>
          <a:bodyPr vert="horz" wrap="square" lIns="0" tIns="0" rIns="0" bIns="0" rtlCol="0">
            <a:spAutoFit/>
          </a:bodyPr>
          <a:lstStyle/>
          <a:p>
            <a:pPr algn="just" defTabSz="924259">
              <a:defRPr/>
            </a:pPr>
            <a:r>
              <a:rPr lang="en-US" sz="1100" dirty="0">
                <a:solidFill>
                  <a:srgbClr val="58595B"/>
                </a:solidFill>
              </a:rPr>
              <a:t>Most respondents did intellectual work in Hungary as employees but the rate of people working in this kind of posit</a:t>
            </a:r>
            <a:r>
              <a:rPr lang="hu-HU" sz="1100" dirty="0">
                <a:solidFill>
                  <a:srgbClr val="58595B"/>
                </a:solidFill>
              </a:rPr>
              <a:t>i</a:t>
            </a:r>
            <a:r>
              <a:rPr lang="en-US" sz="1100" dirty="0">
                <a:solidFill>
                  <a:srgbClr val="58595B"/>
                </a:solidFill>
              </a:rPr>
              <a:t>on abroad is smaller. While in Hungary many of them were in educational status, after moving this rate became significantly lower. </a:t>
            </a:r>
          </a:p>
          <a:p>
            <a:pPr algn="just" defTabSz="924259">
              <a:defRPr/>
            </a:pPr>
            <a:r>
              <a:rPr lang="en-US" sz="1100" dirty="0">
                <a:solidFill>
                  <a:srgbClr val="58595B"/>
                </a:solidFill>
              </a:rPr>
              <a:t>Approx. 2/3 of respondents is married or in relationship, 1/4 of them is single. Half of them does not have children. Members of </a:t>
            </a:r>
            <a:r>
              <a:rPr lang="hu-HU" sz="1100" dirty="0" err="1">
                <a:solidFill>
                  <a:srgbClr val="58595B"/>
                </a:solidFill>
              </a:rPr>
              <a:t>the</a:t>
            </a:r>
            <a:r>
              <a:rPr lang="hu-HU" sz="1100" dirty="0">
                <a:solidFill>
                  <a:srgbClr val="58595B"/>
                </a:solidFill>
              </a:rPr>
              <a:t> </a:t>
            </a:r>
            <a:r>
              <a:rPr lang="en-US" sz="1100" dirty="0">
                <a:solidFill>
                  <a:srgbClr val="58595B"/>
                </a:solidFill>
              </a:rPr>
              <a:t>target group typically visit home once or a few times a year.</a:t>
            </a:r>
            <a:endParaRPr lang="hu-HU" sz="1100" dirty="0">
              <a:solidFill>
                <a:srgbClr val="58595B"/>
              </a:solidFill>
            </a:endParaRPr>
          </a:p>
        </p:txBody>
      </p:sp>
      <p:cxnSp>
        <p:nvCxnSpPr>
          <p:cNvPr id="19" name="Straight Connector 6"/>
          <p:cNvCxnSpPr/>
          <p:nvPr/>
        </p:nvCxnSpPr>
        <p:spPr bwMode="gray">
          <a:xfrm>
            <a:off x="4499992" y="1214744"/>
            <a:ext cx="0" cy="157303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Lst>
        </p:spPr>
      </p:cxnSp>
      <p:pic>
        <p:nvPicPr>
          <p:cNvPr id="9" name="Picture 8">
            <a:extLst>
              <a:ext uri="{FF2B5EF4-FFF2-40B4-BE49-F238E27FC236}">
                <a16:creationId xmlns:a16="http://schemas.microsoft.com/office/drawing/2014/main" xmlns="" id="{FE812833-00EC-409D-8F8C-591F496FD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0" name="Picture 9">
            <a:extLst>
              <a:ext uri="{FF2B5EF4-FFF2-40B4-BE49-F238E27FC236}">
                <a16:creationId xmlns:a16="http://schemas.microsoft.com/office/drawing/2014/main" xmlns="" id="{AE27E93D-35AE-4D0A-82A0-66F02A292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764157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6"/>
          <p:cNvGraphicFramePr>
            <a:graphicFrameLocks noChangeAspect="1"/>
          </p:cNvGraphicFramePr>
          <p:nvPr>
            <p:extLst>
              <p:ext uri="{D42A27DB-BD31-4B8C-83A1-F6EECF244321}">
                <p14:modId xmlns:p14="http://schemas.microsoft.com/office/powerpoint/2010/main" val="1306096491"/>
              </p:ext>
            </p:extLst>
          </p:nvPr>
        </p:nvGraphicFramePr>
        <p:xfrm>
          <a:off x="1835697" y="267494"/>
          <a:ext cx="6192688" cy="292488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p:cNvSpPr>
            <a:spLocks noGrp="1"/>
          </p:cNvSpPr>
          <p:nvPr>
            <p:ph type="title"/>
          </p:nvPr>
        </p:nvSpPr>
        <p:spPr>
          <a:xfrm>
            <a:off x="179512" y="6357"/>
            <a:ext cx="8680422" cy="469722"/>
          </a:xfrm>
        </p:spPr>
        <p:txBody>
          <a:bodyPr>
            <a:normAutofit fontScale="90000"/>
          </a:bodyPr>
          <a:lstStyle/>
          <a:p>
            <a:r>
              <a:rPr lang="hu-HU" dirty="0" err="1"/>
              <a:t>Awareness</a:t>
            </a:r>
            <a:r>
              <a:rPr lang="hu-HU" dirty="0"/>
              <a:t> of </a:t>
            </a:r>
            <a:r>
              <a:rPr lang="hu-HU" dirty="0" err="1"/>
              <a:t>Cable</a:t>
            </a:r>
            <a:r>
              <a:rPr lang="hu-HU" dirty="0"/>
              <a:t> </a:t>
            </a:r>
            <a:r>
              <a:rPr lang="hu-HU" dirty="0" err="1"/>
              <a:t>Television</a:t>
            </a:r>
            <a:r>
              <a:rPr lang="hu-HU" dirty="0"/>
              <a:t> </a:t>
            </a:r>
            <a:r>
              <a:rPr lang="hu-HU" dirty="0" err="1"/>
              <a:t>Services</a:t>
            </a:r>
            <a:endParaRPr lang="en-US" dirty="0"/>
          </a:p>
        </p:txBody>
      </p:sp>
      <p:sp>
        <p:nvSpPr>
          <p:cNvPr id="6" name="TextBox 7"/>
          <p:cNvSpPr txBox="1"/>
          <p:nvPr/>
        </p:nvSpPr>
        <p:spPr>
          <a:xfrm>
            <a:off x="3707904" y="1851671"/>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8" name="Text Placeholder 9"/>
          <p:cNvSpPr txBox="1">
            <a:spLocks/>
          </p:cNvSpPr>
          <p:nvPr/>
        </p:nvSpPr>
        <p:spPr>
          <a:xfrm>
            <a:off x="2993738" y="1643000"/>
            <a:ext cx="686825" cy="216024"/>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TV2.HU</a:t>
            </a:r>
          </a:p>
        </p:txBody>
      </p:sp>
      <p:sp>
        <p:nvSpPr>
          <p:cNvPr id="11" name="Text Placeholder 9"/>
          <p:cNvSpPr txBox="1">
            <a:spLocks/>
          </p:cNvSpPr>
          <p:nvPr/>
        </p:nvSpPr>
        <p:spPr>
          <a:xfrm>
            <a:off x="5096065" y="1635646"/>
            <a:ext cx="1211753" cy="1748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1000" dirty="0"/>
              <a:t>NETFLIX</a:t>
            </a:r>
          </a:p>
        </p:txBody>
      </p:sp>
      <p:sp>
        <p:nvSpPr>
          <p:cNvPr id="14" name="Text Placeholder 9"/>
          <p:cNvSpPr txBox="1">
            <a:spLocks/>
          </p:cNvSpPr>
          <p:nvPr/>
        </p:nvSpPr>
        <p:spPr>
          <a:xfrm>
            <a:off x="5940152" y="1635647"/>
            <a:ext cx="1211753" cy="1748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1000" dirty="0"/>
              <a:t>BBC IPLAYER</a:t>
            </a:r>
          </a:p>
        </p:txBody>
      </p:sp>
      <p:sp>
        <p:nvSpPr>
          <p:cNvPr id="16" name="Text Placeholder 9"/>
          <p:cNvSpPr txBox="1">
            <a:spLocks/>
          </p:cNvSpPr>
          <p:nvPr/>
        </p:nvSpPr>
        <p:spPr>
          <a:xfrm>
            <a:off x="7604641" y="1615968"/>
            <a:ext cx="1058278" cy="1748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u-HU" sz="1000" dirty="0"/>
              <a:t>APPLE </a:t>
            </a:r>
          </a:p>
          <a:p>
            <a:pPr algn="ctr"/>
            <a:r>
              <a:rPr lang="hu-HU" sz="1000" dirty="0"/>
              <a:t>ITUNES</a:t>
            </a:r>
          </a:p>
        </p:txBody>
      </p:sp>
      <p:sp>
        <p:nvSpPr>
          <p:cNvPr id="23" name="TextBox 7"/>
          <p:cNvSpPr txBox="1"/>
          <p:nvPr/>
        </p:nvSpPr>
        <p:spPr>
          <a:xfrm>
            <a:off x="3851920" y="2820550"/>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37" name="Rectangle 36"/>
          <p:cNvSpPr/>
          <p:nvPr/>
        </p:nvSpPr>
        <p:spPr>
          <a:xfrm>
            <a:off x="1025864" y="2192247"/>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38" name="Rectangle 37"/>
          <p:cNvSpPr/>
          <p:nvPr/>
        </p:nvSpPr>
        <p:spPr>
          <a:xfrm>
            <a:off x="121143" y="3155856"/>
            <a:ext cx="1762017" cy="446274"/>
          </a:xfrm>
          <a:prstGeom prst="rect">
            <a:avLst/>
          </a:prstGeom>
        </p:spPr>
        <p:txBody>
          <a:bodyPr wrap="none" lIns="91438" tIns="45719" rIns="91438" bIns="45719">
            <a:spAutoFit/>
          </a:bodyPr>
          <a:lstStyle/>
          <a:p>
            <a:r>
              <a:rPr lang="hu-HU" sz="2300" b="1" kern="0" dirty="0">
                <a:solidFill>
                  <a:schemeClr val="accent2"/>
                </a:solidFill>
                <a:latin typeface="Calibri"/>
              </a:rPr>
              <a:t>Great </a:t>
            </a:r>
            <a:r>
              <a:rPr lang="hu-HU" sz="2300" b="1" kern="0" dirty="0" err="1">
                <a:solidFill>
                  <a:schemeClr val="accent2"/>
                </a:solidFill>
                <a:latin typeface="Calibri"/>
              </a:rPr>
              <a:t>Britain</a:t>
            </a:r>
            <a:endParaRPr lang="hu-HU" sz="2300" b="1" kern="0" dirty="0">
              <a:solidFill>
                <a:schemeClr val="accent2"/>
              </a:solidFill>
              <a:latin typeface="Calibri"/>
            </a:endParaRPr>
          </a:p>
        </p:txBody>
      </p:sp>
      <p:sp>
        <p:nvSpPr>
          <p:cNvPr id="41" name="TextBox 7"/>
          <p:cNvSpPr txBox="1"/>
          <p:nvPr/>
        </p:nvSpPr>
        <p:spPr>
          <a:xfrm>
            <a:off x="4283968" y="3756654"/>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48" name="Rectangle 47"/>
          <p:cNvSpPr/>
          <p:nvPr/>
        </p:nvSpPr>
        <p:spPr>
          <a:xfrm>
            <a:off x="559552" y="4026462"/>
            <a:ext cx="1309970" cy="446274"/>
          </a:xfrm>
          <a:prstGeom prst="rect">
            <a:avLst/>
          </a:prstGeom>
        </p:spPr>
        <p:txBody>
          <a:bodyPr wrap="none" lIns="91438" tIns="45719" rIns="91438" bIns="45719">
            <a:spAutoFit/>
          </a:bodyPr>
          <a:lstStyle/>
          <a:p>
            <a:r>
              <a:rPr lang="hu-HU" sz="2300" b="1" kern="0" dirty="0" err="1">
                <a:solidFill>
                  <a:schemeClr val="accent5"/>
                </a:solidFill>
                <a:latin typeface="Calibri"/>
              </a:rPr>
              <a:t>Germany</a:t>
            </a:r>
            <a:endParaRPr lang="hu-HU" sz="2300" b="1" kern="0" dirty="0">
              <a:solidFill>
                <a:schemeClr val="accent5"/>
              </a:solidFill>
              <a:latin typeface="Calibri"/>
            </a:endParaRPr>
          </a:p>
        </p:txBody>
      </p:sp>
      <p:cxnSp>
        <p:nvCxnSpPr>
          <p:cNvPr id="3" name="Straight Connector 2"/>
          <p:cNvCxnSpPr/>
          <p:nvPr/>
        </p:nvCxnSpPr>
        <p:spPr>
          <a:xfrm>
            <a:off x="198234" y="2882532"/>
            <a:ext cx="81901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Text Placeholder 9"/>
          <p:cNvSpPr txBox="1">
            <a:spLocks/>
          </p:cNvSpPr>
          <p:nvPr/>
        </p:nvSpPr>
        <p:spPr>
          <a:xfrm>
            <a:off x="1781015" y="1635646"/>
            <a:ext cx="1622929" cy="230732"/>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RTL MOST</a:t>
            </a:r>
          </a:p>
        </p:txBody>
      </p:sp>
      <p:graphicFrame>
        <p:nvGraphicFramePr>
          <p:cNvPr id="65" name="Chart 6"/>
          <p:cNvGraphicFramePr>
            <a:graphicFrameLocks noChangeAspect="1"/>
          </p:cNvGraphicFramePr>
          <p:nvPr>
            <p:extLst/>
          </p:nvPr>
        </p:nvGraphicFramePr>
        <p:xfrm>
          <a:off x="2137235" y="3795886"/>
          <a:ext cx="994606" cy="985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6"/>
          <p:cNvGraphicFramePr>
            <a:graphicFrameLocks noChangeAspect="1"/>
          </p:cNvGraphicFramePr>
          <p:nvPr>
            <p:extLst/>
          </p:nvPr>
        </p:nvGraphicFramePr>
        <p:xfrm>
          <a:off x="2137235" y="2931790"/>
          <a:ext cx="994606" cy="9853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6"/>
          <p:cNvGraphicFramePr>
            <a:graphicFrameLocks noChangeAspect="1"/>
          </p:cNvGraphicFramePr>
          <p:nvPr>
            <p:extLst/>
          </p:nvPr>
        </p:nvGraphicFramePr>
        <p:xfrm>
          <a:off x="2915816" y="1923678"/>
          <a:ext cx="994606" cy="9853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6"/>
          <p:cNvGraphicFramePr>
            <a:graphicFrameLocks noChangeAspect="1"/>
          </p:cNvGraphicFramePr>
          <p:nvPr>
            <p:extLst/>
          </p:nvPr>
        </p:nvGraphicFramePr>
        <p:xfrm>
          <a:off x="3707905" y="1923678"/>
          <a:ext cx="994606" cy="9853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6"/>
          <p:cNvGraphicFramePr>
            <a:graphicFrameLocks noChangeAspect="1"/>
          </p:cNvGraphicFramePr>
          <p:nvPr>
            <p:extLst/>
          </p:nvPr>
        </p:nvGraphicFramePr>
        <p:xfrm>
          <a:off x="4499992" y="1923678"/>
          <a:ext cx="994606" cy="985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6"/>
          <p:cNvGraphicFramePr>
            <a:graphicFrameLocks noChangeAspect="1"/>
          </p:cNvGraphicFramePr>
          <p:nvPr>
            <p:extLst/>
          </p:nvPr>
        </p:nvGraphicFramePr>
        <p:xfrm>
          <a:off x="5292079" y="1923678"/>
          <a:ext cx="994606" cy="98536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Chart 6"/>
          <p:cNvGraphicFramePr>
            <a:graphicFrameLocks noChangeAspect="1"/>
          </p:cNvGraphicFramePr>
          <p:nvPr>
            <p:extLst/>
          </p:nvPr>
        </p:nvGraphicFramePr>
        <p:xfrm>
          <a:off x="6093737" y="1923678"/>
          <a:ext cx="994606" cy="98536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0" name="Chart 6"/>
          <p:cNvGraphicFramePr>
            <a:graphicFrameLocks noChangeAspect="1"/>
          </p:cNvGraphicFramePr>
          <p:nvPr>
            <p:extLst/>
          </p:nvPr>
        </p:nvGraphicFramePr>
        <p:xfrm>
          <a:off x="6893982" y="1923678"/>
          <a:ext cx="994606" cy="9853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2" name="Chart 6"/>
          <p:cNvGraphicFramePr>
            <a:graphicFrameLocks noChangeAspect="1"/>
          </p:cNvGraphicFramePr>
          <p:nvPr>
            <p:extLst/>
          </p:nvPr>
        </p:nvGraphicFramePr>
        <p:xfrm>
          <a:off x="7695355" y="1923678"/>
          <a:ext cx="994606" cy="98536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3" name="Chart 6"/>
          <p:cNvGraphicFramePr>
            <a:graphicFrameLocks noChangeAspect="1"/>
          </p:cNvGraphicFramePr>
          <p:nvPr>
            <p:extLst/>
          </p:nvPr>
        </p:nvGraphicFramePr>
        <p:xfrm>
          <a:off x="2929322" y="3795886"/>
          <a:ext cx="994606" cy="98536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4" name="Chart 6"/>
          <p:cNvGraphicFramePr>
            <a:graphicFrameLocks noChangeAspect="1"/>
          </p:cNvGraphicFramePr>
          <p:nvPr>
            <p:extLst/>
          </p:nvPr>
        </p:nvGraphicFramePr>
        <p:xfrm>
          <a:off x="2929322" y="2931790"/>
          <a:ext cx="994606" cy="98536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Chart 6"/>
          <p:cNvGraphicFramePr>
            <a:graphicFrameLocks noChangeAspect="1"/>
          </p:cNvGraphicFramePr>
          <p:nvPr>
            <p:extLst/>
          </p:nvPr>
        </p:nvGraphicFramePr>
        <p:xfrm>
          <a:off x="3721411" y="3795886"/>
          <a:ext cx="994606" cy="98536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6" name="Chart 6"/>
          <p:cNvGraphicFramePr>
            <a:graphicFrameLocks noChangeAspect="1"/>
          </p:cNvGraphicFramePr>
          <p:nvPr>
            <p:extLst/>
          </p:nvPr>
        </p:nvGraphicFramePr>
        <p:xfrm>
          <a:off x="3721411" y="2931790"/>
          <a:ext cx="994606" cy="98536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7" name="Chart 6"/>
          <p:cNvGraphicFramePr>
            <a:graphicFrameLocks noChangeAspect="1"/>
          </p:cNvGraphicFramePr>
          <p:nvPr>
            <p:extLst/>
          </p:nvPr>
        </p:nvGraphicFramePr>
        <p:xfrm>
          <a:off x="4513497" y="3795886"/>
          <a:ext cx="994606" cy="98536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0" name="Chart 6"/>
          <p:cNvGraphicFramePr>
            <a:graphicFrameLocks noChangeAspect="1"/>
          </p:cNvGraphicFramePr>
          <p:nvPr>
            <p:extLst/>
          </p:nvPr>
        </p:nvGraphicFramePr>
        <p:xfrm>
          <a:off x="4513497" y="2931790"/>
          <a:ext cx="994606" cy="98536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1" name="Chart 6"/>
          <p:cNvGraphicFramePr>
            <a:graphicFrameLocks noChangeAspect="1"/>
          </p:cNvGraphicFramePr>
          <p:nvPr>
            <p:extLst/>
          </p:nvPr>
        </p:nvGraphicFramePr>
        <p:xfrm>
          <a:off x="5305585" y="3795886"/>
          <a:ext cx="994606" cy="985362"/>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2" name="Chart 6"/>
          <p:cNvGraphicFramePr>
            <a:graphicFrameLocks noChangeAspect="1"/>
          </p:cNvGraphicFramePr>
          <p:nvPr>
            <p:extLst/>
          </p:nvPr>
        </p:nvGraphicFramePr>
        <p:xfrm>
          <a:off x="5305585" y="2931790"/>
          <a:ext cx="994606" cy="985362"/>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53" name="Chart 6"/>
          <p:cNvGraphicFramePr>
            <a:graphicFrameLocks noChangeAspect="1"/>
          </p:cNvGraphicFramePr>
          <p:nvPr>
            <p:extLst/>
          </p:nvPr>
        </p:nvGraphicFramePr>
        <p:xfrm>
          <a:off x="6097674" y="3795886"/>
          <a:ext cx="994606" cy="98536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54" name="Chart 6"/>
          <p:cNvGraphicFramePr>
            <a:graphicFrameLocks noChangeAspect="1"/>
          </p:cNvGraphicFramePr>
          <p:nvPr>
            <p:extLst/>
          </p:nvPr>
        </p:nvGraphicFramePr>
        <p:xfrm>
          <a:off x="6097674" y="2931790"/>
          <a:ext cx="994606" cy="985362"/>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66" name="Chart 6"/>
          <p:cNvGraphicFramePr>
            <a:graphicFrameLocks noChangeAspect="1"/>
          </p:cNvGraphicFramePr>
          <p:nvPr>
            <p:extLst/>
          </p:nvPr>
        </p:nvGraphicFramePr>
        <p:xfrm>
          <a:off x="6889762" y="3795886"/>
          <a:ext cx="994606" cy="985362"/>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67" name="Chart 6"/>
          <p:cNvGraphicFramePr>
            <a:graphicFrameLocks noChangeAspect="1"/>
          </p:cNvGraphicFramePr>
          <p:nvPr>
            <p:extLst/>
          </p:nvPr>
        </p:nvGraphicFramePr>
        <p:xfrm>
          <a:off x="6889762" y="2931790"/>
          <a:ext cx="994606" cy="985362"/>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68" name="Chart 6"/>
          <p:cNvGraphicFramePr>
            <a:graphicFrameLocks noChangeAspect="1"/>
          </p:cNvGraphicFramePr>
          <p:nvPr>
            <p:extLst/>
          </p:nvPr>
        </p:nvGraphicFramePr>
        <p:xfrm>
          <a:off x="7695355" y="3795886"/>
          <a:ext cx="994606" cy="985362"/>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69" name="Chart 6"/>
          <p:cNvGraphicFramePr>
            <a:graphicFrameLocks noChangeAspect="1"/>
          </p:cNvGraphicFramePr>
          <p:nvPr>
            <p:extLst/>
          </p:nvPr>
        </p:nvGraphicFramePr>
        <p:xfrm>
          <a:off x="7695355" y="2931790"/>
          <a:ext cx="994606" cy="985362"/>
        </p:xfrm>
        <a:graphic>
          <a:graphicData uri="http://schemas.openxmlformats.org/drawingml/2006/chart">
            <c:chart xmlns:c="http://schemas.openxmlformats.org/drawingml/2006/chart" xmlns:r="http://schemas.openxmlformats.org/officeDocument/2006/relationships" r:id="rId25"/>
          </a:graphicData>
        </a:graphic>
      </p:graphicFrame>
      <p:sp>
        <p:nvSpPr>
          <p:cNvPr id="70" name="Text Placeholder 9"/>
          <p:cNvSpPr txBox="1">
            <a:spLocks/>
          </p:cNvSpPr>
          <p:nvPr/>
        </p:nvSpPr>
        <p:spPr>
          <a:xfrm>
            <a:off x="3715869" y="1649362"/>
            <a:ext cx="848167" cy="216024"/>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MÉDIAKLIKK</a:t>
            </a:r>
          </a:p>
        </p:txBody>
      </p:sp>
      <p:sp>
        <p:nvSpPr>
          <p:cNvPr id="71" name="Text Placeholder 9"/>
          <p:cNvSpPr txBox="1">
            <a:spLocks/>
          </p:cNvSpPr>
          <p:nvPr/>
        </p:nvSpPr>
        <p:spPr>
          <a:xfrm>
            <a:off x="4599342" y="1635646"/>
            <a:ext cx="686825" cy="216024"/>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YOUTUBE</a:t>
            </a:r>
          </a:p>
        </p:txBody>
      </p:sp>
      <p:sp>
        <p:nvSpPr>
          <p:cNvPr id="72" name="Text Placeholder 9"/>
          <p:cNvSpPr txBox="1">
            <a:spLocks/>
          </p:cNvSpPr>
          <p:nvPr/>
        </p:nvSpPr>
        <p:spPr>
          <a:xfrm>
            <a:off x="6942352" y="1635646"/>
            <a:ext cx="764746" cy="216024"/>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hu-HU" sz="1000" dirty="0"/>
              <a:t>AMAZON PRIME</a:t>
            </a:r>
          </a:p>
        </p:txBody>
      </p:sp>
      <p:sp>
        <p:nvSpPr>
          <p:cNvPr id="56"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57" name="Picture 56">
            <a:extLst>
              <a:ext uri="{FF2B5EF4-FFF2-40B4-BE49-F238E27FC236}">
                <a16:creationId xmlns:a16="http://schemas.microsoft.com/office/drawing/2014/main" xmlns="" id="{52D24A0D-6822-4B39-9F59-F82E46C2A719}"/>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8" name="Picture 57">
            <a:extLst>
              <a:ext uri="{FF2B5EF4-FFF2-40B4-BE49-F238E27FC236}">
                <a16:creationId xmlns:a16="http://schemas.microsoft.com/office/drawing/2014/main" xmlns="" id="{2037DD3F-4236-454E-87C1-D9EA5DB89E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4221142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Most </a:t>
            </a:r>
            <a:r>
              <a:rPr lang="hu-HU" dirty="0" err="1"/>
              <a:t>Liked</a:t>
            </a:r>
            <a:r>
              <a:rPr lang="hu-HU" dirty="0"/>
              <a:t> TV </a:t>
            </a:r>
            <a:r>
              <a:rPr lang="hu-HU" dirty="0" err="1"/>
              <a:t>Genres</a:t>
            </a:r>
            <a:r>
              <a:rPr lang="hu-HU" dirty="0"/>
              <a:t> in </a:t>
            </a:r>
            <a:r>
              <a:rPr lang="hu-HU" dirty="0" err="1"/>
              <a:t>Hungarian</a:t>
            </a:r>
            <a:r>
              <a:rPr lang="hu-HU" dirty="0"/>
              <a:t> </a:t>
            </a:r>
            <a:r>
              <a:rPr lang="hu-HU" dirty="0" err="1"/>
              <a:t>Language</a:t>
            </a:r>
            <a:endParaRPr lang="en-US" dirty="0"/>
          </a:p>
        </p:txBody>
      </p:sp>
      <p:graphicFrame>
        <p:nvGraphicFramePr>
          <p:cNvPr id="45" name="Chart 44"/>
          <p:cNvGraphicFramePr/>
          <p:nvPr>
            <p:extLst>
              <p:ext uri="{D42A27DB-BD31-4B8C-83A1-F6EECF244321}">
                <p14:modId xmlns:p14="http://schemas.microsoft.com/office/powerpoint/2010/main" val="1060737378"/>
              </p:ext>
            </p:extLst>
          </p:nvPr>
        </p:nvGraphicFramePr>
        <p:xfrm>
          <a:off x="1763688" y="448907"/>
          <a:ext cx="6036146" cy="420151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51520" y="2327761"/>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Great </a:t>
            </a:r>
            <a:r>
              <a:rPr kumimoji="0" lang="hu-HU" sz="1200" b="1" i="0" u="none" strike="noStrike" kern="0" cap="none" spc="0" normalizeH="0" baseline="0" noProof="0" dirty="0" err="1">
                <a:ln>
                  <a:noFill/>
                </a:ln>
                <a:solidFill>
                  <a:schemeClr val="accent2"/>
                </a:solidFill>
                <a:effectLst/>
                <a:uLnTx/>
                <a:uFillTx/>
              </a:rPr>
              <a:t>Britain</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13" name="TextBox 12"/>
          <p:cNvSpPr txBox="1"/>
          <p:nvPr/>
        </p:nvSpPr>
        <p:spPr>
          <a:xfrm>
            <a:off x="251520" y="2129455"/>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14" name="TextBox 13"/>
          <p:cNvSpPr txBox="1"/>
          <p:nvPr/>
        </p:nvSpPr>
        <p:spPr>
          <a:xfrm>
            <a:off x="251520" y="2515820"/>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err="1">
                <a:ln>
                  <a:noFill/>
                </a:ln>
                <a:solidFill>
                  <a:schemeClr val="accent5"/>
                </a:solidFill>
                <a:effectLst/>
                <a:uLnTx/>
                <a:uFillTx/>
              </a:rPr>
              <a:t>Germany</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sp>
        <p:nvSpPr>
          <p:cNvPr id="15" name="Text Placeholder 9"/>
          <p:cNvSpPr>
            <a:spLocks noGrp="1"/>
          </p:cNvSpPr>
          <p:nvPr>
            <p:ph type="body" sz="quarter" idx="26"/>
          </p:nvPr>
        </p:nvSpPr>
        <p:spPr>
          <a:xfrm>
            <a:off x="202232" y="449588"/>
            <a:ext cx="8690248" cy="205628"/>
          </a:xfrm>
        </p:spPr>
        <p:txBody>
          <a:bodyPr/>
          <a:lstStyle/>
          <a:p>
            <a:r>
              <a:rPr lang="en-GB" dirty="0"/>
              <a:t>If you </a:t>
            </a:r>
            <a:r>
              <a:rPr lang="hu-HU" dirty="0" err="1"/>
              <a:t>were</a:t>
            </a:r>
            <a:r>
              <a:rPr lang="en-GB" dirty="0"/>
              <a:t> given free choice, what kind of T</a:t>
            </a:r>
            <a:r>
              <a:rPr lang="hu-HU" dirty="0"/>
              <a:t>V</a:t>
            </a:r>
            <a:r>
              <a:rPr lang="en-GB" dirty="0"/>
              <a:t> contents would you prefer to watch in Hungarian language?  </a:t>
            </a:r>
          </a:p>
        </p:txBody>
      </p:sp>
      <p:sp>
        <p:nvSpPr>
          <p:cNvPr id="17" name="Szövegdoboz 26"/>
          <p:cNvSpPr txBox="1"/>
          <p:nvPr/>
        </p:nvSpPr>
        <p:spPr>
          <a:xfrm>
            <a:off x="323528" y="4515966"/>
            <a:ext cx="8208912" cy="307777"/>
          </a:xfrm>
          <a:prstGeom prst="rect">
            <a:avLst/>
          </a:prstGeom>
        </p:spPr>
        <p:txBody>
          <a:bodyPr vert="horz" wrap="square" lIns="0" tIns="0" rIns="0" bIns="0" rtlCol="0">
            <a:spAutoFit/>
          </a:bodyPr>
          <a:lstStyle/>
          <a:p>
            <a:pPr marL="4763" lvl="0" algn="just" defTabSz="914400"/>
            <a:r>
              <a:rPr lang="en-GB" sz="1000" kern="0" dirty="0">
                <a:solidFill>
                  <a:srgbClr val="58595B"/>
                </a:solidFill>
              </a:rPr>
              <a:t>The most popular TV contents in Hungarian language that raise the highest demand are movies, educational films and news. This is especially true for Hungarians living in Germany. </a:t>
            </a:r>
          </a:p>
        </p:txBody>
      </p:sp>
      <p:sp>
        <p:nvSpPr>
          <p:cNvPr id="1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1" name="Picture 10">
            <a:extLst>
              <a:ext uri="{FF2B5EF4-FFF2-40B4-BE49-F238E27FC236}">
                <a16:creationId xmlns:a16="http://schemas.microsoft.com/office/drawing/2014/main" xmlns="" id="{F47A09EA-FC1F-496A-95EF-87F2E81A9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4962BCA8-7234-46A7-819B-E0FB4899EB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0036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Typical</a:t>
            </a:r>
            <a:r>
              <a:rPr lang="hu-HU" dirty="0"/>
              <a:t> Consumer </a:t>
            </a:r>
            <a:r>
              <a:rPr lang="hu-HU" dirty="0" err="1"/>
              <a:t>Attitudes</a:t>
            </a:r>
            <a:endParaRPr lang="en-US" dirty="0"/>
          </a:p>
        </p:txBody>
      </p:sp>
      <p:graphicFrame>
        <p:nvGraphicFramePr>
          <p:cNvPr id="45" name="Chart 44"/>
          <p:cNvGraphicFramePr/>
          <p:nvPr>
            <p:extLst>
              <p:ext uri="{D42A27DB-BD31-4B8C-83A1-F6EECF244321}">
                <p14:modId xmlns:p14="http://schemas.microsoft.com/office/powerpoint/2010/main" val="2138636511"/>
              </p:ext>
            </p:extLst>
          </p:nvPr>
        </p:nvGraphicFramePr>
        <p:xfrm>
          <a:off x="971600" y="655216"/>
          <a:ext cx="6036146" cy="420151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51520" y="2327761"/>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Great</a:t>
            </a:r>
            <a:r>
              <a:rPr kumimoji="0" lang="hu-HU" sz="1200" b="1" i="0" u="none" strike="noStrike" kern="0" cap="none" spc="0" normalizeH="0" noProof="0" dirty="0">
                <a:ln>
                  <a:noFill/>
                </a:ln>
                <a:solidFill>
                  <a:schemeClr val="accent2"/>
                </a:solidFill>
                <a:effectLst/>
                <a:uLnTx/>
                <a:uFillTx/>
              </a:rPr>
              <a:t> </a:t>
            </a:r>
            <a:r>
              <a:rPr kumimoji="0" lang="hu-HU" sz="1200" b="1" i="0" u="none" strike="noStrike" kern="0" cap="none" spc="0" normalizeH="0" noProof="0" dirty="0" err="1">
                <a:ln>
                  <a:noFill/>
                </a:ln>
                <a:solidFill>
                  <a:schemeClr val="accent2"/>
                </a:solidFill>
                <a:effectLst/>
                <a:uLnTx/>
                <a:uFillTx/>
              </a:rPr>
              <a:t>Britain</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13" name="TextBox 12"/>
          <p:cNvSpPr txBox="1"/>
          <p:nvPr/>
        </p:nvSpPr>
        <p:spPr>
          <a:xfrm>
            <a:off x="251520" y="2132805"/>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14" name="TextBox 13"/>
          <p:cNvSpPr txBox="1"/>
          <p:nvPr/>
        </p:nvSpPr>
        <p:spPr>
          <a:xfrm>
            <a:off x="251520" y="2515820"/>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err="1">
                <a:ln>
                  <a:noFill/>
                </a:ln>
                <a:solidFill>
                  <a:schemeClr val="accent5"/>
                </a:solidFill>
                <a:effectLst/>
                <a:uLnTx/>
                <a:uFillTx/>
              </a:rPr>
              <a:t>Germany</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sp>
        <p:nvSpPr>
          <p:cNvPr id="15" name="Text Placeholder 9"/>
          <p:cNvSpPr>
            <a:spLocks noGrp="1"/>
          </p:cNvSpPr>
          <p:nvPr>
            <p:ph type="body" sz="quarter" idx="26"/>
          </p:nvPr>
        </p:nvSpPr>
        <p:spPr>
          <a:xfrm>
            <a:off x="202232" y="449588"/>
            <a:ext cx="8690248" cy="205628"/>
          </a:xfrm>
        </p:spPr>
        <p:txBody>
          <a:bodyPr/>
          <a:lstStyle/>
          <a:p>
            <a:r>
              <a:rPr lang="en-GB" dirty="0"/>
              <a:t>Which of the following statements apply to you? </a:t>
            </a:r>
          </a:p>
        </p:txBody>
      </p:sp>
      <p:sp>
        <p:nvSpPr>
          <p:cNvPr id="17" name="Szövegdoboz 26"/>
          <p:cNvSpPr txBox="1"/>
          <p:nvPr/>
        </p:nvSpPr>
        <p:spPr>
          <a:xfrm>
            <a:off x="7181299" y="1437489"/>
            <a:ext cx="1711181" cy="2154436"/>
          </a:xfrm>
          <a:prstGeom prst="rect">
            <a:avLst/>
          </a:prstGeom>
        </p:spPr>
        <p:txBody>
          <a:bodyPr vert="horz" wrap="square" lIns="0" tIns="0" rIns="0" bIns="0" rtlCol="0">
            <a:spAutoFit/>
          </a:bodyPr>
          <a:lstStyle/>
          <a:p>
            <a:pPr marL="4763" lvl="0" algn="just" defTabSz="914400"/>
            <a:r>
              <a:rPr lang="en-GB" sz="1000" kern="0" dirty="0">
                <a:solidFill>
                  <a:srgbClr val="58595B"/>
                </a:solidFill>
              </a:rPr>
              <a:t>Those who care about things happening at home and try to follow Hungarian events are rather elder men who intend to return to Hungary in the future. People who have learned to love the programs of foreign channels are those who almost consider the given country </a:t>
            </a:r>
            <a:r>
              <a:rPr lang="hu-HU" sz="1000" kern="0" dirty="0" err="1">
                <a:solidFill>
                  <a:srgbClr val="58595B"/>
                </a:solidFill>
              </a:rPr>
              <a:t>as</a:t>
            </a:r>
            <a:r>
              <a:rPr lang="en-GB" sz="1000" kern="0" dirty="0">
                <a:solidFill>
                  <a:srgbClr val="58595B"/>
                </a:solidFill>
              </a:rPr>
              <a:t> their home, they want to stay permanently, they keep in touch with people at home less frequently and also visit home less often than average.  </a:t>
            </a:r>
          </a:p>
        </p:txBody>
      </p:sp>
      <p:sp>
        <p:nvSpPr>
          <p:cNvPr id="1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1" name="Picture 10">
            <a:extLst>
              <a:ext uri="{FF2B5EF4-FFF2-40B4-BE49-F238E27FC236}">
                <a16:creationId xmlns:a16="http://schemas.microsoft.com/office/drawing/2014/main" xmlns="" id="{4DE91ECC-EC1B-4ACC-AAAB-C1863B95F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30A09A4B-4F6E-47E4-8F76-96967F678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5933080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5"/>
          <p:cNvGraphicFramePr>
            <a:graphicFrameLocks noChangeAspect="1"/>
          </p:cNvGraphicFramePr>
          <p:nvPr>
            <p:extLst/>
          </p:nvPr>
        </p:nvGraphicFramePr>
        <p:xfrm>
          <a:off x="3332237" y="1123553"/>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 name="Chart 6"/>
          <p:cNvGraphicFramePr>
            <a:graphicFrameLocks noChangeAspect="1"/>
          </p:cNvGraphicFramePr>
          <p:nvPr>
            <p:extLst/>
          </p:nvPr>
        </p:nvGraphicFramePr>
        <p:xfrm>
          <a:off x="1862638" y="1123553"/>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Chart 13"/>
          <p:cNvGraphicFramePr>
            <a:graphicFrameLocks noChangeAspect="1"/>
          </p:cNvGraphicFramePr>
          <p:nvPr>
            <p:extLst/>
          </p:nvPr>
        </p:nvGraphicFramePr>
        <p:xfrm>
          <a:off x="4782702" y="1117203"/>
          <a:ext cx="1275220" cy="1263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5" name="Chart 16"/>
          <p:cNvGraphicFramePr>
            <a:graphicFrameLocks noChangeAspect="1"/>
          </p:cNvGraphicFramePr>
          <p:nvPr>
            <p:extLst/>
          </p:nvPr>
        </p:nvGraphicFramePr>
        <p:xfrm>
          <a:off x="6240885" y="1113527"/>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6" name="Chart 5"/>
          <p:cNvGraphicFramePr>
            <a:graphicFrameLocks noChangeAspect="1"/>
          </p:cNvGraphicFramePr>
          <p:nvPr>
            <p:extLst/>
          </p:nvPr>
        </p:nvGraphicFramePr>
        <p:xfrm>
          <a:off x="3332237" y="2110865"/>
          <a:ext cx="1275220" cy="126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7" name="Chart 6"/>
          <p:cNvGraphicFramePr>
            <a:graphicFrameLocks noChangeAspect="1"/>
          </p:cNvGraphicFramePr>
          <p:nvPr>
            <p:extLst/>
          </p:nvPr>
        </p:nvGraphicFramePr>
        <p:xfrm>
          <a:off x="1862638" y="2110865"/>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8" name="Chart 13"/>
          <p:cNvGraphicFramePr>
            <a:graphicFrameLocks noChangeAspect="1"/>
          </p:cNvGraphicFramePr>
          <p:nvPr>
            <p:extLst/>
          </p:nvPr>
        </p:nvGraphicFramePr>
        <p:xfrm>
          <a:off x="4782702" y="210451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9" name="Chart 16"/>
          <p:cNvGraphicFramePr>
            <a:graphicFrameLocks noChangeAspect="1"/>
          </p:cNvGraphicFramePr>
          <p:nvPr>
            <p:extLst/>
          </p:nvPr>
        </p:nvGraphicFramePr>
        <p:xfrm>
          <a:off x="6240885" y="21008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70" name="Rectangle 69"/>
          <p:cNvSpPr/>
          <p:nvPr/>
        </p:nvSpPr>
        <p:spPr>
          <a:xfrm>
            <a:off x="1216787" y="1358009"/>
            <a:ext cx="795411"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Total</a:t>
            </a:r>
          </a:p>
        </p:txBody>
      </p:sp>
      <p:sp>
        <p:nvSpPr>
          <p:cNvPr id="71" name="Rectangle 70"/>
          <p:cNvSpPr/>
          <p:nvPr/>
        </p:nvSpPr>
        <p:spPr>
          <a:xfrm>
            <a:off x="268635" y="2374260"/>
            <a:ext cx="1728358"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Great</a:t>
            </a:r>
            <a:r>
              <a:rPr kumimoji="0" lang="hu-HU" sz="2250" b="1" i="0" u="none" strike="noStrike" kern="0" cap="none" spc="0" normalizeH="0" noProof="0" dirty="0">
                <a:ln>
                  <a:noFill/>
                </a:ln>
                <a:solidFill>
                  <a:schemeClr val="accent2"/>
                </a:solidFill>
                <a:effectLst/>
                <a:uLnTx/>
                <a:uFillTx/>
                <a:latin typeface="Calibri"/>
              </a:rPr>
              <a:t> </a:t>
            </a:r>
            <a:r>
              <a:rPr kumimoji="0" lang="hu-HU" sz="2250" b="1" i="0" u="none" strike="noStrike" kern="0" cap="none" spc="0" normalizeH="0" noProof="0" dirty="0" err="1">
                <a:ln>
                  <a:noFill/>
                </a:ln>
                <a:solidFill>
                  <a:schemeClr val="accent2"/>
                </a:solidFill>
                <a:effectLst/>
                <a:uLnTx/>
                <a:uFillTx/>
                <a:latin typeface="Calibri"/>
              </a:rPr>
              <a:t>Britain</a:t>
            </a:r>
            <a:endParaRPr kumimoji="0" lang="hu-HU" sz="2250" b="1" i="0" u="none" strike="noStrike" kern="0" cap="none" spc="0" normalizeH="0" baseline="0" noProof="0" dirty="0">
              <a:ln>
                <a:noFill/>
              </a:ln>
              <a:solidFill>
                <a:schemeClr val="accent2"/>
              </a:solidFill>
              <a:effectLst/>
              <a:uLnTx/>
              <a:uFillTx/>
              <a:latin typeface="Calibri"/>
            </a:endParaRPr>
          </a:p>
        </p:txBody>
      </p:sp>
      <p:graphicFrame>
        <p:nvGraphicFramePr>
          <p:cNvPr id="72" name="Chart 5"/>
          <p:cNvGraphicFramePr>
            <a:graphicFrameLocks noChangeAspect="1"/>
          </p:cNvGraphicFramePr>
          <p:nvPr>
            <p:extLst/>
          </p:nvPr>
        </p:nvGraphicFramePr>
        <p:xfrm>
          <a:off x="3332237" y="3056995"/>
          <a:ext cx="1275220" cy="12633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6"/>
          <p:cNvGraphicFramePr>
            <a:graphicFrameLocks noChangeAspect="1"/>
          </p:cNvGraphicFramePr>
          <p:nvPr>
            <p:extLst/>
          </p:nvPr>
        </p:nvGraphicFramePr>
        <p:xfrm>
          <a:off x="1862638" y="3056995"/>
          <a:ext cx="1275220" cy="12633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13"/>
          <p:cNvGraphicFramePr>
            <a:graphicFrameLocks noChangeAspect="1"/>
          </p:cNvGraphicFramePr>
          <p:nvPr>
            <p:extLst/>
          </p:nvPr>
        </p:nvGraphicFramePr>
        <p:xfrm>
          <a:off x="4782702" y="3050645"/>
          <a:ext cx="1275220" cy="12633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16"/>
          <p:cNvGraphicFramePr>
            <a:graphicFrameLocks noChangeAspect="1"/>
          </p:cNvGraphicFramePr>
          <p:nvPr>
            <p:extLst/>
          </p:nvPr>
        </p:nvGraphicFramePr>
        <p:xfrm>
          <a:off x="6240885" y="3046969"/>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76" name="Rectangle 75"/>
          <p:cNvSpPr/>
          <p:nvPr/>
        </p:nvSpPr>
        <p:spPr>
          <a:xfrm>
            <a:off x="635117" y="3322670"/>
            <a:ext cx="1351652" cy="4385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err="1">
                <a:ln>
                  <a:noFill/>
                </a:ln>
                <a:solidFill>
                  <a:schemeClr val="accent5"/>
                </a:solidFill>
                <a:effectLst/>
                <a:uLnTx/>
                <a:uFillTx/>
                <a:latin typeface="Calibri"/>
              </a:rPr>
              <a:t>Germany</a:t>
            </a:r>
            <a:r>
              <a:rPr kumimoji="0" lang="hu-HU" sz="2250" b="1" i="0" u="none" strike="noStrike" kern="0" cap="none" spc="0" normalizeH="0" baseline="0" noProof="0" dirty="0">
                <a:ln>
                  <a:noFill/>
                </a:ln>
                <a:solidFill>
                  <a:schemeClr val="accent5"/>
                </a:solidFill>
                <a:effectLst/>
                <a:uLnTx/>
                <a:uFillTx/>
                <a:latin typeface="Calibri"/>
              </a:rPr>
              <a:t> </a:t>
            </a:r>
          </a:p>
        </p:txBody>
      </p:sp>
      <p:cxnSp>
        <p:nvCxnSpPr>
          <p:cNvPr id="77" name="Straight Connector 76"/>
          <p:cNvCxnSpPr/>
          <p:nvPr/>
        </p:nvCxnSpPr>
        <p:spPr>
          <a:xfrm>
            <a:off x="107504" y="2108946"/>
            <a:ext cx="892919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78" name="Chart 16"/>
          <p:cNvGraphicFramePr>
            <a:graphicFrameLocks noChangeAspect="1"/>
          </p:cNvGraphicFramePr>
          <p:nvPr>
            <p:extLst/>
          </p:nvPr>
        </p:nvGraphicFramePr>
        <p:xfrm>
          <a:off x="7689268" y="1115825"/>
          <a:ext cx="1275220" cy="126336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9" name="Chart 16"/>
          <p:cNvGraphicFramePr>
            <a:graphicFrameLocks noChangeAspect="1"/>
          </p:cNvGraphicFramePr>
          <p:nvPr>
            <p:extLst/>
          </p:nvPr>
        </p:nvGraphicFramePr>
        <p:xfrm>
          <a:off x="7689268" y="2103137"/>
          <a:ext cx="1275220" cy="12633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80" name="Chart 16"/>
          <p:cNvGraphicFramePr>
            <a:graphicFrameLocks noChangeAspect="1"/>
          </p:cNvGraphicFramePr>
          <p:nvPr>
            <p:extLst/>
          </p:nvPr>
        </p:nvGraphicFramePr>
        <p:xfrm>
          <a:off x="7689268" y="3049267"/>
          <a:ext cx="1275220" cy="1263368"/>
        </p:xfrm>
        <a:graphic>
          <a:graphicData uri="http://schemas.openxmlformats.org/drawingml/2006/chart">
            <c:chart xmlns:c="http://schemas.openxmlformats.org/drawingml/2006/chart" xmlns:r="http://schemas.openxmlformats.org/officeDocument/2006/relationships" r:id="rId17"/>
          </a:graphicData>
        </a:graphic>
      </p:graphicFrame>
      <p:sp>
        <p:nvSpPr>
          <p:cNvPr id="9" name="Title 8"/>
          <p:cNvSpPr>
            <a:spLocks noGrp="1"/>
          </p:cNvSpPr>
          <p:nvPr>
            <p:ph type="title"/>
          </p:nvPr>
        </p:nvSpPr>
        <p:spPr/>
        <p:txBody>
          <a:bodyPr>
            <a:normAutofit fontScale="90000"/>
          </a:bodyPr>
          <a:lstStyle/>
          <a:p>
            <a:r>
              <a:rPr lang="hu-HU" dirty="0" err="1"/>
              <a:t>Conversation</a:t>
            </a:r>
            <a:r>
              <a:rPr lang="hu-HU" dirty="0"/>
              <a:t> </a:t>
            </a:r>
            <a:r>
              <a:rPr lang="hu-HU" dirty="0" err="1"/>
              <a:t>About</a:t>
            </a:r>
            <a:r>
              <a:rPr lang="hu-HU" dirty="0"/>
              <a:t> TV </a:t>
            </a:r>
            <a:r>
              <a:rPr lang="hu-HU" dirty="0" err="1"/>
              <a:t>Contents</a:t>
            </a:r>
            <a:endParaRPr lang="en-US" dirty="0"/>
          </a:p>
        </p:txBody>
      </p:sp>
      <p:sp>
        <p:nvSpPr>
          <p:cNvPr id="22" name="Text Placeholder 9"/>
          <p:cNvSpPr>
            <a:spLocks noGrp="1"/>
          </p:cNvSpPr>
          <p:nvPr>
            <p:ph type="body" sz="quarter" idx="26"/>
          </p:nvPr>
        </p:nvSpPr>
        <p:spPr>
          <a:xfrm>
            <a:off x="202233" y="483518"/>
            <a:ext cx="8690248" cy="205628"/>
          </a:xfrm>
        </p:spPr>
        <p:txBody>
          <a:bodyPr/>
          <a:lstStyle/>
          <a:p>
            <a:r>
              <a:rPr lang="en-GB" dirty="0"/>
              <a:t>Which of your acquaintances or friends do you talk about movies, TV shows, TV contents with? </a:t>
            </a:r>
          </a:p>
        </p:txBody>
      </p:sp>
      <p:sp>
        <p:nvSpPr>
          <p:cNvPr id="10" name="TextBox 7"/>
          <p:cNvSpPr txBox="1"/>
          <p:nvPr/>
        </p:nvSpPr>
        <p:spPr>
          <a:xfrm>
            <a:off x="2445716" y="1051545"/>
            <a:ext cx="4536504" cy="792088"/>
          </a:xfrm>
          <a:prstGeom prst="rect">
            <a:avLst/>
          </a:prstGeom>
        </p:spPr>
        <p:txBody>
          <a:bodyPr wrap="square" rtlCol="0">
            <a:spAutoFit/>
          </a:bodyPr>
          <a:lstStyle/>
          <a:p>
            <a:pPr marL="173038" marR="0" lvl="0" indent="-173038"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11" name="Rectangle 9"/>
          <p:cNvSpPr/>
          <p:nvPr/>
        </p:nvSpPr>
        <p:spPr>
          <a:xfrm>
            <a:off x="2186680" y="1405051"/>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43</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12" name="Text Placeholder 9"/>
          <p:cNvSpPr txBox="1">
            <a:spLocks/>
          </p:cNvSpPr>
          <p:nvPr/>
        </p:nvSpPr>
        <p:spPr>
          <a:xfrm>
            <a:off x="1835696" y="766929"/>
            <a:ext cx="1329104" cy="230732"/>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rPr>
              <a:t>MEMBERS OF</a:t>
            </a:r>
            <a:r>
              <a:rPr kumimoji="0" lang="hu-HU" sz="900" b="0" i="0" u="none" strike="noStrike" kern="1200" cap="all" spc="0" normalizeH="0" noProof="0" dirty="0">
                <a:ln>
                  <a:noFill/>
                </a:ln>
                <a:solidFill>
                  <a:srgbClr val="404040"/>
                </a:solidFill>
                <a:effectLst/>
                <a:uLnTx/>
                <a:uFillTx/>
                <a:latin typeface="Calibri" pitchFamily="34" charset="0"/>
                <a:ea typeface="+mn-ea"/>
                <a:cs typeface="Arial" pitchFamily="34" charset="0"/>
              </a:rPr>
              <a:t> CURRENT HOUSEHOLD</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4" name="Rectangle 11"/>
          <p:cNvSpPr/>
          <p:nvPr/>
        </p:nvSpPr>
        <p:spPr>
          <a:xfrm>
            <a:off x="3676717" y="1404349"/>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31</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15" name="Text Placeholder 9"/>
          <p:cNvSpPr txBox="1">
            <a:spLocks/>
          </p:cNvSpPr>
          <p:nvPr/>
        </p:nvSpPr>
        <p:spPr>
          <a:xfrm>
            <a:off x="3203848" y="764503"/>
            <a:ext cx="1554358"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r>
              <a:rPr lang="hu-HU" sz="900" cap="all" dirty="0"/>
              <a:t>LOCAL FRIENDS, </a:t>
            </a:r>
            <a:r>
              <a:rPr lang="hu-HU" sz="900" cap="all" dirty="0" err="1"/>
              <a:t>colleagueS</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0" name="Text Placeholder 9"/>
          <p:cNvSpPr txBox="1">
            <a:spLocks/>
          </p:cNvSpPr>
          <p:nvPr/>
        </p:nvSpPr>
        <p:spPr>
          <a:xfrm>
            <a:off x="4696195" y="765658"/>
            <a:ext cx="1493288"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r>
              <a:rPr lang="hu-HU" sz="900" cap="all" dirty="0"/>
              <a:t>FRIENDS, FAMILY MEMBERS LIVING AT HOME</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1" name="Rectangle 20"/>
          <p:cNvSpPr/>
          <p:nvPr/>
        </p:nvSpPr>
        <p:spPr>
          <a:xfrm>
            <a:off x="5144080" y="1404349"/>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30</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25" name="TextBox 7"/>
          <p:cNvSpPr txBox="1"/>
          <p:nvPr/>
        </p:nvSpPr>
        <p:spPr>
          <a:xfrm>
            <a:off x="2445716" y="2038857"/>
            <a:ext cx="4536504" cy="792088"/>
          </a:xfrm>
          <a:prstGeom prst="rect">
            <a:avLst/>
          </a:prstGeom>
        </p:spPr>
        <p:txBody>
          <a:bodyPr wrap="square" rtlCol="0">
            <a:spAutoFit/>
          </a:bodyPr>
          <a:lstStyle/>
          <a:p>
            <a:pPr marL="173038" marR="0" lvl="0" indent="-173038"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26" name="Rectangle 9"/>
          <p:cNvSpPr/>
          <p:nvPr/>
        </p:nvSpPr>
        <p:spPr>
          <a:xfrm>
            <a:off x="2172238" y="2392363"/>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47</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27" name="Rectangle 11"/>
          <p:cNvSpPr/>
          <p:nvPr/>
        </p:nvSpPr>
        <p:spPr>
          <a:xfrm>
            <a:off x="3676717" y="2391661"/>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39</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31" name="Rectangle 20"/>
          <p:cNvSpPr/>
          <p:nvPr/>
        </p:nvSpPr>
        <p:spPr>
          <a:xfrm>
            <a:off x="5144080" y="2391661"/>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25</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38" name="TextBox 7"/>
          <p:cNvSpPr txBox="1"/>
          <p:nvPr/>
        </p:nvSpPr>
        <p:spPr>
          <a:xfrm>
            <a:off x="2445716" y="2974961"/>
            <a:ext cx="4536504" cy="792088"/>
          </a:xfrm>
          <a:prstGeom prst="rect">
            <a:avLst/>
          </a:prstGeom>
        </p:spPr>
        <p:txBody>
          <a:bodyPr wrap="square" rtlCol="0">
            <a:spAutoFit/>
          </a:bodyPr>
          <a:lstStyle/>
          <a:p>
            <a:pPr marL="173038" marR="0" lvl="0" indent="-173038"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dirty="0" err="1">
              <a:ln>
                <a:noFill/>
              </a:ln>
              <a:solidFill>
                <a:srgbClr val="003399"/>
              </a:solidFill>
              <a:effectLst/>
              <a:uLnTx/>
              <a:uFillTx/>
              <a:latin typeface="Calibri" pitchFamily="34" charset="0"/>
              <a:cs typeface="Arial" pitchFamily="34" charset="0"/>
            </a:endParaRPr>
          </a:p>
        </p:txBody>
      </p:sp>
      <p:sp>
        <p:nvSpPr>
          <p:cNvPr id="39" name="Rectangle 9"/>
          <p:cNvSpPr/>
          <p:nvPr/>
        </p:nvSpPr>
        <p:spPr>
          <a:xfrm>
            <a:off x="2186680" y="3328467"/>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40</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40" name="Rectangle 11"/>
          <p:cNvSpPr/>
          <p:nvPr/>
        </p:nvSpPr>
        <p:spPr>
          <a:xfrm>
            <a:off x="3676717" y="3327765"/>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23</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44" name="Rectangle 20"/>
          <p:cNvSpPr/>
          <p:nvPr/>
        </p:nvSpPr>
        <p:spPr>
          <a:xfrm>
            <a:off x="5144080" y="3327765"/>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35</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48" name="Text Placeholder 9"/>
          <p:cNvSpPr txBox="1">
            <a:spLocks/>
          </p:cNvSpPr>
          <p:nvPr/>
        </p:nvSpPr>
        <p:spPr>
          <a:xfrm>
            <a:off x="6045467" y="772453"/>
            <a:ext cx="1766893" cy="16690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r>
              <a:rPr lang="hu-HU" sz="900" cap="all" dirty="0"/>
              <a:t>HUNGARIAN FRIENDS, </a:t>
            </a:r>
            <a:r>
              <a:rPr lang="hu-HU" sz="900" cap="all" dirty="0" err="1"/>
              <a:t>acquaintances</a:t>
            </a:r>
            <a:r>
              <a:rPr lang="hu-HU" sz="900" cap="all" dirty="0"/>
              <a:t> LIVING ABROAD </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9" name="Rectangle 48"/>
          <p:cNvSpPr/>
          <p:nvPr/>
        </p:nvSpPr>
        <p:spPr>
          <a:xfrm>
            <a:off x="6602395" y="1406647"/>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28</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51" name="Rectangle 20"/>
          <p:cNvSpPr/>
          <p:nvPr/>
        </p:nvSpPr>
        <p:spPr>
          <a:xfrm>
            <a:off x="6602395" y="2393959"/>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30</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53" name="Rectangle 20"/>
          <p:cNvSpPr/>
          <p:nvPr/>
        </p:nvSpPr>
        <p:spPr>
          <a:xfrm>
            <a:off x="6602395" y="3330063"/>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27</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56" name="Text Placeholder 9"/>
          <p:cNvSpPr txBox="1">
            <a:spLocks/>
          </p:cNvSpPr>
          <p:nvPr/>
        </p:nvSpPr>
        <p:spPr>
          <a:xfrm>
            <a:off x="7734150" y="774139"/>
            <a:ext cx="1185455" cy="174851"/>
          </a:xfrm>
          <a:prstGeom prst="rect">
            <a:avLst/>
          </a:prstGeom>
        </p:spPr>
        <p:txBody>
          <a:bodyPr/>
          <a:lst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r>
              <a:rPr lang="hu-HU" sz="900" cap="all" dirty="0"/>
              <a:t>THEY DO NOT TALK ABOUT THIS TOPIC</a:t>
            </a:r>
            <a:endParaRPr kumimoji="0" lang="hu-HU" sz="900" b="0" i="0" u="none" strike="noStrike" kern="120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57" name="Rectangle 56"/>
          <p:cNvSpPr/>
          <p:nvPr/>
        </p:nvSpPr>
        <p:spPr>
          <a:xfrm>
            <a:off x="8035552" y="1395236"/>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4"/>
                </a:solidFill>
                <a:effectLst/>
                <a:uLnTx/>
                <a:uFillTx/>
                <a:latin typeface="Calibri"/>
              </a:rPr>
              <a:t>24</a:t>
            </a:r>
            <a:r>
              <a:rPr kumimoji="0" lang="en-ZA" sz="2250" b="1" i="0" u="none" strike="noStrike" kern="0" cap="none" spc="0" normalizeH="0" baseline="0" noProof="0" dirty="0">
                <a:ln>
                  <a:noFill/>
                </a:ln>
                <a:solidFill>
                  <a:schemeClr val="accent4"/>
                </a:solidFill>
                <a:effectLst/>
                <a:uLnTx/>
                <a:uFillTx/>
                <a:latin typeface="Calibri"/>
              </a:rPr>
              <a:t>%</a:t>
            </a:r>
            <a:endParaRPr kumimoji="0" lang="en-ZA" sz="2250" b="0" i="0" u="none" strike="noStrike" kern="0" cap="none" spc="0" normalizeH="0" baseline="0" noProof="0" dirty="0">
              <a:ln>
                <a:noFill/>
              </a:ln>
              <a:solidFill>
                <a:schemeClr val="accent4"/>
              </a:solidFill>
              <a:effectLst/>
              <a:uLnTx/>
              <a:uFillTx/>
              <a:latin typeface="Calibri"/>
            </a:endParaRPr>
          </a:p>
        </p:txBody>
      </p:sp>
      <p:sp>
        <p:nvSpPr>
          <p:cNvPr id="59" name="Rectangle 20"/>
          <p:cNvSpPr/>
          <p:nvPr/>
        </p:nvSpPr>
        <p:spPr>
          <a:xfrm>
            <a:off x="8035552" y="2382548"/>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2"/>
                </a:solidFill>
                <a:effectLst/>
                <a:uLnTx/>
                <a:uFillTx/>
                <a:latin typeface="Calibri"/>
              </a:rPr>
              <a:t>21</a:t>
            </a:r>
            <a:r>
              <a:rPr kumimoji="0" lang="en-ZA" sz="2250" b="1" i="0" u="none" strike="noStrike" kern="0" cap="none" spc="0" normalizeH="0" baseline="0" noProof="0" dirty="0">
                <a:ln>
                  <a:noFill/>
                </a:ln>
                <a:solidFill>
                  <a:schemeClr val="accent2"/>
                </a:solidFill>
                <a:effectLst/>
                <a:uLnTx/>
                <a:uFillTx/>
                <a:latin typeface="Calibri"/>
              </a:rPr>
              <a:t>%</a:t>
            </a:r>
            <a:endParaRPr kumimoji="0" lang="en-ZA" sz="2250" b="0" i="0" u="none" strike="noStrike" kern="0" cap="none" spc="0" normalizeH="0" baseline="0" noProof="0" dirty="0">
              <a:ln>
                <a:noFill/>
              </a:ln>
              <a:solidFill>
                <a:schemeClr val="accent2"/>
              </a:solidFill>
              <a:effectLst/>
              <a:uLnTx/>
              <a:uFillTx/>
              <a:latin typeface="Calibri"/>
            </a:endParaRPr>
          </a:p>
        </p:txBody>
      </p:sp>
      <p:sp>
        <p:nvSpPr>
          <p:cNvPr id="61" name="Rectangle 20"/>
          <p:cNvSpPr/>
          <p:nvPr/>
        </p:nvSpPr>
        <p:spPr>
          <a:xfrm>
            <a:off x="8035552" y="3318652"/>
            <a:ext cx="751267" cy="438582"/>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chemeClr val="accent5"/>
                </a:solidFill>
                <a:effectLst/>
                <a:uLnTx/>
                <a:uFillTx/>
                <a:latin typeface="Calibri"/>
              </a:rPr>
              <a:t>27</a:t>
            </a:r>
            <a:r>
              <a:rPr kumimoji="0" lang="en-ZA" sz="2250" b="1" i="0" u="none" strike="noStrike" kern="0" cap="none" spc="0" normalizeH="0" baseline="0" noProof="0" dirty="0">
                <a:ln>
                  <a:noFill/>
                </a:ln>
                <a:solidFill>
                  <a:schemeClr val="accent5"/>
                </a:solidFill>
                <a:effectLst/>
                <a:uLnTx/>
                <a:uFillTx/>
                <a:latin typeface="Calibri"/>
              </a:rPr>
              <a:t>%</a:t>
            </a:r>
            <a:endParaRPr kumimoji="0" lang="en-ZA" sz="2250" b="0" i="0" u="none" strike="noStrike" kern="0" cap="none" spc="0" normalizeH="0" baseline="0" noProof="0" dirty="0">
              <a:ln>
                <a:noFill/>
              </a:ln>
              <a:solidFill>
                <a:schemeClr val="accent5"/>
              </a:solidFill>
              <a:effectLst/>
              <a:uLnTx/>
              <a:uFillTx/>
              <a:latin typeface="Calibri"/>
            </a:endParaRPr>
          </a:p>
        </p:txBody>
      </p:sp>
      <p:sp>
        <p:nvSpPr>
          <p:cNvPr id="50" name="Szövegdoboz 26"/>
          <p:cNvSpPr txBox="1"/>
          <p:nvPr/>
        </p:nvSpPr>
        <p:spPr>
          <a:xfrm>
            <a:off x="393721" y="4247928"/>
            <a:ext cx="8307272" cy="461665"/>
          </a:xfrm>
          <a:prstGeom prst="rect">
            <a:avLst/>
          </a:prstGeom>
        </p:spPr>
        <p:txBody>
          <a:bodyPr vert="horz" wrap="square" lIns="0" tIns="0" rIns="0" bIns="0" rtlCol="0">
            <a:spAutoFit/>
          </a:bodyPr>
          <a:lstStyle/>
          <a:p>
            <a:pPr marL="4763"/>
            <a:r>
              <a:rPr lang="en-GB" sz="1000" dirty="0">
                <a:solidFill>
                  <a:srgbClr val="58595B"/>
                </a:solidFill>
              </a:rPr>
              <a:t>The majority discusses the actual TV contents mainly with the members of their own household but beyond this they also share their opinion with anyone, with local or Hungarian acquaintances living abroad or with those living at home.</a:t>
            </a:r>
            <a:r>
              <a:rPr lang="hu-HU" sz="1000" dirty="0">
                <a:solidFill>
                  <a:srgbClr val="58595B"/>
                </a:solidFill>
              </a:rPr>
              <a:t> </a:t>
            </a:r>
            <a:r>
              <a:rPr lang="en-GB" sz="1000" dirty="0">
                <a:solidFill>
                  <a:srgbClr val="58595B"/>
                </a:solidFill>
              </a:rPr>
              <a:t>However, nearly a quarter of respondents does not talk about this kind of topic with others at all; </a:t>
            </a:r>
            <a:r>
              <a:rPr lang="hu-HU" sz="1000" dirty="0" err="1">
                <a:solidFill>
                  <a:srgbClr val="58595B"/>
                </a:solidFill>
              </a:rPr>
              <a:t>among</a:t>
            </a:r>
            <a:r>
              <a:rPr lang="hu-HU" sz="1000" dirty="0">
                <a:solidFill>
                  <a:srgbClr val="58595B"/>
                </a:solidFill>
              </a:rPr>
              <a:t> </a:t>
            </a:r>
            <a:r>
              <a:rPr lang="hu-HU" sz="1000" dirty="0" err="1">
                <a:solidFill>
                  <a:srgbClr val="58595B"/>
                </a:solidFill>
              </a:rPr>
              <a:t>them</a:t>
            </a:r>
            <a:r>
              <a:rPr lang="hu-HU" sz="1000" dirty="0">
                <a:solidFill>
                  <a:srgbClr val="58595B"/>
                </a:solidFill>
              </a:rPr>
              <a:t> </a:t>
            </a:r>
            <a:r>
              <a:rPr lang="en-GB" sz="1000" dirty="0">
                <a:solidFill>
                  <a:srgbClr val="58595B"/>
                </a:solidFill>
              </a:rPr>
              <a:t>the elder age group is overrepresented. </a:t>
            </a:r>
          </a:p>
        </p:txBody>
      </p:sp>
      <p:sp>
        <p:nvSpPr>
          <p:cNvPr id="5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54" name="Picture 53">
            <a:extLst>
              <a:ext uri="{FF2B5EF4-FFF2-40B4-BE49-F238E27FC236}">
                <a16:creationId xmlns:a16="http://schemas.microsoft.com/office/drawing/2014/main" xmlns="" id="{4A25ABB5-C250-4DF8-8908-F50549F9DDB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5" name="Picture 54">
            <a:extLst>
              <a:ext uri="{FF2B5EF4-FFF2-40B4-BE49-F238E27FC236}">
                <a16:creationId xmlns:a16="http://schemas.microsoft.com/office/drawing/2014/main" xmlns="" id="{6D0EB5D5-5E6A-4E37-824F-C64A5BEA5E2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184665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Attitudes</a:t>
            </a:r>
            <a:r>
              <a:rPr lang="hu-HU" dirty="0"/>
              <a:t> </a:t>
            </a:r>
            <a:r>
              <a:rPr lang="hu-HU" dirty="0" err="1"/>
              <a:t>Towards</a:t>
            </a:r>
            <a:r>
              <a:rPr lang="hu-HU" dirty="0"/>
              <a:t> </a:t>
            </a:r>
            <a:r>
              <a:rPr lang="hu-HU" dirty="0" err="1"/>
              <a:t>Hungarian</a:t>
            </a:r>
            <a:r>
              <a:rPr lang="hu-HU" dirty="0"/>
              <a:t> </a:t>
            </a:r>
            <a:r>
              <a:rPr lang="hu-HU" dirty="0" err="1"/>
              <a:t>Programs</a:t>
            </a:r>
            <a:endParaRPr lang="en-US" dirty="0"/>
          </a:p>
        </p:txBody>
      </p:sp>
      <p:graphicFrame>
        <p:nvGraphicFramePr>
          <p:cNvPr id="45" name="Chart 44"/>
          <p:cNvGraphicFramePr/>
          <p:nvPr>
            <p:extLst>
              <p:ext uri="{D42A27DB-BD31-4B8C-83A1-F6EECF244321}">
                <p14:modId xmlns:p14="http://schemas.microsoft.com/office/powerpoint/2010/main" val="2243682787"/>
              </p:ext>
            </p:extLst>
          </p:nvPr>
        </p:nvGraphicFramePr>
        <p:xfrm>
          <a:off x="971600" y="655216"/>
          <a:ext cx="6036146" cy="420151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51520" y="2327761"/>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2"/>
                </a:solidFill>
                <a:effectLst/>
                <a:uLnTx/>
                <a:uFillTx/>
              </a:rPr>
              <a:t>Great</a:t>
            </a:r>
            <a:r>
              <a:rPr kumimoji="0" lang="hu-HU" sz="1200" b="1" i="0" u="none" strike="noStrike" kern="0" cap="none" spc="0" normalizeH="0" noProof="0" dirty="0">
                <a:ln>
                  <a:noFill/>
                </a:ln>
                <a:solidFill>
                  <a:schemeClr val="accent2"/>
                </a:solidFill>
                <a:effectLst/>
                <a:uLnTx/>
                <a:uFillTx/>
              </a:rPr>
              <a:t> </a:t>
            </a:r>
            <a:r>
              <a:rPr kumimoji="0" lang="hu-HU" sz="1200" b="1" i="0" u="none" strike="noStrike" kern="0" cap="none" spc="0" normalizeH="0" noProof="0" dirty="0" err="1">
                <a:ln>
                  <a:noFill/>
                </a:ln>
                <a:solidFill>
                  <a:schemeClr val="accent2"/>
                </a:solidFill>
                <a:effectLst/>
                <a:uLnTx/>
                <a:uFillTx/>
              </a:rPr>
              <a:t>Britain</a:t>
            </a:r>
            <a:r>
              <a:rPr kumimoji="0" lang="hu-HU" sz="1200" b="0" i="0" u="none" strike="noStrike" kern="0" cap="none" spc="0" normalizeH="0" baseline="0" noProof="0" dirty="0">
                <a:ln>
                  <a:noFill/>
                </a:ln>
                <a:solidFill>
                  <a:srgbClr val="363636"/>
                </a:solidFill>
                <a:effectLst/>
                <a:uLnTx/>
                <a:uFillTx/>
              </a:rPr>
              <a:t> </a:t>
            </a:r>
            <a:r>
              <a:rPr kumimoji="0" lang="en-GB" sz="1200" b="1" i="0" u="none" strike="noStrike" kern="0" cap="none" spc="0" normalizeH="0" baseline="0" noProof="0" dirty="0">
                <a:ln>
                  <a:noFill/>
                </a:ln>
                <a:solidFill>
                  <a:schemeClr val="accent1"/>
                </a:solidFill>
                <a:effectLst/>
                <a:uLnTx/>
                <a:uFillTx/>
              </a:rPr>
              <a:t>	</a:t>
            </a:r>
            <a:r>
              <a:rPr kumimoji="0" lang="hu-HU" sz="1200" b="1" i="0" u="none" strike="noStrike" kern="0" cap="none" spc="0" normalizeH="0" baseline="0" noProof="0" dirty="0">
                <a:ln>
                  <a:noFill/>
                </a:ln>
                <a:solidFill>
                  <a:schemeClr val="accent1"/>
                </a:solidFill>
                <a:effectLst/>
                <a:uLnTx/>
                <a:uFillTx/>
              </a:rPr>
              <a:t>	</a:t>
            </a:r>
            <a:endParaRPr kumimoji="0" lang="en-GB" sz="1200" b="1" i="0" u="none" strike="noStrike" kern="0" cap="none" spc="0" normalizeH="0" baseline="0" noProof="0" dirty="0">
              <a:ln>
                <a:noFill/>
              </a:ln>
              <a:solidFill>
                <a:schemeClr val="accent2"/>
              </a:solidFill>
              <a:effectLst/>
              <a:uLnTx/>
              <a:uFillTx/>
            </a:endParaRPr>
          </a:p>
        </p:txBody>
      </p:sp>
      <p:sp>
        <p:nvSpPr>
          <p:cNvPr id="13" name="TextBox 12"/>
          <p:cNvSpPr txBox="1"/>
          <p:nvPr/>
        </p:nvSpPr>
        <p:spPr>
          <a:xfrm>
            <a:off x="245257" y="2135027"/>
            <a:ext cx="129614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a:ln>
                  <a:noFill/>
                </a:ln>
                <a:solidFill>
                  <a:schemeClr val="accent4"/>
                </a:solidFill>
                <a:effectLst/>
                <a:uLnTx/>
                <a:uFillTx/>
              </a:rPr>
              <a:t>Total </a:t>
            </a:r>
            <a:r>
              <a:rPr kumimoji="0" lang="en-GB" sz="1200" b="1" i="0" u="none" strike="noStrike" kern="0" cap="none" spc="0" normalizeH="0" baseline="0" noProof="0" dirty="0">
                <a:ln>
                  <a:noFill/>
                </a:ln>
                <a:solidFill>
                  <a:schemeClr val="accent4"/>
                </a:solidFill>
                <a:effectLst/>
                <a:uLnTx/>
                <a:uFillTx/>
              </a:rPr>
              <a:t>	</a:t>
            </a:r>
            <a:r>
              <a:rPr kumimoji="0" lang="hu-HU" sz="1200" b="1" i="0" u="none" strike="noStrike" kern="0" cap="none" spc="0" normalizeH="0" baseline="0" noProof="0" dirty="0">
                <a:ln>
                  <a:noFill/>
                </a:ln>
                <a:solidFill>
                  <a:schemeClr val="accent4"/>
                </a:solidFill>
                <a:effectLst/>
                <a:uLnTx/>
                <a:uFillTx/>
              </a:rPr>
              <a:t>	</a:t>
            </a:r>
            <a:endParaRPr kumimoji="0" lang="en-GB" sz="1200" b="1" i="0" u="none" strike="noStrike" kern="0" cap="none" spc="0" normalizeH="0" baseline="0" noProof="0" dirty="0">
              <a:ln>
                <a:noFill/>
              </a:ln>
              <a:solidFill>
                <a:schemeClr val="accent4"/>
              </a:solidFill>
              <a:effectLst/>
              <a:uLnTx/>
              <a:uFillTx/>
            </a:endParaRPr>
          </a:p>
        </p:txBody>
      </p:sp>
      <p:sp>
        <p:nvSpPr>
          <p:cNvPr id="14" name="TextBox 13"/>
          <p:cNvSpPr txBox="1"/>
          <p:nvPr/>
        </p:nvSpPr>
        <p:spPr>
          <a:xfrm>
            <a:off x="251520" y="2515820"/>
            <a:ext cx="1296144"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616075" algn="r"/>
                <a:tab pos="1973263" algn="r"/>
              </a:tabLst>
              <a:defRPr/>
            </a:pPr>
            <a:r>
              <a:rPr kumimoji="0" lang="hu-HU" sz="1200" b="1" i="0" u="none" strike="noStrike" kern="0" cap="none" spc="0" normalizeH="0" baseline="0" noProof="0" dirty="0" err="1">
                <a:ln>
                  <a:noFill/>
                </a:ln>
                <a:solidFill>
                  <a:schemeClr val="accent5"/>
                </a:solidFill>
                <a:effectLst/>
                <a:uLnTx/>
                <a:uFillTx/>
              </a:rPr>
              <a:t>Germany</a:t>
            </a:r>
            <a:r>
              <a:rPr kumimoji="0" lang="hu-HU" sz="1200" b="0" i="0" u="none" strike="noStrike" kern="0" cap="none" spc="0" normalizeH="0" baseline="0" noProof="0" dirty="0">
                <a:ln>
                  <a:noFill/>
                </a:ln>
                <a:solidFill>
                  <a:srgbClr val="363636"/>
                </a:solidFill>
                <a:effectLst/>
                <a:uLnTx/>
                <a:uFillTx/>
              </a:rPr>
              <a:t> </a:t>
            </a:r>
            <a:r>
              <a:rPr kumimoji="0" lang="hu-HU" sz="1200" b="1" i="0" u="none" strike="noStrike" kern="0" cap="none" spc="0" normalizeH="0" baseline="0" noProof="0" dirty="0">
                <a:ln>
                  <a:noFill/>
                </a:ln>
                <a:solidFill>
                  <a:schemeClr val="accent2"/>
                </a:solidFill>
                <a:effectLst/>
                <a:uLnTx/>
                <a:uFillTx/>
              </a:rPr>
              <a:t>	</a:t>
            </a:r>
            <a:endParaRPr kumimoji="0" lang="en-GB" sz="1200" b="1" i="0" u="none" strike="noStrike" kern="0" cap="none" spc="0" normalizeH="0" baseline="0" noProof="0" dirty="0">
              <a:ln>
                <a:noFill/>
              </a:ln>
              <a:solidFill>
                <a:schemeClr val="accent5"/>
              </a:solidFill>
              <a:effectLst/>
              <a:uLnTx/>
              <a:uFillTx/>
            </a:endParaRPr>
          </a:p>
        </p:txBody>
      </p:sp>
      <p:sp>
        <p:nvSpPr>
          <p:cNvPr id="15" name="Text Placeholder 9"/>
          <p:cNvSpPr>
            <a:spLocks noGrp="1"/>
          </p:cNvSpPr>
          <p:nvPr>
            <p:ph type="body" sz="quarter" idx="26"/>
          </p:nvPr>
        </p:nvSpPr>
        <p:spPr>
          <a:xfrm>
            <a:off x="202232" y="449588"/>
            <a:ext cx="8690248" cy="205628"/>
          </a:xfrm>
        </p:spPr>
        <p:txBody>
          <a:bodyPr/>
          <a:lstStyle/>
          <a:p>
            <a:r>
              <a:rPr lang="en-GB" dirty="0"/>
              <a:t>What is your relation to Hungarian programs, movies, TV shows since you live abroad? </a:t>
            </a:r>
          </a:p>
        </p:txBody>
      </p:sp>
      <p:sp>
        <p:nvSpPr>
          <p:cNvPr id="17" name="Szövegdoboz 26"/>
          <p:cNvSpPr txBox="1"/>
          <p:nvPr/>
        </p:nvSpPr>
        <p:spPr>
          <a:xfrm>
            <a:off x="7025799" y="950347"/>
            <a:ext cx="1855197" cy="3693319"/>
          </a:xfrm>
          <a:prstGeom prst="rect">
            <a:avLst/>
          </a:prstGeom>
        </p:spPr>
        <p:txBody>
          <a:bodyPr vert="horz" wrap="square" lIns="0" tIns="0" rIns="0" bIns="0" rtlCol="0">
            <a:spAutoFit/>
          </a:bodyPr>
          <a:lstStyle/>
          <a:p>
            <a:pPr marL="4763" algn="just"/>
            <a:r>
              <a:rPr lang="en-GB" sz="1000" dirty="0">
                <a:solidFill>
                  <a:srgbClr val="58595B"/>
                </a:solidFill>
              </a:rPr>
              <a:t>Among those who stopped following Hungarian programs there is a higher rate of single young people living in the capital, resp. those who consider the given country as their home, therefore their contact with people at home is less frequent and they barely go home or plan to move to another country. There are some who are informed about Hungarian programs but do not watch them, they are rather men living in smaller settlements. Among those always checking the novelties there is an overrepresented group of people who are in a close contact with people at home and who visit home even several times a month. The elderly living in villages who have not settled in entirely and plan to go home, typically watch the same programs they watched back home.  </a:t>
            </a:r>
          </a:p>
        </p:txBody>
      </p:sp>
      <p:sp>
        <p:nvSpPr>
          <p:cNvPr id="1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11" name="Picture 10">
            <a:extLst>
              <a:ext uri="{FF2B5EF4-FFF2-40B4-BE49-F238E27FC236}">
                <a16:creationId xmlns:a16="http://schemas.microsoft.com/office/drawing/2014/main" xmlns="" id="{193A72FD-6B6B-4A0A-9266-A956A4302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6" name="Picture 15">
            <a:extLst>
              <a:ext uri="{FF2B5EF4-FFF2-40B4-BE49-F238E27FC236}">
                <a16:creationId xmlns:a16="http://schemas.microsoft.com/office/drawing/2014/main" xmlns="" id="{867CEB00-90CB-4D53-B601-0D439F981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20178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hu-HU" cap="all" dirty="0" err="1">
                <a:effectLst>
                  <a:outerShdw blurRad="38100" dist="38100" dir="2700000" algn="tl">
                    <a:srgbClr val="000000">
                      <a:alpha val="43137"/>
                    </a:srgbClr>
                  </a:outerShdw>
                </a:effectLst>
              </a:rPr>
              <a:t>Plans</a:t>
            </a:r>
            <a:r>
              <a:rPr lang="hu-HU" cap="all" dirty="0">
                <a:effectLst>
                  <a:outerShdw blurRad="38100" dist="38100" dir="2700000" algn="tl">
                    <a:srgbClr val="000000">
                      <a:alpha val="43137"/>
                    </a:srgbClr>
                  </a:outerShdw>
                </a:effectLst>
              </a:rPr>
              <a:t> </a:t>
            </a:r>
            <a:r>
              <a:rPr lang="hu-HU" cap="all" dirty="0" err="1">
                <a:effectLst>
                  <a:outerShdw blurRad="38100" dist="38100" dir="2700000" algn="tl">
                    <a:srgbClr val="000000">
                      <a:alpha val="43137"/>
                    </a:srgbClr>
                  </a:outerShdw>
                </a:effectLst>
              </a:rPr>
              <a:t>aND</a:t>
            </a:r>
            <a:r>
              <a:rPr lang="hu-HU" cap="all" dirty="0">
                <a:effectLst>
                  <a:outerShdw blurRad="38100" dist="38100" dir="2700000" algn="tl">
                    <a:srgbClr val="000000">
                      <a:alpha val="43137"/>
                    </a:srgbClr>
                  </a:outerShdw>
                </a:effectLst>
              </a:rPr>
              <a:t> </a:t>
            </a:r>
          </a:p>
          <a:p>
            <a:r>
              <a:rPr lang="hu-HU" cap="all" dirty="0">
                <a:effectLst>
                  <a:outerShdw blurRad="38100" dist="38100" dir="2700000" algn="tl">
                    <a:srgbClr val="000000">
                      <a:alpha val="43137"/>
                    </a:srgbClr>
                  </a:outerShdw>
                </a:effectLst>
              </a:rPr>
              <a:t>MOVING BACK HOME</a:t>
            </a:r>
            <a:endParaRPr lang="en-US" cap="all" dirty="0">
              <a:effectLst>
                <a:outerShdw blurRad="38100" dist="38100" dir="2700000" algn="tl">
                  <a:srgbClr val="000000">
                    <a:alpha val="43137"/>
                  </a:srgbClr>
                </a:outerShdw>
              </a:effectLst>
            </a:endParaRPr>
          </a:p>
        </p:txBody>
      </p:sp>
      <p:pic>
        <p:nvPicPr>
          <p:cNvPr id="11" name="Picture Placeholder 10"/>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38063" r="17399"/>
          <a:stretch/>
        </p:blipFill>
        <p:spPr/>
      </p:pic>
      <p:pic>
        <p:nvPicPr>
          <p:cNvPr id="4" name="Picture 3">
            <a:extLst>
              <a:ext uri="{FF2B5EF4-FFF2-40B4-BE49-F238E27FC236}">
                <a16:creationId xmlns:a16="http://schemas.microsoft.com/office/drawing/2014/main" xmlns="" id="{7D037A77-A24A-418E-B872-4B5EB30A4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 name="Picture 4">
            <a:extLst>
              <a:ext uri="{FF2B5EF4-FFF2-40B4-BE49-F238E27FC236}">
                <a16:creationId xmlns:a16="http://schemas.microsoft.com/office/drawing/2014/main" xmlns="" id="{90F9D53D-2878-446C-A534-59E3F4B3A9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677592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err="1"/>
              <a:t>Future</a:t>
            </a:r>
            <a:r>
              <a:rPr lang="hu-HU" dirty="0"/>
              <a:t> </a:t>
            </a:r>
            <a:r>
              <a:rPr lang="hu-HU" dirty="0" err="1"/>
              <a:t>Plans</a:t>
            </a:r>
            <a:r>
              <a:rPr lang="hu-HU" dirty="0"/>
              <a:t> </a:t>
            </a:r>
            <a:endParaRPr lang="en-US" dirty="0"/>
          </a:p>
        </p:txBody>
      </p:sp>
      <p:graphicFrame>
        <p:nvGraphicFramePr>
          <p:cNvPr id="4" name="Chart 5"/>
          <p:cNvGraphicFramePr>
            <a:graphicFrameLocks noChangeAspect="1"/>
          </p:cNvGraphicFramePr>
          <p:nvPr>
            <p:extLst>
              <p:ext uri="{D42A27DB-BD31-4B8C-83A1-F6EECF244321}">
                <p14:modId xmlns:p14="http://schemas.microsoft.com/office/powerpoint/2010/main" val="2755731327"/>
              </p:ext>
            </p:extLst>
          </p:nvPr>
        </p:nvGraphicFramePr>
        <p:xfrm>
          <a:off x="3939417" y="1175140"/>
          <a:ext cx="1275220" cy="1263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6"/>
          <p:cNvGraphicFramePr>
            <a:graphicFrameLocks noChangeAspect="1"/>
          </p:cNvGraphicFramePr>
          <p:nvPr>
            <p:extLst>
              <p:ext uri="{D42A27DB-BD31-4B8C-83A1-F6EECF244321}">
                <p14:modId xmlns:p14="http://schemas.microsoft.com/office/powerpoint/2010/main" val="2462642287"/>
              </p:ext>
            </p:extLst>
          </p:nvPr>
        </p:nvGraphicFramePr>
        <p:xfrm>
          <a:off x="2668022" y="1175140"/>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p:nvPr/>
        </p:nvSpPr>
        <p:spPr>
          <a:xfrm>
            <a:off x="3015674" y="1456638"/>
            <a:ext cx="751267"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38</a:t>
            </a:r>
            <a:r>
              <a:rPr lang="en-ZA" b="1" kern="0" dirty="0">
                <a:solidFill>
                  <a:schemeClr val="accent4"/>
                </a:solidFill>
                <a:latin typeface="Calibri"/>
              </a:rPr>
              <a:t>%</a:t>
            </a:r>
            <a:endParaRPr lang="en-ZA" kern="0" dirty="0">
              <a:solidFill>
                <a:schemeClr val="accent4"/>
              </a:solidFill>
              <a:latin typeface="Calibri"/>
            </a:endParaRPr>
          </a:p>
        </p:txBody>
      </p:sp>
      <p:sp>
        <p:nvSpPr>
          <p:cNvPr id="8" name="Text Placeholder 9"/>
          <p:cNvSpPr txBox="1">
            <a:spLocks/>
          </p:cNvSpPr>
          <p:nvPr/>
        </p:nvSpPr>
        <p:spPr>
          <a:xfrm>
            <a:off x="2517024" y="768510"/>
            <a:ext cx="1622929"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WANTS TO STAY IN THE GIVEN COUNTRY PERMANENTLY</a:t>
            </a:r>
          </a:p>
        </p:txBody>
      </p:sp>
      <p:sp>
        <p:nvSpPr>
          <p:cNvPr id="10" name="Rectangle 11"/>
          <p:cNvSpPr/>
          <p:nvPr/>
        </p:nvSpPr>
        <p:spPr>
          <a:xfrm>
            <a:off x="4355976" y="1455936"/>
            <a:ext cx="982541"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9</a:t>
            </a:r>
            <a:r>
              <a:rPr lang="en-ZA" b="1" kern="0" dirty="0">
                <a:solidFill>
                  <a:schemeClr val="accent4"/>
                </a:solidFill>
                <a:latin typeface="Calibri"/>
              </a:rPr>
              <a:t>%</a:t>
            </a:r>
            <a:endParaRPr lang="en-ZA" kern="0" dirty="0">
              <a:solidFill>
                <a:schemeClr val="accent4"/>
              </a:solidFill>
              <a:latin typeface="Calibri"/>
            </a:endParaRPr>
          </a:p>
        </p:txBody>
      </p:sp>
      <p:sp>
        <p:nvSpPr>
          <p:cNvPr id="11" name="Text Placeholder 9"/>
          <p:cNvSpPr txBox="1">
            <a:spLocks/>
          </p:cNvSpPr>
          <p:nvPr/>
        </p:nvSpPr>
        <p:spPr>
          <a:xfrm>
            <a:off x="3923928" y="768509"/>
            <a:ext cx="1440160"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WANTS TO MOVE TO ANOTHER COUNTRY</a:t>
            </a:r>
          </a:p>
        </p:txBody>
      </p:sp>
      <p:graphicFrame>
        <p:nvGraphicFramePr>
          <p:cNvPr id="12" name="Chart 13"/>
          <p:cNvGraphicFramePr>
            <a:graphicFrameLocks noChangeAspect="1"/>
          </p:cNvGraphicFramePr>
          <p:nvPr>
            <p:extLst>
              <p:ext uri="{D42A27DB-BD31-4B8C-83A1-F6EECF244321}">
                <p14:modId xmlns:p14="http://schemas.microsoft.com/office/powerpoint/2010/main" val="1392395492"/>
              </p:ext>
            </p:extLst>
          </p:nvPr>
        </p:nvGraphicFramePr>
        <p:xfrm>
          <a:off x="5267304" y="1168789"/>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4"/>
          <p:cNvSpPr/>
          <p:nvPr/>
        </p:nvSpPr>
        <p:spPr>
          <a:xfrm>
            <a:off x="5628251" y="1455936"/>
            <a:ext cx="959973"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16</a:t>
            </a:r>
            <a:r>
              <a:rPr lang="en-ZA" b="1" kern="0" dirty="0">
                <a:solidFill>
                  <a:schemeClr val="accent4"/>
                </a:solidFill>
                <a:latin typeface="Calibri"/>
              </a:rPr>
              <a:t>%</a:t>
            </a:r>
            <a:endParaRPr lang="en-ZA" kern="0" dirty="0">
              <a:solidFill>
                <a:schemeClr val="accent4"/>
              </a:solidFill>
              <a:latin typeface="Calibri"/>
            </a:endParaRPr>
          </a:p>
        </p:txBody>
      </p:sp>
      <p:sp>
        <p:nvSpPr>
          <p:cNvPr id="14" name="Text Placeholder 9"/>
          <p:cNvSpPr txBox="1">
            <a:spLocks/>
          </p:cNvSpPr>
          <p:nvPr/>
        </p:nvSpPr>
        <p:spPr>
          <a:xfrm>
            <a:off x="5290576" y="762258"/>
            <a:ext cx="1297648"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WOULD LIKE TO RETURN TO HUNGARY</a:t>
            </a:r>
          </a:p>
        </p:txBody>
      </p:sp>
      <p:graphicFrame>
        <p:nvGraphicFramePr>
          <p:cNvPr id="15" name="Chart 16"/>
          <p:cNvGraphicFramePr>
            <a:graphicFrameLocks noChangeAspect="1"/>
          </p:cNvGraphicFramePr>
          <p:nvPr>
            <p:extLst>
              <p:ext uri="{D42A27DB-BD31-4B8C-83A1-F6EECF244321}">
                <p14:modId xmlns:p14="http://schemas.microsoft.com/office/powerpoint/2010/main" val="87773348"/>
              </p:ext>
            </p:extLst>
          </p:nvPr>
        </p:nvGraphicFramePr>
        <p:xfrm>
          <a:off x="6516216" y="1165114"/>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Placeholder 9"/>
          <p:cNvSpPr txBox="1">
            <a:spLocks/>
          </p:cNvSpPr>
          <p:nvPr/>
        </p:nvSpPr>
        <p:spPr>
          <a:xfrm>
            <a:off x="6516216" y="768509"/>
            <a:ext cx="1329489"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UNCERTAIN ABOUT FUTURE</a:t>
            </a:r>
          </a:p>
        </p:txBody>
      </p:sp>
      <p:sp>
        <p:nvSpPr>
          <p:cNvPr id="19" name="Rectangle 20"/>
          <p:cNvSpPr/>
          <p:nvPr/>
        </p:nvSpPr>
        <p:spPr>
          <a:xfrm>
            <a:off x="6885090" y="1455936"/>
            <a:ext cx="999278"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37</a:t>
            </a:r>
            <a:r>
              <a:rPr lang="en-ZA" b="1" kern="0" dirty="0">
                <a:solidFill>
                  <a:schemeClr val="accent4"/>
                </a:solidFill>
                <a:latin typeface="Calibri"/>
              </a:rPr>
              <a:t>%</a:t>
            </a:r>
            <a:endParaRPr lang="en-ZA" kern="0" dirty="0">
              <a:solidFill>
                <a:schemeClr val="accent4"/>
              </a:solidFill>
              <a:latin typeface="Calibri"/>
            </a:endParaRPr>
          </a:p>
        </p:txBody>
      </p:sp>
      <p:graphicFrame>
        <p:nvGraphicFramePr>
          <p:cNvPr id="21" name="Chart 5"/>
          <p:cNvGraphicFramePr>
            <a:graphicFrameLocks noChangeAspect="1"/>
          </p:cNvGraphicFramePr>
          <p:nvPr>
            <p:extLst>
              <p:ext uri="{D42A27DB-BD31-4B8C-83A1-F6EECF244321}">
                <p14:modId xmlns:p14="http://schemas.microsoft.com/office/powerpoint/2010/main" val="1707183429"/>
              </p:ext>
            </p:extLst>
          </p:nvPr>
        </p:nvGraphicFramePr>
        <p:xfrm>
          <a:off x="3939417" y="2162452"/>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6"/>
          <p:cNvGraphicFramePr>
            <a:graphicFrameLocks noChangeAspect="1"/>
          </p:cNvGraphicFramePr>
          <p:nvPr>
            <p:extLst>
              <p:ext uri="{D42A27DB-BD31-4B8C-83A1-F6EECF244321}">
                <p14:modId xmlns:p14="http://schemas.microsoft.com/office/powerpoint/2010/main" val="3400694384"/>
              </p:ext>
            </p:extLst>
          </p:nvPr>
        </p:nvGraphicFramePr>
        <p:xfrm>
          <a:off x="2668022" y="2162452"/>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7"/>
          <p:cNvSpPr txBox="1"/>
          <p:nvPr/>
        </p:nvSpPr>
        <p:spPr>
          <a:xfrm>
            <a:off x="3707904" y="2090443"/>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24" name="Rectangle 9"/>
          <p:cNvSpPr/>
          <p:nvPr/>
        </p:nvSpPr>
        <p:spPr>
          <a:xfrm>
            <a:off x="3015674" y="2480424"/>
            <a:ext cx="751267"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36</a:t>
            </a:r>
            <a:r>
              <a:rPr lang="en-ZA" b="1" kern="0" dirty="0">
                <a:solidFill>
                  <a:schemeClr val="accent2"/>
                </a:solidFill>
                <a:latin typeface="Calibri"/>
              </a:rPr>
              <a:t>%</a:t>
            </a:r>
            <a:endParaRPr lang="en-ZA" kern="0" dirty="0">
              <a:solidFill>
                <a:schemeClr val="accent2"/>
              </a:solidFill>
              <a:latin typeface="Calibri"/>
            </a:endParaRPr>
          </a:p>
        </p:txBody>
      </p:sp>
      <p:sp>
        <p:nvSpPr>
          <p:cNvPr id="26" name="Rectangle 11"/>
          <p:cNvSpPr/>
          <p:nvPr/>
        </p:nvSpPr>
        <p:spPr>
          <a:xfrm>
            <a:off x="4309540" y="2479722"/>
            <a:ext cx="982541"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12</a:t>
            </a:r>
            <a:r>
              <a:rPr lang="en-ZA" b="1" kern="0" dirty="0">
                <a:solidFill>
                  <a:schemeClr val="accent2"/>
                </a:solidFill>
                <a:latin typeface="Calibri"/>
              </a:rPr>
              <a:t>%</a:t>
            </a:r>
            <a:endParaRPr lang="en-ZA" kern="0" dirty="0">
              <a:solidFill>
                <a:schemeClr val="accent2"/>
              </a:solidFill>
              <a:latin typeface="Calibri"/>
            </a:endParaRPr>
          </a:p>
        </p:txBody>
      </p:sp>
      <p:graphicFrame>
        <p:nvGraphicFramePr>
          <p:cNvPr id="28" name="Chart 13"/>
          <p:cNvGraphicFramePr>
            <a:graphicFrameLocks noChangeAspect="1"/>
          </p:cNvGraphicFramePr>
          <p:nvPr>
            <p:extLst>
              <p:ext uri="{D42A27DB-BD31-4B8C-83A1-F6EECF244321}">
                <p14:modId xmlns:p14="http://schemas.microsoft.com/office/powerpoint/2010/main" val="3750492168"/>
              </p:ext>
            </p:extLst>
          </p:nvPr>
        </p:nvGraphicFramePr>
        <p:xfrm>
          <a:off x="5267304" y="2156101"/>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9" name="Rectangle 14"/>
          <p:cNvSpPr/>
          <p:nvPr/>
        </p:nvSpPr>
        <p:spPr>
          <a:xfrm>
            <a:off x="5628252" y="2479722"/>
            <a:ext cx="887965"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15</a:t>
            </a:r>
            <a:r>
              <a:rPr lang="en-ZA" b="1" kern="0" dirty="0">
                <a:solidFill>
                  <a:schemeClr val="accent2"/>
                </a:solidFill>
                <a:latin typeface="Calibri"/>
              </a:rPr>
              <a:t>%</a:t>
            </a:r>
            <a:endParaRPr lang="en-ZA" kern="0" dirty="0">
              <a:solidFill>
                <a:schemeClr val="accent2"/>
              </a:solidFill>
              <a:latin typeface="Calibri"/>
            </a:endParaRPr>
          </a:p>
        </p:txBody>
      </p:sp>
      <p:graphicFrame>
        <p:nvGraphicFramePr>
          <p:cNvPr id="31" name="Chart 16"/>
          <p:cNvGraphicFramePr>
            <a:graphicFrameLocks noChangeAspect="1"/>
          </p:cNvGraphicFramePr>
          <p:nvPr>
            <p:extLst>
              <p:ext uri="{D42A27DB-BD31-4B8C-83A1-F6EECF244321}">
                <p14:modId xmlns:p14="http://schemas.microsoft.com/office/powerpoint/2010/main" val="1299217378"/>
              </p:ext>
            </p:extLst>
          </p:nvPr>
        </p:nvGraphicFramePr>
        <p:xfrm>
          <a:off x="6516216" y="2152426"/>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35" name="Rectangle 20"/>
          <p:cNvSpPr/>
          <p:nvPr/>
        </p:nvSpPr>
        <p:spPr>
          <a:xfrm>
            <a:off x="6885090" y="2479722"/>
            <a:ext cx="1071286"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37</a:t>
            </a:r>
            <a:r>
              <a:rPr lang="en-ZA" b="1" kern="0" dirty="0">
                <a:solidFill>
                  <a:schemeClr val="accent2"/>
                </a:solidFill>
                <a:latin typeface="Calibri"/>
              </a:rPr>
              <a:t>%</a:t>
            </a:r>
            <a:endParaRPr lang="en-ZA" kern="0" dirty="0">
              <a:solidFill>
                <a:schemeClr val="accent2"/>
              </a:solidFill>
              <a:latin typeface="Calibri"/>
            </a:endParaRPr>
          </a:p>
        </p:txBody>
      </p:sp>
      <p:sp>
        <p:nvSpPr>
          <p:cNvPr id="37" name="Rectangle 36"/>
          <p:cNvSpPr/>
          <p:nvPr/>
        </p:nvSpPr>
        <p:spPr>
          <a:xfrm>
            <a:off x="1904381" y="1409595"/>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38" name="Rectangle 37"/>
          <p:cNvSpPr/>
          <p:nvPr/>
        </p:nvSpPr>
        <p:spPr>
          <a:xfrm>
            <a:off x="931053" y="2434158"/>
            <a:ext cx="1762017" cy="446274"/>
          </a:xfrm>
          <a:prstGeom prst="rect">
            <a:avLst/>
          </a:prstGeom>
        </p:spPr>
        <p:txBody>
          <a:bodyPr wrap="none" lIns="91438" tIns="45719" rIns="91438" bIns="45719">
            <a:spAutoFit/>
          </a:bodyPr>
          <a:lstStyle/>
          <a:p>
            <a:r>
              <a:rPr lang="hu-HU" sz="2300" b="1" kern="0" dirty="0">
                <a:solidFill>
                  <a:schemeClr val="accent2"/>
                </a:solidFill>
                <a:latin typeface="Calibri"/>
              </a:rPr>
              <a:t>Great </a:t>
            </a:r>
            <a:r>
              <a:rPr lang="hu-HU" sz="2300" b="1" kern="0" dirty="0" err="1">
                <a:solidFill>
                  <a:schemeClr val="accent2"/>
                </a:solidFill>
                <a:latin typeface="Calibri"/>
              </a:rPr>
              <a:t>Britain</a:t>
            </a:r>
            <a:endParaRPr lang="hu-HU" sz="2300" b="1" kern="0" dirty="0">
              <a:solidFill>
                <a:schemeClr val="accent2"/>
              </a:solidFill>
              <a:latin typeface="Calibri"/>
            </a:endParaRPr>
          </a:p>
        </p:txBody>
      </p:sp>
      <p:graphicFrame>
        <p:nvGraphicFramePr>
          <p:cNvPr id="39" name="Chart 5"/>
          <p:cNvGraphicFramePr>
            <a:graphicFrameLocks noChangeAspect="1"/>
          </p:cNvGraphicFramePr>
          <p:nvPr>
            <p:extLst>
              <p:ext uri="{D42A27DB-BD31-4B8C-83A1-F6EECF244321}">
                <p14:modId xmlns:p14="http://schemas.microsoft.com/office/powerpoint/2010/main" val="1488629941"/>
              </p:ext>
            </p:extLst>
          </p:nvPr>
        </p:nvGraphicFramePr>
        <p:xfrm>
          <a:off x="3939417" y="3108582"/>
          <a:ext cx="1275220" cy="126336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0" name="Chart 6"/>
          <p:cNvGraphicFramePr>
            <a:graphicFrameLocks noChangeAspect="1"/>
          </p:cNvGraphicFramePr>
          <p:nvPr>
            <p:extLst>
              <p:ext uri="{D42A27DB-BD31-4B8C-83A1-F6EECF244321}">
                <p14:modId xmlns:p14="http://schemas.microsoft.com/office/powerpoint/2010/main" val="1770903080"/>
              </p:ext>
            </p:extLst>
          </p:nvPr>
        </p:nvGraphicFramePr>
        <p:xfrm>
          <a:off x="2668022" y="3108582"/>
          <a:ext cx="1275220" cy="1263368"/>
        </p:xfrm>
        <a:graphic>
          <a:graphicData uri="http://schemas.openxmlformats.org/drawingml/2006/chart">
            <c:chart xmlns:c="http://schemas.openxmlformats.org/drawingml/2006/chart" xmlns:r="http://schemas.openxmlformats.org/officeDocument/2006/relationships" r:id="rId11"/>
          </a:graphicData>
        </a:graphic>
      </p:graphicFrame>
      <p:sp>
        <p:nvSpPr>
          <p:cNvPr id="41" name="TextBox 7"/>
          <p:cNvSpPr txBox="1"/>
          <p:nvPr/>
        </p:nvSpPr>
        <p:spPr>
          <a:xfrm>
            <a:off x="3707904" y="3026547"/>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42" name="Rectangle 9"/>
          <p:cNvSpPr/>
          <p:nvPr/>
        </p:nvSpPr>
        <p:spPr>
          <a:xfrm>
            <a:off x="3015674" y="3416527"/>
            <a:ext cx="751267"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40</a:t>
            </a:r>
            <a:r>
              <a:rPr lang="en-ZA" b="1" kern="0" dirty="0">
                <a:solidFill>
                  <a:schemeClr val="accent5"/>
                </a:solidFill>
                <a:latin typeface="Calibri"/>
              </a:rPr>
              <a:t>%</a:t>
            </a:r>
            <a:endParaRPr lang="en-ZA" kern="0" dirty="0">
              <a:solidFill>
                <a:schemeClr val="accent5"/>
              </a:solidFill>
              <a:latin typeface="Calibri"/>
            </a:endParaRPr>
          </a:p>
        </p:txBody>
      </p:sp>
      <p:sp>
        <p:nvSpPr>
          <p:cNvPr id="43" name="Rectangle 11"/>
          <p:cNvSpPr/>
          <p:nvPr/>
        </p:nvSpPr>
        <p:spPr>
          <a:xfrm>
            <a:off x="4381547" y="3415825"/>
            <a:ext cx="91053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6</a:t>
            </a:r>
            <a:r>
              <a:rPr lang="en-ZA" b="1" kern="0" dirty="0">
                <a:solidFill>
                  <a:schemeClr val="accent5"/>
                </a:solidFill>
                <a:latin typeface="Calibri"/>
              </a:rPr>
              <a:t>%</a:t>
            </a:r>
            <a:endParaRPr lang="en-ZA" kern="0" dirty="0">
              <a:solidFill>
                <a:schemeClr val="accent5"/>
              </a:solidFill>
              <a:latin typeface="Calibri"/>
            </a:endParaRPr>
          </a:p>
        </p:txBody>
      </p:sp>
      <p:graphicFrame>
        <p:nvGraphicFramePr>
          <p:cNvPr id="44" name="Chart 13"/>
          <p:cNvGraphicFramePr>
            <a:graphicFrameLocks noChangeAspect="1"/>
          </p:cNvGraphicFramePr>
          <p:nvPr>
            <p:extLst>
              <p:ext uri="{D42A27DB-BD31-4B8C-83A1-F6EECF244321}">
                <p14:modId xmlns:p14="http://schemas.microsoft.com/office/powerpoint/2010/main" val="2449173192"/>
              </p:ext>
            </p:extLst>
          </p:nvPr>
        </p:nvGraphicFramePr>
        <p:xfrm>
          <a:off x="5267304" y="3102231"/>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45" name="Rectangle 14"/>
          <p:cNvSpPr/>
          <p:nvPr/>
        </p:nvSpPr>
        <p:spPr>
          <a:xfrm>
            <a:off x="5628251" y="3415825"/>
            <a:ext cx="95997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17</a:t>
            </a:r>
            <a:r>
              <a:rPr lang="en-ZA" b="1" kern="0" dirty="0">
                <a:solidFill>
                  <a:schemeClr val="accent5"/>
                </a:solidFill>
                <a:latin typeface="Calibri"/>
              </a:rPr>
              <a:t>%</a:t>
            </a:r>
            <a:endParaRPr lang="en-ZA" kern="0" dirty="0">
              <a:solidFill>
                <a:schemeClr val="accent5"/>
              </a:solidFill>
              <a:latin typeface="Calibri"/>
            </a:endParaRPr>
          </a:p>
        </p:txBody>
      </p:sp>
      <p:graphicFrame>
        <p:nvGraphicFramePr>
          <p:cNvPr id="46" name="Chart 16"/>
          <p:cNvGraphicFramePr>
            <a:graphicFrameLocks noChangeAspect="1"/>
          </p:cNvGraphicFramePr>
          <p:nvPr>
            <p:extLst>
              <p:ext uri="{D42A27DB-BD31-4B8C-83A1-F6EECF244321}">
                <p14:modId xmlns:p14="http://schemas.microsoft.com/office/powerpoint/2010/main" val="3027700304"/>
              </p:ext>
            </p:extLst>
          </p:nvPr>
        </p:nvGraphicFramePr>
        <p:xfrm>
          <a:off x="6516216" y="3098556"/>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47" name="Rectangle 20"/>
          <p:cNvSpPr/>
          <p:nvPr/>
        </p:nvSpPr>
        <p:spPr>
          <a:xfrm>
            <a:off x="6885090" y="3415825"/>
            <a:ext cx="927270"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37</a:t>
            </a:r>
            <a:r>
              <a:rPr lang="en-ZA" b="1" kern="0" dirty="0">
                <a:solidFill>
                  <a:schemeClr val="accent5"/>
                </a:solidFill>
                <a:latin typeface="Calibri"/>
              </a:rPr>
              <a:t>%</a:t>
            </a:r>
            <a:endParaRPr lang="en-ZA" kern="0" dirty="0">
              <a:solidFill>
                <a:schemeClr val="accent5"/>
              </a:solidFill>
              <a:latin typeface="Calibri"/>
            </a:endParaRPr>
          </a:p>
        </p:txBody>
      </p:sp>
      <p:sp>
        <p:nvSpPr>
          <p:cNvPr id="48" name="Rectangle 47"/>
          <p:cNvSpPr/>
          <p:nvPr/>
        </p:nvSpPr>
        <p:spPr>
          <a:xfrm>
            <a:off x="1317866" y="3354152"/>
            <a:ext cx="1377296" cy="446274"/>
          </a:xfrm>
          <a:prstGeom prst="rect">
            <a:avLst/>
          </a:prstGeom>
        </p:spPr>
        <p:txBody>
          <a:bodyPr wrap="none" lIns="91438" tIns="45719" rIns="91438" bIns="45719">
            <a:spAutoFit/>
          </a:bodyPr>
          <a:lstStyle/>
          <a:p>
            <a:r>
              <a:rPr lang="hu-HU" sz="2300" b="1" kern="0" dirty="0" err="1">
                <a:solidFill>
                  <a:schemeClr val="accent5"/>
                </a:solidFill>
                <a:latin typeface="Calibri"/>
              </a:rPr>
              <a:t>Germany</a:t>
            </a:r>
            <a:r>
              <a:rPr lang="hu-HU" sz="2300" b="1" kern="0" dirty="0">
                <a:solidFill>
                  <a:schemeClr val="accent5"/>
                </a:solidFill>
                <a:latin typeface="Calibri"/>
              </a:rPr>
              <a:t> </a:t>
            </a:r>
          </a:p>
        </p:txBody>
      </p:sp>
      <p:cxnSp>
        <p:nvCxnSpPr>
          <p:cNvPr id="3" name="Straight Connector 2"/>
          <p:cNvCxnSpPr/>
          <p:nvPr/>
        </p:nvCxnSpPr>
        <p:spPr>
          <a:xfrm>
            <a:off x="827584" y="2152425"/>
            <a:ext cx="676875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79512" y="4227934"/>
            <a:ext cx="8640960" cy="553996"/>
          </a:xfrm>
          <a:prstGeom prst="rect">
            <a:avLst/>
          </a:prstGeom>
        </p:spPr>
        <p:txBody>
          <a:bodyPr wrap="square" lIns="91438" tIns="45719" rIns="91438" bIns="45719">
            <a:spAutoFit/>
          </a:bodyPr>
          <a:lstStyle/>
          <a:p>
            <a:pPr marL="4763"/>
            <a:r>
              <a:rPr lang="en-GB" sz="1000" dirty="0">
                <a:solidFill>
                  <a:srgbClr val="58595B"/>
                </a:solidFill>
              </a:rPr>
              <a:t>More than 1/3 of Hungarians moved abroad wants to stay in the given country permanently, although the rate of those who are uncertain is almost the same. 1/6 of respondents plans to return to Hungary and only a minority considers to move to another country in the future. Among Hungarians living in Germany there </a:t>
            </a:r>
            <a:r>
              <a:rPr lang="hu-HU" sz="1000" dirty="0">
                <a:solidFill>
                  <a:srgbClr val="58595B"/>
                </a:solidFill>
              </a:rPr>
              <a:t>is a</a:t>
            </a:r>
            <a:r>
              <a:rPr lang="en-GB" sz="1000" dirty="0">
                <a:solidFill>
                  <a:srgbClr val="58595B"/>
                </a:solidFill>
              </a:rPr>
              <a:t> slightly more</a:t>
            </a:r>
            <a:r>
              <a:rPr lang="hu-HU" sz="1000" dirty="0">
                <a:solidFill>
                  <a:srgbClr val="58595B"/>
                </a:solidFill>
              </a:rPr>
              <a:t> of </a:t>
            </a:r>
            <a:r>
              <a:rPr lang="hu-HU" sz="1000" dirty="0" err="1">
                <a:solidFill>
                  <a:srgbClr val="58595B"/>
                </a:solidFill>
              </a:rPr>
              <a:t>those</a:t>
            </a:r>
            <a:r>
              <a:rPr lang="en-GB" sz="1000" dirty="0">
                <a:solidFill>
                  <a:srgbClr val="58595B"/>
                </a:solidFill>
              </a:rPr>
              <a:t> who would like to stay abroad and less of them plans to move to a third country. </a:t>
            </a:r>
          </a:p>
        </p:txBody>
      </p:sp>
      <p:sp>
        <p:nvSpPr>
          <p:cNvPr id="51" name="Text Placeholder 9"/>
          <p:cNvSpPr>
            <a:spLocks noGrp="1"/>
          </p:cNvSpPr>
          <p:nvPr>
            <p:ph type="body" sz="quarter" idx="26"/>
          </p:nvPr>
        </p:nvSpPr>
        <p:spPr>
          <a:xfrm>
            <a:off x="202233" y="483518"/>
            <a:ext cx="8690248" cy="209475"/>
          </a:xfrm>
        </p:spPr>
        <p:txBody>
          <a:bodyPr/>
          <a:lstStyle/>
          <a:p>
            <a:r>
              <a:rPr lang="hu-HU" dirty="0" err="1"/>
              <a:t>What</a:t>
            </a:r>
            <a:r>
              <a:rPr lang="hu-HU" dirty="0"/>
              <a:t> </a:t>
            </a:r>
            <a:r>
              <a:rPr lang="hu-HU" dirty="0" err="1"/>
              <a:t>are</a:t>
            </a:r>
            <a:r>
              <a:rPr lang="hu-HU" dirty="0"/>
              <a:t> </a:t>
            </a:r>
            <a:r>
              <a:rPr lang="hu-HU" dirty="0" err="1"/>
              <a:t>your</a:t>
            </a:r>
            <a:r>
              <a:rPr lang="hu-HU" dirty="0"/>
              <a:t> </a:t>
            </a:r>
            <a:r>
              <a:rPr lang="hu-HU" dirty="0" err="1"/>
              <a:t>plans</a:t>
            </a:r>
            <a:r>
              <a:rPr lang="hu-HU" dirty="0"/>
              <a:t> </a:t>
            </a:r>
            <a:r>
              <a:rPr lang="hu-HU" dirty="0" err="1"/>
              <a:t>regarding</a:t>
            </a:r>
            <a:r>
              <a:rPr lang="hu-HU" dirty="0"/>
              <a:t> </a:t>
            </a:r>
            <a:r>
              <a:rPr lang="hu-HU" dirty="0" err="1"/>
              <a:t>your</a:t>
            </a:r>
            <a:r>
              <a:rPr lang="hu-HU" dirty="0"/>
              <a:t> </a:t>
            </a:r>
            <a:r>
              <a:rPr lang="hu-HU" dirty="0" err="1"/>
              <a:t>future</a:t>
            </a:r>
            <a:r>
              <a:rPr lang="hu-HU" dirty="0"/>
              <a:t>? </a:t>
            </a:r>
          </a:p>
        </p:txBody>
      </p:sp>
      <p:sp>
        <p:nvSpPr>
          <p:cNvPr id="52"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pic>
        <p:nvPicPr>
          <p:cNvPr id="49" name="Picture 48">
            <a:extLst>
              <a:ext uri="{FF2B5EF4-FFF2-40B4-BE49-F238E27FC236}">
                <a16:creationId xmlns:a16="http://schemas.microsoft.com/office/drawing/2014/main" xmlns="" id="{F1CA42B8-57E3-439B-A7C5-7F182200BCA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53" name="Picture 52">
            <a:extLst>
              <a:ext uri="{FF2B5EF4-FFF2-40B4-BE49-F238E27FC236}">
                <a16:creationId xmlns:a16="http://schemas.microsoft.com/office/drawing/2014/main" xmlns="" id="{3B16EF91-FACB-429C-A504-8340B51B98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231020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err="1"/>
              <a:t>Future</a:t>
            </a:r>
            <a:r>
              <a:rPr lang="hu-HU" dirty="0"/>
              <a:t> </a:t>
            </a:r>
            <a:r>
              <a:rPr lang="hu-HU" dirty="0" err="1"/>
              <a:t>Plans</a:t>
            </a:r>
            <a:r>
              <a:rPr lang="hu-HU" dirty="0"/>
              <a:t> </a:t>
            </a:r>
            <a:r>
              <a:rPr lang="hu-HU" dirty="0" err="1"/>
              <a:t>vs</a:t>
            </a:r>
            <a:r>
              <a:rPr lang="hu-HU" dirty="0"/>
              <a:t>. </a:t>
            </a:r>
            <a:r>
              <a:rPr lang="hu-HU" dirty="0" err="1"/>
              <a:t>Demographics</a:t>
            </a:r>
            <a:endParaRPr lang="en-US" dirty="0"/>
          </a:p>
        </p:txBody>
      </p:sp>
      <p:sp>
        <p:nvSpPr>
          <p:cNvPr id="81" name="Text Placeholder 9"/>
          <p:cNvSpPr>
            <a:spLocks noGrp="1"/>
          </p:cNvSpPr>
          <p:nvPr>
            <p:ph type="body" sz="quarter" idx="26"/>
          </p:nvPr>
        </p:nvSpPr>
        <p:spPr>
          <a:xfrm>
            <a:off x="202232" y="477045"/>
            <a:ext cx="8690248" cy="205628"/>
          </a:xfrm>
        </p:spPr>
        <p:txBody>
          <a:bodyPr/>
          <a:lstStyle/>
          <a:p>
            <a:r>
              <a:rPr lang="hu-HU" dirty="0" err="1"/>
              <a:t>By</a:t>
            </a:r>
            <a:r>
              <a:rPr lang="hu-HU" dirty="0"/>
              <a:t> </a:t>
            </a:r>
            <a:r>
              <a:rPr lang="hu-HU" dirty="0" err="1"/>
              <a:t>demographic</a:t>
            </a:r>
            <a:r>
              <a:rPr lang="hu-HU" dirty="0"/>
              <a:t> </a:t>
            </a:r>
            <a:r>
              <a:rPr lang="hu-HU" dirty="0" err="1"/>
              <a:t>variables</a:t>
            </a:r>
            <a:endParaRPr lang="hu-HU" dirty="0"/>
          </a:p>
        </p:txBody>
      </p:sp>
      <p:sp>
        <p:nvSpPr>
          <p:cNvPr id="65" name="Szövegdoboz 81"/>
          <p:cNvSpPr txBox="1"/>
          <p:nvPr/>
        </p:nvSpPr>
        <p:spPr>
          <a:xfrm>
            <a:off x="2205015" y="895532"/>
            <a:ext cx="2016224" cy="265454"/>
          </a:xfrm>
          <a:prstGeom prst="rect">
            <a:avLst/>
          </a:prstGeom>
          <a:noFill/>
        </p:spPr>
        <p:txBody>
          <a:bodyPr wrap="square" lIns="91438" tIns="45719" rIns="91438" bIns="45719" rtlCol="0">
            <a:spAutoFit/>
          </a:bodyPr>
          <a:lstStyle/>
          <a:p>
            <a:pPr algn="ctr"/>
            <a:r>
              <a:rPr lang="hu-HU" sz="1100" dirty="0">
                <a:solidFill>
                  <a:schemeClr val="bg1">
                    <a:lumMod val="50000"/>
                  </a:schemeClr>
                </a:solidFill>
                <a:latin typeface="Calibri" pitchFamily="34" charset="0"/>
                <a:cs typeface="Arial" pitchFamily="34" charset="0"/>
              </a:rPr>
              <a:t>Gender</a:t>
            </a:r>
          </a:p>
        </p:txBody>
      </p:sp>
      <p:sp>
        <p:nvSpPr>
          <p:cNvPr id="99" name="Rectangle 98"/>
          <p:cNvSpPr/>
          <p:nvPr/>
        </p:nvSpPr>
        <p:spPr>
          <a:xfrm>
            <a:off x="1760366" y="771550"/>
            <a:ext cx="809833" cy="446274"/>
          </a:xfrm>
          <a:prstGeom prst="rect">
            <a:avLst/>
          </a:prstGeom>
        </p:spPr>
        <p:txBody>
          <a:bodyPr wrap="none" lIns="91438" tIns="45719" rIns="91438" bIns="45719">
            <a:spAutoFit/>
          </a:bodyPr>
          <a:lstStyle/>
          <a:p>
            <a:r>
              <a:rPr lang="hu-HU" sz="2300" b="1" kern="0" dirty="0">
                <a:solidFill>
                  <a:schemeClr val="accent5"/>
                </a:solidFill>
                <a:latin typeface="Calibri"/>
              </a:rPr>
              <a:t>Total</a:t>
            </a:r>
          </a:p>
        </p:txBody>
      </p:sp>
      <p:sp>
        <p:nvSpPr>
          <p:cNvPr id="104" name="Szövegdoboz 81"/>
          <p:cNvSpPr txBox="1"/>
          <p:nvPr/>
        </p:nvSpPr>
        <p:spPr>
          <a:xfrm>
            <a:off x="4644008" y="873564"/>
            <a:ext cx="2016224" cy="265454"/>
          </a:xfrm>
          <a:prstGeom prst="rect">
            <a:avLst/>
          </a:prstGeom>
          <a:noFill/>
        </p:spPr>
        <p:txBody>
          <a:bodyPr wrap="square" lIns="91438" tIns="45719" rIns="91438" bIns="45719" rtlCol="0">
            <a:spAutoFit/>
          </a:bodyPr>
          <a:lstStyle/>
          <a:p>
            <a:pPr algn="ctr"/>
            <a:r>
              <a:rPr lang="hu-HU" sz="1100" dirty="0">
                <a:solidFill>
                  <a:schemeClr val="bg1">
                    <a:lumMod val="50000"/>
                  </a:schemeClr>
                </a:solidFill>
                <a:latin typeface="Calibri" pitchFamily="34" charset="0"/>
                <a:cs typeface="Arial" pitchFamily="34" charset="0"/>
              </a:rPr>
              <a:t>Marital status</a:t>
            </a:r>
          </a:p>
        </p:txBody>
      </p:sp>
      <p:sp>
        <p:nvSpPr>
          <p:cNvPr id="106" name="Szövegdoboz 81"/>
          <p:cNvSpPr txBox="1"/>
          <p:nvPr/>
        </p:nvSpPr>
        <p:spPr>
          <a:xfrm>
            <a:off x="6228184" y="861524"/>
            <a:ext cx="2016224" cy="265454"/>
          </a:xfrm>
          <a:prstGeom prst="rect">
            <a:avLst/>
          </a:prstGeom>
          <a:noFill/>
        </p:spPr>
        <p:txBody>
          <a:bodyPr wrap="square" lIns="91438" tIns="45719" rIns="91438" bIns="45719" rtlCol="0">
            <a:spAutoFit/>
          </a:bodyPr>
          <a:lstStyle/>
          <a:p>
            <a:pPr algn="ctr"/>
            <a:r>
              <a:rPr lang="hu-HU" sz="1100" dirty="0" err="1">
                <a:solidFill>
                  <a:schemeClr val="bg1">
                    <a:lumMod val="50000"/>
                  </a:schemeClr>
                </a:solidFill>
                <a:latin typeface="Calibri" pitchFamily="34" charset="0"/>
                <a:cs typeface="Arial" pitchFamily="34" charset="0"/>
              </a:rPr>
              <a:t>Settlement</a:t>
            </a:r>
            <a:r>
              <a:rPr lang="hu-HU" sz="1100" dirty="0">
                <a:solidFill>
                  <a:schemeClr val="bg1">
                    <a:lumMod val="50000"/>
                  </a:schemeClr>
                </a:solidFill>
                <a:latin typeface="Calibri" pitchFamily="34" charset="0"/>
                <a:cs typeface="Arial" pitchFamily="34" charset="0"/>
              </a:rPr>
              <a:t> </a:t>
            </a:r>
            <a:r>
              <a:rPr lang="hu-HU" sz="1100" dirty="0" err="1">
                <a:solidFill>
                  <a:schemeClr val="bg1">
                    <a:lumMod val="50000"/>
                  </a:schemeClr>
                </a:solidFill>
                <a:latin typeface="Calibri" pitchFamily="34" charset="0"/>
                <a:cs typeface="Arial" pitchFamily="34" charset="0"/>
              </a:rPr>
              <a:t>type</a:t>
            </a:r>
            <a:endParaRPr lang="hu-HU" sz="1100" dirty="0">
              <a:solidFill>
                <a:schemeClr val="bg1">
                  <a:lumMod val="50000"/>
                </a:schemeClr>
              </a:solidFill>
              <a:latin typeface="Calibri" pitchFamily="34" charset="0"/>
              <a:cs typeface="Arial" pitchFamily="34" charset="0"/>
            </a:endParaRPr>
          </a:p>
        </p:txBody>
      </p:sp>
      <p:sp>
        <p:nvSpPr>
          <p:cNvPr id="108" name="TextBox 107"/>
          <p:cNvSpPr txBox="1"/>
          <p:nvPr/>
        </p:nvSpPr>
        <p:spPr>
          <a:xfrm>
            <a:off x="5364087" y="1245989"/>
            <a:ext cx="504057" cy="461665"/>
          </a:xfrm>
          <a:prstGeom prst="rect">
            <a:avLst/>
          </a:prstGeom>
        </p:spPr>
        <p:txBody>
          <a:bodyPr wrap="square" lIns="91438" tIns="45719" rIns="91438" bIns="45719" rtlCol="0">
            <a:spAutoFit/>
          </a:bodyPr>
          <a:lstStyle/>
          <a:p>
            <a:pPr marL="173034" indent="-173034"/>
            <a:r>
              <a:rPr lang="hu-HU" sz="2400" dirty="0">
                <a:solidFill>
                  <a:srgbClr val="58595B"/>
                </a:solidFill>
                <a:latin typeface="Calibri" pitchFamily="34" charset="0"/>
                <a:cs typeface="Arial" pitchFamily="34" charset="0"/>
                <a:sym typeface="Webdings"/>
              </a:rPr>
              <a:t></a:t>
            </a:r>
            <a:endParaRPr lang="hu-HU" sz="2400" dirty="0">
              <a:solidFill>
                <a:srgbClr val="58595B"/>
              </a:solidFill>
              <a:latin typeface="Calibri" pitchFamily="34" charset="0"/>
              <a:cs typeface="Arial" pitchFamily="34" charset="0"/>
            </a:endParaRPr>
          </a:p>
        </p:txBody>
      </p:sp>
      <p:cxnSp>
        <p:nvCxnSpPr>
          <p:cNvPr id="113" name="Straight Connector 112"/>
          <p:cNvCxnSpPr/>
          <p:nvPr/>
        </p:nvCxnSpPr>
        <p:spPr>
          <a:xfrm>
            <a:off x="6300192" y="1362003"/>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504476" y="1632510"/>
            <a:ext cx="5739932" cy="313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30807" y="3874357"/>
            <a:ext cx="8712699" cy="1015661"/>
          </a:xfrm>
          <a:prstGeom prst="rect">
            <a:avLst/>
          </a:prstGeom>
        </p:spPr>
        <p:txBody>
          <a:bodyPr wrap="square" lIns="91438" tIns="45719" rIns="91438" bIns="45719">
            <a:spAutoFit/>
          </a:bodyPr>
          <a:lstStyle/>
          <a:p>
            <a:pPr algn="just"/>
            <a:r>
              <a:rPr lang="en-GB" sz="1000" dirty="0">
                <a:solidFill>
                  <a:srgbClr val="58595B"/>
                </a:solidFill>
              </a:rPr>
              <a:t>Those Hungarians who want to stay in the given country permanently are typically living in villages and </a:t>
            </a:r>
            <a:r>
              <a:rPr lang="en-GB" sz="1000" dirty="0" err="1">
                <a:solidFill>
                  <a:srgbClr val="58595B"/>
                </a:solidFill>
              </a:rPr>
              <a:t>hav</a:t>
            </a:r>
            <a:r>
              <a:rPr lang="hu-HU" sz="1000" dirty="0">
                <a:solidFill>
                  <a:srgbClr val="58595B"/>
                </a:solidFill>
              </a:rPr>
              <a:t>e</a:t>
            </a:r>
            <a:r>
              <a:rPr lang="en-GB" sz="1000" dirty="0">
                <a:solidFill>
                  <a:srgbClr val="58595B"/>
                </a:solidFill>
              </a:rPr>
              <a:t> a family, </a:t>
            </a:r>
            <a:r>
              <a:rPr lang="hu-HU" sz="1000" dirty="0" err="1">
                <a:solidFill>
                  <a:srgbClr val="58595B"/>
                </a:solidFill>
              </a:rPr>
              <a:t>they</a:t>
            </a:r>
            <a:r>
              <a:rPr lang="en-GB" sz="1000" dirty="0">
                <a:solidFill>
                  <a:srgbClr val="58595B"/>
                </a:solidFill>
              </a:rPr>
              <a:t> have managed to settle in to the extent that they consider the given country as their home. They communicate with people at home weekly or less frequently, and they only visit home yearly or less often. </a:t>
            </a:r>
          </a:p>
          <a:p>
            <a:pPr algn="just"/>
            <a:r>
              <a:rPr lang="en-GB" sz="1000" dirty="0">
                <a:solidFill>
                  <a:srgbClr val="58595B"/>
                </a:solidFill>
              </a:rPr>
              <a:t>The most uncertain ones about the future are the singles and those who could not or barely could settle in the new environment. There is a regular contact with people at home. Those who wish to move to another country are mostly young people. </a:t>
            </a:r>
          </a:p>
          <a:p>
            <a:pPr algn="just"/>
            <a:r>
              <a:rPr lang="en-GB" sz="1000" dirty="0">
                <a:solidFill>
                  <a:srgbClr val="58595B"/>
                </a:solidFill>
              </a:rPr>
              <a:t>Those planning to move home represent a somewhat higher rate among young people (18-29 </a:t>
            </a:r>
            <a:r>
              <a:rPr lang="en-GB" sz="1000" dirty="0" err="1">
                <a:solidFill>
                  <a:srgbClr val="58595B"/>
                </a:solidFill>
              </a:rPr>
              <a:t>y.o</a:t>
            </a:r>
            <a:r>
              <a:rPr lang="en-GB" sz="1000" dirty="0">
                <a:solidFill>
                  <a:srgbClr val="58595B"/>
                </a:solidFill>
              </a:rPr>
              <a:t>.) and similarly to uncertain ones can have problems with settling in. They keep in touch with people at home on a daily basis and they visit home even several times a month. </a:t>
            </a:r>
          </a:p>
        </p:txBody>
      </p:sp>
      <p:cxnSp>
        <p:nvCxnSpPr>
          <p:cNvPr id="118" name="Straight Connector 117"/>
          <p:cNvCxnSpPr/>
          <p:nvPr/>
        </p:nvCxnSpPr>
        <p:spPr>
          <a:xfrm flipH="1" flipV="1">
            <a:off x="2504476" y="3644086"/>
            <a:ext cx="5667924" cy="778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8" name="Table 167"/>
          <p:cNvGraphicFramePr>
            <a:graphicFrameLocks noGrp="1"/>
          </p:cNvGraphicFramePr>
          <p:nvPr>
            <p:extLst>
              <p:ext uri="{D42A27DB-BD31-4B8C-83A1-F6EECF244321}">
                <p14:modId xmlns:p14="http://schemas.microsoft.com/office/powerpoint/2010/main" val="2596675393"/>
              </p:ext>
            </p:extLst>
          </p:nvPr>
        </p:nvGraphicFramePr>
        <p:xfrm>
          <a:off x="1835697" y="1828800"/>
          <a:ext cx="599728" cy="1736974"/>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xmlns="" val="2403884011"/>
                    </a:ext>
                  </a:extLst>
                </a:gridCol>
              </a:tblGrid>
              <a:tr h="451517">
                <a:tc>
                  <a:txBody>
                    <a:bodyPr/>
                    <a:lstStyle/>
                    <a:p>
                      <a:pPr algn="ctr"/>
                      <a:r>
                        <a:rPr lang="hu-HU" sz="1600" b="1" kern="0" dirty="0">
                          <a:solidFill>
                            <a:schemeClr val="accent5"/>
                          </a:solidFill>
                          <a:latin typeface="Calibri"/>
                          <a:ea typeface="+mn-ea"/>
                          <a:cs typeface="+mn-cs"/>
                        </a:rPr>
                        <a:t>38%</a:t>
                      </a:r>
                    </a:p>
                  </a:txBody>
                  <a:tcPr>
                    <a:noFill/>
                  </a:tcPr>
                </a:tc>
                <a:extLst>
                  <a:ext uri="{0D108BD9-81ED-4DB2-BD59-A6C34878D82A}">
                    <a16:rowId xmlns:a16="http://schemas.microsoft.com/office/drawing/2014/main" xmlns="" val="1967301344"/>
                  </a:ext>
                </a:extLst>
              </a:tr>
              <a:tr h="451517">
                <a:tc>
                  <a:txBody>
                    <a:bodyPr/>
                    <a:lstStyle/>
                    <a:p>
                      <a:pPr algn="ctr"/>
                      <a:r>
                        <a:rPr lang="hu-HU" sz="1600" b="1" kern="0" dirty="0">
                          <a:solidFill>
                            <a:schemeClr val="accent5"/>
                          </a:solidFill>
                          <a:latin typeface="Calibri"/>
                          <a:ea typeface="+mn-ea"/>
                          <a:cs typeface="+mn-cs"/>
                        </a:rPr>
                        <a:t>9%</a:t>
                      </a:r>
                    </a:p>
                  </a:txBody>
                  <a:tcPr>
                    <a:noFill/>
                  </a:tcPr>
                </a:tc>
                <a:extLst>
                  <a:ext uri="{0D108BD9-81ED-4DB2-BD59-A6C34878D82A}">
                    <a16:rowId xmlns:a16="http://schemas.microsoft.com/office/drawing/2014/main" xmlns="" val="1533298621"/>
                  </a:ext>
                </a:extLst>
              </a:tr>
              <a:tr h="833940">
                <a:tc>
                  <a:txBody>
                    <a:bodyPr/>
                    <a:lstStyle/>
                    <a:p>
                      <a:pPr algn="ctr"/>
                      <a:r>
                        <a:rPr lang="hu-HU" sz="1600" b="1" kern="0" dirty="0">
                          <a:solidFill>
                            <a:schemeClr val="accent5"/>
                          </a:solidFill>
                          <a:latin typeface="Calibri"/>
                          <a:ea typeface="+mn-ea"/>
                          <a:cs typeface="+mn-cs"/>
                        </a:rPr>
                        <a:t>16%</a:t>
                      </a:r>
                    </a:p>
                    <a:p>
                      <a:pPr algn="ctr"/>
                      <a:endParaRPr lang="hu-HU" sz="1600" b="1" kern="0" dirty="0">
                        <a:solidFill>
                          <a:schemeClr val="accent5"/>
                        </a:solidFill>
                        <a:latin typeface="Calibri"/>
                        <a:ea typeface="+mn-ea"/>
                        <a:cs typeface="+mn-cs"/>
                      </a:endParaRPr>
                    </a:p>
                    <a:p>
                      <a:pPr algn="ctr"/>
                      <a:r>
                        <a:rPr lang="hu-HU" sz="1600" b="1" kern="0" dirty="0">
                          <a:solidFill>
                            <a:schemeClr val="accent5"/>
                          </a:solidFill>
                          <a:latin typeface="Calibri"/>
                          <a:ea typeface="+mn-ea"/>
                          <a:cs typeface="+mn-cs"/>
                        </a:rPr>
                        <a:t>37%</a:t>
                      </a:r>
                    </a:p>
                  </a:txBody>
                  <a:tcPr>
                    <a:noFill/>
                  </a:tcPr>
                </a:tc>
                <a:extLst>
                  <a:ext uri="{0D108BD9-81ED-4DB2-BD59-A6C34878D82A}">
                    <a16:rowId xmlns:a16="http://schemas.microsoft.com/office/drawing/2014/main" xmlns="" val="3286758082"/>
                  </a:ext>
                </a:extLst>
              </a:tr>
            </a:tbl>
          </a:graphicData>
        </a:graphic>
      </p:graphicFrame>
      <p:graphicFrame>
        <p:nvGraphicFramePr>
          <p:cNvPr id="115" name="Table 167"/>
          <p:cNvGraphicFramePr>
            <a:graphicFrameLocks noGrp="1"/>
          </p:cNvGraphicFramePr>
          <p:nvPr>
            <p:extLst>
              <p:ext uri="{D42A27DB-BD31-4B8C-83A1-F6EECF244321}">
                <p14:modId xmlns:p14="http://schemas.microsoft.com/office/powerpoint/2010/main" val="427962488"/>
              </p:ext>
            </p:extLst>
          </p:nvPr>
        </p:nvGraphicFramePr>
        <p:xfrm>
          <a:off x="237095" y="1846907"/>
          <a:ext cx="1670609" cy="2099862"/>
        </p:xfrm>
        <a:graphic>
          <a:graphicData uri="http://schemas.openxmlformats.org/drawingml/2006/table">
            <a:tbl>
              <a:tblPr firstRow="1" bandRow="1">
                <a:tableStyleId>{5C22544A-7EE6-4342-B048-85BDC9FD1C3A}</a:tableStyleId>
              </a:tblPr>
              <a:tblGrid>
                <a:gridCol w="1670609">
                  <a:extLst>
                    <a:ext uri="{9D8B030D-6E8A-4147-A177-3AD203B41FA5}">
                      <a16:colId xmlns:a16="http://schemas.microsoft.com/office/drawing/2014/main" xmlns="" val="2403884011"/>
                    </a:ext>
                  </a:extLst>
                </a:gridCol>
              </a:tblGrid>
              <a:tr h="541518">
                <a:tc>
                  <a:txBody>
                    <a:bodyPr/>
                    <a:lstStyle/>
                    <a:p>
                      <a:pPr algn="l"/>
                      <a:r>
                        <a:rPr lang="en-US" sz="900" b="0" kern="1200" cap="all" dirty="0">
                          <a:solidFill>
                            <a:srgbClr val="404040"/>
                          </a:solidFill>
                          <a:latin typeface="Calibri" pitchFamily="34" charset="0"/>
                          <a:ea typeface="+mn-ea"/>
                          <a:cs typeface="Arial" pitchFamily="34" charset="0"/>
                        </a:rPr>
                        <a:t>WANTS TO STAY IN THE GIVEN COUNTRY PERMANENTL</a:t>
                      </a:r>
                      <a:r>
                        <a:rPr lang="hu-HU" sz="900" b="0" kern="1200" cap="all" dirty="0">
                          <a:solidFill>
                            <a:srgbClr val="404040"/>
                          </a:solidFill>
                          <a:latin typeface="Calibri" pitchFamily="34" charset="0"/>
                          <a:ea typeface="+mn-ea"/>
                          <a:cs typeface="Arial" pitchFamily="34" charset="0"/>
                        </a:rPr>
                        <a:t>y</a:t>
                      </a:r>
                      <a:endParaRPr lang="en-US" sz="900" b="0" kern="1200" cap="all" dirty="0">
                        <a:solidFill>
                          <a:srgbClr val="404040"/>
                        </a:solidFill>
                        <a:latin typeface="Calibri" pitchFamily="34" charset="0"/>
                        <a:ea typeface="+mn-ea"/>
                        <a:cs typeface="Arial" pitchFamily="34" charset="0"/>
                      </a:endParaRPr>
                    </a:p>
                  </a:txBody>
                  <a:tcPr>
                    <a:noFill/>
                  </a:tcPr>
                </a:tc>
                <a:extLst>
                  <a:ext uri="{0D108BD9-81ED-4DB2-BD59-A6C34878D82A}">
                    <a16:rowId xmlns:a16="http://schemas.microsoft.com/office/drawing/2014/main" xmlns="" val="1967301344"/>
                  </a:ext>
                </a:extLst>
              </a:tr>
              <a:tr h="502920">
                <a:tc>
                  <a:txBody>
                    <a:bodyPr/>
                    <a:lstStyle/>
                    <a:p>
                      <a:pPr algn="l"/>
                      <a:r>
                        <a:rPr lang="en-US" sz="900" kern="1200" cap="all" dirty="0">
                          <a:solidFill>
                            <a:srgbClr val="404040"/>
                          </a:solidFill>
                          <a:latin typeface="Calibri" pitchFamily="34" charset="0"/>
                          <a:ea typeface="+mn-ea"/>
                          <a:cs typeface="Arial" pitchFamily="34" charset="0"/>
                        </a:rPr>
                        <a:t>WANTS TO MOVE TO ANOTHER COUNTRY</a:t>
                      </a:r>
                    </a:p>
                    <a:p>
                      <a:pPr algn="l"/>
                      <a:endParaRPr lang="hu-HU" sz="900" kern="1200" cap="all" dirty="0">
                        <a:solidFill>
                          <a:srgbClr val="404040"/>
                        </a:solidFill>
                        <a:latin typeface="Calibri" pitchFamily="34" charset="0"/>
                        <a:ea typeface="+mn-ea"/>
                        <a:cs typeface="Arial" pitchFamily="34" charset="0"/>
                      </a:endParaRPr>
                    </a:p>
                  </a:txBody>
                  <a:tcPr>
                    <a:noFill/>
                  </a:tcPr>
                </a:tc>
                <a:extLst>
                  <a:ext uri="{0D108BD9-81ED-4DB2-BD59-A6C34878D82A}">
                    <a16:rowId xmlns:a16="http://schemas.microsoft.com/office/drawing/2014/main" xmlns="" val="1533298621"/>
                  </a:ext>
                </a:extLst>
              </a:tr>
              <a:tr h="36576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900" kern="1200" cap="all" dirty="0">
                          <a:solidFill>
                            <a:srgbClr val="404040"/>
                          </a:solidFill>
                          <a:latin typeface="Calibri" pitchFamily="34" charset="0"/>
                          <a:ea typeface="+mn-ea"/>
                          <a:cs typeface="Arial" pitchFamily="34" charset="0"/>
                        </a:rPr>
                        <a:t>WOULD LIKE TO RETURN TO HUNGARY</a:t>
                      </a:r>
                    </a:p>
                  </a:txBody>
                  <a:tcPr>
                    <a:noFill/>
                  </a:tcPr>
                </a:tc>
                <a:extLst>
                  <a:ext uri="{0D108BD9-81ED-4DB2-BD59-A6C34878D82A}">
                    <a16:rowId xmlns:a16="http://schemas.microsoft.com/office/drawing/2014/main" xmlns="" val="3286758082"/>
                  </a:ext>
                </a:extLst>
              </a:tr>
              <a:tr h="689664">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hu-HU" sz="900" kern="1200" cap="all" dirty="0">
                          <a:solidFill>
                            <a:srgbClr val="404040"/>
                          </a:solidFill>
                          <a:latin typeface="Calibri" pitchFamily="34" charset="0"/>
                          <a:ea typeface="+mn-ea"/>
                          <a:cs typeface="Arial" pitchFamily="34" charset="0"/>
                        </a:rPr>
                        <a:t>UNCERTAIN ABOUT FUTURE</a:t>
                      </a:r>
                    </a:p>
                  </a:txBody>
                  <a:tcPr>
                    <a:noFill/>
                  </a:tcPr>
                </a:tc>
                <a:extLst>
                  <a:ext uri="{0D108BD9-81ED-4DB2-BD59-A6C34878D82A}">
                    <a16:rowId xmlns:a16="http://schemas.microsoft.com/office/drawing/2014/main" xmlns="" val="4226117306"/>
                  </a:ext>
                </a:extLst>
              </a:tr>
            </a:tbl>
          </a:graphicData>
        </a:graphic>
      </p:graphicFrame>
      <p:sp>
        <p:nvSpPr>
          <p:cNvPr id="137" name="Szövegdoboz 81"/>
          <p:cNvSpPr txBox="1"/>
          <p:nvPr/>
        </p:nvSpPr>
        <p:spPr>
          <a:xfrm>
            <a:off x="3286027" y="854012"/>
            <a:ext cx="2016224" cy="265454"/>
          </a:xfrm>
          <a:prstGeom prst="rect">
            <a:avLst/>
          </a:prstGeom>
          <a:noFill/>
        </p:spPr>
        <p:txBody>
          <a:bodyPr wrap="square" lIns="91438" tIns="45719" rIns="91438" bIns="45719" rtlCol="0">
            <a:spAutoFit/>
          </a:bodyPr>
          <a:lstStyle/>
          <a:p>
            <a:pPr algn="ctr"/>
            <a:r>
              <a:rPr lang="hu-HU" sz="1100" dirty="0" err="1">
                <a:solidFill>
                  <a:schemeClr val="bg1">
                    <a:lumMod val="50000"/>
                  </a:schemeClr>
                </a:solidFill>
                <a:latin typeface="Calibri" pitchFamily="34" charset="0"/>
                <a:cs typeface="Arial" pitchFamily="34" charset="0"/>
              </a:rPr>
              <a:t>Age</a:t>
            </a:r>
            <a:endParaRPr lang="hu-HU" sz="1100" dirty="0">
              <a:solidFill>
                <a:schemeClr val="bg1">
                  <a:lumMod val="50000"/>
                </a:schemeClr>
              </a:solidFill>
              <a:latin typeface="Calibri" pitchFamily="34" charset="0"/>
              <a:cs typeface="Arial" pitchFamily="34" charset="0"/>
            </a:endParaRPr>
          </a:p>
        </p:txBody>
      </p:sp>
      <p:graphicFrame>
        <p:nvGraphicFramePr>
          <p:cNvPr id="147" name="Táblázat 146"/>
          <p:cNvGraphicFramePr>
            <a:graphicFrameLocks noGrp="1"/>
          </p:cNvGraphicFramePr>
          <p:nvPr>
            <p:extLst>
              <p:ext uri="{D42A27DB-BD31-4B8C-83A1-F6EECF244321}">
                <p14:modId xmlns:p14="http://schemas.microsoft.com/office/powerpoint/2010/main" val="3561662854"/>
              </p:ext>
            </p:extLst>
          </p:nvPr>
        </p:nvGraphicFramePr>
        <p:xfrm>
          <a:off x="2771800" y="1779662"/>
          <a:ext cx="5299788" cy="1872208"/>
        </p:xfrm>
        <a:graphic>
          <a:graphicData uri="http://schemas.openxmlformats.org/drawingml/2006/table">
            <a:tbl>
              <a:tblPr/>
              <a:tblGrid>
                <a:gridCol w="441649">
                  <a:extLst>
                    <a:ext uri="{9D8B030D-6E8A-4147-A177-3AD203B41FA5}">
                      <a16:colId xmlns:a16="http://schemas.microsoft.com/office/drawing/2014/main" xmlns="" val="20000"/>
                    </a:ext>
                  </a:extLst>
                </a:gridCol>
                <a:gridCol w="441649">
                  <a:extLst>
                    <a:ext uri="{9D8B030D-6E8A-4147-A177-3AD203B41FA5}">
                      <a16:colId xmlns:a16="http://schemas.microsoft.com/office/drawing/2014/main" xmlns="" val="20001"/>
                    </a:ext>
                  </a:extLst>
                </a:gridCol>
                <a:gridCol w="441649">
                  <a:extLst>
                    <a:ext uri="{9D8B030D-6E8A-4147-A177-3AD203B41FA5}">
                      <a16:colId xmlns:a16="http://schemas.microsoft.com/office/drawing/2014/main" xmlns="" val="20002"/>
                    </a:ext>
                  </a:extLst>
                </a:gridCol>
                <a:gridCol w="441649">
                  <a:extLst>
                    <a:ext uri="{9D8B030D-6E8A-4147-A177-3AD203B41FA5}">
                      <a16:colId xmlns:a16="http://schemas.microsoft.com/office/drawing/2014/main" xmlns="" val="20003"/>
                    </a:ext>
                  </a:extLst>
                </a:gridCol>
                <a:gridCol w="441649">
                  <a:extLst>
                    <a:ext uri="{9D8B030D-6E8A-4147-A177-3AD203B41FA5}">
                      <a16:colId xmlns:a16="http://schemas.microsoft.com/office/drawing/2014/main" xmlns="" val="20004"/>
                    </a:ext>
                  </a:extLst>
                </a:gridCol>
                <a:gridCol w="441649">
                  <a:extLst>
                    <a:ext uri="{9D8B030D-6E8A-4147-A177-3AD203B41FA5}">
                      <a16:colId xmlns:a16="http://schemas.microsoft.com/office/drawing/2014/main" xmlns="" val="20005"/>
                    </a:ext>
                  </a:extLst>
                </a:gridCol>
                <a:gridCol w="441649">
                  <a:extLst>
                    <a:ext uri="{9D8B030D-6E8A-4147-A177-3AD203B41FA5}">
                      <a16:colId xmlns:a16="http://schemas.microsoft.com/office/drawing/2014/main" xmlns="" val="20006"/>
                    </a:ext>
                  </a:extLst>
                </a:gridCol>
                <a:gridCol w="441649">
                  <a:extLst>
                    <a:ext uri="{9D8B030D-6E8A-4147-A177-3AD203B41FA5}">
                      <a16:colId xmlns:a16="http://schemas.microsoft.com/office/drawing/2014/main" xmlns="" val="20007"/>
                    </a:ext>
                  </a:extLst>
                </a:gridCol>
                <a:gridCol w="441649">
                  <a:extLst>
                    <a:ext uri="{9D8B030D-6E8A-4147-A177-3AD203B41FA5}">
                      <a16:colId xmlns:a16="http://schemas.microsoft.com/office/drawing/2014/main" xmlns="" val="20008"/>
                    </a:ext>
                  </a:extLst>
                </a:gridCol>
                <a:gridCol w="441649">
                  <a:extLst>
                    <a:ext uri="{9D8B030D-6E8A-4147-A177-3AD203B41FA5}">
                      <a16:colId xmlns:a16="http://schemas.microsoft.com/office/drawing/2014/main" xmlns="" val="20009"/>
                    </a:ext>
                  </a:extLst>
                </a:gridCol>
                <a:gridCol w="441649">
                  <a:extLst>
                    <a:ext uri="{9D8B030D-6E8A-4147-A177-3AD203B41FA5}">
                      <a16:colId xmlns:a16="http://schemas.microsoft.com/office/drawing/2014/main" xmlns="" val="20010"/>
                    </a:ext>
                  </a:extLst>
                </a:gridCol>
                <a:gridCol w="441649">
                  <a:extLst>
                    <a:ext uri="{9D8B030D-6E8A-4147-A177-3AD203B41FA5}">
                      <a16:colId xmlns:a16="http://schemas.microsoft.com/office/drawing/2014/main" xmlns="" val="20011"/>
                    </a:ext>
                  </a:extLst>
                </a:gridCol>
              </a:tblGrid>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38%</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31%</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28%</a:t>
                      </a:r>
                    </a:p>
                  </a:txBody>
                  <a:tcPr marL="6350" marR="6350" marT="6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35%</a:t>
                      </a:r>
                    </a:p>
                  </a:txBody>
                  <a:tcPr marL="6350" marR="6350" marT="6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68052">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20%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t" latinLnBrk="0" hangingPunct="1"/>
                      <a:r>
                        <a:rPr lang="hu-HU" sz="1000" b="1" i="0" u="none" strike="noStrike" kern="1200" dirty="0">
                          <a:solidFill>
                            <a:schemeClr val="bg1">
                              <a:lumMod val="50000"/>
                            </a:schemeClr>
                          </a:solidFill>
                          <a:latin typeface="Arial"/>
                          <a:ea typeface="+mn-ea"/>
                          <a:cs typeface="+mn-cs"/>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8052">
                <a:tc>
                  <a:txBody>
                    <a:bodyPr/>
                    <a:lstStyle/>
                    <a:p>
                      <a:pPr algn="ctr" rtl="0" fontAlgn="t"/>
                      <a:r>
                        <a:rPr lang="hu-HU" sz="1000" b="1" i="0" u="none" strike="noStrike">
                          <a:solidFill>
                            <a:srgbClr val="7F7F7F"/>
                          </a:solidFill>
                          <a:effectLst/>
                          <a:latin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a:solidFill>
                            <a:srgbClr val="7F7F7F"/>
                          </a:solidFill>
                          <a:effectLst/>
                          <a:latin typeface="Arial" panose="020B0604020202020204" pitchFamily="34" charset="0"/>
                        </a:rPr>
                        <a:t>40%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a:solidFill>
                            <a:srgbClr val="7F7F7F"/>
                          </a:solidFill>
                          <a:effectLst/>
                          <a:latin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t"/>
                      <a:r>
                        <a:rPr lang="hu-HU" sz="1000" b="1" i="0" u="none" strike="noStrike">
                          <a:solidFill>
                            <a:srgbClr val="7F7F7F"/>
                          </a:solidFill>
                          <a:effectLst/>
                          <a:latin typeface="Arial" panose="020B0604020202020204" pitchFamily="34" charset="0"/>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dirty="0">
                          <a:solidFill>
                            <a:srgbClr val="7F7F7F"/>
                          </a:solidFill>
                          <a:effectLst/>
                          <a:latin typeface="Arial" panose="020B0604020202020204" pitchFamily="34" charset="0"/>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dirty="0">
                          <a:solidFill>
                            <a:srgbClr val="7F7F7F"/>
                          </a:solidFill>
                          <a:effectLst/>
                          <a:latin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rtl="0" fontAlgn="t"/>
                      <a:r>
                        <a:rPr lang="hu-HU" sz="1000" b="1" i="0" u="none" strike="noStrike">
                          <a:solidFill>
                            <a:srgbClr val="7F7F7F"/>
                          </a:solidFill>
                          <a:effectLst/>
                          <a:latin typeface="Arial" panose="020B0604020202020204" pitchFamily="34" charset="0"/>
                        </a:rPr>
                        <a:t>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dirty="0">
                          <a:solidFill>
                            <a:srgbClr val="7F7F7F"/>
                          </a:solidFill>
                          <a:effectLst/>
                          <a:latin typeface="Arial" panose="020B0604020202020204" pitchFamily="34" charset="0"/>
                        </a:rPr>
                        <a:t>44%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rtl="0" fontAlgn="t"/>
                      <a:r>
                        <a:rPr lang="hu-HU" sz="1000" b="1" i="0" u="none" strike="noStrike" dirty="0">
                          <a:solidFill>
                            <a:srgbClr val="7F7F7F"/>
                          </a:solidFill>
                          <a:effectLst/>
                          <a:latin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t"/>
                      <a:r>
                        <a:rPr lang="hu-HU" sz="1000" b="1" i="0" u="none" strike="noStrike">
                          <a:solidFill>
                            <a:srgbClr val="7F7F7F"/>
                          </a:solidFill>
                          <a:effectLst/>
                          <a:latin typeface="Arial" panose="020B0604020202020204" pitchFamily="34" charset="0"/>
                        </a:rPr>
                        <a:t>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a:solidFill>
                            <a:srgbClr val="7F7F7F"/>
                          </a:solidFill>
                          <a:effectLst/>
                          <a:latin typeface="Arial" panose="020B0604020202020204" pitchFamily="34" charset="0"/>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t"/>
                      <a:r>
                        <a:rPr lang="hu-HU" sz="1000" b="1" i="0" u="none" strike="noStrike" dirty="0">
                          <a:solidFill>
                            <a:srgbClr val="7F7F7F"/>
                          </a:solidFill>
                          <a:effectLst/>
                          <a:latin typeface="Arial" panose="020B0604020202020204" pitchFamily="34" charset="0"/>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61" name="Szövegdoboz 60"/>
          <p:cNvSpPr txBox="1"/>
          <p:nvPr/>
        </p:nvSpPr>
        <p:spPr>
          <a:xfrm>
            <a:off x="3131840" y="1281156"/>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sp>
        <p:nvSpPr>
          <p:cNvPr id="62" name="Szövegdoboz 61"/>
          <p:cNvSpPr txBox="1"/>
          <p:nvPr/>
        </p:nvSpPr>
        <p:spPr>
          <a:xfrm>
            <a:off x="3635896" y="1359807"/>
            <a:ext cx="504056" cy="246221"/>
          </a:xfrm>
          <a:prstGeom prst="rect">
            <a:avLst/>
          </a:prstGeom>
        </p:spPr>
        <p:txBody>
          <a:bodyPr wrap="square" lIns="91438" tIns="45719" rIns="91438" bIns="45719" rtlCol="0">
            <a:spAutoFit/>
          </a:bodyPr>
          <a:lstStyle/>
          <a:p>
            <a:pPr marL="174621" indent="-174621"/>
            <a:r>
              <a:rPr lang="hu-HU" sz="1000" b="1" dirty="0">
                <a:solidFill>
                  <a:srgbClr val="58595B"/>
                </a:solidFill>
                <a:latin typeface="Calibri" pitchFamily="34" charset="0"/>
                <a:cs typeface="Arial" pitchFamily="34" charset="0"/>
              </a:rPr>
              <a:t>18-29</a:t>
            </a:r>
          </a:p>
        </p:txBody>
      </p:sp>
      <p:sp>
        <p:nvSpPr>
          <p:cNvPr id="63" name="Szövegdoboz 62"/>
          <p:cNvSpPr txBox="1"/>
          <p:nvPr/>
        </p:nvSpPr>
        <p:spPr>
          <a:xfrm>
            <a:off x="4042111" y="1359807"/>
            <a:ext cx="504056" cy="246221"/>
          </a:xfrm>
          <a:prstGeom prst="rect">
            <a:avLst/>
          </a:prstGeom>
        </p:spPr>
        <p:txBody>
          <a:bodyPr wrap="square" lIns="91438" tIns="45719" rIns="91438" bIns="45719" rtlCol="0">
            <a:spAutoFit/>
          </a:bodyPr>
          <a:lstStyle/>
          <a:p>
            <a:pPr marL="174621" indent="-174621"/>
            <a:r>
              <a:rPr lang="hu-HU" sz="1000" b="1" dirty="0">
                <a:solidFill>
                  <a:srgbClr val="58595B"/>
                </a:solidFill>
                <a:latin typeface="Calibri" pitchFamily="34" charset="0"/>
                <a:cs typeface="Arial" pitchFamily="34" charset="0"/>
              </a:rPr>
              <a:t>30-39</a:t>
            </a:r>
          </a:p>
        </p:txBody>
      </p:sp>
      <p:sp>
        <p:nvSpPr>
          <p:cNvPr id="64" name="Szövegdoboz 63"/>
          <p:cNvSpPr txBox="1"/>
          <p:nvPr/>
        </p:nvSpPr>
        <p:spPr>
          <a:xfrm>
            <a:off x="4474159" y="1359807"/>
            <a:ext cx="504056" cy="246221"/>
          </a:xfrm>
          <a:prstGeom prst="rect">
            <a:avLst/>
          </a:prstGeom>
        </p:spPr>
        <p:txBody>
          <a:bodyPr wrap="square" lIns="91438" tIns="45719" rIns="91438" bIns="45719" rtlCol="0">
            <a:spAutoFit/>
          </a:bodyPr>
          <a:lstStyle/>
          <a:p>
            <a:pPr marL="174621" indent="-174621"/>
            <a:r>
              <a:rPr lang="hu-HU" sz="1000" b="1" dirty="0">
                <a:solidFill>
                  <a:srgbClr val="58595B"/>
                </a:solidFill>
                <a:latin typeface="Calibri" pitchFamily="34" charset="0"/>
                <a:cs typeface="Arial" pitchFamily="34" charset="0"/>
              </a:rPr>
              <a:t>40-49</a:t>
            </a:r>
          </a:p>
        </p:txBody>
      </p:sp>
      <p:sp>
        <p:nvSpPr>
          <p:cNvPr id="73" name="Freeform 26"/>
          <p:cNvSpPr>
            <a:spLocks noChangeAspect="1" noEditPoints="1"/>
          </p:cNvSpPr>
          <p:nvPr/>
        </p:nvSpPr>
        <p:spPr bwMode="auto">
          <a:xfrm>
            <a:off x="7691082" y="1352935"/>
            <a:ext cx="337303" cy="21852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endParaRPr lang="en-GB">
              <a:solidFill>
                <a:srgbClr val="58595B"/>
              </a:solidFill>
            </a:endParaRPr>
          </a:p>
        </p:txBody>
      </p:sp>
      <p:sp>
        <p:nvSpPr>
          <p:cNvPr id="76" name="Freeform 589"/>
          <p:cNvSpPr>
            <a:spLocks noChangeAspect="1" noEditPoints="1"/>
          </p:cNvSpPr>
          <p:nvPr/>
        </p:nvSpPr>
        <p:spPr bwMode="auto">
          <a:xfrm>
            <a:off x="6732636" y="1347614"/>
            <a:ext cx="359645" cy="223846"/>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rgbClr val="58595B"/>
          </a:solidFill>
          <a:ln w="9525">
            <a:noFill/>
            <a:round/>
            <a:headEnd/>
            <a:tailEnd/>
          </a:ln>
        </p:spPr>
        <p:txBody>
          <a:bodyPr vert="horz" wrap="square" lIns="91438" tIns="45719" rIns="91438" bIns="45719" numCol="1" anchor="t" anchorCtr="0" compatLnSpc="1">
            <a:prstTxWarp prst="textNoShape">
              <a:avLst/>
            </a:prstTxWarp>
          </a:bodyPr>
          <a:lstStyle/>
          <a:p>
            <a:endParaRPr lang="en-GB">
              <a:solidFill>
                <a:srgbClr val="58595B"/>
              </a:solidFill>
            </a:endParaRPr>
          </a:p>
        </p:txBody>
      </p:sp>
      <p:grpSp>
        <p:nvGrpSpPr>
          <p:cNvPr id="2" name="Group 175"/>
          <p:cNvGrpSpPr>
            <a:grpSpLocks noChangeAspect="1"/>
          </p:cNvGrpSpPr>
          <p:nvPr/>
        </p:nvGrpSpPr>
        <p:grpSpPr>
          <a:xfrm>
            <a:off x="7287964" y="1362003"/>
            <a:ext cx="226830" cy="206342"/>
            <a:chOff x="3395663" y="2381251"/>
            <a:chExt cx="246063" cy="223838"/>
          </a:xfrm>
          <a:solidFill>
            <a:srgbClr val="58595B"/>
          </a:solidFill>
        </p:grpSpPr>
        <p:sp>
          <p:nvSpPr>
            <p:cNvPr id="83"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sp>
          <p:nvSpPr>
            <p:cNvPr id="86" name="Rectangle 115"/>
            <p:cNvSpPr>
              <a:spLocks noChangeArrowheads="1"/>
            </p:cNvSpPr>
            <p:nvPr/>
          </p:nvSpPr>
          <p:spPr bwMode="auto">
            <a:xfrm>
              <a:off x="3462338" y="2505076"/>
              <a:ext cx="114300"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sp>
          <p:nvSpPr>
            <p:cNvPr id="89" name="Rectangle 116"/>
            <p:cNvSpPr>
              <a:spLocks noChangeArrowheads="1"/>
            </p:cNvSpPr>
            <p:nvPr/>
          </p:nvSpPr>
          <p:spPr bwMode="auto">
            <a:xfrm>
              <a:off x="35337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sp>
          <p:nvSpPr>
            <p:cNvPr id="92" name="Rectangle 117"/>
            <p:cNvSpPr>
              <a:spLocks noChangeArrowheads="1"/>
            </p:cNvSpPr>
            <p:nvPr/>
          </p:nvSpPr>
          <p:spPr bwMode="auto">
            <a:xfrm>
              <a:off x="3495675" y="2505076"/>
              <a:ext cx="7938"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sp>
          <p:nvSpPr>
            <p:cNvPr id="95" name="Rectangle 118"/>
            <p:cNvSpPr>
              <a:spLocks noChangeArrowheads="1"/>
            </p:cNvSpPr>
            <p:nvPr/>
          </p:nvSpPr>
          <p:spPr bwMode="auto">
            <a:xfrm>
              <a:off x="3462338" y="2535238"/>
              <a:ext cx="114300" cy="7938"/>
            </a:xfrm>
            <a:prstGeom prst="rect">
              <a:avLst/>
            </a:prstGeom>
            <a:grp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58595B"/>
                </a:solidFill>
              </a:endParaRPr>
            </a:p>
          </p:txBody>
        </p:sp>
      </p:grpSp>
      <p:pic>
        <p:nvPicPr>
          <p:cNvPr id="105" name="Kép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347614"/>
            <a:ext cx="259215" cy="246806"/>
          </a:xfrm>
          <a:prstGeom prst="rect">
            <a:avLst/>
          </a:prstGeom>
        </p:spPr>
      </p:pic>
      <p:sp>
        <p:nvSpPr>
          <p:cNvPr id="122" name="Szövegdoboz 121"/>
          <p:cNvSpPr txBox="1"/>
          <p:nvPr/>
        </p:nvSpPr>
        <p:spPr>
          <a:xfrm>
            <a:off x="2745967" y="1277926"/>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grpSp>
        <p:nvGrpSpPr>
          <p:cNvPr id="4" name="Group 3"/>
          <p:cNvGrpSpPr/>
          <p:nvPr/>
        </p:nvGrpSpPr>
        <p:grpSpPr>
          <a:xfrm>
            <a:off x="5698295" y="1274696"/>
            <a:ext cx="961937" cy="403340"/>
            <a:chOff x="5698295" y="1304314"/>
            <a:chExt cx="961937" cy="403340"/>
          </a:xfrm>
        </p:grpSpPr>
        <p:sp>
          <p:nvSpPr>
            <p:cNvPr id="35" name="Szövegdoboz 60"/>
            <p:cNvSpPr txBox="1"/>
            <p:nvPr/>
          </p:nvSpPr>
          <p:spPr>
            <a:xfrm>
              <a:off x="5940152" y="1307544"/>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grpSp>
          <p:nvGrpSpPr>
            <p:cNvPr id="3" name="Group 2"/>
            <p:cNvGrpSpPr/>
            <p:nvPr/>
          </p:nvGrpSpPr>
          <p:grpSpPr>
            <a:xfrm>
              <a:off x="5698295" y="1304314"/>
              <a:ext cx="720080" cy="400110"/>
              <a:chOff x="5698295" y="1304314"/>
              <a:chExt cx="720080" cy="400110"/>
            </a:xfrm>
          </p:grpSpPr>
          <p:sp>
            <p:nvSpPr>
              <p:cNvPr id="120" name="TextBox 107"/>
              <p:cNvSpPr txBox="1"/>
              <p:nvPr/>
            </p:nvSpPr>
            <p:spPr>
              <a:xfrm>
                <a:off x="5907879" y="1409172"/>
                <a:ext cx="248297" cy="276997"/>
              </a:xfrm>
              <a:prstGeom prst="rect">
                <a:avLst/>
              </a:prstGeom>
            </p:spPr>
            <p:txBody>
              <a:bodyPr wrap="square" lIns="91438" tIns="45719" rIns="91438" bIns="45719" rtlCol="0">
                <a:spAutoFit/>
              </a:bodyPr>
              <a:lstStyle/>
              <a:p>
                <a:pPr marL="173034" indent="-173034" algn="ctr"/>
                <a:r>
                  <a:rPr lang="hu-HU" sz="1200" dirty="0">
                    <a:solidFill>
                      <a:srgbClr val="58595B"/>
                    </a:solidFill>
                    <a:latin typeface="Calibri" pitchFamily="34" charset="0"/>
                    <a:cs typeface="Arial" pitchFamily="34" charset="0"/>
                    <a:sym typeface="Wingdings 3"/>
                  </a:rPr>
                  <a:t></a:t>
                </a:r>
                <a:endParaRPr lang="hu-HU" sz="1200" dirty="0">
                  <a:solidFill>
                    <a:srgbClr val="58595B"/>
                  </a:solidFill>
                  <a:latin typeface="Calibri" pitchFamily="34" charset="0"/>
                  <a:cs typeface="Arial" pitchFamily="34" charset="0"/>
                </a:endParaRPr>
              </a:p>
            </p:txBody>
          </p:sp>
          <p:sp>
            <p:nvSpPr>
              <p:cNvPr id="36" name="Szövegdoboz 121"/>
              <p:cNvSpPr txBox="1"/>
              <p:nvPr/>
            </p:nvSpPr>
            <p:spPr>
              <a:xfrm>
                <a:off x="5698295" y="1304314"/>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grpSp>
      </p:grpSp>
      <p:sp>
        <p:nvSpPr>
          <p:cNvPr id="37" name="Szövegdoboz 121"/>
          <p:cNvSpPr txBox="1"/>
          <p:nvPr/>
        </p:nvSpPr>
        <p:spPr>
          <a:xfrm>
            <a:off x="4932040" y="1271466"/>
            <a:ext cx="720080" cy="400110"/>
          </a:xfrm>
          <a:prstGeom prst="rect">
            <a:avLst/>
          </a:prstGeom>
        </p:spPr>
        <p:txBody>
          <a:bodyPr wrap="square" lIns="91438" tIns="45719" rIns="91438" bIns="45719" rtlCol="0">
            <a:spAutoFit/>
          </a:bodyPr>
          <a:lstStyle/>
          <a:p>
            <a:pPr marL="174621" indent="-174621"/>
            <a:r>
              <a:rPr lang="hu-HU" sz="2000" dirty="0">
                <a:solidFill>
                  <a:srgbClr val="58595B"/>
                </a:solidFill>
                <a:latin typeface="Calibri" pitchFamily="34" charset="0"/>
                <a:cs typeface="Arial" pitchFamily="34" charset="0"/>
                <a:sym typeface="Webdings"/>
              </a:rPr>
              <a:t></a:t>
            </a:r>
            <a:endParaRPr lang="hu-HU" sz="2000" dirty="0">
              <a:solidFill>
                <a:srgbClr val="58595B"/>
              </a:solidFill>
              <a:latin typeface="Calibri" pitchFamily="34" charset="0"/>
              <a:cs typeface="Arial" pitchFamily="34" charset="0"/>
            </a:endParaRPr>
          </a:p>
        </p:txBody>
      </p:sp>
      <p:cxnSp>
        <p:nvCxnSpPr>
          <p:cNvPr id="40" name="Straight Connector 39"/>
          <p:cNvCxnSpPr/>
          <p:nvPr/>
        </p:nvCxnSpPr>
        <p:spPr>
          <a:xfrm>
            <a:off x="4978215" y="1354218"/>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35896" y="1362002"/>
            <a:ext cx="0" cy="228986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Szövegdoboz 63"/>
          <p:cNvSpPr txBox="1"/>
          <p:nvPr/>
        </p:nvSpPr>
        <p:spPr>
          <a:xfrm>
            <a:off x="411186" y="4951823"/>
            <a:ext cx="4808886" cy="2769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a:p>
            <a:pPr marL="4763"/>
            <a:endParaRPr lang="hu-HU" sz="900" dirty="0">
              <a:solidFill>
                <a:srgbClr val="222223"/>
              </a:solidFill>
            </a:endParaRPr>
          </a:p>
        </p:txBody>
      </p:sp>
      <p:pic>
        <p:nvPicPr>
          <p:cNvPr id="42" name="Picture 41">
            <a:extLst>
              <a:ext uri="{FF2B5EF4-FFF2-40B4-BE49-F238E27FC236}">
                <a16:creationId xmlns:a16="http://schemas.microsoft.com/office/drawing/2014/main" xmlns="" id="{444E6323-8E71-4C23-A5E3-17398322B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43" name="Picture 42">
            <a:extLst>
              <a:ext uri="{FF2B5EF4-FFF2-40B4-BE49-F238E27FC236}">
                <a16:creationId xmlns:a16="http://schemas.microsoft.com/office/drawing/2014/main" xmlns="" id="{57512C0A-79B5-42B1-B49C-F81FBDFC93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2930038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6"/>
          <p:cNvGraphicFramePr/>
          <p:nvPr>
            <p:extLst>
              <p:ext uri="{D42A27DB-BD31-4B8C-83A1-F6EECF244321}">
                <p14:modId xmlns:p14="http://schemas.microsoft.com/office/powerpoint/2010/main" val="77029872"/>
              </p:ext>
            </p:extLst>
          </p:nvPr>
        </p:nvGraphicFramePr>
        <p:xfrm>
          <a:off x="4266367" y="771550"/>
          <a:ext cx="4552738" cy="383122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p:cNvSpPr>
            <a:spLocks noGrp="1"/>
          </p:cNvSpPr>
          <p:nvPr>
            <p:ph type="title"/>
          </p:nvPr>
        </p:nvSpPr>
        <p:spPr>
          <a:xfrm>
            <a:off x="179512" y="6357"/>
            <a:ext cx="8680422" cy="469722"/>
          </a:xfrm>
        </p:spPr>
        <p:txBody>
          <a:bodyPr>
            <a:normAutofit fontScale="90000"/>
          </a:bodyPr>
          <a:lstStyle/>
          <a:p>
            <a:r>
              <a:rPr lang="hu-HU" dirty="0" err="1"/>
              <a:t>Date</a:t>
            </a:r>
            <a:r>
              <a:rPr lang="hu-HU" dirty="0"/>
              <a:t> of </a:t>
            </a:r>
            <a:r>
              <a:rPr lang="hu-HU" dirty="0" err="1"/>
              <a:t>Moving</a:t>
            </a:r>
            <a:r>
              <a:rPr lang="hu-HU" dirty="0"/>
              <a:t> Home </a:t>
            </a:r>
            <a:endParaRPr lang="en-US" dirty="0"/>
          </a:p>
        </p:txBody>
      </p:sp>
      <p:graphicFrame>
        <p:nvGraphicFramePr>
          <p:cNvPr id="12" name="Chart 13"/>
          <p:cNvGraphicFramePr>
            <a:graphicFrameLocks noChangeAspect="1"/>
          </p:cNvGraphicFramePr>
          <p:nvPr>
            <p:extLst>
              <p:ext uri="{D42A27DB-BD31-4B8C-83A1-F6EECF244321}">
                <p14:modId xmlns:p14="http://schemas.microsoft.com/office/powerpoint/2010/main" val="1340266994"/>
              </p:ext>
            </p:extLst>
          </p:nvPr>
        </p:nvGraphicFramePr>
        <p:xfrm>
          <a:off x="2339752" y="1265627"/>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4"/>
          <p:cNvSpPr/>
          <p:nvPr/>
        </p:nvSpPr>
        <p:spPr>
          <a:xfrm>
            <a:off x="2675923" y="1578440"/>
            <a:ext cx="959973" cy="369332"/>
          </a:xfrm>
          <a:prstGeom prst="rect">
            <a:avLst/>
          </a:prstGeom>
        </p:spPr>
        <p:txBody>
          <a:bodyPr wrap="square" lIns="91438" tIns="45719" rIns="91438" bIns="45719">
            <a:spAutoFit/>
          </a:bodyPr>
          <a:lstStyle/>
          <a:p>
            <a:pPr defTabSz="685783">
              <a:defRPr/>
            </a:pPr>
            <a:r>
              <a:rPr lang="hu-HU" b="1" kern="0" dirty="0">
                <a:solidFill>
                  <a:schemeClr val="accent4"/>
                </a:solidFill>
                <a:latin typeface="Calibri"/>
              </a:rPr>
              <a:t>16</a:t>
            </a:r>
            <a:r>
              <a:rPr lang="en-ZA" b="1" kern="0" dirty="0">
                <a:solidFill>
                  <a:schemeClr val="accent4"/>
                </a:solidFill>
                <a:latin typeface="Calibri"/>
              </a:rPr>
              <a:t>%</a:t>
            </a:r>
            <a:endParaRPr lang="en-ZA" kern="0" dirty="0">
              <a:solidFill>
                <a:schemeClr val="accent4"/>
              </a:solidFill>
              <a:latin typeface="Calibri"/>
            </a:endParaRPr>
          </a:p>
        </p:txBody>
      </p:sp>
      <p:sp>
        <p:nvSpPr>
          <p:cNvPr id="14" name="Text Placeholder 9"/>
          <p:cNvSpPr txBox="1">
            <a:spLocks/>
          </p:cNvSpPr>
          <p:nvPr/>
        </p:nvSpPr>
        <p:spPr>
          <a:xfrm>
            <a:off x="2123727" y="885863"/>
            <a:ext cx="1704920" cy="3693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THOSE WHO PLAN TO MOVE BACK TO HUNGARY</a:t>
            </a:r>
          </a:p>
        </p:txBody>
      </p:sp>
      <p:graphicFrame>
        <p:nvGraphicFramePr>
          <p:cNvPr id="28" name="Chart 13"/>
          <p:cNvGraphicFramePr>
            <a:graphicFrameLocks noChangeAspect="1"/>
          </p:cNvGraphicFramePr>
          <p:nvPr>
            <p:extLst>
              <p:ext uri="{D42A27DB-BD31-4B8C-83A1-F6EECF244321}">
                <p14:modId xmlns:p14="http://schemas.microsoft.com/office/powerpoint/2010/main" val="2802992574"/>
              </p:ext>
            </p:extLst>
          </p:nvPr>
        </p:nvGraphicFramePr>
        <p:xfrm>
          <a:off x="2339752" y="2259288"/>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14"/>
          <p:cNvSpPr/>
          <p:nvPr/>
        </p:nvSpPr>
        <p:spPr>
          <a:xfrm>
            <a:off x="2675923" y="2586552"/>
            <a:ext cx="887965" cy="369332"/>
          </a:xfrm>
          <a:prstGeom prst="rect">
            <a:avLst/>
          </a:prstGeom>
        </p:spPr>
        <p:txBody>
          <a:bodyPr wrap="square" lIns="91438" tIns="45719" rIns="91438" bIns="45719">
            <a:spAutoFit/>
          </a:bodyPr>
          <a:lstStyle/>
          <a:p>
            <a:pPr defTabSz="685783">
              <a:defRPr/>
            </a:pPr>
            <a:r>
              <a:rPr lang="hu-HU" b="1" kern="0" dirty="0">
                <a:solidFill>
                  <a:schemeClr val="accent2"/>
                </a:solidFill>
                <a:latin typeface="Calibri"/>
              </a:rPr>
              <a:t>15</a:t>
            </a:r>
            <a:r>
              <a:rPr lang="en-ZA" b="1" kern="0" dirty="0">
                <a:solidFill>
                  <a:schemeClr val="accent2"/>
                </a:solidFill>
                <a:latin typeface="Calibri"/>
              </a:rPr>
              <a:t>%</a:t>
            </a:r>
            <a:endParaRPr lang="en-ZA" kern="0" dirty="0">
              <a:solidFill>
                <a:schemeClr val="accent2"/>
              </a:solidFill>
              <a:latin typeface="Calibri"/>
            </a:endParaRPr>
          </a:p>
        </p:txBody>
      </p:sp>
      <p:sp>
        <p:nvSpPr>
          <p:cNvPr id="37" name="Rectangle 36"/>
          <p:cNvSpPr/>
          <p:nvPr/>
        </p:nvSpPr>
        <p:spPr>
          <a:xfrm>
            <a:off x="1688356" y="1506432"/>
            <a:ext cx="809833" cy="446274"/>
          </a:xfrm>
          <a:prstGeom prst="rect">
            <a:avLst/>
          </a:prstGeom>
        </p:spPr>
        <p:txBody>
          <a:bodyPr wrap="none" lIns="91438" tIns="45719" rIns="91438" bIns="45719">
            <a:spAutoFit/>
          </a:bodyPr>
          <a:lstStyle/>
          <a:p>
            <a:r>
              <a:rPr lang="hu-HU" sz="2300" b="1" kern="0" dirty="0">
                <a:solidFill>
                  <a:schemeClr val="accent4"/>
                </a:solidFill>
                <a:latin typeface="Calibri"/>
              </a:rPr>
              <a:t>Total</a:t>
            </a:r>
          </a:p>
        </p:txBody>
      </p:sp>
      <p:sp>
        <p:nvSpPr>
          <p:cNvPr id="38" name="Rectangle 37"/>
          <p:cNvSpPr/>
          <p:nvPr/>
        </p:nvSpPr>
        <p:spPr>
          <a:xfrm>
            <a:off x="720267" y="2530387"/>
            <a:ext cx="1762017" cy="446274"/>
          </a:xfrm>
          <a:prstGeom prst="rect">
            <a:avLst/>
          </a:prstGeom>
        </p:spPr>
        <p:txBody>
          <a:bodyPr wrap="none" lIns="91438" tIns="45719" rIns="91438" bIns="45719">
            <a:spAutoFit/>
          </a:bodyPr>
          <a:lstStyle/>
          <a:p>
            <a:r>
              <a:rPr lang="hu-HU" sz="2300" b="1" kern="0" dirty="0">
                <a:solidFill>
                  <a:schemeClr val="accent2"/>
                </a:solidFill>
                <a:latin typeface="Calibri"/>
              </a:rPr>
              <a:t>Great </a:t>
            </a:r>
            <a:r>
              <a:rPr lang="hu-HU" sz="2300" b="1" kern="0" dirty="0" err="1">
                <a:solidFill>
                  <a:schemeClr val="accent2"/>
                </a:solidFill>
                <a:latin typeface="Calibri"/>
              </a:rPr>
              <a:t>Britain</a:t>
            </a:r>
            <a:endParaRPr lang="hu-HU" sz="2300" b="1" kern="0" dirty="0">
              <a:solidFill>
                <a:schemeClr val="accent2"/>
              </a:solidFill>
              <a:latin typeface="Calibri"/>
            </a:endParaRPr>
          </a:p>
        </p:txBody>
      </p:sp>
      <p:graphicFrame>
        <p:nvGraphicFramePr>
          <p:cNvPr id="44" name="Chart 13"/>
          <p:cNvGraphicFramePr>
            <a:graphicFrameLocks noChangeAspect="1"/>
          </p:cNvGraphicFramePr>
          <p:nvPr>
            <p:extLst>
              <p:ext uri="{D42A27DB-BD31-4B8C-83A1-F6EECF244321}">
                <p14:modId xmlns:p14="http://schemas.microsoft.com/office/powerpoint/2010/main" val="1557390313"/>
              </p:ext>
            </p:extLst>
          </p:nvPr>
        </p:nvGraphicFramePr>
        <p:xfrm>
          <a:off x="2339752" y="3267400"/>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45" name="Rectangle 14"/>
          <p:cNvSpPr/>
          <p:nvPr/>
        </p:nvSpPr>
        <p:spPr>
          <a:xfrm>
            <a:off x="2675923" y="3594664"/>
            <a:ext cx="959973" cy="369332"/>
          </a:xfrm>
          <a:prstGeom prst="rect">
            <a:avLst/>
          </a:prstGeom>
        </p:spPr>
        <p:txBody>
          <a:bodyPr wrap="square" lIns="91438" tIns="45719" rIns="91438" bIns="45719">
            <a:spAutoFit/>
          </a:bodyPr>
          <a:lstStyle/>
          <a:p>
            <a:pPr defTabSz="685783">
              <a:defRPr/>
            </a:pPr>
            <a:r>
              <a:rPr lang="hu-HU" b="1" kern="0" dirty="0">
                <a:solidFill>
                  <a:schemeClr val="accent5"/>
                </a:solidFill>
                <a:latin typeface="Calibri"/>
              </a:rPr>
              <a:t>17</a:t>
            </a:r>
            <a:r>
              <a:rPr lang="en-ZA" b="1" kern="0" dirty="0">
                <a:solidFill>
                  <a:schemeClr val="accent5"/>
                </a:solidFill>
                <a:latin typeface="Calibri"/>
              </a:rPr>
              <a:t>%</a:t>
            </a:r>
            <a:endParaRPr lang="en-ZA" kern="0" dirty="0">
              <a:solidFill>
                <a:schemeClr val="accent5"/>
              </a:solidFill>
              <a:latin typeface="Calibri"/>
            </a:endParaRPr>
          </a:p>
        </p:txBody>
      </p:sp>
      <p:sp>
        <p:nvSpPr>
          <p:cNvPr id="48" name="Rectangle 47"/>
          <p:cNvSpPr/>
          <p:nvPr/>
        </p:nvSpPr>
        <p:spPr>
          <a:xfrm>
            <a:off x="1147093" y="3520826"/>
            <a:ext cx="1309970" cy="446274"/>
          </a:xfrm>
          <a:prstGeom prst="rect">
            <a:avLst/>
          </a:prstGeom>
        </p:spPr>
        <p:txBody>
          <a:bodyPr wrap="none" lIns="91438" tIns="45719" rIns="91438" bIns="45719">
            <a:spAutoFit/>
          </a:bodyPr>
          <a:lstStyle/>
          <a:p>
            <a:r>
              <a:rPr lang="hu-HU" sz="2300" b="1" kern="0" dirty="0" err="1">
                <a:solidFill>
                  <a:schemeClr val="accent5"/>
                </a:solidFill>
                <a:latin typeface="Calibri"/>
              </a:rPr>
              <a:t>Germany</a:t>
            </a:r>
            <a:endParaRPr lang="hu-HU" sz="2300" b="1" kern="0" dirty="0">
              <a:solidFill>
                <a:schemeClr val="accent5"/>
              </a:solidFill>
              <a:latin typeface="Calibri"/>
            </a:endParaRPr>
          </a:p>
        </p:txBody>
      </p:sp>
      <p:sp>
        <p:nvSpPr>
          <p:cNvPr id="20" name="Szövegdoboz 39"/>
          <p:cNvSpPr txBox="1">
            <a:spLocks noChangeArrowheads="1"/>
          </p:cNvSpPr>
          <p:nvPr/>
        </p:nvSpPr>
        <p:spPr bwMode="auto">
          <a:xfrm>
            <a:off x="4788023" y="972766"/>
            <a:ext cx="2376263" cy="230832"/>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dirty="0"/>
              <a:t>EXPECTED DATE OF MOVING HOME</a:t>
            </a:r>
          </a:p>
        </p:txBody>
      </p:sp>
      <p:sp>
        <p:nvSpPr>
          <p:cNvPr id="22" name="Rectangle 21"/>
          <p:cNvSpPr/>
          <p:nvPr/>
        </p:nvSpPr>
        <p:spPr>
          <a:xfrm>
            <a:off x="179512" y="4299942"/>
            <a:ext cx="8640960" cy="553996"/>
          </a:xfrm>
          <a:prstGeom prst="rect">
            <a:avLst/>
          </a:prstGeom>
        </p:spPr>
        <p:txBody>
          <a:bodyPr wrap="square" lIns="91438" tIns="45719" rIns="91438" bIns="45719">
            <a:spAutoFit/>
          </a:bodyPr>
          <a:lstStyle/>
          <a:p>
            <a:pPr marL="4763"/>
            <a:r>
              <a:rPr lang="en-GB" sz="1000" dirty="0">
                <a:solidFill>
                  <a:srgbClr val="58595B"/>
                </a:solidFill>
              </a:rPr>
              <a:t>The majority of those who plan to travel home wish to do so in 1-5 years. Moving home in 1 year is planned only by the minority, although the rate of this group is much higher among Hungarians living in Great Britain compared to those living in Germany, who think in longer term. However, the rate of those who do not know when they will permanently return is also significant. </a:t>
            </a:r>
          </a:p>
        </p:txBody>
      </p:sp>
      <p:sp>
        <p:nvSpPr>
          <p:cNvPr id="24" name="Text Placeholder 9"/>
          <p:cNvSpPr>
            <a:spLocks noGrp="1"/>
          </p:cNvSpPr>
          <p:nvPr>
            <p:ph type="body" sz="quarter" idx="26"/>
          </p:nvPr>
        </p:nvSpPr>
        <p:spPr>
          <a:xfrm>
            <a:off x="202233" y="483518"/>
            <a:ext cx="8690248" cy="209475"/>
          </a:xfrm>
        </p:spPr>
        <p:txBody>
          <a:bodyPr/>
          <a:lstStyle/>
          <a:p>
            <a:r>
              <a:rPr lang="hu-HU" dirty="0" err="1"/>
              <a:t>When</a:t>
            </a:r>
            <a:r>
              <a:rPr lang="hu-HU" dirty="0"/>
              <a:t> </a:t>
            </a:r>
            <a:r>
              <a:rPr lang="hu-HU" dirty="0" err="1"/>
              <a:t>do</a:t>
            </a:r>
            <a:r>
              <a:rPr lang="hu-HU" dirty="0"/>
              <a:t> </a:t>
            </a:r>
            <a:r>
              <a:rPr lang="hu-HU" dirty="0" err="1"/>
              <a:t>you</a:t>
            </a:r>
            <a:r>
              <a:rPr lang="hu-HU" dirty="0"/>
              <a:t> </a:t>
            </a:r>
            <a:r>
              <a:rPr lang="hu-HU" dirty="0" err="1"/>
              <a:t>plan</a:t>
            </a:r>
            <a:r>
              <a:rPr lang="hu-HU" dirty="0"/>
              <a:t> </a:t>
            </a:r>
            <a:r>
              <a:rPr lang="hu-HU" dirty="0" err="1"/>
              <a:t>to</a:t>
            </a:r>
            <a:r>
              <a:rPr lang="hu-HU" dirty="0"/>
              <a:t> </a:t>
            </a:r>
            <a:r>
              <a:rPr lang="hu-HU" dirty="0" err="1"/>
              <a:t>move</a:t>
            </a:r>
            <a:r>
              <a:rPr lang="hu-HU" dirty="0"/>
              <a:t> back </a:t>
            </a:r>
            <a:r>
              <a:rPr lang="hu-HU" dirty="0" err="1"/>
              <a:t>to</a:t>
            </a:r>
            <a:r>
              <a:rPr lang="hu-HU" dirty="0"/>
              <a:t> Hungary? </a:t>
            </a:r>
          </a:p>
        </p:txBody>
      </p:sp>
      <p:sp>
        <p:nvSpPr>
          <p:cNvPr id="18"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N=117 (</a:t>
            </a:r>
            <a:r>
              <a:rPr lang="hu-HU" sz="900" dirty="0" err="1">
                <a:solidFill>
                  <a:srgbClr val="222223"/>
                </a:solidFill>
              </a:rPr>
              <a:t>who</a:t>
            </a:r>
            <a:r>
              <a:rPr lang="hu-HU" sz="900" dirty="0">
                <a:solidFill>
                  <a:srgbClr val="222223"/>
                </a:solidFill>
              </a:rPr>
              <a:t> </a:t>
            </a:r>
            <a:r>
              <a:rPr lang="hu-HU" sz="900" dirty="0" err="1">
                <a:solidFill>
                  <a:srgbClr val="222223"/>
                </a:solidFill>
              </a:rPr>
              <a:t>plan</a:t>
            </a:r>
            <a:r>
              <a:rPr lang="hu-HU" sz="900" dirty="0">
                <a:solidFill>
                  <a:srgbClr val="222223"/>
                </a:solidFill>
              </a:rPr>
              <a:t> </a:t>
            </a:r>
            <a:r>
              <a:rPr lang="hu-HU" sz="900" dirty="0" err="1">
                <a:solidFill>
                  <a:srgbClr val="222223"/>
                </a:solidFill>
              </a:rPr>
              <a:t>to</a:t>
            </a:r>
            <a:r>
              <a:rPr lang="hu-HU" sz="900" dirty="0">
                <a:solidFill>
                  <a:srgbClr val="222223"/>
                </a:solidFill>
              </a:rPr>
              <a:t> </a:t>
            </a:r>
            <a:r>
              <a:rPr lang="hu-HU" sz="900" dirty="0" err="1">
                <a:solidFill>
                  <a:srgbClr val="222223"/>
                </a:solidFill>
              </a:rPr>
              <a:t>move</a:t>
            </a:r>
            <a:r>
              <a:rPr lang="hu-HU" sz="900" dirty="0">
                <a:solidFill>
                  <a:srgbClr val="222223"/>
                </a:solidFill>
              </a:rPr>
              <a:t> </a:t>
            </a:r>
            <a:r>
              <a:rPr lang="hu-HU" sz="900" dirty="0" err="1">
                <a:solidFill>
                  <a:srgbClr val="222223"/>
                </a:solidFill>
              </a:rPr>
              <a:t>home</a:t>
            </a:r>
            <a:r>
              <a:rPr lang="hu-HU" sz="900" dirty="0">
                <a:solidFill>
                  <a:srgbClr val="222223"/>
                </a:solidFill>
              </a:rPr>
              <a:t>)</a:t>
            </a:r>
          </a:p>
        </p:txBody>
      </p:sp>
      <p:pic>
        <p:nvPicPr>
          <p:cNvPr id="19" name="Picture 18">
            <a:extLst>
              <a:ext uri="{FF2B5EF4-FFF2-40B4-BE49-F238E27FC236}">
                <a16:creationId xmlns:a16="http://schemas.microsoft.com/office/drawing/2014/main" xmlns="" id="{105C86F7-8425-4127-A82C-03DAAFD861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23" name="Picture 22">
            <a:extLst>
              <a:ext uri="{FF2B5EF4-FFF2-40B4-BE49-F238E27FC236}">
                <a16:creationId xmlns:a16="http://schemas.microsoft.com/office/drawing/2014/main" xmlns="" id="{E59484F2-59B1-43B4-83AE-7B4CA9C1B6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23102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6357"/>
            <a:ext cx="8680422" cy="469722"/>
          </a:xfrm>
        </p:spPr>
        <p:txBody>
          <a:bodyPr>
            <a:normAutofit fontScale="90000"/>
          </a:bodyPr>
          <a:lstStyle/>
          <a:p>
            <a:r>
              <a:rPr lang="hu-HU" dirty="0"/>
              <a:t>The </a:t>
            </a:r>
            <a:r>
              <a:rPr lang="hu-HU" dirty="0" err="1"/>
              <a:t>Effects</a:t>
            </a:r>
            <a:r>
              <a:rPr lang="hu-HU" dirty="0"/>
              <a:t> of </a:t>
            </a:r>
            <a:r>
              <a:rPr lang="hu-HU" dirty="0" err="1"/>
              <a:t>Brexit</a:t>
            </a:r>
            <a:endParaRPr lang="en-US" dirty="0"/>
          </a:p>
        </p:txBody>
      </p:sp>
      <p:sp>
        <p:nvSpPr>
          <p:cNvPr id="118" name="Rectangle 117"/>
          <p:cNvSpPr/>
          <p:nvPr/>
        </p:nvSpPr>
        <p:spPr>
          <a:xfrm>
            <a:off x="5097885" y="1163433"/>
            <a:ext cx="3456384" cy="3016208"/>
          </a:xfrm>
          <a:prstGeom prst="rect">
            <a:avLst/>
          </a:prstGeom>
        </p:spPr>
        <p:txBody>
          <a:bodyPr wrap="square" lIns="91438" tIns="45719" rIns="91438" bIns="45719">
            <a:spAutoFit/>
          </a:bodyPr>
          <a:lstStyle/>
          <a:p>
            <a:pPr marL="4763" algn="just"/>
            <a:r>
              <a:rPr lang="en-GB" sz="1000" dirty="0">
                <a:solidFill>
                  <a:srgbClr val="58595B"/>
                </a:solidFill>
              </a:rPr>
              <a:t>According 60 % of Hungarians living in Great Britain the country’s exit from the European Union will not affect their habitation, and there is a marginal rate of those who think it will make staying so difficult they will have to move. However, 38 % thinks it will make their li</a:t>
            </a:r>
            <a:r>
              <a:rPr lang="hu-HU" sz="1000" dirty="0" err="1">
                <a:solidFill>
                  <a:srgbClr val="58595B"/>
                </a:solidFill>
              </a:rPr>
              <a:t>ves</a:t>
            </a:r>
            <a:r>
              <a:rPr lang="en-GB" sz="1000" dirty="0">
                <a:solidFill>
                  <a:srgbClr val="58595B"/>
                </a:solidFill>
              </a:rPr>
              <a:t> more difficult is some respect. </a:t>
            </a:r>
          </a:p>
          <a:p>
            <a:pPr marL="4763" algn="just"/>
            <a:r>
              <a:rPr lang="en-GB" sz="1000" dirty="0">
                <a:solidFill>
                  <a:srgbClr val="58595B"/>
                </a:solidFill>
              </a:rPr>
              <a:t> </a:t>
            </a:r>
          </a:p>
          <a:p>
            <a:pPr marL="4763" algn="just"/>
            <a:r>
              <a:rPr lang="en-GB" sz="1000" dirty="0">
                <a:solidFill>
                  <a:srgbClr val="58595B"/>
                </a:solidFill>
              </a:rPr>
              <a:t>Those who think Brexit will not affect their </a:t>
            </a:r>
            <a:r>
              <a:rPr lang="hu-HU" sz="1000" dirty="0" err="1">
                <a:solidFill>
                  <a:srgbClr val="58595B"/>
                </a:solidFill>
              </a:rPr>
              <a:t>residence</a:t>
            </a:r>
            <a:r>
              <a:rPr lang="en-GB" sz="1000" dirty="0">
                <a:solidFill>
                  <a:srgbClr val="58595B"/>
                </a:solidFill>
              </a:rPr>
              <a:t> are typically the elderly (40-49 </a:t>
            </a:r>
            <a:r>
              <a:rPr lang="en-GB" sz="1000" dirty="0" err="1">
                <a:solidFill>
                  <a:srgbClr val="58595B"/>
                </a:solidFill>
              </a:rPr>
              <a:t>y.o</a:t>
            </a:r>
            <a:r>
              <a:rPr lang="en-GB" sz="1000" dirty="0">
                <a:solidFill>
                  <a:srgbClr val="58595B"/>
                </a:solidFill>
              </a:rPr>
              <a:t>.), people living in villages and arriving with </a:t>
            </a:r>
            <a:r>
              <a:rPr lang="hu-HU" sz="1000" dirty="0" err="1">
                <a:solidFill>
                  <a:srgbClr val="58595B"/>
                </a:solidFill>
              </a:rPr>
              <a:t>settling</a:t>
            </a:r>
            <a:r>
              <a:rPr lang="en-GB" sz="1000" dirty="0">
                <a:solidFill>
                  <a:srgbClr val="58595B"/>
                </a:solidFill>
              </a:rPr>
              <a:t> intentions. They have lived in the country </a:t>
            </a:r>
            <a:r>
              <a:rPr lang="hu-HU" sz="1000" dirty="0" err="1">
                <a:solidFill>
                  <a:srgbClr val="58595B"/>
                </a:solidFill>
              </a:rPr>
              <a:t>for</a:t>
            </a:r>
            <a:r>
              <a:rPr lang="en-GB" sz="1000" dirty="0">
                <a:solidFill>
                  <a:srgbClr val="58595B"/>
                </a:solidFill>
              </a:rPr>
              <a:t> a long time so they also want to stay permanently, they consider this country as their home, an they keep in touch with people at home less frequently than average. </a:t>
            </a:r>
          </a:p>
          <a:p>
            <a:pPr marL="4763" algn="just"/>
            <a:endParaRPr lang="en-GB" sz="1000" dirty="0">
              <a:solidFill>
                <a:srgbClr val="58595B"/>
              </a:solidFill>
            </a:endParaRPr>
          </a:p>
          <a:p>
            <a:pPr marL="4763" algn="just"/>
            <a:r>
              <a:rPr lang="en-GB" sz="1000" dirty="0">
                <a:solidFill>
                  <a:srgbClr val="58595B"/>
                </a:solidFill>
              </a:rPr>
              <a:t>Those who think this event will make their li</a:t>
            </a:r>
            <a:r>
              <a:rPr lang="hu-HU" sz="1000" dirty="0" err="1">
                <a:solidFill>
                  <a:srgbClr val="58595B"/>
                </a:solidFill>
              </a:rPr>
              <a:t>ves</a:t>
            </a:r>
            <a:r>
              <a:rPr lang="en-GB" sz="1000" dirty="0">
                <a:solidFill>
                  <a:srgbClr val="58595B"/>
                </a:solidFill>
              </a:rPr>
              <a:t> more difficult in some respect are rather singles living in the capital who are uncertain about their future regarding moving home. They are typically people who have arrived recently and often feel like strangers in the country. </a:t>
            </a:r>
          </a:p>
        </p:txBody>
      </p:sp>
      <p:sp>
        <p:nvSpPr>
          <p:cNvPr id="6" name="TextBox 7"/>
          <p:cNvSpPr txBox="1"/>
          <p:nvPr/>
        </p:nvSpPr>
        <p:spPr>
          <a:xfrm>
            <a:off x="3707904" y="1833239"/>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sp>
        <p:nvSpPr>
          <p:cNvPr id="23" name="TextBox 7"/>
          <p:cNvSpPr txBox="1"/>
          <p:nvPr/>
        </p:nvSpPr>
        <p:spPr>
          <a:xfrm>
            <a:off x="3707904" y="2820550"/>
            <a:ext cx="4536504" cy="403954"/>
          </a:xfrm>
          <a:prstGeom prst="rect">
            <a:avLst/>
          </a:prstGeom>
        </p:spPr>
        <p:txBody>
          <a:bodyPr wrap="square" lIns="91438" tIns="45719" rIns="91438" bIns="45719" rtlCol="0">
            <a:spAutoFit/>
          </a:bodyPr>
          <a:lstStyle/>
          <a:p>
            <a:pPr marL="173034" indent="-173034"/>
            <a:endParaRPr lang="hu-HU" sz="2000" dirty="0" err="1">
              <a:solidFill>
                <a:srgbClr val="003399"/>
              </a:solidFill>
              <a:latin typeface="Calibri" pitchFamily="34" charset="0"/>
              <a:cs typeface="Arial" pitchFamily="34" charset="0"/>
            </a:endParaRPr>
          </a:p>
        </p:txBody>
      </p:sp>
      <p:graphicFrame>
        <p:nvGraphicFramePr>
          <p:cNvPr id="10" name="Chart 20"/>
          <p:cNvGraphicFramePr>
            <a:graphicFrameLocks noChangeAspect="1"/>
          </p:cNvGraphicFramePr>
          <p:nvPr>
            <p:extLst>
              <p:ext uri="{D42A27DB-BD31-4B8C-83A1-F6EECF244321}">
                <p14:modId xmlns:p14="http://schemas.microsoft.com/office/powerpoint/2010/main" val="4446927"/>
              </p:ext>
            </p:extLst>
          </p:nvPr>
        </p:nvGraphicFramePr>
        <p:xfrm>
          <a:off x="1245839" y="1680830"/>
          <a:ext cx="2677590" cy="26527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23"/>
          <p:cNvSpPr/>
          <p:nvPr/>
        </p:nvSpPr>
        <p:spPr>
          <a:xfrm>
            <a:off x="3360062" y="210917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38</a:t>
            </a:r>
            <a:r>
              <a:rPr lang="en-GB" sz="2400" b="1" dirty="0">
                <a:solidFill>
                  <a:schemeClr val="accent2"/>
                </a:solidFill>
                <a:cs typeface="Arial" panose="020B0604020202020204" pitchFamily="34" charset="0"/>
              </a:rPr>
              <a:t>%</a:t>
            </a:r>
          </a:p>
        </p:txBody>
      </p:sp>
      <p:sp>
        <p:nvSpPr>
          <p:cNvPr id="12" name="Rectangle 23"/>
          <p:cNvSpPr/>
          <p:nvPr/>
        </p:nvSpPr>
        <p:spPr>
          <a:xfrm>
            <a:off x="1691680" y="412104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60</a:t>
            </a:r>
            <a:r>
              <a:rPr lang="en-GB" sz="2400" b="1" dirty="0">
                <a:solidFill>
                  <a:schemeClr val="accent4"/>
                </a:solidFill>
                <a:cs typeface="Arial" panose="020B0604020202020204" pitchFamily="34" charset="0"/>
              </a:rPr>
              <a:t>%</a:t>
            </a:r>
          </a:p>
        </p:txBody>
      </p:sp>
      <p:sp>
        <p:nvSpPr>
          <p:cNvPr id="13" name="Rectangle 23"/>
          <p:cNvSpPr/>
          <p:nvPr/>
        </p:nvSpPr>
        <p:spPr>
          <a:xfrm>
            <a:off x="755576" y="3751581"/>
            <a:ext cx="1678571"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It</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will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not</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affect</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my</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residence</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abroad</a:t>
            </a:r>
            <a:endParaRPr lang="en-GB" b="1" dirty="0">
              <a:solidFill>
                <a:schemeClr val="bg2">
                  <a:lumMod val="75000"/>
                </a:schemeClr>
              </a:solidFill>
              <a:cs typeface="Arial" panose="020B0604020202020204" pitchFamily="34" charset="0"/>
            </a:endParaRPr>
          </a:p>
        </p:txBody>
      </p:sp>
      <p:sp>
        <p:nvSpPr>
          <p:cNvPr id="14" name="Rectangle 23"/>
          <p:cNvSpPr/>
          <p:nvPr/>
        </p:nvSpPr>
        <p:spPr>
          <a:xfrm>
            <a:off x="613752" y="1275606"/>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It</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will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make</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staying</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impossible</a:t>
            </a:r>
            <a:r>
              <a:rPr lang="hu-HU" sz="1200" dirty="0">
                <a:solidFill>
                  <a:schemeClr val="bg2">
                    <a:lumMod val="75000"/>
                  </a:schemeClr>
                </a:solidFill>
                <a:cs typeface="Arial" panose="020B0604020202020204" pitchFamily="34" charset="0"/>
              </a:rPr>
              <a:t>, I </a:t>
            </a:r>
            <a:r>
              <a:rPr lang="hu-HU" sz="1200" dirty="0" err="1">
                <a:solidFill>
                  <a:schemeClr val="bg2">
                    <a:lumMod val="75000"/>
                  </a:schemeClr>
                </a:solidFill>
                <a:cs typeface="Arial" panose="020B0604020202020204" pitchFamily="34" charset="0"/>
              </a:rPr>
              <a:t>will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have</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to</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move</a:t>
            </a:r>
            <a:endParaRPr lang="en-GB" sz="1200" dirty="0">
              <a:solidFill>
                <a:schemeClr val="bg2">
                  <a:lumMod val="75000"/>
                </a:schemeClr>
              </a:solidFill>
              <a:cs typeface="Arial" panose="020B0604020202020204" pitchFamily="34" charset="0"/>
            </a:endParaRPr>
          </a:p>
        </p:txBody>
      </p:sp>
      <p:sp>
        <p:nvSpPr>
          <p:cNvPr id="16" name="Rectangle 23"/>
          <p:cNvSpPr/>
          <p:nvPr/>
        </p:nvSpPr>
        <p:spPr>
          <a:xfrm>
            <a:off x="3523989" y="1440273"/>
            <a:ext cx="1264035" cy="466927"/>
          </a:xfrm>
          <a:prstGeom prst="rect">
            <a:avLst/>
          </a:prstGeom>
        </p:spPr>
        <p:txBody>
          <a:bodyPr vert="horz" lIns="0" tIns="0" rIns="0" bIns="0" rtlCol="0">
            <a:noAutofit/>
          </a:bodyPr>
          <a:lstStyle/>
          <a:p>
            <a:pP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It</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will</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make</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my</a:t>
            </a:r>
            <a:r>
              <a:rPr lang="hu-HU" sz="1200" dirty="0">
                <a:solidFill>
                  <a:schemeClr val="bg2">
                    <a:lumMod val="75000"/>
                  </a:schemeClr>
                </a:solidFill>
                <a:cs typeface="Arial" panose="020B0604020202020204" pitchFamily="34" charset="0"/>
              </a:rPr>
              <a:t> life </a:t>
            </a:r>
            <a:r>
              <a:rPr lang="hu-HU" sz="1200" dirty="0" err="1">
                <a:solidFill>
                  <a:schemeClr val="bg2">
                    <a:lumMod val="75000"/>
                  </a:schemeClr>
                </a:solidFill>
                <a:cs typeface="Arial" panose="020B0604020202020204" pitchFamily="34" charset="0"/>
              </a:rPr>
              <a:t>abroad</a:t>
            </a:r>
            <a:r>
              <a:rPr lang="hu-HU" sz="1200" dirty="0">
                <a:solidFill>
                  <a:schemeClr val="bg2">
                    <a:lumMod val="75000"/>
                  </a:schemeClr>
                </a:solidFill>
                <a:cs typeface="Arial" panose="020B0604020202020204" pitchFamily="34" charset="0"/>
              </a:rPr>
              <a:t> more </a:t>
            </a:r>
            <a:r>
              <a:rPr lang="hu-HU" sz="1200" dirty="0" err="1">
                <a:solidFill>
                  <a:schemeClr val="bg2">
                    <a:lumMod val="75000"/>
                  </a:schemeClr>
                </a:solidFill>
                <a:cs typeface="Arial" panose="020B0604020202020204" pitchFamily="34" charset="0"/>
              </a:rPr>
              <a:t>difficult</a:t>
            </a:r>
            <a:r>
              <a:rPr lang="hu-HU" sz="1200" dirty="0">
                <a:solidFill>
                  <a:schemeClr val="bg2">
                    <a:lumMod val="75000"/>
                  </a:schemeClr>
                </a:solidFill>
                <a:cs typeface="Arial" panose="020B0604020202020204" pitchFamily="34" charset="0"/>
              </a:rPr>
              <a:t> in </a:t>
            </a:r>
            <a:r>
              <a:rPr lang="hu-HU" sz="1200" dirty="0" err="1">
                <a:solidFill>
                  <a:schemeClr val="bg2">
                    <a:lumMod val="75000"/>
                  </a:schemeClr>
                </a:solidFill>
                <a:cs typeface="Arial" panose="020B0604020202020204" pitchFamily="34" charset="0"/>
              </a:rPr>
              <a:t>some</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respect</a:t>
            </a:r>
            <a:endParaRPr lang="en-GB" b="1" dirty="0">
              <a:solidFill>
                <a:schemeClr val="bg2">
                  <a:lumMod val="75000"/>
                </a:schemeClr>
              </a:solidFill>
              <a:cs typeface="Arial" panose="020B0604020202020204" pitchFamily="34" charset="0"/>
            </a:endParaRPr>
          </a:p>
        </p:txBody>
      </p:sp>
      <p:sp>
        <p:nvSpPr>
          <p:cNvPr id="17" name="Text Placeholder 9"/>
          <p:cNvSpPr>
            <a:spLocks noGrp="1"/>
          </p:cNvSpPr>
          <p:nvPr>
            <p:ph type="body" sz="quarter" idx="26"/>
          </p:nvPr>
        </p:nvSpPr>
        <p:spPr>
          <a:xfrm>
            <a:off x="202233" y="483518"/>
            <a:ext cx="8690248" cy="205628"/>
          </a:xfrm>
        </p:spPr>
        <p:txBody>
          <a:bodyPr/>
          <a:lstStyle/>
          <a:p>
            <a:r>
              <a:rPr lang="en-GB" dirty="0"/>
              <a:t>How will your life be affected by Great Britain leaving the European Union? </a:t>
            </a:r>
          </a:p>
        </p:txBody>
      </p:sp>
      <p:sp>
        <p:nvSpPr>
          <p:cNvPr id="21" name="Rectangle 23"/>
          <p:cNvSpPr/>
          <p:nvPr/>
        </p:nvSpPr>
        <p:spPr>
          <a:xfrm>
            <a:off x="1001869" y="2012137"/>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3"/>
                </a:solidFill>
                <a:cs typeface="Arial" panose="020B0604020202020204" pitchFamily="34" charset="0"/>
              </a:rPr>
              <a:t>2</a:t>
            </a:r>
            <a:r>
              <a:rPr lang="en-GB" sz="2400" b="1" dirty="0">
                <a:solidFill>
                  <a:schemeClr val="accent3"/>
                </a:solidFill>
                <a:cs typeface="Arial" panose="020B0604020202020204" pitchFamily="34" charset="0"/>
              </a:rPr>
              <a:t>%</a:t>
            </a:r>
          </a:p>
        </p:txBody>
      </p:sp>
      <p:sp>
        <p:nvSpPr>
          <p:cNvPr id="15"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N=361 (Great </a:t>
            </a:r>
            <a:r>
              <a:rPr lang="hu-HU" sz="900" dirty="0" err="1">
                <a:solidFill>
                  <a:srgbClr val="222223"/>
                </a:solidFill>
              </a:rPr>
              <a:t>Britain</a:t>
            </a:r>
            <a:r>
              <a:rPr lang="hu-HU" sz="900" dirty="0">
                <a:solidFill>
                  <a:srgbClr val="222223"/>
                </a:solidFill>
              </a:rPr>
              <a:t>)</a:t>
            </a:r>
          </a:p>
        </p:txBody>
      </p:sp>
      <p:pic>
        <p:nvPicPr>
          <p:cNvPr id="18" name="Picture 17">
            <a:extLst>
              <a:ext uri="{FF2B5EF4-FFF2-40B4-BE49-F238E27FC236}">
                <a16:creationId xmlns:a16="http://schemas.microsoft.com/office/drawing/2014/main" xmlns="" id="{E6D7CC3C-D780-41DD-B013-4CC82DC4B5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9" name="Picture 18">
            <a:extLst>
              <a:ext uri="{FF2B5EF4-FFF2-40B4-BE49-F238E27FC236}">
                <a16:creationId xmlns:a16="http://schemas.microsoft.com/office/drawing/2014/main" xmlns="" id="{35F4DDBF-6DB3-4AB2-BECC-81BD4E074D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152310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Sample</a:t>
            </a:r>
            <a:r>
              <a:rPr lang="hu-HU" dirty="0"/>
              <a:t> </a:t>
            </a:r>
            <a:r>
              <a:rPr lang="hu-HU" dirty="0" err="1"/>
              <a:t>Constitution</a:t>
            </a:r>
            <a:endParaRPr lang="en-US" dirty="0"/>
          </a:p>
        </p:txBody>
      </p:sp>
      <p:sp>
        <p:nvSpPr>
          <p:cNvPr id="16" name="Arc 15"/>
          <p:cNvSpPr>
            <a:spLocks noChangeAspect="1"/>
          </p:cNvSpPr>
          <p:nvPr/>
        </p:nvSpPr>
        <p:spPr bwMode="auto">
          <a:xfrm>
            <a:off x="4793252" y="1004551"/>
            <a:ext cx="1036533" cy="1036533"/>
          </a:xfrm>
          <a:prstGeom prst="arc">
            <a:avLst>
              <a:gd name="adj1" fmla="val 16175991"/>
              <a:gd name="adj2" fmla="val 3668658"/>
            </a:avLst>
          </a:prstGeom>
          <a:noFill/>
          <a:ln w="228600" cap="flat" cmpd="sng" algn="ctr">
            <a:solidFill>
              <a:srgbClr val="FF4343"/>
            </a:solidFill>
            <a:prstDash val="solid"/>
            <a:round/>
            <a:headEnd type="none" w="med" len="med"/>
            <a:tailEnd type="triangle" w="sm" len="sm"/>
          </a:ln>
          <a:effectLst/>
        </p:spPr>
        <p:txBody>
          <a:bodyPr rtlCol="0" anchor="ctr"/>
          <a:lstStyle/>
          <a:p>
            <a:pPr algn="ctr"/>
            <a:endParaRPr lang="en-GB"/>
          </a:p>
        </p:txBody>
      </p:sp>
      <p:sp>
        <p:nvSpPr>
          <p:cNvPr id="17" name="Arc 16"/>
          <p:cNvSpPr>
            <a:spLocks noChangeAspect="1"/>
          </p:cNvSpPr>
          <p:nvPr/>
        </p:nvSpPr>
        <p:spPr bwMode="auto">
          <a:xfrm flipH="1">
            <a:off x="4793252" y="1004551"/>
            <a:ext cx="1036533" cy="1036533"/>
          </a:xfrm>
          <a:prstGeom prst="arc">
            <a:avLst>
              <a:gd name="adj1" fmla="val 16160081"/>
              <a:gd name="adj2" fmla="val 7241521"/>
            </a:avLst>
          </a:prstGeom>
          <a:noFill/>
          <a:ln w="228600" cap="flat" cmpd="sng" algn="ctr">
            <a:solidFill>
              <a:schemeClr val="accent1"/>
            </a:solidFill>
            <a:prstDash val="solid"/>
            <a:round/>
            <a:headEnd type="none" w="med" len="med"/>
            <a:tailEnd type="triangle" w="sm" len="sm"/>
          </a:ln>
          <a:effectLst/>
        </p:spPr>
        <p:txBody>
          <a:bodyPr rtlCol="0" anchor="ctr"/>
          <a:lstStyle/>
          <a:p>
            <a:pPr algn="ctr"/>
            <a:endParaRPr lang="en-GB"/>
          </a:p>
        </p:txBody>
      </p:sp>
      <p:sp>
        <p:nvSpPr>
          <p:cNvPr id="19" name="TextBox 18"/>
          <p:cNvSpPr txBox="1"/>
          <p:nvPr/>
        </p:nvSpPr>
        <p:spPr>
          <a:xfrm>
            <a:off x="4358292" y="2009477"/>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1"/>
                </a:solidFill>
                <a:latin typeface="Calibri"/>
              </a:rPr>
              <a:t>57</a:t>
            </a:r>
            <a:r>
              <a:rPr lang="en-US" sz="2250" b="1" kern="0" dirty="0">
                <a:solidFill>
                  <a:schemeClr val="accent1"/>
                </a:solidFill>
                <a:latin typeface="Calibri"/>
              </a:rPr>
              <a:t>%</a:t>
            </a:r>
            <a:endParaRPr lang="en-GB" sz="2250" b="1" kern="0" dirty="0">
              <a:solidFill>
                <a:schemeClr val="accent1"/>
              </a:solidFill>
              <a:latin typeface="Calibri"/>
            </a:endParaRPr>
          </a:p>
        </p:txBody>
      </p:sp>
      <p:sp>
        <p:nvSpPr>
          <p:cNvPr id="20" name="Text Placeholder 9"/>
          <p:cNvSpPr>
            <a:spLocks noGrp="1"/>
          </p:cNvSpPr>
          <p:nvPr>
            <p:ph type="body" sz="quarter" idx="26"/>
          </p:nvPr>
        </p:nvSpPr>
        <p:spPr>
          <a:xfrm>
            <a:off x="4644008" y="1354031"/>
            <a:ext cx="1330695" cy="313349"/>
          </a:xfrm>
        </p:spPr>
        <p:txBody>
          <a:bodyPr/>
          <a:lstStyle/>
          <a:p>
            <a:pPr algn="ctr"/>
            <a:r>
              <a:rPr lang="hu-HU" sz="900" i="0" dirty="0">
                <a:solidFill>
                  <a:srgbClr val="363636"/>
                </a:solidFill>
              </a:rPr>
              <a:t>IPSOS </a:t>
            </a:r>
          </a:p>
          <a:p>
            <a:pPr algn="ctr"/>
            <a:r>
              <a:rPr lang="hu-HU" sz="900" i="0" dirty="0" err="1">
                <a:solidFill>
                  <a:srgbClr val="363636"/>
                </a:solidFill>
              </a:rPr>
              <a:t>sample</a:t>
            </a:r>
            <a:endParaRPr lang="hu-HU" sz="900" i="0" dirty="0">
              <a:solidFill>
                <a:srgbClr val="363636"/>
              </a:solidFill>
            </a:endParaRPr>
          </a:p>
        </p:txBody>
      </p:sp>
      <p:sp>
        <p:nvSpPr>
          <p:cNvPr id="21" name="TextBox 20"/>
          <p:cNvSpPr txBox="1"/>
          <p:nvPr/>
        </p:nvSpPr>
        <p:spPr>
          <a:xfrm>
            <a:off x="5725146" y="2009476"/>
            <a:ext cx="501740" cy="346249"/>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dirty="0">
                <a:solidFill>
                  <a:srgbClr val="FF4343"/>
                </a:solidFill>
              </a:rPr>
              <a:t>43</a:t>
            </a:r>
            <a:r>
              <a:rPr lang="en-US" dirty="0">
                <a:solidFill>
                  <a:srgbClr val="FF4343"/>
                </a:solidFill>
              </a:rPr>
              <a:t>%</a:t>
            </a:r>
            <a:endParaRPr lang="en-GB" dirty="0">
              <a:solidFill>
                <a:srgbClr val="FF4343"/>
              </a:solidFill>
            </a:endParaRPr>
          </a:p>
        </p:txBody>
      </p:sp>
      <p:sp>
        <p:nvSpPr>
          <p:cNvPr id="26" name="Szövegdoboz 30"/>
          <p:cNvSpPr txBox="1"/>
          <p:nvPr/>
        </p:nvSpPr>
        <p:spPr>
          <a:xfrm>
            <a:off x="5714465" y="2670180"/>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err="1"/>
              <a:t>age</a:t>
            </a:r>
            <a:endParaRPr lang="hu-HU" sz="1100" b="1" dirty="0"/>
          </a:p>
        </p:txBody>
      </p:sp>
      <p:sp>
        <p:nvSpPr>
          <p:cNvPr id="27" name="Szövegdoboz 30"/>
          <p:cNvSpPr txBox="1"/>
          <p:nvPr/>
        </p:nvSpPr>
        <p:spPr>
          <a:xfrm>
            <a:off x="5714465" y="590004"/>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err="1"/>
              <a:t>Gender</a:t>
            </a:r>
            <a:r>
              <a:rPr lang="hu-HU" sz="1100" b="1" dirty="0"/>
              <a:t> </a:t>
            </a:r>
            <a:r>
              <a:rPr lang="hu-HU" sz="1100" b="1" dirty="0" err="1"/>
              <a:t>rate</a:t>
            </a:r>
            <a:endParaRPr lang="hu-HU" sz="1100" b="1" dirty="0"/>
          </a:p>
        </p:txBody>
      </p:sp>
      <p:graphicFrame>
        <p:nvGraphicFramePr>
          <p:cNvPr id="28" name="Chart 20"/>
          <p:cNvGraphicFramePr>
            <a:graphicFrameLocks noChangeAspect="1"/>
          </p:cNvGraphicFramePr>
          <p:nvPr>
            <p:extLst/>
          </p:nvPr>
        </p:nvGraphicFramePr>
        <p:xfrm>
          <a:off x="759854" y="1420514"/>
          <a:ext cx="2677590" cy="2652700"/>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23"/>
          <p:cNvSpPr/>
          <p:nvPr/>
        </p:nvSpPr>
        <p:spPr>
          <a:xfrm>
            <a:off x="2874077" y="1848861"/>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2"/>
                </a:solidFill>
                <a:cs typeface="Arial" panose="020B0604020202020204" pitchFamily="34" charset="0"/>
              </a:rPr>
              <a:t>46</a:t>
            </a:r>
            <a:r>
              <a:rPr lang="en-GB" sz="2400" b="1" dirty="0">
                <a:solidFill>
                  <a:schemeClr val="accent2"/>
                </a:solidFill>
                <a:cs typeface="Arial" panose="020B0604020202020204" pitchFamily="34" charset="0"/>
              </a:rPr>
              <a:t>%</a:t>
            </a:r>
          </a:p>
        </p:txBody>
      </p:sp>
      <p:sp>
        <p:nvSpPr>
          <p:cNvPr id="35" name="Rectangle 23"/>
          <p:cNvSpPr/>
          <p:nvPr/>
        </p:nvSpPr>
        <p:spPr>
          <a:xfrm>
            <a:off x="4077897" y="1854808"/>
            <a:ext cx="2406304"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Men</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Women</a:t>
            </a:r>
            <a:endParaRPr lang="en-GB" b="1" dirty="0">
              <a:solidFill>
                <a:schemeClr val="bg2">
                  <a:lumMod val="75000"/>
                </a:schemeClr>
              </a:solidFill>
              <a:cs typeface="Arial" panose="020B0604020202020204" pitchFamily="34" charset="0"/>
            </a:endParaRPr>
          </a:p>
        </p:txBody>
      </p:sp>
      <p:sp>
        <p:nvSpPr>
          <p:cNvPr id="50" name="Rectangle 23"/>
          <p:cNvSpPr/>
          <p:nvPr/>
        </p:nvSpPr>
        <p:spPr>
          <a:xfrm>
            <a:off x="325457" y="2944328"/>
            <a:ext cx="905835"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2400" b="1" dirty="0">
                <a:solidFill>
                  <a:schemeClr val="accent4"/>
                </a:solidFill>
                <a:cs typeface="Arial" panose="020B0604020202020204" pitchFamily="34" charset="0"/>
              </a:rPr>
              <a:t>51</a:t>
            </a:r>
            <a:r>
              <a:rPr lang="en-GB" sz="2400" b="1" dirty="0">
                <a:solidFill>
                  <a:schemeClr val="accent4"/>
                </a:solidFill>
                <a:cs typeface="Arial" panose="020B0604020202020204" pitchFamily="34" charset="0"/>
              </a:rPr>
              <a:t>%</a:t>
            </a:r>
          </a:p>
        </p:txBody>
      </p:sp>
      <p:sp>
        <p:nvSpPr>
          <p:cNvPr id="51" name="Rectangle 23"/>
          <p:cNvSpPr/>
          <p:nvPr/>
        </p:nvSpPr>
        <p:spPr>
          <a:xfrm>
            <a:off x="94062" y="2795897"/>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Germany</a:t>
            </a:r>
            <a:endParaRPr lang="en-GB" b="1" dirty="0">
              <a:solidFill>
                <a:schemeClr val="bg2">
                  <a:lumMod val="75000"/>
                </a:schemeClr>
              </a:solidFill>
              <a:cs typeface="Arial" panose="020B0604020202020204" pitchFamily="34" charset="0"/>
            </a:endParaRPr>
          </a:p>
        </p:txBody>
      </p:sp>
      <p:sp>
        <p:nvSpPr>
          <p:cNvPr id="52" name="Rectangle 23"/>
          <p:cNvSpPr/>
          <p:nvPr/>
        </p:nvSpPr>
        <p:spPr>
          <a:xfrm>
            <a:off x="119401" y="1716728"/>
            <a:ext cx="1051780" cy="466927"/>
          </a:xfrm>
          <a:prstGeom prst="rect">
            <a:avLst/>
          </a:prstGeom>
        </p:spPr>
        <p:txBody>
          <a:bodyPr vert="horz" lIns="0" tIns="0" rIns="0" bIns="0" rtlCol="0">
            <a:noAutofit/>
          </a:bodyPr>
          <a:lstStyle/>
          <a:p>
            <a:pPr algn="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Northern</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Ireland</a:t>
            </a:r>
            <a:endParaRPr lang="hu-HU" sz="1200" dirty="0">
              <a:solidFill>
                <a:schemeClr val="bg2">
                  <a:lumMod val="75000"/>
                </a:schemeClr>
              </a:solidFill>
              <a:cs typeface="Arial" panose="020B0604020202020204" pitchFamily="34" charset="0"/>
            </a:endParaRPr>
          </a:p>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Wales</a:t>
            </a:r>
          </a:p>
          <a:p>
            <a:pPr algn="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Scotland</a:t>
            </a:r>
            <a:endParaRPr lang="en-GB" sz="1200" dirty="0">
              <a:solidFill>
                <a:schemeClr val="bg2">
                  <a:lumMod val="75000"/>
                </a:schemeClr>
              </a:solidFill>
              <a:cs typeface="Arial" panose="020B0604020202020204" pitchFamily="34" charset="0"/>
            </a:endParaRPr>
          </a:p>
        </p:txBody>
      </p:sp>
      <p:sp>
        <p:nvSpPr>
          <p:cNvPr id="53" name="Text Placeholder 9"/>
          <p:cNvSpPr>
            <a:spLocks noGrp="1"/>
          </p:cNvSpPr>
          <p:nvPr>
            <p:ph type="body" sz="quarter" idx="26"/>
          </p:nvPr>
        </p:nvSpPr>
        <p:spPr>
          <a:xfrm>
            <a:off x="202233" y="483518"/>
            <a:ext cx="8690248" cy="205628"/>
          </a:xfrm>
        </p:spPr>
        <p:txBody>
          <a:bodyPr/>
          <a:lstStyle/>
          <a:p>
            <a:r>
              <a:rPr lang="hu-HU" dirty="0" err="1"/>
              <a:t>Current</a:t>
            </a:r>
            <a:r>
              <a:rPr lang="hu-HU" dirty="0"/>
              <a:t> </a:t>
            </a:r>
            <a:r>
              <a:rPr lang="hu-HU" dirty="0" err="1"/>
              <a:t>residence</a:t>
            </a:r>
            <a:r>
              <a:rPr lang="hu-HU" dirty="0"/>
              <a:t>, gender </a:t>
            </a:r>
            <a:r>
              <a:rPr lang="hu-HU" dirty="0" err="1"/>
              <a:t>rate</a:t>
            </a:r>
            <a:r>
              <a:rPr lang="hu-HU" dirty="0"/>
              <a:t>, </a:t>
            </a:r>
            <a:r>
              <a:rPr lang="hu-HU" dirty="0" err="1"/>
              <a:t>age</a:t>
            </a:r>
            <a:endParaRPr lang="hu-HU" dirty="0"/>
          </a:p>
        </p:txBody>
      </p:sp>
      <p:sp>
        <p:nvSpPr>
          <p:cNvPr id="54" name="Arc 53"/>
          <p:cNvSpPr>
            <a:spLocks noChangeAspect="1"/>
          </p:cNvSpPr>
          <p:nvPr/>
        </p:nvSpPr>
        <p:spPr bwMode="auto">
          <a:xfrm>
            <a:off x="7128846" y="998319"/>
            <a:ext cx="1036533" cy="1036533"/>
          </a:xfrm>
          <a:prstGeom prst="arc">
            <a:avLst>
              <a:gd name="adj1" fmla="val 16174436"/>
              <a:gd name="adj2" fmla="val 4765528"/>
            </a:avLst>
          </a:prstGeom>
          <a:noFill/>
          <a:ln w="228600" cap="flat" cmpd="sng" algn="ctr">
            <a:solidFill>
              <a:srgbClr val="FF4343"/>
            </a:solidFill>
            <a:prstDash val="solid"/>
            <a:round/>
            <a:headEnd type="none" w="med" len="med"/>
            <a:tailEnd type="triangle" w="sm" len="sm"/>
          </a:ln>
          <a:effectLst/>
        </p:spPr>
        <p:txBody>
          <a:bodyPr rtlCol="0" anchor="ctr"/>
          <a:lstStyle/>
          <a:p>
            <a:pPr algn="ctr"/>
            <a:endParaRPr lang="en-GB"/>
          </a:p>
        </p:txBody>
      </p:sp>
      <p:sp>
        <p:nvSpPr>
          <p:cNvPr id="55" name="Arc 54"/>
          <p:cNvSpPr>
            <a:spLocks noChangeAspect="1"/>
          </p:cNvSpPr>
          <p:nvPr/>
        </p:nvSpPr>
        <p:spPr bwMode="auto">
          <a:xfrm flipH="1">
            <a:off x="7128846" y="998319"/>
            <a:ext cx="1036533" cy="1036533"/>
          </a:xfrm>
          <a:prstGeom prst="arc">
            <a:avLst>
              <a:gd name="adj1" fmla="val 16156560"/>
              <a:gd name="adj2" fmla="val 6121238"/>
            </a:avLst>
          </a:prstGeom>
          <a:noFill/>
          <a:ln w="228600" cap="flat" cmpd="sng" algn="ctr">
            <a:solidFill>
              <a:schemeClr val="accent1"/>
            </a:solidFill>
            <a:prstDash val="solid"/>
            <a:round/>
            <a:headEnd type="none" w="med" len="med"/>
            <a:tailEnd type="triangle" w="sm" len="sm"/>
          </a:ln>
          <a:effectLst/>
        </p:spPr>
        <p:txBody>
          <a:bodyPr rtlCol="0" anchor="ctr"/>
          <a:lstStyle/>
          <a:p>
            <a:pPr algn="ctr"/>
            <a:endParaRPr lang="en-GB"/>
          </a:p>
        </p:txBody>
      </p:sp>
      <p:sp>
        <p:nvSpPr>
          <p:cNvPr id="56" name="TextBox 55"/>
          <p:cNvSpPr txBox="1"/>
          <p:nvPr/>
        </p:nvSpPr>
        <p:spPr>
          <a:xfrm>
            <a:off x="6691643" y="2003245"/>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1"/>
                </a:solidFill>
                <a:latin typeface="Calibri"/>
              </a:rPr>
              <a:t>52</a:t>
            </a:r>
            <a:r>
              <a:rPr lang="en-US" sz="2250" b="1" kern="0" dirty="0">
                <a:solidFill>
                  <a:schemeClr val="accent1"/>
                </a:solidFill>
                <a:latin typeface="Calibri"/>
              </a:rPr>
              <a:t>%</a:t>
            </a:r>
            <a:endParaRPr lang="en-GB" sz="2250" b="1" kern="0" dirty="0">
              <a:solidFill>
                <a:schemeClr val="accent1"/>
              </a:solidFill>
              <a:latin typeface="Calibri"/>
            </a:endParaRPr>
          </a:p>
        </p:txBody>
      </p:sp>
      <p:sp>
        <p:nvSpPr>
          <p:cNvPr id="57" name="Text Placeholder 9"/>
          <p:cNvSpPr>
            <a:spLocks noGrp="1"/>
          </p:cNvSpPr>
          <p:nvPr>
            <p:ph type="body" sz="quarter" idx="26"/>
          </p:nvPr>
        </p:nvSpPr>
        <p:spPr>
          <a:xfrm>
            <a:off x="6979602" y="1347799"/>
            <a:ext cx="1330695" cy="313349"/>
          </a:xfrm>
        </p:spPr>
        <p:txBody>
          <a:bodyPr/>
          <a:lstStyle/>
          <a:p>
            <a:pPr algn="ctr"/>
            <a:r>
              <a:rPr lang="hu-HU" sz="900" i="0" dirty="0">
                <a:solidFill>
                  <a:srgbClr val="363636"/>
                </a:solidFill>
              </a:rPr>
              <a:t>SEEMIG </a:t>
            </a:r>
          </a:p>
          <a:p>
            <a:pPr algn="ctr"/>
            <a:r>
              <a:rPr lang="hu-HU" sz="900" i="0" dirty="0" err="1">
                <a:solidFill>
                  <a:srgbClr val="363636"/>
                </a:solidFill>
              </a:rPr>
              <a:t>sample</a:t>
            </a:r>
            <a:endParaRPr lang="hu-HU" sz="900" i="0" dirty="0">
              <a:solidFill>
                <a:srgbClr val="363636"/>
              </a:solidFill>
            </a:endParaRPr>
          </a:p>
        </p:txBody>
      </p:sp>
      <p:sp>
        <p:nvSpPr>
          <p:cNvPr id="58" name="TextBox 57"/>
          <p:cNvSpPr txBox="1"/>
          <p:nvPr/>
        </p:nvSpPr>
        <p:spPr>
          <a:xfrm>
            <a:off x="8060740" y="2003244"/>
            <a:ext cx="501740" cy="346249"/>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dirty="0">
                <a:solidFill>
                  <a:srgbClr val="FF4343"/>
                </a:solidFill>
              </a:rPr>
              <a:t>48</a:t>
            </a:r>
            <a:r>
              <a:rPr lang="en-US" dirty="0">
                <a:solidFill>
                  <a:srgbClr val="FF4343"/>
                </a:solidFill>
              </a:rPr>
              <a:t>%</a:t>
            </a:r>
            <a:endParaRPr lang="en-GB" dirty="0">
              <a:solidFill>
                <a:srgbClr val="FF4343"/>
              </a:solidFill>
            </a:endParaRPr>
          </a:p>
        </p:txBody>
      </p:sp>
      <p:sp>
        <p:nvSpPr>
          <p:cNvPr id="61" name="Szövegdoboz 30"/>
          <p:cNvSpPr txBox="1"/>
          <p:nvPr/>
        </p:nvSpPr>
        <p:spPr>
          <a:xfrm>
            <a:off x="1266150" y="1059582"/>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err="1"/>
              <a:t>Current</a:t>
            </a:r>
            <a:r>
              <a:rPr lang="hu-HU" sz="1100" b="1" dirty="0"/>
              <a:t> </a:t>
            </a:r>
            <a:r>
              <a:rPr lang="hu-HU" sz="1100" b="1" dirty="0" err="1"/>
              <a:t>residence</a:t>
            </a:r>
            <a:endParaRPr lang="hu-HU" sz="1100" b="1" dirty="0"/>
          </a:p>
        </p:txBody>
      </p:sp>
      <p:graphicFrame>
        <p:nvGraphicFramePr>
          <p:cNvPr id="62" name="Chart 20"/>
          <p:cNvGraphicFramePr>
            <a:graphicFrameLocks noChangeAspect="1"/>
          </p:cNvGraphicFramePr>
          <p:nvPr>
            <p:extLst/>
          </p:nvPr>
        </p:nvGraphicFramePr>
        <p:xfrm>
          <a:off x="4282670" y="3045626"/>
          <a:ext cx="2094283" cy="2074815"/>
        </p:xfrm>
        <a:graphic>
          <a:graphicData uri="http://schemas.openxmlformats.org/drawingml/2006/chart">
            <c:chart xmlns:c="http://schemas.openxmlformats.org/drawingml/2006/chart" xmlns:r="http://schemas.openxmlformats.org/officeDocument/2006/relationships" r:id="rId4"/>
          </a:graphicData>
        </a:graphic>
      </p:graphicFrame>
      <p:sp>
        <p:nvSpPr>
          <p:cNvPr id="65" name="TextBox 64"/>
          <p:cNvSpPr txBox="1"/>
          <p:nvPr/>
        </p:nvSpPr>
        <p:spPr>
          <a:xfrm>
            <a:off x="4181920" y="3268492"/>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1"/>
                </a:solidFill>
                <a:latin typeface="Calibri"/>
              </a:rPr>
              <a:t>35</a:t>
            </a:r>
            <a:r>
              <a:rPr lang="en-US" sz="2250" b="1" kern="0" dirty="0">
                <a:solidFill>
                  <a:schemeClr val="accent1"/>
                </a:solidFill>
                <a:latin typeface="Calibri"/>
              </a:rPr>
              <a:t>%</a:t>
            </a:r>
            <a:endParaRPr lang="en-GB" sz="2250" b="1" kern="0" dirty="0">
              <a:solidFill>
                <a:schemeClr val="accent1"/>
              </a:solidFill>
              <a:latin typeface="Calibri"/>
            </a:endParaRPr>
          </a:p>
        </p:txBody>
      </p:sp>
      <p:sp>
        <p:nvSpPr>
          <p:cNvPr id="66" name="TextBox 65"/>
          <p:cNvSpPr txBox="1"/>
          <p:nvPr/>
        </p:nvSpPr>
        <p:spPr>
          <a:xfrm>
            <a:off x="5798452" y="3038677"/>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4"/>
                </a:solidFill>
                <a:latin typeface="Calibri"/>
              </a:rPr>
              <a:t>22</a:t>
            </a:r>
            <a:r>
              <a:rPr lang="en-US" sz="2250" b="1" kern="0" dirty="0">
                <a:solidFill>
                  <a:schemeClr val="accent4"/>
                </a:solidFill>
                <a:latin typeface="Calibri"/>
              </a:rPr>
              <a:t>%</a:t>
            </a:r>
            <a:endParaRPr lang="en-GB" sz="2250" b="1" kern="0" dirty="0">
              <a:solidFill>
                <a:schemeClr val="accent4"/>
              </a:solidFill>
              <a:latin typeface="Calibri"/>
            </a:endParaRPr>
          </a:p>
        </p:txBody>
      </p:sp>
      <p:sp>
        <p:nvSpPr>
          <p:cNvPr id="67" name="TextBox 66"/>
          <p:cNvSpPr txBox="1"/>
          <p:nvPr/>
        </p:nvSpPr>
        <p:spPr>
          <a:xfrm>
            <a:off x="5726595" y="4492628"/>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2"/>
                </a:solidFill>
                <a:latin typeface="Calibri"/>
              </a:rPr>
              <a:t>43</a:t>
            </a:r>
            <a:r>
              <a:rPr lang="en-US" sz="2250" b="1" kern="0" dirty="0">
                <a:solidFill>
                  <a:schemeClr val="accent2"/>
                </a:solidFill>
                <a:latin typeface="Calibri"/>
              </a:rPr>
              <a:t>%</a:t>
            </a:r>
            <a:endParaRPr lang="en-GB" sz="2250" b="1" kern="0" dirty="0">
              <a:solidFill>
                <a:schemeClr val="accent2"/>
              </a:solidFill>
              <a:latin typeface="Calibri"/>
            </a:endParaRPr>
          </a:p>
        </p:txBody>
      </p:sp>
      <p:sp>
        <p:nvSpPr>
          <p:cNvPr id="69" name="Rectangle 23"/>
          <p:cNvSpPr/>
          <p:nvPr/>
        </p:nvSpPr>
        <p:spPr>
          <a:xfrm>
            <a:off x="6558184" y="1838985"/>
            <a:ext cx="2406304"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err="1">
                <a:solidFill>
                  <a:schemeClr val="bg2">
                    <a:lumMod val="75000"/>
                  </a:schemeClr>
                </a:solidFill>
                <a:cs typeface="Arial" panose="020B0604020202020204" pitchFamily="34" charset="0"/>
              </a:rPr>
              <a:t>Men</a:t>
            </a:r>
            <a:r>
              <a:rPr lang="hu-HU" sz="1200" dirty="0">
                <a:solidFill>
                  <a:schemeClr val="bg2">
                    <a:lumMod val="75000"/>
                  </a:schemeClr>
                </a:solidFill>
                <a:cs typeface="Arial" panose="020B0604020202020204" pitchFamily="34" charset="0"/>
              </a:rPr>
              <a:t>	                      </a:t>
            </a:r>
            <a:r>
              <a:rPr lang="hu-HU" sz="1200" dirty="0" err="1">
                <a:solidFill>
                  <a:schemeClr val="bg2">
                    <a:lumMod val="75000"/>
                  </a:schemeClr>
                </a:solidFill>
                <a:cs typeface="Arial" panose="020B0604020202020204" pitchFamily="34" charset="0"/>
              </a:rPr>
              <a:t>Women</a:t>
            </a:r>
            <a:endParaRPr lang="en-GB" b="1" dirty="0">
              <a:solidFill>
                <a:schemeClr val="bg2">
                  <a:lumMod val="75000"/>
                </a:schemeClr>
              </a:solidFill>
              <a:cs typeface="Arial" panose="020B0604020202020204" pitchFamily="34" charset="0"/>
            </a:endParaRPr>
          </a:p>
        </p:txBody>
      </p:sp>
      <p:sp>
        <p:nvSpPr>
          <p:cNvPr id="70" name="Rectangle 23"/>
          <p:cNvSpPr/>
          <p:nvPr/>
        </p:nvSpPr>
        <p:spPr>
          <a:xfrm>
            <a:off x="4109912" y="3147814"/>
            <a:ext cx="3198392"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40-49       		               40-49</a:t>
            </a:r>
            <a:endParaRPr lang="en-GB" b="1" dirty="0">
              <a:solidFill>
                <a:schemeClr val="bg2">
                  <a:lumMod val="75000"/>
                </a:schemeClr>
              </a:solidFill>
              <a:cs typeface="Arial" panose="020B0604020202020204" pitchFamily="34" charset="0"/>
            </a:endParaRPr>
          </a:p>
        </p:txBody>
      </p:sp>
      <p:graphicFrame>
        <p:nvGraphicFramePr>
          <p:cNvPr id="71" name="Chart 20"/>
          <p:cNvGraphicFramePr>
            <a:graphicFrameLocks noChangeAspect="1"/>
          </p:cNvGraphicFramePr>
          <p:nvPr>
            <p:extLst/>
          </p:nvPr>
        </p:nvGraphicFramePr>
        <p:xfrm>
          <a:off x="6618264" y="3044801"/>
          <a:ext cx="2094283" cy="2074815"/>
        </p:xfrm>
        <a:graphic>
          <a:graphicData uri="http://schemas.openxmlformats.org/drawingml/2006/chart">
            <c:chart xmlns:c="http://schemas.openxmlformats.org/drawingml/2006/chart" xmlns:r="http://schemas.openxmlformats.org/officeDocument/2006/relationships" r:id="rId5"/>
          </a:graphicData>
        </a:graphic>
      </p:graphicFrame>
      <p:sp>
        <p:nvSpPr>
          <p:cNvPr id="72" name="TextBox 71"/>
          <p:cNvSpPr txBox="1"/>
          <p:nvPr/>
        </p:nvSpPr>
        <p:spPr>
          <a:xfrm>
            <a:off x="6558184" y="3268492"/>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1"/>
                </a:solidFill>
                <a:latin typeface="Calibri"/>
              </a:rPr>
              <a:t>22</a:t>
            </a:r>
            <a:r>
              <a:rPr lang="en-US" sz="2250" b="1" kern="0" dirty="0">
                <a:solidFill>
                  <a:schemeClr val="accent1"/>
                </a:solidFill>
                <a:latin typeface="Calibri"/>
              </a:rPr>
              <a:t>%</a:t>
            </a:r>
            <a:endParaRPr lang="en-GB" sz="2250" b="1" kern="0" dirty="0">
              <a:solidFill>
                <a:schemeClr val="accent1"/>
              </a:solidFill>
              <a:latin typeface="Calibri"/>
            </a:endParaRPr>
          </a:p>
        </p:txBody>
      </p:sp>
      <p:sp>
        <p:nvSpPr>
          <p:cNvPr id="73" name="TextBox 72"/>
          <p:cNvSpPr txBox="1"/>
          <p:nvPr/>
        </p:nvSpPr>
        <p:spPr>
          <a:xfrm>
            <a:off x="8174716" y="3038677"/>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4"/>
                </a:solidFill>
                <a:latin typeface="Calibri"/>
              </a:rPr>
              <a:t>31</a:t>
            </a:r>
            <a:r>
              <a:rPr lang="en-US" sz="2250" b="1" kern="0" dirty="0">
                <a:solidFill>
                  <a:schemeClr val="accent4"/>
                </a:solidFill>
                <a:latin typeface="Calibri"/>
              </a:rPr>
              <a:t>%</a:t>
            </a:r>
            <a:endParaRPr lang="en-GB" sz="2250" b="1" kern="0" dirty="0">
              <a:solidFill>
                <a:schemeClr val="accent4"/>
              </a:solidFill>
              <a:latin typeface="Calibri"/>
            </a:endParaRPr>
          </a:p>
        </p:txBody>
      </p:sp>
      <p:sp>
        <p:nvSpPr>
          <p:cNvPr id="74" name="TextBox 73"/>
          <p:cNvSpPr txBox="1"/>
          <p:nvPr/>
        </p:nvSpPr>
        <p:spPr>
          <a:xfrm>
            <a:off x="8102859" y="4492628"/>
            <a:ext cx="501740" cy="346249"/>
          </a:xfrm>
          <a:prstGeom prst="rect">
            <a:avLst/>
          </a:prstGeom>
          <a:noFill/>
        </p:spPr>
        <p:txBody>
          <a:bodyPr wrap="none" lIns="0" tIns="0" rIns="0" bIns="0" rtlCol="0" anchor="ctr">
            <a:spAutoFit/>
          </a:bodyPr>
          <a:lstStyle/>
          <a:p>
            <a:pPr algn="ctr" defTabSz="685800">
              <a:defRPr/>
            </a:pPr>
            <a:r>
              <a:rPr lang="hu-HU" sz="2250" b="1" kern="0" dirty="0">
                <a:solidFill>
                  <a:schemeClr val="accent2"/>
                </a:solidFill>
                <a:latin typeface="Calibri"/>
              </a:rPr>
              <a:t>47</a:t>
            </a:r>
            <a:r>
              <a:rPr lang="en-US" sz="2250" b="1" kern="0" dirty="0">
                <a:solidFill>
                  <a:schemeClr val="accent2"/>
                </a:solidFill>
                <a:latin typeface="Calibri"/>
              </a:rPr>
              <a:t>%</a:t>
            </a:r>
            <a:endParaRPr lang="en-GB" sz="2250" b="1" kern="0" dirty="0">
              <a:solidFill>
                <a:schemeClr val="accent2"/>
              </a:solidFill>
              <a:latin typeface="Calibri"/>
            </a:endParaRPr>
          </a:p>
        </p:txBody>
      </p:sp>
      <p:sp>
        <p:nvSpPr>
          <p:cNvPr id="75" name="Rectangle 23"/>
          <p:cNvSpPr/>
          <p:nvPr/>
        </p:nvSpPr>
        <p:spPr>
          <a:xfrm>
            <a:off x="5580112" y="2931790"/>
            <a:ext cx="3198392"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18-29       		               18-29</a:t>
            </a:r>
            <a:endParaRPr lang="en-GB" b="1" dirty="0">
              <a:solidFill>
                <a:schemeClr val="bg2">
                  <a:lumMod val="75000"/>
                </a:schemeClr>
              </a:solidFill>
              <a:cs typeface="Arial" panose="020B0604020202020204" pitchFamily="34" charset="0"/>
            </a:endParaRPr>
          </a:p>
        </p:txBody>
      </p:sp>
      <p:sp>
        <p:nvSpPr>
          <p:cNvPr id="76" name="Rectangle 23"/>
          <p:cNvSpPr/>
          <p:nvPr/>
        </p:nvSpPr>
        <p:spPr>
          <a:xfrm>
            <a:off x="5652120" y="4371950"/>
            <a:ext cx="3198392"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30-39       		               30-39</a:t>
            </a:r>
            <a:endParaRPr lang="en-GB" b="1" dirty="0">
              <a:solidFill>
                <a:schemeClr val="bg2">
                  <a:lumMod val="75000"/>
                </a:schemeClr>
              </a:solidFill>
              <a:cs typeface="Arial" panose="020B0604020202020204" pitchFamily="34" charset="0"/>
            </a:endParaRPr>
          </a:p>
        </p:txBody>
      </p:sp>
      <p:sp>
        <p:nvSpPr>
          <p:cNvPr id="77" name="Text Placeholder 9"/>
          <p:cNvSpPr>
            <a:spLocks noGrp="1"/>
          </p:cNvSpPr>
          <p:nvPr>
            <p:ph type="body" sz="quarter" idx="26"/>
          </p:nvPr>
        </p:nvSpPr>
        <p:spPr>
          <a:xfrm>
            <a:off x="4650127" y="3730110"/>
            <a:ext cx="1330695" cy="313349"/>
          </a:xfrm>
        </p:spPr>
        <p:txBody>
          <a:bodyPr/>
          <a:lstStyle/>
          <a:p>
            <a:pPr algn="ctr"/>
            <a:r>
              <a:rPr lang="hu-HU" sz="900" i="0" dirty="0">
                <a:solidFill>
                  <a:srgbClr val="363636"/>
                </a:solidFill>
              </a:rPr>
              <a:t>IPSOS</a:t>
            </a:r>
          </a:p>
          <a:p>
            <a:pPr algn="ctr"/>
            <a:r>
              <a:rPr lang="hu-HU" sz="900" i="0" dirty="0" err="1">
                <a:solidFill>
                  <a:srgbClr val="363636"/>
                </a:solidFill>
              </a:rPr>
              <a:t>sample</a:t>
            </a:r>
            <a:endParaRPr lang="hu-HU" sz="900" i="0" dirty="0">
              <a:solidFill>
                <a:srgbClr val="363636"/>
              </a:solidFill>
            </a:endParaRPr>
          </a:p>
        </p:txBody>
      </p:sp>
      <p:sp>
        <p:nvSpPr>
          <p:cNvPr id="78" name="Text Placeholder 9"/>
          <p:cNvSpPr>
            <a:spLocks noGrp="1"/>
          </p:cNvSpPr>
          <p:nvPr>
            <p:ph type="body" sz="quarter" idx="26"/>
          </p:nvPr>
        </p:nvSpPr>
        <p:spPr>
          <a:xfrm>
            <a:off x="6985721" y="3723878"/>
            <a:ext cx="1330695" cy="313349"/>
          </a:xfrm>
        </p:spPr>
        <p:txBody>
          <a:bodyPr/>
          <a:lstStyle/>
          <a:p>
            <a:pPr algn="ctr"/>
            <a:r>
              <a:rPr lang="hu-HU" sz="900" i="0" dirty="0">
                <a:solidFill>
                  <a:srgbClr val="363636"/>
                </a:solidFill>
              </a:rPr>
              <a:t>SEEMIG </a:t>
            </a:r>
          </a:p>
          <a:p>
            <a:pPr algn="ctr"/>
            <a:r>
              <a:rPr lang="hu-HU" sz="900" i="0" dirty="0" err="1">
                <a:solidFill>
                  <a:srgbClr val="363636"/>
                </a:solidFill>
              </a:rPr>
              <a:t>sample</a:t>
            </a:r>
            <a:endParaRPr lang="hu-HU" sz="900" i="0" dirty="0">
              <a:solidFill>
                <a:srgbClr val="363636"/>
              </a:solidFill>
            </a:endParaRPr>
          </a:p>
        </p:txBody>
      </p:sp>
      <p:sp>
        <p:nvSpPr>
          <p:cNvPr id="79" name="Rectangle 78"/>
          <p:cNvSpPr/>
          <p:nvPr/>
        </p:nvSpPr>
        <p:spPr>
          <a:xfrm>
            <a:off x="528748" y="3723878"/>
            <a:ext cx="2963132" cy="707884"/>
          </a:xfrm>
          <a:prstGeom prst="rect">
            <a:avLst/>
          </a:prstGeom>
        </p:spPr>
        <p:txBody>
          <a:bodyPr wrap="square" lIns="91438" tIns="45719" rIns="91438" bIns="45719">
            <a:spAutoFit/>
          </a:bodyPr>
          <a:lstStyle/>
          <a:p>
            <a:pPr marL="4763" algn="just"/>
            <a:r>
              <a:rPr lang="en-US" sz="1000" dirty="0">
                <a:solidFill>
                  <a:srgbClr val="58595B"/>
                </a:solidFill>
              </a:rPr>
              <a:t>The vast majority of respondents living abroad has settled in England or in Germany. The gender rate is almost the same as in the sample of SEEMIG, while the sample reached by Ipsos is older in average</a:t>
            </a:r>
            <a:r>
              <a:rPr lang="hu-HU" sz="1000" dirty="0">
                <a:solidFill>
                  <a:srgbClr val="58595B"/>
                </a:solidFill>
              </a:rPr>
              <a:t>.</a:t>
            </a:r>
          </a:p>
        </p:txBody>
      </p:sp>
      <p:sp>
        <p:nvSpPr>
          <p:cNvPr id="80" name="Rectangle 23"/>
          <p:cNvSpPr/>
          <p:nvPr/>
        </p:nvSpPr>
        <p:spPr>
          <a:xfrm>
            <a:off x="2703684" y="1684738"/>
            <a:ext cx="1051780" cy="466927"/>
          </a:xfrm>
          <a:prstGeom prst="rect">
            <a:avLst/>
          </a:prstGeom>
        </p:spPr>
        <p:txBody>
          <a:bodyPr vert="horz" lIns="0" tIns="0" rIns="0" bIns="0" rtlCol="0">
            <a:noAutofit/>
          </a:bodyPr>
          <a:lstStyle/>
          <a:p>
            <a:pPr algn="ctr" defTabSz="924282">
              <a:lnSpc>
                <a:spcPct val="90000"/>
              </a:lnSpc>
              <a:buFont typeface="Arial" pitchFamily="34" charset="0"/>
              <a:buNone/>
            </a:pPr>
            <a:r>
              <a:rPr lang="hu-HU" sz="1200" dirty="0">
                <a:solidFill>
                  <a:schemeClr val="bg2">
                    <a:lumMod val="75000"/>
                  </a:schemeClr>
                </a:solidFill>
                <a:cs typeface="Arial" panose="020B0604020202020204" pitchFamily="34" charset="0"/>
              </a:rPr>
              <a:t>England</a:t>
            </a:r>
            <a:endParaRPr lang="en-GB" b="1" dirty="0">
              <a:solidFill>
                <a:schemeClr val="bg2">
                  <a:lumMod val="75000"/>
                </a:schemeClr>
              </a:solidFill>
              <a:cs typeface="Arial" panose="020B0604020202020204" pitchFamily="34" charset="0"/>
            </a:endParaRPr>
          </a:p>
        </p:txBody>
      </p:sp>
      <p:sp>
        <p:nvSpPr>
          <p:cNvPr id="40"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a:t>
            </a:r>
          </a:p>
        </p:txBody>
      </p:sp>
      <p:pic>
        <p:nvPicPr>
          <p:cNvPr id="41" name="Picture 40">
            <a:extLst>
              <a:ext uri="{FF2B5EF4-FFF2-40B4-BE49-F238E27FC236}">
                <a16:creationId xmlns:a16="http://schemas.microsoft.com/office/drawing/2014/main" xmlns="" id="{F8536871-078F-4D69-BA0A-DD3353FD9A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9038" y="4659982"/>
            <a:ext cx="600901" cy="600901"/>
          </a:xfrm>
          <a:prstGeom prst="rect">
            <a:avLst/>
          </a:prstGeom>
        </p:spPr>
      </p:pic>
      <p:pic>
        <p:nvPicPr>
          <p:cNvPr id="42" name="Picture 41">
            <a:extLst>
              <a:ext uri="{FF2B5EF4-FFF2-40B4-BE49-F238E27FC236}">
                <a16:creationId xmlns:a16="http://schemas.microsoft.com/office/drawing/2014/main" xmlns="" id="{BE92C11E-1BAF-4E6F-BDE5-7FD1CA17B6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2280" y="4931353"/>
            <a:ext cx="725425" cy="137160"/>
          </a:xfrm>
          <a:prstGeom prst="rect">
            <a:avLst/>
          </a:prstGeom>
        </p:spPr>
      </p:pic>
    </p:spTree>
    <p:extLst>
      <p:ext uri="{BB962C8B-B14F-4D97-AF65-F5344CB8AC3E}">
        <p14:creationId xmlns:p14="http://schemas.microsoft.com/office/powerpoint/2010/main" val="3724257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rázek 4"/>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b="24700"/>
          <a:stretch/>
        </p:blipFill>
        <p:spPr>
          <a:xfrm>
            <a:off x="0" y="-1"/>
            <a:ext cx="9143999" cy="5164039"/>
          </a:xfrm>
        </p:spPr>
      </p:pic>
      <p:sp>
        <p:nvSpPr>
          <p:cNvPr id="3" name="Nadpis 2"/>
          <p:cNvSpPr>
            <a:spLocks noGrp="1"/>
          </p:cNvSpPr>
          <p:nvPr>
            <p:ph type="title"/>
          </p:nvPr>
        </p:nvSpPr>
        <p:spPr/>
        <p:txBody>
          <a:bodyPr>
            <a:normAutofit fontScale="90000"/>
          </a:bodyPr>
          <a:lstStyle/>
          <a:p>
            <a:r>
              <a:rPr lang="cs-CZ" dirty="0"/>
              <a:t>RESEARCH TEAM AND referencE</a:t>
            </a:r>
          </a:p>
        </p:txBody>
      </p:sp>
    </p:spTree>
    <p:extLst>
      <p:ext uri="{BB962C8B-B14F-4D97-AF65-F5344CB8AC3E}">
        <p14:creationId xmlns:p14="http://schemas.microsoft.com/office/powerpoint/2010/main" val="34381230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prstGeom prst="rect">
            <a:avLst/>
          </a:prstGeom>
        </p:spPr>
        <p:txBody>
          <a:bodyPr>
            <a:normAutofit fontScale="90000"/>
          </a:bodyPr>
          <a:lstStyle/>
          <a:p>
            <a:r>
              <a:rPr lang="cs-CZ" dirty="0"/>
              <a:t>Research Team, Contact</a:t>
            </a:r>
            <a:endParaRPr lang="en-US" dirty="0"/>
          </a:p>
        </p:txBody>
      </p:sp>
      <p:sp>
        <p:nvSpPr>
          <p:cNvPr id="12" name="Rectangle 14"/>
          <p:cNvSpPr>
            <a:spLocks noChangeArrowheads="1"/>
          </p:cNvSpPr>
          <p:nvPr/>
        </p:nvSpPr>
        <p:spPr bwMode="auto">
          <a:xfrm>
            <a:off x="1835696" y="997099"/>
            <a:ext cx="3168352" cy="862350"/>
          </a:xfrm>
          <a:prstGeom prst="rect">
            <a:avLst/>
          </a:prstGeom>
          <a:noFill/>
          <a:ln w="9525">
            <a:noFill/>
            <a:miter lim="800000"/>
            <a:headEnd/>
            <a:tailEnd/>
          </a:ln>
        </p:spPr>
        <p:txBody>
          <a:bodyPr wrap="square" lIns="92003" tIns="46005" rIns="92003" bIns="46005">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sz="1400" b="1" i="0" u="none" strike="noStrike" kern="0" cap="none" spc="0" normalizeH="0" baseline="0" noProof="0" dirty="0">
                <a:ln>
                  <a:noFill/>
                </a:ln>
                <a:solidFill>
                  <a:srgbClr val="404040"/>
                </a:solidFill>
                <a:effectLst/>
                <a:uLnTx/>
                <a:uFillTx/>
                <a:cs typeface="Calibri" pitchFamily="34" charset="0"/>
              </a:rPr>
              <a:t>Kovács Balázs</a:t>
            </a:r>
          </a:p>
          <a:p>
            <a:pPr lvl="0" eaLnBrk="0" fontAlgn="base" hangingPunct="0">
              <a:spcBef>
                <a:spcPct val="0"/>
              </a:spcBef>
              <a:spcAft>
                <a:spcPct val="0"/>
              </a:spcAft>
              <a:defRPr/>
            </a:pPr>
            <a:r>
              <a:rPr lang="cs-CZ" sz="1200" kern="0" dirty="0">
                <a:solidFill>
                  <a:srgbClr val="404040"/>
                </a:solidFill>
                <a:cs typeface="Calibri" pitchFamily="34" charset="0"/>
              </a:rPr>
              <a:t>Media Team Leader</a:t>
            </a:r>
          </a:p>
          <a:p>
            <a:pPr lvl="0" eaLnBrk="0" fontAlgn="base" hangingPunct="0">
              <a:spcBef>
                <a:spcPct val="0"/>
              </a:spcBef>
              <a:spcAft>
                <a:spcPct val="0"/>
              </a:spcAft>
              <a:defRPr/>
            </a:pPr>
            <a:r>
              <a:rPr lang="de-DE" sz="1200" kern="0" dirty="0">
                <a:solidFill>
                  <a:srgbClr val="404040"/>
                </a:solidFill>
                <a:cs typeface="Calibri" pitchFamily="34" charset="0"/>
              </a:rPr>
              <a:t>Balazs.Kovacs@ipsos.com  </a:t>
            </a:r>
          </a:p>
          <a:p>
            <a:pPr lvl="0" eaLnBrk="0" fontAlgn="base" hangingPunct="0">
              <a:spcBef>
                <a:spcPct val="0"/>
              </a:spcBef>
              <a:spcAft>
                <a:spcPct val="0"/>
              </a:spcAft>
              <a:defRPr/>
            </a:pPr>
            <a:r>
              <a:rPr lang="de-DE" sz="1200" kern="0" dirty="0">
                <a:solidFill>
                  <a:srgbClr val="404040"/>
                </a:solidFill>
                <a:cs typeface="Calibri" pitchFamily="34" charset="0"/>
              </a:rPr>
              <a:t>Tel: + 36 70 330 7188</a:t>
            </a:r>
          </a:p>
        </p:txBody>
      </p:sp>
      <p:sp>
        <p:nvSpPr>
          <p:cNvPr id="15" name="Rectangle 14"/>
          <p:cNvSpPr>
            <a:spLocks noChangeArrowheads="1"/>
          </p:cNvSpPr>
          <p:nvPr/>
        </p:nvSpPr>
        <p:spPr bwMode="auto">
          <a:xfrm>
            <a:off x="1835696" y="2571099"/>
            <a:ext cx="3168352" cy="862350"/>
          </a:xfrm>
          <a:prstGeom prst="rect">
            <a:avLst/>
          </a:prstGeom>
          <a:noFill/>
          <a:ln w="9525">
            <a:noFill/>
            <a:miter lim="800000"/>
            <a:headEnd/>
            <a:tailEnd/>
          </a:ln>
        </p:spPr>
        <p:txBody>
          <a:bodyPr wrap="square" lIns="92003" tIns="46005" rIns="92003" bIns="46005">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hu-HU" sz="1400" b="1" i="0" u="none" strike="noStrike" kern="0" cap="none" spc="0" normalizeH="0" baseline="0" noProof="0" dirty="0">
                <a:ln>
                  <a:noFill/>
                </a:ln>
                <a:solidFill>
                  <a:srgbClr val="404040"/>
                </a:solidFill>
                <a:effectLst/>
                <a:uLnTx/>
                <a:uFillTx/>
                <a:cs typeface="Calibri" pitchFamily="34" charset="0"/>
              </a:rPr>
              <a:t>Dr. Geszler Nikolett</a:t>
            </a:r>
            <a:endParaRPr kumimoji="0" lang="en-US" sz="1400" b="1" i="0" u="none" strike="noStrike" kern="0" cap="none" spc="0" normalizeH="0" baseline="0" noProof="0" dirty="0">
              <a:ln>
                <a:noFill/>
              </a:ln>
              <a:solidFill>
                <a:srgbClr val="404040"/>
              </a:solidFill>
              <a:effectLst/>
              <a:uLnTx/>
              <a:uFillTx/>
              <a:cs typeface="Calibri" pitchFamily="34" charset="0"/>
            </a:endParaRPr>
          </a:p>
          <a:p>
            <a:pPr lvl="0" eaLnBrk="0" fontAlgn="base" hangingPunct="0">
              <a:spcBef>
                <a:spcPct val="0"/>
              </a:spcBef>
              <a:spcAft>
                <a:spcPct val="0"/>
              </a:spcAft>
              <a:defRPr/>
            </a:pPr>
            <a:r>
              <a:rPr lang="cs-CZ" sz="1200" kern="0" dirty="0">
                <a:solidFill>
                  <a:srgbClr val="404040"/>
                </a:solidFill>
                <a:cs typeface="Calibri" pitchFamily="34" charset="0"/>
              </a:rPr>
              <a:t>Research Executive</a:t>
            </a:r>
            <a:r>
              <a:rPr kumimoji="0" lang="en-US" sz="1200" b="0" i="0" u="none" strike="noStrike" kern="0" cap="none" spc="0" normalizeH="0" baseline="0" noProof="0" dirty="0">
                <a:ln>
                  <a:noFill/>
                </a:ln>
                <a:solidFill>
                  <a:srgbClr val="404040"/>
                </a:solidFill>
                <a:effectLst/>
                <a:uLnTx/>
                <a:uFillTx/>
                <a:cs typeface="Calibri" pitchFamily="34" charset="0"/>
              </a:rPr>
              <a:t/>
            </a:r>
            <a:br>
              <a:rPr kumimoji="0" lang="en-US" sz="1200" b="0" i="0" u="none" strike="noStrike" kern="0" cap="none" spc="0" normalizeH="0" baseline="0" noProof="0" dirty="0">
                <a:ln>
                  <a:noFill/>
                </a:ln>
                <a:solidFill>
                  <a:srgbClr val="404040"/>
                </a:solidFill>
                <a:effectLst/>
                <a:uLnTx/>
                <a:uFillTx/>
                <a:cs typeface="Calibri" pitchFamily="34" charset="0"/>
              </a:rPr>
            </a:br>
            <a:r>
              <a:rPr lang="de-DE" sz="1200" kern="0" dirty="0">
                <a:solidFill>
                  <a:srgbClr val="404040"/>
                </a:solidFill>
                <a:cs typeface="Calibri" pitchFamily="34" charset="0"/>
              </a:rPr>
              <a:t>Nikolett.Geszler@ipsos.com  </a:t>
            </a:r>
          </a:p>
          <a:p>
            <a:pPr lvl="0" eaLnBrk="0" fontAlgn="base" hangingPunct="0">
              <a:spcBef>
                <a:spcPct val="0"/>
              </a:spcBef>
              <a:spcAft>
                <a:spcPct val="0"/>
              </a:spcAft>
              <a:defRPr/>
            </a:pPr>
            <a:r>
              <a:rPr lang="de-DE" sz="1200" kern="0" dirty="0">
                <a:solidFill>
                  <a:srgbClr val="404040"/>
                </a:solidFill>
                <a:cs typeface="Calibri" pitchFamily="34" charset="0"/>
              </a:rPr>
              <a:t>Tel: + 36 1 476 7600</a:t>
            </a:r>
          </a:p>
        </p:txBody>
      </p:sp>
      <p:sp>
        <p:nvSpPr>
          <p:cNvPr id="20" name="Elipsa 48"/>
          <p:cNvSpPr/>
          <p:nvPr/>
        </p:nvSpPr>
        <p:spPr>
          <a:xfrm flipH="1">
            <a:off x="658586" y="811057"/>
            <a:ext cx="1101305" cy="1175501"/>
          </a:xfrm>
          <a:prstGeom prst="ellipse">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solidFill>
                <a:prstClr val="white"/>
              </a:solidFill>
            </a:endParaRPr>
          </a:p>
        </p:txBody>
      </p:sp>
      <p:pic>
        <p:nvPicPr>
          <p:cNvPr id="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091" y="843558"/>
            <a:ext cx="930502" cy="110592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Elipsa 48"/>
          <p:cNvSpPr/>
          <p:nvPr/>
        </p:nvSpPr>
        <p:spPr>
          <a:xfrm flipH="1">
            <a:off x="662383" y="2427734"/>
            <a:ext cx="1101305" cy="1175501"/>
          </a:xfrm>
          <a:prstGeom prst="ellipse">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solidFill>
                <a:prstClr val="white"/>
              </a:solidFill>
            </a:endParaRPr>
          </a:p>
        </p:txBody>
      </p:sp>
      <p:pic>
        <p:nvPicPr>
          <p:cNvPr id="26"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1941" y="2459930"/>
            <a:ext cx="907909" cy="111742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45"/>
          <p:cNvSpPr txBox="1"/>
          <p:nvPr/>
        </p:nvSpPr>
        <p:spPr>
          <a:xfrm>
            <a:off x="3943164" y="987574"/>
            <a:ext cx="4991472" cy="1107996"/>
          </a:xfrm>
          <a:prstGeom prst="rect">
            <a:avLst/>
          </a:prstGeom>
          <a:noFill/>
        </p:spPr>
        <p:txBody>
          <a:bodyPr wrap="square" lIns="0" tIns="0" rIns="0" bIns="0" rtlCol="0">
            <a:spAutoFit/>
          </a:bodyPr>
          <a:lstStyle/>
          <a:p>
            <a:pPr>
              <a:spcAft>
                <a:spcPts val="1200"/>
              </a:spcAft>
            </a:pPr>
            <a:r>
              <a:rPr lang="en-GB" sz="1200" kern="0" dirty="0">
                <a:solidFill>
                  <a:srgbClr val="404040"/>
                </a:solidFill>
                <a:cs typeface="Calibri" pitchFamily="34" charset="0"/>
              </a:rPr>
              <a:t>Balázs has research experience of 1</a:t>
            </a:r>
            <a:r>
              <a:rPr lang="hu-HU" sz="1200" kern="0" dirty="0">
                <a:solidFill>
                  <a:srgbClr val="404040"/>
                </a:solidFill>
                <a:cs typeface="Calibri" pitchFamily="34" charset="0"/>
              </a:rPr>
              <a:t>1</a:t>
            </a:r>
            <a:r>
              <a:rPr lang="en-GB" sz="1200" kern="0" dirty="0">
                <a:solidFill>
                  <a:srgbClr val="404040"/>
                </a:solidFill>
                <a:cs typeface="Calibri" pitchFamily="34" charset="0"/>
              </a:rPr>
              <a:t> years, after getting his degree in </a:t>
            </a:r>
            <a:r>
              <a:rPr lang="hu-HU" sz="1200" kern="0" dirty="0">
                <a:solidFill>
                  <a:srgbClr val="404040"/>
                </a:solidFill>
                <a:cs typeface="Calibri" pitchFamily="34" charset="0"/>
              </a:rPr>
              <a:t>E</a:t>
            </a:r>
            <a:r>
              <a:rPr lang="en-GB" sz="1200" kern="0" dirty="0" err="1">
                <a:solidFill>
                  <a:srgbClr val="404040"/>
                </a:solidFill>
                <a:cs typeface="Calibri" pitchFamily="34" charset="0"/>
              </a:rPr>
              <a:t>conomics</a:t>
            </a:r>
            <a:r>
              <a:rPr lang="en-GB" sz="1200" kern="0" dirty="0">
                <a:solidFill>
                  <a:srgbClr val="404040"/>
                </a:solidFill>
                <a:cs typeface="Calibri" pitchFamily="34" charset="0"/>
              </a:rPr>
              <a:t> at University of </a:t>
            </a:r>
            <a:r>
              <a:rPr lang="en-GB" sz="1200" kern="0" dirty="0" err="1">
                <a:solidFill>
                  <a:srgbClr val="404040"/>
                </a:solidFill>
                <a:cs typeface="Calibri" pitchFamily="34" charset="0"/>
              </a:rPr>
              <a:t>Pécs</a:t>
            </a:r>
            <a:r>
              <a:rPr lang="en-GB" sz="1200" kern="0" dirty="0">
                <a:solidFill>
                  <a:srgbClr val="404040"/>
                </a:solidFill>
                <a:cs typeface="Calibri" pitchFamily="34" charset="0"/>
              </a:rPr>
              <a:t> he started his career at a research agency in media field as </a:t>
            </a:r>
            <a:r>
              <a:rPr lang="hu-HU" sz="1200" kern="0" dirty="0" err="1">
                <a:solidFill>
                  <a:srgbClr val="404040"/>
                </a:solidFill>
                <a:cs typeface="Calibri" pitchFamily="34" charset="0"/>
              </a:rPr>
              <a:t>the</a:t>
            </a:r>
            <a:r>
              <a:rPr lang="hu-HU" sz="1200" kern="0" dirty="0">
                <a:solidFill>
                  <a:srgbClr val="404040"/>
                </a:solidFill>
                <a:cs typeface="Calibri" pitchFamily="34" charset="0"/>
              </a:rPr>
              <a:t> </a:t>
            </a:r>
            <a:r>
              <a:rPr lang="en-GB" sz="1200" kern="0" dirty="0">
                <a:solidFill>
                  <a:srgbClr val="404040"/>
                </a:solidFill>
                <a:cs typeface="Calibri" pitchFamily="34" charset="0"/>
              </a:rPr>
              <a:t>leading researcher of Viasat </a:t>
            </a:r>
            <a:r>
              <a:rPr lang="en-GB" sz="1200" kern="0" dirty="0" err="1">
                <a:solidFill>
                  <a:srgbClr val="404040"/>
                </a:solidFill>
                <a:cs typeface="Calibri" pitchFamily="34" charset="0"/>
              </a:rPr>
              <a:t>Hungária</a:t>
            </a:r>
            <a:r>
              <a:rPr lang="en-GB" sz="1200" kern="0" dirty="0">
                <a:solidFill>
                  <a:srgbClr val="404040"/>
                </a:solidFill>
                <a:cs typeface="Calibri" pitchFamily="34" charset="0"/>
              </a:rPr>
              <a:t>. Afterwards he gained experience in </a:t>
            </a:r>
            <a:r>
              <a:rPr lang="hu-HU" sz="1200" kern="0" dirty="0">
                <a:solidFill>
                  <a:srgbClr val="404040"/>
                </a:solidFill>
                <a:cs typeface="Calibri" pitchFamily="34" charset="0"/>
              </a:rPr>
              <a:t>a </a:t>
            </a:r>
            <a:r>
              <a:rPr lang="en-GB" sz="1200" kern="0" dirty="0">
                <a:solidFill>
                  <a:srgbClr val="404040"/>
                </a:solidFill>
                <a:cs typeface="Calibri" pitchFamily="34" charset="0"/>
              </a:rPr>
              <a:t>media agency as the </a:t>
            </a:r>
            <a:r>
              <a:rPr lang="hu-HU" sz="1200" kern="0" dirty="0" err="1">
                <a:solidFill>
                  <a:srgbClr val="404040"/>
                </a:solidFill>
                <a:cs typeface="Calibri" pitchFamily="34" charset="0"/>
              </a:rPr>
              <a:t>head</a:t>
            </a:r>
            <a:r>
              <a:rPr lang="hu-HU" sz="1200" kern="0" dirty="0">
                <a:solidFill>
                  <a:srgbClr val="404040"/>
                </a:solidFill>
                <a:cs typeface="Calibri" pitchFamily="34" charset="0"/>
              </a:rPr>
              <a:t> of</a:t>
            </a:r>
            <a:r>
              <a:rPr lang="en-GB" sz="1200" kern="0" dirty="0">
                <a:solidFill>
                  <a:srgbClr val="404040"/>
                </a:solidFill>
                <a:cs typeface="Calibri" pitchFamily="34" charset="0"/>
              </a:rPr>
              <a:t> researcher of Omnicom Media Group, and then he worked on projects of companies Viacom and </a:t>
            </a:r>
            <a:r>
              <a:rPr lang="en-GB" sz="1200" kern="0" dirty="0" err="1">
                <a:solidFill>
                  <a:srgbClr val="404040"/>
                </a:solidFill>
                <a:cs typeface="Calibri" pitchFamily="34" charset="0"/>
              </a:rPr>
              <a:t>Synetiq</a:t>
            </a:r>
            <a:r>
              <a:rPr lang="en-GB" sz="1200" kern="0" dirty="0">
                <a:solidFill>
                  <a:srgbClr val="404040"/>
                </a:solidFill>
                <a:cs typeface="Calibri" pitchFamily="34" charset="0"/>
              </a:rPr>
              <a:t> as an external expert. He joined Ipsos in 2015.  </a:t>
            </a:r>
          </a:p>
        </p:txBody>
      </p:sp>
      <p:sp>
        <p:nvSpPr>
          <p:cNvPr id="28" name="TextBox 45"/>
          <p:cNvSpPr txBox="1"/>
          <p:nvPr/>
        </p:nvSpPr>
        <p:spPr>
          <a:xfrm>
            <a:off x="3943164" y="2459930"/>
            <a:ext cx="4733292" cy="1292662"/>
          </a:xfrm>
          <a:prstGeom prst="rect">
            <a:avLst/>
          </a:prstGeom>
          <a:noFill/>
        </p:spPr>
        <p:txBody>
          <a:bodyPr wrap="square" lIns="0" tIns="0" rIns="0" bIns="0" rtlCol="0">
            <a:spAutoFit/>
          </a:bodyPr>
          <a:lstStyle/>
          <a:p>
            <a:pPr>
              <a:spcAft>
                <a:spcPts val="1200"/>
              </a:spcAft>
            </a:pPr>
            <a:r>
              <a:rPr lang="en-GB" sz="1200" kern="0" dirty="0" err="1">
                <a:solidFill>
                  <a:srgbClr val="404040"/>
                </a:solidFill>
                <a:cs typeface="Calibri" pitchFamily="34" charset="0"/>
              </a:rPr>
              <a:t>Nikolett</a:t>
            </a:r>
            <a:r>
              <a:rPr lang="en-GB" sz="1200" kern="0" dirty="0">
                <a:solidFill>
                  <a:srgbClr val="404040"/>
                </a:solidFill>
                <a:cs typeface="Calibri" pitchFamily="34" charset="0"/>
              </a:rPr>
              <a:t> gained her PhD degree in 2016 in the Doctoral School of Sociology at </a:t>
            </a:r>
            <a:r>
              <a:rPr lang="en-GB" sz="1200" kern="0" dirty="0" err="1">
                <a:solidFill>
                  <a:srgbClr val="404040"/>
                </a:solidFill>
                <a:cs typeface="Calibri" pitchFamily="34" charset="0"/>
              </a:rPr>
              <a:t>Corvinus</a:t>
            </a:r>
            <a:r>
              <a:rPr lang="en-GB" sz="1200" kern="0" dirty="0">
                <a:solidFill>
                  <a:srgbClr val="404040"/>
                </a:solidFill>
                <a:cs typeface="Calibri" pitchFamily="34" charset="0"/>
              </a:rPr>
              <a:t> University of Budapest. She </a:t>
            </a:r>
            <a:r>
              <a:rPr lang="hu-HU" sz="1200" kern="0" dirty="0">
                <a:solidFill>
                  <a:srgbClr val="404040"/>
                </a:solidFill>
                <a:cs typeface="Calibri" pitchFamily="34" charset="0"/>
              </a:rPr>
              <a:t>has </a:t>
            </a:r>
            <a:r>
              <a:rPr lang="en-GB" sz="1200" kern="0" dirty="0">
                <a:solidFill>
                  <a:srgbClr val="404040"/>
                </a:solidFill>
                <a:cs typeface="Calibri" pitchFamily="34" charset="0"/>
              </a:rPr>
              <a:t>a scientific experience of several years, she is also currently a member of a research team</a:t>
            </a:r>
            <a:r>
              <a:rPr lang="hu-HU" sz="1200" kern="0" dirty="0">
                <a:solidFill>
                  <a:srgbClr val="404040"/>
                </a:solidFill>
                <a:cs typeface="Calibri" pitchFamily="34" charset="0"/>
              </a:rPr>
              <a:t>. During </a:t>
            </a:r>
            <a:r>
              <a:rPr lang="hu-HU" sz="1200" kern="0" dirty="0" err="1">
                <a:solidFill>
                  <a:srgbClr val="404040"/>
                </a:solidFill>
                <a:cs typeface="Calibri" pitchFamily="34" charset="0"/>
              </a:rPr>
              <a:t>her</a:t>
            </a:r>
            <a:r>
              <a:rPr lang="en-US" sz="1200" kern="0" dirty="0">
                <a:solidFill>
                  <a:srgbClr val="404040"/>
                </a:solidFill>
                <a:cs typeface="Calibri" pitchFamily="34" charset="0"/>
              </a:rPr>
              <a:t> work</a:t>
            </a:r>
            <a:r>
              <a:rPr lang="hu-HU" sz="1200" kern="0" dirty="0">
                <a:solidFill>
                  <a:srgbClr val="404040"/>
                </a:solidFill>
                <a:cs typeface="Calibri" pitchFamily="34" charset="0"/>
              </a:rPr>
              <a:t> </a:t>
            </a:r>
            <a:r>
              <a:rPr lang="en-GB" sz="1200" kern="0" dirty="0">
                <a:solidFill>
                  <a:srgbClr val="404040"/>
                </a:solidFill>
                <a:cs typeface="Calibri" pitchFamily="34" charset="0"/>
              </a:rPr>
              <a:t>she has presented in local and </a:t>
            </a:r>
            <a:r>
              <a:rPr lang="hu-HU" sz="1200" kern="0" dirty="0">
                <a:solidFill>
                  <a:srgbClr val="404040"/>
                </a:solidFill>
                <a:cs typeface="Calibri" pitchFamily="34" charset="0"/>
              </a:rPr>
              <a:t>i</a:t>
            </a:r>
            <a:r>
              <a:rPr lang="en-GB" sz="1200" kern="0" dirty="0" err="1">
                <a:solidFill>
                  <a:srgbClr val="404040"/>
                </a:solidFill>
                <a:cs typeface="Calibri" pitchFamily="34" charset="0"/>
              </a:rPr>
              <a:t>nternational</a:t>
            </a:r>
            <a:r>
              <a:rPr lang="en-GB" sz="1200" kern="0" dirty="0">
                <a:solidFill>
                  <a:srgbClr val="404040"/>
                </a:solidFill>
                <a:cs typeface="Calibri" pitchFamily="34" charset="0"/>
              </a:rPr>
              <a:t> conferences, her publications appeared in refereed academic journals. She is experienced both in qualitative and quantitative studies. She is a member of Ipsos’ media team since 2015. </a:t>
            </a:r>
          </a:p>
        </p:txBody>
      </p:sp>
      <p:cxnSp>
        <p:nvCxnSpPr>
          <p:cNvPr id="30" name="Straight Connector 7"/>
          <p:cNvCxnSpPr/>
          <p:nvPr/>
        </p:nvCxnSpPr>
        <p:spPr bwMode="gray">
          <a:xfrm>
            <a:off x="3803908" y="2498030"/>
            <a:ext cx="0" cy="1224136"/>
          </a:xfrm>
          <a:prstGeom prst="line">
            <a:avLst/>
          </a:prstGeom>
          <a:ln cap="rnd">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7"/>
          <p:cNvCxnSpPr/>
          <p:nvPr/>
        </p:nvCxnSpPr>
        <p:spPr bwMode="gray">
          <a:xfrm>
            <a:off x="3803908" y="881658"/>
            <a:ext cx="0" cy="1224136"/>
          </a:xfrm>
          <a:prstGeom prst="line">
            <a:avLst/>
          </a:prstGeom>
          <a:ln cap="rnd">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673598" y="4213647"/>
            <a:ext cx="7200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3399"/>
              </a:solidFill>
              <a:latin typeface="Calibri" pitchFamily="34" charset="0"/>
            </a:endParaRPr>
          </a:p>
        </p:txBody>
      </p:sp>
      <p:sp>
        <p:nvSpPr>
          <p:cNvPr id="32" name="Rectangle 31"/>
          <p:cNvSpPr/>
          <p:nvPr/>
        </p:nvSpPr>
        <p:spPr>
          <a:xfrm>
            <a:off x="2673598" y="4335660"/>
            <a:ext cx="7200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3399"/>
              </a:solidFill>
              <a:latin typeface="Calibri" pitchFamily="34" charset="0"/>
            </a:endParaRPr>
          </a:p>
        </p:txBody>
      </p:sp>
      <p:pic>
        <p:nvPicPr>
          <p:cNvPr id="16" name="Picture 15">
            <a:extLst>
              <a:ext uri="{FF2B5EF4-FFF2-40B4-BE49-F238E27FC236}">
                <a16:creationId xmlns:a16="http://schemas.microsoft.com/office/drawing/2014/main" xmlns="" id="{62E9304D-B6B5-4195-969E-869A4878C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17" name="Picture 16">
            <a:extLst>
              <a:ext uri="{FF2B5EF4-FFF2-40B4-BE49-F238E27FC236}">
                <a16:creationId xmlns:a16="http://schemas.microsoft.com/office/drawing/2014/main" xmlns="" id="{37805999-5701-433C-AAF4-320124EB20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5961754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Autofit/>
          </a:bodyPr>
          <a:lstStyle/>
          <a:p>
            <a:r>
              <a:rPr lang="hu-HU" dirty="0" err="1">
                <a:solidFill>
                  <a:schemeClr val="accent2">
                    <a:lumMod val="75000"/>
                  </a:schemeClr>
                </a:solidFill>
              </a:rPr>
              <a:t>References</a:t>
            </a:r>
            <a:r>
              <a:rPr lang="hu-HU" dirty="0">
                <a:solidFill>
                  <a:schemeClr val="accent2">
                    <a:lumMod val="75000"/>
                  </a:schemeClr>
                </a:solidFill>
              </a:rPr>
              <a:t> of Ipsos Zrt. </a:t>
            </a:r>
            <a:r>
              <a:rPr lang="hu-HU" dirty="0" err="1">
                <a:solidFill>
                  <a:schemeClr val="accent2">
                    <a:lumMod val="75000"/>
                  </a:schemeClr>
                </a:solidFill>
              </a:rPr>
              <a:t>on</a:t>
            </a:r>
            <a:r>
              <a:rPr lang="hu-HU" dirty="0">
                <a:solidFill>
                  <a:schemeClr val="accent2">
                    <a:lumMod val="75000"/>
                  </a:schemeClr>
                </a:solidFill>
              </a:rPr>
              <a:t> Media Market, 2011-2016</a:t>
            </a:r>
            <a:endParaRPr lang="en-US" dirty="0"/>
          </a:p>
        </p:txBody>
      </p:sp>
      <p:pic>
        <p:nvPicPr>
          <p:cNvPr id="18" name="Picture 10" descr="http://www.gotthardtv.hu/kepek/logo-1258981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92340"/>
            <a:ext cx="595858" cy="702261"/>
          </a:xfrm>
          <a:prstGeom prst="rect">
            <a:avLst/>
          </a:prstGeom>
          <a:noFill/>
          <a:ln w="9525">
            <a:noFill/>
            <a:miter lim="800000"/>
            <a:headEnd/>
            <a:tailEnd/>
          </a:ln>
        </p:spPr>
      </p:pic>
      <p:pic>
        <p:nvPicPr>
          <p:cNvPr id="19" name="Picture 16" descr="http://journalismus-blog.de/__oneclick_uploads/2009/01/axel_springer_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627534"/>
            <a:ext cx="2302059" cy="515043"/>
          </a:xfrm>
          <a:prstGeom prst="rect">
            <a:avLst/>
          </a:prstGeom>
          <a:noFill/>
          <a:ln w="9525">
            <a:noFill/>
            <a:miter lim="800000"/>
            <a:headEnd/>
            <a:tailEnd/>
          </a:ln>
        </p:spPr>
      </p:pic>
      <p:pic>
        <p:nvPicPr>
          <p:cNvPr id="20" name="Picture 20" descr="http://www.mediai.com.au/Common/Images/logoOmd.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4545406"/>
            <a:ext cx="1149781" cy="517273"/>
          </a:xfrm>
          <a:prstGeom prst="rect">
            <a:avLst/>
          </a:prstGeom>
          <a:noFill/>
          <a:ln w="9525">
            <a:noFill/>
            <a:miter lim="800000"/>
            <a:headEnd/>
            <a:tailEnd/>
          </a:ln>
        </p:spPr>
      </p:pic>
      <p:pic>
        <p:nvPicPr>
          <p:cNvPr id="21" name="Picture 22" descr="http://www.yr.co.nz/content-images/logos/mediaedge_logo.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902483" y="4731049"/>
            <a:ext cx="1545942" cy="398649"/>
          </a:xfrm>
          <a:prstGeom prst="rect">
            <a:avLst/>
          </a:prstGeom>
          <a:noFill/>
          <a:ln w="9525">
            <a:noFill/>
            <a:miter lim="800000"/>
            <a:headEnd/>
            <a:tailEnd/>
          </a:ln>
        </p:spPr>
      </p:pic>
      <p:pic>
        <p:nvPicPr>
          <p:cNvPr id="23" name="Picture 28" descr="http://www.outdoor-akzent.hr/eng/pics/epamedia_logo.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2960" y="4023940"/>
            <a:ext cx="1485240" cy="560806"/>
          </a:xfrm>
          <a:prstGeom prst="rect">
            <a:avLst/>
          </a:prstGeom>
          <a:noFill/>
          <a:ln w="9525">
            <a:noFill/>
            <a:miter lim="800000"/>
            <a:headEnd/>
            <a:tailEnd/>
          </a:ln>
        </p:spPr>
      </p:pic>
      <p:pic>
        <p:nvPicPr>
          <p:cNvPr id="24" name="Picture 27" descr="http://www.titoktan.hu/LOGOK_KEPEK/origo-logo.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669" y="1168473"/>
            <a:ext cx="1701316" cy="493080"/>
          </a:xfrm>
          <a:prstGeom prst="rect">
            <a:avLst/>
          </a:prstGeom>
          <a:noFill/>
          <a:ln w="9525">
            <a:noFill/>
            <a:miter lim="800000"/>
            <a:headEnd/>
            <a:tailEnd/>
          </a:ln>
        </p:spPr>
      </p:pic>
      <p:pic>
        <p:nvPicPr>
          <p:cNvPr id="25" name="Picture 1" descr="\\Hera\mediact\AdHoc\Viasat\Megvilagosodas_2011\Új viasat logók\v3_smal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1905" y="2223429"/>
            <a:ext cx="852377" cy="852377"/>
          </a:xfrm>
          <a:prstGeom prst="rect">
            <a:avLst/>
          </a:prstGeom>
          <a:noFill/>
          <a:ln>
            <a:noFill/>
          </a:ln>
        </p:spPr>
      </p:pic>
      <p:pic>
        <p:nvPicPr>
          <p:cNvPr id="26" name="Picture 15" descr="\\Hu-media26\!kozos\Csenge\Viasat\TV logók\viasat6.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9098" y="2271828"/>
            <a:ext cx="977398" cy="731971"/>
          </a:xfrm>
          <a:prstGeom prst="rect">
            <a:avLst/>
          </a:prstGeom>
          <a:noFill/>
          <a:ln w="9525">
            <a:noFill/>
            <a:miter lim="800000"/>
            <a:headEnd/>
            <a:tailEnd/>
          </a:ln>
        </p:spPr>
      </p:pic>
      <p:pic>
        <p:nvPicPr>
          <p:cNvPr id="2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2995" y="2521148"/>
            <a:ext cx="1477117" cy="542940"/>
          </a:xfrm>
          <a:prstGeom prst="rect">
            <a:avLst/>
          </a:prstGeom>
          <a:noFill/>
          <a:ln w="9525">
            <a:noFill/>
            <a:miter lim="800000"/>
            <a:headEnd/>
            <a:tailEnd/>
          </a:ln>
        </p:spPr>
      </p:pic>
      <p:pic>
        <p:nvPicPr>
          <p:cNvPr id="2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10064" y="4074149"/>
            <a:ext cx="1537936" cy="520452"/>
          </a:xfrm>
          <a:prstGeom prst="rect">
            <a:avLst/>
          </a:prstGeom>
          <a:noFill/>
          <a:ln w="9525">
            <a:noFill/>
            <a:miter lim="800000"/>
            <a:headEnd/>
            <a:tailEnd/>
          </a:ln>
        </p:spPr>
      </p:pic>
      <p:pic>
        <p:nvPicPr>
          <p:cNvPr id="29" name="Picture 2" descr="http://image.hotdog.hu/user/celebvadasz/tv2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5816" y="2286203"/>
            <a:ext cx="913916" cy="898294"/>
          </a:xfrm>
          <a:prstGeom prst="rect">
            <a:avLst/>
          </a:prstGeom>
          <a:noFill/>
        </p:spPr>
      </p:pic>
      <p:pic>
        <p:nvPicPr>
          <p:cNvPr id="30" name="Picture 6" descr="http://images4.wikia.nocookie.net/__cb20100328191243/logopedia/images/1/11/Sanoma_logo.png"/>
          <p:cNvPicPr>
            <a:picLocks noChangeAspect="1" noChangeArrowheads="1"/>
          </p:cNvPicPr>
          <p:nvPr/>
        </p:nvPicPr>
        <p:blipFill>
          <a:blip r:embed="rId13"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83250" y="627534"/>
            <a:ext cx="1943902" cy="531642"/>
          </a:xfrm>
          <a:prstGeom prst="rect">
            <a:avLst/>
          </a:prstGeom>
          <a:noFill/>
        </p:spPr>
      </p:pic>
      <p:pic>
        <p:nvPicPr>
          <p:cNvPr id="31" name="Picture 8" descr="http://phoneblog.hu/wp-content/uploads/2012/09/nmhh.jpg"/>
          <p:cNvPicPr>
            <a:picLocks noChangeAspect="1" noChangeArrowheads="1"/>
          </p:cNvPicPr>
          <p:nvPr/>
        </p:nvPicPr>
        <p:blipFill>
          <a:blip r:embed="rId14"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88698" y="1680552"/>
            <a:ext cx="2251502" cy="539982"/>
          </a:xfrm>
          <a:prstGeom prst="rect">
            <a:avLst/>
          </a:prstGeom>
          <a:noFill/>
        </p:spPr>
      </p:pic>
      <p:pic>
        <p:nvPicPr>
          <p:cNvPr id="32" name="Picture 10" descr="http://upload.wikimedia.org/wikipedia/en/b/b0/MTVA_logo_2012.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0142" y="2931790"/>
            <a:ext cx="862138" cy="866605"/>
          </a:xfrm>
          <a:prstGeom prst="rect">
            <a:avLst/>
          </a:prstGeom>
          <a:noFill/>
        </p:spPr>
      </p:pic>
      <p:pic>
        <p:nvPicPr>
          <p:cNvPr id="33" name="Picture 12" descr="http://upload.wikimedia.org/wikipedia/hu/d/d7/Antenna_Hungaria_logo.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234" y="1635646"/>
            <a:ext cx="2342838" cy="584888"/>
          </a:xfrm>
          <a:prstGeom prst="rect">
            <a:avLst/>
          </a:prstGeom>
          <a:noFill/>
        </p:spPr>
      </p:pic>
      <p:pic>
        <p:nvPicPr>
          <p:cNvPr id="34" name="Picture 14" descr="http://techshow.mmklaszter.com/wp-content/uploads/2012/05/index_logo.jpg"/>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1277874"/>
            <a:ext cx="1759270" cy="352841"/>
          </a:xfrm>
          <a:prstGeom prst="rect">
            <a:avLst/>
          </a:prstGeom>
          <a:noFill/>
        </p:spPr>
      </p:pic>
      <p:pic>
        <p:nvPicPr>
          <p:cNvPr id="35" name="Picture 20" descr="http://www.lyngsat-logo.com/hires/ll/life_network_hu.png"/>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8646" y="3166443"/>
            <a:ext cx="1231782" cy="794698"/>
          </a:xfrm>
          <a:prstGeom prst="rect">
            <a:avLst/>
          </a:prstGeom>
          <a:noFill/>
        </p:spPr>
      </p:pic>
      <p:pic>
        <p:nvPicPr>
          <p:cNvPr id="36" name="Picture 22" descr="https://twimg0-a.akamaihd.net/profile_images/1294487992/ozonefehertwitter02_logo.jpg"/>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930" y="3109336"/>
            <a:ext cx="974582" cy="974582"/>
          </a:xfrm>
          <a:prstGeom prst="rect">
            <a:avLst/>
          </a:prstGeom>
          <a:noFill/>
        </p:spPr>
      </p:pic>
      <p:pic>
        <p:nvPicPr>
          <p:cNvPr id="37" name="Picture 24" descr="http://m.blog.hu/st/sting/image/indavideo_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40338" y="1068337"/>
            <a:ext cx="1123950" cy="495301"/>
          </a:xfrm>
          <a:prstGeom prst="rect">
            <a:avLst/>
          </a:prstGeom>
          <a:noFill/>
        </p:spPr>
      </p:pic>
      <p:pic>
        <p:nvPicPr>
          <p:cNvPr id="38" name="Picture 30" descr="http://www.monacocareerday.com/images/eutelsat_logo.jp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1567" y="1851670"/>
            <a:ext cx="2050033" cy="420672"/>
          </a:xfrm>
          <a:prstGeom prst="rect">
            <a:avLst/>
          </a:prstGeom>
          <a:noFill/>
        </p:spPr>
      </p:pic>
      <p:pic>
        <p:nvPicPr>
          <p:cNvPr id="39" name="Picture 32" descr="http://sajtobal.hu/wp-content/uploads/2011/12/mle.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799029" y="569067"/>
            <a:ext cx="1509275" cy="490515"/>
          </a:xfrm>
          <a:prstGeom prst="rect">
            <a:avLst/>
          </a:prstGeom>
          <a:noFill/>
        </p:spPr>
      </p:pic>
      <p:pic>
        <p:nvPicPr>
          <p:cNvPr id="40" name="Picture 44" descr="http://cache.daylife.com/imageserve/03BHbDH3RH7kF/350x.jpg"/>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5137" y="3268900"/>
            <a:ext cx="939063" cy="544657"/>
          </a:xfrm>
          <a:prstGeom prst="rect">
            <a:avLst/>
          </a:prstGeom>
          <a:noFill/>
        </p:spPr>
      </p:pic>
      <p:pic>
        <p:nvPicPr>
          <p:cNvPr id="41" name="Picture 46" descr="http://upload.wikimedia.org/wikipedia/hu/6/64/Atmedia.jpg"/>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412" y="3987855"/>
            <a:ext cx="1601306" cy="476125"/>
          </a:xfrm>
          <a:prstGeom prst="rect">
            <a:avLst/>
          </a:prstGeom>
          <a:noFill/>
        </p:spPr>
      </p:pic>
      <p:pic>
        <p:nvPicPr>
          <p:cNvPr id="42" name="Picture 48" descr="http://upload.wikimedia.org/wikipedia/hu/0/03/Mindigtv-logo.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06380" y="1554301"/>
            <a:ext cx="781844" cy="1198151"/>
          </a:xfrm>
          <a:prstGeom prst="rect">
            <a:avLst/>
          </a:prstGeom>
          <a:noFill/>
        </p:spPr>
      </p:pic>
      <p:pic>
        <p:nvPicPr>
          <p:cNvPr id="43" name="Picture 20" descr="logo_rtime"/>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3651870"/>
            <a:ext cx="969976" cy="895171"/>
          </a:xfrm>
          <a:prstGeom prst="rect">
            <a:avLst/>
          </a:prstGeom>
          <a:noFill/>
        </p:spPr>
      </p:pic>
      <p:pic>
        <p:nvPicPr>
          <p:cNvPr id="44"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527781" y="555526"/>
            <a:ext cx="1311419" cy="42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descr="http://joinvan.com/images/aegis%20media%20logo.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59314" y="4731990"/>
            <a:ext cx="1624454" cy="21942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alfasat.hu/images/hbo.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27224" y="3268901"/>
            <a:ext cx="1094811" cy="44437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51520" y="2357457"/>
            <a:ext cx="22764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784135" y="3286012"/>
            <a:ext cx="1397465" cy="48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Kép 3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976108" y="1131590"/>
            <a:ext cx="614362" cy="571332"/>
          </a:xfrm>
          <a:prstGeom prst="rect">
            <a:avLst/>
          </a:prstGeom>
        </p:spPr>
      </p:pic>
      <p:pic>
        <p:nvPicPr>
          <p:cNvPr id="50" name="Picture 49"/>
          <p:cNvPicPr>
            <a:picLocks noChangeAspect="1"/>
          </p:cNvPicPr>
          <p:nvPr/>
        </p:nvPicPr>
        <p:blipFill>
          <a:blip r:embed="rId33" cstate="print"/>
          <a:stretch>
            <a:fillRect/>
          </a:stretch>
        </p:blipFill>
        <p:spPr>
          <a:xfrm>
            <a:off x="6948264" y="4803998"/>
            <a:ext cx="1430027" cy="325700"/>
          </a:xfrm>
          <a:prstGeom prst="rect">
            <a:avLst/>
          </a:prstGeom>
        </p:spPr>
      </p:pic>
      <p:pic>
        <p:nvPicPr>
          <p:cNvPr id="51" name="Picture 50"/>
          <p:cNvPicPr>
            <a:picLocks noChangeAspect="1"/>
          </p:cNvPicPr>
          <p:nvPr/>
        </p:nvPicPr>
        <p:blipFill>
          <a:blip r:embed="rId34" cstate="print"/>
          <a:stretch>
            <a:fillRect/>
          </a:stretch>
        </p:blipFill>
        <p:spPr>
          <a:xfrm>
            <a:off x="4950943" y="1326585"/>
            <a:ext cx="740171" cy="505846"/>
          </a:xfrm>
          <a:prstGeom prst="rect">
            <a:avLst/>
          </a:prstGeom>
        </p:spPr>
      </p:pic>
    </p:spTree>
    <p:extLst>
      <p:ext uri="{BB962C8B-B14F-4D97-AF65-F5344CB8AC3E}">
        <p14:creationId xmlns:p14="http://schemas.microsoft.com/office/powerpoint/2010/main" val="119635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Gender </a:t>
            </a:r>
            <a:r>
              <a:rPr lang="hu-HU" dirty="0" err="1"/>
              <a:t>Rate</a:t>
            </a:r>
            <a:r>
              <a:rPr lang="hu-HU" dirty="0"/>
              <a:t> and </a:t>
            </a:r>
            <a:r>
              <a:rPr lang="hu-HU" dirty="0" err="1"/>
              <a:t>Age</a:t>
            </a:r>
            <a:r>
              <a:rPr lang="hu-HU" dirty="0"/>
              <a:t> </a:t>
            </a:r>
            <a:r>
              <a:rPr lang="hu-HU" dirty="0" err="1"/>
              <a:t>by</a:t>
            </a:r>
            <a:r>
              <a:rPr lang="hu-HU" dirty="0"/>
              <a:t> Country</a:t>
            </a:r>
            <a:endParaRPr lang="en-US" dirty="0"/>
          </a:p>
        </p:txBody>
      </p:sp>
      <p:sp>
        <p:nvSpPr>
          <p:cNvPr id="36" name="Rectangle 35"/>
          <p:cNvSpPr/>
          <p:nvPr/>
        </p:nvSpPr>
        <p:spPr>
          <a:xfrm>
            <a:off x="899592" y="4403024"/>
            <a:ext cx="7544876" cy="553996"/>
          </a:xfrm>
          <a:prstGeom prst="rect">
            <a:avLst/>
          </a:prstGeom>
        </p:spPr>
        <p:txBody>
          <a:bodyPr wrap="square" lIns="91438" tIns="45719" rIns="91438" bIns="45719">
            <a:spAutoFit/>
          </a:bodyPr>
          <a:lstStyle/>
          <a:p>
            <a:pPr marL="4763" algn="just"/>
            <a:r>
              <a:rPr lang="en-US" sz="1000" dirty="0">
                <a:solidFill>
                  <a:srgbClr val="58595B"/>
                </a:solidFill>
              </a:rPr>
              <a:t>A great proportion of asked Hungarians living abroad are men in both countries. In Great Britain, nearly half of the sample is between 30-39 years, while in Germany only 39 % belongs to this age group. However, there is no significant difference between the countries by age.</a:t>
            </a:r>
          </a:p>
          <a:p>
            <a:pPr marL="4763" algn="just"/>
            <a:endParaRPr lang="hu-HU" sz="1000" dirty="0">
              <a:solidFill>
                <a:srgbClr val="58595B"/>
              </a:solidFill>
            </a:endParaRPr>
          </a:p>
        </p:txBody>
      </p:sp>
      <p:sp>
        <p:nvSpPr>
          <p:cNvPr id="14" name="Szövegdoboz 63"/>
          <p:cNvSpPr txBox="1"/>
          <p:nvPr/>
        </p:nvSpPr>
        <p:spPr>
          <a:xfrm>
            <a:off x="411186" y="4951823"/>
            <a:ext cx="4808886" cy="138499"/>
          </a:xfrm>
          <a:prstGeom prst="rect">
            <a:avLst/>
          </a:prstGeom>
        </p:spPr>
        <p:txBody>
          <a:bodyPr vert="horz" wrap="square" lIns="0" tIns="0" rIns="0" bIns="0" rtlCol="0">
            <a:spAutoFit/>
          </a:bodyPr>
          <a:lstStyle/>
          <a:p>
            <a:pPr marL="4763"/>
            <a:r>
              <a:rPr lang="hu-HU" sz="900" dirty="0">
                <a:solidFill>
                  <a:srgbClr val="222223"/>
                </a:solidFill>
              </a:rPr>
              <a:t>N=736 (</a:t>
            </a:r>
            <a:r>
              <a:rPr lang="hu-HU" sz="900" dirty="0" err="1">
                <a:solidFill>
                  <a:srgbClr val="222223"/>
                </a:solidFill>
              </a:rPr>
              <a:t>total</a:t>
            </a:r>
            <a:r>
              <a:rPr lang="hu-HU" sz="900" dirty="0">
                <a:solidFill>
                  <a:srgbClr val="222223"/>
                </a:solidFill>
              </a:rPr>
              <a:t> </a:t>
            </a:r>
            <a:r>
              <a:rPr lang="hu-HU" sz="900" dirty="0" err="1">
                <a:solidFill>
                  <a:srgbClr val="222223"/>
                </a:solidFill>
              </a:rPr>
              <a:t>sample</a:t>
            </a:r>
            <a:r>
              <a:rPr lang="hu-HU" sz="900" dirty="0">
                <a:solidFill>
                  <a:srgbClr val="222223"/>
                </a:solidFill>
              </a:rPr>
              <a:t>) | N=361 (Great </a:t>
            </a:r>
            <a:r>
              <a:rPr lang="hu-HU" sz="900" dirty="0" err="1">
                <a:solidFill>
                  <a:srgbClr val="222223"/>
                </a:solidFill>
              </a:rPr>
              <a:t>Britain</a:t>
            </a:r>
            <a:r>
              <a:rPr lang="hu-HU" sz="900" dirty="0">
                <a:solidFill>
                  <a:srgbClr val="222223"/>
                </a:solidFill>
              </a:rPr>
              <a:t>) | N=375 (</a:t>
            </a:r>
            <a:r>
              <a:rPr lang="hu-HU" sz="900" dirty="0" err="1">
                <a:solidFill>
                  <a:srgbClr val="222223"/>
                </a:solidFill>
              </a:rPr>
              <a:t>Germany</a:t>
            </a:r>
            <a:r>
              <a:rPr lang="hu-HU" sz="900" dirty="0">
                <a:solidFill>
                  <a:srgbClr val="222223"/>
                </a:solidFill>
              </a:rPr>
              <a:t>)</a:t>
            </a:r>
          </a:p>
        </p:txBody>
      </p:sp>
      <p:sp>
        <p:nvSpPr>
          <p:cNvPr id="54" name="Rectangle 53"/>
          <p:cNvSpPr/>
          <p:nvPr/>
        </p:nvSpPr>
        <p:spPr>
          <a:xfrm>
            <a:off x="2915817" y="2959526"/>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55" name="Group 26"/>
          <p:cNvGrpSpPr/>
          <p:nvPr/>
        </p:nvGrpSpPr>
        <p:grpSpPr>
          <a:xfrm>
            <a:off x="4740116" y="2999910"/>
            <a:ext cx="1271972" cy="1271972"/>
            <a:chOff x="1505542" y="1628586"/>
            <a:chExt cx="3960000" cy="3960000"/>
          </a:xfrm>
        </p:grpSpPr>
        <p:sp>
          <p:nvSpPr>
            <p:cNvPr id="56" name="Oval 55"/>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7" name="Oval 56"/>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8" name="Oval 57"/>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59" name="Arc 58"/>
          <p:cNvSpPr>
            <a:spLocks noChangeAspect="1"/>
          </p:cNvSpPr>
          <p:nvPr/>
        </p:nvSpPr>
        <p:spPr bwMode="auto">
          <a:xfrm>
            <a:off x="4740046" y="2999911"/>
            <a:ext cx="1272114" cy="1271972"/>
          </a:xfrm>
          <a:prstGeom prst="arc">
            <a:avLst>
              <a:gd name="adj1" fmla="val 16200000"/>
              <a:gd name="adj2" fmla="val 21253329"/>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60" name="Arc 59"/>
          <p:cNvSpPr>
            <a:spLocks noChangeAspect="1"/>
          </p:cNvSpPr>
          <p:nvPr/>
        </p:nvSpPr>
        <p:spPr bwMode="auto">
          <a:xfrm>
            <a:off x="4797870" y="3057729"/>
            <a:ext cx="1156466" cy="1156336"/>
          </a:xfrm>
          <a:prstGeom prst="arc">
            <a:avLst>
              <a:gd name="adj1" fmla="val 16200000"/>
              <a:gd name="adj2" fmla="val 4099093"/>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61" name="Arc 60"/>
          <p:cNvSpPr>
            <a:spLocks noChangeAspect="1"/>
          </p:cNvSpPr>
          <p:nvPr/>
        </p:nvSpPr>
        <p:spPr bwMode="auto">
          <a:xfrm>
            <a:off x="4855693" y="3115545"/>
            <a:ext cx="1040820" cy="1040704"/>
          </a:xfrm>
          <a:prstGeom prst="arc">
            <a:avLst>
              <a:gd name="adj1" fmla="val 16200000"/>
              <a:gd name="adj2" fmla="val 1023116"/>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65" name="Szövegdoboz 30"/>
          <p:cNvSpPr txBox="1"/>
          <p:nvPr/>
        </p:nvSpPr>
        <p:spPr>
          <a:xfrm>
            <a:off x="4541917" y="2512669"/>
            <a:ext cx="1665847" cy="230832"/>
          </a:xfrm>
          <a:prstGeom prst="rect">
            <a:avLst/>
          </a:prstGeom>
          <a:noFill/>
        </p:spPr>
        <p:txBody>
          <a:bodyPr wrap="square" rtlCol="0">
            <a:spAutoFit/>
          </a:bodyPr>
          <a:lstStyle/>
          <a:p>
            <a:pPr algn="ctr"/>
            <a:r>
              <a:rPr lang="hu-HU" sz="900" cap="all" dirty="0">
                <a:solidFill>
                  <a:srgbClr val="404040"/>
                </a:solidFill>
                <a:latin typeface="Calibri" pitchFamily="34" charset="0"/>
                <a:cs typeface="Arial" pitchFamily="34" charset="0"/>
              </a:rPr>
              <a:t>Great </a:t>
            </a:r>
            <a:r>
              <a:rPr lang="hu-HU" sz="900" cap="all" dirty="0" err="1">
                <a:solidFill>
                  <a:srgbClr val="404040"/>
                </a:solidFill>
                <a:latin typeface="Calibri" pitchFamily="34" charset="0"/>
                <a:cs typeface="Arial" pitchFamily="34" charset="0"/>
              </a:rPr>
              <a:t>britain</a:t>
            </a:r>
            <a:endParaRPr lang="hu-HU" sz="900" cap="all" dirty="0">
              <a:solidFill>
                <a:srgbClr val="404040"/>
              </a:solidFill>
              <a:latin typeface="Calibri" pitchFamily="34" charset="0"/>
              <a:cs typeface="Arial" pitchFamily="34" charset="0"/>
            </a:endParaRPr>
          </a:p>
        </p:txBody>
      </p:sp>
      <p:grpSp>
        <p:nvGrpSpPr>
          <p:cNvPr id="66" name="Group 26"/>
          <p:cNvGrpSpPr/>
          <p:nvPr/>
        </p:nvGrpSpPr>
        <p:grpSpPr>
          <a:xfrm>
            <a:off x="2969999" y="2999910"/>
            <a:ext cx="1271972" cy="1271972"/>
            <a:chOff x="1505542" y="1628586"/>
            <a:chExt cx="3960000" cy="3960000"/>
          </a:xfrm>
        </p:grpSpPr>
        <p:sp>
          <p:nvSpPr>
            <p:cNvPr id="67" name="Oval 66"/>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8" name="Oval 67"/>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9" name="Oval 68"/>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70" name="Arc 69"/>
          <p:cNvSpPr>
            <a:spLocks noChangeAspect="1"/>
          </p:cNvSpPr>
          <p:nvPr/>
        </p:nvSpPr>
        <p:spPr bwMode="auto">
          <a:xfrm>
            <a:off x="2969929" y="2999911"/>
            <a:ext cx="1272114" cy="1271972"/>
          </a:xfrm>
          <a:prstGeom prst="arc">
            <a:avLst>
              <a:gd name="adj1" fmla="val 16200000"/>
              <a:gd name="adj2" fmla="val 20480280"/>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71" name="Arc 70"/>
          <p:cNvSpPr>
            <a:spLocks noChangeAspect="1"/>
          </p:cNvSpPr>
          <p:nvPr/>
        </p:nvSpPr>
        <p:spPr bwMode="auto">
          <a:xfrm>
            <a:off x="3027753" y="3057729"/>
            <a:ext cx="1156466" cy="1156336"/>
          </a:xfrm>
          <a:prstGeom prst="arc">
            <a:avLst>
              <a:gd name="adj1" fmla="val 16200000"/>
              <a:gd name="adj2" fmla="val 3184239"/>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72" name="Arc 71"/>
          <p:cNvSpPr>
            <a:spLocks noChangeAspect="1"/>
          </p:cNvSpPr>
          <p:nvPr/>
        </p:nvSpPr>
        <p:spPr bwMode="auto">
          <a:xfrm>
            <a:off x="3085576" y="3115545"/>
            <a:ext cx="1040820" cy="1040704"/>
          </a:xfrm>
          <a:prstGeom prst="arc">
            <a:avLst>
              <a:gd name="adj1" fmla="val 16200000"/>
              <a:gd name="adj2" fmla="val 1775511"/>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76" name="Szövegdoboz 30"/>
          <p:cNvSpPr txBox="1"/>
          <p:nvPr/>
        </p:nvSpPr>
        <p:spPr>
          <a:xfrm>
            <a:off x="2771800" y="2512669"/>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total</a:t>
            </a:r>
            <a:endParaRPr lang="hu-HU" sz="900" cap="all" dirty="0">
              <a:solidFill>
                <a:srgbClr val="404040"/>
              </a:solidFill>
              <a:latin typeface="Calibri" pitchFamily="34" charset="0"/>
              <a:cs typeface="Arial" pitchFamily="34" charset="0"/>
            </a:endParaRPr>
          </a:p>
        </p:txBody>
      </p:sp>
      <p:grpSp>
        <p:nvGrpSpPr>
          <p:cNvPr id="77" name="Group 26"/>
          <p:cNvGrpSpPr/>
          <p:nvPr/>
        </p:nvGrpSpPr>
        <p:grpSpPr>
          <a:xfrm>
            <a:off x="6180400" y="2999910"/>
            <a:ext cx="1271972" cy="1271972"/>
            <a:chOff x="1505542" y="1628586"/>
            <a:chExt cx="3960000" cy="3960000"/>
          </a:xfrm>
        </p:grpSpPr>
        <p:sp>
          <p:nvSpPr>
            <p:cNvPr id="78" name="Oval 77"/>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9" name="Oval 78"/>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0" name="Oval 79"/>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81" name="Arc 80"/>
          <p:cNvSpPr>
            <a:spLocks noChangeAspect="1"/>
          </p:cNvSpPr>
          <p:nvPr/>
        </p:nvSpPr>
        <p:spPr bwMode="auto">
          <a:xfrm>
            <a:off x="6180330" y="2999911"/>
            <a:ext cx="1272114" cy="1271972"/>
          </a:xfrm>
          <a:prstGeom prst="arc">
            <a:avLst>
              <a:gd name="adj1" fmla="val 16200000"/>
              <a:gd name="adj2" fmla="val 19971752"/>
            </a:avLst>
          </a:prstGeom>
          <a:noFill/>
          <a:ln w="44450" cap="rnd" cmpd="sng" algn="ctr">
            <a:solidFill>
              <a:schemeClr val="accent4"/>
            </a:solidFill>
            <a:prstDash val="solid"/>
            <a:round/>
            <a:headEnd type="none" w="med" len="med"/>
            <a:tailEnd type="none" w="med" len="med"/>
          </a:ln>
          <a:effectLst/>
        </p:spPr>
        <p:txBody>
          <a:bodyPr rtlCol="0" anchor="ctr"/>
          <a:lstStyle/>
          <a:p>
            <a:pPr algn="ctr"/>
            <a:endParaRPr lang="en-GB"/>
          </a:p>
        </p:txBody>
      </p:sp>
      <p:sp>
        <p:nvSpPr>
          <p:cNvPr id="82" name="Arc 81"/>
          <p:cNvSpPr>
            <a:spLocks noChangeAspect="1"/>
          </p:cNvSpPr>
          <p:nvPr/>
        </p:nvSpPr>
        <p:spPr bwMode="auto">
          <a:xfrm>
            <a:off x="6238154" y="3057729"/>
            <a:ext cx="1156466" cy="1156336"/>
          </a:xfrm>
          <a:prstGeom prst="arc">
            <a:avLst>
              <a:gd name="adj1" fmla="val 16200000"/>
              <a:gd name="adj2" fmla="val 2375251"/>
            </a:avLst>
          </a:prstGeom>
          <a:noFill/>
          <a:ln w="44450" cap="rnd" cmpd="sng" algn="ctr">
            <a:solidFill>
              <a:schemeClr val="accent2"/>
            </a:solidFill>
            <a:prstDash val="solid"/>
            <a:round/>
            <a:headEnd type="none" w="med" len="med"/>
            <a:tailEnd type="none" w="med" len="med"/>
          </a:ln>
          <a:effectLst/>
        </p:spPr>
        <p:txBody>
          <a:bodyPr rtlCol="0" anchor="ctr"/>
          <a:lstStyle/>
          <a:p>
            <a:pPr algn="ctr"/>
            <a:endParaRPr lang="en-GB"/>
          </a:p>
        </p:txBody>
      </p:sp>
      <p:sp>
        <p:nvSpPr>
          <p:cNvPr id="83" name="Arc 82"/>
          <p:cNvSpPr>
            <a:spLocks noChangeAspect="1"/>
          </p:cNvSpPr>
          <p:nvPr/>
        </p:nvSpPr>
        <p:spPr bwMode="auto">
          <a:xfrm>
            <a:off x="6295977" y="3115545"/>
            <a:ext cx="1040820" cy="1040704"/>
          </a:xfrm>
          <a:prstGeom prst="arc">
            <a:avLst>
              <a:gd name="adj1" fmla="val 16200000"/>
              <a:gd name="adj2" fmla="val 2590642"/>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87" name="Szövegdoboz 30"/>
          <p:cNvSpPr txBox="1"/>
          <p:nvPr/>
        </p:nvSpPr>
        <p:spPr>
          <a:xfrm>
            <a:off x="5982201" y="2512669"/>
            <a:ext cx="1665847" cy="230832"/>
          </a:xfrm>
          <a:prstGeom prst="rect">
            <a:avLst/>
          </a:prstGeom>
          <a:noFill/>
        </p:spPr>
        <p:txBody>
          <a:bodyPr wrap="square" rtlCol="0">
            <a:spAutoFit/>
          </a:bodyPr>
          <a:lstStyle/>
          <a:p>
            <a:pPr algn="ctr"/>
            <a:r>
              <a:rPr lang="hu-HU" sz="900" cap="all" dirty="0" err="1">
                <a:solidFill>
                  <a:srgbClr val="404040"/>
                </a:solidFill>
                <a:latin typeface="Calibri" pitchFamily="34" charset="0"/>
                <a:cs typeface="Arial" pitchFamily="34" charset="0"/>
              </a:rPr>
              <a:t>germany</a:t>
            </a:r>
            <a:endParaRPr lang="hu-HU" sz="900" cap="all" dirty="0">
              <a:solidFill>
                <a:srgbClr val="404040"/>
              </a:solidFill>
              <a:latin typeface="Calibri" pitchFamily="34" charset="0"/>
              <a:cs typeface="Arial" pitchFamily="34" charset="0"/>
            </a:endParaRPr>
          </a:p>
        </p:txBody>
      </p:sp>
      <p:sp>
        <p:nvSpPr>
          <p:cNvPr id="88" name="Rectangle 87"/>
          <p:cNvSpPr/>
          <p:nvPr/>
        </p:nvSpPr>
        <p:spPr>
          <a:xfrm>
            <a:off x="2915817" y="915566"/>
            <a:ext cx="751267" cy="369332"/>
          </a:xfrm>
          <a:prstGeom prst="rect">
            <a:avLst/>
          </a:prstGeom>
        </p:spPr>
        <p:txBody>
          <a:bodyPr wrap="square" lIns="91438" tIns="45719" rIns="91438" bIns="45719">
            <a:spAutoFit/>
          </a:bodyPr>
          <a:lstStyle/>
          <a:p>
            <a:pPr algn="ctr" defTabSz="685783">
              <a:defRPr/>
            </a:pPr>
            <a:r>
              <a:rPr lang="hu-HU" b="1" kern="0" dirty="0">
                <a:solidFill>
                  <a:schemeClr val="bg1"/>
                </a:solidFill>
                <a:latin typeface="Calibri"/>
              </a:rPr>
              <a:t>6,4</a:t>
            </a:r>
            <a:endParaRPr lang="en-ZA" kern="0" dirty="0">
              <a:solidFill>
                <a:schemeClr val="bg1"/>
              </a:solidFill>
              <a:latin typeface="Calibri"/>
            </a:endParaRPr>
          </a:p>
        </p:txBody>
      </p:sp>
      <p:grpSp>
        <p:nvGrpSpPr>
          <p:cNvPr id="89" name="Group 26"/>
          <p:cNvGrpSpPr/>
          <p:nvPr/>
        </p:nvGrpSpPr>
        <p:grpSpPr>
          <a:xfrm>
            <a:off x="4740116" y="955950"/>
            <a:ext cx="1271972" cy="1271972"/>
            <a:chOff x="1505542" y="1628586"/>
            <a:chExt cx="3960000" cy="3960000"/>
          </a:xfrm>
        </p:grpSpPr>
        <p:sp>
          <p:nvSpPr>
            <p:cNvPr id="90" name="Oval 8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1" name="Oval 9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93" name="Arc 92"/>
          <p:cNvSpPr>
            <a:spLocks noChangeAspect="1"/>
          </p:cNvSpPr>
          <p:nvPr/>
        </p:nvSpPr>
        <p:spPr bwMode="auto">
          <a:xfrm>
            <a:off x="4740046" y="955951"/>
            <a:ext cx="1272114" cy="1271972"/>
          </a:xfrm>
          <a:prstGeom prst="arc">
            <a:avLst>
              <a:gd name="adj1" fmla="val 16200000"/>
              <a:gd name="adj2" fmla="val 7107108"/>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94" name="Arc 93"/>
          <p:cNvSpPr>
            <a:spLocks noChangeAspect="1"/>
          </p:cNvSpPr>
          <p:nvPr/>
        </p:nvSpPr>
        <p:spPr bwMode="auto">
          <a:xfrm>
            <a:off x="4797870" y="1013769"/>
            <a:ext cx="1156466" cy="1156336"/>
          </a:xfrm>
          <a:prstGeom prst="arc">
            <a:avLst>
              <a:gd name="adj1" fmla="val 16200000"/>
              <a:gd name="adj2" fmla="val 3704328"/>
            </a:avLst>
          </a:prstGeom>
          <a:noFill/>
          <a:ln w="44450" cap="rnd" cmpd="sng" algn="ctr">
            <a:solidFill>
              <a:srgbClr val="FF4343"/>
            </a:solidFill>
            <a:prstDash val="solid"/>
            <a:round/>
            <a:headEnd type="none" w="med" len="med"/>
            <a:tailEnd type="none" w="med" len="med"/>
          </a:ln>
          <a:effectLst/>
        </p:spPr>
        <p:txBody>
          <a:bodyPr rtlCol="0" anchor="ctr"/>
          <a:lstStyle/>
          <a:p>
            <a:pPr algn="ctr"/>
            <a:endParaRPr lang="en-GB"/>
          </a:p>
        </p:txBody>
      </p:sp>
      <p:grpSp>
        <p:nvGrpSpPr>
          <p:cNvPr id="99" name="Group 26"/>
          <p:cNvGrpSpPr/>
          <p:nvPr/>
        </p:nvGrpSpPr>
        <p:grpSpPr>
          <a:xfrm>
            <a:off x="2969999" y="955950"/>
            <a:ext cx="1271972" cy="1271972"/>
            <a:chOff x="1505542" y="1628586"/>
            <a:chExt cx="3960000" cy="3960000"/>
          </a:xfrm>
        </p:grpSpPr>
        <p:sp>
          <p:nvSpPr>
            <p:cNvPr id="100" name="Oval 9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01" name="Oval 10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03" name="Arc 102"/>
          <p:cNvSpPr>
            <a:spLocks noChangeAspect="1"/>
          </p:cNvSpPr>
          <p:nvPr/>
        </p:nvSpPr>
        <p:spPr bwMode="auto">
          <a:xfrm>
            <a:off x="2969929" y="955951"/>
            <a:ext cx="1272114" cy="1271972"/>
          </a:xfrm>
          <a:prstGeom prst="arc">
            <a:avLst>
              <a:gd name="adj1" fmla="val 16200000"/>
              <a:gd name="adj2" fmla="val 7441736"/>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04" name="Arc 103"/>
          <p:cNvSpPr>
            <a:spLocks noChangeAspect="1"/>
          </p:cNvSpPr>
          <p:nvPr/>
        </p:nvSpPr>
        <p:spPr bwMode="auto">
          <a:xfrm>
            <a:off x="3027753" y="1013769"/>
            <a:ext cx="1156466" cy="1156336"/>
          </a:xfrm>
          <a:prstGeom prst="arc">
            <a:avLst>
              <a:gd name="adj1" fmla="val 16200000"/>
              <a:gd name="adj2" fmla="val 3184239"/>
            </a:avLst>
          </a:prstGeom>
          <a:noFill/>
          <a:ln w="44450" cap="rnd" cmpd="sng" algn="ctr">
            <a:solidFill>
              <a:srgbClr val="FF4343"/>
            </a:solidFill>
            <a:prstDash val="solid"/>
            <a:round/>
            <a:headEnd type="none" w="med" len="med"/>
            <a:tailEnd type="none" w="med" len="med"/>
          </a:ln>
          <a:effectLst/>
        </p:spPr>
        <p:txBody>
          <a:bodyPr rtlCol="0" anchor="ctr"/>
          <a:lstStyle/>
          <a:p>
            <a:pPr algn="ctr"/>
            <a:endParaRPr lang="en-GB"/>
          </a:p>
        </p:txBody>
      </p:sp>
      <p:grpSp>
        <p:nvGrpSpPr>
          <p:cNvPr id="109" name="Group 26"/>
          <p:cNvGrpSpPr/>
          <p:nvPr/>
        </p:nvGrpSpPr>
        <p:grpSpPr>
          <a:xfrm>
            <a:off x="6180400" y="955950"/>
            <a:ext cx="1271972" cy="1271972"/>
            <a:chOff x="1505542" y="1628586"/>
            <a:chExt cx="3960000" cy="3960000"/>
          </a:xfrm>
        </p:grpSpPr>
        <p:sp>
          <p:nvSpPr>
            <p:cNvPr id="110" name="Oval 109"/>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11" name="Oval 110"/>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pSp>
      <p:sp>
        <p:nvSpPr>
          <p:cNvPr id="113" name="Arc 112"/>
          <p:cNvSpPr>
            <a:spLocks noChangeAspect="1"/>
          </p:cNvSpPr>
          <p:nvPr/>
        </p:nvSpPr>
        <p:spPr bwMode="auto">
          <a:xfrm>
            <a:off x="6180330" y="955951"/>
            <a:ext cx="1272114" cy="1271972"/>
          </a:xfrm>
          <a:prstGeom prst="arc">
            <a:avLst>
              <a:gd name="adj1" fmla="val 16200000"/>
              <a:gd name="adj2" fmla="val 8056088"/>
            </a:avLst>
          </a:prstGeom>
          <a:noFill/>
          <a:ln w="44450" cap="rnd" cmpd="sng" algn="ctr">
            <a:solidFill>
              <a:schemeClr val="accent1"/>
            </a:solidFill>
            <a:prstDash val="solid"/>
            <a:round/>
            <a:headEnd type="none" w="med" len="med"/>
            <a:tailEnd type="none" w="med" len="med"/>
          </a:ln>
          <a:effectLst/>
        </p:spPr>
        <p:txBody>
          <a:bodyPr rtlCol="0" anchor="ctr"/>
          <a:lstStyle/>
          <a:p>
            <a:pPr algn="ctr"/>
            <a:endParaRPr lang="en-GB"/>
          </a:p>
        </p:txBody>
      </p:sp>
      <p:sp>
        <p:nvSpPr>
          <p:cNvPr id="114" name="Arc 113"/>
          <p:cNvSpPr>
            <a:spLocks noChangeAspect="1"/>
          </p:cNvSpPr>
          <p:nvPr/>
        </p:nvSpPr>
        <p:spPr bwMode="auto">
          <a:xfrm>
            <a:off x="6238154" y="1013769"/>
            <a:ext cx="1156466" cy="1156336"/>
          </a:xfrm>
          <a:prstGeom prst="arc">
            <a:avLst>
              <a:gd name="adj1" fmla="val 16200000"/>
              <a:gd name="adj2" fmla="val 2820984"/>
            </a:avLst>
          </a:prstGeom>
          <a:noFill/>
          <a:ln w="44450" cap="rnd" cmpd="sng" algn="ctr">
            <a:solidFill>
              <a:srgbClr val="FF4343"/>
            </a:solidFill>
            <a:prstDash val="solid"/>
            <a:round/>
            <a:headEnd type="none" w="med" len="med"/>
            <a:tailEnd type="none" w="med" len="med"/>
          </a:ln>
          <a:effectLst/>
        </p:spPr>
        <p:txBody>
          <a:bodyPr rtlCol="0" anchor="ctr"/>
          <a:lstStyle/>
          <a:p>
            <a:pPr algn="ctr"/>
            <a:endParaRPr lang="en-GB"/>
          </a:p>
        </p:txBody>
      </p:sp>
      <p:sp>
        <p:nvSpPr>
          <p:cNvPr id="119" name="Szövegdoboz 30"/>
          <p:cNvSpPr txBox="1"/>
          <p:nvPr/>
        </p:nvSpPr>
        <p:spPr>
          <a:xfrm>
            <a:off x="1448033" y="3493235"/>
            <a:ext cx="1611799"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err="1"/>
              <a:t>Age</a:t>
            </a:r>
            <a:endParaRPr lang="hu-HU" sz="1100" b="1" dirty="0"/>
          </a:p>
        </p:txBody>
      </p:sp>
      <p:sp>
        <p:nvSpPr>
          <p:cNvPr id="120" name="Szövegdoboz 30"/>
          <p:cNvSpPr txBox="1"/>
          <p:nvPr/>
        </p:nvSpPr>
        <p:spPr>
          <a:xfrm>
            <a:off x="1231731" y="1443097"/>
            <a:ext cx="1665847" cy="261610"/>
          </a:xfrm>
          <a:prstGeom prst="rect">
            <a:avLst/>
          </a:prstGeom>
          <a:noFill/>
        </p:spPr>
        <p:txBody>
          <a:bodyPr wrap="square" rtlCol="0">
            <a:spAutoFit/>
          </a:bodyPr>
          <a:lstStyle>
            <a:defPPr>
              <a:defRPr lang="cs-CZ"/>
            </a:defPPr>
            <a:lvl1pPr algn="ctr">
              <a:defRPr sz="900" cap="all">
                <a:solidFill>
                  <a:srgbClr val="404040"/>
                </a:solidFill>
                <a:latin typeface="Calibri" pitchFamily="34" charset="0"/>
                <a:cs typeface="Arial" pitchFamily="34" charset="0"/>
              </a:defRPr>
            </a:lvl1pPr>
          </a:lstStyle>
          <a:p>
            <a:r>
              <a:rPr lang="hu-HU" sz="1100" b="1" dirty="0" err="1"/>
              <a:t>Gender</a:t>
            </a:r>
            <a:r>
              <a:rPr lang="hu-HU" sz="1100" b="1" dirty="0"/>
              <a:t> </a:t>
            </a:r>
            <a:r>
              <a:rPr lang="hu-HU" sz="1100" b="1" dirty="0" err="1"/>
              <a:t>rate</a:t>
            </a:r>
            <a:endParaRPr lang="hu-HU" sz="1100" b="1" dirty="0"/>
          </a:p>
        </p:txBody>
      </p:sp>
      <p:sp>
        <p:nvSpPr>
          <p:cNvPr id="121" name="Text Placeholder 9"/>
          <p:cNvSpPr>
            <a:spLocks noGrp="1"/>
          </p:cNvSpPr>
          <p:nvPr>
            <p:ph type="body" sz="quarter" idx="26"/>
          </p:nvPr>
        </p:nvSpPr>
        <p:spPr>
          <a:xfrm>
            <a:off x="202233" y="483518"/>
            <a:ext cx="8690248" cy="205628"/>
          </a:xfrm>
        </p:spPr>
        <p:txBody>
          <a:bodyPr/>
          <a:lstStyle/>
          <a:p>
            <a:r>
              <a:rPr lang="hu-HU" dirty="0" err="1"/>
              <a:t>Gender</a:t>
            </a:r>
            <a:r>
              <a:rPr lang="hu-HU" dirty="0"/>
              <a:t> and </a:t>
            </a:r>
            <a:r>
              <a:rPr lang="hu-HU" dirty="0" err="1"/>
              <a:t>age</a:t>
            </a:r>
            <a:r>
              <a:rPr lang="hu-HU" dirty="0"/>
              <a:t> of </a:t>
            </a:r>
            <a:r>
              <a:rPr lang="hu-HU" dirty="0" err="1"/>
              <a:t>respondents</a:t>
            </a:r>
            <a:endParaRPr lang="hu-HU" dirty="0"/>
          </a:p>
        </p:txBody>
      </p:sp>
      <p:sp>
        <p:nvSpPr>
          <p:cNvPr id="122" name="TextBox 121"/>
          <p:cNvSpPr txBox="1"/>
          <p:nvPr/>
        </p:nvSpPr>
        <p:spPr>
          <a:xfrm>
            <a:off x="3287932" y="351684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30-39  	</a:t>
            </a:r>
            <a:r>
              <a:rPr lang="hu-HU" sz="1200" b="1" dirty="0">
                <a:solidFill>
                  <a:schemeClr val="accent2"/>
                </a:solidFill>
              </a:rPr>
              <a:t>43</a:t>
            </a:r>
            <a:r>
              <a:rPr lang="en-GB" sz="1200" b="1" dirty="0">
                <a:solidFill>
                  <a:schemeClr val="accent2"/>
                </a:solidFill>
              </a:rPr>
              <a:t>%</a:t>
            </a:r>
          </a:p>
        </p:txBody>
      </p:sp>
      <p:sp>
        <p:nvSpPr>
          <p:cNvPr id="123" name="TextBox 122"/>
          <p:cNvSpPr txBox="1"/>
          <p:nvPr/>
        </p:nvSpPr>
        <p:spPr>
          <a:xfrm>
            <a:off x="3287932" y="3328787"/>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18-29	</a:t>
            </a:r>
            <a:r>
              <a:rPr lang="hu-HU" sz="1200" b="1" dirty="0">
                <a:solidFill>
                  <a:schemeClr val="accent4"/>
                </a:solidFill>
              </a:rPr>
              <a:t>22</a:t>
            </a:r>
            <a:r>
              <a:rPr lang="en-GB" sz="1200" b="1" dirty="0">
                <a:solidFill>
                  <a:schemeClr val="accent4"/>
                </a:solidFill>
              </a:rPr>
              <a:t>%</a:t>
            </a:r>
          </a:p>
        </p:txBody>
      </p:sp>
      <p:sp>
        <p:nvSpPr>
          <p:cNvPr id="124" name="TextBox 123"/>
          <p:cNvSpPr txBox="1"/>
          <p:nvPr/>
        </p:nvSpPr>
        <p:spPr>
          <a:xfrm>
            <a:off x="3287932" y="370490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40-49  </a:t>
            </a:r>
            <a:r>
              <a:rPr lang="hu-HU" sz="1200" dirty="0">
                <a:solidFill>
                  <a:schemeClr val="accent1"/>
                </a:solidFill>
              </a:rPr>
              <a:t>	</a:t>
            </a:r>
            <a:r>
              <a:rPr lang="hu-HU" sz="1200" b="1" dirty="0">
                <a:solidFill>
                  <a:schemeClr val="accent1"/>
                </a:solidFill>
              </a:rPr>
              <a:t>35</a:t>
            </a:r>
            <a:r>
              <a:rPr lang="en-GB" sz="1200" b="1" dirty="0">
                <a:solidFill>
                  <a:schemeClr val="accent1"/>
                </a:solidFill>
              </a:rPr>
              <a:t>%</a:t>
            </a:r>
          </a:p>
        </p:txBody>
      </p:sp>
      <p:sp>
        <p:nvSpPr>
          <p:cNvPr id="125" name="TextBox 124"/>
          <p:cNvSpPr txBox="1"/>
          <p:nvPr/>
        </p:nvSpPr>
        <p:spPr>
          <a:xfrm>
            <a:off x="5055760" y="351663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30-39  	</a:t>
            </a:r>
            <a:r>
              <a:rPr lang="hu-HU" sz="1200" b="1" dirty="0">
                <a:solidFill>
                  <a:schemeClr val="accent2"/>
                </a:solidFill>
              </a:rPr>
              <a:t>47</a:t>
            </a:r>
            <a:r>
              <a:rPr lang="en-GB" sz="1200" b="1" dirty="0">
                <a:solidFill>
                  <a:schemeClr val="accent2"/>
                </a:solidFill>
              </a:rPr>
              <a:t>%</a:t>
            </a:r>
          </a:p>
        </p:txBody>
      </p:sp>
      <p:sp>
        <p:nvSpPr>
          <p:cNvPr id="126" name="TextBox 125"/>
          <p:cNvSpPr txBox="1"/>
          <p:nvPr/>
        </p:nvSpPr>
        <p:spPr>
          <a:xfrm>
            <a:off x="5055760" y="332857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18-29	</a:t>
            </a:r>
            <a:r>
              <a:rPr lang="hu-HU" sz="1200" b="1" dirty="0">
                <a:solidFill>
                  <a:schemeClr val="accent4"/>
                </a:solidFill>
              </a:rPr>
              <a:t>24</a:t>
            </a:r>
            <a:r>
              <a:rPr lang="en-GB" sz="1200" b="1" dirty="0">
                <a:solidFill>
                  <a:schemeClr val="accent4"/>
                </a:solidFill>
              </a:rPr>
              <a:t>%</a:t>
            </a:r>
          </a:p>
        </p:txBody>
      </p:sp>
      <p:sp>
        <p:nvSpPr>
          <p:cNvPr id="127" name="TextBox 126"/>
          <p:cNvSpPr txBox="1"/>
          <p:nvPr/>
        </p:nvSpPr>
        <p:spPr>
          <a:xfrm>
            <a:off x="5055760" y="3704694"/>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40-49  	</a:t>
            </a:r>
            <a:r>
              <a:rPr lang="hu-HU" sz="1200" b="1" dirty="0">
                <a:solidFill>
                  <a:schemeClr val="accent1"/>
                </a:solidFill>
              </a:rPr>
              <a:t>30</a:t>
            </a:r>
            <a:r>
              <a:rPr lang="en-GB" sz="1200" b="1" dirty="0">
                <a:solidFill>
                  <a:schemeClr val="accent1"/>
                </a:solidFill>
              </a:rPr>
              <a:t>%</a:t>
            </a:r>
          </a:p>
        </p:txBody>
      </p:sp>
      <p:sp>
        <p:nvSpPr>
          <p:cNvPr id="128" name="TextBox 127"/>
          <p:cNvSpPr txBox="1"/>
          <p:nvPr/>
        </p:nvSpPr>
        <p:spPr>
          <a:xfrm>
            <a:off x="6495920" y="351663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30-39  	</a:t>
            </a:r>
            <a:r>
              <a:rPr lang="hu-HU" sz="1200" b="1" dirty="0">
                <a:solidFill>
                  <a:schemeClr val="accent2"/>
                </a:solidFill>
              </a:rPr>
              <a:t>39</a:t>
            </a:r>
            <a:r>
              <a:rPr lang="en-GB" sz="1200" b="1" dirty="0">
                <a:solidFill>
                  <a:schemeClr val="accent2"/>
                </a:solidFill>
              </a:rPr>
              <a:t>%</a:t>
            </a:r>
          </a:p>
        </p:txBody>
      </p:sp>
      <p:sp>
        <p:nvSpPr>
          <p:cNvPr id="129" name="TextBox 128"/>
          <p:cNvSpPr txBox="1"/>
          <p:nvPr/>
        </p:nvSpPr>
        <p:spPr>
          <a:xfrm>
            <a:off x="6495920" y="332857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18-29	</a:t>
            </a:r>
            <a:r>
              <a:rPr lang="hu-HU" sz="1200" b="1" dirty="0">
                <a:solidFill>
                  <a:schemeClr val="accent4"/>
                </a:solidFill>
              </a:rPr>
              <a:t>21</a:t>
            </a:r>
            <a:r>
              <a:rPr lang="en-GB" sz="1200" b="1" dirty="0">
                <a:solidFill>
                  <a:schemeClr val="accent4"/>
                </a:solidFill>
              </a:rPr>
              <a:t>%</a:t>
            </a:r>
          </a:p>
        </p:txBody>
      </p:sp>
      <p:sp>
        <p:nvSpPr>
          <p:cNvPr id="130" name="TextBox 129"/>
          <p:cNvSpPr txBox="1"/>
          <p:nvPr/>
        </p:nvSpPr>
        <p:spPr>
          <a:xfrm>
            <a:off x="6495920" y="3704694"/>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a:solidFill>
                  <a:srgbClr val="363636"/>
                </a:solidFill>
              </a:rPr>
              <a:t>40-49  	</a:t>
            </a:r>
            <a:r>
              <a:rPr lang="hu-HU" sz="1200" b="1" dirty="0">
                <a:solidFill>
                  <a:schemeClr val="accent1"/>
                </a:solidFill>
              </a:rPr>
              <a:t>40</a:t>
            </a:r>
            <a:r>
              <a:rPr lang="en-GB" sz="1200" b="1" dirty="0">
                <a:solidFill>
                  <a:schemeClr val="accent1"/>
                </a:solidFill>
              </a:rPr>
              <a:t>%</a:t>
            </a:r>
          </a:p>
        </p:txBody>
      </p:sp>
      <p:sp>
        <p:nvSpPr>
          <p:cNvPr id="131" name="TextBox 130"/>
          <p:cNvSpPr txBox="1"/>
          <p:nvPr/>
        </p:nvSpPr>
        <p:spPr>
          <a:xfrm>
            <a:off x="3255560" y="159499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err="1">
                <a:solidFill>
                  <a:srgbClr val="363636"/>
                </a:solidFill>
              </a:rPr>
              <a:t>Women</a:t>
            </a:r>
            <a:r>
              <a:rPr lang="hu-HU" sz="1200" dirty="0">
                <a:solidFill>
                  <a:srgbClr val="363636"/>
                </a:solidFill>
              </a:rPr>
              <a:t>	</a:t>
            </a:r>
            <a:r>
              <a:rPr lang="hu-HU" sz="1200" b="1" dirty="0">
                <a:solidFill>
                  <a:srgbClr val="FF4343"/>
                </a:solidFill>
              </a:rPr>
              <a:t>43</a:t>
            </a:r>
            <a:r>
              <a:rPr lang="en-GB" sz="1200" b="1" dirty="0">
                <a:solidFill>
                  <a:srgbClr val="FF4343"/>
                </a:solidFill>
              </a:rPr>
              <a:t>%</a:t>
            </a:r>
          </a:p>
        </p:txBody>
      </p:sp>
      <p:sp>
        <p:nvSpPr>
          <p:cNvPr id="132" name="TextBox 131"/>
          <p:cNvSpPr txBox="1"/>
          <p:nvPr/>
        </p:nvSpPr>
        <p:spPr>
          <a:xfrm>
            <a:off x="3255560" y="1406937"/>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err="1">
                <a:solidFill>
                  <a:srgbClr val="363636"/>
                </a:solidFill>
              </a:rPr>
              <a:t>Men</a:t>
            </a:r>
            <a:r>
              <a:rPr lang="hu-HU" sz="1200" dirty="0">
                <a:solidFill>
                  <a:srgbClr val="363636"/>
                </a:solidFill>
              </a:rPr>
              <a:t>	</a:t>
            </a:r>
            <a:r>
              <a:rPr lang="hu-HU" sz="1200" b="1" dirty="0">
                <a:solidFill>
                  <a:schemeClr val="accent1"/>
                </a:solidFill>
              </a:rPr>
              <a:t>57</a:t>
            </a:r>
            <a:r>
              <a:rPr lang="en-GB" sz="1200" b="1" dirty="0">
                <a:solidFill>
                  <a:schemeClr val="accent1"/>
                </a:solidFill>
              </a:rPr>
              <a:t>%</a:t>
            </a:r>
          </a:p>
        </p:txBody>
      </p:sp>
      <p:sp>
        <p:nvSpPr>
          <p:cNvPr id="133" name="TextBox 132"/>
          <p:cNvSpPr txBox="1"/>
          <p:nvPr/>
        </p:nvSpPr>
        <p:spPr>
          <a:xfrm>
            <a:off x="5023388" y="159478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err="1">
                <a:solidFill>
                  <a:srgbClr val="363636"/>
                </a:solidFill>
              </a:rPr>
              <a:t>Women</a:t>
            </a:r>
            <a:r>
              <a:rPr lang="hu-HU" sz="1200" dirty="0">
                <a:solidFill>
                  <a:srgbClr val="363636"/>
                </a:solidFill>
              </a:rPr>
              <a:t> 	</a:t>
            </a:r>
            <a:r>
              <a:rPr lang="hu-HU" sz="1200" b="1" dirty="0">
                <a:solidFill>
                  <a:srgbClr val="FF4343"/>
                </a:solidFill>
              </a:rPr>
              <a:t>44</a:t>
            </a:r>
            <a:r>
              <a:rPr lang="en-GB" sz="1200" b="1" dirty="0">
                <a:solidFill>
                  <a:srgbClr val="FF4343"/>
                </a:solidFill>
              </a:rPr>
              <a:t>%</a:t>
            </a:r>
          </a:p>
        </p:txBody>
      </p:sp>
      <p:sp>
        <p:nvSpPr>
          <p:cNvPr id="134" name="TextBox 133"/>
          <p:cNvSpPr txBox="1"/>
          <p:nvPr/>
        </p:nvSpPr>
        <p:spPr>
          <a:xfrm>
            <a:off x="5023388" y="140672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err="1">
                <a:solidFill>
                  <a:srgbClr val="363636"/>
                </a:solidFill>
              </a:rPr>
              <a:t>Men</a:t>
            </a:r>
            <a:r>
              <a:rPr lang="hu-HU" sz="1200" dirty="0">
                <a:solidFill>
                  <a:srgbClr val="363636"/>
                </a:solidFill>
              </a:rPr>
              <a:t> 	</a:t>
            </a:r>
            <a:r>
              <a:rPr lang="hu-HU" sz="1200" b="1" dirty="0">
                <a:solidFill>
                  <a:schemeClr val="accent1"/>
                </a:solidFill>
              </a:rPr>
              <a:t>56</a:t>
            </a:r>
            <a:r>
              <a:rPr lang="en-GB" sz="1200" b="1" dirty="0">
                <a:solidFill>
                  <a:schemeClr val="accent1"/>
                </a:solidFill>
              </a:rPr>
              <a:t>%</a:t>
            </a:r>
          </a:p>
        </p:txBody>
      </p:sp>
      <p:sp>
        <p:nvSpPr>
          <p:cNvPr id="135" name="TextBox 134"/>
          <p:cNvSpPr txBox="1"/>
          <p:nvPr/>
        </p:nvSpPr>
        <p:spPr>
          <a:xfrm>
            <a:off x="6463548" y="1594785"/>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err="1">
                <a:solidFill>
                  <a:srgbClr val="363636"/>
                </a:solidFill>
              </a:rPr>
              <a:t>Women</a:t>
            </a:r>
            <a:r>
              <a:rPr lang="hu-HU" sz="1200" dirty="0">
                <a:solidFill>
                  <a:srgbClr val="363636"/>
                </a:solidFill>
              </a:rPr>
              <a:t> 	</a:t>
            </a:r>
            <a:r>
              <a:rPr lang="hu-HU" sz="1200" b="1" dirty="0">
                <a:solidFill>
                  <a:srgbClr val="FF4343"/>
                </a:solidFill>
              </a:rPr>
              <a:t>42</a:t>
            </a:r>
            <a:r>
              <a:rPr lang="en-GB" sz="1200" b="1" dirty="0">
                <a:solidFill>
                  <a:srgbClr val="FF4343"/>
                </a:solidFill>
              </a:rPr>
              <a:t>%</a:t>
            </a:r>
          </a:p>
        </p:txBody>
      </p:sp>
      <p:sp>
        <p:nvSpPr>
          <p:cNvPr id="136" name="TextBox 135"/>
          <p:cNvSpPr txBox="1"/>
          <p:nvPr/>
        </p:nvSpPr>
        <p:spPr>
          <a:xfrm>
            <a:off x="6463548" y="1406726"/>
            <a:ext cx="1224136" cy="184666"/>
          </a:xfrm>
          <a:prstGeom prst="rect">
            <a:avLst/>
          </a:prstGeom>
          <a:noFill/>
        </p:spPr>
        <p:txBody>
          <a:bodyPr wrap="square" lIns="0" tIns="0" rIns="0" bIns="0" rtlCol="0">
            <a:spAutoFit/>
          </a:bodyPr>
          <a:lstStyle/>
          <a:p>
            <a:pPr>
              <a:tabLst>
                <a:tab pos="714375" algn="r"/>
                <a:tab pos="1435100" algn="r"/>
                <a:tab pos="1879600" algn="r"/>
              </a:tabLst>
            </a:pPr>
            <a:r>
              <a:rPr lang="hu-HU" sz="1200" dirty="0" err="1">
                <a:solidFill>
                  <a:srgbClr val="363636"/>
                </a:solidFill>
              </a:rPr>
              <a:t>Men</a:t>
            </a:r>
            <a:r>
              <a:rPr lang="hu-HU" sz="1200" dirty="0">
                <a:solidFill>
                  <a:srgbClr val="363636"/>
                </a:solidFill>
              </a:rPr>
              <a:t> 	</a:t>
            </a:r>
            <a:r>
              <a:rPr lang="hu-HU" sz="1200" b="1" dirty="0">
                <a:solidFill>
                  <a:schemeClr val="accent1"/>
                </a:solidFill>
              </a:rPr>
              <a:t>58</a:t>
            </a:r>
            <a:r>
              <a:rPr lang="en-GB" sz="1200" b="1" dirty="0">
                <a:solidFill>
                  <a:schemeClr val="accent1"/>
                </a:solidFill>
              </a:rPr>
              <a:t>%</a:t>
            </a:r>
          </a:p>
        </p:txBody>
      </p:sp>
      <p:pic>
        <p:nvPicPr>
          <p:cNvPr id="64" name="Picture 63">
            <a:extLst>
              <a:ext uri="{FF2B5EF4-FFF2-40B4-BE49-F238E27FC236}">
                <a16:creationId xmlns:a16="http://schemas.microsoft.com/office/drawing/2014/main" xmlns="" id="{AF0AF550-9E2A-472D-98AC-B46648C36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27" y="4659982"/>
            <a:ext cx="600901" cy="600901"/>
          </a:xfrm>
          <a:prstGeom prst="rect">
            <a:avLst/>
          </a:prstGeom>
        </p:spPr>
      </p:pic>
      <p:pic>
        <p:nvPicPr>
          <p:cNvPr id="73" name="Picture 72">
            <a:extLst>
              <a:ext uri="{FF2B5EF4-FFF2-40B4-BE49-F238E27FC236}">
                <a16:creationId xmlns:a16="http://schemas.microsoft.com/office/drawing/2014/main" xmlns="" id="{0923D540-8480-4ADC-AAAF-AD4E7C6FB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169" y="4931353"/>
            <a:ext cx="725425" cy="137160"/>
          </a:xfrm>
          <a:prstGeom prst="rect">
            <a:avLst/>
          </a:prstGeom>
        </p:spPr>
      </p:pic>
    </p:spTree>
    <p:extLst>
      <p:ext uri="{BB962C8B-B14F-4D97-AF65-F5344CB8AC3E}">
        <p14:creationId xmlns:p14="http://schemas.microsoft.com/office/powerpoint/2010/main" val="3556504273"/>
      </p:ext>
    </p:extLst>
  </p:cSld>
  <p:clrMapOvr>
    <a:masterClrMapping/>
  </p:clrMapOvr>
</p:sld>
</file>

<file path=ppt/theme/theme1.xml><?xml version="1.0" encoding="utf-8"?>
<a:theme xmlns:a="http://schemas.openxmlformats.org/drawingml/2006/main" name="1_úvodní slide">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2.xml><?xml version="1.0" encoding="utf-8"?>
<a:theme xmlns:a="http://schemas.openxmlformats.org/drawingml/2006/main" name="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3.xml><?xml version="1.0" encoding="utf-8"?>
<a:theme xmlns:a="http://schemas.openxmlformats.org/drawingml/2006/main" name="3_dělící snímky BEZ obrázku">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4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5.xml><?xml version="1.0" encoding="utf-8"?>
<a:theme xmlns:a="http://schemas.openxmlformats.org/drawingml/2006/main" name="Snímky pro graf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6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7.xml><?xml version="1.0" encoding="utf-8"?>
<a:theme xmlns:a="http://schemas.openxmlformats.org/drawingml/2006/main" name="1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8.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28767</TotalTime>
  <Words>13198</Words>
  <Application>Microsoft Office PowerPoint</Application>
  <PresentationFormat>Diavetítés a képernyőre (16:9 oldalarány)</PresentationFormat>
  <Paragraphs>1778</Paragraphs>
  <Slides>82</Slides>
  <Notes>42</Notes>
  <HiddenSlides>0</HiddenSlides>
  <MMClips>0</MMClips>
  <ScaleCrop>false</ScaleCrop>
  <HeadingPairs>
    <vt:vector size="6" baseType="variant">
      <vt:variant>
        <vt:lpstr>Használt betűtípusok</vt:lpstr>
      </vt:variant>
      <vt:variant>
        <vt:i4>6</vt:i4>
      </vt:variant>
      <vt:variant>
        <vt:lpstr>Téma</vt:lpstr>
      </vt:variant>
      <vt:variant>
        <vt:i4>7</vt:i4>
      </vt:variant>
      <vt:variant>
        <vt:lpstr>Diacímek</vt:lpstr>
      </vt:variant>
      <vt:variant>
        <vt:i4>82</vt:i4>
      </vt:variant>
    </vt:vector>
  </HeadingPairs>
  <TitlesOfParts>
    <vt:vector size="95" baseType="lpstr">
      <vt:lpstr>Arial</vt:lpstr>
      <vt:lpstr>AvantGarde MdCn BT</vt:lpstr>
      <vt:lpstr>Calibri</vt:lpstr>
      <vt:lpstr>Webdings</vt:lpstr>
      <vt:lpstr>Wingdings</vt:lpstr>
      <vt:lpstr>Wingdings 3</vt:lpstr>
      <vt:lpstr>1_úvodní slide</vt:lpstr>
      <vt:lpstr>2 _dělící snímky s obrázkem</vt:lpstr>
      <vt:lpstr>3_dělící snímky BEZ obrázku</vt:lpstr>
      <vt:lpstr>4_textové snímky</vt:lpstr>
      <vt:lpstr>Snímky pro grafy</vt:lpstr>
      <vt:lpstr>6_kontakty</vt:lpstr>
      <vt:lpstr>1_2 _dělící snímky s obrázkem</vt:lpstr>
      <vt:lpstr>PowerPoint bemutató</vt:lpstr>
      <vt:lpstr>Contents</vt:lpstr>
      <vt:lpstr>PowerPoint bemutató</vt:lpstr>
      <vt:lpstr>Research Background</vt:lpstr>
      <vt:lpstr>SEEMIG and Ipsos Sample</vt:lpstr>
      <vt:lpstr>PowerPoint bemutató</vt:lpstr>
      <vt:lpstr>Summary</vt:lpstr>
      <vt:lpstr>Sample Constitution</vt:lpstr>
      <vt:lpstr>Gender Rate and Age by Country</vt:lpstr>
      <vt:lpstr>Emigration and Citizenship </vt:lpstr>
      <vt:lpstr>Settlement Type</vt:lpstr>
      <vt:lpstr>Settlement Type</vt:lpstr>
      <vt:lpstr>PowerPoint bemutató</vt:lpstr>
      <vt:lpstr>Reason of Moving</vt:lpstr>
      <vt:lpstr>Reason of Moving</vt:lpstr>
      <vt:lpstr>Motivation to Move Abroad</vt:lpstr>
      <vt:lpstr>Language Skills</vt:lpstr>
      <vt:lpstr>Education Level</vt:lpstr>
      <vt:lpstr>Marital Status</vt:lpstr>
      <vt:lpstr>Activity</vt:lpstr>
      <vt:lpstr>PowerPoint bemutató</vt:lpstr>
      <vt:lpstr>Summary</vt:lpstr>
      <vt:lpstr>Social Environment</vt:lpstr>
      <vt:lpstr>Circle of Friends</vt:lpstr>
      <vt:lpstr>Circle of Friends vs. Year of Moving</vt:lpstr>
      <vt:lpstr>Degree of Integration</vt:lpstr>
      <vt:lpstr>Integration vs. Year of Moving</vt:lpstr>
      <vt:lpstr>PowerPoint bemutató</vt:lpstr>
      <vt:lpstr>Ways of Keeping in Touch</vt:lpstr>
      <vt:lpstr>Ways of Keeping in Touch</vt:lpstr>
      <vt:lpstr>Frequency of Communication vs. Target Country</vt:lpstr>
      <vt:lpstr>Frequency of Communication vs. Year of Moving</vt:lpstr>
      <vt:lpstr>Frequency of Visiting Home vs. Year of Moving</vt:lpstr>
      <vt:lpstr>PowerPoint bemutató</vt:lpstr>
      <vt:lpstr>Summary</vt:lpstr>
      <vt:lpstr>Media Consumption</vt:lpstr>
      <vt:lpstr>Television</vt:lpstr>
      <vt:lpstr>TV vs. Target Country</vt:lpstr>
      <vt:lpstr>Radio</vt:lpstr>
      <vt:lpstr>Radio vs. Target Country</vt:lpstr>
      <vt:lpstr>Print</vt:lpstr>
      <vt:lpstr>Print vs. Target Country</vt:lpstr>
      <vt:lpstr>Internet</vt:lpstr>
      <vt:lpstr>Internet vs. Target Country</vt:lpstr>
      <vt:lpstr>Change of Media Consumption</vt:lpstr>
      <vt:lpstr>Available Devices</vt:lpstr>
      <vt:lpstr>Solutions for TV Reception</vt:lpstr>
      <vt:lpstr>Expenses Associated with Watching TV</vt:lpstr>
      <vt:lpstr>Use of Pay-TV Services</vt:lpstr>
      <vt:lpstr>Use of TV Services</vt:lpstr>
      <vt:lpstr>Those Who Do Not Use Pay-TV Services</vt:lpstr>
      <vt:lpstr>Watching TV via Free Solutions </vt:lpstr>
      <vt:lpstr>Watching TV via Free Solutions </vt:lpstr>
      <vt:lpstr>Device Needed for Satellite Subscription</vt:lpstr>
      <vt:lpstr>Interest in Satellite TV Service</vt:lpstr>
      <vt:lpstr>Interest in Satellite TV Service</vt:lpstr>
      <vt:lpstr>Frequency of Internet Usage</vt:lpstr>
      <vt:lpstr>Internet Connection</vt:lpstr>
      <vt:lpstr>Frequency of Streaming</vt:lpstr>
      <vt:lpstr>Applications, Music Videos</vt:lpstr>
      <vt:lpstr>Frequency of Downloading and Streaming TV Content</vt:lpstr>
      <vt:lpstr>Frequency of Downloading TV Content</vt:lpstr>
      <vt:lpstr>PowerPoint bemutató</vt:lpstr>
      <vt:lpstr>Summary</vt:lpstr>
      <vt:lpstr>Content of Downloading</vt:lpstr>
      <vt:lpstr>Content of Streaming </vt:lpstr>
      <vt:lpstr>Shows’ Access to Viewers</vt:lpstr>
      <vt:lpstr>Reasons of Downloading TV Contents resp. Streaming</vt:lpstr>
      <vt:lpstr>Awareness of Cable Television Services</vt:lpstr>
      <vt:lpstr>Awareness of Cable Television Services</vt:lpstr>
      <vt:lpstr>Most Liked TV Genres in Hungarian Language</vt:lpstr>
      <vt:lpstr>Typical Consumer Attitudes</vt:lpstr>
      <vt:lpstr>Conversation About TV Contents</vt:lpstr>
      <vt:lpstr>Attitudes Towards Hungarian Programs</vt:lpstr>
      <vt:lpstr>PowerPoint bemutató</vt:lpstr>
      <vt:lpstr>Future Plans </vt:lpstr>
      <vt:lpstr>Future Plans vs. Demographics</vt:lpstr>
      <vt:lpstr>Date of Moving Home </vt:lpstr>
      <vt:lpstr>The Effects of Brexit</vt:lpstr>
      <vt:lpstr>RESEARCH TEAM AND referencE</vt:lpstr>
      <vt:lpstr>Research Team, Contact</vt:lpstr>
      <vt:lpstr>References of Ipsos Zrt. on Media Market, 2011-2016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Balázs Kovács</dc:creator>
  <cp:lastModifiedBy>Nati</cp:lastModifiedBy>
  <cp:revision>2217</cp:revision>
  <dcterms:created xsi:type="dcterms:W3CDTF">2012-02-21T08:44:35Z</dcterms:created>
  <dcterms:modified xsi:type="dcterms:W3CDTF">2019-04-15T15:17:53Z</dcterms:modified>
</cp:coreProperties>
</file>