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notesSlides/notesSlide2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5.xml" ContentType="application/vnd.openxmlformats-officedocument.presentationml.notesSlide+xml"/>
  <Override PartName="/ppt/tags/tag114.xml" ContentType="application/vnd.openxmlformats-officedocument.presentationml.tags+xml"/>
  <Override PartName="/ppt/notesSlides/notesSlide26.xml" ContentType="application/vnd.openxmlformats-officedocument.presentationml.notesSlid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tags/tag141.xml" ContentType="application/vnd.openxmlformats-officedocument.presentationml.tags+xml"/>
  <Override PartName="/ppt/tags/tag142.xml" ContentType="application/vnd.openxmlformats-officedocument.presentationml.tags+xml"/>
  <Override PartName="/ppt/notesSlides/notesSlide3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34.xml" ContentType="application/vnd.openxmlformats-officedocument.presentationml.notesSlid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tags/tag149.xml" ContentType="application/vnd.openxmlformats-officedocument.presentationml.tags+xml"/>
  <Override PartName="/ppt/tags/tag150.xml" ContentType="application/vnd.openxmlformats-officedocument.presentationml.tags+xml"/>
  <Override PartName="/ppt/notesSlides/notesSlide3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3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3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3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39.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40.xml" ContentType="application/vnd.openxmlformats-officedocument.presentationml.notesSlid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4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2.xml" ContentType="application/vnd.openxmlformats-officedocument.presentationml.notesSlid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1118" r:id="rId2"/>
    <p:sldId id="1119" r:id="rId3"/>
    <p:sldId id="1120" r:id="rId4"/>
    <p:sldId id="1121" r:id="rId5"/>
    <p:sldId id="1122" r:id="rId6"/>
    <p:sldId id="1123" r:id="rId7"/>
    <p:sldId id="1124" r:id="rId8"/>
    <p:sldId id="1125" r:id="rId9"/>
    <p:sldId id="1126" r:id="rId10"/>
    <p:sldId id="1127" r:id="rId11"/>
    <p:sldId id="1128" r:id="rId12"/>
    <p:sldId id="1129" r:id="rId13"/>
    <p:sldId id="1130" r:id="rId14"/>
    <p:sldId id="1131" r:id="rId15"/>
    <p:sldId id="1132" r:id="rId16"/>
    <p:sldId id="1133" r:id="rId17"/>
    <p:sldId id="1134" r:id="rId18"/>
    <p:sldId id="1135" r:id="rId19"/>
    <p:sldId id="1136" r:id="rId20"/>
    <p:sldId id="1137" r:id="rId21"/>
    <p:sldId id="1138" r:id="rId22"/>
    <p:sldId id="1139" r:id="rId23"/>
    <p:sldId id="1140" r:id="rId24"/>
    <p:sldId id="1141" r:id="rId25"/>
    <p:sldId id="1142" r:id="rId26"/>
    <p:sldId id="1143" r:id="rId27"/>
    <p:sldId id="1144" r:id="rId28"/>
    <p:sldId id="1145" r:id="rId29"/>
    <p:sldId id="1146" r:id="rId30"/>
    <p:sldId id="1085" r:id="rId31"/>
    <p:sldId id="1071" r:id="rId32"/>
    <p:sldId id="1072" r:id="rId33"/>
    <p:sldId id="348" r:id="rId34"/>
    <p:sldId id="1108" r:id="rId35"/>
    <p:sldId id="1090" r:id="rId36"/>
    <p:sldId id="1091" r:id="rId37"/>
    <p:sldId id="1092" r:id="rId38"/>
    <p:sldId id="1093" r:id="rId39"/>
    <p:sldId id="1094" r:id="rId40"/>
    <p:sldId id="1095" r:id="rId41"/>
    <p:sldId id="1097" r:id="rId42"/>
    <p:sldId id="1099" r:id="rId43"/>
    <p:sldId id="1098" r:id="rId44"/>
    <p:sldId id="347" r:id="rId45"/>
    <p:sldId id="1109" r:id="rId46"/>
    <p:sldId id="1075" r:id="rId47"/>
    <p:sldId id="1076" r:id="rId48"/>
    <p:sldId id="1078" r:id="rId49"/>
    <p:sldId id="1077" r:id="rId50"/>
    <p:sldId id="1079" r:id="rId51"/>
    <p:sldId id="352" r:id="rId52"/>
    <p:sldId id="353" r:id="rId53"/>
    <p:sldId id="354" r:id="rId54"/>
    <p:sldId id="1113" r:id="rId55"/>
    <p:sldId id="1115" r:id="rId56"/>
    <p:sldId id="1116" r:id="rId57"/>
    <p:sldId id="355" r:id="rId58"/>
    <p:sldId id="1117" r:id="rId59"/>
    <p:sldId id="1110" r:id="rId60"/>
    <p:sldId id="1061" r:id="rId61"/>
    <p:sldId id="1081" r:id="rId62"/>
    <p:sldId id="1112" r:id="rId63"/>
    <p:sldId id="1100" r:id="rId64"/>
    <p:sldId id="1083" r:id="rId65"/>
    <p:sldId id="343" r:id="rId66"/>
    <p:sldId id="1111" r:id="rId67"/>
    <p:sldId id="349" r:id="rId68"/>
    <p:sldId id="1087" r:id="rId69"/>
    <p:sldId id="1101" r:id="rId70"/>
    <p:sldId id="351" r:id="rId71"/>
    <p:sldId id="344" r:id="rId72"/>
    <p:sldId id="320"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 initials="sw" lastIdx="4" clrIdx="0">
    <p:extLst/>
  </p:cmAuthor>
  <p:cmAuthor id="2" name="Tibi" initials="T"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115FB49-3FBE-41CF-8DFC-A938FE5134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115FB49-3FBE-41CF-8DFC-A938FE5134F0}" styleName="GfK">
    <a:wholeTbl>
      <a:tcTxStyle>
        <a:fontRef idx="minor">
          <a:scrgbClr r="0" g="0" b="0"/>
        </a:fontRef>
        <a:schemeClr val="tx1"/>
      </a:tcTxStyle>
      <a:tcStyle>
        <a:tcBdr>
          <a:left>
            <a:ln>
              <a:noFill/>
            </a:ln>
          </a:left>
          <a:right>
            <a:ln>
              <a:noFill/>
            </a:ln>
          </a:right>
          <a:top>
            <a:ln>
              <a:noFill/>
            </a:ln>
          </a:top>
          <a:bottom>
            <a:ln>
              <a:noFill/>
            </a:ln>
          </a:bottom>
          <a:insideH>
            <a:ln w="6350" cmpd="sng">
              <a:solidFill>
                <a:schemeClr val="tx1"/>
              </a:solid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2" autoAdjust="0"/>
  </p:normalViewPr>
  <p:slideViewPr>
    <p:cSldViewPr snapToGrid="0" showGuides="1">
      <p:cViewPr varScale="1">
        <p:scale>
          <a:sx n="39" d="100"/>
          <a:sy n="39" d="100"/>
        </p:scale>
        <p:origin x="954" y="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p:scale>
          <a:sx n="190" d="100"/>
          <a:sy n="190" d="100"/>
        </p:scale>
        <p:origin x="1536" y="-29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munkalap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munkalap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munkalap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munkalap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munkalap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munkalap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munkalap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munkalap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munkalap17.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munkalap18.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munkalap19.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munkalap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munkalap20.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munkalap21.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munkalap22.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munkalap23.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munkalap24.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munkalap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munkalap26.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munkalap27.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munkalap28.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munkalap29.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munkalap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munkalap30.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munkalap31.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munkalap32.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munkalap33.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munkalap34.xlsx"/><Relationship Id="rId2" Type="http://schemas.microsoft.com/office/2011/relationships/chartColorStyle" Target="colors18.xml"/><Relationship Id="rId1" Type="http://schemas.microsoft.com/office/2011/relationships/chartStyle" Target="style1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munkalap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munkalap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munkalap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munkalap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munkalap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61990547470636"/>
          <c:y val="0.23676018218794703"/>
          <c:w val="0.6208860007412158"/>
          <c:h val="0.76323981781205286"/>
        </c:manualLayout>
      </c:layout>
      <c:barChart>
        <c:barDir val="bar"/>
        <c:grouping val="stacked"/>
        <c:varyColors val="0"/>
        <c:ser>
          <c:idx val="0"/>
          <c:order val="0"/>
          <c:tx>
            <c:strRef>
              <c:f>Sheet1!$B$1</c:f>
              <c:strCache>
                <c:ptCount val="1"/>
                <c:pt idx="0">
                  <c:v>Top manager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Media agency: 38 persons</c:v>
                </c:pt>
                <c:pt idx="1">
                  <c:v>Advertiser: 43 persons</c:v>
                </c:pt>
              </c:strCache>
            </c:strRef>
          </c:cat>
          <c:val>
            <c:numRef>
              <c:f>Sheet1!$B$2:$B$3</c:f>
              <c:numCache>
                <c:formatCode>###0</c:formatCode>
                <c:ptCount val="2"/>
                <c:pt idx="0">
                  <c:v>15</c:v>
                </c:pt>
                <c:pt idx="1">
                  <c:v>16</c:v>
                </c:pt>
              </c:numCache>
            </c:numRef>
          </c:val>
          <c:extLst xmlns:c16r2="http://schemas.microsoft.com/office/drawing/2015/06/chart">
            <c:ext xmlns:c16="http://schemas.microsoft.com/office/drawing/2014/chart" uri="{C3380CC4-5D6E-409C-BE32-E72D297353CC}">
              <c16:uniqueId val="{00000000-E10C-4247-B789-2550FF72370A}"/>
            </c:ext>
          </c:extLst>
        </c:ser>
        <c:ser>
          <c:idx val="1"/>
          <c:order val="1"/>
          <c:tx>
            <c:strRef>
              <c:f>Sheet1!$C$1</c:f>
              <c:strCache>
                <c:ptCount val="1"/>
                <c:pt idx="0">
                  <c:v>Manager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Media agency: 38 persons</c:v>
                </c:pt>
                <c:pt idx="1">
                  <c:v>Advertiser: 43 persons</c:v>
                </c:pt>
              </c:strCache>
            </c:strRef>
          </c:cat>
          <c:val>
            <c:numRef>
              <c:f>Sheet1!$C$2:$C$3</c:f>
              <c:numCache>
                <c:formatCode>###0</c:formatCode>
                <c:ptCount val="2"/>
                <c:pt idx="0">
                  <c:v>15</c:v>
                </c:pt>
                <c:pt idx="1">
                  <c:v>24</c:v>
                </c:pt>
              </c:numCache>
            </c:numRef>
          </c:val>
          <c:extLst xmlns:c16r2="http://schemas.microsoft.com/office/drawing/2015/06/chart">
            <c:ext xmlns:c16="http://schemas.microsoft.com/office/drawing/2014/chart" uri="{C3380CC4-5D6E-409C-BE32-E72D297353CC}">
              <c16:uniqueId val="{00000001-E10C-4247-B789-2550FF72370A}"/>
            </c:ext>
          </c:extLst>
        </c:ser>
        <c:ser>
          <c:idx val="2"/>
          <c:order val="2"/>
          <c:tx>
            <c:strRef>
              <c:f>Sheet1!$D$1</c:f>
              <c:strCache>
                <c:ptCount val="1"/>
                <c:pt idx="0">
                  <c:v>Non-manager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Media agency: 38 persons</c:v>
                </c:pt>
                <c:pt idx="1">
                  <c:v>Advertiser: 43 persons</c:v>
                </c:pt>
              </c:strCache>
            </c:strRef>
          </c:cat>
          <c:val>
            <c:numRef>
              <c:f>Sheet1!$D$2:$D$3</c:f>
              <c:numCache>
                <c:formatCode>###0</c:formatCode>
                <c:ptCount val="2"/>
                <c:pt idx="0">
                  <c:v>6</c:v>
                </c:pt>
                <c:pt idx="1">
                  <c:v>1</c:v>
                </c:pt>
              </c:numCache>
            </c:numRef>
          </c:val>
          <c:extLst xmlns:c16r2="http://schemas.microsoft.com/office/drawing/2015/06/chart">
            <c:ext xmlns:c16="http://schemas.microsoft.com/office/drawing/2014/chart" uri="{C3380CC4-5D6E-409C-BE32-E72D297353CC}">
              <c16:uniqueId val="{00000006-E10C-4247-B789-2550FF72370A}"/>
            </c:ext>
          </c:extLst>
        </c:ser>
        <c:ser>
          <c:idx val="3"/>
          <c:order val="3"/>
          <c:tx>
            <c:strRef>
              <c:f>Sheet1!$E$1</c:f>
              <c:strCache>
                <c:ptCount val="1"/>
                <c:pt idx="0">
                  <c:v>Other, no answer</c:v>
                </c:pt>
              </c:strCache>
            </c:strRef>
          </c:tx>
          <c:spPr>
            <a:solidFill>
              <a:schemeClr val="accent4"/>
            </a:solidFill>
            <a:ln>
              <a:noFill/>
            </a:ln>
            <a:effectLst/>
          </c:spPr>
          <c:invertIfNegative val="0"/>
          <c:dLbls>
            <c:delete val="1"/>
          </c:dLbls>
          <c:cat>
            <c:strRef>
              <c:f>Sheet1!$A$2:$A$3</c:f>
              <c:strCache>
                <c:ptCount val="2"/>
                <c:pt idx="0">
                  <c:v>Media agency: 38 persons</c:v>
                </c:pt>
                <c:pt idx="1">
                  <c:v>Advertiser: 43 persons</c:v>
                </c:pt>
              </c:strCache>
            </c:strRef>
          </c:cat>
          <c:val>
            <c:numRef>
              <c:f>Sheet1!$E$2:$E$3</c:f>
              <c:numCache>
                <c:formatCode>###0</c:formatCode>
                <c:ptCount val="2"/>
                <c:pt idx="0">
                  <c:v>2</c:v>
                </c:pt>
                <c:pt idx="1">
                  <c:v>2</c:v>
                </c:pt>
              </c:numCache>
            </c:numRef>
          </c:val>
          <c:extLst xmlns:c16r2="http://schemas.microsoft.com/office/drawing/2015/06/chart">
            <c:ext xmlns:c16="http://schemas.microsoft.com/office/drawing/2014/chart" uri="{C3380CC4-5D6E-409C-BE32-E72D297353CC}">
              <c16:uniqueId val="{00000007-E10C-4247-B789-2550FF72370A}"/>
            </c:ext>
          </c:extLst>
        </c:ser>
        <c:dLbls>
          <c:dLblPos val="ctr"/>
          <c:showLegendKey val="0"/>
          <c:showVal val="1"/>
          <c:showCatName val="0"/>
          <c:showSerName val="0"/>
          <c:showPercent val="0"/>
          <c:showBubbleSize val="0"/>
        </c:dLbls>
        <c:gapWidth val="100"/>
        <c:overlap val="100"/>
        <c:axId val="212991792"/>
        <c:axId val="212992576"/>
      </c:barChart>
      <c:catAx>
        <c:axId val="21299179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hu-HU"/>
          </a:p>
        </c:txPr>
        <c:crossAx val="212992576"/>
        <c:crosses val="autoZero"/>
        <c:auto val="1"/>
        <c:lblAlgn val="ctr"/>
        <c:lblOffset val="100"/>
        <c:noMultiLvlLbl val="0"/>
      </c:catAx>
      <c:valAx>
        <c:axId val="212992576"/>
        <c:scaling>
          <c:orientation val="minMax"/>
        </c:scaling>
        <c:delete val="1"/>
        <c:axPos val="t"/>
        <c:numFmt formatCode="###0" sourceLinked="1"/>
        <c:majorTickMark val="out"/>
        <c:minorTickMark val="none"/>
        <c:tickLblPos val="nextTo"/>
        <c:crossAx val="212991792"/>
        <c:crosses val="autoZero"/>
        <c:crossBetween val="between"/>
      </c:valAx>
      <c:spPr>
        <a:noFill/>
        <a:ln>
          <a:noFill/>
        </a:ln>
        <a:effectLst/>
      </c:spPr>
    </c:plotArea>
    <c:legend>
      <c:legendPos val="r"/>
      <c:layout>
        <c:manualLayout>
          <c:xMode val="edge"/>
          <c:yMode val="edge"/>
          <c:x val="8.1526826408133468E-2"/>
          <c:y val="0.13559086830192812"/>
          <c:w val="0.86177392137253817"/>
          <c:h val="0.102925274631130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1100">
          <a:solidFill>
            <a:schemeClr val="tx1"/>
          </a:solidFill>
        </a:defRPr>
      </a:pPr>
      <a:endParaRPr lang="hu-H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Reachépítésben a televízió pótolhatatlan eszköz</c:v>
                </c:pt>
                <c:pt idx="1">
                  <c:v>A tévé a média-mixben a többi használt médiatípust is hatékonyabbá teszi</c:v>
                </c:pt>
                <c:pt idx="2">
                  <c:v>A tévé hatékonyságát támasztja alá, hogy az online gazdasági szereplők is nagy arányban használják média-mixeikben</c:v>
                </c:pt>
                <c:pt idx="3">
                  <c:v>A televízió olcsó hirdetési eszköz</c:v>
                </c:pt>
                <c:pt idx="4">
                  <c:v>A televíziós hirdetések megtérülése a legmagasabb egy befektetett forintra vetítve</c:v>
                </c:pt>
                <c:pt idx="5">
                  <c:v>A tévénézés közbeni internetezés kevésbé veszély, inkább lehetőség, mert azonnali konverzióra (pl. online keresésre) ösztönözhető vele a néző a tévéreklámok által</c:v>
                </c:pt>
                <c:pt idx="6">
                  <c:v>A tévé reklámok azok, melyekre akár még évek múlva is emlékeznek a fogyasztók</c:v>
                </c:pt>
              </c:strCache>
            </c:strRef>
          </c:cat>
          <c:val>
            <c:numRef>
              <c:f>Munka1!$B$2:$B$8</c:f>
              <c:numCache>
                <c:formatCode>0</c:formatCode>
                <c:ptCount val="7"/>
                <c:pt idx="0">
                  <c:v>100</c:v>
                </c:pt>
                <c:pt idx="1">
                  <c:v>88.372093023255815</c:v>
                </c:pt>
                <c:pt idx="2">
                  <c:v>81.395348837209298</c:v>
                </c:pt>
                <c:pt idx="3">
                  <c:v>46.511627906976742</c:v>
                </c:pt>
                <c:pt idx="4">
                  <c:v>60.465116279069761</c:v>
                </c:pt>
                <c:pt idx="5">
                  <c:v>76.744186046511629</c:v>
                </c:pt>
                <c:pt idx="6">
                  <c:v>53.488372093023251</c:v>
                </c:pt>
              </c:numCache>
            </c:numRef>
          </c:val>
          <c:extLst xmlns:c16r2="http://schemas.microsoft.com/office/drawing/2015/06/char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Reachépítésben a televízió pótolhatatlan eszköz</c:v>
                </c:pt>
                <c:pt idx="1">
                  <c:v>A tévé a média-mixben a többi használt médiatípust is hatékonyabbá teszi</c:v>
                </c:pt>
                <c:pt idx="2">
                  <c:v>A tévé hatékonyságát támasztja alá, hogy az online gazdasági szereplők is nagy arányban használják média-mixeikben</c:v>
                </c:pt>
                <c:pt idx="3">
                  <c:v>A televízió olcsó hirdetési eszköz</c:v>
                </c:pt>
                <c:pt idx="4">
                  <c:v>A televíziós hirdetések megtérülése a legmagasabb egy befektetett forintra vetítve</c:v>
                </c:pt>
                <c:pt idx="5">
                  <c:v>A tévénézés közbeni internetezés kevésbé veszély, inkább lehetőség, mert azonnali konverzióra (pl. online keresésre) ösztönözhető vele a néző a tévéreklámok által</c:v>
                </c:pt>
                <c:pt idx="6">
                  <c:v>A tévé reklámok azok, melyekre akár még évek múlva is emlékeznek a fogyasztók</c:v>
                </c:pt>
              </c:strCache>
            </c:strRef>
          </c:cat>
          <c:val>
            <c:numRef>
              <c:f>Munka1!$C$2:$C$8</c:f>
              <c:numCache>
                <c:formatCode>0</c:formatCode>
                <c:ptCount val="7"/>
                <c:pt idx="0">
                  <c:v>65.116279069767444</c:v>
                </c:pt>
                <c:pt idx="1">
                  <c:v>32.558139534883722</c:v>
                </c:pt>
                <c:pt idx="2">
                  <c:v>37.209302325581397</c:v>
                </c:pt>
                <c:pt idx="3">
                  <c:v>13.953488372093023</c:v>
                </c:pt>
                <c:pt idx="4">
                  <c:v>16.279069767441861</c:v>
                </c:pt>
                <c:pt idx="5">
                  <c:v>13.953488372093023</c:v>
                </c:pt>
                <c:pt idx="6">
                  <c:v>20.930232558139537</c:v>
                </c:pt>
              </c:numCache>
            </c:numRef>
          </c:val>
          <c:extLst xmlns:c16r2="http://schemas.microsoft.com/office/drawing/2015/06/char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216771984"/>
        <c:axId val="215960336"/>
      </c:barChart>
      <c:catAx>
        <c:axId val="216771984"/>
        <c:scaling>
          <c:orientation val="maxMin"/>
        </c:scaling>
        <c:delete val="1"/>
        <c:axPos val="l"/>
        <c:numFmt formatCode="General" sourceLinked="1"/>
        <c:majorTickMark val="none"/>
        <c:minorTickMark val="none"/>
        <c:tickLblPos val="nextTo"/>
        <c:crossAx val="215960336"/>
        <c:crosses val="autoZero"/>
        <c:auto val="1"/>
        <c:lblAlgn val="ctr"/>
        <c:lblOffset val="100"/>
        <c:noMultiLvlLbl val="0"/>
      </c:catAx>
      <c:valAx>
        <c:axId val="215960336"/>
        <c:scaling>
          <c:orientation val="minMax"/>
          <c:max val="120"/>
          <c:min val="0"/>
        </c:scaling>
        <c:delete val="1"/>
        <c:axPos val="t"/>
        <c:numFmt formatCode="0" sourceLinked="1"/>
        <c:majorTickMark val="out"/>
        <c:minorTickMark val="none"/>
        <c:tickLblPos val="nextTo"/>
        <c:crossAx val="21677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Television is an essential tool in reach-building </c:v>
                </c:pt>
                <c:pt idx="1">
                  <c:v>TV also makes other media types used in the media mix more efficient</c:v>
                </c:pt>
                <c:pt idx="2">
                  <c:v>The efficacy of television is also proven by the fact that online economy participants also use it at a high rate in their media mixes </c:v>
                </c:pt>
                <c:pt idx="3">
                  <c:v>Television is a cheap advertising medium</c:v>
                </c:pt>
                <c:pt idx="4">
                  <c:v>Television advertising has the highest return on investment per invested HUF</c:v>
                </c:pt>
                <c:pt idx="5">
                  <c:v>Using the internet while watching TV is less of a threat, rather an opportunity because TV advertisments might encourage viewers to instantly convert (e.g. search online) </c:v>
                </c:pt>
                <c:pt idx="6">
                  <c:v>It is the TV commercial that consumers will remember even after years</c:v>
                </c:pt>
              </c:strCache>
            </c:strRef>
          </c:cat>
          <c:val>
            <c:numRef>
              <c:f>Munka1!$B$2:$B$8</c:f>
              <c:numCache>
                <c:formatCode>0</c:formatCode>
                <c:ptCount val="7"/>
                <c:pt idx="0">
                  <c:v>94.73684210526315</c:v>
                </c:pt>
                <c:pt idx="1">
                  <c:v>94.73684210526315</c:v>
                </c:pt>
                <c:pt idx="2">
                  <c:v>89.473684210526315</c:v>
                </c:pt>
                <c:pt idx="3">
                  <c:v>92.10526315789474</c:v>
                </c:pt>
                <c:pt idx="4">
                  <c:v>76.31578947368422</c:v>
                </c:pt>
                <c:pt idx="5">
                  <c:v>89.473684210526315</c:v>
                </c:pt>
                <c:pt idx="6">
                  <c:v>60.526315789473685</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Completely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Television is an essential tool in reach-building </c:v>
                </c:pt>
                <c:pt idx="1">
                  <c:v>TV also makes other media types used in the media mix more efficient</c:v>
                </c:pt>
                <c:pt idx="2">
                  <c:v>The efficacy of television is also proven by the fact that online economy participants also use it at a high rate in their media mixes </c:v>
                </c:pt>
                <c:pt idx="3">
                  <c:v>Television is a cheap advertising medium</c:v>
                </c:pt>
                <c:pt idx="4">
                  <c:v>Television advertising has the highest return on investment per invested HUF</c:v>
                </c:pt>
                <c:pt idx="5">
                  <c:v>Using the internet while watching TV is less of a threat, rather an opportunity because TV advertisments might encourage viewers to instantly convert (e.g. search online) </c:v>
                </c:pt>
                <c:pt idx="6">
                  <c:v>It is the TV commercial that consumers will remember even after years</c:v>
                </c:pt>
              </c:strCache>
            </c:strRef>
          </c:cat>
          <c:val>
            <c:numRef>
              <c:f>Munka1!$C$2:$C$8</c:f>
              <c:numCache>
                <c:formatCode>0</c:formatCode>
                <c:ptCount val="7"/>
                <c:pt idx="0">
                  <c:v>65.789473684210535</c:v>
                </c:pt>
                <c:pt idx="1">
                  <c:v>52.631578947368418</c:v>
                </c:pt>
                <c:pt idx="2">
                  <c:v>47.368421052631575</c:v>
                </c:pt>
                <c:pt idx="3">
                  <c:v>60.526315789473685</c:v>
                </c:pt>
                <c:pt idx="4">
                  <c:v>28.947368421052634</c:v>
                </c:pt>
                <c:pt idx="5">
                  <c:v>26.315789473684209</c:v>
                </c:pt>
                <c:pt idx="6">
                  <c:v>13.157894736842104</c:v>
                </c:pt>
              </c:numCache>
            </c:numRef>
          </c:val>
          <c:extLst xmlns:c16r2="http://schemas.microsoft.com/office/drawing/2015/06/char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215961120"/>
        <c:axId val="215961512"/>
      </c:barChart>
      <c:catAx>
        <c:axId val="215961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215961512"/>
        <c:crosses val="autoZero"/>
        <c:auto val="1"/>
        <c:lblAlgn val="ctr"/>
        <c:lblOffset val="100"/>
        <c:noMultiLvlLbl val="0"/>
      </c:catAx>
      <c:valAx>
        <c:axId val="215961512"/>
        <c:scaling>
          <c:orientation val="minMax"/>
          <c:max val="120"/>
          <c:min val="0"/>
        </c:scaling>
        <c:delete val="1"/>
        <c:axPos val="t"/>
        <c:numFmt formatCode="0" sourceLinked="1"/>
        <c:majorTickMark val="out"/>
        <c:minorTickMark val="none"/>
        <c:tickLblPos val="nextTo"/>
        <c:crossAx val="215961120"/>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9129111259052"/>
          <c:y val="0.174829517238933"/>
          <c:w val="0.49435257768331342"/>
          <c:h val="0.70277095452610672"/>
        </c:manualLayout>
      </c:layout>
      <c:radarChart>
        <c:radarStyle val="marker"/>
        <c:varyColors val="0"/>
        <c:ser>
          <c:idx val="0"/>
          <c:order val="0"/>
          <c:tx>
            <c:strRef>
              <c:f>Sheet1!$B$1</c:f>
              <c:strCache>
                <c:ptCount val="1"/>
                <c:pt idx="0">
                  <c:v>Internet (mean of strenghts: 67%)</c:v>
                </c:pt>
              </c:strCache>
            </c:strRef>
          </c:tx>
          <c:spPr>
            <a:ln w="22225" cap="rnd">
              <a:solidFill>
                <a:srgbClr val="0070C0"/>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Sheet1!$B$2:$B$10</c:f>
              <c:numCache>
                <c:formatCode>###0</c:formatCode>
                <c:ptCount val="9"/>
                <c:pt idx="0">
                  <c:v>65.116279069767444</c:v>
                </c:pt>
                <c:pt idx="1">
                  <c:v>81.395348837209298</c:v>
                </c:pt>
                <c:pt idx="2">
                  <c:v>51.162790697674424</c:v>
                </c:pt>
                <c:pt idx="3">
                  <c:v>18.604651162790699</c:v>
                </c:pt>
                <c:pt idx="4">
                  <c:v>72.093023255813947</c:v>
                </c:pt>
                <c:pt idx="5">
                  <c:v>97.674418604651152</c:v>
                </c:pt>
                <c:pt idx="6">
                  <c:v>30.232558139534881</c:v>
                </c:pt>
                <c:pt idx="7">
                  <c:v>88.372093023255815</c:v>
                </c:pt>
                <c:pt idx="8">
                  <c:v>100</c:v>
                </c:pt>
              </c:numCache>
            </c:numRef>
          </c:val>
          <c:extLst xmlns:c16r2="http://schemas.microsoft.com/office/drawing/2015/06/chart">
            <c:ext xmlns:c16="http://schemas.microsoft.com/office/drawing/2014/chart" uri="{C3380CC4-5D6E-409C-BE32-E72D297353CC}">
              <c16:uniqueId val="{00000000-2A2E-419E-8E0B-382D4DCA5F64}"/>
            </c:ext>
          </c:extLst>
        </c:ser>
        <c:ser>
          <c:idx val="1"/>
          <c:order val="1"/>
          <c:tx>
            <c:strRef>
              <c:f>Sheet1!$C$1</c:f>
              <c:strCache>
                <c:ptCount val="1"/>
                <c:pt idx="0">
                  <c:v>TV (53%)</c:v>
                </c:pt>
              </c:strCache>
            </c:strRef>
          </c:tx>
          <c:spPr>
            <a:ln w="22225" cap="rnd">
              <a:solidFill>
                <a:schemeClr val="tx2"/>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Sheet1!$C$2:$C$10</c:f>
              <c:numCache>
                <c:formatCode>###0</c:formatCode>
                <c:ptCount val="9"/>
                <c:pt idx="0">
                  <c:v>100</c:v>
                </c:pt>
                <c:pt idx="1">
                  <c:v>67.441860465116278</c:v>
                </c:pt>
                <c:pt idx="2">
                  <c:v>53.488372093023251</c:v>
                </c:pt>
                <c:pt idx="3">
                  <c:v>51.162790697674424</c:v>
                </c:pt>
                <c:pt idx="4">
                  <c:v>51.162790697674424</c:v>
                </c:pt>
                <c:pt idx="5">
                  <c:v>51.162790697674424</c:v>
                </c:pt>
                <c:pt idx="6">
                  <c:v>48.837209302325576</c:v>
                </c:pt>
                <c:pt idx="7">
                  <c:v>39.534883720930232</c:v>
                </c:pt>
                <c:pt idx="8">
                  <c:v>13.953488372093023</c:v>
                </c:pt>
              </c:numCache>
            </c:numRef>
          </c:val>
          <c:extLst xmlns:c16r2="http://schemas.microsoft.com/office/drawing/2015/06/chart">
            <c:ext xmlns:c16="http://schemas.microsoft.com/office/drawing/2014/chart" uri="{C3380CC4-5D6E-409C-BE32-E72D297353CC}">
              <c16:uniqueId val="{00000001-2A2E-419E-8E0B-382D4DCA5F64}"/>
            </c:ext>
          </c:extLst>
        </c:ser>
        <c:ser>
          <c:idx val="2"/>
          <c:order val="2"/>
          <c:tx>
            <c:strRef>
              <c:f>Sheet1!$D$1</c:f>
              <c:strCache>
                <c:ptCount val="1"/>
                <c:pt idx="0">
                  <c:v>Press (34%)</c:v>
                </c:pt>
              </c:strCache>
            </c:strRef>
          </c:tx>
          <c:spPr>
            <a:ln w="22225" cap="rnd">
              <a:solidFill>
                <a:srgbClr val="00B050"/>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Sheet1!$D$2:$D$10</c:f>
              <c:numCache>
                <c:formatCode>###0</c:formatCode>
                <c:ptCount val="9"/>
                <c:pt idx="0">
                  <c:v>13.953488372093023</c:v>
                </c:pt>
                <c:pt idx="1">
                  <c:v>76.744186046511629</c:v>
                </c:pt>
                <c:pt idx="2">
                  <c:v>2.3255813953488373</c:v>
                </c:pt>
                <c:pt idx="3">
                  <c:v>58.139534883720934</c:v>
                </c:pt>
                <c:pt idx="4">
                  <c:v>11.627906976744185</c:v>
                </c:pt>
                <c:pt idx="5">
                  <c:v>9.3023255813953494</c:v>
                </c:pt>
                <c:pt idx="6">
                  <c:v>67.441860465116278</c:v>
                </c:pt>
                <c:pt idx="7">
                  <c:v>37.209302325581397</c:v>
                </c:pt>
                <c:pt idx="8">
                  <c:v>32.558139534883722</c:v>
                </c:pt>
              </c:numCache>
            </c:numRef>
          </c:val>
          <c:extLst xmlns:c16r2="http://schemas.microsoft.com/office/drawing/2015/06/chart">
            <c:ext xmlns:c16="http://schemas.microsoft.com/office/drawing/2014/chart" uri="{C3380CC4-5D6E-409C-BE32-E72D297353CC}">
              <c16:uniqueId val="{00000002-2A2E-419E-8E0B-382D4DCA5F64}"/>
            </c:ext>
          </c:extLst>
        </c:ser>
        <c:ser>
          <c:idx val="3"/>
          <c:order val="3"/>
          <c:tx>
            <c:strRef>
              <c:f>Sheet1!$E$1</c:f>
              <c:strCache>
                <c:ptCount val="1"/>
                <c:pt idx="0">
                  <c:v>Radio (32%)</c:v>
                </c:pt>
              </c:strCache>
            </c:strRef>
          </c:tx>
          <c:spPr>
            <a:ln w="22225" cap="rnd">
              <a:solidFill>
                <a:srgbClr val="7030A0"/>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Sheet1!$E$2:$E$10</c:f>
              <c:numCache>
                <c:formatCode>###0</c:formatCode>
                <c:ptCount val="9"/>
                <c:pt idx="0">
                  <c:v>46.511627906976742</c:v>
                </c:pt>
                <c:pt idx="1">
                  <c:v>79.069767441860463</c:v>
                </c:pt>
                <c:pt idx="2">
                  <c:v>11.627906976744185</c:v>
                </c:pt>
                <c:pt idx="3">
                  <c:v>46.511627906976742</c:v>
                </c:pt>
                <c:pt idx="4">
                  <c:v>9.3023255813953494</c:v>
                </c:pt>
                <c:pt idx="5">
                  <c:v>11.627906976744185</c:v>
                </c:pt>
                <c:pt idx="6">
                  <c:v>55.813953488372093</c:v>
                </c:pt>
                <c:pt idx="7">
                  <c:v>18.604651162790699</c:v>
                </c:pt>
                <c:pt idx="8">
                  <c:v>4.6511627906976747</c:v>
                </c:pt>
              </c:numCache>
            </c:numRef>
          </c:val>
          <c:extLst xmlns:c16r2="http://schemas.microsoft.com/office/drawing/2015/06/chart">
            <c:ext xmlns:c16="http://schemas.microsoft.com/office/drawing/2014/chart" uri="{C3380CC4-5D6E-409C-BE32-E72D297353CC}">
              <c16:uniqueId val="{00000003-2A2E-419E-8E0B-382D4DCA5F64}"/>
            </c:ext>
          </c:extLst>
        </c:ser>
        <c:ser>
          <c:idx val="4"/>
          <c:order val="4"/>
          <c:tx>
            <c:strRef>
              <c:f>Sheet1!$F$1</c:f>
              <c:strCache>
                <c:ptCount val="1"/>
                <c:pt idx="0">
                  <c:v>Outdoor (21%)</c:v>
                </c:pt>
              </c:strCache>
            </c:strRef>
          </c:tx>
          <c:spPr>
            <a:ln w="22225" cap="rnd">
              <a:solidFill>
                <a:srgbClr val="E2B726"/>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Sheet1!$F$2:$F$10</c:f>
              <c:numCache>
                <c:formatCode>###0</c:formatCode>
                <c:ptCount val="9"/>
                <c:pt idx="0">
                  <c:v>37.209302325581397</c:v>
                </c:pt>
                <c:pt idx="1">
                  <c:v>4.6511627906976747</c:v>
                </c:pt>
                <c:pt idx="2">
                  <c:v>11.627906976744185</c:v>
                </c:pt>
                <c:pt idx="3">
                  <c:v>27.906976744186046</c:v>
                </c:pt>
                <c:pt idx="4">
                  <c:v>0</c:v>
                </c:pt>
                <c:pt idx="5">
                  <c:v>9.3023255813953494</c:v>
                </c:pt>
                <c:pt idx="6">
                  <c:v>39.534883720930232</c:v>
                </c:pt>
                <c:pt idx="7">
                  <c:v>51.162790697674424</c:v>
                </c:pt>
                <c:pt idx="8">
                  <c:v>6.9767441860465116</c:v>
                </c:pt>
              </c:numCache>
            </c:numRef>
          </c:val>
          <c:extLst xmlns:c16r2="http://schemas.microsoft.com/office/drawing/2015/06/chart">
            <c:ext xmlns:c16="http://schemas.microsoft.com/office/drawing/2014/chart" uri="{C3380CC4-5D6E-409C-BE32-E72D297353CC}">
              <c16:uniqueId val="{00000004-2A2E-419E-8E0B-382D4DCA5F64}"/>
            </c:ext>
          </c:extLst>
        </c:ser>
        <c:dLbls>
          <c:showLegendKey val="0"/>
          <c:showVal val="1"/>
          <c:showCatName val="0"/>
          <c:showSerName val="0"/>
          <c:showPercent val="0"/>
          <c:showBubbleSize val="0"/>
        </c:dLbls>
        <c:axId val="215962296"/>
        <c:axId val="215962688"/>
      </c:radarChart>
      <c:catAx>
        <c:axId val="215962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hu-HU"/>
          </a:p>
        </c:txPr>
        <c:crossAx val="215962688"/>
        <c:crosses val="autoZero"/>
        <c:auto val="1"/>
        <c:lblAlgn val="ctr"/>
        <c:lblOffset val="100"/>
        <c:noMultiLvlLbl val="0"/>
      </c:catAx>
      <c:valAx>
        <c:axId val="215962688"/>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u-HU"/>
          </a:p>
        </c:txPr>
        <c:crossAx val="215962296"/>
        <c:crosses val="autoZero"/>
        <c:crossBetween val="between"/>
      </c:valAx>
      <c:spPr>
        <a:noFill/>
        <a:ln>
          <a:noFill/>
        </a:ln>
        <a:effectLst/>
      </c:spPr>
    </c:plotArea>
    <c:legend>
      <c:legendPos val="r"/>
      <c:layout>
        <c:manualLayout>
          <c:xMode val="edge"/>
          <c:yMode val="edge"/>
          <c:x val="6.2595424836601313E-2"/>
          <c:y val="7.9008229284903517E-2"/>
          <c:w val="0.93095130718954244"/>
          <c:h val="0.126126649404086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900">
          <a:solidFill>
            <a:schemeClr val="tx1"/>
          </a:solidFill>
        </a:defRPr>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9129111259052"/>
          <c:y val="0.174829517238933"/>
          <c:w val="0.49435257768331342"/>
          <c:h val="0.70277095452610672"/>
        </c:manualLayout>
      </c:layout>
      <c:radarChart>
        <c:radarStyle val="marker"/>
        <c:varyColors val="0"/>
        <c:ser>
          <c:idx val="0"/>
          <c:order val="0"/>
          <c:tx>
            <c:strRef>
              <c:f>Sheet1!$B$1</c:f>
              <c:strCache>
                <c:ptCount val="1"/>
                <c:pt idx="0">
                  <c:v>Internet (mean of strengths: 68%)</c:v>
                </c:pt>
              </c:strCache>
            </c:strRef>
          </c:tx>
          <c:spPr>
            <a:ln w="22225" cap="rnd">
              <a:solidFill>
                <a:srgbClr val="0070C0"/>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Sheet1!$B$2:$B$10</c:f>
              <c:numCache>
                <c:formatCode>###0</c:formatCode>
                <c:ptCount val="9"/>
                <c:pt idx="0">
                  <c:v>57.894736842105267</c:v>
                </c:pt>
                <c:pt idx="1">
                  <c:v>94.73684210526315</c:v>
                </c:pt>
                <c:pt idx="2">
                  <c:v>63.157894736842103</c:v>
                </c:pt>
                <c:pt idx="3">
                  <c:v>7.8947368421052628</c:v>
                </c:pt>
                <c:pt idx="4">
                  <c:v>68.421052631578945</c:v>
                </c:pt>
                <c:pt idx="5">
                  <c:v>94.73684210526315</c:v>
                </c:pt>
                <c:pt idx="6">
                  <c:v>28.947368421052634</c:v>
                </c:pt>
                <c:pt idx="7">
                  <c:v>97.368421052631575</c:v>
                </c:pt>
                <c:pt idx="8">
                  <c:v>94.73684210526315</c:v>
                </c:pt>
              </c:numCache>
            </c:numRef>
          </c:val>
          <c:extLst xmlns:c16r2="http://schemas.microsoft.com/office/drawing/2015/06/chart">
            <c:ext xmlns:c16="http://schemas.microsoft.com/office/drawing/2014/chart" uri="{C3380CC4-5D6E-409C-BE32-E72D297353CC}">
              <c16:uniqueId val="{00000000-C934-458E-86DD-50FDB161BEEF}"/>
            </c:ext>
          </c:extLst>
        </c:ser>
        <c:ser>
          <c:idx val="1"/>
          <c:order val="1"/>
          <c:tx>
            <c:strRef>
              <c:f>Sheet1!$C$1</c:f>
              <c:strCache>
                <c:ptCount val="1"/>
                <c:pt idx="0">
                  <c:v>TV (69%)</c:v>
                </c:pt>
              </c:strCache>
            </c:strRef>
          </c:tx>
          <c:spPr>
            <a:ln w="22225" cap="rnd">
              <a:solidFill>
                <a:schemeClr val="tx2"/>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Sheet1!$C$2:$C$10</c:f>
              <c:numCache>
                <c:formatCode>###0</c:formatCode>
                <c:ptCount val="9"/>
                <c:pt idx="0">
                  <c:v>100</c:v>
                </c:pt>
                <c:pt idx="1">
                  <c:v>71.05263157894737</c:v>
                </c:pt>
                <c:pt idx="2">
                  <c:v>81.578947368421055</c:v>
                </c:pt>
                <c:pt idx="3">
                  <c:v>63.157894736842103</c:v>
                </c:pt>
                <c:pt idx="4">
                  <c:v>78.94736842105263</c:v>
                </c:pt>
                <c:pt idx="5">
                  <c:v>94.73684210526315</c:v>
                </c:pt>
                <c:pt idx="6">
                  <c:v>57.894736842105267</c:v>
                </c:pt>
                <c:pt idx="7">
                  <c:v>44.736842105263158</c:v>
                </c:pt>
                <c:pt idx="8">
                  <c:v>31.578947368421051</c:v>
                </c:pt>
              </c:numCache>
            </c:numRef>
          </c:val>
          <c:extLst xmlns:c16r2="http://schemas.microsoft.com/office/drawing/2015/06/chart">
            <c:ext xmlns:c16="http://schemas.microsoft.com/office/drawing/2014/chart" uri="{C3380CC4-5D6E-409C-BE32-E72D297353CC}">
              <c16:uniqueId val="{00000001-C934-458E-86DD-50FDB161BEEF}"/>
            </c:ext>
          </c:extLst>
        </c:ser>
        <c:ser>
          <c:idx val="2"/>
          <c:order val="2"/>
          <c:tx>
            <c:strRef>
              <c:f>Sheet1!$D$1</c:f>
              <c:strCache>
                <c:ptCount val="1"/>
                <c:pt idx="0">
                  <c:v>Press (41%)</c:v>
                </c:pt>
              </c:strCache>
            </c:strRef>
          </c:tx>
          <c:spPr>
            <a:ln w="22225" cap="rnd">
              <a:solidFill>
                <a:srgbClr val="00B050"/>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Sheet1!$D$2:$D$10</c:f>
              <c:numCache>
                <c:formatCode>###0</c:formatCode>
                <c:ptCount val="9"/>
                <c:pt idx="0">
                  <c:v>5.2631578947368416</c:v>
                </c:pt>
                <c:pt idx="1">
                  <c:v>84.210526315789465</c:v>
                </c:pt>
                <c:pt idx="2">
                  <c:v>0</c:v>
                </c:pt>
                <c:pt idx="3">
                  <c:v>65.789473684210535</c:v>
                </c:pt>
                <c:pt idx="4">
                  <c:v>15.789473684210526</c:v>
                </c:pt>
                <c:pt idx="5">
                  <c:v>23.684210526315788</c:v>
                </c:pt>
                <c:pt idx="6">
                  <c:v>86.842105263157904</c:v>
                </c:pt>
                <c:pt idx="7">
                  <c:v>57.894736842105267</c:v>
                </c:pt>
                <c:pt idx="8">
                  <c:v>31.578947368421051</c:v>
                </c:pt>
              </c:numCache>
            </c:numRef>
          </c:val>
          <c:extLst xmlns:c16r2="http://schemas.microsoft.com/office/drawing/2015/06/chart">
            <c:ext xmlns:c16="http://schemas.microsoft.com/office/drawing/2014/chart" uri="{C3380CC4-5D6E-409C-BE32-E72D297353CC}">
              <c16:uniqueId val="{00000002-C934-458E-86DD-50FDB161BEEF}"/>
            </c:ext>
          </c:extLst>
        </c:ser>
        <c:ser>
          <c:idx val="3"/>
          <c:order val="3"/>
          <c:tx>
            <c:strRef>
              <c:f>Sheet1!$E$1</c:f>
              <c:strCache>
                <c:ptCount val="1"/>
                <c:pt idx="0">
                  <c:v>Radio (35%)</c:v>
                </c:pt>
              </c:strCache>
            </c:strRef>
          </c:tx>
          <c:spPr>
            <a:ln w="22225" cap="rnd">
              <a:solidFill>
                <a:srgbClr val="7030A0"/>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Sheet1!$E$2:$E$10</c:f>
              <c:numCache>
                <c:formatCode>###0</c:formatCode>
                <c:ptCount val="9"/>
                <c:pt idx="0">
                  <c:v>31.578947368421051</c:v>
                </c:pt>
                <c:pt idx="1">
                  <c:v>68.421052631578945</c:v>
                </c:pt>
                <c:pt idx="2">
                  <c:v>10.526315789473683</c:v>
                </c:pt>
                <c:pt idx="3">
                  <c:v>44.736842105263158</c:v>
                </c:pt>
                <c:pt idx="4">
                  <c:v>15.789473684210526</c:v>
                </c:pt>
                <c:pt idx="5">
                  <c:v>10.526315789473683</c:v>
                </c:pt>
                <c:pt idx="6">
                  <c:v>86.842105263157904</c:v>
                </c:pt>
                <c:pt idx="7">
                  <c:v>26.315789473684209</c:v>
                </c:pt>
                <c:pt idx="8">
                  <c:v>21.052631578947366</c:v>
                </c:pt>
              </c:numCache>
            </c:numRef>
          </c:val>
          <c:extLst xmlns:c16r2="http://schemas.microsoft.com/office/drawing/2015/06/chart">
            <c:ext xmlns:c16="http://schemas.microsoft.com/office/drawing/2014/chart" uri="{C3380CC4-5D6E-409C-BE32-E72D297353CC}">
              <c16:uniqueId val="{00000003-C934-458E-86DD-50FDB161BEEF}"/>
            </c:ext>
          </c:extLst>
        </c:ser>
        <c:ser>
          <c:idx val="4"/>
          <c:order val="4"/>
          <c:tx>
            <c:strRef>
              <c:f>Sheet1!$F$1</c:f>
              <c:strCache>
                <c:ptCount val="1"/>
                <c:pt idx="0">
                  <c:v>Outdoor (40%)</c:v>
                </c:pt>
              </c:strCache>
            </c:strRef>
          </c:tx>
          <c:spPr>
            <a:ln w="22225" cap="rnd">
              <a:solidFill>
                <a:srgbClr val="E2B726"/>
              </a:solidFill>
              <a:round/>
            </a:ln>
            <a:effectLst/>
          </c:spPr>
          <c:marker>
            <c:symbol val="none"/>
          </c:marker>
          <c:dLbls>
            <c:delete val="1"/>
          </c:dLbls>
          <c:cat>
            <c:strRef>
              <c:f>Sheet1!$A$2:$A$10</c:f>
              <c:strCache>
                <c:ptCount val="9"/>
                <c:pt idx="0">
                  <c:v>High reach</c:v>
                </c:pt>
                <c:pt idx="1">
                  <c:v>Cooperation possibility between the advertising brand and the media regarding the content</c:v>
                </c:pt>
                <c:pt idx="2">
                  <c:v>High return on investment</c:v>
                </c:pt>
                <c:pt idx="3">
                  <c:v>Safe (brand safe) content environment</c:v>
                </c:pt>
                <c:pt idx="4">
                  <c:v>Reliable audience measuring, data</c:v>
                </c:pt>
                <c:pt idx="5">
                  <c:v>Possibility to continously track the campaign performance</c:v>
                </c:pt>
                <c:pt idx="6">
                  <c:v>Easy planning and buying</c:v>
                </c:pt>
                <c:pt idx="7">
                  <c:v>Possibility of creative advertising solutions</c:v>
                </c:pt>
                <c:pt idx="8">
                  <c:v>Targetability</c:v>
                </c:pt>
              </c:strCache>
            </c:strRef>
          </c:cat>
          <c:val>
            <c:numRef>
              <c:f>Sheet1!$F$2:$F$10</c:f>
              <c:numCache>
                <c:formatCode>###0</c:formatCode>
                <c:ptCount val="9"/>
                <c:pt idx="0">
                  <c:v>92.10526315789474</c:v>
                </c:pt>
                <c:pt idx="1">
                  <c:v>10.526315789473683</c:v>
                </c:pt>
                <c:pt idx="2">
                  <c:v>13.157894736842104</c:v>
                </c:pt>
                <c:pt idx="3">
                  <c:v>34.210526315789473</c:v>
                </c:pt>
                <c:pt idx="4">
                  <c:v>13.157894736842104</c:v>
                </c:pt>
                <c:pt idx="5">
                  <c:v>26.315789473684209</c:v>
                </c:pt>
                <c:pt idx="6">
                  <c:v>63.157894736842103</c:v>
                </c:pt>
                <c:pt idx="7">
                  <c:v>55.26315789473685</c:v>
                </c:pt>
                <c:pt idx="8">
                  <c:v>50</c:v>
                </c:pt>
              </c:numCache>
            </c:numRef>
          </c:val>
          <c:extLst xmlns:c16r2="http://schemas.microsoft.com/office/drawing/2015/06/chart">
            <c:ext xmlns:c16="http://schemas.microsoft.com/office/drawing/2014/chart" uri="{C3380CC4-5D6E-409C-BE32-E72D297353CC}">
              <c16:uniqueId val="{00000004-C934-458E-86DD-50FDB161BEEF}"/>
            </c:ext>
          </c:extLst>
        </c:ser>
        <c:dLbls>
          <c:showLegendKey val="0"/>
          <c:showVal val="1"/>
          <c:showCatName val="0"/>
          <c:showSerName val="0"/>
          <c:showPercent val="0"/>
          <c:showBubbleSize val="0"/>
        </c:dLbls>
        <c:axId val="215963472"/>
        <c:axId val="215963864"/>
      </c:radarChart>
      <c:catAx>
        <c:axId val="21596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hu-HU"/>
          </a:p>
        </c:txPr>
        <c:crossAx val="215963864"/>
        <c:crosses val="autoZero"/>
        <c:auto val="1"/>
        <c:lblAlgn val="ctr"/>
        <c:lblOffset val="100"/>
        <c:noMultiLvlLbl val="0"/>
      </c:catAx>
      <c:valAx>
        <c:axId val="215963864"/>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u-HU"/>
          </a:p>
        </c:txPr>
        <c:crossAx val="215963472"/>
        <c:crosses val="autoZero"/>
        <c:crossBetween val="between"/>
      </c:valAx>
      <c:spPr>
        <a:noFill/>
        <a:ln>
          <a:noFill/>
        </a:ln>
        <a:effectLst/>
      </c:spPr>
    </c:plotArea>
    <c:legend>
      <c:legendPos val="r"/>
      <c:layout>
        <c:manualLayout>
          <c:xMode val="edge"/>
          <c:yMode val="edge"/>
          <c:x val="7.297124183006537E-2"/>
          <c:y val="8.182374432463109E-2"/>
          <c:w val="0.92472581699346401"/>
          <c:h val="0.140204224602724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900">
          <a:solidFill>
            <a:schemeClr val="tx1"/>
          </a:solidFill>
        </a:defRPr>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a:t>
            </a:r>
            <a:r>
              <a:rPr lang="hu-HU" sz="1400" b="1" noProof="0" dirty="0">
                <a:solidFill>
                  <a:schemeClr val="tx1"/>
                </a:solidFill>
              </a:rPr>
              <a:t>s</a:t>
            </a:r>
            <a:r>
              <a:rPr lang="en-US" sz="1400" b="1" noProof="0" dirty="0">
                <a:solidFill>
                  <a:schemeClr val="tx1"/>
                </a:solidFill>
              </a:rPr>
              <a:t> (n=43), %</a:t>
            </a:r>
          </a:p>
        </c:rich>
      </c:tx>
      <c:layout>
        <c:manualLayout>
          <c:xMode val="edge"/>
          <c:yMode val="edge"/>
          <c:x val="8.1047233759001677E-2"/>
          <c:y val="5.3424475424427312E-2"/>
        </c:manualLayout>
      </c:layout>
      <c:overlay val="0"/>
      <c:spPr>
        <a:noFill/>
        <a:ln>
          <a:noFill/>
        </a:ln>
        <a:effectLst/>
      </c:spPr>
    </c:title>
    <c:autoTitleDeleted val="0"/>
    <c:plotArea>
      <c:layout>
        <c:manualLayout>
          <c:layoutTarget val="inner"/>
          <c:xMode val="edge"/>
          <c:yMode val="edge"/>
          <c:x val="0.56903209611119709"/>
          <c:y val="0.37081064382290335"/>
          <c:w val="0.42768059592234281"/>
          <c:h val="0.50272552666463255"/>
        </c:manualLayout>
      </c:layout>
      <c:barChart>
        <c:barDir val="bar"/>
        <c:grouping val="percentStacked"/>
        <c:varyColors val="0"/>
        <c:ser>
          <c:idx val="0"/>
          <c:order val="0"/>
          <c:tx>
            <c:strRef>
              <c:f>Munka1!$B$1</c:f>
              <c:strCache>
                <c:ptCount val="1"/>
                <c:pt idx="0">
                  <c:v>We measure it (almost) always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c:f>
              <c:strCache>
                <c:ptCount val="2"/>
                <c:pt idx="0">
                  <c:v>Measuring the return of TV advertising</c:v>
                </c:pt>
                <c:pt idx="1">
                  <c:v>Measuring the return of online advertising</c:v>
                </c:pt>
              </c:strCache>
            </c:strRef>
          </c:cat>
          <c:val>
            <c:numRef>
              <c:f>Munka1!$B$2:$B$3</c:f>
              <c:numCache>
                <c:formatCode>###0</c:formatCode>
                <c:ptCount val="2"/>
                <c:pt idx="0">
                  <c:v>51.162790697674424</c:v>
                </c:pt>
                <c:pt idx="1">
                  <c:v>60.465116279069761</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We measure it occasionally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c:f>
              <c:strCache>
                <c:ptCount val="2"/>
                <c:pt idx="0">
                  <c:v>Measuring the return of TV advertising</c:v>
                </c:pt>
                <c:pt idx="1">
                  <c:v>Measuring the return of online advertising</c:v>
                </c:pt>
              </c:strCache>
            </c:strRef>
          </c:cat>
          <c:val>
            <c:numRef>
              <c:f>Munka1!$C$2:$C$3</c:f>
              <c:numCache>
                <c:formatCode>###0</c:formatCode>
                <c:ptCount val="2"/>
                <c:pt idx="0">
                  <c:v>23.255813953488371</c:v>
                </c:pt>
                <c:pt idx="1">
                  <c:v>18.604651162790699</c:v>
                </c:pt>
              </c:numCache>
            </c:numRef>
          </c:val>
          <c:extLst xmlns:c16r2="http://schemas.microsoft.com/office/drawing/2015/06/chart">
            <c:ext xmlns:c16="http://schemas.microsoft.com/office/drawing/2014/chart" uri="{C3380CC4-5D6E-409C-BE32-E72D297353CC}">
              <c16:uniqueId val="{00000000-ACBE-492E-BD45-B8131C566BC3}"/>
            </c:ext>
          </c:extLst>
        </c:ser>
        <c:ser>
          <c:idx val="2"/>
          <c:order val="2"/>
          <c:tx>
            <c:strRef>
              <c:f>Munka1!$D$1</c:f>
              <c:strCache>
                <c:ptCount val="1"/>
                <c:pt idx="0">
                  <c:v>We don't measure 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c:f>
              <c:strCache>
                <c:ptCount val="2"/>
                <c:pt idx="0">
                  <c:v>Measuring the return of TV advertising</c:v>
                </c:pt>
                <c:pt idx="1">
                  <c:v>Measuring the return of online advertising</c:v>
                </c:pt>
              </c:strCache>
            </c:strRef>
          </c:cat>
          <c:val>
            <c:numRef>
              <c:f>Munka1!$D$2:$D$3</c:f>
              <c:numCache>
                <c:formatCode>###0</c:formatCode>
                <c:ptCount val="2"/>
                <c:pt idx="0">
                  <c:v>23.255813953488371</c:v>
                </c:pt>
                <c:pt idx="1">
                  <c:v>18.604651162790699</c:v>
                </c:pt>
              </c:numCache>
            </c:numRef>
          </c:val>
          <c:extLst xmlns:c16r2="http://schemas.microsoft.com/office/drawing/2015/06/chart">
            <c:ext xmlns:c16="http://schemas.microsoft.com/office/drawing/2014/chart" uri="{C3380CC4-5D6E-409C-BE32-E72D297353CC}">
              <c16:uniqueId val="{00000003-ACBE-492E-BD45-B8131C566BC3}"/>
            </c:ext>
          </c:extLst>
        </c:ser>
        <c:ser>
          <c:idx val="3"/>
          <c:order val="3"/>
          <c:tx>
            <c:strRef>
              <c:f>Munka1!$E$1</c:f>
              <c:strCache>
                <c:ptCount val="1"/>
                <c:pt idx="0">
                  <c:v>I don't know</c:v>
                </c:pt>
              </c:strCache>
            </c:strRef>
          </c:tx>
          <c:spPr>
            <a:solidFill>
              <a:schemeClr val="tx1"/>
            </a:solidFill>
            <a:ln>
              <a:noFill/>
            </a:ln>
            <a:effectLst/>
          </c:spPr>
          <c:invertIfNegative val="0"/>
          <c:dLbls>
            <c:delete val="1"/>
          </c:dLbls>
          <c:cat>
            <c:strRef>
              <c:f>Munka1!$A$2:$A$3</c:f>
              <c:strCache>
                <c:ptCount val="2"/>
                <c:pt idx="0">
                  <c:v>Measuring the return of TV advertising</c:v>
                </c:pt>
                <c:pt idx="1">
                  <c:v>Measuring the return of online advertising</c:v>
                </c:pt>
              </c:strCache>
            </c:strRef>
          </c:cat>
          <c:val>
            <c:numRef>
              <c:f>Munka1!$E$2:$E$3</c:f>
              <c:numCache>
                <c:formatCode>###0</c:formatCode>
                <c:ptCount val="2"/>
                <c:pt idx="0">
                  <c:v>2.3255813953488373</c:v>
                </c:pt>
                <c:pt idx="1">
                  <c:v>2.3255813953488373</c:v>
                </c:pt>
              </c:numCache>
            </c:numRef>
          </c:val>
          <c:extLst xmlns:c16r2="http://schemas.microsoft.com/office/drawing/2015/06/chart">
            <c:ext xmlns:c16="http://schemas.microsoft.com/office/drawing/2014/chart" uri="{C3380CC4-5D6E-409C-BE32-E72D297353CC}">
              <c16:uniqueId val="{00000004-ACBE-492E-BD45-B8131C566BC3}"/>
            </c:ext>
          </c:extLst>
        </c:ser>
        <c:dLbls>
          <c:showLegendKey val="0"/>
          <c:showVal val="1"/>
          <c:showCatName val="0"/>
          <c:showSerName val="0"/>
          <c:showPercent val="0"/>
          <c:showBubbleSize val="0"/>
        </c:dLbls>
        <c:gapWidth val="80"/>
        <c:overlap val="100"/>
        <c:axId val="217644968"/>
        <c:axId val="217645360"/>
      </c:barChart>
      <c:catAx>
        <c:axId val="217644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17645360"/>
        <c:crosses val="autoZero"/>
        <c:auto val="1"/>
        <c:lblAlgn val="ctr"/>
        <c:lblOffset val="100"/>
        <c:noMultiLvlLbl val="0"/>
      </c:catAx>
      <c:valAx>
        <c:axId val="217645360"/>
        <c:scaling>
          <c:orientation val="minMax"/>
          <c:max val="1"/>
          <c:min val="0"/>
        </c:scaling>
        <c:delete val="1"/>
        <c:axPos val="t"/>
        <c:numFmt formatCode="#,##0" sourceLinked="0"/>
        <c:majorTickMark val="out"/>
        <c:minorTickMark val="none"/>
        <c:tickLblPos val="nextTo"/>
        <c:crossAx val="217644968"/>
        <c:crosses val="autoZero"/>
        <c:crossBetween val="between"/>
      </c:valAx>
      <c:spPr>
        <a:noFill/>
        <a:ln>
          <a:noFill/>
        </a:ln>
        <a:effectLst/>
      </c:spPr>
    </c:plotArea>
    <c:legend>
      <c:legendPos val="r"/>
      <c:layout>
        <c:manualLayout>
          <c:xMode val="edge"/>
          <c:yMode val="edge"/>
          <c:x val="0.2455426659006299"/>
          <c:y val="0.10178760212653623"/>
          <c:w val="0.75245906849723854"/>
          <c:h val="0.260118076191175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56458397308444308"/>
          <c:y val="3.0913346628332204E-2"/>
        </c:manualLayout>
      </c:layout>
      <c:overlay val="0"/>
      <c:spPr>
        <a:noFill/>
        <a:ln>
          <a:noFill/>
        </a:ln>
        <a:effectLst/>
      </c:sp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0-C4E0-4F77-ADD2-84B952942C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Search Engine Marketing (SEM)</c:v>
                </c:pt>
                <c:pt idx="1">
                  <c:v>TV szpot</c:v>
                </c:pt>
                <c:pt idx="2">
                  <c:v>Performance kampányok</c:v>
                </c:pt>
                <c:pt idx="3">
                  <c:v>Közösségi média hirdetések</c:v>
                </c:pt>
                <c:pt idx="4">
                  <c:v>Internet Display</c:v>
                </c:pt>
                <c:pt idx="5">
                  <c:v>Pre-Post Roll</c:v>
                </c:pt>
              </c:strCache>
            </c:strRef>
          </c:cat>
          <c:val>
            <c:numRef>
              <c:f>Munka1!$B$2:$B$7</c:f>
              <c:numCache>
                <c:formatCode>###0.0</c:formatCode>
                <c:ptCount val="6"/>
                <c:pt idx="0">
                  <c:v>2.4473684210526314</c:v>
                </c:pt>
                <c:pt idx="1">
                  <c:v>2.6410256410256401</c:v>
                </c:pt>
                <c:pt idx="2">
                  <c:v>3.1515151515151514</c:v>
                </c:pt>
                <c:pt idx="3">
                  <c:v>3.1764705882352944</c:v>
                </c:pt>
                <c:pt idx="4">
                  <c:v>3.8181818181818183</c:v>
                </c:pt>
                <c:pt idx="5">
                  <c:v>4.5517241379310356</c:v>
                </c:pt>
              </c:numCache>
            </c:numRef>
          </c:val>
          <c:extLst xmlns:c16r2="http://schemas.microsoft.com/office/drawing/2015/06/chart">
            <c:ext xmlns:c16="http://schemas.microsoft.com/office/drawing/2014/chart" uri="{C3380CC4-5D6E-409C-BE32-E72D297353CC}">
              <c16:uniqueId val="{00000000-6E0A-4E92-B4DF-121F99C7F960}"/>
            </c:ext>
          </c:extLst>
        </c:ser>
        <c:dLbls>
          <c:dLblPos val="outEnd"/>
          <c:showLegendKey val="0"/>
          <c:showVal val="1"/>
          <c:showCatName val="0"/>
          <c:showSerName val="0"/>
          <c:showPercent val="0"/>
          <c:showBubbleSize val="0"/>
        </c:dLbls>
        <c:gapWidth val="80"/>
        <c:overlap val="100"/>
        <c:axId val="217646144"/>
        <c:axId val="217646536"/>
      </c:barChart>
      <c:catAx>
        <c:axId val="217646144"/>
        <c:scaling>
          <c:orientation val="maxMin"/>
        </c:scaling>
        <c:delete val="1"/>
        <c:axPos val="l"/>
        <c:numFmt formatCode="General" sourceLinked="1"/>
        <c:majorTickMark val="none"/>
        <c:minorTickMark val="none"/>
        <c:tickLblPos val="nextTo"/>
        <c:crossAx val="217646536"/>
        <c:crosses val="autoZero"/>
        <c:auto val="1"/>
        <c:lblAlgn val="ctr"/>
        <c:lblOffset val="100"/>
        <c:noMultiLvlLbl val="0"/>
      </c:catAx>
      <c:valAx>
        <c:axId val="217646536"/>
        <c:scaling>
          <c:orientation val="minMax"/>
          <c:max val="6"/>
          <c:min val="1"/>
        </c:scaling>
        <c:delete val="1"/>
        <c:axPos val="t"/>
        <c:numFmt formatCode="###0.0" sourceLinked="1"/>
        <c:majorTickMark val="out"/>
        <c:minorTickMark val="none"/>
        <c:tickLblPos val="nextTo"/>
        <c:crossAx val="21764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56458397308444308"/>
          <c:y val="3.0913351226343928E-2"/>
        </c:manualLayout>
      </c:layout>
      <c:overlay val="0"/>
      <c:spPr>
        <a:noFill/>
        <a:ln>
          <a:noFill/>
        </a:ln>
        <a:effectLst/>
      </c:sp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0-D71D-46A0-9628-AA630F4969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Search Engine Marketing (SEM)</c:v>
                </c:pt>
                <c:pt idx="1">
                  <c:v>TV spot</c:v>
                </c:pt>
                <c:pt idx="2">
                  <c:v>Performance campaigns</c:v>
                </c:pt>
                <c:pt idx="3">
                  <c:v>Social media advertisements</c:v>
                </c:pt>
                <c:pt idx="4">
                  <c:v>Internet Display</c:v>
                </c:pt>
                <c:pt idx="5">
                  <c:v>Pre-Post Roll</c:v>
                </c:pt>
              </c:strCache>
            </c:strRef>
          </c:cat>
          <c:val>
            <c:numRef>
              <c:f>Munka1!$B$2:$B$7</c:f>
              <c:numCache>
                <c:formatCode>###0.0</c:formatCode>
                <c:ptCount val="6"/>
                <c:pt idx="0">
                  <c:v>2.2580645161290325</c:v>
                </c:pt>
                <c:pt idx="1">
                  <c:v>2.1562499999999996</c:v>
                </c:pt>
                <c:pt idx="2">
                  <c:v>2.4516129032258065</c:v>
                </c:pt>
                <c:pt idx="3">
                  <c:v>4.2068965517241379</c:v>
                </c:pt>
                <c:pt idx="4">
                  <c:v>4.7142857142857153</c:v>
                </c:pt>
                <c:pt idx="5">
                  <c:v>4.8928571428571415</c:v>
                </c:pt>
              </c:numCache>
            </c:numRef>
          </c:val>
          <c:extLst xmlns:c16r2="http://schemas.microsoft.com/office/drawing/2015/06/char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217647320"/>
        <c:axId val="217647712"/>
      </c:barChart>
      <c:catAx>
        <c:axId val="217647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17647712"/>
        <c:crosses val="autoZero"/>
        <c:auto val="1"/>
        <c:lblAlgn val="ctr"/>
        <c:lblOffset val="100"/>
        <c:noMultiLvlLbl val="0"/>
      </c:catAx>
      <c:valAx>
        <c:axId val="217647712"/>
        <c:scaling>
          <c:orientation val="minMax"/>
          <c:max val="6"/>
          <c:min val="1"/>
        </c:scaling>
        <c:delete val="1"/>
        <c:axPos val="t"/>
        <c:numFmt formatCode="###0.0" sourceLinked="1"/>
        <c:majorTickMark val="out"/>
        <c:minorTickMark val="none"/>
        <c:tickLblPos val="nextTo"/>
        <c:crossAx val="217647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Premium</c:v>
                </c:pt>
              </c:strCache>
            </c:strRef>
          </c:tx>
          <c:spPr>
            <a:solidFill>
              <a:schemeClr val="accent1"/>
            </a:solidFill>
            <a:ln>
              <a:noFill/>
            </a:ln>
            <a:effectLst/>
          </c:spPr>
          <c:cat>
            <c:strRef>
              <c:f>Sheet1!$A$2:$A$6</c:f>
              <c:strCache>
                <c:ptCount val="5"/>
                <c:pt idx="0">
                  <c:v>1/5/2002</c:v>
                </c:pt>
                <c:pt idx="1">
                  <c:v>1/6/2002</c:v>
                </c:pt>
                <c:pt idx="2">
                  <c:v>1/7/2002</c:v>
                </c:pt>
                <c:pt idx="3">
                  <c:v>1/8/2002</c:v>
                </c:pt>
                <c:pt idx="4">
                  <c:v>1/9/2002</c:v>
                </c:pt>
              </c:strCache>
            </c:strRef>
          </c:cat>
          <c:val>
            <c:numRef>
              <c:f>Sheet1!$B$2:$B$6</c:f>
              <c:numCache>
                <c:formatCode>General</c:formatCode>
                <c:ptCount val="5"/>
                <c:pt idx="0">
                  <c:v>20</c:v>
                </c:pt>
                <c:pt idx="1">
                  <c:v>24</c:v>
                </c:pt>
                <c:pt idx="2">
                  <c:v>28</c:v>
                </c:pt>
                <c:pt idx="3">
                  <c:v>32</c:v>
                </c:pt>
                <c:pt idx="4">
                  <c:v>36</c:v>
                </c:pt>
              </c:numCache>
            </c:numRef>
          </c:val>
          <c:extLst xmlns:c16r2="http://schemas.microsoft.com/office/drawing/2015/06/chart">
            <c:ext xmlns:c16="http://schemas.microsoft.com/office/drawing/2014/chart" uri="{C3380CC4-5D6E-409C-BE32-E72D297353CC}">
              <c16:uniqueId val="{00000000-518A-487E-AA24-DFC3E94E50EC}"/>
            </c:ext>
          </c:extLst>
        </c:ser>
        <c:ser>
          <c:idx val="1"/>
          <c:order val="1"/>
          <c:tx>
            <c:strRef>
              <c:f>Sheet1!$C$1</c:f>
              <c:strCache>
                <c:ptCount val="1"/>
                <c:pt idx="0">
                  <c:v>Mainstream</c:v>
                </c:pt>
              </c:strCache>
            </c:strRef>
          </c:tx>
          <c:spPr>
            <a:solidFill>
              <a:schemeClr val="accent2"/>
            </a:solidFill>
            <a:ln>
              <a:noFill/>
            </a:ln>
            <a:effectLst/>
          </c:spPr>
          <c:cat>
            <c:strRef>
              <c:f>Sheet1!$A$2:$A$6</c:f>
              <c:strCache>
                <c:ptCount val="5"/>
                <c:pt idx="0">
                  <c:v>1/5/2002</c:v>
                </c:pt>
                <c:pt idx="1">
                  <c:v>1/6/2002</c:v>
                </c:pt>
                <c:pt idx="2">
                  <c:v>1/7/2002</c:v>
                </c:pt>
                <c:pt idx="3">
                  <c:v>1/8/2002</c:v>
                </c:pt>
                <c:pt idx="4">
                  <c:v>1/9/2002</c:v>
                </c:pt>
              </c:strCache>
            </c:strRef>
          </c:cat>
          <c:val>
            <c:numRef>
              <c:f>Sheet1!$C$2:$C$6</c:f>
              <c:numCache>
                <c:formatCode>General</c:formatCode>
                <c:ptCount val="5"/>
                <c:pt idx="0">
                  <c:v>70</c:v>
                </c:pt>
                <c:pt idx="1">
                  <c:v>64</c:v>
                </c:pt>
                <c:pt idx="2">
                  <c:v>58</c:v>
                </c:pt>
                <c:pt idx="3">
                  <c:v>52</c:v>
                </c:pt>
                <c:pt idx="4">
                  <c:v>46</c:v>
                </c:pt>
              </c:numCache>
            </c:numRef>
          </c:val>
          <c:extLst xmlns:c16r2="http://schemas.microsoft.com/office/drawing/2015/06/chart">
            <c:ext xmlns:c16="http://schemas.microsoft.com/office/drawing/2014/chart" uri="{C3380CC4-5D6E-409C-BE32-E72D297353CC}">
              <c16:uniqueId val="{00000003-518A-487E-AA24-DFC3E94E50EC}"/>
            </c:ext>
          </c:extLst>
        </c:ser>
        <c:ser>
          <c:idx val="2"/>
          <c:order val="2"/>
          <c:tx>
            <c:strRef>
              <c:f>Sheet1!$D$1</c:f>
              <c:strCache>
                <c:ptCount val="1"/>
                <c:pt idx="0">
                  <c:v>Private Label</c:v>
                </c:pt>
              </c:strCache>
            </c:strRef>
          </c:tx>
          <c:spPr>
            <a:solidFill>
              <a:schemeClr val="accent3"/>
            </a:solidFill>
            <a:ln w="25400">
              <a:noFill/>
            </a:ln>
            <a:effectLst/>
          </c:spPr>
          <c:cat>
            <c:strRef>
              <c:f>Sheet1!$A$2:$A$6</c:f>
              <c:strCache>
                <c:ptCount val="5"/>
                <c:pt idx="0">
                  <c:v>1/5/2002</c:v>
                </c:pt>
                <c:pt idx="1">
                  <c:v>1/6/2002</c:v>
                </c:pt>
                <c:pt idx="2">
                  <c:v>1/7/2002</c:v>
                </c:pt>
                <c:pt idx="3">
                  <c:v>1/8/2002</c:v>
                </c:pt>
                <c:pt idx="4">
                  <c:v>1/9/2002</c:v>
                </c:pt>
              </c:strCache>
            </c:strRef>
          </c:cat>
          <c:val>
            <c:numRef>
              <c:f>Sheet1!$D$2:$D$6</c:f>
              <c:numCache>
                <c:formatCode>General</c:formatCode>
                <c:ptCount val="5"/>
                <c:pt idx="0">
                  <c:v>10</c:v>
                </c:pt>
                <c:pt idx="1">
                  <c:v>12</c:v>
                </c:pt>
                <c:pt idx="2">
                  <c:v>14</c:v>
                </c:pt>
                <c:pt idx="3">
                  <c:v>16</c:v>
                </c:pt>
                <c:pt idx="4">
                  <c:v>18</c:v>
                </c:pt>
              </c:numCache>
            </c:numRef>
          </c:val>
          <c:extLst xmlns:c16r2="http://schemas.microsoft.com/office/drawing/2015/06/chart">
            <c:ext xmlns:c16="http://schemas.microsoft.com/office/drawing/2014/chart" uri="{C3380CC4-5D6E-409C-BE32-E72D297353CC}">
              <c16:uniqueId val="{00000004-518A-487E-AA24-DFC3E94E50EC}"/>
            </c:ext>
          </c:extLst>
        </c:ser>
        <c:dLbls>
          <c:showLegendKey val="0"/>
          <c:showVal val="0"/>
          <c:showCatName val="0"/>
          <c:showSerName val="0"/>
          <c:showPercent val="0"/>
          <c:showBubbleSize val="0"/>
        </c:dLbls>
        <c:axId val="218436624"/>
        <c:axId val="218437016"/>
      </c:areaChart>
      <c:catAx>
        <c:axId val="218436624"/>
        <c:scaling>
          <c:orientation val="minMax"/>
        </c:scaling>
        <c:delete val="1"/>
        <c:axPos val="b"/>
        <c:numFmt formatCode="General" sourceLinked="1"/>
        <c:majorTickMark val="out"/>
        <c:minorTickMark val="none"/>
        <c:tickLblPos val="nextTo"/>
        <c:crossAx val="218437016"/>
        <c:crosses val="autoZero"/>
        <c:auto val="1"/>
        <c:lblAlgn val="ctr"/>
        <c:lblOffset val="100"/>
        <c:noMultiLvlLbl val="0"/>
      </c:catAx>
      <c:valAx>
        <c:axId val="2184370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8436624"/>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prémium reklámhelyek külön értékesítése</c:v>
                </c:pt>
                <c:pt idx="1">
                  <c:v>A vásárlási célcsoportok számának bővítése </c:v>
                </c:pt>
                <c:pt idx="2">
                  <c:v>A jelenlegi csomagkínálat bővítése</c:v>
                </c:pt>
                <c:pt idx="3">
                  <c:v>A leadási formátumok egységesítése a csatornák között</c:v>
                </c:pt>
                <c:pt idx="4">
                  <c:v>A foglalási idők jelenlegi átlagos 6 hetes időtartamának rövidítése</c:v>
                </c:pt>
                <c:pt idx="5">
                  <c:v>Az átlagos 6-8 napos anyagleadási határidők rövidítése</c:v>
                </c:pt>
              </c:strCache>
            </c:strRef>
          </c:cat>
          <c:val>
            <c:numRef>
              <c:f>Munka1!$B$2:$B$7</c:f>
              <c:numCache>
                <c:formatCode>###0</c:formatCode>
                <c:ptCount val="6"/>
                <c:pt idx="0">
                  <c:v>69.767441860465112</c:v>
                </c:pt>
                <c:pt idx="1">
                  <c:v>69.767441860465112</c:v>
                </c:pt>
                <c:pt idx="2">
                  <c:v>62.790697674418603</c:v>
                </c:pt>
                <c:pt idx="3">
                  <c:v>90.697674418604649</c:v>
                </c:pt>
                <c:pt idx="4">
                  <c:v>74.418604651162795</c:v>
                </c:pt>
                <c:pt idx="5">
                  <c:v>55.813953488372093</c:v>
                </c:pt>
              </c:numCache>
            </c:numRef>
          </c:val>
          <c:extLst xmlns:c16r2="http://schemas.microsoft.com/office/drawing/2015/06/char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A prémium reklámhelyek külön értékesítése</c:v>
                </c:pt>
                <c:pt idx="1">
                  <c:v>A vásárlási célcsoportok számának bővítése </c:v>
                </c:pt>
                <c:pt idx="2">
                  <c:v>A jelenlegi csomagkínálat bővítése</c:v>
                </c:pt>
                <c:pt idx="3">
                  <c:v>A leadási formátumok egységesítése a csatornák között</c:v>
                </c:pt>
                <c:pt idx="4">
                  <c:v>A foglalási idők jelenlegi átlagos 6 hetes időtartamának rövidítése</c:v>
                </c:pt>
                <c:pt idx="5">
                  <c:v>Az átlagos 6-8 napos anyagleadási határidők rövidítése</c:v>
                </c:pt>
              </c:strCache>
            </c:strRef>
          </c:cat>
          <c:val>
            <c:numRef>
              <c:f>Munka1!$C$2:$C$7</c:f>
              <c:numCache>
                <c:formatCode>###0</c:formatCode>
                <c:ptCount val="6"/>
                <c:pt idx="0">
                  <c:v>51.162790697674424</c:v>
                </c:pt>
                <c:pt idx="1">
                  <c:v>30.232558139534881</c:v>
                </c:pt>
                <c:pt idx="2">
                  <c:v>25.581395348837212</c:v>
                </c:pt>
                <c:pt idx="3">
                  <c:v>18.604651162790699</c:v>
                </c:pt>
                <c:pt idx="4">
                  <c:v>11.627906976744185</c:v>
                </c:pt>
                <c:pt idx="5">
                  <c:v>4.6511627906976747</c:v>
                </c:pt>
              </c:numCache>
            </c:numRef>
          </c:val>
          <c:extLst xmlns:c16r2="http://schemas.microsoft.com/office/drawing/2015/06/char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218438584"/>
        <c:axId val="218438976"/>
      </c:barChart>
      <c:catAx>
        <c:axId val="218438584"/>
        <c:scaling>
          <c:orientation val="maxMin"/>
        </c:scaling>
        <c:delete val="1"/>
        <c:axPos val="l"/>
        <c:numFmt formatCode="General" sourceLinked="1"/>
        <c:majorTickMark val="none"/>
        <c:minorTickMark val="none"/>
        <c:tickLblPos val="nextTo"/>
        <c:crossAx val="218438976"/>
        <c:crosses val="autoZero"/>
        <c:auto val="1"/>
        <c:lblAlgn val="ctr"/>
        <c:lblOffset val="100"/>
        <c:noMultiLvlLbl val="0"/>
      </c:catAx>
      <c:valAx>
        <c:axId val="218438976"/>
        <c:scaling>
          <c:orientation val="minMax"/>
          <c:max val="120"/>
          <c:min val="0"/>
        </c:scaling>
        <c:delete val="1"/>
        <c:axPos val="t"/>
        <c:numFmt formatCode="###0" sourceLinked="1"/>
        <c:majorTickMark val="out"/>
        <c:minorTickMark val="none"/>
        <c:tickLblPos val="nextTo"/>
        <c:crossAx val="218438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Necessary development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Separate sales of premium advertising spaces</c:v>
                </c:pt>
                <c:pt idx="1">
                  <c:v>Expanding the number of target group of buyers</c:v>
                </c:pt>
                <c:pt idx="2">
                  <c:v>Expanding the current package offer</c:v>
                </c:pt>
                <c:pt idx="3">
                  <c:v>Standardization of delivery format among channels</c:v>
                </c:pt>
                <c:pt idx="4">
                  <c:v>Shortening the currently average 6 week booking period</c:v>
                </c:pt>
                <c:pt idx="5">
                  <c:v>Shortening the average 6-8 days material submit deadlines</c:v>
                </c:pt>
              </c:strCache>
            </c:strRef>
          </c:cat>
          <c:val>
            <c:numRef>
              <c:f>Munka1!$B$2:$B$7</c:f>
              <c:numCache>
                <c:formatCode>###0</c:formatCode>
                <c:ptCount val="6"/>
                <c:pt idx="0">
                  <c:v>65.789473684210535</c:v>
                </c:pt>
                <c:pt idx="1">
                  <c:v>52.631578947368418</c:v>
                </c:pt>
                <c:pt idx="2">
                  <c:v>47.368421052631575</c:v>
                </c:pt>
                <c:pt idx="3">
                  <c:v>89.473684210526315</c:v>
                </c:pt>
                <c:pt idx="4">
                  <c:v>71.05263157894737</c:v>
                </c:pt>
                <c:pt idx="5">
                  <c:v>71.05263157894737</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Necessary, and would also pay extra charges for 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Separate sales of premium advertising spaces</c:v>
                </c:pt>
                <c:pt idx="1">
                  <c:v>Expanding the number of target group of buyers</c:v>
                </c:pt>
                <c:pt idx="2">
                  <c:v>Expanding the current package offer</c:v>
                </c:pt>
                <c:pt idx="3">
                  <c:v>Standardization of delivery format among channels</c:v>
                </c:pt>
                <c:pt idx="4">
                  <c:v>Shortening the currently average 6 week booking period</c:v>
                </c:pt>
                <c:pt idx="5">
                  <c:v>Shortening the average 6-8 days material submit deadlines</c:v>
                </c:pt>
              </c:strCache>
            </c:strRef>
          </c:cat>
          <c:val>
            <c:numRef>
              <c:f>Munka1!$C$2:$C$7</c:f>
              <c:numCache>
                <c:formatCode>###0</c:formatCode>
                <c:ptCount val="6"/>
                <c:pt idx="0">
                  <c:v>42.105263157894733</c:v>
                </c:pt>
                <c:pt idx="1">
                  <c:v>10.526315789473683</c:v>
                </c:pt>
                <c:pt idx="2">
                  <c:v>10.526315789473683</c:v>
                </c:pt>
                <c:pt idx="3">
                  <c:v>2.6315789473684208</c:v>
                </c:pt>
                <c:pt idx="4">
                  <c:v>2.6315789473684208</c:v>
                </c:pt>
                <c:pt idx="5">
                  <c:v>0</c:v>
                </c:pt>
              </c:numCache>
            </c:numRef>
          </c:val>
          <c:extLst xmlns:c16r2="http://schemas.microsoft.com/office/drawing/2015/06/char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243890560"/>
        <c:axId val="243890952"/>
      </c:barChart>
      <c:catAx>
        <c:axId val="243890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243890952"/>
        <c:crosses val="autoZero"/>
        <c:auto val="1"/>
        <c:lblAlgn val="ctr"/>
        <c:lblOffset val="100"/>
        <c:noMultiLvlLbl val="0"/>
      </c:catAx>
      <c:valAx>
        <c:axId val="243890952"/>
        <c:scaling>
          <c:orientation val="minMax"/>
          <c:max val="120"/>
          <c:min val="0"/>
        </c:scaling>
        <c:delete val="1"/>
        <c:axPos val="t"/>
        <c:numFmt formatCode="###0" sourceLinked="1"/>
        <c:majorTickMark val="out"/>
        <c:minorTickMark val="none"/>
        <c:tickLblPos val="nextTo"/>
        <c:crossAx val="243890560"/>
        <c:crosses val="autoZero"/>
        <c:crossBetween val="between"/>
      </c:valAx>
      <c:spPr>
        <a:noFill/>
        <a:ln>
          <a:noFill/>
        </a:ln>
        <a:effectLst/>
      </c:spPr>
    </c:plotArea>
    <c:legend>
      <c:legendPos val="t"/>
      <c:layout>
        <c:manualLayout>
          <c:xMode val="edge"/>
          <c:yMode val="edge"/>
          <c:x val="0.3172102825334166"/>
          <c:y val="0.88468390600482449"/>
          <c:w val="0.68278971746658346"/>
          <c:h val="6.35739576495069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461495374215"/>
          <c:y val="0.52917236332959261"/>
          <c:w val="0.77675970769089275"/>
          <c:h val="0.47082763667040745"/>
        </c:manualLayout>
      </c:layout>
      <c:barChart>
        <c:barDir val="bar"/>
        <c:grouping val="stacked"/>
        <c:varyColors val="0"/>
        <c:ser>
          <c:idx val="0"/>
          <c:order val="0"/>
          <c:tx>
            <c:strRef>
              <c:f>Sheet1!$B$1</c:f>
              <c:strCache>
                <c:ptCount val="1"/>
                <c:pt idx="0">
                  <c:v>Among top 5 biggest agencies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Médiaügynökség: 38 fő</c:v>
                </c:pt>
              </c:strCache>
            </c:strRef>
          </c:cat>
          <c:val>
            <c:numRef>
              <c:f>Sheet1!$B$2</c:f>
              <c:numCache>
                <c:formatCode>###0</c:formatCode>
                <c:ptCount val="1"/>
                <c:pt idx="0">
                  <c:v>20</c:v>
                </c:pt>
              </c:numCache>
            </c:numRef>
          </c:val>
          <c:extLst xmlns:c16r2="http://schemas.microsoft.com/office/drawing/2015/06/chart">
            <c:ext xmlns:c16="http://schemas.microsoft.com/office/drawing/2014/chart" uri="{C3380CC4-5D6E-409C-BE32-E72D297353CC}">
              <c16:uniqueId val="{00000000-AAFC-4DAB-9F3E-26652CCDF2D8}"/>
            </c:ext>
          </c:extLst>
        </c:ser>
        <c:ser>
          <c:idx val="1"/>
          <c:order val="1"/>
          <c:tx>
            <c:strRef>
              <c:f>Sheet1!$C$1</c:f>
              <c:strCache>
                <c:ptCount val="1"/>
                <c:pt idx="0">
                  <c:v>Among 6-10th agencies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Médiaügynökség: 38 fő</c:v>
                </c:pt>
              </c:strCache>
            </c:strRef>
          </c:cat>
          <c:val>
            <c:numRef>
              <c:f>Sheet1!$C$2</c:f>
              <c:numCache>
                <c:formatCode>###0</c:formatCode>
                <c:ptCount val="1"/>
                <c:pt idx="0">
                  <c:v>7</c:v>
                </c:pt>
              </c:numCache>
            </c:numRef>
          </c:val>
          <c:extLst xmlns:c16r2="http://schemas.microsoft.com/office/drawing/2015/06/chart">
            <c:ext xmlns:c16="http://schemas.microsoft.com/office/drawing/2014/chart" uri="{C3380CC4-5D6E-409C-BE32-E72D297353CC}">
              <c16:uniqueId val="{00000001-AAFC-4DAB-9F3E-26652CCDF2D8}"/>
            </c:ext>
          </c:extLst>
        </c:ser>
        <c:ser>
          <c:idx val="2"/>
          <c:order val="2"/>
          <c:tx>
            <c:strRef>
              <c:f>Sheet1!$D$1</c:f>
              <c:strCache>
                <c:ptCount val="1"/>
                <c:pt idx="0">
                  <c:v>Not among top 10 biggest agencies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Médiaügynökség: 38 fő</c:v>
                </c:pt>
              </c:strCache>
            </c:strRef>
          </c:cat>
          <c:val>
            <c:numRef>
              <c:f>Sheet1!$D$2</c:f>
              <c:numCache>
                <c:formatCode>###0</c:formatCode>
                <c:ptCount val="1"/>
                <c:pt idx="0">
                  <c:v>10</c:v>
                </c:pt>
              </c:numCache>
            </c:numRef>
          </c:val>
          <c:extLst xmlns:c16r2="http://schemas.microsoft.com/office/drawing/2015/06/chart">
            <c:ext xmlns:c16="http://schemas.microsoft.com/office/drawing/2014/chart" uri="{C3380CC4-5D6E-409C-BE32-E72D297353CC}">
              <c16:uniqueId val="{00000002-AAFC-4DAB-9F3E-26652CCDF2D8}"/>
            </c:ext>
          </c:extLst>
        </c:ser>
        <c:ser>
          <c:idx val="3"/>
          <c:order val="3"/>
          <c:tx>
            <c:strRef>
              <c:f>Sheet1!$E$1</c:f>
              <c:strCache>
                <c:ptCount val="1"/>
                <c:pt idx="0">
                  <c:v>No answer</c:v>
                </c:pt>
              </c:strCache>
            </c:strRef>
          </c:tx>
          <c:spPr>
            <a:solidFill>
              <a:schemeClr val="accent4"/>
            </a:solidFill>
            <a:ln>
              <a:noFill/>
            </a:ln>
            <a:effectLst/>
          </c:spPr>
          <c:invertIfNegative val="0"/>
          <c:dLbls>
            <c:delete val="1"/>
          </c:dLbls>
          <c:cat>
            <c:strRef>
              <c:f>Sheet1!$A$2</c:f>
              <c:strCache>
                <c:ptCount val="1"/>
                <c:pt idx="0">
                  <c:v>Médiaügynökség: 38 fő</c:v>
                </c:pt>
              </c:strCache>
            </c:strRef>
          </c:cat>
          <c:val>
            <c:numRef>
              <c:f>Sheet1!$E$2</c:f>
              <c:numCache>
                <c:formatCode>###0</c:formatCode>
                <c:ptCount val="1"/>
                <c:pt idx="0">
                  <c:v>1</c:v>
                </c:pt>
              </c:numCache>
            </c:numRef>
          </c:val>
          <c:extLst xmlns:c16r2="http://schemas.microsoft.com/office/drawing/2015/06/chart">
            <c:ext xmlns:c16="http://schemas.microsoft.com/office/drawing/2014/chart" uri="{C3380CC4-5D6E-409C-BE32-E72D297353CC}">
              <c16:uniqueId val="{00000003-AAFC-4DAB-9F3E-26652CCDF2D8}"/>
            </c:ext>
          </c:extLst>
        </c:ser>
        <c:dLbls>
          <c:dLblPos val="ctr"/>
          <c:showLegendKey val="0"/>
          <c:showVal val="1"/>
          <c:showCatName val="0"/>
          <c:showSerName val="0"/>
          <c:showPercent val="0"/>
          <c:showBubbleSize val="0"/>
        </c:dLbls>
        <c:gapWidth val="100"/>
        <c:overlap val="100"/>
        <c:axId val="212993360"/>
        <c:axId val="212993752"/>
      </c:barChart>
      <c:catAx>
        <c:axId val="212993360"/>
        <c:scaling>
          <c:orientation val="maxMin"/>
        </c:scaling>
        <c:delete val="1"/>
        <c:axPos val="l"/>
        <c:numFmt formatCode="General" sourceLinked="1"/>
        <c:majorTickMark val="none"/>
        <c:minorTickMark val="none"/>
        <c:tickLblPos val="nextTo"/>
        <c:crossAx val="212993752"/>
        <c:crosses val="autoZero"/>
        <c:auto val="1"/>
        <c:lblAlgn val="ctr"/>
        <c:lblOffset val="100"/>
        <c:noMultiLvlLbl val="0"/>
      </c:catAx>
      <c:valAx>
        <c:axId val="212993752"/>
        <c:scaling>
          <c:orientation val="minMax"/>
        </c:scaling>
        <c:delete val="1"/>
        <c:axPos val="t"/>
        <c:numFmt formatCode="###0" sourceLinked="1"/>
        <c:majorTickMark val="out"/>
        <c:minorTickMark val="none"/>
        <c:tickLblPos val="nextTo"/>
        <c:crossAx val="212993360"/>
        <c:crosses val="autoZero"/>
        <c:crossBetween val="between"/>
      </c:valAx>
      <c:spPr>
        <a:noFill/>
        <a:ln>
          <a:noFill/>
        </a:ln>
        <a:effectLst/>
      </c:spPr>
    </c:plotArea>
    <c:legend>
      <c:legendPos val="r"/>
      <c:layout>
        <c:manualLayout>
          <c:xMode val="edge"/>
          <c:yMode val="edge"/>
          <c:x val="1.4929893618052465E-2"/>
          <c:y val="0.13559086830192812"/>
          <c:w val="0.92837083405436349"/>
          <c:h val="0.454031866189634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1100">
          <a:solidFill>
            <a:schemeClr val="tx1"/>
          </a:solidFill>
        </a:defRPr>
      </a:pPr>
      <a:endParaRPr lang="hu-H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Az alacsony tévé árak túl sok hirdetőt vonzanak a tévébe. Ez bizonyos időszakokban alulteljesítésekhez vezet. Ezzel a hirdetők többet vesztenek, mint amennyit az alacsony árakkal nyernek. Ezt a problémát megoldaná az áremelés. </c:v>
                </c:pt>
                <c:pt idx="1">
                  <c:v>Az alacsony hirdetési árak mellett olyan termékeket is a televízióban hirdetnek, melyek más országokban nem tudnának ott megjelenni.</c:v>
                </c:pt>
                <c:pt idx="2">
                  <c:v>Túl sok a szpot a televíziókban. Egy áremelés miatt a szpotszám csökkenne, miközben a hirdetők a kevesebb reklám miatt magasabb nézői figyelmet kapnának cserébe.</c:v>
                </c:pt>
                <c:pt idx="3">
                  <c:v>Az alacsony hirdetési árak nem ösztönöznek a hatékonyság növelésére, új utak keresésére. </c:v>
                </c:pt>
              </c:strCache>
            </c:strRef>
          </c:cat>
          <c:val>
            <c:numRef>
              <c:f>Munka1!$B$2:$B$5</c:f>
              <c:numCache>
                <c:formatCode>###0</c:formatCode>
                <c:ptCount val="4"/>
                <c:pt idx="0">
                  <c:v>51.162790697674424</c:v>
                </c:pt>
                <c:pt idx="1">
                  <c:v>55.813953488372093</c:v>
                </c:pt>
                <c:pt idx="2">
                  <c:v>58.139534883720934</c:v>
                </c:pt>
                <c:pt idx="3">
                  <c:v>32.558139534883722</c:v>
                </c:pt>
              </c:numCache>
            </c:numRef>
          </c:val>
          <c:extLst xmlns:c16r2="http://schemas.microsoft.com/office/drawing/2015/06/char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Az alacsony tévé árak túl sok hirdetőt vonzanak a tévébe. Ez bizonyos időszakokban alulteljesítésekhez vezet. Ezzel a hirdetők többet vesztenek, mint amennyit az alacsony árakkal nyernek. Ezt a problémát megoldaná az áremelés. </c:v>
                </c:pt>
                <c:pt idx="1">
                  <c:v>Az alacsony hirdetési árak mellett olyan termékeket is a televízióban hirdetnek, melyek más országokban nem tudnának ott megjelenni.</c:v>
                </c:pt>
                <c:pt idx="2">
                  <c:v>Túl sok a szpot a televíziókban. Egy áremelés miatt a szpotszám csökkenne, miközben a hirdetők a kevesebb reklám miatt magasabb nézői figyelmet kapnának cserébe.</c:v>
                </c:pt>
                <c:pt idx="3">
                  <c:v>Az alacsony hirdetési árak nem ösztönöznek a hatékonyság növelésére, új utak keresésére. </c:v>
                </c:pt>
              </c:strCache>
            </c:strRef>
          </c:cat>
          <c:val>
            <c:numRef>
              <c:f>Munka1!$C$2:$C$5</c:f>
              <c:numCache>
                <c:formatCode>###0</c:formatCode>
                <c:ptCount val="4"/>
                <c:pt idx="0">
                  <c:v>16.279069767441861</c:v>
                </c:pt>
                <c:pt idx="1">
                  <c:v>16.279069767441861</c:v>
                </c:pt>
                <c:pt idx="2">
                  <c:v>13.953488372093023</c:v>
                </c:pt>
                <c:pt idx="3">
                  <c:v>11.627906976744185</c:v>
                </c:pt>
              </c:numCache>
            </c:numRef>
          </c:val>
          <c:extLst xmlns:c16r2="http://schemas.microsoft.com/office/drawing/2015/06/char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243893696"/>
        <c:axId val="243894088"/>
      </c:barChart>
      <c:catAx>
        <c:axId val="243893696"/>
        <c:scaling>
          <c:orientation val="maxMin"/>
        </c:scaling>
        <c:delete val="1"/>
        <c:axPos val="l"/>
        <c:numFmt formatCode="General" sourceLinked="1"/>
        <c:majorTickMark val="none"/>
        <c:minorTickMark val="none"/>
        <c:tickLblPos val="nextTo"/>
        <c:crossAx val="243894088"/>
        <c:crosses val="autoZero"/>
        <c:auto val="1"/>
        <c:lblAlgn val="ctr"/>
        <c:lblOffset val="100"/>
        <c:noMultiLvlLbl val="0"/>
      </c:catAx>
      <c:valAx>
        <c:axId val="243894088"/>
        <c:scaling>
          <c:orientation val="minMax"/>
          <c:max val="120"/>
          <c:min val="0"/>
        </c:scaling>
        <c:delete val="1"/>
        <c:axPos val="t"/>
        <c:numFmt formatCode="###0" sourceLinked="1"/>
        <c:majorTickMark val="out"/>
        <c:minorTickMark val="none"/>
        <c:tickLblPos val="nextTo"/>
        <c:crossAx val="24389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61382547805326093"/>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Agrees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Low TV prices attact too many advertisers to television. In certain periods this can lead to underperformances. This results that advertisers lose more than they gain by having low prices. Price increase would solve this problem.</c:v>
                </c:pt>
                <c:pt idx="1">
                  <c:v>By having low advertising prices, even such products are advertised on television that could not appear in other countries on TV.</c:v>
                </c:pt>
                <c:pt idx="2">
                  <c:v>There are too many spots on televisions. A price increase would reduce the number of spots while advertisers would receive higher viewer attention due to less advertisements.</c:v>
                </c:pt>
                <c:pt idx="3">
                  <c:v>Low advertising prices do not motivate to increase efficacy and find new ways.</c:v>
                </c:pt>
              </c:strCache>
            </c:strRef>
          </c:cat>
          <c:val>
            <c:numRef>
              <c:f>Munka1!$B$2:$B$5</c:f>
              <c:numCache>
                <c:formatCode>###0</c:formatCode>
                <c:ptCount val="4"/>
                <c:pt idx="0">
                  <c:v>73.68421052631578</c:v>
                </c:pt>
                <c:pt idx="1">
                  <c:v>71.05263157894737</c:v>
                </c:pt>
                <c:pt idx="2">
                  <c:v>76.31578947368422</c:v>
                </c:pt>
                <c:pt idx="3">
                  <c:v>60.526315789473685</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Completely agrees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Low TV prices attact too many advertisers to television. In certain periods this can lead to underperformances. This results that advertisers lose more than they gain by having low prices. Price increase would solve this problem.</c:v>
                </c:pt>
                <c:pt idx="1">
                  <c:v>By having low advertising prices, even such products are advertised on television that could not appear in other countries on TV.</c:v>
                </c:pt>
                <c:pt idx="2">
                  <c:v>There are too many spots on televisions. A price increase would reduce the number of spots while advertisers would receive higher viewer attention due to less advertisements.</c:v>
                </c:pt>
                <c:pt idx="3">
                  <c:v>Low advertising prices do not motivate to increase efficacy and find new ways.</c:v>
                </c:pt>
              </c:strCache>
            </c:strRef>
          </c:cat>
          <c:val>
            <c:numRef>
              <c:f>Munka1!$C$2:$C$5</c:f>
              <c:numCache>
                <c:formatCode>###0</c:formatCode>
                <c:ptCount val="4"/>
                <c:pt idx="0">
                  <c:v>36.84210526315789</c:v>
                </c:pt>
                <c:pt idx="1">
                  <c:v>34.210526315789473</c:v>
                </c:pt>
                <c:pt idx="2">
                  <c:v>28.947368421052634</c:v>
                </c:pt>
                <c:pt idx="3">
                  <c:v>18.421052631578945</c:v>
                </c:pt>
              </c:numCache>
            </c:numRef>
          </c:val>
          <c:extLst xmlns:c16r2="http://schemas.microsoft.com/office/drawing/2015/06/char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244616400"/>
        <c:axId val="244616792"/>
      </c:barChart>
      <c:catAx>
        <c:axId val="244616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244616792"/>
        <c:crosses val="autoZero"/>
        <c:auto val="1"/>
        <c:lblAlgn val="ctr"/>
        <c:lblOffset val="100"/>
        <c:noMultiLvlLbl val="0"/>
      </c:catAx>
      <c:valAx>
        <c:axId val="244616792"/>
        <c:scaling>
          <c:orientation val="minMax"/>
          <c:max val="120"/>
          <c:min val="0"/>
        </c:scaling>
        <c:delete val="1"/>
        <c:axPos val="t"/>
        <c:numFmt formatCode="###0" sourceLinked="1"/>
        <c:majorTickMark val="out"/>
        <c:minorTickMark val="none"/>
        <c:tickLblPos val="nextTo"/>
        <c:crossAx val="244616400"/>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 %</a:t>
            </a:r>
          </a:p>
        </c:rich>
      </c:tx>
      <c:layout>
        <c:manualLayout>
          <c:xMode val="edge"/>
          <c:yMode val="edge"/>
          <c:x val="5.0461110144423178E-2"/>
          <c:y val="3.412915960290138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39577962645767106"/>
          <c:y val="0.29362938053679971"/>
          <c:w val="0.41287351366712766"/>
          <c:h val="0.66351982517734853"/>
        </c:manualLayout>
      </c:layout>
      <c:barChart>
        <c:barDir val="bar"/>
        <c:grouping val="percentStacked"/>
        <c:varyColors val="0"/>
        <c:ser>
          <c:idx val="0"/>
          <c:order val="0"/>
          <c:tx>
            <c:strRef>
              <c:f>Munka1!$B$1</c:f>
              <c:strCache>
                <c:ptCount val="1"/>
                <c:pt idx="0">
                  <c:v>Completely satisfied</c:v>
                </c:pt>
              </c:strCache>
            </c:strRef>
          </c:tx>
          <c:spPr>
            <a:solidFill>
              <a:srgbClr val="4962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Methodology of measurement</c:v>
                </c:pt>
                <c:pt idx="1">
                  <c:v>Reliability of results</c:v>
                </c:pt>
                <c:pt idx="2">
                  <c:v>Analyzing possibilities offered by panel size (channels, target groups)</c:v>
                </c:pt>
                <c:pt idx="3">
                  <c:v>Available data analysis tools</c:v>
                </c:pt>
              </c:strCache>
            </c:strRef>
          </c:cat>
          <c:val>
            <c:numRef>
              <c:f>Munka1!$B$2:$B$5</c:f>
              <c:numCache>
                <c:formatCode>###0</c:formatCode>
                <c:ptCount val="4"/>
                <c:pt idx="0">
                  <c:v>10.526315789473683</c:v>
                </c:pt>
                <c:pt idx="1">
                  <c:v>13.157894736842104</c:v>
                </c:pt>
                <c:pt idx="2">
                  <c:v>0</c:v>
                </c:pt>
                <c:pt idx="3">
                  <c:v>23.684210526315788</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Rather satisfied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Methodology of measurement</c:v>
                </c:pt>
                <c:pt idx="1">
                  <c:v>Reliability of results</c:v>
                </c:pt>
                <c:pt idx="2">
                  <c:v>Analyzing possibilities offered by panel size (channels, target groups)</c:v>
                </c:pt>
                <c:pt idx="3">
                  <c:v>Available data analysis tools</c:v>
                </c:pt>
              </c:strCache>
            </c:strRef>
          </c:cat>
          <c:val>
            <c:numRef>
              <c:f>Munka1!$C$2:$C$5</c:f>
              <c:numCache>
                <c:formatCode>###0</c:formatCode>
                <c:ptCount val="4"/>
                <c:pt idx="0">
                  <c:v>63.157894736842103</c:v>
                </c:pt>
                <c:pt idx="1">
                  <c:v>52.631578947368418</c:v>
                </c:pt>
                <c:pt idx="2">
                  <c:v>50</c:v>
                </c:pt>
                <c:pt idx="3">
                  <c:v>47.368421052631575</c:v>
                </c:pt>
              </c:numCache>
            </c:numRef>
          </c:val>
          <c:extLst xmlns:c16r2="http://schemas.microsoft.com/office/drawing/2015/06/chart">
            <c:ext xmlns:c16="http://schemas.microsoft.com/office/drawing/2014/chart" uri="{C3380CC4-5D6E-409C-BE32-E72D297353CC}">
              <c16:uniqueId val="{00000000-ACBE-492E-BD45-B8131C566BC3}"/>
            </c:ext>
          </c:extLst>
        </c:ser>
        <c:ser>
          <c:idx val="2"/>
          <c:order val="2"/>
          <c:tx>
            <c:strRef>
              <c:f>Munka1!$D$1</c:f>
              <c:strCache>
                <c:ptCount val="1"/>
                <c:pt idx="0">
                  <c:v>Rather dissatisfied</c:v>
                </c:pt>
              </c:strCache>
            </c:strRef>
          </c:tx>
          <c:spPr>
            <a:solidFill>
              <a:srgbClr val="C39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Methodology of measurement</c:v>
                </c:pt>
                <c:pt idx="1">
                  <c:v>Reliability of results</c:v>
                </c:pt>
                <c:pt idx="2">
                  <c:v>Analyzing possibilities offered by panel size (channels, target groups)</c:v>
                </c:pt>
                <c:pt idx="3">
                  <c:v>Available data analysis tools</c:v>
                </c:pt>
              </c:strCache>
            </c:strRef>
          </c:cat>
          <c:val>
            <c:numRef>
              <c:f>Munka1!$D$2:$D$5</c:f>
              <c:numCache>
                <c:formatCode>###0</c:formatCode>
                <c:ptCount val="4"/>
                <c:pt idx="0">
                  <c:v>18.421052631578945</c:v>
                </c:pt>
                <c:pt idx="1">
                  <c:v>26.315789473684209</c:v>
                </c:pt>
                <c:pt idx="2">
                  <c:v>36.84210526315789</c:v>
                </c:pt>
                <c:pt idx="3">
                  <c:v>23.684210526315788</c:v>
                </c:pt>
              </c:numCache>
            </c:numRef>
          </c:val>
          <c:extLst xmlns:c16r2="http://schemas.microsoft.com/office/drawing/2015/06/chart">
            <c:ext xmlns:c16="http://schemas.microsoft.com/office/drawing/2014/chart" uri="{C3380CC4-5D6E-409C-BE32-E72D297353CC}">
              <c16:uniqueId val="{00000003-ACBE-492E-BD45-B8131C566BC3}"/>
            </c:ext>
          </c:extLst>
        </c:ser>
        <c:ser>
          <c:idx val="3"/>
          <c:order val="3"/>
          <c:tx>
            <c:strRef>
              <c:f>Munka1!$E$1</c:f>
              <c:strCache>
                <c:ptCount val="1"/>
                <c:pt idx="0">
                  <c:v>Not satisfied at all</c:v>
                </c:pt>
              </c:strCache>
            </c:strRef>
          </c:tx>
          <c:spPr>
            <a:solidFill>
              <a:srgbClr val="85280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Methodology of measurement</c:v>
                </c:pt>
                <c:pt idx="1">
                  <c:v>Reliability of results</c:v>
                </c:pt>
                <c:pt idx="2">
                  <c:v>Analyzing possibilities offered by panel size (channels, target groups)</c:v>
                </c:pt>
                <c:pt idx="3">
                  <c:v>Available data analysis tools</c:v>
                </c:pt>
              </c:strCache>
            </c:strRef>
          </c:cat>
          <c:val>
            <c:numRef>
              <c:f>Munka1!$E$2:$E$5</c:f>
              <c:numCache>
                <c:formatCode>###0</c:formatCode>
                <c:ptCount val="4"/>
                <c:pt idx="0">
                  <c:v>7.8947368421052628</c:v>
                </c:pt>
                <c:pt idx="1">
                  <c:v>7.8947368421052628</c:v>
                </c:pt>
                <c:pt idx="2">
                  <c:v>13.157894736842104</c:v>
                </c:pt>
                <c:pt idx="3">
                  <c:v>5.2631578947368416</c:v>
                </c:pt>
              </c:numCache>
            </c:numRef>
          </c:val>
          <c:extLst xmlns:c16r2="http://schemas.microsoft.com/office/drawing/2015/06/chart">
            <c:ext xmlns:c16="http://schemas.microsoft.com/office/drawing/2014/chart" uri="{C3380CC4-5D6E-409C-BE32-E72D297353CC}">
              <c16:uniqueId val="{00000004-ACBE-492E-BD45-B8131C566BC3}"/>
            </c:ext>
          </c:extLst>
        </c:ser>
        <c:ser>
          <c:idx val="4"/>
          <c:order val="4"/>
          <c:tx>
            <c:strRef>
              <c:f>Munka1!$F$1</c:f>
              <c:strCache>
                <c:ptCount val="1"/>
                <c:pt idx="0">
                  <c:v>I 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Methodology of measurement</c:v>
                </c:pt>
                <c:pt idx="1">
                  <c:v>Reliability of results</c:v>
                </c:pt>
                <c:pt idx="2">
                  <c:v>Analyzing possibilities offered by panel size (channels, target groups)</c:v>
                </c:pt>
                <c:pt idx="3">
                  <c:v>Available data analysis tools</c:v>
                </c:pt>
              </c:strCache>
            </c:strRef>
          </c:cat>
          <c:val>
            <c:numRef>
              <c:f>Munka1!$F$2:$F$5</c:f>
              <c:numCache>
                <c:formatCode>General</c:formatCode>
                <c:ptCount val="4"/>
              </c:numCache>
            </c:numRef>
          </c:val>
          <c:extLst xmlns:c16r2="http://schemas.microsoft.com/office/drawing/2015/06/chart">
            <c:ext xmlns:c16="http://schemas.microsoft.com/office/drawing/2014/chart" uri="{C3380CC4-5D6E-409C-BE32-E72D297353CC}">
              <c16:uniqueId val="{00000000-B818-43A8-9A61-4ED3D9A079F1}"/>
            </c:ext>
          </c:extLst>
        </c:ser>
        <c:dLbls>
          <c:showLegendKey val="0"/>
          <c:showVal val="1"/>
          <c:showCatName val="0"/>
          <c:showSerName val="0"/>
          <c:showPercent val="0"/>
          <c:showBubbleSize val="0"/>
        </c:dLbls>
        <c:gapWidth val="80"/>
        <c:overlap val="100"/>
        <c:axId val="244618752"/>
        <c:axId val="244619144"/>
      </c:barChart>
      <c:catAx>
        <c:axId val="24461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44619144"/>
        <c:crosses val="autoZero"/>
        <c:auto val="1"/>
        <c:lblAlgn val="ctr"/>
        <c:lblOffset val="100"/>
        <c:noMultiLvlLbl val="0"/>
      </c:catAx>
      <c:valAx>
        <c:axId val="244619144"/>
        <c:scaling>
          <c:orientation val="minMax"/>
          <c:max val="1"/>
          <c:min val="0"/>
        </c:scaling>
        <c:delete val="1"/>
        <c:axPos val="t"/>
        <c:numFmt formatCode="#,##0" sourceLinked="0"/>
        <c:majorTickMark val="out"/>
        <c:minorTickMark val="none"/>
        <c:tickLblPos val="nextTo"/>
        <c:crossAx val="244618752"/>
        <c:crosses val="autoZero"/>
        <c:crossBetween val="between"/>
      </c:valAx>
      <c:spPr>
        <a:noFill/>
        <a:ln>
          <a:noFill/>
        </a:ln>
        <a:effectLst/>
      </c:spPr>
    </c:plotArea>
    <c:legend>
      <c:legendPos val="r"/>
      <c:layout>
        <c:manualLayout>
          <c:xMode val="edge"/>
          <c:yMode val="edge"/>
          <c:x val="4.4102296683479196E-2"/>
          <c:y val="0.12429880391831648"/>
          <c:w val="0.94655878830718343"/>
          <c:h val="0.19258447081583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 %</a:t>
            </a:r>
          </a:p>
        </c:rich>
      </c:tx>
      <c:layout>
        <c:manualLayout>
          <c:xMode val="edge"/>
          <c:yMode val="edge"/>
          <c:x val="0.34561736136741722"/>
          <c:y val="5.985624736493595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39577962645767106"/>
          <c:y val="0.29362938053679971"/>
          <c:w val="0.41287351366712766"/>
          <c:h val="0.66351982517734853"/>
        </c:manualLayout>
      </c:layout>
      <c:barChart>
        <c:barDir val="bar"/>
        <c:grouping val="percentStacked"/>
        <c:varyColors val="0"/>
        <c:ser>
          <c:idx val="0"/>
          <c:order val="0"/>
          <c:tx>
            <c:strRef>
              <c:f>Munka1!$B$1</c:f>
              <c:strCache>
                <c:ptCount val="1"/>
                <c:pt idx="0">
                  <c:v>Teljesen elégedett</c:v>
                </c:pt>
              </c:strCache>
            </c:strRef>
          </c:tx>
          <c:spPr>
            <a:solidFill>
              <a:srgbClr val="4962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Munka1!$B$2:$B$5</c:f>
              <c:numCache>
                <c:formatCode>General</c:formatCode>
                <c:ptCount val="4"/>
                <c:pt idx="2" formatCode="###0">
                  <c:v>2.3255813953488373</c:v>
                </c:pt>
                <c:pt idx="3" formatCode="###0">
                  <c:v>2.3255813953488373</c:v>
                </c:pt>
              </c:numCache>
            </c:numRef>
          </c:val>
          <c:extLst xmlns:c16r2="http://schemas.microsoft.com/office/drawing/2015/06/chart">
            <c:ext xmlns:c16="http://schemas.microsoft.com/office/drawing/2014/chart" uri="{C3380CC4-5D6E-409C-BE32-E72D297353CC}">
              <c16:uniqueId val="{00000000-CA84-42B8-9D0E-604DC8747906}"/>
            </c:ext>
          </c:extLst>
        </c:ser>
        <c:ser>
          <c:idx val="1"/>
          <c:order val="1"/>
          <c:tx>
            <c:strRef>
              <c:f>Munka1!$C$1</c:f>
              <c:strCache>
                <c:ptCount val="1"/>
                <c:pt idx="0">
                  <c:v>Inkább elégedett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Munka1!$C$2:$C$5</c:f>
              <c:numCache>
                <c:formatCode>###0</c:formatCode>
                <c:ptCount val="4"/>
                <c:pt idx="0">
                  <c:v>39.534883720930232</c:v>
                </c:pt>
                <c:pt idx="1">
                  <c:v>39.534883720930232</c:v>
                </c:pt>
                <c:pt idx="2">
                  <c:v>27.906976744186046</c:v>
                </c:pt>
                <c:pt idx="3">
                  <c:v>23.255813953488371</c:v>
                </c:pt>
              </c:numCache>
            </c:numRef>
          </c:val>
          <c:extLst xmlns:c16r2="http://schemas.microsoft.com/office/drawing/2015/06/chart">
            <c:ext xmlns:c16="http://schemas.microsoft.com/office/drawing/2014/chart" uri="{C3380CC4-5D6E-409C-BE32-E72D297353CC}">
              <c16:uniqueId val="{00000001-CA84-42B8-9D0E-604DC8747906}"/>
            </c:ext>
          </c:extLst>
        </c:ser>
        <c:ser>
          <c:idx val="2"/>
          <c:order val="2"/>
          <c:tx>
            <c:strRef>
              <c:f>Munka1!$D$1</c:f>
              <c:strCache>
                <c:ptCount val="1"/>
                <c:pt idx="0">
                  <c:v>Inkább nem elégedett</c:v>
                </c:pt>
              </c:strCache>
            </c:strRef>
          </c:tx>
          <c:spPr>
            <a:solidFill>
              <a:srgbClr val="C39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Munka1!$D$2:$D$5</c:f>
              <c:numCache>
                <c:formatCode>###0</c:formatCode>
                <c:ptCount val="4"/>
                <c:pt idx="0">
                  <c:v>34.883720930232556</c:v>
                </c:pt>
                <c:pt idx="1">
                  <c:v>27.906976744186046</c:v>
                </c:pt>
                <c:pt idx="2">
                  <c:v>44.186046511627907</c:v>
                </c:pt>
                <c:pt idx="3">
                  <c:v>32.558139534883722</c:v>
                </c:pt>
              </c:numCache>
            </c:numRef>
          </c:val>
          <c:extLst xmlns:c16r2="http://schemas.microsoft.com/office/drawing/2015/06/chart">
            <c:ext xmlns:c16="http://schemas.microsoft.com/office/drawing/2014/chart" uri="{C3380CC4-5D6E-409C-BE32-E72D297353CC}">
              <c16:uniqueId val="{00000002-CA84-42B8-9D0E-604DC8747906}"/>
            </c:ext>
          </c:extLst>
        </c:ser>
        <c:ser>
          <c:idx val="3"/>
          <c:order val="3"/>
          <c:tx>
            <c:strRef>
              <c:f>Munka1!$E$1</c:f>
              <c:strCache>
                <c:ptCount val="1"/>
                <c:pt idx="0">
                  <c:v>Egyáltalán nem elégedett</c:v>
                </c:pt>
              </c:strCache>
            </c:strRef>
          </c:tx>
          <c:spPr>
            <a:solidFill>
              <a:srgbClr val="85280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Munka1!$E$2:$E$5</c:f>
              <c:numCache>
                <c:formatCode>###0</c:formatCode>
                <c:ptCount val="4"/>
                <c:pt idx="0">
                  <c:v>16.279069767441861</c:v>
                </c:pt>
                <c:pt idx="1">
                  <c:v>23.255813953488371</c:v>
                </c:pt>
                <c:pt idx="2">
                  <c:v>18.604651162790699</c:v>
                </c:pt>
                <c:pt idx="3">
                  <c:v>18.604651162790699</c:v>
                </c:pt>
              </c:numCache>
            </c:numRef>
          </c:val>
          <c:extLst xmlns:c16r2="http://schemas.microsoft.com/office/drawing/2015/06/chart">
            <c:ext xmlns:c16="http://schemas.microsoft.com/office/drawing/2014/chart" uri="{C3380CC4-5D6E-409C-BE32-E72D297353CC}">
              <c16:uniqueId val="{00000003-CA84-42B8-9D0E-604DC8747906}"/>
            </c:ext>
          </c:extLst>
        </c:ser>
        <c:ser>
          <c:idx val="4"/>
          <c:order val="4"/>
          <c:tx>
            <c:strRef>
              <c:f>Munka1!$F$1</c:f>
              <c:strCache>
                <c:ptCount val="1"/>
                <c:pt idx="0">
                  <c:v>Nem tudom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A mérés módszertana</c:v>
                </c:pt>
                <c:pt idx="1">
                  <c:v>Az eredmények megbízhatósága</c:v>
                </c:pt>
                <c:pt idx="2">
                  <c:v>A panelméret nyújtotta elemzési lehetőségek (csatornákra, célcsoportokra) </c:v>
                </c:pt>
                <c:pt idx="3">
                  <c:v>Elérhető adatelemző eszközök </c:v>
                </c:pt>
              </c:strCache>
            </c:strRef>
          </c:cat>
          <c:val>
            <c:numRef>
              <c:f>Munka1!$F$2:$F$5</c:f>
              <c:numCache>
                <c:formatCode>###0</c:formatCode>
                <c:ptCount val="4"/>
                <c:pt idx="0">
                  <c:v>9.3023255813953494</c:v>
                </c:pt>
                <c:pt idx="1">
                  <c:v>9.3023255813953494</c:v>
                </c:pt>
                <c:pt idx="2">
                  <c:v>6.9767441860465116</c:v>
                </c:pt>
                <c:pt idx="3">
                  <c:v>23.255813953488371</c:v>
                </c:pt>
              </c:numCache>
            </c:numRef>
          </c:val>
          <c:extLst xmlns:c16r2="http://schemas.microsoft.com/office/drawing/2015/06/chart">
            <c:ext xmlns:c16="http://schemas.microsoft.com/office/drawing/2014/chart" uri="{C3380CC4-5D6E-409C-BE32-E72D297353CC}">
              <c16:uniqueId val="{00000004-CA84-42B8-9D0E-604DC8747906}"/>
            </c:ext>
          </c:extLst>
        </c:ser>
        <c:dLbls>
          <c:showLegendKey val="0"/>
          <c:showVal val="1"/>
          <c:showCatName val="0"/>
          <c:showSerName val="0"/>
          <c:showPercent val="0"/>
          <c:showBubbleSize val="0"/>
        </c:dLbls>
        <c:gapWidth val="80"/>
        <c:overlap val="100"/>
        <c:axId val="246086264"/>
        <c:axId val="246086656"/>
      </c:barChart>
      <c:catAx>
        <c:axId val="246086264"/>
        <c:scaling>
          <c:orientation val="maxMin"/>
        </c:scaling>
        <c:delete val="1"/>
        <c:axPos val="l"/>
        <c:numFmt formatCode="General" sourceLinked="1"/>
        <c:majorTickMark val="none"/>
        <c:minorTickMark val="none"/>
        <c:tickLblPos val="nextTo"/>
        <c:crossAx val="246086656"/>
        <c:crosses val="autoZero"/>
        <c:auto val="1"/>
        <c:lblAlgn val="ctr"/>
        <c:lblOffset val="100"/>
        <c:noMultiLvlLbl val="0"/>
      </c:catAx>
      <c:valAx>
        <c:axId val="246086656"/>
        <c:scaling>
          <c:orientation val="minMax"/>
          <c:max val="1"/>
          <c:min val="0"/>
        </c:scaling>
        <c:delete val="1"/>
        <c:axPos val="t"/>
        <c:numFmt formatCode="#,##0" sourceLinked="0"/>
        <c:majorTickMark val="out"/>
        <c:minorTickMark val="none"/>
        <c:tickLblPos val="nextTo"/>
        <c:crossAx val="24608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5711494996241625"/>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Digitális és TV közönségmérés harmonizálása, integrálása, közös reach adat létrehozása az integrált kampányok közös kiértékelhetősége érdekében</c:v>
                </c:pt>
                <c:pt idx="1">
                  <c:v>Set-top-box-ból, vagy más, internet szolgáltatásokból kinyerhető nézettségi adatok integrálása</c:v>
                </c:pt>
                <c:pt idx="2">
                  <c:v>TV közönségmérés panel méretének bővítése</c:v>
                </c:pt>
                <c:pt idx="3">
                  <c:v>Több szempont szerinti elemzési lehetőségek (pl. attitűd alapú, érdeklődési körök szerinti szegmentáció)</c:v>
                </c:pt>
              </c:strCache>
            </c:strRef>
          </c:cat>
          <c:val>
            <c:numRef>
              <c:f>Munka1!$B$2:$B$5</c:f>
              <c:numCache>
                <c:formatCode>###0</c:formatCode>
                <c:ptCount val="4"/>
                <c:pt idx="0">
                  <c:v>83.720930232558146</c:v>
                </c:pt>
                <c:pt idx="1">
                  <c:v>72.093023255813947</c:v>
                </c:pt>
                <c:pt idx="2">
                  <c:v>39.534883720930232</c:v>
                </c:pt>
                <c:pt idx="3">
                  <c:v>51.162790697674424</c:v>
                </c:pt>
              </c:numCache>
            </c:numRef>
          </c:val>
          <c:extLst xmlns:c16r2="http://schemas.microsoft.com/office/drawing/2015/06/chart">
            <c:ext xmlns:c16="http://schemas.microsoft.com/office/drawing/2014/chart" uri="{C3380CC4-5D6E-409C-BE32-E72D297353CC}">
              <c16:uniqueId val="{00000000-E28A-4FCC-9AF1-E45177B9659D}"/>
            </c:ext>
          </c:extLst>
        </c:ser>
        <c:dLbls>
          <c:dLblPos val="outEnd"/>
          <c:showLegendKey val="0"/>
          <c:showVal val="1"/>
          <c:showCatName val="0"/>
          <c:showSerName val="0"/>
          <c:showPercent val="0"/>
          <c:showBubbleSize val="0"/>
        </c:dLbls>
        <c:gapWidth val="80"/>
        <c:overlap val="100"/>
        <c:axId val="246087832"/>
        <c:axId val="246088224"/>
      </c:barChart>
      <c:catAx>
        <c:axId val="246087832"/>
        <c:scaling>
          <c:orientation val="maxMin"/>
        </c:scaling>
        <c:delete val="1"/>
        <c:axPos val="l"/>
        <c:numFmt formatCode="General" sourceLinked="1"/>
        <c:majorTickMark val="none"/>
        <c:minorTickMark val="none"/>
        <c:tickLblPos val="nextTo"/>
        <c:crossAx val="246088224"/>
        <c:crosses val="autoZero"/>
        <c:auto val="1"/>
        <c:lblAlgn val="ctr"/>
        <c:lblOffset val="100"/>
        <c:noMultiLvlLbl val="0"/>
      </c:catAx>
      <c:valAx>
        <c:axId val="246088224"/>
        <c:scaling>
          <c:orientation val="minMax"/>
          <c:max val="120"/>
          <c:min val="0"/>
        </c:scaling>
        <c:delete val="1"/>
        <c:axPos val="t"/>
        <c:numFmt formatCode="###0" sourceLinked="1"/>
        <c:majorTickMark val="out"/>
        <c:minorTickMark val="none"/>
        <c:tickLblPos val="nextTo"/>
        <c:crossAx val="246087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56458397308444308"/>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The harmonization, integration of digital and TV audience measurement, creating common reach data for the possibility to evaluate integrated campaigns together.</c:v>
                </c:pt>
                <c:pt idx="1">
                  <c:v>The integration of viewership data collected from the set top box or other internet services</c:v>
                </c:pt>
                <c:pt idx="2">
                  <c:v>The expansion of the TV audience measurement panel size</c:v>
                </c:pt>
                <c:pt idx="3">
                  <c:v>Possibilities for analyzing along multiple dimensions (e.g. attitude based, segmentation by interests)</c:v>
                </c:pt>
              </c:strCache>
            </c:strRef>
          </c:cat>
          <c:val>
            <c:numRef>
              <c:f>Munka1!$B$2:$B$5</c:f>
              <c:numCache>
                <c:formatCode>###0</c:formatCode>
                <c:ptCount val="4"/>
                <c:pt idx="0">
                  <c:v>94.73684210526315</c:v>
                </c:pt>
                <c:pt idx="1">
                  <c:v>71.05263157894737</c:v>
                </c:pt>
                <c:pt idx="2">
                  <c:v>71.05263157894737</c:v>
                </c:pt>
                <c:pt idx="3">
                  <c:v>34.210526315789473</c:v>
                </c:pt>
              </c:numCache>
            </c:numRef>
          </c:val>
          <c:extLst xmlns:c16r2="http://schemas.microsoft.com/office/drawing/2015/06/char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246089008"/>
        <c:axId val="246089400"/>
      </c:barChart>
      <c:catAx>
        <c:axId val="246089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46089400"/>
        <c:crosses val="autoZero"/>
        <c:auto val="1"/>
        <c:lblAlgn val="ctr"/>
        <c:lblOffset val="100"/>
        <c:noMultiLvlLbl val="0"/>
      </c:catAx>
      <c:valAx>
        <c:axId val="246089400"/>
        <c:scaling>
          <c:orientation val="minMax"/>
          <c:max val="120"/>
          <c:min val="0"/>
        </c:scaling>
        <c:delete val="1"/>
        <c:axPos val="t"/>
        <c:numFmt formatCode="###0" sourceLinked="1"/>
        <c:majorTickMark val="out"/>
        <c:minorTickMark val="none"/>
        <c:tickLblPos val="nextTo"/>
        <c:crossAx val="24608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Rentability of panel expansion</a:t>
            </a:r>
          </a:p>
        </c:rich>
      </c:tx>
      <c:layout>
        <c:manualLayout>
          <c:xMode val="edge"/>
          <c:yMode val="edge"/>
          <c:x val="0.10848161599474831"/>
          <c:y val="1.2163707364394399E-3"/>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60288579630139394"/>
          <c:y val="0.12170898388013675"/>
          <c:w val="0.39382692508299499"/>
          <c:h val="0.79365097287312136"/>
        </c:manualLayout>
      </c:layout>
      <c:barChart>
        <c:barDir val="bar"/>
        <c:grouping val="clustered"/>
        <c:varyColors val="0"/>
        <c:ser>
          <c:idx val="0"/>
          <c:order val="0"/>
          <c:tx>
            <c:strRef>
              <c:f>Munka1!$B$1</c:f>
              <c:strCache>
                <c:ptCount val="1"/>
                <c:pt idx="0">
                  <c:v>Oszlop1</c:v>
                </c:pt>
              </c:strCache>
            </c:strRef>
          </c:tx>
          <c:spPr>
            <a:solidFill>
              <a:schemeClr val="accent4"/>
            </a:solidFill>
            <a:ln>
              <a:noFill/>
            </a:ln>
            <a:effectLst/>
          </c:spPr>
          <c:invertIfNegative val="0"/>
          <c:dPt>
            <c:idx val="3"/>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1-7CEE-48AD-BFEB-D59DD41E6B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Yes, because it would make viewership forecast more reliable, which would increase the efficacy of inventory usage at smaller groups and also at low-view channels</c:v>
                </c:pt>
                <c:pt idx="1">
                  <c:v>Yes, by decreasing the number of "zero" spots inventory would increase, which could increase revenues</c:v>
                </c:pt>
                <c:pt idx="2">
                  <c:v>Yes, better measurement can help to increase advertising prices</c:v>
                </c:pt>
                <c:pt idx="3">
                  <c:v>No, a larger panel size would not generate more revenue for TVs</c:v>
                </c:pt>
              </c:strCache>
            </c:strRef>
          </c:cat>
          <c:val>
            <c:numRef>
              <c:f>Munka1!$B$2:$B$5</c:f>
              <c:numCache>
                <c:formatCode>###0</c:formatCode>
                <c:ptCount val="4"/>
                <c:pt idx="0">
                  <c:v>66</c:v>
                </c:pt>
                <c:pt idx="1">
                  <c:v>64</c:v>
                </c:pt>
                <c:pt idx="2">
                  <c:v>23</c:v>
                </c:pt>
                <c:pt idx="3">
                  <c:v>9</c:v>
                </c:pt>
              </c:numCache>
            </c:numRef>
          </c:val>
          <c:extLst xmlns:c16r2="http://schemas.microsoft.com/office/drawing/2015/06/chart">
            <c:ext xmlns:c16="http://schemas.microsoft.com/office/drawing/2014/chart" uri="{C3380CC4-5D6E-409C-BE32-E72D297353CC}">
              <c16:uniqueId val="{00000000-E28A-4FCC-9AF1-E45177B9659D}"/>
            </c:ext>
          </c:extLst>
        </c:ser>
        <c:dLbls>
          <c:dLblPos val="outEnd"/>
          <c:showLegendKey val="0"/>
          <c:showVal val="1"/>
          <c:showCatName val="0"/>
          <c:showSerName val="0"/>
          <c:showPercent val="0"/>
          <c:showBubbleSize val="0"/>
        </c:dLbls>
        <c:gapWidth val="80"/>
        <c:overlap val="100"/>
        <c:axId val="246411904"/>
        <c:axId val="246412296"/>
      </c:barChart>
      <c:catAx>
        <c:axId val="246411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hu-HU"/>
          </a:p>
        </c:txPr>
        <c:crossAx val="246412296"/>
        <c:crosses val="autoZero"/>
        <c:auto val="1"/>
        <c:lblAlgn val="ctr"/>
        <c:lblOffset val="100"/>
        <c:noMultiLvlLbl val="0"/>
      </c:catAx>
      <c:valAx>
        <c:axId val="246412296"/>
        <c:scaling>
          <c:orientation val="minMax"/>
          <c:max val="120"/>
          <c:min val="0"/>
        </c:scaling>
        <c:delete val="1"/>
        <c:axPos val="t"/>
        <c:numFmt formatCode="###0" sourceLinked="1"/>
        <c:majorTickMark val="out"/>
        <c:minorTickMark val="none"/>
        <c:tickLblPos val="nextTo"/>
        <c:crossAx val="24641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Effect of panel expansion</a:t>
            </a:r>
          </a:p>
        </c:rich>
      </c:tx>
      <c:layout>
        <c:manualLayout>
          <c:xMode val="edge"/>
          <c:yMode val="edge"/>
          <c:x val="0.29107964869775893"/>
          <c:y val="2.356513507946463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83633143476077287"/>
        </c:manualLayout>
      </c:layout>
      <c:barChart>
        <c:barDir val="bar"/>
        <c:grouping val="clustered"/>
        <c:varyColors val="0"/>
        <c:ser>
          <c:idx val="0"/>
          <c:order val="0"/>
          <c:tx>
            <c:strRef>
              <c:f>Munka1!$B$1</c:f>
              <c:strCache>
                <c:ptCount val="1"/>
                <c:pt idx="0">
                  <c:v>Oszlop1</c:v>
                </c:pt>
              </c:strCache>
            </c:strRef>
          </c:tx>
          <c:spPr>
            <a:solidFill>
              <a:srgbClr val="4962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Improving the reliability, credibility of measurement in general</c:v>
                </c:pt>
                <c:pt idx="1">
                  <c:v>Reducing the number of "zero" spots</c:v>
                </c:pt>
                <c:pt idx="2">
                  <c:v>Widening the analyzing possibilities of lower-reach channels</c:v>
                </c:pt>
                <c:pt idx="3">
                  <c:v>Better possibility to analyze the behavior of smaller target groups</c:v>
                </c:pt>
                <c:pt idx="4">
                  <c:v>Better possibility to plan campaigns</c:v>
                </c:pt>
              </c:strCache>
            </c:strRef>
          </c:cat>
          <c:val>
            <c:numRef>
              <c:f>Munka1!$B$2:$B$6</c:f>
              <c:numCache>
                <c:formatCode>###0</c:formatCode>
                <c:ptCount val="5"/>
                <c:pt idx="0">
                  <c:v>82</c:v>
                </c:pt>
                <c:pt idx="1">
                  <c:v>70</c:v>
                </c:pt>
                <c:pt idx="2">
                  <c:v>57</c:v>
                </c:pt>
                <c:pt idx="3">
                  <c:v>55</c:v>
                </c:pt>
                <c:pt idx="4">
                  <c:v>43</c:v>
                </c:pt>
              </c:numCache>
            </c:numRef>
          </c:val>
          <c:extLst xmlns:c16r2="http://schemas.microsoft.com/office/drawing/2015/06/char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246413080"/>
        <c:axId val="246413472"/>
      </c:barChart>
      <c:catAx>
        <c:axId val="246413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46413472"/>
        <c:crosses val="autoZero"/>
        <c:auto val="1"/>
        <c:lblAlgn val="ctr"/>
        <c:lblOffset val="100"/>
        <c:noMultiLvlLbl val="0"/>
      </c:catAx>
      <c:valAx>
        <c:axId val="246413472"/>
        <c:scaling>
          <c:orientation val="minMax"/>
          <c:max val="120"/>
          <c:min val="0"/>
        </c:scaling>
        <c:delete val="1"/>
        <c:axPos val="t"/>
        <c:numFmt formatCode="###0" sourceLinked="1"/>
        <c:majorTickMark val="out"/>
        <c:minorTickMark val="none"/>
        <c:tickLblPos val="nextTo"/>
        <c:crossAx val="24641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noProof="0" dirty="0">
                <a:solidFill>
                  <a:schemeClr val="tx1"/>
                </a:solidFill>
              </a:rPr>
              <a:t>Required extent of harmonization</a:t>
            </a:r>
          </a:p>
        </c:rich>
      </c:tx>
      <c:layout>
        <c:manualLayout>
          <c:xMode val="edge"/>
          <c:yMode val="edge"/>
          <c:x val="0.10848161599474831"/>
          <c:y val="2.389201349831271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9.1695312029346304E-2"/>
          <c:y val="0.17894768097399907"/>
          <c:w val="0.89108761509162637"/>
          <c:h val="0.34989572141154607"/>
        </c:manualLayout>
      </c:layout>
      <c:barChart>
        <c:barDir val="col"/>
        <c:grouping val="clustered"/>
        <c:varyColors val="0"/>
        <c:ser>
          <c:idx val="0"/>
          <c:order val="0"/>
          <c:tx>
            <c:strRef>
              <c:f>Munka1!$B$1</c:f>
              <c:strCache>
                <c:ptCount val="1"/>
                <c:pt idx="0">
                  <c:v>Oszlop1</c:v>
                </c:pt>
              </c:strCache>
            </c:strRef>
          </c:tx>
          <c:spPr>
            <a:solidFill>
              <a:schemeClr val="accent1"/>
            </a:solidFill>
            <a:ln>
              <a:noFill/>
            </a:ln>
            <a:effectLst/>
          </c:spPr>
          <c:invertIfNegative val="0"/>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0A7E-4844-B9EA-8D1B1D3F3643}"/>
              </c:ext>
            </c:extLst>
          </c:dPt>
          <c:dPt>
            <c:idx val="5"/>
            <c:invertIfNegative val="0"/>
            <c:bubble3D val="0"/>
            <c:spPr>
              <a:solidFill>
                <a:schemeClr val="bg2">
                  <a:lumMod val="50000"/>
                  <a:lumOff val="50000"/>
                </a:schemeClr>
              </a:solidFill>
              <a:ln>
                <a:noFill/>
              </a:ln>
              <a:effectLst/>
            </c:spPr>
            <c:extLst xmlns:c16r2="http://schemas.microsoft.com/office/drawing/2015/06/chart">
              <c:ext xmlns:c16="http://schemas.microsoft.com/office/drawing/2014/chart" uri="{C3380CC4-5D6E-409C-BE32-E72D297353CC}">
                <c16:uniqueId val="{00000000-0A7E-4844-B9EA-8D1B1D3F36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Standardization of indicators and definitions</c:v>
                </c:pt>
                <c:pt idx="1">
                  <c:v>Harmonization of target groups</c:v>
                </c:pt>
                <c:pt idx="2">
                  <c:v>Availability of collective data (Calculability of multimedia reach)</c:v>
                </c:pt>
                <c:pt idx="3">
                  <c:v>Total standardization of measurement, single source, meaning single source measurement on common panel</c:v>
                </c:pt>
                <c:pt idx="4">
                  <c:v>A common buying platform based on common measurement</c:v>
                </c:pt>
                <c:pt idx="5">
                  <c:v>I don't know</c:v>
                </c:pt>
              </c:strCache>
            </c:strRef>
          </c:cat>
          <c:val>
            <c:numRef>
              <c:f>Munka1!$B$2:$B$7</c:f>
              <c:numCache>
                <c:formatCode>###0</c:formatCode>
                <c:ptCount val="6"/>
                <c:pt idx="0">
                  <c:v>15</c:v>
                </c:pt>
                <c:pt idx="1">
                  <c:v>3</c:v>
                </c:pt>
                <c:pt idx="2">
                  <c:v>38</c:v>
                </c:pt>
                <c:pt idx="3">
                  <c:v>28</c:v>
                </c:pt>
                <c:pt idx="4">
                  <c:v>14</c:v>
                </c:pt>
                <c:pt idx="5">
                  <c:v>3</c:v>
                </c:pt>
              </c:numCache>
            </c:numRef>
          </c:val>
          <c:extLst xmlns:c16r2="http://schemas.microsoft.com/office/drawing/2015/06/chart">
            <c:ext xmlns:c16="http://schemas.microsoft.com/office/drawing/2014/chart" uri="{C3380CC4-5D6E-409C-BE32-E72D297353CC}">
              <c16:uniqueId val="{00000000-E28A-4FCC-9AF1-E45177B9659D}"/>
            </c:ext>
          </c:extLst>
        </c:ser>
        <c:dLbls>
          <c:showLegendKey val="0"/>
          <c:showVal val="0"/>
          <c:showCatName val="0"/>
          <c:showSerName val="0"/>
          <c:showPercent val="0"/>
          <c:showBubbleSize val="0"/>
        </c:dLbls>
        <c:gapWidth val="80"/>
        <c:axId val="246414256"/>
        <c:axId val="246414648"/>
      </c:barChart>
      <c:catAx>
        <c:axId val="24641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000" b="0" i="0" u="none" strike="noStrike" kern="1200" baseline="0">
                <a:solidFill>
                  <a:schemeClr val="tx1"/>
                </a:solidFill>
                <a:latin typeface="+mn-lt"/>
                <a:ea typeface="+mn-ea"/>
                <a:cs typeface="+mn-cs"/>
              </a:defRPr>
            </a:pPr>
            <a:endParaRPr lang="hu-HU"/>
          </a:p>
        </c:txPr>
        <c:crossAx val="246414648"/>
        <c:crosses val="autoZero"/>
        <c:auto val="1"/>
        <c:lblAlgn val="ctr"/>
        <c:lblOffset val="100"/>
        <c:noMultiLvlLbl val="0"/>
      </c:catAx>
      <c:valAx>
        <c:axId val="246414648"/>
        <c:scaling>
          <c:orientation val="minMax"/>
        </c:scaling>
        <c:delete val="1"/>
        <c:axPos val="l"/>
        <c:numFmt formatCode="###0" sourceLinked="1"/>
        <c:majorTickMark val="out"/>
        <c:minorTickMark val="none"/>
        <c:tickLblPos val="nextTo"/>
        <c:crossAx val="24641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noProof="0" dirty="0">
                <a:solidFill>
                  <a:schemeClr val="tx1"/>
                </a:solidFill>
              </a:rPr>
              <a:t>Home-solution to harmonize digital and TV measurement</a:t>
            </a:r>
          </a:p>
        </c:rich>
      </c:tx>
      <c:layout>
        <c:manualLayout>
          <c:xMode val="edge"/>
          <c:yMode val="edge"/>
          <c:x val="0.14506410256410257"/>
          <c:y val="3.59665209101094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hu-HU"/>
        </a:p>
      </c:txPr>
    </c:title>
    <c:autoTitleDeleted val="0"/>
    <c:plotArea>
      <c:layout>
        <c:manualLayout>
          <c:layoutTarget val="inner"/>
          <c:xMode val="edge"/>
          <c:yMode val="edge"/>
          <c:x val="0.17586967494447811"/>
          <c:y val="0.2291873762713012"/>
          <c:w val="0.38494548758328295"/>
          <c:h val="0.74471966112088694"/>
        </c:manualLayout>
      </c:layout>
      <c:pieChart>
        <c:varyColors val="1"/>
        <c:ser>
          <c:idx val="0"/>
          <c:order val="0"/>
          <c:tx>
            <c:strRef>
              <c:f>Munka1!$B$1</c:f>
              <c:strCache>
                <c:ptCount val="1"/>
                <c:pt idx="0">
                  <c:v>Oszlop1</c:v>
                </c:pt>
              </c:strCache>
            </c:strRef>
          </c:tx>
          <c:spPr>
            <a:solidFill>
              <a:schemeClr val="tx1"/>
            </a:solidFill>
          </c:spPr>
          <c:dPt>
            <c:idx val="0"/>
            <c:bubble3D val="0"/>
            <c:spPr>
              <a:solidFill>
                <a:srgbClr val="496249"/>
              </a:solidFill>
              <a:ln>
                <a:noFill/>
              </a:ln>
              <a:effectLst/>
            </c:spPr>
            <c:extLst xmlns:c16r2="http://schemas.microsoft.com/office/drawing/2015/06/chart">
              <c:ext xmlns:c16="http://schemas.microsoft.com/office/drawing/2014/chart" uri="{C3380CC4-5D6E-409C-BE32-E72D297353CC}">
                <c16:uniqueId val="{00000000-BC7F-461A-8DAB-F2DE3C63589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BC7F-461A-8DAB-F2DE3C635898}"/>
              </c:ext>
            </c:extLst>
          </c:dPt>
          <c:dPt>
            <c:idx val="2"/>
            <c:bubble3D val="0"/>
            <c:spPr>
              <a:solidFill>
                <a:schemeClr val="bg2">
                  <a:lumMod val="50000"/>
                  <a:lumOff val="50000"/>
                </a:schemeClr>
              </a:solidFill>
              <a:ln>
                <a:noFill/>
              </a:ln>
              <a:effectLst/>
            </c:spPr>
            <c:extLst xmlns:c16r2="http://schemas.microsoft.com/office/drawing/2015/06/chart">
              <c:ext xmlns:c16="http://schemas.microsoft.com/office/drawing/2014/chart" uri="{C3380CC4-5D6E-409C-BE32-E72D297353CC}">
                <c16:uniqueId val="{00000002-BC7F-461A-8DAB-F2DE3C635898}"/>
              </c:ext>
            </c:extLst>
          </c:dPt>
          <c:dLbls>
            <c:dLbl>
              <c:idx val="0"/>
              <c:layout>
                <c:manualLayout>
                  <c:x val="8.5470085470085472E-2"/>
                  <c:y val="0.1570837751924813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BC7F-461A-8DAB-F2DE3C635898}"/>
                </c:ext>
                <c:ext xmlns:c15="http://schemas.microsoft.com/office/drawing/2012/chart" uri="{CE6537A1-D6FC-4f65-9D91-7224C49458BB}"/>
              </c:extLst>
            </c:dLbl>
            <c:dLbl>
              <c:idx val="1"/>
              <c:layout>
                <c:manualLayout>
                  <c:x val="-7.2335621508849854E-2"/>
                  <c:y val="-2.0668917788484387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BC7F-461A-8DAB-F2DE3C635898}"/>
                </c:ext>
                <c:ext xmlns:c15="http://schemas.microsoft.com/office/drawing/2012/chart" uri="{CE6537A1-D6FC-4f65-9D91-7224C49458BB}"/>
              </c:extLst>
            </c:dLbl>
            <c:dLbl>
              <c:idx val="2"/>
              <c:layout>
                <c:manualLayout>
                  <c:x val="-4.0598290598290621E-2"/>
                  <c:y val="-1.2401350673090632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BC7F-461A-8DAB-F2DE3C6358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Munka1!$A$2:$A$4</c:f>
              <c:strCache>
                <c:ptCount val="3"/>
                <c:pt idx="0">
                  <c:v>Yes, we use our own solution for this, but we would still support a "currency" solution</c:v>
                </c:pt>
                <c:pt idx="1">
                  <c:v>Currently we have no satisfactory solution for it</c:v>
                </c:pt>
                <c:pt idx="2">
                  <c:v>I don't know</c:v>
                </c:pt>
              </c:strCache>
            </c:strRef>
          </c:cat>
          <c:val>
            <c:numRef>
              <c:f>Munka1!$B$2:$B$4</c:f>
              <c:numCache>
                <c:formatCode>###0</c:formatCode>
                <c:ptCount val="3"/>
                <c:pt idx="0">
                  <c:v>31</c:v>
                </c:pt>
                <c:pt idx="1">
                  <c:v>61</c:v>
                </c:pt>
                <c:pt idx="2">
                  <c:v>8</c:v>
                </c:pt>
              </c:numCache>
            </c:numRef>
          </c:val>
          <c:extLst xmlns:c16r2="http://schemas.microsoft.com/office/drawing/2015/06/chart">
            <c:ext xmlns:c16="http://schemas.microsoft.com/office/drawing/2014/chart" uri="{C3380CC4-5D6E-409C-BE32-E72D297353CC}">
              <c16:uniqueId val="{00000000-6AE7-45AA-BE42-2A1434FA88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4676466343777"/>
          <c:y val="0.52917236332959261"/>
          <c:w val="0.74535912828972384"/>
          <c:h val="0.47082763667040745"/>
        </c:manualLayout>
      </c:layout>
      <c:barChart>
        <c:barDir val="bar"/>
        <c:grouping val="stacked"/>
        <c:varyColors val="0"/>
        <c:ser>
          <c:idx val="0"/>
          <c:order val="0"/>
          <c:tx>
            <c:strRef>
              <c:f>Sheet1!$B$1</c:f>
              <c:strCache>
                <c:ptCount val="1"/>
                <c:pt idx="0">
                  <c:v>Among top 20 biggest advertisers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Hirdető: 43 fő</c:v>
                </c:pt>
              </c:strCache>
            </c:strRef>
          </c:cat>
          <c:val>
            <c:numRef>
              <c:f>Sheet1!$B$2</c:f>
              <c:numCache>
                <c:formatCode>###0</c:formatCode>
                <c:ptCount val="1"/>
                <c:pt idx="0">
                  <c:v>7</c:v>
                </c:pt>
              </c:numCache>
            </c:numRef>
          </c:val>
          <c:extLst xmlns:c16r2="http://schemas.microsoft.com/office/drawing/2015/06/chart">
            <c:ext xmlns:c16="http://schemas.microsoft.com/office/drawing/2014/chart" uri="{C3380CC4-5D6E-409C-BE32-E72D297353CC}">
              <c16:uniqueId val="{00000000-A991-4F09-9419-2B282D170B20}"/>
            </c:ext>
          </c:extLst>
        </c:ser>
        <c:ser>
          <c:idx val="1"/>
          <c:order val="1"/>
          <c:tx>
            <c:strRef>
              <c:f>Sheet1!$C$1</c:f>
              <c:strCache>
                <c:ptCount val="1"/>
                <c:pt idx="0">
                  <c:v>Among 21-40th advertisers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Hirdető: 43 fő</c:v>
                </c:pt>
              </c:strCache>
            </c:strRef>
          </c:cat>
          <c:val>
            <c:numRef>
              <c:f>Sheet1!$C$2</c:f>
              <c:numCache>
                <c:formatCode>###0</c:formatCode>
                <c:ptCount val="1"/>
                <c:pt idx="0">
                  <c:v>16</c:v>
                </c:pt>
              </c:numCache>
            </c:numRef>
          </c:val>
          <c:extLst xmlns:c16r2="http://schemas.microsoft.com/office/drawing/2015/06/chart">
            <c:ext xmlns:c16="http://schemas.microsoft.com/office/drawing/2014/chart" uri="{C3380CC4-5D6E-409C-BE32-E72D297353CC}">
              <c16:uniqueId val="{00000001-A991-4F09-9419-2B282D170B20}"/>
            </c:ext>
          </c:extLst>
        </c:ser>
        <c:ser>
          <c:idx val="2"/>
          <c:order val="2"/>
          <c:tx>
            <c:strRef>
              <c:f>Sheet1!$D$1</c:f>
              <c:strCache>
                <c:ptCount val="1"/>
                <c:pt idx="0">
                  <c:v>Not among top 40 biggest advertisers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Hirdető: 43 fő</c:v>
                </c:pt>
              </c:strCache>
            </c:strRef>
          </c:cat>
          <c:val>
            <c:numRef>
              <c:f>Sheet1!$D$2</c:f>
              <c:numCache>
                <c:formatCode>###0</c:formatCode>
                <c:ptCount val="1"/>
                <c:pt idx="0">
                  <c:v>18</c:v>
                </c:pt>
              </c:numCache>
            </c:numRef>
          </c:val>
          <c:extLst xmlns:c16r2="http://schemas.microsoft.com/office/drawing/2015/06/chart">
            <c:ext xmlns:c16="http://schemas.microsoft.com/office/drawing/2014/chart" uri="{C3380CC4-5D6E-409C-BE32-E72D297353CC}">
              <c16:uniqueId val="{00000002-A991-4F09-9419-2B282D170B20}"/>
            </c:ext>
          </c:extLst>
        </c:ser>
        <c:ser>
          <c:idx val="3"/>
          <c:order val="3"/>
          <c:tx>
            <c:strRef>
              <c:f>Sheet1!$E$1</c:f>
              <c:strCache>
                <c:ptCount val="1"/>
                <c:pt idx="0">
                  <c:v>No answer</c:v>
                </c:pt>
              </c:strCache>
            </c:strRef>
          </c:tx>
          <c:spPr>
            <a:solidFill>
              <a:schemeClr val="accent4"/>
            </a:solidFill>
            <a:ln>
              <a:noFill/>
            </a:ln>
            <a:effectLst/>
          </c:spPr>
          <c:invertIfNegative val="0"/>
          <c:dLbls>
            <c:delete val="1"/>
          </c:dLbls>
          <c:cat>
            <c:strRef>
              <c:f>Sheet1!$A$2</c:f>
              <c:strCache>
                <c:ptCount val="1"/>
                <c:pt idx="0">
                  <c:v>Hirdető: 43 fő</c:v>
                </c:pt>
              </c:strCache>
            </c:strRef>
          </c:cat>
          <c:val>
            <c:numRef>
              <c:f>Sheet1!$E$2</c:f>
              <c:numCache>
                <c:formatCode>###0</c:formatCode>
                <c:ptCount val="1"/>
                <c:pt idx="0">
                  <c:v>2</c:v>
                </c:pt>
              </c:numCache>
            </c:numRef>
          </c:val>
          <c:extLst xmlns:c16r2="http://schemas.microsoft.com/office/drawing/2015/06/chart">
            <c:ext xmlns:c16="http://schemas.microsoft.com/office/drawing/2014/chart" uri="{C3380CC4-5D6E-409C-BE32-E72D297353CC}">
              <c16:uniqueId val="{00000003-A991-4F09-9419-2B282D170B20}"/>
            </c:ext>
          </c:extLst>
        </c:ser>
        <c:dLbls>
          <c:dLblPos val="ctr"/>
          <c:showLegendKey val="0"/>
          <c:showVal val="1"/>
          <c:showCatName val="0"/>
          <c:showSerName val="0"/>
          <c:showPercent val="0"/>
          <c:showBubbleSize val="0"/>
        </c:dLbls>
        <c:gapWidth val="100"/>
        <c:overlap val="100"/>
        <c:axId val="215280984"/>
        <c:axId val="215281376"/>
      </c:barChart>
      <c:catAx>
        <c:axId val="215280984"/>
        <c:scaling>
          <c:orientation val="maxMin"/>
        </c:scaling>
        <c:delete val="1"/>
        <c:axPos val="l"/>
        <c:numFmt formatCode="General" sourceLinked="1"/>
        <c:majorTickMark val="none"/>
        <c:minorTickMark val="none"/>
        <c:tickLblPos val="nextTo"/>
        <c:crossAx val="215281376"/>
        <c:crosses val="autoZero"/>
        <c:auto val="1"/>
        <c:lblAlgn val="ctr"/>
        <c:lblOffset val="100"/>
        <c:noMultiLvlLbl val="0"/>
      </c:catAx>
      <c:valAx>
        <c:axId val="215281376"/>
        <c:scaling>
          <c:orientation val="minMax"/>
        </c:scaling>
        <c:delete val="1"/>
        <c:axPos val="t"/>
        <c:numFmt formatCode="###0" sourceLinked="1"/>
        <c:majorTickMark val="out"/>
        <c:minorTickMark val="none"/>
        <c:tickLblPos val="nextTo"/>
        <c:crossAx val="215280984"/>
        <c:crosses val="autoZero"/>
        <c:crossBetween val="between"/>
      </c:valAx>
      <c:spPr>
        <a:noFill/>
        <a:ln>
          <a:noFill/>
        </a:ln>
        <a:effectLst/>
      </c:spPr>
    </c:plotArea>
    <c:legend>
      <c:legendPos val="r"/>
      <c:layout>
        <c:manualLayout>
          <c:xMode val="edge"/>
          <c:yMode val="edge"/>
          <c:x val="3.8536801004977229E-2"/>
          <c:y val="5.929251824030176E-2"/>
          <c:w val="0.86613433560683428"/>
          <c:h val="0.454031866189634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sz="1100">
          <a:solidFill>
            <a:schemeClr val="tx1"/>
          </a:solidFill>
        </a:defRPr>
      </a:pPr>
      <a:endParaRPr lang="hu-H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Munka1!$B$2:$B$12</c:f>
              <c:numCache>
                <c:formatCode>###0</c:formatCode>
                <c:ptCount val="11"/>
                <c:pt idx="0">
                  <c:v>-1.3157894736842104</c:v>
                </c:pt>
                <c:pt idx="1">
                  <c:v>-2.6315789473684208</c:v>
                </c:pt>
                <c:pt idx="2">
                  <c:v>-10.526315789473683</c:v>
                </c:pt>
                <c:pt idx="3">
                  <c:v>-15.789473684210526</c:v>
                </c:pt>
                <c:pt idx="4">
                  <c:v>-17.105263157894736</c:v>
                </c:pt>
                <c:pt idx="5">
                  <c:v>-9.2105263157894726</c:v>
                </c:pt>
                <c:pt idx="6">
                  <c:v>-25</c:v>
                </c:pt>
                <c:pt idx="7">
                  <c:v>-7.8947368421052628</c:v>
                </c:pt>
                <c:pt idx="8">
                  <c:v>-19.736842105263158</c:v>
                </c:pt>
                <c:pt idx="9">
                  <c:v>-6.5789473684210522</c:v>
                </c:pt>
                <c:pt idx="10">
                  <c:v>-22.368421052631579</c:v>
                </c:pt>
              </c:numCache>
            </c:numRef>
          </c:val>
          <c:extLst xmlns:c16r2="http://schemas.microsoft.com/office/drawing/2015/06/chart">
            <c:ext xmlns:c16="http://schemas.microsoft.com/office/drawing/2014/chart" uri="{C3380CC4-5D6E-409C-BE32-E72D297353CC}">
              <c16:uniqueId val="{00000000-DD92-4B40-BEBA-4BDAD8293513}"/>
            </c:ext>
          </c:extLst>
        </c:ser>
        <c:ser>
          <c:idx val="1"/>
          <c:order val="1"/>
          <c:tx>
            <c:strRef>
              <c:f>Munka1!$C$1</c:f>
              <c:strCache>
                <c:ptCount val="1"/>
                <c:pt idx="0">
                  <c:v>2. adatsor</c:v>
                </c:pt>
              </c:strCache>
            </c:strRef>
          </c:tx>
          <c:spPr>
            <a:solidFill>
              <a:schemeClr val="accent3">
                <a:lumMod val="40000"/>
                <a:lumOff val="60000"/>
              </a:schemeClr>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Munka1!$C$2:$C$12</c:f>
              <c:numCache>
                <c:formatCode>###0</c:formatCode>
                <c:ptCount val="11"/>
                <c:pt idx="0">
                  <c:v>0</c:v>
                </c:pt>
                <c:pt idx="1">
                  <c:v>0</c:v>
                </c:pt>
                <c:pt idx="2">
                  <c:v>-2.6315789473684208</c:v>
                </c:pt>
                <c:pt idx="3">
                  <c:v>-2.6315789473684208</c:v>
                </c:pt>
                <c:pt idx="4">
                  <c:v>-7.8947368421052628</c:v>
                </c:pt>
                <c:pt idx="5">
                  <c:v>-7.8947368421052628</c:v>
                </c:pt>
                <c:pt idx="6">
                  <c:v>-10.526315789473683</c:v>
                </c:pt>
                <c:pt idx="7">
                  <c:v>-10.526315789473683</c:v>
                </c:pt>
                <c:pt idx="8">
                  <c:v>-15.789473684210526</c:v>
                </c:pt>
                <c:pt idx="9">
                  <c:v>-21.052631578947366</c:v>
                </c:pt>
                <c:pt idx="10">
                  <c:v>-18.421052631578945</c:v>
                </c:pt>
              </c:numCache>
            </c:numRef>
          </c:val>
          <c:extLst xmlns:c16r2="http://schemas.microsoft.com/office/drawing/2015/06/chart">
            <c:ext xmlns:c16="http://schemas.microsoft.com/office/drawing/2014/chart" uri="{C3380CC4-5D6E-409C-BE32-E72D297353CC}">
              <c16:uniqueId val="{00000001-DD92-4B40-BEBA-4BDAD8293513}"/>
            </c:ext>
          </c:extLst>
        </c:ser>
        <c:ser>
          <c:idx val="2"/>
          <c:order val="2"/>
          <c:tx>
            <c:strRef>
              <c:f>Munka1!$D$1</c:f>
              <c:strCache>
                <c:ptCount val="1"/>
                <c:pt idx="0">
                  <c:v>3. adatsor</c:v>
                </c:pt>
              </c:strCache>
            </c:strRef>
          </c:tx>
          <c:spPr>
            <a:solidFill>
              <a:schemeClr val="tx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Munka1!$D$2:$D$12</c:f>
              <c:numCache>
                <c:formatCode>###0</c:formatCode>
                <c:ptCount val="11"/>
                <c:pt idx="0">
                  <c:v>1.3157894736842104</c:v>
                </c:pt>
                <c:pt idx="1">
                  <c:v>2.6315789473684208</c:v>
                </c:pt>
                <c:pt idx="2">
                  <c:v>10.526315789473683</c:v>
                </c:pt>
                <c:pt idx="3">
                  <c:v>15.789473684210526</c:v>
                </c:pt>
                <c:pt idx="4">
                  <c:v>17.105263157894736</c:v>
                </c:pt>
                <c:pt idx="5">
                  <c:v>9.2105263157894726</c:v>
                </c:pt>
                <c:pt idx="6">
                  <c:v>25</c:v>
                </c:pt>
                <c:pt idx="7">
                  <c:v>7.8947368421052628</c:v>
                </c:pt>
                <c:pt idx="8">
                  <c:v>19.736842105263158</c:v>
                </c:pt>
                <c:pt idx="9">
                  <c:v>6.5789473684210522</c:v>
                </c:pt>
                <c:pt idx="10">
                  <c:v>22.368421052631579</c:v>
                </c:pt>
              </c:numCache>
            </c:numRef>
          </c:val>
          <c:extLst xmlns:c16r2="http://schemas.microsoft.com/office/drawing/2015/06/chart">
            <c:ext xmlns:c16="http://schemas.microsoft.com/office/drawing/2014/chart" uri="{C3380CC4-5D6E-409C-BE32-E72D297353CC}">
              <c16:uniqueId val="{00000002-DD92-4B40-BEBA-4BDAD8293513}"/>
            </c:ext>
          </c:extLst>
        </c:ser>
        <c:ser>
          <c:idx val="3"/>
          <c:order val="3"/>
          <c:tx>
            <c:strRef>
              <c:f>Munka1!$E$1</c:f>
              <c:strCache>
                <c:ptCount val="1"/>
                <c:pt idx="0">
                  <c:v>4. adatsor</c:v>
                </c:pt>
              </c:strCache>
            </c:strRef>
          </c:tx>
          <c:spPr>
            <a:solidFill>
              <a:schemeClr val="accent2"/>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Munka1!$E$2:$E$12</c:f>
              <c:numCache>
                <c:formatCode>###0</c:formatCode>
                <c:ptCount val="11"/>
                <c:pt idx="0">
                  <c:v>94.73684210526315</c:v>
                </c:pt>
                <c:pt idx="1">
                  <c:v>94.73684210526315</c:v>
                </c:pt>
                <c:pt idx="2">
                  <c:v>60.526315789473685</c:v>
                </c:pt>
                <c:pt idx="3">
                  <c:v>57.894736842105267</c:v>
                </c:pt>
                <c:pt idx="4">
                  <c:v>47.368421052631575</c:v>
                </c:pt>
                <c:pt idx="5">
                  <c:v>63.157894736842103</c:v>
                </c:pt>
                <c:pt idx="6">
                  <c:v>34.210526315789473</c:v>
                </c:pt>
                <c:pt idx="7">
                  <c:v>71.05263157894737</c:v>
                </c:pt>
                <c:pt idx="8">
                  <c:v>39.473684210526315</c:v>
                </c:pt>
                <c:pt idx="9">
                  <c:v>47.368421052631575</c:v>
                </c:pt>
                <c:pt idx="10">
                  <c:v>21.052631578947366</c:v>
                </c:pt>
              </c:numCache>
            </c:numRef>
          </c:val>
          <c:extLst xmlns:c16r2="http://schemas.microsoft.com/office/drawing/2015/06/chart">
            <c:ext xmlns:c16="http://schemas.microsoft.com/office/drawing/2014/chart" uri="{C3380CC4-5D6E-409C-BE32-E72D297353CC}">
              <c16:uniqueId val="{00000003-DD92-4B40-BEBA-4BDAD8293513}"/>
            </c:ext>
          </c:extLst>
        </c:ser>
        <c:dLbls>
          <c:showLegendKey val="0"/>
          <c:showVal val="0"/>
          <c:showCatName val="0"/>
          <c:showSerName val="0"/>
          <c:showPercent val="0"/>
          <c:showBubbleSize val="0"/>
        </c:dLbls>
        <c:gapWidth val="74"/>
        <c:overlap val="100"/>
        <c:axId val="246807104"/>
        <c:axId val="246807496"/>
      </c:barChart>
      <c:catAx>
        <c:axId val="2468071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46807496"/>
        <c:crosses val="autoZero"/>
        <c:auto val="1"/>
        <c:lblAlgn val="ctr"/>
        <c:lblOffset val="1000"/>
        <c:noMultiLvlLbl val="0"/>
      </c:catAx>
      <c:valAx>
        <c:axId val="246807496"/>
        <c:scaling>
          <c:orientation val="minMax"/>
        </c:scaling>
        <c:delete val="1"/>
        <c:axPos val="t"/>
        <c:numFmt formatCode="###0" sourceLinked="1"/>
        <c:majorTickMark val="none"/>
        <c:minorTickMark val="none"/>
        <c:tickLblPos val="nextTo"/>
        <c:crossAx val="24680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Munka1!$B$2:$B$12</c:f>
              <c:numCache>
                <c:formatCode>0</c:formatCode>
                <c:ptCount val="11"/>
                <c:pt idx="0">
                  <c:v>-2.3255813953488373</c:v>
                </c:pt>
                <c:pt idx="1">
                  <c:v>-4.6511627906976747</c:v>
                </c:pt>
                <c:pt idx="2">
                  <c:v>-8.1395348837209305</c:v>
                </c:pt>
                <c:pt idx="3">
                  <c:v>-13.953488372093023</c:v>
                </c:pt>
                <c:pt idx="4">
                  <c:v>-11.627906976744185</c:v>
                </c:pt>
                <c:pt idx="5">
                  <c:v>-6.9767441860465116</c:v>
                </c:pt>
                <c:pt idx="6">
                  <c:v>-17.441860465116278</c:v>
                </c:pt>
                <c:pt idx="7">
                  <c:v>-5.8139534883720927</c:v>
                </c:pt>
                <c:pt idx="8">
                  <c:v>-16.279069767441861</c:v>
                </c:pt>
                <c:pt idx="9">
                  <c:v>-6.9767441860465116</c:v>
                </c:pt>
                <c:pt idx="10">
                  <c:v>-11.627906976744185</c:v>
                </c:pt>
              </c:numCache>
            </c:numRef>
          </c:val>
          <c:extLst xmlns:c16r2="http://schemas.microsoft.com/office/drawing/2015/06/chart">
            <c:ext xmlns:c16="http://schemas.microsoft.com/office/drawing/2014/chart" uri="{C3380CC4-5D6E-409C-BE32-E72D297353CC}">
              <c16:uniqueId val="{00000000-4D35-43E6-A087-AD44412DE32F}"/>
            </c:ext>
          </c:extLst>
        </c:ser>
        <c:ser>
          <c:idx val="1"/>
          <c:order val="1"/>
          <c:tx>
            <c:strRef>
              <c:f>Munka1!$C$1</c:f>
              <c:strCache>
                <c:ptCount val="1"/>
                <c:pt idx="0">
                  <c:v>2. adatsor</c:v>
                </c:pt>
              </c:strCache>
            </c:strRef>
          </c:tx>
          <c:spPr>
            <a:solidFill>
              <a:schemeClr val="accent3">
                <a:lumMod val="40000"/>
                <a:lumOff val="60000"/>
              </a:schemeClr>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Munka1!$C$2:$C$12</c:f>
              <c:numCache>
                <c:formatCode>0</c:formatCode>
                <c:ptCount val="11"/>
                <c:pt idx="0">
                  <c:v>0</c:v>
                </c:pt>
                <c:pt idx="1">
                  <c:v>-4.6511627906976747</c:v>
                </c:pt>
                <c:pt idx="2">
                  <c:v>-2.3255813953488373</c:v>
                </c:pt>
                <c:pt idx="3">
                  <c:v>-11.627906976744185</c:v>
                </c:pt>
                <c:pt idx="4">
                  <c:v>-16.279069767441861</c:v>
                </c:pt>
                <c:pt idx="5">
                  <c:v>-20.930232558139537</c:v>
                </c:pt>
                <c:pt idx="6">
                  <c:v>-34.883720930232556</c:v>
                </c:pt>
                <c:pt idx="7">
                  <c:v>-41.860465116279073</c:v>
                </c:pt>
                <c:pt idx="8">
                  <c:v>-34.883720930232556</c:v>
                </c:pt>
                <c:pt idx="9">
                  <c:v>-34.883720930232556</c:v>
                </c:pt>
                <c:pt idx="10">
                  <c:v>-34.883720930232556</c:v>
                </c:pt>
              </c:numCache>
            </c:numRef>
          </c:val>
          <c:extLst xmlns:c16r2="http://schemas.microsoft.com/office/drawing/2015/06/chart">
            <c:ext xmlns:c16="http://schemas.microsoft.com/office/drawing/2014/chart" uri="{C3380CC4-5D6E-409C-BE32-E72D297353CC}">
              <c16:uniqueId val="{00000001-4D35-43E6-A087-AD44412DE32F}"/>
            </c:ext>
          </c:extLst>
        </c:ser>
        <c:ser>
          <c:idx val="2"/>
          <c:order val="2"/>
          <c:tx>
            <c:strRef>
              <c:f>Munka1!$D$1</c:f>
              <c:strCache>
                <c:ptCount val="1"/>
                <c:pt idx="0">
                  <c:v>3. adatsor</c:v>
                </c:pt>
              </c:strCache>
            </c:strRef>
          </c:tx>
          <c:spPr>
            <a:solidFill>
              <a:schemeClr val="tx1"/>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Munka1!$D$2:$D$12</c:f>
              <c:numCache>
                <c:formatCode>0</c:formatCode>
                <c:ptCount val="11"/>
                <c:pt idx="0">
                  <c:v>2.3255813953488373</c:v>
                </c:pt>
                <c:pt idx="1">
                  <c:v>4.6511627906976747</c:v>
                </c:pt>
                <c:pt idx="2">
                  <c:v>8.1395348837209305</c:v>
                </c:pt>
                <c:pt idx="3">
                  <c:v>13.953488372093023</c:v>
                </c:pt>
                <c:pt idx="4">
                  <c:v>11.627906976744185</c:v>
                </c:pt>
                <c:pt idx="5">
                  <c:v>6.9767441860465116</c:v>
                </c:pt>
                <c:pt idx="6">
                  <c:v>17.441860465116278</c:v>
                </c:pt>
                <c:pt idx="7">
                  <c:v>5.8139534883720927</c:v>
                </c:pt>
                <c:pt idx="8">
                  <c:v>16.279069767441861</c:v>
                </c:pt>
                <c:pt idx="9">
                  <c:v>6.9767441860465116</c:v>
                </c:pt>
                <c:pt idx="10">
                  <c:v>11.627906976744185</c:v>
                </c:pt>
              </c:numCache>
            </c:numRef>
          </c:val>
          <c:extLst xmlns:c16r2="http://schemas.microsoft.com/office/drawing/2015/06/chart">
            <c:ext xmlns:c16="http://schemas.microsoft.com/office/drawing/2014/chart" uri="{C3380CC4-5D6E-409C-BE32-E72D297353CC}">
              <c16:uniqueId val="{00000002-4D35-43E6-A087-AD44412DE32F}"/>
            </c:ext>
          </c:extLst>
        </c:ser>
        <c:ser>
          <c:idx val="3"/>
          <c:order val="3"/>
          <c:tx>
            <c:strRef>
              <c:f>Munka1!$E$1</c:f>
              <c:strCache>
                <c:ptCount val="1"/>
                <c:pt idx="0">
                  <c:v>4. adatsor</c:v>
                </c:pt>
              </c:strCache>
            </c:strRef>
          </c:tx>
          <c:spPr>
            <a:solidFill>
              <a:schemeClr val="accent2"/>
            </a:solidFill>
            <a:ln>
              <a:noFill/>
            </a:ln>
            <a:effectLst/>
          </c:spPr>
          <c:invertIfNegative val="0"/>
          <c:cat>
            <c:strRef>
              <c:f>Munka1!$A$2:$A$12</c:f>
              <c:strCache>
                <c:ptCount val="11"/>
                <c:pt idx="0">
                  <c:v>Ezen a felületen nagyobb arányban nézik hanggal a reklámokat</c:v>
                </c:pt>
                <c:pt idx="1">
                  <c:v>Ezen a felületen nagyobb képernyőn nézik a reklámokat</c:v>
                </c:pt>
                <c:pt idx="2">
                  <c:v>Magasabb presztízsűnek tartják a fogyasztók az itt megjelenő hirdetéseket, többet ad a brand értékhez</c:v>
                </c:pt>
                <c:pt idx="3">
                  <c:v>Az itt látott hirdetésekre inkább visszaemlékeznek az emberek</c:v>
                </c:pt>
                <c:pt idx="4">
                  <c:v>Hitelesebbnek gondolják az emberek az innen kapott híreket, információkat</c:v>
                </c:pt>
                <c:pt idx="5">
                  <c:v>Azonos kontaktusszám mellett a kampány recall nagyobb része innen származik</c:v>
                </c:pt>
                <c:pt idx="6">
                  <c:v>Az itt futó hirdetések alkalmasak leginkább egy történet elmondására</c:v>
                </c:pt>
                <c:pt idx="7">
                  <c:v>Hasonló elérést itt olcsóbban lehet vásárolni</c:v>
                </c:pt>
                <c:pt idx="8">
                  <c:v>A közönségmérésének elérési számai mögött valódi emberek vannak</c:v>
                </c:pt>
                <c:pt idx="9">
                  <c:v>A közönség nehezebben kerüli el itt a hirdetéseket</c:v>
                </c:pt>
                <c:pt idx="10">
                  <c:v>A fogyasztók nyitottabbak az itt futó hirdetésekre</c:v>
                </c:pt>
              </c:strCache>
            </c:strRef>
          </c:cat>
          <c:val>
            <c:numRef>
              <c:f>Munka1!$E$2:$E$12</c:f>
              <c:numCache>
                <c:formatCode>0</c:formatCode>
                <c:ptCount val="11"/>
                <c:pt idx="0">
                  <c:v>95.348837209302332</c:v>
                </c:pt>
                <c:pt idx="1">
                  <c:v>83.720930232558146</c:v>
                </c:pt>
                <c:pt idx="2">
                  <c:v>72.093023255813947</c:v>
                </c:pt>
                <c:pt idx="3">
                  <c:v>53.488372093023251</c:v>
                </c:pt>
                <c:pt idx="4">
                  <c:v>44.186046511627907</c:v>
                </c:pt>
                <c:pt idx="5">
                  <c:v>51.162790697674424</c:v>
                </c:pt>
                <c:pt idx="6">
                  <c:v>23.255813953488371</c:v>
                </c:pt>
                <c:pt idx="7">
                  <c:v>37.209302325581397</c:v>
                </c:pt>
                <c:pt idx="8">
                  <c:v>13.953488372093023</c:v>
                </c:pt>
                <c:pt idx="9">
                  <c:v>30.232558139534881</c:v>
                </c:pt>
                <c:pt idx="10">
                  <c:v>11.627906976744185</c:v>
                </c:pt>
              </c:numCache>
            </c:numRef>
          </c:val>
          <c:extLst xmlns:c16r2="http://schemas.microsoft.com/office/drawing/2015/06/chart">
            <c:ext xmlns:c16="http://schemas.microsoft.com/office/drawing/2014/chart" uri="{C3380CC4-5D6E-409C-BE32-E72D297353CC}">
              <c16:uniqueId val="{00000003-4D35-43E6-A087-AD44412DE32F}"/>
            </c:ext>
          </c:extLst>
        </c:ser>
        <c:dLbls>
          <c:showLegendKey val="0"/>
          <c:showVal val="0"/>
          <c:showCatName val="0"/>
          <c:showSerName val="0"/>
          <c:showPercent val="0"/>
          <c:showBubbleSize val="0"/>
        </c:dLbls>
        <c:gapWidth val="74"/>
        <c:overlap val="100"/>
        <c:axId val="246808280"/>
        <c:axId val="246808672"/>
      </c:barChart>
      <c:catAx>
        <c:axId val="2468082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46808672"/>
        <c:crosses val="autoZero"/>
        <c:auto val="1"/>
        <c:lblAlgn val="ctr"/>
        <c:lblOffset val="1000"/>
        <c:noMultiLvlLbl val="0"/>
      </c:catAx>
      <c:valAx>
        <c:axId val="246808672"/>
        <c:scaling>
          <c:orientation val="minMax"/>
        </c:scaling>
        <c:delete val="1"/>
        <c:axPos val="t"/>
        <c:numFmt formatCode="0" sourceLinked="1"/>
        <c:majorTickMark val="none"/>
        <c:minorTickMark val="none"/>
        <c:tickLblPos val="nextTo"/>
        <c:crossAx val="246808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2018</c:v>
                </c:pt>
                <c:pt idx="1">
                  <c:v>2019</c:v>
                </c:pt>
                <c:pt idx="2">
                  <c:v>2020</c:v>
                </c:pt>
                <c:pt idx="4">
                  <c:v>2018</c:v>
                </c:pt>
                <c:pt idx="5">
                  <c:v>2019</c:v>
                </c:pt>
                <c:pt idx="6">
                  <c:v>2020</c:v>
                </c:pt>
              </c:numCache>
            </c:numRef>
          </c:cat>
          <c:val>
            <c:numRef>
              <c:f>Sheet1!$B$2:$B$8</c:f>
              <c:numCache>
                <c:formatCode>0</c:formatCode>
                <c:ptCount val="7"/>
                <c:pt idx="0">
                  <c:v>260</c:v>
                </c:pt>
                <c:pt idx="1">
                  <c:v>280</c:v>
                </c:pt>
                <c:pt idx="2">
                  <c:v>300</c:v>
                </c:pt>
                <c:pt idx="4">
                  <c:v>260</c:v>
                </c:pt>
                <c:pt idx="5">
                  <c:v>280</c:v>
                </c:pt>
                <c:pt idx="6">
                  <c:v>300</c:v>
                </c:pt>
              </c:numCache>
            </c:numRef>
          </c:val>
          <c:extLst xmlns:c16r2="http://schemas.microsoft.com/office/drawing/2015/06/chart">
            <c:ext xmlns:c16="http://schemas.microsoft.com/office/drawing/2014/chart" uri="{C3380CC4-5D6E-409C-BE32-E72D297353CC}">
              <c16:uniqueId val="{00000000-EE33-40CB-B4F5-EE69F5D8DD57}"/>
            </c:ext>
          </c:extLst>
        </c:ser>
        <c:dLbls>
          <c:showLegendKey val="0"/>
          <c:showVal val="0"/>
          <c:showCatName val="0"/>
          <c:showSerName val="0"/>
          <c:showPercent val="0"/>
          <c:showBubbleSize val="0"/>
        </c:dLbls>
        <c:gapWidth val="100"/>
        <c:overlap val="-10"/>
        <c:axId val="246809848"/>
        <c:axId val="244124016"/>
      </c:barChart>
      <c:catAx>
        <c:axId val="246809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44124016"/>
        <c:crosses val="autoZero"/>
        <c:auto val="1"/>
        <c:lblAlgn val="ctr"/>
        <c:lblOffset val="100"/>
        <c:noMultiLvlLbl val="0"/>
      </c:catAx>
      <c:valAx>
        <c:axId val="244124016"/>
        <c:scaling>
          <c:orientation val="minMax"/>
          <c:min val="0"/>
        </c:scaling>
        <c:delete val="1"/>
        <c:axPos val="l"/>
        <c:numFmt formatCode="0" sourceLinked="1"/>
        <c:majorTickMark val="out"/>
        <c:minorTickMark val="none"/>
        <c:tickLblPos val="nextTo"/>
        <c:crossAx val="2468098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5711494996241625"/>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Termékelhelyezés</c:v>
                </c:pt>
                <c:pt idx="1">
                  <c:v>Okostévén kattintható hirdetések</c:v>
                </c:pt>
                <c:pt idx="2">
                  <c:v>Személyre szabott hirdetések</c:v>
                </c:pt>
                <c:pt idx="3">
                  <c:v>Virtuális reklám (pl. animált logo megjelenés, osztott képernyő, stb.)</c:v>
                </c:pt>
                <c:pt idx="4">
                  <c:v>Támogatott tartalom (szponzoráció)</c:v>
                </c:pt>
              </c:strCache>
            </c:strRef>
          </c:cat>
          <c:val>
            <c:numRef>
              <c:f>Munka1!$B$2:$B$6</c:f>
              <c:numCache>
                <c:formatCode>###0</c:formatCode>
                <c:ptCount val="5"/>
                <c:pt idx="0">
                  <c:v>41.860465116279073</c:v>
                </c:pt>
                <c:pt idx="1">
                  <c:v>44.186046511627907</c:v>
                </c:pt>
                <c:pt idx="2">
                  <c:v>46.511627906976742</c:v>
                </c:pt>
                <c:pt idx="3">
                  <c:v>51.162790697674424</c:v>
                </c:pt>
                <c:pt idx="4">
                  <c:v>51.162790697674424</c:v>
                </c:pt>
              </c:numCache>
            </c:numRef>
          </c:val>
          <c:extLst xmlns:c16r2="http://schemas.microsoft.com/office/drawing/2015/06/chart">
            <c:ext xmlns:c16="http://schemas.microsoft.com/office/drawing/2014/chart" uri="{C3380CC4-5D6E-409C-BE32-E72D297353CC}">
              <c16:uniqueId val="{00000000-E28A-4FCC-9AF1-E45177B9659D}"/>
            </c:ext>
          </c:extLst>
        </c:ser>
        <c:dLbls>
          <c:dLblPos val="outEnd"/>
          <c:showLegendKey val="0"/>
          <c:showVal val="1"/>
          <c:showCatName val="0"/>
          <c:showSerName val="0"/>
          <c:showPercent val="0"/>
          <c:showBubbleSize val="0"/>
        </c:dLbls>
        <c:gapWidth val="80"/>
        <c:overlap val="100"/>
        <c:axId val="244125976"/>
        <c:axId val="244126368"/>
      </c:barChart>
      <c:catAx>
        <c:axId val="244125976"/>
        <c:scaling>
          <c:orientation val="maxMin"/>
        </c:scaling>
        <c:delete val="1"/>
        <c:axPos val="l"/>
        <c:numFmt formatCode="General" sourceLinked="1"/>
        <c:majorTickMark val="none"/>
        <c:minorTickMark val="none"/>
        <c:tickLblPos val="nextTo"/>
        <c:crossAx val="244126368"/>
        <c:crosses val="autoZero"/>
        <c:auto val="1"/>
        <c:lblAlgn val="ctr"/>
        <c:lblOffset val="100"/>
        <c:noMultiLvlLbl val="0"/>
      </c:catAx>
      <c:valAx>
        <c:axId val="244126368"/>
        <c:scaling>
          <c:orientation val="minMax"/>
          <c:max val="120"/>
          <c:min val="0"/>
        </c:scaling>
        <c:delete val="1"/>
        <c:axPos val="t"/>
        <c:numFmt formatCode="###0" sourceLinked="1"/>
        <c:majorTickMark val="out"/>
        <c:minorTickMark val="none"/>
        <c:tickLblPos val="nextTo"/>
        <c:crossAx val="244125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56458397308444308"/>
          <c:y val="3.0913351226343928E-2"/>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endParaRPr lang="hu-HU"/>
        </a:p>
      </c:tx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Oszlop1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Product placement</c:v>
                </c:pt>
                <c:pt idx="1">
                  <c:v>Clickable ads on smart TV</c:v>
                </c:pt>
                <c:pt idx="2">
                  <c:v>Personalized ads</c:v>
                </c:pt>
                <c:pt idx="3">
                  <c:v>Virtual advertising (animated logo design, shared screen, etc.)</c:v>
                </c:pt>
                <c:pt idx="4">
                  <c:v>Sponsored content (sponsorship)</c:v>
                </c:pt>
              </c:strCache>
            </c:strRef>
          </c:cat>
          <c:val>
            <c:numRef>
              <c:f>Munka1!$B$2:$B$6</c:f>
              <c:numCache>
                <c:formatCode>###0</c:formatCode>
                <c:ptCount val="5"/>
                <c:pt idx="0">
                  <c:v>68.421052631578945</c:v>
                </c:pt>
                <c:pt idx="1">
                  <c:v>60.526315789473685</c:v>
                </c:pt>
                <c:pt idx="2">
                  <c:v>57.894736842105267</c:v>
                </c:pt>
                <c:pt idx="3">
                  <c:v>36.84210526315789</c:v>
                </c:pt>
                <c:pt idx="4">
                  <c:v>34.210526315789473</c:v>
                </c:pt>
              </c:numCache>
            </c:numRef>
          </c:val>
          <c:extLst xmlns:c16r2="http://schemas.microsoft.com/office/drawing/2015/06/chart">
            <c:ext xmlns:c16="http://schemas.microsoft.com/office/drawing/2014/chart" uri="{C3380CC4-5D6E-409C-BE32-E72D297353CC}">
              <c16:uniqueId val="{00000000-6AE7-45AA-BE42-2A1434FA8833}"/>
            </c:ext>
          </c:extLst>
        </c:ser>
        <c:dLbls>
          <c:dLblPos val="outEnd"/>
          <c:showLegendKey val="0"/>
          <c:showVal val="1"/>
          <c:showCatName val="0"/>
          <c:showSerName val="0"/>
          <c:showPercent val="0"/>
          <c:showBubbleSize val="0"/>
        </c:dLbls>
        <c:gapWidth val="80"/>
        <c:overlap val="100"/>
        <c:axId val="244127152"/>
        <c:axId val="244127544"/>
      </c:barChart>
      <c:catAx>
        <c:axId val="244127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44127544"/>
        <c:crosses val="autoZero"/>
        <c:auto val="1"/>
        <c:lblAlgn val="ctr"/>
        <c:lblOffset val="100"/>
        <c:noMultiLvlLbl val="0"/>
      </c:catAx>
      <c:valAx>
        <c:axId val="244127544"/>
        <c:scaling>
          <c:orientation val="minMax"/>
          <c:max val="120"/>
          <c:min val="0"/>
        </c:scaling>
        <c:delete val="1"/>
        <c:axPos val="t"/>
        <c:numFmt formatCode="###0" sourceLinked="1"/>
        <c:majorTickMark val="out"/>
        <c:minorTickMark val="none"/>
        <c:tickLblPos val="nextTo"/>
        <c:crossAx val="24412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noProof="0" dirty="0">
                <a:solidFill>
                  <a:schemeClr val="tx1"/>
                </a:solidFill>
              </a:rPr>
              <a:t>Advertiser (n=43)</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Az 5-10 évvel ezelőtti állapothoz képest az egyes célcsoportok, generációk médiafogyasztási szokásai eltérő mértékben változtak meg.</c:v>
                </c:pt>
                <c:pt idx="1">
                  <c:v>A fogyasztók figyelmének megragadása manapság nehezebb, mint valaha</c:v>
                </c:pt>
                <c:pt idx="2">
                  <c:v>Bár rengeteg újdonság, innováció érhető el a médiapiacon, az eddig bevált eszközök továbbra is hatékonyan használhatók.</c:v>
                </c:pt>
              </c:strCache>
            </c:strRef>
          </c:cat>
          <c:val>
            <c:numRef>
              <c:f>Munka1!$B$2:$B$4</c:f>
              <c:numCache>
                <c:formatCode>###0</c:formatCode>
                <c:ptCount val="3"/>
                <c:pt idx="0">
                  <c:v>97.674418604651152</c:v>
                </c:pt>
                <c:pt idx="1">
                  <c:v>90.697674418604649</c:v>
                </c:pt>
                <c:pt idx="2">
                  <c:v>81.395348837209298</c:v>
                </c:pt>
              </c:numCache>
            </c:numRef>
          </c:val>
          <c:extLst xmlns:c16r2="http://schemas.microsoft.com/office/drawing/2015/06/chart">
            <c:ext xmlns:c16="http://schemas.microsoft.com/office/drawing/2014/chart" uri="{C3380CC4-5D6E-409C-BE32-E72D297353CC}">
              <c16:uniqueId val="{00000000-E28A-4FCC-9AF1-E45177B9659D}"/>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Az 5-10 évvel ezelőtti állapothoz képest az egyes célcsoportok, generációk médiafogyasztási szokásai eltérő mértékben változtak meg.</c:v>
                </c:pt>
                <c:pt idx="1">
                  <c:v>A fogyasztók figyelmének megragadása manapság nehezebb, mint valaha</c:v>
                </c:pt>
                <c:pt idx="2">
                  <c:v>Bár rengeteg újdonság, innováció érhető el a médiapiacon, az eddig bevált eszközök továbbra is hatékonyan használhatók.</c:v>
                </c:pt>
              </c:strCache>
            </c:strRef>
          </c:cat>
          <c:val>
            <c:numRef>
              <c:f>Munka1!$C$2:$C$4</c:f>
              <c:numCache>
                <c:formatCode>###0</c:formatCode>
                <c:ptCount val="3"/>
                <c:pt idx="0">
                  <c:v>51.162790697674424</c:v>
                </c:pt>
                <c:pt idx="1">
                  <c:v>51.162790697674424</c:v>
                </c:pt>
                <c:pt idx="2">
                  <c:v>16.279069767441861</c:v>
                </c:pt>
              </c:numCache>
            </c:numRef>
          </c:val>
          <c:extLst xmlns:c16r2="http://schemas.microsoft.com/office/drawing/2015/06/chart">
            <c:ext xmlns:c16="http://schemas.microsoft.com/office/drawing/2014/chart" uri="{C3380CC4-5D6E-409C-BE32-E72D297353CC}">
              <c16:uniqueId val="{00000001-E28A-4FCC-9AF1-E45177B9659D}"/>
            </c:ext>
          </c:extLst>
        </c:ser>
        <c:dLbls>
          <c:dLblPos val="outEnd"/>
          <c:showLegendKey val="0"/>
          <c:showVal val="1"/>
          <c:showCatName val="0"/>
          <c:showSerName val="0"/>
          <c:showPercent val="0"/>
          <c:showBubbleSize val="0"/>
        </c:dLbls>
        <c:gapWidth val="80"/>
        <c:overlap val="100"/>
        <c:axId val="215284120"/>
        <c:axId val="214876312"/>
      </c:barChart>
      <c:catAx>
        <c:axId val="215284120"/>
        <c:scaling>
          <c:orientation val="maxMin"/>
        </c:scaling>
        <c:delete val="1"/>
        <c:axPos val="l"/>
        <c:numFmt formatCode="General" sourceLinked="1"/>
        <c:majorTickMark val="none"/>
        <c:minorTickMark val="none"/>
        <c:tickLblPos val="nextTo"/>
        <c:crossAx val="214876312"/>
        <c:crosses val="autoZero"/>
        <c:auto val="1"/>
        <c:lblAlgn val="ctr"/>
        <c:lblOffset val="100"/>
        <c:noMultiLvlLbl val="0"/>
      </c:catAx>
      <c:valAx>
        <c:axId val="214876312"/>
        <c:scaling>
          <c:orientation val="minMax"/>
          <c:max val="120"/>
          <c:min val="0"/>
        </c:scaling>
        <c:delete val="1"/>
        <c:axPos val="t"/>
        <c:numFmt formatCode="###0" sourceLinked="1"/>
        <c:majorTickMark val="out"/>
        <c:minorTickMark val="none"/>
        <c:tickLblPos val="nextTo"/>
        <c:crossAx val="215284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56903209611119709"/>
          <c:y val="0.12170898388013675"/>
          <c:w val="0.42768059592234281"/>
          <c:h val="0.75182730655754726"/>
        </c:manualLayout>
      </c:layout>
      <c:barChart>
        <c:barDir val="bar"/>
        <c:grouping val="clustered"/>
        <c:varyColors val="0"/>
        <c:ser>
          <c:idx val="0"/>
          <c:order val="0"/>
          <c:tx>
            <c:strRef>
              <c:f>Munka1!$B$1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Compared to the situation 5-10 years ago, the media consumption habits of certain target groups and generations changed at different degrees</c:v>
                </c:pt>
                <c:pt idx="1">
                  <c:v>Grabbing the attention of consumers nowadys is more difficult than ever</c:v>
                </c:pt>
                <c:pt idx="2">
                  <c:v>Although there are many new developments and innovations on the media market, the tools that have worked so far can still be used effectively</c:v>
                </c:pt>
              </c:strCache>
            </c:strRef>
          </c:cat>
          <c:val>
            <c:numRef>
              <c:f>Munka1!$B$2:$B$4</c:f>
              <c:numCache>
                <c:formatCode>###0</c:formatCode>
                <c:ptCount val="3"/>
                <c:pt idx="0">
                  <c:v>97.368421052631575</c:v>
                </c:pt>
                <c:pt idx="1">
                  <c:v>92.10526315789474</c:v>
                </c:pt>
                <c:pt idx="2">
                  <c:v>84.210526315789465</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Completely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Compared to the situation 5-10 years ago, the media consumption habits of certain target groups and generations changed at different degrees</c:v>
                </c:pt>
                <c:pt idx="1">
                  <c:v>Grabbing the attention of consumers nowadys is more difficult than ever</c:v>
                </c:pt>
                <c:pt idx="2">
                  <c:v>Although there are many new developments and innovations on the media market, the tools that have worked so far can still be used effectively</c:v>
                </c:pt>
              </c:strCache>
            </c:strRef>
          </c:cat>
          <c:val>
            <c:numRef>
              <c:f>Munka1!$C$2:$C$4</c:f>
              <c:numCache>
                <c:formatCode>###0</c:formatCode>
                <c:ptCount val="3"/>
                <c:pt idx="0">
                  <c:v>57.894736842105267</c:v>
                </c:pt>
                <c:pt idx="1">
                  <c:v>42.105263157894733</c:v>
                </c:pt>
                <c:pt idx="2">
                  <c:v>23.684210526315788</c:v>
                </c:pt>
              </c:numCache>
            </c:numRef>
          </c:val>
          <c:extLst xmlns:c16r2="http://schemas.microsoft.com/office/drawing/2015/06/char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214877096"/>
        <c:axId val="214877488"/>
      </c:barChart>
      <c:catAx>
        <c:axId val="214877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hu-HU"/>
          </a:p>
        </c:txPr>
        <c:crossAx val="214877488"/>
        <c:crosses val="autoZero"/>
        <c:auto val="1"/>
        <c:lblAlgn val="ctr"/>
        <c:lblOffset val="100"/>
        <c:noMultiLvlLbl val="0"/>
      </c:catAx>
      <c:valAx>
        <c:axId val="214877488"/>
        <c:scaling>
          <c:orientation val="minMax"/>
          <c:max val="120"/>
          <c:min val="0"/>
        </c:scaling>
        <c:delete val="1"/>
        <c:axPos val="t"/>
        <c:numFmt formatCode="###0" sourceLinked="1"/>
        <c:majorTickMark val="out"/>
        <c:minorTickMark val="none"/>
        <c:tickLblPos val="nextTo"/>
        <c:crossAx val="214877096"/>
        <c:crosses val="autoZero"/>
        <c:crossBetween val="between"/>
      </c:valAx>
      <c:spPr>
        <a:noFill/>
        <a:ln>
          <a:noFill/>
        </a:ln>
        <a:effectLst/>
      </c:spPr>
    </c:plotArea>
    <c:legend>
      <c:legendPos val="t"/>
      <c:layout>
        <c:manualLayout>
          <c:xMode val="edge"/>
          <c:yMode val="edge"/>
          <c:x val="0.55329793675923833"/>
          <c:y val="0.88468390600482449"/>
          <c:w val="0.3724431926863136"/>
          <c:h val="6.36027264823416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Magyarországon csak kevesen hajlandók fizetni reklámmentes tartalomért</c:v>
                </c:pt>
                <c:pt idx="1">
                  <c:v>A nemzetközi előfizetéses tartalomszolgáltatók limitált magyar nyelvű műsormennyisége határt szab a nézői szokások gyors átalakulásának.</c:v>
                </c:pt>
                <c:pt idx="2">
                  <c:v>Új megoldásokkal (VOD, catch-up tv) a televíziónak komoly lehetőségei vannak a nézői figyelemért folytatott versenyben</c:v>
                </c:pt>
                <c:pt idx="3">
                  <c:v>A televíziók képesek saját tartalommal eredményesen küzdeni a nézői figyelemért </c:v>
                </c:pt>
                <c:pt idx="4">
                  <c:v>A lineáris televíziózás a digitális világban is magas nézettséget tud generálni</c:v>
                </c:pt>
                <c:pt idx="5">
                  <c:v>A mozgóképfogyasztás napjainkban is leginkább a lineáris tévénézést jelenti</c:v>
                </c:pt>
              </c:strCache>
            </c:strRef>
          </c:cat>
          <c:val>
            <c:numRef>
              <c:f>Munka1!$B$2:$B$7</c:f>
              <c:numCache>
                <c:formatCode>###0</c:formatCode>
                <c:ptCount val="6"/>
                <c:pt idx="0">
                  <c:v>86.04651162790698</c:v>
                </c:pt>
                <c:pt idx="1">
                  <c:v>65.116279069767444</c:v>
                </c:pt>
                <c:pt idx="2">
                  <c:v>69.767441860465112</c:v>
                </c:pt>
                <c:pt idx="3">
                  <c:v>67.441860465116278</c:v>
                </c:pt>
                <c:pt idx="4">
                  <c:v>76.744186046511629</c:v>
                </c:pt>
                <c:pt idx="5">
                  <c:v>34.883720930232556</c:v>
                </c:pt>
              </c:numCache>
            </c:numRef>
          </c:val>
          <c:extLst xmlns:c16r2="http://schemas.microsoft.com/office/drawing/2015/06/char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Magyarországon csak kevesen hajlandók fizetni reklámmentes tartalomért</c:v>
                </c:pt>
                <c:pt idx="1">
                  <c:v>A nemzetközi előfizetéses tartalomszolgáltatók limitált magyar nyelvű műsormennyisége határt szab a nézői szokások gyors átalakulásának.</c:v>
                </c:pt>
                <c:pt idx="2">
                  <c:v>Új megoldásokkal (VOD, catch-up tv) a televíziónak komoly lehetőségei vannak a nézői figyelemért folytatott versenyben</c:v>
                </c:pt>
                <c:pt idx="3">
                  <c:v>A televíziók képesek saját tartalommal eredményesen küzdeni a nézői figyelemért </c:v>
                </c:pt>
                <c:pt idx="4">
                  <c:v>A lineáris televíziózás a digitális világban is magas nézettséget tud generálni</c:v>
                </c:pt>
                <c:pt idx="5">
                  <c:v>A mozgóképfogyasztás napjainkban is leginkább a lineáris tévénézést jelenti</c:v>
                </c:pt>
              </c:strCache>
            </c:strRef>
          </c:cat>
          <c:val>
            <c:numRef>
              <c:f>Munka1!$C$2:$C$7</c:f>
              <c:numCache>
                <c:formatCode>###0</c:formatCode>
                <c:ptCount val="6"/>
                <c:pt idx="0">
                  <c:v>39.534883720930232</c:v>
                </c:pt>
                <c:pt idx="1">
                  <c:v>18.604651162790699</c:v>
                </c:pt>
                <c:pt idx="2">
                  <c:v>13.953488372093023</c:v>
                </c:pt>
                <c:pt idx="3">
                  <c:v>11.627906976744185</c:v>
                </c:pt>
                <c:pt idx="4">
                  <c:v>11.627906976744185</c:v>
                </c:pt>
                <c:pt idx="5">
                  <c:v>4.6511627906976747</c:v>
                </c:pt>
              </c:numCache>
            </c:numRef>
          </c:val>
          <c:extLst xmlns:c16r2="http://schemas.microsoft.com/office/drawing/2015/06/char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214878272"/>
        <c:axId val="214878664"/>
      </c:barChart>
      <c:catAx>
        <c:axId val="214878272"/>
        <c:scaling>
          <c:orientation val="maxMin"/>
        </c:scaling>
        <c:delete val="1"/>
        <c:axPos val="l"/>
        <c:numFmt formatCode="General" sourceLinked="1"/>
        <c:majorTickMark val="none"/>
        <c:minorTickMark val="none"/>
        <c:tickLblPos val="nextTo"/>
        <c:crossAx val="214878664"/>
        <c:crosses val="autoZero"/>
        <c:auto val="1"/>
        <c:lblAlgn val="ctr"/>
        <c:lblOffset val="100"/>
        <c:noMultiLvlLbl val="0"/>
      </c:catAx>
      <c:valAx>
        <c:axId val="214878664"/>
        <c:scaling>
          <c:orientation val="minMax"/>
          <c:max val="120"/>
          <c:min val="0"/>
        </c:scaling>
        <c:delete val="1"/>
        <c:axPos val="t"/>
        <c:numFmt formatCode="###0" sourceLinked="1"/>
        <c:majorTickMark val="out"/>
        <c:minorTickMark val="none"/>
        <c:tickLblPos val="nextTo"/>
        <c:crossAx val="21487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Only few people in Hungary are willing to pay for ad-free content</c:v>
                </c:pt>
                <c:pt idx="1">
                  <c:v>The limited quantity of Hungarian language programs of international subscription content providers limits the rapid change of viewer habits </c:v>
                </c:pt>
                <c:pt idx="2">
                  <c:v>By using new solutions (VOD, catch-up TV) television has big possibilities to attract viewer attention</c:v>
                </c:pt>
                <c:pt idx="3">
                  <c:v>Televisions are able to effectively compete for viewers' attention with their own content</c:v>
                </c:pt>
                <c:pt idx="4">
                  <c:v>Linear television can generate high viewership also in the digital world</c:v>
                </c:pt>
                <c:pt idx="5">
                  <c:v>Nowadays motion picture consumption still mostly means watching linear TV</c:v>
                </c:pt>
              </c:strCache>
            </c:strRef>
          </c:cat>
          <c:val>
            <c:numRef>
              <c:f>Munka1!$B$2:$B$7</c:f>
              <c:numCache>
                <c:formatCode>###0</c:formatCode>
                <c:ptCount val="6"/>
                <c:pt idx="0">
                  <c:v>89.473684210526315</c:v>
                </c:pt>
                <c:pt idx="1">
                  <c:v>60.526315789473685</c:v>
                </c:pt>
                <c:pt idx="2">
                  <c:v>94.73684210526315</c:v>
                </c:pt>
                <c:pt idx="3">
                  <c:v>94.73684210526315</c:v>
                </c:pt>
                <c:pt idx="4">
                  <c:v>89.473684210526315</c:v>
                </c:pt>
                <c:pt idx="5">
                  <c:v>50</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Completely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Only few people in Hungary are willing to pay for ad-free content</c:v>
                </c:pt>
                <c:pt idx="1">
                  <c:v>The limited quantity of Hungarian language programs of international subscription content providers limits the rapid change of viewer habits </c:v>
                </c:pt>
                <c:pt idx="2">
                  <c:v>By using new solutions (VOD, catch-up TV) television has big possibilities to attract viewer attention</c:v>
                </c:pt>
                <c:pt idx="3">
                  <c:v>Televisions are able to effectively compete for viewers' attention with their own content</c:v>
                </c:pt>
                <c:pt idx="4">
                  <c:v>Linear television can generate high viewership also in the digital world</c:v>
                </c:pt>
                <c:pt idx="5">
                  <c:v>Nowadays motion picture consumption still mostly means watching linear TV</c:v>
                </c:pt>
              </c:strCache>
            </c:strRef>
          </c:cat>
          <c:val>
            <c:numRef>
              <c:f>Munka1!$C$2:$C$7</c:f>
              <c:numCache>
                <c:formatCode>###0</c:formatCode>
                <c:ptCount val="6"/>
                <c:pt idx="0">
                  <c:v>68.421052631578945</c:v>
                </c:pt>
                <c:pt idx="1">
                  <c:v>23.684210526315788</c:v>
                </c:pt>
                <c:pt idx="2">
                  <c:v>28.947368421052634</c:v>
                </c:pt>
                <c:pt idx="3">
                  <c:v>21.052631578947366</c:v>
                </c:pt>
                <c:pt idx="4">
                  <c:v>18.421052631578945</c:v>
                </c:pt>
                <c:pt idx="5">
                  <c:v>15.789473684210526</c:v>
                </c:pt>
              </c:numCache>
            </c:numRef>
          </c:val>
          <c:extLst xmlns:c16r2="http://schemas.microsoft.com/office/drawing/2015/06/char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214879448"/>
        <c:axId val="214879840"/>
      </c:barChart>
      <c:catAx>
        <c:axId val="21487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214879840"/>
        <c:crosses val="autoZero"/>
        <c:auto val="1"/>
        <c:lblAlgn val="ctr"/>
        <c:lblOffset val="100"/>
        <c:noMultiLvlLbl val="0"/>
      </c:catAx>
      <c:valAx>
        <c:axId val="214879840"/>
        <c:scaling>
          <c:orientation val="minMax"/>
          <c:max val="120"/>
          <c:min val="0"/>
        </c:scaling>
        <c:delete val="1"/>
        <c:axPos val="t"/>
        <c:numFmt formatCode="###0" sourceLinked="1"/>
        <c:majorTickMark val="out"/>
        <c:minorTickMark val="none"/>
        <c:tickLblPos val="nextTo"/>
        <c:crossAx val="214879448"/>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noProof="0" dirty="0">
                <a:solidFill>
                  <a:schemeClr val="tx1"/>
                </a:solidFill>
              </a:rPr>
              <a:t>Advertisers (n=43)</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Egyetért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növekvő digitális média használat jelentős része párhuzamos használatot jelent a hagyományos tévés tartalommal.</c:v>
                </c:pt>
                <c:pt idx="1">
                  <c:v>A tévénézési szokások jelentősebb változása csak a Z-generációs és fiatalabb (25 év alatti) fogyasztók esetében figyelhető meg</c:v>
                </c:pt>
                <c:pt idx="2">
                  <c:v>A jelenleg keveset tévéző fiatalok többet fognak tévézni későbbi életszakaszukban, amikor családot alapítanak</c:v>
                </c:pt>
              </c:strCache>
            </c:strRef>
          </c:cat>
          <c:val>
            <c:numRef>
              <c:f>Munka1!$B$2:$B$4</c:f>
              <c:numCache>
                <c:formatCode>###0</c:formatCode>
                <c:ptCount val="3"/>
                <c:pt idx="0">
                  <c:v>74</c:v>
                </c:pt>
                <c:pt idx="1">
                  <c:v>46.511627906976742</c:v>
                </c:pt>
                <c:pt idx="2">
                  <c:v>32.558139534883722</c:v>
                </c:pt>
              </c:numCache>
            </c:numRef>
          </c:val>
          <c:extLst xmlns:c16r2="http://schemas.microsoft.com/office/drawing/2015/06/chart">
            <c:ext xmlns:c16="http://schemas.microsoft.com/office/drawing/2014/chart" uri="{C3380CC4-5D6E-409C-BE32-E72D297353CC}">
              <c16:uniqueId val="{00000000-116C-4299-8774-DE0B532FEFC0}"/>
            </c:ext>
          </c:extLst>
        </c:ser>
        <c:ser>
          <c:idx val="1"/>
          <c:order val="1"/>
          <c:tx>
            <c:strRef>
              <c:f>Munka1!$C$1</c:f>
              <c:strCache>
                <c:ptCount val="1"/>
                <c:pt idx="0">
                  <c:v>Teljesen egyetért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növekvő digitális média használat jelentős része párhuzamos használatot jelent a hagyományos tévés tartalommal.</c:v>
                </c:pt>
                <c:pt idx="1">
                  <c:v>A tévénézési szokások jelentősebb változása csak a Z-generációs és fiatalabb (25 év alatti) fogyasztók esetében figyelhető meg</c:v>
                </c:pt>
                <c:pt idx="2">
                  <c:v>A jelenleg keveset tévéző fiatalok többet fognak tévézni későbbi életszakaszukban, amikor családot alapítanak</c:v>
                </c:pt>
              </c:strCache>
            </c:strRef>
          </c:cat>
          <c:val>
            <c:numRef>
              <c:f>Munka1!$C$2:$C$4</c:f>
              <c:numCache>
                <c:formatCode>###0</c:formatCode>
                <c:ptCount val="3"/>
                <c:pt idx="0">
                  <c:v>44</c:v>
                </c:pt>
                <c:pt idx="1">
                  <c:v>13.953488372093023</c:v>
                </c:pt>
                <c:pt idx="2">
                  <c:v>2.3255813953488373</c:v>
                </c:pt>
              </c:numCache>
            </c:numRef>
          </c:val>
          <c:extLst xmlns:c16r2="http://schemas.microsoft.com/office/drawing/2015/06/chart">
            <c:ext xmlns:c16="http://schemas.microsoft.com/office/drawing/2014/chart" uri="{C3380CC4-5D6E-409C-BE32-E72D297353CC}">
              <c16:uniqueId val="{00000001-116C-4299-8774-DE0B532FEFC0}"/>
            </c:ext>
          </c:extLst>
        </c:ser>
        <c:dLbls>
          <c:dLblPos val="outEnd"/>
          <c:showLegendKey val="0"/>
          <c:showVal val="1"/>
          <c:showCatName val="0"/>
          <c:showSerName val="0"/>
          <c:showPercent val="0"/>
          <c:showBubbleSize val="0"/>
        </c:dLbls>
        <c:gapWidth val="80"/>
        <c:overlap val="100"/>
        <c:axId val="216768848"/>
        <c:axId val="216769240"/>
      </c:barChart>
      <c:catAx>
        <c:axId val="216768848"/>
        <c:scaling>
          <c:orientation val="maxMin"/>
        </c:scaling>
        <c:delete val="1"/>
        <c:axPos val="l"/>
        <c:numFmt formatCode="General" sourceLinked="1"/>
        <c:majorTickMark val="none"/>
        <c:minorTickMark val="none"/>
        <c:tickLblPos val="nextTo"/>
        <c:crossAx val="216769240"/>
        <c:crosses val="autoZero"/>
        <c:auto val="1"/>
        <c:lblAlgn val="ctr"/>
        <c:lblOffset val="100"/>
        <c:noMultiLvlLbl val="0"/>
      </c:catAx>
      <c:valAx>
        <c:axId val="216769240"/>
        <c:scaling>
          <c:orientation val="minMax"/>
          <c:max val="120"/>
          <c:min val="0"/>
        </c:scaling>
        <c:delete val="1"/>
        <c:axPos val="t"/>
        <c:numFmt formatCode="###0" sourceLinked="1"/>
        <c:majorTickMark val="out"/>
        <c:minorTickMark val="none"/>
        <c:tickLblPos val="nextTo"/>
        <c:crossAx val="21676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noProof="0" dirty="0">
                <a:solidFill>
                  <a:schemeClr val="tx1"/>
                </a:solidFill>
              </a:rPr>
              <a:t>Media agency (n=38)</a:t>
            </a:r>
          </a:p>
        </c:rich>
      </c:tx>
      <c:layout>
        <c:manualLayout>
          <c:xMode val="edge"/>
          <c:yMode val="edge"/>
          <c:x val="0.61382547805326093"/>
          <c:y val="3.0913351226343928E-2"/>
        </c:manualLayout>
      </c:layout>
      <c:overlay val="0"/>
      <c:spPr>
        <a:noFill/>
        <a:ln>
          <a:noFill/>
        </a:ln>
        <a:effectLst/>
      </c:spPr>
    </c:title>
    <c:autoTitleDeleted val="0"/>
    <c:plotArea>
      <c:layout>
        <c:manualLayout>
          <c:layoutTarget val="inner"/>
          <c:xMode val="edge"/>
          <c:yMode val="edge"/>
          <c:x val="0.62120657944107671"/>
          <c:y val="0.11125874461057156"/>
          <c:w val="0.37550609026302378"/>
          <c:h val="0.76227763175569818"/>
        </c:manualLayout>
      </c:layout>
      <c:barChart>
        <c:barDir val="bar"/>
        <c:grouping val="clustered"/>
        <c:varyColors val="0"/>
        <c:ser>
          <c:idx val="0"/>
          <c:order val="0"/>
          <c:tx>
            <c:strRef>
              <c:f>Munka1!$B$1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significant part of increasing digital media usage means parallel usage with traditional TV content</c:v>
                </c:pt>
                <c:pt idx="1">
                  <c:v>A rather significant change in TV watching habits can be observed only at Z-generation and younger (under 25) consumers</c:v>
                </c:pt>
                <c:pt idx="2">
                  <c:v>Young people who currently watch TV rarely will watch it more often in their later life phase, when they start a family</c:v>
                </c:pt>
              </c:strCache>
            </c:strRef>
          </c:cat>
          <c:val>
            <c:numRef>
              <c:f>Munka1!$B$2:$B$4</c:f>
              <c:numCache>
                <c:formatCode>###0</c:formatCode>
                <c:ptCount val="3"/>
                <c:pt idx="0">
                  <c:v>79</c:v>
                </c:pt>
                <c:pt idx="1">
                  <c:v>60.526315789473685</c:v>
                </c:pt>
                <c:pt idx="2">
                  <c:v>60.526315789473685</c:v>
                </c:pt>
              </c:numCache>
            </c:numRef>
          </c:val>
          <c:extLst xmlns:c16r2="http://schemas.microsoft.com/office/drawing/2015/06/chart">
            <c:ext xmlns:c16="http://schemas.microsoft.com/office/drawing/2014/chart" uri="{C3380CC4-5D6E-409C-BE32-E72D297353CC}">
              <c16:uniqueId val="{00000000-6AE7-45AA-BE42-2A1434FA8833}"/>
            </c:ext>
          </c:extLst>
        </c:ser>
        <c:ser>
          <c:idx val="1"/>
          <c:order val="1"/>
          <c:tx>
            <c:strRef>
              <c:f>Munka1!$C$1</c:f>
              <c:strCache>
                <c:ptCount val="1"/>
                <c:pt idx="0">
                  <c:v>Competely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Munka1!$A$2:$A$4</c:f>
              <c:strCache>
                <c:ptCount val="3"/>
                <c:pt idx="0">
                  <c:v>A significant part of increasing digital media usage means parallel usage with traditional TV content</c:v>
                </c:pt>
                <c:pt idx="1">
                  <c:v>A rather significant change in TV watching habits can be observed only at Z-generation and younger (under 25) consumers</c:v>
                </c:pt>
                <c:pt idx="2">
                  <c:v>Young people who currently watch TV rarely will watch it more often in their later life phase, when they start a family</c:v>
                </c:pt>
              </c:strCache>
            </c:strRef>
          </c:cat>
          <c:val>
            <c:numRef>
              <c:f>Munka1!$C$2:$C$4</c:f>
              <c:numCache>
                <c:formatCode>###0</c:formatCode>
                <c:ptCount val="3"/>
                <c:pt idx="0">
                  <c:v>24</c:v>
                </c:pt>
                <c:pt idx="1">
                  <c:v>10.526315789473683</c:v>
                </c:pt>
                <c:pt idx="2">
                  <c:v>5.2631578947368416</c:v>
                </c:pt>
              </c:numCache>
            </c:numRef>
          </c:val>
          <c:extLst xmlns:c16r2="http://schemas.microsoft.com/office/drawing/2015/06/chart">
            <c:ext xmlns:c16="http://schemas.microsoft.com/office/drawing/2014/chart" uri="{C3380CC4-5D6E-409C-BE32-E72D297353CC}">
              <c16:uniqueId val="{00000001-6AE7-45AA-BE42-2A1434FA8833}"/>
            </c:ext>
          </c:extLst>
        </c:ser>
        <c:dLbls>
          <c:dLblPos val="outEnd"/>
          <c:showLegendKey val="0"/>
          <c:showVal val="1"/>
          <c:showCatName val="0"/>
          <c:showSerName val="0"/>
          <c:showPercent val="0"/>
          <c:showBubbleSize val="0"/>
        </c:dLbls>
        <c:gapWidth val="80"/>
        <c:overlap val="100"/>
        <c:axId val="216770024"/>
        <c:axId val="216770416"/>
      </c:barChart>
      <c:catAx>
        <c:axId val="216770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hu-HU"/>
          </a:p>
        </c:txPr>
        <c:crossAx val="216770416"/>
        <c:crosses val="autoZero"/>
        <c:auto val="1"/>
        <c:lblAlgn val="ctr"/>
        <c:lblOffset val="100"/>
        <c:noMultiLvlLbl val="0"/>
      </c:catAx>
      <c:valAx>
        <c:axId val="216770416"/>
        <c:scaling>
          <c:orientation val="minMax"/>
          <c:max val="120"/>
          <c:min val="0"/>
        </c:scaling>
        <c:delete val="1"/>
        <c:axPos val="t"/>
        <c:numFmt formatCode="###0" sourceLinked="1"/>
        <c:majorTickMark val="out"/>
        <c:minorTickMark val="none"/>
        <c:tickLblPos val="nextTo"/>
        <c:crossAx val="216770024"/>
        <c:crosses val="autoZero"/>
        <c:crossBetween val="between"/>
      </c:valAx>
      <c:spPr>
        <a:noFill/>
        <a:ln>
          <a:noFill/>
        </a:ln>
        <a:effectLst/>
      </c:spPr>
    </c:plotArea>
    <c:legend>
      <c:legendPos val="t"/>
      <c:layout>
        <c:manualLayout>
          <c:xMode val="edge"/>
          <c:yMode val="edge"/>
          <c:x val="0.55329793675923833"/>
          <c:y val="0.88468390600482449"/>
          <c:w val="0.33905233602811685"/>
          <c:h val="5.91273193905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3B1F8-6D62-4D30-9D58-5CC5D51CE00D}" type="datetimeFigureOut">
              <a:rPr lang="en-US" smtClean="0"/>
              <a:t>12/16/2019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A928F-0A46-4B66-9905-FB1D800EB32E}" type="slidenum">
              <a:rPr lang="en-US" smtClean="0"/>
              <a:t>‹#›</a:t>
            </a:fld>
            <a:endParaRPr lang="en-US" dirty="0"/>
          </a:p>
        </p:txBody>
      </p:sp>
    </p:spTree>
    <p:extLst>
      <p:ext uri="{BB962C8B-B14F-4D97-AF65-F5344CB8AC3E}">
        <p14:creationId xmlns:p14="http://schemas.microsoft.com/office/powerpoint/2010/main" val="162312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solidFill>
                  <a:schemeClr val="tx1"/>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solidFill>
                  <a:schemeClr val="tx1"/>
                </a:solidFill>
              </a:defRPr>
            </a:lvl1pPr>
          </a:lstStyle>
          <a:p>
            <a:fld id="{8045A0D1-07B4-46FF-9F04-18BB5AAA8479}" type="datetimeFigureOut">
              <a:rPr lang="en-US" smtClean="0"/>
              <a:pPr/>
              <a:t>12/16/2019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solidFill>
                  <a:schemeClr val="tx1"/>
                </a:solidFil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solidFill>
                  <a:schemeClr val="tx1"/>
                </a:solidFill>
              </a:defRPr>
            </a:lvl1pPr>
          </a:lstStyle>
          <a:p>
            <a:fld id="{7A99B2F4-8F99-4FDD-A50D-433216698ED4}" type="slidenum">
              <a:rPr lang="en-US" smtClean="0"/>
              <a:pPr/>
              <a:t>‹#›</a:t>
            </a:fld>
            <a:endParaRPr lang="en-US" dirty="0"/>
          </a:p>
        </p:txBody>
      </p:sp>
    </p:spTree>
    <p:extLst>
      <p:ext uri="{BB962C8B-B14F-4D97-AF65-F5344CB8AC3E}">
        <p14:creationId xmlns:p14="http://schemas.microsoft.com/office/powerpoint/2010/main" val="36285018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1pPr>
    <a:lvl2pPr marL="54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2pPr>
    <a:lvl3pPr marL="90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3pPr>
    <a:lvl4pPr marL="126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4pPr>
    <a:lvl5pPr marL="1620000" indent="-180000" algn="l" defTabSz="914400" rtl="0" eaLnBrk="1" latinLnBrk="0" hangingPunct="1">
      <a:lnSpc>
        <a:spcPct val="125000"/>
      </a:lnSpc>
      <a:buClr>
        <a:schemeClr val="tx2"/>
      </a:buClr>
      <a:buFont typeface="Wingdings" panose="05000000000000000000" pitchFamily="2" charset="2"/>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bananarepublic.gap.com/browse/category.do?cid=1067427&amp;nvt=Left%20Nav&amp;nvt=jewelry%20%26%20accessories&amp;nvt=featured%20shops&amp;nvt=Luxe%20Findshttps://bananarepublic.gap.com/browse/category.do?cid=1067427&amp;nvt=Left%20Nav&amp;nvt=jewelry%20%26%20accessories&amp;nvt=featured%20shops&amp;nvt=Luxe%20Finds" TargetMode="External"/><Relationship Id="rId3" Type="http://schemas.openxmlformats.org/officeDocument/2006/relationships/hyperlink" Target="https://www.gra.world/2019-retail-trends-report-gra/" TargetMode="External"/><Relationship Id="rId7" Type="http://schemas.openxmlformats.org/officeDocument/2006/relationships/hyperlink" Target="https://www.eileenfisherrenew.com/our-sto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eileenfisherrenew.com/" TargetMode="External"/><Relationship Id="rId5" Type="http://schemas.openxmlformats.org/officeDocument/2006/relationships/hyperlink" Target="https://www.thenorthface.com/about-us/responsibility/product/renewed.html" TargetMode="External"/><Relationship Id="rId4" Type="http://schemas.openxmlformats.org/officeDocument/2006/relationships/hyperlink" Target="https://www.thredup.com/resa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9B2F4-8F99-4FDD-A50D-433216698ED4}" type="slidenum">
              <a:rPr lang="en-US" smtClean="0"/>
              <a:pPr/>
              <a:t>3</a:t>
            </a:fld>
            <a:endParaRPr lang="en-US" dirty="0"/>
          </a:p>
        </p:txBody>
      </p:sp>
    </p:spTree>
    <p:extLst>
      <p:ext uri="{BB962C8B-B14F-4D97-AF65-F5344CB8AC3E}">
        <p14:creationId xmlns:p14="http://schemas.microsoft.com/office/powerpoint/2010/main" val="109221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849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2582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534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74603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9467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2494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5946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868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1626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537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3347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866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3524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341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3051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6845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77860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0623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451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2799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187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98006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7903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3900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200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3731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66574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952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1166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6458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44796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756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12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5075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4057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990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9580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4578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4012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324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b="0" i="0" kern="1200" dirty="0">
                <a:solidFill>
                  <a:schemeClr val="tx1"/>
                </a:solidFill>
                <a:effectLst/>
                <a:latin typeface="+mn-lt"/>
                <a:ea typeface="+mn-ea"/>
                <a:cs typeface="+mn-cs"/>
              </a:rPr>
              <a:t>In the US and other developed markets, this trend</a:t>
            </a:r>
            <a:r>
              <a:rPr lang="en-US" sz="900" b="0" i="0" kern="1200" baseline="0" dirty="0">
                <a:solidFill>
                  <a:schemeClr val="tx1"/>
                </a:solidFill>
                <a:effectLst/>
                <a:latin typeface="+mn-lt"/>
                <a:ea typeface="+mn-ea"/>
                <a:cs typeface="+mn-cs"/>
              </a:rPr>
              <a:t> is motivating new methods of consumption, not just new products or manufacturing methods.  The “circular economy” – buying more used, refurbished, and pre-owned items – has had a significant impact on industries such as auto, technology, and apparel.  Brands and platforms that enable these exchanges will be well-suited for success in the next decade.  Note that these new models are not being exclusively adopted by startups or smaller companies – retailers like H&amp;M and Burberry are currently participating in this post-disposable economy. </a:t>
            </a:r>
            <a:endParaRPr lang="en-US" sz="900" b="0" i="0" kern="1200" dirty="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 </a:t>
            </a:r>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endParaRPr lang="en-US" sz="900" dirty="0"/>
          </a:p>
          <a:p>
            <a:pPr marL="0" marR="0" lvl="0" indent="0" algn="l" defTabSz="914400" rtl="0" eaLnBrk="1" fontAlgn="auto" latinLnBrk="0" hangingPunct="1">
              <a:lnSpc>
                <a:spcPct val="125000"/>
              </a:lnSpc>
              <a:spcBef>
                <a:spcPts val="0"/>
              </a:spcBef>
              <a:spcAft>
                <a:spcPts val="0"/>
              </a:spcAft>
              <a:buClr>
                <a:schemeClr val="tx2"/>
              </a:buClr>
              <a:buSzTx/>
              <a:buFont typeface="Wingdings" panose="05000000000000000000" pitchFamily="2" charset="2"/>
              <a:buNone/>
              <a:tabLst/>
              <a:defRPr/>
            </a:pPr>
            <a:r>
              <a:rPr lang="en-US" sz="900" dirty="0"/>
              <a:t>https://www.coxautoinc.com/market-insights/2018-cpo-sales-set-record-another-possible-for-2019; https://www.wsj.com/articles/your-love-of-your-old-smartphone-is-a-problem-for-apple-and-samsung-1519822801, https://retail.emarketer.com/article/secondhand-apparel-set-outpace-off-price-fast-fashion/5ac3c7b2ebd4000b78fe14cd; https://www.businessinsider.com/the-resale-apparel-market-is-set-to-soar-2018-4 </a:t>
            </a:r>
          </a:p>
          <a:p>
            <a:pPr marL="0" indent="0">
              <a:buNone/>
            </a:pPr>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Back Market uses machine-learning techniques to match buyers and sellers before taking a 10% cut of sales. Without touching a single item of stock, it has booked $120 million in gross annual sales for 2017 to bring in $20 million in revenue. It’s forecasting 2018 revenues of $30 million in 2018 on gross sales of $300 million. Verdoux claims the site is on course to make $1 billion in gross sales “in a few years” and has “thousands of customers every month.”</a:t>
            </a:r>
          </a:p>
          <a:p>
            <a:r>
              <a:rPr lang="en-US" sz="900" b="0" i="1" kern="1200" dirty="0">
                <a:solidFill>
                  <a:schemeClr val="tx1"/>
                </a:solidFill>
                <a:effectLst/>
                <a:latin typeface="+mn-lt"/>
                <a:ea typeface="+mn-ea"/>
                <a:cs typeface="+mn-cs"/>
              </a:rPr>
              <a:t>After launching in Europe in 2014, France-based Back Market launched to U.S. customers in April 2018 and has found an even more enthusiastic audience for refurbished phones there: Sales are growing ten times faster among Americans after six months of business than they did at the same juncture in Europe.</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Disrupters like Poshmark, Tradesy, The RealReal and ThredUp itself are estimated to grow 49% between 2017 and 2018, a much greater increase than traditional retail (9%), off-price retail (7%) and the apparel category overall (2%). </a:t>
            </a:r>
          </a:p>
          <a:p>
            <a:r>
              <a:rPr lang="en-US" sz="900" b="0" i="1" kern="1200" dirty="0">
                <a:solidFill>
                  <a:schemeClr val="tx1"/>
                </a:solidFill>
                <a:effectLst/>
                <a:latin typeface="+mn-lt"/>
                <a:ea typeface="+mn-ea"/>
                <a:cs typeface="+mn-cs"/>
              </a:rPr>
              <a:t>Rresale items went from making up 3% of all consumers' wardrobes in 2007 to 6% in 2017. thredUP expects that number to reach 11% in the next 10 years, at which point resale items will have a bigger share of closet space than fast fashion or department stores; 71% of consumers plan to spend more on resale shopping in the next five years, which is more than any other apparel category.</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https://www.forbes.com/sites/bryanpearson/2018/12/10/resale-in-vogue-burberry-banana-republic-the-north-face-find-treasure-in-recycled-fashion/#2ceb7ee3aebf </a:t>
            </a:r>
          </a:p>
          <a:p>
            <a:r>
              <a:rPr lang="en-US" sz="900" b="0" i="1" kern="1200" dirty="0">
                <a:solidFill>
                  <a:schemeClr val="tx1"/>
                </a:solidFill>
                <a:effectLst/>
                <a:latin typeface="+mn-lt"/>
                <a:ea typeface="+mn-ea"/>
                <a:cs typeface="+mn-cs"/>
              </a:rPr>
              <a:t>Banana Republic, Burberry and REI are among a lengthening list of mainstream retailers that are finding a receptive market in re-used apparel. They join a number of secondhand- and consignment-focused startups, many of which are “re-commerce” only, including ThredUp, Reformation, PoshMark and The RealReal. The mainstreaming of secondhand clothing is in fact among the 2019 retail predictions by </a:t>
            </a:r>
            <a:r>
              <a:rPr lang="en-US" sz="900" b="0" i="1" u="none" strike="noStrike" kern="1200" dirty="0">
                <a:solidFill>
                  <a:schemeClr val="tx1"/>
                </a:solidFill>
                <a:effectLst/>
                <a:latin typeface="+mn-lt"/>
                <a:ea typeface="+mn-ea"/>
                <a:cs typeface="+mn-cs"/>
                <a:hlinkClick r:id="rId3"/>
              </a:rPr>
              <a:t>Global Retail Alliance</a:t>
            </a:r>
            <a:r>
              <a:rPr lang="en-US" sz="900" b="0" i="1" kern="1200" dirty="0">
                <a:solidFill>
                  <a:schemeClr val="tx1"/>
                </a:solidFill>
                <a:effectLst/>
                <a:latin typeface="+mn-lt"/>
                <a:ea typeface="+mn-ea"/>
                <a:cs typeface="+mn-cs"/>
              </a:rPr>
              <a:t>.</a:t>
            </a:r>
          </a:p>
          <a:p>
            <a:r>
              <a:rPr lang="en-US" sz="900" b="0" i="1" kern="1200" dirty="0">
                <a:solidFill>
                  <a:schemeClr val="tx1"/>
                </a:solidFill>
                <a:effectLst/>
                <a:latin typeface="+mn-lt"/>
                <a:ea typeface="+mn-ea"/>
                <a:cs typeface="+mn-cs"/>
              </a:rPr>
              <a:t>Their motivation to follow Goodwill and consignment shop customers — as well as customers of rental retailers such as Rent the Runway — is driven in part by revenue growth. The size of the apparel resale market is estimated at $20 billion, </a:t>
            </a:r>
            <a:r>
              <a:rPr lang="en-US" sz="900" b="0" i="1" u="none" strike="noStrike" kern="1200" dirty="0">
                <a:solidFill>
                  <a:schemeClr val="tx1"/>
                </a:solidFill>
                <a:effectLst/>
                <a:latin typeface="+mn-lt"/>
                <a:ea typeface="+mn-ea"/>
                <a:cs typeface="+mn-cs"/>
                <a:hlinkClick r:id="rId4"/>
              </a:rPr>
              <a:t>according to the online fashion reseller ThredUp</a:t>
            </a:r>
            <a:r>
              <a:rPr lang="en-US" sz="900" b="0" i="1" kern="1200" dirty="0">
                <a:solidFill>
                  <a:schemeClr val="tx1"/>
                </a:solidFill>
                <a:effectLst/>
                <a:latin typeface="+mn-lt"/>
                <a:ea typeface="+mn-ea"/>
                <a:cs typeface="+mn-cs"/>
              </a:rPr>
              <a:t>.</a:t>
            </a:r>
          </a:p>
          <a:p>
            <a:endParaRPr lang="en-US" sz="900" b="0" i="1" kern="1200" dirty="0">
              <a:solidFill>
                <a:schemeClr val="tx1"/>
              </a:solidFill>
              <a:effectLst/>
              <a:latin typeface="+mn-lt"/>
              <a:ea typeface="+mn-ea"/>
              <a:cs typeface="+mn-cs"/>
            </a:endParaRPr>
          </a:p>
          <a:p>
            <a:r>
              <a:rPr lang="en-US" sz="900" b="0" i="1" kern="1200" dirty="0">
                <a:solidFill>
                  <a:schemeClr val="tx1"/>
                </a:solidFill>
                <a:effectLst/>
                <a:latin typeface="+mn-lt"/>
                <a:ea typeface="+mn-ea"/>
                <a:cs typeface="+mn-cs"/>
              </a:rPr>
              <a:t>The North Face, in its bid to change what it calls the “linear model” of use into a “circular model,” refurbishes and resells clothing that has been worn, returned, damaged or is defective. The goal is to prevent good clothing from ending up in landfills, and The North Face is backing up the effort with a guarantee: The lower-priced refurbished items in </a:t>
            </a:r>
            <a:r>
              <a:rPr lang="en-US" sz="900" b="0" i="1" u="none" strike="noStrike" kern="1200" dirty="0">
                <a:solidFill>
                  <a:schemeClr val="tx1"/>
                </a:solidFill>
                <a:effectLst/>
                <a:latin typeface="+mn-lt"/>
                <a:ea typeface="+mn-ea"/>
                <a:cs typeface="+mn-cs"/>
                <a:hlinkClick r:id="rId5"/>
              </a:rPr>
              <a:t>The North Face Collection</a:t>
            </a:r>
            <a:r>
              <a:rPr lang="en-US" sz="900" b="0" i="1" kern="1200" dirty="0">
                <a:solidFill>
                  <a:schemeClr val="tx1"/>
                </a:solidFill>
                <a:effectLst/>
                <a:latin typeface="+mn-lt"/>
                <a:ea typeface="+mn-ea"/>
                <a:cs typeface="+mn-cs"/>
              </a:rPr>
              <a:t> are covered by a one-year warranty.</a:t>
            </a:r>
          </a:p>
          <a:p>
            <a:r>
              <a:rPr lang="en-US" sz="900" b="0" i="1" kern="1200" dirty="0">
                <a:solidFill>
                  <a:schemeClr val="tx1"/>
                </a:solidFill>
                <a:effectLst/>
                <a:latin typeface="+mn-lt"/>
                <a:ea typeface="+mn-ea"/>
                <a:cs typeface="+mn-cs"/>
              </a:rPr>
              <a:t>Women’s apparel designer Eileen Fisher, through its </a:t>
            </a:r>
            <a:r>
              <a:rPr lang="en-US" sz="900" b="0" i="1" u="none" strike="noStrike" kern="1200" dirty="0">
                <a:solidFill>
                  <a:schemeClr val="tx1"/>
                </a:solidFill>
                <a:effectLst/>
                <a:latin typeface="+mn-lt"/>
                <a:ea typeface="+mn-ea"/>
                <a:cs typeface="+mn-cs"/>
                <a:hlinkClick r:id="rId6"/>
              </a:rPr>
              <a:t>Renew line</a:t>
            </a:r>
            <a:r>
              <a:rPr lang="en-US" sz="900" b="0" i="1" kern="1200" dirty="0">
                <a:solidFill>
                  <a:schemeClr val="tx1"/>
                </a:solidFill>
                <a:effectLst/>
                <a:latin typeface="+mn-lt"/>
                <a:ea typeface="+mn-ea"/>
                <a:cs typeface="+mn-cs"/>
              </a:rPr>
              <a:t>,gives customers who return their used clothing a $5 gift card for each item. If the piece is too threadbare to be worn, Eileen Fisher will remake it into a one-of-a-kind design and save the scraps for future use. About </a:t>
            </a:r>
            <a:r>
              <a:rPr lang="en-US" sz="900" b="0" i="1" u="none" strike="noStrike" kern="1200" dirty="0">
                <a:solidFill>
                  <a:schemeClr val="tx1"/>
                </a:solidFill>
                <a:effectLst/>
                <a:latin typeface="+mn-lt"/>
                <a:ea typeface="+mn-ea"/>
                <a:cs typeface="+mn-cs"/>
                <a:hlinkClick r:id="rId7"/>
              </a:rPr>
              <a:t>800 items</a:t>
            </a:r>
            <a:r>
              <a:rPr lang="en-US" sz="900" b="0" i="1" kern="1200" dirty="0">
                <a:solidFill>
                  <a:schemeClr val="tx1"/>
                </a:solidFill>
                <a:effectLst/>
                <a:latin typeface="+mn-lt"/>
                <a:ea typeface="+mn-ea"/>
                <a:cs typeface="+mn-cs"/>
              </a:rPr>
              <a:t> of clothing are donated to its recycling centers daily, and a portion of the profits from the sales support programs for women, girls and the environment.</a:t>
            </a:r>
          </a:p>
          <a:p>
            <a:r>
              <a:rPr lang="en-US" sz="900" b="0" i="1" kern="1200" dirty="0">
                <a:solidFill>
                  <a:schemeClr val="tx1"/>
                </a:solidFill>
                <a:effectLst/>
                <a:latin typeface="+mn-lt"/>
                <a:ea typeface="+mn-ea"/>
                <a:cs typeface="+mn-cs"/>
              </a:rPr>
              <a:t>On the very upscale end, Banana Republic offers lightly used luxury vintage accessories, including watches, jewelry and handbags, on its online </a:t>
            </a:r>
            <a:r>
              <a:rPr lang="en-US" sz="900" b="0" i="1" u="none" strike="noStrike" kern="1200" dirty="0">
                <a:solidFill>
                  <a:schemeClr val="tx1"/>
                </a:solidFill>
                <a:effectLst/>
                <a:latin typeface="+mn-lt"/>
                <a:ea typeface="+mn-ea"/>
                <a:cs typeface="+mn-cs"/>
                <a:hlinkClick r:id="rId8"/>
              </a:rPr>
              <a:t>Luxe Finds</a:t>
            </a:r>
            <a:r>
              <a:rPr lang="en-US" sz="900" b="0" i="1" kern="1200" dirty="0">
                <a:solidFill>
                  <a:schemeClr val="tx1"/>
                </a:solidFill>
                <a:effectLst/>
                <a:latin typeface="+mn-lt"/>
                <a:ea typeface="+mn-ea"/>
                <a:cs typeface="+mn-cs"/>
              </a:rPr>
              <a:t> page. </a:t>
            </a:r>
          </a:p>
          <a:p>
            <a:endParaRPr lang="en-US" sz="900" b="0" i="1" kern="1200" dirty="0">
              <a:solidFill>
                <a:schemeClr val="tx1"/>
              </a:solidFill>
              <a:effectLst/>
              <a:latin typeface="+mn-lt"/>
              <a:ea typeface="+mn-ea"/>
              <a:cs typeface="+mn-cs"/>
            </a:endParaRPr>
          </a:p>
          <a:p>
            <a:endParaRPr lang="en-US" sz="900" b="0" i="1" kern="1200" dirty="0">
              <a:solidFill>
                <a:schemeClr val="tx1"/>
              </a:solidFill>
              <a:effectLst/>
              <a:latin typeface="+mn-lt"/>
              <a:ea typeface="+mn-ea"/>
              <a:cs typeface="+mn-cs"/>
            </a:endParaRPr>
          </a:p>
          <a:p>
            <a:pPr fontAlgn="base"/>
            <a:endParaRPr lang="en-US" sz="9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8155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pic>
        <p:nvPicPr>
          <p:cNvPr id="32" name="picture">
            <a:extLst>
              <a:ext uri="{FF2B5EF4-FFF2-40B4-BE49-F238E27FC236}">
                <a16:creationId xmlns:a16="http://schemas.microsoft.com/office/drawing/2014/main" xmlns="" id="{4F153214-AFE7-D540-937D-96E89FDAD54B}"/>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29" name="shpPicture"/>
          <p:cNvSpPr/>
          <p:nvPr/>
        </p:nvSpPr>
        <p:spPr>
          <a:xfrm>
            <a:off x="0" y="0"/>
            <a:ext cx="4956718" cy="6858000"/>
          </a:xfrm>
          <a:custGeom>
            <a:avLst/>
            <a:gdLst>
              <a:gd name="connsiteX0" fmla="*/ 0 w 4956718"/>
              <a:gd name="connsiteY0" fmla="*/ 0 h 6858000"/>
              <a:gd name="connsiteX1" fmla="*/ 3707268 w 4956718"/>
              <a:gd name="connsiteY1" fmla="*/ 0 h 6858000"/>
              <a:gd name="connsiteX2" fmla="*/ 4956718 w 4956718"/>
              <a:gd name="connsiteY2" fmla="*/ 4163677 h 6858000"/>
              <a:gd name="connsiteX3" fmla="*/ 3376226 w 4956718"/>
              <a:gd name="connsiteY3" fmla="*/ 6858000 h 6858000"/>
              <a:gd name="connsiteX4" fmla="*/ 0 w 49567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6718" h="6858000">
                <a:moveTo>
                  <a:pt x="0" y="0"/>
                </a:moveTo>
                <a:lnTo>
                  <a:pt x="3707268" y="0"/>
                </a:lnTo>
                <a:lnTo>
                  <a:pt x="4956718" y="4163677"/>
                </a:lnTo>
                <a:lnTo>
                  <a:pt x="337622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3EA3BA3C-82AC-45BA-9659-DD8E28BB5C16}" type="datetime5">
              <a:rPr lang="en-US" smtClean="0"/>
              <a:t>16-Dec-19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dirty="0"/>
              <a:t>Title of presentation (Insert / Header &amp; Footer / Apply to All)</a:t>
            </a:r>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dirty="0"/>
          </a:p>
        </p:txBody>
      </p:sp>
      <p:sp>
        <p:nvSpPr>
          <p:cNvPr id="2" name="Title 1"/>
          <p:cNvSpPr>
            <a:spLocks noGrp="1"/>
          </p:cNvSpPr>
          <p:nvPr>
            <p:ph type="ctrTitle" hasCustomPrompt="1"/>
          </p:nvPr>
        </p:nvSpPr>
        <p:spPr>
          <a:xfrm>
            <a:off x="417600" y="1628775"/>
            <a:ext cx="3816000" cy="2236264"/>
          </a:xfrm>
        </p:spPr>
        <p:txBody>
          <a:bodyPr anchor="b"/>
          <a:lstStyle>
            <a:lvl1pPr algn="l">
              <a:defRPr sz="3600" baseline="0"/>
            </a:lvl1pPr>
          </a:lstStyle>
          <a:p>
            <a:r>
              <a:rPr lang="en-US" dirty="0"/>
              <a:t>Click to add presentation title</a:t>
            </a:r>
          </a:p>
        </p:txBody>
      </p:sp>
      <p:sp>
        <p:nvSpPr>
          <p:cNvPr id="3" name="Subtitle 2"/>
          <p:cNvSpPr>
            <a:spLocks noGrp="1"/>
          </p:cNvSpPr>
          <p:nvPr>
            <p:ph type="subTitle" idx="1" hasCustomPrompt="1"/>
          </p:nvPr>
        </p:nvSpPr>
        <p:spPr>
          <a:xfrm>
            <a:off x="417600" y="4094163"/>
            <a:ext cx="3816000"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223323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0C2FFEBC-2BB8-4026-95F3-22D358B37101}"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Picture Placeholder 4"/>
          <p:cNvSpPr>
            <a:spLocks noGrp="1"/>
          </p:cNvSpPr>
          <p:nvPr>
            <p:ph type="pic" sz="quarter" idx="17" hasCustomPrompt="1"/>
          </p:nvPr>
        </p:nvSpPr>
        <p:spPr>
          <a:xfrm>
            <a:off x="1075062" y="1637783"/>
            <a:ext cx="5220000" cy="4599506"/>
          </a:xfrm>
          <a:solidFill>
            <a:srgbClr val="D9DADB"/>
          </a:solidFill>
        </p:spPr>
        <p:txBody>
          <a:bodyPr/>
          <a:lstStyle>
            <a:lvl1pPr marL="0" indent="0">
              <a:buNone/>
              <a:defRPr/>
            </a:lvl1pPr>
          </a:lstStyle>
          <a:p>
            <a:r>
              <a:rPr lang="en-US" dirty="0"/>
              <a:t>Insert picture</a:t>
            </a:r>
          </a:p>
        </p:txBody>
      </p:sp>
      <p:sp>
        <p:nvSpPr>
          <p:cNvPr id="9" name="Picture Placeholder 4"/>
          <p:cNvSpPr>
            <a:spLocks noGrp="1"/>
          </p:cNvSpPr>
          <p:nvPr>
            <p:ph type="pic" sz="quarter" idx="18" hasCustomPrompt="1"/>
          </p:nvPr>
        </p:nvSpPr>
        <p:spPr>
          <a:xfrm>
            <a:off x="6600525" y="1637783"/>
            <a:ext cx="5220000" cy="4599506"/>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9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9D45F382-CD09-4611-8552-1549F9F12240}"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6600525"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86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E67FA33E-39D1-4C68-AC07-495881E0A93B}"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1"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4755793"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8436525" y="1629618"/>
            <a:ext cx="3384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773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ntents 1">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2672A55-7139-4AA9-8041-42818C956C2C}"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3174234"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6156380"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9" hasCustomPrompt="1"/>
          </p:nvPr>
        </p:nvSpPr>
        <p:spPr>
          <a:xfrm>
            <a:off x="9138525" y="1629618"/>
            <a:ext cx="2682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20"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269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contents 2">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1A94770-6330-463A-BD32-DB4363F98C83}"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7"/>
            <a:ext cx="610297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hasCustomPrompt="1"/>
          </p:nvPr>
        </p:nvSpPr>
        <p:spPr>
          <a:xfrm>
            <a:off x="6600525" y="1629617"/>
            <a:ext cx="523414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8" hasCustomPrompt="1"/>
          </p:nvPr>
        </p:nvSpPr>
        <p:spPr>
          <a:xfrm>
            <a:off x="192088" y="4077289"/>
            <a:ext cx="610297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9" hasCustomPrompt="1"/>
          </p:nvPr>
        </p:nvSpPr>
        <p:spPr>
          <a:xfrm>
            <a:off x="6600525" y="4077289"/>
            <a:ext cx="5234144" cy="2160000"/>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20"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03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charts and table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C8265AAA-10E5-49CF-B48E-DC443F79F14E}"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92088" y="1629617"/>
            <a:ext cx="11642581" cy="4599506"/>
          </a:xfrm>
        </p:spPr>
        <p:txBody>
          <a:bodyPr anchor="t"/>
          <a:lstStyle>
            <a:lvl1pPr marL="0" indent="0" algn="ctr">
              <a:spcBef>
                <a:spcPts val="1000"/>
              </a:spcBef>
              <a:buNone/>
              <a:defRPr sz="2800" baseline="0"/>
            </a:lvl1pPr>
            <a:lvl2pPr marL="0" indent="0">
              <a:spcBef>
                <a:spcPts val="1000"/>
              </a:spcBef>
              <a:buNone/>
              <a:defRPr sz="2800"/>
            </a:lvl2pPr>
            <a:lvl3pPr marL="0" indent="0">
              <a:spcBef>
                <a:spcPts val="1000"/>
              </a:spcBef>
              <a:buNone/>
              <a:defRPr sz="2800"/>
            </a:lvl3pPr>
            <a:lvl4pPr>
              <a:spcBef>
                <a:spcPts val="1000"/>
              </a:spcBef>
              <a:buNone/>
              <a:defRPr sz="2800"/>
            </a:lvl4pPr>
            <a:lvl5pPr marL="0" indent="0">
              <a:spcBef>
                <a:spcPts val="1000"/>
              </a:spcBef>
              <a:buNone/>
              <a:defRPr sz="2800"/>
            </a:lvl5pPr>
          </a:lstStyle>
          <a:p>
            <a:pPr lvl="0"/>
            <a:r>
              <a:rPr lang="en-US" dirty="0"/>
              <a:t>Use this layout for large charts and tables only. Please, do not use with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65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with description">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7E0CC7EF-9DF0-4DDD-B873-4143C4455B77}"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hart Placeholder 3"/>
          <p:cNvSpPr>
            <a:spLocks noGrp="1"/>
          </p:cNvSpPr>
          <p:nvPr>
            <p:ph type="chart" sz="quarter" idx="17" hasCustomPrompt="1"/>
          </p:nvPr>
        </p:nvSpPr>
        <p:spPr>
          <a:xfrm>
            <a:off x="192088" y="1629617"/>
            <a:ext cx="5903913" cy="4599506"/>
          </a:xfrm>
        </p:spPr>
        <p:txBody>
          <a:bodyPr/>
          <a:lstStyle>
            <a:lvl1pPr>
              <a:defRPr/>
            </a:lvl1pPr>
          </a:lstStyle>
          <a:p>
            <a:r>
              <a:rPr lang="en-US" dirty="0"/>
              <a:t>Click to add chart</a:t>
            </a:r>
          </a:p>
        </p:txBody>
      </p:sp>
      <p:sp>
        <p:nvSpPr>
          <p:cNvPr id="6" name="Text Placeholder 5"/>
          <p:cNvSpPr>
            <a:spLocks noGrp="1"/>
          </p:cNvSpPr>
          <p:nvPr>
            <p:ph type="body" sz="quarter" idx="18" hasCustomPrompt="1"/>
          </p:nvPr>
        </p:nvSpPr>
        <p:spPr>
          <a:xfrm>
            <a:off x="6206067" y="3393019"/>
            <a:ext cx="5628602" cy="2023841"/>
          </a:xfrm>
          <a:solidFill>
            <a:srgbClr val="D9DADB"/>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9"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59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otebook">
    <p:spTree>
      <p:nvGrpSpPr>
        <p:cNvPr id="1" name=""/>
        <p:cNvGrpSpPr/>
        <p:nvPr/>
      </p:nvGrpSpPr>
      <p:grpSpPr>
        <a:xfrm>
          <a:off x="0" y="0"/>
          <a:ext cx="0" cy="0"/>
          <a:chOff x="0" y="0"/>
          <a:chExt cx="0" cy="0"/>
        </a:xfrm>
      </p:grpSpPr>
      <p:pic>
        <p:nvPicPr>
          <p:cNvPr id="13" name="Notebook">
            <a:extLst>
              <a:ext uri="{FF2B5EF4-FFF2-40B4-BE49-F238E27FC236}">
                <a16:creationId xmlns:a16="http://schemas.microsoft.com/office/drawing/2014/main" xmlns="" id="{6DEE1461-64EC-7246-8FA6-71C6BF497627}"/>
              </a:ext>
            </a:extLst>
          </p:cNvPr>
          <p:cNvPicPr>
            <a:picLocks noChangeAspect="1"/>
          </p:cNvPicPr>
          <p:nvPr/>
        </p:nvPicPr>
        <p:blipFill>
          <a:blip r:embed="rId2"/>
          <a:stretch>
            <a:fillRect/>
          </a:stretch>
        </p:blipFill>
        <p:spPr>
          <a:xfrm>
            <a:off x="3651351" y="1267197"/>
            <a:ext cx="8528460" cy="5161713"/>
          </a:xfrm>
          <a:prstGeom prst="rect">
            <a:avLst/>
          </a:prstGeom>
        </p:spPr>
      </p:pic>
      <p:sp>
        <p:nvSpPr>
          <p:cNvPr id="21" name="Date Placeholder 20"/>
          <p:cNvSpPr>
            <a:spLocks noGrp="1"/>
          </p:cNvSpPr>
          <p:nvPr>
            <p:ph type="dt" sz="half" idx="14"/>
          </p:nvPr>
        </p:nvSpPr>
        <p:spPr/>
        <p:txBody>
          <a:bodyPr/>
          <a:lstStyle/>
          <a:p>
            <a:fld id="{DC5CC4D7-5797-439F-A8BE-F20DB0B4B50C}"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852623"/>
            <a:ext cx="3287388"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4904507" y="1821610"/>
            <a:ext cx="6001200" cy="3664800"/>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50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t">
    <p:spTree>
      <p:nvGrpSpPr>
        <p:cNvPr id="1" name=""/>
        <p:cNvGrpSpPr/>
        <p:nvPr/>
      </p:nvGrpSpPr>
      <p:grpSpPr>
        <a:xfrm>
          <a:off x="0" y="0"/>
          <a:ext cx="0" cy="0"/>
          <a:chOff x="0" y="0"/>
          <a:chExt cx="0" cy="0"/>
        </a:xfrm>
      </p:grpSpPr>
      <p:pic>
        <p:nvPicPr>
          <p:cNvPr id="12" name="Grafik 3">
            <a:extLst>
              <a:ext uri="{FF2B5EF4-FFF2-40B4-BE49-F238E27FC236}">
                <a16:creationId xmlns:a16="http://schemas.microsoft.com/office/drawing/2014/main" xmlns="" id="{1D97A272-8DE5-144D-9076-0F435EC79171}"/>
              </a:ext>
            </a:extLst>
          </p:cNvPr>
          <p:cNvPicPr>
            <a:picLocks noChangeAspect="1"/>
          </p:cNvPicPr>
          <p:nvPr/>
        </p:nvPicPr>
        <p:blipFill rotWithShape="1">
          <a:blip r:embed="rId2"/>
          <a:srcRect t="12473" b="9902"/>
          <a:stretch/>
        </p:blipFill>
        <p:spPr>
          <a:xfrm>
            <a:off x="4422451" y="1441279"/>
            <a:ext cx="6858000" cy="5323585"/>
          </a:xfrm>
          <a:prstGeom prst="rect">
            <a:avLst/>
          </a:prstGeom>
        </p:spPr>
      </p:pic>
      <p:sp>
        <p:nvSpPr>
          <p:cNvPr id="21" name="Date Placeholder 20"/>
          <p:cNvSpPr>
            <a:spLocks noGrp="1"/>
          </p:cNvSpPr>
          <p:nvPr>
            <p:ph type="dt" sz="half" idx="14"/>
          </p:nvPr>
        </p:nvSpPr>
        <p:spPr/>
        <p:txBody>
          <a:bodyPr/>
          <a:lstStyle/>
          <a:p>
            <a:fld id="{22BF40EB-4E4B-4735-9535-C7494D4B38E6}"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852623"/>
            <a:ext cx="3287388"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5135561" y="2010934"/>
            <a:ext cx="5491064" cy="3428280"/>
          </a:xfrm>
          <a:solidFill>
            <a:srgbClr val="D9DADB"/>
          </a:solidFill>
        </p:spPr>
        <p:txBody>
          <a:bodyPr/>
          <a:lstStyle>
            <a:lvl1pPr marL="0" indent="0">
              <a:buNone/>
              <a:defRPr/>
            </a:lvl1pPr>
          </a:lstStyle>
          <a:p>
            <a:r>
              <a:rPr lang="en-US" dirty="0"/>
              <a:t>Insert picture</a:t>
            </a:r>
          </a:p>
        </p:txBody>
      </p:sp>
      <p:sp>
        <p:nvSpPr>
          <p:cNvPr id="11"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71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martphone">
    <p:spTree>
      <p:nvGrpSpPr>
        <p:cNvPr id="1" name=""/>
        <p:cNvGrpSpPr/>
        <p:nvPr/>
      </p:nvGrpSpPr>
      <p:grpSpPr>
        <a:xfrm>
          <a:off x="0" y="0"/>
          <a:ext cx="0" cy="0"/>
          <a:chOff x="0" y="0"/>
          <a:chExt cx="0" cy="0"/>
        </a:xfrm>
      </p:grpSpPr>
      <p:pic>
        <p:nvPicPr>
          <p:cNvPr id="10" name="Grafik 2">
            <a:extLst>
              <a:ext uri="{FF2B5EF4-FFF2-40B4-BE49-F238E27FC236}">
                <a16:creationId xmlns:a16="http://schemas.microsoft.com/office/drawing/2014/main" xmlns="" id="{6421FD8A-F5D4-E041-A727-98ABA693B1A7}"/>
              </a:ext>
            </a:extLst>
          </p:cNvPr>
          <p:cNvPicPr>
            <a:picLocks noChangeAspect="1"/>
          </p:cNvPicPr>
          <p:nvPr/>
        </p:nvPicPr>
        <p:blipFill rotWithShape="1">
          <a:blip r:embed="rId2"/>
          <a:srcRect b="1774"/>
          <a:stretch/>
        </p:blipFill>
        <p:spPr>
          <a:xfrm>
            <a:off x="5472449" y="1362516"/>
            <a:ext cx="4953000" cy="4865134"/>
          </a:xfrm>
          <a:prstGeom prst="rect">
            <a:avLst/>
          </a:prstGeom>
          <a:effectLst>
            <a:reflection blurRad="6350" stA="48000" endPos="6000" dir="5400000" sy="-100000" algn="bl" rotWithShape="0"/>
          </a:effectLst>
        </p:spPr>
      </p:pic>
      <p:sp>
        <p:nvSpPr>
          <p:cNvPr id="21" name="Date Placeholder 20"/>
          <p:cNvSpPr>
            <a:spLocks noGrp="1"/>
          </p:cNvSpPr>
          <p:nvPr>
            <p:ph type="dt" sz="half" idx="14"/>
          </p:nvPr>
        </p:nvSpPr>
        <p:spPr/>
        <p:txBody>
          <a:bodyPr/>
          <a:lstStyle/>
          <a:p>
            <a:fld id="{3A57DC1E-3194-45CD-A5C4-CC4893251E0F}"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1" y="1852623"/>
            <a:ext cx="5241071" cy="3658714"/>
          </a:xfrm>
        </p:spPr>
        <p:txBody>
          <a:bodyPr anchor="ctr"/>
          <a:lstStyle>
            <a:lvl1pPr>
              <a:defRPr sz="16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6923531" y="1784822"/>
            <a:ext cx="2006654" cy="4104000"/>
          </a:xfrm>
          <a:solidFill>
            <a:srgbClr val="D9DADB"/>
          </a:solidFill>
        </p:spPr>
        <p:txBody>
          <a:bodyPr/>
          <a:lstStyle>
            <a:lvl1pPr marL="0" indent="0">
              <a:buNone/>
              <a:defRPr/>
            </a:lvl1pPr>
          </a:lstStyle>
          <a:p>
            <a:r>
              <a:rPr lang="en-US" dirty="0"/>
              <a:t>Insert picture</a:t>
            </a:r>
          </a:p>
        </p:txBody>
      </p:sp>
      <p:sp>
        <p:nvSpPr>
          <p:cNvPr id="12"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77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29" name="picture">
            <a:extLst>
              <a:ext uri="{FF2B5EF4-FFF2-40B4-BE49-F238E27FC236}">
                <a16:creationId xmlns:a16="http://schemas.microsoft.com/office/drawing/2014/main" xmlns="" id="{8BF907F5-A9CD-2740-AF54-6BACB62334AE}"/>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32" name="shpPicture"/>
          <p:cNvSpPr/>
          <p:nvPr/>
        </p:nvSpPr>
        <p:spPr>
          <a:xfrm>
            <a:off x="1" y="0"/>
            <a:ext cx="4112145" cy="6858000"/>
          </a:xfrm>
          <a:custGeom>
            <a:avLst/>
            <a:gdLst>
              <a:gd name="connsiteX0" fmla="*/ 0 w 4112145"/>
              <a:gd name="connsiteY0" fmla="*/ 0 h 6858000"/>
              <a:gd name="connsiteX1" fmla="*/ 2588964 w 4112145"/>
              <a:gd name="connsiteY1" fmla="*/ 0 h 6858000"/>
              <a:gd name="connsiteX2" fmla="*/ 4112145 w 4112145"/>
              <a:gd name="connsiteY2" fmla="*/ 3083531 h 6858000"/>
              <a:gd name="connsiteX3" fmla="*/ 2697661 w 4112145"/>
              <a:gd name="connsiteY3" fmla="*/ 6858000 h 6858000"/>
              <a:gd name="connsiteX4" fmla="*/ 0 w 41121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145" h="6858000">
                <a:moveTo>
                  <a:pt x="0" y="0"/>
                </a:moveTo>
                <a:lnTo>
                  <a:pt x="2588964" y="0"/>
                </a:lnTo>
                <a:lnTo>
                  <a:pt x="4112145" y="3083531"/>
                </a:lnTo>
                <a:lnTo>
                  <a:pt x="269766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7630F4D0-4FCA-495D-93CB-4308FDD6CACA}" type="datetime5">
              <a:rPr lang="en-US" smtClean="0"/>
              <a:t>16-Dec-19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dirty="0"/>
              <a:t>Title of presentation (Insert / Header &amp; Footer / Apply to All)</a:t>
            </a:r>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dirty="0"/>
          </a:p>
        </p:txBody>
      </p:sp>
      <p:sp>
        <p:nvSpPr>
          <p:cNvPr id="2" name="Title 1"/>
          <p:cNvSpPr>
            <a:spLocks noGrp="1"/>
          </p:cNvSpPr>
          <p:nvPr>
            <p:ph type="ctrTitle" hasCustomPrompt="1"/>
          </p:nvPr>
        </p:nvSpPr>
        <p:spPr>
          <a:xfrm>
            <a:off x="4524589" y="1628775"/>
            <a:ext cx="5707662" cy="2236264"/>
          </a:xfrm>
        </p:spPr>
        <p:txBody>
          <a:bodyPr anchor="b"/>
          <a:lstStyle>
            <a:lvl1pPr algn="l">
              <a:defRPr sz="3600" baseline="0"/>
            </a:lvl1pPr>
          </a:lstStyle>
          <a:p>
            <a:r>
              <a:rPr lang="en-US" dirty="0"/>
              <a:t>Click to add a longer presentation title</a:t>
            </a:r>
          </a:p>
        </p:txBody>
      </p:sp>
      <p:sp>
        <p:nvSpPr>
          <p:cNvPr id="3" name="Subtitle 2"/>
          <p:cNvSpPr>
            <a:spLocks noGrp="1"/>
          </p:cNvSpPr>
          <p:nvPr>
            <p:ph type="subTitle" idx="1" hasCustomPrompt="1"/>
          </p:nvPr>
        </p:nvSpPr>
        <p:spPr>
          <a:xfrm>
            <a:off x="4524589" y="4094163"/>
            <a:ext cx="5707662"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2494933"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2494933"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380044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contact">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1056217" y="1833656"/>
            <a:ext cx="3203503" cy="3935319"/>
          </a:xfrm>
          <a:solidFill>
            <a:srgbClr val="D9DADB"/>
          </a:solidFill>
        </p:spPr>
        <p:txBody>
          <a:bodyPr/>
          <a:lstStyle>
            <a:lvl1pPr marL="0" indent="0">
              <a:buNone/>
              <a:defRPr sz="1400"/>
            </a:lvl1pPr>
          </a:lstStyle>
          <a:p>
            <a:r>
              <a:rPr lang="en-US" dirty="0"/>
              <a:t>Insert picture</a:t>
            </a:r>
          </a:p>
        </p:txBody>
      </p:sp>
      <p:sp>
        <p:nvSpPr>
          <p:cNvPr id="21" name="Date Placeholder 20"/>
          <p:cNvSpPr>
            <a:spLocks noGrp="1"/>
          </p:cNvSpPr>
          <p:nvPr>
            <p:ph type="dt" sz="half" idx="14"/>
          </p:nvPr>
        </p:nvSpPr>
        <p:spPr/>
        <p:txBody>
          <a:bodyPr/>
          <a:lstStyle/>
          <a:p>
            <a:fld id="{59171ED9-6851-4525-A763-2524710A57F8}"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4451001" y="288419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4451002" y="316908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20" name="Straight Connector 19"/>
          <p:cNvCxnSpPr/>
          <p:nvPr/>
        </p:nvCxnSpPr>
        <p:spPr>
          <a:xfrm>
            <a:off x="4451001" y="3494093"/>
            <a:ext cx="246319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9" hasCustomPrompt="1"/>
          </p:nvPr>
        </p:nvSpPr>
        <p:spPr>
          <a:xfrm>
            <a:off x="4451001" y="182440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4451001" y="203621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4451001" y="233279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695884" y="286146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695884" y="314427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5" name="Text Placeholder 34"/>
          <p:cNvSpPr>
            <a:spLocks noGrp="1"/>
          </p:cNvSpPr>
          <p:nvPr>
            <p:ph type="body" sz="quarter" idx="24" hasCustomPrompt="1"/>
          </p:nvPr>
        </p:nvSpPr>
        <p:spPr>
          <a:xfrm>
            <a:off x="4492626" y="3681413"/>
            <a:ext cx="4492594" cy="2087562"/>
          </a:xfrm>
        </p:spPr>
        <p:txBody>
          <a:bodyPr/>
          <a:lstStyle>
            <a:lvl1pPr>
              <a:defRPr sz="1400" baseline="0"/>
            </a:lvl1pPr>
            <a:lvl2pPr>
              <a:defRPr sz="1400"/>
            </a:lvl2pPr>
            <a:lvl3pPr>
              <a:defRPr sz="1400"/>
            </a:lvl3pPr>
            <a:lvl4pPr>
              <a:defRPr sz="1400"/>
            </a:lvl4pPr>
            <a:lvl5pPr>
              <a:defRPr sz="1400"/>
            </a:lvl5pPr>
          </a:lstStyle>
          <a:p>
            <a:pPr lvl="0"/>
            <a:r>
              <a:rPr lang="en-US" dirty="0"/>
              <a:t>Additional information (if needed)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84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3F4603FF-FCF6-4AE0-9349-4AF38C1FF5B2}"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grpSp>
        <p:nvGrpSpPr>
          <p:cNvPr id="14" name="Gruppieren 2">
            <a:extLst>
              <a:ext uri="{FF2B5EF4-FFF2-40B4-BE49-F238E27FC236}">
                <a16:creationId xmlns:a16="http://schemas.microsoft.com/office/drawing/2014/main" xmlns=""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xmlns=""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3607071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6580B400-49DF-489E-B82C-8D138BFCC234}"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grpSp>
        <p:nvGrpSpPr>
          <p:cNvPr id="14" name="Gruppieren 2">
            <a:extLst>
              <a:ext uri="{FF2B5EF4-FFF2-40B4-BE49-F238E27FC236}">
                <a16:creationId xmlns:a16="http://schemas.microsoft.com/office/drawing/2014/main" xmlns=""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xmlns=""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35" name="Gruppieren 2">
            <a:extLst>
              <a:ext uri="{FF2B5EF4-FFF2-40B4-BE49-F238E27FC236}">
                <a16:creationId xmlns:a16="http://schemas.microsoft.com/office/drawing/2014/main" xmlns="" id="{BE697CE9-EBDE-6B4A-BE70-582D92A8A831}"/>
              </a:ext>
            </a:extLst>
          </p:cNvPr>
          <p:cNvGrpSpPr/>
          <p:nvPr/>
        </p:nvGrpSpPr>
        <p:grpSpPr>
          <a:xfrm>
            <a:off x="3770065" y="5045939"/>
            <a:ext cx="171180" cy="171180"/>
            <a:chOff x="3392092" y="1841122"/>
            <a:chExt cx="646508" cy="646508"/>
          </a:xfrm>
        </p:grpSpPr>
        <p:sp>
          <p:nvSpPr>
            <p:cNvPr id="36"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37" name="Freeform 36">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38" name="Group 3">
            <a:extLst>
              <a:ext uri="{FF2B5EF4-FFF2-40B4-BE49-F238E27FC236}">
                <a16:creationId xmlns:a16="http://schemas.microsoft.com/office/drawing/2014/main" xmlns="" id="{7104BADD-8CD1-6F4A-B894-869C3BDB3EEB}"/>
              </a:ext>
            </a:extLst>
          </p:cNvPr>
          <p:cNvGrpSpPr>
            <a:grpSpLocks noChangeAspect="1"/>
          </p:cNvGrpSpPr>
          <p:nvPr>
            <p:custDataLst>
              <p:tags r:id="rId3"/>
            </p:custDataLst>
          </p:nvPr>
        </p:nvGrpSpPr>
        <p:grpSpPr>
          <a:xfrm>
            <a:off x="3770066" y="5330827"/>
            <a:ext cx="171180" cy="171180"/>
            <a:chOff x="328396" y="5313940"/>
            <a:chExt cx="720000" cy="720000"/>
          </a:xfrm>
        </p:grpSpPr>
        <p:sp>
          <p:nvSpPr>
            <p:cNvPr id="39"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40"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41" name="Straight Connector 40"/>
          <p:cNvCxnSpPr/>
          <p:nvPr/>
        </p:nvCxnSpPr>
        <p:spPr>
          <a:xfrm>
            <a:off x="2355914" y="565583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Picture Placeholder 3"/>
          <p:cNvSpPr>
            <a:spLocks noGrp="1"/>
          </p:cNvSpPr>
          <p:nvPr>
            <p:ph type="pic" sz="quarter" idx="29" hasCustomPrompt="1"/>
          </p:nvPr>
        </p:nvSpPr>
        <p:spPr>
          <a:xfrm>
            <a:off x="2355914" y="3986604"/>
            <a:ext cx="1188677" cy="1547840"/>
          </a:xfrm>
          <a:solidFill>
            <a:srgbClr val="D9DADB"/>
          </a:solidFill>
        </p:spPr>
        <p:txBody>
          <a:bodyPr/>
          <a:lstStyle>
            <a:lvl1pPr marL="0" indent="0">
              <a:buNone/>
              <a:defRPr sz="1400"/>
            </a:lvl1pPr>
          </a:lstStyle>
          <a:p>
            <a:r>
              <a:rPr lang="en-US" dirty="0"/>
              <a:t>Insert picture</a:t>
            </a:r>
          </a:p>
        </p:txBody>
      </p:sp>
      <p:sp>
        <p:nvSpPr>
          <p:cNvPr id="43" name="Text Placeholder 5"/>
          <p:cNvSpPr>
            <a:spLocks noGrp="1"/>
          </p:cNvSpPr>
          <p:nvPr>
            <p:ph type="body" sz="quarter" idx="30" hasCustomPrompt="1"/>
          </p:nvPr>
        </p:nvSpPr>
        <p:spPr>
          <a:xfrm>
            <a:off x="3770065" y="398614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44" name="Text Placeholder 5"/>
          <p:cNvSpPr>
            <a:spLocks noGrp="1"/>
          </p:cNvSpPr>
          <p:nvPr>
            <p:ph type="body" sz="quarter" idx="31" hasCustomPrompt="1"/>
          </p:nvPr>
        </p:nvSpPr>
        <p:spPr>
          <a:xfrm>
            <a:off x="3770065" y="419795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45" name="Text Placeholder 5"/>
          <p:cNvSpPr>
            <a:spLocks noGrp="1"/>
          </p:cNvSpPr>
          <p:nvPr>
            <p:ph type="body" sz="quarter" idx="32" hasCustomPrompt="1"/>
          </p:nvPr>
        </p:nvSpPr>
        <p:spPr>
          <a:xfrm>
            <a:off x="3770065" y="449453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46" name="Text Placeholder 5"/>
          <p:cNvSpPr>
            <a:spLocks noGrp="1"/>
          </p:cNvSpPr>
          <p:nvPr>
            <p:ph type="body" sz="quarter" idx="33" hasCustomPrompt="1"/>
          </p:nvPr>
        </p:nvSpPr>
        <p:spPr>
          <a:xfrm>
            <a:off x="4014948" y="502320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47" name="Text Placeholder 5"/>
          <p:cNvSpPr>
            <a:spLocks noGrp="1"/>
          </p:cNvSpPr>
          <p:nvPr>
            <p:ph type="body" sz="quarter" idx="34" hasCustomPrompt="1"/>
          </p:nvPr>
        </p:nvSpPr>
        <p:spPr>
          <a:xfrm>
            <a:off x="4014948" y="530601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1132001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acts">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279C7CF9-AE45-4637-9DF5-AFC713D6D2FE}"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contact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8" name="Gruppieren 80">
            <a:extLst>
              <a:ext uri="{FF2B5EF4-FFF2-40B4-BE49-F238E27FC236}">
                <a16:creationId xmlns:a16="http://schemas.microsoft.com/office/drawing/2014/main" xmlns="" id="{6B969E7B-9C39-4443-9B02-74C1E7C5CCAC}"/>
              </a:ext>
            </a:extLst>
          </p:cNvPr>
          <p:cNvGrpSpPr/>
          <p:nvPr/>
        </p:nvGrpSpPr>
        <p:grpSpPr>
          <a:xfrm>
            <a:off x="3770065" y="2868319"/>
            <a:ext cx="171180" cy="171180"/>
            <a:chOff x="3392092" y="1841122"/>
            <a:chExt cx="646508" cy="646508"/>
          </a:xfrm>
        </p:grpSpPr>
        <p:sp>
          <p:nvSpPr>
            <p:cNvPr id="9" name="Rechteck 14">
              <a:extLst>
                <a:ext uri="{FF2B5EF4-FFF2-40B4-BE49-F238E27FC236}">
                  <a16:creationId xmlns:a16="http://schemas.microsoft.com/office/drawing/2014/main" xmlns="" id="{D78F58EA-5525-8D43-8295-FEA52ECF6BFA}"/>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0" name="Freeform 67">
              <a:extLst>
                <a:ext uri="{FF2B5EF4-FFF2-40B4-BE49-F238E27FC236}">
                  <a16:creationId xmlns:a16="http://schemas.microsoft.com/office/drawing/2014/main" xmlns="" id="{D01A6292-2776-4945-B828-483D79DC4908}"/>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1" name="Group 3">
            <a:extLst>
              <a:ext uri="{FF2B5EF4-FFF2-40B4-BE49-F238E27FC236}">
                <a16:creationId xmlns:a16="http://schemas.microsoft.com/office/drawing/2014/main" xmlns="" id="{DED6A25A-5DE2-1441-8BA2-C68D3B4F9209}"/>
              </a:ext>
            </a:extLst>
          </p:cNvPr>
          <p:cNvGrpSpPr>
            <a:grpSpLocks noChangeAspect="1"/>
          </p:cNvGrpSpPr>
          <p:nvPr>
            <p:custDataLst>
              <p:tags r:id="rId1"/>
            </p:custDataLst>
          </p:nvPr>
        </p:nvGrpSpPr>
        <p:grpSpPr>
          <a:xfrm>
            <a:off x="3770066" y="3153207"/>
            <a:ext cx="171180" cy="171180"/>
            <a:chOff x="328396" y="5313940"/>
            <a:chExt cx="720000" cy="720000"/>
          </a:xfrm>
        </p:grpSpPr>
        <p:sp>
          <p:nvSpPr>
            <p:cNvPr id="12" name="Rectangle 4">
              <a:extLst>
                <a:ext uri="{FF2B5EF4-FFF2-40B4-BE49-F238E27FC236}">
                  <a16:creationId xmlns:a16="http://schemas.microsoft.com/office/drawing/2014/main" xmlns="" id="{5F49E67F-D4FA-9D48-96BC-59AE946ECD15}"/>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3" name="Freeform 76">
              <a:extLst>
                <a:ext uri="{FF2B5EF4-FFF2-40B4-BE49-F238E27FC236}">
                  <a16:creationId xmlns:a16="http://schemas.microsoft.com/office/drawing/2014/main" xmlns="" id="{187E70E6-AF3F-2549-908E-DF4BA61040AA}"/>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grpSp>
        <p:nvGrpSpPr>
          <p:cNvPr id="14" name="Gruppieren 2">
            <a:extLst>
              <a:ext uri="{FF2B5EF4-FFF2-40B4-BE49-F238E27FC236}">
                <a16:creationId xmlns:a16="http://schemas.microsoft.com/office/drawing/2014/main" xmlns="" id="{BE697CE9-EBDE-6B4A-BE70-582D92A8A831}"/>
              </a:ext>
            </a:extLst>
          </p:cNvPr>
          <p:cNvGrpSpPr/>
          <p:nvPr/>
        </p:nvGrpSpPr>
        <p:grpSpPr>
          <a:xfrm>
            <a:off x="8701917" y="2868319"/>
            <a:ext cx="171180" cy="171180"/>
            <a:chOff x="3392092" y="1841122"/>
            <a:chExt cx="646508" cy="646508"/>
          </a:xfrm>
        </p:grpSpPr>
        <p:sp>
          <p:nvSpPr>
            <p:cNvPr id="15"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6" name="Freeform 15">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17" name="Group 3">
            <a:extLst>
              <a:ext uri="{FF2B5EF4-FFF2-40B4-BE49-F238E27FC236}">
                <a16:creationId xmlns:a16="http://schemas.microsoft.com/office/drawing/2014/main" xmlns="" id="{7104BADD-8CD1-6F4A-B894-869C3BDB3EEB}"/>
              </a:ext>
            </a:extLst>
          </p:cNvPr>
          <p:cNvGrpSpPr>
            <a:grpSpLocks noChangeAspect="1"/>
          </p:cNvGrpSpPr>
          <p:nvPr>
            <p:custDataLst>
              <p:tags r:id="rId2"/>
            </p:custDataLst>
          </p:nvPr>
        </p:nvGrpSpPr>
        <p:grpSpPr>
          <a:xfrm>
            <a:off x="8701918" y="3153207"/>
            <a:ext cx="171180" cy="171180"/>
            <a:chOff x="328396" y="5313940"/>
            <a:chExt cx="720000" cy="720000"/>
          </a:xfrm>
        </p:grpSpPr>
        <p:sp>
          <p:nvSpPr>
            <p:cNvPr id="18"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19"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20" name="Straight Connector 19"/>
          <p:cNvCxnSpPr/>
          <p:nvPr/>
        </p:nvCxnSpPr>
        <p:spPr>
          <a:xfrm>
            <a:off x="2371725"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87766" y="347821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7" hasCustomPrompt="1"/>
          </p:nvPr>
        </p:nvSpPr>
        <p:spPr>
          <a:xfrm>
            <a:off x="2355914" y="1808984"/>
            <a:ext cx="1188677" cy="1547840"/>
          </a:xfrm>
          <a:solidFill>
            <a:srgbClr val="D9DADB"/>
          </a:solidFill>
        </p:spPr>
        <p:txBody>
          <a:bodyPr/>
          <a:lstStyle>
            <a:lvl1pPr marL="0" indent="0">
              <a:buNone/>
              <a:defRPr sz="1400"/>
            </a:lvl1pPr>
          </a:lstStyle>
          <a:p>
            <a:r>
              <a:rPr lang="en-US" dirty="0"/>
              <a:t>Insert picture</a:t>
            </a:r>
          </a:p>
        </p:txBody>
      </p:sp>
      <p:sp>
        <p:nvSpPr>
          <p:cNvPr id="25" name="Picture Placeholder 3"/>
          <p:cNvSpPr>
            <a:spLocks noGrp="1"/>
          </p:cNvSpPr>
          <p:nvPr>
            <p:ph type="pic" sz="quarter" idx="18" hasCustomPrompt="1"/>
          </p:nvPr>
        </p:nvSpPr>
        <p:spPr>
          <a:xfrm>
            <a:off x="7287766" y="1808984"/>
            <a:ext cx="1188677" cy="1547840"/>
          </a:xfrm>
          <a:solidFill>
            <a:srgbClr val="D9DADB"/>
          </a:solidFill>
        </p:spPr>
        <p:txBody>
          <a:bodyPr/>
          <a:lstStyle>
            <a:lvl1pPr marL="0" indent="0">
              <a:buNone/>
              <a:defRPr sz="1400"/>
            </a:lvl1pPr>
          </a:lstStyle>
          <a:p>
            <a:r>
              <a:rPr lang="en-US" dirty="0"/>
              <a:t>Insert picture</a:t>
            </a:r>
          </a:p>
        </p:txBody>
      </p:sp>
      <p:sp>
        <p:nvSpPr>
          <p:cNvPr id="6" name="Text Placeholder 5"/>
          <p:cNvSpPr>
            <a:spLocks noGrp="1"/>
          </p:cNvSpPr>
          <p:nvPr>
            <p:ph type="body" sz="quarter" idx="19" hasCustomPrompt="1"/>
          </p:nvPr>
        </p:nvSpPr>
        <p:spPr>
          <a:xfrm>
            <a:off x="3770065"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26" name="Text Placeholder 5"/>
          <p:cNvSpPr>
            <a:spLocks noGrp="1"/>
          </p:cNvSpPr>
          <p:nvPr>
            <p:ph type="body" sz="quarter" idx="20" hasCustomPrompt="1"/>
          </p:nvPr>
        </p:nvSpPr>
        <p:spPr>
          <a:xfrm>
            <a:off x="3770065"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27" name="Text Placeholder 5"/>
          <p:cNvSpPr>
            <a:spLocks noGrp="1"/>
          </p:cNvSpPr>
          <p:nvPr>
            <p:ph type="body" sz="quarter" idx="21" hasCustomPrompt="1"/>
          </p:nvPr>
        </p:nvSpPr>
        <p:spPr>
          <a:xfrm>
            <a:off x="3770065"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28" name="Text Placeholder 5"/>
          <p:cNvSpPr>
            <a:spLocks noGrp="1"/>
          </p:cNvSpPr>
          <p:nvPr>
            <p:ph type="body" sz="quarter" idx="22" hasCustomPrompt="1"/>
          </p:nvPr>
        </p:nvSpPr>
        <p:spPr>
          <a:xfrm>
            <a:off x="4014948"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29" name="Text Placeholder 5"/>
          <p:cNvSpPr>
            <a:spLocks noGrp="1"/>
          </p:cNvSpPr>
          <p:nvPr>
            <p:ph type="body" sz="quarter" idx="23" hasCustomPrompt="1"/>
          </p:nvPr>
        </p:nvSpPr>
        <p:spPr>
          <a:xfrm>
            <a:off x="4014948"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
        <p:nvSpPr>
          <p:cNvPr id="30" name="Text Placeholder 5"/>
          <p:cNvSpPr>
            <a:spLocks noGrp="1"/>
          </p:cNvSpPr>
          <p:nvPr>
            <p:ph type="body" sz="quarter" idx="24" hasCustomPrompt="1"/>
          </p:nvPr>
        </p:nvSpPr>
        <p:spPr>
          <a:xfrm>
            <a:off x="8701917" y="180852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31" name="Text Placeholder 5"/>
          <p:cNvSpPr>
            <a:spLocks noGrp="1"/>
          </p:cNvSpPr>
          <p:nvPr>
            <p:ph type="body" sz="quarter" idx="25" hasCustomPrompt="1"/>
          </p:nvPr>
        </p:nvSpPr>
        <p:spPr>
          <a:xfrm>
            <a:off x="8701917" y="202033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32" name="Text Placeholder 5"/>
          <p:cNvSpPr>
            <a:spLocks noGrp="1"/>
          </p:cNvSpPr>
          <p:nvPr>
            <p:ph type="body" sz="quarter" idx="26" hasCustomPrompt="1"/>
          </p:nvPr>
        </p:nvSpPr>
        <p:spPr>
          <a:xfrm>
            <a:off x="8701917" y="231691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33" name="Text Placeholder 5"/>
          <p:cNvSpPr>
            <a:spLocks noGrp="1"/>
          </p:cNvSpPr>
          <p:nvPr>
            <p:ph type="body" sz="quarter" idx="27" hasCustomPrompt="1"/>
          </p:nvPr>
        </p:nvSpPr>
        <p:spPr>
          <a:xfrm>
            <a:off x="8946800" y="284558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34" name="Text Placeholder 5"/>
          <p:cNvSpPr>
            <a:spLocks noGrp="1"/>
          </p:cNvSpPr>
          <p:nvPr>
            <p:ph type="body" sz="quarter" idx="28" hasCustomPrompt="1"/>
          </p:nvPr>
        </p:nvSpPr>
        <p:spPr>
          <a:xfrm>
            <a:off x="8946800" y="312839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35" name="Gruppieren 2">
            <a:extLst>
              <a:ext uri="{FF2B5EF4-FFF2-40B4-BE49-F238E27FC236}">
                <a16:creationId xmlns:a16="http://schemas.microsoft.com/office/drawing/2014/main" xmlns="" id="{BE697CE9-EBDE-6B4A-BE70-582D92A8A831}"/>
              </a:ext>
            </a:extLst>
          </p:cNvPr>
          <p:cNvGrpSpPr/>
          <p:nvPr/>
        </p:nvGrpSpPr>
        <p:grpSpPr>
          <a:xfrm>
            <a:off x="3770065" y="5045939"/>
            <a:ext cx="171180" cy="171180"/>
            <a:chOff x="3392092" y="1841122"/>
            <a:chExt cx="646508" cy="646508"/>
          </a:xfrm>
        </p:grpSpPr>
        <p:sp>
          <p:nvSpPr>
            <p:cNvPr id="36"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37" name="Freeform 36">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38" name="Group 3">
            <a:extLst>
              <a:ext uri="{FF2B5EF4-FFF2-40B4-BE49-F238E27FC236}">
                <a16:creationId xmlns:a16="http://schemas.microsoft.com/office/drawing/2014/main" xmlns="" id="{7104BADD-8CD1-6F4A-B894-869C3BDB3EEB}"/>
              </a:ext>
            </a:extLst>
          </p:cNvPr>
          <p:cNvGrpSpPr>
            <a:grpSpLocks noChangeAspect="1"/>
          </p:cNvGrpSpPr>
          <p:nvPr>
            <p:custDataLst>
              <p:tags r:id="rId3"/>
            </p:custDataLst>
          </p:nvPr>
        </p:nvGrpSpPr>
        <p:grpSpPr>
          <a:xfrm>
            <a:off x="3770066" y="5330827"/>
            <a:ext cx="171180" cy="171180"/>
            <a:chOff x="328396" y="5313940"/>
            <a:chExt cx="720000" cy="720000"/>
          </a:xfrm>
        </p:grpSpPr>
        <p:sp>
          <p:nvSpPr>
            <p:cNvPr id="39"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40"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41" name="Straight Connector 40"/>
          <p:cNvCxnSpPr/>
          <p:nvPr/>
        </p:nvCxnSpPr>
        <p:spPr>
          <a:xfrm>
            <a:off x="2355914" y="5655833"/>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Picture Placeholder 3"/>
          <p:cNvSpPr>
            <a:spLocks noGrp="1"/>
          </p:cNvSpPr>
          <p:nvPr>
            <p:ph type="pic" sz="quarter" idx="29" hasCustomPrompt="1"/>
          </p:nvPr>
        </p:nvSpPr>
        <p:spPr>
          <a:xfrm>
            <a:off x="2355914" y="3986604"/>
            <a:ext cx="1188677" cy="1547840"/>
          </a:xfrm>
          <a:solidFill>
            <a:srgbClr val="D9DADB"/>
          </a:solidFill>
        </p:spPr>
        <p:txBody>
          <a:bodyPr/>
          <a:lstStyle>
            <a:lvl1pPr marL="0" indent="0">
              <a:buNone/>
              <a:defRPr sz="1400"/>
            </a:lvl1pPr>
          </a:lstStyle>
          <a:p>
            <a:r>
              <a:rPr lang="en-US" dirty="0"/>
              <a:t>Insert picture</a:t>
            </a:r>
          </a:p>
        </p:txBody>
      </p:sp>
      <p:sp>
        <p:nvSpPr>
          <p:cNvPr id="43" name="Text Placeholder 5"/>
          <p:cNvSpPr>
            <a:spLocks noGrp="1"/>
          </p:cNvSpPr>
          <p:nvPr>
            <p:ph type="body" sz="quarter" idx="30" hasCustomPrompt="1"/>
          </p:nvPr>
        </p:nvSpPr>
        <p:spPr>
          <a:xfrm>
            <a:off x="3770065" y="3986141"/>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44" name="Text Placeholder 5"/>
          <p:cNvSpPr>
            <a:spLocks noGrp="1"/>
          </p:cNvSpPr>
          <p:nvPr>
            <p:ph type="body" sz="quarter" idx="31" hasCustomPrompt="1"/>
          </p:nvPr>
        </p:nvSpPr>
        <p:spPr>
          <a:xfrm>
            <a:off x="3770065" y="4197957"/>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45" name="Text Placeholder 5"/>
          <p:cNvSpPr>
            <a:spLocks noGrp="1"/>
          </p:cNvSpPr>
          <p:nvPr>
            <p:ph type="body" sz="quarter" idx="32" hasCustomPrompt="1"/>
          </p:nvPr>
        </p:nvSpPr>
        <p:spPr>
          <a:xfrm>
            <a:off x="3770065" y="4494532"/>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46" name="Text Placeholder 5"/>
          <p:cNvSpPr>
            <a:spLocks noGrp="1"/>
          </p:cNvSpPr>
          <p:nvPr>
            <p:ph type="body" sz="quarter" idx="33" hasCustomPrompt="1"/>
          </p:nvPr>
        </p:nvSpPr>
        <p:spPr>
          <a:xfrm>
            <a:off x="4014948" y="5023208"/>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47" name="Text Placeholder 5"/>
          <p:cNvSpPr>
            <a:spLocks noGrp="1"/>
          </p:cNvSpPr>
          <p:nvPr>
            <p:ph type="body" sz="quarter" idx="34" hasCustomPrompt="1"/>
          </p:nvPr>
        </p:nvSpPr>
        <p:spPr>
          <a:xfrm>
            <a:off x="4014948" y="5306015"/>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grpSp>
        <p:nvGrpSpPr>
          <p:cNvPr id="48" name="Gruppieren 2">
            <a:extLst>
              <a:ext uri="{FF2B5EF4-FFF2-40B4-BE49-F238E27FC236}">
                <a16:creationId xmlns:a16="http://schemas.microsoft.com/office/drawing/2014/main" xmlns="" id="{BE697CE9-EBDE-6B4A-BE70-582D92A8A831}"/>
              </a:ext>
            </a:extLst>
          </p:cNvPr>
          <p:cNvGrpSpPr/>
          <p:nvPr/>
        </p:nvGrpSpPr>
        <p:grpSpPr>
          <a:xfrm>
            <a:off x="8701917" y="5043528"/>
            <a:ext cx="171180" cy="171180"/>
            <a:chOff x="3392092" y="1841122"/>
            <a:chExt cx="646508" cy="646508"/>
          </a:xfrm>
        </p:grpSpPr>
        <p:sp>
          <p:nvSpPr>
            <p:cNvPr id="49" name="Rechteck 14">
              <a:extLst>
                <a:ext uri="{FF2B5EF4-FFF2-40B4-BE49-F238E27FC236}">
                  <a16:creationId xmlns:a16="http://schemas.microsoft.com/office/drawing/2014/main" xmlns="" id="{E142A731-19B7-C34D-9534-9E05108F895F}"/>
                </a:ext>
              </a:extLst>
            </p:cNvPr>
            <p:cNvSpPr>
              <a:spLocks noChangeAspect="1"/>
            </p:cNvSpPr>
            <p:nvPr/>
          </p:nvSpPr>
          <p:spPr bwMode="gray">
            <a:xfrm>
              <a:off x="3392092" y="1841122"/>
              <a:ext cx="646508" cy="646508"/>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50" name="Freeform 49">
              <a:extLst>
                <a:ext uri="{FF2B5EF4-FFF2-40B4-BE49-F238E27FC236}">
                  <a16:creationId xmlns:a16="http://schemas.microsoft.com/office/drawing/2014/main" xmlns="" id="{F97E84AE-4AD9-4B44-9AA1-F797FC373809}"/>
                </a:ext>
              </a:extLst>
            </p:cNvPr>
            <p:cNvSpPr>
              <a:spLocks noChangeAspect="1"/>
            </p:cNvSpPr>
            <p:nvPr/>
          </p:nvSpPr>
          <p:spPr bwMode="auto">
            <a:xfrm>
              <a:off x="3546638" y="1970424"/>
              <a:ext cx="337415" cy="387905"/>
            </a:xfrm>
            <a:custGeom>
              <a:avLst/>
              <a:gdLst>
                <a:gd name="T0" fmla="*/ 573 w 1624"/>
                <a:gd name="T1" fmla="*/ 1257 h 1867"/>
                <a:gd name="T2" fmla="*/ 662 w 1624"/>
                <a:gd name="T3" fmla="*/ 1288 h 1867"/>
                <a:gd name="T4" fmla="*/ 938 w 1624"/>
                <a:gd name="T5" fmla="*/ 1051 h 1867"/>
                <a:gd name="T6" fmla="*/ 1106 w 1624"/>
                <a:gd name="T7" fmla="*/ 731 h 1867"/>
                <a:gd name="T8" fmla="*/ 1059 w 1624"/>
                <a:gd name="T9" fmla="*/ 645 h 1867"/>
                <a:gd name="T10" fmla="*/ 1001 w 1624"/>
                <a:gd name="T11" fmla="*/ 613 h 1867"/>
                <a:gd name="T12" fmla="*/ 924 w 1624"/>
                <a:gd name="T13" fmla="*/ 432 h 1867"/>
                <a:gd name="T14" fmla="*/ 1114 w 1624"/>
                <a:gd name="T15" fmla="*/ 81 h 1867"/>
                <a:gd name="T16" fmla="*/ 1287 w 1624"/>
                <a:gd name="T17" fmla="*/ 35 h 1867"/>
                <a:gd name="T18" fmla="*/ 1350 w 1624"/>
                <a:gd name="T19" fmla="*/ 69 h 1867"/>
                <a:gd name="T20" fmla="*/ 1527 w 1624"/>
                <a:gd name="T21" fmla="*/ 235 h 1867"/>
                <a:gd name="T22" fmla="*/ 1583 w 1624"/>
                <a:gd name="T23" fmla="*/ 555 h 1867"/>
                <a:gd name="T24" fmla="*/ 1172 w 1624"/>
                <a:gd name="T25" fmla="*/ 1253 h 1867"/>
                <a:gd name="T26" fmla="*/ 586 w 1624"/>
                <a:gd name="T27" fmla="*/ 1803 h 1867"/>
                <a:gd name="T28" fmla="*/ 269 w 1624"/>
                <a:gd name="T29" fmla="*/ 1807 h 1867"/>
                <a:gd name="T30" fmla="*/ 33 w 1624"/>
                <a:gd name="T31" fmla="*/ 1602 h 1867"/>
                <a:gd name="T32" fmla="*/ 2 w 1624"/>
                <a:gd name="T33" fmla="*/ 1508 h 1867"/>
                <a:gd name="T34" fmla="*/ 45 w 1624"/>
                <a:gd name="T35" fmla="*/ 1421 h 1867"/>
                <a:gd name="T36" fmla="*/ 346 w 1624"/>
                <a:gd name="T37" fmla="*/ 1158 h 1867"/>
                <a:gd name="T38" fmla="*/ 448 w 1624"/>
                <a:gd name="T39" fmla="*/ 1145 h 1867"/>
                <a:gd name="T40" fmla="*/ 573 w 1624"/>
                <a:gd name="T41" fmla="*/ 1257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867">
                  <a:moveTo>
                    <a:pt x="573" y="1257"/>
                  </a:moveTo>
                  <a:cubicBezTo>
                    <a:pt x="592" y="1282"/>
                    <a:pt x="630" y="1303"/>
                    <a:pt x="662" y="1288"/>
                  </a:cubicBezTo>
                  <a:cubicBezTo>
                    <a:pt x="753" y="1245"/>
                    <a:pt x="854" y="1156"/>
                    <a:pt x="938" y="1051"/>
                  </a:cubicBezTo>
                  <a:cubicBezTo>
                    <a:pt x="1020" y="948"/>
                    <a:pt x="1084" y="831"/>
                    <a:pt x="1106" y="731"/>
                  </a:cubicBezTo>
                  <a:cubicBezTo>
                    <a:pt x="1113" y="696"/>
                    <a:pt x="1089" y="661"/>
                    <a:pt x="1059" y="645"/>
                  </a:cubicBezTo>
                  <a:cubicBezTo>
                    <a:pt x="1001" y="613"/>
                    <a:pt x="1001" y="613"/>
                    <a:pt x="1001" y="613"/>
                  </a:cubicBezTo>
                  <a:cubicBezTo>
                    <a:pt x="942" y="580"/>
                    <a:pt x="888" y="499"/>
                    <a:pt x="924" y="432"/>
                  </a:cubicBezTo>
                  <a:cubicBezTo>
                    <a:pt x="1114" y="81"/>
                    <a:pt x="1114" y="81"/>
                    <a:pt x="1114" y="81"/>
                  </a:cubicBezTo>
                  <a:cubicBezTo>
                    <a:pt x="1150" y="16"/>
                    <a:pt x="1224" y="0"/>
                    <a:pt x="1287" y="35"/>
                  </a:cubicBezTo>
                  <a:cubicBezTo>
                    <a:pt x="1350" y="69"/>
                    <a:pt x="1350" y="69"/>
                    <a:pt x="1350" y="69"/>
                  </a:cubicBezTo>
                  <a:cubicBezTo>
                    <a:pt x="1415" y="105"/>
                    <a:pt x="1479" y="165"/>
                    <a:pt x="1527" y="235"/>
                  </a:cubicBezTo>
                  <a:cubicBezTo>
                    <a:pt x="1593" y="332"/>
                    <a:pt x="1624" y="442"/>
                    <a:pt x="1583" y="555"/>
                  </a:cubicBezTo>
                  <a:cubicBezTo>
                    <a:pt x="1500" y="781"/>
                    <a:pt x="1351" y="1030"/>
                    <a:pt x="1172" y="1253"/>
                  </a:cubicBezTo>
                  <a:cubicBezTo>
                    <a:pt x="994" y="1477"/>
                    <a:pt x="786" y="1676"/>
                    <a:pt x="586" y="1803"/>
                  </a:cubicBezTo>
                  <a:cubicBezTo>
                    <a:pt x="486" y="1867"/>
                    <a:pt x="375" y="1856"/>
                    <a:pt x="269" y="1807"/>
                  </a:cubicBezTo>
                  <a:cubicBezTo>
                    <a:pt x="157" y="1755"/>
                    <a:pt x="106" y="1695"/>
                    <a:pt x="33" y="1602"/>
                  </a:cubicBezTo>
                  <a:cubicBezTo>
                    <a:pt x="11" y="1573"/>
                    <a:pt x="0" y="1540"/>
                    <a:pt x="2" y="1508"/>
                  </a:cubicBezTo>
                  <a:cubicBezTo>
                    <a:pt x="4" y="1475"/>
                    <a:pt x="18" y="1444"/>
                    <a:pt x="45" y="1421"/>
                  </a:cubicBezTo>
                  <a:cubicBezTo>
                    <a:pt x="70" y="1399"/>
                    <a:pt x="346" y="1158"/>
                    <a:pt x="346" y="1158"/>
                  </a:cubicBezTo>
                  <a:cubicBezTo>
                    <a:pt x="376" y="1134"/>
                    <a:pt x="413" y="1133"/>
                    <a:pt x="448" y="1145"/>
                  </a:cubicBezTo>
                  <a:cubicBezTo>
                    <a:pt x="510" y="1166"/>
                    <a:pt x="536" y="1210"/>
                    <a:pt x="573" y="12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p>
          </p:txBody>
        </p:sp>
      </p:grpSp>
      <p:grpSp>
        <p:nvGrpSpPr>
          <p:cNvPr id="51" name="Group 3">
            <a:extLst>
              <a:ext uri="{FF2B5EF4-FFF2-40B4-BE49-F238E27FC236}">
                <a16:creationId xmlns:a16="http://schemas.microsoft.com/office/drawing/2014/main" xmlns="" id="{7104BADD-8CD1-6F4A-B894-869C3BDB3EEB}"/>
              </a:ext>
            </a:extLst>
          </p:cNvPr>
          <p:cNvGrpSpPr>
            <a:grpSpLocks noChangeAspect="1"/>
          </p:cNvGrpSpPr>
          <p:nvPr>
            <p:custDataLst>
              <p:tags r:id="rId4"/>
            </p:custDataLst>
          </p:nvPr>
        </p:nvGrpSpPr>
        <p:grpSpPr>
          <a:xfrm>
            <a:off x="8701918" y="5328416"/>
            <a:ext cx="171180" cy="171180"/>
            <a:chOff x="328396" y="5313940"/>
            <a:chExt cx="720000" cy="720000"/>
          </a:xfrm>
        </p:grpSpPr>
        <p:sp>
          <p:nvSpPr>
            <p:cNvPr id="52" name="Rectangle 4">
              <a:extLst>
                <a:ext uri="{FF2B5EF4-FFF2-40B4-BE49-F238E27FC236}">
                  <a16:creationId xmlns:a16="http://schemas.microsoft.com/office/drawing/2014/main" xmlns="" id="{74BE3D5F-1445-6E40-8B49-72E15568383B}"/>
                </a:ext>
              </a:extLst>
            </p:cNvPr>
            <p:cNvSpPr/>
            <p:nvPr/>
          </p:nvSpPr>
          <p:spPr bwMode="gray">
            <a:xfrm>
              <a:off x="328396" y="5313940"/>
              <a:ext cx="720000" cy="720000"/>
            </a:xfrm>
            <a:prstGeom prst="rect">
              <a:avLst/>
            </a:prstGeom>
            <a:solidFill>
              <a:srgbClr val="E55A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000" dirty="0">
                <a:solidFill>
                  <a:schemeClr val="tx1"/>
                </a:solidFill>
                <a:latin typeface="Arial" pitchFamily="34" charset="0"/>
                <a:cs typeface="Arial" pitchFamily="34" charset="0"/>
              </a:endParaRPr>
            </a:p>
          </p:txBody>
        </p:sp>
        <p:sp>
          <p:nvSpPr>
            <p:cNvPr id="53" name="Freeform 76">
              <a:extLst>
                <a:ext uri="{FF2B5EF4-FFF2-40B4-BE49-F238E27FC236}">
                  <a16:creationId xmlns:a16="http://schemas.microsoft.com/office/drawing/2014/main" xmlns="" id="{55DB3C95-7D0C-D141-901E-96D692794D2B}"/>
                </a:ext>
              </a:extLst>
            </p:cNvPr>
            <p:cNvSpPr>
              <a:spLocks noChangeAspect="1" noEditPoints="1"/>
            </p:cNvSpPr>
            <p:nvPr/>
          </p:nvSpPr>
          <p:spPr bwMode="auto">
            <a:xfrm>
              <a:off x="456202" y="5509222"/>
              <a:ext cx="504000" cy="329436"/>
            </a:xfrm>
            <a:custGeom>
              <a:avLst/>
              <a:gdLst>
                <a:gd name="T0" fmla="*/ 0 w 2080"/>
                <a:gd name="T1" fmla="*/ 65 h 1360"/>
                <a:gd name="T2" fmla="*/ 0 w 2080"/>
                <a:gd name="T3" fmla="*/ 0 h 1360"/>
                <a:gd name="T4" fmla="*/ 2080 w 2080"/>
                <a:gd name="T5" fmla="*/ 0 h 1360"/>
                <a:gd name="T6" fmla="*/ 2080 w 2080"/>
                <a:gd name="T7" fmla="*/ 65 h 1360"/>
                <a:gd name="T8" fmla="*/ 1089 w 2080"/>
                <a:gd name="T9" fmla="*/ 862 h 1360"/>
                <a:gd name="T10" fmla="*/ 991 w 2080"/>
                <a:gd name="T11" fmla="*/ 862 h 1360"/>
                <a:gd name="T12" fmla="*/ 0 w 2080"/>
                <a:gd name="T13" fmla="*/ 65 h 1360"/>
                <a:gd name="T14" fmla="*/ 1139 w 2080"/>
                <a:gd name="T15" fmla="*/ 924 h 1360"/>
                <a:gd name="T16" fmla="*/ 1282 w 2080"/>
                <a:gd name="T17" fmla="*/ 810 h 1360"/>
                <a:gd name="T18" fmla="*/ 2076 w 2080"/>
                <a:gd name="T19" fmla="*/ 1360 h 1360"/>
                <a:gd name="T20" fmla="*/ 4 w 2080"/>
                <a:gd name="T21" fmla="*/ 1360 h 1360"/>
                <a:gd name="T22" fmla="*/ 798 w 2080"/>
                <a:gd name="T23" fmla="*/ 810 h 1360"/>
                <a:gd name="T24" fmla="*/ 941 w 2080"/>
                <a:gd name="T25" fmla="*/ 924 h 1360"/>
                <a:gd name="T26" fmla="*/ 1139 w 2080"/>
                <a:gd name="T27" fmla="*/ 924 h 1360"/>
                <a:gd name="T28" fmla="*/ 2 w 2080"/>
                <a:gd name="T29" fmla="*/ 137 h 1360"/>
                <a:gd name="T30" fmla="*/ 42 w 2080"/>
                <a:gd name="T31" fmla="*/ 201 h 1360"/>
                <a:gd name="T32" fmla="*/ 734 w 2080"/>
                <a:gd name="T33" fmla="*/ 758 h 1360"/>
                <a:gd name="T34" fmla="*/ 0 w 2080"/>
                <a:gd name="T35" fmla="*/ 1266 h 1360"/>
                <a:gd name="T36" fmla="*/ 0 w 2080"/>
                <a:gd name="T37" fmla="*/ 135 h 1360"/>
                <a:gd name="T38" fmla="*/ 2 w 2080"/>
                <a:gd name="T39" fmla="*/ 137 h 1360"/>
                <a:gd name="T40" fmla="*/ 2080 w 2080"/>
                <a:gd name="T41" fmla="*/ 136 h 1360"/>
                <a:gd name="T42" fmla="*/ 2080 w 2080"/>
                <a:gd name="T43" fmla="*/ 1265 h 1360"/>
                <a:gd name="T44" fmla="*/ 1346 w 2080"/>
                <a:gd name="T45" fmla="*/ 758 h 1360"/>
                <a:gd name="T46" fmla="*/ 2038 w 2080"/>
                <a:gd name="T47" fmla="*/ 201 h 1360"/>
                <a:gd name="T48" fmla="*/ 2080 w 2080"/>
                <a:gd name="T49" fmla="*/ 13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1360">
                  <a:moveTo>
                    <a:pt x="0" y="65"/>
                  </a:moveTo>
                  <a:cubicBezTo>
                    <a:pt x="0" y="0"/>
                    <a:pt x="0" y="0"/>
                    <a:pt x="0" y="0"/>
                  </a:cubicBezTo>
                  <a:cubicBezTo>
                    <a:pt x="2080" y="0"/>
                    <a:pt x="2080" y="0"/>
                    <a:pt x="2080" y="0"/>
                  </a:cubicBezTo>
                  <a:cubicBezTo>
                    <a:pt x="2080" y="65"/>
                    <a:pt x="2080" y="65"/>
                    <a:pt x="2080" y="65"/>
                  </a:cubicBezTo>
                  <a:cubicBezTo>
                    <a:pt x="1089" y="862"/>
                    <a:pt x="1089" y="862"/>
                    <a:pt x="1089" y="862"/>
                  </a:cubicBezTo>
                  <a:cubicBezTo>
                    <a:pt x="1060" y="886"/>
                    <a:pt x="1020" y="886"/>
                    <a:pt x="991" y="862"/>
                  </a:cubicBezTo>
                  <a:lnTo>
                    <a:pt x="0" y="65"/>
                  </a:lnTo>
                  <a:close/>
                  <a:moveTo>
                    <a:pt x="1139" y="924"/>
                  </a:moveTo>
                  <a:cubicBezTo>
                    <a:pt x="1282" y="810"/>
                    <a:pt x="1282" y="810"/>
                    <a:pt x="1282" y="810"/>
                  </a:cubicBezTo>
                  <a:cubicBezTo>
                    <a:pt x="2076" y="1360"/>
                    <a:pt x="2076" y="1360"/>
                    <a:pt x="2076" y="1360"/>
                  </a:cubicBezTo>
                  <a:cubicBezTo>
                    <a:pt x="4" y="1360"/>
                    <a:pt x="4" y="1360"/>
                    <a:pt x="4" y="1360"/>
                  </a:cubicBezTo>
                  <a:cubicBezTo>
                    <a:pt x="798" y="810"/>
                    <a:pt x="798" y="810"/>
                    <a:pt x="798" y="810"/>
                  </a:cubicBezTo>
                  <a:cubicBezTo>
                    <a:pt x="941" y="924"/>
                    <a:pt x="941" y="924"/>
                    <a:pt x="941" y="924"/>
                  </a:cubicBezTo>
                  <a:cubicBezTo>
                    <a:pt x="1000" y="972"/>
                    <a:pt x="1080" y="972"/>
                    <a:pt x="1139" y="924"/>
                  </a:cubicBezTo>
                  <a:close/>
                  <a:moveTo>
                    <a:pt x="2" y="137"/>
                  </a:moveTo>
                  <a:cubicBezTo>
                    <a:pt x="8" y="163"/>
                    <a:pt x="22" y="185"/>
                    <a:pt x="42" y="201"/>
                  </a:cubicBezTo>
                  <a:cubicBezTo>
                    <a:pt x="734" y="758"/>
                    <a:pt x="734" y="758"/>
                    <a:pt x="734" y="758"/>
                  </a:cubicBezTo>
                  <a:cubicBezTo>
                    <a:pt x="0" y="1266"/>
                    <a:pt x="0" y="1266"/>
                    <a:pt x="0" y="1266"/>
                  </a:cubicBezTo>
                  <a:cubicBezTo>
                    <a:pt x="0" y="135"/>
                    <a:pt x="0" y="135"/>
                    <a:pt x="0" y="135"/>
                  </a:cubicBezTo>
                  <a:lnTo>
                    <a:pt x="2" y="137"/>
                  </a:lnTo>
                  <a:close/>
                  <a:moveTo>
                    <a:pt x="2080" y="136"/>
                  </a:moveTo>
                  <a:cubicBezTo>
                    <a:pt x="2080" y="1265"/>
                    <a:pt x="2080" y="1265"/>
                    <a:pt x="2080" y="1265"/>
                  </a:cubicBezTo>
                  <a:cubicBezTo>
                    <a:pt x="1346" y="758"/>
                    <a:pt x="1346" y="758"/>
                    <a:pt x="1346" y="758"/>
                  </a:cubicBezTo>
                  <a:cubicBezTo>
                    <a:pt x="2038" y="201"/>
                    <a:pt x="2038" y="201"/>
                    <a:pt x="2038" y="201"/>
                  </a:cubicBezTo>
                  <a:cubicBezTo>
                    <a:pt x="2060" y="182"/>
                    <a:pt x="2072" y="162"/>
                    <a:pt x="2080"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00" dirty="0"/>
            </a:p>
          </p:txBody>
        </p:sp>
      </p:grpSp>
      <p:cxnSp>
        <p:nvCxnSpPr>
          <p:cNvPr id="54" name="Straight Connector 53"/>
          <p:cNvCxnSpPr/>
          <p:nvPr/>
        </p:nvCxnSpPr>
        <p:spPr>
          <a:xfrm>
            <a:off x="7287766" y="5653422"/>
            <a:ext cx="3888000"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5" name="Picture Placeholder 3"/>
          <p:cNvSpPr>
            <a:spLocks noGrp="1"/>
          </p:cNvSpPr>
          <p:nvPr>
            <p:ph type="pic" sz="quarter" idx="35" hasCustomPrompt="1"/>
          </p:nvPr>
        </p:nvSpPr>
        <p:spPr>
          <a:xfrm>
            <a:off x="7287766" y="3984193"/>
            <a:ext cx="1188677" cy="1547840"/>
          </a:xfrm>
          <a:solidFill>
            <a:srgbClr val="D9DADB"/>
          </a:solidFill>
        </p:spPr>
        <p:txBody>
          <a:bodyPr/>
          <a:lstStyle>
            <a:lvl1pPr marL="0" indent="0">
              <a:buNone/>
              <a:defRPr sz="1400"/>
            </a:lvl1pPr>
          </a:lstStyle>
          <a:p>
            <a:r>
              <a:rPr lang="en-US" dirty="0"/>
              <a:t>Insert picture</a:t>
            </a:r>
          </a:p>
        </p:txBody>
      </p:sp>
      <p:sp>
        <p:nvSpPr>
          <p:cNvPr id="56" name="Text Placeholder 5"/>
          <p:cNvSpPr>
            <a:spLocks noGrp="1"/>
          </p:cNvSpPr>
          <p:nvPr>
            <p:ph type="body" sz="quarter" idx="36" hasCustomPrompt="1"/>
          </p:nvPr>
        </p:nvSpPr>
        <p:spPr>
          <a:xfrm>
            <a:off x="8701917" y="3983730"/>
            <a:ext cx="2463190" cy="192360"/>
          </a:xfrm>
        </p:spPr>
        <p:txBody>
          <a:bodyPr lIns="0" tIns="0" rIns="0" bIns="0" anchor="ctr" anchorCtr="0"/>
          <a:lstStyle>
            <a:lvl1pPr marL="0" indent="0" algn="l">
              <a:lnSpc>
                <a:spcPct val="100000"/>
              </a:lnSpc>
              <a:buNone/>
              <a:defRPr sz="100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Country</a:t>
            </a:r>
          </a:p>
        </p:txBody>
      </p:sp>
      <p:sp>
        <p:nvSpPr>
          <p:cNvPr id="57" name="Text Placeholder 5"/>
          <p:cNvSpPr>
            <a:spLocks noGrp="1"/>
          </p:cNvSpPr>
          <p:nvPr>
            <p:ph type="body" sz="quarter" idx="37" hasCustomPrompt="1"/>
          </p:nvPr>
        </p:nvSpPr>
        <p:spPr>
          <a:xfrm>
            <a:off x="8701917" y="4195546"/>
            <a:ext cx="2463190" cy="266182"/>
          </a:xfrm>
        </p:spPr>
        <p:txBody>
          <a:bodyPr lIns="0" tIns="0" rIns="0" bIns="0" anchor="b" anchorCtr="0"/>
          <a:lstStyle>
            <a:lvl1pPr marL="0" indent="0" algn="l">
              <a:lnSpc>
                <a:spcPct val="100000"/>
              </a:lnSpc>
              <a:buNone/>
              <a:defRPr sz="1400" b="1" baseline="0">
                <a:solidFill>
                  <a:schemeClr val="tx2"/>
                </a:solidFill>
              </a:defRPr>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Name, Surname</a:t>
            </a:r>
          </a:p>
        </p:txBody>
      </p:sp>
      <p:sp>
        <p:nvSpPr>
          <p:cNvPr id="58" name="Text Placeholder 5"/>
          <p:cNvSpPr>
            <a:spLocks noGrp="1"/>
          </p:cNvSpPr>
          <p:nvPr>
            <p:ph type="body" sz="quarter" idx="38" hasCustomPrompt="1"/>
          </p:nvPr>
        </p:nvSpPr>
        <p:spPr>
          <a:xfrm>
            <a:off x="8701917" y="4492121"/>
            <a:ext cx="2463190"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Job Position</a:t>
            </a:r>
          </a:p>
        </p:txBody>
      </p:sp>
      <p:sp>
        <p:nvSpPr>
          <p:cNvPr id="59" name="Text Placeholder 5"/>
          <p:cNvSpPr>
            <a:spLocks noGrp="1"/>
          </p:cNvSpPr>
          <p:nvPr>
            <p:ph type="body" sz="quarter" idx="39" hasCustomPrompt="1"/>
          </p:nvPr>
        </p:nvSpPr>
        <p:spPr>
          <a:xfrm>
            <a:off x="8946800" y="5020797"/>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Phone number</a:t>
            </a:r>
          </a:p>
        </p:txBody>
      </p:sp>
      <p:sp>
        <p:nvSpPr>
          <p:cNvPr id="60" name="Text Placeholder 5"/>
          <p:cNvSpPr>
            <a:spLocks noGrp="1"/>
          </p:cNvSpPr>
          <p:nvPr>
            <p:ph type="body" sz="quarter" idx="40" hasCustomPrompt="1"/>
          </p:nvPr>
        </p:nvSpPr>
        <p:spPr>
          <a:xfrm>
            <a:off x="8946800" y="5303604"/>
            <a:ext cx="2218307" cy="192360"/>
          </a:xfrm>
        </p:spPr>
        <p:txBody>
          <a:bodyPr lIns="0" tIns="0" rIns="0" bIns="0" anchor="ctr" anchorCtr="0"/>
          <a:lstStyle>
            <a:lvl1pPr marL="0" indent="0" algn="l">
              <a:lnSpc>
                <a:spcPct val="100000"/>
              </a:lnSpc>
              <a:buNone/>
              <a:defRPr sz="1000" baseline="0"/>
            </a:lvl1pPr>
            <a:lvl2pPr marL="0" indent="0">
              <a:lnSpc>
                <a:spcPct val="100000"/>
              </a:lnSpc>
              <a:buNone/>
              <a:defRPr sz="1000"/>
            </a:lvl2pPr>
            <a:lvl3pPr marL="0" indent="0">
              <a:lnSpc>
                <a:spcPct val="100000"/>
              </a:lnSpc>
              <a:buNone/>
              <a:defRPr sz="1000"/>
            </a:lvl3pPr>
            <a:lvl4pPr marL="0" indent="0">
              <a:lnSpc>
                <a:spcPct val="100000"/>
              </a:lnSpc>
              <a:buNone/>
              <a:defRPr sz="1000"/>
            </a:lvl4pPr>
            <a:lvl5pPr marL="0" indent="0">
              <a:lnSpc>
                <a:spcPct val="100000"/>
              </a:lnSpc>
              <a:buNone/>
              <a:defRPr sz="1000"/>
            </a:lvl5pPr>
          </a:lstStyle>
          <a:p>
            <a:pPr lvl="0"/>
            <a:r>
              <a:rPr lang="en-US" dirty="0"/>
              <a:t>Email address</a:t>
            </a:r>
          </a:p>
        </p:txBody>
      </p:sp>
    </p:spTree>
    <p:extLst>
      <p:ext uri="{BB962C8B-B14F-4D97-AF65-F5344CB8AC3E}">
        <p14:creationId xmlns:p14="http://schemas.microsoft.com/office/powerpoint/2010/main" val="667800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30" name="picture">
            <a:extLst>
              <a:ext uri="{FF2B5EF4-FFF2-40B4-BE49-F238E27FC236}">
                <a16:creationId xmlns:a16="http://schemas.microsoft.com/office/drawing/2014/main" xmlns="" id="{8BF907F5-A9CD-2740-AF54-6BACB62334AE}"/>
              </a:ext>
            </a:extLst>
          </p:cNvPr>
          <p:cNvPicPr>
            <a:picLocks noChangeAspect="1"/>
          </p:cNvPicPr>
          <p:nvPr/>
        </p:nvPicPr>
        <p:blipFill rotWithShape="1">
          <a:blip r:embed="rId2"/>
          <a:srcRect l="2437" t="1" r="7487" b="9924"/>
          <a:stretch/>
        </p:blipFill>
        <p:spPr>
          <a:xfrm>
            <a:off x="2620212" y="-8808"/>
            <a:ext cx="9697299" cy="6866807"/>
          </a:xfrm>
          <a:prstGeom prst="rect">
            <a:avLst/>
          </a:prstGeom>
        </p:spPr>
      </p:pic>
      <p:sp>
        <p:nvSpPr>
          <p:cNvPr id="29" name="shpPicture"/>
          <p:cNvSpPr/>
          <p:nvPr/>
        </p:nvSpPr>
        <p:spPr>
          <a:xfrm>
            <a:off x="0" y="0"/>
            <a:ext cx="4347306" cy="6858000"/>
          </a:xfrm>
          <a:custGeom>
            <a:avLst/>
            <a:gdLst>
              <a:gd name="connsiteX0" fmla="*/ 0 w 4347306"/>
              <a:gd name="connsiteY0" fmla="*/ 0 h 6858000"/>
              <a:gd name="connsiteX1" fmla="*/ 3252806 w 4347306"/>
              <a:gd name="connsiteY1" fmla="*/ 0 h 6858000"/>
              <a:gd name="connsiteX2" fmla="*/ 4347306 w 4347306"/>
              <a:gd name="connsiteY2" fmla="*/ 4140909 h 6858000"/>
              <a:gd name="connsiteX3" fmla="*/ 2943442 w 4347306"/>
              <a:gd name="connsiteY3" fmla="*/ 6858000 h 6858000"/>
              <a:gd name="connsiteX4" fmla="*/ 0 w 434730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306" h="6858000">
                <a:moveTo>
                  <a:pt x="0" y="0"/>
                </a:moveTo>
                <a:lnTo>
                  <a:pt x="3252806" y="0"/>
                </a:lnTo>
                <a:lnTo>
                  <a:pt x="4347306" y="4140909"/>
                </a:lnTo>
                <a:lnTo>
                  <a:pt x="294344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D76217CC-534C-41BF-930C-27B1184E95F2}" type="datetime5">
              <a:rPr lang="en-US" smtClean="0"/>
              <a:t>16-Dec-19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dirty="0"/>
              <a:t>Title of presentation (Insert / Header &amp; Footer / Apply to All)</a:t>
            </a:r>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dirty="0"/>
          </a:p>
        </p:txBody>
      </p:sp>
      <p:sp>
        <p:nvSpPr>
          <p:cNvPr id="2" name="Title 1"/>
          <p:cNvSpPr>
            <a:spLocks noGrp="1"/>
          </p:cNvSpPr>
          <p:nvPr>
            <p:ph type="ctrTitle" hasCustomPrompt="1"/>
          </p:nvPr>
        </p:nvSpPr>
        <p:spPr>
          <a:xfrm>
            <a:off x="4777671" y="2019727"/>
            <a:ext cx="3816000" cy="2236264"/>
          </a:xfrm>
        </p:spPr>
        <p:txBody>
          <a:bodyPr anchor="b"/>
          <a:lstStyle>
            <a:lvl1pPr algn="l">
              <a:defRPr sz="3600"/>
            </a:lvl1pPr>
          </a:lstStyle>
          <a:p>
            <a:r>
              <a:rPr lang="en-US" dirty="0"/>
              <a:t>Click to add thank you</a:t>
            </a:r>
          </a:p>
        </p:txBody>
      </p:sp>
    </p:spTree>
    <p:extLst>
      <p:ext uri="{BB962C8B-B14F-4D97-AF65-F5344CB8AC3E}">
        <p14:creationId xmlns:p14="http://schemas.microsoft.com/office/powerpoint/2010/main" val="281101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5" name="Rectangle 4"/>
          <p:cNvSpPr/>
          <p:nvPr/>
        </p:nvSpPr>
        <p:spPr bwMode="white">
          <a:xfrm>
            <a:off x="0" y="0"/>
            <a:ext cx="514350" cy="162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p:cNvSpPr>
            <a:spLocks noGrp="1"/>
          </p:cNvSpPr>
          <p:nvPr>
            <p:ph type="dt" sz="half" idx="10"/>
          </p:nvPr>
        </p:nvSpPr>
        <p:spPr/>
        <p:txBody>
          <a:bodyPr/>
          <a:lstStyle/>
          <a:p>
            <a:fld id="{2DD22AFC-145E-4433-8756-926F8A0E61FA}" type="datetime5">
              <a:rPr lang="en-US" smtClean="0"/>
              <a:t>16-Dec-19</a:t>
            </a:fld>
            <a:endParaRPr lang="en-US" dirty="0"/>
          </a:p>
        </p:txBody>
      </p:sp>
      <p:sp>
        <p:nvSpPr>
          <p:cNvPr id="7" name="Footer Placeholder 6"/>
          <p:cNvSpPr>
            <a:spLocks noGrp="1"/>
          </p:cNvSpPr>
          <p:nvPr>
            <p:ph type="ftr" sz="quarter" idx="11"/>
          </p:nvPr>
        </p:nvSpPr>
        <p:spPr/>
        <p:txBody>
          <a:bodyPr/>
          <a:lstStyle/>
          <a:p>
            <a:r>
              <a:rPr lang="en-US" dirty="0"/>
              <a:t>Title of presentation (Insert / Header &amp; Footer / Apply to All)</a:t>
            </a:r>
          </a:p>
        </p:txBody>
      </p:sp>
      <p:sp>
        <p:nvSpPr>
          <p:cNvPr id="8" name="Slide Number Placeholder 7"/>
          <p:cNvSpPr>
            <a:spLocks noGrp="1"/>
          </p:cNvSpPr>
          <p:nvPr>
            <p:ph type="sldNum" sz="quarter" idx="12"/>
          </p:nvPr>
        </p:nvSpPr>
        <p:spPr/>
        <p:txBody>
          <a:bodyPr/>
          <a:lstStyle/>
          <a:p>
            <a:fld id="{5F3E29E4-0979-4FCA-B4C5-5FC6044C982A}" type="slidenum">
              <a:rPr lang="en-US" smtClean="0"/>
              <a:pPr/>
              <a:t>‹#›</a:t>
            </a:fld>
            <a:endParaRPr lang="en-US" dirty="0"/>
          </a:p>
        </p:txBody>
      </p:sp>
      <p:sp>
        <p:nvSpPr>
          <p:cNvPr id="10"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400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AF5B2FD7-A1C3-4F99-9996-6254468DC4CB}" type="datetime5">
              <a:rPr lang="en-US" smtClean="0"/>
              <a:t>16-Dec-19</a:t>
            </a:fld>
            <a:endParaRPr lang="en-US" dirty="0"/>
          </a:p>
        </p:txBody>
      </p:sp>
      <p:sp>
        <p:nvSpPr>
          <p:cNvPr id="8" name="Footer Placeholder 7"/>
          <p:cNvSpPr>
            <a:spLocks noGrp="1"/>
          </p:cNvSpPr>
          <p:nvPr>
            <p:ph type="ftr" sz="quarter" idx="11"/>
          </p:nvPr>
        </p:nvSpPr>
        <p:spPr/>
        <p:txBody>
          <a:bodyPr/>
          <a:lstStyle/>
          <a:p>
            <a:r>
              <a:rPr lang="en-US" dirty="0"/>
              <a:t>Title of presentation (Insert / Header &amp; Footer / Apply to All)</a:t>
            </a:r>
          </a:p>
        </p:txBody>
      </p:sp>
      <p:sp>
        <p:nvSpPr>
          <p:cNvPr id="9" name="Slide Number Placeholder 8"/>
          <p:cNvSpPr>
            <a:spLocks noGrp="1"/>
          </p:cNvSpPr>
          <p:nvPr>
            <p:ph type="sldNum" sz="quarter" idx="12"/>
          </p:nvPr>
        </p:nvSpPr>
        <p:spPr/>
        <p:txBody>
          <a:bodyPr/>
          <a:lstStyle/>
          <a:p>
            <a:fld id="{5F3E29E4-0979-4FCA-B4C5-5FC6044C982A}" type="slidenum">
              <a:rPr lang="en-US" smtClean="0"/>
              <a:pPr/>
              <a:t>‹#›</a:t>
            </a:fld>
            <a:endParaRPr lang="en-US" dirty="0"/>
          </a:p>
        </p:txBody>
      </p:sp>
    </p:spTree>
    <p:extLst>
      <p:ext uri="{BB962C8B-B14F-4D97-AF65-F5344CB8AC3E}">
        <p14:creationId xmlns:p14="http://schemas.microsoft.com/office/powerpoint/2010/main" val="334019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278" y="404813"/>
            <a:ext cx="1400175" cy="5832474"/>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076400" y="404813"/>
            <a:ext cx="5943525" cy="583247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A1079567-0E61-4D85-B570-3273C3AD246A}" type="datetime5">
              <a:rPr lang="en-US" smtClean="0"/>
              <a:t>16-Dec-19</a:t>
            </a:fld>
            <a:endParaRPr lang="en-US" dirty="0"/>
          </a:p>
        </p:txBody>
      </p:sp>
      <p:sp>
        <p:nvSpPr>
          <p:cNvPr id="8" name="Footer Placeholder 7"/>
          <p:cNvSpPr>
            <a:spLocks noGrp="1"/>
          </p:cNvSpPr>
          <p:nvPr>
            <p:ph type="ftr" sz="quarter" idx="11"/>
          </p:nvPr>
        </p:nvSpPr>
        <p:spPr/>
        <p:txBody>
          <a:bodyPr/>
          <a:lstStyle/>
          <a:p>
            <a:r>
              <a:rPr lang="en-US" dirty="0"/>
              <a:t>Title of presentation (Insert / Header &amp; Footer / Apply to All)</a:t>
            </a:r>
          </a:p>
        </p:txBody>
      </p:sp>
      <p:sp>
        <p:nvSpPr>
          <p:cNvPr id="9" name="Slide Number Placeholder 8"/>
          <p:cNvSpPr>
            <a:spLocks noGrp="1"/>
          </p:cNvSpPr>
          <p:nvPr>
            <p:ph type="sldNum" sz="quarter" idx="12"/>
          </p:nvPr>
        </p:nvSpPr>
        <p:spPr/>
        <p:txBody>
          <a:bodyPr/>
          <a:lstStyle/>
          <a:p>
            <a:fld id="{5F3E29E4-0979-4FCA-B4C5-5FC6044C982A}" type="slidenum">
              <a:rPr lang="en-US" smtClean="0"/>
              <a:pPr/>
              <a:t>‹#›</a:t>
            </a:fld>
            <a:endParaRPr lang="en-US" dirty="0"/>
          </a:p>
        </p:txBody>
      </p:sp>
    </p:spTree>
    <p:extLst>
      <p:ext uri="{BB962C8B-B14F-4D97-AF65-F5344CB8AC3E}">
        <p14:creationId xmlns:p14="http://schemas.microsoft.com/office/powerpoint/2010/main" val="4016682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itle 4"/>
          <p:cNvSpPr>
            <a:spLocks noGrp="1"/>
          </p:cNvSpPr>
          <p:nvPr>
            <p:ph type="title" hasCustomPrompt="1"/>
          </p:nvPr>
        </p:nvSpPr>
        <p:spPr/>
        <p:txBody>
          <a:bodyPr/>
          <a:lstStyle/>
          <a:p>
            <a:r>
              <a:rPr lang="en-US" dirty="0"/>
              <a:t>Click to add headline</a:t>
            </a:r>
            <a:endParaRPr lang="de-DE" dirty="0"/>
          </a:p>
        </p:txBody>
      </p:sp>
    </p:spTree>
    <p:extLst>
      <p:ext uri="{BB962C8B-B14F-4D97-AF65-F5344CB8AC3E}">
        <p14:creationId xmlns:p14="http://schemas.microsoft.com/office/powerpoint/2010/main" val="4010641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Headline only">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5A69DD97-10B7-4AA3-8B44-452D73FEB9ED}"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GfK Webinar  |  Global Consumer Outlook 2020</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a:xfrm>
            <a:off x="731520" y="274320"/>
            <a:ext cx="7910158" cy="490042"/>
          </a:xfrm>
        </p:spPr>
        <p:txBody>
          <a:bodyPr/>
          <a:lstStyle>
            <a:lvl1pPr>
              <a:lnSpc>
                <a:spcPct val="85000"/>
              </a:lnSpc>
              <a:defRPr sz="4000"/>
            </a:lvl1pPr>
          </a:lstStyle>
          <a:p>
            <a:r>
              <a:rPr lang="en-US" dirty="0"/>
              <a:t>Click to add slide title</a:t>
            </a:r>
          </a:p>
        </p:txBody>
      </p:sp>
      <p:sp>
        <p:nvSpPr>
          <p:cNvPr id="7" name="Subtitle 2"/>
          <p:cNvSpPr>
            <a:spLocks noGrp="1"/>
          </p:cNvSpPr>
          <p:nvPr>
            <p:ph type="subTitle" idx="13" hasCustomPrompt="1"/>
          </p:nvPr>
        </p:nvSpPr>
        <p:spPr>
          <a:xfrm>
            <a:off x="731520" y="822960"/>
            <a:ext cx="7910158" cy="490042"/>
          </a:xfrm>
        </p:spPr>
        <p:txBody>
          <a:bodyPr wrap="none"/>
          <a:lstStyle>
            <a:lvl1pPr marL="0" indent="0" algn="l">
              <a:lnSpc>
                <a:spcPct val="85000"/>
              </a:lnSpc>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9876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3376226" y="0"/>
            <a:ext cx="8815774" cy="6858000"/>
          </a:xfrm>
          <a:custGeom>
            <a:avLst/>
            <a:gdLst>
              <a:gd name="connsiteX0" fmla="*/ 331042 w 8815774"/>
              <a:gd name="connsiteY0" fmla="*/ 0 h 6858000"/>
              <a:gd name="connsiteX1" fmla="*/ 8815774 w 8815774"/>
              <a:gd name="connsiteY1" fmla="*/ 0 h 6858000"/>
              <a:gd name="connsiteX2" fmla="*/ 8815774 w 8815774"/>
              <a:gd name="connsiteY2" fmla="*/ 6858000 h 6858000"/>
              <a:gd name="connsiteX3" fmla="*/ 0 w 8815774"/>
              <a:gd name="connsiteY3" fmla="*/ 6858000 h 6858000"/>
              <a:gd name="connsiteX4" fmla="*/ 1580491 w 8815774"/>
              <a:gd name="connsiteY4" fmla="*/ 416367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5774" h="6858000">
                <a:moveTo>
                  <a:pt x="331042" y="0"/>
                </a:moveTo>
                <a:lnTo>
                  <a:pt x="8815774" y="0"/>
                </a:lnTo>
                <a:lnTo>
                  <a:pt x="8815774" y="6858000"/>
                </a:lnTo>
                <a:lnTo>
                  <a:pt x="0" y="6858000"/>
                </a:lnTo>
                <a:lnTo>
                  <a:pt x="1580491" y="4163677"/>
                </a:lnTo>
                <a:close/>
              </a:path>
            </a:pathLst>
          </a:custGeom>
          <a:solidFill>
            <a:srgbClr val="D9DADB"/>
          </a:solidFill>
        </p:spPr>
        <p:txBody>
          <a:bodyPr wrap="square">
            <a:noAutofit/>
          </a:bodyPr>
          <a:lstStyle>
            <a:lvl1pPr marL="0" indent="0" algn="ctr">
              <a:buNone/>
              <a:defRPr/>
            </a:lvl1pPr>
          </a:lstStyle>
          <a:p>
            <a:r>
              <a:rPr lang="en-US" dirty="0"/>
              <a:t>Insert picture</a:t>
            </a:r>
          </a:p>
        </p:txBody>
      </p:sp>
      <p:grpSp>
        <p:nvGrpSpPr>
          <p:cNvPr id="14" name="logo">
            <a:extLst>
              <a:ext uri="{FF2B5EF4-FFF2-40B4-BE49-F238E27FC236}">
                <a16:creationId xmlns:a16="http://schemas.microsoft.com/office/drawing/2014/main" xmlns="" id="{18C26D95-70F8-8A4D-9F18-DCCB92522AF8}"/>
              </a:ext>
            </a:extLst>
          </p:cNvPr>
          <p:cNvGrpSpPr/>
          <p:nvPr/>
        </p:nvGrpSpPr>
        <p:grpSpPr bwMode="gray">
          <a:xfrm>
            <a:off x="417363" y="407485"/>
            <a:ext cx="1518585" cy="646507"/>
            <a:chOff x="334963" y="296652"/>
            <a:chExt cx="1268411" cy="540000"/>
          </a:xfrm>
        </p:grpSpPr>
        <p:sp>
          <p:nvSpPr>
            <p:cNvPr id="17" name="Freeform 6">
              <a:extLst>
                <a:ext uri="{FF2B5EF4-FFF2-40B4-BE49-F238E27FC236}">
                  <a16:creationId xmlns:a16="http://schemas.microsoft.com/office/drawing/2014/main" xmlns="" id="{08737AD0-E375-E445-97E6-CD2E2DF60620}"/>
                </a:ext>
              </a:extLst>
            </p:cNvPr>
            <p:cNvSpPr>
              <a:spLocks noEditPoints="1"/>
            </p:cNvSpPr>
            <p:nvPr/>
          </p:nvSpPr>
          <p:spPr bwMode="gray">
            <a:xfrm>
              <a:off x="982662" y="360462"/>
              <a:ext cx="620712" cy="431800"/>
            </a:xfrm>
            <a:custGeom>
              <a:avLst/>
              <a:gdLst>
                <a:gd name="T0" fmla="*/ 19 w 1809"/>
                <a:gd name="T1" fmla="*/ 97 h 1253"/>
                <a:gd name="T2" fmla="*/ 165 w 1809"/>
                <a:gd name="T3" fmla="*/ 41 h 1253"/>
                <a:gd name="T4" fmla="*/ 211 w 1809"/>
                <a:gd name="T5" fmla="*/ 224 h 1253"/>
                <a:gd name="T6" fmla="*/ 248 w 1809"/>
                <a:gd name="T7" fmla="*/ 155 h 1253"/>
                <a:gd name="T8" fmla="*/ 931 w 1809"/>
                <a:gd name="T9" fmla="*/ 995 h 1253"/>
                <a:gd name="T10" fmla="*/ 858 w 1809"/>
                <a:gd name="T11" fmla="*/ 1115 h 1253"/>
                <a:gd name="T12" fmla="*/ 749 w 1809"/>
                <a:gd name="T13" fmla="*/ 1117 h 1253"/>
                <a:gd name="T14" fmla="*/ 681 w 1809"/>
                <a:gd name="T15" fmla="*/ 1055 h 1253"/>
                <a:gd name="T16" fmla="*/ 800 w 1809"/>
                <a:gd name="T17" fmla="*/ 1054 h 1253"/>
                <a:gd name="T18" fmla="*/ 884 w 1809"/>
                <a:gd name="T19" fmla="*/ 1181 h 1253"/>
                <a:gd name="T20" fmla="*/ 118 w 1809"/>
                <a:gd name="T21" fmla="*/ 1086 h 1253"/>
                <a:gd name="T22" fmla="*/ 147 w 1809"/>
                <a:gd name="T23" fmla="*/ 1026 h 1253"/>
                <a:gd name="T24" fmla="*/ 102 w 1809"/>
                <a:gd name="T25" fmla="*/ 1026 h 1253"/>
                <a:gd name="T26" fmla="*/ 639 w 1809"/>
                <a:gd name="T27" fmla="*/ 84 h 1253"/>
                <a:gd name="T28" fmla="*/ 763 w 1809"/>
                <a:gd name="T29" fmla="*/ 145 h 1253"/>
                <a:gd name="T30" fmla="*/ 863 w 1809"/>
                <a:gd name="T31" fmla="*/ 221 h 1253"/>
                <a:gd name="T32" fmla="*/ 834 w 1809"/>
                <a:gd name="T33" fmla="*/ 208 h 1253"/>
                <a:gd name="T34" fmla="*/ 719 w 1809"/>
                <a:gd name="T35" fmla="*/ 182 h 1253"/>
                <a:gd name="T36" fmla="*/ 507 w 1809"/>
                <a:gd name="T37" fmla="*/ 711 h 1253"/>
                <a:gd name="T38" fmla="*/ 614 w 1809"/>
                <a:gd name="T39" fmla="*/ 706 h 1253"/>
                <a:gd name="T40" fmla="*/ 736 w 1809"/>
                <a:gd name="T41" fmla="*/ 730 h 1253"/>
                <a:gd name="T42" fmla="*/ 607 w 1809"/>
                <a:gd name="T43" fmla="*/ 539 h 1253"/>
                <a:gd name="T44" fmla="*/ 1505 w 1809"/>
                <a:gd name="T45" fmla="*/ 1136 h 1253"/>
                <a:gd name="T46" fmla="*/ 1613 w 1809"/>
                <a:gd name="T47" fmla="*/ 1002 h 1253"/>
                <a:gd name="T48" fmla="*/ 1472 w 1809"/>
                <a:gd name="T49" fmla="*/ 1164 h 1253"/>
                <a:gd name="T50" fmla="*/ 1525 w 1809"/>
                <a:gd name="T51" fmla="*/ 1142 h 1253"/>
                <a:gd name="T52" fmla="*/ 1556 w 1809"/>
                <a:gd name="T53" fmla="*/ 1172 h 1253"/>
                <a:gd name="T54" fmla="*/ 1387 w 1809"/>
                <a:gd name="T55" fmla="*/ 910 h 1253"/>
                <a:gd name="T56" fmla="*/ 1261 w 1809"/>
                <a:gd name="T57" fmla="*/ 1157 h 1253"/>
                <a:gd name="T58" fmla="*/ 1413 w 1809"/>
                <a:gd name="T59" fmla="*/ 934 h 1253"/>
                <a:gd name="T60" fmla="*/ 1378 w 1809"/>
                <a:gd name="T61" fmla="*/ 1052 h 1253"/>
                <a:gd name="T62" fmla="*/ 488 w 1809"/>
                <a:gd name="T63" fmla="*/ 85 h 1253"/>
                <a:gd name="T64" fmla="*/ 509 w 1809"/>
                <a:gd name="T65" fmla="*/ 112 h 1253"/>
                <a:gd name="T66" fmla="*/ 548 w 1809"/>
                <a:gd name="T67" fmla="*/ 1187 h 1253"/>
                <a:gd name="T68" fmla="*/ 472 w 1809"/>
                <a:gd name="T69" fmla="*/ 1122 h 1253"/>
                <a:gd name="T70" fmla="*/ 558 w 1809"/>
                <a:gd name="T71" fmla="*/ 1157 h 1253"/>
                <a:gd name="T72" fmla="*/ 287 w 1809"/>
                <a:gd name="T73" fmla="*/ 654 h 1253"/>
                <a:gd name="T74" fmla="*/ 416 w 1809"/>
                <a:gd name="T75" fmla="*/ 684 h 1253"/>
                <a:gd name="T76" fmla="*/ 1106 w 1809"/>
                <a:gd name="T77" fmla="*/ 147 h 1253"/>
                <a:gd name="T78" fmla="*/ 1229 w 1809"/>
                <a:gd name="T79" fmla="*/ 258 h 1253"/>
                <a:gd name="T80" fmla="*/ 1106 w 1809"/>
                <a:gd name="T81" fmla="*/ 96 h 1253"/>
                <a:gd name="T82" fmla="*/ 1219 w 1809"/>
                <a:gd name="T83" fmla="*/ 1077 h 1253"/>
                <a:gd name="T84" fmla="*/ 1214 w 1809"/>
                <a:gd name="T85" fmla="*/ 1157 h 1253"/>
                <a:gd name="T86" fmla="*/ 1150 w 1809"/>
                <a:gd name="T87" fmla="*/ 1092 h 1253"/>
                <a:gd name="T88" fmla="*/ 1139 w 1809"/>
                <a:gd name="T89" fmla="*/ 1070 h 1253"/>
                <a:gd name="T90" fmla="*/ 1659 w 1809"/>
                <a:gd name="T91" fmla="*/ 1031 h 1253"/>
                <a:gd name="T92" fmla="*/ 1714 w 1809"/>
                <a:gd name="T93" fmla="*/ 1155 h 1253"/>
                <a:gd name="T94" fmla="*/ 1760 w 1809"/>
                <a:gd name="T95" fmla="*/ 1030 h 1253"/>
                <a:gd name="T96" fmla="*/ 111 w 1809"/>
                <a:gd name="T97" fmla="*/ 569 h 1253"/>
                <a:gd name="T98" fmla="*/ 109 w 1809"/>
                <a:gd name="T99" fmla="*/ 460 h 1253"/>
                <a:gd name="T100" fmla="*/ 32 w 1809"/>
                <a:gd name="T101" fmla="*/ 704 h 1253"/>
                <a:gd name="T102" fmla="*/ 310 w 1809"/>
                <a:gd name="T103" fmla="*/ 1058 h 1253"/>
                <a:gd name="T104" fmla="*/ 431 w 1809"/>
                <a:gd name="T105" fmla="*/ 1044 h 1253"/>
                <a:gd name="T106" fmla="*/ 278 w 1809"/>
                <a:gd name="T107" fmla="*/ 1165 h 1253"/>
                <a:gd name="T108" fmla="*/ 261 w 1809"/>
                <a:gd name="T109" fmla="*/ 540 h 1253"/>
                <a:gd name="T110" fmla="*/ 150 w 1809"/>
                <a:gd name="T111" fmla="*/ 635 h 1253"/>
                <a:gd name="T112" fmla="*/ 994 w 1809"/>
                <a:gd name="T113" fmla="*/ 1185 h 1253"/>
                <a:gd name="T114" fmla="*/ 331 w 1809"/>
                <a:gd name="T115" fmla="*/ 176 h 1253"/>
                <a:gd name="T116" fmla="*/ 333 w 1809"/>
                <a:gd name="T117" fmla="*/ 109 h 1253"/>
                <a:gd name="T118" fmla="*/ 946 w 1809"/>
                <a:gd name="T119" fmla="*/ 234 h 1253"/>
                <a:gd name="T120" fmla="*/ 1022 w 1809"/>
                <a:gd name="T121" fmla="*/ 113 h 1253"/>
                <a:gd name="T122" fmla="*/ 949 w 1809"/>
                <a:gd name="T123" fmla="*/ 6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9" h="1253">
                  <a:moveTo>
                    <a:pt x="248" y="198"/>
                  </a:moveTo>
                  <a:cubicBezTo>
                    <a:pt x="248" y="211"/>
                    <a:pt x="248" y="224"/>
                    <a:pt x="249" y="237"/>
                  </a:cubicBezTo>
                  <a:cubicBezTo>
                    <a:pt x="249" y="245"/>
                    <a:pt x="246" y="249"/>
                    <a:pt x="240" y="253"/>
                  </a:cubicBezTo>
                  <a:cubicBezTo>
                    <a:pt x="231" y="260"/>
                    <a:pt x="220" y="264"/>
                    <a:pt x="209" y="268"/>
                  </a:cubicBezTo>
                  <a:cubicBezTo>
                    <a:pt x="179" y="279"/>
                    <a:pt x="148" y="280"/>
                    <a:pt x="118" y="275"/>
                  </a:cubicBezTo>
                  <a:cubicBezTo>
                    <a:pt x="86" y="269"/>
                    <a:pt x="58" y="252"/>
                    <a:pt x="39" y="224"/>
                  </a:cubicBezTo>
                  <a:cubicBezTo>
                    <a:pt x="24" y="203"/>
                    <a:pt x="18" y="180"/>
                    <a:pt x="15" y="155"/>
                  </a:cubicBezTo>
                  <a:cubicBezTo>
                    <a:pt x="11" y="135"/>
                    <a:pt x="15" y="115"/>
                    <a:pt x="19" y="97"/>
                  </a:cubicBezTo>
                  <a:cubicBezTo>
                    <a:pt x="26" y="68"/>
                    <a:pt x="42" y="44"/>
                    <a:pt x="68" y="27"/>
                  </a:cubicBezTo>
                  <a:cubicBezTo>
                    <a:pt x="87" y="14"/>
                    <a:pt x="109" y="6"/>
                    <a:pt x="133" y="5"/>
                  </a:cubicBezTo>
                  <a:cubicBezTo>
                    <a:pt x="149" y="4"/>
                    <a:pt x="165" y="5"/>
                    <a:pt x="181" y="6"/>
                  </a:cubicBezTo>
                  <a:cubicBezTo>
                    <a:pt x="204" y="8"/>
                    <a:pt x="225" y="20"/>
                    <a:pt x="243" y="35"/>
                  </a:cubicBezTo>
                  <a:cubicBezTo>
                    <a:pt x="246" y="37"/>
                    <a:pt x="246" y="40"/>
                    <a:pt x="244" y="43"/>
                  </a:cubicBezTo>
                  <a:cubicBezTo>
                    <a:pt x="242" y="47"/>
                    <a:pt x="239" y="52"/>
                    <a:pt x="236" y="55"/>
                  </a:cubicBezTo>
                  <a:cubicBezTo>
                    <a:pt x="226" y="65"/>
                    <a:pt x="224" y="65"/>
                    <a:pt x="206" y="54"/>
                  </a:cubicBezTo>
                  <a:cubicBezTo>
                    <a:pt x="193" y="46"/>
                    <a:pt x="180" y="40"/>
                    <a:pt x="165" y="41"/>
                  </a:cubicBezTo>
                  <a:cubicBezTo>
                    <a:pt x="151" y="41"/>
                    <a:pt x="137" y="39"/>
                    <a:pt x="124" y="42"/>
                  </a:cubicBezTo>
                  <a:cubicBezTo>
                    <a:pt x="104" y="46"/>
                    <a:pt x="87" y="57"/>
                    <a:pt x="75" y="74"/>
                  </a:cubicBezTo>
                  <a:cubicBezTo>
                    <a:pt x="56" y="99"/>
                    <a:pt x="51" y="129"/>
                    <a:pt x="55" y="159"/>
                  </a:cubicBezTo>
                  <a:cubicBezTo>
                    <a:pt x="60" y="189"/>
                    <a:pt x="73" y="214"/>
                    <a:pt x="98" y="230"/>
                  </a:cubicBezTo>
                  <a:cubicBezTo>
                    <a:pt x="109" y="237"/>
                    <a:pt x="121" y="242"/>
                    <a:pt x="135" y="241"/>
                  </a:cubicBezTo>
                  <a:cubicBezTo>
                    <a:pt x="146" y="241"/>
                    <a:pt x="158" y="241"/>
                    <a:pt x="169" y="241"/>
                  </a:cubicBezTo>
                  <a:cubicBezTo>
                    <a:pt x="182" y="242"/>
                    <a:pt x="193" y="235"/>
                    <a:pt x="205" y="232"/>
                  </a:cubicBezTo>
                  <a:cubicBezTo>
                    <a:pt x="210" y="231"/>
                    <a:pt x="211" y="227"/>
                    <a:pt x="211" y="224"/>
                  </a:cubicBezTo>
                  <a:cubicBezTo>
                    <a:pt x="211" y="210"/>
                    <a:pt x="211" y="196"/>
                    <a:pt x="211" y="183"/>
                  </a:cubicBezTo>
                  <a:cubicBezTo>
                    <a:pt x="211" y="177"/>
                    <a:pt x="207" y="175"/>
                    <a:pt x="202" y="175"/>
                  </a:cubicBezTo>
                  <a:cubicBezTo>
                    <a:pt x="193" y="175"/>
                    <a:pt x="184" y="175"/>
                    <a:pt x="175" y="175"/>
                  </a:cubicBezTo>
                  <a:cubicBezTo>
                    <a:pt x="171" y="175"/>
                    <a:pt x="168" y="174"/>
                    <a:pt x="166" y="171"/>
                  </a:cubicBezTo>
                  <a:cubicBezTo>
                    <a:pt x="163" y="163"/>
                    <a:pt x="164" y="154"/>
                    <a:pt x="166" y="146"/>
                  </a:cubicBezTo>
                  <a:cubicBezTo>
                    <a:pt x="167" y="142"/>
                    <a:pt x="171" y="142"/>
                    <a:pt x="175" y="142"/>
                  </a:cubicBezTo>
                  <a:cubicBezTo>
                    <a:pt x="196" y="142"/>
                    <a:pt x="217" y="142"/>
                    <a:pt x="238" y="142"/>
                  </a:cubicBezTo>
                  <a:cubicBezTo>
                    <a:pt x="247" y="142"/>
                    <a:pt x="248" y="148"/>
                    <a:pt x="248" y="155"/>
                  </a:cubicBezTo>
                  <a:cubicBezTo>
                    <a:pt x="249" y="169"/>
                    <a:pt x="248" y="183"/>
                    <a:pt x="248" y="198"/>
                  </a:cubicBezTo>
                  <a:close/>
                  <a:moveTo>
                    <a:pt x="884" y="1181"/>
                  </a:moveTo>
                  <a:cubicBezTo>
                    <a:pt x="889" y="1167"/>
                    <a:pt x="894" y="1152"/>
                    <a:pt x="898" y="1137"/>
                  </a:cubicBezTo>
                  <a:cubicBezTo>
                    <a:pt x="901" y="1127"/>
                    <a:pt x="905" y="1116"/>
                    <a:pt x="908" y="1106"/>
                  </a:cubicBezTo>
                  <a:cubicBezTo>
                    <a:pt x="911" y="1098"/>
                    <a:pt x="912" y="1089"/>
                    <a:pt x="916" y="1081"/>
                  </a:cubicBezTo>
                  <a:cubicBezTo>
                    <a:pt x="921" y="1072"/>
                    <a:pt x="923" y="1060"/>
                    <a:pt x="927" y="1050"/>
                  </a:cubicBezTo>
                  <a:cubicBezTo>
                    <a:pt x="932" y="1037"/>
                    <a:pt x="934" y="1023"/>
                    <a:pt x="940" y="1010"/>
                  </a:cubicBezTo>
                  <a:cubicBezTo>
                    <a:pt x="945" y="1001"/>
                    <a:pt x="941" y="995"/>
                    <a:pt x="931" y="995"/>
                  </a:cubicBezTo>
                  <a:cubicBezTo>
                    <a:pt x="927" y="995"/>
                    <a:pt x="922" y="995"/>
                    <a:pt x="918" y="995"/>
                  </a:cubicBezTo>
                  <a:cubicBezTo>
                    <a:pt x="913" y="995"/>
                    <a:pt x="908" y="997"/>
                    <a:pt x="907" y="1001"/>
                  </a:cubicBezTo>
                  <a:cubicBezTo>
                    <a:pt x="904" y="1008"/>
                    <a:pt x="900" y="1015"/>
                    <a:pt x="899" y="1023"/>
                  </a:cubicBezTo>
                  <a:cubicBezTo>
                    <a:pt x="897" y="1034"/>
                    <a:pt x="893" y="1045"/>
                    <a:pt x="889" y="1055"/>
                  </a:cubicBezTo>
                  <a:cubicBezTo>
                    <a:pt x="887" y="1064"/>
                    <a:pt x="885" y="1072"/>
                    <a:pt x="882" y="1080"/>
                  </a:cubicBezTo>
                  <a:cubicBezTo>
                    <a:pt x="878" y="1091"/>
                    <a:pt x="874" y="1103"/>
                    <a:pt x="871" y="1115"/>
                  </a:cubicBezTo>
                  <a:cubicBezTo>
                    <a:pt x="870" y="1118"/>
                    <a:pt x="871" y="1124"/>
                    <a:pt x="866" y="1124"/>
                  </a:cubicBezTo>
                  <a:cubicBezTo>
                    <a:pt x="861" y="1125"/>
                    <a:pt x="859" y="1120"/>
                    <a:pt x="858" y="1115"/>
                  </a:cubicBezTo>
                  <a:cubicBezTo>
                    <a:pt x="856" y="1110"/>
                    <a:pt x="856" y="1104"/>
                    <a:pt x="854" y="1099"/>
                  </a:cubicBezTo>
                  <a:cubicBezTo>
                    <a:pt x="848" y="1080"/>
                    <a:pt x="841" y="1062"/>
                    <a:pt x="835" y="1044"/>
                  </a:cubicBezTo>
                  <a:cubicBezTo>
                    <a:pt x="831" y="1030"/>
                    <a:pt x="828" y="1016"/>
                    <a:pt x="822" y="1003"/>
                  </a:cubicBezTo>
                  <a:cubicBezTo>
                    <a:pt x="819" y="997"/>
                    <a:pt x="814" y="994"/>
                    <a:pt x="808" y="994"/>
                  </a:cubicBezTo>
                  <a:cubicBezTo>
                    <a:pt x="799" y="993"/>
                    <a:pt x="791" y="993"/>
                    <a:pt x="787" y="1001"/>
                  </a:cubicBezTo>
                  <a:cubicBezTo>
                    <a:pt x="783" y="1008"/>
                    <a:pt x="780" y="1015"/>
                    <a:pt x="779" y="1022"/>
                  </a:cubicBezTo>
                  <a:cubicBezTo>
                    <a:pt x="778" y="1034"/>
                    <a:pt x="772" y="1044"/>
                    <a:pt x="769" y="1055"/>
                  </a:cubicBezTo>
                  <a:cubicBezTo>
                    <a:pt x="762" y="1076"/>
                    <a:pt x="754" y="1096"/>
                    <a:pt x="749" y="1117"/>
                  </a:cubicBezTo>
                  <a:cubicBezTo>
                    <a:pt x="748" y="1120"/>
                    <a:pt x="747" y="1124"/>
                    <a:pt x="742" y="1124"/>
                  </a:cubicBezTo>
                  <a:cubicBezTo>
                    <a:pt x="737" y="1124"/>
                    <a:pt x="737" y="1120"/>
                    <a:pt x="736" y="1116"/>
                  </a:cubicBezTo>
                  <a:cubicBezTo>
                    <a:pt x="734" y="1104"/>
                    <a:pt x="730" y="1092"/>
                    <a:pt x="726" y="1080"/>
                  </a:cubicBezTo>
                  <a:cubicBezTo>
                    <a:pt x="720" y="1061"/>
                    <a:pt x="714" y="1040"/>
                    <a:pt x="708" y="1020"/>
                  </a:cubicBezTo>
                  <a:cubicBezTo>
                    <a:pt x="703" y="1000"/>
                    <a:pt x="698" y="994"/>
                    <a:pt x="676" y="995"/>
                  </a:cubicBezTo>
                  <a:cubicBezTo>
                    <a:pt x="665" y="996"/>
                    <a:pt x="661" y="1001"/>
                    <a:pt x="667" y="1011"/>
                  </a:cubicBezTo>
                  <a:cubicBezTo>
                    <a:pt x="669" y="1016"/>
                    <a:pt x="670" y="1021"/>
                    <a:pt x="672" y="1025"/>
                  </a:cubicBezTo>
                  <a:cubicBezTo>
                    <a:pt x="675" y="1035"/>
                    <a:pt x="678" y="1046"/>
                    <a:pt x="681" y="1055"/>
                  </a:cubicBezTo>
                  <a:cubicBezTo>
                    <a:pt x="685" y="1068"/>
                    <a:pt x="689" y="1080"/>
                    <a:pt x="693" y="1092"/>
                  </a:cubicBezTo>
                  <a:cubicBezTo>
                    <a:pt x="697" y="1103"/>
                    <a:pt x="699" y="1113"/>
                    <a:pt x="703" y="1124"/>
                  </a:cubicBezTo>
                  <a:cubicBezTo>
                    <a:pt x="707" y="1136"/>
                    <a:pt x="711" y="1147"/>
                    <a:pt x="715" y="1160"/>
                  </a:cubicBezTo>
                  <a:cubicBezTo>
                    <a:pt x="717" y="1168"/>
                    <a:pt x="720" y="1176"/>
                    <a:pt x="724" y="1183"/>
                  </a:cubicBezTo>
                  <a:cubicBezTo>
                    <a:pt x="728" y="1189"/>
                    <a:pt x="752" y="1185"/>
                    <a:pt x="757" y="1180"/>
                  </a:cubicBezTo>
                  <a:cubicBezTo>
                    <a:pt x="764" y="1173"/>
                    <a:pt x="762" y="1163"/>
                    <a:pt x="766" y="1156"/>
                  </a:cubicBezTo>
                  <a:cubicBezTo>
                    <a:pt x="774" y="1140"/>
                    <a:pt x="778" y="1122"/>
                    <a:pt x="784" y="1105"/>
                  </a:cubicBezTo>
                  <a:cubicBezTo>
                    <a:pt x="789" y="1088"/>
                    <a:pt x="796" y="1072"/>
                    <a:pt x="800" y="1054"/>
                  </a:cubicBezTo>
                  <a:cubicBezTo>
                    <a:pt x="800" y="1053"/>
                    <a:pt x="801" y="1050"/>
                    <a:pt x="803" y="1050"/>
                  </a:cubicBezTo>
                  <a:cubicBezTo>
                    <a:pt x="806" y="1050"/>
                    <a:pt x="806" y="1052"/>
                    <a:pt x="807" y="1055"/>
                  </a:cubicBezTo>
                  <a:cubicBezTo>
                    <a:pt x="807" y="1060"/>
                    <a:pt x="810" y="1066"/>
                    <a:pt x="811" y="1071"/>
                  </a:cubicBezTo>
                  <a:cubicBezTo>
                    <a:pt x="814" y="1081"/>
                    <a:pt x="818" y="1090"/>
                    <a:pt x="821" y="1099"/>
                  </a:cubicBezTo>
                  <a:cubicBezTo>
                    <a:pt x="824" y="1110"/>
                    <a:pt x="827" y="1120"/>
                    <a:pt x="831" y="1131"/>
                  </a:cubicBezTo>
                  <a:cubicBezTo>
                    <a:pt x="834" y="1142"/>
                    <a:pt x="839" y="1153"/>
                    <a:pt x="842" y="1164"/>
                  </a:cubicBezTo>
                  <a:cubicBezTo>
                    <a:pt x="846" y="1179"/>
                    <a:pt x="850" y="1188"/>
                    <a:pt x="869" y="1185"/>
                  </a:cubicBezTo>
                  <a:cubicBezTo>
                    <a:pt x="873" y="1184"/>
                    <a:pt x="881" y="1189"/>
                    <a:pt x="884" y="1181"/>
                  </a:cubicBezTo>
                  <a:close/>
                  <a:moveTo>
                    <a:pt x="33" y="1051"/>
                  </a:moveTo>
                  <a:cubicBezTo>
                    <a:pt x="33" y="1087"/>
                    <a:pt x="33" y="1124"/>
                    <a:pt x="33" y="1160"/>
                  </a:cubicBezTo>
                  <a:cubicBezTo>
                    <a:pt x="33" y="1188"/>
                    <a:pt x="29" y="1184"/>
                    <a:pt x="58" y="1185"/>
                  </a:cubicBezTo>
                  <a:cubicBezTo>
                    <a:pt x="72" y="1185"/>
                    <a:pt x="73" y="1184"/>
                    <a:pt x="73" y="1170"/>
                  </a:cubicBezTo>
                  <a:cubicBezTo>
                    <a:pt x="73" y="1138"/>
                    <a:pt x="73" y="1107"/>
                    <a:pt x="73" y="1076"/>
                  </a:cubicBezTo>
                  <a:cubicBezTo>
                    <a:pt x="73" y="1071"/>
                    <a:pt x="72" y="1067"/>
                    <a:pt x="78" y="1065"/>
                  </a:cubicBezTo>
                  <a:cubicBezTo>
                    <a:pt x="91" y="1062"/>
                    <a:pt x="102" y="1067"/>
                    <a:pt x="110" y="1076"/>
                  </a:cubicBezTo>
                  <a:cubicBezTo>
                    <a:pt x="112" y="1080"/>
                    <a:pt x="115" y="1083"/>
                    <a:pt x="118" y="1086"/>
                  </a:cubicBezTo>
                  <a:cubicBezTo>
                    <a:pt x="132" y="1103"/>
                    <a:pt x="146" y="1119"/>
                    <a:pt x="161" y="1136"/>
                  </a:cubicBezTo>
                  <a:cubicBezTo>
                    <a:pt x="173" y="1150"/>
                    <a:pt x="186" y="1165"/>
                    <a:pt x="198" y="1179"/>
                  </a:cubicBezTo>
                  <a:cubicBezTo>
                    <a:pt x="207" y="1188"/>
                    <a:pt x="218" y="1184"/>
                    <a:pt x="228" y="1185"/>
                  </a:cubicBezTo>
                  <a:cubicBezTo>
                    <a:pt x="233" y="1185"/>
                    <a:pt x="241" y="1188"/>
                    <a:pt x="244" y="1182"/>
                  </a:cubicBezTo>
                  <a:cubicBezTo>
                    <a:pt x="246" y="1178"/>
                    <a:pt x="239" y="1173"/>
                    <a:pt x="235" y="1169"/>
                  </a:cubicBezTo>
                  <a:cubicBezTo>
                    <a:pt x="206" y="1133"/>
                    <a:pt x="176" y="1098"/>
                    <a:pt x="146" y="1062"/>
                  </a:cubicBezTo>
                  <a:cubicBezTo>
                    <a:pt x="141" y="1056"/>
                    <a:pt x="131" y="1052"/>
                    <a:pt x="132" y="1044"/>
                  </a:cubicBezTo>
                  <a:cubicBezTo>
                    <a:pt x="132" y="1036"/>
                    <a:pt x="142" y="1032"/>
                    <a:pt x="147" y="1026"/>
                  </a:cubicBezTo>
                  <a:cubicBezTo>
                    <a:pt x="164" y="1006"/>
                    <a:pt x="182" y="988"/>
                    <a:pt x="198" y="968"/>
                  </a:cubicBezTo>
                  <a:cubicBezTo>
                    <a:pt x="209" y="954"/>
                    <a:pt x="221" y="942"/>
                    <a:pt x="234" y="929"/>
                  </a:cubicBezTo>
                  <a:cubicBezTo>
                    <a:pt x="236" y="926"/>
                    <a:pt x="238" y="923"/>
                    <a:pt x="237" y="920"/>
                  </a:cubicBezTo>
                  <a:cubicBezTo>
                    <a:pt x="235" y="915"/>
                    <a:pt x="231" y="917"/>
                    <a:pt x="228" y="917"/>
                  </a:cubicBezTo>
                  <a:cubicBezTo>
                    <a:pt x="224" y="918"/>
                    <a:pt x="221" y="918"/>
                    <a:pt x="217" y="918"/>
                  </a:cubicBezTo>
                  <a:cubicBezTo>
                    <a:pt x="204" y="917"/>
                    <a:pt x="193" y="922"/>
                    <a:pt x="185" y="931"/>
                  </a:cubicBezTo>
                  <a:cubicBezTo>
                    <a:pt x="172" y="946"/>
                    <a:pt x="158" y="961"/>
                    <a:pt x="145" y="977"/>
                  </a:cubicBezTo>
                  <a:cubicBezTo>
                    <a:pt x="131" y="993"/>
                    <a:pt x="117" y="1010"/>
                    <a:pt x="102" y="1026"/>
                  </a:cubicBezTo>
                  <a:cubicBezTo>
                    <a:pt x="96" y="1032"/>
                    <a:pt x="87" y="1037"/>
                    <a:pt x="78" y="1034"/>
                  </a:cubicBezTo>
                  <a:cubicBezTo>
                    <a:pt x="70" y="1030"/>
                    <a:pt x="73" y="1021"/>
                    <a:pt x="73" y="1015"/>
                  </a:cubicBezTo>
                  <a:cubicBezTo>
                    <a:pt x="73" y="991"/>
                    <a:pt x="73" y="967"/>
                    <a:pt x="73" y="944"/>
                  </a:cubicBezTo>
                  <a:cubicBezTo>
                    <a:pt x="73" y="916"/>
                    <a:pt x="75" y="917"/>
                    <a:pt x="46" y="918"/>
                  </a:cubicBezTo>
                  <a:cubicBezTo>
                    <a:pt x="33" y="918"/>
                    <a:pt x="33" y="918"/>
                    <a:pt x="33" y="931"/>
                  </a:cubicBezTo>
                  <a:cubicBezTo>
                    <a:pt x="33" y="971"/>
                    <a:pt x="33" y="1011"/>
                    <a:pt x="33" y="1051"/>
                  </a:cubicBezTo>
                  <a:cubicBezTo>
                    <a:pt x="33" y="1051"/>
                    <a:pt x="33" y="1051"/>
                    <a:pt x="33" y="1051"/>
                  </a:cubicBezTo>
                  <a:close/>
                  <a:moveTo>
                    <a:pt x="639" y="84"/>
                  </a:moveTo>
                  <a:cubicBezTo>
                    <a:pt x="627" y="84"/>
                    <a:pt x="626" y="84"/>
                    <a:pt x="629" y="95"/>
                  </a:cubicBezTo>
                  <a:cubicBezTo>
                    <a:pt x="634" y="113"/>
                    <a:pt x="640" y="131"/>
                    <a:pt x="646" y="148"/>
                  </a:cubicBezTo>
                  <a:cubicBezTo>
                    <a:pt x="652" y="166"/>
                    <a:pt x="658" y="185"/>
                    <a:pt x="664" y="203"/>
                  </a:cubicBezTo>
                  <a:cubicBezTo>
                    <a:pt x="671" y="223"/>
                    <a:pt x="676" y="244"/>
                    <a:pt x="684" y="264"/>
                  </a:cubicBezTo>
                  <a:cubicBezTo>
                    <a:pt x="688" y="274"/>
                    <a:pt x="694" y="274"/>
                    <a:pt x="702" y="274"/>
                  </a:cubicBezTo>
                  <a:cubicBezTo>
                    <a:pt x="711" y="274"/>
                    <a:pt x="719" y="272"/>
                    <a:pt x="723" y="263"/>
                  </a:cubicBezTo>
                  <a:cubicBezTo>
                    <a:pt x="733" y="236"/>
                    <a:pt x="741" y="208"/>
                    <a:pt x="750" y="181"/>
                  </a:cubicBezTo>
                  <a:cubicBezTo>
                    <a:pt x="754" y="169"/>
                    <a:pt x="757" y="156"/>
                    <a:pt x="763" y="145"/>
                  </a:cubicBezTo>
                  <a:cubicBezTo>
                    <a:pt x="764" y="143"/>
                    <a:pt x="764" y="140"/>
                    <a:pt x="767" y="140"/>
                  </a:cubicBezTo>
                  <a:cubicBezTo>
                    <a:pt x="770" y="140"/>
                    <a:pt x="770" y="143"/>
                    <a:pt x="771" y="145"/>
                  </a:cubicBezTo>
                  <a:cubicBezTo>
                    <a:pt x="771" y="156"/>
                    <a:pt x="777" y="165"/>
                    <a:pt x="780" y="175"/>
                  </a:cubicBezTo>
                  <a:cubicBezTo>
                    <a:pt x="782" y="184"/>
                    <a:pt x="785" y="193"/>
                    <a:pt x="788" y="201"/>
                  </a:cubicBezTo>
                  <a:cubicBezTo>
                    <a:pt x="794" y="219"/>
                    <a:pt x="801" y="237"/>
                    <a:pt x="806" y="255"/>
                  </a:cubicBezTo>
                  <a:cubicBezTo>
                    <a:pt x="811" y="272"/>
                    <a:pt x="825" y="280"/>
                    <a:pt x="842" y="273"/>
                  </a:cubicBezTo>
                  <a:cubicBezTo>
                    <a:pt x="845" y="271"/>
                    <a:pt x="847" y="269"/>
                    <a:pt x="848" y="266"/>
                  </a:cubicBezTo>
                  <a:cubicBezTo>
                    <a:pt x="853" y="251"/>
                    <a:pt x="859" y="236"/>
                    <a:pt x="863" y="221"/>
                  </a:cubicBezTo>
                  <a:cubicBezTo>
                    <a:pt x="867" y="202"/>
                    <a:pt x="875" y="185"/>
                    <a:pt x="880" y="166"/>
                  </a:cubicBezTo>
                  <a:cubicBezTo>
                    <a:pt x="886" y="144"/>
                    <a:pt x="895" y="123"/>
                    <a:pt x="900" y="101"/>
                  </a:cubicBezTo>
                  <a:cubicBezTo>
                    <a:pt x="901" y="96"/>
                    <a:pt x="909" y="91"/>
                    <a:pt x="904" y="86"/>
                  </a:cubicBezTo>
                  <a:cubicBezTo>
                    <a:pt x="900" y="81"/>
                    <a:pt x="892" y="84"/>
                    <a:pt x="886" y="84"/>
                  </a:cubicBezTo>
                  <a:cubicBezTo>
                    <a:pt x="885" y="84"/>
                    <a:pt x="883" y="84"/>
                    <a:pt x="881" y="84"/>
                  </a:cubicBezTo>
                  <a:cubicBezTo>
                    <a:pt x="875" y="84"/>
                    <a:pt x="872" y="86"/>
                    <a:pt x="869" y="91"/>
                  </a:cubicBezTo>
                  <a:cubicBezTo>
                    <a:pt x="860" y="110"/>
                    <a:pt x="856" y="131"/>
                    <a:pt x="850" y="151"/>
                  </a:cubicBezTo>
                  <a:cubicBezTo>
                    <a:pt x="844" y="170"/>
                    <a:pt x="836" y="188"/>
                    <a:pt x="834" y="208"/>
                  </a:cubicBezTo>
                  <a:cubicBezTo>
                    <a:pt x="833" y="211"/>
                    <a:pt x="831" y="214"/>
                    <a:pt x="827" y="214"/>
                  </a:cubicBezTo>
                  <a:cubicBezTo>
                    <a:pt x="823" y="214"/>
                    <a:pt x="822" y="210"/>
                    <a:pt x="822" y="207"/>
                  </a:cubicBezTo>
                  <a:cubicBezTo>
                    <a:pt x="817" y="188"/>
                    <a:pt x="811" y="170"/>
                    <a:pt x="805" y="152"/>
                  </a:cubicBezTo>
                  <a:cubicBezTo>
                    <a:pt x="799" y="133"/>
                    <a:pt x="794" y="114"/>
                    <a:pt x="786" y="96"/>
                  </a:cubicBezTo>
                  <a:cubicBezTo>
                    <a:pt x="783" y="87"/>
                    <a:pt x="779" y="84"/>
                    <a:pt x="770" y="84"/>
                  </a:cubicBezTo>
                  <a:cubicBezTo>
                    <a:pt x="761" y="84"/>
                    <a:pt x="752" y="82"/>
                    <a:pt x="748" y="94"/>
                  </a:cubicBezTo>
                  <a:cubicBezTo>
                    <a:pt x="744" y="109"/>
                    <a:pt x="738" y="123"/>
                    <a:pt x="734" y="138"/>
                  </a:cubicBezTo>
                  <a:cubicBezTo>
                    <a:pt x="729" y="153"/>
                    <a:pt x="724" y="167"/>
                    <a:pt x="719" y="182"/>
                  </a:cubicBezTo>
                  <a:cubicBezTo>
                    <a:pt x="716" y="192"/>
                    <a:pt x="715" y="203"/>
                    <a:pt x="708" y="212"/>
                  </a:cubicBezTo>
                  <a:cubicBezTo>
                    <a:pt x="707" y="214"/>
                    <a:pt x="707" y="217"/>
                    <a:pt x="704" y="217"/>
                  </a:cubicBezTo>
                  <a:cubicBezTo>
                    <a:pt x="701" y="217"/>
                    <a:pt x="701" y="213"/>
                    <a:pt x="700" y="211"/>
                  </a:cubicBezTo>
                  <a:cubicBezTo>
                    <a:pt x="699" y="198"/>
                    <a:pt x="694" y="186"/>
                    <a:pt x="690" y="174"/>
                  </a:cubicBezTo>
                  <a:cubicBezTo>
                    <a:pt x="684" y="153"/>
                    <a:pt x="677" y="131"/>
                    <a:pt x="672" y="110"/>
                  </a:cubicBezTo>
                  <a:cubicBezTo>
                    <a:pt x="667" y="88"/>
                    <a:pt x="663" y="84"/>
                    <a:pt x="645" y="84"/>
                  </a:cubicBezTo>
                  <a:cubicBezTo>
                    <a:pt x="643" y="84"/>
                    <a:pt x="641" y="84"/>
                    <a:pt x="639" y="84"/>
                  </a:cubicBezTo>
                  <a:close/>
                  <a:moveTo>
                    <a:pt x="507" y="711"/>
                  </a:moveTo>
                  <a:cubicBezTo>
                    <a:pt x="507" y="730"/>
                    <a:pt x="507" y="730"/>
                    <a:pt x="526" y="730"/>
                  </a:cubicBezTo>
                  <a:cubicBezTo>
                    <a:pt x="539" y="730"/>
                    <a:pt x="541" y="729"/>
                    <a:pt x="541" y="715"/>
                  </a:cubicBezTo>
                  <a:cubicBezTo>
                    <a:pt x="541" y="677"/>
                    <a:pt x="541" y="638"/>
                    <a:pt x="540" y="600"/>
                  </a:cubicBezTo>
                  <a:cubicBezTo>
                    <a:pt x="540" y="593"/>
                    <a:pt x="543" y="587"/>
                    <a:pt x="548" y="582"/>
                  </a:cubicBezTo>
                  <a:cubicBezTo>
                    <a:pt x="553" y="576"/>
                    <a:pt x="559" y="573"/>
                    <a:pt x="564" y="569"/>
                  </a:cubicBezTo>
                  <a:cubicBezTo>
                    <a:pt x="574" y="564"/>
                    <a:pt x="594" y="566"/>
                    <a:pt x="602" y="574"/>
                  </a:cubicBezTo>
                  <a:cubicBezTo>
                    <a:pt x="611" y="582"/>
                    <a:pt x="614" y="592"/>
                    <a:pt x="614" y="604"/>
                  </a:cubicBezTo>
                  <a:cubicBezTo>
                    <a:pt x="614" y="638"/>
                    <a:pt x="614" y="672"/>
                    <a:pt x="614" y="706"/>
                  </a:cubicBezTo>
                  <a:cubicBezTo>
                    <a:pt x="614" y="730"/>
                    <a:pt x="614" y="730"/>
                    <a:pt x="638" y="730"/>
                  </a:cubicBezTo>
                  <a:cubicBezTo>
                    <a:pt x="650" y="730"/>
                    <a:pt x="650" y="730"/>
                    <a:pt x="650" y="717"/>
                  </a:cubicBezTo>
                  <a:cubicBezTo>
                    <a:pt x="650" y="684"/>
                    <a:pt x="650" y="650"/>
                    <a:pt x="650" y="617"/>
                  </a:cubicBezTo>
                  <a:cubicBezTo>
                    <a:pt x="650" y="606"/>
                    <a:pt x="651" y="597"/>
                    <a:pt x="657" y="586"/>
                  </a:cubicBezTo>
                  <a:cubicBezTo>
                    <a:pt x="667" y="565"/>
                    <a:pt x="703" y="560"/>
                    <a:pt x="716" y="579"/>
                  </a:cubicBezTo>
                  <a:cubicBezTo>
                    <a:pt x="723" y="588"/>
                    <a:pt x="724" y="598"/>
                    <a:pt x="724" y="609"/>
                  </a:cubicBezTo>
                  <a:cubicBezTo>
                    <a:pt x="724" y="645"/>
                    <a:pt x="724" y="682"/>
                    <a:pt x="724" y="718"/>
                  </a:cubicBezTo>
                  <a:cubicBezTo>
                    <a:pt x="724" y="727"/>
                    <a:pt x="727" y="731"/>
                    <a:pt x="736" y="730"/>
                  </a:cubicBezTo>
                  <a:cubicBezTo>
                    <a:pt x="738" y="730"/>
                    <a:pt x="741" y="730"/>
                    <a:pt x="743" y="730"/>
                  </a:cubicBezTo>
                  <a:cubicBezTo>
                    <a:pt x="758" y="730"/>
                    <a:pt x="759" y="729"/>
                    <a:pt x="759" y="715"/>
                  </a:cubicBezTo>
                  <a:cubicBezTo>
                    <a:pt x="759" y="677"/>
                    <a:pt x="758" y="639"/>
                    <a:pt x="759" y="601"/>
                  </a:cubicBezTo>
                  <a:cubicBezTo>
                    <a:pt x="759" y="571"/>
                    <a:pt x="742" y="540"/>
                    <a:pt x="704" y="538"/>
                  </a:cubicBezTo>
                  <a:cubicBezTo>
                    <a:pt x="681" y="536"/>
                    <a:pt x="661" y="542"/>
                    <a:pt x="646" y="560"/>
                  </a:cubicBezTo>
                  <a:cubicBezTo>
                    <a:pt x="638" y="569"/>
                    <a:pt x="638" y="569"/>
                    <a:pt x="631" y="559"/>
                  </a:cubicBezTo>
                  <a:cubicBezTo>
                    <a:pt x="630" y="558"/>
                    <a:pt x="630" y="557"/>
                    <a:pt x="629" y="556"/>
                  </a:cubicBezTo>
                  <a:cubicBezTo>
                    <a:pt x="623" y="548"/>
                    <a:pt x="616" y="541"/>
                    <a:pt x="607" y="539"/>
                  </a:cubicBezTo>
                  <a:cubicBezTo>
                    <a:pt x="584" y="534"/>
                    <a:pt x="563" y="539"/>
                    <a:pt x="545" y="555"/>
                  </a:cubicBezTo>
                  <a:cubicBezTo>
                    <a:pt x="540" y="559"/>
                    <a:pt x="537" y="561"/>
                    <a:pt x="537" y="552"/>
                  </a:cubicBezTo>
                  <a:cubicBezTo>
                    <a:pt x="536" y="543"/>
                    <a:pt x="526" y="538"/>
                    <a:pt x="515" y="539"/>
                  </a:cubicBezTo>
                  <a:cubicBezTo>
                    <a:pt x="506" y="540"/>
                    <a:pt x="507" y="546"/>
                    <a:pt x="507" y="552"/>
                  </a:cubicBezTo>
                  <a:cubicBezTo>
                    <a:pt x="507" y="580"/>
                    <a:pt x="507" y="607"/>
                    <a:pt x="507" y="634"/>
                  </a:cubicBezTo>
                  <a:cubicBezTo>
                    <a:pt x="507" y="660"/>
                    <a:pt x="507" y="685"/>
                    <a:pt x="507" y="711"/>
                  </a:cubicBezTo>
                  <a:close/>
                  <a:moveTo>
                    <a:pt x="1525" y="1142"/>
                  </a:moveTo>
                  <a:cubicBezTo>
                    <a:pt x="1517" y="1143"/>
                    <a:pt x="1511" y="1141"/>
                    <a:pt x="1505" y="1136"/>
                  </a:cubicBezTo>
                  <a:cubicBezTo>
                    <a:pt x="1501" y="1133"/>
                    <a:pt x="1495" y="1130"/>
                    <a:pt x="1498" y="1124"/>
                  </a:cubicBezTo>
                  <a:cubicBezTo>
                    <a:pt x="1500" y="1118"/>
                    <a:pt x="1504" y="1114"/>
                    <a:pt x="1512" y="1114"/>
                  </a:cubicBezTo>
                  <a:cubicBezTo>
                    <a:pt x="1521" y="1115"/>
                    <a:pt x="1530" y="1114"/>
                    <a:pt x="1538" y="1115"/>
                  </a:cubicBezTo>
                  <a:cubicBezTo>
                    <a:pt x="1573" y="1117"/>
                    <a:pt x="1610" y="1084"/>
                    <a:pt x="1602" y="1044"/>
                  </a:cubicBezTo>
                  <a:cubicBezTo>
                    <a:pt x="1600" y="1035"/>
                    <a:pt x="1599" y="1028"/>
                    <a:pt x="1611" y="1027"/>
                  </a:cubicBezTo>
                  <a:cubicBezTo>
                    <a:pt x="1614" y="1027"/>
                    <a:pt x="1617" y="1024"/>
                    <a:pt x="1619" y="1023"/>
                  </a:cubicBezTo>
                  <a:cubicBezTo>
                    <a:pt x="1626" y="1019"/>
                    <a:pt x="1624" y="1013"/>
                    <a:pt x="1623" y="1008"/>
                  </a:cubicBezTo>
                  <a:cubicBezTo>
                    <a:pt x="1623" y="1002"/>
                    <a:pt x="1618" y="1003"/>
                    <a:pt x="1613" y="1002"/>
                  </a:cubicBezTo>
                  <a:cubicBezTo>
                    <a:pt x="1598" y="1002"/>
                    <a:pt x="1582" y="1004"/>
                    <a:pt x="1567" y="1000"/>
                  </a:cubicBezTo>
                  <a:cubicBezTo>
                    <a:pt x="1560" y="999"/>
                    <a:pt x="1554" y="993"/>
                    <a:pt x="1546" y="993"/>
                  </a:cubicBezTo>
                  <a:cubicBezTo>
                    <a:pt x="1536" y="994"/>
                    <a:pt x="1525" y="992"/>
                    <a:pt x="1515" y="993"/>
                  </a:cubicBezTo>
                  <a:cubicBezTo>
                    <a:pt x="1490" y="997"/>
                    <a:pt x="1469" y="1010"/>
                    <a:pt x="1462" y="1034"/>
                  </a:cubicBezTo>
                  <a:cubicBezTo>
                    <a:pt x="1455" y="1056"/>
                    <a:pt x="1457" y="1079"/>
                    <a:pt x="1476" y="1096"/>
                  </a:cubicBezTo>
                  <a:cubicBezTo>
                    <a:pt x="1483" y="1103"/>
                    <a:pt x="1483" y="1107"/>
                    <a:pt x="1476" y="1113"/>
                  </a:cubicBezTo>
                  <a:cubicBezTo>
                    <a:pt x="1462" y="1126"/>
                    <a:pt x="1462" y="1142"/>
                    <a:pt x="1473" y="1157"/>
                  </a:cubicBezTo>
                  <a:cubicBezTo>
                    <a:pt x="1476" y="1160"/>
                    <a:pt x="1476" y="1162"/>
                    <a:pt x="1472" y="1164"/>
                  </a:cubicBezTo>
                  <a:cubicBezTo>
                    <a:pt x="1470" y="1166"/>
                    <a:pt x="1468" y="1168"/>
                    <a:pt x="1466" y="1170"/>
                  </a:cubicBezTo>
                  <a:cubicBezTo>
                    <a:pt x="1449" y="1183"/>
                    <a:pt x="1444" y="1201"/>
                    <a:pt x="1454" y="1218"/>
                  </a:cubicBezTo>
                  <a:cubicBezTo>
                    <a:pt x="1464" y="1235"/>
                    <a:pt x="1479" y="1246"/>
                    <a:pt x="1499" y="1249"/>
                  </a:cubicBezTo>
                  <a:cubicBezTo>
                    <a:pt x="1517" y="1252"/>
                    <a:pt x="1535" y="1253"/>
                    <a:pt x="1553" y="1250"/>
                  </a:cubicBezTo>
                  <a:cubicBezTo>
                    <a:pt x="1584" y="1245"/>
                    <a:pt x="1607" y="1232"/>
                    <a:pt x="1619" y="1200"/>
                  </a:cubicBezTo>
                  <a:cubicBezTo>
                    <a:pt x="1627" y="1180"/>
                    <a:pt x="1611" y="1155"/>
                    <a:pt x="1593" y="1148"/>
                  </a:cubicBezTo>
                  <a:cubicBezTo>
                    <a:pt x="1578" y="1142"/>
                    <a:pt x="1563" y="1143"/>
                    <a:pt x="1549" y="1142"/>
                  </a:cubicBezTo>
                  <a:cubicBezTo>
                    <a:pt x="1540" y="1142"/>
                    <a:pt x="1532" y="1142"/>
                    <a:pt x="1525" y="1142"/>
                  </a:cubicBezTo>
                  <a:close/>
                  <a:moveTo>
                    <a:pt x="1556" y="1172"/>
                  </a:moveTo>
                  <a:cubicBezTo>
                    <a:pt x="1566" y="1172"/>
                    <a:pt x="1576" y="1176"/>
                    <a:pt x="1583" y="1183"/>
                  </a:cubicBezTo>
                  <a:cubicBezTo>
                    <a:pt x="1589" y="1190"/>
                    <a:pt x="1589" y="1198"/>
                    <a:pt x="1583" y="1205"/>
                  </a:cubicBezTo>
                  <a:cubicBezTo>
                    <a:pt x="1575" y="1215"/>
                    <a:pt x="1565" y="1220"/>
                    <a:pt x="1553" y="1223"/>
                  </a:cubicBezTo>
                  <a:cubicBezTo>
                    <a:pt x="1534" y="1228"/>
                    <a:pt x="1516" y="1225"/>
                    <a:pt x="1499" y="1219"/>
                  </a:cubicBezTo>
                  <a:cubicBezTo>
                    <a:pt x="1486" y="1214"/>
                    <a:pt x="1479" y="1203"/>
                    <a:pt x="1482" y="1193"/>
                  </a:cubicBezTo>
                  <a:cubicBezTo>
                    <a:pt x="1485" y="1182"/>
                    <a:pt x="1496" y="1168"/>
                    <a:pt x="1514" y="1171"/>
                  </a:cubicBezTo>
                  <a:cubicBezTo>
                    <a:pt x="1526" y="1173"/>
                    <a:pt x="1541" y="1171"/>
                    <a:pt x="1556" y="1172"/>
                  </a:cubicBezTo>
                  <a:close/>
                  <a:moveTo>
                    <a:pt x="1531" y="1019"/>
                  </a:moveTo>
                  <a:cubicBezTo>
                    <a:pt x="1553" y="1017"/>
                    <a:pt x="1570" y="1033"/>
                    <a:pt x="1570" y="1052"/>
                  </a:cubicBezTo>
                  <a:cubicBezTo>
                    <a:pt x="1570" y="1075"/>
                    <a:pt x="1554" y="1093"/>
                    <a:pt x="1532" y="1091"/>
                  </a:cubicBezTo>
                  <a:cubicBezTo>
                    <a:pt x="1508" y="1089"/>
                    <a:pt x="1494" y="1082"/>
                    <a:pt x="1493" y="1053"/>
                  </a:cubicBezTo>
                  <a:cubicBezTo>
                    <a:pt x="1494" y="1029"/>
                    <a:pt x="1508" y="1020"/>
                    <a:pt x="1531" y="1019"/>
                  </a:cubicBezTo>
                  <a:close/>
                  <a:moveTo>
                    <a:pt x="1413" y="934"/>
                  </a:moveTo>
                  <a:cubicBezTo>
                    <a:pt x="1413" y="909"/>
                    <a:pt x="1413" y="909"/>
                    <a:pt x="1389" y="910"/>
                  </a:cubicBezTo>
                  <a:cubicBezTo>
                    <a:pt x="1388" y="910"/>
                    <a:pt x="1387" y="910"/>
                    <a:pt x="1387" y="910"/>
                  </a:cubicBezTo>
                  <a:cubicBezTo>
                    <a:pt x="1379" y="910"/>
                    <a:pt x="1376" y="915"/>
                    <a:pt x="1376" y="921"/>
                  </a:cubicBezTo>
                  <a:cubicBezTo>
                    <a:pt x="1376" y="939"/>
                    <a:pt x="1377" y="956"/>
                    <a:pt x="1377" y="974"/>
                  </a:cubicBezTo>
                  <a:cubicBezTo>
                    <a:pt x="1377" y="983"/>
                    <a:pt x="1377" y="991"/>
                    <a:pt x="1377" y="1000"/>
                  </a:cubicBezTo>
                  <a:cubicBezTo>
                    <a:pt x="1377" y="1005"/>
                    <a:pt x="1374" y="1009"/>
                    <a:pt x="1369" y="1005"/>
                  </a:cubicBezTo>
                  <a:cubicBezTo>
                    <a:pt x="1352" y="990"/>
                    <a:pt x="1332" y="993"/>
                    <a:pt x="1312" y="993"/>
                  </a:cubicBezTo>
                  <a:cubicBezTo>
                    <a:pt x="1303" y="994"/>
                    <a:pt x="1294" y="998"/>
                    <a:pt x="1287" y="1003"/>
                  </a:cubicBezTo>
                  <a:cubicBezTo>
                    <a:pt x="1265" y="1017"/>
                    <a:pt x="1252" y="1039"/>
                    <a:pt x="1248" y="1065"/>
                  </a:cubicBezTo>
                  <a:cubicBezTo>
                    <a:pt x="1244" y="1096"/>
                    <a:pt x="1244" y="1128"/>
                    <a:pt x="1261" y="1157"/>
                  </a:cubicBezTo>
                  <a:cubicBezTo>
                    <a:pt x="1270" y="1170"/>
                    <a:pt x="1281" y="1181"/>
                    <a:pt x="1296" y="1185"/>
                  </a:cubicBezTo>
                  <a:cubicBezTo>
                    <a:pt x="1323" y="1191"/>
                    <a:pt x="1349" y="1188"/>
                    <a:pt x="1370" y="1167"/>
                  </a:cubicBezTo>
                  <a:cubicBezTo>
                    <a:pt x="1372" y="1165"/>
                    <a:pt x="1375" y="1162"/>
                    <a:pt x="1379" y="1163"/>
                  </a:cubicBezTo>
                  <a:cubicBezTo>
                    <a:pt x="1382" y="1165"/>
                    <a:pt x="1381" y="1169"/>
                    <a:pt x="1381" y="1172"/>
                  </a:cubicBezTo>
                  <a:cubicBezTo>
                    <a:pt x="1383" y="1181"/>
                    <a:pt x="1390" y="1186"/>
                    <a:pt x="1403" y="1186"/>
                  </a:cubicBezTo>
                  <a:cubicBezTo>
                    <a:pt x="1413" y="1185"/>
                    <a:pt x="1413" y="1178"/>
                    <a:pt x="1413" y="1172"/>
                  </a:cubicBezTo>
                  <a:cubicBezTo>
                    <a:pt x="1413" y="1131"/>
                    <a:pt x="1413" y="1090"/>
                    <a:pt x="1413" y="1049"/>
                  </a:cubicBezTo>
                  <a:cubicBezTo>
                    <a:pt x="1413" y="1010"/>
                    <a:pt x="1413" y="972"/>
                    <a:pt x="1413" y="934"/>
                  </a:cubicBezTo>
                  <a:close/>
                  <a:moveTo>
                    <a:pt x="1378" y="1113"/>
                  </a:moveTo>
                  <a:cubicBezTo>
                    <a:pt x="1378" y="1136"/>
                    <a:pt x="1360" y="1155"/>
                    <a:pt x="1337" y="1157"/>
                  </a:cubicBezTo>
                  <a:cubicBezTo>
                    <a:pt x="1319" y="1159"/>
                    <a:pt x="1304" y="1154"/>
                    <a:pt x="1294" y="1139"/>
                  </a:cubicBezTo>
                  <a:cubicBezTo>
                    <a:pt x="1286" y="1128"/>
                    <a:pt x="1283" y="1116"/>
                    <a:pt x="1283" y="1102"/>
                  </a:cubicBezTo>
                  <a:cubicBezTo>
                    <a:pt x="1282" y="1085"/>
                    <a:pt x="1282" y="1067"/>
                    <a:pt x="1290" y="1051"/>
                  </a:cubicBezTo>
                  <a:cubicBezTo>
                    <a:pt x="1297" y="1036"/>
                    <a:pt x="1308" y="1024"/>
                    <a:pt x="1325" y="1022"/>
                  </a:cubicBezTo>
                  <a:cubicBezTo>
                    <a:pt x="1342" y="1020"/>
                    <a:pt x="1358" y="1021"/>
                    <a:pt x="1371" y="1035"/>
                  </a:cubicBezTo>
                  <a:cubicBezTo>
                    <a:pt x="1376" y="1041"/>
                    <a:pt x="1378" y="1046"/>
                    <a:pt x="1378" y="1052"/>
                  </a:cubicBezTo>
                  <a:cubicBezTo>
                    <a:pt x="1378" y="1064"/>
                    <a:pt x="1378" y="1075"/>
                    <a:pt x="1378" y="1086"/>
                  </a:cubicBezTo>
                  <a:cubicBezTo>
                    <a:pt x="1378" y="1086"/>
                    <a:pt x="1378" y="1086"/>
                    <a:pt x="1378" y="1086"/>
                  </a:cubicBezTo>
                  <a:cubicBezTo>
                    <a:pt x="1378" y="1095"/>
                    <a:pt x="1378" y="1104"/>
                    <a:pt x="1378" y="1113"/>
                  </a:cubicBezTo>
                  <a:close/>
                  <a:moveTo>
                    <a:pt x="578" y="259"/>
                  </a:moveTo>
                  <a:cubicBezTo>
                    <a:pt x="603" y="241"/>
                    <a:pt x="611" y="213"/>
                    <a:pt x="614" y="183"/>
                  </a:cubicBezTo>
                  <a:cubicBezTo>
                    <a:pt x="615" y="171"/>
                    <a:pt x="610" y="159"/>
                    <a:pt x="609" y="147"/>
                  </a:cubicBezTo>
                  <a:cubicBezTo>
                    <a:pt x="608" y="137"/>
                    <a:pt x="603" y="129"/>
                    <a:pt x="599" y="121"/>
                  </a:cubicBezTo>
                  <a:cubicBezTo>
                    <a:pt x="579" y="87"/>
                    <a:pt x="527" y="70"/>
                    <a:pt x="488" y="85"/>
                  </a:cubicBezTo>
                  <a:cubicBezTo>
                    <a:pt x="453" y="99"/>
                    <a:pt x="436" y="127"/>
                    <a:pt x="431" y="163"/>
                  </a:cubicBezTo>
                  <a:cubicBezTo>
                    <a:pt x="429" y="180"/>
                    <a:pt x="430" y="196"/>
                    <a:pt x="436" y="213"/>
                  </a:cubicBezTo>
                  <a:cubicBezTo>
                    <a:pt x="439" y="222"/>
                    <a:pt x="442" y="232"/>
                    <a:pt x="447" y="239"/>
                  </a:cubicBezTo>
                  <a:cubicBezTo>
                    <a:pt x="465" y="265"/>
                    <a:pt x="491" y="277"/>
                    <a:pt x="525" y="276"/>
                  </a:cubicBezTo>
                  <a:cubicBezTo>
                    <a:pt x="543" y="278"/>
                    <a:pt x="562" y="271"/>
                    <a:pt x="578" y="259"/>
                  </a:cubicBezTo>
                  <a:close/>
                  <a:moveTo>
                    <a:pt x="471" y="205"/>
                  </a:moveTo>
                  <a:cubicBezTo>
                    <a:pt x="466" y="185"/>
                    <a:pt x="468" y="167"/>
                    <a:pt x="472" y="147"/>
                  </a:cubicBezTo>
                  <a:cubicBezTo>
                    <a:pt x="477" y="130"/>
                    <a:pt x="493" y="116"/>
                    <a:pt x="509" y="112"/>
                  </a:cubicBezTo>
                  <a:cubicBezTo>
                    <a:pt x="525" y="108"/>
                    <a:pt x="539" y="110"/>
                    <a:pt x="553" y="119"/>
                  </a:cubicBezTo>
                  <a:cubicBezTo>
                    <a:pt x="563" y="125"/>
                    <a:pt x="568" y="135"/>
                    <a:pt x="571" y="146"/>
                  </a:cubicBezTo>
                  <a:cubicBezTo>
                    <a:pt x="577" y="167"/>
                    <a:pt x="578" y="189"/>
                    <a:pt x="571" y="211"/>
                  </a:cubicBezTo>
                  <a:cubicBezTo>
                    <a:pt x="565" y="231"/>
                    <a:pt x="549" y="249"/>
                    <a:pt x="521" y="247"/>
                  </a:cubicBezTo>
                  <a:cubicBezTo>
                    <a:pt x="496" y="247"/>
                    <a:pt x="478" y="230"/>
                    <a:pt x="471" y="205"/>
                  </a:cubicBezTo>
                  <a:close/>
                  <a:moveTo>
                    <a:pt x="472" y="1122"/>
                  </a:moveTo>
                  <a:cubicBezTo>
                    <a:pt x="475" y="1136"/>
                    <a:pt x="481" y="1148"/>
                    <a:pt x="491" y="1158"/>
                  </a:cubicBezTo>
                  <a:cubicBezTo>
                    <a:pt x="506" y="1176"/>
                    <a:pt x="524" y="1185"/>
                    <a:pt x="548" y="1187"/>
                  </a:cubicBezTo>
                  <a:cubicBezTo>
                    <a:pt x="568" y="1188"/>
                    <a:pt x="587" y="1187"/>
                    <a:pt x="605" y="1177"/>
                  </a:cubicBezTo>
                  <a:cubicBezTo>
                    <a:pt x="632" y="1162"/>
                    <a:pt x="644" y="1136"/>
                    <a:pt x="649" y="1107"/>
                  </a:cubicBezTo>
                  <a:cubicBezTo>
                    <a:pt x="652" y="1089"/>
                    <a:pt x="649" y="1072"/>
                    <a:pt x="644" y="1054"/>
                  </a:cubicBezTo>
                  <a:cubicBezTo>
                    <a:pt x="638" y="1034"/>
                    <a:pt x="627" y="1019"/>
                    <a:pt x="610" y="1007"/>
                  </a:cubicBezTo>
                  <a:cubicBezTo>
                    <a:pt x="589" y="992"/>
                    <a:pt x="566" y="991"/>
                    <a:pt x="541" y="994"/>
                  </a:cubicBezTo>
                  <a:cubicBezTo>
                    <a:pt x="526" y="995"/>
                    <a:pt x="512" y="1002"/>
                    <a:pt x="500" y="1012"/>
                  </a:cubicBezTo>
                  <a:cubicBezTo>
                    <a:pt x="476" y="1032"/>
                    <a:pt x="469" y="1060"/>
                    <a:pt x="466" y="1095"/>
                  </a:cubicBezTo>
                  <a:cubicBezTo>
                    <a:pt x="465" y="1101"/>
                    <a:pt x="470" y="1111"/>
                    <a:pt x="472" y="1122"/>
                  </a:cubicBezTo>
                  <a:close/>
                  <a:moveTo>
                    <a:pt x="508" y="1113"/>
                  </a:moveTo>
                  <a:cubicBezTo>
                    <a:pt x="505" y="1095"/>
                    <a:pt x="506" y="1078"/>
                    <a:pt x="508" y="1061"/>
                  </a:cubicBezTo>
                  <a:cubicBezTo>
                    <a:pt x="511" y="1042"/>
                    <a:pt x="538" y="1021"/>
                    <a:pt x="554" y="1022"/>
                  </a:cubicBezTo>
                  <a:cubicBezTo>
                    <a:pt x="570" y="1022"/>
                    <a:pt x="586" y="1024"/>
                    <a:pt x="596" y="1037"/>
                  </a:cubicBezTo>
                  <a:cubicBezTo>
                    <a:pt x="602" y="1044"/>
                    <a:pt x="607" y="1052"/>
                    <a:pt x="608" y="1061"/>
                  </a:cubicBezTo>
                  <a:cubicBezTo>
                    <a:pt x="608" y="1064"/>
                    <a:pt x="609" y="1067"/>
                    <a:pt x="610" y="1070"/>
                  </a:cubicBezTo>
                  <a:cubicBezTo>
                    <a:pt x="618" y="1089"/>
                    <a:pt x="612" y="1107"/>
                    <a:pt x="607" y="1125"/>
                  </a:cubicBezTo>
                  <a:cubicBezTo>
                    <a:pt x="601" y="1143"/>
                    <a:pt x="588" y="1160"/>
                    <a:pt x="558" y="1157"/>
                  </a:cubicBezTo>
                  <a:cubicBezTo>
                    <a:pt x="530" y="1157"/>
                    <a:pt x="512" y="1141"/>
                    <a:pt x="508" y="1113"/>
                  </a:cubicBezTo>
                  <a:close/>
                  <a:moveTo>
                    <a:pt x="430" y="716"/>
                  </a:moveTo>
                  <a:cubicBezTo>
                    <a:pt x="450" y="703"/>
                    <a:pt x="459" y="683"/>
                    <a:pt x="464" y="661"/>
                  </a:cubicBezTo>
                  <a:cubicBezTo>
                    <a:pt x="468" y="648"/>
                    <a:pt x="467" y="635"/>
                    <a:pt x="466" y="621"/>
                  </a:cubicBezTo>
                  <a:cubicBezTo>
                    <a:pt x="463" y="592"/>
                    <a:pt x="453" y="567"/>
                    <a:pt x="427" y="550"/>
                  </a:cubicBezTo>
                  <a:cubicBezTo>
                    <a:pt x="401" y="534"/>
                    <a:pt x="372" y="532"/>
                    <a:pt x="345" y="541"/>
                  </a:cubicBezTo>
                  <a:cubicBezTo>
                    <a:pt x="310" y="552"/>
                    <a:pt x="291" y="580"/>
                    <a:pt x="287" y="617"/>
                  </a:cubicBezTo>
                  <a:cubicBezTo>
                    <a:pt x="286" y="629"/>
                    <a:pt x="286" y="641"/>
                    <a:pt x="287" y="654"/>
                  </a:cubicBezTo>
                  <a:cubicBezTo>
                    <a:pt x="289" y="671"/>
                    <a:pt x="295" y="686"/>
                    <a:pt x="306" y="700"/>
                  </a:cubicBezTo>
                  <a:cubicBezTo>
                    <a:pt x="324" y="722"/>
                    <a:pt x="348" y="733"/>
                    <a:pt x="378" y="731"/>
                  </a:cubicBezTo>
                  <a:cubicBezTo>
                    <a:pt x="396" y="733"/>
                    <a:pt x="414" y="727"/>
                    <a:pt x="430" y="716"/>
                  </a:cubicBezTo>
                  <a:close/>
                  <a:moveTo>
                    <a:pt x="331" y="592"/>
                  </a:moveTo>
                  <a:cubicBezTo>
                    <a:pt x="339" y="580"/>
                    <a:pt x="349" y="569"/>
                    <a:pt x="365" y="567"/>
                  </a:cubicBezTo>
                  <a:cubicBezTo>
                    <a:pt x="387" y="564"/>
                    <a:pt x="406" y="568"/>
                    <a:pt x="419" y="588"/>
                  </a:cubicBezTo>
                  <a:cubicBezTo>
                    <a:pt x="423" y="595"/>
                    <a:pt x="426" y="603"/>
                    <a:pt x="427" y="610"/>
                  </a:cubicBezTo>
                  <a:cubicBezTo>
                    <a:pt x="433" y="635"/>
                    <a:pt x="431" y="661"/>
                    <a:pt x="416" y="684"/>
                  </a:cubicBezTo>
                  <a:cubicBezTo>
                    <a:pt x="403" y="706"/>
                    <a:pt x="362" y="708"/>
                    <a:pt x="345" y="692"/>
                  </a:cubicBezTo>
                  <a:cubicBezTo>
                    <a:pt x="329" y="678"/>
                    <a:pt x="323" y="661"/>
                    <a:pt x="323" y="631"/>
                  </a:cubicBezTo>
                  <a:cubicBezTo>
                    <a:pt x="323" y="619"/>
                    <a:pt x="323" y="605"/>
                    <a:pt x="331" y="592"/>
                  </a:cubicBezTo>
                  <a:close/>
                  <a:moveTo>
                    <a:pt x="1073" y="259"/>
                  </a:moveTo>
                  <a:cubicBezTo>
                    <a:pt x="1073" y="269"/>
                    <a:pt x="1075" y="272"/>
                    <a:pt x="1086" y="272"/>
                  </a:cubicBezTo>
                  <a:cubicBezTo>
                    <a:pt x="1088" y="272"/>
                    <a:pt x="1090" y="272"/>
                    <a:pt x="1092" y="272"/>
                  </a:cubicBezTo>
                  <a:cubicBezTo>
                    <a:pt x="1105" y="272"/>
                    <a:pt x="1106" y="271"/>
                    <a:pt x="1106" y="258"/>
                  </a:cubicBezTo>
                  <a:cubicBezTo>
                    <a:pt x="1106" y="221"/>
                    <a:pt x="1106" y="184"/>
                    <a:pt x="1106" y="147"/>
                  </a:cubicBezTo>
                  <a:cubicBezTo>
                    <a:pt x="1106" y="143"/>
                    <a:pt x="1106" y="140"/>
                    <a:pt x="1107" y="137"/>
                  </a:cubicBezTo>
                  <a:cubicBezTo>
                    <a:pt x="1117" y="117"/>
                    <a:pt x="1157" y="104"/>
                    <a:pt x="1177" y="114"/>
                  </a:cubicBezTo>
                  <a:cubicBezTo>
                    <a:pt x="1179" y="115"/>
                    <a:pt x="1180" y="117"/>
                    <a:pt x="1182" y="118"/>
                  </a:cubicBezTo>
                  <a:cubicBezTo>
                    <a:pt x="1194" y="131"/>
                    <a:pt x="1196" y="147"/>
                    <a:pt x="1196" y="163"/>
                  </a:cubicBezTo>
                  <a:cubicBezTo>
                    <a:pt x="1197" y="195"/>
                    <a:pt x="1196" y="226"/>
                    <a:pt x="1196" y="258"/>
                  </a:cubicBezTo>
                  <a:cubicBezTo>
                    <a:pt x="1196" y="271"/>
                    <a:pt x="1197" y="272"/>
                    <a:pt x="1210" y="272"/>
                  </a:cubicBezTo>
                  <a:cubicBezTo>
                    <a:pt x="1212" y="272"/>
                    <a:pt x="1213" y="272"/>
                    <a:pt x="1215" y="272"/>
                  </a:cubicBezTo>
                  <a:cubicBezTo>
                    <a:pt x="1227" y="272"/>
                    <a:pt x="1229" y="270"/>
                    <a:pt x="1229" y="258"/>
                  </a:cubicBezTo>
                  <a:cubicBezTo>
                    <a:pt x="1229" y="222"/>
                    <a:pt x="1229" y="187"/>
                    <a:pt x="1229" y="151"/>
                  </a:cubicBezTo>
                  <a:cubicBezTo>
                    <a:pt x="1229" y="142"/>
                    <a:pt x="1228" y="132"/>
                    <a:pt x="1225" y="123"/>
                  </a:cubicBezTo>
                  <a:cubicBezTo>
                    <a:pt x="1219" y="105"/>
                    <a:pt x="1208" y="91"/>
                    <a:pt x="1189" y="85"/>
                  </a:cubicBezTo>
                  <a:cubicBezTo>
                    <a:pt x="1173" y="80"/>
                    <a:pt x="1156" y="84"/>
                    <a:pt x="1139" y="84"/>
                  </a:cubicBezTo>
                  <a:cubicBezTo>
                    <a:pt x="1137" y="84"/>
                    <a:pt x="1136" y="86"/>
                    <a:pt x="1134" y="87"/>
                  </a:cubicBezTo>
                  <a:cubicBezTo>
                    <a:pt x="1128" y="91"/>
                    <a:pt x="1121" y="96"/>
                    <a:pt x="1115" y="100"/>
                  </a:cubicBezTo>
                  <a:cubicBezTo>
                    <a:pt x="1113" y="102"/>
                    <a:pt x="1111" y="105"/>
                    <a:pt x="1108" y="103"/>
                  </a:cubicBezTo>
                  <a:cubicBezTo>
                    <a:pt x="1105" y="102"/>
                    <a:pt x="1106" y="98"/>
                    <a:pt x="1106" y="96"/>
                  </a:cubicBezTo>
                  <a:cubicBezTo>
                    <a:pt x="1106" y="69"/>
                    <a:pt x="1106" y="43"/>
                    <a:pt x="1106" y="17"/>
                  </a:cubicBezTo>
                  <a:cubicBezTo>
                    <a:pt x="1106" y="0"/>
                    <a:pt x="1106" y="0"/>
                    <a:pt x="1089" y="0"/>
                  </a:cubicBezTo>
                  <a:cubicBezTo>
                    <a:pt x="1074" y="0"/>
                    <a:pt x="1073" y="1"/>
                    <a:pt x="1073" y="16"/>
                  </a:cubicBezTo>
                  <a:cubicBezTo>
                    <a:pt x="1073" y="56"/>
                    <a:pt x="1073" y="96"/>
                    <a:pt x="1073" y="136"/>
                  </a:cubicBezTo>
                  <a:cubicBezTo>
                    <a:pt x="1073" y="177"/>
                    <a:pt x="1073" y="218"/>
                    <a:pt x="1073" y="259"/>
                  </a:cubicBezTo>
                  <a:close/>
                  <a:moveTo>
                    <a:pt x="1150" y="1092"/>
                  </a:moveTo>
                  <a:cubicBezTo>
                    <a:pt x="1168" y="1092"/>
                    <a:pt x="1186" y="1092"/>
                    <a:pt x="1204" y="1092"/>
                  </a:cubicBezTo>
                  <a:cubicBezTo>
                    <a:pt x="1215" y="1092"/>
                    <a:pt x="1218" y="1087"/>
                    <a:pt x="1219" y="1077"/>
                  </a:cubicBezTo>
                  <a:cubicBezTo>
                    <a:pt x="1220" y="1062"/>
                    <a:pt x="1216" y="1049"/>
                    <a:pt x="1210" y="1036"/>
                  </a:cubicBezTo>
                  <a:cubicBezTo>
                    <a:pt x="1204" y="1020"/>
                    <a:pt x="1193" y="1008"/>
                    <a:pt x="1177" y="1001"/>
                  </a:cubicBezTo>
                  <a:cubicBezTo>
                    <a:pt x="1155" y="992"/>
                    <a:pt x="1133" y="991"/>
                    <a:pt x="1109" y="999"/>
                  </a:cubicBezTo>
                  <a:cubicBezTo>
                    <a:pt x="1079" y="1010"/>
                    <a:pt x="1062" y="1031"/>
                    <a:pt x="1056" y="1061"/>
                  </a:cubicBezTo>
                  <a:cubicBezTo>
                    <a:pt x="1051" y="1090"/>
                    <a:pt x="1052" y="1120"/>
                    <a:pt x="1069" y="1148"/>
                  </a:cubicBezTo>
                  <a:cubicBezTo>
                    <a:pt x="1081" y="1169"/>
                    <a:pt x="1100" y="1180"/>
                    <a:pt x="1122" y="1185"/>
                  </a:cubicBezTo>
                  <a:cubicBezTo>
                    <a:pt x="1149" y="1190"/>
                    <a:pt x="1176" y="1186"/>
                    <a:pt x="1200" y="1171"/>
                  </a:cubicBezTo>
                  <a:cubicBezTo>
                    <a:pt x="1206" y="1168"/>
                    <a:pt x="1213" y="1165"/>
                    <a:pt x="1214" y="1157"/>
                  </a:cubicBezTo>
                  <a:cubicBezTo>
                    <a:pt x="1215" y="1147"/>
                    <a:pt x="1202" y="1139"/>
                    <a:pt x="1193" y="1144"/>
                  </a:cubicBezTo>
                  <a:cubicBezTo>
                    <a:pt x="1187" y="1147"/>
                    <a:pt x="1180" y="1150"/>
                    <a:pt x="1174" y="1153"/>
                  </a:cubicBezTo>
                  <a:cubicBezTo>
                    <a:pt x="1158" y="1161"/>
                    <a:pt x="1140" y="1161"/>
                    <a:pt x="1124" y="1155"/>
                  </a:cubicBezTo>
                  <a:cubicBezTo>
                    <a:pt x="1112" y="1151"/>
                    <a:pt x="1102" y="1142"/>
                    <a:pt x="1096" y="1129"/>
                  </a:cubicBezTo>
                  <a:cubicBezTo>
                    <a:pt x="1092" y="1121"/>
                    <a:pt x="1091" y="1112"/>
                    <a:pt x="1089" y="1104"/>
                  </a:cubicBezTo>
                  <a:cubicBezTo>
                    <a:pt x="1087" y="1093"/>
                    <a:pt x="1087" y="1092"/>
                    <a:pt x="1099" y="1092"/>
                  </a:cubicBezTo>
                  <a:cubicBezTo>
                    <a:pt x="1116" y="1092"/>
                    <a:pt x="1133" y="1092"/>
                    <a:pt x="1150" y="1092"/>
                  </a:cubicBezTo>
                  <a:cubicBezTo>
                    <a:pt x="1150" y="1092"/>
                    <a:pt x="1150" y="1092"/>
                    <a:pt x="1150" y="1092"/>
                  </a:cubicBezTo>
                  <a:close/>
                  <a:moveTo>
                    <a:pt x="1099" y="1070"/>
                  </a:moveTo>
                  <a:cubicBezTo>
                    <a:pt x="1092" y="1071"/>
                    <a:pt x="1089" y="1067"/>
                    <a:pt x="1091" y="1060"/>
                  </a:cubicBezTo>
                  <a:cubicBezTo>
                    <a:pt x="1094" y="1045"/>
                    <a:pt x="1108" y="1023"/>
                    <a:pt x="1128" y="1022"/>
                  </a:cubicBezTo>
                  <a:cubicBezTo>
                    <a:pt x="1142" y="1021"/>
                    <a:pt x="1156" y="1018"/>
                    <a:pt x="1168" y="1029"/>
                  </a:cubicBezTo>
                  <a:cubicBezTo>
                    <a:pt x="1181" y="1038"/>
                    <a:pt x="1185" y="1051"/>
                    <a:pt x="1187" y="1066"/>
                  </a:cubicBezTo>
                  <a:cubicBezTo>
                    <a:pt x="1188" y="1071"/>
                    <a:pt x="1183" y="1070"/>
                    <a:pt x="1180" y="1070"/>
                  </a:cubicBezTo>
                  <a:cubicBezTo>
                    <a:pt x="1166" y="1070"/>
                    <a:pt x="1153" y="1070"/>
                    <a:pt x="1139" y="1070"/>
                  </a:cubicBezTo>
                  <a:cubicBezTo>
                    <a:pt x="1139" y="1070"/>
                    <a:pt x="1139" y="1070"/>
                    <a:pt x="1139" y="1070"/>
                  </a:cubicBezTo>
                  <a:cubicBezTo>
                    <a:pt x="1126" y="1070"/>
                    <a:pt x="1113" y="1070"/>
                    <a:pt x="1099" y="1070"/>
                  </a:cubicBezTo>
                  <a:close/>
                  <a:moveTo>
                    <a:pt x="1741" y="1092"/>
                  </a:moveTo>
                  <a:cubicBezTo>
                    <a:pt x="1759" y="1092"/>
                    <a:pt x="1776" y="1092"/>
                    <a:pt x="1793" y="1092"/>
                  </a:cubicBezTo>
                  <a:cubicBezTo>
                    <a:pt x="1806" y="1092"/>
                    <a:pt x="1808" y="1089"/>
                    <a:pt x="1808" y="1076"/>
                  </a:cubicBezTo>
                  <a:cubicBezTo>
                    <a:pt x="1809" y="1063"/>
                    <a:pt x="1807" y="1051"/>
                    <a:pt x="1802" y="1038"/>
                  </a:cubicBezTo>
                  <a:cubicBezTo>
                    <a:pt x="1794" y="1021"/>
                    <a:pt x="1782" y="1008"/>
                    <a:pt x="1764" y="1000"/>
                  </a:cubicBezTo>
                  <a:cubicBezTo>
                    <a:pt x="1742" y="991"/>
                    <a:pt x="1720" y="991"/>
                    <a:pt x="1698" y="1000"/>
                  </a:cubicBezTo>
                  <a:cubicBezTo>
                    <a:pt x="1681" y="1006"/>
                    <a:pt x="1668" y="1016"/>
                    <a:pt x="1659" y="1031"/>
                  </a:cubicBezTo>
                  <a:cubicBezTo>
                    <a:pt x="1646" y="1050"/>
                    <a:pt x="1643" y="1071"/>
                    <a:pt x="1644" y="1094"/>
                  </a:cubicBezTo>
                  <a:cubicBezTo>
                    <a:pt x="1644" y="1110"/>
                    <a:pt x="1647" y="1127"/>
                    <a:pt x="1655" y="1141"/>
                  </a:cubicBezTo>
                  <a:cubicBezTo>
                    <a:pt x="1669" y="1168"/>
                    <a:pt x="1691" y="1183"/>
                    <a:pt x="1722" y="1186"/>
                  </a:cubicBezTo>
                  <a:cubicBezTo>
                    <a:pt x="1750" y="1188"/>
                    <a:pt x="1775" y="1183"/>
                    <a:pt x="1798" y="1165"/>
                  </a:cubicBezTo>
                  <a:cubicBezTo>
                    <a:pt x="1803" y="1161"/>
                    <a:pt x="1806" y="1157"/>
                    <a:pt x="1802" y="1151"/>
                  </a:cubicBezTo>
                  <a:cubicBezTo>
                    <a:pt x="1798" y="1144"/>
                    <a:pt x="1791" y="1140"/>
                    <a:pt x="1783" y="1144"/>
                  </a:cubicBezTo>
                  <a:cubicBezTo>
                    <a:pt x="1778" y="1147"/>
                    <a:pt x="1771" y="1149"/>
                    <a:pt x="1766" y="1152"/>
                  </a:cubicBezTo>
                  <a:cubicBezTo>
                    <a:pt x="1749" y="1161"/>
                    <a:pt x="1730" y="1162"/>
                    <a:pt x="1714" y="1155"/>
                  </a:cubicBezTo>
                  <a:cubicBezTo>
                    <a:pt x="1692" y="1145"/>
                    <a:pt x="1680" y="1127"/>
                    <a:pt x="1679" y="1102"/>
                  </a:cubicBezTo>
                  <a:cubicBezTo>
                    <a:pt x="1678" y="1095"/>
                    <a:pt x="1681" y="1092"/>
                    <a:pt x="1689" y="1092"/>
                  </a:cubicBezTo>
                  <a:cubicBezTo>
                    <a:pt x="1706" y="1092"/>
                    <a:pt x="1724" y="1092"/>
                    <a:pt x="1741" y="1092"/>
                  </a:cubicBezTo>
                  <a:cubicBezTo>
                    <a:pt x="1741" y="1092"/>
                    <a:pt x="1741" y="1092"/>
                    <a:pt x="1741" y="1092"/>
                  </a:cubicBezTo>
                  <a:close/>
                  <a:moveTo>
                    <a:pt x="1690" y="1070"/>
                  </a:moveTo>
                  <a:cubicBezTo>
                    <a:pt x="1683" y="1071"/>
                    <a:pt x="1680" y="1068"/>
                    <a:pt x="1681" y="1062"/>
                  </a:cubicBezTo>
                  <a:cubicBezTo>
                    <a:pt x="1683" y="1048"/>
                    <a:pt x="1697" y="1024"/>
                    <a:pt x="1716" y="1022"/>
                  </a:cubicBezTo>
                  <a:cubicBezTo>
                    <a:pt x="1731" y="1020"/>
                    <a:pt x="1747" y="1018"/>
                    <a:pt x="1760" y="1030"/>
                  </a:cubicBezTo>
                  <a:cubicBezTo>
                    <a:pt x="1771" y="1038"/>
                    <a:pt x="1775" y="1050"/>
                    <a:pt x="1778" y="1062"/>
                  </a:cubicBezTo>
                  <a:cubicBezTo>
                    <a:pt x="1780" y="1068"/>
                    <a:pt x="1775" y="1070"/>
                    <a:pt x="1769" y="1070"/>
                  </a:cubicBezTo>
                  <a:cubicBezTo>
                    <a:pt x="1756" y="1070"/>
                    <a:pt x="1742" y="1070"/>
                    <a:pt x="1729" y="1070"/>
                  </a:cubicBezTo>
                  <a:cubicBezTo>
                    <a:pt x="1729" y="1070"/>
                    <a:pt x="1729" y="1070"/>
                    <a:pt x="1729" y="1070"/>
                  </a:cubicBezTo>
                  <a:cubicBezTo>
                    <a:pt x="1716" y="1070"/>
                    <a:pt x="1703" y="1070"/>
                    <a:pt x="1690" y="1070"/>
                  </a:cubicBezTo>
                  <a:close/>
                  <a:moveTo>
                    <a:pt x="68" y="581"/>
                  </a:moveTo>
                  <a:cubicBezTo>
                    <a:pt x="68" y="573"/>
                    <a:pt x="70" y="568"/>
                    <a:pt x="80" y="569"/>
                  </a:cubicBezTo>
                  <a:cubicBezTo>
                    <a:pt x="90" y="570"/>
                    <a:pt x="101" y="570"/>
                    <a:pt x="111" y="569"/>
                  </a:cubicBezTo>
                  <a:cubicBezTo>
                    <a:pt x="120" y="569"/>
                    <a:pt x="120" y="563"/>
                    <a:pt x="120" y="556"/>
                  </a:cubicBezTo>
                  <a:cubicBezTo>
                    <a:pt x="120" y="549"/>
                    <a:pt x="119" y="544"/>
                    <a:pt x="111" y="544"/>
                  </a:cubicBezTo>
                  <a:cubicBezTo>
                    <a:pt x="104" y="544"/>
                    <a:pt x="97" y="544"/>
                    <a:pt x="91" y="544"/>
                  </a:cubicBezTo>
                  <a:cubicBezTo>
                    <a:pt x="66" y="544"/>
                    <a:pt x="65" y="543"/>
                    <a:pt x="68" y="518"/>
                  </a:cubicBezTo>
                  <a:cubicBezTo>
                    <a:pt x="69" y="504"/>
                    <a:pt x="83" y="487"/>
                    <a:pt x="99" y="489"/>
                  </a:cubicBezTo>
                  <a:cubicBezTo>
                    <a:pt x="103" y="489"/>
                    <a:pt x="107" y="489"/>
                    <a:pt x="110" y="488"/>
                  </a:cubicBezTo>
                  <a:cubicBezTo>
                    <a:pt x="118" y="487"/>
                    <a:pt x="123" y="479"/>
                    <a:pt x="123" y="471"/>
                  </a:cubicBezTo>
                  <a:cubicBezTo>
                    <a:pt x="123" y="461"/>
                    <a:pt x="116" y="462"/>
                    <a:pt x="109" y="460"/>
                  </a:cubicBezTo>
                  <a:cubicBezTo>
                    <a:pt x="100" y="458"/>
                    <a:pt x="92" y="460"/>
                    <a:pt x="84" y="460"/>
                  </a:cubicBezTo>
                  <a:cubicBezTo>
                    <a:pt x="68" y="461"/>
                    <a:pt x="56" y="469"/>
                    <a:pt x="47" y="480"/>
                  </a:cubicBezTo>
                  <a:cubicBezTo>
                    <a:pt x="34" y="493"/>
                    <a:pt x="32" y="511"/>
                    <a:pt x="32" y="529"/>
                  </a:cubicBezTo>
                  <a:cubicBezTo>
                    <a:pt x="32" y="544"/>
                    <a:pt x="32" y="544"/>
                    <a:pt x="17" y="544"/>
                  </a:cubicBezTo>
                  <a:cubicBezTo>
                    <a:pt x="4" y="543"/>
                    <a:pt x="0" y="548"/>
                    <a:pt x="4" y="561"/>
                  </a:cubicBezTo>
                  <a:cubicBezTo>
                    <a:pt x="6" y="569"/>
                    <a:pt x="13" y="568"/>
                    <a:pt x="19" y="569"/>
                  </a:cubicBezTo>
                  <a:cubicBezTo>
                    <a:pt x="32" y="571"/>
                    <a:pt x="32" y="571"/>
                    <a:pt x="32" y="584"/>
                  </a:cubicBezTo>
                  <a:cubicBezTo>
                    <a:pt x="32" y="624"/>
                    <a:pt x="32" y="664"/>
                    <a:pt x="32" y="704"/>
                  </a:cubicBezTo>
                  <a:cubicBezTo>
                    <a:pt x="32" y="731"/>
                    <a:pt x="32" y="730"/>
                    <a:pt x="57" y="731"/>
                  </a:cubicBezTo>
                  <a:cubicBezTo>
                    <a:pt x="66" y="731"/>
                    <a:pt x="68" y="727"/>
                    <a:pt x="68" y="720"/>
                  </a:cubicBezTo>
                  <a:cubicBezTo>
                    <a:pt x="68" y="697"/>
                    <a:pt x="68" y="674"/>
                    <a:pt x="68" y="651"/>
                  </a:cubicBezTo>
                  <a:cubicBezTo>
                    <a:pt x="68" y="628"/>
                    <a:pt x="68" y="605"/>
                    <a:pt x="68" y="581"/>
                  </a:cubicBezTo>
                  <a:close/>
                  <a:moveTo>
                    <a:pt x="278" y="1165"/>
                  </a:moveTo>
                  <a:cubicBezTo>
                    <a:pt x="278" y="1183"/>
                    <a:pt x="278" y="1183"/>
                    <a:pt x="296" y="1184"/>
                  </a:cubicBezTo>
                  <a:cubicBezTo>
                    <a:pt x="310" y="1184"/>
                    <a:pt x="310" y="1184"/>
                    <a:pt x="310" y="1169"/>
                  </a:cubicBezTo>
                  <a:cubicBezTo>
                    <a:pt x="310" y="1132"/>
                    <a:pt x="310" y="1095"/>
                    <a:pt x="310" y="1058"/>
                  </a:cubicBezTo>
                  <a:cubicBezTo>
                    <a:pt x="310" y="1052"/>
                    <a:pt x="312" y="1047"/>
                    <a:pt x="316" y="1042"/>
                  </a:cubicBezTo>
                  <a:cubicBezTo>
                    <a:pt x="324" y="1033"/>
                    <a:pt x="334" y="1027"/>
                    <a:pt x="345" y="1024"/>
                  </a:cubicBezTo>
                  <a:cubicBezTo>
                    <a:pt x="357" y="1020"/>
                    <a:pt x="371" y="1018"/>
                    <a:pt x="383" y="1028"/>
                  </a:cubicBezTo>
                  <a:cubicBezTo>
                    <a:pt x="397" y="1039"/>
                    <a:pt x="401" y="1054"/>
                    <a:pt x="401" y="1071"/>
                  </a:cubicBezTo>
                  <a:cubicBezTo>
                    <a:pt x="401" y="1102"/>
                    <a:pt x="401" y="1132"/>
                    <a:pt x="401" y="1163"/>
                  </a:cubicBezTo>
                  <a:cubicBezTo>
                    <a:pt x="401" y="1183"/>
                    <a:pt x="401" y="1182"/>
                    <a:pt x="420" y="1184"/>
                  </a:cubicBezTo>
                  <a:cubicBezTo>
                    <a:pt x="429" y="1185"/>
                    <a:pt x="433" y="1181"/>
                    <a:pt x="433" y="1173"/>
                  </a:cubicBezTo>
                  <a:cubicBezTo>
                    <a:pt x="432" y="1130"/>
                    <a:pt x="435" y="1087"/>
                    <a:pt x="431" y="1044"/>
                  </a:cubicBezTo>
                  <a:cubicBezTo>
                    <a:pt x="427" y="1014"/>
                    <a:pt x="404" y="996"/>
                    <a:pt x="376" y="994"/>
                  </a:cubicBezTo>
                  <a:cubicBezTo>
                    <a:pt x="353" y="992"/>
                    <a:pt x="333" y="1000"/>
                    <a:pt x="317" y="1017"/>
                  </a:cubicBezTo>
                  <a:cubicBezTo>
                    <a:pt x="312" y="1021"/>
                    <a:pt x="311" y="1019"/>
                    <a:pt x="309" y="1015"/>
                  </a:cubicBezTo>
                  <a:cubicBezTo>
                    <a:pt x="309" y="1013"/>
                    <a:pt x="308" y="1011"/>
                    <a:pt x="308" y="1008"/>
                  </a:cubicBezTo>
                  <a:cubicBezTo>
                    <a:pt x="306" y="1001"/>
                    <a:pt x="298" y="997"/>
                    <a:pt x="287" y="998"/>
                  </a:cubicBezTo>
                  <a:cubicBezTo>
                    <a:pt x="279" y="999"/>
                    <a:pt x="278" y="1004"/>
                    <a:pt x="278" y="1011"/>
                  </a:cubicBezTo>
                  <a:cubicBezTo>
                    <a:pt x="278" y="1037"/>
                    <a:pt x="278" y="1064"/>
                    <a:pt x="278" y="1091"/>
                  </a:cubicBezTo>
                  <a:cubicBezTo>
                    <a:pt x="278" y="1115"/>
                    <a:pt x="278" y="1140"/>
                    <a:pt x="278" y="1165"/>
                  </a:cubicBezTo>
                  <a:close/>
                  <a:moveTo>
                    <a:pt x="150" y="705"/>
                  </a:moveTo>
                  <a:cubicBezTo>
                    <a:pt x="150" y="734"/>
                    <a:pt x="145" y="730"/>
                    <a:pt x="176" y="731"/>
                  </a:cubicBezTo>
                  <a:cubicBezTo>
                    <a:pt x="185" y="731"/>
                    <a:pt x="187" y="727"/>
                    <a:pt x="187" y="719"/>
                  </a:cubicBezTo>
                  <a:cubicBezTo>
                    <a:pt x="187" y="685"/>
                    <a:pt x="187" y="651"/>
                    <a:pt x="187" y="618"/>
                  </a:cubicBezTo>
                  <a:cubicBezTo>
                    <a:pt x="187" y="597"/>
                    <a:pt x="204" y="578"/>
                    <a:pt x="225" y="574"/>
                  </a:cubicBezTo>
                  <a:cubicBezTo>
                    <a:pt x="232" y="572"/>
                    <a:pt x="240" y="574"/>
                    <a:pt x="247" y="575"/>
                  </a:cubicBezTo>
                  <a:cubicBezTo>
                    <a:pt x="257" y="576"/>
                    <a:pt x="261" y="572"/>
                    <a:pt x="265" y="564"/>
                  </a:cubicBezTo>
                  <a:cubicBezTo>
                    <a:pt x="269" y="556"/>
                    <a:pt x="267" y="542"/>
                    <a:pt x="261" y="540"/>
                  </a:cubicBezTo>
                  <a:cubicBezTo>
                    <a:pt x="253" y="538"/>
                    <a:pt x="244" y="534"/>
                    <a:pt x="237" y="536"/>
                  </a:cubicBezTo>
                  <a:cubicBezTo>
                    <a:pt x="228" y="537"/>
                    <a:pt x="217" y="537"/>
                    <a:pt x="209" y="544"/>
                  </a:cubicBezTo>
                  <a:cubicBezTo>
                    <a:pt x="204" y="549"/>
                    <a:pt x="198" y="553"/>
                    <a:pt x="194" y="558"/>
                  </a:cubicBezTo>
                  <a:cubicBezTo>
                    <a:pt x="192" y="561"/>
                    <a:pt x="189" y="563"/>
                    <a:pt x="185" y="562"/>
                  </a:cubicBezTo>
                  <a:cubicBezTo>
                    <a:pt x="182" y="561"/>
                    <a:pt x="182" y="558"/>
                    <a:pt x="182" y="556"/>
                  </a:cubicBezTo>
                  <a:cubicBezTo>
                    <a:pt x="180" y="539"/>
                    <a:pt x="179" y="539"/>
                    <a:pt x="162" y="539"/>
                  </a:cubicBezTo>
                  <a:cubicBezTo>
                    <a:pt x="151" y="539"/>
                    <a:pt x="150" y="540"/>
                    <a:pt x="150" y="551"/>
                  </a:cubicBezTo>
                  <a:cubicBezTo>
                    <a:pt x="150" y="579"/>
                    <a:pt x="150" y="607"/>
                    <a:pt x="150" y="635"/>
                  </a:cubicBezTo>
                  <a:cubicBezTo>
                    <a:pt x="150" y="658"/>
                    <a:pt x="149" y="682"/>
                    <a:pt x="150" y="705"/>
                  </a:cubicBezTo>
                  <a:close/>
                  <a:moveTo>
                    <a:pt x="1011" y="1049"/>
                  </a:moveTo>
                  <a:cubicBezTo>
                    <a:pt x="1011" y="1008"/>
                    <a:pt x="1011" y="966"/>
                    <a:pt x="1011" y="924"/>
                  </a:cubicBezTo>
                  <a:cubicBezTo>
                    <a:pt x="1011" y="913"/>
                    <a:pt x="1008" y="910"/>
                    <a:pt x="997" y="910"/>
                  </a:cubicBezTo>
                  <a:cubicBezTo>
                    <a:pt x="995" y="910"/>
                    <a:pt x="992" y="910"/>
                    <a:pt x="990" y="910"/>
                  </a:cubicBezTo>
                  <a:cubicBezTo>
                    <a:pt x="976" y="910"/>
                    <a:pt x="975" y="911"/>
                    <a:pt x="975" y="926"/>
                  </a:cubicBezTo>
                  <a:cubicBezTo>
                    <a:pt x="975" y="1006"/>
                    <a:pt x="975" y="1085"/>
                    <a:pt x="975" y="1165"/>
                  </a:cubicBezTo>
                  <a:cubicBezTo>
                    <a:pt x="975" y="1185"/>
                    <a:pt x="975" y="1185"/>
                    <a:pt x="994" y="1185"/>
                  </a:cubicBezTo>
                  <a:cubicBezTo>
                    <a:pt x="1009" y="1185"/>
                    <a:pt x="1011" y="1184"/>
                    <a:pt x="1011" y="1169"/>
                  </a:cubicBezTo>
                  <a:cubicBezTo>
                    <a:pt x="1011" y="1129"/>
                    <a:pt x="1011" y="1089"/>
                    <a:pt x="1011" y="1049"/>
                  </a:cubicBezTo>
                  <a:cubicBezTo>
                    <a:pt x="1011" y="1049"/>
                    <a:pt x="1011" y="1049"/>
                    <a:pt x="1011" y="1049"/>
                  </a:cubicBezTo>
                  <a:close/>
                  <a:moveTo>
                    <a:pt x="296" y="176"/>
                  </a:moveTo>
                  <a:cubicBezTo>
                    <a:pt x="296" y="201"/>
                    <a:pt x="296" y="226"/>
                    <a:pt x="296" y="251"/>
                  </a:cubicBezTo>
                  <a:cubicBezTo>
                    <a:pt x="295" y="276"/>
                    <a:pt x="296" y="274"/>
                    <a:pt x="318" y="274"/>
                  </a:cubicBezTo>
                  <a:cubicBezTo>
                    <a:pt x="330" y="274"/>
                    <a:pt x="331" y="274"/>
                    <a:pt x="331" y="260"/>
                  </a:cubicBezTo>
                  <a:cubicBezTo>
                    <a:pt x="331" y="232"/>
                    <a:pt x="331" y="204"/>
                    <a:pt x="331" y="176"/>
                  </a:cubicBezTo>
                  <a:cubicBezTo>
                    <a:pt x="331" y="165"/>
                    <a:pt x="331" y="155"/>
                    <a:pt x="337" y="145"/>
                  </a:cubicBezTo>
                  <a:cubicBezTo>
                    <a:pt x="349" y="123"/>
                    <a:pt x="359" y="117"/>
                    <a:pt x="377" y="118"/>
                  </a:cubicBezTo>
                  <a:cubicBezTo>
                    <a:pt x="383" y="118"/>
                    <a:pt x="389" y="119"/>
                    <a:pt x="395" y="120"/>
                  </a:cubicBezTo>
                  <a:cubicBezTo>
                    <a:pt x="401" y="120"/>
                    <a:pt x="407" y="118"/>
                    <a:pt x="408" y="112"/>
                  </a:cubicBezTo>
                  <a:cubicBezTo>
                    <a:pt x="409" y="103"/>
                    <a:pt x="415" y="93"/>
                    <a:pt x="407" y="85"/>
                  </a:cubicBezTo>
                  <a:cubicBezTo>
                    <a:pt x="406" y="84"/>
                    <a:pt x="404" y="84"/>
                    <a:pt x="402" y="84"/>
                  </a:cubicBezTo>
                  <a:cubicBezTo>
                    <a:pt x="376" y="78"/>
                    <a:pt x="353" y="82"/>
                    <a:pt x="337" y="106"/>
                  </a:cubicBezTo>
                  <a:cubicBezTo>
                    <a:pt x="336" y="108"/>
                    <a:pt x="335" y="110"/>
                    <a:pt x="333" y="109"/>
                  </a:cubicBezTo>
                  <a:cubicBezTo>
                    <a:pt x="331" y="109"/>
                    <a:pt x="330" y="107"/>
                    <a:pt x="330" y="105"/>
                  </a:cubicBezTo>
                  <a:cubicBezTo>
                    <a:pt x="329" y="101"/>
                    <a:pt x="329" y="97"/>
                    <a:pt x="328" y="94"/>
                  </a:cubicBezTo>
                  <a:cubicBezTo>
                    <a:pt x="325" y="85"/>
                    <a:pt x="318" y="82"/>
                    <a:pt x="303" y="84"/>
                  </a:cubicBezTo>
                  <a:cubicBezTo>
                    <a:pt x="297" y="84"/>
                    <a:pt x="295" y="86"/>
                    <a:pt x="295" y="92"/>
                  </a:cubicBezTo>
                  <a:cubicBezTo>
                    <a:pt x="296" y="120"/>
                    <a:pt x="295" y="148"/>
                    <a:pt x="295" y="176"/>
                  </a:cubicBezTo>
                  <a:cubicBezTo>
                    <a:pt x="296" y="176"/>
                    <a:pt x="296" y="176"/>
                    <a:pt x="296" y="176"/>
                  </a:cubicBezTo>
                  <a:close/>
                  <a:moveTo>
                    <a:pt x="946" y="179"/>
                  </a:moveTo>
                  <a:cubicBezTo>
                    <a:pt x="946" y="197"/>
                    <a:pt x="946" y="215"/>
                    <a:pt x="946" y="234"/>
                  </a:cubicBezTo>
                  <a:cubicBezTo>
                    <a:pt x="946" y="248"/>
                    <a:pt x="951" y="260"/>
                    <a:pt x="963" y="268"/>
                  </a:cubicBezTo>
                  <a:cubicBezTo>
                    <a:pt x="982" y="280"/>
                    <a:pt x="1011" y="277"/>
                    <a:pt x="1029" y="264"/>
                  </a:cubicBezTo>
                  <a:cubicBezTo>
                    <a:pt x="1036" y="259"/>
                    <a:pt x="1036" y="254"/>
                    <a:pt x="1032" y="248"/>
                  </a:cubicBezTo>
                  <a:cubicBezTo>
                    <a:pt x="1026" y="239"/>
                    <a:pt x="1020" y="238"/>
                    <a:pt x="1013" y="242"/>
                  </a:cubicBezTo>
                  <a:cubicBezTo>
                    <a:pt x="996" y="252"/>
                    <a:pt x="978" y="243"/>
                    <a:pt x="978" y="223"/>
                  </a:cubicBezTo>
                  <a:cubicBezTo>
                    <a:pt x="978" y="190"/>
                    <a:pt x="978" y="157"/>
                    <a:pt x="978" y="123"/>
                  </a:cubicBezTo>
                  <a:cubicBezTo>
                    <a:pt x="978" y="116"/>
                    <a:pt x="981" y="113"/>
                    <a:pt x="988" y="113"/>
                  </a:cubicBezTo>
                  <a:cubicBezTo>
                    <a:pt x="999" y="114"/>
                    <a:pt x="1011" y="113"/>
                    <a:pt x="1022" y="113"/>
                  </a:cubicBezTo>
                  <a:cubicBezTo>
                    <a:pt x="1028" y="113"/>
                    <a:pt x="1033" y="112"/>
                    <a:pt x="1033" y="104"/>
                  </a:cubicBezTo>
                  <a:cubicBezTo>
                    <a:pt x="1033" y="96"/>
                    <a:pt x="1032" y="90"/>
                    <a:pt x="1022" y="90"/>
                  </a:cubicBezTo>
                  <a:cubicBezTo>
                    <a:pt x="1011" y="90"/>
                    <a:pt x="1001" y="90"/>
                    <a:pt x="990" y="90"/>
                  </a:cubicBezTo>
                  <a:cubicBezTo>
                    <a:pt x="981" y="91"/>
                    <a:pt x="977" y="88"/>
                    <a:pt x="978" y="78"/>
                  </a:cubicBezTo>
                  <a:cubicBezTo>
                    <a:pt x="978" y="64"/>
                    <a:pt x="978" y="49"/>
                    <a:pt x="978" y="35"/>
                  </a:cubicBezTo>
                  <a:cubicBezTo>
                    <a:pt x="978" y="30"/>
                    <a:pt x="978" y="25"/>
                    <a:pt x="971" y="24"/>
                  </a:cubicBezTo>
                  <a:cubicBezTo>
                    <a:pt x="964" y="24"/>
                    <a:pt x="956" y="24"/>
                    <a:pt x="955" y="32"/>
                  </a:cubicBezTo>
                  <a:cubicBezTo>
                    <a:pt x="952" y="43"/>
                    <a:pt x="949" y="54"/>
                    <a:pt x="949" y="65"/>
                  </a:cubicBezTo>
                  <a:cubicBezTo>
                    <a:pt x="948" y="88"/>
                    <a:pt x="947" y="88"/>
                    <a:pt x="924" y="91"/>
                  </a:cubicBezTo>
                  <a:cubicBezTo>
                    <a:pt x="919" y="92"/>
                    <a:pt x="914" y="92"/>
                    <a:pt x="914" y="99"/>
                  </a:cubicBezTo>
                  <a:cubicBezTo>
                    <a:pt x="915" y="107"/>
                    <a:pt x="917" y="113"/>
                    <a:pt x="926" y="113"/>
                  </a:cubicBezTo>
                  <a:cubicBezTo>
                    <a:pt x="929" y="114"/>
                    <a:pt x="932" y="113"/>
                    <a:pt x="935" y="113"/>
                  </a:cubicBezTo>
                  <a:cubicBezTo>
                    <a:pt x="943" y="113"/>
                    <a:pt x="946" y="116"/>
                    <a:pt x="946" y="124"/>
                  </a:cubicBezTo>
                  <a:cubicBezTo>
                    <a:pt x="946" y="142"/>
                    <a:pt x="946" y="161"/>
                    <a:pt x="946" y="179"/>
                  </a:cubicBezTo>
                  <a:cubicBezTo>
                    <a:pt x="946" y="179"/>
                    <a:pt x="946" y="179"/>
                    <a:pt x="946" y="179"/>
                  </a:cubicBezTo>
                  <a:close/>
                </a:path>
              </a:pathLst>
            </a:custGeom>
            <a:solidFill>
              <a:srgbClr val="4C5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nvGrpSpPr>
            <p:cNvPr id="18" name="Group 4">
              <a:extLst>
                <a:ext uri="{FF2B5EF4-FFF2-40B4-BE49-F238E27FC236}">
                  <a16:creationId xmlns:a16="http://schemas.microsoft.com/office/drawing/2014/main" xmlns="" id="{57BD2C4C-DC67-B843-B26C-309622FC75F7}"/>
                </a:ext>
              </a:extLst>
            </p:cNvPr>
            <p:cNvGrpSpPr>
              <a:grpSpLocks noChangeAspect="1"/>
            </p:cNvGrpSpPr>
            <p:nvPr/>
          </p:nvGrpSpPr>
          <p:grpSpPr bwMode="gray">
            <a:xfrm>
              <a:off x="334963" y="296652"/>
              <a:ext cx="538094" cy="540000"/>
              <a:chOff x="2711" y="1027"/>
              <a:chExt cx="2258" cy="2266"/>
            </a:xfrm>
          </p:grpSpPr>
          <p:sp>
            <p:nvSpPr>
              <p:cNvPr id="19"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1"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5"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7"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8"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grpSp>
      <p:sp>
        <p:nvSpPr>
          <p:cNvPr id="7" name="Date Placeholder 6"/>
          <p:cNvSpPr>
            <a:spLocks noGrp="1"/>
          </p:cNvSpPr>
          <p:nvPr>
            <p:ph type="dt" sz="half" idx="10"/>
          </p:nvPr>
        </p:nvSpPr>
        <p:spPr>
          <a:xfrm>
            <a:off x="0" y="0"/>
            <a:ext cx="0" cy="0"/>
          </a:xfrm>
          <a:prstGeom prst="rect">
            <a:avLst/>
          </a:prstGeom>
        </p:spPr>
        <p:txBody>
          <a:bodyPr/>
          <a:lstStyle>
            <a:lvl1pPr>
              <a:defRPr sz="100">
                <a:noFill/>
              </a:defRPr>
            </a:lvl1pPr>
          </a:lstStyle>
          <a:p>
            <a:fld id="{D6D08F88-38D2-4786-82D6-89211B05083D}" type="datetime5">
              <a:rPr lang="en-US" smtClean="0"/>
              <a:t>16-Dec-19</a:t>
            </a:fld>
            <a:endParaRPr lang="en-US" dirty="0"/>
          </a:p>
        </p:txBody>
      </p:sp>
      <p:sp>
        <p:nvSpPr>
          <p:cNvPr id="8" name="Footer Placeholder 7"/>
          <p:cNvSpPr>
            <a:spLocks noGrp="1"/>
          </p:cNvSpPr>
          <p:nvPr>
            <p:ph type="ftr" sz="quarter" idx="11"/>
          </p:nvPr>
        </p:nvSpPr>
        <p:spPr>
          <a:xfrm>
            <a:off x="0" y="0"/>
            <a:ext cx="0" cy="0"/>
          </a:xfrm>
          <a:prstGeom prst="rect">
            <a:avLst/>
          </a:prstGeom>
        </p:spPr>
        <p:txBody>
          <a:bodyPr/>
          <a:lstStyle>
            <a:lvl1pPr marL="0" indent="0">
              <a:buNone/>
              <a:defRPr sz="100">
                <a:noFill/>
              </a:defRPr>
            </a:lvl1pPr>
          </a:lstStyle>
          <a:p>
            <a:r>
              <a:rPr lang="en-US" dirty="0"/>
              <a:t>Title of presentation (Insert / Header &amp; Footer / Apply to All)</a:t>
            </a:r>
          </a:p>
        </p:txBody>
      </p:sp>
      <p:sp>
        <p:nvSpPr>
          <p:cNvPr id="9" name="Slide Number Placeholder 8"/>
          <p:cNvSpPr>
            <a:spLocks noGrp="1"/>
          </p:cNvSpPr>
          <p:nvPr>
            <p:ph type="sldNum" sz="quarter" idx="12"/>
          </p:nvPr>
        </p:nvSpPr>
        <p:spPr>
          <a:xfrm>
            <a:off x="0" y="0"/>
            <a:ext cx="0" cy="0"/>
          </a:xfrm>
          <a:prstGeom prst="rect">
            <a:avLst/>
          </a:prstGeom>
        </p:spPr>
        <p:txBody>
          <a:bodyPr/>
          <a:lstStyle>
            <a:lvl1pPr>
              <a:defRPr sz="100">
                <a:noFill/>
              </a:defRPr>
            </a:lvl1pPr>
          </a:lstStyle>
          <a:p>
            <a:fld id="{8E3B25F7-8D1F-44B5-B485-EE3C438CFD7B}" type="slidenum">
              <a:rPr lang="en-US" smtClean="0"/>
              <a:pPr/>
              <a:t>‹#›</a:t>
            </a:fld>
            <a:endParaRPr lang="en-US" dirty="0"/>
          </a:p>
        </p:txBody>
      </p:sp>
      <p:sp>
        <p:nvSpPr>
          <p:cNvPr id="2" name="Title 1"/>
          <p:cNvSpPr>
            <a:spLocks noGrp="1"/>
          </p:cNvSpPr>
          <p:nvPr>
            <p:ph type="ctrTitle" hasCustomPrompt="1"/>
          </p:nvPr>
        </p:nvSpPr>
        <p:spPr>
          <a:xfrm>
            <a:off x="417600" y="1628775"/>
            <a:ext cx="3816000" cy="2236264"/>
          </a:xfrm>
        </p:spPr>
        <p:txBody>
          <a:bodyPr anchor="b"/>
          <a:lstStyle>
            <a:lvl1pPr algn="l">
              <a:defRPr sz="3600"/>
            </a:lvl1pPr>
          </a:lstStyle>
          <a:p>
            <a:r>
              <a:rPr lang="en-US" dirty="0"/>
              <a:t>Click to add presentation title</a:t>
            </a:r>
          </a:p>
        </p:txBody>
      </p:sp>
      <p:sp>
        <p:nvSpPr>
          <p:cNvPr id="3" name="Subtitle 2"/>
          <p:cNvSpPr>
            <a:spLocks noGrp="1"/>
          </p:cNvSpPr>
          <p:nvPr>
            <p:ph type="subTitle" idx="1" hasCustomPrompt="1"/>
          </p:nvPr>
        </p:nvSpPr>
        <p:spPr>
          <a:xfrm>
            <a:off x="417600" y="4094163"/>
            <a:ext cx="3816000" cy="1080000"/>
          </a:xfrm>
        </p:spPr>
        <p:txBody>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1" name="Text Placeholder 30"/>
          <p:cNvSpPr>
            <a:spLocks noGrp="1"/>
          </p:cNvSpPr>
          <p:nvPr>
            <p:ph type="body" sz="quarter" idx="14" hasCustomPrompt="1"/>
          </p:nvPr>
        </p:nvSpPr>
        <p:spPr>
          <a:xfrm>
            <a:off x="417600" y="5393268"/>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Name</a:t>
            </a:r>
          </a:p>
        </p:txBody>
      </p:sp>
      <p:sp>
        <p:nvSpPr>
          <p:cNvPr id="34" name="Text Placeholder 30"/>
          <p:cNvSpPr>
            <a:spLocks noGrp="1"/>
          </p:cNvSpPr>
          <p:nvPr>
            <p:ph type="body" sz="quarter" idx="15" hasCustomPrompt="1"/>
          </p:nvPr>
        </p:nvSpPr>
        <p:spPr>
          <a:xfrm>
            <a:off x="417600" y="5691446"/>
            <a:ext cx="3816000" cy="296332"/>
          </a:xfrm>
        </p:spPr>
        <p:txBody>
          <a:bodyPr wrap="none"/>
          <a:lstStyle>
            <a:lvl1pPr marL="0" indent="0">
              <a:spcBef>
                <a:spcPts val="0"/>
              </a:spcBef>
              <a:buNone/>
              <a:defRPr sz="1200"/>
            </a:lvl1pPr>
            <a:lvl2pPr marL="0" indent="0">
              <a:buNone/>
              <a:defRPr sz="1200"/>
            </a:lvl2pPr>
            <a:lvl3pPr marL="0" indent="0">
              <a:buNone/>
              <a:defRPr sz="1200"/>
            </a:lvl3pPr>
            <a:lvl4pPr marL="0">
              <a:buNone/>
              <a:defRPr sz="1200"/>
            </a:lvl4pPr>
            <a:lvl5pPr marL="0" indent="0">
              <a:buNone/>
              <a:defRPr sz="1200"/>
            </a:lvl5pPr>
          </a:lstStyle>
          <a:p>
            <a:pPr lvl="0"/>
            <a:r>
              <a:rPr lang="en-US" dirty="0"/>
              <a:t>Department</a:t>
            </a:r>
          </a:p>
        </p:txBody>
      </p:sp>
    </p:spTree>
    <p:extLst>
      <p:ext uri="{BB962C8B-B14F-4D97-AF65-F5344CB8AC3E}">
        <p14:creationId xmlns:p14="http://schemas.microsoft.com/office/powerpoint/2010/main" val="193110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12" name="Picture Placeholder 11"/>
          <p:cNvSpPr>
            <a:spLocks noGrp="1"/>
          </p:cNvSpPr>
          <p:nvPr>
            <p:ph type="pic" sz="quarter" idx="17" hasCustomPrompt="1"/>
          </p:nvPr>
        </p:nvSpPr>
        <p:spPr>
          <a:xfrm>
            <a:off x="-1" y="0"/>
            <a:ext cx="8822478" cy="6858000"/>
          </a:xfrm>
          <a:custGeom>
            <a:avLst/>
            <a:gdLst>
              <a:gd name="connsiteX0" fmla="*/ 0 w 8822478"/>
              <a:gd name="connsiteY0" fmla="*/ 0 h 6858000"/>
              <a:gd name="connsiteX1" fmla="*/ 8477306 w 8822478"/>
              <a:gd name="connsiteY1" fmla="*/ 0 h 6858000"/>
              <a:gd name="connsiteX2" fmla="*/ 6998505 w 8822478"/>
              <a:gd name="connsiteY2" fmla="*/ 3834029 h 6858000"/>
              <a:gd name="connsiteX3" fmla="*/ 8822478 w 8822478"/>
              <a:gd name="connsiteY3" fmla="*/ 6858000 h 6858000"/>
              <a:gd name="connsiteX4" fmla="*/ 0 w 88224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478" h="6858000">
                <a:moveTo>
                  <a:pt x="0" y="0"/>
                </a:moveTo>
                <a:lnTo>
                  <a:pt x="8477306" y="0"/>
                </a:lnTo>
                <a:lnTo>
                  <a:pt x="6998505" y="3834029"/>
                </a:lnTo>
                <a:lnTo>
                  <a:pt x="8822478" y="6858000"/>
                </a:lnTo>
                <a:lnTo>
                  <a:pt x="0" y="6858000"/>
                </a:lnTo>
                <a:close/>
              </a:path>
            </a:pathLst>
          </a:custGeom>
          <a:solidFill>
            <a:srgbClr val="D9DADB"/>
          </a:solidFill>
        </p:spPr>
        <p:txBody>
          <a:bodyPr wrap="square">
            <a:noAutofit/>
          </a:bodyPr>
          <a:lstStyle>
            <a:lvl1pPr marL="0" indent="0">
              <a:buNone/>
              <a:defRPr/>
            </a:lvl1pPr>
          </a:lstStyle>
          <a:p>
            <a:r>
              <a:rPr lang="en-US" dirty="0"/>
              <a:t>Insert picture</a:t>
            </a:r>
          </a:p>
        </p:txBody>
      </p:sp>
      <p:sp>
        <p:nvSpPr>
          <p:cNvPr id="21" name="Date Placeholder 20"/>
          <p:cNvSpPr>
            <a:spLocks noGrp="1"/>
          </p:cNvSpPr>
          <p:nvPr>
            <p:ph type="dt" sz="half" idx="14"/>
          </p:nvPr>
        </p:nvSpPr>
        <p:spPr/>
        <p:txBody>
          <a:bodyPr/>
          <a:lstStyle>
            <a:lvl1pPr>
              <a:defRPr>
                <a:solidFill>
                  <a:schemeClr val="bg1"/>
                </a:solidFill>
              </a:defRPr>
            </a:lvl1pPr>
          </a:lstStyle>
          <a:p>
            <a:fld id="{4A274CF1-226C-4201-826C-EA56EA2B3C12}" type="datetime5">
              <a:rPr lang="en-US" smtClean="0"/>
              <a:t>16-Dec-19</a:t>
            </a:fld>
            <a:endParaRPr lang="en-US" dirty="0"/>
          </a:p>
        </p:txBody>
      </p:sp>
      <p:sp>
        <p:nvSpPr>
          <p:cNvPr id="22" name="Footer Placeholder 21"/>
          <p:cNvSpPr>
            <a:spLocks noGrp="1"/>
          </p:cNvSpPr>
          <p:nvPr>
            <p:ph type="ftr" sz="quarter" idx="15"/>
          </p:nvPr>
        </p:nvSpPr>
        <p:spPr/>
        <p:txBody>
          <a:bodyPr/>
          <a:lstStyle>
            <a:lvl1pPr>
              <a:defRPr>
                <a:solidFill>
                  <a:schemeClr val="bg1"/>
                </a:solidFill>
              </a:defRPr>
            </a:lvl1pPr>
          </a:lstStyle>
          <a:p>
            <a:r>
              <a:rPr lang="hu-HU" dirty="0"/>
              <a:t>TV megítélése</a:t>
            </a:r>
            <a:endParaRPr lang="en-US" dirty="0"/>
          </a:p>
        </p:txBody>
      </p:sp>
      <p:sp>
        <p:nvSpPr>
          <p:cNvPr id="23" name="Slide Number Placeholder 22"/>
          <p:cNvSpPr>
            <a:spLocks noGrp="1"/>
          </p:cNvSpPr>
          <p:nvPr>
            <p:ph type="sldNum" sz="quarter" idx="16"/>
          </p:nvPr>
        </p:nvSpPr>
        <p:spPr/>
        <p:txBody>
          <a:bodyPr/>
          <a:lstStyle>
            <a:lvl1pPr>
              <a:defRPr>
                <a:solidFill>
                  <a:schemeClr val="tx1"/>
                </a:solidFill>
              </a:defRPr>
            </a:lvl1pPr>
          </a:lstStyle>
          <a:p>
            <a:fld id="{5F3E29E4-0979-4FCA-B4C5-5FC6044C982A}" type="slidenum">
              <a:rPr lang="en-US" smtClean="0"/>
              <a:pPr/>
              <a:t>‹#›</a:t>
            </a:fld>
            <a:endParaRPr lang="en-US" dirty="0"/>
          </a:p>
        </p:txBody>
      </p:sp>
      <p:sp>
        <p:nvSpPr>
          <p:cNvPr id="2" name="Title 1"/>
          <p:cNvSpPr>
            <a:spLocks noGrp="1"/>
          </p:cNvSpPr>
          <p:nvPr>
            <p:ph type="title" hasCustomPrompt="1"/>
          </p:nvPr>
        </p:nvSpPr>
        <p:spPr>
          <a:xfrm>
            <a:off x="7737533" y="2908628"/>
            <a:ext cx="4082992" cy="2103640"/>
          </a:xfrm>
        </p:spPr>
        <p:txBody>
          <a:bodyPr/>
          <a:lstStyle>
            <a:lvl1pPr>
              <a:defRPr>
                <a:solidFill>
                  <a:schemeClr val="tx1"/>
                </a:solidFill>
              </a:defRPr>
            </a:lvl1pPr>
          </a:lstStyle>
          <a:p>
            <a:r>
              <a:rPr lang="en-US" dirty="0"/>
              <a:t>Click to add section title</a:t>
            </a:r>
          </a:p>
        </p:txBody>
      </p:sp>
    </p:spTree>
    <p:extLst>
      <p:ext uri="{BB962C8B-B14F-4D97-AF65-F5344CB8AC3E}">
        <p14:creationId xmlns:p14="http://schemas.microsoft.com/office/powerpoint/2010/main" val="183989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shp2"/>
          <p:cNvSpPr/>
          <p:nvPr/>
        </p:nvSpPr>
        <p:spPr>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Date Placeholder 20"/>
          <p:cNvSpPr>
            <a:spLocks noGrp="1"/>
          </p:cNvSpPr>
          <p:nvPr>
            <p:ph type="dt" sz="half" idx="14"/>
          </p:nvPr>
        </p:nvSpPr>
        <p:spPr bwMode="ltGray"/>
        <p:txBody>
          <a:bodyPr/>
          <a:lstStyle>
            <a:lvl1pPr>
              <a:defRPr>
                <a:solidFill>
                  <a:schemeClr val="bg1"/>
                </a:solidFill>
              </a:defRPr>
            </a:lvl1pPr>
          </a:lstStyle>
          <a:p>
            <a:fld id="{3869822F-F9F4-4987-AC88-332F892BB2CC}" type="datetime5">
              <a:rPr lang="en-US" smtClean="0"/>
              <a:t>16-Dec-19</a:t>
            </a:fld>
            <a:endParaRPr lang="en-US" dirty="0"/>
          </a:p>
        </p:txBody>
      </p:sp>
      <p:sp>
        <p:nvSpPr>
          <p:cNvPr id="22" name="Footer Placeholder 21"/>
          <p:cNvSpPr>
            <a:spLocks noGrp="1"/>
          </p:cNvSpPr>
          <p:nvPr>
            <p:ph type="ftr" sz="quarter" idx="15"/>
          </p:nvPr>
        </p:nvSpPr>
        <p:spPr bwMode="ltGray"/>
        <p:txBody>
          <a:bodyPr/>
          <a:lstStyle>
            <a:lvl1pPr>
              <a:defRPr>
                <a:solidFill>
                  <a:schemeClr val="bg1"/>
                </a:solidFill>
              </a:defRPr>
            </a:lvl1pPr>
          </a:lstStyle>
          <a:p>
            <a:r>
              <a:rPr lang="en-US" dirty="0"/>
              <a:t>Title of presentation (Insert / Header &amp; Footer / Apply to All)</a:t>
            </a:r>
          </a:p>
        </p:txBody>
      </p:sp>
      <p:sp>
        <p:nvSpPr>
          <p:cNvPr id="23" name="Slide Number Placeholder 22"/>
          <p:cNvSpPr>
            <a:spLocks noGrp="1"/>
          </p:cNvSpPr>
          <p:nvPr>
            <p:ph type="sldNum" sz="quarter" idx="16"/>
          </p:nvPr>
        </p:nvSpPr>
        <p:spPr bwMode="ltGray"/>
        <p:txBody>
          <a:bodyPr/>
          <a:lstStyle>
            <a:lvl1pPr>
              <a:defRPr>
                <a:solidFill>
                  <a:schemeClr val="bg1"/>
                </a:solidFill>
              </a:defRPr>
            </a:lvl1pPr>
          </a:lstStyle>
          <a:p>
            <a:fld id="{5F3E29E4-0979-4FCA-B4C5-5FC6044C982A}" type="slidenum">
              <a:rPr lang="en-US" smtClean="0"/>
              <a:pPr/>
              <a:t>‹#›</a:t>
            </a:fld>
            <a:endParaRPr lang="en-US" dirty="0"/>
          </a:p>
        </p:txBody>
      </p:sp>
      <p:sp>
        <p:nvSpPr>
          <p:cNvPr id="8" name="copyright"/>
          <p:cNvSpPr txBox="1"/>
          <p:nvPr/>
        </p:nvSpPr>
        <p:spPr>
          <a:xfrm>
            <a:off x="10672209" y="6237288"/>
            <a:ext cx="500617" cy="358173"/>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solidFill>
                  <a:schemeClr val="bg1"/>
                </a:solidFill>
              </a:rPr>
              <a:t>© GfK</a:t>
            </a:r>
          </a:p>
        </p:txBody>
      </p:sp>
      <p:sp>
        <p:nvSpPr>
          <p:cNvPr id="2" name="Title 1"/>
          <p:cNvSpPr>
            <a:spLocks noGrp="1"/>
          </p:cNvSpPr>
          <p:nvPr>
            <p:ph type="title" hasCustomPrompt="1"/>
          </p:nvPr>
        </p:nvSpPr>
        <p:spPr bwMode="ltGray">
          <a:xfrm>
            <a:off x="1075062" y="1519552"/>
            <a:ext cx="10097763" cy="2273171"/>
          </a:xfrm>
        </p:spPr>
        <p:txBody>
          <a:bodyPr/>
          <a:lstStyle>
            <a:lvl1pPr>
              <a:defRPr>
                <a:solidFill>
                  <a:schemeClr val="bg1"/>
                </a:solidFill>
              </a:defRPr>
            </a:lvl1pPr>
          </a:lstStyle>
          <a:p>
            <a:r>
              <a:rPr lang="en-US" dirty="0"/>
              <a:t>Click to add section title</a:t>
            </a:r>
          </a:p>
        </p:txBody>
      </p:sp>
      <p:grpSp>
        <p:nvGrpSpPr>
          <p:cNvPr id="9" name="logo">
            <a:extLst>
              <a:ext uri="{FF2B5EF4-FFF2-40B4-BE49-F238E27FC236}">
                <a16:creationId xmlns:a16="http://schemas.microsoft.com/office/drawing/2014/main" xmlns="" id="{57BD2C4C-DC67-B843-B26C-309622FC75F7}"/>
              </a:ext>
            </a:extLst>
          </p:cNvPr>
          <p:cNvGrpSpPr>
            <a:grpSpLocks noChangeAspect="1"/>
          </p:cNvGrpSpPr>
          <p:nvPr/>
        </p:nvGrpSpPr>
        <p:grpSpPr bwMode="gray">
          <a:xfrm>
            <a:off x="11174018" y="401441"/>
            <a:ext cx="644225" cy="646507"/>
            <a:chOff x="2711" y="1027"/>
            <a:chExt cx="2258" cy="2266"/>
          </a:xfrm>
        </p:grpSpPr>
        <p:sp>
          <p:nvSpPr>
            <p:cNvPr id="11"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2"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3"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4"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5"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6"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0"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spTree>
    <p:extLst>
      <p:ext uri="{BB962C8B-B14F-4D97-AF65-F5344CB8AC3E}">
        <p14:creationId xmlns:p14="http://schemas.microsoft.com/office/powerpoint/2010/main" val="25389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7DCAAD07-09FD-49C1-9253-3DC58F499B21}"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611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4CC19292-71B2-4BF0-8023-C669B9188137}"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p:txBody>
          <a:bodyPr/>
          <a:lstStyle>
            <a:lvl1pPr>
              <a:defRPr baseline="0"/>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7"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946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1" name="Date Placeholder 20"/>
          <p:cNvSpPr>
            <a:spLocks noGrp="1"/>
          </p:cNvSpPr>
          <p:nvPr>
            <p:ph type="dt" sz="half" idx="14"/>
          </p:nvPr>
        </p:nvSpPr>
        <p:spPr/>
        <p:txBody>
          <a:bodyPr/>
          <a:lstStyle/>
          <a:p>
            <a:fld id="{97AF90B7-6970-4C8C-AA59-7302F717A183}" type="datetime5">
              <a:rPr lang="en-US" smtClean="0"/>
              <a:t>16-Dec-19</a:t>
            </a:fld>
            <a:endParaRPr lang="en-US" dirty="0"/>
          </a:p>
        </p:txBody>
      </p:sp>
      <p:sp>
        <p:nvSpPr>
          <p:cNvPr id="22" name="Footer Placeholder 21"/>
          <p:cNvSpPr>
            <a:spLocks noGrp="1"/>
          </p:cNvSpPr>
          <p:nvPr>
            <p:ph type="ftr" sz="quarter" idx="15"/>
          </p:nvPr>
        </p:nvSpPr>
        <p:spPr/>
        <p:txBody>
          <a:body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p>
            <a:fld id="{5F3E29E4-0979-4FCA-B4C5-5FC6044C982A}"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7" name="Subtitle 2"/>
          <p:cNvSpPr>
            <a:spLocks noGrp="1"/>
          </p:cNvSpPr>
          <p:nvPr>
            <p:ph type="subTitle" idx="13" hasCustomPrompt="1"/>
          </p:nvPr>
        </p:nvSpPr>
        <p:spPr>
          <a:xfrm>
            <a:off x="1075061" y="964671"/>
            <a:ext cx="7910158" cy="490042"/>
          </a:xfrm>
        </p:spPr>
        <p:txBody>
          <a:bodyPr wrap="none"/>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Content Placeholder 2"/>
          <p:cNvSpPr>
            <a:spLocks noGrp="1"/>
          </p:cNvSpPr>
          <p:nvPr>
            <p:ph idx="1" hasCustomPrompt="1"/>
          </p:nvPr>
        </p:nvSpPr>
        <p:spPr>
          <a:xfrm>
            <a:off x="1075062" y="1629618"/>
            <a:ext cx="5220000" cy="4139357"/>
          </a:xfrm>
        </p:spPr>
        <p:txBody>
          <a:bodyPr/>
          <a:lstStyle>
            <a:lvl1pPr>
              <a:defRPr/>
            </a:lvl1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7" hasCustomPrompt="1"/>
          </p:nvPr>
        </p:nvSpPr>
        <p:spPr>
          <a:xfrm>
            <a:off x="6600525" y="1637783"/>
            <a:ext cx="5220000" cy="4599506"/>
          </a:xfrm>
          <a:solidFill>
            <a:srgbClr val="D9DADB"/>
          </a:solidFill>
        </p:spPr>
        <p:txBody>
          <a:bodyPr/>
          <a:lstStyle>
            <a:lvl1pPr marL="0" indent="0">
              <a:buNone/>
              <a:defRPr/>
            </a:lvl1pPr>
          </a:lstStyle>
          <a:p>
            <a:r>
              <a:rPr lang="en-US" dirty="0"/>
              <a:t>Insert picture</a:t>
            </a:r>
          </a:p>
        </p:txBody>
      </p:sp>
      <p:sp>
        <p:nvSpPr>
          <p:cNvPr id="10"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lvl1pPr>
            <a:lvl2pPr marL="0" indent="0" algn="l">
              <a:lnSpc>
                <a:spcPct val="100000"/>
              </a:lnSpc>
              <a:spcBef>
                <a:spcPts val="0"/>
              </a:spcBef>
              <a:buNone/>
              <a:defRPr sz="800"/>
            </a:lvl2pPr>
            <a:lvl3pPr marL="0" indent="0" algn="l">
              <a:lnSpc>
                <a:spcPct val="100000"/>
              </a:lnSpc>
              <a:spcBef>
                <a:spcPts val="0"/>
              </a:spcBef>
              <a:buNone/>
              <a:defRPr sz="800"/>
            </a:lvl3pPr>
            <a:lvl4pPr marL="0" algn="l">
              <a:lnSpc>
                <a:spcPct val="100000"/>
              </a:lnSpc>
              <a:spcBef>
                <a:spcPts val="0"/>
              </a:spcBef>
              <a:buNone/>
              <a:defRPr sz="800"/>
            </a:lvl4pPr>
            <a:lvl5pPr marL="0" indent="0" algn="l">
              <a:lnSpc>
                <a:spcPct val="100000"/>
              </a:lnSpc>
              <a:spcBef>
                <a:spcPts val="0"/>
              </a:spcBef>
              <a:buNone/>
              <a:defRPr sz="800"/>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8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full picture">
    <p:spTree>
      <p:nvGrpSpPr>
        <p:cNvPr id="1" name=""/>
        <p:cNvGrpSpPr/>
        <p:nvPr/>
      </p:nvGrpSpPr>
      <p:grpSpPr>
        <a:xfrm>
          <a:off x="0" y="0"/>
          <a:ext cx="0" cy="0"/>
          <a:chOff x="0" y="0"/>
          <a:chExt cx="0" cy="0"/>
        </a:xfrm>
      </p:grpSpPr>
      <p:sp>
        <p:nvSpPr>
          <p:cNvPr id="12" name="Picture Placeholder 11"/>
          <p:cNvSpPr>
            <a:spLocks noGrp="1"/>
          </p:cNvSpPr>
          <p:nvPr>
            <p:ph type="pic" sz="quarter" idx="17" hasCustomPrompt="1"/>
          </p:nvPr>
        </p:nvSpPr>
        <p:spPr>
          <a:xfrm>
            <a:off x="0" y="0"/>
            <a:ext cx="12193200" cy="6858000"/>
          </a:xfrm>
          <a:prstGeom prst="rect">
            <a:avLst/>
          </a:prstGeom>
          <a:solidFill>
            <a:srgbClr val="D9DADB"/>
          </a:solidFill>
        </p:spPr>
        <p:txBody>
          <a:bodyPr wrap="square">
            <a:noAutofit/>
          </a:bodyPr>
          <a:lstStyle>
            <a:lvl1pPr marL="0" indent="0">
              <a:buNone/>
              <a:defRPr/>
            </a:lvl1pPr>
          </a:lstStyle>
          <a:p>
            <a:r>
              <a:rPr lang="en-US" dirty="0"/>
              <a:t>Insert picture</a:t>
            </a:r>
          </a:p>
        </p:txBody>
      </p:sp>
      <p:sp>
        <p:nvSpPr>
          <p:cNvPr id="9" name="copyright"/>
          <p:cNvSpPr txBox="1"/>
          <p:nvPr/>
        </p:nvSpPr>
        <p:spPr>
          <a:xfrm>
            <a:off x="10672209" y="6237288"/>
            <a:ext cx="500617" cy="358173"/>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solidFill>
                  <a:schemeClr val="bg1"/>
                </a:solidFill>
              </a:rPr>
              <a:t>© GfK</a:t>
            </a:r>
          </a:p>
        </p:txBody>
      </p:sp>
      <p:sp>
        <p:nvSpPr>
          <p:cNvPr id="21" name="Date Placeholder 20"/>
          <p:cNvSpPr>
            <a:spLocks noGrp="1"/>
          </p:cNvSpPr>
          <p:nvPr>
            <p:ph type="dt" sz="half" idx="14"/>
          </p:nvPr>
        </p:nvSpPr>
        <p:spPr/>
        <p:txBody>
          <a:bodyPr/>
          <a:lstStyle>
            <a:lvl1pPr>
              <a:defRPr>
                <a:solidFill>
                  <a:schemeClr val="bg1"/>
                </a:solidFill>
              </a:defRPr>
            </a:lvl1pPr>
          </a:lstStyle>
          <a:p>
            <a:fld id="{50FDD96B-8754-4910-8CA2-9F882EDC331D}" type="datetime5">
              <a:rPr lang="en-US" smtClean="0"/>
              <a:t>16-Dec-19</a:t>
            </a:fld>
            <a:endParaRPr lang="en-US" dirty="0"/>
          </a:p>
        </p:txBody>
      </p:sp>
      <p:sp>
        <p:nvSpPr>
          <p:cNvPr id="22" name="Footer Placeholder 21"/>
          <p:cNvSpPr>
            <a:spLocks noGrp="1"/>
          </p:cNvSpPr>
          <p:nvPr>
            <p:ph type="ftr" sz="quarter" idx="15"/>
          </p:nvPr>
        </p:nvSpPr>
        <p:spPr/>
        <p:txBody>
          <a:bodyPr/>
          <a:lstStyle>
            <a:lvl1pPr>
              <a:defRPr>
                <a:solidFill>
                  <a:schemeClr val="bg1"/>
                </a:solidFill>
              </a:defRPr>
            </a:lvl1pPr>
          </a:lstStyle>
          <a:p>
            <a:r>
              <a:rPr lang="en-US" dirty="0"/>
              <a:t>Title of presentation (Insert / Header &amp; Footer / Apply to All)</a:t>
            </a:r>
          </a:p>
        </p:txBody>
      </p:sp>
      <p:sp>
        <p:nvSpPr>
          <p:cNvPr id="23" name="Slide Number Placeholder 22"/>
          <p:cNvSpPr>
            <a:spLocks noGrp="1"/>
          </p:cNvSpPr>
          <p:nvPr>
            <p:ph type="sldNum" sz="quarter" idx="16"/>
          </p:nvPr>
        </p:nvSpPr>
        <p:spPr/>
        <p:txBody>
          <a:bodyPr/>
          <a:lstStyle>
            <a:lvl1pPr>
              <a:defRPr>
                <a:solidFill>
                  <a:schemeClr val="bg1"/>
                </a:solidFill>
              </a:defRPr>
            </a:lvl1pPr>
          </a:lstStyle>
          <a:p>
            <a:fld id="{5F3E29E4-0979-4FCA-B4C5-5FC6044C982A}" type="slidenum">
              <a:rPr lang="en-US" smtClean="0"/>
              <a:pPr/>
              <a:t>‹#›</a:t>
            </a:fld>
            <a:endParaRPr lang="en-US" dirty="0"/>
          </a:p>
        </p:txBody>
      </p:sp>
      <p:sp>
        <p:nvSpPr>
          <p:cNvPr id="2" name="Title 1"/>
          <p:cNvSpPr>
            <a:spLocks noGrp="1"/>
          </p:cNvSpPr>
          <p:nvPr>
            <p:ph type="title" hasCustomPrompt="1"/>
          </p:nvPr>
        </p:nvSpPr>
        <p:spPr>
          <a:xfrm>
            <a:off x="6543675" y="1519552"/>
            <a:ext cx="4629150" cy="4249423"/>
          </a:xfrm>
        </p:spPr>
        <p:txBody>
          <a:bodyPr/>
          <a:lstStyle>
            <a:lvl1pPr>
              <a:defRPr>
                <a:solidFill>
                  <a:schemeClr val="bg1"/>
                </a:solidFill>
              </a:defRPr>
            </a:lvl1pPr>
          </a:lstStyle>
          <a:p>
            <a:r>
              <a:rPr lang="en-US" dirty="0"/>
              <a:t>Click to add text</a:t>
            </a:r>
          </a:p>
        </p:txBody>
      </p:sp>
      <p:sp>
        <p:nvSpPr>
          <p:cNvPr id="8" name="Text Placeholder 4"/>
          <p:cNvSpPr>
            <a:spLocks noGrp="1"/>
          </p:cNvSpPr>
          <p:nvPr>
            <p:ph type="body" sz="quarter" idx="18" hasCustomPrompt="1"/>
          </p:nvPr>
        </p:nvSpPr>
        <p:spPr>
          <a:xfrm>
            <a:off x="1075063" y="6307665"/>
            <a:ext cx="8162717" cy="133200"/>
          </a:xfrm>
        </p:spPr>
        <p:txBody>
          <a:bodyPr lIns="0" tIns="0" rIns="0" bIns="0" anchor="b" anchorCtr="0"/>
          <a:lstStyle>
            <a:lvl1pPr marL="0" indent="0" algn="l">
              <a:lnSpc>
                <a:spcPct val="100000"/>
              </a:lnSpc>
              <a:spcBef>
                <a:spcPts val="0"/>
              </a:spcBef>
              <a:buNone/>
              <a:defRPr sz="800" baseline="0">
                <a:solidFill>
                  <a:schemeClr val="bg1"/>
                </a:solidFill>
              </a:defRPr>
            </a:lvl1pPr>
            <a:lvl2pPr marL="0" indent="0" algn="l">
              <a:lnSpc>
                <a:spcPct val="100000"/>
              </a:lnSpc>
              <a:spcBef>
                <a:spcPts val="0"/>
              </a:spcBef>
              <a:buNone/>
              <a:defRPr sz="800">
                <a:solidFill>
                  <a:schemeClr val="bg1"/>
                </a:solidFill>
              </a:defRPr>
            </a:lvl2pPr>
            <a:lvl3pPr marL="0" indent="0" algn="l">
              <a:lnSpc>
                <a:spcPct val="100000"/>
              </a:lnSpc>
              <a:spcBef>
                <a:spcPts val="0"/>
              </a:spcBef>
              <a:buNone/>
              <a:defRPr sz="800">
                <a:solidFill>
                  <a:schemeClr val="bg1"/>
                </a:solidFill>
              </a:defRPr>
            </a:lvl3pPr>
            <a:lvl4pPr marL="0" algn="l">
              <a:lnSpc>
                <a:spcPct val="100000"/>
              </a:lnSpc>
              <a:spcBef>
                <a:spcPts val="0"/>
              </a:spcBef>
              <a:buNone/>
              <a:defRPr sz="800">
                <a:solidFill>
                  <a:schemeClr val="bg1"/>
                </a:solidFill>
              </a:defRPr>
            </a:lvl4pPr>
            <a:lvl5pPr marL="0" indent="0" algn="l">
              <a:lnSpc>
                <a:spcPct val="100000"/>
              </a:lnSpc>
              <a:spcBef>
                <a:spcPts val="0"/>
              </a:spcBef>
              <a:buNone/>
              <a:defRPr sz="800">
                <a:solidFill>
                  <a:schemeClr val="bg1"/>
                </a:solidFill>
              </a:defRPr>
            </a:lvl5pPr>
          </a:lstStyle>
          <a:p>
            <a:pPr lvl="0"/>
            <a:r>
              <a:rPr lang="en-US" dirty="0"/>
              <a:t>Source line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7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logo">
            <a:extLst>
              <a:ext uri="{FF2B5EF4-FFF2-40B4-BE49-F238E27FC236}">
                <a16:creationId xmlns:a16="http://schemas.microsoft.com/office/drawing/2014/main" xmlns="" id="{57BD2C4C-DC67-B843-B26C-309622FC75F7}"/>
              </a:ext>
            </a:extLst>
          </p:cNvPr>
          <p:cNvGrpSpPr>
            <a:grpSpLocks noChangeAspect="1"/>
          </p:cNvGrpSpPr>
          <p:nvPr/>
        </p:nvGrpSpPr>
        <p:grpSpPr bwMode="gray">
          <a:xfrm>
            <a:off x="11174018" y="401441"/>
            <a:ext cx="644225" cy="646507"/>
            <a:chOff x="2711" y="1027"/>
            <a:chExt cx="2258" cy="2266"/>
          </a:xfrm>
        </p:grpSpPr>
        <p:sp>
          <p:nvSpPr>
            <p:cNvPr id="14" name="AutoShape 3">
              <a:extLst>
                <a:ext uri="{FF2B5EF4-FFF2-40B4-BE49-F238E27FC236}">
                  <a16:creationId xmlns:a16="http://schemas.microsoft.com/office/drawing/2014/main" xmlns="" id="{FE1DC41B-291E-574C-9F2C-874E70A40758}"/>
                </a:ext>
              </a:extLst>
            </p:cNvPr>
            <p:cNvSpPr>
              <a:spLocks noChangeAspect="1" noChangeArrowheads="1" noTextEdit="1"/>
            </p:cNvSpPr>
            <p:nvPr/>
          </p:nvSpPr>
          <p:spPr bwMode="gray">
            <a:xfrm>
              <a:off x="2711" y="1027"/>
              <a:ext cx="2258"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5" name="Freeform 5">
              <a:extLst>
                <a:ext uri="{FF2B5EF4-FFF2-40B4-BE49-F238E27FC236}">
                  <a16:creationId xmlns:a16="http://schemas.microsoft.com/office/drawing/2014/main" xmlns="" id="{D4B633C8-F761-C54B-9BD2-EB59D49A2DBC}"/>
                </a:ext>
              </a:extLst>
            </p:cNvPr>
            <p:cNvSpPr>
              <a:spLocks/>
            </p:cNvSpPr>
            <p:nvPr/>
          </p:nvSpPr>
          <p:spPr bwMode="gray">
            <a:xfrm>
              <a:off x="2709" y="1029"/>
              <a:ext cx="2260" cy="2262"/>
            </a:xfrm>
            <a:custGeom>
              <a:avLst/>
              <a:gdLst>
                <a:gd name="T0" fmla="*/ 2260 w 2260"/>
                <a:gd name="T1" fmla="*/ 0 h 2262"/>
                <a:gd name="T2" fmla="*/ 1612 w 2260"/>
                <a:gd name="T3" fmla="*/ 649 h 2262"/>
                <a:gd name="T4" fmla="*/ 1612 w 2260"/>
                <a:gd name="T5" fmla="*/ 649 h 2262"/>
                <a:gd name="T6" fmla="*/ 2035 w 2260"/>
                <a:gd name="T7" fmla="*/ 0 h 2262"/>
                <a:gd name="T8" fmla="*/ 0 w 2260"/>
                <a:gd name="T9" fmla="*/ 0 h 2262"/>
                <a:gd name="T10" fmla="*/ 0 w 2260"/>
                <a:gd name="T11" fmla="*/ 2262 h 2262"/>
                <a:gd name="T12" fmla="*/ 2260 w 2260"/>
                <a:gd name="T13" fmla="*/ 2262 h 2262"/>
                <a:gd name="T14" fmla="*/ 2260 w 2260"/>
                <a:gd name="T15" fmla="*/ 0 h 2262"/>
                <a:gd name="T16" fmla="*/ 2260 w 2260"/>
                <a:gd name="T17" fmla="*/ 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0" h="2262">
                  <a:moveTo>
                    <a:pt x="2260" y="0"/>
                  </a:moveTo>
                  <a:lnTo>
                    <a:pt x="1612" y="649"/>
                  </a:lnTo>
                  <a:lnTo>
                    <a:pt x="1612" y="649"/>
                  </a:lnTo>
                  <a:lnTo>
                    <a:pt x="2035" y="0"/>
                  </a:lnTo>
                  <a:lnTo>
                    <a:pt x="0" y="0"/>
                  </a:lnTo>
                  <a:lnTo>
                    <a:pt x="0" y="2262"/>
                  </a:lnTo>
                  <a:lnTo>
                    <a:pt x="2260" y="2262"/>
                  </a:lnTo>
                  <a:lnTo>
                    <a:pt x="2260" y="0"/>
                  </a:lnTo>
                  <a:lnTo>
                    <a:pt x="2260" y="0"/>
                  </a:lnTo>
                  <a:close/>
                </a:path>
              </a:pathLst>
            </a:custGeom>
            <a:solidFill>
              <a:srgbClr val="E55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6" name="Freeform 6">
              <a:extLst>
                <a:ext uri="{FF2B5EF4-FFF2-40B4-BE49-F238E27FC236}">
                  <a16:creationId xmlns:a16="http://schemas.microsoft.com/office/drawing/2014/main" xmlns="" id="{B16BAAE4-1A41-C843-9754-490F7A1E127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7" name="Freeform 7">
              <a:extLst>
                <a:ext uri="{FF2B5EF4-FFF2-40B4-BE49-F238E27FC236}">
                  <a16:creationId xmlns:a16="http://schemas.microsoft.com/office/drawing/2014/main" xmlns="" id="{2F32DCBD-8628-F245-85CD-97686A20ECFD}"/>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8" name="Oval 8">
              <a:extLst>
                <a:ext uri="{FF2B5EF4-FFF2-40B4-BE49-F238E27FC236}">
                  <a16:creationId xmlns:a16="http://schemas.microsoft.com/office/drawing/2014/main" xmlns="" id="{60D97C11-1A3B-5449-A48D-98A3E79B3810}"/>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19" name="Freeform 9">
              <a:extLst>
                <a:ext uri="{FF2B5EF4-FFF2-40B4-BE49-F238E27FC236}">
                  <a16:creationId xmlns:a16="http://schemas.microsoft.com/office/drawing/2014/main" xmlns="" id="{5856770D-B8F0-244E-A05D-AED190086F10}"/>
                </a:ext>
              </a:extLst>
            </p:cNvPr>
            <p:cNvSpPr>
              <a:spLocks noEditPoints="1"/>
            </p:cNvSpPr>
            <p:nvPr/>
          </p:nvSpPr>
          <p:spPr bwMode="gray">
            <a:xfrm>
              <a:off x="3623" y="1696"/>
              <a:ext cx="1167" cy="922"/>
            </a:xfrm>
            <a:custGeom>
              <a:avLst/>
              <a:gdLst>
                <a:gd name="T0" fmla="*/ 411 w 580"/>
                <a:gd name="T1" fmla="*/ 213 h 458"/>
                <a:gd name="T2" fmla="*/ 570 w 580"/>
                <a:gd name="T3" fmla="*/ 37 h 458"/>
                <a:gd name="T4" fmla="*/ 580 w 580"/>
                <a:gd name="T5" fmla="*/ 20 h 458"/>
                <a:gd name="T6" fmla="*/ 545 w 580"/>
                <a:gd name="T7" fmla="*/ 0 h 458"/>
                <a:gd name="T8" fmla="*/ 519 w 580"/>
                <a:gd name="T9" fmla="*/ 16 h 458"/>
                <a:gd name="T10" fmla="*/ 344 w 580"/>
                <a:gd name="T11" fmla="*/ 210 h 458"/>
                <a:gd name="T12" fmla="*/ 334 w 580"/>
                <a:gd name="T13" fmla="*/ 229 h 458"/>
                <a:gd name="T14" fmla="*/ 344 w 580"/>
                <a:gd name="T15" fmla="*/ 248 h 458"/>
                <a:gd name="T16" fmla="*/ 519 w 580"/>
                <a:gd name="T17" fmla="*/ 442 h 458"/>
                <a:gd name="T18" fmla="*/ 545 w 580"/>
                <a:gd name="T19" fmla="*/ 458 h 458"/>
                <a:gd name="T20" fmla="*/ 580 w 580"/>
                <a:gd name="T21" fmla="*/ 438 h 458"/>
                <a:gd name="T22" fmla="*/ 570 w 580"/>
                <a:gd name="T23" fmla="*/ 421 h 458"/>
                <a:gd name="T24" fmla="*/ 411 w 580"/>
                <a:gd name="T25" fmla="*/ 245 h 458"/>
                <a:gd name="T26" fmla="*/ 399 w 580"/>
                <a:gd name="T27" fmla="*/ 229 h 458"/>
                <a:gd name="T28" fmla="*/ 411 w 580"/>
                <a:gd name="T29" fmla="*/ 213 h 458"/>
                <a:gd name="T30" fmla="*/ 252 w 580"/>
                <a:gd name="T31" fmla="*/ 439 h 458"/>
                <a:gd name="T32" fmla="*/ 281 w 580"/>
                <a:gd name="T33" fmla="*/ 454 h 458"/>
                <a:gd name="T34" fmla="*/ 309 w 580"/>
                <a:gd name="T35" fmla="*/ 439 h 458"/>
                <a:gd name="T36" fmla="*/ 309 w 580"/>
                <a:gd name="T37" fmla="*/ 19 h 458"/>
                <a:gd name="T38" fmla="*/ 281 w 580"/>
                <a:gd name="T39" fmla="*/ 4 h 458"/>
                <a:gd name="T40" fmla="*/ 252 w 580"/>
                <a:gd name="T41" fmla="*/ 19 h 458"/>
                <a:gd name="T42" fmla="*/ 252 w 580"/>
                <a:gd name="T43" fmla="*/ 439 h 458"/>
                <a:gd name="T44" fmla="*/ 0 w 580"/>
                <a:gd name="T45" fmla="*/ 439 h 458"/>
                <a:gd name="T46" fmla="*/ 28 w 580"/>
                <a:gd name="T47" fmla="*/ 454 h 458"/>
                <a:gd name="T48" fmla="*/ 56 w 580"/>
                <a:gd name="T49" fmla="*/ 439 h 458"/>
                <a:gd name="T50" fmla="*/ 56 w 580"/>
                <a:gd name="T51" fmla="*/ 157 h 458"/>
                <a:gd name="T52" fmla="*/ 165 w 580"/>
                <a:gd name="T53" fmla="*/ 53 h 458"/>
                <a:gd name="T54" fmla="*/ 180 w 580"/>
                <a:gd name="T55" fmla="*/ 53 h 458"/>
                <a:gd name="T56" fmla="*/ 196 w 580"/>
                <a:gd name="T57" fmla="*/ 27 h 458"/>
                <a:gd name="T58" fmla="*/ 154 w 580"/>
                <a:gd name="T59" fmla="*/ 4 h 458"/>
                <a:gd name="T60" fmla="*/ 0 w 580"/>
                <a:gd name="T61" fmla="*/ 152 h 458"/>
                <a:gd name="T62" fmla="*/ 0 w 580"/>
                <a:gd name="T63" fmla="*/ 4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8">
                  <a:moveTo>
                    <a:pt x="411" y="213"/>
                  </a:moveTo>
                  <a:cubicBezTo>
                    <a:pt x="570" y="37"/>
                    <a:pt x="570" y="37"/>
                    <a:pt x="570" y="37"/>
                  </a:cubicBezTo>
                  <a:cubicBezTo>
                    <a:pt x="576" y="30"/>
                    <a:pt x="580" y="25"/>
                    <a:pt x="580" y="20"/>
                  </a:cubicBezTo>
                  <a:cubicBezTo>
                    <a:pt x="580" y="10"/>
                    <a:pt x="559" y="0"/>
                    <a:pt x="545" y="0"/>
                  </a:cubicBezTo>
                  <a:cubicBezTo>
                    <a:pt x="535" y="0"/>
                    <a:pt x="526" y="8"/>
                    <a:pt x="519" y="16"/>
                  </a:cubicBezTo>
                  <a:cubicBezTo>
                    <a:pt x="344" y="210"/>
                    <a:pt x="344" y="210"/>
                    <a:pt x="344" y="210"/>
                  </a:cubicBezTo>
                  <a:cubicBezTo>
                    <a:pt x="336" y="219"/>
                    <a:pt x="334" y="224"/>
                    <a:pt x="334" y="229"/>
                  </a:cubicBezTo>
                  <a:cubicBezTo>
                    <a:pt x="334" y="234"/>
                    <a:pt x="336" y="239"/>
                    <a:pt x="344" y="248"/>
                  </a:cubicBezTo>
                  <a:cubicBezTo>
                    <a:pt x="519" y="442"/>
                    <a:pt x="519" y="442"/>
                    <a:pt x="519" y="442"/>
                  </a:cubicBezTo>
                  <a:cubicBezTo>
                    <a:pt x="526" y="450"/>
                    <a:pt x="535" y="458"/>
                    <a:pt x="545" y="458"/>
                  </a:cubicBezTo>
                  <a:cubicBezTo>
                    <a:pt x="559" y="458"/>
                    <a:pt x="580" y="448"/>
                    <a:pt x="580" y="438"/>
                  </a:cubicBezTo>
                  <a:cubicBezTo>
                    <a:pt x="580" y="433"/>
                    <a:pt x="576" y="428"/>
                    <a:pt x="570" y="421"/>
                  </a:cubicBezTo>
                  <a:cubicBezTo>
                    <a:pt x="411" y="245"/>
                    <a:pt x="411" y="245"/>
                    <a:pt x="411" y="245"/>
                  </a:cubicBezTo>
                  <a:cubicBezTo>
                    <a:pt x="403" y="236"/>
                    <a:pt x="399" y="232"/>
                    <a:pt x="399" y="229"/>
                  </a:cubicBezTo>
                  <a:cubicBezTo>
                    <a:pt x="399" y="226"/>
                    <a:pt x="403" y="222"/>
                    <a:pt x="411" y="213"/>
                  </a:cubicBezTo>
                  <a:moveTo>
                    <a:pt x="252" y="439"/>
                  </a:moveTo>
                  <a:cubicBezTo>
                    <a:pt x="252" y="449"/>
                    <a:pt x="261" y="454"/>
                    <a:pt x="281" y="454"/>
                  </a:cubicBezTo>
                  <a:cubicBezTo>
                    <a:pt x="300" y="454"/>
                    <a:pt x="309" y="449"/>
                    <a:pt x="309" y="439"/>
                  </a:cubicBezTo>
                  <a:cubicBezTo>
                    <a:pt x="309" y="19"/>
                    <a:pt x="309" y="19"/>
                    <a:pt x="309" y="19"/>
                  </a:cubicBezTo>
                  <a:cubicBezTo>
                    <a:pt x="309" y="9"/>
                    <a:pt x="300" y="4"/>
                    <a:pt x="281" y="4"/>
                  </a:cubicBezTo>
                  <a:cubicBezTo>
                    <a:pt x="261" y="4"/>
                    <a:pt x="252" y="9"/>
                    <a:pt x="252" y="19"/>
                  </a:cubicBezTo>
                  <a:lnTo>
                    <a:pt x="252" y="439"/>
                  </a:lnTo>
                  <a:close/>
                  <a:moveTo>
                    <a:pt x="0" y="439"/>
                  </a:moveTo>
                  <a:cubicBezTo>
                    <a:pt x="0" y="449"/>
                    <a:pt x="8" y="454"/>
                    <a:pt x="28" y="454"/>
                  </a:cubicBezTo>
                  <a:cubicBezTo>
                    <a:pt x="48" y="454"/>
                    <a:pt x="56" y="449"/>
                    <a:pt x="56" y="439"/>
                  </a:cubicBezTo>
                  <a:cubicBezTo>
                    <a:pt x="56" y="157"/>
                    <a:pt x="56" y="157"/>
                    <a:pt x="56" y="157"/>
                  </a:cubicBezTo>
                  <a:cubicBezTo>
                    <a:pt x="56" y="83"/>
                    <a:pt x="85" y="53"/>
                    <a:pt x="165" y="53"/>
                  </a:cubicBezTo>
                  <a:cubicBezTo>
                    <a:pt x="180" y="53"/>
                    <a:pt x="180" y="53"/>
                    <a:pt x="180" y="53"/>
                  </a:cubicBezTo>
                  <a:cubicBezTo>
                    <a:pt x="192" y="53"/>
                    <a:pt x="196" y="43"/>
                    <a:pt x="196" y="27"/>
                  </a:cubicBezTo>
                  <a:cubicBezTo>
                    <a:pt x="196" y="8"/>
                    <a:pt x="185" y="4"/>
                    <a:pt x="154" y="4"/>
                  </a:cubicBezTo>
                  <a:cubicBezTo>
                    <a:pt x="64" y="4"/>
                    <a:pt x="0" y="43"/>
                    <a:pt x="0" y="152"/>
                  </a:cubicBez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2" name="Freeform 10">
              <a:extLst>
                <a:ext uri="{FF2B5EF4-FFF2-40B4-BE49-F238E27FC236}">
                  <a16:creationId xmlns:a16="http://schemas.microsoft.com/office/drawing/2014/main" xmlns="" id="{2B91B16B-BC11-E547-8FAC-B9B8D18EA449}"/>
                </a:ext>
              </a:extLst>
            </p:cNvPr>
            <p:cNvSpPr>
              <a:spLocks/>
            </p:cNvSpPr>
            <p:nvPr/>
          </p:nvSpPr>
          <p:spPr bwMode="gray">
            <a:xfrm>
              <a:off x="2880" y="1704"/>
              <a:ext cx="618" cy="916"/>
            </a:xfrm>
            <a:custGeom>
              <a:avLst/>
              <a:gdLst>
                <a:gd name="T0" fmla="*/ 307 w 307"/>
                <a:gd name="T1" fmla="*/ 405 h 455"/>
                <a:gd name="T2" fmla="*/ 307 w 307"/>
                <a:gd name="T3" fmla="*/ 244 h 455"/>
                <a:gd name="T4" fmla="*/ 279 w 307"/>
                <a:gd name="T5" fmla="*/ 229 h 455"/>
                <a:gd name="T6" fmla="*/ 250 w 307"/>
                <a:gd name="T7" fmla="*/ 244 h 455"/>
                <a:gd name="T8" fmla="*/ 250 w 307"/>
                <a:gd name="T9" fmla="*/ 378 h 455"/>
                <a:gd name="T10" fmla="*/ 199 w 307"/>
                <a:gd name="T11" fmla="*/ 408 h 455"/>
                <a:gd name="T12" fmla="*/ 61 w 307"/>
                <a:gd name="T13" fmla="*/ 231 h 455"/>
                <a:gd name="T14" fmla="*/ 238 w 307"/>
                <a:gd name="T15" fmla="*/ 49 h 455"/>
                <a:gd name="T16" fmla="*/ 270 w 307"/>
                <a:gd name="T17" fmla="*/ 49 h 455"/>
                <a:gd name="T18" fmla="*/ 286 w 307"/>
                <a:gd name="T19" fmla="*/ 23 h 455"/>
                <a:gd name="T20" fmla="*/ 244 w 307"/>
                <a:gd name="T21" fmla="*/ 0 h 455"/>
                <a:gd name="T22" fmla="*/ 231 w 307"/>
                <a:gd name="T23" fmla="*/ 0 h 455"/>
                <a:gd name="T24" fmla="*/ 0 w 307"/>
                <a:gd name="T25" fmla="*/ 232 h 455"/>
                <a:gd name="T26" fmla="*/ 198 w 307"/>
                <a:gd name="T27" fmla="*/ 455 h 455"/>
                <a:gd name="T28" fmla="*/ 307 w 307"/>
                <a:gd name="T29" fmla="*/ 4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455">
                  <a:moveTo>
                    <a:pt x="307" y="405"/>
                  </a:moveTo>
                  <a:cubicBezTo>
                    <a:pt x="307" y="244"/>
                    <a:pt x="307" y="244"/>
                    <a:pt x="307" y="244"/>
                  </a:cubicBezTo>
                  <a:cubicBezTo>
                    <a:pt x="307" y="234"/>
                    <a:pt x="298" y="229"/>
                    <a:pt x="279" y="229"/>
                  </a:cubicBezTo>
                  <a:cubicBezTo>
                    <a:pt x="259" y="229"/>
                    <a:pt x="250" y="234"/>
                    <a:pt x="250" y="244"/>
                  </a:cubicBezTo>
                  <a:cubicBezTo>
                    <a:pt x="250" y="378"/>
                    <a:pt x="250" y="378"/>
                    <a:pt x="250" y="378"/>
                  </a:cubicBezTo>
                  <a:cubicBezTo>
                    <a:pt x="250" y="399"/>
                    <a:pt x="241" y="408"/>
                    <a:pt x="199" y="408"/>
                  </a:cubicBezTo>
                  <a:cubicBezTo>
                    <a:pt x="114" y="408"/>
                    <a:pt x="61" y="342"/>
                    <a:pt x="61" y="231"/>
                  </a:cubicBezTo>
                  <a:cubicBezTo>
                    <a:pt x="61" y="115"/>
                    <a:pt x="126" y="49"/>
                    <a:pt x="238" y="49"/>
                  </a:cubicBezTo>
                  <a:cubicBezTo>
                    <a:pt x="270" y="49"/>
                    <a:pt x="270" y="49"/>
                    <a:pt x="270" y="49"/>
                  </a:cubicBezTo>
                  <a:cubicBezTo>
                    <a:pt x="282" y="49"/>
                    <a:pt x="286" y="39"/>
                    <a:pt x="286" y="23"/>
                  </a:cubicBezTo>
                  <a:cubicBezTo>
                    <a:pt x="286" y="4"/>
                    <a:pt x="275" y="0"/>
                    <a:pt x="244" y="0"/>
                  </a:cubicBezTo>
                  <a:cubicBezTo>
                    <a:pt x="231" y="0"/>
                    <a:pt x="231" y="0"/>
                    <a:pt x="231" y="0"/>
                  </a:cubicBezTo>
                  <a:cubicBezTo>
                    <a:pt x="101" y="0"/>
                    <a:pt x="0" y="71"/>
                    <a:pt x="0" y="232"/>
                  </a:cubicBezTo>
                  <a:cubicBezTo>
                    <a:pt x="0" y="386"/>
                    <a:pt x="88" y="455"/>
                    <a:pt x="198" y="455"/>
                  </a:cubicBezTo>
                  <a:cubicBezTo>
                    <a:pt x="286" y="455"/>
                    <a:pt x="307" y="430"/>
                    <a:pt x="307" y="4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3" name="Oval 11">
              <a:extLst>
                <a:ext uri="{FF2B5EF4-FFF2-40B4-BE49-F238E27FC236}">
                  <a16:creationId xmlns:a16="http://schemas.microsoft.com/office/drawing/2014/main" xmlns="" id="{14F8C3C8-4888-7646-B9B4-64EB46A1DA23}"/>
                </a:ext>
              </a:extLst>
            </p:cNvPr>
            <p:cNvSpPr>
              <a:spLocks noChangeArrowheads="1"/>
            </p:cNvSpPr>
            <p:nvPr/>
          </p:nvSpPr>
          <p:spPr bwMode="gray">
            <a:xfrm>
              <a:off x="3778" y="2099"/>
              <a:ext cx="122" cy="1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4" name="Freeform 12">
              <a:extLst>
                <a:ext uri="{FF2B5EF4-FFF2-40B4-BE49-F238E27FC236}">
                  <a16:creationId xmlns:a16="http://schemas.microsoft.com/office/drawing/2014/main" xmlns="" id="{D79D01D1-4E3E-F34B-97D7-2D387E68746E}"/>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sp>
          <p:nvSpPr>
            <p:cNvPr id="26" name="Freeform 13">
              <a:extLst>
                <a:ext uri="{FF2B5EF4-FFF2-40B4-BE49-F238E27FC236}">
                  <a16:creationId xmlns:a16="http://schemas.microsoft.com/office/drawing/2014/main" xmlns="" id="{46549898-6C52-B147-A8F6-A73FDBE6163B}"/>
                </a:ext>
              </a:extLst>
            </p:cNvPr>
            <p:cNvSpPr>
              <a:spLocks/>
            </p:cNvSpPr>
            <p:nvPr/>
          </p:nvSpPr>
          <p:spPr bwMode="gray">
            <a:xfrm>
              <a:off x="4321" y="1029"/>
              <a:ext cx="648" cy="649"/>
            </a:xfrm>
            <a:custGeom>
              <a:avLst/>
              <a:gdLst>
                <a:gd name="T0" fmla="*/ 0 w 648"/>
                <a:gd name="T1" fmla="*/ 649 h 649"/>
                <a:gd name="T2" fmla="*/ 2 w 648"/>
                <a:gd name="T3" fmla="*/ 649 h 649"/>
                <a:gd name="T4" fmla="*/ 648 w 648"/>
                <a:gd name="T5" fmla="*/ 0 h 649"/>
                <a:gd name="T6" fmla="*/ 423 w 648"/>
                <a:gd name="T7" fmla="*/ 0 h 649"/>
                <a:gd name="T8" fmla="*/ 0 w 648"/>
                <a:gd name="T9" fmla="*/ 649 h 649"/>
              </a:gdLst>
              <a:ahLst/>
              <a:cxnLst>
                <a:cxn ang="0">
                  <a:pos x="T0" y="T1"/>
                </a:cxn>
                <a:cxn ang="0">
                  <a:pos x="T2" y="T3"/>
                </a:cxn>
                <a:cxn ang="0">
                  <a:pos x="T4" y="T5"/>
                </a:cxn>
                <a:cxn ang="0">
                  <a:pos x="T6" y="T7"/>
                </a:cxn>
                <a:cxn ang="0">
                  <a:pos x="T8" y="T9"/>
                </a:cxn>
              </a:cxnLst>
              <a:rect l="0" t="0" r="r" b="b"/>
              <a:pathLst>
                <a:path w="648" h="649">
                  <a:moveTo>
                    <a:pt x="0" y="649"/>
                  </a:moveTo>
                  <a:lnTo>
                    <a:pt x="2" y="649"/>
                  </a:lnTo>
                  <a:lnTo>
                    <a:pt x="648" y="0"/>
                  </a:lnTo>
                  <a:lnTo>
                    <a:pt x="423" y="0"/>
                  </a:lnTo>
                  <a:lnTo>
                    <a:pt x="0" y="6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1" dirty="0"/>
            </a:p>
          </p:txBody>
        </p:sp>
      </p:grpSp>
      <p:sp>
        <p:nvSpPr>
          <p:cNvPr id="20" name="shp1">
            <a:extLst>
              <a:ext uri="{FF2B5EF4-FFF2-40B4-BE49-F238E27FC236}">
                <a16:creationId xmlns:a16="http://schemas.microsoft.com/office/drawing/2014/main" xmlns="" id="{1AD9883E-0B1C-504A-A979-9C5803172360}"/>
              </a:ext>
            </a:extLst>
          </p:cNvPr>
          <p:cNvSpPr/>
          <p:nvPr/>
        </p:nvSpPr>
        <p:spPr>
          <a:xfrm>
            <a:off x="192088" y="1"/>
            <a:ext cx="215900" cy="1449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51" dirty="0"/>
          </a:p>
        </p:txBody>
      </p:sp>
      <p:sp>
        <p:nvSpPr>
          <p:cNvPr id="7" name="copyright"/>
          <p:cNvSpPr txBox="1"/>
          <p:nvPr/>
        </p:nvSpPr>
        <p:spPr>
          <a:xfrm>
            <a:off x="10672209" y="6461671"/>
            <a:ext cx="500617" cy="133790"/>
          </a:xfrm>
          <a:prstGeom prst="rect">
            <a:avLst/>
          </a:prstGeom>
          <a:noFill/>
        </p:spPr>
        <p:txBody>
          <a:bodyPr wrap="none" lIns="0" tIns="0" rIns="0" bIns="0" rtlCol="0" anchor="b" anchorCtr="0">
            <a:noAutofit/>
          </a:bodyPr>
          <a:lstStyle/>
          <a:p>
            <a:pPr marL="0" indent="0" algn="r">
              <a:lnSpc>
                <a:spcPct val="125000"/>
              </a:lnSpc>
              <a:buClr>
                <a:schemeClr val="tx2"/>
              </a:buClr>
              <a:buFont typeface="Wingdings" panose="05000000000000000000" pitchFamily="2" charset="2"/>
              <a:buNone/>
            </a:pPr>
            <a:r>
              <a:rPr lang="en-US" sz="800" dirty="0"/>
              <a:t>© GfK</a:t>
            </a:r>
          </a:p>
        </p:txBody>
      </p:sp>
      <p:sp>
        <p:nvSpPr>
          <p:cNvPr id="28" name="Date Placeholder 27"/>
          <p:cNvSpPr>
            <a:spLocks noGrp="1"/>
          </p:cNvSpPr>
          <p:nvPr>
            <p:ph type="dt" sz="half" idx="2"/>
          </p:nvPr>
        </p:nvSpPr>
        <p:spPr>
          <a:xfrm>
            <a:off x="192088" y="6461671"/>
            <a:ext cx="761512" cy="133790"/>
          </a:xfrm>
          <a:prstGeom prst="rect">
            <a:avLst/>
          </a:prstGeom>
        </p:spPr>
        <p:txBody>
          <a:bodyPr vert="horz" wrap="none" lIns="0" tIns="0" rIns="0" bIns="0" rtlCol="0" anchor="b" anchorCtr="0"/>
          <a:lstStyle>
            <a:lvl1pPr algn="r">
              <a:defRPr sz="800">
                <a:solidFill>
                  <a:schemeClr val="tx1"/>
                </a:solidFill>
              </a:defRPr>
            </a:lvl1pPr>
          </a:lstStyle>
          <a:p>
            <a:r>
              <a:rPr lang="hu-HU" dirty="0"/>
              <a:t>2019.</a:t>
            </a:r>
            <a:endParaRPr lang="en-US" dirty="0"/>
          </a:p>
        </p:txBody>
      </p:sp>
      <p:sp>
        <p:nvSpPr>
          <p:cNvPr id="29" name="Footer Placeholder 28"/>
          <p:cNvSpPr>
            <a:spLocks noGrp="1"/>
          </p:cNvSpPr>
          <p:nvPr>
            <p:ph type="ftr" sz="quarter" idx="3"/>
          </p:nvPr>
        </p:nvSpPr>
        <p:spPr>
          <a:xfrm>
            <a:off x="1076400" y="6461671"/>
            <a:ext cx="8162717" cy="133790"/>
          </a:xfrm>
          <a:prstGeom prst="rect">
            <a:avLst/>
          </a:prstGeom>
        </p:spPr>
        <p:txBody>
          <a:bodyPr vert="horz" lIns="0" tIns="0" rIns="0" bIns="0" rtlCol="0" anchor="b" anchorCtr="0"/>
          <a:lstStyle>
            <a:lvl1pPr marL="144000" indent="-144000" algn="l">
              <a:buClr>
                <a:schemeClr val="tx2"/>
              </a:buClr>
              <a:buFont typeface="Wingdings" panose="05000000000000000000" pitchFamily="2" charset="2"/>
              <a:buChar char="§"/>
              <a:defRPr sz="800">
                <a:solidFill>
                  <a:schemeClr val="tx1"/>
                </a:solidFill>
              </a:defRPr>
            </a:lvl1pPr>
          </a:lstStyle>
          <a:p>
            <a:pPr marL="0" indent="0">
              <a:buFont typeface="Wingdings" panose="05000000000000000000" pitchFamily="2" charset="2"/>
              <a:buNone/>
            </a:pPr>
            <a:r>
              <a:rPr lang="hu-HU" dirty="0"/>
              <a:t>A televízió megítélése a Advertiserk körében</a:t>
            </a:r>
            <a:endParaRPr lang="en-US" dirty="0"/>
          </a:p>
        </p:txBody>
      </p:sp>
      <p:sp>
        <p:nvSpPr>
          <p:cNvPr id="30" name="Slide Number Placeholder 29"/>
          <p:cNvSpPr>
            <a:spLocks noGrp="1"/>
          </p:cNvSpPr>
          <p:nvPr>
            <p:ph type="sldNum" sz="quarter" idx="4"/>
          </p:nvPr>
        </p:nvSpPr>
        <p:spPr>
          <a:xfrm>
            <a:off x="11186669" y="6461671"/>
            <a:ext cx="648000" cy="133790"/>
          </a:xfrm>
          <a:prstGeom prst="rect">
            <a:avLst/>
          </a:prstGeom>
        </p:spPr>
        <p:txBody>
          <a:bodyPr vert="horz" lIns="0" tIns="0" rIns="0" bIns="0" rtlCol="0" anchor="b" anchorCtr="0"/>
          <a:lstStyle>
            <a:lvl1pPr algn="r">
              <a:defRPr sz="800">
                <a:solidFill>
                  <a:schemeClr val="tx1"/>
                </a:solidFill>
              </a:defRPr>
            </a:lvl1pPr>
          </a:lstStyle>
          <a:p>
            <a:fld id="{5F3E29E4-0979-4FCA-B4C5-5FC6044C982A}" type="slidenum">
              <a:rPr lang="en-US" smtClean="0"/>
              <a:pPr/>
              <a:t>‹#›</a:t>
            </a:fld>
            <a:endParaRPr lang="en-US" dirty="0"/>
          </a:p>
        </p:txBody>
      </p:sp>
      <p:sp>
        <p:nvSpPr>
          <p:cNvPr id="2" name="Title Placeholder 1"/>
          <p:cNvSpPr>
            <a:spLocks noGrp="1"/>
          </p:cNvSpPr>
          <p:nvPr>
            <p:ph type="title"/>
          </p:nvPr>
        </p:nvSpPr>
        <p:spPr>
          <a:xfrm>
            <a:off x="1075061" y="288922"/>
            <a:ext cx="5792464" cy="648000"/>
          </a:xfrm>
          <a:prstGeom prst="rect">
            <a:avLst/>
          </a:prstGeom>
        </p:spPr>
        <p:txBody>
          <a:bodyPr vert="horz" lIns="0" tIns="0" rIns="0" bIns="0" rtlCol="0" anchor="t">
            <a:noAutofit/>
          </a:bodyPr>
          <a:lstStyle/>
          <a:p>
            <a:r>
              <a:rPr lang="hu-HU"/>
              <a:t>Mintacím szerkesztése</a:t>
            </a:r>
            <a:endParaRPr lang="en-US" dirty="0"/>
          </a:p>
        </p:txBody>
      </p:sp>
      <p:sp>
        <p:nvSpPr>
          <p:cNvPr id="3" name="Text Placeholder 2"/>
          <p:cNvSpPr>
            <a:spLocks noGrp="1"/>
          </p:cNvSpPr>
          <p:nvPr>
            <p:ph type="body" idx="1"/>
          </p:nvPr>
        </p:nvSpPr>
        <p:spPr>
          <a:xfrm>
            <a:off x="1075062" y="1629618"/>
            <a:ext cx="10097764" cy="4139357"/>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pic>
        <p:nvPicPr>
          <p:cNvPr id="1026" name="Picture 2" descr="Címlap"/>
          <p:cNvPicPr>
            <a:picLocks noChangeAspect="1" noChangeArrowheads="1"/>
          </p:cNvPicPr>
          <p:nvPr userDrawn="1"/>
        </p:nvPicPr>
        <p:blipFill rotWithShape="1">
          <a:blip r:embed="rId31">
            <a:extLst>
              <a:ext uri="{28A0092B-C50C-407E-A947-70E740481C1C}">
                <a14:useLocalDpi xmlns:a14="http://schemas.microsoft.com/office/drawing/2010/main" val="0"/>
              </a:ext>
            </a:extLst>
          </a:blip>
          <a:srcRect t="1" r="50653" b="35927"/>
          <a:stretch/>
        </p:blipFill>
        <p:spPr bwMode="auto">
          <a:xfrm>
            <a:off x="8440056" y="58717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p:cNvPicPr>
            <a:picLocks noChangeAspect="1"/>
          </p:cNvPicPr>
          <p:nvPr userDrawn="1"/>
        </p:nvPicPr>
        <p:blipFill rotWithShape="1">
          <a:blip r:embed="rId32"/>
          <a:srcRect t="13744" b="13793"/>
          <a:stretch/>
        </p:blipFill>
        <p:spPr>
          <a:xfrm>
            <a:off x="10043314" y="494594"/>
            <a:ext cx="1043390" cy="469557"/>
          </a:xfrm>
          <a:prstGeom prst="rect">
            <a:avLst/>
          </a:prstGeom>
        </p:spPr>
      </p:pic>
    </p:spTree>
    <p:extLst>
      <p:ext uri="{BB962C8B-B14F-4D97-AF65-F5344CB8AC3E}">
        <p14:creationId xmlns:p14="http://schemas.microsoft.com/office/powerpoint/2010/main" val="3262029566"/>
      </p:ext>
    </p:extLst>
  </p:cSld>
  <p:clrMap bg1="lt1" tx1="dk1" bg2="lt2" tx2="dk2" accent1="accent1" accent2="accent2" accent3="accent3" accent4="accent4" accent5="accent5" accent6="accent6" hlink="hlink" folHlink="folHlink"/>
  <p:sldLayoutIdLst>
    <p:sldLayoutId id="2147483682" r:id="rId1"/>
    <p:sldLayoutId id="2147483669" r:id="rId2"/>
    <p:sldLayoutId id="2147483649" r:id="rId3"/>
    <p:sldLayoutId id="2147483666" r:id="rId4"/>
    <p:sldLayoutId id="2147483662" r:id="rId5"/>
    <p:sldLayoutId id="2147483668" r:id="rId6"/>
    <p:sldLayoutId id="2147483650" r:id="rId7"/>
    <p:sldLayoutId id="2147483660" r:id="rId8"/>
    <p:sldLayoutId id="2147483664" r:id="rId9"/>
    <p:sldLayoutId id="2147483661" r:id="rId10"/>
    <p:sldLayoutId id="2147483670" r:id="rId11"/>
    <p:sldLayoutId id="2147483671" r:id="rId12"/>
    <p:sldLayoutId id="2147483674" r:id="rId13"/>
    <p:sldLayoutId id="2147483675" r:id="rId14"/>
    <p:sldLayoutId id="2147483673" r:id="rId15"/>
    <p:sldLayoutId id="2147483677" r:id="rId16"/>
    <p:sldLayoutId id="2147483676" r:id="rId17"/>
    <p:sldLayoutId id="2147483683" r:id="rId18"/>
    <p:sldLayoutId id="2147483684" r:id="rId19"/>
    <p:sldLayoutId id="2147483681" r:id="rId20"/>
    <p:sldLayoutId id="2147483678" r:id="rId21"/>
    <p:sldLayoutId id="2147483679" r:id="rId22"/>
    <p:sldLayoutId id="2147483680" r:id="rId23"/>
    <p:sldLayoutId id="2147483667" r:id="rId24"/>
    <p:sldLayoutId id="2147483655" r:id="rId25"/>
    <p:sldLayoutId id="2147483658" r:id="rId26"/>
    <p:sldLayoutId id="2147483659" r:id="rId27"/>
    <p:sldLayoutId id="2147483685" r:id="rId28"/>
    <p:sldLayoutId id="2147483686" r:id="rId29"/>
  </p:sldLayoutIdLst>
  <p:hf hdr="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2000" kern="1200">
          <a:solidFill>
            <a:schemeClr val="tx1"/>
          </a:solidFill>
          <a:latin typeface="+mn-lt"/>
          <a:ea typeface="+mn-ea"/>
          <a:cs typeface="+mn-cs"/>
        </a:defRPr>
      </a:lvl3pPr>
      <a:lvl4pPr marL="0" indent="0" algn="l" defTabSz="914400" rtl="0" eaLnBrk="1" latinLnBrk="0" hangingPunct="1">
        <a:lnSpc>
          <a:spcPct val="110000"/>
        </a:lnSpc>
        <a:spcBef>
          <a:spcPts val="600"/>
        </a:spcBef>
        <a:buClr>
          <a:schemeClr val="tx2"/>
        </a:buClr>
        <a:buFont typeface="Lato" panose="020F0502020204030203" pitchFamily="34" charset="0"/>
        <a:buChar char="​"/>
        <a:defRPr sz="16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5pPr>
      <a:lvl6pPr marL="648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6pPr>
      <a:lvl7pPr marL="1080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7pPr>
      <a:lvl8pPr marL="1512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8pPr>
      <a:lvl9pPr marL="1944000" indent="-252000" algn="l" defTabSz="914400" rtl="0" eaLnBrk="1" latinLnBrk="0" hangingPunct="1">
        <a:lnSpc>
          <a:spcPct val="110000"/>
        </a:lnSpc>
        <a:spcBef>
          <a:spcPts val="600"/>
        </a:spcBef>
        <a:buClr>
          <a:schemeClr val="tx2"/>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19">
          <p15:clr>
            <a:srgbClr val="5ACBF0"/>
          </p15:clr>
        </p15:guide>
        <p15:guide id="3" pos="257">
          <p15:clr>
            <a:srgbClr val="5ACBF0"/>
          </p15:clr>
        </p15:guide>
        <p15:guide id="4" pos="675" userDrawn="1">
          <p15:clr>
            <a:srgbClr val="5ACBF0"/>
          </p15:clr>
        </p15:guide>
        <p15:guide id="5" pos="7038">
          <p15:clr>
            <a:srgbClr val="5ACBF0"/>
          </p15:clr>
        </p15:guide>
        <p15:guide id="6" pos="7446">
          <p15:clr>
            <a:srgbClr val="5ACBF0"/>
          </p15:clr>
        </p15:guide>
        <p15:guide id="7" orient="horz" pos="255">
          <p15:clr>
            <a:srgbClr val="5ACBF0"/>
          </p15:clr>
        </p15:guide>
        <p15:guide id="8" orient="horz" pos="663">
          <p15:clr>
            <a:srgbClr val="5ACBF0"/>
          </p15:clr>
        </p15:guide>
        <p15:guide id="9" orient="horz" pos="799">
          <p15:clr>
            <a:srgbClr val="5ACBF0"/>
          </p15:clr>
        </p15:guide>
        <p15:guide id="10" orient="horz" pos="1026">
          <p15:clr>
            <a:srgbClr val="5ACBF0"/>
          </p15:clr>
        </p15:guide>
        <p15:guide id="11" orient="horz" pos="3634">
          <p15:clr>
            <a:srgbClr val="5ACBF0"/>
          </p15:clr>
        </p15:guide>
        <p15:guide id="12" orient="horz" pos="3929">
          <p15:clr>
            <a:srgbClr val="5ACBF0"/>
          </p15:clr>
        </p15:guide>
        <p15:guide id="13" orient="horz" pos="4133">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8.xml"/><Relationship Id="rId7" Type="http://schemas.openxmlformats.org/officeDocument/2006/relationships/slideLayout" Target="../slideLayouts/slideLayout29.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9.svg"/><Relationship Id="rId4" Type="http://schemas.openxmlformats.org/officeDocument/2006/relationships/tags" Target="../tags/tag19.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5.xml"/><Relationship Id="rId5" Type="http://schemas.openxmlformats.org/officeDocument/2006/relationships/tags" Target="../tags/tag26.xml"/><Relationship Id="rId10" Type="http://schemas.openxmlformats.org/officeDocument/2006/relationships/slideLayout" Target="../slideLayouts/slideLayout29.xml"/><Relationship Id="rId4" Type="http://schemas.openxmlformats.org/officeDocument/2006/relationships/tags" Target="../tags/tag25.xml"/><Relationship Id="rId9"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0.xml"/><Relationship Id="rId7" Type="http://schemas.openxmlformats.org/officeDocument/2006/relationships/slideLayout" Target="../slideLayouts/slideLayout2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0.xml"/><Relationship Id="rId4"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3.xml"/><Relationship Id="rId4"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notesSlide" Target="../notesSlides/notesSlide14.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9.xml"/><Relationship Id="rId5" Type="http://schemas.openxmlformats.org/officeDocument/2006/relationships/tags" Target="../tags/tag65.xml"/><Relationship Id="rId4"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66.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0.jpg"/><Relationship Id="rId5" Type="http://schemas.openxmlformats.org/officeDocument/2006/relationships/notesSlide" Target="../notesSlides/notesSlide16.xml"/><Relationship Id="rId4"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19.xml"/><Relationship Id="rId4"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0.xml"/><Relationship Id="rId4"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notesSlide" Target="../notesSlides/notesSlide21.xml"/><Relationship Id="rId4" Type="http://schemas.openxmlformats.org/officeDocument/2006/relationships/tags" Target="../tags/tag86.xml"/><Relationship Id="rId9"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2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9.xml"/><Relationship Id="rId5" Type="http://schemas.openxmlformats.org/officeDocument/2006/relationships/tags" Target="../tags/tag95.xml"/><Relationship Id="rId4"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tags" Target="../tags/tag96.xml"/><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notesSlide" Target="../notesSlides/notesSlide24.xml"/><Relationship Id="rId4" Type="http://schemas.openxmlformats.org/officeDocument/2006/relationships/tags" Target="../tags/tag100.xml"/><Relationship Id="rId9"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notesSlide" Target="../notesSlides/notesSlide25.xml"/><Relationship Id="rId5" Type="http://schemas.openxmlformats.org/officeDocument/2006/relationships/tags" Target="../tags/tag109.xml"/><Relationship Id="rId10" Type="http://schemas.openxmlformats.org/officeDocument/2006/relationships/slideLayout" Target="../slideLayouts/slideLayout29.xml"/><Relationship Id="rId4" Type="http://schemas.openxmlformats.org/officeDocument/2006/relationships/tags" Target="../tags/tag108.xml"/><Relationship Id="rId9" Type="http://schemas.openxmlformats.org/officeDocument/2006/relationships/tags" Target="../tags/tag1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9.xml"/><Relationship Id="rId1" Type="http://schemas.openxmlformats.org/officeDocument/2006/relationships/tags" Target="../tags/tag114.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notesSlide" Target="../notesSlides/notesSlide2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29.xml"/><Relationship Id="rId5" Type="http://schemas.openxmlformats.org/officeDocument/2006/relationships/tags" Target="../tags/tag119.xml"/><Relationship Id="rId4" Type="http://schemas.openxmlformats.org/officeDocument/2006/relationships/tags" Target="../tags/tag118.xml"/></Relationships>
</file>

<file path=ppt/slides/_rels/slide4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notesSlide" Target="../notesSlides/notesSlide28.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9.xml"/><Relationship Id="rId5" Type="http://schemas.openxmlformats.org/officeDocument/2006/relationships/tags" Target="../tags/tag124.xml"/><Relationship Id="rId4" Type="http://schemas.openxmlformats.org/officeDocument/2006/relationships/tags" Target="../tags/tag12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notesSlide" Target="../notesSlides/notesSlide30.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slideLayout" Target="../slideLayouts/slideLayout29.xml"/><Relationship Id="rId2" Type="http://schemas.openxmlformats.org/officeDocument/2006/relationships/tags" Target="../tags/tag126.xml"/><Relationship Id="rId16" Type="http://schemas.openxmlformats.org/officeDocument/2006/relationships/tags" Target="../tags/tag140.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tags" Target="../tags/tag13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3.xml"/><Relationship Id="rId5" Type="http://schemas.openxmlformats.org/officeDocument/2006/relationships/slideLayout" Target="../slideLayouts/slideLayout29.xml"/><Relationship Id="rId4" Type="http://schemas.openxmlformats.org/officeDocument/2006/relationships/tags" Target="../tags/tag14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34.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5.jpeg"/><Relationship Id="rId4"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16.jpg"/><Relationship Id="rId4"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17.jpg"/><Relationship Id="rId4" Type="http://schemas.openxmlformats.org/officeDocument/2006/relationships/notesSlide" Target="../notesSlides/notesSlide40.xml"/></Relationships>
</file>

<file path=ppt/slides/_rels/slide6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notesSlide" Target="../notesSlides/notesSlide41.xml"/></Relationships>
</file>

<file path=ppt/slides/_rels/slide69.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4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9.xml"/><Relationship Id="rId5" Type="http://schemas.openxmlformats.org/officeDocument/2006/relationships/tags" Target="../tags/tag172.xml"/><Relationship Id="rId4" Type="http://schemas.openxmlformats.org/officeDocument/2006/relationships/tags" Target="../tags/tag17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xml"/><Relationship Id="rId4"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1</a:t>
            </a:fld>
            <a:endParaRPr lang="en-US" dirty="0"/>
          </a:p>
        </p:txBody>
      </p:sp>
      <p:sp>
        <p:nvSpPr>
          <p:cNvPr id="5" name="Title 4"/>
          <p:cNvSpPr>
            <a:spLocks noGrp="1"/>
          </p:cNvSpPr>
          <p:nvPr>
            <p:ph type="ctrTitle"/>
          </p:nvPr>
        </p:nvSpPr>
        <p:spPr>
          <a:xfrm>
            <a:off x="324294" y="2310868"/>
            <a:ext cx="4154400" cy="2236264"/>
          </a:xfrm>
        </p:spPr>
        <p:txBody>
          <a:bodyPr/>
          <a:lstStyle/>
          <a:p>
            <a:r>
              <a:rPr lang="en-US" sz="4000" b="1" dirty="0"/>
              <a:t>The perception of television by advertisers</a:t>
            </a:r>
            <a:r>
              <a:rPr lang="en-US" dirty="0"/>
              <a:t/>
            </a:r>
            <a:br>
              <a:rPr lang="en-US" dirty="0"/>
            </a:br>
            <a:endParaRPr lang="en-US" dirty="0"/>
          </a:p>
        </p:txBody>
      </p:sp>
      <p:sp>
        <p:nvSpPr>
          <p:cNvPr id="6" name="Subtitle 5"/>
          <p:cNvSpPr>
            <a:spLocks noGrp="1"/>
          </p:cNvSpPr>
          <p:nvPr>
            <p:ph type="subTitle" idx="1"/>
          </p:nvPr>
        </p:nvSpPr>
        <p:spPr>
          <a:xfrm>
            <a:off x="324294" y="4082566"/>
            <a:ext cx="3816000" cy="1284564"/>
          </a:xfrm>
        </p:spPr>
        <p:txBody>
          <a:bodyPr/>
          <a:lstStyle/>
          <a:p>
            <a:r>
              <a:rPr lang="en-US" dirty="0"/>
              <a:t>2019.</a:t>
            </a:r>
            <a:br>
              <a:rPr lang="en-US" dirty="0"/>
            </a:br>
            <a:endParaRPr lang="en-US" dirty="0"/>
          </a:p>
          <a:p>
            <a:r>
              <a:rPr lang="hu-HU" dirty="0" err="1"/>
              <a:t>Report</a:t>
            </a:r>
            <a:endParaRPr lang="en-US" dirty="0"/>
          </a:p>
          <a:p>
            <a:r>
              <a:rPr lang="en-US" dirty="0"/>
              <a:t>December 5.</a:t>
            </a:r>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308776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GB" sz="1400" dirty="0"/>
              <a:t>Those who share the opinion that – especially among young people – the time spent on watching linear television is decreasing, they mostly see 3 substitutes of this activity.</a:t>
            </a:r>
          </a:p>
          <a:p>
            <a:pPr>
              <a:lnSpc>
                <a:spcPct val="125000"/>
              </a:lnSpc>
              <a:buClr>
                <a:schemeClr val="tx2"/>
              </a:buClr>
            </a:pPr>
            <a:endParaRPr lang="en-GB" sz="1400" dirty="0"/>
          </a:p>
          <a:p>
            <a:pPr>
              <a:lnSpc>
                <a:spcPct val="125000"/>
              </a:lnSpc>
              <a:buClr>
                <a:schemeClr val="tx2"/>
              </a:buClr>
            </a:pPr>
            <a:r>
              <a:rPr lang="en-GB" sz="1400" dirty="0"/>
              <a:t>	Consumption of services offered by new subscription content 	providers (Netflix, HBO Go etc.)</a:t>
            </a:r>
          </a:p>
          <a:p>
            <a:pPr>
              <a:lnSpc>
                <a:spcPct val="125000"/>
              </a:lnSpc>
              <a:buClr>
                <a:schemeClr val="tx2"/>
              </a:buClr>
            </a:pPr>
            <a:r>
              <a:rPr lang="en-GB" sz="1400" dirty="0"/>
              <a:t>	</a:t>
            </a:r>
          </a:p>
          <a:p>
            <a:pPr>
              <a:lnSpc>
                <a:spcPct val="125000"/>
              </a:lnSpc>
              <a:buClr>
                <a:schemeClr val="tx2"/>
              </a:buClr>
            </a:pPr>
            <a:r>
              <a:rPr lang="en-GB" sz="1400" dirty="0"/>
              <a:t>	Consumption of free, on-demand audiovisual content (YouTube, 	VOD services of TV channels etc.)</a:t>
            </a:r>
          </a:p>
          <a:p>
            <a:pPr>
              <a:lnSpc>
                <a:spcPct val="125000"/>
              </a:lnSpc>
              <a:buClr>
                <a:schemeClr val="tx2"/>
              </a:buClr>
            </a:pPr>
            <a:endParaRPr lang="en-GB" sz="1400" dirty="0"/>
          </a:p>
          <a:p>
            <a:pPr>
              <a:lnSpc>
                <a:spcPct val="125000"/>
              </a:lnSpc>
              <a:buClr>
                <a:schemeClr val="tx2"/>
              </a:buClr>
            </a:pPr>
            <a:r>
              <a:rPr lang="en-GB" sz="1400" dirty="0"/>
              <a:t>	Consumption of other digital content (user-generated content, 	games, social media etc.)</a:t>
            </a:r>
          </a:p>
          <a:p>
            <a:pPr>
              <a:lnSpc>
                <a:spcPct val="125000"/>
              </a:lnSpc>
              <a:buClr>
                <a:schemeClr val="tx2"/>
              </a:buClr>
            </a:pPr>
            <a:r>
              <a:rPr lang="en-GB" sz="1400" dirty="0"/>
              <a:t> </a:t>
            </a:r>
          </a:p>
          <a:p>
            <a:pPr>
              <a:lnSpc>
                <a:spcPct val="125000"/>
              </a:lnSpc>
              <a:buClr>
                <a:schemeClr val="tx2"/>
              </a:buClr>
            </a:pPr>
            <a:r>
              <a:rPr lang="en-GB" sz="1400" dirty="0"/>
              <a:t>Regarding subscription content providers, respondents think the lack of Hungarian (and mainly the dubbed) content is the biggest obstacle. At the same time, VOD contents offered by televisions is considered to be one of the greatest opportunities of televisions both in terms of viewer’s attention and advertising revenues.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4992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Viewers' habits</a:t>
            </a:r>
            <a:br>
              <a:rPr lang="en-GB" sz="3600" dirty="0">
                <a:solidFill>
                  <a:schemeClr val="accent3">
                    <a:lumMod val="50000"/>
                  </a:schemeClr>
                </a:solidFill>
              </a:rPr>
            </a:br>
            <a:r>
              <a:rPr lang="en-GB" sz="2000" dirty="0">
                <a:solidFill>
                  <a:schemeClr val="accent3">
                    <a:lumMod val="50000"/>
                  </a:schemeClr>
                </a:solidFill>
              </a:rPr>
              <a:t>Alternatives of linear television for viewers</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1" name="Text Placeholder 1">
            <a:extLst>
              <a:ext uri="{FF2B5EF4-FFF2-40B4-BE49-F238E27FC236}">
                <a16:creationId xmlns:a16="http://schemas.microsoft.com/office/drawing/2014/main" xmlns=""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„Love Island was an interesting data, when looking at specific TV viewing results, viewing data – it was not one of RTL’s strengths. Interestingly, later RTL released that data that showed  that it was watched online. It was no surprise, because rather people aged 17-24 watch this type of show, where we can see, know that they watch it less often when it is broadcasted on TV.” </a:t>
            </a:r>
            <a:r>
              <a:rPr lang="en-GB" sz="1200" dirty="0"/>
              <a:t>(H12)</a:t>
            </a:r>
            <a:endParaRPr lang="en-GB" sz="1200" dirty="0">
              <a:ea typeface="Arial" panose="020B0604020202020204" pitchFamily="34" charset="0"/>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03780" y="2445704"/>
            <a:ext cx="247184" cy="369332"/>
          </a:xfrm>
          <a:prstGeom prst="rect">
            <a:avLst/>
          </a:prstGeom>
        </p:spPr>
        <p:txBody>
          <a:bodyPr wrap="none">
            <a:spAutoFit/>
          </a:bodyPr>
          <a:lstStyle/>
          <a:p>
            <a:r>
              <a:rPr lang="en-GB" dirty="0"/>
              <a:t> </a:t>
            </a:r>
          </a:p>
        </p:txBody>
      </p:sp>
      <p:cxnSp>
        <p:nvCxnSpPr>
          <p:cNvPr id="13" name="Straight Arrow Connector 12">
            <a:extLst>
              <a:ext uri="{FF2B5EF4-FFF2-40B4-BE49-F238E27FC236}">
                <a16:creationId xmlns:a16="http://schemas.microsoft.com/office/drawing/2014/main" xmlns="" id="{E8A7CCBB-C9C7-4F82-9BD5-A75120A83DCA}"/>
              </a:ext>
            </a:extLst>
          </p:cNvPr>
          <p:cNvCxnSpPr>
            <a:cxnSpLocks/>
          </p:cNvCxnSpPr>
          <p:nvPr/>
        </p:nvCxnSpPr>
        <p:spPr>
          <a:xfrm flipH="1">
            <a:off x="821520" y="2154265"/>
            <a:ext cx="6138" cy="2247988"/>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7DD38FA3-7416-4B95-9F24-64DE61E299A6}"/>
              </a:ext>
            </a:extLst>
          </p:cNvPr>
          <p:cNvSpPr/>
          <p:nvPr/>
        </p:nvSpPr>
        <p:spPr>
          <a:xfrm>
            <a:off x="747355" y="2419478"/>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16" name="Straight Connector 15">
            <a:extLst>
              <a:ext uri="{FF2B5EF4-FFF2-40B4-BE49-F238E27FC236}">
                <a16:creationId xmlns:a16="http://schemas.microsoft.com/office/drawing/2014/main" xmlns="" id="{890A7583-1BF5-45A7-A184-45871A64D97B}"/>
              </a:ext>
            </a:extLst>
          </p:cNvPr>
          <p:cNvCxnSpPr>
            <a:cxnSpLocks/>
          </p:cNvCxnSpPr>
          <p:nvPr/>
        </p:nvCxnSpPr>
        <p:spPr>
          <a:xfrm flipV="1">
            <a:off x="934965" y="2530938"/>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BD1FBC3C-530B-48B1-A743-9E18C28C9EAC}"/>
              </a:ext>
            </a:extLst>
          </p:cNvPr>
          <p:cNvSpPr/>
          <p:nvPr/>
        </p:nvSpPr>
        <p:spPr>
          <a:xfrm>
            <a:off x="749660" y="3225479"/>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18" name="Straight Connector 17">
            <a:extLst>
              <a:ext uri="{FF2B5EF4-FFF2-40B4-BE49-F238E27FC236}">
                <a16:creationId xmlns:a16="http://schemas.microsoft.com/office/drawing/2014/main" xmlns="" id="{0156EE66-85AE-4EE3-9C15-24B2EF53BB35}"/>
              </a:ext>
            </a:extLst>
          </p:cNvPr>
          <p:cNvCxnSpPr>
            <a:cxnSpLocks/>
          </p:cNvCxnSpPr>
          <p:nvPr/>
        </p:nvCxnSpPr>
        <p:spPr>
          <a:xfrm flipV="1">
            <a:off x="911520" y="3315156"/>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79C12C82-DB16-4187-ACF9-D012EB85D3F8}"/>
              </a:ext>
            </a:extLst>
          </p:cNvPr>
          <p:cNvSpPr/>
          <p:nvPr/>
        </p:nvSpPr>
        <p:spPr>
          <a:xfrm>
            <a:off x="747355" y="4009376"/>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20" name="Straight Connector 19">
            <a:extLst>
              <a:ext uri="{FF2B5EF4-FFF2-40B4-BE49-F238E27FC236}">
                <a16:creationId xmlns:a16="http://schemas.microsoft.com/office/drawing/2014/main" xmlns="" id="{28A139BD-2F31-4A0C-95D4-AA0B4DCE716A}"/>
              </a:ext>
            </a:extLst>
          </p:cNvPr>
          <p:cNvCxnSpPr>
            <a:cxnSpLocks/>
          </p:cNvCxnSpPr>
          <p:nvPr/>
        </p:nvCxnSpPr>
        <p:spPr>
          <a:xfrm flipV="1">
            <a:off x="911520" y="4099375"/>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xmlns="" id="{BC13FC52-E460-4E75-AF4B-CFF41B9925A6}"/>
              </a:ext>
            </a:extLst>
          </p:cNvPr>
          <p:cNvSpPr txBox="1">
            <a:spLocks/>
          </p:cNvSpPr>
          <p:nvPr>
            <p:custDataLst>
              <p:tags r:id="rId2"/>
            </p:custDataLst>
          </p:nvPr>
        </p:nvSpPr>
        <p:spPr bwMode="gray">
          <a:xfrm>
            <a:off x="7380000" y="281503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„Over here… for many years the tendency of watching TV, if I look at how many hours an average Hungarian watches TV has not changed, maybe recently it has slightly decreased since everything else cannibalizes it, but there will be no big change.” (H7)</a:t>
            </a:r>
          </a:p>
        </p:txBody>
      </p:sp>
    </p:spTree>
    <p:extLst>
      <p:ext uri="{BB962C8B-B14F-4D97-AF65-F5344CB8AC3E}">
        <p14:creationId xmlns:p14="http://schemas.microsoft.com/office/powerpoint/2010/main" val="3722693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GB" sz="1400" dirty="0"/>
              <a:t>According to experts, in case of linear television viewers’ attention can be basically maintained by investing in appropriate content. Regarding the future of TVs, experts think it is very important to have TV channels that are well-capitalized enough to produce such quality Hungarian-language content that remains appealing to the viewers.</a:t>
            </a:r>
          </a:p>
          <a:p>
            <a:pPr>
              <a:lnSpc>
                <a:spcPct val="125000"/>
              </a:lnSpc>
              <a:buClr>
                <a:schemeClr val="tx2"/>
              </a:buClr>
            </a:pPr>
            <a:r>
              <a:rPr lang="en-GB" sz="1400" dirty="0"/>
              <a:t>However, to make televisions remain well-capitalized keeping advertising revenues on the same level or increasing them  is essential, which is possible by keeping the audience.</a:t>
            </a:r>
          </a:p>
          <a:p>
            <a:pPr>
              <a:lnSpc>
                <a:spcPct val="125000"/>
              </a:lnSpc>
              <a:buClr>
                <a:schemeClr val="tx2"/>
              </a:buClr>
            </a:pPr>
            <a:r>
              <a:rPr lang="en-GB" sz="1400" dirty="0"/>
              <a:t>Maintaining the system is not only the interest of televisions, but also of other players on the market (advertisers, agencies, content providers etc.)</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4924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Viewers' habits</a:t>
            </a:r>
            <a:br>
              <a:rPr lang="en-GB" sz="3600" dirty="0">
                <a:solidFill>
                  <a:schemeClr val="accent3">
                    <a:lumMod val="50000"/>
                  </a:schemeClr>
                </a:solidFill>
              </a:rPr>
            </a:br>
            <a:r>
              <a:rPr lang="en-GB" sz="2000" dirty="0">
                <a:solidFill>
                  <a:schemeClr val="accent3">
                    <a:lumMod val="50000"/>
                  </a:schemeClr>
                </a:solidFill>
              </a:rPr>
              <a:t>The role of content and its possibilities</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1" name="Text Placeholder 1">
            <a:extLst>
              <a:ext uri="{FF2B5EF4-FFF2-40B4-BE49-F238E27FC236}">
                <a16:creationId xmlns:a16="http://schemas.microsoft.com/office/drawing/2014/main" xmlns=""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„A Hungarian channel can offer more if it has much stronger, more controllable content than YouTube or Facebook, there are local talents. I know this is  uneasy, laborious, but I would rather invest time and money on it than on traditional spots. </a:t>
            </a:r>
            <a:r>
              <a:rPr lang="en-GB" sz="1200" dirty="0">
                <a:solidFill>
                  <a:srgbClr val="000000"/>
                </a:solidFill>
              </a:rPr>
              <a:t>(H5)</a:t>
            </a:r>
            <a:endParaRPr lang="en-GB" sz="1200" dirty="0">
              <a:ea typeface="Arial" panose="020B0604020202020204" pitchFamily="34" charset="0"/>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03780" y="2445704"/>
            <a:ext cx="247184" cy="369332"/>
          </a:xfrm>
          <a:prstGeom prst="rect">
            <a:avLst/>
          </a:prstGeom>
        </p:spPr>
        <p:txBody>
          <a:bodyPr wrap="none">
            <a:spAutoFit/>
          </a:bodyPr>
          <a:lstStyle/>
          <a:p>
            <a:r>
              <a:rPr lang="en-GB" dirty="0"/>
              <a:t> </a:t>
            </a:r>
          </a:p>
        </p:txBody>
      </p:sp>
      <p:sp>
        <p:nvSpPr>
          <p:cNvPr id="143" name="Text Placeholder 1">
            <a:extLst>
              <a:ext uri="{FF2B5EF4-FFF2-40B4-BE49-F238E27FC236}">
                <a16:creationId xmlns:a16="http://schemas.microsoft.com/office/drawing/2014/main" xmlns="" id="{CDDFE455-FB58-443E-85BF-1B13E167E9A0}"/>
              </a:ext>
            </a:extLst>
          </p:cNvPr>
          <p:cNvSpPr txBox="1">
            <a:spLocks/>
          </p:cNvSpPr>
          <p:nvPr>
            <p:custDataLst>
              <p:tags r:id="rId2"/>
            </p:custDataLst>
          </p:nvPr>
        </p:nvSpPr>
        <p:spPr bwMode="gray">
          <a:xfrm>
            <a:off x="7380000" y="271304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„Obviously, the young target group is now less present. Definitely the potential would be to win them back somehow. Obviously, here such possibilities should be used like the synergy of online-offline content… </a:t>
            </a:r>
            <a:r>
              <a:rPr lang="en-GB" sz="1200" dirty="0">
                <a:solidFill>
                  <a:srgbClr val="000000"/>
                </a:solidFill>
              </a:rPr>
              <a:t>(H4)</a:t>
            </a:r>
            <a:endParaRPr lang="en-GB" sz="1200" dirty="0">
              <a:ea typeface="Arial" panose="020B0604020202020204" pitchFamily="34" charset="0"/>
            </a:endParaRPr>
          </a:p>
        </p:txBody>
      </p:sp>
      <p:grpSp>
        <p:nvGrpSpPr>
          <p:cNvPr id="10" name="Gruppieren 3">
            <a:extLst>
              <a:ext uri="{FF2B5EF4-FFF2-40B4-BE49-F238E27FC236}">
                <a16:creationId xmlns:a16="http://schemas.microsoft.com/office/drawing/2014/main" xmlns="" id="{45E4623C-4D70-4BFF-B936-EC9E9ED7B4D2}"/>
              </a:ext>
            </a:extLst>
          </p:cNvPr>
          <p:cNvGrpSpPr/>
          <p:nvPr>
            <p:custDataLst>
              <p:tags r:id="rId3"/>
            </p:custDataLst>
          </p:nvPr>
        </p:nvGrpSpPr>
        <p:grpSpPr bwMode="gray">
          <a:xfrm>
            <a:off x="2724598" y="4486268"/>
            <a:ext cx="1800000" cy="1800000"/>
            <a:chOff x="2988176" y="1844824"/>
            <a:chExt cx="3168000" cy="3168000"/>
          </a:xfrm>
        </p:grpSpPr>
        <p:sp>
          <p:nvSpPr>
            <p:cNvPr id="11" name="Oval 32">
              <a:extLst>
                <a:ext uri="{FF2B5EF4-FFF2-40B4-BE49-F238E27FC236}">
                  <a16:creationId xmlns:a16="http://schemas.microsoft.com/office/drawing/2014/main" xmlns="" id="{AF9712E1-6D8F-47D0-90C6-A36DBDE66599}"/>
                </a:ext>
              </a:extLst>
            </p:cNvPr>
            <p:cNvSpPr>
              <a:spLocks noChangeArrowheads="1"/>
            </p:cNvSpPr>
            <p:nvPr/>
          </p:nvSpPr>
          <p:spPr bwMode="gray">
            <a:xfrm>
              <a:off x="2988176" y="1844824"/>
              <a:ext cx="3168000" cy="3168000"/>
            </a:xfrm>
            <a:prstGeom prst="ellipse">
              <a:avLst/>
            </a:prstGeom>
            <a:solidFill>
              <a:schemeClr val="bg1"/>
            </a:solidFill>
            <a:ln>
              <a:noFill/>
            </a:ln>
            <a:effectLst/>
            <a:extLst>
              <a:ext uri="{91240B29-F687-4F45-9708-019B960494DF}">
                <a14:hiddenLine xmlns:a14="http://schemas.microsoft.com/office/drawing/2010/main" w="9525" algn="ctr">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12" name="Gruppieren 21">
              <a:extLst>
                <a:ext uri="{FF2B5EF4-FFF2-40B4-BE49-F238E27FC236}">
                  <a16:creationId xmlns:a16="http://schemas.microsoft.com/office/drawing/2014/main" xmlns="" id="{037A8ED3-D6B8-4C0C-BE7A-07BCAAB6640C}"/>
                </a:ext>
              </a:extLst>
            </p:cNvPr>
            <p:cNvGrpSpPr/>
            <p:nvPr/>
          </p:nvGrpSpPr>
          <p:grpSpPr bwMode="gray">
            <a:xfrm>
              <a:off x="3204153" y="2060495"/>
              <a:ext cx="2735999" cy="2736001"/>
              <a:chOff x="3121965" y="2163740"/>
              <a:chExt cx="2807998" cy="2807375"/>
            </a:xfrm>
          </p:grpSpPr>
          <p:sp>
            <p:nvSpPr>
              <p:cNvPr id="13" name="Freeform 35">
                <a:extLst>
                  <a:ext uri="{FF2B5EF4-FFF2-40B4-BE49-F238E27FC236}">
                    <a16:creationId xmlns:a16="http://schemas.microsoft.com/office/drawing/2014/main" xmlns="" id="{BF3EFC2D-5AAD-4A41-9D0E-8AF4F532D82F}"/>
                  </a:ext>
                </a:extLst>
              </p:cNvPr>
              <p:cNvSpPr>
                <a:spLocks/>
              </p:cNvSpPr>
              <p:nvPr>
                <p:custDataLst>
                  <p:tags r:id="rId4"/>
                </p:custDataLst>
              </p:nvPr>
            </p:nvSpPr>
            <p:spPr bwMode="gray">
              <a:xfrm>
                <a:off x="3324655" y="4130678"/>
                <a:ext cx="2377978" cy="840437"/>
              </a:xfrm>
              <a:custGeom>
                <a:avLst/>
                <a:gdLst/>
                <a:ahLst/>
                <a:cxnLst/>
                <a:rect l="l" t="t" r="r" b="b"/>
                <a:pathLst>
                  <a:path w="2377978" h="840437">
                    <a:moveTo>
                      <a:pt x="85239" y="0"/>
                    </a:moveTo>
                    <a:lnTo>
                      <a:pt x="274993" y="6629"/>
                    </a:lnTo>
                    <a:cubicBezTo>
                      <a:pt x="465670" y="318103"/>
                      <a:pt x="809296" y="525267"/>
                      <a:pt x="1201308" y="525267"/>
                    </a:cubicBezTo>
                    <a:cubicBezTo>
                      <a:pt x="1584269" y="525267"/>
                      <a:pt x="1921053" y="327559"/>
                      <a:pt x="2114506" y="28220"/>
                    </a:cubicBezTo>
                    <a:lnTo>
                      <a:pt x="2208702" y="207169"/>
                    </a:lnTo>
                    <a:lnTo>
                      <a:pt x="2377978" y="200932"/>
                    </a:lnTo>
                    <a:cubicBezTo>
                      <a:pt x="2128345" y="586113"/>
                      <a:pt x="1694527" y="840437"/>
                      <a:pt x="1201308" y="840437"/>
                    </a:cubicBezTo>
                    <a:cubicBezTo>
                      <a:pt x="691090" y="840437"/>
                      <a:pt x="244438" y="568280"/>
                      <a:pt x="0" y="160376"/>
                    </a:cubicBezTo>
                    <a:close/>
                  </a:path>
                </a:pathLst>
              </a:custGeom>
              <a:solidFill>
                <a:schemeClr val="accent2"/>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 name="Freeform 36">
                <a:extLst>
                  <a:ext uri="{FF2B5EF4-FFF2-40B4-BE49-F238E27FC236}">
                    <a16:creationId xmlns:a16="http://schemas.microsoft.com/office/drawing/2014/main" xmlns="" id="{80527131-753E-4214-9792-EA37E9E704DC}"/>
                  </a:ext>
                </a:extLst>
              </p:cNvPr>
              <p:cNvSpPr>
                <a:spLocks/>
              </p:cNvSpPr>
              <p:nvPr>
                <p:custDataLst>
                  <p:tags r:id="rId5"/>
                </p:custDataLst>
              </p:nvPr>
            </p:nvSpPr>
            <p:spPr bwMode="gray">
              <a:xfrm>
                <a:off x="3121965" y="2163740"/>
                <a:ext cx="1484964" cy="2052403"/>
              </a:xfrm>
              <a:custGeom>
                <a:avLst/>
                <a:gdLst/>
                <a:ahLst/>
                <a:cxnLst/>
                <a:rect l="l" t="t" r="r" b="b"/>
                <a:pathLst>
                  <a:path w="1484963" h="2052403">
                    <a:moveTo>
                      <a:pt x="1391603" y="0"/>
                    </a:moveTo>
                    <a:lnTo>
                      <a:pt x="1484963" y="149135"/>
                    </a:lnTo>
                    <a:lnTo>
                      <a:pt x="1380497" y="315731"/>
                    </a:lnTo>
                    <a:cubicBezTo>
                      <a:pt x="789995" y="327308"/>
                      <a:pt x="315170" y="809891"/>
                      <a:pt x="315170" y="1403374"/>
                    </a:cubicBezTo>
                    <a:cubicBezTo>
                      <a:pt x="315170" y="1582009"/>
                      <a:pt x="358188" y="1750597"/>
                      <a:pt x="435281" y="1898906"/>
                    </a:cubicBezTo>
                    <a:lnTo>
                      <a:pt x="244912" y="1891653"/>
                    </a:lnTo>
                    <a:lnTo>
                      <a:pt x="159724" y="2052403"/>
                    </a:lnTo>
                    <a:cubicBezTo>
                      <a:pt x="57403" y="1858612"/>
                      <a:pt x="0" y="1637697"/>
                      <a:pt x="0" y="1403374"/>
                    </a:cubicBezTo>
                    <a:cubicBezTo>
                      <a:pt x="0" y="632104"/>
                      <a:pt x="621901" y="6088"/>
                      <a:pt x="1391603" y="0"/>
                    </a:cubicBezTo>
                    <a:close/>
                  </a:path>
                </a:pathLst>
              </a:custGeom>
              <a:solidFill>
                <a:schemeClr val="accent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 name="Freeform 37">
                <a:extLst>
                  <a:ext uri="{FF2B5EF4-FFF2-40B4-BE49-F238E27FC236}">
                    <a16:creationId xmlns:a16="http://schemas.microsoft.com/office/drawing/2014/main" xmlns="" id="{438584CB-8321-4B87-AD9C-430B8786B171}"/>
                  </a:ext>
                </a:extLst>
              </p:cNvPr>
              <p:cNvSpPr>
                <a:spLocks/>
              </p:cNvSpPr>
              <p:nvPr>
                <p:custDataLst>
                  <p:tags r:id="rId6"/>
                </p:custDataLst>
              </p:nvPr>
            </p:nvSpPr>
            <p:spPr bwMode="gray">
              <a:xfrm>
                <a:off x="4587764" y="2166949"/>
                <a:ext cx="1342199" cy="2097077"/>
              </a:xfrm>
              <a:custGeom>
                <a:avLst/>
                <a:gdLst/>
                <a:ahLst/>
                <a:cxnLst/>
                <a:rect l="l" t="t" r="r" b="b"/>
                <a:pathLst>
                  <a:path w="1342198" h="2097077">
                    <a:moveTo>
                      <a:pt x="14166" y="0"/>
                    </a:moveTo>
                    <a:cubicBezTo>
                      <a:pt x="754301" y="37699"/>
                      <a:pt x="1342198" y="650276"/>
                      <a:pt x="1342198" y="1400164"/>
                    </a:cubicBezTo>
                    <a:cubicBezTo>
                      <a:pt x="1342198" y="1651368"/>
                      <a:pt x="1276226" y="1887163"/>
                      <a:pt x="1159809" y="2090685"/>
                    </a:cubicBezTo>
                    <a:lnTo>
                      <a:pt x="989124" y="2097077"/>
                    </a:lnTo>
                    <a:lnTo>
                      <a:pt x="895101" y="1920007"/>
                    </a:lnTo>
                    <a:cubicBezTo>
                      <a:pt x="979244" y="1765546"/>
                      <a:pt x="1027028" y="1588435"/>
                      <a:pt x="1027028" y="1400164"/>
                    </a:cubicBezTo>
                    <a:cubicBezTo>
                      <a:pt x="1027028" y="819588"/>
                      <a:pt x="572632" y="345141"/>
                      <a:pt x="0" y="314455"/>
                    </a:cubicBezTo>
                    <a:lnTo>
                      <a:pt x="105680" y="146039"/>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sp>
        <p:nvSpPr>
          <p:cNvPr id="3" name="TextBox 2">
            <a:extLst>
              <a:ext uri="{FF2B5EF4-FFF2-40B4-BE49-F238E27FC236}">
                <a16:creationId xmlns:a16="http://schemas.microsoft.com/office/drawing/2014/main" xmlns="" id="{40D21389-EA28-4880-9117-A69CDAADEFFD}"/>
              </a:ext>
            </a:extLst>
          </p:cNvPr>
          <p:cNvSpPr txBox="1"/>
          <p:nvPr/>
        </p:nvSpPr>
        <p:spPr>
          <a:xfrm>
            <a:off x="5347252" y="2445704"/>
            <a:ext cx="3468757" cy="45719"/>
          </a:xfrm>
          <a:prstGeom prst="rect">
            <a:avLst/>
          </a:prstGeom>
          <a:noFill/>
        </p:spPr>
        <p:txBody>
          <a:bodyPr wrap="square" lIns="0" tIns="0" rIns="0" bIns="0" rtlCol="0">
            <a:noAutofit/>
          </a:bodyPr>
          <a:lstStyle/>
          <a:p>
            <a:pPr marL="252000" indent="-252000">
              <a:lnSpc>
                <a:spcPct val="125000"/>
              </a:lnSpc>
              <a:buClr>
                <a:schemeClr val="tx2"/>
              </a:buClr>
              <a:buFont typeface="Wingdings" panose="05000000000000000000" pitchFamily="2" charset="2"/>
              <a:buChar char="§"/>
            </a:pPr>
            <a:endParaRPr lang="en-GB" sz="1600" dirty="0"/>
          </a:p>
        </p:txBody>
      </p:sp>
      <p:sp>
        <p:nvSpPr>
          <p:cNvPr id="5" name="TextBox 4">
            <a:extLst>
              <a:ext uri="{FF2B5EF4-FFF2-40B4-BE49-F238E27FC236}">
                <a16:creationId xmlns:a16="http://schemas.microsoft.com/office/drawing/2014/main" xmlns="" id="{24BDDEA8-7F20-4386-B57A-6A6BE9C44B23}"/>
              </a:ext>
            </a:extLst>
          </p:cNvPr>
          <p:cNvSpPr txBox="1"/>
          <p:nvPr/>
        </p:nvSpPr>
        <p:spPr>
          <a:xfrm>
            <a:off x="1522545" y="4668893"/>
            <a:ext cx="1201975" cy="337930"/>
          </a:xfrm>
          <a:prstGeom prst="rect">
            <a:avLst/>
          </a:prstGeom>
          <a:noFill/>
        </p:spPr>
        <p:txBody>
          <a:bodyPr wrap="square" lIns="0" tIns="0" rIns="0" bIns="0" rtlCol="0">
            <a:noAutofit/>
          </a:bodyPr>
          <a:lstStyle/>
          <a:p>
            <a:pPr>
              <a:lnSpc>
                <a:spcPct val="125000"/>
              </a:lnSpc>
              <a:buClr>
                <a:schemeClr val="tx2"/>
              </a:buClr>
            </a:pPr>
            <a:r>
              <a:rPr lang="en-GB" sz="1400" dirty="0"/>
              <a:t>Exclusive, attractive programs</a:t>
            </a:r>
          </a:p>
        </p:txBody>
      </p:sp>
      <p:sp>
        <p:nvSpPr>
          <p:cNvPr id="20" name="TextBox 19">
            <a:extLst>
              <a:ext uri="{FF2B5EF4-FFF2-40B4-BE49-F238E27FC236}">
                <a16:creationId xmlns:a16="http://schemas.microsoft.com/office/drawing/2014/main" xmlns="" id="{C2E0FC63-ECDD-4469-95EA-3929BE843B88}"/>
              </a:ext>
            </a:extLst>
          </p:cNvPr>
          <p:cNvSpPr txBox="1"/>
          <p:nvPr/>
        </p:nvSpPr>
        <p:spPr>
          <a:xfrm>
            <a:off x="4735096" y="4668893"/>
            <a:ext cx="1201975" cy="337930"/>
          </a:xfrm>
          <a:prstGeom prst="rect">
            <a:avLst/>
          </a:prstGeom>
          <a:noFill/>
        </p:spPr>
        <p:txBody>
          <a:bodyPr wrap="square" lIns="0" tIns="0" rIns="0" bIns="0" rtlCol="0">
            <a:noAutofit/>
          </a:bodyPr>
          <a:lstStyle/>
          <a:p>
            <a:pPr>
              <a:lnSpc>
                <a:spcPct val="125000"/>
              </a:lnSpc>
              <a:buClr>
                <a:schemeClr val="tx2"/>
              </a:buClr>
            </a:pPr>
            <a:r>
              <a:rPr lang="en-GB" sz="1400" dirty="0"/>
              <a:t>Kept audience</a:t>
            </a:r>
          </a:p>
        </p:txBody>
      </p:sp>
      <p:sp>
        <p:nvSpPr>
          <p:cNvPr id="21" name="TextBox 20">
            <a:extLst>
              <a:ext uri="{FF2B5EF4-FFF2-40B4-BE49-F238E27FC236}">
                <a16:creationId xmlns:a16="http://schemas.microsoft.com/office/drawing/2014/main" xmlns="" id="{B0C9DAB8-EA04-4819-9922-1B2A8457D753}"/>
              </a:ext>
            </a:extLst>
          </p:cNvPr>
          <p:cNvSpPr txBox="1"/>
          <p:nvPr/>
        </p:nvSpPr>
        <p:spPr>
          <a:xfrm>
            <a:off x="3199882" y="6223012"/>
            <a:ext cx="1201975" cy="337930"/>
          </a:xfrm>
          <a:prstGeom prst="rect">
            <a:avLst/>
          </a:prstGeom>
          <a:noFill/>
        </p:spPr>
        <p:txBody>
          <a:bodyPr wrap="square" lIns="0" tIns="0" rIns="0" bIns="0" rtlCol="0">
            <a:noAutofit/>
          </a:bodyPr>
          <a:lstStyle/>
          <a:p>
            <a:pPr>
              <a:lnSpc>
                <a:spcPct val="125000"/>
              </a:lnSpc>
              <a:buClr>
                <a:schemeClr val="tx2"/>
              </a:buClr>
            </a:pPr>
            <a:r>
              <a:rPr lang="en-GB" sz="1400" dirty="0"/>
              <a:t>Remaining revenue</a:t>
            </a:r>
          </a:p>
        </p:txBody>
      </p:sp>
      <p:pic>
        <p:nvPicPr>
          <p:cNvPr id="8" name="Graphic 7" descr="Line arrow Rotate right">
            <a:extLst>
              <a:ext uri="{FF2B5EF4-FFF2-40B4-BE49-F238E27FC236}">
                <a16:creationId xmlns:a16="http://schemas.microsoft.com/office/drawing/2014/main" xmlns="" id="{0A386CD4-6418-44D1-9ADC-446D7BDBC12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182970">
            <a:off x="3222014" y="4887242"/>
            <a:ext cx="914400" cy="914400"/>
          </a:xfrm>
          <a:prstGeom prst="rect">
            <a:avLst/>
          </a:prstGeom>
        </p:spPr>
      </p:pic>
    </p:spTree>
    <p:extLst>
      <p:ext uri="{BB962C8B-B14F-4D97-AF65-F5344CB8AC3E}">
        <p14:creationId xmlns:p14="http://schemas.microsoft.com/office/powerpoint/2010/main" val="12536461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GB" sz="1400" dirty="0"/>
              <a:t>Several researches have shown, but our daily experience also proves that while watching television viewers use more and more often also another screen (computer, tablet, smartphone). The question arises: is it rather a opportunity or rather a threat to the efficacy of television advertising. There are arguments for both version.</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Regarding TV it is fortunate that this process  of the changing  viewer’s behaviour is considered by advertising experts rather as neutral or beneficial than as a threat.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4913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Viewers' habits</a:t>
            </a:r>
            <a:br>
              <a:rPr lang="en-GB" sz="3600" dirty="0">
                <a:solidFill>
                  <a:schemeClr val="accent3">
                    <a:lumMod val="50000"/>
                  </a:schemeClr>
                </a:solidFill>
              </a:rPr>
            </a:br>
            <a:r>
              <a:rPr lang="en-GB" sz="2000" dirty="0">
                <a:solidFill>
                  <a:schemeClr val="accent3">
                    <a:lumMod val="50000"/>
                  </a:schemeClr>
                </a:solidFill>
              </a:rPr>
              <a:t>Multitasking</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1" name="Text Placeholder 1">
            <a:extLst>
              <a:ext uri="{FF2B5EF4-FFF2-40B4-BE49-F238E27FC236}">
                <a16:creationId xmlns:a16="http://schemas.microsoft.com/office/drawing/2014/main" xmlns="" id="{A5F1AFB4-D999-47DD-BD61-2DB1D08BC915}"/>
              </a:ext>
            </a:extLst>
          </p:cNvPr>
          <p:cNvSpPr txBox="1">
            <a:spLocks/>
          </p:cNvSpPr>
          <p:nvPr>
            <p:custDataLst>
              <p:tags r:id="rId1"/>
            </p:custDataLst>
          </p:nvPr>
        </p:nvSpPr>
        <p:spPr bwMode="gray">
          <a:xfrm>
            <a:off x="7380000" y="144526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„Multitasking results so many useful conversions or attempts by the consumer that it is worth it. From this viewpoint, advertisers should see multitasking rather as an opportunity.” </a:t>
            </a:r>
            <a:r>
              <a:rPr lang="en-GB" sz="1200" dirty="0"/>
              <a:t>(Ü13)</a:t>
            </a:r>
            <a:endParaRPr lang="en-GB" sz="1200" dirty="0">
              <a:ea typeface="Arial" panose="020B0604020202020204" pitchFamily="34" charset="0"/>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03780" y="2445704"/>
            <a:ext cx="247184" cy="369332"/>
          </a:xfrm>
          <a:prstGeom prst="rect">
            <a:avLst/>
          </a:prstGeom>
        </p:spPr>
        <p:txBody>
          <a:bodyPr wrap="none">
            <a:spAutoFit/>
          </a:bodyPr>
          <a:lstStyle/>
          <a:p>
            <a:r>
              <a:rPr lang="en-GB" dirty="0"/>
              <a:t> </a:t>
            </a:r>
          </a:p>
        </p:txBody>
      </p:sp>
      <p:sp>
        <p:nvSpPr>
          <p:cNvPr id="143" name="Text Placeholder 1">
            <a:extLst>
              <a:ext uri="{FF2B5EF4-FFF2-40B4-BE49-F238E27FC236}">
                <a16:creationId xmlns:a16="http://schemas.microsoft.com/office/drawing/2014/main" xmlns="" id="{CDDFE455-FB58-443E-85BF-1B13E167E9A0}"/>
              </a:ext>
            </a:extLst>
          </p:cNvPr>
          <p:cNvSpPr txBox="1">
            <a:spLocks/>
          </p:cNvSpPr>
          <p:nvPr>
            <p:custDataLst>
              <p:tags r:id="rId2"/>
            </p:custDataLst>
          </p:nvPr>
        </p:nvSpPr>
        <p:spPr bwMode="gray">
          <a:xfrm>
            <a:off x="7363780" y="242565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„By the way, today’s generation – if they cannot do three things at once – they won’t do anything. They have stronger and stronger sensors. But the message still goes in.</a:t>
            </a:r>
            <a:r>
              <a:rPr lang="en-GB" sz="1200" dirty="0"/>
              <a:t>” (Ü1)</a:t>
            </a:r>
            <a:endParaRPr lang="en-GB" sz="1200" dirty="0">
              <a:ea typeface="Arial" panose="020B0604020202020204" pitchFamily="34" charset="0"/>
            </a:endParaRPr>
          </a:p>
        </p:txBody>
      </p:sp>
      <p:sp>
        <p:nvSpPr>
          <p:cNvPr id="10" name="Ellipse 11">
            <a:extLst>
              <a:ext uri="{FF2B5EF4-FFF2-40B4-BE49-F238E27FC236}">
                <a16:creationId xmlns:a16="http://schemas.microsoft.com/office/drawing/2014/main" xmlns="" id="{2011701B-8153-46FB-BEF4-CD7481538E78}"/>
              </a:ext>
            </a:extLst>
          </p:cNvPr>
          <p:cNvSpPr>
            <a:spLocks noChangeAspect="1"/>
          </p:cNvSpPr>
          <p:nvPr>
            <p:custDataLst>
              <p:tags r:id="rId3"/>
            </p:custDataLst>
          </p:nvPr>
        </p:nvSpPr>
        <p:spPr bwMode="gray">
          <a:xfrm>
            <a:off x="1816477" y="3501482"/>
            <a:ext cx="1368000" cy="1368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a:ln>
                  <a:noFill/>
                </a:ln>
                <a:solidFill>
                  <a:srgbClr val="FFFFFF">
                    <a:lumMod val="95000"/>
                  </a:srgbClr>
                </a:solidFill>
                <a:effectLst/>
                <a:uLnTx/>
                <a:uFillTx/>
                <a:latin typeface="Arial" pitchFamily="34" charset="0"/>
                <a:ea typeface="+mn-ea"/>
                <a:cs typeface="Arial" pitchFamily="34" charset="0"/>
                <a:sym typeface="Arial"/>
              </a:rPr>
              <a:t>Danger, because it distracts attention during the break</a:t>
            </a:r>
          </a:p>
        </p:txBody>
      </p:sp>
      <p:sp>
        <p:nvSpPr>
          <p:cNvPr id="11" name="Ellipse 24">
            <a:extLst>
              <a:ext uri="{FF2B5EF4-FFF2-40B4-BE49-F238E27FC236}">
                <a16:creationId xmlns:a16="http://schemas.microsoft.com/office/drawing/2014/main" xmlns="" id="{7A34F549-318D-4E18-86FD-C7506428D7AC}"/>
              </a:ext>
            </a:extLst>
          </p:cNvPr>
          <p:cNvSpPr>
            <a:spLocks noChangeAspect="1"/>
          </p:cNvSpPr>
          <p:nvPr>
            <p:custDataLst>
              <p:tags r:id="rId4"/>
            </p:custDataLst>
          </p:nvPr>
        </p:nvSpPr>
        <p:spPr bwMode="gray">
          <a:xfrm>
            <a:off x="4269068" y="3501482"/>
            <a:ext cx="1368000" cy="1368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a:ln>
                  <a:noFill/>
                </a:ln>
                <a:solidFill>
                  <a:srgbClr val="FFFFFF">
                    <a:lumMod val="95000"/>
                  </a:srgbClr>
                </a:solidFill>
                <a:effectLst/>
                <a:uLnTx/>
                <a:uFillTx/>
                <a:latin typeface="Arial" pitchFamily="34" charset="0"/>
                <a:cs typeface="Arial" pitchFamily="34" charset="0"/>
                <a:sym typeface="Arial"/>
              </a:rPr>
              <a:t>Benefit</a:t>
            </a:r>
            <a:r>
              <a:rPr lang="en-GB" sz="1200" kern="0" dirty="0">
                <a:solidFill>
                  <a:srgbClr val="FFFFFF">
                    <a:lumMod val="95000"/>
                  </a:srgbClr>
                </a:solidFill>
                <a:latin typeface="Arial" pitchFamily="34" charset="0"/>
                <a:cs typeface="Arial" pitchFamily="34" charset="0"/>
                <a:sym typeface="Arial"/>
              </a:rPr>
              <a:t>, because it offers opportunity for immediate conversion</a:t>
            </a:r>
            <a:endParaRPr kumimoji="0" lang="en-GB" sz="1200" b="0" i="0" u="none" strike="noStrike" kern="0" cap="none" spc="0" normalizeH="0" baseline="0" noProof="0" dirty="0">
              <a:ln>
                <a:noFill/>
              </a:ln>
              <a:solidFill>
                <a:srgbClr val="FFFFFF">
                  <a:lumMod val="95000"/>
                </a:srgbClr>
              </a:solidFill>
              <a:effectLst/>
              <a:uLnTx/>
              <a:uFillTx/>
              <a:latin typeface="Arial" pitchFamily="34" charset="0"/>
              <a:cs typeface="Arial" pitchFamily="34" charset="0"/>
              <a:sym typeface="Arial"/>
            </a:endParaRPr>
          </a:p>
        </p:txBody>
      </p:sp>
      <p:sp>
        <p:nvSpPr>
          <p:cNvPr id="12" name="Freihandform 27">
            <a:extLst>
              <a:ext uri="{FF2B5EF4-FFF2-40B4-BE49-F238E27FC236}">
                <a16:creationId xmlns:a16="http://schemas.microsoft.com/office/drawing/2014/main" xmlns="" id="{77928B47-4802-43CB-94FF-C484B8F2CB6A}"/>
              </a:ext>
            </a:extLst>
          </p:cNvPr>
          <p:cNvSpPr/>
          <p:nvPr>
            <p:custDataLst>
              <p:tags r:id="rId5"/>
            </p:custDataLst>
          </p:nvPr>
        </p:nvSpPr>
        <p:spPr bwMode="gray">
          <a:xfrm>
            <a:off x="4023360" y="4060255"/>
            <a:ext cx="125228" cy="250454"/>
          </a:xfrm>
          <a:custGeom>
            <a:avLst/>
            <a:gdLst>
              <a:gd name="connsiteX0" fmla="*/ 0 w 150019"/>
              <a:gd name="connsiteY0" fmla="*/ 0 h 285750"/>
              <a:gd name="connsiteX1" fmla="*/ 0 w 150019"/>
              <a:gd name="connsiteY1" fmla="*/ 285750 h 285750"/>
              <a:gd name="connsiteX2" fmla="*/ 150019 w 150019"/>
              <a:gd name="connsiteY2" fmla="*/ 135731 h 285750"/>
              <a:gd name="connsiteX3" fmla="*/ 0 w 150019"/>
              <a:gd name="connsiteY3" fmla="*/ 0 h 285750"/>
            </a:gdLst>
            <a:ahLst/>
            <a:cxnLst>
              <a:cxn ang="0">
                <a:pos x="connsiteX0" y="connsiteY0"/>
              </a:cxn>
              <a:cxn ang="0">
                <a:pos x="connsiteX1" y="connsiteY1"/>
              </a:cxn>
              <a:cxn ang="0">
                <a:pos x="connsiteX2" y="connsiteY2"/>
              </a:cxn>
              <a:cxn ang="0">
                <a:pos x="connsiteX3" y="connsiteY3"/>
              </a:cxn>
            </a:cxnLst>
            <a:rect l="l" t="t" r="r" b="b"/>
            <a:pathLst>
              <a:path w="150019" h="285750">
                <a:moveTo>
                  <a:pt x="0" y="0"/>
                </a:moveTo>
                <a:lnTo>
                  <a:pt x="0" y="285750"/>
                </a:lnTo>
                <a:lnTo>
                  <a:pt x="150019" y="135731"/>
                </a:lnTo>
                <a:lnTo>
                  <a:pt x="0" y="0"/>
                </a:lnTo>
                <a:close/>
              </a:path>
            </a:pathLst>
          </a:custGeom>
          <a:solidFill>
            <a:schemeClr val="accent1"/>
          </a:solidFill>
          <a:ln w="12700">
            <a:noFill/>
            <a:miter lim="800000"/>
            <a:headEnd/>
            <a:tailEnd/>
          </a:ln>
        </p:spPr>
        <p:txBody>
          <a:bodyPr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GB"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13" name="Freihandform 28">
            <a:extLst>
              <a:ext uri="{FF2B5EF4-FFF2-40B4-BE49-F238E27FC236}">
                <a16:creationId xmlns:a16="http://schemas.microsoft.com/office/drawing/2014/main" xmlns="" id="{9D10CBC8-E748-40B7-B6D2-8CDFE18C5820}"/>
              </a:ext>
            </a:extLst>
          </p:cNvPr>
          <p:cNvSpPr/>
          <p:nvPr>
            <p:custDataLst>
              <p:tags r:id="rId6"/>
            </p:custDataLst>
          </p:nvPr>
        </p:nvSpPr>
        <p:spPr bwMode="gray">
          <a:xfrm flipH="1">
            <a:off x="3330034" y="4060255"/>
            <a:ext cx="125228" cy="250454"/>
          </a:xfrm>
          <a:custGeom>
            <a:avLst/>
            <a:gdLst>
              <a:gd name="connsiteX0" fmla="*/ 0 w 150019"/>
              <a:gd name="connsiteY0" fmla="*/ 0 h 285750"/>
              <a:gd name="connsiteX1" fmla="*/ 0 w 150019"/>
              <a:gd name="connsiteY1" fmla="*/ 285750 h 285750"/>
              <a:gd name="connsiteX2" fmla="*/ 150019 w 150019"/>
              <a:gd name="connsiteY2" fmla="*/ 135731 h 285750"/>
              <a:gd name="connsiteX3" fmla="*/ 0 w 150019"/>
              <a:gd name="connsiteY3" fmla="*/ 0 h 285750"/>
            </a:gdLst>
            <a:ahLst/>
            <a:cxnLst>
              <a:cxn ang="0">
                <a:pos x="connsiteX0" y="connsiteY0"/>
              </a:cxn>
              <a:cxn ang="0">
                <a:pos x="connsiteX1" y="connsiteY1"/>
              </a:cxn>
              <a:cxn ang="0">
                <a:pos x="connsiteX2" y="connsiteY2"/>
              </a:cxn>
              <a:cxn ang="0">
                <a:pos x="connsiteX3" y="connsiteY3"/>
              </a:cxn>
            </a:cxnLst>
            <a:rect l="l" t="t" r="r" b="b"/>
            <a:pathLst>
              <a:path w="150019" h="285750">
                <a:moveTo>
                  <a:pt x="0" y="0"/>
                </a:moveTo>
                <a:lnTo>
                  <a:pt x="0" y="285750"/>
                </a:lnTo>
                <a:lnTo>
                  <a:pt x="150019" y="135731"/>
                </a:lnTo>
                <a:lnTo>
                  <a:pt x="0" y="0"/>
                </a:lnTo>
                <a:close/>
              </a:path>
            </a:pathLst>
          </a:custGeom>
          <a:solidFill>
            <a:schemeClr val="accent1"/>
          </a:solidFill>
          <a:ln w="12700">
            <a:noFill/>
            <a:miter lim="800000"/>
            <a:headEnd/>
            <a:tailEnd/>
          </a:ln>
        </p:spPr>
        <p:txBody>
          <a:bodyPr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GB"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14" name="Freeform 30">
            <a:extLst>
              <a:ext uri="{FF2B5EF4-FFF2-40B4-BE49-F238E27FC236}">
                <a16:creationId xmlns:a16="http://schemas.microsoft.com/office/drawing/2014/main" xmlns="" id="{0EC96E2E-2F70-49F8-83F5-17253A582DE0}"/>
              </a:ext>
            </a:extLst>
          </p:cNvPr>
          <p:cNvSpPr>
            <a:spLocks noEditPoints="1"/>
          </p:cNvSpPr>
          <p:nvPr>
            <p:custDataLst>
              <p:tags r:id="rId7"/>
            </p:custDataLst>
          </p:nvPr>
        </p:nvSpPr>
        <p:spPr bwMode="auto">
          <a:xfrm>
            <a:off x="3509902" y="3951457"/>
            <a:ext cx="468052" cy="468050"/>
          </a:xfrm>
          <a:custGeom>
            <a:avLst/>
            <a:gdLst>
              <a:gd name="T0" fmla="*/ 1080 w 2160"/>
              <a:gd name="T1" fmla="*/ 0 h 2160"/>
              <a:gd name="T2" fmla="*/ 2160 w 2160"/>
              <a:gd name="T3" fmla="*/ 1080 h 2160"/>
              <a:gd name="T4" fmla="*/ 1080 w 2160"/>
              <a:gd name="T5" fmla="*/ 2160 h 2160"/>
              <a:gd name="T6" fmla="*/ 0 w 2160"/>
              <a:gd name="T7" fmla="*/ 1080 h 2160"/>
              <a:gd name="T8" fmla="*/ 1080 w 2160"/>
              <a:gd name="T9" fmla="*/ 0 h 2160"/>
              <a:gd name="T10" fmla="*/ 1080 w 2160"/>
              <a:gd name="T11" fmla="*/ 160 h 2160"/>
              <a:gd name="T12" fmla="*/ 160 w 2160"/>
              <a:gd name="T13" fmla="*/ 1080 h 2160"/>
              <a:gd name="T14" fmla="*/ 1080 w 2160"/>
              <a:gd name="T15" fmla="*/ 2000 h 2160"/>
              <a:gd name="T16" fmla="*/ 2000 w 2160"/>
              <a:gd name="T17" fmla="*/ 1080 h 2160"/>
              <a:gd name="T18" fmla="*/ 1080 w 2160"/>
              <a:gd name="T19" fmla="*/ 160 h 2160"/>
              <a:gd name="T20" fmla="*/ 1082 w 2160"/>
              <a:gd name="T21" fmla="*/ 322 h 2160"/>
              <a:gd name="T22" fmla="*/ 1840 w 2160"/>
              <a:gd name="T23" fmla="*/ 1080 h 2160"/>
              <a:gd name="T24" fmla="*/ 1082 w 2160"/>
              <a:gd name="T25" fmla="*/ 1838 h 2160"/>
              <a:gd name="T26" fmla="*/ 324 w 2160"/>
              <a:gd name="T27" fmla="*/ 1080 h 2160"/>
              <a:gd name="T28" fmla="*/ 1082 w 2160"/>
              <a:gd name="T29" fmla="*/ 322 h 2160"/>
              <a:gd name="T30" fmla="*/ 1082 w 2160"/>
              <a:gd name="T31" fmla="*/ 482 h 2160"/>
              <a:gd name="T32" fmla="*/ 484 w 2160"/>
              <a:gd name="T33" fmla="*/ 1080 h 2160"/>
              <a:gd name="T34" fmla="*/ 1082 w 2160"/>
              <a:gd name="T35" fmla="*/ 1678 h 2160"/>
              <a:gd name="T36" fmla="*/ 1680 w 2160"/>
              <a:gd name="T37" fmla="*/ 1080 h 2160"/>
              <a:gd name="T38" fmla="*/ 1082 w 2160"/>
              <a:gd name="T39" fmla="*/ 482 h 2160"/>
              <a:gd name="T40" fmla="*/ 1082 w 2160"/>
              <a:gd name="T41" fmla="*/ 682 h 2160"/>
              <a:gd name="T42" fmla="*/ 1480 w 2160"/>
              <a:gd name="T43" fmla="*/ 1080 h 2160"/>
              <a:gd name="T44" fmla="*/ 1082 w 2160"/>
              <a:gd name="T45" fmla="*/ 1478 h 2160"/>
              <a:gd name="T46" fmla="*/ 684 w 2160"/>
              <a:gd name="T47" fmla="*/ 1080 h 2160"/>
              <a:gd name="T48" fmla="*/ 1082 w 2160"/>
              <a:gd name="T49" fmla="*/ 68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 h="2160">
                <a:moveTo>
                  <a:pt x="1080" y="0"/>
                </a:moveTo>
                <a:cubicBezTo>
                  <a:pt x="1676" y="0"/>
                  <a:pt x="2160" y="484"/>
                  <a:pt x="2160" y="1080"/>
                </a:cubicBezTo>
                <a:cubicBezTo>
                  <a:pt x="2160" y="1676"/>
                  <a:pt x="1676" y="2160"/>
                  <a:pt x="1080" y="2160"/>
                </a:cubicBezTo>
                <a:cubicBezTo>
                  <a:pt x="484" y="2160"/>
                  <a:pt x="0" y="1676"/>
                  <a:pt x="0" y="1080"/>
                </a:cubicBezTo>
                <a:cubicBezTo>
                  <a:pt x="0" y="484"/>
                  <a:pt x="484" y="0"/>
                  <a:pt x="1080" y="0"/>
                </a:cubicBezTo>
                <a:close/>
                <a:moveTo>
                  <a:pt x="1080" y="160"/>
                </a:moveTo>
                <a:cubicBezTo>
                  <a:pt x="572" y="160"/>
                  <a:pt x="160" y="572"/>
                  <a:pt x="160" y="1080"/>
                </a:cubicBezTo>
                <a:cubicBezTo>
                  <a:pt x="160" y="1588"/>
                  <a:pt x="572" y="2000"/>
                  <a:pt x="1080" y="2000"/>
                </a:cubicBezTo>
                <a:cubicBezTo>
                  <a:pt x="1588" y="2000"/>
                  <a:pt x="2000" y="1588"/>
                  <a:pt x="2000" y="1080"/>
                </a:cubicBezTo>
                <a:cubicBezTo>
                  <a:pt x="2000" y="572"/>
                  <a:pt x="1588" y="160"/>
                  <a:pt x="1080" y="160"/>
                </a:cubicBezTo>
                <a:close/>
                <a:moveTo>
                  <a:pt x="1082" y="322"/>
                </a:moveTo>
                <a:cubicBezTo>
                  <a:pt x="1501" y="322"/>
                  <a:pt x="1840" y="662"/>
                  <a:pt x="1840" y="1080"/>
                </a:cubicBezTo>
                <a:cubicBezTo>
                  <a:pt x="1840" y="1498"/>
                  <a:pt x="1501" y="1838"/>
                  <a:pt x="1082" y="1838"/>
                </a:cubicBezTo>
                <a:cubicBezTo>
                  <a:pt x="664" y="1838"/>
                  <a:pt x="324" y="1498"/>
                  <a:pt x="324" y="1080"/>
                </a:cubicBezTo>
                <a:cubicBezTo>
                  <a:pt x="324" y="662"/>
                  <a:pt x="664" y="322"/>
                  <a:pt x="1082" y="322"/>
                </a:cubicBezTo>
                <a:close/>
                <a:moveTo>
                  <a:pt x="1082" y="482"/>
                </a:moveTo>
                <a:cubicBezTo>
                  <a:pt x="752" y="482"/>
                  <a:pt x="484" y="750"/>
                  <a:pt x="484" y="1080"/>
                </a:cubicBezTo>
                <a:cubicBezTo>
                  <a:pt x="484" y="1410"/>
                  <a:pt x="752" y="1678"/>
                  <a:pt x="1082" y="1678"/>
                </a:cubicBezTo>
                <a:cubicBezTo>
                  <a:pt x="1412" y="1678"/>
                  <a:pt x="1680" y="1410"/>
                  <a:pt x="1680" y="1080"/>
                </a:cubicBezTo>
                <a:cubicBezTo>
                  <a:pt x="1680" y="750"/>
                  <a:pt x="1412" y="482"/>
                  <a:pt x="1082" y="482"/>
                </a:cubicBezTo>
                <a:close/>
                <a:moveTo>
                  <a:pt x="1082" y="682"/>
                </a:moveTo>
                <a:cubicBezTo>
                  <a:pt x="1302" y="682"/>
                  <a:pt x="1480" y="860"/>
                  <a:pt x="1480" y="1080"/>
                </a:cubicBezTo>
                <a:cubicBezTo>
                  <a:pt x="1480" y="1300"/>
                  <a:pt x="1302" y="1478"/>
                  <a:pt x="1082" y="1478"/>
                </a:cubicBezTo>
                <a:cubicBezTo>
                  <a:pt x="862" y="1478"/>
                  <a:pt x="684" y="1300"/>
                  <a:pt x="684" y="1080"/>
                </a:cubicBezTo>
                <a:cubicBezTo>
                  <a:pt x="684" y="860"/>
                  <a:pt x="862" y="682"/>
                  <a:pt x="1082" y="6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Freeform 21">
            <a:extLst>
              <a:ext uri="{FF2B5EF4-FFF2-40B4-BE49-F238E27FC236}">
                <a16:creationId xmlns:a16="http://schemas.microsoft.com/office/drawing/2014/main" xmlns="" id="{9065F098-BEEC-4EC4-9B49-B80C94F0BDBA}"/>
              </a:ext>
            </a:extLst>
          </p:cNvPr>
          <p:cNvSpPr>
            <a:spLocks noChangeAspect="1" noEditPoints="1"/>
          </p:cNvSpPr>
          <p:nvPr>
            <p:custDataLst>
              <p:tags r:id="rId8"/>
            </p:custDataLst>
          </p:nvPr>
        </p:nvSpPr>
        <p:spPr bwMode="auto">
          <a:xfrm>
            <a:off x="1295699" y="3359089"/>
            <a:ext cx="552566" cy="483627"/>
          </a:xfrm>
          <a:custGeom>
            <a:avLst/>
            <a:gdLst>
              <a:gd name="T0" fmla="*/ 1251 w 2233"/>
              <a:gd name="T1" fmla="*/ 104 h 1954"/>
              <a:gd name="T2" fmla="*/ 2175 w 2233"/>
              <a:gd name="T3" fmla="*/ 1724 h 1954"/>
              <a:gd name="T4" fmla="*/ 2050 w 2233"/>
              <a:gd name="T5" fmla="*/ 1954 h 1954"/>
              <a:gd name="T6" fmla="*/ 189 w 2233"/>
              <a:gd name="T7" fmla="*/ 1954 h 1954"/>
              <a:gd name="T8" fmla="*/ 59 w 2233"/>
              <a:gd name="T9" fmla="*/ 1724 h 1954"/>
              <a:gd name="T10" fmla="*/ 983 w 2233"/>
              <a:gd name="T11" fmla="*/ 104 h 1954"/>
              <a:gd name="T12" fmla="*/ 1251 w 2233"/>
              <a:gd name="T13" fmla="*/ 104 h 1954"/>
              <a:gd name="T14" fmla="*/ 1191 w 2233"/>
              <a:gd name="T15" fmla="*/ 1172 h 1954"/>
              <a:gd name="T16" fmla="*/ 1277 w 2233"/>
              <a:gd name="T17" fmla="*/ 1302 h 1954"/>
              <a:gd name="T18" fmla="*/ 1611 w 2233"/>
              <a:gd name="T19" fmla="*/ 1302 h 1954"/>
              <a:gd name="T20" fmla="*/ 1364 w 2233"/>
              <a:gd name="T21" fmla="*/ 874 h 1954"/>
              <a:gd name="T22" fmla="*/ 1191 w 2233"/>
              <a:gd name="T23" fmla="*/ 1172 h 1954"/>
              <a:gd name="T24" fmla="*/ 1202 w 2233"/>
              <a:gd name="T25" fmla="*/ 1450 h 1954"/>
              <a:gd name="T26" fmla="*/ 1032 w 2233"/>
              <a:gd name="T27" fmla="*/ 1450 h 1954"/>
              <a:gd name="T28" fmla="*/ 870 w 2233"/>
              <a:gd name="T29" fmla="*/ 1730 h 1954"/>
              <a:gd name="T30" fmla="*/ 1364 w 2233"/>
              <a:gd name="T31" fmla="*/ 1730 h 1954"/>
              <a:gd name="T32" fmla="*/ 1202 w 2233"/>
              <a:gd name="T33" fmla="*/ 1450 h 1954"/>
              <a:gd name="T34" fmla="*/ 957 w 2233"/>
              <a:gd name="T35" fmla="*/ 1302 h 1954"/>
              <a:gd name="T36" fmla="*/ 1042 w 2233"/>
              <a:gd name="T37" fmla="*/ 1173 h 1954"/>
              <a:gd name="T38" fmla="*/ 870 w 2233"/>
              <a:gd name="T39" fmla="*/ 874 h 1954"/>
              <a:gd name="T40" fmla="*/ 623 w 2233"/>
              <a:gd name="T41" fmla="*/ 1302 h 1954"/>
              <a:gd name="T42" fmla="*/ 957 w 2233"/>
              <a:gd name="T43" fmla="*/ 1302 h 1954"/>
              <a:gd name="T44" fmla="*/ 1117 w 2233"/>
              <a:gd name="T45" fmla="*/ 1234 h 1954"/>
              <a:gd name="T46" fmla="*/ 1037 w 2233"/>
              <a:gd name="T47" fmla="*/ 1314 h 1954"/>
              <a:gd name="T48" fmla="*/ 1117 w 2233"/>
              <a:gd name="T49" fmla="*/ 1394 h 1954"/>
              <a:gd name="T50" fmla="*/ 1197 w 2233"/>
              <a:gd name="T51" fmla="*/ 1314 h 1954"/>
              <a:gd name="T52" fmla="*/ 1117 w 2233"/>
              <a:gd name="T53" fmla="*/ 123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3" h="1954">
                <a:moveTo>
                  <a:pt x="1251" y="104"/>
                </a:moveTo>
                <a:cubicBezTo>
                  <a:pt x="2175" y="1724"/>
                  <a:pt x="2175" y="1724"/>
                  <a:pt x="2175" y="1724"/>
                </a:cubicBezTo>
                <a:cubicBezTo>
                  <a:pt x="2233" y="1825"/>
                  <a:pt x="2173" y="1954"/>
                  <a:pt x="2050" y="1954"/>
                </a:cubicBezTo>
                <a:cubicBezTo>
                  <a:pt x="189" y="1954"/>
                  <a:pt x="189" y="1954"/>
                  <a:pt x="189" y="1954"/>
                </a:cubicBezTo>
                <a:cubicBezTo>
                  <a:pt x="69" y="1954"/>
                  <a:pt x="0" y="1827"/>
                  <a:pt x="59" y="1724"/>
                </a:cubicBezTo>
                <a:cubicBezTo>
                  <a:pt x="983" y="104"/>
                  <a:pt x="983" y="104"/>
                  <a:pt x="983" y="104"/>
                </a:cubicBezTo>
                <a:cubicBezTo>
                  <a:pt x="1042" y="0"/>
                  <a:pt x="1192" y="0"/>
                  <a:pt x="1251" y="104"/>
                </a:cubicBezTo>
                <a:close/>
                <a:moveTo>
                  <a:pt x="1191" y="1172"/>
                </a:moveTo>
                <a:cubicBezTo>
                  <a:pt x="1239" y="1198"/>
                  <a:pt x="1273" y="1246"/>
                  <a:pt x="1277" y="1302"/>
                </a:cubicBezTo>
                <a:cubicBezTo>
                  <a:pt x="1611" y="1302"/>
                  <a:pt x="1611" y="1302"/>
                  <a:pt x="1611" y="1302"/>
                </a:cubicBezTo>
                <a:cubicBezTo>
                  <a:pt x="1611" y="1119"/>
                  <a:pt x="1512" y="960"/>
                  <a:pt x="1364" y="874"/>
                </a:cubicBezTo>
                <a:lnTo>
                  <a:pt x="1191" y="1172"/>
                </a:lnTo>
                <a:close/>
                <a:moveTo>
                  <a:pt x="1202" y="1450"/>
                </a:moveTo>
                <a:cubicBezTo>
                  <a:pt x="1150" y="1482"/>
                  <a:pt x="1084" y="1482"/>
                  <a:pt x="1032" y="1450"/>
                </a:cubicBezTo>
                <a:cubicBezTo>
                  <a:pt x="870" y="1730"/>
                  <a:pt x="870" y="1730"/>
                  <a:pt x="870" y="1730"/>
                </a:cubicBezTo>
                <a:cubicBezTo>
                  <a:pt x="1022" y="1818"/>
                  <a:pt x="1212" y="1818"/>
                  <a:pt x="1364" y="1730"/>
                </a:cubicBezTo>
                <a:lnTo>
                  <a:pt x="1202" y="1450"/>
                </a:lnTo>
                <a:close/>
                <a:moveTo>
                  <a:pt x="957" y="1302"/>
                </a:moveTo>
                <a:cubicBezTo>
                  <a:pt x="961" y="1246"/>
                  <a:pt x="995" y="1198"/>
                  <a:pt x="1042" y="1173"/>
                </a:cubicBezTo>
                <a:cubicBezTo>
                  <a:pt x="870" y="874"/>
                  <a:pt x="870" y="874"/>
                  <a:pt x="870" y="874"/>
                </a:cubicBezTo>
                <a:cubicBezTo>
                  <a:pt x="722" y="960"/>
                  <a:pt x="623" y="1119"/>
                  <a:pt x="623" y="1302"/>
                </a:cubicBezTo>
                <a:lnTo>
                  <a:pt x="957" y="1302"/>
                </a:lnTo>
                <a:close/>
                <a:moveTo>
                  <a:pt x="1117" y="1234"/>
                </a:moveTo>
                <a:cubicBezTo>
                  <a:pt x="1073" y="1234"/>
                  <a:pt x="1037" y="1270"/>
                  <a:pt x="1037" y="1314"/>
                </a:cubicBezTo>
                <a:cubicBezTo>
                  <a:pt x="1037" y="1358"/>
                  <a:pt x="1073" y="1394"/>
                  <a:pt x="1117" y="1394"/>
                </a:cubicBezTo>
                <a:cubicBezTo>
                  <a:pt x="1161" y="1394"/>
                  <a:pt x="1197" y="1358"/>
                  <a:pt x="1197" y="1314"/>
                </a:cubicBezTo>
                <a:cubicBezTo>
                  <a:pt x="1197" y="1270"/>
                  <a:pt x="1161" y="1234"/>
                  <a:pt x="1117" y="1234"/>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300"/>
              </a:spcBef>
            </a:pPr>
            <a:endParaRPr lang="en-GB" sz="1200" kern="0" dirty="0">
              <a:solidFill>
                <a:srgbClr val="FFFFFF">
                  <a:lumMod val="95000"/>
                </a:srgbClr>
              </a:solidFill>
              <a:latin typeface="Arial" pitchFamily="34" charset="0"/>
              <a:cs typeface="Arial" pitchFamily="34" charset="0"/>
            </a:endParaRPr>
          </a:p>
        </p:txBody>
      </p:sp>
      <p:grpSp>
        <p:nvGrpSpPr>
          <p:cNvPr id="17" name="Group 266">
            <a:extLst>
              <a:ext uri="{FF2B5EF4-FFF2-40B4-BE49-F238E27FC236}">
                <a16:creationId xmlns:a16="http://schemas.microsoft.com/office/drawing/2014/main" xmlns="" id="{C517C89D-704F-42F5-BBF1-C9D77C74DE57}"/>
              </a:ext>
            </a:extLst>
          </p:cNvPr>
          <p:cNvGrpSpPr/>
          <p:nvPr>
            <p:custDataLst>
              <p:tags r:id="rId9"/>
            </p:custDataLst>
          </p:nvPr>
        </p:nvGrpSpPr>
        <p:grpSpPr>
          <a:xfrm>
            <a:off x="5730297" y="3280388"/>
            <a:ext cx="572532" cy="655277"/>
            <a:chOff x="2266950" y="1279525"/>
            <a:chExt cx="385763" cy="458788"/>
          </a:xfrm>
          <a:solidFill>
            <a:schemeClr val="accent3"/>
          </a:solidFill>
        </p:grpSpPr>
        <p:sp>
          <p:nvSpPr>
            <p:cNvPr id="18" name="Freeform 16">
              <a:extLst>
                <a:ext uri="{FF2B5EF4-FFF2-40B4-BE49-F238E27FC236}">
                  <a16:creationId xmlns:a16="http://schemas.microsoft.com/office/drawing/2014/main" xmlns="" id="{991FC9FC-E488-40C1-AD2E-C3A0AF2F6E24}"/>
                </a:ext>
              </a:extLst>
            </p:cNvPr>
            <p:cNvSpPr>
              <a:spLocks noEditPoints="1"/>
            </p:cNvSpPr>
            <p:nvPr/>
          </p:nvSpPr>
          <p:spPr bwMode="auto">
            <a:xfrm>
              <a:off x="2266950" y="1360488"/>
              <a:ext cx="206375" cy="377825"/>
            </a:xfrm>
            <a:custGeom>
              <a:avLst/>
              <a:gdLst>
                <a:gd name="T0" fmla="*/ 58 w 63"/>
                <a:gd name="T1" fmla="*/ 0 h 116"/>
                <a:gd name="T2" fmla="*/ 46 w 63"/>
                <a:gd name="T3" fmla="*/ 0 h 116"/>
                <a:gd name="T4" fmla="*/ 17 w 63"/>
                <a:gd name="T5" fmla="*/ 0 h 116"/>
                <a:gd name="T6" fmla="*/ 5 w 63"/>
                <a:gd name="T7" fmla="*/ 0 h 116"/>
                <a:gd name="T8" fmla="*/ 0 w 63"/>
                <a:gd name="T9" fmla="*/ 5 h 116"/>
                <a:gd name="T10" fmla="*/ 0 w 63"/>
                <a:gd name="T11" fmla="*/ 111 h 116"/>
                <a:gd name="T12" fmla="*/ 5 w 63"/>
                <a:gd name="T13" fmla="*/ 116 h 116"/>
                <a:gd name="T14" fmla="*/ 58 w 63"/>
                <a:gd name="T15" fmla="*/ 116 h 116"/>
                <a:gd name="T16" fmla="*/ 63 w 63"/>
                <a:gd name="T17" fmla="*/ 111 h 116"/>
                <a:gd name="T18" fmla="*/ 63 w 63"/>
                <a:gd name="T19" fmla="*/ 5 h 116"/>
                <a:gd name="T20" fmla="*/ 58 w 63"/>
                <a:gd name="T21" fmla="*/ 0 h 116"/>
                <a:gd name="T22" fmla="*/ 25 w 63"/>
                <a:gd name="T23" fmla="*/ 4 h 116"/>
                <a:gd name="T24" fmla="*/ 25 w 63"/>
                <a:gd name="T25" fmla="*/ 3 h 116"/>
                <a:gd name="T26" fmla="*/ 37 w 63"/>
                <a:gd name="T27" fmla="*/ 3 h 116"/>
                <a:gd name="T28" fmla="*/ 38 w 63"/>
                <a:gd name="T29" fmla="*/ 4 h 116"/>
                <a:gd name="T30" fmla="*/ 38 w 63"/>
                <a:gd name="T31" fmla="*/ 4 h 116"/>
                <a:gd name="T32" fmla="*/ 37 w 63"/>
                <a:gd name="T33" fmla="*/ 5 h 116"/>
                <a:gd name="T34" fmla="*/ 25 w 63"/>
                <a:gd name="T35" fmla="*/ 5 h 116"/>
                <a:gd name="T36" fmla="*/ 25 w 63"/>
                <a:gd name="T37" fmla="*/ 4 h 116"/>
                <a:gd name="T38" fmla="*/ 20 w 63"/>
                <a:gd name="T39" fmla="*/ 2 h 116"/>
                <a:gd name="T40" fmla="*/ 22 w 63"/>
                <a:gd name="T41" fmla="*/ 4 h 116"/>
                <a:gd name="T42" fmla="*/ 20 w 63"/>
                <a:gd name="T43" fmla="*/ 6 h 116"/>
                <a:gd name="T44" fmla="*/ 19 w 63"/>
                <a:gd name="T45" fmla="*/ 4 h 116"/>
                <a:gd name="T46" fmla="*/ 20 w 63"/>
                <a:gd name="T47" fmla="*/ 2 h 116"/>
                <a:gd name="T48" fmla="*/ 38 w 63"/>
                <a:gd name="T49" fmla="*/ 111 h 116"/>
                <a:gd name="T50" fmla="*/ 36 w 63"/>
                <a:gd name="T51" fmla="*/ 113 h 116"/>
                <a:gd name="T52" fmla="*/ 27 w 63"/>
                <a:gd name="T53" fmla="*/ 113 h 116"/>
                <a:gd name="T54" fmla="*/ 25 w 63"/>
                <a:gd name="T55" fmla="*/ 111 h 116"/>
                <a:gd name="T56" fmla="*/ 25 w 63"/>
                <a:gd name="T57" fmla="*/ 111 h 116"/>
                <a:gd name="T58" fmla="*/ 27 w 63"/>
                <a:gd name="T59" fmla="*/ 109 h 116"/>
                <a:gd name="T60" fmla="*/ 36 w 63"/>
                <a:gd name="T61" fmla="*/ 109 h 116"/>
                <a:gd name="T62" fmla="*/ 38 w 63"/>
                <a:gd name="T63" fmla="*/ 111 h 116"/>
                <a:gd name="T64" fmla="*/ 62 w 63"/>
                <a:gd name="T65" fmla="*/ 103 h 116"/>
                <a:gd name="T66" fmla="*/ 58 w 63"/>
                <a:gd name="T67" fmla="*/ 107 h 116"/>
                <a:gd name="T68" fmla="*/ 4 w 63"/>
                <a:gd name="T69" fmla="*/ 107 h 116"/>
                <a:gd name="T70" fmla="*/ 1 w 63"/>
                <a:gd name="T71" fmla="*/ 103 h 116"/>
                <a:gd name="T72" fmla="*/ 1 w 63"/>
                <a:gd name="T73" fmla="*/ 7 h 116"/>
                <a:gd name="T74" fmla="*/ 4 w 63"/>
                <a:gd name="T75" fmla="*/ 4 h 116"/>
                <a:gd name="T76" fmla="*/ 17 w 63"/>
                <a:gd name="T77" fmla="*/ 4 h 116"/>
                <a:gd name="T78" fmla="*/ 17 w 63"/>
                <a:gd name="T79" fmla="*/ 4 h 116"/>
                <a:gd name="T80" fmla="*/ 20 w 63"/>
                <a:gd name="T81" fmla="*/ 7 h 116"/>
                <a:gd name="T82" fmla="*/ 43 w 63"/>
                <a:gd name="T83" fmla="*/ 7 h 116"/>
                <a:gd name="T84" fmla="*/ 46 w 63"/>
                <a:gd name="T85" fmla="*/ 4 h 116"/>
                <a:gd name="T86" fmla="*/ 46 w 63"/>
                <a:gd name="T87" fmla="*/ 4 h 116"/>
                <a:gd name="T88" fmla="*/ 58 w 63"/>
                <a:gd name="T89" fmla="*/ 4 h 116"/>
                <a:gd name="T90" fmla="*/ 62 w 63"/>
                <a:gd name="T91" fmla="*/ 7 h 116"/>
                <a:gd name="T92" fmla="*/ 62 w 63"/>
                <a:gd name="T93"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116">
                  <a:moveTo>
                    <a:pt x="58" y="0"/>
                  </a:moveTo>
                  <a:cubicBezTo>
                    <a:pt x="46" y="0"/>
                    <a:pt x="46" y="0"/>
                    <a:pt x="46" y="0"/>
                  </a:cubicBezTo>
                  <a:cubicBezTo>
                    <a:pt x="17" y="0"/>
                    <a:pt x="17" y="0"/>
                    <a:pt x="17" y="0"/>
                  </a:cubicBezTo>
                  <a:cubicBezTo>
                    <a:pt x="5" y="0"/>
                    <a:pt x="5" y="0"/>
                    <a:pt x="5" y="0"/>
                  </a:cubicBezTo>
                  <a:cubicBezTo>
                    <a:pt x="2" y="0"/>
                    <a:pt x="0" y="2"/>
                    <a:pt x="0" y="5"/>
                  </a:cubicBezTo>
                  <a:cubicBezTo>
                    <a:pt x="0" y="111"/>
                    <a:pt x="0" y="111"/>
                    <a:pt x="0" y="111"/>
                  </a:cubicBezTo>
                  <a:cubicBezTo>
                    <a:pt x="0" y="114"/>
                    <a:pt x="2" y="116"/>
                    <a:pt x="5" y="116"/>
                  </a:cubicBezTo>
                  <a:cubicBezTo>
                    <a:pt x="58" y="116"/>
                    <a:pt x="58" y="116"/>
                    <a:pt x="58" y="116"/>
                  </a:cubicBezTo>
                  <a:cubicBezTo>
                    <a:pt x="60" y="116"/>
                    <a:pt x="63" y="114"/>
                    <a:pt x="63" y="111"/>
                  </a:cubicBezTo>
                  <a:cubicBezTo>
                    <a:pt x="63" y="5"/>
                    <a:pt x="63" y="5"/>
                    <a:pt x="63" y="5"/>
                  </a:cubicBezTo>
                  <a:cubicBezTo>
                    <a:pt x="63" y="2"/>
                    <a:pt x="60" y="0"/>
                    <a:pt x="58" y="0"/>
                  </a:cubicBezTo>
                  <a:close/>
                  <a:moveTo>
                    <a:pt x="25" y="4"/>
                  </a:moveTo>
                  <a:cubicBezTo>
                    <a:pt x="25" y="3"/>
                    <a:pt x="25" y="3"/>
                    <a:pt x="25" y="3"/>
                  </a:cubicBezTo>
                  <a:cubicBezTo>
                    <a:pt x="37" y="3"/>
                    <a:pt x="37" y="3"/>
                    <a:pt x="37" y="3"/>
                  </a:cubicBezTo>
                  <a:cubicBezTo>
                    <a:pt x="38" y="3"/>
                    <a:pt x="38" y="3"/>
                    <a:pt x="38" y="4"/>
                  </a:cubicBezTo>
                  <a:cubicBezTo>
                    <a:pt x="38" y="4"/>
                    <a:pt x="38" y="4"/>
                    <a:pt x="38" y="4"/>
                  </a:cubicBezTo>
                  <a:cubicBezTo>
                    <a:pt x="38" y="4"/>
                    <a:pt x="38" y="5"/>
                    <a:pt x="37" y="5"/>
                  </a:cubicBezTo>
                  <a:cubicBezTo>
                    <a:pt x="25" y="5"/>
                    <a:pt x="25" y="5"/>
                    <a:pt x="25" y="5"/>
                  </a:cubicBezTo>
                  <a:cubicBezTo>
                    <a:pt x="25" y="5"/>
                    <a:pt x="25" y="4"/>
                    <a:pt x="25" y="4"/>
                  </a:cubicBezTo>
                  <a:close/>
                  <a:moveTo>
                    <a:pt x="20" y="2"/>
                  </a:moveTo>
                  <a:cubicBezTo>
                    <a:pt x="21" y="2"/>
                    <a:pt x="22" y="3"/>
                    <a:pt x="22" y="4"/>
                  </a:cubicBezTo>
                  <a:cubicBezTo>
                    <a:pt x="22" y="5"/>
                    <a:pt x="21" y="6"/>
                    <a:pt x="20" y="6"/>
                  </a:cubicBezTo>
                  <a:cubicBezTo>
                    <a:pt x="19" y="6"/>
                    <a:pt x="19" y="5"/>
                    <a:pt x="19" y="4"/>
                  </a:cubicBezTo>
                  <a:cubicBezTo>
                    <a:pt x="19" y="3"/>
                    <a:pt x="19" y="2"/>
                    <a:pt x="20" y="2"/>
                  </a:cubicBezTo>
                  <a:close/>
                  <a:moveTo>
                    <a:pt x="38" y="111"/>
                  </a:moveTo>
                  <a:cubicBezTo>
                    <a:pt x="38" y="112"/>
                    <a:pt x="37" y="113"/>
                    <a:pt x="36" y="113"/>
                  </a:cubicBezTo>
                  <a:cubicBezTo>
                    <a:pt x="27" y="113"/>
                    <a:pt x="27" y="113"/>
                    <a:pt x="27" y="113"/>
                  </a:cubicBezTo>
                  <a:cubicBezTo>
                    <a:pt x="26" y="113"/>
                    <a:pt x="25" y="112"/>
                    <a:pt x="25" y="111"/>
                  </a:cubicBezTo>
                  <a:cubicBezTo>
                    <a:pt x="25" y="111"/>
                    <a:pt x="25" y="111"/>
                    <a:pt x="25" y="111"/>
                  </a:cubicBezTo>
                  <a:cubicBezTo>
                    <a:pt x="25" y="109"/>
                    <a:pt x="26" y="109"/>
                    <a:pt x="27" y="109"/>
                  </a:cubicBezTo>
                  <a:cubicBezTo>
                    <a:pt x="36" y="109"/>
                    <a:pt x="36" y="109"/>
                    <a:pt x="36" y="109"/>
                  </a:cubicBezTo>
                  <a:cubicBezTo>
                    <a:pt x="37" y="109"/>
                    <a:pt x="38" y="109"/>
                    <a:pt x="38" y="111"/>
                  </a:cubicBezTo>
                  <a:close/>
                  <a:moveTo>
                    <a:pt x="62" y="103"/>
                  </a:moveTo>
                  <a:cubicBezTo>
                    <a:pt x="62" y="105"/>
                    <a:pt x="60" y="107"/>
                    <a:pt x="58" y="107"/>
                  </a:cubicBezTo>
                  <a:cubicBezTo>
                    <a:pt x="4" y="107"/>
                    <a:pt x="4" y="107"/>
                    <a:pt x="4" y="107"/>
                  </a:cubicBezTo>
                  <a:cubicBezTo>
                    <a:pt x="3" y="107"/>
                    <a:pt x="1" y="105"/>
                    <a:pt x="1" y="103"/>
                  </a:cubicBezTo>
                  <a:cubicBezTo>
                    <a:pt x="1" y="7"/>
                    <a:pt x="1" y="7"/>
                    <a:pt x="1" y="7"/>
                  </a:cubicBezTo>
                  <a:cubicBezTo>
                    <a:pt x="1" y="5"/>
                    <a:pt x="3" y="4"/>
                    <a:pt x="4" y="4"/>
                  </a:cubicBezTo>
                  <a:cubicBezTo>
                    <a:pt x="17" y="4"/>
                    <a:pt x="17" y="4"/>
                    <a:pt x="17" y="4"/>
                  </a:cubicBezTo>
                  <a:cubicBezTo>
                    <a:pt x="17" y="4"/>
                    <a:pt x="17" y="4"/>
                    <a:pt x="17" y="4"/>
                  </a:cubicBezTo>
                  <a:cubicBezTo>
                    <a:pt x="17" y="5"/>
                    <a:pt x="18" y="7"/>
                    <a:pt x="20" y="7"/>
                  </a:cubicBezTo>
                  <a:cubicBezTo>
                    <a:pt x="43" y="7"/>
                    <a:pt x="43" y="7"/>
                    <a:pt x="43" y="7"/>
                  </a:cubicBezTo>
                  <a:cubicBezTo>
                    <a:pt x="44" y="7"/>
                    <a:pt x="46" y="5"/>
                    <a:pt x="46" y="4"/>
                  </a:cubicBezTo>
                  <a:cubicBezTo>
                    <a:pt x="46" y="4"/>
                    <a:pt x="46" y="4"/>
                    <a:pt x="46" y="4"/>
                  </a:cubicBezTo>
                  <a:cubicBezTo>
                    <a:pt x="58" y="4"/>
                    <a:pt x="58" y="4"/>
                    <a:pt x="58" y="4"/>
                  </a:cubicBezTo>
                  <a:cubicBezTo>
                    <a:pt x="60" y="4"/>
                    <a:pt x="62" y="5"/>
                    <a:pt x="62" y="7"/>
                  </a:cubicBezTo>
                  <a:lnTo>
                    <a:pt x="6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7">
              <a:extLst>
                <a:ext uri="{FF2B5EF4-FFF2-40B4-BE49-F238E27FC236}">
                  <a16:creationId xmlns:a16="http://schemas.microsoft.com/office/drawing/2014/main" xmlns="" id="{7473C1CC-5856-4FD3-8A94-1B66F6649581}"/>
                </a:ext>
              </a:extLst>
            </p:cNvPr>
            <p:cNvSpPr>
              <a:spLocks/>
            </p:cNvSpPr>
            <p:nvPr/>
          </p:nvSpPr>
          <p:spPr bwMode="auto">
            <a:xfrm>
              <a:off x="2303463" y="1279525"/>
              <a:ext cx="349250" cy="309563"/>
            </a:xfrm>
            <a:custGeom>
              <a:avLst/>
              <a:gdLst>
                <a:gd name="T0" fmla="*/ 93 w 107"/>
                <a:gd name="T1" fmla="*/ 47 h 95"/>
                <a:gd name="T2" fmla="*/ 58 w 107"/>
                <a:gd name="T3" fmla="*/ 15 h 95"/>
                <a:gd name="T4" fmla="*/ 31 w 107"/>
                <a:gd name="T5" fmla="*/ 0 h 95"/>
                <a:gd name="T6" fmla="*/ 28 w 107"/>
                <a:gd name="T7" fmla="*/ 0 h 95"/>
                <a:gd name="T8" fmla="*/ 0 w 107"/>
                <a:gd name="T9" fmla="*/ 22 h 95"/>
                <a:gd name="T10" fmla="*/ 9 w 107"/>
                <a:gd name="T11" fmla="*/ 22 h 95"/>
                <a:gd name="T12" fmla="*/ 38 w 107"/>
                <a:gd name="T13" fmla="*/ 22 h 95"/>
                <a:gd name="T14" fmla="*/ 50 w 107"/>
                <a:gd name="T15" fmla="*/ 22 h 95"/>
                <a:gd name="T16" fmla="*/ 55 w 107"/>
                <a:gd name="T17" fmla="*/ 27 h 95"/>
                <a:gd name="T18" fmla="*/ 55 w 107"/>
                <a:gd name="T19" fmla="*/ 95 h 95"/>
                <a:gd name="T20" fmla="*/ 60 w 107"/>
                <a:gd name="T21" fmla="*/ 95 h 95"/>
                <a:gd name="T22" fmla="*/ 83 w 107"/>
                <a:gd name="T23" fmla="*/ 95 h 95"/>
                <a:gd name="T24" fmla="*/ 107 w 107"/>
                <a:gd name="T25" fmla="*/ 70 h 95"/>
                <a:gd name="T26" fmla="*/ 93 w 107"/>
                <a:gd name="T27"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95">
                  <a:moveTo>
                    <a:pt x="93" y="47"/>
                  </a:moveTo>
                  <a:cubicBezTo>
                    <a:pt x="97" y="25"/>
                    <a:pt x="80" y="8"/>
                    <a:pt x="58" y="15"/>
                  </a:cubicBezTo>
                  <a:cubicBezTo>
                    <a:pt x="51" y="6"/>
                    <a:pt x="43" y="0"/>
                    <a:pt x="31" y="0"/>
                  </a:cubicBezTo>
                  <a:cubicBezTo>
                    <a:pt x="30" y="0"/>
                    <a:pt x="29" y="0"/>
                    <a:pt x="28" y="0"/>
                  </a:cubicBezTo>
                  <a:cubicBezTo>
                    <a:pt x="14" y="1"/>
                    <a:pt x="4" y="9"/>
                    <a:pt x="0" y="22"/>
                  </a:cubicBezTo>
                  <a:cubicBezTo>
                    <a:pt x="9" y="22"/>
                    <a:pt x="9" y="22"/>
                    <a:pt x="9" y="22"/>
                  </a:cubicBezTo>
                  <a:cubicBezTo>
                    <a:pt x="38" y="22"/>
                    <a:pt x="38" y="22"/>
                    <a:pt x="38" y="22"/>
                  </a:cubicBezTo>
                  <a:cubicBezTo>
                    <a:pt x="50" y="22"/>
                    <a:pt x="50" y="22"/>
                    <a:pt x="50" y="22"/>
                  </a:cubicBezTo>
                  <a:cubicBezTo>
                    <a:pt x="53" y="22"/>
                    <a:pt x="55" y="24"/>
                    <a:pt x="55" y="27"/>
                  </a:cubicBezTo>
                  <a:cubicBezTo>
                    <a:pt x="55" y="95"/>
                    <a:pt x="55" y="95"/>
                    <a:pt x="55" y="95"/>
                  </a:cubicBezTo>
                  <a:cubicBezTo>
                    <a:pt x="57" y="95"/>
                    <a:pt x="58" y="95"/>
                    <a:pt x="60" y="95"/>
                  </a:cubicBezTo>
                  <a:cubicBezTo>
                    <a:pt x="66" y="95"/>
                    <a:pt x="73" y="95"/>
                    <a:pt x="83" y="95"/>
                  </a:cubicBezTo>
                  <a:cubicBezTo>
                    <a:pt x="96" y="95"/>
                    <a:pt x="107" y="83"/>
                    <a:pt x="107" y="70"/>
                  </a:cubicBezTo>
                  <a:cubicBezTo>
                    <a:pt x="107" y="59"/>
                    <a:pt x="102" y="52"/>
                    <a:pt x="9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8">
              <a:extLst>
                <a:ext uri="{FF2B5EF4-FFF2-40B4-BE49-F238E27FC236}">
                  <a16:creationId xmlns:a16="http://schemas.microsoft.com/office/drawing/2014/main" xmlns="" id="{A33D93AA-7679-45EF-8B08-9B5C341FEB2A}"/>
                </a:ext>
              </a:extLst>
            </p:cNvPr>
            <p:cNvSpPr>
              <a:spLocks/>
            </p:cNvSpPr>
            <p:nvPr/>
          </p:nvSpPr>
          <p:spPr bwMode="auto">
            <a:xfrm>
              <a:off x="2279650" y="1384300"/>
              <a:ext cx="179388" cy="311150"/>
            </a:xfrm>
            <a:custGeom>
              <a:avLst/>
              <a:gdLst>
                <a:gd name="T0" fmla="*/ 45 w 55"/>
                <a:gd name="T1" fmla="*/ 0 h 96"/>
                <a:gd name="T2" fmla="*/ 43 w 55"/>
                <a:gd name="T3" fmla="*/ 0 h 96"/>
                <a:gd name="T4" fmla="*/ 38 w 55"/>
                <a:gd name="T5" fmla="*/ 3 h 96"/>
                <a:gd name="T6" fmla="*/ 17 w 55"/>
                <a:gd name="T7" fmla="*/ 3 h 96"/>
                <a:gd name="T8" fmla="*/ 12 w 55"/>
                <a:gd name="T9" fmla="*/ 0 h 96"/>
                <a:gd name="T10" fmla="*/ 7 w 55"/>
                <a:gd name="T11" fmla="*/ 0 h 96"/>
                <a:gd name="T12" fmla="*/ 3 w 55"/>
                <a:gd name="T13" fmla="*/ 0 h 96"/>
                <a:gd name="T14" fmla="*/ 0 w 55"/>
                <a:gd name="T15" fmla="*/ 0 h 96"/>
                <a:gd name="T16" fmla="*/ 0 w 55"/>
                <a:gd name="T17" fmla="*/ 3 h 96"/>
                <a:gd name="T18" fmla="*/ 0 w 55"/>
                <a:gd name="T19" fmla="*/ 10 h 96"/>
                <a:gd name="T20" fmla="*/ 0 w 55"/>
                <a:gd name="T21" fmla="*/ 63 h 96"/>
                <a:gd name="T22" fmla="*/ 0 w 55"/>
                <a:gd name="T23" fmla="*/ 93 h 96"/>
                <a:gd name="T24" fmla="*/ 0 w 55"/>
                <a:gd name="T25" fmla="*/ 96 h 96"/>
                <a:gd name="T26" fmla="*/ 3 w 55"/>
                <a:gd name="T27" fmla="*/ 96 h 96"/>
                <a:gd name="T28" fmla="*/ 52 w 55"/>
                <a:gd name="T29" fmla="*/ 96 h 96"/>
                <a:gd name="T30" fmla="*/ 55 w 55"/>
                <a:gd name="T31" fmla="*/ 96 h 96"/>
                <a:gd name="T32" fmla="*/ 55 w 55"/>
                <a:gd name="T33" fmla="*/ 93 h 96"/>
                <a:gd name="T34" fmla="*/ 55 w 55"/>
                <a:gd name="T35" fmla="*/ 63 h 96"/>
                <a:gd name="T36" fmla="*/ 55 w 55"/>
                <a:gd name="T37" fmla="*/ 10 h 96"/>
                <a:gd name="T38" fmla="*/ 55 w 55"/>
                <a:gd name="T39" fmla="*/ 3 h 96"/>
                <a:gd name="T40" fmla="*/ 55 w 55"/>
                <a:gd name="T41" fmla="*/ 0 h 96"/>
                <a:gd name="T42" fmla="*/ 52 w 55"/>
                <a:gd name="T43" fmla="*/ 0 h 96"/>
                <a:gd name="T44" fmla="*/ 45 w 55"/>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96">
                  <a:moveTo>
                    <a:pt x="45" y="0"/>
                  </a:moveTo>
                  <a:cubicBezTo>
                    <a:pt x="43" y="0"/>
                    <a:pt x="43" y="0"/>
                    <a:pt x="43" y="0"/>
                  </a:cubicBezTo>
                  <a:cubicBezTo>
                    <a:pt x="42" y="2"/>
                    <a:pt x="40" y="3"/>
                    <a:pt x="38" y="3"/>
                  </a:cubicBezTo>
                  <a:cubicBezTo>
                    <a:pt x="17" y="3"/>
                    <a:pt x="17" y="3"/>
                    <a:pt x="17" y="3"/>
                  </a:cubicBezTo>
                  <a:cubicBezTo>
                    <a:pt x="15" y="3"/>
                    <a:pt x="13" y="2"/>
                    <a:pt x="12" y="0"/>
                  </a:cubicBezTo>
                  <a:cubicBezTo>
                    <a:pt x="7" y="0"/>
                    <a:pt x="7" y="0"/>
                    <a:pt x="7" y="0"/>
                  </a:cubicBezTo>
                  <a:cubicBezTo>
                    <a:pt x="3" y="0"/>
                    <a:pt x="3" y="0"/>
                    <a:pt x="3" y="0"/>
                  </a:cubicBezTo>
                  <a:cubicBezTo>
                    <a:pt x="0" y="0"/>
                    <a:pt x="0" y="0"/>
                    <a:pt x="0" y="0"/>
                  </a:cubicBezTo>
                  <a:cubicBezTo>
                    <a:pt x="0" y="3"/>
                    <a:pt x="0" y="3"/>
                    <a:pt x="0" y="3"/>
                  </a:cubicBezTo>
                  <a:cubicBezTo>
                    <a:pt x="0" y="10"/>
                    <a:pt x="0" y="10"/>
                    <a:pt x="0" y="10"/>
                  </a:cubicBezTo>
                  <a:cubicBezTo>
                    <a:pt x="0" y="63"/>
                    <a:pt x="0" y="63"/>
                    <a:pt x="0" y="63"/>
                  </a:cubicBezTo>
                  <a:cubicBezTo>
                    <a:pt x="0" y="93"/>
                    <a:pt x="0" y="93"/>
                    <a:pt x="0" y="93"/>
                  </a:cubicBezTo>
                  <a:cubicBezTo>
                    <a:pt x="0" y="96"/>
                    <a:pt x="0" y="96"/>
                    <a:pt x="0" y="96"/>
                  </a:cubicBezTo>
                  <a:cubicBezTo>
                    <a:pt x="3" y="96"/>
                    <a:pt x="3" y="96"/>
                    <a:pt x="3" y="96"/>
                  </a:cubicBezTo>
                  <a:cubicBezTo>
                    <a:pt x="52" y="96"/>
                    <a:pt x="52" y="96"/>
                    <a:pt x="52" y="96"/>
                  </a:cubicBezTo>
                  <a:cubicBezTo>
                    <a:pt x="55" y="96"/>
                    <a:pt x="55" y="96"/>
                    <a:pt x="55" y="96"/>
                  </a:cubicBezTo>
                  <a:cubicBezTo>
                    <a:pt x="55" y="93"/>
                    <a:pt x="55" y="93"/>
                    <a:pt x="55" y="93"/>
                  </a:cubicBezTo>
                  <a:cubicBezTo>
                    <a:pt x="55" y="63"/>
                    <a:pt x="55" y="63"/>
                    <a:pt x="55" y="63"/>
                  </a:cubicBezTo>
                  <a:cubicBezTo>
                    <a:pt x="55" y="10"/>
                    <a:pt x="55" y="10"/>
                    <a:pt x="55" y="10"/>
                  </a:cubicBezTo>
                  <a:cubicBezTo>
                    <a:pt x="55" y="3"/>
                    <a:pt x="55" y="3"/>
                    <a:pt x="55" y="3"/>
                  </a:cubicBezTo>
                  <a:cubicBezTo>
                    <a:pt x="55" y="0"/>
                    <a:pt x="55" y="0"/>
                    <a:pt x="55" y="0"/>
                  </a:cubicBezTo>
                  <a:cubicBezTo>
                    <a:pt x="52" y="0"/>
                    <a:pt x="52" y="0"/>
                    <a:pt x="52" y="0"/>
                  </a:cubicBez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51171142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138283663"/>
              </p:ext>
            </p:extLst>
          </p:nvPr>
        </p:nvGraphicFramePr>
        <p:xfrm>
          <a:off x="3700359" y="1117176"/>
          <a:ext cx="7737384" cy="4519083"/>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766555" y="336793"/>
            <a:ext cx="5867607" cy="768107"/>
          </a:xfrm>
        </p:spPr>
        <p:txBody>
          <a:bodyPr/>
          <a:lstStyle/>
          <a:p>
            <a:r>
              <a:rPr lang="en-GB" sz="2800" dirty="0"/>
              <a:t>Change in media consumption habits</a:t>
            </a:r>
            <a:r>
              <a:rPr lang="en-GB" sz="3200" dirty="0"/>
              <a:t/>
            </a:r>
            <a:br>
              <a:rPr lang="en-GB" sz="3200" dirty="0"/>
            </a:br>
            <a:endParaRPr lang="en-GB" sz="1200" dirty="0"/>
          </a:p>
        </p:txBody>
      </p:sp>
      <p:sp>
        <p:nvSpPr>
          <p:cNvPr id="15" name="Téglalap 14"/>
          <p:cNvSpPr/>
          <p:nvPr/>
        </p:nvSpPr>
        <p:spPr>
          <a:xfrm>
            <a:off x="431215" y="6156894"/>
            <a:ext cx="8064896" cy="451405"/>
          </a:xfrm>
          <a:prstGeom prst="rect">
            <a:avLst/>
          </a:prstGeom>
        </p:spPr>
        <p:txBody>
          <a:bodyPr vert="horz" lIns="0" tIns="0" rIns="0" bIns="48000" rtlCol="0" anchor="b" anchorCtr="0">
            <a:noAutofit/>
          </a:bodyPr>
          <a:lstStyle/>
          <a:p>
            <a:r>
              <a:rPr lang="en-GB" sz="800" dirty="0">
                <a:solidFill>
                  <a:schemeClr val="tx1">
                    <a:lumMod val="75000"/>
                  </a:schemeClr>
                </a:solidFill>
              </a:rPr>
              <a:t>Nowadays we are witnessing changing media consumption habits. How much do you agree with the following statements related to this (1-4 scale)?</a:t>
            </a:r>
          </a:p>
        </p:txBody>
      </p:sp>
      <p:graphicFrame>
        <p:nvGraphicFramePr>
          <p:cNvPr id="4" name="Diagram 3"/>
          <p:cNvGraphicFramePr/>
          <p:nvPr>
            <p:extLst>
              <p:ext uri="{D42A27DB-BD31-4B8C-83A1-F6EECF244321}">
                <p14:modId xmlns:p14="http://schemas.microsoft.com/office/powerpoint/2010/main" val="2760920662"/>
              </p:ext>
            </p:extLst>
          </p:nvPr>
        </p:nvGraphicFramePr>
        <p:xfrm>
          <a:off x="-145958" y="1111038"/>
          <a:ext cx="7737384" cy="4519083"/>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Rate of those agreeing, %</a:t>
            </a:r>
          </a:p>
        </p:txBody>
      </p:sp>
      <p:sp>
        <p:nvSpPr>
          <p:cNvPr id="17" name="Szövegdoboz 16"/>
          <p:cNvSpPr txBox="1"/>
          <p:nvPr/>
        </p:nvSpPr>
        <p:spPr>
          <a:xfrm>
            <a:off x="399843" y="5505450"/>
            <a:ext cx="11360735" cy="818376"/>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GB" sz="1200" dirty="0"/>
              <a:t>Based on the questionnaire survey, the majority agrees that the media consumption habits of certain target groups and generations are changing at different degrees and that grabbing attention is a growing challenge. Relatively many people also think that the advertising tools that worked until now can be still used successfully.</a:t>
            </a:r>
          </a:p>
        </p:txBody>
      </p:sp>
    </p:spTree>
    <p:extLst>
      <p:ext uri="{BB962C8B-B14F-4D97-AF65-F5344CB8AC3E}">
        <p14:creationId xmlns:p14="http://schemas.microsoft.com/office/powerpoint/2010/main" val="390170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503777327"/>
              </p:ext>
            </p:extLst>
          </p:nvPr>
        </p:nvGraphicFramePr>
        <p:xfrm>
          <a:off x="3621282" y="1117672"/>
          <a:ext cx="8499384" cy="4861137"/>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687478" y="342931"/>
            <a:ext cx="5867607" cy="768107"/>
          </a:xfrm>
        </p:spPr>
        <p:txBody>
          <a:bodyPr/>
          <a:lstStyle/>
          <a:p>
            <a:r>
              <a:rPr lang="en-GB" sz="2800" dirty="0"/>
              <a:t>Change of TV watching habits</a:t>
            </a:r>
            <a:r>
              <a:rPr lang="en-GB" sz="3200" dirty="0"/>
              <a:t/>
            </a:r>
            <a:br>
              <a:rPr lang="en-GB" sz="3200" dirty="0"/>
            </a:br>
            <a:endParaRPr lang="en-GB" sz="1200" dirty="0"/>
          </a:p>
        </p:txBody>
      </p:sp>
      <p:sp>
        <p:nvSpPr>
          <p:cNvPr id="15" name="Téglalap 14"/>
          <p:cNvSpPr/>
          <p:nvPr/>
        </p:nvSpPr>
        <p:spPr>
          <a:xfrm>
            <a:off x="431215" y="6201932"/>
            <a:ext cx="8064896" cy="451405"/>
          </a:xfrm>
          <a:prstGeom prst="rect">
            <a:avLst/>
          </a:prstGeom>
        </p:spPr>
        <p:txBody>
          <a:bodyPr vert="horz" lIns="0" tIns="0" rIns="0" bIns="48000" rtlCol="0" anchor="b" anchorCtr="0">
            <a:noAutofit/>
          </a:bodyPr>
          <a:lstStyle/>
          <a:p>
            <a:r>
              <a:rPr lang="en-GB" sz="800" dirty="0">
                <a:solidFill>
                  <a:schemeClr val="tx1">
                    <a:lumMod val="75000"/>
                  </a:schemeClr>
                </a:solidFill>
              </a:rPr>
              <a:t>And how much do you agree with the following views on TV watching habits (1-4 scale)?</a:t>
            </a:r>
          </a:p>
        </p:txBody>
      </p:sp>
      <p:graphicFrame>
        <p:nvGraphicFramePr>
          <p:cNvPr id="4" name="Diagram 3"/>
          <p:cNvGraphicFramePr/>
          <p:nvPr>
            <p:extLst>
              <p:ext uri="{D42A27DB-BD31-4B8C-83A1-F6EECF244321}">
                <p14:modId xmlns:p14="http://schemas.microsoft.com/office/powerpoint/2010/main" val="2143664559"/>
              </p:ext>
            </p:extLst>
          </p:nvPr>
        </p:nvGraphicFramePr>
        <p:xfrm>
          <a:off x="-145959" y="1089097"/>
          <a:ext cx="8499384" cy="4861137"/>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Rate of those agreeing, %</a:t>
            </a:r>
          </a:p>
        </p:txBody>
      </p:sp>
      <p:sp>
        <p:nvSpPr>
          <p:cNvPr id="17" name="Szövegdoboz 16"/>
          <p:cNvSpPr txBox="1"/>
          <p:nvPr/>
        </p:nvSpPr>
        <p:spPr>
          <a:xfrm>
            <a:off x="400050" y="5685613"/>
            <a:ext cx="11360735" cy="768107"/>
          </a:xfrm>
          <a:prstGeom prst="rect">
            <a:avLst/>
          </a:prstGeom>
          <a:solidFill>
            <a:schemeClr val="bg1">
              <a:lumMod val="95000"/>
            </a:schemeClr>
          </a:solidFill>
        </p:spPr>
        <p:txBody>
          <a:bodyPr wrap="square" lIns="72000" tIns="36000" rIns="72000" bIns="0" rtlCol="0">
            <a:noAutofit/>
          </a:bodyPr>
          <a:lstStyle>
            <a:defPPr>
              <a:defRPr lang="en-US"/>
            </a:defPPr>
            <a:lvl1pPr>
              <a:lnSpc>
                <a:spcPct val="125000"/>
              </a:lnSpc>
              <a:buClr>
                <a:schemeClr val="tx2"/>
              </a:buClr>
              <a:defRPr sz="1200"/>
            </a:lvl1pPr>
          </a:lstStyle>
          <a:p>
            <a:r>
              <a:rPr lang="en-GB" dirty="0"/>
              <a:t>The expansion of popular content providers in Hungary – which are maybe the greatest threat to linear television – may be curbed by the Hungarians’ low willingness to pay and the limited Hungarian content. Especially agency experts think linear television still has potential in the digital world with its own contents. This is true despite of the fact that motion picture consumption means less and less often just linear TV.</a:t>
            </a:r>
          </a:p>
        </p:txBody>
      </p:sp>
    </p:spTree>
    <p:extLst>
      <p:ext uri="{BB962C8B-B14F-4D97-AF65-F5344CB8AC3E}">
        <p14:creationId xmlns:p14="http://schemas.microsoft.com/office/powerpoint/2010/main" val="363424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237616023"/>
              </p:ext>
            </p:extLst>
          </p:nvPr>
        </p:nvGraphicFramePr>
        <p:xfrm>
          <a:off x="3621282" y="1117673"/>
          <a:ext cx="8493546" cy="4395026"/>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687478" y="342931"/>
            <a:ext cx="5867607" cy="768107"/>
          </a:xfrm>
        </p:spPr>
        <p:txBody>
          <a:bodyPr/>
          <a:lstStyle/>
          <a:p>
            <a:r>
              <a:rPr lang="en-GB" sz="2800" dirty="0"/>
              <a:t>Change of TV watching habits</a:t>
            </a:r>
            <a:r>
              <a:rPr lang="en-GB" sz="3200" dirty="0"/>
              <a:t/>
            </a:r>
            <a:br>
              <a:rPr lang="en-GB" sz="3200" dirty="0"/>
            </a:br>
            <a:endParaRPr lang="en-GB" sz="1200" dirty="0"/>
          </a:p>
        </p:txBody>
      </p:sp>
      <p:sp>
        <p:nvSpPr>
          <p:cNvPr id="15" name="Téglalap 14"/>
          <p:cNvSpPr/>
          <p:nvPr/>
        </p:nvSpPr>
        <p:spPr>
          <a:xfrm>
            <a:off x="431422" y="6194975"/>
            <a:ext cx="8064896" cy="451405"/>
          </a:xfrm>
          <a:prstGeom prst="rect">
            <a:avLst/>
          </a:prstGeom>
        </p:spPr>
        <p:txBody>
          <a:bodyPr vert="horz" lIns="0" tIns="0" rIns="0" bIns="48000" rtlCol="0" anchor="b" anchorCtr="0">
            <a:noAutofit/>
          </a:bodyPr>
          <a:lstStyle/>
          <a:p>
            <a:r>
              <a:rPr lang="en-GB" sz="800" dirty="0">
                <a:solidFill>
                  <a:schemeClr val="tx1">
                    <a:lumMod val="75000"/>
                  </a:schemeClr>
                </a:solidFill>
              </a:rPr>
              <a:t>And how much do you agree with the following views on TV watching habits (1-4 scale)?</a:t>
            </a:r>
          </a:p>
        </p:txBody>
      </p:sp>
      <p:graphicFrame>
        <p:nvGraphicFramePr>
          <p:cNvPr id="4" name="Diagram 3"/>
          <p:cNvGraphicFramePr/>
          <p:nvPr>
            <p:extLst>
              <p:ext uri="{D42A27DB-BD31-4B8C-83A1-F6EECF244321}">
                <p14:modId xmlns:p14="http://schemas.microsoft.com/office/powerpoint/2010/main" val="2745657636"/>
              </p:ext>
            </p:extLst>
          </p:nvPr>
        </p:nvGraphicFramePr>
        <p:xfrm>
          <a:off x="-145959" y="1111039"/>
          <a:ext cx="8493546" cy="4395026"/>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Rate of those agreeing, %</a:t>
            </a:r>
          </a:p>
        </p:txBody>
      </p:sp>
      <p:sp>
        <p:nvSpPr>
          <p:cNvPr id="17" name="Szövegdoboz 16"/>
          <p:cNvSpPr txBox="1"/>
          <p:nvPr/>
        </p:nvSpPr>
        <p:spPr>
          <a:xfrm>
            <a:off x="431422" y="5466948"/>
            <a:ext cx="11360735" cy="953729"/>
          </a:xfrm>
          <a:prstGeom prst="rect">
            <a:avLst/>
          </a:prstGeom>
          <a:solidFill>
            <a:schemeClr val="bg1">
              <a:lumMod val="95000"/>
            </a:schemeClr>
          </a:solidFill>
        </p:spPr>
        <p:txBody>
          <a:bodyPr wrap="square" lIns="72000" tIns="36000" rIns="72000" bIns="0" rtlCol="0">
            <a:noAutofit/>
          </a:bodyPr>
          <a:lstStyle>
            <a:defPPr>
              <a:defRPr lang="en-US"/>
            </a:defPPr>
            <a:lvl1pPr>
              <a:lnSpc>
                <a:spcPct val="125000"/>
              </a:lnSpc>
              <a:buClr>
                <a:schemeClr val="tx2"/>
              </a:buClr>
              <a:defRPr sz="1200"/>
            </a:lvl1pPr>
          </a:lstStyle>
          <a:p>
            <a:r>
              <a:rPr lang="en-GB" dirty="0"/>
              <a:t>Quite many people agree that digital media usage means increasing consumption alongside traditional TV content consumption. At the same time – especially advertisers – are less likely to think that changes in television watching habits would occur only among younger viewers. There is a significant difference between the opinions of the two target groups whether media usage pattern may change also backwards (towards TV) as users get older. Advertisers are rather sceptical.</a:t>
            </a:r>
          </a:p>
        </p:txBody>
      </p:sp>
    </p:spTree>
    <p:extLst>
      <p:ext uri="{BB962C8B-B14F-4D97-AF65-F5344CB8AC3E}">
        <p14:creationId xmlns:p14="http://schemas.microsoft.com/office/powerpoint/2010/main" val="203858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16</a:t>
            </a:fld>
            <a:endParaRPr lang="en-US" dirty="0"/>
          </a:p>
        </p:txBody>
      </p:sp>
      <p:sp>
        <p:nvSpPr>
          <p:cNvPr id="5" name="Title 4"/>
          <p:cNvSpPr>
            <a:spLocks noGrp="1"/>
          </p:cNvSpPr>
          <p:nvPr>
            <p:ph type="ctrTitle"/>
          </p:nvPr>
        </p:nvSpPr>
        <p:spPr>
          <a:xfrm>
            <a:off x="324294" y="2310868"/>
            <a:ext cx="4154400" cy="2236264"/>
          </a:xfrm>
        </p:spPr>
        <p:txBody>
          <a:bodyPr anchor="ctr"/>
          <a:lstStyle/>
          <a:p>
            <a:r>
              <a:rPr lang="hu-HU" sz="4000" b="1" dirty="0"/>
              <a:t>3. </a:t>
            </a:r>
            <a:r>
              <a:rPr lang="en-US" sz="4000" b="1" dirty="0"/>
              <a:t>Television on the advertising market</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143799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The advertisers and agency professionals have a quite unified picture about the role of television the advertising market.</a:t>
            </a:r>
          </a:p>
          <a:p>
            <a:pPr>
              <a:lnSpc>
                <a:spcPct val="125000"/>
              </a:lnSpc>
              <a:buClr>
                <a:schemeClr val="tx2"/>
              </a:buClr>
            </a:pPr>
            <a:r>
              <a:rPr lang="en-GB" sz="1400" dirty="0"/>
              <a:t>Practically everybody describes the characteristics and also the benefits of television advertisements (and here basically spots in linear televisions) by basically two areas.</a:t>
            </a:r>
          </a:p>
          <a:p>
            <a:pPr>
              <a:lnSpc>
                <a:spcPct val="125000"/>
              </a:lnSpc>
              <a:buClr>
                <a:schemeClr val="tx2"/>
              </a:buClr>
            </a:pPr>
            <a:endParaRPr lang="en-GB" sz="1400" dirty="0"/>
          </a:p>
          <a:p>
            <a:pPr>
              <a:lnSpc>
                <a:spcPct val="125000"/>
              </a:lnSpc>
              <a:buClr>
                <a:schemeClr val="tx2"/>
              </a:buClr>
            </a:pPr>
            <a:r>
              <a:rPr lang="en-GB" sz="1400" dirty="0"/>
              <a:t>The first though is that television advertising is basically </a:t>
            </a:r>
            <a:r>
              <a:rPr lang="en-GB" sz="1400" b="1" cap="all" dirty="0">
                <a:solidFill>
                  <a:schemeClr val="accent2"/>
                </a:solidFill>
              </a:rPr>
              <a:t>cheap</a:t>
            </a:r>
            <a:r>
              <a:rPr lang="en-GB" sz="1400" dirty="0"/>
              <a:t>.</a:t>
            </a:r>
          </a:p>
          <a:p>
            <a:pPr>
              <a:lnSpc>
                <a:spcPct val="125000"/>
              </a:lnSpc>
              <a:buClr>
                <a:schemeClr val="tx2"/>
              </a:buClr>
            </a:pPr>
            <a:endParaRPr lang="en-GB" sz="1400" dirty="0"/>
          </a:p>
          <a:p>
            <a:pPr>
              <a:lnSpc>
                <a:spcPct val="125000"/>
              </a:lnSpc>
              <a:buClr>
                <a:schemeClr val="tx2"/>
              </a:buClr>
            </a:pPr>
            <a:r>
              <a:rPr lang="en-GB" sz="1400" dirty="0"/>
              <a:t>The immediately related second though about TV is that its </a:t>
            </a:r>
            <a:r>
              <a:rPr lang="en-GB" sz="1400" b="1" cap="all" dirty="0">
                <a:solidFill>
                  <a:schemeClr val="accent2"/>
                </a:solidFill>
              </a:rPr>
              <a:t>reach and awareness building capability is indispensable </a:t>
            </a:r>
            <a:r>
              <a:rPr lang="en-GB" sz="1400" dirty="0"/>
              <a:t>(but it can be certainly stated that it is irreplaceable at this price level). </a:t>
            </a:r>
          </a:p>
          <a:p>
            <a:pPr>
              <a:lnSpc>
                <a:spcPct val="125000"/>
              </a:lnSpc>
              <a:buClr>
                <a:schemeClr val="tx2"/>
              </a:buClr>
            </a:pPr>
            <a:endParaRPr lang="en-GB" sz="1400" dirty="0"/>
          </a:p>
          <a:p>
            <a:pPr>
              <a:lnSpc>
                <a:spcPct val="125000"/>
              </a:lnSpc>
              <a:buClr>
                <a:schemeClr val="tx2"/>
              </a:buClr>
            </a:pPr>
            <a:r>
              <a:rPr lang="en-GB" sz="1400" dirty="0"/>
              <a:t>In the long run, these benefits create the base of the indispensability of television advertising.</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87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The cheap, reach-building medium</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67466" y="3379999"/>
            <a:ext cx="247184" cy="369332"/>
          </a:xfrm>
          <a:prstGeom prst="rect">
            <a:avLst/>
          </a:prstGeom>
        </p:spPr>
        <p:txBody>
          <a:bodyPr wrap="none">
            <a:spAutoFit/>
          </a:bodyPr>
          <a:lstStyle/>
          <a:p>
            <a:r>
              <a:rPr lang="en-GB" dirty="0"/>
              <a:t> </a:t>
            </a:r>
          </a:p>
        </p:txBody>
      </p:sp>
      <p:sp>
        <p:nvSpPr>
          <p:cNvPr id="54" name="Text Placeholder 1">
            <a:extLst>
              <a:ext uri="{FF2B5EF4-FFF2-40B4-BE49-F238E27FC236}">
                <a16:creationId xmlns:a16="http://schemas.microsoft.com/office/drawing/2014/main" xmlns="" id="{CFAF933A-56CF-4000-A5CF-E6EF9C18D8D5}"/>
              </a:ext>
            </a:extLst>
          </p:cNvPr>
          <p:cNvSpPr txBox="1">
            <a:spLocks/>
          </p:cNvSpPr>
          <p:nvPr>
            <p:custDataLst>
              <p:tags r:id="rId1"/>
            </p:custDataLst>
          </p:nvPr>
        </p:nvSpPr>
        <p:spPr bwMode="gray">
          <a:xfrm>
            <a:off x="7413786" y="267343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„Nowadays, also like we said it 5 years ago, like we said it 10 years ago, and I think also after 10 years we will say that building awareness is impossible without TV.” </a:t>
            </a:r>
            <a:r>
              <a:rPr lang="en-GB" sz="1200" dirty="0"/>
              <a:t>(Ü3)</a:t>
            </a:r>
            <a:endParaRPr lang="en-GB" sz="1200" dirty="0">
              <a:ea typeface="Arial" panose="020B0604020202020204" pitchFamily="34" charset="0"/>
            </a:endParaRPr>
          </a:p>
        </p:txBody>
      </p:sp>
      <p:sp>
        <p:nvSpPr>
          <p:cNvPr id="10" name="Text Placeholder 1">
            <a:extLst>
              <a:ext uri="{FF2B5EF4-FFF2-40B4-BE49-F238E27FC236}">
                <a16:creationId xmlns:a16="http://schemas.microsoft.com/office/drawing/2014/main" xmlns="" id="{A0BE2093-199E-43F8-ADD2-64F1575A7DF4}"/>
              </a:ext>
            </a:extLst>
          </p:cNvPr>
          <p:cNvSpPr txBox="1">
            <a:spLocks/>
          </p:cNvSpPr>
          <p:nvPr>
            <p:custDataLst>
              <p:tags r:id="rId2"/>
            </p:custDataLst>
          </p:nvPr>
        </p:nvSpPr>
        <p:spPr bwMode="gray">
          <a:xfrm>
            <a:off x="7443686" y="363111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 fact is that we see that carpet bombing can’t be achieved online at the same price as on TV.</a:t>
            </a:r>
            <a:r>
              <a:rPr lang="en-GB" sz="1200" dirty="0"/>
              <a:t>” (Ü1)</a:t>
            </a:r>
            <a:endParaRPr lang="en-GB" sz="1200" dirty="0">
              <a:ea typeface="Arial" panose="020B0604020202020204" pitchFamily="34" charset="0"/>
            </a:endParaRPr>
          </a:p>
        </p:txBody>
      </p:sp>
      <p:sp>
        <p:nvSpPr>
          <p:cNvPr id="13" name="Text Placeholder 1">
            <a:extLst>
              <a:ext uri="{FF2B5EF4-FFF2-40B4-BE49-F238E27FC236}">
                <a16:creationId xmlns:a16="http://schemas.microsoft.com/office/drawing/2014/main" xmlns="" id="{86D64176-AE55-45AE-946B-0B6ADEB31C07}"/>
              </a:ext>
            </a:extLst>
          </p:cNvPr>
          <p:cNvSpPr txBox="1">
            <a:spLocks/>
          </p:cNvSpPr>
          <p:nvPr>
            <p:custDataLst>
              <p:tags r:id="rId3"/>
            </p:custDataLst>
          </p:nvPr>
        </p:nvSpPr>
        <p:spPr bwMode="gray">
          <a:xfrm>
            <a:off x="7443686" y="137013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„To this day, television is the best medium for advertisers in Hungary. This has to be said. Commercially, in research, in Nielsen data, in transparency, in plannability, in everything. Definitely TV is the first medium. I think this is no question.” </a:t>
            </a:r>
            <a:r>
              <a:rPr lang="en-GB" sz="1200" dirty="0"/>
              <a:t>(Ü10)</a:t>
            </a:r>
            <a:endParaRPr lang="en-GB" sz="1200" dirty="0">
              <a:ea typeface="Arial" panose="020B0604020202020204" pitchFamily="34" charset="0"/>
            </a:endParaRPr>
          </a:p>
        </p:txBody>
      </p:sp>
      <p:sp>
        <p:nvSpPr>
          <p:cNvPr id="14" name="Freeform 21">
            <a:extLst>
              <a:ext uri="{FF2B5EF4-FFF2-40B4-BE49-F238E27FC236}">
                <a16:creationId xmlns:a16="http://schemas.microsoft.com/office/drawing/2014/main" xmlns="" id="{1ABCD713-FA32-402D-81C0-EF1F9BB4945A}"/>
              </a:ext>
            </a:extLst>
          </p:cNvPr>
          <p:cNvSpPr>
            <a:spLocks noChangeAspect="1" noEditPoints="1"/>
          </p:cNvSpPr>
          <p:nvPr>
            <p:custDataLst>
              <p:tags r:id="rId4"/>
            </p:custDataLst>
          </p:nvPr>
        </p:nvSpPr>
        <p:spPr bwMode="auto">
          <a:xfrm>
            <a:off x="1785702" y="5473133"/>
            <a:ext cx="672000" cy="672000"/>
          </a:xfrm>
          <a:custGeom>
            <a:avLst/>
            <a:gdLst>
              <a:gd name="T0" fmla="*/ 2080 w 2080"/>
              <a:gd name="T1" fmla="*/ 1520 h 2080"/>
              <a:gd name="T2" fmla="*/ 0 w 2080"/>
              <a:gd name="T3" fmla="*/ 0 h 2080"/>
              <a:gd name="T4" fmla="*/ 1160 w 2080"/>
              <a:gd name="T5" fmla="*/ 1600 h 2080"/>
              <a:gd name="T6" fmla="*/ 920 w 2080"/>
              <a:gd name="T7" fmla="*/ 2080 h 2080"/>
              <a:gd name="T8" fmla="*/ 1160 w 2080"/>
              <a:gd name="T9" fmla="*/ 1600 h 2080"/>
              <a:gd name="T10" fmla="*/ 1680 w 2080"/>
              <a:gd name="T11" fmla="*/ 680 h 2080"/>
              <a:gd name="T12" fmla="*/ 1760 w 2080"/>
              <a:gd name="T13" fmla="*/ 720 h 2080"/>
              <a:gd name="T14" fmla="*/ 1662 w 2080"/>
              <a:gd name="T15" fmla="*/ 468 h 2080"/>
              <a:gd name="T16" fmla="*/ 1600 w 2080"/>
              <a:gd name="T17" fmla="*/ 160 h 2080"/>
              <a:gd name="T18" fmla="*/ 1320 w 2080"/>
              <a:gd name="T19" fmla="*/ 720 h 2080"/>
              <a:gd name="T20" fmla="*/ 1400 w 2080"/>
              <a:gd name="T21" fmla="*/ 480 h 2080"/>
              <a:gd name="T22" fmla="*/ 1600 w 2080"/>
              <a:gd name="T23" fmla="*/ 240 h 2080"/>
              <a:gd name="T24" fmla="*/ 1400 w 2080"/>
              <a:gd name="T25" fmla="*/ 400 h 2080"/>
              <a:gd name="T26" fmla="*/ 1680 w 2080"/>
              <a:gd name="T27" fmla="*/ 320 h 2080"/>
              <a:gd name="T28" fmla="*/ 1000 w 2080"/>
              <a:gd name="T29" fmla="*/ 640 h 2080"/>
              <a:gd name="T30" fmla="*/ 880 w 2080"/>
              <a:gd name="T31" fmla="*/ 360 h 2080"/>
              <a:gd name="T32" fmla="*/ 1040 w 2080"/>
              <a:gd name="T33" fmla="*/ 240 h 2080"/>
              <a:gd name="T34" fmla="*/ 1160 w 2080"/>
              <a:gd name="T35" fmla="*/ 520 h 2080"/>
              <a:gd name="T36" fmla="*/ 1000 w 2080"/>
              <a:gd name="T37" fmla="*/ 640 h 2080"/>
              <a:gd name="T38" fmla="*/ 1040 w 2080"/>
              <a:gd name="T39" fmla="*/ 720 h 2080"/>
              <a:gd name="T40" fmla="*/ 1240 w 2080"/>
              <a:gd name="T41" fmla="*/ 360 h 2080"/>
              <a:gd name="T42" fmla="*/ 1000 w 2080"/>
              <a:gd name="T43" fmla="*/ 160 h 2080"/>
              <a:gd name="T44" fmla="*/ 800 w 2080"/>
              <a:gd name="T45" fmla="*/ 520 h 2080"/>
              <a:gd name="T46" fmla="*/ 780 w 2080"/>
              <a:gd name="T47" fmla="*/ 240 h 2080"/>
              <a:gd name="T48" fmla="*/ 360 w 2080"/>
              <a:gd name="T49" fmla="*/ 160 h 2080"/>
              <a:gd name="T50" fmla="*/ 440 w 2080"/>
              <a:gd name="T51" fmla="*/ 720 h 2080"/>
              <a:gd name="T52" fmla="*/ 680 w 2080"/>
              <a:gd name="T53" fmla="*/ 480 h 2080"/>
              <a:gd name="T54" fmla="*/ 440 w 2080"/>
              <a:gd name="T55" fmla="*/ 400 h 2080"/>
              <a:gd name="T56" fmla="*/ 780 w 2080"/>
              <a:gd name="T57" fmla="*/ 240 h 2080"/>
              <a:gd name="T58" fmla="*/ 1600 w 2080"/>
              <a:gd name="T59" fmla="*/ 880 h 2080"/>
              <a:gd name="T60" fmla="*/ 1920 w 2080"/>
              <a:gd name="T61" fmla="*/ 800 h 2080"/>
              <a:gd name="T62" fmla="*/ 1520 w 2080"/>
              <a:gd name="T63" fmla="*/ 1360 h 2080"/>
              <a:gd name="T64" fmla="*/ 1920 w 2080"/>
              <a:gd name="T65" fmla="*/ 1280 h 2080"/>
              <a:gd name="T66" fmla="*/ 1600 w 2080"/>
              <a:gd name="T67" fmla="*/ 1120 h 2080"/>
              <a:gd name="T68" fmla="*/ 1800 w 2080"/>
              <a:gd name="T69" fmla="*/ 1040 h 2080"/>
              <a:gd name="T70" fmla="*/ 840 w 2080"/>
              <a:gd name="T71" fmla="*/ 800 h 2080"/>
              <a:gd name="T72" fmla="*/ 668 w 2080"/>
              <a:gd name="T73" fmla="*/ 1165 h 2080"/>
              <a:gd name="T74" fmla="*/ 640 w 2080"/>
              <a:gd name="T75" fmla="*/ 1320 h 2080"/>
              <a:gd name="T76" fmla="*/ 720 w 2080"/>
              <a:gd name="T77" fmla="*/ 1360 h 2080"/>
              <a:gd name="T78" fmla="*/ 725 w 2080"/>
              <a:gd name="T79" fmla="*/ 1255 h 2080"/>
              <a:gd name="T80" fmla="*/ 992 w 2080"/>
              <a:gd name="T81" fmla="*/ 1240 h 2080"/>
              <a:gd name="T82" fmla="*/ 1000 w 2080"/>
              <a:gd name="T83" fmla="*/ 1320 h 2080"/>
              <a:gd name="T84" fmla="*/ 1080 w 2080"/>
              <a:gd name="T85" fmla="*/ 1360 h 2080"/>
              <a:gd name="T86" fmla="*/ 1074 w 2080"/>
              <a:gd name="T87" fmla="*/ 1242 h 2080"/>
              <a:gd name="T88" fmla="*/ 918 w 2080"/>
              <a:gd name="T89" fmla="*/ 827 h 2080"/>
              <a:gd name="T90" fmla="*/ 840 w 2080"/>
              <a:gd name="T91" fmla="*/ 800 h 2080"/>
              <a:gd name="T92" fmla="*/ 756 w 2080"/>
              <a:gd name="T93" fmla="*/ 1160 h 2080"/>
              <a:gd name="T94" fmla="*/ 964 w 2080"/>
              <a:gd name="T95" fmla="*/ 1160 h 2080"/>
              <a:gd name="T96" fmla="*/ 1121 w 2080"/>
              <a:gd name="T97" fmla="*/ 800 h 2080"/>
              <a:gd name="T98" fmla="*/ 1479 w 2080"/>
              <a:gd name="T99" fmla="*/ 1360 h 2080"/>
              <a:gd name="T100" fmla="*/ 1201 w 2080"/>
              <a:gd name="T101" fmla="*/ 1280 h 2080"/>
              <a:gd name="T102" fmla="*/ 241 w 2080"/>
              <a:gd name="T103" fmla="*/ 960 h 2080"/>
              <a:gd name="T104" fmla="*/ 440 w 2080"/>
              <a:gd name="T105" fmla="*/ 880 h 2080"/>
              <a:gd name="T106" fmla="*/ 600 w 2080"/>
              <a:gd name="T107" fmla="*/ 960 h 2080"/>
              <a:gd name="T108" fmla="*/ 321 w 2080"/>
              <a:gd name="T109" fmla="*/ 800 h 2080"/>
              <a:gd name="T110" fmla="*/ 321 w 2080"/>
              <a:gd name="T111" fmla="*/ 1120 h 2080"/>
              <a:gd name="T112" fmla="*/ 520 w 2080"/>
              <a:gd name="T113" fmla="*/ 1200 h 2080"/>
              <a:gd name="T114" fmla="*/ 321 w 2080"/>
              <a:gd name="T115" fmla="*/ 1280 h 2080"/>
              <a:gd name="T116" fmla="*/ 161 w 2080"/>
              <a:gd name="T117" fmla="*/ 1200 h 2080"/>
              <a:gd name="T118" fmla="*/ 440 w 2080"/>
              <a:gd name="T119" fmla="*/ 1360 h 2080"/>
              <a:gd name="T120" fmla="*/ 440 w 2080"/>
              <a:gd name="T121" fmla="*/ 1040 h 2080"/>
              <a:gd name="T122" fmla="*/ 241 w 2080"/>
              <a:gd name="T123" fmla="*/ 96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0" h="2080">
                <a:moveTo>
                  <a:pt x="2080" y="0"/>
                </a:moveTo>
                <a:cubicBezTo>
                  <a:pt x="2080" y="1520"/>
                  <a:pt x="2080" y="1520"/>
                  <a:pt x="2080" y="1520"/>
                </a:cubicBezTo>
                <a:cubicBezTo>
                  <a:pt x="0" y="1520"/>
                  <a:pt x="0" y="1520"/>
                  <a:pt x="0" y="1520"/>
                </a:cubicBezTo>
                <a:cubicBezTo>
                  <a:pt x="0" y="0"/>
                  <a:pt x="0" y="0"/>
                  <a:pt x="0" y="0"/>
                </a:cubicBezTo>
                <a:lnTo>
                  <a:pt x="2080" y="0"/>
                </a:lnTo>
                <a:close/>
                <a:moveTo>
                  <a:pt x="1160" y="1600"/>
                </a:moveTo>
                <a:cubicBezTo>
                  <a:pt x="1160" y="2080"/>
                  <a:pt x="1160" y="2080"/>
                  <a:pt x="1160" y="2080"/>
                </a:cubicBezTo>
                <a:cubicBezTo>
                  <a:pt x="920" y="2080"/>
                  <a:pt x="920" y="2080"/>
                  <a:pt x="920" y="2080"/>
                </a:cubicBezTo>
                <a:cubicBezTo>
                  <a:pt x="920" y="1600"/>
                  <a:pt x="920" y="1600"/>
                  <a:pt x="920" y="1600"/>
                </a:cubicBezTo>
                <a:lnTo>
                  <a:pt x="1160" y="1600"/>
                </a:lnTo>
                <a:close/>
                <a:moveTo>
                  <a:pt x="1480" y="480"/>
                </a:moveTo>
                <a:cubicBezTo>
                  <a:pt x="1590" y="480"/>
                  <a:pt x="1680" y="570"/>
                  <a:pt x="1680" y="680"/>
                </a:cubicBezTo>
                <a:cubicBezTo>
                  <a:pt x="1680" y="720"/>
                  <a:pt x="1680" y="720"/>
                  <a:pt x="1680" y="720"/>
                </a:cubicBezTo>
                <a:cubicBezTo>
                  <a:pt x="1760" y="720"/>
                  <a:pt x="1760" y="720"/>
                  <a:pt x="1760" y="720"/>
                </a:cubicBezTo>
                <a:cubicBezTo>
                  <a:pt x="1760" y="680"/>
                  <a:pt x="1760" y="680"/>
                  <a:pt x="1760" y="680"/>
                </a:cubicBezTo>
                <a:cubicBezTo>
                  <a:pt x="1760" y="598"/>
                  <a:pt x="1724" y="521"/>
                  <a:pt x="1662" y="468"/>
                </a:cubicBezTo>
                <a:cubicBezTo>
                  <a:pt x="1720" y="443"/>
                  <a:pt x="1760" y="386"/>
                  <a:pt x="1760" y="320"/>
                </a:cubicBezTo>
                <a:cubicBezTo>
                  <a:pt x="1760" y="232"/>
                  <a:pt x="1688" y="160"/>
                  <a:pt x="1600" y="160"/>
                </a:cubicBezTo>
                <a:cubicBezTo>
                  <a:pt x="1320" y="160"/>
                  <a:pt x="1320" y="160"/>
                  <a:pt x="1320" y="160"/>
                </a:cubicBezTo>
                <a:cubicBezTo>
                  <a:pt x="1320" y="720"/>
                  <a:pt x="1320" y="720"/>
                  <a:pt x="1320" y="720"/>
                </a:cubicBezTo>
                <a:cubicBezTo>
                  <a:pt x="1400" y="720"/>
                  <a:pt x="1400" y="720"/>
                  <a:pt x="1400" y="720"/>
                </a:cubicBezTo>
                <a:cubicBezTo>
                  <a:pt x="1400" y="480"/>
                  <a:pt x="1400" y="480"/>
                  <a:pt x="1400" y="480"/>
                </a:cubicBezTo>
                <a:lnTo>
                  <a:pt x="1480" y="480"/>
                </a:lnTo>
                <a:close/>
                <a:moveTo>
                  <a:pt x="1600" y="240"/>
                </a:moveTo>
                <a:cubicBezTo>
                  <a:pt x="1400" y="240"/>
                  <a:pt x="1400" y="240"/>
                  <a:pt x="1400" y="240"/>
                </a:cubicBezTo>
                <a:cubicBezTo>
                  <a:pt x="1400" y="400"/>
                  <a:pt x="1400" y="400"/>
                  <a:pt x="1400" y="400"/>
                </a:cubicBezTo>
                <a:cubicBezTo>
                  <a:pt x="1467" y="400"/>
                  <a:pt x="1533" y="400"/>
                  <a:pt x="1600" y="400"/>
                </a:cubicBezTo>
                <a:cubicBezTo>
                  <a:pt x="1644" y="400"/>
                  <a:pt x="1680" y="364"/>
                  <a:pt x="1680" y="320"/>
                </a:cubicBezTo>
                <a:cubicBezTo>
                  <a:pt x="1680" y="276"/>
                  <a:pt x="1644" y="240"/>
                  <a:pt x="1600" y="240"/>
                </a:cubicBezTo>
                <a:close/>
                <a:moveTo>
                  <a:pt x="1000" y="640"/>
                </a:moveTo>
                <a:cubicBezTo>
                  <a:pt x="934" y="640"/>
                  <a:pt x="880" y="586"/>
                  <a:pt x="880" y="520"/>
                </a:cubicBezTo>
                <a:cubicBezTo>
                  <a:pt x="880" y="360"/>
                  <a:pt x="880" y="360"/>
                  <a:pt x="880" y="360"/>
                </a:cubicBezTo>
                <a:cubicBezTo>
                  <a:pt x="880" y="294"/>
                  <a:pt x="934" y="240"/>
                  <a:pt x="1000" y="240"/>
                </a:cubicBezTo>
                <a:cubicBezTo>
                  <a:pt x="1040" y="240"/>
                  <a:pt x="1040" y="240"/>
                  <a:pt x="1040" y="240"/>
                </a:cubicBezTo>
                <a:cubicBezTo>
                  <a:pt x="1106" y="240"/>
                  <a:pt x="1160" y="294"/>
                  <a:pt x="1160" y="360"/>
                </a:cubicBezTo>
                <a:cubicBezTo>
                  <a:pt x="1160" y="520"/>
                  <a:pt x="1160" y="520"/>
                  <a:pt x="1160" y="520"/>
                </a:cubicBezTo>
                <a:cubicBezTo>
                  <a:pt x="1160" y="586"/>
                  <a:pt x="1106" y="640"/>
                  <a:pt x="1040" y="640"/>
                </a:cubicBezTo>
                <a:lnTo>
                  <a:pt x="1000" y="640"/>
                </a:lnTo>
                <a:close/>
                <a:moveTo>
                  <a:pt x="1000" y="720"/>
                </a:moveTo>
                <a:cubicBezTo>
                  <a:pt x="1040" y="720"/>
                  <a:pt x="1040" y="720"/>
                  <a:pt x="1040" y="720"/>
                </a:cubicBezTo>
                <a:cubicBezTo>
                  <a:pt x="1150" y="720"/>
                  <a:pt x="1240" y="630"/>
                  <a:pt x="1240" y="520"/>
                </a:cubicBezTo>
                <a:cubicBezTo>
                  <a:pt x="1240" y="360"/>
                  <a:pt x="1240" y="360"/>
                  <a:pt x="1240" y="360"/>
                </a:cubicBezTo>
                <a:cubicBezTo>
                  <a:pt x="1240" y="250"/>
                  <a:pt x="1150" y="160"/>
                  <a:pt x="1040" y="160"/>
                </a:cubicBezTo>
                <a:cubicBezTo>
                  <a:pt x="1000" y="160"/>
                  <a:pt x="1000" y="160"/>
                  <a:pt x="1000" y="160"/>
                </a:cubicBezTo>
                <a:cubicBezTo>
                  <a:pt x="890" y="160"/>
                  <a:pt x="800" y="250"/>
                  <a:pt x="800" y="360"/>
                </a:cubicBezTo>
                <a:cubicBezTo>
                  <a:pt x="800" y="520"/>
                  <a:pt x="800" y="520"/>
                  <a:pt x="800" y="520"/>
                </a:cubicBezTo>
                <a:cubicBezTo>
                  <a:pt x="800" y="630"/>
                  <a:pt x="890" y="720"/>
                  <a:pt x="1000" y="720"/>
                </a:cubicBezTo>
                <a:close/>
                <a:moveTo>
                  <a:pt x="780" y="240"/>
                </a:moveTo>
                <a:cubicBezTo>
                  <a:pt x="780" y="160"/>
                  <a:pt x="780" y="160"/>
                  <a:pt x="780" y="160"/>
                </a:cubicBezTo>
                <a:cubicBezTo>
                  <a:pt x="360" y="160"/>
                  <a:pt x="360" y="160"/>
                  <a:pt x="360" y="160"/>
                </a:cubicBezTo>
                <a:cubicBezTo>
                  <a:pt x="360" y="720"/>
                  <a:pt x="360" y="720"/>
                  <a:pt x="360" y="720"/>
                </a:cubicBezTo>
                <a:cubicBezTo>
                  <a:pt x="440" y="720"/>
                  <a:pt x="440" y="720"/>
                  <a:pt x="440" y="720"/>
                </a:cubicBezTo>
                <a:cubicBezTo>
                  <a:pt x="440" y="480"/>
                  <a:pt x="440" y="480"/>
                  <a:pt x="440" y="480"/>
                </a:cubicBezTo>
                <a:cubicBezTo>
                  <a:pt x="680" y="480"/>
                  <a:pt x="680" y="480"/>
                  <a:pt x="680" y="480"/>
                </a:cubicBezTo>
                <a:cubicBezTo>
                  <a:pt x="680" y="400"/>
                  <a:pt x="680" y="400"/>
                  <a:pt x="680" y="400"/>
                </a:cubicBezTo>
                <a:cubicBezTo>
                  <a:pt x="440" y="400"/>
                  <a:pt x="440" y="400"/>
                  <a:pt x="440" y="400"/>
                </a:cubicBezTo>
                <a:cubicBezTo>
                  <a:pt x="440" y="240"/>
                  <a:pt x="440" y="240"/>
                  <a:pt x="440" y="240"/>
                </a:cubicBezTo>
                <a:lnTo>
                  <a:pt x="780" y="240"/>
                </a:lnTo>
                <a:close/>
                <a:moveTo>
                  <a:pt x="1600" y="1040"/>
                </a:moveTo>
                <a:cubicBezTo>
                  <a:pt x="1600" y="880"/>
                  <a:pt x="1600" y="880"/>
                  <a:pt x="1600" y="880"/>
                </a:cubicBezTo>
                <a:cubicBezTo>
                  <a:pt x="1920" y="880"/>
                  <a:pt x="1920" y="880"/>
                  <a:pt x="1920" y="880"/>
                </a:cubicBezTo>
                <a:cubicBezTo>
                  <a:pt x="1920" y="800"/>
                  <a:pt x="1920" y="800"/>
                  <a:pt x="1920" y="800"/>
                </a:cubicBezTo>
                <a:cubicBezTo>
                  <a:pt x="1520" y="800"/>
                  <a:pt x="1520" y="800"/>
                  <a:pt x="1520" y="800"/>
                </a:cubicBezTo>
                <a:cubicBezTo>
                  <a:pt x="1520" y="1360"/>
                  <a:pt x="1520" y="1360"/>
                  <a:pt x="1520" y="1360"/>
                </a:cubicBezTo>
                <a:cubicBezTo>
                  <a:pt x="1920" y="1360"/>
                  <a:pt x="1920" y="1360"/>
                  <a:pt x="1920" y="1360"/>
                </a:cubicBezTo>
                <a:cubicBezTo>
                  <a:pt x="1920" y="1280"/>
                  <a:pt x="1920" y="1280"/>
                  <a:pt x="1920" y="1280"/>
                </a:cubicBezTo>
                <a:cubicBezTo>
                  <a:pt x="1600" y="1280"/>
                  <a:pt x="1600" y="1280"/>
                  <a:pt x="1600" y="1280"/>
                </a:cubicBezTo>
                <a:cubicBezTo>
                  <a:pt x="1600" y="1120"/>
                  <a:pt x="1600" y="1120"/>
                  <a:pt x="1600" y="1120"/>
                </a:cubicBezTo>
                <a:cubicBezTo>
                  <a:pt x="1800" y="1120"/>
                  <a:pt x="1800" y="1120"/>
                  <a:pt x="1800" y="1120"/>
                </a:cubicBezTo>
                <a:cubicBezTo>
                  <a:pt x="1800" y="1040"/>
                  <a:pt x="1800" y="1040"/>
                  <a:pt x="1800" y="1040"/>
                </a:cubicBezTo>
                <a:lnTo>
                  <a:pt x="1600" y="1040"/>
                </a:lnTo>
                <a:close/>
                <a:moveTo>
                  <a:pt x="840" y="800"/>
                </a:moveTo>
                <a:cubicBezTo>
                  <a:pt x="824" y="800"/>
                  <a:pt x="809" y="810"/>
                  <a:pt x="803" y="825"/>
                </a:cubicBezTo>
                <a:cubicBezTo>
                  <a:pt x="668" y="1165"/>
                  <a:pt x="668" y="1165"/>
                  <a:pt x="668" y="1165"/>
                </a:cubicBezTo>
                <a:cubicBezTo>
                  <a:pt x="658" y="1191"/>
                  <a:pt x="651" y="1216"/>
                  <a:pt x="646" y="1242"/>
                </a:cubicBezTo>
                <a:cubicBezTo>
                  <a:pt x="642" y="1267"/>
                  <a:pt x="640" y="1293"/>
                  <a:pt x="640" y="1320"/>
                </a:cubicBezTo>
                <a:cubicBezTo>
                  <a:pt x="640" y="1360"/>
                  <a:pt x="640" y="1360"/>
                  <a:pt x="640" y="1360"/>
                </a:cubicBezTo>
                <a:cubicBezTo>
                  <a:pt x="720" y="1360"/>
                  <a:pt x="720" y="1360"/>
                  <a:pt x="720" y="1360"/>
                </a:cubicBezTo>
                <a:cubicBezTo>
                  <a:pt x="720" y="1320"/>
                  <a:pt x="720" y="1320"/>
                  <a:pt x="720" y="1320"/>
                </a:cubicBezTo>
                <a:cubicBezTo>
                  <a:pt x="720" y="1297"/>
                  <a:pt x="722" y="1276"/>
                  <a:pt x="725" y="1255"/>
                </a:cubicBezTo>
                <a:cubicBezTo>
                  <a:pt x="726" y="1250"/>
                  <a:pt x="727" y="1245"/>
                  <a:pt x="728" y="1240"/>
                </a:cubicBezTo>
                <a:cubicBezTo>
                  <a:pt x="992" y="1240"/>
                  <a:pt x="992" y="1240"/>
                  <a:pt x="992" y="1240"/>
                </a:cubicBezTo>
                <a:cubicBezTo>
                  <a:pt x="993" y="1245"/>
                  <a:pt x="994" y="1250"/>
                  <a:pt x="995" y="1255"/>
                </a:cubicBezTo>
                <a:cubicBezTo>
                  <a:pt x="998" y="1276"/>
                  <a:pt x="1000" y="1297"/>
                  <a:pt x="1000" y="1320"/>
                </a:cubicBezTo>
                <a:cubicBezTo>
                  <a:pt x="1000" y="1360"/>
                  <a:pt x="1000" y="1360"/>
                  <a:pt x="1000" y="1360"/>
                </a:cubicBezTo>
                <a:cubicBezTo>
                  <a:pt x="1080" y="1360"/>
                  <a:pt x="1080" y="1360"/>
                  <a:pt x="1080" y="1360"/>
                </a:cubicBezTo>
                <a:cubicBezTo>
                  <a:pt x="1080" y="1320"/>
                  <a:pt x="1080" y="1320"/>
                  <a:pt x="1080" y="1320"/>
                </a:cubicBezTo>
                <a:cubicBezTo>
                  <a:pt x="1080" y="1293"/>
                  <a:pt x="1078" y="1267"/>
                  <a:pt x="1074" y="1242"/>
                </a:cubicBezTo>
                <a:cubicBezTo>
                  <a:pt x="1069" y="1216"/>
                  <a:pt x="1062" y="1191"/>
                  <a:pt x="1052" y="1165"/>
                </a:cubicBezTo>
                <a:cubicBezTo>
                  <a:pt x="918" y="827"/>
                  <a:pt x="918" y="827"/>
                  <a:pt x="918" y="827"/>
                </a:cubicBezTo>
                <a:cubicBezTo>
                  <a:pt x="912" y="811"/>
                  <a:pt x="898" y="800"/>
                  <a:pt x="880" y="800"/>
                </a:cubicBezTo>
                <a:lnTo>
                  <a:pt x="840" y="800"/>
                </a:lnTo>
                <a:close/>
                <a:moveTo>
                  <a:pt x="964" y="1160"/>
                </a:moveTo>
                <a:cubicBezTo>
                  <a:pt x="756" y="1160"/>
                  <a:pt x="756" y="1160"/>
                  <a:pt x="756" y="1160"/>
                </a:cubicBezTo>
                <a:cubicBezTo>
                  <a:pt x="860" y="898"/>
                  <a:pt x="860" y="898"/>
                  <a:pt x="860" y="898"/>
                </a:cubicBezTo>
                <a:lnTo>
                  <a:pt x="964" y="1160"/>
                </a:lnTo>
                <a:close/>
                <a:moveTo>
                  <a:pt x="1201" y="800"/>
                </a:moveTo>
                <a:cubicBezTo>
                  <a:pt x="1121" y="800"/>
                  <a:pt x="1121" y="800"/>
                  <a:pt x="1121" y="800"/>
                </a:cubicBezTo>
                <a:cubicBezTo>
                  <a:pt x="1121" y="1360"/>
                  <a:pt x="1121" y="1360"/>
                  <a:pt x="1121" y="1360"/>
                </a:cubicBezTo>
                <a:cubicBezTo>
                  <a:pt x="1479" y="1360"/>
                  <a:pt x="1479" y="1360"/>
                  <a:pt x="1479" y="1360"/>
                </a:cubicBezTo>
                <a:cubicBezTo>
                  <a:pt x="1479" y="1280"/>
                  <a:pt x="1479" y="1280"/>
                  <a:pt x="1479" y="1280"/>
                </a:cubicBezTo>
                <a:cubicBezTo>
                  <a:pt x="1201" y="1280"/>
                  <a:pt x="1201" y="1280"/>
                  <a:pt x="1201" y="1280"/>
                </a:cubicBezTo>
                <a:lnTo>
                  <a:pt x="1201" y="800"/>
                </a:lnTo>
                <a:close/>
                <a:moveTo>
                  <a:pt x="241" y="960"/>
                </a:moveTo>
                <a:cubicBezTo>
                  <a:pt x="241" y="916"/>
                  <a:pt x="277" y="880"/>
                  <a:pt x="321" y="880"/>
                </a:cubicBezTo>
                <a:cubicBezTo>
                  <a:pt x="440" y="880"/>
                  <a:pt x="440" y="880"/>
                  <a:pt x="440" y="880"/>
                </a:cubicBezTo>
                <a:cubicBezTo>
                  <a:pt x="484" y="880"/>
                  <a:pt x="520" y="916"/>
                  <a:pt x="520" y="960"/>
                </a:cubicBezTo>
                <a:cubicBezTo>
                  <a:pt x="600" y="960"/>
                  <a:pt x="600" y="960"/>
                  <a:pt x="600" y="960"/>
                </a:cubicBezTo>
                <a:cubicBezTo>
                  <a:pt x="600" y="872"/>
                  <a:pt x="528" y="800"/>
                  <a:pt x="440" y="800"/>
                </a:cubicBezTo>
                <a:cubicBezTo>
                  <a:pt x="321" y="800"/>
                  <a:pt x="321" y="800"/>
                  <a:pt x="321" y="800"/>
                </a:cubicBezTo>
                <a:cubicBezTo>
                  <a:pt x="233" y="800"/>
                  <a:pt x="162" y="872"/>
                  <a:pt x="162" y="960"/>
                </a:cubicBezTo>
                <a:cubicBezTo>
                  <a:pt x="161" y="1048"/>
                  <a:pt x="234" y="1120"/>
                  <a:pt x="321" y="1120"/>
                </a:cubicBezTo>
                <a:cubicBezTo>
                  <a:pt x="440" y="1120"/>
                  <a:pt x="440" y="1120"/>
                  <a:pt x="440" y="1120"/>
                </a:cubicBezTo>
                <a:cubicBezTo>
                  <a:pt x="484" y="1120"/>
                  <a:pt x="520" y="1156"/>
                  <a:pt x="520" y="1200"/>
                </a:cubicBezTo>
                <a:cubicBezTo>
                  <a:pt x="520" y="1244"/>
                  <a:pt x="484" y="1280"/>
                  <a:pt x="440" y="1280"/>
                </a:cubicBezTo>
                <a:cubicBezTo>
                  <a:pt x="321" y="1280"/>
                  <a:pt x="321" y="1280"/>
                  <a:pt x="321" y="1280"/>
                </a:cubicBezTo>
                <a:cubicBezTo>
                  <a:pt x="277" y="1280"/>
                  <a:pt x="241" y="1244"/>
                  <a:pt x="241" y="1200"/>
                </a:cubicBezTo>
                <a:cubicBezTo>
                  <a:pt x="161" y="1200"/>
                  <a:pt x="161" y="1200"/>
                  <a:pt x="161" y="1200"/>
                </a:cubicBezTo>
                <a:cubicBezTo>
                  <a:pt x="161" y="1288"/>
                  <a:pt x="233" y="1360"/>
                  <a:pt x="321" y="1360"/>
                </a:cubicBezTo>
                <a:cubicBezTo>
                  <a:pt x="440" y="1360"/>
                  <a:pt x="440" y="1360"/>
                  <a:pt x="440" y="1360"/>
                </a:cubicBezTo>
                <a:cubicBezTo>
                  <a:pt x="528" y="1360"/>
                  <a:pt x="600" y="1288"/>
                  <a:pt x="600" y="1200"/>
                </a:cubicBezTo>
                <a:cubicBezTo>
                  <a:pt x="600" y="1112"/>
                  <a:pt x="528" y="1040"/>
                  <a:pt x="440" y="1040"/>
                </a:cubicBezTo>
                <a:cubicBezTo>
                  <a:pt x="321" y="1040"/>
                  <a:pt x="321" y="1040"/>
                  <a:pt x="321" y="1040"/>
                </a:cubicBezTo>
                <a:cubicBezTo>
                  <a:pt x="277" y="1040"/>
                  <a:pt x="241" y="1004"/>
                  <a:pt x="241" y="96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1333" dirty="0"/>
          </a:p>
        </p:txBody>
      </p:sp>
      <p:grpSp>
        <p:nvGrpSpPr>
          <p:cNvPr id="16" name="Group 6">
            <a:extLst>
              <a:ext uri="{FF2B5EF4-FFF2-40B4-BE49-F238E27FC236}">
                <a16:creationId xmlns:a16="http://schemas.microsoft.com/office/drawing/2014/main" xmlns="" id="{D5D0010E-9721-4ACE-B61A-191B7932DB76}"/>
              </a:ext>
            </a:extLst>
          </p:cNvPr>
          <p:cNvGrpSpPr>
            <a:grpSpLocks noChangeAspect="1"/>
          </p:cNvGrpSpPr>
          <p:nvPr>
            <p:custDataLst>
              <p:tags r:id="rId5"/>
            </p:custDataLst>
          </p:nvPr>
        </p:nvGrpSpPr>
        <p:grpSpPr bwMode="auto">
          <a:xfrm>
            <a:off x="3758194" y="5425337"/>
            <a:ext cx="576649" cy="605760"/>
            <a:chOff x="716" y="-684"/>
            <a:chExt cx="4358" cy="4578"/>
          </a:xfrm>
          <a:solidFill>
            <a:schemeClr val="accent2"/>
          </a:solidFill>
        </p:grpSpPr>
        <p:sp>
          <p:nvSpPr>
            <p:cNvPr id="17" name="Freeform 7">
              <a:extLst>
                <a:ext uri="{FF2B5EF4-FFF2-40B4-BE49-F238E27FC236}">
                  <a16:creationId xmlns:a16="http://schemas.microsoft.com/office/drawing/2014/main" xmlns="" id="{1B24D46C-57C5-4DBB-9818-8E5FCBC591BC}"/>
                </a:ext>
              </a:extLst>
            </p:cNvPr>
            <p:cNvSpPr>
              <a:spLocks/>
            </p:cNvSpPr>
            <p:nvPr/>
          </p:nvSpPr>
          <p:spPr bwMode="auto">
            <a:xfrm>
              <a:off x="716" y="-1"/>
              <a:ext cx="3893" cy="3895"/>
            </a:xfrm>
            <a:custGeom>
              <a:avLst/>
              <a:gdLst>
                <a:gd name="T0" fmla="*/ 978 w 1648"/>
                <a:gd name="T1" fmla="*/ 1293 h 1649"/>
                <a:gd name="T2" fmla="*/ 964 w 1648"/>
                <a:gd name="T3" fmla="*/ 1311 h 1649"/>
                <a:gd name="T4" fmla="*/ 960 w 1648"/>
                <a:gd name="T5" fmla="*/ 1316 h 1649"/>
                <a:gd name="T6" fmla="*/ 960 w 1648"/>
                <a:gd name="T7" fmla="*/ 1316 h 1649"/>
                <a:gd name="T8" fmla="*/ 950 w 1648"/>
                <a:gd name="T9" fmla="*/ 1326 h 1649"/>
                <a:gd name="T10" fmla="*/ 944 w 1648"/>
                <a:gd name="T11" fmla="*/ 1331 h 1649"/>
                <a:gd name="T12" fmla="*/ 934 w 1648"/>
                <a:gd name="T13" fmla="*/ 1339 h 1649"/>
                <a:gd name="T14" fmla="*/ 930 w 1648"/>
                <a:gd name="T15" fmla="*/ 1342 h 1649"/>
                <a:gd name="T16" fmla="*/ 929 w 1648"/>
                <a:gd name="T17" fmla="*/ 1343 h 1649"/>
                <a:gd name="T18" fmla="*/ 926 w 1648"/>
                <a:gd name="T19" fmla="*/ 1345 h 1649"/>
                <a:gd name="T20" fmla="*/ 920 w 1648"/>
                <a:gd name="T21" fmla="*/ 1349 h 1649"/>
                <a:gd name="T22" fmla="*/ 905 w 1648"/>
                <a:gd name="T23" fmla="*/ 1357 h 1649"/>
                <a:gd name="T24" fmla="*/ 897 w 1648"/>
                <a:gd name="T25" fmla="*/ 1361 h 1649"/>
                <a:gd name="T26" fmla="*/ 897 w 1648"/>
                <a:gd name="T27" fmla="*/ 1361 h 1649"/>
                <a:gd name="T28" fmla="*/ 882 w 1648"/>
                <a:gd name="T29" fmla="*/ 1366 h 1649"/>
                <a:gd name="T30" fmla="*/ 872 w 1648"/>
                <a:gd name="T31" fmla="*/ 1369 h 1649"/>
                <a:gd name="T32" fmla="*/ 857 w 1648"/>
                <a:gd name="T33" fmla="*/ 1373 h 1649"/>
                <a:gd name="T34" fmla="*/ 848 w 1648"/>
                <a:gd name="T35" fmla="*/ 1374 h 1649"/>
                <a:gd name="T36" fmla="*/ 829 w 1648"/>
                <a:gd name="T37" fmla="*/ 1376 h 1649"/>
                <a:gd name="T38" fmla="*/ 827 w 1648"/>
                <a:gd name="T39" fmla="*/ 1376 h 1649"/>
                <a:gd name="T40" fmla="*/ 820 w 1648"/>
                <a:gd name="T41" fmla="*/ 1376 h 1649"/>
                <a:gd name="T42" fmla="*/ 818 w 1648"/>
                <a:gd name="T43" fmla="*/ 1376 h 1649"/>
                <a:gd name="T44" fmla="*/ 799 w 1648"/>
                <a:gd name="T45" fmla="*/ 1374 h 1649"/>
                <a:gd name="T46" fmla="*/ 790 w 1648"/>
                <a:gd name="T47" fmla="*/ 1373 h 1649"/>
                <a:gd name="T48" fmla="*/ 775 w 1648"/>
                <a:gd name="T49" fmla="*/ 1369 h 1649"/>
                <a:gd name="T50" fmla="*/ 766 w 1648"/>
                <a:gd name="T51" fmla="*/ 1366 h 1649"/>
                <a:gd name="T52" fmla="*/ 751 w 1648"/>
                <a:gd name="T53" fmla="*/ 1361 h 1649"/>
                <a:gd name="T54" fmla="*/ 751 w 1648"/>
                <a:gd name="T55" fmla="*/ 1361 h 1649"/>
                <a:gd name="T56" fmla="*/ 743 w 1648"/>
                <a:gd name="T57" fmla="*/ 1357 h 1649"/>
                <a:gd name="T58" fmla="*/ 728 w 1648"/>
                <a:gd name="T59" fmla="*/ 1349 h 1649"/>
                <a:gd name="T60" fmla="*/ 722 w 1648"/>
                <a:gd name="T61" fmla="*/ 1345 h 1649"/>
                <a:gd name="T62" fmla="*/ 719 w 1648"/>
                <a:gd name="T63" fmla="*/ 1343 h 1649"/>
                <a:gd name="T64" fmla="*/ 714 w 1648"/>
                <a:gd name="T65" fmla="*/ 1339 h 1649"/>
                <a:gd name="T66" fmla="*/ 704 w 1648"/>
                <a:gd name="T67" fmla="*/ 1331 h 1649"/>
                <a:gd name="T68" fmla="*/ 698 w 1648"/>
                <a:gd name="T69" fmla="*/ 1326 h 1649"/>
                <a:gd name="T70" fmla="*/ 688 w 1648"/>
                <a:gd name="T71" fmla="*/ 1316 h 1649"/>
                <a:gd name="T72" fmla="*/ 688 w 1648"/>
                <a:gd name="T73" fmla="*/ 1316 h 1649"/>
                <a:gd name="T74" fmla="*/ 688 w 1648"/>
                <a:gd name="T75" fmla="*/ 1316 h 1649"/>
                <a:gd name="T76" fmla="*/ 684 w 1648"/>
                <a:gd name="T77" fmla="*/ 1311 h 1649"/>
                <a:gd name="T78" fmla="*/ 671 w 1648"/>
                <a:gd name="T79" fmla="*/ 1293 h 1649"/>
                <a:gd name="T80" fmla="*/ 303 w 1648"/>
                <a:gd name="T81" fmla="*/ 745 h 1649"/>
                <a:gd name="T82" fmla="*/ 353 w 1648"/>
                <a:gd name="T83" fmla="*/ 488 h 1649"/>
                <a:gd name="T84" fmla="*/ 609 w 1648"/>
                <a:gd name="T85" fmla="*/ 538 h 1649"/>
                <a:gd name="T86" fmla="*/ 611 w 1648"/>
                <a:gd name="T87" fmla="*/ 540 h 1649"/>
                <a:gd name="T88" fmla="*/ 823 w 1648"/>
                <a:gd name="T89" fmla="*/ 859 h 1649"/>
                <a:gd name="T90" fmla="*/ 1395 w 1648"/>
                <a:gd name="T91" fmla="*/ 0 h 1649"/>
                <a:gd name="T92" fmla="*/ 183 w 1648"/>
                <a:gd name="T93" fmla="*/ 0 h 1649"/>
                <a:gd name="T94" fmla="*/ 0 w 1648"/>
                <a:gd name="T95" fmla="*/ 184 h 1649"/>
                <a:gd name="T96" fmla="*/ 0 w 1648"/>
                <a:gd name="T97" fmla="*/ 1466 h 1649"/>
                <a:gd name="T98" fmla="*/ 183 w 1648"/>
                <a:gd name="T99" fmla="*/ 1649 h 1649"/>
                <a:gd name="T100" fmla="*/ 1465 w 1648"/>
                <a:gd name="T101" fmla="*/ 1649 h 1649"/>
                <a:gd name="T102" fmla="*/ 1648 w 1648"/>
                <a:gd name="T103" fmla="*/ 1466 h 1649"/>
                <a:gd name="T104" fmla="*/ 1648 w 1648"/>
                <a:gd name="T105" fmla="*/ 287 h 1649"/>
                <a:gd name="T106" fmla="*/ 978 w 1648"/>
                <a:gd name="T107" fmla="*/ 1293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8" h="1649">
                  <a:moveTo>
                    <a:pt x="978" y="1293"/>
                  </a:moveTo>
                  <a:cubicBezTo>
                    <a:pt x="973" y="1299"/>
                    <a:pt x="969" y="1305"/>
                    <a:pt x="964" y="1311"/>
                  </a:cubicBezTo>
                  <a:cubicBezTo>
                    <a:pt x="960" y="1316"/>
                    <a:pt x="960" y="1316"/>
                    <a:pt x="960" y="1316"/>
                  </a:cubicBezTo>
                  <a:cubicBezTo>
                    <a:pt x="960" y="1316"/>
                    <a:pt x="960" y="1316"/>
                    <a:pt x="960" y="1316"/>
                  </a:cubicBezTo>
                  <a:cubicBezTo>
                    <a:pt x="957" y="1319"/>
                    <a:pt x="953" y="1323"/>
                    <a:pt x="950" y="1326"/>
                  </a:cubicBezTo>
                  <a:cubicBezTo>
                    <a:pt x="948" y="1328"/>
                    <a:pt x="946" y="1329"/>
                    <a:pt x="944" y="1331"/>
                  </a:cubicBezTo>
                  <a:cubicBezTo>
                    <a:pt x="940" y="1335"/>
                    <a:pt x="936" y="1337"/>
                    <a:pt x="934" y="1339"/>
                  </a:cubicBezTo>
                  <a:cubicBezTo>
                    <a:pt x="930" y="1342"/>
                    <a:pt x="930" y="1342"/>
                    <a:pt x="930" y="1342"/>
                  </a:cubicBezTo>
                  <a:cubicBezTo>
                    <a:pt x="929" y="1343"/>
                    <a:pt x="929" y="1343"/>
                    <a:pt x="929" y="1343"/>
                  </a:cubicBezTo>
                  <a:cubicBezTo>
                    <a:pt x="926" y="1345"/>
                    <a:pt x="926" y="1345"/>
                    <a:pt x="926" y="1345"/>
                  </a:cubicBezTo>
                  <a:cubicBezTo>
                    <a:pt x="924" y="1347"/>
                    <a:pt x="922" y="1348"/>
                    <a:pt x="920" y="1349"/>
                  </a:cubicBezTo>
                  <a:cubicBezTo>
                    <a:pt x="915" y="1352"/>
                    <a:pt x="910" y="1355"/>
                    <a:pt x="905" y="1357"/>
                  </a:cubicBezTo>
                  <a:cubicBezTo>
                    <a:pt x="897" y="1361"/>
                    <a:pt x="897" y="1361"/>
                    <a:pt x="897" y="1361"/>
                  </a:cubicBezTo>
                  <a:cubicBezTo>
                    <a:pt x="897" y="1361"/>
                    <a:pt x="897" y="1361"/>
                    <a:pt x="897" y="1361"/>
                  </a:cubicBezTo>
                  <a:cubicBezTo>
                    <a:pt x="892" y="1363"/>
                    <a:pt x="887" y="1365"/>
                    <a:pt x="882" y="1366"/>
                  </a:cubicBezTo>
                  <a:cubicBezTo>
                    <a:pt x="879" y="1367"/>
                    <a:pt x="875" y="1368"/>
                    <a:pt x="872" y="1369"/>
                  </a:cubicBezTo>
                  <a:cubicBezTo>
                    <a:pt x="866" y="1371"/>
                    <a:pt x="861" y="1372"/>
                    <a:pt x="857" y="1373"/>
                  </a:cubicBezTo>
                  <a:cubicBezTo>
                    <a:pt x="855" y="1373"/>
                    <a:pt x="852" y="1374"/>
                    <a:pt x="848" y="1374"/>
                  </a:cubicBezTo>
                  <a:cubicBezTo>
                    <a:pt x="842" y="1375"/>
                    <a:pt x="835" y="1375"/>
                    <a:pt x="829" y="1376"/>
                  </a:cubicBezTo>
                  <a:cubicBezTo>
                    <a:pt x="827" y="1376"/>
                    <a:pt x="827" y="1376"/>
                    <a:pt x="827" y="1376"/>
                  </a:cubicBezTo>
                  <a:cubicBezTo>
                    <a:pt x="820" y="1376"/>
                    <a:pt x="820" y="1376"/>
                    <a:pt x="820" y="1376"/>
                  </a:cubicBezTo>
                  <a:cubicBezTo>
                    <a:pt x="818" y="1376"/>
                    <a:pt x="818" y="1376"/>
                    <a:pt x="818" y="1376"/>
                  </a:cubicBezTo>
                  <a:cubicBezTo>
                    <a:pt x="812" y="1375"/>
                    <a:pt x="806" y="1375"/>
                    <a:pt x="799" y="1374"/>
                  </a:cubicBezTo>
                  <a:cubicBezTo>
                    <a:pt x="795" y="1374"/>
                    <a:pt x="792" y="1373"/>
                    <a:pt x="790" y="1373"/>
                  </a:cubicBezTo>
                  <a:cubicBezTo>
                    <a:pt x="787" y="1372"/>
                    <a:pt x="781" y="1371"/>
                    <a:pt x="775" y="1369"/>
                  </a:cubicBezTo>
                  <a:cubicBezTo>
                    <a:pt x="772" y="1368"/>
                    <a:pt x="769" y="1367"/>
                    <a:pt x="766" y="1366"/>
                  </a:cubicBezTo>
                  <a:cubicBezTo>
                    <a:pt x="761" y="1365"/>
                    <a:pt x="756" y="1363"/>
                    <a:pt x="751" y="1361"/>
                  </a:cubicBezTo>
                  <a:cubicBezTo>
                    <a:pt x="751" y="1361"/>
                    <a:pt x="751" y="1361"/>
                    <a:pt x="751" y="1361"/>
                  </a:cubicBezTo>
                  <a:cubicBezTo>
                    <a:pt x="743" y="1357"/>
                    <a:pt x="743" y="1357"/>
                    <a:pt x="743" y="1357"/>
                  </a:cubicBezTo>
                  <a:cubicBezTo>
                    <a:pt x="738" y="1355"/>
                    <a:pt x="733" y="1352"/>
                    <a:pt x="728" y="1349"/>
                  </a:cubicBezTo>
                  <a:cubicBezTo>
                    <a:pt x="726" y="1348"/>
                    <a:pt x="724" y="1347"/>
                    <a:pt x="722" y="1345"/>
                  </a:cubicBezTo>
                  <a:cubicBezTo>
                    <a:pt x="719" y="1343"/>
                    <a:pt x="719" y="1343"/>
                    <a:pt x="719" y="1343"/>
                  </a:cubicBezTo>
                  <a:cubicBezTo>
                    <a:pt x="714" y="1339"/>
                    <a:pt x="714" y="1339"/>
                    <a:pt x="714" y="1339"/>
                  </a:cubicBezTo>
                  <a:cubicBezTo>
                    <a:pt x="712" y="1337"/>
                    <a:pt x="708" y="1335"/>
                    <a:pt x="704" y="1331"/>
                  </a:cubicBezTo>
                  <a:cubicBezTo>
                    <a:pt x="698" y="1326"/>
                    <a:pt x="698" y="1326"/>
                    <a:pt x="698" y="1326"/>
                  </a:cubicBezTo>
                  <a:cubicBezTo>
                    <a:pt x="695" y="1323"/>
                    <a:pt x="691" y="1319"/>
                    <a:pt x="688" y="1316"/>
                  </a:cubicBezTo>
                  <a:cubicBezTo>
                    <a:pt x="688" y="1316"/>
                    <a:pt x="688" y="1316"/>
                    <a:pt x="688" y="1316"/>
                  </a:cubicBezTo>
                  <a:cubicBezTo>
                    <a:pt x="688" y="1316"/>
                    <a:pt x="688" y="1316"/>
                    <a:pt x="688" y="1316"/>
                  </a:cubicBezTo>
                  <a:cubicBezTo>
                    <a:pt x="684" y="1311"/>
                    <a:pt x="684" y="1311"/>
                    <a:pt x="684" y="1311"/>
                  </a:cubicBezTo>
                  <a:cubicBezTo>
                    <a:pt x="679" y="1305"/>
                    <a:pt x="675" y="1299"/>
                    <a:pt x="671" y="1293"/>
                  </a:cubicBezTo>
                  <a:cubicBezTo>
                    <a:pt x="303" y="745"/>
                    <a:pt x="303" y="745"/>
                    <a:pt x="303" y="745"/>
                  </a:cubicBezTo>
                  <a:cubicBezTo>
                    <a:pt x="246" y="660"/>
                    <a:pt x="269" y="545"/>
                    <a:pt x="353" y="488"/>
                  </a:cubicBezTo>
                  <a:cubicBezTo>
                    <a:pt x="438" y="431"/>
                    <a:pt x="552" y="454"/>
                    <a:pt x="609" y="538"/>
                  </a:cubicBezTo>
                  <a:cubicBezTo>
                    <a:pt x="610" y="539"/>
                    <a:pt x="610" y="539"/>
                    <a:pt x="611" y="540"/>
                  </a:cubicBezTo>
                  <a:cubicBezTo>
                    <a:pt x="823" y="859"/>
                    <a:pt x="823" y="859"/>
                    <a:pt x="823" y="859"/>
                  </a:cubicBezTo>
                  <a:cubicBezTo>
                    <a:pt x="1395" y="0"/>
                    <a:pt x="1395" y="0"/>
                    <a:pt x="1395" y="0"/>
                  </a:cubicBezTo>
                  <a:cubicBezTo>
                    <a:pt x="183" y="0"/>
                    <a:pt x="183" y="0"/>
                    <a:pt x="183" y="0"/>
                  </a:cubicBezTo>
                  <a:cubicBezTo>
                    <a:pt x="82" y="1"/>
                    <a:pt x="0" y="82"/>
                    <a:pt x="0" y="184"/>
                  </a:cubicBezTo>
                  <a:cubicBezTo>
                    <a:pt x="0" y="1466"/>
                    <a:pt x="0" y="1466"/>
                    <a:pt x="0" y="1466"/>
                  </a:cubicBezTo>
                  <a:cubicBezTo>
                    <a:pt x="0" y="1567"/>
                    <a:pt x="82" y="1649"/>
                    <a:pt x="183" y="1649"/>
                  </a:cubicBezTo>
                  <a:cubicBezTo>
                    <a:pt x="1465" y="1649"/>
                    <a:pt x="1465" y="1649"/>
                    <a:pt x="1465" y="1649"/>
                  </a:cubicBezTo>
                  <a:cubicBezTo>
                    <a:pt x="1566" y="1649"/>
                    <a:pt x="1648" y="1567"/>
                    <a:pt x="1648" y="1466"/>
                  </a:cubicBezTo>
                  <a:cubicBezTo>
                    <a:pt x="1648" y="287"/>
                    <a:pt x="1648" y="287"/>
                    <a:pt x="1648" y="287"/>
                  </a:cubicBezTo>
                  <a:lnTo>
                    <a:pt x="978"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18" name="Freeform 8">
              <a:extLst>
                <a:ext uri="{FF2B5EF4-FFF2-40B4-BE49-F238E27FC236}">
                  <a16:creationId xmlns:a16="http://schemas.microsoft.com/office/drawing/2014/main" xmlns="" id="{6937AFCC-B3F6-436F-9CBC-19406CA67C4B}"/>
                </a:ext>
              </a:extLst>
            </p:cNvPr>
            <p:cNvSpPr>
              <a:spLocks/>
            </p:cNvSpPr>
            <p:nvPr/>
          </p:nvSpPr>
          <p:spPr bwMode="auto">
            <a:xfrm>
              <a:off x="1557" y="-684"/>
              <a:ext cx="3517" cy="3716"/>
            </a:xfrm>
            <a:custGeom>
              <a:avLst/>
              <a:gdLst>
                <a:gd name="T0" fmla="*/ 1434 w 1489"/>
                <a:gd name="T1" fmla="*/ 29 h 1573"/>
                <a:gd name="T2" fmla="*/ 1306 w 1489"/>
                <a:gd name="T3" fmla="*/ 54 h 1573"/>
                <a:gd name="T4" fmla="*/ 1306 w 1489"/>
                <a:gd name="T5" fmla="*/ 54 h 1573"/>
                <a:gd name="T6" fmla="*/ 467 w 1489"/>
                <a:gd name="T7" fmla="*/ 1314 h 1573"/>
                <a:gd name="T8" fmla="*/ 178 w 1489"/>
                <a:gd name="T9" fmla="*/ 880 h 1573"/>
                <a:gd name="T10" fmla="*/ 49 w 1489"/>
                <a:gd name="T11" fmla="*/ 861 h 1573"/>
                <a:gd name="T12" fmla="*/ 24 w 1489"/>
                <a:gd name="T13" fmla="*/ 982 h 1573"/>
                <a:gd name="T14" fmla="*/ 390 w 1489"/>
                <a:gd name="T15" fmla="*/ 1531 h 1573"/>
                <a:gd name="T16" fmla="*/ 397 w 1489"/>
                <a:gd name="T17" fmla="*/ 1540 h 1573"/>
                <a:gd name="T18" fmla="*/ 399 w 1489"/>
                <a:gd name="T19" fmla="*/ 1543 h 1573"/>
                <a:gd name="T20" fmla="*/ 404 w 1489"/>
                <a:gd name="T21" fmla="*/ 1548 h 1573"/>
                <a:gd name="T22" fmla="*/ 407 w 1489"/>
                <a:gd name="T23" fmla="*/ 1551 h 1573"/>
                <a:gd name="T24" fmla="*/ 412 w 1489"/>
                <a:gd name="T25" fmla="*/ 1555 h 1573"/>
                <a:gd name="T26" fmla="*/ 416 w 1489"/>
                <a:gd name="T27" fmla="*/ 1557 h 1573"/>
                <a:gd name="T28" fmla="*/ 416 w 1489"/>
                <a:gd name="T29" fmla="*/ 1557 h 1573"/>
                <a:gd name="T30" fmla="*/ 418 w 1489"/>
                <a:gd name="T31" fmla="*/ 1558 h 1573"/>
                <a:gd name="T32" fmla="*/ 427 w 1489"/>
                <a:gd name="T33" fmla="*/ 1563 h 1573"/>
                <a:gd name="T34" fmla="*/ 431 w 1489"/>
                <a:gd name="T35" fmla="*/ 1565 h 1573"/>
                <a:gd name="T36" fmla="*/ 439 w 1489"/>
                <a:gd name="T37" fmla="*/ 1568 h 1573"/>
                <a:gd name="T38" fmla="*/ 443 w 1489"/>
                <a:gd name="T39" fmla="*/ 1569 h 1573"/>
                <a:gd name="T40" fmla="*/ 451 w 1489"/>
                <a:gd name="T41" fmla="*/ 1571 h 1573"/>
                <a:gd name="T42" fmla="*/ 456 w 1489"/>
                <a:gd name="T43" fmla="*/ 1572 h 1573"/>
                <a:gd name="T44" fmla="*/ 467 w 1489"/>
                <a:gd name="T45" fmla="*/ 1573 h 1573"/>
                <a:gd name="T46" fmla="*/ 469 w 1489"/>
                <a:gd name="T47" fmla="*/ 1573 h 1573"/>
                <a:gd name="T48" fmla="*/ 480 w 1489"/>
                <a:gd name="T49" fmla="*/ 1572 h 1573"/>
                <a:gd name="T50" fmla="*/ 484 w 1489"/>
                <a:gd name="T51" fmla="*/ 1571 h 1573"/>
                <a:gd name="T52" fmla="*/ 492 w 1489"/>
                <a:gd name="T53" fmla="*/ 1569 h 1573"/>
                <a:gd name="T54" fmla="*/ 497 w 1489"/>
                <a:gd name="T55" fmla="*/ 1568 h 1573"/>
                <a:gd name="T56" fmla="*/ 504 w 1489"/>
                <a:gd name="T57" fmla="*/ 1565 h 1573"/>
                <a:gd name="T58" fmla="*/ 508 w 1489"/>
                <a:gd name="T59" fmla="*/ 1563 h 1573"/>
                <a:gd name="T60" fmla="*/ 518 w 1489"/>
                <a:gd name="T61" fmla="*/ 1558 h 1573"/>
                <a:gd name="T62" fmla="*/ 519 w 1489"/>
                <a:gd name="T63" fmla="*/ 1557 h 1573"/>
                <a:gd name="T64" fmla="*/ 520 w 1489"/>
                <a:gd name="T65" fmla="*/ 1557 h 1573"/>
                <a:gd name="T66" fmla="*/ 523 w 1489"/>
                <a:gd name="T67" fmla="*/ 1555 h 1573"/>
                <a:gd name="T68" fmla="*/ 528 w 1489"/>
                <a:gd name="T69" fmla="*/ 1551 h 1573"/>
                <a:gd name="T70" fmla="*/ 531 w 1489"/>
                <a:gd name="T71" fmla="*/ 1548 h 1573"/>
                <a:gd name="T72" fmla="*/ 536 w 1489"/>
                <a:gd name="T73" fmla="*/ 1543 h 1573"/>
                <a:gd name="T74" fmla="*/ 538 w 1489"/>
                <a:gd name="T75" fmla="*/ 1540 h 1573"/>
                <a:gd name="T76" fmla="*/ 545 w 1489"/>
                <a:gd name="T77" fmla="*/ 1531 h 1573"/>
                <a:gd name="T78" fmla="*/ 1461 w 1489"/>
                <a:gd name="T79" fmla="*/ 157 h 1573"/>
                <a:gd name="T80" fmla="*/ 1434 w 1489"/>
                <a:gd name="T81" fmla="*/ 29 h 1573"/>
                <a:gd name="T82" fmla="*/ 1434 w 1489"/>
                <a:gd name="T83" fmla="*/ 29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9" h="1573">
                  <a:moveTo>
                    <a:pt x="1434" y="29"/>
                  </a:moveTo>
                  <a:cubicBezTo>
                    <a:pt x="1392" y="0"/>
                    <a:pt x="1335" y="12"/>
                    <a:pt x="1306" y="54"/>
                  </a:cubicBezTo>
                  <a:cubicBezTo>
                    <a:pt x="1306" y="54"/>
                    <a:pt x="1306" y="54"/>
                    <a:pt x="1306" y="54"/>
                  </a:cubicBezTo>
                  <a:cubicBezTo>
                    <a:pt x="467" y="1314"/>
                    <a:pt x="467" y="1314"/>
                    <a:pt x="467" y="1314"/>
                  </a:cubicBezTo>
                  <a:cubicBezTo>
                    <a:pt x="178" y="880"/>
                    <a:pt x="178" y="880"/>
                    <a:pt x="178" y="880"/>
                  </a:cubicBezTo>
                  <a:cubicBezTo>
                    <a:pt x="148" y="839"/>
                    <a:pt x="90" y="831"/>
                    <a:pt x="49" y="861"/>
                  </a:cubicBezTo>
                  <a:cubicBezTo>
                    <a:pt x="11" y="889"/>
                    <a:pt x="0" y="942"/>
                    <a:pt x="24" y="982"/>
                  </a:cubicBezTo>
                  <a:cubicBezTo>
                    <a:pt x="390" y="1531"/>
                    <a:pt x="390" y="1531"/>
                    <a:pt x="390" y="1531"/>
                  </a:cubicBezTo>
                  <a:cubicBezTo>
                    <a:pt x="392" y="1534"/>
                    <a:pt x="395" y="1538"/>
                    <a:pt x="397" y="1540"/>
                  </a:cubicBezTo>
                  <a:cubicBezTo>
                    <a:pt x="399" y="1543"/>
                    <a:pt x="399" y="1543"/>
                    <a:pt x="399" y="1543"/>
                  </a:cubicBezTo>
                  <a:cubicBezTo>
                    <a:pt x="401" y="1545"/>
                    <a:pt x="403" y="1546"/>
                    <a:pt x="404" y="1548"/>
                  </a:cubicBezTo>
                  <a:cubicBezTo>
                    <a:pt x="407" y="1551"/>
                    <a:pt x="407" y="1551"/>
                    <a:pt x="407" y="1551"/>
                  </a:cubicBezTo>
                  <a:cubicBezTo>
                    <a:pt x="409" y="1552"/>
                    <a:pt x="411" y="1553"/>
                    <a:pt x="412" y="1555"/>
                  </a:cubicBezTo>
                  <a:cubicBezTo>
                    <a:pt x="416" y="1557"/>
                    <a:pt x="416" y="1557"/>
                    <a:pt x="416" y="1557"/>
                  </a:cubicBezTo>
                  <a:cubicBezTo>
                    <a:pt x="416" y="1557"/>
                    <a:pt x="416" y="1557"/>
                    <a:pt x="416" y="1557"/>
                  </a:cubicBezTo>
                  <a:cubicBezTo>
                    <a:pt x="418" y="1558"/>
                    <a:pt x="418" y="1558"/>
                    <a:pt x="418" y="1558"/>
                  </a:cubicBezTo>
                  <a:cubicBezTo>
                    <a:pt x="421" y="1560"/>
                    <a:pt x="424" y="1562"/>
                    <a:pt x="427" y="1563"/>
                  </a:cubicBezTo>
                  <a:cubicBezTo>
                    <a:pt x="431" y="1565"/>
                    <a:pt x="431" y="1565"/>
                    <a:pt x="431" y="1565"/>
                  </a:cubicBezTo>
                  <a:cubicBezTo>
                    <a:pt x="434" y="1566"/>
                    <a:pt x="436" y="1567"/>
                    <a:pt x="439" y="1568"/>
                  </a:cubicBezTo>
                  <a:cubicBezTo>
                    <a:pt x="443" y="1569"/>
                    <a:pt x="443" y="1569"/>
                    <a:pt x="443" y="1569"/>
                  </a:cubicBezTo>
                  <a:cubicBezTo>
                    <a:pt x="446" y="1570"/>
                    <a:pt x="448" y="1571"/>
                    <a:pt x="451" y="1571"/>
                  </a:cubicBezTo>
                  <a:cubicBezTo>
                    <a:pt x="456" y="1572"/>
                    <a:pt x="456" y="1572"/>
                    <a:pt x="456" y="1572"/>
                  </a:cubicBezTo>
                  <a:cubicBezTo>
                    <a:pt x="459" y="1572"/>
                    <a:pt x="463" y="1573"/>
                    <a:pt x="467" y="1573"/>
                  </a:cubicBezTo>
                  <a:cubicBezTo>
                    <a:pt x="469" y="1573"/>
                    <a:pt x="469" y="1573"/>
                    <a:pt x="469" y="1573"/>
                  </a:cubicBezTo>
                  <a:cubicBezTo>
                    <a:pt x="472" y="1573"/>
                    <a:pt x="476" y="1572"/>
                    <a:pt x="480" y="1572"/>
                  </a:cubicBezTo>
                  <a:cubicBezTo>
                    <a:pt x="484" y="1571"/>
                    <a:pt x="484" y="1571"/>
                    <a:pt x="484" y="1571"/>
                  </a:cubicBezTo>
                  <a:cubicBezTo>
                    <a:pt x="487" y="1571"/>
                    <a:pt x="489" y="1570"/>
                    <a:pt x="492" y="1569"/>
                  </a:cubicBezTo>
                  <a:cubicBezTo>
                    <a:pt x="497" y="1568"/>
                    <a:pt x="497" y="1568"/>
                    <a:pt x="497" y="1568"/>
                  </a:cubicBezTo>
                  <a:cubicBezTo>
                    <a:pt x="499" y="1567"/>
                    <a:pt x="502" y="1566"/>
                    <a:pt x="504" y="1565"/>
                  </a:cubicBezTo>
                  <a:cubicBezTo>
                    <a:pt x="508" y="1563"/>
                    <a:pt x="508" y="1563"/>
                    <a:pt x="508" y="1563"/>
                  </a:cubicBezTo>
                  <a:cubicBezTo>
                    <a:pt x="511" y="1562"/>
                    <a:pt x="515" y="1560"/>
                    <a:pt x="518" y="1558"/>
                  </a:cubicBezTo>
                  <a:cubicBezTo>
                    <a:pt x="519" y="1557"/>
                    <a:pt x="519" y="1557"/>
                    <a:pt x="519" y="1557"/>
                  </a:cubicBezTo>
                  <a:cubicBezTo>
                    <a:pt x="520" y="1557"/>
                    <a:pt x="520" y="1557"/>
                    <a:pt x="520" y="1557"/>
                  </a:cubicBezTo>
                  <a:cubicBezTo>
                    <a:pt x="523" y="1555"/>
                    <a:pt x="523" y="1555"/>
                    <a:pt x="523" y="1555"/>
                  </a:cubicBezTo>
                  <a:cubicBezTo>
                    <a:pt x="525" y="1553"/>
                    <a:pt x="527" y="1552"/>
                    <a:pt x="528" y="1551"/>
                  </a:cubicBezTo>
                  <a:cubicBezTo>
                    <a:pt x="531" y="1548"/>
                    <a:pt x="531" y="1548"/>
                    <a:pt x="531" y="1548"/>
                  </a:cubicBezTo>
                  <a:cubicBezTo>
                    <a:pt x="533" y="1546"/>
                    <a:pt x="535" y="1545"/>
                    <a:pt x="536" y="1543"/>
                  </a:cubicBezTo>
                  <a:cubicBezTo>
                    <a:pt x="538" y="1540"/>
                    <a:pt x="538" y="1540"/>
                    <a:pt x="538" y="1540"/>
                  </a:cubicBezTo>
                  <a:cubicBezTo>
                    <a:pt x="541" y="1538"/>
                    <a:pt x="543" y="1534"/>
                    <a:pt x="545" y="1531"/>
                  </a:cubicBezTo>
                  <a:cubicBezTo>
                    <a:pt x="1461" y="157"/>
                    <a:pt x="1461" y="157"/>
                    <a:pt x="1461" y="157"/>
                  </a:cubicBezTo>
                  <a:cubicBezTo>
                    <a:pt x="1489" y="114"/>
                    <a:pt x="1477" y="57"/>
                    <a:pt x="1434" y="29"/>
                  </a:cubicBezTo>
                  <a:cubicBezTo>
                    <a:pt x="1434" y="29"/>
                    <a:pt x="1434" y="29"/>
                    <a:pt x="143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grpSp>
      <p:sp>
        <p:nvSpPr>
          <p:cNvPr id="19" name="Freeform 6">
            <a:extLst>
              <a:ext uri="{FF2B5EF4-FFF2-40B4-BE49-F238E27FC236}">
                <a16:creationId xmlns:a16="http://schemas.microsoft.com/office/drawing/2014/main" xmlns="" id="{6E282EBB-A18B-41A3-A911-BCEF4ECA6D25}"/>
              </a:ext>
            </a:extLst>
          </p:cNvPr>
          <p:cNvSpPr>
            <a:spLocks noChangeAspect="1" noEditPoints="1"/>
          </p:cNvSpPr>
          <p:nvPr>
            <p:custDataLst>
              <p:tags r:id="rId6"/>
            </p:custDataLst>
          </p:nvPr>
        </p:nvSpPr>
        <p:spPr bwMode="auto">
          <a:xfrm>
            <a:off x="805443" y="5442841"/>
            <a:ext cx="656325" cy="632552"/>
          </a:xfrm>
          <a:custGeom>
            <a:avLst/>
            <a:gdLst>
              <a:gd name="T0" fmla="*/ 1288 w 2080"/>
              <a:gd name="T1" fmla="*/ 997 h 2005"/>
              <a:gd name="T2" fmla="*/ 798 w 2080"/>
              <a:gd name="T3" fmla="*/ 1231 h 2005"/>
              <a:gd name="T4" fmla="*/ 900 w 2080"/>
              <a:gd name="T5" fmla="*/ 1590 h 2005"/>
              <a:gd name="T6" fmla="*/ 660 w 2080"/>
              <a:gd name="T7" fmla="*/ 1759 h 2005"/>
              <a:gd name="T8" fmla="*/ 1384 w 2080"/>
              <a:gd name="T9" fmla="*/ 1973 h 2005"/>
              <a:gd name="T10" fmla="*/ 1360 w 2080"/>
              <a:gd name="T11" fmla="*/ 1629 h 2005"/>
              <a:gd name="T12" fmla="*/ 1307 w 2080"/>
              <a:gd name="T13" fmla="*/ 1408 h 2005"/>
              <a:gd name="T14" fmla="*/ 1628 w 2080"/>
              <a:gd name="T15" fmla="*/ 90 h 2005"/>
              <a:gd name="T16" fmla="*/ 1812 w 2080"/>
              <a:gd name="T17" fmla="*/ 428 h 2005"/>
              <a:gd name="T18" fmla="*/ 1628 w 2080"/>
              <a:gd name="T19" fmla="*/ 353 h 2005"/>
              <a:gd name="T20" fmla="*/ 400 w 2080"/>
              <a:gd name="T21" fmla="*/ 800 h 2005"/>
              <a:gd name="T22" fmla="*/ 666 w 2080"/>
              <a:gd name="T23" fmla="*/ 1178 h 2005"/>
              <a:gd name="T24" fmla="*/ 595 w 2080"/>
              <a:gd name="T25" fmla="*/ 1400 h 2005"/>
              <a:gd name="T26" fmla="*/ 786 w 2080"/>
              <a:gd name="T27" fmla="*/ 1549 h 2005"/>
              <a:gd name="T28" fmla="*/ 400 w 2080"/>
              <a:gd name="T29" fmla="*/ 1765 h 2005"/>
              <a:gd name="T30" fmla="*/ 69 w 2080"/>
              <a:gd name="T31" fmla="*/ 1460 h 2005"/>
              <a:gd name="T32" fmla="*/ 81 w 2080"/>
              <a:gd name="T33" fmla="*/ 1310 h 2005"/>
              <a:gd name="T34" fmla="*/ 177 w 2080"/>
              <a:gd name="T35" fmla="*/ 869 h 2005"/>
              <a:gd name="T36" fmla="*/ 1887 w 2080"/>
              <a:gd name="T37" fmla="*/ 1232 h 2005"/>
              <a:gd name="T38" fmla="*/ 1930 w 2080"/>
              <a:gd name="T39" fmla="*/ 1441 h 2005"/>
              <a:gd name="T40" fmla="*/ 1954 w 2080"/>
              <a:gd name="T41" fmla="*/ 1760 h 2005"/>
              <a:gd name="T42" fmla="*/ 1343 w 2080"/>
              <a:gd name="T43" fmla="*/ 1540 h 2005"/>
              <a:gd name="T44" fmla="*/ 1527 w 2080"/>
              <a:gd name="T45" fmla="*/ 1385 h 2005"/>
              <a:gd name="T46" fmla="*/ 1444 w 2080"/>
              <a:gd name="T47" fmla="*/ 1200 h 2005"/>
              <a:gd name="T48" fmla="*/ 1426 w 2080"/>
              <a:gd name="T49" fmla="*/ 968 h 2005"/>
              <a:gd name="T50" fmla="*/ 1733 w 2080"/>
              <a:gd name="T51" fmla="*/ 828 h 2005"/>
              <a:gd name="T52" fmla="*/ 1936 w 2080"/>
              <a:gd name="T53" fmla="*/ 1003 h 2005"/>
              <a:gd name="T54" fmla="*/ 1651 w 2080"/>
              <a:gd name="T55" fmla="*/ 486 h 2005"/>
              <a:gd name="T56" fmla="*/ 1854 w 2080"/>
              <a:gd name="T57" fmla="*/ 760 h 2005"/>
              <a:gd name="T58" fmla="*/ 1632 w 2080"/>
              <a:gd name="T59" fmla="*/ 726 h 2005"/>
              <a:gd name="T60" fmla="*/ 1334 w 2080"/>
              <a:gd name="T61" fmla="*/ 877 h 2005"/>
              <a:gd name="T62" fmla="*/ 1183 w 2080"/>
              <a:gd name="T63" fmla="*/ 622 h 2005"/>
              <a:gd name="T64" fmla="*/ 908 w 2080"/>
              <a:gd name="T65" fmla="*/ 894 h 2005"/>
              <a:gd name="T66" fmla="*/ 730 w 2080"/>
              <a:gd name="T67" fmla="*/ 886 h 2005"/>
              <a:gd name="T68" fmla="*/ 858 w 2080"/>
              <a:gd name="T69" fmla="*/ 594 h 2005"/>
              <a:gd name="T70" fmla="*/ 214 w 2080"/>
              <a:gd name="T71" fmla="*/ 516 h 2005"/>
              <a:gd name="T72" fmla="*/ 658 w 2080"/>
              <a:gd name="T73" fmla="*/ 670 h 2005"/>
              <a:gd name="T74" fmla="*/ 400 w 2080"/>
              <a:gd name="T75" fmla="*/ 716 h 2005"/>
              <a:gd name="T76" fmla="*/ 170 w 2080"/>
              <a:gd name="T77" fmla="*/ 706 h 2005"/>
              <a:gd name="T78" fmla="*/ 1091 w 2080"/>
              <a:gd name="T79" fmla="*/ 487 h 2005"/>
              <a:gd name="T80" fmla="*/ 1343 w 2080"/>
              <a:gd name="T81" fmla="*/ 206 h 2005"/>
              <a:gd name="T82" fmla="*/ 1455 w 2080"/>
              <a:gd name="T83" fmla="*/ 416 h 2005"/>
              <a:gd name="T84" fmla="*/ 1040 w 2080"/>
              <a:gd name="T85" fmla="*/ 17 h 2005"/>
              <a:gd name="T86" fmla="*/ 1172 w 2080"/>
              <a:gd name="T87" fmla="*/ 166 h 2005"/>
              <a:gd name="T88" fmla="*/ 808 w 2080"/>
              <a:gd name="T89" fmla="*/ 170 h 2005"/>
              <a:gd name="T90" fmla="*/ 294 w 2080"/>
              <a:gd name="T91" fmla="*/ 330 h 2005"/>
              <a:gd name="T92" fmla="*/ 544 w 2080"/>
              <a:gd name="T93" fmla="*/ 40 h 2005"/>
              <a:gd name="T94" fmla="*/ 695 w 2080"/>
              <a:gd name="T95" fmla="*/ 152 h 2005"/>
              <a:gd name="T96" fmla="*/ 514 w 2080"/>
              <a:gd name="T97" fmla="*/ 338 h 2005"/>
              <a:gd name="T98" fmla="*/ 836 w 2080"/>
              <a:gd name="T99" fmla="*/ 249 h 2005"/>
              <a:gd name="T100" fmla="*/ 980 w 2080"/>
              <a:gd name="T101" fmla="*/ 475 h 2005"/>
              <a:gd name="T102" fmla="*/ 514 w 2080"/>
              <a:gd name="T103" fmla="*/ 33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0" h="2005">
                <a:moveTo>
                  <a:pt x="1307" y="1408"/>
                </a:moveTo>
                <a:cubicBezTo>
                  <a:pt x="1346" y="1379"/>
                  <a:pt x="1362" y="1326"/>
                  <a:pt x="1353" y="1278"/>
                </a:cubicBezTo>
                <a:cubicBezTo>
                  <a:pt x="1366" y="1220"/>
                  <a:pt x="1368" y="1168"/>
                  <a:pt x="1358" y="1124"/>
                </a:cubicBezTo>
                <a:cubicBezTo>
                  <a:pt x="1347" y="1074"/>
                  <a:pt x="1323" y="1032"/>
                  <a:pt x="1288" y="997"/>
                </a:cubicBezTo>
                <a:cubicBezTo>
                  <a:pt x="1246" y="955"/>
                  <a:pt x="1176" y="931"/>
                  <a:pt x="1110" y="926"/>
                </a:cubicBezTo>
                <a:cubicBezTo>
                  <a:pt x="1046" y="922"/>
                  <a:pt x="982" y="936"/>
                  <a:pt x="942" y="968"/>
                </a:cubicBezTo>
                <a:cubicBezTo>
                  <a:pt x="878" y="980"/>
                  <a:pt x="832" y="1016"/>
                  <a:pt x="808" y="1077"/>
                </a:cubicBezTo>
                <a:cubicBezTo>
                  <a:pt x="791" y="1124"/>
                  <a:pt x="790" y="1178"/>
                  <a:pt x="798" y="1231"/>
                </a:cubicBezTo>
                <a:cubicBezTo>
                  <a:pt x="800" y="1247"/>
                  <a:pt x="803" y="1263"/>
                  <a:pt x="806" y="1278"/>
                </a:cubicBezTo>
                <a:cubicBezTo>
                  <a:pt x="797" y="1326"/>
                  <a:pt x="813" y="1379"/>
                  <a:pt x="852" y="1408"/>
                </a:cubicBezTo>
                <a:cubicBezTo>
                  <a:pt x="863" y="1447"/>
                  <a:pt x="874" y="1488"/>
                  <a:pt x="900" y="1521"/>
                </a:cubicBezTo>
                <a:cubicBezTo>
                  <a:pt x="901" y="1534"/>
                  <a:pt x="907" y="1586"/>
                  <a:pt x="900" y="1590"/>
                </a:cubicBezTo>
                <a:cubicBezTo>
                  <a:pt x="895" y="1593"/>
                  <a:pt x="891" y="1596"/>
                  <a:pt x="886" y="1598"/>
                </a:cubicBezTo>
                <a:cubicBezTo>
                  <a:pt x="861" y="1612"/>
                  <a:pt x="830" y="1618"/>
                  <a:pt x="804" y="1628"/>
                </a:cubicBezTo>
                <a:cubicBezTo>
                  <a:pt x="772" y="1639"/>
                  <a:pt x="739" y="1651"/>
                  <a:pt x="715" y="1674"/>
                </a:cubicBezTo>
                <a:cubicBezTo>
                  <a:pt x="691" y="1698"/>
                  <a:pt x="672" y="1727"/>
                  <a:pt x="660" y="1759"/>
                </a:cubicBezTo>
                <a:cubicBezTo>
                  <a:pt x="646" y="1792"/>
                  <a:pt x="640" y="1828"/>
                  <a:pt x="640" y="1861"/>
                </a:cubicBezTo>
                <a:cubicBezTo>
                  <a:pt x="640" y="1918"/>
                  <a:pt x="697" y="1952"/>
                  <a:pt x="776" y="1973"/>
                </a:cubicBezTo>
                <a:cubicBezTo>
                  <a:pt x="871" y="1998"/>
                  <a:pt x="1002" y="2005"/>
                  <a:pt x="1080" y="2005"/>
                </a:cubicBezTo>
                <a:cubicBezTo>
                  <a:pt x="1157" y="2005"/>
                  <a:pt x="1288" y="1998"/>
                  <a:pt x="1384" y="1973"/>
                </a:cubicBezTo>
                <a:cubicBezTo>
                  <a:pt x="1462" y="1952"/>
                  <a:pt x="1520" y="1918"/>
                  <a:pt x="1520" y="1861"/>
                </a:cubicBezTo>
                <a:cubicBezTo>
                  <a:pt x="1520" y="1828"/>
                  <a:pt x="1513" y="1792"/>
                  <a:pt x="1500" y="1759"/>
                </a:cubicBezTo>
                <a:cubicBezTo>
                  <a:pt x="1487" y="1727"/>
                  <a:pt x="1468" y="1698"/>
                  <a:pt x="1444" y="1674"/>
                </a:cubicBezTo>
                <a:cubicBezTo>
                  <a:pt x="1420" y="1651"/>
                  <a:pt x="1387" y="1639"/>
                  <a:pt x="1360" y="1629"/>
                </a:cubicBezTo>
                <a:cubicBezTo>
                  <a:pt x="1340" y="1622"/>
                  <a:pt x="1260" y="1601"/>
                  <a:pt x="1257" y="1586"/>
                </a:cubicBezTo>
                <a:cubicBezTo>
                  <a:pt x="1255" y="1576"/>
                  <a:pt x="1256" y="1557"/>
                  <a:pt x="1258" y="1540"/>
                </a:cubicBezTo>
                <a:cubicBezTo>
                  <a:pt x="1258" y="1533"/>
                  <a:pt x="1259" y="1527"/>
                  <a:pt x="1259" y="1521"/>
                </a:cubicBezTo>
                <a:cubicBezTo>
                  <a:pt x="1285" y="1488"/>
                  <a:pt x="1297" y="1448"/>
                  <a:pt x="1307" y="1408"/>
                </a:cubicBezTo>
                <a:close/>
                <a:moveTo>
                  <a:pt x="1430" y="141"/>
                </a:moveTo>
                <a:cubicBezTo>
                  <a:pt x="1456" y="117"/>
                  <a:pt x="1490" y="98"/>
                  <a:pt x="1531" y="90"/>
                </a:cubicBezTo>
                <a:cubicBezTo>
                  <a:pt x="1546" y="87"/>
                  <a:pt x="1562" y="85"/>
                  <a:pt x="1580" y="85"/>
                </a:cubicBezTo>
                <a:cubicBezTo>
                  <a:pt x="1597" y="85"/>
                  <a:pt x="1613" y="87"/>
                  <a:pt x="1628" y="90"/>
                </a:cubicBezTo>
                <a:cubicBezTo>
                  <a:pt x="1692" y="103"/>
                  <a:pt x="1738" y="140"/>
                  <a:pt x="1768" y="187"/>
                </a:cubicBezTo>
                <a:cubicBezTo>
                  <a:pt x="1797" y="232"/>
                  <a:pt x="1810" y="284"/>
                  <a:pt x="1810" y="330"/>
                </a:cubicBezTo>
                <a:cubicBezTo>
                  <a:pt x="1810" y="340"/>
                  <a:pt x="1809" y="349"/>
                  <a:pt x="1808" y="358"/>
                </a:cubicBezTo>
                <a:cubicBezTo>
                  <a:pt x="1816" y="381"/>
                  <a:pt x="1817" y="406"/>
                  <a:pt x="1812" y="428"/>
                </a:cubicBezTo>
                <a:cubicBezTo>
                  <a:pt x="1811" y="434"/>
                  <a:pt x="1810" y="439"/>
                  <a:pt x="1808" y="445"/>
                </a:cubicBezTo>
                <a:cubicBezTo>
                  <a:pt x="1788" y="432"/>
                  <a:pt x="1767" y="422"/>
                  <a:pt x="1744" y="416"/>
                </a:cubicBezTo>
                <a:cubicBezTo>
                  <a:pt x="1708" y="406"/>
                  <a:pt x="1671" y="403"/>
                  <a:pt x="1635" y="408"/>
                </a:cubicBezTo>
                <a:cubicBezTo>
                  <a:pt x="1634" y="389"/>
                  <a:pt x="1632" y="371"/>
                  <a:pt x="1628" y="353"/>
                </a:cubicBezTo>
                <a:cubicBezTo>
                  <a:pt x="1616" y="297"/>
                  <a:pt x="1589" y="249"/>
                  <a:pt x="1548" y="208"/>
                </a:cubicBezTo>
                <a:cubicBezTo>
                  <a:pt x="1517" y="177"/>
                  <a:pt x="1475" y="155"/>
                  <a:pt x="1430" y="141"/>
                </a:cubicBezTo>
                <a:close/>
                <a:moveTo>
                  <a:pt x="348" y="787"/>
                </a:moveTo>
                <a:cubicBezTo>
                  <a:pt x="366" y="789"/>
                  <a:pt x="383" y="793"/>
                  <a:pt x="400" y="800"/>
                </a:cubicBezTo>
                <a:cubicBezTo>
                  <a:pt x="416" y="793"/>
                  <a:pt x="434" y="789"/>
                  <a:pt x="451" y="787"/>
                </a:cubicBezTo>
                <a:cubicBezTo>
                  <a:pt x="521" y="779"/>
                  <a:pt x="583" y="810"/>
                  <a:pt x="622" y="869"/>
                </a:cubicBezTo>
                <a:cubicBezTo>
                  <a:pt x="646" y="905"/>
                  <a:pt x="659" y="949"/>
                  <a:pt x="655" y="991"/>
                </a:cubicBezTo>
                <a:cubicBezTo>
                  <a:pt x="652" y="1023"/>
                  <a:pt x="653" y="1103"/>
                  <a:pt x="666" y="1178"/>
                </a:cubicBezTo>
                <a:cubicBezTo>
                  <a:pt x="673" y="1223"/>
                  <a:pt x="684" y="1265"/>
                  <a:pt x="702" y="1287"/>
                </a:cubicBezTo>
                <a:cubicBezTo>
                  <a:pt x="718" y="1310"/>
                  <a:pt x="718" y="1310"/>
                  <a:pt x="718" y="1310"/>
                </a:cubicBezTo>
                <a:cubicBezTo>
                  <a:pt x="703" y="1333"/>
                  <a:pt x="703" y="1333"/>
                  <a:pt x="703" y="1333"/>
                </a:cubicBezTo>
                <a:cubicBezTo>
                  <a:pt x="675" y="1375"/>
                  <a:pt x="636" y="1392"/>
                  <a:pt x="595" y="1400"/>
                </a:cubicBezTo>
                <a:cubicBezTo>
                  <a:pt x="614" y="1407"/>
                  <a:pt x="634" y="1412"/>
                  <a:pt x="653" y="1419"/>
                </a:cubicBezTo>
                <a:cubicBezTo>
                  <a:pt x="678" y="1428"/>
                  <a:pt x="708" y="1439"/>
                  <a:pt x="730" y="1460"/>
                </a:cubicBezTo>
                <a:cubicBezTo>
                  <a:pt x="753" y="1482"/>
                  <a:pt x="770" y="1509"/>
                  <a:pt x="781" y="1538"/>
                </a:cubicBezTo>
                <a:cubicBezTo>
                  <a:pt x="783" y="1542"/>
                  <a:pt x="784" y="1545"/>
                  <a:pt x="786" y="1549"/>
                </a:cubicBezTo>
                <a:cubicBezTo>
                  <a:pt x="740" y="1565"/>
                  <a:pt x="694" y="1583"/>
                  <a:pt x="660" y="1617"/>
                </a:cubicBezTo>
                <a:cubicBezTo>
                  <a:pt x="627" y="1648"/>
                  <a:pt x="602" y="1688"/>
                  <a:pt x="586" y="1729"/>
                </a:cubicBezTo>
                <a:cubicBezTo>
                  <a:pt x="582" y="1738"/>
                  <a:pt x="579" y="1746"/>
                  <a:pt x="577" y="1754"/>
                </a:cubicBezTo>
                <a:cubicBezTo>
                  <a:pt x="512" y="1762"/>
                  <a:pt x="445" y="1765"/>
                  <a:pt x="400" y="1765"/>
                </a:cubicBezTo>
                <a:cubicBezTo>
                  <a:pt x="330" y="1765"/>
                  <a:pt x="211" y="1758"/>
                  <a:pt x="125" y="1736"/>
                </a:cubicBezTo>
                <a:cubicBezTo>
                  <a:pt x="52" y="1717"/>
                  <a:pt x="0" y="1684"/>
                  <a:pt x="0" y="1632"/>
                </a:cubicBezTo>
                <a:cubicBezTo>
                  <a:pt x="0" y="1601"/>
                  <a:pt x="6" y="1568"/>
                  <a:pt x="18" y="1538"/>
                </a:cubicBezTo>
                <a:cubicBezTo>
                  <a:pt x="30" y="1509"/>
                  <a:pt x="46" y="1482"/>
                  <a:pt x="69" y="1460"/>
                </a:cubicBezTo>
                <a:cubicBezTo>
                  <a:pt x="91" y="1439"/>
                  <a:pt x="121" y="1428"/>
                  <a:pt x="146" y="1419"/>
                </a:cubicBezTo>
                <a:cubicBezTo>
                  <a:pt x="166" y="1412"/>
                  <a:pt x="185" y="1407"/>
                  <a:pt x="204" y="1400"/>
                </a:cubicBezTo>
                <a:cubicBezTo>
                  <a:pt x="164" y="1392"/>
                  <a:pt x="124" y="1375"/>
                  <a:pt x="96" y="1333"/>
                </a:cubicBezTo>
                <a:cubicBezTo>
                  <a:pt x="81" y="1310"/>
                  <a:pt x="81" y="1310"/>
                  <a:pt x="81" y="1310"/>
                </a:cubicBezTo>
                <a:cubicBezTo>
                  <a:pt x="98" y="1287"/>
                  <a:pt x="98" y="1287"/>
                  <a:pt x="98" y="1287"/>
                </a:cubicBezTo>
                <a:cubicBezTo>
                  <a:pt x="115" y="1265"/>
                  <a:pt x="126" y="1223"/>
                  <a:pt x="134" y="1178"/>
                </a:cubicBezTo>
                <a:cubicBezTo>
                  <a:pt x="146" y="1103"/>
                  <a:pt x="147" y="1023"/>
                  <a:pt x="144" y="991"/>
                </a:cubicBezTo>
                <a:cubicBezTo>
                  <a:pt x="140" y="949"/>
                  <a:pt x="153" y="905"/>
                  <a:pt x="177" y="869"/>
                </a:cubicBezTo>
                <a:cubicBezTo>
                  <a:pt x="216" y="810"/>
                  <a:pt x="278" y="779"/>
                  <a:pt x="348" y="787"/>
                </a:cubicBezTo>
                <a:close/>
                <a:moveTo>
                  <a:pt x="1936" y="1003"/>
                </a:moveTo>
                <a:cubicBezTo>
                  <a:pt x="1929" y="1109"/>
                  <a:pt x="1929" y="1109"/>
                  <a:pt x="1929" y="1109"/>
                </a:cubicBezTo>
                <a:cubicBezTo>
                  <a:pt x="1939" y="1154"/>
                  <a:pt x="1924" y="1204"/>
                  <a:pt x="1887" y="1232"/>
                </a:cubicBezTo>
                <a:cubicBezTo>
                  <a:pt x="1880" y="1253"/>
                  <a:pt x="1870" y="1278"/>
                  <a:pt x="1859" y="1300"/>
                </a:cubicBezTo>
                <a:cubicBezTo>
                  <a:pt x="1850" y="1318"/>
                  <a:pt x="1840" y="1335"/>
                  <a:pt x="1828" y="1350"/>
                </a:cubicBezTo>
                <a:cubicBezTo>
                  <a:pt x="1829" y="1364"/>
                  <a:pt x="1831" y="1400"/>
                  <a:pt x="1845" y="1409"/>
                </a:cubicBezTo>
                <a:cubicBezTo>
                  <a:pt x="1871" y="1426"/>
                  <a:pt x="1900" y="1430"/>
                  <a:pt x="1930" y="1441"/>
                </a:cubicBezTo>
                <a:cubicBezTo>
                  <a:pt x="1958" y="1452"/>
                  <a:pt x="1988" y="1462"/>
                  <a:pt x="2010" y="1484"/>
                </a:cubicBezTo>
                <a:cubicBezTo>
                  <a:pt x="2033" y="1506"/>
                  <a:pt x="2050" y="1533"/>
                  <a:pt x="2061" y="1562"/>
                </a:cubicBezTo>
                <a:cubicBezTo>
                  <a:pt x="2074" y="1592"/>
                  <a:pt x="2080" y="1624"/>
                  <a:pt x="2080" y="1655"/>
                </a:cubicBezTo>
                <a:cubicBezTo>
                  <a:pt x="2080" y="1708"/>
                  <a:pt x="2027" y="1741"/>
                  <a:pt x="1954" y="1760"/>
                </a:cubicBezTo>
                <a:cubicBezTo>
                  <a:pt x="1868" y="1782"/>
                  <a:pt x="1749" y="1789"/>
                  <a:pt x="1680" y="1789"/>
                </a:cubicBezTo>
                <a:cubicBezTo>
                  <a:pt x="1655" y="1789"/>
                  <a:pt x="1624" y="1788"/>
                  <a:pt x="1591" y="1786"/>
                </a:cubicBezTo>
                <a:cubicBezTo>
                  <a:pt x="1577" y="1723"/>
                  <a:pt x="1546" y="1662"/>
                  <a:pt x="1500" y="1617"/>
                </a:cubicBezTo>
                <a:cubicBezTo>
                  <a:pt x="1459" y="1578"/>
                  <a:pt x="1397" y="1556"/>
                  <a:pt x="1343" y="1540"/>
                </a:cubicBezTo>
                <a:cubicBezTo>
                  <a:pt x="1358" y="1515"/>
                  <a:pt x="1367" y="1490"/>
                  <a:pt x="1374" y="1466"/>
                </a:cubicBezTo>
                <a:cubicBezTo>
                  <a:pt x="1400" y="1450"/>
                  <a:pt x="1435" y="1439"/>
                  <a:pt x="1464" y="1430"/>
                </a:cubicBezTo>
                <a:cubicBezTo>
                  <a:pt x="1481" y="1425"/>
                  <a:pt x="1496" y="1420"/>
                  <a:pt x="1513" y="1410"/>
                </a:cubicBezTo>
                <a:cubicBezTo>
                  <a:pt x="1522" y="1404"/>
                  <a:pt x="1524" y="1395"/>
                  <a:pt x="1527" y="1385"/>
                </a:cubicBezTo>
                <a:cubicBezTo>
                  <a:pt x="1530" y="1374"/>
                  <a:pt x="1531" y="1361"/>
                  <a:pt x="1531" y="1350"/>
                </a:cubicBezTo>
                <a:cubicBezTo>
                  <a:pt x="1520" y="1335"/>
                  <a:pt x="1509" y="1318"/>
                  <a:pt x="1500" y="1300"/>
                </a:cubicBezTo>
                <a:cubicBezTo>
                  <a:pt x="1489" y="1278"/>
                  <a:pt x="1479" y="1253"/>
                  <a:pt x="1472" y="1232"/>
                </a:cubicBezTo>
                <a:cubicBezTo>
                  <a:pt x="1460" y="1224"/>
                  <a:pt x="1451" y="1212"/>
                  <a:pt x="1444" y="1200"/>
                </a:cubicBezTo>
                <a:cubicBezTo>
                  <a:pt x="1445" y="1167"/>
                  <a:pt x="1442" y="1136"/>
                  <a:pt x="1436" y="1106"/>
                </a:cubicBezTo>
                <a:cubicBezTo>
                  <a:pt x="1434" y="1097"/>
                  <a:pt x="1431" y="1087"/>
                  <a:pt x="1428" y="1078"/>
                </a:cubicBezTo>
                <a:cubicBezTo>
                  <a:pt x="1424" y="1005"/>
                  <a:pt x="1424" y="1005"/>
                  <a:pt x="1424" y="1005"/>
                </a:cubicBezTo>
                <a:cubicBezTo>
                  <a:pt x="1424" y="1005"/>
                  <a:pt x="1426" y="971"/>
                  <a:pt x="1426" y="968"/>
                </a:cubicBezTo>
                <a:cubicBezTo>
                  <a:pt x="1434" y="917"/>
                  <a:pt x="1463" y="876"/>
                  <a:pt x="1501" y="848"/>
                </a:cubicBezTo>
                <a:cubicBezTo>
                  <a:pt x="1538" y="821"/>
                  <a:pt x="1586" y="806"/>
                  <a:pt x="1634" y="806"/>
                </a:cubicBezTo>
                <a:cubicBezTo>
                  <a:pt x="1648" y="805"/>
                  <a:pt x="1662" y="806"/>
                  <a:pt x="1677" y="808"/>
                </a:cubicBezTo>
                <a:cubicBezTo>
                  <a:pt x="1698" y="812"/>
                  <a:pt x="1715" y="818"/>
                  <a:pt x="1733" y="828"/>
                </a:cubicBezTo>
                <a:cubicBezTo>
                  <a:pt x="1750" y="823"/>
                  <a:pt x="1766" y="822"/>
                  <a:pt x="1782" y="824"/>
                </a:cubicBezTo>
                <a:cubicBezTo>
                  <a:pt x="1812" y="826"/>
                  <a:pt x="1840" y="839"/>
                  <a:pt x="1864" y="857"/>
                </a:cubicBezTo>
                <a:cubicBezTo>
                  <a:pt x="1887" y="875"/>
                  <a:pt x="1907" y="898"/>
                  <a:pt x="1920" y="924"/>
                </a:cubicBezTo>
                <a:cubicBezTo>
                  <a:pt x="1932" y="949"/>
                  <a:pt x="1938" y="976"/>
                  <a:pt x="1936" y="1003"/>
                </a:cubicBezTo>
                <a:close/>
                <a:moveTo>
                  <a:pt x="1477" y="492"/>
                </a:moveTo>
                <a:cubicBezTo>
                  <a:pt x="1500" y="486"/>
                  <a:pt x="1524" y="484"/>
                  <a:pt x="1548" y="486"/>
                </a:cubicBezTo>
                <a:cubicBezTo>
                  <a:pt x="1566" y="488"/>
                  <a:pt x="1583" y="492"/>
                  <a:pt x="1600" y="499"/>
                </a:cubicBezTo>
                <a:cubicBezTo>
                  <a:pt x="1616" y="492"/>
                  <a:pt x="1634" y="488"/>
                  <a:pt x="1651" y="486"/>
                </a:cubicBezTo>
                <a:cubicBezTo>
                  <a:pt x="1675" y="484"/>
                  <a:pt x="1699" y="486"/>
                  <a:pt x="1722" y="492"/>
                </a:cubicBezTo>
                <a:cubicBezTo>
                  <a:pt x="1763" y="504"/>
                  <a:pt x="1798" y="533"/>
                  <a:pt x="1822" y="568"/>
                </a:cubicBezTo>
                <a:cubicBezTo>
                  <a:pt x="1846" y="604"/>
                  <a:pt x="1859" y="648"/>
                  <a:pt x="1855" y="690"/>
                </a:cubicBezTo>
                <a:cubicBezTo>
                  <a:pt x="1854" y="705"/>
                  <a:pt x="1853" y="730"/>
                  <a:pt x="1854" y="760"/>
                </a:cubicBezTo>
                <a:cubicBezTo>
                  <a:pt x="1834" y="752"/>
                  <a:pt x="1812" y="746"/>
                  <a:pt x="1789" y="744"/>
                </a:cubicBezTo>
                <a:cubicBezTo>
                  <a:pt x="1774" y="743"/>
                  <a:pt x="1760" y="743"/>
                  <a:pt x="1745" y="745"/>
                </a:cubicBezTo>
                <a:cubicBezTo>
                  <a:pt x="1728" y="738"/>
                  <a:pt x="1711" y="733"/>
                  <a:pt x="1690" y="730"/>
                </a:cubicBezTo>
                <a:cubicBezTo>
                  <a:pt x="1671" y="727"/>
                  <a:pt x="1652" y="725"/>
                  <a:pt x="1632" y="726"/>
                </a:cubicBezTo>
                <a:cubicBezTo>
                  <a:pt x="1568" y="727"/>
                  <a:pt x="1504" y="747"/>
                  <a:pt x="1454" y="783"/>
                </a:cubicBezTo>
                <a:cubicBezTo>
                  <a:pt x="1402" y="821"/>
                  <a:pt x="1363" y="876"/>
                  <a:pt x="1349" y="945"/>
                </a:cubicBezTo>
                <a:cubicBezTo>
                  <a:pt x="1341" y="937"/>
                  <a:pt x="1333" y="930"/>
                  <a:pt x="1324" y="922"/>
                </a:cubicBezTo>
                <a:cubicBezTo>
                  <a:pt x="1328" y="908"/>
                  <a:pt x="1331" y="893"/>
                  <a:pt x="1334" y="877"/>
                </a:cubicBezTo>
                <a:cubicBezTo>
                  <a:pt x="1346" y="803"/>
                  <a:pt x="1347" y="722"/>
                  <a:pt x="1344" y="690"/>
                </a:cubicBezTo>
                <a:cubicBezTo>
                  <a:pt x="1340" y="648"/>
                  <a:pt x="1353" y="604"/>
                  <a:pt x="1377" y="568"/>
                </a:cubicBezTo>
                <a:cubicBezTo>
                  <a:pt x="1401" y="533"/>
                  <a:pt x="1436" y="504"/>
                  <a:pt x="1477" y="492"/>
                </a:cubicBezTo>
                <a:close/>
                <a:moveTo>
                  <a:pt x="1183" y="622"/>
                </a:moveTo>
                <a:cubicBezTo>
                  <a:pt x="1216" y="655"/>
                  <a:pt x="1239" y="694"/>
                  <a:pt x="1249" y="741"/>
                </a:cubicBezTo>
                <a:cubicBezTo>
                  <a:pt x="1258" y="781"/>
                  <a:pt x="1257" y="826"/>
                  <a:pt x="1246" y="877"/>
                </a:cubicBezTo>
                <a:cubicBezTo>
                  <a:pt x="1205" y="860"/>
                  <a:pt x="1159" y="850"/>
                  <a:pt x="1115" y="847"/>
                </a:cubicBezTo>
                <a:cubicBezTo>
                  <a:pt x="1040" y="842"/>
                  <a:pt x="964" y="857"/>
                  <a:pt x="908" y="894"/>
                </a:cubicBezTo>
                <a:cubicBezTo>
                  <a:pt x="839" y="912"/>
                  <a:pt x="791" y="948"/>
                  <a:pt x="760" y="996"/>
                </a:cubicBezTo>
                <a:cubicBezTo>
                  <a:pt x="748" y="984"/>
                  <a:pt x="740" y="969"/>
                  <a:pt x="734" y="953"/>
                </a:cubicBezTo>
                <a:cubicBezTo>
                  <a:pt x="733" y="940"/>
                  <a:pt x="731" y="927"/>
                  <a:pt x="728" y="914"/>
                </a:cubicBezTo>
                <a:cubicBezTo>
                  <a:pt x="728" y="904"/>
                  <a:pt x="728" y="895"/>
                  <a:pt x="730" y="886"/>
                </a:cubicBezTo>
                <a:cubicBezTo>
                  <a:pt x="727" y="872"/>
                  <a:pt x="724" y="857"/>
                  <a:pt x="722" y="842"/>
                </a:cubicBezTo>
                <a:cubicBezTo>
                  <a:pt x="715" y="793"/>
                  <a:pt x="716" y="741"/>
                  <a:pt x="732" y="698"/>
                </a:cubicBezTo>
                <a:cubicBezTo>
                  <a:pt x="750" y="649"/>
                  <a:pt x="786" y="612"/>
                  <a:pt x="848" y="596"/>
                </a:cubicBezTo>
                <a:cubicBezTo>
                  <a:pt x="851" y="596"/>
                  <a:pt x="854" y="595"/>
                  <a:pt x="858" y="594"/>
                </a:cubicBezTo>
                <a:cubicBezTo>
                  <a:pt x="895" y="564"/>
                  <a:pt x="954" y="552"/>
                  <a:pt x="1014" y="556"/>
                </a:cubicBezTo>
                <a:cubicBezTo>
                  <a:pt x="1077" y="560"/>
                  <a:pt x="1143" y="582"/>
                  <a:pt x="1183" y="622"/>
                </a:cubicBezTo>
                <a:close/>
                <a:moveTo>
                  <a:pt x="168" y="673"/>
                </a:moveTo>
                <a:cubicBezTo>
                  <a:pt x="168" y="624"/>
                  <a:pt x="182" y="565"/>
                  <a:pt x="214" y="516"/>
                </a:cubicBezTo>
                <a:cubicBezTo>
                  <a:pt x="261" y="443"/>
                  <a:pt x="334" y="405"/>
                  <a:pt x="420" y="405"/>
                </a:cubicBezTo>
                <a:cubicBezTo>
                  <a:pt x="506" y="405"/>
                  <a:pt x="580" y="443"/>
                  <a:pt x="626" y="516"/>
                </a:cubicBezTo>
                <a:cubicBezTo>
                  <a:pt x="651" y="555"/>
                  <a:pt x="666" y="599"/>
                  <a:pt x="670" y="640"/>
                </a:cubicBezTo>
                <a:cubicBezTo>
                  <a:pt x="666" y="650"/>
                  <a:pt x="661" y="660"/>
                  <a:pt x="658" y="670"/>
                </a:cubicBezTo>
                <a:cubicBezTo>
                  <a:pt x="646" y="701"/>
                  <a:pt x="640" y="734"/>
                  <a:pt x="638" y="768"/>
                </a:cubicBezTo>
                <a:cubicBezTo>
                  <a:pt x="611" y="744"/>
                  <a:pt x="579" y="726"/>
                  <a:pt x="544" y="716"/>
                </a:cubicBezTo>
                <a:cubicBezTo>
                  <a:pt x="511" y="706"/>
                  <a:pt x="477" y="704"/>
                  <a:pt x="443" y="708"/>
                </a:cubicBezTo>
                <a:cubicBezTo>
                  <a:pt x="428" y="709"/>
                  <a:pt x="414" y="712"/>
                  <a:pt x="400" y="716"/>
                </a:cubicBezTo>
                <a:cubicBezTo>
                  <a:pt x="385" y="712"/>
                  <a:pt x="371" y="709"/>
                  <a:pt x="356" y="707"/>
                </a:cubicBezTo>
                <a:cubicBezTo>
                  <a:pt x="322" y="704"/>
                  <a:pt x="288" y="706"/>
                  <a:pt x="255" y="716"/>
                </a:cubicBezTo>
                <a:cubicBezTo>
                  <a:pt x="221" y="726"/>
                  <a:pt x="190" y="744"/>
                  <a:pt x="163" y="766"/>
                </a:cubicBezTo>
                <a:cubicBezTo>
                  <a:pt x="161" y="746"/>
                  <a:pt x="163" y="725"/>
                  <a:pt x="170" y="706"/>
                </a:cubicBezTo>
                <a:cubicBezTo>
                  <a:pt x="169" y="696"/>
                  <a:pt x="168" y="685"/>
                  <a:pt x="168" y="673"/>
                </a:cubicBezTo>
                <a:close/>
                <a:moveTo>
                  <a:pt x="1274" y="605"/>
                </a:moveTo>
                <a:cubicBezTo>
                  <a:pt x="1263" y="591"/>
                  <a:pt x="1252" y="578"/>
                  <a:pt x="1240" y="566"/>
                </a:cubicBezTo>
                <a:cubicBezTo>
                  <a:pt x="1202" y="527"/>
                  <a:pt x="1148" y="501"/>
                  <a:pt x="1091" y="487"/>
                </a:cubicBezTo>
                <a:cubicBezTo>
                  <a:pt x="1089" y="478"/>
                  <a:pt x="1088" y="468"/>
                  <a:pt x="1086" y="459"/>
                </a:cubicBezTo>
                <a:cubicBezTo>
                  <a:pt x="1080" y="416"/>
                  <a:pt x="1080" y="370"/>
                  <a:pt x="1095" y="332"/>
                </a:cubicBezTo>
                <a:cubicBezTo>
                  <a:pt x="1114" y="281"/>
                  <a:pt x="1152" y="251"/>
                  <a:pt x="1206" y="240"/>
                </a:cubicBezTo>
                <a:cubicBezTo>
                  <a:pt x="1239" y="214"/>
                  <a:pt x="1291" y="203"/>
                  <a:pt x="1343" y="206"/>
                </a:cubicBezTo>
                <a:cubicBezTo>
                  <a:pt x="1398" y="210"/>
                  <a:pt x="1456" y="230"/>
                  <a:pt x="1492" y="265"/>
                </a:cubicBezTo>
                <a:cubicBezTo>
                  <a:pt x="1522" y="294"/>
                  <a:pt x="1541" y="329"/>
                  <a:pt x="1550" y="370"/>
                </a:cubicBezTo>
                <a:cubicBezTo>
                  <a:pt x="1552" y="382"/>
                  <a:pt x="1554" y="394"/>
                  <a:pt x="1555" y="407"/>
                </a:cubicBezTo>
                <a:cubicBezTo>
                  <a:pt x="1521" y="404"/>
                  <a:pt x="1488" y="406"/>
                  <a:pt x="1455" y="416"/>
                </a:cubicBezTo>
                <a:cubicBezTo>
                  <a:pt x="1396" y="432"/>
                  <a:pt x="1345" y="473"/>
                  <a:pt x="1311" y="524"/>
                </a:cubicBezTo>
                <a:cubicBezTo>
                  <a:pt x="1295" y="549"/>
                  <a:pt x="1282" y="576"/>
                  <a:pt x="1274" y="605"/>
                </a:cubicBezTo>
                <a:close/>
                <a:moveTo>
                  <a:pt x="994" y="6"/>
                </a:moveTo>
                <a:cubicBezTo>
                  <a:pt x="1010" y="8"/>
                  <a:pt x="1025" y="12"/>
                  <a:pt x="1040" y="17"/>
                </a:cubicBezTo>
                <a:cubicBezTo>
                  <a:pt x="1054" y="12"/>
                  <a:pt x="1070" y="8"/>
                  <a:pt x="1085" y="6"/>
                </a:cubicBezTo>
                <a:cubicBezTo>
                  <a:pt x="1149" y="0"/>
                  <a:pt x="1205" y="28"/>
                  <a:pt x="1241" y="81"/>
                </a:cubicBezTo>
                <a:cubicBezTo>
                  <a:pt x="1251" y="96"/>
                  <a:pt x="1259" y="114"/>
                  <a:pt x="1265" y="131"/>
                </a:cubicBezTo>
                <a:cubicBezTo>
                  <a:pt x="1231" y="138"/>
                  <a:pt x="1199" y="149"/>
                  <a:pt x="1172" y="166"/>
                </a:cubicBezTo>
                <a:cubicBezTo>
                  <a:pt x="1099" y="186"/>
                  <a:pt x="1053" y="230"/>
                  <a:pt x="1027" y="288"/>
                </a:cubicBezTo>
                <a:cubicBezTo>
                  <a:pt x="1010" y="261"/>
                  <a:pt x="988" y="237"/>
                  <a:pt x="964" y="218"/>
                </a:cubicBezTo>
                <a:cubicBezTo>
                  <a:pt x="930" y="192"/>
                  <a:pt x="888" y="174"/>
                  <a:pt x="844" y="170"/>
                </a:cubicBezTo>
                <a:cubicBezTo>
                  <a:pt x="832" y="169"/>
                  <a:pt x="820" y="168"/>
                  <a:pt x="808" y="170"/>
                </a:cubicBezTo>
                <a:cubicBezTo>
                  <a:pt x="810" y="138"/>
                  <a:pt x="821" y="108"/>
                  <a:pt x="838" y="81"/>
                </a:cubicBezTo>
                <a:cubicBezTo>
                  <a:pt x="874" y="28"/>
                  <a:pt x="930" y="0"/>
                  <a:pt x="994" y="6"/>
                </a:cubicBezTo>
                <a:close/>
                <a:moveTo>
                  <a:pt x="292" y="350"/>
                </a:moveTo>
                <a:cubicBezTo>
                  <a:pt x="293" y="343"/>
                  <a:pt x="293" y="336"/>
                  <a:pt x="294" y="330"/>
                </a:cubicBezTo>
                <a:cubicBezTo>
                  <a:pt x="292" y="318"/>
                  <a:pt x="290" y="306"/>
                  <a:pt x="288" y="293"/>
                </a:cubicBezTo>
                <a:cubicBezTo>
                  <a:pt x="282" y="250"/>
                  <a:pt x="282" y="204"/>
                  <a:pt x="297" y="166"/>
                </a:cubicBezTo>
                <a:cubicBezTo>
                  <a:pt x="316" y="115"/>
                  <a:pt x="354" y="85"/>
                  <a:pt x="407" y="74"/>
                </a:cubicBezTo>
                <a:cubicBezTo>
                  <a:pt x="441" y="48"/>
                  <a:pt x="493" y="37"/>
                  <a:pt x="544" y="40"/>
                </a:cubicBezTo>
                <a:cubicBezTo>
                  <a:pt x="600" y="44"/>
                  <a:pt x="658" y="64"/>
                  <a:pt x="694" y="99"/>
                </a:cubicBezTo>
                <a:cubicBezTo>
                  <a:pt x="708" y="113"/>
                  <a:pt x="720" y="129"/>
                  <a:pt x="730" y="146"/>
                </a:cubicBezTo>
                <a:cubicBezTo>
                  <a:pt x="730" y="149"/>
                  <a:pt x="729" y="151"/>
                  <a:pt x="729" y="154"/>
                </a:cubicBezTo>
                <a:cubicBezTo>
                  <a:pt x="718" y="152"/>
                  <a:pt x="706" y="152"/>
                  <a:pt x="695" y="152"/>
                </a:cubicBezTo>
                <a:cubicBezTo>
                  <a:pt x="632" y="153"/>
                  <a:pt x="572" y="173"/>
                  <a:pt x="523" y="208"/>
                </a:cubicBezTo>
                <a:cubicBezTo>
                  <a:pt x="483" y="237"/>
                  <a:pt x="450" y="277"/>
                  <a:pt x="432" y="325"/>
                </a:cubicBezTo>
                <a:cubicBezTo>
                  <a:pt x="385" y="324"/>
                  <a:pt x="337" y="332"/>
                  <a:pt x="292" y="350"/>
                </a:cubicBezTo>
                <a:close/>
                <a:moveTo>
                  <a:pt x="514" y="338"/>
                </a:moveTo>
                <a:cubicBezTo>
                  <a:pt x="527" y="312"/>
                  <a:pt x="546" y="290"/>
                  <a:pt x="570" y="273"/>
                </a:cubicBezTo>
                <a:cubicBezTo>
                  <a:pt x="605" y="247"/>
                  <a:pt x="650" y="233"/>
                  <a:pt x="696" y="232"/>
                </a:cubicBezTo>
                <a:cubicBezTo>
                  <a:pt x="729" y="231"/>
                  <a:pt x="762" y="237"/>
                  <a:pt x="791" y="253"/>
                </a:cubicBezTo>
                <a:cubicBezTo>
                  <a:pt x="806" y="249"/>
                  <a:pt x="821" y="248"/>
                  <a:pt x="836" y="249"/>
                </a:cubicBezTo>
                <a:cubicBezTo>
                  <a:pt x="865" y="252"/>
                  <a:pt x="892" y="264"/>
                  <a:pt x="915" y="281"/>
                </a:cubicBezTo>
                <a:cubicBezTo>
                  <a:pt x="937" y="298"/>
                  <a:pt x="956" y="321"/>
                  <a:pt x="968" y="346"/>
                </a:cubicBezTo>
                <a:cubicBezTo>
                  <a:pt x="980" y="369"/>
                  <a:pt x="986" y="395"/>
                  <a:pt x="984" y="420"/>
                </a:cubicBezTo>
                <a:cubicBezTo>
                  <a:pt x="980" y="475"/>
                  <a:pt x="980" y="475"/>
                  <a:pt x="980" y="475"/>
                </a:cubicBezTo>
                <a:cubicBezTo>
                  <a:pt x="923" y="477"/>
                  <a:pt x="867" y="492"/>
                  <a:pt x="824" y="520"/>
                </a:cubicBezTo>
                <a:cubicBezTo>
                  <a:pt x="789" y="530"/>
                  <a:pt x="759" y="544"/>
                  <a:pt x="735" y="562"/>
                </a:cubicBezTo>
                <a:cubicBezTo>
                  <a:pt x="725" y="532"/>
                  <a:pt x="712" y="502"/>
                  <a:pt x="694" y="473"/>
                </a:cubicBezTo>
                <a:cubicBezTo>
                  <a:pt x="654" y="412"/>
                  <a:pt x="596" y="361"/>
                  <a:pt x="514" y="338"/>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1333" noProof="1"/>
          </a:p>
        </p:txBody>
      </p:sp>
      <p:sp>
        <p:nvSpPr>
          <p:cNvPr id="20" name="Freeform 21">
            <a:extLst>
              <a:ext uri="{FF2B5EF4-FFF2-40B4-BE49-F238E27FC236}">
                <a16:creationId xmlns:a16="http://schemas.microsoft.com/office/drawing/2014/main" xmlns="" id="{E21E3C1D-EC12-4677-90E3-C92C5DFC844D}"/>
              </a:ext>
            </a:extLst>
          </p:cNvPr>
          <p:cNvSpPr>
            <a:spLocks noChangeAspect="1" noEditPoints="1"/>
          </p:cNvSpPr>
          <p:nvPr>
            <p:custDataLst>
              <p:tags r:id="rId7"/>
            </p:custDataLst>
          </p:nvPr>
        </p:nvSpPr>
        <p:spPr bwMode="auto">
          <a:xfrm>
            <a:off x="2857269" y="5463661"/>
            <a:ext cx="591305" cy="568201"/>
          </a:xfrm>
          <a:custGeom>
            <a:avLst/>
            <a:gdLst>
              <a:gd name="T0" fmla="*/ 386 w 2080"/>
              <a:gd name="T1" fmla="*/ 799 h 1999"/>
              <a:gd name="T2" fmla="*/ 306 w 2080"/>
              <a:gd name="T3" fmla="*/ 719 h 1999"/>
              <a:gd name="T4" fmla="*/ 0 w 2080"/>
              <a:gd name="T5" fmla="*/ 719 h 1999"/>
              <a:gd name="T6" fmla="*/ 0 w 2080"/>
              <a:gd name="T7" fmla="*/ 1999 h 1999"/>
              <a:gd name="T8" fmla="*/ 2080 w 2080"/>
              <a:gd name="T9" fmla="*/ 1999 h 1999"/>
              <a:gd name="T10" fmla="*/ 2080 w 2080"/>
              <a:gd name="T11" fmla="*/ 719 h 1999"/>
              <a:gd name="T12" fmla="*/ 896 w 2080"/>
              <a:gd name="T13" fmla="*/ 719 h 1999"/>
              <a:gd name="T14" fmla="*/ 658 w 2080"/>
              <a:gd name="T15" fmla="*/ 958 h 1999"/>
              <a:gd name="T16" fmla="*/ 545 w 2080"/>
              <a:gd name="T17" fmla="*/ 958 h 1999"/>
              <a:gd name="T18" fmla="*/ 396 w 2080"/>
              <a:gd name="T19" fmla="*/ 809 h 1999"/>
              <a:gd name="T20" fmla="*/ 80 w 2080"/>
              <a:gd name="T21" fmla="*/ 1117 h 1999"/>
              <a:gd name="T22" fmla="*/ 80 w 2080"/>
              <a:gd name="T23" fmla="*/ 799 h 1999"/>
              <a:gd name="T24" fmla="*/ 386 w 2080"/>
              <a:gd name="T25" fmla="*/ 799 h 1999"/>
              <a:gd name="T26" fmla="*/ 1682 w 2080"/>
              <a:gd name="T27" fmla="*/ 799 h 1999"/>
              <a:gd name="T28" fmla="*/ 2000 w 2080"/>
              <a:gd name="T29" fmla="*/ 799 h 1999"/>
              <a:gd name="T30" fmla="*/ 2000 w 2080"/>
              <a:gd name="T31" fmla="*/ 1117 h 1999"/>
              <a:gd name="T32" fmla="*/ 1682 w 2080"/>
              <a:gd name="T33" fmla="*/ 799 h 1999"/>
              <a:gd name="T34" fmla="*/ 2000 w 2080"/>
              <a:gd name="T35" fmla="*/ 1601 h 1999"/>
              <a:gd name="T36" fmla="*/ 2000 w 2080"/>
              <a:gd name="T37" fmla="*/ 1919 h 1999"/>
              <a:gd name="T38" fmla="*/ 1682 w 2080"/>
              <a:gd name="T39" fmla="*/ 1919 h 1999"/>
              <a:gd name="T40" fmla="*/ 2000 w 2080"/>
              <a:gd name="T41" fmla="*/ 1601 h 1999"/>
              <a:gd name="T42" fmla="*/ 398 w 2080"/>
              <a:gd name="T43" fmla="*/ 1919 h 1999"/>
              <a:gd name="T44" fmla="*/ 80 w 2080"/>
              <a:gd name="T45" fmla="*/ 1919 h 1999"/>
              <a:gd name="T46" fmla="*/ 80 w 2080"/>
              <a:gd name="T47" fmla="*/ 1601 h 1999"/>
              <a:gd name="T48" fmla="*/ 398 w 2080"/>
              <a:gd name="T49" fmla="*/ 1919 h 1999"/>
              <a:gd name="T50" fmla="*/ 1040 w 2080"/>
              <a:gd name="T51" fmla="*/ 879 h 1999"/>
              <a:gd name="T52" fmla="*/ 1440 w 2080"/>
              <a:gd name="T53" fmla="*/ 1359 h 1999"/>
              <a:gd name="T54" fmla="*/ 1040 w 2080"/>
              <a:gd name="T55" fmla="*/ 1839 h 1999"/>
              <a:gd name="T56" fmla="*/ 640 w 2080"/>
              <a:gd name="T57" fmla="*/ 1359 h 1999"/>
              <a:gd name="T58" fmla="*/ 1040 w 2080"/>
              <a:gd name="T59" fmla="*/ 879 h 1999"/>
              <a:gd name="T60" fmla="*/ 1120 w 2080"/>
              <a:gd name="T61" fmla="*/ 0 h 1999"/>
              <a:gd name="T62" fmla="*/ 1680 w 2080"/>
              <a:gd name="T63" fmla="*/ 559 h 1999"/>
              <a:gd name="T64" fmla="*/ 1680 w 2080"/>
              <a:gd name="T65" fmla="*/ 639 h 1999"/>
              <a:gd name="T66" fmla="*/ 1600 w 2080"/>
              <a:gd name="T67" fmla="*/ 639 h 1999"/>
              <a:gd name="T68" fmla="*/ 1600 w 2080"/>
              <a:gd name="T69" fmla="*/ 559 h 1999"/>
              <a:gd name="T70" fmla="*/ 1118 w 2080"/>
              <a:gd name="T71" fmla="*/ 79 h 1999"/>
              <a:gd name="T72" fmla="*/ 640 w 2080"/>
              <a:gd name="T73" fmla="*/ 557 h 1999"/>
              <a:gd name="T74" fmla="*/ 641 w 2080"/>
              <a:gd name="T75" fmla="*/ 748 h 1999"/>
              <a:gd name="T76" fmla="*/ 893 w 2080"/>
              <a:gd name="T77" fmla="*/ 496 h 1999"/>
              <a:gd name="T78" fmla="*/ 950 w 2080"/>
              <a:gd name="T79" fmla="*/ 553 h 1999"/>
              <a:gd name="T80" fmla="*/ 601 w 2080"/>
              <a:gd name="T81" fmla="*/ 901 h 1999"/>
              <a:gd name="T82" fmla="*/ 253 w 2080"/>
              <a:gd name="T83" fmla="*/ 553 h 1999"/>
              <a:gd name="T84" fmla="*/ 310 w 2080"/>
              <a:gd name="T85" fmla="*/ 496 h 1999"/>
              <a:gd name="T86" fmla="*/ 561 w 2080"/>
              <a:gd name="T87" fmla="*/ 748 h 1999"/>
              <a:gd name="T88" fmla="*/ 560 w 2080"/>
              <a:gd name="T89" fmla="*/ 557 h 1999"/>
              <a:gd name="T90" fmla="*/ 1120 w 2080"/>
              <a:gd name="T91" fmla="*/ 0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0" h="1999">
                <a:moveTo>
                  <a:pt x="386" y="799"/>
                </a:moveTo>
                <a:cubicBezTo>
                  <a:pt x="306" y="719"/>
                  <a:pt x="306" y="719"/>
                  <a:pt x="306" y="719"/>
                </a:cubicBezTo>
                <a:cubicBezTo>
                  <a:pt x="0" y="719"/>
                  <a:pt x="0" y="719"/>
                  <a:pt x="0" y="719"/>
                </a:cubicBezTo>
                <a:cubicBezTo>
                  <a:pt x="0" y="1999"/>
                  <a:pt x="0" y="1999"/>
                  <a:pt x="0" y="1999"/>
                </a:cubicBezTo>
                <a:cubicBezTo>
                  <a:pt x="2080" y="1999"/>
                  <a:pt x="2080" y="1999"/>
                  <a:pt x="2080" y="1999"/>
                </a:cubicBezTo>
                <a:cubicBezTo>
                  <a:pt x="2080" y="719"/>
                  <a:pt x="2080" y="719"/>
                  <a:pt x="2080" y="719"/>
                </a:cubicBezTo>
                <a:cubicBezTo>
                  <a:pt x="1686" y="719"/>
                  <a:pt x="1291" y="719"/>
                  <a:pt x="896" y="719"/>
                </a:cubicBezTo>
                <a:cubicBezTo>
                  <a:pt x="658" y="958"/>
                  <a:pt x="658" y="958"/>
                  <a:pt x="658" y="958"/>
                </a:cubicBezTo>
                <a:cubicBezTo>
                  <a:pt x="627" y="989"/>
                  <a:pt x="576" y="989"/>
                  <a:pt x="545" y="958"/>
                </a:cubicBezTo>
                <a:cubicBezTo>
                  <a:pt x="396" y="809"/>
                  <a:pt x="396" y="809"/>
                  <a:pt x="396" y="809"/>
                </a:cubicBezTo>
                <a:cubicBezTo>
                  <a:pt x="374" y="971"/>
                  <a:pt x="243" y="1099"/>
                  <a:pt x="80" y="1117"/>
                </a:cubicBezTo>
                <a:cubicBezTo>
                  <a:pt x="80" y="799"/>
                  <a:pt x="80" y="799"/>
                  <a:pt x="80" y="799"/>
                </a:cubicBezTo>
                <a:lnTo>
                  <a:pt x="386" y="799"/>
                </a:lnTo>
                <a:close/>
                <a:moveTo>
                  <a:pt x="1682" y="799"/>
                </a:moveTo>
                <a:cubicBezTo>
                  <a:pt x="2000" y="799"/>
                  <a:pt x="2000" y="799"/>
                  <a:pt x="2000" y="799"/>
                </a:cubicBezTo>
                <a:cubicBezTo>
                  <a:pt x="2000" y="1117"/>
                  <a:pt x="2000" y="1117"/>
                  <a:pt x="2000" y="1117"/>
                </a:cubicBezTo>
                <a:cubicBezTo>
                  <a:pt x="1834" y="1098"/>
                  <a:pt x="1701" y="965"/>
                  <a:pt x="1682" y="799"/>
                </a:cubicBezTo>
                <a:close/>
                <a:moveTo>
                  <a:pt x="2000" y="1601"/>
                </a:moveTo>
                <a:cubicBezTo>
                  <a:pt x="2000" y="1919"/>
                  <a:pt x="2000" y="1919"/>
                  <a:pt x="2000" y="1919"/>
                </a:cubicBezTo>
                <a:cubicBezTo>
                  <a:pt x="1682" y="1919"/>
                  <a:pt x="1682" y="1919"/>
                  <a:pt x="1682" y="1919"/>
                </a:cubicBezTo>
                <a:cubicBezTo>
                  <a:pt x="1701" y="1753"/>
                  <a:pt x="1834" y="1620"/>
                  <a:pt x="2000" y="1601"/>
                </a:cubicBezTo>
                <a:close/>
                <a:moveTo>
                  <a:pt x="398" y="1919"/>
                </a:moveTo>
                <a:cubicBezTo>
                  <a:pt x="80" y="1919"/>
                  <a:pt x="80" y="1919"/>
                  <a:pt x="80" y="1919"/>
                </a:cubicBezTo>
                <a:cubicBezTo>
                  <a:pt x="80" y="1601"/>
                  <a:pt x="80" y="1601"/>
                  <a:pt x="80" y="1601"/>
                </a:cubicBezTo>
                <a:cubicBezTo>
                  <a:pt x="246" y="1620"/>
                  <a:pt x="379" y="1753"/>
                  <a:pt x="398" y="1919"/>
                </a:cubicBezTo>
                <a:close/>
                <a:moveTo>
                  <a:pt x="1040" y="879"/>
                </a:moveTo>
                <a:cubicBezTo>
                  <a:pt x="1290" y="879"/>
                  <a:pt x="1440" y="1131"/>
                  <a:pt x="1440" y="1359"/>
                </a:cubicBezTo>
                <a:cubicBezTo>
                  <a:pt x="1440" y="1587"/>
                  <a:pt x="1290" y="1839"/>
                  <a:pt x="1040" y="1839"/>
                </a:cubicBezTo>
                <a:cubicBezTo>
                  <a:pt x="790" y="1839"/>
                  <a:pt x="640" y="1587"/>
                  <a:pt x="640" y="1359"/>
                </a:cubicBezTo>
                <a:cubicBezTo>
                  <a:pt x="640" y="1131"/>
                  <a:pt x="790" y="879"/>
                  <a:pt x="1040" y="879"/>
                </a:cubicBezTo>
                <a:close/>
                <a:moveTo>
                  <a:pt x="1120" y="0"/>
                </a:moveTo>
                <a:cubicBezTo>
                  <a:pt x="1428" y="0"/>
                  <a:pt x="1679" y="251"/>
                  <a:pt x="1680" y="559"/>
                </a:cubicBezTo>
                <a:cubicBezTo>
                  <a:pt x="1680" y="639"/>
                  <a:pt x="1680" y="639"/>
                  <a:pt x="1680" y="639"/>
                </a:cubicBezTo>
                <a:cubicBezTo>
                  <a:pt x="1600" y="639"/>
                  <a:pt x="1600" y="639"/>
                  <a:pt x="1600" y="639"/>
                </a:cubicBezTo>
                <a:cubicBezTo>
                  <a:pt x="1600" y="559"/>
                  <a:pt x="1600" y="559"/>
                  <a:pt x="1600" y="559"/>
                </a:cubicBezTo>
                <a:cubicBezTo>
                  <a:pt x="1599" y="273"/>
                  <a:pt x="1389" y="102"/>
                  <a:pt x="1118" y="79"/>
                </a:cubicBezTo>
                <a:cubicBezTo>
                  <a:pt x="856" y="81"/>
                  <a:pt x="640" y="295"/>
                  <a:pt x="640" y="557"/>
                </a:cubicBezTo>
                <a:cubicBezTo>
                  <a:pt x="641" y="748"/>
                  <a:pt x="641" y="748"/>
                  <a:pt x="641" y="748"/>
                </a:cubicBezTo>
                <a:cubicBezTo>
                  <a:pt x="893" y="496"/>
                  <a:pt x="893" y="496"/>
                  <a:pt x="893" y="496"/>
                </a:cubicBezTo>
                <a:cubicBezTo>
                  <a:pt x="950" y="553"/>
                  <a:pt x="950" y="553"/>
                  <a:pt x="950" y="553"/>
                </a:cubicBezTo>
                <a:cubicBezTo>
                  <a:pt x="601" y="901"/>
                  <a:pt x="601" y="901"/>
                  <a:pt x="601" y="901"/>
                </a:cubicBezTo>
                <a:cubicBezTo>
                  <a:pt x="253" y="553"/>
                  <a:pt x="253" y="553"/>
                  <a:pt x="253" y="553"/>
                </a:cubicBezTo>
                <a:cubicBezTo>
                  <a:pt x="310" y="496"/>
                  <a:pt x="310" y="496"/>
                  <a:pt x="310" y="496"/>
                </a:cubicBezTo>
                <a:cubicBezTo>
                  <a:pt x="561" y="748"/>
                  <a:pt x="561" y="748"/>
                  <a:pt x="561" y="748"/>
                </a:cubicBezTo>
                <a:cubicBezTo>
                  <a:pt x="560" y="557"/>
                  <a:pt x="560" y="557"/>
                  <a:pt x="560" y="557"/>
                </a:cubicBezTo>
                <a:cubicBezTo>
                  <a:pt x="560" y="249"/>
                  <a:pt x="813" y="1"/>
                  <a:pt x="1120" y="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1333" dirty="0"/>
          </a:p>
        </p:txBody>
      </p:sp>
    </p:spTree>
    <p:extLst>
      <p:ext uri="{BB962C8B-B14F-4D97-AF65-F5344CB8AC3E}">
        <p14:creationId xmlns:p14="http://schemas.microsoft.com/office/powerpoint/2010/main" val="2632222094"/>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Cheapness itself is not necessary a value to advertisers. At the same time, when combined with high efficacy you can already say that investments in TV advertisings have a good return.</a:t>
            </a:r>
          </a:p>
          <a:p>
            <a:pPr>
              <a:lnSpc>
                <a:spcPct val="125000"/>
              </a:lnSpc>
              <a:buClr>
                <a:schemeClr val="tx2"/>
              </a:buClr>
            </a:pPr>
            <a:endParaRPr lang="en-GB" sz="1400" dirty="0"/>
          </a:p>
          <a:p>
            <a:pPr>
              <a:lnSpc>
                <a:spcPct val="125000"/>
              </a:lnSpc>
              <a:buClr>
                <a:schemeClr val="tx2"/>
              </a:buClr>
            </a:pPr>
            <a:r>
              <a:rPr lang="en-GB" sz="1400" dirty="0"/>
              <a:t>Not everyone says that has TV clearly and in all cases the highest ROI among media types since many think that return of investment can only be interpreted by looking at the campaign goals, which can be quite different either by industry or by specific campaigns. At the same time, few experts disagree that at campaigns running on television the return of investments are practically always very favourable.</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87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Efficacy, return on investment, ROI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03780" y="2380390"/>
            <a:ext cx="247184" cy="369332"/>
          </a:xfrm>
          <a:prstGeom prst="rect">
            <a:avLst/>
          </a:prstGeom>
        </p:spPr>
        <p:txBody>
          <a:bodyPr wrap="none">
            <a:spAutoFit/>
          </a:bodyPr>
          <a:lstStyle/>
          <a:p>
            <a:r>
              <a:rPr lang="en-GB" dirty="0"/>
              <a:t> </a:t>
            </a:r>
          </a:p>
        </p:txBody>
      </p:sp>
      <p:sp>
        <p:nvSpPr>
          <p:cNvPr id="54" name="Text Placeholder 1">
            <a:extLst>
              <a:ext uri="{FF2B5EF4-FFF2-40B4-BE49-F238E27FC236}">
                <a16:creationId xmlns:a16="http://schemas.microsoft.com/office/drawing/2014/main" xmlns="" id="{CFAF933A-56CF-4000-A5CF-E6EF9C18D8D5}"/>
              </a:ext>
            </a:extLst>
          </p:cNvPr>
          <p:cNvSpPr txBox="1">
            <a:spLocks/>
          </p:cNvSpPr>
          <p:nvPr>
            <p:custDataLst>
              <p:tags r:id="rId1"/>
            </p:custDataLst>
          </p:nvPr>
        </p:nvSpPr>
        <p:spPr bwMode="gray">
          <a:xfrm>
            <a:off x="7350100" y="218139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„We perceive that when having strong TV campaigns, in those weeks when we focus on GRP, then the searches and digital actions also increase. Like I said, it was the English market where a media researcher from… said that TV is a more powerful driver of online sales than online /advertising/.</a:t>
            </a:r>
            <a:r>
              <a:rPr lang="en-GB" sz="1200" dirty="0"/>
              <a:t>” (Ü3)</a:t>
            </a:r>
            <a:endParaRPr lang="en-GB" sz="1200" dirty="0">
              <a:ea typeface="Arial" panose="020B0604020202020204" pitchFamily="34" charset="0"/>
            </a:endParaRPr>
          </a:p>
        </p:txBody>
      </p:sp>
      <p:sp>
        <p:nvSpPr>
          <p:cNvPr id="10" name="Text Placeholder 1">
            <a:extLst>
              <a:ext uri="{FF2B5EF4-FFF2-40B4-BE49-F238E27FC236}">
                <a16:creationId xmlns:a16="http://schemas.microsoft.com/office/drawing/2014/main" xmlns="" id="{A0BE2093-199E-43F8-ADD2-64F1575A7DF4}"/>
              </a:ext>
            </a:extLst>
          </p:cNvPr>
          <p:cNvSpPr txBox="1">
            <a:spLocks/>
          </p:cNvSpPr>
          <p:nvPr>
            <p:custDataLst>
              <p:tags r:id="rId2"/>
            </p:custDataLst>
          </p:nvPr>
        </p:nvSpPr>
        <p:spPr bwMode="gray">
          <a:xfrm>
            <a:off x="7350100" y="153731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„We used to calculate ROI indexes, TV is the best possible at it.</a:t>
            </a:r>
            <a:r>
              <a:rPr lang="en-GB" sz="1200" dirty="0"/>
              <a:t>” (Ü3)</a:t>
            </a:r>
            <a:endParaRPr lang="en-GB" sz="1200" dirty="0">
              <a:ea typeface="Arial" panose="020B0604020202020204" pitchFamily="34" charset="0"/>
            </a:endParaRPr>
          </a:p>
        </p:txBody>
      </p:sp>
      <p:sp>
        <p:nvSpPr>
          <p:cNvPr id="12" name="Text Placeholder 1">
            <a:extLst>
              <a:ext uri="{FF2B5EF4-FFF2-40B4-BE49-F238E27FC236}">
                <a16:creationId xmlns:a16="http://schemas.microsoft.com/office/drawing/2014/main" xmlns="" id="{6AA96B7A-E1D7-4941-8CF4-27D4C7806290}"/>
              </a:ext>
            </a:extLst>
          </p:cNvPr>
          <p:cNvSpPr txBox="1">
            <a:spLocks/>
          </p:cNvSpPr>
          <p:nvPr>
            <p:custDataLst>
              <p:tags r:id="rId3"/>
            </p:custDataLst>
          </p:nvPr>
        </p:nvSpPr>
        <p:spPr bwMode="gray">
          <a:xfrm>
            <a:off x="7363780" y="339149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„Right now, it still works really well. Actually I am very surprised that TV advertising can work even is such a big advertising noise.</a:t>
            </a:r>
            <a:r>
              <a:rPr lang="en-GB" sz="1200" dirty="0"/>
              <a:t>” (Ü13)</a:t>
            </a:r>
            <a:endParaRPr lang="en-GB" sz="1200" dirty="0">
              <a:ea typeface="Arial" panose="020B0604020202020204" pitchFamily="34" charset="0"/>
            </a:endParaRPr>
          </a:p>
        </p:txBody>
      </p:sp>
      <p:sp>
        <p:nvSpPr>
          <p:cNvPr id="14" name="Freeform 13">
            <a:extLst>
              <a:ext uri="{FF2B5EF4-FFF2-40B4-BE49-F238E27FC236}">
                <a16:creationId xmlns:a16="http://schemas.microsoft.com/office/drawing/2014/main" xmlns="" id="{397F4277-202A-40DA-9DE9-F6C2D6D3F577}"/>
              </a:ext>
            </a:extLst>
          </p:cNvPr>
          <p:cNvSpPr>
            <a:spLocks noChangeAspect="1" noEditPoints="1"/>
          </p:cNvSpPr>
          <p:nvPr>
            <p:custDataLst>
              <p:tags r:id="rId4"/>
            </p:custDataLst>
          </p:nvPr>
        </p:nvSpPr>
        <p:spPr bwMode="auto">
          <a:xfrm>
            <a:off x="1194531" y="5481315"/>
            <a:ext cx="591305" cy="363761"/>
          </a:xfrm>
          <a:custGeom>
            <a:avLst/>
            <a:gdLst>
              <a:gd name="T0" fmla="*/ 2080 w 2080"/>
              <a:gd name="T1" fmla="*/ 0 h 1280"/>
              <a:gd name="T2" fmla="*/ 2080 w 2080"/>
              <a:gd name="T3" fmla="*/ 1280 h 1280"/>
              <a:gd name="T4" fmla="*/ 0 w 2080"/>
              <a:gd name="T5" fmla="*/ 1280 h 1280"/>
              <a:gd name="T6" fmla="*/ 0 w 2080"/>
              <a:gd name="T7" fmla="*/ 0 h 1280"/>
              <a:gd name="T8" fmla="*/ 2080 w 2080"/>
              <a:gd name="T9" fmla="*/ 0 h 1280"/>
              <a:gd name="T10" fmla="*/ 1682 w 2080"/>
              <a:gd name="T11" fmla="*/ 80 h 1280"/>
              <a:gd name="T12" fmla="*/ 2000 w 2080"/>
              <a:gd name="T13" fmla="*/ 398 h 1280"/>
              <a:gd name="T14" fmla="*/ 2000 w 2080"/>
              <a:gd name="T15" fmla="*/ 80 h 1280"/>
              <a:gd name="T16" fmla="*/ 1682 w 2080"/>
              <a:gd name="T17" fmla="*/ 80 h 1280"/>
              <a:gd name="T18" fmla="*/ 2000 w 2080"/>
              <a:gd name="T19" fmla="*/ 882 h 1280"/>
              <a:gd name="T20" fmla="*/ 1682 w 2080"/>
              <a:gd name="T21" fmla="*/ 1200 h 1280"/>
              <a:gd name="T22" fmla="*/ 2000 w 2080"/>
              <a:gd name="T23" fmla="*/ 1200 h 1280"/>
              <a:gd name="T24" fmla="*/ 2000 w 2080"/>
              <a:gd name="T25" fmla="*/ 882 h 1280"/>
              <a:gd name="T26" fmla="*/ 398 w 2080"/>
              <a:gd name="T27" fmla="*/ 1200 h 1280"/>
              <a:gd name="T28" fmla="*/ 80 w 2080"/>
              <a:gd name="T29" fmla="*/ 882 h 1280"/>
              <a:gd name="T30" fmla="*/ 80 w 2080"/>
              <a:gd name="T31" fmla="*/ 1200 h 1280"/>
              <a:gd name="T32" fmla="*/ 398 w 2080"/>
              <a:gd name="T33" fmla="*/ 1200 h 1280"/>
              <a:gd name="T34" fmla="*/ 80 w 2080"/>
              <a:gd name="T35" fmla="*/ 398 h 1280"/>
              <a:gd name="T36" fmla="*/ 398 w 2080"/>
              <a:gd name="T37" fmla="*/ 80 h 1280"/>
              <a:gd name="T38" fmla="*/ 80 w 2080"/>
              <a:gd name="T39" fmla="*/ 80 h 1280"/>
              <a:gd name="T40" fmla="*/ 80 w 2080"/>
              <a:gd name="T41" fmla="*/ 398 h 1280"/>
              <a:gd name="T42" fmla="*/ 1040 w 2080"/>
              <a:gd name="T43" fmla="*/ 160 h 1280"/>
              <a:gd name="T44" fmla="*/ 640 w 2080"/>
              <a:gd name="T45" fmla="*/ 640 h 1280"/>
              <a:gd name="T46" fmla="*/ 1040 w 2080"/>
              <a:gd name="T47" fmla="*/ 1120 h 1280"/>
              <a:gd name="T48" fmla="*/ 1440 w 2080"/>
              <a:gd name="T49" fmla="*/ 640 h 1280"/>
              <a:gd name="T50" fmla="*/ 1040 w 2080"/>
              <a:gd name="T51" fmla="*/ 16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0" h="1280">
                <a:moveTo>
                  <a:pt x="2080" y="0"/>
                </a:moveTo>
                <a:cubicBezTo>
                  <a:pt x="2080" y="1280"/>
                  <a:pt x="2080" y="1280"/>
                  <a:pt x="2080" y="1280"/>
                </a:cubicBezTo>
                <a:cubicBezTo>
                  <a:pt x="0" y="1280"/>
                  <a:pt x="0" y="1280"/>
                  <a:pt x="0" y="1280"/>
                </a:cubicBezTo>
                <a:cubicBezTo>
                  <a:pt x="0" y="0"/>
                  <a:pt x="0" y="0"/>
                  <a:pt x="0" y="0"/>
                </a:cubicBezTo>
                <a:lnTo>
                  <a:pt x="2080" y="0"/>
                </a:lnTo>
                <a:close/>
                <a:moveTo>
                  <a:pt x="1682" y="80"/>
                </a:moveTo>
                <a:cubicBezTo>
                  <a:pt x="1701" y="246"/>
                  <a:pt x="1834" y="379"/>
                  <a:pt x="2000" y="398"/>
                </a:cubicBezTo>
                <a:cubicBezTo>
                  <a:pt x="2000" y="80"/>
                  <a:pt x="2000" y="80"/>
                  <a:pt x="2000" y="80"/>
                </a:cubicBezTo>
                <a:lnTo>
                  <a:pt x="1682" y="80"/>
                </a:lnTo>
                <a:close/>
                <a:moveTo>
                  <a:pt x="2000" y="882"/>
                </a:moveTo>
                <a:cubicBezTo>
                  <a:pt x="1834" y="901"/>
                  <a:pt x="1701" y="1034"/>
                  <a:pt x="1682" y="1200"/>
                </a:cubicBezTo>
                <a:cubicBezTo>
                  <a:pt x="2000" y="1200"/>
                  <a:pt x="2000" y="1200"/>
                  <a:pt x="2000" y="1200"/>
                </a:cubicBezTo>
                <a:lnTo>
                  <a:pt x="2000" y="882"/>
                </a:lnTo>
                <a:close/>
                <a:moveTo>
                  <a:pt x="398" y="1200"/>
                </a:moveTo>
                <a:cubicBezTo>
                  <a:pt x="379" y="1034"/>
                  <a:pt x="246" y="901"/>
                  <a:pt x="80" y="882"/>
                </a:cubicBezTo>
                <a:cubicBezTo>
                  <a:pt x="80" y="1200"/>
                  <a:pt x="80" y="1200"/>
                  <a:pt x="80" y="1200"/>
                </a:cubicBezTo>
                <a:lnTo>
                  <a:pt x="398" y="1200"/>
                </a:lnTo>
                <a:close/>
                <a:moveTo>
                  <a:pt x="80" y="398"/>
                </a:moveTo>
                <a:cubicBezTo>
                  <a:pt x="246" y="379"/>
                  <a:pt x="379" y="246"/>
                  <a:pt x="398" y="80"/>
                </a:cubicBezTo>
                <a:cubicBezTo>
                  <a:pt x="80" y="80"/>
                  <a:pt x="80" y="80"/>
                  <a:pt x="80" y="80"/>
                </a:cubicBezTo>
                <a:lnTo>
                  <a:pt x="80" y="398"/>
                </a:lnTo>
                <a:close/>
                <a:moveTo>
                  <a:pt x="1040" y="160"/>
                </a:moveTo>
                <a:cubicBezTo>
                  <a:pt x="790" y="160"/>
                  <a:pt x="640" y="412"/>
                  <a:pt x="640" y="640"/>
                </a:cubicBezTo>
                <a:cubicBezTo>
                  <a:pt x="640" y="868"/>
                  <a:pt x="790" y="1120"/>
                  <a:pt x="1040" y="1120"/>
                </a:cubicBezTo>
                <a:cubicBezTo>
                  <a:pt x="1290" y="1120"/>
                  <a:pt x="1440" y="868"/>
                  <a:pt x="1440" y="640"/>
                </a:cubicBezTo>
                <a:cubicBezTo>
                  <a:pt x="1440" y="412"/>
                  <a:pt x="1290" y="160"/>
                  <a:pt x="1040" y="16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1333" dirty="0"/>
          </a:p>
        </p:txBody>
      </p:sp>
      <p:sp>
        <p:nvSpPr>
          <p:cNvPr id="16" name="Freeform 29">
            <a:extLst>
              <a:ext uri="{FF2B5EF4-FFF2-40B4-BE49-F238E27FC236}">
                <a16:creationId xmlns:a16="http://schemas.microsoft.com/office/drawing/2014/main" xmlns="" id="{47132BE0-0332-44C2-9FC6-AC6AA76DEB14}"/>
              </a:ext>
            </a:extLst>
          </p:cNvPr>
          <p:cNvSpPr>
            <a:spLocks noChangeAspect="1" noEditPoints="1"/>
          </p:cNvSpPr>
          <p:nvPr>
            <p:custDataLst>
              <p:tags r:id="rId5"/>
            </p:custDataLst>
          </p:nvPr>
        </p:nvSpPr>
        <p:spPr bwMode="auto">
          <a:xfrm>
            <a:off x="2668767" y="5310029"/>
            <a:ext cx="764898" cy="706335"/>
          </a:xfrm>
          <a:custGeom>
            <a:avLst/>
            <a:gdLst>
              <a:gd name="T0" fmla="*/ 2079 w 2079"/>
              <a:gd name="T1" fmla="*/ 1040 h 1920"/>
              <a:gd name="T2" fmla="*/ 1958 w 2079"/>
              <a:gd name="T3" fmla="*/ 960 h 1920"/>
              <a:gd name="T4" fmla="*/ 1999 w 2079"/>
              <a:gd name="T5" fmla="*/ 683 h 1920"/>
              <a:gd name="T6" fmla="*/ 1958 w 2079"/>
              <a:gd name="T7" fmla="*/ 360 h 1920"/>
              <a:gd name="T8" fmla="*/ 1239 w 2079"/>
              <a:gd name="T9" fmla="*/ 160 h 1920"/>
              <a:gd name="T10" fmla="*/ 399 w 2079"/>
              <a:gd name="T11" fmla="*/ 360 h 1920"/>
              <a:gd name="T12" fmla="*/ 2079 w 2079"/>
              <a:gd name="T13" fmla="*/ 0 h 1920"/>
              <a:gd name="T14" fmla="*/ 1999 w 2079"/>
              <a:gd name="T15" fmla="*/ 357 h 1920"/>
              <a:gd name="T16" fmla="*/ 1722 w 2079"/>
              <a:gd name="T17" fmla="*/ 80 h 1920"/>
              <a:gd name="T18" fmla="*/ 757 w 2079"/>
              <a:gd name="T19" fmla="*/ 80 h 1920"/>
              <a:gd name="T20" fmla="*/ 479 w 2079"/>
              <a:gd name="T21" fmla="*/ 357 h 1920"/>
              <a:gd name="T22" fmla="*/ 1879 w 2079"/>
              <a:gd name="T23" fmla="*/ 1480 h 1920"/>
              <a:gd name="T24" fmla="*/ 1759 w 2079"/>
              <a:gd name="T25" fmla="*/ 1400 h 1920"/>
              <a:gd name="T26" fmla="*/ 1799 w 2079"/>
              <a:gd name="T27" fmla="*/ 1123 h 1920"/>
              <a:gd name="T28" fmla="*/ 1759 w 2079"/>
              <a:gd name="T29" fmla="*/ 800 h 1920"/>
              <a:gd name="T30" fmla="*/ 1039 w 2079"/>
              <a:gd name="T31" fmla="*/ 600 h 1920"/>
              <a:gd name="T32" fmla="*/ 199 w 2079"/>
              <a:gd name="T33" fmla="*/ 800 h 1920"/>
              <a:gd name="T34" fmla="*/ 1879 w 2079"/>
              <a:gd name="T35" fmla="*/ 440 h 1920"/>
              <a:gd name="T36" fmla="*/ 1799 w 2079"/>
              <a:gd name="T37" fmla="*/ 797 h 1920"/>
              <a:gd name="T38" fmla="*/ 1522 w 2079"/>
              <a:gd name="T39" fmla="*/ 520 h 1920"/>
              <a:gd name="T40" fmla="*/ 557 w 2079"/>
              <a:gd name="T41" fmla="*/ 520 h 1920"/>
              <a:gd name="T42" fmla="*/ 279 w 2079"/>
              <a:gd name="T43" fmla="*/ 797 h 1920"/>
              <a:gd name="T44" fmla="*/ 1679 w 2079"/>
              <a:gd name="T45" fmla="*/ 1920 h 1920"/>
              <a:gd name="T46" fmla="*/ 0 w 2079"/>
              <a:gd name="T47" fmla="*/ 880 h 1920"/>
              <a:gd name="T48" fmla="*/ 1322 w 2079"/>
              <a:gd name="T49" fmla="*/ 960 h 1920"/>
              <a:gd name="T50" fmla="*/ 1599 w 2079"/>
              <a:gd name="T51" fmla="*/ 960 h 1920"/>
              <a:gd name="T52" fmla="*/ 1599 w 2079"/>
              <a:gd name="T53" fmla="*/ 1562 h 1920"/>
              <a:gd name="T54" fmla="*/ 1599 w 2079"/>
              <a:gd name="T55" fmla="*/ 1840 h 1920"/>
              <a:gd name="T56" fmla="*/ 357 w 2079"/>
              <a:gd name="T57" fmla="*/ 1840 h 1920"/>
              <a:gd name="T58" fmla="*/ 80 w 2079"/>
              <a:gd name="T59" fmla="*/ 1840 h 1920"/>
              <a:gd name="T60" fmla="*/ 80 w 2079"/>
              <a:gd name="T61" fmla="*/ 1237 h 1920"/>
              <a:gd name="T62" fmla="*/ 80 w 2079"/>
              <a:gd name="T63" fmla="*/ 960 h 1920"/>
              <a:gd name="T64" fmla="*/ 839 w 2079"/>
              <a:gd name="T65" fmla="*/ 1040 h 1920"/>
              <a:gd name="T66" fmla="*/ 839 w 2079"/>
              <a:gd name="T67" fmla="*/ 1760 h 1920"/>
              <a:gd name="T68" fmla="*/ 839 w 2079"/>
              <a:gd name="T69" fmla="*/ 104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9" h="1920">
                <a:moveTo>
                  <a:pt x="2079" y="0"/>
                </a:moveTo>
                <a:cubicBezTo>
                  <a:pt x="2079" y="1040"/>
                  <a:pt x="2079" y="1040"/>
                  <a:pt x="2079" y="1040"/>
                </a:cubicBezTo>
                <a:cubicBezTo>
                  <a:pt x="1958" y="1040"/>
                  <a:pt x="1958" y="1040"/>
                  <a:pt x="1958" y="1040"/>
                </a:cubicBezTo>
                <a:cubicBezTo>
                  <a:pt x="1958" y="960"/>
                  <a:pt x="1958" y="960"/>
                  <a:pt x="1958" y="960"/>
                </a:cubicBezTo>
                <a:cubicBezTo>
                  <a:pt x="1999" y="960"/>
                  <a:pt x="1999" y="960"/>
                  <a:pt x="1999" y="960"/>
                </a:cubicBezTo>
                <a:cubicBezTo>
                  <a:pt x="1999" y="683"/>
                  <a:pt x="1999" y="683"/>
                  <a:pt x="1999" y="683"/>
                </a:cubicBezTo>
                <a:cubicBezTo>
                  <a:pt x="1985" y="684"/>
                  <a:pt x="1971" y="687"/>
                  <a:pt x="1958" y="690"/>
                </a:cubicBezTo>
                <a:cubicBezTo>
                  <a:pt x="1958" y="360"/>
                  <a:pt x="1958" y="360"/>
                  <a:pt x="1958" y="360"/>
                </a:cubicBezTo>
                <a:cubicBezTo>
                  <a:pt x="1526" y="360"/>
                  <a:pt x="1526" y="360"/>
                  <a:pt x="1526" y="360"/>
                </a:cubicBezTo>
                <a:cubicBezTo>
                  <a:pt x="1475" y="246"/>
                  <a:pt x="1369" y="160"/>
                  <a:pt x="1239" y="160"/>
                </a:cubicBezTo>
                <a:cubicBezTo>
                  <a:pt x="1109" y="160"/>
                  <a:pt x="1003" y="246"/>
                  <a:pt x="952" y="360"/>
                </a:cubicBezTo>
                <a:cubicBezTo>
                  <a:pt x="399" y="360"/>
                  <a:pt x="399" y="360"/>
                  <a:pt x="399" y="360"/>
                </a:cubicBezTo>
                <a:cubicBezTo>
                  <a:pt x="399" y="0"/>
                  <a:pt x="399" y="0"/>
                  <a:pt x="399" y="0"/>
                </a:cubicBezTo>
                <a:lnTo>
                  <a:pt x="2079" y="0"/>
                </a:lnTo>
                <a:close/>
                <a:moveTo>
                  <a:pt x="1722" y="80"/>
                </a:moveTo>
                <a:cubicBezTo>
                  <a:pt x="1740" y="225"/>
                  <a:pt x="1854" y="339"/>
                  <a:pt x="1999" y="357"/>
                </a:cubicBezTo>
                <a:cubicBezTo>
                  <a:pt x="1999" y="80"/>
                  <a:pt x="1999" y="80"/>
                  <a:pt x="1999" y="80"/>
                </a:cubicBezTo>
                <a:lnTo>
                  <a:pt x="1722" y="80"/>
                </a:lnTo>
                <a:close/>
                <a:moveTo>
                  <a:pt x="479" y="357"/>
                </a:moveTo>
                <a:cubicBezTo>
                  <a:pt x="624" y="339"/>
                  <a:pt x="739" y="225"/>
                  <a:pt x="757" y="80"/>
                </a:cubicBezTo>
                <a:cubicBezTo>
                  <a:pt x="479" y="80"/>
                  <a:pt x="479" y="80"/>
                  <a:pt x="479" y="80"/>
                </a:cubicBezTo>
                <a:lnTo>
                  <a:pt x="479" y="357"/>
                </a:lnTo>
                <a:close/>
                <a:moveTo>
                  <a:pt x="1879" y="440"/>
                </a:moveTo>
                <a:cubicBezTo>
                  <a:pt x="1879" y="1480"/>
                  <a:pt x="1879" y="1480"/>
                  <a:pt x="1879" y="1480"/>
                </a:cubicBezTo>
                <a:cubicBezTo>
                  <a:pt x="1759" y="1480"/>
                  <a:pt x="1759" y="1480"/>
                  <a:pt x="1759" y="1480"/>
                </a:cubicBezTo>
                <a:cubicBezTo>
                  <a:pt x="1759" y="1400"/>
                  <a:pt x="1759" y="1400"/>
                  <a:pt x="1759" y="1400"/>
                </a:cubicBezTo>
                <a:cubicBezTo>
                  <a:pt x="1799" y="1400"/>
                  <a:pt x="1799" y="1400"/>
                  <a:pt x="1799" y="1400"/>
                </a:cubicBezTo>
                <a:cubicBezTo>
                  <a:pt x="1799" y="1123"/>
                  <a:pt x="1799" y="1123"/>
                  <a:pt x="1799" y="1123"/>
                </a:cubicBezTo>
                <a:cubicBezTo>
                  <a:pt x="1785" y="1124"/>
                  <a:pt x="1771" y="1127"/>
                  <a:pt x="1759" y="1130"/>
                </a:cubicBezTo>
                <a:cubicBezTo>
                  <a:pt x="1759" y="800"/>
                  <a:pt x="1759" y="800"/>
                  <a:pt x="1759" y="800"/>
                </a:cubicBezTo>
                <a:cubicBezTo>
                  <a:pt x="1326" y="800"/>
                  <a:pt x="1326" y="800"/>
                  <a:pt x="1326" y="800"/>
                </a:cubicBezTo>
                <a:cubicBezTo>
                  <a:pt x="1275" y="686"/>
                  <a:pt x="1169" y="600"/>
                  <a:pt x="1039" y="600"/>
                </a:cubicBezTo>
                <a:cubicBezTo>
                  <a:pt x="909" y="600"/>
                  <a:pt x="803" y="686"/>
                  <a:pt x="752" y="800"/>
                </a:cubicBezTo>
                <a:cubicBezTo>
                  <a:pt x="199" y="800"/>
                  <a:pt x="199" y="800"/>
                  <a:pt x="199" y="800"/>
                </a:cubicBezTo>
                <a:cubicBezTo>
                  <a:pt x="199" y="440"/>
                  <a:pt x="199" y="440"/>
                  <a:pt x="199" y="440"/>
                </a:cubicBezTo>
                <a:lnTo>
                  <a:pt x="1879" y="440"/>
                </a:lnTo>
                <a:close/>
                <a:moveTo>
                  <a:pt x="1522" y="520"/>
                </a:moveTo>
                <a:cubicBezTo>
                  <a:pt x="1540" y="665"/>
                  <a:pt x="1654" y="779"/>
                  <a:pt x="1799" y="797"/>
                </a:cubicBezTo>
                <a:cubicBezTo>
                  <a:pt x="1799" y="520"/>
                  <a:pt x="1799" y="520"/>
                  <a:pt x="1799" y="520"/>
                </a:cubicBezTo>
                <a:lnTo>
                  <a:pt x="1522" y="520"/>
                </a:lnTo>
                <a:close/>
                <a:moveTo>
                  <a:pt x="279" y="797"/>
                </a:moveTo>
                <a:cubicBezTo>
                  <a:pt x="424" y="779"/>
                  <a:pt x="539" y="665"/>
                  <a:pt x="557" y="520"/>
                </a:cubicBezTo>
                <a:cubicBezTo>
                  <a:pt x="279" y="520"/>
                  <a:pt x="279" y="520"/>
                  <a:pt x="279" y="520"/>
                </a:cubicBezTo>
                <a:lnTo>
                  <a:pt x="279" y="797"/>
                </a:lnTo>
                <a:close/>
                <a:moveTo>
                  <a:pt x="1679" y="880"/>
                </a:moveTo>
                <a:cubicBezTo>
                  <a:pt x="1679" y="1920"/>
                  <a:pt x="1679" y="1920"/>
                  <a:pt x="1679" y="1920"/>
                </a:cubicBezTo>
                <a:cubicBezTo>
                  <a:pt x="0" y="1920"/>
                  <a:pt x="0" y="1920"/>
                  <a:pt x="0" y="1920"/>
                </a:cubicBezTo>
                <a:cubicBezTo>
                  <a:pt x="0" y="880"/>
                  <a:pt x="0" y="880"/>
                  <a:pt x="0" y="880"/>
                </a:cubicBezTo>
                <a:lnTo>
                  <a:pt x="1679" y="880"/>
                </a:lnTo>
                <a:close/>
                <a:moveTo>
                  <a:pt x="1322" y="960"/>
                </a:moveTo>
                <a:cubicBezTo>
                  <a:pt x="1340" y="1104"/>
                  <a:pt x="1454" y="1219"/>
                  <a:pt x="1599" y="1237"/>
                </a:cubicBezTo>
                <a:cubicBezTo>
                  <a:pt x="1599" y="960"/>
                  <a:pt x="1599" y="960"/>
                  <a:pt x="1599" y="960"/>
                </a:cubicBezTo>
                <a:lnTo>
                  <a:pt x="1322" y="960"/>
                </a:lnTo>
                <a:close/>
                <a:moveTo>
                  <a:pt x="1599" y="1562"/>
                </a:moveTo>
                <a:cubicBezTo>
                  <a:pt x="1454" y="1581"/>
                  <a:pt x="1340" y="1695"/>
                  <a:pt x="1322" y="1840"/>
                </a:cubicBezTo>
                <a:cubicBezTo>
                  <a:pt x="1599" y="1840"/>
                  <a:pt x="1599" y="1840"/>
                  <a:pt x="1599" y="1840"/>
                </a:cubicBezTo>
                <a:lnTo>
                  <a:pt x="1599" y="1562"/>
                </a:lnTo>
                <a:close/>
                <a:moveTo>
                  <a:pt x="357" y="1840"/>
                </a:moveTo>
                <a:cubicBezTo>
                  <a:pt x="339" y="1695"/>
                  <a:pt x="224" y="1581"/>
                  <a:pt x="80" y="1562"/>
                </a:cubicBezTo>
                <a:cubicBezTo>
                  <a:pt x="80" y="1840"/>
                  <a:pt x="80" y="1840"/>
                  <a:pt x="80" y="1840"/>
                </a:cubicBezTo>
                <a:lnTo>
                  <a:pt x="357" y="1840"/>
                </a:lnTo>
                <a:close/>
                <a:moveTo>
                  <a:pt x="80" y="1237"/>
                </a:moveTo>
                <a:cubicBezTo>
                  <a:pt x="224" y="1219"/>
                  <a:pt x="339" y="1105"/>
                  <a:pt x="357" y="960"/>
                </a:cubicBezTo>
                <a:cubicBezTo>
                  <a:pt x="80" y="960"/>
                  <a:pt x="80" y="960"/>
                  <a:pt x="80" y="960"/>
                </a:cubicBezTo>
                <a:lnTo>
                  <a:pt x="80" y="1237"/>
                </a:lnTo>
                <a:close/>
                <a:moveTo>
                  <a:pt x="839" y="1040"/>
                </a:moveTo>
                <a:cubicBezTo>
                  <a:pt x="647" y="1040"/>
                  <a:pt x="519" y="1219"/>
                  <a:pt x="519" y="1400"/>
                </a:cubicBezTo>
                <a:cubicBezTo>
                  <a:pt x="519" y="1581"/>
                  <a:pt x="647" y="1760"/>
                  <a:pt x="839" y="1760"/>
                </a:cubicBezTo>
                <a:cubicBezTo>
                  <a:pt x="1031" y="1760"/>
                  <a:pt x="1159" y="1581"/>
                  <a:pt x="1159" y="1400"/>
                </a:cubicBezTo>
                <a:cubicBezTo>
                  <a:pt x="1159" y="1219"/>
                  <a:pt x="1031" y="1040"/>
                  <a:pt x="839" y="104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1333" dirty="0"/>
          </a:p>
        </p:txBody>
      </p:sp>
      <p:sp>
        <p:nvSpPr>
          <p:cNvPr id="17" name="Freeform 51">
            <a:extLst>
              <a:ext uri="{FF2B5EF4-FFF2-40B4-BE49-F238E27FC236}">
                <a16:creationId xmlns:a16="http://schemas.microsoft.com/office/drawing/2014/main" xmlns="" id="{A71FA7ED-D430-4027-8790-ECC36D6DCA20}"/>
              </a:ext>
            </a:extLst>
          </p:cNvPr>
          <p:cNvSpPr>
            <a:spLocks noChangeAspect="1" noEditPoints="1"/>
          </p:cNvSpPr>
          <p:nvPr>
            <p:custDataLst>
              <p:tags r:id="rId6"/>
            </p:custDataLst>
          </p:nvPr>
        </p:nvSpPr>
        <p:spPr bwMode="auto">
          <a:xfrm>
            <a:off x="4234036" y="5193597"/>
            <a:ext cx="1169293" cy="822767"/>
          </a:xfrm>
          <a:custGeom>
            <a:avLst/>
            <a:gdLst>
              <a:gd name="T0" fmla="*/ 1680 w 2160"/>
              <a:gd name="T1" fmla="*/ 480 h 1520"/>
              <a:gd name="T2" fmla="*/ 1680 w 2160"/>
              <a:gd name="T3" fmla="*/ 1520 h 1520"/>
              <a:gd name="T4" fmla="*/ 0 w 2160"/>
              <a:gd name="T5" fmla="*/ 1520 h 1520"/>
              <a:gd name="T6" fmla="*/ 0 w 2160"/>
              <a:gd name="T7" fmla="*/ 480 h 1520"/>
              <a:gd name="T8" fmla="*/ 1680 w 2160"/>
              <a:gd name="T9" fmla="*/ 480 h 1520"/>
              <a:gd name="T10" fmla="*/ 1323 w 2160"/>
              <a:gd name="T11" fmla="*/ 560 h 1520"/>
              <a:gd name="T12" fmla="*/ 1600 w 2160"/>
              <a:gd name="T13" fmla="*/ 837 h 1520"/>
              <a:gd name="T14" fmla="*/ 1600 w 2160"/>
              <a:gd name="T15" fmla="*/ 560 h 1520"/>
              <a:gd name="T16" fmla="*/ 1323 w 2160"/>
              <a:gd name="T17" fmla="*/ 560 h 1520"/>
              <a:gd name="T18" fmla="*/ 1600 w 2160"/>
              <a:gd name="T19" fmla="*/ 1163 h 1520"/>
              <a:gd name="T20" fmla="*/ 1323 w 2160"/>
              <a:gd name="T21" fmla="*/ 1440 h 1520"/>
              <a:gd name="T22" fmla="*/ 1600 w 2160"/>
              <a:gd name="T23" fmla="*/ 1440 h 1520"/>
              <a:gd name="T24" fmla="*/ 1600 w 2160"/>
              <a:gd name="T25" fmla="*/ 1163 h 1520"/>
              <a:gd name="T26" fmla="*/ 357 w 2160"/>
              <a:gd name="T27" fmla="*/ 1440 h 1520"/>
              <a:gd name="T28" fmla="*/ 80 w 2160"/>
              <a:gd name="T29" fmla="*/ 1163 h 1520"/>
              <a:gd name="T30" fmla="*/ 80 w 2160"/>
              <a:gd name="T31" fmla="*/ 1440 h 1520"/>
              <a:gd name="T32" fmla="*/ 357 w 2160"/>
              <a:gd name="T33" fmla="*/ 1440 h 1520"/>
              <a:gd name="T34" fmla="*/ 80 w 2160"/>
              <a:gd name="T35" fmla="*/ 837 h 1520"/>
              <a:gd name="T36" fmla="*/ 357 w 2160"/>
              <a:gd name="T37" fmla="*/ 560 h 1520"/>
              <a:gd name="T38" fmla="*/ 80 w 2160"/>
              <a:gd name="T39" fmla="*/ 560 h 1520"/>
              <a:gd name="T40" fmla="*/ 80 w 2160"/>
              <a:gd name="T41" fmla="*/ 837 h 1520"/>
              <a:gd name="T42" fmla="*/ 840 w 2160"/>
              <a:gd name="T43" fmla="*/ 640 h 1520"/>
              <a:gd name="T44" fmla="*/ 520 w 2160"/>
              <a:gd name="T45" fmla="*/ 1000 h 1520"/>
              <a:gd name="T46" fmla="*/ 840 w 2160"/>
              <a:gd name="T47" fmla="*/ 1360 h 1520"/>
              <a:gd name="T48" fmla="*/ 1160 w 2160"/>
              <a:gd name="T49" fmla="*/ 1000 h 1520"/>
              <a:gd name="T50" fmla="*/ 840 w 2160"/>
              <a:gd name="T51" fmla="*/ 640 h 1520"/>
              <a:gd name="T52" fmla="*/ 1840 w 2160"/>
              <a:gd name="T53" fmla="*/ 320 h 1520"/>
              <a:gd name="T54" fmla="*/ 1840 w 2160"/>
              <a:gd name="T55" fmla="*/ 1280 h 1520"/>
              <a:gd name="T56" fmla="*/ 1760 w 2160"/>
              <a:gd name="T57" fmla="*/ 1280 h 1520"/>
              <a:gd name="T58" fmla="*/ 1760 w 2160"/>
              <a:gd name="T59" fmla="*/ 400 h 1520"/>
              <a:gd name="T60" fmla="*/ 320 w 2160"/>
              <a:gd name="T61" fmla="*/ 400 h 1520"/>
              <a:gd name="T62" fmla="*/ 320 w 2160"/>
              <a:gd name="T63" fmla="*/ 320 h 1520"/>
              <a:gd name="T64" fmla="*/ 1840 w 2160"/>
              <a:gd name="T65" fmla="*/ 320 h 1520"/>
              <a:gd name="T66" fmla="*/ 2000 w 2160"/>
              <a:gd name="T67" fmla="*/ 160 h 1520"/>
              <a:gd name="T68" fmla="*/ 2000 w 2160"/>
              <a:gd name="T69" fmla="*/ 1040 h 1520"/>
              <a:gd name="T70" fmla="*/ 1920 w 2160"/>
              <a:gd name="T71" fmla="*/ 1040 h 1520"/>
              <a:gd name="T72" fmla="*/ 1920 w 2160"/>
              <a:gd name="T73" fmla="*/ 240 h 1520"/>
              <a:gd name="T74" fmla="*/ 640 w 2160"/>
              <a:gd name="T75" fmla="*/ 240 h 1520"/>
              <a:gd name="T76" fmla="*/ 640 w 2160"/>
              <a:gd name="T77" fmla="*/ 160 h 1520"/>
              <a:gd name="T78" fmla="*/ 2000 w 2160"/>
              <a:gd name="T79" fmla="*/ 160 h 1520"/>
              <a:gd name="T80" fmla="*/ 2160 w 2160"/>
              <a:gd name="T81" fmla="*/ 0 h 1520"/>
              <a:gd name="T82" fmla="*/ 2160 w 2160"/>
              <a:gd name="T83" fmla="*/ 760 h 1520"/>
              <a:gd name="T84" fmla="*/ 2080 w 2160"/>
              <a:gd name="T85" fmla="*/ 760 h 1520"/>
              <a:gd name="T86" fmla="*/ 2080 w 2160"/>
              <a:gd name="T87" fmla="*/ 80 h 1520"/>
              <a:gd name="T88" fmla="*/ 960 w 2160"/>
              <a:gd name="T89" fmla="*/ 80 h 1520"/>
              <a:gd name="T90" fmla="*/ 960 w 2160"/>
              <a:gd name="T91" fmla="*/ 0 h 1520"/>
              <a:gd name="T92" fmla="*/ 2160 w 2160"/>
              <a:gd name="T9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0" h="1520">
                <a:moveTo>
                  <a:pt x="1680" y="480"/>
                </a:moveTo>
                <a:cubicBezTo>
                  <a:pt x="1680" y="1520"/>
                  <a:pt x="1680" y="1520"/>
                  <a:pt x="1680" y="1520"/>
                </a:cubicBezTo>
                <a:cubicBezTo>
                  <a:pt x="0" y="1520"/>
                  <a:pt x="0" y="1520"/>
                  <a:pt x="0" y="1520"/>
                </a:cubicBezTo>
                <a:cubicBezTo>
                  <a:pt x="0" y="480"/>
                  <a:pt x="0" y="480"/>
                  <a:pt x="0" y="480"/>
                </a:cubicBezTo>
                <a:lnTo>
                  <a:pt x="1680" y="480"/>
                </a:lnTo>
                <a:close/>
                <a:moveTo>
                  <a:pt x="1323" y="560"/>
                </a:moveTo>
                <a:cubicBezTo>
                  <a:pt x="1341" y="704"/>
                  <a:pt x="1456" y="819"/>
                  <a:pt x="1600" y="837"/>
                </a:cubicBezTo>
                <a:cubicBezTo>
                  <a:pt x="1600" y="560"/>
                  <a:pt x="1600" y="560"/>
                  <a:pt x="1600" y="560"/>
                </a:cubicBezTo>
                <a:lnTo>
                  <a:pt x="1323" y="560"/>
                </a:lnTo>
                <a:close/>
                <a:moveTo>
                  <a:pt x="1600" y="1163"/>
                </a:moveTo>
                <a:cubicBezTo>
                  <a:pt x="1456" y="1181"/>
                  <a:pt x="1341" y="1296"/>
                  <a:pt x="1323" y="1440"/>
                </a:cubicBezTo>
                <a:cubicBezTo>
                  <a:pt x="1600" y="1440"/>
                  <a:pt x="1600" y="1440"/>
                  <a:pt x="1600" y="1440"/>
                </a:cubicBezTo>
                <a:lnTo>
                  <a:pt x="1600" y="1163"/>
                </a:lnTo>
                <a:close/>
                <a:moveTo>
                  <a:pt x="357" y="1440"/>
                </a:moveTo>
                <a:cubicBezTo>
                  <a:pt x="339" y="1295"/>
                  <a:pt x="225" y="1181"/>
                  <a:pt x="80" y="1163"/>
                </a:cubicBezTo>
                <a:cubicBezTo>
                  <a:pt x="80" y="1440"/>
                  <a:pt x="80" y="1440"/>
                  <a:pt x="80" y="1440"/>
                </a:cubicBezTo>
                <a:lnTo>
                  <a:pt x="357" y="1440"/>
                </a:lnTo>
                <a:close/>
                <a:moveTo>
                  <a:pt x="80" y="837"/>
                </a:moveTo>
                <a:cubicBezTo>
                  <a:pt x="225" y="819"/>
                  <a:pt x="339" y="705"/>
                  <a:pt x="357" y="560"/>
                </a:cubicBezTo>
                <a:cubicBezTo>
                  <a:pt x="80" y="560"/>
                  <a:pt x="80" y="560"/>
                  <a:pt x="80" y="560"/>
                </a:cubicBezTo>
                <a:lnTo>
                  <a:pt x="80" y="837"/>
                </a:lnTo>
                <a:close/>
                <a:moveTo>
                  <a:pt x="840" y="640"/>
                </a:moveTo>
                <a:cubicBezTo>
                  <a:pt x="648" y="640"/>
                  <a:pt x="520" y="819"/>
                  <a:pt x="520" y="1000"/>
                </a:cubicBezTo>
                <a:cubicBezTo>
                  <a:pt x="520" y="1181"/>
                  <a:pt x="648" y="1360"/>
                  <a:pt x="840" y="1360"/>
                </a:cubicBezTo>
                <a:cubicBezTo>
                  <a:pt x="1032" y="1360"/>
                  <a:pt x="1160" y="1181"/>
                  <a:pt x="1160" y="1000"/>
                </a:cubicBezTo>
                <a:cubicBezTo>
                  <a:pt x="1160" y="819"/>
                  <a:pt x="1032" y="640"/>
                  <a:pt x="840" y="640"/>
                </a:cubicBezTo>
                <a:close/>
                <a:moveTo>
                  <a:pt x="1840" y="320"/>
                </a:moveTo>
                <a:cubicBezTo>
                  <a:pt x="1840" y="1280"/>
                  <a:pt x="1840" y="1280"/>
                  <a:pt x="1840" y="1280"/>
                </a:cubicBezTo>
                <a:cubicBezTo>
                  <a:pt x="1760" y="1280"/>
                  <a:pt x="1760" y="1280"/>
                  <a:pt x="1760" y="1280"/>
                </a:cubicBezTo>
                <a:cubicBezTo>
                  <a:pt x="1760" y="987"/>
                  <a:pt x="1760" y="693"/>
                  <a:pt x="1760" y="400"/>
                </a:cubicBezTo>
                <a:cubicBezTo>
                  <a:pt x="320" y="400"/>
                  <a:pt x="320" y="400"/>
                  <a:pt x="320" y="400"/>
                </a:cubicBezTo>
                <a:cubicBezTo>
                  <a:pt x="320" y="320"/>
                  <a:pt x="320" y="320"/>
                  <a:pt x="320" y="320"/>
                </a:cubicBezTo>
                <a:lnTo>
                  <a:pt x="1840" y="320"/>
                </a:lnTo>
                <a:close/>
                <a:moveTo>
                  <a:pt x="2000" y="160"/>
                </a:moveTo>
                <a:cubicBezTo>
                  <a:pt x="2000" y="1040"/>
                  <a:pt x="2000" y="1040"/>
                  <a:pt x="2000" y="1040"/>
                </a:cubicBezTo>
                <a:cubicBezTo>
                  <a:pt x="1920" y="1040"/>
                  <a:pt x="1920" y="1040"/>
                  <a:pt x="1920" y="1040"/>
                </a:cubicBezTo>
                <a:cubicBezTo>
                  <a:pt x="1920" y="240"/>
                  <a:pt x="1920" y="240"/>
                  <a:pt x="1920" y="240"/>
                </a:cubicBezTo>
                <a:cubicBezTo>
                  <a:pt x="640" y="240"/>
                  <a:pt x="640" y="240"/>
                  <a:pt x="640" y="240"/>
                </a:cubicBezTo>
                <a:cubicBezTo>
                  <a:pt x="640" y="160"/>
                  <a:pt x="640" y="160"/>
                  <a:pt x="640" y="160"/>
                </a:cubicBezTo>
                <a:lnTo>
                  <a:pt x="2000" y="160"/>
                </a:lnTo>
                <a:close/>
                <a:moveTo>
                  <a:pt x="2160" y="0"/>
                </a:moveTo>
                <a:cubicBezTo>
                  <a:pt x="2160" y="760"/>
                  <a:pt x="2160" y="760"/>
                  <a:pt x="2160" y="760"/>
                </a:cubicBezTo>
                <a:cubicBezTo>
                  <a:pt x="2080" y="760"/>
                  <a:pt x="2080" y="760"/>
                  <a:pt x="2080" y="760"/>
                </a:cubicBezTo>
                <a:cubicBezTo>
                  <a:pt x="2080" y="80"/>
                  <a:pt x="2080" y="80"/>
                  <a:pt x="2080" y="80"/>
                </a:cubicBezTo>
                <a:cubicBezTo>
                  <a:pt x="960" y="80"/>
                  <a:pt x="960" y="80"/>
                  <a:pt x="960" y="80"/>
                </a:cubicBezTo>
                <a:cubicBezTo>
                  <a:pt x="960" y="0"/>
                  <a:pt x="960" y="0"/>
                  <a:pt x="960" y="0"/>
                </a:cubicBezTo>
                <a:lnTo>
                  <a:pt x="2160" y="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dirty="0"/>
          </a:p>
        </p:txBody>
      </p:sp>
      <p:sp>
        <p:nvSpPr>
          <p:cNvPr id="3" name="Arrow: Right 2">
            <a:extLst>
              <a:ext uri="{FF2B5EF4-FFF2-40B4-BE49-F238E27FC236}">
                <a16:creationId xmlns:a16="http://schemas.microsoft.com/office/drawing/2014/main" xmlns="" id="{C85DCF21-9630-4554-8B74-BCC76AB715C1}"/>
              </a:ext>
            </a:extLst>
          </p:cNvPr>
          <p:cNvSpPr/>
          <p:nvPr/>
        </p:nvSpPr>
        <p:spPr>
          <a:xfrm>
            <a:off x="2155371" y="5561468"/>
            <a:ext cx="270588" cy="1955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8" name="Arrow: Right 17">
            <a:extLst>
              <a:ext uri="{FF2B5EF4-FFF2-40B4-BE49-F238E27FC236}">
                <a16:creationId xmlns:a16="http://schemas.microsoft.com/office/drawing/2014/main" xmlns="" id="{899C85F5-1050-4B25-9727-32E7D430F74A}"/>
              </a:ext>
            </a:extLst>
          </p:cNvPr>
          <p:cNvSpPr/>
          <p:nvPr/>
        </p:nvSpPr>
        <p:spPr>
          <a:xfrm>
            <a:off x="3755500" y="5565001"/>
            <a:ext cx="270588" cy="1955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Tree>
    <p:extLst>
      <p:ext uri="{BB962C8B-B14F-4D97-AF65-F5344CB8AC3E}">
        <p14:creationId xmlns:p14="http://schemas.microsoft.com/office/powerpoint/2010/main" val="223592107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442759833"/>
              </p:ext>
            </p:extLst>
          </p:nvPr>
        </p:nvGraphicFramePr>
        <p:xfrm>
          <a:off x="3621282" y="1117672"/>
          <a:ext cx="8504768" cy="4480137"/>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423993"/>
            <a:ext cx="5867607" cy="768107"/>
          </a:xfrm>
        </p:spPr>
        <p:txBody>
          <a:bodyPr/>
          <a:lstStyle/>
          <a:p>
            <a:r>
              <a:rPr lang="en-GB" sz="2800" dirty="0"/>
              <a:t>TV as advertising channel</a:t>
            </a:r>
            <a:r>
              <a:rPr lang="en-GB" sz="3200" dirty="0"/>
              <a:t/>
            </a:r>
            <a:br>
              <a:rPr lang="en-GB" sz="3200" dirty="0"/>
            </a:br>
            <a:endParaRPr lang="en-GB"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en-GB" sz="800" dirty="0">
                <a:solidFill>
                  <a:schemeClr val="tx1">
                    <a:lumMod val="75000"/>
                  </a:schemeClr>
                </a:solidFill>
              </a:rPr>
              <a:t>There are many opinions about television as an advertising surface. The following were told by Hungarian experts about television. Please tell me how much you agree with the following statements (1-4 scale)? </a:t>
            </a:r>
          </a:p>
        </p:txBody>
      </p:sp>
      <p:graphicFrame>
        <p:nvGraphicFramePr>
          <p:cNvPr id="4" name="Diagram 3"/>
          <p:cNvGraphicFramePr/>
          <p:nvPr>
            <p:extLst>
              <p:ext uri="{D42A27DB-BD31-4B8C-83A1-F6EECF244321}">
                <p14:modId xmlns:p14="http://schemas.microsoft.com/office/powerpoint/2010/main" val="1683992818"/>
              </p:ext>
            </p:extLst>
          </p:nvPr>
        </p:nvGraphicFramePr>
        <p:xfrm>
          <a:off x="-145959" y="1111038"/>
          <a:ext cx="8504768" cy="4480137"/>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Rate of those agreeing, %</a:t>
            </a:r>
          </a:p>
        </p:txBody>
      </p:sp>
      <p:sp>
        <p:nvSpPr>
          <p:cNvPr id="17" name="Szövegdoboz 16"/>
          <p:cNvSpPr txBox="1"/>
          <p:nvPr/>
        </p:nvSpPr>
        <p:spPr>
          <a:xfrm>
            <a:off x="399843" y="5347252"/>
            <a:ext cx="11360735" cy="976573"/>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GB" sz="1200" dirty="0"/>
              <a:t>Also participants of the quantitative research agreed that TV advertising was effective. It is a common opinion that TV is unbeatable in building reach and that it supports also the other media types in a campaign. ‚The return of television advertising costs’ is also relatively widely shared opinion.</a:t>
            </a:r>
          </a:p>
          <a:p>
            <a:pPr>
              <a:lnSpc>
                <a:spcPct val="125000"/>
              </a:lnSpc>
              <a:buClr>
                <a:schemeClr val="tx2"/>
              </a:buClr>
            </a:pPr>
            <a:r>
              <a:rPr lang="en-GB" sz="1200" dirty="0"/>
              <a:t>However, there is a dramatic difference between the opinion of the two target groups regarding the cheapness of television. The 61% versus 14% of those who completely agree shows a really great difference. The vast majority of respondents perceive multitasking when watching TV rather as an opportunity than a threat.</a:t>
            </a:r>
          </a:p>
        </p:txBody>
      </p:sp>
    </p:spTree>
    <p:extLst>
      <p:ext uri="{BB962C8B-B14F-4D97-AF65-F5344CB8AC3E}">
        <p14:creationId xmlns:p14="http://schemas.microsoft.com/office/powerpoint/2010/main" val="85076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GB" smtClean="0"/>
              <a:pPr/>
              <a:t>2</a:t>
            </a:fld>
            <a:endParaRPr lang="en-GB" dirty="0"/>
          </a:p>
        </p:txBody>
      </p:sp>
      <p:sp>
        <p:nvSpPr>
          <p:cNvPr id="8" name="Title 7"/>
          <p:cNvSpPr>
            <a:spLocks noGrp="1"/>
          </p:cNvSpPr>
          <p:nvPr>
            <p:ph type="title"/>
          </p:nvPr>
        </p:nvSpPr>
        <p:spPr/>
        <p:txBody>
          <a:bodyPr/>
          <a:lstStyle/>
          <a:p>
            <a:r>
              <a:rPr lang="en-GB" dirty="0"/>
              <a:t>Motto</a:t>
            </a:r>
          </a:p>
        </p:txBody>
      </p:sp>
      <p:sp>
        <p:nvSpPr>
          <p:cNvPr id="9" name="Content Placeholder 8"/>
          <p:cNvSpPr>
            <a:spLocks noGrp="1"/>
          </p:cNvSpPr>
          <p:nvPr>
            <p:ph idx="1"/>
          </p:nvPr>
        </p:nvSpPr>
        <p:spPr>
          <a:xfrm>
            <a:off x="1075061" y="2345554"/>
            <a:ext cx="10097764" cy="2634472"/>
          </a:xfrm>
        </p:spPr>
        <p:txBody>
          <a:bodyPr/>
          <a:lstStyle/>
          <a:p>
            <a:pPr marL="0" indent="0" algn="ctr">
              <a:buNone/>
            </a:pPr>
            <a:r>
              <a:rPr lang="en-GB" dirty="0"/>
              <a:t>„I haven’t seen a television campaign fail. I simply don’t remember such happening, I don’t remember any customer in the last 20 years saying: Well, tomorrow I will not invest in TV.”</a:t>
            </a:r>
          </a:p>
          <a:p>
            <a:pPr marL="0" indent="0" algn="r">
              <a:buNone/>
            </a:pPr>
            <a:r>
              <a:rPr lang="en-GB" i="1" dirty="0"/>
              <a:t>- Head of a major media agency-</a:t>
            </a:r>
          </a:p>
        </p:txBody>
      </p:sp>
    </p:spTree>
    <p:extLst>
      <p:ext uri="{BB962C8B-B14F-4D97-AF65-F5344CB8AC3E}">
        <p14:creationId xmlns:p14="http://schemas.microsoft.com/office/powerpoint/2010/main" val="60878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9"/>
          <p:cNvGraphicFramePr>
            <a:graphicFrameLocks/>
          </p:cNvGraphicFramePr>
          <p:nvPr>
            <p:extLst>
              <p:ext uri="{D42A27DB-BD31-4B8C-83A1-F6EECF244321}">
                <p14:modId xmlns:p14="http://schemas.microsoft.com/office/powerpoint/2010/main" val="483350636"/>
              </p:ext>
            </p:extLst>
          </p:nvPr>
        </p:nvGraphicFramePr>
        <p:xfrm>
          <a:off x="5878120" y="1532419"/>
          <a:ext cx="6120000" cy="4510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3164797388"/>
              </p:ext>
            </p:extLst>
          </p:nvPr>
        </p:nvGraphicFramePr>
        <p:xfrm>
          <a:off x="-241880" y="1532419"/>
          <a:ext cx="6120000" cy="4510720"/>
        </p:xfrm>
        <a:graphic>
          <a:graphicData uri="http://schemas.openxmlformats.org/drawingml/2006/chart">
            <c:chart xmlns:c="http://schemas.openxmlformats.org/drawingml/2006/chart" xmlns:r="http://schemas.openxmlformats.org/officeDocument/2006/relationships" r:id="rId3"/>
          </a:graphicData>
        </a:graphic>
      </p:graphicFrame>
      <p:sp>
        <p:nvSpPr>
          <p:cNvPr id="9" name="Cím 8"/>
          <p:cNvSpPr>
            <a:spLocks noGrp="1"/>
          </p:cNvSpPr>
          <p:nvPr>
            <p:ph type="title"/>
          </p:nvPr>
        </p:nvSpPr>
        <p:spPr>
          <a:xfrm>
            <a:off x="895143" y="384451"/>
            <a:ext cx="5867607" cy="768107"/>
          </a:xfrm>
        </p:spPr>
        <p:txBody>
          <a:bodyPr/>
          <a:lstStyle/>
          <a:p>
            <a:r>
              <a:rPr lang="en-GB" sz="2800" dirty="0"/>
              <a:t>Strengths of media types</a:t>
            </a:r>
            <a:endParaRPr lang="en-GB" sz="1200" dirty="0"/>
          </a:p>
        </p:txBody>
      </p:sp>
      <p:sp>
        <p:nvSpPr>
          <p:cNvPr id="15" name="Téglalap 14"/>
          <p:cNvSpPr/>
          <p:nvPr/>
        </p:nvSpPr>
        <p:spPr>
          <a:xfrm>
            <a:off x="431214" y="6156894"/>
            <a:ext cx="10312985" cy="451405"/>
          </a:xfrm>
          <a:prstGeom prst="rect">
            <a:avLst/>
          </a:prstGeom>
        </p:spPr>
        <p:txBody>
          <a:bodyPr vert="horz" lIns="0" tIns="0" rIns="0" bIns="48000" rtlCol="0" anchor="b" anchorCtr="0">
            <a:noAutofit/>
          </a:bodyPr>
          <a:lstStyle/>
          <a:p>
            <a:r>
              <a:rPr lang="en-GB" sz="800" dirty="0">
                <a:solidFill>
                  <a:schemeClr val="tx1">
                    <a:lumMod val="75000"/>
                  </a:schemeClr>
                </a:solidFill>
              </a:rPr>
              <a:t>In the following we will compare the most important types of media for advertising. We will list aspects and please choose at each one the media type of which it is the strength. You can select multiple media types for each aspect.</a:t>
            </a:r>
          </a:p>
        </p:txBody>
      </p:sp>
      <p:sp>
        <p:nvSpPr>
          <p:cNvPr id="11" name="Szövegdoboz 10"/>
          <p:cNvSpPr txBox="1"/>
          <p:nvPr/>
        </p:nvSpPr>
        <p:spPr>
          <a:xfrm>
            <a:off x="895143" y="1178125"/>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Strength, %</a:t>
            </a:r>
          </a:p>
        </p:txBody>
      </p:sp>
      <p:sp>
        <p:nvSpPr>
          <p:cNvPr id="17" name="Szövegdoboz 16"/>
          <p:cNvSpPr txBox="1"/>
          <p:nvPr/>
        </p:nvSpPr>
        <p:spPr>
          <a:xfrm>
            <a:off x="399843" y="5516217"/>
            <a:ext cx="11360735" cy="760758"/>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GB" sz="1200" dirty="0"/>
              <a:t>Agencies definitely think the high reach, high return on investment and the reliable audience measurement are the strengths of TV. Advertisers clearly share this opinion only in case of high reach. Online advertising gets in the focus because of targetability and the creative solutions, and advertisers think this is the best in terms of tracking the campaign and the quality of audience measuring.</a:t>
            </a:r>
          </a:p>
        </p:txBody>
      </p:sp>
      <p:sp>
        <p:nvSpPr>
          <p:cNvPr id="19" name="Szövegdoboz 1"/>
          <p:cNvSpPr txBox="1"/>
          <p:nvPr/>
        </p:nvSpPr>
        <p:spPr>
          <a:xfrm>
            <a:off x="1942996" y="1450579"/>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GB" sz="1400" b="1" dirty="0"/>
              <a:t>Media agency (n=38)</a:t>
            </a:r>
          </a:p>
        </p:txBody>
      </p:sp>
      <p:sp>
        <p:nvSpPr>
          <p:cNvPr id="21" name="Szövegdoboz 1"/>
          <p:cNvSpPr txBox="1"/>
          <p:nvPr/>
        </p:nvSpPr>
        <p:spPr>
          <a:xfrm>
            <a:off x="7310625" y="1453358"/>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GB" sz="1400" b="1" dirty="0"/>
              <a:t>Advertisers (n=43)</a:t>
            </a:r>
          </a:p>
        </p:txBody>
      </p:sp>
    </p:spTree>
    <p:extLst>
      <p:ext uri="{BB962C8B-B14F-4D97-AF65-F5344CB8AC3E}">
        <p14:creationId xmlns:p14="http://schemas.microsoft.com/office/powerpoint/2010/main" val="9125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28468" y="492376"/>
            <a:ext cx="6411231" cy="768107"/>
          </a:xfrm>
        </p:spPr>
        <p:txBody>
          <a:bodyPr/>
          <a:lstStyle/>
          <a:p>
            <a:r>
              <a:rPr lang="en-US" sz="2800" dirty="0"/>
              <a:t>Measuring the return of advertisements</a:t>
            </a:r>
            <a:r>
              <a:rPr lang="en-US" sz="3200" dirty="0"/>
              <a:t/>
            </a:r>
            <a:br>
              <a:rPr lang="en-US" sz="3200" dirty="0"/>
            </a:br>
            <a:endParaRPr lang="en-US"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US" sz="800" dirty="0">
                <a:solidFill>
                  <a:schemeClr val="tx1">
                    <a:lumMod val="75000"/>
                  </a:schemeClr>
                </a:solidFill>
              </a:rPr>
              <a:t>Do you measure, calculate the return of advertising o</a:t>
            </a:r>
            <a:r>
              <a:rPr lang="hu-HU" sz="800" dirty="0">
                <a:solidFill>
                  <a:schemeClr val="tx1">
                    <a:lumMod val="75000"/>
                  </a:schemeClr>
                </a:solidFill>
              </a:rPr>
              <a:t>n</a:t>
            </a:r>
            <a:r>
              <a:rPr lang="en-US" sz="800" dirty="0">
                <a:solidFill>
                  <a:schemeClr val="tx1">
                    <a:lumMod val="75000"/>
                  </a:schemeClr>
                </a:solidFill>
              </a:rPr>
              <a:t> TV or online media, that is how much revenue increase the money invested in advertising generates? </a:t>
            </a:r>
          </a:p>
        </p:txBody>
      </p:sp>
      <p:graphicFrame>
        <p:nvGraphicFramePr>
          <p:cNvPr id="4" name="Diagram 3"/>
          <p:cNvGraphicFramePr/>
          <p:nvPr>
            <p:extLst>
              <p:ext uri="{D42A27DB-BD31-4B8C-83A1-F6EECF244321}">
                <p14:modId xmlns:p14="http://schemas.microsoft.com/office/powerpoint/2010/main" val="1950986663"/>
              </p:ext>
            </p:extLst>
          </p:nvPr>
        </p:nvGraphicFramePr>
        <p:xfrm>
          <a:off x="0" y="1408394"/>
          <a:ext cx="9061358" cy="3949145"/>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a:off x="399843" y="5505449"/>
            <a:ext cx="11360735" cy="766141"/>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US" sz="1200" dirty="0"/>
              <a:t>Discussing with agency professionals have revealed that agencies rarely receive feedback on the business return of each campaign. However, the questionnaire survey showed that most advertisers regularly measure the return of TV and online advertising costs. Those regularly measuring the ROI is slightly higher at online advertising. </a:t>
            </a:r>
          </a:p>
        </p:txBody>
      </p:sp>
    </p:spTree>
    <p:extLst>
      <p:ext uri="{BB962C8B-B14F-4D97-AF65-F5344CB8AC3E}">
        <p14:creationId xmlns:p14="http://schemas.microsoft.com/office/powerpoint/2010/main" val="142031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410583497"/>
              </p:ext>
            </p:extLst>
          </p:nvPr>
        </p:nvGraphicFramePr>
        <p:xfrm>
          <a:off x="4268535" y="1670007"/>
          <a:ext cx="7737384" cy="4041620"/>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876093" y="399006"/>
            <a:ext cx="5867607" cy="768107"/>
          </a:xfrm>
        </p:spPr>
        <p:txBody>
          <a:bodyPr/>
          <a:lstStyle/>
          <a:p>
            <a:r>
              <a:rPr lang="en-GB" sz="2800" dirty="0"/>
              <a:t>Estimated return of advertising types</a:t>
            </a:r>
            <a:r>
              <a:rPr lang="en-GB" sz="3200" dirty="0"/>
              <a:t/>
            </a:r>
            <a:br>
              <a:rPr lang="en-GB" sz="3200" dirty="0"/>
            </a:br>
            <a:endParaRPr lang="en-GB"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GB" sz="800" dirty="0">
                <a:solidFill>
                  <a:schemeClr val="tx1">
                    <a:lumMod val="75000"/>
                  </a:schemeClr>
                </a:solidFill>
              </a:rPr>
              <a:t>Based on your measurements, experience or opinion, the ROI of which advertising form do you consider to be the highest? And which is the second, the third? Please rank them. The medium considered with the highest ROI should be ranked number 1, the second should be number 2 and so on.</a:t>
            </a:r>
          </a:p>
        </p:txBody>
      </p:sp>
      <p:graphicFrame>
        <p:nvGraphicFramePr>
          <p:cNvPr id="4" name="Diagram 3"/>
          <p:cNvGraphicFramePr/>
          <p:nvPr>
            <p:extLst>
              <p:ext uri="{D42A27DB-BD31-4B8C-83A1-F6EECF244321}">
                <p14:modId xmlns:p14="http://schemas.microsoft.com/office/powerpoint/2010/main" val="1028593761"/>
              </p:ext>
            </p:extLst>
          </p:nvPr>
        </p:nvGraphicFramePr>
        <p:xfrm>
          <a:off x="-155483" y="1670007"/>
          <a:ext cx="7737384" cy="404162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399843" y="3617778"/>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728559" y="1389747"/>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Order, mean value of ranking 1-6 </a:t>
            </a:r>
          </a:p>
          <a:p>
            <a:pPr>
              <a:lnSpc>
                <a:spcPct val="125000"/>
              </a:lnSpc>
              <a:buClr>
                <a:schemeClr val="tx2"/>
              </a:buClr>
            </a:pPr>
            <a:r>
              <a:rPr lang="en-GB" sz="1400" b="1" dirty="0"/>
              <a:t>1 means the highest ROI</a:t>
            </a:r>
          </a:p>
        </p:txBody>
      </p:sp>
      <p:sp>
        <p:nvSpPr>
          <p:cNvPr id="17" name="Szövegdoboz 16"/>
          <p:cNvSpPr txBox="1"/>
          <p:nvPr/>
        </p:nvSpPr>
        <p:spPr>
          <a:xfrm>
            <a:off x="399843" y="5505450"/>
            <a:ext cx="11360735" cy="657582"/>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GB" sz="1200" dirty="0"/>
              <a:t>The traditional TV spot performed well also at the questionnaire survey regarding the opinion about the ROI indexes. Its effectiveness was ranked among the best by both target groups, with ratings that are equal or even better than those of definitely performance-based campaigns. </a:t>
            </a:r>
          </a:p>
        </p:txBody>
      </p:sp>
    </p:spTree>
    <p:extLst>
      <p:ext uri="{BB962C8B-B14F-4D97-AF65-F5344CB8AC3E}">
        <p14:creationId xmlns:p14="http://schemas.microsoft.com/office/powerpoint/2010/main" val="107792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The question arises: could television serve advertiser’s needs better? Could it change its services to provide greater flexibility, faster execution, simpler process? </a:t>
            </a:r>
          </a:p>
          <a:p>
            <a:pPr>
              <a:lnSpc>
                <a:spcPct val="125000"/>
              </a:lnSpc>
              <a:buClr>
                <a:schemeClr val="tx2"/>
              </a:buClr>
            </a:pPr>
            <a:r>
              <a:rPr lang="en-GB" sz="1400" dirty="0"/>
              <a:t>The other side of the question is whether advertisers need this or are they satisfied with the current practice.</a:t>
            </a:r>
          </a:p>
          <a:p>
            <a:pPr>
              <a:lnSpc>
                <a:spcPct val="125000"/>
              </a:lnSpc>
              <a:buClr>
                <a:schemeClr val="tx2"/>
              </a:buClr>
            </a:pPr>
            <a:endParaRPr lang="en-GB" sz="1400" dirty="0"/>
          </a:p>
          <a:p>
            <a:pPr>
              <a:lnSpc>
                <a:spcPct val="125000"/>
              </a:lnSpc>
              <a:buClr>
                <a:schemeClr val="tx2"/>
              </a:buClr>
            </a:pPr>
            <a:r>
              <a:rPr lang="en-GB" sz="1400" dirty="0"/>
              <a:t>We analysed many topics related to possible changes in service quality and received quite mixed responses from expert interview participants. </a:t>
            </a:r>
          </a:p>
          <a:p>
            <a:pPr>
              <a:lnSpc>
                <a:spcPct val="125000"/>
              </a:lnSpc>
              <a:buClr>
                <a:schemeClr val="tx2"/>
              </a:buClr>
            </a:pPr>
            <a:endParaRPr lang="en-GB" sz="1400" dirty="0"/>
          </a:p>
          <a:p>
            <a:pPr>
              <a:lnSpc>
                <a:spcPct val="125000"/>
              </a:lnSpc>
              <a:buClr>
                <a:schemeClr val="tx2"/>
              </a:buClr>
            </a:pPr>
            <a:r>
              <a:rPr lang="en-GB" sz="1400" dirty="0"/>
              <a:t>At the same time the general picture is that advertisers mostly expect from TV what they are getting now. Actually there is no element of  the current advertisement sales practice that should be definitely changed.</a:t>
            </a:r>
          </a:p>
          <a:p>
            <a:pPr>
              <a:lnSpc>
                <a:spcPct val="125000"/>
              </a:lnSpc>
              <a:buClr>
                <a:schemeClr val="tx2"/>
              </a:buClr>
            </a:pPr>
            <a:r>
              <a:rPr lang="en-GB" sz="1400" dirty="0"/>
              <a:t>Certain clients on certain areas (such as lead times of bookings and the flexibility of changes) would value certain improvements, but these needs can definitely not be regarded as general and indispensable.</a:t>
            </a: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Serving the advertisers – 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pic>
        <p:nvPicPr>
          <p:cNvPr id="7" name="Picture 6">
            <a:extLst>
              <a:ext uri="{FF2B5EF4-FFF2-40B4-BE49-F238E27FC236}">
                <a16:creationId xmlns:a16="http://schemas.microsoft.com/office/drawing/2014/main" xmlns="" id="{467C6BBA-72D3-44FF-A705-4BB8BCE099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175" r="26990"/>
          <a:stretch/>
        </p:blipFill>
        <p:spPr>
          <a:xfrm>
            <a:off x="8014996" y="1214617"/>
            <a:ext cx="3151488" cy="5027248"/>
          </a:xfrm>
          <a:prstGeom prst="rect">
            <a:avLst/>
          </a:prstGeom>
        </p:spPr>
      </p:pic>
    </p:spTree>
    <p:extLst>
      <p:ext uri="{BB962C8B-B14F-4D97-AF65-F5344CB8AC3E}">
        <p14:creationId xmlns:p14="http://schemas.microsoft.com/office/powerpoint/2010/main" val="41347046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b="1" i="1" dirty="0"/>
          </a:p>
          <a:p>
            <a:pPr>
              <a:lnSpc>
                <a:spcPct val="125000"/>
              </a:lnSpc>
              <a:buClr>
                <a:schemeClr val="tx2"/>
              </a:buClr>
            </a:pPr>
            <a:endParaRPr lang="en-GB" sz="1400" b="1" i="1" dirty="0"/>
          </a:p>
          <a:p>
            <a:pPr>
              <a:lnSpc>
                <a:spcPct val="125000"/>
              </a:lnSpc>
              <a:buClr>
                <a:schemeClr val="tx2"/>
              </a:buClr>
            </a:pPr>
            <a:r>
              <a:rPr lang="en-GB" sz="1400" b="1" i="1" dirty="0"/>
              <a:t>Shortening booking times</a:t>
            </a:r>
          </a:p>
          <a:p>
            <a:pPr>
              <a:lnSpc>
                <a:spcPct val="125000"/>
              </a:lnSpc>
              <a:buClr>
                <a:schemeClr val="tx2"/>
              </a:buClr>
            </a:pPr>
            <a:endParaRPr lang="en-GB" sz="1400" dirty="0"/>
          </a:p>
          <a:p>
            <a:pPr>
              <a:lnSpc>
                <a:spcPct val="125000"/>
              </a:lnSpc>
              <a:buClr>
                <a:schemeClr val="tx2"/>
              </a:buClr>
            </a:pPr>
            <a:r>
              <a:rPr lang="en-GB" sz="1400" dirty="0"/>
              <a:t>Most of them agree that the current lead time of approximately 6-8 weeks for bookings is acceptable. They accept that – due to the operation of televisions – this much time is needed to plan the different advertising blocks. </a:t>
            </a:r>
          </a:p>
          <a:p>
            <a:pPr>
              <a:lnSpc>
                <a:spcPct val="125000"/>
              </a:lnSpc>
              <a:buClr>
                <a:schemeClr val="tx2"/>
              </a:buClr>
            </a:pPr>
            <a:endParaRPr lang="en-GB" sz="1400" dirty="0"/>
          </a:p>
          <a:p>
            <a:pPr>
              <a:lnSpc>
                <a:spcPct val="125000"/>
              </a:lnSpc>
              <a:buClr>
                <a:schemeClr val="tx2"/>
              </a:buClr>
            </a:pPr>
            <a:endParaRPr lang="en-GB" sz="1400" b="1" i="1" dirty="0"/>
          </a:p>
          <a:p>
            <a:pPr>
              <a:lnSpc>
                <a:spcPct val="125000"/>
              </a:lnSpc>
              <a:buClr>
                <a:schemeClr val="tx2"/>
              </a:buClr>
            </a:pPr>
            <a:endParaRPr lang="en-GB" sz="1400" b="1" i="1"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Serving the advertisers – II.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6"/>
            <a:ext cx="5003800" cy="5096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6" name="Text Placeholder 1">
            <a:extLst>
              <a:ext uri="{FF2B5EF4-FFF2-40B4-BE49-F238E27FC236}">
                <a16:creationId xmlns:a16="http://schemas.microsoft.com/office/drawing/2014/main" xmlns="" id="{FD083497-A4AC-4573-AF3E-AD9D5F3C27F7}"/>
              </a:ext>
            </a:extLst>
          </p:cNvPr>
          <p:cNvSpPr txBox="1">
            <a:spLocks/>
          </p:cNvSpPr>
          <p:nvPr>
            <p:custDataLst>
              <p:tags r:id="rId1"/>
            </p:custDataLst>
          </p:nvPr>
        </p:nvSpPr>
        <p:spPr bwMode="gray">
          <a:xfrm>
            <a:off x="7363780" y="127000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„Practically a customer has to decide 2- 2.5 months in advance what they want to do. In digital /advertising/ there is no 8-10 days, but I understand that the channel has a different mechanism of operation.” </a:t>
            </a:r>
            <a:r>
              <a:rPr lang="en-GB" sz="1200" dirty="0"/>
              <a:t>(Ü3)</a:t>
            </a:r>
            <a:endParaRPr lang="en-GB" sz="1200" dirty="0">
              <a:ea typeface="Arial" panose="020B0604020202020204" pitchFamily="34" charset="0"/>
            </a:endParaRPr>
          </a:p>
        </p:txBody>
      </p:sp>
      <p:sp>
        <p:nvSpPr>
          <p:cNvPr id="7" name="Téglalap 5">
            <a:extLst>
              <a:ext uri="{FF2B5EF4-FFF2-40B4-BE49-F238E27FC236}">
                <a16:creationId xmlns:a16="http://schemas.microsoft.com/office/drawing/2014/main" xmlns="" id="{07CC0CE2-37DF-4604-B72B-B05D4230FA60}"/>
              </a:ext>
            </a:extLst>
          </p:cNvPr>
          <p:cNvSpPr/>
          <p:nvPr/>
        </p:nvSpPr>
        <p:spPr>
          <a:xfrm>
            <a:off x="9703780" y="2380390"/>
            <a:ext cx="247184" cy="369332"/>
          </a:xfrm>
          <a:prstGeom prst="rect">
            <a:avLst/>
          </a:prstGeom>
        </p:spPr>
        <p:txBody>
          <a:bodyPr wrap="none">
            <a:spAutoFit/>
          </a:bodyPr>
          <a:lstStyle/>
          <a:p>
            <a:r>
              <a:rPr lang="en-GB" dirty="0"/>
              <a:t> </a:t>
            </a:r>
          </a:p>
        </p:txBody>
      </p:sp>
      <p:sp>
        <p:nvSpPr>
          <p:cNvPr id="11" name="Text Placeholder 1">
            <a:extLst>
              <a:ext uri="{FF2B5EF4-FFF2-40B4-BE49-F238E27FC236}">
                <a16:creationId xmlns:a16="http://schemas.microsoft.com/office/drawing/2014/main" xmlns="" id="{DFD58ED5-2B1F-48CD-BD55-35280D51363F}"/>
              </a:ext>
            </a:extLst>
          </p:cNvPr>
          <p:cNvSpPr txBox="1">
            <a:spLocks/>
          </p:cNvSpPr>
          <p:nvPr>
            <p:custDataLst>
              <p:tags r:id="rId2"/>
            </p:custDataLst>
          </p:nvPr>
        </p:nvSpPr>
        <p:spPr bwMode="gray">
          <a:xfrm>
            <a:off x="7405727" y="2172542"/>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„TV will not get digital budget by saying: ‚I can start a campaign tomorrow’, because it cannot, it is physically not possible. </a:t>
            </a:r>
            <a:r>
              <a:rPr lang="en-GB" sz="1200" dirty="0"/>
              <a:t>” (Ü14)</a:t>
            </a:r>
            <a:endParaRPr lang="en-GB" sz="1200" dirty="0">
              <a:ea typeface="Arial" panose="020B0604020202020204" pitchFamily="34" charset="0"/>
            </a:endParaRPr>
          </a:p>
        </p:txBody>
      </p:sp>
      <p:sp>
        <p:nvSpPr>
          <p:cNvPr id="13" name="Text Placeholder 1">
            <a:extLst>
              <a:ext uri="{FF2B5EF4-FFF2-40B4-BE49-F238E27FC236}">
                <a16:creationId xmlns:a16="http://schemas.microsoft.com/office/drawing/2014/main" xmlns="" id="{053DEF3D-8DFB-429C-9355-C88652CF2784}"/>
              </a:ext>
            </a:extLst>
          </p:cNvPr>
          <p:cNvSpPr txBox="1">
            <a:spLocks/>
          </p:cNvSpPr>
          <p:nvPr>
            <p:custDataLst>
              <p:tags r:id="rId3"/>
            </p:custDataLst>
          </p:nvPr>
        </p:nvSpPr>
        <p:spPr bwMode="gray">
          <a:xfrm>
            <a:off x="7405727" y="285890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„Two-months booking time, a normal company should be able to calculate with this, I understand that they need this, it doesn’t disturb me.” </a:t>
            </a:r>
            <a:r>
              <a:rPr lang="en-GB" sz="1200" dirty="0"/>
              <a:t>(H5)</a:t>
            </a:r>
            <a:endParaRPr lang="en-GB" sz="1200" dirty="0">
              <a:ea typeface="Arial" panose="020B0604020202020204" pitchFamily="34" charset="0"/>
            </a:endParaRPr>
          </a:p>
        </p:txBody>
      </p:sp>
      <p:sp>
        <p:nvSpPr>
          <p:cNvPr id="15" name="Text Placeholder 1">
            <a:extLst>
              <a:ext uri="{FF2B5EF4-FFF2-40B4-BE49-F238E27FC236}">
                <a16:creationId xmlns:a16="http://schemas.microsoft.com/office/drawing/2014/main" xmlns="" id="{7E2EDD4A-C876-4F03-9D8F-EAC0B6B6AEB9}"/>
              </a:ext>
            </a:extLst>
          </p:cNvPr>
          <p:cNvSpPr txBox="1">
            <a:spLocks/>
          </p:cNvSpPr>
          <p:nvPr>
            <p:custDataLst>
              <p:tags r:id="rId4"/>
            </p:custDataLst>
          </p:nvPr>
        </p:nvSpPr>
        <p:spPr bwMode="gray">
          <a:xfrm>
            <a:off x="7405727" y="3659314"/>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„If we look at the roughly two-months lead time, from order to broadcasting, then it is not really flexible, but I rather regard it as a feature.</a:t>
            </a:r>
            <a:r>
              <a:rPr lang="en-GB" sz="1200" dirty="0"/>
              <a:t>” (Ü19)</a:t>
            </a:r>
            <a:endParaRPr lang="en-GB" sz="1200" dirty="0">
              <a:ea typeface="Arial" panose="020B0604020202020204" pitchFamily="34" charset="0"/>
            </a:endParaRPr>
          </a:p>
        </p:txBody>
      </p:sp>
      <p:grpSp>
        <p:nvGrpSpPr>
          <p:cNvPr id="12" name="Group 17">
            <a:extLst>
              <a:ext uri="{FF2B5EF4-FFF2-40B4-BE49-F238E27FC236}">
                <a16:creationId xmlns:a16="http://schemas.microsoft.com/office/drawing/2014/main" xmlns="" id="{64E9854A-0C74-4E64-A74A-0D2E8FF71CDA}"/>
              </a:ext>
            </a:extLst>
          </p:cNvPr>
          <p:cNvGrpSpPr>
            <a:grpSpLocks noChangeAspect="1"/>
          </p:cNvGrpSpPr>
          <p:nvPr>
            <p:custDataLst>
              <p:tags r:id="rId5"/>
            </p:custDataLst>
          </p:nvPr>
        </p:nvGrpSpPr>
        <p:grpSpPr bwMode="auto">
          <a:xfrm>
            <a:off x="3449092" y="3959988"/>
            <a:ext cx="589551" cy="579885"/>
            <a:chOff x="946" y="271"/>
            <a:chExt cx="3842" cy="3779"/>
          </a:xfrm>
          <a:solidFill>
            <a:schemeClr val="accent2"/>
          </a:solidFill>
        </p:grpSpPr>
        <p:sp>
          <p:nvSpPr>
            <p:cNvPr id="14" name="Freeform 18">
              <a:extLst>
                <a:ext uri="{FF2B5EF4-FFF2-40B4-BE49-F238E27FC236}">
                  <a16:creationId xmlns:a16="http://schemas.microsoft.com/office/drawing/2014/main" xmlns="" id="{E68699E7-C247-4A3E-948D-639A83867D43}"/>
                </a:ext>
              </a:extLst>
            </p:cNvPr>
            <p:cNvSpPr>
              <a:spLocks/>
            </p:cNvSpPr>
            <p:nvPr/>
          </p:nvSpPr>
          <p:spPr bwMode="auto">
            <a:xfrm>
              <a:off x="4032" y="1405"/>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333" dirty="0"/>
            </a:p>
          </p:txBody>
        </p:sp>
        <p:sp>
          <p:nvSpPr>
            <p:cNvPr id="16" name="Freeform 19">
              <a:extLst>
                <a:ext uri="{FF2B5EF4-FFF2-40B4-BE49-F238E27FC236}">
                  <a16:creationId xmlns:a16="http://schemas.microsoft.com/office/drawing/2014/main" xmlns="" id="{7F240089-8B21-4C62-BD47-A5835593C674}"/>
                </a:ext>
              </a:extLst>
            </p:cNvPr>
            <p:cNvSpPr>
              <a:spLocks/>
            </p:cNvSpPr>
            <p:nvPr/>
          </p:nvSpPr>
          <p:spPr bwMode="auto">
            <a:xfrm>
              <a:off x="946" y="271"/>
              <a:ext cx="2897" cy="3779"/>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333" dirty="0"/>
            </a:p>
          </p:txBody>
        </p:sp>
      </p:grpSp>
      <p:sp>
        <p:nvSpPr>
          <p:cNvPr id="17" name="Freeform 495">
            <a:extLst>
              <a:ext uri="{FF2B5EF4-FFF2-40B4-BE49-F238E27FC236}">
                <a16:creationId xmlns:a16="http://schemas.microsoft.com/office/drawing/2014/main" xmlns="" id="{ED3B5D42-DC8B-4FCC-BDF7-68AA7AEA636A}"/>
              </a:ext>
            </a:extLst>
          </p:cNvPr>
          <p:cNvSpPr>
            <a:spLocks noChangeAspect="1" noEditPoints="1"/>
          </p:cNvSpPr>
          <p:nvPr>
            <p:custDataLst>
              <p:tags r:id="rId6"/>
            </p:custDataLst>
          </p:nvPr>
        </p:nvSpPr>
        <p:spPr bwMode="auto">
          <a:xfrm>
            <a:off x="4596063" y="4176470"/>
            <a:ext cx="691107" cy="320932"/>
          </a:xfrm>
          <a:custGeom>
            <a:avLst/>
            <a:gdLst>
              <a:gd name="T0" fmla="*/ 120 w 2240"/>
              <a:gd name="T1" fmla="*/ 0 h 1040"/>
              <a:gd name="T2" fmla="*/ 2120 w 2240"/>
              <a:gd name="T3" fmla="*/ 0 h 1040"/>
              <a:gd name="T4" fmla="*/ 2240 w 2240"/>
              <a:gd name="T5" fmla="*/ 120 h 1040"/>
              <a:gd name="T6" fmla="*/ 2240 w 2240"/>
              <a:gd name="T7" fmla="*/ 920 h 1040"/>
              <a:gd name="T8" fmla="*/ 2120 w 2240"/>
              <a:gd name="T9" fmla="*/ 1040 h 1040"/>
              <a:gd name="T10" fmla="*/ 120 w 2240"/>
              <a:gd name="T11" fmla="*/ 1040 h 1040"/>
              <a:gd name="T12" fmla="*/ 0 w 2240"/>
              <a:gd name="T13" fmla="*/ 920 h 1040"/>
              <a:gd name="T14" fmla="*/ 0 w 2240"/>
              <a:gd name="T15" fmla="*/ 120 h 1040"/>
              <a:gd name="T16" fmla="*/ 120 w 2240"/>
              <a:gd name="T17" fmla="*/ 0 h 1040"/>
              <a:gd name="T18" fmla="*/ 960 w 2240"/>
              <a:gd name="T19" fmla="*/ 440 h 1040"/>
              <a:gd name="T20" fmla="*/ 960 w 2240"/>
              <a:gd name="T21" fmla="*/ 600 h 1040"/>
              <a:gd name="T22" fmla="*/ 840 w 2240"/>
              <a:gd name="T23" fmla="*/ 720 h 1040"/>
              <a:gd name="T24" fmla="*/ 760 w 2240"/>
              <a:gd name="T25" fmla="*/ 720 h 1040"/>
              <a:gd name="T26" fmla="*/ 640 w 2240"/>
              <a:gd name="T27" fmla="*/ 600 h 1040"/>
              <a:gd name="T28" fmla="*/ 640 w 2240"/>
              <a:gd name="T29" fmla="*/ 440 h 1040"/>
              <a:gd name="T30" fmla="*/ 760 w 2240"/>
              <a:gd name="T31" fmla="*/ 320 h 1040"/>
              <a:gd name="T32" fmla="*/ 840 w 2240"/>
              <a:gd name="T33" fmla="*/ 320 h 1040"/>
              <a:gd name="T34" fmla="*/ 960 w 2240"/>
              <a:gd name="T35" fmla="*/ 440 h 1040"/>
              <a:gd name="T36" fmla="*/ 840 w 2240"/>
              <a:gd name="T37" fmla="*/ 240 h 1040"/>
              <a:gd name="T38" fmla="*/ 760 w 2240"/>
              <a:gd name="T39" fmla="*/ 240 h 1040"/>
              <a:gd name="T40" fmla="*/ 560 w 2240"/>
              <a:gd name="T41" fmla="*/ 440 h 1040"/>
              <a:gd name="T42" fmla="*/ 560 w 2240"/>
              <a:gd name="T43" fmla="*/ 600 h 1040"/>
              <a:gd name="T44" fmla="*/ 760 w 2240"/>
              <a:gd name="T45" fmla="*/ 800 h 1040"/>
              <a:gd name="T46" fmla="*/ 840 w 2240"/>
              <a:gd name="T47" fmla="*/ 800 h 1040"/>
              <a:gd name="T48" fmla="*/ 1040 w 2240"/>
              <a:gd name="T49" fmla="*/ 600 h 1040"/>
              <a:gd name="T50" fmla="*/ 1040 w 2240"/>
              <a:gd name="T51" fmla="*/ 440 h 1040"/>
              <a:gd name="T52" fmla="*/ 840 w 2240"/>
              <a:gd name="T53" fmla="*/ 240 h 1040"/>
              <a:gd name="T54" fmla="*/ 1280 w 2240"/>
              <a:gd name="T55" fmla="*/ 240 h 1040"/>
              <a:gd name="T56" fmla="*/ 1200 w 2240"/>
              <a:gd name="T57" fmla="*/ 240 h 1040"/>
              <a:gd name="T58" fmla="*/ 1200 w 2240"/>
              <a:gd name="T59" fmla="*/ 800 h 1040"/>
              <a:gd name="T60" fmla="*/ 1280 w 2240"/>
              <a:gd name="T61" fmla="*/ 800 h 1040"/>
              <a:gd name="T62" fmla="*/ 1280 w 2240"/>
              <a:gd name="T63" fmla="*/ 660 h 1040"/>
              <a:gd name="T64" fmla="*/ 1417 w 2240"/>
              <a:gd name="T65" fmla="*/ 554 h 1040"/>
              <a:gd name="T66" fmla="*/ 1565 w 2240"/>
              <a:gd name="T67" fmla="*/ 702 h 1040"/>
              <a:gd name="T68" fmla="*/ 1600 w 2240"/>
              <a:gd name="T69" fmla="*/ 786 h 1040"/>
              <a:gd name="T70" fmla="*/ 1600 w 2240"/>
              <a:gd name="T71" fmla="*/ 800 h 1040"/>
              <a:gd name="T72" fmla="*/ 1680 w 2240"/>
              <a:gd name="T73" fmla="*/ 800 h 1040"/>
              <a:gd name="T74" fmla="*/ 1680 w 2240"/>
              <a:gd name="T75" fmla="*/ 786 h 1040"/>
              <a:gd name="T76" fmla="*/ 1622 w 2240"/>
              <a:gd name="T77" fmla="*/ 645 h 1040"/>
              <a:gd name="T78" fmla="*/ 1481 w 2240"/>
              <a:gd name="T79" fmla="*/ 504 h 1040"/>
              <a:gd name="T80" fmla="*/ 1618 w 2240"/>
              <a:gd name="T81" fmla="*/ 398 h 1040"/>
              <a:gd name="T82" fmla="*/ 1680 w 2240"/>
              <a:gd name="T83" fmla="*/ 254 h 1040"/>
              <a:gd name="T84" fmla="*/ 1680 w 2240"/>
              <a:gd name="T85" fmla="*/ 240 h 1040"/>
              <a:gd name="T86" fmla="*/ 1600 w 2240"/>
              <a:gd name="T87" fmla="*/ 240 h 1040"/>
              <a:gd name="T88" fmla="*/ 1600 w 2240"/>
              <a:gd name="T89" fmla="*/ 254 h 1040"/>
              <a:gd name="T90" fmla="*/ 1569 w 2240"/>
              <a:gd name="T91" fmla="*/ 335 h 1040"/>
              <a:gd name="T92" fmla="*/ 1280 w 2240"/>
              <a:gd name="T93" fmla="*/ 559 h 1040"/>
              <a:gd name="T94" fmla="*/ 1280 w 2240"/>
              <a:gd name="T95" fmla="*/ 2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0" h="1040">
                <a:moveTo>
                  <a:pt x="120" y="0"/>
                </a:moveTo>
                <a:cubicBezTo>
                  <a:pt x="2120" y="0"/>
                  <a:pt x="2120" y="0"/>
                  <a:pt x="2120" y="0"/>
                </a:cubicBezTo>
                <a:cubicBezTo>
                  <a:pt x="2186" y="0"/>
                  <a:pt x="2240" y="54"/>
                  <a:pt x="2240" y="120"/>
                </a:cubicBezTo>
                <a:cubicBezTo>
                  <a:pt x="2240" y="920"/>
                  <a:pt x="2240" y="920"/>
                  <a:pt x="2240" y="920"/>
                </a:cubicBezTo>
                <a:cubicBezTo>
                  <a:pt x="2240" y="986"/>
                  <a:pt x="2186" y="1040"/>
                  <a:pt x="2120" y="1040"/>
                </a:cubicBezTo>
                <a:cubicBezTo>
                  <a:pt x="120" y="1040"/>
                  <a:pt x="120" y="1040"/>
                  <a:pt x="120" y="1040"/>
                </a:cubicBezTo>
                <a:cubicBezTo>
                  <a:pt x="54" y="1040"/>
                  <a:pt x="0" y="986"/>
                  <a:pt x="0" y="920"/>
                </a:cubicBezTo>
                <a:cubicBezTo>
                  <a:pt x="0" y="120"/>
                  <a:pt x="0" y="120"/>
                  <a:pt x="0" y="120"/>
                </a:cubicBezTo>
                <a:cubicBezTo>
                  <a:pt x="0" y="54"/>
                  <a:pt x="54" y="0"/>
                  <a:pt x="120" y="0"/>
                </a:cubicBezTo>
                <a:close/>
                <a:moveTo>
                  <a:pt x="960" y="440"/>
                </a:moveTo>
                <a:cubicBezTo>
                  <a:pt x="960" y="600"/>
                  <a:pt x="960" y="600"/>
                  <a:pt x="960" y="600"/>
                </a:cubicBezTo>
                <a:cubicBezTo>
                  <a:pt x="960" y="666"/>
                  <a:pt x="906" y="720"/>
                  <a:pt x="840" y="720"/>
                </a:cubicBezTo>
                <a:cubicBezTo>
                  <a:pt x="760" y="720"/>
                  <a:pt x="760" y="720"/>
                  <a:pt x="760" y="720"/>
                </a:cubicBezTo>
                <a:cubicBezTo>
                  <a:pt x="694" y="720"/>
                  <a:pt x="640" y="666"/>
                  <a:pt x="640" y="600"/>
                </a:cubicBezTo>
                <a:cubicBezTo>
                  <a:pt x="640" y="440"/>
                  <a:pt x="640" y="440"/>
                  <a:pt x="640" y="440"/>
                </a:cubicBezTo>
                <a:cubicBezTo>
                  <a:pt x="640" y="374"/>
                  <a:pt x="694" y="320"/>
                  <a:pt x="760" y="320"/>
                </a:cubicBezTo>
                <a:cubicBezTo>
                  <a:pt x="840" y="320"/>
                  <a:pt x="840" y="320"/>
                  <a:pt x="840" y="320"/>
                </a:cubicBezTo>
                <a:cubicBezTo>
                  <a:pt x="906" y="320"/>
                  <a:pt x="960" y="374"/>
                  <a:pt x="960" y="440"/>
                </a:cubicBezTo>
                <a:close/>
                <a:moveTo>
                  <a:pt x="840" y="240"/>
                </a:moveTo>
                <a:cubicBezTo>
                  <a:pt x="760" y="240"/>
                  <a:pt x="760" y="240"/>
                  <a:pt x="760" y="240"/>
                </a:cubicBezTo>
                <a:cubicBezTo>
                  <a:pt x="650" y="240"/>
                  <a:pt x="560" y="330"/>
                  <a:pt x="560" y="440"/>
                </a:cubicBezTo>
                <a:cubicBezTo>
                  <a:pt x="560" y="600"/>
                  <a:pt x="560" y="600"/>
                  <a:pt x="560" y="600"/>
                </a:cubicBezTo>
                <a:cubicBezTo>
                  <a:pt x="560" y="710"/>
                  <a:pt x="650" y="800"/>
                  <a:pt x="760" y="800"/>
                </a:cubicBezTo>
                <a:cubicBezTo>
                  <a:pt x="840" y="800"/>
                  <a:pt x="840" y="800"/>
                  <a:pt x="840" y="800"/>
                </a:cubicBezTo>
                <a:cubicBezTo>
                  <a:pt x="950" y="800"/>
                  <a:pt x="1040" y="710"/>
                  <a:pt x="1040" y="600"/>
                </a:cubicBezTo>
                <a:cubicBezTo>
                  <a:pt x="1040" y="440"/>
                  <a:pt x="1040" y="440"/>
                  <a:pt x="1040" y="440"/>
                </a:cubicBezTo>
                <a:cubicBezTo>
                  <a:pt x="1040" y="330"/>
                  <a:pt x="950" y="240"/>
                  <a:pt x="840" y="240"/>
                </a:cubicBezTo>
                <a:close/>
                <a:moveTo>
                  <a:pt x="1280" y="240"/>
                </a:moveTo>
                <a:cubicBezTo>
                  <a:pt x="1200" y="240"/>
                  <a:pt x="1200" y="240"/>
                  <a:pt x="1200" y="240"/>
                </a:cubicBezTo>
                <a:cubicBezTo>
                  <a:pt x="1200" y="800"/>
                  <a:pt x="1200" y="800"/>
                  <a:pt x="1200" y="800"/>
                </a:cubicBezTo>
                <a:cubicBezTo>
                  <a:pt x="1280" y="800"/>
                  <a:pt x="1280" y="800"/>
                  <a:pt x="1280" y="800"/>
                </a:cubicBezTo>
                <a:cubicBezTo>
                  <a:pt x="1280" y="660"/>
                  <a:pt x="1280" y="660"/>
                  <a:pt x="1280" y="660"/>
                </a:cubicBezTo>
                <a:cubicBezTo>
                  <a:pt x="1417" y="554"/>
                  <a:pt x="1417" y="554"/>
                  <a:pt x="1417" y="554"/>
                </a:cubicBezTo>
                <a:cubicBezTo>
                  <a:pt x="1565" y="702"/>
                  <a:pt x="1565" y="702"/>
                  <a:pt x="1565" y="702"/>
                </a:cubicBezTo>
                <a:cubicBezTo>
                  <a:pt x="1589" y="725"/>
                  <a:pt x="1600" y="752"/>
                  <a:pt x="1600" y="786"/>
                </a:cubicBezTo>
                <a:cubicBezTo>
                  <a:pt x="1600" y="800"/>
                  <a:pt x="1600" y="800"/>
                  <a:pt x="1600" y="800"/>
                </a:cubicBezTo>
                <a:cubicBezTo>
                  <a:pt x="1680" y="800"/>
                  <a:pt x="1680" y="800"/>
                  <a:pt x="1680" y="800"/>
                </a:cubicBezTo>
                <a:cubicBezTo>
                  <a:pt x="1680" y="786"/>
                  <a:pt x="1680" y="786"/>
                  <a:pt x="1680" y="786"/>
                </a:cubicBezTo>
                <a:cubicBezTo>
                  <a:pt x="1680" y="732"/>
                  <a:pt x="1660" y="683"/>
                  <a:pt x="1622" y="645"/>
                </a:cubicBezTo>
                <a:cubicBezTo>
                  <a:pt x="1481" y="504"/>
                  <a:pt x="1481" y="504"/>
                  <a:pt x="1481" y="504"/>
                </a:cubicBezTo>
                <a:cubicBezTo>
                  <a:pt x="1618" y="398"/>
                  <a:pt x="1618" y="398"/>
                  <a:pt x="1618" y="398"/>
                </a:cubicBezTo>
                <a:cubicBezTo>
                  <a:pt x="1663" y="363"/>
                  <a:pt x="1680" y="310"/>
                  <a:pt x="1680" y="254"/>
                </a:cubicBezTo>
                <a:cubicBezTo>
                  <a:pt x="1680" y="240"/>
                  <a:pt x="1680" y="240"/>
                  <a:pt x="1680" y="240"/>
                </a:cubicBezTo>
                <a:cubicBezTo>
                  <a:pt x="1600" y="240"/>
                  <a:pt x="1600" y="240"/>
                  <a:pt x="1600" y="240"/>
                </a:cubicBezTo>
                <a:cubicBezTo>
                  <a:pt x="1600" y="254"/>
                  <a:pt x="1600" y="254"/>
                  <a:pt x="1600" y="254"/>
                </a:cubicBezTo>
                <a:cubicBezTo>
                  <a:pt x="1600" y="284"/>
                  <a:pt x="1594" y="316"/>
                  <a:pt x="1569" y="335"/>
                </a:cubicBezTo>
                <a:cubicBezTo>
                  <a:pt x="1280" y="559"/>
                  <a:pt x="1280" y="559"/>
                  <a:pt x="1280" y="559"/>
                </a:cubicBezTo>
                <a:lnTo>
                  <a:pt x="1280" y="24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noProof="1"/>
          </a:p>
        </p:txBody>
      </p:sp>
      <p:sp>
        <p:nvSpPr>
          <p:cNvPr id="18" name="Freeform 102">
            <a:extLst>
              <a:ext uri="{FF2B5EF4-FFF2-40B4-BE49-F238E27FC236}">
                <a16:creationId xmlns:a16="http://schemas.microsoft.com/office/drawing/2014/main" xmlns="" id="{84EA36E9-2AFA-4E57-A45C-0526EAB044E0}"/>
              </a:ext>
            </a:extLst>
          </p:cNvPr>
          <p:cNvSpPr>
            <a:spLocks noChangeAspect="1" noEditPoints="1"/>
          </p:cNvSpPr>
          <p:nvPr>
            <p:custDataLst>
              <p:tags r:id="rId7"/>
            </p:custDataLst>
          </p:nvPr>
        </p:nvSpPr>
        <p:spPr bwMode="auto">
          <a:xfrm>
            <a:off x="2174388" y="3959988"/>
            <a:ext cx="624000" cy="624000"/>
          </a:xfrm>
          <a:custGeom>
            <a:avLst/>
            <a:gdLst>
              <a:gd name="T0" fmla="*/ 240 w 2080"/>
              <a:gd name="T1" fmla="*/ 640 h 2080"/>
              <a:gd name="T2" fmla="*/ 200 w 2080"/>
              <a:gd name="T3" fmla="*/ 840 h 2080"/>
              <a:gd name="T4" fmla="*/ 360 w 2080"/>
              <a:gd name="T5" fmla="*/ 840 h 2080"/>
              <a:gd name="T6" fmla="*/ 320 w 2080"/>
              <a:gd name="T7" fmla="*/ 640 h 2080"/>
              <a:gd name="T8" fmla="*/ 480 w 2080"/>
              <a:gd name="T9" fmla="*/ 771 h 2080"/>
              <a:gd name="T10" fmla="*/ 520 w 2080"/>
              <a:gd name="T11" fmla="*/ 920 h 2080"/>
              <a:gd name="T12" fmla="*/ 560 w 2080"/>
              <a:gd name="T13" fmla="*/ 771 h 2080"/>
              <a:gd name="T14" fmla="*/ 720 w 2080"/>
              <a:gd name="T15" fmla="*/ 640 h 2080"/>
              <a:gd name="T16" fmla="*/ 680 w 2080"/>
              <a:gd name="T17" fmla="*/ 840 h 2080"/>
              <a:gd name="T18" fmla="*/ 776 w 2080"/>
              <a:gd name="T19" fmla="*/ 918 h 2080"/>
              <a:gd name="T20" fmla="*/ 0 w 2080"/>
              <a:gd name="T21" fmla="*/ 1040 h 2080"/>
              <a:gd name="T22" fmla="*/ 120 w 2080"/>
              <a:gd name="T23" fmla="*/ 640 h 2080"/>
              <a:gd name="T24" fmla="*/ 1280 w 2080"/>
              <a:gd name="T25" fmla="*/ 1342 h 2080"/>
              <a:gd name="T26" fmla="*/ 0 w 2080"/>
              <a:gd name="T27" fmla="*/ 2080 h 2080"/>
              <a:gd name="T28" fmla="*/ 904 w 2080"/>
              <a:gd name="T29" fmla="*/ 1120 h 2080"/>
              <a:gd name="T30" fmla="*/ 1086 w 2080"/>
              <a:gd name="T31" fmla="*/ 341 h 2080"/>
              <a:gd name="T32" fmla="*/ 1360 w 2080"/>
              <a:gd name="T33" fmla="*/ 640 h 2080"/>
              <a:gd name="T34" fmla="*/ 1520 w 2080"/>
              <a:gd name="T35" fmla="*/ 640 h 2080"/>
              <a:gd name="T36" fmla="*/ 1688 w 2080"/>
              <a:gd name="T37" fmla="*/ 450 h 2080"/>
              <a:gd name="T38" fmla="*/ 1462 w 2080"/>
              <a:gd name="T39" fmla="*/ 563 h 2080"/>
              <a:gd name="T40" fmla="*/ 1143 w 2080"/>
              <a:gd name="T41" fmla="*/ 284 h 2080"/>
              <a:gd name="T42" fmla="*/ 2080 w 2080"/>
              <a:gd name="T43" fmla="*/ 640 h 2080"/>
              <a:gd name="T44" fmla="*/ 800 w 2080"/>
              <a:gd name="T45" fmla="*/ 640 h 2080"/>
              <a:gd name="T46" fmla="*/ 240 w 2080"/>
              <a:gd name="T47" fmla="*/ 560 h 2080"/>
              <a:gd name="T48" fmla="*/ 320 w 2080"/>
              <a:gd name="T49" fmla="*/ 560 h 2080"/>
              <a:gd name="T50" fmla="*/ 240 w 2080"/>
              <a:gd name="T51" fmla="*/ 640 h 2080"/>
              <a:gd name="T52" fmla="*/ 480 w 2080"/>
              <a:gd name="T53" fmla="*/ 640 h 2080"/>
              <a:gd name="T54" fmla="*/ 520 w 2080"/>
              <a:gd name="T55" fmla="*/ 520 h 2080"/>
              <a:gd name="T56" fmla="*/ 560 w 2080"/>
              <a:gd name="T57" fmla="*/ 640 h 2080"/>
              <a:gd name="T58" fmla="*/ 240 w 2080"/>
              <a:gd name="T59" fmla="*/ 1280 h 2080"/>
              <a:gd name="T60" fmla="*/ 320 w 2080"/>
              <a:gd name="T61" fmla="*/ 1360 h 2080"/>
              <a:gd name="T62" fmla="*/ 400 w 2080"/>
              <a:gd name="T63" fmla="*/ 1840 h 2080"/>
              <a:gd name="T64" fmla="*/ 240 w 2080"/>
              <a:gd name="T65" fmla="*/ 1280 h 2080"/>
              <a:gd name="T66" fmla="*/ 640 w 2080"/>
              <a:gd name="T67" fmla="*/ 1440 h 2080"/>
              <a:gd name="T68" fmla="*/ 880 w 2080"/>
              <a:gd name="T69" fmla="*/ 1360 h 2080"/>
              <a:gd name="T70" fmla="*/ 903 w 2080"/>
              <a:gd name="T71" fmla="*/ 1517 h 2080"/>
              <a:gd name="T72" fmla="*/ 560 w 2080"/>
              <a:gd name="T73" fmla="*/ 1738 h 2080"/>
              <a:gd name="T74" fmla="*/ 1040 w 2080"/>
              <a:gd name="T75" fmla="*/ 1840 h 2080"/>
              <a:gd name="T76" fmla="*/ 640 w 2080"/>
              <a:gd name="T77" fmla="*/ 1760 h 2080"/>
              <a:gd name="T78" fmla="*/ 697 w 2080"/>
              <a:gd name="T79" fmla="*/ 1662 h 2080"/>
              <a:gd name="T80" fmla="*/ 1040 w 2080"/>
              <a:gd name="T81" fmla="*/ 1440 h 2080"/>
              <a:gd name="T82" fmla="*/ 720 w 2080"/>
              <a:gd name="T83" fmla="*/ 128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0" h="2080">
                <a:moveTo>
                  <a:pt x="120" y="640"/>
                </a:moveTo>
                <a:cubicBezTo>
                  <a:pt x="240" y="640"/>
                  <a:pt x="240" y="640"/>
                  <a:pt x="240" y="640"/>
                </a:cubicBezTo>
                <a:cubicBezTo>
                  <a:pt x="240" y="771"/>
                  <a:pt x="240" y="771"/>
                  <a:pt x="240" y="771"/>
                </a:cubicBezTo>
                <a:cubicBezTo>
                  <a:pt x="215" y="785"/>
                  <a:pt x="200" y="811"/>
                  <a:pt x="200" y="840"/>
                </a:cubicBezTo>
                <a:cubicBezTo>
                  <a:pt x="200" y="884"/>
                  <a:pt x="236" y="920"/>
                  <a:pt x="280" y="920"/>
                </a:cubicBezTo>
                <a:cubicBezTo>
                  <a:pt x="324" y="920"/>
                  <a:pt x="360" y="884"/>
                  <a:pt x="360" y="840"/>
                </a:cubicBezTo>
                <a:cubicBezTo>
                  <a:pt x="360" y="811"/>
                  <a:pt x="345" y="785"/>
                  <a:pt x="320" y="771"/>
                </a:cubicBezTo>
                <a:cubicBezTo>
                  <a:pt x="320" y="640"/>
                  <a:pt x="320" y="640"/>
                  <a:pt x="320" y="640"/>
                </a:cubicBezTo>
                <a:cubicBezTo>
                  <a:pt x="480" y="640"/>
                  <a:pt x="480" y="640"/>
                  <a:pt x="480" y="640"/>
                </a:cubicBezTo>
                <a:cubicBezTo>
                  <a:pt x="480" y="771"/>
                  <a:pt x="480" y="771"/>
                  <a:pt x="480" y="771"/>
                </a:cubicBezTo>
                <a:cubicBezTo>
                  <a:pt x="455" y="785"/>
                  <a:pt x="440" y="811"/>
                  <a:pt x="440" y="840"/>
                </a:cubicBezTo>
                <a:cubicBezTo>
                  <a:pt x="440" y="884"/>
                  <a:pt x="476" y="920"/>
                  <a:pt x="520" y="920"/>
                </a:cubicBezTo>
                <a:cubicBezTo>
                  <a:pt x="564" y="920"/>
                  <a:pt x="600" y="884"/>
                  <a:pt x="600" y="840"/>
                </a:cubicBezTo>
                <a:cubicBezTo>
                  <a:pt x="600" y="811"/>
                  <a:pt x="585" y="785"/>
                  <a:pt x="560" y="771"/>
                </a:cubicBezTo>
                <a:cubicBezTo>
                  <a:pt x="560" y="640"/>
                  <a:pt x="560" y="640"/>
                  <a:pt x="560" y="640"/>
                </a:cubicBezTo>
                <a:cubicBezTo>
                  <a:pt x="720" y="640"/>
                  <a:pt x="720" y="640"/>
                  <a:pt x="720" y="640"/>
                </a:cubicBezTo>
                <a:cubicBezTo>
                  <a:pt x="720" y="771"/>
                  <a:pt x="720" y="771"/>
                  <a:pt x="720" y="771"/>
                </a:cubicBezTo>
                <a:cubicBezTo>
                  <a:pt x="695" y="785"/>
                  <a:pt x="680" y="811"/>
                  <a:pt x="680" y="840"/>
                </a:cubicBezTo>
                <a:cubicBezTo>
                  <a:pt x="680" y="884"/>
                  <a:pt x="716" y="920"/>
                  <a:pt x="760" y="920"/>
                </a:cubicBezTo>
                <a:cubicBezTo>
                  <a:pt x="766" y="920"/>
                  <a:pt x="771" y="920"/>
                  <a:pt x="776" y="918"/>
                </a:cubicBezTo>
                <a:cubicBezTo>
                  <a:pt x="794" y="961"/>
                  <a:pt x="816" y="1002"/>
                  <a:pt x="842" y="1040"/>
                </a:cubicBezTo>
                <a:cubicBezTo>
                  <a:pt x="0" y="1040"/>
                  <a:pt x="0" y="1040"/>
                  <a:pt x="0" y="1040"/>
                </a:cubicBezTo>
                <a:cubicBezTo>
                  <a:pt x="0" y="760"/>
                  <a:pt x="0" y="760"/>
                  <a:pt x="0" y="760"/>
                </a:cubicBezTo>
                <a:cubicBezTo>
                  <a:pt x="0" y="694"/>
                  <a:pt x="54" y="640"/>
                  <a:pt x="120" y="640"/>
                </a:cubicBezTo>
                <a:close/>
                <a:moveTo>
                  <a:pt x="904" y="1120"/>
                </a:moveTo>
                <a:cubicBezTo>
                  <a:pt x="1002" y="1229"/>
                  <a:pt x="1132" y="1308"/>
                  <a:pt x="1280" y="1342"/>
                </a:cubicBezTo>
                <a:cubicBezTo>
                  <a:pt x="1280" y="2080"/>
                  <a:pt x="1280" y="2080"/>
                  <a:pt x="1280" y="2080"/>
                </a:cubicBezTo>
                <a:cubicBezTo>
                  <a:pt x="0" y="2080"/>
                  <a:pt x="0" y="2080"/>
                  <a:pt x="0" y="2080"/>
                </a:cubicBezTo>
                <a:cubicBezTo>
                  <a:pt x="0" y="1120"/>
                  <a:pt x="0" y="1120"/>
                  <a:pt x="0" y="1120"/>
                </a:cubicBezTo>
                <a:lnTo>
                  <a:pt x="904" y="1120"/>
                </a:lnTo>
                <a:close/>
                <a:moveTo>
                  <a:pt x="1143" y="284"/>
                </a:moveTo>
                <a:cubicBezTo>
                  <a:pt x="1086" y="341"/>
                  <a:pt x="1086" y="341"/>
                  <a:pt x="1086" y="341"/>
                </a:cubicBezTo>
                <a:cubicBezTo>
                  <a:pt x="1363" y="618"/>
                  <a:pt x="1363" y="618"/>
                  <a:pt x="1363" y="618"/>
                </a:cubicBezTo>
                <a:cubicBezTo>
                  <a:pt x="1362" y="625"/>
                  <a:pt x="1360" y="632"/>
                  <a:pt x="1360" y="640"/>
                </a:cubicBezTo>
                <a:cubicBezTo>
                  <a:pt x="1360" y="684"/>
                  <a:pt x="1396" y="720"/>
                  <a:pt x="1440" y="720"/>
                </a:cubicBezTo>
                <a:cubicBezTo>
                  <a:pt x="1484" y="720"/>
                  <a:pt x="1520" y="684"/>
                  <a:pt x="1520" y="640"/>
                </a:cubicBezTo>
                <a:cubicBezTo>
                  <a:pt x="1520" y="633"/>
                  <a:pt x="1520" y="627"/>
                  <a:pt x="1518" y="620"/>
                </a:cubicBezTo>
                <a:cubicBezTo>
                  <a:pt x="1688" y="450"/>
                  <a:pt x="1688" y="450"/>
                  <a:pt x="1688" y="450"/>
                </a:cubicBezTo>
                <a:cubicBezTo>
                  <a:pt x="1632" y="394"/>
                  <a:pt x="1632" y="394"/>
                  <a:pt x="1632" y="394"/>
                </a:cubicBezTo>
                <a:cubicBezTo>
                  <a:pt x="1462" y="563"/>
                  <a:pt x="1462" y="563"/>
                  <a:pt x="1462" y="563"/>
                </a:cubicBezTo>
                <a:cubicBezTo>
                  <a:pt x="1449" y="559"/>
                  <a:pt x="1434" y="559"/>
                  <a:pt x="1421" y="562"/>
                </a:cubicBezTo>
                <a:lnTo>
                  <a:pt x="1143" y="284"/>
                </a:lnTo>
                <a:close/>
                <a:moveTo>
                  <a:pt x="1440" y="0"/>
                </a:moveTo>
                <a:cubicBezTo>
                  <a:pt x="1794" y="0"/>
                  <a:pt x="2080" y="286"/>
                  <a:pt x="2080" y="640"/>
                </a:cubicBezTo>
                <a:cubicBezTo>
                  <a:pt x="2080" y="994"/>
                  <a:pt x="1794" y="1280"/>
                  <a:pt x="1440" y="1280"/>
                </a:cubicBezTo>
                <a:cubicBezTo>
                  <a:pt x="1087" y="1280"/>
                  <a:pt x="800" y="994"/>
                  <a:pt x="800" y="640"/>
                </a:cubicBezTo>
                <a:cubicBezTo>
                  <a:pt x="800" y="286"/>
                  <a:pt x="1087" y="0"/>
                  <a:pt x="1440" y="0"/>
                </a:cubicBezTo>
                <a:close/>
                <a:moveTo>
                  <a:pt x="240" y="560"/>
                </a:moveTo>
                <a:cubicBezTo>
                  <a:pt x="240" y="538"/>
                  <a:pt x="258" y="520"/>
                  <a:pt x="280" y="520"/>
                </a:cubicBezTo>
                <a:cubicBezTo>
                  <a:pt x="302" y="520"/>
                  <a:pt x="320" y="538"/>
                  <a:pt x="320" y="560"/>
                </a:cubicBezTo>
                <a:cubicBezTo>
                  <a:pt x="320" y="640"/>
                  <a:pt x="320" y="640"/>
                  <a:pt x="320" y="640"/>
                </a:cubicBezTo>
                <a:cubicBezTo>
                  <a:pt x="240" y="640"/>
                  <a:pt x="240" y="640"/>
                  <a:pt x="240" y="640"/>
                </a:cubicBezTo>
                <a:lnTo>
                  <a:pt x="240" y="560"/>
                </a:lnTo>
                <a:close/>
                <a:moveTo>
                  <a:pt x="480" y="640"/>
                </a:moveTo>
                <a:cubicBezTo>
                  <a:pt x="480" y="560"/>
                  <a:pt x="480" y="560"/>
                  <a:pt x="480" y="560"/>
                </a:cubicBezTo>
                <a:cubicBezTo>
                  <a:pt x="480" y="538"/>
                  <a:pt x="498" y="520"/>
                  <a:pt x="520" y="520"/>
                </a:cubicBezTo>
                <a:cubicBezTo>
                  <a:pt x="542" y="520"/>
                  <a:pt x="560" y="538"/>
                  <a:pt x="560" y="560"/>
                </a:cubicBezTo>
                <a:cubicBezTo>
                  <a:pt x="560" y="640"/>
                  <a:pt x="560" y="640"/>
                  <a:pt x="560" y="640"/>
                </a:cubicBezTo>
                <a:lnTo>
                  <a:pt x="480" y="640"/>
                </a:lnTo>
                <a:close/>
                <a:moveTo>
                  <a:pt x="240" y="1280"/>
                </a:moveTo>
                <a:cubicBezTo>
                  <a:pt x="240" y="1360"/>
                  <a:pt x="240" y="1360"/>
                  <a:pt x="240" y="1360"/>
                </a:cubicBezTo>
                <a:cubicBezTo>
                  <a:pt x="320" y="1360"/>
                  <a:pt x="320" y="1360"/>
                  <a:pt x="320" y="1360"/>
                </a:cubicBezTo>
                <a:cubicBezTo>
                  <a:pt x="320" y="1840"/>
                  <a:pt x="320" y="1840"/>
                  <a:pt x="320" y="1840"/>
                </a:cubicBezTo>
                <a:cubicBezTo>
                  <a:pt x="400" y="1840"/>
                  <a:pt x="400" y="1840"/>
                  <a:pt x="400" y="1840"/>
                </a:cubicBezTo>
                <a:cubicBezTo>
                  <a:pt x="400" y="1280"/>
                  <a:pt x="400" y="1280"/>
                  <a:pt x="400" y="1280"/>
                </a:cubicBezTo>
                <a:lnTo>
                  <a:pt x="240" y="1280"/>
                </a:lnTo>
                <a:close/>
                <a:moveTo>
                  <a:pt x="560" y="1440"/>
                </a:moveTo>
                <a:cubicBezTo>
                  <a:pt x="640" y="1440"/>
                  <a:pt x="640" y="1440"/>
                  <a:pt x="640" y="1440"/>
                </a:cubicBezTo>
                <a:cubicBezTo>
                  <a:pt x="640" y="1396"/>
                  <a:pt x="676" y="1360"/>
                  <a:pt x="720" y="1360"/>
                </a:cubicBezTo>
                <a:cubicBezTo>
                  <a:pt x="880" y="1360"/>
                  <a:pt x="880" y="1360"/>
                  <a:pt x="880" y="1360"/>
                </a:cubicBezTo>
                <a:cubicBezTo>
                  <a:pt x="924" y="1360"/>
                  <a:pt x="960" y="1396"/>
                  <a:pt x="960" y="1440"/>
                </a:cubicBezTo>
                <a:cubicBezTo>
                  <a:pt x="960" y="1476"/>
                  <a:pt x="938" y="1506"/>
                  <a:pt x="903" y="1517"/>
                </a:cubicBezTo>
                <a:cubicBezTo>
                  <a:pt x="674" y="1585"/>
                  <a:pt x="674" y="1585"/>
                  <a:pt x="674" y="1585"/>
                </a:cubicBezTo>
                <a:cubicBezTo>
                  <a:pt x="606" y="1606"/>
                  <a:pt x="560" y="1667"/>
                  <a:pt x="560" y="1738"/>
                </a:cubicBezTo>
                <a:cubicBezTo>
                  <a:pt x="560" y="1840"/>
                  <a:pt x="560" y="1840"/>
                  <a:pt x="560" y="1840"/>
                </a:cubicBezTo>
                <a:cubicBezTo>
                  <a:pt x="1040" y="1840"/>
                  <a:pt x="1040" y="1840"/>
                  <a:pt x="1040" y="1840"/>
                </a:cubicBezTo>
                <a:cubicBezTo>
                  <a:pt x="1040" y="1760"/>
                  <a:pt x="1040" y="1760"/>
                  <a:pt x="1040" y="1760"/>
                </a:cubicBezTo>
                <a:cubicBezTo>
                  <a:pt x="640" y="1760"/>
                  <a:pt x="640" y="1760"/>
                  <a:pt x="640" y="1760"/>
                </a:cubicBezTo>
                <a:cubicBezTo>
                  <a:pt x="640" y="1738"/>
                  <a:pt x="640" y="1738"/>
                  <a:pt x="640" y="1738"/>
                </a:cubicBezTo>
                <a:cubicBezTo>
                  <a:pt x="640" y="1702"/>
                  <a:pt x="662" y="1672"/>
                  <a:pt x="697" y="1662"/>
                </a:cubicBezTo>
                <a:cubicBezTo>
                  <a:pt x="926" y="1593"/>
                  <a:pt x="926" y="1593"/>
                  <a:pt x="926" y="1593"/>
                </a:cubicBezTo>
                <a:cubicBezTo>
                  <a:pt x="994" y="1573"/>
                  <a:pt x="1040" y="1511"/>
                  <a:pt x="1040" y="1440"/>
                </a:cubicBezTo>
                <a:cubicBezTo>
                  <a:pt x="1040" y="1352"/>
                  <a:pt x="968" y="1280"/>
                  <a:pt x="880" y="1280"/>
                </a:cubicBezTo>
                <a:cubicBezTo>
                  <a:pt x="720" y="1280"/>
                  <a:pt x="720" y="1280"/>
                  <a:pt x="720" y="1280"/>
                </a:cubicBezTo>
                <a:cubicBezTo>
                  <a:pt x="632" y="1280"/>
                  <a:pt x="560" y="1352"/>
                  <a:pt x="560" y="144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dirty="0"/>
          </a:p>
        </p:txBody>
      </p:sp>
    </p:spTree>
    <p:extLst>
      <p:ext uri="{BB962C8B-B14F-4D97-AF65-F5344CB8AC3E}">
        <p14:creationId xmlns:p14="http://schemas.microsoft.com/office/powerpoint/2010/main" val="208500285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b="1" i="1" dirty="0"/>
          </a:p>
          <a:p>
            <a:pPr>
              <a:lnSpc>
                <a:spcPct val="125000"/>
              </a:lnSpc>
              <a:buClr>
                <a:schemeClr val="tx2"/>
              </a:buClr>
            </a:pPr>
            <a:endParaRPr lang="en-GB" sz="1400" b="1" i="1" dirty="0"/>
          </a:p>
          <a:p>
            <a:pPr>
              <a:lnSpc>
                <a:spcPct val="125000"/>
              </a:lnSpc>
              <a:buClr>
                <a:schemeClr val="tx2"/>
              </a:buClr>
            </a:pPr>
            <a:r>
              <a:rPr lang="en-GB" sz="1400" b="1" i="1" dirty="0"/>
              <a:t>Flexibility to changes</a:t>
            </a:r>
          </a:p>
          <a:p>
            <a:pPr>
              <a:lnSpc>
                <a:spcPct val="125000"/>
              </a:lnSpc>
              <a:buClr>
                <a:schemeClr val="tx2"/>
              </a:buClr>
            </a:pPr>
            <a:endParaRPr lang="en-GB" sz="1400" dirty="0"/>
          </a:p>
          <a:p>
            <a:pPr>
              <a:lnSpc>
                <a:spcPct val="125000"/>
              </a:lnSpc>
              <a:buClr>
                <a:schemeClr val="tx2"/>
              </a:buClr>
            </a:pPr>
            <a:r>
              <a:rPr lang="en-GB" sz="1400" dirty="0"/>
              <a:t>Most campaigns can be well-planned in advance, however in some cases modifications of bookings may be necessary. Perhaps this is the point where advertisers would expect more flexibility.</a:t>
            </a:r>
          </a:p>
          <a:p>
            <a:pPr>
              <a:lnSpc>
                <a:spcPct val="125000"/>
              </a:lnSpc>
              <a:buClr>
                <a:schemeClr val="tx2"/>
              </a:buClr>
            </a:pPr>
            <a:endParaRPr lang="en-GB" sz="1400" dirty="0"/>
          </a:p>
          <a:p>
            <a:pPr>
              <a:lnSpc>
                <a:spcPct val="125000"/>
              </a:lnSpc>
              <a:buClr>
                <a:schemeClr val="tx2"/>
              </a:buClr>
            </a:pPr>
            <a:r>
              <a:rPr lang="en-GB" sz="1400" dirty="0"/>
              <a:t>The greatest pain for clients is when they have to pay bigger penalties for any changes. In many cases (especially at commercial companies) this is a constraint resulting from changes in the market situation (no product has arrived from the supplier, the competitor has the same product on promotion for a little cheaper price, etc.) which is a problem to the advertiser anyway and in addition he even has to pay for it.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b="1" i="1" dirty="0"/>
          </a:p>
          <a:p>
            <a:pPr>
              <a:lnSpc>
                <a:spcPct val="125000"/>
              </a:lnSpc>
              <a:buClr>
                <a:schemeClr val="tx2"/>
              </a:buClr>
            </a:pPr>
            <a:endParaRPr lang="en-GB" sz="1400" b="1" i="1"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Serving the advertisers – II.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6"/>
            <a:ext cx="5003800" cy="5096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4" name="Téglalap 5">
            <a:extLst>
              <a:ext uri="{FF2B5EF4-FFF2-40B4-BE49-F238E27FC236}">
                <a16:creationId xmlns:a16="http://schemas.microsoft.com/office/drawing/2014/main" xmlns="" id="{7AFCC96A-6E2A-4A5C-84EF-F37291F7B8DE}"/>
              </a:ext>
            </a:extLst>
          </p:cNvPr>
          <p:cNvSpPr/>
          <p:nvPr/>
        </p:nvSpPr>
        <p:spPr>
          <a:xfrm>
            <a:off x="9703780" y="4563506"/>
            <a:ext cx="247184" cy="369332"/>
          </a:xfrm>
          <a:prstGeom prst="rect">
            <a:avLst/>
          </a:prstGeom>
        </p:spPr>
        <p:txBody>
          <a:bodyPr wrap="none">
            <a:spAutoFit/>
          </a:bodyPr>
          <a:lstStyle/>
          <a:p>
            <a:r>
              <a:rPr lang="en-GB" dirty="0"/>
              <a:t> </a:t>
            </a:r>
          </a:p>
        </p:txBody>
      </p:sp>
      <p:sp>
        <p:nvSpPr>
          <p:cNvPr id="17" name="Text Placeholder 1">
            <a:extLst>
              <a:ext uri="{FF2B5EF4-FFF2-40B4-BE49-F238E27FC236}">
                <a16:creationId xmlns:a16="http://schemas.microsoft.com/office/drawing/2014/main" xmlns="" id="{20B6E7EA-EA99-419B-8A11-DED61BFBA4E3}"/>
              </a:ext>
            </a:extLst>
          </p:cNvPr>
          <p:cNvSpPr txBox="1">
            <a:spLocks/>
          </p:cNvSpPr>
          <p:nvPr>
            <p:custDataLst>
              <p:tags r:id="rId1"/>
            </p:custDataLst>
          </p:nvPr>
        </p:nvSpPr>
        <p:spPr bwMode="gray">
          <a:xfrm>
            <a:off x="7350100" y="1729528"/>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„Quite a few TV advertisers make big changes to the submitted plan as long as they can. Exactly because the market simply requires such level of flexibility that you need to serve. Regarding the assortment, the price, in certain cases.</a:t>
            </a:r>
            <a:r>
              <a:rPr lang="en-GB" sz="1200" dirty="0"/>
              <a:t>” (H16)</a:t>
            </a:r>
            <a:endParaRPr lang="en-GB" sz="1200" dirty="0">
              <a:ea typeface="Arial" panose="020B0604020202020204" pitchFamily="34" charset="0"/>
            </a:endParaRPr>
          </a:p>
        </p:txBody>
      </p:sp>
      <p:sp>
        <p:nvSpPr>
          <p:cNvPr id="16" name="Text Placeholder 1">
            <a:extLst>
              <a:ext uri="{FF2B5EF4-FFF2-40B4-BE49-F238E27FC236}">
                <a16:creationId xmlns:a16="http://schemas.microsoft.com/office/drawing/2014/main" xmlns="" id="{27822D05-38A1-4981-95E1-37DC30E07CF0}"/>
              </a:ext>
            </a:extLst>
          </p:cNvPr>
          <p:cNvSpPr txBox="1">
            <a:spLocks/>
          </p:cNvSpPr>
          <p:nvPr>
            <p:custDataLst>
              <p:tags r:id="rId2"/>
            </p:custDataLst>
          </p:nvPr>
        </p:nvSpPr>
        <p:spPr bwMode="gray">
          <a:xfrm>
            <a:off x="7350100" y="2648115"/>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„Regarding TV, it takes 3-4 days to remove that spot to avoid harming the customer. While online I can remove it immediately, there is no problem with it.</a:t>
            </a:r>
            <a:r>
              <a:rPr lang="en-GB" sz="1200" dirty="0"/>
              <a:t>” (H11)</a:t>
            </a:r>
            <a:endParaRPr lang="en-GB" sz="1200" dirty="0">
              <a:ea typeface="Arial" panose="020B0604020202020204" pitchFamily="34" charset="0"/>
            </a:endParaRPr>
          </a:p>
        </p:txBody>
      </p:sp>
      <p:sp>
        <p:nvSpPr>
          <p:cNvPr id="18" name="Text Placeholder 1">
            <a:extLst>
              <a:ext uri="{FF2B5EF4-FFF2-40B4-BE49-F238E27FC236}">
                <a16:creationId xmlns:a16="http://schemas.microsoft.com/office/drawing/2014/main" xmlns="" id="{04AD92C1-064F-42A6-9845-D80BCBB9F3C6}"/>
              </a:ext>
            </a:extLst>
          </p:cNvPr>
          <p:cNvSpPr txBox="1">
            <a:spLocks/>
          </p:cNvSpPr>
          <p:nvPr>
            <p:custDataLst>
              <p:tags r:id="rId3"/>
            </p:custDataLst>
          </p:nvPr>
        </p:nvSpPr>
        <p:spPr bwMode="gray">
          <a:xfrm>
            <a:off x="7363780" y="3382036"/>
            <a:ext cx="4680000" cy="910020"/>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„When I go to a sales person, I remove it from December, but would like to move it to November, I have to start negotiating from 5 to 100% although the poor customer just didn’t receive a product.” </a:t>
            </a:r>
            <a:r>
              <a:rPr lang="en-GB" sz="1200" dirty="0"/>
              <a:t>(Ü2)</a:t>
            </a:r>
            <a:endParaRPr lang="en-GB" sz="1200" dirty="0">
              <a:ea typeface="Arial" panose="020B0604020202020204" pitchFamily="34" charset="0"/>
            </a:endParaRPr>
          </a:p>
        </p:txBody>
      </p:sp>
    </p:spTree>
    <p:extLst>
      <p:ext uri="{BB962C8B-B14F-4D97-AF65-F5344CB8AC3E}">
        <p14:creationId xmlns:p14="http://schemas.microsoft.com/office/powerpoint/2010/main" val="2901627742"/>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b="1" i="1" dirty="0"/>
          </a:p>
          <a:p>
            <a:pPr>
              <a:lnSpc>
                <a:spcPct val="125000"/>
              </a:lnSpc>
              <a:buClr>
                <a:schemeClr val="tx2"/>
              </a:buClr>
            </a:pPr>
            <a:r>
              <a:rPr lang="en-GB" sz="1400" b="1" i="1" dirty="0"/>
              <a:t>Submit of material</a:t>
            </a:r>
          </a:p>
          <a:p>
            <a:pPr>
              <a:lnSpc>
                <a:spcPct val="125000"/>
              </a:lnSpc>
              <a:buClr>
                <a:schemeClr val="tx2"/>
              </a:buClr>
            </a:pPr>
            <a:endParaRPr lang="en-GB" sz="1400" b="1" i="1" dirty="0"/>
          </a:p>
          <a:p>
            <a:pPr>
              <a:lnSpc>
                <a:spcPct val="125000"/>
              </a:lnSpc>
              <a:buClr>
                <a:schemeClr val="tx2"/>
              </a:buClr>
            </a:pPr>
            <a:r>
              <a:rPr lang="en-GB" sz="1400" dirty="0"/>
              <a:t>Many want a change regarding the submit of materials because in the current system this means big costs for advertisers and agencies. They see the solution mostly in harmonizing the format used for submitting.</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b="1" i="1" dirty="0"/>
              <a:t>Reports</a:t>
            </a:r>
          </a:p>
          <a:p>
            <a:pPr>
              <a:lnSpc>
                <a:spcPct val="125000"/>
              </a:lnSpc>
              <a:buClr>
                <a:schemeClr val="tx2"/>
              </a:buClr>
            </a:pPr>
            <a:endParaRPr lang="en-GB" sz="1400" b="1" i="1" dirty="0"/>
          </a:p>
          <a:p>
            <a:pPr>
              <a:lnSpc>
                <a:spcPct val="125000"/>
              </a:lnSpc>
              <a:buClr>
                <a:schemeClr val="tx2"/>
              </a:buClr>
            </a:pPr>
            <a:r>
              <a:rPr lang="en-GB" sz="1400" dirty="0"/>
              <a:t>It doesn’t seem that televisions would be able to do much on the reporting side to improve the quality of service. Since the advertising system itself is quite inflexible, therefore customers do not need more frequent of faster reports, since they cannot really intervene in the processes.</a:t>
            </a:r>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Serving the advertisers – III.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6"/>
            <a:ext cx="5003800" cy="2190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4" name="Téglalap 5">
            <a:extLst>
              <a:ext uri="{FF2B5EF4-FFF2-40B4-BE49-F238E27FC236}">
                <a16:creationId xmlns:a16="http://schemas.microsoft.com/office/drawing/2014/main" xmlns="" id="{7AFCC96A-6E2A-4A5C-84EF-F37291F7B8DE}"/>
              </a:ext>
            </a:extLst>
          </p:cNvPr>
          <p:cNvSpPr/>
          <p:nvPr/>
        </p:nvSpPr>
        <p:spPr>
          <a:xfrm>
            <a:off x="9671122" y="5408332"/>
            <a:ext cx="247184" cy="369332"/>
          </a:xfrm>
          <a:prstGeom prst="rect">
            <a:avLst/>
          </a:prstGeom>
        </p:spPr>
        <p:txBody>
          <a:bodyPr wrap="none">
            <a:spAutoFit/>
          </a:bodyPr>
          <a:lstStyle/>
          <a:p>
            <a:r>
              <a:rPr lang="en-GB" dirty="0"/>
              <a:t> </a:t>
            </a:r>
          </a:p>
        </p:txBody>
      </p:sp>
      <p:sp>
        <p:nvSpPr>
          <p:cNvPr id="16" name="Text Placeholder 1">
            <a:extLst>
              <a:ext uri="{FF2B5EF4-FFF2-40B4-BE49-F238E27FC236}">
                <a16:creationId xmlns:a16="http://schemas.microsoft.com/office/drawing/2014/main" xmlns="" id="{7DE4BC57-ACB6-40B4-B59A-B8CAF427AC81}"/>
              </a:ext>
            </a:extLst>
          </p:cNvPr>
          <p:cNvSpPr txBox="1">
            <a:spLocks/>
          </p:cNvSpPr>
          <p:nvPr>
            <p:custDataLst>
              <p:tags r:id="rId1"/>
            </p:custDataLst>
          </p:nvPr>
        </p:nvSpPr>
        <p:spPr bwMode="gray">
          <a:xfrm>
            <a:off x="7363780" y="218031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„There is a regular battle regarding how many submits, including SD and HD submits, this also continuously increases the costs, so a campaign can have even one million HUF submit costs.” (Ü2</a:t>
            </a:r>
            <a:r>
              <a:rPr lang="en-GB" sz="1200" dirty="0"/>
              <a:t>)</a:t>
            </a:r>
            <a:endParaRPr lang="en-GB" sz="1200" dirty="0">
              <a:ea typeface="Arial" panose="020B0604020202020204" pitchFamily="34" charset="0"/>
            </a:endParaRPr>
          </a:p>
        </p:txBody>
      </p:sp>
      <p:sp>
        <p:nvSpPr>
          <p:cNvPr id="18" name="Rectangle 17">
            <a:extLst>
              <a:ext uri="{FF2B5EF4-FFF2-40B4-BE49-F238E27FC236}">
                <a16:creationId xmlns:a16="http://schemas.microsoft.com/office/drawing/2014/main" xmlns="" id="{3FA70409-A9B7-4F9C-A03E-4513EB76242E}"/>
              </a:ext>
            </a:extLst>
          </p:cNvPr>
          <p:cNvSpPr/>
          <p:nvPr/>
        </p:nvSpPr>
        <p:spPr>
          <a:xfrm>
            <a:off x="7190605" y="3587510"/>
            <a:ext cx="5003800" cy="2190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 name="Text Placeholder 1">
            <a:extLst>
              <a:ext uri="{FF2B5EF4-FFF2-40B4-BE49-F238E27FC236}">
                <a16:creationId xmlns:a16="http://schemas.microsoft.com/office/drawing/2014/main" xmlns="" id="{C9C6DC09-E45D-42EB-B167-F5424975B5E2}"/>
              </a:ext>
            </a:extLst>
          </p:cNvPr>
          <p:cNvSpPr txBox="1">
            <a:spLocks/>
          </p:cNvSpPr>
          <p:nvPr>
            <p:custDataLst>
              <p:tags r:id="rId2"/>
            </p:custDataLst>
          </p:nvPr>
        </p:nvSpPr>
        <p:spPr bwMode="gray">
          <a:xfrm>
            <a:off x="7363780" y="434674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„For me, weakly (report) is enough, regarding TV. ” (H11</a:t>
            </a:r>
            <a:r>
              <a:rPr lang="en-GB" sz="1200" dirty="0">
                <a:solidFill>
                  <a:srgbClr val="000000"/>
                </a:solidFill>
              </a:rPr>
              <a:t>)</a:t>
            </a:r>
            <a:endParaRPr lang="en-GB" sz="1200" dirty="0">
              <a:ea typeface="Arial" panose="020B0604020202020204" pitchFamily="34" charset="0"/>
            </a:endParaRPr>
          </a:p>
        </p:txBody>
      </p:sp>
    </p:spTree>
    <p:extLst>
      <p:ext uri="{BB962C8B-B14F-4D97-AF65-F5344CB8AC3E}">
        <p14:creationId xmlns:p14="http://schemas.microsoft.com/office/powerpoint/2010/main" val="325167639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GB" sz="1400" b="1" i="1" dirty="0"/>
              <a:t>Channel packages</a:t>
            </a:r>
          </a:p>
          <a:p>
            <a:pPr>
              <a:lnSpc>
                <a:spcPct val="125000"/>
              </a:lnSpc>
              <a:buClr>
                <a:schemeClr val="tx2"/>
              </a:buClr>
            </a:pPr>
            <a:endParaRPr lang="en-GB" sz="1400" b="1" i="1" dirty="0"/>
          </a:p>
          <a:p>
            <a:pPr>
              <a:lnSpc>
                <a:spcPct val="125000"/>
              </a:lnSpc>
              <a:buClr>
                <a:schemeClr val="tx2"/>
              </a:buClr>
            </a:pPr>
            <a:r>
              <a:rPr lang="en-GB" sz="1400" dirty="0"/>
              <a:t>In the current system, advertising time is sold on GRP, meaning viewing base. Advertisers have the possibility to choose the channels on which their advertisements appear only when paying high additional charges. However, interestingly clients have no big problems with this quite inflexible solution. Clients usually don’t pay extra charges because these cannot offer them such benefits that would outweigh the higher costs.</a:t>
            </a:r>
          </a:p>
          <a:p>
            <a:pPr>
              <a:lnSpc>
                <a:spcPct val="125000"/>
              </a:lnSpc>
              <a:buClr>
                <a:schemeClr val="tx2"/>
              </a:buClr>
            </a:pPr>
            <a:r>
              <a:rPr lang="en-GB" sz="1400" dirty="0"/>
              <a:t>However, since television is not purchased in the media mix for targeting purposes, there is no real need for channel-level planning. Although some have expressed such preferences, but these are not really general.</a:t>
            </a:r>
          </a:p>
          <a:p>
            <a:pPr>
              <a:lnSpc>
                <a:spcPct val="125000"/>
              </a:lnSpc>
              <a:buClr>
                <a:schemeClr val="tx2"/>
              </a:buClr>
            </a:pPr>
            <a:r>
              <a:rPr lang="en-GB" sz="1400" dirty="0"/>
              <a:t>However, some people think this system is the reason for the low price of television commercials because if all GRPs are equal then differences can be made only by price.</a:t>
            </a:r>
          </a:p>
          <a:p>
            <a:pPr>
              <a:lnSpc>
                <a:spcPct val="125000"/>
              </a:lnSpc>
              <a:buClr>
                <a:schemeClr val="tx2"/>
              </a:buClr>
            </a:pPr>
            <a:r>
              <a:rPr lang="en-GB" sz="1400" dirty="0"/>
              <a:t>Those who are mostly thinking about the future are no longer thinking in channel mix, but rather in programmatic TV or some similar system.</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Serving the advertisers – IV.</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5"/>
            <a:ext cx="5003800" cy="49877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2" name="Text Placeholder 1">
            <a:extLst>
              <a:ext uri="{FF2B5EF4-FFF2-40B4-BE49-F238E27FC236}">
                <a16:creationId xmlns:a16="http://schemas.microsoft.com/office/drawing/2014/main" xmlns="" id="{5CB8FE21-4BB3-4597-969D-6A3B010BAAC9}"/>
              </a:ext>
            </a:extLst>
          </p:cNvPr>
          <p:cNvSpPr txBox="1">
            <a:spLocks/>
          </p:cNvSpPr>
          <p:nvPr>
            <p:custDataLst>
              <p:tags r:id="rId1"/>
            </p:custDataLst>
          </p:nvPr>
        </p:nvSpPr>
        <p:spPr bwMode="gray">
          <a:xfrm>
            <a:off x="7350100" y="242855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don’t think the advertiser would pay for that. Maybe in special cases, yes, they pay for it also right now, if they want to be in a special program environment but not en bloc” </a:t>
            </a:r>
            <a:r>
              <a:rPr lang="en-GB" sz="1200" dirty="0"/>
              <a:t>(Ü2)</a:t>
            </a:r>
            <a:endParaRPr lang="en-GB" sz="1200" dirty="0">
              <a:ea typeface="Arial" panose="020B0604020202020204" pitchFamily="34" charset="0"/>
            </a:endParaRPr>
          </a:p>
        </p:txBody>
      </p:sp>
      <p:sp>
        <p:nvSpPr>
          <p:cNvPr id="11" name="Text Placeholder 1">
            <a:extLst>
              <a:ext uri="{FF2B5EF4-FFF2-40B4-BE49-F238E27FC236}">
                <a16:creationId xmlns:a16="http://schemas.microsoft.com/office/drawing/2014/main" xmlns="" id="{1394E5F7-C306-46DC-AB51-B9E4E09B7513}"/>
              </a:ext>
            </a:extLst>
          </p:cNvPr>
          <p:cNvSpPr txBox="1">
            <a:spLocks/>
          </p:cNvSpPr>
          <p:nvPr>
            <p:custDataLst>
              <p:tags r:id="rId2"/>
            </p:custDataLst>
          </p:nvPr>
        </p:nvSpPr>
        <p:spPr bwMode="gray">
          <a:xfrm>
            <a:off x="7350100" y="3559682"/>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 Basically this defined the whole TV market in the sense that  from this point the advertiser said ‚f*** it, I cannot go in quality direction so I won’t give a sh*t, only the price factor will matter.” </a:t>
            </a:r>
            <a:r>
              <a:rPr lang="en-GB" sz="1200" dirty="0"/>
              <a:t>(Ü10)</a:t>
            </a:r>
            <a:endParaRPr lang="en-GB" sz="1200" dirty="0">
              <a:ea typeface="Arial" panose="020B0604020202020204" pitchFamily="34" charset="0"/>
            </a:endParaRPr>
          </a:p>
        </p:txBody>
      </p:sp>
    </p:spTree>
    <p:extLst>
      <p:ext uri="{BB962C8B-B14F-4D97-AF65-F5344CB8AC3E}">
        <p14:creationId xmlns:p14="http://schemas.microsoft.com/office/powerpoint/2010/main" val="269777113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2025540"/>
          </a:xfrm>
          <a:prstGeom prst="rect">
            <a:avLst/>
          </a:prstGeom>
          <a:noFill/>
        </p:spPr>
        <p:txBody>
          <a:bodyPr wrap="square" lIns="0" tIns="0" rIns="0" bIns="0" rtlCol="0">
            <a:noAutofit/>
          </a:bodyPr>
          <a:lstStyle/>
          <a:p>
            <a:pPr>
              <a:lnSpc>
                <a:spcPct val="125000"/>
              </a:lnSpc>
              <a:buClr>
                <a:schemeClr val="tx2"/>
              </a:buClr>
            </a:pPr>
            <a:endParaRPr lang="en-GB" sz="1400" b="1" i="1" dirty="0"/>
          </a:p>
          <a:p>
            <a:pPr>
              <a:lnSpc>
                <a:spcPct val="125000"/>
              </a:lnSpc>
              <a:buClr>
                <a:schemeClr val="tx2"/>
              </a:buClr>
            </a:pPr>
            <a:r>
              <a:rPr lang="en-GB" sz="1400" b="1" i="1" dirty="0"/>
              <a:t>Target groups</a:t>
            </a:r>
          </a:p>
          <a:p>
            <a:pPr>
              <a:lnSpc>
                <a:spcPct val="125000"/>
              </a:lnSpc>
              <a:buClr>
                <a:schemeClr val="tx2"/>
              </a:buClr>
            </a:pPr>
            <a:endParaRPr lang="en-GB" sz="1400" b="1" i="1" dirty="0"/>
          </a:p>
          <a:p>
            <a:pPr>
              <a:lnSpc>
                <a:spcPct val="125000"/>
              </a:lnSpc>
              <a:buClr>
                <a:schemeClr val="tx2"/>
              </a:buClr>
            </a:pPr>
            <a:r>
              <a:rPr lang="en-GB" sz="1400" dirty="0"/>
              <a:t>The number of target groups that can be purchased by TV advertisements would be significant improvement for some advertisers. However, also in this case it cannot be said that this would be a general expectation. Those who use television for „carpet bombing” are completely satisfied with the number and type of target groups they can currently purchase.</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Serving the advertisers – V.</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6"/>
            <a:ext cx="5003800" cy="27639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5" name="Text Placeholder 1">
            <a:extLst>
              <a:ext uri="{FF2B5EF4-FFF2-40B4-BE49-F238E27FC236}">
                <a16:creationId xmlns:a16="http://schemas.microsoft.com/office/drawing/2014/main" xmlns="" id="{DFABCF01-0E04-4FC4-A4D2-C6AB698723B5}"/>
              </a:ext>
            </a:extLst>
          </p:cNvPr>
          <p:cNvSpPr txBox="1">
            <a:spLocks/>
          </p:cNvSpPr>
          <p:nvPr>
            <p:custDataLst>
              <p:tags r:id="rId1"/>
            </p:custDataLst>
          </p:nvPr>
        </p:nvSpPr>
        <p:spPr bwMode="gray">
          <a:xfrm>
            <a:off x="7350100" y="266425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„We are completely satisfied with this viewpoint..” </a:t>
            </a:r>
            <a:r>
              <a:rPr lang="en-GB" sz="1200" dirty="0"/>
              <a:t>(Ü2)</a:t>
            </a:r>
            <a:endParaRPr lang="en-GB" sz="1200" dirty="0">
              <a:ea typeface="Arial" panose="020B0604020202020204" pitchFamily="34" charset="0"/>
            </a:endParaRPr>
          </a:p>
        </p:txBody>
      </p:sp>
      <p:sp>
        <p:nvSpPr>
          <p:cNvPr id="11" name="TextBox 10">
            <a:extLst>
              <a:ext uri="{FF2B5EF4-FFF2-40B4-BE49-F238E27FC236}">
                <a16:creationId xmlns:a16="http://schemas.microsoft.com/office/drawing/2014/main" xmlns="" id="{FBD0FF06-ADD9-4A4D-A002-894517148334}"/>
              </a:ext>
            </a:extLst>
          </p:cNvPr>
          <p:cNvSpPr txBox="1"/>
          <p:nvPr/>
        </p:nvSpPr>
        <p:spPr>
          <a:xfrm>
            <a:off x="731520" y="4355682"/>
            <a:ext cx="6089530" cy="2025540"/>
          </a:xfrm>
          <a:prstGeom prst="rect">
            <a:avLst/>
          </a:prstGeom>
          <a:noFill/>
        </p:spPr>
        <p:txBody>
          <a:bodyPr wrap="square" lIns="0" tIns="0" rIns="0" bIns="0" rtlCol="0">
            <a:noAutofit/>
          </a:bodyPr>
          <a:lstStyle/>
          <a:p>
            <a:pPr>
              <a:lnSpc>
                <a:spcPct val="125000"/>
              </a:lnSpc>
              <a:buClr>
                <a:schemeClr val="tx2"/>
              </a:buClr>
            </a:pPr>
            <a:r>
              <a:rPr lang="en-GB" sz="1400" b="1" i="1" dirty="0"/>
              <a:t>Big Picture</a:t>
            </a:r>
          </a:p>
          <a:p>
            <a:pPr>
              <a:lnSpc>
                <a:spcPct val="125000"/>
              </a:lnSpc>
              <a:buClr>
                <a:schemeClr val="tx2"/>
              </a:buClr>
            </a:pPr>
            <a:endParaRPr lang="en-GB" sz="1400" b="1" i="1" dirty="0"/>
          </a:p>
          <a:p>
            <a:pPr>
              <a:lnSpc>
                <a:spcPct val="125000"/>
              </a:lnSpc>
              <a:buClr>
                <a:schemeClr val="tx2"/>
              </a:buClr>
            </a:pPr>
            <a:r>
              <a:rPr lang="en-GB" sz="1400" dirty="0"/>
              <a:t>Many mentioned that they got to know the plans and commercial conditions of TVs for next year too late. Many think the November date is too late for the Big Picture conference. Actually the professionals are sympathetic, they accept that the viewing figures of the autumn period still play a significant role in the conditions, but still this causes serious difficulties.</a:t>
            </a:r>
          </a:p>
          <a:p>
            <a:pPr>
              <a:lnSpc>
                <a:spcPct val="125000"/>
              </a:lnSpc>
              <a:buClr>
                <a:schemeClr val="tx2"/>
              </a:buClr>
            </a:pPr>
            <a:endParaRPr lang="en-GB" sz="1400" dirty="0"/>
          </a:p>
          <a:p>
            <a:pPr>
              <a:lnSpc>
                <a:spcPct val="125000"/>
              </a:lnSpc>
              <a:buClr>
                <a:schemeClr val="tx2"/>
              </a:buClr>
            </a:pPr>
            <a:endParaRPr lang="en-GB" sz="1400" dirty="0"/>
          </a:p>
        </p:txBody>
      </p:sp>
      <p:sp>
        <p:nvSpPr>
          <p:cNvPr id="18" name="Rectangle 17">
            <a:extLst>
              <a:ext uri="{FF2B5EF4-FFF2-40B4-BE49-F238E27FC236}">
                <a16:creationId xmlns:a16="http://schemas.microsoft.com/office/drawing/2014/main" xmlns="" id="{2A20E48F-5EEE-4FB7-80D1-3A9CB1E0AF6C}"/>
              </a:ext>
            </a:extLst>
          </p:cNvPr>
          <p:cNvSpPr/>
          <p:nvPr/>
        </p:nvSpPr>
        <p:spPr>
          <a:xfrm>
            <a:off x="7188200" y="4355682"/>
            <a:ext cx="5003800" cy="19854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9" name="Text Placeholder 1">
            <a:extLst>
              <a:ext uri="{FF2B5EF4-FFF2-40B4-BE49-F238E27FC236}">
                <a16:creationId xmlns:a16="http://schemas.microsoft.com/office/drawing/2014/main" xmlns="" id="{D8FB8237-24AD-42C1-8B6B-0284E0470049}"/>
              </a:ext>
            </a:extLst>
          </p:cNvPr>
          <p:cNvSpPr txBox="1">
            <a:spLocks/>
          </p:cNvSpPr>
          <p:nvPr>
            <p:custDataLst>
              <p:tags r:id="rId2"/>
            </p:custDataLst>
          </p:nvPr>
        </p:nvSpPr>
        <p:spPr bwMode="gray">
          <a:xfrm>
            <a:off x="7363780" y="4985029"/>
            <a:ext cx="4680000" cy="533912"/>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„It would help the agencies a lot if Big Picture was not on November 5th. Actually this system gives four weeks for the entire agency market to plan and order 40-50 billion HUF.” </a:t>
            </a:r>
            <a:r>
              <a:rPr lang="en-GB" sz="1200" dirty="0">
                <a:solidFill>
                  <a:srgbClr val="000000"/>
                </a:solidFill>
              </a:rPr>
              <a:t>(Ü3)</a:t>
            </a:r>
            <a:endParaRPr lang="en-GB" sz="1200" dirty="0">
              <a:ea typeface="Arial" panose="020B0604020202020204" pitchFamily="34" charset="0"/>
            </a:endParaRPr>
          </a:p>
        </p:txBody>
      </p:sp>
      <p:sp>
        <p:nvSpPr>
          <p:cNvPr id="23" name="Text Placeholder 1">
            <a:extLst>
              <a:ext uri="{FF2B5EF4-FFF2-40B4-BE49-F238E27FC236}">
                <a16:creationId xmlns:a16="http://schemas.microsoft.com/office/drawing/2014/main" xmlns="" id="{B58BBF60-FCAD-4886-88AF-61AE72FF1CDE}"/>
              </a:ext>
            </a:extLst>
          </p:cNvPr>
          <p:cNvSpPr txBox="1">
            <a:spLocks/>
          </p:cNvSpPr>
          <p:nvPr>
            <p:custDataLst>
              <p:tags r:id="rId3"/>
            </p:custDataLst>
          </p:nvPr>
        </p:nvSpPr>
        <p:spPr bwMode="gray">
          <a:xfrm>
            <a:off x="7363780" y="2065640"/>
            <a:ext cx="4680000" cy="49153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„We know that this is mass media, you don’t go there with scalpel, but with a mortar and this most be acknowledged.” (H17</a:t>
            </a:r>
            <a:r>
              <a:rPr lang="en-GB" sz="1200" dirty="0"/>
              <a:t>)</a:t>
            </a:r>
            <a:endParaRPr lang="en-GB" sz="1200" dirty="0">
              <a:ea typeface="Arial" panose="020B0604020202020204" pitchFamily="34" charset="0"/>
            </a:endParaRPr>
          </a:p>
        </p:txBody>
      </p:sp>
    </p:spTree>
    <p:extLst>
      <p:ext uri="{BB962C8B-B14F-4D97-AF65-F5344CB8AC3E}">
        <p14:creationId xmlns:p14="http://schemas.microsoft.com/office/powerpoint/2010/main" val="1885316830"/>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126546"/>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Almost all experts find the extremely large number of Hungarian-language channels very damaging. These are basically more disturbing at 2 important points than helping the television market.</a:t>
            </a:r>
          </a:p>
          <a:p>
            <a:pPr>
              <a:lnSpc>
                <a:spcPct val="125000"/>
              </a:lnSpc>
              <a:buClr>
                <a:schemeClr val="tx2"/>
              </a:buClr>
            </a:pPr>
            <a:endParaRPr lang="en-GB" sz="1400" dirty="0"/>
          </a:p>
          <a:p>
            <a:pPr>
              <a:lnSpc>
                <a:spcPct val="125000"/>
              </a:lnSpc>
              <a:buClr>
                <a:schemeClr val="tx2"/>
              </a:buClr>
              <a:tabLst>
                <a:tab pos="533400" algn="l"/>
              </a:tabLst>
            </a:pPr>
            <a:r>
              <a:rPr lang="en-GB" sz="1400" dirty="0"/>
              <a:t>	„Long tail” erodes the viewership of big televisions and thus the revenues, although they have the greatest chance to stop the process of losing viewers by having high-budget, self-produced programs.</a:t>
            </a:r>
          </a:p>
          <a:p>
            <a:pPr>
              <a:lnSpc>
                <a:spcPct val="125000"/>
              </a:lnSpc>
              <a:buClr>
                <a:schemeClr val="tx2"/>
              </a:buClr>
              <a:tabLst>
                <a:tab pos="533400" algn="l"/>
              </a:tabLst>
            </a:pPr>
            <a:endParaRPr lang="en-GB" sz="1400" dirty="0"/>
          </a:p>
          <a:p>
            <a:pPr>
              <a:lnSpc>
                <a:spcPct val="125000"/>
              </a:lnSpc>
              <a:buClr>
                <a:schemeClr val="tx2"/>
              </a:buClr>
              <a:tabLst>
                <a:tab pos="533400" algn="l"/>
              </a:tabLst>
            </a:pPr>
            <a:r>
              <a:rPr lang="en-GB" sz="1400" dirty="0"/>
              <a:t>	The quality of an average GRP is damaged by the ‚all GRPs are equal’ principle.</a:t>
            </a:r>
          </a:p>
          <a:p>
            <a:pPr>
              <a:lnSpc>
                <a:spcPct val="125000"/>
              </a:lnSpc>
              <a:buClr>
                <a:schemeClr val="tx2"/>
              </a:buClr>
              <a:tabLst>
                <a:tab pos="533400" algn="l"/>
              </a:tabLst>
            </a:pPr>
            <a:endParaRPr lang="en-GB" sz="1400" dirty="0"/>
          </a:p>
          <a:p>
            <a:pPr>
              <a:lnSpc>
                <a:spcPct val="125000"/>
              </a:lnSpc>
              <a:buClr>
                <a:schemeClr val="tx2"/>
              </a:buClr>
              <a:tabLst>
                <a:tab pos="533400" algn="l"/>
              </a:tabLst>
            </a:pPr>
            <a:r>
              <a:rPr lang="en-GB" sz="1400" dirty="0"/>
              <a:t>Since of course the number of market participants cannot be limited on a free market, many people rather think that under a certain viewership channels should not be present on the advertising market, but should finance themselves from distribution fees, or these should be removed from the viewership-based sales system and be traded in some other system (e.g. on rate-card base).</a:t>
            </a:r>
          </a:p>
          <a:p>
            <a:pPr>
              <a:lnSpc>
                <a:spcPct val="125000"/>
              </a:lnSpc>
              <a:buClr>
                <a:schemeClr val="tx2"/>
              </a:buClr>
              <a:tabLst>
                <a:tab pos="533400" algn="l"/>
              </a:tabLst>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Number of channels</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6"/>
            <a:ext cx="5003800" cy="2528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15" name="Text Placeholder 1">
            <a:extLst>
              <a:ext uri="{FF2B5EF4-FFF2-40B4-BE49-F238E27FC236}">
                <a16:creationId xmlns:a16="http://schemas.microsoft.com/office/drawing/2014/main" xmlns="" id="{DFABCF01-0E04-4FC4-A4D2-C6AB698723B5}"/>
              </a:ext>
            </a:extLst>
          </p:cNvPr>
          <p:cNvSpPr txBox="1">
            <a:spLocks/>
          </p:cNvSpPr>
          <p:nvPr>
            <p:custDataLst>
              <p:tags r:id="rId1"/>
            </p:custDataLst>
          </p:nvPr>
        </p:nvSpPr>
        <p:spPr bwMode="gray">
          <a:xfrm>
            <a:off x="7350100" y="1704189"/>
            <a:ext cx="4680000" cy="5086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don’t want any more Hungarian channels, less would be better.” </a:t>
            </a:r>
            <a:r>
              <a:rPr lang="en-GB" sz="1200" dirty="0"/>
              <a:t>(H5)</a:t>
            </a:r>
            <a:endParaRPr lang="en-GB" sz="1200" dirty="0">
              <a:ea typeface="Arial" panose="020B0604020202020204" pitchFamily="34" charset="0"/>
            </a:endParaRPr>
          </a:p>
        </p:txBody>
      </p:sp>
      <p:sp>
        <p:nvSpPr>
          <p:cNvPr id="18" name="Rectangle 17">
            <a:extLst>
              <a:ext uri="{FF2B5EF4-FFF2-40B4-BE49-F238E27FC236}">
                <a16:creationId xmlns:a16="http://schemas.microsoft.com/office/drawing/2014/main" xmlns="" id="{2A20E48F-5EEE-4FB7-80D1-3A9CB1E0AF6C}"/>
              </a:ext>
            </a:extLst>
          </p:cNvPr>
          <p:cNvSpPr/>
          <p:nvPr/>
        </p:nvSpPr>
        <p:spPr>
          <a:xfrm>
            <a:off x="7188200" y="4101211"/>
            <a:ext cx="5003800" cy="16237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19" name="Text Placeholder 1">
            <a:extLst>
              <a:ext uri="{FF2B5EF4-FFF2-40B4-BE49-F238E27FC236}">
                <a16:creationId xmlns:a16="http://schemas.microsoft.com/office/drawing/2014/main" xmlns="" id="{D8FB8237-24AD-42C1-8B6B-0284E0470049}"/>
              </a:ext>
            </a:extLst>
          </p:cNvPr>
          <p:cNvSpPr txBox="1">
            <a:spLocks/>
          </p:cNvSpPr>
          <p:nvPr>
            <p:custDataLst>
              <p:tags r:id="rId2"/>
            </p:custDataLst>
          </p:nvPr>
        </p:nvSpPr>
        <p:spPr bwMode="gray">
          <a:xfrm>
            <a:off x="7350100" y="422185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„There are lots of channels in France, 200, I don’t remember the exact number, but out of these there are about two dozens measured channels. The number of channels measured basically on a daily basis and then all the others, their viewership data is published about three times a year, of course not broken down by minute and program.” </a:t>
            </a:r>
            <a:r>
              <a:rPr lang="en-GB" sz="1200" dirty="0"/>
              <a:t>(Ü20)</a:t>
            </a:r>
            <a:endParaRPr lang="en-GB" sz="1200" dirty="0">
              <a:ea typeface="Arial" panose="020B0604020202020204" pitchFamily="34" charset="0"/>
            </a:endParaRPr>
          </a:p>
        </p:txBody>
      </p:sp>
      <p:sp>
        <p:nvSpPr>
          <p:cNvPr id="14" name="Rectangle 8">
            <a:extLst>
              <a:ext uri="{FF2B5EF4-FFF2-40B4-BE49-F238E27FC236}">
                <a16:creationId xmlns:a16="http://schemas.microsoft.com/office/drawing/2014/main" xmlns="" id="{350AE2BF-E2A9-4650-96AD-CBBBDD7BC034}"/>
              </a:ext>
            </a:extLst>
          </p:cNvPr>
          <p:cNvSpPr>
            <a:spLocks noChangeArrowheads="1"/>
          </p:cNvSpPr>
          <p:nvPr>
            <p:custDataLst>
              <p:tags r:id="rId3"/>
            </p:custDataLst>
          </p:nvPr>
        </p:nvSpPr>
        <p:spPr bwMode="gray">
          <a:xfrm>
            <a:off x="731520" y="2538636"/>
            <a:ext cx="288000" cy="28800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en-GB" sz="1600" b="1" dirty="0">
                <a:solidFill>
                  <a:schemeClr val="bg1"/>
                </a:solidFill>
                <a:latin typeface="Arial" pitchFamily="34" charset="0"/>
              </a:rPr>
              <a:t>1</a:t>
            </a:r>
          </a:p>
        </p:txBody>
      </p:sp>
      <p:sp>
        <p:nvSpPr>
          <p:cNvPr id="17" name="Rectangle 8">
            <a:extLst>
              <a:ext uri="{FF2B5EF4-FFF2-40B4-BE49-F238E27FC236}">
                <a16:creationId xmlns:a16="http://schemas.microsoft.com/office/drawing/2014/main" xmlns="" id="{47DA2429-C44E-455B-BEC4-13E8CA3B869E}"/>
              </a:ext>
            </a:extLst>
          </p:cNvPr>
          <p:cNvSpPr>
            <a:spLocks noChangeArrowheads="1"/>
          </p:cNvSpPr>
          <p:nvPr>
            <p:custDataLst>
              <p:tags r:id="rId4"/>
            </p:custDataLst>
          </p:nvPr>
        </p:nvSpPr>
        <p:spPr bwMode="gray">
          <a:xfrm>
            <a:off x="731520" y="3605497"/>
            <a:ext cx="288000" cy="28800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en-GB" sz="1600" b="1" dirty="0">
                <a:solidFill>
                  <a:schemeClr val="bg1"/>
                </a:solidFill>
                <a:latin typeface="Arial" pitchFamily="34" charset="0"/>
              </a:rPr>
              <a:t>2</a:t>
            </a:r>
          </a:p>
        </p:txBody>
      </p:sp>
      <p:sp>
        <p:nvSpPr>
          <p:cNvPr id="20" name="Text Placeholder 1">
            <a:extLst>
              <a:ext uri="{FF2B5EF4-FFF2-40B4-BE49-F238E27FC236}">
                <a16:creationId xmlns:a16="http://schemas.microsoft.com/office/drawing/2014/main" xmlns="" id="{A6809952-6EC9-4607-B3B1-F2FA5D373C90}"/>
              </a:ext>
            </a:extLst>
          </p:cNvPr>
          <p:cNvSpPr txBox="1">
            <a:spLocks/>
          </p:cNvSpPr>
          <p:nvPr>
            <p:custDataLst>
              <p:tags r:id="rId5"/>
            </p:custDataLst>
          </p:nvPr>
        </p:nvSpPr>
        <p:spPr bwMode="gray">
          <a:xfrm>
            <a:off x="7350100" y="241049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„Here comes what I think the others have also said, that television revenue cannot increase at a large extent, because the marketable viewership of these 76 channels decreases, since the remaining 40 – that only live from distribution revenue-  take it away.” (Ü14</a:t>
            </a:r>
            <a:r>
              <a:rPr lang="en-GB" sz="1200" dirty="0"/>
              <a:t>)</a:t>
            </a:r>
            <a:endParaRPr lang="en-GB" sz="1200" dirty="0">
              <a:ea typeface="Arial" panose="020B0604020202020204" pitchFamily="34" charset="0"/>
            </a:endParaRPr>
          </a:p>
        </p:txBody>
      </p:sp>
    </p:spTree>
    <p:extLst>
      <p:ext uri="{BB962C8B-B14F-4D97-AF65-F5344CB8AC3E}">
        <p14:creationId xmlns:p14="http://schemas.microsoft.com/office/powerpoint/2010/main" val="259593832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6"/>
          </p:nvPr>
        </p:nvSpPr>
        <p:spPr/>
        <p:txBody>
          <a:bodyPr/>
          <a:lstStyle/>
          <a:p>
            <a:fld id="{5F3E29E4-0979-4FCA-B4C5-5FC6044C982A}" type="slidenum">
              <a:rPr lang="en-US" smtClean="0"/>
              <a:pPr/>
              <a:t>3</a:t>
            </a:fld>
            <a:endParaRPr lang="en-US" dirty="0"/>
          </a:p>
        </p:txBody>
      </p:sp>
      <p:sp>
        <p:nvSpPr>
          <p:cNvPr id="9" name="Title 8"/>
          <p:cNvSpPr>
            <a:spLocks noGrp="1"/>
          </p:cNvSpPr>
          <p:nvPr>
            <p:ph type="title"/>
          </p:nvPr>
        </p:nvSpPr>
        <p:spPr/>
        <p:txBody>
          <a:bodyPr/>
          <a:lstStyle/>
          <a:p>
            <a:r>
              <a:rPr lang="en-US" dirty="0"/>
              <a:t>Content</a:t>
            </a:r>
          </a:p>
        </p:txBody>
      </p:sp>
      <p:graphicFrame>
        <p:nvGraphicFramePr>
          <p:cNvPr id="12" name="Table 11"/>
          <p:cNvGraphicFramePr>
            <a:graphicFrameLocks noGrp="1"/>
          </p:cNvGraphicFramePr>
          <p:nvPr>
            <p:extLst>
              <p:ext uri="{D42A27DB-BD31-4B8C-83A1-F6EECF244321}">
                <p14:modId xmlns:p14="http://schemas.microsoft.com/office/powerpoint/2010/main" val="1854848594"/>
              </p:ext>
            </p:extLst>
          </p:nvPr>
        </p:nvGraphicFramePr>
        <p:xfrm>
          <a:off x="1539551" y="1659471"/>
          <a:ext cx="9176387" cy="3894660"/>
        </p:xfrm>
        <a:graphic>
          <a:graphicData uri="http://schemas.openxmlformats.org/drawingml/2006/table">
            <a:tbl>
              <a:tblPr>
                <a:tableStyleId>{5C22544A-7EE6-4342-B048-85BDC9FD1C3A}</a:tableStyleId>
              </a:tblPr>
              <a:tblGrid>
                <a:gridCol w="8369672">
                  <a:extLst>
                    <a:ext uri="{9D8B030D-6E8A-4147-A177-3AD203B41FA5}">
                      <a16:colId xmlns:a16="http://schemas.microsoft.com/office/drawing/2014/main" xmlns="" val="20000"/>
                    </a:ext>
                  </a:extLst>
                </a:gridCol>
                <a:gridCol w="806715">
                  <a:extLst>
                    <a:ext uri="{9D8B030D-6E8A-4147-A177-3AD203B41FA5}">
                      <a16:colId xmlns:a16="http://schemas.microsoft.com/office/drawing/2014/main" xmlns="" val="20001"/>
                    </a:ext>
                  </a:extLst>
                </a:gridCol>
              </a:tblGrid>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Research background</a:t>
                      </a:r>
                      <a:endParaRPr lang="en-US" sz="2000" noProof="0" dirty="0">
                        <a:solidFill>
                          <a:schemeClr val="tx1"/>
                        </a:solidFill>
                        <a:latin typeface="+mj-lt"/>
                      </a:endParaRP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4</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Change in media consumption habits</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8</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Television on the advertising market</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16</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Pricing of TV ads</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34</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TV audience measurement</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45</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41851843"/>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Impact of digitalia on the TV market</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59</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89180775"/>
                  </a:ext>
                </a:extLst>
              </a:tr>
              <a:tr h="556380">
                <a:tc>
                  <a:txBody>
                    <a:bodyPr/>
                    <a:lstStyle/>
                    <a:p>
                      <a:pPr marL="288000" marR="0" lvl="0" indent="-28800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2000" kern="1200" noProof="0" dirty="0">
                          <a:solidFill>
                            <a:schemeClr val="tx1"/>
                          </a:solidFill>
                          <a:latin typeface="+mj-lt"/>
                          <a:ea typeface="+mn-ea"/>
                          <a:cs typeface="+mn-cs"/>
                        </a:rPr>
                        <a:t>Future of television on the advertising market</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noProof="0" dirty="0">
                          <a:solidFill>
                            <a:schemeClr val="tx1"/>
                          </a:solidFill>
                          <a:latin typeface="+mn-lt"/>
                        </a:rPr>
                        <a:t>66</a:t>
                      </a:r>
                    </a:p>
                  </a:txBody>
                  <a:tcPr marL="36000" marR="3600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tx2"/>
                      </a:solidFill>
                      <a:prstDash val="dash"/>
                      <a:round/>
                      <a:headEnd type="none" w="med" len="med"/>
                      <a:tailEnd type="none" w="med" len="med"/>
                    </a:lnT>
                    <a:lnB w="6350" cap="flat" cmpd="sng" algn="ctr">
                      <a:solidFill>
                        <a:schemeClr val="tx2"/>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99270169"/>
                  </a:ext>
                </a:extLst>
              </a:tr>
            </a:tbl>
          </a:graphicData>
        </a:graphic>
      </p:graphicFrame>
    </p:spTree>
    <p:extLst>
      <p:ext uri="{BB962C8B-B14F-4D97-AF65-F5344CB8AC3E}">
        <p14:creationId xmlns:p14="http://schemas.microsoft.com/office/powerpoint/2010/main" val="410167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2519177"/>
          </a:xfrm>
          <a:prstGeom prst="rect">
            <a:avLst/>
          </a:prstGeom>
          <a:noFill/>
        </p:spPr>
        <p:txBody>
          <a:bodyPr wrap="square" lIns="0" tIns="0" rIns="0" bIns="0" rtlCol="0">
            <a:noAutofit/>
          </a:bodyPr>
          <a:lstStyle/>
          <a:p>
            <a:pPr>
              <a:lnSpc>
                <a:spcPct val="125000"/>
              </a:lnSpc>
              <a:buClr>
                <a:schemeClr val="tx2"/>
              </a:buClr>
            </a:pPr>
            <a:r>
              <a:rPr lang="en-GB" sz="1400" b="1" i="1" dirty="0"/>
              <a:t>Transforming consumer markets</a:t>
            </a:r>
          </a:p>
          <a:p>
            <a:pPr>
              <a:lnSpc>
                <a:spcPct val="125000"/>
              </a:lnSpc>
              <a:buClr>
                <a:schemeClr val="tx2"/>
              </a:buClr>
            </a:pPr>
            <a:endParaRPr lang="en-GB" sz="1400" b="1" i="1" dirty="0"/>
          </a:p>
          <a:p>
            <a:pPr>
              <a:lnSpc>
                <a:spcPct val="125000"/>
              </a:lnSpc>
              <a:buClr>
                <a:schemeClr val="tx2"/>
              </a:buClr>
            </a:pPr>
            <a:r>
              <a:rPr lang="en-GB" sz="1400" dirty="0"/>
              <a:t>It is not necessary well-founded, but widely shared opinion that digital world is the major threat to television advertising revenues. At the same time one respondent highlighted another threat resulted by the changes on the consumer markets.</a:t>
            </a:r>
          </a:p>
          <a:p>
            <a:pPr>
              <a:lnSpc>
                <a:spcPct val="125000"/>
              </a:lnSpc>
              <a:buClr>
                <a:schemeClr val="tx2"/>
              </a:buClr>
            </a:pPr>
            <a:endParaRPr lang="en-GB" sz="1400" dirty="0"/>
          </a:p>
          <a:p>
            <a:pPr>
              <a:lnSpc>
                <a:spcPct val="125000"/>
              </a:lnSpc>
              <a:buClr>
                <a:schemeClr val="tx2"/>
              </a:buClr>
            </a:pPr>
            <a:r>
              <a:rPr lang="en-GB" sz="1400" dirty="0"/>
              <a:t>On a significant part of markets the position of big brands that advertise also on TV is threatened from even two directions.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Mainstream brands -which are also the brands advertising the most often- lose market share to both premium and private label brands.</a:t>
            </a: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A rarely cited danger</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5"/>
            <a:ext cx="5003800" cy="4976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3" name="Text Placeholder 1">
            <a:extLst>
              <a:ext uri="{FF2B5EF4-FFF2-40B4-BE49-F238E27FC236}">
                <a16:creationId xmlns:a16="http://schemas.microsoft.com/office/drawing/2014/main" xmlns="" id="{053DEF3D-8DFB-429C-9355-C88652CF2784}"/>
              </a:ext>
            </a:extLst>
          </p:cNvPr>
          <p:cNvSpPr txBox="1">
            <a:spLocks/>
          </p:cNvSpPr>
          <p:nvPr>
            <p:custDataLst>
              <p:tags r:id="rId1"/>
            </p:custDataLst>
          </p:nvPr>
        </p:nvSpPr>
        <p:spPr bwMode="gray">
          <a:xfrm>
            <a:off x="7350100" y="143253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„The big, mainstream brands advertise on TV, this can be pretty much stated, primarily. They are being attacked from two sides: regarding price, those private labels that do not need advertising because they compete by price, from the bottom; while from the top those that belong to any category – those types, the much more expensive products that promise some extra product benefit.” </a:t>
            </a:r>
            <a:r>
              <a:rPr lang="en-GB" sz="1200" dirty="0">
                <a:solidFill>
                  <a:srgbClr val="000000"/>
                </a:solidFill>
              </a:rPr>
              <a:t>(Ü19)</a:t>
            </a:r>
            <a:endParaRPr lang="en-GB" sz="1200" dirty="0">
              <a:ea typeface="Arial" panose="020B0604020202020204" pitchFamily="34" charset="0"/>
            </a:endParaRPr>
          </a:p>
        </p:txBody>
      </p:sp>
      <p:graphicFrame>
        <p:nvGraphicFramePr>
          <p:cNvPr id="7" name="Chart 6">
            <a:extLst>
              <a:ext uri="{FF2B5EF4-FFF2-40B4-BE49-F238E27FC236}">
                <a16:creationId xmlns:a16="http://schemas.microsoft.com/office/drawing/2014/main" xmlns="" id="{1D7F9391-3514-43E7-B4CB-BB4FD9752E69}"/>
              </a:ext>
            </a:extLst>
          </p:cNvPr>
          <p:cNvGraphicFramePr/>
          <p:nvPr>
            <p:extLst>
              <p:ext uri="{D42A27DB-BD31-4B8C-83A1-F6EECF244321}">
                <p14:modId xmlns:p14="http://schemas.microsoft.com/office/powerpoint/2010/main" val="1803491654"/>
              </p:ext>
            </p:extLst>
          </p:nvPr>
        </p:nvGraphicFramePr>
        <p:xfrm>
          <a:off x="1410266" y="3733794"/>
          <a:ext cx="2882900" cy="202554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a:extLst>
              <a:ext uri="{FF2B5EF4-FFF2-40B4-BE49-F238E27FC236}">
                <a16:creationId xmlns:a16="http://schemas.microsoft.com/office/drawing/2014/main" xmlns="" id="{43044AAF-01A4-4568-B444-F0E510D9625A}"/>
              </a:ext>
            </a:extLst>
          </p:cNvPr>
          <p:cNvCxnSpPr/>
          <p:nvPr/>
        </p:nvCxnSpPr>
        <p:spPr>
          <a:xfrm flipH="1">
            <a:off x="4293166" y="3987995"/>
            <a:ext cx="31486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5FE02E60-ACEF-4659-887B-42AA792E6AF7}"/>
              </a:ext>
            </a:extLst>
          </p:cNvPr>
          <p:cNvSpPr txBox="1"/>
          <p:nvPr/>
        </p:nvSpPr>
        <p:spPr>
          <a:xfrm>
            <a:off x="4743533" y="3846006"/>
            <a:ext cx="1751997" cy="283977"/>
          </a:xfrm>
          <a:prstGeom prst="rect">
            <a:avLst/>
          </a:prstGeom>
          <a:noFill/>
        </p:spPr>
        <p:txBody>
          <a:bodyPr wrap="square" lIns="0" tIns="0" rIns="0" bIns="0" rtlCol="0">
            <a:noAutofit/>
          </a:bodyPr>
          <a:lstStyle/>
          <a:p>
            <a:pPr>
              <a:lnSpc>
                <a:spcPct val="125000"/>
              </a:lnSpc>
              <a:buClr>
                <a:schemeClr val="tx2"/>
              </a:buClr>
            </a:pPr>
            <a:r>
              <a:rPr lang="en-GB" sz="1400" b="1" i="1" dirty="0"/>
              <a:t>Premium brands</a:t>
            </a:r>
            <a:endParaRPr lang="en-GB" sz="1400" dirty="0"/>
          </a:p>
        </p:txBody>
      </p:sp>
      <p:cxnSp>
        <p:nvCxnSpPr>
          <p:cNvPr id="21" name="Straight Arrow Connector 20">
            <a:extLst>
              <a:ext uri="{FF2B5EF4-FFF2-40B4-BE49-F238E27FC236}">
                <a16:creationId xmlns:a16="http://schemas.microsoft.com/office/drawing/2014/main" xmlns="" id="{4AD68210-EB4D-408E-8E3A-EDD4C3F0739B}"/>
              </a:ext>
            </a:extLst>
          </p:cNvPr>
          <p:cNvCxnSpPr/>
          <p:nvPr/>
        </p:nvCxnSpPr>
        <p:spPr>
          <a:xfrm flipH="1">
            <a:off x="4293166" y="4561789"/>
            <a:ext cx="31486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567CA514-F358-4CDD-8DC7-2233D547CDC0}"/>
              </a:ext>
            </a:extLst>
          </p:cNvPr>
          <p:cNvSpPr txBox="1"/>
          <p:nvPr/>
        </p:nvSpPr>
        <p:spPr>
          <a:xfrm>
            <a:off x="4743533" y="4419800"/>
            <a:ext cx="1751997" cy="283977"/>
          </a:xfrm>
          <a:prstGeom prst="rect">
            <a:avLst/>
          </a:prstGeom>
          <a:noFill/>
        </p:spPr>
        <p:txBody>
          <a:bodyPr wrap="square" lIns="0" tIns="0" rIns="0" bIns="0" rtlCol="0">
            <a:noAutofit/>
          </a:bodyPr>
          <a:lstStyle/>
          <a:p>
            <a:pPr>
              <a:lnSpc>
                <a:spcPct val="125000"/>
              </a:lnSpc>
              <a:buClr>
                <a:schemeClr val="tx2"/>
              </a:buClr>
            </a:pPr>
            <a:r>
              <a:rPr lang="en-GB" sz="1400" b="1" i="1" dirty="0"/>
              <a:t>Mainstream brands</a:t>
            </a:r>
          </a:p>
          <a:p>
            <a:pPr>
              <a:lnSpc>
                <a:spcPct val="125000"/>
              </a:lnSpc>
              <a:buClr>
                <a:schemeClr val="tx2"/>
              </a:buClr>
            </a:pPr>
            <a:r>
              <a:rPr lang="en-GB" sz="1400" b="1" i="1" dirty="0">
                <a:solidFill>
                  <a:srgbClr val="FF0000"/>
                </a:solidFill>
              </a:rPr>
              <a:t>Main TV advertisers!</a:t>
            </a:r>
            <a:endParaRPr lang="en-GB" sz="1400" b="1" dirty="0">
              <a:solidFill>
                <a:srgbClr val="FF0000"/>
              </a:solidFill>
            </a:endParaRPr>
          </a:p>
        </p:txBody>
      </p:sp>
      <p:cxnSp>
        <p:nvCxnSpPr>
          <p:cNvPr id="23" name="Straight Arrow Connector 22">
            <a:extLst>
              <a:ext uri="{FF2B5EF4-FFF2-40B4-BE49-F238E27FC236}">
                <a16:creationId xmlns:a16="http://schemas.microsoft.com/office/drawing/2014/main" xmlns="" id="{008D77E1-E5B5-4C89-A02B-B5CD3C31528E}"/>
              </a:ext>
            </a:extLst>
          </p:cNvPr>
          <p:cNvCxnSpPr/>
          <p:nvPr/>
        </p:nvCxnSpPr>
        <p:spPr>
          <a:xfrm flipH="1">
            <a:off x="4293166" y="5323790"/>
            <a:ext cx="31486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96035757-CB65-4455-B7D2-2C4457242C7C}"/>
              </a:ext>
            </a:extLst>
          </p:cNvPr>
          <p:cNvSpPr txBox="1"/>
          <p:nvPr/>
        </p:nvSpPr>
        <p:spPr>
          <a:xfrm>
            <a:off x="4743533" y="5181801"/>
            <a:ext cx="1751997" cy="283977"/>
          </a:xfrm>
          <a:prstGeom prst="rect">
            <a:avLst/>
          </a:prstGeom>
          <a:noFill/>
        </p:spPr>
        <p:txBody>
          <a:bodyPr wrap="square" lIns="0" tIns="0" rIns="0" bIns="0" rtlCol="0">
            <a:noAutofit/>
          </a:bodyPr>
          <a:lstStyle/>
          <a:p>
            <a:pPr>
              <a:lnSpc>
                <a:spcPct val="125000"/>
              </a:lnSpc>
              <a:buClr>
                <a:schemeClr val="tx2"/>
              </a:buClr>
            </a:pPr>
            <a:r>
              <a:rPr lang="en-GB" sz="1400" b="1" i="1" dirty="0"/>
              <a:t>Private Labels</a:t>
            </a:r>
            <a:endParaRPr lang="en-GB" sz="1400" dirty="0"/>
          </a:p>
        </p:txBody>
      </p:sp>
      <p:sp>
        <p:nvSpPr>
          <p:cNvPr id="10" name="Left Brace 9">
            <a:extLst>
              <a:ext uri="{FF2B5EF4-FFF2-40B4-BE49-F238E27FC236}">
                <a16:creationId xmlns:a16="http://schemas.microsoft.com/office/drawing/2014/main" xmlns="" id="{5A975A0E-4C67-4A8F-BE0D-88872EAD74DB}"/>
              </a:ext>
            </a:extLst>
          </p:cNvPr>
          <p:cNvSpPr/>
          <p:nvPr/>
        </p:nvSpPr>
        <p:spPr>
          <a:xfrm>
            <a:off x="1173167" y="3939482"/>
            <a:ext cx="237099" cy="1613564"/>
          </a:xfrm>
          <a:prstGeom prst="leftBrace">
            <a:avLst>
              <a:gd name="adj1" fmla="val 36111"/>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TextBox 13">
            <a:extLst>
              <a:ext uri="{FF2B5EF4-FFF2-40B4-BE49-F238E27FC236}">
                <a16:creationId xmlns:a16="http://schemas.microsoft.com/office/drawing/2014/main" xmlns="" id="{8A2276E6-165D-46EB-A7A2-E5FF3A2C7D2B}"/>
              </a:ext>
            </a:extLst>
          </p:cNvPr>
          <p:cNvSpPr txBox="1"/>
          <p:nvPr/>
        </p:nvSpPr>
        <p:spPr>
          <a:xfrm rot="16200000">
            <a:off x="67501" y="4527268"/>
            <a:ext cx="1701800" cy="438595"/>
          </a:xfrm>
          <a:prstGeom prst="rect">
            <a:avLst/>
          </a:prstGeom>
          <a:noFill/>
        </p:spPr>
        <p:txBody>
          <a:bodyPr wrap="square" lIns="0" tIns="0" rIns="0" bIns="0" rtlCol="0">
            <a:noAutofit/>
          </a:bodyPr>
          <a:lstStyle/>
          <a:p>
            <a:pPr algn="ctr">
              <a:lnSpc>
                <a:spcPct val="125000"/>
              </a:lnSpc>
              <a:buClr>
                <a:schemeClr val="tx2"/>
              </a:buClr>
            </a:pPr>
            <a:r>
              <a:rPr lang="en-GB" sz="1600" dirty="0"/>
              <a:t>Market structure</a:t>
            </a:r>
          </a:p>
        </p:txBody>
      </p:sp>
    </p:spTree>
    <p:extLst>
      <p:ext uri="{BB962C8B-B14F-4D97-AF65-F5344CB8AC3E}">
        <p14:creationId xmlns:p14="http://schemas.microsoft.com/office/powerpoint/2010/main" val="216912046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1648325"/>
          </a:xfrm>
          <a:prstGeom prst="rect">
            <a:avLst/>
          </a:prstGeom>
          <a:noFill/>
        </p:spPr>
        <p:txBody>
          <a:bodyPr wrap="square" lIns="0" tIns="0" rIns="0" bIns="0" rtlCol="0">
            <a:noAutofit/>
          </a:bodyPr>
          <a:lstStyle/>
          <a:p>
            <a:pPr>
              <a:lnSpc>
                <a:spcPct val="125000"/>
              </a:lnSpc>
              <a:buClr>
                <a:schemeClr val="tx2"/>
              </a:buClr>
            </a:pPr>
            <a:r>
              <a:rPr lang="en-GB" sz="1400" dirty="0"/>
              <a:t>All respondents agree that non-spot opportunities are valuable advertising opportunities, but under the current circumstances most advertisers are already more or less making the maximum of them. </a:t>
            </a:r>
          </a:p>
          <a:p>
            <a:pPr>
              <a:lnSpc>
                <a:spcPct val="125000"/>
              </a:lnSpc>
              <a:buClr>
                <a:schemeClr val="tx2"/>
              </a:buClr>
            </a:pPr>
            <a:r>
              <a:rPr lang="en-GB" sz="1400" dirty="0"/>
              <a:t>Regarding non-spot solution basically 3 areas were mentioned, the possibilities in these also represent a certain evolution level. These are the following:</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Non-spot</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11" name="AutoShape 4">
            <a:extLst>
              <a:ext uri="{FF2B5EF4-FFF2-40B4-BE49-F238E27FC236}">
                <a16:creationId xmlns:a16="http://schemas.microsoft.com/office/drawing/2014/main" xmlns="" id="{2B9CFA7E-652E-483C-A02E-BD8D335E04A0}"/>
              </a:ext>
            </a:extLst>
          </p:cNvPr>
          <p:cNvSpPr>
            <a:spLocks noChangeArrowheads="1"/>
          </p:cNvSpPr>
          <p:nvPr>
            <p:custDataLst>
              <p:tags r:id="rId1"/>
            </p:custDataLst>
          </p:nvPr>
        </p:nvSpPr>
        <p:spPr bwMode="gray">
          <a:xfrm rot="5400000">
            <a:off x="548496" y="3106639"/>
            <a:ext cx="883830" cy="609977"/>
          </a:xfrm>
          <a:prstGeom prst="homePlate">
            <a:avLst>
              <a:gd name="adj" fmla="val 28868"/>
            </a:avLst>
          </a:prstGeom>
          <a:solidFill>
            <a:srgbClr val="B3B5B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endParaRPr lang="en-GB" sz="1600" dirty="0">
              <a:solidFill>
                <a:schemeClr val="bg1"/>
              </a:solidFill>
            </a:endParaRPr>
          </a:p>
        </p:txBody>
      </p:sp>
      <p:sp>
        <p:nvSpPr>
          <p:cNvPr id="14" name="AutoShape 5">
            <a:extLst>
              <a:ext uri="{FF2B5EF4-FFF2-40B4-BE49-F238E27FC236}">
                <a16:creationId xmlns:a16="http://schemas.microsoft.com/office/drawing/2014/main" xmlns="" id="{442EAADC-C5E2-4EA3-BB8C-59A9D429FBA6}"/>
              </a:ext>
            </a:extLst>
          </p:cNvPr>
          <p:cNvSpPr>
            <a:spLocks noChangeArrowheads="1"/>
          </p:cNvSpPr>
          <p:nvPr>
            <p:custDataLst>
              <p:tags r:id="rId2"/>
            </p:custDataLst>
          </p:nvPr>
        </p:nvSpPr>
        <p:spPr bwMode="gray">
          <a:xfrm rot="5400000">
            <a:off x="409700" y="4027499"/>
            <a:ext cx="1161415" cy="609977"/>
          </a:xfrm>
          <a:prstGeom prst="chevron">
            <a:avLst>
              <a:gd name="adj" fmla="val 28868"/>
            </a:avLst>
          </a:prstGeom>
          <a:solidFill>
            <a:srgbClr val="8D8F92"/>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endParaRPr lang="en-GB" sz="1600" dirty="0">
              <a:solidFill>
                <a:schemeClr val="bg1"/>
              </a:solidFill>
            </a:endParaRPr>
          </a:p>
        </p:txBody>
      </p:sp>
      <p:sp>
        <p:nvSpPr>
          <p:cNvPr id="18" name="AutoShape 6">
            <a:extLst>
              <a:ext uri="{FF2B5EF4-FFF2-40B4-BE49-F238E27FC236}">
                <a16:creationId xmlns:a16="http://schemas.microsoft.com/office/drawing/2014/main" xmlns="" id="{CD15DEFC-183B-4F3C-9573-FE4BE22AACDE}"/>
              </a:ext>
            </a:extLst>
          </p:cNvPr>
          <p:cNvSpPr>
            <a:spLocks noChangeArrowheads="1"/>
          </p:cNvSpPr>
          <p:nvPr>
            <p:custDataLst>
              <p:tags r:id="rId3"/>
            </p:custDataLst>
          </p:nvPr>
        </p:nvSpPr>
        <p:spPr bwMode="gray">
          <a:xfrm rot="5400000">
            <a:off x="409701" y="5093882"/>
            <a:ext cx="1161415" cy="609977"/>
          </a:xfrm>
          <a:prstGeom prst="chevron">
            <a:avLst>
              <a:gd name="adj" fmla="val 28868"/>
            </a:avLst>
          </a:prstGeom>
          <a:solidFill>
            <a:srgbClr val="676A6D"/>
          </a:solidFill>
          <a:ln>
            <a:no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endParaRPr lang="en-GB" sz="1600" dirty="0">
              <a:solidFill>
                <a:schemeClr val="bg1"/>
              </a:solidFill>
            </a:endParaRPr>
          </a:p>
        </p:txBody>
      </p:sp>
      <p:sp>
        <p:nvSpPr>
          <p:cNvPr id="19" name="TextBox 18">
            <a:extLst>
              <a:ext uri="{FF2B5EF4-FFF2-40B4-BE49-F238E27FC236}">
                <a16:creationId xmlns:a16="http://schemas.microsoft.com/office/drawing/2014/main" xmlns="" id="{A41C37CC-01DF-4CCC-8026-D86A61078629}"/>
              </a:ext>
            </a:extLst>
          </p:cNvPr>
          <p:cNvSpPr txBox="1"/>
          <p:nvPr/>
        </p:nvSpPr>
        <p:spPr>
          <a:xfrm>
            <a:off x="1457300" y="3087236"/>
            <a:ext cx="5487786" cy="2184073"/>
          </a:xfrm>
          <a:prstGeom prst="rect">
            <a:avLst/>
          </a:prstGeom>
          <a:noFill/>
        </p:spPr>
        <p:txBody>
          <a:bodyPr wrap="square" lIns="0" tIns="0" rIns="0" bIns="0" rtlCol="0">
            <a:noAutofit/>
          </a:bodyPr>
          <a:lstStyle/>
          <a:p>
            <a:pPr>
              <a:lnSpc>
                <a:spcPct val="125000"/>
              </a:lnSpc>
              <a:buClr>
                <a:schemeClr val="tx2"/>
              </a:buClr>
            </a:pPr>
            <a:r>
              <a:rPr lang="en-GB" sz="1400" b="1" dirty="0"/>
              <a:t>Sponsorship: </a:t>
            </a:r>
            <a:r>
              <a:rPr lang="en-GB" sz="1400" dirty="0"/>
              <a:t>The most simple non-spot solution with basically little added value and minimal message transferring ability, with little growth potential</a:t>
            </a:r>
          </a:p>
          <a:p>
            <a:pPr>
              <a:lnSpc>
                <a:spcPct val="125000"/>
              </a:lnSpc>
              <a:buClr>
                <a:schemeClr val="tx2"/>
              </a:buClr>
            </a:pPr>
            <a:endParaRPr lang="en-GB" sz="1400" dirty="0"/>
          </a:p>
          <a:p>
            <a:pPr>
              <a:lnSpc>
                <a:spcPct val="125000"/>
              </a:lnSpc>
              <a:buClr>
                <a:schemeClr val="tx2"/>
              </a:buClr>
            </a:pPr>
            <a:r>
              <a:rPr lang="en-GB" sz="1400" b="1" dirty="0"/>
              <a:t>Product placement: </a:t>
            </a:r>
            <a:r>
              <a:rPr lang="en-GB" sz="1400" dirty="0"/>
              <a:t>An effective form of advertising when used in the right context</a:t>
            </a:r>
          </a:p>
          <a:p>
            <a:pPr>
              <a:lnSpc>
                <a:spcPct val="125000"/>
              </a:lnSpc>
              <a:buClr>
                <a:schemeClr val="tx2"/>
              </a:buClr>
            </a:pPr>
            <a:endParaRPr lang="en-GB" sz="1400" dirty="0"/>
          </a:p>
          <a:p>
            <a:pPr>
              <a:lnSpc>
                <a:spcPct val="125000"/>
              </a:lnSpc>
              <a:buClr>
                <a:schemeClr val="tx2"/>
              </a:buClr>
            </a:pPr>
            <a:r>
              <a:rPr lang="en-GB" sz="1400" b="1" dirty="0"/>
              <a:t>Content collaboration: </a:t>
            </a:r>
            <a:r>
              <a:rPr lang="en-GB" sz="1400" dirty="0"/>
              <a:t>This form requires very serious collaboration, but it is the most effective, in case of the right opportunities its growth can be predicted.</a:t>
            </a:r>
          </a:p>
          <a:p>
            <a:pPr>
              <a:lnSpc>
                <a:spcPct val="125000"/>
              </a:lnSpc>
              <a:buClr>
                <a:schemeClr val="tx2"/>
              </a:buClr>
            </a:pPr>
            <a:endParaRPr lang="en-GB" sz="1400" dirty="0"/>
          </a:p>
          <a:p>
            <a:pPr>
              <a:lnSpc>
                <a:spcPct val="125000"/>
              </a:lnSpc>
              <a:buClr>
                <a:schemeClr val="tx2"/>
              </a:buClr>
            </a:pPr>
            <a:endParaRPr lang="en-GB" sz="1400" dirty="0"/>
          </a:p>
        </p:txBody>
      </p:sp>
      <p:pic>
        <p:nvPicPr>
          <p:cNvPr id="15" name="Picture 14">
            <a:extLst>
              <a:ext uri="{FF2B5EF4-FFF2-40B4-BE49-F238E27FC236}">
                <a16:creationId xmlns:a16="http://schemas.microsoft.com/office/drawing/2014/main" xmlns="" id="{F486A705-FEC3-4FFF-92CE-F1FC5C9DAF1F}"/>
              </a:ext>
            </a:extLst>
          </p:cNvPr>
          <p:cNvPicPr>
            <a:picLocks noChangeAspect="1"/>
          </p:cNvPicPr>
          <p:nvPr/>
        </p:nvPicPr>
        <p:blipFill rotWithShape="1">
          <a:blip r:embed="rId6">
            <a:extLst>
              <a:ext uri="{28A0092B-C50C-407E-A947-70E740481C1C}">
                <a14:useLocalDpi xmlns:a14="http://schemas.microsoft.com/office/drawing/2010/main" val="0"/>
              </a:ext>
            </a:extLst>
          </a:blip>
          <a:srcRect l="25458" r="32426"/>
          <a:stretch/>
        </p:blipFill>
        <p:spPr>
          <a:xfrm>
            <a:off x="7986799" y="1142437"/>
            <a:ext cx="3186444" cy="5040000"/>
          </a:xfrm>
          <a:prstGeom prst="rect">
            <a:avLst/>
          </a:prstGeom>
        </p:spPr>
      </p:pic>
    </p:spTree>
    <p:extLst>
      <p:ext uri="{BB962C8B-B14F-4D97-AF65-F5344CB8AC3E}">
        <p14:creationId xmlns:p14="http://schemas.microsoft.com/office/powerpoint/2010/main" val="1403531808"/>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1648325"/>
          </a:xfrm>
          <a:prstGeom prst="rect">
            <a:avLst/>
          </a:prstGeom>
          <a:noFill/>
        </p:spPr>
        <p:txBody>
          <a:bodyPr wrap="square" lIns="0" tIns="0" rIns="0" bIns="0" rtlCol="0">
            <a:noAutofit/>
          </a:bodyPr>
          <a:lstStyle/>
          <a:p>
            <a:pPr>
              <a:lnSpc>
                <a:spcPct val="125000"/>
              </a:lnSpc>
              <a:buClr>
                <a:schemeClr val="tx2"/>
              </a:buClr>
            </a:pPr>
            <a:r>
              <a:rPr lang="en-GB" sz="1600" dirty="0"/>
              <a:t>Sponsorship:</a:t>
            </a:r>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r>
              <a:rPr lang="en-GB" sz="1600" dirty="0"/>
              <a:t>Product placement:</a:t>
            </a:r>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r>
              <a:rPr lang="en-GB" sz="1600" dirty="0"/>
              <a:t>Content collaboration:</a:t>
            </a:r>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a:p>
            <a:pPr>
              <a:lnSpc>
                <a:spcPct val="125000"/>
              </a:lnSpc>
              <a:buClr>
                <a:schemeClr val="tx2"/>
              </a:buClr>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Non-spot</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3523686" y="1214617"/>
            <a:ext cx="8681994" cy="17884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0" name="Rectangle 19">
            <a:extLst>
              <a:ext uri="{FF2B5EF4-FFF2-40B4-BE49-F238E27FC236}">
                <a16:creationId xmlns:a16="http://schemas.microsoft.com/office/drawing/2014/main" xmlns="" id="{B4A760D9-D64A-47F8-B311-BBA2467AEBB9}"/>
              </a:ext>
            </a:extLst>
          </p:cNvPr>
          <p:cNvSpPr/>
          <p:nvPr/>
        </p:nvSpPr>
        <p:spPr>
          <a:xfrm>
            <a:off x="3517641" y="3429001"/>
            <a:ext cx="8681994" cy="16483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1" name="Text Placeholder 1">
            <a:extLst>
              <a:ext uri="{FF2B5EF4-FFF2-40B4-BE49-F238E27FC236}">
                <a16:creationId xmlns:a16="http://schemas.microsoft.com/office/drawing/2014/main" xmlns="" id="{E6C28F9E-871A-4FFE-BFF5-7F95F877F534}"/>
              </a:ext>
            </a:extLst>
          </p:cNvPr>
          <p:cNvSpPr txBox="1">
            <a:spLocks/>
          </p:cNvSpPr>
          <p:nvPr>
            <p:custDataLst>
              <p:tags r:id="rId1"/>
            </p:custDataLst>
          </p:nvPr>
        </p:nvSpPr>
        <p:spPr bwMode="gray">
          <a:xfrm>
            <a:off x="3706192" y="3483046"/>
            <a:ext cx="8372601"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 program ‚A mi kis falunk’ (=Our little village) is shot now and will be ready next year at the same time, so I should tell now what I would like to put in it and see it the same time next year.” </a:t>
            </a:r>
            <a:r>
              <a:rPr lang="en-GB" sz="1200" dirty="0"/>
              <a:t>(H4)</a:t>
            </a:r>
            <a:endParaRPr lang="en-GB" sz="1200" dirty="0">
              <a:ea typeface="Arial" panose="020B0604020202020204" pitchFamily="34" charset="0"/>
            </a:endParaRPr>
          </a:p>
        </p:txBody>
      </p:sp>
      <p:sp>
        <p:nvSpPr>
          <p:cNvPr id="22" name="Text Placeholder 1">
            <a:extLst>
              <a:ext uri="{FF2B5EF4-FFF2-40B4-BE49-F238E27FC236}">
                <a16:creationId xmlns:a16="http://schemas.microsoft.com/office/drawing/2014/main" xmlns="" id="{6B858C8A-85C0-4E01-A2C8-4BE04FDBA2EF}"/>
              </a:ext>
            </a:extLst>
          </p:cNvPr>
          <p:cNvSpPr txBox="1">
            <a:spLocks/>
          </p:cNvSpPr>
          <p:nvPr>
            <p:custDataLst>
              <p:tags r:id="rId2"/>
            </p:custDataLst>
          </p:nvPr>
        </p:nvSpPr>
        <p:spPr bwMode="gray">
          <a:xfrm>
            <a:off x="3706192" y="4053070"/>
            <a:ext cx="8372601"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 other advantage is that usually these can be made without the presence of the competitor, therefore the good product placements in the programs are usually sold very fast.” </a:t>
            </a:r>
            <a:r>
              <a:rPr lang="en-GB" sz="1200" dirty="0"/>
              <a:t>(Ü15)</a:t>
            </a:r>
            <a:endParaRPr lang="en-GB" sz="1200" dirty="0">
              <a:ea typeface="Arial" panose="020B0604020202020204" pitchFamily="34" charset="0"/>
            </a:endParaRPr>
          </a:p>
        </p:txBody>
      </p:sp>
      <p:sp>
        <p:nvSpPr>
          <p:cNvPr id="30" name="Text Placeholder 1">
            <a:extLst>
              <a:ext uri="{FF2B5EF4-FFF2-40B4-BE49-F238E27FC236}">
                <a16:creationId xmlns:a16="http://schemas.microsoft.com/office/drawing/2014/main" xmlns="" id="{96F355A3-49C5-43D7-B066-254EA4C4C98C}"/>
              </a:ext>
            </a:extLst>
          </p:cNvPr>
          <p:cNvSpPr txBox="1">
            <a:spLocks/>
          </p:cNvSpPr>
          <p:nvPr>
            <p:custDataLst>
              <p:tags r:id="rId3"/>
            </p:custDataLst>
          </p:nvPr>
        </p:nvSpPr>
        <p:spPr bwMode="gray">
          <a:xfrm>
            <a:off x="3743868" y="1451128"/>
            <a:ext cx="8372601"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„There was a time in the past between 2000-2010 when they started to spectacularly appear on the market, they started to widespread. Later the whole story seems to have stopped, which is probably related to the fact that it is much easier for everybody to simply broadcast the spots, to get over it this way.” </a:t>
            </a:r>
            <a:r>
              <a:rPr lang="en-GB" sz="1200" dirty="0"/>
              <a:t>(Ü9)</a:t>
            </a:r>
            <a:endParaRPr lang="en-GB" sz="1200" dirty="0">
              <a:ea typeface="Arial" panose="020B0604020202020204" pitchFamily="34" charset="0"/>
            </a:endParaRPr>
          </a:p>
        </p:txBody>
      </p:sp>
      <p:grpSp>
        <p:nvGrpSpPr>
          <p:cNvPr id="15" name="Group 14">
            <a:extLst>
              <a:ext uri="{FF2B5EF4-FFF2-40B4-BE49-F238E27FC236}">
                <a16:creationId xmlns:a16="http://schemas.microsoft.com/office/drawing/2014/main" xmlns="" id="{63289492-5371-425D-B2BC-14095C3742EF}"/>
              </a:ext>
            </a:extLst>
          </p:cNvPr>
          <p:cNvGrpSpPr>
            <a:grpSpLocks noChangeAspect="1"/>
          </p:cNvGrpSpPr>
          <p:nvPr>
            <p:custDataLst>
              <p:tags r:id="rId4"/>
            </p:custDataLst>
          </p:nvPr>
        </p:nvGrpSpPr>
        <p:grpSpPr>
          <a:xfrm>
            <a:off x="690923" y="1606704"/>
            <a:ext cx="806296" cy="806296"/>
            <a:chOff x="328396" y="2082800"/>
            <a:chExt cx="720000" cy="720000"/>
          </a:xfrm>
        </p:grpSpPr>
        <p:sp>
          <p:nvSpPr>
            <p:cNvPr id="16" name="Rectangle 15">
              <a:extLst>
                <a:ext uri="{FF2B5EF4-FFF2-40B4-BE49-F238E27FC236}">
                  <a16:creationId xmlns:a16="http://schemas.microsoft.com/office/drawing/2014/main" xmlns="" id="{CA0DB2B2-B384-459A-B3BD-8DC8E6213212}"/>
                </a:ext>
              </a:extLst>
            </p:cNvPr>
            <p:cNvSpPr/>
            <p:nvPr/>
          </p:nvSpPr>
          <p:spPr bwMode="gray">
            <a:xfrm>
              <a:off x="328396" y="2082800"/>
              <a:ext cx="72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GB" sz="1333" dirty="0">
                <a:solidFill>
                  <a:schemeClr val="tx1"/>
                </a:solidFill>
                <a:latin typeface="Arial" pitchFamily="34" charset="0"/>
                <a:cs typeface="Arial" pitchFamily="34" charset="0"/>
              </a:endParaRPr>
            </a:p>
          </p:txBody>
        </p:sp>
        <p:sp>
          <p:nvSpPr>
            <p:cNvPr id="17" name="Freeform 6">
              <a:extLst>
                <a:ext uri="{FF2B5EF4-FFF2-40B4-BE49-F238E27FC236}">
                  <a16:creationId xmlns:a16="http://schemas.microsoft.com/office/drawing/2014/main" xmlns="" id="{1242BB4C-C6BA-4A15-ABFC-B980CB77E286}"/>
                </a:ext>
              </a:extLst>
            </p:cNvPr>
            <p:cNvSpPr>
              <a:spLocks noChangeAspect="1" noEditPoints="1"/>
            </p:cNvSpPr>
            <p:nvPr/>
          </p:nvSpPr>
          <p:spPr bwMode="auto">
            <a:xfrm>
              <a:off x="526357" y="2245144"/>
              <a:ext cx="324077" cy="396000"/>
            </a:xfrm>
            <a:custGeom>
              <a:avLst/>
              <a:gdLst>
                <a:gd name="T0" fmla="*/ 1440 w 1440"/>
                <a:gd name="T1" fmla="*/ 160 h 1760"/>
                <a:gd name="T2" fmla="*/ 1440 w 1440"/>
                <a:gd name="T3" fmla="*/ 1600 h 1760"/>
                <a:gd name="T4" fmla="*/ 1280 w 1440"/>
                <a:gd name="T5" fmla="*/ 1760 h 1760"/>
                <a:gd name="T6" fmla="*/ 1040 w 1440"/>
                <a:gd name="T7" fmla="*/ 1760 h 1760"/>
                <a:gd name="T8" fmla="*/ 880 w 1440"/>
                <a:gd name="T9" fmla="*/ 1600 h 1760"/>
                <a:gd name="T10" fmla="*/ 880 w 1440"/>
                <a:gd name="T11" fmla="*/ 160 h 1760"/>
                <a:gd name="T12" fmla="*/ 1040 w 1440"/>
                <a:gd name="T13" fmla="*/ 0 h 1760"/>
                <a:gd name="T14" fmla="*/ 1280 w 1440"/>
                <a:gd name="T15" fmla="*/ 0 h 1760"/>
                <a:gd name="T16" fmla="*/ 1440 w 1440"/>
                <a:gd name="T17" fmla="*/ 160 h 1760"/>
                <a:gd name="T18" fmla="*/ 560 w 1440"/>
                <a:gd name="T19" fmla="*/ 160 h 1760"/>
                <a:gd name="T20" fmla="*/ 560 w 1440"/>
                <a:gd name="T21" fmla="*/ 1600 h 1760"/>
                <a:gd name="T22" fmla="*/ 400 w 1440"/>
                <a:gd name="T23" fmla="*/ 1760 h 1760"/>
                <a:gd name="T24" fmla="*/ 160 w 1440"/>
                <a:gd name="T25" fmla="*/ 1760 h 1760"/>
                <a:gd name="T26" fmla="*/ 0 w 1440"/>
                <a:gd name="T27" fmla="*/ 1600 h 1760"/>
                <a:gd name="T28" fmla="*/ 0 w 1440"/>
                <a:gd name="T29" fmla="*/ 160 h 1760"/>
                <a:gd name="T30" fmla="*/ 160 w 1440"/>
                <a:gd name="T31" fmla="*/ 0 h 1760"/>
                <a:gd name="T32" fmla="*/ 400 w 1440"/>
                <a:gd name="T33" fmla="*/ 0 h 1760"/>
                <a:gd name="T34" fmla="*/ 560 w 1440"/>
                <a:gd name="T35" fmla="*/ 16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0" h="1760">
                  <a:moveTo>
                    <a:pt x="1440" y="160"/>
                  </a:moveTo>
                  <a:cubicBezTo>
                    <a:pt x="1440" y="1600"/>
                    <a:pt x="1440" y="1600"/>
                    <a:pt x="1440" y="1600"/>
                  </a:cubicBezTo>
                  <a:cubicBezTo>
                    <a:pt x="1440" y="1688"/>
                    <a:pt x="1368" y="1760"/>
                    <a:pt x="1280" y="1760"/>
                  </a:cubicBezTo>
                  <a:cubicBezTo>
                    <a:pt x="1040" y="1760"/>
                    <a:pt x="1040" y="1760"/>
                    <a:pt x="1040" y="1760"/>
                  </a:cubicBezTo>
                  <a:cubicBezTo>
                    <a:pt x="952" y="1760"/>
                    <a:pt x="880" y="1688"/>
                    <a:pt x="880" y="1600"/>
                  </a:cubicBezTo>
                  <a:cubicBezTo>
                    <a:pt x="880" y="160"/>
                    <a:pt x="880" y="160"/>
                    <a:pt x="880" y="160"/>
                  </a:cubicBezTo>
                  <a:cubicBezTo>
                    <a:pt x="880" y="72"/>
                    <a:pt x="952" y="0"/>
                    <a:pt x="1040" y="0"/>
                  </a:cubicBezTo>
                  <a:cubicBezTo>
                    <a:pt x="1280" y="0"/>
                    <a:pt x="1280" y="0"/>
                    <a:pt x="1280" y="0"/>
                  </a:cubicBezTo>
                  <a:cubicBezTo>
                    <a:pt x="1368" y="0"/>
                    <a:pt x="1440" y="72"/>
                    <a:pt x="1440" y="160"/>
                  </a:cubicBezTo>
                  <a:close/>
                  <a:moveTo>
                    <a:pt x="560" y="160"/>
                  </a:moveTo>
                  <a:cubicBezTo>
                    <a:pt x="560" y="1600"/>
                    <a:pt x="560" y="1600"/>
                    <a:pt x="560" y="1600"/>
                  </a:cubicBezTo>
                  <a:cubicBezTo>
                    <a:pt x="560" y="1688"/>
                    <a:pt x="488" y="1760"/>
                    <a:pt x="400" y="1760"/>
                  </a:cubicBezTo>
                  <a:cubicBezTo>
                    <a:pt x="160" y="1760"/>
                    <a:pt x="160" y="1760"/>
                    <a:pt x="160" y="1760"/>
                  </a:cubicBezTo>
                  <a:cubicBezTo>
                    <a:pt x="72" y="1760"/>
                    <a:pt x="0" y="1688"/>
                    <a:pt x="0" y="1600"/>
                  </a:cubicBezTo>
                  <a:cubicBezTo>
                    <a:pt x="0" y="160"/>
                    <a:pt x="0" y="160"/>
                    <a:pt x="0" y="160"/>
                  </a:cubicBezTo>
                  <a:cubicBezTo>
                    <a:pt x="0" y="72"/>
                    <a:pt x="72" y="0"/>
                    <a:pt x="160" y="0"/>
                  </a:cubicBezTo>
                  <a:cubicBezTo>
                    <a:pt x="400" y="0"/>
                    <a:pt x="400" y="0"/>
                    <a:pt x="400" y="0"/>
                  </a:cubicBezTo>
                  <a:cubicBezTo>
                    <a:pt x="488" y="0"/>
                    <a:pt x="560" y="72"/>
                    <a:pt x="560" y="16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1333" dirty="0"/>
            </a:p>
          </p:txBody>
        </p:sp>
      </p:grpSp>
      <p:grpSp>
        <p:nvGrpSpPr>
          <p:cNvPr id="18" name="Group 17">
            <a:extLst>
              <a:ext uri="{FF2B5EF4-FFF2-40B4-BE49-F238E27FC236}">
                <a16:creationId xmlns:a16="http://schemas.microsoft.com/office/drawing/2014/main" xmlns="" id="{A8045BA2-4F85-4B85-8FA6-92329C4F1249}"/>
              </a:ext>
            </a:extLst>
          </p:cNvPr>
          <p:cNvGrpSpPr>
            <a:grpSpLocks noChangeAspect="1"/>
          </p:cNvGrpSpPr>
          <p:nvPr>
            <p:custDataLst>
              <p:tags r:id="rId5"/>
            </p:custDataLst>
          </p:nvPr>
        </p:nvGrpSpPr>
        <p:grpSpPr>
          <a:xfrm>
            <a:off x="690922" y="3721325"/>
            <a:ext cx="806296" cy="806296"/>
            <a:chOff x="3209925" y="2082800"/>
            <a:chExt cx="720000" cy="720000"/>
          </a:xfrm>
        </p:grpSpPr>
        <p:sp>
          <p:nvSpPr>
            <p:cNvPr id="19" name="Rectangle 18">
              <a:extLst>
                <a:ext uri="{FF2B5EF4-FFF2-40B4-BE49-F238E27FC236}">
                  <a16:creationId xmlns:a16="http://schemas.microsoft.com/office/drawing/2014/main" xmlns="" id="{98AE5402-C0C5-4223-8FDA-6B5D6CF9CCE9}"/>
                </a:ext>
              </a:extLst>
            </p:cNvPr>
            <p:cNvSpPr/>
            <p:nvPr/>
          </p:nvSpPr>
          <p:spPr bwMode="gray">
            <a:xfrm>
              <a:off x="3209925" y="2082800"/>
              <a:ext cx="72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GB" sz="1333" dirty="0">
                <a:solidFill>
                  <a:schemeClr val="tx1"/>
                </a:solidFill>
                <a:latin typeface="Arial" pitchFamily="34" charset="0"/>
                <a:cs typeface="Arial" pitchFamily="34" charset="0"/>
              </a:endParaRPr>
            </a:p>
          </p:txBody>
        </p:sp>
        <p:sp>
          <p:nvSpPr>
            <p:cNvPr id="24" name="Freeform 12">
              <a:extLst>
                <a:ext uri="{FF2B5EF4-FFF2-40B4-BE49-F238E27FC236}">
                  <a16:creationId xmlns:a16="http://schemas.microsoft.com/office/drawing/2014/main" xmlns="" id="{FE9A7360-56C8-4B60-B26E-8F3E2E45922A}"/>
                </a:ext>
              </a:extLst>
            </p:cNvPr>
            <p:cNvSpPr>
              <a:spLocks noChangeAspect="1"/>
            </p:cNvSpPr>
            <p:nvPr/>
          </p:nvSpPr>
          <p:spPr bwMode="auto">
            <a:xfrm>
              <a:off x="3398337" y="2244800"/>
              <a:ext cx="352370" cy="396000"/>
            </a:xfrm>
            <a:custGeom>
              <a:avLst/>
              <a:gdLst>
                <a:gd name="T0" fmla="*/ 239 w 1566"/>
                <a:gd name="T1" fmla="*/ 22 h 1760"/>
                <a:gd name="T2" fmla="*/ 1486 w 1566"/>
                <a:gd name="T3" fmla="*/ 742 h 1760"/>
                <a:gd name="T4" fmla="*/ 1566 w 1566"/>
                <a:gd name="T5" fmla="*/ 880 h 1760"/>
                <a:gd name="T6" fmla="*/ 1486 w 1566"/>
                <a:gd name="T7" fmla="*/ 1018 h 1760"/>
                <a:gd name="T8" fmla="*/ 240 w 1566"/>
                <a:gd name="T9" fmla="*/ 1738 h 1760"/>
                <a:gd name="T10" fmla="*/ 160 w 1566"/>
                <a:gd name="T11" fmla="*/ 1760 h 1760"/>
                <a:gd name="T12" fmla="*/ 0 w 1566"/>
                <a:gd name="T13" fmla="*/ 1600 h 1760"/>
                <a:gd name="T14" fmla="*/ 0 w 1566"/>
                <a:gd name="T15" fmla="*/ 160 h 1760"/>
                <a:gd name="T16" fmla="*/ 160 w 1566"/>
                <a:gd name="T17" fmla="*/ 0 h 1760"/>
                <a:gd name="T18" fmla="*/ 239 w 1566"/>
                <a:gd name="T19" fmla="*/ 22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6" h="1760">
                  <a:moveTo>
                    <a:pt x="239" y="22"/>
                  </a:moveTo>
                  <a:cubicBezTo>
                    <a:pt x="1486" y="742"/>
                    <a:pt x="1486" y="742"/>
                    <a:pt x="1486" y="742"/>
                  </a:cubicBezTo>
                  <a:cubicBezTo>
                    <a:pt x="1537" y="771"/>
                    <a:pt x="1566" y="822"/>
                    <a:pt x="1566" y="880"/>
                  </a:cubicBezTo>
                  <a:cubicBezTo>
                    <a:pt x="1566" y="938"/>
                    <a:pt x="1537" y="989"/>
                    <a:pt x="1486" y="1018"/>
                  </a:cubicBezTo>
                  <a:cubicBezTo>
                    <a:pt x="240" y="1738"/>
                    <a:pt x="240" y="1738"/>
                    <a:pt x="240" y="1738"/>
                  </a:cubicBezTo>
                  <a:cubicBezTo>
                    <a:pt x="216" y="1752"/>
                    <a:pt x="188" y="1760"/>
                    <a:pt x="160" y="1760"/>
                  </a:cubicBezTo>
                  <a:cubicBezTo>
                    <a:pt x="73" y="1760"/>
                    <a:pt x="0" y="1688"/>
                    <a:pt x="0" y="1600"/>
                  </a:cubicBezTo>
                  <a:cubicBezTo>
                    <a:pt x="0" y="160"/>
                    <a:pt x="0" y="160"/>
                    <a:pt x="0" y="160"/>
                  </a:cubicBezTo>
                  <a:cubicBezTo>
                    <a:pt x="0" y="73"/>
                    <a:pt x="71" y="0"/>
                    <a:pt x="160" y="0"/>
                  </a:cubicBezTo>
                  <a:cubicBezTo>
                    <a:pt x="187" y="0"/>
                    <a:pt x="214" y="8"/>
                    <a:pt x="239" y="2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1333" dirty="0"/>
            </a:p>
          </p:txBody>
        </p:sp>
      </p:grpSp>
      <p:grpSp>
        <p:nvGrpSpPr>
          <p:cNvPr id="25" name="Group 24">
            <a:extLst>
              <a:ext uri="{FF2B5EF4-FFF2-40B4-BE49-F238E27FC236}">
                <a16:creationId xmlns:a16="http://schemas.microsoft.com/office/drawing/2014/main" xmlns="" id="{18C1670C-1B94-4251-8E84-16DB16B2EF40}"/>
              </a:ext>
            </a:extLst>
          </p:cNvPr>
          <p:cNvGrpSpPr>
            <a:grpSpLocks noChangeAspect="1"/>
          </p:cNvGrpSpPr>
          <p:nvPr>
            <p:custDataLst>
              <p:tags r:id="rId6"/>
            </p:custDataLst>
          </p:nvPr>
        </p:nvGrpSpPr>
        <p:grpSpPr>
          <a:xfrm>
            <a:off x="665331" y="5591314"/>
            <a:ext cx="806296" cy="806296"/>
            <a:chOff x="327455" y="5095490"/>
            <a:chExt cx="720000" cy="720000"/>
          </a:xfrm>
        </p:grpSpPr>
        <p:sp>
          <p:nvSpPr>
            <p:cNvPr id="26" name="Rectangle 25">
              <a:extLst>
                <a:ext uri="{FF2B5EF4-FFF2-40B4-BE49-F238E27FC236}">
                  <a16:creationId xmlns:a16="http://schemas.microsoft.com/office/drawing/2014/main" xmlns="" id="{2C2B8FFD-EADD-48CC-B9E6-88F46059DE07}"/>
                </a:ext>
              </a:extLst>
            </p:cNvPr>
            <p:cNvSpPr/>
            <p:nvPr/>
          </p:nvSpPr>
          <p:spPr bwMode="gray">
            <a:xfrm>
              <a:off x="327455" y="5095490"/>
              <a:ext cx="72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GB" sz="1333" noProof="1">
                <a:solidFill>
                  <a:schemeClr val="tx1"/>
                </a:solidFill>
                <a:latin typeface="Arial" pitchFamily="34" charset="0"/>
                <a:cs typeface="Arial" pitchFamily="34" charset="0"/>
              </a:endParaRPr>
            </a:p>
          </p:txBody>
        </p:sp>
        <p:sp>
          <p:nvSpPr>
            <p:cNvPr id="27" name="Freeform 36">
              <a:extLst>
                <a:ext uri="{FF2B5EF4-FFF2-40B4-BE49-F238E27FC236}">
                  <a16:creationId xmlns:a16="http://schemas.microsoft.com/office/drawing/2014/main" xmlns="" id="{B237940F-69CA-4699-8895-59545461F5E5}"/>
                </a:ext>
              </a:extLst>
            </p:cNvPr>
            <p:cNvSpPr>
              <a:spLocks noChangeAspect="1" noEditPoints="1"/>
            </p:cNvSpPr>
            <p:nvPr/>
          </p:nvSpPr>
          <p:spPr bwMode="auto">
            <a:xfrm>
              <a:off x="476346" y="5257490"/>
              <a:ext cx="396000" cy="396000"/>
            </a:xfrm>
            <a:custGeom>
              <a:avLst/>
              <a:gdLst>
                <a:gd name="T0" fmla="*/ 998 w 1760"/>
                <a:gd name="T1" fmla="*/ 990 h 1760"/>
                <a:gd name="T2" fmla="*/ 237 w 1760"/>
                <a:gd name="T3" fmla="*/ 1723 h 1760"/>
                <a:gd name="T4" fmla="*/ 135 w 1760"/>
                <a:gd name="T5" fmla="*/ 1760 h 1760"/>
                <a:gd name="T6" fmla="*/ 0 w 1760"/>
                <a:gd name="T7" fmla="*/ 1654 h 1760"/>
                <a:gd name="T8" fmla="*/ 0 w 1760"/>
                <a:gd name="T9" fmla="*/ 106 h 1760"/>
                <a:gd name="T10" fmla="*/ 135 w 1760"/>
                <a:gd name="T11" fmla="*/ 0 h 1760"/>
                <a:gd name="T12" fmla="*/ 237 w 1760"/>
                <a:gd name="T13" fmla="*/ 37 h 1760"/>
                <a:gd name="T14" fmla="*/ 998 w 1760"/>
                <a:gd name="T15" fmla="*/ 770 h 1760"/>
                <a:gd name="T16" fmla="*/ 998 w 1760"/>
                <a:gd name="T17" fmla="*/ 990 h 1760"/>
                <a:gd name="T18" fmla="*/ 1760 w 1760"/>
                <a:gd name="T19" fmla="*/ 160 h 1760"/>
                <a:gd name="T20" fmla="*/ 1760 w 1760"/>
                <a:gd name="T21" fmla="*/ 1600 h 1760"/>
                <a:gd name="T22" fmla="*/ 1600 w 1760"/>
                <a:gd name="T23" fmla="*/ 1760 h 1760"/>
                <a:gd name="T24" fmla="*/ 1360 w 1760"/>
                <a:gd name="T25" fmla="*/ 1760 h 1760"/>
                <a:gd name="T26" fmla="*/ 1200 w 1760"/>
                <a:gd name="T27" fmla="*/ 1600 h 1760"/>
                <a:gd name="T28" fmla="*/ 1200 w 1760"/>
                <a:gd name="T29" fmla="*/ 160 h 1760"/>
                <a:gd name="T30" fmla="*/ 1360 w 1760"/>
                <a:gd name="T31" fmla="*/ 0 h 1760"/>
                <a:gd name="T32" fmla="*/ 1600 w 1760"/>
                <a:gd name="T33" fmla="*/ 0 h 1760"/>
                <a:gd name="T34" fmla="*/ 1760 w 1760"/>
                <a:gd name="T35" fmla="*/ 16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0" h="1760">
                  <a:moveTo>
                    <a:pt x="998" y="990"/>
                  </a:moveTo>
                  <a:cubicBezTo>
                    <a:pt x="237" y="1723"/>
                    <a:pt x="237" y="1723"/>
                    <a:pt x="237" y="1723"/>
                  </a:cubicBezTo>
                  <a:cubicBezTo>
                    <a:pt x="210" y="1748"/>
                    <a:pt x="172" y="1760"/>
                    <a:pt x="135" y="1760"/>
                  </a:cubicBezTo>
                  <a:cubicBezTo>
                    <a:pt x="73" y="1760"/>
                    <a:pt x="0" y="1725"/>
                    <a:pt x="0" y="1654"/>
                  </a:cubicBezTo>
                  <a:cubicBezTo>
                    <a:pt x="0" y="106"/>
                    <a:pt x="0" y="106"/>
                    <a:pt x="0" y="106"/>
                  </a:cubicBezTo>
                  <a:cubicBezTo>
                    <a:pt x="0" y="35"/>
                    <a:pt x="73" y="0"/>
                    <a:pt x="135" y="0"/>
                  </a:cubicBezTo>
                  <a:cubicBezTo>
                    <a:pt x="172" y="0"/>
                    <a:pt x="210" y="12"/>
                    <a:pt x="237" y="37"/>
                  </a:cubicBezTo>
                  <a:cubicBezTo>
                    <a:pt x="998" y="770"/>
                    <a:pt x="998" y="770"/>
                    <a:pt x="998" y="770"/>
                  </a:cubicBezTo>
                  <a:cubicBezTo>
                    <a:pt x="1054" y="824"/>
                    <a:pt x="1054" y="936"/>
                    <a:pt x="998" y="990"/>
                  </a:cubicBezTo>
                  <a:close/>
                  <a:moveTo>
                    <a:pt x="1760" y="160"/>
                  </a:moveTo>
                  <a:cubicBezTo>
                    <a:pt x="1760" y="1600"/>
                    <a:pt x="1760" y="1600"/>
                    <a:pt x="1760" y="1600"/>
                  </a:cubicBezTo>
                  <a:cubicBezTo>
                    <a:pt x="1760" y="1688"/>
                    <a:pt x="1688" y="1760"/>
                    <a:pt x="1600" y="1760"/>
                  </a:cubicBezTo>
                  <a:cubicBezTo>
                    <a:pt x="1360" y="1760"/>
                    <a:pt x="1360" y="1760"/>
                    <a:pt x="1360" y="1760"/>
                  </a:cubicBezTo>
                  <a:cubicBezTo>
                    <a:pt x="1272" y="1760"/>
                    <a:pt x="1200" y="1688"/>
                    <a:pt x="1200" y="1600"/>
                  </a:cubicBezTo>
                  <a:cubicBezTo>
                    <a:pt x="1200" y="160"/>
                    <a:pt x="1200" y="160"/>
                    <a:pt x="1200" y="160"/>
                  </a:cubicBezTo>
                  <a:cubicBezTo>
                    <a:pt x="1200" y="72"/>
                    <a:pt x="1272" y="0"/>
                    <a:pt x="1360" y="0"/>
                  </a:cubicBezTo>
                  <a:cubicBezTo>
                    <a:pt x="1600" y="0"/>
                    <a:pt x="1600" y="0"/>
                    <a:pt x="1600" y="0"/>
                  </a:cubicBezTo>
                  <a:cubicBezTo>
                    <a:pt x="1688" y="0"/>
                    <a:pt x="1760" y="72"/>
                    <a:pt x="1760" y="16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1333" noProof="1"/>
            </a:p>
          </p:txBody>
        </p:sp>
      </p:grpSp>
      <p:sp>
        <p:nvSpPr>
          <p:cNvPr id="36" name="Rectangle 35">
            <a:extLst>
              <a:ext uri="{FF2B5EF4-FFF2-40B4-BE49-F238E27FC236}">
                <a16:creationId xmlns:a16="http://schemas.microsoft.com/office/drawing/2014/main" xmlns="" id="{1E1F93D4-885E-4134-A87A-D04FC03DCAAC}"/>
              </a:ext>
            </a:extLst>
          </p:cNvPr>
          <p:cNvSpPr/>
          <p:nvPr/>
        </p:nvSpPr>
        <p:spPr>
          <a:xfrm>
            <a:off x="3510006" y="5374744"/>
            <a:ext cx="8681994" cy="11115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8" name="Text Placeholder 1">
            <a:extLst>
              <a:ext uri="{FF2B5EF4-FFF2-40B4-BE49-F238E27FC236}">
                <a16:creationId xmlns:a16="http://schemas.microsoft.com/office/drawing/2014/main" xmlns="" id="{53BEB7AB-F79E-4303-B5FE-86AFF201C705}"/>
              </a:ext>
            </a:extLst>
          </p:cNvPr>
          <p:cNvSpPr txBox="1">
            <a:spLocks/>
          </p:cNvSpPr>
          <p:nvPr>
            <p:custDataLst>
              <p:tags r:id="rId7"/>
            </p:custDataLst>
          </p:nvPr>
        </p:nvSpPr>
        <p:spPr bwMode="gray">
          <a:xfrm>
            <a:off x="3674703" y="5574643"/>
            <a:ext cx="8441766"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strongly believe in content marketing, these content collaborations work better, let’s say a little more sophisticated form of product placement, when the brand has a slightly bigger function in that certain program.” </a:t>
            </a:r>
            <a:r>
              <a:rPr lang="en-GB" sz="1200" dirty="0"/>
              <a:t>(Ü20)</a:t>
            </a:r>
            <a:endParaRPr lang="en-GB" sz="1200" dirty="0">
              <a:ea typeface="Arial" panose="020B0604020202020204" pitchFamily="34" charset="0"/>
            </a:endParaRPr>
          </a:p>
          <a:p>
            <a:pPr>
              <a:spcBef>
                <a:spcPts val="200"/>
              </a:spcBef>
            </a:pPr>
            <a:endParaRPr lang="en-GB" sz="1200" dirty="0">
              <a:ea typeface="Arial" panose="020B0604020202020204" pitchFamily="34" charset="0"/>
            </a:endParaRPr>
          </a:p>
        </p:txBody>
      </p:sp>
    </p:spTree>
    <p:extLst>
      <p:ext uri="{BB962C8B-B14F-4D97-AF65-F5344CB8AC3E}">
        <p14:creationId xmlns:p14="http://schemas.microsoft.com/office/powerpoint/2010/main" val="2858488079"/>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444176525"/>
              </p:ext>
            </p:extLst>
          </p:nvPr>
        </p:nvGraphicFramePr>
        <p:xfrm>
          <a:off x="3621282" y="1117673"/>
          <a:ext cx="8499384" cy="4521128"/>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888942" y="349566"/>
            <a:ext cx="6429582" cy="768107"/>
          </a:xfrm>
        </p:spPr>
        <p:txBody>
          <a:bodyPr/>
          <a:lstStyle/>
          <a:p>
            <a:r>
              <a:rPr lang="en-US" sz="2400" dirty="0"/>
              <a:t>Opinion about TV sales developments</a:t>
            </a:r>
            <a:r>
              <a:rPr lang="en-US" sz="2800" dirty="0"/>
              <a:t/>
            </a:r>
            <a:br>
              <a:rPr lang="en-US" sz="2800" dirty="0"/>
            </a:br>
            <a:endParaRPr lang="en-US" sz="11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en-US" sz="800" dirty="0">
                <a:solidFill>
                  <a:schemeClr val="tx1">
                    <a:lumMod val="75000"/>
                  </a:schemeClr>
                </a:solidFill>
              </a:rPr>
              <a:t>Television advertising sales has been operating in a certain practice for a few years. Of course, improvements and modifications are possible anytime. How much do you think it would be worth to change on the following areas and how much do you think advertisers would be willing to pay extra charges for these?</a:t>
            </a:r>
          </a:p>
        </p:txBody>
      </p:sp>
      <p:graphicFrame>
        <p:nvGraphicFramePr>
          <p:cNvPr id="4" name="Diagram 3"/>
          <p:cNvGraphicFramePr/>
          <p:nvPr>
            <p:extLst>
              <p:ext uri="{D42A27DB-BD31-4B8C-83A1-F6EECF244321}">
                <p14:modId xmlns:p14="http://schemas.microsoft.com/office/powerpoint/2010/main" val="2223821693"/>
              </p:ext>
            </p:extLst>
          </p:nvPr>
        </p:nvGraphicFramePr>
        <p:xfrm>
          <a:off x="-145959" y="1111039"/>
          <a:ext cx="8499384" cy="452112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618918" y="3352553"/>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US" sz="1400" b="1" dirty="0"/>
              <a:t>Rate of those agreeing, %</a:t>
            </a:r>
          </a:p>
        </p:txBody>
      </p:sp>
      <p:sp>
        <p:nvSpPr>
          <p:cNvPr id="17" name="Szövegdoboz 16"/>
          <p:cNvSpPr txBox="1"/>
          <p:nvPr/>
        </p:nvSpPr>
        <p:spPr>
          <a:xfrm>
            <a:off x="399843" y="5463673"/>
            <a:ext cx="11360735" cy="788039"/>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US" sz="1200" dirty="0"/>
              <a:t>Out of the possible TV developments, selling premium advertising spaces and expanding the target group of buyers show the highest willingness to pay. Experts also expect the standardization of delivery formats, but would not really like to cover its costs. Exceptionally, advertisers are open towards the majority of these developments, mostly regarding the expansion of target group</a:t>
            </a:r>
            <a:r>
              <a:rPr lang="hu-HU" sz="1200" dirty="0"/>
              <a:t>s</a:t>
            </a:r>
            <a:r>
              <a:rPr lang="en-US" sz="1200" dirty="0"/>
              <a:t> of buyers and the channel offer.</a:t>
            </a:r>
          </a:p>
        </p:txBody>
      </p:sp>
    </p:spTree>
    <p:extLst>
      <p:ext uri="{BB962C8B-B14F-4D97-AF65-F5344CB8AC3E}">
        <p14:creationId xmlns:p14="http://schemas.microsoft.com/office/powerpoint/2010/main" val="385195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34</a:t>
            </a:fld>
            <a:endParaRPr lang="en-US" dirty="0"/>
          </a:p>
        </p:txBody>
      </p:sp>
      <p:sp>
        <p:nvSpPr>
          <p:cNvPr id="5" name="Title 4"/>
          <p:cNvSpPr>
            <a:spLocks noGrp="1"/>
          </p:cNvSpPr>
          <p:nvPr>
            <p:ph type="ctrTitle"/>
          </p:nvPr>
        </p:nvSpPr>
        <p:spPr>
          <a:xfrm>
            <a:off x="324294" y="2310868"/>
            <a:ext cx="4154400" cy="2236264"/>
          </a:xfrm>
        </p:spPr>
        <p:txBody>
          <a:bodyPr anchor="ctr"/>
          <a:lstStyle/>
          <a:p>
            <a:r>
              <a:rPr lang="en-US" sz="4000" b="1" dirty="0"/>
              <a:t>4. Pricing of TV ads</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296598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2" y="1214618"/>
            <a:ext cx="11137297" cy="909146"/>
          </a:xfrm>
          <a:prstGeom prst="rect">
            <a:avLst/>
          </a:prstGeom>
          <a:noFill/>
        </p:spPr>
        <p:txBody>
          <a:bodyPr wrap="square" lIns="0" tIns="0" rIns="0" bIns="0" rtlCol="0">
            <a:noAutofit/>
          </a:bodyPr>
          <a:lstStyle/>
          <a:p>
            <a:pPr>
              <a:lnSpc>
                <a:spcPct val="125000"/>
              </a:lnSpc>
              <a:buClr>
                <a:schemeClr val="tx2"/>
              </a:buClr>
            </a:pPr>
            <a:r>
              <a:rPr lang="en-GB" sz="1400" dirty="0"/>
              <a:t>Since it was discussed at each conversation and was identified as an important area, it is definitely necessary to deal with the current advertising price levels. One of the most unambiguous statements mentioned during the interviews was that in terms of advertising, television was a cheap medium. To be precise and nuanced: „too cheap”. The current pricing raises several issue, which are summarized below:</a:t>
            </a:r>
          </a:p>
          <a:p>
            <a:pPr marL="285750" indent="-285750">
              <a:lnSpc>
                <a:spcPct val="125000"/>
              </a:lnSpc>
              <a:buClr>
                <a:schemeClr val="tx2"/>
              </a:buClr>
              <a:buFont typeface="Arial" panose="020B0604020202020204" pitchFamily="34" charset="0"/>
              <a:buChar cha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The situation</a:t>
            </a:r>
            <a:br>
              <a:rPr lang="en-GB" sz="3600" dirty="0">
                <a:solidFill>
                  <a:schemeClr val="accent3">
                    <a:lumMod val="50000"/>
                  </a:schemeClr>
                </a:solidFill>
              </a:rPr>
            </a:br>
            <a:r>
              <a:rPr lang="en-GB" sz="2000" dirty="0">
                <a:solidFill>
                  <a:schemeClr val="accent3">
                    <a:lumMod val="50000"/>
                  </a:schemeClr>
                </a:solidFill>
              </a:rPr>
              <a:t>The evaluation of the current price level is clear</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cxnSp>
        <p:nvCxnSpPr>
          <p:cNvPr id="16" name="Straight Arrow Connector 15">
            <a:extLst>
              <a:ext uri="{FF2B5EF4-FFF2-40B4-BE49-F238E27FC236}">
                <a16:creationId xmlns:a16="http://schemas.microsoft.com/office/drawing/2014/main" xmlns="" id="{BA838C7A-48C2-4D6E-AC72-BAAA6C1A0B9E}"/>
              </a:ext>
            </a:extLst>
          </p:cNvPr>
          <p:cNvCxnSpPr>
            <a:cxnSpLocks/>
          </p:cNvCxnSpPr>
          <p:nvPr/>
        </p:nvCxnSpPr>
        <p:spPr>
          <a:xfrm>
            <a:off x="827658" y="2154265"/>
            <a:ext cx="0" cy="3205135"/>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5066EABD-3D91-4FC6-9658-1E291984096A}"/>
              </a:ext>
            </a:extLst>
          </p:cNvPr>
          <p:cNvSpPr/>
          <p:nvPr/>
        </p:nvSpPr>
        <p:spPr>
          <a:xfrm>
            <a:off x="747355" y="2419478"/>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18" name="Straight Connector 17">
            <a:extLst>
              <a:ext uri="{FF2B5EF4-FFF2-40B4-BE49-F238E27FC236}">
                <a16:creationId xmlns:a16="http://schemas.microsoft.com/office/drawing/2014/main" xmlns="" id="{03D3BE63-A808-4586-B356-49516A3C96E5}"/>
              </a:ext>
            </a:extLst>
          </p:cNvPr>
          <p:cNvCxnSpPr>
            <a:cxnSpLocks/>
          </p:cNvCxnSpPr>
          <p:nvPr/>
        </p:nvCxnSpPr>
        <p:spPr>
          <a:xfrm flipV="1">
            <a:off x="934965" y="2530938"/>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2A9DA1A1-682E-419F-8C0F-DC7848CBD972}"/>
              </a:ext>
            </a:extLst>
          </p:cNvPr>
          <p:cNvSpPr/>
          <p:nvPr/>
        </p:nvSpPr>
        <p:spPr>
          <a:xfrm>
            <a:off x="749660" y="3225479"/>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25" name="Straight Connector 24">
            <a:extLst>
              <a:ext uri="{FF2B5EF4-FFF2-40B4-BE49-F238E27FC236}">
                <a16:creationId xmlns:a16="http://schemas.microsoft.com/office/drawing/2014/main" xmlns="" id="{EE2D96A9-FAA7-4A8B-A555-6F9935AAA518}"/>
              </a:ext>
            </a:extLst>
          </p:cNvPr>
          <p:cNvCxnSpPr>
            <a:cxnSpLocks/>
          </p:cNvCxnSpPr>
          <p:nvPr/>
        </p:nvCxnSpPr>
        <p:spPr>
          <a:xfrm flipV="1">
            <a:off x="911520" y="3315156"/>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333A0EF4-2832-4598-8F48-A4D9344E4EC1}"/>
              </a:ext>
            </a:extLst>
          </p:cNvPr>
          <p:cNvSpPr/>
          <p:nvPr/>
        </p:nvSpPr>
        <p:spPr>
          <a:xfrm>
            <a:off x="747355" y="4009376"/>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27" name="Straight Connector 26">
            <a:extLst>
              <a:ext uri="{FF2B5EF4-FFF2-40B4-BE49-F238E27FC236}">
                <a16:creationId xmlns:a16="http://schemas.microsoft.com/office/drawing/2014/main" xmlns="" id="{8AD12AD8-21CE-410A-8B2B-851FB8B3C985}"/>
              </a:ext>
            </a:extLst>
          </p:cNvPr>
          <p:cNvCxnSpPr>
            <a:cxnSpLocks/>
          </p:cNvCxnSpPr>
          <p:nvPr/>
        </p:nvCxnSpPr>
        <p:spPr>
          <a:xfrm flipV="1">
            <a:off x="911520" y="4099375"/>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2493EE08-C1AD-40BB-A032-42651FD18CE7}"/>
              </a:ext>
            </a:extLst>
          </p:cNvPr>
          <p:cNvSpPr txBox="1"/>
          <p:nvPr/>
        </p:nvSpPr>
        <p:spPr>
          <a:xfrm>
            <a:off x="1574499" y="2346376"/>
            <a:ext cx="9043001" cy="369124"/>
          </a:xfrm>
          <a:prstGeom prst="rect">
            <a:avLst/>
          </a:prstGeom>
          <a:noFill/>
        </p:spPr>
        <p:txBody>
          <a:bodyPr wrap="square" lIns="0" tIns="0" rIns="0" bIns="0" rtlCol="0">
            <a:noAutofit/>
          </a:bodyPr>
          <a:lstStyle/>
          <a:p>
            <a:pPr>
              <a:lnSpc>
                <a:spcPct val="125000"/>
              </a:lnSpc>
              <a:buClr>
                <a:schemeClr val="tx2"/>
              </a:buClr>
            </a:pPr>
            <a:r>
              <a:rPr lang="en-GB" sz="1400" dirty="0"/>
              <a:t>Too many advertisements</a:t>
            </a:r>
          </a:p>
          <a:p>
            <a:pPr marL="285750" indent="-285750">
              <a:lnSpc>
                <a:spcPct val="125000"/>
              </a:lnSpc>
              <a:buClr>
                <a:schemeClr val="tx2"/>
              </a:buClr>
              <a:buFont typeface="Arial" panose="020B0604020202020204" pitchFamily="34" charset="0"/>
              <a:buChar char="•"/>
            </a:pPr>
            <a:endParaRPr lang="en-GB" sz="1400" dirty="0"/>
          </a:p>
        </p:txBody>
      </p:sp>
      <p:sp>
        <p:nvSpPr>
          <p:cNvPr id="29" name="TextBox 28">
            <a:extLst>
              <a:ext uri="{FF2B5EF4-FFF2-40B4-BE49-F238E27FC236}">
                <a16:creationId xmlns:a16="http://schemas.microsoft.com/office/drawing/2014/main" xmlns="" id="{B8763CD9-C13C-4CC7-B37C-1353607EF29B}"/>
              </a:ext>
            </a:extLst>
          </p:cNvPr>
          <p:cNvSpPr txBox="1"/>
          <p:nvPr/>
        </p:nvSpPr>
        <p:spPr>
          <a:xfrm>
            <a:off x="1574500" y="3130594"/>
            <a:ext cx="4341500" cy="369046"/>
          </a:xfrm>
          <a:prstGeom prst="rect">
            <a:avLst/>
          </a:prstGeom>
          <a:noFill/>
        </p:spPr>
        <p:txBody>
          <a:bodyPr wrap="square" lIns="0" tIns="0" rIns="0" bIns="0" rtlCol="0">
            <a:noAutofit/>
          </a:bodyPr>
          <a:lstStyle/>
          <a:p>
            <a:pPr>
              <a:lnSpc>
                <a:spcPct val="125000"/>
              </a:lnSpc>
              <a:buClr>
                <a:schemeClr val="tx2"/>
              </a:buClr>
            </a:pPr>
            <a:r>
              <a:rPr lang="en-GB" sz="1400" dirty="0"/>
              <a:t>Problems caused by scarce inventory</a:t>
            </a:r>
          </a:p>
          <a:p>
            <a:pPr marL="285750" indent="-285750">
              <a:lnSpc>
                <a:spcPct val="125000"/>
              </a:lnSpc>
              <a:buClr>
                <a:schemeClr val="tx2"/>
              </a:buClr>
              <a:buFont typeface="Arial" panose="020B0604020202020204" pitchFamily="34" charset="0"/>
              <a:buChar char="•"/>
            </a:pPr>
            <a:endParaRPr lang="en-GB" sz="1400" dirty="0"/>
          </a:p>
        </p:txBody>
      </p:sp>
      <p:sp>
        <p:nvSpPr>
          <p:cNvPr id="30" name="TextBox 29">
            <a:extLst>
              <a:ext uri="{FF2B5EF4-FFF2-40B4-BE49-F238E27FC236}">
                <a16:creationId xmlns:a16="http://schemas.microsoft.com/office/drawing/2014/main" xmlns="" id="{1CBEB9D2-1E89-4215-A23D-1EDDA6A775C0}"/>
              </a:ext>
            </a:extLst>
          </p:cNvPr>
          <p:cNvSpPr txBox="1"/>
          <p:nvPr/>
        </p:nvSpPr>
        <p:spPr>
          <a:xfrm>
            <a:off x="1574499" y="3914811"/>
            <a:ext cx="4280121" cy="580947"/>
          </a:xfrm>
          <a:prstGeom prst="rect">
            <a:avLst/>
          </a:prstGeom>
          <a:noFill/>
        </p:spPr>
        <p:txBody>
          <a:bodyPr wrap="square" lIns="0" tIns="0" rIns="0" bIns="0" rtlCol="0">
            <a:noAutofit/>
          </a:bodyPr>
          <a:lstStyle/>
          <a:p>
            <a:pPr>
              <a:lnSpc>
                <a:spcPct val="125000"/>
              </a:lnSpc>
              <a:buClr>
                <a:schemeClr val="tx2"/>
              </a:buClr>
            </a:pPr>
            <a:r>
              <a:rPr lang="en-GB" sz="1400" dirty="0"/>
              <a:t>Being forced for bad ad replacement (0 spots, poor quality places)</a:t>
            </a:r>
          </a:p>
          <a:p>
            <a:pPr marL="285750" indent="-285750">
              <a:lnSpc>
                <a:spcPct val="125000"/>
              </a:lnSpc>
              <a:buClr>
                <a:schemeClr val="tx2"/>
              </a:buClr>
              <a:buFont typeface="Arial" panose="020B0604020202020204" pitchFamily="34" charset="0"/>
              <a:buChar char="•"/>
            </a:pPr>
            <a:endParaRPr lang="en-GB" sz="1400" dirty="0"/>
          </a:p>
        </p:txBody>
      </p:sp>
      <p:sp>
        <p:nvSpPr>
          <p:cNvPr id="31" name="Rectangle 30">
            <a:extLst>
              <a:ext uri="{FF2B5EF4-FFF2-40B4-BE49-F238E27FC236}">
                <a16:creationId xmlns:a16="http://schemas.microsoft.com/office/drawing/2014/main" xmlns="" id="{76D431DC-F658-4A12-AAA2-7C1BF3E4F4FE}"/>
              </a:ext>
            </a:extLst>
          </p:cNvPr>
          <p:cNvSpPr/>
          <p:nvPr/>
        </p:nvSpPr>
        <p:spPr>
          <a:xfrm>
            <a:off x="733573" y="4853066"/>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32" name="Straight Connector 31">
            <a:extLst>
              <a:ext uri="{FF2B5EF4-FFF2-40B4-BE49-F238E27FC236}">
                <a16:creationId xmlns:a16="http://schemas.microsoft.com/office/drawing/2014/main" xmlns="" id="{C9D63A57-F927-4B8B-BFF0-BBEB828C4A21}"/>
              </a:ext>
            </a:extLst>
          </p:cNvPr>
          <p:cNvCxnSpPr>
            <a:cxnSpLocks/>
          </p:cNvCxnSpPr>
          <p:nvPr/>
        </p:nvCxnSpPr>
        <p:spPr>
          <a:xfrm flipV="1">
            <a:off x="837355" y="4943066"/>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0F08628B-8C64-424F-A249-206FF2477763}"/>
              </a:ext>
            </a:extLst>
          </p:cNvPr>
          <p:cNvSpPr txBox="1"/>
          <p:nvPr/>
        </p:nvSpPr>
        <p:spPr>
          <a:xfrm>
            <a:off x="1574498" y="4734237"/>
            <a:ext cx="4280121" cy="580947"/>
          </a:xfrm>
          <a:prstGeom prst="rect">
            <a:avLst/>
          </a:prstGeom>
          <a:noFill/>
        </p:spPr>
        <p:txBody>
          <a:bodyPr wrap="square" lIns="0" tIns="0" rIns="0" bIns="0" rtlCol="0">
            <a:noAutofit/>
          </a:bodyPr>
          <a:lstStyle/>
          <a:p>
            <a:pPr>
              <a:lnSpc>
                <a:spcPct val="125000"/>
              </a:lnSpc>
              <a:buClr>
                <a:schemeClr val="tx2"/>
              </a:buClr>
            </a:pPr>
            <a:r>
              <a:rPr lang="en-GB" sz="1400" dirty="0"/>
              <a:t>Negative impact on the image of television as an advertising medium</a:t>
            </a:r>
          </a:p>
          <a:p>
            <a:pPr marL="285750" indent="-285750">
              <a:lnSpc>
                <a:spcPct val="125000"/>
              </a:lnSpc>
              <a:buClr>
                <a:schemeClr val="tx2"/>
              </a:buClr>
              <a:buFont typeface="Arial" panose="020B0604020202020204" pitchFamily="34" charset="0"/>
              <a:buChar char="•"/>
            </a:pPr>
            <a:endParaRPr lang="en-GB" sz="1400" dirty="0"/>
          </a:p>
        </p:txBody>
      </p:sp>
      <p:sp>
        <p:nvSpPr>
          <p:cNvPr id="34" name="TextBox 33">
            <a:extLst>
              <a:ext uri="{FF2B5EF4-FFF2-40B4-BE49-F238E27FC236}">
                <a16:creationId xmlns:a16="http://schemas.microsoft.com/office/drawing/2014/main" xmlns="" id="{C012FF66-B9CD-48AD-BB08-4EC06831A1C3}"/>
              </a:ext>
            </a:extLst>
          </p:cNvPr>
          <p:cNvSpPr txBox="1"/>
          <p:nvPr/>
        </p:nvSpPr>
        <p:spPr>
          <a:xfrm>
            <a:off x="699101" y="5840200"/>
            <a:ext cx="11137297" cy="909146"/>
          </a:xfrm>
          <a:prstGeom prst="rect">
            <a:avLst/>
          </a:prstGeom>
          <a:noFill/>
        </p:spPr>
        <p:txBody>
          <a:bodyPr wrap="square" lIns="0" tIns="0" rIns="0" bIns="0" rtlCol="0">
            <a:noAutofit/>
          </a:bodyPr>
          <a:lstStyle/>
          <a:p>
            <a:pPr>
              <a:lnSpc>
                <a:spcPct val="125000"/>
              </a:lnSpc>
              <a:buClr>
                <a:schemeClr val="tx2"/>
              </a:buClr>
            </a:pPr>
            <a:r>
              <a:rPr lang="en-GB" sz="1400" dirty="0"/>
              <a:t>Let us analyse these aspects one by one!</a:t>
            </a:r>
          </a:p>
          <a:p>
            <a:pPr marL="285750" indent="-285750">
              <a:lnSpc>
                <a:spcPct val="125000"/>
              </a:lnSpc>
              <a:buClr>
                <a:schemeClr val="tx2"/>
              </a:buClr>
              <a:buFont typeface="Arial" panose="020B0604020202020204" pitchFamily="34" charset="0"/>
              <a:buChar char="•"/>
            </a:pPr>
            <a:endParaRPr lang="en-GB" sz="1400" dirty="0"/>
          </a:p>
        </p:txBody>
      </p:sp>
      <p:pic>
        <p:nvPicPr>
          <p:cNvPr id="22" name="Picture 21">
            <a:extLst>
              <a:ext uri="{FF2B5EF4-FFF2-40B4-BE49-F238E27FC236}">
                <a16:creationId xmlns:a16="http://schemas.microsoft.com/office/drawing/2014/main" xmlns="" id="{6D87C3E6-0CE2-464A-B415-D81F7876E2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55" r="24905"/>
          <a:stretch/>
        </p:blipFill>
        <p:spPr>
          <a:xfrm>
            <a:off x="8806372" y="2085144"/>
            <a:ext cx="3030026" cy="4230357"/>
          </a:xfrm>
          <a:prstGeom prst="rect">
            <a:avLst/>
          </a:prstGeom>
        </p:spPr>
      </p:pic>
    </p:spTree>
    <p:extLst>
      <p:ext uri="{BB962C8B-B14F-4D97-AF65-F5344CB8AC3E}">
        <p14:creationId xmlns:p14="http://schemas.microsoft.com/office/powerpoint/2010/main" val="1547614197"/>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909146"/>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The low level of pricing has lead to experts saying that there is simply too much advertising.</a:t>
            </a:r>
          </a:p>
          <a:p>
            <a:pPr>
              <a:lnSpc>
                <a:spcPct val="125000"/>
              </a:lnSpc>
              <a:buClr>
                <a:schemeClr val="tx2"/>
              </a:buClr>
            </a:pPr>
            <a:endParaRPr lang="en-GB" sz="1400" dirty="0"/>
          </a:p>
          <a:p>
            <a:pPr>
              <a:lnSpc>
                <a:spcPct val="125000"/>
              </a:lnSpc>
              <a:buClr>
                <a:schemeClr val="tx2"/>
              </a:buClr>
            </a:pPr>
            <a:r>
              <a:rPr lang="en-GB" sz="1400" dirty="0"/>
              <a:t>Many believe that also such advertisers advertise on TV who should actually not be there and this way the damage the environment in which consumers meet other brands. </a:t>
            </a:r>
          </a:p>
          <a:p>
            <a:pPr>
              <a:lnSpc>
                <a:spcPct val="125000"/>
              </a:lnSpc>
              <a:buClr>
                <a:schemeClr val="tx2"/>
              </a:buClr>
            </a:pPr>
            <a:endParaRPr lang="en-GB" sz="1400" dirty="0"/>
          </a:p>
          <a:p>
            <a:pPr>
              <a:lnSpc>
                <a:spcPct val="125000"/>
              </a:lnSpc>
              <a:buClr>
                <a:schemeClr val="tx2"/>
              </a:buClr>
            </a:pPr>
            <a:r>
              <a:rPr lang="en-GB" sz="1400" dirty="0"/>
              <a:t>In addition, from the viewer’s point the ad blocks are too long and due to the decreasing attention their efficacy can be questioned more and more. Its further negative effect is that it accelerates the process of turning away from linear televisions.</a:t>
            </a:r>
          </a:p>
          <a:p>
            <a:pPr>
              <a:lnSpc>
                <a:spcPct val="125000"/>
              </a:lnSpc>
              <a:buClr>
                <a:schemeClr val="tx2"/>
              </a:buClr>
            </a:pPr>
            <a:endParaRPr lang="en-GB" sz="1400" dirty="0"/>
          </a:p>
          <a:p>
            <a:pPr>
              <a:lnSpc>
                <a:spcPct val="125000"/>
              </a:lnSpc>
              <a:buClr>
                <a:schemeClr val="tx2"/>
              </a:buClr>
            </a:pPr>
            <a:r>
              <a:rPr lang="en-GB" sz="1400" dirty="0"/>
              <a:t>The change in legal regulations (with regard to advertising time in a one-hour period) further increased the quantity of advertising noise, particularly in prime time. </a:t>
            </a:r>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The situation</a:t>
            </a:r>
            <a:br>
              <a:rPr lang="en-GB" sz="3600" dirty="0">
                <a:solidFill>
                  <a:schemeClr val="accent3">
                    <a:lumMod val="50000"/>
                  </a:schemeClr>
                </a:solidFill>
              </a:rPr>
            </a:br>
            <a:r>
              <a:rPr lang="en-GB" sz="2000" dirty="0">
                <a:solidFill>
                  <a:schemeClr val="accent3">
                    <a:lumMod val="50000"/>
                  </a:schemeClr>
                </a:solidFill>
              </a:rPr>
              <a:t>Too many advertisements</a:t>
            </a:r>
            <a:br>
              <a:rPr lang="en-GB" sz="2000" dirty="0">
                <a:solidFill>
                  <a:schemeClr val="accent3">
                    <a:lumMod val="50000"/>
                  </a:schemeClr>
                </a:solidFill>
              </a:rPr>
            </a:b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5"/>
            <a:ext cx="5003800" cy="4976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7" name="Text Placeholder 1">
            <a:extLst>
              <a:ext uri="{FF2B5EF4-FFF2-40B4-BE49-F238E27FC236}">
                <a16:creationId xmlns:a16="http://schemas.microsoft.com/office/drawing/2014/main" xmlns="" id="{4869238D-9382-4897-AF09-F6AD37C0341D}"/>
              </a:ext>
            </a:extLst>
          </p:cNvPr>
          <p:cNvSpPr txBox="1">
            <a:spLocks/>
          </p:cNvSpPr>
          <p:nvPr>
            <p:custDataLst>
              <p:tags r:id="rId1"/>
            </p:custDataLst>
          </p:nvPr>
        </p:nvSpPr>
        <p:spPr bwMode="gray">
          <a:xfrm>
            <a:off x="7429500" y="188437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mostly see that the current TV price is low enough to be very full. There are certain advertising blocks that are advertising cemeteries.” </a:t>
            </a:r>
            <a:r>
              <a:rPr lang="en-GB" sz="1200" dirty="0"/>
              <a:t>(Ü9)</a:t>
            </a:r>
            <a:endParaRPr lang="en-GB" sz="1200" dirty="0">
              <a:ea typeface="Arial" panose="020B0604020202020204" pitchFamily="34" charset="0"/>
            </a:endParaRPr>
          </a:p>
        </p:txBody>
      </p:sp>
      <p:sp>
        <p:nvSpPr>
          <p:cNvPr id="11" name="Text Placeholder 1">
            <a:extLst>
              <a:ext uri="{FF2B5EF4-FFF2-40B4-BE49-F238E27FC236}">
                <a16:creationId xmlns:a16="http://schemas.microsoft.com/office/drawing/2014/main" xmlns="" id="{32DC4029-9BBA-4090-8F06-655A19682880}"/>
              </a:ext>
            </a:extLst>
          </p:cNvPr>
          <p:cNvSpPr txBox="1">
            <a:spLocks/>
          </p:cNvSpPr>
          <p:nvPr>
            <p:custDataLst>
              <p:tags r:id="rId2"/>
            </p:custDataLst>
          </p:nvPr>
        </p:nvSpPr>
        <p:spPr bwMode="gray">
          <a:xfrm>
            <a:off x="7429500" y="342900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„This results such advertising noise that makes me question the long-term sustainability of the model that advertisements sustain content production.” (Ü20)</a:t>
            </a:r>
          </a:p>
        </p:txBody>
      </p:sp>
      <p:sp>
        <p:nvSpPr>
          <p:cNvPr id="14" name="Text Placeholder 1">
            <a:extLst>
              <a:ext uri="{FF2B5EF4-FFF2-40B4-BE49-F238E27FC236}">
                <a16:creationId xmlns:a16="http://schemas.microsoft.com/office/drawing/2014/main" xmlns="" id="{254FE794-66E9-4937-B9E2-60ABA0DD2CDB}"/>
              </a:ext>
            </a:extLst>
          </p:cNvPr>
          <p:cNvSpPr txBox="1">
            <a:spLocks/>
          </p:cNvSpPr>
          <p:nvPr>
            <p:custDataLst>
              <p:tags r:id="rId3"/>
            </p:custDataLst>
          </p:nvPr>
        </p:nvSpPr>
        <p:spPr bwMode="gray">
          <a:xfrm>
            <a:off x="7429500" y="254611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think TV should become much more premium so the entry limit should be also higher.” </a:t>
            </a:r>
            <a:r>
              <a:rPr lang="en-GB" sz="1200" dirty="0"/>
              <a:t>(Ü13)</a:t>
            </a:r>
            <a:endParaRPr lang="en-GB" sz="1200" dirty="0">
              <a:ea typeface="Arial" panose="020B0604020202020204" pitchFamily="34" charset="0"/>
            </a:endParaRPr>
          </a:p>
        </p:txBody>
      </p:sp>
    </p:spTree>
    <p:extLst>
      <p:ext uri="{BB962C8B-B14F-4D97-AF65-F5344CB8AC3E}">
        <p14:creationId xmlns:p14="http://schemas.microsoft.com/office/powerpoint/2010/main" val="85898210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Beyond these problems, the market actually blames entirely the cheap advertisements for the channels (sales houses) to be unable to deliver their commitments more and more often.</a:t>
            </a:r>
          </a:p>
          <a:p>
            <a:pPr>
              <a:lnSpc>
                <a:spcPct val="125000"/>
              </a:lnSpc>
              <a:buClr>
                <a:schemeClr val="tx2"/>
              </a:buClr>
            </a:pPr>
            <a:r>
              <a:rPr lang="en-GB" sz="1400" dirty="0"/>
              <a:t>Underperformance is perhaps the biggest problem on the television advertising market.</a:t>
            </a:r>
          </a:p>
          <a:p>
            <a:pPr>
              <a:lnSpc>
                <a:spcPct val="125000"/>
              </a:lnSpc>
              <a:buClr>
                <a:schemeClr val="tx2"/>
              </a:buClr>
            </a:pPr>
            <a:r>
              <a:rPr lang="en-GB" sz="1400" dirty="0"/>
              <a:t>Respondents mention relatively different bands as the measure of underperformance, but many have already reported campaigns that have 60-70% performance.</a:t>
            </a:r>
          </a:p>
          <a:p>
            <a:pPr>
              <a:lnSpc>
                <a:spcPct val="125000"/>
              </a:lnSpc>
              <a:buClr>
                <a:schemeClr val="tx2"/>
              </a:buClr>
            </a:pPr>
            <a:endParaRPr lang="en-GB" sz="1400" dirty="0"/>
          </a:p>
          <a:p>
            <a:pPr>
              <a:lnSpc>
                <a:spcPct val="125000"/>
              </a:lnSpc>
              <a:buClr>
                <a:schemeClr val="tx2"/>
              </a:buClr>
            </a:pPr>
            <a:r>
              <a:rPr lang="en-GB" sz="1400" dirty="0"/>
              <a:t>The predictable effect of underperformance is the decreasing satisfaction with television advertising and therefore a kind of turning away from the television advertising market.</a:t>
            </a:r>
          </a:p>
          <a:p>
            <a:pPr>
              <a:lnSpc>
                <a:spcPct val="125000"/>
              </a:lnSpc>
              <a:buClr>
                <a:schemeClr val="tx2"/>
              </a:buClr>
            </a:pPr>
            <a:r>
              <a:rPr lang="en-GB" sz="1400" dirty="0"/>
              <a:t>Therefore, the problem should be resolved as soon as possible and on long term.</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The situation</a:t>
            </a:r>
            <a:br>
              <a:rPr lang="en-GB" sz="3600" dirty="0">
                <a:solidFill>
                  <a:schemeClr val="accent3">
                    <a:lumMod val="50000"/>
                  </a:schemeClr>
                </a:solidFill>
              </a:rPr>
            </a:br>
            <a:r>
              <a:rPr lang="en-GB" sz="2000" dirty="0"/>
              <a:t>Inventory situation, underperformance</a:t>
            </a:r>
            <a:br>
              <a:rPr lang="en-GB" sz="2000" dirty="0"/>
            </a:b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5"/>
            <a:ext cx="5003800" cy="49765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7" name="Text Placeholder 1">
            <a:extLst>
              <a:ext uri="{FF2B5EF4-FFF2-40B4-BE49-F238E27FC236}">
                <a16:creationId xmlns:a16="http://schemas.microsoft.com/office/drawing/2014/main" xmlns="" id="{4869238D-9382-4897-AF09-F6AD37C0341D}"/>
              </a:ext>
            </a:extLst>
          </p:cNvPr>
          <p:cNvSpPr txBox="1">
            <a:spLocks/>
          </p:cNvSpPr>
          <p:nvPr>
            <p:custDataLst>
              <p:tags r:id="rId1"/>
            </p:custDataLst>
          </p:nvPr>
        </p:nvSpPr>
        <p:spPr bwMode="gray">
          <a:xfrm>
            <a:off x="7350100" y="263713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„Obviously also not for the advertiser on long term... Because if they are at a very low price than there is no performance.” </a:t>
            </a:r>
            <a:r>
              <a:rPr lang="en-GB" sz="1200" dirty="0"/>
              <a:t>(Ü9)</a:t>
            </a:r>
            <a:endParaRPr lang="en-GB" sz="1200" dirty="0">
              <a:ea typeface="Arial" panose="020B0604020202020204" pitchFamily="34" charset="0"/>
            </a:endParaRPr>
          </a:p>
        </p:txBody>
      </p:sp>
      <p:sp>
        <p:nvSpPr>
          <p:cNvPr id="8" name="Text Placeholder 1">
            <a:extLst>
              <a:ext uri="{FF2B5EF4-FFF2-40B4-BE49-F238E27FC236}">
                <a16:creationId xmlns:a16="http://schemas.microsoft.com/office/drawing/2014/main" xmlns="" id="{F713786F-D862-4E2D-A472-D6BE04290862}"/>
              </a:ext>
            </a:extLst>
          </p:cNvPr>
          <p:cNvSpPr txBox="1">
            <a:spLocks/>
          </p:cNvSpPr>
          <p:nvPr>
            <p:custDataLst>
              <p:tags r:id="rId2"/>
            </p:custDataLst>
          </p:nvPr>
        </p:nvSpPr>
        <p:spPr bwMode="gray">
          <a:xfrm>
            <a:off x="7350100" y="315600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„In addition, if a client has weakly targets, or has to be present on weekly basis at a certain quantity, then performance is definitely unpredictable in certain periods.” </a:t>
            </a:r>
            <a:r>
              <a:rPr lang="en-GB" sz="1200" dirty="0"/>
              <a:t>(Ü19)</a:t>
            </a:r>
            <a:endParaRPr lang="en-GB" sz="1200" dirty="0">
              <a:ea typeface="Arial" panose="020B0604020202020204" pitchFamily="34" charset="0"/>
            </a:endParaRPr>
          </a:p>
        </p:txBody>
      </p:sp>
      <p:sp>
        <p:nvSpPr>
          <p:cNvPr id="10" name="Text Placeholder 1">
            <a:extLst>
              <a:ext uri="{FF2B5EF4-FFF2-40B4-BE49-F238E27FC236}">
                <a16:creationId xmlns:a16="http://schemas.microsoft.com/office/drawing/2014/main" xmlns="" id="{93B428D6-D034-47F4-8CAE-FDC5D439356B}"/>
              </a:ext>
            </a:extLst>
          </p:cNvPr>
          <p:cNvSpPr txBox="1">
            <a:spLocks/>
          </p:cNvSpPr>
          <p:nvPr>
            <p:custDataLst>
              <p:tags r:id="rId3"/>
            </p:custDataLst>
          </p:nvPr>
        </p:nvSpPr>
        <p:spPr bwMode="gray">
          <a:xfrm>
            <a:off x="7350100" y="399448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„If there is a one-year reconciliation, the customer cannot deal with it, he says: I have a sales campaign today.” (Ü3)</a:t>
            </a:r>
          </a:p>
          <a:p>
            <a:pPr>
              <a:spcBef>
                <a:spcPts val="200"/>
              </a:spcBef>
            </a:pPr>
            <a:endParaRPr lang="en-GB" sz="1200" i="1" dirty="0"/>
          </a:p>
        </p:txBody>
      </p:sp>
    </p:spTree>
    <p:extLst>
      <p:ext uri="{BB962C8B-B14F-4D97-AF65-F5344CB8AC3E}">
        <p14:creationId xmlns:p14="http://schemas.microsoft.com/office/powerpoint/2010/main" val="189982676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en-GB" sz="1400" dirty="0"/>
              <a:t>Regarding the inventory situation it is worth talking also about zero spots.</a:t>
            </a:r>
          </a:p>
          <a:p>
            <a:pPr>
              <a:lnSpc>
                <a:spcPct val="125000"/>
              </a:lnSpc>
              <a:buClr>
                <a:schemeClr val="tx2"/>
              </a:buClr>
            </a:pPr>
            <a:endParaRPr lang="en-GB" sz="1400" dirty="0"/>
          </a:p>
          <a:p>
            <a:pPr>
              <a:lnSpc>
                <a:spcPct val="125000"/>
              </a:lnSpc>
              <a:buClr>
                <a:schemeClr val="tx2"/>
              </a:buClr>
            </a:pPr>
            <a:r>
              <a:rPr lang="en-GB" sz="1400" dirty="0"/>
              <a:t>Generally significant part of customers are not really interested in this issue, since they think they don’t have to pay for zero spots. At the same time, those who see this topic in a broader context think these spots are definitely harmful.</a:t>
            </a:r>
          </a:p>
          <a:p>
            <a:pPr>
              <a:lnSpc>
                <a:spcPct val="125000"/>
              </a:lnSpc>
              <a:buClr>
                <a:schemeClr val="tx2"/>
              </a:buClr>
            </a:pPr>
            <a:r>
              <a:rPr lang="en-GB" sz="1400" dirty="0"/>
              <a:t>It is a common opinion that zero spots are not watched by zero people, only the panel is not able to measure the viewers of these spots. This results the following dilemma:</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Many respondents who mentioned this issue think that the predictable zero blocks should be eliminated.</a:t>
            </a: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The situation</a:t>
            </a:r>
            <a:br>
              <a:rPr lang="en-GB" sz="3600" dirty="0">
                <a:solidFill>
                  <a:schemeClr val="accent3">
                    <a:lumMod val="50000"/>
                  </a:schemeClr>
                </a:solidFill>
              </a:rPr>
            </a:br>
            <a:r>
              <a:rPr lang="en-GB" sz="2000" dirty="0">
                <a:solidFill>
                  <a:schemeClr val="accent3">
                    <a:lumMod val="50000"/>
                  </a:schemeClr>
                </a:solidFill>
              </a:rPr>
              <a:t>Zero ads</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188200" y="1238846"/>
            <a:ext cx="5003800" cy="2428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3" name="Text Placeholder 1">
            <a:extLst>
              <a:ext uri="{FF2B5EF4-FFF2-40B4-BE49-F238E27FC236}">
                <a16:creationId xmlns:a16="http://schemas.microsoft.com/office/drawing/2014/main" xmlns="" id="{053DEF3D-8DFB-429C-9355-C88652CF2784}"/>
              </a:ext>
            </a:extLst>
          </p:cNvPr>
          <p:cNvSpPr txBox="1">
            <a:spLocks/>
          </p:cNvSpPr>
          <p:nvPr>
            <p:custDataLst>
              <p:tags r:id="rId1"/>
            </p:custDataLst>
          </p:nvPr>
        </p:nvSpPr>
        <p:spPr bwMode="gray">
          <a:xfrm>
            <a:off x="7350100" y="13235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„Zero spot, zero, no GRP, zero, here we had a longer conversation with the channel, it was spot burnout, this should be analysed more in details. This is what the channels also said: what do you worry about, you don’t pay for the zero. Okay, but that is actually not zero, since it is not true that zero people are watching it. It is still fucking annoying when you see the same spot 300 times.” </a:t>
            </a:r>
            <a:r>
              <a:rPr lang="en-GB" sz="1200" dirty="0">
                <a:solidFill>
                  <a:srgbClr val="000000"/>
                </a:solidFill>
              </a:rPr>
              <a:t>(Ü10)</a:t>
            </a:r>
            <a:endParaRPr lang="en-GB" sz="1200" dirty="0">
              <a:ea typeface="Arial" panose="020B0604020202020204" pitchFamily="34" charset="0"/>
            </a:endParaRPr>
          </a:p>
        </p:txBody>
      </p:sp>
      <p:sp>
        <p:nvSpPr>
          <p:cNvPr id="7" name="Text Placeholder 1">
            <a:extLst>
              <a:ext uri="{FF2B5EF4-FFF2-40B4-BE49-F238E27FC236}">
                <a16:creationId xmlns:a16="http://schemas.microsoft.com/office/drawing/2014/main" xmlns="" id="{4869238D-9382-4897-AF09-F6AD37C0341D}"/>
              </a:ext>
            </a:extLst>
          </p:cNvPr>
          <p:cNvSpPr txBox="1">
            <a:spLocks/>
          </p:cNvSpPr>
          <p:nvPr>
            <p:custDataLst>
              <p:tags r:id="rId2"/>
            </p:custDataLst>
          </p:nvPr>
        </p:nvSpPr>
        <p:spPr bwMode="gray">
          <a:xfrm>
            <a:off x="7350100" y="273777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„You shouldn’t think: it is probably zero, but I put it there, because maybe it will not be (zero).” </a:t>
            </a:r>
            <a:r>
              <a:rPr lang="en-GB" sz="1200" dirty="0">
                <a:solidFill>
                  <a:srgbClr val="000000"/>
                </a:solidFill>
              </a:rPr>
              <a:t>(Ü20)</a:t>
            </a:r>
            <a:endParaRPr lang="en-GB" sz="1200" dirty="0">
              <a:ea typeface="Arial" panose="020B0604020202020204" pitchFamily="34" charset="0"/>
            </a:endParaRPr>
          </a:p>
        </p:txBody>
      </p:sp>
      <p:sp>
        <p:nvSpPr>
          <p:cNvPr id="12" name="AutoShape 5">
            <a:extLst>
              <a:ext uri="{FF2B5EF4-FFF2-40B4-BE49-F238E27FC236}">
                <a16:creationId xmlns:a16="http://schemas.microsoft.com/office/drawing/2014/main" xmlns="" id="{63BBC0FB-4208-4A41-A147-86FA90155367}"/>
              </a:ext>
            </a:extLst>
          </p:cNvPr>
          <p:cNvSpPr>
            <a:spLocks noChangeAspect="1" noChangeArrowheads="1"/>
          </p:cNvSpPr>
          <p:nvPr>
            <p:custDataLst>
              <p:tags r:id="rId3"/>
            </p:custDataLst>
          </p:nvPr>
        </p:nvSpPr>
        <p:spPr bwMode="gray">
          <a:xfrm>
            <a:off x="1306832" y="4699689"/>
            <a:ext cx="1941715" cy="35957"/>
          </a:xfrm>
          <a:prstGeom prst="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latin typeface="Arial" pitchFamily="34" charset="0"/>
            </a:endParaRPr>
          </a:p>
        </p:txBody>
      </p:sp>
      <p:sp>
        <p:nvSpPr>
          <p:cNvPr id="14" name="AutoShape 5">
            <a:extLst>
              <a:ext uri="{FF2B5EF4-FFF2-40B4-BE49-F238E27FC236}">
                <a16:creationId xmlns:a16="http://schemas.microsoft.com/office/drawing/2014/main" xmlns="" id="{83BE973D-63C9-4E8B-9AC6-967115C3BE21}"/>
              </a:ext>
            </a:extLst>
          </p:cNvPr>
          <p:cNvSpPr>
            <a:spLocks noChangeAspect="1" noChangeArrowheads="1"/>
          </p:cNvSpPr>
          <p:nvPr>
            <p:custDataLst>
              <p:tags r:id="rId4"/>
            </p:custDataLst>
          </p:nvPr>
        </p:nvSpPr>
        <p:spPr bwMode="gray">
          <a:xfrm>
            <a:off x="3691771" y="4370511"/>
            <a:ext cx="1941715" cy="35957"/>
          </a:xfrm>
          <a:prstGeom prst="rect">
            <a:avLst/>
          </a:prstGeom>
          <a:solidFill>
            <a:schemeClr val="bg2">
              <a:lumMod val="20000"/>
              <a:lumOff val="8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latin typeface="Arial" pitchFamily="34" charset="0"/>
            </a:endParaRPr>
          </a:p>
        </p:txBody>
      </p:sp>
      <p:sp>
        <p:nvSpPr>
          <p:cNvPr id="16" name="Rechteck 49">
            <a:extLst>
              <a:ext uri="{FF2B5EF4-FFF2-40B4-BE49-F238E27FC236}">
                <a16:creationId xmlns:a16="http://schemas.microsoft.com/office/drawing/2014/main" xmlns="" id="{8497BB37-E5CD-4EA7-BB7C-7D0354031FC5}"/>
              </a:ext>
            </a:extLst>
          </p:cNvPr>
          <p:cNvSpPr>
            <a:spLocks noChangeAspect="1"/>
          </p:cNvSpPr>
          <p:nvPr>
            <p:custDataLst>
              <p:tags r:id="rId5"/>
            </p:custDataLst>
          </p:nvPr>
        </p:nvSpPr>
        <p:spPr bwMode="gray">
          <a:xfrm>
            <a:off x="3691771" y="3920357"/>
            <a:ext cx="395535" cy="39553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en-GB" sz="1400" b="1" dirty="0">
                <a:solidFill>
                  <a:schemeClr val="bg1"/>
                </a:solidFill>
              </a:rPr>
              <a:t>Pro</a:t>
            </a:r>
            <a:endParaRPr lang="en-GB" sz="1600" b="1" dirty="0">
              <a:solidFill>
                <a:schemeClr val="bg1"/>
              </a:solidFill>
            </a:endParaRPr>
          </a:p>
        </p:txBody>
      </p:sp>
      <p:sp>
        <p:nvSpPr>
          <p:cNvPr id="17" name="AutoShape 17">
            <a:extLst>
              <a:ext uri="{FF2B5EF4-FFF2-40B4-BE49-F238E27FC236}">
                <a16:creationId xmlns:a16="http://schemas.microsoft.com/office/drawing/2014/main" xmlns="" id="{7AC6C46E-460A-4FA4-8A9A-D379C5A63BD6}"/>
              </a:ext>
            </a:extLst>
          </p:cNvPr>
          <p:cNvSpPr>
            <a:spLocks noChangeAspect="1" noChangeArrowheads="1"/>
          </p:cNvSpPr>
          <p:nvPr>
            <p:custDataLst>
              <p:tags r:id="rId6"/>
            </p:custDataLst>
          </p:nvPr>
        </p:nvSpPr>
        <p:spPr bwMode="gray">
          <a:xfrm>
            <a:off x="3318380" y="5056132"/>
            <a:ext cx="359577" cy="323618"/>
          </a:xfrm>
          <a:prstGeom prst="triangle">
            <a:avLst>
              <a:gd name="adj" fmla="val 50000"/>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latin typeface="Arial" pitchFamily="34" charset="0"/>
            </a:endParaRPr>
          </a:p>
        </p:txBody>
      </p:sp>
      <p:sp>
        <p:nvSpPr>
          <p:cNvPr id="18" name="Freihandform 20">
            <a:extLst>
              <a:ext uri="{FF2B5EF4-FFF2-40B4-BE49-F238E27FC236}">
                <a16:creationId xmlns:a16="http://schemas.microsoft.com/office/drawing/2014/main" xmlns="" id="{D305C3D4-1B2E-4A94-8A36-A2B32EE8D554}"/>
              </a:ext>
            </a:extLst>
          </p:cNvPr>
          <p:cNvSpPr>
            <a:spLocks noChangeAspect="1"/>
          </p:cNvSpPr>
          <p:nvPr>
            <p:custDataLst>
              <p:tags r:id="rId7"/>
            </p:custDataLst>
          </p:nvPr>
        </p:nvSpPr>
        <p:spPr bwMode="gray">
          <a:xfrm>
            <a:off x="2277690" y="4406468"/>
            <a:ext cx="2300042" cy="658356"/>
          </a:xfrm>
          <a:custGeom>
            <a:avLst/>
            <a:gdLst>
              <a:gd name="connsiteX0" fmla="*/ 0 w 4594860"/>
              <a:gd name="connsiteY0" fmla="*/ 662940 h 1318260"/>
              <a:gd name="connsiteX1" fmla="*/ 0 w 4594860"/>
              <a:gd name="connsiteY1" fmla="*/ 1318260 h 1318260"/>
              <a:gd name="connsiteX2" fmla="*/ 4594860 w 4594860"/>
              <a:gd name="connsiteY2" fmla="*/ 655320 h 1318260"/>
              <a:gd name="connsiteX3" fmla="*/ 4594860 w 4594860"/>
              <a:gd name="connsiteY3" fmla="*/ 0 h 1318260"/>
            </a:gdLst>
            <a:ahLst/>
            <a:cxnLst>
              <a:cxn ang="0">
                <a:pos x="connsiteX0" y="connsiteY0"/>
              </a:cxn>
              <a:cxn ang="0">
                <a:pos x="connsiteX1" y="connsiteY1"/>
              </a:cxn>
              <a:cxn ang="0">
                <a:pos x="connsiteX2" y="connsiteY2"/>
              </a:cxn>
              <a:cxn ang="0">
                <a:pos x="connsiteX3" y="connsiteY3"/>
              </a:cxn>
            </a:cxnLst>
            <a:rect l="l" t="t" r="r" b="b"/>
            <a:pathLst>
              <a:path w="4594860" h="1318260">
                <a:moveTo>
                  <a:pt x="0" y="662940"/>
                </a:moveTo>
                <a:lnTo>
                  <a:pt x="0" y="1318260"/>
                </a:lnTo>
                <a:lnTo>
                  <a:pt x="4594860" y="655320"/>
                </a:lnTo>
                <a:lnTo>
                  <a:pt x="4594860" y="0"/>
                </a:lnTo>
              </a:path>
            </a:pathLst>
          </a:custGeom>
          <a:noFill/>
          <a:ln w="762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hteck 49">
            <a:extLst>
              <a:ext uri="{FF2B5EF4-FFF2-40B4-BE49-F238E27FC236}">
                <a16:creationId xmlns:a16="http://schemas.microsoft.com/office/drawing/2014/main" xmlns="" id="{09470B47-D24D-4FD5-B86E-D52E2087FA6B}"/>
              </a:ext>
            </a:extLst>
          </p:cNvPr>
          <p:cNvSpPr>
            <a:spLocks noChangeAspect="1"/>
          </p:cNvSpPr>
          <p:nvPr>
            <p:custDataLst>
              <p:tags r:id="rId8"/>
            </p:custDataLst>
          </p:nvPr>
        </p:nvSpPr>
        <p:spPr bwMode="gray">
          <a:xfrm>
            <a:off x="1306832" y="4252375"/>
            <a:ext cx="395535" cy="39553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algn="ctr"/>
            <a:r>
              <a:rPr lang="en-GB" sz="1400" b="1" dirty="0">
                <a:solidFill>
                  <a:schemeClr val="bg1"/>
                </a:solidFill>
              </a:rPr>
              <a:t>Con</a:t>
            </a:r>
            <a:endParaRPr lang="en-GB" sz="1600" b="1" dirty="0">
              <a:solidFill>
                <a:schemeClr val="bg1"/>
              </a:solidFill>
            </a:endParaRPr>
          </a:p>
        </p:txBody>
      </p:sp>
      <p:sp>
        <p:nvSpPr>
          <p:cNvPr id="3" name="TextBox 2">
            <a:extLst>
              <a:ext uri="{FF2B5EF4-FFF2-40B4-BE49-F238E27FC236}">
                <a16:creationId xmlns:a16="http://schemas.microsoft.com/office/drawing/2014/main" xmlns="" id="{1219D815-E878-4606-91F0-8D0CC82C0DA3}"/>
              </a:ext>
            </a:extLst>
          </p:cNvPr>
          <p:cNvSpPr txBox="1"/>
          <p:nvPr/>
        </p:nvSpPr>
        <p:spPr>
          <a:xfrm>
            <a:off x="4204507" y="3920357"/>
            <a:ext cx="1941715" cy="395535"/>
          </a:xfrm>
          <a:prstGeom prst="rect">
            <a:avLst/>
          </a:prstGeom>
          <a:noFill/>
        </p:spPr>
        <p:txBody>
          <a:bodyPr wrap="square" lIns="0" tIns="0" rIns="0" bIns="0" rtlCol="0">
            <a:noAutofit/>
          </a:bodyPr>
          <a:lstStyle/>
          <a:p>
            <a:pPr>
              <a:lnSpc>
                <a:spcPct val="125000"/>
              </a:lnSpc>
              <a:buClr>
                <a:schemeClr val="tx2"/>
              </a:buClr>
            </a:pPr>
            <a:r>
              <a:rPr lang="en-GB" sz="1100" dirty="0"/>
              <a:t>I get certain viewers for free</a:t>
            </a:r>
          </a:p>
        </p:txBody>
      </p:sp>
      <p:sp>
        <p:nvSpPr>
          <p:cNvPr id="20" name="TextBox 19">
            <a:extLst>
              <a:ext uri="{FF2B5EF4-FFF2-40B4-BE49-F238E27FC236}">
                <a16:creationId xmlns:a16="http://schemas.microsoft.com/office/drawing/2014/main" xmlns="" id="{CE2D30E1-46B0-42D3-BC77-2812ED10DC46}"/>
              </a:ext>
            </a:extLst>
          </p:cNvPr>
          <p:cNvSpPr txBox="1"/>
          <p:nvPr/>
        </p:nvSpPr>
        <p:spPr>
          <a:xfrm>
            <a:off x="1792659" y="4221228"/>
            <a:ext cx="1781911" cy="395535"/>
          </a:xfrm>
          <a:prstGeom prst="rect">
            <a:avLst/>
          </a:prstGeom>
          <a:noFill/>
        </p:spPr>
        <p:txBody>
          <a:bodyPr wrap="square" lIns="0" tIns="0" rIns="0" bIns="0" rtlCol="0">
            <a:noAutofit/>
          </a:bodyPr>
          <a:lstStyle/>
          <a:p>
            <a:pPr>
              <a:lnSpc>
                <a:spcPct val="125000"/>
              </a:lnSpc>
              <a:buClr>
                <a:schemeClr val="tx2"/>
              </a:buClr>
            </a:pPr>
            <a:r>
              <a:rPr lang="en-GB" sz="1100" dirty="0"/>
              <a:t>I drive those crazy who see it 50x</a:t>
            </a:r>
          </a:p>
        </p:txBody>
      </p:sp>
    </p:spTree>
    <p:extLst>
      <p:ext uri="{BB962C8B-B14F-4D97-AF65-F5344CB8AC3E}">
        <p14:creationId xmlns:p14="http://schemas.microsoft.com/office/powerpoint/2010/main" val="3518380867"/>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en-GB" sz="1400" dirty="0"/>
              <a:t>The necessity of the expected price increase on the television market and its feasibility is an extremely serious topic among advertisers and agencies. </a:t>
            </a:r>
          </a:p>
          <a:p>
            <a:pPr>
              <a:lnSpc>
                <a:spcPct val="125000"/>
              </a:lnSpc>
              <a:buClr>
                <a:schemeClr val="tx2"/>
              </a:buClr>
            </a:pPr>
            <a:endParaRPr lang="en-GB" sz="1400" dirty="0"/>
          </a:p>
          <a:p>
            <a:pPr>
              <a:lnSpc>
                <a:spcPct val="125000"/>
              </a:lnSpc>
              <a:buClr>
                <a:schemeClr val="tx2"/>
              </a:buClr>
            </a:pPr>
            <a:r>
              <a:rPr lang="en-GB" sz="1400" dirty="0"/>
              <a:t>This is definitely an area where agencies and advertisers have different opinions. While agencies definitely think price increase is necessary and they support is, advertisers fundamentally reject a direct and above all, a significant level of price increase.</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On the following slides we will analyse the pros and cons of the topic in details.</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Price increase?!</a:t>
            </a: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21" name="Right Arrow 40">
            <a:extLst>
              <a:ext uri="{FF2B5EF4-FFF2-40B4-BE49-F238E27FC236}">
                <a16:creationId xmlns:a16="http://schemas.microsoft.com/office/drawing/2014/main" xmlns="" id="{1455D11C-D5BB-4A97-A811-DB15F68F2A03}"/>
              </a:ext>
            </a:extLst>
          </p:cNvPr>
          <p:cNvSpPr>
            <a:spLocks noChangeAspect="1"/>
          </p:cNvSpPr>
          <p:nvPr/>
        </p:nvSpPr>
        <p:spPr>
          <a:xfrm>
            <a:off x="8547023" y="3324796"/>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2" name="Right Arrow 100">
            <a:extLst>
              <a:ext uri="{FF2B5EF4-FFF2-40B4-BE49-F238E27FC236}">
                <a16:creationId xmlns:a16="http://schemas.microsoft.com/office/drawing/2014/main" xmlns="" id="{C058C801-3A88-439A-A5E5-A8C2A459310B}"/>
              </a:ext>
            </a:extLst>
          </p:cNvPr>
          <p:cNvSpPr>
            <a:spLocks noChangeAspect="1"/>
          </p:cNvSpPr>
          <p:nvPr/>
        </p:nvSpPr>
        <p:spPr>
          <a:xfrm flipH="1">
            <a:off x="10727007" y="3380546"/>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3" name="Right Arrow 106">
            <a:extLst>
              <a:ext uri="{FF2B5EF4-FFF2-40B4-BE49-F238E27FC236}">
                <a16:creationId xmlns:a16="http://schemas.microsoft.com/office/drawing/2014/main" xmlns="" id="{9CCC947F-CDF5-40D5-82CC-370E475B83D6}"/>
              </a:ext>
            </a:extLst>
          </p:cNvPr>
          <p:cNvSpPr>
            <a:spLocks noChangeAspect="1"/>
          </p:cNvSpPr>
          <p:nvPr/>
        </p:nvSpPr>
        <p:spPr>
          <a:xfrm rot="16200000" flipH="1">
            <a:off x="9639947" y="2383733"/>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nchorCtr="0"/>
          <a:lstStyle/>
          <a:p>
            <a:pPr algn="ctr">
              <a:lnSpc>
                <a:spcPct val="125000"/>
              </a:lnSpc>
            </a:pPr>
            <a:endParaRPr lang="en-GB" sz="1600" dirty="0"/>
          </a:p>
        </p:txBody>
      </p:sp>
      <p:sp>
        <p:nvSpPr>
          <p:cNvPr id="24" name="Right Arrow 112">
            <a:extLst>
              <a:ext uri="{FF2B5EF4-FFF2-40B4-BE49-F238E27FC236}">
                <a16:creationId xmlns:a16="http://schemas.microsoft.com/office/drawing/2014/main" xmlns="" id="{90122D96-FA46-4DD0-8EC9-7BD57FA3BCED}"/>
              </a:ext>
            </a:extLst>
          </p:cNvPr>
          <p:cNvSpPr>
            <a:spLocks noChangeAspect="1"/>
          </p:cNvSpPr>
          <p:nvPr/>
        </p:nvSpPr>
        <p:spPr>
          <a:xfrm rot="5400000" flipH="1" flipV="1">
            <a:off x="9629704" y="4408551"/>
            <a:ext cx="521109" cy="521109"/>
          </a:xfrm>
          <a:prstGeom prst="rightArrow">
            <a:avLst>
              <a:gd name="adj1" fmla="val 62038"/>
              <a:gd name="adj2" fmla="val 45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nchorCtr="0"/>
          <a:lstStyle/>
          <a:p>
            <a:pPr algn="ctr">
              <a:lnSpc>
                <a:spcPct val="125000"/>
              </a:lnSpc>
            </a:pPr>
            <a:endParaRPr lang="en-GB" sz="1600" dirty="0"/>
          </a:p>
        </p:txBody>
      </p:sp>
      <p:sp>
        <p:nvSpPr>
          <p:cNvPr id="6" name="TextBox 5">
            <a:extLst>
              <a:ext uri="{FF2B5EF4-FFF2-40B4-BE49-F238E27FC236}">
                <a16:creationId xmlns:a16="http://schemas.microsoft.com/office/drawing/2014/main" xmlns="" id="{538E1C14-056D-4193-BB7E-A1779C4C0C59}"/>
              </a:ext>
            </a:extLst>
          </p:cNvPr>
          <p:cNvSpPr txBox="1">
            <a:spLocks noChangeAspect="1"/>
          </p:cNvSpPr>
          <p:nvPr/>
        </p:nvSpPr>
        <p:spPr>
          <a:xfrm>
            <a:off x="9143994" y="3041605"/>
            <a:ext cx="1477935" cy="1093421"/>
          </a:xfrm>
          <a:prstGeom prst="rect">
            <a:avLst/>
          </a:prstGeom>
          <a:noFill/>
        </p:spPr>
        <p:txBody>
          <a:bodyPr wrap="square" lIns="0" tIns="0" rIns="0" bIns="0" rtlCol="0">
            <a:noAutofit/>
          </a:bodyPr>
          <a:lstStyle/>
          <a:p>
            <a:pPr marL="252000" indent="-252000">
              <a:lnSpc>
                <a:spcPct val="125000"/>
              </a:lnSpc>
              <a:buClr>
                <a:schemeClr val="tx2"/>
              </a:buClr>
              <a:buFont typeface="Wingdings" panose="05000000000000000000" pitchFamily="2" charset="2"/>
              <a:buChar char="§"/>
            </a:pPr>
            <a:endParaRPr lang="en-GB" sz="1600" dirty="0"/>
          </a:p>
        </p:txBody>
      </p:sp>
      <p:sp>
        <p:nvSpPr>
          <p:cNvPr id="25" name="Freeform 16">
            <a:extLst>
              <a:ext uri="{FF2B5EF4-FFF2-40B4-BE49-F238E27FC236}">
                <a16:creationId xmlns:a16="http://schemas.microsoft.com/office/drawing/2014/main" xmlns="" id="{874474F5-B0DB-4B67-9486-343863092B06}"/>
              </a:ext>
            </a:extLst>
          </p:cNvPr>
          <p:cNvSpPr>
            <a:spLocks noChangeAspect="1" noEditPoints="1"/>
          </p:cNvSpPr>
          <p:nvPr>
            <p:custDataLst>
              <p:tags r:id="rId1"/>
            </p:custDataLst>
          </p:nvPr>
        </p:nvSpPr>
        <p:spPr bwMode="auto">
          <a:xfrm>
            <a:off x="9381225" y="3110192"/>
            <a:ext cx="1018069" cy="950319"/>
          </a:xfrm>
          <a:custGeom>
            <a:avLst/>
            <a:gdLst>
              <a:gd name="T0" fmla="*/ 1892 w 2080"/>
              <a:gd name="T1" fmla="*/ 1625 h 1942"/>
              <a:gd name="T2" fmla="*/ 1650 w 2080"/>
              <a:gd name="T3" fmla="*/ 1918 h 1942"/>
              <a:gd name="T4" fmla="*/ 1581 w 2080"/>
              <a:gd name="T5" fmla="*/ 1942 h 1942"/>
              <a:gd name="T6" fmla="*/ 1598 w 2080"/>
              <a:gd name="T7" fmla="*/ 1871 h 1942"/>
              <a:gd name="T8" fmla="*/ 1595 w 2080"/>
              <a:gd name="T9" fmla="*/ 1789 h 1942"/>
              <a:gd name="T10" fmla="*/ 1480 w 2080"/>
              <a:gd name="T11" fmla="*/ 1758 h 1942"/>
              <a:gd name="T12" fmla="*/ 1060 w 2080"/>
              <a:gd name="T13" fmla="*/ 1621 h 1942"/>
              <a:gd name="T14" fmla="*/ 880 w 2080"/>
              <a:gd name="T15" fmla="*/ 1279 h 1942"/>
              <a:gd name="T16" fmla="*/ 1060 w 2080"/>
              <a:gd name="T17" fmla="*/ 937 h 1942"/>
              <a:gd name="T18" fmla="*/ 1480 w 2080"/>
              <a:gd name="T19" fmla="*/ 800 h 1942"/>
              <a:gd name="T20" fmla="*/ 1900 w 2080"/>
              <a:gd name="T21" fmla="*/ 937 h 1942"/>
              <a:gd name="T22" fmla="*/ 2080 w 2080"/>
              <a:gd name="T23" fmla="*/ 1278 h 1942"/>
              <a:gd name="T24" fmla="*/ 1892 w 2080"/>
              <a:gd name="T25" fmla="*/ 1625 h 1942"/>
              <a:gd name="T26" fmla="*/ 840 w 2080"/>
              <a:gd name="T27" fmla="*/ 360 h 1942"/>
              <a:gd name="T28" fmla="*/ 680 w 2080"/>
              <a:gd name="T29" fmla="*/ 200 h 1942"/>
              <a:gd name="T30" fmla="*/ 520 w 2080"/>
              <a:gd name="T31" fmla="*/ 200 h 1942"/>
              <a:gd name="T32" fmla="*/ 360 w 2080"/>
              <a:gd name="T33" fmla="*/ 360 h 1942"/>
              <a:gd name="T34" fmla="*/ 360 w 2080"/>
              <a:gd name="T35" fmla="*/ 400 h 1942"/>
              <a:gd name="T36" fmla="*/ 440 w 2080"/>
              <a:gd name="T37" fmla="*/ 400 h 1942"/>
              <a:gd name="T38" fmla="*/ 440 w 2080"/>
              <a:gd name="T39" fmla="*/ 360 h 1942"/>
              <a:gd name="T40" fmla="*/ 520 w 2080"/>
              <a:gd name="T41" fmla="*/ 280 h 1942"/>
              <a:gd name="T42" fmla="*/ 680 w 2080"/>
              <a:gd name="T43" fmla="*/ 280 h 1942"/>
              <a:gd name="T44" fmla="*/ 760 w 2080"/>
              <a:gd name="T45" fmla="*/ 360 h 1942"/>
              <a:gd name="T46" fmla="*/ 687 w 2080"/>
              <a:gd name="T47" fmla="*/ 440 h 1942"/>
              <a:gd name="T48" fmla="*/ 560 w 2080"/>
              <a:gd name="T49" fmla="*/ 579 h 1942"/>
              <a:gd name="T50" fmla="*/ 560 w 2080"/>
              <a:gd name="T51" fmla="*/ 600 h 1942"/>
              <a:gd name="T52" fmla="*/ 640 w 2080"/>
              <a:gd name="T53" fmla="*/ 600 h 1942"/>
              <a:gd name="T54" fmla="*/ 640 w 2080"/>
              <a:gd name="T55" fmla="*/ 579 h 1942"/>
              <a:gd name="T56" fmla="*/ 694 w 2080"/>
              <a:gd name="T57" fmla="*/ 519 h 1942"/>
              <a:gd name="T58" fmla="*/ 840 w 2080"/>
              <a:gd name="T59" fmla="*/ 360 h 1942"/>
              <a:gd name="T60" fmla="*/ 1440 w 2080"/>
              <a:gd name="T61" fmla="*/ 1480 h 1942"/>
              <a:gd name="T62" fmla="*/ 1440 w 2080"/>
              <a:gd name="T63" fmla="*/ 1560 h 1942"/>
              <a:gd name="T64" fmla="*/ 1520 w 2080"/>
              <a:gd name="T65" fmla="*/ 1560 h 1942"/>
              <a:gd name="T66" fmla="*/ 1520 w 2080"/>
              <a:gd name="T67" fmla="*/ 1480 h 1942"/>
              <a:gd name="T68" fmla="*/ 1440 w 2080"/>
              <a:gd name="T69" fmla="*/ 1480 h 1942"/>
              <a:gd name="T70" fmla="*/ 1440 w 2080"/>
              <a:gd name="T71" fmla="*/ 1400 h 1942"/>
              <a:gd name="T72" fmla="*/ 1520 w 2080"/>
              <a:gd name="T73" fmla="*/ 1400 h 1942"/>
              <a:gd name="T74" fmla="*/ 1520 w 2080"/>
              <a:gd name="T75" fmla="*/ 1000 h 1942"/>
              <a:gd name="T76" fmla="*/ 1440 w 2080"/>
              <a:gd name="T77" fmla="*/ 1000 h 1942"/>
              <a:gd name="T78" fmla="*/ 1440 w 2080"/>
              <a:gd name="T79" fmla="*/ 1400 h 1942"/>
              <a:gd name="T80" fmla="*/ 560 w 2080"/>
              <a:gd name="T81" fmla="*/ 680 h 1942"/>
              <a:gd name="T82" fmla="*/ 560 w 2080"/>
              <a:gd name="T83" fmla="*/ 760 h 1942"/>
              <a:gd name="T84" fmla="*/ 640 w 2080"/>
              <a:gd name="T85" fmla="*/ 760 h 1942"/>
              <a:gd name="T86" fmla="*/ 640 w 2080"/>
              <a:gd name="T87" fmla="*/ 680 h 1942"/>
              <a:gd name="T88" fmla="*/ 560 w 2080"/>
              <a:gd name="T89" fmla="*/ 680 h 1942"/>
              <a:gd name="T90" fmla="*/ 188 w 2080"/>
              <a:gd name="T91" fmla="*/ 825 h 1942"/>
              <a:gd name="T92" fmla="*/ 0 w 2080"/>
              <a:gd name="T93" fmla="*/ 478 h 1942"/>
              <a:gd name="T94" fmla="*/ 180 w 2080"/>
              <a:gd name="T95" fmla="*/ 137 h 1942"/>
              <a:gd name="T96" fmla="*/ 600 w 2080"/>
              <a:gd name="T97" fmla="*/ 0 h 1942"/>
              <a:gd name="T98" fmla="*/ 1020 w 2080"/>
              <a:gd name="T99" fmla="*/ 137 h 1942"/>
              <a:gd name="T100" fmla="*/ 1200 w 2080"/>
              <a:gd name="T101" fmla="*/ 479 h 1942"/>
              <a:gd name="T102" fmla="*/ 1020 w 2080"/>
              <a:gd name="T103" fmla="*/ 821 h 1942"/>
              <a:gd name="T104" fmla="*/ 600 w 2080"/>
              <a:gd name="T105" fmla="*/ 958 h 1942"/>
              <a:gd name="T106" fmla="*/ 485 w 2080"/>
              <a:gd name="T107" fmla="*/ 989 h 1942"/>
              <a:gd name="T108" fmla="*/ 482 w 2080"/>
              <a:gd name="T109" fmla="*/ 1071 h 1942"/>
              <a:gd name="T110" fmla="*/ 499 w 2080"/>
              <a:gd name="T111" fmla="*/ 1142 h 1942"/>
              <a:gd name="T112" fmla="*/ 430 w 2080"/>
              <a:gd name="T113" fmla="*/ 1118 h 1942"/>
              <a:gd name="T114" fmla="*/ 188 w 2080"/>
              <a:gd name="T115" fmla="*/ 825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0" h="1942">
                <a:moveTo>
                  <a:pt x="1892" y="1625"/>
                </a:moveTo>
                <a:cubicBezTo>
                  <a:pt x="1880" y="1761"/>
                  <a:pt x="1776" y="1874"/>
                  <a:pt x="1650" y="1918"/>
                </a:cubicBezTo>
                <a:cubicBezTo>
                  <a:pt x="1581" y="1942"/>
                  <a:pt x="1581" y="1942"/>
                  <a:pt x="1581" y="1942"/>
                </a:cubicBezTo>
                <a:cubicBezTo>
                  <a:pt x="1598" y="1871"/>
                  <a:pt x="1598" y="1871"/>
                  <a:pt x="1598" y="1871"/>
                </a:cubicBezTo>
                <a:cubicBezTo>
                  <a:pt x="1606" y="1836"/>
                  <a:pt x="1608" y="1806"/>
                  <a:pt x="1595" y="1789"/>
                </a:cubicBezTo>
                <a:cubicBezTo>
                  <a:pt x="1581" y="1770"/>
                  <a:pt x="1546" y="1758"/>
                  <a:pt x="1480" y="1758"/>
                </a:cubicBezTo>
                <a:cubicBezTo>
                  <a:pt x="1316" y="1758"/>
                  <a:pt x="1168" y="1706"/>
                  <a:pt x="1060" y="1621"/>
                </a:cubicBezTo>
                <a:cubicBezTo>
                  <a:pt x="949" y="1534"/>
                  <a:pt x="880" y="1413"/>
                  <a:pt x="880" y="1279"/>
                </a:cubicBezTo>
                <a:cubicBezTo>
                  <a:pt x="880" y="1145"/>
                  <a:pt x="949" y="1024"/>
                  <a:pt x="1060" y="937"/>
                </a:cubicBezTo>
                <a:cubicBezTo>
                  <a:pt x="1168" y="852"/>
                  <a:pt x="1316" y="800"/>
                  <a:pt x="1480" y="800"/>
                </a:cubicBezTo>
                <a:cubicBezTo>
                  <a:pt x="1644" y="800"/>
                  <a:pt x="1792" y="852"/>
                  <a:pt x="1900" y="937"/>
                </a:cubicBezTo>
                <a:cubicBezTo>
                  <a:pt x="2012" y="1024"/>
                  <a:pt x="2080" y="1144"/>
                  <a:pt x="2080" y="1278"/>
                </a:cubicBezTo>
                <a:cubicBezTo>
                  <a:pt x="2080" y="1420"/>
                  <a:pt x="2003" y="1542"/>
                  <a:pt x="1892" y="1625"/>
                </a:cubicBezTo>
                <a:close/>
                <a:moveTo>
                  <a:pt x="840" y="360"/>
                </a:moveTo>
                <a:cubicBezTo>
                  <a:pt x="840" y="272"/>
                  <a:pt x="768" y="200"/>
                  <a:pt x="680" y="200"/>
                </a:cubicBezTo>
                <a:cubicBezTo>
                  <a:pt x="520" y="200"/>
                  <a:pt x="520" y="200"/>
                  <a:pt x="520" y="200"/>
                </a:cubicBezTo>
                <a:cubicBezTo>
                  <a:pt x="432" y="200"/>
                  <a:pt x="360" y="272"/>
                  <a:pt x="360" y="360"/>
                </a:cubicBezTo>
                <a:cubicBezTo>
                  <a:pt x="360" y="400"/>
                  <a:pt x="360" y="400"/>
                  <a:pt x="360" y="400"/>
                </a:cubicBezTo>
                <a:cubicBezTo>
                  <a:pt x="440" y="400"/>
                  <a:pt x="440" y="400"/>
                  <a:pt x="440" y="400"/>
                </a:cubicBezTo>
                <a:cubicBezTo>
                  <a:pt x="440" y="360"/>
                  <a:pt x="440" y="360"/>
                  <a:pt x="440" y="360"/>
                </a:cubicBezTo>
                <a:cubicBezTo>
                  <a:pt x="440" y="316"/>
                  <a:pt x="476" y="280"/>
                  <a:pt x="520" y="280"/>
                </a:cubicBezTo>
                <a:cubicBezTo>
                  <a:pt x="680" y="280"/>
                  <a:pt x="680" y="280"/>
                  <a:pt x="680" y="280"/>
                </a:cubicBezTo>
                <a:cubicBezTo>
                  <a:pt x="724" y="280"/>
                  <a:pt x="760" y="316"/>
                  <a:pt x="760" y="360"/>
                </a:cubicBezTo>
                <a:cubicBezTo>
                  <a:pt x="760" y="401"/>
                  <a:pt x="728" y="436"/>
                  <a:pt x="687" y="440"/>
                </a:cubicBezTo>
                <a:cubicBezTo>
                  <a:pt x="615" y="446"/>
                  <a:pt x="560" y="506"/>
                  <a:pt x="560" y="579"/>
                </a:cubicBezTo>
                <a:cubicBezTo>
                  <a:pt x="560" y="600"/>
                  <a:pt x="560" y="600"/>
                  <a:pt x="560" y="600"/>
                </a:cubicBezTo>
                <a:cubicBezTo>
                  <a:pt x="640" y="600"/>
                  <a:pt x="640" y="600"/>
                  <a:pt x="640" y="600"/>
                </a:cubicBezTo>
                <a:cubicBezTo>
                  <a:pt x="640" y="579"/>
                  <a:pt x="640" y="579"/>
                  <a:pt x="640" y="579"/>
                </a:cubicBezTo>
                <a:cubicBezTo>
                  <a:pt x="640" y="548"/>
                  <a:pt x="664" y="522"/>
                  <a:pt x="694" y="519"/>
                </a:cubicBezTo>
                <a:cubicBezTo>
                  <a:pt x="777" y="512"/>
                  <a:pt x="840" y="442"/>
                  <a:pt x="840" y="360"/>
                </a:cubicBezTo>
                <a:close/>
                <a:moveTo>
                  <a:pt x="1440" y="1480"/>
                </a:moveTo>
                <a:cubicBezTo>
                  <a:pt x="1440" y="1560"/>
                  <a:pt x="1440" y="1560"/>
                  <a:pt x="1440" y="1560"/>
                </a:cubicBezTo>
                <a:cubicBezTo>
                  <a:pt x="1520" y="1560"/>
                  <a:pt x="1520" y="1560"/>
                  <a:pt x="1520" y="1560"/>
                </a:cubicBezTo>
                <a:cubicBezTo>
                  <a:pt x="1520" y="1480"/>
                  <a:pt x="1520" y="1480"/>
                  <a:pt x="1520" y="1480"/>
                </a:cubicBezTo>
                <a:lnTo>
                  <a:pt x="1440" y="1480"/>
                </a:lnTo>
                <a:close/>
                <a:moveTo>
                  <a:pt x="1440" y="1400"/>
                </a:moveTo>
                <a:cubicBezTo>
                  <a:pt x="1520" y="1400"/>
                  <a:pt x="1520" y="1400"/>
                  <a:pt x="1520" y="1400"/>
                </a:cubicBezTo>
                <a:cubicBezTo>
                  <a:pt x="1520" y="1000"/>
                  <a:pt x="1520" y="1000"/>
                  <a:pt x="1520" y="1000"/>
                </a:cubicBezTo>
                <a:cubicBezTo>
                  <a:pt x="1440" y="1000"/>
                  <a:pt x="1440" y="1000"/>
                  <a:pt x="1440" y="1000"/>
                </a:cubicBezTo>
                <a:lnTo>
                  <a:pt x="1440" y="1400"/>
                </a:lnTo>
                <a:close/>
                <a:moveTo>
                  <a:pt x="560" y="680"/>
                </a:moveTo>
                <a:cubicBezTo>
                  <a:pt x="560" y="760"/>
                  <a:pt x="560" y="760"/>
                  <a:pt x="560" y="760"/>
                </a:cubicBezTo>
                <a:cubicBezTo>
                  <a:pt x="640" y="760"/>
                  <a:pt x="640" y="760"/>
                  <a:pt x="640" y="760"/>
                </a:cubicBezTo>
                <a:cubicBezTo>
                  <a:pt x="640" y="680"/>
                  <a:pt x="640" y="680"/>
                  <a:pt x="640" y="680"/>
                </a:cubicBezTo>
                <a:lnTo>
                  <a:pt x="560" y="680"/>
                </a:lnTo>
                <a:close/>
                <a:moveTo>
                  <a:pt x="188" y="825"/>
                </a:moveTo>
                <a:cubicBezTo>
                  <a:pt x="77" y="742"/>
                  <a:pt x="0" y="620"/>
                  <a:pt x="0" y="478"/>
                </a:cubicBezTo>
                <a:cubicBezTo>
                  <a:pt x="0" y="344"/>
                  <a:pt x="69" y="224"/>
                  <a:pt x="180" y="137"/>
                </a:cubicBezTo>
                <a:cubicBezTo>
                  <a:pt x="288" y="52"/>
                  <a:pt x="436" y="0"/>
                  <a:pt x="600" y="0"/>
                </a:cubicBezTo>
                <a:cubicBezTo>
                  <a:pt x="764" y="0"/>
                  <a:pt x="912" y="52"/>
                  <a:pt x="1020" y="137"/>
                </a:cubicBezTo>
                <a:cubicBezTo>
                  <a:pt x="1131" y="224"/>
                  <a:pt x="1200" y="345"/>
                  <a:pt x="1200" y="479"/>
                </a:cubicBezTo>
                <a:cubicBezTo>
                  <a:pt x="1200" y="613"/>
                  <a:pt x="1131" y="734"/>
                  <a:pt x="1020" y="821"/>
                </a:cubicBezTo>
                <a:cubicBezTo>
                  <a:pt x="912" y="906"/>
                  <a:pt x="764" y="958"/>
                  <a:pt x="600" y="958"/>
                </a:cubicBezTo>
                <a:cubicBezTo>
                  <a:pt x="534" y="958"/>
                  <a:pt x="500" y="970"/>
                  <a:pt x="485" y="989"/>
                </a:cubicBezTo>
                <a:cubicBezTo>
                  <a:pt x="472" y="1006"/>
                  <a:pt x="474" y="1035"/>
                  <a:pt x="482" y="1071"/>
                </a:cubicBezTo>
                <a:cubicBezTo>
                  <a:pt x="499" y="1142"/>
                  <a:pt x="499" y="1142"/>
                  <a:pt x="499" y="1142"/>
                </a:cubicBezTo>
                <a:cubicBezTo>
                  <a:pt x="430" y="1118"/>
                  <a:pt x="430" y="1118"/>
                  <a:pt x="430" y="1118"/>
                </a:cubicBezTo>
                <a:cubicBezTo>
                  <a:pt x="304" y="1074"/>
                  <a:pt x="200" y="961"/>
                  <a:pt x="188" y="825"/>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GB" sz="1333" dirty="0"/>
          </a:p>
        </p:txBody>
      </p:sp>
      <p:graphicFrame>
        <p:nvGraphicFramePr>
          <p:cNvPr id="8" name="Table 7">
            <a:extLst>
              <a:ext uri="{FF2B5EF4-FFF2-40B4-BE49-F238E27FC236}">
                <a16:creationId xmlns:a16="http://schemas.microsoft.com/office/drawing/2014/main" xmlns="" id="{C07F343F-4720-4317-8916-55F89D5E1FA1}"/>
              </a:ext>
            </a:extLst>
          </p:cNvPr>
          <p:cNvGraphicFramePr>
            <a:graphicFrameLocks noGrp="1"/>
          </p:cNvGraphicFramePr>
          <p:nvPr>
            <p:extLst>
              <p:ext uri="{D42A27DB-BD31-4B8C-83A1-F6EECF244321}">
                <p14:modId xmlns:p14="http://schemas.microsoft.com/office/powerpoint/2010/main" val="280668888"/>
              </p:ext>
            </p:extLst>
          </p:nvPr>
        </p:nvGraphicFramePr>
        <p:xfrm>
          <a:off x="699103" y="3224761"/>
          <a:ext cx="5065590" cy="1858904"/>
        </p:xfrm>
        <a:graphic>
          <a:graphicData uri="http://schemas.openxmlformats.org/drawingml/2006/table">
            <a:tbl>
              <a:tblPr firstRow="1" bandRow="1">
                <a:tableStyleId>{2D5ABB26-0587-4C30-8999-92F81FD0307C}</a:tableStyleId>
              </a:tblPr>
              <a:tblGrid>
                <a:gridCol w="1688530">
                  <a:extLst>
                    <a:ext uri="{9D8B030D-6E8A-4147-A177-3AD203B41FA5}">
                      <a16:colId xmlns:a16="http://schemas.microsoft.com/office/drawing/2014/main" xmlns="" val="1434514099"/>
                    </a:ext>
                  </a:extLst>
                </a:gridCol>
                <a:gridCol w="1688530">
                  <a:extLst>
                    <a:ext uri="{9D8B030D-6E8A-4147-A177-3AD203B41FA5}">
                      <a16:colId xmlns:a16="http://schemas.microsoft.com/office/drawing/2014/main" xmlns="" val="3643575207"/>
                    </a:ext>
                  </a:extLst>
                </a:gridCol>
                <a:gridCol w="1688530">
                  <a:extLst>
                    <a:ext uri="{9D8B030D-6E8A-4147-A177-3AD203B41FA5}">
                      <a16:colId xmlns:a16="http://schemas.microsoft.com/office/drawing/2014/main" xmlns="" val="3154958576"/>
                    </a:ext>
                  </a:extLst>
                </a:gridCol>
              </a:tblGrid>
              <a:tr h="517972">
                <a:tc>
                  <a:txBody>
                    <a:bodyPr/>
                    <a:lstStyle/>
                    <a:p>
                      <a:endParaRPr lang="en-US" sz="1600" noProof="0" dirty="0"/>
                    </a:p>
                  </a:txBody>
                  <a:tcPr/>
                </a:tc>
                <a:tc>
                  <a:txBody>
                    <a:bodyPr/>
                    <a:lstStyle/>
                    <a:p>
                      <a:r>
                        <a:rPr lang="en-US" sz="1600" noProof="0" dirty="0"/>
                        <a:t>Agencies</a:t>
                      </a:r>
                    </a:p>
                  </a:txBody>
                  <a:tcPr/>
                </a:tc>
                <a:tc>
                  <a:txBody>
                    <a:bodyPr/>
                    <a:lstStyle/>
                    <a:p>
                      <a:r>
                        <a:rPr lang="en-US" sz="1600" noProof="0" dirty="0"/>
                        <a:t>Advertisers</a:t>
                      </a:r>
                    </a:p>
                  </a:txBody>
                  <a:tcPr/>
                </a:tc>
                <a:extLst>
                  <a:ext uri="{0D108BD9-81ED-4DB2-BD59-A6C34878D82A}">
                    <a16:rowId xmlns:a16="http://schemas.microsoft.com/office/drawing/2014/main" xmlns="" val="177543372"/>
                  </a:ext>
                </a:extLst>
              </a:tr>
              <a:tr h="517972">
                <a:tc>
                  <a:txBody>
                    <a:bodyPr/>
                    <a:lstStyle/>
                    <a:p>
                      <a:r>
                        <a:rPr lang="en-US" sz="1600" noProof="0" dirty="0"/>
                        <a:t>Is it necessary?</a:t>
                      </a:r>
                    </a:p>
                    <a:p>
                      <a:endParaRPr lang="en-US" sz="1600" noProof="0" dirty="0"/>
                    </a:p>
                    <a:p>
                      <a:endParaRPr lang="en-US" sz="1600" noProof="0" dirty="0"/>
                    </a:p>
                  </a:txBody>
                  <a:tcPr/>
                </a:tc>
                <a:tc>
                  <a:txBody>
                    <a:bodyPr/>
                    <a:lstStyle/>
                    <a:p>
                      <a:endParaRPr lang="en-US" sz="1600" noProof="0" dirty="0"/>
                    </a:p>
                  </a:txBody>
                  <a:tcPr/>
                </a:tc>
                <a:tc>
                  <a:txBody>
                    <a:bodyPr/>
                    <a:lstStyle/>
                    <a:p>
                      <a:endParaRPr lang="en-US" sz="1600" noProof="0" dirty="0"/>
                    </a:p>
                  </a:txBody>
                  <a:tcPr/>
                </a:tc>
                <a:extLst>
                  <a:ext uri="{0D108BD9-81ED-4DB2-BD59-A6C34878D82A}">
                    <a16:rowId xmlns:a16="http://schemas.microsoft.com/office/drawing/2014/main" xmlns="" val="3532536243"/>
                  </a:ext>
                </a:extLst>
              </a:tr>
              <a:tr h="517972">
                <a:tc>
                  <a:txBody>
                    <a:bodyPr/>
                    <a:lstStyle/>
                    <a:p>
                      <a:r>
                        <a:rPr lang="en-US" sz="1600" noProof="0" dirty="0"/>
                        <a:t>Is it feasible?</a:t>
                      </a:r>
                    </a:p>
                  </a:txBody>
                  <a:tcPr/>
                </a:tc>
                <a:tc>
                  <a:txBody>
                    <a:bodyPr/>
                    <a:lstStyle/>
                    <a:p>
                      <a:endParaRPr lang="en-US" sz="1600" noProof="0" dirty="0"/>
                    </a:p>
                  </a:txBody>
                  <a:tcPr/>
                </a:tc>
                <a:tc>
                  <a:txBody>
                    <a:bodyPr/>
                    <a:lstStyle/>
                    <a:p>
                      <a:endParaRPr lang="en-US" sz="1600" noProof="0" dirty="0"/>
                    </a:p>
                  </a:txBody>
                  <a:tcPr/>
                </a:tc>
                <a:extLst>
                  <a:ext uri="{0D108BD9-81ED-4DB2-BD59-A6C34878D82A}">
                    <a16:rowId xmlns:a16="http://schemas.microsoft.com/office/drawing/2014/main" xmlns="" val="4023178150"/>
                  </a:ext>
                </a:extLst>
              </a:tr>
            </a:tbl>
          </a:graphicData>
        </a:graphic>
      </p:graphicFrame>
      <p:sp>
        <p:nvSpPr>
          <p:cNvPr id="26" name="Freeform 31">
            <a:extLst>
              <a:ext uri="{FF2B5EF4-FFF2-40B4-BE49-F238E27FC236}">
                <a16:creationId xmlns:a16="http://schemas.microsoft.com/office/drawing/2014/main" xmlns="" id="{D218AD42-DA36-4FFC-8651-8B006304452C}"/>
              </a:ext>
            </a:extLst>
          </p:cNvPr>
          <p:cNvSpPr>
            <a:spLocks noChangeAspect="1" noEditPoints="1"/>
          </p:cNvSpPr>
          <p:nvPr>
            <p:custDataLst>
              <p:tags r:id="rId2"/>
            </p:custDataLst>
          </p:nvPr>
        </p:nvSpPr>
        <p:spPr bwMode="auto">
          <a:xfrm>
            <a:off x="2770150" y="3713719"/>
            <a:ext cx="630391"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 name="T22" fmla="*/ 1000 w 2080"/>
              <a:gd name="T23" fmla="*/ 1040 h 1901"/>
              <a:gd name="T24" fmla="*/ 1080 w 2080"/>
              <a:gd name="T25" fmla="*/ 1040 h 1901"/>
              <a:gd name="T26" fmla="*/ 1080 w 2080"/>
              <a:gd name="T27" fmla="*/ 320 h 1901"/>
              <a:gd name="T28" fmla="*/ 1000 w 2080"/>
              <a:gd name="T29" fmla="*/ 320 h 1901"/>
              <a:gd name="T30" fmla="*/ 1000 w 2080"/>
              <a:gd name="T31" fmla="*/ 1040 h 1901"/>
              <a:gd name="T32" fmla="*/ 1000 w 2080"/>
              <a:gd name="T33" fmla="*/ 1200 h 1901"/>
              <a:gd name="T34" fmla="*/ 1000 w 2080"/>
              <a:gd name="T35" fmla="*/ 1280 h 1901"/>
              <a:gd name="T36" fmla="*/ 1080 w 2080"/>
              <a:gd name="T37" fmla="*/ 1280 h 1901"/>
              <a:gd name="T38" fmla="*/ 1080 w 2080"/>
              <a:gd name="T39" fmla="*/ 1200 h 1901"/>
              <a:gd name="T40" fmla="*/ 1000 w 2080"/>
              <a:gd name="T41" fmla="*/ 12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moveTo>
                  <a:pt x="1000" y="1040"/>
                </a:moveTo>
                <a:cubicBezTo>
                  <a:pt x="1080" y="1040"/>
                  <a:pt x="1080" y="1040"/>
                  <a:pt x="1080" y="1040"/>
                </a:cubicBezTo>
                <a:cubicBezTo>
                  <a:pt x="1080" y="320"/>
                  <a:pt x="1080" y="320"/>
                  <a:pt x="1080" y="320"/>
                </a:cubicBezTo>
                <a:cubicBezTo>
                  <a:pt x="1000" y="320"/>
                  <a:pt x="1000" y="320"/>
                  <a:pt x="1000" y="320"/>
                </a:cubicBezTo>
                <a:lnTo>
                  <a:pt x="1000" y="1040"/>
                </a:lnTo>
                <a:close/>
                <a:moveTo>
                  <a:pt x="1000" y="1200"/>
                </a:moveTo>
                <a:cubicBezTo>
                  <a:pt x="1000" y="1280"/>
                  <a:pt x="1000" y="1280"/>
                  <a:pt x="1000" y="1280"/>
                </a:cubicBezTo>
                <a:cubicBezTo>
                  <a:pt x="1080" y="1280"/>
                  <a:pt x="1080" y="1280"/>
                  <a:pt x="1080" y="1280"/>
                </a:cubicBezTo>
                <a:cubicBezTo>
                  <a:pt x="1080" y="1200"/>
                  <a:pt x="1080" y="1200"/>
                  <a:pt x="1080" y="1200"/>
                </a:cubicBezTo>
                <a:lnTo>
                  <a:pt x="1000" y="120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GB" sz="1333" noProof="1"/>
          </a:p>
        </p:txBody>
      </p:sp>
      <p:sp>
        <p:nvSpPr>
          <p:cNvPr id="28" name="Freeform 36">
            <a:extLst>
              <a:ext uri="{FF2B5EF4-FFF2-40B4-BE49-F238E27FC236}">
                <a16:creationId xmlns:a16="http://schemas.microsoft.com/office/drawing/2014/main" xmlns="" id="{99A31426-AF69-459D-B000-17916A8D34F5}"/>
              </a:ext>
            </a:extLst>
          </p:cNvPr>
          <p:cNvSpPr>
            <a:spLocks noChangeAspect="1" noEditPoints="1"/>
          </p:cNvSpPr>
          <p:nvPr>
            <p:custDataLst>
              <p:tags r:id="rId3"/>
            </p:custDataLst>
          </p:nvPr>
        </p:nvSpPr>
        <p:spPr bwMode="auto">
          <a:xfrm>
            <a:off x="4263025" y="3713719"/>
            <a:ext cx="630392"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 name="T22" fmla="*/ 1036 w 2080"/>
              <a:gd name="T23" fmla="*/ 320 h 1901"/>
              <a:gd name="T24" fmla="*/ 720 w 2080"/>
              <a:gd name="T25" fmla="*/ 600 h 1901"/>
              <a:gd name="T26" fmla="*/ 800 w 2080"/>
              <a:gd name="T27" fmla="*/ 600 h 1901"/>
              <a:gd name="T28" fmla="*/ 1036 w 2080"/>
              <a:gd name="T29" fmla="*/ 400 h 1901"/>
              <a:gd name="T30" fmla="*/ 1280 w 2080"/>
              <a:gd name="T31" fmla="*/ 600 h 1901"/>
              <a:gd name="T32" fmla="*/ 1140 w 2080"/>
              <a:gd name="T33" fmla="*/ 787 h 1901"/>
              <a:gd name="T34" fmla="*/ 1000 w 2080"/>
              <a:gd name="T35" fmla="*/ 960 h 1901"/>
              <a:gd name="T36" fmla="*/ 1000 w 2080"/>
              <a:gd name="T37" fmla="*/ 1040 h 1901"/>
              <a:gd name="T38" fmla="*/ 1080 w 2080"/>
              <a:gd name="T39" fmla="*/ 1040 h 1901"/>
              <a:gd name="T40" fmla="*/ 1080 w 2080"/>
              <a:gd name="T41" fmla="*/ 960 h 1901"/>
              <a:gd name="T42" fmla="*/ 1178 w 2080"/>
              <a:gd name="T43" fmla="*/ 857 h 1901"/>
              <a:gd name="T44" fmla="*/ 1360 w 2080"/>
              <a:gd name="T45" fmla="*/ 600 h 1901"/>
              <a:gd name="T46" fmla="*/ 1036 w 2080"/>
              <a:gd name="T47" fmla="*/ 320 h 1901"/>
              <a:gd name="T48" fmla="*/ 1000 w 2080"/>
              <a:gd name="T49" fmla="*/ 1200 h 1901"/>
              <a:gd name="T50" fmla="*/ 1000 w 2080"/>
              <a:gd name="T51" fmla="*/ 1280 h 1901"/>
              <a:gd name="T52" fmla="*/ 1080 w 2080"/>
              <a:gd name="T53" fmla="*/ 1280 h 1901"/>
              <a:gd name="T54" fmla="*/ 1080 w 2080"/>
              <a:gd name="T55" fmla="*/ 1200 h 1901"/>
              <a:gd name="T56" fmla="*/ 1000 w 2080"/>
              <a:gd name="T57" fmla="*/ 12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moveTo>
                  <a:pt x="1036" y="320"/>
                </a:moveTo>
                <a:cubicBezTo>
                  <a:pt x="865" y="320"/>
                  <a:pt x="720" y="418"/>
                  <a:pt x="720" y="600"/>
                </a:cubicBezTo>
                <a:cubicBezTo>
                  <a:pt x="800" y="600"/>
                  <a:pt x="800" y="600"/>
                  <a:pt x="800" y="600"/>
                </a:cubicBezTo>
                <a:cubicBezTo>
                  <a:pt x="800" y="463"/>
                  <a:pt x="910" y="400"/>
                  <a:pt x="1036" y="400"/>
                </a:cubicBezTo>
                <a:cubicBezTo>
                  <a:pt x="1160" y="400"/>
                  <a:pt x="1280" y="458"/>
                  <a:pt x="1280" y="600"/>
                </a:cubicBezTo>
                <a:cubicBezTo>
                  <a:pt x="1280" y="709"/>
                  <a:pt x="1206" y="750"/>
                  <a:pt x="1140" y="787"/>
                </a:cubicBezTo>
                <a:cubicBezTo>
                  <a:pt x="1066" y="828"/>
                  <a:pt x="1000" y="865"/>
                  <a:pt x="1000" y="960"/>
                </a:cubicBezTo>
                <a:cubicBezTo>
                  <a:pt x="1000" y="1040"/>
                  <a:pt x="1000" y="1040"/>
                  <a:pt x="1000" y="1040"/>
                </a:cubicBezTo>
                <a:cubicBezTo>
                  <a:pt x="1080" y="1040"/>
                  <a:pt x="1080" y="1040"/>
                  <a:pt x="1080" y="1040"/>
                </a:cubicBezTo>
                <a:cubicBezTo>
                  <a:pt x="1080" y="960"/>
                  <a:pt x="1080" y="960"/>
                  <a:pt x="1080" y="960"/>
                </a:cubicBezTo>
                <a:cubicBezTo>
                  <a:pt x="1080" y="912"/>
                  <a:pt x="1127" y="885"/>
                  <a:pt x="1178" y="857"/>
                </a:cubicBezTo>
                <a:cubicBezTo>
                  <a:pt x="1264" y="809"/>
                  <a:pt x="1360" y="756"/>
                  <a:pt x="1360" y="600"/>
                </a:cubicBezTo>
                <a:cubicBezTo>
                  <a:pt x="1360" y="414"/>
                  <a:pt x="1207" y="320"/>
                  <a:pt x="1036" y="320"/>
                </a:cubicBezTo>
                <a:close/>
                <a:moveTo>
                  <a:pt x="1000" y="1200"/>
                </a:moveTo>
                <a:cubicBezTo>
                  <a:pt x="1000" y="1280"/>
                  <a:pt x="1000" y="1280"/>
                  <a:pt x="1000" y="1280"/>
                </a:cubicBezTo>
                <a:cubicBezTo>
                  <a:pt x="1080" y="1280"/>
                  <a:pt x="1080" y="1280"/>
                  <a:pt x="1080" y="1280"/>
                </a:cubicBezTo>
                <a:cubicBezTo>
                  <a:pt x="1080" y="1200"/>
                  <a:pt x="1080" y="1200"/>
                  <a:pt x="1080" y="1200"/>
                </a:cubicBezTo>
                <a:lnTo>
                  <a:pt x="1000" y="120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GB" sz="1333" noProof="1"/>
          </a:p>
        </p:txBody>
      </p:sp>
      <p:sp>
        <p:nvSpPr>
          <p:cNvPr id="29" name="Freeform 36">
            <a:extLst>
              <a:ext uri="{FF2B5EF4-FFF2-40B4-BE49-F238E27FC236}">
                <a16:creationId xmlns:a16="http://schemas.microsoft.com/office/drawing/2014/main" xmlns="" id="{655EBE14-740D-46DF-A9F4-47112868852C}"/>
              </a:ext>
            </a:extLst>
          </p:cNvPr>
          <p:cNvSpPr>
            <a:spLocks noChangeAspect="1" noEditPoints="1"/>
          </p:cNvSpPr>
          <p:nvPr>
            <p:custDataLst>
              <p:tags r:id="rId4"/>
            </p:custDataLst>
          </p:nvPr>
        </p:nvSpPr>
        <p:spPr bwMode="auto">
          <a:xfrm>
            <a:off x="2770150" y="4447156"/>
            <a:ext cx="630392"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 name="T22" fmla="*/ 1036 w 2080"/>
              <a:gd name="T23" fmla="*/ 320 h 1901"/>
              <a:gd name="T24" fmla="*/ 720 w 2080"/>
              <a:gd name="T25" fmla="*/ 600 h 1901"/>
              <a:gd name="T26" fmla="*/ 800 w 2080"/>
              <a:gd name="T27" fmla="*/ 600 h 1901"/>
              <a:gd name="T28" fmla="*/ 1036 w 2080"/>
              <a:gd name="T29" fmla="*/ 400 h 1901"/>
              <a:gd name="T30" fmla="*/ 1280 w 2080"/>
              <a:gd name="T31" fmla="*/ 600 h 1901"/>
              <a:gd name="T32" fmla="*/ 1140 w 2080"/>
              <a:gd name="T33" fmla="*/ 787 h 1901"/>
              <a:gd name="T34" fmla="*/ 1000 w 2080"/>
              <a:gd name="T35" fmla="*/ 960 h 1901"/>
              <a:gd name="T36" fmla="*/ 1000 w 2080"/>
              <a:gd name="T37" fmla="*/ 1040 h 1901"/>
              <a:gd name="T38" fmla="*/ 1080 w 2080"/>
              <a:gd name="T39" fmla="*/ 1040 h 1901"/>
              <a:gd name="T40" fmla="*/ 1080 w 2080"/>
              <a:gd name="T41" fmla="*/ 960 h 1901"/>
              <a:gd name="T42" fmla="*/ 1178 w 2080"/>
              <a:gd name="T43" fmla="*/ 857 h 1901"/>
              <a:gd name="T44" fmla="*/ 1360 w 2080"/>
              <a:gd name="T45" fmla="*/ 600 h 1901"/>
              <a:gd name="T46" fmla="*/ 1036 w 2080"/>
              <a:gd name="T47" fmla="*/ 320 h 1901"/>
              <a:gd name="T48" fmla="*/ 1000 w 2080"/>
              <a:gd name="T49" fmla="*/ 1200 h 1901"/>
              <a:gd name="T50" fmla="*/ 1000 w 2080"/>
              <a:gd name="T51" fmla="*/ 1280 h 1901"/>
              <a:gd name="T52" fmla="*/ 1080 w 2080"/>
              <a:gd name="T53" fmla="*/ 1280 h 1901"/>
              <a:gd name="T54" fmla="*/ 1080 w 2080"/>
              <a:gd name="T55" fmla="*/ 1200 h 1901"/>
              <a:gd name="T56" fmla="*/ 1000 w 2080"/>
              <a:gd name="T57" fmla="*/ 12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moveTo>
                  <a:pt x="1036" y="320"/>
                </a:moveTo>
                <a:cubicBezTo>
                  <a:pt x="865" y="320"/>
                  <a:pt x="720" y="418"/>
                  <a:pt x="720" y="600"/>
                </a:cubicBezTo>
                <a:cubicBezTo>
                  <a:pt x="800" y="600"/>
                  <a:pt x="800" y="600"/>
                  <a:pt x="800" y="600"/>
                </a:cubicBezTo>
                <a:cubicBezTo>
                  <a:pt x="800" y="463"/>
                  <a:pt x="910" y="400"/>
                  <a:pt x="1036" y="400"/>
                </a:cubicBezTo>
                <a:cubicBezTo>
                  <a:pt x="1160" y="400"/>
                  <a:pt x="1280" y="458"/>
                  <a:pt x="1280" y="600"/>
                </a:cubicBezTo>
                <a:cubicBezTo>
                  <a:pt x="1280" y="709"/>
                  <a:pt x="1206" y="750"/>
                  <a:pt x="1140" y="787"/>
                </a:cubicBezTo>
                <a:cubicBezTo>
                  <a:pt x="1066" y="828"/>
                  <a:pt x="1000" y="865"/>
                  <a:pt x="1000" y="960"/>
                </a:cubicBezTo>
                <a:cubicBezTo>
                  <a:pt x="1000" y="1040"/>
                  <a:pt x="1000" y="1040"/>
                  <a:pt x="1000" y="1040"/>
                </a:cubicBezTo>
                <a:cubicBezTo>
                  <a:pt x="1080" y="1040"/>
                  <a:pt x="1080" y="1040"/>
                  <a:pt x="1080" y="1040"/>
                </a:cubicBezTo>
                <a:cubicBezTo>
                  <a:pt x="1080" y="960"/>
                  <a:pt x="1080" y="960"/>
                  <a:pt x="1080" y="960"/>
                </a:cubicBezTo>
                <a:cubicBezTo>
                  <a:pt x="1080" y="912"/>
                  <a:pt x="1127" y="885"/>
                  <a:pt x="1178" y="857"/>
                </a:cubicBezTo>
                <a:cubicBezTo>
                  <a:pt x="1264" y="809"/>
                  <a:pt x="1360" y="756"/>
                  <a:pt x="1360" y="600"/>
                </a:cubicBezTo>
                <a:cubicBezTo>
                  <a:pt x="1360" y="414"/>
                  <a:pt x="1207" y="320"/>
                  <a:pt x="1036" y="320"/>
                </a:cubicBezTo>
                <a:close/>
                <a:moveTo>
                  <a:pt x="1000" y="1200"/>
                </a:moveTo>
                <a:cubicBezTo>
                  <a:pt x="1000" y="1280"/>
                  <a:pt x="1000" y="1280"/>
                  <a:pt x="1000" y="1280"/>
                </a:cubicBezTo>
                <a:cubicBezTo>
                  <a:pt x="1080" y="1280"/>
                  <a:pt x="1080" y="1280"/>
                  <a:pt x="1080" y="1280"/>
                </a:cubicBezTo>
                <a:cubicBezTo>
                  <a:pt x="1080" y="1200"/>
                  <a:pt x="1080" y="1200"/>
                  <a:pt x="1080" y="1200"/>
                </a:cubicBezTo>
                <a:lnTo>
                  <a:pt x="1000" y="120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GB" sz="1333" noProof="1"/>
          </a:p>
        </p:txBody>
      </p:sp>
      <p:grpSp>
        <p:nvGrpSpPr>
          <p:cNvPr id="7" name="Group 6">
            <a:extLst>
              <a:ext uri="{FF2B5EF4-FFF2-40B4-BE49-F238E27FC236}">
                <a16:creationId xmlns:a16="http://schemas.microsoft.com/office/drawing/2014/main" xmlns="" id="{65566017-C29E-41D8-A2FC-8986689BCEC8}"/>
              </a:ext>
            </a:extLst>
          </p:cNvPr>
          <p:cNvGrpSpPr/>
          <p:nvPr/>
        </p:nvGrpSpPr>
        <p:grpSpPr>
          <a:xfrm>
            <a:off x="4106112" y="4408551"/>
            <a:ext cx="944217" cy="790765"/>
            <a:chOff x="4106112" y="4408551"/>
            <a:chExt cx="944217" cy="790765"/>
          </a:xfrm>
        </p:grpSpPr>
        <p:sp>
          <p:nvSpPr>
            <p:cNvPr id="30" name="Freeform 26">
              <a:extLst>
                <a:ext uri="{FF2B5EF4-FFF2-40B4-BE49-F238E27FC236}">
                  <a16:creationId xmlns:a16="http://schemas.microsoft.com/office/drawing/2014/main" xmlns="" id="{088B170C-C9C6-4244-AE78-AF1CA8CBE327}"/>
                </a:ext>
              </a:extLst>
            </p:cNvPr>
            <p:cNvSpPr>
              <a:spLocks noChangeAspect="1"/>
            </p:cNvSpPr>
            <p:nvPr>
              <p:custDataLst>
                <p:tags r:id="rId5"/>
              </p:custDataLst>
            </p:nvPr>
          </p:nvSpPr>
          <p:spPr bwMode="auto">
            <a:xfrm>
              <a:off x="4263025" y="4447156"/>
              <a:ext cx="630392" cy="576000"/>
            </a:xfrm>
            <a:custGeom>
              <a:avLst/>
              <a:gdLst>
                <a:gd name="T0" fmla="*/ 1746 w 2080"/>
                <a:gd name="T1" fmla="*/ 1384 h 1901"/>
                <a:gd name="T2" fmla="*/ 1626 w 2080"/>
                <a:gd name="T3" fmla="*/ 1677 h 1901"/>
                <a:gd name="T4" fmla="*/ 1332 w 2080"/>
                <a:gd name="T5" fmla="*/ 1878 h 1901"/>
                <a:gd name="T6" fmla="*/ 1264 w 2080"/>
                <a:gd name="T7" fmla="*/ 1901 h 1901"/>
                <a:gd name="T8" fmla="*/ 1281 w 2080"/>
                <a:gd name="T9" fmla="*/ 1830 h 1901"/>
                <a:gd name="T10" fmla="*/ 1271 w 2080"/>
                <a:gd name="T11" fmla="*/ 1665 h 1901"/>
                <a:gd name="T12" fmla="*/ 1040 w 2080"/>
                <a:gd name="T13" fmla="*/ 1600 h 1901"/>
                <a:gd name="T14" fmla="*/ 0 w 2080"/>
                <a:gd name="T15" fmla="*/ 800 h 1901"/>
                <a:gd name="T16" fmla="*/ 1040 w 2080"/>
                <a:gd name="T17" fmla="*/ 0 h 1901"/>
                <a:gd name="T18" fmla="*/ 2080 w 2080"/>
                <a:gd name="T19" fmla="*/ 798 h 1901"/>
                <a:gd name="T20" fmla="*/ 1746 w 2080"/>
                <a:gd name="T21" fmla="*/ 1384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0" h="1901">
                  <a:moveTo>
                    <a:pt x="1746" y="1384"/>
                  </a:moveTo>
                  <a:cubicBezTo>
                    <a:pt x="1740" y="1484"/>
                    <a:pt x="1698" y="1588"/>
                    <a:pt x="1626" y="1677"/>
                  </a:cubicBezTo>
                  <a:cubicBezTo>
                    <a:pt x="1556" y="1764"/>
                    <a:pt x="1456" y="1837"/>
                    <a:pt x="1332" y="1878"/>
                  </a:cubicBezTo>
                  <a:cubicBezTo>
                    <a:pt x="1264" y="1901"/>
                    <a:pt x="1264" y="1901"/>
                    <a:pt x="1264" y="1901"/>
                  </a:cubicBezTo>
                  <a:cubicBezTo>
                    <a:pt x="1281" y="1830"/>
                    <a:pt x="1281" y="1830"/>
                    <a:pt x="1281" y="1830"/>
                  </a:cubicBezTo>
                  <a:cubicBezTo>
                    <a:pt x="1298" y="1762"/>
                    <a:pt x="1301" y="1703"/>
                    <a:pt x="1271" y="1665"/>
                  </a:cubicBezTo>
                  <a:cubicBezTo>
                    <a:pt x="1239" y="1624"/>
                    <a:pt x="1169" y="1600"/>
                    <a:pt x="1040" y="1600"/>
                  </a:cubicBezTo>
                  <a:cubicBezTo>
                    <a:pt x="581" y="1600"/>
                    <a:pt x="0" y="1322"/>
                    <a:pt x="0" y="800"/>
                  </a:cubicBezTo>
                  <a:cubicBezTo>
                    <a:pt x="0" y="278"/>
                    <a:pt x="581" y="0"/>
                    <a:pt x="1040" y="0"/>
                  </a:cubicBezTo>
                  <a:cubicBezTo>
                    <a:pt x="1499" y="0"/>
                    <a:pt x="2080" y="275"/>
                    <a:pt x="2080" y="798"/>
                  </a:cubicBezTo>
                  <a:cubicBezTo>
                    <a:pt x="2080" y="1042"/>
                    <a:pt x="1940" y="1247"/>
                    <a:pt x="1746" y="1384"/>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GB" sz="1333" noProof="1"/>
            </a:p>
          </p:txBody>
        </p:sp>
        <p:sp>
          <p:nvSpPr>
            <p:cNvPr id="9" name="TextBox 8">
              <a:extLst>
                <a:ext uri="{FF2B5EF4-FFF2-40B4-BE49-F238E27FC236}">
                  <a16:creationId xmlns:a16="http://schemas.microsoft.com/office/drawing/2014/main" xmlns="" id="{00A22630-EEBD-4D3B-A513-0EC34E37BFF8}"/>
                </a:ext>
              </a:extLst>
            </p:cNvPr>
            <p:cNvSpPr txBox="1"/>
            <p:nvPr/>
          </p:nvSpPr>
          <p:spPr>
            <a:xfrm>
              <a:off x="4106112" y="4408551"/>
              <a:ext cx="944217" cy="790765"/>
            </a:xfrm>
            <a:prstGeom prst="rect">
              <a:avLst/>
            </a:prstGeom>
            <a:noFill/>
          </p:spPr>
          <p:txBody>
            <a:bodyPr wrap="square" lIns="0" tIns="0" rIns="0" bIns="0" rtlCol="0">
              <a:noAutofit/>
            </a:bodyPr>
            <a:lstStyle/>
            <a:p>
              <a:pPr algn="ctr">
                <a:lnSpc>
                  <a:spcPct val="125000"/>
                </a:lnSpc>
                <a:buClr>
                  <a:schemeClr val="tx2"/>
                </a:buClr>
              </a:pPr>
              <a:r>
                <a:rPr lang="en-GB" sz="2800" dirty="0">
                  <a:solidFill>
                    <a:schemeClr val="bg1"/>
                  </a:solidFill>
                </a:rPr>
                <a:t>0</a:t>
              </a:r>
            </a:p>
          </p:txBody>
        </p:sp>
        <p:cxnSp>
          <p:nvCxnSpPr>
            <p:cNvPr id="5" name="Straight Connector 4">
              <a:extLst>
                <a:ext uri="{FF2B5EF4-FFF2-40B4-BE49-F238E27FC236}">
                  <a16:creationId xmlns:a16="http://schemas.microsoft.com/office/drawing/2014/main" xmlns="" id="{A4D6C87E-C3E3-42E6-8415-E13BDB20C3CC}"/>
                </a:ext>
              </a:extLst>
            </p:cNvPr>
            <p:cNvCxnSpPr/>
            <p:nvPr/>
          </p:nvCxnSpPr>
          <p:spPr>
            <a:xfrm flipH="1">
              <a:off x="4473678" y="4542503"/>
              <a:ext cx="196645" cy="255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917473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4</a:t>
            </a:fld>
            <a:endParaRPr lang="en-US" dirty="0"/>
          </a:p>
        </p:txBody>
      </p:sp>
      <p:sp>
        <p:nvSpPr>
          <p:cNvPr id="5" name="Title 4"/>
          <p:cNvSpPr>
            <a:spLocks noGrp="1"/>
          </p:cNvSpPr>
          <p:nvPr>
            <p:ph type="ctrTitle"/>
          </p:nvPr>
        </p:nvSpPr>
        <p:spPr>
          <a:xfrm>
            <a:off x="324294" y="2310868"/>
            <a:ext cx="4154400" cy="2236264"/>
          </a:xfrm>
        </p:spPr>
        <p:txBody>
          <a:bodyPr anchor="ctr"/>
          <a:lstStyle/>
          <a:p>
            <a:r>
              <a:rPr lang="en-US" sz="4000" b="1" dirty="0"/>
              <a:t>1. Research background</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1193535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en-US" sz="1400" dirty="0"/>
              <a:t>Many people believe that there has already been a price increase on the market</a:t>
            </a:r>
            <a:r>
              <a:rPr lang="hu-HU" sz="1400" dirty="0"/>
              <a:t>,</a:t>
            </a:r>
            <a:r>
              <a:rPr lang="en-US" sz="1400" dirty="0"/>
              <a:t> mostly through various indexes. Such indirect price increases (which the market identifies mostly as season indexes and spot length indexes) were generally well-received.</a:t>
            </a:r>
          </a:p>
          <a:p>
            <a:pPr>
              <a:lnSpc>
                <a:spcPct val="125000"/>
              </a:lnSpc>
              <a:buClr>
                <a:schemeClr val="tx2"/>
              </a:buClr>
            </a:pPr>
            <a:endParaRPr lang="en-US" sz="1400" dirty="0"/>
          </a:p>
          <a:p>
            <a:pPr>
              <a:lnSpc>
                <a:spcPct val="125000"/>
              </a:lnSpc>
              <a:buClr>
                <a:schemeClr val="tx2"/>
              </a:buClr>
            </a:pPr>
            <a:r>
              <a:rPr lang="en-US" sz="1400" dirty="0"/>
              <a:t>These continue to provide a good opportunity for the differentiation of the price system and even the introduction of other index types might support the increase of price level.</a:t>
            </a:r>
          </a:p>
          <a:p>
            <a:pPr>
              <a:lnSpc>
                <a:spcPct val="125000"/>
              </a:lnSpc>
              <a:buClr>
                <a:schemeClr val="tx2"/>
              </a:buClr>
            </a:pPr>
            <a:endParaRPr lang="en-US" sz="1400" dirty="0"/>
          </a:p>
        </p:txBody>
      </p:sp>
      <p:sp>
        <p:nvSpPr>
          <p:cNvPr id="2" name="Title 1"/>
          <p:cNvSpPr>
            <a:spLocks noGrp="1"/>
          </p:cNvSpPr>
          <p:nvPr>
            <p:ph type="title"/>
          </p:nvPr>
        </p:nvSpPr>
        <p:spPr>
          <a:xfrm>
            <a:off x="731520" y="229932"/>
            <a:ext cx="7729086" cy="490042"/>
          </a:xfrm>
        </p:spPr>
        <p:txBody>
          <a:bodyPr/>
          <a:lstStyle/>
          <a:p>
            <a:r>
              <a:rPr lang="en-US" sz="3600" dirty="0">
                <a:solidFill>
                  <a:schemeClr val="accent3">
                    <a:lumMod val="50000"/>
                  </a:schemeClr>
                </a:solidFill>
              </a:rPr>
              <a:t>Indirect price increase</a:t>
            </a: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dirty="0">
              <a:solidFill>
                <a:srgbClr val="FFFFFF"/>
              </a:solidFill>
            </a:endParaRPr>
          </a:p>
        </p:txBody>
      </p:sp>
      <p:sp>
        <p:nvSpPr>
          <p:cNvPr id="11" name="Rectangle 10">
            <a:extLst>
              <a:ext uri="{FF2B5EF4-FFF2-40B4-BE49-F238E27FC236}">
                <a16:creationId xmlns:a16="http://schemas.microsoft.com/office/drawing/2014/main" xmlns="" id="{914D0C89-C420-4E24-81CA-DA3B3C9732C2}"/>
              </a:ext>
            </a:extLst>
          </p:cNvPr>
          <p:cNvSpPr/>
          <p:nvPr/>
        </p:nvSpPr>
        <p:spPr>
          <a:xfrm>
            <a:off x="7188200" y="1238846"/>
            <a:ext cx="5003800" cy="2190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sp>
        <p:nvSpPr>
          <p:cNvPr id="12" name="Text Placeholder 1">
            <a:extLst>
              <a:ext uri="{FF2B5EF4-FFF2-40B4-BE49-F238E27FC236}">
                <a16:creationId xmlns:a16="http://schemas.microsoft.com/office/drawing/2014/main" xmlns="" id="{B1D39E2D-DDD9-4BE7-9743-EB4F405A5724}"/>
              </a:ext>
            </a:extLst>
          </p:cNvPr>
          <p:cNvSpPr txBox="1">
            <a:spLocks/>
          </p:cNvSpPr>
          <p:nvPr>
            <p:custDataLst>
              <p:tags r:id="rId1"/>
            </p:custDataLst>
          </p:nvPr>
        </p:nvSpPr>
        <p:spPr bwMode="gray">
          <a:xfrm>
            <a:off x="7350100" y="132357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US" sz="1200" i="1" dirty="0">
                <a:solidFill>
                  <a:srgbClr val="000000"/>
                </a:solidFill>
              </a:rPr>
              <a:t>„This is why I say that the techniques they do, like monthly index price increase, spot length index change, Terms and Conditions changes, these are all such hidden price increases that the customer doesn’t feel so directly.” </a:t>
            </a:r>
            <a:r>
              <a:rPr lang="en-US" sz="1200" dirty="0">
                <a:solidFill>
                  <a:srgbClr val="000000"/>
                </a:solidFill>
              </a:rPr>
              <a:t>(Ü14)</a:t>
            </a:r>
            <a:endParaRPr lang="en-US" sz="1200" dirty="0">
              <a:ea typeface="Arial" panose="020B0604020202020204" pitchFamily="34" charset="0"/>
            </a:endParaRPr>
          </a:p>
        </p:txBody>
      </p:sp>
      <p:pic>
        <p:nvPicPr>
          <p:cNvPr id="13" name="Picture 12">
            <a:extLst>
              <a:ext uri="{FF2B5EF4-FFF2-40B4-BE49-F238E27FC236}">
                <a16:creationId xmlns:a16="http://schemas.microsoft.com/office/drawing/2014/main" xmlns="" id="{5E774FD6-657B-4B32-A8B4-407C311CF341}"/>
              </a:ext>
            </a:extLst>
          </p:cNvPr>
          <p:cNvPicPr>
            <a:picLocks noChangeAspect="1"/>
          </p:cNvPicPr>
          <p:nvPr/>
        </p:nvPicPr>
        <p:blipFill rotWithShape="1">
          <a:blip r:embed="rId4">
            <a:extLst>
              <a:ext uri="{28A0092B-C50C-407E-A947-70E740481C1C}">
                <a14:useLocalDpi xmlns:a14="http://schemas.microsoft.com/office/drawing/2010/main" val="0"/>
              </a:ext>
            </a:extLst>
          </a:blip>
          <a:srcRect t="22783" b="17667"/>
          <a:stretch/>
        </p:blipFill>
        <p:spPr>
          <a:xfrm>
            <a:off x="699103" y="3913239"/>
            <a:ext cx="6089530" cy="2418735"/>
          </a:xfrm>
          <a:prstGeom prst="rect">
            <a:avLst/>
          </a:prstGeom>
        </p:spPr>
      </p:pic>
    </p:spTree>
    <p:extLst>
      <p:ext uri="{BB962C8B-B14F-4D97-AF65-F5344CB8AC3E}">
        <p14:creationId xmlns:p14="http://schemas.microsoft.com/office/powerpoint/2010/main" val="191455792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r>
              <a:rPr lang="en-GB" sz="1400" dirty="0"/>
              <a:t>Mostly experts at agencies think television price increase is: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Those who argue for the price increase usually have the following arguments:</a:t>
            </a:r>
          </a:p>
          <a:p>
            <a:pPr>
              <a:lnSpc>
                <a:spcPct val="125000"/>
              </a:lnSpc>
              <a:buClr>
                <a:schemeClr val="tx2"/>
              </a:buClr>
            </a:pPr>
            <a:endParaRPr lang="en-GB" sz="1400" dirty="0"/>
          </a:p>
          <a:p>
            <a:pPr>
              <a:lnSpc>
                <a:spcPct val="125000"/>
              </a:lnSpc>
              <a:buClr>
                <a:schemeClr val="tx2"/>
              </a:buClr>
            </a:pPr>
            <a:r>
              <a:rPr lang="en-GB" sz="1400" dirty="0"/>
              <a:t>	Television is too cheap which causes so many problems that the 	situation is rather detrimental to all players on the market 	(overcrowded, prestige, underperformances, etc.)</a:t>
            </a:r>
          </a:p>
          <a:p>
            <a:pPr>
              <a:lnSpc>
                <a:spcPct val="125000"/>
              </a:lnSpc>
              <a:buClr>
                <a:schemeClr val="tx2"/>
              </a:buClr>
            </a:pPr>
            <a:r>
              <a:rPr lang="en-GB" sz="1400" dirty="0"/>
              <a:t>	</a:t>
            </a:r>
          </a:p>
          <a:p>
            <a:pPr>
              <a:lnSpc>
                <a:spcPct val="125000"/>
              </a:lnSpc>
              <a:buClr>
                <a:schemeClr val="tx2"/>
              </a:buClr>
            </a:pPr>
            <a:r>
              <a:rPr lang="en-GB" sz="1400" dirty="0"/>
              <a:t>	Raising the price is the interest of all players on the market since 	it cleans the market for the participants, and also regarding the 	amount of advertisements.</a:t>
            </a:r>
          </a:p>
          <a:p>
            <a:pPr>
              <a:lnSpc>
                <a:spcPct val="125000"/>
              </a:lnSpc>
              <a:buClr>
                <a:schemeClr val="tx2"/>
              </a:buClr>
            </a:pPr>
            <a:endParaRPr lang="en-GB" sz="1400" dirty="0"/>
          </a:p>
          <a:p>
            <a:pPr>
              <a:lnSpc>
                <a:spcPct val="125000"/>
              </a:lnSpc>
              <a:buClr>
                <a:schemeClr val="tx2"/>
              </a:buClr>
            </a:pPr>
            <a:r>
              <a:rPr lang="en-GB" sz="1400" dirty="0"/>
              <a:t>	If a GRP becomes more expensive then you can buy less GRP, 	but the similar level of attention to 	advertisements from the same 	budget.</a:t>
            </a:r>
          </a:p>
          <a:p>
            <a:pPr>
              <a:lnSpc>
                <a:spcPct val="125000"/>
              </a:lnSpc>
              <a:buClr>
                <a:schemeClr val="tx2"/>
              </a:buClr>
            </a:pPr>
            <a:r>
              <a:rPr lang="en-GB" sz="1400" dirty="0"/>
              <a:t>	</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Price increase</a:t>
            </a:r>
            <a:br>
              <a:rPr lang="en-GB" sz="3600" dirty="0">
                <a:solidFill>
                  <a:schemeClr val="accent3">
                    <a:lumMod val="50000"/>
                  </a:schemeClr>
                </a:solidFill>
              </a:rPr>
            </a:br>
            <a:r>
              <a:rPr lang="en-GB" sz="2000" dirty="0">
                <a:solidFill>
                  <a:schemeClr val="accent3">
                    <a:lumMod val="50000"/>
                  </a:schemeClr>
                </a:solidFill>
              </a:rPr>
              <a:t>Those who think it can be solved…</a:t>
            </a: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32458A00-CEAB-41A0-B390-571FD9945834}"/>
              </a:ext>
            </a:extLst>
          </p:cNvPr>
          <p:cNvSpPr/>
          <p:nvPr/>
        </p:nvSpPr>
        <p:spPr>
          <a:xfrm>
            <a:off x="7188200" y="1238846"/>
            <a:ext cx="5003800" cy="5161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6" name="Text Placeholder 1">
            <a:extLst>
              <a:ext uri="{FF2B5EF4-FFF2-40B4-BE49-F238E27FC236}">
                <a16:creationId xmlns:a16="http://schemas.microsoft.com/office/drawing/2014/main" xmlns="" id="{13D39F68-B301-4AD4-9F73-B915552AEC5F}"/>
              </a:ext>
            </a:extLst>
          </p:cNvPr>
          <p:cNvSpPr txBox="1">
            <a:spLocks/>
          </p:cNvSpPr>
          <p:nvPr>
            <p:custDataLst>
              <p:tags r:id="rId1"/>
            </p:custDataLst>
          </p:nvPr>
        </p:nvSpPr>
        <p:spPr bwMode="gray">
          <a:xfrm>
            <a:off x="7391244" y="256921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„Basically, I have been fighting on any fronts for years, I tell the TV commercial directors also every year that they should raise prices. Raising 5%, we will retire before we reach the level that makes sense.” </a:t>
            </a:r>
            <a:r>
              <a:rPr lang="en-GB" sz="1200" dirty="0"/>
              <a:t>(Ü1)</a:t>
            </a:r>
            <a:endParaRPr lang="en-GB" sz="1200" dirty="0">
              <a:ea typeface="Arial" panose="020B0604020202020204" pitchFamily="34" charset="0"/>
            </a:endParaRPr>
          </a:p>
        </p:txBody>
      </p:sp>
      <p:sp>
        <p:nvSpPr>
          <p:cNvPr id="7" name="Text Placeholder 1">
            <a:extLst>
              <a:ext uri="{FF2B5EF4-FFF2-40B4-BE49-F238E27FC236}">
                <a16:creationId xmlns:a16="http://schemas.microsoft.com/office/drawing/2014/main" xmlns="" id="{1F73CA6B-4299-492E-BF0B-6B331EB6278D}"/>
              </a:ext>
            </a:extLst>
          </p:cNvPr>
          <p:cNvSpPr txBox="1">
            <a:spLocks/>
          </p:cNvSpPr>
          <p:nvPr>
            <p:custDataLst>
              <p:tags r:id="rId2"/>
            </p:custDataLst>
          </p:nvPr>
        </p:nvSpPr>
        <p:spPr bwMode="gray">
          <a:xfrm>
            <a:off x="7391244" y="350491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„You can see that money on the TV market keeps growing so it will raise the price by itself, otherwise the TV company would not be able to receive that amount of money. And I suppose they don’t want to give up that much money.” </a:t>
            </a:r>
            <a:r>
              <a:rPr lang="en-GB" sz="1200" dirty="0"/>
              <a:t>(Ü3)</a:t>
            </a:r>
            <a:endParaRPr lang="en-GB" sz="1200" dirty="0">
              <a:ea typeface="Arial" panose="020B0604020202020204" pitchFamily="34" charset="0"/>
            </a:endParaRPr>
          </a:p>
        </p:txBody>
      </p:sp>
      <p:sp>
        <p:nvSpPr>
          <p:cNvPr id="8" name="Rechteck 55">
            <a:extLst>
              <a:ext uri="{FF2B5EF4-FFF2-40B4-BE49-F238E27FC236}">
                <a16:creationId xmlns:a16="http://schemas.microsoft.com/office/drawing/2014/main" xmlns="" id="{D3C20C96-B589-495E-84CF-40414BD5C4B5}"/>
              </a:ext>
            </a:extLst>
          </p:cNvPr>
          <p:cNvSpPr/>
          <p:nvPr>
            <p:custDataLst>
              <p:tags r:id="rId3"/>
            </p:custDataLst>
          </p:nvPr>
        </p:nvSpPr>
        <p:spPr bwMode="gray">
          <a:xfrm>
            <a:off x="731520" y="1893220"/>
            <a:ext cx="2902634" cy="861702"/>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447675"/>
            <a:r>
              <a:rPr lang="en-GB" sz="1000" b="1" dirty="0">
                <a:solidFill>
                  <a:schemeClr val="accent3"/>
                </a:solidFill>
                <a:latin typeface="Arial" pitchFamily="34" charset="0"/>
                <a:cs typeface="Arial" pitchFamily="34" charset="0"/>
              </a:rPr>
              <a:t>NECESSARY</a:t>
            </a:r>
          </a:p>
          <a:p>
            <a:pPr marL="447675"/>
            <a:r>
              <a:rPr lang="en-GB" sz="1000" dirty="0">
                <a:solidFill>
                  <a:schemeClr val="accent3"/>
                </a:solidFill>
                <a:latin typeface="Arial" pitchFamily="34" charset="0"/>
                <a:cs typeface="Arial" pitchFamily="34" charset="0"/>
              </a:rPr>
              <a:t>Because it is already a barrier to „normal” sales</a:t>
            </a:r>
          </a:p>
          <a:p>
            <a:pPr marL="447675"/>
            <a:endParaRPr lang="en-GB" sz="1000" dirty="0">
              <a:solidFill>
                <a:schemeClr val="tx1"/>
              </a:solidFill>
              <a:latin typeface="Arial" pitchFamily="34" charset="0"/>
              <a:cs typeface="Arial" pitchFamily="34" charset="0"/>
            </a:endParaRPr>
          </a:p>
        </p:txBody>
      </p:sp>
      <p:grpSp>
        <p:nvGrpSpPr>
          <p:cNvPr id="9" name="Group 25">
            <a:extLst>
              <a:ext uri="{FF2B5EF4-FFF2-40B4-BE49-F238E27FC236}">
                <a16:creationId xmlns:a16="http://schemas.microsoft.com/office/drawing/2014/main" xmlns="" id="{A784C27C-9527-4CB3-A619-7BEACB2122BD}"/>
              </a:ext>
            </a:extLst>
          </p:cNvPr>
          <p:cNvGrpSpPr>
            <a:grpSpLocks noChangeAspect="1"/>
          </p:cNvGrpSpPr>
          <p:nvPr>
            <p:custDataLst>
              <p:tags r:id="rId4"/>
            </p:custDataLst>
          </p:nvPr>
        </p:nvGrpSpPr>
        <p:grpSpPr bwMode="gray">
          <a:xfrm>
            <a:off x="801408" y="2008388"/>
            <a:ext cx="365261" cy="309068"/>
            <a:chOff x="423" y="82"/>
            <a:chExt cx="4914" cy="4158"/>
          </a:xfrm>
          <a:solidFill>
            <a:schemeClr val="accent3"/>
          </a:solidFill>
        </p:grpSpPr>
        <p:sp>
          <p:nvSpPr>
            <p:cNvPr id="10" name="Freeform 26">
              <a:extLst>
                <a:ext uri="{FF2B5EF4-FFF2-40B4-BE49-F238E27FC236}">
                  <a16:creationId xmlns:a16="http://schemas.microsoft.com/office/drawing/2014/main" xmlns="" id="{E7436794-31D0-4765-82A1-765526FFBADF}"/>
                </a:ext>
              </a:extLst>
            </p:cNvPr>
            <p:cNvSpPr>
              <a:spLocks noEditPoints="1"/>
            </p:cNvSpPr>
            <p:nvPr/>
          </p:nvSpPr>
          <p:spPr bwMode="gray">
            <a:xfrm>
              <a:off x="423" y="82"/>
              <a:ext cx="4914" cy="3024"/>
            </a:xfrm>
            <a:custGeom>
              <a:avLst/>
              <a:gdLst>
                <a:gd name="T0" fmla="*/ 2080 w 2080"/>
                <a:gd name="T1" fmla="*/ 0 h 1280"/>
                <a:gd name="T2" fmla="*/ 2080 w 2080"/>
                <a:gd name="T3" fmla="*/ 1280 h 1280"/>
                <a:gd name="T4" fmla="*/ 1598 w 2080"/>
                <a:gd name="T5" fmla="*/ 1280 h 1280"/>
                <a:gd name="T6" fmla="*/ 1379 w 2080"/>
                <a:gd name="T7" fmla="*/ 895 h 1280"/>
                <a:gd name="T8" fmla="*/ 1440 w 2080"/>
                <a:gd name="T9" fmla="*/ 640 h 1280"/>
                <a:gd name="T10" fmla="*/ 1040 w 2080"/>
                <a:gd name="T11" fmla="*/ 160 h 1280"/>
                <a:gd name="T12" fmla="*/ 641 w 2080"/>
                <a:gd name="T13" fmla="*/ 600 h 1280"/>
                <a:gd name="T14" fmla="*/ 440 w 2080"/>
                <a:gd name="T15" fmla="*/ 560 h 1280"/>
                <a:gd name="T16" fmla="*/ 0 w 2080"/>
                <a:gd name="T17" fmla="*/ 803 h 1280"/>
                <a:gd name="T18" fmla="*/ 0 w 2080"/>
                <a:gd name="T19" fmla="*/ 0 h 1280"/>
                <a:gd name="T20" fmla="*/ 2080 w 2080"/>
                <a:gd name="T21" fmla="*/ 0 h 1280"/>
                <a:gd name="T22" fmla="*/ 1682 w 2080"/>
                <a:gd name="T23" fmla="*/ 80 h 1280"/>
                <a:gd name="T24" fmla="*/ 2000 w 2080"/>
                <a:gd name="T25" fmla="*/ 398 h 1280"/>
                <a:gd name="T26" fmla="*/ 2000 w 2080"/>
                <a:gd name="T27" fmla="*/ 80 h 1280"/>
                <a:gd name="T28" fmla="*/ 1682 w 2080"/>
                <a:gd name="T29" fmla="*/ 80 h 1280"/>
                <a:gd name="T30" fmla="*/ 2000 w 2080"/>
                <a:gd name="T31" fmla="*/ 882 h 1280"/>
                <a:gd name="T32" fmla="*/ 1682 w 2080"/>
                <a:gd name="T33" fmla="*/ 1200 h 1280"/>
                <a:gd name="T34" fmla="*/ 2000 w 2080"/>
                <a:gd name="T35" fmla="*/ 1200 h 1280"/>
                <a:gd name="T36" fmla="*/ 2000 w 2080"/>
                <a:gd name="T37" fmla="*/ 882 h 1280"/>
                <a:gd name="T38" fmla="*/ 80 w 2080"/>
                <a:gd name="T39" fmla="*/ 398 h 1280"/>
                <a:gd name="T40" fmla="*/ 398 w 2080"/>
                <a:gd name="T41" fmla="*/ 80 h 1280"/>
                <a:gd name="T42" fmla="*/ 80 w 2080"/>
                <a:gd name="T43" fmla="*/ 80 h 1280"/>
                <a:gd name="T44" fmla="*/ 80 w 2080"/>
                <a:gd name="T45" fmla="*/ 39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80">
                  <a:moveTo>
                    <a:pt x="2080" y="0"/>
                  </a:moveTo>
                  <a:cubicBezTo>
                    <a:pt x="2080" y="1280"/>
                    <a:pt x="2080" y="1280"/>
                    <a:pt x="2080" y="1280"/>
                  </a:cubicBezTo>
                  <a:cubicBezTo>
                    <a:pt x="1598" y="1280"/>
                    <a:pt x="1598" y="1280"/>
                    <a:pt x="1598" y="1280"/>
                  </a:cubicBezTo>
                  <a:cubicBezTo>
                    <a:pt x="1586" y="1121"/>
                    <a:pt x="1502" y="982"/>
                    <a:pt x="1379" y="895"/>
                  </a:cubicBezTo>
                  <a:cubicBezTo>
                    <a:pt x="1418" y="821"/>
                    <a:pt x="1440" y="734"/>
                    <a:pt x="1440" y="640"/>
                  </a:cubicBezTo>
                  <a:cubicBezTo>
                    <a:pt x="1440" y="412"/>
                    <a:pt x="1290" y="160"/>
                    <a:pt x="1040" y="160"/>
                  </a:cubicBezTo>
                  <a:cubicBezTo>
                    <a:pt x="805" y="160"/>
                    <a:pt x="656" y="385"/>
                    <a:pt x="641" y="600"/>
                  </a:cubicBezTo>
                  <a:cubicBezTo>
                    <a:pt x="580" y="574"/>
                    <a:pt x="511" y="560"/>
                    <a:pt x="440" y="560"/>
                  </a:cubicBezTo>
                  <a:cubicBezTo>
                    <a:pt x="255" y="560"/>
                    <a:pt x="92" y="657"/>
                    <a:pt x="0" y="803"/>
                  </a:cubicBezTo>
                  <a:cubicBezTo>
                    <a:pt x="0" y="0"/>
                    <a:pt x="0" y="0"/>
                    <a:pt x="0" y="0"/>
                  </a:cubicBezTo>
                  <a:lnTo>
                    <a:pt x="2080" y="0"/>
                  </a:lnTo>
                  <a:close/>
                  <a:moveTo>
                    <a:pt x="1682" y="80"/>
                  </a:moveTo>
                  <a:cubicBezTo>
                    <a:pt x="1701" y="246"/>
                    <a:pt x="1834" y="379"/>
                    <a:pt x="2000" y="398"/>
                  </a:cubicBezTo>
                  <a:cubicBezTo>
                    <a:pt x="2000" y="80"/>
                    <a:pt x="2000" y="80"/>
                    <a:pt x="2000" y="80"/>
                  </a:cubicBezTo>
                  <a:lnTo>
                    <a:pt x="1682" y="80"/>
                  </a:lnTo>
                  <a:close/>
                  <a:moveTo>
                    <a:pt x="2000" y="882"/>
                  </a:moveTo>
                  <a:cubicBezTo>
                    <a:pt x="1834" y="901"/>
                    <a:pt x="1701" y="1034"/>
                    <a:pt x="1682" y="1200"/>
                  </a:cubicBezTo>
                  <a:cubicBezTo>
                    <a:pt x="2000" y="1200"/>
                    <a:pt x="2000" y="1200"/>
                    <a:pt x="2000" y="1200"/>
                  </a:cubicBezTo>
                  <a:lnTo>
                    <a:pt x="2000" y="882"/>
                  </a:lnTo>
                  <a:close/>
                  <a:moveTo>
                    <a:pt x="80" y="398"/>
                  </a:moveTo>
                  <a:cubicBezTo>
                    <a:pt x="246" y="379"/>
                    <a:pt x="379" y="246"/>
                    <a:pt x="398" y="80"/>
                  </a:cubicBezTo>
                  <a:cubicBezTo>
                    <a:pt x="80" y="80"/>
                    <a:pt x="80" y="80"/>
                    <a:pt x="80" y="80"/>
                  </a:cubicBezTo>
                  <a:lnTo>
                    <a:pt x="80" y="398"/>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 name="Freeform 27">
              <a:extLst>
                <a:ext uri="{FF2B5EF4-FFF2-40B4-BE49-F238E27FC236}">
                  <a16:creationId xmlns:a16="http://schemas.microsoft.com/office/drawing/2014/main" xmlns="" id="{F2029865-56FE-4C3B-82CA-89859A0D16F2}"/>
                </a:ext>
              </a:extLst>
            </p:cNvPr>
            <p:cNvSpPr>
              <a:spLocks noEditPoints="1"/>
            </p:cNvSpPr>
            <p:nvPr/>
          </p:nvSpPr>
          <p:spPr bwMode="gray">
            <a:xfrm>
              <a:off x="423" y="1594"/>
              <a:ext cx="1949" cy="2079"/>
            </a:xfrm>
            <a:custGeom>
              <a:avLst/>
              <a:gdLst>
                <a:gd name="T0" fmla="*/ 400 w 825"/>
                <a:gd name="T1" fmla="*/ 640 h 880"/>
                <a:gd name="T2" fmla="*/ 480 w 825"/>
                <a:gd name="T3" fmla="*/ 640 h 880"/>
                <a:gd name="T4" fmla="*/ 480 w 825"/>
                <a:gd name="T5" fmla="*/ 280 h 880"/>
                <a:gd name="T6" fmla="*/ 360 w 825"/>
                <a:gd name="T7" fmla="*/ 280 h 880"/>
                <a:gd name="T8" fmla="*/ 360 w 825"/>
                <a:gd name="T9" fmla="*/ 360 h 880"/>
                <a:gd name="T10" fmla="*/ 400 w 825"/>
                <a:gd name="T11" fmla="*/ 360 h 880"/>
                <a:gd name="T12" fmla="*/ 400 w 825"/>
                <a:gd name="T13" fmla="*/ 640 h 880"/>
                <a:gd name="T14" fmla="*/ 440 w 825"/>
                <a:gd name="T15" fmla="*/ 0 h 880"/>
                <a:gd name="T16" fmla="*/ 825 w 825"/>
                <a:gd name="T17" fmla="*/ 227 h 880"/>
                <a:gd name="T18" fmla="*/ 712 w 825"/>
                <a:gd name="T19" fmla="*/ 312 h 880"/>
                <a:gd name="T20" fmla="*/ 560 w 825"/>
                <a:gd name="T21" fmla="*/ 680 h 880"/>
                <a:gd name="T22" fmla="*/ 590 w 825"/>
                <a:gd name="T23" fmla="*/ 854 h 880"/>
                <a:gd name="T24" fmla="*/ 440 w 825"/>
                <a:gd name="T25" fmla="*/ 880 h 880"/>
                <a:gd name="T26" fmla="*/ 0 w 825"/>
                <a:gd name="T27" fmla="*/ 440 h 880"/>
                <a:gd name="T28" fmla="*/ 440 w 825"/>
                <a:gd name="T29"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00" y="0"/>
                    <a:pt x="748" y="87"/>
                    <a:pt x="825" y="227"/>
                  </a:cubicBezTo>
                  <a:cubicBezTo>
                    <a:pt x="784" y="250"/>
                    <a:pt x="746" y="279"/>
                    <a:pt x="712" y="312"/>
                  </a:cubicBezTo>
                  <a:cubicBezTo>
                    <a:pt x="618" y="406"/>
                    <a:pt x="560" y="536"/>
                    <a:pt x="560" y="680"/>
                  </a:cubicBezTo>
                  <a:cubicBezTo>
                    <a:pt x="560" y="741"/>
                    <a:pt x="570" y="800"/>
                    <a:pt x="590" y="854"/>
                  </a:cubicBezTo>
                  <a:cubicBezTo>
                    <a:pt x="543" y="871"/>
                    <a:pt x="492"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 name="Freeform 28">
              <a:extLst>
                <a:ext uri="{FF2B5EF4-FFF2-40B4-BE49-F238E27FC236}">
                  <a16:creationId xmlns:a16="http://schemas.microsoft.com/office/drawing/2014/main" xmlns="" id="{D8A85AD8-80A5-458D-9911-479436B26A6C}"/>
                </a:ext>
              </a:extLst>
            </p:cNvPr>
            <p:cNvSpPr>
              <a:spLocks noEditPoints="1"/>
            </p:cNvSpPr>
            <p:nvPr/>
          </p:nvSpPr>
          <p:spPr bwMode="gray">
            <a:xfrm>
              <a:off x="1935" y="2161"/>
              <a:ext cx="2079" cy="2079"/>
            </a:xfrm>
            <a:custGeom>
              <a:avLst/>
              <a:gdLst>
                <a:gd name="T0" fmla="*/ 400 w 880"/>
                <a:gd name="T1" fmla="*/ 640 h 880"/>
                <a:gd name="T2" fmla="*/ 480 w 880"/>
                <a:gd name="T3" fmla="*/ 640 h 880"/>
                <a:gd name="T4" fmla="*/ 480 w 880"/>
                <a:gd name="T5" fmla="*/ 280 h 880"/>
                <a:gd name="T6" fmla="*/ 360 w 880"/>
                <a:gd name="T7" fmla="*/ 280 h 880"/>
                <a:gd name="T8" fmla="*/ 360 w 880"/>
                <a:gd name="T9" fmla="*/ 360 h 880"/>
                <a:gd name="T10" fmla="*/ 400 w 880"/>
                <a:gd name="T11" fmla="*/ 360 h 880"/>
                <a:gd name="T12" fmla="*/ 400 w 880"/>
                <a:gd name="T13" fmla="*/ 640 h 880"/>
                <a:gd name="T14" fmla="*/ 440 w 880"/>
                <a:gd name="T15" fmla="*/ 0 h 880"/>
                <a:gd name="T16" fmla="*/ 880 w 880"/>
                <a:gd name="T17" fmla="*/ 440 h 880"/>
                <a:gd name="T18" fmla="*/ 440 w 880"/>
                <a:gd name="T19" fmla="*/ 880 h 880"/>
                <a:gd name="T20" fmla="*/ 0 w 880"/>
                <a:gd name="T21" fmla="*/ 440 h 880"/>
                <a:gd name="T22" fmla="*/ 440 w 880"/>
                <a:gd name="T23"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0"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83" y="0"/>
                    <a:pt x="880" y="197"/>
                    <a:pt x="880" y="440"/>
                  </a:cubicBezTo>
                  <a:cubicBezTo>
                    <a:pt x="880" y="683"/>
                    <a:pt x="683"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sp>
        <p:nvSpPr>
          <p:cNvPr id="13" name="Rechteck 55">
            <a:extLst>
              <a:ext uri="{FF2B5EF4-FFF2-40B4-BE49-F238E27FC236}">
                <a16:creationId xmlns:a16="http://schemas.microsoft.com/office/drawing/2014/main" xmlns="" id="{301014CC-CC33-4DF7-809C-7806982DBBD9}"/>
              </a:ext>
            </a:extLst>
          </p:cNvPr>
          <p:cNvSpPr/>
          <p:nvPr>
            <p:custDataLst>
              <p:tags r:id="rId5"/>
            </p:custDataLst>
          </p:nvPr>
        </p:nvSpPr>
        <p:spPr bwMode="gray">
          <a:xfrm>
            <a:off x="3805629" y="1893219"/>
            <a:ext cx="2983003" cy="861703"/>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447675"/>
            <a:r>
              <a:rPr lang="en-GB" sz="1000" b="1" dirty="0">
                <a:solidFill>
                  <a:schemeClr val="accent3"/>
                </a:solidFill>
                <a:latin typeface="Arial" pitchFamily="34" charset="0"/>
                <a:cs typeface="Arial" pitchFamily="34" charset="0"/>
              </a:rPr>
              <a:t>FEASIBLE</a:t>
            </a:r>
          </a:p>
          <a:p>
            <a:pPr marL="447675"/>
            <a:r>
              <a:rPr lang="en-GB" sz="1000" dirty="0">
                <a:solidFill>
                  <a:schemeClr val="tx1"/>
                </a:solidFill>
                <a:latin typeface="Arial" pitchFamily="34" charset="0"/>
                <a:cs typeface="Arial" pitchFamily="34" charset="0"/>
              </a:rPr>
              <a:t>It can be also validated by arguments and due to the supply market with few participants it can be consequently carried out</a:t>
            </a:r>
          </a:p>
        </p:txBody>
      </p:sp>
      <p:grpSp>
        <p:nvGrpSpPr>
          <p:cNvPr id="14" name="Group 25">
            <a:extLst>
              <a:ext uri="{FF2B5EF4-FFF2-40B4-BE49-F238E27FC236}">
                <a16:creationId xmlns:a16="http://schemas.microsoft.com/office/drawing/2014/main" xmlns="" id="{56BE2B56-CAB9-48A9-9367-15E898048387}"/>
              </a:ext>
            </a:extLst>
          </p:cNvPr>
          <p:cNvGrpSpPr>
            <a:grpSpLocks noChangeAspect="1"/>
          </p:cNvGrpSpPr>
          <p:nvPr>
            <p:custDataLst>
              <p:tags r:id="rId6"/>
            </p:custDataLst>
          </p:nvPr>
        </p:nvGrpSpPr>
        <p:grpSpPr bwMode="gray">
          <a:xfrm>
            <a:off x="3875518" y="2008387"/>
            <a:ext cx="365261" cy="309068"/>
            <a:chOff x="423" y="82"/>
            <a:chExt cx="4914" cy="4158"/>
          </a:xfrm>
          <a:solidFill>
            <a:schemeClr val="accent3"/>
          </a:solidFill>
        </p:grpSpPr>
        <p:sp>
          <p:nvSpPr>
            <p:cNvPr id="15" name="Freeform 26">
              <a:extLst>
                <a:ext uri="{FF2B5EF4-FFF2-40B4-BE49-F238E27FC236}">
                  <a16:creationId xmlns:a16="http://schemas.microsoft.com/office/drawing/2014/main" xmlns="" id="{616E1F8C-B8FE-4D0C-B203-0E8E240423F3}"/>
                </a:ext>
              </a:extLst>
            </p:cNvPr>
            <p:cNvSpPr>
              <a:spLocks noEditPoints="1"/>
            </p:cNvSpPr>
            <p:nvPr/>
          </p:nvSpPr>
          <p:spPr bwMode="gray">
            <a:xfrm>
              <a:off x="423" y="82"/>
              <a:ext cx="4914" cy="3024"/>
            </a:xfrm>
            <a:custGeom>
              <a:avLst/>
              <a:gdLst>
                <a:gd name="T0" fmla="*/ 2080 w 2080"/>
                <a:gd name="T1" fmla="*/ 0 h 1280"/>
                <a:gd name="T2" fmla="*/ 2080 w 2080"/>
                <a:gd name="T3" fmla="*/ 1280 h 1280"/>
                <a:gd name="T4" fmla="*/ 1598 w 2080"/>
                <a:gd name="T5" fmla="*/ 1280 h 1280"/>
                <a:gd name="T6" fmla="*/ 1379 w 2080"/>
                <a:gd name="T7" fmla="*/ 895 h 1280"/>
                <a:gd name="T8" fmla="*/ 1440 w 2080"/>
                <a:gd name="T9" fmla="*/ 640 h 1280"/>
                <a:gd name="T10" fmla="*/ 1040 w 2080"/>
                <a:gd name="T11" fmla="*/ 160 h 1280"/>
                <a:gd name="T12" fmla="*/ 641 w 2080"/>
                <a:gd name="T13" fmla="*/ 600 h 1280"/>
                <a:gd name="T14" fmla="*/ 440 w 2080"/>
                <a:gd name="T15" fmla="*/ 560 h 1280"/>
                <a:gd name="T16" fmla="*/ 0 w 2080"/>
                <a:gd name="T17" fmla="*/ 803 h 1280"/>
                <a:gd name="T18" fmla="*/ 0 w 2080"/>
                <a:gd name="T19" fmla="*/ 0 h 1280"/>
                <a:gd name="T20" fmla="*/ 2080 w 2080"/>
                <a:gd name="T21" fmla="*/ 0 h 1280"/>
                <a:gd name="T22" fmla="*/ 1682 w 2080"/>
                <a:gd name="T23" fmla="*/ 80 h 1280"/>
                <a:gd name="T24" fmla="*/ 2000 w 2080"/>
                <a:gd name="T25" fmla="*/ 398 h 1280"/>
                <a:gd name="T26" fmla="*/ 2000 w 2080"/>
                <a:gd name="T27" fmla="*/ 80 h 1280"/>
                <a:gd name="T28" fmla="*/ 1682 w 2080"/>
                <a:gd name="T29" fmla="*/ 80 h 1280"/>
                <a:gd name="T30" fmla="*/ 2000 w 2080"/>
                <a:gd name="T31" fmla="*/ 882 h 1280"/>
                <a:gd name="T32" fmla="*/ 1682 w 2080"/>
                <a:gd name="T33" fmla="*/ 1200 h 1280"/>
                <a:gd name="T34" fmla="*/ 2000 w 2080"/>
                <a:gd name="T35" fmla="*/ 1200 h 1280"/>
                <a:gd name="T36" fmla="*/ 2000 w 2080"/>
                <a:gd name="T37" fmla="*/ 882 h 1280"/>
                <a:gd name="T38" fmla="*/ 80 w 2080"/>
                <a:gd name="T39" fmla="*/ 398 h 1280"/>
                <a:gd name="T40" fmla="*/ 398 w 2080"/>
                <a:gd name="T41" fmla="*/ 80 h 1280"/>
                <a:gd name="T42" fmla="*/ 80 w 2080"/>
                <a:gd name="T43" fmla="*/ 80 h 1280"/>
                <a:gd name="T44" fmla="*/ 80 w 2080"/>
                <a:gd name="T45" fmla="*/ 39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80">
                  <a:moveTo>
                    <a:pt x="2080" y="0"/>
                  </a:moveTo>
                  <a:cubicBezTo>
                    <a:pt x="2080" y="1280"/>
                    <a:pt x="2080" y="1280"/>
                    <a:pt x="2080" y="1280"/>
                  </a:cubicBezTo>
                  <a:cubicBezTo>
                    <a:pt x="1598" y="1280"/>
                    <a:pt x="1598" y="1280"/>
                    <a:pt x="1598" y="1280"/>
                  </a:cubicBezTo>
                  <a:cubicBezTo>
                    <a:pt x="1586" y="1121"/>
                    <a:pt x="1502" y="982"/>
                    <a:pt x="1379" y="895"/>
                  </a:cubicBezTo>
                  <a:cubicBezTo>
                    <a:pt x="1418" y="821"/>
                    <a:pt x="1440" y="734"/>
                    <a:pt x="1440" y="640"/>
                  </a:cubicBezTo>
                  <a:cubicBezTo>
                    <a:pt x="1440" y="412"/>
                    <a:pt x="1290" y="160"/>
                    <a:pt x="1040" y="160"/>
                  </a:cubicBezTo>
                  <a:cubicBezTo>
                    <a:pt x="805" y="160"/>
                    <a:pt x="656" y="385"/>
                    <a:pt x="641" y="600"/>
                  </a:cubicBezTo>
                  <a:cubicBezTo>
                    <a:pt x="580" y="574"/>
                    <a:pt x="511" y="560"/>
                    <a:pt x="440" y="560"/>
                  </a:cubicBezTo>
                  <a:cubicBezTo>
                    <a:pt x="255" y="560"/>
                    <a:pt x="92" y="657"/>
                    <a:pt x="0" y="803"/>
                  </a:cubicBezTo>
                  <a:cubicBezTo>
                    <a:pt x="0" y="0"/>
                    <a:pt x="0" y="0"/>
                    <a:pt x="0" y="0"/>
                  </a:cubicBezTo>
                  <a:lnTo>
                    <a:pt x="2080" y="0"/>
                  </a:lnTo>
                  <a:close/>
                  <a:moveTo>
                    <a:pt x="1682" y="80"/>
                  </a:moveTo>
                  <a:cubicBezTo>
                    <a:pt x="1701" y="246"/>
                    <a:pt x="1834" y="379"/>
                    <a:pt x="2000" y="398"/>
                  </a:cubicBezTo>
                  <a:cubicBezTo>
                    <a:pt x="2000" y="80"/>
                    <a:pt x="2000" y="80"/>
                    <a:pt x="2000" y="80"/>
                  </a:cubicBezTo>
                  <a:lnTo>
                    <a:pt x="1682" y="80"/>
                  </a:lnTo>
                  <a:close/>
                  <a:moveTo>
                    <a:pt x="2000" y="882"/>
                  </a:moveTo>
                  <a:cubicBezTo>
                    <a:pt x="1834" y="901"/>
                    <a:pt x="1701" y="1034"/>
                    <a:pt x="1682" y="1200"/>
                  </a:cubicBezTo>
                  <a:cubicBezTo>
                    <a:pt x="2000" y="1200"/>
                    <a:pt x="2000" y="1200"/>
                    <a:pt x="2000" y="1200"/>
                  </a:cubicBezTo>
                  <a:lnTo>
                    <a:pt x="2000" y="882"/>
                  </a:lnTo>
                  <a:close/>
                  <a:moveTo>
                    <a:pt x="80" y="398"/>
                  </a:moveTo>
                  <a:cubicBezTo>
                    <a:pt x="246" y="379"/>
                    <a:pt x="379" y="246"/>
                    <a:pt x="398" y="80"/>
                  </a:cubicBezTo>
                  <a:cubicBezTo>
                    <a:pt x="80" y="80"/>
                    <a:pt x="80" y="80"/>
                    <a:pt x="80" y="80"/>
                  </a:cubicBezTo>
                  <a:lnTo>
                    <a:pt x="80" y="398"/>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6" name="Freeform 27">
              <a:extLst>
                <a:ext uri="{FF2B5EF4-FFF2-40B4-BE49-F238E27FC236}">
                  <a16:creationId xmlns:a16="http://schemas.microsoft.com/office/drawing/2014/main" xmlns="" id="{8D1B2311-572E-4A93-A0DB-8E731E527191}"/>
                </a:ext>
              </a:extLst>
            </p:cNvPr>
            <p:cNvSpPr>
              <a:spLocks noEditPoints="1"/>
            </p:cNvSpPr>
            <p:nvPr/>
          </p:nvSpPr>
          <p:spPr bwMode="gray">
            <a:xfrm>
              <a:off x="423" y="1594"/>
              <a:ext cx="1949" cy="2079"/>
            </a:xfrm>
            <a:custGeom>
              <a:avLst/>
              <a:gdLst>
                <a:gd name="T0" fmla="*/ 400 w 825"/>
                <a:gd name="T1" fmla="*/ 640 h 880"/>
                <a:gd name="T2" fmla="*/ 480 w 825"/>
                <a:gd name="T3" fmla="*/ 640 h 880"/>
                <a:gd name="T4" fmla="*/ 480 w 825"/>
                <a:gd name="T5" fmla="*/ 280 h 880"/>
                <a:gd name="T6" fmla="*/ 360 w 825"/>
                <a:gd name="T7" fmla="*/ 280 h 880"/>
                <a:gd name="T8" fmla="*/ 360 w 825"/>
                <a:gd name="T9" fmla="*/ 360 h 880"/>
                <a:gd name="T10" fmla="*/ 400 w 825"/>
                <a:gd name="T11" fmla="*/ 360 h 880"/>
                <a:gd name="T12" fmla="*/ 400 w 825"/>
                <a:gd name="T13" fmla="*/ 640 h 880"/>
                <a:gd name="T14" fmla="*/ 440 w 825"/>
                <a:gd name="T15" fmla="*/ 0 h 880"/>
                <a:gd name="T16" fmla="*/ 825 w 825"/>
                <a:gd name="T17" fmla="*/ 227 h 880"/>
                <a:gd name="T18" fmla="*/ 712 w 825"/>
                <a:gd name="T19" fmla="*/ 312 h 880"/>
                <a:gd name="T20" fmla="*/ 560 w 825"/>
                <a:gd name="T21" fmla="*/ 680 h 880"/>
                <a:gd name="T22" fmla="*/ 590 w 825"/>
                <a:gd name="T23" fmla="*/ 854 h 880"/>
                <a:gd name="T24" fmla="*/ 440 w 825"/>
                <a:gd name="T25" fmla="*/ 880 h 880"/>
                <a:gd name="T26" fmla="*/ 0 w 825"/>
                <a:gd name="T27" fmla="*/ 440 h 880"/>
                <a:gd name="T28" fmla="*/ 440 w 825"/>
                <a:gd name="T29"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00" y="0"/>
                    <a:pt x="748" y="87"/>
                    <a:pt x="825" y="227"/>
                  </a:cubicBezTo>
                  <a:cubicBezTo>
                    <a:pt x="784" y="250"/>
                    <a:pt x="746" y="279"/>
                    <a:pt x="712" y="312"/>
                  </a:cubicBezTo>
                  <a:cubicBezTo>
                    <a:pt x="618" y="406"/>
                    <a:pt x="560" y="536"/>
                    <a:pt x="560" y="680"/>
                  </a:cubicBezTo>
                  <a:cubicBezTo>
                    <a:pt x="560" y="741"/>
                    <a:pt x="570" y="800"/>
                    <a:pt x="590" y="854"/>
                  </a:cubicBezTo>
                  <a:cubicBezTo>
                    <a:pt x="543" y="871"/>
                    <a:pt x="492"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7" name="Freeform 28">
              <a:extLst>
                <a:ext uri="{FF2B5EF4-FFF2-40B4-BE49-F238E27FC236}">
                  <a16:creationId xmlns:a16="http://schemas.microsoft.com/office/drawing/2014/main" xmlns="" id="{7292F9A2-BA4E-4382-A12F-FCF674FBCDF2}"/>
                </a:ext>
              </a:extLst>
            </p:cNvPr>
            <p:cNvSpPr>
              <a:spLocks noEditPoints="1"/>
            </p:cNvSpPr>
            <p:nvPr/>
          </p:nvSpPr>
          <p:spPr bwMode="gray">
            <a:xfrm>
              <a:off x="1935" y="2161"/>
              <a:ext cx="2079" cy="2079"/>
            </a:xfrm>
            <a:custGeom>
              <a:avLst/>
              <a:gdLst>
                <a:gd name="T0" fmla="*/ 400 w 880"/>
                <a:gd name="T1" fmla="*/ 640 h 880"/>
                <a:gd name="T2" fmla="*/ 480 w 880"/>
                <a:gd name="T3" fmla="*/ 640 h 880"/>
                <a:gd name="T4" fmla="*/ 480 w 880"/>
                <a:gd name="T5" fmla="*/ 280 h 880"/>
                <a:gd name="T6" fmla="*/ 360 w 880"/>
                <a:gd name="T7" fmla="*/ 280 h 880"/>
                <a:gd name="T8" fmla="*/ 360 w 880"/>
                <a:gd name="T9" fmla="*/ 360 h 880"/>
                <a:gd name="T10" fmla="*/ 400 w 880"/>
                <a:gd name="T11" fmla="*/ 360 h 880"/>
                <a:gd name="T12" fmla="*/ 400 w 880"/>
                <a:gd name="T13" fmla="*/ 640 h 880"/>
                <a:gd name="T14" fmla="*/ 440 w 880"/>
                <a:gd name="T15" fmla="*/ 0 h 880"/>
                <a:gd name="T16" fmla="*/ 880 w 880"/>
                <a:gd name="T17" fmla="*/ 440 h 880"/>
                <a:gd name="T18" fmla="*/ 440 w 880"/>
                <a:gd name="T19" fmla="*/ 880 h 880"/>
                <a:gd name="T20" fmla="*/ 0 w 880"/>
                <a:gd name="T21" fmla="*/ 440 h 880"/>
                <a:gd name="T22" fmla="*/ 440 w 880"/>
                <a:gd name="T23"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0" h="880">
                  <a:moveTo>
                    <a:pt x="400" y="640"/>
                  </a:moveTo>
                  <a:cubicBezTo>
                    <a:pt x="480" y="640"/>
                    <a:pt x="480" y="640"/>
                    <a:pt x="480" y="640"/>
                  </a:cubicBezTo>
                  <a:cubicBezTo>
                    <a:pt x="480" y="280"/>
                    <a:pt x="480" y="280"/>
                    <a:pt x="480" y="280"/>
                  </a:cubicBezTo>
                  <a:cubicBezTo>
                    <a:pt x="360" y="280"/>
                    <a:pt x="360" y="280"/>
                    <a:pt x="360" y="280"/>
                  </a:cubicBezTo>
                  <a:cubicBezTo>
                    <a:pt x="360" y="360"/>
                    <a:pt x="360" y="360"/>
                    <a:pt x="360" y="360"/>
                  </a:cubicBezTo>
                  <a:cubicBezTo>
                    <a:pt x="400" y="360"/>
                    <a:pt x="400" y="360"/>
                    <a:pt x="400" y="360"/>
                  </a:cubicBezTo>
                  <a:lnTo>
                    <a:pt x="400" y="640"/>
                  </a:lnTo>
                  <a:close/>
                  <a:moveTo>
                    <a:pt x="440" y="0"/>
                  </a:moveTo>
                  <a:cubicBezTo>
                    <a:pt x="683" y="0"/>
                    <a:pt x="880" y="197"/>
                    <a:pt x="880" y="440"/>
                  </a:cubicBezTo>
                  <a:cubicBezTo>
                    <a:pt x="880" y="683"/>
                    <a:pt x="683" y="880"/>
                    <a:pt x="440" y="880"/>
                  </a:cubicBezTo>
                  <a:cubicBezTo>
                    <a:pt x="197" y="880"/>
                    <a:pt x="0" y="683"/>
                    <a:pt x="0" y="440"/>
                  </a:cubicBezTo>
                  <a:cubicBezTo>
                    <a:pt x="0" y="197"/>
                    <a:pt x="197" y="0"/>
                    <a:pt x="44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sp>
        <p:nvSpPr>
          <p:cNvPr id="19" name="Text Placeholder 1">
            <a:extLst>
              <a:ext uri="{FF2B5EF4-FFF2-40B4-BE49-F238E27FC236}">
                <a16:creationId xmlns:a16="http://schemas.microsoft.com/office/drawing/2014/main" xmlns="" id="{BB673ACE-3DAE-4975-9DE7-1303556F37B6}"/>
              </a:ext>
            </a:extLst>
          </p:cNvPr>
          <p:cNvSpPr txBox="1">
            <a:spLocks/>
          </p:cNvSpPr>
          <p:nvPr>
            <p:custDataLst>
              <p:tags r:id="rId7"/>
            </p:custDataLst>
          </p:nvPr>
        </p:nvSpPr>
        <p:spPr bwMode="gray">
          <a:xfrm>
            <a:off x="7350100" y="444060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„Until the TV market cannot break out from this price level, in any way it will not be able to earn more money. If everyone would increase it, then there would be nothing else to do.” </a:t>
            </a:r>
            <a:r>
              <a:rPr lang="en-GB" sz="1200" dirty="0"/>
              <a:t>(Ü10)</a:t>
            </a:r>
            <a:endParaRPr lang="en-GB" sz="1200" dirty="0">
              <a:ea typeface="Arial" panose="020B0604020202020204" pitchFamily="34" charset="0"/>
            </a:endParaRPr>
          </a:p>
        </p:txBody>
      </p:sp>
      <p:cxnSp>
        <p:nvCxnSpPr>
          <p:cNvPr id="20" name="Straight Arrow Connector 19">
            <a:extLst>
              <a:ext uri="{FF2B5EF4-FFF2-40B4-BE49-F238E27FC236}">
                <a16:creationId xmlns:a16="http://schemas.microsoft.com/office/drawing/2014/main" xmlns="" id="{127FB5CA-4E19-4A19-936C-640E9E0427EF}"/>
              </a:ext>
            </a:extLst>
          </p:cNvPr>
          <p:cNvCxnSpPr>
            <a:cxnSpLocks/>
          </p:cNvCxnSpPr>
          <p:nvPr/>
        </p:nvCxnSpPr>
        <p:spPr>
          <a:xfrm>
            <a:off x="801408" y="3504911"/>
            <a:ext cx="0" cy="2859786"/>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FF0B6708-EE8C-489A-B7DA-C278169F4AE2}"/>
              </a:ext>
            </a:extLst>
          </p:cNvPr>
          <p:cNvSpPr/>
          <p:nvPr/>
        </p:nvSpPr>
        <p:spPr>
          <a:xfrm>
            <a:off x="721105" y="3648823"/>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22" name="Straight Connector 21">
            <a:extLst>
              <a:ext uri="{FF2B5EF4-FFF2-40B4-BE49-F238E27FC236}">
                <a16:creationId xmlns:a16="http://schemas.microsoft.com/office/drawing/2014/main" xmlns="" id="{69BA66A3-28B0-4AC3-B4E4-1D61F13D569B}"/>
              </a:ext>
            </a:extLst>
          </p:cNvPr>
          <p:cNvCxnSpPr>
            <a:cxnSpLocks/>
          </p:cNvCxnSpPr>
          <p:nvPr/>
        </p:nvCxnSpPr>
        <p:spPr>
          <a:xfrm flipV="1">
            <a:off x="908715" y="3760283"/>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31C3F326-2CAB-45B3-8F31-66B717C10649}"/>
              </a:ext>
            </a:extLst>
          </p:cNvPr>
          <p:cNvSpPr/>
          <p:nvPr/>
        </p:nvSpPr>
        <p:spPr>
          <a:xfrm>
            <a:off x="717499" y="4709515"/>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24" name="Straight Connector 23">
            <a:extLst>
              <a:ext uri="{FF2B5EF4-FFF2-40B4-BE49-F238E27FC236}">
                <a16:creationId xmlns:a16="http://schemas.microsoft.com/office/drawing/2014/main" xmlns="" id="{662C7EA3-C600-44E1-A265-AF7440D13128}"/>
              </a:ext>
            </a:extLst>
          </p:cNvPr>
          <p:cNvCxnSpPr>
            <a:cxnSpLocks/>
          </p:cNvCxnSpPr>
          <p:nvPr/>
        </p:nvCxnSpPr>
        <p:spPr>
          <a:xfrm flipV="1">
            <a:off x="879359" y="4799192"/>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2B36155A-B584-43E3-B7ED-C58BB5C05F3C}"/>
              </a:ext>
            </a:extLst>
          </p:cNvPr>
          <p:cNvSpPr/>
          <p:nvPr/>
        </p:nvSpPr>
        <p:spPr>
          <a:xfrm>
            <a:off x="726457" y="5822234"/>
            <a:ext cx="180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cxnSp>
        <p:nvCxnSpPr>
          <p:cNvPr id="28" name="Straight Connector 27">
            <a:extLst>
              <a:ext uri="{FF2B5EF4-FFF2-40B4-BE49-F238E27FC236}">
                <a16:creationId xmlns:a16="http://schemas.microsoft.com/office/drawing/2014/main" xmlns="" id="{E1B4FC4C-1B43-4A89-8796-F080F5E2002C}"/>
              </a:ext>
            </a:extLst>
          </p:cNvPr>
          <p:cNvCxnSpPr>
            <a:cxnSpLocks/>
          </p:cNvCxnSpPr>
          <p:nvPr/>
        </p:nvCxnSpPr>
        <p:spPr>
          <a:xfrm flipV="1">
            <a:off x="830239" y="5912234"/>
            <a:ext cx="476181"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xmlns="" id="{0AE32E99-6646-46D0-87CE-6F381E430C98}"/>
              </a:ext>
            </a:extLst>
          </p:cNvPr>
          <p:cNvSpPr txBox="1">
            <a:spLocks/>
          </p:cNvSpPr>
          <p:nvPr>
            <p:custDataLst>
              <p:tags r:id="rId8"/>
            </p:custDataLst>
          </p:nvPr>
        </p:nvSpPr>
        <p:spPr bwMode="gray">
          <a:xfrm>
            <a:off x="7391244" y="2050346"/>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„From this viewpoint, experts agree – by following economic logic – that price increase is inevitable.” </a:t>
            </a:r>
            <a:r>
              <a:rPr lang="en-GB" sz="1200" dirty="0"/>
              <a:t>(Ü15)</a:t>
            </a:r>
            <a:endParaRPr lang="en-GB" sz="1200" dirty="0">
              <a:ea typeface="Arial" panose="020B0604020202020204" pitchFamily="34" charset="0"/>
            </a:endParaRPr>
          </a:p>
        </p:txBody>
      </p:sp>
    </p:spTree>
    <p:extLst>
      <p:ext uri="{BB962C8B-B14F-4D97-AF65-F5344CB8AC3E}">
        <p14:creationId xmlns:p14="http://schemas.microsoft.com/office/powerpoint/2010/main" val="2850210277"/>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8"/>
            <a:ext cx="6089530" cy="5000784"/>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Those experts who support the price increase think that if televisions can offer the reduction of advertising noise in exchange for a price increase, then actually it is a fair deal for the market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It is a very dangerous direction if the advertising noise remains also at the higher price level because in this case clients might regard the price increase as a kind of profiteering</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Based on the responses, the market is rather inflexible regarding prices, meaning the price increase would result that advertisers would try to maintain the advertising volume as much as possible. Of course, in case of some advertisers they should be prepared that they would decrease the costs and restructure their media-mix</a:t>
            </a:r>
          </a:p>
          <a:p>
            <a:pPr>
              <a:lnSpc>
                <a:spcPct val="125000"/>
              </a:lnSpc>
              <a:buClr>
                <a:schemeClr val="tx2"/>
              </a:buClr>
            </a:pPr>
            <a:r>
              <a:rPr lang="en-GB" sz="1400" dirty="0"/>
              <a:t>	</a:t>
            </a:r>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Price increase</a:t>
            </a:r>
            <a:br>
              <a:rPr lang="en-GB" sz="3600" dirty="0">
                <a:solidFill>
                  <a:schemeClr val="accent3">
                    <a:lumMod val="50000"/>
                  </a:schemeClr>
                </a:solidFill>
              </a:rPr>
            </a:br>
            <a:r>
              <a:rPr lang="en-GB" sz="2000" dirty="0">
                <a:solidFill>
                  <a:schemeClr val="accent3">
                    <a:lumMod val="50000"/>
                  </a:schemeClr>
                </a:solidFill>
              </a:rPr>
              <a:t>What would happen in case of a significant price increase?</a:t>
            </a: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32458A00-CEAB-41A0-B390-571FD9945834}"/>
              </a:ext>
            </a:extLst>
          </p:cNvPr>
          <p:cNvSpPr/>
          <p:nvPr/>
        </p:nvSpPr>
        <p:spPr>
          <a:xfrm>
            <a:off x="7188200" y="1238846"/>
            <a:ext cx="5003800" cy="5161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9" name="Text Placeholder 1">
            <a:extLst>
              <a:ext uri="{FF2B5EF4-FFF2-40B4-BE49-F238E27FC236}">
                <a16:creationId xmlns:a16="http://schemas.microsoft.com/office/drawing/2014/main" xmlns="" id="{0AE32E99-6646-46D0-87CE-6F381E430C98}"/>
              </a:ext>
            </a:extLst>
          </p:cNvPr>
          <p:cNvSpPr txBox="1">
            <a:spLocks/>
          </p:cNvSpPr>
          <p:nvPr>
            <p:custDataLst>
              <p:tags r:id="rId1"/>
            </p:custDataLst>
          </p:nvPr>
        </p:nvSpPr>
        <p:spPr bwMode="gray">
          <a:xfrm>
            <a:off x="7391244" y="2124248"/>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 sell the same f***ing  many advertising minutes for a higher price. This will not be okay, because they would think that they get the same for a more expensive price, it will definitely be a bad deal for the advertiser… Here the offer should be: okay, the number of minutes will decrease, the quality will be better, advertising noise will be simply less.” </a:t>
            </a:r>
            <a:r>
              <a:rPr lang="en-GB" sz="1200" dirty="0"/>
              <a:t>(Ü13)</a:t>
            </a:r>
            <a:endParaRPr lang="en-GB" sz="1200" dirty="0">
              <a:ea typeface="Arial" panose="020B0604020202020204" pitchFamily="34" charset="0"/>
            </a:endParaRPr>
          </a:p>
        </p:txBody>
      </p:sp>
      <p:sp>
        <p:nvSpPr>
          <p:cNvPr id="33" name="Text Placeholder 1">
            <a:extLst>
              <a:ext uri="{FF2B5EF4-FFF2-40B4-BE49-F238E27FC236}">
                <a16:creationId xmlns:a16="http://schemas.microsoft.com/office/drawing/2014/main" xmlns="" id="{773EDA85-DC93-482C-BF71-573D4B525EEA}"/>
              </a:ext>
            </a:extLst>
          </p:cNvPr>
          <p:cNvSpPr txBox="1">
            <a:spLocks/>
          </p:cNvSpPr>
          <p:nvPr>
            <p:custDataLst>
              <p:tags r:id="rId2"/>
            </p:custDataLst>
          </p:nvPr>
        </p:nvSpPr>
        <p:spPr bwMode="gray">
          <a:xfrm>
            <a:off x="7391244" y="3429000"/>
            <a:ext cx="4680000" cy="49736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„So it is worth to pay a so-called premium to have a better recall of that advertisement or that the campaign should be more successful also from this viewpoint.” </a:t>
            </a:r>
            <a:r>
              <a:rPr lang="en-GB" sz="1200" dirty="0"/>
              <a:t>(Ü15)</a:t>
            </a:r>
            <a:endParaRPr lang="en-GB" sz="1200" dirty="0">
              <a:ea typeface="Arial" panose="020B0604020202020204" pitchFamily="34" charset="0"/>
            </a:endParaRPr>
          </a:p>
        </p:txBody>
      </p:sp>
      <p:grpSp>
        <p:nvGrpSpPr>
          <p:cNvPr id="34" name="Group 33">
            <a:extLst>
              <a:ext uri="{FF2B5EF4-FFF2-40B4-BE49-F238E27FC236}">
                <a16:creationId xmlns:a16="http://schemas.microsoft.com/office/drawing/2014/main" xmlns="" id="{DE1CFA9C-0C16-436A-99F0-B754BC879232}"/>
              </a:ext>
            </a:extLst>
          </p:cNvPr>
          <p:cNvGrpSpPr>
            <a:grpSpLocks noChangeAspect="1"/>
          </p:cNvGrpSpPr>
          <p:nvPr>
            <p:custDataLst>
              <p:tags r:id="rId3"/>
            </p:custDataLst>
          </p:nvPr>
        </p:nvGrpSpPr>
        <p:grpSpPr>
          <a:xfrm>
            <a:off x="731520" y="1508582"/>
            <a:ext cx="504000" cy="504000"/>
            <a:chOff x="325479" y="4236894"/>
            <a:chExt cx="720000" cy="720000"/>
          </a:xfrm>
          <a:solidFill>
            <a:schemeClr val="bg1"/>
          </a:solidFill>
        </p:grpSpPr>
        <p:sp>
          <p:nvSpPr>
            <p:cNvPr id="35" name="Rectangle 34">
              <a:extLst>
                <a:ext uri="{FF2B5EF4-FFF2-40B4-BE49-F238E27FC236}">
                  <a16:creationId xmlns:a16="http://schemas.microsoft.com/office/drawing/2014/main" xmlns="" id="{FC1B75D3-672B-4078-B21C-A1C0594C6BB1}"/>
                </a:ext>
              </a:extLst>
            </p:cNvPr>
            <p:cNvSpPr/>
            <p:nvPr/>
          </p:nvSpPr>
          <p:spPr bwMode="gray">
            <a:xfrm>
              <a:off x="325479" y="4236894"/>
              <a:ext cx="720000" cy="72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GB" sz="1333" dirty="0">
                <a:solidFill>
                  <a:schemeClr val="tx1"/>
                </a:solidFill>
                <a:latin typeface="Arial" pitchFamily="34" charset="0"/>
                <a:cs typeface="Arial" pitchFamily="34" charset="0"/>
              </a:endParaRPr>
            </a:p>
          </p:txBody>
        </p:sp>
        <p:grpSp>
          <p:nvGrpSpPr>
            <p:cNvPr id="36" name="Group 20">
              <a:extLst>
                <a:ext uri="{FF2B5EF4-FFF2-40B4-BE49-F238E27FC236}">
                  <a16:creationId xmlns:a16="http://schemas.microsoft.com/office/drawing/2014/main" xmlns="" id="{B99F3887-F955-4CAE-94B7-2BD281407334}"/>
                </a:ext>
              </a:extLst>
            </p:cNvPr>
            <p:cNvGrpSpPr>
              <a:grpSpLocks noChangeAspect="1"/>
            </p:cNvGrpSpPr>
            <p:nvPr/>
          </p:nvGrpSpPr>
          <p:grpSpPr bwMode="auto">
            <a:xfrm>
              <a:off x="436396" y="4428593"/>
              <a:ext cx="504000" cy="366189"/>
              <a:chOff x="246" y="266"/>
              <a:chExt cx="5270" cy="3829"/>
            </a:xfrm>
            <a:grpFill/>
          </p:grpSpPr>
          <p:sp>
            <p:nvSpPr>
              <p:cNvPr id="37" name="Freeform 21">
                <a:extLst>
                  <a:ext uri="{FF2B5EF4-FFF2-40B4-BE49-F238E27FC236}">
                    <a16:creationId xmlns:a16="http://schemas.microsoft.com/office/drawing/2014/main" xmlns="" id="{98FCE9D2-584D-4C44-AC75-1F9B318156FA}"/>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solidFill>
                <a:srgbClr val="FFFFFF"/>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333" dirty="0"/>
              </a:p>
            </p:txBody>
          </p:sp>
          <p:sp>
            <p:nvSpPr>
              <p:cNvPr id="38" name="Freeform 22">
                <a:extLst>
                  <a:ext uri="{FF2B5EF4-FFF2-40B4-BE49-F238E27FC236}">
                    <a16:creationId xmlns:a16="http://schemas.microsoft.com/office/drawing/2014/main" xmlns="" id="{4757A3E6-7A48-4DAB-87E5-0DD17F8A58B0}"/>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solidFill>
                <a:srgbClr val="FFFFFF"/>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333" dirty="0"/>
              </a:p>
            </p:txBody>
          </p:sp>
        </p:grpSp>
      </p:grpSp>
      <p:grpSp>
        <p:nvGrpSpPr>
          <p:cNvPr id="40" name="Group 36">
            <a:extLst>
              <a:ext uri="{FF2B5EF4-FFF2-40B4-BE49-F238E27FC236}">
                <a16:creationId xmlns:a16="http://schemas.microsoft.com/office/drawing/2014/main" xmlns="" id="{EB508C2D-CEF7-40EF-ABAE-1CEBF9377E9E}"/>
              </a:ext>
            </a:extLst>
          </p:cNvPr>
          <p:cNvGrpSpPr>
            <a:grpSpLocks noChangeAspect="1"/>
          </p:cNvGrpSpPr>
          <p:nvPr>
            <p:custDataLst>
              <p:tags r:id="rId4"/>
            </p:custDataLst>
          </p:nvPr>
        </p:nvGrpSpPr>
        <p:grpSpPr>
          <a:xfrm>
            <a:off x="731520" y="3103049"/>
            <a:ext cx="504000" cy="504000"/>
            <a:chOff x="3209925" y="3163705"/>
            <a:chExt cx="720000" cy="720000"/>
          </a:xfrm>
        </p:grpSpPr>
        <p:sp>
          <p:nvSpPr>
            <p:cNvPr id="41" name="Rectangle 62">
              <a:extLst>
                <a:ext uri="{FF2B5EF4-FFF2-40B4-BE49-F238E27FC236}">
                  <a16:creationId xmlns:a16="http://schemas.microsoft.com/office/drawing/2014/main" xmlns="" id="{F2E0AB4F-B713-46D1-BCC4-D2F1BC7B1CC8}"/>
                </a:ext>
              </a:extLst>
            </p:cNvPr>
            <p:cNvSpPr/>
            <p:nvPr/>
          </p:nvSpPr>
          <p:spPr bwMode="gray">
            <a:xfrm>
              <a:off x="3209925" y="3163705"/>
              <a:ext cx="720000" cy="72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GB" sz="1333" dirty="0">
                <a:solidFill>
                  <a:schemeClr val="tx1"/>
                </a:solidFill>
                <a:latin typeface="Arial" pitchFamily="34" charset="0"/>
                <a:cs typeface="Arial" pitchFamily="34" charset="0"/>
              </a:endParaRPr>
            </a:p>
          </p:txBody>
        </p:sp>
        <p:sp>
          <p:nvSpPr>
            <p:cNvPr id="42" name="Freeform 21">
              <a:extLst>
                <a:ext uri="{FF2B5EF4-FFF2-40B4-BE49-F238E27FC236}">
                  <a16:creationId xmlns:a16="http://schemas.microsoft.com/office/drawing/2014/main" xmlns="" id="{F498966F-4F00-4564-93BD-981E01CCBB27}"/>
                </a:ext>
              </a:extLst>
            </p:cNvPr>
            <p:cNvSpPr>
              <a:spLocks noChangeAspect="1" noEditPoints="1"/>
            </p:cNvSpPr>
            <p:nvPr>
              <p:custDataLst>
                <p:tags r:id="rId9"/>
              </p:custDataLst>
            </p:nvPr>
          </p:nvSpPr>
          <p:spPr bwMode="auto">
            <a:xfrm>
              <a:off x="3317925" y="3289659"/>
              <a:ext cx="504000" cy="441120"/>
            </a:xfrm>
            <a:custGeom>
              <a:avLst/>
              <a:gdLst>
                <a:gd name="T0" fmla="*/ 1251 w 2233"/>
                <a:gd name="T1" fmla="*/ 104 h 1954"/>
                <a:gd name="T2" fmla="*/ 2175 w 2233"/>
                <a:gd name="T3" fmla="*/ 1724 h 1954"/>
                <a:gd name="T4" fmla="*/ 2050 w 2233"/>
                <a:gd name="T5" fmla="*/ 1954 h 1954"/>
                <a:gd name="T6" fmla="*/ 189 w 2233"/>
                <a:gd name="T7" fmla="*/ 1954 h 1954"/>
                <a:gd name="T8" fmla="*/ 59 w 2233"/>
                <a:gd name="T9" fmla="*/ 1724 h 1954"/>
                <a:gd name="T10" fmla="*/ 983 w 2233"/>
                <a:gd name="T11" fmla="*/ 104 h 1954"/>
                <a:gd name="T12" fmla="*/ 1251 w 2233"/>
                <a:gd name="T13" fmla="*/ 104 h 1954"/>
                <a:gd name="T14" fmla="*/ 1191 w 2233"/>
                <a:gd name="T15" fmla="*/ 1172 h 1954"/>
                <a:gd name="T16" fmla="*/ 1277 w 2233"/>
                <a:gd name="T17" fmla="*/ 1302 h 1954"/>
                <a:gd name="T18" fmla="*/ 1611 w 2233"/>
                <a:gd name="T19" fmla="*/ 1302 h 1954"/>
                <a:gd name="T20" fmla="*/ 1364 w 2233"/>
                <a:gd name="T21" fmla="*/ 874 h 1954"/>
                <a:gd name="T22" fmla="*/ 1191 w 2233"/>
                <a:gd name="T23" fmla="*/ 1172 h 1954"/>
                <a:gd name="T24" fmla="*/ 1202 w 2233"/>
                <a:gd name="T25" fmla="*/ 1450 h 1954"/>
                <a:gd name="T26" fmla="*/ 1032 w 2233"/>
                <a:gd name="T27" fmla="*/ 1450 h 1954"/>
                <a:gd name="T28" fmla="*/ 870 w 2233"/>
                <a:gd name="T29" fmla="*/ 1730 h 1954"/>
                <a:gd name="T30" fmla="*/ 1364 w 2233"/>
                <a:gd name="T31" fmla="*/ 1730 h 1954"/>
                <a:gd name="T32" fmla="*/ 1202 w 2233"/>
                <a:gd name="T33" fmla="*/ 1450 h 1954"/>
                <a:gd name="T34" fmla="*/ 957 w 2233"/>
                <a:gd name="T35" fmla="*/ 1302 h 1954"/>
                <a:gd name="T36" fmla="*/ 1042 w 2233"/>
                <a:gd name="T37" fmla="*/ 1173 h 1954"/>
                <a:gd name="T38" fmla="*/ 870 w 2233"/>
                <a:gd name="T39" fmla="*/ 874 h 1954"/>
                <a:gd name="T40" fmla="*/ 623 w 2233"/>
                <a:gd name="T41" fmla="*/ 1302 h 1954"/>
                <a:gd name="T42" fmla="*/ 957 w 2233"/>
                <a:gd name="T43" fmla="*/ 1302 h 1954"/>
                <a:gd name="T44" fmla="*/ 1117 w 2233"/>
                <a:gd name="T45" fmla="*/ 1234 h 1954"/>
                <a:gd name="T46" fmla="*/ 1037 w 2233"/>
                <a:gd name="T47" fmla="*/ 1314 h 1954"/>
                <a:gd name="T48" fmla="*/ 1117 w 2233"/>
                <a:gd name="T49" fmla="*/ 1394 h 1954"/>
                <a:gd name="T50" fmla="*/ 1197 w 2233"/>
                <a:gd name="T51" fmla="*/ 1314 h 1954"/>
                <a:gd name="T52" fmla="*/ 1117 w 2233"/>
                <a:gd name="T53" fmla="*/ 123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3" h="1954">
                  <a:moveTo>
                    <a:pt x="1251" y="104"/>
                  </a:moveTo>
                  <a:cubicBezTo>
                    <a:pt x="2175" y="1724"/>
                    <a:pt x="2175" y="1724"/>
                    <a:pt x="2175" y="1724"/>
                  </a:cubicBezTo>
                  <a:cubicBezTo>
                    <a:pt x="2233" y="1825"/>
                    <a:pt x="2173" y="1954"/>
                    <a:pt x="2050" y="1954"/>
                  </a:cubicBezTo>
                  <a:cubicBezTo>
                    <a:pt x="189" y="1954"/>
                    <a:pt x="189" y="1954"/>
                    <a:pt x="189" y="1954"/>
                  </a:cubicBezTo>
                  <a:cubicBezTo>
                    <a:pt x="69" y="1954"/>
                    <a:pt x="0" y="1827"/>
                    <a:pt x="59" y="1724"/>
                  </a:cubicBezTo>
                  <a:cubicBezTo>
                    <a:pt x="983" y="104"/>
                    <a:pt x="983" y="104"/>
                    <a:pt x="983" y="104"/>
                  </a:cubicBezTo>
                  <a:cubicBezTo>
                    <a:pt x="1042" y="0"/>
                    <a:pt x="1192" y="0"/>
                    <a:pt x="1251" y="104"/>
                  </a:cubicBezTo>
                  <a:close/>
                  <a:moveTo>
                    <a:pt x="1191" y="1172"/>
                  </a:moveTo>
                  <a:cubicBezTo>
                    <a:pt x="1239" y="1198"/>
                    <a:pt x="1273" y="1246"/>
                    <a:pt x="1277" y="1302"/>
                  </a:cubicBezTo>
                  <a:cubicBezTo>
                    <a:pt x="1611" y="1302"/>
                    <a:pt x="1611" y="1302"/>
                    <a:pt x="1611" y="1302"/>
                  </a:cubicBezTo>
                  <a:cubicBezTo>
                    <a:pt x="1611" y="1119"/>
                    <a:pt x="1512" y="960"/>
                    <a:pt x="1364" y="874"/>
                  </a:cubicBezTo>
                  <a:lnTo>
                    <a:pt x="1191" y="1172"/>
                  </a:lnTo>
                  <a:close/>
                  <a:moveTo>
                    <a:pt x="1202" y="1450"/>
                  </a:moveTo>
                  <a:cubicBezTo>
                    <a:pt x="1150" y="1482"/>
                    <a:pt x="1084" y="1482"/>
                    <a:pt x="1032" y="1450"/>
                  </a:cubicBezTo>
                  <a:cubicBezTo>
                    <a:pt x="870" y="1730"/>
                    <a:pt x="870" y="1730"/>
                    <a:pt x="870" y="1730"/>
                  </a:cubicBezTo>
                  <a:cubicBezTo>
                    <a:pt x="1022" y="1818"/>
                    <a:pt x="1212" y="1818"/>
                    <a:pt x="1364" y="1730"/>
                  </a:cubicBezTo>
                  <a:lnTo>
                    <a:pt x="1202" y="1450"/>
                  </a:lnTo>
                  <a:close/>
                  <a:moveTo>
                    <a:pt x="957" y="1302"/>
                  </a:moveTo>
                  <a:cubicBezTo>
                    <a:pt x="961" y="1246"/>
                    <a:pt x="995" y="1198"/>
                    <a:pt x="1042" y="1173"/>
                  </a:cubicBezTo>
                  <a:cubicBezTo>
                    <a:pt x="870" y="874"/>
                    <a:pt x="870" y="874"/>
                    <a:pt x="870" y="874"/>
                  </a:cubicBezTo>
                  <a:cubicBezTo>
                    <a:pt x="722" y="960"/>
                    <a:pt x="623" y="1119"/>
                    <a:pt x="623" y="1302"/>
                  </a:cubicBezTo>
                  <a:lnTo>
                    <a:pt x="957" y="1302"/>
                  </a:lnTo>
                  <a:close/>
                  <a:moveTo>
                    <a:pt x="1117" y="1234"/>
                  </a:moveTo>
                  <a:cubicBezTo>
                    <a:pt x="1073" y="1234"/>
                    <a:pt x="1037" y="1270"/>
                    <a:pt x="1037" y="1314"/>
                  </a:cubicBezTo>
                  <a:cubicBezTo>
                    <a:pt x="1037" y="1358"/>
                    <a:pt x="1073" y="1394"/>
                    <a:pt x="1117" y="1394"/>
                  </a:cubicBezTo>
                  <a:cubicBezTo>
                    <a:pt x="1161" y="1394"/>
                    <a:pt x="1197" y="1358"/>
                    <a:pt x="1197" y="1314"/>
                  </a:cubicBezTo>
                  <a:cubicBezTo>
                    <a:pt x="1197" y="1270"/>
                    <a:pt x="1161" y="1234"/>
                    <a:pt x="1117" y="123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1333" dirty="0"/>
            </a:p>
          </p:txBody>
        </p:sp>
      </p:grpSp>
      <p:grpSp>
        <p:nvGrpSpPr>
          <p:cNvPr id="43" name="Gruppieren 57">
            <a:extLst>
              <a:ext uri="{FF2B5EF4-FFF2-40B4-BE49-F238E27FC236}">
                <a16:creationId xmlns:a16="http://schemas.microsoft.com/office/drawing/2014/main" xmlns="" id="{5A1DA6FD-FF31-4F77-8F44-66D6DD559F0E}"/>
              </a:ext>
            </a:extLst>
          </p:cNvPr>
          <p:cNvGrpSpPr/>
          <p:nvPr>
            <p:custDataLst>
              <p:tags r:id="rId5"/>
            </p:custDataLst>
          </p:nvPr>
        </p:nvGrpSpPr>
        <p:grpSpPr>
          <a:xfrm>
            <a:off x="727353" y="4407225"/>
            <a:ext cx="504000" cy="504000"/>
            <a:chOff x="3312248" y="4948916"/>
            <a:chExt cx="720000" cy="720000"/>
          </a:xfrm>
        </p:grpSpPr>
        <p:sp>
          <p:nvSpPr>
            <p:cNvPr id="44" name="Rectangle 19">
              <a:extLst>
                <a:ext uri="{FF2B5EF4-FFF2-40B4-BE49-F238E27FC236}">
                  <a16:creationId xmlns:a16="http://schemas.microsoft.com/office/drawing/2014/main" xmlns="" id="{6ACA2AFD-79BD-4D47-AA4D-9A483B72D3D0}"/>
                </a:ext>
              </a:extLst>
            </p:cNvPr>
            <p:cNvSpPr/>
            <p:nvPr>
              <p:custDataLst>
                <p:tags r:id="rId7"/>
              </p:custDataLst>
            </p:nvPr>
          </p:nvSpPr>
          <p:spPr bwMode="gray">
            <a:xfrm>
              <a:off x="3312248" y="4948916"/>
              <a:ext cx="720000" cy="72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pPr>
              <a:endParaRPr lang="en-GB" sz="1333" dirty="0">
                <a:solidFill>
                  <a:schemeClr val="tx1"/>
                </a:solidFill>
                <a:latin typeface="Arial" pitchFamily="34" charset="0"/>
                <a:cs typeface="Arial" pitchFamily="34" charset="0"/>
              </a:endParaRPr>
            </a:p>
          </p:txBody>
        </p:sp>
        <p:grpSp>
          <p:nvGrpSpPr>
            <p:cNvPr id="45" name="Group 26">
              <a:extLst>
                <a:ext uri="{FF2B5EF4-FFF2-40B4-BE49-F238E27FC236}">
                  <a16:creationId xmlns:a16="http://schemas.microsoft.com/office/drawing/2014/main" xmlns="" id="{6DFCA9DC-130C-4038-B350-410EE3D3352C}"/>
                </a:ext>
              </a:extLst>
            </p:cNvPr>
            <p:cNvGrpSpPr>
              <a:grpSpLocks noChangeAspect="1"/>
            </p:cNvGrpSpPr>
            <p:nvPr>
              <p:custDataLst>
                <p:tags r:id="rId8"/>
              </p:custDataLst>
            </p:nvPr>
          </p:nvGrpSpPr>
          <p:grpSpPr bwMode="auto">
            <a:xfrm>
              <a:off x="3473403" y="5057364"/>
              <a:ext cx="397690" cy="486808"/>
              <a:chOff x="802" y="-389"/>
              <a:chExt cx="4168" cy="5102"/>
            </a:xfrm>
            <a:solidFill>
              <a:schemeClr val="bg1"/>
            </a:solidFill>
          </p:grpSpPr>
          <p:sp>
            <p:nvSpPr>
              <p:cNvPr id="46" name="Freeform 27">
                <a:extLst>
                  <a:ext uri="{FF2B5EF4-FFF2-40B4-BE49-F238E27FC236}">
                    <a16:creationId xmlns:a16="http://schemas.microsoft.com/office/drawing/2014/main" xmlns="" id="{B59D009F-A03D-45C0-8A00-759CD5CD52D9}"/>
                  </a:ext>
                </a:extLst>
              </p:cNvPr>
              <p:cNvSpPr>
                <a:spLocks/>
              </p:cNvSpPr>
              <p:nvPr/>
            </p:nvSpPr>
            <p:spPr bwMode="auto">
              <a:xfrm>
                <a:off x="802" y="178"/>
                <a:ext cx="3780" cy="4535"/>
              </a:xfrm>
              <a:custGeom>
                <a:avLst/>
                <a:gdLst>
                  <a:gd name="T0" fmla="*/ 1440 w 1600"/>
                  <a:gd name="T1" fmla="*/ 1600 h 1920"/>
                  <a:gd name="T2" fmla="*/ 160 w 1600"/>
                  <a:gd name="T3" fmla="*/ 1600 h 1920"/>
                  <a:gd name="T4" fmla="*/ 160 w 1600"/>
                  <a:gd name="T5" fmla="*/ 160 h 1920"/>
                  <a:gd name="T6" fmla="*/ 240 w 1600"/>
                  <a:gd name="T7" fmla="*/ 160 h 1920"/>
                  <a:gd name="T8" fmla="*/ 240 w 1600"/>
                  <a:gd name="T9" fmla="*/ 0 h 1920"/>
                  <a:gd name="T10" fmla="*/ 120 w 1600"/>
                  <a:gd name="T11" fmla="*/ 0 h 1920"/>
                  <a:gd name="T12" fmla="*/ 0 w 1600"/>
                  <a:gd name="T13" fmla="*/ 120 h 1920"/>
                  <a:gd name="T14" fmla="*/ 0 w 1600"/>
                  <a:gd name="T15" fmla="*/ 1800 h 1920"/>
                  <a:gd name="T16" fmla="*/ 120 w 1600"/>
                  <a:gd name="T17" fmla="*/ 1920 h 1920"/>
                  <a:gd name="T18" fmla="*/ 1480 w 1600"/>
                  <a:gd name="T19" fmla="*/ 1920 h 1920"/>
                  <a:gd name="T20" fmla="*/ 1600 w 1600"/>
                  <a:gd name="T21" fmla="*/ 1800 h 1920"/>
                  <a:gd name="T22" fmla="*/ 1600 w 1600"/>
                  <a:gd name="T23" fmla="*/ 958 h 1920"/>
                  <a:gd name="T24" fmla="*/ 1440 w 1600"/>
                  <a:gd name="T25" fmla="*/ 1118 h 1920"/>
                  <a:gd name="T26" fmla="*/ 1440 w 1600"/>
                  <a:gd name="T27" fmla="*/ 160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0" h="1920">
                    <a:moveTo>
                      <a:pt x="1440" y="1600"/>
                    </a:moveTo>
                    <a:cubicBezTo>
                      <a:pt x="160" y="1600"/>
                      <a:pt x="160" y="1600"/>
                      <a:pt x="160" y="1600"/>
                    </a:cubicBezTo>
                    <a:cubicBezTo>
                      <a:pt x="160" y="160"/>
                      <a:pt x="160" y="160"/>
                      <a:pt x="160" y="160"/>
                    </a:cubicBezTo>
                    <a:cubicBezTo>
                      <a:pt x="240" y="160"/>
                      <a:pt x="240" y="160"/>
                      <a:pt x="240" y="160"/>
                    </a:cubicBezTo>
                    <a:cubicBezTo>
                      <a:pt x="240" y="0"/>
                      <a:pt x="240" y="0"/>
                      <a:pt x="240" y="0"/>
                    </a:cubicBezTo>
                    <a:cubicBezTo>
                      <a:pt x="120" y="0"/>
                      <a:pt x="120" y="0"/>
                      <a:pt x="120" y="0"/>
                    </a:cubicBezTo>
                    <a:cubicBezTo>
                      <a:pt x="54" y="0"/>
                      <a:pt x="0" y="54"/>
                      <a:pt x="0" y="120"/>
                    </a:cubicBezTo>
                    <a:cubicBezTo>
                      <a:pt x="0" y="1800"/>
                      <a:pt x="0" y="1800"/>
                      <a:pt x="0" y="1800"/>
                    </a:cubicBezTo>
                    <a:cubicBezTo>
                      <a:pt x="0" y="1866"/>
                      <a:pt x="54" y="1920"/>
                      <a:pt x="120" y="1920"/>
                    </a:cubicBezTo>
                    <a:cubicBezTo>
                      <a:pt x="1480" y="1920"/>
                      <a:pt x="1480" y="1920"/>
                      <a:pt x="1480" y="1920"/>
                    </a:cubicBezTo>
                    <a:cubicBezTo>
                      <a:pt x="1546" y="1920"/>
                      <a:pt x="1600" y="1866"/>
                      <a:pt x="1600" y="1800"/>
                    </a:cubicBezTo>
                    <a:cubicBezTo>
                      <a:pt x="1600" y="958"/>
                      <a:pt x="1600" y="958"/>
                      <a:pt x="1600" y="958"/>
                    </a:cubicBezTo>
                    <a:cubicBezTo>
                      <a:pt x="1440" y="1118"/>
                      <a:pt x="1440" y="1118"/>
                      <a:pt x="1440" y="1118"/>
                    </a:cubicBezTo>
                    <a:lnTo>
                      <a:pt x="1440" y="1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47" name="Freeform 28">
                <a:extLst>
                  <a:ext uri="{FF2B5EF4-FFF2-40B4-BE49-F238E27FC236}">
                    <a16:creationId xmlns:a16="http://schemas.microsoft.com/office/drawing/2014/main" xmlns="" id="{EA21FD51-C55C-4823-B57E-58468F6F05DD}"/>
                  </a:ext>
                </a:extLst>
              </p:cNvPr>
              <p:cNvSpPr>
                <a:spLocks/>
              </p:cNvSpPr>
              <p:nvPr/>
            </p:nvSpPr>
            <p:spPr bwMode="auto">
              <a:xfrm>
                <a:off x="4015" y="178"/>
                <a:ext cx="567" cy="917"/>
              </a:xfrm>
              <a:custGeom>
                <a:avLst/>
                <a:gdLst>
                  <a:gd name="T0" fmla="*/ 80 w 240"/>
                  <a:gd name="T1" fmla="*/ 388 h 388"/>
                  <a:gd name="T2" fmla="*/ 240 w 240"/>
                  <a:gd name="T3" fmla="*/ 388 h 388"/>
                  <a:gd name="T4" fmla="*/ 240 w 240"/>
                  <a:gd name="T5" fmla="*/ 120 h 388"/>
                  <a:gd name="T6" fmla="*/ 120 w 240"/>
                  <a:gd name="T7" fmla="*/ 0 h 388"/>
                  <a:gd name="T8" fmla="*/ 0 w 240"/>
                  <a:gd name="T9" fmla="*/ 0 h 388"/>
                  <a:gd name="T10" fmla="*/ 0 w 240"/>
                  <a:gd name="T11" fmla="*/ 160 h 388"/>
                  <a:gd name="T12" fmla="*/ 80 w 240"/>
                  <a:gd name="T13" fmla="*/ 160 h 388"/>
                  <a:gd name="T14" fmla="*/ 80 w 24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388">
                    <a:moveTo>
                      <a:pt x="80" y="388"/>
                    </a:moveTo>
                    <a:cubicBezTo>
                      <a:pt x="130" y="365"/>
                      <a:pt x="189" y="365"/>
                      <a:pt x="240" y="388"/>
                    </a:cubicBezTo>
                    <a:cubicBezTo>
                      <a:pt x="240" y="120"/>
                      <a:pt x="240" y="120"/>
                      <a:pt x="240" y="120"/>
                    </a:cubicBezTo>
                    <a:cubicBezTo>
                      <a:pt x="240" y="54"/>
                      <a:pt x="186" y="0"/>
                      <a:pt x="120" y="0"/>
                    </a:cubicBezTo>
                    <a:cubicBezTo>
                      <a:pt x="0" y="0"/>
                      <a:pt x="0" y="0"/>
                      <a:pt x="0" y="0"/>
                    </a:cubicBezTo>
                    <a:cubicBezTo>
                      <a:pt x="0" y="160"/>
                      <a:pt x="0" y="160"/>
                      <a:pt x="0" y="160"/>
                    </a:cubicBezTo>
                    <a:cubicBezTo>
                      <a:pt x="80" y="160"/>
                      <a:pt x="80" y="160"/>
                      <a:pt x="80" y="160"/>
                    </a:cubicBezTo>
                    <a:lnTo>
                      <a:pt x="80"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48" name="Freeform 29">
                <a:extLst>
                  <a:ext uri="{FF2B5EF4-FFF2-40B4-BE49-F238E27FC236}">
                    <a16:creationId xmlns:a16="http://schemas.microsoft.com/office/drawing/2014/main" xmlns="" id="{858E975D-5D4A-45A5-A207-4A36DB301B6E}"/>
                  </a:ext>
                </a:extLst>
              </p:cNvPr>
              <p:cNvSpPr>
                <a:spLocks noEditPoints="1"/>
              </p:cNvSpPr>
              <p:nvPr/>
            </p:nvSpPr>
            <p:spPr bwMode="auto">
              <a:xfrm>
                <a:off x="1558" y="-389"/>
                <a:ext cx="2268" cy="1323"/>
              </a:xfrm>
              <a:custGeom>
                <a:avLst/>
                <a:gdLst>
                  <a:gd name="T0" fmla="*/ 960 w 960"/>
                  <a:gd name="T1" fmla="*/ 120 h 560"/>
                  <a:gd name="T2" fmla="*/ 720 w 960"/>
                  <a:gd name="T3" fmla="*/ 120 h 560"/>
                  <a:gd name="T4" fmla="*/ 600 w 960"/>
                  <a:gd name="T5" fmla="*/ 0 h 560"/>
                  <a:gd name="T6" fmla="*/ 360 w 960"/>
                  <a:gd name="T7" fmla="*/ 0 h 560"/>
                  <a:gd name="T8" fmla="*/ 240 w 960"/>
                  <a:gd name="T9" fmla="*/ 120 h 560"/>
                  <a:gd name="T10" fmla="*/ 0 w 960"/>
                  <a:gd name="T11" fmla="*/ 120 h 560"/>
                  <a:gd name="T12" fmla="*/ 0 w 960"/>
                  <a:gd name="T13" fmla="*/ 560 h 560"/>
                  <a:gd name="T14" fmla="*/ 960 w 960"/>
                  <a:gd name="T15" fmla="*/ 560 h 560"/>
                  <a:gd name="T16" fmla="*/ 960 w 960"/>
                  <a:gd name="T17" fmla="*/ 120 h 560"/>
                  <a:gd name="T18" fmla="*/ 880 w 960"/>
                  <a:gd name="T19" fmla="*/ 480 h 560"/>
                  <a:gd name="T20" fmla="*/ 80 w 960"/>
                  <a:gd name="T21" fmla="*/ 480 h 560"/>
                  <a:gd name="T22" fmla="*/ 80 w 960"/>
                  <a:gd name="T23" fmla="*/ 200 h 560"/>
                  <a:gd name="T24" fmla="*/ 320 w 960"/>
                  <a:gd name="T25" fmla="*/ 200 h 560"/>
                  <a:gd name="T26" fmla="*/ 320 w 960"/>
                  <a:gd name="T27" fmla="*/ 120 h 560"/>
                  <a:gd name="T28" fmla="*/ 360 w 960"/>
                  <a:gd name="T29" fmla="*/ 80 h 560"/>
                  <a:gd name="T30" fmla="*/ 600 w 960"/>
                  <a:gd name="T31" fmla="*/ 80 h 560"/>
                  <a:gd name="T32" fmla="*/ 640 w 960"/>
                  <a:gd name="T33" fmla="*/ 120 h 560"/>
                  <a:gd name="T34" fmla="*/ 640 w 960"/>
                  <a:gd name="T35" fmla="*/ 200 h 560"/>
                  <a:gd name="T36" fmla="*/ 880 w 960"/>
                  <a:gd name="T37" fmla="*/ 200 h 560"/>
                  <a:gd name="T38" fmla="*/ 880 w 960"/>
                  <a:gd name="T39" fmla="*/ 4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0" h="560">
                    <a:moveTo>
                      <a:pt x="960" y="120"/>
                    </a:moveTo>
                    <a:cubicBezTo>
                      <a:pt x="720" y="120"/>
                      <a:pt x="720" y="120"/>
                      <a:pt x="720" y="120"/>
                    </a:cubicBezTo>
                    <a:cubicBezTo>
                      <a:pt x="720" y="54"/>
                      <a:pt x="666" y="0"/>
                      <a:pt x="600" y="0"/>
                    </a:cubicBezTo>
                    <a:cubicBezTo>
                      <a:pt x="360" y="0"/>
                      <a:pt x="360" y="0"/>
                      <a:pt x="360" y="0"/>
                    </a:cubicBezTo>
                    <a:cubicBezTo>
                      <a:pt x="294" y="0"/>
                      <a:pt x="240" y="54"/>
                      <a:pt x="240" y="120"/>
                    </a:cubicBezTo>
                    <a:cubicBezTo>
                      <a:pt x="0" y="120"/>
                      <a:pt x="0" y="120"/>
                      <a:pt x="0" y="120"/>
                    </a:cubicBezTo>
                    <a:cubicBezTo>
                      <a:pt x="0" y="560"/>
                      <a:pt x="0" y="560"/>
                      <a:pt x="0" y="560"/>
                    </a:cubicBezTo>
                    <a:cubicBezTo>
                      <a:pt x="960" y="560"/>
                      <a:pt x="960" y="560"/>
                      <a:pt x="960" y="560"/>
                    </a:cubicBezTo>
                    <a:lnTo>
                      <a:pt x="960" y="120"/>
                    </a:lnTo>
                    <a:close/>
                    <a:moveTo>
                      <a:pt x="880" y="480"/>
                    </a:moveTo>
                    <a:cubicBezTo>
                      <a:pt x="80" y="480"/>
                      <a:pt x="80" y="480"/>
                      <a:pt x="80" y="480"/>
                    </a:cubicBezTo>
                    <a:cubicBezTo>
                      <a:pt x="80" y="200"/>
                      <a:pt x="80" y="200"/>
                      <a:pt x="80" y="200"/>
                    </a:cubicBezTo>
                    <a:cubicBezTo>
                      <a:pt x="320" y="200"/>
                      <a:pt x="320" y="200"/>
                      <a:pt x="320" y="200"/>
                    </a:cubicBezTo>
                    <a:cubicBezTo>
                      <a:pt x="320" y="120"/>
                      <a:pt x="320" y="120"/>
                      <a:pt x="320" y="120"/>
                    </a:cubicBezTo>
                    <a:cubicBezTo>
                      <a:pt x="320" y="98"/>
                      <a:pt x="338" y="80"/>
                      <a:pt x="360" y="80"/>
                    </a:cubicBezTo>
                    <a:cubicBezTo>
                      <a:pt x="600" y="80"/>
                      <a:pt x="600" y="80"/>
                      <a:pt x="600" y="80"/>
                    </a:cubicBezTo>
                    <a:cubicBezTo>
                      <a:pt x="622" y="80"/>
                      <a:pt x="640" y="98"/>
                      <a:pt x="640" y="120"/>
                    </a:cubicBezTo>
                    <a:cubicBezTo>
                      <a:pt x="640" y="200"/>
                      <a:pt x="640" y="200"/>
                      <a:pt x="640" y="200"/>
                    </a:cubicBezTo>
                    <a:cubicBezTo>
                      <a:pt x="880" y="200"/>
                      <a:pt x="880" y="200"/>
                      <a:pt x="880" y="200"/>
                    </a:cubicBezTo>
                    <a:lnTo>
                      <a:pt x="880" y="4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49" name="Freeform 30">
                <a:extLst>
                  <a:ext uri="{FF2B5EF4-FFF2-40B4-BE49-F238E27FC236}">
                    <a16:creationId xmlns:a16="http://schemas.microsoft.com/office/drawing/2014/main" xmlns="" id="{D3987249-0CB8-45A5-A06C-EC160C61ADE9}"/>
                  </a:ext>
                </a:extLst>
              </p:cNvPr>
              <p:cNvSpPr>
                <a:spLocks/>
              </p:cNvSpPr>
              <p:nvPr/>
            </p:nvSpPr>
            <p:spPr bwMode="auto">
              <a:xfrm>
                <a:off x="1565" y="1506"/>
                <a:ext cx="544" cy="330"/>
              </a:xfrm>
              <a:custGeom>
                <a:avLst/>
                <a:gdLst>
                  <a:gd name="T0" fmla="*/ 544 w 544"/>
                  <a:gd name="T1" fmla="*/ 0 h 330"/>
                  <a:gd name="T2" fmla="*/ 272 w 544"/>
                  <a:gd name="T3" fmla="*/ 271 h 330"/>
                  <a:gd name="T4" fmla="*/ 0 w 544"/>
                  <a:gd name="T5" fmla="*/ 0 h 330"/>
                  <a:gd name="T6" fmla="*/ 0 w 544"/>
                  <a:gd name="T7" fmla="*/ 330 h 330"/>
                  <a:gd name="T8" fmla="*/ 544 w 544"/>
                  <a:gd name="T9" fmla="*/ 330 h 330"/>
                  <a:gd name="T10" fmla="*/ 544 w 544"/>
                  <a:gd name="T11" fmla="*/ 0 h 330"/>
                </a:gdLst>
                <a:ahLst/>
                <a:cxnLst>
                  <a:cxn ang="0">
                    <a:pos x="T0" y="T1"/>
                  </a:cxn>
                  <a:cxn ang="0">
                    <a:pos x="T2" y="T3"/>
                  </a:cxn>
                  <a:cxn ang="0">
                    <a:pos x="T4" y="T5"/>
                  </a:cxn>
                  <a:cxn ang="0">
                    <a:pos x="T6" y="T7"/>
                  </a:cxn>
                  <a:cxn ang="0">
                    <a:pos x="T8" y="T9"/>
                  </a:cxn>
                  <a:cxn ang="0">
                    <a:pos x="T10" y="T11"/>
                  </a:cxn>
                </a:cxnLst>
                <a:rect l="0" t="0" r="r" b="b"/>
                <a:pathLst>
                  <a:path w="544" h="330">
                    <a:moveTo>
                      <a:pt x="544" y="0"/>
                    </a:moveTo>
                    <a:lnTo>
                      <a:pt x="272" y="271"/>
                    </a:lnTo>
                    <a:lnTo>
                      <a:pt x="0" y="0"/>
                    </a:lnTo>
                    <a:lnTo>
                      <a:pt x="0" y="330"/>
                    </a:lnTo>
                    <a:lnTo>
                      <a:pt x="544" y="330"/>
                    </a:lnTo>
                    <a:lnTo>
                      <a:pt x="5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0" name="Freeform 31">
                <a:extLst>
                  <a:ext uri="{FF2B5EF4-FFF2-40B4-BE49-F238E27FC236}">
                    <a16:creationId xmlns:a16="http://schemas.microsoft.com/office/drawing/2014/main" xmlns="" id="{D6DFC9C8-5EBD-435D-B625-6D36BA28EA93}"/>
                  </a:ext>
                </a:extLst>
              </p:cNvPr>
              <p:cNvSpPr>
                <a:spLocks/>
              </p:cNvSpPr>
              <p:nvPr/>
            </p:nvSpPr>
            <p:spPr bwMode="auto">
              <a:xfrm>
                <a:off x="1641" y="1293"/>
                <a:ext cx="392" cy="196"/>
              </a:xfrm>
              <a:custGeom>
                <a:avLst/>
                <a:gdLst>
                  <a:gd name="T0" fmla="*/ 392 w 392"/>
                  <a:gd name="T1" fmla="*/ 0 h 196"/>
                  <a:gd name="T2" fmla="*/ 0 w 392"/>
                  <a:gd name="T3" fmla="*/ 0 h 196"/>
                  <a:gd name="T4" fmla="*/ 196 w 392"/>
                  <a:gd name="T5" fmla="*/ 196 h 196"/>
                  <a:gd name="T6" fmla="*/ 392 w 392"/>
                  <a:gd name="T7" fmla="*/ 0 h 196"/>
                </a:gdLst>
                <a:ahLst/>
                <a:cxnLst>
                  <a:cxn ang="0">
                    <a:pos x="T0" y="T1"/>
                  </a:cxn>
                  <a:cxn ang="0">
                    <a:pos x="T2" y="T3"/>
                  </a:cxn>
                  <a:cxn ang="0">
                    <a:pos x="T4" y="T5"/>
                  </a:cxn>
                  <a:cxn ang="0">
                    <a:pos x="T6" y="T7"/>
                  </a:cxn>
                </a:cxnLst>
                <a:rect l="0" t="0" r="r" b="b"/>
                <a:pathLst>
                  <a:path w="392" h="196">
                    <a:moveTo>
                      <a:pt x="392" y="0"/>
                    </a:moveTo>
                    <a:lnTo>
                      <a:pt x="0" y="0"/>
                    </a:lnTo>
                    <a:lnTo>
                      <a:pt x="196" y="196"/>
                    </a:lnTo>
                    <a:lnTo>
                      <a:pt x="3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1" name="Freeform 32">
                <a:extLst>
                  <a:ext uri="{FF2B5EF4-FFF2-40B4-BE49-F238E27FC236}">
                    <a16:creationId xmlns:a16="http://schemas.microsoft.com/office/drawing/2014/main" xmlns="" id="{B04EB66B-E8CE-472E-A672-E17554947B23}"/>
                  </a:ext>
                </a:extLst>
              </p:cNvPr>
              <p:cNvSpPr>
                <a:spLocks/>
              </p:cNvSpPr>
              <p:nvPr/>
            </p:nvSpPr>
            <p:spPr bwMode="auto">
              <a:xfrm>
                <a:off x="1575" y="1133"/>
                <a:ext cx="763" cy="548"/>
              </a:xfrm>
              <a:custGeom>
                <a:avLst/>
                <a:gdLst>
                  <a:gd name="T0" fmla="*/ 713 w 763"/>
                  <a:gd name="T1" fmla="*/ 0 h 548"/>
                  <a:gd name="T2" fmla="*/ 262 w 763"/>
                  <a:gd name="T3" fmla="*/ 451 h 548"/>
                  <a:gd name="T4" fmla="*/ 47 w 763"/>
                  <a:gd name="T5" fmla="*/ 238 h 548"/>
                  <a:gd name="T6" fmla="*/ 0 w 763"/>
                  <a:gd name="T7" fmla="*/ 285 h 548"/>
                  <a:gd name="T8" fmla="*/ 262 w 763"/>
                  <a:gd name="T9" fmla="*/ 548 h 548"/>
                  <a:gd name="T10" fmla="*/ 763 w 763"/>
                  <a:gd name="T11" fmla="*/ 47 h 548"/>
                  <a:gd name="T12" fmla="*/ 713 w 763"/>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63" h="548">
                    <a:moveTo>
                      <a:pt x="713" y="0"/>
                    </a:moveTo>
                    <a:lnTo>
                      <a:pt x="262" y="451"/>
                    </a:lnTo>
                    <a:lnTo>
                      <a:pt x="47" y="238"/>
                    </a:lnTo>
                    <a:lnTo>
                      <a:pt x="0" y="285"/>
                    </a:lnTo>
                    <a:lnTo>
                      <a:pt x="262" y="548"/>
                    </a:lnTo>
                    <a:lnTo>
                      <a:pt x="763" y="47"/>
                    </a:lnTo>
                    <a:lnTo>
                      <a:pt x="7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2" name="Freeform 33">
                <a:extLst>
                  <a:ext uri="{FF2B5EF4-FFF2-40B4-BE49-F238E27FC236}">
                    <a16:creationId xmlns:a16="http://schemas.microsoft.com/office/drawing/2014/main" xmlns="" id="{5EF8D297-B838-4874-BDE9-1BD9E54D2612}"/>
                  </a:ext>
                </a:extLst>
              </p:cNvPr>
              <p:cNvSpPr>
                <a:spLocks/>
              </p:cNvSpPr>
              <p:nvPr/>
            </p:nvSpPr>
            <p:spPr bwMode="auto">
              <a:xfrm>
                <a:off x="1641" y="2181"/>
                <a:ext cx="392" cy="196"/>
              </a:xfrm>
              <a:custGeom>
                <a:avLst/>
                <a:gdLst>
                  <a:gd name="T0" fmla="*/ 392 w 392"/>
                  <a:gd name="T1" fmla="*/ 0 h 196"/>
                  <a:gd name="T2" fmla="*/ 0 w 392"/>
                  <a:gd name="T3" fmla="*/ 0 h 196"/>
                  <a:gd name="T4" fmla="*/ 196 w 392"/>
                  <a:gd name="T5" fmla="*/ 196 h 196"/>
                  <a:gd name="T6" fmla="*/ 392 w 392"/>
                  <a:gd name="T7" fmla="*/ 0 h 196"/>
                </a:gdLst>
                <a:ahLst/>
                <a:cxnLst>
                  <a:cxn ang="0">
                    <a:pos x="T0" y="T1"/>
                  </a:cxn>
                  <a:cxn ang="0">
                    <a:pos x="T2" y="T3"/>
                  </a:cxn>
                  <a:cxn ang="0">
                    <a:pos x="T4" y="T5"/>
                  </a:cxn>
                  <a:cxn ang="0">
                    <a:pos x="T6" y="T7"/>
                  </a:cxn>
                </a:cxnLst>
                <a:rect l="0" t="0" r="r" b="b"/>
                <a:pathLst>
                  <a:path w="392" h="196">
                    <a:moveTo>
                      <a:pt x="392" y="0"/>
                    </a:moveTo>
                    <a:lnTo>
                      <a:pt x="0" y="0"/>
                    </a:lnTo>
                    <a:lnTo>
                      <a:pt x="196" y="196"/>
                    </a:lnTo>
                    <a:lnTo>
                      <a:pt x="3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3" name="Freeform 34">
                <a:extLst>
                  <a:ext uri="{FF2B5EF4-FFF2-40B4-BE49-F238E27FC236}">
                    <a16:creationId xmlns:a16="http://schemas.microsoft.com/office/drawing/2014/main" xmlns="" id="{3A7312D3-8F44-4D36-944B-1CCEF13F2CB9}"/>
                  </a:ext>
                </a:extLst>
              </p:cNvPr>
              <p:cNvSpPr>
                <a:spLocks/>
              </p:cNvSpPr>
              <p:nvPr/>
            </p:nvSpPr>
            <p:spPr bwMode="auto">
              <a:xfrm>
                <a:off x="1565" y="2394"/>
                <a:ext cx="544" cy="331"/>
              </a:xfrm>
              <a:custGeom>
                <a:avLst/>
                <a:gdLst>
                  <a:gd name="T0" fmla="*/ 544 w 544"/>
                  <a:gd name="T1" fmla="*/ 0 h 331"/>
                  <a:gd name="T2" fmla="*/ 272 w 544"/>
                  <a:gd name="T3" fmla="*/ 272 h 331"/>
                  <a:gd name="T4" fmla="*/ 0 w 544"/>
                  <a:gd name="T5" fmla="*/ 0 h 331"/>
                  <a:gd name="T6" fmla="*/ 0 w 544"/>
                  <a:gd name="T7" fmla="*/ 331 h 331"/>
                  <a:gd name="T8" fmla="*/ 544 w 544"/>
                  <a:gd name="T9" fmla="*/ 331 h 331"/>
                  <a:gd name="T10" fmla="*/ 544 w 544"/>
                  <a:gd name="T11" fmla="*/ 0 h 331"/>
                </a:gdLst>
                <a:ahLst/>
                <a:cxnLst>
                  <a:cxn ang="0">
                    <a:pos x="T0" y="T1"/>
                  </a:cxn>
                  <a:cxn ang="0">
                    <a:pos x="T2" y="T3"/>
                  </a:cxn>
                  <a:cxn ang="0">
                    <a:pos x="T4" y="T5"/>
                  </a:cxn>
                  <a:cxn ang="0">
                    <a:pos x="T6" y="T7"/>
                  </a:cxn>
                  <a:cxn ang="0">
                    <a:pos x="T8" y="T9"/>
                  </a:cxn>
                  <a:cxn ang="0">
                    <a:pos x="T10" y="T11"/>
                  </a:cxn>
                </a:cxnLst>
                <a:rect l="0" t="0" r="r" b="b"/>
                <a:pathLst>
                  <a:path w="544" h="331">
                    <a:moveTo>
                      <a:pt x="544" y="0"/>
                    </a:moveTo>
                    <a:lnTo>
                      <a:pt x="272" y="272"/>
                    </a:lnTo>
                    <a:lnTo>
                      <a:pt x="0" y="0"/>
                    </a:lnTo>
                    <a:lnTo>
                      <a:pt x="0" y="331"/>
                    </a:lnTo>
                    <a:lnTo>
                      <a:pt x="544" y="331"/>
                    </a:lnTo>
                    <a:lnTo>
                      <a:pt x="5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4" name="Freeform 35">
                <a:extLst>
                  <a:ext uri="{FF2B5EF4-FFF2-40B4-BE49-F238E27FC236}">
                    <a16:creationId xmlns:a16="http://schemas.microsoft.com/office/drawing/2014/main" xmlns="" id="{FC8C4817-9165-4864-ABB7-E7CD9C98393D}"/>
                  </a:ext>
                </a:extLst>
              </p:cNvPr>
              <p:cNvSpPr>
                <a:spLocks/>
              </p:cNvSpPr>
              <p:nvPr/>
            </p:nvSpPr>
            <p:spPr bwMode="auto">
              <a:xfrm>
                <a:off x="1575" y="2021"/>
                <a:ext cx="763" cy="548"/>
              </a:xfrm>
              <a:custGeom>
                <a:avLst/>
                <a:gdLst>
                  <a:gd name="T0" fmla="*/ 713 w 763"/>
                  <a:gd name="T1" fmla="*/ 0 h 548"/>
                  <a:gd name="T2" fmla="*/ 262 w 763"/>
                  <a:gd name="T3" fmla="*/ 451 h 548"/>
                  <a:gd name="T4" fmla="*/ 47 w 763"/>
                  <a:gd name="T5" fmla="*/ 238 h 548"/>
                  <a:gd name="T6" fmla="*/ 0 w 763"/>
                  <a:gd name="T7" fmla="*/ 285 h 548"/>
                  <a:gd name="T8" fmla="*/ 262 w 763"/>
                  <a:gd name="T9" fmla="*/ 548 h 548"/>
                  <a:gd name="T10" fmla="*/ 763 w 763"/>
                  <a:gd name="T11" fmla="*/ 47 h 548"/>
                  <a:gd name="T12" fmla="*/ 713 w 763"/>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63" h="548">
                    <a:moveTo>
                      <a:pt x="713" y="0"/>
                    </a:moveTo>
                    <a:lnTo>
                      <a:pt x="262" y="451"/>
                    </a:lnTo>
                    <a:lnTo>
                      <a:pt x="47" y="238"/>
                    </a:lnTo>
                    <a:lnTo>
                      <a:pt x="0" y="285"/>
                    </a:lnTo>
                    <a:lnTo>
                      <a:pt x="262" y="548"/>
                    </a:lnTo>
                    <a:lnTo>
                      <a:pt x="763" y="47"/>
                    </a:lnTo>
                    <a:lnTo>
                      <a:pt x="7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5" name="Freeform 36">
                <a:extLst>
                  <a:ext uri="{FF2B5EF4-FFF2-40B4-BE49-F238E27FC236}">
                    <a16:creationId xmlns:a16="http://schemas.microsoft.com/office/drawing/2014/main" xmlns="" id="{6FC7A56F-8DFB-43F1-BCAF-3836F3BB1E2A}"/>
                  </a:ext>
                </a:extLst>
              </p:cNvPr>
              <p:cNvSpPr>
                <a:spLocks/>
              </p:cNvSpPr>
              <p:nvPr/>
            </p:nvSpPr>
            <p:spPr bwMode="auto">
              <a:xfrm>
                <a:off x="1565" y="3282"/>
                <a:ext cx="544" cy="331"/>
              </a:xfrm>
              <a:custGeom>
                <a:avLst/>
                <a:gdLst>
                  <a:gd name="T0" fmla="*/ 0 w 544"/>
                  <a:gd name="T1" fmla="*/ 331 h 331"/>
                  <a:gd name="T2" fmla="*/ 544 w 544"/>
                  <a:gd name="T3" fmla="*/ 331 h 331"/>
                  <a:gd name="T4" fmla="*/ 544 w 544"/>
                  <a:gd name="T5" fmla="*/ 0 h 331"/>
                  <a:gd name="T6" fmla="*/ 272 w 544"/>
                  <a:gd name="T7" fmla="*/ 272 h 331"/>
                  <a:gd name="T8" fmla="*/ 0 w 544"/>
                  <a:gd name="T9" fmla="*/ 0 h 331"/>
                  <a:gd name="T10" fmla="*/ 0 w 544"/>
                  <a:gd name="T11" fmla="*/ 331 h 331"/>
                </a:gdLst>
                <a:ahLst/>
                <a:cxnLst>
                  <a:cxn ang="0">
                    <a:pos x="T0" y="T1"/>
                  </a:cxn>
                  <a:cxn ang="0">
                    <a:pos x="T2" y="T3"/>
                  </a:cxn>
                  <a:cxn ang="0">
                    <a:pos x="T4" y="T5"/>
                  </a:cxn>
                  <a:cxn ang="0">
                    <a:pos x="T6" y="T7"/>
                  </a:cxn>
                  <a:cxn ang="0">
                    <a:pos x="T8" y="T9"/>
                  </a:cxn>
                  <a:cxn ang="0">
                    <a:pos x="T10" y="T11"/>
                  </a:cxn>
                </a:cxnLst>
                <a:rect l="0" t="0" r="r" b="b"/>
                <a:pathLst>
                  <a:path w="544" h="331">
                    <a:moveTo>
                      <a:pt x="0" y="331"/>
                    </a:moveTo>
                    <a:lnTo>
                      <a:pt x="544" y="331"/>
                    </a:lnTo>
                    <a:lnTo>
                      <a:pt x="544" y="0"/>
                    </a:lnTo>
                    <a:lnTo>
                      <a:pt x="272" y="272"/>
                    </a:lnTo>
                    <a:lnTo>
                      <a:pt x="0" y="0"/>
                    </a:lnTo>
                    <a:lnTo>
                      <a:pt x="0"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6" name="Freeform 37">
                <a:extLst>
                  <a:ext uri="{FF2B5EF4-FFF2-40B4-BE49-F238E27FC236}">
                    <a16:creationId xmlns:a16="http://schemas.microsoft.com/office/drawing/2014/main" xmlns="" id="{C9ED7DF2-B893-4434-887F-7AC65368AB1C}"/>
                  </a:ext>
                </a:extLst>
              </p:cNvPr>
              <p:cNvSpPr>
                <a:spLocks/>
              </p:cNvSpPr>
              <p:nvPr/>
            </p:nvSpPr>
            <p:spPr bwMode="auto">
              <a:xfrm>
                <a:off x="1641" y="3069"/>
                <a:ext cx="392" cy="196"/>
              </a:xfrm>
              <a:custGeom>
                <a:avLst/>
                <a:gdLst>
                  <a:gd name="T0" fmla="*/ 392 w 392"/>
                  <a:gd name="T1" fmla="*/ 0 h 196"/>
                  <a:gd name="T2" fmla="*/ 0 w 392"/>
                  <a:gd name="T3" fmla="*/ 0 h 196"/>
                  <a:gd name="T4" fmla="*/ 196 w 392"/>
                  <a:gd name="T5" fmla="*/ 196 h 196"/>
                  <a:gd name="T6" fmla="*/ 392 w 392"/>
                  <a:gd name="T7" fmla="*/ 0 h 196"/>
                </a:gdLst>
                <a:ahLst/>
                <a:cxnLst>
                  <a:cxn ang="0">
                    <a:pos x="T0" y="T1"/>
                  </a:cxn>
                  <a:cxn ang="0">
                    <a:pos x="T2" y="T3"/>
                  </a:cxn>
                  <a:cxn ang="0">
                    <a:pos x="T4" y="T5"/>
                  </a:cxn>
                  <a:cxn ang="0">
                    <a:pos x="T6" y="T7"/>
                  </a:cxn>
                </a:cxnLst>
                <a:rect l="0" t="0" r="r" b="b"/>
                <a:pathLst>
                  <a:path w="392" h="196">
                    <a:moveTo>
                      <a:pt x="392" y="0"/>
                    </a:moveTo>
                    <a:lnTo>
                      <a:pt x="0" y="0"/>
                    </a:lnTo>
                    <a:lnTo>
                      <a:pt x="196" y="196"/>
                    </a:lnTo>
                    <a:lnTo>
                      <a:pt x="3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7" name="Freeform 38">
                <a:extLst>
                  <a:ext uri="{FF2B5EF4-FFF2-40B4-BE49-F238E27FC236}">
                    <a16:creationId xmlns:a16="http://schemas.microsoft.com/office/drawing/2014/main" xmlns="" id="{85EC99E8-B211-47EC-9759-2C77DFDAB9EC}"/>
                  </a:ext>
                </a:extLst>
              </p:cNvPr>
              <p:cNvSpPr>
                <a:spLocks/>
              </p:cNvSpPr>
              <p:nvPr/>
            </p:nvSpPr>
            <p:spPr bwMode="auto">
              <a:xfrm>
                <a:off x="1575" y="2909"/>
                <a:ext cx="763" cy="548"/>
              </a:xfrm>
              <a:custGeom>
                <a:avLst/>
                <a:gdLst>
                  <a:gd name="T0" fmla="*/ 713 w 763"/>
                  <a:gd name="T1" fmla="*/ 0 h 548"/>
                  <a:gd name="T2" fmla="*/ 262 w 763"/>
                  <a:gd name="T3" fmla="*/ 451 h 548"/>
                  <a:gd name="T4" fmla="*/ 47 w 763"/>
                  <a:gd name="T5" fmla="*/ 238 h 548"/>
                  <a:gd name="T6" fmla="*/ 0 w 763"/>
                  <a:gd name="T7" fmla="*/ 286 h 548"/>
                  <a:gd name="T8" fmla="*/ 262 w 763"/>
                  <a:gd name="T9" fmla="*/ 548 h 548"/>
                  <a:gd name="T10" fmla="*/ 763 w 763"/>
                  <a:gd name="T11" fmla="*/ 47 h 548"/>
                  <a:gd name="T12" fmla="*/ 713 w 763"/>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63" h="548">
                    <a:moveTo>
                      <a:pt x="713" y="0"/>
                    </a:moveTo>
                    <a:lnTo>
                      <a:pt x="262" y="451"/>
                    </a:lnTo>
                    <a:lnTo>
                      <a:pt x="47" y="238"/>
                    </a:lnTo>
                    <a:lnTo>
                      <a:pt x="0" y="286"/>
                    </a:lnTo>
                    <a:lnTo>
                      <a:pt x="262" y="548"/>
                    </a:lnTo>
                    <a:lnTo>
                      <a:pt x="763" y="47"/>
                    </a:lnTo>
                    <a:lnTo>
                      <a:pt x="7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58" name="Freeform 39">
                <a:extLst>
                  <a:ext uri="{FF2B5EF4-FFF2-40B4-BE49-F238E27FC236}">
                    <a16:creationId xmlns:a16="http://schemas.microsoft.com/office/drawing/2014/main" xmlns="" id="{1B3F182B-AD37-47E6-BA01-F73D50908022}"/>
                  </a:ext>
                </a:extLst>
              </p:cNvPr>
              <p:cNvSpPr>
                <a:spLocks/>
              </p:cNvSpPr>
              <p:nvPr/>
            </p:nvSpPr>
            <p:spPr bwMode="auto">
              <a:xfrm>
                <a:off x="2489" y="1218"/>
                <a:ext cx="2481" cy="2456"/>
              </a:xfrm>
              <a:custGeom>
                <a:avLst/>
                <a:gdLst>
                  <a:gd name="T0" fmla="*/ 1034 w 1050"/>
                  <a:gd name="T1" fmla="*/ 212 h 1040"/>
                  <a:gd name="T2" fmla="*/ 834 w 1050"/>
                  <a:gd name="T3" fmla="*/ 12 h 1040"/>
                  <a:gd name="T4" fmla="*/ 806 w 1050"/>
                  <a:gd name="T5" fmla="*/ 0 h 1040"/>
                  <a:gd name="T6" fmla="*/ 777 w 1050"/>
                  <a:gd name="T7" fmla="*/ 12 h 1040"/>
                  <a:gd name="T8" fmla="*/ 137 w 1050"/>
                  <a:gd name="T9" fmla="*/ 652 h 1040"/>
                  <a:gd name="T10" fmla="*/ 127 w 1050"/>
                  <a:gd name="T11" fmla="*/ 669 h 1040"/>
                  <a:gd name="T12" fmla="*/ 8 w 1050"/>
                  <a:gd name="T13" fmla="*/ 986 h 1040"/>
                  <a:gd name="T14" fmla="*/ 32 w 1050"/>
                  <a:gd name="T15" fmla="*/ 1037 h 1040"/>
                  <a:gd name="T16" fmla="*/ 45 w 1050"/>
                  <a:gd name="T17" fmla="*/ 1040 h 1040"/>
                  <a:gd name="T18" fmla="*/ 60 w 1050"/>
                  <a:gd name="T19" fmla="*/ 1037 h 1040"/>
                  <a:gd name="T20" fmla="*/ 380 w 1050"/>
                  <a:gd name="T21" fmla="*/ 917 h 1040"/>
                  <a:gd name="T22" fmla="*/ 394 w 1050"/>
                  <a:gd name="T23" fmla="*/ 908 h 1040"/>
                  <a:gd name="T24" fmla="*/ 1034 w 1050"/>
                  <a:gd name="T25" fmla="*/ 269 h 1040"/>
                  <a:gd name="T26" fmla="*/ 1034 w 1050"/>
                  <a:gd name="T27" fmla="*/ 21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0" h="1040">
                    <a:moveTo>
                      <a:pt x="1034" y="212"/>
                    </a:moveTo>
                    <a:cubicBezTo>
                      <a:pt x="834" y="12"/>
                      <a:pt x="834" y="12"/>
                      <a:pt x="834" y="12"/>
                    </a:cubicBezTo>
                    <a:cubicBezTo>
                      <a:pt x="826" y="4"/>
                      <a:pt x="816" y="0"/>
                      <a:pt x="806" y="0"/>
                    </a:cubicBezTo>
                    <a:cubicBezTo>
                      <a:pt x="795" y="0"/>
                      <a:pt x="785" y="4"/>
                      <a:pt x="777" y="12"/>
                    </a:cubicBezTo>
                    <a:cubicBezTo>
                      <a:pt x="137" y="652"/>
                      <a:pt x="137" y="652"/>
                      <a:pt x="137" y="652"/>
                    </a:cubicBezTo>
                    <a:cubicBezTo>
                      <a:pt x="132" y="657"/>
                      <a:pt x="129" y="663"/>
                      <a:pt x="127" y="669"/>
                    </a:cubicBezTo>
                    <a:cubicBezTo>
                      <a:pt x="8" y="986"/>
                      <a:pt x="8" y="986"/>
                      <a:pt x="8" y="986"/>
                    </a:cubicBezTo>
                    <a:cubicBezTo>
                      <a:pt x="0" y="1007"/>
                      <a:pt x="11" y="1030"/>
                      <a:pt x="32" y="1037"/>
                    </a:cubicBezTo>
                    <a:cubicBezTo>
                      <a:pt x="36" y="1039"/>
                      <a:pt x="41" y="1040"/>
                      <a:pt x="45" y="1040"/>
                    </a:cubicBezTo>
                    <a:cubicBezTo>
                      <a:pt x="50" y="1040"/>
                      <a:pt x="55" y="1039"/>
                      <a:pt x="60" y="1037"/>
                    </a:cubicBezTo>
                    <a:cubicBezTo>
                      <a:pt x="380" y="917"/>
                      <a:pt x="380" y="917"/>
                      <a:pt x="380" y="917"/>
                    </a:cubicBezTo>
                    <a:cubicBezTo>
                      <a:pt x="385" y="915"/>
                      <a:pt x="390" y="912"/>
                      <a:pt x="394" y="908"/>
                    </a:cubicBezTo>
                    <a:cubicBezTo>
                      <a:pt x="1034" y="269"/>
                      <a:pt x="1034" y="269"/>
                      <a:pt x="1034" y="269"/>
                    </a:cubicBezTo>
                    <a:cubicBezTo>
                      <a:pt x="1050" y="253"/>
                      <a:pt x="1050" y="227"/>
                      <a:pt x="1034"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grpSp>
      </p:grpSp>
      <p:sp>
        <p:nvSpPr>
          <p:cNvPr id="59" name="Text Placeholder 1">
            <a:extLst>
              <a:ext uri="{FF2B5EF4-FFF2-40B4-BE49-F238E27FC236}">
                <a16:creationId xmlns:a16="http://schemas.microsoft.com/office/drawing/2014/main" xmlns="" id="{83E12D75-4109-499E-A1E4-5BAC41DFF500}"/>
              </a:ext>
            </a:extLst>
          </p:cNvPr>
          <p:cNvSpPr txBox="1">
            <a:spLocks/>
          </p:cNvSpPr>
          <p:nvPr>
            <p:custDataLst>
              <p:tags r:id="rId6"/>
            </p:custDataLst>
          </p:nvPr>
        </p:nvSpPr>
        <p:spPr bwMode="gray">
          <a:xfrm>
            <a:off x="7391244" y="440482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think this should definitely be discussed and advertisers should recognize that it is also their interest to buy at a higher price, but get something better.” </a:t>
            </a:r>
            <a:r>
              <a:rPr lang="en-GB" sz="1200" dirty="0"/>
              <a:t>(Ü20)</a:t>
            </a:r>
            <a:endParaRPr lang="en-GB" sz="1200" dirty="0">
              <a:ea typeface="Arial" panose="020B0604020202020204" pitchFamily="34" charset="0"/>
            </a:endParaRPr>
          </a:p>
        </p:txBody>
      </p:sp>
    </p:spTree>
    <p:extLst>
      <p:ext uri="{BB962C8B-B14F-4D97-AF65-F5344CB8AC3E}">
        <p14:creationId xmlns:p14="http://schemas.microsoft.com/office/powerpoint/2010/main" val="3364548303"/>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620078"/>
            <a:ext cx="6089530" cy="4595324"/>
          </a:xfrm>
          <a:prstGeom prst="rect">
            <a:avLst/>
          </a:prstGeom>
          <a:noFill/>
        </p:spPr>
        <p:txBody>
          <a:bodyPr wrap="square" lIns="0" tIns="0" rIns="0" bIns="0" rtlCol="0">
            <a:noAutofit/>
          </a:bodyPr>
          <a:lstStyle/>
          <a:p>
            <a:pPr>
              <a:lnSpc>
                <a:spcPct val="125000"/>
              </a:lnSpc>
              <a:buClr>
                <a:schemeClr val="tx2"/>
              </a:buClr>
            </a:pPr>
            <a:r>
              <a:rPr lang="en-GB" sz="1400" dirty="0"/>
              <a:t>Those who say it is no feasible mentioned basically – of course beside the business considerations – the dominant decision-making role of the buying departments of advertisers as the main reason.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Price increase</a:t>
            </a:r>
            <a:br>
              <a:rPr lang="en-GB" sz="3600" dirty="0">
                <a:solidFill>
                  <a:schemeClr val="accent3">
                    <a:lumMod val="50000"/>
                  </a:schemeClr>
                </a:solidFill>
              </a:rPr>
            </a:br>
            <a:r>
              <a:rPr lang="en-GB" sz="2000" dirty="0">
                <a:solidFill>
                  <a:schemeClr val="accent3">
                    <a:lumMod val="50000"/>
                  </a:schemeClr>
                </a:solidFill>
              </a:rPr>
              <a:t>…those who think it is not feasible</a:t>
            </a: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32458A00-CEAB-41A0-B390-571FD9945834}"/>
              </a:ext>
            </a:extLst>
          </p:cNvPr>
          <p:cNvSpPr/>
          <p:nvPr/>
        </p:nvSpPr>
        <p:spPr>
          <a:xfrm>
            <a:off x="7188200" y="1238846"/>
            <a:ext cx="5003800" cy="3669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30" name="Text Placeholder 1">
            <a:extLst>
              <a:ext uri="{FF2B5EF4-FFF2-40B4-BE49-F238E27FC236}">
                <a16:creationId xmlns:a16="http://schemas.microsoft.com/office/drawing/2014/main" xmlns="" id="{47601159-7F75-4284-A474-91D83CE0D852}"/>
              </a:ext>
            </a:extLst>
          </p:cNvPr>
          <p:cNvSpPr txBox="1">
            <a:spLocks/>
          </p:cNvSpPr>
          <p:nvPr>
            <p:custDataLst>
              <p:tags r:id="rId1"/>
            </p:custDataLst>
          </p:nvPr>
        </p:nvSpPr>
        <p:spPr bwMode="gray">
          <a:xfrm>
            <a:off x="7350100" y="1620078"/>
            <a:ext cx="4680000" cy="3100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„At advertisers, the buying departments have become very powerful. They started pushing media owners through agencies to make the reaches as cheap as possible… ” </a:t>
            </a:r>
            <a:r>
              <a:rPr lang="en-GB" sz="1200" dirty="0">
                <a:solidFill>
                  <a:srgbClr val="000000"/>
                </a:solidFill>
              </a:rPr>
              <a:t>(Ü20)</a:t>
            </a:r>
            <a:endParaRPr lang="en-GB" sz="1200" dirty="0">
              <a:ea typeface="Arial" panose="020B0604020202020204" pitchFamily="34" charset="0"/>
            </a:endParaRPr>
          </a:p>
        </p:txBody>
      </p:sp>
    </p:spTree>
    <p:extLst>
      <p:ext uri="{BB962C8B-B14F-4D97-AF65-F5344CB8AC3E}">
        <p14:creationId xmlns:p14="http://schemas.microsoft.com/office/powerpoint/2010/main" val="35493689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947912768"/>
              </p:ext>
            </p:extLst>
          </p:nvPr>
        </p:nvGraphicFramePr>
        <p:xfrm>
          <a:off x="3621282" y="1117673"/>
          <a:ext cx="8484889" cy="4632536"/>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339614"/>
            <a:ext cx="6664498" cy="768107"/>
          </a:xfrm>
        </p:spPr>
        <p:txBody>
          <a:bodyPr/>
          <a:lstStyle/>
          <a:p>
            <a:r>
              <a:rPr lang="en-US" sz="2800" dirty="0"/>
              <a:t>Impact of price level and the possibility of price increase</a:t>
            </a:r>
            <a:r>
              <a:rPr lang="en-US" sz="3200" dirty="0"/>
              <a:t/>
            </a:r>
            <a:br>
              <a:rPr lang="en-US" sz="3200" dirty="0"/>
            </a:br>
            <a:endParaRPr lang="en-US"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en-US" sz="800" dirty="0">
                <a:solidFill>
                  <a:schemeClr val="tx1">
                    <a:lumMod val="75000"/>
                  </a:schemeClr>
                </a:solidFill>
              </a:rPr>
              <a:t>Many players in the media industry told that the price level of television advertisements should be increased, even at a significant rate. We formulated some arguments regarding this issue. In each case, please tell me how much you agree with these statements.</a:t>
            </a:r>
          </a:p>
        </p:txBody>
      </p:sp>
      <p:graphicFrame>
        <p:nvGraphicFramePr>
          <p:cNvPr id="4" name="Diagram 3"/>
          <p:cNvGraphicFramePr/>
          <p:nvPr>
            <p:extLst>
              <p:ext uri="{D42A27DB-BD31-4B8C-83A1-F6EECF244321}">
                <p14:modId xmlns:p14="http://schemas.microsoft.com/office/powerpoint/2010/main" val="30511506"/>
              </p:ext>
            </p:extLst>
          </p:nvPr>
        </p:nvGraphicFramePr>
        <p:xfrm>
          <a:off x="-145959" y="1111039"/>
          <a:ext cx="8484889" cy="463253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612190" y="3441771"/>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US" sz="1400" b="1" dirty="0"/>
              <a:t>Rate of those agreeing, %</a:t>
            </a:r>
          </a:p>
        </p:txBody>
      </p:sp>
      <p:sp>
        <p:nvSpPr>
          <p:cNvPr id="17" name="Szövegdoboz 16"/>
          <p:cNvSpPr txBox="1"/>
          <p:nvPr/>
        </p:nvSpPr>
        <p:spPr>
          <a:xfrm>
            <a:off x="399843" y="5535268"/>
            <a:ext cx="11360735" cy="788557"/>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US" sz="1200" dirty="0"/>
              <a:t>Agencies definitely rather agree that cheap television advertisements have negative effects and that price increase is necessary. Advertisers are rather divided regarding the issue, but even among them more than 50% rather agree with these ideas. Only one statement is the exception (although with a quite big difference) that this relatively low price level on TV would not motivate to find new, effective solutions. </a:t>
            </a:r>
          </a:p>
        </p:txBody>
      </p:sp>
    </p:spTree>
    <p:extLst>
      <p:ext uri="{BB962C8B-B14F-4D97-AF65-F5344CB8AC3E}">
        <p14:creationId xmlns:p14="http://schemas.microsoft.com/office/powerpoint/2010/main" val="3310283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45</a:t>
            </a:fld>
            <a:endParaRPr lang="en-US" dirty="0"/>
          </a:p>
        </p:txBody>
      </p:sp>
      <p:sp>
        <p:nvSpPr>
          <p:cNvPr id="5" name="Title 4"/>
          <p:cNvSpPr>
            <a:spLocks noGrp="1"/>
          </p:cNvSpPr>
          <p:nvPr>
            <p:ph type="ctrTitle"/>
          </p:nvPr>
        </p:nvSpPr>
        <p:spPr>
          <a:xfrm>
            <a:off x="324294" y="2310868"/>
            <a:ext cx="4154400" cy="2236264"/>
          </a:xfrm>
        </p:spPr>
        <p:txBody>
          <a:bodyPr anchor="ctr"/>
          <a:lstStyle/>
          <a:p>
            <a:r>
              <a:rPr lang="en-US" sz="4000" b="1" dirty="0"/>
              <a:t>5. TV audience measurement</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1106725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1648325"/>
          </a:xfrm>
          <a:prstGeom prst="rect">
            <a:avLst/>
          </a:prstGeom>
          <a:noFill/>
        </p:spPr>
        <p:txBody>
          <a:bodyPr wrap="square" lIns="0" tIns="0" rIns="0" bIns="0" rtlCol="0">
            <a:noAutofit/>
          </a:bodyPr>
          <a:lstStyle/>
          <a:p>
            <a:pPr>
              <a:lnSpc>
                <a:spcPct val="125000"/>
              </a:lnSpc>
              <a:buClr>
                <a:schemeClr val="tx2"/>
              </a:buClr>
            </a:pPr>
            <a:r>
              <a:rPr lang="en-GB" sz="1400" dirty="0"/>
              <a:t>The vast majority of the market accepts the current Nielsen television audience measurement methodology and the results of the research without any special doubts. There are no market participants who would like to get something significantly different in terms of television audience measurement.</a:t>
            </a:r>
          </a:p>
          <a:p>
            <a:pPr>
              <a:lnSpc>
                <a:spcPct val="125000"/>
              </a:lnSpc>
              <a:buClr>
                <a:schemeClr val="tx2"/>
              </a:buClr>
            </a:pPr>
            <a:r>
              <a:rPr lang="en-GB" sz="1400" dirty="0"/>
              <a:t>Many even share the opinion that television is the only medium where measurement system has bases everybody accepts.</a:t>
            </a:r>
          </a:p>
          <a:p>
            <a:pPr>
              <a:lnSpc>
                <a:spcPct val="125000"/>
              </a:lnSpc>
              <a:buClr>
                <a:schemeClr val="tx2"/>
              </a:buClr>
            </a:pPr>
            <a:endParaRPr lang="en-GB" sz="1400" dirty="0"/>
          </a:p>
          <a:p>
            <a:pPr>
              <a:lnSpc>
                <a:spcPct val="125000"/>
              </a:lnSpc>
              <a:buClr>
                <a:schemeClr val="tx2"/>
              </a:buClr>
            </a:pPr>
            <a:r>
              <a:rPr lang="en-GB" sz="1400" dirty="0"/>
              <a:t>Some respondents, who are more committed to the digital world think that the digital world offers the possibility to have more accurate measurements (at least regarding indexes relevant to the advertiser (AVCT)) than data deriving from television measurement.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The current measurement</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201880" y="1214616"/>
            <a:ext cx="5003800" cy="5413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13" name="Text Placeholder 1">
            <a:extLst>
              <a:ext uri="{FF2B5EF4-FFF2-40B4-BE49-F238E27FC236}">
                <a16:creationId xmlns:a16="http://schemas.microsoft.com/office/drawing/2014/main" xmlns="" id="{053DEF3D-8DFB-429C-9355-C88652CF2784}"/>
              </a:ext>
            </a:extLst>
          </p:cNvPr>
          <p:cNvSpPr txBox="1">
            <a:spLocks/>
          </p:cNvSpPr>
          <p:nvPr>
            <p:custDataLst>
              <p:tags r:id="rId1"/>
            </p:custDataLst>
          </p:nvPr>
        </p:nvSpPr>
        <p:spPr bwMode="gray">
          <a:xfrm>
            <a:off x="7363780" y="124404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„It is absolutely the media type that can be measured the best, even nowadays.” </a:t>
            </a:r>
            <a:r>
              <a:rPr lang="en-GB" sz="1200" dirty="0"/>
              <a:t>(Ü2)</a:t>
            </a:r>
            <a:endParaRPr lang="en-GB" sz="1200" dirty="0">
              <a:ea typeface="Arial" panose="020B0604020202020204" pitchFamily="34" charset="0"/>
            </a:endParaRPr>
          </a:p>
        </p:txBody>
      </p:sp>
      <p:sp>
        <p:nvSpPr>
          <p:cNvPr id="21" name="Text Placeholder 1">
            <a:extLst>
              <a:ext uri="{FF2B5EF4-FFF2-40B4-BE49-F238E27FC236}">
                <a16:creationId xmlns:a16="http://schemas.microsoft.com/office/drawing/2014/main" xmlns="" id="{E6C28F9E-871A-4FFE-BFF5-7F95F877F534}"/>
              </a:ext>
            </a:extLst>
          </p:cNvPr>
          <p:cNvSpPr txBox="1">
            <a:spLocks/>
          </p:cNvSpPr>
          <p:nvPr>
            <p:custDataLst>
              <p:tags r:id="rId2"/>
            </p:custDataLst>
          </p:nvPr>
        </p:nvSpPr>
        <p:spPr bwMode="gray">
          <a:xfrm>
            <a:off x="7363780" y="2475382"/>
            <a:ext cx="4680000" cy="39617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think there is no problem with the measurement. It is still one of the channels measured in the best way, we have data from the past, up to 1998, this is a great thing.” </a:t>
            </a:r>
            <a:r>
              <a:rPr lang="en-GB" sz="1200" dirty="0"/>
              <a:t>(Ü1)</a:t>
            </a:r>
            <a:endParaRPr lang="en-GB" sz="1200" dirty="0">
              <a:ea typeface="Arial" panose="020B0604020202020204" pitchFamily="34" charset="0"/>
            </a:endParaRPr>
          </a:p>
        </p:txBody>
      </p:sp>
      <p:sp>
        <p:nvSpPr>
          <p:cNvPr id="22" name="Text Placeholder 1">
            <a:extLst>
              <a:ext uri="{FF2B5EF4-FFF2-40B4-BE49-F238E27FC236}">
                <a16:creationId xmlns:a16="http://schemas.microsoft.com/office/drawing/2014/main" xmlns="" id="{6B858C8A-85C0-4E01-A2C8-4BE04FDBA2EF}"/>
              </a:ext>
            </a:extLst>
          </p:cNvPr>
          <p:cNvSpPr txBox="1">
            <a:spLocks/>
          </p:cNvSpPr>
          <p:nvPr>
            <p:custDataLst>
              <p:tags r:id="rId3"/>
            </p:custDataLst>
          </p:nvPr>
        </p:nvSpPr>
        <p:spPr bwMode="gray">
          <a:xfrm>
            <a:off x="7363780" y="317120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„TV is the only medium where we can say that there is an accepted standardized measuring system, recognized or accepted and applied by all.” </a:t>
            </a:r>
            <a:r>
              <a:rPr lang="en-GB" sz="1200" dirty="0"/>
              <a:t>(H12)</a:t>
            </a:r>
            <a:endParaRPr lang="en-GB" sz="1200" dirty="0">
              <a:ea typeface="Arial" panose="020B0604020202020204" pitchFamily="34" charset="0"/>
            </a:endParaRPr>
          </a:p>
        </p:txBody>
      </p:sp>
      <p:sp>
        <p:nvSpPr>
          <p:cNvPr id="23" name="Text Placeholder 1">
            <a:extLst>
              <a:ext uri="{FF2B5EF4-FFF2-40B4-BE49-F238E27FC236}">
                <a16:creationId xmlns:a16="http://schemas.microsoft.com/office/drawing/2014/main" xmlns="" id="{59752CDB-24EE-41EE-8A41-95429023B5E0}"/>
              </a:ext>
            </a:extLst>
          </p:cNvPr>
          <p:cNvSpPr txBox="1">
            <a:spLocks/>
          </p:cNvSpPr>
          <p:nvPr>
            <p:custDataLst>
              <p:tags r:id="rId4"/>
            </p:custDataLst>
          </p:nvPr>
        </p:nvSpPr>
        <p:spPr bwMode="gray">
          <a:xfrm>
            <a:off x="7363780" y="397394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„In case of TV there is a research that almost everybody universally accepts, no matter if you criticize it or not, but accept it, the advertiser, the media owner, the agency.”</a:t>
            </a:r>
            <a:r>
              <a:rPr lang="en-GB" sz="1200" dirty="0"/>
              <a:t>(Ü19)</a:t>
            </a:r>
            <a:endParaRPr lang="en-GB" sz="1200" dirty="0">
              <a:ea typeface="Arial" panose="020B0604020202020204" pitchFamily="34" charset="0"/>
            </a:endParaRPr>
          </a:p>
        </p:txBody>
      </p:sp>
      <p:sp>
        <p:nvSpPr>
          <p:cNvPr id="30" name="Text Placeholder 1">
            <a:extLst>
              <a:ext uri="{FF2B5EF4-FFF2-40B4-BE49-F238E27FC236}">
                <a16:creationId xmlns:a16="http://schemas.microsoft.com/office/drawing/2014/main" xmlns="" id="{96F355A3-49C5-43D7-B066-254EA4C4C98C}"/>
              </a:ext>
            </a:extLst>
          </p:cNvPr>
          <p:cNvSpPr txBox="1">
            <a:spLocks/>
          </p:cNvSpPr>
          <p:nvPr>
            <p:custDataLst>
              <p:tags r:id="rId5"/>
            </p:custDataLst>
          </p:nvPr>
        </p:nvSpPr>
        <p:spPr bwMode="gray">
          <a:xfrm>
            <a:off x="7363780" y="172320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believe in AGB, in the past we could measure it, it can be seen on IPTV, so there it can be compared. I believe in AGB. What AGB can measure is good.” </a:t>
            </a:r>
            <a:r>
              <a:rPr lang="en-GB" sz="1200" dirty="0"/>
              <a:t>(H5)</a:t>
            </a:r>
            <a:endParaRPr lang="en-GB" sz="1200" dirty="0">
              <a:ea typeface="Arial" panose="020B0604020202020204" pitchFamily="34" charset="0"/>
            </a:endParaRPr>
          </a:p>
        </p:txBody>
      </p:sp>
    </p:spTree>
    <p:extLst>
      <p:ext uri="{BB962C8B-B14F-4D97-AF65-F5344CB8AC3E}">
        <p14:creationId xmlns:p14="http://schemas.microsoft.com/office/powerpoint/2010/main" val="1578658824"/>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413451"/>
          </a:xfrm>
          <a:prstGeom prst="rect">
            <a:avLst/>
          </a:prstGeom>
          <a:noFill/>
        </p:spPr>
        <p:txBody>
          <a:bodyPr wrap="square" lIns="0" tIns="0" rIns="0" bIns="0" rtlCol="0">
            <a:noAutofit/>
          </a:bodyPr>
          <a:lstStyle/>
          <a:p>
            <a:pPr>
              <a:lnSpc>
                <a:spcPct val="125000"/>
              </a:lnSpc>
              <a:buClr>
                <a:schemeClr val="tx2"/>
              </a:buClr>
            </a:pPr>
            <a:r>
              <a:rPr lang="en-GB" sz="1400" dirty="0"/>
              <a:t>Based on the interviews we can say that there was no respondent who would absolutely believe in panel expansion and support it with completely well-founded argument system.</a:t>
            </a:r>
          </a:p>
          <a:p>
            <a:pPr>
              <a:lnSpc>
                <a:spcPct val="125000"/>
              </a:lnSpc>
              <a:buClr>
                <a:schemeClr val="tx2"/>
              </a:buClr>
            </a:pPr>
            <a:r>
              <a:rPr lang="en-GB" sz="1400" dirty="0"/>
              <a:t>There is a certain belief on the market that it would be good to expand the panel, but market participants can mention relatively few reasons beside the very general statements: „measurement would be better”, „it is not representative enough”.</a:t>
            </a:r>
          </a:p>
          <a:p>
            <a:pPr>
              <a:lnSpc>
                <a:spcPct val="125000"/>
              </a:lnSpc>
              <a:buClr>
                <a:schemeClr val="tx2"/>
              </a:buClr>
            </a:pPr>
            <a:endParaRPr lang="en-GB" sz="1400" dirty="0"/>
          </a:p>
          <a:p>
            <a:pPr>
              <a:lnSpc>
                <a:spcPct val="125000"/>
              </a:lnSpc>
              <a:buClr>
                <a:schemeClr val="tx2"/>
              </a:buClr>
            </a:pPr>
            <a:r>
              <a:rPr lang="en-GB" sz="1400" dirty="0"/>
              <a:t>The most common argument is basically the decrease in the number of „zero” spots. </a:t>
            </a:r>
          </a:p>
          <a:p>
            <a:pPr>
              <a:lnSpc>
                <a:spcPct val="125000"/>
              </a:lnSpc>
              <a:buClr>
                <a:schemeClr val="tx2"/>
              </a:buClr>
            </a:pPr>
            <a:r>
              <a:rPr lang="en-GB" sz="1400" dirty="0"/>
              <a:t>It is logical that larger panel size would more likely result viewers for a spot, but at the same time it is a bigger question how much it would increase the total rating, since based on a single panel member the represented population number would decrease, therefore in case of the watched spots even the decrease of ratings could be expected.</a:t>
            </a:r>
          </a:p>
          <a:p>
            <a:pPr>
              <a:lnSpc>
                <a:spcPct val="125000"/>
              </a:lnSpc>
              <a:buClr>
                <a:schemeClr val="tx2"/>
              </a:buClr>
            </a:pPr>
            <a:endParaRPr lang="en-GB" sz="1400" dirty="0"/>
          </a:p>
          <a:p>
            <a:pPr>
              <a:lnSpc>
                <a:spcPct val="125000"/>
              </a:lnSpc>
              <a:buClr>
                <a:schemeClr val="tx2"/>
              </a:buClr>
            </a:pPr>
            <a:r>
              <a:rPr lang="en-GB" sz="1400" dirty="0"/>
              <a:t>One respondent mentioned an international example, which is good news for the TV market, the similar panel expansions in Poland and the Czech Republic led to a significant increase in inventory. </a:t>
            </a:r>
          </a:p>
          <a:p>
            <a:pPr>
              <a:lnSpc>
                <a:spcPct val="125000"/>
              </a:lnSpc>
              <a:buClr>
                <a:schemeClr val="tx2"/>
              </a:buClr>
            </a:pPr>
            <a:r>
              <a:rPr lang="en-GB" sz="1400" dirty="0"/>
              <a:t>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Panel size expansion</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201880" y="1214616"/>
            <a:ext cx="5003800" cy="5413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13" name="Text Placeholder 1">
            <a:extLst>
              <a:ext uri="{FF2B5EF4-FFF2-40B4-BE49-F238E27FC236}">
                <a16:creationId xmlns:a16="http://schemas.microsoft.com/office/drawing/2014/main" xmlns="" id="{053DEF3D-8DFB-429C-9355-C88652CF2784}"/>
              </a:ext>
            </a:extLst>
          </p:cNvPr>
          <p:cNvSpPr txBox="1">
            <a:spLocks/>
          </p:cNvSpPr>
          <p:nvPr>
            <p:custDataLst>
              <p:tags r:id="rId1"/>
            </p:custDataLst>
          </p:nvPr>
        </p:nvSpPr>
        <p:spPr bwMode="gray">
          <a:xfrm>
            <a:off x="7363780" y="183231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„Can it really offer something extra, I rather think no than yes.” </a:t>
            </a:r>
            <a:r>
              <a:rPr lang="en-GB" sz="1200" dirty="0"/>
              <a:t>(H4)</a:t>
            </a:r>
            <a:endParaRPr lang="en-GB" sz="1200" dirty="0">
              <a:ea typeface="Arial" panose="020B0604020202020204" pitchFamily="34" charset="0"/>
            </a:endParaRPr>
          </a:p>
        </p:txBody>
      </p:sp>
      <p:sp>
        <p:nvSpPr>
          <p:cNvPr id="22" name="Text Placeholder 1">
            <a:extLst>
              <a:ext uri="{FF2B5EF4-FFF2-40B4-BE49-F238E27FC236}">
                <a16:creationId xmlns:a16="http://schemas.microsoft.com/office/drawing/2014/main" xmlns="" id="{6B858C8A-85C0-4E01-A2C8-4BE04FDBA2EF}"/>
              </a:ext>
            </a:extLst>
          </p:cNvPr>
          <p:cNvSpPr txBox="1">
            <a:spLocks/>
          </p:cNvSpPr>
          <p:nvPr>
            <p:custDataLst>
              <p:tags r:id="rId2"/>
            </p:custDataLst>
          </p:nvPr>
        </p:nvSpPr>
        <p:spPr bwMode="gray">
          <a:xfrm>
            <a:off x="7363780" y="317892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„If the number of panels doubled then the rate of zero spots would approximately quadruple, which is what Csilla and the others also said, anyway. It is very-very important to the industry. ” </a:t>
            </a:r>
            <a:r>
              <a:rPr lang="en-GB" sz="1200" dirty="0"/>
              <a:t>(Ü10)</a:t>
            </a:r>
            <a:endParaRPr lang="en-GB" sz="1200" dirty="0">
              <a:ea typeface="Arial" panose="020B0604020202020204" pitchFamily="34" charset="0"/>
            </a:endParaRPr>
          </a:p>
        </p:txBody>
      </p:sp>
      <p:sp>
        <p:nvSpPr>
          <p:cNvPr id="23" name="Text Placeholder 1">
            <a:extLst>
              <a:ext uri="{FF2B5EF4-FFF2-40B4-BE49-F238E27FC236}">
                <a16:creationId xmlns:a16="http://schemas.microsoft.com/office/drawing/2014/main" xmlns="" id="{59752CDB-24EE-41EE-8A41-95429023B5E0}"/>
              </a:ext>
            </a:extLst>
          </p:cNvPr>
          <p:cNvSpPr txBox="1">
            <a:spLocks/>
          </p:cNvSpPr>
          <p:nvPr>
            <p:custDataLst>
              <p:tags r:id="rId3"/>
            </p:custDataLst>
          </p:nvPr>
        </p:nvSpPr>
        <p:spPr bwMode="gray">
          <a:xfrm>
            <a:off x="7333529" y="499466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„Polish colleagues said that when they had the panel expanded the inventory increased by 15%, while the Czech colleagues talked about an additional 6%.” </a:t>
            </a:r>
            <a:r>
              <a:rPr lang="en-GB" sz="1200" dirty="0"/>
              <a:t>(Ü14)</a:t>
            </a:r>
            <a:endParaRPr lang="en-GB" sz="1200" dirty="0">
              <a:ea typeface="Arial" panose="020B0604020202020204" pitchFamily="34" charset="0"/>
            </a:endParaRPr>
          </a:p>
        </p:txBody>
      </p:sp>
      <p:sp>
        <p:nvSpPr>
          <p:cNvPr id="29" name="Text Placeholder 1">
            <a:extLst>
              <a:ext uri="{FF2B5EF4-FFF2-40B4-BE49-F238E27FC236}">
                <a16:creationId xmlns:a16="http://schemas.microsoft.com/office/drawing/2014/main" xmlns="" id="{8ED380DC-5203-4FCB-A52C-44BE4334C568}"/>
              </a:ext>
            </a:extLst>
          </p:cNvPr>
          <p:cNvSpPr txBox="1">
            <a:spLocks/>
          </p:cNvSpPr>
          <p:nvPr>
            <p:custDataLst>
              <p:tags r:id="rId4"/>
            </p:custDataLst>
          </p:nvPr>
        </p:nvSpPr>
        <p:spPr bwMode="gray">
          <a:xfrm>
            <a:off x="7363780" y="241906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 offer of Nielsen would be very expensive to increase the number of households.” </a:t>
            </a:r>
            <a:r>
              <a:rPr lang="en-GB" sz="1200" dirty="0"/>
              <a:t>(Ü2)</a:t>
            </a:r>
            <a:endParaRPr lang="en-GB" sz="1200" dirty="0">
              <a:ea typeface="Arial" panose="020B0604020202020204" pitchFamily="34" charset="0"/>
            </a:endParaRPr>
          </a:p>
        </p:txBody>
      </p:sp>
      <p:sp>
        <p:nvSpPr>
          <p:cNvPr id="31" name="Text Placeholder 1">
            <a:extLst>
              <a:ext uri="{FF2B5EF4-FFF2-40B4-BE49-F238E27FC236}">
                <a16:creationId xmlns:a16="http://schemas.microsoft.com/office/drawing/2014/main" xmlns="" id="{E6012942-DE35-4166-BA66-F89ACD249E71}"/>
              </a:ext>
            </a:extLst>
          </p:cNvPr>
          <p:cNvSpPr txBox="1">
            <a:spLocks/>
          </p:cNvSpPr>
          <p:nvPr>
            <p:custDataLst>
              <p:tags r:id="rId5"/>
            </p:custDataLst>
          </p:nvPr>
        </p:nvSpPr>
        <p:spPr bwMode="gray">
          <a:xfrm>
            <a:off x="7363780" y="405247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 thing is that the extreme rate of zero spots is a very big problem. The thing is, as far as I understand it professionally, no matter how much we increase this panel it will not be able to change so radically. Of course, the picture will be more accurate.” </a:t>
            </a:r>
            <a:r>
              <a:rPr lang="en-GB" sz="1200" dirty="0"/>
              <a:t>(Ü20)</a:t>
            </a:r>
            <a:endParaRPr lang="en-GB" sz="1200" dirty="0">
              <a:ea typeface="Arial" panose="020B0604020202020204" pitchFamily="34" charset="0"/>
            </a:endParaRPr>
          </a:p>
        </p:txBody>
      </p:sp>
    </p:spTree>
    <p:extLst>
      <p:ext uri="{BB962C8B-B14F-4D97-AF65-F5344CB8AC3E}">
        <p14:creationId xmlns:p14="http://schemas.microsoft.com/office/powerpoint/2010/main" val="3860118664"/>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413451"/>
          </a:xfrm>
          <a:prstGeom prst="rect">
            <a:avLst/>
          </a:prstGeom>
          <a:noFill/>
        </p:spPr>
        <p:txBody>
          <a:bodyPr wrap="square" lIns="0" tIns="0" rIns="0" bIns="0" rtlCol="0">
            <a:noAutofit/>
          </a:bodyPr>
          <a:lstStyle/>
          <a:p>
            <a:pPr>
              <a:lnSpc>
                <a:spcPct val="125000"/>
              </a:lnSpc>
              <a:buClr>
                <a:schemeClr val="tx2"/>
              </a:buClr>
            </a:pPr>
            <a:r>
              <a:rPr lang="en-GB" sz="1400" dirty="0"/>
              <a:t>The possible benefit of panel expansion was not mentioned during any interview, that bigger panel size would allow more precise planning and forecasting.</a:t>
            </a:r>
          </a:p>
          <a:p>
            <a:pPr>
              <a:lnSpc>
                <a:spcPct val="125000"/>
              </a:lnSpc>
              <a:buClr>
                <a:schemeClr val="tx2"/>
              </a:buClr>
            </a:pPr>
            <a:r>
              <a:rPr lang="en-GB" sz="1400" dirty="0"/>
              <a:t>If those supporting the expansion would like to emphasize this argument then this should be definitely promoted among those concerned.</a:t>
            </a:r>
          </a:p>
          <a:p>
            <a:pPr>
              <a:lnSpc>
                <a:spcPct val="125000"/>
              </a:lnSpc>
              <a:buClr>
                <a:schemeClr val="tx2"/>
              </a:buClr>
            </a:pPr>
            <a:endParaRPr lang="en-GB" sz="1400" dirty="0"/>
          </a:p>
          <a:p>
            <a:pPr>
              <a:lnSpc>
                <a:spcPct val="125000"/>
              </a:lnSpc>
              <a:buClr>
                <a:schemeClr val="tx2"/>
              </a:buClr>
            </a:pPr>
            <a:r>
              <a:rPr lang="en-GB" sz="1400" dirty="0"/>
              <a:t>Interestingly – perhaps a bit of a joke – it was also mentioned that the current zero spots are „well plannable” and if some of them are no longer zero, it can cause difficulties in planning.</a:t>
            </a:r>
          </a:p>
          <a:p>
            <a:pPr>
              <a:lnSpc>
                <a:spcPct val="125000"/>
              </a:lnSpc>
              <a:buClr>
                <a:schemeClr val="tx2"/>
              </a:buClr>
            </a:pPr>
            <a:r>
              <a:rPr lang="en-GB" sz="1400" dirty="0"/>
              <a:t>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Panel size expansion</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pic>
        <p:nvPicPr>
          <p:cNvPr id="7" name="Picture 6">
            <a:extLst>
              <a:ext uri="{FF2B5EF4-FFF2-40B4-BE49-F238E27FC236}">
                <a16:creationId xmlns:a16="http://schemas.microsoft.com/office/drawing/2014/main" xmlns="" id="{CF33CD71-9C64-4C2F-AE08-63990B23062F}"/>
              </a:ext>
            </a:extLst>
          </p:cNvPr>
          <p:cNvPicPr>
            <a:picLocks noChangeAspect="1"/>
          </p:cNvPicPr>
          <p:nvPr/>
        </p:nvPicPr>
        <p:blipFill rotWithShape="1">
          <a:blip r:embed="rId3">
            <a:extLst>
              <a:ext uri="{28A0092B-C50C-407E-A947-70E740481C1C}">
                <a14:useLocalDpi xmlns:a14="http://schemas.microsoft.com/office/drawing/2010/main" val="0"/>
              </a:ext>
            </a:extLst>
          </a:blip>
          <a:srcRect l="29227" r="27892"/>
          <a:stretch/>
        </p:blipFill>
        <p:spPr>
          <a:xfrm>
            <a:off x="8551147" y="1214617"/>
            <a:ext cx="3255666" cy="5061484"/>
          </a:xfrm>
          <a:prstGeom prst="rect">
            <a:avLst/>
          </a:prstGeom>
        </p:spPr>
      </p:pic>
    </p:spTree>
    <p:extLst>
      <p:ext uri="{BB962C8B-B14F-4D97-AF65-F5344CB8AC3E}">
        <p14:creationId xmlns:p14="http://schemas.microsoft.com/office/powerpoint/2010/main" val="966863658"/>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843441"/>
          </a:xfrm>
          <a:prstGeom prst="rect">
            <a:avLst/>
          </a:prstGeom>
          <a:noFill/>
        </p:spPr>
        <p:txBody>
          <a:bodyPr wrap="square" lIns="0" tIns="0" rIns="0" bIns="0" rtlCol="0">
            <a:noAutofit/>
          </a:bodyPr>
          <a:lstStyle/>
          <a:p>
            <a:pPr>
              <a:lnSpc>
                <a:spcPct val="125000"/>
              </a:lnSpc>
              <a:buClr>
                <a:schemeClr val="tx2"/>
              </a:buClr>
            </a:pPr>
            <a:r>
              <a:rPr lang="en-GB" sz="1400" dirty="0"/>
              <a:t>There is a serious dilemma for experts (not knowing the real costs of the expansion) who should finance it and whether it would result financial return. The 3 main dilemmas on this area are:</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Financing panel size expansion</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5" name="Rectangle 4">
            <a:extLst>
              <a:ext uri="{FF2B5EF4-FFF2-40B4-BE49-F238E27FC236}">
                <a16:creationId xmlns:a16="http://schemas.microsoft.com/office/drawing/2014/main" xmlns="" id="{22FFE701-7661-48ED-B49B-3C7587348B66}"/>
              </a:ext>
            </a:extLst>
          </p:cNvPr>
          <p:cNvSpPr/>
          <p:nvPr/>
        </p:nvSpPr>
        <p:spPr>
          <a:xfrm>
            <a:off x="7201880" y="1214616"/>
            <a:ext cx="5003800" cy="5413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3" name="Text Placeholder 1">
            <a:extLst>
              <a:ext uri="{FF2B5EF4-FFF2-40B4-BE49-F238E27FC236}">
                <a16:creationId xmlns:a16="http://schemas.microsoft.com/office/drawing/2014/main" xmlns="" id="{59752CDB-24EE-41EE-8A41-95429023B5E0}"/>
              </a:ext>
            </a:extLst>
          </p:cNvPr>
          <p:cNvSpPr txBox="1">
            <a:spLocks/>
          </p:cNvSpPr>
          <p:nvPr>
            <p:custDataLst>
              <p:tags r:id="rId1"/>
            </p:custDataLst>
          </p:nvPr>
        </p:nvSpPr>
        <p:spPr bwMode="gray">
          <a:xfrm>
            <a:off x="7316295" y="456837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„So I think if the number of zero spots would decrease as a result of panel expansion, meaning even those spots could be attributed to measurable viewership, then that viewership could be converted to HUF quite quickly.” </a:t>
            </a:r>
            <a:r>
              <a:rPr lang="en-GB" sz="1200" dirty="0"/>
              <a:t>(Ü15)</a:t>
            </a:r>
            <a:endParaRPr lang="en-GB" sz="1200" dirty="0">
              <a:ea typeface="Arial" panose="020B0604020202020204" pitchFamily="34" charset="0"/>
            </a:endParaRPr>
          </a:p>
        </p:txBody>
      </p:sp>
      <p:sp>
        <p:nvSpPr>
          <p:cNvPr id="29" name="Text Placeholder 1">
            <a:extLst>
              <a:ext uri="{FF2B5EF4-FFF2-40B4-BE49-F238E27FC236}">
                <a16:creationId xmlns:a16="http://schemas.microsoft.com/office/drawing/2014/main" xmlns="" id="{8ED380DC-5203-4FCB-A52C-44BE4334C568}"/>
              </a:ext>
            </a:extLst>
          </p:cNvPr>
          <p:cNvSpPr txBox="1">
            <a:spLocks/>
          </p:cNvSpPr>
          <p:nvPr>
            <p:custDataLst>
              <p:tags r:id="rId2"/>
            </p:custDataLst>
          </p:nvPr>
        </p:nvSpPr>
        <p:spPr bwMode="gray">
          <a:xfrm>
            <a:off x="7358154" y="235692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„But for whom would the panel expansion be good, usually for the smaller channels. Who pays the most? – the big channel.” </a:t>
            </a:r>
            <a:r>
              <a:rPr lang="en-GB" sz="1200" dirty="0"/>
              <a:t>(Ü9)</a:t>
            </a:r>
            <a:endParaRPr lang="en-GB" sz="1200" dirty="0">
              <a:ea typeface="Arial" panose="020B0604020202020204" pitchFamily="34" charset="0"/>
            </a:endParaRPr>
          </a:p>
        </p:txBody>
      </p:sp>
      <p:sp>
        <p:nvSpPr>
          <p:cNvPr id="30" name="Text Placeholder 1">
            <a:extLst>
              <a:ext uri="{FF2B5EF4-FFF2-40B4-BE49-F238E27FC236}">
                <a16:creationId xmlns:a16="http://schemas.microsoft.com/office/drawing/2014/main" xmlns="" id="{96F355A3-49C5-43D7-B066-254EA4C4C98C}"/>
              </a:ext>
            </a:extLst>
          </p:cNvPr>
          <p:cNvSpPr txBox="1">
            <a:spLocks/>
          </p:cNvSpPr>
          <p:nvPr>
            <p:custDataLst>
              <p:tags r:id="rId3"/>
            </p:custDataLst>
          </p:nvPr>
        </p:nvSpPr>
        <p:spPr bwMode="gray">
          <a:xfrm>
            <a:off x="7316295" y="304814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don’t see any additional revenue but income will exponentially decrease if they will not be able to do it.” </a:t>
            </a:r>
            <a:r>
              <a:rPr lang="en-GB" sz="1200" dirty="0"/>
              <a:t>(Ü10)</a:t>
            </a:r>
            <a:endParaRPr lang="en-GB" sz="1200" dirty="0">
              <a:ea typeface="Arial" panose="020B0604020202020204" pitchFamily="34" charset="0"/>
            </a:endParaRPr>
          </a:p>
        </p:txBody>
      </p:sp>
      <p:sp>
        <p:nvSpPr>
          <p:cNvPr id="31" name="Text Placeholder 1">
            <a:extLst>
              <a:ext uri="{FF2B5EF4-FFF2-40B4-BE49-F238E27FC236}">
                <a16:creationId xmlns:a16="http://schemas.microsoft.com/office/drawing/2014/main" xmlns="" id="{E6012942-DE35-4166-BA66-F89ACD249E71}"/>
              </a:ext>
            </a:extLst>
          </p:cNvPr>
          <p:cNvSpPr txBox="1">
            <a:spLocks/>
          </p:cNvSpPr>
          <p:nvPr>
            <p:custDataLst>
              <p:tags r:id="rId4"/>
            </p:custDataLst>
          </p:nvPr>
        </p:nvSpPr>
        <p:spPr bwMode="gray">
          <a:xfrm>
            <a:off x="7316295" y="3739373"/>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„If you could find GRP for 50-60.000 HUF… the average price of GRP, I will just say something, is 20.000 HUF. 1 billion HUF.” </a:t>
            </a:r>
            <a:r>
              <a:rPr lang="en-GB" sz="1200" dirty="0"/>
              <a:t>(Ü14)</a:t>
            </a:r>
            <a:endParaRPr lang="en-GB" sz="1200" dirty="0">
              <a:ea typeface="Arial" panose="020B0604020202020204" pitchFamily="34" charset="0"/>
            </a:endParaRPr>
          </a:p>
        </p:txBody>
      </p:sp>
      <p:grpSp>
        <p:nvGrpSpPr>
          <p:cNvPr id="14" name="Gruppieren 30">
            <a:extLst>
              <a:ext uri="{FF2B5EF4-FFF2-40B4-BE49-F238E27FC236}">
                <a16:creationId xmlns:a16="http://schemas.microsoft.com/office/drawing/2014/main" xmlns="" id="{A135967A-1B7E-46CC-8034-21861602FEFD}"/>
              </a:ext>
            </a:extLst>
          </p:cNvPr>
          <p:cNvGrpSpPr/>
          <p:nvPr/>
        </p:nvGrpSpPr>
        <p:grpSpPr>
          <a:xfrm>
            <a:off x="3013219" y="2384396"/>
            <a:ext cx="432061" cy="432061"/>
            <a:chOff x="4157481" y="2981013"/>
            <a:chExt cx="432061" cy="432061"/>
          </a:xfrm>
        </p:grpSpPr>
        <p:sp>
          <p:nvSpPr>
            <p:cNvPr id="15" name="Ellipse 10">
              <a:extLst>
                <a:ext uri="{FF2B5EF4-FFF2-40B4-BE49-F238E27FC236}">
                  <a16:creationId xmlns:a16="http://schemas.microsoft.com/office/drawing/2014/main" xmlns="" id="{AD955468-FA3B-48F4-8ABB-BF9AA5EAB0EF}"/>
                </a:ext>
              </a:extLst>
            </p:cNvPr>
            <p:cNvSpPr/>
            <p:nvPr>
              <p:custDataLst>
                <p:tags r:id="rId15"/>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sp>
          <p:nvSpPr>
            <p:cNvPr id="16" name="Gleichschenkliges Dreieck 13">
              <a:extLst>
                <a:ext uri="{FF2B5EF4-FFF2-40B4-BE49-F238E27FC236}">
                  <a16:creationId xmlns:a16="http://schemas.microsoft.com/office/drawing/2014/main" xmlns="" id="{BD8C9E34-A364-4541-AF02-08B00A656A7C}"/>
                </a:ext>
              </a:extLst>
            </p:cNvPr>
            <p:cNvSpPr/>
            <p:nvPr>
              <p:custDataLst>
                <p:tags r:id="rId16"/>
              </p:custDataLst>
            </p:nvPr>
          </p:nvSpPr>
          <p:spPr bwMode="gray">
            <a:xfrm rot="16200000">
              <a:off x="4271401" y="3118402"/>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grpSp>
      <p:grpSp>
        <p:nvGrpSpPr>
          <p:cNvPr id="17" name="Gruppieren 30">
            <a:extLst>
              <a:ext uri="{FF2B5EF4-FFF2-40B4-BE49-F238E27FC236}">
                <a16:creationId xmlns:a16="http://schemas.microsoft.com/office/drawing/2014/main" xmlns="" id="{545C6A01-79B6-4A4D-9967-98AF53EA714A}"/>
              </a:ext>
            </a:extLst>
          </p:cNvPr>
          <p:cNvGrpSpPr/>
          <p:nvPr/>
        </p:nvGrpSpPr>
        <p:grpSpPr>
          <a:xfrm rot="10800000">
            <a:off x="3513124" y="2384396"/>
            <a:ext cx="432061" cy="432061"/>
            <a:chOff x="4157481" y="2981013"/>
            <a:chExt cx="432061" cy="432061"/>
          </a:xfrm>
        </p:grpSpPr>
        <p:sp>
          <p:nvSpPr>
            <p:cNvPr id="18" name="Ellipse 10">
              <a:extLst>
                <a:ext uri="{FF2B5EF4-FFF2-40B4-BE49-F238E27FC236}">
                  <a16:creationId xmlns:a16="http://schemas.microsoft.com/office/drawing/2014/main" xmlns="" id="{C8B2AC3E-23A1-4A03-A2D8-3EB2A3B7DCAE}"/>
                </a:ext>
              </a:extLst>
            </p:cNvPr>
            <p:cNvSpPr/>
            <p:nvPr>
              <p:custDataLst>
                <p:tags r:id="rId13"/>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sp>
          <p:nvSpPr>
            <p:cNvPr id="19" name="Gleichschenkliges Dreieck 13">
              <a:extLst>
                <a:ext uri="{FF2B5EF4-FFF2-40B4-BE49-F238E27FC236}">
                  <a16:creationId xmlns:a16="http://schemas.microsoft.com/office/drawing/2014/main" xmlns="" id="{FAD1CE69-8FA6-47E5-A48C-17101F992CC1}"/>
                </a:ext>
              </a:extLst>
            </p:cNvPr>
            <p:cNvSpPr/>
            <p:nvPr>
              <p:custDataLst>
                <p:tags r:id="rId14"/>
              </p:custDataLst>
            </p:nvPr>
          </p:nvSpPr>
          <p:spPr bwMode="gray">
            <a:xfrm rot="16200000">
              <a:off x="4260515" y="3107516"/>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grpSp>
      <p:sp>
        <p:nvSpPr>
          <p:cNvPr id="20" name="TextBox 19">
            <a:extLst>
              <a:ext uri="{FF2B5EF4-FFF2-40B4-BE49-F238E27FC236}">
                <a16:creationId xmlns:a16="http://schemas.microsoft.com/office/drawing/2014/main" xmlns="" id="{86333967-4BB9-4DB1-B91B-8A0C9654B9CD}"/>
              </a:ext>
            </a:extLst>
          </p:cNvPr>
          <p:cNvSpPr txBox="1"/>
          <p:nvPr/>
        </p:nvSpPr>
        <p:spPr>
          <a:xfrm>
            <a:off x="699103" y="2327561"/>
            <a:ext cx="2370668" cy="843441"/>
          </a:xfrm>
          <a:prstGeom prst="rect">
            <a:avLst/>
          </a:prstGeom>
          <a:noFill/>
        </p:spPr>
        <p:txBody>
          <a:bodyPr wrap="square" lIns="0" tIns="0" rIns="0" bIns="0" rtlCol="0">
            <a:noAutofit/>
          </a:bodyPr>
          <a:lstStyle/>
          <a:p>
            <a:pPr>
              <a:lnSpc>
                <a:spcPct val="125000"/>
              </a:lnSpc>
              <a:buClr>
                <a:schemeClr val="tx2"/>
              </a:buClr>
            </a:pPr>
            <a:r>
              <a:rPr lang="en-GB" sz="1400" dirty="0"/>
              <a:t>The big TVs are the main sponsors of the panel…</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4" name="TextBox 23">
            <a:extLst>
              <a:ext uri="{FF2B5EF4-FFF2-40B4-BE49-F238E27FC236}">
                <a16:creationId xmlns:a16="http://schemas.microsoft.com/office/drawing/2014/main" xmlns="" id="{A425A73E-E060-4F2E-9133-C79D6E93C2FB}"/>
              </a:ext>
            </a:extLst>
          </p:cNvPr>
          <p:cNvSpPr txBox="1"/>
          <p:nvPr/>
        </p:nvSpPr>
        <p:spPr>
          <a:xfrm>
            <a:off x="4301111" y="2335487"/>
            <a:ext cx="2525259" cy="843441"/>
          </a:xfrm>
          <a:prstGeom prst="rect">
            <a:avLst/>
          </a:prstGeom>
          <a:noFill/>
        </p:spPr>
        <p:txBody>
          <a:bodyPr wrap="square" lIns="0" tIns="0" rIns="0" bIns="0" rtlCol="0">
            <a:noAutofit/>
          </a:bodyPr>
          <a:lstStyle/>
          <a:p>
            <a:pPr>
              <a:lnSpc>
                <a:spcPct val="125000"/>
              </a:lnSpc>
              <a:buClr>
                <a:schemeClr val="tx2"/>
              </a:buClr>
            </a:pPr>
            <a:r>
              <a:rPr lang="en-GB" sz="1400" dirty="0"/>
              <a:t>…but small TVs would benefit the most from panel expansion.</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grpSp>
        <p:nvGrpSpPr>
          <p:cNvPr id="25" name="Gruppieren 30">
            <a:extLst>
              <a:ext uri="{FF2B5EF4-FFF2-40B4-BE49-F238E27FC236}">
                <a16:creationId xmlns:a16="http://schemas.microsoft.com/office/drawing/2014/main" xmlns="" id="{37FA3585-936B-434F-B8C3-22D06FF32412}"/>
              </a:ext>
            </a:extLst>
          </p:cNvPr>
          <p:cNvGrpSpPr/>
          <p:nvPr/>
        </p:nvGrpSpPr>
        <p:grpSpPr>
          <a:xfrm>
            <a:off x="3013219" y="3894772"/>
            <a:ext cx="432061" cy="432061"/>
            <a:chOff x="4157481" y="2981013"/>
            <a:chExt cx="432061" cy="432061"/>
          </a:xfrm>
        </p:grpSpPr>
        <p:sp>
          <p:nvSpPr>
            <p:cNvPr id="26" name="Ellipse 10">
              <a:extLst>
                <a:ext uri="{FF2B5EF4-FFF2-40B4-BE49-F238E27FC236}">
                  <a16:creationId xmlns:a16="http://schemas.microsoft.com/office/drawing/2014/main" xmlns="" id="{0B01DF13-4B8A-4C10-89AF-988EF6D0DF18}"/>
                </a:ext>
              </a:extLst>
            </p:cNvPr>
            <p:cNvSpPr/>
            <p:nvPr>
              <p:custDataLst>
                <p:tags r:id="rId11"/>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sp>
          <p:nvSpPr>
            <p:cNvPr id="27" name="Gleichschenkliges Dreieck 13">
              <a:extLst>
                <a:ext uri="{FF2B5EF4-FFF2-40B4-BE49-F238E27FC236}">
                  <a16:creationId xmlns:a16="http://schemas.microsoft.com/office/drawing/2014/main" xmlns="" id="{2D8D706B-3C01-4DAB-8D29-B4FD3B5D8102}"/>
                </a:ext>
              </a:extLst>
            </p:cNvPr>
            <p:cNvSpPr/>
            <p:nvPr>
              <p:custDataLst>
                <p:tags r:id="rId12"/>
              </p:custDataLst>
            </p:nvPr>
          </p:nvSpPr>
          <p:spPr bwMode="gray">
            <a:xfrm rot="16200000">
              <a:off x="4271401" y="3118402"/>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grpSp>
      <p:grpSp>
        <p:nvGrpSpPr>
          <p:cNvPr id="28" name="Gruppieren 30">
            <a:extLst>
              <a:ext uri="{FF2B5EF4-FFF2-40B4-BE49-F238E27FC236}">
                <a16:creationId xmlns:a16="http://schemas.microsoft.com/office/drawing/2014/main" xmlns="" id="{C8A2B6ED-BE19-43EB-9C65-3BABC0D89D95}"/>
              </a:ext>
            </a:extLst>
          </p:cNvPr>
          <p:cNvGrpSpPr/>
          <p:nvPr/>
        </p:nvGrpSpPr>
        <p:grpSpPr>
          <a:xfrm rot="10800000">
            <a:off x="3513124" y="3894772"/>
            <a:ext cx="432061" cy="432061"/>
            <a:chOff x="4157481" y="2981013"/>
            <a:chExt cx="432061" cy="432061"/>
          </a:xfrm>
        </p:grpSpPr>
        <p:sp>
          <p:nvSpPr>
            <p:cNvPr id="32" name="Ellipse 10">
              <a:extLst>
                <a:ext uri="{FF2B5EF4-FFF2-40B4-BE49-F238E27FC236}">
                  <a16:creationId xmlns:a16="http://schemas.microsoft.com/office/drawing/2014/main" xmlns="" id="{AA7EEFB4-78C3-4567-B61C-AD9B7DE47EBE}"/>
                </a:ext>
              </a:extLst>
            </p:cNvPr>
            <p:cNvSpPr/>
            <p:nvPr>
              <p:custDataLst>
                <p:tags r:id="rId9"/>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sp>
          <p:nvSpPr>
            <p:cNvPr id="33" name="Gleichschenkliges Dreieck 13">
              <a:extLst>
                <a:ext uri="{FF2B5EF4-FFF2-40B4-BE49-F238E27FC236}">
                  <a16:creationId xmlns:a16="http://schemas.microsoft.com/office/drawing/2014/main" xmlns="" id="{EE865D97-44E6-43F1-9F6B-25029C6C8A07}"/>
                </a:ext>
              </a:extLst>
            </p:cNvPr>
            <p:cNvSpPr/>
            <p:nvPr>
              <p:custDataLst>
                <p:tags r:id="rId10"/>
              </p:custDataLst>
            </p:nvPr>
          </p:nvSpPr>
          <p:spPr bwMode="gray">
            <a:xfrm rot="16200000">
              <a:off x="4260515" y="3107516"/>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grpSp>
      <p:sp>
        <p:nvSpPr>
          <p:cNvPr id="34" name="TextBox 33">
            <a:extLst>
              <a:ext uri="{FF2B5EF4-FFF2-40B4-BE49-F238E27FC236}">
                <a16:creationId xmlns:a16="http://schemas.microsoft.com/office/drawing/2014/main" xmlns="" id="{CDD94A99-3B57-4DAF-AFA5-1833DB5B6F23}"/>
              </a:ext>
            </a:extLst>
          </p:cNvPr>
          <p:cNvSpPr txBox="1"/>
          <p:nvPr/>
        </p:nvSpPr>
        <p:spPr>
          <a:xfrm>
            <a:off x="699103" y="3837937"/>
            <a:ext cx="2198603" cy="843441"/>
          </a:xfrm>
          <a:prstGeom prst="rect">
            <a:avLst/>
          </a:prstGeom>
          <a:noFill/>
        </p:spPr>
        <p:txBody>
          <a:bodyPr wrap="square" lIns="0" tIns="0" rIns="0" bIns="0" rtlCol="0">
            <a:noAutofit/>
          </a:bodyPr>
          <a:lstStyle/>
          <a:p>
            <a:pPr>
              <a:lnSpc>
                <a:spcPct val="125000"/>
              </a:lnSpc>
              <a:buClr>
                <a:schemeClr val="tx2"/>
              </a:buClr>
            </a:pPr>
            <a:r>
              <a:rPr lang="en-GB" sz="1400" dirty="0"/>
              <a:t>The reliability of the panel, the quality of the data would improve…</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35" name="TextBox 34">
            <a:extLst>
              <a:ext uri="{FF2B5EF4-FFF2-40B4-BE49-F238E27FC236}">
                <a16:creationId xmlns:a16="http://schemas.microsoft.com/office/drawing/2014/main" xmlns="" id="{62786F1B-A92F-4E32-8652-620263F53235}"/>
              </a:ext>
            </a:extLst>
          </p:cNvPr>
          <p:cNvSpPr txBox="1"/>
          <p:nvPr/>
        </p:nvSpPr>
        <p:spPr>
          <a:xfrm>
            <a:off x="4301112" y="3845863"/>
            <a:ext cx="2370668" cy="843441"/>
          </a:xfrm>
          <a:prstGeom prst="rect">
            <a:avLst/>
          </a:prstGeom>
          <a:noFill/>
        </p:spPr>
        <p:txBody>
          <a:bodyPr wrap="square" lIns="0" tIns="0" rIns="0" bIns="0" rtlCol="0">
            <a:noAutofit/>
          </a:bodyPr>
          <a:lstStyle/>
          <a:p>
            <a:pPr>
              <a:lnSpc>
                <a:spcPct val="125000"/>
              </a:lnSpc>
              <a:buClr>
                <a:schemeClr val="tx2"/>
              </a:buClr>
            </a:pPr>
            <a:r>
              <a:rPr lang="en-GB" sz="1400" dirty="0"/>
              <a:t>…but would it bring new advertisers on the market?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grpSp>
        <p:nvGrpSpPr>
          <p:cNvPr id="36" name="Gruppieren 30">
            <a:extLst>
              <a:ext uri="{FF2B5EF4-FFF2-40B4-BE49-F238E27FC236}">
                <a16:creationId xmlns:a16="http://schemas.microsoft.com/office/drawing/2014/main" xmlns="" id="{3F71A891-85ED-4883-9E8D-CA645A110F27}"/>
              </a:ext>
            </a:extLst>
          </p:cNvPr>
          <p:cNvGrpSpPr/>
          <p:nvPr/>
        </p:nvGrpSpPr>
        <p:grpSpPr>
          <a:xfrm>
            <a:off x="3013219" y="5043569"/>
            <a:ext cx="432061" cy="432061"/>
            <a:chOff x="4157481" y="2981013"/>
            <a:chExt cx="432061" cy="432061"/>
          </a:xfrm>
        </p:grpSpPr>
        <p:sp>
          <p:nvSpPr>
            <p:cNvPr id="37" name="Ellipse 10">
              <a:extLst>
                <a:ext uri="{FF2B5EF4-FFF2-40B4-BE49-F238E27FC236}">
                  <a16:creationId xmlns:a16="http://schemas.microsoft.com/office/drawing/2014/main" xmlns="" id="{E511AE47-4A3D-447A-8E85-8ED5F35CFEB2}"/>
                </a:ext>
              </a:extLst>
            </p:cNvPr>
            <p:cNvSpPr/>
            <p:nvPr>
              <p:custDataLst>
                <p:tags r:id="rId7"/>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sp>
          <p:nvSpPr>
            <p:cNvPr id="38" name="Gleichschenkliges Dreieck 13">
              <a:extLst>
                <a:ext uri="{FF2B5EF4-FFF2-40B4-BE49-F238E27FC236}">
                  <a16:creationId xmlns:a16="http://schemas.microsoft.com/office/drawing/2014/main" xmlns="" id="{E65E02DF-77EF-4CF0-8C82-0BAAB871240A}"/>
                </a:ext>
              </a:extLst>
            </p:cNvPr>
            <p:cNvSpPr/>
            <p:nvPr>
              <p:custDataLst>
                <p:tags r:id="rId8"/>
              </p:custDataLst>
            </p:nvPr>
          </p:nvSpPr>
          <p:spPr bwMode="gray">
            <a:xfrm rot="16200000">
              <a:off x="4271401" y="3118402"/>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grpSp>
      <p:grpSp>
        <p:nvGrpSpPr>
          <p:cNvPr id="40" name="Gruppieren 30">
            <a:extLst>
              <a:ext uri="{FF2B5EF4-FFF2-40B4-BE49-F238E27FC236}">
                <a16:creationId xmlns:a16="http://schemas.microsoft.com/office/drawing/2014/main" xmlns="" id="{159EDD88-E13A-4FF5-8C53-350E8288D286}"/>
              </a:ext>
            </a:extLst>
          </p:cNvPr>
          <p:cNvGrpSpPr/>
          <p:nvPr/>
        </p:nvGrpSpPr>
        <p:grpSpPr>
          <a:xfrm rot="10800000">
            <a:off x="3513124" y="5043569"/>
            <a:ext cx="432061" cy="432061"/>
            <a:chOff x="4157481" y="2981013"/>
            <a:chExt cx="432061" cy="432061"/>
          </a:xfrm>
        </p:grpSpPr>
        <p:sp>
          <p:nvSpPr>
            <p:cNvPr id="41" name="Ellipse 10">
              <a:extLst>
                <a:ext uri="{FF2B5EF4-FFF2-40B4-BE49-F238E27FC236}">
                  <a16:creationId xmlns:a16="http://schemas.microsoft.com/office/drawing/2014/main" xmlns="" id="{CAB1716F-D085-481E-95E7-2DFAD1496E8C}"/>
                </a:ext>
              </a:extLst>
            </p:cNvPr>
            <p:cNvSpPr/>
            <p:nvPr>
              <p:custDataLst>
                <p:tags r:id="rId5"/>
              </p:custDataLst>
            </p:nvPr>
          </p:nvSpPr>
          <p:spPr bwMode="gray">
            <a:xfrm>
              <a:off x="4157481" y="2981013"/>
              <a:ext cx="432061" cy="432061"/>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sp>
          <p:nvSpPr>
            <p:cNvPr id="42" name="Gleichschenkliges Dreieck 13">
              <a:extLst>
                <a:ext uri="{FF2B5EF4-FFF2-40B4-BE49-F238E27FC236}">
                  <a16:creationId xmlns:a16="http://schemas.microsoft.com/office/drawing/2014/main" xmlns="" id="{2B15E740-7965-438B-AFA5-49E75D6EBEFC}"/>
                </a:ext>
              </a:extLst>
            </p:cNvPr>
            <p:cNvSpPr/>
            <p:nvPr>
              <p:custDataLst>
                <p:tags r:id="rId6"/>
              </p:custDataLst>
            </p:nvPr>
          </p:nvSpPr>
          <p:spPr bwMode="gray">
            <a:xfrm rot="16200000">
              <a:off x="4260515" y="3107516"/>
              <a:ext cx="182448" cy="1572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grpSp>
      <p:sp>
        <p:nvSpPr>
          <p:cNvPr id="43" name="TextBox 42">
            <a:extLst>
              <a:ext uri="{FF2B5EF4-FFF2-40B4-BE49-F238E27FC236}">
                <a16:creationId xmlns:a16="http://schemas.microsoft.com/office/drawing/2014/main" xmlns="" id="{A724981A-C83F-4CB2-8328-B2612D00C4B9}"/>
              </a:ext>
            </a:extLst>
          </p:cNvPr>
          <p:cNvSpPr txBox="1"/>
          <p:nvPr/>
        </p:nvSpPr>
        <p:spPr>
          <a:xfrm>
            <a:off x="721694" y="5116938"/>
            <a:ext cx="2198603" cy="843441"/>
          </a:xfrm>
          <a:prstGeom prst="rect">
            <a:avLst/>
          </a:prstGeom>
          <a:noFill/>
        </p:spPr>
        <p:txBody>
          <a:bodyPr wrap="square" lIns="0" tIns="0" rIns="0" bIns="0" rtlCol="0">
            <a:noAutofit/>
          </a:bodyPr>
          <a:lstStyle/>
          <a:p>
            <a:pPr>
              <a:lnSpc>
                <a:spcPct val="125000"/>
              </a:lnSpc>
              <a:buClr>
                <a:schemeClr val="tx2"/>
              </a:buClr>
            </a:pPr>
            <a:r>
              <a:rPr lang="en-GB" sz="1400" dirty="0"/>
              <a:t>If inventory increases…</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44" name="TextBox 43">
            <a:extLst>
              <a:ext uri="{FF2B5EF4-FFF2-40B4-BE49-F238E27FC236}">
                <a16:creationId xmlns:a16="http://schemas.microsoft.com/office/drawing/2014/main" xmlns="" id="{CE759EE5-8346-46A2-B5A9-5BD8D18AC164}"/>
              </a:ext>
            </a:extLst>
          </p:cNvPr>
          <p:cNvSpPr txBox="1"/>
          <p:nvPr/>
        </p:nvSpPr>
        <p:spPr>
          <a:xfrm>
            <a:off x="4301112" y="4994660"/>
            <a:ext cx="2370668" cy="843441"/>
          </a:xfrm>
          <a:prstGeom prst="rect">
            <a:avLst/>
          </a:prstGeom>
          <a:noFill/>
        </p:spPr>
        <p:txBody>
          <a:bodyPr wrap="square" lIns="0" tIns="0" rIns="0" bIns="0" rtlCol="0">
            <a:noAutofit/>
          </a:bodyPr>
          <a:lstStyle/>
          <a:p>
            <a:pPr>
              <a:lnSpc>
                <a:spcPct val="125000"/>
              </a:lnSpc>
              <a:buClr>
                <a:schemeClr val="tx2"/>
              </a:buClr>
            </a:pPr>
            <a:r>
              <a:rPr lang="en-GB" sz="1400" dirty="0"/>
              <a:t>…would there be additional demand for it?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46" name="TextBox 45">
            <a:extLst>
              <a:ext uri="{FF2B5EF4-FFF2-40B4-BE49-F238E27FC236}">
                <a16:creationId xmlns:a16="http://schemas.microsoft.com/office/drawing/2014/main" xmlns="" id="{4A73D537-A209-4BCD-8F11-C8B9999C8AB1}"/>
              </a:ext>
            </a:extLst>
          </p:cNvPr>
          <p:cNvSpPr txBox="1"/>
          <p:nvPr/>
        </p:nvSpPr>
        <p:spPr>
          <a:xfrm>
            <a:off x="997843" y="2982038"/>
            <a:ext cx="5462621" cy="358771"/>
          </a:xfrm>
          <a:prstGeom prst="rect">
            <a:avLst/>
          </a:prstGeom>
          <a:noFill/>
        </p:spPr>
        <p:txBody>
          <a:bodyPr wrap="square" lIns="0" tIns="0" rIns="0" bIns="0" rtlCol="0">
            <a:noAutofit/>
          </a:bodyPr>
          <a:lstStyle/>
          <a:p>
            <a:pPr algn="ctr">
              <a:lnSpc>
                <a:spcPct val="125000"/>
              </a:lnSpc>
              <a:buClr>
                <a:schemeClr val="tx2"/>
              </a:buClr>
            </a:pPr>
            <a:r>
              <a:rPr lang="en-GB" sz="1400" dirty="0">
                <a:solidFill>
                  <a:schemeClr val="accent2"/>
                </a:solidFill>
              </a:rPr>
              <a:t>As a result, respondents don’t really think financing is solved.</a:t>
            </a: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p:txBody>
      </p:sp>
      <p:sp>
        <p:nvSpPr>
          <p:cNvPr id="47" name="TextBox 46">
            <a:extLst>
              <a:ext uri="{FF2B5EF4-FFF2-40B4-BE49-F238E27FC236}">
                <a16:creationId xmlns:a16="http://schemas.microsoft.com/office/drawing/2014/main" xmlns="" id="{D4765AD3-9DBD-44FE-B4E3-FFD12116A831}"/>
              </a:ext>
            </a:extLst>
          </p:cNvPr>
          <p:cNvSpPr txBox="1"/>
          <p:nvPr/>
        </p:nvSpPr>
        <p:spPr>
          <a:xfrm>
            <a:off x="1039701" y="4605162"/>
            <a:ext cx="5462621" cy="404530"/>
          </a:xfrm>
          <a:prstGeom prst="rect">
            <a:avLst/>
          </a:prstGeom>
          <a:noFill/>
        </p:spPr>
        <p:txBody>
          <a:bodyPr wrap="square" lIns="0" tIns="0" rIns="0" bIns="0" rtlCol="0">
            <a:noAutofit/>
          </a:bodyPr>
          <a:lstStyle/>
          <a:p>
            <a:pPr algn="ctr">
              <a:lnSpc>
                <a:spcPct val="125000"/>
              </a:lnSpc>
              <a:buClr>
                <a:schemeClr val="tx2"/>
              </a:buClr>
            </a:pPr>
            <a:r>
              <a:rPr lang="en-GB" sz="1400" dirty="0">
                <a:solidFill>
                  <a:schemeClr val="accent2"/>
                </a:solidFill>
              </a:rPr>
              <a:t>Regarding this issue, the majority is rather pessimistic</a:t>
            </a: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p:txBody>
      </p:sp>
      <p:sp>
        <p:nvSpPr>
          <p:cNvPr id="48" name="TextBox 47">
            <a:extLst>
              <a:ext uri="{FF2B5EF4-FFF2-40B4-BE49-F238E27FC236}">
                <a16:creationId xmlns:a16="http://schemas.microsoft.com/office/drawing/2014/main" xmlns="" id="{79DD2695-4C82-40F4-BB0B-0AD9BC7171B6}"/>
              </a:ext>
            </a:extLst>
          </p:cNvPr>
          <p:cNvSpPr txBox="1"/>
          <p:nvPr/>
        </p:nvSpPr>
        <p:spPr>
          <a:xfrm>
            <a:off x="997842" y="5611322"/>
            <a:ext cx="5462621" cy="404530"/>
          </a:xfrm>
          <a:prstGeom prst="rect">
            <a:avLst/>
          </a:prstGeom>
          <a:noFill/>
        </p:spPr>
        <p:txBody>
          <a:bodyPr wrap="square" lIns="0" tIns="0" rIns="0" bIns="0" rtlCol="0">
            <a:noAutofit/>
          </a:bodyPr>
          <a:lstStyle/>
          <a:p>
            <a:pPr algn="ctr">
              <a:lnSpc>
                <a:spcPct val="125000"/>
              </a:lnSpc>
              <a:buClr>
                <a:schemeClr val="tx2"/>
              </a:buClr>
            </a:pPr>
            <a:r>
              <a:rPr lang="en-GB" sz="1400" dirty="0">
                <a:solidFill>
                  <a:schemeClr val="accent2"/>
                </a:solidFill>
              </a:rPr>
              <a:t>Because of the current inventory situation, this is where they mostly see the potential for additional revenues</a:t>
            </a: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a:p>
            <a:pPr>
              <a:lnSpc>
                <a:spcPct val="125000"/>
              </a:lnSpc>
              <a:buClr>
                <a:schemeClr val="tx2"/>
              </a:buClr>
            </a:pPr>
            <a:endParaRPr lang="en-GB" sz="1400" dirty="0">
              <a:solidFill>
                <a:schemeClr val="accent2"/>
              </a:solidFill>
            </a:endParaRPr>
          </a:p>
        </p:txBody>
      </p:sp>
    </p:spTree>
    <p:extLst>
      <p:ext uri="{BB962C8B-B14F-4D97-AF65-F5344CB8AC3E}">
        <p14:creationId xmlns:p14="http://schemas.microsoft.com/office/powerpoint/2010/main" val="262234893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GB" smtClean="0"/>
              <a:pPr/>
              <a:t>5</a:t>
            </a:fld>
            <a:endParaRPr lang="en-GB" dirty="0"/>
          </a:p>
        </p:txBody>
      </p:sp>
      <p:sp>
        <p:nvSpPr>
          <p:cNvPr id="8" name="Title 7"/>
          <p:cNvSpPr>
            <a:spLocks noGrp="1"/>
          </p:cNvSpPr>
          <p:nvPr>
            <p:ph type="title"/>
          </p:nvPr>
        </p:nvSpPr>
        <p:spPr/>
        <p:txBody>
          <a:bodyPr/>
          <a:lstStyle/>
          <a:p>
            <a:r>
              <a:rPr lang="en-GB" dirty="0"/>
              <a:t>Research background</a:t>
            </a:r>
          </a:p>
        </p:txBody>
      </p:sp>
      <p:sp>
        <p:nvSpPr>
          <p:cNvPr id="10" name="Subtitle 9"/>
          <p:cNvSpPr>
            <a:spLocks noGrp="1"/>
          </p:cNvSpPr>
          <p:nvPr>
            <p:ph type="subTitle" idx="13"/>
          </p:nvPr>
        </p:nvSpPr>
        <p:spPr/>
        <p:txBody>
          <a:bodyPr/>
          <a:lstStyle/>
          <a:p>
            <a:r>
              <a:rPr lang="en-GB" dirty="0"/>
              <a:t>The situation of television on the advertising market</a:t>
            </a:r>
          </a:p>
        </p:txBody>
      </p:sp>
      <p:sp>
        <p:nvSpPr>
          <p:cNvPr id="9" name="Content Placeholder 8"/>
          <p:cNvSpPr>
            <a:spLocks noGrp="1"/>
          </p:cNvSpPr>
          <p:nvPr>
            <p:ph idx="1"/>
          </p:nvPr>
        </p:nvSpPr>
        <p:spPr>
          <a:xfrm>
            <a:off x="1075062" y="1629618"/>
            <a:ext cx="10097764" cy="4139357"/>
          </a:xfrm>
        </p:spPr>
        <p:txBody>
          <a:bodyPr/>
          <a:lstStyle/>
          <a:p>
            <a:pPr marL="0" indent="0">
              <a:buNone/>
            </a:pPr>
            <a:r>
              <a:rPr lang="en-GB" sz="1400" dirty="0"/>
              <a:t>On behalf of the Association of Hungarian Electronic Broadcasters, GfK conducted a survey among the most important media agencies and advertisers between September and October 2019 to understand the situation of television on the advertising market.</a:t>
            </a:r>
          </a:p>
          <a:p>
            <a:pPr marL="0" indent="0">
              <a:buNone/>
            </a:pPr>
            <a:endParaRPr lang="en-GB" sz="1400" i="1" dirty="0"/>
          </a:p>
          <a:p>
            <a:pPr marL="0" indent="0">
              <a:buNone/>
            </a:pPr>
            <a:r>
              <a:rPr lang="en-GB" sz="1400" i="1" dirty="0"/>
              <a:t>The following were the main topics of the research:</a:t>
            </a:r>
          </a:p>
          <a:p>
            <a:r>
              <a:rPr lang="en-GB" sz="1400" dirty="0"/>
              <a:t>The perception, advantages and disadvantages of each medium on the advertising market</a:t>
            </a:r>
          </a:p>
          <a:p>
            <a:r>
              <a:rPr lang="en-GB" sz="1400" dirty="0"/>
              <a:t>The strengths and weaknesses of TV compared to other media types</a:t>
            </a:r>
          </a:p>
          <a:p>
            <a:r>
              <a:rPr lang="en-GB" sz="1400" dirty="0"/>
              <a:t>The perception of television media planning and buying and the possible directions for development</a:t>
            </a:r>
          </a:p>
          <a:p>
            <a:r>
              <a:rPr lang="en-GB" sz="1400" dirty="0"/>
              <a:t>The background, drivers of market changes and their effect on the television advertising market</a:t>
            </a:r>
          </a:p>
          <a:p>
            <a:r>
              <a:rPr lang="en-GB" sz="1400" dirty="0"/>
              <a:t>The growing role of the digital world on the advertising market and the potentials of TV in this environment</a:t>
            </a:r>
          </a:p>
          <a:p>
            <a:r>
              <a:rPr lang="en-GB" sz="1400" dirty="0"/>
              <a:t>The perception of television audience measurement and the expected directions of development</a:t>
            </a:r>
          </a:p>
        </p:txBody>
      </p:sp>
    </p:spTree>
    <p:extLst>
      <p:ext uri="{BB962C8B-B14F-4D97-AF65-F5344CB8AC3E}">
        <p14:creationId xmlns:p14="http://schemas.microsoft.com/office/powerpoint/2010/main" val="4182862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843441"/>
          </a:xfrm>
          <a:prstGeom prst="rect">
            <a:avLst/>
          </a:prstGeom>
          <a:noFill/>
        </p:spPr>
        <p:txBody>
          <a:bodyPr wrap="square" lIns="0" tIns="0" rIns="0" bIns="0" rtlCol="0">
            <a:noAutofit/>
          </a:bodyPr>
          <a:lstStyle/>
          <a:p>
            <a:pPr>
              <a:lnSpc>
                <a:spcPct val="125000"/>
              </a:lnSpc>
              <a:buClr>
                <a:schemeClr val="tx2"/>
              </a:buClr>
            </a:pPr>
            <a:r>
              <a:rPr lang="en-GB" sz="1400" dirty="0"/>
              <a:t>Therefore, there is no clear answer whether panel size expansion is necessary, and if so, who should pay its costs and whether it would be recoverable investment for TVs that might possibly finance it.</a:t>
            </a:r>
          </a:p>
          <a:p>
            <a:pPr>
              <a:lnSpc>
                <a:spcPct val="125000"/>
              </a:lnSpc>
              <a:buClr>
                <a:schemeClr val="tx2"/>
              </a:buClr>
            </a:pPr>
            <a:endParaRPr lang="en-GB" sz="1400" dirty="0"/>
          </a:p>
          <a:p>
            <a:pPr>
              <a:lnSpc>
                <a:spcPct val="125000"/>
              </a:lnSpc>
              <a:buClr>
                <a:schemeClr val="tx2"/>
              </a:buClr>
            </a:pPr>
            <a:r>
              <a:rPr lang="en-GB" sz="1400" dirty="0"/>
              <a:t>One interesting thought might be worth quoting:</a:t>
            </a:r>
          </a:p>
          <a:p>
            <a:pPr>
              <a:lnSpc>
                <a:spcPct val="125000"/>
              </a:lnSpc>
              <a:buClr>
                <a:schemeClr val="tx2"/>
              </a:buClr>
            </a:pPr>
            <a:endParaRPr lang="en-GB" sz="1400" dirty="0"/>
          </a:p>
          <a:p>
            <a:pPr>
              <a:lnSpc>
                <a:spcPct val="125000"/>
              </a:lnSpc>
              <a:buClr>
                <a:schemeClr val="tx2"/>
              </a:buClr>
            </a:pPr>
            <a:r>
              <a:rPr lang="en-GB" sz="1200" i="1" dirty="0"/>
              <a:t>„It was really helpful at the radios, NMHH took the initiative. As far as I was tracking the events, it was great that they first organized a professional committee with the radio representatives, before the technical description was announced in the public procurements, first they negotiated with the radios. The TV market also lacks such a JIC, because it is good to have MEME, but that is primarily a professional forum, the kind of JIC that is in the press, NOK, radio, it was actually created by NMHH. As there is something like JIC also at public area, it is missing at TV.”</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000" dirty="0">
                <a:solidFill>
                  <a:schemeClr val="accent3">
                    <a:lumMod val="50000"/>
                  </a:schemeClr>
                </a:solidFill>
              </a:rPr>
              <a:t>Financing panel size expansion</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pic>
        <p:nvPicPr>
          <p:cNvPr id="8" name="Picture 7">
            <a:extLst>
              <a:ext uri="{FF2B5EF4-FFF2-40B4-BE49-F238E27FC236}">
                <a16:creationId xmlns:a16="http://schemas.microsoft.com/office/drawing/2014/main" xmlns="" id="{762730BA-DD17-44BA-9595-E0B22E3E26AC}"/>
              </a:ext>
            </a:extLst>
          </p:cNvPr>
          <p:cNvPicPr>
            <a:picLocks noChangeAspect="1"/>
          </p:cNvPicPr>
          <p:nvPr/>
        </p:nvPicPr>
        <p:blipFill rotWithShape="1">
          <a:blip r:embed="rId3">
            <a:extLst>
              <a:ext uri="{28A0092B-C50C-407E-A947-70E740481C1C}">
                <a14:useLocalDpi xmlns:a14="http://schemas.microsoft.com/office/drawing/2010/main" val="0"/>
              </a:ext>
            </a:extLst>
          </a:blip>
          <a:srcRect l="31925" r="21699"/>
          <a:stretch/>
        </p:blipFill>
        <p:spPr>
          <a:xfrm>
            <a:off x="8362700" y="1292240"/>
            <a:ext cx="3454161" cy="4967883"/>
          </a:xfrm>
          <a:prstGeom prst="rect">
            <a:avLst/>
          </a:prstGeom>
        </p:spPr>
      </p:pic>
    </p:spTree>
    <p:extLst>
      <p:ext uri="{BB962C8B-B14F-4D97-AF65-F5344CB8AC3E}">
        <p14:creationId xmlns:p14="http://schemas.microsoft.com/office/powerpoint/2010/main" val="100236077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742743" y="573783"/>
            <a:ext cx="6048582" cy="768107"/>
          </a:xfrm>
        </p:spPr>
        <p:txBody>
          <a:bodyPr/>
          <a:lstStyle/>
          <a:p>
            <a:r>
              <a:rPr lang="en-US" sz="2400" dirty="0"/>
              <a:t>Satisfaction with TV audience measurement</a:t>
            </a:r>
            <a:endParaRPr lang="en-US" sz="11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US" sz="800" dirty="0">
                <a:solidFill>
                  <a:schemeClr val="tx1">
                    <a:lumMod val="75000"/>
                  </a:schemeClr>
                </a:solidFill>
              </a:rPr>
              <a:t>In the following, we will have some questions about the television audience measurement system.</a:t>
            </a:r>
          </a:p>
          <a:p>
            <a:r>
              <a:rPr lang="en-US" sz="800" dirty="0">
                <a:solidFill>
                  <a:schemeClr val="tx1">
                    <a:lumMod val="75000"/>
                  </a:schemeClr>
                </a:solidFill>
              </a:rPr>
              <a:t>Please evaluate the Hungarian television audience measurement by the following criteria.</a:t>
            </a:r>
          </a:p>
        </p:txBody>
      </p:sp>
      <p:graphicFrame>
        <p:nvGraphicFramePr>
          <p:cNvPr id="4" name="Diagram 3"/>
          <p:cNvGraphicFramePr/>
          <p:nvPr>
            <p:extLst>
              <p:ext uri="{D42A27DB-BD31-4B8C-83A1-F6EECF244321}">
                <p14:modId xmlns:p14="http://schemas.microsoft.com/office/powerpoint/2010/main" val="2860789827"/>
              </p:ext>
            </p:extLst>
          </p:nvPr>
        </p:nvGraphicFramePr>
        <p:xfrm>
          <a:off x="324196" y="1341892"/>
          <a:ext cx="8125537" cy="3949145"/>
        </p:xfrm>
        <a:graphic>
          <a:graphicData uri="http://schemas.openxmlformats.org/drawingml/2006/chart">
            <c:chart xmlns:c="http://schemas.openxmlformats.org/drawingml/2006/chart" xmlns:r="http://schemas.openxmlformats.org/officeDocument/2006/relationships" r:id="rId2"/>
          </a:graphicData>
        </a:graphic>
      </p:graphicFrame>
      <p:sp>
        <p:nvSpPr>
          <p:cNvPr id="17" name="Szövegdoboz 16"/>
          <p:cNvSpPr txBox="1"/>
          <p:nvPr/>
        </p:nvSpPr>
        <p:spPr>
          <a:xfrm>
            <a:off x="399843" y="5505449"/>
            <a:ext cx="11360735" cy="778767"/>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US" sz="1200" dirty="0"/>
              <a:t>The agencies are rather satisfied with the current audience measurement from all aspects surveyed. Especially regarding the data analysis possibilities and they are the least satisfied with the analyzing possibilities offered by the panel size. Compared to this it is quite surprising that advertisers – although they were</a:t>
            </a:r>
            <a:r>
              <a:rPr lang="hu-HU" sz="1200" dirty="0"/>
              <a:t> less</a:t>
            </a:r>
            <a:r>
              <a:rPr lang="en-US" sz="1200" dirty="0"/>
              <a:t> able to judge television audience measurement – are also much more critical. Regarding the advertisers, those dissatisfied are in majority, usually not only to a small extent.</a:t>
            </a:r>
          </a:p>
        </p:txBody>
      </p:sp>
      <p:graphicFrame>
        <p:nvGraphicFramePr>
          <p:cNvPr id="7" name="Diagram 6"/>
          <p:cNvGraphicFramePr/>
          <p:nvPr>
            <p:extLst>
              <p:ext uri="{D42A27DB-BD31-4B8C-83A1-F6EECF244321}">
                <p14:modId xmlns:p14="http://schemas.microsoft.com/office/powerpoint/2010/main" val="577418063"/>
              </p:ext>
            </p:extLst>
          </p:nvPr>
        </p:nvGraphicFramePr>
        <p:xfrm>
          <a:off x="4881109" y="1341891"/>
          <a:ext cx="8125537" cy="3949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753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904584866"/>
              </p:ext>
            </p:extLst>
          </p:nvPr>
        </p:nvGraphicFramePr>
        <p:xfrm>
          <a:off x="3700359" y="1117176"/>
          <a:ext cx="7737384" cy="4519083"/>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339862"/>
            <a:ext cx="6362585" cy="768107"/>
          </a:xfrm>
        </p:spPr>
        <p:txBody>
          <a:bodyPr/>
          <a:lstStyle/>
          <a:p>
            <a:r>
              <a:rPr lang="en-US" sz="2800" dirty="0"/>
              <a:t>Audience measurement improvements</a:t>
            </a:r>
            <a:r>
              <a:rPr lang="en-US" sz="3200" dirty="0"/>
              <a:t/>
            </a:r>
            <a:br>
              <a:rPr lang="en-US" sz="3200" dirty="0"/>
            </a:br>
            <a:endParaRPr lang="en-US"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US" sz="800" dirty="0">
                <a:solidFill>
                  <a:schemeClr val="tx1">
                    <a:lumMod val="75000"/>
                  </a:schemeClr>
                </a:solidFill>
              </a:rPr>
              <a:t>Various development needs were mentioned regarding television audience measurement. Which developments would you consider useful? Multiple answers possible!</a:t>
            </a:r>
          </a:p>
        </p:txBody>
      </p:sp>
      <p:graphicFrame>
        <p:nvGraphicFramePr>
          <p:cNvPr id="4" name="Diagram 3"/>
          <p:cNvGraphicFramePr/>
          <p:nvPr>
            <p:extLst>
              <p:ext uri="{D42A27DB-BD31-4B8C-83A1-F6EECF244321}">
                <p14:modId xmlns:p14="http://schemas.microsoft.com/office/powerpoint/2010/main" val="290889837"/>
              </p:ext>
            </p:extLst>
          </p:nvPr>
        </p:nvGraphicFramePr>
        <p:xfrm>
          <a:off x="-145958" y="1111038"/>
          <a:ext cx="7737384" cy="451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464466" y="3313834"/>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US" sz="1400" b="1" dirty="0"/>
              <a:t>Regards it useful, %</a:t>
            </a:r>
          </a:p>
        </p:txBody>
      </p:sp>
      <p:sp>
        <p:nvSpPr>
          <p:cNvPr id="17" name="Szövegdoboz 16"/>
          <p:cNvSpPr txBox="1"/>
          <p:nvPr/>
        </p:nvSpPr>
        <p:spPr>
          <a:xfrm>
            <a:off x="399843" y="5505450"/>
            <a:ext cx="11360735" cy="657582"/>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US" sz="1200" dirty="0"/>
              <a:t>Both target groups definitely would like to mostly develop the TV and digital audience measurement. Expanding the size of the current panel is important rather to agency experts, while it is the least required development among advertisers. </a:t>
            </a:r>
          </a:p>
        </p:txBody>
      </p:sp>
    </p:spTree>
    <p:extLst>
      <p:ext uri="{BB962C8B-B14F-4D97-AF65-F5344CB8AC3E}">
        <p14:creationId xmlns:p14="http://schemas.microsoft.com/office/powerpoint/2010/main" val="1210618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572363631"/>
              </p:ext>
            </p:extLst>
          </p:nvPr>
        </p:nvGraphicFramePr>
        <p:xfrm>
          <a:off x="6229350" y="2474844"/>
          <a:ext cx="5627147" cy="2735335"/>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752268" y="362577"/>
            <a:ext cx="5867607" cy="768107"/>
          </a:xfrm>
        </p:spPr>
        <p:txBody>
          <a:bodyPr/>
          <a:lstStyle/>
          <a:p>
            <a:r>
              <a:rPr lang="en-GB" sz="2800" dirty="0"/>
              <a:t>Impact of TV panel expansion</a:t>
            </a:r>
            <a:endParaRPr lang="en-GB"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GB" sz="800" dirty="0">
                <a:solidFill>
                  <a:schemeClr val="tx1">
                    <a:lumMod val="75000"/>
                  </a:schemeClr>
                </a:solidFill>
              </a:rPr>
              <a:t>You said it would be useful to expand the panel size. Which of the following would be the reasons why you would need it? Multiple answers possible!</a:t>
            </a:r>
          </a:p>
          <a:p>
            <a:r>
              <a:rPr lang="en-GB" sz="800" dirty="0">
                <a:solidFill>
                  <a:schemeClr val="tx1">
                    <a:lumMod val="75000"/>
                  </a:schemeClr>
                </a:solidFill>
              </a:rPr>
              <a:t>The expansion of the audience measurement panel size might go with significant costs. Do you think that televisions which finance a significant part of the measurement costs could  recover the investment, could generate additional revenues with it? Multiple answers possible!</a:t>
            </a:r>
          </a:p>
        </p:txBody>
      </p:sp>
      <p:graphicFrame>
        <p:nvGraphicFramePr>
          <p:cNvPr id="4" name="Diagram 3"/>
          <p:cNvGraphicFramePr/>
          <p:nvPr>
            <p:extLst>
              <p:ext uri="{D42A27DB-BD31-4B8C-83A1-F6EECF244321}">
                <p14:modId xmlns:p14="http://schemas.microsoft.com/office/powerpoint/2010/main" val="505404526"/>
              </p:ext>
            </p:extLst>
          </p:nvPr>
        </p:nvGraphicFramePr>
        <p:xfrm>
          <a:off x="171450" y="2247900"/>
          <a:ext cx="5943600" cy="2962279"/>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flipH="1">
            <a:off x="628650" y="1922648"/>
            <a:ext cx="2419350" cy="397509"/>
          </a:xfrm>
          <a:prstGeom prst="rect">
            <a:avLst/>
          </a:prstGeom>
          <a:noFill/>
        </p:spPr>
        <p:txBody>
          <a:bodyPr wrap="none" lIns="0" tIns="0" rIns="0" bIns="0" rtlCol="0">
            <a:noAutofit/>
          </a:bodyPr>
          <a:lstStyle/>
          <a:p>
            <a:pPr>
              <a:lnSpc>
                <a:spcPct val="125000"/>
              </a:lnSpc>
              <a:buClr>
                <a:schemeClr val="tx2"/>
              </a:buClr>
            </a:pPr>
            <a:r>
              <a:rPr lang="en-GB" sz="1400" b="1" dirty="0"/>
              <a:t>Those who think expanding the panel is useful, n=44, %</a:t>
            </a:r>
          </a:p>
        </p:txBody>
      </p:sp>
      <p:sp>
        <p:nvSpPr>
          <p:cNvPr id="17" name="Szövegdoboz 16"/>
          <p:cNvSpPr txBox="1"/>
          <p:nvPr/>
        </p:nvSpPr>
        <p:spPr>
          <a:xfrm>
            <a:off x="434682" y="5203199"/>
            <a:ext cx="11360735" cy="953695"/>
          </a:xfrm>
          <a:prstGeom prst="rect">
            <a:avLst/>
          </a:prstGeom>
          <a:solidFill>
            <a:schemeClr val="bg1">
              <a:lumMod val="95000"/>
            </a:schemeClr>
          </a:solidFill>
        </p:spPr>
        <p:txBody>
          <a:bodyPr wrap="square" lIns="72000" tIns="36000" rIns="72000" bIns="0" rtlCol="0">
            <a:noAutofit/>
          </a:bodyPr>
          <a:lstStyle>
            <a:defPPr>
              <a:defRPr lang="en-US"/>
            </a:defPPr>
            <a:lvl1pPr>
              <a:lnSpc>
                <a:spcPct val="125000"/>
              </a:lnSpc>
              <a:buClr>
                <a:schemeClr val="tx2"/>
              </a:buClr>
              <a:defRPr sz="1200"/>
            </a:lvl1pPr>
          </a:lstStyle>
          <a:p>
            <a:r>
              <a:rPr lang="en-GB" dirty="0"/>
              <a:t>Those who think panel expansion would be useful think its main benefit was the reliability of measuring and the decreased number of zero spots. Respondents are extremely optimistic about the rentability of panel expansion. Only 9% think that this expansion would not be worthwhile from the business point. According to others it would be worth investing, although there are only a few who believe that development could also lead to an increase in advertising prices, rather the better use of inventory could generate additional income for media owners.</a:t>
            </a:r>
          </a:p>
        </p:txBody>
      </p:sp>
      <p:sp>
        <p:nvSpPr>
          <p:cNvPr id="10" name="Szövegdoboz 9"/>
          <p:cNvSpPr txBox="1"/>
          <p:nvPr/>
        </p:nvSpPr>
        <p:spPr>
          <a:xfrm>
            <a:off x="628650" y="1247032"/>
            <a:ext cx="2781300" cy="397509"/>
          </a:xfrm>
          <a:prstGeom prst="rect">
            <a:avLst/>
          </a:prstGeom>
          <a:noFill/>
        </p:spPr>
        <p:txBody>
          <a:bodyPr wrap="none" lIns="0" tIns="0" rIns="0" bIns="0" rtlCol="0">
            <a:noAutofit/>
          </a:bodyPr>
          <a:lstStyle/>
          <a:p>
            <a:pPr>
              <a:lnSpc>
                <a:spcPct val="125000"/>
              </a:lnSpc>
              <a:buClr>
                <a:schemeClr val="tx2"/>
              </a:buClr>
            </a:pPr>
            <a:r>
              <a:rPr lang="en-GB" sz="1400" b="1" dirty="0">
                <a:solidFill>
                  <a:schemeClr val="accent2"/>
                </a:solidFill>
              </a:rPr>
              <a:t>54% think expanding the TV audience measurement panel is useful</a:t>
            </a:r>
          </a:p>
        </p:txBody>
      </p:sp>
    </p:spTree>
    <p:extLst>
      <p:ext uri="{BB962C8B-B14F-4D97-AF65-F5344CB8AC3E}">
        <p14:creationId xmlns:p14="http://schemas.microsoft.com/office/powerpoint/2010/main" val="3270731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The idea of measuring TV and digital advertising together is very interesting to professionals. At the same time there is no real consensus on what the supported solution would be. </a:t>
            </a:r>
          </a:p>
          <a:p>
            <a:pPr>
              <a:lnSpc>
                <a:spcPct val="125000"/>
              </a:lnSpc>
              <a:buClr>
                <a:schemeClr val="tx2"/>
              </a:buClr>
            </a:pPr>
            <a:endParaRPr lang="en-GB" sz="1400" dirty="0"/>
          </a:p>
          <a:p>
            <a:pPr>
              <a:lnSpc>
                <a:spcPct val="125000"/>
              </a:lnSpc>
              <a:buClr>
                <a:schemeClr val="tx2"/>
              </a:buClr>
            </a:pPr>
            <a:r>
              <a:rPr lang="en-GB" sz="1400" dirty="0"/>
              <a:t>Many mentioned Nielsen’s DAR project as the first attempt, but is not yet a generally accepted solution.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12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19" y="229932"/>
            <a:ext cx="9251379" cy="490042"/>
          </a:xfrm>
        </p:spPr>
        <p:txBody>
          <a:bodyPr/>
          <a:lstStyle/>
          <a:p>
            <a:r>
              <a:rPr lang="en-GB" sz="3600" dirty="0">
                <a:solidFill>
                  <a:schemeClr val="accent3">
                    <a:lumMod val="50000"/>
                  </a:schemeClr>
                </a:solidFill>
              </a:rPr>
              <a:t>Television and digital audience measurement</a:t>
            </a:r>
            <a:br>
              <a:rPr lang="en-GB" sz="3600" dirty="0">
                <a:solidFill>
                  <a:schemeClr val="accent3">
                    <a:lumMod val="50000"/>
                  </a:schemeClr>
                </a:solidFill>
              </a:rPr>
            </a:br>
            <a:r>
              <a:rPr lang="en-GB" sz="2400" dirty="0">
                <a:solidFill>
                  <a:schemeClr val="accent3">
                    <a:lumMod val="50000"/>
                  </a:schemeClr>
                </a:solidFill>
              </a:rPr>
              <a:t>Harmonization – 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10" name="Text Placeholder 1">
            <a:extLst>
              <a:ext uri="{FF2B5EF4-FFF2-40B4-BE49-F238E27FC236}">
                <a16:creationId xmlns:a16="http://schemas.microsoft.com/office/drawing/2014/main" xmlns="" id="{537FB58D-DEE9-4B2C-9F82-EC1EA193E6D8}"/>
              </a:ext>
            </a:extLst>
          </p:cNvPr>
          <p:cNvSpPr txBox="1">
            <a:spLocks/>
          </p:cNvSpPr>
          <p:nvPr>
            <p:custDataLst>
              <p:tags r:id="rId1"/>
            </p:custDataLst>
          </p:nvPr>
        </p:nvSpPr>
        <p:spPr bwMode="gray">
          <a:xfrm>
            <a:off x="7375500" y="1334364"/>
            <a:ext cx="4680000" cy="875436"/>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„How will it be realized? So when will Nielsen introduce single-platform, meaning single-source TV – online measurement, but practically this does not really work in the world right now, there is no country where it really works, so it is not a Hungarian specialty, it is a worldwide problem. </a:t>
            </a:r>
            <a:r>
              <a:rPr lang="en-GB" sz="1200" dirty="0">
                <a:solidFill>
                  <a:srgbClr val="000000"/>
                </a:solidFill>
              </a:rPr>
              <a:t>(Ü15)</a:t>
            </a:r>
            <a:endParaRPr lang="en-GB" sz="1200" dirty="0">
              <a:ea typeface="Arial" panose="020B0604020202020204" pitchFamily="34" charset="0"/>
            </a:endParaRPr>
          </a:p>
        </p:txBody>
      </p:sp>
      <p:sp>
        <p:nvSpPr>
          <p:cNvPr id="12" name="Text Placeholder 1">
            <a:extLst>
              <a:ext uri="{FF2B5EF4-FFF2-40B4-BE49-F238E27FC236}">
                <a16:creationId xmlns:a16="http://schemas.microsoft.com/office/drawing/2014/main" xmlns="" id="{FCF98693-05C0-4776-B229-6C465C861252}"/>
              </a:ext>
            </a:extLst>
          </p:cNvPr>
          <p:cNvSpPr txBox="1">
            <a:spLocks/>
          </p:cNvSpPr>
          <p:nvPr>
            <p:custDataLst>
              <p:tags r:id="rId2"/>
            </p:custDataLst>
          </p:nvPr>
        </p:nvSpPr>
        <p:spPr bwMode="gray">
          <a:xfrm>
            <a:off x="7375500" y="329842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„It is sure that the DAR project that should happen would be a fantastic step forward, maybe I think televisions are slightly afraid of it, I can even accept it because they would extend their unified currency to a digital platform and the power of television is really that it has been operating for many decades with the same measurement, accepted mechanisms, standards, research metorics, however advertisers will force the market to use these metorics also on the digital platform.</a:t>
            </a:r>
            <a:r>
              <a:rPr lang="en-GB" sz="1200" dirty="0">
                <a:solidFill>
                  <a:srgbClr val="000000"/>
                </a:solidFill>
              </a:rPr>
              <a:t>” (Ü2)</a:t>
            </a:r>
            <a:endParaRPr lang="en-GB" sz="1200" dirty="0">
              <a:ea typeface="Arial" panose="020B0604020202020204" pitchFamily="34" charset="0"/>
            </a:endParaRPr>
          </a:p>
        </p:txBody>
      </p:sp>
    </p:spTree>
    <p:extLst>
      <p:ext uri="{BB962C8B-B14F-4D97-AF65-F5344CB8AC3E}">
        <p14:creationId xmlns:p14="http://schemas.microsoft.com/office/powerpoint/2010/main" val="2853142162"/>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There are more and more integrated campaigns that cannot be evaluated with the method the agencies previously used at the purely TV campaigns (common reach, frequency, etc.)</a:t>
            </a:r>
          </a:p>
          <a:p>
            <a:pPr>
              <a:lnSpc>
                <a:spcPct val="125000"/>
              </a:lnSpc>
              <a:buClr>
                <a:schemeClr val="tx2"/>
              </a:buClr>
            </a:pPr>
            <a:endParaRPr lang="en-GB" sz="1400" dirty="0"/>
          </a:p>
          <a:p>
            <a:pPr>
              <a:lnSpc>
                <a:spcPct val="125000"/>
              </a:lnSpc>
              <a:buClr>
                <a:schemeClr val="tx2"/>
              </a:buClr>
            </a:pPr>
            <a:r>
              <a:rPr lang="en-GB" sz="1400" dirty="0"/>
              <a:t>Therefore, it is a logical request to have a system on the market that provides a solution to this issue.</a:t>
            </a:r>
          </a:p>
          <a:p>
            <a:pPr>
              <a:lnSpc>
                <a:spcPct val="125000"/>
              </a:lnSpc>
              <a:buClr>
                <a:schemeClr val="tx2"/>
              </a:buClr>
            </a:pPr>
            <a:endParaRPr lang="en-GB" sz="1400" dirty="0"/>
          </a:p>
          <a:p>
            <a:pPr>
              <a:lnSpc>
                <a:spcPct val="125000"/>
              </a:lnSpc>
              <a:buClr>
                <a:schemeClr val="tx2"/>
              </a:buClr>
            </a:pPr>
            <a:r>
              <a:rPr lang="en-GB" sz="1400" dirty="0"/>
              <a:t>The main need is not necessarily the integration of total digital and TV measurements, but at least the joint management of digital video spots and traditional TV commercials is definitely a requirement of advertisers.</a:t>
            </a:r>
          </a:p>
          <a:p>
            <a:pPr>
              <a:lnSpc>
                <a:spcPct val="125000"/>
              </a:lnSpc>
              <a:buClr>
                <a:schemeClr val="tx2"/>
              </a:buClr>
            </a:pPr>
            <a:endParaRPr lang="en-GB" sz="1400" dirty="0"/>
          </a:p>
          <a:p>
            <a:pPr>
              <a:lnSpc>
                <a:spcPct val="125000"/>
              </a:lnSpc>
              <a:buClr>
                <a:schemeClr val="tx2"/>
              </a:buClr>
            </a:pPr>
            <a:r>
              <a:rPr lang="en-GB" sz="1400" dirty="0"/>
              <a:t>According to certain opinions this could be one of the possibilities to solve the inventory shortage which is now a serious problem on the television market.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203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 name="Title 1"/>
          <p:cNvSpPr>
            <a:spLocks noGrp="1"/>
          </p:cNvSpPr>
          <p:nvPr>
            <p:ph type="title"/>
          </p:nvPr>
        </p:nvSpPr>
        <p:spPr>
          <a:xfrm>
            <a:off x="731519" y="229932"/>
            <a:ext cx="9100377" cy="490042"/>
          </a:xfrm>
        </p:spPr>
        <p:txBody>
          <a:bodyPr/>
          <a:lstStyle/>
          <a:p>
            <a:r>
              <a:rPr lang="en-GB" sz="3600" dirty="0">
                <a:solidFill>
                  <a:schemeClr val="accent3">
                    <a:lumMod val="50000"/>
                  </a:schemeClr>
                </a:solidFill>
              </a:rPr>
              <a:t>Television and digital audience measurement</a:t>
            </a:r>
            <a:br>
              <a:rPr lang="en-GB" sz="3600" dirty="0">
                <a:solidFill>
                  <a:schemeClr val="accent3">
                    <a:lumMod val="50000"/>
                  </a:schemeClr>
                </a:solidFill>
              </a:rPr>
            </a:br>
            <a:r>
              <a:rPr lang="en-GB" sz="2400" dirty="0">
                <a:solidFill>
                  <a:schemeClr val="accent3">
                    <a:lumMod val="50000"/>
                  </a:schemeClr>
                </a:solidFill>
              </a:rPr>
              <a:t>Harmonization – II.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13" name="Text Placeholder 1">
            <a:extLst>
              <a:ext uri="{FF2B5EF4-FFF2-40B4-BE49-F238E27FC236}">
                <a16:creationId xmlns:a16="http://schemas.microsoft.com/office/drawing/2014/main" xmlns="" id="{EE753756-BEB2-470E-B00F-EC6BF114123C}"/>
              </a:ext>
            </a:extLst>
          </p:cNvPr>
          <p:cNvSpPr txBox="1">
            <a:spLocks/>
          </p:cNvSpPr>
          <p:nvPr>
            <p:custDataLst>
              <p:tags r:id="rId1"/>
            </p:custDataLst>
          </p:nvPr>
        </p:nvSpPr>
        <p:spPr bwMode="gray">
          <a:xfrm>
            <a:off x="7350100" y="175804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„Involving the digital… would be great, I really look forward to it. Online GRP is the holy grail of the entire digital market. I haven’t met it yet and I haven’t met anyone who met it..</a:t>
            </a:r>
            <a:r>
              <a:rPr lang="en-GB" sz="1200" dirty="0"/>
              <a:t>” (H17)</a:t>
            </a:r>
            <a:endParaRPr lang="en-GB" sz="1200" dirty="0">
              <a:ea typeface="Arial" panose="020B0604020202020204" pitchFamily="34" charset="0"/>
            </a:endParaRPr>
          </a:p>
        </p:txBody>
      </p:sp>
      <p:sp>
        <p:nvSpPr>
          <p:cNvPr id="16" name="Text Placeholder 1">
            <a:extLst>
              <a:ext uri="{FF2B5EF4-FFF2-40B4-BE49-F238E27FC236}">
                <a16:creationId xmlns:a16="http://schemas.microsoft.com/office/drawing/2014/main" xmlns="" id="{4FF4354F-720C-4D0E-B9F9-B29E81EFD350}"/>
              </a:ext>
            </a:extLst>
          </p:cNvPr>
          <p:cNvSpPr txBox="1">
            <a:spLocks/>
          </p:cNvSpPr>
          <p:nvPr>
            <p:custDataLst>
              <p:tags r:id="rId2"/>
            </p:custDataLst>
          </p:nvPr>
        </p:nvSpPr>
        <p:spPr bwMode="gray">
          <a:xfrm>
            <a:off x="7350100" y="2592287"/>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 I think the market would pay for it. This is what we are also willing to pay for, it would mean a huge transparency on the market.</a:t>
            </a:r>
            <a:r>
              <a:rPr lang="en-GB" sz="1200" dirty="0"/>
              <a:t>” (H4)</a:t>
            </a:r>
            <a:endParaRPr lang="en-GB" sz="1200" dirty="0">
              <a:ea typeface="Arial" panose="020B0604020202020204" pitchFamily="34" charset="0"/>
            </a:endParaRPr>
          </a:p>
        </p:txBody>
      </p:sp>
      <p:sp>
        <p:nvSpPr>
          <p:cNvPr id="17" name="Text Placeholder 1">
            <a:extLst>
              <a:ext uri="{FF2B5EF4-FFF2-40B4-BE49-F238E27FC236}">
                <a16:creationId xmlns:a16="http://schemas.microsoft.com/office/drawing/2014/main" xmlns="" id="{3CF573C3-DCF3-4595-A568-CC343BEB98A5}"/>
              </a:ext>
            </a:extLst>
          </p:cNvPr>
          <p:cNvSpPr txBox="1">
            <a:spLocks/>
          </p:cNvSpPr>
          <p:nvPr>
            <p:custDataLst>
              <p:tags r:id="rId3"/>
            </p:custDataLst>
          </p:nvPr>
        </p:nvSpPr>
        <p:spPr bwMode="gray">
          <a:xfrm>
            <a:off x="7350100" y="4361109"/>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„There could be another inventory expansion here. Combining these two is definitely necessary.</a:t>
            </a:r>
            <a:r>
              <a:rPr lang="en-GB" sz="1200" dirty="0"/>
              <a:t>” (Ü14)</a:t>
            </a:r>
            <a:endParaRPr lang="en-GB" sz="1200" dirty="0">
              <a:ea typeface="Arial" panose="020B0604020202020204" pitchFamily="34" charset="0"/>
            </a:endParaRPr>
          </a:p>
        </p:txBody>
      </p:sp>
      <p:sp>
        <p:nvSpPr>
          <p:cNvPr id="18" name="Text Placeholder 1">
            <a:extLst>
              <a:ext uri="{FF2B5EF4-FFF2-40B4-BE49-F238E27FC236}">
                <a16:creationId xmlns:a16="http://schemas.microsoft.com/office/drawing/2014/main" xmlns="" id="{17C69291-F588-4F79-AAD3-1EDA67FF7B39}"/>
              </a:ext>
            </a:extLst>
          </p:cNvPr>
          <p:cNvSpPr txBox="1">
            <a:spLocks/>
          </p:cNvSpPr>
          <p:nvPr>
            <p:custDataLst>
              <p:tags r:id="rId4"/>
            </p:custDataLst>
          </p:nvPr>
        </p:nvSpPr>
        <p:spPr bwMode="gray">
          <a:xfrm>
            <a:off x="7350100" y="3337588"/>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know how many people have watched an online video, I know also at TVs how many people (watched it), but whether they were the same people or completely different… I don’t know methods that would be standardized, accepted by many sides.</a:t>
            </a:r>
            <a:r>
              <a:rPr lang="en-GB" sz="1200" dirty="0"/>
              <a:t>” (H12)</a:t>
            </a:r>
            <a:endParaRPr lang="en-GB" sz="1200" dirty="0">
              <a:ea typeface="Arial" panose="020B0604020202020204" pitchFamily="34" charset="0"/>
            </a:endParaRPr>
          </a:p>
        </p:txBody>
      </p:sp>
    </p:spTree>
    <p:extLst>
      <p:ext uri="{BB962C8B-B14F-4D97-AF65-F5344CB8AC3E}">
        <p14:creationId xmlns:p14="http://schemas.microsoft.com/office/powerpoint/2010/main" val="251728327"/>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As at all issues, also here we see opposite opinions both regarding the necessity of common measurement and on its feasibility/correctness. </a:t>
            </a:r>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7"/>
            <a:ext cx="5003800" cy="3578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19" y="229932"/>
            <a:ext cx="9469493" cy="490042"/>
          </a:xfrm>
        </p:spPr>
        <p:txBody>
          <a:bodyPr/>
          <a:lstStyle/>
          <a:p>
            <a:r>
              <a:rPr lang="en-GB" sz="3600" dirty="0">
                <a:solidFill>
                  <a:schemeClr val="accent3">
                    <a:lumMod val="50000"/>
                  </a:schemeClr>
                </a:solidFill>
              </a:rPr>
              <a:t>Television and digital audience measurement</a:t>
            </a:r>
            <a:br>
              <a:rPr lang="en-GB" sz="3600" dirty="0">
                <a:solidFill>
                  <a:schemeClr val="accent3">
                    <a:lumMod val="50000"/>
                  </a:schemeClr>
                </a:solidFill>
              </a:rPr>
            </a:br>
            <a:r>
              <a:rPr lang="en-GB" sz="2400" dirty="0">
                <a:solidFill>
                  <a:schemeClr val="accent3">
                    <a:lumMod val="50000"/>
                  </a:schemeClr>
                </a:solidFill>
              </a:rPr>
              <a:t>Harmonization – III.</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9" name="Text Placeholder 1">
            <a:extLst>
              <a:ext uri="{FF2B5EF4-FFF2-40B4-BE49-F238E27FC236}">
                <a16:creationId xmlns:a16="http://schemas.microsoft.com/office/drawing/2014/main" xmlns="" id="{227418AA-4A8D-4F9D-982B-8183F9AD29FD}"/>
              </a:ext>
            </a:extLst>
          </p:cNvPr>
          <p:cNvSpPr txBox="1">
            <a:spLocks/>
          </p:cNvSpPr>
          <p:nvPr>
            <p:custDataLst>
              <p:tags r:id="rId1"/>
            </p:custDataLst>
          </p:nvPr>
        </p:nvSpPr>
        <p:spPr bwMode="gray">
          <a:xfrm>
            <a:off x="7375500" y="139786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„We don’t wake up in the middle of the night and worry: there is no such measurement in Hungary! As long as it doesn’t exist, everyone in the market is cooking the same soup’ (=uses the same method) so it is less painful for everyone.” </a:t>
            </a:r>
            <a:r>
              <a:rPr lang="en-GB" sz="1200" dirty="0">
                <a:solidFill>
                  <a:srgbClr val="000000"/>
                </a:solidFill>
              </a:rPr>
              <a:t>(H16)</a:t>
            </a:r>
            <a:endParaRPr lang="en-GB" sz="1200" dirty="0">
              <a:ea typeface="Arial" panose="020B0604020202020204" pitchFamily="34" charset="0"/>
            </a:endParaRPr>
          </a:p>
        </p:txBody>
      </p:sp>
      <p:sp>
        <p:nvSpPr>
          <p:cNvPr id="13" name="Text Placeholder 1">
            <a:extLst>
              <a:ext uri="{FF2B5EF4-FFF2-40B4-BE49-F238E27FC236}">
                <a16:creationId xmlns:a16="http://schemas.microsoft.com/office/drawing/2014/main" xmlns="" id="{EE753756-BEB2-470E-B00F-EC6BF114123C}"/>
              </a:ext>
            </a:extLst>
          </p:cNvPr>
          <p:cNvSpPr txBox="1">
            <a:spLocks/>
          </p:cNvSpPr>
          <p:nvPr>
            <p:custDataLst>
              <p:tags r:id="rId2"/>
            </p:custDataLst>
          </p:nvPr>
        </p:nvSpPr>
        <p:spPr bwMode="gray">
          <a:xfrm>
            <a:off x="7350100" y="2376550"/>
            <a:ext cx="4680000" cy="96719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 „We reached the same person, but I would be cautious with the index because we did not reach him with the same /channel/. I think it is very difficult to compare when we reached him with a 30 sec TV spot of a brand or with social media specific content on Facebook.” (H18)</a:t>
            </a:r>
            <a:endParaRPr lang="en-GB" sz="1200" dirty="0">
              <a:ea typeface="Arial" panose="020B0604020202020204" pitchFamily="34" charset="0"/>
            </a:endParaRPr>
          </a:p>
        </p:txBody>
      </p:sp>
    </p:spTree>
    <p:extLst>
      <p:ext uri="{BB962C8B-B14F-4D97-AF65-F5344CB8AC3E}">
        <p14:creationId xmlns:p14="http://schemas.microsoft.com/office/powerpoint/2010/main" val="606839512"/>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4177489754"/>
              </p:ext>
            </p:extLst>
          </p:nvPr>
        </p:nvGraphicFramePr>
        <p:xfrm>
          <a:off x="6229350" y="2247900"/>
          <a:ext cx="5627147"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628650" y="363883"/>
            <a:ext cx="7349280" cy="768107"/>
          </a:xfrm>
        </p:spPr>
        <p:txBody>
          <a:bodyPr/>
          <a:lstStyle/>
          <a:p>
            <a:r>
              <a:rPr lang="en-US" sz="2800" dirty="0"/>
              <a:t>Harmonization of digital and TV measurement</a:t>
            </a:r>
            <a:endParaRPr lang="en-US"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US" sz="800" dirty="0">
                <a:solidFill>
                  <a:schemeClr val="tx1">
                    <a:lumMod val="75000"/>
                  </a:schemeClr>
                </a:solidFill>
              </a:rPr>
              <a:t>You said it would be useful to harmonize TV and digital audience measurement. Do you currently have any solution for analyzing the results of the TV and digital parts of the campaign together? </a:t>
            </a:r>
          </a:p>
          <a:p>
            <a:r>
              <a:rPr lang="en-US" sz="800" dirty="0">
                <a:solidFill>
                  <a:schemeClr val="tx1">
                    <a:lumMod val="75000"/>
                  </a:schemeClr>
                </a:solidFill>
              </a:rPr>
              <a:t>What extent of harmonization of TV and digital audience measurement would you consider necessary?</a:t>
            </a:r>
          </a:p>
        </p:txBody>
      </p:sp>
      <p:graphicFrame>
        <p:nvGraphicFramePr>
          <p:cNvPr id="4" name="Diagram 3"/>
          <p:cNvGraphicFramePr/>
          <p:nvPr>
            <p:extLst>
              <p:ext uri="{D42A27DB-BD31-4B8C-83A1-F6EECF244321}">
                <p14:modId xmlns:p14="http://schemas.microsoft.com/office/powerpoint/2010/main" val="4192836607"/>
              </p:ext>
            </p:extLst>
          </p:nvPr>
        </p:nvGraphicFramePr>
        <p:xfrm>
          <a:off x="171450" y="2247900"/>
          <a:ext cx="5943600" cy="3072246"/>
        </p:xfrm>
        <a:graphic>
          <a:graphicData uri="http://schemas.openxmlformats.org/drawingml/2006/chart">
            <c:chart xmlns:c="http://schemas.openxmlformats.org/drawingml/2006/chart" xmlns:r="http://schemas.openxmlformats.org/officeDocument/2006/relationships" r:id="rId3"/>
          </a:graphicData>
        </a:graphic>
      </p:graphicFrame>
      <p:sp>
        <p:nvSpPr>
          <p:cNvPr id="11" name="Szövegdoboz 10"/>
          <p:cNvSpPr txBox="1"/>
          <p:nvPr/>
        </p:nvSpPr>
        <p:spPr>
          <a:xfrm flipH="1">
            <a:off x="3028950" y="1771604"/>
            <a:ext cx="3438525" cy="397509"/>
          </a:xfrm>
          <a:prstGeom prst="rect">
            <a:avLst/>
          </a:prstGeom>
          <a:noFill/>
        </p:spPr>
        <p:txBody>
          <a:bodyPr wrap="none" lIns="0" tIns="0" rIns="0" bIns="0" rtlCol="0">
            <a:noAutofit/>
          </a:bodyPr>
          <a:lstStyle/>
          <a:p>
            <a:pPr>
              <a:lnSpc>
                <a:spcPct val="125000"/>
              </a:lnSpc>
              <a:buClr>
                <a:schemeClr val="tx2"/>
              </a:buClr>
            </a:pPr>
            <a:r>
              <a:rPr lang="en-US" sz="1400" b="1" dirty="0"/>
              <a:t>Those who think the harmonization of digital and panel measurement is useful, n=72, %</a:t>
            </a:r>
          </a:p>
        </p:txBody>
      </p:sp>
      <p:sp>
        <p:nvSpPr>
          <p:cNvPr id="17" name="Szövegdoboz 16"/>
          <p:cNvSpPr txBox="1"/>
          <p:nvPr/>
        </p:nvSpPr>
        <p:spPr>
          <a:xfrm>
            <a:off x="399843" y="5460469"/>
            <a:ext cx="11360735" cy="736747"/>
          </a:xfrm>
          <a:prstGeom prst="rect">
            <a:avLst/>
          </a:prstGeom>
          <a:solidFill>
            <a:schemeClr val="bg1">
              <a:lumMod val="95000"/>
            </a:schemeClr>
          </a:solidFill>
        </p:spPr>
        <p:txBody>
          <a:bodyPr wrap="square" lIns="0" tIns="0" rIns="0" bIns="0" rtlCol="0">
            <a:noAutofit/>
          </a:bodyPr>
          <a:lstStyle/>
          <a:p>
            <a:pPr>
              <a:lnSpc>
                <a:spcPct val="125000"/>
              </a:lnSpc>
              <a:buClr>
                <a:schemeClr val="tx2"/>
              </a:buClr>
            </a:pPr>
            <a:r>
              <a:rPr lang="en-US" sz="1200" dirty="0"/>
              <a:t>The harmonization of digital and TV audience measurement is a general expectation of experts. One third of them use some solution</a:t>
            </a:r>
            <a:r>
              <a:rPr lang="hu-HU" sz="1200" dirty="0"/>
              <a:t> </a:t>
            </a:r>
            <a:r>
              <a:rPr lang="en-US" sz="1200" dirty="0"/>
              <a:t>also currently, but the majority has no appropriate procedure for it. Those requiring harmonization usually don’t expect the complete merge of the two measurements (single source), the main goal is to create the possibility to analyze the data together.</a:t>
            </a:r>
          </a:p>
        </p:txBody>
      </p:sp>
      <p:sp>
        <p:nvSpPr>
          <p:cNvPr id="10" name="Szövegdoboz 9"/>
          <p:cNvSpPr txBox="1"/>
          <p:nvPr/>
        </p:nvSpPr>
        <p:spPr>
          <a:xfrm>
            <a:off x="628650" y="1247032"/>
            <a:ext cx="2781300" cy="397509"/>
          </a:xfrm>
          <a:prstGeom prst="rect">
            <a:avLst/>
          </a:prstGeom>
          <a:noFill/>
        </p:spPr>
        <p:txBody>
          <a:bodyPr wrap="none" lIns="0" tIns="0" rIns="0" bIns="0" rtlCol="0">
            <a:noAutofit/>
          </a:bodyPr>
          <a:lstStyle/>
          <a:p>
            <a:pPr>
              <a:lnSpc>
                <a:spcPct val="125000"/>
              </a:lnSpc>
              <a:buClr>
                <a:schemeClr val="tx2"/>
              </a:buClr>
            </a:pPr>
            <a:r>
              <a:rPr lang="en-US" sz="1400" b="1" dirty="0">
                <a:solidFill>
                  <a:schemeClr val="accent2"/>
                </a:solidFill>
              </a:rPr>
              <a:t>89% think the harmonization of digital and TV measurement is useful</a:t>
            </a:r>
          </a:p>
        </p:txBody>
      </p:sp>
      <p:cxnSp>
        <p:nvCxnSpPr>
          <p:cNvPr id="12" name="Straight Connector 24"/>
          <p:cNvCxnSpPr/>
          <p:nvPr/>
        </p:nvCxnSpPr>
        <p:spPr>
          <a:xfrm flipH="1">
            <a:off x="7324724" y="5188573"/>
            <a:ext cx="2741559" cy="9780"/>
          </a:xfrm>
          <a:prstGeom prst="line">
            <a:avLst/>
          </a:prstGeom>
          <a:ln w="63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7324724" y="5188573"/>
            <a:ext cx="4048125" cy="370798"/>
          </a:xfrm>
          <a:prstGeom prst="rect">
            <a:avLst/>
          </a:prstGeom>
          <a:noFill/>
        </p:spPr>
        <p:txBody>
          <a:bodyPr vert="horz" wrap="none" lIns="0" tIns="0" rIns="0" bIns="0" rtlCol="0">
            <a:noAutofit/>
          </a:bodyPr>
          <a:lstStyle/>
          <a:p>
            <a:pPr marL="252000" indent="-252000">
              <a:lnSpc>
                <a:spcPct val="125000"/>
              </a:lnSpc>
              <a:buClr>
                <a:schemeClr val="tx2"/>
              </a:buClr>
              <a:buFont typeface="Wingdings" panose="05000000000000000000" pitchFamily="2" charset="2"/>
              <a:buChar char="§"/>
            </a:pPr>
            <a:r>
              <a:rPr lang="en-US" sz="1400" dirty="0"/>
              <a:t>Level of harmonization</a:t>
            </a:r>
          </a:p>
        </p:txBody>
      </p:sp>
    </p:spTree>
    <p:extLst>
      <p:ext uri="{BB962C8B-B14F-4D97-AF65-F5344CB8AC3E}">
        <p14:creationId xmlns:p14="http://schemas.microsoft.com/office/powerpoint/2010/main" val="59944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It was mentioned during many interviews how useful – beside audience measurement – the ad hoc researches carried out by media owners are.</a:t>
            </a:r>
          </a:p>
          <a:p>
            <a:pPr>
              <a:lnSpc>
                <a:spcPct val="125000"/>
              </a:lnSpc>
              <a:buClr>
                <a:schemeClr val="tx2"/>
              </a:buClr>
            </a:pPr>
            <a:endParaRPr lang="en-GB" sz="1400" dirty="0"/>
          </a:p>
          <a:p>
            <a:pPr>
              <a:lnSpc>
                <a:spcPct val="125000"/>
              </a:lnSpc>
              <a:buClr>
                <a:schemeClr val="tx2"/>
              </a:buClr>
            </a:pPr>
            <a:r>
              <a:rPr lang="en-GB" sz="1400" dirty="0"/>
              <a:t>The general conclusion is that they cannot be integrated into daily media planning activities, but on long term they definitely influence what agencies/advertisers think about the different media types.</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12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Ad-hoc research</a:t>
            </a:r>
            <a:br>
              <a:rPr lang="en-GB" sz="3600" dirty="0">
                <a:solidFill>
                  <a:schemeClr val="accent3">
                    <a:lumMod val="50000"/>
                  </a:schemeClr>
                </a:solidFill>
              </a:rPr>
            </a:br>
            <a:r>
              <a:rPr lang="en-GB" sz="2400" dirty="0">
                <a:solidFill>
                  <a:schemeClr val="accent3">
                    <a:lumMod val="50000"/>
                  </a:schemeClr>
                </a:solidFill>
              </a:rPr>
              <a:t>Efficacy is at the fore-front</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9" name="Text Placeholder 1">
            <a:extLst>
              <a:ext uri="{FF2B5EF4-FFF2-40B4-BE49-F238E27FC236}">
                <a16:creationId xmlns:a16="http://schemas.microsoft.com/office/drawing/2014/main" xmlns="" id="{227418AA-4A8D-4F9D-982B-8183F9AD29FD}"/>
              </a:ext>
            </a:extLst>
          </p:cNvPr>
          <p:cNvSpPr txBox="1">
            <a:spLocks/>
          </p:cNvSpPr>
          <p:nvPr>
            <p:custDataLst>
              <p:tags r:id="rId1"/>
            </p:custDataLst>
          </p:nvPr>
        </p:nvSpPr>
        <p:spPr bwMode="gray">
          <a:xfrm>
            <a:off x="7375500" y="1397864"/>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„They will be built into the knowledge of agencies at the trainings, continuously, and these are more and more often part of the tenders, or the cooperation with clients..</a:t>
            </a:r>
            <a:r>
              <a:rPr lang="en-GB" sz="1200" dirty="0">
                <a:solidFill>
                  <a:srgbClr val="000000"/>
                </a:solidFill>
              </a:rPr>
              <a:t>” (Ü15)</a:t>
            </a:r>
            <a:endParaRPr lang="en-GB" sz="1200" dirty="0">
              <a:ea typeface="Arial" panose="020B0604020202020204" pitchFamily="34" charset="0"/>
            </a:endParaRPr>
          </a:p>
        </p:txBody>
      </p:sp>
      <p:sp>
        <p:nvSpPr>
          <p:cNvPr id="13" name="Text Placeholder 1">
            <a:extLst>
              <a:ext uri="{FF2B5EF4-FFF2-40B4-BE49-F238E27FC236}">
                <a16:creationId xmlns:a16="http://schemas.microsoft.com/office/drawing/2014/main" xmlns="" id="{EE753756-BEB2-470E-B00F-EC6BF114123C}"/>
              </a:ext>
            </a:extLst>
          </p:cNvPr>
          <p:cNvSpPr txBox="1">
            <a:spLocks/>
          </p:cNvSpPr>
          <p:nvPr>
            <p:custDataLst>
              <p:tags r:id="rId2"/>
            </p:custDataLst>
          </p:nvPr>
        </p:nvSpPr>
        <p:spPr bwMode="gray">
          <a:xfrm>
            <a:off x="7350100" y="2376550"/>
            <a:ext cx="4680000" cy="967193"/>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 „It is credible and interesting and clients like it, the agency colleagues also like it. It is good to talk about these when we are arguing against or for certain media types, but we cannot incorporate or use these.” (Ü3)</a:t>
            </a:r>
            <a:endParaRPr lang="en-GB" sz="1200" dirty="0">
              <a:ea typeface="Arial" panose="020B0604020202020204" pitchFamily="34" charset="0"/>
            </a:endParaRPr>
          </a:p>
        </p:txBody>
      </p:sp>
    </p:spTree>
    <p:extLst>
      <p:ext uri="{BB962C8B-B14F-4D97-AF65-F5344CB8AC3E}">
        <p14:creationId xmlns:p14="http://schemas.microsoft.com/office/powerpoint/2010/main" val="2111877034"/>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GB" smtClean="0"/>
              <a:t>16-Dec-19</a:t>
            </a:fld>
            <a:endParaRPr lang="en-GB" dirty="0"/>
          </a:p>
        </p:txBody>
      </p:sp>
      <p:sp>
        <p:nvSpPr>
          <p:cNvPr id="3" name="Footer Placeholder 2"/>
          <p:cNvSpPr>
            <a:spLocks noGrp="1"/>
          </p:cNvSpPr>
          <p:nvPr>
            <p:ph type="ftr" sz="quarter" idx="11"/>
          </p:nvPr>
        </p:nvSpPr>
        <p:spPr/>
        <p:txBody>
          <a:bodyPr/>
          <a:lstStyle/>
          <a:p>
            <a:r>
              <a:rPr lang="en-GB"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GB" smtClean="0"/>
              <a:pPr/>
              <a:t>59</a:t>
            </a:fld>
            <a:endParaRPr lang="en-GB" dirty="0"/>
          </a:p>
        </p:txBody>
      </p:sp>
      <p:sp>
        <p:nvSpPr>
          <p:cNvPr id="5" name="Title 4"/>
          <p:cNvSpPr>
            <a:spLocks noGrp="1"/>
          </p:cNvSpPr>
          <p:nvPr>
            <p:ph type="ctrTitle"/>
          </p:nvPr>
        </p:nvSpPr>
        <p:spPr>
          <a:xfrm>
            <a:off x="324294" y="2310868"/>
            <a:ext cx="4154400" cy="2236264"/>
          </a:xfrm>
        </p:spPr>
        <p:txBody>
          <a:bodyPr anchor="ctr"/>
          <a:lstStyle/>
          <a:p>
            <a:r>
              <a:rPr lang="en-GB" sz="4000" b="1" dirty="0"/>
              <a:t>6. Impact of digitalia on the TV market</a:t>
            </a:r>
            <a:endParaRPr lang="en-GB"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257006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GB" smtClean="0"/>
              <a:pPr/>
              <a:t>6</a:t>
            </a:fld>
            <a:endParaRPr lang="en-GB" dirty="0"/>
          </a:p>
        </p:txBody>
      </p:sp>
      <p:sp>
        <p:nvSpPr>
          <p:cNvPr id="8" name="Title 7"/>
          <p:cNvSpPr>
            <a:spLocks noGrp="1"/>
          </p:cNvSpPr>
          <p:nvPr>
            <p:ph type="title"/>
          </p:nvPr>
        </p:nvSpPr>
        <p:spPr/>
        <p:txBody>
          <a:bodyPr/>
          <a:lstStyle/>
          <a:p>
            <a:r>
              <a:rPr lang="en-GB" dirty="0"/>
              <a:t>Research background</a:t>
            </a:r>
          </a:p>
        </p:txBody>
      </p:sp>
      <p:sp>
        <p:nvSpPr>
          <p:cNvPr id="10" name="Subtitle 9"/>
          <p:cNvSpPr>
            <a:spLocks noGrp="1"/>
          </p:cNvSpPr>
          <p:nvPr>
            <p:ph type="subTitle" idx="13"/>
          </p:nvPr>
        </p:nvSpPr>
        <p:spPr/>
        <p:txBody>
          <a:bodyPr/>
          <a:lstStyle/>
          <a:p>
            <a:r>
              <a:rPr lang="en-GB" dirty="0"/>
              <a:t>Research method</a:t>
            </a:r>
          </a:p>
        </p:txBody>
      </p:sp>
      <p:sp>
        <p:nvSpPr>
          <p:cNvPr id="9" name="Content Placeholder 8"/>
          <p:cNvSpPr>
            <a:spLocks noGrp="1"/>
          </p:cNvSpPr>
          <p:nvPr>
            <p:ph idx="1"/>
          </p:nvPr>
        </p:nvSpPr>
        <p:spPr>
          <a:xfrm>
            <a:off x="1075062" y="1629618"/>
            <a:ext cx="10097764" cy="4139357"/>
          </a:xfrm>
        </p:spPr>
        <p:txBody>
          <a:bodyPr/>
          <a:lstStyle/>
          <a:p>
            <a:pPr marL="0" indent="0">
              <a:buNone/>
            </a:pPr>
            <a:r>
              <a:rPr lang="en-GB" sz="1400" dirty="0"/>
              <a:t>The research was trying to get a picture as complete as possible of television perception by combining qualitative and quantitative methods. Therefore, the project was conducted by expert interviews and the following questionnaire interviews.</a:t>
            </a:r>
          </a:p>
          <a:p>
            <a:pPr marL="0" indent="0">
              <a:buNone/>
            </a:pPr>
            <a:r>
              <a:rPr lang="en-GB" sz="1400" b="1" i="1" dirty="0"/>
              <a:t>Methodology of interviews with experts</a:t>
            </a:r>
          </a:p>
          <a:p>
            <a:r>
              <a:rPr lang="en-GB" sz="1400" dirty="0"/>
              <a:t>Altogether 24 interviews with experts were carried out, including:</a:t>
            </a:r>
          </a:p>
          <a:p>
            <a:pPr lvl="1"/>
            <a:r>
              <a:rPr lang="en-GB" sz="1000" dirty="0"/>
              <a:t>13 marketing specialists, as clients (4 financial, 4 commercial, 1 pharmaceutical, 3 FMCG, 1 telecommunication)</a:t>
            </a:r>
          </a:p>
          <a:p>
            <a:pPr lvl="1"/>
            <a:r>
              <a:rPr lang="en-GB" sz="1000" dirty="0"/>
              <a:t>11 media agency leaders</a:t>
            </a:r>
          </a:p>
          <a:p>
            <a:r>
              <a:rPr lang="en-GB" sz="1400" dirty="0"/>
              <a:t>The interviews were 1 hour long, carried out during face to face meetings</a:t>
            </a:r>
          </a:p>
          <a:p>
            <a:endParaRPr lang="en-GB" sz="1400" dirty="0"/>
          </a:p>
          <a:p>
            <a:pPr marL="0" indent="0">
              <a:buNone/>
            </a:pPr>
            <a:r>
              <a:rPr lang="en-GB" sz="1400" b="1" i="1" dirty="0"/>
              <a:t>Methodology of questionnaire interviews</a:t>
            </a:r>
          </a:p>
          <a:p>
            <a:r>
              <a:rPr lang="en-GB" sz="1400" dirty="0"/>
              <a:t>Altogether 81 interviews were carried out with marketing experts, 38 worked at agencies and 43 were advertisers</a:t>
            </a:r>
          </a:p>
          <a:p>
            <a:r>
              <a:rPr lang="en-GB" sz="1400" dirty="0"/>
              <a:t>The interviews were conducted online by using self-completion method</a:t>
            </a:r>
          </a:p>
          <a:p>
            <a:r>
              <a:rPr lang="en-GB" sz="1400" dirty="0"/>
              <a:t>The average time to fill out an interview was 16 minutes</a:t>
            </a:r>
          </a:p>
          <a:p>
            <a:endParaRPr lang="en-GB" sz="1400" dirty="0"/>
          </a:p>
          <a:p>
            <a:pPr marL="0" indent="0">
              <a:buNone/>
            </a:pPr>
            <a:r>
              <a:rPr lang="en-GB" sz="1400" dirty="0"/>
              <a:t>The list of respondents for both phases were approved in advance by GfK and the MEME experts.</a:t>
            </a:r>
          </a:p>
        </p:txBody>
      </p:sp>
    </p:spTree>
    <p:extLst>
      <p:ext uri="{BB962C8B-B14F-4D97-AF65-F5344CB8AC3E}">
        <p14:creationId xmlns:p14="http://schemas.microsoft.com/office/powerpoint/2010/main" val="87755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GB" sz="1400" dirty="0"/>
              <a:t>Before analysing the opinion about the competition in the digital world, two general thoughts should be highlighted. </a:t>
            </a:r>
          </a:p>
          <a:p>
            <a:pPr>
              <a:lnSpc>
                <a:spcPct val="125000"/>
              </a:lnSpc>
              <a:buClr>
                <a:schemeClr val="tx2"/>
              </a:buClr>
            </a:pPr>
            <a:endParaRPr lang="en-GB" sz="1400" dirty="0"/>
          </a:p>
          <a:p>
            <a:pPr>
              <a:lnSpc>
                <a:spcPct val="125000"/>
              </a:lnSpc>
              <a:buClr>
                <a:schemeClr val="tx2"/>
              </a:buClr>
            </a:pPr>
            <a:r>
              <a:rPr lang="en-GB" sz="1400" dirty="0"/>
              <a:t>The digital world is a disruptive world. There is no industry in the world that is not influenced by its effects. In this respect, of course media industry is also no exception, but it is not media specific process at all, but a general change in all areas of life. Our world is changing fast and those who cannot adapt to the new environment cannot expect long-term success.</a:t>
            </a:r>
          </a:p>
          <a:p>
            <a:pPr>
              <a:lnSpc>
                <a:spcPct val="125000"/>
              </a:lnSpc>
              <a:buClr>
                <a:schemeClr val="tx2"/>
              </a:buClr>
            </a:pPr>
            <a:endParaRPr lang="en-GB" sz="1400" dirty="0"/>
          </a:p>
          <a:p>
            <a:pPr>
              <a:lnSpc>
                <a:spcPct val="125000"/>
              </a:lnSpc>
              <a:buClr>
                <a:schemeClr val="tx2"/>
              </a:buClr>
            </a:pPr>
            <a:r>
              <a:rPr lang="en-GB" sz="1400" dirty="0"/>
              <a:t>It is a relatively accepted view that digital world (especially in terms of advertising) is not a direct opponent of television.</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57080"/>
            <a:ext cx="5003800" cy="2985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400" dirty="0">
                <a:solidFill>
                  <a:schemeClr val="accent3">
                    <a:lumMod val="50000"/>
                  </a:schemeClr>
                </a:solidFill>
              </a:rPr>
              <a:t>„</a:t>
            </a:r>
            <a:r>
              <a:rPr lang="en-GB" sz="2000" dirty="0">
                <a:solidFill>
                  <a:schemeClr val="accent3">
                    <a:lumMod val="50000"/>
                  </a:schemeClr>
                </a:solidFill>
              </a:rPr>
              <a:t>The digital danger”</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1" name="Text Placeholder 1">
            <a:extLst>
              <a:ext uri="{FF2B5EF4-FFF2-40B4-BE49-F238E27FC236}">
                <a16:creationId xmlns:a16="http://schemas.microsoft.com/office/drawing/2014/main" xmlns="" id="{A5F1AFB4-D999-47DD-BD61-2DB1D08BC915}"/>
              </a:ext>
            </a:extLst>
          </p:cNvPr>
          <p:cNvSpPr txBox="1">
            <a:spLocks/>
          </p:cNvSpPr>
          <p:nvPr>
            <p:custDataLst>
              <p:tags r:id="rId1"/>
            </p:custDataLst>
          </p:nvPr>
        </p:nvSpPr>
        <p:spPr bwMode="gray">
          <a:xfrm>
            <a:off x="7393643" y="238039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„To be honest, I think TV has nothing to do with digital media, both of them are used for different purposes.</a:t>
            </a:r>
            <a:r>
              <a:rPr lang="en-GB" sz="1200" dirty="0">
                <a:solidFill>
                  <a:srgbClr val="000000"/>
                </a:solidFill>
              </a:rPr>
              <a:t>” (Ü14)</a:t>
            </a:r>
            <a:endParaRPr lang="en-GB" sz="1200" dirty="0">
              <a:ea typeface="Arial" panose="020B0604020202020204" pitchFamily="34" charset="0"/>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33643" y="2380390"/>
            <a:ext cx="247184" cy="369332"/>
          </a:xfrm>
          <a:prstGeom prst="rect">
            <a:avLst/>
          </a:prstGeom>
        </p:spPr>
        <p:txBody>
          <a:bodyPr wrap="none">
            <a:spAutoFit/>
          </a:bodyPr>
          <a:lstStyle/>
          <a:p>
            <a:r>
              <a:rPr lang="en-GB" dirty="0"/>
              <a:t> </a:t>
            </a:r>
          </a:p>
        </p:txBody>
      </p:sp>
      <p:sp>
        <p:nvSpPr>
          <p:cNvPr id="54" name="Text Placeholder 1">
            <a:extLst>
              <a:ext uri="{FF2B5EF4-FFF2-40B4-BE49-F238E27FC236}">
                <a16:creationId xmlns:a16="http://schemas.microsoft.com/office/drawing/2014/main" xmlns="" id="{CFAF933A-56CF-4000-A5CF-E6EF9C18D8D5}"/>
              </a:ext>
            </a:extLst>
          </p:cNvPr>
          <p:cNvSpPr txBox="1">
            <a:spLocks/>
          </p:cNvSpPr>
          <p:nvPr>
            <p:custDataLst>
              <p:tags r:id="rId2"/>
            </p:custDataLst>
          </p:nvPr>
        </p:nvSpPr>
        <p:spPr bwMode="gray">
          <a:xfrm>
            <a:off x="7350100" y="145807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„Just like in banking industry, the appearance of let’s say fintechs or Amazon, Apple, so the appearance of these big customer-oriented companies makes big changes already now.</a:t>
            </a:r>
            <a:r>
              <a:rPr lang="en-GB" sz="1200" dirty="0">
                <a:solidFill>
                  <a:srgbClr val="000000"/>
                </a:solidFill>
              </a:rPr>
              <a:t>” (Ü3)</a:t>
            </a:r>
            <a:endParaRPr lang="en-GB" sz="1200" dirty="0">
              <a:ea typeface="Arial" panose="020B0604020202020204" pitchFamily="34" charset="0"/>
            </a:endParaRPr>
          </a:p>
        </p:txBody>
      </p:sp>
      <p:pic>
        <p:nvPicPr>
          <p:cNvPr id="12" name="Picture 11">
            <a:extLst>
              <a:ext uri="{FF2B5EF4-FFF2-40B4-BE49-F238E27FC236}">
                <a16:creationId xmlns:a16="http://schemas.microsoft.com/office/drawing/2014/main" xmlns="" id="{1BBCD932-F161-42D1-9D6B-E8810A9BF3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131" b="34371"/>
          <a:stretch/>
        </p:blipFill>
        <p:spPr>
          <a:xfrm>
            <a:off x="699103" y="4498022"/>
            <a:ext cx="11032225" cy="2175674"/>
          </a:xfrm>
          <a:prstGeom prst="rect">
            <a:avLst/>
          </a:prstGeom>
        </p:spPr>
      </p:pic>
    </p:spTree>
    <p:extLst>
      <p:ext uri="{BB962C8B-B14F-4D97-AF65-F5344CB8AC3E}">
        <p14:creationId xmlns:p14="http://schemas.microsoft.com/office/powerpoint/2010/main" val="3925524266"/>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US" sz="1400" dirty="0"/>
              <a:t>Digital media is not only a communication channel</a:t>
            </a:r>
            <a:r>
              <a:rPr lang="hu-HU" sz="1400" dirty="0"/>
              <a:t>,</a:t>
            </a:r>
            <a:r>
              <a:rPr lang="en-US" sz="1400" dirty="0"/>
              <a:t> but also the scene of a significant part of the consumer route. Consumer cannot only be informed by digital media, but can be guided through almost every phase of the route leading to purchase.</a:t>
            </a:r>
          </a:p>
          <a:p>
            <a:pPr>
              <a:lnSpc>
                <a:spcPct val="125000"/>
              </a:lnSpc>
              <a:buClr>
                <a:schemeClr val="tx2"/>
              </a:buClr>
            </a:pPr>
            <a:endParaRPr lang="en-US" sz="1400" dirty="0"/>
          </a:p>
          <a:p>
            <a:pPr>
              <a:lnSpc>
                <a:spcPct val="125000"/>
              </a:lnSpc>
              <a:buClr>
                <a:schemeClr val="tx2"/>
              </a:buClr>
            </a:pPr>
            <a:r>
              <a:rPr lang="en-US" sz="1400" dirty="0"/>
              <a:t>Of course the consumer route can vary greatly by different consumers, products, therefore the extent of this possibility varies.</a:t>
            </a:r>
          </a:p>
          <a:p>
            <a:pPr>
              <a:lnSpc>
                <a:spcPct val="125000"/>
              </a:lnSpc>
              <a:buClr>
                <a:schemeClr val="tx2"/>
              </a:buClr>
            </a:pPr>
            <a:endParaRPr lang="en-US" sz="1400" dirty="0"/>
          </a:p>
          <a:p>
            <a:pPr>
              <a:lnSpc>
                <a:spcPct val="125000"/>
              </a:lnSpc>
              <a:buClr>
                <a:schemeClr val="tx2"/>
              </a:buClr>
            </a:pPr>
            <a:r>
              <a:rPr lang="en-US" sz="1400" dirty="0"/>
              <a:t>Information obtained on digital interfaces not only influence consumers, but it is also possible to develop content, message based on measurements and other feedbacks, product can be developed and </a:t>
            </a:r>
            <a:r>
              <a:rPr lang="hu-HU" sz="1400" dirty="0"/>
              <a:t>-</a:t>
            </a:r>
            <a:r>
              <a:rPr lang="en-US" sz="1400" dirty="0"/>
              <a:t>where appropriate</a:t>
            </a:r>
            <a:r>
              <a:rPr lang="hu-HU" sz="1400" dirty="0"/>
              <a:t>-</a:t>
            </a:r>
            <a:r>
              <a:rPr lang="en-US" sz="1400" dirty="0"/>
              <a:t> transacting is also possible.</a:t>
            </a:r>
          </a:p>
          <a:p>
            <a:pPr>
              <a:lnSpc>
                <a:spcPct val="125000"/>
              </a:lnSpc>
              <a:buClr>
                <a:schemeClr val="tx2"/>
              </a:buClr>
            </a:pPr>
            <a:endParaRPr lang="en-US" sz="1400" dirty="0"/>
          </a:p>
          <a:p>
            <a:pPr>
              <a:lnSpc>
                <a:spcPct val="125000"/>
              </a:lnSpc>
              <a:buClr>
                <a:schemeClr val="tx2"/>
              </a:buClr>
            </a:pPr>
            <a:r>
              <a:rPr lang="en-US" sz="1400" dirty="0"/>
              <a:t>This is a feature of digital media that does not exist in case of television (and especially linear television). Basically this should be seen as a feature, it is not possible to really compete with it.</a:t>
            </a:r>
          </a:p>
          <a:p>
            <a:pPr>
              <a:lnSpc>
                <a:spcPct val="125000"/>
              </a:lnSpc>
              <a:buClr>
                <a:schemeClr val="tx2"/>
              </a:buClr>
            </a:pPr>
            <a:endParaRPr lang="en-US" sz="1400" dirty="0"/>
          </a:p>
          <a:p>
            <a:pPr>
              <a:lnSpc>
                <a:spcPct val="125000"/>
              </a:lnSpc>
              <a:buClr>
                <a:schemeClr val="tx2"/>
              </a:buClr>
            </a:pPr>
            <a:r>
              <a:rPr lang="en-US" sz="1400" dirty="0"/>
              <a:t>From an advertising viewpoint, maybe the greatest benefit of digital media is the possibility of continuous learning and the subsequent optimization, whether these are possibilities within a single campaign or the learning processes on longer term.</a:t>
            </a:r>
          </a:p>
          <a:p>
            <a:pPr>
              <a:lnSpc>
                <a:spcPct val="125000"/>
              </a:lnSpc>
              <a:buClr>
                <a:schemeClr val="tx2"/>
              </a:buClr>
            </a:pPr>
            <a:endParaRPr lang="en-US" sz="1400" dirty="0"/>
          </a:p>
          <a:p>
            <a:pPr>
              <a:lnSpc>
                <a:spcPct val="125000"/>
              </a:lnSpc>
              <a:buClr>
                <a:schemeClr val="tx2"/>
              </a:buClr>
            </a:pPr>
            <a:r>
              <a:rPr lang="en-US" sz="1400" dirty="0"/>
              <a:t> </a:t>
            </a:r>
          </a:p>
          <a:p>
            <a:pPr>
              <a:lnSpc>
                <a:spcPct val="125000"/>
              </a:lnSpc>
              <a:buClr>
                <a:schemeClr val="tx2"/>
              </a:buClr>
            </a:pPr>
            <a:endParaRPr lang="en-US" sz="1400" dirty="0"/>
          </a:p>
          <a:p>
            <a:pPr>
              <a:lnSpc>
                <a:spcPct val="125000"/>
              </a:lnSpc>
              <a:buClr>
                <a:schemeClr val="tx2"/>
              </a:buClr>
            </a:pPr>
            <a:endParaRPr lang="en-US" sz="1400" dirty="0"/>
          </a:p>
          <a:p>
            <a:pPr>
              <a:lnSpc>
                <a:spcPct val="125000"/>
              </a:lnSpc>
              <a:buClr>
                <a:schemeClr val="tx2"/>
              </a:buClr>
            </a:pPr>
            <a:endParaRPr lang="en-US" sz="1400" dirty="0"/>
          </a:p>
          <a:p>
            <a:pPr>
              <a:lnSpc>
                <a:spcPct val="125000"/>
              </a:lnSpc>
              <a:buClr>
                <a:schemeClr val="tx2"/>
              </a:buClr>
            </a:pPr>
            <a:endParaRPr lang="en-US" sz="1400" dirty="0"/>
          </a:p>
          <a:p>
            <a:pPr>
              <a:lnSpc>
                <a:spcPct val="125000"/>
              </a:lnSpc>
              <a:buClr>
                <a:schemeClr val="tx2"/>
              </a:buClr>
            </a:pPr>
            <a:r>
              <a:rPr lang="en-US"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14617"/>
            <a:ext cx="5003800" cy="5142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sp>
        <p:nvSpPr>
          <p:cNvPr id="2" name="Title 1"/>
          <p:cNvSpPr>
            <a:spLocks noGrp="1"/>
          </p:cNvSpPr>
          <p:nvPr>
            <p:ph type="title"/>
          </p:nvPr>
        </p:nvSpPr>
        <p:spPr>
          <a:xfrm>
            <a:off x="731520" y="229932"/>
            <a:ext cx="7729086" cy="490042"/>
          </a:xfrm>
        </p:spPr>
        <p:txBody>
          <a:bodyPr/>
          <a:lstStyle/>
          <a:p>
            <a:r>
              <a:rPr lang="en-US" sz="3600" dirty="0">
                <a:solidFill>
                  <a:schemeClr val="accent3">
                    <a:lumMod val="50000"/>
                  </a:schemeClr>
                </a:solidFill>
              </a:rPr>
              <a:t>Television on the advertising market</a:t>
            </a:r>
            <a:br>
              <a:rPr lang="en-US" sz="3600" dirty="0">
                <a:solidFill>
                  <a:schemeClr val="accent3">
                    <a:lumMod val="50000"/>
                  </a:schemeClr>
                </a:solidFill>
              </a:rPr>
            </a:br>
            <a:r>
              <a:rPr lang="en-US" sz="2400" dirty="0">
                <a:solidFill>
                  <a:schemeClr val="accent3">
                    <a:lumMod val="50000"/>
                  </a:schemeClr>
                </a:solidFill>
              </a:rPr>
              <a:t>How digital is different I. – Transaction channel</a:t>
            </a:r>
            <a:endParaRPr lang="en-US"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1" dirty="0">
              <a:solidFill>
                <a:srgbClr val="FFFFFF"/>
              </a:solidFill>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03780" y="2380390"/>
            <a:ext cx="247184" cy="369332"/>
          </a:xfrm>
          <a:prstGeom prst="rect">
            <a:avLst/>
          </a:prstGeom>
        </p:spPr>
        <p:txBody>
          <a:bodyPr wrap="none">
            <a:spAutoFit/>
          </a:bodyPr>
          <a:lstStyle/>
          <a:p>
            <a:r>
              <a:rPr lang="en-US" dirty="0"/>
              <a:t> </a:t>
            </a:r>
          </a:p>
        </p:txBody>
      </p:sp>
      <p:sp>
        <p:nvSpPr>
          <p:cNvPr id="9" name="Text Placeholder 1">
            <a:extLst>
              <a:ext uri="{FF2B5EF4-FFF2-40B4-BE49-F238E27FC236}">
                <a16:creationId xmlns:a16="http://schemas.microsoft.com/office/drawing/2014/main" xmlns="" id="{9F273CAA-39D9-457B-B881-29EA1CA1067E}"/>
              </a:ext>
            </a:extLst>
          </p:cNvPr>
          <p:cNvSpPr txBox="1">
            <a:spLocks/>
          </p:cNvSpPr>
          <p:nvPr>
            <p:custDataLst>
              <p:tags r:id="rId1"/>
            </p:custDataLst>
          </p:nvPr>
        </p:nvSpPr>
        <p:spPr bwMode="gray">
          <a:xfrm>
            <a:off x="7363780" y="1387576"/>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US" sz="1200" i="1" dirty="0"/>
              <a:t>„Nowadays more and more companies are trying to treat digital</a:t>
            </a:r>
            <a:r>
              <a:rPr lang="hu-HU" sz="1200" i="1" dirty="0"/>
              <a:t> </a:t>
            </a:r>
            <a:r>
              <a:rPr lang="en-US" sz="1200" i="1" dirty="0"/>
              <a:t>not only as a communication channel, but would like to have different transactions and offer different services in the background.” </a:t>
            </a:r>
            <a:r>
              <a:rPr lang="en-US" sz="1200" dirty="0"/>
              <a:t>(Ü13)</a:t>
            </a:r>
            <a:endParaRPr lang="en-US" sz="1200" dirty="0">
              <a:ea typeface="Arial" panose="020B0604020202020204" pitchFamily="34" charset="0"/>
            </a:endParaRPr>
          </a:p>
        </p:txBody>
      </p:sp>
      <p:sp>
        <p:nvSpPr>
          <p:cNvPr id="10" name="Text Placeholder 1">
            <a:extLst>
              <a:ext uri="{FF2B5EF4-FFF2-40B4-BE49-F238E27FC236}">
                <a16:creationId xmlns:a16="http://schemas.microsoft.com/office/drawing/2014/main" xmlns="" id="{F7EB246C-1E7E-4BBF-8A45-36D0213247E3}"/>
              </a:ext>
            </a:extLst>
          </p:cNvPr>
          <p:cNvSpPr txBox="1">
            <a:spLocks/>
          </p:cNvSpPr>
          <p:nvPr>
            <p:custDataLst>
              <p:tags r:id="rId2"/>
            </p:custDataLst>
          </p:nvPr>
        </p:nvSpPr>
        <p:spPr bwMode="gray">
          <a:xfrm>
            <a:off x="7350100" y="2380390"/>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US" sz="1200" i="1" dirty="0">
                <a:solidFill>
                  <a:srgbClr val="000000"/>
                </a:solidFill>
              </a:rPr>
              <a:t>„</a:t>
            </a:r>
            <a:r>
              <a:rPr lang="en-US" sz="1200" i="1" dirty="0"/>
              <a:t>The great advantage of the digital marketplace that there is interaction, all elements existing there can be measured, we can react and build it into the next campaign, even fast</a:t>
            </a:r>
            <a:r>
              <a:rPr lang="hu-HU" sz="1200" i="1" dirty="0"/>
              <a:t>,</a:t>
            </a:r>
            <a:r>
              <a:rPr lang="en-US" sz="1200" i="1" dirty="0"/>
              <a:t> so within days, we can monitor efficacy with a creative testing and can monitor any conversion-based efficacy and integrate it.</a:t>
            </a:r>
            <a:r>
              <a:rPr lang="en-US" sz="1200" dirty="0">
                <a:solidFill>
                  <a:srgbClr val="000000"/>
                </a:solidFill>
              </a:rPr>
              <a:t>” (Ü3)</a:t>
            </a:r>
            <a:endParaRPr lang="en-US" sz="1200" dirty="0">
              <a:ea typeface="Arial" panose="020B0604020202020204" pitchFamily="34" charset="0"/>
            </a:endParaRPr>
          </a:p>
        </p:txBody>
      </p:sp>
    </p:spTree>
    <p:extLst>
      <p:ext uri="{BB962C8B-B14F-4D97-AF65-F5344CB8AC3E}">
        <p14:creationId xmlns:p14="http://schemas.microsoft.com/office/powerpoint/2010/main" val="3053207105"/>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3218235"/>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It is generally accepted that in digital world everything is measurable. However, even our respondents expressed serious doubts about this. </a:t>
            </a:r>
          </a:p>
          <a:p>
            <a:pPr>
              <a:lnSpc>
                <a:spcPct val="125000"/>
              </a:lnSpc>
              <a:buClr>
                <a:schemeClr val="tx2"/>
              </a:buClr>
            </a:pPr>
            <a:r>
              <a:rPr lang="en-GB" sz="1400" dirty="0"/>
              <a:t>It is a fact that unique interactions in the digital world can be measured, which is definitely a strength.</a:t>
            </a:r>
          </a:p>
          <a:p>
            <a:pPr>
              <a:lnSpc>
                <a:spcPct val="125000"/>
              </a:lnSpc>
              <a:buClr>
                <a:schemeClr val="tx2"/>
              </a:buClr>
            </a:pPr>
            <a:endParaRPr lang="en-GB" sz="1400" dirty="0"/>
          </a:p>
          <a:p>
            <a:pPr>
              <a:lnSpc>
                <a:spcPct val="125000"/>
              </a:lnSpc>
              <a:buClr>
                <a:schemeClr val="tx2"/>
              </a:buClr>
            </a:pPr>
            <a:r>
              <a:rPr lang="en-GB" sz="1400" dirty="0"/>
              <a:t>On the other hand such traditional campaign KPIs – that can be easily produced in case of TV for example – cannot be solved in case of digital (world).</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14617"/>
            <a:ext cx="5003800" cy="32182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400" dirty="0">
                <a:solidFill>
                  <a:schemeClr val="accent3">
                    <a:lumMod val="50000"/>
                  </a:schemeClr>
                </a:solidFill>
              </a:rPr>
              <a:t>How digital is different II. – Measurability</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 name="Téglalap 5">
            <a:extLst>
              <a:ext uri="{FF2B5EF4-FFF2-40B4-BE49-F238E27FC236}">
                <a16:creationId xmlns:a16="http://schemas.microsoft.com/office/drawing/2014/main" xmlns="" id="{DD7548D1-0D62-473E-8E82-1D00AFA62064}"/>
              </a:ext>
            </a:extLst>
          </p:cNvPr>
          <p:cNvSpPr/>
          <p:nvPr/>
        </p:nvSpPr>
        <p:spPr>
          <a:xfrm>
            <a:off x="9703780" y="2380390"/>
            <a:ext cx="247184" cy="369332"/>
          </a:xfrm>
          <a:prstGeom prst="rect">
            <a:avLst/>
          </a:prstGeom>
        </p:spPr>
        <p:txBody>
          <a:bodyPr wrap="none">
            <a:spAutoFit/>
          </a:bodyPr>
          <a:lstStyle/>
          <a:p>
            <a:r>
              <a:rPr lang="en-GB" dirty="0"/>
              <a:t> </a:t>
            </a:r>
          </a:p>
        </p:txBody>
      </p:sp>
      <p:sp>
        <p:nvSpPr>
          <p:cNvPr id="9" name="Text Placeholder 1">
            <a:extLst>
              <a:ext uri="{FF2B5EF4-FFF2-40B4-BE49-F238E27FC236}">
                <a16:creationId xmlns:a16="http://schemas.microsoft.com/office/drawing/2014/main" xmlns="" id="{9F273CAA-39D9-457B-B881-29EA1CA1067E}"/>
              </a:ext>
            </a:extLst>
          </p:cNvPr>
          <p:cNvSpPr txBox="1">
            <a:spLocks/>
          </p:cNvSpPr>
          <p:nvPr>
            <p:custDataLst>
              <p:tags r:id="rId1"/>
            </p:custDataLst>
          </p:nvPr>
        </p:nvSpPr>
        <p:spPr bwMode="gray">
          <a:xfrm>
            <a:off x="7363780" y="1387576"/>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„Although they say about online that everything is measurable there, it is not so easy to measure it.” </a:t>
            </a:r>
            <a:r>
              <a:rPr lang="en-GB" sz="1200" dirty="0">
                <a:solidFill>
                  <a:srgbClr val="000000"/>
                </a:solidFill>
              </a:rPr>
              <a:t>(H18)</a:t>
            </a:r>
            <a:endParaRPr lang="en-GB" sz="1200" dirty="0">
              <a:ea typeface="Arial" panose="020B0604020202020204" pitchFamily="34" charset="0"/>
            </a:endParaRPr>
          </a:p>
        </p:txBody>
      </p:sp>
      <p:sp>
        <p:nvSpPr>
          <p:cNvPr id="11" name="Text Placeholder 1">
            <a:extLst>
              <a:ext uri="{FF2B5EF4-FFF2-40B4-BE49-F238E27FC236}">
                <a16:creationId xmlns:a16="http://schemas.microsoft.com/office/drawing/2014/main" xmlns="" id="{3FDE5181-9C50-4DE6-A4D6-6E4B99D5BB61}"/>
              </a:ext>
            </a:extLst>
          </p:cNvPr>
          <p:cNvSpPr txBox="1">
            <a:spLocks/>
          </p:cNvSpPr>
          <p:nvPr>
            <p:custDataLst>
              <p:tags r:id="rId2"/>
            </p:custDataLst>
          </p:nvPr>
        </p:nvSpPr>
        <p:spPr bwMode="gray">
          <a:xfrm>
            <a:off x="7363780" y="2002395"/>
            <a:ext cx="4680000" cy="1378365"/>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„Digital experts often say that in digital everything is always measurable, everything is accurate, precise, there are the cookies, we can track and target everyone. However, we can still not tell a campaign reach.” </a:t>
            </a:r>
            <a:r>
              <a:rPr lang="en-GB" sz="1200" dirty="0">
                <a:solidFill>
                  <a:srgbClr val="000000"/>
                </a:solidFill>
              </a:rPr>
              <a:t>(H8)</a:t>
            </a:r>
            <a:endParaRPr lang="en-GB" sz="1200" dirty="0">
              <a:ea typeface="Arial" panose="020B0604020202020204" pitchFamily="34" charset="0"/>
            </a:endParaRPr>
          </a:p>
        </p:txBody>
      </p:sp>
      <p:pic>
        <p:nvPicPr>
          <p:cNvPr id="17" name="Picture 16">
            <a:extLst>
              <a:ext uri="{FF2B5EF4-FFF2-40B4-BE49-F238E27FC236}">
                <a16:creationId xmlns:a16="http://schemas.microsoft.com/office/drawing/2014/main" xmlns="" id="{0A66A98B-AB56-4385-B205-457B5F7E7A4C}"/>
              </a:ext>
            </a:extLst>
          </p:cNvPr>
          <p:cNvPicPr>
            <a:picLocks noChangeAspect="1"/>
          </p:cNvPicPr>
          <p:nvPr/>
        </p:nvPicPr>
        <p:blipFill rotWithShape="1">
          <a:blip r:embed="rId5">
            <a:extLst>
              <a:ext uri="{28A0092B-C50C-407E-A947-70E740481C1C}">
                <a14:useLocalDpi xmlns:a14="http://schemas.microsoft.com/office/drawing/2010/main" val="0"/>
              </a:ext>
            </a:extLst>
          </a:blip>
          <a:srcRect t="360" b="36702"/>
          <a:stretch/>
        </p:blipFill>
        <p:spPr>
          <a:xfrm>
            <a:off x="699103" y="3820008"/>
            <a:ext cx="6204777" cy="2701078"/>
          </a:xfrm>
          <a:prstGeom prst="rect">
            <a:avLst/>
          </a:prstGeom>
        </p:spPr>
      </p:pic>
    </p:spTree>
    <p:extLst>
      <p:ext uri="{BB962C8B-B14F-4D97-AF65-F5344CB8AC3E}">
        <p14:creationId xmlns:p14="http://schemas.microsoft.com/office/powerpoint/2010/main" val="1233245433"/>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As digital advertising moves more and more towards the audiovisual sector, it is also a growing challenge for advertisers. Television spots may work relatively well in some channels (for example before the VOD content), but at other places it is extremely inefficient if simply only television advertising is used.</a:t>
            </a:r>
          </a:p>
          <a:p>
            <a:pPr>
              <a:lnSpc>
                <a:spcPct val="125000"/>
              </a:lnSpc>
              <a:buClr>
                <a:schemeClr val="tx2"/>
              </a:buClr>
            </a:pPr>
            <a:endParaRPr lang="en-GB" sz="1400" dirty="0"/>
          </a:p>
          <a:p>
            <a:pPr>
              <a:lnSpc>
                <a:spcPct val="125000"/>
              </a:lnSpc>
              <a:buClr>
                <a:schemeClr val="tx2"/>
              </a:buClr>
            </a:pPr>
            <a:r>
              <a:rPr lang="en-GB" sz="1400" dirty="0"/>
              <a:t>Optimizing the audiovisual communication of a given advertiser for all digital interfaces used is a quite time consuming and costly task. </a:t>
            </a:r>
          </a:p>
          <a:p>
            <a:pPr>
              <a:lnSpc>
                <a:spcPct val="125000"/>
              </a:lnSpc>
              <a:buClr>
                <a:schemeClr val="tx2"/>
              </a:buClr>
            </a:pPr>
            <a:endParaRPr lang="en-GB" sz="1400" dirty="0"/>
          </a:p>
          <a:p>
            <a:pPr>
              <a:lnSpc>
                <a:spcPct val="125000"/>
              </a:lnSpc>
              <a:buClr>
                <a:schemeClr val="tx2"/>
              </a:buClr>
            </a:pPr>
            <a:r>
              <a:rPr lang="en-GB" sz="1400" dirty="0"/>
              <a:t>Currently there is also the problem that the inventory for appropriate quality online video ads is quite limited, therefore the growing demand of advertisers cannot be properly satisfied.</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12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400" dirty="0">
                <a:solidFill>
                  <a:schemeClr val="accent3">
                    <a:lumMod val="50000"/>
                  </a:schemeClr>
                </a:solidFill>
              </a:rPr>
              <a:t>How digital is different III. - Complexity</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7" name="Text Placeholder 1">
            <a:extLst>
              <a:ext uri="{FF2B5EF4-FFF2-40B4-BE49-F238E27FC236}">
                <a16:creationId xmlns:a16="http://schemas.microsoft.com/office/drawing/2014/main" xmlns="" id="{8FC735FB-3C31-4601-BD37-5D35CB78271C}"/>
              </a:ext>
            </a:extLst>
          </p:cNvPr>
          <p:cNvSpPr txBox="1">
            <a:spLocks/>
          </p:cNvSpPr>
          <p:nvPr>
            <p:custDataLst>
              <p:tags r:id="rId1"/>
            </p:custDataLst>
          </p:nvPr>
        </p:nvSpPr>
        <p:spPr bwMode="gray">
          <a:xfrm>
            <a:off x="7350100" y="237964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„There was a campaign where we used 82 different creatives and it took a long time to track, monitor those, to see which creative appeared where, how effective they were.</a:t>
            </a:r>
            <a:r>
              <a:rPr lang="en-GB" sz="1200" dirty="0">
                <a:solidFill>
                  <a:srgbClr val="000000"/>
                </a:solidFill>
              </a:rPr>
              <a:t>” (Ü2)</a:t>
            </a:r>
            <a:endParaRPr lang="en-GB" sz="1200" dirty="0">
              <a:ea typeface="Arial" panose="020B0604020202020204" pitchFamily="34" charset="0"/>
            </a:endParaRPr>
          </a:p>
        </p:txBody>
      </p:sp>
      <p:sp>
        <p:nvSpPr>
          <p:cNvPr id="8" name="Text Placeholder 1">
            <a:extLst>
              <a:ext uri="{FF2B5EF4-FFF2-40B4-BE49-F238E27FC236}">
                <a16:creationId xmlns:a16="http://schemas.microsoft.com/office/drawing/2014/main" xmlns="" id="{48ACEAC7-90BF-425D-B943-5572C6EF00AE}"/>
              </a:ext>
            </a:extLst>
          </p:cNvPr>
          <p:cNvSpPr txBox="1">
            <a:spLocks/>
          </p:cNvSpPr>
          <p:nvPr>
            <p:custDataLst>
              <p:tags r:id="rId2"/>
            </p:custDataLst>
          </p:nvPr>
        </p:nvSpPr>
        <p:spPr bwMode="gray">
          <a:xfrm>
            <a:off x="7350100" y="324412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„Nowadays clients are much more willing to advertise in online videos, the supply side cannot serve them.</a:t>
            </a:r>
            <a:r>
              <a:rPr lang="en-GB" sz="1200" dirty="0">
                <a:solidFill>
                  <a:srgbClr val="000000"/>
                </a:solidFill>
              </a:rPr>
              <a:t>” (Ü19)</a:t>
            </a:r>
            <a:endParaRPr lang="en-GB" sz="1200" dirty="0">
              <a:ea typeface="Arial" panose="020B0604020202020204" pitchFamily="34" charset="0"/>
            </a:endParaRPr>
          </a:p>
        </p:txBody>
      </p:sp>
    </p:spTree>
    <p:extLst>
      <p:ext uri="{BB962C8B-B14F-4D97-AF65-F5344CB8AC3E}">
        <p14:creationId xmlns:p14="http://schemas.microsoft.com/office/powerpoint/2010/main" val="3312546752"/>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endParaRPr lang="en-GB" sz="1400" dirty="0"/>
          </a:p>
          <a:p>
            <a:pPr>
              <a:lnSpc>
                <a:spcPct val="125000"/>
              </a:lnSpc>
              <a:buClr>
                <a:schemeClr val="tx2"/>
              </a:buClr>
            </a:pPr>
            <a:r>
              <a:rPr lang="en-GB" sz="1400" dirty="0"/>
              <a:t>While many consider digital advertising to be the competitor of television advertising, surprisingly many people mentioned opinions during the interviews that supported that digital advertising performs really well when supported by television.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02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Television on the advertising market</a:t>
            </a:r>
            <a:br>
              <a:rPr lang="en-GB" sz="3600" dirty="0">
                <a:solidFill>
                  <a:schemeClr val="accent3">
                    <a:lumMod val="50000"/>
                  </a:schemeClr>
                </a:solidFill>
              </a:rPr>
            </a:br>
            <a:r>
              <a:rPr lang="en-GB" sz="2400" dirty="0">
                <a:solidFill>
                  <a:schemeClr val="accent3">
                    <a:lumMod val="50000"/>
                  </a:schemeClr>
                </a:solidFill>
              </a:rPr>
              <a:t>The impact of TV on digital advertising</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9" name="Text Placeholder 1">
            <a:extLst>
              <a:ext uri="{FF2B5EF4-FFF2-40B4-BE49-F238E27FC236}">
                <a16:creationId xmlns:a16="http://schemas.microsoft.com/office/drawing/2014/main" xmlns="" id="{D4F5B5EC-B184-4163-9B5D-058C5A0DA3AF}"/>
              </a:ext>
            </a:extLst>
          </p:cNvPr>
          <p:cNvSpPr txBox="1">
            <a:spLocks/>
          </p:cNvSpPr>
          <p:nvPr>
            <p:custDataLst>
              <p:tags r:id="rId1"/>
            </p:custDataLst>
          </p:nvPr>
        </p:nvSpPr>
        <p:spPr bwMode="gray">
          <a:xfrm>
            <a:off x="7350100" y="1334363"/>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„If we are on TV then we have for example much more organic searches on YouTube, mobile, desktop, people behave as we actually expect it, they see it and then search for what we offer.</a:t>
            </a:r>
            <a:r>
              <a:rPr lang="en-GB" sz="1200" dirty="0"/>
              <a:t>” (H18)</a:t>
            </a:r>
            <a:endParaRPr lang="en-GB" sz="1200" dirty="0">
              <a:ea typeface="Arial" panose="020B0604020202020204" pitchFamily="34" charset="0"/>
            </a:endParaRPr>
          </a:p>
        </p:txBody>
      </p:sp>
      <p:sp>
        <p:nvSpPr>
          <p:cNvPr id="8" name="Text Placeholder 1">
            <a:extLst>
              <a:ext uri="{FF2B5EF4-FFF2-40B4-BE49-F238E27FC236}">
                <a16:creationId xmlns:a16="http://schemas.microsoft.com/office/drawing/2014/main" xmlns="" id="{5A915AA1-6208-45CD-BD5F-37201A1F849D}"/>
              </a:ext>
            </a:extLst>
          </p:cNvPr>
          <p:cNvSpPr txBox="1">
            <a:spLocks/>
          </p:cNvSpPr>
          <p:nvPr>
            <p:custDataLst>
              <p:tags r:id="rId2"/>
            </p:custDataLst>
          </p:nvPr>
        </p:nvSpPr>
        <p:spPr bwMode="gray">
          <a:xfrm>
            <a:off x="7350100" y="2350824"/>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„A lot of studies are about this, the cost per click prices in digital started to improve when branding was properly built. If the story doesn’t start somewhere in people’s minds, is (not) properly built by such media type that really sends the message the advertiser wants to communicate – then the click at online becomes more expensive. These synergies can be absolutely clearly seen.</a:t>
            </a:r>
            <a:r>
              <a:rPr lang="en-GB" sz="1200" dirty="0"/>
              <a:t>” (Ü9)</a:t>
            </a:r>
            <a:endParaRPr lang="en-GB" sz="1200" dirty="0">
              <a:ea typeface="Arial" panose="020B0604020202020204" pitchFamily="34" charset="0"/>
            </a:endParaRPr>
          </a:p>
        </p:txBody>
      </p:sp>
      <p:pic>
        <p:nvPicPr>
          <p:cNvPr id="11" name="Picture 10">
            <a:extLst>
              <a:ext uri="{FF2B5EF4-FFF2-40B4-BE49-F238E27FC236}">
                <a16:creationId xmlns:a16="http://schemas.microsoft.com/office/drawing/2014/main" xmlns="" id="{9510EE3C-7CFD-4DC5-BA7E-CC66555E2548}"/>
              </a:ext>
            </a:extLst>
          </p:cNvPr>
          <p:cNvPicPr>
            <a:picLocks noChangeAspect="1"/>
          </p:cNvPicPr>
          <p:nvPr/>
        </p:nvPicPr>
        <p:blipFill rotWithShape="1">
          <a:blip r:embed="rId5">
            <a:extLst>
              <a:ext uri="{28A0092B-C50C-407E-A947-70E740481C1C}">
                <a14:useLocalDpi xmlns:a14="http://schemas.microsoft.com/office/drawing/2010/main" val="0"/>
              </a:ext>
            </a:extLst>
          </a:blip>
          <a:srcRect t="17685"/>
          <a:stretch/>
        </p:blipFill>
        <p:spPr>
          <a:xfrm>
            <a:off x="699103" y="3045495"/>
            <a:ext cx="5821680" cy="3196341"/>
          </a:xfrm>
          <a:prstGeom prst="rect">
            <a:avLst/>
          </a:prstGeom>
        </p:spPr>
      </p:pic>
    </p:spTree>
    <p:extLst>
      <p:ext uri="{BB962C8B-B14F-4D97-AF65-F5344CB8AC3E}">
        <p14:creationId xmlns:p14="http://schemas.microsoft.com/office/powerpoint/2010/main" val="3570959734"/>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77535534"/>
              </p:ext>
            </p:extLst>
          </p:nvPr>
        </p:nvGraphicFramePr>
        <p:xfrm>
          <a:off x="4485981" y="1772710"/>
          <a:ext cx="4600869" cy="3873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áblázat 4"/>
          <p:cNvGraphicFramePr>
            <a:graphicFrameLocks noGrp="1"/>
          </p:cNvGraphicFramePr>
          <p:nvPr>
            <p:extLst>
              <p:ext uri="{D42A27DB-BD31-4B8C-83A1-F6EECF244321}">
                <p14:modId xmlns:p14="http://schemas.microsoft.com/office/powerpoint/2010/main" val="764463238"/>
              </p:ext>
            </p:extLst>
          </p:nvPr>
        </p:nvGraphicFramePr>
        <p:xfrm>
          <a:off x="399843" y="1590674"/>
          <a:ext cx="6162881" cy="3907428"/>
        </p:xfrm>
        <a:graphic>
          <a:graphicData uri="http://schemas.openxmlformats.org/drawingml/2006/table">
            <a:tbl>
              <a:tblPr firstRow="1" bandRow="1">
                <a:tableStyleId>{C115FB49-3FBE-41CF-8DFC-A938FE5134F0}</a:tableStyleId>
              </a:tblPr>
              <a:tblGrid>
                <a:gridCol w="3667332">
                  <a:extLst>
                    <a:ext uri="{9D8B030D-6E8A-4147-A177-3AD203B41FA5}">
                      <a16:colId xmlns:a16="http://schemas.microsoft.com/office/drawing/2014/main" xmlns="" val="950083843"/>
                    </a:ext>
                  </a:extLst>
                </a:gridCol>
                <a:gridCol w="1095375">
                  <a:extLst>
                    <a:ext uri="{9D8B030D-6E8A-4147-A177-3AD203B41FA5}">
                      <a16:colId xmlns:a16="http://schemas.microsoft.com/office/drawing/2014/main" xmlns="" val="4180791081"/>
                    </a:ext>
                  </a:extLst>
                </a:gridCol>
                <a:gridCol w="598170">
                  <a:extLst>
                    <a:ext uri="{9D8B030D-6E8A-4147-A177-3AD203B41FA5}">
                      <a16:colId xmlns:a16="http://schemas.microsoft.com/office/drawing/2014/main" xmlns="" val="155145697"/>
                    </a:ext>
                  </a:extLst>
                </a:gridCol>
                <a:gridCol w="802004">
                  <a:extLst>
                    <a:ext uri="{9D8B030D-6E8A-4147-A177-3AD203B41FA5}">
                      <a16:colId xmlns:a16="http://schemas.microsoft.com/office/drawing/2014/main" xmlns="" val="3684084961"/>
                    </a:ext>
                  </a:extLst>
                </a:gridCol>
              </a:tblGrid>
              <a:tr h="325619">
                <a:tc>
                  <a:txBody>
                    <a:bodyPr/>
                    <a:lstStyle/>
                    <a:p>
                      <a:pPr algn="r" fontAlgn="ctr"/>
                      <a:endParaRPr lang="en-US" sz="1000" b="0" i="0" u="none" strike="noStrike" noProof="0" dirty="0">
                        <a:solidFill>
                          <a:srgbClr val="000000"/>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en-US" sz="1000" b="0" i="0" u="none" strike="noStrike" noProof="0" dirty="0">
                        <a:solidFill>
                          <a:srgbClr val="000000"/>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en-US" sz="1000" b="0" i="0" u="none" strike="noStrike" noProof="0"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en-US" sz="1000" b="0" i="0" u="none" strike="noStrike" noProof="0"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610831732"/>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On this interface ads are watched with audio at a higher rate</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0</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3</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95</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68950909"/>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On this interface ads are watched on a larger screen</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0</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95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15602908"/>
                  </a:ext>
                </a:extLst>
              </a:tr>
              <a:tr h="325619">
                <a:tc>
                  <a:txBody>
                    <a:bodyPr/>
                    <a:lstStyle/>
                    <a:p>
                      <a:pPr algn="r" rtl="0" fontAlgn="b"/>
                      <a:r>
                        <a:rPr lang="en-US" sz="1000" b="0" i="0" u="none" strike="noStrike" noProof="0" dirty="0">
                          <a:solidFill>
                            <a:srgbClr val="000000"/>
                          </a:solidFill>
                          <a:effectLst/>
                          <a:latin typeface="Lato" panose="020F0502020204030203" pitchFamily="34" charset="0"/>
                        </a:rPr>
                        <a:t>Consumers consider the ads shown here to be more prestigious, adding more value to the brand</a:t>
                      </a:r>
                    </a:p>
                  </a:txBody>
                  <a:tcPr marL="9525" marR="9525" marT="9525" marB="0" anchor="b">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21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61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2454918417"/>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People tend to rather recall ads seen here</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32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58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98524215"/>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People think the news and information they get here are more credible</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34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47</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4231539"/>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With the same number of contacts, most of the campaign recall comes from here</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18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63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1995830687"/>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Ads running here are best suited to tell a story</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11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50</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34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672693889"/>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You can buy here similar reach for cheaper price</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11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71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1758204692"/>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There are real people behind the audience measurement reach figures</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39</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39</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204341"/>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Audience find it harder to avoid ads here</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21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13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47</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105913869"/>
                  </a:ext>
                </a:extLst>
              </a:tr>
              <a:tr h="325619">
                <a:tc>
                  <a:txBody>
                    <a:bodyPr/>
                    <a:lstStyle/>
                    <a:p>
                      <a:pPr algn="r" rtl="0" fontAlgn="ctr"/>
                      <a:r>
                        <a:rPr lang="en-US" sz="1000" b="0" i="0" u="none" strike="noStrike" noProof="0" dirty="0">
                          <a:solidFill>
                            <a:srgbClr val="000000"/>
                          </a:solidFill>
                          <a:effectLst/>
                          <a:latin typeface="Lato" panose="020F0502020204030203" pitchFamily="34" charset="0"/>
                        </a:rPr>
                        <a:t>Consumers are more open to ads running here</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rgbClr val="000000"/>
                          </a:solidFill>
                          <a:effectLst/>
                          <a:latin typeface="Calibri" panose="020F0502020204030204" pitchFamily="34" charset="0"/>
                        </a:rPr>
                        <a:t>18</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45</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en-US" sz="1100" b="0" i="0" u="none" strike="noStrike" noProof="0" dirty="0">
                          <a:solidFill>
                            <a:schemeClr val="bg1"/>
                          </a:solidFill>
                          <a:effectLst/>
                          <a:latin typeface="Calibri" panose="020F0502020204030204" pitchFamily="34" charset="0"/>
                        </a:rPr>
                        <a:t>21</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70675952"/>
                  </a:ext>
                </a:extLst>
              </a:tr>
            </a:tbl>
          </a:graphicData>
        </a:graphic>
      </p:graphicFrame>
      <p:graphicFrame>
        <p:nvGraphicFramePr>
          <p:cNvPr id="16" name="Diagram 15"/>
          <p:cNvGraphicFramePr/>
          <p:nvPr>
            <p:extLst>
              <p:ext uri="{D42A27DB-BD31-4B8C-83A1-F6EECF244321}">
                <p14:modId xmlns:p14="http://schemas.microsoft.com/office/powerpoint/2010/main" val="2632719859"/>
              </p:ext>
            </p:extLst>
          </p:nvPr>
        </p:nvGraphicFramePr>
        <p:xfrm>
          <a:off x="7857831" y="1772710"/>
          <a:ext cx="4600869" cy="3873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áblázat 17"/>
          <p:cNvGraphicFramePr>
            <a:graphicFrameLocks noGrp="1"/>
          </p:cNvGraphicFramePr>
          <p:nvPr>
            <p:extLst>
              <p:ext uri="{D42A27DB-BD31-4B8C-83A1-F6EECF244321}">
                <p14:modId xmlns:p14="http://schemas.microsoft.com/office/powerpoint/2010/main" val="3554855305"/>
              </p:ext>
            </p:extLst>
          </p:nvPr>
        </p:nvGraphicFramePr>
        <p:xfrm>
          <a:off x="6938249" y="1590674"/>
          <a:ext cx="3286405" cy="3907428"/>
        </p:xfrm>
        <a:graphic>
          <a:graphicData uri="http://schemas.openxmlformats.org/drawingml/2006/table">
            <a:tbl>
              <a:tblPr firstRow="1" bandRow="1">
                <a:tableStyleId>{C115FB49-3FBE-41CF-8DFC-A938FE5134F0}</a:tableStyleId>
              </a:tblPr>
              <a:tblGrid>
                <a:gridCol w="1183574">
                  <a:extLst>
                    <a:ext uri="{9D8B030D-6E8A-4147-A177-3AD203B41FA5}">
                      <a16:colId xmlns:a16="http://schemas.microsoft.com/office/drawing/2014/main" xmlns="" val="950083843"/>
                    </a:ext>
                  </a:extLst>
                </a:gridCol>
                <a:gridCol w="1192578">
                  <a:extLst>
                    <a:ext uri="{9D8B030D-6E8A-4147-A177-3AD203B41FA5}">
                      <a16:colId xmlns:a16="http://schemas.microsoft.com/office/drawing/2014/main" xmlns="" val="4180791081"/>
                    </a:ext>
                  </a:extLst>
                </a:gridCol>
                <a:gridCol w="469679">
                  <a:extLst>
                    <a:ext uri="{9D8B030D-6E8A-4147-A177-3AD203B41FA5}">
                      <a16:colId xmlns:a16="http://schemas.microsoft.com/office/drawing/2014/main" xmlns="" val="155145697"/>
                    </a:ext>
                  </a:extLst>
                </a:gridCol>
                <a:gridCol w="440574">
                  <a:extLst>
                    <a:ext uri="{9D8B030D-6E8A-4147-A177-3AD203B41FA5}">
                      <a16:colId xmlns:a16="http://schemas.microsoft.com/office/drawing/2014/main" xmlns="" val="3684084961"/>
                    </a:ext>
                  </a:extLst>
                </a:gridCol>
              </a:tblGrid>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t"/>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610831732"/>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5</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95</a:t>
                      </a:r>
                    </a:p>
                  </a:txBody>
                  <a:tcPr marL="9525" marR="9525" marT="9525" marB="0" anchor="ctr">
                    <a:lnL>
                      <a:noFill/>
                    </a:lnL>
                    <a:lnR>
                      <a:noFill/>
                    </a:lnR>
                    <a:lnT>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6895090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9</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84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15602908"/>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72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2454918417"/>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12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28</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53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98524215"/>
                  </a:ext>
                </a:extLst>
              </a:tr>
              <a:tr h="325619">
                <a:tc>
                  <a:txBody>
                    <a:bodyPr/>
                    <a:lstStyle/>
                    <a:p>
                      <a:pPr algn="r" fontAlgn="b"/>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16</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23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44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423153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21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51</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1995830687"/>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23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67269388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42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12</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37</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1758204692"/>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33</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28204341"/>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35</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14</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30</a:t>
                      </a:r>
                    </a:p>
                  </a:txBody>
                  <a:tcPr marL="9525" marR="9525" marT="9525" marB="0" anchor="ctr">
                    <a:lnL>
                      <a:noFill/>
                    </a:lnL>
                    <a:lnR>
                      <a:noFill/>
                    </a:lnR>
                    <a:lnT w="6350" cmpd="sng">
                      <a:noFill/>
                    </a:lnT>
                    <a:lnB w="6350" cmpd="sng">
                      <a:noFill/>
                    </a:lnB>
                    <a:lnTlToBr w="12700" cmpd="sng">
                      <a:noFill/>
                      <a:prstDash val="solid"/>
                    </a:lnTlToBr>
                    <a:lnBlToTr w="12700" cmpd="sng">
                      <a:noFill/>
                      <a:prstDash val="solid"/>
                    </a:lnBlToTr>
                  </a:tcPr>
                </a:tc>
                <a:extLst>
                  <a:ext uri="{0D108BD9-81ED-4DB2-BD59-A6C34878D82A}">
                    <a16:rowId xmlns:a16="http://schemas.microsoft.com/office/drawing/2014/main" xmlns="" val="3105913869"/>
                  </a:ext>
                </a:extLst>
              </a:tr>
              <a:tr h="325619">
                <a:tc>
                  <a:txBody>
                    <a:bodyPr/>
                    <a:lstStyle/>
                    <a:p>
                      <a:pPr algn="r" fontAlgn="ctr"/>
                      <a:endParaRPr lang="hu-HU" sz="1000" b="0" i="0" u="none" strike="noStrike" dirty="0">
                        <a:solidFill>
                          <a:schemeClr val="bg1"/>
                        </a:solidFill>
                        <a:effectLst/>
                        <a:latin typeface="+mn-lt"/>
                      </a:endParaRP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dirty="0">
                          <a:solidFill>
                            <a:srgbClr val="000000"/>
                          </a:solidFill>
                          <a:effectLst/>
                          <a:latin typeface="Calibri" panose="020F0502020204030204" pitchFamily="34" charset="0"/>
                        </a:rPr>
                        <a:t>35</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23</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tc>
                  <a:txBody>
                    <a:bodyPr/>
                    <a:lstStyle/>
                    <a:p>
                      <a:pPr algn="r" fontAlgn="b"/>
                      <a:r>
                        <a:rPr lang="hu-HU" sz="1100" b="0" i="0" u="none" strike="noStrike" dirty="0">
                          <a:solidFill>
                            <a:schemeClr val="bg1"/>
                          </a:solidFill>
                          <a:effectLst/>
                          <a:latin typeface="Calibri" panose="020F0502020204030204" pitchFamily="34" charset="0"/>
                        </a:rPr>
                        <a:t>12</a:t>
                      </a:r>
                    </a:p>
                  </a:txBody>
                  <a:tcPr marL="9525" marR="9525" marT="9525" marB="0" anchor="ctr">
                    <a:lnL>
                      <a:noFill/>
                    </a:lnL>
                    <a:lnR>
                      <a:noFill/>
                    </a:lnR>
                    <a:lnT w="635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70675952"/>
                  </a:ext>
                </a:extLst>
              </a:tr>
            </a:tbl>
          </a:graphicData>
        </a:graphic>
      </p:graphicFrame>
      <p:sp>
        <p:nvSpPr>
          <p:cNvPr id="9" name="Cím 8"/>
          <p:cNvSpPr>
            <a:spLocks noGrp="1"/>
          </p:cNvSpPr>
          <p:nvPr>
            <p:ph type="title"/>
          </p:nvPr>
        </p:nvSpPr>
        <p:spPr>
          <a:xfrm>
            <a:off x="748069" y="329065"/>
            <a:ext cx="5867607" cy="768107"/>
          </a:xfrm>
        </p:spPr>
        <p:txBody>
          <a:bodyPr/>
          <a:lstStyle/>
          <a:p>
            <a:r>
              <a:rPr lang="en-US" sz="2800" dirty="0"/>
              <a:t>TV or Internet</a:t>
            </a:r>
            <a:endParaRPr lang="en-US" sz="1200" dirty="0"/>
          </a:p>
        </p:txBody>
      </p:sp>
      <p:sp>
        <p:nvSpPr>
          <p:cNvPr id="15" name="Téglalap 14"/>
          <p:cNvSpPr/>
          <p:nvPr/>
        </p:nvSpPr>
        <p:spPr>
          <a:xfrm>
            <a:off x="431214" y="6156894"/>
            <a:ext cx="10312985" cy="451405"/>
          </a:xfrm>
          <a:prstGeom prst="rect">
            <a:avLst/>
          </a:prstGeom>
        </p:spPr>
        <p:txBody>
          <a:bodyPr vert="horz" lIns="0" tIns="0" rIns="0" bIns="48000" rtlCol="0" anchor="b" anchorCtr="0">
            <a:noAutofit/>
          </a:bodyPr>
          <a:lstStyle/>
          <a:p>
            <a:r>
              <a:rPr lang="en-US" sz="800" dirty="0">
                <a:solidFill>
                  <a:schemeClr val="tx1">
                    <a:lumMod val="75000"/>
                  </a:schemeClr>
                </a:solidFill>
              </a:rPr>
              <a:t>Television advertising is nowadays mostly compared to digital advertising. When thinking only of these two types of advertising (regarding the fact that quite many solution</a:t>
            </a:r>
            <a:r>
              <a:rPr lang="hu-HU" sz="800" dirty="0">
                <a:solidFill>
                  <a:schemeClr val="tx1">
                    <a:lumMod val="75000"/>
                  </a:schemeClr>
                </a:solidFill>
              </a:rPr>
              <a:t>s</a:t>
            </a:r>
            <a:r>
              <a:rPr lang="en-US" sz="800" dirty="0">
                <a:solidFill>
                  <a:schemeClr val="tx1">
                    <a:lumMod val="75000"/>
                  </a:schemeClr>
                </a:solidFill>
              </a:rPr>
              <a:t> belong to digital advertising), do you think that the following statements are more typical for TV or digital media?</a:t>
            </a:r>
          </a:p>
        </p:txBody>
      </p:sp>
      <p:sp>
        <p:nvSpPr>
          <p:cNvPr id="11" name="Szövegdoboz 10"/>
          <p:cNvSpPr txBox="1"/>
          <p:nvPr/>
        </p:nvSpPr>
        <p:spPr>
          <a:xfrm>
            <a:off x="552346" y="1219909"/>
            <a:ext cx="2781300" cy="397509"/>
          </a:xfrm>
          <a:prstGeom prst="rect">
            <a:avLst/>
          </a:prstGeom>
          <a:noFill/>
        </p:spPr>
        <p:txBody>
          <a:bodyPr wrap="none" lIns="0" tIns="0" rIns="0" bIns="0" rtlCol="0">
            <a:noAutofit/>
          </a:bodyPr>
          <a:lstStyle/>
          <a:p>
            <a:pPr>
              <a:lnSpc>
                <a:spcPct val="125000"/>
              </a:lnSpc>
              <a:buClr>
                <a:schemeClr val="tx2"/>
              </a:buClr>
            </a:pPr>
            <a:r>
              <a:rPr lang="en-US" sz="1400" b="1" dirty="0"/>
              <a:t>Typical for it, %</a:t>
            </a:r>
          </a:p>
        </p:txBody>
      </p:sp>
      <p:sp>
        <p:nvSpPr>
          <p:cNvPr id="17" name="Szövegdoboz 16"/>
          <p:cNvSpPr txBox="1"/>
          <p:nvPr/>
        </p:nvSpPr>
        <p:spPr>
          <a:xfrm>
            <a:off x="399843" y="5593180"/>
            <a:ext cx="11360735" cy="711636"/>
          </a:xfrm>
          <a:prstGeom prst="rect">
            <a:avLst/>
          </a:prstGeom>
          <a:solidFill>
            <a:schemeClr val="bg1">
              <a:lumMod val="95000"/>
            </a:schemeClr>
          </a:solidFill>
        </p:spPr>
        <p:txBody>
          <a:bodyPr wrap="square" lIns="0" tIns="0" rIns="0" bIns="0" rtlCol="0">
            <a:noAutofit/>
          </a:bodyPr>
          <a:lstStyle/>
          <a:p>
            <a:pPr>
              <a:lnSpc>
                <a:spcPct val="125000"/>
              </a:lnSpc>
              <a:buClr>
                <a:schemeClr val="tx2"/>
              </a:buClr>
            </a:pPr>
            <a:r>
              <a:rPr lang="en-US" sz="1200" dirty="0"/>
              <a:t>Agencies and advertisers have different opinion about several topics related to television and digital advertising. Agency experts think television is more favorable from every aspect, but advertisers also mentioned </a:t>
            </a:r>
            <a:r>
              <a:rPr lang="hu-HU" sz="1200" dirty="0"/>
              <a:t>5</a:t>
            </a:r>
            <a:r>
              <a:rPr lang="en-US" sz="1200" dirty="0"/>
              <a:t> aspects where digital is better. Perhaps the most surprising is the price level of reach purchases, where the difference between the two opinions is the most dramatic.</a:t>
            </a:r>
          </a:p>
        </p:txBody>
      </p:sp>
      <p:sp>
        <p:nvSpPr>
          <p:cNvPr id="19" name="Szövegdoboz 1"/>
          <p:cNvSpPr txBox="1"/>
          <p:nvPr/>
        </p:nvSpPr>
        <p:spPr>
          <a:xfrm>
            <a:off x="4891652" y="1190837"/>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US" sz="1400" b="1" dirty="0"/>
              <a:t>Media agency (n=38)</a:t>
            </a:r>
          </a:p>
        </p:txBody>
      </p:sp>
      <p:sp>
        <p:nvSpPr>
          <p:cNvPr id="21" name="Szövegdoboz 1"/>
          <p:cNvSpPr txBox="1"/>
          <p:nvPr/>
        </p:nvSpPr>
        <p:spPr>
          <a:xfrm>
            <a:off x="8710581" y="1190837"/>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US" sz="1400" b="1" dirty="0"/>
              <a:t>Advertisers (n=43)</a:t>
            </a:r>
          </a:p>
        </p:txBody>
      </p:sp>
      <p:graphicFrame>
        <p:nvGraphicFramePr>
          <p:cNvPr id="6" name="Táblázat 5"/>
          <p:cNvGraphicFramePr>
            <a:graphicFrameLocks noGrp="1"/>
          </p:cNvGraphicFramePr>
          <p:nvPr>
            <p:extLst>
              <p:ext uri="{D42A27DB-BD31-4B8C-83A1-F6EECF244321}">
                <p14:modId xmlns:p14="http://schemas.microsoft.com/office/powerpoint/2010/main" val="3399409072"/>
              </p:ext>
            </p:extLst>
          </p:nvPr>
        </p:nvGraphicFramePr>
        <p:xfrm>
          <a:off x="3944660" y="1592458"/>
          <a:ext cx="6004171" cy="179017"/>
        </p:xfrm>
        <a:graphic>
          <a:graphicData uri="http://schemas.openxmlformats.org/drawingml/2006/table">
            <a:tbl>
              <a:tblPr firstRow="1" bandRow="1">
                <a:tableStyleId>{C115FB49-3FBE-41CF-8DFC-A938FE5134F0}</a:tableStyleId>
              </a:tblPr>
              <a:tblGrid>
                <a:gridCol w="447021">
                  <a:extLst>
                    <a:ext uri="{9D8B030D-6E8A-4147-A177-3AD203B41FA5}">
                      <a16:colId xmlns:a16="http://schemas.microsoft.com/office/drawing/2014/main" xmlns="" val="3463319663"/>
                    </a:ext>
                  </a:extLst>
                </a:gridCol>
                <a:gridCol w="1413776">
                  <a:extLst>
                    <a:ext uri="{9D8B030D-6E8A-4147-A177-3AD203B41FA5}">
                      <a16:colId xmlns:a16="http://schemas.microsoft.com/office/drawing/2014/main" xmlns="" val="3384256576"/>
                    </a:ext>
                  </a:extLst>
                </a:gridCol>
                <a:gridCol w="352425">
                  <a:extLst>
                    <a:ext uri="{9D8B030D-6E8A-4147-A177-3AD203B41FA5}">
                      <a16:colId xmlns:a16="http://schemas.microsoft.com/office/drawing/2014/main" xmlns="" val="1443816438"/>
                    </a:ext>
                  </a:extLst>
                </a:gridCol>
                <a:gridCol w="1552575">
                  <a:extLst>
                    <a:ext uri="{9D8B030D-6E8A-4147-A177-3AD203B41FA5}">
                      <a16:colId xmlns:a16="http://schemas.microsoft.com/office/drawing/2014/main" xmlns="" val="1027395033"/>
                    </a:ext>
                  </a:extLst>
                </a:gridCol>
                <a:gridCol w="457200">
                  <a:extLst>
                    <a:ext uri="{9D8B030D-6E8A-4147-A177-3AD203B41FA5}">
                      <a16:colId xmlns:a16="http://schemas.microsoft.com/office/drawing/2014/main" xmlns="" val="2595913634"/>
                    </a:ext>
                  </a:extLst>
                </a:gridCol>
                <a:gridCol w="1781174">
                  <a:extLst>
                    <a:ext uri="{9D8B030D-6E8A-4147-A177-3AD203B41FA5}">
                      <a16:colId xmlns:a16="http://schemas.microsoft.com/office/drawing/2014/main" xmlns="" val="497115521"/>
                    </a:ext>
                  </a:extLst>
                </a:gridCol>
              </a:tblGrid>
              <a:tr h="179017">
                <a:tc>
                  <a:txBody>
                    <a:bodyPr/>
                    <a:lstStyle/>
                    <a:p>
                      <a:endParaRPr lang="en-US" sz="1000" noProof="0" dirty="0"/>
                    </a:p>
                  </a:txBody>
                  <a:tcPr marL="0" marR="0" marT="0" marB="0">
                    <a:solidFill>
                      <a:schemeClr val="accent3">
                        <a:lumMod val="40000"/>
                        <a:lumOff val="60000"/>
                      </a:schemeClr>
                    </a:solidFill>
                  </a:tcPr>
                </a:tc>
                <a:tc>
                  <a:txBody>
                    <a:bodyPr/>
                    <a:lstStyle/>
                    <a:p>
                      <a:r>
                        <a:rPr lang="en-US" sz="1000" noProof="0" dirty="0"/>
                        <a:t>Typical for internet</a:t>
                      </a:r>
                    </a:p>
                  </a:txBody>
                  <a:tcPr marL="0" marR="0" marT="0" marB="0"/>
                </a:tc>
                <a:tc>
                  <a:txBody>
                    <a:bodyPr/>
                    <a:lstStyle/>
                    <a:p>
                      <a:endParaRPr lang="en-US" sz="1000" noProof="0" dirty="0"/>
                    </a:p>
                  </a:txBody>
                  <a:tcPr marL="0" marR="0" marT="0" marB="0">
                    <a:solidFill>
                      <a:schemeClr val="accent1"/>
                    </a:solidFill>
                  </a:tcPr>
                </a:tc>
                <a:tc>
                  <a:txBody>
                    <a:bodyPr/>
                    <a:lstStyle/>
                    <a:p>
                      <a:r>
                        <a:rPr lang="en-US" sz="1000" noProof="0" dirty="0"/>
                        <a:t>Typical for both</a:t>
                      </a:r>
                    </a:p>
                  </a:txBody>
                  <a:tcPr marL="0" marR="0" marT="0" marB="0"/>
                </a:tc>
                <a:tc>
                  <a:txBody>
                    <a:bodyPr/>
                    <a:lstStyle/>
                    <a:p>
                      <a:endParaRPr lang="en-US" sz="1000" noProof="0" dirty="0"/>
                    </a:p>
                  </a:txBody>
                  <a:tcPr marL="0" marR="0" marT="0" marB="0">
                    <a:solidFill>
                      <a:schemeClr val="accent2"/>
                    </a:solidFill>
                  </a:tcPr>
                </a:tc>
                <a:tc>
                  <a:txBody>
                    <a:bodyPr/>
                    <a:lstStyle/>
                    <a:p>
                      <a:r>
                        <a:rPr lang="en-US" sz="1000" noProof="0" dirty="0"/>
                        <a:t>Typical for TV</a:t>
                      </a:r>
                    </a:p>
                  </a:txBody>
                  <a:tcPr marL="0" marR="0" marT="0" marB="0"/>
                </a:tc>
                <a:extLst>
                  <a:ext uri="{0D108BD9-81ED-4DB2-BD59-A6C34878D82A}">
                    <a16:rowId xmlns:a16="http://schemas.microsoft.com/office/drawing/2014/main" xmlns="" val="3970427811"/>
                  </a:ext>
                </a:extLst>
              </a:tr>
            </a:tbl>
          </a:graphicData>
        </a:graphic>
      </p:graphicFrame>
      <p:cxnSp>
        <p:nvCxnSpPr>
          <p:cNvPr id="20" name="Egyenes összekötő 19"/>
          <p:cNvCxnSpPr/>
          <p:nvPr/>
        </p:nvCxnSpPr>
        <p:spPr>
          <a:xfrm flipV="1">
            <a:off x="431215" y="3200400"/>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450265" y="4505325"/>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53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66</a:t>
            </a:fld>
            <a:endParaRPr lang="en-US" dirty="0"/>
          </a:p>
        </p:txBody>
      </p:sp>
      <p:sp>
        <p:nvSpPr>
          <p:cNvPr id="5" name="Title 4"/>
          <p:cNvSpPr>
            <a:spLocks noGrp="1"/>
          </p:cNvSpPr>
          <p:nvPr>
            <p:ph type="ctrTitle"/>
          </p:nvPr>
        </p:nvSpPr>
        <p:spPr>
          <a:xfrm>
            <a:off x="324294" y="2310868"/>
            <a:ext cx="4154400" cy="2236264"/>
          </a:xfrm>
        </p:spPr>
        <p:txBody>
          <a:bodyPr anchor="ctr"/>
          <a:lstStyle/>
          <a:p>
            <a:r>
              <a:rPr lang="hu-HU" sz="4000" b="1" dirty="0"/>
              <a:t>7. </a:t>
            </a:r>
            <a:r>
              <a:rPr lang="en-US" sz="4000" b="1" dirty="0"/>
              <a:t>The future of television on the advertising market</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1037372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33334" y="293621"/>
            <a:ext cx="6429582" cy="768107"/>
          </a:xfrm>
        </p:spPr>
        <p:txBody>
          <a:bodyPr/>
          <a:lstStyle/>
          <a:p>
            <a:r>
              <a:rPr lang="en-US" sz="2800" dirty="0"/>
              <a:t>Changes in advertising spending</a:t>
            </a:r>
            <a:r>
              <a:rPr lang="en-US" sz="3200" dirty="0"/>
              <a:t/>
            </a:r>
            <a:br>
              <a:rPr lang="en-US" sz="3200" dirty="0"/>
            </a:br>
            <a:endParaRPr lang="en-US"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en-US" sz="800" dirty="0">
                <a:solidFill>
                  <a:schemeClr val="tx1">
                    <a:lumMod val="75000"/>
                  </a:schemeClr>
                </a:solidFill>
              </a:rPr>
              <a:t>The Association of Hungarian Advertisers has estimated 260 billion HUF total advertising spending in 2018. How much do you think will be the total advertising spending in 2019 approximately? And in 2020? Please estimate it!</a:t>
            </a:r>
          </a:p>
        </p:txBody>
      </p:sp>
      <p:sp>
        <p:nvSpPr>
          <p:cNvPr id="11" name="Szövegdoboz 10"/>
          <p:cNvSpPr txBox="1"/>
          <p:nvPr/>
        </p:nvSpPr>
        <p:spPr>
          <a:xfrm>
            <a:off x="833334" y="1061728"/>
            <a:ext cx="2781300" cy="397509"/>
          </a:xfrm>
          <a:prstGeom prst="rect">
            <a:avLst/>
          </a:prstGeom>
          <a:noFill/>
        </p:spPr>
        <p:txBody>
          <a:bodyPr wrap="none" lIns="0" tIns="0" rIns="0" bIns="0" rtlCol="0">
            <a:noAutofit/>
          </a:bodyPr>
          <a:lstStyle/>
          <a:p>
            <a:pPr>
              <a:lnSpc>
                <a:spcPct val="125000"/>
              </a:lnSpc>
              <a:buClr>
                <a:schemeClr val="tx2"/>
              </a:buClr>
            </a:pPr>
            <a:r>
              <a:rPr lang="en-US" sz="1400" b="1" dirty="0"/>
              <a:t>Advertising spending</a:t>
            </a:r>
          </a:p>
          <a:p>
            <a:pPr>
              <a:lnSpc>
                <a:spcPct val="125000"/>
              </a:lnSpc>
              <a:buClr>
                <a:schemeClr val="tx2"/>
              </a:buClr>
            </a:pPr>
            <a:r>
              <a:rPr lang="en-US" sz="1400" b="1" dirty="0"/>
              <a:t>Billion HUF, 2018: MRSZ (=Association of Hungarian Advertisers) data, median of estimated values for 2019-2020</a:t>
            </a:r>
          </a:p>
        </p:txBody>
      </p:sp>
      <p:sp>
        <p:nvSpPr>
          <p:cNvPr id="17" name="Szövegdoboz 16"/>
          <p:cNvSpPr txBox="1"/>
          <p:nvPr/>
        </p:nvSpPr>
        <p:spPr>
          <a:xfrm>
            <a:off x="399843" y="5463674"/>
            <a:ext cx="11360735" cy="699854"/>
          </a:xfrm>
          <a:prstGeom prst="rect">
            <a:avLst/>
          </a:prstGeom>
          <a:solidFill>
            <a:schemeClr val="bg1">
              <a:lumMod val="95000"/>
            </a:schemeClr>
          </a:solidFill>
        </p:spPr>
        <p:txBody>
          <a:bodyPr wrap="square" lIns="0" tIns="0" rIns="0" bIns="0" rtlCol="0">
            <a:noAutofit/>
          </a:bodyPr>
          <a:lstStyle/>
          <a:p>
            <a:pPr>
              <a:lnSpc>
                <a:spcPct val="125000"/>
              </a:lnSpc>
              <a:buClr>
                <a:schemeClr val="tx2"/>
              </a:buClr>
            </a:pPr>
            <a:r>
              <a:rPr lang="en-US" sz="1200" dirty="0"/>
              <a:t>Professional expect a ~7% increase in advertising spending in the coming years. The opinions of media agencies and advertisers on the expected size of the Hungarian advertising market for the next 2 years (2019-2020) are practically identical. An increase of 20-20 billion HUF is forecasted for the next 2 years. </a:t>
            </a:r>
          </a:p>
        </p:txBody>
      </p:sp>
      <p:graphicFrame>
        <p:nvGraphicFramePr>
          <p:cNvPr id="12" name="Content Placeholder 9"/>
          <p:cNvGraphicFramePr>
            <a:graphicFrameLocks/>
          </p:cNvGraphicFramePr>
          <p:nvPr>
            <p:extLst>
              <p:ext uri="{D42A27DB-BD31-4B8C-83A1-F6EECF244321}">
                <p14:modId xmlns:p14="http://schemas.microsoft.com/office/powerpoint/2010/main" val="3703758723"/>
              </p:ext>
            </p:extLst>
          </p:nvPr>
        </p:nvGraphicFramePr>
        <p:xfrm>
          <a:off x="1389059" y="1990963"/>
          <a:ext cx="8639382" cy="3223836"/>
        </p:xfrm>
        <a:graphic>
          <a:graphicData uri="http://schemas.openxmlformats.org/drawingml/2006/chart">
            <c:chart xmlns:c="http://schemas.openxmlformats.org/drawingml/2006/chart" xmlns:r="http://schemas.openxmlformats.org/officeDocument/2006/relationships" r:id="rId2"/>
          </a:graphicData>
        </a:graphic>
      </p:graphicFrame>
      <p:sp>
        <p:nvSpPr>
          <p:cNvPr id="13" name="Szövegdoboz 1"/>
          <p:cNvSpPr txBox="1"/>
          <p:nvPr/>
        </p:nvSpPr>
        <p:spPr>
          <a:xfrm>
            <a:off x="2042751" y="1859465"/>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US" sz="1400" b="1" dirty="0"/>
              <a:t>Media agency (n=38)</a:t>
            </a:r>
          </a:p>
        </p:txBody>
      </p:sp>
      <p:sp>
        <p:nvSpPr>
          <p:cNvPr id="14" name="Szövegdoboz 1"/>
          <p:cNvSpPr txBox="1"/>
          <p:nvPr/>
        </p:nvSpPr>
        <p:spPr>
          <a:xfrm>
            <a:off x="7410380" y="1862244"/>
            <a:ext cx="2163370" cy="323809"/>
          </a:xfrm>
          <a:prstGeom prst="rect">
            <a:avLst/>
          </a:prstGeom>
          <a:noFill/>
        </p:spPr>
        <p:txBody>
          <a:bodyPr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US" sz="1400" b="1" dirty="0"/>
              <a:t>Advertisers (n=43)</a:t>
            </a:r>
          </a:p>
        </p:txBody>
      </p:sp>
    </p:spTree>
    <p:extLst>
      <p:ext uri="{BB962C8B-B14F-4D97-AF65-F5344CB8AC3E}">
        <p14:creationId xmlns:p14="http://schemas.microsoft.com/office/powerpoint/2010/main" val="2306195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38846"/>
            <a:ext cx="6089530" cy="1692564"/>
          </a:xfrm>
          <a:prstGeom prst="rect">
            <a:avLst/>
          </a:prstGeom>
          <a:noFill/>
        </p:spPr>
        <p:txBody>
          <a:bodyPr wrap="square" lIns="0" tIns="0" rIns="0" bIns="0" rtlCol="0">
            <a:noAutofit/>
          </a:bodyPr>
          <a:lstStyle/>
          <a:p>
            <a:pPr>
              <a:lnSpc>
                <a:spcPct val="125000"/>
              </a:lnSpc>
              <a:buClr>
                <a:schemeClr val="tx2"/>
              </a:buClr>
            </a:pPr>
            <a:r>
              <a:rPr lang="en-GB" sz="1400" dirty="0"/>
              <a:t>Since the respondents didn’t represent the side of media owners, of course we cannot expect them to have ready answers on what the place and role of television could be on the advertising market in the future.</a:t>
            </a:r>
          </a:p>
          <a:p>
            <a:pPr>
              <a:lnSpc>
                <a:spcPct val="125000"/>
              </a:lnSpc>
              <a:buClr>
                <a:schemeClr val="tx2"/>
              </a:buClr>
            </a:pPr>
            <a:r>
              <a:rPr lang="en-GB" sz="1400" dirty="0"/>
              <a:t>Almost all of those who meaningfully responded to this question referred to the personalized content and programmatic sales to realize it.</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619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 name="Title 1"/>
          <p:cNvSpPr>
            <a:spLocks noGrp="1"/>
          </p:cNvSpPr>
          <p:nvPr>
            <p:ph type="title"/>
          </p:nvPr>
        </p:nvSpPr>
        <p:spPr>
          <a:xfrm>
            <a:off x="731519" y="229932"/>
            <a:ext cx="10232891" cy="490042"/>
          </a:xfrm>
        </p:spPr>
        <p:txBody>
          <a:bodyPr/>
          <a:lstStyle/>
          <a:p>
            <a:r>
              <a:rPr lang="en-GB" sz="3600" dirty="0">
                <a:solidFill>
                  <a:schemeClr val="accent3">
                    <a:lumMod val="50000"/>
                  </a:schemeClr>
                </a:solidFill>
              </a:rPr>
              <a:t>The future of television on the advertising market</a:t>
            </a:r>
            <a:br>
              <a:rPr lang="en-GB" sz="3600" dirty="0">
                <a:solidFill>
                  <a:schemeClr val="accent3">
                    <a:lumMod val="50000"/>
                  </a:schemeClr>
                </a:solidFill>
              </a:rPr>
            </a:br>
            <a:r>
              <a:rPr lang="en-GB" sz="2400" dirty="0">
                <a:solidFill>
                  <a:schemeClr val="accent3">
                    <a:lumMod val="50000"/>
                  </a:schemeClr>
                </a:solidFill>
              </a:rPr>
              <a:t>Programmatic, programmatic, programmatic…</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9" name="Text Placeholder 1">
            <a:extLst>
              <a:ext uri="{FF2B5EF4-FFF2-40B4-BE49-F238E27FC236}">
                <a16:creationId xmlns:a16="http://schemas.microsoft.com/office/drawing/2014/main" xmlns="" id="{D4F5B5EC-B184-4163-9B5D-058C5A0DA3AF}"/>
              </a:ext>
            </a:extLst>
          </p:cNvPr>
          <p:cNvSpPr txBox="1">
            <a:spLocks/>
          </p:cNvSpPr>
          <p:nvPr>
            <p:custDataLst>
              <p:tags r:id="rId1"/>
            </p:custDataLst>
          </p:nvPr>
        </p:nvSpPr>
        <p:spPr bwMode="gray">
          <a:xfrm>
            <a:off x="7350100" y="1334363"/>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„Yes, of course programmatic TV is discussed at foreign conferences which has already appeared at a certain extent in online also in Hungary, or it is available. Its infrastructural background creates limits.</a:t>
            </a:r>
            <a:r>
              <a:rPr lang="en-GB" sz="1200" dirty="0"/>
              <a:t>” (Ü2)</a:t>
            </a:r>
            <a:endParaRPr lang="en-GB" sz="1200" dirty="0">
              <a:ea typeface="Arial" panose="020B0604020202020204" pitchFamily="34" charset="0"/>
            </a:endParaRPr>
          </a:p>
        </p:txBody>
      </p:sp>
      <p:sp>
        <p:nvSpPr>
          <p:cNvPr id="7" name="Text Placeholder 1">
            <a:extLst>
              <a:ext uri="{FF2B5EF4-FFF2-40B4-BE49-F238E27FC236}">
                <a16:creationId xmlns:a16="http://schemas.microsoft.com/office/drawing/2014/main" xmlns="" id="{C7947210-B949-44D1-ACAE-8EACD57C5B4B}"/>
              </a:ext>
            </a:extLst>
          </p:cNvPr>
          <p:cNvSpPr txBox="1">
            <a:spLocks/>
          </p:cNvSpPr>
          <p:nvPr>
            <p:custDataLst>
              <p:tags r:id="rId2"/>
            </p:custDataLst>
          </p:nvPr>
        </p:nvSpPr>
        <p:spPr bwMode="gray">
          <a:xfrm>
            <a:off x="7350100" y="2848414"/>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„Those pragmatic markets that dare to start to put a part of inventory into the programmatic marketplace, but that requires such infrastructural development and such will that doesn’t exist in Hungary, and I think it will not exist for many, many years.” </a:t>
            </a:r>
            <a:r>
              <a:rPr lang="en-GB" sz="1200" dirty="0"/>
              <a:t>(Ü3)</a:t>
            </a:r>
            <a:endParaRPr lang="en-GB" sz="1200" dirty="0">
              <a:ea typeface="Arial" panose="020B0604020202020204" pitchFamily="34" charset="0"/>
            </a:endParaRPr>
          </a:p>
        </p:txBody>
      </p:sp>
      <p:sp>
        <p:nvSpPr>
          <p:cNvPr id="10" name="Freeform 17">
            <a:extLst>
              <a:ext uri="{FF2B5EF4-FFF2-40B4-BE49-F238E27FC236}">
                <a16:creationId xmlns:a16="http://schemas.microsoft.com/office/drawing/2014/main" xmlns="" id="{8A2004A0-29EC-4951-AC70-949AAB488286}"/>
              </a:ext>
            </a:extLst>
          </p:cNvPr>
          <p:cNvSpPr>
            <a:spLocks noChangeAspect="1" noEditPoints="1"/>
          </p:cNvSpPr>
          <p:nvPr>
            <p:custDataLst>
              <p:tags r:id="rId3"/>
            </p:custDataLst>
          </p:nvPr>
        </p:nvSpPr>
        <p:spPr bwMode="auto">
          <a:xfrm>
            <a:off x="5551663" y="3300513"/>
            <a:ext cx="807295" cy="807295"/>
          </a:xfrm>
          <a:custGeom>
            <a:avLst/>
            <a:gdLst>
              <a:gd name="T0" fmla="*/ 2080 w 2080"/>
              <a:gd name="T1" fmla="*/ 1040 h 2080"/>
              <a:gd name="T2" fmla="*/ 0 w 2080"/>
              <a:gd name="T3" fmla="*/ 1040 h 2080"/>
              <a:gd name="T4" fmla="*/ 1104 w 2080"/>
              <a:gd name="T5" fmla="*/ 690 h 2080"/>
              <a:gd name="T6" fmla="*/ 990 w 2080"/>
              <a:gd name="T7" fmla="*/ 855 h 2080"/>
              <a:gd name="T8" fmla="*/ 1135 w 2080"/>
              <a:gd name="T9" fmla="*/ 1158 h 2080"/>
              <a:gd name="T10" fmla="*/ 1358 w 2080"/>
              <a:gd name="T11" fmla="*/ 1163 h 2080"/>
              <a:gd name="T12" fmla="*/ 1450 w 2080"/>
              <a:gd name="T13" fmla="*/ 1388 h 2080"/>
              <a:gd name="T14" fmla="*/ 1489 w 2080"/>
              <a:gd name="T15" fmla="*/ 1717 h 2080"/>
              <a:gd name="T16" fmla="*/ 1784 w 2080"/>
              <a:gd name="T17" fmla="*/ 1402 h 2080"/>
              <a:gd name="T18" fmla="*/ 1887 w 2080"/>
              <a:gd name="T19" fmla="*/ 970 h 2080"/>
              <a:gd name="T20" fmla="*/ 1976 w 2080"/>
              <a:gd name="T21" fmla="*/ 848 h 2080"/>
              <a:gd name="T22" fmla="*/ 1656 w 2080"/>
              <a:gd name="T23" fmla="*/ 304 h 2080"/>
              <a:gd name="T24" fmla="*/ 1480 w 2080"/>
              <a:gd name="T25" fmla="*/ 200 h 2080"/>
              <a:gd name="T26" fmla="*/ 1312 w 2080"/>
              <a:gd name="T27" fmla="*/ 285 h 2080"/>
              <a:gd name="T28" fmla="*/ 1260 w 2080"/>
              <a:gd name="T29" fmla="*/ 417 h 2080"/>
              <a:gd name="T30" fmla="*/ 1122 w 2080"/>
              <a:gd name="T31" fmla="*/ 588 h 2080"/>
              <a:gd name="T32" fmla="*/ 1308 w 2080"/>
              <a:gd name="T33" fmla="*/ 505 h 2080"/>
              <a:gd name="T34" fmla="*/ 1479 w 2080"/>
              <a:gd name="T35" fmla="*/ 594 h 2080"/>
              <a:gd name="T36" fmla="*/ 1442 w 2080"/>
              <a:gd name="T37" fmla="*/ 519 h 2080"/>
              <a:gd name="T38" fmla="*/ 1558 w 2080"/>
              <a:gd name="T39" fmla="*/ 606 h 2080"/>
              <a:gd name="T40" fmla="*/ 1710 w 2080"/>
              <a:gd name="T41" fmla="*/ 724 h 2080"/>
              <a:gd name="T42" fmla="*/ 1520 w 2080"/>
              <a:gd name="T43" fmla="*/ 720 h 2080"/>
              <a:gd name="T44" fmla="*/ 1290 w 2080"/>
              <a:gd name="T45" fmla="*/ 606 h 2080"/>
              <a:gd name="T46" fmla="*/ 1135 w 2080"/>
              <a:gd name="T47" fmla="*/ 85 h 2080"/>
              <a:gd name="T48" fmla="*/ 638 w 2080"/>
              <a:gd name="T49" fmla="*/ 168 h 2080"/>
              <a:gd name="T50" fmla="*/ 736 w 2080"/>
              <a:gd name="T51" fmla="*/ 298 h 2080"/>
              <a:gd name="T52" fmla="*/ 1015 w 2080"/>
              <a:gd name="T53" fmla="*/ 193 h 2080"/>
              <a:gd name="T54" fmla="*/ 1135 w 2080"/>
              <a:gd name="T55" fmla="*/ 85 h 2080"/>
              <a:gd name="T56" fmla="*/ 109 w 2080"/>
              <a:gd name="T57" fmla="*/ 806 h 2080"/>
              <a:gd name="T58" fmla="*/ 279 w 2080"/>
              <a:gd name="T59" fmla="*/ 617 h 2080"/>
              <a:gd name="T60" fmla="*/ 461 w 2080"/>
              <a:gd name="T61" fmla="*/ 448 h 2080"/>
              <a:gd name="T62" fmla="*/ 538 w 2080"/>
              <a:gd name="T63" fmla="*/ 323 h 2080"/>
              <a:gd name="T64" fmla="*/ 547 w 2080"/>
              <a:gd name="T65" fmla="*/ 216 h 2080"/>
              <a:gd name="T66" fmla="*/ 81 w 2080"/>
              <a:gd name="T67" fmla="*/ 992 h 2080"/>
              <a:gd name="T68" fmla="*/ 166 w 2080"/>
              <a:gd name="T69" fmla="*/ 1271 h 2080"/>
              <a:gd name="T70" fmla="*/ 320 w 2080"/>
              <a:gd name="T71" fmla="*/ 1640 h 2080"/>
              <a:gd name="T72" fmla="*/ 539 w 2080"/>
              <a:gd name="T73" fmla="*/ 1859 h 2080"/>
              <a:gd name="T74" fmla="*/ 637 w 2080"/>
              <a:gd name="T75" fmla="*/ 1571 h 2080"/>
              <a:gd name="T76" fmla="*/ 685 w 2080"/>
              <a:gd name="T77" fmla="*/ 1324 h 2080"/>
              <a:gd name="T78" fmla="*/ 373 w 2080"/>
              <a:gd name="T79" fmla="*/ 1113 h 2080"/>
              <a:gd name="T80" fmla="*/ 158 w 2080"/>
              <a:gd name="T81" fmla="*/ 1026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104" y="690"/>
                </a:moveTo>
                <a:cubicBezTo>
                  <a:pt x="1096" y="705"/>
                  <a:pt x="1048" y="736"/>
                  <a:pt x="1024" y="770"/>
                </a:cubicBezTo>
                <a:cubicBezTo>
                  <a:pt x="1007" y="794"/>
                  <a:pt x="992" y="823"/>
                  <a:pt x="990" y="855"/>
                </a:cubicBezTo>
                <a:cubicBezTo>
                  <a:pt x="988" y="876"/>
                  <a:pt x="977" y="973"/>
                  <a:pt x="978" y="980"/>
                </a:cubicBezTo>
                <a:cubicBezTo>
                  <a:pt x="994" y="1056"/>
                  <a:pt x="1063" y="1129"/>
                  <a:pt x="1135" y="1158"/>
                </a:cubicBezTo>
                <a:cubicBezTo>
                  <a:pt x="1171" y="1172"/>
                  <a:pt x="1238" y="1138"/>
                  <a:pt x="1283" y="1123"/>
                </a:cubicBezTo>
                <a:cubicBezTo>
                  <a:pt x="1334" y="1106"/>
                  <a:pt x="1337" y="1125"/>
                  <a:pt x="1358" y="1163"/>
                </a:cubicBezTo>
                <a:cubicBezTo>
                  <a:pt x="1396" y="1228"/>
                  <a:pt x="1386" y="1168"/>
                  <a:pt x="1403" y="1260"/>
                </a:cubicBezTo>
                <a:cubicBezTo>
                  <a:pt x="1409" y="1293"/>
                  <a:pt x="1451" y="1351"/>
                  <a:pt x="1450" y="1388"/>
                </a:cubicBezTo>
                <a:cubicBezTo>
                  <a:pt x="1449" y="1444"/>
                  <a:pt x="1427" y="1454"/>
                  <a:pt x="1421" y="1503"/>
                </a:cubicBezTo>
                <a:cubicBezTo>
                  <a:pt x="1420" y="1509"/>
                  <a:pt x="1482" y="1708"/>
                  <a:pt x="1489" y="1717"/>
                </a:cubicBezTo>
                <a:cubicBezTo>
                  <a:pt x="1527" y="1764"/>
                  <a:pt x="1635" y="1650"/>
                  <a:pt x="1690" y="1568"/>
                </a:cubicBezTo>
                <a:cubicBezTo>
                  <a:pt x="1698" y="1555"/>
                  <a:pt x="1783" y="1406"/>
                  <a:pt x="1784" y="1402"/>
                </a:cubicBezTo>
                <a:cubicBezTo>
                  <a:pt x="1820" y="1296"/>
                  <a:pt x="1730" y="1323"/>
                  <a:pt x="1887" y="1122"/>
                </a:cubicBezTo>
                <a:cubicBezTo>
                  <a:pt x="1939" y="1056"/>
                  <a:pt x="1851" y="1017"/>
                  <a:pt x="1887" y="970"/>
                </a:cubicBezTo>
                <a:cubicBezTo>
                  <a:pt x="1892" y="962"/>
                  <a:pt x="1925" y="960"/>
                  <a:pt x="1940" y="935"/>
                </a:cubicBezTo>
                <a:cubicBezTo>
                  <a:pt x="1958" y="905"/>
                  <a:pt x="1959" y="853"/>
                  <a:pt x="1976" y="848"/>
                </a:cubicBezTo>
                <a:cubicBezTo>
                  <a:pt x="1977" y="848"/>
                  <a:pt x="1979" y="848"/>
                  <a:pt x="1981" y="848"/>
                </a:cubicBezTo>
                <a:cubicBezTo>
                  <a:pt x="1937" y="631"/>
                  <a:pt x="1819" y="440"/>
                  <a:pt x="1656" y="304"/>
                </a:cubicBezTo>
                <a:cubicBezTo>
                  <a:pt x="1632" y="296"/>
                  <a:pt x="1609" y="284"/>
                  <a:pt x="1582" y="267"/>
                </a:cubicBezTo>
                <a:cubicBezTo>
                  <a:pt x="1548" y="246"/>
                  <a:pt x="1515" y="221"/>
                  <a:pt x="1480" y="200"/>
                </a:cubicBezTo>
                <a:cubicBezTo>
                  <a:pt x="1454" y="185"/>
                  <a:pt x="1422" y="227"/>
                  <a:pt x="1398" y="238"/>
                </a:cubicBezTo>
                <a:cubicBezTo>
                  <a:pt x="1374" y="251"/>
                  <a:pt x="1326" y="256"/>
                  <a:pt x="1312" y="285"/>
                </a:cubicBezTo>
                <a:cubicBezTo>
                  <a:pt x="1295" y="319"/>
                  <a:pt x="1347" y="353"/>
                  <a:pt x="1315" y="374"/>
                </a:cubicBezTo>
                <a:cubicBezTo>
                  <a:pt x="1288" y="393"/>
                  <a:pt x="1278" y="412"/>
                  <a:pt x="1260" y="417"/>
                </a:cubicBezTo>
                <a:cubicBezTo>
                  <a:pt x="1216" y="430"/>
                  <a:pt x="1178" y="407"/>
                  <a:pt x="1132" y="444"/>
                </a:cubicBezTo>
                <a:cubicBezTo>
                  <a:pt x="1085" y="482"/>
                  <a:pt x="1086" y="570"/>
                  <a:pt x="1122" y="588"/>
                </a:cubicBezTo>
                <a:cubicBezTo>
                  <a:pt x="1160" y="606"/>
                  <a:pt x="1215" y="615"/>
                  <a:pt x="1239" y="579"/>
                </a:cubicBezTo>
                <a:cubicBezTo>
                  <a:pt x="1254" y="558"/>
                  <a:pt x="1289" y="514"/>
                  <a:pt x="1308" y="505"/>
                </a:cubicBezTo>
                <a:cubicBezTo>
                  <a:pt x="1347" y="487"/>
                  <a:pt x="1372" y="520"/>
                  <a:pt x="1397" y="534"/>
                </a:cubicBezTo>
                <a:cubicBezTo>
                  <a:pt x="1446" y="559"/>
                  <a:pt x="1487" y="572"/>
                  <a:pt x="1479" y="594"/>
                </a:cubicBezTo>
                <a:cubicBezTo>
                  <a:pt x="1463" y="634"/>
                  <a:pt x="1522" y="604"/>
                  <a:pt x="1516" y="582"/>
                </a:cubicBezTo>
                <a:cubicBezTo>
                  <a:pt x="1511" y="562"/>
                  <a:pt x="1470" y="556"/>
                  <a:pt x="1442" y="519"/>
                </a:cubicBezTo>
                <a:cubicBezTo>
                  <a:pt x="1433" y="507"/>
                  <a:pt x="1487" y="496"/>
                  <a:pt x="1505" y="522"/>
                </a:cubicBezTo>
                <a:cubicBezTo>
                  <a:pt x="1522" y="546"/>
                  <a:pt x="1545" y="592"/>
                  <a:pt x="1558" y="606"/>
                </a:cubicBezTo>
                <a:cubicBezTo>
                  <a:pt x="1574" y="624"/>
                  <a:pt x="1680" y="600"/>
                  <a:pt x="1726" y="649"/>
                </a:cubicBezTo>
                <a:cubicBezTo>
                  <a:pt x="1744" y="669"/>
                  <a:pt x="1734" y="712"/>
                  <a:pt x="1710" y="724"/>
                </a:cubicBezTo>
                <a:cubicBezTo>
                  <a:pt x="1669" y="744"/>
                  <a:pt x="1647" y="728"/>
                  <a:pt x="1600" y="720"/>
                </a:cubicBezTo>
                <a:cubicBezTo>
                  <a:pt x="1591" y="718"/>
                  <a:pt x="1529" y="722"/>
                  <a:pt x="1520" y="720"/>
                </a:cubicBezTo>
                <a:cubicBezTo>
                  <a:pt x="1444" y="707"/>
                  <a:pt x="1474" y="626"/>
                  <a:pt x="1400" y="600"/>
                </a:cubicBezTo>
                <a:cubicBezTo>
                  <a:pt x="1385" y="595"/>
                  <a:pt x="1317" y="596"/>
                  <a:pt x="1290" y="606"/>
                </a:cubicBezTo>
                <a:cubicBezTo>
                  <a:pt x="1171" y="648"/>
                  <a:pt x="1170" y="574"/>
                  <a:pt x="1104" y="690"/>
                </a:cubicBezTo>
                <a:close/>
                <a:moveTo>
                  <a:pt x="1135" y="85"/>
                </a:moveTo>
                <a:cubicBezTo>
                  <a:pt x="1104" y="82"/>
                  <a:pt x="1072" y="80"/>
                  <a:pt x="1040" y="80"/>
                </a:cubicBezTo>
                <a:cubicBezTo>
                  <a:pt x="896" y="80"/>
                  <a:pt x="760" y="112"/>
                  <a:pt x="638" y="168"/>
                </a:cubicBezTo>
                <a:cubicBezTo>
                  <a:pt x="684" y="158"/>
                  <a:pt x="733" y="154"/>
                  <a:pt x="744" y="169"/>
                </a:cubicBezTo>
                <a:cubicBezTo>
                  <a:pt x="758" y="188"/>
                  <a:pt x="687" y="310"/>
                  <a:pt x="736" y="298"/>
                </a:cubicBezTo>
                <a:cubicBezTo>
                  <a:pt x="766" y="292"/>
                  <a:pt x="812" y="245"/>
                  <a:pt x="865" y="222"/>
                </a:cubicBezTo>
                <a:cubicBezTo>
                  <a:pt x="917" y="200"/>
                  <a:pt x="964" y="212"/>
                  <a:pt x="1015" y="193"/>
                </a:cubicBezTo>
                <a:cubicBezTo>
                  <a:pt x="1085" y="168"/>
                  <a:pt x="1098" y="126"/>
                  <a:pt x="1119" y="114"/>
                </a:cubicBezTo>
                <a:cubicBezTo>
                  <a:pt x="1133" y="105"/>
                  <a:pt x="1137" y="95"/>
                  <a:pt x="1135" y="85"/>
                </a:cubicBezTo>
                <a:close/>
                <a:moveTo>
                  <a:pt x="547" y="216"/>
                </a:moveTo>
                <a:cubicBezTo>
                  <a:pt x="332" y="345"/>
                  <a:pt x="171" y="556"/>
                  <a:pt x="109" y="806"/>
                </a:cubicBezTo>
                <a:cubicBezTo>
                  <a:pt x="122" y="790"/>
                  <a:pt x="168" y="762"/>
                  <a:pt x="210" y="733"/>
                </a:cubicBezTo>
                <a:cubicBezTo>
                  <a:pt x="244" y="708"/>
                  <a:pt x="262" y="631"/>
                  <a:pt x="279" y="617"/>
                </a:cubicBezTo>
                <a:cubicBezTo>
                  <a:pt x="325" y="581"/>
                  <a:pt x="365" y="534"/>
                  <a:pt x="426" y="526"/>
                </a:cubicBezTo>
                <a:cubicBezTo>
                  <a:pt x="444" y="523"/>
                  <a:pt x="434" y="462"/>
                  <a:pt x="461" y="448"/>
                </a:cubicBezTo>
                <a:cubicBezTo>
                  <a:pt x="506" y="424"/>
                  <a:pt x="508" y="509"/>
                  <a:pt x="561" y="453"/>
                </a:cubicBezTo>
                <a:cubicBezTo>
                  <a:pt x="585" y="427"/>
                  <a:pt x="533" y="349"/>
                  <a:pt x="538" y="323"/>
                </a:cubicBezTo>
                <a:cubicBezTo>
                  <a:pt x="550" y="268"/>
                  <a:pt x="607" y="269"/>
                  <a:pt x="605" y="251"/>
                </a:cubicBezTo>
                <a:cubicBezTo>
                  <a:pt x="605" y="249"/>
                  <a:pt x="558" y="233"/>
                  <a:pt x="547" y="216"/>
                </a:cubicBezTo>
                <a:close/>
                <a:moveTo>
                  <a:pt x="94" y="879"/>
                </a:moveTo>
                <a:cubicBezTo>
                  <a:pt x="87" y="916"/>
                  <a:pt x="83" y="954"/>
                  <a:pt x="81" y="992"/>
                </a:cubicBezTo>
                <a:cubicBezTo>
                  <a:pt x="120" y="1042"/>
                  <a:pt x="158" y="1108"/>
                  <a:pt x="157" y="1122"/>
                </a:cubicBezTo>
                <a:cubicBezTo>
                  <a:pt x="152" y="1167"/>
                  <a:pt x="158" y="1217"/>
                  <a:pt x="166" y="1271"/>
                </a:cubicBezTo>
                <a:cubicBezTo>
                  <a:pt x="176" y="1330"/>
                  <a:pt x="230" y="1405"/>
                  <a:pt x="281" y="1462"/>
                </a:cubicBezTo>
                <a:cubicBezTo>
                  <a:pt x="306" y="1490"/>
                  <a:pt x="299" y="1590"/>
                  <a:pt x="320" y="1640"/>
                </a:cubicBezTo>
                <a:cubicBezTo>
                  <a:pt x="333" y="1672"/>
                  <a:pt x="371" y="1720"/>
                  <a:pt x="414" y="1768"/>
                </a:cubicBezTo>
                <a:cubicBezTo>
                  <a:pt x="453" y="1801"/>
                  <a:pt x="495" y="1832"/>
                  <a:pt x="539" y="1859"/>
                </a:cubicBezTo>
                <a:cubicBezTo>
                  <a:pt x="500" y="1760"/>
                  <a:pt x="557" y="1754"/>
                  <a:pt x="552" y="1688"/>
                </a:cubicBezTo>
                <a:cubicBezTo>
                  <a:pt x="547" y="1629"/>
                  <a:pt x="579" y="1595"/>
                  <a:pt x="637" y="1571"/>
                </a:cubicBezTo>
                <a:cubicBezTo>
                  <a:pt x="673" y="1556"/>
                  <a:pt x="644" y="1490"/>
                  <a:pt x="654" y="1451"/>
                </a:cubicBezTo>
                <a:cubicBezTo>
                  <a:pt x="667" y="1401"/>
                  <a:pt x="710" y="1372"/>
                  <a:pt x="685" y="1324"/>
                </a:cubicBezTo>
                <a:cubicBezTo>
                  <a:pt x="674" y="1302"/>
                  <a:pt x="545" y="1263"/>
                  <a:pt x="498" y="1235"/>
                </a:cubicBezTo>
                <a:cubicBezTo>
                  <a:pt x="438" y="1199"/>
                  <a:pt x="517" y="1189"/>
                  <a:pt x="373" y="1113"/>
                </a:cubicBezTo>
                <a:cubicBezTo>
                  <a:pt x="338" y="1094"/>
                  <a:pt x="313" y="1044"/>
                  <a:pt x="254" y="1026"/>
                </a:cubicBezTo>
                <a:cubicBezTo>
                  <a:pt x="217" y="1015"/>
                  <a:pt x="190" y="1055"/>
                  <a:pt x="158" y="1026"/>
                </a:cubicBezTo>
                <a:cubicBezTo>
                  <a:pt x="143" y="1013"/>
                  <a:pt x="98" y="947"/>
                  <a:pt x="94" y="879"/>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dirty="0"/>
          </a:p>
        </p:txBody>
      </p:sp>
      <p:sp>
        <p:nvSpPr>
          <p:cNvPr id="11" name="TextBox 10">
            <a:extLst>
              <a:ext uri="{FF2B5EF4-FFF2-40B4-BE49-F238E27FC236}">
                <a16:creationId xmlns:a16="http://schemas.microsoft.com/office/drawing/2014/main" xmlns="" id="{3AD194E9-1F37-4FAA-9C2C-7F517C128741}"/>
              </a:ext>
            </a:extLst>
          </p:cNvPr>
          <p:cNvSpPr txBox="1"/>
          <p:nvPr/>
        </p:nvSpPr>
        <p:spPr>
          <a:xfrm>
            <a:off x="699102" y="3120185"/>
            <a:ext cx="4502071" cy="1153573"/>
          </a:xfrm>
          <a:prstGeom prst="rect">
            <a:avLst/>
          </a:prstGeom>
          <a:noFill/>
        </p:spPr>
        <p:txBody>
          <a:bodyPr wrap="square" lIns="0" tIns="0" rIns="0" bIns="0" rtlCol="0">
            <a:noAutofit/>
          </a:bodyPr>
          <a:lstStyle/>
          <a:p>
            <a:pPr marL="285750" indent="-285750">
              <a:lnSpc>
                <a:spcPct val="125000"/>
              </a:lnSpc>
              <a:buClr>
                <a:schemeClr val="tx2"/>
              </a:buClr>
              <a:buFont typeface="Arial" panose="020B0604020202020204" pitchFamily="34" charset="0"/>
              <a:buChar char="•"/>
            </a:pPr>
            <a:r>
              <a:rPr lang="en-GB" sz="1400" dirty="0"/>
              <a:t>Respondents mostly defined it only at the strategic level what programmatic meant in case of television. The reason for this is that there is no really good and general solution for it, not even on international level</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2" name="TextBox 11">
            <a:extLst>
              <a:ext uri="{FF2B5EF4-FFF2-40B4-BE49-F238E27FC236}">
                <a16:creationId xmlns:a16="http://schemas.microsoft.com/office/drawing/2014/main" xmlns="" id="{057CC619-A888-4673-8D61-B9590B23F80F}"/>
              </a:ext>
            </a:extLst>
          </p:cNvPr>
          <p:cNvSpPr txBox="1"/>
          <p:nvPr/>
        </p:nvSpPr>
        <p:spPr>
          <a:xfrm>
            <a:off x="699103" y="4313378"/>
            <a:ext cx="4417698" cy="1153573"/>
          </a:xfrm>
          <a:prstGeom prst="rect">
            <a:avLst/>
          </a:prstGeom>
          <a:noFill/>
        </p:spPr>
        <p:txBody>
          <a:bodyPr wrap="square" lIns="0" tIns="0" rIns="0" bIns="0" rtlCol="0">
            <a:noAutofit/>
          </a:bodyPr>
          <a:lstStyle/>
          <a:p>
            <a:pPr marL="285750" indent="-285750">
              <a:lnSpc>
                <a:spcPct val="125000"/>
              </a:lnSpc>
              <a:buClr>
                <a:schemeClr val="tx2"/>
              </a:buClr>
              <a:buFont typeface="Arial" panose="020B0604020202020204" pitchFamily="34" charset="0"/>
              <a:buChar char="•"/>
            </a:pPr>
            <a:r>
              <a:rPr lang="en-GB" sz="1400" dirty="0"/>
              <a:t>Almost everyone agrees that IPTV providers can have the biggest role in the new system, they might have the appropriate information about their consumers</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grpSp>
        <p:nvGrpSpPr>
          <p:cNvPr id="13" name="Group 49">
            <a:extLst>
              <a:ext uri="{FF2B5EF4-FFF2-40B4-BE49-F238E27FC236}">
                <a16:creationId xmlns:a16="http://schemas.microsoft.com/office/drawing/2014/main" xmlns="" id="{104C5069-D475-4FEC-A5BB-CB0D8DA38810}"/>
              </a:ext>
            </a:extLst>
          </p:cNvPr>
          <p:cNvGrpSpPr>
            <a:grpSpLocks noChangeAspect="1"/>
          </p:cNvGrpSpPr>
          <p:nvPr>
            <p:custDataLst>
              <p:tags r:id="rId4"/>
            </p:custDataLst>
          </p:nvPr>
        </p:nvGrpSpPr>
        <p:grpSpPr bwMode="auto">
          <a:xfrm>
            <a:off x="5599461" y="4462534"/>
            <a:ext cx="812652" cy="779826"/>
            <a:chOff x="693" y="52"/>
            <a:chExt cx="4382" cy="4205"/>
          </a:xfrm>
          <a:solidFill>
            <a:schemeClr val="tx1"/>
          </a:solidFill>
        </p:grpSpPr>
        <p:sp>
          <p:nvSpPr>
            <p:cNvPr id="14" name="Freeform 50">
              <a:extLst>
                <a:ext uri="{FF2B5EF4-FFF2-40B4-BE49-F238E27FC236}">
                  <a16:creationId xmlns:a16="http://schemas.microsoft.com/office/drawing/2014/main" xmlns="" id="{A9D46679-549A-455F-9A88-17761C2F1AE5}"/>
                </a:ext>
              </a:extLst>
            </p:cNvPr>
            <p:cNvSpPr>
              <a:spLocks noEditPoints="1"/>
            </p:cNvSpPr>
            <p:nvPr/>
          </p:nvSpPr>
          <p:spPr bwMode="auto">
            <a:xfrm>
              <a:off x="693" y="640"/>
              <a:ext cx="3912" cy="3617"/>
            </a:xfrm>
            <a:custGeom>
              <a:avLst/>
              <a:gdLst>
                <a:gd name="T0" fmla="*/ 0 w 3912"/>
                <a:gd name="T1" fmla="*/ 1944 h 3617"/>
                <a:gd name="T2" fmla="*/ 132 w 3912"/>
                <a:gd name="T3" fmla="*/ 2079 h 3617"/>
                <a:gd name="T4" fmla="*/ 444 w 3912"/>
                <a:gd name="T5" fmla="*/ 1767 h 3617"/>
                <a:gd name="T6" fmla="*/ 444 w 3912"/>
                <a:gd name="T7" fmla="*/ 3617 h 3617"/>
                <a:gd name="T8" fmla="*/ 2145 w 3912"/>
                <a:gd name="T9" fmla="*/ 3617 h 3617"/>
                <a:gd name="T10" fmla="*/ 2145 w 3912"/>
                <a:gd name="T11" fmla="*/ 1916 h 3617"/>
                <a:gd name="T12" fmla="*/ 3090 w 3912"/>
                <a:gd name="T13" fmla="*/ 1916 h 3617"/>
                <a:gd name="T14" fmla="*/ 3090 w 3912"/>
                <a:gd name="T15" fmla="*/ 3617 h 3617"/>
                <a:gd name="T16" fmla="*/ 3468 w 3912"/>
                <a:gd name="T17" fmla="*/ 3617 h 3617"/>
                <a:gd name="T18" fmla="*/ 3468 w 3912"/>
                <a:gd name="T19" fmla="*/ 1767 h 3617"/>
                <a:gd name="T20" fmla="*/ 3780 w 3912"/>
                <a:gd name="T21" fmla="*/ 2079 h 3617"/>
                <a:gd name="T22" fmla="*/ 3912 w 3912"/>
                <a:gd name="T23" fmla="*/ 1944 h 3617"/>
                <a:gd name="T24" fmla="*/ 1956 w 3912"/>
                <a:gd name="T25" fmla="*/ 0 h 3617"/>
                <a:gd name="T26" fmla="*/ 0 w 3912"/>
                <a:gd name="T27" fmla="*/ 1944 h 3617"/>
                <a:gd name="T28" fmla="*/ 1956 w 3912"/>
                <a:gd name="T29" fmla="*/ 2861 h 3617"/>
                <a:gd name="T30" fmla="*/ 822 w 3912"/>
                <a:gd name="T31" fmla="*/ 2861 h 3617"/>
                <a:gd name="T32" fmla="*/ 822 w 3912"/>
                <a:gd name="T33" fmla="*/ 1916 h 3617"/>
                <a:gd name="T34" fmla="*/ 1956 w 3912"/>
                <a:gd name="T35" fmla="*/ 1916 h 3617"/>
                <a:gd name="T36" fmla="*/ 1956 w 3912"/>
                <a:gd name="T37" fmla="*/ 2861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2" h="3617">
                  <a:moveTo>
                    <a:pt x="0" y="1944"/>
                  </a:moveTo>
                  <a:lnTo>
                    <a:pt x="132" y="2079"/>
                  </a:lnTo>
                  <a:lnTo>
                    <a:pt x="444" y="1767"/>
                  </a:lnTo>
                  <a:lnTo>
                    <a:pt x="444" y="3617"/>
                  </a:lnTo>
                  <a:lnTo>
                    <a:pt x="2145" y="3617"/>
                  </a:lnTo>
                  <a:lnTo>
                    <a:pt x="2145" y="1916"/>
                  </a:lnTo>
                  <a:lnTo>
                    <a:pt x="3090" y="1916"/>
                  </a:lnTo>
                  <a:lnTo>
                    <a:pt x="3090" y="3617"/>
                  </a:lnTo>
                  <a:lnTo>
                    <a:pt x="3468" y="3617"/>
                  </a:lnTo>
                  <a:lnTo>
                    <a:pt x="3468" y="1767"/>
                  </a:lnTo>
                  <a:lnTo>
                    <a:pt x="3780" y="2079"/>
                  </a:lnTo>
                  <a:lnTo>
                    <a:pt x="3912" y="1944"/>
                  </a:lnTo>
                  <a:lnTo>
                    <a:pt x="1956" y="0"/>
                  </a:lnTo>
                  <a:lnTo>
                    <a:pt x="0" y="1944"/>
                  </a:lnTo>
                  <a:close/>
                  <a:moveTo>
                    <a:pt x="1956" y="2861"/>
                  </a:moveTo>
                  <a:lnTo>
                    <a:pt x="822" y="2861"/>
                  </a:lnTo>
                  <a:lnTo>
                    <a:pt x="822" y="1916"/>
                  </a:lnTo>
                  <a:lnTo>
                    <a:pt x="1956" y="1916"/>
                  </a:lnTo>
                  <a:lnTo>
                    <a:pt x="1956" y="2861"/>
                  </a:ln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sp>
          <p:nvSpPr>
            <p:cNvPr id="16" name="Rectangle 51">
              <a:extLst>
                <a:ext uri="{FF2B5EF4-FFF2-40B4-BE49-F238E27FC236}">
                  <a16:creationId xmlns:a16="http://schemas.microsoft.com/office/drawing/2014/main" xmlns="" id="{2C546C46-C352-490B-BA9E-578840C32067}"/>
                </a:ext>
              </a:extLst>
            </p:cNvPr>
            <p:cNvSpPr>
              <a:spLocks noChangeArrowheads="1"/>
            </p:cNvSpPr>
            <p:nvPr/>
          </p:nvSpPr>
          <p:spPr bwMode="auto">
            <a:xfrm>
              <a:off x="3027" y="2745"/>
              <a:ext cx="567" cy="1512"/>
            </a:xfrm>
            <a:prstGeom prst="rect">
              <a:avLst/>
            </a:pr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sp>
          <p:nvSpPr>
            <p:cNvPr id="17" name="Rectangle 52">
              <a:extLst>
                <a:ext uri="{FF2B5EF4-FFF2-40B4-BE49-F238E27FC236}">
                  <a16:creationId xmlns:a16="http://schemas.microsoft.com/office/drawing/2014/main" xmlns="" id="{3D6874BE-6D5B-44C1-9A7F-981806EFA2ED}"/>
                </a:ext>
              </a:extLst>
            </p:cNvPr>
            <p:cNvSpPr>
              <a:spLocks noChangeArrowheads="1"/>
            </p:cNvSpPr>
            <p:nvPr/>
          </p:nvSpPr>
          <p:spPr bwMode="auto">
            <a:xfrm>
              <a:off x="1704" y="2745"/>
              <a:ext cx="756" cy="567"/>
            </a:xfrm>
            <a:prstGeom prst="rect">
              <a:avLst/>
            </a:pr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sp>
          <p:nvSpPr>
            <p:cNvPr id="18" name="Freeform 53">
              <a:extLst>
                <a:ext uri="{FF2B5EF4-FFF2-40B4-BE49-F238E27FC236}">
                  <a16:creationId xmlns:a16="http://schemas.microsoft.com/office/drawing/2014/main" xmlns="" id="{FDD6A9D3-D490-48B5-B199-01945F3861AD}"/>
                </a:ext>
              </a:extLst>
            </p:cNvPr>
            <p:cNvSpPr>
              <a:spLocks/>
            </p:cNvSpPr>
            <p:nvPr/>
          </p:nvSpPr>
          <p:spPr bwMode="auto">
            <a:xfrm>
              <a:off x="3667" y="825"/>
              <a:ext cx="636" cy="635"/>
            </a:xfrm>
            <a:custGeom>
              <a:avLst/>
              <a:gdLst>
                <a:gd name="T0" fmla="*/ 263 w 269"/>
                <a:gd name="T1" fmla="*/ 269 h 269"/>
                <a:gd name="T2" fmla="*/ 192 w 269"/>
                <a:gd name="T3" fmla="*/ 76 h 269"/>
                <a:gd name="T4" fmla="*/ 0 w 269"/>
                <a:gd name="T5" fmla="*/ 5 h 269"/>
                <a:gd name="T6" fmla="*/ 6 w 269"/>
                <a:gd name="T7" fmla="*/ 75 h 269"/>
                <a:gd name="T8" fmla="*/ 143 w 269"/>
                <a:gd name="T9" fmla="*/ 126 h 269"/>
                <a:gd name="T10" fmla="*/ 193 w 269"/>
                <a:gd name="T11" fmla="*/ 263 h 269"/>
                <a:gd name="T12" fmla="*/ 263 w 269"/>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69" h="269">
                  <a:moveTo>
                    <a:pt x="263" y="269"/>
                  </a:moveTo>
                  <a:cubicBezTo>
                    <a:pt x="269" y="197"/>
                    <a:pt x="243" y="127"/>
                    <a:pt x="192" y="76"/>
                  </a:cubicBezTo>
                  <a:cubicBezTo>
                    <a:pt x="142" y="25"/>
                    <a:pt x="72" y="0"/>
                    <a:pt x="0" y="5"/>
                  </a:cubicBezTo>
                  <a:cubicBezTo>
                    <a:pt x="6" y="75"/>
                    <a:pt x="6" y="75"/>
                    <a:pt x="6" y="75"/>
                  </a:cubicBezTo>
                  <a:cubicBezTo>
                    <a:pt x="57" y="71"/>
                    <a:pt x="107" y="89"/>
                    <a:pt x="143" y="126"/>
                  </a:cubicBezTo>
                  <a:cubicBezTo>
                    <a:pt x="179" y="162"/>
                    <a:pt x="198" y="212"/>
                    <a:pt x="193" y="263"/>
                  </a:cubicBezTo>
                  <a:lnTo>
                    <a:pt x="263" y="269"/>
                  </a:ln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sp>
          <p:nvSpPr>
            <p:cNvPr id="19" name="Freeform 54">
              <a:extLst>
                <a:ext uri="{FF2B5EF4-FFF2-40B4-BE49-F238E27FC236}">
                  <a16:creationId xmlns:a16="http://schemas.microsoft.com/office/drawing/2014/main" xmlns="" id="{F57D4ECD-1031-4F83-B414-5D5511AEDE61}"/>
                </a:ext>
              </a:extLst>
            </p:cNvPr>
            <p:cNvSpPr>
              <a:spLocks/>
            </p:cNvSpPr>
            <p:nvPr/>
          </p:nvSpPr>
          <p:spPr bwMode="auto">
            <a:xfrm>
              <a:off x="3672" y="437"/>
              <a:ext cx="1016" cy="1021"/>
            </a:xfrm>
            <a:custGeom>
              <a:avLst/>
              <a:gdLst>
                <a:gd name="T0" fmla="*/ 0 w 430"/>
                <a:gd name="T1" fmla="*/ 5 h 432"/>
                <a:gd name="T2" fmla="*/ 2 w 430"/>
                <a:gd name="T3" fmla="*/ 75 h 432"/>
                <a:gd name="T4" fmla="*/ 257 w 430"/>
                <a:gd name="T5" fmla="*/ 174 h 432"/>
                <a:gd name="T6" fmla="*/ 355 w 430"/>
                <a:gd name="T7" fmla="*/ 428 h 432"/>
                <a:gd name="T8" fmla="*/ 425 w 430"/>
                <a:gd name="T9" fmla="*/ 432 h 432"/>
                <a:gd name="T10" fmla="*/ 306 w 430"/>
                <a:gd name="T11" fmla="*/ 124 h 432"/>
                <a:gd name="T12" fmla="*/ 0 w 430"/>
                <a:gd name="T13" fmla="*/ 5 h 432"/>
              </a:gdLst>
              <a:ahLst/>
              <a:cxnLst>
                <a:cxn ang="0">
                  <a:pos x="T0" y="T1"/>
                </a:cxn>
                <a:cxn ang="0">
                  <a:pos x="T2" y="T3"/>
                </a:cxn>
                <a:cxn ang="0">
                  <a:pos x="T4" y="T5"/>
                </a:cxn>
                <a:cxn ang="0">
                  <a:pos x="T6" y="T7"/>
                </a:cxn>
                <a:cxn ang="0">
                  <a:pos x="T8" y="T9"/>
                </a:cxn>
                <a:cxn ang="0">
                  <a:pos x="T10" y="T11"/>
                </a:cxn>
                <a:cxn ang="0">
                  <a:pos x="T12" y="T13"/>
                </a:cxn>
              </a:cxnLst>
              <a:rect l="0" t="0" r="r" b="b"/>
              <a:pathLst>
                <a:path w="430" h="432">
                  <a:moveTo>
                    <a:pt x="0" y="5"/>
                  </a:moveTo>
                  <a:cubicBezTo>
                    <a:pt x="2" y="75"/>
                    <a:pt x="2" y="75"/>
                    <a:pt x="2" y="75"/>
                  </a:cubicBezTo>
                  <a:cubicBezTo>
                    <a:pt x="97" y="71"/>
                    <a:pt x="189" y="107"/>
                    <a:pt x="257" y="174"/>
                  </a:cubicBezTo>
                  <a:cubicBezTo>
                    <a:pt x="324" y="241"/>
                    <a:pt x="360" y="333"/>
                    <a:pt x="355" y="428"/>
                  </a:cubicBezTo>
                  <a:cubicBezTo>
                    <a:pt x="425" y="432"/>
                    <a:pt x="425" y="432"/>
                    <a:pt x="425" y="432"/>
                  </a:cubicBezTo>
                  <a:cubicBezTo>
                    <a:pt x="430" y="317"/>
                    <a:pt x="387" y="206"/>
                    <a:pt x="306" y="124"/>
                  </a:cubicBezTo>
                  <a:cubicBezTo>
                    <a:pt x="225" y="43"/>
                    <a:pt x="114" y="0"/>
                    <a:pt x="0" y="5"/>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sp>
          <p:nvSpPr>
            <p:cNvPr id="20" name="Freeform 55">
              <a:extLst>
                <a:ext uri="{FF2B5EF4-FFF2-40B4-BE49-F238E27FC236}">
                  <a16:creationId xmlns:a16="http://schemas.microsoft.com/office/drawing/2014/main" xmlns="" id="{DD32FAC6-6FEF-4434-B0AA-200043069DA1}"/>
                </a:ext>
              </a:extLst>
            </p:cNvPr>
            <p:cNvSpPr>
              <a:spLocks/>
            </p:cNvSpPr>
            <p:nvPr/>
          </p:nvSpPr>
          <p:spPr bwMode="auto">
            <a:xfrm>
              <a:off x="3672" y="52"/>
              <a:ext cx="1403" cy="1403"/>
            </a:xfrm>
            <a:custGeom>
              <a:avLst/>
              <a:gdLst>
                <a:gd name="T0" fmla="*/ 422 w 594"/>
                <a:gd name="T1" fmla="*/ 172 h 594"/>
                <a:gd name="T2" fmla="*/ 0 w 594"/>
                <a:gd name="T3" fmla="*/ 5 h 594"/>
                <a:gd name="T4" fmla="*/ 2 w 594"/>
                <a:gd name="T5" fmla="*/ 75 h 594"/>
                <a:gd name="T6" fmla="*/ 372 w 594"/>
                <a:gd name="T7" fmla="*/ 221 h 594"/>
                <a:gd name="T8" fmla="*/ 519 w 594"/>
                <a:gd name="T9" fmla="*/ 592 h 594"/>
                <a:gd name="T10" fmla="*/ 589 w 594"/>
                <a:gd name="T11" fmla="*/ 594 h 594"/>
                <a:gd name="T12" fmla="*/ 422 w 594"/>
                <a:gd name="T13" fmla="*/ 172 h 594"/>
              </a:gdLst>
              <a:ahLst/>
              <a:cxnLst>
                <a:cxn ang="0">
                  <a:pos x="T0" y="T1"/>
                </a:cxn>
                <a:cxn ang="0">
                  <a:pos x="T2" y="T3"/>
                </a:cxn>
                <a:cxn ang="0">
                  <a:pos x="T4" y="T5"/>
                </a:cxn>
                <a:cxn ang="0">
                  <a:pos x="T6" y="T7"/>
                </a:cxn>
                <a:cxn ang="0">
                  <a:pos x="T8" y="T9"/>
                </a:cxn>
                <a:cxn ang="0">
                  <a:pos x="T10" y="T11"/>
                </a:cxn>
                <a:cxn ang="0">
                  <a:pos x="T12" y="T13"/>
                </a:cxn>
              </a:cxnLst>
              <a:rect l="0" t="0" r="r" b="b"/>
              <a:pathLst>
                <a:path w="594" h="594">
                  <a:moveTo>
                    <a:pt x="422" y="172"/>
                  </a:moveTo>
                  <a:cubicBezTo>
                    <a:pt x="310" y="60"/>
                    <a:pt x="158" y="0"/>
                    <a:pt x="0" y="5"/>
                  </a:cubicBezTo>
                  <a:cubicBezTo>
                    <a:pt x="2" y="75"/>
                    <a:pt x="2" y="75"/>
                    <a:pt x="2" y="75"/>
                  </a:cubicBezTo>
                  <a:cubicBezTo>
                    <a:pt x="141" y="70"/>
                    <a:pt x="274" y="123"/>
                    <a:pt x="372" y="221"/>
                  </a:cubicBezTo>
                  <a:cubicBezTo>
                    <a:pt x="471" y="320"/>
                    <a:pt x="523" y="453"/>
                    <a:pt x="519" y="592"/>
                  </a:cubicBezTo>
                  <a:cubicBezTo>
                    <a:pt x="589" y="594"/>
                    <a:pt x="589" y="594"/>
                    <a:pt x="589" y="594"/>
                  </a:cubicBezTo>
                  <a:cubicBezTo>
                    <a:pt x="594" y="436"/>
                    <a:pt x="533" y="284"/>
                    <a:pt x="422" y="172"/>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grpSp>
      <p:sp>
        <p:nvSpPr>
          <p:cNvPr id="21" name="TextBox 20">
            <a:extLst>
              <a:ext uri="{FF2B5EF4-FFF2-40B4-BE49-F238E27FC236}">
                <a16:creationId xmlns:a16="http://schemas.microsoft.com/office/drawing/2014/main" xmlns="" id="{91752094-023D-4554-AB59-7D5A716D7535}"/>
              </a:ext>
            </a:extLst>
          </p:cNvPr>
          <p:cNvSpPr txBox="1"/>
          <p:nvPr/>
        </p:nvSpPr>
        <p:spPr>
          <a:xfrm>
            <a:off x="699103" y="5487979"/>
            <a:ext cx="4417698" cy="1153573"/>
          </a:xfrm>
          <a:prstGeom prst="rect">
            <a:avLst/>
          </a:prstGeom>
          <a:noFill/>
        </p:spPr>
        <p:txBody>
          <a:bodyPr wrap="square" lIns="0" tIns="0" rIns="0" bIns="0" rtlCol="0">
            <a:noAutofit/>
          </a:bodyPr>
          <a:lstStyle/>
          <a:p>
            <a:pPr marL="285750" indent="-285750">
              <a:lnSpc>
                <a:spcPct val="125000"/>
              </a:lnSpc>
              <a:buClr>
                <a:schemeClr val="tx2"/>
              </a:buClr>
              <a:buFont typeface="Arial" panose="020B0604020202020204" pitchFamily="34" charset="0"/>
              <a:buChar char="•"/>
            </a:pPr>
            <a:r>
              <a:rPr lang="en-GB" sz="1400" dirty="0"/>
              <a:t>While according to the market opinions, the first step would be to place spots in the environment of VOD contents of television</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22" name="Freeform 11">
            <a:extLst>
              <a:ext uri="{FF2B5EF4-FFF2-40B4-BE49-F238E27FC236}">
                <a16:creationId xmlns:a16="http://schemas.microsoft.com/office/drawing/2014/main" xmlns="" id="{DA1E62EA-E848-498A-9623-FA68D069CAD9}"/>
              </a:ext>
            </a:extLst>
          </p:cNvPr>
          <p:cNvSpPr>
            <a:spLocks noChangeAspect="1" noEditPoints="1"/>
          </p:cNvSpPr>
          <p:nvPr>
            <p:custDataLst>
              <p:tags r:id="rId5"/>
            </p:custDataLst>
          </p:nvPr>
        </p:nvSpPr>
        <p:spPr bwMode="auto">
          <a:xfrm>
            <a:off x="5599461" y="5581148"/>
            <a:ext cx="727939" cy="848227"/>
          </a:xfrm>
          <a:custGeom>
            <a:avLst/>
            <a:gdLst>
              <a:gd name="T0" fmla="*/ 68 w 1693"/>
              <a:gd name="T1" fmla="*/ 1211 h 1973"/>
              <a:gd name="T2" fmla="*/ 8 w 1693"/>
              <a:gd name="T3" fmla="*/ 900 h 1973"/>
              <a:gd name="T4" fmla="*/ 108 w 1693"/>
              <a:gd name="T5" fmla="*/ 558 h 1973"/>
              <a:gd name="T6" fmla="*/ 340 w 1693"/>
              <a:gd name="T7" fmla="*/ 409 h 1973"/>
              <a:gd name="T8" fmla="*/ 680 w 1693"/>
              <a:gd name="T9" fmla="*/ 705 h 1973"/>
              <a:gd name="T10" fmla="*/ 694 w 1693"/>
              <a:gd name="T11" fmla="*/ 1022 h 1973"/>
              <a:gd name="T12" fmla="*/ 704 w 1693"/>
              <a:gd name="T13" fmla="*/ 1334 h 1973"/>
              <a:gd name="T14" fmla="*/ 711 w 1693"/>
              <a:gd name="T15" fmla="*/ 1369 h 1973"/>
              <a:gd name="T16" fmla="*/ 204 w 1693"/>
              <a:gd name="T17" fmla="*/ 1528 h 1973"/>
              <a:gd name="T18" fmla="*/ 188 w 1693"/>
              <a:gd name="T19" fmla="*/ 1496 h 1973"/>
              <a:gd name="T20" fmla="*/ 68 w 1693"/>
              <a:gd name="T21" fmla="*/ 1211 h 1973"/>
              <a:gd name="T22" fmla="*/ 709 w 1693"/>
              <a:gd name="T23" fmla="*/ 1480 h 1973"/>
              <a:gd name="T24" fmla="*/ 738 w 1693"/>
              <a:gd name="T25" fmla="*/ 1558 h 1973"/>
              <a:gd name="T26" fmla="*/ 610 w 1693"/>
              <a:gd name="T27" fmla="*/ 1929 h 1973"/>
              <a:gd name="T28" fmla="*/ 557 w 1693"/>
              <a:gd name="T29" fmla="*/ 1945 h 1973"/>
              <a:gd name="T30" fmla="*/ 247 w 1693"/>
              <a:gd name="T31" fmla="*/ 1712 h 1973"/>
              <a:gd name="T32" fmla="*/ 230 w 1693"/>
              <a:gd name="T33" fmla="*/ 1636 h 1973"/>
              <a:gd name="T34" fmla="*/ 709 w 1693"/>
              <a:gd name="T35" fmla="*/ 1480 h 1973"/>
              <a:gd name="T36" fmla="*/ 1685 w 1693"/>
              <a:gd name="T37" fmla="*/ 501 h 1973"/>
              <a:gd name="T38" fmla="*/ 1625 w 1693"/>
              <a:gd name="T39" fmla="*/ 813 h 1973"/>
              <a:gd name="T40" fmla="*/ 1504 w 1693"/>
              <a:gd name="T41" fmla="*/ 1098 h 1973"/>
              <a:gd name="T42" fmla="*/ 1489 w 1693"/>
              <a:gd name="T43" fmla="*/ 1129 h 1973"/>
              <a:gd name="T44" fmla="*/ 982 w 1693"/>
              <a:gd name="T45" fmla="*/ 970 h 1973"/>
              <a:gd name="T46" fmla="*/ 989 w 1693"/>
              <a:gd name="T47" fmla="*/ 935 h 1973"/>
              <a:gd name="T48" fmla="*/ 999 w 1693"/>
              <a:gd name="T49" fmla="*/ 624 h 1973"/>
              <a:gd name="T50" fmla="*/ 1013 w 1693"/>
              <a:gd name="T51" fmla="*/ 307 h 1973"/>
              <a:gd name="T52" fmla="*/ 1352 w 1693"/>
              <a:gd name="T53" fmla="*/ 10 h 1973"/>
              <a:gd name="T54" fmla="*/ 1584 w 1693"/>
              <a:gd name="T55" fmla="*/ 159 h 1973"/>
              <a:gd name="T56" fmla="*/ 1685 w 1693"/>
              <a:gd name="T57" fmla="*/ 501 h 1973"/>
              <a:gd name="T58" fmla="*/ 1463 w 1693"/>
              <a:gd name="T59" fmla="*/ 1238 h 1973"/>
              <a:gd name="T60" fmla="*/ 1456 w 1693"/>
              <a:gd name="T61" fmla="*/ 1272 h 1973"/>
              <a:gd name="T62" fmla="*/ 1446 w 1693"/>
              <a:gd name="T63" fmla="*/ 1314 h 1973"/>
              <a:gd name="T64" fmla="*/ 1136 w 1693"/>
              <a:gd name="T65" fmla="*/ 1546 h 1973"/>
              <a:gd name="T66" fmla="*/ 1105 w 1693"/>
              <a:gd name="T67" fmla="*/ 1539 h 1973"/>
              <a:gd name="T68" fmla="*/ 1082 w 1693"/>
              <a:gd name="T69" fmla="*/ 1531 h 1973"/>
              <a:gd name="T70" fmla="*/ 954 w 1693"/>
              <a:gd name="T71" fmla="*/ 1160 h 1973"/>
              <a:gd name="T72" fmla="*/ 970 w 1693"/>
              <a:gd name="T73" fmla="*/ 1117 h 1973"/>
              <a:gd name="T74" fmla="*/ 984 w 1693"/>
              <a:gd name="T75" fmla="*/ 1082 h 1973"/>
              <a:gd name="T76" fmla="*/ 1463 w 1693"/>
              <a:gd name="T77" fmla="*/ 1238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3" h="1973">
                <a:moveTo>
                  <a:pt x="68" y="1211"/>
                </a:moveTo>
                <a:cubicBezTo>
                  <a:pt x="36" y="1116"/>
                  <a:pt x="16" y="1018"/>
                  <a:pt x="8" y="900"/>
                </a:cubicBezTo>
                <a:cubicBezTo>
                  <a:pt x="0" y="783"/>
                  <a:pt x="40" y="653"/>
                  <a:pt x="108" y="558"/>
                </a:cubicBezTo>
                <a:cubicBezTo>
                  <a:pt x="163" y="481"/>
                  <a:pt x="243" y="416"/>
                  <a:pt x="340" y="409"/>
                </a:cubicBezTo>
                <a:cubicBezTo>
                  <a:pt x="504" y="398"/>
                  <a:pt x="640" y="560"/>
                  <a:pt x="680" y="705"/>
                </a:cubicBezTo>
                <a:cubicBezTo>
                  <a:pt x="709" y="810"/>
                  <a:pt x="703" y="915"/>
                  <a:pt x="694" y="1022"/>
                </a:cubicBezTo>
                <a:cubicBezTo>
                  <a:pt x="682" y="1148"/>
                  <a:pt x="678" y="1199"/>
                  <a:pt x="704" y="1334"/>
                </a:cubicBezTo>
                <a:cubicBezTo>
                  <a:pt x="711" y="1369"/>
                  <a:pt x="711" y="1369"/>
                  <a:pt x="711" y="1369"/>
                </a:cubicBezTo>
                <a:cubicBezTo>
                  <a:pt x="542" y="1422"/>
                  <a:pt x="373" y="1474"/>
                  <a:pt x="204" y="1528"/>
                </a:cubicBezTo>
                <a:cubicBezTo>
                  <a:pt x="188" y="1496"/>
                  <a:pt x="188" y="1496"/>
                  <a:pt x="188" y="1496"/>
                </a:cubicBezTo>
                <a:cubicBezTo>
                  <a:pt x="139" y="1396"/>
                  <a:pt x="98" y="1306"/>
                  <a:pt x="68" y="1211"/>
                </a:cubicBezTo>
                <a:close/>
                <a:moveTo>
                  <a:pt x="709" y="1480"/>
                </a:moveTo>
                <a:cubicBezTo>
                  <a:pt x="720" y="1506"/>
                  <a:pt x="730" y="1532"/>
                  <a:pt x="738" y="1558"/>
                </a:cubicBezTo>
                <a:cubicBezTo>
                  <a:pt x="782" y="1701"/>
                  <a:pt x="767" y="1867"/>
                  <a:pt x="610" y="1929"/>
                </a:cubicBezTo>
                <a:cubicBezTo>
                  <a:pt x="593" y="1936"/>
                  <a:pt x="575" y="1941"/>
                  <a:pt x="557" y="1945"/>
                </a:cubicBezTo>
                <a:cubicBezTo>
                  <a:pt x="402" y="1973"/>
                  <a:pt x="288" y="1849"/>
                  <a:pt x="247" y="1712"/>
                </a:cubicBezTo>
                <a:cubicBezTo>
                  <a:pt x="239" y="1687"/>
                  <a:pt x="235" y="1662"/>
                  <a:pt x="230" y="1636"/>
                </a:cubicBezTo>
                <a:lnTo>
                  <a:pt x="709" y="1480"/>
                </a:lnTo>
                <a:close/>
                <a:moveTo>
                  <a:pt x="1685" y="501"/>
                </a:moveTo>
                <a:cubicBezTo>
                  <a:pt x="1677" y="619"/>
                  <a:pt x="1656" y="718"/>
                  <a:pt x="1625" y="813"/>
                </a:cubicBezTo>
                <a:cubicBezTo>
                  <a:pt x="1594" y="908"/>
                  <a:pt x="1553" y="997"/>
                  <a:pt x="1504" y="1098"/>
                </a:cubicBezTo>
                <a:cubicBezTo>
                  <a:pt x="1489" y="1129"/>
                  <a:pt x="1489" y="1129"/>
                  <a:pt x="1489" y="1129"/>
                </a:cubicBezTo>
                <a:cubicBezTo>
                  <a:pt x="982" y="970"/>
                  <a:pt x="982" y="970"/>
                  <a:pt x="982" y="970"/>
                </a:cubicBezTo>
                <a:cubicBezTo>
                  <a:pt x="989" y="935"/>
                  <a:pt x="989" y="935"/>
                  <a:pt x="989" y="935"/>
                </a:cubicBezTo>
                <a:cubicBezTo>
                  <a:pt x="1015" y="801"/>
                  <a:pt x="1011" y="750"/>
                  <a:pt x="999" y="624"/>
                </a:cubicBezTo>
                <a:cubicBezTo>
                  <a:pt x="990" y="517"/>
                  <a:pt x="984" y="412"/>
                  <a:pt x="1013" y="307"/>
                </a:cubicBezTo>
                <a:cubicBezTo>
                  <a:pt x="1053" y="162"/>
                  <a:pt x="1189" y="0"/>
                  <a:pt x="1352" y="10"/>
                </a:cubicBezTo>
                <a:cubicBezTo>
                  <a:pt x="1450" y="17"/>
                  <a:pt x="1530" y="83"/>
                  <a:pt x="1584" y="159"/>
                </a:cubicBezTo>
                <a:cubicBezTo>
                  <a:pt x="1652" y="255"/>
                  <a:pt x="1693" y="385"/>
                  <a:pt x="1685" y="501"/>
                </a:cubicBezTo>
                <a:close/>
                <a:moveTo>
                  <a:pt x="1463" y="1238"/>
                </a:moveTo>
                <a:cubicBezTo>
                  <a:pt x="1456" y="1272"/>
                  <a:pt x="1456" y="1272"/>
                  <a:pt x="1456" y="1272"/>
                </a:cubicBezTo>
                <a:cubicBezTo>
                  <a:pt x="1454" y="1286"/>
                  <a:pt x="1450" y="1300"/>
                  <a:pt x="1446" y="1314"/>
                </a:cubicBezTo>
                <a:cubicBezTo>
                  <a:pt x="1404" y="1451"/>
                  <a:pt x="1291" y="1575"/>
                  <a:pt x="1136" y="1546"/>
                </a:cubicBezTo>
                <a:cubicBezTo>
                  <a:pt x="1126" y="1544"/>
                  <a:pt x="1115" y="1542"/>
                  <a:pt x="1105" y="1539"/>
                </a:cubicBezTo>
                <a:cubicBezTo>
                  <a:pt x="1097" y="1536"/>
                  <a:pt x="1090" y="1534"/>
                  <a:pt x="1082" y="1531"/>
                </a:cubicBezTo>
                <a:cubicBezTo>
                  <a:pt x="895" y="1456"/>
                  <a:pt x="904" y="1323"/>
                  <a:pt x="954" y="1160"/>
                </a:cubicBezTo>
                <a:cubicBezTo>
                  <a:pt x="959" y="1146"/>
                  <a:pt x="964" y="1131"/>
                  <a:pt x="970" y="1117"/>
                </a:cubicBezTo>
                <a:cubicBezTo>
                  <a:pt x="984" y="1082"/>
                  <a:pt x="984" y="1082"/>
                  <a:pt x="984" y="1082"/>
                </a:cubicBezTo>
                <a:lnTo>
                  <a:pt x="1463" y="1238"/>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dirty="0"/>
          </a:p>
        </p:txBody>
      </p:sp>
      <p:sp>
        <p:nvSpPr>
          <p:cNvPr id="23" name="Text Placeholder 1">
            <a:extLst>
              <a:ext uri="{FF2B5EF4-FFF2-40B4-BE49-F238E27FC236}">
                <a16:creationId xmlns:a16="http://schemas.microsoft.com/office/drawing/2014/main" xmlns="" id="{4F738053-25B8-4B0F-B526-6D5FB34D4179}"/>
              </a:ext>
            </a:extLst>
          </p:cNvPr>
          <p:cNvSpPr txBox="1">
            <a:spLocks/>
          </p:cNvSpPr>
          <p:nvPr>
            <p:custDataLst>
              <p:tags r:id="rId6"/>
            </p:custDataLst>
          </p:nvPr>
        </p:nvSpPr>
        <p:spPr bwMode="gray">
          <a:xfrm>
            <a:off x="7350100" y="2218098"/>
            <a:ext cx="4680000" cy="57759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„Programmatic TV starts to appear on the more advanced markets, I think that will be the next one.” </a:t>
            </a:r>
            <a:r>
              <a:rPr lang="en-GB" sz="1200" dirty="0"/>
              <a:t>(Ü20)</a:t>
            </a:r>
            <a:endParaRPr lang="en-GB" sz="1200" dirty="0">
              <a:ea typeface="Arial" panose="020B0604020202020204" pitchFamily="34" charset="0"/>
            </a:endParaRPr>
          </a:p>
        </p:txBody>
      </p:sp>
      <p:sp>
        <p:nvSpPr>
          <p:cNvPr id="26" name="Text Placeholder 1">
            <a:extLst>
              <a:ext uri="{FF2B5EF4-FFF2-40B4-BE49-F238E27FC236}">
                <a16:creationId xmlns:a16="http://schemas.microsoft.com/office/drawing/2014/main" xmlns="" id="{0B80B044-805E-48EE-A7FC-BBE74B673A55}"/>
              </a:ext>
            </a:extLst>
          </p:cNvPr>
          <p:cNvSpPr txBox="1">
            <a:spLocks/>
          </p:cNvSpPr>
          <p:nvPr>
            <p:custDataLst>
              <p:tags r:id="rId7"/>
            </p:custDataLst>
          </p:nvPr>
        </p:nvSpPr>
        <p:spPr bwMode="gray">
          <a:xfrm>
            <a:off x="7350100" y="3984962"/>
            <a:ext cx="4680000" cy="577591"/>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„One of the key issues for the future is to provide personalized and dynamic contents for everyone.” </a:t>
            </a:r>
            <a:r>
              <a:rPr lang="en-GB" sz="1200" dirty="0"/>
              <a:t>(H16)</a:t>
            </a:r>
            <a:endParaRPr lang="en-GB" sz="1200" dirty="0">
              <a:ea typeface="Arial" panose="020B0604020202020204" pitchFamily="34" charset="0"/>
            </a:endParaRPr>
          </a:p>
        </p:txBody>
      </p:sp>
    </p:spTree>
    <p:extLst>
      <p:ext uri="{BB962C8B-B14F-4D97-AF65-F5344CB8AC3E}">
        <p14:creationId xmlns:p14="http://schemas.microsoft.com/office/powerpoint/2010/main" val="1843597223"/>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3B8D0F-6494-4E08-9982-740E14793AB0}"/>
              </a:ext>
            </a:extLst>
          </p:cNvPr>
          <p:cNvSpPr txBox="1"/>
          <p:nvPr/>
        </p:nvSpPr>
        <p:spPr>
          <a:xfrm>
            <a:off x="699103" y="1238846"/>
            <a:ext cx="6089530" cy="1692564"/>
          </a:xfrm>
          <a:prstGeom prst="rect">
            <a:avLst/>
          </a:prstGeom>
          <a:noFill/>
        </p:spPr>
        <p:txBody>
          <a:bodyPr wrap="square" lIns="0" tIns="0" rIns="0" bIns="0" rtlCol="0">
            <a:noAutofit/>
          </a:bodyPr>
          <a:lstStyle/>
          <a:p>
            <a:pPr>
              <a:lnSpc>
                <a:spcPct val="125000"/>
              </a:lnSpc>
              <a:buClr>
                <a:schemeClr val="tx2"/>
              </a:buClr>
            </a:pPr>
            <a:r>
              <a:rPr lang="en-GB" sz="1400" dirty="0"/>
              <a:t>It is also somewhat a definition issue, what we call television advertising. </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5034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p>
        </p:txBody>
      </p:sp>
      <p:sp>
        <p:nvSpPr>
          <p:cNvPr id="2" name="Title 1"/>
          <p:cNvSpPr>
            <a:spLocks noGrp="1"/>
          </p:cNvSpPr>
          <p:nvPr>
            <p:ph type="title"/>
          </p:nvPr>
        </p:nvSpPr>
        <p:spPr>
          <a:xfrm>
            <a:off x="731519" y="204765"/>
            <a:ext cx="10534895" cy="490042"/>
          </a:xfrm>
        </p:spPr>
        <p:txBody>
          <a:bodyPr/>
          <a:lstStyle/>
          <a:p>
            <a:r>
              <a:rPr lang="en-GB" sz="3600" dirty="0">
                <a:solidFill>
                  <a:schemeClr val="accent3">
                    <a:lumMod val="50000"/>
                  </a:schemeClr>
                </a:solidFill>
              </a:rPr>
              <a:t>The future of television on the advertising market</a:t>
            </a:r>
            <a:br>
              <a:rPr lang="en-GB" sz="3600" dirty="0">
                <a:solidFill>
                  <a:schemeClr val="accent3">
                    <a:lumMod val="50000"/>
                  </a:schemeClr>
                </a:solidFill>
              </a:rPr>
            </a:br>
            <a:r>
              <a:rPr lang="en-GB" sz="2400" dirty="0">
                <a:solidFill>
                  <a:schemeClr val="accent3">
                    <a:lumMod val="50000"/>
                  </a:schemeClr>
                </a:solidFill>
              </a:rPr>
              <a:t>Is VOD a television?</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9" name="Text Placeholder 1">
            <a:extLst>
              <a:ext uri="{FF2B5EF4-FFF2-40B4-BE49-F238E27FC236}">
                <a16:creationId xmlns:a16="http://schemas.microsoft.com/office/drawing/2014/main" xmlns="" id="{D4F5B5EC-B184-4163-9B5D-058C5A0DA3AF}"/>
              </a:ext>
            </a:extLst>
          </p:cNvPr>
          <p:cNvSpPr txBox="1">
            <a:spLocks/>
          </p:cNvSpPr>
          <p:nvPr>
            <p:custDataLst>
              <p:tags r:id="rId1"/>
            </p:custDataLst>
          </p:nvPr>
        </p:nvSpPr>
        <p:spPr bwMode="gray">
          <a:xfrm>
            <a:off x="7313550" y="2339235"/>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„We should no longer regard TV as a TV, but as a video platform. Actually we have no campaign where at a given time –if this is adequate regarding cost and reach</a:t>
            </a:r>
            <a:r>
              <a:rPr lang="hu-HU" sz="1200" i="1" dirty="0">
                <a:solidFill>
                  <a:srgbClr val="000000"/>
                </a:solidFill>
              </a:rPr>
              <a:t>-</a:t>
            </a:r>
            <a:r>
              <a:rPr lang="en-GB" sz="1200" i="1" dirty="0">
                <a:solidFill>
                  <a:srgbClr val="000000"/>
                </a:solidFill>
              </a:rPr>
              <a:t> we would not have digital video. We are already talking about video planning.</a:t>
            </a:r>
            <a:r>
              <a:rPr lang="en-GB" sz="1200" dirty="0">
                <a:solidFill>
                  <a:srgbClr val="000000"/>
                </a:solidFill>
              </a:rPr>
              <a:t>” (H4)</a:t>
            </a:r>
            <a:endParaRPr lang="en-GB" sz="1200" dirty="0">
              <a:ea typeface="Arial" panose="020B0604020202020204" pitchFamily="34" charset="0"/>
            </a:endParaRPr>
          </a:p>
        </p:txBody>
      </p:sp>
      <p:sp>
        <p:nvSpPr>
          <p:cNvPr id="8" name="Text Placeholder 1">
            <a:extLst>
              <a:ext uri="{FF2B5EF4-FFF2-40B4-BE49-F238E27FC236}">
                <a16:creationId xmlns:a16="http://schemas.microsoft.com/office/drawing/2014/main" xmlns="" id="{5A915AA1-6208-45CD-BD5F-37201A1F849D}"/>
              </a:ext>
            </a:extLst>
          </p:cNvPr>
          <p:cNvSpPr txBox="1">
            <a:spLocks/>
          </p:cNvSpPr>
          <p:nvPr>
            <p:custDataLst>
              <p:tags r:id="rId2"/>
            </p:custDataLst>
          </p:nvPr>
        </p:nvSpPr>
        <p:spPr bwMode="gray">
          <a:xfrm>
            <a:off x="7350100" y="1344056"/>
            <a:ext cx="4680000" cy="995179"/>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solidFill>
                  <a:srgbClr val="000000"/>
                </a:solidFill>
              </a:rPr>
              <a:t>„Every fourth article of Index is already a video, is that TV? No, because I watch it in the browser. And when I watch it on my mobile phone? And when I watch RTL Klub on my mobile phone, which is digital, which is TV?</a:t>
            </a:r>
            <a:r>
              <a:rPr lang="en-GB" sz="1200" dirty="0">
                <a:solidFill>
                  <a:srgbClr val="000000"/>
                </a:solidFill>
              </a:rPr>
              <a:t>” (H8)</a:t>
            </a:r>
            <a:endParaRPr lang="en-GB" sz="1200" dirty="0">
              <a:ea typeface="Arial" panose="020B0604020202020204" pitchFamily="34" charset="0"/>
            </a:endParaRPr>
          </a:p>
        </p:txBody>
      </p:sp>
      <p:sp>
        <p:nvSpPr>
          <p:cNvPr id="11" name="TextBox 10">
            <a:extLst>
              <a:ext uri="{FF2B5EF4-FFF2-40B4-BE49-F238E27FC236}">
                <a16:creationId xmlns:a16="http://schemas.microsoft.com/office/drawing/2014/main" xmlns="" id="{3AD194E9-1F37-4FAA-9C2C-7F517C128741}"/>
              </a:ext>
            </a:extLst>
          </p:cNvPr>
          <p:cNvSpPr txBox="1"/>
          <p:nvPr/>
        </p:nvSpPr>
        <p:spPr>
          <a:xfrm>
            <a:off x="699102" y="3021875"/>
            <a:ext cx="6214881" cy="1153573"/>
          </a:xfrm>
          <a:prstGeom prst="rect">
            <a:avLst/>
          </a:prstGeom>
          <a:noFill/>
        </p:spPr>
        <p:txBody>
          <a:bodyPr wrap="square" lIns="0" tIns="0" rIns="0" bIns="0" rtlCol="0">
            <a:noAutofit/>
          </a:bodyPr>
          <a:lstStyle/>
          <a:p>
            <a:pPr>
              <a:lnSpc>
                <a:spcPct val="125000"/>
              </a:lnSpc>
              <a:buClr>
                <a:schemeClr val="tx2"/>
              </a:buClr>
            </a:pPr>
            <a:r>
              <a:rPr lang="en-GB" sz="1400" dirty="0"/>
              <a:t>The previously well-separated markets are more and more converging, which also means that it is more and more difficult to make difference between markets. </a:t>
            </a:r>
          </a:p>
          <a:p>
            <a:pPr>
              <a:lnSpc>
                <a:spcPct val="125000"/>
              </a:lnSpc>
              <a:buClr>
                <a:schemeClr val="tx2"/>
              </a:buClr>
            </a:pPr>
            <a:endParaRPr lang="en-GB" sz="1400" dirty="0"/>
          </a:p>
          <a:p>
            <a:pPr marL="285750" indent="-285750">
              <a:lnSpc>
                <a:spcPct val="125000"/>
              </a:lnSpc>
              <a:buClr>
                <a:schemeClr val="tx2"/>
              </a:buClr>
              <a:buFont typeface="Arial" panose="020B0604020202020204" pitchFamily="34" charset="0"/>
              <a:buChar char="•"/>
            </a:pPr>
            <a:r>
              <a:rPr lang="en-GB" sz="1400" dirty="0"/>
              <a:t>Linear television is already rather a video platform in </a:t>
            </a:r>
            <a:r>
              <a:rPr lang="en-GB" sz="1400" b="1" dirty="0">
                <a:solidFill>
                  <a:schemeClr val="accent2"/>
                </a:solidFill>
              </a:rPr>
              <a:t>advertisers’</a:t>
            </a:r>
            <a:r>
              <a:rPr lang="en-GB" sz="1400" dirty="0"/>
              <a:t> mind and they have less often a separate strategy for it, they manage it together with other online audiovisual media</a:t>
            </a:r>
          </a:p>
          <a:p>
            <a:pPr marL="285750" indent="-285750">
              <a:lnSpc>
                <a:spcPct val="125000"/>
              </a:lnSpc>
              <a:buClr>
                <a:schemeClr val="tx2"/>
              </a:buClr>
              <a:buFont typeface="Arial" panose="020B0604020202020204" pitchFamily="34" charset="0"/>
              <a:buChar char="•"/>
            </a:pPr>
            <a:r>
              <a:rPr lang="en-GB" sz="1400" dirty="0"/>
              <a:t>The portfolio of </a:t>
            </a:r>
            <a:r>
              <a:rPr lang="en-GB" sz="1400" b="1" dirty="0">
                <a:solidFill>
                  <a:schemeClr val="accent2"/>
                </a:solidFill>
              </a:rPr>
              <a:t>media owners </a:t>
            </a:r>
            <a:r>
              <a:rPr lang="en-GB" sz="1400" dirty="0"/>
              <a:t>is also transforming, which they are trying to sell together</a:t>
            </a:r>
          </a:p>
          <a:p>
            <a:pPr marL="285750" indent="-285750">
              <a:lnSpc>
                <a:spcPct val="125000"/>
              </a:lnSpc>
              <a:buClr>
                <a:schemeClr val="tx2"/>
              </a:buClr>
              <a:buFont typeface="Arial" panose="020B0604020202020204" pitchFamily="34" charset="0"/>
              <a:buChar char="•"/>
            </a:pPr>
            <a:r>
              <a:rPr lang="en-GB" sz="1400" dirty="0"/>
              <a:t>The device usage of </a:t>
            </a:r>
            <a:r>
              <a:rPr lang="en-GB" sz="1400" b="1" dirty="0">
                <a:solidFill>
                  <a:schemeClr val="accent2"/>
                </a:solidFill>
              </a:rPr>
              <a:t>consumers</a:t>
            </a:r>
            <a:r>
              <a:rPr lang="en-GB" sz="1400" dirty="0"/>
              <a:t> also changes, they don’t only consume linear TV on TV devices, they watch more and more audiovisual content on mobile devices</a:t>
            </a:r>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endParaRPr lang="en-GB" sz="1400" dirty="0"/>
          </a:p>
          <a:p>
            <a:pPr>
              <a:lnSpc>
                <a:spcPct val="125000"/>
              </a:lnSpc>
              <a:buClr>
                <a:schemeClr val="tx2"/>
              </a:buClr>
            </a:pPr>
            <a:r>
              <a:rPr lang="en-GB" sz="1400" dirty="0"/>
              <a:t>	</a:t>
            </a:r>
          </a:p>
        </p:txBody>
      </p:sp>
      <p:grpSp>
        <p:nvGrpSpPr>
          <p:cNvPr id="26" name="Group 263">
            <a:extLst>
              <a:ext uri="{FF2B5EF4-FFF2-40B4-BE49-F238E27FC236}">
                <a16:creationId xmlns:a16="http://schemas.microsoft.com/office/drawing/2014/main" xmlns="" id="{CA7C5626-E3C0-42E1-B2AA-F91C25A31E76}"/>
              </a:ext>
            </a:extLst>
          </p:cNvPr>
          <p:cNvGrpSpPr/>
          <p:nvPr>
            <p:custDataLst>
              <p:tags r:id="rId3"/>
            </p:custDataLst>
          </p:nvPr>
        </p:nvGrpSpPr>
        <p:grpSpPr>
          <a:xfrm>
            <a:off x="4120898" y="1831952"/>
            <a:ext cx="612838" cy="728848"/>
            <a:chOff x="2703513" y="1779588"/>
            <a:chExt cx="385762" cy="458787"/>
          </a:xfrm>
          <a:solidFill>
            <a:schemeClr val="tx1"/>
          </a:solidFill>
        </p:grpSpPr>
        <p:sp>
          <p:nvSpPr>
            <p:cNvPr id="27" name="Freeform 11">
              <a:extLst>
                <a:ext uri="{FF2B5EF4-FFF2-40B4-BE49-F238E27FC236}">
                  <a16:creationId xmlns:a16="http://schemas.microsoft.com/office/drawing/2014/main" xmlns="" id="{3F321C87-5AB0-497C-AC20-1559C21EEDA2}"/>
                </a:ext>
              </a:extLst>
            </p:cNvPr>
            <p:cNvSpPr>
              <a:spLocks noEditPoints="1"/>
            </p:cNvSpPr>
            <p:nvPr/>
          </p:nvSpPr>
          <p:spPr bwMode="auto">
            <a:xfrm>
              <a:off x="2703513" y="1860550"/>
              <a:ext cx="206375" cy="377825"/>
            </a:xfrm>
            <a:custGeom>
              <a:avLst/>
              <a:gdLst>
                <a:gd name="T0" fmla="*/ 58 w 63"/>
                <a:gd name="T1" fmla="*/ 0 h 116"/>
                <a:gd name="T2" fmla="*/ 46 w 63"/>
                <a:gd name="T3" fmla="*/ 0 h 116"/>
                <a:gd name="T4" fmla="*/ 17 w 63"/>
                <a:gd name="T5" fmla="*/ 0 h 116"/>
                <a:gd name="T6" fmla="*/ 5 w 63"/>
                <a:gd name="T7" fmla="*/ 0 h 116"/>
                <a:gd name="T8" fmla="*/ 0 w 63"/>
                <a:gd name="T9" fmla="*/ 5 h 116"/>
                <a:gd name="T10" fmla="*/ 0 w 63"/>
                <a:gd name="T11" fmla="*/ 111 h 116"/>
                <a:gd name="T12" fmla="*/ 5 w 63"/>
                <a:gd name="T13" fmla="*/ 116 h 116"/>
                <a:gd name="T14" fmla="*/ 58 w 63"/>
                <a:gd name="T15" fmla="*/ 116 h 116"/>
                <a:gd name="T16" fmla="*/ 63 w 63"/>
                <a:gd name="T17" fmla="*/ 111 h 116"/>
                <a:gd name="T18" fmla="*/ 63 w 63"/>
                <a:gd name="T19" fmla="*/ 5 h 116"/>
                <a:gd name="T20" fmla="*/ 58 w 63"/>
                <a:gd name="T21" fmla="*/ 0 h 116"/>
                <a:gd name="T22" fmla="*/ 25 w 63"/>
                <a:gd name="T23" fmla="*/ 4 h 116"/>
                <a:gd name="T24" fmla="*/ 25 w 63"/>
                <a:gd name="T25" fmla="*/ 3 h 116"/>
                <a:gd name="T26" fmla="*/ 37 w 63"/>
                <a:gd name="T27" fmla="*/ 3 h 116"/>
                <a:gd name="T28" fmla="*/ 38 w 63"/>
                <a:gd name="T29" fmla="*/ 4 h 116"/>
                <a:gd name="T30" fmla="*/ 38 w 63"/>
                <a:gd name="T31" fmla="*/ 4 h 116"/>
                <a:gd name="T32" fmla="*/ 37 w 63"/>
                <a:gd name="T33" fmla="*/ 5 h 116"/>
                <a:gd name="T34" fmla="*/ 25 w 63"/>
                <a:gd name="T35" fmla="*/ 5 h 116"/>
                <a:gd name="T36" fmla="*/ 25 w 63"/>
                <a:gd name="T37" fmla="*/ 4 h 116"/>
                <a:gd name="T38" fmla="*/ 20 w 63"/>
                <a:gd name="T39" fmla="*/ 2 h 116"/>
                <a:gd name="T40" fmla="*/ 22 w 63"/>
                <a:gd name="T41" fmla="*/ 3 h 116"/>
                <a:gd name="T42" fmla="*/ 20 w 63"/>
                <a:gd name="T43" fmla="*/ 5 h 116"/>
                <a:gd name="T44" fmla="*/ 18 w 63"/>
                <a:gd name="T45" fmla="*/ 3 h 116"/>
                <a:gd name="T46" fmla="*/ 20 w 63"/>
                <a:gd name="T47" fmla="*/ 2 h 116"/>
                <a:gd name="T48" fmla="*/ 38 w 63"/>
                <a:gd name="T49" fmla="*/ 111 h 116"/>
                <a:gd name="T50" fmla="*/ 36 w 63"/>
                <a:gd name="T51" fmla="*/ 113 h 116"/>
                <a:gd name="T52" fmla="*/ 27 w 63"/>
                <a:gd name="T53" fmla="*/ 113 h 116"/>
                <a:gd name="T54" fmla="*/ 25 w 63"/>
                <a:gd name="T55" fmla="*/ 111 h 116"/>
                <a:gd name="T56" fmla="*/ 25 w 63"/>
                <a:gd name="T57" fmla="*/ 110 h 116"/>
                <a:gd name="T58" fmla="*/ 27 w 63"/>
                <a:gd name="T59" fmla="*/ 108 h 116"/>
                <a:gd name="T60" fmla="*/ 36 w 63"/>
                <a:gd name="T61" fmla="*/ 108 h 116"/>
                <a:gd name="T62" fmla="*/ 38 w 63"/>
                <a:gd name="T63" fmla="*/ 110 h 116"/>
                <a:gd name="T64" fmla="*/ 38 w 63"/>
                <a:gd name="T65" fmla="*/ 111 h 116"/>
                <a:gd name="T66" fmla="*/ 62 w 63"/>
                <a:gd name="T67" fmla="*/ 103 h 116"/>
                <a:gd name="T68" fmla="*/ 58 w 63"/>
                <a:gd name="T69" fmla="*/ 106 h 116"/>
                <a:gd name="T70" fmla="*/ 4 w 63"/>
                <a:gd name="T71" fmla="*/ 106 h 116"/>
                <a:gd name="T72" fmla="*/ 1 w 63"/>
                <a:gd name="T73" fmla="*/ 103 h 116"/>
                <a:gd name="T74" fmla="*/ 1 w 63"/>
                <a:gd name="T75" fmla="*/ 7 h 116"/>
                <a:gd name="T76" fmla="*/ 4 w 63"/>
                <a:gd name="T77" fmla="*/ 3 h 116"/>
                <a:gd name="T78" fmla="*/ 17 w 63"/>
                <a:gd name="T79" fmla="*/ 3 h 116"/>
                <a:gd name="T80" fmla="*/ 17 w 63"/>
                <a:gd name="T81" fmla="*/ 3 h 116"/>
                <a:gd name="T82" fmla="*/ 20 w 63"/>
                <a:gd name="T83" fmla="*/ 7 h 116"/>
                <a:gd name="T84" fmla="*/ 43 w 63"/>
                <a:gd name="T85" fmla="*/ 7 h 116"/>
                <a:gd name="T86" fmla="*/ 46 w 63"/>
                <a:gd name="T87" fmla="*/ 3 h 116"/>
                <a:gd name="T88" fmla="*/ 46 w 63"/>
                <a:gd name="T89" fmla="*/ 3 h 116"/>
                <a:gd name="T90" fmla="*/ 58 w 63"/>
                <a:gd name="T91" fmla="*/ 3 h 116"/>
                <a:gd name="T92" fmla="*/ 62 w 63"/>
                <a:gd name="T93" fmla="*/ 7 h 116"/>
                <a:gd name="T94" fmla="*/ 62 w 63"/>
                <a:gd name="T95"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116">
                  <a:moveTo>
                    <a:pt x="58" y="0"/>
                  </a:moveTo>
                  <a:cubicBezTo>
                    <a:pt x="46" y="0"/>
                    <a:pt x="46" y="0"/>
                    <a:pt x="46" y="0"/>
                  </a:cubicBezTo>
                  <a:cubicBezTo>
                    <a:pt x="17" y="0"/>
                    <a:pt x="17" y="0"/>
                    <a:pt x="17" y="0"/>
                  </a:cubicBezTo>
                  <a:cubicBezTo>
                    <a:pt x="5" y="0"/>
                    <a:pt x="5" y="0"/>
                    <a:pt x="5" y="0"/>
                  </a:cubicBezTo>
                  <a:cubicBezTo>
                    <a:pt x="2" y="0"/>
                    <a:pt x="0" y="2"/>
                    <a:pt x="0" y="5"/>
                  </a:cubicBezTo>
                  <a:cubicBezTo>
                    <a:pt x="0" y="111"/>
                    <a:pt x="0" y="111"/>
                    <a:pt x="0" y="111"/>
                  </a:cubicBezTo>
                  <a:cubicBezTo>
                    <a:pt x="0" y="114"/>
                    <a:pt x="2" y="116"/>
                    <a:pt x="5" y="116"/>
                  </a:cubicBezTo>
                  <a:cubicBezTo>
                    <a:pt x="58" y="116"/>
                    <a:pt x="58" y="116"/>
                    <a:pt x="58" y="116"/>
                  </a:cubicBezTo>
                  <a:cubicBezTo>
                    <a:pt x="60" y="116"/>
                    <a:pt x="63" y="114"/>
                    <a:pt x="63" y="111"/>
                  </a:cubicBezTo>
                  <a:cubicBezTo>
                    <a:pt x="63" y="5"/>
                    <a:pt x="63" y="5"/>
                    <a:pt x="63" y="5"/>
                  </a:cubicBezTo>
                  <a:cubicBezTo>
                    <a:pt x="63" y="2"/>
                    <a:pt x="60" y="0"/>
                    <a:pt x="58" y="0"/>
                  </a:cubicBezTo>
                  <a:close/>
                  <a:moveTo>
                    <a:pt x="25" y="4"/>
                  </a:moveTo>
                  <a:cubicBezTo>
                    <a:pt x="25" y="3"/>
                    <a:pt x="25" y="3"/>
                    <a:pt x="25" y="3"/>
                  </a:cubicBezTo>
                  <a:cubicBezTo>
                    <a:pt x="37" y="3"/>
                    <a:pt x="37" y="3"/>
                    <a:pt x="37" y="3"/>
                  </a:cubicBezTo>
                  <a:cubicBezTo>
                    <a:pt x="38" y="3"/>
                    <a:pt x="38" y="3"/>
                    <a:pt x="38" y="4"/>
                  </a:cubicBezTo>
                  <a:cubicBezTo>
                    <a:pt x="38" y="4"/>
                    <a:pt x="38" y="4"/>
                    <a:pt x="38" y="4"/>
                  </a:cubicBezTo>
                  <a:cubicBezTo>
                    <a:pt x="38" y="4"/>
                    <a:pt x="38" y="5"/>
                    <a:pt x="37" y="5"/>
                  </a:cubicBezTo>
                  <a:cubicBezTo>
                    <a:pt x="25" y="5"/>
                    <a:pt x="25" y="5"/>
                    <a:pt x="25" y="5"/>
                  </a:cubicBezTo>
                  <a:cubicBezTo>
                    <a:pt x="25" y="5"/>
                    <a:pt x="25" y="4"/>
                    <a:pt x="25" y="4"/>
                  </a:cubicBezTo>
                  <a:close/>
                  <a:moveTo>
                    <a:pt x="20" y="2"/>
                  </a:moveTo>
                  <a:cubicBezTo>
                    <a:pt x="21" y="2"/>
                    <a:pt x="22" y="2"/>
                    <a:pt x="22" y="3"/>
                  </a:cubicBezTo>
                  <a:cubicBezTo>
                    <a:pt x="22" y="5"/>
                    <a:pt x="21" y="5"/>
                    <a:pt x="20" y="5"/>
                  </a:cubicBezTo>
                  <a:cubicBezTo>
                    <a:pt x="19" y="5"/>
                    <a:pt x="18" y="5"/>
                    <a:pt x="18" y="3"/>
                  </a:cubicBezTo>
                  <a:cubicBezTo>
                    <a:pt x="18" y="2"/>
                    <a:pt x="19" y="2"/>
                    <a:pt x="20" y="2"/>
                  </a:cubicBezTo>
                  <a:close/>
                  <a:moveTo>
                    <a:pt x="38" y="111"/>
                  </a:moveTo>
                  <a:cubicBezTo>
                    <a:pt x="38" y="112"/>
                    <a:pt x="37" y="113"/>
                    <a:pt x="36" y="113"/>
                  </a:cubicBezTo>
                  <a:cubicBezTo>
                    <a:pt x="27" y="113"/>
                    <a:pt x="27" y="113"/>
                    <a:pt x="27" y="113"/>
                  </a:cubicBezTo>
                  <a:cubicBezTo>
                    <a:pt x="26" y="113"/>
                    <a:pt x="25" y="112"/>
                    <a:pt x="25" y="111"/>
                  </a:cubicBezTo>
                  <a:cubicBezTo>
                    <a:pt x="25" y="110"/>
                    <a:pt x="25" y="110"/>
                    <a:pt x="25" y="110"/>
                  </a:cubicBezTo>
                  <a:cubicBezTo>
                    <a:pt x="25" y="109"/>
                    <a:pt x="26" y="108"/>
                    <a:pt x="27" y="108"/>
                  </a:cubicBezTo>
                  <a:cubicBezTo>
                    <a:pt x="36" y="108"/>
                    <a:pt x="36" y="108"/>
                    <a:pt x="36" y="108"/>
                  </a:cubicBezTo>
                  <a:cubicBezTo>
                    <a:pt x="37" y="108"/>
                    <a:pt x="38" y="109"/>
                    <a:pt x="38" y="110"/>
                  </a:cubicBezTo>
                  <a:lnTo>
                    <a:pt x="38" y="111"/>
                  </a:lnTo>
                  <a:close/>
                  <a:moveTo>
                    <a:pt x="62" y="103"/>
                  </a:moveTo>
                  <a:cubicBezTo>
                    <a:pt x="62" y="105"/>
                    <a:pt x="60" y="106"/>
                    <a:pt x="58" y="106"/>
                  </a:cubicBezTo>
                  <a:cubicBezTo>
                    <a:pt x="4" y="106"/>
                    <a:pt x="4" y="106"/>
                    <a:pt x="4" y="106"/>
                  </a:cubicBezTo>
                  <a:cubicBezTo>
                    <a:pt x="3" y="106"/>
                    <a:pt x="1" y="105"/>
                    <a:pt x="1" y="103"/>
                  </a:cubicBezTo>
                  <a:cubicBezTo>
                    <a:pt x="1" y="7"/>
                    <a:pt x="1" y="7"/>
                    <a:pt x="1" y="7"/>
                  </a:cubicBezTo>
                  <a:cubicBezTo>
                    <a:pt x="1" y="5"/>
                    <a:pt x="3" y="3"/>
                    <a:pt x="4" y="3"/>
                  </a:cubicBezTo>
                  <a:cubicBezTo>
                    <a:pt x="17" y="3"/>
                    <a:pt x="17" y="3"/>
                    <a:pt x="17" y="3"/>
                  </a:cubicBezTo>
                  <a:cubicBezTo>
                    <a:pt x="17" y="3"/>
                    <a:pt x="17" y="3"/>
                    <a:pt x="17" y="3"/>
                  </a:cubicBezTo>
                  <a:cubicBezTo>
                    <a:pt x="17" y="5"/>
                    <a:pt x="18" y="7"/>
                    <a:pt x="20" y="7"/>
                  </a:cubicBezTo>
                  <a:cubicBezTo>
                    <a:pt x="43" y="7"/>
                    <a:pt x="43" y="7"/>
                    <a:pt x="43" y="7"/>
                  </a:cubicBezTo>
                  <a:cubicBezTo>
                    <a:pt x="44" y="7"/>
                    <a:pt x="46" y="5"/>
                    <a:pt x="46" y="3"/>
                  </a:cubicBezTo>
                  <a:cubicBezTo>
                    <a:pt x="46" y="3"/>
                    <a:pt x="46" y="3"/>
                    <a:pt x="46" y="3"/>
                  </a:cubicBezTo>
                  <a:cubicBezTo>
                    <a:pt x="58" y="3"/>
                    <a:pt x="58" y="3"/>
                    <a:pt x="58" y="3"/>
                  </a:cubicBezTo>
                  <a:cubicBezTo>
                    <a:pt x="60" y="3"/>
                    <a:pt x="62" y="5"/>
                    <a:pt x="62" y="7"/>
                  </a:cubicBezTo>
                  <a:lnTo>
                    <a:pt x="62" y="103"/>
                  </a:ln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sp>
          <p:nvSpPr>
            <p:cNvPr id="28" name="Freeform 12">
              <a:extLst>
                <a:ext uri="{FF2B5EF4-FFF2-40B4-BE49-F238E27FC236}">
                  <a16:creationId xmlns:a16="http://schemas.microsoft.com/office/drawing/2014/main" xmlns="" id="{1CE53D2D-E594-468B-A8B8-E934B09E67B5}"/>
                </a:ext>
              </a:extLst>
            </p:cNvPr>
            <p:cNvSpPr>
              <a:spLocks/>
            </p:cNvSpPr>
            <p:nvPr/>
          </p:nvSpPr>
          <p:spPr bwMode="auto">
            <a:xfrm>
              <a:off x="2740025" y="1779588"/>
              <a:ext cx="349250" cy="306387"/>
            </a:xfrm>
            <a:custGeom>
              <a:avLst/>
              <a:gdLst>
                <a:gd name="T0" fmla="*/ 93 w 107"/>
                <a:gd name="T1" fmla="*/ 47 h 94"/>
                <a:gd name="T2" fmla="*/ 58 w 107"/>
                <a:gd name="T3" fmla="*/ 15 h 94"/>
                <a:gd name="T4" fmla="*/ 31 w 107"/>
                <a:gd name="T5" fmla="*/ 0 h 94"/>
                <a:gd name="T6" fmla="*/ 28 w 107"/>
                <a:gd name="T7" fmla="*/ 0 h 94"/>
                <a:gd name="T8" fmla="*/ 0 w 107"/>
                <a:gd name="T9" fmla="*/ 21 h 94"/>
                <a:gd name="T10" fmla="*/ 9 w 107"/>
                <a:gd name="T11" fmla="*/ 21 h 94"/>
                <a:gd name="T12" fmla="*/ 38 w 107"/>
                <a:gd name="T13" fmla="*/ 21 h 94"/>
                <a:gd name="T14" fmla="*/ 50 w 107"/>
                <a:gd name="T15" fmla="*/ 21 h 94"/>
                <a:gd name="T16" fmla="*/ 55 w 107"/>
                <a:gd name="T17" fmla="*/ 27 h 94"/>
                <a:gd name="T18" fmla="*/ 55 w 107"/>
                <a:gd name="T19" fmla="*/ 94 h 94"/>
                <a:gd name="T20" fmla="*/ 60 w 107"/>
                <a:gd name="T21" fmla="*/ 94 h 94"/>
                <a:gd name="T22" fmla="*/ 83 w 107"/>
                <a:gd name="T23" fmla="*/ 94 h 94"/>
                <a:gd name="T24" fmla="*/ 107 w 107"/>
                <a:gd name="T25" fmla="*/ 69 h 94"/>
                <a:gd name="T26" fmla="*/ 93 w 107"/>
                <a:gd name="T27"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94">
                  <a:moveTo>
                    <a:pt x="93" y="47"/>
                  </a:moveTo>
                  <a:cubicBezTo>
                    <a:pt x="97" y="25"/>
                    <a:pt x="80" y="8"/>
                    <a:pt x="58" y="15"/>
                  </a:cubicBezTo>
                  <a:cubicBezTo>
                    <a:pt x="51" y="5"/>
                    <a:pt x="43" y="0"/>
                    <a:pt x="31" y="0"/>
                  </a:cubicBezTo>
                  <a:cubicBezTo>
                    <a:pt x="30" y="0"/>
                    <a:pt x="29" y="0"/>
                    <a:pt x="28" y="0"/>
                  </a:cubicBezTo>
                  <a:cubicBezTo>
                    <a:pt x="14" y="1"/>
                    <a:pt x="4" y="9"/>
                    <a:pt x="0" y="21"/>
                  </a:cubicBezTo>
                  <a:cubicBezTo>
                    <a:pt x="9" y="21"/>
                    <a:pt x="9" y="21"/>
                    <a:pt x="9" y="21"/>
                  </a:cubicBezTo>
                  <a:cubicBezTo>
                    <a:pt x="38" y="21"/>
                    <a:pt x="38" y="21"/>
                    <a:pt x="38" y="21"/>
                  </a:cubicBezTo>
                  <a:cubicBezTo>
                    <a:pt x="50" y="21"/>
                    <a:pt x="50" y="21"/>
                    <a:pt x="50" y="21"/>
                  </a:cubicBezTo>
                  <a:cubicBezTo>
                    <a:pt x="53" y="21"/>
                    <a:pt x="55" y="24"/>
                    <a:pt x="55" y="27"/>
                  </a:cubicBezTo>
                  <a:cubicBezTo>
                    <a:pt x="55" y="94"/>
                    <a:pt x="55" y="94"/>
                    <a:pt x="55" y="94"/>
                  </a:cubicBezTo>
                  <a:cubicBezTo>
                    <a:pt x="56" y="94"/>
                    <a:pt x="58" y="94"/>
                    <a:pt x="60" y="94"/>
                  </a:cubicBezTo>
                  <a:cubicBezTo>
                    <a:pt x="66" y="94"/>
                    <a:pt x="73" y="94"/>
                    <a:pt x="83" y="94"/>
                  </a:cubicBezTo>
                  <a:cubicBezTo>
                    <a:pt x="96" y="94"/>
                    <a:pt x="107" y="83"/>
                    <a:pt x="107" y="69"/>
                  </a:cubicBezTo>
                  <a:cubicBezTo>
                    <a:pt x="107" y="59"/>
                    <a:pt x="102" y="51"/>
                    <a:pt x="93" y="47"/>
                  </a:cubicBezTo>
                  <a:close/>
                </a:path>
              </a:pathLst>
            </a:custGeom>
            <a:solidFill>
              <a:schemeClr val="accent2"/>
            </a:solidFill>
            <a:ln>
              <a:noFill/>
            </a:ln>
            <a:extLst/>
          </p:spPr>
          <p:txBody>
            <a:bodyPr vert="horz" wrap="square" lIns="121920" tIns="60960" rIns="121920" bIns="60960" numCol="1" anchor="t" anchorCtr="0" compatLnSpc="1">
              <a:prstTxWarp prst="textNoShape">
                <a:avLst/>
              </a:prstTxWarp>
            </a:bodyPr>
            <a:lstStyle/>
            <a:p>
              <a:endParaRPr lang="en-GB" sz="2400" dirty="0"/>
            </a:p>
          </p:txBody>
        </p:sp>
      </p:grpSp>
      <p:sp>
        <p:nvSpPr>
          <p:cNvPr id="29" name="Freeform 55">
            <a:extLst>
              <a:ext uri="{FF2B5EF4-FFF2-40B4-BE49-F238E27FC236}">
                <a16:creationId xmlns:a16="http://schemas.microsoft.com/office/drawing/2014/main" xmlns="" id="{7AFD4D24-8FB3-4409-AE3F-5983B7B39554}"/>
              </a:ext>
            </a:extLst>
          </p:cNvPr>
          <p:cNvSpPr>
            <a:spLocks noChangeAspect="1" noEditPoints="1"/>
          </p:cNvSpPr>
          <p:nvPr>
            <p:custDataLst>
              <p:tags r:id="rId4"/>
            </p:custDataLst>
          </p:nvPr>
        </p:nvSpPr>
        <p:spPr bwMode="auto">
          <a:xfrm>
            <a:off x="1985598" y="1972188"/>
            <a:ext cx="631921" cy="534705"/>
          </a:xfrm>
          <a:custGeom>
            <a:avLst/>
            <a:gdLst>
              <a:gd name="T0" fmla="*/ 2080 w 2080"/>
              <a:gd name="T1" fmla="*/ 0 h 1760"/>
              <a:gd name="T2" fmla="*/ 2080 w 2080"/>
              <a:gd name="T3" fmla="*/ 1440 h 1760"/>
              <a:gd name="T4" fmla="*/ 0 w 2080"/>
              <a:gd name="T5" fmla="*/ 1440 h 1760"/>
              <a:gd name="T6" fmla="*/ 0 w 2080"/>
              <a:gd name="T7" fmla="*/ 0 h 1760"/>
              <a:gd name="T8" fmla="*/ 2080 w 2080"/>
              <a:gd name="T9" fmla="*/ 0 h 1760"/>
              <a:gd name="T10" fmla="*/ 400 w 2080"/>
              <a:gd name="T11" fmla="*/ 1680 h 1760"/>
              <a:gd name="T12" fmla="*/ 880 w 2080"/>
              <a:gd name="T13" fmla="*/ 1680 h 1760"/>
              <a:gd name="T14" fmla="*/ 880 w 2080"/>
              <a:gd name="T15" fmla="*/ 1520 h 1760"/>
              <a:gd name="T16" fmla="*/ 1200 w 2080"/>
              <a:gd name="T17" fmla="*/ 1520 h 1760"/>
              <a:gd name="T18" fmla="*/ 1200 w 2080"/>
              <a:gd name="T19" fmla="*/ 1680 h 1760"/>
              <a:gd name="T20" fmla="*/ 1680 w 2080"/>
              <a:gd name="T21" fmla="*/ 1680 h 1760"/>
              <a:gd name="T22" fmla="*/ 1680 w 2080"/>
              <a:gd name="T23" fmla="*/ 1760 h 1760"/>
              <a:gd name="T24" fmla="*/ 400 w 2080"/>
              <a:gd name="T25" fmla="*/ 1760 h 1760"/>
              <a:gd name="T26" fmla="*/ 400 w 2080"/>
              <a:gd name="T27" fmla="*/ 168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1760">
                <a:moveTo>
                  <a:pt x="2080" y="0"/>
                </a:moveTo>
                <a:cubicBezTo>
                  <a:pt x="2080" y="1440"/>
                  <a:pt x="2080" y="1440"/>
                  <a:pt x="2080" y="1440"/>
                </a:cubicBezTo>
                <a:cubicBezTo>
                  <a:pt x="0" y="1440"/>
                  <a:pt x="0" y="1440"/>
                  <a:pt x="0" y="1440"/>
                </a:cubicBezTo>
                <a:cubicBezTo>
                  <a:pt x="0" y="0"/>
                  <a:pt x="0" y="0"/>
                  <a:pt x="0" y="0"/>
                </a:cubicBezTo>
                <a:lnTo>
                  <a:pt x="2080" y="0"/>
                </a:lnTo>
                <a:close/>
                <a:moveTo>
                  <a:pt x="400" y="1680"/>
                </a:moveTo>
                <a:cubicBezTo>
                  <a:pt x="880" y="1680"/>
                  <a:pt x="880" y="1680"/>
                  <a:pt x="880" y="1680"/>
                </a:cubicBezTo>
                <a:cubicBezTo>
                  <a:pt x="880" y="1520"/>
                  <a:pt x="880" y="1520"/>
                  <a:pt x="880" y="1520"/>
                </a:cubicBezTo>
                <a:cubicBezTo>
                  <a:pt x="1200" y="1520"/>
                  <a:pt x="1200" y="1520"/>
                  <a:pt x="1200" y="1520"/>
                </a:cubicBezTo>
                <a:cubicBezTo>
                  <a:pt x="1200" y="1680"/>
                  <a:pt x="1200" y="1680"/>
                  <a:pt x="1200" y="1680"/>
                </a:cubicBezTo>
                <a:cubicBezTo>
                  <a:pt x="1680" y="1680"/>
                  <a:pt x="1680" y="1680"/>
                  <a:pt x="1680" y="1680"/>
                </a:cubicBezTo>
                <a:cubicBezTo>
                  <a:pt x="1680" y="1760"/>
                  <a:pt x="1680" y="1760"/>
                  <a:pt x="1680" y="1760"/>
                </a:cubicBezTo>
                <a:cubicBezTo>
                  <a:pt x="1253" y="1760"/>
                  <a:pt x="827" y="1760"/>
                  <a:pt x="400" y="1760"/>
                </a:cubicBezTo>
                <a:lnTo>
                  <a:pt x="400" y="168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noProof="1"/>
          </a:p>
        </p:txBody>
      </p:sp>
      <p:sp>
        <p:nvSpPr>
          <p:cNvPr id="30" name="Freeform 11">
            <a:extLst>
              <a:ext uri="{FF2B5EF4-FFF2-40B4-BE49-F238E27FC236}">
                <a16:creationId xmlns:a16="http://schemas.microsoft.com/office/drawing/2014/main" xmlns="" id="{7A193BEE-5420-47FC-88F4-50628A77E861}"/>
              </a:ext>
            </a:extLst>
          </p:cNvPr>
          <p:cNvSpPr>
            <a:spLocks noChangeAspect="1" noEditPoints="1"/>
          </p:cNvSpPr>
          <p:nvPr>
            <p:custDataLst>
              <p:tags r:id="rId5"/>
            </p:custDataLst>
          </p:nvPr>
        </p:nvSpPr>
        <p:spPr bwMode="auto">
          <a:xfrm>
            <a:off x="3057208" y="1906098"/>
            <a:ext cx="624000" cy="624000"/>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1000 w 2080"/>
              <a:gd name="T11" fmla="*/ 1600 h 2080"/>
              <a:gd name="T12" fmla="*/ 1000 w 2080"/>
              <a:gd name="T13" fmla="*/ 1680 h 2080"/>
              <a:gd name="T14" fmla="*/ 1080 w 2080"/>
              <a:gd name="T15" fmla="*/ 1680 h 2080"/>
              <a:gd name="T16" fmla="*/ 1080 w 2080"/>
              <a:gd name="T17" fmla="*/ 1600 h 2080"/>
              <a:gd name="T18" fmla="*/ 1000 w 2080"/>
              <a:gd name="T19" fmla="*/ 1600 h 2080"/>
              <a:gd name="T20" fmla="*/ 1440 w 2080"/>
              <a:gd name="T21" fmla="*/ 805 h 2080"/>
              <a:gd name="T22" fmla="*/ 1208 w 2080"/>
              <a:gd name="T23" fmla="*/ 1108 h 2080"/>
              <a:gd name="T24" fmla="*/ 1000 w 2080"/>
              <a:gd name="T25" fmla="*/ 1353 h 2080"/>
              <a:gd name="T26" fmla="*/ 1000 w 2080"/>
              <a:gd name="T27" fmla="*/ 1475 h 2080"/>
              <a:gd name="T28" fmla="*/ 1080 w 2080"/>
              <a:gd name="T29" fmla="*/ 1475 h 2080"/>
              <a:gd name="T30" fmla="*/ 1080 w 2080"/>
              <a:gd name="T31" fmla="*/ 1353 h 2080"/>
              <a:gd name="T32" fmla="*/ 1246 w 2080"/>
              <a:gd name="T33" fmla="*/ 1178 h 2080"/>
              <a:gd name="T34" fmla="*/ 1520 w 2080"/>
              <a:gd name="T35" fmla="*/ 805 h 2080"/>
              <a:gd name="T36" fmla="*/ 1033 w 2080"/>
              <a:gd name="T37" fmla="*/ 400 h 2080"/>
              <a:gd name="T38" fmla="*/ 560 w 2080"/>
              <a:gd name="T39" fmla="*/ 805 h 2080"/>
              <a:gd name="T40" fmla="*/ 640 w 2080"/>
              <a:gd name="T41" fmla="*/ 805 h 2080"/>
              <a:gd name="T42" fmla="*/ 1033 w 2080"/>
              <a:gd name="T43" fmla="*/ 480 h 2080"/>
              <a:gd name="T44" fmla="*/ 1440 w 2080"/>
              <a:gd name="T45" fmla="*/ 80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000" y="1600"/>
                </a:moveTo>
                <a:cubicBezTo>
                  <a:pt x="1000" y="1680"/>
                  <a:pt x="1000" y="1680"/>
                  <a:pt x="1000" y="1680"/>
                </a:cubicBezTo>
                <a:cubicBezTo>
                  <a:pt x="1080" y="1680"/>
                  <a:pt x="1080" y="1680"/>
                  <a:pt x="1080" y="1680"/>
                </a:cubicBezTo>
                <a:cubicBezTo>
                  <a:pt x="1080" y="1600"/>
                  <a:pt x="1080" y="1600"/>
                  <a:pt x="1080" y="1600"/>
                </a:cubicBezTo>
                <a:lnTo>
                  <a:pt x="1000" y="1600"/>
                </a:lnTo>
                <a:close/>
                <a:moveTo>
                  <a:pt x="1440" y="805"/>
                </a:moveTo>
                <a:cubicBezTo>
                  <a:pt x="1440" y="982"/>
                  <a:pt x="1318" y="1048"/>
                  <a:pt x="1208" y="1108"/>
                </a:cubicBezTo>
                <a:cubicBezTo>
                  <a:pt x="1099" y="1166"/>
                  <a:pt x="1000" y="1220"/>
                  <a:pt x="1000" y="1353"/>
                </a:cubicBezTo>
                <a:cubicBezTo>
                  <a:pt x="1000" y="1475"/>
                  <a:pt x="1000" y="1475"/>
                  <a:pt x="1000" y="1475"/>
                </a:cubicBezTo>
                <a:cubicBezTo>
                  <a:pt x="1080" y="1475"/>
                  <a:pt x="1080" y="1475"/>
                  <a:pt x="1080" y="1475"/>
                </a:cubicBezTo>
                <a:cubicBezTo>
                  <a:pt x="1080" y="1353"/>
                  <a:pt x="1080" y="1353"/>
                  <a:pt x="1080" y="1353"/>
                </a:cubicBezTo>
                <a:cubicBezTo>
                  <a:pt x="1080" y="1267"/>
                  <a:pt x="1159" y="1225"/>
                  <a:pt x="1246" y="1178"/>
                </a:cubicBezTo>
                <a:cubicBezTo>
                  <a:pt x="1376" y="1108"/>
                  <a:pt x="1520" y="1030"/>
                  <a:pt x="1520" y="805"/>
                </a:cubicBezTo>
                <a:cubicBezTo>
                  <a:pt x="1520" y="528"/>
                  <a:pt x="1282" y="400"/>
                  <a:pt x="1033" y="400"/>
                </a:cubicBezTo>
                <a:cubicBezTo>
                  <a:pt x="784" y="400"/>
                  <a:pt x="560" y="534"/>
                  <a:pt x="560" y="805"/>
                </a:cubicBezTo>
                <a:cubicBezTo>
                  <a:pt x="640" y="805"/>
                  <a:pt x="640" y="805"/>
                  <a:pt x="640" y="805"/>
                </a:cubicBezTo>
                <a:cubicBezTo>
                  <a:pt x="640" y="580"/>
                  <a:pt x="829" y="480"/>
                  <a:pt x="1033" y="480"/>
                </a:cubicBezTo>
                <a:cubicBezTo>
                  <a:pt x="1237" y="480"/>
                  <a:pt x="1440" y="575"/>
                  <a:pt x="1440" y="805"/>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GB" sz="2400" dirty="0"/>
          </a:p>
        </p:txBody>
      </p:sp>
    </p:spTree>
    <p:extLst>
      <p:ext uri="{BB962C8B-B14F-4D97-AF65-F5344CB8AC3E}">
        <p14:creationId xmlns:p14="http://schemas.microsoft.com/office/powerpoint/2010/main" val="423709762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5F3E29E4-0979-4FCA-B4C5-5FC6044C982A}" type="slidenum">
              <a:rPr lang="en-US" smtClean="0"/>
              <a:t>7</a:t>
            </a:fld>
            <a:endParaRPr lang="en-US" dirty="0"/>
          </a:p>
        </p:txBody>
      </p:sp>
      <p:sp>
        <p:nvSpPr>
          <p:cNvPr id="7" name="Title 6"/>
          <p:cNvSpPr>
            <a:spLocks noGrp="1"/>
          </p:cNvSpPr>
          <p:nvPr>
            <p:ph type="title"/>
          </p:nvPr>
        </p:nvSpPr>
        <p:spPr>
          <a:xfrm>
            <a:off x="1075060" y="288922"/>
            <a:ext cx="6626033" cy="648000"/>
          </a:xfrm>
        </p:spPr>
        <p:txBody>
          <a:bodyPr/>
          <a:lstStyle/>
          <a:p>
            <a:r>
              <a:rPr lang="en-US" sz="2800" dirty="0"/>
              <a:t>Respondents of the questionnaire phase</a:t>
            </a:r>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2628866186"/>
              </p:ext>
            </p:extLst>
          </p:nvPr>
        </p:nvGraphicFramePr>
        <p:xfrm>
          <a:off x="3658601" y="1532371"/>
          <a:ext cx="5454879" cy="2151607"/>
        </p:xfrm>
        <a:graphic>
          <a:graphicData uri="http://schemas.openxmlformats.org/drawingml/2006/chart">
            <c:chart xmlns:c="http://schemas.openxmlformats.org/drawingml/2006/chart" xmlns:r="http://schemas.openxmlformats.org/officeDocument/2006/relationships" r:id="rId2"/>
          </a:graphicData>
        </a:graphic>
      </p:graphicFrame>
      <p:sp>
        <p:nvSpPr>
          <p:cNvPr id="12" name="Szövegdoboz 1"/>
          <p:cNvSpPr txBox="1"/>
          <p:nvPr/>
        </p:nvSpPr>
        <p:spPr>
          <a:xfrm>
            <a:off x="4066434" y="1195542"/>
            <a:ext cx="6271919" cy="53637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US" sz="1600" b="1" dirty="0"/>
              <a:t>Respondents by job and position (person)</a:t>
            </a:r>
          </a:p>
        </p:txBody>
      </p:sp>
      <p:graphicFrame>
        <p:nvGraphicFramePr>
          <p:cNvPr id="13" name="Content Placeholder 9"/>
          <p:cNvGraphicFramePr>
            <a:graphicFrameLocks/>
          </p:cNvGraphicFramePr>
          <p:nvPr>
            <p:extLst>
              <p:ext uri="{D42A27DB-BD31-4B8C-83A1-F6EECF244321}">
                <p14:modId xmlns:p14="http://schemas.microsoft.com/office/powerpoint/2010/main" val="1432449695"/>
              </p:ext>
            </p:extLst>
          </p:nvPr>
        </p:nvGraphicFramePr>
        <p:xfrm>
          <a:off x="664645" y="4610419"/>
          <a:ext cx="5621857" cy="18309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3664033905"/>
              </p:ext>
            </p:extLst>
          </p:nvPr>
        </p:nvGraphicFramePr>
        <p:xfrm>
          <a:off x="6154607" y="4650920"/>
          <a:ext cx="5917746" cy="1830973"/>
        </p:xfrm>
        <a:graphic>
          <a:graphicData uri="http://schemas.openxmlformats.org/drawingml/2006/chart">
            <c:chart xmlns:c="http://schemas.openxmlformats.org/drawingml/2006/chart" xmlns:r="http://schemas.openxmlformats.org/officeDocument/2006/relationships" r:id="rId4"/>
          </a:graphicData>
        </a:graphic>
      </p:graphicFrame>
      <p:sp>
        <p:nvSpPr>
          <p:cNvPr id="11" name="Szövegdoboz 1">
            <a:extLst>
              <a:ext uri="{FF2B5EF4-FFF2-40B4-BE49-F238E27FC236}">
                <a16:creationId xmlns:a16="http://schemas.microsoft.com/office/drawing/2014/main" xmlns="" id="{7362B99D-D5D2-4216-B945-A15A6AA7DDDA}"/>
              </a:ext>
            </a:extLst>
          </p:cNvPr>
          <p:cNvSpPr txBox="1"/>
          <p:nvPr/>
        </p:nvSpPr>
        <p:spPr>
          <a:xfrm>
            <a:off x="4136598" y="4147282"/>
            <a:ext cx="5163679" cy="29525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5000"/>
              </a:lnSpc>
              <a:buClr>
                <a:schemeClr val="tx2"/>
              </a:buClr>
            </a:pPr>
            <a:r>
              <a:rPr lang="en-US" sz="1600" b="1" dirty="0"/>
              <a:t>Respondents by market position of the company (person)</a:t>
            </a:r>
          </a:p>
        </p:txBody>
      </p:sp>
      <p:sp>
        <p:nvSpPr>
          <p:cNvPr id="5" name="Arrow: Bent-Up 4">
            <a:extLst>
              <a:ext uri="{FF2B5EF4-FFF2-40B4-BE49-F238E27FC236}">
                <a16:creationId xmlns:a16="http://schemas.microsoft.com/office/drawing/2014/main" xmlns="" id="{3F8F1A76-8711-4D98-BDD7-A3F87569B697}"/>
              </a:ext>
            </a:extLst>
          </p:cNvPr>
          <p:cNvSpPr/>
          <p:nvPr/>
        </p:nvSpPr>
        <p:spPr>
          <a:xfrm rot="10800000">
            <a:off x="2958736" y="2385762"/>
            <a:ext cx="513067" cy="2204377"/>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sp>
        <p:nvSpPr>
          <p:cNvPr id="16" name="Arrow: Bent-Up 15">
            <a:extLst>
              <a:ext uri="{FF2B5EF4-FFF2-40B4-BE49-F238E27FC236}">
                <a16:creationId xmlns:a16="http://schemas.microsoft.com/office/drawing/2014/main" xmlns="" id="{D222A067-4244-4513-9C31-8B3A8CE61A5F}"/>
              </a:ext>
            </a:extLst>
          </p:cNvPr>
          <p:cNvSpPr/>
          <p:nvPr/>
        </p:nvSpPr>
        <p:spPr>
          <a:xfrm rot="10800000" flipH="1">
            <a:off x="9300277" y="3179342"/>
            <a:ext cx="549401" cy="1263197"/>
          </a:xfrm>
          <a:prstGeom prst="bentUpArrow">
            <a:avLst>
              <a:gd name="adj1" fmla="val 20453"/>
              <a:gd name="adj2" fmla="val 25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US" sz="1600" dirty="0"/>
          </a:p>
        </p:txBody>
      </p:sp>
    </p:spTree>
    <p:extLst>
      <p:ext uri="{BB962C8B-B14F-4D97-AF65-F5344CB8AC3E}">
        <p14:creationId xmlns:p14="http://schemas.microsoft.com/office/powerpoint/2010/main" val="3362651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833334" y="188392"/>
            <a:ext cx="6429582" cy="768107"/>
          </a:xfrm>
        </p:spPr>
        <p:txBody>
          <a:bodyPr/>
          <a:lstStyle/>
          <a:p>
            <a:r>
              <a:rPr lang="en-GB" sz="2800" dirty="0"/>
              <a:t>Opinion about media market scenarios</a:t>
            </a:r>
            <a:r>
              <a:rPr lang="en-GB" sz="3200" dirty="0"/>
              <a:t/>
            </a:r>
            <a:br>
              <a:rPr lang="en-GB" sz="3200" dirty="0"/>
            </a:br>
            <a:endParaRPr lang="en-GB" sz="1200" dirty="0"/>
          </a:p>
        </p:txBody>
      </p:sp>
      <p:sp>
        <p:nvSpPr>
          <p:cNvPr id="15" name="Téglalap 14"/>
          <p:cNvSpPr/>
          <p:nvPr/>
        </p:nvSpPr>
        <p:spPr>
          <a:xfrm>
            <a:off x="431215" y="6156894"/>
            <a:ext cx="9808160" cy="451405"/>
          </a:xfrm>
          <a:prstGeom prst="rect">
            <a:avLst/>
          </a:prstGeom>
        </p:spPr>
        <p:txBody>
          <a:bodyPr vert="horz" lIns="0" tIns="0" rIns="0" bIns="48000" rtlCol="0" anchor="b" anchorCtr="0">
            <a:noAutofit/>
          </a:bodyPr>
          <a:lstStyle/>
          <a:p>
            <a:r>
              <a:rPr lang="en-GB" sz="800" dirty="0">
                <a:solidFill>
                  <a:schemeClr val="tx1">
                    <a:lumMod val="75000"/>
                  </a:schemeClr>
                </a:solidFill>
              </a:rPr>
              <a:t>Based on discussion with experts, there are several possible scenarios regarding the role of the Hungarian television market in the next 3-5 years. Below, you can read 4 different scenarios. Please indicate which one you think is the most likely, which is the second most likely and so on. </a:t>
            </a:r>
          </a:p>
        </p:txBody>
      </p:sp>
      <p:sp>
        <p:nvSpPr>
          <p:cNvPr id="11" name="Szövegdoboz 10"/>
          <p:cNvSpPr txBox="1"/>
          <p:nvPr/>
        </p:nvSpPr>
        <p:spPr>
          <a:xfrm>
            <a:off x="833334" y="1213221"/>
            <a:ext cx="2781300" cy="397509"/>
          </a:xfrm>
          <a:prstGeom prst="rect">
            <a:avLst/>
          </a:prstGeom>
          <a:noFill/>
        </p:spPr>
        <p:txBody>
          <a:bodyPr wrap="none" lIns="0" tIns="0" rIns="0" bIns="0" rtlCol="0">
            <a:noAutofit/>
          </a:bodyPr>
          <a:lstStyle/>
          <a:p>
            <a:pPr>
              <a:lnSpc>
                <a:spcPct val="125000"/>
              </a:lnSpc>
              <a:buClr>
                <a:schemeClr val="tx2"/>
              </a:buClr>
            </a:pPr>
            <a:r>
              <a:rPr lang="en-GB" sz="1400" b="1" dirty="0"/>
              <a:t>Order of probability of occurrence, average of 1-4 scales, 1=most likely</a:t>
            </a:r>
          </a:p>
        </p:txBody>
      </p:sp>
      <p:sp>
        <p:nvSpPr>
          <p:cNvPr id="17" name="Szövegdoboz 16"/>
          <p:cNvSpPr txBox="1"/>
          <p:nvPr/>
        </p:nvSpPr>
        <p:spPr>
          <a:xfrm>
            <a:off x="399843" y="5335528"/>
            <a:ext cx="11360735" cy="949680"/>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GB" sz="1200" dirty="0"/>
              <a:t>The professionals ranked 4 scenarios according to their likelihood of occurrence. The 4 scenarios are numbered from       to       , from the most favourable to the least favourable for linear television.</a:t>
            </a:r>
          </a:p>
          <a:p>
            <a:pPr>
              <a:lnSpc>
                <a:spcPct val="125000"/>
              </a:lnSpc>
              <a:buClr>
                <a:schemeClr val="tx2"/>
              </a:buClr>
            </a:pPr>
            <a:r>
              <a:rPr lang="en-GB" sz="1200" dirty="0"/>
              <a:t>According to both target groups the slight weakening of the role of linear TV is the most likely. Agency experts think the consolidation of the current situation is the second most likely alternative, but advertisers put the dominant growth of digital media to the second place.</a:t>
            </a:r>
          </a:p>
        </p:txBody>
      </p:sp>
      <p:sp>
        <p:nvSpPr>
          <p:cNvPr id="12" name="Rectangle 7"/>
          <p:cNvSpPr/>
          <p:nvPr/>
        </p:nvSpPr>
        <p:spPr>
          <a:xfrm>
            <a:off x="833334" y="1649719"/>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en-GB" sz="1000" b="1" dirty="0">
                <a:solidFill>
                  <a:schemeClr val="tx1"/>
                </a:solidFill>
              </a:rPr>
              <a:t>SLIGHT WEAKENING	 OF LINEAR TV POSITIONS </a:t>
            </a:r>
            <a:r>
              <a:rPr lang="en-GB" sz="1000" dirty="0">
                <a:solidFill>
                  <a:schemeClr val="tx1"/>
                </a:solidFill>
              </a:rPr>
              <a:t>(Media agency average: </a:t>
            </a:r>
            <a:r>
              <a:rPr lang="en-GB" sz="1100" b="1" dirty="0">
                <a:solidFill>
                  <a:schemeClr val="tx2"/>
                </a:solidFill>
              </a:rPr>
              <a:t>1,9</a:t>
            </a:r>
            <a:r>
              <a:rPr lang="en-GB" sz="1000" b="1" dirty="0">
                <a:solidFill>
                  <a:schemeClr val="tx1"/>
                </a:solidFill>
              </a:rPr>
              <a:t> </a:t>
            </a:r>
            <a:r>
              <a:rPr lang="en-GB" sz="1000" dirty="0">
                <a:solidFill>
                  <a:schemeClr val="tx1"/>
                </a:solidFill>
              </a:rPr>
              <a:t>/  Advertisers: </a:t>
            </a:r>
            <a:r>
              <a:rPr lang="en-GB" sz="1100" b="1" dirty="0">
                <a:solidFill>
                  <a:schemeClr val="tx2"/>
                </a:solidFill>
              </a:rPr>
              <a:t>2,0</a:t>
            </a:r>
            <a:r>
              <a:rPr lang="en-GB" sz="1000" dirty="0">
                <a:solidFill>
                  <a:schemeClr val="tx1"/>
                </a:solidFill>
              </a:rPr>
              <a:t>)</a:t>
            </a:r>
          </a:p>
          <a:p>
            <a:pPr>
              <a:lnSpc>
                <a:spcPct val="125000"/>
              </a:lnSpc>
            </a:pPr>
            <a:r>
              <a:rPr lang="en-GB" sz="1000" dirty="0">
                <a:solidFill>
                  <a:schemeClr val="tx1"/>
                </a:solidFill>
              </a:rPr>
              <a:t>The role of televisions on the media market will be slightly weakened over the next 5 years. Regarding content, more and more often the subscription-based providers – which provide more and more content in Hungarian – are winning the fight for viewers, thus reducing the reach-building ability of linear TVs. While the continuously growing digital media usage results the further increase of digital advertising</a:t>
            </a:r>
            <a:r>
              <a:rPr lang="hu-HU" sz="1000" dirty="0">
                <a:solidFill>
                  <a:schemeClr val="tx1"/>
                </a:solidFill>
              </a:rPr>
              <a:t> share</a:t>
            </a:r>
            <a:r>
              <a:rPr lang="en-GB" sz="1000" dirty="0">
                <a:solidFill>
                  <a:schemeClr val="tx1"/>
                </a:solidFill>
              </a:rPr>
              <a:t>.</a:t>
            </a:r>
          </a:p>
        </p:txBody>
      </p:sp>
      <p:sp>
        <p:nvSpPr>
          <p:cNvPr id="13" name="Rectangle 7"/>
          <p:cNvSpPr/>
          <p:nvPr/>
        </p:nvSpPr>
        <p:spPr>
          <a:xfrm>
            <a:off x="833334" y="2533129"/>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en-GB" sz="1000" b="1" dirty="0">
                <a:solidFill>
                  <a:schemeClr val="tx1"/>
                </a:solidFill>
              </a:rPr>
              <a:t>STATUS QUO BECOMES PERMANENT </a:t>
            </a:r>
            <a:r>
              <a:rPr lang="en-GB" sz="1000" dirty="0">
                <a:solidFill>
                  <a:schemeClr val="tx1"/>
                </a:solidFill>
              </a:rPr>
              <a:t>(</a:t>
            </a:r>
            <a:r>
              <a:rPr lang="en-GB" sz="1100" b="1" dirty="0">
                <a:solidFill>
                  <a:schemeClr val="tx2"/>
                </a:solidFill>
              </a:rPr>
              <a:t>2,4</a:t>
            </a:r>
            <a:r>
              <a:rPr lang="en-GB" sz="1000" b="1" dirty="0">
                <a:solidFill>
                  <a:schemeClr val="tx1"/>
                </a:solidFill>
              </a:rPr>
              <a:t> </a:t>
            </a:r>
            <a:r>
              <a:rPr lang="en-GB" sz="1000" dirty="0">
                <a:solidFill>
                  <a:schemeClr val="tx1"/>
                </a:solidFill>
              </a:rPr>
              <a:t>/  </a:t>
            </a:r>
            <a:r>
              <a:rPr lang="en-GB" sz="1100" b="1" dirty="0">
                <a:solidFill>
                  <a:schemeClr val="tx2"/>
                </a:solidFill>
              </a:rPr>
              <a:t>2,5</a:t>
            </a:r>
            <a:r>
              <a:rPr lang="en-GB" sz="1000" dirty="0">
                <a:solidFill>
                  <a:schemeClr val="tx1"/>
                </a:solidFill>
              </a:rPr>
              <a:t>)</a:t>
            </a:r>
          </a:p>
          <a:p>
            <a:pPr>
              <a:lnSpc>
                <a:spcPct val="125000"/>
              </a:lnSpc>
            </a:pPr>
            <a:r>
              <a:rPr lang="en-GB" sz="900" dirty="0">
                <a:solidFill>
                  <a:schemeClr val="tx1"/>
                </a:solidFill>
              </a:rPr>
              <a:t>In the next 5 years the role of television on the media market will not change significantly. Viewers’ habits will basically become permanent, therefore TVs will keep their ability to reach the most consumer target groups effectively and quickly. Since televisions are currently able to sell almost all of their available advertising time, this will be the case also in the future. As the growth rate of the digital advertising market also seems to decrease, this will also not significantly influence the position of the television advertising market</a:t>
            </a:r>
          </a:p>
        </p:txBody>
      </p:sp>
      <p:sp>
        <p:nvSpPr>
          <p:cNvPr id="14" name="Rectangle 7"/>
          <p:cNvSpPr/>
          <p:nvPr/>
        </p:nvSpPr>
        <p:spPr>
          <a:xfrm>
            <a:off x="833334" y="3429000"/>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en-GB" sz="1000" b="1" dirty="0">
                <a:solidFill>
                  <a:schemeClr val="tx1"/>
                </a:solidFill>
              </a:rPr>
              <a:t>DIGITAL DOMINANCE (</a:t>
            </a:r>
            <a:r>
              <a:rPr lang="en-GB" sz="1100" b="1" dirty="0">
                <a:solidFill>
                  <a:schemeClr val="tx2"/>
                </a:solidFill>
              </a:rPr>
              <a:t>2,8</a:t>
            </a:r>
            <a:r>
              <a:rPr lang="en-GB" sz="1000" b="1" dirty="0">
                <a:solidFill>
                  <a:schemeClr val="tx1"/>
                </a:solidFill>
              </a:rPr>
              <a:t> / </a:t>
            </a:r>
            <a:r>
              <a:rPr lang="en-GB" sz="1100" b="1" dirty="0">
                <a:solidFill>
                  <a:schemeClr val="tx2"/>
                </a:solidFill>
              </a:rPr>
              <a:t>2,2</a:t>
            </a:r>
            <a:r>
              <a:rPr lang="en-GB" sz="1000" b="1" dirty="0">
                <a:solidFill>
                  <a:schemeClr val="tx1"/>
                </a:solidFill>
              </a:rPr>
              <a:t>)</a:t>
            </a:r>
          </a:p>
          <a:p>
            <a:pPr>
              <a:lnSpc>
                <a:spcPct val="125000"/>
              </a:lnSpc>
            </a:pPr>
            <a:r>
              <a:rPr lang="en-GB" sz="900" dirty="0">
                <a:solidFill>
                  <a:schemeClr val="tx1"/>
                </a:solidFill>
              </a:rPr>
              <a:t>Consumer habits change to digital at an accelerating pace. We see the decline of linear television and the growth of subscription business modes at more and more target groups. Digital media competes with TV already regarding reach-building and reaching. Besides, digital media creates more and more innovative advertising forms and targeting possibilities that can replace the role that television has played so far both in advertising media and regarding consumer’s attention. The role of TV decreases at an accelerating pace.</a:t>
            </a:r>
          </a:p>
        </p:txBody>
      </p:sp>
      <p:sp>
        <p:nvSpPr>
          <p:cNvPr id="16" name="Rectangle 7"/>
          <p:cNvSpPr/>
          <p:nvPr/>
        </p:nvSpPr>
        <p:spPr>
          <a:xfrm>
            <a:off x="833334" y="4324871"/>
            <a:ext cx="9684000" cy="8280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nSpc>
                <a:spcPct val="125000"/>
              </a:lnSpc>
            </a:pPr>
            <a:r>
              <a:rPr lang="en-GB" sz="1000" b="1" dirty="0">
                <a:solidFill>
                  <a:schemeClr val="tx1"/>
                </a:solidFill>
              </a:rPr>
              <a:t>LINEAR RENAISSANCE </a:t>
            </a:r>
            <a:r>
              <a:rPr lang="en-GB" sz="1000" dirty="0">
                <a:solidFill>
                  <a:schemeClr val="tx1"/>
                </a:solidFill>
              </a:rPr>
              <a:t>(Media agency average: </a:t>
            </a:r>
            <a:r>
              <a:rPr lang="en-GB" sz="1100" b="1" dirty="0">
                <a:solidFill>
                  <a:schemeClr val="tx2"/>
                </a:solidFill>
              </a:rPr>
              <a:t>2,9</a:t>
            </a:r>
            <a:r>
              <a:rPr lang="en-GB" sz="1000" b="1" dirty="0">
                <a:solidFill>
                  <a:schemeClr val="tx1"/>
                </a:solidFill>
              </a:rPr>
              <a:t> </a:t>
            </a:r>
            <a:r>
              <a:rPr lang="en-GB" sz="1000" dirty="0">
                <a:solidFill>
                  <a:schemeClr val="tx1"/>
                </a:solidFill>
              </a:rPr>
              <a:t>/  Advertisers: </a:t>
            </a:r>
            <a:r>
              <a:rPr lang="en-GB" sz="1100" b="1" dirty="0">
                <a:solidFill>
                  <a:schemeClr val="tx2"/>
                </a:solidFill>
              </a:rPr>
              <a:t>3,3</a:t>
            </a:r>
            <a:r>
              <a:rPr lang="en-GB" sz="1000" dirty="0">
                <a:solidFill>
                  <a:schemeClr val="tx1"/>
                </a:solidFill>
              </a:rPr>
              <a:t>)</a:t>
            </a:r>
          </a:p>
          <a:p>
            <a:pPr>
              <a:lnSpc>
                <a:spcPct val="125000"/>
              </a:lnSpc>
            </a:pPr>
            <a:r>
              <a:rPr lang="en-GB" sz="1000" dirty="0">
                <a:solidFill>
                  <a:schemeClr val="tx1"/>
                </a:solidFill>
              </a:rPr>
              <a:t>In the next 5 years the role of television on the media market will get stronger. Content becomes the most important tool in the competition for consumers’ attention and large channels are able to produce it at the highest quality. The content helps televisions to develop and promote their VOD services, which can generate addition revenues for them. Joining digital sales systems (e.g. programmatic) can further strengthen the role of TV in the medium term.</a:t>
            </a:r>
          </a:p>
        </p:txBody>
      </p:sp>
      <p:cxnSp>
        <p:nvCxnSpPr>
          <p:cNvPr id="19" name="Straight Arrow Connector 18">
            <a:extLst>
              <a:ext uri="{FF2B5EF4-FFF2-40B4-BE49-F238E27FC236}">
                <a16:creationId xmlns:a16="http://schemas.microsoft.com/office/drawing/2014/main" xmlns="" id="{8B1F05C7-B9BA-4675-A6E2-6F8BB9B0570E}"/>
              </a:ext>
            </a:extLst>
          </p:cNvPr>
          <p:cNvCxnSpPr>
            <a:cxnSpLocks/>
          </p:cNvCxnSpPr>
          <p:nvPr/>
        </p:nvCxnSpPr>
        <p:spPr>
          <a:xfrm>
            <a:off x="10946057" y="1610730"/>
            <a:ext cx="0" cy="3600000"/>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CE62B780-280F-4B98-AC15-5D75206B5AFB}"/>
              </a:ext>
            </a:extLst>
          </p:cNvPr>
          <p:cNvSpPr>
            <a:spLocks noChangeAspect="1"/>
          </p:cNvSpPr>
          <p:nvPr/>
        </p:nvSpPr>
        <p:spPr>
          <a:xfrm>
            <a:off x="10317456" y="433077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1</a:t>
            </a:r>
          </a:p>
        </p:txBody>
      </p:sp>
      <p:sp>
        <p:nvSpPr>
          <p:cNvPr id="26" name="Rectangle 25">
            <a:extLst>
              <a:ext uri="{FF2B5EF4-FFF2-40B4-BE49-F238E27FC236}">
                <a16:creationId xmlns:a16="http://schemas.microsoft.com/office/drawing/2014/main" xmlns="" id="{02892669-FC7A-4861-A851-C69BB755F211}"/>
              </a:ext>
            </a:extLst>
          </p:cNvPr>
          <p:cNvSpPr>
            <a:spLocks noChangeAspect="1"/>
          </p:cNvSpPr>
          <p:nvPr/>
        </p:nvSpPr>
        <p:spPr>
          <a:xfrm>
            <a:off x="10317456" y="253265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2</a:t>
            </a:r>
          </a:p>
        </p:txBody>
      </p:sp>
      <p:sp>
        <p:nvSpPr>
          <p:cNvPr id="27" name="Rectangle 26">
            <a:extLst>
              <a:ext uri="{FF2B5EF4-FFF2-40B4-BE49-F238E27FC236}">
                <a16:creationId xmlns:a16="http://schemas.microsoft.com/office/drawing/2014/main" xmlns="" id="{00AB0B30-0546-4044-B871-3B4B23FDBC5B}"/>
              </a:ext>
            </a:extLst>
          </p:cNvPr>
          <p:cNvSpPr>
            <a:spLocks noChangeAspect="1"/>
          </p:cNvSpPr>
          <p:nvPr/>
        </p:nvSpPr>
        <p:spPr>
          <a:xfrm>
            <a:off x="10317456" y="1649719"/>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3</a:t>
            </a:r>
          </a:p>
        </p:txBody>
      </p:sp>
      <p:sp>
        <p:nvSpPr>
          <p:cNvPr id="28" name="Rectangle 27">
            <a:extLst>
              <a:ext uri="{FF2B5EF4-FFF2-40B4-BE49-F238E27FC236}">
                <a16:creationId xmlns:a16="http://schemas.microsoft.com/office/drawing/2014/main" xmlns="" id="{1EBF895D-C74E-4B97-A1F8-3BEB60A74CD3}"/>
              </a:ext>
            </a:extLst>
          </p:cNvPr>
          <p:cNvSpPr>
            <a:spLocks noChangeAspect="1"/>
          </p:cNvSpPr>
          <p:nvPr/>
        </p:nvSpPr>
        <p:spPr>
          <a:xfrm>
            <a:off x="10301334" y="342552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4</a:t>
            </a:r>
          </a:p>
        </p:txBody>
      </p:sp>
      <p:sp>
        <p:nvSpPr>
          <p:cNvPr id="29" name="Rectangle 28">
            <a:extLst>
              <a:ext uri="{FF2B5EF4-FFF2-40B4-BE49-F238E27FC236}">
                <a16:creationId xmlns:a16="http://schemas.microsoft.com/office/drawing/2014/main" xmlns="" id="{2987848D-4035-4899-B93D-94AD6657B9E3}"/>
              </a:ext>
            </a:extLst>
          </p:cNvPr>
          <p:cNvSpPr>
            <a:spLocks noChangeAspect="1"/>
          </p:cNvSpPr>
          <p:nvPr/>
        </p:nvSpPr>
        <p:spPr>
          <a:xfrm>
            <a:off x="8320858" y="5359899"/>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1</a:t>
            </a:r>
          </a:p>
        </p:txBody>
      </p:sp>
      <p:sp>
        <p:nvSpPr>
          <p:cNvPr id="30" name="Rectangle 29">
            <a:extLst>
              <a:ext uri="{FF2B5EF4-FFF2-40B4-BE49-F238E27FC236}">
                <a16:creationId xmlns:a16="http://schemas.microsoft.com/office/drawing/2014/main" xmlns="" id="{86179B6C-8A0E-4086-B6F6-1265C2549072}"/>
              </a:ext>
            </a:extLst>
          </p:cNvPr>
          <p:cNvSpPr>
            <a:spLocks noChangeAspect="1"/>
          </p:cNvSpPr>
          <p:nvPr/>
        </p:nvSpPr>
        <p:spPr>
          <a:xfrm>
            <a:off x="8807938" y="5359899"/>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4</a:t>
            </a:r>
          </a:p>
        </p:txBody>
      </p:sp>
      <p:sp>
        <p:nvSpPr>
          <p:cNvPr id="3" name="TextBox 2">
            <a:extLst>
              <a:ext uri="{FF2B5EF4-FFF2-40B4-BE49-F238E27FC236}">
                <a16:creationId xmlns:a16="http://schemas.microsoft.com/office/drawing/2014/main" xmlns="" id="{0FC6B446-B6AF-436B-8486-5978064ADCFF}"/>
              </a:ext>
            </a:extLst>
          </p:cNvPr>
          <p:cNvSpPr txBox="1"/>
          <p:nvPr/>
        </p:nvSpPr>
        <p:spPr>
          <a:xfrm>
            <a:off x="10533456" y="1213221"/>
            <a:ext cx="825203" cy="216000"/>
          </a:xfrm>
          <a:prstGeom prst="rect">
            <a:avLst/>
          </a:prstGeom>
          <a:noFill/>
        </p:spPr>
        <p:txBody>
          <a:bodyPr wrap="square" lIns="0" tIns="0" rIns="0" bIns="0" rtlCol="0">
            <a:noAutofit/>
          </a:bodyPr>
          <a:lstStyle/>
          <a:p>
            <a:pPr algn="ctr">
              <a:lnSpc>
                <a:spcPct val="125000"/>
              </a:lnSpc>
              <a:buClr>
                <a:schemeClr val="tx2"/>
              </a:buClr>
            </a:pPr>
            <a:r>
              <a:rPr lang="en-GB" sz="1000" dirty="0"/>
              <a:t>Agencies</a:t>
            </a:r>
          </a:p>
        </p:txBody>
      </p:sp>
      <p:sp>
        <p:nvSpPr>
          <p:cNvPr id="32" name="TextBox 31">
            <a:extLst>
              <a:ext uri="{FF2B5EF4-FFF2-40B4-BE49-F238E27FC236}">
                <a16:creationId xmlns:a16="http://schemas.microsoft.com/office/drawing/2014/main" xmlns="" id="{728BA2F2-89B7-483D-B249-33637F91AD4C}"/>
              </a:ext>
            </a:extLst>
          </p:cNvPr>
          <p:cNvSpPr txBox="1"/>
          <p:nvPr/>
        </p:nvSpPr>
        <p:spPr>
          <a:xfrm>
            <a:off x="11366797" y="1213221"/>
            <a:ext cx="825203" cy="216000"/>
          </a:xfrm>
          <a:prstGeom prst="rect">
            <a:avLst/>
          </a:prstGeom>
          <a:noFill/>
        </p:spPr>
        <p:txBody>
          <a:bodyPr wrap="square" lIns="0" tIns="0" rIns="0" bIns="0" rtlCol="0">
            <a:noAutofit/>
          </a:bodyPr>
          <a:lstStyle/>
          <a:p>
            <a:pPr algn="ctr">
              <a:lnSpc>
                <a:spcPct val="125000"/>
              </a:lnSpc>
              <a:buClr>
                <a:schemeClr val="tx2"/>
              </a:buClr>
            </a:pPr>
            <a:r>
              <a:rPr lang="en-GB" sz="1000" dirty="0"/>
              <a:t>Advertisers</a:t>
            </a:r>
          </a:p>
        </p:txBody>
      </p:sp>
      <p:cxnSp>
        <p:nvCxnSpPr>
          <p:cNvPr id="33" name="Straight Arrow Connector 32">
            <a:extLst>
              <a:ext uri="{FF2B5EF4-FFF2-40B4-BE49-F238E27FC236}">
                <a16:creationId xmlns:a16="http://schemas.microsoft.com/office/drawing/2014/main" xmlns="" id="{0783E970-A072-43FC-ADD1-86683D230A4D}"/>
              </a:ext>
            </a:extLst>
          </p:cNvPr>
          <p:cNvCxnSpPr>
            <a:cxnSpLocks/>
          </p:cNvCxnSpPr>
          <p:nvPr/>
        </p:nvCxnSpPr>
        <p:spPr>
          <a:xfrm>
            <a:off x="11644034" y="1610730"/>
            <a:ext cx="0" cy="3600000"/>
          </a:xfrm>
          <a:prstGeom prst="straightConnector1">
            <a:avLst/>
          </a:prstGeom>
          <a:ln w="114300">
            <a:solidFill>
              <a:srgbClr val="B3B5B6"/>
            </a:solidFill>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0A300ED3-57AB-4BE8-8B5A-8BC7D024D279}"/>
              </a:ext>
            </a:extLst>
          </p:cNvPr>
          <p:cNvSpPr>
            <a:spLocks noChangeAspect="1"/>
          </p:cNvSpPr>
          <p:nvPr/>
        </p:nvSpPr>
        <p:spPr>
          <a:xfrm>
            <a:off x="11554716" y="425352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1</a:t>
            </a:r>
          </a:p>
        </p:txBody>
      </p:sp>
      <p:sp>
        <p:nvSpPr>
          <p:cNvPr id="35" name="Rectangle 34">
            <a:extLst>
              <a:ext uri="{FF2B5EF4-FFF2-40B4-BE49-F238E27FC236}">
                <a16:creationId xmlns:a16="http://schemas.microsoft.com/office/drawing/2014/main" xmlns="" id="{4AF58A2C-ED29-433B-BEA3-7751DA4CA99D}"/>
              </a:ext>
            </a:extLst>
          </p:cNvPr>
          <p:cNvSpPr>
            <a:spLocks noChangeAspect="1"/>
          </p:cNvSpPr>
          <p:nvPr/>
        </p:nvSpPr>
        <p:spPr>
          <a:xfrm>
            <a:off x="11553546" y="3273443"/>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2</a:t>
            </a:r>
          </a:p>
        </p:txBody>
      </p:sp>
      <p:sp>
        <p:nvSpPr>
          <p:cNvPr id="36" name="Rectangle 35">
            <a:extLst>
              <a:ext uri="{FF2B5EF4-FFF2-40B4-BE49-F238E27FC236}">
                <a16:creationId xmlns:a16="http://schemas.microsoft.com/office/drawing/2014/main" xmlns="" id="{6011F05B-A00C-4152-B7EC-450B543234BD}"/>
              </a:ext>
            </a:extLst>
          </p:cNvPr>
          <p:cNvSpPr>
            <a:spLocks noChangeAspect="1"/>
          </p:cNvSpPr>
          <p:nvPr/>
        </p:nvSpPr>
        <p:spPr>
          <a:xfrm>
            <a:off x="11557914" y="2520467"/>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3</a:t>
            </a:r>
          </a:p>
        </p:txBody>
      </p:sp>
      <p:sp>
        <p:nvSpPr>
          <p:cNvPr id="37" name="Rectangle 36">
            <a:extLst>
              <a:ext uri="{FF2B5EF4-FFF2-40B4-BE49-F238E27FC236}">
                <a16:creationId xmlns:a16="http://schemas.microsoft.com/office/drawing/2014/main" xmlns="" id="{78CEEB67-815D-48BD-A5B7-CABDBC339B2A}"/>
              </a:ext>
            </a:extLst>
          </p:cNvPr>
          <p:cNvSpPr>
            <a:spLocks noChangeAspect="1"/>
          </p:cNvSpPr>
          <p:nvPr/>
        </p:nvSpPr>
        <p:spPr>
          <a:xfrm>
            <a:off x="11549591" y="2782396"/>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4</a:t>
            </a:r>
          </a:p>
        </p:txBody>
      </p:sp>
      <p:sp>
        <p:nvSpPr>
          <p:cNvPr id="38" name="Rectangle 37">
            <a:extLst>
              <a:ext uri="{FF2B5EF4-FFF2-40B4-BE49-F238E27FC236}">
                <a16:creationId xmlns:a16="http://schemas.microsoft.com/office/drawing/2014/main" xmlns="" id="{74658604-464B-425D-95BC-E9C25DB9BCC4}"/>
              </a:ext>
            </a:extLst>
          </p:cNvPr>
          <p:cNvSpPr>
            <a:spLocks noChangeAspect="1"/>
          </p:cNvSpPr>
          <p:nvPr/>
        </p:nvSpPr>
        <p:spPr>
          <a:xfrm>
            <a:off x="10837659" y="4235737"/>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1</a:t>
            </a:r>
          </a:p>
        </p:txBody>
      </p:sp>
      <p:sp>
        <p:nvSpPr>
          <p:cNvPr id="39" name="Rectangle 38">
            <a:extLst>
              <a:ext uri="{FF2B5EF4-FFF2-40B4-BE49-F238E27FC236}">
                <a16:creationId xmlns:a16="http://schemas.microsoft.com/office/drawing/2014/main" xmlns="" id="{BAEA3E07-CA13-4E16-AA40-22E90CE14E04}"/>
              </a:ext>
            </a:extLst>
          </p:cNvPr>
          <p:cNvSpPr>
            <a:spLocks noChangeAspect="1"/>
          </p:cNvSpPr>
          <p:nvPr/>
        </p:nvSpPr>
        <p:spPr>
          <a:xfrm>
            <a:off x="10838057" y="3213414"/>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2</a:t>
            </a:r>
          </a:p>
        </p:txBody>
      </p:sp>
      <p:sp>
        <p:nvSpPr>
          <p:cNvPr id="40" name="Rectangle 39">
            <a:extLst>
              <a:ext uri="{FF2B5EF4-FFF2-40B4-BE49-F238E27FC236}">
                <a16:creationId xmlns:a16="http://schemas.microsoft.com/office/drawing/2014/main" xmlns="" id="{849588C8-7C20-430B-B12D-38B05C9CA16D}"/>
              </a:ext>
            </a:extLst>
          </p:cNvPr>
          <p:cNvSpPr>
            <a:spLocks noChangeAspect="1"/>
          </p:cNvSpPr>
          <p:nvPr/>
        </p:nvSpPr>
        <p:spPr>
          <a:xfrm>
            <a:off x="10838057" y="246933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3</a:t>
            </a:r>
          </a:p>
        </p:txBody>
      </p:sp>
      <p:sp>
        <p:nvSpPr>
          <p:cNvPr id="41" name="Rectangle 40">
            <a:extLst>
              <a:ext uri="{FF2B5EF4-FFF2-40B4-BE49-F238E27FC236}">
                <a16:creationId xmlns:a16="http://schemas.microsoft.com/office/drawing/2014/main" xmlns="" id="{997A871A-7F97-4C06-9553-84ACA6EDBA73}"/>
              </a:ext>
            </a:extLst>
          </p:cNvPr>
          <p:cNvSpPr>
            <a:spLocks noChangeAspect="1"/>
          </p:cNvSpPr>
          <p:nvPr/>
        </p:nvSpPr>
        <p:spPr>
          <a:xfrm>
            <a:off x="10832822" y="4016629"/>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r>
              <a:rPr lang="en-GB" sz="1200" dirty="0"/>
              <a:t>4</a:t>
            </a:r>
          </a:p>
        </p:txBody>
      </p:sp>
      <p:sp>
        <p:nvSpPr>
          <p:cNvPr id="42" name="TextBox 41">
            <a:extLst>
              <a:ext uri="{FF2B5EF4-FFF2-40B4-BE49-F238E27FC236}">
                <a16:creationId xmlns:a16="http://schemas.microsoft.com/office/drawing/2014/main" xmlns="" id="{79B72357-CA38-4969-B88E-E869CABC23A4}"/>
              </a:ext>
            </a:extLst>
          </p:cNvPr>
          <p:cNvSpPr txBox="1"/>
          <p:nvPr/>
        </p:nvSpPr>
        <p:spPr>
          <a:xfrm>
            <a:off x="10832822" y="1714066"/>
            <a:ext cx="936723" cy="216000"/>
          </a:xfrm>
          <a:prstGeom prst="rect">
            <a:avLst/>
          </a:prstGeom>
          <a:solidFill>
            <a:schemeClr val="accent2"/>
          </a:solidFill>
        </p:spPr>
        <p:txBody>
          <a:bodyPr wrap="square" lIns="0" tIns="0" rIns="0" bIns="0" rtlCol="0">
            <a:noAutofit/>
          </a:bodyPr>
          <a:lstStyle/>
          <a:p>
            <a:pPr algn="ctr">
              <a:lnSpc>
                <a:spcPct val="125000"/>
              </a:lnSpc>
              <a:buClr>
                <a:schemeClr val="tx2"/>
              </a:buClr>
            </a:pPr>
            <a:r>
              <a:rPr lang="en-GB" sz="1000" dirty="0">
                <a:solidFill>
                  <a:schemeClr val="bg1"/>
                </a:solidFill>
              </a:rPr>
              <a:t>Most likely</a:t>
            </a:r>
          </a:p>
        </p:txBody>
      </p:sp>
      <p:sp>
        <p:nvSpPr>
          <p:cNvPr id="43" name="TextBox 42">
            <a:extLst>
              <a:ext uri="{FF2B5EF4-FFF2-40B4-BE49-F238E27FC236}">
                <a16:creationId xmlns:a16="http://schemas.microsoft.com/office/drawing/2014/main" xmlns="" id="{B0364EBE-244E-4CCA-B10A-A366A6154A8C}"/>
              </a:ext>
            </a:extLst>
          </p:cNvPr>
          <p:cNvSpPr txBox="1"/>
          <p:nvPr/>
        </p:nvSpPr>
        <p:spPr>
          <a:xfrm>
            <a:off x="10842675" y="4738871"/>
            <a:ext cx="936723" cy="403246"/>
          </a:xfrm>
          <a:prstGeom prst="rect">
            <a:avLst/>
          </a:prstGeom>
          <a:solidFill>
            <a:schemeClr val="accent2"/>
          </a:solidFill>
        </p:spPr>
        <p:txBody>
          <a:bodyPr wrap="square" lIns="0" tIns="0" rIns="0" bIns="0" rtlCol="0">
            <a:noAutofit/>
          </a:bodyPr>
          <a:lstStyle/>
          <a:p>
            <a:pPr algn="ctr">
              <a:lnSpc>
                <a:spcPct val="125000"/>
              </a:lnSpc>
              <a:buClr>
                <a:schemeClr val="tx2"/>
              </a:buClr>
            </a:pPr>
            <a:r>
              <a:rPr lang="en-GB" sz="1000" dirty="0">
                <a:solidFill>
                  <a:schemeClr val="bg1"/>
                </a:solidFill>
              </a:rPr>
              <a:t>Least likely</a:t>
            </a:r>
          </a:p>
        </p:txBody>
      </p:sp>
    </p:spTree>
    <p:extLst>
      <p:ext uri="{BB962C8B-B14F-4D97-AF65-F5344CB8AC3E}">
        <p14:creationId xmlns:p14="http://schemas.microsoft.com/office/powerpoint/2010/main" val="2383506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058265828"/>
              </p:ext>
            </p:extLst>
          </p:nvPr>
        </p:nvGraphicFramePr>
        <p:xfrm>
          <a:off x="3700359" y="1117176"/>
          <a:ext cx="7737384" cy="4519083"/>
        </p:xfrm>
        <a:graphic>
          <a:graphicData uri="http://schemas.openxmlformats.org/drawingml/2006/chart">
            <c:chart xmlns:c="http://schemas.openxmlformats.org/drawingml/2006/chart" xmlns:r="http://schemas.openxmlformats.org/officeDocument/2006/relationships" r:id="rId2"/>
          </a:graphicData>
        </a:graphic>
      </p:graphicFrame>
      <p:sp>
        <p:nvSpPr>
          <p:cNvPr id="9" name="Cím 8"/>
          <p:cNvSpPr>
            <a:spLocks noGrp="1"/>
          </p:cNvSpPr>
          <p:nvPr>
            <p:ph type="title"/>
          </p:nvPr>
        </p:nvSpPr>
        <p:spPr>
          <a:xfrm>
            <a:off x="919059" y="349069"/>
            <a:ext cx="5867607" cy="768107"/>
          </a:xfrm>
        </p:spPr>
        <p:txBody>
          <a:bodyPr/>
          <a:lstStyle/>
          <a:p>
            <a:r>
              <a:rPr lang="en-US" sz="2800" dirty="0"/>
              <a:t>Innovative TV solutions</a:t>
            </a:r>
            <a:r>
              <a:rPr lang="en-US" sz="3200" dirty="0"/>
              <a:t/>
            </a:r>
            <a:br>
              <a:rPr lang="en-US" sz="3200" dirty="0"/>
            </a:br>
            <a:endParaRPr lang="en-US" sz="1200" dirty="0"/>
          </a:p>
        </p:txBody>
      </p:sp>
      <p:sp>
        <p:nvSpPr>
          <p:cNvPr id="15" name="Téglalap 14"/>
          <p:cNvSpPr/>
          <p:nvPr/>
        </p:nvSpPr>
        <p:spPr>
          <a:xfrm>
            <a:off x="431215" y="6156894"/>
            <a:ext cx="9846260" cy="451405"/>
          </a:xfrm>
          <a:prstGeom prst="rect">
            <a:avLst/>
          </a:prstGeom>
        </p:spPr>
        <p:txBody>
          <a:bodyPr vert="horz" lIns="0" tIns="0" rIns="0" bIns="48000" rtlCol="0" anchor="b" anchorCtr="0">
            <a:noAutofit/>
          </a:bodyPr>
          <a:lstStyle/>
          <a:p>
            <a:r>
              <a:rPr lang="en-US" sz="800" dirty="0">
                <a:solidFill>
                  <a:schemeClr val="tx1">
                    <a:lumMod val="75000"/>
                  </a:schemeClr>
                </a:solidFill>
              </a:rPr>
              <a:t>In recent years, beside traditional spots, different, innovative forms of TV advertising forms have appeared. Which TV advertising solutions do you think will have an increasing role in the next 3-5 years? Multiple answers possible!</a:t>
            </a:r>
          </a:p>
        </p:txBody>
      </p:sp>
      <p:graphicFrame>
        <p:nvGraphicFramePr>
          <p:cNvPr id="4" name="Diagram 3"/>
          <p:cNvGraphicFramePr/>
          <p:nvPr>
            <p:extLst>
              <p:ext uri="{D42A27DB-BD31-4B8C-83A1-F6EECF244321}">
                <p14:modId xmlns:p14="http://schemas.microsoft.com/office/powerpoint/2010/main" val="2015254094"/>
              </p:ext>
            </p:extLst>
          </p:nvPr>
        </p:nvGraphicFramePr>
        <p:xfrm>
          <a:off x="-145958" y="1111038"/>
          <a:ext cx="7737384" cy="451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7"/>
          <p:cNvCxnSpPr/>
          <p:nvPr/>
        </p:nvCxnSpPr>
        <p:spPr>
          <a:xfrm flipV="1">
            <a:off x="431215" y="2981325"/>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431215" y="4362450"/>
            <a:ext cx="11141660" cy="190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919059" y="1260483"/>
            <a:ext cx="2781300" cy="397509"/>
          </a:xfrm>
          <a:prstGeom prst="rect">
            <a:avLst/>
          </a:prstGeom>
          <a:noFill/>
        </p:spPr>
        <p:txBody>
          <a:bodyPr wrap="none" lIns="0" tIns="0" rIns="0" bIns="0" rtlCol="0">
            <a:noAutofit/>
          </a:bodyPr>
          <a:lstStyle/>
          <a:p>
            <a:pPr>
              <a:lnSpc>
                <a:spcPct val="125000"/>
              </a:lnSpc>
              <a:buClr>
                <a:schemeClr val="tx2"/>
              </a:buClr>
            </a:pPr>
            <a:r>
              <a:rPr lang="en-US" sz="1400" b="1" dirty="0"/>
              <a:t>Will increase, %</a:t>
            </a:r>
          </a:p>
        </p:txBody>
      </p:sp>
      <p:sp>
        <p:nvSpPr>
          <p:cNvPr id="17" name="Szövegdoboz 16"/>
          <p:cNvSpPr txBox="1"/>
          <p:nvPr/>
        </p:nvSpPr>
        <p:spPr>
          <a:xfrm>
            <a:off x="399843" y="5188226"/>
            <a:ext cx="11360735" cy="974806"/>
          </a:xfrm>
          <a:prstGeom prst="rect">
            <a:avLst/>
          </a:prstGeom>
          <a:solidFill>
            <a:schemeClr val="bg1">
              <a:lumMod val="95000"/>
            </a:schemeClr>
          </a:solidFill>
        </p:spPr>
        <p:txBody>
          <a:bodyPr wrap="square" lIns="72000" tIns="36000" rIns="72000" bIns="0" rtlCol="0">
            <a:noAutofit/>
          </a:bodyPr>
          <a:lstStyle/>
          <a:p>
            <a:pPr>
              <a:lnSpc>
                <a:spcPct val="125000"/>
              </a:lnSpc>
              <a:buClr>
                <a:schemeClr val="tx2"/>
              </a:buClr>
            </a:pPr>
            <a:r>
              <a:rPr lang="en-US" sz="1200" dirty="0"/>
              <a:t>It rarely happens in a research that the opinions of the two target groups show exactly the reverse regarding the same question, but this was the case regarding the tradition non-spot and innovative digital television solutions. Advertisers rather believe in the further growth of sponsorship and virtual advertising while agencies are more optimistic about product placement and personalized ads.</a:t>
            </a:r>
          </a:p>
        </p:txBody>
      </p:sp>
    </p:spTree>
    <p:extLst>
      <p:ext uri="{BB962C8B-B14F-4D97-AF65-F5344CB8AC3E}">
        <p14:creationId xmlns:p14="http://schemas.microsoft.com/office/powerpoint/2010/main" val="3204100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217CC-534C-41BF-930C-27B1184E95F2}"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72</a:t>
            </a:fld>
            <a:endParaRPr lang="en-US" dirty="0"/>
          </a:p>
        </p:txBody>
      </p:sp>
      <p:sp>
        <p:nvSpPr>
          <p:cNvPr id="8" name="TextBox 7"/>
          <p:cNvSpPr txBox="1"/>
          <p:nvPr/>
        </p:nvSpPr>
        <p:spPr>
          <a:xfrm>
            <a:off x="8061645" y="5561781"/>
            <a:ext cx="3816000" cy="993775"/>
          </a:xfrm>
          <a:prstGeom prst="rect">
            <a:avLst/>
          </a:prstGeom>
          <a:noFill/>
        </p:spPr>
        <p:txBody>
          <a:bodyPr wrap="square" lIns="0" tIns="0" rIns="0" bIns="0" rtlCol="0" anchor="b">
            <a:noAutofit/>
          </a:bodyPr>
          <a:lstStyle/>
          <a:p>
            <a:pPr>
              <a:lnSpc>
                <a:spcPct val="125000"/>
              </a:lnSpc>
              <a:buClr>
                <a:schemeClr val="tx2"/>
              </a:buClr>
            </a:pPr>
            <a:r>
              <a:rPr lang="en-US" sz="1200" b="1" dirty="0"/>
              <a:t>GfK Proprietary &amp; Confidential</a:t>
            </a:r>
          </a:p>
          <a:p>
            <a:pPr>
              <a:lnSpc>
                <a:spcPct val="125000"/>
              </a:lnSpc>
              <a:buClr>
                <a:schemeClr val="tx2"/>
              </a:buClr>
            </a:pPr>
            <a:r>
              <a:rPr lang="en-US" sz="1200" dirty="0"/>
              <a:t>This document contains confidential and/or proprietary information and its contents may not be disclosed or used except in accordance with applicable agreements.</a:t>
            </a:r>
          </a:p>
        </p:txBody>
      </p:sp>
    </p:spTree>
    <p:extLst>
      <p:ext uri="{BB962C8B-B14F-4D97-AF65-F5344CB8AC3E}">
        <p14:creationId xmlns:p14="http://schemas.microsoft.com/office/powerpoint/2010/main" val="202807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927" r="13927"/>
          <a:stretch>
            <a:fillRect/>
          </a:stretch>
        </p:blipFill>
        <p:spPr/>
      </p:pic>
      <p:sp>
        <p:nvSpPr>
          <p:cNvPr id="2" name="Date Placeholder 1"/>
          <p:cNvSpPr>
            <a:spLocks noGrp="1"/>
          </p:cNvSpPr>
          <p:nvPr>
            <p:ph type="dt" sz="half" idx="10"/>
          </p:nvPr>
        </p:nvSpPr>
        <p:spPr/>
        <p:txBody>
          <a:bodyPr/>
          <a:lstStyle/>
          <a:p>
            <a:fld id="{6BF03B78-8E99-4D70-A653-6EEBEBDDCA96}" type="datetime5">
              <a:rPr lang="en-US" smtClean="0"/>
              <a:t>16-Dec-19</a:t>
            </a:fld>
            <a:endParaRPr lang="en-US" dirty="0"/>
          </a:p>
        </p:txBody>
      </p:sp>
      <p:sp>
        <p:nvSpPr>
          <p:cNvPr id="3" name="Footer Placeholder 2"/>
          <p:cNvSpPr>
            <a:spLocks noGrp="1"/>
          </p:cNvSpPr>
          <p:nvPr>
            <p:ph type="ftr" sz="quarter" idx="11"/>
          </p:nvPr>
        </p:nvSpPr>
        <p:spPr/>
        <p:txBody>
          <a:bodyPr/>
          <a:lstStyle/>
          <a:p>
            <a:r>
              <a:rPr lang="en-US" dirty="0"/>
              <a:t>Title of presentation (Insert / Header &amp; Footer / Apply to All)</a:t>
            </a:r>
          </a:p>
        </p:txBody>
      </p:sp>
      <p:sp>
        <p:nvSpPr>
          <p:cNvPr id="4" name="Slide Number Placeholder 3"/>
          <p:cNvSpPr>
            <a:spLocks noGrp="1"/>
          </p:cNvSpPr>
          <p:nvPr>
            <p:ph type="sldNum" sz="quarter" idx="12"/>
          </p:nvPr>
        </p:nvSpPr>
        <p:spPr/>
        <p:txBody>
          <a:bodyPr/>
          <a:lstStyle/>
          <a:p>
            <a:fld id="{8E3B25F7-8D1F-44B5-B485-EE3C438CFD7B}" type="slidenum">
              <a:rPr lang="en-US" smtClean="0"/>
              <a:pPr/>
              <a:t>8</a:t>
            </a:fld>
            <a:endParaRPr lang="en-US" dirty="0"/>
          </a:p>
        </p:txBody>
      </p:sp>
      <p:sp>
        <p:nvSpPr>
          <p:cNvPr id="5" name="Title 4"/>
          <p:cNvSpPr>
            <a:spLocks noGrp="1"/>
          </p:cNvSpPr>
          <p:nvPr>
            <p:ph type="ctrTitle"/>
          </p:nvPr>
        </p:nvSpPr>
        <p:spPr>
          <a:xfrm>
            <a:off x="324294" y="2310868"/>
            <a:ext cx="4154400" cy="2236264"/>
          </a:xfrm>
        </p:spPr>
        <p:txBody>
          <a:bodyPr anchor="ctr"/>
          <a:lstStyle/>
          <a:p>
            <a:r>
              <a:rPr lang="en-US" sz="4000" b="1" dirty="0"/>
              <a:t>2. Change of media consumption habits</a:t>
            </a:r>
            <a:endParaRPr lang="en-US" dirty="0"/>
          </a:p>
        </p:txBody>
      </p:sp>
      <p:pic>
        <p:nvPicPr>
          <p:cNvPr id="9" name="Picture 2" descr="Címlap"/>
          <p:cNvPicPr>
            <a:picLocks noChangeAspect="1" noChangeArrowheads="1"/>
          </p:cNvPicPr>
          <p:nvPr/>
        </p:nvPicPr>
        <p:blipFill rotWithShape="1">
          <a:blip r:embed="rId3">
            <a:extLst>
              <a:ext uri="{28A0092B-C50C-407E-A947-70E740481C1C}">
                <a14:useLocalDpi xmlns:a14="http://schemas.microsoft.com/office/drawing/2010/main" val="0"/>
              </a:ext>
            </a:extLst>
          </a:blip>
          <a:srcRect t="1" r="50653" b="35927"/>
          <a:stretch/>
        </p:blipFill>
        <p:spPr bwMode="auto">
          <a:xfrm>
            <a:off x="417600" y="5586397"/>
            <a:ext cx="1473157" cy="268799"/>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rotWithShape="1">
          <a:blip r:embed="rId4"/>
          <a:srcRect t="13744" b="13793"/>
          <a:stretch/>
        </p:blipFill>
        <p:spPr>
          <a:xfrm>
            <a:off x="2020858" y="5493814"/>
            <a:ext cx="1043390" cy="469557"/>
          </a:xfrm>
          <a:prstGeom prst="rect">
            <a:avLst/>
          </a:prstGeom>
        </p:spPr>
      </p:pic>
    </p:spTree>
    <p:extLst>
      <p:ext uri="{BB962C8B-B14F-4D97-AF65-F5344CB8AC3E}">
        <p14:creationId xmlns:p14="http://schemas.microsoft.com/office/powerpoint/2010/main" val="232283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5F6CED2-F708-4126-9F86-4A4DACF68A67}"/>
              </a:ext>
            </a:extLst>
          </p:cNvPr>
          <p:cNvSpPr/>
          <p:nvPr/>
        </p:nvSpPr>
        <p:spPr>
          <a:xfrm>
            <a:off x="7188200" y="1238846"/>
            <a:ext cx="5003800" cy="4963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5000"/>
              </a:lnSpc>
            </a:pPr>
            <a:endParaRPr lang="en-GB" sz="1600" dirty="0">
              <a:solidFill>
                <a:schemeClr val="tx1"/>
              </a:solidFill>
            </a:endParaRPr>
          </a:p>
        </p:txBody>
      </p:sp>
      <p:sp>
        <p:nvSpPr>
          <p:cNvPr id="2" name="Title 1"/>
          <p:cNvSpPr>
            <a:spLocks noGrp="1"/>
          </p:cNvSpPr>
          <p:nvPr>
            <p:ph type="title"/>
          </p:nvPr>
        </p:nvSpPr>
        <p:spPr>
          <a:xfrm>
            <a:off x="731520" y="229932"/>
            <a:ext cx="7729086" cy="490042"/>
          </a:xfrm>
        </p:spPr>
        <p:txBody>
          <a:bodyPr/>
          <a:lstStyle/>
          <a:p>
            <a:r>
              <a:rPr lang="en-GB" sz="3600" dirty="0">
                <a:solidFill>
                  <a:schemeClr val="accent3">
                    <a:lumMod val="50000"/>
                  </a:schemeClr>
                </a:solidFill>
              </a:rPr>
              <a:t>Views' habits</a:t>
            </a:r>
            <a:br>
              <a:rPr lang="en-GB" sz="3600" dirty="0">
                <a:solidFill>
                  <a:schemeClr val="accent3">
                    <a:lumMod val="50000"/>
                  </a:schemeClr>
                </a:solidFill>
              </a:rPr>
            </a:br>
            <a:r>
              <a:rPr lang="en-GB" sz="2000" dirty="0">
                <a:solidFill>
                  <a:schemeClr val="accent3">
                    <a:lumMod val="50000"/>
                  </a:schemeClr>
                </a:solidFill>
              </a:rPr>
              <a:t>Current situation</a:t>
            </a:r>
            <a:endParaRPr lang="en-GB" sz="3600" dirty="0">
              <a:solidFill>
                <a:schemeClr val="accent3">
                  <a:lumMod val="50000"/>
                </a:schemeClr>
              </a:solidFill>
            </a:endParaRPr>
          </a:p>
        </p:txBody>
      </p:sp>
      <p:sp>
        <p:nvSpPr>
          <p:cNvPr id="39" name="shp1">
            <a:extLst>
              <a:ext uri="{FF2B5EF4-FFF2-40B4-BE49-F238E27FC236}">
                <a16:creationId xmlns:a16="http://schemas.microsoft.com/office/drawing/2014/main" xmlns="" id="{291EC2BA-B4D8-466E-A83A-94313C831A2B}"/>
              </a:ext>
            </a:extLst>
          </p:cNvPr>
          <p:cNvSpPr/>
          <p:nvPr/>
        </p:nvSpPr>
        <p:spPr>
          <a:xfrm>
            <a:off x="192089" y="1"/>
            <a:ext cx="215900"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351" dirty="0">
              <a:solidFill>
                <a:srgbClr val="FFFFFF"/>
              </a:solidFill>
            </a:endParaRPr>
          </a:p>
        </p:txBody>
      </p:sp>
      <p:sp>
        <p:nvSpPr>
          <p:cNvPr id="61" name="Text Placeholder 1">
            <a:extLst>
              <a:ext uri="{FF2B5EF4-FFF2-40B4-BE49-F238E27FC236}">
                <a16:creationId xmlns:a16="http://schemas.microsoft.com/office/drawing/2014/main" xmlns="" id="{A5F1AFB4-D999-47DD-BD61-2DB1D08BC915}"/>
              </a:ext>
            </a:extLst>
          </p:cNvPr>
          <p:cNvSpPr txBox="1">
            <a:spLocks/>
          </p:cNvSpPr>
          <p:nvPr>
            <p:custDataLst>
              <p:tags r:id="rId1"/>
            </p:custDataLst>
          </p:nvPr>
        </p:nvSpPr>
        <p:spPr bwMode="gray">
          <a:xfrm>
            <a:off x="7380000" y="1463041"/>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think this is a completely </a:t>
            </a:r>
            <a:r>
              <a:rPr lang="hu-HU" sz="1200" i="1" dirty="0" err="1"/>
              <a:t>predictable</a:t>
            </a:r>
            <a:r>
              <a:rPr lang="en-GB" sz="1200" i="1" dirty="0"/>
              <a:t> market</a:t>
            </a:r>
            <a:r>
              <a:rPr lang="en-GB" sz="1200" dirty="0"/>
              <a:t>” (Ü14)</a:t>
            </a:r>
            <a:endParaRPr lang="en-GB" sz="1200" dirty="0">
              <a:ea typeface="Arial" panose="020B0604020202020204" pitchFamily="34" charset="0"/>
            </a:endParaRPr>
          </a:p>
        </p:txBody>
      </p:sp>
      <p:sp>
        <p:nvSpPr>
          <p:cNvPr id="4" name="TextBox 3">
            <a:extLst>
              <a:ext uri="{FF2B5EF4-FFF2-40B4-BE49-F238E27FC236}">
                <a16:creationId xmlns:a16="http://schemas.microsoft.com/office/drawing/2014/main" xmlns="" id="{2F3B8D0F-6494-4E08-9982-740E14793AB0}"/>
              </a:ext>
            </a:extLst>
          </p:cNvPr>
          <p:cNvSpPr txBox="1"/>
          <p:nvPr/>
        </p:nvSpPr>
        <p:spPr>
          <a:xfrm>
            <a:off x="699103" y="1214617"/>
            <a:ext cx="6089530" cy="5227983"/>
          </a:xfrm>
          <a:prstGeom prst="rect">
            <a:avLst/>
          </a:prstGeom>
          <a:noFill/>
        </p:spPr>
        <p:txBody>
          <a:bodyPr wrap="square" lIns="0" tIns="0" rIns="0" bIns="0" rtlCol="0">
            <a:noAutofit/>
          </a:bodyPr>
          <a:lstStyle/>
          <a:p>
            <a:pPr>
              <a:lnSpc>
                <a:spcPct val="125000"/>
              </a:lnSpc>
              <a:buClr>
                <a:schemeClr val="tx2"/>
              </a:buClr>
            </a:pPr>
            <a:r>
              <a:rPr lang="en-GB" sz="1400" dirty="0"/>
              <a:t>Unsurprisingly, experts see relatively similar trends in consumer habits, however these do not significantly influence the perception of television (especially linear television) from the point of advertising,</a:t>
            </a:r>
          </a:p>
          <a:p>
            <a:pPr>
              <a:lnSpc>
                <a:spcPct val="125000"/>
              </a:lnSpc>
              <a:buClr>
                <a:schemeClr val="tx2"/>
              </a:buClr>
            </a:pPr>
            <a:endParaRPr lang="en-GB" sz="1400" dirty="0"/>
          </a:p>
          <a:p>
            <a:pPr>
              <a:lnSpc>
                <a:spcPct val="125000"/>
              </a:lnSpc>
              <a:buClr>
                <a:schemeClr val="tx2"/>
              </a:buClr>
            </a:pPr>
            <a:r>
              <a:rPr lang="en-GB" sz="1400" dirty="0"/>
              <a:t>Many have stated that television is the media offering the biggest reach and in recent years the average usage time has practically not or  has decreased only a little. However, the most highlighted trend (although there is no total consensus on this) is that at some smaller target groups already significant decrease can be observed, both regarding reach and duration of watching. </a:t>
            </a:r>
          </a:p>
          <a:p>
            <a:pPr>
              <a:lnSpc>
                <a:spcPct val="125000"/>
              </a:lnSpc>
              <a:buClr>
                <a:schemeClr val="tx2"/>
              </a:buClr>
            </a:pPr>
            <a:endParaRPr lang="en-GB" sz="1400" dirty="0"/>
          </a:p>
          <a:p>
            <a:pPr>
              <a:lnSpc>
                <a:spcPct val="125000"/>
              </a:lnSpc>
              <a:buClr>
                <a:schemeClr val="tx2"/>
              </a:buClr>
            </a:pPr>
            <a:r>
              <a:rPr lang="en-GB" sz="1400" dirty="0"/>
              <a:t>Of course, still young people, mostly generations under the age of 25 is the most often mentioned target group, about whom the generally accepted view is that time spent on linear television shows decreasing tendency.</a:t>
            </a:r>
          </a:p>
        </p:txBody>
      </p:sp>
      <p:sp>
        <p:nvSpPr>
          <p:cNvPr id="6" name="Téglalap 5">
            <a:extLst>
              <a:ext uri="{FF2B5EF4-FFF2-40B4-BE49-F238E27FC236}">
                <a16:creationId xmlns:a16="http://schemas.microsoft.com/office/drawing/2014/main" xmlns="" id="{DD7548D1-0D62-473E-8E82-1D00AFA62064}"/>
              </a:ext>
            </a:extLst>
          </p:cNvPr>
          <p:cNvSpPr/>
          <p:nvPr/>
        </p:nvSpPr>
        <p:spPr>
          <a:xfrm>
            <a:off x="9671474" y="3606186"/>
            <a:ext cx="247184" cy="369332"/>
          </a:xfrm>
          <a:prstGeom prst="rect">
            <a:avLst/>
          </a:prstGeom>
        </p:spPr>
        <p:txBody>
          <a:bodyPr wrap="none">
            <a:spAutoFit/>
          </a:bodyPr>
          <a:lstStyle/>
          <a:p>
            <a:r>
              <a:rPr lang="en-GB" dirty="0"/>
              <a:t> </a:t>
            </a:r>
          </a:p>
        </p:txBody>
      </p:sp>
      <p:sp>
        <p:nvSpPr>
          <p:cNvPr id="143" name="Text Placeholder 1">
            <a:extLst>
              <a:ext uri="{FF2B5EF4-FFF2-40B4-BE49-F238E27FC236}">
                <a16:creationId xmlns:a16="http://schemas.microsoft.com/office/drawing/2014/main" xmlns="" id="{CDDFE455-FB58-443E-85BF-1B13E167E9A0}"/>
              </a:ext>
            </a:extLst>
          </p:cNvPr>
          <p:cNvSpPr txBox="1">
            <a:spLocks/>
          </p:cNvSpPr>
          <p:nvPr>
            <p:custDataLst>
              <p:tags r:id="rId2"/>
            </p:custDataLst>
          </p:nvPr>
        </p:nvSpPr>
        <p:spPr bwMode="gray">
          <a:xfrm>
            <a:off x="7380000" y="2655526"/>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„Let’s say if you look at the time spent in front of the TV, it doesn’t reduce drastically, but the reach of certain populations or certain groups decreases drastically.” </a:t>
            </a:r>
            <a:r>
              <a:rPr lang="en-GB" sz="1200" dirty="0"/>
              <a:t>(H12)</a:t>
            </a:r>
            <a:endParaRPr lang="en-GB" sz="1200" dirty="0">
              <a:ea typeface="Arial" panose="020B0604020202020204" pitchFamily="34" charset="0"/>
            </a:endParaRPr>
          </a:p>
        </p:txBody>
      </p:sp>
      <p:sp>
        <p:nvSpPr>
          <p:cNvPr id="64" name="Text Placeholder 1">
            <a:extLst>
              <a:ext uri="{FF2B5EF4-FFF2-40B4-BE49-F238E27FC236}">
                <a16:creationId xmlns:a16="http://schemas.microsoft.com/office/drawing/2014/main" xmlns="" id="{2074995E-47A8-4A93-9588-56B616585C97}"/>
              </a:ext>
            </a:extLst>
          </p:cNvPr>
          <p:cNvSpPr txBox="1">
            <a:spLocks/>
          </p:cNvSpPr>
          <p:nvPr>
            <p:custDataLst>
              <p:tags r:id="rId3"/>
            </p:custDataLst>
          </p:nvPr>
        </p:nvSpPr>
        <p:spPr bwMode="gray">
          <a:xfrm>
            <a:off x="7380000" y="1897445"/>
            <a:ext cx="4680000" cy="691224"/>
          </a:xfrm>
          <a:prstGeom prst="rect">
            <a:avLst/>
          </a:prstGeom>
          <a:noFill/>
          <a:ln w="9525">
            <a:noFill/>
          </a:ln>
        </p:spPr>
        <p:txBody>
          <a:bodyPr vert="horz" lIns="0" tIns="72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200"/>
              </a:spcBef>
            </a:pPr>
            <a:r>
              <a:rPr lang="en-GB" sz="1200" i="1" dirty="0"/>
              <a:t>„I think it will be strong here for still a long time. This is Hungary, they speak Hungarian, this is a huge bastion of linear television.” (H17)</a:t>
            </a:r>
            <a:endParaRPr lang="en-GB" sz="1200" dirty="0">
              <a:ea typeface="Arial" panose="020B0604020202020204" pitchFamily="34" charset="0"/>
            </a:endParaRPr>
          </a:p>
        </p:txBody>
      </p:sp>
    </p:spTree>
    <p:extLst>
      <p:ext uri="{BB962C8B-B14F-4D97-AF65-F5344CB8AC3E}">
        <p14:creationId xmlns:p14="http://schemas.microsoft.com/office/powerpoint/2010/main" val="2757179097"/>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5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6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FWWwa9wWkOYNgpdOBfMtA"/>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ZPD3pn220WennEZINqArQ"/>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5XIIeJpWkqPharb9OAM3g"/>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LTsjs68j02CYGjx1com.Q"/>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LTsjs68j02CYGjx1com.Q"/>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RADIUS" val="7"/>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RADIUS" val="7"/>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GfK">
  <a:themeElements>
    <a:clrScheme name="GfK">
      <a:dk1>
        <a:srgbClr val="414549"/>
      </a:dk1>
      <a:lt1>
        <a:srgbClr val="FFFFFF"/>
      </a:lt1>
      <a:dk2>
        <a:srgbClr val="E55A00"/>
      </a:dk2>
      <a:lt2>
        <a:srgbClr val="000000"/>
      </a:lt2>
      <a:accent1>
        <a:srgbClr val="414549"/>
      </a:accent1>
      <a:accent2>
        <a:srgbClr val="85280F"/>
      </a:accent2>
      <a:accent3>
        <a:srgbClr val="202D46"/>
      </a:accent3>
      <a:accent4>
        <a:srgbClr val="E2B726"/>
      </a:accent4>
      <a:accent5>
        <a:srgbClr val="543E35"/>
      </a:accent5>
      <a:accent6>
        <a:srgbClr val="496249"/>
      </a:accent6>
      <a:hlink>
        <a:srgbClr val="E55A00"/>
      </a:hlink>
      <a:folHlink>
        <a:srgbClr val="C39166"/>
      </a:folHlink>
    </a:clrScheme>
    <a:fontScheme name="GfK">
      <a:majorFont>
        <a:latin typeface="Lato Light"/>
        <a:ea typeface=""/>
        <a:cs typeface=""/>
        <a:font script="Jpan" typeface="Meiryo UI"/>
        <a:font script="Hang" typeface="맑은고딕"/>
        <a:font script="Hans" typeface="Boldface"/>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Lato"/>
        <a:ea typeface=""/>
        <a:cs typeface=""/>
        <a:font script="Jpan" typeface="Meiryo UI"/>
        <a:font script="Hang" typeface="맑은고딕"/>
        <a:font script="Hans" typeface="Boldface"/>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lnSpc>
            <a:spcPct val="125000"/>
          </a:lnSpc>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52000" indent="-252000">
          <a:lnSpc>
            <a:spcPct val="125000"/>
          </a:lnSpc>
          <a:buClr>
            <a:schemeClr val="tx2"/>
          </a:buClr>
          <a:buFont typeface="Wingdings" panose="05000000000000000000" pitchFamily="2" charset="2"/>
          <a:buChar char="§"/>
          <a:defRPr sz="1600" dirty="0" err="1" smtClean="0"/>
        </a:defPPr>
      </a:lstStyle>
    </a:txDef>
  </a:objectDefaults>
  <a:extraClrSchemeLst/>
  <a:custClrLst>
    <a:custClr name="GfK SAND 100%">
      <a:srgbClr val="C39166"/>
    </a:custClr>
    <a:custClr name="GfK PURPLE 100%">
      <a:srgbClr val="42122D"/>
    </a:custClr>
    <a:custClr name="GfK PETROL 100%">
      <a:srgbClr val="4D9991"/>
    </a:custClr>
    <a:custClr name="GfK ORANGE">
      <a:srgbClr val="E55A00"/>
    </a:custClr>
    <a:custClr name="GfK GRAY 100%">
      <a:srgbClr val="414549"/>
    </a:custClr>
    <a:custClr name="GfK RED 100%">
      <a:srgbClr val="85280F"/>
    </a:custClr>
    <a:custClr name="GfK BLUE 100%">
      <a:srgbClr val="202D46"/>
    </a:custClr>
    <a:custClr name="GfK YELLOW 100%">
      <a:srgbClr val="E2B726"/>
    </a:custClr>
    <a:custClr name="GfK BROWN 100%">
      <a:srgbClr val="543E35"/>
    </a:custClr>
    <a:custClr name="GfK GREEN 100%">
      <a:srgbClr val="496249"/>
    </a:custClr>
    <a:custClr name="GfK SAND 80%">
      <a:srgbClr val="CFA785"/>
    </a:custClr>
    <a:custClr name="GfK PURPLE 80%">
      <a:srgbClr val="684157"/>
    </a:custClr>
    <a:custClr name="GfK PETROL 80%">
      <a:srgbClr val="71ADA7"/>
    </a:custClr>
    <a:custClr>
      <a:srgbClr val="FFFFFF"/>
    </a:custClr>
    <a:custClr name="GfK GRAY 80%">
      <a:srgbClr val="676A6D"/>
    </a:custClr>
    <a:custClr name="GfK RED 80%">
      <a:srgbClr val="9D533F"/>
    </a:custClr>
    <a:custClr name="GfK BLUE 80%">
      <a:srgbClr val="4D576B"/>
    </a:custClr>
    <a:custClr name="GfK YELLOW 80%">
      <a:srgbClr val="E8C551"/>
    </a:custClr>
    <a:custClr name="GfK BROWN 80%">
      <a:srgbClr val="76655D"/>
    </a:custClr>
    <a:custClr name="GfK GREEN 80%">
      <a:srgbClr val="6D816D"/>
    </a:custClr>
    <a:custClr name="GfK SAND 60%">
      <a:srgbClr val="DBBDA3"/>
    </a:custClr>
    <a:custClr name="GfK PURPLE 60%">
      <a:srgbClr val="8E7181"/>
    </a:custClr>
    <a:custClr name="GfK PETROL 60%">
      <a:srgbClr val="94C2BD"/>
    </a:custClr>
    <a:custClr>
      <a:srgbClr val="FFFFFF"/>
    </a:custClr>
    <a:custClr name="GfK GRAY 60%">
      <a:srgbClr val="8D8F92"/>
    </a:custClr>
    <a:custClr name="GfK RED 60%">
      <a:srgbClr val="B67E6F"/>
    </a:custClr>
    <a:custClr name="GfK BLUE 60%">
      <a:srgbClr val="798190"/>
    </a:custClr>
    <a:custClr name="GfK YELLOW 60%">
      <a:srgbClr val="EED47D"/>
    </a:custClr>
    <a:custClr name="GfK BROWN 60%">
      <a:srgbClr val="988B86"/>
    </a:custClr>
    <a:custClr name="GfK GREEN 60%">
      <a:srgbClr val="92A192"/>
    </a:custClr>
    <a:custClr name="GfK SAND 40%">
      <a:srgbClr val="E7D3C2"/>
    </a:custClr>
    <a:custClr name="GfK PURPLE 40%">
      <a:srgbClr val="B3A0AB"/>
    </a:custClr>
    <a:custClr name="GfK PETROL 40%">
      <a:srgbClr val="B8D6D3"/>
    </a:custClr>
    <a:custClr>
      <a:srgbClr val="FFFFFF"/>
    </a:custClr>
    <a:custClr name="GfK GRAY 40%">
      <a:srgbClr val="B3B5B6"/>
    </a:custClr>
    <a:custClr name="GfK RED 40%">
      <a:srgbClr val="CEA99F"/>
    </a:custClr>
    <a:custClr name="GfK BLUE 40%">
      <a:srgbClr val="A6ABB5"/>
    </a:custClr>
    <a:custClr name="GfK YELLOW 40%">
      <a:srgbClr val="F3E2A8"/>
    </a:custClr>
    <a:custClr name="GfK BROWN 40%">
      <a:srgbClr val="BBB2AE"/>
    </a:custClr>
    <a:custClr name="GfK GREEN 40%">
      <a:srgbClr val="B6C0B6"/>
    </a:custClr>
    <a:custClr name="GfK SAND 20%">
      <a:srgbClr val="F3E9E0"/>
    </a:custClr>
    <a:custClr name="GfK PURPLE 20%">
      <a:srgbClr val="D9D0D5"/>
    </a:custClr>
    <a:custClr>
      <a:srgbClr val="FFFFFF"/>
    </a:custClr>
    <a:custClr>
      <a:srgbClr val="FFFFFF"/>
    </a:custClr>
    <a:custClr name="GfK GRAY 20%">
      <a:srgbClr val="D9DADB"/>
    </a:custClr>
    <a:custClr name="GfK RED 20%">
      <a:srgbClr val="E7D4CF"/>
    </a:custClr>
    <a:custClr name="GfK BLUE 20%">
      <a:srgbClr val="D2D5DA"/>
    </a:custClr>
    <a:custClr name="GfK YELLOW 20%">
      <a:srgbClr val="F9F1D4"/>
    </a:custClr>
    <a:custClr name="GfK BROWN 20%">
      <a:srgbClr val="DDD8D7"/>
    </a:custClr>
    <a:custClr name="GfK GREEN 20%">
      <a:srgbClr val="D2E0DB"/>
    </a:custClr>
  </a:custClrLst>
  <a:extLst>
    <a:ext uri="{05A4C25C-085E-4340-85A3-A5531E510DB2}">
      <thm15:themeFamily xmlns:thm15="http://schemas.microsoft.com/office/thememl/2012/main" name="GfK Slide Gallery.potx" id="{1DB3E539-B281-4F4A-A27E-E29E72FBF481}" vid="{9C3AE9B1-9C02-4A6A-8BD2-1B96D2C94800}"/>
    </a:ext>
  </a:extLst>
</a:theme>
</file>

<file path=ppt/theme/theme2.xml><?xml version="1.0" encoding="utf-8"?>
<a:theme xmlns:a="http://schemas.openxmlformats.org/drawingml/2006/main" name="Office Theme">
  <a:themeElements>
    <a:clrScheme name="GfK">
      <a:dk1>
        <a:srgbClr val="414549"/>
      </a:dk1>
      <a:lt1>
        <a:srgbClr val="FFFFFF"/>
      </a:lt1>
      <a:dk2>
        <a:srgbClr val="E55A00"/>
      </a:dk2>
      <a:lt2>
        <a:srgbClr val="FFFFFF"/>
      </a:lt2>
      <a:accent1>
        <a:srgbClr val="85280F"/>
      </a:accent1>
      <a:accent2>
        <a:srgbClr val="E2B726"/>
      </a:accent2>
      <a:accent3>
        <a:srgbClr val="543E35"/>
      </a:accent3>
      <a:accent4>
        <a:srgbClr val="496249"/>
      </a:accent4>
      <a:accent5>
        <a:srgbClr val="202D46"/>
      </a:accent5>
      <a:accent6>
        <a:srgbClr val="C39166"/>
      </a:accent6>
      <a:hlink>
        <a:srgbClr val="C39166"/>
      </a:hlink>
      <a:folHlink>
        <a:srgbClr val="C39166"/>
      </a:folHlink>
    </a:clrScheme>
    <a:fontScheme name="GfK">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GfK Slide Gallery</Template>
  <TotalTime>5959</TotalTime>
  <Words>21774</Words>
  <Application>Microsoft Office PowerPoint</Application>
  <PresentationFormat>Szélesvásznú</PresentationFormat>
  <Paragraphs>1863</Paragraphs>
  <Slides>72</Slides>
  <Notes>42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72</vt:i4>
      </vt:variant>
    </vt:vector>
  </HeadingPairs>
  <TitlesOfParts>
    <vt:vector size="79" baseType="lpstr">
      <vt:lpstr>Arial</vt:lpstr>
      <vt:lpstr>Calibri</vt:lpstr>
      <vt:lpstr>Courier New</vt:lpstr>
      <vt:lpstr>Lato</vt:lpstr>
      <vt:lpstr>Lato Light</vt:lpstr>
      <vt:lpstr>Wingdings</vt:lpstr>
      <vt:lpstr>GfK</vt:lpstr>
      <vt:lpstr>The perception of television by advertisers </vt:lpstr>
      <vt:lpstr>Motto</vt:lpstr>
      <vt:lpstr>Content</vt:lpstr>
      <vt:lpstr>1. Research background</vt:lpstr>
      <vt:lpstr>Research background</vt:lpstr>
      <vt:lpstr>Research background</vt:lpstr>
      <vt:lpstr>Respondents of the questionnaire phase</vt:lpstr>
      <vt:lpstr>2. Change of media consumption habits</vt:lpstr>
      <vt:lpstr>Views' habits Current situation</vt:lpstr>
      <vt:lpstr>Viewers' habits Alternatives of linear television for viewers</vt:lpstr>
      <vt:lpstr>Viewers' habits The role of content and its possibilities</vt:lpstr>
      <vt:lpstr>Viewers' habits Multitasking</vt:lpstr>
      <vt:lpstr>Change in media consumption habits </vt:lpstr>
      <vt:lpstr>Change of TV watching habits </vt:lpstr>
      <vt:lpstr>Change of TV watching habits </vt:lpstr>
      <vt:lpstr>3. Television on the advertising market</vt:lpstr>
      <vt:lpstr>Television on the advertising market The cheap, reach-building medium</vt:lpstr>
      <vt:lpstr>Television on the advertising market Efficacy, return on investment, ROI</vt:lpstr>
      <vt:lpstr>TV as advertising channel </vt:lpstr>
      <vt:lpstr>Strengths of media types</vt:lpstr>
      <vt:lpstr>Measuring the return of advertisements </vt:lpstr>
      <vt:lpstr>Estimated return of advertising types </vt:lpstr>
      <vt:lpstr>Television on the advertising market Serving the advertisers – I.</vt:lpstr>
      <vt:lpstr>Television on the advertising market Serving the advertisers – II.</vt:lpstr>
      <vt:lpstr>Television on the advertising market Serving the advertisers – II.</vt:lpstr>
      <vt:lpstr>Television on the advertising market Serving the advertisers – III.</vt:lpstr>
      <vt:lpstr>Television on the advertising market Serving the advertisers – IV.</vt:lpstr>
      <vt:lpstr>Television on the advertising market Serving the advertisers – V.</vt:lpstr>
      <vt:lpstr>Television on the advertising market Number of channels</vt:lpstr>
      <vt:lpstr>Television on the advertising market A rarely cited danger</vt:lpstr>
      <vt:lpstr>Television on the advertising market Non-spot</vt:lpstr>
      <vt:lpstr>Television on the advertising market Non-spot</vt:lpstr>
      <vt:lpstr>Opinion about TV sales developments </vt:lpstr>
      <vt:lpstr>4. Pricing of TV ads</vt:lpstr>
      <vt:lpstr>The situation The evaluation of the current price level is clear</vt:lpstr>
      <vt:lpstr>The situation Too many advertisements </vt:lpstr>
      <vt:lpstr>The situation Inventory situation, underperformance </vt:lpstr>
      <vt:lpstr>The situation Zero ads</vt:lpstr>
      <vt:lpstr>Price increase?!</vt:lpstr>
      <vt:lpstr>Indirect price increase</vt:lpstr>
      <vt:lpstr>Price increase Those who think it can be solved…</vt:lpstr>
      <vt:lpstr>Price increase What would happen in case of a significant price increase?</vt:lpstr>
      <vt:lpstr>Price increase …those who think it is not feasible</vt:lpstr>
      <vt:lpstr>Impact of price level and the possibility of price increase </vt:lpstr>
      <vt:lpstr>5. TV audience measurement</vt:lpstr>
      <vt:lpstr>Television on the advertising market The current measurement</vt:lpstr>
      <vt:lpstr>Television on the advertising market Panel size expansion</vt:lpstr>
      <vt:lpstr>Television on the advertising market Panel size expansion</vt:lpstr>
      <vt:lpstr>Television on the advertising market Financing panel size expansion</vt:lpstr>
      <vt:lpstr>Television on the advertising market Financing panel size expansion</vt:lpstr>
      <vt:lpstr>Satisfaction with TV audience measurement</vt:lpstr>
      <vt:lpstr>Audience measurement improvements </vt:lpstr>
      <vt:lpstr>Impact of TV panel expansion</vt:lpstr>
      <vt:lpstr>Television and digital audience measurement Harmonization – I.</vt:lpstr>
      <vt:lpstr>Television and digital audience measurement Harmonization – II.</vt:lpstr>
      <vt:lpstr>Television and digital audience measurement Harmonization – III.</vt:lpstr>
      <vt:lpstr>Harmonization of digital and TV measurement</vt:lpstr>
      <vt:lpstr>Ad-hoc research Efficacy is at the fore-front</vt:lpstr>
      <vt:lpstr>6. Impact of digitalia on the TV market</vt:lpstr>
      <vt:lpstr>Television on the advertising market „The digital danger”</vt:lpstr>
      <vt:lpstr>Television on the advertising market How digital is different I. – Transaction channel</vt:lpstr>
      <vt:lpstr>Television on the advertising market How digital is different II. – Measurability</vt:lpstr>
      <vt:lpstr>Television on the advertising market How digital is different III. - Complexity</vt:lpstr>
      <vt:lpstr>Television on the advertising market The impact of TV on digital advertising</vt:lpstr>
      <vt:lpstr>TV or Internet</vt:lpstr>
      <vt:lpstr>7. The future of television on the advertising market</vt:lpstr>
      <vt:lpstr>Changes in advertising spending </vt:lpstr>
      <vt:lpstr>The future of television on the advertising market Programmatic, programmatic, programmatic…</vt:lpstr>
      <vt:lpstr>The future of television on the advertising market Is VOD a television?</vt:lpstr>
      <vt:lpstr>Opinion about media market scenarios </vt:lpstr>
      <vt:lpstr>Innovative TV solutions </vt:lpstr>
      <vt:lpstr>PowerPoint bemutató</vt:lpstr>
    </vt:vector>
  </TitlesOfParts>
  <Company>GfK 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Tóth, László Balázs (GfK)</dc:creator>
  <cp:lastModifiedBy>Nati</cp:lastModifiedBy>
  <cp:revision>718</cp:revision>
  <dcterms:created xsi:type="dcterms:W3CDTF">2019-10-21T12:45:59Z</dcterms:created>
  <dcterms:modified xsi:type="dcterms:W3CDTF">2019-12-16T13:34:51Z</dcterms:modified>
</cp:coreProperties>
</file>