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charts/chart8.xml" ContentType="application/vnd.openxmlformats-officedocument.drawingml.chart+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charts/chart9.xml" ContentType="application/vnd.openxmlformats-officedocument.drawingml.chart+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0.xml" ContentType="application/vnd.openxmlformats-officedocument.presentationml.notesSlide+xml"/>
  <Override PartName="/ppt/charts/chart10.xml" ContentType="application/vnd.openxmlformats-officedocument.drawingml.chart+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1.xml" ContentType="application/vnd.openxmlformats-officedocument.presentationml.notesSlide+xml"/>
  <Override PartName="/ppt/charts/chart11.xml" ContentType="application/vnd.openxmlformats-officedocument.drawingml.chart+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2.xml" ContentType="application/vnd.openxmlformats-officedocument.presentationml.notesSlide+xml"/>
  <Override PartName="/ppt/charts/chart12.xml" ContentType="application/vnd.openxmlformats-officedocument.drawingml.chart+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3.xml" ContentType="application/vnd.openxmlformats-officedocument.presentationml.notesSlide+xml"/>
  <Override PartName="/ppt/charts/chart13.xml" ContentType="application/vnd.openxmlformats-officedocument.drawingml.chart+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4.xml" ContentType="application/vnd.openxmlformats-officedocument.presentationml.notesSlide+xml"/>
  <Override PartName="/ppt/charts/chart14.xml" ContentType="application/vnd.openxmlformats-officedocument.drawingml.chart+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5.xml" ContentType="application/vnd.openxmlformats-officedocument.presentationml.notesSlide+xml"/>
  <Override PartName="/ppt/charts/chart15.xml" ContentType="application/vnd.openxmlformats-officedocument.drawingml.chart+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7.xml" ContentType="application/vnd.openxmlformats-officedocument.presentationml.notesSlide+xml"/>
  <Override PartName="/ppt/charts/chart16.xml" ContentType="application/vnd.openxmlformats-officedocument.drawingml.chart+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8.xml" ContentType="application/vnd.openxmlformats-officedocument.presentationml.notesSlide+xml"/>
  <Override PartName="/ppt/charts/chart17.xml" ContentType="application/vnd.openxmlformats-officedocument.drawingml.chart+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9.xml" ContentType="application/vnd.openxmlformats-officedocument.presentationml.notesSlide+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7"/>
  </p:notesMasterIdLst>
  <p:handoutMasterIdLst>
    <p:handoutMasterId r:id="rId68"/>
  </p:handoutMasterIdLst>
  <p:sldIdLst>
    <p:sldId id="256" r:id="rId5"/>
    <p:sldId id="259" r:id="rId6"/>
    <p:sldId id="304" r:id="rId7"/>
    <p:sldId id="363" r:id="rId8"/>
    <p:sldId id="364" r:id="rId9"/>
    <p:sldId id="365" r:id="rId10"/>
    <p:sldId id="395" r:id="rId11"/>
    <p:sldId id="396" r:id="rId12"/>
    <p:sldId id="397" r:id="rId13"/>
    <p:sldId id="398" r:id="rId14"/>
    <p:sldId id="404" r:id="rId15"/>
    <p:sldId id="399" r:id="rId16"/>
    <p:sldId id="400" r:id="rId17"/>
    <p:sldId id="280" r:id="rId18"/>
    <p:sldId id="289" r:id="rId19"/>
    <p:sldId id="290" r:id="rId20"/>
    <p:sldId id="285" r:id="rId21"/>
    <p:sldId id="291" r:id="rId22"/>
    <p:sldId id="286" r:id="rId23"/>
    <p:sldId id="288" r:id="rId24"/>
    <p:sldId id="374" r:id="rId25"/>
    <p:sldId id="401" r:id="rId26"/>
    <p:sldId id="402" r:id="rId27"/>
    <p:sldId id="403" r:id="rId28"/>
    <p:sldId id="366" r:id="rId29"/>
    <p:sldId id="376" r:id="rId30"/>
    <p:sldId id="367" r:id="rId31"/>
    <p:sldId id="377" r:id="rId32"/>
    <p:sldId id="378" r:id="rId33"/>
    <p:sldId id="368" r:id="rId34"/>
    <p:sldId id="379" r:id="rId35"/>
    <p:sldId id="380" r:id="rId36"/>
    <p:sldId id="381" r:id="rId37"/>
    <p:sldId id="339"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260" r:id="rId52"/>
    <p:sldId id="314" r:id="rId53"/>
    <p:sldId id="316" r:id="rId54"/>
    <p:sldId id="317" r:id="rId55"/>
    <p:sldId id="318" r:id="rId56"/>
    <p:sldId id="319" r:id="rId57"/>
    <p:sldId id="320" r:id="rId58"/>
    <p:sldId id="321" r:id="rId59"/>
    <p:sldId id="322" r:id="rId60"/>
    <p:sldId id="323" r:id="rId61"/>
    <p:sldId id="360" r:id="rId62"/>
    <p:sldId id="358" r:id="rId63"/>
    <p:sldId id="359" r:id="rId64"/>
    <p:sldId id="306" r:id="rId65"/>
    <p:sldId id="272" r:id="rId66"/>
  </p:sldIdLst>
  <p:sldSz cx="9144000" cy="6858000" type="screen4x3"/>
  <p:notesSz cx="6794500" cy="9931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C115FB49-3FBE-41CF-8DFC-A938FE5134F0}">
  <a:tblStyle styleId="{C115FB49-3FBE-41CF-8DFC-A938FE5134F0}" styleName="GfK Group Tabelle">
    <a:wholeTbl>
      <a:tcTxStyle>
        <a:fontRef idx="minor">
          <a:scrgbClr r="0" g="0" b="0"/>
        </a:fontRef>
        <a:schemeClr val="tx1"/>
      </a:tcTxStyle>
      <a:tcStyle>
        <a:tcBdr>
          <a:left>
            <a:ln>
              <a:noFill/>
            </a:ln>
          </a:left>
          <a:right>
            <a:ln>
              <a:noFill/>
            </a:ln>
          </a:right>
          <a:top>
            <a:ln w="6350" cmpd="sng">
              <a:solidFill>
                <a:schemeClr val="lt2"/>
              </a:solidFill>
              <a:prstDash val="dash"/>
            </a:ln>
          </a:top>
          <a:bottom>
            <a:ln w="6350" cmpd="sng">
              <a:solidFill>
                <a:schemeClr val="lt2"/>
              </a:solidFill>
              <a:prstDash val="dash"/>
            </a:ln>
          </a:bottom>
          <a:insideH>
            <a:ln w="6350" cmpd="sng">
              <a:solidFill>
                <a:schemeClr val="lt2"/>
              </a:solidFill>
              <a:prstDash val="dash"/>
            </a:ln>
          </a:insideH>
          <a:insideV>
            <a:ln>
              <a:noFill/>
            </a:ln>
          </a:insideV>
        </a:tcBdr>
        <a:fill>
          <a:noFill/>
        </a:fill>
      </a:tcStyle>
    </a:wholeTbl>
    <a:band1V>
      <a:tcStyle>
        <a:tcBdr/>
        <a:fill>
          <a:solidFill>
            <a:srgbClr val="E8E7E6"/>
          </a:solidFill>
        </a:fill>
      </a:tcStyle>
    </a:band1V>
    <a:lastCol>
      <a:tcStyle>
        <a:tcBdr/>
        <a:fill>
          <a:solidFill>
            <a:srgbClr val="E8E7E6"/>
          </a:solidFill>
        </a:fill>
      </a:tcStyle>
    </a:lastCol>
    <a:firstCol>
      <a:tcStyle>
        <a:tcBdr/>
        <a:fill>
          <a:solidFill>
            <a:srgbClr val="E8E7E6"/>
          </a:solidFill>
        </a:fill>
      </a:tcStyle>
    </a:firstCol>
    <a:lastRow>
      <a:tcTxStyle b="on"/>
      <a:tcStyle>
        <a:tcBdr>
          <a:top>
            <a:ln w="9525" cmpd="sng">
              <a:solidFill>
                <a:schemeClr val="dk1"/>
              </a:solidFill>
            </a:ln>
          </a:top>
          <a:bottom>
            <a:ln w="9525" cmpd="sng">
              <a:solidFill>
                <a:schemeClr val="dk1"/>
              </a:solidFill>
            </a:ln>
          </a:bottom>
        </a:tcBdr>
      </a:tcStyle>
    </a:lastRow>
    <a:firstRow>
      <a:tcTxStyle b="on"/>
      <a:tcStyle>
        <a:tcBdr>
          <a:top>
            <a:ln>
              <a:noFill/>
            </a:ln>
          </a:top>
          <a:bottom>
            <a:ln w="9525" cmpd="sng">
              <a:solidFill>
                <a:schemeClr val="dk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628" autoAdjust="0"/>
  </p:normalViewPr>
  <p:slideViewPr>
    <p:cSldViewPr showGuides="1">
      <p:cViewPr>
        <p:scale>
          <a:sx n="100" d="100"/>
          <a:sy n="100" d="100"/>
        </p:scale>
        <p:origin x="-696" y="-72"/>
      </p:cViewPr>
      <p:guideLst>
        <p:guide orient="horz" pos="2069"/>
        <p:guide orient="horz" pos="572"/>
        <p:guide orient="horz" pos="1298"/>
        <p:guide orient="horz" pos="1389"/>
        <p:guide orient="horz" pos="2659"/>
        <p:guide orient="horz" pos="2750"/>
        <p:guide orient="horz" pos="3339"/>
        <p:guide orient="horz" pos="3430"/>
        <p:guide orient="horz" pos="4020"/>
        <p:guide orient="horz" pos="663"/>
        <p:guide orient="horz" pos="890"/>
        <p:guide orient="horz" pos="1979"/>
        <p:guide orient="horz" pos="4065"/>
        <p:guide orient="horz" pos="4156"/>
        <p:guide orient="horz" pos="164"/>
        <p:guide orient="horz" pos="1026"/>
        <p:guide pos="204"/>
        <p:guide pos="1020"/>
        <p:guide pos="1111"/>
        <p:guide pos="1927"/>
        <p:guide pos="2018"/>
        <p:guide pos="2835"/>
        <p:guide pos="2925"/>
        <p:guide pos="3742"/>
        <p:guide pos="3833"/>
        <p:guide pos="4649"/>
        <p:guide pos="4740"/>
        <p:guide pos="555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152"/>
    </p:cViewPr>
  </p:sorterViewPr>
  <p:notesViewPr>
    <p:cSldViewPr showGuides="1">
      <p:cViewPr varScale="1">
        <p:scale>
          <a:sx n="94" d="100"/>
          <a:sy n="94" d="100"/>
        </p:scale>
        <p:origin x="-3444" y="-96"/>
      </p:cViewPr>
      <p:guideLst>
        <p:guide orient="horz" pos="3128"/>
        <p:guide orient="horz" pos="5940"/>
        <p:guide pos="2140"/>
        <p:guide pos="280"/>
        <p:guide pos="40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125687439825E-2"/>
          <c:y val="1.21370564998759E-2"/>
          <c:w val="0.83655188752955201"/>
          <c:h val="0.92187534718364605"/>
        </c:manualLayout>
      </c:layout>
      <c:doughnutChart>
        <c:varyColors val="1"/>
        <c:ser>
          <c:idx val="0"/>
          <c:order val="0"/>
          <c:tx>
            <c:strRef>
              <c:f>Sheet1!$B$1</c:f>
              <c:strCache>
                <c:ptCount val="1"/>
                <c:pt idx="0">
                  <c:v>Number of programs</c:v>
                </c:pt>
              </c:strCache>
            </c:strRef>
          </c:tx>
          <c:spPr>
            <a:ln w="12700">
              <a:solidFill>
                <a:schemeClr val="bg1"/>
              </a:solidFill>
            </a:ln>
            <a:effectLst/>
          </c:spPr>
          <c:dPt>
            <c:idx val="0"/>
            <c:bubble3D val="0"/>
            <c:spPr>
              <a:solidFill>
                <a:schemeClr val="bg2"/>
              </a:solidFill>
              <a:ln w="12700">
                <a:solidFill>
                  <a:schemeClr val="bg1"/>
                </a:solidFill>
              </a:ln>
              <a:effectLst/>
            </c:spPr>
          </c:dPt>
          <c:dPt>
            <c:idx val="1"/>
            <c:bubble3D val="0"/>
            <c:spPr>
              <a:solidFill>
                <a:srgbClr val="007DC3"/>
              </a:solidFill>
              <a:ln w="12700">
                <a:solidFill>
                  <a:schemeClr val="bg1"/>
                </a:solidFill>
              </a:ln>
              <a:effectLst/>
            </c:spPr>
          </c:dPt>
          <c:dPt>
            <c:idx val="2"/>
            <c:bubble3D val="0"/>
            <c:spPr>
              <a:solidFill>
                <a:schemeClr val="bg2">
                  <a:lumMod val="40000"/>
                  <a:lumOff val="60000"/>
                </a:schemeClr>
              </a:solidFill>
              <a:ln w="12700">
                <a:solidFill>
                  <a:schemeClr val="bg1"/>
                </a:solidFill>
              </a:ln>
              <a:effectLst/>
            </c:spPr>
          </c:dPt>
          <c:dPt>
            <c:idx val="3"/>
            <c:bubble3D val="0"/>
            <c:spPr>
              <a:solidFill>
                <a:schemeClr val="bg2">
                  <a:lumMod val="40000"/>
                  <a:lumOff val="60000"/>
                </a:schemeClr>
              </a:solidFill>
              <a:ln w="12700">
                <a:solidFill>
                  <a:schemeClr val="bg1"/>
                </a:solidFill>
              </a:ln>
              <a:effectLst/>
            </c:spPr>
          </c:dPt>
          <c:dPt>
            <c:idx val="4"/>
            <c:bubble3D val="0"/>
            <c:spPr>
              <a:solidFill>
                <a:schemeClr val="bg2">
                  <a:lumMod val="40000"/>
                  <a:lumOff val="60000"/>
                </a:schemeClr>
              </a:solidFill>
              <a:ln w="12700">
                <a:solidFill>
                  <a:schemeClr val="bg1"/>
                </a:solidFill>
              </a:ln>
              <a:effectLst/>
            </c:spPr>
          </c:dPt>
          <c:dLbls>
            <c:dLbl>
              <c:idx val="1"/>
              <c:layout>
                <c:manualLayout>
                  <c:x val="9.6024820925391004E-3"/>
                  <c:y val="-1.07833372815631E-2"/>
                </c:manualLayout>
              </c:layout>
              <c:showLegendKey val="0"/>
              <c:showVal val="0"/>
              <c:showCatName val="0"/>
              <c:showSerName val="0"/>
              <c:showPercent val="1"/>
              <c:showBubbleSize val="0"/>
            </c:dLbl>
            <c:txPr>
              <a:bodyPr/>
              <a:lstStyle/>
              <a:p>
                <a:pPr>
                  <a:defRPr>
                    <a:solidFill>
                      <a:schemeClr val="bg1"/>
                    </a:solidFill>
                  </a:defRPr>
                </a:pPr>
                <a:endParaRPr lang="hu-HU"/>
              </a:p>
            </c:txPr>
            <c:showLegendKey val="0"/>
            <c:showVal val="0"/>
            <c:showCatName val="0"/>
            <c:showSerName val="0"/>
            <c:showPercent val="1"/>
            <c:showBubbleSize val="0"/>
            <c:showLeaderLines val="0"/>
          </c:dLbls>
          <c:cat>
            <c:strRef>
              <c:f>Sheet1!$A$2:$A$3</c:f>
              <c:strCache>
                <c:ptCount val="2"/>
                <c:pt idx="0">
                  <c:v>Programs watched linearly</c:v>
                </c:pt>
                <c:pt idx="1">
                  <c:v>Programs watched non-linearly</c:v>
                </c:pt>
              </c:strCache>
            </c:strRef>
          </c:cat>
          <c:val>
            <c:numRef>
              <c:f>Sheet1!$B$2:$B$3</c:f>
              <c:numCache>
                <c:formatCode>0.0</c:formatCode>
                <c:ptCount val="2"/>
                <c:pt idx="0">
                  <c:v>2148.233209999999</c:v>
                </c:pt>
                <c:pt idx="1">
                  <c:v>32.286034000000001</c:v>
                </c:pt>
              </c:numCache>
            </c:numRef>
          </c:val>
        </c:ser>
        <c:dLbls>
          <c:showLegendKey val="0"/>
          <c:showVal val="0"/>
          <c:showCatName val="1"/>
          <c:showSerName val="0"/>
          <c:showPercent val="1"/>
          <c:showBubbleSize val="0"/>
          <c:showLeaderLines val="0"/>
        </c:dLbls>
        <c:firstSliceAng val="0"/>
        <c:holeSize val="63"/>
      </c:doughnutChart>
      <c:spPr>
        <a:noFill/>
        <a:ln w="24851">
          <a:noFill/>
        </a:ln>
      </c:spPr>
    </c:plotArea>
    <c:legend>
      <c:legendPos val="r"/>
      <c:layout>
        <c:manualLayout>
          <c:xMode val="edge"/>
          <c:yMode val="edge"/>
          <c:x val="6.9421970854063597E-3"/>
          <c:y val="0.85252305299411202"/>
          <c:w val="0.27109022537440602"/>
          <c:h val="0.14747694700588801"/>
        </c:manualLayout>
      </c:layout>
      <c:overlay val="0"/>
      <c:txPr>
        <a:bodyPr/>
        <a:lstStyle/>
        <a:p>
          <a:pPr>
            <a:defRPr sz="700">
              <a:solidFill>
                <a:schemeClr val="bg2"/>
              </a:solidFill>
            </a:defRPr>
          </a:pPr>
          <a:endParaRPr lang="hu-HU"/>
        </a:p>
      </c:txPr>
    </c:legend>
    <c:plotVisOnly val="1"/>
    <c:dispBlanksAs val="zero"/>
    <c:showDLblsOverMax val="0"/>
  </c:chart>
  <c:spPr>
    <a:noFill/>
    <a:ln>
      <a:noFill/>
    </a:ln>
    <a:effectLst/>
  </c:spPr>
  <c:txPr>
    <a:bodyPr/>
    <a:lstStyle/>
    <a:p>
      <a:pPr>
        <a:defRPr sz="1200" b="0" i="0" u="none" strike="noStrike" baseline="0">
          <a:solidFill>
            <a:schemeClr val="tx1"/>
          </a:solidFill>
          <a:latin typeface="+mn-lt"/>
          <a:ea typeface="Arial"/>
          <a:cs typeface="Arial"/>
        </a:defRPr>
      </a:pPr>
      <a:endParaRPr lang="hu-H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569141861751599E-2"/>
          <c:y val="2.03878074427923E-2"/>
          <c:w val="0.65455786636535895"/>
          <c:h val="0.56518903335844395"/>
        </c:manualLayout>
      </c:layout>
      <c:barChart>
        <c:barDir val="col"/>
        <c:grouping val="percentStacked"/>
        <c:varyColors val="0"/>
        <c:ser>
          <c:idx val="0"/>
          <c:order val="0"/>
          <c:tx>
            <c:strRef>
              <c:f>Sheet1!$B$1</c:f>
              <c:strCache>
                <c:ptCount val="1"/>
                <c:pt idx="0">
                  <c:v>Married</c:v>
                </c:pt>
              </c:strCache>
            </c:strRef>
          </c:tx>
          <c:spPr>
            <a:solidFill>
              <a:schemeClr val="accent1"/>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Sheet1!$B$2:$B$10</c:f>
              <c:numCache>
                <c:formatCode>####.0%</c:formatCode>
                <c:ptCount val="9"/>
                <c:pt idx="0">
                  <c:v>0.45068285280728398</c:v>
                </c:pt>
                <c:pt idx="1">
                  <c:v>0.42857142857142899</c:v>
                </c:pt>
                <c:pt idx="2">
                  <c:v>0.35807860262008701</c:v>
                </c:pt>
                <c:pt idx="3">
                  <c:v>0.55241935483870996</c:v>
                </c:pt>
              </c:numCache>
            </c:numRef>
          </c:val>
        </c:ser>
        <c:ser>
          <c:idx val="1"/>
          <c:order val="1"/>
          <c:tx>
            <c:strRef>
              <c:f>Sheet1!$C$1</c:f>
              <c:strCache>
                <c:ptCount val="1"/>
                <c:pt idx="0">
                  <c:v>Single</c:v>
                </c:pt>
              </c:strCache>
            </c:strRef>
          </c:tx>
          <c:spPr>
            <a:solidFill>
              <a:schemeClr val="accent2"/>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Sheet1!$C$2:$C$10</c:f>
              <c:numCache>
                <c:formatCode>####.0%</c:formatCode>
                <c:ptCount val="9"/>
                <c:pt idx="0">
                  <c:v>0.21244309559939301</c:v>
                </c:pt>
                <c:pt idx="1">
                  <c:v>0.230769230769231</c:v>
                </c:pt>
                <c:pt idx="2">
                  <c:v>0.25764192139738001</c:v>
                </c:pt>
                <c:pt idx="3">
                  <c:v>0.157258064516129</c:v>
                </c:pt>
              </c:numCache>
            </c:numRef>
          </c:val>
        </c:ser>
        <c:ser>
          <c:idx val="2"/>
          <c:order val="2"/>
          <c:tx>
            <c:strRef>
              <c:f>Sheet1!$D$1</c:f>
              <c:strCache>
                <c:ptCount val="1"/>
                <c:pt idx="0">
                  <c:v>Lives in partnership</c:v>
                </c:pt>
              </c:strCache>
            </c:strRef>
          </c:tx>
          <c:spPr>
            <a:solidFill>
              <a:schemeClr val="accent3"/>
            </a:solidFill>
            <a:ln>
              <a:noFill/>
            </a:ln>
            <a:effectLst/>
          </c:spPr>
          <c:invertIfNegative val="0"/>
          <c:dLbls>
            <c:numFmt formatCode="0%" sourceLinked="0"/>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Sheet1!$D$2:$D$10</c:f>
              <c:numCache>
                <c:formatCode>####.0%</c:formatCode>
                <c:ptCount val="9"/>
                <c:pt idx="0">
                  <c:v>0.21851289833080401</c:v>
                </c:pt>
                <c:pt idx="1">
                  <c:v>0.26373626373626402</c:v>
                </c:pt>
                <c:pt idx="2">
                  <c:v>0.15720524017467299</c:v>
                </c:pt>
                <c:pt idx="3">
                  <c:v>0.241935483870968</c:v>
                </c:pt>
              </c:numCache>
            </c:numRef>
          </c:val>
        </c:ser>
        <c:ser>
          <c:idx val="3"/>
          <c:order val="3"/>
          <c:tx>
            <c:strRef>
              <c:f>Sheet1!$E$1</c:f>
              <c:strCache>
                <c:ptCount val="1"/>
                <c:pt idx="0">
                  <c:v>Divorced</c:v>
                </c:pt>
              </c:strCache>
            </c:strRef>
          </c:tx>
          <c:spPr>
            <a:solidFill>
              <a:schemeClr val="accent4"/>
            </a:solidFill>
            <a:ln>
              <a:noFill/>
            </a:ln>
            <a:effectLst/>
          </c:spPr>
          <c:invertIfNegative val="0"/>
          <c:dLbls>
            <c:numFmt formatCode="0%" sourceLinked="0"/>
            <c:spPr>
              <a:effectLst/>
            </c:spPr>
            <c:txPr>
              <a:bodyPr lIns="90000"/>
              <a:lstStyle/>
              <a:p>
                <a:pPr>
                  <a:defRPr>
                    <a:solidFill>
                      <a:schemeClr val="tx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Sheet1!$E$2:$E$10</c:f>
              <c:numCache>
                <c:formatCode>####.0%</c:formatCode>
                <c:ptCount val="9"/>
                <c:pt idx="0">
                  <c:v>8.3459787556904405E-2</c:v>
                </c:pt>
                <c:pt idx="1">
                  <c:v>5.4945054945054903E-2</c:v>
                </c:pt>
                <c:pt idx="2">
                  <c:v>0.17030567685589501</c:v>
                </c:pt>
                <c:pt idx="3">
                  <c:v>2.4193548387096801E-2</c:v>
                </c:pt>
              </c:numCache>
            </c:numRef>
          </c:val>
        </c:ser>
        <c:ser>
          <c:idx val="4"/>
          <c:order val="4"/>
          <c:tx>
            <c:strRef>
              <c:f>Sheet1!$F$1</c:f>
              <c:strCache>
                <c:ptCount val="1"/>
                <c:pt idx="0">
                  <c:v>Widow</c:v>
                </c:pt>
              </c:strCache>
            </c:strRef>
          </c:tx>
          <c:spPr>
            <a:solidFill>
              <a:srgbClr val="FFD600"/>
            </a:solidFill>
            <a:ln>
              <a:noFill/>
            </a:ln>
            <a:effectLst/>
          </c:spPr>
          <c:invertIfNegative val="0"/>
          <c:dLbls>
            <c:numFmt formatCode="0%" sourceLinked="0"/>
            <c:spPr>
              <a:effectLst/>
            </c:spPr>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Sheet1!$F$2:$F$10</c:f>
              <c:numCache>
                <c:formatCode>####.0%</c:formatCode>
                <c:ptCount val="9"/>
                <c:pt idx="0">
                  <c:v>3.4901365705614598E-2</c:v>
                </c:pt>
                <c:pt idx="1">
                  <c:v>2.1978021978022001E-2</c:v>
                </c:pt>
                <c:pt idx="2">
                  <c:v>5.6768558951965101E-2</c:v>
                </c:pt>
                <c:pt idx="3">
                  <c:v>2.4193548387096801E-2</c:v>
                </c:pt>
              </c:numCache>
            </c:numRef>
          </c:val>
        </c:ser>
        <c:ser>
          <c:idx val="5"/>
          <c:order val="5"/>
          <c:tx>
            <c:strRef>
              <c:f>Sheet1!$G$1</c:f>
              <c:strCache>
                <c:ptCount val="1"/>
                <c:pt idx="0">
                  <c:v>Active</c:v>
                </c:pt>
              </c:strCache>
            </c:strRef>
          </c:tx>
          <c:spPr>
            <a:solidFill>
              <a:schemeClr val="accent5"/>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Sheet1!$G$2:$G$10</c:f>
              <c:numCache>
                <c:formatCode>General</c:formatCode>
                <c:ptCount val="9"/>
                <c:pt idx="5" formatCode="####.0%">
                  <c:v>0.58358662613981804</c:v>
                </c:pt>
                <c:pt idx="6" formatCode="####.0%">
                  <c:v>0.67032967032967095</c:v>
                </c:pt>
                <c:pt idx="7" formatCode="####.0%">
                  <c:v>0.58333333333333304</c:v>
                </c:pt>
                <c:pt idx="8" formatCode="####.0%">
                  <c:v>0.52016129032258096</c:v>
                </c:pt>
              </c:numCache>
            </c:numRef>
          </c:val>
        </c:ser>
        <c:ser>
          <c:idx val="6"/>
          <c:order val="6"/>
          <c:tx>
            <c:strRef>
              <c:f>Sheet1!$H$1</c:f>
              <c:strCache>
                <c:ptCount val="1"/>
                <c:pt idx="0">
                  <c:v>Inactive</c:v>
                </c:pt>
              </c:strCache>
            </c:strRef>
          </c:tx>
          <c:spPr>
            <a:solidFill>
              <a:schemeClr val="accent5">
                <a:lumMod val="60000"/>
                <a:lumOff val="40000"/>
              </a:schemeClr>
            </a:solidFill>
            <a:ln>
              <a:noFill/>
            </a:ln>
          </c:spPr>
          <c:invertIfNegative val="0"/>
          <c:dLbls>
            <c:numFmt formatCode="0%" sourceLinked="0"/>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Sheet1!$H$2:$H$10</c:f>
              <c:numCache>
                <c:formatCode>General</c:formatCode>
                <c:ptCount val="9"/>
                <c:pt idx="5" formatCode="####.0%">
                  <c:v>0.41641337386018201</c:v>
                </c:pt>
                <c:pt idx="6" formatCode="####.0%">
                  <c:v>0.32967032967033</c:v>
                </c:pt>
                <c:pt idx="7" formatCode="####.0%">
                  <c:v>0.41666666666666702</c:v>
                </c:pt>
                <c:pt idx="8" formatCode="####.0%">
                  <c:v>0.47983870967741898</c:v>
                </c:pt>
              </c:numCache>
            </c:numRef>
          </c:val>
        </c:ser>
        <c:dLbls>
          <c:showLegendKey val="0"/>
          <c:showVal val="0"/>
          <c:showCatName val="0"/>
          <c:showSerName val="0"/>
          <c:showPercent val="0"/>
          <c:showBubbleSize val="0"/>
        </c:dLbls>
        <c:gapWidth val="40"/>
        <c:overlap val="100"/>
        <c:axId val="163787520"/>
        <c:axId val="163789056"/>
      </c:barChart>
      <c:catAx>
        <c:axId val="163787520"/>
        <c:scaling>
          <c:orientation val="minMax"/>
        </c:scaling>
        <c:delete val="0"/>
        <c:axPos val="b"/>
        <c:numFmt formatCode="s\t\a\nd\a\rd" sourceLinked="1"/>
        <c:majorTickMark val="none"/>
        <c:minorTickMark val="none"/>
        <c:tickLblPos val="nextTo"/>
        <c:spPr>
          <a:ln w="9525">
            <a:solidFill>
              <a:schemeClr val="bg1">
                <a:lumMod val="65000"/>
              </a:schemeClr>
            </a:solidFill>
          </a:ln>
        </c:spPr>
        <c:txPr>
          <a:bodyPr rot="2820000"/>
          <a:lstStyle/>
          <a:p>
            <a:pPr>
              <a:defRPr sz="1100"/>
            </a:pPr>
            <a:endParaRPr lang="hu-HU"/>
          </a:p>
        </c:txPr>
        <c:crossAx val="163789056"/>
        <c:crosses val="autoZero"/>
        <c:auto val="1"/>
        <c:lblAlgn val="ctr"/>
        <c:lblOffset val="100"/>
        <c:noMultiLvlLbl val="0"/>
      </c:catAx>
      <c:valAx>
        <c:axId val="163789056"/>
        <c:scaling>
          <c:orientation val="minMax"/>
        </c:scaling>
        <c:delete val="1"/>
        <c:axPos val="l"/>
        <c:numFmt formatCode="0%" sourceLinked="0"/>
        <c:majorTickMark val="none"/>
        <c:minorTickMark val="none"/>
        <c:tickLblPos val="nextTo"/>
        <c:crossAx val="163787520"/>
        <c:crosses val="autoZero"/>
        <c:crossBetween val="between"/>
      </c:valAx>
    </c:plotArea>
    <c:legend>
      <c:legendPos val="tr"/>
      <c:layout>
        <c:manualLayout>
          <c:xMode val="edge"/>
          <c:yMode val="edge"/>
          <c:x val="0.75558431317161601"/>
          <c:y val="3.8832035933676602E-2"/>
          <c:w val="0.21342949283805901"/>
          <c:h val="0.60816138847309098"/>
        </c:manualLayout>
      </c:layout>
      <c:overlay val="0"/>
    </c:legend>
    <c:plotVisOnly val="1"/>
    <c:dispBlanksAs val="gap"/>
    <c:showDLblsOverMax val="0"/>
  </c:chart>
  <c:txPr>
    <a:bodyPr/>
    <a:lstStyle/>
    <a:p>
      <a:pPr>
        <a:defRPr sz="1200"/>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569141861751599E-2"/>
          <c:y val="2.03878074427923E-2"/>
          <c:w val="0.612704353659829"/>
          <c:h val="0.56518903335844395"/>
        </c:manualLayout>
      </c:layout>
      <c:barChart>
        <c:barDir val="col"/>
        <c:grouping val="percentStacked"/>
        <c:varyColors val="0"/>
        <c:ser>
          <c:idx val="0"/>
          <c:order val="0"/>
          <c:tx>
            <c:strRef>
              <c:f>Sheet1!$B$1</c:f>
              <c:strCache>
                <c:ptCount val="1"/>
                <c:pt idx="0">
                  <c:v>Household size:1</c:v>
                </c:pt>
              </c:strCache>
            </c:strRef>
          </c:tx>
          <c:spPr>
            <a:solidFill>
              <a:schemeClr val="accent1"/>
            </a:solidFill>
            <a:ln>
              <a:noFill/>
            </a:ln>
            <a:effectLst/>
          </c:spPr>
          <c:invertIfNegative val="0"/>
          <c:dLbls>
            <c:dLbl>
              <c:idx val="3"/>
              <c:delete val="1"/>
            </c:dLbl>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Sheet1!$B$2:$B$10</c:f>
              <c:numCache>
                <c:formatCode>####.0%</c:formatCode>
                <c:ptCount val="9"/>
                <c:pt idx="0">
                  <c:v>0.115007280120018</c:v>
                </c:pt>
                <c:pt idx="1">
                  <c:v>0.144082828157648</c:v>
                </c:pt>
                <c:pt idx="2">
                  <c:v>0.213309831782201</c:v>
                </c:pt>
                <c:pt idx="3">
                  <c:v>3.2741573631257701E-3</c:v>
                </c:pt>
              </c:numCache>
            </c:numRef>
          </c:val>
        </c:ser>
        <c:ser>
          <c:idx val="1"/>
          <c:order val="1"/>
          <c:tx>
            <c:strRef>
              <c:f>Sheet1!$C$1</c:f>
              <c:strCache>
                <c:ptCount val="1"/>
                <c:pt idx="0">
                  <c:v>Household size:2</c:v>
                </c:pt>
              </c:strCache>
            </c:strRef>
          </c:tx>
          <c:spPr>
            <a:solidFill>
              <a:schemeClr val="accent2"/>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Sheet1!$C$2:$C$10</c:f>
              <c:numCache>
                <c:formatCode>####.0%</c:formatCode>
                <c:ptCount val="9"/>
                <c:pt idx="0">
                  <c:v>0.31225963478351398</c:v>
                </c:pt>
                <c:pt idx="1">
                  <c:v>0.29114245119459797</c:v>
                </c:pt>
                <c:pt idx="2">
                  <c:v>0.31162006349131999</c:v>
                </c:pt>
                <c:pt idx="3">
                  <c:v>0.328328956310317</c:v>
                </c:pt>
              </c:numCache>
            </c:numRef>
          </c:val>
        </c:ser>
        <c:ser>
          <c:idx val="2"/>
          <c:order val="2"/>
          <c:tx>
            <c:strRef>
              <c:f>Sheet1!$D$1</c:f>
              <c:strCache>
                <c:ptCount val="1"/>
                <c:pt idx="0">
                  <c:v>Household size:3</c:v>
                </c:pt>
              </c:strCache>
            </c:strRef>
          </c:tx>
          <c:spPr>
            <a:solidFill>
              <a:schemeClr val="accent3"/>
            </a:solidFill>
            <a:ln>
              <a:noFill/>
            </a:ln>
            <a:effectLst/>
          </c:spPr>
          <c:invertIfNegative val="0"/>
          <c:dLbls>
            <c:numFmt formatCode="0%" sourceLinked="0"/>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Sheet1!$D$2:$D$10</c:f>
              <c:numCache>
                <c:formatCode>####.0%</c:formatCode>
                <c:ptCount val="9"/>
                <c:pt idx="0">
                  <c:v>0.26075618335409501</c:v>
                </c:pt>
                <c:pt idx="1">
                  <c:v>0.24146678606320099</c:v>
                </c:pt>
                <c:pt idx="2">
                  <c:v>0.28366156098344802</c:v>
                </c:pt>
                <c:pt idx="3">
                  <c:v>0.253829124291575</c:v>
                </c:pt>
              </c:numCache>
            </c:numRef>
          </c:val>
        </c:ser>
        <c:ser>
          <c:idx val="3"/>
          <c:order val="3"/>
          <c:tx>
            <c:strRef>
              <c:f>Sheet1!$E$1</c:f>
              <c:strCache>
                <c:ptCount val="1"/>
                <c:pt idx="0">
                  <c:v>Household size:4 or more</c:v>
                </c:pt>
              </c:strCache>
            </c:strRef>
          </c:tx>
          <c:spPr>
            <a:solidFill>
              <a:schemeClr val="accent4"/>
            </a:solidFill>
            <a:ln>
              <a:noFill/>
            </a:ln>
            <a:effectLst/>
          </c:spPr>
          <c:invertIfNegative val="0"/>
          <c:dLbls>
            <c:numFmt formatCode="0%" sourceLinked="0"/>
            <c:spPr>
              <a:effectLst/>
            </c:spPr>
            <c:txPr>
              <a:bodyPr lIns="90000"/>
              <a:lstStyle/>
              <a:p>
                <a:pPr>
                  <a:defRPr>
                    <a:solidFill>
                      <a:schemeClr val="tx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Sheet1!$E$2:$E$10</c:f>
              <c:numCache>
                <c:formatCode>####.0%</c:formatCode>
                <c:ptCount val="9"/>
                <c:pt idx="0">
                  <c:v>0.312</c:v>
                </c:pt>
                <c:pt idx="1">
                  <c:v>0.32300000000000001</c:v>
                </c:pt>
                <c:pt idx="2">
                  <c:v>0.191</c:v>
                </c:pt>
                <c:pt idx="3">
                  <c:v>0.41499999999999998</c:v>
                </c:pt>
              </c:numCache>
            </c:numRef>
          </c:val>
        </c:ser>
        <c:ser>
          <c:idx val="4"/>
          <c:order val="4"/>
          <c:tx>
            <c:strRef>
              <c:f>Sheet1!$F$1</c:f>
              <c:strCache>
                <c:ptCount val="1"/>
                <c:pt idx="0">
                  <c:v>At least one child in the household (younger than  15 y.o.)</c:v>
                </c:pt>
              </c:strCache>
            </c:strRef>
          </c:tx>
          <c:spPr>
            <a:solidFill>
              <a:srgbClr val="9B1F23"/>
            </a:solidFill>
            <a:ln>
              <a:noFill/>
            </a:ln>
            <a:effectLst/>
          </c:spPr>
          <c:invertIfNegative val="0"/>
          <c:dLbls>
            <c:numFmt formatCode="0%" sourceLinked="0"/>
            <c:spPr>
              <a:effectLst/>
            </c:spPr>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Sheet1!$F$2:$F$10</c:f>
              <c:numCache>
                <c:formatCode>General</c:formatCode>
                <c:ptCount val="9"/>
                <c:pt idx="5" formatCode="0%">
                  <c:v>0.280068728522337</c:v>
                </c:pt>
                <c:pt idx="6" formatCode="0%">
                  <c:v>0.29677419354838702</c:v>
                </c:pt>
                <c:pt idx="7" formatCode="0%">
                  <c:v>0.16201117318435801</c:v>
                </c:pt>
                <c:pt idx="8" formatCode="0%">
                  <c:v>0.35483870967741898</c:v>
                </c:pt>
              </c:numCache>
            </c:numRef>
          </c:val>
        </c:ser>
        <c:ser>
          <c:idx val="5"/>
          <c:order val="5"/>
          <c:tx>
            <c:strRef>
              <c:f>Sheet1!$G$1</c:f>
              <c:strCache>
                <c:ptCount val="1"/>
                <c:pt idx="0">
                  <c:v>No child in the household (younger than  15 y.o.)</c:v>
                </c:pt>
              </c:strCache>
            </c:strRef>
          </c:tx>
          <c:spPr>
            <a:solidFill>
              <a:srgbClr val="D27863"/>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Sheet1!$A$2:$A$10</c:f>
              <c:strCache>
                <c:ptCount val="9"/>
                <c:pt idx="0">
                  <c:v>Total sample</c:v>
                </c:pt>
                <c:pt idx="1">
                  <c:v>Switchers</c:v>
                </c:pt>
                <c:pt idx="2">
                  <c:v>Alone, conscious</c:v>
                </c:pt>
                <c:pt idx="3">
                  <c:v>In a company, conscious</c:v>
                </c:pt>
                <c:pt idx="5">
                  <c:v>Total sample</c:v>
                </c:pt>
                <c:pt idx="6">
                  <c:v>Switchers</c:v>
                </c:pt>
                <c:pt idx="7">
                  <c:v>Alone, conscious</c:v>
                </c:pt>
                <c:pt idx="8">
                  <c:v>In a company, conscious</c:v>
                </c:pt>
              </c:strCache>
            </c:strRef>
          </c:cat>
          <c:val>
            <c:numRef>
              <c:f>Sheet1!$G$2:$G$10</c:f>
              <c:numCache>
                <c:formatCode>General</c:formatCode>
                <c:ptCount val="9"/>
                <c:pt idx="5" formatCode="0%">
                  <c:v>0.719931271477663</c:v>
                </c:pt>
                <c:pt idx="6" formatCode="0%">
                  <c:v>0.70322580645161303</c:v>
                </c:pt>
                <c:pt idx="7" formatCode="####.0%">
                  <c:v>0.83798882681564302</c:v>
                </c:pt>
                <c:pt idx="8" formatCode="####.0%">
                  <c:v>0.64516129032258096</c:v>
                </c:pt>
              </c:numCache>
            </c:numRef>
          </c:val>
        </c:ser>
        <c:dLbls>
          <c:showLegendKey val="0"/>
          <c:showVal val="0"/>
          <c:showCatName val="0"/>
          <c:showSerName val="0"/>
          <c:showPercent val="0"/>
          <c:showBubbleSize val="0"/>
        </c:dLbls>
        <c:gapWidth val="40"/>
        <c:overlap val="100"/>
        <c:axId val="163990912"/>
        <c:axId val="164013184"/>
      </c:barChart>
      <c:catAx>
        <c:axId val="163990912"/>
        <c:scaling>
          <c:orientation val="minMax"/>
        </c:scaling>
        <c:delete val="0"/>
        <c:axPos val="b"/>
        <c:numFmt formatCode="s\t\a\nd\a\rd" sourceLinked="1"/>
        <c:majorTickMark val="none"/>
        <c:minorTickMark val="none"/>
        <c:tickLblPos val="nextTo"/>
        <c:spPr>
          <a:ln w="9525">
            <a:solidFill>
              <a:schemeClr val="bg1">
                <a:lumMod val="65000"/>
              </a:schemeClr>
            </a:solidFill>
          </a:ln>
        </c:spPr>
        <c:txPr>
          <a:bodyPr rot="2820000"/>
          <a:lstStyle/>
          <a:p>
            <a:pPr>
              <a:defRPr sz="1100"/>
            </a:pPr>
            <a:endParaRPr lang="hu-HU"/>
          </a:p>
        </c:txPr>
        <c:crossAx val="164013184"/>
        <c:crosses val="autoZero"/>
        <c:auto val="1"/>
        <c:lblAlgn val="ctr"/>
        <c:lblOffset val="100"/>
        <c:noMultiLvlLbl val="0"/>
      </c:catAx>
      <c:valAx>
        <c:axId val="164013184"/>
        <c:scaling>
          <c:orientation val="minMax"/>
        </c:scaling>
        <c:delete val="1"/>
        <c:axPos val="l"/>
        <c:numFmt formatCode="0%" sourceLinked="0"/>
        <c:majorTickMark val="none"/>
        <c:minorTickMark val="none"/>
        <c:tickLblPos val="nextTo"/>
        <c:crossAx val="163990912"/>
        <c:crosses val="autoZero"/>
        <c:crossBetween val="between"/>
      </c:valAx>
    </c:plotArea>
    <c:legend>
      <c:legendPos val="tr"/>
      <c:layout>
        <c:manualLayout>
          <c:xMode val="edge"/>
          <c:yMode val="edge"/>
          <c:x val="0.69579358073514397"/>
          <c:y val="3.8832035933676602E-2"/>
          <c:w val="0.27322022527453099"/>
          <c:h val="0.60816138847309098"/>
        </c:manualLayout>
      </c:layout>
      <c:overlay val="0"/>
      <c:txPr>
        <a:bodyPr/>
        <a:lstStyle/>
        <a:p>
          <a:pPr>
            <a:defRPr sz="1100"/>
          </a:pPr>
          <a:endParaRPr lang="hu-HU"/>
        </a:p>
      </c:txPr>
    </c:legend>
    <c:plotVisOnly val="1"/>
    <c:dispBlanksAs val="gap"/>
    <c:showDLblsOverMax val="0"/>
  </c:chart>
  <c:txPr>
    <a:bodyPr/>
    <a:lstStyle/>
    <a:p>
      <a:pPr>
        <a:defRPr sz="1200"/>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3451267022115498E-3"/>
          <c:y val="2.03878074427923E-2"/>
          <c:w val="0.72929628191094897"/>
          <c:h val="0.62386280501392999"/>
        </c:manualLayout>
      </c:layout>
      <c:barChart>
        <c:barDir val="col"/>
        <c:grouping val="stacked"/>
        <c:varyColors val="0"/>
        <c:ser>
          <c:idx val="0"/>
          <c:order val="0"/>
          <c:tx>
            <c:strRef>
              <c:f>Sheet1!$B$1</c:f>
              <c:strCache>
                <c:ptCount val="1"/>
                <c:pt idx="0">
                  <c:v>1 TV</c:v>
                </c:pt>
              </c:strCache>
            </c:strRef>
          </c:tx>
          <c:spPr>
            <a:solidFill>
              <a:schemeClr val="accent1"/>
            </a:solidFill>
            <a:ln>
              <a:noFill/>
            </a:ln>
            <a:effectLst/>
          </c:spPr>
          <c:invertIfNegative val="0"/>
          <c:dLbls>
            <c:txPr>
              <a:bodyPr/>
              <a:lstStyle/>
              <a:p>
                <a:pPr>
                  <a:defRPr sz="800" b="1">
                    <a:solidFill>
                      <a:schemeClr val="bg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Sheet1!$B$2:$B$25</c:f>
              <c:numCache>
                <c:formatCode>0%</c:formatCode>
                <c:ptCount val="24"/>
                <c:pt idx="0">
                  <c:v>0.30014773691159502</c:v>
                </c:pt>
                <c:pt idx="1">
                  <c:v>0.27612635109820099</c:v>
                </c:pt>
                <c:pt idx="2">
                  <c:v>0.32089734628703398</c:v>
                </c:pt>
                <c:pt idx="3">
                  <c:v>0.29867256390000102</c:v>
                </c:pt>
              </c:numCache>
            </c:numRef>
          </c:val>
        </c:ser>
        <c:ser>
          <c:idx val="1"/>
          <c:order val="1"/>
          <c:tx>
            <c:strRef>
              <c:f>Sheet1!$C$1</c:f>
              <c:strCache>
                <c:ptCount val="1"/>
                <c:pt idx="0">
                  <c:v>2 TV</c:v>
                </c:pt>
              </c:strCache>
            </c:strRef>
          </c:tx>
          <c:spPr>
            <a:solidFill>
              <a:schemeClr val="accent2"/>
            </a:solidFill>
            <a:ln>
              <a:noFill/>
            </a:ln>
            <a:effectLst/>
          </c:spPr>
          <c:invertIfNegative val="0"/>
          <c:dLbls>
            <c:txPr>
              <a:bodyPr/>
              <a:lstStyle/>
              <a:p>
                <a:pPr>
                  <a:defRPr sz="800" b="1">
                    <a:solidFill>
                      <a:schemeClr val="bg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Sheet1!$C$2:$C$25</c:f>
              <c:numCache>
                <c:formatCode>0%</c:formatCode>
                <c:ptCount val="24"/>
                <c:pt idx="0">
                  <c:v>0.39287143271272301</c:v>
                </c:pt>
                <c:pt idx="1">
                  <c:v>0.35065113801648901</c:v>
                </c:pt>
                <c:pt idx="2">
                  <c:v>0.38866688631916102</c:v>
                </c:pt>
                <c:pt idx="3">
                  <c:v>0.427690518633981</c:v>
                </c:pt>
              </c:numCache>
            </c:numRef>
          </c:val>
        </c:ser>
        <c:ser>
          <c:idx val="2"/>
          <c:order val="2"/>
          <c:tx>
            <c:strRef>
              <c:f>Sheet1!$D$1</c:f>
              <c:strCache>
                <c:ptCount val="1"/>
                <c:pt idx="0">
                  <c:v>3 or more TV</c:v>
                </c:pt>
              </c:strCache>
            </c:strRef>
          </c:tx>
          <c:spPr>
            <a:solidFill>
              <a:srgbClr val="7DB4E2"/>
            </a:solidFill>
            <a:ln>
              <a:noFill/>
            </a:ln>
            <a:effectLst/>
          </c:spPr>
          <c:invertIfNegative val="0"/>
          <c:dLbls>
            <c:txPr>
              <a:bodyPr/>
              <a:lstStyle/>
              <a:p>
                <a:pPr>
                  <a:defRPr sz="800" b="1">
                    <a:solidFill>
                      <a:schemeClr val="tx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Sheet1!$D$2:$D$25</c:f>
              <c:numCache>
                <c:formatCode>0%</c:formatCode>
                <c:ptCount val="24"/>
                <c:pt idx="0">
                  <c:v>0.30698083037568002</c:v>
                </c:pt>
                <c:pt idx="1">
                  <c:v>0.37322251088531</c:v>
                </c:pt>
                <c:pt idx="2">
                  <c:v>0.290435767393805</c:v>
                </c:pt>
                <c:pt idx="3">
                  <c:v>0.27363691746601798</c:v>
                </c:pt>
              </c:numCache>
            </c:numRef>
          </c:val>
        </c:ser>
        <c:ser>
          <c:idx val="3"/>
          <c:order val="3"/>
          <c:tx>
            <c:strRef>
              <c:f>Sheet1!$E$1</c:f>
              <c:strCache>
                <c:ptCount val="1"/>
                <c:pt idx="0">
                  <c:v>1 PC</c:v>
                </c:pt>
              </c:strCache>
            </c:strRef>
          </c:tx>
          <c:spPr>
            <a:solidFill>
              <a:schemeClr val="accent4"/>
            </a:solidFill>
            <a:ln>
              <a:noFill/>
            </a:ln>
            <a:effectLst/>
          </c:spPr>
          <c:invertIfNegative val="0"/>
          <c:dPt>
            <c:idx val="5"/>
            <c:invertIfNegative val="0"/>
            <c:bubble3D val="0"/>
            <c:spPr>
              <a:solidFill>
                <a:schemeClr val="accent3"/>
              </a:solidFill>
              <a:ln>
                <a:noFill/>
              </a:ln>
              <a:effectLst/>
            </c:spPr>
          </c:dPt>
          <c:dPt>
            <c:idx val="6"/>
            <c:invertIfNegative val="0"/>
            <c:bubble3D val="0"/>
            <c:spPr>
              <a:solidFill>
                <a:schemeClr val="accent3"/>
              </a:solidFill>
              <a:ln>
                <a:noFill/>
              </a:ln>
              <a:effectLst/>
            </c:spPr>
          </c:dPt>
          <c:dPt>
            <c:idx val="7"/>
            <c:invertIfNegative val="0"/>
            <c:bubble3D val="0"/>
            <c:spPr>
              <a:solidFill>
                <a:schemeClr val="accent3"/>
              </a:solidFill>
              <a:ln>
                <a:noFill/>
              </a:ln>
              <a:effectLst/>
            </c:spPr>
          </c:dPt>
          <c:dPt>
            <c:idx val="8"/>
            <c:invertIfNegative val="0"/>
            <c:bubble3D val="0"/>
            <c:spPr>
              <a:solidFill>
                <a:schemeClr val="accent3"/>
              </a:solidFill>
              <a:ln>
                <a:noFill/>
              </a:ln>
              <a:effectLst/>
            </c:spPr>
          </c:dPt>
          <c:dLbls>
            <c:txPr>
              <a:bodyPr/>
              <a:lstStyle/>
              <a:p>
                <a:pPr>
                  <a:defRPr sz="800" b="1">
                    <a:solidFill>
                      <a:schemeClr val="bg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Sheet1!$E$2:$E$25</c:f>
              <c:numCache>
                <c:formatCode>General</c:formatCode>
                <c:ptCount val="24"/>
                <c:pt idx="5" formatCode="0%">
                  <c:v>0.580786430290546</c:v>
                </c:pt>
                <c:pt idx="6" formatCode="0%">
                  <c:v>0.56000000000000005</c:v>
                </c:pt>
                <c:pt idx="7" formatCode="0%">
                  <c:v>0.59</c:v>
                </c:pt>
                <c:pt idx="8" formatCode="0%">
                  <c:v>0.57999999999999996</c:v>
                </c:pt>
              </c:numCache>
            </c:numRef>
          </c:val>
        </c:ser>
        <c:ser>
          <c:idx val="4"/>
          <c:order val="4"/>
          <c:tx>
            <c:strRef>
              <c:f>Sheet1!$F$1</c:f>
              <c:strCache>
                <c:ptCount val="1"/>
                <c:pt idx="0">
                  <c:v>2 or more PC</c:v>
                </c:pt>
              </c:strCache>
            </c:strRef>
          </c:tx>
          <c:spPr>
            <a:solidFill>
              <a:schemeClr val="accent4"/>
            </a:solidFill>
            <a:ln>
              <a:noFill/>
            </a:ln>
            <a:effectLst/>
          </c:spPr>
          <c:invertIfNegative val="0"/>
          <c:dLbls>
            <c:txPr>
              <a:bodyPr/>
              <a:lstStyle/>
              <a:p>
                <a:pPr>
                  <a:defRPr sz="800" b="1">
                    <a:solidFill>
                      <a:schemeClr val="tx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Sheet1!$F$2:$F$25</c:f>
              <c:numCache>
                <c:formatCode>General</c:formatCode>
                <c:ptCount val="24"/>
                <c:pt idx="5" formatCode="0%">
                  <c:v>0.17</c:v>
                </c:pt>
                <c:pt idx="6" formatCode="0%">
                  <c:v>0.15</c:v>
                </c:pt>
                <c:pt idx="7" formatCode="0%">
                  <c:v>0.17</c:v>
                </c:pt>
                <c:pt idx="8" formatCode="0%">
                  <c:v>0.17</c:v>
                </c:pt>
              </c:numCache>
            </c:numRef>
          </c:val>
        </c:ser>
        <c:ser>
          <c:idx val="5"/>
          <c:order val="5"/>
          <c:tx>
            <c:strRef>
              <c:f>Sheet1!$G$1</c:f>
              <c:strCache>
                <c:ptCount val="1"/>
                <c:pt idx="0">
                  <c:v>1 Laptop</c:v>
                </c:pt>
              </c:strCache>
            </c:strRef>
          </c:tx>
          <c:spPr>
            <a:solidFill>
              <a:srgbClr val="D27863"/>
            </a:solidFill>
            <a:ln>
              <a:noFill/>
            </a:ln>
            <a:effectLst/>
          </c:spPr>
          <c:invertIfNegative val="0"/>
          <c:dLbls>
            <c:txPr>
              <a:bodyPr/>
              <a:lstStyle/>
              <a:p>
                <a:pPr>
                  <a:defRPr sz="800" b="1">
                    <a:solidFill>
                      <a:schemeClr val="bg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Sheet1!$G$2:$G$25</c:f>
              <c:numCache>
                <c:formatCode>General</c:formatCode>
                <c:ptCount val="24"/>
                <c:pt idx="10" formatCode="0%">
                  <c:v>0.45047106040531298</c:v>
                </c:pt>
                <c:pt idx="11" formatCode="0%">
                  <c:v>0.416521708096798</c:v>
                </c:pt>
                <c:pt idx="12" formatCode="0%">
                  <c:v>0.46453270025098897</c:v>
                </c:pt>
                <c:pt idx="13" formatCode="0%">
                  <c:v>0.46242563226171901</c:v>
                </c:pt>
              </c:numCache>
            </c:numRef>
          </c:val>
        </c:ser>
        <c:ser>
          <c:idx val="6"/>
          <c:order val="6"/>
          <c:tx>
            <c:strRef>
              <c:f>Sheet1!$H$1</c:f>
              <c:strCache>
                <c:ptCount val="1"/>
                <c:pt idx="0">
                  <c:v>2 or more laptops</c:v>
                </c:pt>
              </c:strCache>
            </c:strRef>
          </c:tx>
          <c:spPr>
            <a:solidFill>
              <a:srgbClr val="E1A693"/>
            </a:solidFill>
          </c:spPr>
          <c:invertIfNegative val="0"/>
          <c:dLbls>
            <c:txPr>
              <a:bodyPr/>
              <a:lstStyle/>
              <a:p>
                <a:pPr>
                  <a:defRPr sz="800" b="1">
                    <a:solidFill>
                      <a:schemeClr val="tx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Sheet1!$H$2:$H$25</c:f>
              <c:numCache>
                <c:formatCode>General</c:formatCode>
                <c:ptCount val="24"/>
                <c:pt idx="10" formatCode="0%">
                  <c:v>0.27</c:v>
                </c:pt>
                <c:pt idx="11" formatCode="0%">
                  <c:v>0.33</c:v>
                </c:pt>
                <c:pt idx="12" formatCode="0%">
                  <c:v>0.24</c:v>
                </c:pt>
                <c:pt idx="13" formatCode="0%">
                  <c:v>0.24</c:v>
                </c:pt>
              </c:numCache>
            </c:numRef>
          </c:val>
        </c:ser>
        <c:ser>
          <c:idx val="7"/>
          <c:order val="7"/>
          <c:tx>
            <c:strRef>
              <c:f>Sheet1!$I$1</c:f>
              <c:strCache>
                <c:ptCount val="1"/>
                <c:pt idx="0">
                  <c:v>1 tablet</c:v>
                </c:pt>
              </c:strCache>
            </c:strRef>
          </c:tx>
          <c:spPr>
            <a:solidFill>
              <a:srgbClr val="F6D50F"/>
            </a:solidFill>
          </c:spPr>
          <c:invertIfNegative val="0"/>
          <c:dLbls>
            <c:txPr>
              <a:bodyPr/>
              <a:lstStyle/>
              <a:p>
                <a:pPr>
                  <a:defRPr sz="800" b="1">
                    <a:solidFill>
                      <a:schemeClr val="tx1"/>
                    </a:solidFill>
                  </a:defRPr>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Sheet1!$I$2:$I$25</c:f>
              <c:numCache>
                <c:formatCode>General</c:formatCode>
                <c:ptCount val="24"/>
                <c:pt idx="15" formatCode="0%">
                  <c:v>0.28530373610723703</c:v>
                </c:pt>
                <c:pt idx="16" formatCode="0%">
                  <c:v>0.194742751630923</c:v>
                </c:pt>
                <c:pt idx="17" formatCode="0%">
                  <c:v>0.28948571678587198</c:v>
                </c:pt>
                <c:pt idx="18" formatCode="0%">
                  <c:v>0.347847628691835</c:v>
                </c:pt>
              </c:numCache>
            </c:numRef>
          </c:val>
        </c:ser>
        <c:ser>
          <c:idx val="8"/>
          <c:order val="8"/>
          <c:tx>
            <c:strRef>
              <c:f>Sheet1!$J$1</c:f>
              <c:strCache>
                <c:ptCount val="1"/>
                <c:pt idx="0">
                  <c:v>2 or more tablets</c:v>
                </c:pt>
              </c:strCache>
            </c:strRef>
          </c:tx>
          <c:spPr>
            <a:solidFill>
              <a:srgbClr val="FFE67F"/>
            </a:solidFill>
          </c:spPr>
          <c:invertIfNegative val="0"/>
          <c:dLbls>
            <c:txPr>
              <a:bodyPr/>
              <a:lstStyle/>
              <a:p>
                <a:pPr>
                  <a:defRPr sz="800" b="1"/>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Sheet1!$J$2:$J$25</c:f>
              <c:numCache>
                <c:formatCode>General</c:formatCode>
                <c:ptCount val="24"/>
                <c:pt idx="15" formatCode="0%">
                  <c:v>0.09</c:v>
                </c:pt>
                <c:pt idx="16" formatCode="0%">
                  <c:v>0.08</c:v>
                </c:pt>
                <c:pt idx="17" formatCode="0%">
                  <c:v>7.0000000000000007E-2</c:v>
                </c:pt>
                <c:pt idx="18" formatCode="0%">
                  <c:v>0.1</c:v>
                </c:pt>
              </c:numCache>
            </c:numRef>
          </c:val>
        </c:ser>
        <c:ser>
          <c:idx val="9"/>
          <c:order val="9"/>
          <c:tx>
            <c:strRef>
              <c:f>Sheet1!$K$1</c:f>
              <c:strCache>
                <c:ptCount val="1"/>
                <c:pt idx="0">
                  <c:v>1 smartphone</c:v>
                </c:pt>
              </c:strCache>
            </c:strRef>
          </c:tx>
          <c:invertIfNegative val="0"/>
          <c:dLbls>
            <c:txPr>
              <a:bodyPr/>
              <a:lstStyle/>
              <a:p>
                <a:pPr>
                  <a:defRPr sz="800" b="1"/>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Sheet1!$K$2:$K$25</c:f>
              <c:numCache>
                <c:formatCode>General</c:formatCode>
                <c:ptCount val="24"/>
                <c:pt idx="20" formatCode="0%">
                  <c:v>0.29980771565639303</c:v>
                </c:pt>
                <c:pt idx="21" formatCode="0%">
                  <c:v>0.239702872759645</c:v>
                </c:pt>
                <c:pt idx="22" formatCode="0%">
                  <c:v>0.38709697858754799</c:v>
                </c:pt>
                <c:pt idx="23" formatCode="0%">
                  <c:v>0.26358283818498701</c:v>
                </c:pt>
              </c:numCache>
            </c:numRef>
          </c:val>
        </c:ser>
        <c:ser>
          <c:idx val="10"/>
          <c:order val="10"/>
          <c:tx>
            <c:strRef>
              <c:f>Sheet1!$L$1</c:f>
              <c:strCache>
                <c:ptCount val="1"/>
                <c:pt idx="0">
                  <c:v>2 or more smartphones</c:v>
                </c:pt>
              </c:strCache>
            </c:strRef>
          </c:tx>
          <c:invertIfNegative val="0"/>
          <c:dLbls>
            <c:txPr>
              <a:bodyPr/>
              <a:lstStyle/>
              <a:p>
                <a:pPr>
                  <a:defRPr sz="800" b="1"/>
                </a:pPr>
                <a:endParaRPr lang="hu-HU"/>
              </a:p>
            </c:txPr>
            <c:showLegendKey val="0"/>
            <c:showVal val="1"/>
            <c:showCatName val="0"/>
            <c:showSerName val="0"/>
            <c:showPercent val="0"/>
            <c:showBubbleSize val="0"/>
            <c:showLeaderLines val="0"/>
          </c:dLbls>
          <c:cat>
            <c:strRef>
              <c:f>Sheet1!$A$2:$A$25</c:f>
              <c:strCache>
                <c:ptCount val="2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pt idx="15">
                  <c:v>Total sample</c:v>
                </c:pt>
                <c:pt idx="16">
                  <c:v>Switchers</c:v>
                </c:pt>
                <c:pt idx="17">
                  <c:v>Alone, conscious</c:v>
                </c:pt>
                <c:pt idx="18">
                  <c:v>In a company, conscious</c:v>
                </c:pt>
                <c:pt idx="20">
                  <c:v>Total sample</c:v>
                </c:pt>
                <c:pt idx="21">
                  <c:v>Switchers</c:v>
                </c:pt>
                <c:pt idx="22">
                  <c:v>Alone, conscious</c:v>
                </c:pt>
                <c:pt idx="23">
                  <c:v>In a company, conscious</c:v>
                </c:pt>
              </c:strCache>
            </c:strRef>
          </c:cat>
          <c:val>
            <c:numRef>
              <c:f>Sheet1!$L$2:$L$25</c:f>
              <c:numCache>
                <c:formatCode>General</c:formatCode>
                <c:ptCount val="24"/>
                <c:pt idx="20" formatCode="0%">
                  <c:v>0.56000000000000005</c:v>
                </c:pt>
                <c:pt idx="21" formatCode="0%">
                  <c:v>0.61</c:v>
                </c:pt>
                <c:pt idx="22" formatCode="0%">
                  <c:v>0.45</c:v>
                </c:pt>
                <c:pt idx="23" formatCode="0%">
                  <c:v>0.62</c:v>
                </c:pt>
              </c:numCache>
            </c:numRef>
          </c:val>
        </c:ser>
        <c:dLbls>
          <c:showLegendKey val="0"/>
          <c:showVal val="0"/>
          <c:showCatName val="0"/>
          <c:showSerName val="0"/>
          <c:showPercent val="0"/>
          <c:showBubbleSize val="0"/>
        </c:dLbls>
        <c:gapWidth val="20"/>
        <c:overlap val="100"/>
        <c:axId val="164731136"/>
        <c:axId val="164749312"/>
      </c:barChart>
      <c:catAx>
        <c:axId val="164731136"/>
        <c:scaling>
          <c:orientation val="minMax"/>
        </c:scaling>
        <c:delete val="0"/>
        <c:axPos val="b"/>
        <c:numFmt formatCode="0%" sourceLinked="1"/>
        <c:majorTickMark val="none"/>
        <c:minorTickMark val="none"/>
        <c:tickLblPos val="nextTo"/>
        <c:spPr>
          <a:ln w="9525">
            <a:solidFill>
              <a:schemeClr val="bg1">
                <a:lumMod val="65000"/>
              </a:schemeClr>
            </a:solidFill>
          </a:ln>
        </c:spPr>
        <c:txPr>
          <a:bodyPr rot="2820000"/>
          <a:lstStyle/>
          <a:p>
            <a:pPr>
              <a:defRPr sz="1000"/>
            </a:pPr>
            <a:endParaRPr lang="hu-HU"/>
          </a:p>
        </c:txPr>
        <c:crossAx val="164749312"/>
        <c:crosses val="autoZero"/>
        <c:auto val="1"/>
        <c:lblAlgn val="ctr"/>
        <c:lblOffset val="100"/>
        <c:noMultiLvlLbl val="0"/>
      </c:catAx>
      <c:valAx>
        <c:axId val="164749312"/>
        <c:scaling>
          <c:orientation val="minMax"/>
        </c:scaling>
        <c:delete val="1"/>
        <c:axPos val="l"/>
        <c:numFmt formatCode="General" sourceLinked="0"/>
        <c:majorTickMark val="none"/>
        <c:minorTickMark val="none"/>
        <c:tickLblPos val="nextTo"/>
        <c:crossAx val="164731136"/>
        <c:crosses val="autoZero"/>
        <c:crossBetween val="between"/>
      </c:valAx>
    </c:plotArea>
    <c:legend>
      <c:legendPos val="tr"/>
      <c:layout>
        <c:manualLayout>
          <c:xMode val="edge"/>
          <c:yMode val="edge"/>
          <c:x val="0.77202676459164599"/>
          <c:y val="2.1575044270298299E-2"/>
          <c:w val="0.21650942174828999"/>
          <c:h val="0.67993556271525402"/>
        </c:manualLayout>
      </c:layout>
      <c:overlay val="0"/>
    </c:legend>
    <c:plotVisOnly val="1"/>
    <c:dispBlanksAs val="gap"/>
    <c:showDLblsOverMax val="0"/>
  </c:chart>
  <c:txPr>
    <a:bodyPr/>
    <a:lstStyle/>
    <a:p>
      <a:pPr>
        <a:defRPr sz="1200"/>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51253864207915"/>
          <c:y val="2.03877088911282E-2"/>
          <c:w val="0.36392143870797999"/>
          <c:h val="0.93794005328741603"/>
        </c:manualLayout>
      </c:layout>
      <c:barChart>
        <c:barDir val="bar"/>
        <c:grouping val="clustered"/>
        <c:varyColors val="0"/>
        <c:ser>
          <c:idx val="0"/>
          <c:order val="0"/>
          <c:tx>
            <c:strRef>
              <c:f>Sheet1!$A$2</c:f>
              <c:strCache>
                <c:ptCount val="1"/>
                <c:pt idx="0">
                  <c:v>Total sample</c:v>
                </c:pt>
              </c:strCache>
            </c:strRef>
          </c:tx>
          <c:spPr>
            <a:solidFill>
              <a:schemeClr val="bg2"/>
            </a:solidFill>
            <a:ln>
              <a:noFill/>
            </a:ln>
            <a:effectLst/>
          </c:spPr>
          <c:invertIfNegative val="0"/>
          <c:dLbls>
            <c:txPr>
              <a:bodyPr/>
              <a:lstStyle/>
              <a:p>
                <a:pPr>
                  <a:defRPr sz="800" b="0">
                    <a:solidFill>
                      <a:schemeClr val="tx1"/>
                    </a:solidFill>
                  </a:defRPr>
                </a:pPr>
                <a:endParaRPr lang="hu-HU"/>
              </a:p>
            </c:txPr>
            <c:showLegendKey val="0"/>
            <c:showVal val="1"/>
            <c:showCatName val="0"/>
            <c:showSerName val="0"/>
            <c:showPercent val="0"/>
            <c:showBubbleSize val="0"/>
            <c:showLeaderLines val="0"/>
          </c:dLbls>
          <c:cat>
            <c:strRef>
              <c:f>Sheet1!$B$1:$I$1</c:f>
              <c:strCache>
                <c:ptCount val="8"/>
                <c:pt idx="0">
                  <c:v>Device, which makes it possible to stop and record TV programs</c:v>
                </c:pt>
                <c:pt idx="1">
                  <c:v>DVD recorder and player which can be connected to the TV</c:v>
                </c:pt>
                <c:pt idx="2">
                  <c:v>TV-subscription, which makes it possible to watch TV online</c:v>
                </c:pt>
                <c:pt idx="3">
                  <c:v>TV-subscription, which makes it possible to use the video store</c:v>
                </c:pt>
                <c:pt idx="4">
                  <c:v>TV-subscription, which makes it possible to stop and review or watch later the programs</c:v>
                </c:pt>
                <c:pt idx="5">
                  <c:v>Wifi-connection in the house</c:v>
                </c:pt>
                <c:pt idx="6">
                  <c:v>Broadband internet subscription</c:v>
                </c:pt>
                <c:pt idx="7">
                  <c:v>TV-subscription providing more than 10 TV channels</c:v>
                </c:pt>
              </c:strCache>
            </c:strRef>
          </c:cat>
          <c:val>
            <c:numRef>
              <c:f>Sheet1!$B$2:$I$2</c:f>
              <c:numCache>
                <c:formatCode>0%</c:formatCode>
                <c:ptCount val="8"/>
                <c:pt idx="0">
                  <c:v>0.46</c:v>
                </c:pt>
                <c:pt idx="1">
                  <c:v>0.67</c:v>
                </c:pt>
                <c:pt idx="2">
                  <c:v>0.106953057708711</c:v>
                </c:pt>
                <c:pt idx="3">
                  <c:v>0.161063560726185</c:v>
                </c:pt>
                <c:pt idx="4">
                  <c:v>0.18483139203058099</c:v>
                </c:pt>
                <c:pt idx="5">
                  <c:v>0.68736269811561301</c:v>
                </c:pt>
                <c:pt idx="6">
                  <c:v>0.74990851741758202</c:v>
                </c:pt>
                <c:pt idx="7">
                  <c:v>0.82787173504860401</c:v>
                </c:pt>
              </c:numCache>
            </c:numRef>
          </c:val>
        </c:ser>
        <c:ser>
          <c:idx val="1"/>
          <c:order val="1"/>
          <c:tx>
            <c:strRef>
              <c:f>Sheet1!$A$3</c:f>
              <c:strCache>
                <c:ptCount val="1"/>
                <c:pt idx="0">
                  <c:v>Switchers</c:v>
                </c:pt>
              </c:strCache>
            </c:strRef>
          </c:tx>
          <c:spPr>
            <a:solidFill>
              <a:schemeClr val="accent1"/>
            </a:solidFill>
            <a:ln>
              <a:noFill/>
            </a:ln>
            <a:effectLst/>
          </c:spPr>
          <c:invertIfNegative val="0"/>
          <c:dLbls>
            <c:txPr>
              <a:bodyPr/>
              <a:lstStyle/>
              <a:p>
                <a:pPr>
                  <a:defRPr sz="800" b="0">
                    <a:solidFill>
                      <a:schemeClr val="tx1"/>
                    </a:solidFill>
                  </a:defRPr>
                </a:pPr>
                <a:endParaRPr lang="hu-HU"/>
              </a:p>
            </c:txPr>
            <c:showLegendKey val="0"/>
            <c:showVal val="1"/>
            <c:showCatName val="0"/>
            <c:showSerName val="0"/>
            <c:showPercent val="0"/>
            <c:showBubbleSize val="0"/>
            <c:showLeaderLines val="0"/>
          </c:dLbls>
          <c:cat>
            <c:strRef>
              <c:f>Sheet1!$B$1:$I$1</c:f>
              <c:strCache>
                <c:ptCount val="8"/>
                <c:pt idx="0">
                  <c:v>Device, which makes it possible to stop and record TV programs</c:v>
                </c:pt>
                <c:pt idx="1">
                  <c:v>DVD recorder and player which can be connected to the TV</c:v>
                </c:pt>
                <c:pt idx="2">
                  <c:v>TV-subscription, which makes it possible to watch TV online</c:v>
                </c:pt>
                <c:pt idx="3">
                  <c:v>TV-subscription, which makes it possible to use the video store</c:v>
                </c:pt>
                <c:pt idx="4">
                  <c:v>TV-subscription, which makes it possible to stop and review or watch later the programs</c:v>
                </c:pt>
                <c:pt idx="5">
                  <c:v>Wifi-connection in the house</c:v>
                </c:pt>
                <c:pt idx="6">
                  <c:v>Broadband internet subscription</c:v>
                </c:pt>
                <c:pt idx="7">
                  <c:v>TV-subscription providing more than 10 TV channels</c:v>
                </c:pt>
              </c:strCache>
            </c:strRef>
          </c:cat>
          <c:val>
            <c:numRef>
              <c:f>Sheet1!$B$3:$I$3</c:f>
              <c:numCache>
                <c:formatCode>0%</c:formatCode>
                <c:ptCount val="8"/>
                <c:pt idx="0">
                  <c:v>0.49</c:v>
                </c:pt>
                <c:pt idx="1">
                  <c:v>0.65</c:v>
                </c:pt>
                <c:pt idx="2">
                  <c:v>0.116171230043668</c:v>
                </c:pt>
                <c:pt idx="3">
                  <c:v>0.19373000616071301</c:v>
                </c:pt>
                <c:pt idx="4">
                  <c:v>0.28975802517147597</c:v>
                </c:pt>
                <c:pt idx="5">
                  <c:v>0.72040173474838198</c:v>
                </c:pt>
                <c:pt idx="6">
                  <c:v>0.73382772163220999</c:v>
                </c:pt>
                <c:pt idx="7">
                  <c:v>0.87851942502235902</c:v>
                </c:pt>
              </c:numCache>
            </c:numRef>
          </c:val>
        </c:ser>
        <c:ser>
          <c:idx val="2"/>
          <c:order val="2"/>
          <c:tx>
            <c:strRef>
              <c:f>Sheet1!$A$4</c:f>
              <c:strCache>
                <c:ptCount val="1"/>
                <c:pt idx="0">
                  <c:v>Alone, conscious</c:v>
                </c:pt>
              </c:strCache>
            </c:strRef>
          </c:tx>
          <c:spPr>
            <a:solidFill>
              <a:srgbClr val="007DC3"/>
            </a:solidFill>
            <a:ln>
              <a:noFill/>
            </a:ln>
            <a:effectLst/>
          </c:spPr>
          <c:invertIfNegative val="0"/>
          <c:dLbls>
            <c:txPr>
              <a:bodyPr/>
              <a:lstStyle/>
              <a:p>
                <a:pPr>
                  <a:defRPr sz="800" b="0">
                    <a:solidFill>
                      <a:schemeClr val="tx1"/>
                    </a:solidFill>
                  </a:defRPr>
                </a:pPr>
                <a:endParaRPr lang="hu-HU"/>
              </a:p>
            </c:txPr>
            <c:showLegendKey val="0"/>
            <c:showVal val="1"/>
            <c:showCatName val="0"/>
            <c:showSerName val="0"/>
            <c:showPercent val="0"/>
            <c:showBubbleSize val="0"/>
            <c:showLeaderLines val="0"/>
          </c:dLbls>
          <c:cat>
            <c:strRef>
              <c:f>Sheet1!$B$1:$I$1</c:f>
              <c:strCache>
                <c:ptCount val="8"/>
                <c:pt idx="0">
                  <c:v>Device, which makes it possible to stop and record TV programs</c:v>
                </c:pt>
                <c:pt idx="1">
                  <c:v>DVD recorder and player which can be connected to the TV</c:v>
                </c:pt>
                <c:pt idx="2">
                  <c:v>TV-subscription, which makes it possible to watch TV online</c:v>
                </c:pt>
                <c:pt idx="3">
                  <c:v>TV-subscription, which makes it possible to use the video store</c:v>
                </c:pt>
                <c:pt idx="4">
                  <c:v>TV-subscription, which makes it possible to stop and review or watch later the programs</c:v>
                </c:pt>
                <c:pt idx="5">
                  <c:v>Wifi-connection in the house</c:v>
                </c:pt>
                <c:pt idx="6">
                  <c:v>Broadband internet subscription</c:v>
                </c:pt>
                <c:pt idx="7">
                  <c:v>TV-subscription providing more than 10 TV channels</c:v>
                </c:pt>
              </c:strCache>
            </c:strRef>
          </c:cat>
          <c:val>
            <c:numRef>
              <c:f>Sheet1!$B$4:$I$4</c:f>
              <c:numCache>
                <c:formatCode>0%</c:formatCode>
                <c:ptCount val="8"/>
                <c:pt idx="0">
                  <c:v>0.45</c:v>
                </c:pt>
                <c:pt idx="1">
                  <c:v>0.69</c:v>
                </c:pt>
                <c:pt idx="2">
                  <c:v>0.103890401616735</c:v>
                </c:pt>
                <c:pt idx="3">
                  <c:v>0.150186718579012</c:v>
                </c:pt>
                <c:pt idx="4">
                  <c:v>0.14149265687392601</c:v>
                </c:pt>
                <c:pt idx="5">
                  <c:v>0.65667164064579497</c:v>
                </c:pt>
                <c:pt idx="6">
                  <c:v>0.77063568410920602</c:v>
                </c:pt>
                <c:pt idx="7">
                  <c:v>0.847403283799677</c:v>
                </c:pt>
              </c:numCache>
            </c:numRef>
          </c:val>
        </c:ser>
        <c:ser>
          <c:idx val="3"/>
          <c:order val="3"/>
          <c:tx>
            <c:strRef>
              <c:f>Sheet1!$A$5</c:f>
              <c:strCache>
                <c:ptCount val="1"/>
                <c:pt idx="0">
                  <c:v>In a company, conscious</c:v>
                </c:pt>
              </c:strCache>
            </c:strRef>
          </c:tx>
          <c:spPr>
            <a:solidFill>
              <a:schemeClr val="accent4"/>
            </a:solidFill>
            <a:ln>
              <a:noFill/>
            </a:ln>
            <a:effectLst/>
          </c:spPr>
          <c:invertIfNegative val="0"/>
          <c:dPt>
            <c:idx val="5"/>
            <c:invertIfNegative val="0"/>
            <c:bubble3D val="0"/>
            <c:spPr>
              <a:solidFill>
                <a:schemeClr val="accent3"/>
              </a:solidFill>
              <a:ln>
                <a:noFill/>
              </a:ln>
              <a:effectLst/>
            </c:spPr>
          </c:dPt>
          <c:dPt>
            <c:idx val="6"/>
            <c:invertIfNegative val="0"/>
            <c:bubble3D val="0"/>
            <c:spPr>
              <a:solidFill>
                <a:schemeClr val="accent3"/>
              </a:solidFill>
              <a:ln>
                <a:noFill/>
              </a:ln>
              <a:effectLst/>
            </c:spPr>
          </c:dPt>
          <c:dPt>
            <c:idx val="7"/>
            <c:invertIfNegative val="0"/>
            <c:bubble3D val="0"/>
            <c:spPr>
              <a:solidFill>
                <a:schemeClr val="accent3"/>
              </a:solidFill>
              <a:ln>
                <a:noFill/>
              </a:ln>
              <a:effectLst/>
            </c:spPr>
          </c:dPt>
          <c:dPt>
            <c:idx val="8"/>
            <c:invertIfNegative val="0"/>
            <c:bubble3D val="0"/>
            <c:spPr>
              <a:solidFill>
                <a:schemeClr val="accent3"/>
              </a:solidFill>
              <a:ln>
                <a:noFill/>
              </a:ln>
              <a:effectLst/>
            </c:spPr>
          </c:dPt>
          <c:dLbls>
            <c:txPr>
              <a:bodyPr/>
              <a:lstStyle/>
              <a:p>
                <a:pPr>
                  <a:defRPr sz="800" b="0">
                    <a:solidFill>
                      <a:schemeClr val="tx1"/>
                    </a:solidFill>
                  </a:defRPr>
                </a:pPr>
                <a:endParaRPr lang="hu-HU"/>
              </a:p>
            </c:txPr>
            <c:showLegendKey val="0"/>
            <c:showVal val="1"/>
            <c:showCatName val="0"/>
            <c:showSerName val="0"/>
            <c:showPercent val="0"/>
            <c:showBubbleSize val="0"/>
            <c:showLeaderLines val="0"/>
          </c:dLbls>
          <c:cat>
            <c:strRef>
              <c:f>Sheet1!$B$1:$I$1</c:f>
              <c:strCache>
                <c:ptCount val="8"/>
                <c:pt idx="0">
                  <c:v>Device, which makes it possible to stop and record TV programs</c:v>
                </c:pt>
                <c:pt idx="1">
                  <c:v>DVD recorder and player which can be connected to the TV</c:v>
                </c:pt>
                <c:pt idx="2">
                  <c:v>TV-subscription, which makes it possible to watch TV online</c:v>
                </c:pt>
                <c:pt idx="3">
                  <c:v>TV-subscription, which makes it possible to use the video store</c:v>
                </c:pt>
                <c:pt idx="4">
                  <c:v>TV-subscription, which makes it possible to stop and review or watch later the programs</c:v>
                </c:pt>
                <c:pt idx="5">
                  <c:v>Wifi-connection in the house</c:v>
                </c:pt>
                <c:pt idx="6">
                  <c:v>Broadband internet subscription</c:v>
                </c:pt>
                <c:pt idx="7">
                  <c:v>TV-subscription providing more than 10 TV channels</c:v>
                </c:pt>
              </c:strCache>
            </c:strRef>
          </c:cat>
          <c:val>
            <c:numRef>
              <c:f>Sheet1!$B$5:$I$5</c:f>
              <c:numCache>
                <c:formatCode>0%</c:formatCode>
                <c:ptCount val="8"/>
                <c:pt idx="0">
                  <c:v>0.31</c:v>
                </c:pt>
                <c:pt idx="1">
                  <c:v>0.67</c:v>
                </c:pt>
                <c:pt idx="2">
                  <c:v>0.10301219984882599</c:v>
                </c:pt>
                <c:pt idx="3">
                  <c:v>0.14712014294057801</c:v>
                </c:pt>
                <c:pt idx="4">
                  <c:v>0.14777203500839201</c:v>
                </c:pt>
                <c:pt idx="5">
                  <c:v>0.69137106540973903</c:v>
                </c:pt>
                <c:pt idx="6">
                  <c:v>0.74263272446232598</c:v>
                </c:pt>
                <c:pt idx="7">
                  <c:v>0.77277687335018197</c:v>
                </c:pt>
              </c:numCache>
            </c:numRef>
          </c:val>
        </c:ser>
        <c:dLbls>
          <c:showLegendKey val="0"/>
          <c:showVal val="0"/>
          <c:showCatName val="0"/>
          <c:showSerName val="0"/>
          <c:showPercent val="0"/>
          <c:showBubbleSize val="0"/>
        </c:dLbls>
        <c:gapWidth val="80"/>
        <c:axId val="164503552"/>
        <c:axId val="164505088"/>
      </c:barChart>
      <c:catAx>
        <c:axId val="164503552"/>
        <c:scaling>
          <c:orientation val="minMax"/>
        </c:scaling>
        <c:delete val="0"/>
        <c:axPos val="l"/>
        <c:numFmt formatCode="0%" sourceLinked="1"/>
        <c:majorTickMark val="none"/>
        <c:minorTickMark val="none"/>
        <c:tickLblPos val="nextTo"/>
        <c:spPr>
          <a:ln w="9525">
            <a:solidFill>
              <a:schemeClr val="bg1">
                <a:lumMod val="65000"/>
              </a:schemeClr>
            </a:solidFill>
          </a:ln>
        </c:spPr>
        <c:txPr>
          <a:bodyPr rot="0"/>
          <a:lstStyle/>
          <a:p>
            <a:pPr>
              <a:defRPr sz="1000"/>
            </a:pPr>
            <a:endParaRPr lang="hu-HU"/>
          </a:p>
        </c:txPr>
        <c:crossAx val="164505088"/>
        <c:crosses val="autoZero"/>
        <c:auto val="1"/>
        <c:lblAlgn val="ctr"/>
        <c:lblOffset val="100"/>
        <c:noMultiLvlLbl val="0"/>
      </c:catAx>
      <c:valAx>
        <c:axId val="164505088"/>
        <c:scaling>
          <c:orientation val="minMax"/>
        </c:scaling>
        <c:delete val="1"/>
        <c:axPos val="b"/>
        <c:numFmt formatCode="General" sourceLinked="0"/>
        <c:majorTickMark val="none"/>
        <c:minorTickMark val="none"/>
        <c:tickLblPos val="nextTo"/>
        <c:crossAx val="164503552"/>
        <c:crosses val="autoZero"/>
        <c:crossBetween val="between"/>
      </c:valAx>
    </c:plotArea>
    <c:legend>
      <c:legendPos val="tr"/>
      <c:layout>
        <c:manualLayout>
          <c:xMode val="edge"/>
          <c:yMode val="edge"/>
          <c:x val="0.81694368970933295"/>
          <c:y val="0.39087466586659497"/>
          <c:w val="0.16887625379847501"/>
          <c:h val="0.35434827272460501"/>
        </c:manualLayout>
      </c:layout>
      <c:overlay val="0"/>
      <c:txPr>
        <a:bodyPr/>
        <a:lstStyle/>
        <a:p>
          <a:pPr>
            <a:defRPr sz="1100"/>
          </a:pPr>
          <a:endParaRPr lang="hu-HU"/>
        </a:p>
      </c:txPr>
    </c:legend>
    <c:plotVisOnly val="1"/>
    <c:dispBlanksAs val="gap"/>
    <c:showDLblsOverMax val="0"/>
  </c:chart>
  <c:txPr>
    <a:bodyPr/>
    <a:lstStyle/>
    <a:p>
      <a:pPr>
        <a:defRPr sz="1200"/>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3743790421746604"/>
          <c:y val="3.125E-2"/>
          <c:w val="0.29825336232979199"/>
          <c:h val="0.89227066929133902"/>
        </c:manualLayout>
      </c:layout>
      <c:barChart>
        <c:barDir val="bar"/>
        <c:grouping val="clustered"/>
        <c:varyColors val="0"/>
        <c:ser>
          <c:idx val="0"/>
          <c:order val="0"/>
          <c:tx>
            <c:strRef>
              <c:f>Munka1!$B$1</c:f>
              <c:strCache>
                <c:ptCount val="1"/>
                <c:pt idx="0">
                  <c:v>In a company, conscious</c:v>
                </c:pt>
              </c:strCache>
            </c:strRef>
          </c:tx>
          <c:invertIfNegative val="0"/>
          <c:dLbls>
            <c:txPr>
              <a:bodyPr/>
              <a:lstStyle/>
              <a:p>
                <a:pPr>
                  <a:defRPr sz="700" b="1">
                    <a:solidFill>
                      <a:schemeClr val="accent1"/>
                    </a:solidFill>
                  </a:defRPr>
                </a:pPr>
                <a:endParaRPr lang="hu-HU"/>
              </a:p>
            </c:txPr>
            <c:showLegendKey val="0"/>
            <c:showVal val="1"/>
            <c:showCatName val="0"/>
            <c:showSerName val="0"/>
            <c:showPercent val="0"/>
            <c:showBubbleSize val="0"/>
            <c:showLeaderLines val="0"/>
          </c:dLbls>
          <c:cat>
            <c:strRef>
              <c:f>Munka1!$A$2:$A$12</c:f>
              <c:strCache>
                <c:ptCount val="11"/>
                <c:pt idx="0">
                  <c:v>Share of not pre-decided programs found by surfing on which the respondent stayed</c:v>
                </c:pt>
                <c:pt idx="1">
                  <c:v>Share of not pre-decided programs found by surfing and was interesting for the respondent</c:v>
                </c:pt>
                <c:pt idx="2">
                  <c:v>Share of not pre-decided programs, found by surfing, generally watched by the respondent</c:v>
                </c:pt>
                <c:pt idx="3">
                  <c:v>Share of not pre-decided programs found by surfing on all channels</c:v>
                </c:pt>
                <c:pt idx="4">
                  <c:v>Share of not pre-decided programs, found by surfing on favorite channels</c:v>
                </c:pt>
                <c:pt idx="5">
                  <c:v>Share of not pre-decided programs found by surfing</c:v>
                </c:pt>
                <c:pt idx="6">
                  <c:v>Share of pre-decided, from time to time watched programs</c:v>
                </c:pt>
                <c:pt idx="7">
                  <c:v>Share of pre-decided, always watched programs</c:v>
                </c:pt>
                <c:pt idx="8">
                  <c:v>Share of pre-decided programs</c:v>
                </c:pt>
                <c:pt idx="9">
                  <c:v>Share of programs watched alone</c:v>
                </c:pt>
                <c:pt idx="10">
                  <c:v>Share of programns which was at least partly decided by the respondent</c:v>
                </c:pt>
              </c:strCache>
            </c:strRef>
          </c:cat>
          <c:val>
            <c:numRef>
              <c:f>Munka1!$B$2:$B$12</c:f>
              <c:numCache>
                <c:formatCode>0%</c:formatCode>
                <c:ptCount val="11"/>
                <c:pt idx="0">
                  <c:v>1.2006005965845201E-2</c:v>
                </c:pt>
                <c:pt idx="1">
                  <c:v>1.9329136693605399E-2</c:v>
                </c:pt>
                <c:pt idx="2">
                  <c:v>1.3454287480746299E-2</c:v>
                </c:pt>
                <c:pt idx="3">
                  <c:v>1.27509048806294E-2</c:v>
                </c:pt>
                <c:pt idx="4">
                  <c:v>3.2038525259567401E-2</c:v>
                </c:pt>
                <c:pt idx="5">
                  <c:v>4.4789430140196901E-2</c:v>
                </c:pt>
                <c:pt idx="6">
                  <c:v>0.23328572681286999</c:v>
                </c:pt>
                <c:pt idx="7">
                  <c:v>0.53385417547483205</c:v>
                </c:pt>
                <c:pt idx="8">
                  <c:v>0.81550238621915205</c:v>
                </c:pt>
                <c:pt idx="9">
                  <c:v>0.132041285575804</c:v>
                </c:pt>
                <c:pt idx="10">
                  <c:v>0.92426390505551503</c:v>
                </c:pt>
              </c:numCache>
            </c:numRef>
          </c:val>
        </c:ser>
        <c:ser>
          <c:idx val="1"/>
          <c:order val="1"/>
          <c:tx>
            <c:strRef>
              <c:f>Munka1!$C$1</c:f>
              <c:strCache>
                <c:ptCount val="1"/>
                <c:pt idx="0">
                  <c:v>Alone, conscious</c:v>
                </c:pt>
              </c:strCache>
            </c:strRef>
          </c:tx>
          <c:invertIfNegative val="0"/>
          <c:dLbls>
            <c:txPr>
              <a:bodyPr/>
              <a:lstStyle/>
              <a:p>
                <a:pPr>
                  <a:defRPr sz="700" b="1">
                    <a:solidFill>
                      <a:schemeClr val="accent2"/>
                    </a:solidFill>
                  </a:defRPr>
                </a:pPr>
                <a:endParaRPr lang="hu-HU"/>
              </a:p>
            </c:txPr>
            <c:showLegendKey val="0"/>
            <c:showVal val="1"/>
            <c:showCatName val="0"/>
            <c:showSerName val="0"/>
            <c:showPercent val="0"/>
            <c:showBubbleSize val="0"/>
            <c:showLeaderLines val="0"/>
          </c:dLbls>
          <c:cat>
            <c:strRef>
              <c:f>Munka1!$A$2:$A$12</c:f>
              <c:strCache>
                <c:ptCount val="11"/>
                <c:pt idx="0">
                  <c:v>Share of not pre-decided programs found by surfing on which the respondent stayed</c:v>
                </c:pt>
                <c:pt idx="1">
                  <c:v>Share of not pre-decided programs found by surfing and was interesting for the respondent</c:v>
                </c:pt>
                <c:pt idx="2">
                  <c:v>Share of not pre-decided programs, found by surfing, generally watched by the respondent</c:v>
                </c:pt>
                <c:pt idx="3">
                  <c:v>Share of not pre-decided programs found by surfing on all channels</c:v>
                </c:pt>
                <c:pt idx="4">
                  <c:v>Share of not pre-decided programs, found by surfing on favorite channels</c:v>
                </c:pt>
                <c:pt idx="5">
                  <c:v>Share of not pre-decided programs found by surfing</c:v>
                </c:pt>
                <c:pt idx="6">
                  <c:v>Share of pre-decided, from time to time watched programs</c:v>
                </c:pt>
                <c:pt idx="7">
                  <c:v>Share of pre-decided, always watched programs</c:v>
                </c:pt>
                <c:pt idx="8">
                  <c:v>Share of pre-decided programs</c:v>
                </c:pt>
                <c:pt idx="9">
                  <c:v>Share of programs watched alone</c:v>
                </c:pt>
                <c:pt idx="10">
                  <c:v>Share of programns which was at least partly decided by the respondent</c:v>
                </c:pt>
              </c:strCache>
            </c:strRef>
          </c:cat>
          <c:val>
            <c:numRef>
              <c:f>Munka1!$C$2:$C$12</c:f>
              <c:numCache>
                <c:formatCode>0%</c:formatCode>
                <c:ptCount val="11"/>
                <c:pt idx="0">
                  <c:v>7.7081027420998604E-3</c:v>
                </c:pt>
                <c:pt idx="1">
                  <c:v>3.41584592888447E-2</c:v>
                </c:pt>
                <c:pt idx="2">
                  <c:v>2.5180180030413699E-2</c:v>
                </c:pt>
                <c:pt idx="3">
                  <c:v>4.3488429220414097E-3</c:v>
                </c:pt>
                <c:pt idx="4">
                  <c:v>6.2697899139316796E-2</c:v>
                </c:pt>
                <c:pt idx="5">
                  <c:v>6.7046742061358203E-2</c:v>
                </c:pt>
                <c:pt idx="6">
                  <c:v>0.23966560135505</c:v>
                </c:pt>
                <c:pt idx="7">
                  <c:v>0.53496200553806905</c:v>
                </c:pt>
                <c:pt idx="8">
                  <c:v>0.844372428452697</c:v>
                </c:pt>
                <c:pt idx="9">
                  <c:v>0.96505037104168501</c:v>
                </c:pt>
                <c:pt idx="10">
                  <c:v>0.99839401860173005</c:v>
                </c:pt>
              </c:numCache>
            </c:numRef>
          </c:val>
        </c:ser>
        <c:ser>
          <c:idx val="2"/>
          <c:order val="2"/>
          <c:tx>
            <c:strRef>
              <c:f>Munka1!$D$1</c:f>
              <c:strCache>
                <c:ptCount val="1"/>
                <c:pt idx="0">
                  <c:v>Switchers</c:v>
                </c:pt>
              </c:strCache>
            </c:strRef>
          </c:tx>
          <c:invertIfNegative val="0"/>
          <c:dLbls>
            <c:txPr>
              <a:bodyPr/>
              <a:lstStyle/>
              <a:p>
                <a:pPr>
                  <a:defRPr sz="700" b="1">
                    <a:solidFill>
                      <a:schemeClr val="accent3">
                        <a:lumMod val="50000"/>
                      </a:schemeClr>
                    </a:solidFill>
                  </a:defRPr>
                </a:pPr>
                <a:endParaRPr lang="hu-HU"/>
              </a:p>
            </c:txPr>
            <c:showLegendKey val="0"/>
            <c:showVal val="1"/>
            <c:showCatName val="0"/>
            <c:showSerName val="0"/>
            <c:showPercent val="0"/>
            <c:showBubbleSize val="0"/>
            <c:showLeaderLines val="0"/>
          </c:dLbls>
          <c:cat>
            <c:strRef>
              <c:f>Munka1!$A$2:$A$12</c:f>
              <c:strCache>
                <c:ptCount val="11"/>
                <c:pt idx="0">
                  <c:v>Share of not pre-decided programs found by surfing on which the respondent stayed</c:v>
                </c:pt>
                <c:pt idx="1">
                  <c:v>Share of not pre-decided programs found by surfing and was interesting for the respondent</c:v>
                </c:pt>
                <c:pt idx="2">
                  <c:v>Share of not pre-decided programs, found by surfing, generally watched by the respondent</c:v>
                </c:pt>
                <c:pt idx="3">
                  <c:v>Share of not pre-decided programs found by surfing on all channels</c:v>
                </c:pt>
                <c:pt idx="4">
                  <c:v>Share of not pre-decided programs, found by surfing on favorite channels</c:v>
                </c:pt>
                <c:pt idx="5">
                  <c:v>Share of not pre-decided programs found by surfing</c:v>
                </c:pt>
                <c:pt idx="6">
                  <c:v>Share of pre-decided, from time to time watched programs</c:v>
                </c:pt>
                <c:pt idx="7">
                  <c:v>Share of pre-decided, always watched programs</c:v>
                </c:pt>
                <c:pt idx="8">
                  <c:v>Share of pre-decided programs</c:v>
                </c:pt>
                <c:pt idx="9">
                  <c:v>Share of programs watched alone</c:v>
                </c:pt>
                <c:pt idx="10">
                  <c:v>Share of programns which was at least partly decided by the respondent</c:v>
                </c:pt>
              </c:strCache>
            </c:strRef>
          </c:cat>
          <c:val>
            <c:numRef>
              <c:f>Munka1!$D$2:$D$12</c:f>
              <c:numCache>
                <c:formatCode>0%</c:formatCode>
                <c:ptCount val="11"/>
                <c:pt idx="0">
                  <c:v>0.101658071562886</c:v>
                </c:pt>
                <c:pt idx="1">
                  <c:v>0.40559437999021303</c:v>
                </c:pt>
                <c:pt idx="2">
                  <c:v>0.227788108255568</c:v>
                </c:pt>
                <c:pt idx="3">
                  <c:v>0.19304922067230701</c:v>
                </c:pt>
                <c:pt idx="4">
                  <c:v>0.54199133913636099</c:v>
                </c:pt>
                <c:pt idx="5">
                  <c:v>0.735040559808667</c:v>
                </c:pt>
                <c:pt idx="6">
                  <c:v>5.3346590057349402E-2</c:v>
                </c:pt>
                <c:pt idx="7">
                  <c:v>0.115636673849616</c:v>
                </c:pt>
                <c:pt idx="8">
                  <c:v>0.20800493938272899</c:v>
                </c:pt>
                <c:pt idx="9">
                  <c:v>0.60675375349593297</c:v>
                </c:pt>
                <c:pt idx="10">
                  <c:v>0.98116227097436903</c:v>
                </c:pt>
              </c:numCache>
            </c:numRef>
          </c:val>
        </c:ser>
        <c:ser>
          <c:idx val="3"/>
          <c:order val="3"/>
          <c:tx>
            <c:strRef>
              <c:f>Munka1!$E$1</c:f>
              <c:strCache>
                <c:ptCount val="1"/>
                <c:pt idx="0">
                  <c:v>Total sample</c:v>
                </c:pt>
              </c:strCache>
            </c:strRef>
          </c:tx>
          <c:spPr>
            <a:solidFill>
              <a:schemeClr val="bg2"/>
            </a:solidFill>
          </c:spPr>
          <c:invertIfNegative val="0"/>
          <c:dLbls>
            <c:txPr>
              <a:bodyPr/>
              <a:lstStyle/>
              <a:p>
                <a:pPr>
                  <a:defRPr sz="700" b="1">
                    <a:solidFill>
                      <a:schemeClr val="bg2">
                        <a:lumMod val="75000"/>
                      </a:schemeClr>
                    </a:solidFill>
                  </a:defRPr>
                </a:pPr>
                <a:endParaRPr lang="hu-HU"/>
              </a:p>
            </c:txPr>
            <c:showLegendKey val="0"/>
            <c:showVal val="1"/>
            <c:showCatName val="0"/>
            <c:showSerName val="0"/>
            <c:showPercent val="0"/>
            <c:showBubbleSize val="0"/>
            <c:showLeaderLines val="0"/>
          </c:dLbls>
          <c:cat>
            <c:strRef>
              <c:f>Munka1!$A$2:$A$12</c:f>
              <c:strCache>
                <c:ptCount val="11"/>
                <c:pt idx="0">
                  <c:v>Share of not pre-decided programs found by surfing on which the respondent stayed</c:v>
                </c:pt>
                <c:pt idx="1">
                  <c:v>Share of not pre-decided programs found by surfing and was interesting for the respondent</c:v>
                </c:pt>
                <c:pt idx="2">
                  <c:v>Share of not pre-decided programs, found by surfing, generally watched by the respondent</c:v>
                </c:pt>
                <c:pt idx="3">
                  <c:v>Share of not pre-decided programs found by surfing on all channels</c:v>
                </c:pt>
                <c:pt idx="4">
                  <c:v>Share of not pre-decided programs, found by surfing on favorite channels</c:v>
                </c:pt>
                <c:pt idx="5">
                  <c:v>Share of not pre-decided programs found by surfing</c:v>
                </c:pt>
                <c:pt idx="6">
                  <c:v>Share of pre-decided, from time to time watched programs</c:v>
                </c:pt>
                <c:pt idx="7">
                  <c:v>Share of pre-decided, always watched programs</c:v>
                </c:pt>
                <c:pt idx="8">
                  <c:v>Share of pre-decided programs</c:v>
                </c:pt>
                <c:pt idx="9">
                  <c:v>Share of programs watched alone</c:v>
                </c:pt>
                <c:pt idx="10">
                  <c:v>Share of programns which was at least partly decided by the respondent</c:v>
                </c:pt>
              </c:strCache>
            </c:strRef>
          </c:cat>
          <c:val>
            <c:numRef>
              <c:f>Munka1!$E$2:$E$12</c:f>
              <c:numCache>
                <c:formatCode>0%</c:formatCode>
                <c:ptCount val="11"/>
                <c:pt idx="0">
                  <c:v>3.5290376221731097E-2</c:v>
                </c:pt>
                <c:pt idx="1">
                  <c:v>0.13121141947975001</c:v>
                </c:pt>
                <c:pt idx="2">
                  <c:v>7.6748938429862107E-2</c:v>
                </c:pt>
                <c:pt idx="3">
                  <c:v>5.9661552583807002E-2</c:v>
                </c:pt>
                <c:pt idx="4">
                  <c:v>0.18358918154753701</c:v>
                </c:pt>
                <c:pt idx="5">
                  <c:v>0.24325073413134299</c:v>
                </c:pt>
                <c:pt idx="6">
                  <c:v>0.18577321745003</c:v>
                </c:pt>
                <c:pt idx="7">
                  <c:v>0.418667794266393</c:v>
                </c:pt>
                <c:pt idx="8">
                  <c:v>0.65763577212667901</c:v>
                </c:pt>
                <c:pt idx="9">
                  <c:v>0.55203818194659604</c:v>
                </c:pt>
                <c:pt idx="10">
                  <c:v>0.96568906237580998</c:v>
                </c:pt>
              </c:numCache>
            </c:numRef>
          </c:val>
        </c:ser>
        <c:dLbls>
          <c:showLegendKey val="0"/>
          <c:showVal val="0"/>
          <c:showCatName val="0"/>
          <c:showSerName val="0"/>
          <c:showPercent val="0"/>
          <c:showBubbleSize val="0"/>
        </c:dLbls>
        <c:gapWidth val="150"/>
        <c:axId val="164591872"/>
        <c:axId val="164601856"/>
      </c:barChart>
      <c:catAx>
        <c:axId val="164591872"/>
        <c:scaling>
          <c:orientation val="minMax"/>
        </c:scaling>
        <c:delete val="0"/>
        <c:axPos val="l"/>
        <c:majorTickMark val="out"/>
        <c:minorTickMark val="none"/>
        <c:tickLblPos val="nextTo"/>
        <c:txPr>
          <a:bodyPr/>
          <a:lstStyle/>
          <a:p>
            <a:pPr>
              <a:defRPr sz="800"/>
            </a:pPr>
            <a:endParaRPr lang="hu-HU"/>
          </a:p>
        </c:txPr>
        <c:crossAx val="164601856"/>
        <c:crosses val="autoZero"/>
        <c:auto val="1"/>
        <c:lblAlgn val="ctr"/>
        <c:lblOffset val="100"/>
        <c:noMultiLvlLbl val="0"/>
      </c:catAx>
      <c:valAx>
        <c:axId val="164601856"/>
        <c:scaling>
          <c:orientation val="minMax"/>
          <c:max val="1"/>
        </c:scaling>
        <c:delete val="1"/>
        <c:axPos val="b"/>
        <c:numFmt formatCode="0%" sourceLinked="1"/>
        <c:majorTickMark val="out"/>
        <c:minorTickMark val="none"/>
        <c:tickLblPos val="nextTo"/>
        <c:crossAx val="164591872"/>
        <c:crosses val="autoZero"/>
        <c:crossBetween val="between"/>
      </c:valAx>
    </c:plotArea>
    <c:legend>
      <c:legendPos val="r"/>
      <c:layout>
        <c:manualLayout>
          <c:xMode val="edge"/>
          <c:yMode val="edge"/>
          <c:x val="0.78309235314533698"/>
          <c:y val="0.58710482283464605"/>
          <c:w val="0.21385513499793801"/>
          <c:h val="0.17891535433070899"/>
        </c:manualLayout>
      </c:layout>
      <c:overlay val="0"/>
      <c:txPr>
        <a:bodyPr/>
        <a:lstStyle/>
        <a:p>
          <a:pPr>
            <a:defRPr sz="10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2858967784526398"/>
          <c:y val="3.4375000000000003E-2"/>
          <c:w val="0.36204673453959701"/>
          <c:h val="0.894790261399527"/>
        </c:manualLayout>
      </c:layout>
      <c:barChart>
        <c:barDir val="bar"/>
        <c:grouping val="clustered"/>
        <c:varyColors val="0"/>
        <c:ser>
          <c:idx val="0"/>
          <c:order val="0"/>
          <c:tx>
            <c:strRef>
              <c:f>Munka1!$B$1</c:f>
              <c:strCache>
                <c:ptCount val="1"/>
                <c:pt idx="0">
                  <c:v>In a company, conscious</c:v>
                </c:pt>
              </c:strCache>
            </c:strRef>
          </c:tx>
          <c:invertIfNegative val="0"/>
          <c:dLbls>
            <c:txPr>
              <a:bodyPr/>
              <a:lstStyle/>
              <a:p>
                <a:pPr>
                  <a:defRPr sz="700" b="1">
                    <a:solidFill>
                      <a:schemeClr val="accent1"/>
                    </a:solidFill>
                  </a:defRPr>
                </a:pPr>
                <a:endParaRPr lang="hu-HU"/>
              </a:p>
            </c:txPr>
            <c:showLegendKey val="0"/>
            <c:showVal val="1"/>
            <c:showCatName val="0"/>
            <c:showSerName val="0"/>
            <c:showPercent val="0"/>
            <c:showBubbleSize val="0"/>
            <c:showLeaderLines val="0"/>
          </c:dLbls>
          <c:cat>
            <c:strRef>
              <c:f>Munka1!$A$2:$A$21</c:f>
              <c:strCache>
                <c:ptCount val="20"/>
                <c:pt idx="0">
                  <c:v>Generally it is not me, who decides what to watch on TV</c:v>
                </c:pt>
                <c:pt idx="2">
                  <c:v>TV is only a background noise for me, I always do something else while the TV is going</c:v>
                </c:pt>
                <c:pt idx="3">
                  <c:v>I generally consume other media as well (e.g. reading newspaper, using the internet) while watching the TV</c:v>
                </c:pt>
                <c:pt idx="4">
                  <c:v>All the time, when it is possible, I switch off the TV and look for other way of pleasure</c:v>
                </c:pt>
                <c:pt idx="5">
                  <c:v>TV plays a central role in my leisure time</c:v>
                </c:pt>
                <c:pt idx="6">
                  <c:v>I can't imagine my life without a TV</c:v>
                </c:pt>
                <c:pt idx="8">
                  <c:v>All the programs, which I'm interested in, can be watched also on the internet</c:v>
                </c:pt>
                <c:pt idx="9">
                  <c:v>All the time, when it is possible I watch recorded TV programs</c:v>
                </c:pt>
                <c:pt idx="11">
                  <c:v>I always check the programme magazine before deciding what to whatch on TV</c:v>
                </c:pt>
                <c:pt idx="12">
                  <c:v>With the hlep of trailers seen on TV, I always pre-decide what I will watch on the TV</c:v>
                </c:pt>
                <c:pt idx="13">
                  <c:v>Generally I don't know what I will watch on TV that day, I'm surfing and I watch the program I found the most interesting</c:v>
                </c:pt>
                <c:pt idx="14">
                  <c:v>I always know what I will watch on TV that day</c:v>
                </c:pt>
                <c:pt idx="16">
                  <c:v>It is part of my daily routine to watch given programs on TV (e.g. news, series)</c:v>
                </c:pt>
                <c:pt idx="17">
                  <c:v>There is at least 1-2 programs every day, about which I know, that I will watch</c:v>
                </c:pt>
                <c:pt idx="18">
                  <c:v>There are some programs, which I like to watch and it is available only on TV in enjoyable quality</c:v>
                </c:pt>
                <c:pt idx="19">
                  <c:v>I have favorite programs, which I try to always watch</c:v>
                </c:pt>
              </c:strCache>
            </c:strRef>
          </c:cat>
          <c:val>
            <c:numRef>
              <c:f>Munka1!$B$2:$B$21</c:f>
              <c:numCache>
                <c:formatCode>General</c:formatCode>
                <c:ptCount val="20"/>
                <c:pt idx="0" formatCode="0%">
                  <c:v>0.26290599193548397</c:v>
                </c:pt>
                <c:pt idx="2" formatCode="0%">
                  <c:v>0.31819861290322599</c:v>
                </c:pt>
                <c:pt idx="3" formatCode="0%">
                  <c:v>0.44690643145161302</c:v>
                </c:pt>
                <c:pt idx="4" formatCode="0%">
                  <c:v>0.484826036290322</c:v>
                </c:pt>
                <c:pt idx="5" formatCode="0%">
                  <c:v>0.36721575403225798</c:v>
                </c:pt>
                <c:pt idx="6" formatCode="0%">
                  <c:v>0.39179310887096702</c:v>
                </c:pt>
                <c:pt idx="8" formatCode="0%">
                  <c:v>0.52145009677419296</c:v>
                </c:pt>
                <c:pt idx="9" formatCode="0%">
                  <c:v>0.218181548387097</c:v>
                </c:pt>
                <c:pt idx="11" formatCode="0%">
                  <c:v>0.31715295161290302</c:v>
                </c:pt>
                <c:pt idx="12" formatCode="0%">
                  <c:v>0.42634113709677401</c:v>
                </c:pt>
                <c:pt idx="13" formatCode="0%">
                  <c:v>0.50350539112903203</c:v>
                </c:pt>
                <c:pt idx="14" formatCode="0%">
                  <c:v>0.50413211290322502</c:v>
                </c:pt>
                <c:pt idx="16" formatCode="0%">
                  <c:v>0.63574702822580598</c:v>
                </c:pt>
                <c:pt idx="17" formatCode="0%">
                  <c:v>0.64495702822580603</c:v>
                </c:pt>
                <c:pt idx="18" formatCode="0%">
                  <c:v>0.62654877016128996</c:v>
                </c:pt>
                <c:pt idx="19" formatCode="0%">
                  <c:v>0.75734735483870896</c:v>
                </c:pt>
              </c:numCache>
            </c:numRef>
          </c:val>
        </c:ser>
        <c:ser>
          <c:idx val="1"/>
          <c:order val="1"/>
          <c:tx>
            <c:strRef>
              <c:f>Munka1!$C$1</c:f>
              <c:strCache>
                <c:ptCount val="1"/>
                <c:pt idx="0">
                  <c:v>Alone, conscious</c:v>
                </c:pt>
              </c:strCache>
            </c:strRef>
          </c:tx>
          <c:invertIfNegative val="0"/>
          <c:dLbls>
            <c:txPr>
              <a:bodyPr/>
              <a:lstStyle/>
              <a:p>
                <a:pPr>
                  <a:defRPr sz="700" b="1">
                    <a:solidFill>
                      <a:schemeClr val="accent2"/>
                    </a:solidFill>
                  </a:defRPr>
                </a:pPr>
                <a:endParaRPr lang="hu-HU"/>
              </a:p>
            </c:txPr>
            <c:showLegendKey val="0"/>
            <c:showVal val="1"/>
            <c:showCatName val="0"/>
            <c:showSerName val="0"/>
            <c:showPercent val="0"/>
            <c:showBubbleSize val="0"/>
            <c:showLeaderLines val="0"/>
          </c:dLbls>
          <c:cat>
            <c:strRef>
              <c:f>Munka1!$A$2:$A$21</c:f>
              <c:strCache>
                <c:ptCount val="20"/>
                <c:pt idx="0">
                  <c:v>Generally it is not me, who decides what to watch on TV</c:v>
                </c:pt>
                <c:pt idx="2">
                  <c:v>TV is only a background noise for me, I always do something else while the TV is going</c:v>
                </c:pt>
                <c:pt idx="3">
                  <c:v>I generally consume other media as well (e.g. reading newspaper, using the internet) while watching the TV</c:v>
                </c:pt>
                <c:pt idx="4">
                  <c:v>All the time, when it is possible, I switch off the TV and look for other way of pleasure</c:v>
                </c:pt>
                <c:pt idx="5">
                  <c:v>TV plays a central role in my leisure time</c:v>
                </c:pt>
                <c:pt idx="6">
                  <c:v>I can't imagine my life without a TV</c:v>
                </c:pt>
                <c:pt idx="8">
                  <c:v>All the programs, which I'm interested in, can be watched also on the internet</c:v>
                </c:pt>
                <c:pt idx="9">
                  <c:v>All the time, when it is possible I watch recorded TV programs</c:v>
                </c:pt>
                <c:pt idx="11">
                  <c:v>I always check the programme magazine before deciding what to whatch on TV</c:v>
                </c:pt>
                <c:pt idx="12">
                  <c:v>With the hlep of trailers seen on TV, I always pre-decide what I will watch on the TV</c:v>
                </c:pt>
                <c:pt idx="13">
                  <c:v>Generally I don't know what I will watch on TV that day, I'm surfing and I watch the program I found the most interesting</c:v>
                </c:pt>
                <c:pt idx="14">
                  <c:v>I always know what I will watch on TV that day</c:v>
                </c:pt>
                <c:pt idx="16">
                  <c:v>It is part of my daily routine to watch given programs on TV (e.g. news, series)</c:v>
                </c:pt>
                <c:pt idx="17">
                  <c:v>There is at least 1-2 programs every day, about which I know, that I will watch</c:v>
                </c:pt>
                <c:pt idx="18">
                  <c:v>There are some programs, which I like to watch and it is available only on TV in enjoyable quality</c:v>
                </c:pt>
                <c:pt idx="19">
                  <c:v>I have favorite programs, which I try to always watch</c:v>
                </c:pt>
              </c:strCache>
            </c:strRef>
          </c:cat>
          <c:val>
            <c:numRef>
              <c:f>Munka1!$C$2:$C$21</c:f>
              <c:numCache>
                <c:formatCode>General</c:formatCode>
                <c:ptCount val="20"/>
                <c:pt idx="0" formatCode="0%">
                  <c:v>0.16379771929824599</c:v>
                </c:pt>
                <c:pt idx="2" formatCode="0%">
                  <c:v>0.32249660087719301</c:v>
                </c:pt>
                <c:pt idx="3" formatCode="0%">
                  <c:v>0.44827369736842099</c:v>
                </c:pt>
                <c:pt idx="4" formatCode="0%">
                  <c:v>0.36579695614035102</c:v>
                </c:pt>
                <c:pt idx="5" formatCode="0%">
                  <c:v>0.44425930701754401</c:v>
                </c:pt>
                <c:pt idx="6" formatCode="0%">
                  <c:v>0.48880358771929799</c:v>
                </c:pt>
                <c:pt idx="8" formatCode="0%">
                  <c:v>0.42036791228070203</c:v>
                </c:pt>
                <c:pt idx="9" formatCode="0%">
                  <c:v>0.124079780701754</c:v>
                </c:pt>
                <c:pt idx="11" formatCode="0%">
                  <c:v>0.40862720175438599</c:v>
                </c:pt>
                <c:pt idx="12" formatCode="0%">
                  <c:v>0.41555139035087701</c:v>
                </c:pt>
                <c:pt idx="13" formatCode="0%">
                  <c:v>0.42367899561403499</c:v>
                </c:pt>
                <c:pt idx="14" formatCode="0%">
                  <c:v>0.61073182456140296</c:v>
                </c:pt>
                <c:pt idx="16" formatCode="0%">
                  <c:v>0.74977805701754296</c:v>
                </c:pt>
                <c:pt idx="17" formatCode="0%">
                  <c:v>0.79079584649122803</c:v>
                </c:pt>
                <c:pt idx="18" formatCode="0%">
                  <c:v>0.72413221052631505</c:v>
                </c:pt>
                <c:pt idx="19" formatCode="0%">
                  <c:v>0.86214604385964899</c:v>
                </c:pt>
              </c:numCache>
            </c:numRef>
          </c:val>
        </c:ser>
        <c:ser>
          <c:idx val="2"/>
          <c:order val="2"/>
          <c:tx>
            <c:strRef>
              <c:f>Munka1!$D$1</c:f>
              <c:strCache>
                <c:ptCount val="1"/>
                <c:pt idx="0">
                  <c:v>Switchers</c:v>
                </c:pt>
              </c:strCache>
            </c:strRef>
          </c:tx>
          <c:invertIfNegative val="0"/>
          <c:dLbls>
            <c:txPr>
              <a:bodyPr/>
              <a:lstStyle/>
              <a:p>
                <a:pPr>
                  <a:defRPr sz="700" b="1">
                    <a:solidFill>
                      <a:schemeClr val="accent3">
                        <a:lumMod val="50000"/>
                      </a:schemeClr>
                    </a:solidFill>
                  </a:defRPr>
                </a:pPr>
                <a:endParaRPr lang="hu-HU"/>
              </a:p>
            </c:txPr>
            <c:showLegendKey val="0"/>
            <c:showVal val="1"/>
            <c:showCatName val="0"/>
            <c:showSerName val="0"/>
            <c:showPercent val="0"/>
            <c:showBubbleSize val="0"/>
            <c:showLeaderLines val="0"/>
          </c:dLbls>
          <c:cat>
            <c:strRef>
              <c:f>Munka1!$A$2:$A$21</c:f>
              <c:strCache>
                <c:ptCount val="20"/>
                <c:pt idx="0">
                  <c:v>Generally it is not me, who decides what to watch on TV</c:v>
                </c:pt>
                <c:pt idx="2">
                  <c:v>TV is only a background noise for me, I always do something else while the TV is going</c:v>
                </c:pt>
                <c:pt idx="3">
                  <c:v>I generally consume other media as well (e.g. reading newspaper, using the internet) while watching the TV</c:v>
                </c:pt>
                <c:pt idx="4">
                  <c:v>All the time, when it is possible, I switch off the TV and look for other way of pleasure</c:v>
                </c:pt>
                <c:pt idx="5">
                  <c:v>TV plays a central role in my leisure time</c:v>
                </c:pt>
                <c:pt idx="6">
                  <c:v>I can't imagine my life without a TV</c:v>
                </c:pt>
                <c:pt idx="8">
                  <c:v>All the programs, which I'm interested in, can be watched also on the internet</c:v>
                </c:pt>
                <c:pt idx="9">
                  <c:v>All the time, when it is possible I watch recorded TV programs</c:v>
                </c:pt>
                <c:pt idx="11">
                  <c:v>I always check the programme magazine before deciding what to whatch on TV</c:v>
                </c:pt>
                <c:pt idx="12">
                  <c:v>With the hlep of trailers seen on TV, I always pre-decide what I will watch on the TV</c:v>
                </c:pt>
                <c:pt idx="13">
                  <c:v>Generally I don't know what I will watch on TV that day, I'm surfing and I watch the program I found the most interesting</c:v>
                </c:pt>
                <c:pt idx="14">
                  <c:v>I always know what I will watch on TV that day</c:v>
                </c:pt>
                <c:pt idx="16">
                  <c:v>It is part of my daily routine to watch given programs on TV (e.g. news, series)</c:v>
                </c:pt>
                <c:pt idx="17">
                  <c:v>There is at least 1-2 programs every day, about which I know, that I will watch</c:v>
                </c:pt>
                <c:pt idx="18">
                  <c:v>There are some programs, which I like to watch and it is available only on TV in enjoyable quality</c:v>
                </c:pt>
                <c:pt idx="19">
                  <c:v>I have favorite programs, which I try to always watch</c:v>
                </c:pt>
              </c:strCache>
            </c:strRef>
          </c:cat>
          <c:val>
            <c:numRef>
              <c:f>Munka1!$D$2:$D$21</c:f>
              <c:numCache>
                <c:formatCode>General</c:formatCode>
                <c:ptCount val="20"/>
                <c:pt idx="0" formatCode="0%">
                  <c:v>0.17290948066298401</c:v>
                </c:pt>
                <c:pt idx="2" formatCode="0%">
                  <c:v>0.43062467955801098</c:v>
                </c:pt>
                <c:pt idx="3" formatCode="0%">
                  <c:v>0.59077913812154703</c:v>
                </c:pt>
                <c:pt idx="4" formatCode="0%">
                  <c:v>0.465701281767956</c:v>
                </c:pt>
                <c:pt idx="5" formatCode="0%">
                  <c:v>0.27216736464088398</c:v>
                </c:pt>
                <c:pt idx="6" formatCode="0%">
                  <c:v>0.36148172375690601</c:v>
                </c:pt>
                <c:pt idx="8" formatCode="0%">
                  <c:v>0.48681962983425398</c:v>
                </c:pt>
                <c:pt idx="9" formatCode="0%">
                  <c:v>0.142859226519337</c:v>
                </c:pt>
                <c:pt idx="11" formatCode="0%">
                  <c:v>0.18508773480662999</c:v>
                </c:pt>
                <c:pt idx="12" formatCode="0%">
                  <c:v>0.30360296685082899</c:v>
                </c:pt>
                <c:pt idx="13" formatCode="0%">
                  <c:v>0.75457923756905998</c:v>
                </c:pt>
                <c:pt idx="14" formatCode="0%">
                  <c:v>0.216421160220995</c:v>
                </c:pt>
                <c:pt idx="16" formatCode="0%">
                  <c:v>0.41851307734806598</c:v>
                </c:pt>
                <c:pt idx="17" formatCode="0%">
                  <c:v>0.46290364088397801</c:v>
                </c:pt>
                <c:pt idx="18" formatCode="0%">
                  <c:v>0.58654701104972296</c:v>
                </c:pt>
                <c:pt idx="19" formatCode="0%">
                  <c:v>0.64702591712707103</c:v>
                </c:pt>
              </c:numCache>
            </c:numRef>
          </c:val>
        </c:ser>
        <c:ser>
          <c:idx val="3"/>
          <c:order val="3"/>
          <c:tx>
            <c:strRef>
              <c:f>Munka1!$E$1</c:f>
              <c:strCache>
                <c:ptCount val="1"/>
                <c:pt idx="0">
                  <c:v>Total sample</c:v>
                </c:pt>
              </c:strCache>
            </c:strRef>
          </c:tx>
          <c:spPr>
            <a:solidFill>
              <a:schemeClr val="bg2"/>
            </a:solidFill>
          </c:spPr>
          <c:invertIfNegative val="0"/>
          <c:dLbls>
            <c:txPr>
              <a:bodyPr/>
              <a:lstStyle/>
              <a:p>
                <a:pPr>
                  <a:defRPr sz="700" b="1">
                    <a:solidFill>
                      <a:schemeClr val="bg2">
                        <a:lumMod val="75000"/>
                      </a:schemeClr>
                    </a:solidFill>
                  </a:defRPr>
                </a:pPr>
                <a:endParaRPr lang="hu-HU"/>
              </a:p>
            </c:txPr>
            <c:showLegendKey val="0"/>
            <c:showVal val="1"/>
            <c:showCatName val="0"/>
            <c:showSerName val="0"/>
            <c:showPercent val="0"/>
            <c:showBubbleSize val="0"/>
            <c:showLeaderLines val="0"/>
          </c:dLbls>
          <c:cat>
            <c:strRef>
              <c:f>Munka1!$A$2:$A$21</c:f>
              <c:strCache>
                <c:ptCount val="20"/>
                <c:pt idx="0">
                  <c:v>Generally it is not me, who decides what to watch on TV</c:v>
                </c:pt>
                <c:pt idx="2">
                  <c:v>TV is only a background noise for me, I always do something else while the TV is going</c:v>
                </c:pt>
                <c:pt idx="3">
                  <c:v>I generally consume other media as well (e.g. reading newspaper, using the internet) while watching the TV</c:v>
                </c:pt>
                <c:pt idx="4">
                  <c:v>All the time, when it is possible, I switch off the TV and look for other way of pleasure</c:v>
                </c:pt>
                <c:pt idx="5">
                  <c:v>TV plays a central role in my leisure time</c:v>
                </c:pt>
                <c:pt idx="6">
                  <c:v>I can't imagine my life without a TV</c:v>
                </c:pt>
                <c:pt idx="8">
                  <c:v>All the programs, which I'm interested in, can be watched also on the internet</c:v>
                </c:pt>
                <c:pt idx="9">
                  <c:v>All the time, when it is possible I watch recorded TV programs</c:v>
                </c:pt>
                <c:pt idx="11">
                  <c:v>I always check the programme magazine before deciding what to whatch on TV</c:v>
                </c:pt>
                <c:pt idx="12">
                  <c:v>With the hlep of trailers seen on TV, I always pre-decide what I will watch on the TV</c:v>
                </c:pt>
                <c:pt idx="13">
                  <c:v>Generally I don't know what I will watch on TV that day, I'm surfing and I watch the program I found the most interesting</c:v>
                </c:pt>
                <c:pt idx="14">
                  <c:v>I always know what I will watch on TV that day</c:v>
                </c:pt>
                <c:pt idx="16">
                  <c:v>It is part of my daily routine to watch given programs on TV (e.g. news, series)</c:v>
                </c:pt>
                <c:pt idx="17">
                  <c:v>There is at least 1-2 programs every day, about which I know, that I will watch</c:v>
                </c:pt>
                <c:pt idx="18">
                  <c:v>There are some programs, which I like to watch and it is available only on TV in enjoyable quality</c:v>
                </c:pt>
                <c:pt idx="19">
                  <c:v>I have favorite programs, which I try to always watch</c:v>
                </c:pt>
              </c:strCache>
            </c:strRef>
          </c:cat>
          <c:val>
            <c:numRef>
              <c:f>Munka1!$E$2:$E$21</c:f>
              <c:numCache>
                <c:formatCode>General</c:formatCode>
                <c:ptCount val="20"/>
                <c:pt idx="0" formatCode="0%">
                  <c:v>0.20340909118541001</c:v>
                </c:pt>
                <c:pt idx="2" formatCode="0%">
                  <c:v>0.350130012158055</c:v>
                </c:pt>
                <c:pt idx="3" formatCode="0%">
                  <c:v>0.48627693313069897</c:v>
                </c:pt>
                <c:pt idx="4" formatCode="0%">
                  <c:v>0.43758433890577503</c:v>
                </c:pt>
                <c:pt idx="5" formatCode="0%">
                  <c:v>0.36720808814589601</c:v>
                </c:pt>
                <c:pt idx="6" formatCode="0%">
                  <c:v>0.41647431762917902</c:v>
                </c:pt>
                <c:pt idx="8" formatCode="0%">
                  <c:v>0.47610617173252201</c:v>
                </c:pt>
                <c:pt idx="9" formatCode="0%">
                  <c:v>0.16452391185410301</c:v>
                </c:pt>
                <c:pt idx="11" formatCode="0%">
                  <c:v>0.31203923100303899</c:v>
                </c:pt>
                <c:pt idx="12" formatCode="0%">
                  <c:v>0.38819218237082098</c:v>
                </c:pt>
                <c:pt idx="13" formatCode="0%">
                  <c:v>0.54414436170212699</c:v>
                </c:pt>
                <c:pt idx="14" formatCode="0%">
                  <c:v>0.46116086626139802</c:v>
                </c:pt>
                <c:pt idx="16" formatCode="0%">
                  <c:v>0.61453727507598699</c:v>
                </c:pt>
                <c:pt idx="17" formatCode="0%">
                  <c:v>0.64443215045592706</c:v>
                </c:pt>
                <c:pt idx="18" formatCode="0%">
                  <c:v>0.64840615197568297</c:v>
                </c:pt>
                <c:pt idx="19" formatCode="0%">
                  <c:v>0.76216281610942205</c:v>
                </c:pt>
              </c:numCache>
            </c:numRef>
          </c:val>
        </c:ser>
        <c:dLbls>
          <c:showLegendKey val="0"/>
          <c:showVal val="0"/>
          <c:showCatName val="0"/>
          <c:showSerName val="0"/>
          <c:showPercent val="0"/>
          <c:showBubbleSize val="0"/>
        </c:dLbls>
        <c:gapWidth val="50"/>
        <c:axId val="165189888"/>
        <c:axId val="165208064"/>
      </c:barChart>
      <c:catAx>
        <c:axId val="165189888"/>
        <c:scaling>
          <c:orientation val="minMax"/>
        </c:scaling>
        <c:delete val="0"/>
        <c:axPos val="l"/>
        <c:majorTickMark val="out"/>
        <c:minorTickMark val="none"/>
        <c:tickLblPos val="nextTo"/>
        <c:txPr>
          <a:bodyPr/>
          <a:lstStyle/>
          <a:p>
            <a:pPr>
              <a:defRPr sz="800"/>
            </a:pPr>
            <a:endParaRPr lang="hu-HU"/>
          </a:p>
        </c:txPr>
        <c:crossAx val="165208064"/>
        <c:crosses val="autoZero"/>
        <c:auto val="1"/>
        <c:lblAlgn val="ctr"/>
        <c:lblOffset val="100"/>
        <c:noMultiLvlLbl val="0"/>
      </c:catAx>
      <c:valAx>
        <c:axId val="165208064"/>
        <c:scaling>
          <c:orientation val="minMax"/>
          <c:max val="1"/>
        </c:scaling>
        <c:delete val="1"/>
        <c:axPos val="b"/>
        <c:numFmt formatCode="0%" sourceLinked="1"/>
        <c:majorTickMark val="out"/>
        <c:minorTickMark val="none"/>
        <c:tickLblPos val="nextTo"/>
        <c:crossAx val="165189888"/>
        <c:crosses val="autoZero"/>
        <c:crossBetween val="between"/>
      </c:valAx>
    </c:plotArea>
    <c:legend>
      <c:legendPos val="r"/>
      <c:layout>
        <c:manualLayout>
          <c:xMode val="edge"/>
          <c:yMode val="edge"/>
          <c:x val="0.27332281794088698"/>
          <c:y val="0.91716733854968502"/>
          <c:w val="0.72667712692776898"/>
          <c:h val="5.6067579792721402E-2"/>
        </c:manualLayout>
      </c:layout>
      <c:overlay val="0"/>
      <c:txPr>
        <a:bodyPr/>
        <a:lstStyle/>
        <a:p>
          <a:pPr>
            <a:defRPr sz="10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8137109623"/>
          <c:y val="3.55947823979154E-2"/>
          <c:w val="0.71766160855839001"/>
          <c:h val="0.83118390885861204"/>
        </c:manualLayout>
      </c:layout>
      <c:barChart>
        <c:barDir val="col"/>
        <c:grouping val="clustered"/>
        <c:varyColors val="0"/>
        <c:ser>
          <c:idx val="0"/>
          <c:order val="0"/>
          <c:tx>
            <c:strRef>
              <c:f>Sheet1!$A$2</c:f>
              <c:strCache>
                <c:ptCount val="1"/>
                <c:pt idx="0">
                  <c:v>Switchers (n=182)</c:v>
                </c:pt>
              </c:strCache>
            </c:strRef>
          </c:tx>
          <c:spPr>
            <a:solidFill>
              <a:schemeClr val="accent3"/>
            </a:solidFill>
            <a:ln>
              <a:noFill/>
            </a:ln>
          </c:spPr>
          <c:invertIfNegative val="0"/>
          <c:dLbls>
            <c:dLbl>
              <c:idx val="0"/>
              <c:layout>
                <c:manualLayout>
                  <c:x val="-9.1385442793654008E-3"/>
                  <c:y val="-3.0534486067204602E-3"/>
                </c:manualLayout>
              </c:layout>
              <c:showLegendKey val="0"/>
              <c:showVal val="1"/>
              <c:showCatName val="0"/>
              <c:showSerName val="0"/>
              <c:showPercent val="0"/>
              <c:showBubbleSize val="0"/>
            </c:dLbl>
            <c:dLbl>
              <c:idx val="1"/>
              <c:layout>
                <c:manualLayout>
                  <c:x val="-1.49482140855852E-3"/>
                  <c:y val="1.5493228025168901E-3"/>
                </c:manualLayout>
              </c:layout>
              <c:showLegendKey val="0"/>
              <c:showVal val="1"/>
              <c:showCatName val="0"/>
              <c:showSerName val="0"/>
              <c:showPercent val="0"/>
              <c:showBubbleSize val="0"/>
            </c:dLbl>
            <c:numFmt formatCode="#,##0.0" sourceLinked="0"/>
            <c:txPr>
              <a:bodyPr/>
              <a:lstStyle/>
              <a:p>
                <a:pPr>
                  <a:defRPr sz="1200" b="1"/>
                </a:pPr>
                <a:endParaRPr lang="hu-HU"/>
              </a:p>
            </c:txPr>
            <c:showLegendKey val="0"/>
            <c:showVal val="1"/>
            <c:showCatName val="0"/>
            <c:showSerName val="0"/>
            <c:showPercent val="0"/>
            <c:showBubbleSize val="0"/>
            <c:showLeaderLines val="0"/>
          </c:dLbls>
          <c:cat>
            <c:strRef>
              <c:f>Sheet1!$B$1:$D$1</c:f>
              <c:strCache>
                <c:ptCount val="3"/>
                <c:pt idx="0">
                  <c:v>Habit, preference</c:v>
                </c:pt>
                <c:pt idx="1">
                  <c:v>Central role</c:v>
                </c:pt>
                <c:pt idx="2">
                  <c:v>Supplementary role</c:v>
                </c:pt>
              </c:strCache>
            </c:strRef>
          </c:cat>
          <c:val>
            <c:numRef>
              <c:f>Sheet1!$B$2:$D$2</c:f>
              <c:numCache>
                <c:formatCode>0.00</c:formatCode>
                <c:ptCount val="3"/>
                <c:pt idx="0">
                  <c:v>-14.12076048999845</c:v>
                </c:pt>
                <c:pt idx="1">
                  <c:v>-3.4731202639091432</c:v>
                </c:pt>
                <c:pt idx="2">
                  <c:v>5.2004478058992039</c:v>
                </c:pt>
              </c:numCache>
            </c:numRef>
          </c:val>
        </c:ser>
        <c:ser>
          <c:idx val="1"/>
          <c:order val="1"/>
          <c:tx>
            <c:strRef>
              <c:f>Sheet1!$A$3</c:f>
              <c:strCache>
                <c:ptCount val="1"/>
                <c:pt idx="0">
                  <c:v>Alone, conscious (n=228)</c:v>
                </c:pt>
              </c:strCache>
            </c:strRef>
          </c:tx>
          <c:spPr>
            <a:ln>
              <a:noFill/>
            </a:ln>
          </c:spPr>
          <c:invertIfNegative val="0"/>
          <c:dLbls>
            <c:dLbl>
              <c:idx val="2"/>
              <c:layout>
                <c:manualLayout>
                  <c:x val="1.6987798539914401E-4"/>
                  <c:y val="1.96367070325519E-3"/>
                </c:manualLayout>
              </c:layout>
              <c:showLegendKey val="0"/>
              <c:showVal val="1"/>
              <c:showCatName val="0"/>
              <c:showSerName val="0"/>
              <c:showPercent val="0"/>
              <c:showBubbleSize val="0"/>
            </c:dLbl>
            <c:numFmt formatCode="#,##0.0" sourceLinked="0"/>
            <c:txPr>
              <a:bodyPr/>
              <a:lstStyle/>
              <a:p>
                <a:pPr>
                  <a:defRPr sz="1200" b="1"/>
                </a:pPr>
                <a:endParaRPr lang="hu-HU"/>
              </a:p>
            </c:txPr>
            <c:showLegendKey val="0"/>
            <c:showVal val="1"/>
            <c:showCatName val="0"/>
            <c:showSerName val="0"/>
            <c:showPercent val="0"/>
            <c:showBubbleSize val="0"/>
            <c:showLeaderLines val="0"/>
          </c:dLbls>
          <c:cat>
            <c:strRef>
              <c:f>Sheet1!$B$1:$D$1</c:f>
              <c:strCache>
                <c:ptCount val="3"/>
                <c:pt idx="0">
                  <c:v>Habit, preference</c:v>
                </c:pt>
                <c:pt idx="1">
                  <c:v>Central role</c:v>
                </c:pt>
                <c:pt idx="2">
                  <c:v>Supplementary role</c:v>
                </c:pt>
              </c:strCache>
            </c:strRef>
          </c:cat>
          <c:val>
            <c:numRef>
              <c:f>Sheet1!$B$3:$D$3</c:f>
              <c:numCache>
                <c:formatCode>0.00</c:formatCode>
                <c:ptCount val="3"/>
                <c:pt idx="0">
                  <c:v>10.475077363972099</c:v>
                </c:pt>
                <c:pt idx="1">
                  <c:v>5.2560230318559871</c:v>
                </c:pt>
                <c:pt idx="2">
                  <c:v>-1.646935199332952</c:v>
                </c:pt>
              </c:numCache>
            </c:numRef>
          </c:val>
        </c:ser>
        <c:ser>
          <c:idx val="2"/>
          <c:order val="2"/>
          <c:tx>
            <c:strRef>
              <c:f>Sheet1!$A$4</c:f>
              <c:strCache>
                <c:ptCount val="1"/>
                <c:pt idx="0">
                  <c:v>In a company, conscious (n=248)</c:v>
                </c:pt>
              </c:strCache>
            </c:strRef>
          </c:tx>
          <c:spPr>
            <a:solidFill>
              <a:schemeClr val="accent1"/>
            </a:solidFill>
            <a:ln>
              <a:noFill/>
            </a:ln>
          </c:spPr>
          <c:invertIfNegative val="0"/>
          <c:dLbls>
            <c:dLbl>
              <c:idx val="0"/>
              <c:layout>
                <c:manualLayout>
                  <c:x val="-1.66469939395767E-3"/>
                  <c:y val="-2.2447000838290699E-2"/>
                </c:manualLayout>
              </c:layout>
              <c:showLegendKey val="0"/>
              <c:showVal val="1"/>
              <c:showCatName val="0"/>
              <c:showSerName val="0"/>
              <c:showPercent val="0"/>
              <c:showBubbleSize val="0"/>
            </c:dLbl>
            <c:dLbl>
              <c:idx val="1"/>
              <c:layout>
                <c:manualLayout>
                  <c:x val="-1.66469939395767E-3"/>
                  <c:y val="1.1103816747634099E-2"/>
                </c:manualLayout>
              </c:layout>
              <c:showLegendKey val="0"/>
              <c:showVal val="1"/>
              <c:showCatName val="0"/>
              <c:showSerName val="0"/>
              <c:showPercent val="0"/>
              <c:showBubbleSize val="0"/>
            </c:dLbl>
            <c:dLbl>
              <c:idx val="2"/>
              <c:layout>
                <c:manualLayout>
                  <c:x val="3.3293987879153301E-3"/>
                  <c:y val="3.59985254163673E-3"/>
                </c:manualLayout>
              </c:layout>
              <c:showLegendKey val="0"/>
              <c:showVal val="1"/>
              <c:showCatName val="0"/>
              <c:showSerName val="0"/>
              <c:showPercent val="0"/>
              <c:showBubbleSize val="0"/>
            </c:dLbl>
            <c:numFmt formatCode="#,##0.0" sourceLinked="0"/>
            <c:txPr>
              <a:bodyPr/>
              <a:lstStyle/>
              <a:p>
                <a:pPr>
                  <a:defRPr sz="1200" b="1"/>
                </a:pPr>
                <a:endParaRPr lang="hu-HU"/>
              </a:p>
            </c:txPr>
            <c:showLegendKey val="0"/>
            <c:showVal val="1"/>
            <c:showCatName val="0"/>
            <c:showSerName val="0"/>
            <c:showPercent val="0"/>
            <c:showBubbleSize val="0"/>
            <c:showLeaderLines val="0"/>
          </c:dLbls>
          <c:cat>
            <c:strRef>
              <c:f>Sheet1!$B$1:$D$1</c:f>
              <c:strCache>
                <c:ptCount val="3"/>
                <c:pt idx="0">
                  <c:v>Habit, preference</c:v>
                </c:pt>
                <c:pt idx="1">
                  <c:v>Central role</c:v>
                </c:pt>
                <c:pt idx="2">
                  <c:v>Supplementary role</c:v>
                </c:pt>
              </c:strCache>
            </c:strRef>
          </c:cat>
          <c:val>
            <c:numRef>
              <c:f>Sheet1!$B$4:$D$4</c:f>
              <c:numCache>
                <c:formatCode>0.00</c:formatCode>
                <c:ptCount val="3"/>
                <c:pt idx="0">
                  <c:v>0.717078400183086</c:v>
                </c:pt>
                <c:pt idx="1">
                  <c:v>-2.2882900400811002</c:v>
                </c:pt>
                <c:pt idx="2">
                  <c:v>-2.2976229432410822</c:v>
                </c:pt>
              </c:numCache>
            </c:numRef>
          </c:val>
        </c:ser>
        <c:dLbls>
          <c:showLegendKey val="0"/>
          <c:showVal val="0"/>
          <c:showCatName val="0"/>
          <c:showSerName val="0"/>
          <c:showPercent val="0"/>
          <c:showBubbleSize val="0"/>
        </c:dLbls>
        <c:gapWidth val="100"/>
        <c:overlap val="-10"/>
        <c:axId val="165058048"/>
        <c:axId val="165059584"/>
      </c:barChart>
      <c:catAx>
        <c:axId val="165058048"/>
        <c:scaling>
          <c:orientation val="minMax"/>
        </c:scaling>
        <c:delete val="0"/>
        <c:axPos val="b"/>
        <c:numFmt formatCode="s\t\a\nd\a\rd" sourceLinked="1"/>
        <c:majorTickMark val="none"/>
        <c:minorTickMark val="none"/>
        <c:tickLblPos val="nextTo"/>
        <c:spPr>
          <a:ln>
            <a:solidFill>
              <a:schemeClr val="tx1"/>
            </a:solidFill>
          </a:ln>
        </c:spPr>
        <c:txPr>
          <a:bodyPr/>
          <a:lstStyle/>
          <a:p>
            <a:pPr>
              <a:defRPr sz="1200"/>
            </a:pPr>
            <a:endParaRPr lang="hu-HU"/>
          </a:p>
        </c:txPr>
        <c:crossAx val="165059584"/>
        <c:crosses val="autoZero"/>
        <c:auto val="1"/>
        <c:lblAlgn val="ctr"/>
        <c:lblOffset val="1000"/>
        <c:noMultiLvlLbl val="0"/>
      </c:catAx>
      <c:valAx>
        <c:axId val="165059584"/>
        <c:scaling>
          <c:orientation val="minMax"/>
          <c:max val="100"/>
          <c:min val="-100"/>
        </c:scaling>
        <c:delete val="0"/>
        <c:axPos val="l"/>
        <c:numFmt formatCode="0" sourceLinked="0"/>
        <c:majorTickMark val="out"/>
        <c:minorTickMark val="none"/>
        <c:tickLblPos val="nextTo"/>
        <c:txPr>
          <a:bodyPr/>
          <a:lstStyle/>
          <a:p>
            <a:pPr>
              <a:defRPr sz="1000"/>
            </a:pPr>
            <a:endParaRPr lang="hu-HU"/>
          </a:p>
        </c:txPr>
        <c:crossAx val="165058048"/>
        <c:crosses val="autoZero"/>
        <c:crossBetween val="between"/>
        <c:majorUnit val="20"/>
      </c:valAx>
    </c:plotArea>
    <c:legend>
      <c:legendPos val="tr"/>
      <c:layout>
        <c:manualLayout>
          <c:xMode val="edge"/>
          <c:yMode val="edge"/>
          <c:x val="0.48151167812840601"/>
          <c:y val="3.20255448035599E-3"/>
          <c:w val="0.51848832187159399"/>
          <c:h val="0.25285615271576001"/>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6969739769075904E-2"/>
          <c:y val="6.5902399733362899E-2"/>
          <c:w val="0.62615726845803499"/>
          <c:h val="0.76203682981765597"/>
        </c:manualLayout>
      </c:layout>
      <c:barChart>
        <c:barDir val="col"/>
        <c:grouping val="percentStacked"/>
        <c:varyColors val="0"/>
        <c:ser>
          <c:idx val="0"/>
          <c:order val="0"/>
          <c:tx>
            <c:strRef>
              <c:f>Sheet1!$A$2</c:f>
              <c:strCache>
                <c:ptCount val="1"/>
                <c:pt idx="0">
                  <c:v>RTL Klub</c:v>
                </c:pt>
              </c:strCache>
            </c:strRef>
          </c:tx>
          <c:spPr>
            <a:solidFill>
              <a:srgbClr val="9B1F23"/>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Sheet1!$B$2:$E$2</c:f>
              <c:numCache>
                <c:formatCode>####.0%</c:formatCode>
                <c:ptCount val="4"/>
                <c:pt idx="0">
                  <c:v>0.32087691953430902</c:v>
                </c:pt>
                <c:pt idx="1">
                  <c:v>0.30003756153951999</c:v>
                </c:pt>
                <c:pt idx="2">
                  <c:v>0.45022898898421398</c:v>
                </c:pt>
                <c:pt idx="3">
                  <c:v>0.17846066740723901</c:v>
                </c:pt>
              </c:numCache>
            </c:numRef>
          </c:val>
        </c:ser>
        <c:ser>
          <c:idx val="1"/>
          <c:order val="1"/>
          <c:tx>
            <c:strRef>
              <c:f>Sheet1!$A$3</c:f>
              <c:strCache>
                <c:ptCount val="1"/>
                <c:pt idx="0">
                  <c:v>TV2</c:v>
                </c:pt>
              </c:strCache>
            </c:strRef>
          </c:tx>
          <c:spPr>
            <a:solidFill>
              <a:srgbClr val="C34A3A"/>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Sheet1!$B$3:$E$3</c:f>
              <c:numCache>
                <c:formatCode>####.0%</c:formatCode>
                <c:ptCount val="4"/>
                <c:pt idx="0">
                  <c:v>0.1353788033801</c:v>
                </c:pt>
                <c:pt idx="1">
                  <c:v>0.148689155890431</c:v>
                </c:pt>
                <c:pt idx="2">
                  <c:v>0.144033440239379</c:v>
                </c:pt>
                <c:pt idx="3">
                  <c:v>0.105809467051591</c:v>
                </c:pt>
              </c:numCache>
            </c:numRef>
          </c:val>
        </c:ser>
        <c:ser>
          <c:idx val="2"/>
          <c:order val="2"/>
          <c:tx>
            <c:strRef>
              <c:f>Sheet1!$A$4</c:f>
              <c:strCache>
                <c:ptCount val="1"/>
                <c:pt idx="0">
                  <c:v>Cool</c:v>
                </c:pt>
              </c:strCache>
            </c:strRef>
          </c:tx>
          <c:spPr>
            <a:solidFill>
              <a:srgbClr val="D27863"/>
            </a:solidFill>
          </c:spPr>
          <c:invertIfNegative val="0"/>
          <c:dLbls>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Sheet1!$B$4:$E$4</c:f>
              <c:numCache>
                <c:formatCode>0%</c:formatCode>
                <c:ptCount val="4"/>
                <c:pt idx="0">
                  <c:v>0.131205454749933</c:v>
                </c:pt>
                <c:pt idx="1">
                  <c:v>0.13034367355996401</c:v>
                </c:pt>
                <c:pt idx="2">
                  <c:v>8.8909692505367802E-2</c:v>
                </c:pt>
                <c:pt idx="3">
                  <c:v>0.188234211110862</c:v>
                </c:pt>
              </c:numCache>
            </c:numRef>
          </c:val>
        </c:ser>
        <c:ser>
          <c:idx val="3"/>
          <c:order val="3"/>
          <c:tx>
            <c:strRef>
              <c:f>Sheet1!$A$5</c:f>
              <c:strCache>
                <c:ptCount val="1"/>
                <c:pt idx="0">
                  <c:v>Film+</c:v>
                </c:pt>
              </c:strCache>
            </c:strRef>
          </c:tx>
          <c:spPr>
            <a:solidFill>
              <a:srgbClr val="F6AF95"/>
            </a:solidFill>
          </c:spPr>
          <c:invertIfNegative val="0"/>
          <c:dLbls>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Sheet1!$B$5:$E$5</c:f>
              <c:numCache>
                <c:formatCode>0%</c:formatCode>
                <c:ptCount val="4"/>
                <c:pt idx="0">
                  <c:v>6.1535748133943101E-2</c:v>
                </c:pt>
                <c:pt idx="1">
                  <c:v>4.6394983760289901E-2</c:v>
                </c:pt>
                <c:pt idx="2">
                  <c:v>2.8922484912204099E-2</c:v>
                </c:pt>
                <c:pt idx="3">
                  <c:v>0.125238602708343</c:v>
                </c:pt>
              </c:numCache>
            </c:numRef>
          </c:val>
        </c:ser>
        <c:ser>
          <c:idx val="4"/>
          <c:order val="4"/>
          <c:tx>
            <c:strRef>
              <c:f>Sheet1!$A$6</c:f>
              <c:strCache>
                <c:ptCount val="1"/>
                <c:pt idx="0">
                  <c:v>Viasat3</c:v>
                </c:pt>
              </c:strCache>
            </c:strRef>
          </c:tx>
          <c:spPr>
            <a:solidFill>
              <a:schemeClr val="accent3"/>
            </a:solidFill>
          </c:spPr>
          <c:invertIfNegative val="0"/>
          <c:dLbls>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Sheet1!$B$6:$E$6</c:f>
              <c:numCache>
                <c:formatCode>0%</c:formatCode>
                <c:ptCount val="4"/>
                <c:pt idx="0">
                  <c:v>0.101447084958632</c:v>
                </c:pt>
                <c:pt idx="1">
                  <c:v>0.10627975038495099</c:v>
                </c:pt>
                <c:pt idx="2">
                  <c:v>6.5028792956999204E-2</c:v>
                </c:pt>
                <c:pt idx="3">
                  <c:v>0.14295345220195099</c:v>
                </c:pt>
              </c:numCache>
            </c:numRef>
          </c:val>
        </c:ser>
        <c:ser>
          <c:idx val="5"/>
          <c:order val="5"/>
          <c:tx>
            <c:strRef>
              <c:f>Sheet1!$A$7</c:f>
              <c:strCache>
                <c:ptCount val="1"/>
                <c:pt idx="0">
                  <c:v>Duna TV</c:v>
                </c:pt>
              </c:strCache>
            </c:strRef>
          </c:tx>
          <c:spPr>
            <a:solidFill>
              <a:srgbClr val="B4BE46"/>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Sheet1!$B$7:$E$7</c:f>
              <c:numCache>
                <c:formatCode>####.0%</c:formatCode>
                <c:ptCount val="4"/>
                <c:pt idx="0">
                  <c:v>6.9946642030186107E-2</c:v>
                </c:pt>
                <c:pt idx="1">
                  <c:v>8.8111626979688204E-2</c:v>
                </c:pt>
                <c:pt idx="2">
                  <c:v>5.6974669860938097E-2</c:v>
                </c:pt>
                <c:pt idx="3">
                  <c:v>6.2320372005546902E-2</c:v>
                </c:pt>
              </c:numCache>
            </c:numRef>
          </c:val>
        </c:ser>
        <c:ser>
          <c:idx val="6"/>
          <c:order val="6"/>
          <c:tx>
            <c:strRef>
              <c:f>Sheet1!$A$8</c:f>
              <c:strCache>
                <c:ptCount val="1"/>
                <c:pt idx="0">
                  <c:v>M1</c:v>
                </c:pt>
              </c:strCache>
            </c:strRef>
          </c:tx>
          <c:spPr>
            <a:solidFill>
              <a:srgbClr val="C6CE79"/>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Sheet1!$B$8:$E$8</c:f>
              <c:numCache>
                <c:formatCode>####.0%</c:formatCode>
                <c:ptCount val="4"/>
                <c:pt idx="0">
                  <c:v>5.3729981664862599E-2</c:v>
                </c:pt>
                <c:pt idx="1">
                  <c:v>5.7828373848925502E-2</c:v>
                </c:pt>
                <c:pt idx="2">
                  <c:v>4.96006034856128E-2</c:v>
                </c:pt>
                <c:pt idx="3">
                  <c:v>5.3597496716714002E-2</c:v>
                </c:pt>
              </c:numCache>
            </c:numRef>
          </c:val>
        </c:ser>
        <c:ser>
          <c:idx val="7"/>
          <c:order val="7"/>
          <c:tx>
            <c:strRef>
              <c:f>Sheet1!$A$9</c:f>
              <c:strCache>
                <c:ptCount val="1"/>
                <c:pt idx="0">
                  <c:v>M4 Sport</c:v>
                </c:pt>
              </c:strCache>
            </c:strRef>
          </c:tx>
          <c:spPr>
            <a:solidFill>
              <a:srgbClr val="ECE6AA"/>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Sheet1!$B$9:$E$9</c:f>
              <c:numCache>
                <c:formatCode>0%</c:formatCode>
                <c:ptCount val="4"/>
                <c:pt idx="0">
                  <c:v>2.4177182634394601E-2</c:v>
                </c:pt>
                <c:pt idx="1">
                  <c:v>1.9606211623893099E-2</c:v>
                </c:pt>
                <c:pt idx="2">
                  <c:v>2.1951128337364699E-2</c:v>
                </c:pt>
                <c:pt idx="3">
                  <c:v>3.3346487790042699E-2</c:v>
                </c:pt>
              </c:numCache>
            </c:numRef>
          </c:val>
        </c:ser>
        <c:ser>
          <c:idx val="8"/>
          <c:order val="8"/>
          <c:tx>
            <c:strRef>
              <c:f>Sheet1!$A$10</c:f>
              <c:strCache>
                <c:ptCount val="1"/>
                <c:pt idx="0">
                  <c:v>Other channel / content</c:v>
                </c:pt>
              </c:strCache>
            </c:strRef>
          </c:tx>
          <c:spPr>
            <a:solidFill>
              <a:schemeClr val="bg2">
                <a:lumMod val="60000"/>
                <a:lumOff val="40000"/>
              </a:schemeClr>
            </a:solidFill>
          </c:spPr>
          <c:invertIfNegative val="0"/>
          <c:dLbls>
            <c:dLbl>
              <c:idx val="0"/>
              <c:layout>
                <c:manualLayout>
                  <c:x val="-1.49476831091181E-3"/>
                  <c:y val="-1.7067996029115001E-2"/>
                </c:manualLayout>
              </c:layout>
              <c:showLegendKey val="0"/>
              <c:showVal val="1"/>
              <c:showCatName val="0"/>
              <c:showSerName val="0"/>
              <c:showPercent val="0"/>
              <c:showBubbleSize val="0"/>
            </c:dLbl>
            <c:dLbl>
              <c:idx val="1"/>
              <c:layout>
                <c:manualLayout>
                  <c:x val="2.98953662182362E-3"/>
                  <c:y val="-1.4223330024262499E-2"/>
                </c:manualLayout>
              </c:layout>
              <c:showLegendKey val="0"/>
              <c:showVal val="1"/>
              <c:showCatName val="0"/>
              <c:showSerName val="0"/>
              <c:showPercent val="0"/>
              <c:showBubbleSize val="0"/>
            </c:dLbl>
            <c:dLbl>
              <c:idx val="2"/>
              <c:layout>
                <c:manualLayout>
                  <c:x val="5.48075382587408E-17"/>
                  <c:y val="-1.4223330024262499E-2"/>
                </c:manualLayout>
              </c:layout>
              <c:showLegendKey val="0"/>
              <c:showVal val="1"/>
              <c:showCatName val="0"/>
              <c:showSerName val="0"/>
              <c:showPercent val="0"/>
              <c:showBubbleSize val="0"/>
            </c:dLbl>
            <c:dLbl>
              <c:idx val="3"/>
              <c:layout>
                <c:manualLayout>
                  <c:x val="-1.49476831091181E-3"/>
                  <c:y val="-1.9912662033967601E-2"/>
                </c:manualLayout>
              </c:layout>
              <c:showLegendKey val="0"/>
              <c:showVal val="1"/>
              <c:showCatName val="0"/>
              <c:showSerName val="0"/>
              <c:showPercent val="0"/>
              <c:showBubbleSize val="0"/>
            </c:dLbl>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Sheet1!$B$10:$E$10</c:f>
              <c:numCache>
                <c:formatCode>0%</c:formatCode>
                <c:ptCount val="4"/>
                <c:pt idx="0">
                  <c:v>0.10170218291364</c:v>
                </c:pt>
                <c:pt idx="1">
                  <c:v>0.102708662412338</c:v>
                </c:pt>
                <c:pt idx="2">
                  <c:v>9.4350198717920303E-2</c:v>
                </c:pt>
                <c:pt idx="3">
                  <c:v>0.11003924300770999</c:v>
                </c:pt>
              </c:numCache>
            </c:numRef>
          </c:val>
        </c:ser>
        <c:dLbls>
          <c:showLegendKey val="0"/>
          <c:showVal val="0"/>
          <c:showCatName val="0"/>
          <c:showSerName val="0"/>
          <c:showPercent val="0"/>
          <c:showBubbleSize val="0"/>
        </c:dLbls>
        <c:gapWidth val="40"/>
        <c:overlap val="100"/>
        <c:axId val="165526912"/>
        <c:axId val="165217408"/>
      </c:barChart>
      <c:catAx>
        <c:axId val="165526912"/>
        <c:scaling>
          <c:orientation val="minMax"/>
        </c:scaling>
        <c:delete val="0"/>
        <c:axPos val="b"/>
        <c:numFmt formatCode="s\t\a\nd\a\rd" sourceLinked="1"/>
        <c:majorTickMark val="none"/>
        <c:minorTickMark val="none"/>
        <c:tickLblPos val="nextTo"/>
        <c:txPr>
          <a:bodyPr rot="0"/>
          <a:lstStyle/>
          <a:p>
            <a:pPr>
              <a:defRPr sz="1050"/>
            </a:pPr>
            <a:endParaRPr lang="hu-HU"/>
          </a:p>
        </c:txPr>
        <c:crossAx val="165217408"/>
        <c:crosses val="autoZero"/>
        <c:auto val="1"/>
        <c:lblAlgn val="ctr"/>
        <c:lblOffset val="100"/>
        <c:noMultiLvlLbl val="0"/>
      </c:catAx>
      <c:valAx>
        <c:axId val="165217408"/>
        <c:scaling>
          <c:orientation val="minMax"/>
        </c:scaling>
        <c:delete val="1"/>
        <c:axPos val="l"/>
        <c:numFmt formatCode="0%" sourceLinked="0"/>
        <c:majorTickMark val="none"/>
        <c:minorTickMark val="none"/>
        <c:tickLblPos val="nextTo"/>
        <c:crossAx val="165526912"/>
        <c:crosses val="autoZero"/>
        <c:crossBetween val="between"/>
      </c:valAx>
    </c:plotArea>
    <c:legend>
      <c:legendPos val="tr"/>
      <c:layout>
        <c:manualLayout>
          <c:xMode val="edge"/>
          <c:yMode val="edge"/>
          <c:x val="0.75558431317161601"/>
          <c:y val="7.9650648135870195E-2"/>
          <c:w val="0.24441568682838399"/>
          <c:h val="0.70883409907859696"/>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882325247460699"/>
          <c:y val="6.5902399733362899E-2"/>
          <c:w val="0.58430375575250404"/>
          <c:h val="0.76203682981765597"/>
        </c:manualLayout>
      </c:layout>
      <c:barChart>
        <c:barDir val="col"/>
        <c:grouping val="percentStacked"/>
        <c:varyColors val="0"/>
        <c:ser>
          <c:idx val="0"/>
          <c:order val="0"/>
          <c:tx>
            <c:strRef>
              <c:f>Sheet1!$A$2</c:f>
              <c:strCache>
                <c:ptCount val="1"/>
                <c:pt idx="0">
                  <c:v>SERIES</c:v>
                </c:pt>
              </c:strCache>
            </c:strRef>
          </c:tx>
          <c:spPr>
            <a:solidFill>
              <a:srgbClr val="9B1F23"/>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Sheet1!$B$2:$E$2</c:f>
              <c:numCache>
                <c:formatCode>0%</c:formatCode>
                <c:ptCount val="4"/>
                <c:pt idx="0">
                  <c:v>0.52016648551143896</c:v>
                </c:pt>
                <c:pt idx="1">
                  <c:v>0.545872315832445</c:v>
                </c:pt>
                <c:pt idx="2">
                  <c:v>0.50713785123564403</c:v>
                </c:pt>
                <c:pt idx="3">
                  <c:v>0.50232377847716603</c:v>
                </c:pt>
              </c:numCache>
            </c:numRef>
          </c:val>
        </c:ser>
        <c:ser>
          <c:idx val="1"/>
          <c:order val="1"/>
          <c:tx>
            <c:strRef>
              <c:f>Sheet1!$A$3</c:f>
              <c:strCache>
                <c:ptCount val="1"/>
                <c:pt idx="0">
                  <c:v>NEWS, WHETHER FORECAST</c:v>
                </c:pt>
              </c:strCache>
            </c:strRef>
          </c:tx>
          <c:spPr>
            <a:solidFill>
              <a:srgbClr val="C34A3A"/>
            </a:solidFill>
          </c:spPr>
          <c:invertIfNegative val="0"/>
          <c:dLbls>
            <c:numFmt formatCode="0%" sourceLinked="0"/>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Sheet1!$B$3:$E$3</c:f>
              <c:numCache>
                <c:formatCode>0%</c:formatCode>
                <c:ptCount val="4"/>
                <c:pt idx="0">
                  <c:v>0.19766510203465301</c:v>
                </c:pt>
                <c:pt idx="1">
                  <c:v>0.20715132380638401</c:v>
                </c:pt>
                <c:pt idx="2">
                  <c:v>0.21365569854687799</c:v>
                </c:pt>
                <c:pt idx="3">
                  <c:v>0.163230502484048</c:v>
                </c:pt>
              </c:numCache>
            </c:numRef>
          </c:val>
        </c:ser>
        <c:ser>
          <c:idx val="2"/>
          <c:order val="2"/>
          <c:tx>
            <c:strRef>
              <c:f>Sheet1!$A$4</c:f>
              <c:strCache>
                <c:ptCount val="1"/>
                <c:pt idx="0">
                  <c:v>OTHER ENTERTAINING</c:v>
                </c:pt>
              </c:strCache>
            </c:strRef>
          </c:tx>
          <c:spPr>
            <a:solidFill>
              <a:srgbClr val="D27863"/>
            </a:solidFill>
          </c:spPr>
          <c:invertIfNegative val="0"/>
          <c:dLbls>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Sheet1!$B$4:$E$4</c:f>
              <c:numCache>
                <c:formatCode>0%</c:formatCode>
                <c:ptCount val="4"/>
                <c:pt idx="0">
                  <c:v>0.124718743695308</c:v>
                </c:pt>
                <c:pt idx="1">
                  <c:v>0.119617259890066</c:v>
                </c:pt>
                <c:pt idx="2">
                  <c:v>0.14706030753069199</c:v>
                </c:pt>
                <c:pt idx="3">
                  <c:v>0.101805723841599</c:v>
                </c:pt>
              </c:numCache>
            </c:numRef>
          </c:val>
        </c:ser>
        <c:ser>
          <c:idx val="3"/>
          <c:order val="3"/>
          <c:tx>
            <c:strRef>
              <c:f>Sheet1!$A$5</c:f>
              <c:strCache>
                <c:ptCount val="1"/>
                <c:pt idx="0">
                  <c:v>MOVIE, FILMS</c:v>
                </c:pt>
              </c:strCache>
            </c:strRef>
          </c:tx>
          <c:spPr>
            <a:solidFill>
              <a:srgbClr val="F6AF95"/>
            </a:solidFill>
          </c:spPr>
          <c:invertIfNegative val="0"/>
          <c:dLbls>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Sheet1!$B$5:$E$5</c:f>
              <c:numCache>
                <c:formatCode>0%</c:formatCode>
                <c:ptCount val="4"/>
                <c:pt idx="0">
                  <c:v>7.5860147654072493E-2</c:v>
                </c:pt>
                <c:pt idx="1">
                  <c:v>6.1447215142483698E-2</c:v>
                </c:pt>
                <c:pt idx="2">
                  <c:v>4.1116930472622597E-2</c:v>
                </c:pt>
                <c:pt idx="3">
                  <c:v>0.14216858104108099</c:v>
                </c:pt>
              </c:numCache>
            </c:numRef>
          </c:val>
        </c:ser>
        <c:ser>
          <c:idx val="4"/>
          <c:order val="4"/>
          <c:tx>
            <c:strRef>
              <c:f>Sheet1!$A$6</c:f>
              <c:strCache>
                <c:ptCount val="1"/>
                <c:pt idx="0">
                  <c:v>OTHER</c:v>
                </c:pt>
              </c:strCache>
            </c:strRef>
          </c:tx>
          <c:spPr>
            <a:solidFill>
              <a:schemeClr val="bg2">
                <a:lumMod val="60000"/>
                <a:lumOff val="40000"/>
              </a:schemeClr>
            </a:solidFill>
          </c:spPr>
          <c:invertIfNegative val="0"/>
          <c:dLbls>
            <c:txPr>
              <a:bodyPr/>
              <a:lstStyle/>
              <a:p>
                <a:pPr>
                  <a:defRPr sz="1200" b="1"/>
                </a:pPr>
                <a:endParaRPr lang="hu-HU"/>
              </a:p>
            </c:txPr>
            <c:showLegendKey val="0"/>
            <c:showVal val="1"/>
            <c:showCatName val="0"/>
            <c:showSerName val="0"/>
            <c:showPercent val="0"/>
            <c:showBubbleSize val="0"/>
            <c:showLeaderLines val="0"/>
          </c:dLbls>
          <c:cat>
            <c:strRef>
              <c:f>Sheet1!$B$1:$E$1</c:f>
              <c:strCache>
                <c:ptCount val="4"/>
                <c:pt idx="0">
                  <c:v>Total sample</c:v>
                </c:pt>
                <c:pt idx="1">
                  <c:v>Alone, conscious</c:v>
                </c:pt>
                <c:pt idx="2">
                  <c:v>In a company, conscious</c:v>
                </c:pt>
                <c:pt idx="3">
                  <c:v>Switchers</c:v>
                </c:pt>
              </c:strCache>
            </c:strRef>
          </c:cat>
          <c:val>
            <c:numRef>
              <c:f>Sheet1!$B$6:$E$6</c:f>
              <c:numCache>
                <c:formatCode>0%</c:formatCode>
                <c:ptCount val="4"/>
                <c:pt idx="0">
                  <c:v>8.1589521104527302E-2</c:v>
                </c:pt>
                <c:pt idx="1">
                  <c:v>6.59118853286213E-2</c:v>
                </c:pt>
                <c:pt idx="2">
                  <c:v>9.1029212214163699E-2</c:v>
                </c:pt>
                <c:pt idx="3">
                  <c:v>9.0471414156106503E-2</c:v>
                </c:pt>
              </c:numCache>
            </c:numRef>
          </c:val>
        </c:ser>
        <c:dLbls>
          <c:showLegendKey val="0"/>
          <c:showVal val="0"/>
          <c:showCatName val="0"/>
          <c:showSerName val="0"/>
          <c:showPercent val="0"/>
          <c:showBubbleSize val="0"/>
        </c:dLbls>
        <c:gapWidth val="40"/>
        <c:overlap val="100"/>
        <c:axId val="165411840"/>
        <c:axId val="165430016"/>
      </c:barChart>
      <c:catAx>
        <c:axId val="165411840"/>
        <c:scaling>
          <c:orientation val="minMax"/>
        </c:scaling>
        <c:delete val="0"/>
        <c:axPos val="b"/>
        <c:numFmt formatCode="s\t\a\nd\a\rd" sourceLinked="1"/>
        <c:majorTickMark val="none"/>
        <c:minorTickMark val="none"/>
        <c:tickLblPos val="nextTo"/>
        <c:txPr>
          <a:bodyPr rot="0"/>
          <a:lstStyle/>
          <a:p>
            <a:pPr>
              <a:defRPr sz="1200"/>
            </a:pPr>
            <a:endParaRPr lang="hu-HU"/>
          </a:p>
        </c:txPr>
        <c:crossAx val="165430016"/>
        <c:crosses val="autoZero"/>
        <c:auto val="1"/>
        <c:lblAlgn val="ctr"/>
        <c:lblOffset val="100"/>
        <c:noMultiLvlLbl val="0"/>
      </c:catAx>
      <c:valAx>
        <c:axId val="165430016"/>
        <c:scaling>
          <c:orientation val="minMax"/>
        </c:scaling>
        <c:delete val="1"/>
        <c:axPos val="l"/>
        <c:numFmt formatCode="0%" sourceLinked="0"/>
        <c:majorTickMark val="none"/>
        <c:minorTickMark val="none"/>
        <c:tickLblPos val="nextTo"/>
        <c:crossAx val="165411840"/>
        <c:crosses val="autoZero"/>
        <c:crossBetween val="between"/>
      </c:valAx>
    </c:plotArea>
    <c:legend>
      <c:legendPos val="tr"/>
      <c:layout>
        <c:manualLayout>
          <c:xMode val="edge"/>
          <c:yMode val="edge"/>
          <c:x val="0.75558431317161601"/>
          <c:y val="7.9650648135870195E-2"/>
          <c:w val="0.24031331285383001"/>
          <c:h val="0.32688773245637698"/>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8653298450961"/>
          <c:y val="1.2136966363718801E-2"/>
          <c:w val="0.82374824201914498"/>
          <c:h val="0.90776580379957805"/>
        </c:manualLayout>
      </c:layout>
      <c:doughnutChart>
        <c:varyColors val="1"/>
        <c:ser>
          <c:idx val="0"/>
          <c:order val="0"/>
          <c:tx>
            <c:strRef>
              <c:f>Sheet1!$B$1</c:f>
              <c:strCache>
                <c:ptCount val="1"/>
                <c:pt idx="0">
                  <c:v>Műsorok száma</c:v>
                </c:pt>
              </c:strCache>
            </c:strRef>
          </c:tx>
          <c:dPt>
            <c:idx val="0"/>
            <c:bubble3D val="0"/>
          </c:dPt>
          <c:dPt>
            <c:idx val="1"/>
            <c:bubble3D val="0"/>
          </c:dPt>
          <c:dPt>
            <c:idx val="2"/>
            <c:bubble3D val="0"/>
          </c:dPt>
          <c:dPt>
            <c:idx val="3"/>
            <c:bubble3D val="0"/>
          </c:dPt>
          <c:dPt>
            <c:idx val="4"/>
            <c:bubble3D val="0"/>
          </c:dPt>
          <c:dPt>
            <c:idx val="8"/>
            <c:bubble3D val="0"/>
            <c:spPr>
              <a:solidFill>
                <a:schemeClr val="bg2"/>
              </a:solidFill>
            </c:spPr>
          </c:dPt>
          <c:dLbls>
            <c:txPr>
              <a:bodyPr/>
              <a:lstStyle/>
              <a:p>
                <a:pPr>
                  <a:defRPr sz="1200">
                    <a:solidFill>
                      <a:schemeClr val="bg1"/>
                    </a:solidFill>
                  </a:defRPr>
                </a:pPr>
                <a:endParaRPr lang="hu-HU"/>
              </a:p>
            </c:txPr>
            <c:showLegendKey val="0"/>
            <c:showVal val="0"/>
            <c:showCatName val="0"/>
            <c:showSerName val="0"/>
            <c:showPercent val="1"/>
            <c:showBubbleSize val="0"/>
            <c:showLeaderLines val="0"/>
          </c:dLbls>
          <c:cat>
            <c:strRef>
              <c:f>Sheet1!$A$2:$A$10</c:f>
              <c:strCache>
                <c:ptCount val="9"/>
                <c:pt idx="0">
                  <c:v>RTL Klub</c:v>
                </c:pt>
                <c:pt idx="1">
                  <c:v>TV2</c:v>
                </c:pt>
                <c:pt idx="2">
                  <c:v>Cool</c:v>
                </c:pt>
                <c:pt idx="3">
                  <c:v>Viasat3</c:v>
                </c:pt>
                <c:pt idx="4">
                  <c:v>Duna TV</c:v>
                </c:pt>
                <c:pt idx="5">
                  <c:v>Film+</c:v>
                </c:pt>
                <c:pt idx="6">
                  <c:v>M1</c:v>
                </c:pt>
                <c:pt idx="7">
                  <c:v>M4 Sport</c:v>
                </c:pt>
                <c:pt idx="8">
                  <c:v>Other programme or channel</c:v>
                </c:pt>
              </c:strCache>
            </c:strRef>
          </c:cat>
          <c:val>
            <c:numRef>
              <c:f>Sheet1!$B$2:$B$10</c:f>
              <c:numCache>
                <c:formatCode>General</c:formatCode>
                <c:ptCount val="9"/>
                <c:pt idx="0">
                  <c:v>700</c:v>
                </c:pt>
                <c:pt idx="1">
                  <c:v>295</c:v>
                </c:pt>
                <c:pt idx="2">
                  <c:v>286</c:v>
                </c:pt>
                <c:pt idx="3">
                  <c:v>221</c:v>
                </c:pt>
                <c:pt idx="4">
                  <c:v>153</c:v>
                </c:pt>
                <c:pt idx="5">
                  <c:v>134</c:v>
                </c:pt>
                <c:pt idx="6">
                  <c:v>117</c:v>
                </c:pt>
                <c:pt idx="7">
                  <c:v>53</c:v>
                </c:pt>
                <c:pt idx="8" formatCode="0.0">
                  <c:v>222</c:v>
                </c:pt>
              </c:numCache>
            </c:numRef>
          </c:val>
        </c:ser>
        <c:dLbls>
          <c:showLegendKey val="0"/>
          <c:showVal val="0"/>
          <c:showCatName val="1"/>
          <c:showSerName val="0"/>
          <c:showPercent val="1"/>
          <c:showBubbleSize val="0"/>
          <c:showLeaderLines val="0"/>
        </c:dLbls>
        <c:firstSliceAng val="0"/>
        <c:holeSize val="63"/>
      </c:doughnutChart>
    </c:plotArea>
    <c:legend>
      <c:legendPos val="r"/>
      <c:layout>
        <c:manualLayout>
          <c:xMode val="edge"/>
          <c:yMode val="edge"/>
          <c:x val="0"/>
          <c:y val="0.64014220642150899"/>
          <c:w val="0.35927735014946"/>
          <c:h val="0.35985779357849101"/>
        </c:manualLayout>
      </c:layout>
      <c:overlay val="0"/>
      <c:txPr>
        <a:bodyPr/>
        <a:lstStyle/>
        <a:p>
          <a:pPr>
            <a:defRPr sz="700">
              <a:solidFill>
                <a:schemeClr val="bg2"/>
              </a:solidFill>
            </a:defRPr>
          </a:pPr>
          <a:endParaRPr lang="hu-HU"/>
        </a:p>
      </c:txPr>
    </c:legend>
    <c:plotVisOnly val="1"/>
    <c:dispBlanksAs val="zero"/>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Műsorok száma</c:v>
                </c:pt>
              </c:strCache>
            </c:strRef>
          </c:tx>
          <c:dPt>
            <c:idx val="1"/>
            <c:bubble3D val="0"/>
            <c:spPr>
              <a:solidFill>
                <a:schemeClr val="bg2">
                  <a:lumMod val="20000"/>
                  <a:lumOff val="80000"/>
                </a:schemeClr>
              </a:solidFill>
            </c:spPr>
          </c:dPt>
          <c:cat>
            <c:strRef>
              <c:f>Tabelle1!$A$2:$A$3</c:f>
              <c:strCache>
                <c:ptCount val="2"/>
                <c:pt idx="0">
                  <c:v>Egyedül nézték</c:v>
                </c:pt>
                <c:pt idx="1">
                  <c:v>Többen nézték</c:v>
                </c:pt>
              </c:strCache>
            </c:strRef>
          </c:cat>
          <c:val>
            <c:numRef>
              <c:f>Tabelle1!$B$2:$B$3</c:f>
              <c:numCache>
                <c:formatCode>0%</c:formatCode>
                <c:ptCount val="2"/>
                <c:pt idx="0">
                  <c:v>0.57999999999999996</c:v>
                </c:pt>
                <c:pt idx="1">
                  <c:v>0.42</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Tabelle1!$B$1:$B$2</c:f>
              <c:strCache>
                <c:ptCount val="1"/>
                <c:pt idx="0">
                  <c:v>Verkauf Műsorok száma</c:v>
                </c:pt>
              </c:strCache>
            </c:strRef>
          </c:tx>
          <c:spPr>
            <a:solidFill>
              <a:schemeClr val="bg2">
                <a:lumMod val="20000"/>
                <a:lumOff val="80000"/>
              </a:schemeClr>
            </a:solidFill>
          </c:spPr>
          <c:dPt>
            <c:idx val="0"/>
            <c:bubble3D val="0"/>
            <c:spPr>
              <a:solidFill>
                <a:schemeClr val="accent2"/>
              </a:solidFill>
            </c:spPr>
          </c:dPt>
          <c:dPt>
            <c:idx val="1"/>
            <c:bubble3D val="0"/>
          </c:dPt>
          <c:cat>
            <c:strRef>
              <c:f>Tabelle1!$A$3:$A$4</c:f>
              <c:strCache>
                <c:ptCount val="2"/>
                <c:pt idx="0">
                  <c:v>Részt vett a döntésben</c:v>
                </c:pt>
                <c:pt idx="1">
                  <c:v>Nem vett részt a döntésben</c:v>
                </c:pt>
              </c:strCache>
            </c:strRef>
          </c:cat>
          <c:val>
            <c:numRef>
              <c:f>Tabelle1!$B$3:$B$4</c:f>
              <c:numCache>
                <c:formatCode>0%</c:formatCode>
                <c:ptCount val="2"/>
                <c:pt idx="0">
                  <c:v>0.96</c:v>
                </c:pt>
                <c:pt idx="1">
                  <c:v>0.04</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Műsorok száma</c:v>
                </c:pt>
              </c:strCache>
            </c:strRef>
          </c:tx>
          <c:dPt>
            <c:idx val="0"/>
            <c:bubble3D val="0"/>
            <c:spPr>
              <a:solidFill>
                <a:schemeClr val="accent3"/>
              </a:solidFill>
            </c:spPr>
          </c:dPt>
          <c:dPt>
            <c:idx val="1"/>
            <c:bubble3D val="0"/>
            <c:spPr>
              <a:solidFill>
                <a:schemeClr val="bg2">
                  <a:lumMod val="20000"/>
                  <a:lumOff val="80000"/>
                </a:schemeClr>
              </a:solidFill>
            </c:spPr>
          </c:dPt>
          <c:cat>
            <c:strRef>
              <c:f>Tabelle1!$A$2:$A$3</c:f>
              <c:strCache>
                <c:ptCount val="2"/>
                <c:pt idx="0">
                  <c:v>Előre eldöntötték</c:v>
                </c:pt>
                <c:pt idx="1">
                  <c:v>Nem döntötték el előre</c:v>
                </c:pt>
              </c:strCache>
            </c:strRef>
          </c:cat>
          <c:val>
            <c:numRef>
              <c:f>Tabelle1!$B$2:$B$3</c:f>
              <c:numCache>
                <c:formatCode>0%</c:formatCode>
                <c:ptCount val="2"/>
                <c:pt idx="0">
                  <c:v>0.69</c:v>
                </c:pt>
                <c:pt idx="1">
                  <c:v>0.31</c:v>
                </c:pt>
              </c:numCache>
            </c:numRef>
          </c:val>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68771687209501E-2"/>
          <c:y val="1.5586810069731699E-2"/>
          <c:w val="0.74199017265490796"/>
          <c:h val="0.91569554426190802"/>
        </c:manualLayout>
      </c:layout>
      <c:doughnutChart>
        <c:varyColors val="1"/>
        <c:ser>
          <c:idx val="0"/>
          <c:order val="0"/>
          <c:tx>
            <c:strRef>
              <c:f>Sheet1!$B$1</c:f>
              <c:strCache>
                <c:ptCount val="1"/>
                <c:pt idx="0">
                  <c:v>Number of programs</c:v>
                </c:pt>
              </c:strCache>
            </c:strRef>
          </c:tx>
          <c:spPr>
            <a:ln w="12700">
              <a:solidFill>
                <a:schemeClr val="bg1"/>
              </a:solidFill>
            </a:ln>
            <a:effectLst/>
          </c:spPr>
          <c:dPt>
            <c:idx val="0"/>
            <c:bubble3D val="0"/>
          </c:dPt>
          <c:dPt>
            <c:idx val="1"/>
            <c:bubble3D val="0"/>
          </c:dPt>
          <c:dPt>
            <c:idx val="2"/>
            <c:bubble3D val="0"/>
          </c:dPt>
          <c:dPt>
            <c:idx val="3"/>
            <c:bubble3D val="0"/>
          </c:dPt>
          <c:dPt>
            <c:idx val="4"/>
            <c:bubble3D val="0"/>
            <c:spPr>
              <a:solidFill>
                <a:schemeClr val="bg2"/>
              </a:solidFill>
              <a:ln w="12700">
                <a:solidFill>
                  <a:schemeClr val="bg1"/>
                </a:solidFill>
              </a:ln>
              <a:effectLst/>
            </c:spPr>
          </c:dPt>
          <c:dLbls>
            <c:dLbl>
              <c:idx val="1"/>
              <c:layout>
                <c:manualLayout>
                  <c:x val="4.5610028747486403E-2"/>
                  <c:y val="-0.14697441025071301"/>
                </c:manualLayout>
              </c:layout>
              <c:showLegendKey val="0"/>
              <c:showVal val="0"/>
              <c:showCatName val="0"/>
              <c:showSerName val="0"/>
              <c:showPercent val="1"/>
              <c:showBubbleSize val="0"/>
              <c:separator>
</c:separator>
            </c:dLbl>
            <c:dLbl>
              <c:idx val="2"/>
              <c:layout>
                <c:manualLayout>
                  <c:x val="-2.7366017248491799E-2"/>
                  <c:y val="-2.25150691407635E-2"/>
                </c:manualLayout>
              </c:layout>
              <c:showLegendKey val="0"/>
              <c:showVal val="0"/>
              <c:showCatName val="0"/>
              <c:showSerName val="0"/>
              <c:showPercent val="1"/>
              <c:showBubbleSize val="0"/>
              <c:separator>
</c:separator>
            </c:dLbl>
            <c:dLbl>
              <c:idx val="3"/>
              <c:layout>
                <c:manualLayout>
                  <c:x val="3.0406685831657599E-3"/>
                  <c:y val="2.6267580664224102E-2"/>
                </c:manualLayout>
              </c:layout>
              <c:showLegendKey val="0"/>
              <c:showVal val="0"/>
              <c:showCatName val="0"/>
              <c:showSerName val="0"/>
              <c:showPercent val="1"/>
              <c:showBubbleSize val="0"/>
              <c:separator>
</c:separator>
            </c:dLbl>
            <c:dLbl>
              <c:idx val="4"/>
              <c:layout>
                <c:manualLayout>
                  <c:x val="0"/>
                  <c:y val="-4.1277626758066399E-2"/>
                </c:manualLayout>
              </c:layout>
              <c:showLegendKey val="0"/>
              <c:showVal val="0"/>
              <c:showCatName val="0"/>
              <c:showSerName val="0"/>
              <c:showPercent val="1"/>
              <c:showBubbleSize val="0"/>
              <c:separator>
</c:separator>
            </c:dLbl>
            <c:numFmt formatCode="General" sourceLinked="0"/>
            <c:spPr>
              <a:noFill/>
              <a:ln w="24851">
                <a:noFill/>
              </a:ln>
            </c:spPr>
            <c:showLegendKey val="0"/>
            <c:showVal val="0"/>
            <c:showCatName val="0"/>
            <c:showSerName val="0"/>
            <c:showPercent val="1"/>
            <c:showBubbleSize val="0"/>
            <c:separator>
</c:separator>
            <c:showLeaderLines val="0"/>
          </c:dLbls>
          <c:cat>
            <c:strRef>
              <c:f>Sheet1!$A$2:$A$4</c:f>
              <c:strCache>
                <c:ptCount val="3"/>
                <c:pt idx="0">
                  <c:v>Alwas watched programs</c:v>
                </c:pt>
                <c:pt idx="1">
                  <c:v>From time to time watched programs</c:v>
                </c:pt>
                <c:pt idx="2">
                  <c:v>Other</c:v>
                </c:pt>
              </c:strCache>
            </c:strRef>
          </c:cat>
          <c:val>
            <c:numRef>
              <c:f>Sheet1!$B$2:$B$4</c:f>
              <c:numCache>
                <c:formatCode>0%</c:formatCode>
                <c:ptCount val="3"/>
                <c:pt idx="0">
                  <c:v>0.63045070999518604</c:v>
                </c:pt>
                <c:pt idx="1">
                  <c:v>0.29883412110256902</c:v>
                </c:pt>
                <c:pt idx="2">
                  <c:v>7.0715168902245107E-2</c:v>
                </c:pt>
              </c:numCache>
            </c:numRef>
          </c:val>
        </c:ser>
        <c:dLbls>
          <c:showLegendKey val="0"/>
          <c:showVal val="0"/>
          <c:showCatName val="1"/>
          <c:showSerName val="0"/>
          <c:showPercent val="1"/>
          <c:showBubbleSize val="0"/>
          <c:showLeaderLines val="0"/>
        </c:dLbls>
        <c:firstSliceAng val="0"/>
        <c:holeSize val="64"/>
      </c:doughnutChart>
      <c:spPr>
        <a:noFill/>
        <a:ln w="24851">
          <a:noFill/>
        </a:ln>
      </c:spPr>
    </c:plotArea>
    <c:legend>
      <c:legendPos val="b"/>
      <c:layout>
        <c:manualLayout>
          <c:xMode val="edge"/>
          <c:yMode val="edge"/>
          <c:x val="0.63241237786747595"/>
          <c:y val="0.74498104707942503"/>
          <c:w val="0.30069291330287701"/>
          <c:h val="0.22875136889552"/>
        </c:manualLayout>
      </c:layout>
      <c:overlay val="0"/>
    </c:legend>
    <c:plotVisOnly val="1"/>
    <c:dispBlanksAs val="zero"/>
    <c:showDLblsOverMax val="0"/>
  </c:chart>
  <c:spPr>
    <a:noFill/>
    <a:ln>
      <a:noFill/>
    </a:ln>
    <a:effectLst/>
  </c:spPr>
  <c:txPr>
    <a:bodyPr/>
    <a:lstStyle/>
    <a:p>
      <a:pPr>
        <a:defRPr lang="en-US" sz="1200" b="0" i="0" u="none" strike="noStrike" baseline="0" noProof="0">
          <a:solidFill>
            <a:schemeClr val="tx1"/>
          </a:solidFill>
          <a:latin typeface="+mn-lt"/>
          <a:ea typeface="Arial"/>
          <a:cs typeface="Arial"/>
        </a:defRPr>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6986704137699E-2"/>
          <c:y val="2.68443446401135E-2"/>
          <c:w val="0.601200805544298"/>
          <c:h val="0.908190521214986"/>
        </c:manualLayout>
      </c:layout>
      <c:doughnutChart>
        <c:varyColors val="1"/>
        <c:ser>
          <c:idx val="0"/>
          <c:order val="0"/>
          <c:tx>
            <c:strRef>
              <c:f>Sheet1!$B$1</c:f>
              <c:strCache>
                <c:ptCount val="1"/>
                <c:pt idx="0">
                  <c:v>Number of programs</c:v>
                </c:pt>
              </c:strCache>
            </c:strRef>
          </c:tx>
          <c:dPt>
            <c:idx val="0"/>
            <c:bubble3D val="0"/>
          </c:dPt>
          <c:dPt>
            <c:idx val="1"/>
            <c:bubble3D val="0"/>
            <c:spPr>
              <a:solidFill>
                <a:srgbClr val="007DC3"/>
              </a:solidFill>
            </c:spPr>
          </c:dPt>
          <c:dPt>
            <c:idx val="2"/>
            <c:bubble3D val="0"/>
            <c:spPr>
              <a:solidFill>
                <a:srgbClr val="389DD7"/>
              </a:solidFill>
            </c:spPr>
          </c:dPt>
          <c:dPt>
            <c:idx val="3"/>
            <c:bubble3D val="0"/>
            <c:spPr>
              <a:solidFill>
                <a:schemeClr val="accent3"/>
              </a:solidFill>
            </c:spPr>
          </c:dPt>
          <c:dPt>
            <c:idx val="4"/>
            <c:bubble3D val="0"/>
            <c:spPr>
              <a:solidFill>
                <a:srgbClr val="B4BE46"/>
              </a:solidFill>
            </c:spPr>
          </c:dPt>
          <c:dPt>
            <c:idx val="5"/>
            <c:bubble3D val="0"/>
            <c:spPr>
              <a:solidFill>
                <a:srgbClr val="C6CE79"/>
              </a:solidFill>
            </c:spPr>
          </c:dPt>
          <c:dPt>
            <c:idx val="6"/>
            <c:bubble3D val="0"/>
            <c:spPr>
              <a:solidFill>
                <a:srgbClr val="8E8581"/>
              </a:solidFill>
            </c:spPr>
          </c:dPt>
          <c:dPt>
            <c:idx val="7"/>
            <c:bubble3D val="0"/>
            <c:spPr>
              <a:solidFill>
                <a:srgbClr val="A79D98"/>
              </a:solidFill>
            </c:spPr>
          </c:dPt>
          <c:dPt>
            <c:idx val="8"/>
            <c:bubble3D val="0"/>
            <c:spPr>
              <a:solidFill>
                <a:srgbClr val="BCB4B0"/>
              </a:solidFill>
            </c:spPr>
          </c:dPt>
          <c:dLbls>
            <c:dLbl>
              <c:idx val="0"/>
              <c:layout>
                <c:manualLayout>
                  <c:x val="-1.4904447236692001E-2"/>
                  <c:y val="-2.5195613185836501E-2"/>
                </c:manualLayout>
              </c:layout>
              <c:numFmt formatCode="General" sourceLinked="0"/>
              <c:spPr/>
              <c:txPr>
                <a:bodyPr/>
                <a:lstStyle/>
                <a:p>
                  <a:pPr>
                    <a:defRPr sz="1000">
                      <a:solidFill>
                        <a:schemeClr val="bg1"/>
                      </a:solidFill>
                    </a:defRPr>
                  </a:pPr>
                  <a:endParaRPr lang="hu-HU"/>
                </a:p>
              </c:txPr>
              <c:showLegendKey val="0"/>
              <c:showVal val="0"/>
              <c:showCatName val="0"/>
              <c:showSerName val="0"/>
              <c:showPercent val="1"/>
              <c:showBubbleSize val="0"/>
            </c:dLbl>
            <c:dLbl>
              <c:idx val="1"/>
              <c:layout>
                <c:manualLayout>
                  <c:x val="5.9617788946768099E-2"/>
                  <c:y val="-0.14697441025071301"/>
                </c:manualLayout>
              </c:layout>
              <c:numFmt formatCode="General" sourceLinked="0"/>
              <c:spPr/>
              <c:txPr>
                <a:bodyPr/>
                <a:lstStyle/>
                <a:p>
                  <a:pPr>
                    <a:defRPr sz="1000">
                      <a:solidFill>
                        <a:schemeClr val="bg1"/>
                      </a:solidFill>
                    </a:defRPr>
                  </a:pPr>
                  <a:endParaRPr lang="hu-HU"/>
                </a:p>
              </c:txPr>
              <c:showLegendKey val="0"/>
              <c:showVal val="0"/>
              <c:showCatName val="0"/>
              <c:showSerName val="0"/>
              <c:showPercent val="1"/>
              <c:showBubbleSize val="0"/>
            </c:dLbl>
            <c:dLbl>
              <c:idx val="2"/>
              <c:layout>
                <c:manualLayout>
                  <c:x val="7.4504632505621501E-3"/>
                  <c:y val="-3.44875701641617E-2"/>
                </c:manualLayout>
              </c:layout>
              <c:showLegendKey val="0"/>
              <c:showVal val="0"/>
              <c:showCatName val="0"/>
              <c:showSerName val="0"/>
              <c:showPercent val="1"/>
              <c:showBubbleSize val="0"/>
              <c:separator>
</c:separator>
            </c:dLbl>
            <c:dLbl>
              <c:idx val="3"/>
              <c:layout>
                <c:manualLayout>
                  <c:x val="3.0406685831657599E-3"/>
                  <c:y val="2.6267580664224102E-2"/>
                </c:manualLayout>
              </c:layout>
              <c:showLegendKey val="0"/>
              <c:showVal val="0"/>
              <c:showCatName val="0"/>
              <c:showSerName val="0"/>
              <c:showPercent val="1"/>
              <c:showBubbleSize val="0"/>
              <c:separator>
</c:separator>
            </c:dLbl>
            <c:dLbl>
              <c:idx val="4"/>
              <c:layout>
                <c:manualLayout>
                  <c:x val="1.9872596315589301E-2"/>
                  <c:y val="-2.86796837388438E-2"/>
                </c:manualLayout>
              </c:layout>
              <c:showLegendKey val="0"/>
              <c:showVal val="0"/>
              <c:showCatName val="0"/>
              <c:showSerName val="0"/>
              <c:showPercent val="1"/>
              <c:showBubbleSize val="0"/>
              <c:separator>
</c:separator>
            </c:dLbl>
            <c:dLbl>
              <c:idx val="5"/>
              <c:layout>
                <c:manualLayout>
                  <c:x val="2.7324819933935401E-2"/>
                  <c:y val="7.5051184788992101E-3"/>
                </c:manualLayout>
              </c:layout>
              <c:showLegendKey val="0"/>
              <c:showVal val="0"/>
              <c:showCatName val="0"/>
              <c:showSerName val="0"/>
              <c:showPercent val="1"/>
              <c:showBubbleSize val="0"/>
              <c:separator>
</c:separator>
            </c:dLbl>
            <c:numFmt formatCode="General" sourceLinked="0"/>
            <c:txPr>
              <a:bodyPr/>
              <a:lstStyle/>
              <a:p>
                <a:pPr>
                  <a:defRPr sz="1000"/>
                </a:pPr>
                <a:endParaRPr lang="hu-HU"/>
              </a:p>
            </c:txPr>
            <c:showLegendKey val="0"/>
            <c:showVal val="0"/>
            <c:showCatName val="0"/>
            <c:showSerName val="0"/>
            <c:showPercent val="1"/>
            <c:showBubbleSize val="0"/>
            <c:separator>
</c:separator>
            <c:showLeaderLines val="0"/>
          </c:dLbls>
          <c:cat>
            <c:strRef>
              <c:f>Sheet1!$A$2:$A$8</c:f>
              <c:strCache>
                <c:ptCount val="7"/>
                <c:pt idx="0">
                  <c:v>Found by surfing on favorite channels, generally or from time to time watched programs</c:v>
                </c:pt>
                <c:pt idx="1">
                  <c:v>Found by surfing on favorite channels, interesting programs</c:v>
                </c:pt>
                <c:pt idx="2">
                  <c:v>Found by surfing on favorite channels, there was no better one</c:v>
                </c:pt>
                <c:pt idx="3">
                  <c:v>Found by surfing on all channels, generally or from time to time watched programs</c:v>
                </c:pt>
                <c:pt idx="4">
                  <c:v>Found by surfing on all channels, interesting programs</c:v>
                </c:pt>
                <c:pt idx="5">
                  <c:v>Found by surfing on all channels, there was no better one</c:v>
                </c:pt>
                <c:pt idx="6">
                  <c:v>Other</c:v>
                </c:pt>
              </c:strCache>
            </c:strRef>
          </c:cat>
          <c:val>
            <c:numRef>
              <c:f>Sheet1!$B$2:$B$8</c:f>
              <c:numCache>
                <c:formatCode>0%</c:formatCode>
                <c:ptCount val="7"/>
                <c:pt idx="0">
                  <c:v>0.22991574244051899</c:v>
                </c:pt>
                <c:pt idx="1">
                  <c:v>0.32076372741637899</c:v>
                </c:pt>
                <c:pt idx="2">
                  <c:v>8.9475393835990097E-2</c:v>
                </c:pt>
                <c:pt idx="3">
                  <c:v>4.9150791230860497E-2</c:v>
                </c:pt>
                <c:pt idx="4">
                  <c:v>0.10418948853275101</c:v>
                </c:pt>
                <c:pt idx="5">
                  <c:v>3.7181818645493102E-2</c:v>
                </c:pt>
                <c:pt idx="6">
                  <c:v>0.16932303789800701</c:v>
                </c:pt>
              </c:numCache>
            </c:numRef>
          </c:val>
        </c:ser>
        <c:dLbls>
          <c:showLegendKey val="0"/>
          <c:showVal val="0"/>
          <c:showCatName val="1"/>
          <c:showSerName val="0"/>
          <c:showPercent val="1"/>
          <c:showBubbleSize val="0"/>
          <c:showLeaderLines val="0"/>
        </c:dLbls>
        <c:firstSliceAng val="0"/>
        <c:holeSize val="64"/>
      </c:doughnutChart>
    </c:plotArea>
    <c:legend>
      <c:legendPos val="b"/>
      <c:layout>
        <c:manualLayout>
          <c:xMode val="edge"/>
          <c:yMode val="edge"/>
          <c:x val="0.66399703632303797"/>
          <c:y val="0.46381089931806502"/>
          <c:w val="0.29625777104578399"/>
          <c:h val="0.53618910068193504"/>
        </c:manualLayout>
      </c:layout>
      <c:overlay val="0"/>
      <c:txPr>
        <a:bodyPr/>
        <a:lstStyle/>
        <a:p>
          <a:pPr>
            <a:defRPr sz="600">
              <a:solidFill>
                <a:schemeClr val="bg2"/>
              </a:solidFill>
            </a:defRPr>
          </a:pPr>
          <a:endParaRPr lang="hu-HU"/>
        </a:p>
      </c:txPr>
    </c:legend>
    <c:plotVisOnly val="1"/>
    <c:dispBlanksAs val="zero"/>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569141861751599E-2"/>
          <c:y val="2.03878074427923E-2"/>
          <c:w val="0.75769687981827405"/>
          <c:h val="0.56518903335844395"/>
        </c:manualLayout>
      </c:layout>
      <c:barChart>
        <c:barDir val="col"/>
        <c:grouping val="percentStacked"/>
        <c:varyColors val="0"/>
        <c:ser>
          <c:idx val="0"/>
          <c:order val="0"/>
          <c:tx>
            <c:strRef>
              <c:f>Sheet1!$B$1</c:f>
              <c:strCache>
                <c:ptCount val="1"/>
                <c:pt idx="0">
                  <c:v>Male</c:v>
                </c:pt>
              </c:strCache>
            </c:strRef>
          </c:tx>
          <c:spPr>
            <a:solidFill>
              <a:schemeClr val="accent1"/>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Sheet1!$B$2:$B$15</c:f>
              <c:numCache>
                <c:formatCode>0%</c:formatCode>
                <c:ptCount val="14"/>
                <c:pt idx="0">
                  <c:v>0.49</c:v>
                </c:pt>
                <c:pt idx="1">
                  <c:v>0.54</c:v>
                </c:pt>
                <c:pt idx="2">
                  <c:v>0.42</c:v>
                </c:pt>
                <c:pt idx="3">
                  <c:v>0.51</c:v>
                </c:pt>
              </c:numCache>
            </c:numRef>
          </c:val>
        </c:ser>
        <c:ser>
          <c:idx val="1"/>
          <c:order val="1"/>
          <c:tx>
            <c:strRef>
              <c:f>Sheet1!$C$1</c:f>
              <c:strCache>
                <c:ptCount val="1"/>
                <c:pt idx="0">
                  <c:v>Female</c:v>
                </c:pt>
              </c:strCache>
            </c:strRef>
          </c:tx>
          <c:spPr>
            <a:solidFill>
              <a:schemeClr val="accent2"/>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Sheet1!$C$2:$C$15</c:f>
              <c:numCache>
                <c:formatCode>0%</c:formatCode>
                <c:ptCount val="14"/>
                <c:pt idx="0">
                  <c:v>0.51</c:v>
                </c:pt>
                <c:pt idx="1">
                  <c:v>0.46</c:v>
                </c:pt>
                <c:pt idx="2">
                  <c:v>0.57999999999999996</c:v>
                </c:pt>
                <c:pt idx="3">
                  <c:v>0.49</c:v>
                </c:pt>
              </c:numCache>
            </c:numRef>
          </c:val>
        </c:ser>
        <c:ser>
          <c:idx val="2"/>
          <c:order val="2"/>
          <c:tx>
            <c:strRef>
              <c:f>Sheet1!$D$1</c:f>
              <c:strCache>
                <c:ptCount val="1"/>
                <c:pt idx="0">
                  <c:v>18-29</c:v>
                </c:pt>
              </c:strCache>
            </c:strRef>
          </c:tx>
          <c:spPr>
            <a:solidFill>
              <a:schemeClr val="accent3"/>
            </a:solidFill>
            <a:ln>
              <a:noFill/>
            </a:ln>
            <a:effectLst/>
          </c:spPr>
          <c:invertIfNegative val="0"/>
          <c:dLbls>
            <c:numFmt formatCode="0%" sourceLinked="0"/>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Sheet1!$D$2:$D$15</c:f>
              <c:numCache>
                <c:formatCode>General</c:formatCode>
                <c:ptCount val="14"/>
                <c:pt idx="5" formatCode="0%">
                  <c:v>0.2</c:v>
                </c:pt>
                <c:pt idx="6" formatCode="0%">
                  <c:v>0.22</c:v>
                </c:pt>
                <c:pt idx="7" formatCode="0%">
                  <c:v>0.14000000000000001</c:v>
                </c:pt>
                <c:pt idx="8" formatCode="0%">
                  <c:v>0.25</c:v>
                </c:pt>
              </c:numCache>
            </c:numRef>
          </c:val>
        </c:ser>
        <c:ser>
          <c:idx val="3"/>
          <c:order val="3"/>
          <c:tx>
            <c:strRef>
              <c:f>Sheet1!$E$1</c:f>
              <c:strCache>
                <c:ptCount val="1"/>
                <c:pt idx="0">
                  <c:v>30-49</c:v>
                </c:pt>
              </c:strCache>
            </c:strRef>
          </c:tx>
          <c:spPr>
            <a:solidFill>
              <a:schemeClr val="accent4"/>
            </a:solidFill>
            <a:ln>
              <a:noFill/>
            </a:ln>
            <a:effectLst/>
          </c:spPr>
          <c:invertIfNegative val="0"/>
          <c:dLbls>
            <c:numFmt formatCode="0%" sourceLinked="0"/>
            <c:spPr>
              <a:effectLst/>
            </c:spPr>
            <c:txPr>
              <a:bodyPr lIns="90000"/>
              <a:lstStyle/>
              <a:p>
                <a:pPr>
                  <a:defRPr>
                    <a:solidFill>
                      <a:schemeClr val="tx1"/>
                    </a:solidFill>
                  </a:defRPr>
                </a:pPr>
                <a:endParaRPr lang="hu-HU"/>
              </a:p>
            </c:txPr>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Sheet1!$E$2:$E$15</c:f>
              <c:numCache>
                <c:formatCode>General</c:formatCode>
                <c:ptCount val="14"/>
                <c:pt idx="5" formatCode="0%">
                  <c:v>0.43</c:v>
                </c:pt>
                <c:pt idx="6" formatCode="0%">
                  <c:v>0.52</c:v>
                </c:pt>
                <c:pt idx="7" formatCode="0%">
                  <c:v>0.35</c:v>
                </c:pt>
                <c:pt idx="8" formatCode="0%">
                  <c:v>0.43</c:v>
                </c:pt>
              </c:numCache>
            </c:numRef>
          </c:val>
        </c:ser>
        <c:ser>
          <c:idx val="4"/>
          <c:order val="4"/>
          <c:tx>
            <c:strRef>
              <c:f>Sheet1!$F$1</c:f>
              <c:strCache>
                <c:ptCount val="1"/>
                <c:pt idx="0">
                  <c:v>50-69</c:v>
                </c:pt>
              </c:strCache>
            </c:strRef>
          </c:tx>
          <c:spPr>
            <a:solidFill>
              <a:srgbClr val="FFD600"/>
            </a:solidFill>
            <a:ln>
              <a:noFill/>
            </a:ln>
            <a:effectLst/>
          </c:spPr>
          <c:invertIfNegative val="0"/>
          <c:dLbls>
            <c:numFmt formatCode="0%" sourceLinked="0"/>
            <c:spPr>
              <a:effectLst/>
            </c:spPr>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Sheet1!$F$2:$F$15</c:f>
              <c:numCache>
                <c:formatCode>General</c:formatCode>
                <c:ptCount val="14"/>
                <c:pt idx="5" formatCode="0%">
                  <c:v>0.37</c:v>
                </c:pt>
                <c:pt idx="6" formatCode="0%">
                  <c:v>0.25</c:v>
                </c:pt>
                <c:pt idx="7" formatCode="0%">
                  <c:v>0.51</c:v>
                </c:pt>
                <c:pt idx="8" formatCode="0%">
                  <c:v>0.33</c:v>
                </c:pt>
              </c:numCache>
            </c:numRef>
          </c:val>
        </c:ser>
        <c:ser>
          <c:idx val="5"/>
          <c:order val="5"/>
          <c:tx>
            <c:strRef>
              <c:f>Sheet1!$G$1</c:f>
              <c:strCache>
                <c:ptCount val="1"/>
                <c:pt idx="0">
                  <c:v>Primary education</c:v>
                </c:pt>
              </c:strCache>
            </c:strRef>
          </c:tx>
          <c:spPr>
            <a:solidFill>
              <a:schemeClr val="accent5"/>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Sheet1!$G$2:$G$15</c:f>
              <c:numCache>
                <c:formatCode>General</c:formatCode>
                <c:ptCount val="14"/>
                <c:pt idx="10" formatCode="####.0%">
                  <c:v>0.39491772356912103</c:v>
                </c:pt>
                <c:pt idx="11" formatCode="####.0%">
                  <c:v>0.40998435777174902</c:v>
                </c:pt>
                <c:pt idx="12" formatCode="####.0%">
                  <c:v>0.38865220559640101</c:v>
                </c:pt>
                <c:pt idx="13" formatCode="####.0%">
                  <c:v>0.38963530935991397</c:v>
                </c:pt>
              </c:numCache>
            </c:numRef>
          </c:val>
        </c:ser>
        <c:ser>
          <c:idx val="6"/>
          <c:order val="6"/>
          <c:tx>
            <c:strRef>
              <c:f>Sheet1!$H$1</c:f>
              <c:strCache>
                <c:ptCount val="1"/>
                <c:pt idx="0">
                  <c:v>Secondary Education</c:v>
                </c:pt>
              </c:strCache>
            </c:strRef>
          </c:tx>
          <c:spPr>
            <a:solidFill>
              <a:schemeClr val="accent5">
                <a:lumMod val="60000"/>
                <a:lumOff val="40000"/>
              </a:schemeClr>
            </a:solidFill>
            <a:ln>
              <a:noFill/>
            </a:ln>
          </c:spPr>
          <c:invertIfNegative val="0"/>
          <c:dLbls>
            <c:numFmt formatCode="0%" sourceLinked="0"/>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Sheet1!$H$2:$H$15</c:f>
              <c:numCache>
                <c:formatCode>General</c:formatCode>
                <c:ptCount val="14"/>
                <c:pt idx="10" formatCode="####.0%">
                  <c:v>0.38007680290704998</c:v>
                </c:pt>
                <c:pt idx="11" formatCode="####.0%">
                  <c:v>0.33172598003492498</c:v>
                </c:pt>
                <c:pt idx="12" formatCode="####.0%">
                  <c:v>0.40209175831459398</c:v>
                </c:pt>
                <c:pt idx="13" formatCode="####.0%">
                  <c:v>0.39527373552143003</c:v>
                </c:pt>
              </c:numCache>
            </c:numRef>
          </c:val>
        </c:ser>
        <c:ser>
          <c:idx val="7"/>
          <c:order val="7"/>
          <c:tx>
            <c:strRef>
              <c:f>Sheet1!$I$1</c:f>
              <c:strCache>
                <c:ptCount val="1"/>
                <c:pt idx="0">
                  <c:v>Higher education</c:v>
                </c:pt>
              </c:strCache>
            </c:strRef>
          </c:tx>
          <c:spPr>
            <a:solidFill>
              <a:schemeClr val="accent6">
                <a:lumMod val="40000"/>
                <a:lumOff val="60000"/>
              </a:schemeClr>
            </a:solidFill>
          </c:spPr>
          <c:invertIfNegative val="0"/>
          <c:dLbls>
            <c:numFmt formatCode="0%" sourceLinked="0"/>
            <c:showLegendKey val="0"/>
            <c:showVal val="1"/>
            <c:showCatName val="0"/>
            <c:showSerName val="0"/>
            <c:showPercent val="0"/>
            <c:showBubbleSize val="0"/>
            <c:showLeaderLines val="0"/>
          </c:dLbls>
          <c:cat>
            <c:strRef>
              <c:f>Sheet1!$A$2:$A$15</c:f>
              <c:strCache>
                <c:ptCount val="14"/>
                <c:pt idx="0">
                  <c:v>Total sample</c:v>
                </c:pt>
                <c:pt idx="1">
                  <c:v>Switchers</c:v>
                </c:pt>
                <c:pt idx="2">
                  <c:v>Alone, conscious</c:v>
                </c:pt>
                <c:pt idx="3">
                  <c:v>In a company, conscious</c:v>
                </c:pt>
                <c:pt idx="5">
                  <c:v>Total sample</c:v>
                </c:pt>
                <c:pt idx="6">
                  <c:v>Switchers</c:v>
                </c:pt>
                <c:pt idx="7">
                  <c:v>Alone, conscious</c:v>
                </c:pt>
                <c:pt idx="8">
                  <c:v>In a company, conscious</c:v>
                </c:pt>
                <c:pt idx="10">
                  <c:v>Total sample</c:v>
                </c:pt>
                <c:pt idx="11">
                  <c:v>Switchers</c:v>
                </c:pt>
                <c:pt idx="12">
                  <c:v>Alone, conscious</c:v>
                </c:pt>
                <c:pt idx="13">
                  <c:v>In a company, conscious</c:v>
                </c:pt>
              </c:strCache>
            </c:strRef>
          </c:cat>
          <c:val>
            <c:numRef>
              <c:f>Sheet1!$I$2:$I$15</c:f>
              <c:numCache>
                <c:formatCode>General</c:formatCode>
                <c:ptCount val="14"/>
                <c:pt idx="10" formatCode="####.0%">
                  <c:v>0.22500547352382699</c:v>
                </c:pt>
                <c:pt idx="11" formatCode="####.0%">
                  <c:v>0.258289662193328</c:v>
                </c:pt>
                <c:pt idx="12" formatCode="####.0%">
                  <c:v>0.209256036089005</c:v>
                </c:pt>
                <c:pt idx="13" formatCode="####.0%">
                  <c:v>0.215090955118656</c:v>
                </c:pt>
              </c:numCache>
            </c:numRef>
          </c:val>
        </c:ser>
        <c:dLbls>
          <c:showLegendKey val="0"/>
          <c:showVal val="0"/>
          <c:showCatName val="0"/>
          <c:showSerName val="0"/>
          <c:showPercent val="0"/>
          <c:showBubbleSize val="0"/>
        </c:dLbls>
        <c:gapWidth val="40"/>
        <c:overlap val="100"/>
        <c:axId val="163261440"/>
        <c:axId val="163267328"/>
      </c:barChart>
      <c:catAx>
        <c:axId val="163261440"/>
        <c:scaling>
          <c:orientation val="minMax"/>
        </c:scaling>
        <c:delete val="0"/>
        <c:axPos val="b"/>
        <c:numFmt formatCode="s\t\a\nd\a\rd" sourceLinked="1"/>
        <c:majorTickMark val="none"/>
        <c:minorTickMark val="none"/>
        <c:tickLblPos val="nextTo"/>
        <c:spPr>
          <a:ln w="9525">
            <a:solidFill>
              <a:schemeClr val="bg1">
                <a:lumMod val="65000"/>
              </a:schemeClr>
            </a:solidFill>
          </a:ln>
        </c:spPr>
        <c:txPr>
          <a:bodyPr rot="2820000"/>
          <a:lstStyle/>
          <a:p>
            <a:pPr>
              <a:defRPr sz="1050"/>
            </a:pPr>
            <a:endParaRPr lang="hu-HU"/>
          </a:p>
        </c:txPr>
        <c:crossAx val="163267328"/>
        <c:crosses val="autoZero"/>
        <c:auto val="1"/>
        <c:lblAlgn val="ctr"/>
        <c:lblOffset val="100"/>
        <c:noMultiLvlLbl val="0"/>
      </c:catAx>
      <c:valAx>
        <c:axId val="163267328"/>
        <c:scaling>
          <c:orientation val="minMax"/>
        </c:scaling>
        <c:delete val="1"/>
        <c:axPos val="l"/>
        <c:numFmt formatCode="0%" sourceLinked="0"/>
        <c:majorTickMark val="none"/>
        <c:minorTickMark val="none"/>
        <c:tickLblPos val="nextTo"/>
        <c:crossAx val="163261440"/>
        <c:crosses val="autoZero"/>
        <c:crossBetween val="between"/>
      </c:valAx>
    </c:plotArea>
    <c:legend>
      <c:legendPos val="tr"/>
      <c:layout>
        <c:manualLayout>
          <c:xMode val="edge"/>
          <c:yMode val="edge"/>
          <c:x val="0.82284888716264704"/>
          <c:y val="3.8832035933676602E-2"/>
          <c:w val="0.16858644351070501"/>
          <c:h val="0.56674460848098296"/>
        </c:manualLayout>
      </c:layout>
      <c:overlay val="0"/>
      <c:txPr>
        <a:bodyPr/>
        <a:lstStyle/>
        <a:p>
          <a:pPr>
            <a:defRPr sz="1050"/>
          </a:pPr>
          <a:endParaRPr lang="hu-HU"/>
        </a:p>
      </c:txPr>
    </c:legend>
    <c:plotVisOnly val="1"/>
    <c:dispBlanksAs val="gap"/>
    <c:showDLblsOverMax val="0"/>
  </c:chart>
  <c:txPr>
    <a:bodyPr/>
    <a:lstStyle/>
    <a:p>
      <a:pPr>
        <a:defRPr sz="1200"/>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569141861751599E-2"/>
          <c:y val="2.03878074427923E-2"/>
          <c:w val="0.53647116980332599"/>
          <c:h val="0.82059250997644295"/>
        </c:manualLayout>
      </c:layout>
      <c:barChart>
        <c:barDir val="col"/>
        <c:grouping val="percentStacked"/>
        <c:varyColors val="0"/>
        <c:ser>
          <c:idx val="0"/>
          <c:order val="0"/>
          <c:tx>
            <c:strRef>
              <c:f>Sheet1!$B$1</c:f>
              <c:strCache>
                <c:ptCount val="1"/>
                <c:pt idx="0">
                  <c:v>We don’t have enough money even for the most essential things</c:v>
                </c:pt>
              </c:strCache>
            </c:strRef>
          </c:tx>
          <c:spPr>
            <a:solidFill>
              <a:schemeClr val="accent1"/>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Sheet1!$A$2:$A$5</c:f>
              <c:strCache>
                <c:ptCount val="4"/>
                <c:pt idx="0">
                  <c:v>Total sample</c:v>
                </c:pt>
                <c:pt idx="1">
                  <c:v>Switchers</c:v>
                </c:pt>
                <c:pt idx="2">
                  <c:v>Alone, conscious</c:v>
                </c:pt>
                <c:pt idx="3">
                  <c:v>In a company, conscious</c:v>
                </c:pt>
              </c:strCache>
            </c:strRef>
          </c:cat>
          <c:val>
            <c:numRef>
              <c:f>Sheet1!$B$2:$B$5</c:f>
              <c:numCache>
                <c:formatCode>####.0%</c:formatCode>
                <c:ptCount val="4"/>
                <c:pt idx="0">
                  <c:v>3.7936267071320202E-2</c:v>
                </c:pt>
                <c:pt idx="1">
                  <c:v>2.1978021978022001E-2</c:v>
                </c:pt>
                <c:pt idx="2">
                  <c:v>6.5789473684210495E-2</c:v>
                </c:pt>
                <c:pt idx="3">
                  <c:v>2.40963855421687E-2</c:v>
                </c:pt>
              </c:numCache>
            </c:numRef>
          </c:val>
        </c:ser>
        <c:ser>
          <c:idx val="1"/>
          <c:order val="1"/>
          <c:tx>
            <c:strRef>
              <c:f>Sheet1!$C$1</c:f>
              <c:strCache>
                <c:ptCount val="1"/>
                <c:pt idx="0">
                  <c:v>We have to refuse buying many things to have enough money for essential things</c:v>
                </c:pt>
              </c:strCache>
            </c:strRef>
          </c:tx>
          <c:spPr>
            <a:solidFill>
              <a:schemeClr val="accent2"/>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Sheet1!$A$2:$A$5</c:f>
              <c:strCache>
                <c:ptCount val="4"/>
                <c:pt idx="0">
                  <c:v>Total sample</c:v>
                </c:pt>
                <c:pt idx="1">
                  <c:v>Switchers</c:v>
                </c:pt>
                <c:pt idx="2">
                  <c:v>Alone, conscious</c:v>
                </c:pt>
                <c:pt idx="3">
                  <c:v>In a company, conscious</c:v>
                </c:pt>
              </c:strCache>
            </c:strRef>
          </c:cat>
          <c:val>
            <c:numRef>
              <c:f>Sheet1!$C$2:$C$5</c:f>
              <c:numCache>
                <c:formatCode>####.0%</c:formatCode>
                <c:ptCount val="4"/>
                <c:pt idx="0">
                  <c:v>0.25189681335356601</c:v>
                </c:pt>
                <c:pt idx="1">
                  <c:v>0.20329670329670299</c:v>
                </c:pt>
                <c:pt idx="2">
                  <c:v>0.30701754385964902</c:v>
                </c:pt>
                <c:pt idx="3">
                  <c:v>0.236947791164659</c:v>
                </c:pt>
              </c:numCache>
            </c:numRef>
          </c:val>
        </c:ser>
        <c:ser>
          <c:idx val="2"/>
          <c:order val="2"/>
          <c:tx>
            <c:strRef>
              <c:f>Sheet1!$D$1</c:f>
              <c:strCache>
                <c:ptCount val="1"/>
                <c:pt idx="0">
                  <c:v>We have enough money for everyday things, but we can’t afford buying any extra </c:v>
                </c:pt>
              </c:strCache>
            </c:strRef>
          </c:tx>
          <c:spPr>
            <a:solidFill>
              <a:schemeClr val="accent3"/>
            </a:solidFill>
            <a:ln>
              <a:noFill/>
            </a:ln>
            <a:effectLst/>
          </c:spPr>
          <c:invertIfNegative val="0"/>
          <c:dLbls>
            <c:numFmt formatCode="0%" sourceLinked="0"/>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Sheet1!$A$2:$A$5</c:f>
              <c:strCache>
                <c:ptCount val="4"/>
                <c:pt idx="0">
                  <c:v>Total sample</c:v>
                </c:pt>
                <c:pt idx="1">
                  <c:v>Switchers</c:v>
                </c:pt>
                <c:pt idx="2">
                  <c:v>Alone, conscious</c:v>
                </c:pt>
                <c:pt idx="3">
                  <c:v>In a company, conscious</c:v>
                </c:pt>
              </c:strCache>
            </c:strRef>
          </c:cat>
          <c:val>
            <c:numRef>
              <c:f>Sheet1!$D$2:$D$5</c:f>
              <c:numCache>
                <c:formatCode>####.0%</c:formatCode>
                <c:ptCount val="4"/>
                <c:pt idx="0">
                  <c:v>0.40819423368740498</c:v>
                </c:pt>
                <c:pt idx="1">
                  <c:v>0.42307692307692302</c:v>
                </c:pt>
                <c:pt idx="2">
                  <c:v>0.38596491228070201</c:v>
                </c:pt>
                <c:pt idx="3">
                  <c:v>0.417670682730924</c:v>
                </c:pt>
              </c:numCache>
            </c:numRef>
          </c:val>
        </c:ser>
        <c:ser>
          <c:idx val="3"/>
          <c:order val="3"/>
          <c:tx>
            <c:strRef>
              <c:f>Sheet1!$E$1</c:f>
              <c:strCache>
                <c:ptCount val="1"/>
                <c:pt idx="0">
                  <c:v>We have enough money and we can even save some money</c:v>
                </c:pt>
              </c:strCache>
            </c:strRef>
          </c:tx>
          <c:spPr>
            <a:solidFill>
              <a:schemeClr val="accent4"/>
            </a:solidFill>
            <a:ln>
              <a:noFill/>
            </a:ln>
            <a:effectLst/>
          </c:spPr>
          <c:invertIfNegative val="0"/>
          <c:dLbls>
            <c:numFmt formatCode="0%" sourceLinked="0"/>
            <c:spPr>
              <a:effectLst/>
            </c:spPr>
            <c:txPr>
              <a:bodyPr lIns="90000"/>
              <a:lstStyle/>
              <a:p>
                <a:pPr>
                  <a:defRPr>
                    <a:solidFill>
                      <a:schemeClr val="tx1"/>
                    </a:solidFill>
                  </a:defRPr>
                </a:pPr>
                <a:endParaRPr lang="hu-HU"/>
              </a:p>
            </c:txPr>
            <c:showLegendKey val="0"/>
            <c:showVal val="1"/>
            <c:showCatName val="0"/>
            <c:showSerName val="0"/>
            <c:showPercent val="0"/>
            <c:showBubbleSize val="0"/>
            <c:showLeaderLines val="0"/>
          </c:dLbls>
          <c:cat>
            <c:strRef>
              <c:f>Sheet1!$A$2:$A$5</c:f>
              <c:strCache>
                <c:ptCount val="4"/>
                <c:pt idx="0">
                  <c:v>Total sample</c:v>
                </c:pt>
                <c:pt idx="1">
                  <c:v>Switchers</c:v>
                </c:pt>
                <c:pt idx="2">
                  <c:v>Alone, conscious</c:v>
                </c:pt>
                <c:pt idx="3">
                  <c:v>In a company, conscious</c:v>
                </c:pt>
              </c:strCache>
            </c:strRef>
          </c:cat>
          <c:val>
            <c:numRef>
              <c:f>Sheet1!$E$2:$E$5</c:f>
              <c:numCache>
                <c:formatCode>####.0%</c:formatCode>
                <c:ptCount val="4"/>
                <c:pt idx="0">
                  <c:v>0.22610015174506801</c:v>
                </c:pt>
                <c:pt idx="1">
                  <c:v>0.29120879120879101</c:v>
                </c:pt>
                <c:pt idx="2">
                  <c:v>0.18421052631578899</c:v>
                </c:pt>
                <c:pt idx="3">
                  <c:v>0.21686746987951799</c:v>
                </c:pt>
              </c:numCache>
            </c:numRef>
          </c:val>
        </c:ser>
        <c:ser>
          <c:idx val="4"/>
          <c:order val="4"/>
          <c:tx>
            <c:strRef>
              <c:f>Sheet1!$F$1</c:f>
              <c:strCache>
                <c:ptCount val="1"/>
                <c:pt idx="0">
                  <c:v>We have money, we don’t need to save money, not even for purchasing bigger (more expensive) things</c:v>
                </c:pt>
              </c:strCache>
            </c:strRef>
          </c:tx>
          <c:spPr>
            <a:solidFill>
              <a:srgbClr val="FFD600"/>
            </a:solidFill>
            <a:ln>
              <a:noFill/>
            </a:ln>
            <a:effectLst/>
          </c:spPr>
          <c:invertIfNegative val="0"/>
          <c:dLbls>
            <c:dLbl>
              <c:idx val="0"/>
              <c:layout>
                <c:manualLayout>
                  <c:x val="3.1390134529148003E-2"/>
                  <c:y val="3.4513983326756601E-3"/>
                </c:manualLayout>
              </c:layout>
              <c:showLegendKey val="0"/>
              <c:showVal val="1"/>
              <c:showCatName val="0"/>
              <c:showSerName val="0"/>
              <c:showPercent val="0"/>
              <c:showBubbleSize val="0"/>
            </c:dLbl>
            <c:dLbl>
              <c:idx val="1"/>
              <c:layout>
                <c:manualLayout>
                  <c:x val="3.1390134529148003E-2"/>
                  <c:y val="3.95468157137189E-18"/>
                </c:manualLayout>
              </c:layout>
              <c:showLegendKey val="0"/>
              <c:showVal val="1"/>
              <c:showCatName val="0"/>
              <c:showSerName val="0"/>
              <c:showPercent val="0"/>
              <c:showBubbleSize val="0"/>
            </c:dLbl>
            <c:dLbl>
              <c:idx val="2"/>
              <c:layout>
                <c:manualLayout>
                  <c:x val="3.2884902840059703E-2"/>
                  <c:y val="-3.4513983326756601E-3"/>
                </c:manualLayout>
              </c:layout>
              <c:showLegendKey val="0"/>
              <c:showVal val="1"/>
              <c:showCatName val="0"/>
              <c:showSerName val="0"/>
              <c:showPercent val="0"/>
              <c:showBubbleSize val="0"/>
            </c:dLbl>
            <c:dLbl>
              <c:idx val="3"/>
              <c:layout>
                <c:manualLayout>
                  <c:x val="3.4379671150971597E-2"/>
                  <c:y val="-6.9027966653513297E-3"/>
                </c:manualLayout>
              </c:layout>
              <c:showLegendKey val="0"/>
              <c:showVal val="1"/>
              <c:showCatName val="0"/>
              <c:showSerName val="0"/>
              <c:showPercent val="0"/>
              <c:showBubbleSize val="0"/>
            </c:dLbl>
            <c:numFmt formatCode="0%" sourceLinked="0"/>
            <c:spPr>
              <a:effectLst/>
            </c:spPr>
            <c:txPr>
              <a:bodyPr/>
              <a:lstStyle/>
              <a:p>
                <a:pPr>
                  <a:defRPr>
                    <a:solidFill>
                      <a:schemeClr val="tx1"/>
                    </a:solidFill>
                  </a:defRPr>
                </a:pPr>
                <a:endParaRPr lang="hu-HU"/>
              </a:p>
            </c:txPr>
            <c:showLegendKey val="0"/>
            <c:showVal val="1"/>
            <c:showCatName val="0"/>
            <c:showSerName val="0"/>
            <c:showPercent val="0"/>
            <c:showBubbleSize val="0"/>
            <c:showLeaderLines val="0"/>
          </c:dLbls>
          <c:cat>
            <c:strRef>
              <c:f>Sheet1!$A$2:$A$5</c:f>
              <c:strCache>
                <c:ptCount val="4"/>
                <c:pt idx="0">
                  <c:v>Total sample</c:v>
                </c:pt>
                <c:pt idx="1">
                  <c:v>Switchers</c:v>
                </c:pt>
                <c:pt idx="2">
                  <c:v>Alone, conscious</c:v>
                </c:pt>
                <c:pt idx="3">
                  <c:v>In a company, conscious</c:v>
                </c:pt>
              </c:strCache>
            </c:strRef>
          </c:cat>
          <c:val>
            <c:numRef>
              <c:f>Sheet1!$F$2:$F$5</c:f>
              <c:numCache>
                <c:formatCode>####.0%</c:formatCode>
                <c:ptCount val="4"/>
                <c:pt idx="0">
                  <c:v>2.7314112291350501E-2</c:v>
                </c:pt>
                <c:pt idx="1">
                  <c:v>2.1978021978022001E-2</c:v>
                </c:pt>
                <c:pt idx="2">
                  <c:v>8.7719298245613996E-3</c:v>
                </c:pt>
                <c:pt idx="3">
                  <c:v>4.81927710843374E-2</c:v>
                </c:pt>
              </c:numCache>
            </c:numRef>
          </c:val>
        </c:ser>
        <c:ser>
          <c:idx val="5"/>
          <c:order val="5"/>
          <c:tx>
            <c:strRef>
              <c:f>Sheet1!$G$1</c:f>
              <c:strCache>
                <c:ptCount val="1"/>
                <c:pt idx="0">
                  <c:v>I don’t want to answer</c:v>
                </c:pt>
              </c:strCache>
            </c:strRef>
          </c:tx>
          <c:spPr>
            <a:solidFill>
              <a:schemeClr val="bg2"/>
            </a:solidFill>
            <a:ln>
              <a:noFill/>
            </a:ln>
            <a:effectLst/>
          </c:spPr>
          <c:invertIfNegative val="0"/>
          <c:dLbls>
            <c:numFmt formatCode="0%" sourceLinked="0"/>
            <c:txPr>
              <a:bodyPr/>
              <a:lstStyle/>
              <a:p>
                <a:pPr>
                  <a:defRPr>
                    <a:solidFill>
                      <a:schemeClr val="bg1"/>
                    </a:solidFill>
                  </a:defRPr>
                </a:pPr>
                <a:endParaRPr lang="hu-HU"/>
              </a:p>
            </c:txPr>
            <c:showLegendKey val="0"/>
            <c:showVal val="1"/>
            <c:showCatName val="0"/>
            <c:showSerName val="0"/>
            <c:showPercent val="0"/>
            <c:showBubbleSize val="0"/>
            <c:showLeaderLines val="0"/>
          </c:dLbls>
          <c:cat>
            <c:strRef>
              <c:f>Sheet1!$A$2:$A$5</c:f>
              <c:strCache>
                <c:ptCount val="4"/>
                <c:pt idx="0">
                  <c:v>Total sample</c:v>
                </c:pt>
                <c:pt idx="1">
                  <c:v>Switchers</c:v>
                </c:pt>
                <c:pt idx="2">
                  <c:v>Alone, conscious</c:v>
                </c:pt>
                <c:pt idx="3">
                  <c:v>In a company, conscious</c:v>
                </c:pt>
              </c:strCache>
            </c:strRef>
          </c:cat>
          <c:val>
            <c:numRef>
              <c:f>Sheet1!$G$2:$G$5</c:f>
              <c:numCache>
                <c:formatCode>####.0%</c:formatCode>
                <c:ptCount val="4"/>
                <c:pt idx="0">
                  <c:v>4.85584218512898E-2</c:v>
                </c:pt>
                <c:pt idx="1">
                  <c:v>3.8461538461538498E-2</c:v>
                </c:pt>
                <c:pt idx="2">
                  <c:v>4.8245614035087703E-2</c:v>
                </c:pt>
                <c:pt idx="3">
                  <c:v>5.62248995983936E-2</c:v>
                </c:pt>
              </c:numCache>
            </c:numRef>
          </c:val>
        </c:ser>
        <c:dLbls>
          <c:showLegendKey val="0"/>
          <c:showVal val="0"/>
          <c:showCatName val="0"/>
          <c:showSerName val="0"/>
          <c:showPercent val="0"/>
          <c:showBubbleSize val="0"/>
        </c:dLbls>
        <c:gapWidth val="40"/>
        <c:overlap val="100"/>
        <c:axId val="163637120"/>
        <c:axId val="163638656"/>
      </c:barChart>
      <c:catAx>
        <c:axId val="163637120"/>
        <c:scaling>
          <c:orientation val="minMax"/>
        </c:scaling>
        <c:delete val="0"/>
        <c:axPos val="b"/>
        <c:numFmt formatCode="s\t\a\nd\a\rd" sourceLinked="1"/>
        <c:majorTickMark val="none"/>
        <c:minorTickMark val="none"/>
        <c:tickLblPos val="nextTo"/>
        <c:spPr>
          <a:ln w="9525">
            <a:solidFill>
              <a:schemeClr val="bg1">
                <a:lumMod val="65000"/>
              </a:schemeClr>
            </a:solidFill>
          </a:ln>
        </c:spPr>
        <c:txPr>
          <a:bodyPr/>
          <a:lstStyle/>
          <a:p>
            <a:pPr>
              <a:defRPr sz="1200" b="0"/>
            </a:pPr>
            <a:endParaRPr lang="hu-HU"/>
          </a:p>
        </c:txPr>
        <c:crossAx val="163638656"/>
        <c:crosses val="autoZero"/>
        <c:auto val="1"/>
        <c:lblAlgn val="ctr"/>
        <c:lblOffset val="100"/>
        <c:noMultiLvlLbl val="0"/>
      </c:catAx>
      <c:valAx>
        <c:axId val="163638656"/>
        <c:scaling>
          <c:orientation val="minMax"/>
        </c:scaling>
        <c:delete val="1"/>
        <c:axPos val="l"/>
        <c:numFmt formatCode="0%" sourceLinked="0"/>
        <c:majorTickMark val="none"/>
        <c:minorTickMark val="none"/>
        <c:tickLblPos val="nextTo"/>
        <c:crossAx val="163637120"/>
        <c:crosses val="autoZero"/>
        <c:crossBetween val="between"/>
      </c:valAx>
    </c:plotArea>
    <c:legend>
      <c:legendPos val="tr"/>
      <c:layout>
        <c:manualLayout>
          <c:xMode val="edge"/>
          <c:yMode val="edge"/>
          <c:x val="0.60880339546909401"/>
          <c:y val="1.1220849272271301E-2"/>
          <c:w val="0.34307039534856398"/>
          <c:h val="0.86107741241872904"/>
        </c:manualLayout>
      </c:layout>
      <c:overlay val="0"/>
      <c:txPr>
        <a:bodyPr/>
        <a:lstStyle/>
        <a:p>
          <a:pPr>
            <a:defRPr sz="1100"/>
          </a:pPr>
          <a:endParaRPr lang="hu-HU"/>
        </a:p>
      </c:txPr>
    </c:legend>
    <c:plotVisOnly val="1"/>
    <c:dispBlanksAs val="gap"/>
    <c:showDLblsOverMax val="0"/>
  </c:chart>
  <c:txPr>
    <a:bodyPr/>
    <a:lstStyle/>
    <a:p>
      <a:pPr>
        <a:defRPr sz="1200"/>
      </a:pPr>
      <a:endParaRPr lang="hu-H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444840" y="9430320"/>
            <a:ext cx="518471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54A7AEFE-7A42-42D1-A7B4-C5D235A057D5}" type="datetime4">
              <a:rPr lang="en-US" smtClean="0"/>
              <a:t>December 1, 2015</a:t>
            </a:fld>
            <a:r>
              <a:rPr lang="en-US" dirty="0" smtClean="0"/>
              <a:t> </a:t>
            </a:r>
            <a:r>
              <a:rPr lang="en-US" dirty="0"/>
              <a:t>| Title of </a:t>
            </a:r>
            <a:r>
              <a:rPr lang="en-US" dirty="0" smtClean="0"/>
              <a:t>presentation</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gray">
          <a:xfrm>
            <a:off x="5922418" y="194745"/>
            <a:ext cx="432283" cy="432283"/>
          </a:xfrm>
          <a:prstGeom prst="rect">
            <a:avLst/>
          </a:prstGeom>
          <a:noFill/>
          <a:ln>
            <a:noFill/>
          </a:ln>
        </p:spPr>
      </p:pic>
      <p:sp>
        <p:nvSpPr>
          <p:cNvPr id="8" name="Rectangle 7"/>
          <p:cNvSpPr/>
          <p:nvPr/>
        </p:nvSpPr>
        <p:spPr>
          <a:xfrm>
            <a:off x="5629560" y="9430320"/>
            <a:ext cx="648090" cy="288040"/>
          </a:xfrm>
          <a:prstGeom prst="rect">
            <a:avLst/>
          </a:prstGeom>
        </p:spPr>
        <p:txBody>
          <a:bodyPr vert="horz" lIns="0" tIns="0" rIns="0" bIns="0" rtlCol="0" anchor="b"/>
          <a:lstStyle/>
          <a:p>
            <a:pPr algn="r"/>
            <a:fld id="{D2E2D56B-CB00-482C-A6BD-038013225DF6}" type="slidenum">
              <a:rPr lang="de-DE" sz="800">
                <a:solidFill>
                  <a:srgbClr val="928580"/>
                </a:solidFill>
              </a:rPr>
              <a:pPr algn="r"/>
              <a:t>‹#›</a:t>
            </a:fld>
            <a:endParaRPr lang="de-DE" sz="800" dirty="0">
              <a:solidFill>
                <a:srgbClr val="928580"/>
              </a:solidFill>
            </a:endParaRPr>
          </a:p>
        </p:txBody>
      </p:sp>
    </p:spTree>
    <p:extLst>
      <p:ext uri="{BB962C8B-B14F-4D97-AF65-F5344CB8AC3E}">
        <p14:creationId xmlns:p14="http://schemas.microsoft.com/office/powerpoint/2010/main" val="2977877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4840" y="429070"/>
            <a:ext cx="5905160" cy="4428869"/>
          </a:xfrm>
          <a:prstGeom prst="rect">
            <a:avLst/>
          </a:prstGeom>
          <a:noFill/>
          <a:ln w="9525">
            <a:solidFill>
              <a:prstClr val="black"/>
            </a:solidFill>
          </a:ln>
        </p:spPr>
        <p:txBody>
          <a:bodyPr vert="horz" lIns="91440" tIns="45720" rIns="91440" bIns="45720" rtlCol="0" anchor="ctr"/>
          <a:lstStyle/>
          <a:p>
            <a:endParaRPr lang="en-US"/>
          </a:p>
        </p:txBody>
      </p:sp>
      <p:sp>
        <p:nvSpPr>
          <p:cNvPr id="8" name="TextBox 7"/>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F85E5E71-DADA-42F8-9446-E9290CD94E2D}" type="datetime4">
              <a:rPr lang="en-US" smtClean="0"/>
              <a:t>December 1, 2015</a:t>
            </a:fld>
            <a:r>
              <a:rPr lang="en-US" dirty="0" smtClean="0"/>
              <a:t> </a:t>
            </a:r>
            <a:r>
              <a:rPr lang="en-US" dirty="0"/>
              <a:t>| Title of </a:t>
            </a:r>
            <a:r>
              <a:rPr lang="en-US" dirty="0" smtClean="0"/>
              <a:t>presentation</a:t>
            </a:r>
            <a:endParaRPr lang="en-US" dirty="0"/>
          </a:p>
        </p:txBody>
      </p:sp>
      <p:sp>
        <p:nvSpPr>
          <p:cNvPr id="7" name="Notes Placeholder 6"/>
          <p:cNvSpPr>
            <a:spLocks noGrp="1"/>
          </p:cNvSpPr>
          <p:nvPr>
            <p:ph type="body" sz="quarter" idx="3"/>
          </p:nvPr>
        </p:nvSpPr>
        <p:spPr>
          <a:xfrm>
            <a:off x="444840" y="5037710"/>
            <a:ext cx="5904820" cy="4392610"/>
          </a:xfrm>
          <a:prstGeom prst="rect">
            <a:avLst/>
          </a:prstGeom>
        </p:spPr>
        <p:txBody>
          <a:bodyPr vert="horz" lIns="0" tIns="0" rIns="0" bIns="0" rtlCol="0"/>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9" name="Rectangle 8"/>
          <p:cNvSpPr/>
          <p:nvPr/>
        </p:nvSpPr>
        <p:spPr>
          <a:xfrm>
            <a:off x="5701570" y="9430320"/>
            <a:ext cx="648090" cy="288040"/>
          </a:xfrm>
          <a:prstGeom prst="rect">
            <a:avLst/>
          </a:prstGeom>
        </p:spPr>
        <p:txBody>
          <a:bodyPr vert="horz" lIns="0" tIns="0" rIns="0" bIns="0" rtlCol="0" anchor="b"/>
          <a:lstStyle/>
          <a:p>
            <a:pPr algn="r"/>
            <a:fld id="{D2E2D56B-CB00-482C-A6BD-038013225DF6}" type="slidenum">
              <a:rPr lang="de-DE" sz="800">
                <a:solidFill>
                  <a:srgbClr val="928580"/>
                </a:solidFill>
              </a:rPr>
              <a:pPr algn="r"/>
              <a:t>‹#›</a:t>
            </a:fld>
            <a:endParaRPr lang="de-DE" sz="800" dirty="0">
              <a:solidFill>
                <a:srgbClr val="928580"/>
              </a:solidFill>
            </a:endParaRPr>
          </a:p>
        </p:txBody>
      </p:sp>
    </p:spTree>
    <p:extLst>
      <p:ext uri="{BB962C8B-B14F-4D97-AF65-F5344CB8AC3E}">
        <p14:creationId xmlns:p14="http://schemas.microsoft.com/office/powerpoint/2010/main" val="14687520"/>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300"/>
      </a:spcBef>
      <a:spcAft>
        <a:spcPts val="0"/>
      </a:spcAft>
      <a:buClrTx/>
      <a:buSzTx/>
      <a:buFontTx/>
      <a:buNone/>
      <a:tabLst/>
      <a:defRPr sz="900" kern="1200">
        <a:solidFill>
          <a:schemeClr val="tx1"/>
        </a:solidFill>
        <a:latin typeface="Arial" panose="020B0604020202020204" pitchFamily="34" charset="0"/>
        <a:ea typeface="+mn-ea"/>
        <a:cs typeface="Arial" panose="020B0604020202020204" pitchFamily="34" charset="0"/>
      </a:defRPr>
    </a:lvl1pPr>
    <a:lvl2pPr marL="144000" marR="0" indent="-144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900" kern="1200">
        <a:solidFill>
          <a:schemeClr val="tx1"/>
        </a:solidFill>
        <a:latin typeface="Arial" panose="020B0604020202020204" pitchFamily="34" charset="0"/>
        <a:ea typeface="+mn-ea"/>
        <a:cs typeface="Arial" panose="020B0604020202020204" pitchFamily="34" charset="0"/>
      </a:defRPr>
    </a:lvl2pPr>
    <a:lvl3pPr marL="288000" marR="0" indent="-144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900" kern="1200">
        <a:solidFill>
          <a:schemeClr val="tx1"/>
        </a:solidFill>
        <a:latin typeface="Arial" panose="020B0604020202020204" pitchFamily="34" charset="0"/>
        <a:ea typeface="+mn-ea"/>
        <a:cs typeface="Arial" panose="020B0604020202020204" pitchFamily="34" charset="0"/>
      </a:defRPr>
    </a:lvl3pPr>
    <a:lvl4pPr marL="432000" marR="0" indent="-144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900" kern="1200">
        <a:solidFill>
          <a:schemeClr val="tx1"/>
        </a:solidFill>
        <a:latin typeface="Arial" panose="020B0604020202020204" pitchFamily="34" charset="0"/>
        <a:ea typeface="+mn-ea"/>
        <a:cs typeface="Arial" panose="020B0604020202020204" pitchFamily="34" charset="0"/>
      </a:defRPr>
    </a:lvl4pPr>
    <a:lvl5pPr marL="576000" marR="0" indent="-144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900" kern="1200">
        <a:solidFill>
          <a:schemeClr val="tx1"/>
        </a:solidFill>
        <a:latin typeface="Arial" panose="020B0604020202020204" pitchFamily="34" charset="0"/>
        <a:ea typeface="+mn-ea"/>
        <a:cs typeface="Arial" panose="020B0604020202020204" pitchFamily="34" charset="0"/>
      </a:defRPr>
    </a:lvl5pPr>
    <a:lvl6pPr marL="576000" indent="-144000" algn="l" defTabSz="914400" rtl="0" eaLnBrk="1" latinLnBrk="0" hangingPunct="1">
      <a:lnSpc>
        <a:spcPct val="100000"/>
      </a:lnSpc>
      <a:spcBef>
        <a:spcPts val="300"/>
      </a:spcBef>
      <a:spcAft>
        <a:spcPts val="0"/>
      </a:spcAft>
      <a:buFont typeface="Wingdings" panose="05000000000000000000" pitchFamily="2" charset="2"/>
      <a:buChar char="§"/>
      <a:defRPr sz="900" kern="1200">
        <a:solidFill>
          <a:schemeClr val="tx1"/>
        </a:solidFill>
        <a:latin typeface="Arial" panose="020B0604020202020204" pitchFamily="34" charset="0"/>
        <a:ea typeface="+mn-ea"/>
        <a:cs typeface="Arial" panose="020B0604020202020204" pitchFamily="34" charset="0"/>
      </a:defRPr>
    </a:lvl6pPr>
    <a:lvl7pPr marL="576000" indent="-144000" algn="l" defTabSz="914400" rtl="0" eaLnBrk="1" latinLnBrk="0" hangingPunct="1">
      <a:lnSpc>
        <a:spcPct val="100000"/>
      </a:lnSpc>
      <a:spcBef>
        <a:spcPts val="300"/>
      </a:spcBef>
      <a:spcAft>
        <a:spcPts val="0"/>
      </a:spcAft>
      <a:buFont typeface="Wingdings" panose="05000000000000000000" pitchFamily="2" charset="2"/>
      <a:buChar char="§"/>
      <a:defRPr sz="900" kern="1200">
        <a:solidFill>
          <a:schemeClr val="tx1"/>
        </a:solidFill>
        <a:latin typeface="Arial" panose="020B0604020202020204" pitchFamily="34" charset="0"/>
        <a:ea typeface="+mn-ea"/>
        <a:cs typeface="Arial" panose="020B0604020202020204" pitchFamily="34" charset="0"/>
      </a:defRPr>
    </a:lvl7pPr>
    <a:lvl8pPr marL="276225" indent="-88900" algn="l" defTabSz="914400" rtl="0" eaLnBrk="1" latinLnBrk="0" hangingPunct="1">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8pPr>
    <a:lvl9pPr marL="576000" indent="-144000" algn="l" defTabSz="914400" rtl="0" eaLnBrk="1" latinLnBrk="0" hangingPunct="1">
      <a:lnSpc>
        <a:spcPct val="100000"/>
      </a:lnSpc>
      <a:spcBef>
        <a:spcPts val="300"/>
      </a:spcBef>
      <a:spcAft>
        <a:spcPts val="0"/>
      </a:spcAft>
      <a:buFont typeface="Wingdings" panose="05000000000000000000" pitchFamily="2" charset="2"/>
      <a:buChar char="§"/>
      <a:defRPr sz="900" kern="1200">
        <a:solidFill>
          <a:schemeClr val="tx1"/>
        </a:solidFill>
        <a:latin typeface="Arial" panose="020B0604020202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a:xfrm>
            <a:off x="3848645" y="9433106"/>
            <a:ext cx="2944283" cy="496570"/>
          </a:xfrm>
          <a:prstGeom prst="rect">
            <a:avLst/>
          </a:prstGeom>
        </p:spPr>
        <p:txBody>
          <a:bodyPr/>
          <a:lstStyle/>
          <a:p>
            <a:fld id="{5C1752AE-036D-4F1E-BCCA-D82E05A26F2F}" type="slidenum">
              <a:rPr lang="hu-HU" smtClean="0"/>
              <a:t>5</a:t>
            </a:fld>
            <a:endParaRPr lang="hu-HU"/>
          </a:p>
        </p:txBody>
      </p:sp>
    </p:spTree>
    <p:extLst>
      <p:ext uri="{BB962C8B-B14F-4D97-AF65-F5344CB8AC3E}">
        <p14:creationId xmlns:p14="http://schemas.microsoft.com/office/powerpoint/2010/main" val="405688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413002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283700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283700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283700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a:xfrm>
            <a:off x="3848645" y="9433106"/>
            <a:ext cx="2944283" cy="496570"/>
          </a:xfrm>
          <a:prstGeom prst="rect">
            <a:avLst/>
          </a:prstGeom>
        </p:spPr>
        <p:txBody>
          <a:bodyPr/>
          <a:lstStyle/>
          <a:p>
            <a:fld id="{5C1752AE-036D-4F1E-BCCA-D82E05A26F2F}" type="slidenum">
              <a:rPr lang="hu-HU" smtClean="0"/>
              <a:t>6</a:t>
            </a:fld>
            <a:endParaRPr lang="hu-HU"/>
          </a:p>
        </p:txBody>
      </p:sp>
    </p:spTree>
    <p:extLst>
      <p:ext uri="{BB962C8B-B14F-4D97-AF65-F5344CB8AC3E}">
        <p14:creationId xmlns:p14="http://schemas.microsoft.com/office/powerpoint/2010/main" val="40568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305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dt" sz="quarter" idx="1"/>
          </p:nvPr>
        </p:nvSpPr>
        <p:spPr>
          <a:xfrm>
            <a:off x="3848102" y="0"/>
            <a:ext cx="2944812" cy="49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7" tIns="45354" rIns="90707" bIns="45354"/>
          <a:lstStyle>
            <a:lvl1pPr defTabSz="445663" eaLnBrk="0" hangingPunct="0">
              <a:spcBef>
                <a:spcPct val="25000"/>
              </a:spcBef>
              <a:defRPr sz="2200">
                <a:solidFill>
                  <a:schemeClr val="tx1"/>
                </a:solidFill>
                <a:latin typeface="Tele-GroteskNor" pitchFamily="2" charset="0"/>
                <a:cs typeface="Arial" pitchFamily="34" charset="0"/>
              </a:defRPr>
            </a:lvl1pPr>
            <a:lvl2pPr marL="736996" indent="-283460" defTabSz="445663" eaLnBrk="0" hangingPunct="0">
              <a:spcBef>
                <a:spcPct val="25000"/>
              </a:spcBef>
              <a:defRPr sz="2200">
                <a:solidFill>
                  <a:schemeClr val="tx1"/>
                </a:solidFill>
                <a:latin typeface="Tele-GroteskNor" pitchFamily="2" charset="0"/>
                <a:cs typeface="Arial" pitchFamily="34" charset="0"/>
              </a:defRPr>
            </a:lvl2pPr>
            <a:lvl3pPr marL="1133841" indent="-226768" defTabSz="445663" eaLnBrk="0" hangingPunct="0">
              <a:spcBef>
                <a:spcPct val="25000"/>
              </a:spcBef>
              <a:defRPr sz="2200">
                <a:solidFill>
                  <a:schemeClr val="tx1"/>
                </a:solidFill>
                <a:latin typeface="Tele-GroteskNor" pitchFamily="2" charset="0"/>
                <a:cs typeface="Arial" pitchFamily="34" charset="0"/>
              </a:defRPr>
            </a:lvl3pPr>
            <a:lvl4pPr marL="1587377" indent="-226768" defTabSz="445663" eaLnBrk="0" hangingPunct="0">
              <a:spcBef>
                <a:spcPct val="25000"/>
              </a:spcBef>
              <a:defRPr sz="2200">
                <a:solidFill>
                  <a:schemeClr val="tx1"/>
                </a:solidFill>
                <a:latin typeface="Tele-GroteskNor" pitchFamily="2" charset="0"/>
                <a:cs typeface="Arial" pitchFamily="34" charset="0"/>
              </a:defRPr>
            </a:lvl4pPr>
            <a:lvl5pPr marL="2040913" indent="-226768" defTabSz="445663" eaLnBrk="0" hangingPunct="0">
              <a:spcBef>
                <a:spcPct val="25000"/>
              </a:spcBef>
              <a:defRPr sz="2200">
                <a:solidFill>
                  <a:schemeClr val="tx1"/>
                </a:solidFill>
                <a:latin typeface="Tele-GroteskNor" pitchFamily="2" charset="0"/>
                <a:cs typeface="Arial" pitchFamily="34" charset="0"/>
              </a:defRPr>
            </a:lvl5pPr>
            <a:lvl6pPr marL="249445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6pPr>
            <a:lvl7pPr marL="2947987"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7pPr>
            <a:lvl8pPr marL="3401523"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8pPr>
            <a:lvl9pPr marL="385506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9pPr>
          </a:lstStyle>
          <a:p>
            <a:pPr>
              <a:spcBef>
                <a:spcPct val="0"/>
              </a:spcBef>
            </a:pPr>
            <a:r>
              <a:rPr lang="en-US" sz="600" dirty="0" smtClean="0">
                <a:latin typeface="Arial Unicode MS" pitchFamily="34" charset="-128"/>
              </a:rPr>
              <a:t>13.08.2007</a:t>
            </a:r>
            <a:endParaRPr lang="en-US" sz="600" dirty="0">
              <a:latin typeface="Arial Unicode MS" pitchFamily="34" charset="-128"/>
            </a:endParaRPr>
          </a:p>
        </p:txBody>
      </p:sp>
      <p:sp>
        <p:nvSpPr>
          <p:cNvPr id="135171" name="Rectangle 5"/>
          <p:cNvSpPr>
            <a:spLocks noGrp="1" noChangeArrowheads="1"/>
          </p:cNvSpPr>
          <p:nvPr>
            <p:ph type="sldNum" sz="quarter" idx="3"/>
          </p:nvPr>
        </p:nvSpPr>
        <p:spPr>
          <a:xfrm>
            <a:off x="3848100" y="9432925"/>
            <a:ext cx="2944813"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5663" eaLnBrk="0" hangingPunct="0">
              <a:spcBef>
                <a:spcPct val="25000"/>
              </a:spcBef>
              <a:defRPr sz="2200">
                <a:solidFill>
                  <a:schemeClr val="tx1"/>
                </a:solidFill>
                <a:latin typeface="Tele-GroteskNor" pitchFamily="2" charset="0"/>
                <a:cs typeface="Arial" pitchFamily="34" charset="0"/>
              </a:defRPr>
            </a:lvl1pPr>
            <a:lvl2pPr marL="736996" indent="-283460" defTabSz="445663" eaLnBrk="0" hangingPunct="0">
              <a:spcBef>
                <a:spcPct val="25000"/>
              </a:spcBef>
              <a:defRPr sz="2200">
                <a:solidFill>
                  <a:schemeClr val="tx1"/>
                </a:solidFill>
                <a:latin typeface="Tele-GroteskNor" pitchFamily="2" charset="0"/>
                <a:cs typeface="Arial" pitchFamily="34" charset="0"/>
              </a:defRPr>
            </a:lvl2pPr>
            <a:lvl3pPr marL="1133841" indent="-226768" defTabSz="445663" eaLnBrk="0" hangingPunct="0">
              <a:spcBef>
                <a:spcPct val="25000"/>
              </a:spcBef>
              <a:defRPr sz="2200">
                <a:solidFill>
                  <a:schemeClr val="tx1"/>
                </a:solidFill>
                <a:latin typeface="Tele-GroteskNor" pitchFamily="2" charset="0"/>
                <a:cs typeface="Arial" pitchFamily="34" charset="0"/>
              </a:defRPr>
            </a:lvl3pPr>
            <a:lvl4pPr marL="1587377" indent="-226768" defTabSz="445663" eaLnBrk="0" hangingPunct="0">
              <a:spcBef>
                <a:spcPct val="25000"/>
              </a:spcBef>
              <a:defRPr sz="2200">
                <a:solidFill>
                  <a:schemeClr val="tx1"/>
                </a:solidFill>
                <a:latin typeface="Tele-GroteskNor" pitchFamily="2" charset="0"/>
                <a:cs typeface="Arial" pitchFamily="34" charset="0"/>
              </a:defRPr>
            </a:lvl4pPr>
            <a:lvl5pPr marL="2040913" indent="-226768" defTabSz="445663" eaLnBrk="0" hangingPunct="0">
              <a:spcBef>
                <a:spcPct val="25000"/>
              </a:spcBef>
              <a:defRPr sz="2200">
                <a:solidFill>
                  <a:schemeClr val="tx1"/>
                </a:solidFill>
                <a:latin typeface="Tele-GroteskNor" pitchFamily="2" charset="0"/>
                <a:cs typeface="Arial" pitchFamily="34" charset="0"/>
              </a:defRPr>
            </a:lvl5pPr>
            <a:lvl6pPr marL="249445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6pPr>
            <a:lvl7pPr marL="2947987"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7pPr>
            <a:lvl8pPr marL="3401523"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8pPr>
            <a:lvl9pPr marL="385506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9pPr>
          </a:lstStyle>
          <a:p>
            <a:pPr>
              <a:spcBef>
                <a:spcPct val="0"/>
              </a:spcBef>
            </a:pPr>
            <a:fld id="{11A5E710-79E5-4771-89BF-383DD472A130}" type="slidenum">
              <a:rPr lang="en-US" sz="600" smtClean="0">
                <a:latin typeface="Arial Unicode MS" pitchFamily="34" charset="-128"/>
              </a:rPr>
              <a:pPr>
                <a:spcBef>
                  <a:spcPct val="0"/>
                </a:spcBef>
              </a:pPr>
              <a:t>8</a:t>
            </a:fld>
            <a:endParaRPr lang="en-US" sz="600" dirty="0">
              <a:latin typeface="Arial Unicode MS" pitchFamily="34" charset="-128"/>
            </a:endParaRPr>
          </a:p>
        </p:txBody>
      </p:sp>
      <p:sp>
        <p:nvSpPr>
          <p:cNvPr id="135172" name="Rectangle 10"/>
          <p:cNvSpPr>
            <a:spLocks noGrp="1" noChangeArrowheads="1"/>
          </p:cNvSpPr>
          <p:nvPr>
            <p:ph type="hdr" sz="quarter"/>
          </p:nvPr>
        </p:nvSpPr>
        <p:spPr>
          <a:xfrm>
            <a:off x="2" y="0"/>
            <a:ext cx="2944812" cy="49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707" tIns="45354" rIns="90707" bIns="45354"/>
          <a:lstStyle>
            <a:lvl1pPr defTabSz="445663" eaLnBrk="0" hangingPunct="0">
              <a:spcBef>
                <a:spcPct val="25000"/>
              </a:spcBef>
              <a:defRPr sz="2200">
                <a:solidFill>
                  <a:schemeClr val="tx1"/>
                </a:solidFill>
                <a:latin typeface="Tele-GroteskNor" pitchFamily="2" charset="0"/>
                <a:cs typeface="Arial" pitchFamily="34" charset="0"/>
              </a:defRPr>
            </a:lvl1pPr>
            <a:lvl2pPr marL="736996" indent="-283460" defTabSz="445663" eaLnBrk="0" hangingPunct="0">
              <a:spcBef>
                <a:spcPct val="25000"/>
              </a:spcBef>
              <a:defRPr sz="2200">
                <a:solidFill>
                  <a:schemeClr val="tx1"/>
                </a:solidFill>
                <a:latin typeface="Tele-GroteskNor" pitchFamily="2" charset="0"/>
                <a:cs typeface="Arial" pitchFamily="34" charset="0"/>
              </a:defRPr>
            </a:lvl2pPr>
            <a:lvl3pPr marL="1133841" indent="-226768" defTabSz="445663" eaLnBrk="0" hangingPunct="0">
              <a:spcBef>
                <a:spcPct val="25000"/>
              </a:spcBef>
              <a:defRPr sz="2200">
                <a:solidFill>
                  <a:schemeClr val="tx1"/>
                </a:solidFill>
                <a:latin typeface="Tele-GroteskNor" pitchFamily="2" charset="0"/>
                <a:cs typeface="Arial" pitchFamily="34" charset="0"/>
              </a:defRPr>
            </a:lvl3pPr>
            <a:lvl4pPr marL="1587377" indent="-226768" defTabSz="445663" eaLnBrk="0" hangingPunct="0">
              <a:spcBef>
                <a:spcPct val="25000"/>
              </a:spcBef>
              <a:defRPr sz="2200">
                <a:solidFill>
                  <a:schemeClr val="tx1"/>
                </a:solidFill>
                <a:latin typeface="Tele-GroteskNor" pitchFamily="2" charset="0"/>
                <a:cs typeface="Arial" pitchFamily="34" charset="0"/>
              </a:defRPr>
            </a:lvl4pPr>
            <a:lvl5pPr marL="2040913" indent="-226768" defTabSz="445663" eaLnBrk="0" hangingPunct="0">
              <a:spcBef>
                <a:spcPct val="25000"/>
              </a:spcBef>
              <a:defRPr sz="2200">
                <a:solidFill>
                  <a:schemeClr val="tx1"/>
                </a:solidFill>
                <a:latin typeface="Tele-GroteskNor" pitchFamily="2" charset="0"/>
                <a:cs typeface="Arial" pitchFamily="34" charset="0"/>
              </a:defRPr>
            </a:lvl5pPr>
            <a:lvl6pPr marL="249445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6pPr>
            <a:lvl7pPr marL="2947987"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7pPr>
            <a:lvl8pPr marL="3401523"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8pPr>
            <a:lvl9pPr marL="385506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9pPr>
          </a:lstStyle>
          <a:p>
            <a:pPr>
              <a:spcBef>
                <a:spcPct val="0"/>
              </a:spcBef>
            </a:pPr>
            <a:r>
              <a:rPr lang="en-US" sz="600" dirty="0" err="1" smtClean="0">
                <a:latin typeface="Arial Unicode MS" pitchFamily="34" charset="-128"/>
              </a:rPr>
              <a:t>Autor</a:t>
            </a:r>
            <a:r>
              <a:rPr lang="en-US" sz="600" dirty="0" smtClean="0">
                <a:latin typeface="Arial Unicode MS" pitchFamily="34" charset="-128"/>
              </a:rPr>
              <a:t> / </a:t>
            </a:r>
            <a:r>
              <a:rPr lang="en-US" sz="600" dirty="0" err="1" smtClean="0">
                <a:latin typeface="Arial Unicode MS" pitchFamily="34" charset="-128"/>
              </a:rPr>
              <a:t>Thema</a:t>
            </a:r>
            <a:r>
              <a:rPr lang="en-US" sz="600" dirty="0" smtClean="0">
                <a:latin typeface="Arial Unicode MS" pitchFamily="34" charset="-128"/>
              </a:rPr>
              <a:t> der </a:t>
            </a:r>
            <a:r>
              <a:rPr lang="en-US" sz="600" dirty="0" err="1" smtClean="0">
                <a:latin typeface="Arial Unicode MS" pitchFamily="34" charset="-128"/>
              </a:rPr>
              <a:t>Präsentation</a:t>
            </a:r>
            <a:endParaRPr lang="en-US" sz="600" dirty="0">
              <a:latin typeface="Arial Unicode MS" pitchFamily="34" charset="-128"/>
            </a:endParaRPr>
          </a:p>
        </p:txBody>
      </p:sp>
      <p:sp>
        <p:nvSpPr>
          <p:cNvPr id="135173" name="Rectangle 2"/>
          <p:cNvSpPr>
            <a:spLocks noGrp="1" noRot="1" noChangeAspect="1" noChangeArrowheads="1" noTextEdit="1"/>
          </p:cNvSpPr>
          <p:nvPr>
            <p:ph type="sldImg"/>
          </p:nvPr>
        </p:nvSpPr>
        <p:spPr>
          <a:xfrm>
            <a:off x="741363" y="820738"/>
            <a:ext cx="5316537" cy="3989387"/>
          </a:xfrm>
          <a:ln/>
        </p:spPr>
      </p:sp>
      <p:sp>
        <p:nvSpPr>
          <p:cNvPr id="135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a:xfrm>
            <a:off x="3847890" y="9432687"/>
            <a:ext cx="2945024" cy="497125"/>
          </a:xfrm>
          <a:prstGeom prst="rect">
            <a:avLst/>
          </a:prstGeom>
        </p:spPr>
        <p:txBody>
          <a:bodyPr/>
          <a:lstStyle/>
          <a:p>
            <a:r>
              <a:rPr lang="en-US" sz="800" dirty="0" smtClean="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9</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179911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a:xfrm>
            <a:off x="3847890" y="9432687"/>
            <a:ext cx="2945024" cy="497125"/>
          </a:xfrm>
          <a:prstGeom prst="rect">
            <a:avLst/>
          </a:prstGeom>
        </p:spPr>
        <p:txBody>
          <a:bodyPr/>
          <a:lstStyle/>
          <a:p>
            <a:r>
              <a:rPr lang="en-US" sz="800" dirty="0" smtClean="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10</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179911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a:xfrm>
            <a:off x="3847890" y="9432687"/>
            <a:ext cx="2945024" cy="497125"/>
          </a:xfrm>
          <a:prstGeom prst="rect">
            <a:avLst/>
          </a:prstGeom>
        </p:spPr>
        <p:txBody>
          <a:bodyPr/>
          <a:lstStyle/>
          <a:p>
            <a:r>
              <a:rPr lang="en-US" sz="800" dirty="0" smtClean="0">
                <a:solidFill>
                  <a:srgbClr val="EEECE1"/>
                </a:solidFill>
              </a:rPr>
              <a:t>Page </a:t>
            </a:r>
            <a:fld id="{631115FC-FCCC-412E-8B45-85A3F482063D}" type="slidenum">
              <a:rPr lang="en-US" sz="800" smtClean="0">
                <a:solidFill>
                  <a:srgbClr val="EEECE1"/>
                </a:solidFill>
              </a:rPr>
              <a:pPr/>
              <a:t>11</a:t>
            </a:fld>
            <a:endParaRPr lang="en-US" sz="800" dirty="0">
              <a:solidFill>
                <a:srgbClr val="EEECE1"/>
              </a:solidFill>
            </a:endParaRPr>
          </a:p>
        </p:txBody>
      </p:sp>
    </p:spTree>
    <p:extLst>
      <p:ext uri="{BB962C8B-B14F-4D97-AF65-F5344CB8AC3E}">
        <p14:creationId xmlns:p14="http://schemas.microsoft.com/office/powerpoint/2010/main" val="179911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dt" sz="quarter" idx="1"/>
          </p:nvPr>
        </p:nvSpPr>
        <p:spPr>
          <a:xfrm>
            <a:off x="3848102" y="0"/>
            <a:ext cx="2944812" cy="49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7" tIns="45354" rIns="90707" bIns="45354"/>
          <a:lstStyle>
            <a:lvl1pPr defTabSz="445663" eaLnBrk="0" hangingPunct="0">
              <a:spcBef>
                <a:spcPct val="25000"/>
              </a:spcBef>
              <a:defRPr sz="2200">
                <a:solidFill>
                  <a:schemeClr val="tx1"/>
                </a:solidFill>
                <a:latin typeface="Tele-GroteskNor" pitchFamily="2" charset="0"/>
                <a:cs typeface="Arial" pitchFamily="34" charset="0"/>
              </a:defRPr>
            </a:lvl1pPr>
            <a:lvl2pPr marL="736996" indent="-283460" defTabSz="445663" eaLnBrk="0" hangingPunct="0">
              <a:spcBef>
                <a:spcPct val="25000"/>
              </a:spcBef>
              <a:defRPr sz="2200">
                <a:solidFill>
                  <a:schemeClr val="tx1"/>
                </a:solidFill>
                <a:latin typeface="Tele-GroteskNor" pitchFamily="2" charset="0"/>
                <a:cs typeface="Arial" pitchFamily="34" charset="0"/>
              </a:defRPr>
            </a:lvl2pPr>
            <a:lvl3pPr marL="1133841" indent="-226768" defTabSz="445663" eaLnBrk="0" hangingPunct="0">
              <a:spcBef>
                <a:spcPct val="25000"/>
              </a:spcBef>
              <a:defRPr sz="2200">
                <a:solidFill>
                  <a:schemeClr val="tx1"/>
                </a:solidFill>
                <a:latin typeface="Tele-GroteskNor" pitchFamily="2" charset="0"/>
                <a:cs typeface="Arial" pitchFamily="34" charset="0"/>
              </a:defRPr>
            </a:lvl3pPr>
            <a:lvl4pPr marL="1587377" indent="-226768" defTabSz="445663" eaLnBrk="0" hangingPunct="0">
              <a:spcBef>
                <a:spcPct val="25000"/>
              </a:spcBef>
              <a:defRPr sz="2200">
                <a:solidFill>
                  <a:schemeClr val="tx1"/>
                </a:solidFill>
                <a:latin typeface="Tele-GroteskNor" pitchFamily="2" charset="0"/>
                <a:cs typeface="Arial" pitchFamily="34" charset="0"/>
              </a:defRPr>
            </a:lvl4pPr>
            <a:lvl5pPr marL="2040913" indent="-226768" defTabSz="445663" eaLnBrk="0" hangingPunct="0">
              <a:spcBef>
                <a:spcPct val="25000"/>
              </a:spcBef>
              <a:defRPr sz="2200">
                <a:solidFill>
                  <a:schemeClr val="tx1"/>
                </a:solidFill>
                <a:latin typeface="Tele-GroteskNor" pitchFamily="2" charset="0"/>
                <a:cs typeface="Arial" pitchFamily="34" charset="0"/>
              </a:defRPr>
            </a:lvl5pPr>
            <a:lvl6pPr marL="249445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6pPr>
            <a:lvl7pPr marL="2947987"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7pPr>
            <a:lvl8pPr marL="3401523"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8pPr>
            <a:lvl9pPr marL="385506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9pPr>
          </a:lstStyle>
          <a:p>
            <a:pPr>
              <a:spcBef>
                <a:spcPct val="0"/>
              </a:spcBef>
            </a:pPr>
            <a:r>
              <a:rPr lang="en-US" sz="600" dirty="0" smtClean="0">
                <a:latin typeface="Arial Unicode MS" pitchFamily="34" charset="-128"/>
              </a:rPr>
              <a:t>13.08.2007</a:t>
            </a:r>
            <a:endParaRPr lang="en-US" sz="600" dirty="0">
              <a:latin typeface="Arial Unicode MS" pitchFamily="34" charset="-128"/>
            </a:endParaRPr>
          </a:p>
        </p:txBody>
      </p:sp>
      <p:sp>
        <p:nvSpPr>
          <p:cNvPr id="135171" name="Rectangle 5"/>
          <p:cNvSpPr>
            <a:spLocks noGrp="1" noChangeArrowheads="1"/>
          </p:cNvSpPr>
          <p:nvPr>
            <p:ph type="sldNum" sz="quarter" idx="3"/>
          </p:nvPr>
        </p:nvSpPr>
        <p:spPr>
          <a:xfrm>
            <a:off x="3848100" y="9432925"/>
            <a:ext cx="2944813"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5663" eaLnBrk="0" hangingPunct="0">
              <a:spcBef>
                <a:spcPct val="25000"/>
              </a:spcBef>
              <a:defRPr sz="2200">
                <a:solidFill>
                  <a:schemeClr val="tx1"/>
                </a:solidFill>
                <a:latin typeface="Tele-GroteskNor" pitchFamily="2" charset="0"/>
                <a:cs typeface="Arial" pitchFamily="34" charset="0"/>
              </a:defRPr>
            </a:lvl1pPr>
            <a:lvl2pPr marL="736996" indent="-283460" defTabSz="445663" eaLnBrk="0" hangingPunct="0">
              <a:spcBef>
                <a:spcPct val="25000"/>
              </a:spcBef>
              <a:defRPr sz="2200">
                <a:solidFill>
                  <a:schemeClr val="tx1"/>
                </a:solidFill>
                <a:latin typeface="Tele-GroteskNor" pitchFamily="2" charset="0"/>
                <a:cs typeface="Arial" pitchFamily="34" charset="0"/>
              </a:defRPr>
            </a:lvl2pPr>
            <a:lvl3pPr marL="1133841" indent="-226768" defTabSz="445663" eaLnBrk="0" hangingPunct="0">
              <a:spcBef>
                <a:spcPct val="25000"/>
              </a:spcBef>
              <a:defRPr sz="2200">
                <a:solidFill>
                  <a:schemeClr val="tx1"/>
                </a:solidFill>
                <a:latin typeface="Tele-GroteskNor" pitchFamily="2" charset="0"/>
                <a:cs typeface="Arial" pitchFamily="34" charset="0"/>
              </a:defRPr>
            </a:lvl3pPr>
            <a:lvl4pPr marL="1587377" indent="-226768" defTabSz="445663" eaLnBrk="0" hangingPunct="0">
              <a:spcBef>
                <a:spcPct val="25000"/>
              </a:spcBef>
              <a:defRPr sz="2200">
                <a:solidFill>
                  <a:schemeClr val="tx1"/>
                </a:solidFill>
                <a:latin typeface="Tele-GroteskNor" pitchFamily="2" charset="0"/>
                <a:cs typeface="Arial" pitchFamily="34" charset="0"/>
              </a:defRPr>
            </a:lvl4pPr>
            <a:lvl5pPr marL="2040913" indent="-226768" defTabSz="445663" eaLnBrk="0" hangingPunct="0">
              <a:spcBef>
                <a:spcPct val="25000"/>
              </a:spcBef>
              <a:defRPr sz="2200">
                <a:solidFill>
                  <a:schemeClr val="tx1"/>
                </a:solidFill>
                <a:latin typeface="Tele-GroteskNor" pitchFamily="2" charset="0"/>
                <a:cs typeface="Arial" pitchFamily="34" charset="0"/>
              </a:defRPr>
            </a:lvl5pPr>
            <a:lvl6pPr marL="249445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6pPr>
            <a:lvl7pPr marL="2947987"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7pPr>
            <a:lvl8pPr marL="3401523"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8pPr>
            <a:lvl9pPr marL="385506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9pPr>
          </a:lstStyle>
          <a:p>
            <a:pPr>
              <a:spcBef>
                <a:spcPct val="0"/>
              </a:spcBef>
            </a:pPr>
            <a:fld id="{11A5E710-79E5-4771-89BF-383DD472A130}" type="slidenum">
              <a:rPr lang="en-US" sz="600" smtClean="0">
                <a:latin typeface="Arial Unicode MS" pitchFamily="34" charset="-128"/>
              </a:rPr>
              <a:pPr>
                <a:spcBef>
                  <a:spcPct val="0"/>
                </a:spcBef>
              </a:pPr>
              <a:t>12</a:t>
            </a:fld>
            <a:endParaRPr lang="en-US" sz="600" dirty="0">
              <a:latin typeface="Arial Unicode MS" pitchFamily="34" charset="-128"/>
            </a:endParaRPr>
          </a:p>
        </p:txBody>
      </p:sp>
      <p:sp>
        <p:nvSpPr>
          <p:cNvPr id="135172" name="Rectangle 10"/>
          <p:cNvSpPr>
            <a:spLocks noGrp="1" noChangeArrowheads="1"/>
          </p:cNvSpPr>
          <p:nvPr>
            <p:ph type="hdr" sz="quarter"/>
          </p:nvPr>
        </p:nvSpPr>
        <p:spPr>
          <a:xfrm>
            <a:off x="2" y="0"/>
            <a:ext cx="2944812" cy="496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707" tIns="45354" rIns="90707" bIns="45354"/>
          <a:lstStyle>
            <a:lvl1pPr defTabSz="445663" eaLnBrk="0" hangingPunct="0">
              <a:spcBef>
                <a:spcPct val="25000"/>
              </a:spcBef>
              <a:defRPr sz="2200">
                <a:solidFill>
                  <a:schemeClr val="tx1"/>
                </a:solidFill>
                <a:latin typeface="Tele-GroteskNor" pitchFamily="2" charset="0"/>
                <a:cs typeface="Arial" pitchFamily="34" charset="0"/>
              </a:defRPr>
            </a:lvl1pPr>
            <a:lvl2pPr marL="736996" indent="-283460" defTabSz="445663" eaLnBrk="0" hangingPunct="0">
              <a:spcBef>
                <a:spcPct val="25000"/>
              </a:spcBef>
              <a:defRPr sz="2200">
                <a:solidFill>
                  <a:schemeClr val="tx1"/>
                </a:solidFill>
                <a:latin typeface="Tele-GroteskNor" pitchFamily="2" charset="0"/>
                <a:cs typeface="Arial" pitchFamily="34" charset="0"/>
              </a:defRPr>
            </a:lvl2pPr>
            <a:lvl3pPr marL="1133841" indent="-226768" defTabSz="445663" eaLnBrk="0" hangingPunct="0">
              <a:spcBef>
                <a:spcPct val="25000"/>
              </a:spcBef>
              <a:defRPr sz="2200">
                <a:solidFill>
                  <a:schemeClr val="tx1"/>
                </a:solidFill>
                <a:latin typeface="Tele-GroteskNor" pitchFamily="2" charset="0"/>
                <a:cs typeface="Arial" pitchFamily="34" charset="0"/>
              </a:defRPr>
            </a:lvl3pPr>
            <a:lvl4pPr marL="1587377" indent="-226768" defTabSz="445663" eaLnBrk="0" hangingPunct="0">
              <a:spcBef>
                <a:spcPct val="25000"/>
              </a:spcBef>
              <a:defRPr sz="2200">
                <a:solidFill>
                  <a:schemeClr val="tx1"/>
                </a:solidFill>
                <a:latin typeface="Tele-GroteskNor" pitchFamily="2" charset="0"/>
                <a:cs typeface="Arial" pitchFamily="34" charset="0"/>
              </a:defRPr>
            </a:lvl4pPr>
            <a:lvl5pPr marL="2040913" indent="-226768" defTabSz="445663" eaLnBrk="0" hangingPunct="0">
              <a:spcBef>
                <a:spcPct val="25000"/>
              </a:spcBef>
              <a:defRPr sz="2200">
                <a:solidFill>
                  <a:schemeClr val="tx1"/>
                </a:solidFill>
                <a:latin typeface="Tele-GroteskNor" pitchFamily="2" charset="0"/>
                <a:cs typeface="Arial" pitchFamily="34" charset="0"/>
              </a:defRPr>
            </a:lvl5pPr>
            <a:lvl6pPr marL="249445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6pPr>
            <a:lvl7pPr marL="2947987"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7pPr>
            <a:lvl8pPr marL="3401523"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8pPr>
            <a:lvl9pPr marL="3855060" indent="-226768" defTabSz="445663" eaLnBrk="0" fontAlgn="base" hangingPunct="0">
              <a:lnSpc>
                <a:spcPct val="90000"/>
              </a:lnSpc>
              <a:spcBef>
                <a:spcPct val="25000"/>
              </a:spcBef>
              <a:spcAft>
                <a:spcPct val="0"/>
              </a:spcAft>
              <a:defRPr sz="2200">
                <a:solidFill>
                  <a:schemeClr val="tx1"/>
                </a:solidFill>
                <a:latin typeface="Tele-GroteskNor" pitchFamily="2" charset="0"/>
                <a:cs typeface="Arial" pitchFamily="34" charset="0"/>
              </a:defRPr>
            </a:lvl9pPr>
          </a:lstStyle>
          <a:p>
            <a:pPr>
              <a:spcBef>
                <a:spcPct val="0"/>
              </a:spcBef>
            </a:pPr>
            <a:r>
              <a:rPr lang="en-US" sz="600" dirty="0" err="1" smtClean="0">
                <a:latin typeface="Arial Unicode MS" pitchFamily="34" charset="-128"/>
              </a:rPr>
              <a:t>Autor</a:t>
            </a:r>
            <a:r>
              <a:rPr lang="en-US" sz="600" dirty="0" smtClean="0">
                <a:latin typeface="Arial Unicode MS" pitchFamily="34" charset="-128"/>
              </a:rPr>
              <a:t> / </a:t>
            </a:r>
            <a:r>
              <a:rPr lang="en-US" sz="600" dirty="0" err="1" smtClean="0">
                <a:latin typeface="Arial Unicode MS" pitchFamily="34" charset="-128"/>
              </a:rPr>
              <a:t>Thema</a:t>
            </a:r>
            <a:r>
              <a:rPr lang="en-US" sz="600" dirty="0" smtClean="0">
                <a:latin typeface="Arial Unicode MS" pitchFamily="34" charset="-128"/>
              </a:rPr>
              <a:t> der </a:t>
            </a:r>
            <a:r>
              <a:rPr lang="en-US" sz="600" dirty="0" err="1" smtClean="0">
                <a:latin typeface="Arial Unicode MS" pitchFamily="34" charset="-128"/>
              </a:rPr>
              <a:t>Präsentation</a:t>
            </a:r>
            <a:endParaRPr lang="en-US" sz="600" dirty="0">
              <a:latin typeface="Arial Unicode MS" pitchFamily="34" charset="-128"/>
            </a:endParaRPr>
          </a:p>
        </p:txBody>
      </p:sp>
      <p:sp>
        <p:nvSpPr>
          <p:cNvPr id="135173" name="Rectangle 2"/>
          <p:cNvSpPr>
            <a:spLocks noGrp="1" noRot="1" noChangeAspect="1" noChangeArrowheads="1" noTextEdit="1"/>
          </p:cNvSpPr>
          <p:nvPr>
            <p:ph type="sldImg"/>
          </p:nvPr>
        </p:nvSpPr>
        <p:spPr>
          <a:xfrm>
            <a:off x="741363" y="820738"/>
            <a:ext cx="5316537" cy="3989387"/>
          </a:xfrm>
          <a:ln/>
        </p:spPr>
      </p:sp>
      <p:sp>
        <p:nvSpPr>
          <p:cNvPr id="135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28625"/>
            <a:ext cx="5905500" cy="44291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26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444500" y="428625"/>
            <a:ext cx="5905500" cy="4429125"/>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416548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23850" y="2204864"/>
            <a:ext cx="8496300" cy="1584000"/>
          </a:xfrm>
        </p:spPr>
        <p:txBody>
          <a:bodyPr vert="horz" lIns="0" tIns="0" rIns="0" bIns="0" rtlCol="0" anchor="b" anchorCtr="0">
            <a:noAutofit/>
          </a:bodyPr>
          <a:lstStyle>
            <a:lvl1pPr>
              <a:defRPr lang="de-CH" sz="3600" cap="none" baseline="0">
                <a:solidFill>
                  <a:schemeClr val="tx2"/>
                </a:solidFill>
              </a:defRPr>
            </a:lvl1pPr>
          </a:lstStyle>
          <a:p>
            <a:pPr lvl="0"/>
            <a:r>
              <a:rPr lang="en-US" smtClean="0"/>
              <a:t>Click to add title of presentation</a:t>
            </a:r>
            <a:endParaRPr lang="en-US" dirty="0"/>
          </a:p>
        </p:txBody>
      </p:sp>
      <p:sp>
        <p:nvSpPr>
          <p:cNvPr id="3" name="Untertitel 2"/>
          <p:cNvSpPr>
            <a:spLocks noGrp="1"/>
          </p:cNvSpPr>
          <p:nvPr>
            <p:ph type="subTitle" idx="1" hasCustomPrompt="1"/>
          </p:nvPr>
        </p:nvSpPr>
        <p:spPr bwMode="gray">
          <a:xfrm>
            <a:off x="323850" y="3861208"/>
            <a:ext cx="8496300" cy="1440000"/>
          </a:xfrm>
        </p:spPr>
        <p:txBody>
          <a:bodyPr vert="horz" lIns="0" tIns="18000" rIns="0" bIns="0" rtlCol="0" anchor="t" anchorCtr="0">
            <a:noAutofit/>
          </a:bodyPr>
          <a:lstStyle>
            <a:lvl1pPr marL="0" indent="0">
              <a:lnSpc>
                <a:spcPct val="100000"/>
              </a:lnSpc>
              <a:spcBef>
                <a:spcPts val="600"/>
              </a:spcBef>
              <a:buFont typeface="Arial" panose="020B0604020202020204" pitchFamily="34" charset="0"/>
              <a:buNone/>
              <a:defRPr lang="de-CH" sz="2000">
                <a:solidFill>
                  <a:schemeClr val="tx2"/>
                </a:solidFill>
              </a:defRPr>
            </a:lvl1pPr>
            <a:lvl2pPr marL="0" indent="0">
              <a:lnSpc>
                <a:spcPct val="100000"/>
              </a:lnSpc>
              <a:spcBef>
                <a:spcPts val="600"/>
              </a:spcBef>
              <a:buFont typeface="Arial" panose="020B0604020202020204" pitchFamily="34" charset="0"/>
              <a:buNone/>
              <a:defRPr sz="2000">
                <a:solidFill>
                  <a:schemeClr val="tx2"/>
                </a:solidFill>
              </a:defRPr>
            </a:lvl2pPr>
            <a:lvl3pPr marL="0" indent="0">
              <a:lnSpc>
                <a:spcPct val="100000"/>
              </a:lnSpc>
              <a:spcBef>
                <a:spcPts val="600"/>
              </a:spcBef>
              <a:buNone/>
              <a:defRPr sz="2000">
                <a:solidFill>
                  <a:schemeClr val="tx2"/>
                </a:solidFill>
              </a:defRPr>
            </a:lvl3pPr>
            <a:lvl4pPr marL="0" indent="0">
              <a:lnSpc>
                <a:spcPct val="100000"/>
              </a:lnSpc>
              <a:spcBef>
                <a:spcPts val="600"/>
              </a:spcBef>
              <a:buNone/>
              <a:defRPr sz="2000">
                <a:solidFill>
                  <a:schemeClr val="tx2"/>
                </a:solidFill>
              </a:defRPr>
            </a:lvl4pPr>
            <a:lvl5pPr marL="0" indent="0">
              <a:lnSpc>
                <a:spcPct val="100000"/>
              </a:lnSpc>
              <a:spcBef>
                <a:spcPts val="600"/>
              </a:spcBef>
              <a:buNone/>
              <a:defRPr sz="2000">
                <a:solidFill>
                  <a:schemeClr val="tx2"/>
                </a:solidFill>
              </a:defRPr>
            </a:lvl5pPr>
            <a:lvl6pPr marL="0" indent="0">
              <a:lnSpc>
                <a:spcPct val="100000"/>
              </a:lnSpc>
              <a:spcBef>
                <a:spcPts val="600"/>
              </a:spcBef>
              <a:buNone/>
              <a:defRPr sz="2000">
                <a:solidFill>
                  <a:schemeClr val="tx2"/>
                </a:solidFill>
              </a:defRPr>
            </a:lvl6pPr>
            <a:lvl7pPr marL="0" indent="0">
              <a:lnSpc>
                <a:spcPct val="100000"/>
              </a:lnSpc>
              <a:spcBef>
                <a:spcPts val="600"/>
              </a:spcBef>
              <a:buNone/>
              <a:defRPr sz="2000">
                <a:solidFill>
                  <a:schemeClr val="tx2"/>
                </a:solidFill>
              </a:defRPr>
            </a:lvl7pPr>
            <a:lvl8pPr marL="0" indent="0">
              <a:lnSpc>
                <a:spcPct val="100000"/>
              </a:lnSpc>
              <a:spcBef>
                <a:spcPts val="600"/>
              </a:spcBef>
              <a:buNone/>
              <a:defRPr sz="2000">
                <a:solidFill>
                  <a:schemeClr val="tx2"/>
                </a:solidFill>
              </a:defRPr>
            </a:lvl8pPr>
            <a:lvl9pPr marL="0" indent="0">
              <a:lnSpc>
                <a:spcPct val="100000"/>
              </a:lnSpc>
              <a:spcBef>
                <a:spcPts val="600"/>
              </a:spcBef>
              <a:buNone/>
              <a:defRPr sz="2000">
                <a:solidFill>
                  <a:schemeClr val="tx2"/>
                </a:solidFill>
              </a:defRPr>
            </a:lvl9pPr>
          </a:lstStyle>
          <a:p>
            <a:pPr lvl="0"/>
            <a:r>
              <a:rPr lang="en-US" noProof="0" smtClean="0"/>
              <a:t>Click to add subtitle of presentation</a:t>
            </a:r>
          </a:p>
        </p:txBody>
      </p:sp>
      <p:sp>
        <p:nvSpPr>
          <p:cNvPr id="7" name="Rechteck 9"/>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323410" y="6237390"/>
            <a:ext cx="8496740" cy="21602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noProof="0" smtClean="0"/>
              <a:t>Click to add additional text, e.g. author, location, date</a:t>
            </a:r>
          </a:p>
        </p:txBody>
      </p:sp>
    </p:spTree>
    <p:extLst>
      <p:ext uri="{BB962C8B-B14F-4D97-AF65-F5344CB8AC3E}">
        <p14:creationId xmlns:p14="http://schemas.microsoft.com/office/powerpoint/2010/main" val="40440029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smtClean="0"/>
              <a:t>Click to add headline</a:t>
            </a:r>
            <a:endParaRPr lang="en-US" dirty="0"/>
          </a:p>
        </p:txBody>
      </p:sp>
      <p:sp>
        <p:nvSpPr>
          <p:cNvPr id="11" name="Textplatzhalter 11"/>
          <p:cNvSpPr>
            <a:spLocks noGrp="1"/>
          </p:cNvSpPr>
          <p:nvPr>
            <p:ph type="body" sz="quarter" idx="15"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smtClean="0"/>
              <a:t>Click to add subheadline</a:t>
            </a:r>
            <a:endParaRPr lang="en-US" dirty="0" smtClean="0"/>
          </a:p>
        </p:txBody>
      </p:sp>
      <p:sp>
        <p:nvSpPr>
          <p:cNvPr id="12" name="Text Placeholder 5"/>
          <p:cNvSpPr>
            <a:spLocks noGrp="1"/>
          </p:cNvSpPr>
          <p:nvPr>
            <p:ph type="body" sz="quarter" idx="16"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3" name="Content Placeholder 2"/>
          <p:cNvSpPr>
            <a:spLocks noGrp="1"/>
          </p:cNvSpPr>
          <p:nvPr>
            <p:ph sz="quarter" idx="17" hasCustomPrompt="1"/>
          </p:nvPr>
        </p:nvSpPr>
        <p:spPr>
          <a:xfrm>
            <a:off x="323850" y="1412875"/>
            <a:ext cx="2735263"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8" hasCustomPrompt="1"/>
          </p:nvPr>
        </p:nvSpPr>
        <p:spPr>
          <a:xfrm>
            <a:off x="3203810" y="1412875"/>
            <a:ext cx="2736615"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9" hasCustomPrompt="1"/>
          </p:nvPr>
        </p:nvSpPr>
        <p:spPr>
          <a:xfrm>
            <a:off x="6084888" y="1412875"/>
            <a:ext cx="2735262"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9"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04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smtClean="0"/>
              <a:t>Click to add headline</a:t>
            </a:r>
            <a:endParaRPr lang="en-US" dirty="0"/>
          </a:p>
        </p:txBody>
      </p:sp>
      <p:sp>
        <p:nvSpPr>
          <p:cNvPr id="11" name="Textplatzhalter 11"/>
          <p:cNvSpPr>
            <a:spLocks noGrp="1"/>
          </p:cNvSpPr>
          <p:nvPr>
            <p:ph type="body" sz="quarter" idx="16"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smtClean="0"/>
              <a:t>Click to add subheadline</a:t>
            </a:r>
            <a:endParaRPr lang="en-US" dirty="0" smtClean="0"/>
          </a:p>
        </p:txBody>
      </p:sp>
      <p:sp>
        <p:nvSpPr>
          <p:cNvPr id="12" name="Text Placeholder 5"/>
          <p:cNvSpPr>
            <a:spLocks noGrp="1"/>
          </p:cNvSpPr>
          <p:nvPr>
            <p:ph type="body" sz="quarter" idx="17"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3" name="Content Placeholder 2"/>
          <p:cNvSpPr>
            <a:spLocks noGrp="1"/>
          </p:cNvSpPr>
          <p:nvPr>
            <p:ph sz="quarter" idx="18" hasCustomPrompt="1"/>
          </p:nvPr>
        </p:nvSpPr>
        <p:spPr>
          <a:xfrm>
            <a:off x="323851" y="1412875"/>
            <a:ext cx="2015111"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9" hasCustomPrompt="1"/>
          </p:nvPr>
        </p:nvSpPr>
        <p:spPr>
          <a:xfrm>
            <a:off x="2483710" y="1412875"/>
            <a:ext cx="201628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20" hasCustomPrompt="1"/>
          </p:nvPr>
        </p:nvSpPr>
        <p:spPr>
          <a:xfrm>
            <a:off x="4644010" y="1412875"/>
            <a:ext cx="201511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12"/>
          <p:cNvSpPr>
            <a:spLocks noGrp="1"/>
          </p:cNvSpPr>
          <p:nvPr>
            <p:ph sz="quarter" idx="21" hasCustomPrompt="1"/>
          </p:nvPr>
        </p:nvSpPr>
        <p:spPr>
          <a:xfrm>
            <a:off x="6804310" y="1412875"/>
            <a:ext cx="201511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9"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2339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3" name="Textplatzhalter 11"/>
          <p:cNvSpPr>
            <a:spLocks noGrp="1"/>
          </p:cNvSpPr>
          <p:nvPr>
            <p:ph type="body" sz="quarter" idx="16"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4" name="Text Placeholder 5"/>
          <p:cNvSpPr>
            <a:spLocks noGrp="1"/>
          </p:cNvSpPr>
          <p:nvPr>
            <p:ph type="body" sz="quarter" idx="17"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8" hasCustomPrompt="1"/>
          </p:nvPr>
        </p:nvSpPr>
        <p:spPr>
          <a:xfrm>
            <a:off x="323850" y="1412720"/>
            <a:ext cx="4176140" cy="244800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2"/>
          <p:cNvSpPr>
            <a:spLocks noGrp="1"/>
          </p:cNvSpPr>
          <p:nvPr>
            <p:ph sz="quarter" idx="19" hasCustomPrompt="1"/>
          </p:nvPr>
        </p:nvSpPr>
        <p:spPr>
          <a:xfrm>
            <a:off x="4644010" y="1412720"/>
            <a:ext cx="4175698" cy="244800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6" name="Content Placeholder 2"/>
          <p:cNvSpPr>
            <a:spLocks noGrp="1"/>
          </p:cNvSpPr>
          <p:nvPr>
            <p:ph sz="quarter" idx="20" hasCustomPrompt="1"/>
          </p:nvPr>
        </p:nvSpPr>
        <p:spPr>
          <a:xfrm>
            <a:off x="323410" y="4005080"/>
            <a:ext cx="4176580" cy="23763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 name="Content Placeholder 2"/>
          <p:cNvSpPr>
            <a:spLocks noGrp="1"/>
          </p:cNvSpPr>
          <p:nvPr>
            <p:ph sz="quarter" idx="21" hasCustomPrompt="1"/>
          </p:nvPr>
        </p:nvSpPr>
        <p:spPr>
          <a:xfrm>
            <a:off x="4644010" y="4005080"/>
            <a:ext cx="4176580" cy="23763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9"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689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Rectangle 5"/>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1668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hasCustomPrompt="1"/>
          </p:nvPr>
        </p:nvSpPr>
        <p:spPr bwMode="gray">
          <a:xfrm>
            <a:off x="323410" y="1053040"/>
            <a:ext cx="8496740" cy="2736000"/>
          </a:xfrm>
        </p:spPr>
        <p:txBody>
          <a:bodyPr vert="horz" lIns="0" tIns="0" rIns="0" bIns="0" rtlCol="0" anchor="b">
            <a:noAutofit/>
          </a:bodyPr>
          <a:lstStyle>
            <a:lvl1pPr>
              <a:defRPr lang="en-GB" sz="3600" noProof="0">
                <a:solidFill>
                  <a:schemeClr val="tx2"/>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13313517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410" y="1053040"/>
            <a:ext cx="8496740" cy="2736000"/>
          </a:xfrm>
        </p:spPr>
        <p:txBody>
          <a:bodyPr vert="horz" lIns="0" tIns="0" rIns="0" bIns="0" rtlCol="0" anchor="b" anchorCtr="0">
            <a:noAutofit/>
          </a:bodyPr>
          <a:lstStyle>
            <a:lvl1pPr>
              <a:defRPr lang="en-GB" sz="3600">
                <a:solidFill>
                  <a:schemeClr val="bg1"/>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29029895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2204864"/>
            <a:ext cx="1296144" cy="2016722"/>
          </a:xfrm>
          <a:prstGeom prst="rect">
            <a:avLst/>
          </a:prstGeo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2204864"/>
            <a:ext cx="1296144" cy="2016722"/>
          </a:xfrm>
          <a:prstGeom prst="rect">
            <a:avLst/>
          </a:prstGeo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3573515"/>
            <a:ext cx="2736303"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3141467"/>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22" name="Text Placeholder 3"/>
          <p:cNvSpPr>
            <a:spLocks noGrp="1"/>
          </p:cNvSpPr>
          <p:nvPr>
            <p:ph type="body" sz="quarter" idx="26" hasCustomPrompt="1"/>
          </p:nvPr>
        </p:nvSpPr>
        <p:spPr bwMode="gray">
          <a:xfrm>
            <a:off x="1763688" y="3789538"/>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4005562"/>
            <a:ext cx="2736226" cy="21501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3573515"/>
            <a:ext cx="2736304"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3141467"/>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2204864"/>
            <a:ext cx="2736304" cy="936603"/>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27" name="Text Placeholder 3"/>
          <p:cNvSpPr>
            <a:spLocks noGrp="1"/>
          </p:cNvSpPr>
          <p:nvPr>
            <p:ph type="body" sz="quarter" idx="31" hasCustomPrompt="1"/>
          </p:nvPr>
        </p:nvSpPr>
        <p:spPr bwMode="gray">
          <a:xfrm>
            <a:off x="6084168" y="3789538"/>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4005562"/>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a:xfrm>
            <a:off x="324000" y="260350"/>
            <a:ext cx="6336000" cy="647888"/>
          </a:xfrm>
          <a:prstGeom prst="rect">
            <a:avLst/>
          </a:prstGeom>
        </p:spPr>
        <p:txBody>
          <a:bodyPr/>
          <a:lstStyle>
            <a:lvl1pPr>
              <a:defRPr/>
            </a:lvl1pPr>
          </a:lstStyle>
          <a:p>
            <a:r>
              <a:rPr lang="en-US" smtClean="0"/>
              <a:t>Click to add headline</a:t>
            </a:r>
            <a:endParaRPr lang="en-US" dirty="0"/>
          </a:p>
        </p:txBody>
      </p:sp>
      <p:sp>
        <p:nvSpPr>
          <p:cNvPr id="18" name="Textplatzhalter 2"/>
          <p:cNvSpPr>
            <a:spLocks noGrp="1"/>
          </p:cNvSpPr>
          <p:nvPr>
            <p:ph type="body" sz="quarter" idx="10" hasCustomPrompt="1"/>
          </p:nvPr>
        </p:nvSpPr>
        <p:spPr bwMode="gray">
          <a:xfrm>
            <a:off x="323850" y="1052513"/>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smtClean="0"/>
              <a:t>Click to add subheadline</a:t>
            </a:r>
            <a:endParaRPr lang="en-US" dirty="0" smtClean="0"/>
          </a:p>
        </p:txBody>
      </p:sp>
    </p:spTree>
    <p:extLst>
      <p:ext uri="{BB962C8B-B14F-4D97-AF65-F5344CB8AC3E}">
        <p14:creationId xmlns:p14="http://schemas.microsoft.com/office/powerpoint/2010/main" val="359558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a:prstGeom prst="rect">
            <a:avLst/>
          </a:prstGeom>
        </p:spPr>
        <p:txBody>
          <a:bodyPr/>
          <a:lstStyle>
            <a:lvl1pPr marL="0" indent="0">
              <a:buNone/>
              <a:defRPr>
                <a:latin typeface="Arial" pitchFamily="34" charset="0"/>
              </a:defRPr>
            </a:lvl1pPr>
          </a:lstStyle>
          <a:p>
            <a:r>
              <a:rPr lang="de-DE" dirty="0" smtClean="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a:prstGeom prst="rect">
            <a:avLst/>
          </a:prstGeom>
        </p:spPr>
        <p:txBody>
          <a:bodyPr/>
          <a:lstStyle>
            <a:lvl1pPr marL="0" indent="0">
              <a:buNone/>
              <a:defRPr>
                <a:latin typeface="Arial" pitchFamily="34" charset="0"/>
              </a:defRPr>
            </a:lvl1pPr>
          </a:lstStyle>
          <a:p>
            <a:r>
              <a:rPr lang="de-DE" dirty="0" smtClean="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9" name="Text Placeholder 3"/>
          <p:cNvSpPr>
            <a:spLocks noGrp="1"/>
          </p:cNvSpPr>
          <p:nvPr>
            <p:ph type="body" sz="quarter" idx="31" hasCustomPrompt="1"/>
          </p:nvPr>
        </p:nvSpPr>
        <p:spPr bwMode="gray">
          <a:xfrm>
            <a:off x="1763687" y="3789040"/>
            <a:ext cx="2736875"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4" name="Text Placeholder 3"/>
          <p:cNvSpPr>
            <a:spLocks noGrp="1"/>
          </p:cNvSpPr>
          <p:nvPr>
            <p:ph type="body" sz="quarter" idx="36" hasCustomPrompt="1"/>
          </p:nvPr>
        </p:nvSpPr>
        <p:spPr bwMode="gray">
          <a:xfrm>
            <a:off x="6084168" y="3789040"/>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a:prstGeom prst="rect">
            <a:avLst/>
          </a:prstGeom>
        </p:spPr>
        <p:txBody>
          <a:bodyPr/>
          <a:lstStyle>
            <a:lvl1pPr marL="0" indent="0">
              <a:buNone/>
              <a:defRPr>
                <a:latin typeface="Arial" pitchFamily="34" charset="0"/>
              </a:defRPr>
            </a:lvl1pPr>
          </a:lstStyle>
          <a:p>
            <a:r>
              <a:rPr lang="de-DE" dirty="0" smtClean="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a:prstGeom prst="rect">
            <a:avLst/>
          </a:prstGeom>
        </p:spPr>
        <p:txBody>
          <a:bodyPr/>
          <a:lstStyle>
            <a:lvl1pPr marL="0" indent="0">
              <a:buNone/>
              <a:defRPr>
                <a:latin typeface="Arial" pitchFamily="34" charset="0"/>
              </a:defRPr>
            </a:lvl1pPr>
          </a:lstStyle>
          <a:p>
            <a:r>
              <a:rPr lang="de-DE" dirty="0" smtClean="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1" name="Text Placeholder 3"/>
          <p:cNvSpPr>
            <a:spLocks noGrp="1"/>
          </p:cNvSpPr>
          <p:nvPr>
            <p:ph type="body" sz="quarter" idx="43" hasCustomPrompt="1"/>
          </p:nvPr>
        </p:nvSpPr>
        <p:spPr bwMode="gray">
          <a:xfrm>
            <a:off x="1763688" y="5949236"/>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6" name="Text Placeholder 3"/>
          <p:cNvSpPr>
            <a:spLocks noGrp="1"/>
          </p:cNvSpPr>
          <p:nvPr>
            <p:ph type="body" sz="quarter" idx="48" hasCustomPrompt="1"/>
          </p:nvPr>
        </p:nvSpPr>
        <p:spPr bwMode="gray">
          <a:xfrm>
            <a:off x="6084168" y="5949246"/>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 name="Titel 1"/>
          <p:cNvSpPr>
            <a:spLocks noGrp="1"/>
          </p:cNvSpPr>
          <p:nvPr>
            <p:ph type="title" hasCustomPrompt="1"/>
          </p:nvPr>
        </p:nvSpPr>
        <p:spPr bwMode="gray"/>
        <p:txBody>
          <a:bodyPr/>
          <a:lstStyle/>
          <a:p>
            <a:r>
              <a:rPr lang="en-US" smtClean="0"/>
              <a:t>Click to add headline</a:t>
            </a:r>
            <a:endParaRPr lang="en-US" dirty="0"/>
          </a:p>
        </p:txBody>
      </p:sp>
      <p:sp>
        <p:nvSpPr>
          <p:cNvPr id="28" name="Textplatzhalter 2"/>
          <p:cNvSpPr>
            <a:spLocks noGrp="1"/>
          </p:cNvSpPr>
          <p:nvPr>
            <p:ph type="body" sz="quarter" idx="10" hasCustomPrompt="1"/>
          </p:nvPr>
        </p:nvSpPr>
        <p:spPr bwMode="gray">
          <a:xfrm>
            <a:off x="323850" y="1052513"/>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smtClean="0"/>
              <a:t>Click to add subheadline</a:t>
            </a:r>
            <a:endParaRPr lang="en-US" dirty="0" smtClean="0"/>
          </a:p>
        </p:txBody>
      </p:sp>
      <p:sp>
        <p:nvSpPr>
          <p:cNvPr id="31" name="Text Placeholder 3"/>
          <p:cNvSpPr>
            <a:spLocks noGrp="1"/>
          </p:cNvSpPr>
          <p:nvPr>
            <p:ph type="body" sz="quarter" idx="20" hasCustomPrompt="1"/>
          </p:nvPr>
        </p:nvSpPr>
        <p:spPr bwMode="gray">
          <a:xfrm>
            <a:off x="1763688"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2" name="Text Placeholder 3"/>
          <p:cNvSpPr>
            <a:spLocks noGrp="1"/>
          </p:cNvSpPr>
          <p:nvPr>
            <p:ph type="body" sz="quarter" idx="50" hasCustomPrompt="1"/>
          </p:nvPr>
        </p:nvSpPr>
        <p:spPr bwMode="gray">
          <a:xfrm>
            <a:off x="6088791"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3" name="Text Placeholder 3"/>
          <p:cNvSpPr>
            <a:spLocks noGrp="1"/>
          </p:cNvSpPr>
          <p:nvPr>
            <p:ph type="body" sz="quarter" idx="51" hasCustomPrompt="1"/>
          </p:nvPr>
        </p:nvSpPr>
        <p:spPr bwMode="gray">
          <a:xfrm>
            <a:off x="1763688" y="4365130"/>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4" name="Text Placeholder 3"/>
          <p:cNvSpPr>
            <a:spLocks noGrp="1"/>
          </p:cNvSpPr>
          <p:nvPr>
            <p:ph type="body" sz="quarter" idx="52" hasCustomPrompt="1"/>
          </p:nvPr>
        </p:nvSpPr>
        <p:spPr bwMode="gray">
          <a:xfrm>
            <a:off x="6084286" y="4365130"/>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Tree>
    <p:extLst>
      <p:ext uri="{BB962C8B-B14F-4D97-AF65-F5344CB8AC3E}">
        <p14:creationId xmlns:p14="http://schemas.microsoft.com/office/powerpoint/2010/main" val="2222521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929790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92979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hasCustomPrompt="1"/>
          </p:nvPr>
        </p:nvSpPr>
        <p:spPr bwMode="gray">
          <a:xfrm>
            <a:off x="323528" y="1123950"/>
            <a:ext cx="8496944" cy="5473402"/>
          </a:xfrm>
          <a:prstGeom prst="rect">
            <a:avLst/>
          </a:prstGeom>
          <a:noFill/>
        </p:spPr>
        <p:txBody>
          <a:bodyPr/>
          <a:lstStyle>
            <a:lvl1pPr marL="0" indent="0">
              <a:buNone/>
              <a:defRPr>
                <a:latin typeface="Arial" pitchFamily="34" charset="0"/>
              </a:defRPr>
            </a:lvl1pPr>
          </a:lstStyle>
          <a:p>
            <a:r>
              <a:rPr lang="de-DE" smtClean="0"/>
              <a:t>Click to the symbol to add a picture</a:t>
            </a:r>
            <a:endParaRPr lang="en-GB" dirty="0"/>
          </a:p>
        </p:txBody>
      </p:sp>
      <p:sp>
        <p:nvSpPr>
          <p:cNvPr id="2" name="Title 1"/>
          <p:cNvSpPr>
            <a:spLocks noGrp="1"/>
          </p:cNvSpPr>
          <p:nvPr>
            <p:ph type="ctrTitle" hasCustomPrompt="1"/>
          </p:nvPr>
        </p:nvSpPr>
        <p:spPr bwMode="gray">
          <a:xfrm>
            <a:off x="467544" y="2420888"/>
            <a:ext cx="8208912" cy="1368152"/>
          </a:xfrm>
          <a:prstGeom prst="rect">
            <a:avLst/>
          </a:prstGeom>
          <a:noFill/>
        </p:spPr>
        <p:txBody>
          <a:bodyPr anchor="b"/>
          <a:lstStyle>
            <a:lvl1pPr>
              <a:defRPr sz="3600" cap="none" baseline="0">
                <a:solidFill>
                  <a:schemeClr val="tx2"/>
                </a:solidFill>
                <a:latin typeface="Arial" pitchFamily="34" charset="0"/>
              </a:defRPr>
            </a:lvl1pPr>
          </a:lstStyle>
          <a:p>
            <a:r>
              <a:rPr lang="en-US" smtClean="0"/>
              <a:t>Click to add title of presentation</a:t>
            </a:r>
            <a:endParaRPr lang="en-US" dirty="0"/>
          </a:p>
        </p:txBody>
      </p:sp>
      <p:sp>
        <p:nvSpPr>
          <p:cNvPr id="3" name="Subtitle 2"/>
          <p:cNvSpPr>
            <a:spLocks noGrp="1"/>
          </p:cNvSpPr>
          <p:nvPr>
            <p:ph type="subTitle" idx="1" hasCustomPrompt="1"/>
          </p:nvPr>
        </p:nvSpPr>
        <p:spPr bwMode="gray">
          <a:xfrm>
            <a:off x="467543" y="3861048"/>
            <a:ext cx="8208913" cy="1512168"/>
          </a:xfrm>
          <a:prstGeom prst="rect">
            <a:avLst/>
          </a:prstGeom>
        </p:spPr>
        <p:txBody>
          <a:bodyPr/>
          <a:lstStyle>
            <a:lvl1pPr marL="0" indent="0" algn="l">
              <a:spcBef>
                <a:spcPts val="300"/>
              </a:spcBef>
              <a:spcAft>
                <a:spcPts val="0"/>
              </a:spcAft>
              <a:buNone/>
              <a:defRPr sz="2000" baseline="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pPr lvl="0"/>
            <a:r>
              <a:rPr lang="en-US" noProof="0" smtClean="0"/>
              <a:t>Click to add subtitle of presentation</a:t>
            </a:r>
          </a:p>
        </p:txBody>
      </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467430" y="6237312"/>
            <a:ext cx="8209140" cy="21602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tx2"/>
                </a:solidFill>
              </a:defRPr>
            </a:lvl2pPr>
            <a:lvl3pPr marL="0" indent="0">
              <a:spcBef>
                <a:spcPts val="0"/>
              </a:spcBef>
              <a:spcAft>
                <a:spcPts val="0"/>
              </a:spcAft>
              <a:buFontTx/>
              <a:buNone/>
              <a:defRPr sz="1200">
                <a:solidFill>
                  <a:schemeClr val="tx2"/>
                </a:solidFill>
              </a:defRPr>
            </a:lvl3pPr>
            <a:lvl4pPr marL="0" indent="0">
              <a:spcBef>
                <a:spcPts val="0"/>
              </a:spcBef>
              <a:spcAft>
                <a:spcPts val="0"/>
              </a:spcAft>
              <a:buFontTx/>
              <a:buNone/>
              <a:defRPr sz="1200">
                <a:solidFill>
                  <a:schemeClr val="tx2"/>
                </a:solidFill>
              </a:defRPr>
            </a:lvl4pPr>
            <a:lvl5pPr marL="0" indent="0">
              <a:spcBef>
                <a:spcPts val="0"/>
              </a:spcBef>
              <a:spcAft>
                <a:spcPts val="0"/>
              </a:spcAft>
              <a:buFontTx/>
              <a:buNone/>
              <a:defRPr sz="1200">
                <a:solidFill>
                  <a:schemeClr val="tx2"/>
                </a:solidFill>
              </a:defRPr>
            </a:lvl5pPr>
            <a:lvl6pPr marL="0" indent="0">
              <a:spcBef>
                <a:spcPts val="0"/>
              </a:spcBef>
              <a:spcAft>
                <a:spcPts val="0"/>
              </a:spcAft>
              <a:buFontTx/>
              <a:buNone/>
              <a:defRPr sz="1200">
                <a:solidFill>
                  <a:schemeClr val="tx2"/>
                </a:solidFill>
              </a:defRPr>
            </a:lvl6pPr>
            <a:lvl7pPr marL="0" indent="0">
              <a:spcBef>
                <a:spcPts val="0"/>
              </a:spcBef>
              <a:spcAft>
                <a:spcPts val="0"/>
              </a:spcAft>
              <a:buFontTx/>
              <a:buNone/>
              <a:defRPr sz="1200">
                <a:solidFill>
                  <a:schemeClr val="tx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tx2"/>
                </a:solidFill>
                <a:latin typeface="Arial" pitchFamily="34" charset="0"/>
              </a:defRPr>
            </a:lvl9pPr>
          </a:lstStyle>
          <a:p>
            <a:pPr lvl="0"/>
            <a:r>
              <a:rPr lang="en-US" noProof="0" smtClean="0"/>
              <a:t>Click to add additional text, e.g. author, location, date</a:t>
            </a:r>
          </a:p>
        </p:txBody>
      </p:sp>
    </p:spTree>
    <p:extLst>
      <p:ext uri="{BB962C8B-B14F-4D97-AF65-F5344CB8AC3E}">
        <p14:creationId xmlns:p14="http://schemas.microsoft.com/office/powerpoint/2010/main" val="15146540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4326071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42331722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132745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5158881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2462501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Action title here</a:t>
            </a:r>
            <a:endParaRPr lang="en-GB" dirty="0"/>
          </a:p>
        </p:txBody>
      </p:sp>
    </p:spTree>
    <p:extLst>
      <p:ext uri="{BB962C8B-B14F-4D97-AF65-F5344CB8AC3E}">
        <p14:creationId xmlns:p14="http://schemas.microsoft.com/office/powerpoint/2010/main" val="36328454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41878383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4286542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V2">
    <p:spTree>
      <p:nvGrpSpPr>
        <p:cNvPr id="1" name=""/>
        <p:cNvGrpSpPr/>
        <p:nvPr/>
      </p:nvGrpSpPr>
      <p:grpSpPr>
        <a:xfrm>
          <a:off x="0" y="0"/>
          <a:ext cx="0" cy="0"/>
          <a:chOff x="0" y="0"/>
          <a:chExt cx="0" cy="0"/>
        </a:xfrm>
      </p:grpSpPr>
      <p:sp>
        <p:nvSpPr>
          <p:cNvPr id="68" name="Picture Placeholder 67"/>
          <p:cNvSpPr>
            <a:spLocks noGrp="1"/>
          </p:cNvSpPr>
          <p:nvPr>
            <p:ph type="pic" sz="quarter" idx="12" hasCustomPrompt="1"/>
          </p:nvPr>
        </p:nvSpPr>
        <p:spPr bwMode="gray">
          <a:xfrm>
            <a:off x="323850" y="3284538"/>
            <a:ext cx="8496300" cy="3097212"/>
          </a:xfrm>
          <a:prstGeom prst="rect">
            <a:avLst/>
          </a:prstGeom>
          <a:noFill/>
        </p:spPr>
        <p:txBody>
          <a:bodyPr/>
          <a:lstStyle>
            <a:lvl1pPr marL="0" indent="0">
              <a:buNone/>
              <a:defRPr>
                <a:latin typeface="Arial" pitchFamily="34" charset="0"/>
              </a:defRPr>
            </a:lvl1pPr>
          </a:lstStyle>
          <a:p>
            <a:r>
              <a:rPr lang="de-DE" smtClean="0"/>
              <a:t>Click to the symbol to add a picture</a:t>
            </a:r>
            <a:endParaRPr lang="en-GB" dirty="0"/>
          </a:p>
        </p:txBody>
      </p:sp>
      <p:sp>
        <p:nvSpPr>
          <p:cNvPr id="2" name="Title 1"/>
          <p:cNvSpPr>
            <a:spLocks noGrp="1"/>
          </p:cNvSpPr>
          <p:nvPr>
            <p:ph type="ctrTitle" hasCustomPrompt="1"/>
          </p:nvPr>
        </p:nvSpPr>
        <p:spPr bwMode="gray">
          <a:xfrm>
            <a:off x="323850" y="1052140"/>
            <a:ext cx="8496300" cy="1656000"/>
          </a:xfrm>
          <a:prstGeom prst="rect">
            <a:avLst/>
          </a:prstGeom>
          <a:noFill/>
        </p:spPr>
        <p:txBody>
          <a:bodyPr anchor="b"/>
          <a:lstStyle>
            <a:lvl1pPr>
              <a:defRPr sz="3600" cap="none" baseline="0">
                <a:solidFill>
                  <a:schemeClr val="tx2"/>
                </a:solidFill>
                <a:latin typeface="Arial" pitchFamily="34" charset="0"/>
              </a:defRPr>
            </a:lvl1pPr>
          </a:lstStyle>
          <a:p>
            <a:r>
              <a:rPr lang="en-US" smtClean="0"/>
              <a:t>Click to add title of presentation</a:t>
            </a:r>
            <a:endParaRPr lang="en-US" dirty="0"/>
          </a:p>
        </p:txBody>
      </p:sp>
      <p:sp>
        <p:nvSpPr>
          <p:cNvPr id="3" name="Subtitle 2"/>
          <p:cNvSpPr>
            <a:spLocks noGrp="1"/>
          </p:cNvSpPr>
          <p:nvPr>
            <p:ph type="subTitle" idx="1" hasCustomPrompt="1"/>
          </p:nvPr>
        </p:nvSpPr>
        <p:spPr bwMode="gray">
          <a:xfrm>
            <a:off x="323850" y="2782193"/>
            <a:ext cx="8496300" cy="358775"/>
          </a:xfrm>
          <a:prstGeom prst="rect">
            <a:avLst/>
          </a:prstGeom>
        </p:spPr>
        <p:txBody>
          <a:bodyPr anchor="t" anchorCtr="0">
            <a:noAutofit/>
          </a:bodyPr>
          <a:lstStyle>
            <a:lvl1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1pPr>
            <a:lvl2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2pPr>
            <a:lvl3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3pPr>
            <a:lvl4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4pPr>
            <a:lvl5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5pPr>
            <a:lvl6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6pPr>
            <a:lvl7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7pPr>
            <a:lvl8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8pPr>
            <a:lvl9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9pPr>
          </a:lstStyle>
          <a:p>
            <a:pPr lvl="0"/>
            <a:r>
              <a:rPr lang="en-US" noProof="0" smtClean="0"/>
              <a:t>Click to add subtitle of presentation</a:t>
            </a:r>
          </a:p>
        </p:txBody>
      </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323850" y="6453188"/>
            <a:ext cx="8496300" cy="14416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noProof="0" smtClean="0"/>
              <a:t>Click to add additional text, e.g. author, location, date</a:t>
            </a:r>
          </a:p>
        </p:txBody>
      </p:sp>
    </p:spTree>
    <p:extLst>
      <p:ext uri="{BB962C8B-B14F-4D97-AF65-F5344CB8AC3E}">
        <p14:creationId xmlns:p14="http://schemas.microsoft.com/office/powerpoint/2010/main" val="4154186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412874"/>
            <a:ext cx="8496944" cy="4968453"/>
          </a:xfrm>
          <a:prstGeom prst="rect">
            <a:avLst/>
          </a:prstGeom>
        </p:spPr>
        <p:txBody>
          <a:bodyPr/>
          <a:lstStyle>
            <a:lvl1pPr marL="360000" indent="-360000">
              <a:spcBef>
                <a:spcPts val="0"/>
              </a:spcBef>
              <a:spcAft>
                <a:spcPts val="1200"/>
              </a:spcAft>
              <a:buClr>
                <a:schemeClr val="tx2"/>
              </a:buClr>
              <a:buFont typeface="+mj-lt"/>
              <a:buAutoNum type="arabicPeriod"/>
              <a:tabLst>
                <a:tab pos="8496000" algn="r"/>
              </a:tabLst>
              <a:defRPr sz="1800">
                <a:solidFill>
                  <a:schemeClr val="tx1"/>
                </a:solidFill>
                <a:latin typeface="Arial" pitchFamily="34" charset="0"/>
              </a:defRPr>
            </a:lvl1pPr>
            <a:lvl2pPr marL="360000" indent="0">
              <a:spcBef>
                <a:spcPts val="0"/>
              </a:spcBef>
              <a:spcAft>
                <a:spcPts val="1200"/>
              </a:spcAft>
              <a:buClr>
                <a:schemeClr val="tx2"/>
              </a:buClr>
              <a:buFont typeface="+mj-lt"/>
              <a:buNone/>
              <a:tabLst>
                <a:tab pos="8496000" algn="r"/>
              </a:tabLst>
              <a:defRPr sz="1800">
                <a:solidFill>
                  <a:schemeClr val="bg2"/>
                </a:solidFill>
                <a:latin typeface="Arial" pitchFamily="34" charset="0"/>
              </a:defRPr>
            </a:lvl2pPr>
            <a:lvl3pPr marL="360000" indent="0">
              <a:spcBef>
                <a:spcPts val="0"/>
              </a:spcBef>
              <a:spcAft>
                <a:spcPts val="1200"/>
              </a:spcAft>
              <a:buFontTx/>
              <a:buNone/>
              <a:tabLst>
                <a:tab pos="8496000" algn="r"/>
              </a:tabLst>
              <a:defRPr sz="1800">
                <a:solidFill>
                  <a:schemeClr val="bg2"/>
                </a:solidFill>
                <a:latin typeface="Arial" pitchFamily="34" charset="0"/>
              </a:defRPr>
            </a:lvl3pPr>
            <a:lvl4pPr marL="360000" indent="0">
              <a:spcBef>
                <a:spcPts val="0"/>
              </a:spcBef>
              <a:spcAft>
                <a:spcPts val="1200"/>
              </a:spcAft>
              <a:buFontTx/>
              <a:buNone/>
              <a:defRPr sz="1800">
                <a:solidFill>
                  <a:schemeClr val="bg2"/>
                </a:solidFill>
              </a:defRPr>
            </a:lvl4pPr>
            <a:lvl5pPr marL="360000" indent="0">
              <a:spcBef>
                <a:spcPts val="0"/>
              </a:spcBef>
              <a:spcAft>
                <a:spcPts val="1200"/>
              </a:spcAft>
              <a:buFontTx/>
              <a:buNone/>
              <a:defRPr sz="1800" b="0">
                <a:solidFill>
                  <a:schemeClr val="bg2"/>
                </a:solidFill>
              </a:defRPr>
            </a:lvl5pPr>
            <a:lvl6pPr marL="360000" indent="0">
              <a:spcBef>
                <a:spcPts val="0"/>
              </a:spcBef>
              <a:spcAft>
                <a:spcPts val="1200"/>
              </a:spcAft>
              <a:buFontTx/>
              <a:buNone/>
              <a:defRPr sz="1800">
                <a:solidFill>
                  <a:schemeClr val="bg2"/>
                </a:solidFill>
              </a:defRPr>
            </a:lvl6pPr>
            <a:lvl7pPr marL="360000" indent="0">
              <a:spcBef>
                <a:spcPts val="0"/>
              </a:spcBef>
              <a:spcAft>
                <a:spcPts val="1200"/>
              </a:spcAft>
              <a:buFontTx/>
              <a:buNone/>
              <a:defRPr sz="1800">
                <a:solidFill>
                  <a:schemeClr val="bg2"/>
                </a:solidFill>
              </a:defRPr>
            </a:lvl7pPr>
            <a:lvl8pPr marL="360000" indent="0">
              <a:spcBef>
                <a:spcPts val="0"/>
              </a:spcBef>
              <a:spcAft>
                <a:spcPts val="1200"/>
              </a:spcAft>
              <a:buFontTx/>
              <a:buNone/>
              <a:defRPr sz="1800">
                <a:solidFill>
                  <a:schemeClr val="bg2"/>
                </a:solidFill>
              </a:defRPr>
            </a:lvl8pPr>
            <a:lvl9pPr marL="360000" indent="0">
              <a:spcBef>
                <a:spcPts val="0"/>
              </a:spcBef>
              <a:spcAft>
                <a:spcPts val="1200"/>
              </a:spcAft>
              <a:buFontTx/>
              <a:buNone/>
              <a:defRPr sz="1800">
                <a:solidFill>
                  <a:schemeClr val="bg2"/>
                </a:solidFill>
              </a:defRPr>
            </a:lvl9pPr>
          </a:lstStyle>
          <a:p>
            <a:pPr lvl="0"/>
            <a:r>
              <a:rPr lang="en-US" dirty="0" smtClean="0"/>
              <a:t>Click to add agenda</a:t>
            </a:r>
          </a:p>
        </p:txBody>
      </p:sp>
      <p:sp>
        <p:nvSpPr>
          <p:cNvPr id="6" name="Foliennummernplatzhalter 5"/>
          <p:cNvSpPr>
            <a:spLocks noGrp="1"/>
          </p:cNvSpPr>
          <p:nvPr>
            <p:ph type="sldNum" sz="quarter" idx="4"/>
          </p:nvPr>
        </p:nvSpPr>
        <p:spPr bwMode="gray">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smtClean="0"/>
              <a:pPr algn="r"/>
              <a:t>‹#›</a:t>
            </a:fld>
            <a:endParaRPr lang="en-US" dirty="0"/>
          </a:p>
        </p:txBody>
      </p:sp>
      <p:sp>
        <p:nvSpPr>
          <p:cNvPr id="2" name="Title 1"/>
          <p:cNvSpPr>
            <a:spLocks noGrp="1"/>
          </p:cNvSpPr>
          <p:nvPr>
            <p:ph type="title" hasCustomPrompt="1"/>
          </p:nvPr>
        </p:nvSpPr>
        <p:spPr bwMode="gray">
          <a:xfrm>
            <a:off x="323410" y="260350"/>
            <a:ext cx="6336822" cy="648300"/>
          </a:xfrm>
        </p:spPr>
        <p:txBody>
          <a:bodyPr/>
          <a:lstStyle>
            <a:lvl1pPr>
              <a:defRPr/>
            </a:lvl1pPr>
          </a:lstStyle>
          <a:p>
            <a:r>
              <a:rPr lang="en-US" dirty="0" smtClean="0"/>
              <a:t>Click to </a:t>
            </a:r>
            <a:r>
              <a:rPr lang="en-US" smtClean="0"/>
              <a:t>add headline</a:t>
            </a:r>
            <a:endParaRPr lang="en-US" dirty="0"/>
          </a:p>
        </p:txBody>
      </p:sp>
      <p:pic>
        <p:nvPicPr>
          <p:cNvPr id="5"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6502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850" y="2205038"/>
            <a:ext cx="8496299" cy="2016125"/>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en-US" sz="2800" dirty="0" smtClean="0">
                <a:solidFill>
                  <a:schemeClr val="bg1"/>
                </a:solidFill>
                <a:latin typeface="Arial" pitchFamily="34" charset="0"/>
              </a:defRPr>
            </a:lvl1pPr>
          </a:lstStyle>
          <a:p>
            <a:pPr lvl="0"/>
            <a:r>
              <a:rPr lang="en-US" dirty="0" smtClean="0"/>
              <a:t>Click to </a:t>
            </a:r>
            <a:r>
              <a:rPr lang="en-US" smtClean="0"/>
              <a:t>add text for divider slide</a:t>
            </a:r>
            <a:endParaRPr lang="en-US" dirty="0" smtClean="0"/>
          </a:p>
        </p:txBody>
      </p:sp>
      <p:grpSp>
        <p:nvGrpSpPr>
          <p:cNvPr id="5" name="Gruppieren 4"/>
          <p:cNvGrpSpPr/>
          <p:nvPr userDrawn="1"/>
        </p:nvGrpSpPr>
        <p:grpSpPr bwMode="gray">
          <a:xfrm>
            <a:off x="-324680" y="908650"/>
            <a:ext cx="216030" cy="5688790"/>
            <a:chOff x="-540710" y="908650"/>
            <a:chExt cx="432060" cy="5688790"/>
          </a:xfrm>
        </p:grpSpPr>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38085477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for pri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323850" y="2205038"/>
            <a:ext cx="8496300" cy="2016000"/>
          </a:xfrm>
          <a:prstGeom prst="rect">
            <a:avLst/>
          </a:prstGeom>
        </p:spPr>
        <p:txBody>
          <a:bodyPr lIns="324000" rIns="324000" bIns="0" anchor="ctr"/>
          <a:lstStyle>
            <a:lvl1pPr>
              <a:defRPr sz="2800">
                <a:solidFill>
                  <a:schemeClr val="tx1"/>
                </a:solidFill>
                <a:latin typeface="Arial" pitchFamily="34" charset="0"/>
              </a:defRPr>
            </a:lvl1pPr>
          </a:lstStyle>
          <a:p>
            <a:pPr lvl="0"/>
            <a:r>
              <a:rPr lang="en-US" smtClean="0"/>
              <a:t>Click to add text for divider slide</a:t>
            </a:r>
            <a:endParaRPr lang="en-US" dirty="0" smtClean="0"/>
          </a:p>
        </p:txBody>
      </p:sp>
      <p:grpSp>
        <p:nvGrpSpPr>
          <p:cNvPr id="5" name="Gruppieren 4"/>
          <p:cNvGrpSpPr/>
          <p:nvPr userDrawn="1"/>
        </p:nvGrpSpPr>
        <p:grpSpPr bwMode="gray">
          <a:xfrm>
            <a:off x="-324680" y="908650"/>
            <a:ext cx="216030" cy="5688790"/>
            <a:chOff x="-540710" y="908650"/>
            <a:chExt cx="432060" cy="5688790"/>
          </a:xfrm>
        </p:grpSpPr>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uppieren 1"/>
          <p:cNvGrpSpPr/>
          <p:nvPr userDrawn="1"/>
        </p:nvGrpSpPr>
        <p:grpSpPr bwMode="gray">
          <a:xfrm>
            <a:off x="323850" y="2204864"/>
            <a:ext cx="8496300" cy="2016224"/>
            <a:chOff x="0" y="2204864"/>
            <a:chExt cx="9144000" cy="2016224"/>
          </a:xfrm>
        </p:grpSpPr>
        <p:sp>
          <p:nvSpPr>
            <p:cNvPr id="64" name="Rechteck 63"/>
            <p:cNvSpPr/>
            <p:nvPr userDrawn="1"/>
          </p:nvSpPr>
          <p:spPr bwMode="gray">
            <a:xfrm>
              <a:off x="0" y="2204864"/>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grpSp>
      <p:sp>
        <p:nvSpPr>
          <p:cNvPr id="55" name="Rechteck 54"/>
          <p:cNvSpPr/>
          <p:nvPr userDrawn="1"/>
        </p:nvSpPr>
        <p:spPr bwMode="gray">
          <a:xfrm>
            <a:off x="0" y="-1"/>
            <a:ext cx="9144000" cy="20605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3012619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8" name="Titel 7"/>
          <p:cNvSpPr>
            <a:spLocks noGrp="1"/>
          </p:cNvSpPr>
          <p:nvPr>
            <p:ph type="title" hasCustomPrompt="1"/>
          </p:nvPr>
        </p:nvSpPr>
        <p:spPr bwMode="gray"/>
        <p:txBody>
          <a:bodyPr/>
          <a:lstStyle>
            <a:lvl1pPr>
              <a:defRPr/>
            </a:lvl1pPr>
          </a:lstStyle>
          <a:p>
            <a:r>
              <a:rPr lang="en-US" smtClean="0"/>
              <a:t>Click to add headline</a:t>
            </a:r>
            <a:endParaRPr lang="en-US" dirty="0"/>
          </a:p>
        </p:txBody>
      </p:sp>
      <p:sp>
        <p:nvSpPr>
          <p:cNvPr id="12" name="Textplatzhalter 11"/>
          <p:cNvSpPr>
            <a:spLocks noGrp="1"/>
          </p:cNvSpPr>
          <p:nvPr>
            <p:ph type="body" sz="quarter" idx="10"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smtClean="0"/>
              <a:t>Click to add subheadline</a:t>
            </a:r>
            <a:endParaRPr lang="en-US" dirty="0" smtClean="0"/>
          </a:p>
        </p:txBody>
      </p:sp>
      <p:sp>
        <p:nvSpPr>
          <p:cNvPr id="6" name="Text Placeholder 5"/>
          <p:cNvSpPr>
            <a:spLocks noGrp="1"/>
          </p:cNvSpPr>
          <p:nvPr>
            <p:ph type="body" sz="quarter" idx="13"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pic>
        <p:nvPicPr>
          <p:cNvPr id="5"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4420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bwMode="gray">
          <a:xfrm>
            <a:off x="323410" y="260350"/>
            <a:ext cx="6336822" cy="648300"/>
          </a:xfrm>
        </p:spPr>
        <p:txBody>
          <a:bodyPr/>
          <a:lstStyle/>
          <a:p>
            <a:r>
              <a:rPr lang="en-US" smtClean="0"/>
              <a:t>Click to add headline</a:t>
            </a:r>
            <a:endParaRPr lang="en-US" dirty="0"/>
          </a:p>
        </p:txBody>
      </p:sp>
      <p:sp>
        <p:nvSpPr>
          <p:cNvPr id="6" name="Textplatzhalter 11"/>
          <p:cNvSpPr>
            <a:spLocks noGrp="1"/>
          </p:cNvSpPr>
          <p:nvPr>
            <p:ph type="body" sz="quarter" idx="11"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smtClean="0"/>
              <a:t>Click to add subheadline</a:t>
            </a:r>
            <a:endParaRPr lang="en-US" dirty="0" smtClean="0"/>
          </a:p>
        </p:txBody>
      </p:sp>
      <p:sp>
        <p:nvSpPr>
          <p:cNvPr id="8" name="Text Placeholder 5"/>
          <p:cNvSpPr>
            <a:spLocks noGrp="1"/>
          </p:cNvSpPr>
          <p:nvPr>
            <p:ph type="body" sz="quarter" idx="13"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3" name="Content Placeholder 2"/>
          <p:cNvSpPr>
            <a:spLocks noGrp="1"/>
          </p:cNvSpPr>
          <p:nvPr>
            <p:ph sz="quarter" idx="14" hasCustomPrompt="1"/>
          </p:nvPr>
        </p:nvSpPr>
        <p:spPr>
          <a:xfrm>
            <a:off x="323850" y="1412875"/>
            <a:ext cx="849630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9"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142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smtClean="0"/>
              <a:t>Click to add headline</a:t>
            </a:r>
            <a:endParaRPr lang="en-US" dirty="0"/>
          </a:p>
        </p:txBody>
      </p:sp>
      <p:sp>
        <p:nvSpPr>
          <p:cNvPr id="7" name="Textplatzhalter 11"/>
          <p:cNvSpPr>
            <a:spLocks noGrp="1"/>
          </p:cNvSpPr>
          <p:nvPr>
            <p:ph type="body" sz="quarter" idx="14"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smtClean="0"/>
              <a:t>Click to add subheadline</a:t>
            </a:r>
            <a:endParaRPr lang="en-US" dirty="0" smtClean="0"/>
          </a:p>
        </p:txBody>
      </p:sp>
      <p:sp>
        <p:nvSpPr>
          <p:cNvPr id="11" name="Text Placeholder 5"/>
          <p:cNvSpPr>
            <a:spLocks noGrp="1"/>
          </p:cNvSpPr>
          <p:nvPr>
            <p:ph type="body" sz="quarter" idx="15"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3" name="Content Placeholder 2"/>
          <p:cNvSpPr>
            <a:spLocks noGrp="1"/>
          </p:cNvSpPr>
          <p:nvPr>
            <p:ph sz="quarter" idx="16" hasCustomPrompt="1"/>
          </p:nvPr>
        </p:nvSpPr>
        <p:spPr>
          <a:xfrm>
            <a:off x="323850" y="1412875"/>
            <a:ext cx="4176713"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7" hasCustomPrompt="1"/>
          </p:nvPr>
        </p:nvSpPr>
        <p:spPr>
          <a:xfrm>
            <a:off x="4643438" y="1412875"/>
            <a:ext cx="4176712"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9" name="Picture 2" descr="http://www.memeinfo.hu/sites/memesite.hu/themes/memet/logo.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516216" y="470072"/>
            <a:ext cx="1584176" cy="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739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VCT_Marker_ID_7" hidden="1"/>
          <p:cNvSpPr/>
          <p:nvPr>
            <p:custDataLst>
              <p:tags r:id="rId29"/>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uppieren 11"/>
          <p:cNvGrpSpPr/>
          <p:nvPr/>
        </p:nvGrpSpPr>
        <p:grpSpPr bwMode="gray">
          <a:xfrm>
            <a:off x="323850" y="-315520"/>
            <a:ext cx="8496740" cy="216030"/>
            <a:chOff x="323850" y="-531550"/>
            <a:chExt cx="8496740" cy="432060"/>
          </a:xfrm>
        </p:grpSpPr>
        <p:cxnSp>
          <p:nvCxnSpPr>
            <p:cNvPr id="74" name="Gerade Verbindung 22"/>
            <p:cNvCxnSpPr/>
            <p:nvPr userDrawn="1"/>
          </p:nvCxnSpPr>
          <p:spPr bwMode="gray">
            <a:xfrm rot="5400000">
              <a:off x="107820" y="-315520"/>
              <a:ext cx="432060" cy="0"/>
            </a:xfrm>
            <a:prstGeom prst="line">
              <a:avLst/>
            </a:prstGeom>
            <a:noFill/>
            <a:ln w="9525" cap="flat" cmpd="sng" algn="ctr">
              <a:solidFill>
                <a:srgbClr val="000000"/>
              </a:solidFill>
              <a:prstDash val="solid"/>
            </a:ln>
            <a:effectLst/>
          </p:spPr>
        </p:cxnSp>
        <p:cxnSp>
          <p:nvCxnSpPr>
            <p:cNvPr id="75" name="Gerade Verbindung 23"/>
            <p:cNvCxnSpPr/>
            <p:nvPr userDrawn="1"/>
          </p:nvCxnSpPr>
          <p:spPr bwMode="gray">
            <a:xfrm rot="5400000">
              <a:off x="1403560" y="-315520"/>
              <a:ext cx="432060" cy="0"/>
            </a:xfrm>
            <a:prstGeom prst="line">
              <a:avLst/>
            </a:prstGeom>
            <a:noFill/>
            <a:ln w="9525" cap="flat" cmpd="sng" algn="ctr">
              <a:solidFill>
                <a:srgbClr val="000000"/>
              </a:solidFill>
              <a:prstDash val="solid"/>
            </a:ln>
            <a:effectLst/>
          </p:spPr>
        </p:cxnSp>
        <p:cxnSp>
          <p:nvCxnSpPr>
            <p:cNvPr id="76" name="Gerade Verbindung 24"/>
            <p:cNvCxnSpPr/>
            <p:nvPr userDrawn="1"/>
          </p:nvCxnSpPr>
          <p:spPr bwMode="gray">
            <a:xfrm rot="5400000">
              <a:off x="1547580" y="-315520"/>
              <a:ext cx="432060" cy="0"/>
            </a:xfrm>
            <a:prstGeom prst="line">
              <a:avLst/>
            </a:prstGeom>
            <a:noFill/>
            <a:ln w="9525" cap="flat" cmpd="sng" algn="ctr">
              <a:solidFill>
                <a:srgbClr val="000000"/>
              </a:solidFill>
              <a:prstDash val="solid"/>
            </a:ln>
            <a:effectLst/>
          </p:spPr>
        </p:cxnSp>
        <p:cxnSp>
          <p:nvCxnSpPr>
            <p:cNvPr id="77" name="Gerade Verbindung 26"/>
            <p:cNvCxnSpPr/>
            <p:nvPr userDrawn="1"/>
          </p:nvCxnSpPr>
          <p:spPr bwMode="gray">
            <a:xfrm rot="5400000">
              <a:off x="2843760" y="-315520"/>
              <a:ext cx="432060" cy="0"/>
            </a:xfrm>
            <a:prstGeom prst="line">
              <a:avLst/>
            </a:prstGeom>
            <a:noFill/>
            <a:ln w="9525" cap="flat" cmpd="sng" algn="ctr">
              <a:solidFill>
                <a:srgbClr val="000000"/>
              </a:solidFill>
              <a:prstDash val="solid"/>
            </a:ln>
            <a:effectLst/>
          </p:spPr>
        </p:cxnSp>
        <p:cxnSp>
          <p:nvCxnSpPr>
            <p:cNvPr id="78" name="Gerade Verbindung 27"/>
            <p:cNvCxnSpPr/>
            <p:nvPr userDrawn="1"/>
          </p:nvCxnSpPr>
          <p:spPr bwMode="gray">
            <a:xfrm rot="5400000">
              <a:off x="2987780" y="-315520"/>
              <a:ext cx="432060" cy="0"/>
            </a:xfrm>
            <a:prstGeom prst="line">
              <a:avLst/>
            </a:prstGeom>
            <a:noFill/>
            <a:ln w="9525" cap="flat" cmpd="sng" algn="ctr">
              <a:solidFill>
                <a:srgbClr val="000000"/>
              </a:solidFill>
              <a:prstDash val="solid"/>
            </a:ln>
            <a:effectLst/>
          </p:spPr>
        </p:cxnSp>
        <p:cxnSp>
          <p:nvCxnSpPr>
            <p:cNvPr id="79" name="Gerade Verbindung 28"/>
            <p:cNvCxnSpPr/>
            <p:nvPr userDrawn="1"/>
          </p:nvCxnSpPr>
          <p:spPr bwMode="gray">
            <a:xfrm rot="5400000">
              <a:off x="4283960" y="-315520"/>
              <a:ext cx="432060" cy="0"/>
            </a:xfrm>
            <a:prstGeom prst="line">
              <a:avLst/>
            </a:prstGeom>
            <a:noFill/>
            <a:ln w="9525" cap="flat" cmpd="sng" algn="ctr">
              <a:solidFill>
                <a:srgbClr val="000000"/>
              </a:solidFill>
              <a:prstDash val="solid"/>
            </a:ln>
            <a:effectLst/>
          </p:spPr>
        </p:cxnSp>
        <p:cxnSp>
          <p:nvCxnSpPr>
            <p:cNvPr id="80" name="Gerade Verbindung 29"/>
            <p:cNvCxnSpPr/>
            <p:nvPr userDrawn="1"/>
          </p:nvCxnSpPr>
          <p:spPr bwMode="gray">
            <a:xfrm rot="5400000">
              <a:off x="4427980" y="-315520"/>
              <a:ext cx="432060" cy="0"/>
            </a:xfrm>
            <a:prstGeom prst="line">
              <a:avLst/>
            </a:prstGeom>
            <a:noFill/>
            <a:ln w="9525" cap="flat" cmpd="sng" algn="ctr">
              <a:solidFill>
                <a:srgbClr val="000000"/>
              </a:solidFill>
              <a:prstDash val="solid"/>
            </a:ln>
            <a:effectLst/>
          </p:spPr>
        </p:cxnSp>
        <p:cxnSp>
          <p:nvCxnSpPr>
            <p:cNvPr id="81" name="Gerade Verbindung 30"/>
            <p:cNvCxnSpPr/>
            <p:nvPr userDrawn="1"/>
          </p:nvCxnSpPr>
          <p:spPr bwMode="gray">
            <a:xfrm rot="5400000">
              <a:off x="5724160" y="-315520"/>
              <a:ext cx="432060" cy="0"/>
            </a:xfrm>
            <a:prstGeom prst="line">
              <a:avLst/>
            </a:prstGeom>
            <a:noFill/>
            <a:ln w="9525" cap="flat" cmpd="sng" algn="ctr">
              <a:solidFill>
                <a:srgbClr val="000000"/>
              </a:solidFill>
              <a:prstDash val="solid"/>
            </a:ln>
            <a:effectLst/>
          </p:spPr>
        </p:cxnSp>
        <p:cxnSp>
          <p:nvCxnSpPr>
            <p:cNvPr id="82" name="Gerade Verbindung 31"/>
            <p:cNvCxnSpPr/>
            <p:nvPr userDrawn="1"/>
          </p:nvCxnSpPr>
          <p:spPr bwMode="gray">
            <a:xfrm rot="5400000">
              <a:off x="5868180" y="-315520"/>
              <a:ext cx="432060" cy="0"/>
            </a:xfrm>
            <a:prstGeom prst="line">
              <a:avLst/>
            </a:prstGeom>
            <a:noFill/>
            <a:ln w="9525" cap="flat" cmpd="sng" algn="ctr">
              <a:solidFill>
                <a:srgbClr val="000000"/>
              </a:solidFill>
              <a:prstDash val="solid"/>
            </a:ln>
            <a:effectLst/>
          </p:spPr>
        </p:cxnSp>
        <p:cxnSp>
          <p:nvCxnSpPr>
            <p:cNvPr id="83" name="Gerade Verbindung 32"/>
            <p:cNvCxnSpPr/>
            <p:nvPr userDrawn="1"/>
          </p:nvCxnSpPr>
          <p:spPr bwMode="gray">
            <a:xfrm rot="5400000">
              <a:off x="7164360" y="-315520"/>
              <a:ext cx="432060" cy="0"/>
            </a:xfrm>
            <a:prstGeom prst="line">
              <a:avLst/>
            </a:prstGeom>
            <a:noFill/>
            <a:ln w="9525" cap="flat" cmpd="sng" algn="ctr">
              <a:solidFill>
                <a:srgbClr val="000000"/>
              </a:solidFill>
              <a:prstDash val="solid"/>
            </a:ln>
            <a:effectLst/>
          </p:spPr>
        </p:cxnSp>
        <p:cxnSp>
          <p:nvCxnSpPr>
            <p:cNvPr id="84" name="Gerade Verbindung 33"/>
            <p:cNvCxnSpPr/>
            <p:nvPr userDrawn="1"/>
          </p:nvCxnSpPr>
          <p:spPr bwMode="gray">
            <a:xfrm rot="5400000">
              <a:off x="7308380" y="-315520"/>
              <a:ext cx="432060" cy="0"/>
            </a:xfrm>
            <a:prstGeom prst="line">
              <a:avLst/>
            </a:prstGeom>
            <a:noFill/>
            <a:ln w="9525" cap="flat" cmpd="sng" algn="ctr">
              <a:solidFill>
                <a:srgbClr val="000000"/>
              </a:solidFill>
              <a:prstDash val="solid"/>
            </a:ln>
            <a:effectLst/>
          </p:spPr>
        </p:cxnSp>
        <p:cxnSp>
          <p:nvCxnSpPr>
            <p:cNvPr id="85" name="Gerade Verbindung 34"/>
            <p:cNvCxnSpPr/>
            <p:nvPr userDrawn="1"/>
          </p:nvCxnSpPr>
          <p:spPr bwMode="gray">
            <a:xfrm rot="5400000">
              <a:off x="8604560" y="-315520"/>
              <a:ext cx="432060" cy="0"/>
            </a:xfrm>
            <a:prstGeom prst="line">
              <a:avLst/>
            </a:prstGeom>
            <a:noFill/>
            <a:ln w="9525" cap="flat" cmpd="sng" algn="ctr">
              <a:solidFill>
                <a:srgbClr val="000000"/>
              </a:solidFill>
              <a:prstDash val="solid"/>
            </a:ln>
            <a:effectLst/>
          </p:spPr>
        </p:cxnSp>
      </p:grpSp>
      <p:grpSp>
        <p:nvGrpSpPr>
          <p:cNvPr id="86" name="Gruppieren 37"/>
          <p:cNvGrpSpPr/>
          <p:nvPr/>
        </p:nvGrpSpPr>
        <p:grpSpPr bwMode="gray">
          <a:xfrm>
            <a:off x="323410" y="6957490"/>
            <a:ext cx="8496740" cy="216030"/>
            <a:chOff x="323850" y="-531550"/>
            <a:chExt cx="8496740" cy="432060"/>
          </a:xfrm>
        </p:grpSpPr>
        <p:cxnSp>
          <p:nvCxnSpPr>
            <p:cNvPr id="87" name="Gerade Verbindung 38"/>
            <p:cNvCxnSpPr/>
            <p:nvPr userDrawn="1"/>
          </p:nvCxnSpPr>
          <p:spPr bwMode="gray">
            <a:xfrm rot="5400000">
              <a:off x="107820" y="-315520"/>
              <a:ext cx="432060" cy="0"/>
            </a:xfrm>
            <a:prstGeom prst="line">
              <a:avLst/>
            </a:prstGeom>
            <a:noFill/>
            <a:ln w="9525" cap="flat" cmpd="sng" algn="ctr">
              <a:solidFill>
                <a:srgbClr val="000000"/>
              </a:solidFill>
              <a:prstDash val="solid"/>
            </a:ln>
            <a:effectLst/>
          </p:spPr>
        </p:cxnSp>
        <p:cxnSp>
          <p:nvCxnSpPr>
            <p:cNvPr id="88" name="Gerade Verbindung 39"/>
            <p:cNvCxnSpPr/>
            <p:nvPr userDrawn="1"/>
          </p:nvCxnSpPr>
          <p:spPr bwMode="gray">
            <a:xfrm rot="5400000">
              <a:off x="1403560" y="-315520"/>
              <a:ext cx="432060" cy="0"/>
            </a:xfrm>
            <a:prstGeom prst="line">
              <a:avLst/>
            </a:prstGeom>
            <a:noFill/>
            <a:ln w="9525" cap="flat" cmpd="sng" algn="ctr">
              <a:solidFill>
                <a:srgbClr val="000000"/>
              </a:solidFill>
              <a:prstDash val="solid"/>
            </a:ln>
            <a:effectLst/>
          </p:spPr>
        </p:cxnSp>
        <p:cxnSp>
          <p:nvCxnSpPr>
            <p:cNvPr id="89" name="Gerade Verbindung 40"/>
            <p:cNvCxnSpPr/>
            <p:nvPr userDrawn="1"/>
          </p:nvCxnSpPr>
          <p:spPr bwMode="gray">
            <a:xfrm rot="5400000">
              <a:off x="1547580" y="-315520"/>
              <a:ext cx="432060" cy="0"/>
            </a:xfrm>
            <a:prstGeom prst="line">
              <a:avLst/>
            </a:prstGeom>
            <a:noFill/>
            <a:ln w="9525" cap="flat" cmpd="sng" algn="ctr">
              <a:solidFill>
                <a:srgbClr val="000000"/>
              </a:solidFill>
              <a:prstDash val="solid"/>
            </a:ln>
            <a:effectLst/>
          </p:spPr>
        </p:cxnSp>
        <p:cxnSp>
          <p:nvCxnSpPr>
            <p:cNvPr id="90" name="Gerade Verbindung 41"/>
            <p:cNvCxnSpPr/>
            <p:nvPr userDrawn="1"/>
          </p:nvCxnSpPr>
          <p:spPr bwMode="gray">
            <a:xfrm rot="5400000">
              <a:off x="2843760" y="-315520"/>
              <a:ext cx="432060" cy="0"/>
            </a:xfrm>
            <a:prstGeom prst="line">
              <a:avLst/>
            </a:prstGeom>
            <a:noFill/>
            <a:ln w="9525" cap="flat" cmpd="sng" algn="ctr">
              <a:solidFill>
                <a:srgbClr val="000000"/>
              </a:solidFill>
              <a:prstDash val="solid"/>
            </a:ln>
            <a:effectLst/>
          </p:spPr>
        </p:cxnSp>
        <p:cxnSp>
          <p:nvCxnSpPr>
            <p:cNvPr id="91" name="Gerade Verbindung 42"/>
            <p:cNvCxnSpPr/>
            <p:nvPr userDrawn="1"/>
          </p:nvCxnSpPr>
          <p:spPr bwMode="gray">
            <a:xfrm rot="5400000">
              <a:off x="2987780" y="-315520"/>
              <a:ext cx="432060" cy="0"/>
            </a:xfrm>
            <a:prstGeom prst="line">
              <a:avLst/>
            </a:prstGeom>
            <a:noFill/>
            <a:ln w="9525" cap="flat" cmpd="sng" algn="ctr">
              <a:solidFill>
                <a:srgbClr val="000000"/>
              </a:solidFill>
              <a:prstDash val="solid"/>
            </a:ln>
            <a:effectLst/>
          </p:spPr>
        </p:cxnSp>
        <p:cxnSp>
          <p:nvCxnSpPr>
            <p:cNvPr id="92" name="Gerade Verbindung 43"/>
            <p:cNvCxnSpPr/>
            <p:nvPr userDrawn="1"/>
          </p:nvCxnSpPr>
          <p:spPr bwMode="gray">
            <a:xfrm rot="5400000">
              <a:off x="4283960" y="-315520"/>
              <a:ext cx="432060" cy="0"/>
            </a:xfrm>
            <a:prstGeom prst="line">
              <a:avLst/>
            </a:prstGeom>
            <a:noFill/>
            <a:ln w="9525" cap="flat" cmpd="sng" algn="ctr">
              <a:solidFill>
                <a:srgbClr val="000000"/>
              </a:solidFill>
              <a:prstDash val="solid"/>
            </a:ln>
            <a:effectLst/>
          </p:spPr>
        </p:cxnSp>
        <p:cxnSp>
          <p:nvCxnSpPr>
            <p:cNvPr id="93" name="Gerade Verbindung 44"/>
            <p:cNvCxnSpPr/>
            <p:nvPr userDrawn="1"/>
          </p:nvCxnSpPr>
          <p:spPr bwMode="gray">
            <a:xfrm rot="5400000">
              <a:off x="4427980" y="-315520"/>
              <a:ext cx="432060" cy="0"/>
            </a:xfrm>
            <a:prstGeom prst="line">
              <a:avLst/>
            </a:prstGeom>
            <a:noFill/>
            <a:ln w="9525" cap="flat" cmpd="sng" algn="ctr">
              <a:solidFill>
                <a:srgbClr val="000000"/>
              </a:solidFill>
              <a:prstDash val="solid"/>
            </a:ln>
            <a:effectLst/>
          </p:spPr>
        </p:cxnSp>
        <p:cxnSp>
          <p:nvCxnSpPr>
            <p:cNvPr id="94" name="Gerade Verbindung 45"/>
            <p:cNvCxnSpPr/>
            <p:nvPr userDrawn="1"/>
          </p:nvCxnSpPr>
          <p:spPr bwMode="gray">
            <a:xfrm rot="5400000">
              <a:off x="5724160" y="-315520"/>
              <a:ext cx="432060" cy="0"/>
            </a:xfrm>
            <a:prstGeom prst="line">
              <a:avLst/>
            </a:prstGeom>
            <a:noFill/>
            <a:ln w="9525" cap="flat" cmpd="sng" algn="ctr">
              <a:solidFill>
                <a:srgbClr val="000000"/>
              </a:solidFill>
              <a:prstDash val="solid"/>
            </a:ln>
            <a:effectLst/>
          </p:spPr>
        </p:cxnSp>
        <p:cxnSp>
          <p:nvCxnSpPr>
            <p:cNvPr id="95" name="Gerade Verbindung 46"/>
            <p:cNvCxnSpPr/>
            <p:nvPr userDrawn="1"/>
          </p:nvCxnSpPr>
          <p:spPr bwMode="gray">
            <a:xfrm rot="5400000">
              <a:off x="5868180" y="-315520"/>
              <a:ext cx="432060" cy="0"/>
            </a:xfrm>
            <a:prstGeom prst="line">
              <a:avLst/>
            </a:prstGeom>
            <a:noFill/>
            <a:ln w="9525" cap="flat" cmpd="sng" algn="ctr">
              <a:solidFill>
                <a:srgbClr val="000000"/>
              </a:solidFill>
              <a:prstDash val="solid"/>
            </a:ln>
            <a:effectLst/>
          </p:spPr>
        </p:cxnSp>
        <p:cxnSp>
          <p:nvCxnSpPr>
            <p:cNvPr id="96" name="Gerade Verbindung 47"/>
            <p:cNvCxnSpPr/>
            <p:nvPr userDrawn="1"/>
          </p:nvCxnSpPr>
          <p:spPr bwMode="gray">
            <a:xfrm rot="5400000">
              <a:off x="7164360" y="-315520"/>
              <a:ext cx="432060" cy="0"/>
            </a:xfrm>
            <a:prstGeom prst="line">
              <a:avLst/>
            </a:prstGeom>
            <a:noFill/>
            <a:ln w="9525" cap="flat" cmpd="sng" algn="ctr">
              <a:solidFill>
                <a:srgbClr val="000000"/>
              </a:solidFill>
              <a:prstDash val="solid"/>
            </a:ln>
            <a:effectLst/>
          </p:spPr>
        </p:cxnSp>
        <p:cxnSp>
          <p:nvCxnSpPr>
            <p:cNvPr id="97" name="Gerade Verbindung 48"/>
            <p:cNvCxnSpPr/>
            <p:nvPr userDrawn="1"/>
          </p:nvCxnSpPr>
          <p:spPr bwMode="gray">
            <a:xfrm rot="5400000">
              <a:off x="7308380" y="-315520"/>
              <a:ext cx="432060" cy="0"/>
            </a:xfrm>
            <a:prstGeom prst="line">
              <a:avLst/>
            </a:prstGeom>
            <a:noFill/>
            <a:ln w="9525" cap="flat" cmpd="sng" algn="ctr">
              <a:solidFill>
                <a:srgbClr val="000000"/>
              </a:solidFill>
              <a:prstDash val="solid"/>
            </a:ln>
            <a:effectLst/>
          </p:spPr>
        </p:cxnSp>
        <p:cxnSp>
          <p:nvCxnSpPr>
            <p:cNvPr id="98" name="Gerade Verbindung 49"/>
            <p:cNvCxnSpPr/>
            <p:nvPr userDrawn="1"/>
          </p:nvCxnSpPr>
          <p:spPr bwMode="gray">
            <a:xfrm rot="5400000">
              <a:off x="8604560" y="-315520"/>
              <a:ext cx="432060" cy="0"/>
            </a:xfrm>
            <a:prstGeom prst="line">
              <a:avLst/>
            </a:prstGeom>
            <a:noFill/>
            <a:ln w="9525" cap="flat" cmpd="sng" algn="ctr">
              <a:solidFill>
                <a:srgbClr val="000000"/>
              </a:solidFill>
              <a:prstDash val="solid"/>
            </a:ln>
            <a:effectLst/>
          </p:spPr>
        </p:cxnSp>
      </p:grpSp>
      <p:grpSp>
        <p:nvGrpSpPr>
          <p:cNvPr id="99" name="Gruppieren 57"/>
          <p:cNvGrpSpPr/>
          <p:nvPr/>
        </p:nvGrpSpPr>
        <p:grpSpPr bwMode="gray">
          <a:xfrm>
            <a:off x="9252520" y="259200"/>
            <a:ext cx="216160" cy="6338152"/>
            <a:chOff x="-540970" y="259288"/>
            <a:chExt cx="432320" cy="6338152"/>
          </a:xfrm>
        </p:grpSpPr>
        <p:cxnSp>
          <p:nvCxnSpPr>
            <p:cNvPr id="101" name="Gerade Verbindung 59"/>
            <p:cNvCxnSpPr/>
            <p:nvPr userDrawn="1"/>
          </p:nvCxnSpPr>
          <p:spPr bwMode="gray">
            <a:xfrm>
              <a:off x="-540710" y="908650"/>
              <a:ext cx="432060" cy="0"/>
            </a:xfrm>
            <a:prstGeom prst="line">
              <a:avLst/>
            </a:prstGeom>
            <a:noFill/>
            <a:ln w="9525" cap="flat" cmpd="sng" algn="ctr">
              <a:solidFill>
                <a:srgbClr val="000000"/>
              </a:solidFill>
              <a:prstDash val="solid"/>
            </a:ln>
            <a:effectLst/>
          </p:spPr>
        </p:cxnSp>
        <p:cxnSp>
          <p:nvCxnSpPr>
            <p:cNvPr id="102" name="Gerade Verbindung 61"/>
            <p:cNvCxnSpPr/>
            <p:nvPr userDrawn="1"/>
          </p:nvCxnSpPr>
          <p:spPr bwMode="gray">
            <a:xfrm>
              <a:off x="-540710" y="6597440"/>
              <a:ext cx="432060" cy="0"/>
            </a:xfrm>
            <a:prstGeom prst="line">
              <a:avLst/>
            </a:prstGeom>
            <a:noFill/>
            <a:ln w="9525" cap="flat" cmpd="sng" algn="ctr">
              <a:solidFill>
                <a:srgbClr val="000000"/>
              </a:solidFill>
              <a:prstDash val="solid"/>
            </a:ln>
            <a:effectLst/>
          </p:spPr>
        </p:cxnSp>
        <p:cxnSp>
          <p:nvCxnSpPr>
            <p:cNvPr id="103" name="Gerade Verbindung 62"/>
            <p:cNvCxnSpPr/>
            <p:nvPr userDrawn="1"/>
          </p:nvCxnSpPr>
          <p:spPr bwMode="gray">
            <a:xfrm>
              <a:off x="-540710" y="6453420"/>
              <a:ext cx="432060" cy="0"/>
            </a:xfrm>
            <a:prstGeom prst="line">
              <a:avLst/>
            </a:prstGeom>
            <a:noFill/>
            <a:ln w="9525" cap="flat" cmpd="sng" algn="ctr">
              <a:solidFill>
                <a:srgbClr val="000000"/>
              </a:solidFill>
              <a:prstDash val="solid"/>
            </a:ln>
            <a:effectLst/>
          </p:spPr>
        </p:cxnSp>
        <p:cxnSp>
          <p:nvCxnSpPr>
            <p:cNvPr id="104" name="Gerade Verbindung 79"/>
            <p:cNvCxnSpPr/>
            <p:nvPr userDrawn="1"/>
          </p:nvCxnSpPr>
          <p:spPr bwMode="gray">
            <a:xfrm>
              <a:off x="-540710" y="5445280"/>
              <a:ext cx="432060" cy="0"/>
            </a:xfrm>
            <a:prstGeom prst="line">
              <a:avLst/>
            </a:prstGeom>
            <a:noFill/>
            <a:ln w="9525" cap="flat" cmpd="sng" algn="ctr">
              <a:solidFill>
                <a:srgbClr val="000000"/>
              </a:solidFill>
              <a:prstDash val="solid"/>
            </a:ln>
            <a:effectLst/>
          </p:spPr>
        </p:cxnSp>
        <p:cxnSp>
          <p:nvCxnSpPr>
            <p:cNvPr id="105" name="Gerade Verbindung 80"/>
            <p:cNvCxnSpPr/>
            <p:nvPr userDrawn="1"/>
          </p:nvCxnSpPr>
          <p:spPr bwMode="gray">
            <a:xfrm>
              <a:off x="-540710" y="5301260"/>
              <a:ext cx="432060" cy="0"/>
            </a:xfrm>
            <a:prstGeom prst="line">
              <a:avLst/>
            </a:prstGeom>
            <a:noFill/>
            <a:ln w="9525" cap="flat" cmpd="sng" algn="ctr">
              <a:solidFill>
                <a:srgbClr val="000000"/>
              </a:solidFill>
              <a:prstDash val="solid"/>
            </a:ln>
            <a:effectLst/>
          </p:spPr>
        </p:cxnSp>
        <p:cxnSp>
          <p:nvCxnSpPr>
            <p:cNvPr id="106" name="Gerade Verbindung 81"/>
            <p:cNvCxnSpPr/>
            <p:nvPr userDrawn="1"/>
          </p:nvCxnSpPr>
          <p:spPr bwMode="gray">
            <a:xfrm>
              <a:off x="-540710" y="4365130"/>
              <a:ext cx="432060" cy="0"/>
            </a:xfrm>
            <a:prstGeom prst="line">
              <a:avLst/>
            </a:prstGeom>
            <a:noFill/>
            <a:ln w="9525" cap="flat" cmpd="sng" algn="ctr">
              <a:solidFill>
                <a:srgbClr val="000000"/>
              </a:solidFill>
              <a:prstDash val="solid"/>
            </a:ln>
            <a:effectLst/>
          </p:spPr>
        </p:cxnSp>
        <p:cxnSp>
          <p:nvCxnSpPr>
            <p:cNvPr id="107" name="Gerade Verbindung 82"/>
            <p:cNvCxnSpPr/>
            <p:nvPr userDrawn="1"/>
          </p:nvCxnSpPr>
          <p:spPr bwMode="gray">
            <a:xfrm>
              <a:off x="-540710" y="4221110"/>
              <a:ext cx="432060" cy="0"/>
            </a:xfrm>
            <a:prstGeom prst="line">
              <a:avLst/>
            </a:prstGeom>
            <a:noFill/>
            <a:ln w="9525" cap="flat" cmpd="sng" algn="ctr">
              <a:solidFill>
                <a:srgbClr val="000000"/>
              </a:solidFill>
              <a:prstDash val="solid"/>
            </a:ln>
            <a:effectLst/>
          </p:spPr>
        </p:cxnSp>
        <p:cxnSp>
          <p:nvCxnSpPr>
            <p:cNvPr id="108" name="Gerade Verbindung 83"/>
            <p:cNvCxnSpPr/>
            <p:nvPr userDrawn="1"/>
          </p:nvCxnSpPr>
          <p:spPr bwMode="gray">
            <a:xfrm>
              <a:off x="-540710" y="3284980"/>
              <a:ext cx="432060" cy="0"/>
            </a:xfrm>
            <a:prstGeom prst="line">
              <a:avLst/>
            </a:prstGeom>
            <a:noFill/>
            <a:ln w="9525" cap="flat" cmpd="sng" algn="ctr">
              <a:solidFill>
                <a:srgbClr val="000000"/>
              </a:solidFill>
              <a:prstDash val="solid"/>
            </a:ln>
            <a:effectLst/>
          </p:spPr>
        </p:cxnSp>
        <p:cxnSp>
          <p:nvCxnSpPr>
            <p:cNvPr id="109" name="Gerade Verbindung 84"/>
            <p:cNvCxnSpPr/>
            <p:nvPr userDrawn="1"/>
          </p:nvCxnSpPr>
          <p:spPr bwMode="gray">
            <a:xfrm>
              <a:off x="-540710" y="3140960"/>
              <a:ext cx="432060" cy="0"/>
            </a:xfrm>
            <a:prstGeom prst="line">
              <a:avLst/>
            </a:prstGeom>
            <a:noFill/>
            <a:ln w="9525" cap="flat" cmpd="sng" algn="ctr">
              <a:solidFill>
                <a:srgbClr val="000000"/>
              </a:solidFill>
              <a:prstDash val="solid"/>
            </a:ln>
            <a:effectLst/>
          </p:spPr>
        </p:cxnSp>
        <p:cxnSp>
          <p:nvCxnSpPr>
            <p:cNvPr id="110" name="Gerade Verbindung 85"/>
            <p:cNvCxnSpPr/>
            <p:nvPr userDrawn="1"/>
          </p:nvCxnSpPr>
          <p:spPr bwMode="gray">
            <a:xfrm>
              <a:off x="-540710" y="2204830"/>
              <a:ext cx="432060" cy="0"/>
            </a:xfrm>
            <a:prstGeom prst="line">
              <a:avLst/>
            </a:prstGeom>
            <a:noFill/>
            <a:ln w="9525" cap="flat" cmpd="sng" algn="ctr">
              <a:solidFill>
                <a:srgbClr val="000000"/>
              </a:solidFill>
              <a:prstDash val="solid"/>
            </a:ln>
            <a:effectLst/>
          </p:spPr>
        </p:cxnSp>
        <p:cxnSp>
          <p:nvCxnSpPr>
            <p:cNvPr id="111" name="Gerade Verbindung 86"/>
            <p:cNvCxnSpPr/>
            <p:nvPr userDrawn="1"/>
          </p:nvCxnSpPr>
          <p:spPr bwMode="gray">
            <a:xfrm>
              <a:off x="-540710" y="2060810"/>
              <a:ext cx="432060" cy="0"/>
            </a:xfrm>
            <a:prstGeom prst="line">
              <a:avLst/>
            </a:prstGeom>
            <a:noFill/>
            <a:ln w="9525" cap="flat" cmpd="sng" algn="ctr">
              <a:solidFill>
                <a:srgbClr val="000000"/>
              </a:solidFill>
              <a:prstDash val="solid"/>
            </a:ln>
            <a:effectLst/>
          </p:spPr>
        </p:cxnSp>
        <p:cxnSp>
          <p:nvCxnSpPr>
            <p:cNvPr id="112" name="Gerade Verbindung 88"/>
            <p:cNvCxnSpPr/>
            <p:nvPr userDrawn="1"/>
          </p:nvCxnSpPr>
          <p:spPr bwMode="gray">
            <a:xfrm>
              <a:off x="-540710" y="6381410"/>
              <a:ext cx="432060" cy="0"/>
            </a:xfrm>
            <a:prstGeom prst="line">
              <a:avLst/>
            </a:prstGeom>
            <a:noFill/>
            <a:ln w="9525" cap="flat" cmpd="sng" algn="ctr">
              <a:solidFill>
                <a:srgbClr val="000000"/>
              </a:solidFill>
              <a:prstDash val="solid"/>
            </a:ln>
            <a:effectLst/>
          </p:spPr>
        </p:cxnSp>
        <p:cxnSp>
          <p:nvCxnSpPr>
            <p:cNvPr id="65" name="Gerade Verbindung 58"/>
            <p:cNvCxnSpPr/>
            <p:nvPr userDrawn="1"/>
          </p:nvCxnSpPr>
          <p:spPr bwMode="gray">
            <a:xfrm>
              <a:off x="-540970" y="1052824"/>
              <a:ext cx="432060" cy="0"/>
            </a:xfrm>
            <a:prstGeom prst="line">
              <a:avLst/>
            </a:prstGeom>
            <a:noFill/>
            <a:ln w="9525" cap="flat" cmpd="sng" algn="ctr">
              <a:solidFill>
                <a:srgbClr val="000000"/>
              </a:solidFill>
              <a:prstDash val="solid"/>
            </a:ln>
            <a:effectLst/>
          </p:spPr>
        </p:cxnSp>
        <p:cxnSp>
          <p:nvCxnSpPr>
            <p:cNvPr id="67" name="Gerade Verbindung 58"/>
            <p:cNvCxnSpPr/>
            <p:nvPr userDrawn="1"/>
          </p:nvCxnSpPr>
          <p:spPr bwMode="gray">
            <a:xfrm>
              <a:off x="-540970" y="1412864"/>
              <a:ext cx="432060" cy="0"/>
            </a:xfrm>
            <a:prstGeom prst="line">
              <a:avLst/>
            </a:prstGeom>
            <a:noFill/>
            <a:ln w="9525" cap="flat" cmpd="sng" algn="ctr">
              <a:solidFill>
                <a:srgbClr val="000000"/>
              </a:solidFill>
              <a:prstDash val="solid"/>
            </a:ln>
            <a:effectLst/>
          </p:spPr>
        </p:cxnSp>
        <p:cxnSp>
          <p:nvCxnSpPr>
            <p:cNvPr id="69" name="Gerade Verbindung 59"/>
            <p:cNvCxnSpPr/>
            <p:nvPr userDrawn="1"/>
          </p:nvCxnSpPr>
          <p:spPr bwMode="gray">
            <a:xfrm>
              <a:off x="-540710" y="259288"/>
              <a:ext cx="432060" cy="0"/>
            </a:xfrm>
            <a:prstGeom prst="line">
              <a:avLst/>
            </a:prstGeom>
            <a:noFill/>
            <a:ln w="9525" cap="flat" cmpd="sng" algn="ctr">
              <a:solidFill>
                <a:srgbClr val="000000"/>
              </a:solidFill>
              <a:prstDash val="solid"/>
            </a:ln>
            <a:effectLst/>
          </p:spPr>
        </p:cxnSp>
        <p:cxnSp>
          <p:nvCxnSpPr>
            <p:cNvPr id="72" name="Gerade Verbindung 58"/>
            <p:cNvCxnSpPr/>
            <p:nvPr userDrawn="1"/>
          </p:nvCxnSpPr>
          <p:spPr bwMode="gray">
            <a:xfrm>
              <a:off x="-540970" y="1628838"/>
              <a:ext cx="432060" cy="0"/>
            </a:xfrm>
            <a:prstGeom prst="line">
              <a:avLst/>
            </a:prstGeom>
            <a:noFill/>
            <a:ln w="9525" cap="flat" cmpd="sng" algn="ctr">
              <a:solidFill>
                <a:srgbClr val="000000"/>
              </a:solidFill>
              <a:prstDash val="solid"/>
            </a:ln>
            <a:effectLst/>
          </p:spPr>
        </p:cxnSp>
      </p:grpSp>
      <p:grpSp>
        <p:nvGrpSpPr>
          <p:cNvPr id="113" name="Gruppieren 55"/>
          <p:cNvGrpSpPr/>
          <p:nvPr/>
        </p:nvGrpSpPr>
        <p:grpSpPr bwMode="gray">
          <a:xfrm>
            <a:off x="-324550" y="260648"/>
            <a:ext cx="216036" cy="6336792"/>
            <a:chOff x="-540710" y="260648"/>
            <a:chExt cx="432072" cy="6336792"/>
          </a:xfrm>
        </p:grpSpPr>
        <p:cxnSp>
          <p:nvCxnSpPr>
            <p:cNvPr id="115" name="Gerade Verbindung 60"/>
            <p:cNvCxnSpPr/>
            <p:nvPr userDrawn="1"/>
          </p:nvCxnSpPr>
          <p:spPr bwMode="gray">
            <a:xfrm>
              <a:off x="-540710" y="908650"/>
              <a:ext cx="432060" cy="0"/>
            </a:xfrm>
            <a:prstGeom prst="line">
              <a:avLst/>
            </a:prstGeom>
            <a:noFill/>
            <a:ln w="9525" cap="flat" cmpd="sng" algn="ctr">
              <a:solidFill>
                <a:srgbClr val="000000"/>
              </a:solidFill>
              <a:prstDash val="solid"/>
            </a:ln>
            <a:effectLst/>
          </p:spPr>
        </p:cxnSp>
        <p:cxnSp>
          <p:nvCxnSpPr>
            <p:cNvPr id="116" name="Gerade Verbindung 63"/>
            <p:cNvCxnSpPr/>
            <p:nvPr userDrawn="1"/>
          </p:nvCxnSpPr>
          <p:spPr bwMode="gray">
            <a:xfrm>
              <a:off x="-540710" y="6597440"/>
              <a:ext cx="432060" cy="0"/>
            </a:xfrm>
            <a:prstGeom prst="line">
              <a:avLst/>
            </a:prstGeom>
            <a:noFill/>
            <a:ln w="9525" cap="flat" cmpd="sng" algn="ctr">
              <a:solidFill>
                <a:srgbClr val="000000"/>
              </a:solidFill>
              <a:prstDash val="solid"/>
            </a:ln>
            <a:effectLst/>
          </p:spPr>
        </p:cxnSp>
        <p:cxnSp>
          <p:nvCxnSpPr>
            <p:cNvPr id="117" name="Gerade Verbindung 64"/>
            <p:cNvCxnSpPr/>
            <p:nvPr userDrawn="1"/>
          </p:nvCxnSpPr>
          <p:spPr bwMode="gray">
            <a:xfrm>
              <a:off x="-540710" y="6453420"/>
              <a:ext cx="432060" cy="0"/>
            </a:xfrm>
            <a:prstGeom prst="line">
              <a:avLst/>
            </a:prstGeom>
            <a:noFill/>
            <a:ln w="9525" cap="flat" cmpd="sng" algn="ctr">
              <a:solidFill>
                <a:srgbClr val="000000"/>
              </a:solidFill>
              <a:prstDash val="solid"/>
            </a:ln>
            <a:effectLst/>
          </p:spPr>
        </p:cxnSp>
        <p:cxnSp>
          <p:nvCxnSpPr>
            <p:cNvPr id="118" name="Gerade Verbindung 65"/>
            <p:cNvCxnSpPr/>
            <p:nvPr userDrawn="1"/>
          </p:nvCxnSpPr>
          <p:spPr bwMode="gray">
            <a:xfrm>
              <a:off x="-540710" y="5445280"/>
              <a:ext cx="432060" cy="0"/>
            </a:xfrm>
            <a:prstGeom prst="line">
              <a:avLst/>
            </a:prstGeom>
            <a:noFill/>
            <a:ln w="9525" cap="flat" cmpd="sng" algn="ctr">
              <a:solidFill>
                <a:srgbClr val="000000"/>
              </a:solidFill>
              <a:prstDash val="solid"/>
            </a:ln>
            <a:effectLst/>
          </p:spPr>
        </p:cxnSp>
        <p:cxnSp>
          <p:nvCxnSpPr>
            <p:cNvPr id="119" name="Gerade Verbindung 66"/>
            <p:cNvCxnSpPr/>
            <p:nvPr userDrawn="1"/>
          </p:nvCxnSpPr>
          <p:spPr bwMode="gray">
            <a:xfrm>
              <a:off x="-540710" y="5301260"/>
              <a:ext cx="432060" cy="0"/>
            </a:xfrm>
            <a:prstGeom prst="line">
              <a:avLst/>
            </a:prstGeom>
            <a:noFill/>
            <a:ln w="9525" cap="flat" cmpd="sng" algn="ctr">
              <a:solidFill>
                <a:srgbClr val="000000"/>
              </a:solidFill>
              <a:prstDash val="solid"/>
            </a:ln>
            <a:effectLst/>
          </p:spPr>
        </p:cxnSp>
        <p:cxnSp>
          <p:nvCxnSpPr>
            <p:cNvPr id="120" name="Gerade Verbindung 67"/>
            <p:cNvCxnSpPr/>
            <p:nvPr userDrawn="1"/>
          </p:nvCxnSpPr>
          <p:spPr bwMode="gray">
            <a:xfrm>
              <a:off x="-540710" y="4365130"/>
              <a:ext cx="432060" cy="0"/>
            </a:xfrm>
            <a:prstGeom prst="line">
              <a:avLst/>
            </a:prstGeom>
            <a:noFill/>
            <a:ln w="9525" cap="flat" cmpd="sng" algn="ctr">
              <a:solidFill>
                <a:srgbClr val="000000"/>
              </a:solidFill>
              <a:prstDash val="solid"/>
            </a:ln>
            <a:effectLst/>
          </p:spPr>
        </p:cxnSp>
        <p:cxnSp>
          <p:nvCxnSpPr>
            <p:cNvPr id="121" name="Gerade Verbindung 68"/>
            <p:cNvCxnSpPr/>
            <p:nvPr userDrawn="1"/>
          </p:nvCxnSpPr>
          <p:spPr bwMode="gray">
            <a:xfrm>
              <a:off x="-540710" y="4221110"/>
              <a:ext cx="432060" cy="0"/>
            </a:xfrm>
            <a:prstGeom prst="line">
              <a:avLst/>
            </a:prstGeom>
            <a:noFill/>
            <a:ln w="9525" cap="flat" cmpd="sng" algn="ctr">
              <a:solidFill>
                <a:srgbClr val="000000"/>
              </a:solidFill>
              <a:prstDash val="solid"/>
            </a:ln>
            <a:effectLst/>
          </p:spPr>
        </p:cxnSp>
        <p:cxnSp>
          <p:nvCxnSpPr>
            <p:cNvPr id="122" name="Gerade Verbindung 69"/>
            <p:cNvCxnSpPr/>
            <p:nvPr userDrawn="1"/>
          </p:nvCxnSpPr>
          <p:spPr bwMode="gray">
            <a:xfrm>
              <a:off x="-540710" y="3284980"/>
              <a:ext cx="432060" cy="0"/>
            </a:xfrm>
            <a:prstGeom prst="line">
              <a:avLst/>
            </a:prstGeom>
            <a:noFill/>
            <a:ln w="9525" cap="flat" cmpd="sng" algn="ctr">
              <a:solidFill>
                <a:srgbClr val="000000"/>
              </a:solidFill>
              <a:prstDash val="solid"/>
            </a:ln>
            <a:effectLst/>
          </p:spPr>
        </p:cxnSp>
        <p:cxnSp>
          <p:nvCxnSpPr>
            <p:cNvPr id="123" name="Gerade Verbindung 70"/>
            <p:cNvCxnSpPr/>
            <p:nvPr userDrawn="1"/>
          </p:nvCxnSpPr>
          <p:spPr bwMode="gray">
            <a:xfrm>
              <a:off x="-540710" y="3140960"/>
              <a:ext cx="432060" cy="0"/>
            </a:xfrm>
            <a:prstGeom prst="line">
              <a:avLst/>
            </a:prstGeom>
            <a:noFill/>
            <a:ln w="9525" cap="flat" cmpd="sng" algn="ctr">
              <a:solidFill>
                <a:srgbClr val="000000"/>
              </a:solidFill>
              <a:prstDash val="solid"/>
            </a:ln>
            <a:effectLst/>
          </p:spPr>
        </p:cxnSp>
        <p:cxnSp>
          <p:nvCxnSpPr>
            <p:cNvPr id="124" name="Gerade Verbindung 71"/>
            <p:cNvCxnSpPr/>
            <p:nvPr userDrawn="1"/>
          </p:nvCxnSpPr>
          <p:spPr bwMode="gray">
            <a:xfrm>
              <a:off x="-540710" y="2204830"/>
              <a:ext cx="432060" cy="0"/>
            </a:xfrm>
            <a:prstGeom prst="line">
              <a:avLst/>
            </a:prstGeom>
            <a:noFill/>
            <a:ln w="9525" cap="flat" cmpd="sng" algn="ctr">
              <a:solidFill>
                <a:srgbClr val="000000"/>
              </a:solidFill>
              <a:prstDash val="solid"/>
            </a:ln>
            <a:effectLst/>
          </p:spPr>
        </p:cxnSp>
        <p:cxnSp>
          <p:nvCxnSpPr>
            <p:cNvPr id="125" name="Gerade Verbindung 72"/>
            <p:cNvCxnSpPr/>
            <p:nvPr userDrawn="1"/>
          </p:nvCxnSpPr>
          <p:spPr bwMode="gray">
            <a:xfrm>
              <a:off x="-540710" y="2060810"/>
              <a:ext cx="432060" cy="0"/>
            </a:xfrm>
            <a:prstGeom prst="line">
              <a:avLst/>
            </a:prstGeom>
            <a:noFill/>
            <a:ln w="9525" cap="flat" cmpd="sng" algn="ctr">
              <a:solidFill>
                <a:srgbClr val="000000"/>
              </a:solidFill>
              <a:prstDash val="solid"/>
            </a:ln>
            <a:effectLst/>
          </p:spPr>
        </p:cxnSp>
        <p:cxnSp>
          <p:nvCxnSpPr>
            <p:cNvPr id="126" name="Gerade Verbindung 73"/>
            <p:cNvCxnSpPr/>
            <p:nvPr userDrawn="1"/>
          </p:nvCxnSpPr>
          <p:spPr bwMode="gray">
            <a:xfrm>
              <a:off x="-540710" y="6381410"/>
              <a:ext cx="432060" cy="0"/>
            </a:xfrm>
            <a:prstGeom prst="line">
              <a:avLst/>
            </a:prstGeom>
            <a:noFill/>
            <a:ln w="9525" cap="flat" cmpd="sng" algn="ctr">
              <a:solidFill>
                <a:srgbClr val="000000"/>
              </a:solidFill>
              <a:prstDash val="solid"/>
            </a:ln>
            <a:effectLst/>
          </p:spPr>
        </p:cxnSp>
        <p:cxnSp>
          <p:nvCxnSpPr>
            <p:cNvPr id="64" name="Gerade Verbindung 56"/>
            <p:cNvCxnSpPr/>
            <p:nvPr userDrawn="1"/>
          </p:nvCxnSpPr>
          <p:spPr bwMode="gray">
            <a:xfrm>
              <a:off x="-540698" y="1052736"/>
              <a:ext cx="432060" cy="0"/>
            </a:xfrm>
            <a:prstGeom prst="line">
              <a:avLst/>
            </a:prstGeom>
            <a:noFill/>
            <a:ln w="9525" cap="flat" cmpd="sng" algn="ctr">
              <a:solidFill>
                <a:srgbClr val="000000"/>
              </a:solidFill>
              <a:prstDash val="solid"/>
            </a:ln>
            <a:effectLst/>
          </p:spPr>
        </p:cxnSp>
        <p:cxnSp>
          <p:nvCxnSpPr>
            <p:cNvPr id="66" name="Gerade Verbindung 56"/>
            <p:cNvCxnSpPr/>
            <p:nvPr userDrawn="1"/>
          </p:nvCxnSpPr>
          <p:spPr bwMode="gray">
            <a:xfrm>
              <a:off x="-540698" y="1412776"/>
              <a:ext cx="432060" cy="0"/>
            </a:xfrm>
            <a:prstGeom prst="line">
              <a:avLst/>
            </a:prstGeom>
            <a:noFill/>
            <a:ln w="9525" cap="flat" cmpd="sng" algn="ctr">
              <a:solidFill>
                <a:srgbClr val="000000"/>
              </a:solidFill>
              <a:prstDash val="solid"/>
            </a:ln>
            <a:effectLst/>
          </p:spPr>
        </p:cxnSp>
        <p:cxnSp>
          <p:nvCxnSpPr>
            <p:cNvPr id="68" name="Gerade Verbindung 60"/>
            <p:cNvCxnSpPr/>
            <p:nvPr userDrawn="1"/>
          </p:nvCxnSpPr>
          <p:spPr bwMode="gray">
            <a:xfrm>
              <a:off x="-540710" y="260648"/>
              <a:ext cx="432060" cy="0"/>
            </a:xfrm>
            <a:prstGeom prst="line">
              <a:avLst/>
            </a:prstGeom>
            <a:noFill/>
            <a:ln w="9525" cap="flat" cmpd="sng" algn="ctr">
              <a:solidFill>
                <a:srgbClr val="000000"/>
              </a:solidFill>
              <a:prstDash val="solid"/>
            </a:ln>
            <a:effectLst/>
          </p:spPr>
        </p:cxnSp>
        <p:cxnSp>
          <p:nvCxnSpPr>
            <p:cNvPr id="70" name="Gerade Verbindung 56"/>
            <p:cNvCxnSpPr/>
            <p:nvPr userDrawn="1"/>
          </p:nvCxnSpPr>
          <p:spPr bwMode="gray">
            <a:xfrm>
              <a:off x="-540698" y="1628750"/>
              <a:ext cx="432060" cy="0"/>
            </a:xfrm>
            <a:prstGeom prst="line">
              <a:avLst/>
            </a:prstGeom>
            <a:noFill/>
            <a:ln w="9525" cap="flat" cmpd="sng" algn="ctr">
              <a:solidFill>
                <a:srgbClr val="000000"/>
              </a:solidFill>
              <a:prstDash val="solid"/>
            </a:ln>
            <a:effectLst/>
          </p:spPr>
        </p:cxnSp>
      </p:grpSp>
      <p:sp>
        <p:nvSpPr>
          <p:cNvPr id="127" name="Rechteck 13"/>
          <p:cNvSpPr/>
          <p:nvPr/>
        </p:nvSpPr>
        <p:spPr bwMode="gray">
          <a:xfrm>
            <a:off x="324390" y="6597440"/>
            <a:ext cx="7056000" cy="144000"/>
          </a:xfrm>
          <a:prstGeom prst="rect">
            <a:avLst/>
          </a:prstGeom>
          <a:solidFill>
            <a:srgbClr val="FFFFFF"/>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8"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928580"/>
                </a:solidFill>
                <a:effectLst/>
                <a:uLnTx/>
                <a:uFillTx/>
                <a:latin typeface="Arial" pitchFamily="34" charset="0"/>
              </a:rPr>
              <a:t>© GfK </a:t>
            </a:r>
            <a:r>
              <a:rPr kumimoji="0" lang="hu-HU" sz="800" b="0" i="0" u="none" strike="noStrike" kern="0" cap="none" spc="0" normalizeH="0" baseline="0" noProof="0" dirty="0" smtClean="0">
                <a:ln>
                  <a:noFill/>
                </a:ln>
                <a:solidFill>
                  <a:srgbClr val="928580"/>
                </a:solidFill>
                <a:effectLst/>
                <a:uLnTx/>
                <a:uFillTx/>
                <a:latin typeface="Arial" pitchFamily="34" charset="0"/>
              </a:rPr>
              <a:t>2015 </a:t>
            </a:r>
            <a:r>
              <a:rPr kumimoji="0" lang="en-US" sz="800" b="0" i="0" u="none" strike="noStrike" kern="0" cap="none" spc="0" normalizeH="0" baseline="0" noProof="0" dirty="0" smtClean="0">
                <a:ln>
                  <a:noFill/>
                </a:ln>
                <a:solidFill>
                  <a:srgbClr val="928580"/>
                </a:solidFill>
                <a:effectLst/>
                <a:uLnTx/>
                <a:uFillTx/>
                <a:latin typeface="Arial" pitchFamily="34" charset="0"/>
              </a:rPr>
              <a:t> | TV content consumption habits in Hungary- </a:t>
            </a:r>
            <a:r>
              <a:rPr kumimoji="0" lang="hu-HU" sz="800" b="0" i="0" u="none" strike="noStrike" kern="0" cap="none" spc="0" normalizeH="0" baseline="0" noProof="0" dirty="0" smtClean="0">
                <a:ln>
                  <a:noFill/>
                </a:ln>
                <a:solidFill>
                  <a:srgbClr val="928580"/>
                </a:solidFill>
                <a:effectLst/>
                <a:uLnTx/>
                <a:uFillTx/>
                <a:latin typeface="Arial" pitchFamily="34" charset="0"/>
              </a:rPr>
              <a:t>MEME</a:t>
            </a:r>
            <a:endParaRPr kumimoji="0" lang="en-US" sz="800" b="0" i="0" u="none" strike="noStrike" kern="0" cap="none" spc="0" normalizeH="0" baseline="0" noProof="0" dirty="0" smtClean="0">
              <a:ln>
                <a:noFill/>
              </a:ln>
              <a:solidFill>
                <a:srgbClr val="928580"/>
              </a:solidFill>
              <a:effectLst/>
              <a:uLnTx/>
              <a:uFillTx/>
              <a:latin typeface="Arial" pitchFamily="34" charset="0"/>
            </a:endParaRPr>
          </a:p>
        </p:txBody>
      </p:sp>
      <p:sp>
        <p:nvSpPr>
          <p:cNvPr id="128" name="Rechteck 74"/>
          <p:cNvSpPr/>
          <p:nvPr/>
        </p:nvSpPr>
        <p:spPr bwMode="gray">
          <a:xfrm>
            <a:off x="7523970" y="6597440"/>
            <a:ext cx="1296620" cy="144000"/>
          </a:xfrm>
          <a:prstGeom prst="rect">
            <a:avLst/>
          </a:prstGeom>
          <a:solidFill>
            <a:srgbClr val="FFFFFF"/>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C2ABCC37-C314-4D17-9583-6D754EDEC568}" type="slidenum">
              <a:rPr kumimoji="0" lang="en-US" sz="800" b="0" i="0" u="none" strike="noStrike" kern="0" cap="none" spc="0" normalizeH="0" baseline="0" noProof="0" smtClean="0">
                <a:ln>
                  <a:noFill/>
                </a:ln>
                <a:solidFill>
                  <a:srgbClr val="928580"/>
                </a:solidFill>
                <a:effectLst/>
                <a:uLnTx/>
                <a:uFillTx/>
                <a:latin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smtClean="0">
              <a:ln>
                <a:noFill/>
              </a:ln>
              <a:solidFill>
                <a:srgbClr val="928580"/>
              </a:solidFill>
              <a:effectLst/>
              <a:uLnTx/>
              <a:uFillTx/>
              <a:latin typeface="Arial" pitchFamily="34" charset="0"/>
            </a:endParaRPr>
          </a:p>
        </p:txBody>
      </p:sp>
      <p:pic>
        <p:nvPicPr>
          <p:cNvPr id="129" name="Grafik 75"/>
          <p:cNvPicPr>
            <a:picLocks noChangeAspect="1"/>
          </p:cNvPicPr>
          <p:nvPr/>
        </p:nvPicPr>
        <p:blipFill>
          <a:blip r:embed="rId32" cstate="screen">
            <a:extLst>
              <a:ext uri="{28A0092B-C50C-407E-A947-70E740481C1C}">
                <a14:useLocalDpi xmlns:a14="http://schemas.microsoft.com/office/drawing/2010/main" val="0"/>
              </a:ext>
            </a:extLst>
          </a:blip>
          <a:stretch>
            <a:fillRect/>
          </a:stretch>
        </p:blipFill>
        <p:spPr bwMode="gray">
          <a:xfrm>
            <a:off x="8170353" y="260560"/>
            <a:ext cx="649797" cy="648000"/>
          </a:xfrm>
          <a:prstGeom prst="rect">
            <a:avLst/>
          </a:prstGeom>
        </p:spPr>
      </p:pic>
      <p:sp>
        <p:nvSpPr>
          <p:cNvPr id="130" name="Title Placeholder 129"/>
          <p:cNvSpPr>
            <a:spLocks noGrp="1"/>
          </p:cNvSpPr>
          <p:nvPr>
            <p:ph type="title"/>
          </p:nvPr>
        </p:nvSpPr>
        <p:spPr bwMode="gray">
          <a:xfrm>
            <a:off x="323410" y="260350"/>
            <a:ext cx="6336822" cy="648300"/>
          </a:xfrm>
          <a:prstGeom prst="rect">
            <a:avLst/>
          </a:prstGeom>
        </p:spPr>
        <p:txBody>
          <a:bodyPr vert="horz" lIns="0" tIns="0" rIns="0" bIns="0" rtlCol="0" anchor="b" anchorCtr="0">
            <a:noAutofit/>
          </a:bodyPr>
          <a:lstStyle/>
          <a:p>
            <a:pPr lvl="0"/>
            <a:r>
              <a:rPr lang="en-US" smtClean="0"/>
              <a:t>Click to add headline</a:t>
            </a:r>
            <a:endParaRPr lang="en-US" noProof="0" dirty="0"/>
          </a:p>
        </p:txBody>
      </p:sp>
      <p:sp>
        <p:nvSpPr>
          <p:cNvPr id="2" name="Text Placeholder 1"/>
          <p:cNvSpPr>
            <a:spLocks noGrp="1"/>
          </p:cNvSpPr>
          <p:nvPr>
            <p:ph type="body" idx="1"/>
            <p:custDataLst>
              <p:tags r:id="rId30"/>
            </p:custDataLst>
          </p:nvPr>
        </p:nvSpPr>
        <p:spPr bwMode="gray">
          <a:xfrm>
            <a:off x="324390" y="1052736"/>
            <a:ext cx="8495760" cy="5329014"/>
          </a:xfrm>
          <a:prstGeom prst="rect">
            <a:avLst/>
          </a:prstGeom>
        </p:spPr>
        <p:txBody>
          <a:bodyPr vert="horz" lIns="0" tIns="0" rIns="0" bIns="0" rtlCol="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3" name="VctContentArea_ID_3" hidden="1"/>
          <p:cNvSpPr/>
          <p:nvPr>
            <p:custDataLst>
              <p:tags r:id="rId31"/>
            </p:custDataLst>
          </p:nvPr>
        </p:nvSpPr>
        <p:spPr bwMode="gray">
          <a:xfrm>
            <a:off x="321850" y="1050196"/>
            <a:ext cx="8500840" cy="5334094"/>
          </a:xfrm>
          <a:prstGeom prst="rect">
            <a:avLst/>
          </a:prstGeom>
          <a:noFill/>
          <a:ln w="19050" cap="flat" cmpd="sng" algn="ctr">
            <a:solidFill>
              <a:srgbClr val="C80000"/>
            </a:solidFill>
            <a:prstDash val="solid"/>
            <a:round/>
            <a:headEnd type="none" w="med" len="med"/>
            <a:tailEnd type="none" w="med" len="med"/>
          </a:ln>
          <a:extLst>
            <a:ext uri="{909E8E84-426E-40DD-AFC4-6F175D3DCCD1}">
              <a14:hiddenFill xmlns:a14="http://schemas.microsoft.com/office/drawing/2010/main">
                <a:solidFill>
                  <a:srgbClr val="FFC8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3015345247"/>
      </p:ext>
    </p:extLst>
  </p:cSld>
  <p:clrMap bg1="lt1" tx1="dk1" bg2="lt2" tx2="dk2" accent1="accent1" accent2="accent2" accent3="accent3" accent4="accent4" accent5="accent5" accent6="accent6" hlink="hlink" folHlink="folHlink"/>
  <p:sldLayoutIdLst>
    <p:sldLayoutId id="2147483697" r:id="rId1"/>
    <p:sldLayoutId id="2147483682" r:id="rId2"/>
    <p:sldLayoutId id="2147483685" r:id="rId3"/>
    <p:sldLayoutId id="2147483672" r:id="rId4"/>
    <p:sldLayoutId id="2147483689" r:id="rId5"/>
    <p:sldLayoutId id="2147483674" r:id="rId6"/>
    <p:sldLayoutId id="2147483654" r:id="rId7"/>
    <p:sldLayoutId id="2147483686" r:id="rId8"/>
    <p:sldLayoutId id="2147483687" r:id="rId9"/>
    <p:sldLayoutId id="2147483688" r:id="rId10"/>
    <p:sldLayoutId id="2147483695" r:id="rId11"/>
    <p:sldLayoutId id="2147483696" r:id="rId12"/>
    <p:sldLayoutId id="2147483655" r:id="rId13"/>
    <p:sldLayoutId id="2147483676" r:id="rId14"/>
    <p:sldLayoutId id="2147483678" r:id="rId15"/>
    <p:sldLayoutId id="2147483679" r:id="rId16"/>
    <p:sldLayoutId id="2147483680" r:id="rId17"/>
    <p:sldLayoutId id="2147483709" r:id="rId18"/>
    <p:sldLayoutId id="2147483710" r:id="rId19"/>
    <p:sldLayoutId id="2147483711" r:id="rId20"/>
    <p:sldLayoutId id="2147483713" r:id="rId21"/>
    <p:sldLayoutId id="2147483714" r:id="rId22"/>
    <p:sldLayoutId id="2147483715" r:id="rId23"/>
    <p:sldLayoutId id="2147483716" r:id="rId24"/>
    <p:sldLayoutId id="2147483717" r:id="rId25"/>
    <p:sldLayoutId id="2147483718" r:id="rId26"/>
    <p:sldLayoutId id="2147483719" r:id="rId27"/>
  </p:sldLayoutIdLst>
  <p:timing>
    <p:tnLst>
      <p:par>
        <p:cTn id="1" dur="indefinite" restart="never" nodeType="tmRoot"/>
      </p:par>
    </p:tnLst>
  </p:timing>
  <p:hf sldNum="0" hdr="0" ftr="0" dt="0"/>
  <p:txStyles>
    <p:titleStyle>
      <a:lvl1pPr algn="l" defTabSz="914400" rtl="0" eaLnBrk="1" latinLnBrk="0" hangingPunct="1">
        <a:spcBef>
          <a:spcPct val="0"/>
        </a:spcBef>
        <a:buNone/>
        <a:defRPr lang="en-US" sz="1800" kern="1200" dirty="0" smtClean="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200">
          <a:solidFill>
            <a:schemeClr val="tx1"/>
          </a:solidFill>
          <a:latin typeface="+mn-lt"/>
          <a:ea typeface="+mn-ea"/>
          <a:cs typeface="+mn-cs"/>
        </a:defRPr>
      </a:lvl1pPr>
      <a:lvl2pPr marL="457200" algn="l" defTabSz="914400" rtl="0" eaLnBrk="1" latinLnBrk="0" hangingPunct="1">
        <a:defRPr sz="1200">
          <a:solidFill>
            <a:schemeClr val="tx1"/>
          </a:solidFill>
          <a:latin typeface="+mn-lt"/>
          <a:ea typeface="+mn-ea"/>
          <a:cs typeface="+mn-cs"/>
        </a:defRPr>
      </a:lvl2pPr>
      <a:lvl3pPr marL="914400" algn="l" defTabSz="914400" rtl="0" eaLnBrk="1" latinLnBrk="0" hangingPunct="1">
        <a:defRPr sz="1200">
          <a:solidFill>
            <a:schemeClr val="tx1"/>
          </a:solidFill>
          <a:latin typeface="+mn-lt"/>
          <a:ea typeface="+mn-ea"/>
          <a:cs typeface="+mn-cs"/>
        </a:defRPr>
      </a:lvl3pPr>
      <a:lvl4pPr marL="1371600" algn="l" defTabSz="914400" rtl="0" eaLnBrk="1" latinLnBrk="0" hangingPunct="1">
        <a:defRPr sz="1200">
          <a:solidFill>
            <a:schemeClr val="tx1"/>
          </a:solidFill>
          <a:latin typeface="+mn-lt"/>
          <a:ea typeface="+mn-ea"/>
          <a:cs typeface="+mn-cs"/>
        </a:defRPr>
      </a:lvl4pPr>
      <a:lvl5pPr marL="1828800" algn="l" defTabSz="914400" rtl="0" eaLnBrk="1" latinLnBrk="0" hangingPunct="1">
        <a:defRPr sz="1200">
          <a:solidFill>
            <a:schemeClr val="tx1"/>
          </a:solidFill>
          <a:latin typeface="+mn-lt"/>
          <a:ea typeface="+mn-ea"/>
          <a:cs typeface="+mn-cs"/>
        </a:defRPr>
      </a:lvl5pPr>
      <a:lvl6pPr marL="2286000" algn="l" defTabSz="914400" rtl="0" eaLnBrk="1" latinLnBrk="0" hangingPunct="1">
        <a:defRPr sz="1200">
          <a:solidFill>
            <a:schemeClr val="tx1"/>
          </a:solidFill>
          <a:latin typeface="+mn-lt"/>
          <a:ea typeface="+mn-ea"/>
          <a:cs typeface="+mn-cs"/>
        </a:defRPr>
      </a:lvl6pPr>
      <a:lvl7pPr marL="2743200" algn="l" defTabSz="914400" rtl="0" eaLnBrk="1" latinLnBrk="0" hangingPunct="1">
        <a:defRPr sz="1200">
          <a:solidFill>
            <a:schemeClr val="tx1"/>
          </a:solidFill>
          <a:latin typeface="+mn-lt"/>
          <a:ea typeface="+mn-ea"/>
          <a:cs typeface="+mn-cs"/>
        </a:defRPr>
      </a:lvl7pPr>
      <a:lvl8pPr marL="3200400" algn="l" defTabSz="914400" rtl="0" eaLnBrk="1" latinLnBrk="0" hangingPunct="1">
        <a:defRPr sz="1200">
          <a:solidFill>
            <a:schemeClr val="tx1"/>
          </a:solidFill>
          <a:latin typeface="+mn-lt"/>
          <a:ea typeface="+mn-ea"/>
          <a:cs typeface="+mn-cs"/>
        </a:defRPr>
      </a:lvl8pPr>
      <a:lvl9pPr marL="3657600" algn="l" defTabSz="914400" rtl="0" eaLnBrk="1" latinLnBrk="0" hangingPunct="1">
        <a:defRPr sz="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hu/url?sa=i&amp;rct=j&amp;q=&amp;esrc=s&amp;source=images&amp;cd=&amp;cad=rja&amp;uact=8&amp;ved=0CAcQjRxqFQoTCOaAtuya4sgCFQu8GgodQGsBrQ&amp;url=http://www.memeinfo.hu/node/3&amp;psig=AFQjCNFBybiG1dZtcj04l5pJAlTOpkGufg&amp;ust=144602011497747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7.xml"/><Relationship Id="rId4"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chart" Target="../charts/chart2.xml"/><Relationship Id="rId5" Type="http://schemas.openxmlformats.org/officeDocument/2006/relationships/tags" Target="../tags/tag14.xml"/><Relationship Id="rId10" Type="http://schemas.openxmlformats.org/officeDocument/2006/relationships/chart" Target="../charts/chart1.xml"/><Relationship Id="rId4" Type="http://schemas.openxmlformats.org/officeDocument/2006/relationships/tags" Target="../tags/tag13.xml"/><Relationship Id="rId9"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slideLayout" Target="../slideLayouts/slideLayout7.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chart" Target="../charts/chart5.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chart" Target="../charts/chart4.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chart" Target="../charts/chart3.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chart" Target="../charts/char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chart" Target="../charts/chart6.xml"/><Relationship Id="rId5" Type="http://schemas.openxmlformats.org/officeDocument/2006/relationships/tags" Target="../tags/tag42.xml"/><Relationship Id="rId10" Type="http://schemas.openxmlformats.org/officeDocument/2006/relationships/notesSlide" Target="../notesSlides/notesSlide9.xml"/><Relationship Id="rId4" Type="http://schemas.openxmlformats.org/officeDocument/2006/relationships/tags" Target="../tags/tag41.xml"/><Relationship Id="rId9"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6" Type="http://schemas.openxmlformats.org/officeDocument/2006/relationships/notesSlide" Target="../notesSlides/notesSlide10.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slideLayout" Target="../slideLayouts/slideLayout4.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Layout" Target="../slideLayouts/slideLayout7.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16.jpeg"/><Relationship Id="rId2" Type="http://schemas.openxmlformats.org/officeDocument/2006/relationships/tags" Target="../tags/tag68.xml"/><Relationship Id="rId16" Type="http://schemas.openxmlformats.org/officeDocument/2006/relationships/image" Target="../media/image15.jpe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4.jpe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5.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8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4.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8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6.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90.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96.xml"/><Relationship Id="rId7"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chart" Target="../charts/char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02.xml"/><Relationship Id="rId7"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chart" Target="../charts/chart9.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08.xml"/><Relationship Id="rId7"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chart" Target="../charts/chart10.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14.xml"/><Relationship Id="rId7"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chart" Target="../charts/chart11.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20.xml"/><Relationship Id="rId7"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chart" Target="../charts/chart12.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26.xml"/><Relationship Id="rId7"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chart" Target="../charts/chart13.xml"/></Relationships>
</file>

<file path=ppt/slides/_rels/slide55.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chart" Target="../charts/chart14.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tags" Target="../tags/tag133.xml"/></Relationships>
</file>

<file path=ppt/slides/_rels/slide5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chart" Target="../charts/chart15.xml"/><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6" Type="http://schemas.openxmlformats.org/officeDocument/2006/relationships/notesSlide" Target="../notesSlides/notesSlide26.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Layout" Target="../slideLayouts/slideLayout7.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58.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chart" Target="../charts/chart16.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57.xml"/><Relationship Id="rId7" Type="http://schemas.openxmlformats.org/officeDocument/2006/relationships/slideLayout" Target="../slideLayouts/slideLayout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chart" Target="../charts/char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63.xml"/><Relationship Id="rId7"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chart" Target="../charts/char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7.xml"/><Relationship Id="rId7" Type="http://schemas.openxmlformats.org/officeDocument/2006/relationships/image" Target="../media/image6.jpeg"/><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bwMode="gray"/>
        <p:txBody>
          <a:bodyPr/>
          <a:lstStyle/>
          <a:p>
            <a:r>
              <a:rPr lang="en-US" dirty="0" smtClean="0"/>
              <a:t>TV Content Consumption Habits</a:t>
            </a:r>
            <a:r>
              <a:rPr lang="hu-HU" dirty="0" smtClean="0"/>
              <a:t> in Hungary</a:t>
            </a:r>
            <a:endParaRPr lang="en-US" dirty="0"/>
          </a:p>
        </p:txBody>
      </p:sp>
      <p:sp>
        <p:nvSpPr>
          <p:cNvPr id="20" name="Subtitle 19"/>
          <p:cNvSpPr>
            <a:spLocks noGrp="1"/>
          </p:cNvSpPr>
          <p:nvPr>
            <p:ph type="subTitle" idx="1"/>
          </p:nvPr>
        </p:nvSpPr>
        <p:spPr bwMode="gray"/>
        <p:txBody>
          <a:bodyPr/>
          <a:lstStyle/>
          <a:p>
            <a:r>
              <a:rPr lang="hu-HU" dirty="0" smtClean="0"/>
              <a:t>A </a:t>
            </a:r>
            <a:r>
              <a:rPr lang="hu-HU" dirty="0" err="1" smtClean="0"/>
              <a:t>Study</a:t>
            </a:r>
            <a:r>
              <a:rPr lang="hu-HU" dirty="0" smtClean="0"/>
              <a:t> </a:t>
            </a:r>
            <a:r>
              <a:rPr lang="hu-HU" dirty="0" err="1" smtClean="0"/>
              <a:t>Carried</a:t>
            </a:r>
            <a:r>
              <a:rPr lang="hu-HU" dirty="0" smtClean="0"/>
              <a:t> out </a:t>
            </a:r>
            <a:r>
              <a:rPr lang="hu-HU" dirty="0" err="1" smtClean="0"/>
              <a:t>for</a:t>
            </a:r>
            <a:r>
              <a:rPr lang="hu-HU" dirty="0" smtClean="0"/>
              <a:t> </a:t>
            </a:r>
            <a:r>
              <a:rPr lang="en-US" dirty="0" smtClean="0"/>
              <a:t>MEME</a:t>
            </a:r>
            <a:endParaRPr lang="en-US" dirty="0"/>
          </a:p>
        </p:txBody>
      </p:sp>
      <p:sp>
        <p:nvSpPr>
          <p:cNvPr id="21" name="Text Placeholder 20"/>
          <p:cNvSpPr>
            <a:spLocks noGrp="1"/>
          </p:cNvSpPr>
          <p:nvPr>
            <p:ph type="body" sz="quarter" idx="10"/>
          </p:nvPr>
        </p:nvSpPr>
        <p:spPr bwMode="gray"/>
        <p:txBody>
          <a:bodyPr/>
          <a:lstStyle/>
          <a:p>
            <a:r>
              <a:rPr lang="hu-HU" dirty="0" smtClean="0"/>
              <a:t>GfK Hungária, November 2015</a:t>
            </a:r>
            <a:endParaRPr lang="de-DE" dirty="0"/>
          </a:p>
        </p:txBody>
      </p:sp>
      <p:pic>
        <p:nvPicPr>
          <p:cNvPr id="5" name="Picture 2" descr="http://www.memeinfo.hu/sites/memesite.hu/themes/memet/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328194"/>
            <a:ext cx="3816424" cy="53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0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74"/>
          <p:cNvSpPr/>
          <p:nvPr/>
        </p:nvSpPr>
        <p:spPr bwMode="gray">
          <a:xfrm>
            <a:off x="365583" y="1147310"/>
            <a:ext cx="8454889" cy="337474"/>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chemeClr val="bg1"/>
                </a:solidFill>
                <a:latin typeface="Arial" pitchFamily="34" charset="0"/>
              </a:rPr>
              <a:t>The diary, which is a</a:t>
            </a:r>
            <a:r>
              <a:rPr lang="hu-HU" sz="1600" dirty="0" smtClean="0">
                <a:solidFill>
                  <a:schemeClr val="bg1"/>
                </a:solidFill>
                <a:latin typeface="Arial" pitchFamily="34" charset="0"/>
              </a:rPr>
              <a:t>n</a:t>
            </a:r>
            <a:r>
              <a:rPr lang="en-US" sz="1600" dirty="0" smtClean="0">
                <a:solidFill>
                  <a:schemeClr val="bg1"/>
                </a:solidFill>
                <a:latin typeface="Arial" pitchFamily="34" charset="0"/>
              </a:rPr>
              <a:t> own development of GfK</a:t>
            </a:r>
            <a:r>
              <a:rPr lang="hu-HU" sz="1600" dirty="0" smtClean="0">
                <a:solidFill>
                  <a:schemeClr val="bg1"/>
                </a:solidFill>
                <a:latin typeface="Arial" pitchFamily="34" charset="0"/>
              </a:rPr>
              <a:t>,</a:t>
            </a:r>
            <a:r>
              <a:rPr lang="en-US" sz="1600" dirty="0" smtClean="0">
                <a:solidFill>
                  <a:schemeClr val="bg1"/>
                </a:solidFill>
                <a:latin typeface="Arial" pitchFamily="34" charset="0"/>
              </a:rPr>
              <a:t> adopted to this specific research</a:t>
            </a:r>
            <a:endParaRPr lang="en-US" sz="1600" dirty="0">
              <a:solidFill>
                <a:schemeClr val="bg1"/>
              </a:solidFill>
              <a:latin typeface="Arial" pitchFamily="34" charset="0"/>
            </a:endParaRPr>
          </a:p>
        </p:txBody>
      </p:sp>
      <p:sp>
        <p:nvSpPr>
          <p:cNvPr id="2" name="Title 1"/>
          <p:cNvSpPr>
            <a:spLocks noGrp="1"/>
          </p:cNvSpPr>
          <p:nvPr>
            <p:ph type="title"/>
          </p:nvPr>
        </p:nvSpPr>
        <p:spPr bwMode="gray"/>
        <p:txBody>
          <a:bodyPr anchor="ctr" anchorCtr="0"/>
          <a:lstStyle/>
          <a:p>
            <a:r>
              <a:rPr lang="en-US" dirty="0" smtClean="0"/>
              <a:t>Research background of quantitative phase – the diary</a:t>
            </a:r>
            <a:endParaRPr lang="en-US" dirty="0"/>
          </a:p>
        </p:txBody>
      </p:sp>
      <p:sp>
        <p:nvSpPr>
          <p:cNvPr id="165" name="TextBox 164" hidden="1"/>
          <p:cNvSpPr txBox="1"/>
          <p:nvPr/>
        </p:nvSpPr>
        <p:spPr bwMode="gray">
          <a:xfrm>
            <a:off x="6183110" y="3250023"/>
            <a:ext cx="954107" cy="923330"/>
          </a:xfrm>
          <a:prstGeom prst="rect">
            <a:avLst/>
          </a:prstGeom>
          <a:noFill/>
        </p:spPr>
        <p:txBody>
          <a:bodyPr wrap="none" rtlCol="0">
            <a:spAutoFit/>
          </a:bodyPr>
          <a:lstStyle/>
          <a:p>
            <a:pPr algn="ctr"/>
            <a:r>
              <a:rPr lang="en-US" sz="5400" b="1" dirty="0" smtClean="0">
                <a:solidFill>
                  <a:schemeClr val="accent3"/>
                </a:solidFill>
                <a:latin typeface="Arial" pitchFamily="34" charset="0"/>
              </a:rPr>
              <a:t>20</a:t>
            </a:r>
            <a:endParaRPr lang="en-US" sz="5400" b="1" dirty="0">
              <a:solidFill>
                <a:schemeClr val="accent3"/>
              </a:solidFill>
              <a:latin typeface="Arial" pitchFamily="34" charset="0"/>
            </a:endParaRPr>
          </a:p>
        </p:txBody>
      </p:sp>
      <p:sp>
        <p:nvSpPr>
          <p:cNvPr id="166" name="TextBox 165" hidden="1"/>
          <p:cNvSpPr txBox="1"/>
          <p:nvPr/>
        </p:nvSpPr>
        <p:spPr bwMode="gray">
          <a:xfrm>
            <a:off x="6183110" y="4330173"/>
            <a:ext cx="954107" cy="923330"/>
          </a:xfrm>
          <a:prstGeom prst="rect">
            <a:avLst/>
          </a:prstGeom>
          <a:noFill/>
        </p:spPr>
        <p:txBody>
          <a:bodyPr wrap="none" rtlCol="0">
            <a:spAutoFit/>
          </a:bodyPr>
          <a:lstStyle/>
          <a:p>
            <a:pPr algn="ctr"/>
            <a:r>
              <a:rPr lang="en-US" sz="5400" b="1" dirty="0" smtClean="0">
                <a:solidFill>
                  <a:schemeClr val="accent3"/>
                </a:solidFill>
                <a:latin typeface="Arial" pitchFamily="34" charset="0"/>
              </a:rPr>
              <a:t>80</a:t>
            </a:r>
            <a:endParaRPr lang="en-US" sz="5400" b="1" dirty="0">
              <a:solidFill>
                <a:schemeClr val="accent3"/>
              </a:solidFill>
              <a:latin typeface="Arial" pitchFamily="34" charset="0"/>
            </a:endParaRPr>
          </a:p>
        </p:txBody>
      </p:sp>
      <p:sp>
        <p:nvSpPr>
          <p:cNvPr id="167" name="TextBox 166" hidden="1"/>
          <p:cNvSpPr txBox="1"/>
          <p:nvPr/>
        </p:nvSpPr>
        <p:spPr bwMode="gray">
          <a:xfrm>
            <a:off x="6375469" y="5397523"/>
            <a:ext cx="569387" cy="923330"/>
          </a:xfrm>
          <a:prstGeom prst="rect">
            <a:avLst/>
          </a:prstGeom>
          <a:noFill/>
        </p:spPr>
        <p:txBody>
          <a:bodyPr wrap="none" rtlCol="0">
            <a:spAutoFit/>
          </a:bodyPr>
          <a:lstStyle/>
          <a:p>
            <a:pPr algn="ctr"/>
            <a:r>
              <a:rPr lang="en-US" sz="5400" b="1" dirty="0" smtClean="0">
                <a:solidFill>
                  <a:schemeClr val="accent3"/>
                </a:solidFill>
                <a:latin typeface="Arial" pitchFamily="34" charset="0"/>
              </a:rPr>
              <a:t>1</a:t>
            </a:r>
            <a:endParaRPr lang="en-US" sz="5400" b="1" dirty="0">
              <a:solidFill>
                <a:schemeClr val="accent3"/>
              </a:solidFill>
              <a:latin typeface="Arial" pitchFamily="34" charset="0"/>
            </a:endParaRPr>
          </a:p>
        </p:txBody>
      </p:sp>
      <p:sp>
        <p:nvSpPr>
          <p:cNvPr id="56" name="Rectangle 4"/>
          <p:cNvSpPr/>
          <p:nvPr/>
        </p:nvSpPr>
        <p:spPr bwMode="gray">
          <a:xfrm>
            <a:off x="365583" y="1484784"/>
            <a:ext cx="8454889" cy="4752528"/>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216000" rIns="90000" bIns="46800" numCol="1" spcCol="0" rtlCol="0" fromWordArt="0" anchor="t" anchorCtr="0" forceAA="0" compatLnSpc="1">
            <a:prstTxWarp prst="textNoShape">
              <a:avLst/>
            </a:prstTxWarp>
            <a:noAutofit/>
          </a:bodyPr>
          <a:lstStyle/>
          <a:p>
            <a:pPr lvl="0"/>
            <a:endParaRPr lang="en-US" sz="1400" dirty="0" smtClean="0">
              <a:solidFill>
                <a:srgbClr val="000000"/>
              </a:solidFill>
              <a:latin typeface="Arial" pitchFamily="34" charset="0"/>
            </a:endParaRP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5056" t="7237" r="25742" b="5974"/>
          <a:stretch/>
        </p:blipFill>
        <p:spPr bwMode="auto">
          <a:xfrm>
            <a:off x="503547" y="1637788"/>
            <a:ext cx="3672408" cy="457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979" t="36395" r="35692" b="46123"/>
          <a:stretch/>
        </p:blipFill>
        <p:spPr bwMode="auto">
          <a:xfrm>
            <a:off x="4391979" y="2578081"/>
            <a:ext cx="2331248" cy="128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4445" t="17574" r="39242" b="73545"/>
          <a:stretch/>
        </p:blipFill>
        <p:spPr bwMode="auto">
          <a:xfrm>
            <a:off x="4283968" y="4348553"/>
            <a:ext cx="3024336" cy="59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66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p:nvPr/>
        </p:nvSpPr>
        <p:spPr bwMode="gray">
          <a:xfrm>
            <a:off x="395536" y="1484784"/>
            <a:ext cx="1367750"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0" forceAA="0" compatLnSpc="1">
            <a:prstTxWarp prst="textNoShape">
              <a:avLst/>
            </a:prstTxWarp>
            <a:noAutofit/>
          </a:bodyPr>
          <a:lstStyle/>
          <a:p>
            <a:pPr lvl="0"/>
            <a:r>
              <a:rPr lang="en-US" sz="1200" i="1" dirty="0" smtClean="0">
                <a:solidFill>
                  <a:srgbClr val="000000"/>
                </a:solidFill>
                <a:latin typeface="Arial" pitchFamily="34" charset="0"/>
              </a:rPr>
              <a:t>Respondents origin, frequency of measurement</a:t>
            </a:r>
          </a:p>
        </p:txBody>
      </p:sp>
      <p:sp>
        <p:nvSpPr>
          <p:cNvPr id="18" name="Rectangle 4"/>
          <p:cNvSpPr/>
          <p:nvPr/>
        </p:nvSpPr>
        <p:spPr bwMode="gray">
          <a:xfrm>
            <a:off x="395536" y="2204864"/>
            <a:ext cx="1367750" cy="1872208"/>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0" forceAA="0" compatLnSpc="1">
            <a:prstTxWarp prst="textNoShape">
              <a:avLst/>
            </a:prstTxWarp>
            <a:noAutofit/>
          </a:bodyPr>
          <a:lstStyle/>
          <a:p>
            <a:pPr lvl="0"/>
            <a:r>
              <a:rPr lang="en-US" sz="1200" i="1" dirty="0" smtClean="0">
                <a:solidFill>
                  <a:srgbClr val="000000"/>
                </a:solidFill>
                <a:latin typeface="Arial" pitchFamily="34" charset="0"/>
              </a:rPr>
              <a:t>Methodology of measurement</a:t>
            </a:r>
          </a:p>
        </p:txBody>
      </p:sp>
      <p:sp>
        <p:nvSpPr>
          <p:cNvPr id="20" name="Rectangle 4"/>
          <p:cNvSpPr/>
          <p:nvPr/>
        </p:nvSpPr>
        <p:spPr bwMode="gray">
          <a:xfrm>
            <a:off x="395536" y="4077072"/>
            <a:ext cx="1367750" cy="2304256"/>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0" forceAA="0" compatLnSpc="1">
            <a:prstTxWarp prst="textNoShape">
              <a:avLst/>
            </a:prstTxWarp>
            <a:noAutofit/>
          </a:bodyPr>
          <a:lstStyle/>
          <a:p>
            <a:pPr lvl="0"/>
            <a:r>
              <a:rPr lang="en-US" sz="1200" i="1" dirty="0" smtClean="0">
                <a:solidFill>
                  <a:srgbClr val="000000"/>
                </a:solidFill>
                <a:latin typeface="Arial" pitchFamily="34" charset="0"/>
              </a:rPr>
              <a:t>Sample size, </a:t>
            </a:r>
            <a:r>
              <a:rPr lang="en-US" sz="1200" i="1" dirty="0" err="1" smtClean="0">
                <a:solidFill>
                  <a:srgbClr val="000000"/>
                </a:solidFill>
                <a:latin typeface="Arial" pitchFamily="34" charset="0"/>
              </a:rPr>
              <a:t>analy</a:t>
            </a:r>
            <a:r>
              <a:rPr lang="hu-HU" sz="1200" i="1" dirty="0">
                <a:solidFill>
                  <a:srgbClr val="000000"/>
                </a:solidFill>
                <a:latin typeface="Arial" pitchFamily="34" charset="0"/>
              </a:rPr>
              <a:t>s</a:t>
            </a:r>
            <a:r>
              <a:rPr lang="en-US" sz="1200" i="1" dirty="0" err="1" smtClean="0">
                <a:solidFill>
                  <a:srgbClr val="000000"/>
                </a:solidFill>
                <a:latin typeface="Arial" pitchFamily="34" charset="0"/>
              </a:rPr>
              <a:t>ing</a:t>
            </a:r>
            <a:r>
              <a:rPr lang="en-US" sz="1200" i="1" dirty="0" smtClean="0">
                <a:solidFill>
                  <a:srgbClr val="000000"/>
                </a:solidFill>
                <a:latin typeface="Arial" pitchFamily="34" charset="0"/>
              </a:rPr>
              <a:t> possibilities</a:t>
            </a:r>
          </a:p>
        </p:txBody>
      </p:sp>
      <p:sp>
        <p:nvSpPr>
          <p:cNvPr id="51" name="Rectangle 74"/>
          <p:cNvSpPr/>
          <p:nvPr/>
        </p:nvSpPr>
        <p:spPr bwMode="gray">
          <a:xfrm>
            <a:off x="1691278" y="1147310"/>
            <a:ext cx="3528794" cy="337474"/>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rgbClr val="FFFFFF"/>
                </a:solidFill>
              </a:rPr>
              <a:t>Diary</a:t>
            </a:r>
            <a:endParaRPr lang="en-US" sz="1600" dirty="0">
              <a:solidFill>
                <a:srgbClr val="FFFFFF"/>
              </a:solidFill>
            </a:endParaRPr>
          </a:p>
        </p:txBody>
      </p:sp>
      <p:sp>
        <p:nvSpPr>
          <p:cNvPr id="2" name="Title 1"/>
          <p:cNvSpPr>
            <a:spLocks noGrp="1"/>
          </p:cNvSpPr>
          <p:nvPr>
            <p:ph type="title"/>
          </p:nvPr>
        </p:nvSpPr>
        <p:spPr bwMode="gray">
          <a:xfrm>
            <a:off x="323410" y="260350"/>
            <a:ext cx="7488950" cy="648300"/>
          </a:xfrm>
        </p:spPr>
        <p:txBody>
          <a:bodyPr anchor="ctr" anchorCtr="0"/>
          <a:lstStyle/>
          <a:p>
            <a:r>
              <a:rPr lang="en-US" dirty="0" smtClean="0"/>
              <a:t>Main differences between the diary and official audience measurement</a:t>
            </a:r>
            <a:endParaRPr lang="en-US" dirty="0"/>
          </a:p>
        </p:txBody>
      </p:sp>
      <p:sp>
        <p:nvSpPr>
          <p:cNvPr id="165" name="TextBox 164" hidden="1"/>
          <p:cNvSpPr txBox="1"/>
          <p:nvPr/>
        </p:nvSpPr>
        <p:spPr bwMode="gray">
          <a:xfrm>
            <a:off x="6183110" y="3250023"/>
            <a:ext cx="954107" cy="923330"/>
          </a:xfrm>
          <a:prstGeom prst="rect">
            <a:avLst/>
          </a:prstGeom>
          <a:noFill/>
        </p:spPr>
        <p:txBody>
          <a:bodyPr wrap="none" rtlCol="0">
            <a:spAutoFit/>
          </a:bodyPr>
          <a:lstStyle/>
          <a:p>
            <a:pPr algn="ctr"/>
            <a:r>
              <a:rPr lang="en-US" sz="5400" b="1" dirty="0" smtClean="0">
                <a:solidFill>
                  <a:srgbClr val="A2AD00"/>
                </a:solidFill>
              </a:rPr>
              <a:t>20</a:t>
            </a:r>
            <a:endParaRPr lang="en-US" sz="5400" b="1" dirty="0">
              <a:solidFill>
                <a:srgbClr val="A2AD00"/>
              </a:solidFill>
            </a:endParaRPr>
          </a:p>
        </p:txBody>
      </p:sp>
      <p:sp>
        <p:nvSpPr>
          <p:cNvPr id="166" name="TextBox 165" hidden="1"/>
          <p:cNvSpPr txBox="1"/>
          <p:nvPr/>
        </p:nvSpPr>
        <p:spPr bwMode="gray">
          <a:xfrm>
            <a:off x="6183110" y="4330173"/>
            <a:ext cx="954107" cy="923330"/>
          </a:xfrm>
          <a:prstGeom prst="rect">
            <a:avLst/>
          </a:prstGeom>
          <a:noFill/>
        </p:spPr>
        <p:txBody>
          <a:bodyPr wrap="none" rtlCol="0">
            <a:spAutoFit/>
          </a:bodyPr>
          <a:lstStyle/>
          <a:p>
            <a:pPr algn="ctr"/>
            <a:r>
              <a:rPr lang="en-US" sz="5400" b="1" dirty="0" smtClean="0">
                <a:solidFill>
                  <a:srgbClr val="A2AD00"/>
                </a:solidFill>
              </a:rPr>
              <a:t>80</a:t>
            </a:r>
            <a:endParaRPr lang="en-US" sz="5400" b="1" dirty="0">
              <a:solidFill>
                <a:srgbClr val="A2AD00"/>
              </a:solidFill>
            </a:endParaRPr>
          </a:p>
        </p:txBody>
      </p:sp>
      <p:sp>
        <p:nvSpPr>
          <p:cNvPr id="167" name="TextBox 166" hidden="1"/>
          <p:cNvSpPr txBox="1"/>
          <p:nvPr/>
        </p:nvSpPr>
        <p:spPr bwMode="gray">
          <a:xfrm>
            <a:off x="6375469" y="5397523"/>
            <a:ext cx="569387" cy="923330"/>
          </a:xfrm>
          <a:prstGeom prst="rect">
            <a:avLst/>
          </a:prstGeom>
          <a:noFill/>
        </p:spPr>
        <p:txBody>
          <a:bodyPr wrap="none" rtlCol="0">
            <a:spAutoFit/>
          </a:bodyPr>
          <a:lstStyle/>
          <a:p>
            <a:pPr algn="ctr"/>
            <a:r>
              <a:rPr lang="en-US" sz="5400" b="1" dirty="0" smtClean="0">
                <a:solidFill>
                  <a:srgbClr val="A2AD00"/>
                </a:solidFill>
              </a:rPr>
              <a:t>1</a:t>
            </a:r>
            <a:endParaRPr lang="en-US" sz="5400" b="1" dirty="0">
              <a:solidFill>
                <a:srgbClr val="A2AD00"/>
              </a:solidFill>
            </a:endParaRPr>
          </a:p>
        </p:txBody>
      </p:sp>
      <p:sp>
        <p:nvSpPr>
          <p:cNvPr id="56" name="Rectangle 4"/>
          <p:cNvSpPr/>
          <p:nvPr/>
        </p:nvSpPr>
        <p:spPr bwMode="gray">
          <a:xfrm>
            <a:off x="1691278" y="1484784"/>
            <a:ext cx="3528794" cy="4896544"/>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108000" rIns="90000" bIns="36000" numCol="1" spcCol="0" rtlCol="0" fromWordArt="0" anchor="t" anchorCtr="0" forceAA="0" compatLnSpc="1">
            <a:prstTxWarp prst="textNoShape">
              <a:avLst/>
            </a:prstTxWarp>
            <a:noAutofit/>
          </a:bodyPr>
          <a:lstStyle/>
          <a:p>
            <a:pPr marL="285750" indent="-285750">
              <a:buFontTx/>
              <a:buChar char="-"/>
            </a:pPr>
            <a:r>
              <a:rPr lang="en-US" sz="1200" dirty="0" smtClean="0">
                <a:solidFill>
                  <a:srgbClr val="000000"/>
                </a:solidFill>
              </a:rPr>
              <a:t>One shot, respondent are coming from GfK online access panel, where they registered to fill in online questionnaires</a:t>
            </a:r>
          </a:p>
          <a:p>
            <a:pPr marL="285750" indent="-285750">
              <a:buFontTx/>
              <a:buChar char="-"/>
            </a:pPr>
            <a:endParaRPr lang="en-US" sz="1200" dirty="0" smtClean="0">
              <a:solidFill>
                <a:srgbClr val="000000"/>
              </a:solidFill>
            </a:endParaRPr>
          </a:p>
          <a:p>
            <a:pPr marL="285750" indent="-285750">
              <a:buFontTx/>
              <a:buChar char="-"/>
            </a:pPr>
            <a:r>
              <a:rPr lang="en-US" sz="1200" dirty="0" smtClean="0">
                <a:solidFill>
                  <a:srgbClr val="000000"/>
                </a:solidFill>
              </a:rPr>
              <a:t>We asked the respondents to remember, what they have watched yesterday, and asked them to sign it in a diary showing them the program-structure in a grid. With using this methodology we have to rely on respondents’ memories, but with „yesterday” methodology it is possible to decrease the amount of lost information because of memory loss.</a:t>
            </a:r>
          </a:p>
          <a:p>
            <a:pPr marL="285750" indent="-285750">
              <a:buFontTx/>
              <a:buChar char="-"/>
            </a:pPr>
            <a:endParaRPr lang="en-US" sz="1200" dirty="0" smtClean="0">
              <a:solidFill>
                <a:srgbClr val="000000"/>
              </a:solidFill>
            </a:endParaRPr>
          </a:p>
          <a:p>
            <a:pPr marL="285750" indent="-285750">
              <a:buFontTx/>
              <a:buChar char="-"/>
            </a:pPr>
            <a:r>
              <a:rPr lang="en-US" sz="1200" dirty="0" smtClean="0">
                <a:solidFill>
                  <a:srgbClr val="000000"/>
                </a:solidFill>
              </a:rPr>
              <a:t>In current research sample size was: 658 respondents. We </a:t>
            </a:r>
            <a:r>
              <a:rPr lang="en-US" sz="1200" dirty="0" err="1" smtClean="0">
                <a:solidFill>
                  <a:srgbClr val="000000"/>
                </a:solidFill>
              </a:rPr>
              <a:t>analy</a:t>
            </a:r>
            <a:r>
              <a:rPr lang="hu-HU" sz="1200" dirty="0" smtClean="0">
                <a:solidFill>
                  <a:srgbClr val="000000"/>
                </a:solidFill>
              </a:rPr>
              <a:t>z</a:t>
            </a:r>
            <a:r>
              <a:rPr lang="en-US" sz="1200" dirty="0" err="1" smtClean="0">
                <a:solidFill>
                  <a:srgbClr val="000000"/>
                </a:solidFill>
              </a:rPr>
              <a:t>ed</a:t>
            </a:r>
            <a:r>
              <a:rPr lang="en-US" sz="1200" dirty="0" smtClean="0">
                <a:solidFill>
                  <a:srgbClr val="000000"/>
                </a:solidFill>
              </a:rPr>
              <a:t> TV viewing habits on an average day in prime-time (17:00-23:00), with asking for only the programs having watched for</a:t>
            </a:r>
            <a:r>
              <a:rPr lang="en-US" sz="1200" b="1" dirty="0" smtClean="0">
                <a:solidFill>
                  <a:srgbClr val="000000"/>
                </a:solidFill>
              </a:rPr>
              <a:t> at least 15 minutes</a:t>
            </a:r>
            <a:r>
              <a:rPr lang="en-US" sz="1200" dirty="0" smtClean="0">
                <a:solidFill>
                  <a:srgbClr val="000000"/>
                </a:solidFill>
              </a:rPr>
              <a:t>.</a:t>
            </a:r>
          </a:p>
          <a:p>
            <a:pPr marL="285750" indent="-285750">
              <a:buFontTx/>
              <a:buChar char="-"/>
            </a:pPr>
            <a:r>
              <a:rPr lang="en-US" sz="1200" dirty="0" smtClean="0">
                <a:solidFill>
                  <a:srgbClr val="000000"/>
                </a:solidFill>
              </a:rPr>
              <a:t>In ad-hoc research it is possible to ask questions about other topics, not only TV viewing, so we could un-cover mechanism behind program selection, could also analyse main attitudes of respondents and the role of TV device and TV content in their leisure time and life.</a:t>
            </a:r>
          </a:p>
        </p:txBody>
      </p:sp>
      <p:sp>
        <p:nvSpPr>
          <p:cNvPr id="11" name="Rectangle 74"/>
          <p:cNvSpPr/>
          <p:nvPr/>
        </p:nvSpPr>
        <p:spPr bwMode="gray">
          <a:xfrm>
            <a:off x="5291679" y="1143794"/>
            <a:ext cx="3528794" cy="337474"/>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rgbClr val="FFFFFF"/>
                </a:solidFill>
              </a:rPr>
              <a:t>Audience Measurement</a:t>
            </a:r>
            <a:endParaRPr lang="en-US" sz="1600" dirty="0">
              <a:solidFill>
                <a:srgbClr val="FFFFFF"/>
              </a:solidFill>
            </a:endParaRPr>
          </a:p>
        </p:txBody>
      </p:sp>
      <p:sp>
        <p:nvSpPr>
          <p:cNvPr id="12" name="Rectangle 4"/>
          <p:cNvSpPr/>
          <p:nvPr/>
        </p:nvSpPr>
        <p:spPr bwMode="gray">
          <a:xfrm>
            <a:off x="5291679" y="1481268"/>
            <a:ext cx="3528794" cy="4896544"/>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108000" rIns="90000" bIns="36000" numCol="1" spcCol="0" rtlCol="0" fromWordArt="0" anchor="t" anchorCtr="0" forceAA="0" compatLnSpc="1">
            <a:prstTxWarp prst="textNoShape">
              <a:avLst/>
            </a:prstTxWarp>
            <a:noAutofit/>
          </a:bodyPr>
          <a:lstStyle/>
          <a:p>
            <a:pPr marL="285750" indent="-285750">
              <a:buFontTx/>
              <a:buChar char="-"/>
            </a:pPr>
            <a:r>
              <a:rPr lang="en-US" sz="1200" dirty="0" smtClean="0">
                <a:solidFill>
                  <a:srgbClr val="000000"/>
                </a:solidFill>
              </a:rPr>
              <a:t>Continuous measurement, respondents are members of the audience panel, which was specially set up to measure TV viewing</a:t>
            </a:r>
          </a:p>
          <a:p>
            <a:pPr marL="285750" indent="-285750">
              <a:buFontTx/>
              <a:buChar char="-"/>
            </a:pPr>
            <a:endParaRPr lang="en-US" sz="1200" dirty="0" smtClean="0">
              <a:solidFill>
                <a:srgbClr val="000000"/>
              </a:solidFill>
            </a:endParaRPr>
          </a:p>
          <a:p>
            <a:pPr marL="285750" indent="-285750">
              <a:buFontTx/>
              <a:buChar char="-"/>
            </a:pPr>
            <a:r>
              <a:rPr lang="en-US" sz="1200" dirty="0" smtClean="0">
                <a:solidFill>
                  <a:srgbClr val="000000"/>
                </a:solidFill>
              </a:rPr>
              <a:t>In audience measurement generally the programs running on TV is recorded  with the help of a device (set-top-box) and the only information asked is, who watch the TV in that moment. The error coming from not using the remote control or not watching the given program, is handled with different methodologies (e.g. reminder questions).</a:t>
            </a:r>
          </a:p>
          <a:p>
            <a:pPr marL="285750" indent="-285750">
              <a:buFontTx/>
              <a:buChar char="-"/>
            </a:pPr>
            <a:endParaRPr lang="en-US" sz="1200" dirty="0" smtClean="0">
              <a:solidFill>
                <a:srgbClr val="000000"/>
              </a:solidFill>
            </a:endParaRPr>
          </a:p>
          <a:p>
            <a:endParaRPr lang="en-US" sz="1200" dirty="0" smtClean="0">
              <a:solidFill>
                <a:srgbClr val="000000"/>
              </a:solidFill>
            </a:endParaRPr>
          </a:p>
          <a:p>
            <a:pPr marL="285750" indent="-285750">
              <a:buFontTx/>
              <a:buChar char="-"/>
            </a:pPr>
            <a:r>
              <a:rPr lang="en-US" sz="1200" dirty="0" smtClean="0">
                <a:solidFill>
                  <a:srgbClr val="000000"/>
                </a:solidFill>
              </a:rPr>
              <a:t>Sample size is generally higher (1000+) and based on households. All the content presented on the TV screen is measure</a:t>
            </a:r>
            <a:r>
              <a:rPr lang="hu-HU" sz="1200" dirty="0" smtClean="0">
                <a:solidFill>
                  <a:srgbClr val="000000"/>
                </a:solidFill>
              </a:rPr>
              <a:t>d</a:t>
            </a:r>
            <a:r>
              <a:rPr lang="en-US" sz="1200" dirty="0" smtClean="0">
                <a:solidFill>
                  <a:srgbClr val="000000"/>
                </a:solidFill>
              </a:rPr>
              <a:t> from minute to minutes every day.</a:t>
            </a:r>
          </a:p>
          <a:p>
            <a:pPr marL="285750" indent="-285750">
              <a:buFontTx/>
              <a:buChar char="-"/>
            </a:pPr>
            <a:r>
              <a:rPr lang="en-US" sz="1200" dirty="0" smtClean="0">
                <a:solidFill>
                  <a:srgbClr val="000000"/>
                </a:solidFill>
              </a:rPr>
              <a:t>With using data coming from audience measurement it is possible to analyse number of contacts, reach, time spent on channels, programs or ads, but is does not make it possible to analyse mechanism behind the program selections, </a:t>
            </a:r>
            <a:r>
              <a:rPr lang="hu-HU" sz="1200" dirty="0" smtClean="0">
                <a:solidFill>
                  <a:srgbClr val="000000"/>
                </a:solidFill>
              </a:rPr>
              <a:t>respondents </a:t>
            </a:r>
            <a:r>
              <a:rPr lang="en-US" sz="1200" dirty="0" smtClean="0">
                <a:solidFill>
                  <a:srgbClr val="000000"/>
                </a:solidFill>
              </a:rPr>
              <a:t>attitudes toward TV content or the role of it in everyday life.</a:t>
            </a:r>
          </a:p>
        </p:txBody>
      </p:sp>
      <p:cxnSp>
        <p:nvCxnSpPr>
          <p:cNvPr id="22" name="Egyenes összekötő 21"/>
          <p:cNvCxnSpPr/>
          <p:nvPr/>
        </p:nvCxnSpPr>
        <p:spPr>
          <a:xfrm>
            <a:off x="323527" y="638132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955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73" name="Rectangle 21" hidden="1"/>
          <p:cNvGraphicFramePr>
            <a:graphicFrameLocks/>
          </p:cNvGraphicFramePr>
          <p:nvPr>
            <p:custDataLst>
              <p:tags r:id="rId2"/>
            </p:custDataLst>
            <p:extLst>
              <p:ext uri="{D42A27DB-BD31-4B8C-83A1-F6EECF244321}">
                <p14:modId xmlns:p14="http://schemas.microsoft.com/office/powerpoint/2010/main" val="250792012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15"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2"/>
          <p:cNvSpPr>
            <a:spLocks noGrp="1" noChangeArrowheads="1"/>
          </p:cNvSpPr>
          <p:nvPr>
            <p:ph type="title"/>
            <p:custDataLst>
              <p:tags r:id="rId3"/>
            </p:custDataLst>
          </p:nvPr>
        </p:nvSpPr>
        <p:spPr bwMode="gray">
          <a:xfrm>
            <a:off x="323851" y="260648"/>
            <a:ext cx="5976341" cy="647402"/>
          </a:xfrm>
        </p:spPr>
        <p:txBody>
          <a:bodyPr/>
          <a:lstStyle/>
          <a:p>
            <a:r>
              <a:rPr lang="en-US" dirty="0" smtClean="0"/>
              <a:t>Research background of ethnographic interviews</a:t>
            </a:r>
            <a:endParaRPr lang="en-US" dirty="0"/>
          </a:p>
        </p:txBody>
      </p:sp>
      <p:sp>
        <p:nvSpPr>
          <p:cNvPr id="6" name="Auf der gleichen Seite des Rechtecks liegende Ecken abrunden 5"/>
          <p:cNvSpPr>
            <a:spLocks noChangeArrowheads="1"/>
          </p:cNvSpPr>
          <p:nvPr/>
        </p:nvSpPr>
        <p:spPr bwMode="gray">
          <a:xfrm>
            <a:off x="395420" y="1268700"/>
            <a:ext cx="8425052" cy="360000"/>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r>
              <a:rPr lang="en-US" sz="1600" dirty="0" smtClean="0">
                <a:solidFill>
                  <a:schemeClr val="bg1"/>
                </a:solidFill>
                <a:latin typeface="Arial" pitchFamily="34" charset="0"/>
              </a:rPr>
              <a:t>Methodology</a:t>
            </a:r>
            <a:endParaRPr lang="en-US" sz="1600" dirty="0">
              <a:solidFill>
                <a:schemeClr val="bg1"/>
              </a:solidFill>
              <a:latin typeface="Arial" pitchFamily="34" charset="0"/>
            </a:endParaRPr>
          </a:p>
        </p:txBody>
      </p:sp>
      <p:sp>
        <p:nvSpPr>
          <p:cNvPr id="22" name="Inhaltsplatzhalter 7"/>
          <p:cNvSpPr txBox="1">
            <a:spLocks/>
          </p:cNvSpPr>
          <p:nvPr/>
        </p:nvSpPr>
        <p:spPr bwMode="gray">
          <a:xfrm>
            <a:off x="395420" y="1628800"/>
            <a:ext cx="8425052" cy="4680650"/>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180000" tIns="46800" rIns="180000" bIns="46800"/>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1" algn="just"/>
            <a:r>
              <a:rPr lang="en-US" sz="1400" dirty="0" smtClean="0">
                <a:latin typeface="Arial" pitchFamily="34" charset="0"/>
              </a:rPr>
              <a:t>We have pre-recruited the participants to let the researcher in their home and let her spend in the household a whole evening. 12 participants were selected based on their answers given in the quantitative phase, they were typical members of the defined segments based on the content consumption habits)</a:t>
            </a:r>
          </a:p>
        </p:txBody>
      </p:sp>
      <p:sp>
        <p:nvSpPr>
          <p:cNvPr id="15" name="Szövegdoboz 14"/>
          <p:cNvSpPr txBox="1"/>
          <p:nvPr/>
        </p:nvSpPr>
        <p:spPr>
          <a:xfrm>
            <a:off x="539440" y="2636892"/>
            <a:ext cx="8065008" cy="72010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0" tIns="0" rIns="0" bIns="0" rtlCol="0">
            <a:noAutofit/>
          </a:bodyPr>
          <a:lstStyle/>
          <a:p>
            <a:pPr algn="just">
              <a:spcBef>
                <a:spcPts val="300"/>
              </a:spcBef>
            </a:pPr>
            <a:r>
              <a:rPr lang="en-US" sz="1400" dirty="0" smtClean="0">
                <a:latin typeface="Arial" pitchFamily="34" charset="0"/>
                <a:cs typeface="Arial" pitchFamily="34" charset="0"/>
              </a:rPr>
              <a:t>1. Participants and the moderator met before the participant typically start his/her evening program. In the first 10-15 minutes the researcher told the participant to do things in the same way as usual, don’t change anything in his/her behavior , don’t feel embarrassed.</a:t>
            </a:r>
          </a:p>
        </p:txBody>
      </p:sp>
      <p:sp>
        <p:nvSpPr>
          <p:cNvPr id="21" name="Szövegdoboz 20"/>
          <p:cNvSpPr txBox="1"/>
          <p:nvPr/>
        </p:nvSpPr>
        <p:spPr>
          <a:xfrm>
            <a:off x="539440" y="3500940"/>
            <a:ext cx="8065008" cy="93617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0" tIns="0" rIns="0" bIns="0" rtlCol="0">
            <a:noAutofit/>
          </a:bodyPr>
          <a:lstStyle/>
          <a:p>
            <a:pPr algn="just">
              <a:spcBef>
                <a:spcPts val="300"/>
              </a:spcBef>
            </a:pPr>
            <a:r>
              <a:rPr lang="en-US" sz="1400" dirty="0" smtClean="0">
                <a:latin typeface="Arial" pitchFamily="34" charset="0"/>
                <a:cs typeface="Arial" pitchFamily="34" charset="0"/>
              </a:rPr>
              <a:t>2. During the observation the researcher took notes about the participants behavior: when, what did he watch, how did he find the given program, were the household members talking between the programs, who decided what to watch etc., but she did not interrupted them, asked them  or intervened, she let them do what they usually do.</a:t>
            </a:r>
          </a:p>
        </p:txBody>
      </p:sp>
      <p:sp>
        <p:nvSpPr>
          <p:cNvPr id="26" name="Szövegdoboz 25"/>
          <p:cNvSpPr txBox="1"/>
          <p:nvPr/>
        </p:nvSpPr>
        <p:spPr>
          <a:xfrm>
            <a:off x="539440" y="4509120"/>
            <a:ext cx="8065008" cy="72010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0" tIns="0" rIns="0" bIns="0" rtlCol="0">
            <a:noAutofit/>
          </a:bodyPr>
          <a:lstStyle/>
          <a:p>
            <a:pPr>
              <a:spcBef>
                <a:spcPts val="300"/>
              </a:spcBef>
            </a:pPr>
            <a:r>
              <a:rPr lang="en-US" sz="1400" dirty="0" smtClean="0">
                <a:latin typeface="Arial" pitchFamily="34" charset="0"/>
                <a:cs typeface="Arial" pitchFamily="34" charset="0"/>
              </a:rPr>
              <a:t>3.At the end of the observation the moderator asked her questions to be sure, that she could understand the main motivations behind the given activities or to have answers for those questions, which can’t be answered by purely watching the activity and the environment (e.g. who recommended to watch the given program, which programs they generally watch, which programs do they choose automatically etc.)</a:t>
            </a:r>
          </a:p>
        </p:txBody>
      </p:sp>
    </p:spTree>
    <p:extLst>
      <p:ext uri="{BB962C8B-B14F-4D97-AF65-F5344CB8AC3E}">
        <p14:creationId xmlns:p14="http://schemas.microsoft.com/office/powerpoint/2010/main" val="2963910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60648"/>
            <a:ext cx="6336822" cy="648300"/>
          </a:xfrm>
        </p:spPr>
        <p:txBody>
          <a:bodyPr/>
          <a:lstStyle/>
          <a:p>
            <a:r>
              <a:rPr lang="en-US" dirty="0" smtClean="0"/>
              <a:t>Methodology background of ethnographic interviews</a:t>
            </a:r>
            <a:endParaRPr lang="en-US" dirty="0"/>
          </a:p>
        </p:txBody>
      </p:sp>
      <p:sp>
        <p:nvSpPr>
          <p:cNvPr id="4" name="Text Placeholder 46"/>
          <p:cNvSpPr txBox="1">
            <a:spLocks/>
          </p:cNvSpPr>
          <p:nvPr/>
        </p:nvSpPr>
        <p:spPr>
          <a:xfrm>
            <a:off x="323528" y="2062205"/>
            <a:ext cx="1872208" cy="4391215"/>
          </a:xfrm>
          <a:prstGeom prst="rect">
            <a:avLst/>
          </a:prstGeom>
          <a:ln>
            <a:solidFill>
              <a:schemeClr val="accent1"/>
            </a:solidFill>
          </a:ln>
        </p:spPr>
        <p:txBody>
          <a:bodyPr lIns="36000" anchor="ctr"/>
          <a:lstStyle/>
          <a:p>
            <a:pPr marL="92075" lvl="0">
              <a:spcBef>
                <a:spcPts val="600"/>
              </a:spcBef>
              <a:buClr>
                <a:schemeClr val="tx1">
                  <a:lumMod val="75000"/>
                  <a:lumOff val="25000"/>
                </a:schemeClr>
              </a:buClr>
              <a:buSzPct val="75000"/>
              <a:defRPr/>
            </a:pPr>
            <a:r>
              <a:rPr lang="en-US" sz="1400" spc="-20" dirty="0" smtClean="0">
                <a:latin typeface="Arial" pitchFamily="34" charset="0"/>
                <a:cs typeface="Arial" pitchFamily="34" charset="0"/>
              </a:rPr>
              <a:t>12 ethnographic interviews12 </a:t>
            </a:r>
          </a:p>
          <a:p>
            <a:pPr marL="92075" lvl="0">
              <a:spcBef>
                <a:spcPts val="600"/>
              </a:spcBef>
              <a:buClr>
                <a:schemeClr val="tx1">
                  <a:lumMod val="75000"/>
                  <a:lumOff val="25000"/>
                </a:schemeClr>
              </a:buClr>
              <a:buSzPct val="75000"/>
              <a:defRPr/>
            </a:pPr>
            <a:r>
              <a:rPr lang="en-US" sz="1400" spc="-20" dirty="0" smtClean="0">
                <a:latin typeface="Arial" pitchFamily="34" charset="0"/>
                <a:cs typeface="Arial" pitchFamily="34" charset="0"/>
              </a:rPr>
              <a:t>Active observation of TV watching habits in the home of the participant</a:t>
            </a:r>
            <a:endParaRPr lang="en-US" sz="1400" spc="-20" dirty="0">
              <a:latin typeface="Arial" pitchFamily="34" charset="0"/>
              <a:cs typeface="Arial" pitchFamily="34" charset="0"/>
            </a:endParaRPr>
          </a:p>
        </p:txBody>
      </p:sp>
      <p:sp>
        <p:nvSpPr>
          <p:cNvPr id="5" name="Text Placeholder 48"/>
          <p:cNvSpPr txBox="1">
            <a:spLocks/>
          </p:cNvSpPr>
          <p:nvPr/>
        </p:nvSpPr>
        <p:spPr>
          <a:xfrm>
            <a:off x="323528" y="1471820"/>
            <a:ext cx="1872208" cy="548431"/>
          </a:xfrm>
          <a:prstGeom prst="rect">
            <a:avLst/>
          </a:prstGeom>
          <a:solidFill>
            <a:schemeClr val="accent1"/>
          </a:solidFill>
          <a:ln>
            <a:solidFill>
              <a:schemeClr val="accent1"/>
            </a:solidFill>
          </a:ln>
        </p:spPr>
        <p:txBody>
          <a:bodyPr anchor="ctr"/>
          <a:lstStyle/>
          <a:p>
            <a:pPr lvl="0">
              <a:spcBef>
                <a:spcPts val="600"/>
              </a:spcBef>
              <a:defRPr/>
            </a:pPr>
            <a:r>
              <a:rPr lang="en-US" sz="1400" b="1" dirty="0" smtClean="0">
                <a:solidFill>
                  <a:schemeClr val="bg1"/>
                </a:solidFill>
                <a:latin typeface="Arial" pitchFamily="34" charset="0"/>
              </a:rPr>
              <a:t>Methodology</a:t>
            </a:r>
            <a:endParaRPr kumimoji="0" lang="en-US" sz="14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6" name="Text Placeholder 57"/>
          <p:cNvSpPr txBox="1">
            <a:spLocks/>
          </p:cNvSpPr>
          <p:nvPr/>
        </p:nvSpPr>
        <p:spPr>
          <a:xfrm>
            <a:off x="2364979" y="2058294"/>
            <a:ext cx="1990997" cy="4395126"/>
          </a:xfrm>
          <a:prstGeom prst="rect">
            <a:avLst/>
          </a:prstGeom>
          <a:ln>
            <a:solidFill>
              <a:schemeClr val="accent2"/>
            </a:solidFill>
          </a:ln>
        </p:spPr>
        <p:txBody>
          <a:bodyPr anchor="ctr"/>
          <a:lstStyle/>
          <a:p>
            <a:pPr marL="72000" indent="-285750">
              <a:buFont typeface="Wingdings" panose="05000000000000000000" pitchFamily="2" charset="2"/>
              <a:buChar char="ü"/>
            </a:pPr>
            <a:r>
              <a:rPr lang="en-US" sz="1400" dirty="0" smtClean="0">
                <a:solidFill>
                  <a:srgbClr val="000000"/>
                </a:solidFill>
                <a:latin typeface="Arial" pitchFamily="34" charset="0"/>
              </a:rPr>
              <a:t>Male and Female</a:t>
            </a:r>
          </a:p>
          <a:p>
            <a:pPr marL="72000" indent="-285750">
              <a:buFont typeface="Wingdings" panose="05000000000000000000" pitchFamily="2" charset="2"/>
              <a:buChar char="ü"/>
            </a:pPr>
            <a:r>
              <a:rPr lang="en-US" sz="1400" dirty="0" smtClean="0">
                <a:solidFill>
                  <a:srgbClr val="000000"/>
                </a:solidFill>
                <a:latin typeface="Arial" pitchFamily="34" charset="0"/>
              </a:rPr>
              <a:t>18-60 years old</a:t>
            </a:r>
          </a:p>
          <a:p>
            <a:pPr marL="72000" indent="-285750">
              <a:buFont typeface="Wingdings" panose="05000000000000000000" pitchFamily="2" charset="2"/>
              <a:buChar char="ü"/>
            </a:pPr>
            <a:r>
              <a:rPr lang="en-US" sz="1400" dirty="0" smtClean="0">
                <a:solidFill>
                  <a:srgbClr val="000000"/>
                </a:solidFill>
                <a:latin typeface="Arial" pitchFamily="34" charset="0"/>
              </a:rPr>
              <a:t>TV viewers, who took part in the quantitative phase as well</a:t>
            </a:r>
          </a:p>
          <a:p>
            <a:pPr marL="72000" indent="-285750">
              <a:buFont typeface="Wingdings" panose="05000000000000000000" pitchFamily="2" charset="2"/>
              <a:buChar char="ü"/>
            </a:pPr>
            <a:r>
              <a:rPr lang="en-US" sz="1400" dirty="0" smtClean="0">
                <a:solidFill>
                  <a:srgbClr val="000000"/>
                </a:solidFill>
                <a:latin typeface="Arial" pitchFamily="34" charset="0"/>
              </a:rPr>
              <a:t>Selecting the participants was based on their response in the qualitative phase (we have contacted typical members of the defined segments)</a:t>
            </a:r>
          </a:p>
        </p:txBody>
      </p:sp>
      <p:sp>
        <p:nvSpPr>
          <p:cNvPr id="7" name="Text Placeholder 58"/>
          <p:cNvSpPr txBox="1">
            <a:spLocks/>
          </p:cNvSpPr>
          <p:nvPr/>
        </p:nvSpPr>
        <p:spPr>
          <a:xfrm>
            <a:off x="2339752" y="1471082"/>
            <a:ext cx="2016224" cy="548431"/>
          </a:xfrm>
          <a:prstGeom prst="rect">
            <a:avLst/>
          </a:prstGeom>
          <a:solidFill>
            <a:schemeClr val="accent2"/>
          </a:solidFill>
          <a:ln>
            <a:solidFill>
              <a:schemeClr val="accent2"/>
            </a:solidFill>
          </a:ln>
        </p:spPr>
        <p:txBody>
          <a:bodyPr anchor="ctr"/>
          <a:lstStyle/>
          <a:p>
            <a:r>
              <a:rPr kumimoji="0" lang="en-US" sz="1400" b="1" i="0" u="none" strike="noStrike" kern="1200" cap="none" spc="0" normalizeH="0" baseline="0" noProof="0" dirty="0" smtClean="0">
                <a:ln>
                  <a:noFill/>
                </a:ln>
                <a:solidFill>
                  <a:schemeClr val="bg1"/>
                </a:solidFill>
                <a:effectLst/>
                <a:uLnTx/>
                <a:uFillTx/>
                <a:latin typeface="Arial" pitchFamily="34" charset="0"/>
                <a:cs typeface="Arial" pitchFamily="34" charset="0"/>
              </a:rPr>
              <a:t> </a:t>
            </a:r>
            <a:r>
              <a:rPr lang="en-US" sz="1400" b="1" dirty="0" smtClean="0">
                <a:solidFill>
                  <a:schemeClr val="bg1"/>
                </a:solidFill>
                <a:latin typeface="Arial" pitchFamily="34" charset="0"/>
              </a:rPr>
              <a:t>Target Audience</a:t>
            </a:r>
            <a:endParaRPr lang="en-US" sz="1400" b="1" dirty="0">
              <a:solidFill>
                <a:schemeClr val="bg1"/>
              </a:solidFill>
              <a:latin typeface="Arial" pitchFamily="34" charset="0"/>
            </a:endParaRPr>
          </a:p>
        </p:txBody>
      </p:sp>
      <p:pic>
        <p:nvPicPr>
          <p:cNvPr id="12" name="Picture 8" descr="C:\Documents and Settings\Halmi Ildikó\Dokumentumok\05_MUNKA\01_GfK\__Shopping_Monitor_2014\graf\mintamere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80843" y="4213245"/>
            <a:ext cx="487302" cy="586324"/>
          </a:xfrm>
          <a:prstGeom prst="rect">
            <a:avLst/>
          </a:prstGeom>
          <a:noFill/>
        </p:spPr>
      </p:pic>
      <p:sp>
        <p:nvSpPr>
          <p:cNvPr id="14" name="Text Placeholder 46"/>
          <p:cNvSpPr txBox="1">
            <a:spLocks/>
          </p:cNvSpPr>
          <p:nvPr/>
        </p:nvSpPr>
        <p:spPr>
          <a:xfrm>
            <a:off x="7236295" y="2060848"/>
            <a:ext cx="1656185" cy="4392572"/>
          </a:xfrm>
          <a:prstGeom prst="rect">
            <a:avLst/>
          </a:prstGeom>
          <a:ln>
            <a:solidFill>
              <a:schemeClr val="accent4"/>
            </a:solidFill>
          </a:ln>
        </p:spPr>
        <p:txBody>
          <a:bodyPr anchor="ctr"/>
          <a:lstStyle/>
          <a:p>
            <a:pPr lvl="0"/>
            <a:r>
              <a:rPr lang="en-US" sz="1400" dirty="0" smtClean="0">
                <a:solidFill>
                  <a:srgbClr val="000000"/>
                </a:solidFill>
                <a:latin typeface="Arial" pitchFamily="34" charset="0"/>
              </a:rPr>
              <a:t>19th October</a:t>
            </a:r>
          </a:p>
          <a:p>
            <a:pPr lvl="0"/>
            <a:r>
              <a:rPr lang="en-US" sz="1400" dirty="0" smtClean="0">
                <a:solidFill>
                  <a:srgbClr val="000000"/>
                </a:solidFill>
                <a:latin typeface="Arial" pitchFamily="34" charset="0"/>
              </a:rPr>
              <a:t>– 2nd November 2015</a:t>
            </a:r>
            <a:endParaRPr lang="en-US" sz="1400" dirty="0">
              <a:solidFill>
                <a:srgbClr val="000000"/>
              </a:solidFill>
              <a:latin typeface="Arial" pitchFamily="34" charset="0"/>
            </a:endParaRPr>
          </a:p>
        </p:txBody>
      </p:sp>
      <p:sp>
        <p:nvSpPr>
          <p:cNvPr id="15" name="Text Placeholder 48"/>
          <p:cNvSpPr txBox="1">
            <a:spLocks/>
          </p:cNvSpPr>
          <p:nvPr/>
        </p:nvSpPr>
        <p:spPr>
          <a:xfrm>
            <a:off x="7236295" y="1467235"/>
            <a:ext cx="1656067" cy="553015"/>
          </a:xfrm>
          <a:prstGeom prst="rect">
            <a:avLst/>
          </a:prstGeom>
          <a:solidFill>
            <a:schemeClr val="accent4"/>
          </a:solidFill>
          <a:ln>
            <a:solidFill>
              <a:schemeClr val="accent4"/>
            </a:solidFill>
          </a:ln>
        </p:spPr>
        <p:txBody>
          <a:bodyPr anchor="ctr"/>
          <a:lstStyle/>
          <a:p>
            <a:r>
              <a:rPr lang="en-US" sz="1400" b="1" dirty="0" smtClean="0">
                <a:solidFill>
                  <a:schemeClr val="bg1"/>
                </a:solidFill>
                <a:latin typeface="Arial" pitchFamily="34" charset="0"/>
              </a:rPr>
              <a:t>Timing</a:t>
            </a:r>
            <a:endParaRPr lang="en-US" sz="1400" b="1" dirty="0">
              <a:solidFill>
                <a:schemeClr val="bg1"/>
              </a:solidFill>
              <a:latin typeface="Arial" pitchFamily="34" charset="0"/>
            </a:endParaRPr>
          </a:p>
        </p:txBody>
      </p:sp>
      <p:grpSp>
        <p:nvGrpSpPr>
          <p:cNvPr id="16" name="Csoportba foglalás 54"/>
          <p:cNvGrpSpPr/>
          <p:nvPr/>
        </p:nvGrpSpPr>
        <p:grpSpPr>
          <a:xfrm>
            <a:off x="8310759" y="1583593"/>
            <a:ext cx="432000" cy="349800"/>
            <a:chOff x="2195735" y="5013176"/>
            <a:chExt cx="824374" cy="797401"/>
          </a:xfrm>
          <a:solidFill>
            <a:schemeClr val="bg1"/>
          </a:solidFill>
        </p:grpSpPr>
        <p:sp>
          <p:nvSpPr>
            <p:cNvPr id="17" name="Freeform 53"/>
            <p:cNvSpPr>
              <a:spLocks noEditPoints="1"/>
            </p:cNvSpPr>
            <p:nvPr/>
          </p:nvSpPr>
          <p:spPr bwMode="auto">
            <a:xfrm>
              <a:off x="2195736" y="5118804"/>
              <a:ext cx="824374" cy="691777"/>
            </a:xfrm>
            <a:custGeom>
              <a:avLst/>
              <a:gdLst>
                <a:gd name="T0" fmla="*/ 312 w 400"/>
                <a:gd name="T1" fmla="*/ 0 h 336"/>
                <a:gd name="T2" fmla="*/ 296 w 400"/>
                <a:gd name="T3" fmla="*/ 56 h 336"/>
                <a:gd name="T4" fmla="*/ 276 w 400"/>
                <a:gd name="T5" fmla="*/ 39 h 336"/>
                <a:gd name="T6" fmla="*/ 132 w 400"/>
                <a:gd name="T7" fmla="*/ 0 h 336"/>
                <a:gd name="T8" fmla="*/ 117 w 400"/>
                <a:gd name="T9" fmla="*/ 56 h 336"/>
                <a:gd name="T10" fmla="*/ 96 w 400"/>
                <a:gd name="T11" fmla="*/ 39 h 336"/>
                <a:gd name="T12" fmla="*/ 73 w 400"/>
                <a:gd name="T13" fmla="*/ 0 h 336"/>
                <a:gd name="T14" fmla="*/ 0 w 400"/>
                <a:gd name="T15" fmla="*/ 265 h 336"/>
                <a:gd name="T16" fmla="*/ 330 w 400"/>
                <a:gd name="T17" fmla="*/ 336 h 336"/>
                <a:gd name="T18" fmla="*/ 400 w 400"/>
                <a:gd name="T19" fmla="*/ 71 h 336"/>
                <a:gd name="T20" fmla="*/ 152 w 400"/>
                <a:gd name="T21" fmla="*/ 168 h 336"/>
                <a:gd name="T22" fmla="*/ 252 w 400"/>
                <a:gd name="T23" fmla="*/ 224 h 336"/>
                <a:gd name="T24" fmla="*/ 152 w 400"/>
                <a:gd name="T25" fmla="*/ 168 h 336"/>
                <a:gd name="T26" fmla="*/ 252 w 400"/>
                <a:gd name="T27" fmla="*/ 300 h 336"/>
                <a:gd name="T28" fmla="*/ 152 w 400"/>
                <a:gd name="T29" fmla="*/ 244 h 336"/>
                <a:gd name="T30" fmla="*/ 152 w 400"/>
                <a:gd name="T31" fmla="*/ 148 h 336"/>
                <a:gd name="T32" fmla="*/ 252 w 400"/>
                <a:gd name="T33" fmla="*/ 92 h 336"/>
                <a:gd name="T34" fmla="*/ 152 w 400"/>
                <a:gd name="T35" fmla="*/ 148 h 336"/>
                <a:gd name="T36" fmla="*/ 132 w 400"/>
                <a:gd name="T37" fmla="*/ 92 h 336"/>
                <a:gd name="T38" fmla="*/ 40 w 400"/>
                <a:gd name="T39" fmla="*/ 148 h 336"/>
                <a:gd name="T40" fmla="*/ 40 w 400"/>
                <a:gd name="T41" fmla="*/ 168 h 336"/>
                <a:gd name="T42" fmla="*/ 132 w 400"/>
                <a:gd name="T43" fmla="*/ 224 h 336"/>
                <a:gd name="T44" fmla="*/ 40 w 400"/>
                <a:gd name="T45" fmla="*/ 168 h 336"/>
                <a:gd name="T46" fmla="*/ 40 w 400"/>
                <a:gd name="T47" fmla="*/ 244 h 336"/>
                <a:gd name="T48" fmla="*/ 132 w 400"/>
                <a:gd name="T49" fmla="*/ 300 h 336"/>
                <a:gd name="T50" fmla="*/ 40 w 400"/>
                <a:gd name="T51" fmla="*/ 267 h 336"/>
                <a:gd name="T52" fmla="*/ 332 w 400"/>
                <a:gd name="T53" fmla="*/ 300 h 336"/>
                <a:gd name="T54" fmla="*/ 272 w 400"/>
                <a:gd name="T55" fmla="*/ 244 h 336"/>
                <a:gd name="T56" fmla="*/ 364 w 400"/>
                <a:gd name="T57" fmla="*/ 267 h 336"/>
                <a:gd name="T58" fmla="*/ 272 w 400"/>
                <a:gd name="T59" fmla="*/ 224 h 336"/>
                <a:gd name="T60" fmla="*/ 364 w 400"/>
                <a:gd name="T61" fmla="*/ 168 h 336"/>
                <a:gd name="T62" fmla="*/ 364 w 400"/>
                <a:gd name="T63" fmla="*/ 148 h 336"/>
                <a:gd name="T64" fmla="*/ 272 w 400"/>
                <a:gd name="T65" fmla="*/ 92 h 336"/>
                <a:gd name="T66" fmla="*/ 364 w 400"/>
                <a:gd name="T67" fmla="*/ 14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336">
                  <a:moveTo>
                    <a:pt x="330" y="0"/>
                  </a:moveTo>
                  <a:cubicBezTo>
                    <a:pt x="312" y="0"/>
                    <a:pt x="312" y="0"/>
                    <a:pt x="312" y="0"/>
                  </a:cubicBezTo>
                  <a:cubicBezTo>
                    <a:pt x="312" y="39"/>
                    <a:pt x="312" y="39"/>
                    <a:pt x="312" y="39"/>
                  </a:cubicBezTo>
                  <a:cubicBezTo>
                    <a:pt x="312" y="48"/>
                    <a:pt x="305" y="56"/>
                    <a:pt x="296" y="56"/>
                  </a:cubicBezTo>
                  <a:cubicBezTo>
                    <a:pt x="292" y="56"/>
                    <a:pt x="292" y="56"/>
                    <a:pt x="292" y="56"/>
                  </a:cubicBezTo>
                  <a:cubicBezTo>
                    <a:pt x="283" y="56"/>
                    <a:pt x="276" y="48"/>
                    <a:pt x="276" y="39"/>
                  </a:cubicBezTo>
                  <a:cubicBezTo>
                    <a:pt x="276" y="0"/>
                    <a:pt x="276" y="0"/>
                    <a:pt x="276" y="0"/>
                  </a:cubicBezTo>
                  <a:cubicBezTo>
                    <a:pt x="132" y="0"/>
                    <a:pt x="132" y="0"/>
                    <a:pt x="132" y="0"/>
                  </a:cubicBezTo>
                  <a:cubicBezTo>
                    <a:pt x="132" y="39"/>
                    <a:pt x="132" y="39"/>
                    <a:pt x="132" y="39"/>
                  </a:cubicBezTo>
                  <a:cubicBezTo>
                    <a:pt x="132" y="48"/>
                    <a:pt x="126" y="56"/>
                    <a:pt x="117" y="56"/>
                  </a:cubicBezTo>
                  <a:cubicBezTo>
                    <a:pt x="113" y="56"/>
                    <a:pt x="113" y="56"/>
                    <a:pt x="113" y="56"/>
                  </a:cubicBezTo>
                  <a:cubicBezTo>
                    <a:pt x="104" y="56"/>
                    <a:pt x="96" y="48"/>
                    <a:pt x="96" y="39"/>
                  </a:cubicBezTo>
                  <a:cubicBezTo>
                    <a:pt x="96" y="0"/>
                    <a:pt x="96" y="0"/>
                    <a:pt x="96" y="0"/>
                  </a:cubicBezTo>
                  <a:cubicBezTo>
                    <a:pt x="73" y="0"/>
                    <a:pt x="73" y="0"/>
                    <a:pt x="73" y="0"/>
                  </a:cubicBezTo>
                  <a:cubicBezTo>
                    <a:pt x="33" y="0"/>
                    <a:pt x="0" y="32"/>
                    <a:pt x="0" y="71"/>
                  </a:cubicBezTo>
                  <a:cubicBezTo>
                    <a:pt x="0" y="265"/>
                    <a:pt x="0" y="265"/>
                    <a:pt x="0" y="265"/>
                  </a:cubicBezTo>
                  <a:cubicBezTo>
                    <a:pt x="0" y="304"/>
                    <a:pt x="33" y="336"/>
                    <a:pt x="73" y="336"/>
                  </a:cubicBezTo>
                  <a:cubicBezTo>
                    <a:pt x="330" y="336"/>
                    <a:pt x="330" y="336"/>
                    <a:pt x="330" y="336"/>
                  </a:cubicBezTo>
                  <a:cubicBezTo>
                    <a:pt x="370" y="336"/>
                    <a:pt x="400" y="304"/>
                    <a:pt x="400" y="265"/>
                  </a:cubicBezTo>
                  <a:cubicBezTo>
                    <a:pt x="400" y="71"/>
                    <a:pt x="400" y="71"/>
                    <a:pt x="400" y="71"/>
                  </a:cubicBezTo>
                  <a:cubicBezTo>
                    <a:pt x="400" y="32"/>
                    <a:pt x="370" y="0"/>
                    <a:pt x="330" y="0"/>
                  </a:cubicBezTo>
                  <a:close/>
                  <a:moveTo>
                    <a:pt x="152" y="168"/>
                  </a:moveTo>
                  <a:cubicBezTo>
                    <a:pt x="252" y="168"/>
                    <a:pt x="252" y="168"/>
                    <a:pt x="252" y="168"/>
                  </a:cubicBezTo>
                  <a:cubicBezTo>
                    <a:pt x="252" y="224"/>
                    <a:pt x="252" y="224"/>
                    <a:pt x="252" y="224"/>
                  </a:cubicBezTo>
                  <a:cubicBezTo>
                    <a:pt x="152" y="224"/>
                    <a:pt x="152" y="224"/>
                    <a:pt x="152" y="224"/>
                  </a:cubicBezTo>
                  <a:lnTo>
                    <a:pt x="152" y="168"/>
                  </a:lnTo>
                  <a:close/>
                  <a:moveTo>
                    <a:pt x="252" y="244"/>
                  </a:moveTo>
                  <a:cubicBezTo>
                    <a:pt x="252" y="300"/>
                    <a:pt x="252" y="300"/>
                    <a:pt x="252" y="300"/>
                  </a:cubicBezTo>
                  <a:cubicBezTo>
                    <a:pt x="152" y="300"/>
                    <a:pt x="152" y="300"/>
                    <a:pt x="152" y="300"/>
                  </a:cubicBezTo>
                  <a:cubicBezTo>
                    <a:pt x="152" y="244"/>
                    <a:pt x="152" y="244"/>
                    <a:pt x="152" y="244"/>
                  </a:cubicBezTo>
                  <a:lnTo>
                    <a:pt x="252" y="244"/>
                  </a:lnTo>
                  <a:close/>
                  <a:moveTo>
                    <a:pt x="152" y="148"/>
                  </a:moveTo>
                  <a:cubicBezTo>
                    <a:pt x="152" y="92"/>
                    <a:pt x="152" y="92"/>
                    <a:pt x="152" y="92"/>
                  </a:cubicBezTo>
                  <a:cubicBezTo>
                    <a:pt x="252" y="92"/>
                    <a:pt x="252" y="92"/>
                    <a:pt x="252" y="92"/>
                  </a:cubicBezTo>
                  <a:cubicBezTo>
                    <a:pt x="252" y="148"/>
                    <a:pt x="252" y="148"/>
                    <a:pt x="252" y="148"/>
                  </a:cubicBezTo>
                  <a:lnTo>
                    <a:pt x="152" y="148"/>
                  </a:lnTo>
                  <a:close/>
                  <a:moveTo>
                    <a:pt x="40" y="92"/>
                  </a:moveTo>
                  <a:cubicBezTo>
                    <a:pt x="132" y="92"/>
                    <a:pt x="132" y="92"/>
                    <a:pt x="132" y="92"/>
                  </a:cubicBezTo>
                  <a:cubicBezTo>
                    <a:pt x="132" y="148"/>
                    <a:pt x="132" y="148"/>
                    <a:pt x="132" y="148"/>
                  </a:cubicBezTo>
                  <a:cubicBezTo>
                    <a:pt x="40" y="148"/>
                    <a:pt x="40" y="148"/>
                    <a:pt x="40" y="148"/>
                  </a:cubicBezTo>
                  <a:lnTo>
                    <a:pt x="40" y="92"/>
                  </a:lnTo>
                  <a:close/>
                  <a:moveTo>
                    <a:pt x="40" y="168"/>
                  </a:moveTo>
                  <a:cubicBezTo>
                    <a:pt x="132" y="168"/>
                    <a:pt x="132" y="168"/>
                    <a:pt x="132" y="168"/>
                  </a:cubicBezTo>
                  <a:cubicBezTo>
                    <a:pt x="132" y="224"/>
                    <a:pt x="132" y="224"/>
                    <a:pt x="132" y="224"/>
                  </a:cubicBezTo>
                  <a:cubicBezTo>
                    <a:pt x="40" y="224"/>
                    <a:pt x="40" y="224"/>
                    <a:pt x="40" y="224"/>
                  </a:cubicBezTo>
                  <a:lnTo>
                    <a:pt x="40" y="168"/>
                  </a:lnTo>
                  <a:close/>
                  <a:moveTo>
                    <a:pt x="40" y="267"/>
                  </a:moveTo>
                  <a:cubicBezTo>
                    <a:pt x="40" y="244"/>
                    <a:pt x="40" y="244"/>
                    <a:pt x="40" y="244"/>
                  </a:cubicBezTo>
                  <a:cubicBezTo>
                    <a:pt x="132" y="244"/>
                    <a:pt x="132" y="244"/>
                    <a:pt x="132" y="244"/>
                  </a:cubicBezTo>
                  <a:cubicBezTo>
                    <a:pt x="132" y="300"/>
                    <a:pt x="132" y="300"/>
                    <a:pt x="132" y="300"/>
                  </a:cubicBezTo>
                  <a:cubicBezTo>
                    <a:pt x="74" y="300"/>
                    <a:pt x="74" y="300"/>
                    <a:pt x="74" y="300"/>
                  </a:cubicBezTo>
                  <a:cubicBezTo>
                    <a:pt x="55" y="300"/>
                    <a:pt x="40" y="285"/>
                    <a:pt x="40" y="267"/>
                  </a:cubicBezTo>
                  <a:close/>
                  <a:moveTo>
                    <a:pt x="364" y="267"/>
                  </a:moveTo>
                  <a:cubicBezTo>
                    <a:pt x="364" y="285"/>
                    <a:pt x="350" y="300"/>
                    <a:pt x="332" y="300"/>
                  </a:cubicBezTo>
                  <a:cubicBezTo>
                    <a:pt x="272" y="300"/>
                    <a:pt x="272" y="300"/>
                    <a:pt x="272" y="300"/>
                  </a:cubicBezTo>
                  <a:cubicBezTo>
                    <a:pt x="272" y="244"/>
                    <a:pt x="272" y="244"/>
                    <a:pt x="272" y="244"/>
                  </a:cubicBezTo>
                  <a:cubicBezTo>
                    <a:pt x="364" y="244"/>
                    <a:pt x="364" y="244"/>
                    <a:pt x="364" y="244"/>
                  </a:cubicBezTo>
                  <a:lnTo>
                    <a:pt x="364" y="267"/>
                  </a:lnTo>
                  <a:close/>
                  <a:moveTo>
                    <a:pt x="364" y="224"/>
                  </a:moveTo>
                  <a:cubicBezTo>
                    <a:pt x="272" y="224"/>
                    <a:pt x="272" y="224"/>
                    <a:pt x="272" y="224"/>
                  </a:cubicBezTo>
                  <a:cubicBezTo>
                    <a:pt x="272" y="168"/>
                    <a:pt x="272" y="168"/>
                    <a:pt x="272" y="168"/>
                  </a:cubicBezTo>
                  <a:cubicBezTo>
                    <a:pt x="364" y="168"/>
                    <a:pt x="364" y="168"/>
                    <a:pt x="364" y="168"/>
                  </a:cubicBezTo>
                  <a:lnTo>
                    <a:pt x="364" y="224"/>
                  </a:lnTo>
                  <a:close/>
                  <a:moveTo>
                    <a:pt x="364" y="148"/>
                  </a:moveTo>
                  <a:cubicBezTo>
                    <a:pt x="272" y="148"/>
                    <a:pt x="272" y="148"/>
                    <a:pt x="272" y="148"/>
                  </a:cubicBezTo>
                  <a:cubicBezTo>
                    <a:pt x="272" y="92"/>
                    <a:pt x="272" y="92"/>
                    <a:pt x="272" y="92"/>
                  </a:cubicBezTo>
                  <a:cubicBezTo>
                    <a:pt x="364" y="92"/>
                    <a:pt x="364" y="92"/>
                    <a:pt x="364" y="92"/>
                  </a:cubicBezTo>
                  <a:lnTo>
                    <a:pt x="364"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8" name="Freeform 54"/>
            <p:cNvSpPr>
              <a:spLocks/>
            </p:cNvSpPr>
            <p:nvPr/>
          </p:nvSpPr>
          <p:spPr bwMode="auto">
            <a:xfrm>
              <a:off x="2393760" y="5013176"/>
              <a:ext cx="74150" cy="131725"/>
            </a:xfrm>
            <a:custGeom>
              <a:avLst/>
              <a:gdLst>
                <a:gd name="T0" fmla="*/ 36 w 36"/>
                <a:gd name="T1" fmla="*/ 16 h 64"/>
                <a:gd name="T2" fmla="*/ 21 w 36"/>
                <a:gd name="T3" fmla="*/ 0 h 64"/>
                <a:gd name="T4" fmla="*/ 17 w 36"/>
                <a:gd name="T5" fmla="*/ 0 h 64"/>
                <a:gd name="T6" fmla="*/ 0 w 36"/>
                <a:gd name="T7" fmla="*/ 16 h 64"/>
                <a:gd name="T8" fmla="*/ 0 w 36"/>
                <a:gd name="T9" fmla="*/ 64 h 64"/>
                <a:gd name="T10" fmla="*/ 36 w 36"/>
                <a:gd name="T11" fmla="*/ 64 h 64"/>
                <a:gd name="T12" fmla="*/ 36 w 36"/>
                <a:gd name="T13" fmla="*/ 16 h 64"/>
              </a:gdLst>
              <a:ahLst/>
              <a:cxnLst>
                <a:cxn ang="0">
                  <a:pos x="T0" y="T1"/>
                </a:cxn>
                <a:cxn ang="0">
                  <a:pos x="T2" y="T3"/>
                </a:cxn>
                <a:cxn ang="0">
                  <a:pos x="T4" y="T5"/>
                </a:cxn>
                <a:cxn ang="0">
                  <a:pos x="T6" y="T7"/>
                </a:cxn>
                <a:cxn ang="0">
                  <a:pos x="T8" y="T9"/>
                </a:cxn>
                <a:cxn ang="0">
                  <a:pos x="T10" y="T11"/>
                </a:cxn>
                <a:cxn ang="0">
                  <a:pos x="T12" y="T13"/>
                </a:cxn>
              </a:cxnLst>
              <a:rect l="0" t="0" r="r" b="b"/>
              <a:pathLst>
                <a:path w="36" h="64">
                  <a:moveTo>
                    <a:pt x="36" y="16"/>
                  </a:moveTo>
                  <a:cubicBezTo>
                    <a:pt x="36" y="7"/>
                    <a:pt x="30" y="0"/>
                    <a:pt x="21" y="0"/>
                  </a:cubicBezTo>
                  <a:cubicBezTo>
                    <a:pt x="17" y="0"/>
                    <a:pt x="17" y="0"/>
                    <a:pt x="17" y="0"/>
                  </a:cubicBezTo>
                  <a:cubicBezTo>
                    <a:pt x="8" y="0"/>
                    <a:pt x="0" y="7"/>
                    <a:pt x="0" y="16"/>
                  </a:cubicBezTo>
                  <a:cubicBezTo>
                    <a:pt x="0" y="64"/>
                    <a:pt x="0" y="64"/>
                    <a:pt x="0" y="64"/>
                  </a:cubicBezTo>
                  <a:cubicBezTo>
                    <a:pt x="36" y="64"/>
                    <a:pt x="36" y="64"/>
                    <a:pt x="36" y="64"/>
                  </a:cubicBezTo>
                  <a:cubicBezTo>
                    <a:pt x="36" y="16"/>
                    <a:pt x="36" y="16"/>
                    <a:pt x="3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9" name="Freeform 55"/>
            <p:cNvSpPr>
              <a:spLocks/>
            </p:cNvSpPr>
            <p:nvPr/>
          </p:nvSpPr>
          <p:spPr bwMode="auto">
            <a:xfrm>
              <a:off x="2764510" y="5013176"/>
              <a:ext cx="74150" cy="131725"/>
            </a:xfrm>
            <a:custGeom>
              <a:avLst/>
              <a:gdLst>
                <a:gd name="T0" fmla="*/ 36 w 36"/>
                <a:gd name="T1" fmla="*/ 16 h 64"/>
                <a:gd name="T2" fmla="*/ 20 w 36"/>
                <a:gd name="T3" fmla="*/ 0 h 64"/>
                <a:gd name="T4" fmla="*/ 16 w 36"/>
                <a:gd name="T5" fmla="*/ 0 h 64"/>
                <a:gd name="T6" fmla="*/ 0 w 36"/>
                <a:gd name="T7" fmla="*/ 16 h 64"/>
                <a:gd name="T8" fmla="*/ 0 w 36"/>
                <a:gd name="T9" fmla="*/ 64 h 64"/>
                <a:gd name="T10" fmla="*/ 36 w 36"/>
                <a:gd name="T11" fmla="*/ 64 h 64"/>
                <a:gd name="T12" fmla="*/ 36 w 36"/>
                <a:gd name="T13" fmla="*/ 16 h 64"/>
              </a:gdLst>
              <a:ahLst/>
              <a:cxnLst>
                <a:cxn ang="0">
                  <a:pos x="T0" y="T1"/>
                </a:cxn>
                <a:cxn ang="0">
                  <a:pos x="T2" y="T3"/>
                </a:cxn>
                <a:cxn ang="0">
                  <a:pos x="T4" y="T5"/>
                </a:cxn>
                <a:cxn ang="0">
                  <a:pos x="T6" y="T7"/>
                </a:cxn>
                <a:cxn ang="0">
                  <a:pos x="T8" y="T9"/>
                </a:cxn>
                <a:cxn ang="0">
                  <a:pos x="T10" y="T11"/>
                </a:cxn>
                <a:cxn ang="0">
                  <a:pos x="T12" y="T13"/>
                </a:cxn>
              </a:cxnLst>
              <a:rect l="0" t="0" r="r" b="b"/>
              <a:pathLst>
                <a:path w="36" h="64">
                  <a:moveTo>
                    <a:pt x="36" y="16"/>
                  </a:moveTo>
                  <a:cubicBezTo>
                    <a:pt x="36" y="7"/>
                    <a:pt x="29" y="0"/>
                    <a:pt x="20" y="0"/>
                  </a:cubicBezTo>
                  <a:cubicBezTo>
                    <a:pt x="16" y="0"/>
                    <a:pt x="16" y="0"/>
                    <a:pt x="16" y="0"/>
                  </a:cubicBezTo>
                  <a:cubicBezTo>
                    <a:pt x="7" y="0"/>
                    <a:pt x="0" y="7"/>
                    <a:pt x="0" y="16"/>
                  </a:cubicBezTo>
                  <a:cubicBezTo>
                    <a:pt x="0" y="64"/>
                    <a:pt x="0" y="64"/>
                    <a:pt x="0" y="64"/>
                  </a:cubicBezTo>
                  <a:cubicBezTo>
                    <a:pt x="36" y="64"/>
                    <a:pt x="36" y="64"/>
                    <a:pt x="36" y="64"/>
                  </a:cubicBezTo>
                  <a:cubicBezTo>
                    <a:pt x="36" y="16"/>
                    <a:pt x="36" y="16"/>
                    <a:pt x="3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pic>
        <p:nvPicPr>
          <p:cNvPr id="20" name="Picture 4" descr="C:\Documents and Settings\Halmi Ildikó\Dokumentumok\05_MUNKA\01_GfK\__Shopping_Monitor_2014\graf\peop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1523999"/>
            <a:ext cx="504056" cy="347515"/>
          </a:xfrm>
          <a:prstGeom prst="rect">
            <a:avLst/>
          </a:prstGeom>
          <a:noFill/>
        </p:spPr>
      </p:pic>
      <p:pic>
        <p:nvPicPr>
          <p:cNvPr id="21" name="Picture 15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gray">
          <a:xfrm>
            <a:off x="3836402" y="1484613"/>
            <a:ext cx="504227" cy="504227"/>
          </a:xfrm>
          <a:prstGeom prst="rect">
            <a:avLst/>
          </a:prstGeom>
        </p:spPr>
      </p:pic>
      <p:sp>
        <p:nvSpPr>
          <p:cNvPr id="22" name="Text Placeholder 48"/>
          <p:cNvSpPr txBox="1">
            <a:spLocks/>
          </p:cNvSpPr>
          <p:nvPr/>
        </p:nvSpPr>
        <p:spPr>
          <a:xfrm>
            <a:off x="4427984" y="1481780"/>
            <a:ext cx="2736303" cy="537733"/>
          </a:xfrm>
          <a:prstGeom prst="rect">
            <a:avLst/>
          </a:prstGeom>
          <a:solidFill>
            <a:schemeClr val="accent3"/>
          </a:solidFill>
          <a:ln>
            <a:solidFill>
              <a:schemeClr val="accent3"/>
            </a:solidFill>
          </a:ln>
        </p:spPr>
        <p:txBody>
          <a:bodyPr anchor="ctr"/>
          <a:lstStyle/>
          <a:p>
            <a:r>
              <a:rPr lang="en-US" sz="1400" b="1" dirty="0" smtClean="0">
                <a:solidFill>
                  <a:schemeClr val="bg1"/>
                </a:solidFill>
                <a:latin typeface="Arial" pitchFamily="34" charset="0"/>
              </a:rPr>
              <a:t>Sample</a:t>
            </a:r>
            <a:endParaRPr lang="en-US" sz="1400" b="1" dirty="0">
              <a:solidFill>
                <a:schemeClr val="bg1"/>
              </a:solidFill>
              <a:latin typeface="Arial" pitchFamily="34" charset="0"/>
            </a:endParaRPr>
          </a:p>
        </p:txBody>
      </p:sp>
      <p:graphicFrame>
        <p:nvGraphicFramePr>
          <p:cNvPr id="23" name="Table 6"/>
          <p:cNvGraphicFramePr>
            <a:graphicFrameLocks noGrp="1"/>
          </p:cNvGraphicFramePr>
          <p:nvPr>
            <p:extLst>
              <p:ext uri="{D42A27DB-BD31-4B8C-83A1-F6EECF244321}">
                <p14:modId xmlns:p14="http://schemas.microsoft.com/office/powerpoint/2010/main" val="1577202876"/>
              </p:ext>
            </p:extLst>
          </p:nvPr>
        </p:nvGraphicFramePr>
        <p:xfrm>
          <a:off x="4427983" y="2062205"/>
          <a:ext cx="2736304" cy="4391216"/>
        </p:xfrm>
        <a:graphic>
          <a:graphicData uri="http://schemas.openxmlformats.org/drawingml/2006/table">
            <a:tbl>
              <a:tblPr firstRow="1" bandRow="1">
                <a:tableStyleId>{C083E6E3-FA7D-4D7B-A595-EF9225AFEA82}</a:tableStyleId>
              </a:tblPr>
              <a:tblGrid>
                <a:gridCol w="432049"/>
                <a:gridCol w="2304255"/>
              </a:tblGrid>
              <a:tr h="661552">
                <a:tc>
                  <a:txBody>
                    <a:bodyPr/>
                    <a:lstStyle/>
                    <a:p>
                      <a:r>
                        <a:rPr lang="hu-HU" sz="1200" b="0" noProof="0" dirty="0" smtClean="0">
                          <a:latin typeface="+mn-lt"/>
                        </a:rPr>
                        <a:t>n</a:t>
                      </a:r>
                      <a:endParaRPr lang="hu-HU" sz="1200" b="0" noProof="0" dirty="0">
                        <a:latin typeface="+mn-lt"/>
                      </a:endParaRPr>
                    </a:p>
                  </a:txBody>
                  <a:tcPr/>
                </a:tc>
                <a:tc>
                  <a:txBody>
                    <a:bodyPr/>
                    <a:lstStyle/>
                    <a:p>
                      <a:pPr algn="ctr"/>
                      <a:r>
                        <a:rPr lang="en-US" sz="1200" b="0" noProof="0" dirty="0" smtClean="0">
                          <a:latin typeface="+mn-lt"/>
                        </a:rPr>
                        <a:t>Attributes of the groups</a:t>
                      </a:r>
                      <a:endParaRPr lang="en-US" sz="1200" b="0" noProof="0" dirty="0">
                        <a:latin typeface="+mn-lt"/>
                      </a:endParaRPr>
                    </a:p>
                  </a:txBody>
                  <a:tcPr/>
                </a:tc>
              </a:tr>
              <a:tr h="894866">
                <a:tc>
                  <a:txBody>
                    <a:bodyPr/>
                    <a:lstStyle/>
                    <a:p>
                      <a:r>
                        <a:rPr lang="hu-HU" sz="1200" noProof="0" smtClean="0">
                          <a:latin typeface="+mn-lt"/>
                        </a:rPr>
                        <a:t>1</a:t>
                      </a:r>
                      <a:endParaRPr lang="hu-HU" sz="1200" noProof="0">
                        <a:latin typeface="+mn-lt"/>
                      </a:endParaRPr>
                    </a:p>
                  </a:txBody>
                  <a:tcPr/>
                </a:tc>
                <a:tc>
                  <a:txBody>
                    <a:bodyPr/>
                    <a:lstStyle/>
                    <a:p>
                      <a:r>
                        <a:rPr lang="en-US" sz="1200" noProof="0" dirty="0" smtClean="0">
                          <a:latin typeface="+mn-lt"/>
                        </a:rPr>
                        <a:t>Alone, conscious TV viewers</a:t>
                      </a:r>
                      <a:r>
                        <a:rPr lang="en-US" sz="1200" baseline="0" noProof="0" dirty="0" smtClean="0">
                          <a:latin typeface="+mn-lt"/>
                        </a:rPr>
                        <a:t>: </a:t>
                      </a:r>
                    </a:p>
                    <a:p>
                      <a:r>
                        <a:rPr lang="en-US" sz="1200" baseline="0" noProof="0" dirty="0" smtClean="0">
                          <a:latin typeface="+mn-lt"/>
                        </a:rPr>
                        <a:t>4 participants</a:t>
                      </a:r>
                      <a:endParaRPr lang="en-US" sz="1200" noProof="0" dirty="0">
                        <a:latin typeface="+mn-lt"/>
                      </a:endParaRPr>
                    </a:p>
                  </a:txBody>
                  <a:tcPr/>
                </a:tc>
              </a:tr>
              <a:tr h="661552">
                <a:tc>
                  <a:txBody>
                    <a:bodyPr/>
                    <a:lstStyle/>
                    <a:p>
                      <a:r>
                        <a:rPr lang="hu-HU" sz="1200" noProof="0" smtClean="0">
                          <a:latin typeface="+mn-lt"/>
                        </a:rPr>
                        <a:t>2</a:t>
                      </a:r>
                      <a:endParaRPr lang="hu-HU" sz="1200" noProof="0">
                        <a:latin typeface="+mn-lt"/>
                      </a:endParaRPr>
                    </a:p>
                  </a:txBody>
                  <a:tcPr/>
                </a:tc>
                <a:tc>
                  <a:txBody>
                    <a:bodyPr/>
                    <a:lstStyle/>
                    <a:p>
                      <a:r>
                        <a:rPr lang="en-US" sz="1200" noProof="0" dirty="0" smtClean="0">
                          <a:latin typeface="+mn-lt"/>
                        </a:rPr>
                        <a:t>Switchers: </a:t>
                      </a:r>
                      <a:r>
                        <a:rPr lang="en-US" sz="1200" baseline="0" noProof="0" dirty="0" smtClean="0">
                          <a:latin typeface="+mn-lt"/>
                        </a:rPr>
                        <a:t>4 participants</a:t>
                      </a:r>
                      <a:endParaRPr lang="en-US" sz="1200" noProof="0" dirty="0">
                        <a:latin typeface="+mn-lt"/>
                      </a:endParaRPr>
                    </a:p>
                  </a:txBody>
                  <a:tcPr/>
                </a:tc>
              </a:tr>
              <a:tr h="2173246">
                <a:tc>
                  <a:txBody>
                    <a:bodyPr/>
                    <a:lstStyle/>
                    <a:p>
                      <a:r>
                        <a:rPr lang="hu-HU" sz="1200" noProof="0" smtClean="0">
                          <a:latin typeface="+mn-lt"/>
                        </a:rPr>
                        <a:t>3</a:t>
                      </a:r>
                      <a:endParaRPr lang="hu-HU" sz="1200" noProof="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In a company, conscious TV viewer </a:t>
                      </a:r>
                      <a:r>
                        <a:rPr lang="en-US" sz="1200" baseline="0" noProof="0" dirty="0" smtClean="0">
                          <a:latin typeface="+mn-lt"/>
                        </a:rPr>
                        <a:t>: 4 participants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baseline="0" noProof="0" dirty="0" smtClean="0">
                          <a:latin typeface="+mn-lt"/>
                        </a:rPr>
                        <a:t>2 participants, who watched non-linear contents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baseline="0" noProof="0" dirty="0" smtClean="0">
                          <a:latin typeface="+mn-lt"/>
                        </a:rPr>
                        <a:t>2 participants, who watched linear contents</a:t>
                      </a:r>
                      <a:endParaRPr lang="en-US" sz="1200" noProof="0" dirty="0" smtClean="0">
                        <a:latin typeface="+mn-lt"/>
                      </a:endParaRPr>
                    </a:p>
                  </a:txBody>
                  <a:tcPr/>
                </a:tc>
              </a:tr>
            </a:tbl>
          </a:graphicData>
        </a:graphic>
      </p:graphicFrame>
      <p:sp>
        <p:nvSpPr>
          <p:cNvPr id="24" name="Freeform 6"/>
          <p:cNvSpPr>
            <a:spLocks noChangeAspect="1" noEditPoints="1"/>
          </p:cNvSpPr>
          <p:nvPr/>
        </p:nvSpPr>
        <p:spPr bwMode="auto">
          <a:xfrm>
            <a:off x="6607425" y="1547689"/>
            <a:ext cx="393645" cy="392105"/>
          </a:xfrm>
          <a:custGeom>
            <a:avLst/>
            <a:gdLst/>
            <a:ahLst/>
            <a:cxnLst>
              <a:cxn ang="0">
                <a:pos x="200" y="382"/>
              </a:cxn>
              <a:cxn ang="0">
                <a:pos x="138" y="272"/>
              </a:cxn>
              <a:cxn ang="0">
                <a:pos x="168" y="215"/>
              </a:cxn>
              <a:cxn ang="0">
                <a:pos x="101" y="147"/>
              </a:cxn>
              <a:cxn ang="0">
                <a:pos x="33" y="215"/>
              </a:cxn>
              <a:cxn ang="0">
                <a:pos x="64" y="272"/>
              </a:cxn>
              <a:cxn ang="0">
                <a:pos x="1" y="382"/>
              </a:cxn>
              <a:cxn ang="0">
                <a:pos x="1" y="384"/>
              </a:cxn>
              <a:cxn ang="0">
                <a:pos x="0" y="388"/>
              </a:cxn>
              <a:cxn ang="0">
                <a:pos x="101" y="428"/>
              </a:cxn>
              <a:cxn ang="0">
                <a:pos x="201" y="388"/>
              </a:cxn>
              <a:cxn ang="0">
                <a:pos x="200" y="384"/>
              </a:cxn>
              <a:cxn ang="0">
                <a:pos x="200" y="382"/>
              </a:cxn>
              <a:cxn ang="0">
                <a:pos x="101" y="408"/>
              </a:cxn>
              <a:cxn ang="0">
                <a:pos x="21" y="389"/>
              </a:cxn>
              <a:cxn ang="0">
                <a:pos x="91" y="263"/>
              </a:cxn>
              <a:cxn ang="0">
                <a:pos x="81" y="259"/>
              </a:cxn>
              <a:cxn ang="0">
                <a:pos x="53" y="215"/>
              </a:cxn>
              <a:cxn ang="0">
                <a:pos x="101" y="167"/>
              </a:cxn>
              <a:cxn ang="0">
                <a:pos x="148" y="215"/>
              </a:cxn>
              <a:cxn ang="0">
                <a:pos x="120" y="259"/>
              </a:cxn>
              <a:cxn ang="0">
                <a:pos x="110" y="263"/>
              </a:cxn>
              <a:cxn ang="0">
                <a:pos x="181" y="389"/>
              </a:cxn>
              <a:cxn ang="0">
                <a:pos x="101" y="408"/>
              </a:cxn>
              <a:cxn ang="0">
                <a:pos x="430" y="306"/>
              </a:cxn>
              <a:cxn ang="0">
                <a:pos x="429" y="304"/>
              </a:cxn>
              <a:cxn ang="0">
                <a:pos x="347" y="158"/>
              </a:cxn>
              <a:cxn ang="0">
                <a:pos x="388" y="85"/>
              </a:cxn>
              <a:cxn ang="0">
                <a:pos x="303" y="0"/>
              </a:cxn>
              <a:cxn ang="0">
                <a:pos x="217" y="85"/>
              </a:cxn>
              <a:cxn ang="0">
                <a:pos x="258" y="158"/>
              </a:cxn>
              <a:cxn ang="0">
                <a:pos x="177" y="303"/>
              </a:cxn>
              <a:cxn ang="0">
                <a:pos x="176" y="305"/>
              </a:cxn>
              <a:cxn ang="0">
                <a:pos x="176" y="306"/>
              </a:cxn>
              <a:cxn ang="0">
                <a:pos x="175" y="311"/>
              </a:cxn>
              <a:cxn ang="0">
                <a:pos x="303" y="360"/>
              </a:cxn>
              <a:cxn ang="0">
                <a:pos x="430" y="311"/>
              </a:cxn>
              <a:cxn ang="0">
                <a:pos x="430" y="306"/>
              </a:cxn>
              <a:cxn ang="0">
                <a:pos x="303" y="340"/>
              </a:cxn>
              <a:cxn ang="0">
                <a:pos x="195" y="312"/>
              </a:cxn>
              <a:cxn ang="0">
                <a:pos x="286" y="150"/>
              </a:cxn>
              <a:cxn ang="0">
                <a:pos x="276" y="145"/>
              </a:cxn>
              <a:cxn ang="0">
                <a:pos x="237" y="85"/>
              </a:cxn>
              <a:cxn ang="0">
                <a:pos x="303" y="20"/>
              </a:cxn>
              <a:cxn ang="0">
                <a:pos x="368" y="85"/>
              </a:cxn>
              <a:cxn ang="0">
                <a:pos x="329" y="145"/>
              </a:cxn>
              <a:cxn ang="0">
                <a:pos x="319" y="150"/>
              </a:cxn>
              <a:cxn ang="0">
                <a:pos x="410" y="312"/>
              </a:cxn>
              <a:cxn ang="0">
                <a:pos x="303" y="340"/>
              </a:cxn>
            </a:cxnLst>
            <a:rect l="0" t="0" r="r" b="b"/>
            <a:pathLst>
              <a:path w="430" h="428">
                <a:moveTo>
                  <a:pt x="200" y="382"/>
                </a:moveTo>
                <a:cubicBezTo>
                  <a:pt x="138" y="272"/>
                  <a:pt x="138" y="272"/>
                  <a:pt x="138" y="272"/>
                </a:cubicBezTo>
                <a:cubicBezTo>
                  <a:pt x="157" y="260"/>
                  <a:pt x="168" y="238"/>
                  <a:pt x="168" y="215"/>
                </a:cubicBezTo>
                <a:cubicBezTo>
                  <a:pt x="168" y="178"/>
                  <a:pt x="138" y="147"/>
                  <a:pt x="101" y="147"/>
                </a:cubicBezTo>
                <a:cubicBezTo>
                  <a:pt x="63" y="147"/>
                  <a:pt x="33" y="178"/>
                  <a:pt x="33" y="215"/>
                </a:cubicBezTo>
                <a:cubicBezTo>
                  <a:pt x="33" y="238"/>
                  <a:pt x="45" y="260"/>
                  <a:pt x="64" y="272"/>
                </a:cubicBezTo>
                <a:cubicBezTo>
                  <a:pt x="1" y="382"/>
                  <a:pt x="1" y="382"/>
                  <a:pt x="1" y="382"/>
                </a:cubicBezTo>
                <a:cubicBezTo>
                  <a:pt x="1" y="384"/>
                  <a:pt x="1" y="384"/>
                  <a:pt x="1" y="384"/>
                </a:cubicBezTo>
                <a:cubicBezTo>
                  <a:pt x="1" y="385"/>
                  <a:pt x="0" y="387"/>
                  <a:pt x="0" y="388"/>
                </a:cubicBezTo>
                <a:cubicBezTo>
                  <a:pt x="0" y="416"/>
                  <a:pt x="52" y="428"/>
                  <a:pt x="101" y="428"/>
                </a:cubicBezTo>
                <a:cubicBezTo>
                  <a:pt x="149" y="428"/>
                  <a:pt x="201" y="416"/>
                  <a:pt x="201" y="388"/>
                </a:cubicBezTo>
                <a:cubicBezTo>
                  <a:pt x="201" y="387"/>
                  <a:pt x="201" y="385"/>
                  <a:pt x="200" y="384"/>
                </a:cubicBezTo>
                <a:lnTo>
                  <a:pt x="200" y="382"/>
                </a:lnTo>
                <a:close/>
                <a:moveTo>
                  <a:pt x="101" y="408"/>
                </a:moveTo>
                <a:cubicBezTo>
                  <a:pt x="50" y="408"/>
                  <a:pt x="23" y="395"/>
                  <a:pt x="21" y="389"/>
                </a:cubicBezTo>
                <a:cubicBezTo>
                  <a:pt x="91" y="263"/>
                  <a:pt x="91" y="263"/>
                  <a:pt x="91" y="263"/>
                </a:cubicBezTo>
                <a:cubicBezTo>
                  <a:pt x="81" y="259"/>
                  <a:pt x="81" y="259"/>
                  <a:pt x="81" y="259"/>
                </a:cubicBezTo>
                <a:cubicBezTo>
                  <a:pt x="64" y="251"/>
                  <a:pt x="53" y="234"/>
                  <a:pt x="53" y="215"/>
                </a:cubicBezTo>
                <a:cubicBezTo>
                  <a:pt x="53" y="189"/>
                  <a:pt x="74" y="167"/>
                  <a:pt x="101" y="167"/>
                </a:cubicBezTo>
                <a:cubicBezTo>
                  <a:pt x="127" y="167"/>
                  <a:pt x="148" y="189"/>
                  <a:pt x="148" y="215"/>
                </a:cubicBezTo>
                <a:cubicBezTo>
                  <a:pt x="148" y="234"/>
                  <a:pt x="137" y="251"/>
                  <a:pt x="120" y="259"/>
                </a:cubicBezTo>
                <a:cubicBezTo>
                  <a:pt x="110" y="263"/>
                  <a:pt x="110" y="263"/>
                  <a:pt x="110" y="263"/>
                </a:cubicBezTo>
                <a:cubicBezTo>
                  <a:pt x="181" y="389"/>
                  <a:pt x="181" y="389"/>
                  <a:pt x="181" y="389"/>
                </a:cubicBezTo>
                <a:cubicBezTo>
                  <a:pt x="179" y="395"/>
                  <a:pt x="151" y="408"/>
                  <a:pt x="101" y="408"/>
                </a:cubicBezTo>
                <a:close/>
                <a:moveTo>
                  <a:pt x="430" y="306"/>
                </a:moveTo>
                <a:cubicBezTo>
                  <a:pt x="429" y="304"/>
                  <a:pt x="429" y="304"/>
                  <a:pt x="429" y="304"/>
                </a:cubicBezTo>
                <a:cubicBezTo>
                  <a:pt x="347" y="158"/>
                  <a:pt x="347" y="158"/>
                  <a:pt x="347" y="158"/>
                </a:cubicBezTo>
                <a:cubicBezTo>
                  <a:pt x="372" y="143"/>
                  <a:pt x="388" y="115"/>
                  <a:pt x="388" y="85"/>
                </a:cubicBezTo>
                <a:cubicBezTo>
                  <a:pt x="388" y="38"/>
                  <a:pt x="350" y="0"/>
                  <a:pt x="303" y="0"/>
                </a:cubicBezTo>
                <a:cubicBezTo>
                  <a:pt x="256" y="0"/>
                  <a:pt x="217" y="38"/>
                  <a:pt x="217" y="85"/>
                </a:cubicBezTo>
                <a:cubicBezTo>
                  <a:pt x="217" y="115"/>
                  <a:pt x="233" y="143"/>
                  <a:pt x="258" y="158"/>
                </a:cubicBezTo>
                <a:cubicBezTo>
                  <a:pt x="177" y="303"/>
                  <a:pt x="177" y="303"/>
                  <a:pt x="177" y="303"/>
                </a:cubicBezTo>
                <a:cubicBezTo>
                  <a:pt x="176" y="305"/>
                  <a:pt x="176" y="305"/>
                  <a:pt x="176" y="305"/>
                </a:cubicBezTo>
                <a:cubicBezTo>
                  <a:pt x="176" y="306"/>
                  <a:pt x="176" y="306"/>
                  <a:pt x="176" y="306"/>
                </a:cubicBezTo>
                <a:cubicBezTo>
                  <a:pt x="175" y="308"/>
                  <a:pt x="175" y="310"/>
                  <a:pt x="175" y="311"/>
                </a:cubicBezTo>
                <a:cubicBezTo>
                  <a:pt x="175" y="343"/>
                  <a:pt x="239" y="360"/>
                  <a:pt x="303" y="360"/>
                </a:cubicBezTo>
                <a:cubicBezTo>
                  <a:pt x="366" y="360"/>
                  <a:pt x="430" y="343"/>
                  <a:pt x="430" y="311"/>
                </a:cubicBezTo>
                <a:cubicBezTo>
                  <a:pt x="430" y="309"/>
                  <a:pt x="430" y="308"/>
                  <a:pt x="430" y="306"/>
                </a:cubicBezTo>
                <a:close/>
                <a:moveTo>
                  <a:pt x="303" y="340"/>
                </a:moveTo>
                <a:cubicBezTo>
                  <a:pt x="234" y="340"/>
                  <a:pt x="196" y="321"/>
                  <a:pt x="195" y="312"/>
                </a:cubicBezTo>
                <a:cubicBezTo>
                  <a:pt x="286" y="150"/>
                  <a:pt x="286" y="150"/>
                  <a:pt x="286" y="150"/>
                </a:cubicBezTo>
                <a:cubicBezTo>
                  <a:pt x="276" y="145"/>
                  <a:pt x="276" y="145"/>
                  <a:pt x="276" y="145"/>
                </a:cubicBezTo>
                <a:cubicBezTo>
                  <a:pt x="253" y="135"/>
                  <a:pt x="237" y="111"/>
                  <a:pt x="237" y="85"/>
                </a:cubicBezTo>
                <a:cubicBezTo>
                  <a:pt x="237" y="49"/>
                  <a:pt x="267" y="20"/>
                  <a:pt x="303" y="20"/>
                </a:cubicBezTo>
                <a:cubicBezTo>
                  <a:pt x="339" y="20"/>
                  <a:pt x="368" y="49"/>
                  <a:pt x="368" y="85"/>
                </a:cubicBezTo>
                <a:cubicBezTo>
                  <a:pt x="368" y="111"/>
                  <a:pt x="353" y="135"/>
                  <a:pt x="329" y="145"/>
                </a:cubicBezTo>
                <a:cubicBezTo>
                  <a:pt x="319" y="150"/>
                  <a:pt x="319" y="150"/>
                  <a:pt x="319" y="150"/>
                </a:cubicBezTo>
                <a:cubicBezTo>
                  <a:pt x="410" y="312"/>
                  <a:pt x="410" y="312"/>
                  <a:pt x="410" y="312"/>
                </a:cubicBezTo>
                <a:cubicBezTo>
                  <a:pt x="410" y="321"/>
                  <a:pt x="372" y="340"/>
                  <a:pt x="303" y="34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Tree>
    <p:extLst>
      <p:ext uri="{BB962C8B-B14F-4D97-AF65-F5344CB8AC3E}">
        <p14:creationId xmlns:p14="http://schemas.microsoft.com/office/powerpoint/2010/main" val="960755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a:t>Main results of the study</a:t>
            </a:r>
          </a:p>
        </p:txBody>
      </p:sp>
    </p:spTree>
    <p:extLst>
      <p:ext uri="{BB962C8B-B14F-4D97-AF65-F5344CB8AC3E}">
        <p14:creationId xmlns:p14="http://schemas.microsoft.com/office/powerpoint/2010/main" val="1952785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5"/>
          <p:cNvGraphicFramePr>
            <a:graphicFrameLocks noChangeAspect="1"/>
          </p:cNvGraphicFramePr>
          <p:nvPr>
            <p:custDataLst>
              <p:tags r:id="rId1"/>
            </p:custDataLst>
            <p:extLst>
              <p:ext uri="{D42A27DB-BD31-4B8C-83A1-F6EECF244321}">
                <p14:modId xmlns:p14="http://schemas.microsoft.com/office/powerpoint/2010/main" val="2103671838"/>
              </p:ext>
            </p:extLst>
          </p:nvPr>
        </p:nvGraphicFramePr>
        <p:xfrm>
          <a:off x="383878" y="1772816"/>
          <a:ext cx="3967620" cy="3600400"/>
        </p:xfrm>
        <a:graphic>
          <a:graphicData uri="http://schemas.openxmlformats.org/drawingml/2006/chart">
            <c:chart xmlns:c="http://schemas.openxmlformats.org/drawingml/2006/chart" xmlns:r="http://schemas.openxmlformats.org/officeDocument/2006/relationships" r:id="rId10"/>
          </a:graphicData>
        </a:graphic>
      </p:graphicFrame>
      <p:sp>
        <p:nvSpPr>
          <p:cNvPr id="4" name="Cím 3"/>
          <p:cNvSpPr>
            <a:spLocks noGrp="1"/>
          </p:cNvSpPr>
          <p:nvPr>
            <p:ph type="title"/>
          </p:nvPr>
        </p:nvSpPr>
        <p:spPr/>
        <p:txBody>
          <a:bodyPr/>
          <a:lstStyle/>
          <a:p>
            <a:r>
              <a:rPr lang="hu-HU" b="1" dirty="0" smtClean="0"/>
              <a:t>STILL LINEAR - 90:10 TOP 8 CHANNELS</a:t>
            </a:r>
            <a:endParaRPr lang="hu-HU" b="1" dirty="0"/>
          </a:p>
        </p:txBody>
      </p:sp>
      <p:sp>
        <p:nvSpPr>
          <p:cNvPr id="20" name="Szövegdoboz 19"/>
          <p:cNvSpPr txBox="1"/>
          <p:nvPr/>
        </p:nvSpPr>
        <p:spPr bwMode="gray">
          <a:xfrm>
            <a:off x="3302310" y="4689140"/>
            <a:ext cx="889865" cy="360040"/>
          </a:xfrm>
          <a:prstGeom prst="rect">
            <a:avLst/>
          </a:prstGeom>
          <a:noFill/>
        </p:spPr>
        <p:txBody>
          <a:bodyPr vert="horz" wrap="square" lIns="0" tIns="0" rIns="0" bIns="0" rtlCol="0" anchor="t" anchorCtr="0">
            <a:noAutofit/>
          </a:bodyPr>
          <a:lstStyle/>
          <a:p>
            <a:pPr>
              <a:spcBef>
                <a:spcPts val="600"/>
              </a:spcBef>
            </a:pPr>
            <a:r>
              <a:rPr lang="en-US" sz="600" i="1" dirty="0" smtClean="0">
                <a:solidFill>
                  <a:srgbClr val="8E8581"/>
                </a:solidFill>
              </a:rPr>
              <a:t>Base: all watched programs, n= 2.181</a:t>
            </a:r>
          </a:p>
        </p:txBody>
      </p:sp>
      <p:sp>
        <p:nvSpPr>
          <p:cNvPr id="22" name="Rechteck 3"/>
          <p:cNvSpPr/>
          <p:nvPr>
            <p:custDataLst>
              <p:tags r:id="rId2"/>
            </p:custDataLst>
          </p:nvPr>
        </p:nvSpPr>
        <p:spPr bwMode="gray">
          <a:xfrm>
            <a:off x="1403648" y="2977904"/>
            <a:ext cx="1610630" cy="8736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7DC3"/>
                </a:solidFill>
              </a:rPr>
              <a:t>1%</a:t>
            </a:r>
          </a:p>
        </p:txBody>
      </p:sp>
      <p:sp>
        <p:nvSpPr>
          <p:cNvPr id="29" name="Text Placeholder 1"/>
          <p:cNvSpPr txBox="1">
            <a:spLocks/>
          </p:cNvSpPr>
          <p:nvPr>
            <p:custDataLst>
              <p:tags r:id="rId3"/>
            </p:custDataLst>
          </p:nvPr>
        </p:nvSpPr>
        <p:spPr bwMode="gray">
          <a:xfrm>
            <a:off x="425747" y="5445224"/>
            <a:ext cx="4032697" cy="1003966"/>
          </a:xfrm>
          <a:prstGeom prst="rect">
            <a:avLst/>
          </a:prstGeom>
          <a:solidFill>
            <a:schemeClr val="bg1"/>
          </a:solidFill>
          <a:ln w="9525">
            <a:solidFill>
              <a:schemeClr val="tx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200" b="1" dirty="0" smtClean="0">
                <a:solidFill>
                  <a:schemeClr val="accent2"/>
                </a:solidFill>
              </a:rPr>
              <a:t>Non-linear contents</a:t>
            </a:r>
          </a:p>
          <a:p>
            <a:pPr>
              <a:spcAft>
                <a:spcPts val="300"/>
              </a:spcAft>
            </a:pPr>
            <a:r>
              <a:rPr lang="en-US" sz="1000" dirty="0" smtClean="0"/>
              <a:t>Only 1% of all the watched programs were consumed non-linearly (film or program stored on CD/ DVD / pen drive, saved from TV, selected from video store or streamed).</a:t>
            </a:r>
          </a:p>
        </p:txBody>
      </p:sp>
      <p:sp>
        <p:nvSpPr>
          <p:cNvPr id="33" name="Text Placeholder 1"/>
          <p:cNvSpPr txBox="1">
            <a:spLocks/>
          </p:cNvSpPr>
          <p:nvPr>
            <p:custDataLst>
              <p:tags r:id="rId4"/>
            </p:custDataLst>
          </p:nvPr>
        </p:nvSpPr>
        <p:spPr bwMode="gray">
          <a:xfrm>
            <a:off x="4715767" y="5449370"/>
            <a:ext cx="4032697" cy="1003966"/>
          </a:xfrm>
          <a:prstGeom prst="rect">
            <a:avLst/>
          </a:prstGeom>
          <a:solidFill>
            <a:schemeClr val="bg1"/>
          </a:solidFill>
          <a:ln w="9525">
            <a:solidFill>
              <a:schemeClr val="tx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200" b="1" dirty="0" smtClean="0">
                <a:solidFill>
                  <a:schemeClr val="accent2"/>
                </a:solidFill>
              </a:rPr>
              <a:t>Content watched on channels with highest rating</a:t>
            </a:r>
          </a:p>
          <a:p>
            <a:pPr>
              <a:spcAft>
                <a:spcPts val="300"/>
              </a:spcAft>
            </a:pPr>
            <a:r>
              <a:rPr lang="en-US" sz="1000" dirty="0" smtClean="0"/>
              <a:t>90% of all the selected programs was watched on any of the 8 most often watched channels. Favorite content on these channels was series, 48% of all programs watched on these channels were series (19% news, weather forecast, 6% movie, 17% other) </a:t>
            </a:r>
          </a:p>
        </p:txBody>
      </p:sp>
      <p:graphicFrame>
        <p:nvGraphicFramePr>
          <p:cNvPr id="34" name="Objekt 5"/>
          <p:cNvGraphicFramePr>
            <a:graphicFrameLocks noChangeAspect="1"/>
          </p:cNvGraphicFramePr>
          <p:nvPr>
            <p:custDataLst>
              <p:tags r:id="rId5"/>
            </p:custDataLst>
            <p:extLst>
              <p:ext uri="{D42A27DB-BD31-4B8C-83A1-F6EECF244321}">
                <p14:modId xmlns:p14="http://schemas.microsoft.com/office/powerpoint/2010/main" val="194494341"/>
              </p:ext>
            </p:extLst>
          </p:nvPr>
        </p:nvGraphicFramePr>
        <p:xfrm>
          <a:off x="4572000" y="1777653"/>
          <a:ext cx="3967620" cy="3600400"/>
        </p:xfrm>
        <a:graphic>
          <a:graphicData uri="http://schemas.openxmlformats.org/drawingml/2006/chart">
            <c:chart xmlns:c="http://schemas.openxmlformats.org/drawingml/2006/chart" xmlns:r="http://schemas.openxmlformats.org/officeDocument/2006/relationships" r:id="rId11"/>
          </a:graphicData>
        </a:graphic>
      </p:graphicFrame>
      <p:sp>
        <p:nvSpPr>
          <p:cNvPr id="36" name="Rechteck 3"/>
          <p:cNvSpPr/>
          <p:nvPr>
            <p:custDataLst>
              <p:tags r:id="rId6"/>
            </p:custDataLst>
          </p:nvPr>
        </p:nvSpPr>
        <p:spPr bwMode="gray">
          <a:xfrm>
            <a:off x="5508104" y="2987428"/>
            <a:ext cx="2258017" cy="8736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7200" b="1" dirty="0" smtClean="0">
                <a:solidFill>
                  <a:srgbClr val="007DC3"/>
                </a:solidFill>
              </a:rPr>
              <a:t>90</a:t>
            </a:r>
            <a:r>
              <a:rPr lang="en-US" sz="7200" b="1" dirty="0" smtClean="0">
                <a:solidFill>
                  <a:srgbClr val="007DC3"/>
                </a:solidFill>
              </a:rPr>
              <a:t>%</a:t>
            </a:r>
          </a:p>
        </p:txBody>
      </p:sp>
      <p:sp>
        <p:nvSpPr>
          <p:cNvPr id="38" name="Textplatzhalter 2"/>
          <p:cNvSpPr txBox="1">
            <a:spLocks/>
          </p:cNvSpPr>
          <p:nvPr>
            <p:custDataLst>
              <p:tags r:id="rId7"/>
            </p:custDataLst>
          </p:nvPr>
        </p:nvSpPr>
        <p:spPr bwMode="gray">
          <a:xfrm>
            <a:off x="323850" y="1052513"/>
            <a:ext cx="8568630" cy="288000"/>
          </a:xfrm>
          <a:prstGeom prst="rect">
            <a:avLst/>
          </a:prstGeom>
        </p:spPr>
        <p:txBody>
          <a:bodyPr vert="horz" lIns="0" tIns="0" rIns="0" bIns="0" rtlCol="0">
            <a:noAutofit/>
          </a:bodyPr>
          <a:lstStyle>
            <a:lvl1pPr marR="0" indent="0" fontAlgn="auto">
              <a:lnSpc>
                <a:spcPct val="100000"/>
              </a:lnSpc>
              <a:spcBef>
                <a:spcPts val="600"/>
              </a:spcBef>
              <a:spcAft>
                <a:spcPts val="0"/>
              </a:spcAft>
              <a:buClrTx/>
              <a:buSzTx/>
              <a:buFont typeface="Arial" pitchFamily="34" charset="0"/>
              <a:buNone/>
              <a:tabLst/>
              <a:defRPr lang="en-GB" noProof="0">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lang="de-DE" noProof="0" smtClean="0">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lang="en-GB" b="0" baseline="0" noProof="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latin typeface="Arial" pitchFamily="34" charset="0"/>
                <a:cs typeface="Arial" pitchFamily="34" charset="0"/>
              </a:defRPr>
            </a:lvl9pPr>
          </a:lstStyle>
          <a:p>
            <a:r>
              <a:rPr lang="en-US" dirty="0" smtClean="0"/>
              <a:t>Watched content: linear</a:t>
            </a:r>
            <a:r>
              <a:rPr lang="hu-HU" dirty="0" smtClean="0"/>
              <a:t> </a:t>
            </a:r>
            <a:r>
              <a:rPr lang="hu-HU" dirty="0" err="1" smtClean="0"/>
              <a:t>way</a:t>
            </a:r>
            <a:r>
              <a:rPr lang="hu-HU" dirty="0" smtClean="0"/>
              <a:t> </a:t>
            </a:r>
            <a:r>
              <a:rPr lang="en-US" dirty="0" smtClean="0"/>
              <a:t>(99%), on channels with highest rating (90%) </a:t>
            </a:r>
            <a:endParaRPr lang="en-US" dirty="0"/>
          </a:p>
        </p:txBody>
      </p:sp>
      <p:sp>
        <p:nvSpPr>
          <p:cNvPr id="40" name="Textplatzhalter 6"/>
          <p:cNvSpPr txBox="1">
            <a:spLocks/>
          </p:cNvSpPr>
          <p:nvPr>
            <p:custDataLst>
              <p:tags r:id="rId8"/>
            </p:custDataLst>
          </p:nvPr>
        </p:nvSpPr>
        <p:spPr bwMode="gray">
          <a:xfrm>
            <a:off x="396480" y="6453336"/>
            <a:ext cx="8496000" cy="144000"/>
          </a:xfrm>
          <a:prstGeom prst="rect">
            <a:avLst/>
          </a:prstGeom>
        </p:spPr>
        <p:txBody>
          <a:bodyPr vert="horz" lIns="0" tIns="0" rIns="0" bIns="36000" rtlCol="0" anchor="b" anchorCtr="0">
            <a:noAutofit/>
          </a:bodyPr>
          <a:lstStyle>
            <a:lvl1pPr marR="0" indent="0" fontAlgn="auto">
              <a:lnSpc>
                <a:spcPct val="100000"/>
              </a:lnSpc>
              <a:spcBef>
                <a:spcPts val="0"/>
              </a:spcBef>
              <a:spcAft>
                <a:spcPts val="0"/>
              </a:spcAft>
              <a:buClrTx/>
              <a:buSzTx/>
              <a:buFont typeface="Arial" panose="020B0604020202020204" pitchFamily="34" charset="0"/>
              <a:buNone/>
              <a:tabLst>
                <a:tab pos="0" algn="l"/>
              </a:tabLst>
              <a:defRPr lang="en-US" sz="800" baseline="0" noProof="0" smtClean="0">
                <a:solidFill>
                  <a:schemeClr val="bg2"/>
                </a:solidFill>
                <a:latin typeface="Arial" pitchFamily="34" charset="0"/>
                <a:cs typeface="Arial" pitchFamily="34" charset="0"/>
              </a:defRPr>
            </a:lvl1pPr>
            <a:lvl2pPr marL="0" marR="0" indent="0" fontAlgn="auto">
              <a:lnSpc>
                <a:spcPct val="100000"/>
              </a:lnSpc>
              <a:spcBef>
                <a:spcPts val="0"/>
              </a:spcBef>
              <a:spcAft>
                <a:spcPts val="0"/>
              </a:spcAft>
              <a:buClrTx/>
              <a:buSzTx/>
              <a:buFont typeface="Arial" panose="020B0604020202020204" pitchFamily="34" charset="0"/>
              <a:buNone/>
              <a:tabLst>
                <a:tab pos="0" algn="l"/>
              </a:tabLst>
              <a:defRPr lang="en-US" sz="800" baseline="0" noProof="0" smtClean="0">
                <a:solidFill>
                  <a:schemeClr val="bg2"/>
                </a:solidFill>
                <a:latin typeface="Arial" pitchFamily="34" charset="0"/>
                <a:cs typeface="Arial" pitchFamily="34" charset="0"/>
              </a:defRPr>
            </a:lvl2pPr>
            <a:lvl3pPr marL="0" marR="0" indent="0" fontAlgn="auto">
              <a:lnSpc>
                <a:spcPct val="100000"/>
              </a:lnSpc>
              <a:spcBef>
                <a:spcPts val="0"/>
              </a:spcBef>
              <a:spcAft>
                <a:spcPts val="0"/>
              </a:spcAft>
              <a:buClrTx/>
              <a:buSzTx/>
              <a:buFont typeface="Arial" panose="020B0604020202020204" pitchFamily="34" charset="0"/>
              <a:buNone/>
              <a:tabLst>
                <a:tab pos="0" algn="l"/>
              </a:tabLst>
              <a:defRPr lang="en-US" sz="800" baseline="0" noProof="0" smtClean="0">
                <a:solidFill>
                  <a:schemeClr val="bg2"/>
                </a:solidFill>
                <a:latin typeface="Arial" pitchFamily="34" charset="0"/>
                <a:cs typeface="Arial" pitchFamily="34" charset="0"/>
              </a:defRPr>
            </a:lvl3pPr>
            <a:lvl4pPr marL="0" marR="0" indent="0" fontAlgn="auto">
              <a:lnSpc>
                <a:spcPct val="100000"/>
              </a:lnSpc>
              <a:spcBef>
                <a:spcPts val="0"/>
              </a:spcBef>
              <a:spcAft>
                <a:spcPts val="0"/>
              </a:spcAft>
              <a:buClrTx/>
              <a:buSzTx/>
              <a:buFont typeface="Arial" panose="020B0604020202020204" pitchFamily="34" charset="0"/>
              <a:buNone/>
              <a:tabLst>
                <a:tab pos="0" algn="l"/>
              </a:tabLst>
              <a:defRPr lang="en-US" sz="800" baseline="0" noProof="0" smtClean="0">
                <a:solidFill>
                  <a:schemeClr val="bg2"/>
                </a:solidFill>
                <a:latin typeface="Arial" pitchFamily="34" charset="0"/>
                <a:cs typeface="Arial" pitchFamily="34" charset="0"/>
              </a:defRPr>
            </a:lvl4pPr>
            <a:lvl5pPr marL="0" marR="0" indent="0" fontAlgn="auto">
              <a:lnSpc>
                <a:spcPct val="100000"/>
              </a:lnSpc>
              <a:spcBef>
                <a:spcPts val="0"/>
              </a:spcBef>
              <a:spcAft>
                <a:spcPts val="0"/>
              </a:spcAft>
              <a:buClrTx/>
              <a:buSzTx/>
              <a:buFont typeface="Arial" panose="020B0604020202020204" pitchFamily="34" charset="0"/>
              <a:buNone/>
              <a:tabLst>
                <a:tab pos="0" algn="l"/>
              </a:tabLst>
              <a:defRPr lang="en-US" sz="800" b="0" baseline="0" noProof="0" smtClean="0">
                <a:solidFill>
                  <a:schemeClr val="bg2"/>
                </a:solidFill>
                <a:latin typeface="Arial" pitchFamily="34" charset="0"/>
                <a:cs typeface="Arial" pitchFamily="34" charset="0"/>
              </a:defRPr>
            </a:lvl5pPr>
            <a:lvl6pPr marL="0" marR="0" indent="0" fontAlgn="auto">
              <a:lnSpc>
                <a:spcPct val="100000"/>
              </a:lnSpc>
              <a:spcBef>
                <a:spcPts val="0"/>
              </a:spcBef>
              <a:spcAft>
                <a:spcPts val="0"/>
              </a:spcAft>
              <a:buClrTx/>
              <a:buSzTx/>
              <a:buFont typeface="Wingdings" panose="05000000000000000000" pitchFamily="2" charset="2"/>
              <a:buNone/>
              <a:tabLst>
                <a:tab pos="0" algn="l"/>
              </a:tabLst>
              <a:defRPr lang="en-US" sz="800" baseline="0" noProof="0" smtClean="0">
                <a:solidFill>
                  <a:schemeClr val="bg2"/>
                </a:solidFill>
                <a:latin typeface="Arial" pitchFamily="34" charset="0"/>
                <a:cs typeface="Arial" pitchFamily="34" charset="0"/>
              </a:defRPr>
            </a:lvl6pPr>
            <a:lvl7pPr marL="0" marR="0" indent="0" fontAlgn="auto">
              <a:lnSpc>
                <a:spcPct val="100000"/>
              </a:lnSpc>
              <a:spcBef>
                <a:spcPts val="0"/>
              </a:spcBef>
              <a:spcAft>
                <a:spcPts val="0"/>
              </a:spcAft>
              <a:buClrTx/>
              <a:buSzTx/>
              <a:buFont typeface="Wingdings" panose="05000000000000000000" pitchFamily="2" charset="2"/>
              <a:buNone/>
              <a:tabLst>
                <a:tab pos="0" algn="l"/>
              </a:tabLst>
              <a:defRPr lang="en-US" sz="800" baseline="0" noProof="0" smtClean="0">
                <a:solidFill>
                  <a:schemeClr val="bg2"/>
                </a:solidFill>
                <a:latin typeface="Arial" pitchFamily="34" charset="0"/>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0"/>
              </a:spcBef>
              <a:spcAft>
                <a:spcPts val="0"/>
              </a:spcAft>
              <a:buClrTx/>
              <a:buSzTx/>
              <a:buFont typeface="Wingdings" panose="05000000000000000000" pitchFamily="2" charset="2"/>
              <a:buNone/>
              <a:tabLst>
                <a:tab pos="0" algn="l"/>
              </a:tabLst>
              <a:defRPr lang="en-US" sz="800" baseline="0" noProof="0" dirty="0">
                <a:solidFill>
                  <a:schemeClr val="bg2"/>
                </a:solidFill>
                <a:latin typeface="Arial" pitchFamily="34" charset="0"/>
                <a:cs typeface="Arial" pitchFamily="34" charset="0"/>
              </a:defRPr>
            </a:lvl9pPr>
          </a:lstStyle>
          <a:p>
            <a:r>
              <a:rPr lang="en-US" sz="600" dirty="0" smtClean="0"/>
              <a:t>B02. Which of the following contents have you seen yesterday from 17:00 to 23:00 for at least 15 minutes?</a:t>
            </a:r>
            <a:endParaRPr lang="en-US" sz="600" dirty="0"/>
          </a:p>
        </p:txBody>
      </p:sp>
      <p:sp>
        <p:nvSpPr>
          <p:cNvPr id="41" name="Szövegdoboz 40"/>
          <p:cNvSpPr txBox="1"/>
          <p:nvPr/>
        </p:nvSpPr>
        <p:spPr bwMode="gray">
          <a:xfrm>
            <a:off x="1403648" y="1556792"/>
            <a:ext cx="2808312" cy="432048"/>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Linear / non-linear</a:t>
            </a:r>
          </a:p>
        </p:txBody>
      </p:sp>
      <p:sp>
        <p:nvSpPr>
          <p:cNvPr id="42" name="Szövegdoboz 41"/>
          <p:cNvSpPr txBox="1"/>
          <p:nvPr/>
        </p:nvSpPr>
        <p:spPr bwMode="gray">
          <a:xfrm>
            <a:off x="6012160" y="1572816"/>
            <a:ext cx="3168352" cy="432048"/>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Channels</a:t>
            </a:r>
          </a:p>
        </p:txBody>
      </p:sp>
      <p:sp>
        <p:nvSpPr>
          <p:cNvPr id="15" name="Szövegdoboz 14"/>
          <p:cNvSpPr txBox="1"/>
          <p:nvPr/>
        </p:nvSpPr>
        <p:spPr bwMode="gray">
          <a:xfrm>
            <a:off x="7858599" y="4840736"/>
            <a:ext cx="889865" cy="360040"/>
          </a:xfrm>
          <a:prstGeom prst="rect">
            <a:avLst/>
          </a:prstGeom>
          <a:noFill/>
        </p:spPr>
        <p:txBody>
          <a:bodyPr vert="horz" wrap="square" lIns="0" tIns="0" rIns="0" bIns="0" rtlCol="0" anchor="t" anchorCtr="0">
            <a:noAutofit/>
          </a:bodyPr>
          <a:lstStyle/>
          <a:p>
            <a:pPr>
              <a:spcBef>
                <a:spcPts val="600"/>
              </a:spcBef>
            </a:pPr>
            <a:r>
              <a:rPr lang="en-US" sz="600" i="1" dirty="0" smtClean="0">
                <a:solidFill>
                  <a:srgbClr val="8E8581"/>
                </a:solidFill>
              </a:rPr>
              <a:t>Base: all watched programs, n= 2.181</a:t>
            </a:r>
          </a:p>
        </p:txBody>
      </p:sp>
    </p:spTree>
    <p:extLst>
      <p:ext uri="{BB962C8B-B14F-4D97-AF65-F5344CB8AC3E}">
        <p14:creationId xmlns:p14="http://schemas.microsoft.com/office/powerpoint/2010/main" val="84178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p:cNvSpPr txBox="1">
            <a:spLocks/>
          </p:cNvSpPr>
          <p:nvPr>
            <p:custDataLst>
              <p:tags r:id="rId1"/>
            </p:custDataLst>
          </p:nvPr>
        </p:nvSpPr>
        <p:spPr bwMode="gray">
          <a:xfrm>
            <a:off x="5940152" y="1844824"/>
            <a:ext cx="2592288" cy="4392488"/>
          </a:xfrm>
          <a:prstGeom prst="rect">
            <a:avLst/>
          </a:prstGeom>
          <a:solidFill>
            <a:schemeClr val="bg1"/>
          </a:solidFill>
          <a:ln w="9525">
            <a:solidFill>
              <a:schemeClr val="tx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2000" b="1" dirty="0" smtClean="0">
                <a:solidFill>
                  <a:schemeClr val="accent3"/>
                </a:solidFill>
              </a:rPr>
              <a:t>Time of decision</a:t>
            </a:r>
          </a:p>
          <a:p>
            <a:pPr>
              <a:spcBef>
                <a:spcPts val="0"/>
              </a:spcBef>
            </a:pPr>
            <a:r>
              <a:rPr lang="en-US" sz="800" b="1" dirty="0" smtClean="0">
                <a:solidFill>
                  <a:schemeClr val="accent3"/>
                </a:solidFill>
              </a:rPr>
              <a:t>(base: who participated in the decision)</a:t>
            </a:r>
          </a:p>
          <a:p>
            <a:r>
              <a:rPr lang="en-US" sz="1050" dirty="0" smtClean="0"/>
              <a:t>Respondent pre-decided to watch: 69%</a:t>
            </a:r>
          </a:p>
          <a:p>
            <a:r>
              <a:rPr lang="en-US" sz="1050" dirty="0" smtClean="0"/>
              <a:t>Respondent did not pre-decided to watch: 31%</a:t>
            </a:r>
            <a:endParaRPr lang="en-US" sz="1050" dirty="0"/>
          </a:p>
        </p:txBody>
      </p:sp>
      <p:sp>
        <p:nvSpPr>
          <p:cNvPr id="35" name="Text Placeholder 1"/>
          <p:cNvSpPr txBox="1">
            <a:spLocks/>
          </p:cNvSpPr>
          <p:nvPr>
            <p:custDataLst>
              <p:tags r:id="rId2"/>
            </p:custDataLst>
          </p:nvPr>
        </p:nvSpPr>
        <p:spPr bwMode="gray">
          <a:xfrm>
            <a:off x="6012045" y="5661248"/>
            <a:ext cx="2448387" cy="576064"/>
          </a:xfrm>
          <a:prstGeom prst="rect">
            <a:avLst/>
          </a:prstGeom>
          <a:solidFill>
            <a:schemeClr val="bg2">
              <a:lumMod val="20000"/>
              <a:lumOff val="80000"/>
            </a:schemeClr>
          </a:solidFill>
          <a:ln w="9525">
            <a:no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800" dirty="0" smtClean="0"/>
              <a:t>2/3 of selections were pre-decided, which means that respondents decided before the programs have started that they watch the given content, so they made a conscious decision.</a:t>
            </a:r>
          </a:p>
        </p:txBody>
      </p:sp>
      <p:sp>
        <p:nvSpPr>
          <p:cNvPr id="36" name="Text Placeholder 1"/>
          <p:cNvSpPr txBox="1">
            <a:spLocks/>
          </p:cNvSpPr>
          <p:nvPr>
            <p:custDataLst>
              <p:tags r:id="rId3"/>
            </p:custDataLst>
          </p:nvPr>
        </p:nvSpPr>
        <p:spPr bwMode="gray">
          <a:xfrm>
            <a:off x="3131840" y="1844824"/>
            <a:ext cx="2592288" cy="4392488"/>
          </a:xfrm>
          <a:prstGeom prst="rect">
            <a:avLst/>
          </a:prstGeom>
          <a:solidFill>
            <a:schemeClr val="bg1"/>
          </a:solidFill>
          <a:ln w="9525">
            <a:solidFill>
              <a:schemeClr val="tx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2000" b="1" dirty="0" smtClean="0">
                <a:solidFill>
                  <a:schemeClr val="accent2"/>
                </a:solidFill>
              </a:rPr>
              <a:t>Participation</a:t>
            </a:r>
            <a:r>
              <a:rPr lang="hu-HU" sz="2000" b="1" dirty="0">
                <a:solidFill>
                  <a:schemeClr val="accent2"/>
                </a:solidFill>
              </a:rPr>
              <a:t> </a:t>
            </a:r>
            <a:r>
              <a:rPr lang="hu-HU" sz="2000" b="1" dirty="0" smtClean="0">
                <a:solidFill>
                  <a:schemeClr val="accent2"/>
                </a:solidFill>
              </a:rPr>
              <a:t>                                                                         </a:t>
            </a:r>
            <a:endParaRPr lang="en-US" sz="800" b="1" dirty="0" smtClean="0">
              <a:solidFill>
                <a:schemeClr val="accent2"/>
              </a:solidFill>
            </a:endParaRPr>
          </a:p>
          <a:p>
            <a:pPr>
              <a:spcBef>
                <a:spcPts val="1200"/>
              </a:spcBef>
            </a:pPr>
            <a:r>
              <a:rPr lang="en-US" sz="1050" dirty="0" smtClean="0"/>
              <a:t>Respondent</a:t>
            </a:r>
            <a:r>
              <a:rPr lang="hu-HU" sz="1050" dirty="0" smtClean="0"/>
              <a:t> </a:t>
            </a:r>
            <a:r>
              <a:rPr lang="en-US" sz="1050" dirty="0" smtClean="0"/>
              <a:t>participated in decision: 96%</a:t>
            </a:r>
          </a:p>
          <a:p>
            <a:r>
              <a:rPr lang="en-US" sz="1050" dirty="0" smtClean="0"/>
              <a:t>Respondents</a:t>
            </a:r>
            <a:r>
              <a:rPr lang="hu-HU" sz="1050" dirty="0" smtClean="0"/>
              <a:t> did </a:t>
            </a:r>
            <a:r>
              <a:rPr lang="en-US" sz="1050" dirty="0" smtClean="0"/>
              <a:t>not participated in decision: 4%</a:t>
            </a:r>
            <a:endParaRPr lang="en-US" sz="1050" dirty="0"/>
          </a:p>
        </p:txBody>
      </p:sp>
      <p:sp>
        <p:nvSpPr>
          <p:cNvPr id="37" name="Text Placeholder 1"/>
          <p:cNvSpPr txBox="1">
            <a:spLocks/>
          </p:cNvSpPr>
          <p:nvPr>
            <p:custDataLst>
              <p:tags r:id="rId4"/>
            </p:custDataLst>
          </p:nvPr>
        </p:nvSpPr>
        <p:spPr bwMode="gray">
          <a:xfrm>
            <a:off x="3203733" y="5661248"/>
            <a:ext cx="2448387" cy="576064"/>
          </a:xfrm>
          <a:prstGeom prst="rect">
            <a:avLst/>
          </a:prstGeom>
          <a:solidFill>
            <a:schemeClr val="bg2">
              <a:lumMod val="20000"/>
              <a:lumOff val="80000"/>
            </a:schemeClr>
          </a:solidFill>
          <a:ln w="9525">
            <a:no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800" dirty="0" smtClean="0"/>
              <a:t>Watching the selected content is not a must. Respondents took part in deciding what to watch at almost all  the selected programs, or the respondent /made the decision.</a:t>
            </a:r>
          </a:p>
        </p:txBody>
      </p:sp>
      <p:sp>
        <p:nvSpPr>
          <p:cNvPr id="29" name="Text Placeholder 1"/>
          <p:cNvSpPr txBox="1">
            <a:spLocks/>
          </p:cNvSpPr>
          <p:nvPr>
            <p:custDataLst>
              <p:tags r:id="rId5"/>
            </p:custDataLst>
          </p:nvPr>
        </p:nvSpPr>
        <p:spPr bwMode="gray">
          <a:xfrm>
            <a:off x="323850" y="1844824"/>
            <a:ext cx="2592288" cy="4392488"/>
          </a:xfrm>
          <a:prstGeom prst="rect">
            <a:avLst/>
          </a:prstGeom>
          <a:solidFill>
            <a:schemeClr val="bg1"/>
          </a:solidFill>
          <a:ln w="9525">
            <a:solidFill>
              <a:schemeClr val="accent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2000" b="1" dirty="0" smtClean="0">
                <a:solidFill>
                  <a:schemeClr val="accent1"/>
                </a:solidFill>
              </a:rPr>
              <a:t>Number of viewers   </a:t>
            </a:r>
            <a:r>
              <a:rPr lang="en-US" sz="800" b="1" dirty="0" smtClean="0">
                <a:solidFill>
                  <a:schemeClr val="accent1"/>
                </a:solidFill>
              </a:rPr>
              <a:t>(alone, in a company)</a:t>
            </a:r>
          </a:p>
          <a:p>
            <a:r>
              <a:rPr lang="en-US" sz="1050" dirty="0" smtClean="0"/>
              <a:t>Programs having been watched alone: 42%</a:t>
            </a:r>
          </a:p>
          <a:p>
            <a:r>
              <a:rPr lang="en-US" sz="1050" dirty="0" smtClean="0"/>
              <a:t>Programs having been watched in a company: 58%</a:t>
            </a:r>
          </a:p>
        </p:txBody>
      </p:sp>
      <p:sp>
        <p:nvSpPr>
          <p:cNvPr id="6" name="Ellipse 5"/>
          <p:cNvSpPr/>
          <p:nvPr>
            <p:custDataLst>
              <p:tags r:id="rId6"/>
            </p:custDataLst>
          </p:nvPr>
        </p:nvSpPr>
        <p:spPr bwMode="gray">
          <a:xfrm>
            <a:off x="639088" y="3888663"/>
            <a:ext cx="1313538" cy="1313748"/>
          </a:xfrm>
          <a:prstGeom prst="ellipse">
            <a:avLst/>
          </a:prstGeom>
          <a:solidFill>
            <a:schemeClr val="bg1"/>
          </a:solidFill>
        </p:spPr>
        <p:txBody>
          <a:bodyPr wrap="none" anchor="ctr">
            <a:noAutofit/>
          </a:bodyPr>
          <a:lstStyle/>
          <a:p>
            <a:pPr lvl="0" algn="ctr"/>
            <a:endParaRPr lang="en-US" sz="2400" b="1" dirty="0">
              <a:solidFill>
                <a:srgbClr val="004186"/>
              </a:solidFill>
              <a:latin typeface="Arial Black" panose="020B0A04020102020204" pitchFamily="34" charset="0"/>
            </a:endParaRPr>
          </a:p>
        </p:txBody>
      </p:sp>
      <p:sp>
        <p:nvSpPr>
          <p:cNvPr id="33" name="Title 1"/>
          <p:cNvSpPr txBox="1">
            <a:spLocks/>
          </p:cNvSpPr>
          <p:nvPr/>
        </p:nvSpPr>
        <p:spPr bwMode="gray">
          <a:xfrm>
            <a:off x="457200" y="228601"/>
            <a:ext cx="73152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j-lt"/>
                <a:ea typeface="+mj-ea"/>
                <a:cs typeface="+mj-cs"/>
              </a:rPr>
              <a:t>Talent</a:t>
            </a:r>
            <a:r>
              <a:rPr kumimoji="0" lang="en-US" sz="2400" b="0" i="0" u="none" strike="noStrike" kern="1200" cap="none" spc="0" normalizeH="0" noProof="0" dirty="0" smtClean="0">
                <a:ln>
                  <a:noFill/>
                </a:ln>
                <a:solidFill>
                  <a:schemeClr val="bg1"/>
                </a:solidFill>
                <a:effectLst/>
                <a:uLnTx/>
                <a:uFillTx/>
                <a:latin typeface="+mj-lt"/>
                <a:ea typeface="+mj-ea"/>
                <a:cs typeface="+mj-cs"/>
              </a:rPr>
              <a:t> Market Germany</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Titel 1"/>
          <p:cNvSpPr>
            <a:spLocks noGrp="1"/>
          </p:cNvSpPr>
          <p:nvPr>
            <p:ph type="title"/>
            <p:custDataLst>
              <p:tags r:id="rId7"/>
            </p:custDataLst>
          </p:nvPr>
        </p:nvSpPr>
        <p:spPr bwMode="gray"/>
        <p:txBody>
          <a:bodyPr/>
          <a:lstStyle/>
          <a:p>
            <a:r>
              <a:rPr lang="hu-HU" b="1" dirty="0" smtClean="0"/>
              <a:t>(ALSO) OWN DECISION, FOR CONSCIOUS CONSIDERATION</a:t>
            </a:r>
            <a:endParaRPr lang="en-US" b="1" dirty="0"/>
          </a:p>
        </p:txBody>
      </p:sp>
      <p:sp>
        <p:nvSpPr>
          <p:cNvPr id="3" name="Textplatzhalter 2"/>
          <p:cNvSpPr>
            <a:spLocks noGrp="1"/>
          </p:cNvSpPr>
          <p:nvPr>
            <p:ph type="body" sz="quarter" idx="10"/>
            <p:custDataLst>
              <p:tags r:id="rId8"/>
            </p:custDataLst>
          </p:nvPr>
        </p:nvSpPr>
        <p:spPr bwMode="gray"/>
        <p:txBody>
          <a:bodyPr/>
          <a:lstStyle/>
          <a:p>
            <a:r>
              <a:rPr lang="en-US" dirty="0" smtClean="0"/>
              <a:t>Watched programs: at 69% respondents pre-decided to watch them</a:t>
            </a:r>
            <a:endParaRPr lang="en-US" dirty="0"/>
          </a:p>
        </p:txBody>
      </p:sp>
      <p:sp>
        <p:nvSpPr>
          <p:cNvPr id="7" name="Textplatzhalter 6"/>
          <p:cNvSpPr>
            <a:spLocks noGrp="1"/>
          </p:cNvSpPr>
          <p:nvPr>
            <p:ph type="body" sz="quarter" idx="13"/>
            <p:custDataLst>
              <p:tags r:id="rId9"/>
            </p:custDataLst>
          </p:nvPr>
        </p:nvSpPr>
        <p:spPr bwMode="gray">
          <a:xfrm>
            <a:off x="323410" y="6309320"/>
            <a:ext cx="8496000" cy="288100"/>
          </a:xfrm>
        </p:spPr>
        <p:txBody>
          <a:bodyPr/>
          <a:lstStyle/>
          <a:p>
            <a:r>
              <a:rPr lang="en-US" sz="600" dirty="0" smtClean="0"/>
              <a:t>B04A, How many people in your household have watched the selected program? If more people have watched, who decided?</a:t>
            </a:r>
          </a:p>
          <a:p>
            <a:r>
              <a:rPr lang="en-US" sz="600" dirty="0" smtClean="0"/>
              <a:t>B04B. Have you pre-decided to watch this program? </a:t>
            </a:r>
            <a:endParaRPr lang="en-US" sz="600" dirty="0"/>
          </a:p>
        </p:txBody>
      </p:sp>
      <p:sp>
        <p:nvSpPr>
          <p:cNvPr id="38" name="Rechteck 37"/>
          <p:cNvSpPr/>
          <p:nvPr>
            <p:custDataLst>
              <p:tags r:id="rId10"/>
            </p:custDataLst>
          </p:nvPr>
        </p:nvSpPr>
        <p:spPr bwMode="gray">
          <a:xfrm>
            <a:off x="3779551" y="4293255"/>
            <a:ext cx="792110" cy="7921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7" name="Rechteck 56"/>
          <p:cNvSpPr/>
          <p:nvPr>
            <p:custDataLst>
              <p:tags r:id="rId11"/>
            </p:custDataLst>
          </p:nvPr>
        </p:nvSpPr>
        <p:spPr bwMode="gray">
          <a:xfrm>
            <a:off x="3743546" y="4149235"/>
            <a:ext cx="792110" cy="7921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aphicFrame>
        <p:nvGraphicFramePr>
          <p:cNvPr id="58" name="Dia Asia"/>
          <p:cNvGraphicFramePr/>
          <p:nvPr>
            <p:custDataLst>
              <p:tags r:id="rId12"/>
            </p:custDataLst>
            <p:extLst>
              <p:ext uri="{D42A27DB-BD31-4B8C-83A1-F6EECF244321}">
                <p14:modId xmlns:p14="http://schemas.microsoft.com/office/powerpoint/2010/main" val="2279338186"/>
              </p:ext>
            </p:extLst>
          </p:nvPr>
        </p:nvGraphicFramePr>
        <p:xfrm>
          <a:off x="414835" y="2888811"/>
          <a:ext cx="2448387" cy="2736540"/>
        </p:xfrm>
        <a:graphic>
          <a:graphicData uri="http://schemas.openxmlformats.org/drawingml/2006/chart">
            <c:chart xmlns:c="http://schemas.openxmlformats.org/drawingml/2006/chart" xmlns:r="http://schemas.openxmlformats.org/officeDocument/2006/relationships" r:id="rId23"/>
          </a:graphicData>
        </a:graphic>
      </p:graphicFrame>
      <p:sp>
        <p:nvSpPr>
          <p:cNvPr id="9" name="Rechteck 8"/>
          <p:cNvSpPr/>
          <p:nvPr>
            <p:custDataLst>
              <p:tags r:id="rId13"/>
            </p:custDataLst>
          </p:nvPr>
        </p:nvSpPr>
        <p:spPr bwMode="gray">
          <a:xfrm>
            <a:off x="1187624" y="3860790"/>
            <a:ext cx="902811" cy="792110"/>
          </a:xfrm>
          <a:prstGeom prst="rect">
            <a:avLst/>
          </a:prstGeom>
        </p:spPr>
        <p:txBody>
          <a:bodyPr wrap="none" anchor="ctr">
            <a:noAutofit/>
          </a:bodyPr>
          <a:lstStyle/>
          <a:p>
            <a:pPr lvl="0" algn="ctr"/>
            <a:r>
              <a:rPr lang="hu-HU" sz="5400" b="1" dirty="0" smtClean="0">
                <a:solidFill>
                  <a:srgbClr val="004186"/>
                </a:solidFill>
              </a:rPr>
              <a:t>58</a:t>
            </a:r>
            <a:r>
              <a:rPr lang="en-US" sz="2800" b="1" dirty="0" smtClean="0">
                <a:solidFill>
                  <a:srgbClr val="004186"/>
                </a:solidFill>
              </a:rPr>
              <a:t>%</a:t>
            </a:r>
            <a:endParaRPr lang="en-US" sz="2800" b="1" dirty="0">
              <a:solidFill>
                <a:srgbClr val="004186"/>
              </a:solidFill>
            </a:endParaRPr>
          </a:p>
        </p:txBody>
      </p:sp>
      <p:sp>
        <p:nvSpPr>
          <p:cNvPr id="62" name="Ellipse 61"/>
          <p:cNvSpPr/>
          <p:nvPr>
            <p:custDataLst>
              <p:tags r:id="rId14"/>
            </p:custDataLst>
          </p:nvPr>
        </p:nvSpPr>
        <p:spPr bwMode="gray">
          <a:xfrm>
            <a:off x="3447139" y="3888663"/>
            <a:ext cx="1313538" cy="1313748"/>
          </a:xfrm>
          <a:prstGeom prst="ellipse">
            <a:avLst/>
          </a:prstGeom>
          <a:solidFill>
            <a:schemeClr val="bg1"/>
          </a:solidFill>
        </p:spPr>
        <p:txBody>
          <a:bodyPr wrap="none" anchor="ctr">
            <a:noAutofit/>
          </a:bodyPr>
          <a:lstStyle/>
          <a:p>
            <a:pPr lvl="0" algn="ctr"/>
            <a:endParaRPr lang="en-US" sz="2400" b="1" dirty="0">
              <a:solidFill>
                <a:srgbClr val="004186"/>
              </a:solidFill>
              <a:latin typeface="Arial Black" panose="020B0A04020102020204" pitchFamily="34" charset="0"/>
            </a:endParaRPr>
          </a:p>
        </p:txBody>
      </p:sp>
      <p:graphicFrame>
        <p:nvGraphicFramePr>
          <p:cNvPr id="63" name="Dia Asia"/>
          <p:cNvGraphicFramePr/>
          <p:nvPr>
            <p:custDataLst>
              <p:tags r:id="rId15"/>
            </p:custDataLst>
            <p:extLst>
              <p:ext uri="{D42A27DB-BD31-4B8C-83A1-F6EECF244321}">
                <p14:modId xmlns:p14="http://schemas.microsoft.com/office/powerpoint/2010/main" val="2424407981"/>
              </p:ext>
            </p:extLst>
          </p:nvPr>
        </p:nvGraphicFramePr>
        <p:xfrm>
          <a:off x="3203351" y="2924708"/>
          <a:ext cx="2448387" cy="2736540"/>
        </p:xfrm>
        <a:graphic>
          <a:graphicData uri="http://schemas.openxmlformats.org/drawingml/2006/chart">
            <c:chart xmlns:c="http://schemas.openxmlformats.org/drawingml/2006/chart" xmlns:r="http://schemas.openxmlformats.org/officeDocument/2006/relationships" r:id="rId24"/>
          </a:graphicData>
        </a:graphic>
      </p:graphicFrame>
      <p:sp>
        <p:nvSpPr>
          <p:cNvPr id="64" name="Rechteck 63"/>
          <p:cNvSpPr/>
          <p:nvPr>
            <p:custDataLst>
              <p:tags r:id="rId16"/>
            </p:custDataLst>
          </p:nvPr>
        </p:nvSpPr>
        <p:spPr bwMode="gray">
          <a:xfrm>
            <a:off x="3995675" y="3860790"/>
            <a:ext cx="902811" cy="792110"/>
          </a:xfrm>
          <a:prstGeom prst="rect">
            <a:avLst/>
          </a:prstGeom>
        </p:spPr>
        <p:txBody>
          <a:bodyPr wrap="none" anchor="ctr">
            <a:noAutofit/>
          </a:bodyPr>
          <a:lstStyle/>
          <a:p>
            <a:pPr lvl="0" algn="ctr"/>
            <a:r>
              <a:rPr lang="hu-HU" sz="5400" b="1" dirty="0" smtClean="0">
                <a:solidFill>
                  <a:schemeClr val="accent2"/>
                </a:solidFill>
              </a:rPr>
              <a:t>96</a:t>
            </a:r>
            <a:r>
              <a:rPr lang="en-US" sz="2800" b="1" dirty="0" smtClean="0">
                <a:solidFill>
                  <a:schemeClr val="accent2"/>
                </a:solidFill>
              </a:rPr>
              <a:t>%</a:t>
            </a:r>
            <a:endParaRPr lang="en-US" sz="2800" b="1" dirty="0">
              <a:solidFill>
                <a:schemeClr val="accent2"/>
              </a:solidFill>
            </a:endParaRPr>
          </a:p>
        </p:txBody>
      </p:sp>
      <p:sp>
        <p:nvSpPr>
          <p:cNvPr id="66" name="Ellipse 65"/>
          <p:cNvSpPr/>
          <p:nvPr>
            <p:custDataLst>
              <p:tags r:id="rId17"/>
            </p:custDataLst>
          </p:nvPr>
        </p:nvSpPr>
        <p:spPr bwMode="gray">
          <a:xfrm>
            <a:off x="6255833" y="3888899"/>
            <a:ext cx="1313538" cy="1313748"/>
          </a:xfrm>
          <a:prstGeom prst="ellipse">
            <a:avLst/>
          </a:prstGeom>
          <a:solidFill>
            <a:schemeClr val="bg1"/>
          </a:solidFill>
        </p:spPr>
        <p:txBody>
          <a:bodyPr wrap="none" anchor="ctr">
            <a:noAutofit/>
          </a:bodyPr>
          <a:lstStyle/>
          <a:p>
            <a:pPr lvl="0" algn="ctr"/>
            <a:endParaRPr lang="en-US" sz="2400" b="1" dirty="0">
              <a:solidFill>
                <a:srgbClr val="004186"/>
              </a:solidFill>
              <a:latin typeface="Arial Black" panose="020B0A04020102020204" pitchFamily="34" charset="0"/>
            </a:endParaRPr>
          </a:p>
        </p:txBody>
      </p:sp>
      <p:graphicFrame>
        <p:nvGraphicFramePr>
          <p:cNvPr id="67" name="Dia Asia"/>
          <p:cNvGraphicFramePr/>
          <p:nvPr>
            <p:custDataLst>
              <p:tags r:id="rId18"/>
            </p:custDataLst>
            <p:extLst>
              <p:ext uri="{D42A27DB-BD31-4B8C-83A1-F6EECF244321}">
                <p14:modId xmlns:p14="http://schemas.microsoft.com/office/powerpoint/2010/main" val="1637680495"/>
              </p:ext>
            </p:extLst>
          </p:nvPr>
        </p:nvGraphicFramePr>
        <p:xfrm>
          <a:off x="6012045" y="2924944"/>
          <a:ext cx="2448387" cy="2736540"/>
        </p:xfrm>
        <a:graphic>
          <a:graphicData uri="http://schemas.openxmlformats.org/drawingml/2006/chart">
            <c:chart xmlns:c="http://schemas.openxmlformats.org/drawingml/2006/chart" xmlns:r="http://schemas.openxmlformats.org/officeDocument/2006/relationships" r:id="rId25"/>
          </a:graphicData>
        </a:graphic>
      </p:graphicFrame>
      <p:sp>
        <p:nvSpPr>
          <p:cNvPr id="68" name="Rechteck 67"/>
          <p:cNvSpPr/>
          <p:nvPr>
            <p:custDataLst>
              <p:tags r:id="rId19"/>
            </p:custDataLst>
          </p:nvPr>
        </p:nvSpPr>
        <p:spPr bwMode="gray">
          <a:xfrm>
            <a:off x="6804369" y="3861026"/>
            <a:ext cx="902811" cy="792110"/>
          </a:xfrm>
          <a:prstGeom prst="rect">
            <a:avLst/>
          </a:prstGeom>
        </p:spPr>
        <p:txBody>
          <a:bodyPr wrap="none" anchor="ctr">
            <a:noAutofit/>
          </a:bodyPr>
          <a:lstStyle/>
          <a:p>
            <a:pPr lvl="0" algn="ctr"/>
            <a:r>
              <a:rPr lang="hu-HU" sz="5400" b="1" dirty="0" smtClean="0">
                <a:solidFill>
                  <a:schemeClr val="accent3"/>
                </a:solidFill>
              </a:rPr>
              <a:t>69</a:t>
            </a:r>
            <a:r>
              <a:rPr lang="en-US" sz="2800" b="1" dirty="0" smtClean="0">
                <a:solidFill>
                  <a:schemeClr val="accent3"/>
                </a:solidFill>
              </a:rPr>
              <a:t>%</a:t>
            </a:r>
            <a:endParaRPr lang="en-US" sz="2800" b="1" dirty="0">
              <a:solidFill>
                <a:schemeClr val="accent3"/>
              </a:solidFill>
            </a:endParaRPr>
          </a:p>
        </p:txBody>
      </p:sp>
      <p:sp>
        <p:nvSpPr>
          <p:cNvPr id="30" name="Text Placeholder 1"/>
          <p:cNvSpPr txBox="1">
            <a:spLocks/>
          </p:cNvSpPr>
          <p:nvPr>
            <p:custDataLst>
              <p:tags r:id="rId20"/>
            </p:custDataLst>
          </p:nvPr>
        </p:nvSpPr>
        <p:spPr bwMode="gray">
          <a:xfrm>
            <a:off x="395743" y="5661248"/>
            <a:ext cx="2448387" cy="576064"/>
          </a:xfrm>
          <a:prstGeom prst="rect">
            <a:avLst/>
          </a:prstGeom>
          <a:solidFill>
            <a:schemeClr val="bg2">
              <a:lumMod val="20000"/>
              <a:lumOff val="80000"/>
            </a:schemeClr>
          </a:solidFill>
          <a:ln w="9525">
            <a:no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800" dirty="0" smtClean="0"/>
              <a:t>More than half of the watched programs were watched by more people in the household</a:t>
            </a:r>
          </a:p>
        </p:txBody>
      </p:sp>
      <p:sp>
        <p:nvSpPr>
          <p:cNvPr id="40" name="Szövegdoboz 39"/>
          <p:cNvSpPr txBox="1"/>
          <p:nvPr/>
        </p:nvSpPr>
        <p:spPr bwMode="gray">
          <a:xfrm>
            <a:off x="1952626" y="5373397"/>
            <a:ext cx="837249" cy="108806"/>
          </a:xfrm>
          <a:prstGeom prst="rect">
            <a:avLst/>
          </a:prstGeom>
          <a:noFill/>
        </p:spPr>
        <p:txBody>
          <a:bodyPr vert="horz" wrap="square" lIns="0" tIns="0" rIns="0" bIns="0" rtlCol="0" anchor="t" anchorCtr="0">
            <a:noAutofit/>
          </a:bodyPr>
          <a:lstStyle/>
          <a:p>
            <a:pPr>
              <a:spcBef>
                <a:spcPts val="600"/>
              </a:spcBef>
            </a:pPr>
            <a:r>
              <a:rPr lang="en-US" sz="600" i="1" dirty="0">
                <a:solidFill>
                  <a:schemeClr val="bg2"/>
                </a:solidFill>
              </a:rPr>
              <a:t>Base: all watched programs, n= 2.181</a:t>
            </a:r>
          </a:p>
        </p:txBody>
      </p:sp>
      <p:sp>
        <p:nvSpPr>
          <p:cNvPr id="41" name="Szövegdoboz 40"/>
          <p:cNvSpPr txBox="1"/>
          <p:nvPr/>
        </p:nvSpPr>
        <p:spPr bwMode="gray">
          <a:xfrm>
            <a:off x="4886879" y="5365934"/>
            <a:ext cx="837249" cy="108806"/>
          </a:xfrm>
          <a:prstGeom prst="rect">
            <a:avLst/>
          </a:prstGeom>
          <a:noFill/>
        </p:spPr>
        <p:txBody>
          <a:bodyPr vert="horz" wrap="square" lIns="0" tIns="0" rIns="0" bIns="0" rtlCol="0" anchor="t" anchorCtr="0">
            <a:noAutofit/>
          </a:bodyPr>
          <a:lstStyle/>
          <a:p>
            <a:pPr>
              <a:spcBef>
                <a:spcPts val="600"/>
              </a:spcBef>
            </a:pPr>
            <a:r>
              <a:rPr lang="en-US" sz="600" i="1" dirty="0">
                <a:solidFill>
                  <a:srgbClr val="8E8581"/>
                </a:solidFill>
              </a:rPr>
              <a:t>Base: all watched programs, n= 2.181</a:t>
            </a:r>
          </a:p>
        </p:txBody>
      </p:sp>
      <p:sp>
        <p:nvSpPr>
          <p:cNvPr id="42" name="Szövegdoboz 41"/>
          <p:cNvSpPr txBox="1"/>
          <p:nvPr/>
        </p:nvSpPr>
        <p:spPr bwMode="gray">
          <a:xfrm>
            <a:off x="7507076" y="5347338"/>
            <a:ext cx="1027361" cy="273702"/>
          </a:xfrm>
          <a:prstGeom prst="rect">
            <a:avLst/>
          </a:prstGeom>
          <a:noFill/>
        </p:spPr>
        <p:txBody>
          <a:bodyPr vert="horz" wrap="square" lIns="0" tIns="0" rIns="0" bIns="0" rtlCol="0" anchor="t" anchorCtr="0">
            <a:noAutofit/>
          </a:bodyPr>
          <a:lstStyle/>
          <a:p>
            <a:pPr>
              <a:spcBef>
                <a:spcPts val="600"/>
              </a:spcBef>
            </a:pPr>
            <a:r>
              <a:rPr lang="en-US" sz="600" i="1" dirty="0" smtClean="0">
                <a:solidFill>
                  <a:srgbClr val="8E8581"/>
                </a:solidFill>
              </a:rPr>
              <a:t>Base: all watched programs, where the respondent took part in the decision</a:t>
            </a:r>
            <a:r>
              <a:rPr lang="en-US" sz="600" i="1" dirty="0" smtClean="0">
                <a:solidFill>
                  <a:schemeClr val="bg2"/>
                </a:solidFill>
                <a:latin typeface="Arial"/>
              </a:rPr>
              <a:t>, n= 2.099</a:t>
            </a:r>
          </a:p>
        </p:txBody>
      </p:sp>
    </p:spTree>
    <p:extLst>
      <p:ext uri="{BB962C8B-B14F-4D97-AF65-F5344CB8AC3E}">
        <p14:creationId xmlns:p14="http://schemas.microsoft.com/office/powerpoint/2010/main" val="171739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txBox="1">
            <a:spLocks/>
          </p:cNvSpPr>
          <p:nvPr>
            <p:custDataLst>
              <p:tags r:id="rId1"/>
            </p:custDataLst>
          </p:nvPr>
        </p:nvSpPr>
        <p:spPr bwMode="gray">
          <a:xfrm>
            <a:off x="323850" y="1052512"/>
            <a:ext cx="8496300" cy="864319"/>
          </a:xfrm>
          <a:prstGeom prst="rect">
            <a:avLst/>
          </a:prstGeom>
        </p:spPr>
        <p:txBody>
          <a:bodyPr vert="horz" lIns="0" tIns="0" rIns="0" bIns="0" rtlCol="0">
            <a:noAutofit/>
          </a:bodyPr>
          <a:lstStyle>
            <a:lvl1pPr marR="0" indent="0" fontAlgn="auto">
              <a:lnSpc>
                <a:spcPct val="100000"/>
              </a:lnSpc>
              <a:spcBef>
                <a:spcPts val="600"/>
              </a:spcBef>
              <a:spcAft>
                <a:spcPts val="0"/>
              </a:spcAft>
              <a:buClrTx/>
              <a:buSzTx/>
              <a:buFont typeface="Arial" pitchFamily="34" charset="0"/>
              <a:buNone/>
              <a:tabLst/>
              <a:defRPr lang="en-GB" noProof="0">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lang="de-DE" noProof="0" smtClean="0">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lang="en-GB" b="0" baseline="0" noProof="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latin typeface="Arial" pitchFamily="34" charset="0"/>
                <a:cs typeface="Arial" pitchFamily="34" charset="0"/>
              </a:defRPr>
            </a:lvl9pPr>
          </a:lstStyle>
          <a:p>
            <a:r>
              <a:rPr lang="en-US" dirty="0" smtClean="0"/>
              <a:t>Higher proportion of selected programs was pre-decided, mainly based on program preference or routine, smaller proportion was selected by surfing (based </a:t>
            </a:r>
            <a:r>
              <a:rPr lang="hu-HU" dirty="0" err="1" smtClean="0"/>
              <a:t>on</a:t>
            </a:r>
            <a:r>
              <a:rPr lang="hu-HU" dirty="0" smtClean="0"/>
              <a:t> </a:t>
            </a:r>
            <a:r>
              <a:rPr lang="en-US" dirty="0" smtClean="0"/>
              <a:t>program preference or interest)</a:t>
            </a:r>
            <a:endParaRPr lang="en-US" dirty="0"/>
          </a:p>
        </p:txBody>
      </p:sp>
      <p:sp>
        <p:nvSpPr>
          <p:cNvPr id="4" name="Cím 3"/>
          <p:cNvSpPr>
            <a:spLocks noGrp="1"/>
          </p:cNvSpPr>
          <p:nvPr>
            <p:ph type="title"/>
          </p:nvPr>
        </p:nvSpPr>
        <p:spPr/>
        <p:txBody>
          <a:bodyPr/>
          <a:lstStyle/>
          <a:p>
            <a:r>
              <a:rPr lang="hu-HU" b="1" dirty="0" smtClean="0"/>
              <a:t>PROGRAM PREFERENCE AND SURFING</a:t>
            </a:r>
            <a:endParaRPr lang="hu-HU" b="1" dirty="0"/>
          </a:p>
        </p:txBody>
      </p:sp>
      <p:sp>
        <p:nvSpPr>
          <p:cNvPr id="2" name="Szövegdoboz 1"/>
          <p:cNvSpPr txBox="1"/>
          <p:nvPr/>
        </p:nvSpPr>
        <p:spPr bwMode="gray">
          <a:xfrm>
            <a:off x="683568" y="2060848"/>
            <a:ext cx="3312368" cy="432048"/>
          </a:xfrm>
          <a:prstGeom prst="rect">
            <a:avLst/>
          </a:prstGeom>
          <a:noFill/>
        </p:spPr>
        <p:txBody>
          <a:bodyPr vert="horz" wrap="square" lIns="0" tIns="0" rIns="0" bIns="0" rtlCol="0" anchor="t" anchorCtr="0">
            <a:noAutofit/>
          </a:bodyPr>
          <a:lstStyle/>
          <a:p>
            <a:pPr>
              <a:spcBef>
                <a:spcPts val="600"/>
              </a:spcBef>
            </a:pPr>
            <a:r>
              <a:rPr lang="hu-HU" sz="1400" b="1" dirty="0" smtClean="0">
                <a:solidFill>
                  <a:schemeClr val="accent2"/>
                </a:solidFill>
                <a:latin typeface="Arial"/>
              </a:rPr>
              <a:t>PRE-DECIDED PROGRAMS (69%)</a:t>
            </a:r>
          </a:p>
        </p:txBody>
      </p:sp>
      <p:graphicFrame>
        <p:nvGraphicFramePr>
          <p:cNvPr id="23" name="Objekt 5"/>
          <p:cNvGraphicFramePr>
            <a:graphicFrameLocks noChangeAspect="1"/>
          </p:cNvGraphicFramePr>
          <p:nvPr>
            <p:custDataLst>
              <p:tags r:id="rId2"/>
            </p:custDataLst>
            <p:extLst>
              <p:ext uri="{D42A27DB-BD31-4B8C-83A1-F6EECF244321}">
                <p14:modId xmlns:p14="http://schemas.microsoft.com/office/powerpoint/2010/main" val="2149534016"/>
              </p:ext>
            </p:extLst>
          </p:nvPr>
        </p:nvGraphicFramePr>
        <p:xfrm>
          <a:off x="338509" y="2276872"/>
          <a:ext cx="4176713" cy="3024336"/>
        </p:xfrm>
        <a:graphic>
          <a:graphicData uri="http://schemas.openxmlformats.org/drawingml/2006/chart">
            <c:chart xmlns:c="http://schemas.openxmlformats.org/drawingml/2006/chart" xmlns:r="http://schemas.openxmlformats.org/officeDocument/2006/relationships" r:id="rId11"/>
          </a:graphicData>
        </a:graphic>
      </p:graphicFrame>
      <p:sp>
        <p:nvSpPr>
          <p:cNvPr id="24" name="Rechteck 3"/>
          <p:cNvSpPr/>
          <p:nvPr>
            <p:custDataLst>
              <p:tags r:id="rId3"/>
            </p:custDataLst>
          </p:nvPr>
        </p:nvSpPr>
        <p:spPr bwMode="gray">
          <a:xfrm>
            <a:off x="1187624" y="3275460"/>
            <a:ext cx="1800200" cy="8736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smtClean="0">
                <a:solidFill>
                  <a:srgbClr val="007DC3"/>
                </a:solidFill>
              </a:rPr>
              <a:t>93</a:t>
            </a:r>
            <a:r>
              <a:rPr lang="en-US" sz="5400" b="1" dirty="0" smtClean="0">
                <a:solidFill>
                  <a:srgbClr val="007DC3"/>
                </a:solidFill>
              </a:rPr>
              <a:t>%</a:t>
            </a:r>
          </a:p>
        </p:txBody>
      </p:sp>
      <p:sp>
        <p:nvSpPr>
          <p:cNvPr id="25" name="Szövegdoboz 24"/>
          <p:cNvSpPr txBox="1"/>
          <p:nvPr/>
        </p:nvSpPr>
        <p:spPr bwMode="gray">
          <a:xfrm>
            <a:off x="4572000" y="2060848"/>
            <a:ext cx="4104456" cy="432048"/>
          </a:xfrm>
          <a:prstGeom prst="rect">
            <a:avLst/>
          </a:prstGeom>
          <a:noFill/>
        </p:spPr>
        <p:txBody>
          <a:bodyPr vert="horz" wrap="square" lIns="0" tIns="0" rIns="0" bIns="0" rtlCol="0" anchor="t" anchorCtr="0">
            <a:noAutofit/>
          </a:bodyPr>
          <a:lstStyle/>
          <a:p>
            <a:pPr>
              <a:spcBef>
                <a:spcPts val="600"/>
              </a:spcBef>
            </a:pPr>
            <a:r>
              <a:rPr lang="hu-HU" sz="1400" b="1" dirty="0" smtClean="0">
                <a:solidFill>
                  <a:schemeClr val="accent2"/>
                </a:solidFill>
                <a:latin typeface="Arial"/>
              </a:rPr>
              <a:t>NOT PRE-DECIDED PROGRAMS (31%) </a:t>
            </a:r>
          </a:p>
        </p:txBody>
      </p:sp>
      <p:graphicFrame>
        <p:nvGraphicFramePr>
          <p:cNvPr id="31" name="Objekt 5"/>
          <p:cNvGraphicFramePr>
            <a:graphicFrameLocks noChangeAspect="1"/>
          </p:cNvGraphicFramePr>
          <p:nvPr>
            <p:custDataLst>
              <p:tags r:id="rId4"/>
            </p:custDataLst>
            <p:extLst>
              <p:ext uri="{D42A27DB-BD31-4B8C-83A1-F6EECF244321}">
                <p14:modId xmlns:p14="http://schemas.microsoft.com/office/powerpoint/2010/main" val="2690470560"/>
              </p:ext>
            </p:extLst>
          </p:nvPr>
        </p:nvGraphicFramePr>
        <p:xfrm>
          <a:off x="3914771" y="2238375"/>
          <a:ext cx="5112568" cy="3024336"/>
        </p:xfrm>
        <a:graphic>
          <a:graphicData uri="http://schemas.openxmlformats.org/drawingml/2006/chart">
            <c:chart xmlns:c="http://schemas.openxmlformats.org/drawingml/2006/chart" xmlns:r="http://schemas.openxmlformats.org/officeDocument/2006/relationships" r:id="rId12"/>
          </a:graphicData>
        </a:graphic>
      </p:graphicFrame>
      <p:sp>
        <p:nvSpPr>
          <p:cNvPr id="33" name="Rechteck 3"/>
          <p:cNvSpPr/>
          <p:nvPr>
            <p:custDataLst>
              <p:tags r:id="rId5"/>
            </p:custDataLst>
          </p:nvPr>
        </p:nvSpPr>
        <p:spPr bwMode="gray">
          <a:xfrm>
            <a:off x="5004048" y="3275460"/>
            <a:ext cx="1800200" cy="8736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smtClean="0">
                <a:solidFill>
                  <a:srgbClr val="007DC3"/>
                </a:solidFill>
              </a:rPr>
              <a:t>83</a:t>
            </a:r>
            <a:r>
              <a:rPr lang="en-US" sz="5400" b="1" dirty="0" smtClean="0">
                <a:solidFill>
                  <a:srgbClr val="007DC3"/>
                </a:solidFill>
              </a:rPr>
              <a:t>%</a:t>
            </a:r>
          </a:p>
        </p:txBody>
      </p:sp>
      <p:sp>
        <p:nvSpPr>
          <p:cNvPr id="11" name="Text Placeholder 1"/>
          <p:cNvSpPr txBox="1">
            <a:spLocks/>
          </p:cNvSpPr>
          <p:nvPr>
            <p:custDataLst>
              <p:tags r:id="rId6"/>
            </p:custDataLst>
          </p:nvPr>
        </p:nvSpPr>
        <p:spPr bwMode="gray">
          <a:xfrm>
            <a:off x="425747" y="5301208"/>
            <a:ext cx="3816673" cy="1003966"/>
          </a:xfrm>
          <a:prstGeom prst="rect">
            <a:avLst/>
          </a:prstGeom>
          <a:solidFill>
            <a:schemeClr val="bg1"/>
          </a:solidFill>
          <a:ln w="9525">
            <a:solidFill>
              <a:schemeClr val="tx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0"/>
              </a:spcBef>
            </a:pPr>
            <a:r>
              <a:rPr lang="en-US" sz="1200" b="1" dirty="0" smtClean="0">
                <a:solidFill>
                  <a:schemeClr val="accent2"/>
                </a:solidFill>
              </a:rPr>
              <a:t>Pre-decided programs</a:t>
            </a:r>
          </a:p>
          <a:p>
            <a:pPr>
              <a:spcBef>
                <a:spcPts val="0"/>
              </a:spcBef>
            </a:pPr>
            <a:r>
              <a:rPr lang="en-US" sz="800" dirty="0" smtClean="0"/>
              <a:t>93% of pre-decided programs were contents, which are watched by the repondents regularly or from time to time.</a:t>
            </a:r>
          </a:p>
          <a:p>
            <a:pPr>
              <a:spcBef>
                <a:spcPts val="0"/>
              </a:spcBef>
            </a:pPr>
            <a:r>
              <a:rPr lang="en-US" sz="800" dirty="0" smtClean="0"/>
              <a:t>Role of program magazines, trailers or offers is minimal in decision making process. This could be, because there were not really new programs in the </a:t>
            </a:r>
            <a:r>
              <a:rPr lang="en-US" sz="800" dirty="0" err="1" smtClean="0"/>
              <a:t>analy</a:t>
            </a:r>
            <a:r>
              <a:rPr lang="hu-HU" sz="800" dirty="0" smtClean="0"/>
              <a:t>z</a:t>
            </a:r>
            <a:r>
              <a:rPr lang="en-US" sz="800" dirty="0" err="1" smtClean="0"/>
              <a:t>ed</a:t>
            </a:r>
            <a:r>
              <a:rPr lang="en-US" sz="800" dirty="0" smtClean="0"/>
              <a:t> time-interval</a:t>
            </a:r>
            <a:r>
              <a:rPr lang="hu-HU" sz="800" dirty="0" smtClean="0"/>
              <a:t>,</a:t>
            </a:r>
            <a:r>
              <a:rPr lang="en-US" sz="800" dirty="0" smtClean="0"/>
              <a:t> and</a:t>
            </a:r>
            <a:r>
              <a:rPr lang="hu-HU" sz="800" dirty="0" smtClean="0"/>
              <a:t> </a:t>
            </a:r>
            <a:r>
              <a:rPr lang="en-US" sz="800" dirty="0" smtClean="0"/>
              <a:t>in case of generally or from time to time watched programs the starting time is already known.</a:t>
            </a:r>
            <a:endParaRPr lang="en-US" sz="800" dirty="0"/>
          </a:p>
        </p:txBody>
      </p:sp>
      <p:sp>
        <p:nvSpPr>
          <p:cNvPr id="12" name="Text Placeholder 1"/>
          <p:cNvSpPr txBox="1">
            <a:spLocks/>
          </p:cNvSpPr>
          <p:nvPr>
            <p:custDataLst>
              <p:tags r:id="rId7"/>
            </p:custDataLst>
          </p:nvPr>
        </p:nvSpPr>
        <p:spPr bwMode="gray">
          <a:xfrm>
            <a:off x="4644008" y="5305354"/>
            <a:ext cx="3816673" cy="1003966"/>
          </a:xfrm>
          <a:prstGeom prst="rect">
            <a:avLst/>
          </a:prstGeom>
          <a:solidFill>
            <a:schemeClr val="bg1"/>
          </a:solidFill>
          <a:ln w="9525">
            <a:solidFill>
              <a:schemeClr val="tx1"/>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Bef>
                <a:spcPts val="0"/>
              </a:spcBef>
            </a:pPr>
            <a:r>
              <a:rPr lang="en-US" sz="1200" b="1" dirty="0" smtClean="0">
                <a:solidFill>
                  <a:schemeClr val="accent2"/>
                </a:solidFill>
              </a:rPr>
              <a:t>Not pre-decided programs</a:t>
            </a:r>
          </a:p>
          <a:p>
            <a:pPr>
              <a:spcBef>
                <a:spcPts val="0"/>
              </a:spcBef>
            </a:pPr>
            <a:r>
              <a:rPr lang="en-US" sz="800" dirty="0" smtClean="0"/>
              <a:t>83% of not pre-defined programs was found via surfing. 64% of this programs was selected by surfing on the favorite channels, 28% of them was already known by the respondents as they watch them from time to time. At 42% the respondent has selected the given content based on what they had already seem from it. 13% of programs were watched because respondents could no find any better one during the surfing.</a:t>
            </a:r>
          </a:p>
        </p:txBody>
      </p:sp>
      <p:sp>
        <p:nvSpPr>
          <p:cNvPr id="14" name="Szövegdoboz 13"/>
          <p:cNvSpPr txBox="1"/>
          <p:nvPr/>
        </p:nvSpPr>
        <p:spPr bwMode="gray">
          <a:xfrm>
            <a:off x="611560" y="4941168"/>
            <a:ext cx="837249" cy="216024"/>
          </a:xfrm>
          <a:prstGeom prst="rect">
            <a:avLst/>
          </a:prstGeom>
          <a:noFill/>
        </p:spPr>
        <p:txBody>
          <a:bodyPr vert="horz" wrap="square" lIns="0" tIns="0" rIns="0" bIns="0" rtlCol="0" anchor="t" anchorCtr="0">
            <a:noAutofit/>
          </a:bodyPr>
          <a:lstStyle/>
          <a:p>
            <a:pPr>
              <a:spcBef>
                <a:spcPts val="600"/>
              </a:spcBef>
            </a:pPr>
            <a:r>
              <a:rPr lang="en-US" sz="600" i="1" dirty="0" smtClean="0">
                <a:solidFill>
                  <a:schemeClr val="bg2"/>
                </a:solidFill>
                <a:latin typeface="Arial"/>
              </a:rPr>
              <a:t>Base: pre-decided programs, n= 1.441</a:t>
            </a:r>
          </a:p>
        </p:txBody>
      </p:sp>
      <p:sp>
        <p:nvSpPr>
          <p:cNvPr id="15" name="Textplatzhalter 6"/>
          <p:cNvSpPr txBox="1">
            <a:spLocks/>
          </p:cNvSpPr>
          <p:nvPr>
            <p:custDataLst>
              <p:tags r:id="rId8"/>
            </p:custDataLst>
          </p:nvPr>
        </p:nvSpPr>
        <p:spPr bwMode="gray">
          <a:xfrm>
            <a:off x="323410" y="6309320"/>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B04C. Based on what have you decided to watch this program? </a:t>
            </a:r>
          </a:p>
          <a:p>
            <a:r>
              <a:rPr lang="en-US" sz="600" dirty="0" smtClean="0">
                <a:solidFill>
                  <a:schemeClr val="bg2"/>
                </a:solidFill>
              </a:rPr>
              <a:t>B04D. How did you decide to watch this program?</a:t>
            </a:r>
            <a:endParaRPr lang="en-US" sz="600" dirty="0">
              <a:solidFill>
                <a:schemeClr val="bg2"/>
              </a:solidFill>
            </a:endParaRPr>
          </a:p>
        </p:txBody>
      </p:sp>
      <p:sp>
        <p:nvSpPr>
          <p:cNvPr id="16" name="Szövegdoboz 15"/>
          <p:cNvSpPr txBox="1"/>
          <p:nvPr/>
        </p:nvSpPr>
        <p:spPr bwMode="gray">
          <a:xfrm>
            <a:off x="6471055" y="4941168"/>
            <a:ext cx="837249" cy="108806"/>
          </a:xfrm>
          <a:prstGeom prst="rect">
            <a:avLst/>
          </a:prstGeom>
          <a:noFill/>
        </p:spPr>
        <p:txBody>
          <a:bodyPr vert="horz" wrap="square" lIns="0" tIns="0" rIns="0" bIns="0" rtlCol="0" anchor="t" anchorCtr="0">
            <a:noAutofit/>
          </a:bodyPr>
          <a:lstStyle/>
          <a:p>
            <a:pPr>
              <a:spcBef>
                <a:spcPts val="600"/>
              </a:spcBef>
            </a:pPr>
            <a:r>
              <a:rPr lang="en-US" sz="600" i="1" dirty="0" smtClean="0">
                <a:solidFill>
                  <a:schemeClr val="bg2"/>
                </a:solidFill>
                <a:latin typeface="Arial"/>
              </a:rPr>
              <a:t>Base: not pre-decided, linear programs, n= 648</a:t>
            </a:r>
          </a:p>
        </p:txBody>
      </p:sp>
      <p:sp>
        <p:nvSpPr>
          <p:cNvPr id="3" name="Szövegdoboz 2"/>
          <p:cNvSpPr txBox="1"/>
          <p:nvPr/>
        </p:nvSpPr>
        <p:spPr bwMode="gray">
          <a:xfrm rot="21389233">
            <a:off x="1658156" y="4691911"/>
            <a:ext cx="859135" cy="218405"/>
          </a:xfrm>
          <a:prstGeom prst="rect">
            <a:avLst/>
          </a:prstGeom>
          <a:noFill/>
        </p:spPr>
        <p:txBody>
          <a:bodyPr vert="horz" wrap="square" lIns="0" tIns="0" rIns="0" bIns="0" rtlCol="0" anchor="t" anchorCtr="0">
            <a:noAutofit/>
          </a:bodyPr>
          <a:lstStyle/>
          <a:p>
            <a:pPr>
              <a:spcBef>
                <a:spcPts val="600"/>
              </a:spcBef>
            </a:pPr>
            <a:r>
              <a:rPr lang="hu-HU" sz="1200" b="1" dirty="0">
                <a:solidFill>
                  <a:schemeClr val="bg1"/>
                </a:solidFill>
                <a:latin typeface="Arial"/>
              </a:rPr>
              <a:t>L</a:t>
            </a:r>
            <a:r>
              <a:rPr lang="hu-HU" sz="1200" b="1" dirty="0" smtClean="0">
                <a:solidFill>
                  <a:schemeClr val="bg1"/>
                </a:solidFill>
                <a:latin typeface="Arial"/>
              </a:rPr>
              <a:t>OYALTY</a:t>
            </a:r>
          </a:p>
        </p:txBody>
      </p:sp>
      <p:sp>
        <p:nvSpPr>
          <p:cNvPr id="17" name="Szövegdoboz 16"/>
          <p:cNvSpPr txBox="1"/>
          <p:nvPr/>
        </p:nvSpPr>
        <p:spPr bwMode="gray">
          <a:xfrm rot="15689449">
            <a:off x="420676" y="3658117"/>
            <a:ext cx="1162825" cy="346843"/>
          </a:xfrm>
          <a:prstGeom prst="rect">
            <a:avLst/>
          </a:prstGeom>
          <a:noFill/>
        </p:spPr>
        <p:txBody>
          <a:bodyPr vert="horz" wrap="square" lIns="0" tIns="0" rIns="0" bIns="0" rtlCol="0" anchor="t" anchorCtr="0">
            <a:noAutofit/>
          </a:bodyPr>
          <a:lstStyle/>
          <a:p>
            <a:pPr>
              <a:spcBef>
                <a:spcPts val="600"/>
              </a:spcBef>
            </a:pPr>
            <a:r>
              <a:rPr lang="hu-HU" sz="1200" b="1" dirty="0" smtClean="0">
                <a:solidFill>
                  <a:schemeClr val="bg1"/>
                </a:solidFill>
                <a:latin typeface="Arial"/>
              </a:rPr>
              <a:t>PREFERENCE</a:t>
            </a:r>
          </a:p>
        </p:txBody>
      </p:sp>
      <p:sp>
        <p:nvSpPr>
          <p:cNvPr id="18" name="Szövegdoboz 17"/>
          <p:cNvSpPr txBox="1"/>
          <p:nvPr/>
        </p:nvSpPr>
        <p:spPr bwMode="gray">
          <a:xfrm rot="4117773">
            <a:off x="6548501" y="3168004"/>
            <a:ext cx="859135" cy="218405"/>
          </a:xfrm>
          <a:prstGeom prst="rect">
            <a:avLst/>
          </a:prstGeom>
          <a:noFill/>
        </p:spPr>
        <p:txBody>
          <a:bodyPr vert="horz" wrap="square" lIns="0" tIns="0" rIns="0" bIns="0" rtlCol="0" anchor="t" anchorCtr="0">
            <a:noAutofit/>
          </a:bodyPr>
          <a:lstStyle/>
          <a:p>
            <a:pPr>
              <a:spcBef>
                <a:spcPts val="600"/>
              </a:spcBef>
            </a:pPr>
            <a:r>
              <a:rPr lang="hu-HU" sz="800" b="1" dirty="0" smtClean="0">
                <a:solidFill>
                  <a:schemeClr val="bg1"/>
                </a:solidFill>
                <a:latin typeface="Arial"/>
              </a:rPr>
              <a:t>FAVORITE, PREFERENCE</a:t>
            </a:r>
          </a:p>
        </p:txBody>
      </p:sp>
      <p:sp>
        <p:nvSpPr>
          <p:cNvPr id="19" name="Szövegdoboz 18"/>
          <p:cNvSpPr txBox="1"/>
          <p:nvPr/>
        </p:nvSpPr>
        <p:spPr bwMode="gray">
          <a:xfrm rot="20718073">
            <a:off x="5953803" y="4542536"/>
            <a:ext cx="859135" cy="218405"/>
          </a:xfrm>
          <a:prstGeom prst="rect">
            <a:avLst/>
          </a:prstGeom>
          <a:noFill/>
        </p:spPr>
        <p:txBody>
          <a:bodyPr vert="horz" wrap="square" lIns="0" tIns="0" rIns="0" bIns="0" rtlCol="0" anchor="t" anchorCtr="0">
            <a:noAutofit/>
          </a:bodyPr>
          <a:lstStyle/>
          <a:p>
            <a:pPr>
              <a:spcBef>
                <a:spcPts val="600"/>
              </a:spcBef>
            </a:pPr>
            <a:r>
              <a:rPr lang="hu-HU" sz="800" b="1" dirty="0" smtClean="0">
                <a:solidFill>
                  <a:schemeClr val="bg1"/>
                </a:solidFill>
                <a:latin typeface="Arial"/>
              </a:rPr>
              <a:t>FAVORITE, INTERESTED</a:t>
            </a:r>
          </a:p>
        </p:txBody>
      </p:sp>
      <p:sp>
        <p:nvSpPr>
          <p:cNvPr id="20" name="Szövegdoboz 19"/>
          <p:cNvSpPr txBox="1"/>
          <p:nvPr/>
        </p:nvSpPr>
        <p:spPr bwMode="gray">
          <a:xfrm rot="1925634">
            <a:off x="4883973" y="4696472"/>
            <a:ext cx="706773" cy="207594"/>
          </a:xfrm>
          <a:prstGeom prst="rect">
            <a:avLst/>
          </a:prstGeom>
          <a:noFill/>
        </p:spPr>
        <p:txBody>
          <a:bodyPr vert="horz" wrap="square" lIns="0" tIns="0" rIns="0" bIns="0" rtlCol="0" anchor="t" anchorCtr="0">
            <a:noAutofit/>
          </a:bodyPr>
          <a:lstStyle/>
          <a:p>
            <a:pPr>
              <a:spcBef>
                <a:spcPts val="600"/>
              </a:spcBef>
            </a:pPr>
            <a:r>
              <a:rPr lang="hu-HU" sz="600" b="1" dirty="0" smtClean="0">
                <a:solidFill>
                  <a:schemeClr val="bg1"/>
                </a:solidFill>
                <a:latin typeface="Arial"/>
              </a:rPr>
              <a:t>FAVORITE, THERE WAS NO BETTER</a:t>
            </a:r>
          </a:p>
        </p:txBody>
      </p:sp>
      <p:sp>
        <p:nvSpPr>
          <p:cNvPr id="21" name="Szövegdoboz 20"/>
          <p:cNvSpPr txBox="1"/>
          <p:nvPr/>
        </p:nvSpPr>
        <p:spPr bwMode="gray">
          <a:xfrm rot="20415596">
            <a:off x="4658300" y="4092632"/>
            <a:ext cx="706773" cy="207594"/>
          </a:xfrm>
          <a:prstGeom prst="rect">
            <a:avLst/>
          </a:prstGeom>
          <a:noFill/>
        </p:spPr>
        <p:txBody>
          <a:bodyPr vert="horz" wrap="square" lIns="0" tIns="0" rIns="0" bIns="0" rtlCol="0" anchor="t" anchorCtr="0">
            <a:noAutofit/>
          </a:bodyPr>
          <a:lstStyle/>
          <a:p>
            <a:pPr>
              <a:spcBef>
                <a:spcPts val="600"/>
              </a:spcBef>
            </a:pPr>
            <a:r>
              <a:rPr lang="hu-HU" sz="500" b="1" dirty="0" smtClean="0">
                <a:solidFill>
                  <a:schemeClr val="bg1"/>
                </a:solidFill>
                <a:latin typeface="Arial"/>
              </a:rPr>
              <a:t>ALL,           PREFERENCE</a:t>
            </a:r>
          </a:p>
        </p:txBody>
      </p:sp>
      <p:sp>
        <p:nvSpPr>
          <p:cNvPr id="22" name="Szövegdoboz 21"/>
          <p:cNvSpPr txBox="1"/>
          <p:nvPr/>
        </p:nvSpPr>
        <p:spPr bwMode="gray">
          <a:xfrm>
            <a:off x="4636371" y="3107394"/>
            <a:ext cx="367677" cy="246941"/>
          </a:xfrm>
          <a:prstGeom prst="rect">
            <a:avLst/>
          </a:prstGeom>
          <a:noFill/>
        </p:spPr>
        <p:txBody>
          <a:bodyPr vert="horz" wrap="square" lIns="0" tIns="0" rIns="0" bIns="0" rtlCol="0" anchor="t" anchorCtr="0">
            <a:noAutofit/>
          </a:bodyPr>
          <a:lstStyle/>
          <a:p>
            <a:pPr>
              <a:spcBef>
                <a:spcPts val="600"/>
              </a:spcBef>
            </a:pPr>
            <a:r>
              <a:rPr lang="hu-HU" sz="500" b="1" dirty="0" smtClean="0">
                <a:solidFill>
                  <a:schemeClr val="bg1"/>
                </a:solidFill>
                <a:latin typeface="Arial"/>
              </a:rPr>
              <a:t>ALL, THERE WAS NO BETTER</a:t>
            </a:r>
          </a:p>
        </p:txBody>
      </p:sp>
      <p:sp>
        <p:nvSpPr>
          <p:cNvPr id="26" name="Szövegdoboz 25"/>
          <p:cNvSpPr txBox="1"/>
          <p:nvPr/>
        </p:nvSpPr>
        <p:spPr bwMode="gray">
          <a:xfrm rot="20415596">
            <a:off x="4595487" y="3870071"/>
            <a:ext cx="457081" cy="218606"/>
          </a:xfrm>
          <a:prstGeom prst="rect">
            <a:avLst/>
          </a:prstGeom>
          <a:noFill/>
        </p:spPr>
        <p:txBody>
          <a:bodyPr vert="horz" wrap="square" lIns="0" tIns="0" rIns="0" bIns="0" rtlCol="0" anchor="t" anchorCtr="0">
            <a:noAutofit/>
          </a:bodyPr>
          <a:lstStyle/>
          <a:p>
            <a:pPr>
              <a:spcBef>
                <a:spcPts val="600"/>
              </a:spcBef>
            </a:pPr>
            <a:r>
              <a:rPr lang="hu-HU" sz="500" b="1" dirty="0" smtClean="0">
                <a:solidFill>
                  <a:schemeClr val="bg1"/>
                </a:solidFill>
                <a:latin typeface="Arial"/>
              </a:rPr>
              <a:t>ALL, INETEREST</a:t>
            </a:r>
          </a:p>
        </p:txBody>
      </p:sp>
    </p:spTree>
    <p:extLst>
      <p:ext uri="{BB962C8B-B14F-4D97-AF65-F5344CB8AC3E}">
        <p14:creationId xmlns:p14="http://schemas.microsoft.com/office/powerpoint/2010/main" val="1493797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gyenes összekötő 54"/>
          <p:cNvCxnSpPr/>
          <p:nvPr/>
        </p:nvCxnSpPr>
        <p:spPr>
          <a:xfrm>
            <a:off x="4696966" y="5661248"/>
            <a:ext cx="656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ím 2"/>
          <p:cNvSpPr>
            <a:spLocks noGrp="1"/>
          </p:cNvSpPr>
          <p:nvPr>
            <p:ph type="title"/>
          </p:nvPr>
        </p:nvSpPr>
        <p:spPr>
          <a:xfrm>
            <a:off x="323528" y="260648"/>
            <a:ext cx="6336822" cy="648300"/>
          </a:xfrm>
        </p:spPr>
        <p:txBody>
          <a:bodyPr/>
          <a:lstStyle/>
          <a:p>
            <a:r>
              <a:rPr lang="hu-HU" b="1" dirty="0" smtClean="0"/>
              <a:t>TIME OF THE DECISION AND PREFERENCE</a:t>
            </a:r>
            <a:endParaRPr lang="hu-HU" b="1" dirty="0"/>
          </a:p>
        </p:txBody>
      </p:sp>
      <p:sp>
        <p:nvSpPr>
          <p:cNvPr id="5" name="Textfeld 10"/>
          <p:cNvSpPr txBox="1"/>
          <p:nvPr>
            <p:custDataLst>
              <p:tags r:id="rId1"/>
            </p:custDataLst>
          </p:nvPr>
        </p:nvSpPr>
        <p:spPr bwMode="gray">
          <a:xfrm>
            <a:off x="323528" y="1808972"/>
            <a:ext cx="1872000" cy="4572356"/>
          </a:xfrm>
          <a:prstGeom prst="rect">
            <a:avLst/>
          </a:prstGeom>
          <a:solidFill>
            <a:schemeClr val="accent1"/>
          </a:solidFill>
          <a:ln>
            <a:solidFill>
              <a:schemeClr val="accent1"/>
            </a:solidFill>
          </a:ln>
          <a:effectLst/>
        </p:spPr>
        <p:txBody>
          <a:bodyPr vert="horz" wrap="square" lIns="90000" tIns="46800" rIns="90000" bIns="46800" rtlCol="0" anchor="ctr" anchorCtr="0">
            <a:noAutofit/>
          </a:bodyPr>
          <a:lstStyle/>
          <a:p>
            <a:pPr algn="ctr">
              <a:buSzPct val="100000"/>
            </a:pPr>
            <a:r>
              <a:rPr lang="en-US" sz="2000" b="1" dirty="0" smtClean="0">
                <a:solidFill>
                  <a:schemeClr val="bg1"/>
                </a:solidFill>
                <a:latin typeface="+mj-lt"/>
              </a:rPr>
              <a:t>Respondent took part in deciding what to watch</a:t>
            </a:r>
            <a:endParaRPr lang="en-US" sz="2400" b="1" dirty="0" smtClean="0">
              <a:solidFill>
                <a:schemeClr val="bg1"/>
              </a:solidFill>
              <a:latin typeface="+mj-lt"/>
            </a:endParaRPr>
          </a:p>
          <a:p>
            <a:pPr algn="ctr">
              <a:buSzPct val="100000"/>
            </a:pPr>
            <a:r>
              <a:rPr lang="en-US" sz="1200" b="1" i="1" dirty="0" smtClean="0">
                <a:solidFill>
                  <a:schemeClr val="bg1"/>
                </a:solidFill>
                <a:latin typeface="+mj-lt"/>
              </a:rPr>
              <a:t>(96,3% of programs)</a:t>
            </a:r>
            <a:endParaRPr lang="en-US" sz="1200" b="1" i="1" dirty="0">
              <a:solidFill>
                <a:schemeClr val="bg1"/>
              </a:solidFill>
              <a:latin typeface="+mj-lt"/>
            </a:endParaRPr>
          </a:p>
        </p:txBody>
      </p:sp>
      <p:sp>
        <p:nvSpPr>
          <p:cNvPr id="6" name="Textfeld 39"/>
          <p:cNvSpPr txBox="1"/>
          <p:nvPr>
            <p:custDataLst>
              <p:tags r:id="rId2"/>
            </p:custDataLst>
          </p:nvPr>
        </p:nvSpPr>
        <p:spPr bwMode="gray">
          <a:xfrm>
            <a:off x="2547789" y="1808869"/>
            <a:ext cx="2160240" cy="3123336"/>
          </a:xfrm>
          <a:prstGeom prst="rect">
            <a:avLst/>
          </a:prstGeom>
          <a:solidFill>
            <a:schemeClr val="accent2"/>
          </a:solidFill>
          <a:ln>
            <a:solidFill>
              <a:schemeClr val="accent2"/>
            </a:solidFill>
          </a:ln>
          <a:effectLst/>
        </p:spPr>
        <p:txBody>
          <a:bodyPr vert="horz" wrap="square" lIns="90000" tIns="46800" rIns="90000" bIns="46800" rtlCol="0" anchor="ctr" anchorCtr="0">
            <a:noAutofit/>
          </a:bodyPr>
          <a:lstStyle/>
          <a:p>
            <a:pPr algn="ctr">
              <a:buSzPct val="100000"/>
            </a:pPr>
            <a:r>
              <a:rPr lang="en-US" sz="2000" b="1" dirty="0" smtClean="0">
                <a:solidFill>
                  <a:schemeClr val="bg1"/>
                </a:solidFill>
              </a:rPr>
              <a:t>Pre-decided programs     </a:t>
            </a:r>
            <a:r>
              <a:rPr lang="en-US" sz="1200" b="1" i="1" dirty="0" smtClean="0">
                <a:solidFill>
                  <a:schemeClr val="bg1"/>
                </a:solidFill>
              </a:rPr>
              <a:t>(66,1% of programs)</a:t>
            </a:r>
            <a:endParaRPr lang="en-US" sz="1200" b="1" i="1" dirty="0">
              <a:solidFill>
                <a:schemeClr val="bg1"/>
              </a:solidFill>
            </a:endParaRPr>
          </a:p>
        </p:txBody>
      </p:sp>
      <p:cxnSp>
        <p:nvCxnSpPr>
          <p:cNvPr id="12" name="Gewinkelte Verbindung 11"/>
          <p:cNvCxnSpPr>
            <a:stCxn id="5" idx="3"/>
            <a:endCxn id="7" idx="1"/>
          </p:cNvCxnSpPr>
          <p:nvPr>
            <p:custDataLst>
              <p:tags r:id="rId3"/>
            </p:custDataLst>
          </p:nvPr>
        </p:nvCxnSpPr>
        <p:spPr bwMode="gray">
          <a:xfrm>
            <a:off x="2195528" y="4095150"/>
            <a:ext cx="360248" cy="1674111"/>
          </a:xfrm>
          <a:prstGeom prst="bentConnector3">
            <a:avLst>
              <a:gd name="adj1" fmla="val 50000"/>
            </a:avLst>
          </a:prstGeom>
          <a:ln>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6" name="Textplatzhalter 2"/>
          <p:cNvSpPr txBox="1">
            <a:spLocks/>
          </p:cNvSpPr>
          <p:nvPr>
            <p:custDataLst>
              <p:tags r:id="rId4"/>
            </p:custDataLst>
          </p:nvPr>
        </p:nvSpPr>
        <p:spPr bwMode="gray">
          <a:xfrm>
            <a:off x="323850" y="1052513"/>
            <a:ext cx="8496300" cy="288000"/>
          </a:xfrm>
          <a:prstGeom prst="rect">
            <a:avLst/>
          </a:prstGeom>
        </p:spPr>
        <p:txBody>
          <a:bodyPr vert="horz" lIns="0" tIns="0" rIns="0" bIns="0" rtlCol="0">
            <a:noAutofit/>
          </a:bodyPr>
          <a:lstStyle>
            <a:lvl1pPr marR="0" indent="0" fontAlgn="auto">
              <a:lnSpc>
                <a:spcPct val="100000"/>
              </a:lnSpc>
              <a:spcBef>
                <a:spcPts val="600"/>
              </a:spcBef>
              <a:spcAft>
                <a:spcPts val="0"/>
              </a:spcAft>
              <a:buClrTx/>
              <a:buSzTx/>
              <a:buFont typeface="Arial" pitchFamily="34" charset="0"/>
              <a:buNone/>
              <a:tabLst/>
              <a:defRPr lang="en-GB" noProof="0">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lang="de-DE" noProof="0" smtClean="0">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lang="en-GB" b="0" baseline="0" noProof="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latin typeface="Arial" pitchFamily="34" charset="0"/>
                <a:cs typeface="Arial" pitchFamily="34" charset="0"/>
              </a:defRPr>
            </a:lvl9pPr>
          </a:lstStyle>
          <a:p>
            <a:r>
              <a:rPr lang="en-US" dirty="0" smtClean="0"/>
              <a:t>Supposed decision tree (before the research), based on the result of the quantitative research phase</a:t>
            </a:r>
            <a:endParaRPr lang="en-US" dirty="0"/>
          </a:p>
        </p:txBody>
      </p:sp>
      <p:cxnSp>
        <p:nvCxnSpPr>
          <p:cNvPr id="18" name="Gewinkelte Verbindung 49"/>
          <p:cNvCxnSpPr/>
          <p:nvPr>
            <p:custDataLst>
              <p:tags r:id="rId5"/>
            </p:custDataLst>
          </p:nvPr>
        </p:nvCxnSpPr>
        <p:spPr bwMode="gray">
          <a:xfrm flipV="1">
            <a:off x="2214578" y="3068960"/>
            <a:ext cx="333211" cy="694454"/>
          </a:xfrm>
          <a:prstGeom prst="bentConnector3">
            <a:avLst>
              <a:gd name="adj1" fmla="val 50000"/>
            </a:avLst>
          </a:prstGeom>
          <a:ln>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Egyenes összekötő 96"/>
          <p:cNvCxnSpPr/>
          <p:nvPr/>
        </p:nvCxnSpPr>
        <p:spPr>
          <a:xfrm>
            <a:off x="4708029" y="2204864"/>
            <a:ext cx="656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feld 73"/>
          <p:cNvSpPr txBox="1"/>
          <p:nvPr>
            <p:custDataLst>
              <p:tags r:id="rId6"/>
            </p:custDataLst>
          </p:nvPr>
        </p:nvSpPr>
        <p:spPr bwMode="gray">
          <a:xfrm>
            <a:off x="5906244" y="5133410"/>
            <a:ext cx="2266156" cy="454804"/>
          </a:xfrm>
          <a:prstGeom prst="rect">
            <a:avLst/>
          </a:prstGeom>
          <a:solidFill>
            <a:schemeClr val="accent4"/>
          </a:solidFill>
          <a:ln>
            <a:solidFill>
              <a:schemeClr val="accent3"/>
            </a:solidFill>
          </a:ln>
          <a:effectLst/>
        </p:spPr>
        <p:txBody>
          <a:bodyPr vert="horz" wrap="square" lIns="90000" tIns="46800" rIns="90000" bIns="46800" rtlCol="0" anchor="ctr" anchorCtr="0">
            <a:noAutofit/>
          </a:bodyPr>
          <a:lstStyle/>
          <a:p>
            <a:pPr>
              <a:buSzPct val="100000"/>
            </a:pPr>
            <a:r>
              <a:rPr lang="en-US" sz="1200" b="1" dirty="0" smtClean="0"/>
              <a:t>Was surfing, generally watch it </a:t>
            </a:r>
            <a:r>
              <a:rPr lang="en-US" sz="1000" b="1" i="1" dirty="0" smtClean="0"/>
              <a:t>(8,3% of programs)</a:t>
            </a:r>
            <a:endParaRPr lang="en-US" sz="1000" b="1" i="1" dirty="0"/>
          </a:p>
        </p:txBody>
      </p:sp>
      <p:sp>
        <p:nvSpPr>
          <p:cNvPr id="41" name="Textfeld 80"/>
          <p:cNvSpPr txBox="1"/>
          <p:nvPr>
            <p:custDataLst>
              <p:tags r:id="rId7"/>
            </p:custDataLst>
          </p:nvPr>
        </p:nvSpPr>
        <p:spPr bwMode="gray">
          <a:xfrm>
            <a:off x="5916778" y="5920020"/>
            <a:ext cx="1535542" cy="272912"/>
          </a:xfrm>
          <a:prstGeom prst="rect">
            <a:avLst/>
          </a:prstGeom>
          <a:solidFill>
            <a:schemeClr val="accent4"/>
          </a:solidFill>
          <a:ln>
            <a:solidFill>
              <a:schemeClr val="accent3"/>
            </a:solidFill>
          </a:ln>
          <a:effectLst/>
        </p:spPr>
        <p:txBody>
          <a:bodyPr vert="horz" wrap="square" lIns="90000" tIns="46800" rIns="90000" bIns="46800" rtlCol="0" anchor="ctr" anchorCtr="0">
            <a:noAutofit/>
          </a:bodyPr>
          <a:lstStyle/>
          <a:p>
            <a:pPr>
              <a:buSzPct val="100000"/>
            </a:pPr>
            <a:r>
              <a:rPr lang="en-US" sz="700" b="1" dirty="0" smtClean="0"/>
              <a:t>Background noise, other</a:t>
            </a:r>
          </a:p>
          <a:p>
            <a:pPr>
              <a:buSzPct val="100000"/>
            </a:pPr>
            <a:r>
              <a:rPr lang="en-US" sz="600" b="1" i="1" dirty="0" smtClean="0"/>
              <a:t>(2,8% of programs)</a:t>
            </a:r>
            <a:endParaRPr lang="en-US" sz="600" b="1" i="1" dirty="0"/>
          </a:p>
        </p:txBody>
      </p:sp>
      <p:sp>
        <p:nvSpPr>
          <p:cNvPr id="80" name="Textfeld 73"/>
          <p:cNvSpPr txBox="1"/>
          <p:nvPr>
            <p:custDataLst>
              <p:tags r:id="rId8"/>
            </p:custDataLst>
          </p:nvPr>
        </p:nvSpPr>
        <p:spPr bwMode="gray">
          <a:xfrm>
            <a:off x="5886873" y="4475212"/>
            <a:ext cx="2573559" cy="606383"/>
          </a:xfrm>
          <a:prstGeom prst="rect">
            <a:avLst/>
          </a:prstGeom>
          <a:solidFill>
            <a:schemeClr val="accent4"/>
          </a:solidFill>
          <a:ln>
            <a:solidFill>
              <a:schemeClr val="accent3"/>
            </a:solidFill>
          </a:ln>
          <a:effectLst/>
        </p:spPr>
        <p:txBody>
          <a:bodyPr vert="horz" wrap="square" lIns="90000" tIns="46800" rIns="90000" bIns="46800" rtlCol="0" anchor="ctr" anchorCtr="0">
            <a:noAutofit/>
          </a:bodyPr>
          <a:lstStyle/>
          <a:p>
            <a:pPr>
              <a:buSzPct val="100000"/>
            </a:pPr>
            <a:r>
              <a:rPr lang="en-US" sz="1600" b="1" dirty="0" smtClean="0"/>
              <a:t>Was surfing, stayed here </a:t>
            </a:r>
            <a:r>
              <a:rPr lang="en-US" sz="1100" b="1" i="1" dirty="0" smtClean="0"/>
              <a:t>(16,4% of programs)</a:t>
            </a:r>
            <a:endParaRPr lang="en-US" sz="1100" b="1" i="1" dirty="0"/>
          </a:p>
        </p:txBody>
      </p:sp>
      <p:sp>
        <p:nvSpPr>
          <p:cNvPr id="81" name="Textfeld 73"/>
          <p:cNvSpPr txBox="1"/>
          <p:nvPr>
            <p:custDataLst>
              <p:tags r:id="rId9"/>
            </p:custDataLst>
          </p:nvPr>
        </p:nvSpPr>
        <p:spPr bwMode="gray">
          <a:xfrm>
            <a:off x="5916403" y="5627340"/>
            <a:ext cx="1535917" cy="271108"/>
          </a:xfrm>
          <a:prstGeom prst="rect">
            <a:avLst/>
          </a:prstGeom>
          <a:solidFill>
            <a:schemeClr val="accent4"/>
          </a:solidFill>
          <a:ln>
            <a:solidFill>
              <a:schemeClr val="accent3"/>
            </a:solidFill>
          </a:ln>
          <a:effectLst/>
        </p:spPr>
        <p:txBody>
          <a:bodyPr vert="horz" wrap="square" lIns="90000" tIns="46800" rIns="90000" bIns="46800" rtlCol="0" anchor="ctr" anchorCtr="0">
            <a:noAutofit/>
          </a:bodyPr>
          <a:lstStyle/>
          <a:p>
            <a:pPr>
              <a:buSzPct val="100000"/>
            </a:pPr>
            <a:r>
              <a:rPr lang="en-US" sz="700" b="1" dirty="0" smtClean="0"/>
              <a:t>Stayed here after the </a:t>
            </a:r>
            <a:r>
              <a:rPr lang="hu-HU" sz="700" b="1" dirty="0" smtClean="0"/>
              <a:t>ad </a:t>
            </a:r>
            <a:r>
              <a:rPr lang="en-US" sz="700" b="1" dirty="0" smtClean="0"/>
              <a:t>brake</a:t>
            </a:r>
          </a:p>
          <a:p>
            <a:pPr>
              <a:buSzPct val="100000"/>
            </a:pPr>
            <a:r>
              <a:rPr lang="en-US" sz="600" b="1" i="1" dirty="0" smtClean="0"/>
              <a:t>(2,2% of programs)</a:t>
            </a:r>
            <a:endParaRPr lang="en-US" sz="600" b="1" i="1" dirty="0"/>
          </a:p>
        </p:txBody>
      </p:sp>
      <p:sp>
        <p:nvSpPr>
          <p:cNvPr id="122" name="Textfeld 80"/>
          <p:cNvSpPr txBox="1"/>
          <p:nvPr>
            <p:custDataLst>
              <p:tags r:id="rId10"/>
            </p:custDataLst>
          </p:nvPr>
        </p:nvSpPr>
        <p:spPr bwMode="gray">
          <a:xfrm>
            <a:off x="5915847" y="6216759"/>
            <a:ext cx="1066325" cy="212194"/>
          </a:xfrm>
          <a:prstGeom prst="rect">
            <a:avLst/>
          </a:prstGeom>
          <a:solidFill>
            <a:schemeClr val="accent4"/>
          </a:solidFill>
          <a:ln>
            <a:solidFill>
              <a:schemeClr val="accent3"/>
            </a:solidFill>
          </a:ln>
          <a:effectLst/>
        </p:spPr>
        <p:txBody>
          <a:bodyPr vert="horz" wrap="square" lIns="90000" tIns="46800" rIns="90000" bIns="46800" rtlCol="0" anchor="ctr" anchorCtr="0">
            <a:noAutofit/>
          </a:bodyPr>
          <a:lstStyle/>
          <a:p>
            <a:pPr>
              <a:buSzPct val="100000"/>
            </a:pPr>
            <a:r>
              <a:rPr lang="en-US" sz="600" b="1" dirty="0" smtClean="0"/>
              <a:t>Non-linear programs </a:t>
            </a:r>
            <a:r>
              <a:rPr lang="en-US" sz="600" b="1" i="1" dirty="0" smtClean="0"/>
              <a:t>(0,5% of programs)</a:t>
            </a:r>
            <a:endParaRPr lang="en-US" sz="600" b="1" i="1" dirty="0"/>
          </a:p>
        </p:txBody>
      </p:sp>
      <p:cxnSp>
        <p:nvCxnSpPr>
          <p:cNvPr id="123" name="Egyenes összekötő 122"/>
          <p:cNvCxnSpPr/>
          <p:nvPr/>
        </p:nvCxnSpPr>
        <p:spPr>
          <a:xfrm>
            <a:off x="3923928" y="5769212"/>
            <a:ext cx="0" cy="180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Szövegdoboz 125"/>
          <p:cNvSpPr txBox="1"/>
          <p:nvPr/>
        </p:nvSpPr>
        <p:spPr bwMode="gray">
          <a:xfrm>
            <a:off x="4788024" y="1844824"/>
            <a:ext cx="430833" cy="360040"/>
          </a:xfrm>
          <a:prstGeom prst="rect">
            <a:avLst/>
          </a:prstGeom>
          <a:noFill/>
        </p:spPr>
        <p:txBody>
          <a:bodyPr vert="horz" wrap="square" lIns="0" tIns="0" rIns="0" bIns="0" rtlCol="0" anchor="t" anchorCtr="0">
            <a:noAutofit/>
          </a:bodyPr>
          <a:lstStyle/>
          <a:p>
            <a:pPr>
              <a:spcBef>
                <a:spcPts val="600"/>
              </a:spcBef>
            </a:pPr>
            <a:r>
              <a:rPr lang="en-US" sz="600" dirty="0" smtClean="0">
                <a:solidFill>
                  <a:schemeClr val="bg2"/>
                </a:solidFill>
                <a:latin typeface="Arial"/>
              </a:rPr>
              <a:t>Form this not linear: 1,2%</a:t>
            </a:r>
          </a:p>
        </p:txBody>
      </p:sp>
      <p:sp>
        <p:nvSpPr>
          <p:cNvPr id="7" name="Textfeld 41"/>
          <p:cNvSpPr txBox="1"/>
          <p:nvPr>
            <p:custDataLst>
              <p:tags r:id="rId11"/>
            </p:custDataLst>
          </p:nvPr>
        </p:nvSpPr>
        <p:spPr bwMode="gray">
          <a:xfrm>
            <a:off x="2555776" y="5157193"/>
            <a:ext cx="2160240" cy="1224136"/>
          </a:xfrm>
          <a:prstGeom prst="rect">
            <a:avLst/>
          </a:prstGeom>
          <a:solidFill>
            <a:schemeClr val="accent2"/>
          </a:solidFill>
          <a:ln>
            <a:solidFill>
              <a:schemeClr val="accent2"/>
            </a:solidFill>
          </a:ln>
          <a:effectLst/>
        </p:spPr>
        <p:txBody>
          <a:bodyPr vert="horz" wrap="square" lIns="90000" tIns="46800" rIns="90000" bIns="46800" rtlCol="0" anchor="ctr" anchorCtr="0">
            <a:noAutofit/>
          </a:bodyPr>
          <a:lstStyle/>
          <a:p>
            <a:pPr algn="ctr">
              <a:buSzPct val="100000"/>
            </a:pPr>
            <a:r>
              <a:rPr lang="en-US" b="1" dirty="0" smtClean="0">
                <a:solidFill>
                  <a:schemeClr val="bg1"/>
                </a:solidFill>
              </a:rPr>
              <a:t>Not pre-decided programs    </a:t>
            </a:r>
          </a:p>
          <a:p>
            <a:pPr algn="ctr">
              <a:buSzPct val="100000"/>
            </a:pPr>
            <a:r>
              <a:rPr lang="en-US" b="1" dirty="0" smtClean="0">
                <a:solidFill>
                  <a:schemeClr val="bg1"/>
                </a:solidFill>
              </a:rPr>
              <a:t> </a:t>
            </a:r>
            <a:r>
              <a:rPr lang="en-US" sz="1200" b="1" i="1" dirty="0" smtClean="0">
                <a:solidFill>
                  <a:schemeClr val="bg1"/>
                </a:solidFill>
              </a:rPr>
              <a:t>(30,2% of programs)</a:t>
            </a:r>
            <a:endParaRPr lang="en-US" sz="1200" b="1" i="1" dirty="0">
              <a:solidFill>
                <a:schemeClr val="bg1"/>
              </a:solidFill>
            </a:endParaRPr>
          </a:p>
        </p:txBody>
      </p:sp>
      <p:cxnSp>
        <p:nvCxnSpPr>
          <p:cNvPr id="37" name="Egyenes összekötő 36"/>
          <p:cNvCxnSpPr/>
          <p:nvPr/>
        </p:nvCxnSpPr>
        <p:spPr>
          <a:xfrm>
            <a:off x="5372075" y="2060848"/>
            <a:ext cx="0" cy="20343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5375151" y="2060848"/>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gyenes összekötő 60"/>
          <p:cNvCxnSpPr/>
          <p:nvPr/>
        </p:nvCxnSpPr>
        <p:spPr>
          <a:xfrm>
            <a:off x="5380805" y="3501008"/>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Egyenes összekötő 61"/>
          <p:cNvCxnSpPr/>
          <p:nvPr/>
        </p:nvCxnSpPr>
        <p:spPr>
          <a:xfrm>
            <a:off x="5380805" y="4096122"/>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33"/>
          <p:cNvSpPr txBox="1"/>
          <p:nvPr>
            <p:custDataLst>
              <p:tags r:id="rId12"/>
            </p:custDataLst>
          </p:nvPr>
        </p:nvSpPr>
        <p:spPr bwMode="gray">
          <a:xfrm>
            <a:off x="5887194" y="1808972"/>
            <a:ext cx="2944713" cy="1404004"/>
          </a:xfrm>
          <a:prstGeom prst="rect">
            <a:avLst/>
          </a:prstGeom>
          <a:solidFill>
            <a:schemeClr val="accent3"/>
          </a:solidFill>
          <a:ln>
            <a:solidFill>
              <a:schemeClr val="accent3"/>
            </a:solidFill>
          </a:ln>
          <a:effectLst/>
        </p:spPr>
        <p:txBody>
          <a:bodyPr vert="horz" wrap="square" lIns="90000" tIns="46800" rIns="90000" bIns="46800" rtlCol="0" anchor="ctr" anchorCtr="0">
            <a:noAutofit/>
          </a:bodyPr>
          <a:lstStyle/>
          <a:p>
            <a:pPr>
              <a:buSzPct val="100000"/>
            </a:pPr>
            <a:r>
              <a:rPr lang="en-US" sz="2000" b="1" dirty="0" smtClean="0"/>
              <a:t>Always watch</a:t>
            </a:r>
            <a:r>
              <a:rPr lang="hu-HU" sz="2000" b="1" dirty="0" err="1" smtClean="0"/>
              <a:t>ed</a:t>
            </a:r>
            <a:r>
              <a:rPr lang="en-US" sz="2000" b="1" dirty="0" smtClean="0"/>
              <a:t> </a:t>
            </a:r>
          </a:p>
          <a:p>
            <a:pPr>
              <a:buSzPct val="100000"/>
            </a:pPr>
            <a:r>
              <a:rPr lang="en-US" sz="1200" b="1" i="1" dirty="0" smtClean="0"/>
              <a:t>(41,7% of programs)</a:t>
            </a:r>
            <a:endParaRPr lang="en-US" sz="1200" b="1" i="1" dirty="0"/>
          </a:p>
        </p:txBody>
      </p:sp>
      <p:sp>
        <p:nvSpPr>
          <p:cNvPr id="25" name="Textfeld 63"/>
          <p:cNvSpPr txBox="1"/>
          <p:nvPr>
            <p:custDataLst>
              <p:tags r:id="rId13"/>
            </p:custDataLst>
          </p:nvPr>
        </p:nvSpPr>
        <p:spPr bwMode="gray">
          <a:xfrm>
            <a:off x="5890538" y="3947914"/>
            <a:ext cx="1634763" cy="339767"/>
          </a:xfrm>
          <a:prstGeom prst="rect">
            <a:avLst/>
          </a:prstGeom>
          <a:solidFill>
            <a:schemeClr val="accent3"/>
          </a:solidFill>
          <a:ln>
            <a:solidFill>
              <a:schemeClr val="accent3"/>
            </a:solidFill>
          </a:ln>
          <a:effectLst/>
        </p:spPr>
        <p:txBody>
          <a:bodyPr vert="horz" wrap="square" lIns="90000" tIns="46800" rIns="90000" bIns="46800" rtlCol="0" anchor="ctr" anchorCtr="0">
            <a:noAutofit/>
          </a:bodyPr>
          <a:lstStyle/>
          <a:p>
            <a:pPr>
              <a:buSzPct val="100000"/>
            </a:pPr>
            <a:r>
              <a:rPr lang="en-US" sz="1000" b="1" dirty="0" smtClean="0"/>
              <a:t>Other</a:t>
            </a:r>
          </a:p>
          <a:p>
            <a:pPr>
              <a:buSzPct val="100000"/>
            </a:pPr>
            <a:r>
              <a:rPr lang="en-US" sz="900" b="1" i="1" dirty="0" smtClean="0"/>
              <a:t>(4,7% of contents)</a:t>
            </a:r>
            <a:endParaRPr lang="en-US" sz="900" b="1" i="1" dirty="0"/>
          </a:p>
        </p:txBody>
      </p:sp>
      <p:sp>
        <p:nvSpPr>
          <p:cNvPr id="56" name="Textfeld 63"/>
          <p:cNvSpPr txBox="1"/>
          <p:nvPr>
            <p:custDataLst>
              <p:tags r:id="rId14"/>
            </p:custDataLst>
          </p:nvPr>
        </p:nvSpPr>
        <p:spPr bwMode="gray">
          <a:xfrm>
            <a:off x="5887194" y="3246884"/>
            <a:ext cx="2582489" cy="636574"/>
          </a:xfrm>
          <a:prstGeom prst="rect">
            <a:avLst/>
          </a:prstGeom>
          <a:solidFill>
            <a:schemeClr val="accent3"/>
          </a:solidFill>
          <a:ln>
            <a:solidFill>
              <a:schemeClr val="accent3"/>
            </a:solidFill>
          </a:ln>
          <a:effectLst/>
        </p:spPr>
        <p:txBody>
          <a:bodyPr vert="horz" wrap="square" lIns="90000" tIns="46800" rIns="90000" bIns="46800" rtlCol="0" anchor="ctr" anchorCtr="0">
            <a:noAutofit/>
          </a:bodyPr>
          <a:lstStyle/>
          <a:p>
            <a:pPr>
              <a:buSzPct val="100000"/>
            </a:pPr>
            <a:r>
              <a:rPr lang="en-US" sz="1600" b="1" dirty="0" smtClean="0"/>
              <a:t>From time to time watched </a:t>
            </a:r>
          </a:p>
          <a:p>
            <a:pPr>
              <a:buSzPct val="100000"/>
            </a:pPr>
            <a:r>
              <a:rPr lang="en-US" sz="1100" b="1" i="1" dirty="0" smtClean="0"/>
              <a:t>(19,7% of contents)</a:t>
            </a:r>
            <a:endParaRPr lang="en-US" sz="1100" b="1" i="1" dirty="0"/>
          </a:p>
        </p:txBody>
      </p:sp>
      <p:cxnSp>
        <p:nvCxnSpPr>
          <p:cNvPr id="64" name="Egyenes összekötő 63"/>
          <p:cNvCxnSpPr/>
          <p:nvPr/>
        </p:nvCxnSpPr>
        <p:spPr>
          <a:xfrm>
            <a:off x="5364088" y="4725144"/>
            <a:ext cx="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p:cNvCxnSpPr/>
          <p:nvPr/>
        </p:nvCxnSpPr>
        <p:spPr>
          <a:xfrm>
            <a:off x="5364088" y="4725144"/>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gyenes összekötő 68"/>
          <p:cNvCxnSpPr/>
          <p:nvPr/>
        </p:nvCxnSpPr>
        <p:spPr>
          <a:xfrm>
            <a:off x="5364088" y="5373216"/>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gyenes összekötő 69"/>
          <p:cNvCxnSpPr/>
          <p:nvPr/>
        </p:nvCxnSpPr>
        <p:spPr>
          <a:xfrm>
            <a:off x="5364088" y="5733256"/>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5364088" y="6021288"/>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p:cNvCxnSpPr/>
          <p:nvPr/>
        </p:nvCxnSpPr>
        <p:spPr>
          <a:xfrm>
            <a:off x="5364088" y="6309320"/>
            <a:ext cx="530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04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bwMode="gray">
          <a:xfrm>
            <a:off x="251520" y="5877562"/>
            <a:ext cx="8568952" cy="719790"/>
          </a:xfrm>
          <a:prstGeom prst="rect">
            <a:avLst/>
          </a:prstGeom>
          <a:noFill/>
        </p:spPr>
        <p:txBody>
          <a:bodyPr vert="horz" wrap="square" lIns="0" tIns="0" rIns="0" bIns="0" rtlCol="0" anchor="t" anchorCtr="0">
            <a:noAutofit/>
          </a:bodyPr>
          <a:lstStyle/>
          <a:p>
            <a:pPr fontAlgn="t"/>
            <a:r>
              <a:rPr lang="en-US" sz="900" b="1" dirty="0" smtClean="0"/>
              <a:t>Factors involved in creating the segments: </a:t>
            </a:r>
            <a:r>
              <a:rPr lang="en-US" sz="900" dirty="0" smtClean="0"/>
              <a:t>Share of programs watched alone/ Share of pre-decided programs / Share of pre-decided, always watched programs / Share of pre-decided, from time to time watched programs / Share of not pre-decided programs </a:t>
            </a:r>
            <a:r>
              <a:rPr lang="en-US" sz="900" dirty="0" err="1" smtClean="0"/>
              <a:t>foun</a:t>
            </a:r>
            <a:r>
              <a:rPr lang="hu-HU" sz="900" dirty="0" smtClean="0"/>
              <a:t>d</a:t>
            </a:r>
            <a:r>
              <a:rPr lang="en-US" sz="900" dirty="0" smtClean="0"/>
              <a:t> by surfing / Share of not pre-decided programs, found by surfing on favorite channels / Share of not pre-decided programs found by surfing on all channels / Share of not pre-decided programs, found by surfing, generally watched by the respondent / Share of not pre-decided programs found by surfing and was interesting for the respondent / Share of not pre-decided programs found by surfing on which the respondent stayed</a:t>
            </a:r>
            <a:endParaRPr lang="en-US" sz="900" dirty="0"/>
          </a:p>
        </p:txBody>
      </p:sp>
      <p:sp>
        <p:nvSpPr>
          <p:cNvPr id="4" name="Cím 3"/>
          <p:cNvSpPr>
            <a:spLocks noGrp="1"/>
          </p:cNvSpPr>
          <p:nvPr>
            <p:ph type="title"/>
          </p:nvPr>
        </p:nvSpPr>
        <p:spPr/>
        <p:txBody>
          <a:bodyPr/>
          <a:lstStyle/>
          <a:p>
            <a:r>
              <a:rPr lang="hu-HU" b="1" dirty="0" smtClean="0"/>
              <a:t>MAIN INFLUENCING FACTORS</a:t>
            </a:r>
            <a:endParaRPr lang="hu-HU" b="1" dirty="0"/>
          </a:p>
        </p:txBody>
      </p:sp>
      <p:sp>
        <p:nvSpPr>
          <p:cNvPr id="7" name="Freeform 44"/>
          <p:cNvSpPr>
            <a:spLocks noChangeAspect="1" noEditPoints="1"/>
          </p:cNvSpPr>
          <p:nvPr>
            <p:custDataLst>
              <p:tags r:id="rId1"/>
            </p:custDataLst>
          </p:nvPr>
        </p:nvSpPr>
        <p:spPr bwMode="auto">
          <a:xfrm>
            <a:off x="5439965" y="2306802"/>
            <a:ext cx="1080120" cy="1080120"/>
          </a:xfrm>
          <a:custGeom>
            <a:avLst/>
            <a:gdLst>
              <a:gd name="T0" fmla="*/ 2080 w 2080"/>
              <a:gd name="T1" fmla="*/ 1040 h 2080"/>
              <a:gd name="T2" fmla="*/ 0 w 2080"/>
              <a:gd name="T3" fmla="*/ 1040 h 2080"/>
              <a:gd name="T4" fmla="*/ 1554 w 2080"/>
              <a:gd name="T5" fmla="*/ 229 h 2080"/>
              <a:gd name="T6" fmla="*/ 1386 w 2080"/>
              <a:gd name="T7" fmla="*/ 362 h 2080"/>
              <a:gd name="T8" fmla="*/ 1554 w 2080"/>
              <a:gd name="T9" fmla="*/ 229 h 2080"/>
              <a:gd name="T10" fmla="*/ 1000 w 2080"/>
              <a:gd name="T11" fmla="*/ 81 h 2080"/>
              <a:gd name="T12" fmla="*/ 1080 w 2080"/>
              <a:gd name="T13" fmla="*/ 280 h 2080"/>
              <a:gd name="T14" fmla="*/ 595 w 2080"/>
              <a:gd name="T15" fmla="*/ 189 h 2080"/>
              <a:gd name="T16" fmla="*/ 626 w 2080"/>
              <a:gd name="T17" fmla="*/ 402 h 2080"/>
              <a:gd name="T18" fmla="*/ 595 w 2080"/>
              <a:gd name="T19" fmla="*/ 189 h 2080"/>
              <a:gd name="T20" fmla="*/ 189 w 2080"/>
              <a:gd name="T21" fmla="*/ 595 h 2080"/>
              <a:gd name="T22" fmla="*/ 402 w 2080"/>
              <a:gd name="T23" fmla="*/ 626 h 2080"/>
              <a:gd name="T24" fmla="*/ 81 w 2080"/>
              <a:gd name="T25" fmla="*/ 1000 h 2080"/>
              <a:gd name="T26" fmla="*/ 280 w 2080"/>
              <a:gd name="T27" fmla="*/ 1080 h 2080"/>
              <a:gd name="T28" fmla="*/ 81 w 2080"/>
              <a:gd name="T29" fmla="*/ 1000 h 2080"/>
              <a:gd name="T30" fmla="*/ 229 w 2080"/>
              <a:gd name="T31" fmla="*/ 1554 h 2080"/>
              <a:gd name="T32" fmla="*/ 362 w 2080"/>
              <a:gd name="T33" fmla="*/ 1386 h 2080"/>
              <a:gd name="T34" fmla="*/ 526 w 2080"/>
              <a:gd name="T35" fmla="*/ 1851 h 2080"/>
              <a:gd name="T36" fmla="*/ 694 w 2080"/>
              <a:gd name="T37" fmla="*/ 1718 h 2080"/>
              <a:gd name="T38" fmla="*/ 526 w 2080"/>
              <a:gd name="T39" fmla="*/ 1851 h 2080"/>
              <a:gd name="T40" fmla="*/ 1080 w 2080"/>
              <a:gd name="T41" fmla="*/ 1999 h 2080"/>
              <a:gd name="T42" fmla="*/ 1000 w 2080"/>
              <a:gd name="T43" fmla="*/ 1800 h 2080"/>
              <a:gd name="T44" fmla="*/ 1485 w 2080"/>
              <a:gd name="T45" fmla="*/ 1891 h 2080"/>
              <a:gd name="T46" fmla="*/ 1454 w 2080"/>
              <a:gd name="T47" fmla="*/ 1678 h 2080"/>
              <a:gd name="T48" fmla="*/ 1485 w 2080"/>
              <a:gd name="T49" fmla="*/ 1891 h 2080"/>
              <a:gd name="T50" fmla="*/ 1891 w 2080"/>
              <a:gd name="T51" fmla="*/ 1485 h 2080"/>
              <a:gd name="T52" fmla="*/ 1678 w 2080"/>
              <a:gd name="T53" fmla="*/ 1454 h 2080"/>
              <a:gd name="T54" fmla="*/ 1999 w 2080"/>
              <a:gd name="T55" fmla="*/ 1080 h 2080"/>
              <a:gd name="T56" fmla="*/ 1800 w 2080"/>
              <a:gd name="T57" fmla="*/ 1000 h 2080"/>
              <a:gd name="T58" fmla="*/ 1999 w 2080"/>
              <a:gd name="T59" fmla="*/ 1080 h 2080"/>
              <a:gd name="T60" fmla="*/ 1851 w 2080"/>
              <a:gd name="T61" fmla="*/ 526 h 2080"/>
              <a:gd name="T62" fmla="*/ 1718 w 2080"/>
              <a:gd name="T63" fmla="*/ 694 h 2080"/>
              <a:gd name="T64" fmla="*/ 1195 w 2080"/>
              <a:gd name="T65" fmla="*/ 856 h 2080"/>
              <a:gd name="T66" fmla="*/ 885 w 2080"/>
              <a:gd name="T67" fmla="*/ 856 h 2080"/>
              <a:gd name="T68" fmla="*/ 882 w 2080"/>
              <a:gd name="T69" fmla="*/ 1221 h 2080"/>
              <a:gd name="T70" fmla="*/ 1156 w 2080"/>
              <a:gd name="T71" fmla="*/ 1640 h 2080"/>
              <a:gd name="T72" fmla="*/ 1280 w 2080"/>
              <a:gd name="T73" fmla="*/ 1040 h 2080"/>
              <a:gd name="T74" fmla="*/ 1040 w 2080"/>
              <a:gd name="T75" fmla="*/ 1200 h 2080"/>
              <a:gd name="T76" fmla="*/ 1040 w 2080"/>
              <a:gd name="T77" fmla="*/ 880 h 2080"/>
              <a:gd name="T78" fmla="*/ 1040 w 2080"/>
              <a:gd name="T79" fmla="*/ 120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1554" y="229"/>
                </a:moveTo>
                <a:cubicBezTo>
                  <a:pt x="1532" y="215"/>
                  <a:pt x="1509" y="202"/>
                  <a:pt x="1485" y="189"/>
                </a:cubicBezTo>
                <a:cubicBezTo>
                  <a:pt x="1386" y="362"/>
                  <a:pt x="1386" y="362"/>
                  <a:pt x="1386" y="362"/>
                </a:cubicBezTo>
                <a:cubicBezTo>
                  <a:pt x="1454" y="402"/>
                  <a:pt x="1454" y="402"/>
                  <a:pt x="1454" y="402"/>
                </a:cubicBezTo>
                <a:lnTo>
                  <a:pt x="1554" y="229"/>
                </a:lnTo>
                <a:close/>
                <a:moveTo>
                  <a:pt x="1080" y="81"/>
                </a:moveTo>
                <a:cubicBezTo>
                  <a:pt x="1000" y="78"/>
                  <a:pt x="1080" y="78"/>
                  <a:pt x="1000" y="81"/>
                </a:cubicBezTo>
                <a:cubicBezTo>
                  <a:pt x="1000" y="280"/>
                  <a:pt x="1000" y="280"/>
                  <a:pt x="1000" y="280"/>
                </a:cubicBezTo>
                <a:cubicBezTo>
                  <a:pt x="1080" y="280"/>
                  <a:pt x="1080" y="280"/>
                  <a:pt x="1080" y="280"/>
                </a:cubicBezTo>
                <a:lnTo>
                  <a:pt x="1080" y="81"/>
                </a:lnTo>
                <a:close/>
                <a:moveTo>
                  <a:pt x="595" y="189"/>
                </a:moveTo>
                <a:cubicBezTo>
                  <a:pt x="571" y="202"/>
                  <a:pt x="548" y="215"/>
                  <a:pt x="526" y="229"/>
                </a:cubicBezTo>
                <a:cubicBezTo>
                  <a:pt x="626" y="402"/>
                  <a:pt x="626" y="402"/>
                  <a:pt x="626" y="402"/>
                </a:cubicBezTo>
                <a:cubicBezTo>
                  <a:pt x="694" y="362"/>
                  <a:pt x="694" y="362"/>
                  <a:pt x="694" y="362"/>
                </a:cubicBezTo>
                <a:lnTo>
                  <a:pt x="595" y="189"/>
                </a:lnTo>
                <a:close/>
                <a:moveTo>
                  <a:pt x="229" y="526"/>
                </a:moveTo>
                <a:cubicBezTo>
                  <a:pt x="215" y="548"/>
                  <a:pt x="202" y="571"/>
                  <a:pt x="189" y="595"/>
                </a:cubicBezTo>
                <a:cubicBezTo>
                  <a:pt x="362" y="694"/>
                  <a:pt x="362" y="694"/>
                  <a:pt x="362" y="694"/>
                </a:cubicBezTo>
                <a:cubicBezTo>
                  <a:pt x="402" y="626"/>
                  <a:pt x="402" y="626"/>
                  <a:pt x="402" y="626"/>
                </a:cubicBezTo>
                <a:lnTo>
                  <a:pt x="229" y="526"/>
                </a:lnTo>
                <a:close/>
                <a:moveTo>
                  <a:pt x="81" y="1000"/>
                </a:moveTo>
                <a:cubicBezTo>
                  <a:pt x="80" y="1027"/>
                  <a:pt x="80" y="1053"/>
                  <a:pt x="81" y="1080"/>
                </a:cubicBezTo>
                <a:cubicBezTo>
                  <a:pt x="280" y="1080"/>
                  <a:pt x="280" y="1080"/>
                  <a:pt x="280" y="1080"/>
                </a:cubicBezTo>
                <a:cubicBezTo>
                  <a:pt x="280" y="1000"/>
                  <a:pt x="280" y="1000"/>
                  <a:pt x="280" y="1000"/>
                </a:cubicBezTo>
                <a:lnTo>
                  <a:pt x="81" y="1000"/>
                </a:lnTo>
                <a:close/>
                <a:moveTo>
                  <a:pt x="189" y="1485"/>
                </a:moveTo>
                <a:cubicBezTo>
                  <a:pt x="202" y="1509"/>
                  <a:pt x="215" y="1532"/>
                  <a:pt x="229" y="1554"/>
                </a:cubicBezTo>
                <a:cubicBezTo>
                  <a:pt x="402" y="1454"/>
                  <a:pt x="402" y="1454"/>
                  <a:pt x="402" y="1454"/>
                </a:cubicBezTo>
                <a:cubicBezTo>
                  <a:pt x="362" y="1386"/>
                  <a:pt x="362" y="1386"/>
                  <a:pt x="362" y="1386"/>
                </a:cubicBezTo>
                <a:lnTo>
                  <a:pt x="189" y="1485"/>
                </a:lnTo>
                <a:close/>
                <a:moveTo>
                  <a:pt x="526" y="1851"/>
                </a:moveTo>
                <a:cubicBezTo>
                  <a:pt x="548" y="1865"/>
                  <a:pt x="571" y="1878"/>
                  <a:pt x="595" y="1891"/>
                </a:cubicBezTo>
                <a:cubicBezTo>
                  <a:pt x="694" y="1718"/>
                  <a:pt x="694" y="1718"/>
                  <a:pt x="694" y="1718"/>
                </a:cubicBezTo>
                <a:cubicBezTo>
                  <a:pt x="626" y="1678"/>
                  <a:pt x="626" y="1678"/>
                  <a:pt x="626" y="1678"/>
                </a:cubicBezTo>
                <a:lnTo>
                  <a:pt x="526" y="1851"/>
                </a:lnTo>
                <a:close/>
                <a:moveTo>
                  <a:pt x="1000" y="1999"/>
                </a:moveTo>
                <a:cubicBezTo>
                  <a:pt x="1027" y="2000"/>
                  <a:pt x="1053" y="2000"/>
                  <a:pt x="1080" y="1999"/>
                </a:cubicBezTo>
                <a:cubicBezTo>
                  <a:pt x="1080" y="1800"/>
                  <a:pt x="1080" y="1800"/>
                  <a:pt x="1080" y="1800"/>
                </a:cubicBezTo>
                <a:cubicBezTo>
                  <a:pt x="1000" y="1800"/>
                  <a:pt x="1000" y="1800"/>
                  <a:pt x="1000" y="1800"/>
                </a:cubicBezTo>
                <a:lnTo>
                  <a:pt x="1000" y="1999"/>
                </a:lnTo>
                <a:close/>
                <a:moveTo>
                  <a:pt x="1485" y="1891"/>
                </a:moveTo>
                <a:cubicBezTo>
                  <a:pt x="1509" y="1878"/>
                  <a:pt x="1532" y="1865"/>
                  <a:pt x="1554" y="1851"/>
                </a:cubicBezTo>
                <a:cubicBezTo>
                  <a:pt x="1454" y="1678"/>
                  <a:pt x="1454" y="1678"/>
                  <a:pt x="1454" y="1678"/>
                </a:cubicBezTo>
                <a:cubicBezTo>
                  <a:pt x="1386" y="1718"/>
                  <a:pt x="1386" y="1718"/>
                  <a:pt x="1386" y="1718"/>
                </a:cubicBezTo>
                <a:lnTo>
                  <a:pt x="1485" y="1891"/>
                </a:lnTo>
                <a:close/>
                <a:moveTo>
                  <a:pt x="1851" y="1554"/>
                </a:moveTo>
                <a:cubicBezTo>
                  <a:pt x="1865" y="1532"/>
                  <a:pt x="1878" y="1509"/>
                  <a:pt x="1891" y="1485"/>
                </a:cubicBezTo>
                <a:cubicBezTo>
                  <a:pt x="1718" y="1386"/>
                  <a:pt x="1718" y="1386"/>
                  <a:pt x="1718" y="1386"/>
                </a:cubicBezTo>
                <a:cubicBezTo>
                  <a:pt x="1678" y="1454"/>
                  <a:pt x="1678" y="1454"/>
                  <a:pt x="1678" y="1454"/>
                </a:cubicBezTo>
                <a:lnTo>
                  <a:pt x="1851" y="1554"/>
                </a:lnTo>
                <a:close/>
                <a:moveTo>
                  <a:pt x="1999" y="1080"/>
                </a:moveTo>
                <a:cubicBezTo>
                  <a:pt x="2000" y="1053"/>
                  <a:pt x="2000" y="1027"/>
                  <a:pt x="1999" y="1000"/>
                </a:cubicBezTo>
                <a:cubicBezTo>
                  <a:pt x="1800" y="1000"/>
                  <a:pt x="1800" y="1000"/>
                  <a:pt x="1800" y="1000"/>
                </a:cubicBezTo>
                <a:cubicBezTo>
                  <a:pt x="1800" y="1080"/>
                  <a:pt x="1800" y="1080"/>
                  <a:pt x="1800" y="1080"/>
                </a:cubicBezTo>
                <a:lnTo>
                  <a:pt x="1999" y="1080"/>
                </a:lnTo>
                <a:close/>
                <a:moveTo>
                  <a:pt x="1891" y="595"/>
                </a:moveTo>
                <a:cubicBezTo>
                  <a:pt x="1878" y="571"/>
                  <a:pt x="1865" y="548"/>
                  <a:pt x="1851" y="526"/>
                </a:cubicBezTo>
                <a:cubicBezTo>
                  <a:pt x="1678" y="626"/>
                  <a:pt x="1678" y="626"/>
                  <a:pt x="1678" y="626"/>
                </a:cubicBezTo>
                <a:cubicBezTo>
                  <a:pt x="1718" y="694"/>
                  <a:pt x="1718" y="694"/>
                  <a:pt x="1718" y="694"/>
                </a:cubicBezTo>
                <a:lnTo>
                  <a:pt x="1891" y="595"/>
                </a:lnTo>
                <a:close/>
                <a:moveTo>
                  <a:pt x="1195" y="856"/>
                </a:moveTo>
                <a:cubicBezTo>
                  <a:pt x="1040" y="341"/>
                  <a:pt x="1040" y="341"/>
                  <a:pt x="1040" y="341"/>
                </a:cubicBezTo>
                <a:cubicBezTo>
                  <a:pt x="885" y="856"/>
                  <a:pt x="885" y="856"/>
                  <a:pt x="885" y="856"/>
                </a:cubicBezTo>
                <a:cubicBezTo>
                  <a:pt x="831" y="902"/>
                  <a:pt x="800" y="969"/>
                  <a:pt x="800" y="1040"/>
                </a:cubicBezTo>
                <a:cubicBezTo>
                  <a:pt x="800" y="1110"/>
                  <a:pt x="830" y="1175"/>
                  <a:pt x="882" y="1221"/>
                </a:cubicBezTo>
                <a:cubicBezTo>
                  <a:pt x="924" y="1640"/>
                  <a:pt x="924" y="1640"/>
                  <a:pt x="924" y="1640"/>
                </a:cubicBezTo>
                <a:cubicBezTo>
                  <a:pt x="1156" y="1640"/>
                  <a:pt x="1156" y="1640"/>
                  <a:pt x="1156" y="1640"/>
                </a:cubicBezTo>
                <a:cubicBezTo>
                  <a:pt x="1198" y="1221"/>
                  <a:pt x="1198" y="1221"/>
                  <a:pt x="1198" y="1221"/>
                </a:cubicBezTo>
                <a:cubicBezTo>
                  <a:pt x="1250" y="1175"/>
                  <a:pt x="1280" y="1110"/>
                  <a:pt x="1280" y="1040"/>
                </a:cubicBezTo>
                <a:cubicBezTo>
                  <a:pt x="1280" y="969"/>
                  <a:pt x="1249" y="902"/>
                  <a:pt x="1195" y="856"/>
                </a:cubicBezTo>
                <a:close/>
                <a:moveTo>
                  <a:pt x="1040" y="1200"/>
                </a:moveTo>
                <a:cubicBezTo>
                  <a:pt x="952" y="1200"/>
                  <a:pt x="880" y="1128"/>
                  <a:pt x="880" y="1040"/>
                </a:cubicBezTo>
                <a:cubicBezTo>
                  <a:pt x="880" y="952"/>
                  <a:pt x="952" y="880"/>
                  <a:pt x="1040" y="880"/>
                </a:cubicBezTo>
                <a:cubicBezTo>
                  <a:pt x="1128" y="880"/>
                  <a:pt x="1200" y="952"/>
                  <a:pt x="1200" y="1040"/>
                </a:cubicBezTo>
                <a:cubicBezTo>
                  <a:pt x="1200" y="1128"/>
                  <a:pt x="1128" y="1200"/>
                  <a:pt x="1040" y="1200"/>
                </a:cubicBezTo>
                <a:close/>
              </a:path>
            </a:pathLst>
          </a:custGeom>
          <a:solidFill>
            <a:srgbClr val="007DC3"/>
          </a:solidFill>
          <a:ln>
            <a:noFill/>
          </a:ln>
        </p:spPr>
        <p:txBody>
          <a:bodyPr vert="horz" wrap="square" lIns="91440" tIns="45720" rIns="91440" bIns="45720" numCol="1" anchor="t" anchorCtr="0" compatLnSpc="1">
            <a:prstTxWarp prst="textNoShape">
              <a:avLst/>
            </a:prstTxWarp>
          </a:bodyPr>
          <a:lstStyle/>
          <a:p>
            <a:endParaRPr lang="en-US" sz="1000"/>
          </a:p>
        </p:txBody>
      </p:sp>
      <p:grpSp>
        <p:nvGrpSpPr>
          <p:cNvPr id="16" name="Group 21"/>
          <p:cNvGrpSpPr>
            <a:grpSpLocks noChangeAspect="1"/>
          </p:cNvGrpSpPr>
          <p:nvPr>
            <p:custDataLst>
              <p:tags r:id="rId2"/>
            </p:custDataLst>
          </p:nvPr>
        </p:nvGrpSpPr>
        <p:grpSpPr bwMode="auto">
          <a:xfrm>
            <a:off x="6871014" y="2014138"/>
            <a:ext cx="905341" cy="1453523"/>
            <a:chOff x="1335" y="-322"/>
            <a:chExt cx="3090" cy="4961"/>
          </a:xfrm>
          <a:solidFill>
            <a:srgbClr val="007DC3"/>
          </a:solidFill>
        </p:grpSpPr>
        <p:sp>
          <p:nvSpPr>
            <p:cNvPr id="17" name="Freeform 22"/>
            <p:cNvSpPr>
              <a:spLocks noEditPoints="1"/>
            </p:cNvSpPr>
            <p:nvPr/>
          </p:nvSpPr>
          <p:spPr bwMode="auto">
            <a:xfrm>
              <a:off x="1335" y="-322"/>
              <a:ext cx="2339" cy="1485"/>
            </a:xfrm>
            <a:custGeom>
              <a:avLst/>
              <a:gdLst>
                <a:gd name="T0" fmla="*/ 906 w 990"/>
                <a:gd name="T1" fmla="*/ 290 h 629"/>
                <a:gd name="T2" fmla="*/ 496 w 990"/>
                <a:gd name="T3" fmla="*/ 120 h 629"/>
                <a:gd name="T4" fmla="*/ 85 w 990"/>
                <a:gd name="T5" fmla="*/ 290 h 629"/>
                <a:gd name="T6" fmla="*/ 0 w 990"/>
                <a:gd name="T7" fmla="*/ 205 h 629"/>
                <a:gd name="T8" fmla="*/ 496 w 990"/>
                <a:gd name="T9" fmla="*/ 0 h 629"/>
                <a:gd name="T10" fmla="*/ 990 w 990"/>
                <a:gd name="T11" fmla="*/ 205 h 629"/>
                <a:gd name="T12" fmla="*/ 906 w 990"/>
                <a:gd name="T13" fmla="*/ 290 h 629"/>
                <a:gd name="T14" fmla="*/ 172 w 990"/>
                <a:gd name="T15" fmla="*/ 375 h 629"/>
                <a:gd name="T16" fmla="*/ 497 w 990"/>
                <a:gd name="T17" fmla="*/ 240 h 629"/>
                <a:gd name="T18" fmla="*/ 822 w 990"/>
                <a:gd name="T19" fmla="*/ 375 h 629"/>
                <a:gd name="T20" fmla="*/ 738 w 990"/>
                <a:gd name="T21" fmla="*/ 460 h 629"/>
                <a:gd name="T22" fmla="*/ 497 w 990"/>
                <a:gd name="T23" fmla="*/ 360 h 629"/>
                <a:gd name="T24" fmla="*/ 257 w 990"/>
                <a:gd name="T25" fmla="*/ 460 h 629"/>
                <a:gd name="T26" fmla="*/ 172 w 990"/>
                <a:gd name="T27" fmla="*/ 375 h 629"/>
                <a:gd name="T28" fmla="*/ 342 w 990"/>
                <a:gd name="T29" fmla="*/ 544 h 629"/>
                <a:gd name="T30" fmla="*/ 497 w 990"/>
                <a:gd name="T31" fmla="*/ 480 h 629"/>
                <a:gd name="T32" fmla="*/ 652 w 990"/>
                <a:gd name="T33" fmla="*/ 544 h 629"/>
                <a:gd name="T34" fmla="*/ 568 w 990"/>
                <a:gd name="T35" fmla="*/ 629 h 629"/>
                <a:gd name="T36" fmla="*/ 497 w 990"/>
                <a:gd name="T37" fmla="*/ 600 h 629"/>
                <a:gd name="T38" fmla="*/ 426 w 990"/>
                <a:gd name="T39" fmla="*/ 629 h 629"/>
                <a:gd name="T40" fmla="*/ 342 w 990"/>
                <a:gd name="T41" fmla="*/ 54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0" h="629">
                  <a:moveTo>
                    <a:pt x="906" y="290"/>
                  </a:moveTo>
                  <a:cubicBezTo>
                    <a:pt x="796" y="180"/>
                    <a:pt x="650" y="120"/>
                    <a:pt x="496" y="120"/>
                  </a:cubicBezTo>
                  <a:cubicBezTo>
                    <a:pt x="340" y="120"/>
                    <a:pt x="195" y="180"/>
                    <a:pt x="85" y="290"/>
                  </a:cubicBezTo>
                  <a:cubicBezTo>
                    <a:pt x="0" y="205"/>
                    <a:pt x="0" y="205"/>
                    <a:pt x="0" y="205"/>
                  </a:cubicBezTo>
                  <a:cubicBezTo>
                    <a:pt x="132" y="74"/>
                    <a:pt x="310" y="0"/>
                    <a:pt x="496" y="0"/>
                  </a:cubicBezTo>
                  <a:cubicBezTo>
                    <a:pt x="681" y="0"/>
                    <a:pt x="859" y="74"/>
                    <a:pt x="990" y="205"/>
                  </a:cubicBezTo>
                  <a:lnTo>
                    <a:pt x="906" y="290"/>
                  </a:lnTo>
                  <a:close/>
                  <a:moveTo>
                    <a:pt x="172" y="375"/>
                  </a:moveTo>
                  <a:cubicBezTo>
                    <a:pt x="258" y="289"/>
                    <a:pt x="376" y="240"/>
                    <a:pt x="497" y="240"/>
                  </a:cubicBezTo>
                  <a:cubicBezTo>
                    <a:pt x="619" y="240"/>
                    <a:pt x="736" y="289"/>
                    <a:pt x="822" y="375"/>
                  </a:cubicBezTo>
                  <a:cubicBezTo>
                    <a:pt x="738" y="460"/>
                    <a:pt x="738" y="460"/>
                    <a:pt x="738" y="460"/>
                  </a:cubicBezTo>
                  <a:cubicBezTo>
                    <a:pt x="673" y="395"/>
                    <a:pt x="588" y="360"/>
                    <a:pt x="497" y="360"/>
                  </a:cubicBezTo>
                  <a:cubicBezTo>
                    <a:pt x="406" y="360"/>
                    <a:pt x="321" y="395"/>
                    <a:pt x="257" y="460"/>
                  </a:cubicBezTo>
                  <a:lnTo>
                    <a:pt x="172" y="375"/>
                  </a:lnTo>
                  <a:close/>
                  <a:moveTo>
                    <a:pt x="342" y="544"/>
                  </a:moveTo>
                  <a:cubicBezTo>
                    <a:pt x="383" y="503"/>
                    <a:pt x="439" y="480"/>
                    <a:pt x="497" y="480"/>
                  </a:cubicBezTo>
                  <a:cubicBezTo>
                    <a:pt x="555" y="480"/>
                    <a:pt x="612" y="503"/>
                    <a:pt x="652" y="544"/>
                  </a:cubicBezTo>
                  <a:cubicBezTo>
                    <a:pt x="568" y="629"/>
                    <a:pt x="568" y="629"/>
                    <a:pt x="568" y="629"/>
                  </a:cubicBezTo>
                  <a:cubicBezTo>
                    <a:pt x="549" y="610"/>
                    <a:pt x="524" y="600"/>
                    <a:pt x="497" y="600"/>
                  </a:cubicBezTo>
                  <a:cubicBezTo>
                    <a:pt x="470" y="600"/>
                    <a:pt x="445" y="610"/>
                    <a:pt x="426" y="629"/>
                  </a:cubicBezTo>
                  <a:lnTo>
                    <a:pt x="342" y="544"/>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18" name="Freeform 23"/>
            <p:cNvSpPr>
              <a:spLocks noEditPoints="1"/>
            </p:cNvSpPr>
            <p:nvPr/>
          </p:nvSpPr>
          <p:spPr bwMode="auto">
            <a:xfrm>
              <a:off x="2157" y="1426"/>
              <a:ext cx="2268" cy="3213"/>
            </a:xfrm>
            <a:custGeom>
              <a:avLst/>
              <a:gdLst>
                <a:gd name="T0" fmla="*/ 960 w 960"/>
                <a:gd name="T1" fmla="*/ 0 h 1360"/>
                <a:gd name="T2" fmla="*/ 960 w 960"/>
                <a:gd name="T3" fmla="*/ 1360 h 1360"/>
                <a:gd name="T4" fmla="*/ 0 w 960"/>
                <a:gd name="T5" fmla="*/ 1360 h 1360"/>
                <a:gd name="T6" fmla="*/ 0 w 960"/>
                <a:gd name="T7" fmla="*/ 0 h 1360"/>
                <a:gd name="T8" fmla="*/ 960 w 960"/>
                <a:gd name="T9" fmla="*/ 0 h 1360"/>
                <a:gd name="T10" fmla="*/ 640 w 960"/>
                <a:gd name="T11" fmla="*/ 800 h 1360"/>
                <a:gd name="T12" fmla="*/ 520 w 960"/>
                <a:gd name="T13" fmla="*/ 920 h 1360"/>
                <a:gd name="T14" fmla="*/ 640 w 960"/>
                <a:gd name="T15" fmla="*/ 1040 h 1360"/>
                <a:gd name="T16" fmla="*/ 760 w 960"/>
                <a:gd name="T17" fmla="*/ 920 h 1360"/>
                <a:gd name="T18" fmla="*/ 640 w 960"/>
                <a:gd name="T19" fmla="*/ 800 h 1360"/>
                <a:gd name="T20" fmla="*/ 320 w 960"/>
                <a:gd name="T21" fmla="*/ 800 h 1360"/>
                <a:gd name="T22" fmla="*/ 200 w 960"/>
                <a:gd name="T23" fmla="*/ 920 h 1360"/>
                <a:gd name="T24" fmla="*/ 320 w 960"/>
                <a:gd name="T25" fmla="*/ 1040 h 1360"/>
                <a:gd name="T26" fmla="*/ 440 w 960"/>
                <a:gd name="T27" fmla="*/ 920 h 1360"/>
                <a:gd name="T28" fmla="*/ 320 w 960"/>
                <a:gd name="T29" fmla="*/ 800 h 1360"/>
                <a:gd name="T30" fmla="*/ 640 w 960"/>
                <a:gd name="T31" fmla="*/ 480 h 1360"/>
                <a:gd name="T32" fmla="*/ 520 w 960"/>
                <a:gd name="T33" fmla="*/ 600 h 1360"/>
                <a:gd name="T34" fmla="*/ 640 w 960"/>
                <a:gd name="T35" fmla="*/ 720 h 1360"/>
                <a:gd name="T36" fmla="*/ 760 w 960"/>
                <a:gd name="T37" fmla="*/ 600 h 1360"/>
                <a:gd name="T38" fmla="*/ 640 w 960"/>
                <a:gd name="T39" fmla="*/ 480 h 1360"/>
                <a:gd name="T40" fmla="*/ 320 w 960"/>
                <a:gd name="T41" fmla="*/ 480 h 1360"/>
                <a:gd name="T42" fmla="*/ 200 w 960"/>
                <a:gd name="T43" fmla="*/ 600 h 1360"/>
                <a:gd name="T44" fmla="*/ 320 w 960"/>
                <a:gd name="T45" fmla="*/ 720 h 1360"/>
                <a:gd name="T46" fmla="*/ 440 w 960"/>
                <a:gd name="T47" fmla="*/ 600 h 1360"/>
                <a:gd name="T48" fmla="*/ 320 w 960"/>
                <a:gd name="T49" fmla="*/ 480 h 1360"/>
                <a:gd name="T50" fmla="*/ 640 w 960"/>
                <a:gd name="T51" fmla="*/ 160 h 1360"/>
                <a:gd name="T52" fmla="*/ 520 w 960"/>
                <a:gd name="T53" fmla="*/ 280 h 1360"/>
                <a:gd name="T54" fmla="*/ 640 w 960"/>
                <a:gd name="T55" fmla="*/ 400 h 1360"/>
                <a:gd name="T56" fmla="*/ 760 w 960"/>
                <a:gd name="T57" fmla="*/ 280 h 1360"/>
                <a:gd name="T58" fmla="*/ 640 w 960"/>
                <a:gd name="T59" fmla="*/ 160 h 1360"/>
                <a:gd name="T60" fmla="*/ 320 w 960"/>
                <a:gd name="T61" fmla="*/ 160 h 1360"/>
                <a:gd name="T62" fmla="*/ 200 w 960"/>
                <a:gd name="T63" fmla="*/ 280 h 1360"/>
                <a:gd name="T64" fmla="*/ 320 w 960"/>
                <a:gd name="T65" fmla="*/ 400 h 1360"/>
                <a:gd name="T66" fmla="*/ 440 w 960"/>
                <a:gd name="T67" fmla="*/ 280 h 1360"/>
                <a:gd name="T68" fmla="*/ 320 w 960"/>
                <a:gd name="T69" fmla="*/ 16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0" h="1360">
                  <a:moveTo>
                    <a:pt x="960" y="0"/>
                  </a:moveTo>
                  <a:cubicBezTo>
                    <a:pt x="960" y="1360"/>
                    <a:pt x="960" y="1360"/>
                    <a:pt x="960" y="1360"/>
                  </a:cubicBezTo>
                  <a:cubicBezTo>
                    <a:pt x="640" y="1360"/>
                    <a:pt x="320" y="1360"/>
                    <a:pt x="0" y="1360"/>
                  </a:cubicBezTo>
                  <a:cubicBezTo>
                    <a:pt x="0" y="0"/>
                    <a:pt x="0" y="0"/>
                    <a:pt x="0" y="0"/>
                  </a:cubicBezTo>
                  <a:cubicBezTo>
                    <a:pt x="320" y="0"/>
                    <a:pt x="640" y="0"/>
                    <a:pt x="960" y="0"/>
                  </a:cubicBezTo>
                  <a:close/>
                  <a:moveTo>
                    <a:pt x="640" y="800"/>
                  </a:moveTo>
                  <a:cubicBezTo>
                    <a:pt x="574" y="800"/>
                    <a:pt x="520" y="854"/>
                    <a:pt x="520" y="920"/>
                  </a:cubicBezTo>
                  <a:cubicBezTo>
                    <a:pt x="520" y="986"/>
                    <a:pt x="574" y="1040"/>
                    <a:pt x="640" y="1040"/>
                  </a:cubicBezTo>
                  <a:cubicBezTo>
                    <a:pt x="706" y="1040"/>
                    <a:pt x="760" y="986"/>
                    <a:pt x="760" y="920"/>
                  </a:cubicBezTo>
                  <a:cubicBezTo>
                    <a:pt x="760" y="854"/>
                    <a:pt x="706" y="800"/>
                    <a:pt x="640" y="800"/>
                  </a:cubicBezTo>
                  <a:close/>
                  <a:moveTo>
                    <a:pt x="320" y="800"/>
                  </a:moveTo>
                  <a:cubicBezTo>
                    <a:pt x="254" y="800"/>
                    <a:pt x="200" y="854"/>
                    <a:pt x="200" y="920"/>
                  </a:cubicBezTo>
                  <a:cubicBezTo>
                    <a:pt x="200" y="986"/>
                    <a:pt x="254" y="1040"/>
                    <a:pt x="320" y="1040"/>
                  </a:cubicBezTo>
                  <a:cubicBezTo>
                    <a:pt x="386" y="1040"/>
                    <a:pt x="440" y="986"/>
                    <a:pt x="440" y="920"/>
                  </a:cubicBezTo>
                  <a:cubicBezTo>
                    <a:pt x="440" y="854"/>
                    <a:pt x="386" y="800"/>
                    <a:pt x="320" y="800"/>
                  </a:cubicBezTo>
                  <a:close/>
                  <a:moveTo>
                    <a:pt x="640" y="480"/>
                  </a:moveTo>
                  <a:cubicBezTo>
                    <a:pt x="574" y="480"/>
                    <a:pt x="520" y="534"/>
                    <a:pt x="520" y="600"/>
                  </a:cubicBezTo>
                  <a:cubicBezTo>
                    <a:pt x="520" y="666"/>
                    <a:pt x="574" y="720"/>
                    <a:pt x="640" y="720"/>
                  </a:cubicBezTo>
                  <a:cubicBezTo>
                    <a:pt x="706" y="720"/>
                    <a:pt x="760" y="666"/>
                    <a:pt x="760" y="600"/>
                  </a:cubicBezTo>
                  <a:cubicBezTo>
                    <a:pt x="760" y="534"/>
                    <a:pt x="706" y="480"/>
                    <a:pt x="640" y="480"/>
                  </a:cubicBezTo>
                  <a:close/>
                  <a:moveTo>
                    <a:pt x="320" y="480"/>
                  </a:moveTo>
                  <a:cubicBezTo>
                    <a:pt x="254" y="480"/>
                    <a:pt x="200" y="534"/>
                    <a:pt x="200" y="600"/>
                  </a:cubicBezTo>
                  <a:cubicBezTo>
                    <a:pt x="200" y="666"/>
                    <a:pt x="254" y="720"/>
                    <a:pt x="320" y="720"/>
                  </a:cubicBezTo>
                  <a:cubicBezTo>
                    <a:pt x="386" y="720"/>
                    <a:pt x="440" y="666"/>
                    <a:pt x="440" y="600"/>
                  </a:cubicBezTo>
                  <a:cubicBezTo>
                    <a:pt x="440" y="534"/>
                    <a:pt x="386" y="480"/>
                    <a:pt x="320" y="480"/>
                  </a:cubicBezTo>
                  <a:close/>
                  <a:moveTo>
                    <a:pt x="640" y="160"/>
                  </a:moveTo>
                  <a:cubicBezTo>
                    <a:pt x="574" y="160"/>
                    <a:pt x="520" y="214"/>
                    <a:pt x="520" y="280"/>
                  </a:cubicBezTo>
                  <a:cubicBezTo>
                    <a:pt x="520" y="346"/>
                    <a:pt x="574" y="400"/>
                    <a:pt x="640" y="400"/>
                  </a:cubicBezTo>
                  <a:cubicBezTo>
                    <a:pt x="706" y="400"/>
                    <a:pt x="760" y="346"/>
                    <a:pt x="760" y="280"/>
                  </a:cubicBezTo>
                  <a:cubicBezTo>
                    <a:pt x="760" y="214"/>
                    <a:pt x="706" y="160"/>
                    <a:pt x="640" y="160"/>
                  </a:cubicBezTo>
                  <a:close/>
                  <a:moveTo>
                    <a:pt x="320" y="160"/>
                  </a:moveTo>
                  <a:cubicBezTo>
                    <a:pt x="254" y="160"/>
                    <a:pt x="200" y="214"/>
                    <a:pt x="200" y="280"/>
                  </a:cubicBezTo>
                  <a:cubicBezTo>
                    <a:pt x="200" y="346"/>
                    <a:pt x="254" y="400"/>
                    <a:pt x="320" y="400"/>
                  </a:cubicBezTo>
                  <a:cubicBezTo>
                    <a:pt x="386" y="400"/>
                    <a:pt x="440" y="346"/>
                    <a:pt x="440" y="280"/>
                  </a:cubicBezTo>
                  <a:cubicBezTo>
                    <a:pt x="440" y="214"/>
                    <a:pt x="386" y="160"/>
                    <a:pt x="320" y="16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
        <p:nvSpPr>
          <p:cNvPr id="2" name="Szövegdoboz 1"/>
          <p:cNvSpPr txBox="1"/>
          <p:nvPr/>
        </p:nvSpPr>
        <p:spPr bwMode="gray">
          <a:xfrm>
            <a:off x="611560" y="3244195"/>
            <a:ext cx="864096" cy="256813"/>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Alone</a:t>
            </a:r>
          </a:p>
        </p:txBody>
      </p:sp>
      <p:sp>
        <p:nvSpPr>
          <p:cNvPr id="23" name="Szövegdoboz 22"/>
          <p:cNvSpPr txBox="1"/>
          <p:nvPr/>
        </p:nvSpPr>
        <p:spPr bwMode="gray">
          <a:xfrm>
            <a:off x="1979712" y="3244195"/>
            <a:ext cx="1512168" cy="256813"/>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In a company</a:t>
            </a:r>
          </a:p>
        </p:txBody>
      </p:sp>
      <p:sp>
        <p:nvSpPr>
          <p:cNvPr id="24" name="Szövegdoboz 23"/>
          <p:cNvSpPr txBox="1"/>
          <p:nvPr/>
        </p:nvSpPr>
        <p:spPr bwMode="gray">
          <a:xfrm>
            <a:off x="5547976" y="3541484"/>
            <a:ext cx="1112255" cy="256813"/>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Pre-decided</a:t>
            </a:r>
          </a:p>
        </p:txBody>
      </p:sp>
      <p:sp>
        <p:nvSpPr>
          <p:cNvPr id="25" name="Szövegdoboz 24"/>
          <p:cNvSpPr txBox="1"/>
          <p:nvPr/>
        </p:nvSpPr>
        <p:spPr bwMode="gray">
          <a:xfrm>
            <a:off x="7020272" y="3563963"/>
            <a:ext cx="1512168" cy="256813"/>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Found by surfing</a:t>
            </a:r>
          </a:p>
        </p:txBody>
      </p:sp>
      <p:sp>
        <p:nvSpPr>
          <p:cNvPr id="26" name="Szövegdoboz 25"/>
          <p:cNvSpPr txBox="1"/>
          <p:nvPr/>
        </p:nvSpPr>
        <p:spPr bwMode="gray">
          <a:xfrm>
            <a:off x="2627784" y="5188411"/>
            <a:ext cx="864096" cy="256813"/>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Favorite programs</a:t>
            </a:r>
          </a:p>
        </p:txBody>
      </p:sp>
      <p:sp>
        <p:nvSpPr>
          <p:cNvPr id="27" name="Szövegdoboz 26"/>
          <p:cNvSpPr txBox="1"/>
          <p:nvPr/>
        </p:nvSpPr>
        <p:spPr bwMode="gray">
          <a:xfrm>
            <a:off x="4054214" y="5188411"/>
            <a:ext cx="1080120" cy="256813"/>
          </a:xfrm>
          <a:prstGeom prst="rect">
            <a:avLst/>
          </a:prstGeom>
          <a:noFill/>
        </p:spPr>
        <p:txBody>
          <a:bodyPr vert="horz" wrap="square" lIns="0" tIns="0" rIns="0" bIns="0" rtlCol="0" anchor="t" anchorCtr="0">
            <a:noAutofit/>
          </a:bodyPr>
          <a:lstStyle/>
          <a:p>
            <a:pPr>
              <a:spcBef>
                <a:spcPts val="600"/>
              </a:spcBef>
            </a:pPr>
            <a:r>
              <a:rPr lang="en-US" sz="1400" b="1" dirty="0" smtClean="0">
                <a:solidFill>
                  <a:schemeClr val="accent2"/>
                </a:solidFill>
                <a:latin typeface="Arial"/>
              </a:rPr>
              <a:t>Liked programs</a:t>
            </a:r>
          </a:p>
        </p:txBody>
      </p:sp>
      <p:sp>
        <p:nvSpPr>
          <p:cNvPr id="28" name="Szövegdoboz 27"/>
          <p:cNvSpPr txBox="1"/>
          <p:nvPr/>
        </p:nvSpPr>
        <p:spPr bwMode="gray">
          <a:xfrm>
            <a:off x="627154" y="1652195"/>
            <a:ext cx="2149315" cy="256813"/>
          </a:xfrm>
          <a:prstGeom prst="rect">
            <a:avLst/>
          </a:prstGeom>
          <a:noFill/>
        </p:spPr>
        <p:txBody>
          <a:bodyPr vert="horz" wrap="square" lIns="0" tIns="0" rIns="0" bIns="0" rtlCol="0" anchor="t" anchorCtr="0">
            <a:noAutofit/>
          </a:bodyPr>
          <a:lstStyle/>
          <a:p>
            <a:pPr>
              <a:spcBef>
                <a:spcPts val="600"/>
              </a:spcBef>
            </a:pPr>
            <a:r>
              <a:rPr lang="hu-HU" sz="1400" b="1" dirty="0" smtClean="0">
                <a:solidFill>
                  <a:schemeClr val="accent1"/>
                </a:solidFill>
                <a:latin typeface="Arial"/>
              </a:rPr>
              <a:t>NUMBER OF VIEWERS</a:t>
            </a:r>
          </a:p>
        </p:txBody>
      </p:sp>
      <p:sp>
        <p:nvSpPr>
          <p:cNvPr id="29" name="Szövegdoboz 28"/>
          <p:cNvSpPr txBox="1"/>
          <p:nvPr/>
        </p:nvSpPr>
        <p:spPr bwMode="gray">
          <a:xfrm>
            <a:off x="5463182" y="1652194"/>
            <a:ext cx="2149315" cy="256813"/>
          </a:xfrm>
          <a:prstGeom prst="rect">
            <a:avLst/>
          </a:prstGeom>
          <a:noFill/>
        </p:spPr>
        <p:txBody>
          <a:bodyPr vert="horz" wrap="square" lIns="0" tIns="0" rIns="0" bIns="0" rtlCol="0" anchor="t" anchorCtr="0">
            <a:noAutofit/>
          </a:bodyPr>
          <a:lstStyle/>
          <a:p>
            <a:pPr>
              <a:spcBef>
                <a:spcPts val="600"/>
              </a:spcBef>
            </a:pPr>
            <a:r>
              <a:rPr lang="hu-HU" sz="1400" b="1" dirty="0" smtClean="0">
                <a:solidFill>
                  <a:schemeClr val="accent1"/>
                </a:solidFill>
                <a:latin typeface="Arial"/>
              </a:rPr>
              <a:t>TIME OF DECISION</a:t>
            </a:r>
          </a:p>
        </p:txBody>
      </p:sp>
      <p:sp>
        <p:nvSpPr>
          <p:cNvPr id="30" name="Szövegdoboz 29"/>
          <p:cNvSpPr txBox="1"/>
          <p:nvPr/>
        </p:nvSpPr>
        <p:spPr bwMode="gray">
          <a:xfrm>
            <a:off x="2691994" y="3717032"/>
            <a:ext cx="2333540" cy="256813"/>
          </a:xfrm>
          <a:prstGeom prst="rect">
            <a:avLst/>
          </a:prstGeom>
          <a:noFill/>
        </p:spPr>
        <p:txBody>
          <a:bodyPr vert="horz" wrap="square" lIns="0" tIns="0" rIns="0" bIns="0" rtlCol="0" anchor="t" anchorCtr="0">
            <a:noAutofit/>
          </a:bodyPr>
          <a:lstStyle/>
          <a:p>
            <a:pPr>
              <a:spcBef>
                <a:spcPts val="600"/>
              </a:spcBef>
            </a:pPr>
            <a:r>
              <a:rPr lang="hu-HU" sz="1400" b="1" dirty="0" smtClean="0">
                <a:solidFill>
                  <a:schemeClr val="accent1"/>
                </a:solidFill>
                <a:latin typeface="Arial"/>
              </a:rPr>
              <a:t>PROGRAM PREFERENCE</a:t>
            </a:r>
          </a:p>
        </p:txBody>
      </p:sp>
      <p:sp>
        <p:nvSpPr>
          <p:cNvPr id="31" name="Textplatzhalter 2"/>
          <p:cNvSpPr txBox="1">
            <a:spLocks/>
          </p:cNvSpPr>
          <p:nvPr>
            <p:custDataLst>
              <p:tags r:id="rId3"/>
            </p:custDataLst>
          </p:nvPr>
        </p:nvSpPr>
        <p:spPr bwMode="gray">
          <a:xfrm>
            <a:off x="323850" y="1052513"/>
            <a:ext cx="8496300" cy="288000"/>
          </a:xfrm>
          <a:prstGeom prst="rect">
            <a:avLst/>
          </a:prstGeom>
        </p:spPr>
        <p:txBody>
          <a:bodyPr vert="horz" lIns="0" tIns="0" rIns="0" bIns="0" rtlCol="0">
            <a:noAutofit/>
          </a:bodyPr>
          <a:lstStyle>
            <a:lvl1pPr marR="0" indent="0" fontAlgn="auto">
              <a:lnSpc>
                <a:spcPct val="100000"/>
              </a:lnSpc>
              <a:spcBef>
                <a:spcPts val="600"/>
              </a:spcBef>
              <a:spcAft>
                <a:spcPts val="0"/>
              </a:spcAft>
              <a:buClrTx/>
              <a:buSzTx/>
              <a:buFont typeface="Arial" pitchFamily="34" charset="0"/>
              <a:buNone/>
              <a:tabLst/>
              <a:defRPr lang="en-GB" noProof="0">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lang="de-DE" noProof="0" smtClean="0">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lang="de-DE" noProof="0" smtClean="0">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lang="en-GB" b="0" baseline="0" noProof="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lang="en-US" noProof="0">
                <a:solidFill>
                  <a:schemeClr val="tx2"/>
                </a:solidFill>
                <a:latin typeface="Arial" pitchFamily="34" charset="0"/>
                <a:cs typeface="Arial" pitchFamily="34" charset="0"/>
              </a:defRPr>
            </a:lvl9pPr>
          </a:lstStyle>
          <a:p>
            <a:r>
              <a:rPr lang="en-US" dirty="0" smtClean="0"/>
              <a:t>Defining segments based on program selecting habits</a:t>
            </a:r>
            <a:endParaRPr lang="en-US" dirty="0"/>
          </a:p>
        </p:txBody>
      </p:sp>
      <p:sp>
        <p:nvSpPr>
          <p:cNvPr id="39" name="Freeform 106"/>
          <p:cNvSpPr>
            <a:spLocks noChangeAspect="1"/>
          </p:cNvSpPr>
          <p:nvPr>
            <p:custDataLst>
              <p:tags r:id="rId4"/>
            </p:custDataLst>
          </p:nvPr>
        </p:nvSpPr>
        <p:spPr bwMode="auto">
          <a:xfrm>
            <a:off x="467544" y="2029112"/>
            <a:ext cx="902947" cy="1122484"/>
          </a:xfrm>
          <a:custGeom>
            <a:avLst/>
            <a:gdLst>
              <a:gd name="T0" fmla="*/ 335 w 1680"/>
              <a:gd name="T1" fmla="*/ 632 h 2089"/>
              <a:gd name="T2" fmla="*/ 320 w 1680"/>
              <a:gd name="T3" fmla="*/ 392 h 2089"/>
              <a:gd name="T4" fmla="*/ 324 w 1680"/>
              <a:gd name="T5" fmla="*/ 322 h 2089"/>
              <a:gd name="T6" fmla="*/ 472 w 1680"/>
              <a:gd name="T7" fmla="*/ 87 h 2089"/>
              <a:gd name="T8" fmla="*/ 738 w 1680"/>
              <a:gd name="T9" fmla="*/ 1 h 2089"/>
              <a:gd name="T10" fmla="*/ 953 w 1680"/>
              <a:gd name="T11" fmla="*/ 56 h 2089"/>
              <a:gd name="T12" fmla="*/ 1062 w 1680"/>
              <a:gd name="T13" fmla="*/ 42 h 2089"/>
              <a:gd name="T14" fmla="*/ 1329 w 1680"/>
              <a:gd name="T15" fmla="*/ 239 h 2089"/>
              <a:gd name="T16" fmla="*/ 1360 w 1680"/>
              <a:gd name="T17" fmla="*/ 389 h 2089"/>
              <a:gd name="T18" fmla="*/ 1344 w 1680"/>
              <a:gd name="T19" fmla="*/ 632 h 2089"/>
              <a:gd name="T20" fmla="*/ 1259 w 1680"/>
              <a:gd name="T21" fmla="*/ 871 h 2089"/>
              <a:gd name="T22" fmla="*/ 1120 w 1680"/>
              <a:gd name="T23" fmla="*/ 1145 h 2089"/>
              <a:gd name="T24" fmla="*/ 1132 w 1680"/>
              <a:gd name="T25" fmla="*/ 1253 h 2089"/>
              <a:gd name="T26" fmla="*/ 1178 w 1680"/>
              <a:gd name="T27" fmla="*/ 1334 h 2089"/>
              <a:gd name="T28" fmla="*/ 1305 w 1680"/>
              <a:gd name="T29" fmla="*/ 1388 h 2089"/>
              <a:gd name="T30" fmla="*/ 1541 w 1680"/>
              <a:gd name="T31" fmla="*/ 1496 h 2089"/>
              <a:gd name="T32" fmla="*/ 1642 w 1680"/>
              <a:gd name="T33" fmla="*/ 1651 h 2089"/>
              <a:gd name="T34" fmla="*/ 1680 w 1680"/>
              <a:gd name="T35" fmla="*/ 1841 h 2089"/>
              <a:gd name="T36" fmla="*/ 1438 w 1680"/>
              <a:gd name="T37" fmla="*/ 2026 h 2089"/>
              <a:gd name="T38" fmla="*/ 840 w 1680"/>
              <a:gd name="T39" fmla="*/ 2089 h 2089"/>
              <a:gd name="T40" fmla="*/ 242 w 1680"/>
              <a:gd name="T41" fmla="*/ 2026 h 2089"/>
              <a:gd name="T42" fmla="*/ 0 w 1680"/>
              <a:gd name="T43" fmla="*/ 1841 h 2089"/>
              <a:gd name="T44" fmla="*/ 37 w 1680"/>
              <a:gd name="T45" fmla="*/ 1651 h 2089"/>
              <a:gd name="T46" fmla="*/ 138 w 1680"/>
              <a:gd name="T47" fmla="*/ 1496 h 2089"/>
              <a:gd name="T48" fmla="*/ 374 w 1680"/>
              <a:gd name="T49" fmla="*/ 1388 h 2089"/>
              <a:gd name="T50" fmla="*/ 500 w 1680"/>
              <a:gd name="T51" fmla="*/ 1334 h 2089"/>
              <a:gd name="T52" fmla="*/ 547 w 1680"/>
              <a:gd name="T53" fmla="*/ 1254 h 2089"/>
              <a:gd name="T54" fmla="*/ 560 w 1680"/>
              <a:gd name="T55" fmla="*/ 1145 h 2089"/>
              <a:gd name="T56" fmla="*/ 420 w 1680"/>
              <a:gd name="T57" fmla="*/ 871 h 2089"/>
              <a:gd name="T58" fmla="*/ 335 w 1680"/>
              <a:gd name="T59" fmla="*/ 632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0" h="2089">
                <a:moveTo>
                  <a:pt x="335" y="632"/>
                </a:moveTo>
                <a:cubicBezTo>
                  <a:pt x="320" y="392"/>
                  <a:pt x="320" y="392"/>
                  <a:pt x="320" y="392"/>
                </a:cubicBezTo>
                <a:cubicBezTo>
                  <a:pt x="318" y="371"/>
                  <a:pt x="321" y="343"/>
                  <a:pt x="324" y="322"/>
                </a:cubicBezTo>
                <a:cubicBezTo>
                  <a:pt x="340" y="222"/>
                  <a:pt x="396" y="142"/>
                  <a:pt x="472" y="87"/>
                </a:cubicBezTo>
                <a:cubicBezTo>
                  <a:pt x="546" y="33"/>
                  <a:pt x="641" y="3"/>
                  <a:pt x="738" y="1"/>
                </a:cubicBezTo>
                <a:cubicBezTo>
                  <a:pt x="819" y="0"/>
                  <a:pt x="884" y="13"/>
                  <a:pt x="953" y="56"/>
                </a:cubicBezTo>
                <a:cubicBezTo>
                  <a:pt x="989" y="42"/>
                  <a:pt x="1026" y="38"/>
                  <a:pt x="1062" y="42"/>
                </a:cubicBezTo>
                <a:cubicBezTo>
                  <a:pt x="1176" y="52"/>
                  <a:pt x="1280" y="138"/>
                  <a:pt x="1329" y="239"/>
                </a:cubicBezTo>
                <a:cubicBezTo>
                  <a:pt x="1352" y="286"/>
                  <a:pt x="1364" y="338"/>
                  <a:pt x="1360" y="389"/>
                </a:cubicBezTo>
                <a:cubicBezTo>
                  <a:pt x="1344" y="632"/>
                  <a:pt x="1344" y="632"/>
                  <a:pt x="1344" y="632"/>
                </a:cubicBezTo>
                <a:cubicBezTo>
                  <a:pt x="1366" y="719"/>
                  <a:pt x="1338" y="822"/>
                  <a:pt x="1259" y="871"/>
                </a:cubicBezTo>
                <a:cubicBezTo>
                  <a:pt x="1232" y="959"/>
                  <a:pt x="1182" y="1076"/>
                  <a:pt x="1120" y="1145"/>
                </a:cubicBezTo>
                <a:cubicBezTo>
                  <a:pt x="1121" y="1178"/>
                  <a:pt x="1124" y="1217"/>
                  <a:pt x="1132" y="1253"/>
                </a:cubicBezTo>
                <a:cubicBezTo>
                  <a:pt x="1140" y="1288"/>
                  <a:pt x="1154" y="1319"/>
                  <a:pt x="1178" y="1334"/>
                </a:cubicBezTo>
                <a:cubicBezTo>
                  <a:pt x="1228" y="1360"/>
                  <a:pt x="1250" y="1371"/>
                  <a:pt x="1305" y="1388"/>
                </a:cubicBezTo>
                <a:cubicBezTo>
                  <a:pt x="1379" y="1410"/>
                  <a:pt x="1490" y="1446"/>
                  <a:pt x="1541" y="1496"/>
                </a:cubicBezTo>
                <a:cubicBezTo>
                  <a:pt x="1585" y="1539"/>
                  <a:pt x="1619" y="1593"/>
                  <a:pt x="1642" y="1651"/>
                </a:cubicBezTo>
                <a:cubicBezTo>
                  <a:pt x="1667" y="1712"/>
                  <a:pt x="1680" y="1778"/>
                  <a:pt x="1680" y="1841"/>
                </a:cubicBezTo>
                <a:cubicBezTo>
                  <a:pt x="1680" y="1931"/>
                  <a:pt x="1578" y="1989"/>
                  <a:pt x="1438" y="2026"/>
                </a:cubicBezTo>
                <a:cubicBezTo>
                  <a:pt x="1252" y="2074"/>
                  <a:pt x="992" y="2089"/>
                  <a:pt x="840" y="2089"/>
                </a:cubicBezTo>
                <a:cubicBezTo>
                  <a:pt x="687" y="2089"/>
                  <a:pt x="428" y="2074"/>
                  <a:pt x="242" y="2026"/>
                </a:cubicBezTo>
                <a:cubicBezTo>
                  <a:pt x="101" y="1989"/>
                  <a:pt x="0" y="1931"/>
                  <a:pt x="0" y="1841"/>
                </a:cubicBezTo>
                <a:cubicBezTo>
                  <a:pt x="0" y="1778"/>
                  <a:pt x="12" y="1712"/>
                  <a:pt x="37" y="1651"/>
                </a:cubicBezTo>
                <a:cubicBezTo>
                  <a:pt x="60" y="1593"/>
                  <a:pt x="94" y="1539"/>
                  <a:pt x="138" y="1496"/>
                </a:cubicBezTo>
                <a:cubicBezTo>
                  <a:pt x="190" y="1446"/>
                  <a:pt x="300" y="1410"/>
                  <a:pt x="374" y="1388"/>
                </a:cubicBezTo>
                <a:cubicBezTo>
                  <a:pt x="425" y="1372"/>
                  <a:pt x="454" y="1361"/>
                  <a:pt x="500" y="1334"/>
                </a:cubicBezTo>
                <a:cubicBezTo>
                  <a:pt x="523" y="1321"/>
                  <a:pt x="538" y="1290"/>
                  <a:pt x="547" y="1254"/>
                </a:cubicBezTo>
                <a:cubicBezTo>
                  <a:pt x="555" y="1216"/>
                  <a:pt x="559" y="1183"/>
                  <a:pt x="560" y="1145"/>
                </a:cubicBezTo>
                <a:cubicBezTo>
                  <a:pt x="498" y="1076"/>
                  <a:pt x="447" y="959"/>
                  <a:pt x="420" y="871"/>
                </a:cubicBezTo>
                <a:cubicBezTo>
                  <a:pt x="342" y="822"/>
                  <a:pt x="313" y="719"/>
                  <a:pt x="335" y="632"/>
                </a:cubicBezTo>
                <a:close/>
              </a:path>
            </a:pathLst>
          </a:custGeom>
          <a:solidFill>
            <a:srgbClr val="007DC3"/>
          </a:solidFill>
          <a:ln>
            <a:noFill/>
          </a:ln>
        </p:spPr>
        <p:txBody>
          <a:bodyPr vert="horz" wrap="square" lIns="91440" tIns="45720" rIns="91440" bIns="45720" numCol="1" anchor="t" anchorCtr="0" compatLnSpc="1">
            <a:prstTxWarp prst="textNoShape">
              <a:avLst/>
            </a:prstTxWarp>
          </a:bodyPr>
          <a:lstStyle/>
          <a:p>
            <a:endParaRPr lang="en-US" noProof="1"/>
          </a:p>
        </p:txBody>
      </p:sp>
      <p:grpSp>
        <p:nvGrpSpPr>
          <p:cNvPr id="40" name="Group 110"/>
          <p:cNvGrpSpPr>
            <a:grpSpLocks noChangeAspect="1"/>
          </p:cNvGrpSpPr>
          <p:nvPr>
            <p:custDataLst>
              <p:tags r:id="rId5"/>
            </p:custDataLst>
          </p:nvPr>
        </p:nvGrpSpPr>
        <p:grpSpPr bwMode="auto">
          <a:xfrm>
            <a:off x="1701812" y="2033901"/>
            <a:ext cx="1240680" cy="1179075"/>
            <a:chOff x="423" y="-726"/>
            <a:chExt cx="4914" cy="4670"/>
          </a:xfrm>
          <a:solidFill>
            <a:srgbClr val="007DC3"/>
          </a:solidFill>
        </p:grpSpPr>
        <p:sp>
          <p:nvSpPr>
            <p:cNvPr id="41" name="Freeform 111"/>
            <p:cNvSpPr>
              <a:spLocks/>
            </p:cNvSpPr>
            <p:nvPr/>
          </p:nvSpPr>
          <p:spPr bwMode="auto">
            <a:xfrm>
              <a:off x="423" y="-726"/>
              <a:ext cx="2445" cy="3694"/>
            </a:xfrm>
            <a:custGeom>
              <a:avLst/>
              <a:gdLst>
                <a:gd name="T0" fmla="*/ 551 w 1035"/>
                <a:gd name="T1" fmla="*/ 11 h 1564"/>
                <a:gd name="T2" fmla="*/ 640 w 1035"/>
                <a:gd name="T3" fmla="*/ 34 h 1564"/>
                <a:gd name="T4" fmla="*/ 728 w 1035"/>
                <a:gd name="T5" fmla="*/ 11 h 1564"/>
                <a:gd name="T6" fmla="*/ 988 w 1035"/>
                <a:gd name="T7" fmla="*/ 134 h 1564"/>
                <a:gd name="T8" fmla="*/ 1035 w 1035"/>
                <a:gd name="T9" fmla="*/ 245 h 1564"/>
                <a:gd name="T10" fmla="*/ 977 w 1035"/>
                <a:gd name="T11" fmla="*/ 344 h 1564"/>
                <a:gd name="T12" fmla="*/ 957 w 1035"/>
                <a:gd name="T13" fmla="*/ 602 h 1564"/>
                <a:gd name="T14" fmla="*/ 969 w 1035"/>
                <a:gd name="T15" fmla="*/ 667 h 1564"/>
                <a:gd name="T16" fmla="*/ 967 w 1035"/>
                <a:gd name="T17" fmla="*/ 731 h 1564"/>
                <a:gd name="T18" fmla="*/ 920 w 1035"/>
                <a:gd name="T19" fmla="*/ 735 h 1564"/>
                <a:gd name="T20" fmla="*/ 880 w 1035"/>
                <a:gd name="T21" fmla="*/ 732 h 1564"/>
                <a:gd name="T22" fmla="*/ 606 w 1035"/>
                <a:gd name="T23" fmla="*/ 823 h 1564"/>
                <a:gd name="T24" fmla="*/ 479 w 1035"/>
                <a:gd name="T25" fmla="*/ 1041 h 1564"/>
                <a:gd name="T26" fmla="*/ 482 w 1035"/>
                <a:gd name="T27" fmla="*/ 1232 h 1564"/>
                <a:gd name="T28" fmla="*/ 534 w 1035"/>
                <a:gd name="T29" fmla="*/ 1352 h 1564"/>
                <a:gd name="T30" fmla="*/ 606 w 1035"/>
                <a:gd name="T31" fmla="*/ 1475 h 1564"/>
                <a:gd name="T32" fmla="*/ 482 w 1035"/>
                <a:gd name="T33" fmla="*/ 1564 h 1564"/>
                <a:gd name="T34" fmla="*/ 189 w 1035"/>
                <a:gd name="T35" fmla="*/ 1522 h 1564"/>
                <a:gd name="T36" fmla="*/ 0 w 1035"/>
                <a:gd name="T37" fmla="*/ 1375 h 1564"/>
                <a:gd name="T38" fmla="*/ 28 w 1035"/>
                <a:gd name="T39" fmla="*/ 1230 h 1564"/>
                <a:gd name="T40" fmla="*/ 107 w 1035"/>
                <a:gd name="T41" fmla="*/ 1112 h 1564"/>
                <a:gd name="T42" fmla="*/ 288 w 1035"/>
                <a:gd name="T43" fmla="*/ 1029 h 1564"/>
                <a:gd name="T44" fmla="*/ 379 w 1035"/>
                <a:gd name="T45" fmla="*/ 992 h 1564"/>
                <a:gd name="T46" fmla="*/ 380 w 1035"/>
                <a:gd name="T47" fmla="*/ 991 h 1564"/>
                <a:gd name="T48" fmla="*/ 402 w 1035"/>
                <a:gd name="T49" fmla="*/ 976 h 1564"/>
                <a:gd name="T50" fmla="*/ 156 w 1035"/>
                <a:gd name="T51" fmla="*/ 870 h 1564"/>
                <a:gd name="T52" fmla="*/ 140 w 1035"/>
                <a:gd name="T53" fmla="*/ 847 h 1564"/>
                <a:gd name="T54" fmla="*/ 158 w 1035"/>
                <a:gd name="T55" fmla="*/ 824 h 1564"/>
                <a:gd name="T56" fmla="*/ 223 w 1035"/>
                <a:gd name="T57" fmla="*/ 633 h 1564"/>
                <a:gd name="T58" fmla="*/ 240 w 1035"/>
                <a:gd name="T59" fmla="*/ 319 h 1564"/>
                <a:gd name="T60" fmla="*/ 291 w 1035"/>
                <a:gd name="T61" fmla="*/ 134 h 1564"/>
                <a:gd name="T62" fmla="*/ 551 w 1035"/>
                <a:gd name="T63" fmla="*/ 1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5" h="1564">
                  <a:moveTo>
                    <a:pt x="551" y="11"/>
                  </a:moveTo>
                  <a:cubicBezTo>
                    <a:pt x="581" y="14"/>
                    <a:pt x="611" y="22"/>
                    <a:pt x="640" y="34"/>
                  </a:cubicBezTo>
                  <a:cubicBezTo>
                    <a:pt x="668" y="22"/>
                    <a:pt x="698" y="14"/>
                    <a:pt x="728" y="11"/>
                  </a:cubicBezTo>
                  <a:cubicBezTo>
                    <a:pt x="835" y="0"/>
                    <a:pt x="928" y="46"/>
                    <a:pt x="988" y="134"/>
                  </a:cubicBezTo>
                  <a:cubicBezTo>
                    <a:pt x="1011" y="168"/>
                    <a:pt x="1027" y="206"/>
                    <a:pt x="1035" y="245"/>
                  </a:cubicBezTo>
                  <a:cubicBezTo>
                    <a:pt x="1010" y="274"/>
                    <a:pt x="991" y="308"/>
                    <a:pt x="977" y="344"/>
                  </a:cubicBezTo>
                  <a:cubicBezTo>
                    <a:pt x="946" y="423"/>
                    <a:pt x="945" y="515"/>
                    <a:pt x="957" y="602"/>
                  </a:cubicBezTo>
                  <a:cubicBezTo>
                    <a:pt x="960" y="624"/>
                    <a:pt x="964" y="646"/>
                    <a:pt x="969" y="667"/>
                  </a:cubicBezTo>
                  <a:cubicBezTo>
                    <a:pt x="966" y="688"/>
                    <a:pt x="965" y="710"/>
                    <a:pt x="967" y="731"/>
                  </a:cubicBezTo>
                  <a:cubicBezTo>
                    <a:pt x="951" y="732"/>
                    <a:pt x="935" y="733"/>
                    <a:pt x="920" y="735"/>
                  </a:cubicBezTo>
                  <a:cubicBezTo>
                    <a:pt x="906" y="734"/>
                    <a:pt x="893" y="732"/>
                    <a:pt x="880" y="732"/>
                  </a:cubicBezTo>
                  <a:cubicBezTo>
                    <a:pt x="767" y="725"/>
                    <a:pt x="674" y="763"/>
                    <a:pt x="606" y="823"/>
                  </a:cubicBezTo>
                  <a:cubicBezTo>
                    <a:pt x="538" y="882"/>
                    <a:pt x="495" y="962"/>
                    <a:pt x="479" y="1041"/>
                  </a:cubicBezTo>
                  <a:cubicBezTo>
                    <a:pt x="467" y="1099"/>
                    <a:pt x="472" y="1178"/>
                    <a:pt x="482" y="1232"/>
                  </a:cubicBezTo>
                  <a:cubicBezTo>
                    <a:pt x="490" y="1279"/>
                    <a:pt x="506" y="1321"/>
                    <a:pt x="534" y="1352"/>
                  </a:cubicBezTo>
                  <a:cubicBezTo>
                    <a:pt x="549" y="1390"/>
                    <a:pt x="574" y="1435"/>
                    <a:pt x="606" y="1475"/>
                  </a:cubicBezTo>
                  <a:cubicBezTo>
                    <a:pt x="559" y="1495"/>
                    <a:pt x="516" y="1525"/>
                    <a:pt x="482" y="1564"/>
                  </a:cubicBezTo>
                  <a:cubicBezTo>
                    <a:pt x="385" y="1557"/>
                    <a:pt x="276" y="1544"/>
                    <a:pt x="189" y="1522"/>
                  </a:cubicBezTo>
                  <a:cubicBezTo>
                    <a:pt x="79" y="1494"/>
                    <a:pt x="0" y="1448"/>
                    <a:pt x="0" y="1375"/>
                  </a:cubicBezTo>
                  <a:cubicBezTo>
                    <a:pt x="0" y="1328"/>
                    <a:pt x="9" y="1277"/>
                    <a:pt x="28" y="1230"/>
                  </a:cubicBezTo>
                  <a:cubicBezTo>
                    <a:pt x="46" y="1186"/>
                    <a:pt x="72" y="1145"/>
                    <a:pt x="107" y="1112"/>
                  </a:cubicBezTo>
                  <a:cubicBezTo>
                    <a:pt x="147" y="1074"/>
                    <a:pt x="230" y="1046"/>
                    <a:pt x="288" y="1029"/>
                  </a:cubicBezTo>
                  <a:cubicBezTo>
                    <a:pt x="319" y="1020"/>
                    <a:pt x="345" y="1012"/>
                    <a:pt x="379" y="992"/>
                  </a:cubicBezTo>
                  <a:cubicBezTo>
                    <a:pt x="380" y="991"/>
                    <a:pt x="380" y="991"/>
                    <a:pt x="380" y="991"/>
                  </a:cubicBezTo>
                  <a:cubicBezTo>
                    <a:pt x="389" y="986"/>
                    <a:pt x="396" y="981"/>
                    <a:pt x="402" y="976"/>
                  </a:cubicBezTo>
                  <a:cubicBezTo>
                    <a:pt x="314" y="973"/>
                    <a:pt x="215" y="957"/>
                    <a:pt x="156" y="870"/>
                  </a:cubicBezTo>
                  <a:cubicBezTo>
                    <a:pt x="140" y="847"/>
                    <a:pt x="140" y="847"/>
                    <a:pt x="140" y="847"/>
                  </a:cubicBezTo>
                  <a:cubicBezTo>
                    <a:pt x="158" y="824"/>
                    <a:pt x="158" y="824"/>
                    <a:pt x="158" y="824"/>
                  </a:cubicBezTo>
                  <a:cubicBezTo>
                    <a:pt x="189" y="783"/>
                    <a:pt x="210" y="711"/>
                    <a:pt x="223" y="633"/>
                  </a:cubicBezTo>
                  <a:cubicBezTo>
                    <a:pt x="244" y="508"/>
                    <a:pt x="245" y="373"/>
                    <a:pt x="240" y="319"/>
                  </a:cubicBezTo>
                  <a:cubicBezTo>
                    <a:pt x="234" y="256"/>
                    <a:pt x="254" y="189"/>
                    <a:pt x="291" y="134"/>
                  </a:cubicBezTo>
                  <a:cubicBezTo>
                    <a:pt x="352" y="46"/>
                    <a:pt x="444" y="0"/>
                    <a:pt x="551" y="11"/>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sp>
          <p:nvSpPr>
            <p:cNvPr id="42" name="Freeform 112"/>
            <p:cNvSpPr>
              <a:spLocks/>
            </p:cNvSpPr>
            <p:nvPr/>
          </p:nvSpPr>
          <p:spPr bwMode="auto">
            <a:xfrm>
              <a:off x="2845" y="-360"/>
              <a:ext cx="2492" cy="3718"/>
            </a:xfrm>
            <a:custGeom>
              <a:avLst/>
              <a:gdLst>
                <a:gd name="T0" fmla="*/ 865 w 1055"/>
                <a:gd name="T1" fmla="*/ 1527 h 1574"/>
                <a:gd name="T2" fmla="*/ 415 w 1055"/>
                <a:gd name="T3" fmla="*/ 1574 h 1574"/>
                <a:gd name="T4" fmla="*/ 410 w 1055"/>
                <a:gd name="T5" fmla="*/ 1574 h 1574"/>
                <a:gd name="T6" fmla="*/ 344 w 1055"/>
                <a:gd name="T7" fmla="*/ 1424 h 1574"/>
                <a:gd name="T8" fmla="*/ 208 w 1055"/>
                <a:gd name="T9" fmla="*/ 1320 h 1574"/>
                <a:gd name="T10" fmla="*/ 280 w 1055"/>
                <a:gd name="T11" fmla="*/ 1197 h 1574"/>
                <a:gd name="T12" fmla="*/ 333 w 1055"/>
                <a:gd name="T13" fmla="*/ 1077 h 1574"/>
                <a:gd name="T14" fmla="*/ 335 w 1055"/>
                <a:gd name="T15" fmla="*/ 886 h 1574"/>
                <a:gd name="T16" fmla="*/ 209 w 1055"/>
                <a:gd name="T17" fmla="*/ 668 h 1574"/>
                <a:gd name="T18" fmla="*/ 23 w 1055"/>
                <a:gd name="T19" fmla="*/ 581 h 1574"/>
                <a:gd name="T20" fmla="*/ 25 w 1055"/>
                <a:gd name="T21" fmla="*/ 511 h 1574"/>
                <a:gd name="T22" fmla="*/ 11 w 1055"/>
                <a:gd name="T23" fmla="*/ 437 h 1574"/>
                <a:gd name="T24" fmla="*/ 26 w 1055"/>
                <a:gd name="T25" fmla="*/ 217 h 1574"/>
                <a:gd name="T26" fmla="*/ 195 w 1055"/>
                <a:gd name="T27" fmla="*/ 71 h 1574"/>
                <a:gd name="T28" fmla="*/ 217 w 1055"/>
                <a:gd name="T29" fmla="*/ 66 h 1574"/>
                <a:gd name="T30" fmla="*/ 458 w 1055"/>
                <a:gd name="T31" fmla="*/ 6 h 1574"/>
                <a:gd name="T32" fmla="*/ 713 w 1055"/>
                <a:gd name="T33" fmla="*/ 105 h 1574"/>
                <a:gd name="T34" fmla="*/ 812 w 1055"/>
                <a:gd name="T35" fmla="*/ 284 h 1574"/>
                <a:gd name="T36" fmla="*/ 804 w 1055"/>
                <a:gd name="T37" fmla="*/ 511 h 1574"/>
                <a:gd name="T38" fmla="*/ 738 w 1055"/>
                <a:gd name="T39" fmla="*/ 693 h 1574"/>
                <a:gd name="T40" fmla="*/ 736 w 1055"/>
                <a:gd name="T41" fmla="*/ 700 h 1574"/>
                <a:gd name="T42" fmla="*/ 664 w 1055"/>
                <a:gd name="T43" fmla="*/ 865 h 1574"/>
                <a:gd name="T44" fmla="*/ 662 w 1055"/>
                <a:gd name="T45" fmla="*/ 898 h 1574"/>
                <a:gd name="T46" fmla="*/ 674 w 1055"/>
                <a:gd name="T47" fmla="*/ 993 h 1574"/>
                <a:gd name="T48" fmla="*/ 766 w 1055"/>
                <a:gd name="T49" fmla="*/ 1031 h 1574"/>
                <a:gd name="T50" fmla="*/ 947 w 1055"/>
                <a:gd name="T51" fmla="*/ 1115 h 1574"/>
                <a:gd name="T52" fmla="*/ 1026 w 1055"/>
                <a:gd name="T53" fmla="*/ 1234 h 1574"/>
                <a:gd name="T54" fmla="*/ 1055 w 1055"/>
                <a:gd name="T55" fmla="*/ 1379 h 1574"/>
                <a:gd name="T56" fmla="*/ 865 w 1055"/>
                <a:gd name="T57" fmla="*/ 152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5" h="1574">
                  <a:moveTo>
                    <a:pt x="865" y="1527"/>
                  </a:moveTo>
                  <a:cubicBezTo>
                    <a:pt x="725" y="1563"/>
                    <a:pt x="529" y="1574"/>
                    <a:pt x="415" y="1574"/>
                  </a:cubicBezTo>
                  <a:cubicBezTo>
                    <a:pt x="410" y="1574"/>
                    <a:pt x="410" y="1574"/>
                    <a:pt x="410" y="1574"/>
                  </a:cubicBezTo>
                  <a:cubicBezTo>
                    <a:pt x="401" y="1517"/>
                    <a:pt x="378" y="1467"/>
                    <a:pt x="344" y="1424"/>
                  </a:cubicBezTo>
                  <a:cubicBezTo>
                    <a:pt x="309" y="1378"/>
                    <a:pt x="261" y="1343"/>
                    <a:pt x="208" y="1320"/>
                  </a:cubicBezTo>
                  <a:cubicBezTo>
                    <a:pt x="240" y="1280"/>
                    <a:pt x="265" y="1235"/>
                    <a:pt x="280" y="1197"/>
                  </a:cubicBezTo>
                  <a:cubicBezTo>
                    <a:pt x="308" y="1166"/>
                    <a:pt x="324" y="1124"/>
                    <a:pt x="333" y="1077"/>
                  </a:cubicBezTo>
                  <a:cubicBezTo>
                    <a:pt x="343" y="1021"/>
                    <a:pt x="347" y="945"/>
                    <a:pt x="335" y="886"/>
                  </a:cubicBezTo>
                  <a:cubicBezTo>
                    <a:pt x="319" y="807"/>
                    <a:pt x="276" y="727"/>
                    <a:pt x="209" y="668"/>
                  </a:cubicBezTo>
                  <a:cubicBezTo>
                    <a:pt x="159" y="625"/>
                    <a:pt x="97" y="593"/>
                    <a:pt x="23" y="581"/>
                  </a:cubicBezTo>
                  <a:cubicBezTo>
                    <a:pt x="19" y="557"/>
                    <a:pt x="20" y="533"/>
                    <a:pt x="25" y="511"/>
                  </a:cubicBezTo>
                  <a:cubicBezTo>
                    <a:pt x="19" y="487"/>
                    <a:pt x="15" y="461"/>
                    <a:pt x="11" y="437"/>
                  </a:cubicBezTo>
                  <a:cubicBezTo>
                    <a:pt x="0" y="361"/>
                    <a:pt x="1" y="283"/>
                    <a:pt x="26" y="217"/>
                  </a:cubicBezTo>
                  <a:cubicBezTo>
                    <a:pt x="53" y="147"/>
                    <a:pt x="105" y="93"/>
                    <a:pt x="195" y="71"/>
                  </a:cubicBezTo>
                  <a:cubicBezTo>
                    <a:pt x="202" y="69"/>
                    <a:pt x="209" y="67"/>
                    <a:pt x="217" y="66"/>
                  </a:cubicBezTo>
                  <a:cubicBezTo>
                    <a:pt x="272" y="19"/>
                    <a:pt x="365" y="0"/>
                    <a:pt x="458" y="6"/>
                  </a:cubicBezTo>
                  <a:cubicBezTo>
                    <a:pt x="554" y="12"/>
                    <a:pt x="653" y="46"/>
                    <a:pt x="713" y="105"/>
                  </a:cubicBezTo>
                  <a:cubicBezTo>
                    <a:pt x="763" y="155"/>
                    <a:pt x="797" y="214"/>
                    <a:pt x="812" y="284"/>
                  </a:cubicBezTo>
                  <a:cubicBezTo>
                    <a:pt x="827" y="349"/>
                    <a:pt x="824" y="424"/>
                    <a:pt x="804" y="511"/>
                  </a:cubicBezTo>
                  <a:cubicBezTo>
                    <a:pt x="819" y="577"/>
                    <a:pt x="797" y="653"/>
                    <a:pt x="738" y="693"/>
                  </a:cubicBezTo>
                  <a:cubicBezTo>
                    <a:pt x="736" y="700"/>
                    <a:pt x="736" y="700"/>
                    <a:pt x="736" y="700"/>
                  </a:cubicBezTo>
                  <a:cubicBezTo>
                    <a:pt x="721" y="757"/>
                    <a:pt x="705" y="817"/>
                    <a:pt x="664" y="865"/>
                  </a:cubicBezTo>
                  <a:cubicBezTo>
                    <a:pt x="664" y="876"/>
                    <a:pt x="663" y="887"/>
                    <a:pt x="662" y="898"/>
                  </a:cubicBezTo>
                  <a:cubicBezTo>
                    <a:pt x="659" y="938"/>
                    <a:pt x="655" y="982"/>
                    <a:pt x="674" y="993"/>
                  </a:cubicBezTo>
                  <a:cubicBezTo>
                    <a:pt x="705" y="1012"/>
                    <a:pt x="732" y="1021"/>
                    <a:pt x="766" y="1031"/>
                  </a:cubicBezTo>
                  <a:cubicBezTo>
                    <a:pt x="823" y="1049"/>
                    <a:pt x="907" y="1076"/>
                    <a:pt x="947" y="1115"/>
                  </a:cubicBezTo>
                  <a:cubicBezTo>
                    <a:pt x="982" y="1148"/>
                    <a:pt x="1008" y="1189"/>
                    <a:pt x="1026" y="1234"/>
                  </a:cubicBezTo>
                  <a:cubicBezTo>
                    <a:pt x="1045" y="1281"/>
                    <a:pt x="1055" y="1331"/>
                    <a:pt x="1055" y="1379"/>
                  </a:cubicBezTo>
                  <a:cubicBezTo>
                    <a:pt x="1055" y="1452"/>
                    <a:pt x="975" y="1498"/>
                    <a:pt x="865" y="1527"/>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sp>
          <p:nvSpPr>
            <p:cNvPr id="43" name="Freeform 113"/>
            <p:cNvSpPr>
              <a:spLocks/>
            </p:cNvSpPr>
            <p:nvPr/>
          </p:nvSpPr>
          <p:spPr bwMode="auto">
            <a:xfrm>
              <a:off x="1557" y="1178"/>
              <a:ext cx="2079" cy="2766"/>
            </a:xfrm>
            <a:custGeom>
              <a:avLst/>
              <a:gdLst>
                <a:gd name="T0" fmla="*/ 80 w 880"/>
                <a:gd name="T1" fmla="*/ 412 h 1171"/>
                <a:gd name="T2" fmla="*/ 72 w 880"/>
                <a:gd name="T3" fmla="*/ 291 h 1171"/>
                <a:gd name="T4" fmla="*/ 72 w 880"/>
                <a:gd name="T5" fmla="*/ 291 h 1171"/>
                <a:gd name="T6" fmla="*/ 72 w 880"/>
                <a:gd name="T7" fmla="*/ 289 h 1171"/>
                <a:gd name="T8" fmla="*/ 77 w 880"/>
                <a:gd name="T9" fmla="*/ 250 h 1171"/>
                <a:gd name="T10" fmla="*/ 178 w 880"/>
                <a:gd name="T11" fmla="*/ 77 h 1171"/>
                <a:gd name="T12" fmla="*/ 395 w 880"/>
                <a:gd name="T13" fmla="*/ 5 h 1171"/>
                <a:gd name="T14" fmla="*/ 440 w 880"/>
                <a:gd name="T15" fmla="*/ 10 h 1171"/>
                <a:gd name="T16" fmla="*/ 484 w 880"/>
                <a:gd name="T17" fmla="*/ 5 h 1171"/>
                <a:gd name="T18" fmla="*/ 701 w 880"/>
                <a:gd name="T19" fmla="*/ 77 h 1171"/>
                <a:gd name="T20" fmla="*/ 802 w 880"/>
                <a:gd name="T21" fmla="*/ 250 h 1171"/>
                <a:gd name="T22" fmla="*/ 806 w 880"/>
                <a:gd name="T23" fmla="*/ 286 h 1171"/>
                <a:gd name="T24" fmla="*/ 807 w 880"/>
                <a:gd name="T25" fmla="*/ 291 h 1171"/>
                <a:gd name="T26" fmla="*/ 799 w 880"/>
                <a:gd name="T27" fmla="*/ 412 h 1171"/>
                <a:gd name="T28" fmla="*/ 756 w 880"/>
                <a:gd name="T29" fmla="*/ 501 h 1171"/>
                <a:gd name="T30" fmla="*/ 685 w 880"/>
                <a:gd name="T31" fmla="*/ 626 h 1171"/>
                <a:gd name="T32" fmla="*/ 608 w 880"/>
                <a:gd name="T33" fmla="*/ 687 h 1171"/>
                <a:gd name="T34" fmla="*/ 685 w 880"/>
                <a:gd name="T35" fmla="*/ 730 h 1171"/>
                <a:gd name="T36" fmla="*/ 826 w 880"/>
                <a:gd name="T37" fmla="*/ 822 h 1171"/>
                <a:gd name="T38" fmla="*/ 880 w 880"/>
                <a:gd name="T39" fmla="*/ 980 h 1171"/>
                <a:gd name="T40" fmla="*/ 741 w 880"/>
                <a:gd name="T41" fmla="*/ 1118 h 1171"/>
                <a:gd name="T42" fmla="*/ 440 w 880"/>
                <a:gd name="T43" fmla="*/ 1171 h 1171"/>
                <a:gd name="T44" fmla="*/ 138 w 880"/>
                <a:gd name="T45" fmla="*/ 1118 h 1171"/>
                <a:gd name="T46" fmla="*/ 0 w 880"/>
                <a:gd name="T47" fmla="*/ 980 h 1171"/>
                <a:gd name="T48" fmla="*/ 53 w 880"/>
                <a:gd name="T49" fmla="*/ 822 h 1171"/>
                <a:gd name="T50" fmla="*/ 194 w 880"/>
                <a:gd name="T51" fmla="*/ 730 h 1171"/>
                <a:gd name="T52" fmla="*/ 263 w 880"/>
                <a:gd name="T53" fmla="*/ 694 h 1171"/>
                <a:gd name="T54" fmla="*/ 271 w 880"/>
                <a:gd name="T55" fmla="*/ 687 h 1171"/>
                <a:gd name="T56" fmla="*/ 194 w 880"/>
                <a:gd name="T57" fmla="*/ 626 h 1171"/>
                <a:gd name="T58" fmla="*/ 123 w 880"/>
                <a:gd name="T59" fmla="*/ 501 h 1171"/>
                <a:gd name="T60" fmla="*/ 80 w 880"/>
                <a:gd name="T61" fmla="*/ 41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0" h="1171">
                  <a:moveTo>
                    <a:pt x="80" y="412"/>
                  </a:moveTo>
                  <a:cubicBezTo>
                    <a:pt x="73" y="375"/>
                    <a:pt x="72" y="332"/>
                    <a:pt x="72" y="291"/>
                  </a:cubicBezTo>
                  <a:cubicBezTo>
                    <a:pt x="72" y="291"/>
                    <a:pt x="72" y="291"/>
                    <a:pt x="72" y="291"/>
                  </a:cubicBezTo>
                  <a:cubicBezTo>
                    <a:pt x="72" y="290"/>
                    <a:pt x="72" y="290"/>
                    <a:pt x="72" y="289"/>
                  </a:cubicBezTo>
                  <a:cubicBezTo>
                    <a:pt x="73" y="276"/>
                    <a:pt x="75" y="263"/>
                    <a:pt x="77" y="250"/>
                  </a:cubicBezTo>
                  <a:cubicBezTo>
                    <a:pt x="90" y="188"/>
                    <a:pt x="124" y="124"/>
                    <a:pt x="178" y="77"/>
                  </a:cubicBezTo>
                  <a:cubicBezTo>
                    <a:pt x="232" y="30"/>
                    <a:pt x="306" y="0"/>
                    <a:pt x="395" y="5"/>
                  </a:cubicBezTo>
                  <a:cubicBezTo>
                    <a:pt x="410" y="6"/>
                    <a:pt x="425" y="8"/>
                    <a:pt x="440" y="10"/>
                  </a:cubicBezTo>
                  <a:cubicBezTo>
                    <a:pt x="454" y="8"/>
                    <a:pt x="469" y="6"/>
                    <a:pt x="484" y="5"/>
                  </a:cubicBezTo>
                  <a:cubicBezTo>
                    <a:pt x="574" y="0"/>
                    <a:pt x="647" y="30"/>
                    <a:pt x="701" y="77"/>
                  </a:cubicBezTo>
                  <a:cubicBezTo>
                    <a:pt x="755" y="124"/>
                    <a:pt x="789" y="188"/>
                    <a:pt x="802" y="250"/>
                  </a:cubicBezTo>
                  <a:cubicBezTo>
                    <a:pt x="804" y="262"/>
                    <a:pt x="806" y="274"/>
                    <a:pt x="806" y="286"/>
                  </a:cubicBezTo>
                  <a:cubicBezTo>
                    <a:pt x="807" y="287"/>
                    <a:pt x="807" y="289"/>
                    <a:pt x="807" y="291"/>
                  </a:cubicBezTo>
                  <a:cubicBezTo>
                    <a:pt x="807" y="332"/>
                    <a:pt x="806" y="375"/>
                    <a:pt x="799" y="412"/>
                  </a:cubicBezTo>
                  <a:cubicBezTo>
                    <a:pt x="792" y="450"/>
                    <a:pt x="780" y="481"/>
                    <a:pt x="756" y="501"/>
                  </a:cubicBezTo>
                  <a:cubicBezTo>
                    <a:pt x="745" y="536"/>
                    <a:pt x="720" y="585"/>
                    <a:pt x="685" y="626"/>
                  </a:cubicBezTo>
                  <a:cubicBezTo>
                    <a:pt x="664" y="650"/>
                    <a:pt x="638" y="672"/>
                    <a:pt x="608" y="687"/>
                  </a:cubicBezTo>
                  <a:cubicBezTo>
                    <a:pt x="627" y="708"/>
                    <a:pt x="659" y="723"/>
                    <a:pt x="685" y="730"/>
                  </a:cubicBezTo>
                  <a:cubicBezTo>
                    <a:pt x="742" y="745"/>
                    <a:pt x="792" y="777"/>
                    <a:pt x="826" y="822"/>
                  </a:cubicBezTo>
                  <a:cubicBezTo>
                    <a:pt x="860" y="865"/>
                    <a:pt x="880" y="918"/>
                    <a:pt x="880" y="980"/>
                  </a:cubicBezTo>
                  <a:cubicBezTo>
                    <a:pt x="880" y="1043"/>
                    <a:pt x="821" y="1088"/>
                    <a:pt x="741" y="1118"/>
                  </a:cubicBezTo>
                  <a:cubicBezTo>
                    <a:pt x="648" y="1153"/>
                    <a:pt x="523" y="1171"/>
                    <a:pt x="440" y="1171"/>
                  </a:cubicBezTo>
                  <a:cubicBezTo>
                    <a:pt x="356" y="1171"/>
                    <a:pt x="231" y="1153"/>
                    <a:pt x="138" y="1118"/>
                  </a:cubicBezTo>
                  <a:cubicBezTo>
                    <a:pt x="58" y="1088"/>
                    <a:pt x="0" y="1043"/>
                    <a:pt x="0" y="980"/>
                  </a:cubicBezTo>
                  <a:cubicBezTo>
                    <a:pt x="0" y="918"/>
                    <a:pt x="20" y="865"/>
                    <a:pt x="53" y="822"/>
                  </a:cubicBezTo>
                  <a:cubicBezTo>
                    <a:pt x="88" y="777"/>
                    <a:pt x="137" y="745"/>
                    <a:pt x="194" y="730"/>
                  </a:cubicBezTo>
                  <a:cubicBezTo>
                    <a:pt x="217" y="724"/>
                    <a:pt x="244" y="711"/>
                    <a:pt x="263" y="694"/>
                  </a:cubicBezTo>
                  <a:cubicBezTo>
                    <a:pt x="266" y="692"/>
                    <a:pt x="268" y="690"/>
                    <a:pt x="271" y="687"/>
                  </a:cubicBezTo>
                  <a:cubicBezTo>
                    <a:pt x="241" y="672"/>
                    <a:pt x="216" y="650"/>
                    <a:pt x="194" y="626"/>
                  </a:cubicBezTo>
                  <a:cubicBezTo>
                    <a:pt x="158" y="585"/>
                    <a:pt x="134" y="536"/>
                    <a:pt x="123" y="501"/>
                  </a:cubicBezTo>
                  <a:cubicBezTo>
                    <a:pt x="100" y="481"/>
                    <a:pt x="87" y="450"/>
                    <a:pt x="80" y="412"/>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1"/>
            </a:p>
          </p:txBody>
        </p:sp>
      </p:grpSp>
      <p:sp>
        <p:nvSpPr>
          <p:cNvPr id="44" name="Freeform 32"/>
          <p:cNvSpPr>
            <a:spLocks noChangeAspect="1"/>
          </p:cNvSpPr>
          <p:nvPr>
            <p:custDataLst>
              <p:tags r:id="rId6"/>
            </p:custDataLst>
          </p:nvPr>
        </p:nvSpPr>
        <p:spPr bwMode="auto">
          <a:xfrm>
            <a:off x="2555776" y="4076847"/>
            <a:ext cx="1159887" cy="1080345"/>
          </a:xfrm>
          <a:custGeom>
            <a:avLst/>
            <a:gdLst>
              <a:gd name="T0" fmla="*/ 1920 w 1920"/>
              <a:gd name="T1" fmla="*/ 527 h 1788"/>
              <a:gd name="T2" fmla="*/ 1708 w 1920"/>
              <a:gd name="T3" fmla="*/ 1075 h 1788"/>
              <a:gd name="T4" fmla="*/ 1350 w 1920"/>
              <a:gd name="T5" fmla="*/ 1411 h 1788"/>
              <a:gd name="T6" fmla="*/ 992 w 1920"/>
              <a:gd name="T7" fmla="*/ 1748 h 1788"/>
              <a:gd name="T8" fmla="*/ 960 w 1920"/>
              <a:gd name="T9" fmla="*/ 1788 h 1788"/>
              <a:gd name="T10" fmla="*/ 928 w 1920"/>
              <a:gd name="T11" fmla="*/ 1748 h 1788"/>
              <a:gd name="T12" fmla="*/ 570 w 1920"/>
              <a:gd name="T13" fmla="*/ 1411 h 1788"/>
              <a:gd name="T14" fmla="*/ 212 w 1920"/>
              <a:gd name="T15" fmla="*/ 1075 h 1788"/>
              <a:gd name="T16" fmla="*/ 0 w 1920"/>
              <a:gd name="T17" fmla="*/ 527 h 1788"/>
              <a:gd name="T18" fmla="*/ 538 w 1920"/>
              <a:gd name="T19" fmla="*/ 0 h 1788"/>
              <a:gd name="T20" fmla="*/ 960 w 1920"/>
              <a:gd name="T21" fmla="*/ 203 h 1788"/>
              <a:gd name="T22" fmla="*/ 1382 w 1920"/>
              <a:gd name="T23" fmla="*/ 0 h 1788"/>
              <a:gd name="T24" fmla="*/ 1920 w 1920"/>
              <a:gd name="T25" fmla="*/ 527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0" h="1788">
                <a:moveTo>
                  <a:pt x="1920" y="527"/>
                </a:moveTo>
                <a:cubicBezTo>
                  <a:pt x="1920" y="765"/>
                  <a:pt x="1850" y="894"/>
                  <a:pt x="1708" y="1075"/>
                </a:cubicBezTo>
                <a:cubicBezTo>
                  <a:pt x="1606" y="1205"/>
                  <a:pt x="1479" y="1307"/>
                  <a:pt x="1350" y="1411"/>
                </a:cubicBezTo>
                <a:cubicBezTo>
                  <a:pt x="1222" y="1514"/>
                  <a:pt x="1094" y="1617"/>
                  <a:pt x="992" y="1748"/>
                </a:cubicBezTo>
                <a:cubicBezTo>
                  <a:pt x="960" y="1788"/>
                  <a:pt x="960" y="1788"/>
                  <a:pt x="960" y="1788"/>
                </a:cubicBezTo>
                <a:cubicBezTo>
                  <a:pt x="928" y="1748"/>
                  <a:pt x="928" y="1748"/>
                  <a:pt x="928" y="1748"/>
                </a:cubicBezTo>
                <a:cubicBezTo>
                  <a:pt x="826" y="1617"/>
                  <a:pt x="698" y="1514"/>
                  <a:pt x="570" y="1411"/>
                </a:cubicBezTo>
                <a:cubicBezTo>
                  <a:pt x="441" y="1307"/>
                  <a:pt x="314" y="1205"/>
                  <a:pt x="212" y="1075"/>
                </a:cubicBezTo>
                <a:cubicBezTo>
                  <a:pt x="70" y="894"/>
                  <a:pt x="0" y="765"/>
                  <a:pt x="0" y="527"/>
                </a:cubicBezTo>
                <a:cubicBezTo>
                  <a:pt x="0" y="234"/>
                  <a:pt x="248" y="0"/>
                  <a:pt x="538" y="0"/>
                </a:cubicBezTo>
                <a:cubicBezTo>
                  <a:pt x="703" y="0"/>
                  <a:pt x="858" y="75"/>
                  <a:pt x="960" y="203"/>
                </a:cubicBezTo>
                <a:cubicBezTo>
                  <a:pt x="1062" y="75"/>
                  <a:pt x="1217" y="0"/>
                  <a:pt x="1382" y="0"/>
                </a:cubicBezTo>
                <a:cubicBezTo>
                  <a:pt x="1672" y="0"/>
                  <a:pt x="1920" y="234"/>
                  <a:pt x="1920" y="527"/>
                </a:cubicBezTo>
                <a:close/>
              </a:path>
            </a:pathLst>
          </a:custGeom>
          <a:solidFill>
            <a:srgbClr val="007DC3"/>
          </a:solidFill>
          <a:ln>
            <a:noFill/>
          </a:ln>
        </p:spPr>
        <p:txBody>
          <a:bodyPr vert="horz" wrap="square" lIns="91440" tIns="45720" rIns="91440" bIns="45720" numCol="1" anchor="t" anchorCtr="0" compatLnSpc="1">
            <a:prstTxWarp prst="textNoShape">
              <a:avLst/>
            </a:prstTxWarp>
          </a:bodyPr>
          <a:lstStyle/>
          <a:p>
            <a:endParaRPr lang="en-US" sz="1000"/>
          </a:p>
        </p:txBody>
      </p:sp>
      <p:grpSp>
        <p:nvGrpSpPr>
          <p:cNvPr id="45" name="Group 17"/>
          <p:cNvGrpSpPr>
            <a:grpSpLocks noChangeAspect="1"/>
          </p:cNvGrpSpPr>
          <p:nvPr>
            <p:custDataLst>
              <p:tags r:id="rId7"/>
            </p:custDataLst>
          </p:nvPr>
        </p:nvGrpSpPr>
        <p:grpSpPr bwMode="auto">
          <a:xfrm>
            <a:off x="3902296" y="4004217"/>
            <a:ext cx="1123238" cy="1104823"/>
            <a:chOff x="946" y="271"/>
            <a:chExt cx="3842" cy="3779"/>
          </a:xfrm>
          <a:solidFill>
            <a:srgbClr val="007DC3"/>
          </a:solidFill>
        </p:grpSpPr>
        <p:sp>
          <p:nvSpPr>
            <p:cNvPr id="46" name="Freeform 18"/>
            <p:cNvSpPr>
              <a:spLocks/>
            </p:cNvSpPr>
            <p:nvPr/>
          </p:nvSpPr>
          <p:spPr bwMode="auto">
            <a:xfrm>
              <a:off x="4032" y="1405"/>
              <a:ext cx="756" cy="2645"/>
            </a:xfrm>
            <a:custGeom>
              <a:avLst/>
              <a:gdLst>
                <a:gd name="T0" fmla="*/ 320 w 320"/>
                <a:gd name="T1" fmla="*/ 1120 h 1120"/>
                <a:gd name="T2" fmla="*/ 200 w 320"/>
                <a:gd name="T3" fmla="*/ 1120 h 1120"/>
                <a:gd name="T4" fmla="*/ 0 w 320"/>
                <a:gd name="T5" fmla="*/ 920 h 1120"/>
                <a:gd name="T6" fmla="*/ 0 w 320"/>
                <a:gd name="T7" fmla="*/ 200 h 1120"/>
                <a:gd name="T8" fmla="*/ 200 w 320"/>
                <a:gd name="T9" fmla="*/ 0 h 1120"/>
                <a:gd name="T10" fmla="*/ 320 w 320"/>
                <a:gd name="T11" fmla="*/ 0 h 1120"/>
                <a:gd name="T12" fmla="*/ 320 w 320"/>
                <a:gd name="T13" fmla="*/ 112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320" y="1120"/>
                  </a:moveTo>
                  <a:cubicBezTo>
                    <a:pt x="200" y="1120"/>
                    <a:pt x="200" y="1120"/>
                    <a:pt x="200" y="1120"/>
                  </a:cubicBezTo>
                  <a:cubicBezTo>
                    <a:pt x="90" y="1120"/>
                    <a:pt x="0" y="1030"/>
                    <a:pt x="0" y="920"/>
                  </a:cubicBezTo>
                  <a:cubicBezTo>
                    <a:pt x="0" y="200"/>
                    <a:pt x="0" y="200"/>
                    <a:pt x="0" y="200"/>
                  </a:cubicBezTo>
                  <a:cubicBezTo>
                    <a:pt x="0" y="90"/>
                    <a:pt x="90" y="0"/>
                    <a:pt x="200" y="0"/>
                  </a:cubicBezTo>
                  <a:cubicBezTo>
                    <a:pt x="320" y="0"/>
                    <a:pt x="320" y="0"/>
                    <a:pt x="320" y="0"/>
                  </a:cubicBezTo>
                  <a:cubicBezTo>
                    <a:pt x="320" y="278"/>
                    <a:pt x="320" y="1022"/>
                    <a:pt x="320" y="112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47" name="Freeform 19"/>
            <p:cNvSpPr>
              <a:spLocks/>
            </p:cNvSpPr>
            <p:nvPr/>
          </p:nvSpPr>
          <p:spPr bwMode="auto">
            <a:xfrm>
              <a:off x="946" y="271"/>
              <a:ext cx="2897" cy="3779"/>
            </a:xfrm>
            <a:custGeom>
              <a:avLst/>
              <a:gdLst>
                <a:gd name="T0" fmla="*/ 1226 w 1226"/>
                <a:gd name="T1" fmla="*/ 1440 h 1600"/>
                <a:gd name="T2" fmla="*/ 1100 w 1226"/>
                <a:gd name="T3" fmla="*/ 1440 h 1600"/>
                <a:gd name="T4" fmla="*/ 1018 w 1226"/>
                <a:gd name="T5" fmla="*/ 1452 h 1600"/>
                <a:gd name="T6" fmla="*/ 866 w 1226"/>
                <a:gd name="T7" fmla="*/ 1540 h 1600"/>
                <a:gd name="T8" fmla="*/ 770 w 1226"/>
                <a:gd name="T9" fmla="*/ 1585 h 1600"/>
                <a:gd name="T10" fmla="*/ 666 w 1226"/>
                <a:gd name="T11" fmla="*/ 1600 h 1600"/>
                <a:gd name="T12" fmla="*/ 426 w 1226"/>
                <a:gd name="T13" fmla="*/ 1600 h 1600"/>
                <a:gd name="T14" fmla="*/ 194 w 1226"/>
                <a:gd name="T15" fmla="*/ 1419 h 1600"/>
                <a:gd name="T16" fmla="*/ 20 w 1226"/>
                <a:gd name="T17" fmla="*/ 783 h 1600"/>
                <a:gd name="T18" fmla="*/ 61 w 1226"/>
                <a:gd name="T19" fmla="*/ 574 h 1600"/>
                <a:gd name="T20" fmla="*/ 252 w 1226"/>
                <a:gd name="T21" fmla="*/ 480 h 1600"/>
                <a:gd name="T22" fmla="*/ 484 w 1226"/>
                <a:gd name="T23" fmla="*/ 480 h 1600"/>
                <a:gd name="T24" fmla="*/ 450 w 1226"/>
                <a:gd name="T25" fmla="*/ 407 h 1600"/>
                <a:gd name="T26" fmla="*/ 457 w 1226"/>
                <a:gd name="T27" fmla="*/ 137 h 1600"/>
                <a:gd name="T28" fmla="*/ 706 w 1226"/>
                <a:gd name="T29" fmla="*/ 0 h 1600"/>
                <a:gd name="T30" fmla="*/ 746 w 1226"/>
                <a:gd name="T31" fmla="*/ 40 h 1600"/>
                <a:gd name="T32" fmla="*/ 854 w 1226"/>
                <a:gd name="T33" fmla="*/ 332 h 1600"/>
                <a:gd name="T34" fmla="*/ 1014 w 1226"/>
                <a:gd name="T35" fmla="*/ 492 h 1600"/>
                <a:gd name="T36" fmla="*/ 1070 w 1226"/>
                <a:gd name="T37" fmla="*/ 567 h 1600"/>
                <a:gd name="T38" fmla="*/ 1146 w 1226"/>
                <a:gd name="T39" fmla="*/ 640 h 1600"/>
                <a:gd name="T40" fmla="*/ 1226 w 1226"/>
                <a:gd name="T41" fmla="*/ 640 h 1600"/>
                <a:gd name="T42" fmla="*/ 1226 w 1226"/>
                <a:gd name="T43" fmla="*/ 14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6" h="1600">
                  <a:moveTo>
                    <a:pt x="1226" y="1440"/>
                  </a:moveTo>
                  <a:cubicBezTo>
                    <a:pt x="1100" y="1440"/>
                    <a:pt x="1100" y="1440"/>
                    <a:pt x="1100" y="1440"/>
                  </a:cubicBezTo>
                  <a:cubicBezTo>
                    <a:pt x="1071" y="1440"/>
                    <a:pt x="1044" y="1444"/>
                    <a:pt x="1018" y="1452"/>
                  </a:cubicBezTo>
                  <a:cubicBezTo>
                    <a:pt x="965" y="1468"/>
                    <a:pt x="912" y="1509"/>
                    <a:pt x="866" y="1540"/>
                  </a:cubicBezTo>
                  <a:cubicBezTo>
                    <a:pt x="836" y="1559"/>
                    <a:pt x="804" y="1575"/>
                    <a:pt x="770" y="1585"/>
                  </a:cubicBezTo>
                  <a:cubicBezTo>
                    <a:pt x="737" y="1595"/>
                    <a:pt x="703" y="1600"/>
                    <a:pt x="666" y="1600"/>
                  </a:cubicBezTo>
                  <a:cubicBezTo>
                    <a:pt x="426" y="1600"/>
                    <a:pt x="426" y="1600"/>
                    <a:pt x="426" y="1600"/>
                  </a:cubicBezTo>
                  <a:cubicBezTo>
                    <a:pt x="315" y="1600"/>
                    <a:pt x="222" y="1526"/>
                    <a:pt x="194" y="1419"/>
                  </a:cubicBezTo>
                  <a:cubicBezTo>
                    <a:pt x="20" y="783"/>
                    <a:pt x="20" y="783"/>
                    <a:pt x="20" y="783"/>
                  </a:cubicBezTo>
                  <a:cubicBezTo>
                    <a:pt x="0" y="709"/>
                    <a:pt x="14" y="636"/>
                    <a:pt x="61" y="574"/>
                  </a:cubicBezTo>
                  <a:cubicBezTo>
                    <a:pt x="108" y="514"/>
                    <a:pt x="175" y="480"/>
                    <a:pt x="252" y="480"/>
                  </a:cubicBezTo>
                  <a:cubicBezTo>
                    <a:pt x="484" y="480"/>
                    <a:pt x="484" y="480"/>
                    <a:pt x="484" y="480"/>
                  </a:cubicBezTo>
                  <a:cubicBezTo>
                    <a:pt x="450" y="407"/>
                    <a:pt x="450" y="407"/>
                    <a:pt x="450" y="407"/>
                  </a:cubicBezTo>
                  <a:cubicBezTo>
                    <a:pt x="412" y="325"/>
                    <a:pt x="415" y="216"/>
                    <a:pt x="457" y="137"/>
                  </a:cubicBezTo>
                  <a:cubicBezTo>
                    <a:pt x="508" y="41"/>
                    <a:pt x="602" y="0"/>
                    <a:pt x="706" y="0"/>
                  </a:cubicBezTo>
                  <a:cubicBezTo>
                    <a:pt x="728" y="0"/>
                    <a:pt x="746" y="18"/>
                    <a:pt x="746" y="40"/>
                  </a:cubicBezTo>
                  <a:cubicBezTo>
                    <a:pt x="746" y="128"/>
                    <a:pt x="791" y="268"/>
                    <a:pt x="854" y="332"/>
                  </a:cubicBezTo>
                  <a:cubicBezTo>
                    <a:pt x="1014" y="492"/>
                    <a:pt x="1014" y="492"/>
                    <a:pt x="1014" y="492"/>
                  </a:cubicBezTo>
                  <a:cubicBezTo>
                    <a:pt x="1036" y="514"/>
                    <a:pt x="1053" y="541"/>
                    <a:pt x="1070" y="567"/>
                  </a:cubicBezTo>
                  <a:cubicBezTo>
                    <a:pt x="1093" y="604"/>
                    <a:pt x="1115" y="640"/>
                    <a:pt x="1146" y="640"/>
                  </a:cubicBezTo>
                  <a:cubicBezTo>
                    <a:pt x="1226" y="640"/>
                    <a:pt x="1226" y="640"/>
                    <a:pt x="1226" y="640"/>
                  </a:cubicBezTo>
                  <a:lnTo>
                    <a:pt x="1226" y="1440"/>
                  </a:ln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spTree>
    <p:extLst>
      <p:ext uri="{BB962C8B-B14F-4D97-AF65-F5344CB8AC3E}">
        <p14:creationId xmlns:p14="http://schemas.microsoft.com/office/powerpoint/2010/main" val="18495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hu-HU" dirty="0" smtClean="0"/>
              <a:t>Agenda</a:t>
            </a:r>
            <a:endParaRPr lang="de-DE" dirty="0"/>
          </a:p>
        </p:txBody>
      </p:sp>
      <p:graphicFrame>
        <p:nvGraphicFramePr>
          <p:cNvPr id="6" name="Tabelle 1"/>
          <p:cNvGraphicFramePr>
            <a:graphicFrameLocks noGrp="1"/>
          </p:cNvGraphicFramePr>
          <p:nvPr>
            <p:custDataLst>
              <p:tags r:id="rId1"/>
            </p:custDataLst>
            <p:extLst>
              <p:ext uri="{D42A27DB-BD31-4B8C-83A1-F6EECF244321}">
                <p14:modId xmlns:p14="http://schemas.microsoft.com/office/powerpoint/2010/main" val="2469274620"/>
              </p:ext>
            </p:extLst>
          </p:nvPr>
        </p:nvGraphicFramePr>
        <p:xfrm>
          <a:off x="323850" y="1412873"/>
          <a:ext cx="8496000" cy="4889095"/>
        </p:xfrm>
        <a:graphic>
          <a:graphicData uri="http://schemas.openxmlformats.org/drawingml/2006/table">
            <a:tbl>
              <a:tblPr>
                <a:tableStyleId>{5C22544A-7EE6-4342-B048-85BDC9FD1C3A}</a:tableStyleId>
              </a:tblPr>
              <a:tblGrid>
                <a:gridCol w="576000"/>
                <a:gridCol w="3744158"/>
                <a:gridCol w="4175842"/>
              </a:tblGrid>
              <a:tr h="655432">
                <a:tc>
                  <a:txBody>
                    <a:bodyPr/>
                    <a:lstStyle/>
                    <a:p>
                      <a:pPr marL="0" algn="l" defTabSz="914400" rtl="0" eaLnBrk="1" latinLnBrk="0" hangingPunct="1"/>
                      <a:r>
                        <a:rPr lang="hu-HU" sz="2800" b="1" kern="1200" dirty="0" smtClean="0">
                          <a:solidFill>
                            <a:schemeClr val="tx2"/>
                          </a:solidFill>
                          <a:latin typeface="+mn-lt"/>
                          <a:ea typeface="+mn-ea"/>
                          <a:cs typeface="+mn-cs"/>
                        </a:rPr>
                        <a:t>1</a:t>
                      </a:r>
                      <a:r>
                        <a:rPr lang="en-GB" sz="2800" b="1" kern="1200" dirty="0" smtClean="0">
                          <a:solidFill>
                            <a:schemeClr val="tx2"/>
                          </a:solidFill>
                          <a:latin typeface="+mn-lt"/>
                          <a:ea typeface="+mn-ea"/>
                          <a:cs typeface="+mn-cs"/>
                        </a:rPr>
                        <a:t>.</a:t>
                      </a:r>
                      <a:endParaRPr lang="en-GB" sz="2800" b="1" kern="1200" dirty="0">
                        <a:solidFill>
                          <a:schemeClr val="tx2"/>
                        </a:solidFill>
                        <a:latin typeface="+mn-lt"/>
                        <a:ea typeface="+mn-ea"/>
                        <a:cs typeface="+mn-cs"/>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r>
                        <a:rPr lang="en-US" sz="1800" kern="1200" baseline="0" noProof="0" dirty="0" smtClean="0">
                          <a:solidFill>
                            <a:schemeClr val="tx1"/>
                          </a:solidFill>
                          <a:latin typeface="+mn-lt"/>
                          <a:ea typeface="+mn-ea"/>
                          <a:cs typeface="+mn-cs"/>
                        </a:rPr>
                        <a:t>Summary</a:t>
                      </a:r>
                      <a:endParaRPr lang="en-US" sz="1800" kern="1200" noProof="0" dirty="0">
                        <a:solidFill>
                          <a:schemeClr val="tx1"/>
                        </a:solidFill>
                        <a:latin typeface="+mn-lt"/>
                        <a:ea typeface="+mn-ea"/>
                        <a:cs typeface="+mn-cs"/>
                      </a:endParaRP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rPr>
                        <a:t>Main conclusions of the research</a:t>
                      </a: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712623">
                <a:tc>
                  <a:txBody>
                    <a:bodyPr/>
                    <a:lstStyle/>
                    <a:p>
                      <a:pPr marL="0" algn="l" defTabSz="914400" rtl="0" eaLnBrk="1" latinLnBrk="0" hangingPunct="1"/>
                      <a:r>
                        <a:rPr lang="hu-HU" sz="2800" b="1" kern="1200" dirty="0" smtClean="0">
                          <a:solidFill>
                            <a:schemeClr val="tx2"/>
                          </a:solidFill>
                          <a:latin typeface="+mn-lt"/>
                          <a:ea typeface="+mn-ea"/>
                          <a:cs typeface="+mn-cs"/>
                        </a:rPr>
                        <a:t>2.</a:t>
                      </a:r>
                      <a:endParaRPr lang="en-GB" sz="2800" b="1" kern="1200" dirty="0">
                        <a:solidFill>
                          <a:schemeClr val="tx2"/>
                        </a:solidFill>
                        <a:latin typeface="+mn-lt"/>
                        <a:ea typeface="+mn-ea"/>
                        <a:cs typeface="+mn-cs"/>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solidFill>
                          <a:latin typeface="+mn-lt"/>
                          <a:ea typeface="+mn-ea"/>
                          <a:cs typeface="+mn-cs"/>
                        </a:rPr>
                        <a:t>Methodology</a:t>
                      </a: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rPr>
                        <a:t>Short overview of research background and selected methodology.</a:t>
                      </a:r>
                      <a:endParaRPr kumimoji="0" lang="hu-HU" sz="1400" b="0" i="0" u="none" strike="noStrike" kern="1200" cap="none" spc="0" normalizeH="0" baseline="0" noProof="0" dirty="0" smtClean="0">
                        <a:ln>
                          <a:noFill/>
                        </a:ln>
                        <a:solidFill>
                          <a:srgbClr val="000000"/>
                        </a:solidFill>
                        <a:effectLst/>
                        <a:uLnTx/>
                        <a:uFillTx/>
                        <a:latin typeface="Arial" pitchFamily="34" charset="0"/>
                        <a:ea typeface="+mn-ea"/>
                        <a:cs typeface="+mn-cs"/>
                      </a:endParaRP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1114260">
                <a:tc>
                  <a:txBody>
                    <a:bodyPr/>
                    <a:lstStyle/>
                    <a:p>
                      <a:pPr marL="0" algn="l" defTabSz="914400" rtl="0" eaLnBrk="1" latinLnBrk="0" hangingPunct="1"/>
                      <a:r>
                        <a:rPr lang="hu-HU" sz="2800" b="1" kern="1200" dirty="0" smtClean="0">
                          <a:solidFill>
                            <a:schemeClr val="tx2"/>
                          </a:solidFill>
                          <a:latin typeface="+mn-lt"/>
                          <a:ea typeface="+mn-ea"/>
                          <a:cs typeface="+mn-cs"/>
                        </a:rPr>
                        <a:t>3</a:t>
                      </a:r>
                      <a:r>
                        <a:rPr lang="en-GB" sz="2800" b="1" kern="1200" dirty="0" smtClean="0">
                          <a:solidFill>
                            <a:schemeClr val="tx2"/>
                          </a:solidFill>
                          <a:latin typeface="+mn-lt"/>
                          <a:ea typeface="+mn-ea"/>
                          <a:cs typeface="+mn-cs"/>
                        </a:rPr>
                        <a:t>.</a:t>
                      </a:r>
                      <a:endParaRPr lang="en-GB" sz="2800" b="1" kern="1200" dirty="0">
                        <a:solidFill>
                          <a:schemeClr val="tx2"/>
                        </a:solidFill>
                        <a:latin typeface="+mn-lt"/>
                        <a:ea typeface="+mn-ea"/>
                        <a:cs typeface="+mn-cs"/>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r>
                        <a:rPr lang="en-US" sz="1800" kern="1200" noProof="0" dirty="0" smtClean="0">
                          <a:solidFill>
                            <a:schemeClr val="tx1"/>
                          </a:solidFill>
                          <a:latin typeface="+mn-lt"/>
                          <a:ea typeface="+mn-ea"/>
                          <a:cs typeface="+mn-cs"/>
                        </a:rPr>
                        <a:t>Main</a:t>
                      </a:r>
                      <a:r>
                        <a:rPr lang="en-US" sz="1800" kern="1200" baseline="0" noProof="0" dirty="0" smtClean="0">
                          <a:solidFill>
                            <a:schemeClr val="tx1"/>
                          </a:solidFill>
                          <a:latin typeface="+mn-lt"/>
                          <a:ea typeface="+mn-ea"/>
                          <a:cs typeface="+mn-cs"/>
                        </a:rPr>
                        <a:t> results of the study</a:t>
                      </a:r>
                      <a:endParaRPr lang="en-US" sz="1800" kern="1200" noProof="0" dirty="0">
                        <a:solidFill>
                          <a:schemeClr val="tx1"/>
                        </a:solidFill>
                        <a:latin typeface="+mn-lt"/>
                        <a:ea typeface="+mn-ea"/>
                        <a:cs typeface="+mn-cs"/>
                      </a:endParaRP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rPr>
                        <a:t>Main results of the qualitative and quantitative phase of the research.  Basic content selection habits, segmentation of respondents based on these habits, main characteristics of the segments.</a:t>
                      </a: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1114260">
                <a:tc>
                  <a:txBody>
                    <a:bodyPr/>
                    <a:lstStyle/>
                    <a:p>
                      <a:pPr marL="0" algn="l" defTabSz="914400" rtl="0" eaLnBrk="1" latinLnBrk="0" hangingPunct="1"/>
                      <a:r>
                        <a:rPr lang="hu-HU" sz="2800" b="1" kern="1200" dirty="0" smtClean="0">
                          <a:solidFill>
                            <a:schemeClr val="tx2"/>
                          </a:solidFill>
                          <a:latin typeface="+mn-lt"/>
                          <a:ea typeface="+mn-ea"/>
                          <a:cs typeface="+mn-cs"/>
                        </a:rPr>
                        <a:t>4</a:t>
                      </a:r>
                      <a:r>
                        <a:rPr lang="en-GB" sz="2800" b="1" kern="1200" dirty="0" smtClean="0">
                          <a:solidFill>
                            <a:schemeClr val="tx2"/>
                          </a:solidFill>
                          <a:latin typeface="+mn-lt"/>
                          <a:ea typeface="+mn-ea"/>
                          <a:cs typeface="+mn-cs"/>
                        </a:rPr>
                        <a:t>.</a:t>
                      </a:r>
                      <a:endParaRPr lang="en-GB" sz="2800" b="1" kern="1200" dirty="0">
                        <a:solidFill>
                          <a:schemeClr val="tx2"/>
                        </a:solidFill>
                        <a:latin typeface="+mn-lt"/>
                        <a:ea typeface="+mn-ea"/>
                        <a:cs typeface="+mn-cs"/>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solidFill>
                          <a:latin typeface="+mn-lt"/>
                          <a:ea typeface="+mn-ea"/>
                          <a:cs typeface="+mn-cs"/>
                        </a:rPr>
                        <a:t>Detailed results of the qualitative </a:t>
                      </a:r>
                      <a:r>
                        <a:rPr lang="en-US" sz="1800" kern="1200" baseline="0" noProof="0" dirty="0" smtClean="0">
                          <a:solidFill>
                            <a:schemeClr val="tx1"/>
                          </a:solidFill>
                          <a:latin typeface="+mn-lt"/>
                          <a:ea typeface="+mn-ea"/>
                          <a:cs typeface="+mn-cs"/>
                        </a:rPr>
                        <a:t>phase</a:t>
                      </a:r>
                      <a:endParaRPr lang="en-US" sz="1800" kern="1200" noProof="0" dirty="0" smtClean="0">
                        <a:solidFill>
                          <a:schemeClr val="tx1"/>
                        </a:solidFill>
                        <a:latin typeface="+mn-lt"/>
                        <a:ea typeface="+mn-ea"/>
                        <a:cs typeface="+mn-cs"/>
                      </a:endParaRP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rPr>
                        <a:t>Main results of qualitative phase (observation) about content consumption habits of defined segments.</a:t>
                      </a: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r h="1114260">
                <a:tc>
                  <a:txBody>
                    <a:bodyPr/>
                    <a:lstStyle/>
                    <a:p>
                      <a:pPr marL="0" algn="l" defTabSz="914400" rtl="0" eaLnBrk="1" latinLnBrk="0" hangingPunct="1"/>
                      <a:r>
                        <a:rPr lang="hu-HU" sz="2800" b="1" kern="1200" dirty="0" smtClean="0">
                          <a:solidFill>
                            <a:schemeClr val="tx2"/>
                          </a:solidFill>
                          <a:latin typeface="+mn-lt"/>
                          <a:ea typeface="+mn-ea"/>
                          <a:cs typeface="+mn-cs"/>
                        </a:rPr>
                        <a:t>5</a:t>
                      </a:r>
                      <a:r>
                        <a:rPr lang="en-GB" sz="2800" b="1" kern="1200" dirty="0" smtClean="0">
                          <a:solidFill>
                            <a:schemeClr val="tx2"/>
                          </a:solidFill>
                          <a:latin typeface="+mn-lt"/>
                          <a:ea typeface="+mn-ea"/>
                          <a:cs typeface="+mn-cs"/>
                        </a:rPr>
                        <a:t>.</a:t>
                      </a:r>
                      <a:endParaRPr lang="en-GB" sz="2800" b="1" kern="1200" dirty="0">
                        <a:solidFill>
                          <a:schemeClr val="tx2"/>
                        </a:solidFill>
                        <a:latin typeface="+mn-lt"/>
                        <a:ea typeface="+mn-ea"/>
                        <a:cs typeface="+mn-cs"/>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solidFill>
                          <a:latin typeface="+mn-lt"/>
                          <a:ea typeface="+mn-ea"/>
                          <a:cs typeface="+mn-cs"/>
                        </a:rPr>
                        <a:t>Detailed results of the quantitative</a:t>
                      </a:r>
                      <a:r>
                        <a:rPr lang="en-US" sz="1800" kern="1200" baseline="0" noProof="0" dirty="0" smtClean="0">
                          <a:solidFill>
                            <a:schemeClr val="tx1"/>
                          </a:solidFill>
                          <a:latin typeface="+mn-lt"/>
                          <a:ea typeface="+mn-ea"/>
                          <a:cs typeface="+mn-cs"/>
                        </a:rPr>
                        <a:t> phase</a:t>
                      </a:r>
                      <a:endParaRPr lang="en-US" sz="1800" kern="1200" noProof="0" dirty="0" smtClean="0">
                        <a:solidFill>
                          <a:schemeClr val="tx1"/>
                        </a:solidFill>
                        <a:latin typeface="+mn-lt"/>
                        <a:ea typeface="+mn-ea"/>
                        <a:cs typeface="+mn-cs"/>
                      </a:endParaRP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rPr>
                        <a:t>Main characteristics of defined segments based on the quantitative research phase </a:t>
                      </a:r>
                      <a:r>
                        <a:rPr kumimoji="0" lang="hu-HU" sz="1400" b="0" i="0" u="none" strike="noStrike" kern="1200" cap="none" spc="0" normalizeH="0" baseline="0" noProof="0" dirty="0" smtClean="0">
                          <a:ln>
                            <a:noFill/>
                          </a:ln>
                          <a:solidFill>
                            <a:srgbClr val="000000"/>
                          </a:solidFill>
                          <a:effectLst/>
                          <a:uLnTx/>
                          <a:uFillTx/>
                          <a:latin typeface="Arial" pitchFamily="34" charset="0"/>
                          <a:ea typeface="+mn-ea"/>
                          <a:cs typeface="+mn-cs"/>
                        </a:rPr>
                        <a:t>(online questionnaire) </a:t>
                      </a:r>
                      <a:r>
                        <a:rPr kumimoji="0" lang="en-US" sz="1400" b="0" i="0" u="none" strike="noStrike" kern="1200" cap="none" spc="0" normalizeH="0" baseline="0" noProof="0" dirty="0" smtClean="0">
                          <a:ln>
                            <a:noFill/>
                          </a:ln>
                          <a:solidFill>
                            <a:srgbClr val="000000"/>
                          </a:solidFill>
                          <a:effectLst/>
                          <a:uLnTx/>
                          <a:uFillTx/>
                          <a:latin typeface="Arial" pitchFamily="34" charset="0"/>
                          <a:ea typeface="+mn-ea"/>
                          <a:cs typeface="+mn-cs"/>
                        </a:rPr>
                        <a:t>by demography, possession of devices and services, watched contents and attitudes.</a:t>
                      </a:r>
                    </a:p>
                  </a:txBody>
                  <a:tcPr marL="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0086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bwMode="gray">
          <a:xfrm>
            <a:off x="323410" y="260350"/>
            <a:ext cx="6624854" cy="648300"/>
          </a:xfrm>
        </p:spPr>
        <p:txBody>
          <a:bodyPr/>
          <a:lstStyle/>
          <a:p>
            <a:r>
              <a:rPr lang="hu-HU" b="1" dirty="0" smtClean="0"/>
              <a:t>SEGMENTS BASED ON PROGRAM SELECTING HABITS</a:t>
            </a:r>
            <a:endParaRPr lang="en-US" b="1" dirty="0"/>
          </a:p>
        </p:txBody>
      </p:sp>
      <p:sp>
        <p:nvSpPr>
          <p:cNvPr id="13" name="Rechteck 12"/>
          <p:cNvSpPr/>
          <p:nvPr>
            <p:custDataLst>
              <p:tags r:id="rId3"/>
            </p:custDataLst>
          </p:nvPr>
        </p:nvSpPr>
        <p:spPr bwMode="gray">
          <a:xfrm>
            <a:off x="376390" y="4437112"/>
            <a:ext cx="259241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Bef>
                <a:spcPts val="600"/>
              </a:spcBef>
              <a:spcAft>
                <a:spcPts val="300"/>
              </a:spcAft>
            </a:pPr>
            <a:r>
              <a:rPr lang="en-US" b="1" dirty="0" smtClean="0">
                <a:solidFill>
                  <a:srgbClr val="007DC3"/>
                </a:solidFill>
              </a:rPr>
              <a:t>Alone, conscious TV viewers</a:t>
            </a:r>
            <a:endParaRPr lang="en-US" b="1" dirty="0">
              <a:solidFill>
                <a:srgbClr val="007DC3"/>
              </a:solidFill>
            </a:endParaRPr>
          </a:p>
        </p:txBody>
      </p:sp>
      <p:cxnSp>
        <p:nvCxnSpPr>
          <p:cNvPr id="14" name="Gerade Verbindung 13"/>
          <p:cNvCxnSpPr/>
          <p:nvPr/>
        </p:nvCxnSpPr>
        <p:spPr bwMode="gray">
          <a:xfrm>
            <a:off x="323528" y="5085184"/>
            <a:ext cx="259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hteck 15"/>
          <p:cNvSpPr/>
          <p:nvPr>
            <p:custDataLst>
              <p:tags r:id="rId4"/>
            </p:custDataLst>
          </p:nvPr>
        </p:nvSpPr>
        <p:spPr bwMode="gray">
          <a:xfrm>
            <a:off x="3260282" y="4437112"/>
            <a:ext cx="259241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Bef>
                <a:spcPts val="600"/>
              </a:spcBef>
              <a:spcAft>
                <a:spcPts val="300"/>
              </a:spcAft>
            </a:pPr>
            <a:r>
              <a:rPr lang="en-US" b="1" dirty="0" smtClean="0">
                <a:solidFill>
                  <a:srgbClr val="264283"/>
                </a:solidFill>
              </a:rPr>
              <a:t>In a company, conscious TV viewers</a:t>
            </a:r>
            <a:endParaRPr lang="en-US" b="1" dirty="0">
              <a:solidFill>
                <a:srgbClr val="264283"/>
              </a:solidFill>
            </a:endParaRPr>
          </a:p>
        </p:txBody>
      </p:sp>
      <p:cxnSp>
        <p:nvCxnSpPr>
          <p:cNvPr id="17" name="Gerade Verbindung 16"/>
          <p:cNvCxnSpPr/>
          <p:nvPr>
            <p:custDataLst>
              <p:tags r:id="rId5"/>
            </p:custDataLst>
          </p:nvPr>
        </p:nvCxnSpPr>
        <p:spPr bwMode="gray">
          <a:xfrm>
            <a:off x="3203848" y="5085184"/>
            <a:ext cx="259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hteck 18"/>
          <p:cNvSpPr/>
          <p:nvPr>
            <p:custDataLst>
              <p:tags r:id="rId6"/>
            </p:custDataLst>
          </p:nvPr>
        </p:nvSpPr>
        <p:spPr bwMode="gray">
          <a:xfrm>
            <a:off x="6057785" y="4437112"/>
            <a:ext cx="259241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Bef>
                <a:spcPts val="600"/>
              </a:spcBef>
              <a:spcAft>
                <a:spcPts val="300"/>
              </a:spcAft>
            </a:pPr>
            <a:r>
              <a:rPr lang="en-US" b="1" dirty="0" smtClean="0">
                <a:solidFill>
                  <a:schemeClr val="accent3"/>
                </a:solidFill>
              </a:rPr>
              <a:t>Switchers</a:t>
            </a:r>
            <a:endParaRPr lang="en-US" b="1" dirty="0">
              <a:solidFill>
                <a:schemeClr val="accent3"/>
              </a:solidFill>
            </a:endParaRPr>
          </a:p>
        </p:txBody>
      </p:sp>
      <p:cxnSp>
        <p:nvCxnSpPr>
          <p:cNvPr id="20" name="Gerade Verbindung 19"/>
          <p:cNvCxnSpPr/>
          <p:nvPr/>
        </p:nvCxnSpPr>
        <p:spPr bwMode="gray">
          <a:xfrm>
            <a:off x="6069380" y="5085184"/>
            <a:ext cx="25924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1"/>
          <p:cNvSpPr txBox="1">
            <a:spLocks/>
          </p:cNvSpPr>
          <p:nvPr>
            <p:custDataLst>
              <p:tags r:id="rId7"/>
            </p:custDataLst>
          </p:nvPr>
        </p:nvSpPr>
        <p:spPr bwMode="gray">
          <a:xfrm>
            <a:off x="323850" y="5157192"/>
            <a:ext cx="2592288" cy="1296144"/>
          </a:xfrm>
          <a:prstGeom prst="rect">
            <a:avLst/>
          </a:prstGeom>
          <a:solidFill>
            <a:schemeClr val="bg1"/>
          </a:solid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r>
              <a:rPr lang="en-US" sz="1200" dirty="0" smtClean="0"/>
              <a:t>They typically watch the TV alone, and know what they will watch before turning on the TV</a:t>
            </a:r>
          </a:p>
          <a:p>
            <a:pPr lvl="1"/>
            <a:r>
              <a:rPr lang="en-US" sz="1200" dirty="0" smtClean="0"/>
              <a:t>Surfing between the channels is not so typical activity for them</a:t>
            </a:r>
            <a:endParaRPr lang="en-US" sz="1200" dirty="0"/>
          </a:p>
        </p:txBody>
      </p:sp>
      <p:sp>
        <p:nvSpPr>
          <p:cNvPr id="30" name="Text Placeholder 1"/>
          <p:cNvSpPr txBox="1">
            <a:spLocks/>
          </p:cNvSpPr>
          <p:nvPr>
            <p:custDataLst>
              <p:tags r:id="rId8"/>
            </p:custDataLst>
          </p:nvPr>
        </p:nvSpPr>
        <p:spPr bwMode="gray">
          <a:xfrm>
            <a:off x="3203848" y="5157192"/>
            <a:ext cx="2592288" cy="1296144"/>
          </a:xfrm>
          <a:prstGeom prst="rect">
            <a:avLst/>
          </a:prstGeom>
          <a:solidFill>
            <a:schemeClr val="bg1"/>
          </a:solid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r>
              <a:rPr lang="en-US" sz="1200" dirty="0" smtClean="0"/>
              <a:t>They typically watch the</a:t>
            </a:r>
            <a:r>
              <a:rPr lang="hu-HU" sz="1200" dirty="0" smtClean="0"/>
              <a:t> </a:t>
            </a:r>
            <a:r>
              <a:rPr lang="en-US" sz="1200" dirty="0" smtClean="0"/>
              <a:t>TV in a company (m</a:t>
            </a:r>
            <a:r>
              <a:rPr lang="hu-HU" sz="1200" dirty="0" smtClean="0"/>
              <a:t>o</a:t>
            </a:r>
            <a:r>
              <a:rPr lang="en-US" sz="1200" dirty="0" smtClean="0"/>
              <a:t>re people from the household) and more likely pre-decide what content to watch than the average</a:t>
            </a:r>
          </a:p>
          <a:p>
            <a:pPr lvl="1"/>
            <a:r>
              <a:rPr lang="en-US" sz="1200" dirty="0" smtClean="0"/>
              <a:t>Surfing between the channels is not so typical activity for them</a:t>
            </a:r>
            <a:endParaRPr lang="en-US" sz="1200" dirty="0"/>
          </a:p>
        </p:txBody>
      </p:sp>
      <p:sp>
        <p:nvSpPr>
          <p:cNvPr id="31" name="Text Placeholder 1"/>
          <p:cNvSpPr txBox="1">
            <a:spLocks/>
          </p:cNvSpPr>
          <p:nvPr>
            <p:custDataLst>
              <p:tags r:id="rId9"/>
            </p:custDataLst>
          </p:nvPr>
        </p:nvSpPr>
        <p:spPr bwMode="gray">
          <a:xfrm>
            <a:off x="6065486" y="5157192"/>
            <a:ext cx="2592288" cy="1296144"/>
          </a:xfrm>
          <a:prstGeom prst="rect">
            <a:avLst/>
          </a:prstGeom>
          <a:solidFill>
            <a:schemeClr val="bg1"/>
          </a:solid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r>
              <a:rPr lang="en-US" sz="1200" dirty="0" smtClean="0"/>
              <a:t>Typically they don’t know what to watch before turning on the TV</a:t>
            </a:r>
          </a:p>
          <a:p>
            <a:pPr lvl="1"/>
            <a:r>
              <a:rPr lang="en-US" sz="1200" dirty="0" smtClean="0"/>
              <a:t>Generally they select the content to watch by surfing the channels</a:t>
            </a:r>
            <a:endParaRPr lang="en-US" sz="1200" dirty="0"/>
          </a:p>
        </p:txBody>
      </p:sp>
      <p:pic>
        <p:nvPicPr>
          <p:cNvPr id="5122" name="Picture 2" descr="O:\PROJECTEK_2015\111531.XXX\111531503_Tartalomfogyasztás kutatás - kvali+kvanti\11_Elemző munka\Temp\kepek\42-29011385.jp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3203848" y="1566664"/>
            <a:ext cx="270528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O:\PROJECTEK_2015\111531.XXX\111531503_Tartalomfogyasztás kutatás - kvali+kvanti\11_Elemző munka\Temp\kepek\shutterstock_68716381.jpg"/>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23850" y="1566664"/>
            <a:ext cx="269865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PROJECTEK_2015\111531.XXX\111531503_Tartalomfogyasztás kutatás - kvali+kvanti\11_Elemző munka\Temp\kepek\tv.jpg"/>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6069380" y="1556792"/>
            <a:ext cx="2751092" cy="1800000"/>
          </a:xfrm>
          <a:prstGeom prst="rect">
            <a:avLst/>
          </a:prstGeom>
          <a:noFill/>
          <a:extLst>
            <a:ext uri="{909E8E84-426E-40DD-AFC4-6F175D3DCCD1}">
              <a14:hiddenFill xmlns:a14="http://schemas.microsoft.com/office/drawing/2010/main">
                <a:solidFill>
                  <a:srgbClr val="FFFFFF"/>
                </a:solidFill>
              </a14:hiddenFill>
            </a:ext>
          </a:extLst>
        </p:spPr>
      </p:pic>
      <p:sp>
        <p:nvSpPr>
          <p:cNvPr id="28" name="Szövegdoboz 27"/>
          <p:cNvSpPr txBox="1"/>
          <p:nvPr/>
        </p:nvSpPr>
        <p:spPr bwMode="gray">
          <a:xfrm>
            <a:off x="323528" y="1052736"/>
            <a:ext cx="8640960"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sz="1600" dirty="0" smtClean="0"/>
              <a:t>Segments based on content selecting </a:t>
            </a:r>
            <a:r>
              <a:rPr lang="hu-HU" sz="1600" dirty="0" err="1" smtClean="0"/>
              <a:t>patterns</a:t>
            </a:r>
            <a:r>
              <a:rPr lang="en-US" sz="1600" dirty="0" smtClean="0"/>
              <a:t>, created by using statistical methodology</a:t>
            </a:r>
            <a:endParaRPr lang="en-US" sz="1600" dirty="0"/>
          </a:p>
        </p:txBody>
      </p:sp>
      <p:sp>
        <p:nvSpPr>
          <p:cNvPr id="18" name="Rechteck 12"/>
          <p:cNvSpPr/>
          <p:nvPr>
            <p:custDataLst>
              <p:tags r:id="rId10"/>
            </p:custDataLst>
          </p:nvPr>
        </p:nvSpPr>
        <p:spPr bwMode="gray">
          <a:xfrm>
            <a:off x="323528" y="3284984"/>
            <a:ext cx="2592414"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Bef>
                <a:spcPts val="600"/>
              </a:spcBef>
              <a:spcAft>
                <a:spcPts val="300"/>
              </a:spcAft>
            </a:pPr>
            <a:r>
              <a:rPr lang="hu-HU" sz="8000" b="1" dirty="0" smtClean="0">
                <a:solidFill>
                  <a:srgbClr val="007DC3"/>
                </a:solidFill>
              </a:rPr>
              <a:t>35%</a:t>
            </a:r>
            <a:endParaRPr lang="hu-HU" sz="8000" b="1" dirty="0">
              <a:solidFill>
                <a:srgbClr val="007DC3"/>
              </a:solidFill>
            </a:endParaRPr>
          </a:p>
        </p:txBody>
      </p:sp>
      <p:sp>
        <p:nvSpPr>
          <p:cNvPr id="22" name="Rechteck 12"/>
          <p:cNvSpPr/>
          <p:nvPr>
            <p:custDataLst>
              <p:tags r:id="rId11"/>
            </p:custDataLst>
          </p:nvPr>
        </p:nvSpPr>
        <p:spPr bwMode="gray">
          <a:xfrm>
            <a:off x="3347738" y="3284984"/>
            <a:ext cx="2592414"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Bef>
                <a:spcPts val="600"/>
              </a:spcBef>
              <a:spcAft>
                <a:spcPts val="300"/>
              </a:spcAft>
            </a:pPr>
            <a:r>
              <a:rPr lang="hu-HU" sz="8000" b="1" dirty="0" smtClean="0">
                <a:solidFill>
                  <a:srgbClr val="264283"/>
                </a:solidFill>
              </a:rPr>
              <a:t>38%</a:t>
            </a:r>
            <a:endParaRPr lang="hu-HU" sz="8000" b="1" dirty="0">
              <a:solidFill>
                <a:srgbClr val="264283"/>
              </a:solidFill>
            </a:endParaRPr>
          </a:p>
        </p:txBody>
      </p:sp>
      <p:sp>
        <p:nvSpPr>
          <p:cNvPr id="23" name="Rechteck 12"/>
          <p:cNvSpPr/>
          <p:nvPr>
            <p:custDataLst>
              <p:tags r:id="rId12"/>
            </p:custDataLst>
          </p:nvPr>
        </p:nvSpPr>
        <p:spPr bwMode="gray">
          <a:xfrm>
            <a:off x="6141514" y="3284984"/>
            <a:ext cx="2592414"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Bef>
                <a:spcPts val="600"/>
              </a:spcBef>
              <a:spcAft>
                <a:spcPts val="300"/>
              </a:spcAft>
            </a:pPr>
            <a:r>
              <a:rPr lang="hu-HU" sz="8000" b="1" dirty="0" smtClean="0">
                <a:solidFill>
                  <a:schemeClr val="accent3"/>
                </a:solidFill>
              </a:rPr>
              <a:t>27%</a:t>
            </a:r>
            <a:endParaRPr lang="hu-HU" sz="8000" b="1" dirty="0">
              <a:solidFill>
                <a:schemeClr val="accent3"/>
              </a:solidFill>
            </a:endParaRPr>
          </a:p>
        </p:txBody>
      </p:sp>
    </p:spTree>
    <p:custDataLst>
      <p:tags r:id="rId1"/>
    </p:custDataLst>
    <p:extLst>
      <p:ext uri="{BB962C8B-B14F-4D97-AF65-F5344CB8AC3E}">
        <p14:creationId xmlns:p14="http://schemas.microsoft.com/office/powerpoint/2010/main" val="371124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410" y="260350"/>
            <a:ext cx="7272926" cy="648300"/>
          </a:xfrm>
        </p:spPr>
        <p:txBody>
          <a:bodyPr vert="horz" lIns="0" tIns="0" rIns="0" bIns="0" rtlCol="0" anchor="b" anchorCtr="0">
            <a:noAutofit/>
          </a:bodyPr>
          <a:lstStyle/>
          <a:p>
            <a:r>
              <a:rPr lang="en-GB" b="1" smtClean="0"/>
              <a:t>THE MAIN CHARACTERISTICS OF SEGMENTS – QUALITATIVE PHASE</a:t>
            </a:r>
            <a:endParaRPr lang="en-GB" b="1" dirty="0"/>
          </a:p>
        </p:txBody>
      </p:sp>
      <p:sp>
        <p:nvSpPr>
          <p:cNvPr id="16" name="Freihandform 26"/>
          <p:cNvSpPr/>
          <p:nvPr/>
        </p:nvSpPr>
        <p:spPr bwMode="gray">
          <a:xfrm>
            <a:off x="6084168" y="1052736"/>
            <a:ext cx="2736380" cy="936103"/>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36000" rIns="90000" bIns="108000" anchor="ctr" anchorCtr="1"/>
          <a:lstStyle/>
          <a:p>
            <a:pPr algn="ctr">
              <a:spcBef>
                <a:spcPts val="600"/>
              </a:spcBef>
              <a:buFont typeface="Arial" pitchFamily="34" charset="0"/>
              <a:buNone/>
            </a:pPr>
            <a:r>
              <a:rPr lang="en-GB" sz="1600" noProof="1" smtClean="0">
                <a:solidFill>
                  <a:srgbClr val="FFFFFF"/>
                </a:solidFill>
              </a:rPr>
              <a:t>Switcher</a:t>
            </a:r>
            <a:endParaRPr lang="en-GB" sz="1600" noProof="1">
              <a:solidFill>
                <a:srgbClr val="FFFFFF"/>
              </a:solidFill>
            </a:endParaRPr>
          </a:p>
        </p:txBody>
      </p:sp>
      <p:sp>
        <p:nvSpPr>
          <p:cNvPr id="18" name="Freihandform 26"/>
          <p:cNvSpPr/>
          <p:nvPr/>
        </p:nvSpPr>
        <p:spPr bwMode="gray">
          <a:xfrm>
            <a:off x="3131840" y="1052736"/>
            <a:ext cx="2736380" cy="936103"/>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p>
          <a:p>
            <a:pPr algn="ctr">
              <a:spcBef>
                <a:spcPts val="600"/>
              </a:spcBef>
              <a:buFont typeface="Arial" pitchFamily="34" charset="0"/>
              <a:buNone/>
            </a:pPr>
            <a:r>
              <a:rPr lang="en-GB" sz="1600" noProof="1" smtClean="0">
                <a:solidFill>
                  <a:srgbClr val="FFFFFF"/>
                </a:solidFill>
              </a:rPr>
              <a:t>(LINEAR)</a:t>
            </a:r>
            <a:endParaRPr lang="en-GB" sz="1600" noProof="1">
              <a:solidFill>
                <a:srgbClr val="FFFFFF"/>
              </a:solidFill>
            </a:endParaRPr>
          </a:p>
        </p:txBody>
      </p:sp>
      <p:sp>
        <p:nvSpPr>
          <p:cNvPr id="19" name="Chevron 11"/>
          <p:cNvSpPr/>
          <p:nvPr/>
        </p:nvSpPr>
        <p:spPr bwMode="gray">
          <a:xfrm rot="5400000">
            <a:off x="-815088" y="2852936"/>
            <a:ext cx="4752528" cy="2736304"/>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rgbClr val="000000"/>
              </a:solidFill>
            </a:endParaRPr>
          </a:p>
        </p:txBody>
      </p:sp>
      <p:sp>
        <p:nvSpPr>
          <p:cNvPr id="20" name="Chevron 12"/>
          <p:cNvSpPr/>
          <p:nvPr/>
        </p:nvSpPr>
        <p:spPr bwMode="gray">
          <a:xfrm rot="5400000">
            <a:off x="2137240" y="2852936"/>
            <a:ext cx="4752528" cy="2736304"/>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rgbClr val="000000"/>
              </a:solidFill>
            </a:endParaRPr>
          </a:p>
        </p:txBody>
      </p:sp>
      <p:sp>
        <p:nvSpPr>
          <p:cNvPr id="21" name="Chevron 14"/>
          <p:cNvSpPr/>
          <p:nvPr/>
        </p:nvSpPr>
        <p:spPr bwMode="gray">
          <a:xfrm rot="5400000">
            <a:off x="5089568" y="2852936"/>
            <a:ext cx="4752528" cy="2736304"/>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rgbClr val="000000"/>
              </a:solidFill>
            </a:endParaRPr>
          </a:p>
        </p:txBody>
      </p:sp>
      <p:sp>
        <p:nvSpPr>
          <p:cNvPr id="22" name="TextBox 15"/>
          <p:cNvSpPr txBox="1"/>
          <p:nvPr/>
        </p:nvSpPr>
        <p:spPr>
          <a:xfrm>
            <a:off x="251520" y="2204864"/>
            <a:ext cx="2664296" cy="3960440"/>
          </a:xfrm>
          <a:prstGeom prst="rect">
            <a:avLst/>
          </a:prstGeom>
          <a:noFill/>
        </p:spPr>
        <p:txBody>
          <a:bodyPr wrap="square" lIns="0" tIns="0" rIns="0" bIns="0" rtlCol="0">
            <a:noAutofit/>
          </a:bodyPr>
          <a:lstStyle/>
          <a:p>
            <a:pPr marL="285750" indent="-285750">
              <a:spcBef>
                <a:spcPts val="300"/>
              </a:spcBef>
              <a:buFont typeface="Wingdings" panose="05000000000000000000" pitchFamily="2" charset="2"/>
              <a:buChar char="Ø"/>
            </a:pPr>
            <a:r>
              <a:rPr lang="en-GB" sz="1400" dirty="0" smtClean="0">
                <a:solidFill>
                  <a:srgbClr val="007DC3"/>
                </a:solidFill>
                <a:cs typeface="Arial" pitchFamily="34" charset="0"/>
              </a:rPr>
              <a:t>TV: part of everyday life, </a:t>
            </a:r>
            <a:r>
              <a:rPr lang="en-GB" sz="1600" b="1" dirty="0" smtClean="0">
                <a:solidFill>
                  <a:srgbClr val="007DC3"/>
                </a:solidFill>
                <a:cs typeface="Arial" pitchFamily="34" charset="0"/>
              </a:rPr>
              <a:t>FRIEND</a:t>
            </a:r>
            <a:endParaRPr lang="en-GB" sz="1400" b="1" dirty="0" smtClean="0">
              <a:solidFill>
                <a:srgbClr val="007DC3"/>
              </a:solidFill>
              <a:cs typeface="Arial" pitchFamily="34" charset="0"/>
            </a:endParaRPr>
          </a:p>
          <a:p>
            <a:pPr marL="285750" indent="-285750">
              <a:spcBef>
                <a:spcPts val="300"/>
              </a:spcBef>
              <a:buFont typeface="Wingdings" panose="05000000000000000000" pitchFamily="2" charset="2"/>
              <a:buChar char="Ø"/>
            </a:pPr>
            <a:r>
              <a:rPr lang="en-GB" sz="1400" dirty="0" smtClean="0">
                <a:solidFill>
                  <a:srgbClr val="007DC3"/>
                </a:solidFill>
                <a:cs typeface="Arial" pitchFamily="34" charset="0"/>
              </a:rPr>
              <a:t>aim: </a:t>
            </a:r>
            <a:r>
              <a:rPr lang="en-GB" sz="1400" b="1" dirty="0" smtClean="0">
                <a:solidFill>
                  <a:srgbClr val="007DC3"/>
                </a:solidFill>
                <a:cs typeface="Arial" pitchFamily="34" charset="0"/>
              </a:rPr>
              <a:t>RELAXING</a:t>
            </a:r>
          </a:p>
          <a:p>
            <a:pPr marL="285750" indent="-285750">
              <a:spcBef>
                <a:spcPts val="300"/>
              </a:spcBef>
              <a:buFont typeface="Wingdings" panose="05000000000000000000" pitchFamily="2" charset="2"/>
              <a:buChar char="Ø"/>
            </a:pPr>
            <a:r>
              <a:rPr lang="en-GB" sz="1600" b="1" dirty="0" smtClean="0">
                <a:solidFill>
                  <a:srgbClr val="007DC3"/>
                </a:solidFill>
                <a:cs typeface="Arial" pitchFamily="34" charset="0"/>
              </a:rPr>
              <a:t>PROGRAM</a:t>
            </a:r>
            <a:r>
              <a:rPr lang="en-GB" sz="1600" dirty="0" smtClean="0">
                <a:solidFill>
                  <a:srgbClr val="007DC3"/>
                </a:solidFill>
                <a:cs typeface="Arial" pitchFamily="34" charset="0"/>
              </a:rPr>
              <a:t>-oriented</a:t>
            </a:r>
            <a:r>
              <a:rPr lang="en-GB" sz="1400" dirty="0" smtClean="0">
                <a:solidFill>
                  <a:srgbClr val="007DC3"/>
                </a:solidFill>
                <a:cs typeface="Arial" pitchFamily="34" charset="0"/>
              </a:rPr>
              <a:t> choice</a:t>
            </a:r>
          </a:p>
          <a:p>
            <a:pPr marL="285750" indent="-285750">
              <a:spcBef>
                <a:spcPts val="300"/>
              </a:spcBef>
              <a:buFont typeface="Wingdings" panose="05000000000000000000" pitchFamily="2" charset="2"/>
              <a:buChar char="Ø"/>
            </a:pPr>
            <a:r>
              <a:rPr lang="en-GB" sz="1400" dirty="0" smtClean="0">
                <a:solidFill>
                  <a:srgbClr val="007DC3"/>
                </a:solidFill>
                <a:cs typeface="Arial" pitchFamily="34" charset="0"/>
              </a:rPr>
              <a:t>TV guide is known </a:t>
            </a:r>
            <a:r>
              <a:rPr lang="en-GB" sz="1400" b="1" dirty="0" smtClean="0">
                <a:solidFill>
                  <a:srgbClr val="007DC3"/>
                </a:solidFill>
                <a:cs typeface="Arial" pitchFamily="34" charset="0"/>
              </a:rPr>
              <a:t>BY HEART</a:t>
            </a:r>
          </a:p>
          <a:p>
            <a:pPr marL="285750" indent="-285750">
              <a:spcBef>
                <a:spcPts val="300"/>
              </a:spcBef>
              <a:buFont typeface="Wingdings" panose="05000000000000000000" pitchFamily="2" charset="2"/>
              <a:buChar char="Ø"/>
            </a:pPr>
            <a:r>
              <a:rPr lang="en-GB" sz="1400" dirty="0" smtClean="0">
                <a:solidFill>
                  <a:srgbClr val="007DC3"/>
                </a:solidFill>
                <a:cs typeface="Arial" pitchFamily="34" charset="0"/>
              </a:rPr>
              <a:t>Current offering is </a:t>
            </a:r>
            <a:r>
              <a:rPr lang="en-GB" sz="1400" b="1" dirty="0" smtClean="0">
                <a:solidFill>
                  <a:srgbClr val="007DC3"/>
                </a:solidFill>
                <a:cs typeface="Arial" pitchFamily="34" charset="0"/>
              </a:rPr>
              <a:t>SATISFYING</a:t>
            </a:r>
            <a:r>
              <a:rPr lang="en-GB" sz="1400" dirty="0" smtClean="0">
                <a:solidFill>
                  <a:srgbClr val="007DC3"/>
                </a:solidFill>
                <a:cs typeface="Arial" pitchFamily="34" charset="0"/>
              </a:rPr>
              <a:t>, have favourite programs</a:t>
            </a:r>
          </a:p>
          <a:p>
            <a:pPr marL="285750" indent="-285750">
              <a:spcBef>
                <a:spcPts val="300"/>
              </a:spcBef>
              <a:buFont typeface="Wingdings" panose="05000000000000000000" pitchFamily="2" charset="2"/>
              <a:buChar char="Ø"/>
            </a:pPr>
            <a:r>
              <a:rPr lang="en-GB" sz="1600" b="1" dirty="0" smtClean="0">
                <a:solidFill>
                  <a:srgbClr val="007DC3"/>
                </a:solidFill>
                <a:cs typeface="Arial" pitchFamily="34" charset="0"/>
              </a:rPr>
              <a:t>DO NOT SWITCH</a:t>
            </a:r>
            <a:r>
              <a:rPr lang="en-GB" sz="1400" dirty="0" smtClean="0">
                <a:solidFill>
                  <a:srgbClr val="007DC3"/>
                </a:solidFill>
                <a:cs typeface="Arial" pitchFamily="34" charset="0"/>
              </a:rPr>
              <a:t>, they are involved</a:t>
            </a:r>
          </a:p>
          <a:p>
            <a:pPr marL="285750" indent="-285750">
              <a:spcBef>
                <a:spcPts val="300"/>
              </a:spcBef>
              <a:buFont typeface="Wingdings" panose="05000000000000000000" pitchFamily="2" charset="2"/>
              <a:buChar char="Ø"/>
            </a:pPr>
            <a:r>
              <a:rPr lang="en-GB" sz="1600" b="1" dirty="0" smtClean="0">
                <a:solidFill>
                  <a:srgbClr val="007DC3"/>
                </a:solidFill>
                <a:cs typeface="Arial" pitchFamily="34" charset="0"/>
              </a:rPr>
              <a:t>NOT SOPHISTICATED </a:t>
            </a:r>
            <a:r>
              <a:rPr lang="en-GB" sz="1600" dirty="0" smtClean="0">
                <a:solidFill>
                  <a:srgbClr val="007DC3"/>
                </a:solidFill>
                <a:cs typeface="Arial" pitchFamily="34" charset="0"/>
              </a:rPr>
              <a:t>device usage</a:t>
            </a:r>
            <a:endParaRPr lang="en-GB" sz="1400" dirty="0" smtClean="0">
              <a:solidFill>
                <a:srgbClr val="007DC3"/>
              </a:solidFill>
              <a:cs typeface="Arial" pitchFamily="34" charset="0"/>
            </a:endParaRPr>
          </a:p>
          <a:p>
            <a:pPr marL="285750" indent="-285750">
              <a:spcBef>
                <a:spcPts val="300"/>
              </a:spcBef>
              <a:buFont typeface="Wingdings" panose="05000000000000000000" pitchFamily="2" charset="2"/>
              <a:buChar char="Ø"/>
            </a:pPr>
            <a:r>
              <a:rPr lang="en-GB" sz="1600" b="1" dirty="0" smtClean="0">
                <a:solidFill>
                  <a:srgbClr val="007DC3"/>
                </a:solidFill>
                <a:cs typeface="Arial" pitchFamily="34" charset="0"/>
              </a:rPr>
              <a:t>WATCH </a:t>
            </a:r>
            <a:r>
              <a:rPr lang="en-GB" sz="1600" dirty="0" smtClean="0">
                <a:solidFill>
                  <a:srgbClr val="007DC3"/>
                </a:solidFill>
                <a:cs typeface="Arial" pitchFamily="34" charset="0"/>
              </a:rPr>
              <a:t>ads</a:t>
            </a:r>
            <a:r>
              <a:rPr lang="en-GB" sz="1600" b="1" dirty="0" smtClean="0">
                <a:solidFill>
                  <a:srgbClr val="007DC3"/>
                </a:solidFill>
                <a:cs typeface="Arial" pitchFamily="34" charset="0"/>
              </a:rPr>
              <a:t> </a:t>
            </a:r>
            <a:endParaRPr lang="en-GB" sz="1400" dirty="0" smtClean="0">
              <a:solidFill>
                <a:srgbClr val="007DC3"/>
              </a:solidFill>
              <a:cs typeface="Arial" pitchFamily="34" charset="0"/>
            </a:endParaRPr>
          </a:p>
          <a:p>
            <a:pPr marL="285750" indent="-285750">
              <a:spcBef>
                <a:spcPts val="300"/>
              </a:spcBef>
              <a:buFontTx/>
              <a:buChar char="-"/>
            </a:pPr>
            <a:endParaRPr lang="en-GB" sz="1400" dirty="0" smtClean="0">
              <a:solidFill>
                <a:srgbClr val="007DC3"/>
              </a:solidFill>
              <a:cs typeface="Arial" pitchFamily="34" charset="0"/>
            </a:endParaRPr>
          </a:p>
        </p:txBody>
      </p:sp>
      <p:sp>
        <p:nvSpPr>
          <p:cNvPr id="25" name="Freihandform 26"/>
          <p:cNvSpPr/>
          <p:nvPr/>
        </p:nvSpPr>
        <p:spPr bwMode="gray">
          <a:xfrm>
            <a:off x="179512" y="1052736"/>
            <a:ext cx="2736380" cy="936103"/>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36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12" name="TextBox 15"/>
          <p:cNvSpPr txBox="1"/>
          <p:nvPr/>
        </p:nvSpPr>
        <p:spPr>
          <a:xfrm>
            <a:off x="3190336" y="2204864"/>
            <a:ext cx="2691320" cy="3960440"/>
          </a:xfrm>
          <a:prstGeom prst="rect">
            <a:avLst/>
          </a:prstGeom>
          <a:noFill/>
        </p:spPr>
        <p:txBody>
          <a:bodyPr wrap="square" lIns="0" tIns="0" rIns="0" bIns="0" rtlCol="0">
            <a:noAutofit/>
          </a:bodyPr>
          <a:lstStyle/>
          <a:p>
            <a:pPr marL="285750" indent="-285750">
              <a:spcBef>
                <a:spcPts val="300"/>
              </a:spcBef>
              <a:buFont typeface="Wingdings" panose="05000000000000000000" pitchFamily="2" charset="2"/>
              <a:buChar char="Ø"/>
            </a:pPr>
            <a:r>
              <a:rPr lang="en-GB" sz="1400" dirty="0" smtClean="0">
                <a:solidFill>
                  <a:srgbClr val="264283"/>
                </a:solidFill>
                <a:cs typeface="Arial" pitchFamily="34" charset="0"/>
              </a:rPr>
              <a:t>TV: part of everyday life, </a:t>
            </a:r>
            <a:r>
              <a:rPr lang="en-GB" sz="1400" b="1" dirty="0" smtClean="0">
                <a:solidFill>
                  <a:srgbClr val="264283"/>
                </a:solidFill>
                <a:cs typeface="Arial" pitchFamily="34" charset="0"/>
              </a:rPr>
              <a:t>FRIEND</a:t>
            </a:r>
          </a:p>
          <a:p>
            <a:pPr marL="285750" indent="-285750">
              <a:spcBef>
                <a:spcPts val="300"/>
              </a:spcBef>
              <a:buFont typeface="Wingdings" panose="05000000000000000000" pitchFamily="2" charset="2"/>
              <a:buChar char="Ø"/>
            </a:pPr>
            <a:r>
              <a:rPr lang="en-GB" sz="1400" dirty="0" smtClean="0">
                <a:solidFill>
                  <a:srgbClr val="264283"/>
                </a:solidFill>
                <a:cs typeface="Arial" pitchFamily="34" charset="0"/>
              </a:rPr>
              <a:t>aim: </a:t>
            </a:r>
            <a:r>
              <a:rPr lang="en-GB" sz="1400" b="1" dirty="0" smtClean="0">
                <a:solidFill>
                  <a:srgbClr val="264283"/>
                </a:solidFill>
                <a:cs typeface="Arial" pitchFamily="34" charset="0"/>
              </a:rPr>
              <a:t>RELAXING </a:t>
            </a:r>
            <a:r>
              <a:rPr lang="en-GB" sz="1400" dirty="0" smtClean="0">
                <a:solidFill>
                  <a:srgbClr val="264283"/>
                </a:solidFill>
                <a:cs typeface="Arial" pitchFamily="34" charset="0"/>
              </a:rPr>
              <a:t>together</a:t>
            </a:r>
          </a:p>
          <a:p>
            <a:pPr marL="285750" indent="-285750">
              <a:spcBef>
                <a:spcPts val="300"/>
              </a:spcBef>
              <a:buFont typeface="Wingdings" panose="05000000000000000000" pitchFamily="2" charset="2"/>
              <a:buChar char="Ø"/>
            </a:pPr>
            <a:r>
              <a:rPr lang="en-GB" sz="1600" b="1" dirty="0" smtClean="0">
                <a:solidFill>
                  <a:srgbClr val="264283"/>
                </a:solidFill>
                <a:cs typeface="Arial" pitchFamily="34" charset="0"/>
              </a:rPr>
              <a:t>PROGRAM</a:t>
            </a:r>
            <a:r>
              <a:rPr lang="en-GB" sz="1600" dirty="0" smtClean="0">
                <a:solidFill>
                  <a:srgbClr val="264283"/>
                </a:solidFill>
                <a:cs typeface="Arial" pitchFamily="34" charset="0"/>
              </a:rPr>
              <a:t>-oriented choice</a:t>
            </a:r>
          </a:p>
          <a:p>
            <a:pPr marL="285750" indent="-285750">
              <a:spcBef>
                <a:spcPts val="300"/>
              </a:spcBef>
              <a:buFont typeface="Wingdings" panose="05000000000000000000" pitchFamily="2" charset="2"/>
              <a:buChar char="Ø"/>
            </a:pPr>
            <a:r>
              <a:rPr lang="en-GB" sz="1600" dirty="0" smtClean="0">
                <a:solidFill>
                  <a:srgbClr val="264283"/>
                </a:solidFill>
                <a:cs typeface="Arial" pitchFamily="34" charset="0"/>
              </a:rPr>
              <a:t>TV guide is known </a:t>
            </a:r>
            <a:r>
              <a:rPr lang="en-GB" sz="1600" b="1" dirty="0" smtClean="0">
                <a:solidFill>
                  <a:srgbClr val="264283"/>
                </a:solidFill>
                <a:cs typeface="Arial" pitchFamily="34" charset="0"/>
              </a:rPr>
              <a:t>BY HEART</a:t>
            </a:r>
          </a:p>
          <a:p>
            <a:pPr marL="285750" indent="-285750">
              <a:spcBef>
                <a:spcPts val="300"/>
              </a:spcBef>
              <a:buFont typeface="Wingdings" panose="05000000000000000000" pitchFamily="2" charset="2"/>
              <a:buChar char="Ø"/>
            </a:pPr>
            <a:r>
              <a:rPr lang="en-GB" sz="1400" dirty="0" smtClean="0">
                <a:solidFill>
                  <a:srgbClr val="264283"/>
                </a:solidFill>
                <a:cs typeface="Arial" pitchFamily="34" charset="0"/>
              </a:rPr>
              <a:t>Current offering is </a:t>
            </a:r>
            <a:r>
              <a:rPr lang="en-GB" sz="1600" b="1" dirty="0" smtClean="0">
                <a:solidFill>
                  <a:srgbClr val="264283"/>
                </a:solidFill>
                <a:cs typeface="Arial" pitchFamily="34" charset="0"/>
              </a:rPr>
              <a:t>MOSTLY SATISFYING</a:t>
            </a:r>
            <a:endParaRPr lang="en-GB" sz="1400" b="1" dirty="0" smtClean="0">
              <a:solidFill>
                <a:srgbClr val="264283"/>
              </a:solidFill>
              <a:cs typeface="Arial" pitchFamily="34" charset="0"/>
            </a:endParaRPr>
          </a:p>
          <a:p>
            <a:pPr marL="285750" indent="-285750">
              <a:spcBef>
                <a:spcPts val="300"/>
              </a:spcBef>
              <a:buFont typeface="Wingdings" panose="05000000000000000000" pitchFamily="2" charset="2"/>
              <a:buChar char="Ø"/>
            </a:pPr>
            <a:r>
              <a:rPr lang="en-GB" sz="1600" b="1" dirty="0" smtClean="0">
                <a:solidFill>
                  <a:srgbClr val="264283"/>
                </a:solidFill>
                <a:cs typeface="Arial" pitchFamily="34" charset="0"/>
              </a:rPr>
              <a:t>MOSTLY DO NOT SWITCH</a:t>
            </a:r>
            <a:r>
              <a:rPr lang="en-GB" sz="1400" dirty="0" smtClean="0">
                <a:solidFill>
                  <a:srgbClr val="264283"/>
                </a:solidFill>
                <a:cs typeface="Arial" pitchFamily="34" charset="0"/>
              </a:rPr>
              <a:t>, they are involved</a:t>
            </a:r>
          </a:p>
          <a:p>
            <a:pPr marL="285750" indent="-285750">
              <a:spcBef>
                <a:spcPts val="300"/>
              </a:spcBef>
              <a:buFont typeface="Wingdings" panose="05000000000000000000" pitchFamily="2" charset="2"/>
              <a:buChar char="Ø"/>
            </a:pPr>
            <a:r>
              <a:rPr lang="en-GB" sz="1600" b="1" dirty="0" smtClean="0">
                <a:solidFill>
                  <a:srgbClr val="264283"/>
                </a:solidFill>
                <a:cs typeface="Arial" pitchFamily="34" charset="0"/>
              </a:rPr>
              <a:t>BASIC </a:t>
            </a:r>
            <a:r>
              <a:rPr lang="en-GB" sz="1400" dirty="0" smtClean="0">
                <a:solidFill>
                  <a:srgbClr val="264283"/>
                </a:solidFill>
                <a:cs typeface="Arial" pitchFamily="34" charset="0"/>
              </a:rPr>
              <a:t>device usage</a:t>
            </a:r>
          </a:p>
          <a:p>
            <a:pPr marL="285750" indent="-285750">
              <a:spcBef>
                <a:spcPts val="300"/>
              </a:spcBef>
              <a:buFont typeface="Wingdings" panose="05000000000000000000" pitchFamily="2" charset="2"/>
              <a:buChar char="Ø"/>
            </a:pPr>
            <a:r>
              <a:rPr lang="en-GB" sz="1600" b="1" dirty="0" smtClean="0">
                <a:solidFill>
                  <a:srgbClr val="264283"/>
                </a:solidFill>
                <a:cs typeface="Arial" pitchFamily="34" charset="0"/>
              </a:rPr>
              <a:t>SWITCH </a:t>
            </a:r>
            <a:r>
              <a:rPr lang="en-GB" sz="1600" dirty="0" smtClean="0">
                <a:solidFill>
                  <a:srgbClr val="264283"/>
                </a:solidFill>
                <a:cs typeface="Arial" pitchFamily="34" charset="0"/>
              </a:rPr>
              <a:t>in case of ads</a:t>
            </a:r>
            <a:endParaRPr lang="en-GB" sz="1400" dirty="0" smtClean="0">
              <a:solidFill>
                <a:srgbClr val="264283"/>
              </a:solidFill>
              <a:cs typeface="Arial" pitchFamily="34" charset="0"/>
            </a:endParaRPr>
          </a:p>
        </p:txBody>
      </p:sp>
      <p:sp>
        <p:nvSpPr>
          <p:cNvPr id="13" name="TextBox 15"/>
          <p:cNvSpPr txBox="1"/>
          <p:nvPr/>
        </p:nvSpPr>
        <p:spPr>
          <a:xfrm>
            <a:off x="6142664" y="2204864"/>
            <a:ext cx="2749816" cy="4176464"/>
          </a:xfrm>
          <a:prstGeom prst="rect">
            <a:avLst/>
          </a:prstGeom>
          <a:noFill/>
        </p:spPr>
        <p:txBody>
          <a:bodyPr wrap="square" lIns="0" tIns="0" rIns="0" bIns="0" rtlCol="0">
            <a:noAutofit/>
          </a:bodyPr>
          <a:lstStyle/>
          <a:p>
            <a:pPr marL="285750" indent="-285750">
              <a:spcBef>
                <a:spcPts val="300"/>
              </a:spcBef>
              <a:buFont typeface="Wingdings" panose="05000000000000000000" pitchFamily="2" charset="2"/>
              <a:buChar char="Ø"/>
            </a:pPr>
            <a:r>
              <a:rPr lang="en-GB" sz="1400" smtClean="0">
                <a:solidFill>
                  <a:srgbClr val="A2AD00">
                    <a:lumMod val="50000"/>
                  </a:srgbClr>
                </a:solidFill>
                <a:cs typeface="Arial" pitchFamily="34" charset="0"/>
              </a:rPr>
              <a:t>TV: </a:t>
            </a:r>
            <a:r>
              <a:rPr lang="en-GB" sz="1600" b="1" smtClean="0">
                <a:solidFill>
                  <a:srgbClr val="A2AD00">
                    <a:lumMod val="50000"/>
                  </a:srgbClr>
                </a:solidFill>
                <a:cs typeface="Arial" pitchFamily="34" charset="0"/>
              </a:rPr>
              <a:t>ACQUAINTANCE</a:t>
            </a:r>
            <a:endParaRPr lang="en-GB" sz="1400" b="1" smtClean="0">
              <a:solidFill>
                <a:srgbClr val="A2AD00">
                  <a:lumMod val="50000"/>
                </a:srgbClr>
              </a:solidFill>
              <a:cs typeface="Arial" pitchFamily="34" charset="0"/>
            </a:endParaRPr>
          </a:p>
          <a:p>
            <a:pPr marL="285750" indent="-285750">
              <a:spcBef>
                <a:spcPts val="300"/>
              </a:spcBef>
              <a:buFont typeface="Wingdings" panose="05000000000000000000" pitchFamily="2" charset="2"/>
              <a:buChar char="Ø"/>
            </a:pPr>
            <a:r>
              <a:rPr lang="en-GB" sz="1400" smtClean="0">
                <a:solidFill>
                  <a:srgbClr val="A2AD00">
                    <a:lumMod val="50000"/>
                  </a:srgbClr>
                </a:solidFill>
                <a:cs typeface="Arial" pitchFamily="34" charset="0"/>
              </a:rPr>
              <a:t>aim: fill the free time with </a:t>
            </a:r>
            <a:r>
              <a:rPr lang="en-GB" sz="1600" b="1" smtClean="0">
                <a:solidFill>
                  <a:srgbClr val="A2AD00">
                    <a:lumMod val="50000"/>
                  </a:srgbClr>
                </a:solidFill>
                <a:cs typeface="Arial" pitchFamily="34" charset="0"/>
              </a:rPr>
              <a:t>USEFUL THINGS</a:t>
            </a:r>
          </a:p>
          <a:p>
            <a:pPr marL="285750" indent="-285750">
              <a:spcBef>
                <a:spcPts val="300"/>
              </a:spcBef>
              <a:buFont typeface="Wingdings" panose="05000000000000000000" pitchFamily="2" charset="2"/>
              <a:buChar char="Ø"/>
            </a:pPr>
            <a:r>
              <a:rPr lang="en-GB" sz="1600" b="1" smtClean="0">
                <a:solidFill>
                  <a:srgbClr val="A2AD00">
                    <a:lumMod val="50000"/>
                  </a:srgbClr>
                </a:solidFill>
                <a:cs typeface="Arial" pitchFamily="34" charset="0"/>
              </a:rPr>
              <a:t>CONTENT</a:t>
            </a:r>
            <a:r>
              <a:rPr lang="en-GB" sz="1400" smtClean="0">
                <a:solidFill>
                  <a:srgbClr val="A2AD00">
                    <a:lumMod val="50000"/>
                  </a:srgbClr>
                </a:solidFill>
                <a:cs typeface="Arial" pitchFamily="34" charset="0"/>
              </a:rPr>
              <a:t>-oriented choice</a:t>
            </a:r>
          </a:p>
          <a:p>
            <a:pPr marL="285750" indent="-285750">
              <a:spcBef>
                <a:spcPts val="300"/>
              </a:spcBef>
              <a:buFont typeface="Wingdings" panose="05000000000000000000" pitchFamily="2" charset="2"/>
              <a:buChar char="Ø"/>
            </a:pPr>
            <a:r>
              <a:rPr lang="en-GB" sz="1600" b="1" smtClean="0">
                <a:solidFill>
                  <a:srgbClr val="A2AD00">
                    <a:lumMod val="50000"/>
                  </a:srgbClr>
                </a:solidFill>
                <a:cs typeface="Arial" pitchFamily="34" charset="0"/>
              </a:rPr>
              <a:t>DECIDE AT SWITCHING, </a:t>
            </a:r>
            <a:r>
              <a:rPr lang="en-GB" sz="1400" smtClean="0">
                <a:solidFill>
                  <a:srgbClr val="A2AD00">
                    <a:lumMod val="50000"/>
                  </a:srgbClr>
                </a:solidFill>
                <a:cs typeface="Arial" pitchFamily="34" charset="0"/>
              </a:rPr>
              <a:t>during 10 sec. </a:t>
            </a:r>
          </a:p>
          <a:p>
            <a:pPr marL="285750" indent="-285750">
              <a:spcBef>
                <a:spcPts val="300"/>
              </a:spcBef>
              <a:buFont typeface="Wingdings" panose="05000000000000000000" pitchFamily="2" charset="2"/>
              <a:buChar char="Ø"/>
            </a:pPr>
            <a:r>
              <a:rPr lang="en-GB" sz="1600" b="1" smtClean="0">
                <a:solidFill>
                  <a:srgbClr val="A2AD00">
                    <a:lumMod val="50000"/>
                  </a:srgbClr>
                </a:solidFill>
                <a:cs typeface="Arial" pitchFamily="34" charset="0"/>
              </a:rPr>
              <a:t>CRITICAL</a:t>
            </a:r>
            <a:r>
              <a:rPr lang="en-GB" sz="1400" smtClean="0">
                <a:solidFill>
                  <a:srgbClr val="A2AD00">
                    <a:lumMod val="50000"/>
                  </a:srgbClr>
                </a:solidFill>
                <a:cs typeface="Arial" pitchFamily="34" charset="0"/>
              </a:rPr>
              <a:t> of current offering</a:t>
            </a:r>
            <a:r>
              <a:rPr lang="en-GB" sz="1400" b="1" smtClean="0">
                <a:solidFill>
                  <a:srgbClr val="A2AD00">
                    <a:lumMod val="50000"/>
                  </a:srgbClr>
                </a:solidFill>
                <a:cs typeface="Arial" pitchFamily="34" charset="0"/>
              </a:rPr>
              <a:t>, </a:t>
            </a:r>
            <a:r>
              <a:rPr lang="en-GB" sz="1400" smtClean="0">
                <a:solidFill>
                  <a:srgbClr val="A2AD00">
                    <a:lumMod val="50000"/>
                  </a:srgbClr>
                </a:solidFill>
                <a:cs typeface="Arial" pitchFamily="34" charset="0"/>
              </a:rPr>
              <a:t>select</a:t>
            </a:r>
          </a:p>
          <a:p>
            <a:pPr marL="285750" indent="-285750">
              <a:spcBef>
                <a:spcPts val="300"/>
              </a:spcBef>
              <a:buFont typeface="Wingdings" panose="05000000000000000000" pitchFamily="2" charset="2"/>
              <a:buChar char="Ø"/>
            </a:pPr>
            <a:r>
              <a:rPr lang="en-GB" sz="1600" b="1" smtClean="0">
                <a:solidFill>
                  <a:srgbClr val="A2AD00">
                    <a:lumMod val="50000"/>
                  </a:srgbClr>
                </a:solidFill>
                <a:cs typeface="Arial" pitchFamily="34" charset="0"/>
              </a:rPr>
              <a:t>SWITCH, </a:t>
            </a:r>
            <a:r>
              <a:rPr lang="en-GB" sz="1400" smtClean="0">
                <a:solidFill>
                  <a:srgbClr val="A2AD00">
                    <a:lumMod val="50000"/>
                  </a:srgbClr>
                </a:solidFill>
                <a:cs typeface="Arial" pitchFamily="34" charset="0"/>
              </a:rPr>
              <a:t>if the content is not appropriate, involved</a:t>
            </a:r>
          </a:p>
          <a:p>
            <a:pPr marL="285750" indent="-285750">
              <a:spcBef>
                <a:spcPts val="300"/>
              </a:spcBef>
              <a:buFont typeface="Wingdings" panose="05000000000000000000" pitchFamily="2" charset="2"/>
              <a:buChar char="Ø"/>
            </a:pPr>
            <a:r>
              <a:rPr lang="en-GB" sz="1600" b="1" smtClean="0">
                <a:solidFill>
                  <a:srgbClr val="A2AD00">
                    <a:lumMod val="50000"/>
                  </a:srgbClr>
                </a:solidFill>
                <a:cs typeface="Arial" pitchFamily="34" charset="0"/>
              </a:rPr>
              <a:t>HIGHER LEVEL </a:t>
            </a:r>
            <a:r>
              <a:rPr lang="en-GB" sz="1400" smtClean="0">
                <a:solidFill>
                  <a:srgbClr val="A2AD00">
                    <a:lumMod val="50000"/>
                  </a:srgbClr>
                </a:solidFill>
                <a:cs typeface="Arial" pitchFamily="34" charset="0"/>
              </a:rPr>
              <a:t>device usage</a:t>
            </a:r>
          </a:p>
          <a:p>
            <a:pPr marL="285750" indent="-285750">
              <a:spcBef>
                <a:spcPts val="300"/>
              </a:spcBef>
              <a:buFont typeface="Wingdings" panose="05000000000000000000" pitchFamily="2" charset="2"/>
              <a:buChar char="Ø"/>
            </a:pPr>
            <a:r>
              <a:rPr lang="en-GB" sz="1600" b="1" smtClean="0">
                <a:solidFill>
                  <a:srgbClr val="A2AD00">
                    <a:lumMod val="50000"/>
                  </a:srgbClr>
                </a:solidFill>
                <a:cs typeface="Arial" pitchFamily="34" charset="0"/>
              </a:rPr>
              <a:t>AVOID ADS</a:t>
            </a:r>
          </a:p>
          <a:p>
            <a:pPr marL="285750" indent="-285750">
              <a:spcBef>
                <a:spcPts val="300"/>
              </a:spcBef>
              <a:buFontTx/>
              <a:buChar char="-"/>
            </a:pPr>
            <a:endParaRPr lang="en-GB" sz="1400" dirty="0" smtClean="0">
              <a:solidFill>
                <a:srgbClr val="A2AD00">
                  <a:lumMod val="50000"/>
                </a:srgbClr>
              </a:solidFill>
              <a:cs typeface="Arial" pitchFamily="34" charset="0"/>
            </a:endParaRPr>
          </a:p>
        </p:txBody>
      </p:sp>
    </p:spTree>
    <p:extLst>
      <p:ext uri="{BB962C8B-B14F-4D97-AF65-F5344CB8AC3E}">
        <p14:creationId xmlns:p14="http://schemas.microsoft.com/office/powerpoint/2010/main" val="278699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410" y="260350"/>
            <a:ext cx="7488950" cy="648300"/>
          </a:xfrm>
        </p:spPr>
        <p:txBody>
          <a:bodyPr/>
          <a:lstStyle/>
          <a:p>
            <a:r>
              <a:rPr lang="hu-HU" b="1" dirty="0" smtClean="0"/>
              <a:t>DECISION TREE </a:t>
            </a:r>
            <a:r>
              <a:rPr lang="hu-HU" b="1" dirty="0"/>
              <a:t>- </a:t>
            </a:r>
            <a:r>
              <a:rPr lang="en-US" dirty="0" smtClean="0"/>
              <a:t>Alone, conscious  TV viewer</a:t>
            </a:r>
            <a:br>
              <a:rPr lang="en-US" dirty="0" smtClean="0"/>
            </a:br>
            <a:r>
              <a:rPr lang="hu-HU" dirty="0" smtClean="0"/>
              <a:t>QUALITATIVE PHASE</a:t>
            </a:r>
            <a:endParaRPr lang="hu-HU" dirty="0"/>
          </a:p>
        </p:txBody>
      </p:sp>
      <p:grpSp>
        <p:nvGrpSpPr>
          <p:cNvPr id="88" name="Csoportba foglalás 87"/>
          <p:cNvGrpSpPr/>
          <p:nvPr/>
        </p:nvGrpSpPr>
        <p:grpSpPr>
          <a:xfrm>
            <a:off x="1043608" y="1024951"/>
            <a:ext cx="6768751" cy="5502278"/>
            <a:chOff x="50127" y="1124745"/>
            <a:chExt cx="2927986" cy="5400600"/>
          </a:xfrm>
        </p:grpSpPr>
        <p:sp>
          <p:nvSpPr>
            <p:cNvPr id="10" name="Chevron 9"/>
            <p:cNvSpPr/>
            <p:nvPr/>
          </p:nvSpPr>
          <p:spPr bwMode="gray">
            <a:xfrm rot="5400000">
              <a:off x="-771679" y="2775553"/>
              <a:ext cx="4680520" cy="2819064"/>
            </a:xfrm>
            <a:prstGeom prst="chevron">
              <a:avLst>
                <a:gd name="adj" fmla="val 4285"/>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grpSp>
          <p:nvGrpSpPr>
            <p:cNvPr id="17" name="Csoportba foglalás 16"/>
            <p:cNvGrpSpPr/>
            <p:nvPr/>
          </p:nvGrpSpPr>
          <p:grpSpPr>
            <a:xfrm>
              <a:off x="50127" y="1124745"/>
              <a:ext cx="2927986" cy="5256583"/>
              <a:chOff x="50127" y="1124745"/>
              <a:chExt cx="2927986" cy="5256583"/>
            </a:xfrm>
          </p:grpSpPr>
          <p:sp>
            <p:nvSpPr>
              <p:cNvPr id="7" name="Freihandform 26"/>
              <p:cNvSpPr/>
              <p:nvPr/>
            </p:nvSpPr>
            <p:spPr bwMode="gray">
              <a:xfrm>
                <a:off x="160386" y="1124745"/>
                <a:ext cx="2817727" cy="824280"/>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lnSpc>
                    <a:spcPts val="1420"/>
                  </a:lnSpc>
                  <a:spcBef>
                    <a:spcPts val="300"/>
                  </a:spcBef>
                  <a:buFont typeface="Arial" pitchFamily="34" charset="0"/>
                  <a:buNone/>
                </a:pPr>
                <a:r>
                  <a:rPr lang="en-GB" sz="2000" noProof="1" smtClean="0">
                    <a:solidFill>
                      <a:schemeClr val="bg1"/>
                    </a:solidFill>
                    <a:latin typeface="Arial" pitchFamily="34" charset="0"/>
                  </a:rPr>
                  <a:t>Alone, conscious  TV </a:t>
                </a:r>
                <a:r>
                  <a:rPr lang="hu-HU" sz="2000" noProof="1" smtClean="0">
                    <a:solidFill>
                      <a:schemeClr val="bg1"/>
                    </a:solidFill>
                    <a:latin typeface="Arial" pitchFamily="34" charset="0"/>
                  </a:rPr>
                  <a:t>viewer</a:t>
                </a:r>
                <a:endParaRPr lang="en-GB" sz="2000" noProof="1" smtClean="0">
                  <a:solidFill>
                    <a:schemeClr val="bg1"/>
                  </a:solidFill>
                  <a:latin typeface="Arial" pitchFamily="34" charset="0"/>
                </a:endParaRPr>
              </a:p>
              <a:p>
                <a:pPr algn="ctr">
                  <a:lnSpc>
                    <a:spcPts val="1420"/>
                  </a:lnSpc>
                  <a:spcBef>
                    <a:spcPts val="300"/>
                  </a:spcBef>
                  <a:buFont typeface="Arial" pitchFamily="34" charset="0"/>
                  <a:buNone/>
                </a:pPr>
                <a:r>
                  <a:rPr lang="en-GB" sz="1400" b="1" noProof="1" smtClean="0">
                    <a:latin typeface="Arial" pitchFamily="34" charset="0"/>
                  </a:rPr>
                  <a:t>Dominate the decision making process or they decide ALL alone</a:t>
                </a:r>
                <a:endParaRPr lang="en-GB" sz="1400" b="1" noProof="1">
                  <a:latin typeface="Arial" pitchFamily="34" charset="0"/>
                </a:endParaRPr>
              </a:p>
            </p:txBody>
          </p:sp>
          <p:sp>
            <p:nvSpPr>
              <p:cNvPr id="16" name="TextBox 15"/>
              <p:cNvSpPr txBox="1"/>
              <p:nvPr/>
            </p:nvSpPr>
            <p:spPr>
              <a:xfrm>
                <a:off x="467544" y="2132856"/>
                <a:ext cx="2376264" cy="504056"/>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600" b="1" dirty="0" smtClean="0">
                    <a:solidFill>
                      <a:schemeClr val="accent2"/>
                    </a:solidFill>
                    <a:latin typeface="Arial" pitchFamily="34" charset="0"/>
                    <a:cs typeface="Arial" pitchFamily="34" charset="0"/>
                  </a:rPr>
                  <a:t>EVENING NEWS</a:t>
                </a:r>
                <a:r>
                  <a:rPr lang="en-GB" sz="1100" dirty="0" smtClean="0">
                    <a:solidFill>
                      <a:schemeClr val="accent2"/>
                    </a:solidFill>
                    <a:latin typeface="Arial" pitchFamily="34" charset="0"/>
                    <a:cs typeface="Arial" pitchFamily="34" charset="0"/>
                  </a:rPr>
                  <a:t>– watch preferred channel, typically </a:t>
                </a:r>
                <a:r>
                  <a:rPr lang="en-GB" sz="1100" b="1" cap="all" dirty="0" smtClean="0">
                    <a:solidFill>
                      <a:schemeClr val="accent2"/>
                    </a:solidFill>
                    <a:latin typeface="Arial" pitchFamily="34" charset="0"/>
                    <a:cs typeface="Arial" pitchFamily="34" charset="0"/>
                  </a:rPr>
                  <a:t>watching the whole program</a:t>
                </a:r>
              </a:p>
            </p:txBody>
          </p:sp>
          <p:sp>
            <p:nvSpPr>
              <p:cNvPr id="20" name="TextBox 19"/>
              <p:cNvSpPr txBox="1"/>
              <p:nvPr/>
            </p:nvSpPr>
            <p:spPr>
              <a:xfrm>
                <a:off x="395536" y="2996952"/>
                <a:ext cx="1080120" cy="792088"/>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100" dirty="0" smtClean="0">
                    <a:solidFill>
                      <a:schemeClr val="accent2"/>
                    </a:solidFill>
                    <a:latin typeface="Arial" pitchFamily="34" charset="0"/>
                    <a:cs typeface="Arial" pitchFamily="34" charset="0"/>
                  </a:rPr>
                  <a:t>Stay at the selected channel and watch </a:t>
                </a:r>
                <a:r>
                  <a:rPr lang="en-GB" sz="1100" b="1" cap="all" dirty="0" smtClean="0">
                    <a:solidFill>
                      <a:schemeClr val="accent2"/>
                    </a:solidFill>
                    <a:latin typeface="Arial" pitchFamily="34" charset="0"/>
                    <a:cs typeface="Arial" pitchFamily="34" charset="0"/>
                  </a:rPr>
                  <a:t>the next program</a:t>
                </a:r>
                <a:endParaRPr lang="en-GB" sz="1100" dirty="0" smtClean="0">
                  <a:solidFill>
                    <a:schemeClr val="accent2"/>
                  </a:solidFill>
                  <a:latin typeface="Arial" pitchFamily="34" charset="0"/>
                  <a:cs typeface="Arial" pitchFamily="34" charset="0"/>
                </a:endParaRPr>
              </a:p>
            </p:txBody>
          </p:sp>
          <p:cxnSp>
            <p:nvCxnSpPr>
              <p:cNvPr id="22" name="Straight Arrow Connector 21"/>
              <p:cNvCxnSpPr/>
              <p:nvPr/>
            </p:nvCxnSpPr>
            <p:spPr>
              <a:xfrm flipH="1">
                <a:off x="755576" y="2699395"/>
                <a:ext cx="360040" cy="288032"/>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35696" y="2699395"/>
                <a:ext cx="216024" cy="288032"/>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47664" y="2996952"/>
                <a:ext cx="1368152" cy="1080120"/>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600" b="1" dirty="0" smtClean="0">
                    <a:solidFill>
                      <a:schemeClr val="accent2"/>
                    </a:solidFill>
                    <a:latin typeface="Arial" pitchFamily="34" charset="0"/>
                    <a:cs typeface="Arial" pitchFamily="34" charset="0"/>
                  </a:rPr>
                  <a:t>SWITCH TO </a:t>
                </a:r>
                <a:r>
                  <a:rPr lang="en-GB" sz="1400" dirty="0" smtClean="0">
                    <a:solidFill>
                      <a:schemeClr val="accent2"/>
                    </a:solidFill>
                    <a:latin typeface="Arial" pitchFamily="34" charset="0"/>
                    <a:cs typeface="Arial" pitchFamily="34" charset="0"/>
                  </a:rPr>
                  <a:t>another channel where preferred, liked program </a:t>
                </a:r>
                <a:r>
                  <a:rPr lang="en-GB" sz="1400" dirty="0" err="1" smtClean="0">
                    <a:solidFill>
                      <a:schemeClr val="accent2"/>
                    </a:solidFill>
                    <a:latin typeface="Arial" pitchFamily="34" charset="0"/>
                    <a:cs typeface="Arial" pitchFamily="34" charset="0"/>
                  </a:rPr>
                  <a:t>sta</a:t>
                </a:r>
                <a:r>
                  <a:rPr lang="hu-HU" sz="1400" dirty="0" smtClean="0">
                    <a:solidFill>
                      <a:schemeClr val="accent2"/>
                    </a:solidFill>
                    <a:latin typeface="Arial" pitchFamily="34" charset="0"/>
                    <a:cs typeface="Arial" pitchFamily="34" charset="0"/>
                  </a:rPr>
                  <a:t>r</a:t>
                </a:r>
                <a:r>
                  <a:rPr lang="en-GB" sz="1400" dirty="0" err="1" smtClean="0">
                    <a:solidFill>
                      <a:schemeClr val="accent2"/>
                    </a:solidFill>
                    <a:latin typeface="Arial" pitchFamily="34" charset="0"/>
                    <a:cs typeface="Arial" pitchFamily="34" charset="0"/>
                  </a:rPr>
                  <a:t>ts</a:t>
                </a:r>
                <a:r>
                  <a:rPr lang="en-GB" sz="1400" dirty="0" smtClean="0">
                    <a:solidFill>
                      <a:schemeClr val="accent2"/>
                    </a:solidFill>
                    <a:latin typeface="Arial" pitchFamily="34" charset="0"/>
                    <a:cs typeface="Arial" pitchFamily="34" charset="0"/>
                  </a:rPr>
                  <a:t> soon: </a:t>
                </a:r>
                <a:r>
                  <a:rPr lang="en-GB" sz="1100" dirty="0" smtClean="0">
                    <a:solidFill>
                      <a:schemeClr val="accent2"/>
                    </a:solidFill>
                    <a:latin typeface="Arial" pitchFamily="34" charset="0"/>
                    <a:cs typeface="Arial" pitchFamily="34" charset="0"/>
                  </a:rPr>
                  <a:t>political talk show, quiz, series.</a:t>
                </a:r>
              </a:p>
            </p:txBody>
          </p:sp>
          <p:sp>
            <p:nvSpPr>
              <p:cNvPr id="26" name="TextBox 25"/>
              <p:cNvSpPr txBox="1"/>
              <p:nvPr/>
            </p:nvSpPr>
            <p:spPr>
              <a:xfrm>
                <a:off x="395536" y="3933056"/>
                <a:ext cx="1080120" cy="648072"/>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100" smtClean="0">
                    <a:solidFill>
                      <a:schemeClr val="accent2"/>
                    </a:solidFill>
                    <a:latin typeface="Arial" pitchFamily="34" charset="0"/>
                    <a:cs typeface="Arial" pitchFamily="34" charset="0"/>
                  </a:rPr>
                  <a:t>Stay at the selected channel and watch </a:t>
                </a:r>
                <a:r>
                  <a:rPr lang="en-GB" sz="1100" b="1" cap="all" smtClean="0">
                    <a:solidFill>
                      <a:schemeClr val="accent2"/>
                    </a:solidFill>
                    <a:latin typeface="Arial" pitchFamily="34" charset="0"/>
                    <a:cs typeface="Arial" pitchFamily="34" charset="0"/>
                  </a:rPr>
                  <a:t>the next program</a:t>
                </a:r>
                <a:endParaRPr lang="en-GB" sz="1100" dirty="0">
                  <a:solidFill>
                    <a:schemeClr val="accent2"/>
                  </a:solidFill>
                  <a:latin typeface="Arial" pitchFamily="34" charset="0"/>
                  <a:cs typeface="Arial" pitchFamily="34" charset="0"/>
                </a:endParaRPr>
              </a:p>
            </p:txBody>
          </p:sp>
          <p:cxnSp>
            <p:nvCxnSpPr>
              <p:cNvPr id="32" name="Straight Arrow Connector 31"/>
              <p:cNvCxnSpPr/>
              <p:nvPr/>
            </p:nvCxnSpPr>
            <p:spPr>
              <a:xfrm>
                <a:off x="899592" y="3789040"/>
                <a:ext cx="0" cy="144016"/>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583668" y="4077072"/>
                <a:ext cx="180020" cy="576064"/>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5536" y="4581128"/>
                <a:ext cx="1584176" cy="936104"/>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600" b="1" dirty="0" smtClean="0">
                    <a:solidFill>
                      <a:schemeClr val="accent2"/>
                    </a:solidFill>
                    <a:latin typeface="Arial" pitchFamily="34" charset="0"/>
                    <a:cs typeface="Arial" pitchFamily="34" charset="0"/>
                  </a:rPr>
                  <a:t>SURFING – </a:t>
                </a:r>
                <a:r>
                  <a:rPr lang="en-GB" sz="1100" dirty="0" smtClean="0">
                    <a:solidFill>
                      <a:schemeClr val="accent2"/>
                    </a:solidFill>
                    <a:latin typeface="Arial" pitchFamily="34" charset="0"/>
                    <a:cs typeface="Arial" pitchFamily="34" charset="0"/>
                  </a:rPr>
                  <a:t>the main purpose</a:t>
                </a:r>
                <a:r>
                  <a:rPr lang="hu-HU" sz="1100" dirty="0" smtClean="0">
                    <a:solidFill>
                      <a:schemeClr val="accent2"/>
                    </a:solidFill>
                    <a:latin typeface="Arial" pitchFamily="34" charset="0"/>
                    <a:cs typeface="Arial" pitchFamily="34" charset="0"/>
                  </a:rPr>
                  <a:t> is</a:t>
                </a:r>
                <a:r>
                  <a:rPr lang="en-GB" sz="1100" dirty="0" smtClean="0">
                    <a:solidFill>
                      <a:schemeClr val="accent2"/>
                    </a:solidFill>
                    <a:latin typeface="Arial" pitchFamily="34" charset="0"/>
                    <a:cs typeface="Arial" pitchFamily="34" charset="0"/>
                  </a:rPr>
                  <a:t> to find </a:t>
                </a:r>
                <a:r>
                  <a:rPr lang="en-GB" sz="1100" b="1" cap="all" dirty="0" smtClean="0">
                    <a:solidFill>
                      <a:schemeClr val="accent2"/>
                    </a:solidFill>
                    <a:latin typeface="Arial" pitchFamily="34" charset="0"/>
                    <a:cs typeface="Arial" pitchFamily="34" charset="0"/>
                  </a:rPr>
                  <a:t>interesting,</a:t>
                </a:r>
                <a:r>
                  <a:rPr lang="en-GB" sz="1100" dirty="0" smtClean="0">
                    <a:solidFill>
                      <a:schemeClr val="accent2"/>
                    </a:solidFill>
                    <a:latin typeface="Arial" pitchFamily="34" charset="0"/>
                    <a:cs typeface="Arial" pitchFamily="34" charset="0"/>
                  </a:rPr>
                  <a:t> </a:t>
                </a:r>
                <a:r>
                  <a:rPr lang="en-GB" sz="1100" dirty="0" err="1" smtClean="0">
                    <a:solidFill>
                      <a:schemeClr val="accent2"/>
                    </a:solidFill>
                    <a:latin typeface="Arial" pitchFamily="34" charset="0"/>
                    <a:cs typeface="Arial" pitchFamily="34" charset="0"/>
                  </a:rPr>
                  <a:t>mea</a:t>
                </a:r>
                <a:r>
                  <a:rPr lang="hu-HU" sz="1100" dirty="0" smtClean="0">
                    <a:solidFill>
                      <a:schemeClr val="accent2"/>
                    </a:solidFill>
                    <a:latin typeface="Arial" pitchFamily="34" charset="0"/>
                    <a:cs typeface="Arial" pitchFamily="34" charset="0"/>
                  </a:rPr>
                  <a:t>n</a:t>
                </a:r>
                <a:r>
                  <a:rPr lang="en-GB" sz="1100" dirty="0" err="1" smtClean="0">
                    <a:solidFill>
                      <a:schemeClr val="accent2"/>
                    </a:solidFill>
                    <a:latin typeface="Arial" pitchFamily="34" charset="0"/>
                    <a:cs typeface="Arial" pitchFamily="34" charset="0"/>
                  </a:rPr>
                  <a:t>ingful</a:t>
                </a:r>
                <a:r>
                  <a:rPr lang="en-GB" sz="1100" dirty="0" smtClean="0">
                    <a:solidFill>
                      <a:schemeClr val="accent2"/>
                    </a:solidFill>
                    <a:latin typeface="Arial" pitchFamily="34" charset="0"/>
                    <a:cs typeface="Arial" pitchFamily="34" charset="0"/>
                  </a:rPr>
                  <a:t> program. They watch a movie ONLY from the beginning to the end. </a:t>
                </a:r>
              </a:p>
              <a:p>
                <a:pPr algn="ctr">
                  <a:spcBef>
                    <a:spcPts val="300"/>
                  </a:spcBef>
                </a:pPr>
                <a:endParaRPr lang="en-GB" sz="1100" dirty="0" smtClean="0">
                  <a:solidFill>
                    <a:schemeClr val="accent2"/>
                  </a:solidFill>
                  <a:latin typeface="Arial" pitchFamily="34" charset="0"/>
                  <a:cs typeface="Arial" pitchFamily="34" charset="0"/>
                </a:endParaRPr>
              </a:p>
            </p:txBody>
          </p:sp>
          <p:sp>
            <p:nvSpPr>
              <p:cNvPr id="36" name="TextBox 35"/>
              <p:cNvSpPr txBox="1"/>
              <p:nvPr/>
            </p:nvSpPr>
            <p:spPr>
              <a:xfrm>
                <a:off x="2051720" y="4653136"/>
                <a:ext cx="792088" cy="864096"/>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600" b="1" dirty="0" smtClean="0">
                    <a:solidFill>
                      <a:schemeClr val="accent2"/>
                    </a:solidFill>
                    <a:latin typeface="Arial" pitchFamily="34" charset="0"/>
                    <a:cs typeface="Arial" pitchFamily="34" charset="0"/>
                  </a:rPr>
                  <a:t>PRE-PLANNED </a:t>
                </a:r>
                <a:r>
                  <a:rPr lang="en-GB" sz="1100" dirty="0" smtClean="0">
                    <a:solidFill>
                      <a:schemeClr val="accent2"/>
                    </a:solidFill>
                    <a:latin typeface="Arial" pitchFamily="34" charset="0"/>
                    <a:cs typeface="Arial" pitchFamily="34" charset="0"/>
                  </a:rPr>
                  <a:t>(</a:t>
                </a:r>
                <a:r>
                  <a:rPr lang="en-GB" sz="1100" dirty="0" err="1" smtClean="0">
                    <a:solidFill>
                      <a:schemeClr val="accent2"/>
                    </a:solidFill>
                    <a:latin typeface="Arial" pitchFamily="34" charset="0"/>
                    <a:cs typeface="Arial" pitchFamily="34" charset="0"/>
                  </a:rPr>
                  <a:t>port.hu</a:t>
                </a:r>
                <a:r>
                  <a:rPr lang="en-GB" sz="1100" dirty="0" smtClean="0">
                    <a:solidFill>
                      <a:schemeClr val="accent2"/>
                    </a:solidFill>
                    <a:latin typeface="Arial" pitchFamily="34" charset="0"/>
                    <a:cs typeface="Arial" pitchFamily="34" charset="0"/>
                  </a:rPr>
                  <a:t>) evening movie, series</a:t>
                </a:r>
              </a:p>
            </p:txBody>
          </p:sp>
          <p:cxnSp>
            <p:nvCxnSpPr>
              <p:cNvPr id="37" name="Straight Arrow Connector 36"/>
              <p:cNvCxnSpPr/>
              <p:nvPr/>
            </p:nvCxnSpPr>
            <p:spPr>
              <a:xfrm>
                <a:off x="2483768" y="4077072"/>
                <a:ext cx="108012" cy="576064"/>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5536" y="5661248"/>
                <a:ext cx="1080120" cy="720080"/>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GB" sz="1100" smtClean="0">
                    <a:solidFill>
                      <a:schemeClr val="accent2"/>
                    </a:solidFill>
                    <a:latin typeface="Arial" pitchFamily="34" charset="0"/>
                    <a:cs typeface="Arial" pitchFamily="34" charset="0"/>
                  </a:rPr>
                  <a:t>Getting ready for bed  </a:t>
                </a:r>
                <a:r>
                  <a:rPr lang="en-GB" sz="1400" b="1" smtClean="0">
                    <a:solidFill>
                      <a:schemeClr val="accent2"/>
                    </a:solidFill>
                    <a:latin typeface="Arial" pitchFamily="34" charset="0"/>
                    <a:cs typeface="Arial" pitchFamily="34" charset="0"/>
                  </a:rPr>
                  <a:t>BACKGROUND TV NOISE</a:t>
                </a:r>
                <a:endParaRPr lang="en-GB" sz="1400" b="1" dirty="0" smtClean="0">
                  <a:solidFill>
                    <a:schemeClr val="accent2"/>
                  </a:solidFill>
                  <a:latin typeface="Arial" pitchFamily="34" charset="0"/>
                  <a:cs typeface="Arial" pitchFamily="34" charset="0"/>
                </a:endParaRPr>
              </a:p>
            </p:txBody>
          </p:sp>
          <p:sp>
            <p:nvSpPr>
              <p:cNvPr id="40" name="TextBox 39"/>
              <p:cNvSpPr txBox="1"/>
              <p:nvPr/>
            </p:nvSpPr>
            <p:spPr>
              <a:xfrm>
                <a:off x="1547664" y="5661248"/>
                <a:ext cx="1296144" cy="504056"/>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GB" sz="1100" b="1" smtClean="0">
                    <a:solidFill>
                      <a:schemeClr val="accent2"/>
                    </a:solidFill>
                    <a:latin typeface="Arial" pitchFamily="34" charset="0"/>
                    <a:cs typeface="Arial" pitchFamily="34" charset="0"/>
                  </a:rPr>
                  <a:t>PRE-SELECTED </a:t>
                </a:r>
                <a:r>
                  <a:rPr lang="en-GB" sz="1100" smtClean="0">
                    <a:solidFill>
                      <a:schemeClr val="accent2"/>
                    </a:solidFill>
                    <a:latin typeface="Arial" pitchFamily="34" charset="0"/>
                    <a:cs typeface="Arial" pitchFamily="34" charset="0"/>
                  </a:rPr>
                  <a:t>thematic programs </a:t>
                </a:r>
                <a:endParaRPr lang="en-GB" sz="1100" dirty="0" smtClean="0">
                  <a:solidFill>
                    <a:schemeClr val="accent2"/>
                  </a:solidFill>
                  <a:latin typeface="Arial" pitchFamily="34" charset="0"/>
                  <a:cs typeface="Arial" pitchFamily="34" charset="0"/>
                </a:endParaRPr>
              </a:p>
            </p:txBody>
          </p:sp>
          <p:cxnSp>
            <p:nvCxnSpPr>
              <p:cNvPr id="42" name="Straight Arrow Connector 41"/>
              <p:cNvCxnSpPr>
                <a:stCxn id="34" idx="2"/>
                <a:endCxn id="34" idx="2"/>
              </p:cNvCxnSpPr>
              <p:nvPr/>
            </p:nvCxnSpPr>
            <p:spPr>
              <a:xfrm>
                <a:off x="1187624" y="5517232"/>
                <a:ext cx="0" cy="0"/>
              </a:xfrm>
              <a:prstGeom prst="straightConnector1">
                <a:avLst/>
              </a:prstGeom>
              <a:ln>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115616" y="5517232"/>
                <a:ext cx="0" cy="144016"/>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411760" y="5517232"/>
                <a:ext cx="0" cy="144016"/>
              </a:xfrm>
              <a:prstGeom prst="straightConnector1">
                <a:avLst/>
              </a:prstGeom>
              <a:ln>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5" name="Down Arrow 44"/>
              <p:cNvSpPr/>
              <p:nvPr/>
            </p:nvSpPr>
            <p:spPr bwMode="gray">
              <a:xfrm>
                <a:off x="50127" y="2276872"/>
                <a:ext cx="257077" cy="3888432"/>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2000" smtClean="0">
                    <a:solidFill>
                      <a:schemeClr val="bg1"/>
                    </a:solidFill>
                    <a:latin typeface="Arial" pitchFamily="34" charset="0"/>
                    <a:cs typeface="Arial" pitchFamily="34" charset="0"/>
                  </a:rPr>
                  <a:t>18-21 h </a:t>
                </a:r>
                <a:endParaRPr lang="en-GB" sz="2000" dirty="0" smtClean="0">
                  <a:solidFill>
                    <a:schemeClr val="bg1"/>
                  </a:solidFill>
                  <a:latin typeface="Arial" pitchFamily="34" charset="0"/>
                  <a:cs typeface="Arial" pitchFamily="34" charset="0"/>
                </a:endParaRPr>
              </a:p>
            </p:txBody>
          </p:sp>
        </p:grpSp>
      </p:grpSp>
    </p:spTree>
    <p:extLst>
      <p:ext uri="{BB962C8B-B14F-4D97-AF65-F5344CB8AC3E}">
        <p14:creationId xmlns:p14="http://schemas.microsoft.com/office/powerpoint/2010/main" val="3792516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410" y="260350"/>
            <a:ext cx="7704974" cy="648300"/>
          </a:xfrm>
        </p:spPr>
        <p:txBody>
          <a:bodyPr/>
          <a:lstStyle/>
          <a:p>
            <a:r>
              <a:rPr lang="hu-HU" b="1" dirty="0" smtClean="0"/>
              <a:t>DECISION TREE </a:t>
            </a:r>
            <a:r>
              <a:rPr lang="hu-HU" dirty="0" smtClean="0"/>
              <a:t>- </a:t>
            </a:r>
            <a:r>
              <a:rPr lang="en-US" dirty="0"/>
              <a:t>In a company, </a:t>
            </a:r>
            <a:r>
              <a:rPr lang="en-US" dirty="0" smtClean="0"/>
              <a:t>con</a:t>
            </a:r>
            <a:r>
              <a:rPr lang="hu-HU" dirty="0" smtClean="0"/>
              <a:t>s</a:t>
            </a:r>
            <a:r>
              <a:rPr lang="en-US" dirty="0" err="1" smtClean="0"/>
              <a:t>cious</a:t>
            </a:r>
            <a:r>
              <a:rPr lang="en-US" dirty="0" smtClean="0"/>
              <a:t> </a:t>
            </a:r>
            <a:r>
              <a:rPr lang="en-US" dirty="0"/>
              <a:t>TV </a:t>
            </a:r>
            <a:r>
              <a:rPr lang="en-US" dirty="0" smtClean="0"/>
              <a:t>viewer,</a:t>
            </a:r>
            <a:r>
              <a:rPr lang="hu-HU" dirty="0" smtClean="0"/>
              <a:t> </a:t>
            </a:r>
            <a:r>
              <a:rPr lang="en-US" dirty="0" smtClean="0"/>
              <a:t>LINEAR</a:t>
            </a:r>
            <a:r>
              <a:rPr lang="hu-HU" b="1" dirty="0" smtClean="0"/>
              <a:t/>
            </a:r>
            <a:br>
              <a:rPr lang="hu-HU" b="1" dirty="0" smtClean="0"/>
            </a:br>
            <a:r>
              <a:rPr lang="hu-HU" dirty="0" smtClean="0"/>
              <a:t>QUALITATIVE PHASE</a:t>
            </a:r>
            <a:endParaRPr lang="hu-HU" dirty="0"/>
          </a:p>
        </p:txBody>
      </p:sp>
      <p:grpSp>
        <p:nvGrpSpPr>
          <p:cNvPr id="2" name="Group 1"/>
          <p:cNvGrpSpPr/>
          <p:nvPr/>
        </p:nvGrpSpPr>
        <p:grpSpPr>
          <a:xfrm>
            <a:off x="1043608" y="908720"/>
            <a:ext cx="6552728" cy="5653791"/>
            <a:chOff x="2915816" y="480155"/>
            <a:chExt cx="2893832" cy="6045189"/>
          </a:xfrm>
        </p:grpSpPr>
        <p:sp>
          <p:nvSpPr>
            <p:cNvPr id="9" name="Freihandform 26"/>
            <p:cNvSpPr/>
            <p:nvPr/>
          </p:nvSpPr>
          <p:spPr bwMode="gray">
            <a:xfrm>
              <a:off x="2915816" y="1124745"/>
              <a:ext cx="2880396" cy="89195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chemeClr val="bg1"/>
                  </a:solidFill>
                  <a:latin typeface="Arial" pitchFamily="34" charset="0"/>
                </a:rPr>
                <a:t>In a company, con</a:t>
              </a:r>
              <a:r>
                <a:rPr lang="hu-HU" sz="1600" noProof="1" smtClean="0">
                  <a:solidFill>
                    <a:schemeClr val="bg1"/>
                  </a:solidFill>
                  <a:latin typeface="Arial" pitchFamily="34" charset="0"/>
                </a:rPr>
                <a:t>s</a:t>
              </a:r>
              <a:r>
                <a:rPr lang="en-GB" sz="1600" noProof="1" smtClean="0">
                  <a:solidFill>
                    <a:schemeClr val="bg1"/>
                  </a:solidFill>
                  <a:latin typeface="Arial" pitchFamily="34" charset="0"/>
                </a:rPr>
                <a:t>cious TV </a:t>
              </a:r>
              <a:r>
                <a:rPr lang="hu-HU" sz="1600" noProof="1" smtClean="0">
                  <a:solidFill>
                    <a:schemeClr val="bg1"/>
                  </a:solidFill>
                  <a:latin typeface="Arial" pitchFamily="34" charset="0"/>
                </a:rPr>
                <a:t>viewer</a:t>
              </a:r>
              <a:r>
                <a:rPr lang="en-GB" sz="1600" noProof="1" smtClean="0">
                  <a:solidFill>
                    <a:schemeClr val="bg1"/>
                  </a:solidFill>
                  <a:latin typeface="Arial" pitchFamily="34" charset="0"/>
                </a:rPr>
                <a:t>, </a:t>
              </a:r>
              <a:r>
                <a:rPr lang="en-GB" sz="1600" b="1" noProof="1" smtClean="0">
                  <a:solidFill>
                    <a:schemeClr val="bg1"/>
                  </a:solidFill>
                  <a:latin typeface="Arial" pitchFamily="34" charset="0"/>
                </a:rPr>
                <a:t>LINEAR</a:t>
              </a:r>
              <a:endParaRPr lang="en-GB" sz="1600" b="1" noProof="1">
                <a:solidFill>
                  <a:schemeClr val="bg1"/>
                </a:solidFill>
                <a:latin typeface="Arial" pitchFamily="34" charset="0"/>
              </a:endParaRPr>
            </a:p>
          </p:txBody>
        </p:sp>
        <p:sp>
          <p:nvSpPr>
            <p:cNvPr id="11" name="Chevron 10"/>
            <p:cNvSpPr/>
            <p:nvPr/>
          </p:nvSpPr>
          <p:spPr bwMode="gray">
            <a:xfrm rot="5400000">
              <a:off x="2022472" y="2738168"/>
              <a:ext cx="4680520" cy="2893832"/>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accent1"/>
                </a:solidFill>
                <a:latin typeface="Arial" pitchFamily="34" charset="0"/>
              </a:endParaRPr>
            </a:p>
          </p:txBody>
        </p:sp>
        <p:sp>
          <p:nvSpPr>
            <p:cNvPr id="68" name="TextBox 67"/>
            <p:cNvSpPr txBox="1"/>
            <p:nvPr/>
          </p:nvSpPr>
          <p:spPr>
            <a:xfrm>
              <a:off x="2987824" y="2276873"/>
              <a:ext cx="1440160" cy="975029"/>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600" b="1" dirty="0" smtClean="0">
                  <a:solidFill>
                    <a:schemeClr val="accent1"/>
                  </a:solidFill>
                  <a:latin typeface="Arial" pitchFamily="34" charset="0"/>
                  <a:cs typeface="Arial" pitchFamily="34" charset="0"/>
                </a:rPr>
                <a:t>FAMILY, </a:t>
              </a:r>
              <a:r>
                <a:rPr lang="en-GB" sz="1400" dirty="0" smtClean="0">
                  <a:solidFill>
                    <a:schemeClr val="accent1"/>
                  </a:solidFill>
                  <a:latin typeface="Arial" pitchFamily="34" charset="0"/>
                  <a:cs typeface="Arial" pitchFamily="34" charset="0"/>
                </a:rPr>
                <a:t>start TV watching in the early evening (5-6 pm), especially relevant content for kids are preferred </a:t>
              </a:r>
              <a:r>
                <a:rPr lang="en-GB" sz="1100" dirty="0" smtClean="0">
                  <a:solidFill>
                    <a:schemeClr val="accent1"/>
                  </a:solidFill>
                  <a:latin typeface="Arial" pitchFamily="34" charset="0"/>
                  <a:cs typeface="Arial" pitchFamily="34" charset="0"/>
                </a:rPr>
                <a:t>(kid channels, M2, </a:t>
              </a:r>
              <a:r>
                <a:rPr lang="en-GB" sz="1100" dirty="0" err="1" smtClean="0">
                  <a:solidFill>
                    <a:schemeClr val="accent1"/>
                  </a:solidFill>
                  <a:latin typeface="Arial" pitchFamily="34" charset="0"/>
                  <a:cs typeface="Arial" pitchFamily="34" charset="0"/>
                </a:rPr>
                <a:t>Minimax</a:t>
              </a:r>
              <a:r>
                <a:rPr lang="en-GB" sz="1100" dirty="0" smtClean="0">
                  <a:solidFill>
                    <a:schemeClr val="accent1"/>
                  </a:solidFill>
                  <a:latin typeface="Arial" pitchFamily="34" charset="0"/>
                  <a:cs typeface="Arial" pitchFamily="34" charset="0"/>
                </a:rPr>
                <a:t>)</a:t>
              </a:r>
            </a:p>
          </p:txBody>
        </p:sp>
        <p:sp>
          <p:nvSpPr>
            <p:cNvPr id="69" name="TextBox 68"/>
            <p:cNvSpPr txBox="1"/>
            <p:nvPr/>
          </p:nvSpPr>
          <p:spPr>
            <a:xfrm>
              <a:off x="4506155" y="2276873"/>
              <a:ext cx="1188640" cy="975029"/>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US" sz="1600" b="1" dirty="0" smtClean="0">
                  <a:solidFill>
                    <a:schemeClr val="accent1"/>
                  </a:solidFill>
                  <a:latin typeface="Arial" pitchFamily="34" charset="0"/>
                  <a:cs typeface="Arial" pitchFamily="34" charset="0"/>
                </a:rPr>
                <a:t>COUPLES </a:t>
              </a:r>
              <a:r>
                <a:rPr lang="en-US" sz="1400" dirty="0" smtClean="0">
                  <a:solidFill>
                    <a:schemeClr val="accent1"/>
                  </a:solidFill>
                  <a:latin typeface="Arial" pitchFamily="34" charset="0"/>
                  <a:cs typeface="Arial" pitchFamily="34" charset="0"/>
                </a:rPr>
                <a:t>start</a:t>
              </a:r>
              <a:r>
                <a:rPr lang="en-US" sz="1100" dirty="0" smtClean="0">
                  <a:solidFill>
                    <a:schemeClr val="accent1"/>
                  </a:solidFill>
                  <a:latin typeface="Arial" pitchFamily="34" charset="0"/>
                  <a:cs typeface="Arial" pitchFamily="34" charset="0"/>
                </a:rPr>
                <a:t> with </a:t>
              </a:r>
              <a:r>
                <a:rPr lang="en-US" sz="1100" dirty="0" err="1" smtClean="0">
                  <a:solidFill>
                    <a:schemeClr val="accent1"/>
                  </a:solidFill>
                  <a:latin typeface="Arial" pitchFamily="34" charset="0"/>
                  <a:cs typeface="Arial" pitchFamily="34" charset="0"/>
                </a:rPr>
                <a:t>favourite</a:t>
              </a:r>
              <a:r>
                <a:rPr lang="en-US" sz="1100" dirty="0" smtClean="0">
                  <a:solidFill>
                    <a:schemeClr val="accent1"/>
                  </a:solidFill>
                  <a:latin typeface="Arial" pitchFamily="34" charset="0"/>
                  <a:cs typeface="Arial" pitchFamily="34" charset="0"/>
                </a:rPr>
                <a:t> series, they know exactly when and where they begin. </a:t>
              </a:r>
            </a:p>
          </p:txBody>
        </p:sp>
        <p:cxnSp>
          <p:nvCxnSpPr>
            <p:cNvPr id="70" name="Straight Arrow Connector 69"/>
            <p:cNvCxnSpPr/>
            <p:nvPr/>
          </p:nvCxnSpPr>
          <p:spPr>
            <a:xfrm>
              <a:off x="3776284" y="3328894"/>
              <a:ext cx="0" cy="330568"/>
            </a:xfrm>
            <a:prstGeom prst="straightConnector1">
              <a:avLst/>
            </a:prstGeom>
            <a:ln>
              <a:solidFill>
                <a:schemeClr val="accent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987824" y="3677603"/>
              <a:ext cx="1429495" cy="1024880"/>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GB" sz="1100" dirty="0" smtClean="0">
                  <a:solidFill>
                    <a:schemeClr val="accent1"/>
                  </a:solidFill>
                  <a:latin typeface="Arial" pitchFamily="34" charset="0"/>
                  <a:cs typeface="Arial" pitchFamily="34" charset="0"/>
                </a:rPr>
                <a:t>During dinner, bath time </a:t>
              </a:r>
              <a:r>
                <a:rPr lang="en-GB" sz="1100" b="1" dirty="0" smtClean="0">
                  <a:solidFill>
                    <a:schemeClr val="accent1"/>
                  </a:solidFill>
                  <a:latin typeface="Arial" pitchFamily="34" charset="0"/>
                  <a:cs typeface="Arial" pitchFamily="34" charset="0"/>
                </a:rPr>
                <a:t>BACKGROUND TV NOISE </a:t>
              </a:r>
              <a:r>
                <a:rPr lang="en-GB" sz="1100" dirty="0" smtClean="0">
                  <a:solidFill>
                    <a:schemeClr val="accent1"/>
                  </a:solidFill>
                  <a:latin typeface="Arial" pitchFamily="34" charset="0"/>
                  <a:cs typeface="Arial" pitchFamily="34" charset="0"/>
                </a:rPr>
                <a:t>is characteristic or they </a:t>
              </a:r>
              <a:r>
                <a:rPr lang="en-GB" sz="1100" b="1" cap="all" dirty="0" smtClean="0">
                  <a:solidFill>
                    <a:schemeClr val="accent1"/>
                  </a:solidFill>
                  <a:latin typeface="Arial" pitchFamily="34" charset="0"/>
                  <a:cs typeface="Arial" pitchFamily="34" charset="0"/>
                </a:rPr>
                <a:t>watch their  favourite program</a:t>
              </a:r>
            </a:p>
          </p:txBody>
        </p:sp>
        <p:sp>
          <p:nvSpPr>
            <p:cNvPr id="72" name="TextBox 71"/>
            <p:cNvSpPr txBox="1"/>
            <p:nvPr/>
          </p:nvSpPr>
          <p:spPr>
            <a:xfrm>
              <a:off x="2979417" y="4945746"/>
              <a:ext cx="1400151" cy="538951"/>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GB" sz="1100" smtClean="0">
                  <a:solidFill>
                    <a:schemeClr val="accent1"/>
                  </a:solidFill>
                  <a:latin typeface="Arial" pitchFamily="34" charset="0"/>
                  <a:cs typeface="Arial" pitchFamily="34" charset="0"/>
                </a:rPr>
                <a:t>After kids went to sleep </a:t>
              </a:r>
              <a:r>
                <a:rPr lang="en-GB" sz="1100" b="1" cap="all" smtClean="0">
                  <a:solidFill>
                    <a:schemeClr val="accent1"/>
                  </a:solidFill>
                  <a:latin typeface="Arial" pitchFamily="34" charset="0"/>
                  <a:cs typeface="Arial" pitchFamily="34" charset="0"/>
                </a:rPr>
                <a:t>series, quiz </a:t>
              </a:r>
              <a:r>
                <a:rPr lang="en-GB" sz="1100" smtClean="0">
                  <a:solidFill>
                    <a:schemeClr val="accent1"/>
                  </a:solidFill>
                  <a:latin typeface="Arial" pitchFamily="34" charset="0"/>
                  <a:cs typeface="Arial" pitchFamily="34" charset="0"/>
                </a:rPr>
                <a:t>for adult are prefrred. </a:t>
              </a:r>
              <a:endParaRPr lang="en-GB" sz="1100" dirty="0" smtClean="0">
                <a:solidFill>
                  <a:schemeClr val="accent1"/>
                </a:solidFill>
                <a:latin typeface="Arial" pitchFamily="34" charset="0"/>
                <a:cs typeface="Arial" pitchFamily="34" charset="0"/>
              </a:endParaRPr>
            </a:p>
          </p:txBody>
        </p:sp>
        <p:cxnSp>
          <p:nvCxnSpPr>
            <p:cNvPr id="73" name="Straight Arrow Connector 72"/>
            <p:cNvCxnSpPr/>
            <p:nvPr/>
          </p:nvCxnSpPr>
          <p:spPr>
            <a:xfrm>
              <a:off x="3623717" y="4702483"/>
              <a:ext cx="0" cy="238685"/>
            </a:xfrm>
            <a:prstGeom prst="straightConnector1">
              <a:avLst/>
            </a:prstGeom>
            <a:ln>
              <a:solidFill>
                <a:schemeClr val="accent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148064" y="3328894"/>
              <a:ext cx="0" cy="311146"/>
            </a:xfrm>
            <a:prstGeom prst="straightConnector1">
              <a:avLst/>
            </a:prstGeom>
            <a:ln>
              <a:solidFill>
                <a:schemeClr val="accent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506154" y="3694371"/>
              <a:ext cx="1182477" cy="1440160"/>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GB" sz="1100" b="1" smtClean="0">
                  <a:solidFill>
                    <a:schemeClr val="accent1"/>
                  </a:solidFill>
                  <a:latin typeface="Arial" pitchFamily="34" charset="0"/>
                  <a:cs typeface="Arial" pitchFamily="34" charset="0"/>
                </a:rPr>
                <a:t>SWITCH TO </a:t>
              </a:r>
              <a:r>
                <a:rPr lang="en-GB" sz="1100" smtClean="0">
                  <a:solidFill>
                    <a:schemeClr val="accent1"/>
                  </a:solidFill>
                  <a:latin typeface="Arial" pitchFamily="34" charset="0"/>
                  <a:cs typeface="Arial" pitchFamily="34" charset="0"/>
                </a:rPr>
                <a:t>another channel where starts another favourite serie. They watch series, they change ONLY the channels .</a:t>
              </a:r>
              <a:endParaRPr lang="en-GB" sz="1100" dirty="0" smtClean="0">
                <a:solidFill>
                  <a:schemeClr val="accent1"/>
                </a:solidFill>
                <a:latin typeface="Arial" pitchFamily="34" charset="0"/>
                <a:cs typeface="Arial" pitchFamily="34" charset="0"/>
              </a:endParaRPr>
            </a:p>
          </p:txBody>
        </p:sp>
        <p:sp>
          <p:nvSpPr>
            <p:cNvPr id="79" name="TextBox 78"/>
            <p:cNvSpPr txBox="1"/>
            <p:nvPr/>
          </p:nvSpPr>
          <p:spPr>
            <a:xfrm>
              <a:off x="2979417" y="5561689"/>
              <a:ext cx="2664296" cy="504056"/>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US" sz="1600" dirty="0" smtClean="0">
                  <a:solidFill>
                    <a:schemeClr val="accent1"/>
                  </a:solidFill>
                  <a:latin typeface="Arial" pitchFamily="34" charset="0"/>
                  <a:cs typeface="Arial" pitchFamily="34" charset="0"/>
                </a:rPr>
                <a:t>Look for </a:t>
              </a:r>
              <a:r>
                <a:rPr lang="en-US" sz="1600" b="1" dirty="0" smtClean="0">
                  <a:solidFill>
                    <a:schemeClr val="accent1"/>
                  </a:solidFill>
                  <a:latin typeface="Arial" pitchFamily="34" charset="0"/>
                  <a:cs typeface="Arial" pitchFamily="34" charset="0"/>
                </a:rPr>
                <a:t>FAMILIAR CONTENT consciously </a:t>
              </a:r>
              <a:r>
                <a:rPr lang="en-US" sz="1100" dirty="0" smtClean="0">
                  <a:solidFill>
                    <a:schemeClr val="accent1"/>
                  </a:solidFill>
                  <a:latin typeface="Arial" pitchFamily="34" charset="0"/>
                  <a:cs typeface="Arial" pitchFamily="34" charset="0"/>
                </a:rPr>
                <a:t>There is no </a:t>
              </a:r>
              <a:r>
                <a:rPr lang="en-US" sz="1100" dirty="0" err="1" smtClean="0">
                  <a:solidFill>
                    <a:schemeClr val="accent1"/>
                  </a:solidFill>
                  <a:latin typeface="Arial" pitchFamily="34" charset="0"/>
                  <a:cs typeface="Arial" pitchFamily="34" charset="0"/>
                </a:rPr>
                <a:t>favourite</a:t>
              </a:r>
              <a:r>
                <a:rPr lang="en-US" sz="1100" dirty="0" smtClean="0">
                  <a:solidFill>
                    <a:schemeClr val="accent1"/>
                  </a:solidFill>
                  <a:latin typeface="Arial" pitchFamily="34" charset="0"/>
                  <a:cs typeface="Arial" pitchFamily="34" charset="0"/>
                </a:rPr>
                <a:t> channel, JUST </a:t>
              </a:r>
              <a:r>
                <a:rPr lang="en-US" sz="1100" dirty="0" err="1" smtClean="0">
                  <a:solidFill>
                    <a:schemeClr val="accent1"/>
                  </a:solidFill>
                  <a:latin typeface="Arial" pitchFamily="34" charset="0"/>
                  <a:cs typeface="Arial" pitchFamily="34" charset="0"/>
                </a:rPr>
                <a:t>favourite</a:t>
              </a:r>
              <a:r>
                <a:rPr lang="en-US" sz="1100" dirty="0" smtClean="0">
                  <a:solidFill>
                    <a:schemeClr val="accent1"/>
                  </a:solidFill>
                  <a:latin typeface="Arial" pitchFamily="34" charset="0"/>
                  <a:cs typeface="Arial" pitchFamily="34" charset="0"/>
                </a:rPr>
                <a:t> show.</a:t>
              </a:r>
            </a:p>
          </p:txBody>
        </p:sp>
        <p:sp>
          <p:nvSpPr>
            <p:cNvPr id="14" name="Rectangle 13"/>
            <p:cNvSpPr/>
            <p:nvPr/>
          </p:nvSpPr>
          <p:spPr bwMode="gray">
            <a:xfrm>
              <a:off x="2915816" y="480155"/>
              <a:ext cx="2880320" cy="6445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100"/>
                </a:lnSpc>
                <a:spcBef>
                  <a:spcPts val="200"/>
                </a:spcBef>
              </a:pPr>
              <a:r>
                <a:rPr lang="hu-HU" sz="1100" noProof="1">
                  <a:solidFill>
                    <a:schemeClr val="tx1"/>
                  </a:solidFill>
                </a:rPr>
                <a:t>Decision making process types</a:t>
              </a:r>
              <a:r>
                <a:rPr lang="hu-HU" sz="1100" noProof="1">
                  <a:solidFill>
                    <a:schemeClr val="accent1"/>
                  </a:solidFill>
                </a:rPr>
                <a:t>: 1) Once </a:t>
              </a:r>
              <a:r>
                <a:rPr lang="hu-HU" sz="1100" noProof="1" smtClean="0">
                  <a:solidFill>
                    <a:schemeClr val="accent1"/>
                  </a:solidFill>
                </a:rPr>
                <a:t>you</a:t>
              </a:r>
              <a:r>
                <a:rPr lang="hu-HU" sz="1100" noProof="1">
                  <a:solidFill>
                    <a:schemeClr val="accent1"/>
                  </a:solidFill>
                </a:rPr>
                <a:t>, once me. 2) compromise: everyone resigns their desire and  choose a </a:t>
              </a:r>
              <a:r>
                <a:rPr lang="hu-HU" sz="1100" noProof="1" smtClean="0">
                  <a:solidFill>
                    <a:schemeClr val="accent1"/>
                  </a:solidFill>
                </a:rPr>
                <a:t>third</a:t>
              </a:r>
              <a:r>
                <a:rPr lang="hu-HU" sz="1100" noProof="1">
                  <a:solidFill>
                    <a:schemeClr val="accent1"/>
                  </a:solidFill>
                </a:rPr>
                <a:t>, intermediate content, 3) win-win: everyone feels that the selected content is the winner one.</a:t>
              </a:r>
              <a:endParaRPr lang="en-US" sz="1100" dirty="0" err="1">
                <a:solidFill>
                  <a:schemeClr val="tx1"/>
                </a:solidFill>
              </a:endParaRPr>
            </a:p>
          </p:txBody>
        </p:sp>
      </p:grpSp>
    </p:spTree>
    <p:extLst>
      <p:ext uri="{BB962C8B-B14F-4D97-AF65-F5344CB8AC3E}">
        <p14:creationId xmlns:p14="http://schemas.microsoft.com/office/powerpoint/2010/main" val="1117635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b="1" dirty="0" smtClean="0"/>
              <a:t>DECISION TREE </a:t>
            </a:r>
            <a:r>
              <a:rPr lang="en-US" dirty="0" smtClean="0"/>
              <a:t>- Switcher</a:t>
            </a:r>
            <a:br>
              <a:rPr lang="en-US" dirty="0" smtClean="0"/>
            </a:br>
            <a:r>
              <a:rPr lang="hu-HU" dirty="0" smtClean="0"/>
              <a:t>QUALITATIVE PHASE</a:t>
            </a:r>
            <a:endParaRPr lang="hu-HU" dirty="0"/>
          </a:p>
        </p:txBody>
      </p:sp>
      <p:grpSp>
        <p:nvGrpSpPr>
          <p:cNvPr id="2" name="Group 1"/>
          <p:cNvGrpSpPr/>
          <p:nvPr/>
        </p:nvGrpSpPr>
        <p:grpSpPr>
          <a:xfrm>
            <a:off x="1187624" y="1080121"/>
            <a:ext cx="6336704" cy="5500031"/>
            <a:chOff x="1187624" y="1124745"/>
            <a:chExt cx="6336704" cy="5733255"/>
          </a:xfrm>
        </p:grpSpPr>
        <p:sp>
          <p:nvSpPr>
            <p:cNvPr id="8" name="Freihandform 26"/>
            <p:cNvSpPr/>
            <p:nvPr/>
          </p:nvSpPr>
          <p:spPr bwMode="gray">
            <a:xfrm>
              <a:off x="1187624" y="1124745"/>
              <a:ext cx="6336704" cy="86409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lgn="ctr">
                <a:spcBef>
                  <a:spcPts val="600"/>
                </a:spcBef>
                <a:buFont typeface="Arial" pitchFamily="34" charset="0"/>
                <a:buNone/>
              </a:pPr>
              <a:r>
                <a:rPr lang="en-US" sz="1600" noProof="1" smtClean="0">
                  <a:solidFill>
                    <a:schemeClr val="bg1"/>
                  </a:solidFill>
                  <a:latin typeface="Arial" pitchFamily="34" charset="0"/>
                </a:rPr>
                <a:t>Switcher</a:t>
              </a:r>
            </a:p>
            <a:p>
              <a:pPr algn="ctr">
                <a:spcBef>
                  <a:spcPts val="600"/>
                </a:spcBef>
                <a:buFont typeface="Arial" pitchFamily="34" charset="0"/>
                <a:buNone/>
              </a:pPr>
              <a:r>
                <a:rPr lang="en-US" sz="1200" b="1" noProof="1" smtClean="0">
                  <a:latin typeface="Arial" pitchFamily="34" charset="0"/>
                </a:rPr>
                <a:t>Whoever holding the remote control, it has „the power”</a:t>
              </a:r>
              <a:endParaRPr lang="en-US" sz="1200" b="1" noProof="1">
                <a:latin typeface="Arial" pitchFamily="34" charset="0"/>
              </a:endParaRPr>
            </a:p>
          </p:txBody>
        </p:sp>
        <p:sp>
          <p:nvSpPr>
            <p:cNvPr id="12" name="Chevron 11"/>
            <p:cNvSpPr/>
            <p:nvPr/>
          </p:nvSpPr>
          <p:spPr bwMode="gray">
            <a:xfrm rot="5400000">
              <a:off x="1866536" y="1200208"/>
              <a:ext cx="4978880" cy="6336704"/>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46" name="TextBox 45"/>
            <p:cNvSpPr txBox="1"/>
            <p:nvPr/>
          </p:nvSpPr>
          <p:spPr>
            <a:xfrm>
              <a:off x="1658607" y="2536245"/>
              <a:ext cx="5117370" cy="260876"/>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US" sz="1200" smtClean="0">
                  <a:solidFill>
                    <a:schemeClr val="accent3">
                      <a:lumMod val="50000"/>
                    </a:schemeClr>
                  </a:solidFill>
                  <a:latin typeface="Arial" pitchFamily="34" charset="0"/>
                  <a:cs typeface="Arial" pitchFamily="34" charset="0"/>
                </a:rPr>
                <a:t>Interest driven </a:t>
              </a:r>
              <a:r>
                <a:rPr lang="en-US" sz="1600" b="1" cap="all" smtClean="0">
                  <a:solidFill>
                    <a:schemeClr val="accent3">
                      <a:lumMod val="50000"/>
                    </a:schemeClr>
                  </a:solidFill>
                  <a:latin typeface="Arial" pitchFamily="34" charset="0"/>
                  <a:cs typeface="Arial" pitchFamily="34" charset="0"/>
                </a:rPr>
                <a:t>channel selection</a:t>
              </a:r>
              <a:endParaRPr lang="en-US" sz="1600" b="1" cap="all" dirty="0" smtClean="0">
                <a:solidFill>
                  <a:schemeClr val="accent3">
                    <a:lumMod val="50000"/>
                  </a:schemeClr>
                </a:solidFill>
                <a:latin typeface="Arial" pitchFamily="34" charset="0"/>
                <a:cs typeface="Arial" pitchFamily="34" charset="0"/>
              </a:endParaRPr>
            </a:p>
          </p:txBody>
        </p:sp>
        <p:cxnSp>
          <p:nvCxnSpPr>
            <p:cNvPr id="48" name="Straight Arrow Connector 47"/>
            <p:cNvCxnSpPr/>
            <p:nvPr/>
          </p:nvCxnSpPr>
          <p:spPr>
            <a:xfrm>
              <a:off x="5629785" y="2797121"/>
              <a:ext cx="106612" cy="140897"/>
            </a:xfrm>
            <a:prstGeom prst="straightConnector1">
              <a:avLst/>
            </a:prstGeom>
            <a:ln w="19050" cmpd="sng">
              <a:solidFill>
                <a:schemeClr val="accent3"/>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58108" y="2954346"/>
              <a:ext cx="2132237" cy="837826"/>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US" sz="1200" smtClean="0">
                  <a:solidFill>
                    <a:schemeClr val="accent3">
                      <a:lumMod val="50000"/>
                    </a:schemeClr>
                  </a:solidFill>
                  <a:latin typeface="Arial" pitchFamily="34" charset="0"/>
                  <a:cs typeface="Arial" pitchFamily="34" charset="0"/>
                </a:rPr>
                <a:t>If the content is not appropriate then </a:t>
              </a:r>
              <a:r>
                <a:rPr lang="en-US" sz="1400" b="1" smtClean="0">
                  <a:solidFill>
                    <a:schemeClr val="accent3">
                      <a:lumMod val="50000"/>
                    </a:schemeClr>
                  </a:solidFill>
                  <a:latin typeface="Arial" pitchFamily="34" charset="0"/>
                  <a:cs typeface="Arial" pitchFamily="34" charset="0"/>
                </a:rPr>
                <a:t>SURFING</a:t>
              </a:r>
              <a:endParaRPr lang="en-US" sz="1400" b="1" dirty="0" smtClean="0">
                <a:solidFill>
                  <a:schemeClr val="accent3">
                    <a:lumMod val="50000"/>
                  </a:schemeClr>
                </a:solidFill>
                <a:latin typeface="Arial" pitchFamily="34" charset="0"/>
                <a:cs typeface="Arial" pitchFamily="34" charset="0"/>
              </a:endParaRPr>
            </a:p>
          </p:txBody>
        </p:sp>
        <p:sp>
          <p:nvSpPr>
            <p:cNvPr id="52" name="TextBox 51"/>
            <p:cNvSpPr txBox="1"/>
            <p:nvPr/>
          </p:nvSpPr>
          <p:spPr>
            <a:xfrm>
              <a:off x="3017694" y="2954346"/>
              <a:ext cx="2274386" cy="837826"/>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US" sz="1200" smtClean="0">
                  <a:solidFill>
                    <a:schemeClr val="accent3">
                      <a:lumMod val="50000"/>
                    </a:schemeClr>
                  </a:solidFill>
                  <a:latin typeface="Arial" pitchFamily="34" charset="0"/>
                  <a:cs typeface="Arial" pitchFamily="34" charset="0"/>
                </a:rPr>
                <a:t>If </a:t>
              </a:r>
              <a:r>
                <a:rPr lang="en-US" sz="1400" b="1" smtClean="0">
                  <a:solidFill>
                    <a:schemeClr val="accent3">
                      <a:lumMod val="50000"/>
                    </a:schemeClr>
                  </a:solidFill>
                  <a:latin typeface="Arial" pitchFamily="34" charset="0"/>
                  <a:cs typeface="Arial" pitchFamily="34" charset="0"/>
                </a:rPr>
                <a:t>THE CONTENT IS APPROPRIATE </a:t>
              </a:r>
              <a:r>
                <a:rPr lang="en-US" sz="1200" smtClean="0">
                  <a:solidFill>
                    <a:schemeClr val="accent3">
                      <a:lumMod val="50000"/>
                    </a:schemeClr>
                  </a:solidFill>
                  <a:latin typeface="Arial" pitchFamily="34" charset="0"/>
                  <a:cs typeface="Arial" pitchFamily="34" charset="0"/>
                </a:rPr>
                <a:t>watch while it is interesting, meaningful. </a:t>
              </a:r>
              <a:endParaRPr lang="en-US" sz="1200" dirty="0" smtClean="0">
                <a:solidFill>
                  <a:schemeClr val="accent3">
                    <a:lumMod val="50000"/>
                  </a:schemeClr>
                </a:solidFill>
                <a:latin typeface="Arial" pitchFamily="34" charset="0"/>
                <a:cs typeface="Arial" pitchFamily="34" charset="0"/>
              </a:endParaRPr>
            </a:p>
          </p:txBody>
        </p:sp>
        <p:cxnSp>
          <p:nvCxnSpPr>
            <p:cNvPr id="54" name="Straight Arrow Connector 53"/>
            <p:cNvCxnSpPr/>
            <p:nvPr/>
          </p:nvCxnSpPr>
          <p:spPr>
            <a:xfrm flipH="1">
              <a:off x="4093945" y="2797121"/>
              <a:ext cx="123346" cy="175614"/>
            </a:xfrm>
            <a:prstGeom prst="straightConnector1">
              <a:avLst/>
            </a:prstGeom>
            <a:ln w="19050" cmpd="sng">
              <a:solidFill>
                <a:schemeClr val="accent3"/>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506546" y="3830518"/>
              <a:ext cx="4505" cy="566393"/>
            </a:xfrm>
            <a:prstGeom prst="straightConnector1">
              <a:avLst/>
            </a:prstGeom>
            <a:ln w="19050" cmpd="sng">
              <a:solidFill>
                <a:srgbClr val="A2AD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491678" y="3803875"/>
              <a:ext cx="0" cy="639370"/>
            </a:xfrm>
            <a:prstGeom prst="straightConnector1">
              <a:avLst/>
            </a:prstGeom>
            <a:ln w="19050" cmpd="sng">
              <a:solidFill>
                <a:srgbClr val="A2AD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316878" y="4443245"/>
              <a:ext cx="2207450" cy="1381824"/>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US" sz="1200" smtClean="0">
                  <a:solidFill>
                    <a:schemeClr val="accent3">
                      <a:lumMod val="50000"/>
                    </a:schemeClr>
                  </a:solidFill>
                  <a:latin typeface="Arial" pitchFamily="34" charset="0"/>
                  <a:cs typeface="Arial" pitchFamily="34" charset="0"/>
                </a:rPr>
                <a:t>Channel menu is kept in mind primarily, those </a:t>
              </a:r>
              <a:r>
                <a:rPr lang="en-US" sz="1400" b="1" cap="all" smtClean="0">
                  <a:solidFill>
                    <a:schemeClr val="accent3">
                      <a:lumMod val="50000"/>
                    </a:schemeClr>
                  </a:solidFill>
                  <a:latin typeface="Arial" pitchFamily="34" charset="0"/>
                  <a:cs typeface="Arial" pitchFamily="34" charset="0"/>
                </a:rPr>
                <a:t>channels</a:t>
              </a:r>
              <a:r>
                <a:rPr lang="en-US" sz="1200" smtClean="0">
                  <a:solidFill>
                    <a:schemeClr val="accent3">
                      <a:lumMod val="50000"/>
                    </a:schemeClr>
                  </a:solidFill>
                  <a:latin typeface="Arial" pitchFamily="34" charset="0"/>
                  <a:cs typeface="Arial" pitchFamily="34" charset="0"/>
                </a:rPr>
                <a:t> are visited where they find </a:t>
              </a:r>
              <a:r>
                <a:rPr lang="en-US" sz="1400" b="1" cap="all" smtClean="0">
                  <a:solidFill>
                    <a:schemeClr val="accent3">
                      <a:lumMod val="50000"/>
                    </a:schemeClr>
                  </a:solidFill>
                  <a:latin typeface="Arial" pitchFamily="34" charset="0"/>
                  <a:cs typeface="Arial" pitchFamily="34" charset="0"/>
                </a:rPr>
                <a:t>relevant content </a:t>
              </a:r>
              <a:r>
                <a:rPr lang="en-US" sz="1200" smtClean="0">
                  <a:solidFill>
                    <a:schemeClr val="accent3">
                      <a:lumMod val="50000"/>
                    </a:schemeClr>
                  </a:solidFill>
                  <a:latin typeface="Arial" pitchFamily="34" charset="0"/>
                  <a:cs typeface="Arial" pitchFamily="34" charset="0"/>
                </a:rPr>
                <a:t>earlier. </a:t>
              </a:r>
              <a:endParaRPr lang="en-US" sz="1200" dirty="0" smtClean="0">
                <a:solidFill>
                  <a:schemeClr val="accent3">
                    <a:lumMod val="50000"/>
                  </a:schemeClr>
                </a:solidFill>
                <a:latin typeface="Arial" pitchFamily="34" charset="0"/>
                <a:cs typeface="Arial" pitchFamily="34" charset="0"/>
              </a:endParaRPr>
            </a:p>
          </p:txBody>
        </p:sp>
        <p:sp>
          <p:nvSpPr>
            <p:cNvPr id="60" name="TextBox 59"/>
            <p:cNvSpPr txBox="1"/>
            <p:nvPr/>
          </p:nvSpPr>
          <p:spPr>
            <a:xfrm>
              <a:off x="2900343" y="4443245"/>
              <a:ext cx="2274386" cy="1381824"/>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US" sz="1200" smtClean="0">
                  <a:solidFill>
                    <a:schemeClr val="accent3">
                      <a:lumMod val="50000"/>
                    </a:schemeClr>
                  </a:solidFill>
                  <a:latin typeface="Arial" pitchFamily="34" charset="0"/>
                  <a:cs typeface="Arial" pitchFamily="34" charset="0"/>
                </a:rPr>
                <a:t>In case of advertising block they switch to another channel immediately and </a:t>
              </a:r>
              <a:r>
                <a:rPr lang="en-US" sz="1400" b="1" smtClean="0">
                  <a:solidFill>
                    <a:schemeClr val="accent3">
                      <a:lumMod val="50000"/>
                    </a:schemeClr>
                  </a:solidFill>
                  <a:latin typeface="Arial" pitchFamily="34" charset="0"/>
                  <a:cs typeface="Arial" pitchFamily="34" charset="0"/>
                </a:rPr>
                <a:t>SURFING</a:t>
              </a:r>
              <a:r>
                <a:rPr lang="en-US" sz="1200" smtClean="0">
                  <a:solidFill>
                    <a:schemeClr val="accent3">
                      <a:lumMod val="50000"/>
                    </a:schemeClr>
                  </a:solidFill>
                  <a:latin typeface="Arial" pitchFamily="34" charset="0"/>
                  <a:cs typeface="Arial" pitchFamily="34" charset="0"/>
                </a:rPr>
                <a:t>. If they find more interesing program, stuck there. If not, surfing until the end of advert block. </a:t>
              </a:r>
              <a:endParaRPr lang="en-US" sz="1200" dirty="0" smtClean="0">
                <a:solidFill>
                  <a:schemeClr val="accent3">
                    <a:lumMod val="50000"/>
                  </a:schemeClr>
                </a:solidFill>
                <a:latin typeface="Arial" pitchFamily="34" charset="0"/>
                <a:cs typeface="Arial" pitchFamily="34" charset="0"/>
              </a:endParaRPr>
            </a:p>
          </p:txBody>
        </p:sp>
        <p:sp>
          <p:nvSpPr>
            <p:cNvPr id="61" name="TextBox 60"/>
            <p:cNvSpPr txBox="1"/>
            <p:nvPr/>
          </p:nvSpPr>
          <p:spPr>
            <a:xfrm>
              <a:off x="1232159" y="5975192"/>
              <a:ext cx="6187624" cy="397374"/>
            </a:xfrm>
            <a:prstGeom prst="rect">
              <a:avLst/>
            </a:prstGeom>
            <a:noFill/>
            <a:ln>
              <a:solidFill>
                <a:schemeClr val="bg1">
                  <a:lumMod val="65000"/>
                </a:schemeClr>
              </a:solidFill>
              <a:prstDash val="dash"/>
            </a:ln>
          </p:spPr>
          <p:txBody>
            <a:bodyPr wrap="square" lIns="0" tIns="0" rIns="0" bIns="0" rtlCol="0">
              <a:noAutofit/>
            </a:bodyPr>
            <a:lstStyle/>
            <a:p>
              <a:pPr algn="ctr">
                <a:spcBef>
                  <a:spcPts val="300"/>
                </a:spcBef>
              </a:pPr>
              <a:r>
                <a:rPr lang="en-US" sz="1200" dirty="0" smtClean="0">
                  <a:solidFill>
                    <a:schemeClr val="accent3">
                      <a:lumMod val="50000"/>
                    </a:schemeClr>
                  </a:solidFill>
                  <a:latin typeface="Arial" pitchFamily="34" charset="0"/>
                  <a:cs typeface="Arial" pitchFamily="34" charset="0"/>
                </a:rPr>
                <a:t>Because of advert block, they </a:t>
              </a:r>
              <a:r>
                <a:rPr lang="en-US" sz="1400" b="1" dirty="0" smtClean="0">
                  <a:solidFill>
                    <a:schemeClr val="accent3">
                      <a:lumMod val="50000"/>
                    </a:schemeClr>
                  </a:solidFill>
                  <a:latin typeface="Arial" pitchFamily="34" charset="0"/>
                  <a:cs typeface="Arial" pitchFamily="34" charset="0"/>
                </a:rPr>
                <a:t>RECORD</a:t>
              </a:r>
              <a:r>
                <a:rPr lang="en-US" sz="1200" dirty="0" smtClean="0">
                  <a:solidFill>
                    <a:schemeClr val="accent3">
                      <a:lumMod val="50000"/>
                    </a:schemeClr>
                  </a:solidFill>
                  <a:latin typeface="Arial" pitchFamily="34" charset="0"/>
                  <a:cs typeface="Arial" pitchFamily="34" charset="0"/>
                </a:rPr>
                <a:t> or watch later the </a:t>
              </a:r>
              <a:r>
                <a:rPr lang="en-US" sz="1200" dirty="0" err="1" smtClean="0">
                  <a:solidFill>
                    <a:schemeClr val="accent3">
                      <a:lumMod val="50000"/>
                    </a:schemeClr>
                  </a:solidFill>
                  <a:latin typeface="Arial" pitchFamily="34" charset="0"/>
                  <a:cs typeface="Arial" pitchFamily="34" charset="0"/>
                </a:rPr>
                <a:t>favourite</a:t>
              </a:r>
              <a:r>
                <a:rPr lang="en-US" sz="1200" dirty="0" smtClean="0">
                  <a:solidFill>
                    <a:schemeClr val="accent3">
                      <a:lumMod val="50000"/>
                    </a:schemeClr>
                  </a:solidFill>
                  <a:latin typeface="Arial" pitchFamily="34" charset="0"/>
                  <a:cs typeface="Arial" pitchFamily="34" charset="0"/>
                </a:rPr>
                <a:t> programs. In an evening they watch 1-2 programs typically. </a:t>
              </a:r>
            </a:p>
          </p:txBody>
        </p:sp>
        <p:sp>
          <p:nvSpPr>
            <p:cNvPr id="62" name="TextBox 61"/>
            <p:cNvSpPr txBox="1"/>
            <p:nvPr/>
          </p:nvSpPr>
          <p:spPr>
            <a:xfrm>
              <a:off x="1235755" y="2954346"/>
              <a:ext cx="1705790" cy="837826"/>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US" sz="1400" b="1" smtClean="0">
                  <a:solidFill>
                    <a:schemeClr val="accent3">
                      <a:lumMod val="50000"/>
                    </a:schemeClr>
                  </a:solidFill>
                  <a:latin typeface="Arial" pitchFamily="34" charset="0"/>
                  <a:cs typeface="Arial" pitchFamily="34" charset="0"/>
                </a:rPr>
                <a:t>FIXED EVEING PROGRAM</a:t>
              </a:r>
              <a:r>
                <a:rPr lang="en-US" sz="1200" smtClean="0">
                  <a:solidFill>
                    <a:schemeClr val="accent3">
                      <a:lumMod val="50000"/>
                    </a:schemeClr>
                  </a:solidFill>
                  <a:latin typeface="Arial" pitchFamily="34" charset="0"/>
                  <a:cs typeface="Arial" pitchFamily="34" charset="0"/>
                </a:rPr>
                <a:t>.(e.g. News, Konyhafőnök, Bones)</a:t>
              </a:r>
              <a:endParaRPr lang="en-US" sz="1200" dirty="0" smtClean="0">
                <a:solidFill>
                  <a:schemeClr val="accent3">
                    <a:lumMod val="50000"/>
                  </a:schemeClr>
                </a:solidFill>
                <a:latin typeface="Arial" pitchFamily="34" charset="0"/>
                <a:cs typeface="Arial" pitchFamily="34" charset="0"/>
              </a:endParaRPr>
            </a:p>
          </p:txBody>
        </p:sp>
        <p:sp>
          <p:nvSpPr>
            <p:cNvPr id="63" name="TextBox 62"/>
            <p:cNvSpPr txBox="1"/>
            <p:nvPr/>
          </p:nvSpPr>
          <p:spPr>
            <a:xfrm>
              <a:off x="1232159" y="4443245"/>
              <a:ext cx="1563641" cy="1381824"/>
            </a:xfrm>
            <a:prstGeom prst="rect">
              <a:avLst/>
            </a:prstGeom>
            <a:noFill/>
            <a:ln>
              <a:solidFill>
                <a:schemeClr val="bg1">
                  <a:lumMod val="65000"/>
                </a:schemeClr>
              </a:solidFill>
              <a:prstDash val="dash"/>
            </a:ln>
          </p:spPr>
          <p:txBody>
            <a:bodyPr wrap="square" lIns="0" tIns="0" rIns="0" bIns="0" rtlCol="0">
              <a:noAutofit/>
            </a:bodyPr>
            <a:lstStyle/>
            <a:p>
              <a:pPr>
                <a:spcBef>
                  <a:spcPts val="300"/>
                </a:spcBef>
              </a:pPr>
              <a:r>
                <a:rPr lang="en-US" sz="1200" smtClean="0">
                  <a:solidFill>
                    <a:schemeClr val="accent3">
                      <a:lumMod val="50000"/>
                    </a:schemeClr>
                  </a:solidFill>
                  <a:latin typeface="Arial" pitchFamily="34" charset="0"/>
                  <a:cs typeface="Arial" pitchFamily="34" charset="0"/>
                </a:rPr>
                <a:t>After interesting programs,</a:t>
              </a:r>
              <a:r>
                <a:rPr lang="en-US" sz="1200" b="1" smtClean="0">
                  <a:solidFill>
                    <a:schemeClr val="accent3">
                      <a:lumMod val="50000"/>
                    </a:schemeClr>
                  </a:solidFill>
                  <a:latin typeface="Arial" pitchFamily="34" charset="0"/>
                  <a:cs typeface="Arial" pitchFamily="34" charset="0"/>
                </a:rPr>
                <a:t> </a:t>
              </a:r>
              <a:r>
                <a:rPr lang="en-US" sz="1400" b="1" smtClean="0">
                  <a:solidFill>
                    <a:schemeClr val="accent3">
                      <a:lumMod val="50000"/>
                    </a:schemeClr>
                  </a:solidFill>
                  <a:latin typeface="Arial" pitchFamily="34" charset="0"/>
                  <a:cs typeface="Arial" pitchFamily="34" charset="0"/>
                </a:rPr>
                <a:t>SURFING</a:t>
              </a:r>
              <a:r>
                <a:rPr lang="en-US" sz="1200" b="1" smtClean="0">
                  <a:solidFill>
                    <a:schemeClr val="accent3">
                      <a:lumMod val="50000"/>
                    </a:schemeClr>
                  </a:solidFill>
                  <a:latin typeface="Arial" pitchFamily="34" charset="0"/>
                  <a:cs typeface="Arial" pitchFamily="34" charset="0"/>
                </a:rPr>
                <a:t> only </a:t>
              </a:r>
              <a:r>
                <a:rPr lang="en-US" sz="1200" smtClean="0">
                  <a:solidFill>
                    <a:schemeClr val="accent3">
                      <a:lumMod val="50000"/>
                    </a:schemeClr>
                  </a:solidFill>
                  <a:latin typeface="Arial" pitchFamily="34" charset="0"/>
                  <a:cs typeface="Arial" pitchFamily="34" charset="0"/>
                </a:rPr>
                <a:t>between relevant channels.</a:t>
              </a:r>
              <a:endParaRPr lang="en-US" sz="1200" dirty="0" smtClean="0">
                <a:solidFill>
                  <a:schemeClr val="accent3">
                    <a:lumMod val="50000"/>
                  </a:schemeClr>
                </a:solidFill>
                <a:latin typeface="Arial" pitchFamily="34" charset="0"/>
                <a:cs typeface="Arial" pitchFamily="34" charset="0"/>
              </a:endParaRPr>
            </a:p>
          </p:txBody>
        </p:sp>
        <p:cxnSp>
          <p:nvCxnSpPr>
            <p:cNvPr id="64" name="Straight Arrow Connector 63"/>
            <p:cNvCxnSpPr/>
            <p:nvPr/>
          </p:nvCxnSpPr>
          <p:spPr>
            <a:xfrm>
              <a:off x="1516457" y="3839301"/>
              <a:ext cx="0" cy="557609"/>
            </a:xfrm>
            <a:prstGeom prst="straightConnector1">
              <a:avLst/>
            </a:prstGeom>
            <a:ln w="19050" cmpd="sng">
              <a:solidFill>
                <a:srgbClr val="A2AD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288673" y="3840497"/>
              <a:ext cx="6131110" cy="381580"/>
            </a:xfrm>
            <a:prstGeom prst="rect">
              <a:avLst/>
            </a:prstGeom>
            <a:solidFill>
              <a:schemeClr val="bg1"/>
            </a:solidFill>
            <a:ln>
              <a:solidFill>
                <a:schemeClr val="bg1">
                  <a:lumMod val="65000"/>
                </a:schemeClr>
              </a:solidFill>
              <a:prstDash val="dash"/>
            </a:ln>
          </p:spPr>
          <p:txBody>
            <a:bodyPr wrap="square" lIns="0" tIns="0" rIns="0" bIns="0" rtlCol="0">
              <a:noAutofit/>
            </a:bodyPr>
            <a:lstStyle/>
            <a:p>
              <a:pPr>
                <a:spcBef>
                  <a:spcPts val="300"/>
                </a:spcBef>
              </a:pPr>
              <a:r>
                <a:rPr lang="en-GB" sz="1200" dirty="0" smtClean="0">
                  <a:solidFill>
                    <a:schemeClr val="accent3">
                      <a:lumMod val="50000"/>
                    </a:schemeClr>
                  </a:solidFill>
                  <a:latin typeface="Arial" pitchFamily="34" charset="0"/>
                  <a:cs typeface="Arial" pitchFamily="34" charset="0"/>
                </a:rPr>
                <a:t>Families record the political programs, news</a:t>
              </a:r>
              <a:r>
                <a:rPr lang="hu-HU" sz="1200" dirty="0">
                  <a:solidFill>
                    <a:schemeClr val="accent3">
                      <a:lumMod val="50000"/>
                    </a:schemeClr>
                  </a:solidFill>
                  <a:latin typeface="Arial" pitchFamily="34" charset="0"/>
                  <a:cs typeface="Arial" pitchFamily="34" charset="0"/>
                </a:rPr>
                <a:t> </a:t>
              </a:r>
              <a:r>
                <a:rPr lang="hu-HU" sz="1200" dirty="0" smtClean="0">
                  <a:solidFill>
                    <a:schemeClr val="accent3">
                      <a:lumMod val="50000"/>
                    </a:schemeClr>
                  </a:solidFill>
                  <a:latin typeface="Arial" pitchFamily="34" charset="0"/>
                  <a:cs typeface="Arial" pitchFamily="34" charset="0"/>
                </a:rPr>
                <a:t>and</a:t>
              </a:r>
              <a:r>
                <a:rPr lang="en-GB" sz="1200" dirty="0" smtClean="0">
                  <a:solidFill>
                    <a:schemeClr val="accent3">
                      <a:lumMod val="50000"/>
                    </a:schemeClr>
                  </a:solidFill>
                  <a:latin typeface="Arial" pitchFamily="34" charset="0"/>
                  <a:cs typeface="Arial" pitchFamily="34" charset="0"/>
                </a:rPr>
                <a:t> they rewind them and watch</a:t>
              </a:r>
              <a:r>
                <a:rPr lang="hu-HU" sz="1200" dirty="0" smtClean="0">
                  <a:solidFill>
                    <a:schemeClr val="accent3">
                      <a:lumMod val="50000"/>
                    </a:schemeClr>
                  </a:solidFill>
                  <a:latin typeface="Arial" pitchFamily="34" charset="0"/>
                  <a:cs typeface="Arial" pitchFamily="34" charset="0"/>
                </a:rPr>
                <a:t> </a:t>
              </a:r>
              <a:r>
                <a:rPr lang="en-US" sz="1200" dirty="0">
                  <a:solidFill>
                    <a:schemeClr val="accent3">
                      <a:lumMod val="50000"/>
                    </a:schemeClr>
                  </a:solidFill>
                  <a:latin typeface="Arial" pitchFamily="34" charset="0"/>
                  <a:cs typeface="Arial" pitchFamily="34" charset="0"/>
                </a:rPr>
                <a:t>after kids went to sleep </a:t>
              </a:r>
              <a:r>
                <a:rPr lang="en-GB" sz="1200" dirty="0" smtClean="0">
                  <a:solidFill>
                    <a:schemeClr val="accent3">
                      <a:lumMod val="50000"/>
                    </a:schemeClr>
                  </a:solidFill>
                  <a:latin typeface="Arial" pitchFamily="34" charset="0"/>
                  <a:cs typeface="Arial" pitchFamily="34" charset="0"/>
                </a:rPr>
                <a:t>.</a:t>
              </a:r>
            </a:p>
          </p:txBody>
        </p:sp>
        <p:cxnSp>
          <p:nvCxnSpPr>
            <p:cNvPr id="67" name="Straight Arrow Connector 66"/>
            <p:cNvCxnSpPr/>
            <p:nvPr/>
          </p:nvCxnSpPr>
          <p:spPr>
            <a:xfrm flipH="1">
              <a:off x="2120591" y="2797121"/>
              <a:ext cx="106612" cy="175614"/>
            </a:xfrm>
            <a:prstGeom prst="straightConnector1">
              <a:avLst/>
            </a:prstGeom>
            <a:ln w="19050" cmpd="sng">
              <a:solidFill>
                <a:schemeClr val="accent3"/>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349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bwMode="gray">
          <a:xfrm>
            <a:off x="323410" y="260350"/>
            <a:ext cx="6624854" cy="648300"/>
          </a:xfrm>
        </p:spPr>
        <p:txBody>
          <a:bodyPr/>
          <a:lstStyle/>
          <a:p>
            <a:r>
              <a:rPr lang="hu-HU" b="1" dirty="0" smtClean="0"/>
              <a:t>ALONE, CONSCIOUS TV VIEWERS</a:t>
            </a:r>
            <a:endParaRPr lang="hu-HU" b="1" dirty="0"/>
          </a:p>
        </p:txBody>
      </p:sp>
      <p:sp>
        <p:nvSpPr>
          <p:cNvPr id="5" name="Textplatzhalter 1"/>
          <p:cNvSpPr>
            <a:spLocks noGrp="1"/>
          </p:cNvSpPr>
          <p:nvPr>
            <p:ph type="body" sz="quarter" idx="10"/>
            <p:custDataLst>
              <p:tags r:id="rId3"/>
            </p:custDataLst>
          </p:nvPr>
        </p:nvSpPr>
        <p:spPr bwMode="gray">
          <a:xfrm>
            <a:off x="323850" y="1052513"/>
            <a:ext cx="8496300" cy="288000"/>
          </a:xfrm>
        </p:spPr>
        <p:txBody>
          <a:bodyPr/>
          <a:lstStyle/>
          <a:p>
            <a:r>
              <a:rPr lang="en-US" dirty="0" smtClean="0"/>
              <a:t>Typical characteristics of the segment, which differ from the average</a:t>
            </a:r>
            <a:endParaRPr lang="en-US" dirty="0"/>
          </a:p>
        </p:txBody>
      </p:sp>
      <p:sp>
        <p:nvSpPr>
          <p:cNvPr id="15" name="Text Placeholder 1"/>
          <p:cNvSpPr txBox="1">
            <a:spLocks/>
          </p:cNvSpPr>
          <p:nvPr>
            <p:custDataLst>
              <p:tags r:id="rId4"/>
            </p:custDataLst>
          </p:nvPr>
        </p:nvSpPr>
        <p:spPr bwMode="gray">
          <a:xfrm>
            <a:off x="304800" y="1700808"/>
            <a:ext cx="4123184" cy="4392488"/>
          </a:xfrm>
          <a:prstGeom prst="rect">
            <a:avLst/>
          </a:prstGeom>
          <a:noFill/>
          <a:ln w="9525">
            <a:noFill/>
          </a:ln>
        </p:spPr>
        <p:txBody>
          <a:bodyPr vert="horz" lIns="0" tIns="0" rIns="0" bIns="0" rtlCol="0">
            <a:noAutofit/>
          </a:bodyPr>
          <a:lstStyle>
            <a:defPPr>
              <a:defRPr lang="en-US"/>
            </a:defPPr>
            <a:lvl1pPr marL="171450" marR="0" indent="-171450" fontAlgn="auto">
              <a:lnSpc>
                <a:spcPct val="100000"/>
              </a:lnSpc>
              <a:spcBef>
                <a:spcPts val="300"/>
              </a:spcBef>
              <a:spcAft>
                <a:spcPts val="0"/>
              </a:spcAft>
              <a:buClrTx/>
              <a:buSzTx/>
              <a:buFont typeface="Wingdings" panose="05000000000000000000" pitchFamily="2" charset="2"/>
              <a:buChar char="ü"/>
              <a:tabLst/>
              <a:defRPr sz="1600" b="1">
                <a:solidFill>
                  <a:schemeClr val="accent3"/>
                </a:solidFill>
                <a:latin typeface="Arial"/>
                <a:cs typeface="Arial" pitchFamily="34" charset="0"/>
              </a:defRPr>
            </a:lvl1pPr>
            <a:lvl2pPr marL="180000" marR="0" indent="-180000"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2pPr>
            <a:lvl3pPr marL="36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3pPr>
            <a:lvl4pPr marL="54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4pPr>
            <a:lvl5pPr marL="720000" marR="0" indent="-180975" fontAlgn="auto">
              <a:lnSpc>
                <a:spcPct val="100000"/>
              </a:lnSpc>
              <a:spcBef>
                <a:spcPts val="300"/>
              </a:spcBef>
              <a:spcAft>
                <a:spcPts val="0"/>
              </a:spcAft>
              <a:buClrTx/>
              <a:buSzTx/>
              <a:buFont typeface="Wingdings" panose="05000000000000000000" pitchFamily="2" charset="2"/>
              <a:buChar char="§"/>
              <a:tabLst/>
              <a:defRPr sz="1600" b="0" baseline="0">
                <a:cs typeface="Arial" pitchFamily="34" charset="0"/>
              </a:defRPr>
            </a:lvl5pPr>
            <a:lvl6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6pPr>
            <a:lvl7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7pPr>
            <a:lvl8pPr marL="539750" indent="-180975">
              <a:spcBef>
                <a:spcPts val="300"/>
              </a:spcBef>
              <a:buFont typeface="Arial" pitchFamily="34" charset="0"/>
              <a:buChar char="•"/>
              <a:defRPr sz="1600"/>
            </a:lvl8pPr>
            <a:lvl9pPr marL="720000" marR="0" indent="-180975" fontAlgn="auto">
              <a:lnSpc>
                <a:spcPct val="100000"/>
              </a:lnSpc>
              <a:spcBef>
                <a:spcPts val="300"/>
              </a:spcBef>
              <a:spcAft>
                <a:spcPts val="0"/>
              </a:spcAft>
              <a:buClrTx/>
              <a:buSzTx/>
              <a:buFont typeface="Wingdings" panose="05000000000000000000" pitchFamily="2" charset="2"/>
              <a:buChar char="§"/>
              <a:tabLst/>
              <a:defRPr sz="1600">
                <a:latin typeface="Arial" pitchFamily="34" charset="0"/>
                <a:cs typeface="Arial" pitchFamily="34" charset="0"/>
              </a:defRPr>
            </a:lvl9pPr>
          </a:lstStyle>
          <a:p>
            <a:r>
              <a:rPr lang="hu-HU" sz="1800" dirty="0" smtClean="0">
                <a:solidFill>
                  <a:srgbClr val="007DC3"/>
                </a:solidFill>
              </a:rPr>
              <a:t>FEMALE</a:t>
            </a:r>
            <a:r>
              <a:rPr lang="hu-HU" sz="1200" b="0" dirty="0" smtClean="0">
                <a:solidFill>
                  <a:srgbClr val="007DC3"/>
                </a:solidFill>
              </a:rPr>
              <a:t>(58%, Index: 114)</a:t>
            </a:r>
            <a:endParaRPr lang="hu-HU" sz="1200" b="0" dirty="0">
              <a:solidFill>
                <a:srgbClr val="007DC3"/>
              </a:solidFill>
            </a:endParaRPr>
          </a:p>
          <a:p>
            <a:r>
              <a:rPr lang="hu-HU" sz="1800" dirty="0" smtClean="0">
                <a:solidFill>
                  <a:srgbClr val="007DC3"/>
                </a:solidFill>
              </a:rPr>
              <a:t>OLDER</a:t>
            </a:r>
            <a:r>
              <a:rPr lang="hu-HU" sz="1200" b="0" dirty="0" smtClean="0">
                <a:solidFill>
                  <a:srgbClr val="007DC3"/>
                </a:solidFill>
                <a:cs typeface="+mn-cs"/>
              </a:rPr>
              <a:t>(50+: 51%, </a:t>
            </a:r>
            <a:r>
              <a:rPr lang="hu-HU" sz="1200" b="0" dirty="0">
                <a:solidFill>
                  <a:srgbClr val="007DC3"/>
                </a:solidFill>
                <a:cs typeface="+mn-cs"/>
              </a:rPr>
              <a:t>Index: </a:t>
            </a:r>
            <a:r>
              <a:rPr lang="hu-HU" sz="1200" b="0" dirty="0" smtClean="0">
                <a:solidFill>
                  <a:srgbClr val="007DC3"/>
                </a:solidFill>
                <a:cs typeface="+mn-cs"/>
              </a:rPr>
              <a:t>138)</a:t>
            </a:r>
            <a:endParaRPr lang="hu-HU" dirty="0" smtClean="0">
              <a:solidFill>
                <a:srgbClr val="007DC3"/>
              </a:solidFill>
            </a:endParaRPr>
          </a:p>
          <a:p>
            <a:r>
              <a:rPr lang="hu-HU" sz="1800" dirty="0" smtClean="0">
                <a:solidFill>
                  <a:srgbClr val="007DC3"/>
                </a:solidFill>
              </a:rPr>
              <a:t>LOWER </a:t>
            </a:r>
            <a:r>
              <a:rPr lang="hu-HU" b="0" dirty="0" smtClean="0">
                <a:solidFill>
                  <a:srgbClr val="007DC3"/>
                </a:solidFill>
              </a:rPr>
              <a:t>SUBJECTIVE ECONOMIC </a:t>
            </a:r>
            <a:r>
              <a:rPr lang="hu-HU" sz="1800" dirty="0" smtClean="0">
                <a:solidFill>
                  <a:srgbClr val="007DC3"/>
                </a:solidFill>
              </a:rPr>
              <a:t>STATUS </a:t>
            </a:r>
            <a:r>
              <a:rPr lang="hu-HU" sz="1200" b="0" dirty="0" smtClean="0">
                <a:solidFill>
                  <a:srgbClr val="007DC3"/>
                </a:solidFill>
              </a:rPr>
              <a:t>(38%, </a:t>
            </a:r>
            <a:r>
              <a:rPr lang="hu-HU" sz="1200" b="0" dirty="0">
                <a:solidFill>
                  <a:srgbClr val="007DC3"/>
                </a:solidFill>
              </a:rPr>
              <a:t>Index: </a:t>
            </a:r>
            <a:r>
              <a:rPr lang="hu-HU" sz="1200" b="0" dirty="0" smtClean="0">
                <a:solidFill>
                  <a:srgbClr val="007DC3"/>
                </a:solidFill>
              </a:rPr>
              <a:t>131)</a:t>
            </a:r>
            <a:endParaRPr lang="hu-HU" sz="1200" dirty="0" smtClean="0">
              <a:solidFill>
                <a:srgbClr val="007DC3"/>
              </a:solidFill>
            </a:endParaRPr>
          </a:p>
          <a:p>
            <a:r>
              <a:rPr lang="hu-HU" sz="1800" dirty="0" smtClean="0">
                <a:solidFill>
                  <a:srgbClr val="007DC3"/>
                </a:solidFill>
              </a:rPr>
              <a:t>SINGLE</a:t>
            </a:r>
            <a:r>
              <a:rPr lang="hu-HU" b="0" dirty="0" smtClean="0">
                <a:solidFill>
                  <a:srgbClr val="007DC3"/>
                </a:solidFill>
              </a:rPr>
              <a:t>, DIVORCED </a:t>
            </a:r>
            <a:r>
              <a:rPr lang="hu-HU" sz="1200" b="0" dirty="0" smtClean="0">
                <a:solidFill>
                  <a:srgbClr val="007DC3"/>
                </a:solidFill>
              </a:rPr>
              <a:t>(49%, </a:t>
            </a:r>
            <a:r>
              <a:rPr lang="hu-HU" sz="1200" b="0" dirty="0">
                <a:solidFill>
                  <a:srgbClr val="007DC3"/>
                </a:solidFill>
              </a:rPr>
              <a:t>Index: </a:t>
            </a:r>
            <a:r>
              <a:rPr lang="hu-HU" sz="1200" b="0" dirty="0" smtClean="0">
                <a:solidFill>
                  <a:srgbClr val="007DC3"/>
                </a:solidFill>
              </a:rPr>
              <a:t>153)</a:t>
            </a:r>
          </a:p>
          <a:p>
            <a:r>
              <a:rPr lang="hu-HU" b="0" dirty="0" smtClean="0">
                <a:solidFill>
                  <a:srgbClr val="007DC3"/>
                </a:solidFill>
              </a:rPr>
              <a:t>HOUSEHOLD SIZE: 1 </a:t>
            </a:r>
            <a:r>
              <a:rPr lang="hu-HU" sz="1200" b="0" dirty="0" smtClean="0">
                <a:solidFill>
                  <a:srgbClr val="007DC3"/>
                </a:solidFill>
              </a:rPr>
              <a:t>(21%, </a:t>
            </a:r>
            <a:r>
              <a:rPr lang="hu-HU" sz="1200" b="0" dirty="0">
                <a:solidFill>
                  <a:srgbClr val="007DC3"/>
                </a:solidFill>
              </a:rPr>
              <a:t>Index: </a:t>
            </a:r>
            <a:r>
              <a:rPr lang="hu-HU" sz="1200" b="0" dirty="0" smtClean="0">
                <a:solidFill>
                  <a:srgbClr val="007DC3"/>
                </a:solidFill>
              </a:rPr>
              <a:t>175)</a:t>
            </a:r>
          </a:p>
          <a:p>
            <a:r>
              <a:rPr lang="hu-HU" b="0" dirty="0" smtClean="0">
                <a:solidFill>
                  <a:srgbClr val="007DC3"/>
                </a:solidFill>
              </a:rPr>
              <a:t>FEWER SMARTPHONE THAN THE AVERAGE </a:t>
            </a:r>
            <a:r>
              <a:rPr lang="hu-HU" sz="1200" b="0" dirty="0" smtClean="0">
                <a:solidFill>
                  <a:srgbClr val="007DC3"/>
                </a:solidFill>
              </a:rPr>
              <a:t>(1 db: 39%, </a:t>
            </a:r>
            <a:r>
              <a:rPr lang="hu-HU" sz="1200" b="0" dirty="0">
                <a:solidFill>
                  <a:srgbClr val="007DC3"/>
                </a:solidFill>
              </a:rPr>
              <a:t>Index: </a:t>
            </a:r>
            <a:r>
              <a:rPr lang="hu-HU" sz="1200" b="0" dirty="0" smtClean="0">
                <a:solidFill>
                  <a:srgbClr val="007DC3"/>
                </a:solidFill>
              </a:rPr>
              <a:t>130)</a:t>
            </a:r>
          </a:p>
          <a:p>
            <a:r>
              <a:rPr lang="hu-HU" b="0" dirty="0" smtClean="0">
                <a:solidFill>
                  <a:srgbClr val="007DC3"/>
                </a:solidFill>
              </a:rPr>
              <a:t>TYPICALLY </a:t>
            </a:r>
            <a:r>
              <a:rPr lang="hu-HU" sz="1800" dirty="0" smtClean="0">
                <a:solidFill>
                  <a:srgbClr val="007DC3"/>
                </a:solidFill>
              </a:rPr>
              <a:t>WATCHED ALONE </a:t>
            </a:r>
            <a:r>
              <a:rPr lang="hu-HU" b="0" dirty="0" smtClean="0">
                <a:solidFill>
                  <a:srgbClr val="007DC3"/>
                </a:solidFill>
              </a:rPr>
              <a:t>THE SELECTED PROGRAMS </a:t>
            </a:r>
            <a:r>
              <a:rPr lang="hu-HU" sz="1200" b="0" dirty="0" smtClean="0">
                <a:solidFill>
                  <a:srgbClr val="007DC3"/>
                </a:solidFill>
              </a:rPr>
              <a:t>(97%, </a:t>
            </a:r>
            <a:r>
              <a:rPr lang="hu-HU" sz="1200" b="0" dirty="0">
                <a:solidFill>
                  <a:srgbClr val="007DC3"/>
                </a:solidFill>
              </a:rPr>
              <a:t>Index: </a:t>
            </a:r>
            <a:r>
              <a:rPr lang="hu-HU" sz="1200" b="0" dirty="0" smtClean="0">
                <a:solidFill>
                  <a:srgbClr val="007DC3"/>
                </a:solidFill>
              </a:rPr>
              <a:t>176)</a:t>
            </a:r>
          </a:p>
          <a:p>
            <a:r>
              <a:rPr lang="hu-HU" sz="1800" dirty="0" smtClean="0">
                <a:solidFill>
                  <a:srgbClr val="007DC3"/>
                </a:solidFill>
              </a:rPr>
              <a:t>PRE-DECIDED TO WATCH </a:t>
            </a:r>
            <a:r>
              <a:rPr lang="hu-HU" sz="1800" b="0" dirty="0" smtClean="0">
                <a:solidFill>
                  <a:srgbClr val="007DC3"/>
                </a:solidFill>
              </a:rPr>
              <a:t>THE SELECTED PROGRAMS</a:t>
            </a:r>
            <a:r>
              <a:rPr lang="hu-HU" sz="1800" dirty="0" smtClean="0">
                <a:solidFill>
                  <a:srgbClr val="007DC3"/>
                </a:solidFill>
              </a:rPr>
              <a:t> </a:t>
            </a:r>
            <a:r>
              <a:rPr lang="hu-HU" sz="1200" b="0" dirty="0" smtClean="0">
                <a:solidFill>
                  <a:srgbClr val="007DC3"/>
                </a:solidFill>
              </a:rPr>
              <a:t>(84%, </a:t>
            </a:r>
            <a:r>
              <a:rPr lang="hu-HU" sz="1200" b="0" dirty="0">
                <a:solidFill>
                  <a:srgbClr val="007DC3"/>
                </a:solidFill>
              </a:rPr>
              <a:t>Index: </a:t>
            </a:r>
            <a:r>
              <a:rPr lang="hu-HU" sz="1200" b="0" dirty="0" smtClean="0">
                <a:solidFill>
                  <a:srgbClr val="007DC3"/>
                </a:solidFill>
              </a:rPr>
              <a:t>1727)</a:t>
            </a:r>
          </a:p>
          <a:p>
            <a:r>
              <a:rPr lang="hu-HU" b="0" dirty="0" smtClean="0">
                <a:solidFill>
                  <a:srgbClr val="007DC3"/>
                </a:solidFill>
              </a:rPr>
              <a:t>HAVE </a:t>
            </a:r>
            <a:r>
              <a:rPr lang="hu-HU" sz="1800" dirty="0" smtClean="0">
                <a:solidFill>
                  <a:srgbClr val="007DC3"/>
                </a:solidFill>
              </a:rPr>
              <a:t>FAVORITE PROGRAMS, </a:t>
            </a:r>
            <a:r>
              <a:rPr lang="hu-HU" sz="1800" b="0" dirty="0" smtClean="0">
                <a:solidFill>
                  <a:srgbClr val="007DC3"/>
                </a:solidFill>
              </a:rPr>
              <a:t>WATCHING TV IS A </a:t>
            </a:r>
            <a:r>
              <a:rPr lang="hu-HU" sz="1800" dirty="0" smtClean="0">
                <a:solidFill>
                  <a:srgbClr val="007DC3"/>
                </a:solidFill>
              </a:rPr>
              <a:t>HABIT </a:t>
            </a:r>
          </a:p>
          <a:p>
            <a:r>
              <a:rPr lang="hu-HU" b="0" dirty="0" smtClean="0">
                <a:solidFill>
                  <a:srgbClr val="007DC3"/>
                </a:solidFill>
              </a:rPr>
              <a:t>TV PLAYS A </a:t>
            </a:r>
            <a:r>
              <a:rPr lang="hu-HU" dirty="0" smtClean="0">
                <a:solidFill>
                  <a:srgbClr val="007DC3"/>
                </a:solidFill>
              </a:rPr>
              <a:t>CENTRAL ROLE </a:t>
            </a:r>
            <a:r>
              <a:rPr lang="hu-HU" b="0" dirty="0" smtClean="0">
                <a:solidFill>
                  <a:srgbClr val="007DC3"/>
                </a:solidFill>
              </a:rPr>
              <a:t>IN LEISURE TIME</a:t>
            </a:r>
            <a:endParaRPr lang="hu-HU" b="0" dirty="0">
              <a:solidFill>
                <a:srgbClr val="007DC3"/>
              </a:solidFill>
            </a:endParaRPr>
          </a:p>
        </p:txBody>
      </p:sp>
      <p:pic>
        <p:nvPicPr>
          <p:cNvPr id="7" name="Picture 3" descr="O:\PROJECTEK_2015\111531.XXX\111531503_Tartalomfogyasztás kutatás - kvali+kvanti\11_Elemző munka\Temp\kepek\shutterstock_68716381.jpg"/>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14035" t="2536" r="24772"/>
          <a:stretch/>
        </p:blipFill>
        <p:spPr bwMode="auto">
          <a:xfrm>
            <a:off x="5079470" y="1916832"/>
            <a:ext cx="3592417" cy="38164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35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gray">
          <a:xfrm>
            <a:off x="355475" y="1844824"/>
            <a:ext cx="5472610" cy="4670076"/>
          </a:xfrm>
          <a:prstGeom prst="roundRect">
            <a:avLst>
              <a:gd name="adj" fmla="val 5693"/>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smtClean="0">
              <a:solidFill>
                <a:schemeClr val="tx1"/>
              </a:solidFill>
              <a:latin typeface="Arial" pitchFamily="34" charset="0"/>
              <a:cs typeface="Arial" pitchFamily="34" charset="0"/>
            </a:endParaRPr>
          </a:p>
        </p:txBody>
      </p:sp>
      <p:sp>
        <p:nvSpPr>
          <p:cNvPr id="3" name="Title 2"/>
          <p:cNvSpPr>
            <a:spLocks noGrp="1"/>
          </p:cNvSpPr>
          <p:nvPr>
            <p:ph type="title"/>
          </p:nvPr>
        </p:nvSpPr>
        <p:spPr>
          <a:xfrm>
            <a:off x="323850" y="188640"/>
            <a:ext cx="6335713" cy="647402"/>
          </a:xfrm>
        </p:spPr>
        <p:txBody>
          <a:bodyPr/>
          <a:lstStyle/>
          <a:p>
            <a:r>
              <a:rPr lang="hu-HU" sz="1800" b="1" dirty="0" smtClean="0"/>
              <a:t>ALONE, CONSCIOUS TV VIEWERS</a:t>
            </a:r>
            <a:endParaRPr lang="en-US" sz="1800" b="1" dirty="0"/>
          </a:p>
        </p:txBody>
      </p:sp>
      <p:sp>
        <p:nvSpPr>
          <p:cNvPr id="4" name="TextBox 3"/>
          <p:cNvSpPr txBox="1"/>
          <p:nvPr/>
        </p:nvSpPr>
        <p:spPr>
          <a:xfrm>
            <a:off x="499493" y="1906388"/>
            <a:ext cx="5256584" cy="4542832"/>
          </a:xfrm>
          <a:prstGeom prst="rect">
            <a:avLst/>
          </a:prstGeom>
          <a:noFill/>
        </p:spPr>
        <p:txBody>
          <a:bodyPr wrap="square" lIns="0" tIns="0" rIns="0" bIns="0" rtlCol="0">
            <a:noAutofit/>
          </a:bodyPr>
          <a:lstStyle/>
          <a:p>
            <a:pPr>
              <a:spcBef>
                <a:spcPts val="300"/>
              </a:spcBef>
            </a:pPr>
            <a:r>
              <a:rPr lang="en-GB" sz="1300" dirty="0" smtClean="0">
                <a:solidFill>
                  <a:schemeClr val="accent2"/>
                </a:solidFill>
                <a:latin typeface="Arial" pitchFamily="34" charset="0"/>
                <a:cs typeface="Arial" pitchFamily="34" charset="0"/>
              </a:rPr>
              <a:t>The </a:t>
            </a:r>
            <a:r>
              <a:rPr lang="en-GB" sz="1300" b="1" cap="all" dirty="0" smtClean="0">
                <a:solidFill>
                  <a:schemeClr val="accent2"/>
                </a:solidFill>
                <a:latin typeface="Arial" pitchFamily="34" charset="0"/>
                <a:cs typeface="Arial" pitchFamily="34" charset="0"/>
              </a:rPr>
              <a:t>TV presents organically </a:t>
            </a:r>
            <a:r>
              <a:rPr lang="en-GB" sz="1300" dirty="0">
                <a:solidFill>
                  <a:schemeClr val="accent2"/>
                </a:solidFill>
                <a:latin typeface="Arial" pitchFamily="34" charset="0"/>
                <a:cs typeface="Arial" pitchFamily="34" charset="0"/>
              </a:rPr>
              <a:t>i</a:t>
            </a:r>
            <a:r>
              <a:rPr lang="en-GB" sz="1300" dirty="0" smtClean="0">
                <a:solidFill>
                  <a:schemeClr val="accent2"/>
                </a:solidFill>
                <a:latin typeface="Arial" pitchFamily="34" charset="0"/>
                <a:cs typeface="Arial" pitchFamily="34" charset="0"/>
              </a:rPr>
              <a:t>n their life. DAILY, EASY ENTERTAINMENT feelings attached to it. They have well developed </a:t>
            </a:r>
            <a:r>
              <a:rPr lang="en-GB" sz="1300" b="1" cap="all" dirty="0" smtClean="0">
                <a:solidFill>
                  <a:schemeClr val="accent2"/>
                </a:solidFill>
                <a:latin typeface="Arial" pitchFamily="34" charset="0"/>
                <a:cs typeface="Arial" pitchFamily="34" charset="0"/>
              </a:rPr>
              <a:t>daily routine, </a:t>
            </a:r>
            <a:r>
              <a:rPr lang="en-GB" sz="1300" dirty="0" smtClean="0">
                <a:solidFill>
                  <a:schemeClr val="accent2"/>
                </a:solidFill>
                <a:latin typeface="Arial" pitchFamily="34" charset="0"/>
                <a:cs typeface="Arial" pitchFamily="34" charset="0"/>
              </a:rPr>
              <a:t>the schedule of </a:t>
            </a:r>
            <a:r>
              <a:rPr lang="en-GB" sz="1300" b="1" cap="all" dirty="0" smtClean="0">
                <a:solidFill>
                  <a:schemeClr val="accent2"/>
                </a:solidFill>
                <a:latin typeface="Arial" pitchFamily="34" charset="0"/>
                <a:cs typeface="Arial" pitchFamily="34" charset="0"/>
              </a:rPr>
              <a:t>favourite programs </a:t>
            </a:r>
            <a:r>
              <a:rPr lang="en-GB" sz="1300" dirty="0" smtClean="0">
                <a:solidFill>
                  <a:schemeClr val="accent2"/>
                </a:solidFill>
                <a:latin typeface="Arial" pitchFamily="34" charset="0"/>
                <a:cs typeface="Arial" pitchFamily="34" charset="0"/>
              </a:rPr>
              <a:t>are kept in mind, they watch the programs from </a:t>
            </a:r>
            <a:r>
              <a:rPr lang="en-GB" sz="1300" b="1" cap="all" dirty="0" smtClean="0">
                <a:solidFill>
                  <a:schemeClr val="accent2"/>
                </a:solidFill>
                <a:latin typeface="Arial" pitchFamily="34" charset="0"/>
                <a:cs typeface="Arial" pitchFamily="34" charset="0"/>
              </a:rPr>
              <a:t>the beginning to the end</a:t>
            </a:r>
            <a:r>
              <a:rPr lang="en-GB" sz="1300" dirty="0" smtClean="0">
                <a:solidFill>
                  <a:schemeClr val="accent2"/>
                </a:solidFill>
                <a:latin typeface="Arial" pitchFamily="34" charset="0"/>
                <a:cs typeface="Arial" pitchFamily="34" charset="0"/>
              </a:rPr>
              <a:t>, </a:t>
            </a:r>
            <a:r>
              <a:rPr lang="en-GB" sz="1300" b="1" cap="all" dirty="0" smtClean="0">
                <a:solidFill>
                  <a:schemeClr val="accent2"/>
                </a:solidFill>
                <a:latin typeface="Arial" pitchFamily="34" charset="0"/>
                <a:cs typeface="Arial" pitchFamily="34" charset="0"/>
              </a:rPr>
              <a:t>surfing is less typical</a:t>
            </a:r>
            <a:r>
              <a:rPr lang="en-GB" sz="1300" dirty="0" smtClean="0">
                <a:solidFill>
                  <a:schemeClr val="accent2"/>
                </a:solidFill>
                <a:latin typeface="Arial" pitchFamily="34" charset="0"/>
                <a:cs typeface="Arial" pitchFamily="34" charset="0"/>
              </a:rPr>
              <a:t>. If they choose a relevant content which is appropriate they follow the program faithfully. </a:t>
            </a:r>
          </a:p>
          <a:p>
            <a:pPr>
              <a:spcBef>
                <a:spcPts val="300"/>
              </a:spcBef>
            </a:pPr>
            <a:r>
              <a:rPr lang="en-GB" sz="1300" b="1" dirty="0" smtClean="0">
                <a:solidFill>
                  <a:schemeClr val="accent2"/>
                </a:solidFill>
                <a:latin typeface="Arial" pitchFamily="34" charset="0"/>
                <a:cs typeface="Arial" pitchFamily="34" charset="0"/>
              </a:rPr>
              <a:t>The TV is a DAILY PARTNER, FRIEND. IT HAS CENTRAL ROLE IN THE EVENING  ENTERTAINMENT.</a:t>
            </a:r>
            <a:r>
              <a:rPr lang="en-GB" sz="1300" dirty="0" smtClean="0">
                <a:solidFill>
                  <a:schemeClr val="accent2"/>
                </a:solidFill>
                <a:latin typeface="Arial" pitchFamily="34" charset="0"/>
                <a:cs typeface="Arial" pitchFamily="34" charset="0"/>
              </a:rPr>
              <a:t> They know the program offer comprehensively, they watch the programs one after another. They adjust their life to the TV. BUT those who have experienced the advantages of recording, the personalization as demand has been created. The selection of the segment is</a:t>
            </a:r>
            <a:r>
              <a:rPr lang="hu-HU" sz="1300" dirty="0" smtClean="0">
                <a:solidFill>
                  <a:schemeClr val="accent2"/>
                </a:solidFill>
                <a:latin typeface="Arial" pitchFamily="34" charset="0"/>
                <a:cs typeface="Arial" pitchFamily="34" charset="0"/>
              </a:rPr>
              <a:t> </a:t>
            </a:r>
            <a:r>
              <a:rPr lang="en-GB" sz="1300" dirty="0">
                <a:solidFill>
                  <a:schemeClr val="accent2"/>
                </a:solidFill>
                <a:latin typeface="Arial" pitchFamily="34" charset="0"/>
                <a:cs typeface="Arial" pitchFamily="34" charset="0"/>
              </a:rPr>
              <a:t>typically </a:t>
            </a:r>
            <a:r>
              <a:rPr lang="en-GB" sz="1300" dirty="0" smtClean="0">
                <a:solidFill>
                  <a:schemeClr val="accent2"/>
                </a:solidFill>
                <a:latin typeface="Arial" pitchFamily="34" charset="0"/>
                <a:cs typeface="Arial" pitchFamily="34" charset="0"/>
              </a:rPr>
              <a:t>PROGRAM-</a:t>
            </a:r>
            <a:r>
              <a:rPr lang="hu-HU" sz="1300" dirty="0" smtClean="0">
                <a:solidFill>
                  <a:schemeClr val="accent2"/>
                </a:solidFill>
                <a:latin typeface="Arial" pitchFamily="34" charset="0"/>
                <a:cs typeface="Arial" pitchFamily="34" charset="0"/>
              </a:rPr>
              <a:t>DRIVEN</a:t>
            </a:r>
            <a:r>
              <a:rPr lang="en-GB" sz="1300" dirty="0" smtClean="0">
                <a:solidFill>
                  <a:schemeClr val="accent2"/>
                </a:solidFill>
                <a:latin typeface="Arial" pitchFamily="34" charset="0"/>
                <a:cs typeface="Arial" pitchFamily="34" charset="0"/>
              </a:rPr>
              <a:t>, based on personal taste</a:t>
            </a:r>
            <a:r>
              <a:rPr lang="hu-HU" sz="1300" dirty="0" smtClean="0">
                <a:solidFill>
                  <a:schemeClr val="accent2"/>
                </a:solidFill>
                <a:latin typeface="Arial" pitchFamily="34" charset="0"/>
                <a:cs typeface="Arial" pitchFamily="34" charset="0"/>
              </a:rPr>
              <a:t>.</a:t>
            </a:r>
            <a:r>
              <a:rPr lang="en-GB" sz="1300" dirty="0" smtClean="0">
                <a:solidFill>
                  <a:schemeClr val="accent2"/>
                </a:solidFill>
                <a:latin typeface="Arial" pitchFamily="34" charset="0"/>
                <a:cs typeface="Arial" pitchFamily="34" charset="0"/>
              </a:rPr>
              <a:t> </a:t>
            </a:r>
            <a:r>
              <a:rPr lang="hu-HU" sz="1300" dirty="0" smtClean="0">
                <a:solidFill>
                  <a:schemeClr val="accent2"/>
                </a:solidFill>
                <a:latin typeface="Arial" pitchFamily="34" charset="0"/>
                <a:cs typeface="Arial" pitchFamily="34" charset="0"/>
              </a:rPr>
              <a:t>T</a:t>
            </a:r>
            <a:r>
              <a:rPr lang="en-GB" sz="1300" dirty="0" smtClean="0">
                <a:solidFill>
                  <a:schemeClr val="accent2"/>
                </a:solidFill>
                <a:latin typeface="Arial" pitchFamily="34" charset="0"/>
                <a:cs typeface="Arial" pitchFamily="34" charset="0"/>
              </a:rPr>
              <a:t>hey</a:t>
            </a:r>
            <a:r>
              <a:rPr lang="hu-HU" sz="1300" dirty="0" smtClean="0">
                <a:solidFill>
                  <a:schemeClr val="accent2"/>
                </a:solidFill>
                <a:latin typeface="Arial" pitchFamily="34" charset="0"/>
                <a:cs typeface="Arial" pitchFamily="34" charset="0"/>
              </a:rPr>
              <a:t> </a:t>
            </a:r>
            <a:r>
              <a:rPr lang="hu-HU" sz="1300" dirty="0" err="1" smtClean="0">
                <a:solidFill>
                  <a:schemeClr val="accent2"/>
                </a:solidFill>
                <a:latin typeface="Arial" pitchFamily="34" charset="0"/>
                <a:cs typeface="Arial" pitchFamily="34" charset="0"/>
              </a:rPr>
              <a:t>are</a:t>
            </a:r>
            <a:r>
              <a:rPr lang="en-GB" sz="1300" dirty="0" smtClean="0">
                <a:solidFill>
                  <a:schemeClr val="accent2"/>
                </a:solidFill>
                <a:latin typeface="Arial" pitchFamily="34" charset="0"/>
                <a:cs typeface="Arial" pitchFamily="34" charset="0"/>
              </a:rPr>
              <a:t> involved in particular programs. </a:t>
            </a:r>
          </a:p>
          <a:p>
            <a:pPr>
              <a:spcBef>
                <a:spcPts val="300"/>
              </a:spcBef>
            </a:pPr>
            <a:r>
              <a:rPr lang="en-GB" sz="1300" b="1" dirty="0" smtClean="0">
                <a:solidFill>
                  <a:schemeClr val="accent2"/>
                </a:solidFill>
                <a:latin typeface="Arial" pitchFamily="34" charset="0"/>
                <a:cs typeface="Arial" pitchFamily="34" charset="0"/>
              </a:rPr>
              <a:t>DEVICE USAGE IS NOT SOPHISTICATED</a:t>
            </a:r>
            <a:r>
              <a:rPr lang="en-GB" sz="1300" dirty="0" smtClean="0">
                <a:solidFill>
                  <a:schemeClr val="accent2"/>
                </a:solidFill>
                <a:latin typeface="Arial" pitchFamily="34" charset="0"/>
                <a:cs typeface="Arial" pitchFamily="34" charset="0"/>
              </a:rPr>
              <a:t>, they own LCD TV mostly</a:t>
            </a:r>
            <a:r>
              <a:rPr lang="en-GB" sz="1300" b="1" dirty="0" smtClean="0">
                <a:solidFill>
                  <a:schemeClr val="accent2"/>
                </a:solidFill>
                <a:latin typeface="Arial" pitchFamily="34" charset="0"/>
                <a:cs typeface="Arial" pitchFamily="34" charset="0"/>
              </a:rPr>
              <a:t>. </a:t>
            </a:r>
            <a:r>
              <a:rPr lang="en-GB" sz="1300" dirty="0" smtClean="0">
                <a:solidFill>
                  <a:schemeClr val="accent2"/>
                </a:solidFill>
                <a:latin typeface="Arial" pitchFamily="34" charset="0"/>
                <a:cs typeface="Arial" pitchFamily="34" charset="0"/>
              </a:rPr>
              <a:t>The TV watching closely tied to the TV, consuming content on other device is rare. The segment slightly turned to the on-demand media services, BUT an attractive program, missed news navigate them to this platform. </a:t>
            </a:r>
          </a:p>
          <a:p>
            <a:pPr>
              <a:spcBef>
                <a:spcPts val="300"/>
              </a:spcBef>
            </a:pPr>
            <a:r>
              <a:rPr lang="en-GB" sz="1300" dirty="0" smtClean="0">
                <a:solidFill>
                  <a:schemeClr val="accent2"/>
                </a:solidFill>
                <a:latin typeface="Arial" pitchFamily="34" charset="0"/>
                <a:cs typeface="Arial" pitchFamily="34" charset="0"/>
              </a:rPr>
              <a:t>Advert consumption is minimal, BUT they  mostly </a:t>
            </a:r>
            <a:r>
              <a:rPr lang="en-GB" sz="1300" b="1" cap="all" dirty="0" smtClean="0">
                <a:solidFill>
                  <a:schemeClr val="accent2"/>
                </a:solidFill>
                <a:latin typeface="Arial" pitchFamily="34" charset="0"/>
                <a:cs typeface="Arial" pitchFamily="34" charset="0"/>
              </a:rPr>
              <a:t>stay at selected channel while advert block lasts. </a:t>
            </a:r>
          </a:p>
        </p:txBody>
      </p:sp>
      <p:pic>
        <p:nvPicPr>
          <p:cNvPr id="10" name="Picture 9"/>
          <p:cNvPicPr>
            <a:picLocks noChangeAspect="1"/>
          </p:cNvPicPr>
          <p:nvPr/>
        </p:nvPicPr>
        <p:blipFill rotWithShape="1">
          <a:blip r:embed="rId2"/>
          <a:srcRect l="16057"/>
          <a:stretch/>
        </p:blipFill>
        <p:spPr>
          <a:xfrm>
            <a:off x="5977107" y="2166252"/>
            <a:ext cx="2771357" cy="1676943"/>
          </a:xfrm>
          <a:prstGeom prst="rect">
            <a:avLst/>
          </a:prstGeom>
        </p:spPr>
      </p:pic>
      <p:pic>
        <p:nvPicPr>
          <p:cNvPr id="11" name="Picture 10"/>
          <p:cNvPicPr>
            <a:picLocks noChangeAspect="1"/>
          </p:cNvPicPr>
          <p:nvPr/>
        </p:nvPicPr>
        <p:blipFill rotWithShape="1">
          <a:blip r:embed="rId3"/>
          <a:srcRect l="7415" r="1783"/>
          <a:stretch/>
        </p:blipFill>
        <p:spPr>
          <a:xfrm>
            <a:off x="5972102" y="4470508"/>
            <a:ext cx="2733938" cy="1505441"/>
          </a:xfrm>
          <a:prstGeom prst="rect">
            <a:avLst/>
          </a:prstGeom>
        </p:spPr>
      </p:pic>
    </p:spTree>
    <p:extLst>
      <p:ext uri="{BB962C8B-B14F-4D97-AF65-F5344CB8AC3E}">
        <p14:creationId xmlns:p14="http://schemas.microsoft.com/office/powerpoint/2010/main" val="851407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bwMode="gray">
          <a:xfrm>
            <a:off x="323410" y="260350"/>
            <a:ext cx="6624854" cy="648300"/>
          </a:xfrm>
        </p:spPr>
        <p:txBody>
          <a:bodyPr/>
          <a:lstStyle/>
          <a:p>
            <a:r>
              <a:rPr lang="en-US" b="1" dirty="0" smtClean="0"/>
              <a:t>IN A COMPANY, CONSCIOUS TV VIEWERS</a:t>
            </a:r>
            <a:endParaRPr lang="en-US" b="1" dirty="0"/>
          </a:p>
        </p:txBody>
      </p:sp>
      <p:sp>
        <p:nvSpPr>
          <p:cNvPr id="15" name="Text Placeholder 1"/>
          <p:cNvSpPr txBox="1">
            <a:spLocks/>
          </p:cNvSpPr>
          <p:nvPr>
            <p:custDataLst>
              <p:tags r:id="rId3"/>
            </p:custDataLst>
          </p:nvPr>
        </p:nvSpPr>
        <p:spPr bwMode="gray">
          <a:xfrm>
            <a:off x="304800" y="1700808"/>
            <a:ext cx="4915272" cy="4392488"/>
          </a:xfrm>
          <a:prstGeom prst="rect">
            <a:avLst/>
          </a:prstGeom>
          <a:noFill/>
          <a:ln w="9525">
            <a:noFill/>
          </a:ln>
        </p:spPr>
        <p:txBody>
          <a:bodyPr vert="horz" lIns="0" tIns="0" rIns="0" bIns="0" rtlCol="0">
            <a:noAutofit/>
          </a:bodyPr>
          <a:lstStyle>
            <a:defPPr>
              <a:defRPr lang="en-US"/>
            </a:defPPr>
            <a:lvl1pPr marL="171450" marR="0" indent="-171450" fontAlgn="auto">
              <a:lnSpc>
                <a:spcPct val="100000"/>
              </a:lnSpc>
              <a:spcBef>
                <a:spcPts val="300"/>
              </a:spcBef>
              <a:spcAft>
                <a:spcPts val="0"/>
              </a:spcAft>
              <a:buClrTx/>
              <a:buSzTx/>
              <a:buFont typeface="Wingdings" panose="05000000000000000000" pitchFamily="2" charset="2"/>
              <a:buChar char="ü"/>
              <a:tabLst/>
              <a:defRPr sz="1600" b="1">
                <a:solidFill>
                  <a:schemeClr val="accent2"/>
                </a:solidFill>
                <a:latin typeface="Arial"/>
                <a:cs typeface="Arial" pitchFamily="34" charset="0"/>
              </a:defRPr>
            </a:lvl1pPr>
            <a:lvl2pPr marL="180000" marR="0" indent="-180000"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2pPr>
            <a:lvl3pPr marL="36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3pPr>
            <a:lvl4pPr marL="54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4pPr>
            <a:lvl5pPr marL="720000" marR="0" indent="-180975" fontAlgn="auto">
              <a:lnSpc>
                <a:spcPct val="100000"/>
              </a:lnSpc>
              <a:spcBef>
                <a:spcPts val="300"/>
              </a:spcBef>
              <a:spcAft>
                <a:spcPts val="0"/>
              </a:spcAft>
              <a:buClrTx/>
              <a:buSzTx/>
              <a:buFont typeface="Wingdings" panose="05000000000000000000" pitchFamily="2" charset="2"/>
              <a:buChar char="§"/>
              <a:tabLst/>
              <a:defRPr sz="1600" b="0" baseline="0">
                <a:cs typeface="Arial" pitchFamily="34" charset="0"/>
              </a:defRPr>
            </a:lvl5pPr>
            <a:lvl6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6pPr>
            <a:lvl7pPr marL="720000" marR="0" indent="-180975" fontAlgn="auto">
              <a:lnSpc>
                <a:spcPct val="100000"/>
              </a:lnSpc>
              <a:spcBef>
                <a:spcPts val="300"/>
              </a:spcBef>
              <a:spcAft>
                <a:spcPts val="0"/>
              </a:spcAft>
              <a:buClrTx/>
              <a:buSzTx/>
              <a:buFont typeface="Wingdings" panose="05000000000000000000" pitchFamily="2" charset="2"/>
              <a:buChar char="§"/>
              <a:tabLst/>
              <a:defRPr sz="1600">
                <a:cs typeface="Arial" pitchFamily="34" charset="0"/>
              </a:defRPr>
            </a:lvl7pPr>
            <a:lvl8pPr marL="539750" indent="-180975">
              <a:spcBef>
                <a:spcPts val="300"/>
              </a:spcBef>
              <a:buFont typeface="Arial" pitchFamily="34" charset="0"/>
              <a:buChar char="•"/>
              <a:defRPr sz="1600"/>
            </a:lvl8pPr>
            <a:lvl9pPr marL="720000" marR="0" indent="-180975" fontAlgn="auto">
              <a:lnSpc>
                <a:spcPct val="100000"/>
              </a:lnSpc>
              <a:spcBef>
                <a:spcPts val="300"/>
              </a:spcBef>
              <a:spcAft>
                <a:spcPts val="0"/>
              </a:spcAft>
              <a:buClrTx/>
              <a:buSzTx/>
              <a:buFont typeface="Wingdings" panose="05000000000000000000" pitchFamily="2" charset="2"/>
              <a:buChar char="§"/>
              <a:tabLst/>
              <a:defRPr sz="1600">
                <a:latin typeface="Arial" pitchFamily="34" charset="0"/>
                <a:cs typeface="Arial" pitchFamily="34" charset="0"/>
              </a:defRPr>
            </a:lvl9pPr>
          </a:lstStyle>
          <a:p>
            <a:r>
              <a:rPr lang="en-US" sz="1800" dirty="0" smtClean="0">
                <a:solidFill>
                  <a:srgbClr val="264283"/>
                </a:solidFill>
              </a:rPr>
              <a:t>MARRIED, LIVES IN PARTNERSHIP </a:t>
            </a:r>
            <a:r>
              <a:rPr lang="en-US" sz="1200" b="0" dirty="0" smtClean="0">
                <a:solidFill>
                  <a:schemeClr val="accent1"/>
                </a:solidFill>
              </a:rPr>
              <a:t>(82%, Index: 122)</a:t>
            </a:r>
            <a:endParaRPr lang="en-US" sz="1200" dirty="0" smtClean="0">
              <a:solidFill>
                <a:schemeClr val="accent1"/>
              </a:solidFill>
            </a:endParaRPr>
          </a:p>
          <a:p>
            <a:r>
              <a:rPr lang="en-US" sz="1800" dirty="0" smtClean="0">
                <a:solidFill>
                  <a:srgbClr val="264283"/>
                </a:solidFill>
              </a:rPr>
              <a:t>INACTIVE</a:t>
            </a:r>
            <a:r>
              <a:rPr lang="en-US" sz="1200" b="0" dirty="0" smtClean="0">
                <a:solidFill>
                  <a:schemeClr val="accent1"/>
                </a:solidFill>
              </a:rPr>
              <a:t>(48%, Index: 114)</a:t>
            </a:r>
            <a:endParaRPr lang="en-US" sz="1200" dirty="0" smtClean="0">
              <a:solidFill>
                <a:srgbClr val="264283"/>
              </a:solidFill>
            </a:endParaRPr>
          </a:p>
          <a:p>
            <a:r>
              <a:rPr lang="en-US" b="0" dirty="0" smtClean="0">
                <a:solidFill>
                  <a:srgbClr val="264283"/>
                </a:solidFill>
              </a:rPr>
              <a:t>HIGHER HOUSEHOLD SIZE, AT LEAST ONE </a:t>
            </a:r>
            <a:r>
              <a:rPr lang="en-US" dirty="0" smtClean="0">
                <a:solidFill>
                  <a:srgbClr val="264283"/>
                </a:solidFill>
              </a:rPr>
              <a:t>CHILD</a:t>
            </a:r>
            <a:r>
              <a:rPr lang="en-US" b="0" dirty="0" smtClean="0">
                <a:solidFill>
                  <a:srgbClr val="264283"/>
                </a:solidFill>
              </a:rPr>
              <a:t> IN THE HOUSEHOLD </a:t>
            </a:r>
            <a:r>
              <a:rPr lang="en-US" sz="1200" b="0" dirty="0" smtClean="0">
                <a:solidFill>
                  <a:schemeClr val="accent1"/>
                </a:solidFill>
              </a:rPr>
              <a:t>(3 or more people: 67%, Index: 118, at least one child: 35%, Index: 125)</a:t>
            </a:r>
            <a:endParaRPr lang="en-US" sz="1200" b="0" dirty="0" smtClean="0">
              <a:solidFill>
                <a:srgbClr val="264283"/>
              </a:solidFill>
            </a:endParaRPr>
          </a:p>
          <a:p>
            <a:r>
              <a:rPr lang="hu-HU" b="0" dirty="0" smtClean="0">
                <a:solidFill>
                  <a:srgbClr val="264283"/>
                </a:solidFill>
              </a:rPr>
              <a:t>MORE </a:t>
            </a:r>
            <a:r>
              <a:rPr lang="hu-HU" dirty="0" smtClean="0">
                <a:solidFill>
                  <a:srgbClr val="264283"/>
                </a:solidFill>
              </a:rPr>
              <a:t>SMARTPHONES</a:t>
            </a:r>
            <a:r>
              <a:rPr lang="hu-HU" b="0" dirty="0" smtClean="0">
                <a:solidFill>
                  <a:srgbClr val="264283"/>
                </a:solidFill>
              </a:rPr>
              <a:t>, </a:t>
            </a:r>
            <a:r>
              <a:rPr lang="hu-HU" dirty="0" smtClean="0">
                <a:solidFill>
                  <a:srgbClr val="264283"/>
                </a:solidFill>
              </a:rPr>
              <a:t>TABLETS</a:t>
            </a:r>
            <a:r>
              <a:rPr lang="hu-HU" b="0" dirty="0" smtClean="0">
                <a:solidFill>
                  <a:srgbClr val="264283"/>
                </a:solidFill>
              </a:rPr>
              <a:t> THAN THE AVERAGE </a:t>
            </a:r>
            <a:r>
              <a:rPr lang="en-US" sz="1200" b="0" dirty="0" smtClean="0">
                <a:solidFill>
                  <a:schemeClr val="accent1"/>
                </a:solidFill>
              </a:rPr>
              <a:t>(2 </a:t>
            </a:r>
            <a:r>
              <a:rPr lang="hu-HU" sz="1200" b="0" dirty="0" smtClean="0">
                <a:solidFill>
                  <a:schemeClr val="accent1"/>
                </a:solidFill>
              </a:rPr>
              <a:t>or more</a:t>
            </a:r>
            <a:r>
              <a:rPr lang="en-US" sz="1200" b="0" dirty="0" smtClean="0">
                <a:solidFill>
                  <a:schemeClr val="accent1"/>
                </a:solidFill>
              </a:rPr>
              <a:t> : 62%, Index: 111)</a:t>
            </a:r>
            <a:endParaRPr lang="en-US" sz="1200" dirty="0" smtClean="0">
              <a:solidFill>
                <a:srgbClr val="264283"/>
              </a:solidFill>
            </a:endParaRPr>
          </a:p>
          <a:p>
            <a:r>
              <a:rPr lang="hu-HU" b="0" dirty="0" smtClean="0">
                <a:solidFill>
                  <a:srgbClr val="264283"/>
                </a:solidFill>
              </a:rPr>
              <a:t>TYPICALLY THE SELECTED PROGRAMS WERE WATCHED BY </a:t>
            </a:r>
            <a:r>
              <a:rPr lang="hu-HU" dirty="0" smtClean="0">
                <a:solidFill>
                  <a:srgbClr val="264283"/>
                </a:solidFill>
              </a:rPr>
              <a:t>MORE PEOPLE</a:t>
            </a:r>
            <a:r>
              <a:rPr lang="en-US" dirty="0" smtClean="0">
                <a:solidFill>
                  <a:srgbClr val="264283"/>
                </a:solidFill>
              </a:rPr>
              <a:t> </a:t>
            </a:r>
            <a:r>
              <a:rPr lang="en-US" sz="1200" b="0" dirty="0" smtClean="0">
                <a:solidFill>
                  <a:schemeClr val="accent1"/>
                </a:solidFill>
              </a:rPr>
              <a:t>(</a:t>
            </a:r>
            <a:r>
              <a:rPr lang="hu-HU" sz="1200" b="0" dirty="0" err="1" smtClean="0">
                <a:solidFill>
                  <a:schemeClr val="accent1"/>
                </a:solidFill>
              </a:rPr>
              <a:t>alone</a:t>
            </a:r>
            <a:r>
              <a:rPr lang="en-US" sz="1200" b="0" dirty="0" smtClean="0">
                <a:solidFill>
                  <a:schemeClr val="accent1"/>
                </a:solidFill>
              </a:rPr>
              <a:t>: 13%, Index: 24)</a:t>
            </a:r>
            <a:endParaRPr lang="en-US" sz="1200" b="0" dirty="0" smtClean="0">
              <a:solidFill>
                <a:srgbClr val="264283"/>
              </a:solidFill>
            </a:endParaRPr>
          </a:p>
          <a:p>
            <a:r>
              <a:rPr lang="hu-HU" sz="1800" b="0" dirty="0" smtClean="0">
                <a:solidFill>
                  <a:srgbClr val="264283"/>
                </a:solidFill>
              </a:rPr>
              <a:t>THEY</a:t>
            </a:r>
            <a:r>
              <a:rPr lang="hu-HU" sz="1800" dirty="0" smtClean="0">
                <a:solidFill>
                  <a:srgbClr val="264283"/>
                </a:solidFill>
              </a:rPr>
              <a:t> PRE-DECIDED </a:t>
            </a:r>
            <a:r>
              <a:rPr lang="hu-HU" sz="1800" b="0" dirty="0" smtClean="0">
                <a:solidFill>
                  <a:srgbClr val="264283"/>
                </a:solidFill>
              </a:rPr>
              <a:t>TO WATCH THE SELECTED PROGRAMS </a:t>
            </a:r>
            <a:r>
              <a:rPr lang="en-US" sz="1200" b="0" dirty="0" smtClean="0">
                <a:solidFill>
                  <a:schemeClr val="accent1"/>
                </a:solidFill>
              </a:rPr>
              <a:t>(82%, Index: 124)</a:t>
            </a:r>
            <a:endParaRPr lang="en-US" sz="1200" b="0" dirty="0" smtClean="0">
              <a:solidFill>
                <a:srgbClr val="264283"/>
              </a:solidFill>
            </a:endParaRPr>
          </a:p>
          <a:p>
            <a:r>
              <a:rPr lang="hu-HU" b="0" dirty="0" smtClean="0">
                <a:solidFill>
                  <a:srgbClr val="264283"/>
                </a:solidFill>
              </a:rPr>
              <a:t>TV DOES </a:t>
            </a:r>
            <a:r>
              <a:rPr lang="hu-HU" dirty="0" smtClean="0">
                <a:solidFill>
                  <a:srgbClr val="264283"/>
                </a:solidFill>
              </a:rPr>
              <a:t>NOT </a:t>
            </a:r>
            <a:r>
              <a:rPr lang="hu-HU" b="0" dirty="0" smtClean="0">
                <a:solidFill>
                  <a:srgbClr val="264283"/>
                </a:solidFill>
              </a:rPr>
              <a:t>PLAY A </a:t>
            </a:r>
            <a:r>
              <a:rPr lang="hu-HU" dirty="0" smtClean="0">
                <a:solidFill>
                  <a:srgbClr val="264283"/>
                </a:solidFill>
              </a:rPr>
              <a:t>CENTRAL ROLE </a:t>
            </a:r>
            <a:r>
              <a:rPr lang="hu-HU" b="0" dirty="0" smtClean="0">
                <a:solidFill>
                  <a:srgbClr val="264283"/>
                </a:solidFill>
              </a:rPr>
              <a:t>IN LEISURE TIME, BUT IT IS NOT ONLY BACKGROUND NOISE</a:t>
            </a:r>
            <a:r>
              <a:rPr lang="en-US" b="0" dirty="0" smtClean="0">
                <a:solidFill>
                  <a:srgbClr val="264283"/>
                </a:solidFill>
              </a:rPr>
              <a:t>A TV</a:t>
            </a:r>
            <a:endParaRPr lang="en-US" b="0" dirty="0">
              <a:solidFill>
                <a:srgbClr val="264283"/>
              </a:solidFill>
            </a:endParaRPr>
          </a:p>
        </p:txBody>
      </p:sp>
      <p:pic>
        <p:nvPicPr>
          <p:cNvPr id="6" name="Picture 2" descr="O:\PROJECTEK_2015\111531.XXX\111531503_Tartalomfogyasztás kutatás - kvali+kvanti\11_Elemző munka\Temp\kepek\42-29011385.jpg"/>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26358" r="16635"/>
          <a:stretch/>
        </p:blipFill>
        <p:spPr bwMode="auto">
          <a:xfrm>
            <a:off x="5292080" y="1700808"/>
            <a:ext cx="3516602" cy="4104456"/>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1"/>
          <p:cNvSpPr>
            <a:spLocks noGrp="1"/>
          </p:cNvSpPr>
          <p:nvPr>
            <p:ph type="body" sz="quarter" idx="10"/>
            <p:custDataLst>
              <p:tags r:id="rId4"/>
            </p:custDataLst>
          </p:nvPr>
        </p:nvSpPr>
        <p:spPr bwMode="gray">
          <a:xfrm>
            <a:off x="323850" y="1052513"/>
            <a:ext cx="8496300" cy="288000"/>
          </a:xfrm>
        </p:spPr>
        <p:txBody>
          <a:bodyPr/>
          <a:lstStyle/>
          <a:p>
            <a:r>
              <a:rPr lang="en-US" dirty="0" smtClean="0"/>
              <a:t>Typical characteristics of the segment, which differ from the average</a:t>
            </a:r>
            <a:endParaRPr lang="en-US" dirty="0"/>
          </a:p>
        </p:txBody>
      </p:sp>
    </p:spTree>
    <p:custDataLst>
      <p:tags r:id="rId1"/>
    </p:custDataLst>
    <p:extLst>
      <p:ext uri="{BB962C8B-B14F-4D97-AF65-F5344CB8AC3E}">
        <p14:creationId xmlns:p14="http://schemas.microsoft.com/office/powerpoint/2010/main" val="311996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323528" y="1313166"/>
            <a:ext cx="5616624" cy="5212178"/>
          </a:xfrm>
          <a:prstGeom prst="roundRect">
            <a:avLst>
              <a:gd name="adj" fmla="val 5693"/>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hu-HU" sz="1600" smtClean="0">
              <a:solidFill>
                <a:schemeClr val="tx1"/>
              </a:solidFill>
              <a:latin typeface="Arial" pitchFamily="34" charset="0"/>
              <a:cs typeface="Arial" pitchFamily="34" charset="0"/>
            </a:endParaRPr>
          </a:p>
        </p:txBody>
      </p:sp>
      <p:sp>
        <p:nvSpPr>
          <p:cNvPr id="5" name="TextBox 4"/>
          <p:cNvSpPr txBox="1"/>
          <p:nvPr/>
        </p:nvSpPr>
        <p:spPr>
          <a:xfrm>
            <a:off x="467544" y="1412776"/>
            <a:ext cx="5328592" cy="4968552"/>
          </a:xfrm>
          <a:prstGeom prst="rect">
            <a:avLst/>
          </a:prstGeom>
          <a:noFill/>
        </p:spPr>
        <p:txBody>
          <a:bodyPr wrap="square" lIns="0" tIns="0" rIns="0" bIns="0" rtlCol="0">
            <a:noAutofit/>
          </a:bodyPr>
          <a:lstStyle/>
          <a:p>
            <a:pPr>
              <a:spcBef>
                <a:spcPts val="300"/>
              </a:spcBef>
            </a:pPr>
            <a:r>
              <a:rPr lang="en-US" sz="1100" dirty="0" smtClean="0">
                <a:solidFill>
                  <a:schemeClr val="accent1"/>
                </a:solidFill>
                <a:latin typeface="Arial" pitchFamily="34" charset="0"/>
                <a:cs typeface="Arial" pitchFamily="34" charset="0"/>
              </a:rPr>
              <a:t>Their behavior, thinking are similar in many cases with the alone, conscious TV viewers: </a:t>
            </a:r>
            <a:r>
              <a:rPr lang="en-US" sz="1200" b="1" dirty="0" smtClean="0">
                <a:solidFill>
                  <a:schemeClr val="accent1"/>
                </a:solidFill>
                <a:latin typeface="Arial" pitchFamily="34" charset="0"/>
                <a:cs typeface="Arial" pitchFamily="34" charset="0"/>
              </a:rPr>
              <a:t>THE TV WATCHING IS MOSTLY PLANNED, BUT FAMILY PROGRAM SCHEDULE </a:t>
            </a:r>
            <a:r>
              <a:rPr lang="en-US" sz="1200" dirty="0" smtClean="0">
                <a:solidFill>
                  <a:schemeClr val="accent1"/>
                </a:solidFill>
                <a:latin typeface="Arial" pitchFamily="34" charset="0"/>
                <a:cs typeface="Arial" pitchFamily="34" charset="0"/>
              </a:rPr>
              <a:t>exists</a:t>
            </a:r>
            <a:r>
              <a:rPr lang="hu-HU" sz="1200" dirty="0" smtClean="0">
                <a:solidFill>
                  <a:schemeClr val="accent1"/>
                </a:solidFill>
                <a:latin typeface="Arial" pitchFamily="34" charset="0"/>
                <a:cs typeface="Arial" pitchFamily="34" charset="0"/>
              </a:rPr>
              <a:t> </a:t>
            </a:r>
            <a:r>
              <a:rPr lang="en-US" sz="1200" b="1" dirty="0">
                <a:solidFill>
                  <a:schemeClr val="accent1"/>
                </a:solidFill>
                <a:latin typeface="Arial" pitchFamily="34" charset="0"/>
                <a:cs typeface="Arial" pitchFamily="34" charset="0"/>
              </a:rPr>
              <a:t>in their mind.</a:t>
            </a:r>
            <a:r>
              <a:rPr lang="en-US" sz="1100" dirty="0" smtClean="0">
                <a:solidFill>
                  <a:schemeClr val="accent1"/>
                </a:solidFill>
                <a:latin typeface="Arial" pitchFamily="34" charset="0"/>
                <a:cs typeface="Arial" pitchFamily="34" charset="0"/>
              </a:rPr>
              <a:t> The TV watching </a:t>
            </a:r>
            <a:r>
              <a:rPr lang="hu-HU" sz="1100" dirty="0" smtClean="0">
                <a:solidFill>
                  <a:schemeClr val="accent1"/>
                </a:solidFill>
                <a:latin typeface="Arial" pitchFamily="34" charset="0"/>
                <a:cs typeface="Arial" pitchFamily="34" charset="0"/>
              </a:rPr>
              <a:t>is </a:t>
            </a:r>
            <a:r>
              <a:rPr lang="en-US" sz="1100" dirty="0" smtClean="0">
                <a:solidFill>
                  <a:schemeClr val="accent1"/>
                </a:solidFill>
                <a:latin typeface="Arial" pitchFamily="34" charset="0"/>
                <a:cs typeface="Arial" pitchFamily="34" charset="0"/>
              </a:rPr>
              <a:t>closely connected to the </a:t>
            </a:r>
            <a:r>
              <a:rPr lang="en-US" sz="1200" b="1" dirty="0" smtClean="0">
                <a:solidFill>
                  <a:schemeClr val="accent1"/>
                </a:solidFill>
                <a:latin typeface="Arial" pitchFamily="34" charset="0"/>
                <a:cs typeface="Arial" pitchFamily="34" charset="0"/>
              </a:rPr>
              <a:t>COMMON ENTERTAINMENT</a:t>
            </a:r>
            <a:r>
              <a:rPr lang="en-US" sz="1100" b="1" dirty="0" smtClean="0">
                <a:solidFill>
                  <a:schemeClr val="accent1"/>
                </a:solidFill>
                <a:latin typeface="Arial" pitchFamily="34" charset="0"/>
                <a:cs typeface="Arial" pitchFamily="34" charset="0"/>
              </a:rPr>
              <a:t>. </a:t>
            </a:r>
          </a:p>
          <a:p>
            <a:pPr>
              <a:spcBef>
                <a:spcPts val="300"/>
              </a:spcBef>
            </a:pPr>
            <a:r>
              <a:rPr lang="en-US" sz="1100" dirty="0" smtClean="0">
                <a:solidFill>
                  <a:schemeClr val="accent1"/>
                </a:solidFill>
                <a:latin typeface="Arial" pitchFamily="34" charset="0"/>
                <a:cs typeface="Arial" pitchFamily="34" charset="0"/>
              </a:rPr>
              <a:t>The TV is </a:t>
            </a:r>
            <a:r>
              <a:rPr lang="en-US" sz="1200" dirty="0" smtClean="0">
                <a:solidFill>
                  <a:schemeClr val="accent1"/>
                </a:solidFill>
                <a:latin typeface="Arial" pitchFamily="34" charset="0"/>
                <a:cs typeface="Arial" pitchFamily="34" charset="0"/>
              </a:rPr>
              <a:t>a</a:t>
            </a:r>
            <a:r>
              <a:rPr lang="en-US" sz="1200" b="1" dirty="0" smtClean="0">
                <a:solidFill>
                  <a:schemeClr val="accent1"/>
                </a:solidFill>
                <a:latin typeface="Arial" pitchFamily="34" charset="0"/>
                <a:cs typeface="Arial" pitchFamily="34" charset="0"/>
              </a:rPr>
              <a:t> DAILY COMPANION </a:t>
            </a:r>
            <a:r>
              <a:rPr lang="en-US" sz="1200" dirty="0" smtClean="0">
                <a:solidFill>
                  <a:schemeClr val="accent1"/>
                </a:solidFill>
                <a:latin typeface="Arial" pitchFamily="34" charset="0"/>
                <a:cs typeface="Arial" pitchFamily="34" charset="0"/>
              </a:rPr>
              <a:t>for this segment, too</a:t>
            </a:r>
            <a:r>
              <a:rPr lang="en-US" sz="1100" dirty="0" smtClean="0">
                <a:solidFill>
                  <a:schemeClr val="accent1"/>
                </a:solidFill>
                <a:latin typeface="Arial" pitchFamily="34" charset="0"/>
                <a:cs typeface="Arial" pitchFamily="34" charset="0"/>
              </a:rPr>
              <a:t>. It has key role in the family entertainment. BUT TV viewing is strongly connected to joint decision-making, the segment seeks the common experience of entertainment. The segment is broadly aware of program schedule and which of these are suitable for everyone. They select from defined program set, switching is not typical.  They switch to another channel when no relevant content is available to any family member. PROGRAMS OF </a:t>
            </a:r>
            <a:r>
              <a:rPr lang="en-US" sz="1200" b="1" dirty="0" smtClean="0">
                <a:solidFill>
                  <a:schemeClr val="accent1"/>
                </a:solidFill>
                <a:latin typeface="Arial" pitchFamily="34" charset="0"/>
                <a:cs typeface="Arial" pitchFamily="34" charset="0"/>
              </a:rPr>
              <a:t>BROAD TARGET AND AGE GROUP COULD EASILY </a:t>
            </a:r>
            <a:r>
              <a:rPr lang="hu-HU" sz="1200" b="1" dirty="0" smtClean="0">
                <a:solidFill>
                  <a:schemeClr val="accent1"/>
                </a:solidFill>
                <a:latin typeface="Arial" pitchFamily="34" charset="0"/>
                <a:cs typeface="Arial" pitchFamily="34" charset="0"/>
              </a:rPr>
              <a:t>REACH </a:t>
            </a:r>
            <a:r>
              <a:rPr lang="en-US" sz="1200" b="1" dirty="0" smtClean="0">
                <a:solidFill>
                  <a:schemeClr val="accent1"/>
                </a:solidFill>
                <a:latin typeface="Arial" pitchFamily="34" charset="0"/>
                <a:cs typeface="Arial" pitchFamily="34" charset="0"/>
              </a:rPr>
              <a:t>THE SEGMENT. Their decision making process is mostly family and program </a:t>
            </a:r>
            <a:r>
              <a:rPr lang="hu-HU" sz="1200" b="1" dirty="0" err="1" smtClean="0">
                <a:solidFill>
                  <a:schemeClr val="accent1"/>
                </a:solidFill>
                <a:latin typeface="Arial" pitchFamily="34" charset="0"/>
                <a:cs typeface="Arial" pitchFamily="34" charset="0"/>
              </a:rPr>
              <a:t>driven</a:t>
            </a:r>
            <a:r>
              <a:rPr lang="en-US" sz="1200" b="1" dirty="0" smtClean="0">
                <a:solidFill>
                  <a:schemeClr val="accent1"/>
                </a:solidFill>
                <a:latin typeface="Arial" pitchFamily="34" charset="0"/>
                <a:cs typeface="Arial" pitchFamily="34" charset="0"/>
              </a:rPr>
              <a:t>. </a:t>
            </a:r>
            <a:endParaRPr lang="en-US" sz="1100" dirty="0" smtClean="0">
              <a:solidFill>
                <a:schemeClr val="accent1"/>
              </a:solidFill>
              <a:latin typeface="Arial" pitchFamily="34" charset="0"/>
              <a:cs typeface="Arial" pitchFamily="34" charset="0"/>
            </a:endParaRPr>
          </a:p>
          <a:p>
            <a:pPr>
              <a:spcBef>
                <a:spcPts val="300"/>
              </a:spcBef>
            </a:pPr>
            <a:r>
              <a:rPr lang="en-US" sz="1100" dirty="0" smtClean="0">
                <a:solidFill>
                  <a:schemeClr val="accent1"/>
                </a:solidFill>
                <a:latin typeface="Arial" pitchFamily="34" charset="0"/>
                <a:cs typeface="Arial" pitchFamily="34" charset="0"/>
              </a:rPr>
              <a:t>The </a:t>
            </a:r>
            <a:r>
              <a:rPr lang="en-US" sz="1200" b="1" dirty="0" smtClean="0">
                <a:solidFill>
                  <a:schemeClr val="accent1"/>
                </a:solidFill>
                <a:latin typeface="Arial" pitchFamily="34" charset="0"/>
                <a:cs typeface="Arial" pitchFamily="34" charset="0"/>
              </a:rPr>
              <a:t>DEVICE USAGE </a:t>
            </a:r>
            <a:r>
              <a:rPr lang="en-US" sz="1100" dirty="0" smtClean="0">
                <a:solidFill>
                  <a:schemeClr val="accent1"/>
                </a:solidFill>
                <a:latin typeface="Arial" pitchFamily="34" charset="0"/>
                <a:cs typeface="Arial" pitchFamily="34" charset="0"/>
              </a:rPr>
              <a:t>of the segment is mostly </a:t>
            </a:r>
            <a:r>
              <a:rPr lang="en-US" sz="1200" b="1" dirty="0" smtClean="0">
                <a:solidFill>
                  <a:schemeClr val="accent1"/>
                </a:solidFill>
                <a:latin typeface="Arial" pitchFamily="34" charset="0"/>
                <a:cs typeface="Arial" pitchFamily="34" charset="0"/>
              </a:rPr>
              <a:t>BASIC, </a:t>
            </a:r>
            <a:r>
              <a:rPr lang="en-US" sz="1200" dirty="0" smtClean="0">
                <a:solidFill>
                  <a:schemeClr val="accent1"/>
                </a:solidFill>
                <a:latin typeface="Arial" pitchFamily="34" charset="0"/>
                <a:cs typeface="Arial" pitchFamily="34" charset="0"/>
              </a:rPr>
              <a:t>they are typically linear TV viewers</a:t>
            </a:r>
            <a:r>
              <a:rPr lang="en-US" sz="1200" b="1" dirty="0" smtClean="0">
                <a:solidFill>
                  <a:schemeClr val="accent1"/>
                </a:solidFill>
                <a:latin typeface="Arial" pitchFamily="34" charset="0"/>
                <a:cs typeface="Arial" pitchFamily="34" charset="0"/>
              </a:rPr>
              <a:t>.</a:t>
            </a:r>
            <a:r>
              <a:rPr lang="en-US" sz="1100" dirty="0" smtClean="0">
                <a:solidFill>
                  <a:schemeClr val="accent1"/>
                </a:solidFill>
                <a:latin typeface="Arial" pitchFamily="34" charset="0"/>
                <a:cs typeface="Arial" pitchFamily="34" charset="0"/>
              </a:rPr>
              <a:t> The set-top-box </a:t>
            </a:r>
            <a:r>
              <a:rPr lang="hu-HU" sz="1100" dirty="0" smtClean="0">
                <a:solidFill>
                  <a:schemeClr val="accent1"/>
                </a:solidFill>
                <a:latin typeface="Arial" pitchFamily="34" charset="0"/>
                <a:cs typeface="Arial" pitchFamily="34" charset="0"/>
              </a:rPr>
              <a:t>is </a:t>
            </a:r>
            <a:r>
              <a:rPr lang="en-US" sz="1100" dirty="0" smtClean="0">
                <a:solidFill>
                  <a:schemeClr val="accent1"/>
                </a:solidFill>
                <a:latin typeface="Arial" pitchFamily="34" charset="0"/>
                <a:cs typeface="Arial" pitchFamily="34" charset="0"/>
              </a:rPr>
              <a:t>mostly used for orientation. Downloading movies </a:t>
            </a:r>
            <a:r>
              <a:rPr lang="hu-HU" sz="1100" dirty="0" smtClean="0">
                <a:solidFill>
                  <a:schemeClr val="accent1"/>
                </a:solidFill>
                <a:latin typeface="Arial" pitchFamily="34" charset="0"/>
                <a:cs typeface="Arial" pitchFamily="34" charset="0"/>
              </a:rPr>
              <a:t>is </a:t>
            </a:r>
            <a:r>
              <a:rPr lang="en-US" sz="1100" dirty="0" smtClean="0">
                <a:solidFill>
                  <a:schemeClr val="accent1"/>
                </a:solidFill>
                <a:latin typeface="Arial" pitchFamily="34" charset="0"/>
                <a:cs typeface="Arial" pitchFamily="34" charset="0"/>
              </a:rPr>
              <a:t>mostly considered at weekends as family cinema. At that time they connect laptop to the TV because screen experience, quality is quite important during consumption.  Catch-up TV, VOD services are not used, since only one person would be interested in the family. However, we met a family where the eldest child used on-demand media services quite frequently – mostly Catch-up TV, downloaded contents -  independently of other family members. </a:t>
            </a:r>
          </a:p>
          <a:p>
            <a:pPr>
              <a:spcBef>
                <a:spcPts val="300"/>
              </a:spcBef>
            </a:pPr>
            <a:r>
              <a:rPr lang="en-US" sz="1200" b="1" dirty="0" smtClean="0">
                <a:solidFill>
                  <a:schemeClr val="accent1"/>
                </a:solidFill>
                <a:latin typeface="Arial" pitchFamily="34" charset="0"/>
                <a:cs typeface="Arial" pitchFamily="34" charset="0"/>
              </a:rPr>
              <a:t>In case of ADVERTISING BLOCK they switch to another channel immediately: for families </a:t>
            </a:r>
            <a:r>
              <a:rPr lang="en-US" sz="1200" dirty="0" smtClean="0">
                <a:solidFill>
                  <a:schemeClr val="accent1"/>
                </a:solidFill>
                <a:latin typeface="Arial" pitchFamily="34" charset="0"/>
                <a:cs typeface="Arial" pitchFamily="34" charset="0"/>
              </a:rPr>
              <a:t>this period offers chance to do home tasks, </a:t>
            </a:r>
            <a:r>
              <a:rPr lang="en-US" sz="1200" b="1" dirty="0" smtClean="0">
                <a:solidFill>
                  <a:schemeClr val="accent1"/>
                </a:solidFill>
                <a:latin typeface="Arial" pitchFamily="34" charset="0"/>
                <a:cs typeface="Arial" pitchFamily="34" charset="0"/>
              </a:rPr>
              <a:t>for couples</a:t>
            </a:r>
            <a:r>
              <a:rPr lang="en-US" sz="1200" dirty="0" smtClean="0">
                <a:solidFill>
                  <a:schemeClr val="accent1"/>
                </a:solidFill>
                <a:latin typeface="Arial" pitchFamily="34" charset="0"/>
                <a:cs typeface="Arial" pitchFamily="34" charset="0"/>
              </a:rPr>
              <a:t> the advertising block breaks the intimate atmosphere of favorite series, programs. </a:t>
            </a:r>
            <a:endParaRPr lang="en-US" sz="1100" dirty="0" smtClean="0">
              <a:solidFill>
                <a:schemeClr val="accent1"/>
              </a:solidFill>
              <a:latin typeface="Arial" pitchFamily="34" charset="0"/>
              <a:cs typeface="Arial" pitchFamily="34" charset="0"/>
            </a:endParaRPr>
          </a:p>
        </p:txBody>
      </p:sp>
      <p:pic>
        <p:nvPicPr>
          <p:cNvPr id="7" name="Picture 6"/>
          <p:cNvPicPr>
            <a:picLocks noChangeAspect="1"/>
          </p:cNvPicPr>
          <p:nvPr/>
        </p:nvPicPr>
        <p:blipFill>
          <a:blip r:embed="rId2"/>
          <a:stretch>
            <a:fillRect/>
          </a:stretch>
        </p:blipFill>
        <p:spPr>
          <a:xfrm>
            <a:off x="6188937" y="1713738"/>
            <a:ext cx="2631535" cy="1751167"/>
          </a:xfrm>
          <a:prstGeom prst="rect">
            <a:avLst/>
          </a:prstGeom>
        </p:spPr>
      </p:pic>
      <p:pic>
        <p:nvPicPr>
          <p:cNvPr id="8" name="Picture 7"/>
          <p:cNvPicPr>
            <a:picLocks noChangeAspect="1"/>
          </p:cNvPicPr>
          <p:nvPr/>
        </p:nvPicPr>
        <p:blipFill>
          <a:blip r:embed="rId3"/>
          <a:stretch>
            <a:fillRect/>
          </a:stretch>
        </p:blipFill>
        <p:spPr>
          <a:xfrm>
            <a:off x="6156177" y="4063667"/>
            <a:ext cx="2641104" cy="1741597"/>
          </a:xfrm>
          <a:prstGeom prst="rect">
            <a:avLst/>
          </a:prstGeom>
        </p:spPr>
      </p:pic>
      <p:sp>
        <p:nvSpPr>
          <p:cNvPr id="9" name="Title 2"/>
          <p:cNvSpPr>
            <a:spLocks noGrp="1"/>
          </p:cNvSpPr>
          <p:nvPr>
            <p:ph type="title"/>
          </p:nvPr>
        </p:nvSpPr>
        <p:spPr>
          <a:xfrm>
            <a:off x="323850" y="188640"/>
            <a:ext cx="6335713" cy="647402"/>
          </a:xfrm>
        </p:spPr>
        <p:txBody>
          <a:bodyPr/>
          <a:lstStyle/>
          <a:p>
            <a:r>
              <a:rPr lang="hu-HU" b="1" smtClean="0"/>
              <a:t>IN A COMPANY, CONSCIOUS TV VIEWERS</a:t>
            </a:r>
            <a:endParaRPr lang="hu-HU" sz="1800" b="1"/>
          </a:p>
        </p:txBody>
      </p:sp>
    </p:spTree>
    <p:extLst>
      <p:ext uri="{BB962C8B-B14F-4D97-AF65-F5344CB8AC3E}">
        <p14:creationId xmlns:p14="http://schemas.microsoft.com/office/powerpoint/2010/main" val="2959520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251520" y="1340769"/>
            <a:ext cx="5328592" cy="4320479"/>
          </a:xfrm>
          <a:prstGeom prst="roundRect">
            <a:avLst>
              <a:gd name="adj" fmla="val 5693"/>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smtClean="0">
              <a:solidFill>
                <a:schemeClr val="tx1"/>
              </a:solidFill>
              <a:latin typeface="Arial" pitchFamily="34" charset="0"/>
              <a:cs typeface="Arial" pitchFamily="34" charset="0"/>
            </a:endParaRPr>
          </a:p>
        </p:txBody>
      </p:sp>
      <p:sp>
        <p:nvSpPr>
          <p:cNvPr id="5" name="TextBox 4"/>
          <p:cNvSpPr txBox="1"/>
          <p:nvPr/>
        </p:nvSpPr>
        <p:spPr>
          <a:xfrm>
            <a:off x="385534" y="1412777"/>
            <a:ext cx="5050562" cy="4608512"/>
          </a:xfrm>
          <a:prstGeom prst="rect">
            <a:avLst/>
          </a:prstGeom>
          <a:noFill/>
        </p:spPr>
        <p:txBody>
          <a:bodyPr wrap="square" lIns="0" tIns="0" rIns="0" bIns="0" rtlCol="0">
            <a:noAutofit/>
          </a:bodyPr>
          <a:lstStyle/>
          <a:p>
            <a:pPr>
              <a:spcBef>
                <a:spcPts val="300"/>
              </a:spcBef>
            </a:pPr>
            <a:r>
              <a:rPr lang="en-US" sz="1100" dirty="0" smtClean="0">
                <a:solidFill>
                  <a:schemeClr val="accent1"/>
                </a:solidFill>
                <a:latin typeface="Arial" pitchFamily="34" charset="0"/>
                <a:cs typeface="Arial" pitchFamily="34" charset="0"/>
              </a:rPr>
              <a:t>In terms of TV watching habits it is </a:t>
            </a:r>
            <a:r>
              <a:rPr lang="hu-HU" sz="1100" dirty="0" err="1" smtClean="0">
                <a:solidFill>
                  <a:schemeClr val="accent1"/>
                </a:solidFill>
                <a:latin typeface="Arial" pitchFamily="34" charset="0"/>
                <a:cs typeface="Arial" pitchFamily="34" charset="0"/>
              </a:rPr>
              <a:t>still</a:t>
            </a:r>
            <a:r>
              <a:rPr lang="hu-HU" sz="1100" dirty="0" smtClean="0">
                <a:solidFill>
                  <a:schemeClr val="accent1"/>
                </a:solidFill>
                <a:latin typeface="Arial" pitchFamily="34" charset="0"/>
                <a:cs typeface="Arial" pitchFamily="34" charset="0"/>
              </a:rPr>
              <a:t> a </a:t>
            </a:r>
            <a:r>
              <a:rPr lang="en-US" sz="1100" dirty="0" smtClean="0">
                <a:solidFill>
                  <a:schemeClr val="accent1"/>
                </a:solidFill>
                <a:latin typeface="Arial" pitchFamily="34" charset="0"/>
                <a:cs typeface="Arial" pitchFamily="34" charset="0"/>
              </a:rPr>
              <a:t>unique, small segment. </a:t>
            </a:r>
            <a:r>
              <a:rPr lang="en-US" sz="1100" b="1" dirty="0" smtClean="0">
                <a:solidFill>
                  <a:schemeClr val="accent1"/>
                </a:solidFill>
                <a:latin typeface="Arial" pitchFamily="34" charset="0"/>
                <a:cs typeface="Arial" pitchFamily="34" charset="0"/>
              </a:rPr>
              <a:t>THEY HAVE DAILY CONTACT ONLY WITH TV SCREEN, LINEAR PROGRAM CONSUMPTION IS NOT TYPICAL.</a:t>
            </a:r>
          </a:p>
          <a:p>
            <a:pPr>
              <a:spcBef>
                <a:spcPts val="300"/>
              </a:spcBef>
            </a:pPr>
            <a:r>
              <a:rPr lang="en-US" sz="1100" b="1" dirty="0" smtClean="0">
                <a:solidFill>
                  <a:schemeClr val="accent1"/>
                </a:solidFill>
                <a:latin typeface="Arial" pitchFamily="34" charset="0"/>
                <a:cs typeface="Arial" pitchFamily="34" charset="0"/>
              </a:rPr>
              <a:t>THE TV HAS FUNCTIONAL ROLE </a:t>
            </a:r>
            <a:r>
              <a:rPr lang="en-US" sz="1100" dirty="0" smtClean="0">
                <a:solidFill>
                  <a:schemeClr val="accent1"/>
                </a:solidFill>
                <a:latin typeface="Arial" pitchFamily="34" charset="0"/>
                <a:cs typeface="Arial" pitchFamily="34" charset="0"/>
              </a:rPr>
              <a:t>in their life, </a:t>
            </a:r>
            <a:r>
              <a:rPr lang="en-US" sz="1100" b="1" cap="all" dirty="0" smtClean="0">
                <a:solidFill>
                  <a:schemeClr val="accent1"/>
                </a:solidFill>
                <a:latin typeface="Arial" pitchFamily="34" charset="0"/>
                <a:cs typeface="Arial" pitchFamily="34" charset="0"/>
              </a:rPr>
              <a:t>they watch the downloaded contents through TV</a:t>
            </a:r>
            <a:r>
              <a:rPr lang="en-US" sz="1100" dirty="0" smtClean="0">
                <a:solidFill>
                  <a:schemeClr val="accent1"/>
                </a:solidFill>
                <a:latin typeface="Arial" pitchFamily="34" charset="0"/>
                <a:cs typeface="Arial" pitchFamily="34" charset="0"/>
              </a:rPr>
              <a:t>. Therefore they describe TV watching  as content consumption which is associated with personalized entertainment. Regardless </a:t>
            </a:r>
            <a:r>
              <a:rPr lang="hu-HU" sz="1100" dirty="0" err="1" smtClean="0">
                <a:solidFill>
                  <a:schemeClr val="accent1"/>
                </a:solidFill>
                <a:latin typeface="Arial" pitchFamily="34" charset="0"/>
                <a:cs typeface="Arial" pitchFamily="34" charset="0"/>
              </a:rPr>
              <a:t>the</a:t>
            </a:r>
            <a:r>
              <a:rPr lang="hu-HU" sz="1100" dirty="0" smtClean="0">
                <a:solidFill>
                  <a:schemeClr val="accent1"/>
                </a:solidFill>
                <a:latin typeface="Arial" pitchFamily="34" charset="0"/>
                <a:cs typeface="Arial" pitchFamily="34" charset="0"/>
              </a:rPr>
              <a:t> </a:t>
            </a:r>
            <a:r>
              <a:rPr lang="en-US" sz="1100" dirty="0" smtClean="0">
                <a:solidFill>
                  <a:schemeClr val="accent1"/>
                </a:solidFill>
                <a:latin typeface="Arial" pitchFamily="34" charset="0"/>
                <a:cs typeface="Arial" pitchFamily="34" charset="0"/>
              </a:rPr>
              <a:t>week period</a:t>
            </a:r>
            <a:r>
              <a:rPr lang="hu-HU" sz="1100" dirty="0" smtClean="0">
                <a:solidFill>
                  <a:schemeClr val="accent1"/>
                </a:solidFill>
                <a:latin typeface="Arial" pitchFamily="34" charset="0"/>
                <a:cs typeface="Arial" pitchFamily="34" charset="0"/>
              </a:rPr>
              <a:t>,</a:t>
            </a:r>
            <a:r>
              <a:rPr lang="en-US" sz="1100" dirty="0" smtClean="0">
                <a:solidFill>
                  <a:schemeClr val="accent1"/>
                </a:solidFill>
                <a:latin typeface="Arial" pitchFamily="34" charset="0"/>
                <a:cs typeface="Arial" pitchFamily="34" charset="0"/>
              </a:rPr>
              <a:t> mostly </a:t>
            </a:r>
            <a:r>
              <a:rPr lang="en-US" sz="1100" b="1" dirty="0" smtClean="0">
                <a:solidFill>
                  <a:schemeClr val="accent1"/>
                </a:solidFill>
                <a:latin typeface="Arial" pitchFamily="34" charset="0"/>
                <a:cs typeface="Arial" pitchFamily="34" charset="0"/>
              </a:rPr>
              <a:t>EVENING</a:t>
            </a:r>
            <a:r>
              <a:rPr lang="en-US" sz="1100" dirty="0" smtClean="0">
                <a:solidFill>
                  <a:schemeClr val="accent1"/>
                </a:solidFill>
                <a:latin typeface="Arial" pitchFamily="34" charset="0"/>
                <a:cs typeface="Arial" pitchFamily="34" charset="0"/>
              </a:rPr>
              <a:t> consumption is characteristic. At this time they mostly watch episodes of followed series or movies. </a:t>
            </a:r>
            <a:r>
              <a:rPr lang="en-US" sz="1100" b="1" cap="all" dirty="0" smtClean="0">
                <a:solidFill>
                  <a:schemeClr val="accent1"/>
                </a:solidFill>
                <a:latin typeface="Arial" pitchFamily="34" charset="0"/>
                <a:cs typeface="Arial" pitchFamily="34" charset="0"/>
              </a:rPr>
              <a:t>One program type is able to </a:t>
            </a:r>
            <a:r>
              <a:rPr lang="hu-HU" sz="1100" b="1" cap="all" dirty="0" smtClean="0">
                <a:solidFill>
                  <a:schemeClr val="accent1"/>
                </a:solidFill>
                <a:latin typeface="Arial" pitchFamily="34" charset="0"/>
                <a:cs typeface="Arial" pitchFamily="34" charset="0"/>
              </a:rPr>
              <a:t>REACH </a:t>
            </a:r>
            <a:r>
              <a:rPr lang="en-US" sz="1100" dirty="0" smtClean="0">
                <a:solidFill>
                  <a:schemeClr val="accent1"/>
                </a:solidFill>
                <a:latin typeface="Arial" pitchFamily="34" charset="0"/>
                <a:cs typeface="Arial" pitchFamily="34" charset="0"/>
              </a:rPr>
              <a:t>non-linear segment: </a:t>
            </a:r>
            <a:r>
              <a:rPr lang="en-US" sz="1200" b="1" dirty="0" smtClean="0">
                <a:solidFill>
                  <a:schemeClr val="accent1"/>
                </a:solidFill>
                <a:latin typeface="Arial" pitchFamily="34" charset="0"/>
                <a:cs typeface="Arial" pitchFamily="34" charset="0"/>
              </a:rPr>
              <a:t>SPORT PROGRAMS </a:t>
            </a:r>
            <a:r>
              <a:rPr lang="en-US" sz="1100" dirty="0" smtClean="0">
                <a:solidFill>
                  <a:schemeClr val="accent1"/>
                </a:solidFill>
                <a:latin typeface="Arial" pitchFamily="34" charset="0"/>
                <a:cs typeface="Arial" pitchFamily="34" charset="0"/>
              </a:rPr>
              <a:t>(football, Formula-1). These programs attract people in </a:t>
            </a:r>
            <a:r>
              <a:rPr lang="en-US" sz="1100" b="1" dirty="0" smtClean="0">
                <a:solidFill>
                  <a:schemeClr val="accent1"/>
                </a:solidFill>
                <a:latin typeface="Arial" pitchFamily="34" charset="0"/>
                <a:cs typeface="Arial" pitchFamily="34" charset="0"/>
              </a:rPr>
              <a:t>LIVE</a:t>
            </a:r>
            <a:r>
              <a:rPr lang="en-US" sz="1100" dirty="0" smtClean="0">
                <a:solidFill>
                  <a:schemeClr val="accent1"/>
                </a:solidFill>
                <a:latin typeface="Arial" pitchFamily="34" charset="0"/>
                <a:cs typeface="Arial" pitchFamily="34" charset="0"/>
              </a:rPr>
              <a:t>, following events have top priority.   </a:t>
            </a:r>
          </a:p>
          <a:p>
            <a:pPr>
              <a:spcBef>
                <a:spcPts val="300"/>
              </a:spcBef>
            </a:pPr>
            <a:r>
              <a:rPr lang="en-US" sz="1100" dirty="0" smtClean="0">
                <a:solidFill>
                  <a:schemeClr val="accent1"/>
                </a:solidFill>
                <a:latin typeface="Arial" pitchFamily="34" charset="0"/>
                <a:cs typeface="Arial" pitchFamily="34" charset="0"/>
              </a:rPr>
              <a:t>Offerings of personal server or torrent page are checked mostly, after choosing an appropriate content they watch the content together. </a:t>
            </a:r>
            <a:r>
              <a:rPr lang="en-US" sz="1200" b="1" dirty="0" smtClean="0">
                <a:solidFill>
                  <a:schemeClr val="accent1"/>
                </a:solidFill>
                <a:latin typeface="Arial" pitchFamily="34" charset="0"/>
                <a:cs typeface="Arial" pitchFamily="34" charset="0"/>
              </a:rPr>
              <a:t>THEIR SELECTIONS </a:t>
            </a:r>
            <a:r>
              <a:rPr lang="hu-HU" sz="1200" b="1" dirty="0" smtClean="0">
                <a:solidFill>
                  <a:schemeClr val="accent1"/>
                </a:solidFill>
                <a:latin typeface="Arial" pitchFamily="34" charset="0"/>
                <a:cs typeface="Arial" pitchFamily="34" charset="0"/>
              </a:rPr>
              <a:t>ARE</a:t>
            </a:r>
            <a:r>
              <a:rPr lang="en-US" sz="1200" b="1" dirty="0" smtClean="0">
                <a:solidFill>
                  <a:schemeClr val="accent1"/>
                </a:solidFill>
                <a:latin typeface="Arial" pitchFamily="34" charset="0"/>
                <a:cs typeface="Arial" pitchFamily="34" charset="0"/>
              </a:rPr>
              <a:t> MOSTLY IMPULSIVE,  EXCEPT</a:t>
            </a:r>
            <a:r>
              <a:rPr lang="hu-HU" sz="1200" b="1" dirty="0" smtClean="0">
                <a:solidFill>
                  <a:schemeClr val="accent1"/>
                </a:solidFill>
                <a:latin typeface="Arial" pitchFamily="34" charset="0"/>
                <a:cs typeface="Arial" pitchFamily="34" charset="0"/>
              </a:rPr>
              <a:t> FOR</a:t>
            </a:r>
            <a:r>
              <a:rPr lang="en-US" sz="1200" b="1" dirty="0" smtClean="0">
                <a:solidFill>
                  <a:schemeClr val="accent1"/>
                </a:solidFill>
                <a:latin typeface="Arial" pitchFamily="34" charset="0"/>
                <a:cs typeface="Arial" pitchFamily="34" charset="0"/>
              </a:rPr>
              <a:t> THE LATEST EPISODE OF THE FAVOURITE SERIES</a:t>
            </a:r>
            <a:r>
              <a:rPr lang="en-US" sz="1100" dirty="0" smtClean="0">
                <a:solidFill>
                  <a:schemeClr val="accent1"/>
                </a:solidFill>
                <a:latin typeface="Arial" pitchFamily="34" charset="0"/>
                <a:cs typeface="Arial" pitchFamily="34" charset="0"/>
              </a:rPr>
              <a:t>. The latter one is followed and downloaded after airing. </a:t>
            </a:r>
          </a:p>
          <a:p>
            <a:pPr>
              <a:spcBef>
                <a:spcPts val="300"/>
              </a:spcBef>
            </a:pPr>
            <a:r>
              <a:rPr lang="en-US" sz="1100" dirty="0" smtClean="0">
                <a:solidFill>
                  <a:schemeClr val="accent1"/>
                </a:solidFill>
                <a:latin typeface="Arial" pitchFamily="34" charset="0"/>
                <a:cs typeface="Arial" pitchFamily="34" charset="0"/>
              </a:rPr>
              <a:t>The segment </a:t>
            </a:r>
            <a:r>
              <a:rPr lang="en-US" sz="1100" b="1" cap="all" dirty="0" smtClean="0">
                <a:solidFill>
                  <a:schemeClr val="accent1"/>
                </a:solidFill>
                <a:latin typeface="Arial" pitchFamily="34" charset="0"/>
                <a:cs typeface="Arial" pitchFamily="34" charset="0"/>
              </a:rPr>
              <a:t>follows the novelties </a:t>
            </a:r>
            <a:r>
              <a:rPr lang="en-US" sz="1100" dirty="0" smtClean="0">
                <a:solidFill>
                  <a:schemeClr val="accent1"/>
                </a:solidFill>
                <a:latin typeface="Arial" pitchFamily="34" charset="0"/>
                <a:cs typeface="Arial" pitchFamily="34" charset="0"/>
              </a:rPr>
              <a:t>of </a:t>
            </a:r>
            <a:r>
              <a:rPr lang="en-US" sz="1100" b="1" dirty="0" smtClean="0">
                <a:solidFill>
                  <a:schemeClr val="accent1"/>
                </a:solidFill>
                <a:latin typeface="Arial" pitchFamily="34" charset="0"/>
                <a:cs typeface="Arial" pitchFamily="34" charset="0"/>
              </a:rPr>
              <a:t>TELECOMMUNICATION, COMPUTER DEVICES</a:t>
            </a:r>
            <a:r>
              <a:rPr lang="en-US" sz="1100" dirty="0" smtClean="0">
                <a:solidFill>
                  <a:schemeClr val="accent1"/>
                </a:solidFill>
                <a:latin typeface="Arial" pitchFamily="34" charset="0"/>
                <a:cs typeface="Arial" pitchFamily="34" charset="0"/>
              </a:rPr>
              <a:t>. Accordingly they built a consciously structured device park which maximally serve home entertainment. The main target is the uninterrupted home entertainment, content consumption. </a:t>
            </a:r>
          </a:p>
          <a:p>
            <a:pPr>
              <a:spcBef>
                <a:spcPts val="300"/>
              </a:spcBef>
            </a:pPr>
            <a:r>
              <a:rPr lang="en-US" sz="1100" dirty="0" smtClean="0">
                <a:solidFill>
                  <a:schemeClr val="accent1"/>
                </a:solidFill>
                <a:latin typeface="Arial" pitchFamily="34" charset="0"/>
                <a:cs typeface="Arial" pitchFamily="34" charset="0"/>
              </a:rPr>
              <a:t>Considering US series, movies the segment is up-to-date, they read about series summaries and follow the new seasons of </a:t>
            </a:r>
            <a:r>
              <a:rPr lang="en-US" sz="1100" dirty="0" err="1" smtClean="0">
                <a:solidFill>
                  <a:schemeClr val="accent1"/>
                </a:solidFill>
                <a:latin typeface="Arial" pitchFamily="34" charset="0"/>
                <a:cs typeface="Arial" pitchFamily="34" charset="0"/>
              </a:rPr>
              <a:t>favourite</a:t>
            </a:r>
            <a:r>
              <a:rPr lang="en-US" sz="1100" dirty="0" smtClean="0">
                <a:solidFill>
                  <a:schemeClr val="accent1"/>
                </a:solidFill>
                <a:latin typeface="Arial" pitchFamily="34" charset="0"/>
                <a:cs typeface="Arial" pitchFamily="34" charset="0"/>
              </a:rPr>
              <a:t> series. </a:t>
            </a:r>
            <a:r>
              <a:rPr lang="en-US" sz="1100" dirty="0" err="1" smtClean="0">
                <a:solidFill>
                  <a:schemeClr val="accent1"/>
                </a:solidFill>
                <a:latin typeface="Arial" pitchFamily="34" charset="0"/>
                <a:cs typeface="Arial" pitchFamily="34" charset="0"/>
              </a:rPr>
              <a:t>Beca</a:t>
            </a:r>
            <a:r>
              <a:rPr lang="hu-HU" sz="1100" dirty="0" err="1" smtClean="0">
                <a:solidFill>
                  <a:schemeClr val="accent1"/>
                </a:solidFill>
                <a:latin typeface="Arial" pitchFamily="34" charset="0"/>
                <a:cs typeface="Arial" pitchFamily="34" charset="0"/>
              </a:rPr>
              <a:t>us</a:t>
            </a:r>
            <a:r>
              <a:rPr lang="en-US" sz="1100" dirty="0" smtClean="0">
                <a:solidFill>
                  <a:schemeClr val="accent1"/>
                </a:solidFill>
                <a:latin typeface="Arial" pitchFamily="34" charset="0"/>
                <a:cs typeface="Arial" pitchFamily="34" charset="0"/>
              </a:rPr>
              <a:t>e of </a:t>
            </a:r>
            <a:r>
              <a:rPr lang="hu-HU" sz="1100" dirty="0" smtClean="0">
                <a:solidFill>
                  <a:schemeClr val="accent1"/>
                </a:solidFill>
                <a:latin typeface="Arial" pitchFamily="34" charset="0"/>
                <a:cs typeface="Arial" pitchFamily="34" charset="0"/>
              </a:rPr>
              <a:t> </a:t>
            </a:r>
            <a:r>
              <a:rPr lang="en-US" sz="1100" dirty="0" smtClean="0">
                <a:solidFill>
                  <a:schemeClr val="accent1"/>
                </a:solidFill>
                <a:latin typeface="Arial" pitchFamily="34" charset="0"/>
                <a:cs typeface="Arial" pitchFamily="34" charset="0"/>
              </a:rPr>
              <a:t>their language skills, English content consumption do not cause any difficulties. </a:t>
            </a:r>
          </a:p>
        </p:txBody>
      </p:sp>
      <p:pic>
        <p:nvPicPr>
          <p:cNvPr id="8" name="Picture 7" descr="WP_20151029_20_10_37_Pr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9611" y="2420888"/>
            <a:ext cx="3072341" cy="1728192"/>
          </a:xfrm>
          <a:prstGeom prst="rect">
            <a:avLst/>
          </a:prstGeom>
        </p:spPr>
      </p:pic>
      <p:sp>
        <p:nvSpPr>
          <p:cNvPr id="9" name="Title 2"/>
          <p:cNvSpPr>
            <a:spLocks noGrp="1"/>
          </p:cNvSpPr>
          <p:nvPr>
            <p:ph type="title"/>
          </p:nvPr>
        </p:nvSpPr>
        <p:spPr>
          <a:xfrm>
            <a:off x="323850" y="188640"/>
            <a:ext cx="6912446" cy="647402"/>
          </a:xfrm>
        </p:spPr>
        <p:txBody>
          <a:bodyPr/>
          <a:lstStyle/>
          <a:p>
            <a:r>
              <a:rPr lang="hu-HU" b="1" dirty="0" smtClean="0"/>
              <a:t>IN A COMPANY, NON-LINEAR, CONSCIOUS TV VIEWERS</a:t>
            </a:r>
            <a:endParaRPr lang="en-US" sz="1800" b="1" dirty="0"/>
          </a:p>
        </p:txBody>
      </p:sp>
    </p:spTree>
    <p:extLst>
      <p:ext uri="{BB962C8B-B14F-4D97-AF65-F5344CB8AC3E}">
        <p14:creationId xmlns:p14="http://schemas.microsoft.com/office/powerpoint/2010/main" val="2930800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smtClean="0"/>
              <a:t>Summary</a:t>
            </a:r>
            <a:endParaRPr lang="en-US" dirty="0"/>
          </a:p>
        </p:txBody>
      </p:sp>
    </p:spTree>
    <p:extLst>
      <p:ext uri="{BB962C8B-B14F-4D97-AF65-F5344CB8AC3E}">
        <p14:creationId xmlns:p14="http://schemas.microsoft.com/office/powerpoint/2010/main" val="160928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bwMode="gray">
          <a:xfrm>
            <a:off x="323410" y="260350"/>
            <a:ext cx="6624854" cy="648300"/>
          </a:xfrm>
        </p:spPr>
        <p:txBody>
          <a:bodyPr/>
          <a:lstStyle/>
          <a:p>
            <a:r>
              <a:rPr lang="hu-HU" b="1" dirty="0" smtClean="0"/>
              <a:t>SWITCHERS</a:t>
            </a:r>
            <a:endParaRPr lang="en-US" b="1" dirty="0"/>
          </a:p>
        </p:txBody>
      </p:sp>
      <p:sp>
        <p:nvSpPr>
          <p:cNvPr id="15" name="Text Placeholder 1"/>
          <p:cNvSpPr txBox="1">
            <a:spLocks/>
          </p:cNvSpPr>
          <p:nvPr>
            <p:custDataLst>
              <p:tags r:id="rId3"/>
            </p:custDataLst>
          </p:nvPr>
        </p:nvSpPr>
        <p:spPr bwMode="gray">
          <a:xfrm>
            <a:off x="304800" y="1700808"/>
            <a:ext cx="4843264" cy="4392488"/>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171450" indent="-171450">
              <a:buFont typeface="Wingdings" panose="05000000000000000000" pitchFamily="2" charset="2"/>
              <a:buChar char="ü"/>
            </a:pPr>
            <a:r>
              <a:rPr lang="hu-HU" sz="1800" b="1" dirty="0" smtClean="0">
                <a:solidFill>
                  <a:srgbClr val="A2AD00"/>
                </a:solidFill>
                <a:latin typeface="Arial"/>
              </a:rPr>
              <a:t>MALE </a:t>
            </a:r>
            <a:r>
              <a:rPr lang="hu-HU" sz="1200" dirty="0" smtClean="0">
                <a:solidFill>
                  <a:schemeClr val="accent3"/>
                </a:solidFill>
              </a:rPr>
              <a:t>(54%, </a:t>
            </a:r>
            <a:r>
              <a:rPr lang="hu-HU" sz="1200" dirty="0">
                <a:solidFill>
                  <a:schemeClr val="accent3"/>
                </a:solidFill>
              </a:rPr>
              <a:t>Index: </a:t>
            </a:r>
            <a:r>
              <a:rPr lang="hu-HU" sz="1200" dirty="0" smtClean="0">
                <a:solidFill>
                  <a:schemeClr val="accent3"/>
                </a:solidFill>
              </a:rPr>
              <a:t>110)</a:t>
            </a:r>
            <a:endParaRPr lang="hu-HU" sz="1200" b="1" dirty="0">
              <a:solidFill>
                <a:schemeClr val="accent3"/>
              </a:solidFill>
              <a:latin typeface="Arial"/>
            </a:endParaRPr>
          </a:p>
          <a:p>
            <a:pPr marL="171450" indent="-171450">
              <a:buFont typeface="Wingdings" panose="05000000000000000000" pitchFamily="2" charset="2"/>
              <a:buChar char="ü"/>
            </a:pPr>
            <a:r>
              <a:rPr lang="hu-HU" sz="1800" b="1" dirty="0" smtClean="0">
                <a:solidFill>
                  <a:srgbClr val="A2AD00"/>
                </a:solidFill>
                <a:latin typeface="Arial"/>
              </a:rPr>
              <a:t>MIDDLE-AGED </a:t>
            </a:r>
            <a:r>
              <a:rPr lang="hu-HU" sz="1200" dirty="0" smtClean="0">
                <a:solidFill>
                  <a:schemeClr val="accent3"/>
                </a:solidFill>
              </a:rPr>
              <a:t>(30-49 y.o.:52%, </a:t>
            </a:r>
            <a:r>
              <a:rPr lang="hu-HU" sz="1200" dirty="0">
                <a:solidFill>
                  <a:schemeClr val="accent3"/>
                </a:solidFill>
              </a:rPr>
              <a:t>Index: </a:t>
            </a:r>
            <a:r>
              <a:rPr lang="hu-HU" sz="1200" dirty="0" smtClean="0">
                <a:solidFill>
                  <a:schemeClr val="accent3"/>
                </a:solidFill>
              </a:rPr>
              <a:t>121)</a:t>
            </a:r>
            <a:endParaRPr lang="hu-HU" sz="1200" b="1" dirty="0">
              <a:solidFill>
                <a:srgbClr val="A2AD00"/>
              </a:solidFill>
              <a:latin typeface="Arial"/>
            </a:endParaRPr>
          </a:p>
          <a:p>
            <a:pPr marL="171450" indent="-171450">
              <a:buFont typeface="Wingdings" panose="05000000000000000000" pitchFamily="2" charset="2"/>
              <a:buChar char="ü"/>
            </a:pPr>
            <a:r>
              <a:rPr lang="hu-HU" sz="1800" b="1" dirty="0" smtClean="0">
                <a:solidFill>
                  <a:srgbClr val="A2AD00"/>
                </a:solidFill>
                <a:latin typeface="Arial"/>
              </a:rPr>
              <a:t>HIGHER </a:t>
            </a:r>
            <a:r>
              <a:rPr lang="hu-HU" sz="1800" dirty="0" smtClean="0">
                <a:solidFill>
                  <a:srgbClr val="A2AD00"/>
                </a:solidFill>
                <a:latin typeface="Arial"/>
              </a:rPr>
              <a:t>SUBJECTIVE ECONOMIC </a:t>
            </a:r>
            <a:r>
              <a:rPr lang="hu-HU" sz="1800" b="1" dirty="0" smtClean="0">
                <a:solidFill>
                  <a:srgbClr val="A2AD00"/>
                </a:solidFill>
                <a:latin typeface="Arial"/>
              </a:rPr>
              <a:t>STATUS </a:t>
            </a:r>
            <a:r>
              <a:rPr lang="hu-HU" sz="1200" dirty="0" smtClean="0">
                <a:solidFill>
                  <a:schemeClr val="accent3"/>
                </a:solidFill>
              </a:rPr>
              <a:t>(31%, </a:t>
            </a:r>
            <a:r>
              <a:rPr lang="hu-HU" sz="1200" dirty="0">
                <a:solidFill>
                  <a:schemeClr val="accent3"/>
                </a:solidFill>
              </a:rPr>
              <a:t>Index: </a:t>
            </a:r>
            <a:r>
              <a:rPr lang="hu-HU" sz="1200" dirty="0" smtClean="0">
                <a:solidFill>
                  <a:schemeClr val="accent3"/>
                </a:solidFill>
              </a:rPr>
              <a:t>120)</a:t>
            </a:r>
            <a:endParaRPr lang="hu-HU" sz="1200" b="1" dirty="0">
              <a:solidFill>
                <a:srgbClr val="A2AD00"/>
              </a:solidFill>
              <a:latin typeface="Arial"/>
            </a:endParaRPr>
          </a:p>
          <a:p>
            <a:pPr marL="171450" indent="-171450">
              <a:buFont typeface="Wingdings" panose="05000000000000000000" pitchFamily="2" charset="2"/>
              <a:buChar char="ü"/>
            </a:pPr>
            <a:r>
              <a:rPr lang="hu-HU" b="1" dirty="0" smtClean="0">
                <a:solidFill>
                  <a:srgbClr val="A2AD00"/>
                </a:solidFill>
                <a:latin typeface="Arial"/>
              </a:rPr>
              <a:t>HIGHER</a:t>
            </a:r>
            <a:r>
              <a:rPr lang="hu-HU" dirty="0" smtClean="0">
                <a:solidFill>
                  <a:srgbClr val="A2AD00"/>
                </a:solidFill>
                <a:latin typeface="Arial"/>
              </a:rPr>
              <a:t> ECONOMIC </a:t>
            </a:r>
            <a:r>
              <a:rPr lang="hu-HU" b="1" dirty="0" smtClean="0">
                <a:solidFill>
                  <a:srgbClr val="A2AD00"/>
                </a:solidFill>
                <a:latin typeface="Arial"/>
              </a:rPr>
              <a:t>ACTIVITY</a:t>
            </a:r>
            <a:r>
              <a:rPr lang="hu-HU" dirty="0" smtClean="0">
                <a:solidFill>
                  <a:srgbClr val="A2AD00"/>
                </a:solidFill>
                <a:latin typeface="Arial"/>
              </a:rPr>
              <a:t> </a:t>
            </a:r>
            <a:r>
              <a:rPr lang="hu-HU" sz="1200" dirty="0" smtClean="0">
                <a:solidFill>
                  <a:schemeClr val="accent3"/>
                </a:solidFill>
              </a:rPr>
              <a:t>(</a:t>
            </a:r>
            <a:r>
              <a:rPr lang="hu-HU" sz="1200" dirty="0">
                <a:solidFill>
                  <a:schemeClr val="accent3"/>
                </a:solidFill>
              </a:rPr>
              <a:t>31%, Index: 120</a:t>
            </a:r>
            <a:r>
              <a:rPr lang="hu-HU" sz="1200" dirty="0" smtClean="0">
                <a:solidFill>
                  <a:schemeClr val="accent3"/>
                </a:solidFill>
              </a:rPr>
              <a:t>)</a:t>
            </a:r>
            <a:endParaRPr lang="hu-HU" b="1" dirty="0" smtClean="0">
              <a:solidFill>
                <a:srgbClr val="A2AD00"/>
              </a:solidFill>
              <a:latin typeface="Arial"/>
            </a:endParaRPr>
          </a:p>
          <a:p>
            <a:pPr marL="171450" indent="-171450">
              <a:buFont typeface="Wingdings" panose="05000000000000000000" pitchFamily="2" charset="2"/>
              <a:buChar char="ü"/>
            </a:pPr>
            <a:r>
              <a:rPr lang="hu-HU" sz="1800" dirty="0" smtClean="0">
                <a:solidFill>
                  <a:srgbClr val="A2AD00"/>
                </a:solidFill>
                <a:latin typeface="Arial"/>
              </a:rPr>
              <a:t>MORE TV, </a:t>
            </a:r>
            <a:r>
              <a:rPr lang="hu-HU" sz="1800" b="1" dirty="0" smtClean="0">
                <a:solidFill>
                  <a:srgbClr val="A2AD00"/>
                </a:solidFill>
                <a:latin typeface="Arial"/>
              </a:rPr>
              <a:t>SMARTPHONES, CABLE-TV, TSV </a:t>
            </a:r>
            <a:r>
              <a:rPr lang="hu-HU" sz="1800" dirty="0" smtClean="0">
                <a:solidFill>
                  <a:srgbClr val="A2AD00"/>
                </a:solidFill>
                <a:latin typeface="Arial"/>
              </a:rPr>
              <a:t>AND</a:t>
            </a:r>
            <a:r>
              <a:rPr lang="hu-HU" sz="1800" b="1" dirty="0" smtClean="0">
                <a:solidFill>
                  <a:srgbClr val="A2AD00"/>
                </a:solidFill>
                <a:latin typeface="Arial"/>
              </a:rPr>
              <a:t> VOD </a:t>
            </a:r>
            <a:r>
              <a:rPr lang="hu-HU" sz="1800" dirty="0" smtClean="0">
                <a:solidFill>
                  <a:srgbClr val="A2AD00"/>
                </a:solidFill>
                <a:latin typeface="Arial"/>
              </a:rPr>
              <a:t>SERVICE</a:t>
            </a:r>
          </a:p>
          <a:p>
            <a:pPr marL="171450" indent="-171450">
              <a:buFont typeface="Wingdings" panose="05000000000000000000" pitchFamily="2" charset="2"/>
              <a:buChar char="ü"/>
            </a:pPr>
            <a:r>
              <a:rPr lang="hu-HU" sz="1800" dirty="0" smtClean="0">
                <a:solidFill>
                  <a:srgbClr val="A2AD00"/>
                </a:solidFill>
                <a:latin typeface="Arial"/>
              </a:rPr>
              <a:t>LIVES IN </a:t>
            </a:r>
            <a:r>
              <a:rPr lang="hu-HU" sz="1800" b="1" dirty="0" smtClean="0">
                <a:solidFill>
                  <a:srgbClr val="A2AD00"/>
                </a:solidFill>
                <a:latin typeface="Arial"/>
              </a:rPr>
              <a:t>PARTNERSHIP</a:t>
            </a:r>
            <a:r>
              <a:rPr lang="hu-HU" sz="1800" dirty="0" smtClean="0">
                <a:solidFill>
                  <a:srgbClr val="A2AD00"/>
                </a:solidFill>
                <a:latin typeface="Arial"/>
              </a:rPr>
              <a:t>, BUT NOT MARRIED</a:t>
            </a:r>
            <a:r>
              <a:rPr lang="hu-HU" dirty="0" smtClean="0">
                <a:solidFill>
                  <a:srgbClr val="A2AD00"/>
                </a:solidFill>
                <a:latin typeface="Arial"/>
              </a:rPr>
              <a:t> </a:t>
            </a:r>
            <a:r>
              <a:rPr lang="hu-HU" sz="1200" dirty="0" smtClean="0">
                <a:solidFill>
                  <a:srgbClr val="A2AD00"/>
                </a:solidFill>
                <a:latin typeface="Arial"/>
              </a:rPr>
              <a:t>(26%, Index: 118)</a:t>
            </a:r>
            <a:endParaRPr lang="hu-HU" sz="1200" dirty="0">
              <a:solidFill>
                <a:srgbClr val="A2AD00"/>
              </a:solidFill>
              <a:latin typeface="Arial"/>
            </a:endParaRPr>
          </a:p>
          <a:p>
            <a:pPr marL="171450" indent="-171450">
              <a:buFont typeface="Wingdings" panose="05000000000000000000" pitchFamily="2" charset="2"/>
              <a:buChar char="ü"/>
            </a:pPr>
            <a:r>
              <a:rPr lang="hu-HU" sz="1800" dirty="0" smtClean="0">
                <a:solidFill>
                  <a:srgbClr val="A2AD00"/>
                </a:solidFill>
                <a:latin typeface="Arial"/>
              </a:rPr>
              <a:t>FIND CONTENTS BY </a:t>
            </a:r>
            <a:r>
              <a:rPr lang="hu-HU" sz="1800" b="1" dirty="0" smtClean="0">
                <a:solidFill>
                  <a:srgbClr val="A2AD00"/>
                </a:solidFill>
                <a:latin typeface="Arial"/>
              </a:rPr>
              <a:t>SURFING</a:t>
            </a:r>
            <a:r>
              <a:rPr lang="hu-HU" sz="1800" dirty="0" smtClean="0">
                <a:solidFill>
                  <a:srgbClr val="A2AD00"/>
                </a:solidFill>
                <a:latin typeface="Arial"/>
              </a:rPr>
              <a:t> THE CHANNELS </a:t>
            </a:r>
            <a:r>
              <a:rPr lang="hu-HU" sz="1200" dirty="0" smtClean="0">
                <a:solidFill>
                  <a:srgbClr val="A2AD00"/>
                </a:solidFill>
                <a:latin typeface="Arial"/>
              </a:rPr>
              <a:t>(74%, </a:t>
            </a:r>
            <a:r>
              <a:rPr lang="hu-HU" sz="1200" dirty="0">
                <a:solidFill>
                  <a:srgbClr val="A2AD00"/>
                </a:solidFill>
                <a:latin typeface="Arial"/>
              </a:rPr>
              <a:t>Index: </a:t>
            </a:r>
            <a:r>
              <a:rPr lang="hu-HU" sz="1200" dirty="0" smtClean="0">
                <a:solidFill>
                  <a:srgbClr val="A2AD00"/>
                </a:solidFill>
                <a:latin typeface="Arial"/>
              </a:rPr>
              <a:t>308)</a:t>
            </a:r>
            <a:endParaRPr lang="hu-HU" sz="1200" dirty="0">
              <a:solidFill>
                <a:srgbClr val="A2AD00"/>
              </a:solidFill>
              <a:latin typeface="Arial"/>
            </a:endParaRPr>
          </a:p>
          <a:p>
            <a:pPr marL="171450" indent="-171450">
              <a:buFont typeface="Wingdings" panose="05000000000000000000" pitchFamily="2" charset="2"/>
              <a:buChar char="ü"/>
            </a:pPr>
            <a:r>
              <a:rPr lang="hu-HU" sz="1800" dirty="0" smtClean="0">
                <a:solidFill>
                  <a:srgbClr val="A2AD00"/>
                </a:solidFill>
                <a:latin typeface="Arial"/>
              </a:rPr>
              <a:t>DO</a:t>
            </a:r>
            <a:r>
              <a:rPr lang="hu-HU" sz="1800" b="1" dirty="0" smtClean="0">
                <a:solidFill>
                  <a:srgbClr val="A2AD00"/>
                </a:solidFill>
                <a:latin typeface="Arial"/>
              </a:rPr>
              <a:t> NOT </a:t>
            </a:r>
            <a:r>
              <a:rPr lang="hu-HU" sz="1800" dirty="0" smtClean="0">
                <a:solidFill>
                  <a:srgbClr val="A2AD00"/>
                </a:solidFill>
                <a:latin typeface="Arial"/>
              </a:rPr>
              <a:t>STICK TO </a:t>
            </a:r>
            <a:r>
              <a:rPr lang="hu-HU" sz="1800" b="1" dirty="0" smtClean="0">
                <a:solidFill>
                  <a:srgbClr val="A2AD00"/>
                </a:solidFill>
                <a:latin typeface="Arial"/>
              </a:rPr>
              <a:t>CONCRETE PROGRAMS</a:t>
            </a:r>
          </a:p>
          <a:p>
            <a:pPr marL="171450" indent="-171450">
              <a:buFont typeface="Wingdings" panose="05000000000000000000" pitchFamily="2" charset="2"/>
              <a:buChar char="ü"/>
            </a:pPr>
            <a:r>
              <a:rPr lang="hu-HU" dirty="0" smtClean="0">
                <a:solidFill>
                  <a:srgbClr val="A2AD00"/>
                </a:solidFill>
                <a:latin typeface="Arial"/>
              </a:rPr>
              <a:t>TV PLAY A </a:t>
            </a:r>
            <a:r>
              <a:rPr lang="hu-HU" b="1" dirty="0" smtClean="0">
                <a:solidFill>
                  <a:srgbClr val="A2AD00"/>
                </a:solidFill>
                <a:latin typeface="Arial"/>
              </a:rPr>
              <a:t>SUPPLEMENTARY</a:t>
            </a:r>
            <a:r>
              <a:rPr lang="hu-HU" dirty="0" smtClean="0">
                <a:solidFill>
                  <a:srgbClr val="A2AD00"/>
                </a:solidFill>
                <a:latin typeface="Arial"/>
              </a:rPr>
              <a:t> ROLE IN LEISURE TIME</a:t>
            </a:r>
            <a:endParaRPr lang="hu-HU" dirty="0">
              <a:solidFill>
                <a:srgbClr val="A2AD00"/>
              </a:solidFill>
              <a:latin typeface="Arial"/>
            </a:endParaRPr>
          </a:p>
        </p:txBody>
      </p:sp>
      <p:pic>
        <p:nvPicPr>
          <p:cNvPr id="20" name="Picture 4" descr="O:\PROJECTEK_2015\111531.XXX\111531503_Tartalomfogyasztás kutatás - kvali+kvanti\11_Elemző munka\Temp\kepek\tv.jpg"/>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39271"/>
          <a:stretch/>
        </p:blipFill>
        <p:spPr bwMode="auto">
          <a:xfrm>
            <a:off x="5214756" y="1761398"/>
            <a:ext cx="3619756" cy="3899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platzhalter 1"/>
          <p:cNvSpPr>
            <a:spLocks noGrp="1"/>
          </p:cNvSpPr>
          <p:nvPr>
            <p:ph type="body" sz="quarter" idx="10"/>
            <p:custDataLst>
              <p:tags r:id="rId4"/>
            </p:custDataLst>
          </p:nvPr>
        </p:nvSpPr>
        <p:spPr bwMode="gray">
          <a:xfrm>
            <a:off x="323850" y="1052513"/>
            <a:ext cx="8496300" cy="288000"/>
          </a:xfrm>
        </p:spPr>
        <p:txBody>
          <a:bodyPr/>
          <a:lstStyle/>
          <a:p>
            <a:r>
              <a:rPr lang="en-US" dirty="0" smtClean="0"/>
              <a:t>Typical characteristics of the segment, which differ from the average</a:t>
            </a:r>
            <a:endParaRPr lang="en-US" dirty="0"/>
          </a:p>
        </p:txBody>
      </p:sp>
    </p:spTree>
    <p:custDataLst>
      <p:tags r:id="rId1"/>
    </p:custDataLst>
    <p:extLst>
      <p:ext uri="{BB962C8B-B14F-4D97-AF65-F5344CB8AC3E}">
        <p14:creationId xmlns:p14="http://schemas.microsoft.com/office/powerpoint/2010/main" val="166333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107504" y="1196753"/>
            <a:ext cx="5688632" cy="4680520"/>
          </a:xfrm>
          <a:prstGeom prst="roundRect">
            <a:avLst>
              <a:gd name="adj" fmla="val 5693"/>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smtClean="0">
              <a:solidFill>
                <a:schemeClr val="tx1"/>
              </a:solidFill>
              <a:latin typeface="Arial" pitchFamily="34" charset="0"/>
              <a:cs typeface="Arial" pitchFamily="34" charset="0"/>
            </a:endParaRPr>
          </a:p>
        </p:txBody>
      </p:sp>
      <p:sp>
        <p:nvSpPr>
          <p:cNvPr id="5" name="TextBox 4"/>
          <p:cNvSpPr txBox="1"/>
          <p:nvPr/>
        </p:nvSpPr>
        <p:spPr>
          <a:xfrm>
            <a:off x="251520" y="1268760"/>
            <a:ext cx="5472608" cy="4896544"/>
          </a:xfrm>
          <a:prstGeom prst="rect">
            <a:avLst/>
          </a:prstGeom>
          <a:noFill/>
        </p:spPr>
        <p:txBody>
          <a:bodyPr wrap="square" lIns="0" tIns="0" rIns="0" bIns="0" rtlCol="0">
            <a:noAutofit/>
          </a:bodyPr>
          <a:lstStyle/>
          <a:p>
            <a:pPr>
              <a:spcBef>
                <a:spcPts val="500"/>
              </a:spcBef>
            </a:pPr>
            <a:r>
              <a:rPr lang="en-US" sz="1100" dirty="0" smtClean="0">
                <a:solidFill>
                  <a:schemeClr val="accent3">
                    <a:lumMod val="50000"/>
                  </a:schemeClr>
                </a:solidFill>
                <a:latin typeface="Arial" pitchFamily="34" charset="0"/>
                <a:cs typeface="Arial" pitchFamily="34" charset="0"/>
              </a:rPr>
              <a:t>The switcher segment is more </a:t>
            </a:r>
            <a:r>
              <a:rPr lang="en-US" sz="1100" b="1" dirty="0" smtClean="0">
                <a:solidFill>
                  <a:schemeClr val="accent3">
                    <a:lumMod val="50000"/>
                  </a:schemeClr>
                </a:solidFill>
                <a:latin typeface="Arial" pitchFamily="34" charset="0"/>
                <a:cs typeface="Arial" pitchFamily="34" charset="0"/>
              </a:rPr>
              <a:t>IMPULSIVE, </a:t>
            </a:r>
            <a:r>
              <a:rPr lang="en-US" sz="1100" dirty="0">
                <a:solidFill>
                  <a:schemeClr val="accent3">
                    <a:lumMod val="50000"/>
                  </a:schemeClr>
                </a:solidFill>
                <a:latin typeface="Arial" pitchFamily="34" charset="0"/>
                <a:cs typeface="Arial" pitchFamily="34" charset="0"/>
              </a:rPr>
              <a:t>exclusively </a:t>
            </a:r>
            <a:r>
              <a:rPr lang="en-US" sz="1100" b="1" dirty="0" smtClean="0">
                <a:solidFill>
                  <a:schemeClr val="accent3">
                    <a:lumMod val="50000"/>
                  </a:schemeClr>
                </a:solidFill>
                <a:latin typeface="Arial" pitchFamily="34" charset="0"/>
                <a:cs typeface="Arial" pitchFamily="34" charset="0"/>
              </a:rPr>
              <a:t>THE CONTENT </a:t>
            </a:r>
            <a:r>
              <a:rPr lang="en-US" sz="1100" dirty="0" smtClean="0">
                <a:solidFill>
                  <a:schemeClr val="accent3">
                    <a:lumMod val="50000"/>
                  </a:schemeClr>
                </a:solidFill>
                <a:latin typeface="Arial" pitchFamily="34" charset="0"/>
                <a:cs typeface="Arial" pitchFamily="34" charset="0"/>
              </a:rPr>
              <a:t>defines their selection. TV viewing equals with </a:t>
            </a:r>
            <a:r>
              <a:rPr lang="en-US" sz="1100" b="1" dirty="0" smtClean="0">
                <a:solidFill>
                  <a:schemeClr val="accent3">
                    <a:lumMod val="50000"/>
                  </a:schemeClr>
                </a:solidFill>
                <a:latin typeface="Arial" pitchFamily="34" charset="0"/>
                <a:cs typeface="Arial" pitchFamily="34" charset="0"/>
              </a:rPr>
              <a:t>QUALITY CONTENT SEARCHING.</a:t>
            </a:r>
            <a:r>
              <a:rPr lang="en-US" sz="1100" dirty="0" smtClean="0">
                <a:solidFill>
                  <a:schemeClr val="accent3">
                    <a:lumMod val="50000"/>
                  </a:schemeClr>
                </a:solidFill>
                <a:latin typeface="Arial" pitchFamily="34" charset="0"/>
                <a:cs typeface="Arial" pitchFamily="34" charset="0"/>
              </a:rPr>
              <a:t> The</a:t>
            </a:r>
            <a:r>
              <a:rPr lang="hu-HU" sz="1100" dirty="0" smtClean="0">
                <a:solidFill>
                  <a:schemeClr val="accent3">
                    <a:lumMod val="50000"/>
                  </a:schemeClr>
                </a:solidFill>
                <a:latin typeface="Arial" pitchFamily="34" charset="0"/>
                <a:cs typeface="Arial" pitchFamily="34" charset="0"/>
              </a:rPr>
              <a:t>y</a:t>
            </a:r>
            <a:r>
              <a:rPr lang="en-US" sz="1100" dirty="0" smtClean="0">
                <a:solidFill>
                  <a:schemeClr val="accent3">
                    <a:lumMod val="50000"/>
                  </a:schemeClr>
                </a:solidFill>
                <a:latin typeface="Arial" pitchFamily="34" charset="0"/>
                <a:cs typeface="Arial" pitchFamily="34" charset="0"/>
              </a:rPr>
              <a:t> decide about the content FAST AND CRITICALLY, </a:t>
            </a:r>
            <a:r>
              <a:rPr lang="en-US" sz="1100" b="1" cap="all" dirty="0" smtClean="0">
                <a:solidFill>
                  <a:schemeClr val="accent3">
                    <a:lumMod val="50000"/>
                  </a:schemeClr>
                </a:solidFill>
                <a:latin typeface="Arial" pitchFamily="34" charset="0"/>
                <a:cs typeface="Arial" pitchFamily="34" charset="0"/>
              </a:rPr>
              <a:t>one program has maximum 10 seconds to convince them</a:t>
            </a:r>
            <a:r>
              <a:rPr lang="en-US" sz="1100" dirty="0" smtClean="0">
                <a:solidFill>
                  <a:schemeClr val="accent3">
                    <a:lumMod val="50000"/>
                  </a:schemeClr>
                </a:solidFill>
                <a:latin typeface="Arial" pitchFamily="34" charset="0"/>
                <a:cs typeface="Arial" pitchFamily="34" charset="0"/>
              </a:rPr>
              <a:t>. Superficial background TV noise is not characteristic among them. If they choose a content which meets their expectations</a:t>
            </a:r>
            <a:r>
              <a:rPr lang="hu-HU" sz="1100" dirty="0" smtClean="0">
                <a:solidFill>
                  <a:schemeClr val="accent3">
                    <a:lumMod val="50000"/>
                  </a:schemeClr>
                </a:solidFill>
                <a:latin typeface="Arial" pitchFamily="34" charset="0"/>
                <a:cs typeface="Arial" pitchFamily="34" charset="0"/>
              </a:rPr>
              <a:t> and</a:t>
            </a:r>
            <a:r>
              <a:rPr lang="en-US" sz="1100" dirty="0" smtClean="0">
                <a:solidFill>
                  <a:schemeClr val="accent3">
                    <a:lumMod val="50000"/>
                  </a:schemeClr>
                </a:solidFill>
                <a:latin typeface="Arial" pitchFamily="34" charset="0"/>
                <a:cs typeface="Arial" pitchFamily="34" charset="0"/>
              </a:rPr>
              <a:t> intellectual needs they watch it from the beginning till the end. Switchers with family follow each other in the front of TV, only family movies could gather them to the TV. </a:t>
            </a:r>
          </a:p>
          <a:p>
            <a:pPr>
              <a:spcBef>
                <a:spcPts val="500"/>
              </a:spcBef>
            </a:pPr>
            <a:r>
              <a:rPr lang="en-US" sz="1100" dirty="0" smtClean="0">
                <a:solidFill>
                  <a:schemeClr val="accent3">
                    <a:lumMod val="50000"/>
                  </a:schemeClr>
                </a:solidFill>
                <a:latin typeface="Arial" pitchFamily="34" charset="0"/>
                <a:cs typeface="Arial" pitchFamily="34" charset="0"/>
              </a:rPr>
              <a:t>They watch TV mostly in EVENING. Due to the lack of time, </a:t>
            </a:r>
            <a:r>
              <a:rPr lang="hu-HU" sz="1100" dirty="0" err="1" smtClean="0">
                <a:solidFill>
                  <a:schemeClr val="accent3">
                    <a:lumMod val="50000"/>
                  </a:schemeClr>
                </a:solidFill>
                <a:latin typeface="Arial" pitchFamily="34" charset="0"/>
                <a:cs typeface="Arial" pitchFamily="34" charset="0"/>
              </a:rPr>
              <a:t>they</a:t>
            </a:r>
            <a:r>
              <a:rPr lang="en-US" sz="1100" dirty="0" smtClean="0">
                <a:solidFill>
                  <a:schemeClr val="accent3">
                    <a:lumMod val="50000"/>
                  </a:schemeClr>
                </a:solidFill>
                <a:latin typeface="Arial" pitchFamily="34" charset="0"/>
                <a:cs typeface="Arial" pitchFamily="34" charset="0"/>
              </a:rPr>
              <a:t> watch 1-2 programs per evening. Therefore they would spend their spare time with useful things</a:t>
            </a:r>
            <a:r>
              <a:rPr lang="en-US" sz="1100" dirty="0" smtClean="0">
                <a:solidFill>
                  <a:schemeClr val="accent3">
                    <a:lumMod val="50000"/>
                  </a:schemeClr>
                </a:solidFill>
                <a:latin typeface="Arial" pitchFamily="34" charset="0"/>
              </a:rPr>
              <a:t>. They frequently record programs to avoid advertising blocks and shorten the programs. Customizing the programs has great importance </a:t>
            </a:r>
            <a:r>
              <a:rPr lang="hu-HU" sz="1100" dirty="0" err="1" smtClean="0">
                <a:solidFill>
                  <a:schemeClr val="accent3">
                    <a:lumMod val="50000"/>
                  </a:schemeClr>
                </a:solidFill>
                <a:latin typeface="Arial" pitchFamily="34" charset="0"/>
              </a:rPr>
              <a:t>for</a:t>
            </a:r>
            <a:r>
              <a:rPr lang="en-US" sz="1100" dirty="0" smtClean="0">
                <a:solidFill>
                  <a:schemeClr val="accent3">
                    <a:lumMod val="50000"/>
                  </a:schemeClr>
                </a:solidFill>
                <a:latin typeface="Arial" pitchFamily="34" charset="0"/>
              </a:rPr>
              <a:t> this segment. </a:t>
            </a:r>
          </a:p>
          <a:p>
            <a:pPr>
              <a:spcBef>
                <a:spcPts val="500"/>
              </a:spcBef>
            </a:pPr>
            <a:r>
              <a:rPr lang="en-US" sz="1100" dirty="0" smtClean="0">
                <a:solidFill>
                  <a:schemeClr val="accent3">
                    <a:lumMod val="50000"/>
                  </a:schemeClr>
                </a:solidFill>
                <a:latin typeface="Arial" pitchFamily="34" charset="0"/>
                <a:cs typeface="Arial" pitchFamily="34" charset="0"/>
              </a:rPr>
              <a:t>Despite the fact they have daily contact with the TV, they consider it rather </a:t>
            </a:r>
            <a:r>
              <a:rPr lang="en-US" sz="1100" b="1" cap="all" dirty="0" smtClean="0">
                <a:solidFill>
                  <a:schemeClr val="accent3">
                    <a:lumMod val="50000"/>
                  </a:schemeClr>
                </a:solidFill>
                <a:latin typeface="Arial" pitchFamily="34" charset="0"/>
                <a:cs typeface="Arial" pitchFamily="34" charset="0"/>
              </a:rPr>
              <a:t>acquaintance</a:t>
            </a:r>
            <a:r>
              <a:rPr lang="en-US" sz="1100" dirty="0" smtClean="0">
                <a:solidFill>
                  <a:schemeClr val="accent3">
                    <a:lumMod val="50000"/>
                  </a:schemeClr>
                </a:solidFill>
                <a:latin typeface="Arial" pitchFamily="34" charset="0"/>
                <a:cs typeface="Arial" pitchFamily="34" charset="0"/>
              </a:rPr>
              <a:t>. The TV has no essential role in their life, they satisfy their needs for entertainment in other channels (music, book). </a:t>
            </a:r>
            <a:r>
              <a:rPr lang="hu-HU" sz="1100" dirty="0" err="1" smtClean="0">
                <a:solidFill>
                  <a:schemeClr val="accent3">
                    <a:lumMod val="50000"/>
                  </a:schemeClr>
                </a:solidFill>
                <a:latin typeface="Arial" pitchFamily="34" charset="0"/>
                <a:cs typeface="Arial" pitchFamily="34" charset="0"/>
              </a:rPr>
              <a:t>As</a:t>
            </a:r>
            <a:r>
              <a:rPr lang="hu-HU" sz="1100" dirty="0" smtClean="0">
                <a:solidFill>
                  <a:schemeClr val="accent3">
                    <a:lumMod val="50000"/>
                  </a:schemeClr>
                </a:solidFill>
                <a:latin typeface="Arial" pitchFamily="34" charset="0"/>
                <a:cs typeface="Arial" pitchFamily="34" charset="0"/>
              </a:rPr>
              <a:t> t</a:t>
            </a:r>
            <a:r>
              <a:rPr lang="en-US" sz="1100" dirty="0" smtClean="0">
                <a:solidFill>
                  <a:schemeClr val="accent3">
                    <a:lumMod val="50000"/>
                  </a:schemeClr>
                </a:solidFill>
                <a:latin typeface="Arial" pitchFamily="34" charset="0"/>
                <a:cs typeface="Arial" pitchFamily="34" charset="0"/>
              </a:rPr>
              <a:t>he source of distancing, they less identify with the current program offerings. Moreover they find FEW PROGRAMS </a:t>
            </a:r>
            <a:r>
              <a:rPr lang="hu-HU" sz="1100" dirty="0" smtClean="0">
                <a:solidFill>
                  <a:schemeClr val="accent3">
                    <a:lumMod val="50000"/>
                  </a:schemeClr>
                </a:solidFill>
                <a:latin typeface="Arial" pitchFamily="34" charset="0"/>
                <a:cs typeface="Arial" pitchFamily="34" charset="0"/>
              </a:rPr>
              <a:t>being</a:t>
            </a:r>
            <a:r>
              <a:rPr lang="en-US" sz="1100" dirty="0" smtClean="0">
                <a:solidFill>
                  <a:schemeClr val="accent3">
                    <a:lumMod val="50000"/>
                  </a:schemeClr>
                </a:solidFill>
                <a:latin typeface="Arial" pitchFamily="34" charset="0"/>
                <a:cs typeface="Arial" pitchFamily="34" charset="0"/>
              </a:rPr>
              <a:t> valuable for them. In addition, they have difficulties with monotonous, one-sided content.</a:t>
            </a:r>
          </a:p>
          <a:p>
            <a:pPr>
              <a:spcBef>
                <a:spcPts val="500"/>
              </a:spcBef>
            </a:pPr>
            <a:r>
              <a:rPr lang="en-US" sz="1100" b="1" dirty="0" smtClean="0">
                <a:solidFill>
                  <a:schemeClr val="accent3">
                    <a:lumMod val="50000"/>
                  </a:schemeClr>
                </a:solidFill>
                <a:latin typeface="Arial" pitchFamily="34" charset="0"/>
                <a:cs typeface="Arial" pitchFamily="34" charset="0"/>
              </a:rPr>
              <a:t>SET-TOP-BOX</a:t>
            </a:r>
            <a:r>
              <a:rPr lang="en-US" sz="1050" dirty="0" smtClean="0">
                <a:solidFill>
                  <a:schemeClr val="accent3">
                    <a:lumMod val="50000"/>
                  </a:schemeClr>
                </a:solidFill>
                <a:latin typeface="Arial" pitchFamily="34" charset="0"/>
                <a:cs typeface="Arial" pitchFamily="34" charset="0"/>
              </a:rPr>
              <a:t> dominates their device usage, they use its functions as stopping, recording and rewind</a:t>
            </a:r>
            <a:r>
              <a:rPr lang="hu-HU" sz="1050" dirty="0" smtClean="0">
                <a:solidFill>
                  <a:schemeClr val="accent3">
                    <a:lumMod val="50000"/>
                  </a:schemeClr>
                </a:solidFill>
                <a:latin typeface="Arial" pitchFamily="34" charset="0"/>
                <a:cs typeface="Arial" pitchFamily="34" charset="0"/>
              </a:rPr>
              <a:t> </a:t>
            </a:r>
            <a:r>
              <a:rPr lang="hu-HU" sz="1050" dirty="0" err="1" smtClean="0">
                <a:solidFill>
                  <a:schemeClr val="accent3">
                    <a:lumMod val="50000"/>
                  </a:schemeClr>
                </a:solidFill>
                <a:latin typeface="Arial" pitchFamily="34" charset="0"/>
                <a:cs typeface="Arial" pitchFamily="34" charset="0"/>
              </a:rPr>
              <a:t>frequently</a:t>
            </a:r>
            <a:r>
              <a:rPr lang="en-US" sz="1050" dirty="0" smtClean="0">
                <a:solidFill>
                  <a:schemeClr val="accent3">
                    <a:lumMod val="50000"/>
                  </a:schemeClr>
                </a:solidFill>
                <a:latin typeface="Arial" pitchFamily="34" charset="0"/>
                <a:cs typeface="Arial" pitchFamily="34" charset="0"/>
              </a:rPr>
              <a:t>. The main target is the CONTENT CONSUMPTION</a:t>
            </a:r>
            <a:r>
              <a:rPr lang="en-US" sz="1100" dirty="0" smtClean="0">
                <a:solidFill>
                  <a:schemeClr val="accent3">
                    <a:lumMod val="50000"/>
                  </a:schemeClr>
                </a:solidFill>
                <a:latin typeface="Arial" pitchFamily="34" charset="0"/>
                <a:cs typeface="Arial" pitchFamily="34" charset="0"/>
              </a:rPr>
              <a:t>. Moreover by the help of the information line they review offerings quickly, it has key role in their decision making process. </a:t>
            </a:r>
          </a:p>
          <a:p>
            <a:pPr>
              <a:spcBef>
                <a:spcPts val="500"/>
              </a:spcBef>
            </a:pPr>
            <a:r>
              <a:rPr lang="en-US" sz="1100" dirty="0" smtClean="0">
                <a:solidFill>
                  <a:schemeClr val="accent3">
                    <a:lumMod val="50000"/>
                  </a:schemeClr>
                </a:solidFill>
                <a:latin typeface="Arial" pitchFamily="34" charset="0"/>
                <a:cs typeface="Arial" pitchFamily="34" charset="0"/>
              </a:rPr>
              <a:t>Usage of on demand services is less characteristic. Catch-up TV services come to foreground when something interesting news are missed. </a:t>
            </a:r>
          </a:p>
          <a:p>
            <a:pPr>
              <a:spcBef>
                <a:spcPts val="500"/>
              </a:spcBef>
            </a:pPr>
            <a:r>
              <a:rPr lang="en-US" sz="1100" dirty="0" smtClean="0">
                <a:solidFill>
                  <a:schemeClr val="accent3">
                    <a:lumMod val="50000"/>
                  </a:schemeClr>
                </a:solidFill>
                <a:latin typeface="Arial" pitchFamily="34" charset="0"/>
                <a:cs typeface="Arial" pitchFamily="34" charset="0"/>
              </a:rPr>
              <a:t>Advert blocks fairly interrupt content consumption, therefore the segment </a:t>
            </a:r>
            <a:r>
              <a:rPr lang="en-US" sz="1100" b="1" dirty="0">
                <a:solidFill>
                  <a:schemeClr val="accent3">
                    <a:lumMod val="50000"/>
                  </a:schemeClr>
                </a:solidFill>
                <a:latin typeface="Arial" pitchFamily="34" charset="0"/>
                <a:cs typeface="Arial" pitchFamily="34" charset="0"/>
              </a:rPr>
              <a:t>CONSCIOUSLY AVOID ADVERTS</a:t>
            </a:r>
            <a:r>
              <a:rPr lang="en-US" sz="1100" dirty="0" smtClean="0">
                <a:solidFill>
                  <a:schemeClr val="accent3">
                    <a:lumMod val="50000"/>
                  </a:schemeClr>
                </a:solidFill>
                <a:latin typeface="Arial" pitchFamily="34" charset="0"/>
                <a:cs typeface="Arial" pitchFamily="34" charset="0"/>
              </a:rPr>
              <a:t>. </a:t>
            </a:r>
            <a:endParaRPr lang="en-US" sz="1100" dirty="0" smtClean="0">
              <a:solidFill>
                <a:schemeClr val="accent3">
                  <a:lumMod val="50000"/>
                </a:schemeClr>
              </a:solidFill>
              <a:latin typeface="Arial" pitchFamily="34" charset="0"/>
            </a:endParaRPr>
          </a:p>
          <a:p>
            <a:pPr>
              <a:spcBef>
                <a:spcPts val="500"/>
              </a:spcBef>
            </a:pPr>
            <a:endParaRPr lang="en-US" sz="1100" dirty="0" smtClean="0">
              <a:solidFill>
                <a:schemeClr val="accent3">
                  <a:lumMod val="50000"/>
                </a:schemeClr>
              </a:solidFill>
              <a:latin typeface="Arial" pitchFamily="34" charset="0"/>
            </a:endParaRPr>
          </a:p>
          <a:p>
            <a:pPr>
              <a:spcBef>
                <a:spcPts val="500"/>
              </a:spcBef>
            </a:pPr>
            <a:endParaRPr lang="en-US" sz="1100" dirty="0" smtClean="0">
              <a:solidFill>
                <a:schemeClr val="accent3">
                  <a:lumMod val="50000"/>
                </a:schemeClr>
              </a:solidFill>
              <a:latin typeface="Arial" pitchFamily="34" charset="0"/>
              <a:cs typeface="Arial" pitchFamily="34" charset="0"/>
            </a:endParaRPr>
          </a:p>
        </p:txBody>
      </p:sp>
      <p:pic>
        <p:nvPicPr>
          <p:cNvPr id="7" name="Picture 6"/>
          <p:cNvPicPr>
            <a:picLocks noChangeAspect="1"/>
          </p:cNvPicPr>
          <p:nvPr/>
        </p:nvPicPr>
        <p:blipFill>
          <a:blip r:embed="rId2"/>
          <a:stretch>
            <a:fillRect/>
          </a:stretch>
        </p:blipFill>
        <p:spPr>
          <a:xfrm>
            <a:off x="5981950" y="1522839"/>
            <a:ext cx="2838522" cy="1906161"/>
          </a:xfrm>
          <a:prstGeom prst="rect">
            <a:avLst/>
          </a:prstGeom>
        </p:spPr>
      </p:pic>
      <p:pic>
        <p:nvPicPr>
          <p:cNvPr id="2" name="Picture 1"/>
          <p:cNvPicPr>
            <a:picLocks noChangeAspect="1"/>
          </p:cNvPicPr>
          <p:nvPr/>
        </p:nvPicPr>
        <p:blipFill>
          <a:blip r:embed="rId3"/>
          <a:stretch>
            <a:fillRect/>
          </a:stretch>
        </p:blipFill>
        <p:spPr>
          <a:xfrm>
            <a:off x="5925280" y="3789040"/>
            <a:ext cx="2895191" cy="1944216"/>
          </a:xfrm>
          <a:prstGeom prst="rect">
            <a:avLst/>
          </a:prstGeom>
        </p:spPr>
      </p:pic>
      <p:sp>
        <p:nvSpPr>
          <p:cNvPr id="9" name="Title 2"/>
          <p:cNvSpPr>
            <a:spLocks noGrp="1"/>
          </p:cNvSpPr>
          <p:nvPr>
            <p:ph type="title"/>
          </p:nvPr>
        </p:nvSpPr>
        <p:spPr>
          <a:xfrm>
            <a:off x="323850" y="188640"/>
            <a:ext cx="6335713" cy="647402"/>
          </a:xfrm>
        </p:spPr>
        <p:txBody>
          <a:bodyPr/>
          <a:lstStyle/>
          <a:p>
            <a:r>
              <a:rPr lang="hu-HU" b="1" dirty="0" smtClean="0"/>
              <a:t>SWITCHERS</a:t>
            </a:r>
            <a:endParaRPr lang="en-US" sz="1800" b="1" dirty="0"/>
          </a:p>
        </p:txBody>
      </p:sp>
    </p:spTree>
    <p:extLst>
      <p:ext uri="{BB962C8B-B14F-4D97-AF65-F5344CB8AC3E}">
        <p14:creationId xmlns:p14="http://schemas.microsoft.com/office/powerpoint/2010/main" val="2302372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gyenes összekötő nyíllal 6"/>
          <p:cNvCxnSpPr/>
          <p:nvPr/>
        </p:nvCxnSpPr>
        <p:spPr>
          <a:xfrm>
            <a:off x="1475656" y="3789040"/>
            <a:ext cx="5904656" cy="25152"/>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4328356" y="1556792"/>
            <a:ext cx="0" cy="4392488"/>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7740352" y="3356992"/>
            <a:ext cx="1152128" cy="914400"/>
          </a:xfrm>
          <a:prstGeom prst="rect">
            <a:avLst/>
          </a:prstGeom>
          <a:noFill/>
        </p:spPr>
        <p:txBody>
          <a:bodyPr wrap="square" lIns="0" tIns="0" rIns="0" bIns="0" rtlCol="0">
            <a:noAutofit/>
          </a:bodyPr>
          <a:lstStyle/>
          <a:p>
            <a:pPr>
              <a:spcBef>
                <a:spcPts val="300"/>
              </a:spcBef>
            </a:pPr>
            <a:r>
              <a:rPr lang="hu-HU" sz="1600" dirty="0" smtClean="0">
                <a:latin typeface="Arial" pitchFamily="34" charset="0"/>
                <a:cs typeface="Arial" pitchFamily="34" charset="0"/>
              </a:rPr>
              <a:t>Active device usage </a:t>
            </a:r>
          </a:p>
        </p:txBody>
      </p:sp>
      <p:sp>
        <p:nvSpPr>
          <p:cNvPr id="12" name="Szövegdoboz 11"/>
          <p:cNvSpPr txBox="1"/>
          <p:nvPr/>
        </p:nvSpPr>
        <p:spPr>
          <a:xfrm>
            <a:off x="611560" y="3437056"/>
            <a:ext cx="1152128" cy="914400"/>
          </a:xfrm>
          <a:prstGeom prst="rect">
            <a:avLst/>
          </a:prstGeom>
          <a:noFill/>
        </p:spPr>
        <p:txBody>
          <a:bodyPr wrap="square" lIns="0" tIns="0" rIns="0" bIns="0" rtlCol="0">
            <a:noAutofit/>
          </a:bodyPr>
          <a:lstStyle/>
          <a:p>
            <a:pPr>
              <a:spcBef>
                <a:spcPts val="300"/>
              </a:spcBef>
            </a:pPr>
            <a:r>
              <a:rPr lang="hu-HU" sz="1600" dirty="0" smtClean="0">
                <a:latin typeface="Arial" pitchFamily="34" charset="0"/>
                <a:cs typeface="Arial" pitchFamily="34" charset="0"/>
              </a:rPr>
              <a:t>NO device usage</a:t>
            </a:r>
          </a:p>
        </p:txBody>
      </p:sp>
      <p:sp>
        <p:nvSpPr>
          <p:cNvPr id="15" name="Szövegdoboz 14"/>
          <p:cNvSpPr txBox="1"/>
          <p:nvPr/>
        </p:nvSpPr>
        <p:spPr>
          <a:xfrm>
            <a:off x="3491880" y="5949280"/>
            <a:ext cx="1728192" cy="914400"/>
          </a:xfrm>
          <a:prstGeom prst="rect">
            <a:avLst/>
          </a:prstGeom>
          <a:noFill/>
        </p:spPr>
        <p:txBody>
          <a:bodyPr wrap="square" lIns="0" tIns="0" rIns="0" bIns="0" rtlCol="0">
            <a:noAutofit/>
          </a:bodyPr>
          <a:lstStyle/>
          <a:p>
            <a:pPr algn="ctr">
              <a:spcBef>
                <a:spcPts val="300"/>
              </a:spcBef>
            </a:pPr>
            <a:r>
              <a:rPr lang="en-US" sz="1600" dirty="0" smtClean="0">
                <a:latin typeface="Arial" pitchFamily="34" charset="0"/>
                <a:cs typeface="Arial" pitchFamily="34" charset="0"/>
              </a:rPr>
              <a:t>Current offering sufficient</a:t>
            </a:r>
          </a:p>
        </p:txBody>
      </p:sp>
      <p:sp>
        <p:nvSpPr>
          <p:cNvPr id="17" name="Szövegdoboz 16"/>
          <p:cNvSpPr txBox="1"/>
          <p:nvPr/>
        </p:nvSpPr>
        <p:spPr>
          <a:xfrm>
            <a:off x="3491880" y="1002432"/>
            <a:ext cx="1728192" cy="914400"/>
          </a:xfrm>
          <a:prstGeom prst="rect">
            <a:avLst/>
          </a:prstGeom>
          <a:noFill/>
        </p:spPr>
        <p:txBody>
          <a:bodyPr wrap="square" lIns="0" tIns="0" rIns="0" bIns="0" rtlCol="0">
            <a:noAutofit/>
          </a:bodyPr>
          <a:lstStyle/>
          <a:p>
            <a:pPr algn="ctr">
              <a:spcBef>
                <a:spcPts val="300"/>
              </a:spcBef>
            </a:pPr>
            <a:r>
              <a:rPr lang="hu-HU" sz="1600" dirty="0" smtClean="0">
                <a:latin typeface="Arial" pitchFamily="34" charset="0"/>
                <a:cs typeface="Arial" pitchFamily="34" charset="0"/>
              </a:rPr>
              <a:t>Current offering insufficient</a:t>
            </a:r>
          </a:p>
        </p:txBody>
      </p:sp>
      <p:sp>
        <p:nvSpPr>
          <p:cNvPr id="2" name="Rectangle 1"/>
          <p:cNvSpPr/>
          <p:nvPr/>
        </p:nvSpPr>
        <p:spPr bwMode="gray">
          <a:xfrm>
            <a:off x="971600" y="5013176"/>
            <a:ext cx="1656184" cy="86409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hu-HU" sz="1600" dirty="0" smtClean="0">
                <a:solidFill>
                  <a:schemeClr val="bg1"/>
                </a:solidFill>
                <a:latin typeface="Arial" pitchFamily="34" charset="0"/>
                <a:cs typeface="Arial" pitchFamily="34" charset="0"/>
              </a:rPr>
              <a:t>Alone, conscious TV viewers </a:t>
            </a:r>
          </a:p>
        </p:txBody>
      </p:sp>
      <p:sp>
        <p:nvSpPr>
          <p:cNvPr id="10" name="Rectangle 9"/>
          <p:cNvSpPr/>
          <p:nvPr/>
        </p:nvSpPr>
        <p:spPr bwMode="gray">
          <a:xfrm>
            <a:off x="4788024" y="2060848"/>
            <a:ext cx="1656184" cy="864096"/>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hu-HU" sz="1600" dirty="0" smtClean="0">
                <a:solidFill>
                  <a:schemeClr val="bg1"/>
                </a:solidFill>
                <a:latin typeface="Arial" pitchFamily="34" charset="0"/>
                <a:cs typeface="Arial" pitchFamily="34" charset="0"/>
              </a:rPr>
              <a:t>Switchers</a:t>
            </a:r>
          </a:p>
        </p:txBody>
      </p:sp>
      <p:sp>
        <p:nvSpPr>
          <p:cNvPr id="13" name="Rectangle 12"/>
          <p:cNvSpPr/>
          <p:nvPr/>
        </p:nvSpPr>
        <p:spPr bwMode="gray">
          <a:xfrm>
            <a:off x="6804248" y="1268760"/>
            <a:ext cx="1872208" cy="1008112"/>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US" sz="1600" dirty="0" smtClean="0">
                <a:solidFill>
                  <a:schemeClr val="bg1"/>
                </a:solidFill>
                <a:latin typeface="Arial" pitchFamily="34" charset="0"/>
                <a:cs typeface="Arial" pitchFamily="34" charset="0"/>
              </a:rPr>
              <a:t>In a company, conscious TV viewers, non-linear</a:t>
            </a:r>
            <a:endParaRPr lang="hu-HU" sz="1600" dirty="0" smtClean="0">
              <a:solidFill>
                <a:schemeClr val="bg1"/>
              </a:solidFill>
              <a:latin typeface="Arial" pitchFamily="34" charset="0"/>
              <a:cs typeface="Arial" pitchFamily="34" charset="0"/>
            </a:endParaRPr>
          </a:p>
        </p:txBody>
      </p:sp>
      <p:sp>
        <p:nvSpPr>
          <p:cNvPr id="14" name="Rectangle 13"/>
          <p:cNvSpPr/>
          <p:nvPr/>
        </p:nvSpPr>
        <p:spPr bwMode="gray">
          <a:xfrm>
            <a:off x="2843808" y="4365104"/>
            <a:ext cx="1872208" cy="1080120"/>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US" sz="1600" dirty="0" smtClean="0">
                <a:solidFill>
                  <a:schemeClr val="bg1"/>
                </a:solidFill>
                <a:latin typeface="Arial" pitchFamily="34" charset="0"/>
                <a:cs typeface="Arial" pitchFamily="34" charset="0"/>
              </a:rPr>
              <a:t>In a company, conscious TV viewers, Linear</a:t>
            </a:r>
            <a:endParaRPr lang="hu-HU" sz="1600" dirty="0" smtClean="0">
              <a:solidFill>
                <a:schemeClr val="bg1"/>
              </a:solidFill>
              <a:latin typeface="Arial" pitchFamily="34" charset="0"/>
              <a:cs typeface="Arial" pitchFamily="34" charset="0"/>
            </a:endParaRPr>
          </a:p>
        </p:txBody>
      </p:sp>
      <p:sp>
        <p:nvSpPr>
          <p:cNvPr id="16" name="Title 2"/>
          <p:cNvSpPr>
            <a:spLocks noGrp="1"/>
          </p:cNvSpPr>
          <p:nvPr>
            <p:ph type="title"/>
          </p:nvPr>
        </p:nvSpPr>
        <p:spPr>
          <a:xfrm>
            <a:off x="323410" y="260350"/>
            <a:ext cx="7200918" cy="648300"/>
          </a:xfrm>
        </p:spPr>
        <p:txBody>
          <a:bodyPr vert="horz" lIns="0" tIns="0" rIns="0" bIns="0" rtlCol="0" anchor="b" anchorCtr="0">
            <a:noAutofit/>
          </a:bodyPr>
          <a:lstStyle/>
          <a:p>
            <a:r>
              <a:rPr lang="hu-HU" b="1" dirty="0" smtClean="0"/>
              <a:t>THE RELATIONSHIP OF OFFERS AND DEVICE USAGE - </a:t>
            </a:r>
            <a:r>
              <a:rPr lang="en-US" b="1" dirty="0"/>
              <a:t> QUALITATIVE PHASE</a:t>
            </a:r>
            <a:endParaRPr lang="hu-HU" b="1" dirty="0"/>
          </a:p>
        </p:txBody>
      </p:sp>
    </p:spTree>
    <p:extLst>
      <p:ext uri="{BB962C8B-B14F-4D97-AF65-F5344CB8AC3E}">
        <p14:creationId xmlns:p14="http://schemas.microsoft.com/office/powerpoint/2010/main" val="3672698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gyenes összekötő nyíllal 6"/>
          <p:cNvCxnSpPr/>
          <p:nvPr/>
        </p:nvCxnSpPr>
        <p:spPr>
          <a:xfrm>
            <a:off x="1475656" y="3933056"/>
            <a:ext cx="5904656" cy="25152"/>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4328356" y="1916832"/>
            <a:ext cx="0" cy="4032448"/>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7740352" y="3613048"/>
            <a:ext cx="1152128" cy="914400"/>
          </a:xfrm>
          <a:prstGeom prst="rect">
            <a:avLst/>
          </a:prstGeom>
          <a:noFill/>
        </p:spPr>
        <p:txBody>
          <a:bodyPr wrap="square" lIns="0" tIns="0" rIns="0" bIns="0" rtlCol="0">
            <a:noAutofit/>
          </a:bodyPr>
          <a:lstStyle/>
          <a:p>
            <a:pPr algn="ctr">
              <a:spcBef>
                <a:spcPts val="300"/>
              </a:spcBef>
            </a:pPr>
            <a:r>
              <a:rPr lang="hu-HU" sz="1600" dirty="0" smtClean="0">
                <a:latin typeface="Arial" pitchFamily="34" charset="0"/>
                <a:cs typeface="Arial" pitchFamily="34" charset="0"/>
              </a:rPr>
              <a:t>TV is a close friend</a:t>
            </a:r>
          </a:p>
        </p:txBody>
      </p:sp>
      <p:sp>
        <p:nvSpPr>
          <p:cNvPr id="12" name="Szövegdoboz 11"/>
          <p:cNvSpPr txBox="1"/>
          <p:nvPr/>
        </p:nvSpPr>
        <p:spPr>
          <a:xfrm>
            <a:off x="251520" y="3613048"/>
            <a:ext cx="1152128" cy="914400"/>
          </a:xfrm>
          <a:prstGeom prst="rect">
            <a:avLst/>
          </a:prstGeom>
          <a:noFill/>
        </p:spPr>
        <p:txBody>
          <a:bodyPr wrap="square" lIns="0" tIns="0" rIns="0" bIns="0" rtlCol="0">
            <a:noAutofit/>
          </a:bodyPr>
          <a:lstStyle/>
          <a:p>
            <a:pPr algn="ctr">
              <a:spcBef>
                <a:spcPts val="300"/>
              </a:spcBef>
            </a:pPr>
            <a:r>
              <a:rPr lang="hu-HU" sz="1600" dirty="0" smtClean="0">
                <a:latin typeface="Arial" pitchFamily="34" charset="0"/>
                <a:cs typeface="Arial" pitchFamily="34" charset="0"/>
              </a:rPr>
              <a:t>TV has functional role</a:t>
            </a:r>
          </a:p>
        </p:txBody>
      </p:sp>
      <p:sp>
        <p:nvSpPr>
          <p:cNvPr id="15" name="Szövegdoboz 14"/>
          <p:cNvSpPr txBox="1"/>
          <p:nvPr/>
        </p:nvSpPr>
        <p:spPr>
          <a:xfrm>
            <a:off x="3491880" y="6021288"/>
            <a:ext cx="1728192" cy="457200"/>
          </a:xfrm>
          <a:prstGeom prst="rect">
            <a:avLst/>
          </a:prstGeom>
          <a:noFill/>
        </p:spPr>
        <p:txBody>
          <a:bodyPr wrap="square" lIns="0" tIns="0" rIns="0" bIns="0" rtlCol="0">
            <a:noAutofit/>
          </a:bodyPr>
          <a:lstStyle/>
          <a:p>
            <a:pPr algn="ctr">
              <a:spcBef>
                <a:spcPts val="300"/>
              </a:spcBef>
            </a:pPr>
            <a:r>
              <a:rPr lang="en-US" sz="1600" dirty="0" smtClean="0">
                <a:latin typeface="Arial" pitchFamily="34" charset="0"/>
                <a:cs typeface="Arial" pitchFamily="34" charset="0"/>
              </a:rPr>
              <a:t>Content driven</a:t>
            </a:r>
          </a:p>
        </p:txBody>
      </p:sp>
      <p:sp>
        <p:nvSpPr>
          <p:cNvPr id="17" name="Szövegdoboz 16"/>
          <p:cNvSpPr txBox="1"/>
          <p:nvPr/>
        </p:nvSpPr>
        <p:spPr>
          <a:xfrm>
            <a:off x="3347864" y="1578496"/>
            <a:ext cx="1944216" cy="914400"/>
          </a:xfrm>
          <a:prstGeom prst="rect">
            <a:avLst/>
          </a:prstGeom>
          <a:noFill/>
        </p:spPr>
        <p:txBody>
          <a:bodyPr wrap="square" lIns="0" tIns="0" rIns="0" bIns="0" rtlCol="0">
            <a:noAutofit/>
          </a:bodyPr>
          <a:lstStyle/>
          <a:p>
            <a:pPr algn="ctr">
              <a:spcBef>
                <a:spcPts val="300"/>
              </a:spcBef>
            </a:pPr>
            <a:r>
              <a:rPr lang="en-US" sz="1600" dirty="0" smtClean="0">
                <a:latin typeface="Arial" pitchFamily="34" charset="0"/>
                <a:cs typeface="Arial" pitchFamily="34" charset="0"/>
              </a:rPr>
              <a:t>Program driven</a:t>
            </a:r>
          </a:p>
        </p:txBody>
      </p:sp>
      <p:sp>
        <p:nvSpPr>
          <p:cNvPr id="2" name="Rectangle 1"/>
          <p:cNvSpPr/>
          <p:nvPr/>
        </p:nvSpPr>
        <p:spPr bwMode="gray">
          <a:xfrm>
            <a:off x="6660232" y="1412776"/>
            <a:ext cx="1656184" cy="86409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hu-HU" sz="1600" dirty="0" smtClean="0">
                <a:solidFill>
                  <a:schemeClr val="bg1"/>
                </a:solidFill>
                <a:latin typeface="Arial" pitchFamily="34" charset="0"/>
                <a:cs typeface="Arial" pitchFamily="34" charset="0"/>
              </a:rPr>
              <a:t>Alone, conscious TV viewers</a:t>
            </a:r>
          </a:p>
        </p:txBody>
      </p:sp>
      <p:sp>
        <p:nvSpPr>
          <p:cNvPr id="10" name="Rectangle 9"/>
          <p:cNvSpPr/>
          <p:nvPr/>
        </p:nvSpPr>
        <p:spPr bwMode="gray">
          <a:xfrm>
            <a:off x="2483768" y="4293096"/>
            <a:ext cx="1656184" cy="864096"/>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hu-HU" sz="1600" dirty="0" smtClean="0">
                <a:solidFill>
                  <a:schemeClr val="bg1"/>
                </a:solidFill>
                <a:latin typeface="Arial" pitchFamily="34" charset="0"/>
                <a:cs typeface="Arial" pitchFamily="34" charset="0"/>
              </a:rPr>
              <a:t>Switchers</a:t>
            </a:r>
          </a:p>
        </p:txBody>
      </p:sp>
      <p:sp>
        <p:nvSpPr>
          <p:cNvPr id="13" name="Rectangle 12"/>
          <p:cNvSpPr/>
          <p:nvPr/>
        </p:nvSpPr>
        <p:spPr bwMode="gray">
          <a:xfrm>
            <a:off x="1187624" y="5229200"/>
            <a:ext cx="1872208" cy="1020688"/>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US" sz="1600" dirty="0" smtClean="0">
                <a:solidFill>
                  <a:schemeClr val="bg1"/>
                </a:solidFill>
                <a:latin typeface="Arial" pitchFamily="34" charset="0"/>
                <a:cs typeface="Arial" pitchFamily="34" charset="0"/>
              </a:rPr>
              <a:t>In a company, conscious TV viewers, NON-linear</a:t>
            </a:r>
            <a:endParaRPr lang="hu-HU" sz="1600" dirty="0" smtClean="0">
              <a:solidFill>
                <a:schemeClr val="bg1"/>
              </a:solidFill>
              <a:latin typeface="Arial" pitchFamily="34" charset="0"/>
              <a:cs typeface="Arial" pitchFamily="34" charset="0"/>
            </a:endParaRPr>
          </a:p>
        </p:txBody>
      </p:sp>
      <p:sp>
        <p:nvSpPr>
          <p:cNvPr id="14" name="Rectangle 13"/>
          <p:cNvSpPr/>
          <p:nvPr/>
        </p:nvSpPr>
        <p:spPr bwMode="gray">
          <a:xfrm>
            <a:off x="5436096" y="2420888"/>
            <a:ext cx="1872208" cy="1008112"/>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US" sz="1600" dirty="0" smtClean="0">
                <a:solidFill>
                  <a:schemeClr val="bg1"/>
                </a:solidFill>
                <a:latin typeface="Arial" pitchFamily="34" charset="0"/>
                <a:cs typeface="Arial" pitchFamily="34" charset="0"/>
              </a:rPr>
              <a:t>In a company, conscious TV viewers, Linear</a:t>
            </a:r>
            <a:endParaRPr lang="hu-HU" sz="1600" dirty="0" smtClean="0">
              <a:solidFill>
                <a:schemeClr val="bg1"/>
              </a:solidFill>
              <a:latin typeface="Arial" pitchFamily="34" charset="0"/>
              <a:cs typeface="Arial" pitchFamily="34" charset="0"/>
            </a:endParaRPr>
          </a:p>
        </p:txBody>
      </p:sp>
      <p:sp>
        <p:nvSpPr>
          <p:cNvPr id="16" name="Title 2"/>
          <p:cNvSpPr>
            <a:spLocks noGrp="1"/>
          </p:cNvSpPr>
          <p:nvPr>
            <p:ph type="title"/>
          </p:nvPr>
        </p:nvSpPr>
        <p:spPr>
          <a:xfrm>
            <a:off x="323410" y="260350"/>
            <a:ext cx="7164914" cy="648300"/>
          </a:xfrm>
        </p:spPr>
        <p:txBody>
          <a:bodyPr vert="horz" lIns="0" tIns="0" rIns="0" bIns="0" rtlCol="0" anchor="b" anchorCtr="0">
            <a:noAutofit/>
          </a:bodyPr>
          <a:lstStyle/>
          <a:p>
            <a:r>
              <a:rPr lang="hu-HU" b="1" dirty="0" smtClean="0"/>
              <a:t>THE RELATIONSHIP OF PROGRAM AND CONTENT – QUALITATIVE PHASE</a:t>
            </a:r>
            <a:endParaRPr lang="hu-HU" b="1" dirty="0"/>
          </a:p>
        </p:txBody>
      </p:sp>
    </p:spTree>
    <p:extLst>
      <p:ext uri="{BB962C8B-B14F-4D97-AF65-F5344CB8AC3E}">
        <p14:creationId xmlns:p14="http://schemas.microsoft.com/office/powerpoint/2010/main" val="3286672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smtClean="0"/>
              <a:t>Detailed results of the qualitative phase</a:t>
            </a:r>
            <a:endParaRPr lang="en-US" dirty="0"/>
          </a:p>
        </p:txBody>
      </p:sp>
    </p:spTree>
    <p:extLst>
      <p:ext uri="{BB962C8B-B14F-4D97-AF65-F5344CB8AC3E}">
        <p14:creationId xmlns:p14="http://schemas.microsoft.com/office/powerpoint/2010/main" val="221097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TV viewing: Spontaneous Reactions</a:t>
            </a:r>
            <a:endParaRPr lang="en-GB" dirty="0"/>
          </a:p>
        </p:txBody>
      </p:sp>
      <p:sp>
        <p:nvSpPr>
          <p:cNvPr id="4" name="Rechteck 18"/>
          <p:cNvSpPr/>
          <p:nvPr/>
        </p:nvSpPr>
        <p:spPr>
          <a:xfrm>
            <a:off x="339493" y="1358740"/>
            <a:ext cx="8496622" cy="466254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5" name="Rechteck 19"/>
          <p:cNvSpPr/>
          <p:nvPr/>
        </p:nvSpPr>
        <p:spPr>
          <a:xfrm>
            <a:off x="443124" y="1451410"/>
            <a:ext cx="8289360" cy="4420232"/>
          </a:xfrm>
          <a:prstGeom prst="rect">
            <a:avLst/>
          </a:prstGeom>
          <a:solidFill>
            <a:schemeClr val="bg1"/>
          </a:soli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600" dirty="0" smtClean="0">
              <a:solidFill>
                <a:schemeClr val="tx1"/>
              </a:solidFill>
            </a:endParaRPr>
          </a:p>
        </p:txBody>
      </p:sp>
      <p:sp>
        <p:nvSpPr>
          <p:cNvPr id="15" name="Textplatzhalter 2"/>
          <p:cNvSpPr txBox="1">
            <a:spLocks/>
          </p:cNvSpPr>
          <p:nvPr/>
        </p:nvSpPr>
        <p:spPr bwMode="gray">
          <a:xfrm>
            <a:off x="1259848" y="2852920"/>
            <a:ext cx="2016000" cy="2520295"/>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defPPr>
              <a:defRPr lang="en-US"/>
            </a:defPPr>
            <a:lvl1pPr indent="0">
              <a:spcBef>
                <a:spcPts val="600"/>
              </a:spcBef>
              <a:spcAft>
                <a:spcPts val="0"/>
              </a:spcAft>
              <a:buFont typeface="Arial" pitchFamily="34" charset="0"/>
              <a:buNone/>
              <a:defRPr>
                <a:solidFill>
                  <a:schemeClr val="tx2"/>
                </a:solidFill>
              </a:defRPr>
            </a:lvl1pPr>
            <a:lvl2pPr marL="0" lvl="1" indent="0">
              <a:spcBef>
                <a:spcPts val="600"/>
              </a:spcBef>
              <a:spcAft>
                <a:spcPts val="0"/>
              </a:spcAft>
              <a:buFont typeface="Arial" pitchFamily="34" charset="0"/>
              <a:buNone/>
              <a:defRPr sz="1600"/>
            </a:lvl2pPr>
            <a:lvl3pPr marL="180975" lvl="2" indent="-180975">
              <a:spcBef>
                <a:spcPts val="300"/>
              </a:spcBef>
              <a:spcAft>
                <a:spcPts val="0"/>
              </a:spcAft>
              <a:buFont typeface="Arial" pitchFamily="34" charset="0"/>
              <a:buChar char="•"/>
              <a:defRPr sz="1600"/>
            </a:lvl3pPr>
            <a:lvl4pPr marL="361950" lvl="3" indent="-180975">
              <a:spcBef>
                <a:spcPts val="300"/>
              </a:spcBef>
              <a:spcAft>
                <a:spcPts val="0"/>
              </a:spcAft>
              <a:buFont typeface="Arial" pitchFamily="34" charset="0"/>
              <a:buChar char="•"/>
              <a:defRPr sz="1600"/>
            </a:lvl4pPr>
            <a:lvl5pPr marL="542925" lvl="4"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r>
              <a:rPr lang="en-GB" sz="1600" dirty="0" smtClean="0">
                <a:solidFill>
                  <a:schemeClr val="tx1"/>
                </a:solidFill>
                <a:latin typeface="Arial" pitchFamily="34" charset="0"/>
              </a:rPr>
              <a:t>Fun, entertainment, regular program, relaxation </a:t>
            </a:r>
          </a:p>
          <a:p>
            <a:r>
              <a:rPr lang="en-GB" sz="1600" b="1" dirty="0" smtClean="0">
                <a:solidFill>
                  <a:schemeClr val="tx1"/>
                </a:solidFill>
                <a:latin typeface="Arial" pitchFamily="34" charset="0"/>
              </a:rPr>
              <a:t>= EVERYDAY RELAXATION</a:t>
            </a:r>
            <a:endParaRPr lang="en-GB" sz="1600" b="1" dirty="0">
              <a:solidFill>
                <a:schemeClr val="tx1"/>
              </a:solidFill>
              <a:latin typeface="Arial" pitchFamily="34" charset="0"/>
            </a:endParaRPr>
          </a:p>
        </p:txBody>
      </p:sp>
      <p:sp>
        <p:nvSpPr>
          <p:cNvPr id="16" name="Textplatzhalter 2"/>
          <p:cNvSpPr txBox="1">
            <a:spLocks/>
          </p:cNvSpPr>
          <p:nvPr/>
        </p:nvSpPr>
        <p:spPr bwMode="gray">
          <a:xfrm>
            <a:off x="5796434" y="2852937"/>
            <a:ext cx="2016000" cy="2520279"/>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defPPr>
              <a:defRPr lang="en-US"/>
            </a:defPPr>
            <a:lvl1pPr indent="0">
              <a:spcBef>
                <a:spcPts val="600"/>
              </a:spcBef>
              <a:spcAft>
                <a:spcPts val="0"/>
              </a:spcAft>
              <a:buFont typeface="Arial" pitchFamily="34" charset="0"/>
              <a:buNone/>
              <a:defRPr>
                <a:solidFill>
                  <a:schemeClr val="tx2"/>
                </a:solidFill>
              </a:defRPr>
            </a:lvl1pPr>
            <a:lvl2pPr marL="0" lvl="1" indent="0">
              <a:spcBef>
                <a:spcPts val="600"/>
              </a:spcBef>
              <a:spcAft>
                <a:spcPts val="0"/>
              </a:spcAft>
              <a:buFont typeface="Arial" pitchFamily="34" charset="0"/>
              <a:buNone/>
              <a:defRPr sz="1600"/>
            </a:lvl2pPr>
            <a:lvl3pPr marL="180975" lvl="2" indent="-180975">
              <a:spcBef>
                <a:spcPts val="300"/>
              </a:spcBef>
              <a:spcAft>
                <a:spcPts val="0"/>
              </a:spcAft>
              <a:buFont typeface="Arial" pitchFamily="34" charset="0"/>
              <a:buChar char="•"/>
              <a:defRPr sz="1600"/>
            </a:lvl3pPr>
            <a:lvl4pPr marL="361950" lvl="3" indent="-180975">
              <a:spcBef>
                <a:spcPts val="300"/>
              </a:spcBef>
              <a:spcAft>
                <a:spcPts val="0"/>
              </a:spcAft>
              <a:buFont typeface="Arial" pitchFamily="34" charset="0"/>
              <a:buChar char="•"/>
              <a:defRPr sz="1600"/>
            </a:lvl4pPr>
            <a:lvl5pPr marL="542925" lvl="4"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r>
              <a:rPr lang="en-GB" sz="1600" dirty="0" smtClean="0">
                <a:solidFill>
                  <a:schemeClr val="tx1"/>
                </a:solidFill>
                <a:latin typeface="Arial" pitchFamily="34" charset="0"/>
              </a:rPr>
              <a:t>Browsing, avoiding mass of poor quality programs,  </a:t>
            </a:r>
            <a:r>
              <a:rPr lang="en-GB" sz="1600" b="1" dirty="0" smtClean="0">
                <a:solidFill>
                  <a:schemeClr val="tx1"/>
                </a:solidFill>
                <a:latin typeface="Arial" pitchFamily="34" charset="0"/>
              </a:rPr>
              <a:t>SEEKING QUALITY CONTENT</a:t>
            </a:r>
            <a:endParaRPr lang="en-GB" sz="1600" b="1" dirty="0">
              <a:solidFill>
                <a:schemeClr val="tx1"/>
              </a:solidFill>
              <a:latin typeface="Arial" pitchFamily="34" charset="0"/>
            </a:endParaRPr>
          </a:p>
        </p:txBody>
      </p:sp>
      <p:sp>
        <p:nvSpPr>
          <p:cNvPr id="17" name="Textplatzhalter 2"/>
          <p:cNvSpPr txBox="1">
            <a:spLocks/>
          </p:cNvSpPr>
          <p:nvPr/>
        </p:nvSpPr>
        <p:spPr bwMode="gray">
          <a:xfrm>
            <a:off x="3505368" y="2852937"/>
            <a:ext cx="2016000" cy="252027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defPPr>
              <a:defRPr lang="en-US"/>
            </a:defPPr>
            <a:lvl1pPr indent="0">
              <a:spcBef>
                <a:spcPts val="600"/>
              </a:spcBef>
              <a:spcAft>
                <a:spcPts val="0"/>
              </a:spcAft>
              <a:buFont typeface="Arial" pitchFamily="34" charset="0"/>
              <a:buNone/>
              <a:defRPr>
                <a:solidFill>
                  <a:schemeClr val="tx2"/>
                </a:solidFill>
              </a:defRPr>
            </a:lvl1pPr>
            <a:lvl2pPr marL="0" lvl="1" indent="0">
              <a:spcBef>
                <a:spcPts val="600"/>
              </a:spcBef>
              <a:spcAft>
                <a:spcPts val="0"/>
              </a:spcAft>
              <a:buFont typeface="Arial" pitchFamily="34" charset="0"/>
              <a:buNone/>
              <a:defRPr sz="1600"/>
            </a:lvl2pPr>
            <a:lvl3pPr marL="180975" lvl="2" indent="-180975">
              <a:spcBef>
                <a:spcPts val="300"/>
              </a:spcBef>
              <a:spcAft>
                <a:spcPts val="0"/>
              </a:spcAft>
              <a:buFont typeface="Arial" pitchFamily="34" charset="0"/>
              <a:buChar char="•"/>
              <a:defRPr sz="1600"/>
            </a:lvl3pPr>
            <a:lvl4pPr marL="361950" lvl="3" indent="-180975">
              <a:spcBef>
                <a:spcPts val="300"/>
              </a:spcBef>
              <a:spcAft>
                <a:spcPts val="0"/>
              </a:spcAft>
              <a:buFont typeface="Arial" pitchFamily="34" charset="0"/>
              <a:buChar char="•"/>
              <a:defRPr sz="1600"/>
            </a:lvl4pPr>
            <a:lvl5pPr marL="542925" lvl="4"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r>
              <a:rPr lang="en-GB" sz="1600" dirty="0" smtClean="0">
                <a:solidFill>
                  <a:schemeClr val="tx1"/>
                </a:solidFill>
                <a:latin typeface="Arial" pitchFamily="34" charset="0"/>
              </a:rPr>
              <a:t>Relaxation after a hard day with the family or partner, spending time together =</a:t>
            </a:r>
          </a:p>
          <a:p>
            <a:r>
              <a:rPr lang="en-GB" sz="1600" b="1" dirty="0" smtClean="0">
                <a:solidFill>
                  <a:schemeClr val="tx1"/>
                </a:solidFill>
                <a:latin typeface="Arial" pitchFamily="34" charset="0"/>
              </a:rPr>
              <a:t>SOCIAL, INTERPERSONAL ENTERTAINMENT</a:t>
            </a:r>
            <a:endParaRPr lang="en-GB" sz="1600" b="1" dirty="0">
              <a:solidFill>
                <a:schemeClr val="tx1"/>
              </a:solidFill>
              <a:latin typeface="Arial" pitchFamily="34" charset="0"/>
            </a:endParaRPr>
          </a:p>
        </p:txBody>
      </p:sp>
      <p:sp>
        <p:nvSpPr>
          <p:cNvPr id="18" name="Eingekerbter Richtungspfeil 18"/>
          <p:cNvSpPr/>
          <p:nvPr>
            <p:custDataLst>
              <p:tags r:id="rId1"/>
            </p:custDataLst>
          </p:nvPr>
        </p:nvSpPr>
        <p:spPr bwMode="gray">
          <a:xfrm>
            <a:off x="3491940" y="1988841"/>
            <a:ext cx="2160000" cy="720000"/>
          </a:xfrm>
          <a:prstGeom prst="chevron">
            <a:avLst>
              <a:gd name="adj" fmla="val 19998"/>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spcBef>
                <a:spcPts val="600"/>
              </a:spcBef>
              <a:buFont typeface="Arial" pitchFamily="34" charset="0"/>
              <a:buNone/>
            </a:pPr>
            <a:r>
              <a:rPr lang="en-GB" sz="1600" noProof="1" smtClean="0">
                <a:solidFill>
                  <a:srgbClr val="FFFFFF"/>
                </a:solidFill>
              </a:rPr>
              <a:t>In a company, conscious TV viewer (LINEAR)</a:t>
            </a:r>
            <a:endParaRPr lang="en-GB" sz="1600" noProof="1">
              <a:solidFill>
                <a:srgbClr val="FFFFFF"/>
              </a:solidFill>
            </a:endParaRPr>
          </a:p>
        </p:txBody>
      </p:sp>
      <p:sp>
        <p:nvSpPr>
          <p:cNvPr id="19" name="Eingekerbter Richtungspfeil 28"/>
          <p:cNvSpPr/>
          <p:nvPr>
            <p:custDataLst>
              <p:tags r:id="rId2"/>
            </p:custDataLst>
          </p:nvPr>
        </p:nvSpPr>
        <p:spPr bwMode="gray">
          <a:xfrm>
            <a:off x="5796376" y="1988841"/>
            <a:ext cx="2160000" cy="720000"/>
          </a:xfrm>
          <a:prstGeom prst="chevron">
            <a:avLst>
              <a:gd name="adj" fmla="val 19998"/>
            </a:avLst>
          </a:prstGeom>
          <a:solidFill>
            <a:schemeClr val="accent3"/>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r>
              <a:rPr lang="en-GB" sz="1600" dirty="0" smtClean="0">
                <a:solidFill>
                  <a:schemeClr val="bg1"/>
                </a:solidFill>
                <a:latin typeface="Arial" pitchFamily="34" charset="0"/>
              </a:rPr>
              <a:t>Switcher</a:t>
            </a:r>
            <a:endParaRPr lang="en-GB" sz="1600" dirty="0">
              <a:solidFill>
                <a:schemeClr val="bg1"/>
              </a:solidFill>
              <a:latin typeface="Arial" pitchFamily="34" charset="0"/>
            </a:endParaRPr>
          </a:p>
        </p:txBody>
      </p:sp>
      <p:sp>
        <p:nvSpPr>
          <p:cNvPr id="20" name="Eingekerbter Richtungspfeil 31"/>
          <p:cNvSpPr/>
          <p:nvPr>
            <p:custDataLst>
              <p:tags r:id="rId3"/>
            </p:custDataLst>
          </p:nvPr>
        </p:nvSpPr>
        <p:spPr bwMode="gray">
          <a:xfrm>
            <a:off x="1259632" y="1988841"/>
            <a:ext cx="2160000" cy="720000"/>
          </a:xfrm>
          <a:custGeom>
            <a:avLst/>
            <a:gdLst>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143986 w 2160000"/>
              <a:gd name="connsiteY5" fmla="*/ 360000 h 720000"/>
              <a:gd name="connsiteX6" fmla="*/ 0 w 2160000"/>
              <a:gd name="connsiteY6" fmla="*/ 0 h 720000"/>
              <a:gd name="connsiteX0" fmla="*/ 0 w 2160000"/>
              <a:gd name="connsiteY0" fmla="*/ 0 h 720000"/>
              <a:gd name="connsiteX1" fmla="*/ 2016014 w 2160000"/>
              <a:gd name="connsiteY1" fmla="*/ 0 h 720000"/>
              <a:gd name="connsiteX2" fmla="*/ 2160000 w 2160000"/>
              <a:gd name="connsiteY2" fmla="*/ 360000 h 720000"/>
              <a:gd name="connsiteX3" fmla="*/ 2016014 w 2160000"/>
              <a:gd name="connsiteY3" fmla="*/ 720000 h 720000"/>
              <a:gd name="connsiteX4" fmla="*/ 0 w 2160000"/>
              <a:gd name="connsiteY4" fmla="*/ 720000 h 720000"/>
              <a:gd name="connsiteX5" fmla="*/ 0 w 2160000"/>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720000">
                <a:moveTo>
                  <a:pt x="0" y="0"/>
                </a:moveTo>
                <a:lnTo>
                  <a:pt x="2016014" y="0"/>
                </a:lnTo>
                <a:lnTo>
                  <a:pt x="2160000" y="360000"/>
                </a:lnTo>
                <a:lnTo>
                  <a:pt x="2016014" y="720000"/>
                </a:lnTo>
                <a:lnTo>
                  <a:pt x="0" y="720000"/>
                </a:lnTo>
                <a:lnTo>
                  <a:pt x="0" y="0"/>
                </a:lnTo>
                <a:close/>
              </a:path>
            </a:pathLst>
          </a:cu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Tree>
    <p:extLst>
      <p:ext uri="{BB962C8B-B14F-4D97-AF65-F5344CB8AC3E}">
        <p14:creationId xmlns:p14="http://schemas.microsoft.com/office/powerpoint/2010/main" val="1217366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TV watching habits</a:t>
            </a:r>
            <a:endParaRPr lang="en-GB" dirty="0"/>
          </a:p>
        </p:txBody>
      </p:sp>
      <p:sp>
        <p:nvSpPr>
          <p:cNvPr id="6" name="Freihandform 26"/>
          <p:cNvSpPr/>
          <p:nvPr/>
        </p:nvSpPr>
        <p:spPr bwMode="gray">
          <a:xfrm>
            <a:off x="179512" y="1124745"/>
            <a:ext cx="2736380" cy="122413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1"/>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7" name="Freihandform 26"/>
          <p:cNvSpPr/>
          <p:nvPr/>
        </p:nvSpPr>
        <p:spPr bwMode="gray">
          <a:xfrm>
            <a:off x="6070656" y="1124745"/>
            <a:ext cx="2736380" cy="122413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8" name="Freihandform 26"/>
          <p:cNvSpPr/>
          <p:nvPr/>
        </p:nvSpPr>
        <p:spPr bwMode="gray">
          <a:xfrm>
            <a:off x="3131840" y="1124745"/>
            <a:ext cx="2736380" cy="122413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 </a:t>
            </a:r>
            <a:endParaRPr lang="en-GB" sz="1600" noProof="1">
              <a:solidFill>
                <a:srgbClr val="FFFFFF"/>
              </a:solidFill>
            </a:endParaRPr>
          </a:p>
        </p:txBody>
      </p:sp>
      <p:sp>
        <p:nvSpPr>
          <p:cNvPr id="12" name="Chevron 11"/>
          <p:cNvSpPr/>
          <p:nvPr/>
        </p:nvSpPr>
        <p:spPr bwMode="gray">
          <a:xfrm rot="5400000">
            <a:off x="-713832" y="2954192"/>
            <a:ext cx="4536504" cy="2749816"/>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3" name="Chevron 12"/>
          <p:cNvSpPr/>
          <p:nvPr/>
        </p:nvSpPr>
        <p:spPr bwMode="gray">
          <a:xfrm rot="5400000">
            <a:off x="2238496" y="2954192"/>
            <a:ext cx="4536504" cy="2749816"/>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5" name="Chevron 14"/>
          <p:cNvSpPr/>
          <p:nvPr/>
        </p:nvSpPr>
        <p:spPr bwMode="gray">
          <a:xfrm rot="5400000">
            <a:off x="5177312" y="2954192"/>
            <a:ext cx="4536504" cy="2749816"/>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6" name="TextBox 15"/>
          <p:cNvSpPr txBox="1"/>
          <p:nvPr/>
        </p:nvSpPr>
        <p:spPr>
          <a:xfrm>
            <a:off x="251520" y="2348880"/>
            <a:ext cx="2664296" cy="3744416"/>
          </a:xfrm>
          <a:prstGeom prst="rect">
            <a:avLst/>
          </a:prstGeom>
          <a:noFill/>
        </p:spPr>
        <p:txBody>
          <a:bodyPr wrap="square" lIns="0" tIns="0" rIns="0" bIns="0" rtlCol="0">
            <a:noAutofit/>
          </a:bodyPr>
          <a:lstStyle/>
          <a:p>
            <a:pPr>
              <a:spcBef>
                <a:spcPts val="300"/>
              </a:spcBef>
            </a:pPr>
            <a:r>
              <a:rPr lang="en-GB" sz="1200" b="1" u="sng" dirty="0" smtClean="0">
                <a:latin typeface="Arial" pitchFamily="34" charset="0"/>
                <a:cs typeface="Arial" pitchFamily="34" charset="0"/>
              </a:rPr>
              <a:t>Aim</a:t>
            </a:r>
            <a:r>
              <a:rPr lang="en-GB" sz="1200" u="sng" dirty="0" smtClean="0">
                <a:latin typeface="Arial" pitchFamily="34" charset="0"/>
                <a:cs typeface="Arial" pitchFamily="34" charset="0"/>
              </a:rPr>
              <a:t>:</a:t>
            </a:r>
            <a:r>
              <a:rPr lang="en-GB" sz="1200" dirty="0" smtClean="0">
                <a:latin typeface="Arial" pitchFamily="34" charset="0"/>
                <a:cs typeface="Arial" pitchFamily="34" charset="0"/>
              </a:rPr>
              <a:t> Main is </a:t>
            </a:r>
            <a:r>
              <a:rPr lang="en-GB" sz="1200" b="1" dirty="0" smtClean="0">
                <a:latin typeface="Arial" pitchFamily="34" charset="0"/>
                <a:cs typeface="Arial" pitchFamily="34" charset="0"/>
              </a:rPr>
              <a:t>RELAXATION, HAVING FUN, GAINING INFORMATION </a:t>
            </a:r>
            <a:r>
              <a:rPr lang="en-GB" sz="1200" dirty="0" smtClean="0">
                <a:latin typeface="Arial" pitchFamily="34" charset="0"/>
                <a:cs typeface="Arial" pitchFamily="34" charset="0"/>
              </a:rPr>
              <a:t>on news</a:t>
            </a:r>
          </a:p>
          <a:p>
            <a:pPr>
              <a:spcBef>
                <a:spcPts val="300"/>
              </a:spcBef>
            </a:pPr>
            <a:endParaRPr lang="en-GB" sz="1200" dirty="0" smtClean="0">
              <a:latin typeface="Arial" pitchFamily="34" charset="0"/>
              <a:cs typeface="Arial" pitchFamily="34" charset="0"/>
            </a:endParaRPr>
          </a:p>
          <a:p>
            <a:pPr>
              <a:spcBef>
                <a:spcPts val="300"/>
              </a:spcBef>
            </a:pPr>
            <a:r>
              <a:rPr lang="en-GB" sz="1200" b="1" u="sng" dirty="0" smtClean="0">
                <a:latin typeface="Arial" pitchFamily="34" charset="0"/>
                <a:cs typeface="Arial" pitchFamily="34" charset="0"/>
              </a:rPr>
              <a:t>Time</a:t>
            </a:r>
            <a:r>
              <a:rPr lang="en-GB" sz="1200" b="1" dirty="0" smtClean="0">
                <a:latin typeface="Arial" pitchFamily="34" charset="0"/>
                <a:cs typeface="Arial" pitchFamily="34" charset="0"/>
              </a:rPr>
              <a:t>: </a:t>
            </a:r>
          </a:p>
          <a:p>
            <a:pPr>
              <a:spcBef>
                <a:spcPts val="300"/>
              </a:spcBef>
            </a:pPr>
            <a:r>
              <a:rPr lang="en-GB" sz="1200" dirty="0" smtClean="0">
                <a:latin typeface="Arial" pitchFamily="34" charset="0"/>
                <a:cs typeface="Arial" pitchFamily="34" charset="0"/>
              </a:rPr>
              <a:t>At least 4-5 hours a day. Watching TV in the evening is a solid part of their daily routine. </a:t>
            </a:r>
          </a:p>
          <a:p>
            <a:pPr>
              <a:spcBef>
                <a:spcPts val="300"/>
              </a:spcBef>
            </a:pPr>
            <a:endParaRPr lang="en-GB" sz="1200" dirty="0" smtClean="0">
              <a:latin typeface="Arial" pitchFamily="34" charset="0"/>
              <a:cs typeface="Arial" pitchFamily="34" charset="0"/>
            </a:endParaRPr>
          </a:p>
          <a:p>
            <a:pPr>
              <a:spcBef>
                <a:spcPts val="300"/>
              </a:spcBef>
            </a:pPr>
            <a:r>
              <a:rPr lang="en-GB" sz="1200" b="1" u="sng" dirty="0" smtClean="0">
                <a:latin typeface="Arial" pitchFamily="34" charset="0"/>
                <a:cs typeface="Arial" pitchFamily="34" charset="0"/>
              </a:rPr>
              <a:t>With whom</a:t>
            </a:r>
            <a:r>
              <a:rPr lang="en-GB" sz="1200" b="1" dirty="0" smtClean="0">
                <a:latin typeface="Arial" pitchFamily="34" charset="0"/>
                <a:cs typeface="Arial" pitchFamily="34" charset="0"/>
              </a:rPr>
              <a:t>: </a:t>
            </a:r>
            <a:r>
              <a:rPr lang="en-GB" sz="1200" dirty="0" smtClean="0">
                <a:latin typeface="Arial" pitchFamily="34" charset="0"/>
                <a:cs typeface="Arial" pitchFamily="34" charset="0"/>
              </a:rPr>
              <a:t>Alone or with a partner (respondent has definite influence on program selection). </a:t>
            </a:r>
          </a:p>
          <a:p>
            <a:pPr>
              <a:spcBef>
                <a:spcPts val="300"/>
              </a:spcBef>
            </a:pPr>
            <a:endParaRPr lang="en-GB" sz="1200" dirty="0" smtClean="0">
              <a:latin typeface="Arial" pitchFamily="34" charset="0"/>
              <a:cs typeface="Arial" pitchFamily="34" charset="0"/>
            </a:endParaRPr>
          </a:p>
          <a:p>
            <a:pPr>
              <a:spcBef>
                <a:spcPts val="300"/>
              </a:spcBef>
            </a:pPr>
            <a:endParaRPr lang="en-GB" sz="1200" dirty="0" smtClean="0">
              <a:latin typeface="Arial" pitchFamily="34" charset="0"/>
              <a:cs typeface="Arial" pitchFamily="34" charset="0"/>
            </a:endParaRPr>
          </a:p>
          <a:p>
            <a:pPr>
              <a:spcBef>
                <a:spcPts val="300"/>
              </a:spcBef>
            </a:pPr>
            <a:endParaRPr lang="en-GB" sz="1200" dirty="0" smtClean="0">
              <a:latin typeface="Arial" pitchFamily="34" charset="0"/>
              <a:cs typeface="Arial" pitchFamily="34" charset="0"/>
            </a:endParaRPr>
          </a:p>
          <a:p>
            <a:pPr>
              <a:spcBef>
                <a:spcPts val="300"/>
              </a:spcBef>
            </a:pPr>
            <a:endParaRPr lang="en-GB" sz="1200" dirty="0" smtClean="0">
              <a:latin typeface="Arial" pitchFamily="34" charset="0"/>
              <a:cs typeface="Arial" pitchFamily="34" charset="0"/>
            </a:endParaRPr>
          </a:p>
        </p:txBody>
      </p:sp>
      <p:sp>
        <p:nvSpPr>
          <p:cNvPr id="17" name="TextBox 16"/>
          <p:cNvSpPr txBox="1"/>
          <p:nvPr/>
        </p:nvSpPr>
        <p:spPr>
          <a:xfrm>
            <a:off x="6142664" y="2348880"/>
            <a:ext cx="2664296" cy="3744416"/>
          </a:xfrm>
          <a:prstGeom prst="rect">
            <a:avLst/>
          </a:prstGeom>
          <a:noFill/>
        </p:spPr>
        <p:txBody>
          <a:bodyPr wrap="square" lIns="0" tIns="0" rIns="0" bIns="0" rtlCol="0">
            <a:noAutofit/>
          </a:bodyPr>
          <a:lstStyle/>
          <a:p>
            <a:pPr>
              <a:spcBef>
                <a:spcPts val="300"/>
              </a:spcBef>
            </a:pPr>
            <a:r>
              <a:rPr lang="en-GB" sz="1200" b="1" u="sng" dirty="0" smtClean="0">
                <a:latin typeface="Arial" pitchFamily="34" charset="0"/>
                <a:cs typeface="Arial" pitchFamily="34" charset="0"/>
              </a:rPr>
              <a:t>Aim</a:t>
            </a:r>
            <a:r>
              <a:rPr lang="en-GB" sz="1200" u="sng" dirty="0" smtClean="0">
                <a:latin typeface="Arial" pitchFamily="34" charset="0"/>
                <a:cs typeface="Arial" pitchFamily="34" charset="0"/>
              </a:rPr>
              <a:t>: </a:t>
            </a:r>
            <a:r>
              <a:rPr lang="en-GB" sz="1200" b="1" dirty="0" smtClean="0">
                <a:latin typeface="Arial" pitchFamily="34" charset="0"/>
                <a:cs typeface="Arial" pitchFamily="34" charset="0"/>
              </a:rPr>
              <a:t>QUALITY CONTENT</a:t>
            </a:r>
            <a:r>
              <a:rPr lang="en-GB" sz="1200" dirty="0" smtClean="0">
                <a:latin typeface="Arial" pitchFamily="34" charset="0"/>
                <a:cs typeface="Arial" pitchFamily="34" charset="0"/>
              </a:rPr>
              <a:t>, intellectually satisfying, being able to maintain long-term interest.</a:t>
            </a:r>
          </a:p>
          <a:p>
            <a:pPr>
              <a:spcBef>
                <a:spcPts val="300"/>
              </a:spcBef>
            </a:pPr>
            <a:endParaRPr lang="en-GB" sz="1200" dirty="0" smtClean="0">
              <a:latin typeface="Arial" pitchFamily="34" charset="0"/>
              <a:cs typeface="Arial" pitchFamily="34" charset="0"/>
            </a:endParaRPr>
          </a:p>
          <a:p>
            <a:pPr>
              <a:spcBef>
                <a:spcPts val="300"/>
              </a:spcBef>
            </a:pPr>
            <a:r>
              <a:rPr lang="en-GB" sz="1200" b="1" u="sng" dirty="0" smtClean="0">
                <a:latin typeface="Arial" pitchFamily="34" charset="0"/>
                <a:cs typeface="Arial" pitchFamily="34" charset="0"/>
              </a:rPr>
              <a:t>Time</a:t>
            </a:r>
            <a:r>
              <a:rPr lang="en-GB" sz="1200" b="1" dirty="0" smtClean="0">
                <a:latin typeface="Arial" pitchFamily="34" charset="0"/>
                <a:cs typeface="Arial" pitchFamily="34" charset="0"/>
              </a:rPr>
              <a:t>: </a:t>
            </a:r>
            <a:r>
              <a:rPr lang="en-GB" sz="1200" dirty="0" smtClean="0">
                <a:latin typeface="Arial" pitchFamily="34" charset="0"/>
                <a:cs typeface="Arial" pitchFamily="34" charset="0"/>
              </a:rPr>
              <a:t> </a:t>
            </a:r>
            <a:r>
              <a:rPr lang="en-GB" sz="1100" dirty="0" smtClean="0">
                <a:latin typeface="Arial" pitchFamily="34" charset="0"/>
                <a:cs typeface="Arial" pitchFamily="34" charset="0"/>
              </a:rPr>
              <a:t>various length (2-8h), depends on structure of household and whether it is weekday or week-end. This period refers to the whole family, Swithers themselves watch a </a:t>
            </a:r>
            <a:r>
              <a:rPr lang="en-GB" sz="1100" b="1" dirty="0" smtClean="0">
                <a:latin typeface="Arial" pitchFamily="34" charset="0"/>
                <a:cs typeface="Arial" pitchFamily="34" charset="0"/>
              </a:rPr>
              <a:t>FEW BUT QUALITY</a:t>
            </a:r>
            <a:r>
              <a:rPr lang="en-GB" sz="1100" dirty="0" smtClean="0">
                <a:latin typeface="Arial" pitchFamily="34" charset="0"/>
                <a:cs typeface="Arial" pitchFamily="34" charset="0"/>
              </a:rPr>
              <a:t> content.</a:t>
            </a:r>
          </a:p>
          <a:p>
            <a:pPr>
              <a:spcBef>
                <a:spcPts val="300"/>
              </a:spcBef>
            </a:pPr>
            <a:endParaRPr lang="en-GB" sz="1100" dirty="0" smtClean="0">
              <a:latin typeface="Arial" pitchFamily="34" charset="0"/>
              <a:cs typeface="Arial" pitchFamily="34" charset="0"/>
            </a:endParaRPr>
          </a:p>
          <a:p>
            <a:pPr>
              <a:spcBef>
                <a:spcPts val="300"/>
              </a:spcBef>
            </a:pPr>
            <a:r>
              <a:rPr lang="en-GB" sz="1100" b="1" u="sng" dirty="0" smtClean="0">
                <a:latin typeface="Arial" pitchFamily="34" charset="0"/>
                <a:cs typeface="Arial" pitchFamily="34" charset="0"/>
              </a:rPr>
              <a:t>With whom</a:t>
            </a:r>
            <a:r>
              <a:rPr lang="en-GB" sz="1100" b="1" dirty="0" smtClean="0">
                <a:latin typeface="Arial" pitchFamily="34" charset="0"/>
                <a:cs typeface="Arial" pitchFamily="34" charset="0"/>
              </a:rPr>
              <a:t>: </a:t>
            </a:r>
            <a:r>
              <a:rPr lang="en-GB" sz="1100" dirty="0" smtClean="0">
                <a:latin typeface="Arial" pitchFamily="34" charset="0"/>
                <a:cs typeface="Arial" pitchFamily="34" charset="0"/>
              </a:rPr>
              <a:t>with partner, family members. Looking for other activity if they cannot influence the program selection. Watching TV is </a:t>
            </a:r>
            <a:r>
              <a:rPr lang="en-GB" sz="1100" b="1" dirty="0" smtClean="0">
                <a:latin typeface="Arial" pitchFamily="34" charset="0"/>
                <a:cs typeface="Arial" pitchFamily="34" charset="0"/>
              </a:rPr>
              <a:t>NOT ESSENTIAL</a:t>
            </a:r>
            <a:r>
              <a:rPr lang="en-GB" sz="1100" dirty="0" smtClean="0">
                <a:latin typeface="Arial" pitchFamily="34" charset="0"/>
                <a:cs typeface="Arial" pitchFamily="34" charset="0"/>
              </a:rPr>
              <a:t> for them. </a:t>
            </a:r>
          </a:p>
        </p:txBody>
      </p:sp>
      <p:sp>
        <p:nvSpPr>
          <p:cNvPr id="18" name="TextBox 17"/>
          <p:cNvSpPr txBox="1"/>
          <p:nvPr/>
        </p:nvSpPr>
        <p:spPr>
          <a:xfrm>
            <a:off x="3203848" y="2348880"/>
            <a:ext cx="2664296" cy="3744416"/>
          </a:xfrm>
          <a:prstGeom prst="rect">
            <a:avLst/>
          </a:prstGeom>
          <a:noFill/>
          <a:ln>
            <a:noFill/>
          </a:ln>
        </p:spPr>
        <p:txBody>
          <a:bodyPr wrap="square" lIns="0" tIns="0" rIns="0" bIns="0" rtlCol="0">
            <a:noAutofit/>
          </a:bodyPr>
          <a:lstStyle/>
          <a:p>
            <a:pPr>
              <a:spcBef>
                <a:spcPts val="300"/>
              </a:spcBef>
            </a:pPr>
            <a:r>
              <a:rPr lang="en-GB" sz="1200" b="1" u="sng" dirty="0" smtClean="0">
                <a:latin typeface="Arial" pitchFamily="34" charset="0"/>
                <a:cs typeface="Arial" pitchFamily="34" charset="0"/>
              </a:rPr>
              <a:t>Aim</a:t>
            </a:r>
            <a:r>
              <a:rPr lang="en-GB" sz="1200" u="sng" dirty="0" smtClean="0">
                <a:latin typeface="Arial" pitchFamily="34" charset="0"/>
                <a:cs typeface="Arial" pitchFamily="34" charset="0"/>
              </a:rPr>
              <a:t>: </a:t>
            </a:r>
          </a:p>
          <a:p>
            <a:pPr marL="171450" indent="-171450">
              <a:spcBef>
                <a:spcPts val="300"/>
              </a:spcBef>
              <a:buFont typeface="Arial"/>
              <a:buChar char="•"/>
            </a:pPr>
            <a:r>
              <a:rPr lang="en-GB" sz="1200" i="1" dirty="0" smtClean="0">
                <a:latin typeface="Arial" pitchFamily="34" charset="0"/>
                <a:cs typeface="Arial" pitchFamily="34" charset="0"/>
              </a:rPr>
              <a:t>Linear:</a:t>
            </a:r>
            <a:r>
              <a:rPr lang="en-GB" sz="1200" dirty="0" smtClean="0">
                <a:latin typeface="Arial" pitchFamily="34" charset="0"/>
                <a:cs typeface="Arial" pitchFamily="34" charset="0"/>
              </a:rPr>
              <a:t> having fun without making mental effort, </a:t>
            </a:r>
            <a:r>
              <a:rPr lang="en-GB" sz="1200" b="1" dirty="0" smtClean="0">
                <a:latin typeface="Arial" pitchFamily="34" charset="0"/>
                <a:cs typeface="Arial" pitchFamily="34" charset="0"/>
              </a:rPr>
              <a:t>RELAXATION</a:t>
            </a:r>
          </a:p>
          <a:p>
            <a:pPr marL="171450" indent="-171450">
              <a:spcBef>
                <a:spcPts val="300"/>
              </a:spcBef>
              <a:buFont typeface="Arial"/>
              <a:buChar char="•"/>
            </a:pPr>
            <a:r>
              <a:rPr lang="en-GB" sz="1200" i="1" dirty="0" smtClean="0">
                <a:latin typeface="Arial" pitchFamily="34" charset="0"/>
                <a:cs typeface="Arial" pitchFamily="34" charset="0"/>
              </a:rPr>
              <a:t>Non linear</a:t>
            </a:r>
            <a:r>
              <a:rPr lang="en-GB" sz="1200" dirty="0" smtClean="0">
                <a:latin typeface="Arial" pitchFamily="34" charset="0"/>
                <a:cs typeface="Arial" pitchFamily="34" charset="0"/>
              </a:rPr>
              <a:t>:</a:t>
            </a:r>
            <a:r>
              <a:rPr lang="en-GB" sz="1200" b="1" dirty="0" smtClean="0">
                <a:latin typeface="Arial" pitchFamily="34" charset="0"/>
                <a:cs typeface="Arial" pitchFamily="34" charset="0"/>
              </a:rPr>
              <a:t> QUALITY TIME, ENTERTAINMENT</a:t>
            </a:r>
          </a:p>
          <a:p>
            <a:pPr>
              <a:spcBef>
                <a:spcPts val="300"/>
              </a:spcBef>
            </a:pPr>
            <a:endParaRPr lang="en-GB" sz="1200" dirty="0" smtClean="0">
              <a:latin typeface="Arial" pitchFamily="34" charset="0"/>
              <a:cs typeface="Arial" pitchFamily="34" charset="0"/>
            </a:endParaRPr>
          </a:p>
          <a:p>
            <a:pPr>
              <a:spcBef>
                <a:spcPts val="300"/>
              </a:spcBef>
            </a:pPr>
            <a:r>
              <a:rPr lang="en-GB" sz="1200" b="1" u="sng" dirty="0" smtClean="0">
                <a:latin typeface="Arial" pitchFamily="34" charset="0"/>
                <a:cs typeface="Arial" pitchFamily="34" charset="0"/>
              </a:rPr>
              <a:t>Time</a:t>
            </a:r>
            <a:r>
              <a:rPr lang="en-GB" sz="1200" b="1" dirty="0" smtClean="0">
                <a:latin typeface="Arial" pitchFamily="34" charset="0"/>
                <a:cs typeface="Arial" pitchFamily="34" charset="0"/>
              </a:rPr>
              <a:t>: </a:t>
            </a:r>
            <a:r>
              <a:rPr lang="en-GB" sz="1200" dirty="0" smtClean="0">
                <a:latin typeface="Arial" pitchFamily="34" charset="0"/>
                <a:cs typeface="Arial" pitchFamily="34" charset="0"/>
              </a:rPr>
              <a:t> </a:t>
            </a:r>
          </a:p>
          <a:p>
            <a:pPr marL="171450" indent="-171450">
              <a:spcBef>
                <a:spcPts val="300"/>
              </a:spcBef>
              <a:buFont typeface="Arial"/>
              <a:buChar char="•"/>
            </a:pPr>
            <a:r>
              <a:rPr lang="en-GB" sz="1200" i="1" dirty="0" smtClean="0">
                <a:latin typeface="Arial" pitchFamily="34" charset="0"/>
                <a:cs typeface="Arial" pitchFamily="34" charset="0"/>
              </a:rPr>
              <a:t>Linear</a:t>
            </a:r>
            <a:r>
              <a:rPr lang="en-GB" sz="1200" dirty="0" smtClean="0">
                <a:latin typeface="Arial" pitchFamily="34" charset="0"/>
                <a:cs typeface="Arial" pitchFamily="34" charset="0"/>
              </a:rPr>
              <a:t>: 18h-22h on weekdays, early afternoon to late night at the week-end.</a:t>
            </a:r>
          </a:p>
          <a:p>
            <a:pPr marL="171450" indent="-171450">
              <a:spcBef>
                <a:spcPts val="300"/>
              </a:spcBef>
              <a:buFont typeface="Arial"/>
              <a:buChar char="•"/>
            </a:pPr>
            <a:r>
              <a:rPr lang="en-GB" sz="1200" i="1" dirty="0" smtClean="0">
                <a:latin typeface="Arial" pitchFamily="34" charset="0"/>
                <a:cs typeface="Arial" pitchFamily="34" charset="0"/>
              </a:rPr>
              <a:t>Not linear</a:t>
            </a:r>
            <a:r>
              <a:rPr lang="en-GB" sz="1200" dirty="0" smtClean="0">
                <a:latin typeface="Arial" pitchFamily="34" charset="0"/>
                <a:cs typeface="Arial" pitchFamily="34" charset="0"/>
              </a:rPr>
              <a:t>: 2-3 hours only in the evening.</a:t>
            </a:r>
          </a:p>
          <a:p>
            <a:pPr>
              <a:spcBef>
                <a:spcPts val="300"/>
              </a:spcBef>
            </a:pPr>
            <a:endParaRPr lang="en-GB" sz="1200" dirty="0" smtClean="0">
              <a:latin typeface="Arial" pitchFamily="34" charset="0"/>
              <a:cs typeface="Arial" pitchFamily="34" charset="0"/>
            </a:endParaRPr>
          </a:p>
          <a:p>
            <a:pPr>
              <a:spcBef>
                <a:spcPts val="300"/>
              </a:spcBef>
            </a:pPr>
            <a:r>
              <a:rPr lang="en-GB" sz="1200" b="1" u="sng" dirty="0" smtClean="0">
                <a:latin typeface="Arial" pitchFamily="34" charset="0"/>
                <a:cs typeface="Arial" pitchFamily="34" charset="0"/>
              </a:rPr>
              <a:t>With whom</a:t>
            </a:r>
            <a:r>
              <a:rPr lang="en-GB" sz="1200" b="1" dirty="0" smtClean="0">
                <a:latin typeface="Arial" pitchFamily="34" charset="0"/>
                <a:cs typeface="Arial" pitchFamily="34" charset="0"/>
              </a:rPr>
              <a:t>: </a:t>
            </a:r>
            <a:r>
              <a:rPr lang="en-GB" sz="1200" dirty="0" smtClean="0">
                <a:latin typeface="Arial" pitchFamily="34" charset="0"/>
                <a:cs typeface="Arial" pitchFamily="34" charset="0"/>
              </a:rPr>
              <a:t>with partner, family members. Shared program selection. Seek the common entertainment.  </a:t>
            </a:r>
          </a:p>
        </p:txBody>
      </p:sp>
    </p:spTree>
    <p:extLst>
      <p:ext uri="{BB962C8B-B14F-4D97-AF65-F5344CB8AC3E}">
        <p14:creationId xmlns:p14="http://schemas.microsoft.com/office/powerpoint/2010/main" val="2469924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Relationship with the TV</a:t>
            </a:r>
            <a:endParaRPr lang="en-GB" dirty="0"/>
          </a:p>
        </p:txBody>
      </p:sp>
      <p:sp>
        <p:nvSpPr>
          <p:cNvPr id="36" name="Freihandform 26"/>
          <p:cNvSpPr/>
          <p:nvPr/>
        </p:nvSpPr>
        <p:spPr bwMode="gray">
          <a:xfrm>
            <a:off x="103056" y="1052737"/>
            <a:ext cx="2016300" cy="720079"/>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37" name="Freihandform 26"/>
          <p:cNvSpPr/>
          <p:nvPr/>
        </p:nvSpPr>
        <p:spPr bwMode="gray">
          <a:xfrm>
            <a:off x="5436096" y="1052737"/>
            <a:ext cx="3511114" cy="720079"/>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38" name="Freihandform 26"/>
          <p:cNvSpPr/>
          <p:nvPr/>
        </p:nvSpPr>
        <p:spPr bwMode="gray">
          <a:xfrm>
            <a:off x="2195735" y="1052737"/>
            <a:ext cx="3079317" cy="720079"/>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 </a:t>
            </a:r>
            <a:endParaRPr lang="en-GB" sz="1600" noProof="1">
              <a:solidFill>
                <a:srgbClr val="FFFFFF"/>
              </a:solidFill>
            </a:endParaRPr>
          </a:p>
        </p:txBody>
      </p:sp>
      <p:sp>
        <p:nvSpPr>
          <p:cNvPr id="39" name="Chevron 38"/>
          <p:cNvSpPr/>
          <p:nvPr/>
        </p:nvSpPr>
        <p:spPr bwMode="gray">
          <a:xfrm rot="5400000">
            <a:off x="-689299" y="2420545"/>
            <a:ext cx="3601048" cy="2016262"/>
          </a:xfrm>
          <a:prstGeom prst="chevron">
            <a:avLst>
              <a:gd name="adj" fmla="val 6054"/>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40" name="Chevron 39"/>
          <p:cNvSpPr/>
          <p:nvPr/>
        </p:nvSpPr>
        <p:spPr bwMode="gray">
          <a:xfrm rot="5400000">
            <a:off x="1971615" y="1889759"/>
            <a:ext cx="3527557" cy="3079317"/>
          </a:xfrm>
          <a:prstGeom prst="chevron">
            <a:avLst>
              <a:gd name="adj" fmla="val 556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41" name="Chevron 40"/>
          <p:cNvSpPr/>
          <p:nvPr/>
        </p:nvSpPr>
        <p:spPr bwMode="gray">
          <a:xfrm rot="5400000">
            <a:off x="5407192" y="1657704"/>
            <a:ext cx="3568922" cy="3511114"/>
          </a:xfrm>
          <a:prstGeom prst="chevron">
            <a:avLst>
              <a:gd name="adj" fmla="val 5244"/>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42" name="TextBox 41"/>
          <p:cNvSpPr txBox="1"/>
          <p:nvPr/>
        </p:nvSpPr>
        <p:spPr>
          <a:xfrm>
            <a:off x="168347" y="1898576"/>
            <a:ext cx="1877629" cy="2466528"/>
          </a:xfrm>
          <a:prstGeom prst="rect">
            <a:avLst/>
          </a:prstGeom>
          <a:noFill/>
        </p:spPr>
        <p:txBody>
          <a:bodyPr wrap="square" lIns="0" tIns="0" rIns="0" bIns="0" rtlCol="0">
            <a:noAutofit/>
          </a:bodyPr>
          <a:lstStyle/>
          <a:p>
            <a:pPr>
              <a:spcBef>
                <a:spcPts val="300"/>
              </a:spcBef>
            </a:pPr>
            <a:r>
              <a:rPr lang="en-GB" sz="1200" dirty="0" smtClean="0">
                <a:latin typeface="Arial" pitchFamily="34" charset="0"/>
                <a:cs typeface="Arial" pitchFamily="34" charset="0"/>
              </a:rPr>
              <a:t>FRIEND, </a:t>
            </a:r>
            <a:r>
              <a:rPr lang="en-GB" sz="1200" b="1" dirty="0" smtClean="0">
                <a:latin typeface="Arial" pitchFamily="34" charset="0"/>
                <a:cs typeface="Arial" pitchFamily="34" charset="0"/>
              </a:rPr>
              <a:t>PARTNER</a:t>
            </a:r>
            <a:r>
              <a:rPr lang="en-GB" sz="1200" dirty="0" smtClean="0">
                <a:latin typeface="Arial" pitchFamily="34" charset="0"/>
                <a:cs typeface="Arial" pitchFamily="34" charset="0"/>
              </a:rPr>
              <a:t> of everyday life.</a:t>
            </a:r>
          </a:p>
          <a:p>
            <a:pPr>
              <a:spcBef>
                <a:spcPts val="300"/>
              </a:spcBef>
            </a:pPr>
            <a:r>
              <a:rPr lang="en-GB" sz="1200" dirty="0" smtClean="0">
                <a:latin typeface="Arial" pitchFamily="34" charset="0"/>
                <a:cs typeface="Arial" pitchFamily="34" charset="0"/>
              </a:rPr>
              <a:t>Close relationship with the TV, being on a central place in the flat. </a:t>
            </a:r>
          </a:p>
          <a:p>
            <a:pPr>
              <a:spcBef>
                <a:spcPts val="300"/>
              </a:spcBef>
            </a:pPr>
            <a:r>
              <a:rPr lang="en-GB" sz="1200" dirty="0" smtClean="0">
                <a:latin typeface="Arial" pitchFamily="34" charset="0"/>
                <a:cs typeface="Arial" pitchFamily="34" charset="0"/>
              </a:rPr>
              <a:t>Some of them have a special armchair for watching TV. </a:t>
            </a:r>
          </a:p>
          <a:p>
            <a:pPr>
              <a:spcBef>
                <a:spcPts val="300"/>
              </a:spcBef>
            </a:pPr>
            <a:r>
              <a:rPr lang="en-GB" sz="1200" dirty="0" smtClean="0">
                <a:latin typeface="Arial" pitchFamily="34" charset="0"/>
                <a:cs typeface="Arial" pitchFamily="34" charset="0"/>
              </a:rPr>
              <a:t>TV has </a:t>
            </a:r>
            <a:r>
              <a:rPr lang="en-GB" sz="1200" b="1" dirty="0" smtClean="0">
                <a:latin typeface="Arial" pitchFamily="34" charset="0"/>
                <a:cs typeface="Arial" pitchFamily="34" charset="0"/>
              </a:rPr>
              <a:t>PREDOMINANT ROLE </a:t>
            </a:r>
            <a:r>
              <a:rPr lang="en-GB" sz="1200" dirty="0" smtClean="0">
                <a:latin typeface="Arial" pitchFamily="34" charset="0"/>
                <a:cs typeface="Arial" pitchFamily="34" charset="0"/>
              </a:rPr>
              <a:t>in leisure time in the evening, there is no other way of entertainment.  </a:t>
            </a:r>
          </a:p>
          <a:p>
            <a:pPr>
              <a:spcBef>
                <a:spcPts val="300"/>
              </a:spcBef>
            </a:pPr>
            <a:endParaRPr lang="en-GB" sz="1200" dirty="0" smtClean="0">
              <a:latin typeface="Arial" pitchFamily="34" charset="0"/>
              <a:cs typeface="Arial" pitchFamily="34" charset="0"/>
            </a:endParaRPr>
          </a:p>
        </p:txBody>
      </p:sp>
      <p:sp>
        <p:nvSpPr>
          <p:cNvPr id="43" name="TextBox 42"/>
          <p:cNvSpPr txBox="1"/>
          <p:nvPr/>
        </p:nvSpPr>
        <p:spPr>
          <a:xfrm>
            <a:off x="5482383" y="1836126"/>
            <a:ext cx="3427517" cy="3321066"/>
          </a:xfrm>
          <a:prstGeom prst="rect">
            <a:avLst/>
          </a:prstGeom>
          <a:noFill/>
        </p:spPr>
        <p:txBody>
          <a:bodyPr wrap="square" lIns="0" tIns="0" rIns="0" bIns="0" rtlCol="0">
            <a:noAutofit/>
          </a:bodyPr>
          <a:lstStyle/>
          <a:p>
            <a:pPr>
              <a:lnSpc>
                <a:spcPts val="1100"/>
              </a:lnSpc>
              <a:spcBef>
                <a:spcPts val="300"/>
              </a:spcBef>
            </a:pPr>
            <a:r>
              <a:rPr lang="en-GB" sz="1200" dirty="0" smtClean="0">
                <a:latin typeface="Arial" pitchFamily="34" charset="0"/>
                <a:cs typeface="Arial" pitchFamily="34" charset="0"/>
              </a:rPr>
              <a:t>Has daily connection with the TV, however it is perceived as an </a:t>
            </a:r>
            <a:r>
              <a:rPr lang="en-GB" sz="1200" b="1" dirty="0" smtClean="0">
                <a:latin typeface="Arial" pitchFamily="34" charset="0"/>
                <a:cs typeface="Arial" pitchFamily="34" charset="0"/>
              </a:rPr>
              <a:t>ACQUAINTANCE</a:t>
            </a:r>
            <a:r>
              <a:rPr lang="en-GB" sz="1200" dirty="0" smtClean="0">
                <a:latin typeface="Arial" pitchFamily="34" charset="0"/>
                <a:cs typeface="Arial" pitchFamily="34" charset="0"/>
              </a:rPr>
              <a:t>. </a:t>
            </a:r>
          </a:p>
          <a:p>
            <a:pPr marL="177800" lvl="1" indent="-171450">
              <a:lnSpc>
                <a:spcPts val="1100"/>
              </a:lnSpc>
              <a:spcBef>
                <a:spcPts val="300"/>
              </a:spcBef>
              <a:buFont typeface="Arial" panose="020B0604020202020204" pitchFamily="34" charset="0"/>
              <a:buChar char="•"/>
            </a:pPr>
            <a:r>
              <a:rPr lang="en-GB" sz="1200" dirty="0" smtClean="0">
                <a:latin typeface="Arial" pitchFamily="34" charset="0"/>
                <a:cs typeface="Arial" pitchFamily="34" charset="0"/>
              </a:rPr>
              <a:t>Cannot identify with current offering (realities, TV shows)</a:t>
            </a:r>
          </a:p>
          <a:p>
            <a:pPr marL="177800" lvl="1" indent="-171450">
              <a:lnSpc>
                <a:spcPts val="1100"/>
              </a:lnSpc>
              <a:spcBef>
                <a:spcPts val="300"/>
              </a:spcBef>
              <a:buFont typeface="Arial" panose="020B0604020202020204" pitchFamily="34" charset="0"/>
              <a:buChar char="•"/>
            </a:pPr>
            <a:r>
              <a:rPr lang="en-GB" sz="1200" dirty="0" smtClean="0">
                <a:latin typeface="Arial" pitchFamily="34" charset="0"/>
                <a:cs typeface="Arial" pitchFamily="34" charset="0"/>
              </a:rPr>
              <a:t>TV is not a primary source of information and entertainment. News are read on the internet, and they can find other ways of entertainment (music, PC, book).</a:t>
            </a:r>
          </a:p>
          <a:p>
            <a:pPr marL="171450" indent="-171450">
              <a:lnSpc>
                <a:spcPts val="1100"/>
              </a:lnSpc>
              <a:spcBef>
                <a:spcPts val="300"/>
              </a:spcBef>
              <a:buFont typeface="Arial"/>
              <a:buChar char="•"/>
            </a:pPr>
            <a:r>
              <a:rPr lang="en-GB" sz="1100" dirty="0" smtClean="0">
                <a:latin typeface="Arial" pitchFamily="34" charset="0"/>
                <a:cs typeface="Arial" pitchFamily="34" charset="0"/>
              </a:rPr>
              <a:t>Due to higher intellectual needs, prefer quality content, i.e. culture, education, infotainment</a:t>
            </a:r>
          </a:p>
          <a:p>
            <a:pPr marL="171450" indent="-171450">
              <a:lnSpc>
                <a:spcPts val="1100"/>
              </a:lnSpc>
              <a:spcBef>
                <a:spcPts val="300"/>
              </a:spcBef>
              <a:buFont typeface="Arial"/>
              <a:buChar char="•"/>
            </a:pPr>
            <a:r>
              <a:rPr lang="en-GB" sz="1100" dirty="0" smtClean="0">
                <a:latin typeface="Arial" pitchFamily="34" charset="0"/>
                <a:cs typeface="Arial" pitchFamily="34" charset="0"/>
              </a:rPr>
              <a:t>They are critical, hardly tolerate boring, clichéd content.</a:t>
            </a:r>
          </a:p>
          <a:p>
            <a:pPr>
              <a:lnSpc>
                <a:spcPts val="1100"/>
              </a:lnSpc>
              <a:spcBef>
                <a:spcPts val="300"/>
              </a:spcBef>
            </a:pPr>
            <a:endParaRPr lang="en-GB" sz="1100" dirty="0" smtClean="0">
              <a:latin typeface="Arial" pitchFamily="34" charset="0"/>
              <a:cs typeface="Arial" pitchFamily="34" charset="0"/>
            </a:endParaRPr>
          </a:p>
          <a:p>
            <a:pPr>
              <a:lnSpc>
                <a:spcPts val="1100"/>
              </a:lnSpc>
              <a:spcBef>
                <a:spcPts val="300"/>
              </a:spcBef>
            </a:pPr>
            <a:r>
              <a:rPr lang="en-GB" sz="1200" dirty="0" smtClean="0">
                <a:latin typeface="Arial" pitchFamily="34" charset="0"/>
                <a:cs typeface="Arial" pitchFamily="34" charset="0"/>
              </a:rPr>
              <a:t>TV does not play essential role, TV watching derives from routine, staying in case of appropriate content.</a:t>
            </a:r>
          </a:p>
        </p:txBody>
      </p:sp>
      <p:sp>
        <p:nvSpPr>
          <p:cNvPr id="44" name="TextBox 43"/>
          <p:cNvSpPr txBox="1"/>
          <p:nvPr/>
        </p:nvSpPr>
        <p:spPr>
          <a:xfrm>
            <a:off x="2303747" y="1916832"/>
            <a:ext cx="2928169" cy="3427129"/>
          </a:xfrm>
          <a:prstGeom prst="rect">
            <a:avLst/>
          </a:prstGeom>
          <a:noFill/>
        </p:spPr>
        <p:txBody>
          <a:bodyPr wrap="square" lIns="0" tIns="0" rIns="0" bIns="0" rtlCol="0">
            <a:noAutofit/>
          </a:bodyPr>
          <a:lstStyle/>
          <a:p>
            <a:pPr>
              <a:lnSpc>
                <a:spcPts val="1180"/>
              </a:lnSpc>
              <a:spcBef>
                <a:spcPts val="300"/>
              </a:spcBef>
            </a:pPr>
            <a:r>
              <a:rPr lang="en-GB" sz="1200" i="1" u="sng" dirty="0" smtClean="0">
                <a:latin typeface="Arial" pitchFamily="34" charset="0"/>
                <a:cs typeface="Arial" pitchFamily="34" charset="0"/>
              </a:rPr>
              <a:t>Linear segment</a:t>
            </a:r>
            <a:r>
              <a:rPr lang="en-GB" sz="1200" i="1" dirty="0" smtClean="0">
                <a:solidFill>
                  <a:srgbClr val="000000"/>
                </a:solidFill>
                <a:latin typeface="Arial" pitchFamily="34" charset="0"/>
                <a:cs typeface="Arial" pitchFamily="34" charset="0"/>
              </a:rPr>
              <a:t>: </a:t>
            </a:r>
            <a:r>
              <a:rPr lang="en-GB" sz="1200" dirty="0" smtClean="0">
                <a:solidFill>
                  <a:srgbClr val="000000"/>
                </a:solidFill>
                <a:latin typeface="Arial" pitchFamily="34" charset="0"/>
                <a:cs typeface="Arial" pitchFamily="34" charset="0"/>
              </a:rPr>
              <a:t>TV is a </a:t>
            </a:r>
            <a:r>
              <a:rPr lang="en-GB" sz="1200" b="1" dirty="0" smtClean="0">
                <a:solidFill>
                  <a:srgbClr val="000000"/>
                </a:solidFill>
                <a:latin typeface="Arial" pitchFamily="34" charset="0"/>
                <a:cs typeface="Arial" pitchFamily="34" charset="0"/>
              </a:rPr>
              <a:t>COMPANY</a:t>
            </a:r>
            <a:r>
              <a:rPr lang="en-GB" sz="1200" dirty="0" smtClean="0">
                <a:solidFill>
                  <a:srgbClr val="000000"/>
                </a:solidFill>
                <a:latin typeface="Arial" pitchFamily="34" charset="0"/>
                <a:cs typeface="Arial" pitchFamily="34" charset="0"/>
              </a:rPr>
              <a:t>, a family member. Count on it for entertaining in the evening, plays essential role in it. Seen programs are selected commonly.</a:t>
            </a:r>
          </a:p>
          <a:p>
            <a:pPr>
              <a:lnSpc>
                <a:spcPts val="1180"/>
              </a:lnSpc>
              <a:spcBef>
                <a:spcPts val="300"/>
              </a:spcBef>
            </a:pPr>
            <a:endParaRPr lang="en-GB" sz="1200" dirty="0" smtClean="0">
              <a:solidFill>
                <a:srgbClr val="000000"/>
              </a:solidFill>
              <a:latin typeface="Arial" pitchFamily="34" charset="0"/>
              <a:cs typeface="Arial" pitchFamily="34" charset="0"/>
            </a:endParaRPr>
          </a:p>
          <a:p>
            <a:pPr>
              <a:lnSpc>
                <a:spcPts val="1180"/>
              </a:lnSpc>
              <a:spcBef>
                <a:spcPts val="300"/>
              </a:spcBef>
            </a:pPr>
            <a:r>
              <a:rPr lang="en-GB" sz="1200" i="1" u="sng" dirty="0" smtClean="0">
                <a:solidFill>
                  <a:srgbClr val="000000"/>
                </a:solidFill>
                <a:latin typeface="Arial" pitchFamily="34" charset="0"/>
                <a:cs typeface="Arial" pitchFamily="34" charset="0"/>
              </a:rPr>
              <a:t>Non linear segment:</a:t>
            </a:r>
            <a:r>
              <a:rPr lang="en-GB" sz="1200" i="1" dirty="0" smtClean="0">
                <a:solidFill>
                  <a:srgbClr val="000000"/>
                </a:solidFill>
                <a:latin typeface="Arial" pitchFamily="34" charset="0"/>
                <a:cs typeface="Arial" pitchFamily="34" charset="0"/>
              </a:rPr>
              <a:t> </a:t>
            </a:r>
            <a:r>
              <a:rPr lang="en-GB" sz="1200" b="1" dirty="0" smtClean="0">
                <a:solidFill>
                  <a:srgbClr val="000000"/>
                </a:solidFill>
                <a:latin typeface="Arial" pitchFamily="34" charset="0"/>
                <a:cs typeface="Arial" pitchFamily="34" charset="0"/>
              </a:rPr>
              <a:t>ACQUAINTANCE</a:t>
            </a:r>
            <a:r>
              <a:rPr lang="en-GB" sz="1200" dirty="0" smtClean="0">
                <a:solidFill>
                  <a:srgbClr val="000000"/>
                </a:solidFill>
                <a:latin typeface="Arial" pitchFamily="34" charset="0"/>
                <a:cs typeface="Arial" pitchFamily="34" charset="0"/>
              </a:rPr>
              <a:t> </a:t>
            </a:r>
          </a:p>
          <a:p>
            <a:pPr>
              <a:lnSpc>
                <a:spcPts val="1180"/>
              </a:lnSpc>
              <a:spcBef>
                <a:spcPts val="300"/>
              </a:spcBef>
            </a:pPr>
            <a:r>
              <a:rPr lang="en-GB" sz="1200" dirty="0" smtClean="0">
                <a:solidFill>
                  <a:srgbClr val="000000"/>
                </a:solidFill>
                <a:latin typeface="Arial" pitchFamily="34" charset="0"/>
                <a:cs typeface="Arial" pitchFamily="34" charset="0"/>
              </a:rPr>
              <a:t>Not tied to TV programs. Some of the switch the TV on as a background noise. Others watch TV only for specific contents. Since seeking an experience of the movies, their main aim is avoiding disturbing elements (ads, trailer).</a:t>
            </a:r>
          </a:p>
          <a:p>
            <a:pPr>
              <a:lnSpc>
                <a:spcPts val="1180"/>
              </a:lnSpc>
              <a:spcBef>
                <a:spcPts val="300"/>
              </a:spcBef>
            </a:pPr>
            <a:r>
              <a:rPr lang="en-GB" sz="1200" dirty="0" smtClean="0">
                <a:solidFill>
                  <a:srgbClr val="000000"/>
                </a:solidFill>
                <a:latin typeface="Arial" pitchFamily="34" charset="0"/>
                <a:cs typeface="Arial" pitchFamily="34" charset="0"/>
              </a:rPr>
              <a:t>TV has </a:t>
            </a:r>
            <a:r>
              <a:rPr lang="en-GB" sz="1200" b="1" dirty="0" smtClean="0">
                <a:solidFill>
                  <a:srgbClr val="000000"/>
                </a:solidFill>
                <a:latin typeface="Arial" pitchFamily="34" charset="0"/>
                <a:cs typeface="Arial" pitchFamily="34" charset="0"/>
              </a:rPr>
              <a:t>FUNCTIONAL</a:t>
            </a:r>
            <a:r>
              <a:rPr lang="en-GB" sz="1200" dirty="0" smtClean="0">
                <a:solidFill>
                  <a:srgbClr val="000000"/>
                </a:solidFill>
                <a:latin typeface="Arial" pitchFamily="34" charset="0"/>
                <a:cs typeface="Arial" pitchFamily="34" charset="0"/>
              </a:rPr>
              <a:t> role, watching downloaded contents on it.</a:t>
            </a:r>
          </a:p>
        </p:txBody>
      </p:sp>
      <p:grpSp>
        <p:nvGrpSpPr>
          <p:cNvPr id="10" name="Csoportba foglalás 9"/>
          <p:cNvGrpSpPr/>
          <p:nvPr/>
        </p:nvGrpSpPr>
        <p:grpSpPr>
          <a:xfrm>
            <a:off x="251520" y="5085184"/>
            <a:ext cx="1601962" cy="1512168"/>
            <a:chOff x="517394" y="5301208"/>
            <a:chExt cx="1601962" cy="1512168"/>
          </a:xfrm>
        </p:grpSpPr>
        <p:grpSp>
          <p:nvGrpSpPr>
            <p:cNvPr id="15" name="Group 14"/>
            <p:cNvGrpSpPr/>
            <p:nvPr/>
          </p:nvGrpSpPr>
          <p:grpSpPr>
            <a:xfrm>
              <a:off x="517394" y="5301208"/>
              <a:ext cx="1601962" cy="1512168"/>
              <a:chOff x="0" y="908720"/>
              <a:chExt cx="4716016" cy="5256584"/>
            </a:xfrm>
          </p:grpSpPr>
          <p:sp>
            <p:nvSpPr>
              <p:cNvPr id="5" name="Oval 4"/>
              <p:cNvSpPr/>
              <p:nvPr/>
            </p:nvSpPr>
            <p:spPr bwMode="gray">
              <a:xfrm>
                <a:off x="179512" y="1412776"/>
                <a:ext cx="4320480" cy="4392488"/>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6" name="Oval 5"/>
              <p:cNvSpPr/>
              <p:nvPr/>
            </p:nvSpPr>
            <p:spPr bwMode="gray">
              <a:xfrm>
                <a:off x="615752" y="1804628"/>
                <a:ext cx="3375992" cy="3608784"/>
              </a:xfrm>
              <a:prstGeom prst="ellipse">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7" name="Oval 6"/>
              <p:cNvSpPr/>
              <p:nvPr/>
            </p:nvSpPr>
            <p:spPr bwMode="gray">
              <a:xfrm>
                <a:off x="1119808" y="2236676"/>
                <a:ext cx="2367880" cy="2744688"/>
              </a:xfrm>
              <a:prstGeom prst="ellipse">
                <a:avLst/>
              </a:prstGeom>
              <a:solidFill>
                <a:schemeClr val="accent6">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8" name="Rectangle 7"/>
              <p:cNvSpPr/>
              <p:nvPr/>
            </p:nvSpPr>
            <p:spPr bwMode="gray">
              <a:xfrm>
                <a:off x="1788369" y="3302432"/>
                <a:ext cx="999787" cy="6100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600" dirty="0" smtClean="0">
                    <a:solidFill>
                      <a:schemeClr val="tx1"/>
                    </a:solidFill>
                    <a:latin typeface="Arial" pitchFamily="34" charset="0"/>
                    <a:cs typeface="Arial" pitchFamily="34" charset="0"/>
                  </a:rPr>
                  <a:t>me</a:t>
                </a:r>
              </a:p>
            </p:txBody>
          </p:sp>
          <p:sp>
            <p:nvSpPr>
              <p:cNvPr id="9" name="TextBox 8"/>
              <p:cNvSpPr txBox="1"/>
              <p:nvPr/>
            </p:nvSpPr>
            <p:spPr>
              <a:xfrm>
                <a:off x="1835696" y="2348880"/>
                <a:ext cx="936104"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friend</a:t>
                </a:r>
              </a:p>
            </p:txBody>
          </p:sp>
          <p:sp>
            <p:nvSpPr>
              <p:cNvPr id="11" name="TextBox 10"/>
              <p:cNvSpPr txBox="1"/>
              <p:nvPr/>
            </p:nvSpPr>
            <p:spPr>
              <a:xfrm>
                <a:off x="1741311" y="1412775"/>
                <a:ext cx="1410414" cy="372043"/>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acquaintance</a:t>
                </a:r>
              </a:p>
            </p:txBody>
          </p:sp>
          <p:sp>
            <p:nvSpPr>
              <p:cNvPr id="12" name="TextBox 11"/>
              <p:cNvSpPr txBox="1"/>
              <p:nvPr/>
            </p:nvSpPr>
            <p:spPr>
              <a:xfrm>
                <a:off x="1907704" y="1916832"/>
                <a:ext cx="936104"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relative</a:t>
                </a:r>
              </a:p>
            </p:txBody>
          </p:sp>
          <p:sp>
            <p:nvSpPr>
              <p:cNvPr id="13" name="TextBox 12"/>
              <p:cNvSpPr txBox="1"/>
              <p:nvPr/>
            </p:nvSpPr>
            <p:spPr>
              <a:xfrm>
                <a:off x="1568012" y="980729"/>
                <a:ext cx="1584177"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unknown</a:t>
                </a:r>
              </a:p>
            </p:txBody>
          </p:sp>
          <p:sp>
            <p:nvSpPr>
              <p:cNvPr id="14" name="Oval 13"/>
              <p:cNvSpPr/>
              <p:nvPr/>
            </p:nvSpPr>
            <p:spPr bwMode="gray">
              <a:xfrm>
                <a:off x="0" y="908720"/>
                <a:ext cx="4716016" cy="5256584"/>
              </a:xfrm>
              <a:prstGeom prst="ellipse">
                <a:avLst/>
              </a:prstGeom>
              <a:noFill/>
              <a:ln w="952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grpSp>
        <p:sp>
          <p:nvSpPr>
            <p:cNvPr id="45" name="Rectangle 44"/>
            <p:cNvSpPr/>
            <p:nvPr/>
          </p:nvSpPr>
          <p:spPr bwMode="gray">
            <a:xfrm>
              <a:off x="1464490" y="5805264"/>
              <a:ext cx="360040" cy="21602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800" b="1" dirty="0" smtClean="0">
                  <a:solidFill>
                    <a:schemeClr val="bg1"/>
                  </a:solidFill>
                  <a:latin typeface="Arial" pitchFamily="34" charset="0"/>
                  <a:cs typeface="Arial" pitchFamily="34" charset="0"/>
                </a:rPr>
                <a:t>TV</a:t>
              </a:r>
            </a:p>
          </p:txBody>
        </p:sp>
      </p:grpSp>
      <p:grpSp>
        <p:nvGrpSpPr>
          <p:cNvPr id="2" name="Csoportba foglalás 1"/>
          <p:cNvGrpSpPr/>
          <p:nvPr/>
        </p:nvGrpSpPr>
        <p:grpSpPr>
          <a:xfrm>
            <a:off x="6354414" y="5085184"/>
            <a:ext cx="1601962" cy="1512168"/>
            <a:chOff x="3618110" y="5301208"/>
            <a:chExt cx="1601962" cy="1512168"/>
          </a:xfrm>
        </p:grpSpPr>
        <p:grpSp>
          <p:nvGrpSpPr>
            <p:cNvPr id="16" name="Group 15"/>
            <p:cNvGrpSpPr/>
            <p:nvPr/>
          </p:nvGrpSpPr>
          <p:grpSpPr>
            <a:xfrm>
              <a:off x="3618110" y="5301208"/>
              <a:ext cx="1601962" cy="1512168"/>
              <a:chOff x="0" y="908720"/>
              <a:chExt cx="4716016" cy="5256584"/>
            </a:xfrm>
          </p:grpSpPr>
          <p:sp>
            <p:nvSpPr>
              <p:cNvPr id="17" name="Oval 16"/>
              <p:cNvSpPr/>
              <p:nvPr/>
            </p:nvSpPr>
            <p:spPr bwMode="gray">
              <a:xfrm>
                <a:off x="179512" y="1412776"/>
                <a:ext cx="4320480" cy="4392488"/>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18" name="Oval 17"/>
              <p:cNvSpPr/>
              <p:nvPr/>
            </p:nvSpPr>
            <p:spPr bwMode="gray">
              <a:xfrm>
                <a:off x="615752" y="1804628"/>
                <a:ext cx="3375992" cy="3608784"/>
              </a:xfrm>
              <a:prstGeom prst="ellipse">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19" name="Oval 18"/>
              <p:cNvSpPr/>
              <p:nvPr/>
            </p:nvSpPr>
            <p:spPr bwMode="gray">
              <a:xfrm>
                <a:off x="1119808" y="2236676"/>
                <a:ext cx="2367880" cy="2744688"/>
              </a:xfrm>
              <a:prstGeom prst="ellipse">
                <a:avLst/>
              </a:prstGeom>
              <a:solidFill>
                <a:schemeClr val="accent6">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20" name="Rectangle 19"/>
              <p:cNvSpPr/>
              <p:nvPr/>
            </p:nvSpPr>
            <p:spPr bwMode="gray">
              <a:xfrm>
                <a:off x="1907703" y="3356991"/>
                <a:ext cx="900454" cy="55549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600" dirty="0" smtClean="0">
                    <a:solidFill>
                      <a:schemeClr val="tx1"/>
                    </a:solidFill>
                    <a:latin typeface="Arial" pitchFamily="34" charset="0"/>
                    <a:cs typeface="Arial" pitchFamily="34" charset="0"/>
                  </a:rPr>
                  <a:t>me</a:t>
                </a:r>
              </a:p>
            </p:txBody>
          </p:sp>
          <p:sp>
            <p:nvSpPr>
              <p:cNvPr id="21" name="TextBox 20"/>
              <p:cNvSpPr txBox="1"/>
              <p:nvPr/>
            </p:nvSpPr>
            <p:spPr>
              <a:xfrm>
                <a:off x="1835696" y="2348880"/>
                <a:ext cx="936104"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friend</a:t>
                </a:r>
              </a:p>
            </p:txBody>
          </p:sp>
          <p:sp>
            <p:nvSpPr>
              <p:cNvPr id="22" name="TextBox 21"/>
              <p:cNvSpPr txBox="1"/>
              <p:nvPr/>
            </p:nvSpPr>
            <p:spPr>
              <a:xfrm>
                <a:off x="1480084" y="1412775"/>
                <a:ext cx="1724001" cy="195922"/>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acquaintance</a:t>
                </a:r>
              </a:p>
            </p:txBody>
          </p:sp>
          <p:sp>
            <p:nvSpPr>
              <p:cNvPr id="23" name="TextBox 22"/>
              <p:cNvSpPr txBox="1"/>
              <p:nvPr/>
            </p:nvSpPr>
            <p:spPr>
              <a:xfrm>
                <a:off x="1907704" y="1916832"/>
                <a:ext cx="936104"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relative</a:t>
                </a:r>
              </a:p>
            </p:txBody>
          </p:sp>
          <p:sp>
            <p:nvSpPr>
              <p:cNvPr id="24" name="TextBox 23"/>
              <p:cNvSpPr txBox="1"/>
              <p:nvPr/>
            </p:nvSpPr>
            <p:spPr>
              <a:xfrm>
                <a:off x="1536251" y="980729"/>
                <a:ext cx="1584177"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unknown</a:t>
                </a:r>
              </a:p>
            </p:txBody>
          </p:sp>
          <p:sp>
            <p:nvSpPr>
              <p:cNvPr id="25" name="Oval 24"/>
              <p:cNvSpPr/>
              <p:nvPr/>
            </p:nvSpPr>
            <p:spPr bwMode="gray">
              <a:xfrm>
                <a:off x="0" y="908720"/>
                <a:ext cx="4716016" cy="5256584"/>
              </a:xfrm>
              <a:prstGeom prst="ellipse">
                <a:avLst/>
              </a:prstGeom>
              <a:noFill/>
              <a:ln w="952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grpSp>
        <p:sp>
          <p:nvSpPr>
            <p:cNvPr id="46" name="Rectangle 45"/>
            <p:cNvSpPr/>
            <p:nvPr/>
          </p:nvSpPr>
          <p:spPr bwMode="gray">
            <a:xfrm>
              <a:off x="4644008" y="5445224"/>
              <a:ext cx="360040" cy="21602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800" b="1" dirty="0" smtClean="0">
                  <a:solidFill>
                    <a:schemeClr val="bg1"/>
                  </a:solidFill>
                  <a:latin typeface="Arial" pitchFamily="34" charset="0"/>
                  <a:cs typeface="Arial" pitchFamily="34" charset="0"/>
                </a:rPr>
                <a:t>TV</a:t>
              </a:r>
            </a:p>
          </p:txBody>
        </p:sp>
      </p:grpSp>
      <p:grpSp>
        <p:nvGrpSpPr>
          <p:cNvPr id="4" name="Csoportba foglalás 3"/>
          <p:cNvGrpSpPr/>
          <p:nvPr/>
        </p:nvGrpSpPr>
        <p:grpSpPr>
          <a:xfrm>
            <a:off x="2843808" y="5085184"/>
            <a:ext cx="2981920" cy="1512168"/>
            <a:chOff x="6642446" y="5301208"/>
            <a:chExt cx="2981920" cy="1512168"/>
          </a:xfrm>
        </p:grpSpPr>
        <p:grpSp>
          <p:nvGrpSpPr>
            <p:cNvPr id="26" name="Group 25"/>
            <p:cNvGrpSpPr/>
            <p:nvPr/>
          </p:nvGrpSpPr>
          <p:grpSpPr>
            <a:xfrm>
              <a:off x="6642446" y="5301208"/>
              <a:ext cx="1601962" cy="1512168"/>
              <a:chOff x="0" y="908720"/>
              <a:chExt cx="4716016" cy="5256584"/>
            </a:xfrm>
          </p:grpSpPr>
          <p:sp>
            <p:nvSpPr>
              <p:cNvPr id="27" name="Oval 26"/>
              <p:cNvSpPr/>
              <p:nvPr/>
            </p:nvSpPr>
            <p:spPr bwMode="gray">
              <a:xfrm>
                <a:off x="179512" y="1412776"/>
                <a:ext cx="4320480" cy="4392488"/>
              </a:xfrm>
              <a:prstGeom prst="ellipse">
                <a:avLst/>
              </a:prstGeom>
              <a:solidFill>
                <a:schemeClr val="accent2">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28" name="Oval 27"/>
              <p:cNvSpPr/>
              <p:nvPr/>
            </p:nvSpPr>
            <p:spPr bwMode="gray">
              <a:xfrm>
                <a:off x="615752" y="1804628"/>
                <a:ext cx="3375992" cy="3608784"/>
              </a:xfrm>
              <a:prstGeom prst="ellipse">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29" name="Oval 28"/>
              <p:cNvSpPr/>
              <p:nvPr/>
            </p:nvSpPr>
            <p:spPr bwMode="gray">
              <a:xfrm>
                <a:off x="1119808" y="2236676"/>
                <a:ext cx="2367880" cy="2744688"/>
              </a:xfrm>
              <a:prstGeom prst="ellipse">
                <a:avLst/>
              </a:prstGeom>
              <a:solidFill>
                <a:schemeClr val="accent6">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sp>
            <p:nvSpPr>
              <p:cNvPr id="30" name="Rectangle 29"/>
              <p:cNvSpPr/>
              <p:nvPr/>
            </p:nvSpPr>
            <p:spPr bwMode="gray">
              <a:xfrm>
                <a:off x="1907703" y="3356991"/>
                <a:ext cx="900454" cy="55549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600" dirty="0" smtClean="0">
                    <a:solidFill>
                      <a:schemeClr val="tx1"/>
                    </a:solidFill>
                    <a:latin typeface="Arial" pitchFamily="34" charset="0"/>
                    <a:cs typeface="Arial" pitchFamily="34" charset="0"/>
                  </a:rPr>
                  <a:t>me</a:t>
                </a:r>
              </a:p>
            </p:txBody>
          </p:sp>
          <p:sp>
            <p:nvSpPr>
              <p:cNvPr id="31" name="TextBox 30"/>
              <p:cNvSpPr txBox="1"/>
              <p:nvPr/>
            </p:nvSpPr>
            <p:spPr>
              <a:xfrm>
                <a:off x="1835696" y="2348880"/>
                <a:ext cx="936104"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friend</a:t>
                </a:r>
              </a:p>
            </p:txBody>
          </p:sp>
          <p:sp>
            <p:nvSpPr>
              <p:cNvPr id="32" name="TextBox 31"/>
              <p:cNvSpPr txBox="1"/>
              <p:nvPr/>
            </p:nvSpPr>
            <p:spPr>
              <a:xfrm>
                <a:off x="1568012" y="1412771"/>
                <a:ext cx="1584177" cy="39185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acquaintance</a:t>
                </a:r>
              </a:p>
            </p:txBody>
          </p:sp>
          <p:sp>
            <p:nvSpPr>
              <p:cNvPr id="33" name="TextBox 32"/>
              <p:cNvSpPr txBox="1"/>
              <p:nvPr/>
            </p:nvSpPr>
            <p:spPr>
              <a:xfrm>
                <a:off x="1907704" y="1916832"/>
                <a:ext cx="936104"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relative</a:t>
                </a:r>
              </a:p>
            </p:txBody>
          </p:sp>
          <p:sp>
            <p:nvSpPr>
              <p:cNvPr id="34" name="TextBox 33"/>
              <p:cNvSpPr txBox="1"/>
              <p:nvPr/>
            </p:nvSpPr>
            <p:spPr>
              <a:xfrm>
                <a:off x="1568012" y="980729"/>
                <a:ext cx="1584177" cy="216024"/>
              </a:xfrm>
              <a:prstGeom prst="rect">
                <a:avLst/>
              </a:prstGeom>
              <a:noFill/>
            </p:spPr>
            <p:txBody>
              <a:bodyPr wrap="square" lIns="0" tIns="0" rIns="0" bIns="0" rtlCol="0">
                <a:noAutofit/>
              </a:bodyPr>
              <a:lstStyle/>
              <a:p>
                <a:pPr algn="ctr">
                  <a:spcBef>
                    <a:spcPts val="300"/>
                  </a:spcBef>
                </a:pPr>
                <a:r>
                  <a:rPr lang="en-GB" sz="600" dirty="0" smtClean="0">
                    <a:latin typeface="Arial" pitchFamily="34" charset="0"/>
                    <a:cs typeface="Arial" pitchFamily="34" charset="0"/>
                  </a:rPr>
                  <a:t>unknown</a:t>
                </a:r>
              </a:p>
            </p:txBody>
          </p:sp>
          <p:sp>
            <p:nvSpPr>
              <p:cNvPr id="35" name="Oval 34"/>
              <p:cNvSpPr/>
              <p:nvPr/>
            </p:nvSpPr>
            <p:spPr bwMode="gray">
              <a:xfrm>
                <a:off x="0" y="908720"/>
                <a:ext cx="4716016" cy="5256584"/>
              </a:xfrm>
              <a:prstGeom prst="ellipse">
                <a:avLst/>
              </a:prstGeom>
              <a:noFill/>
              <a:ln w="952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600" dirty="0" err="1" smtClean="0">
                  <a:solidFill>
                    <a:schemeClr val="tx1"/>
                  </a:solidFill>
                  <a:latin typeface="Arial" pitchFamily="34" charset="0"/>
                  <a:cs typeface="Arial" pitchFamily="34" charset="0"/>
                </a:endParaRPr>
              </a:p>
            </p:txBody>
          </p:sp>
        </p:grpSp>
        <p:sp>
          <p:nvSpPr>
            <p:cNvPr id="47" name="Rectangle 46"/>
            <p:cNvSpPr/>
            <p:nvPr/>
          </p:nvSpPr>
          <p:spPr bwMode="gray">
            <a:xfrm>
              <a:off x="7452320" y="5805264"/>
              <a:ext cx="360040" cy="21602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800" b="1" dirty="0" smtClean="0">
                  <a:solidFill>
                    <a:schemeClr val="bg1"/>
                  </a:solidFill>
                  <a:latin typeface="Arial" pitchFamily="34" charset="0"/>
                  <a:cs typeface="Arial" pitchFamily="34" charset="0"/>
                </a:rPr>
                <a:t>TV</a:t>
              </a:r>
            </a:p>
          </p:txBody>
        </p:sp>
        <p:sp>
          <p:nvSpPr>
            <p:cNvPr id="48" name="Rectangle 47"/>
            <p:cNvSpPr/>
            <p:nvPr/>
          </p:nvSpPr>
          <p:spPr bwMode="gray">
            <a:xfrm>
              <a:off x="7722566" y="5373216"/>
              <a:ext cx="360040" cy="21602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800" b="1" dirty="0" smtClean="0">
                  <a:solidFill>
                    <a:schemeClr val="bg1"/>
                  </a:solidFill>
                  <a:latin typeface="Arial" pitchFamily="34" charset="0"/>
                  <a:cs typeface="Arial" pitchFamily="34" charset="0"/>
                </a:rPr>
                <a:t>TV</a:t>
              </a:r>
            </a:p>
          </p:txBody>
        </p:sp>
        <p:cxnSp>
          <p:nvCxnSpPr>
            <p:cNvPr id="50" name="Straight Arrow Connector 49"/>
            <p:cNvCxnSpPr>
              <a:stCxn id="47" idx="3"/>
            </p:cNvCxnSpPr>
            <p:nvPr/>
          </p:nvCxnSpPr>
          <p:spPr>
            <a:xfrm flipV="1">
              <a:off x="7812360" y="5877272"/>
              <a:ext cx="648072" cy="36004"/>
            </a:xfrm>
            <a:prstGeom prst="straightConnector1">
              <a:avLst/>
            </a:prstGeom>
            <a:ln>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884368" y="5445224"/>
              <a:ext cx="648072" cy="36004"/>
            </a:xfrm>
            <a:prstGeom prst="straightConnector1">
              <a:avLst/>
            </a:prstGeom>
            <a:ln>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436742" y="5369270"/>
              <a:ext cx="1187624" cy="216024"/>
            </a:xfrm>
            <a:prstGeom prst="rect">
              <a:avLst/>
            </a:prstGeom>
            <a:noFill/>
          </p:spPr>
          <p:txBody>
            <a:bodyPr wrap="square" lIns="0" tIns="0" rIns="0" bIns="0" rtlCol="0">
              <a:noAutofit/>
            </a:bodyPr>
            <a:lstStyle/>
            <a:p>
              <a:pPr algn="ctr">
                <a:spcBef>
                  <a:spcPts val="300"/>
                </a:spcBef>
              </a:pPr>
              <a:r>
                <a:rPr lang="en-GB" sz="1100" dirty="0" smtClean="0">
                  <a:latin typeface="Arial" pitchFamily="34" charset="0"/>
                  <a:cs typeface="Arial" pitchFamily="34" charset="0"/>
                </a:rPr>
                <a:t>Not linear</a:t>
              </a:r>
            </a:p>
          </p:txBody>
        </p:sp>
        <p:sp>
          <p:nvSpPr>
            <p:cNvPr id="54" name="TextBox 53"/>
            <p:cNvSpPr txBox="1"/>
            <p:nvPr/>
          </p:nvSpPr>
          <p:spPr>
            <a:xfrm>
              <a:off x="8136396" y="5738750"/>
              <a:ext cx="1187624" cy="216024"/>
            </a:xfrm>
            <a:prstGeom prst="rect">
              <a:avLst/>
            </a:prstGeom>
            <a:noFill/>
          </p:spPr>
          <p:txBody>
            <a:bodyPr wrap="square" lIns="0" tIns="0" rIns="0" bIns="0" rtlCol="0">
              <a:noAutofit/>
            </a:bodyPr>
            <a:lstStyle/>
            <a:p>
              <a:pPr algn="ctr">
                <a:spcBef>
                  <a:spcPts val="300"/>
                </a:spcBef>
              </a:pPr>
              <a:r>
                <a:rPr lang="en-GB" sz="1100" dirty="0" smtClean="0">
                  <a:latin typeface="Arial" pitchFamily="34" charset="0"/>
                  <a:cs typeface="Arial" pitchFamily="34" charset="0"/>
                </a:rPr>
                <a:t>Linear</a:t>
              </a:r>
            </a:p>
          </p:txBody>
        </p:sp>
      </p:grpSp>
    </p:spTree>
    <p:extLst>
      <p:ext uri="{BB962C8B-B14F-4D97-AF65-F5344CB8AC3E}">
        <p14:creationId xmlns:p14="http://schemas.microsoft.com/office/powerpoint/2010/main" val="1455153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program selection – Viewer behaviour, characteristics</a:t>
            </a:r>
            <a:endParaRPr lang="en-GB" dirty="0"/>
          </a:p>
        </p:txBody>
      </p:sp>
      <p:sp>
        <p:nvSpPr>
          <p:cNvPr id="4" name="Freihandform 26"/>
          <p:cNvSpPr/>
          <p:nvPr/>
        </p:nvSpPr>
        <p:spPr bwMode="gray">
          <a:xfrm>
            <a:off x="193023" y="1124746"/>
            <a:ext cx="2789647" cy="648070"/>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5" name="Freihandform 26"/>
          <p:cNvSpPr/>
          <p:nvPr/>
        </p:nvSpPr>
        <p:spPr bwMode="gray">
          <a:xfrm>
            <a:off x="6228184" y="1124745"/>
            <a:ext cx="2736380" cy="648070"/>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6" name="Freihandform 26"/>
          <p:cNvSpPr/>
          <p:nvPr/>
        </p:nvSpPr>
        <p:spPr bwMode="gray">
          <a:xfrm>
            <a:off x="3059832" y="1124746"/>
            <a:ext cx="3096344" cy="648070"/>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endParaRPr lang="en-GB" sz="1600" noProof="1">
              <a:solidFill>
                <a:srgbClr val="FFFFFF"/>
              </a:solidFill>
            </a:endParaRPr>
          </a:p>
        </p:txBody>
      </p:sp>
      <p:sp>
        <p:nvSpPr>
          <p:cNvPr id="7" name="Chevron 6"/>
          <p:cNvSpPr/>
          <p:nvPr/>
        </p:nvSpPr>
        <p:spPr bwMode="gray">
          <a:xfrm rot="5400000">
            <a:off x="-700670" y="2553972"/>
            <a:ext cx="4577034" cy="2789646"/>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8" name="Chevron 7"/>
          <p:cNvSpPr/>
          <p:nvPr/>
        </p:nvSpPr>
        <p:spPr bwMode="gray">
          <a:xfrm rot="5400000">
            <a:off x="2326243" y="2407379"/>
            <a:ext cx="4577034" cy="3082832"/>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5307819" y="2580642"/>
            <a:ext cx="4577034" cy="2736304"/>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TextBox 9"/>
          <p:cNvSpPr txBox="1"/>
          <p:nvPr/>
        </p:nvSpPr>
        <p:spPr>
          <a:xfrm>
            <a:off x="251520" y="2060848"/>
            <a:ext cx="2664296" cy="3744416"/>
          </a:xfrm>
          <a:prstGeom prst="rect">
            <a:avLst/>
          </a:prstGeom>
          <a:noFill/>
        </p:spPr>
        <p:txBody>
          <a:bodyPr wrap="square" lIns="0" tIns="0" rIns="0" bIns="0" rtlCol="0">
            <a:noAutofit/>
          </a:bodyPr>
          <a:lstStyle/>
          <a:p>
            <a:pPr>
              <a:spcBef>
                <a:spcPts val="300"/>
              </a:spcBef>
            </a:pPr>
            <a:r>
              <a:rPr lang="en-GB" sz="1000" dirty="0" smtClean="0">
                <a:latin typeface="Arial" pitchFamily="34" charset="0"/>
                <a:cs typeface="Arial" pitchFamily="34" charset="0"/>
              </a:rPr>
              <a:t>Comprehensive </a:t>
            </a:r>
            <a:r>
              <a:rPr lang="en-GB" sz="1000" b="1" dirty="0" smtClean="0">
                <a:latin typeface="Arial" pitchFamily="34" charset="0"/>
                <a:cs typeface="Arial" pitchFamily="34" charset="0"/>
              </a:rPr>
              <a:t>KNOWLEDGE</a:t>
            </a:r>
            <a:r>
              <a:rPr lang="en-GB" sz="1000" dirty="0" smtClean="0">
                <a:latin typeface="Arial" pitchFamily="34" charset="0"/>
                <a:cs typeface="Arial" pitchFamily="34" charset="0"/>
              </a:rPr>
              <a:t> on </a:t>
            </a:r>
            <a:r>
              <a:rPr lang="en-GB" sz="1000" b="1" dirty="0" smtClean="0">
                <a:latin typeface="Arial" pitchFamily="34" charset="0"/>
                <a:cs typeface="Arial" pitchFamily="34" charset="0"/>
              </a:rPr>
              <a:t>RELEVANT program</a:t>
            </a:r>
            <a:r>
              <a:rPr lang="hu-HU" sz="1000" b="1" dirty="0">
                <a:latin typeface="Arial" pitchFamily="34" charset="0"/>
                <a:cs typeface="Arial" pitchFamily="34" charset="0"/>
              </a:rPr>
              <a:t>s</a:t>
            </a:r>
            <a:r>
              <a:rPr lang="en-GB" sz="1000" dirty="0" smtClean="0">
                <a:latin typeface="Arial" pitchFamily="34" charset="0"/>
                <a:cs typeface="Arial" pitchFamily="34" charset="0"/>
              </a:rPr>
              <a:t>. </a:t>
            </a:r>
            <a:r>
              <a:rPr lang="en-GB" sz="1000" b="1" dirty="0" smtClean="0">
                <a:latin typeface="Arial" pitchFamily="34" charset="0"/>
                <a:cs typeface="Arial" pitchFamily="34" charset="0"/>
              </a:rPr>
              <a:t>CONSCIOUSLY SWITCH </a:t>
            </a:r>
            <a:r>
              <a:rPr lang="en-GB" sz="1000" dirty="0" smtClean="0">
                <a:latin typeface="Arial" pitchFamily="34" charset="0"/>
                <a:cs typeface="Arial" pitchFamily="34" charset="0"/>
              </a:rPr>
              <a:t>to another channel at the end of the  program or see a particular channel’s shows through.</a:t>
            </a:r>
          </a:p>
          <a:p>
            <a:pPr>
              <a:spcBef>
                <a:spcPts val="300"/>
              </a:spcBef>
            </a:pPr>
            <a:r>
              <a:rPr lang="en-GB" sz="1000" dirty="0" smtClean="0">
                <a:latin typeface="Arial" pitchFamily="34" charset="0"/>
                <a:cs typeface="Arial" pitchFamily="34" charset="0"/>
              </a:rPr>
              <a:t>Switching, surfing is not specific, the chosen content is seen through.</a:t>
            </a:r>
          </a:p>
          <a:p>
            <a:pPr>
              <a:spcBef>
                <a:spcPts val="300"/>
              </a:spcBef>
            </a:pPr>
            <a:r>
              <a:rPr lang="en-GB" sz="1000" dirty="0" smtClean="0">
                <a:latin typeface="Arial" pitchFamily="34" charset="0"/>
                <a:cs typeface="Arial" pitchFamily="34" charset="0"/>
              </a:rPr>
              <a:t>As a sign of their consciousness, the time of the trailer of specific shows is also known, therefore they can check whether the content or the guest  of the show is relevant or not for them. </a:t>
            </a:r>
          </a:p>
          <a:p>
            <a:pPr>
              <a:spcBef>
                <a:spcPts val="300"/>
              </a:spcBef>
            </a:pPr>
            <a:r>
              <a:rPr lang="en-GB" sz="1000" dirty="0" smtClean="0">
                <a:latin typeface="Arial" pitchFamily="34" charset="0"/>
                <a:cs typeface="Arial" pitchFamily="34" charset="0"/>
              </a:rPr>
              <a:t>Mostly sit in front of the TV and watching it. Their life is </a:t>
            </a:r>
            <a:r>
              <a:rPr lang="en-GB" sz="1000" b="1" dirty="0" smtClean="0">
                <a:latin typeface="Arial" pitchFamily="34" charset="0"/>
                <a:cs typeface="Arial" pitchFamily="34" charset="0"/>
              </a:rPr>
              <a:t>ADJUSTED TO THE TV program</a:t>
            </a:r>
            <a:r>
              <a:rPr lang="en-GB" sz="1000" dirty="0" smtClean="0">
                <a:latin typeface="Arial" pitchFamily="34" charset="0"/>
                <a:cs typeface="Arial" pitchFamily="34" charset="0"/>
              </a:rPr>
              <a:t>. In case of device (STB, built-in </a:t>
            </a:r>
            <a:r>
              <a:rPr lang="en-GB" sz="1000" dirty="0" err="1" smtClean="0">
                <a:latin typeface="Arial" pitchFamily="34" charset="0"/>
                <a:cs typeface="Arial" pitchFamily="34" charset="0"/>
              </a:rPr>
              <a:t>winchester</a:t>
            </a:r>
            <a:r>
              <a:rPr lang="en-GB" sz="1000" dirty="0" smtClean="0">
                <a:latin typeface="Arial" pitchFamily="34" charset="0"/>
                <a:cs typeface="Arial" pitchFamily="34" charset="0"/>
              </a:rPr>
              <a:t>) usage, programs are watched later after doing their tasks.  </a:t>
            </a:r>
          </a:p>
          <a:p>
            <a:pPr>
              <a:spcBef>
                <a:spcPts val="300"/>
              </a:spcBef>
            </a:pPr>
            <a:r>
              <a:rPr lang="en-GB" sz="1000" dirty="0" smtClean="0">
                <a:latin typeface="Arial" pitchFamily="34" charset="0"/>
                <a:cs typeface="Arial" pitchFamily="34" charset="0"/>
              </a:rPr>
              <a:t>The devices have been creating the demand for </a:t>
            </a:r>
            <a:r>
              <a:rPr lang="en-GB" sz="1000" b="1" dirty="0" smtClean="0">
                <a:latin typeface="Arial" pitchFamily="34" charset="0"/>
                <a:cs typeface="Arial" pitchFamily="34" charset="0"/>
              </a:rPr>
              <a:t>MANAGING CONTENT CONSUMPTION.</a:t>
            </a:r>
          </a:p>
        </p:txBody>
      </p:sp>
      <p:sp>
        <p:nvSpPr>
          <p:cNvPr id="11" name="TextBox 10"/>
          <p:cNvSpPr txBox="1"/>
          <p:nvPr/>
        </p:nvSpPr>
        <p:spPr>
          <a:xfrm>
            <a:off x="6322806" y="1957361"/>
            <a:ext cx="2569674" cy="3744416"/>
          </a:xfrm>
          <a:prstGeom prst="rect">
            <a:avLst/>
          </a:prstGeom>
          <a:noFill/>
        </p:spPr>
        <p:txBody>
          <a:bodyPr wrap="square" lIns="0" tIns="0" rIns="0" bIns="0" rtlCol="0">
            <a:noAutofit/>
          </a:bodyPr>
          <a:lstStyle/>
          <a:p>
            <a:pPr>
              <a:spcBef>
                <a:spcPts val="300"/>
              </a:spcBef>
            </a:pPr>
            <a:r>
              <a:rPr lang="en-GB" sz="1000" b="1" dirty="0" smtClean="0">
                <a:latin typeface="Arial" pitchFamily="34" charset="0"/>
                <a:cs typeface="Arial" pitchFamily="34" charset="0"/>
              </a:rPr>
              <a:t>SEEKING CONTENT, </a:t>
            </a:r>
            <a:r>
              <a:rPr lang="en-GB" sz="1000" dirty="0" smtClean="0">
                <a:latin typeface="Arial" pitchFamily="34" charset="0"/>
                <a:cs typeface="Arial" pitchFamily="34" charset="0"/>
              </a:rPr>
              <a:t>a program has only 5-10 sec. to convince the viewer. They decide during this time whether the particular program is able to tie their attention or not in the long run.</a:t>
            </a:r>
          </a:p>
          <a:p>
            <a:pPr>
              <a:spcBef>
                <a:spcPts val="300"/>
              </a:spcBef>
            </a:pPr>
            <a:r>
              <a:rPr lang="en-GB" sz="1000" dirty="0" smtClean="0">
                <a:latin typeface="Arial" pitchFamily="34" charset="0"/>
                <a:cs typeface="Arial" pitchFamily="34" charset="0"/>
              </a:rPr>
              <a:t>Previous experiences greatly influence their choices, one bad experience is able to generate rejection of a show. </a:t>
            </a:r>
          </a:p>
          <a:p>
            <a:pPr>
              <a:spcBef>
                <a:spcPts val="300"/>
              </a:spcBef>
            </a:pPr>
            <a:r>
              <a:rPr lang="en-GB" sz="1000" dirty="0" smtClean="0">
                <a:latin typeface="Arial" pitchFamily="34" charset="0"/>
                <a:cs typeface="Arial" pitchFamily="34" charset="0"/>
              </a:rPr>
              <a:t>They hardly know the TV program guide,</a:t>
            </a:r>
            <a:r>
              <a:rPr lang="hu-HU" sz="1000" dirty="0" smtClean="0">
                <a:latin typeface="Arial" pitchFamily="34" charset="0"/>
                <a:cs typeface="Arial" pitchFamily="34" charset="0"/>
              </a:rPr>
              <a:t> </a:t>
            </a:r>
            <a:r>
              <a:rPr lang="en-GB" sz="1000" dirty="0" smtClean="0">
                <a:latin typeface="Arial" pitchFamily="34" charset="0"/>
                <a:cs typeface="Arial" pitchFamily="34" charset="0"/>
              </a:rPr>
              <a:t>though the channel menu is known well. They have preferred channels broadcasting relevant contents.  </a:t>
            </a:r>
          </a:p>
          <a:p>
            <a:pPr>
              <a:spcBef>
                <a:spcPts val="300"/>
              </a:spcBef>
            </a:pPr>
            <a:r>
              <a:rPr lang="en-GB" sz="1000" dirty="0" smtClean="0">
                <a:latin typeface="Arial" pitchFamily="34" charset="0"/>
                <a:cs typeface="Arial" pitchFamily="34" charset="0"/>
              </a:rPr>
              <a:t>They can review the assortment of a specific period quite quickly, 1-2 minutes is enough form them. They are impatient and critical. </a:t>
            </a:r>
          </a:p>
          <a:p>
            <a:pPr>
              <a:spcBef>
                <a:spcPts val="300"/>
              </a:spcBef>
            </a:pPr>
            <a:r>
              <a:rPr lang="en-GB" sz="1000" dirty="0" smtClean="0">
                <a:latin typeface="Arial" pitchFamily="34" charset="0"/>
                <a:cs typeface="Arial" pitchFamily="34" charset="0"/>
              </a:rPr>
              <a:t>TV is adjusted to their life, they definitely want to control and they use devices for it. </a:t>
            </a:r>
          </a:p>
        </p:txBody>
      </p:sp>
      <p:sp>
        <p:nvSpPr>
          <p:cNvPr id="12" name="TextBox 11"/>
          <p:cNvSpPr txBox="1"/>
          <p:nvPr/>
        </p:nvSpPr>
        <p:spPr>
          <a:xfrm>
            <a:off x="3131840" y="1957362"/>
            <a:ext cx="2952328" cy="4063926"/>
          </a:xfrm>
          <a:prstGeom prst="rect">
            <a:avLst/>
          </a:prstGeom>
          <a:noFill/>
        </p:spPr>
        <p:txBody>
          <a:bodyPr wrap="square" lIns="0" tIns="0" rIns="0" bIns="0" rtlCol="0">
            <a:noAutofit/>
          </a:bodyPr>
          <a:lstStyle/>
          <a:p>
            <a:pPr>
              <a:spcBef>
                <a:spcPts val="300"/>
              </a:spcBef>
            </a:pPr>
            <a:r>
              <a:rPr lang="en-GB" sz="1000" b="1" i="1" dirty="0" smtClean="0">
                <a:latin typeface="Arial" pitchFamily="34" charset="0"/>
                <a:cs typeface="Arial" pitchFamily="34" charset="0"/>
              </a:rPr>
              <a:t>Linear: </a:t>
            </a:r>
            <a:r>
              <a:rPr lang="en-GB" sz="1000" dirty="0" smtClean="0">
                <a:latin typeface="Arial" pitchFamily="34" charset="0"/>
                <a:cs typeface="Arial" pitchFamily="34" charset="0"/>
              </a:rPr>
              <a:t>Usually one person manages the remote control, though </a:t>
            </a:r>
            <a:r>
              <a:rPr lang="en-GB" sz="1000" b="1" dirty="0" smtClean="0">
                <a:latin typeface="Arial" pitchFamily="34" charset="0"/>
                <a:cs typeface="Arial" pitchFamily="34" charset="0"/>
              </a:rPr>
              <a:t>DECIDING </a:t>
            </a:r>
            <a:r>
              <a:rPr lang="en-GB" sz="1000" dirty="0" smtClean="0">
                <a:latin typeface="Arial" pitchFamily="34" charset="0"/>
                <a:cs typeface="Arial" pitchFamily="34" charset="0"/>
              </a:rPr>
              <a:t>on the content </a:t>
            </a:r>
            <a:r>
              <a:rPr lang="en-GB" sz="1000" b="1" dirty="0" smtClean="0">
                <a:latin typeface="Arial" pitchFamily="34" charset="0"/>
                <a:cs typeface="Arial" pitchFamily="34" charset="0"/>
              </a:rPr>
              <a:t>TOGETHER</a:t>
            </a:r>
            <a:r>
              <a:rPr lang="en-GB" sz="1000" dirty="0" smtClean="0">
                <a:latin typeface="Arial" pitchFamily="34" charset="0"/>
                <a:cs typeface="Arial" pitchFamily="34" charset="0"/>
              </a:rPr>
              <a:t>.</a:t>
            </a:r>
          </a:p>
          <a:p>
            <a:pPr>
              <a:spcBef>
                <a:spcPts val="300"/>
              </a:spcBef>
            </a:pPr>
            <a:r>
              <a:rPr lang="en-GB" sz="1000" dirty="0" smtClean="0">
                <a:latin typeface="Arial" pitchFamily="34" charset="0"/>
                <a:cs typeface="Arial" pitchFamily="34" charset="0"/>
              </a:rPr>
              <a:t>program selection is tend to be tailored to fulfil  different family members’ desire.</a:t>
            </a:r>
          </a:p>
          <a:p>
            <a:pPr>
              <a:spcBef>
                <a:spcPts val="300"/>
              </a:spcBef>
            </a:pPr>
            <a:r>
              <a:rPr lang="en-GB" sz="1000" b="1" dirty="0" smtClean="0">
                <a:latin typeface="Arial" pitchFamily="34" charset="0"/>
                <a:cs typeface="Arial" pitchFamily="34" charset="0"/>
              </a:rPr>
              <a:t>MORE OR LESS KNOW THE program GUIDE, </a:t>
            </a:r>
            <a:r>
              <a:rPr lang="en-GB" sz="1000" dirty="0" smtClean="0">
                <a:latin typeface="Arial" pitchFamily="34" charset="0"/>
                <a:cs typeface="Arial" pitchFamily="34" charset="0"/>
              </a:rPr>
              <a:t>what kind of programs are available at a specific period and which are appropriate for any family member. Select from a </a:t>
            </a:r>
            <a:r>
              <a:rPr lang="en-GB" sz="1000" b="1" dirty="0" smtClean="0">
                <a:latin typeface="Arial" pitchFamily="34" charset="0"/>
                <a:cs typeface="Arial" pitchFamily="34" charset="0"/>
              </a:rPr>
              <a:t>SET  OF program</a:t>
            </a:r>
            <a:r>
              <a:rPr lang="en-GB" sz="1000" dirty="0" smtClean="0">
                <a:latin typeface="Arial" pitchFamily="34" charset="0"/>
                <a:cs typeface="Arial" pitchFamily="34" charset="0"/>
              </a:rPr>
              <a:t>.</a:t>
            </a:r>
          </a:p>
          <a:p>
            <a:pPr>
              <a:spcBef>
                <a:spcPts val="300"/>
              </a:spcBef>
            </a:pPr>
            <a:r>
              <a:rPr lang="en-GB" sz="1000" dirty="0" smtClean="0">
                <a:latin typeface="Arial" pitchFamily="34" charset="0"/>
                <a:cs typeface="Arial" pitchFamily="34" charset="0"/>
              </a:rPr>
              <a:t>Switching is fairly characteristic, it is typical at a period when none of the family members is able to find a relevant program.</a:t>
            </a:r>
          </a:p>
          <a:p>
            <a:pPr>
              <a:spcBef>
                <a:spcPts val="300"/>
              </a:spcBef>
            </a:pPr>
            <a:endParaRPr lang="en-GB" sz="1000" dirty="0" smtClean="0">
              <a:latin typeface="Arial" pitchFamily="34" charset="0"/>
              <a:cs typeface="Arial" pitchFamily="34" charset="0"/>
            </a:endParaRPr>
          </a:p>
          <a:p>
            <a:pPr>
              <a:spcBef>
                <a:spcPts val="300"/>
              </a:spcBef>
            </a:pPr>
            <a:r>
              <a:rPr lang="en-GB" sz="1000" b="1" i="1" dirty="0" smtClean="0">
                <a:latin typeface="Arial" pitchFamily="34" charset="0"/>
                <a:cs typeface="Arial" pitchFamily="34" charset="0"/>
              </a:rPr>
              <a:t>Non-linear:</a:t>
            </a:r>
            <a:r>
              <a:rPr lang="en-GB" sz="1000" dirty="0" smtClean="0">
                <a:latin typeface="Arial" pitchFamily="34" charset="0"/>
                <a:cs typeface="Arial" pitchFamily="34" charset="0"/>
              </a:rPr>
              <a:t>  Mostly use </a:t>
            </a:r>
            <a:r>
              <a:rPr lang="en-GB" sz="1000" b="1" dirty="0" smtClean="0">
                <a:latin typeface="Arial" pitchFamily="34" charset="0"/>
                <a:cs typeface="Arial" pitchFamily="34" charset="0"/>
              </a:rPr>
              <a:t>OWN SERVER</a:t>
            </a:r>
            <a:r>
              <a:rPr lang="en-GB" sz="1000" dirty="0" smtClean="0">
                <a:latin typeface="Arial" pitchFamily="34" charset="0"/>
                <a:cs typeface="Arial" pitchFamily="34" charset="0"/>
              </a:rPr>
              <a:t> or torrent sites (</a:t>
            </a:r>
            <a:r>
              <a:rPr lang="en-GB" sz="1000" dirty="0" err="1" smtClean="0">
                <a:latin typeface="Arial" pitchFamily="34" charset="0"/>
                <a:cs typeface="Arial" pitchFamily="34" charset="0"/>
              </a:rPr>
              <a:t>Ncore</a:t>
            </a:r>
            <a:r>
              <a:rPr lang="en-GB" sz="1000" dirty="0" smtClean="0">
                <a:latin typeface="Arial" pitchFamily="34" charset="0"/>
                <a:cs typeface="Arial" pitchFamily="34" charset="0"/>
              </a:rPr>
              <a:t>), watching the chosen content together. </a:t>
            </a:r>
          </a:p>
          <a:p>
            <a:pPr>
              <a:spcBef>
                <a:spcPts val="300"/>
              </a:spcBef>
            </a:pPr>
            <a:r>
              <a:rPr lang="en-GB" sz="1000" b="1" dirty="0" smtClean="0">
                <a:latin typeface="Arial" pitchFamily="34" charset="0"/>
                <a:cs typeface="Arial" pitchFamily="34" charset="0"/>
              </a:rPr>
              <a:t>IMPULSIVE </a:t>
            </a:r>
            <a:r>
              <a:rPr lang="en-GB" sz="1000" dirty="0" smtClean="0">
                <a:latin typeface="Arial" pitchFamily="34" charset="0"/>
                <a:cs typeface="Arial" pitchFamily="34" charset="0"/>
              </a:rPr>
              <a:t>decision, what is able to grab their attention. </a:t>
            </a:r>
            <a:r>
              <a:rPr lang="en-GB" sz="1000" b="1" dirty="0" smtClean="0">
                <a:latin typeface="Arial" pitchFamily="34" charset="0"/>
                <a:cs typeface="Arial" pitchFamily="34" charset="0"/>
              </a:rPr>
              <a:t>HOME MOVIE</a:t>
            </a:r>
            <a:r>
              <a:rPr lang="en-GB" sz="1000" dirty="0" smtClean="0">
                <a:latin typeface="Arial" pitchFamily="34" charset="0"/>
                <a:cs typeface="Arial" pitchFamily="34" charset="0"/>
              </a:rPr>
              <a:t> is carried out, focusing on the movie, without any preparation (snack).</a:t>
            </a:r>
            <a:endParaRPr lang="en-GB" sz="1000" dirty="0">
              <a:latin typeface="Arial" pitchFamily="34" charset="0"/>
              <a:cs typeface="Arial" pitchFamily="34" charset="0"/>
            </a:endParaRPr>
          </a:p>
        </p:txBody>
      </p:sp>
      <p:sp>
        <p:nvSpPr>
          <p:cNvPr id="2" name="TextBox 1"/>
          <p:cNvSpPr txBox="1"/>
          <p:nvPr/>
        </p:nvSpPr>
        <p:spPr>
          <a:xfrm>
            <a:off x="6300192" y="6044200"/>
            <a:ext cx="2664372" cy="458233"/>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spcBef>
                <a:spcPts val="300"/>
              </a:spcBef>
            </a:pPr>
            <a:r>
              <a:rPr lang="en-GB" sz="1600" b="1" dirty="0" smtClean="0">
                <a:latin typeface="Arial" pitchFamily="34" charset="0"/>
                <a:cs typeface="Arial" pitchFamily="34" charset="0"/>
              </a:rPr>
              <a:t>CHANNEL MENU IS KNOWN</a:t>
            </a:r>
            <a:endParaRPr lang="en-GB" sz="1600" dirty="0" smtClean="0">
              <a:latin typeface="Arial" pitchFamily="34" charset="0"/>
              <a:cs typeface="Arial" pitchFamily="34" charset="0"/>
            </a:endParaRPr>
          </a:p>
        </p:txBody>
      </p:sp>
      <p:sp>
        <p:nvSpPr>
          <p:cNvPr id="13" name="TextBox 12"/>
          <p:cNvSpPr txBox="1"/>
          <p:nvPr/>
        </p:nvSpPr>
        <p:spPr>
          <a:xfrm>
            <a:off x="193023" y="6050090"/>
            <a:ext cx="2789648" cy="475254"/>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spcBef>
                <a:spcPts val="300"/>
              </a:spcBef>
            </a:pPr>
            <a:r>
              <a:rPr lang="en-GB" sz="1600" b="1" dirty="0" smtClean="0">
                <a:latin typeface="Arial" pitchFamily="34" charset="0"/>
                <a:cs typeface="Arial" pitchFamily="34" charset="0"/>
              </a:rPr>
              <a:t>program GUIDE BY HEART</a:t>
            </a:r>
            <a:endParaRPr lang="en-GB" sz="1600" dirty="0" smtClean="0">
              <a:latin typeface="Arial" pitchFamily="34" charset="0"/>
              <a:cs typeface="Arial" pitchFamily="34" charset="0"/>
            </a:endParaRPr>
          </a:p>
        </p:txBody>
      </p:sp>
      <p:sp>
        <p:nvSpPr>
          <p:cNvPr id="14" name="TextBox 13"/>
          <p:cNvSpPr txBox="1"/>
          <p:nvPr/>
        </p:nvSpPr>
        <p:spPr>
          <a:xfrm>
            <a:off x="3059832" y="6044200"/>
            <a:ext cx="3096344" cy="45823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spcBef>
                <a:spcPts val="300"/>
              </a:spcBef>
            </a:pPr>
            <a:r>
              <a:rPr lang="en-GB" sz="1600" dirty="0" smtClean="0">
                <a:latin typeface="Arial" pitchFamily="34" charset="0"/>
                <a:cs typeface="Arial" pitchFamily="34" charset="0"/>
              </a:rPr>
              <a:t>Linear: </a:t>
            </a:r>
            <a:r>
              <a:rPr lang="en-GB" sz="1600" b="1" dirty="0" smtClean="0">
                <a:latin typeface="Arial" pitchFamily="34" charset="0"/>
                <a:cs typeface="Arial" pitchFamily="34" charset="0"/>
              </a:rPr>
              <a:t>FAMILY program GUIDE</a:t>
            </a:r>
          </a:p>
        </p:txBody>
      </p:sp>
      <p:sp>
        <p:nvSpPr>
          <p:cNvPr id="16" name="TextBox 15"/>
          <p:cNvSpPr txBox="1"/>
          <p:nvPr/>
        </p:nvSpPr>
        <p:spPr>
          <a:xfrm>
            <a:off x="2952328" y="5373216"/>
            <a:ext cx="251520" cy="288032"/>
          </a:xfrm>
          <a:prstGeom prst="rect">
            <a:avLst/>
          </a:prstGeom>
          <a:noFill/>
        </p:spPr>
        <p:txBody>
          <a:bodyPr wrap="square" lIns="0" tIns="0" rIns="0" bIns="0" rtlCol="0">
            <a:noAutofit/>
          </a:bodyPr>
          <a:lstStyle/>
          <a:p>
            <a:pPr>
              <a:spcBef>
                <a:spcPts val="300"/>
              </a:spcBef>
            </a:pPr>
            <a:endParaRPr lang="en-GB" sz="3200" dirty="0" smtClean="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val="2580169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Factors influencing the decision - programs</a:t>
            </a:r>
            <a:endParaRPr lang="en-GB" dirty="0"/>
          </a:p>
        </p:txBody>
      </p:sp>
      <p:sp>
        <p:nvSpPr>
          <p:cNvPr id="4" name="Freihandform 26"/>
          <p:cNvSpPr/>
          <p:nvPr/>
        </p:nvSpPr>
        <p:spPr bwMode="gray">
          <a:xfrm>
            <a:off x="173973" y="980729"/>
            <a:ext cx="2741919" cy="792087"/>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5" name="Freihandform 26"/>
          <p:cNvSpPr/>
          <p:nvPr/>
        </p:nvSpPr>
        <p:spPr bwMode="gray">
          <a:xfrm>
            <a:off x="5940152" y="980728"/>
            <a:ext cx="2880320" cy="792087"/>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6" name="Freihandform 26"/>
          <p:cNvSpPr/>
          <p:nvPr/>
        </p:nvSpPr>
        <p:spPr bwMode="gray">
          <a:xfrm>
            <a:off x="3059832" y="980729"/>
            <a:ext cx="2736380" cy="792087"/>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 </a:t>
            </a:r>
            <a:endParaRPr lang="en-GB" sz="1600" noProof="1">
              <a:solidFill>
                <a:srgbClr val="FFFFFF"/>
              </a:solidFill>
            </a:endParaRPr>
          </a:p>
        </p:txBody>
      </p:sp>
      <p:sp>
        <p:nvSpPr>
          <p:cNvPr id="7" name="Chevron 6"/>
          <p:cNvSpPr/>
          <p:nvPr/>
        </p:nvSpPr>
        <p:spPr bwMode="gray">
          <a:xfrm rot="5400000">
            <a:off x="-870142" y="2672915"/>
            <a:ext cx="4824536" cy="2736305"/>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8" name="Chevron 7"/>
          <p:cNvSpPr/>
          <p:nvPr/>
        </p:nvSpPr>
        <p:spPr bwMode="gray">
          <a:xfrm rot="5400000">
            <a:off x="2010178" y="2672916"/>
            <a:ext cx="4824536" cy="2736304"/>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4968042" y="2600947"/>
            <a:ext cx="4824536" cy="2880240"/>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TextBox 9"/>
          <p:cNvSpPr txBox="1"/>
          <p:nvPr/>
        </p:nvSpPr>
        <p:spPr>
          <a:xfrm>
            <a:off x="251520" y="1916832"/>
            <a:ext cx="2664296" cy="4256890"/>
          </a:xfrm>
          <a:prstGeom prst="rect">
            <a:avLst/>
          </a:prstGeom>
          <a:noFill/>
        </p:spPr>
        <p:txBody>
          <a:bodyPr wrap="square" lIns="0" tIns="0" rIns="0" bIns="0" rtlCol="0">
            <a:noAutofit/>
          </a:bodyPr>
          <a:lstStyle/>
          <a:p>
            <a:pPr>
              <a:spcBef>
                <a:spcPts val="300"/>
              </a:spcBef>
            </a:pPr>
            <a:r>
              <a:rPr lang="en-GB" sz="1000" b="1" dirty="0" smtClean="0">
                <a:latin typeface="Arial" pitchFamily="34" charset="0"/>
                <a:cs typeface="Arial" pitchFamily="34" charset="0"/>
              </a:rPr>
              <a:t>program ORIENTED DECISION, </a:t>
            </a:r>
            <a:r>
              <a:rPr lang="en-GB" sz="1000" dirty="0" smtClean="0">
                <a:latin typeface="Arial" pitchFamily="34" charset="0"/>
                <a:cs typeface="Arial" pitchFamily="34" charset="0"/>
              </a:rPr>
              <a:t>then individual taste is decisive. programs offered by the TV is monitored. Other contents or devices are not used in prime time (18-22h).</a:t>
            </a:r>
          </a:p>
          <a:p>
            <a:pPr>
              <a:spcBef>
                <a:spcPts val="300"/>
              </a:spcBef>
            </a:pPr>
            <a:r>
              <a:rPr lang="en-GB" sz="1000" dirty="0" smtClean="0">
                <a:latin typeface="Arial" pitchFamily="34" charset="0"/>
                <a:cs typeface="Arial" pitchFamily="34" charset="0"/>
              </a:rPr>
              <a:t>Regularly watched series, shows are parts of their everyday life.</a:t>
            </a:r>
          </a:p>
          <a:p>
            <a:pPr>
              <a:spcBef>
                <a:spcPts val="300"/>
              </a:spcBef>
            </a:pPr>
            <a:r>
              <a:rPr lang="en-GB" sz="1000" dirty="0" smtClean="0">
                <a:latin typeface="Arial" pitchFamily="34" charset="0"/>
                <a:cs typeface="Arial" pitchFamily="34" charset="0"/>
              </a:rPr>
              <a:t>On the other hand there is an excitement towards some weekly series. They prepare for it, all of tasks are finished before the show is starting.</a:t>
            </a:r>
          </a:p>
          <a:p>
            <a:pPr>
              <a:spcBef>
                <a:spcPts val="300"/>
              </a:spcBef>
            </a:pPr>
            <a:r>
              <a:rPr lang="en-GB" sz="1000" dirty="0" smtClean="0">
                <a:latin typeface="Arial" pitchFamily="34" charset="0"/>
                <a:cs typeface="Arial" pitchFamily="34" charset="0"/>
              </a:rPr>
              <a:t>When it comes to shows with guests, their interest depends on the topic and the guest. </a:t>
            </a:r>
          </a:p>
          <a:p>
            <a:pPr>
              <a:spcBef>
                <a:spcPts val="300"/>
              </a:spcBef>
            </a:pPr>
            <a:r>
              <a:rPr lang="en-GB" sz="1000" dirty="0" smtClean="0">
                <a:latin typeface="Arial" pitchFamily="34" charset="0"/>
                <a:cs typeface="Arial" pitchFamily="34" charset="0"/>
              </a:rPr>
              <a:t>Movies are seen through, though some of them would like to cut the time down, therefore they record it (if they can) or start to watch it with delay to avoid ads.  </a:t>
            </a:r>
            <a:endParaRPr lang="en-GB" sz="1000" dirty="0">
              <a:latin typeface="Arial" pitchFamily="34" charset="0"/>
              <a:cs typeface="Arial" pitchFamily="34" charset="0"/>
            </a:endParaRPr>
          </a:p>
        </p:txBody>
      </p:sp>
      <p:sp>
        <p:nvSpPr>
          <p:cNvPr id="11" name="TextBox 10"/>
          <p:cNvSpPr txBox="1"/>
          <p:nvPr/>
        </p:nvSpPr>
        <p:spPr>
          <a:xfrm>
            <a:off x="5976194" y="1916832"/>
            <a:ext cx="2844236" cy="4734861"/>
          </a:xfrm>
          <a:prstGeom prst="rect">
            <a:avLst/>
          </a:prstGeom>
          <a:noFill/>
        </p:spPr>
        <p:txBody>
          <a:bodyPr wrap="square" lIns="0" tIns="0" rIns="0" bIns="0" rtlCol="0">
            <a:noAutofit/>
          </a:bodyPr>
          <a:lstStyle/>
          <a:p>
            <a:pPr>
              <a:spcBef>
                <a:spcPts val="300"/>
              </a:spcBef>
            </a:pPr>
            <a:r>
              <a:rPr lang="en-GB" sz="1000" b="1" dirty="0" smtClean="0">
                <a:latin typeface="Arial" pitchFamily="34" charset="0"/>
                <a:cs typeface="Arial" pitchFamily="34" charset="0"/>
              </a:rPr>
              <a:t>CONTENT ORIENTED DECISION, </a:t>
            </a:r>
            <a:r>
              <a:rPr lang="en-GB" sz="1000" dirty="0" smtClean="0">
                <a:latin typeface="Arial" pitchFamily="34" charset="0"/>
                <a:cs typeface="Arial" pitchFamily="34" charset="0"/>
              </a:rPr>
              <a:t>less attached to any specific show. A show (e.g. game show, reality, talent show, series) is considered a base point, but Switchers always check whether the content is appropriate. A liked format is not necessarily watched regularly.</a:t>
            </a:r>
          </a:p>
          <a:p>
            <a:pPr>
              <a:spcBef>
                <a:spcPts val="300"/>
              </a:spcBef>
            </a:pPr>
            <a:r>
              <a:rPr lang="en-GB" sz="1000" dirty="0" smtClean="0">
                <a:latin typeface="Arial" pitchFamily="34" charset="0"/>
                <a:cs typeface="Arial" pitchFamily="34" charset="0"/>
              </a:rPr>
              <a:t>This segment has </a:t>
            </a:r>
            <a:r>
              <a:rPr lang="en-GB" sz="1000" b="1" dirty="0" smtClean="0">
                <a:latin typeface="Arial" pitchFamily="34" charset="0"/>
                <a:cs typeface="Arial" pitchFamily="34" charset="0"/>
              </a:rPr>
              <a:t>higher threshold</a:t>
            </a:r>
            <a:r>
              <a:rPr lang="en-GB" sz="1000" dirty="0" smtClean="0">
                <a:latin typeface="Arial" pitchFamily="34" charset="0"/>
                <a:cs typeface="Arial" pitchFamily="34" charset="0"/>
              </a:rPr>
              <a:t>, tend to do other activities (e.g. Facebook, e-mail, household tasks) while watching TV. Features of a STB (stopping, recording, rewinding) have high relevance for them.   </a:t>
            </a:r>
          </a:p>
          <a:p>
            <a:r>
              <a:rPr lang="en-GB" sz="1000" dirty="0" smtClean="0">
                <a:latin typeface="Arial" pitchFamily="34" charset="0"/>
                <a:cs typeface="Arial" pitchFamily="34" charset="0"/>
              </a:rPr>
              <a:t>Impulsive, not planned program selection. Decide after looking into the program, there is no routine. Common media consumption is rare, even in case of family, family members are watching TV separately or after each other.</a:t>
            </a:r>
          </a:p>
          <a:p>
            <a:endParaRPr lang="en-GB" sz="1000" dirty="0" smtClean="0"/>
          </a:p>
          <a:p>
            <a:pPr>
              <a:spcBef>
                <a:spcPts val="300"/>
              </a:spcBef>
            </a:pPr>
            <a:endParaRPr lang="en-GB" sz="1000" dirty="0">
              <a:latin typeface="Arial" pitchFamily="34" charset="0"/>
              <a:cs typeface="Arial" pitchFamily="34" charset="0"/>
            </a:endParaRPr>
          </a:p>
        </p:txBody>
      </p:sp>
      <p:sp>
        <p:nvSpPr>
          <p:cNvPr id="12" name="TextBox 11"/>
          <p:cNvSpPr txBox="1"/>
          <p:nvPr/>
        </p:nvSpPr>
        <p:spPr>
          <a:xfrm>
            <a:off x="3131840" y="1916832"/>
            <a:ext cx="2664296" cy="4142405"/>
          </a:xfrm>
          <a:prstGeom prst="rect">
            <a:avLst/>
          </a:prstGeom>
          <a:noFill/>
        </p:spPr>
        <p:txBody>
          <a:bodyPr wrap="square" lIns="0" tIns="0" rIns="0" bIns="0" rtlCol="0">
            <a:noAutofit/>
          </a:bodyPr>
          <a:lstStyle/>
          <a:p>
            <a:pPr>
              <a:lnSpc>
                <a:spcPts val="1100"/>
              </a:lnSpc>
              <a:spcBef>
                <a:spcPts val="300"/>
              </a:spcBef>
            </a:pPr>
            <a:r>
              <a:rPr lang="en-GB" sz="1000" b="1" i="1" dirty="0" smtClean="0">
                <a:latin typeface="Arial" pitchFamily="34" charset="0"/>
                <a:cs typeface="Arial" pitchFamily="34" charset="0"/>
              </a:rPr>
              <a:t>Linear: </a:t>
            </a:r>
            <a:r>
              <a:rPr lang="en-GB" sz="1000" b="1" dirty="0" smtClean="0">
                <a:latin typeface="Arial" pitchFamily="34" charset="0"/>
                <a:cs typeface="Arial" pitchFamily="34" charset="0"/>
              </a:rPr>
              <a:t>program AND PARTNER/FAMILY MEMBER ORIENTED DECISION</a:t>
            </a:r>
          </a:p>
          <a:p>
            <a:pPr>
              <a:lnSpc>
                <a:spcPts val="1100"/>
              </a:lnSpc>
              <a:spcBef>
                <a:spcPts val="300"/>
              </a:spcBef>
            </a:pPr>
            <a:r>
              <a:rPr lang="en-GB" sz="1000" dirty="0" smtClean="0">
                <a:latin typeface="Arial" pitchFamily="34" charset="0"/>
                <a:cs typeface="Arial" pitchFamily="34" charset="0"/>
              </a:rPr>
              <a:t>Considering a program set in the weekday evenings, providing appropriate content for everybody. Planning is less characteristic at the weekend, program is chosen based on trailers or ad-hoc decisions. Family movies are integral parts of weekend activities, especially in the afternoon.   </a:t>
            </a:r>
          </a:p>
          <a:p>
            <a:pPr>
              <a:lnSpc>
                <a:spcPts val="1100"/>
              </a:lnSpc>
              <a:spcBef>
                <a:spcPts val="300"/>
              </a:spcBef>
            </a:pPr>
            <a:r>
              <a:rPr lang="en-GB" sz="1000" dirty="0" smtClean="0">
                <a:latin typeface="Arial" pitchFamily="34" charset="0"/>
                <a:cs typeface="Arial" pitchFamily="34" charset="0"/>
              </a:rPr>
              <a:t>In case of families, decision is greatly influenced by children at 7-8 p.m., though the decision itself is commonly made.  </a:t>
            </a:r>
          </a:p>
          <a:p>
            <a:pPr>
              <a:lnSpc>
                <a:spcPts val="1100"/>
              </a:lnSpc>
              <a:spcBef>
                <a:spcPts val="300"/>
              </a:spcBef>
            </a:pPr>
            <a:r>
              <a:rPr lang="en-GB" sz="1000" b="1" i="1" dirty="0" smtClean="0">
                <a:latin typeface="Arial" pitchFamily="34" charset="0"/>
                <a:cs typeface="Arial" pitchFamily="34" charset="0"/>
              </a:rPr>
              <a:t>Non linear</a:t>
            </a:r>
            <a:r>
              <a:rPr lang="en-GB" sz="1000" dirty="0" smtClean="0">
                <a:latin typeface="Arial" pitchFamily="34" charset="0"/>
                <a:cs typeface="Arial" pitchFamily="34" charset="0"/>
              </a:rPr>
              <a:t>: Usually, there is no traditional, linear media consumption, only sport events are watched live. </a:t>
            </a:r>
          </a:p>
          <a:p>
            <a:pPr>
              <a:lnSpc>
                <a:spcPts val="1100"/>
              </a:lnSpc>
              <a:spcBef>
                <a:spcPts val="300"/>
              </a:spcBef>
            </a:pPr>
            <a:r>
              <a:rPr lang="en-GB" sz="1000" dirty="0" smtClean="0">
                <a:latin typeface="Arial" pitchFamily="34" charset="0"/>
                <a:cs typeface="Arial" pitchFamily="34" charset="0"/>
              </a:rPr>
              <a:t>WOM can generate media consumption among youngers (&lt; 30 </a:t>
            </a:r>
            <a:r>
              <a:rPr lang="en-GB" sz="1000" dirty="0" err="1" smtClean="0">
                <a:latin typeface="Arial" pitchFamily="34" charset="0"/>
                <a:cs typeface="Arial" pitchFamily="34" charset="0"/>
              </a:rPr>
              <a:t>y.o</a:t>
            </a:r>
            <a:r>
              <a:rPr lang="en-GB" sz="1000" dirty="0" smtClean="0">
                <a:latin typeface="Arial" pitchFamily="34" charset="0"/>
                <a:cs typeface="Arial" pitchFamily="34" charset="0"/>
              </a:rPr>
              <a:t>.), nevertheless many of them download the content from the internet. </a:t>
            </a:r>
          </a:p>
          <a:p>
            <a:pPr>
              <a:lnSpc>
                <a:spcPts val="1100"/>
              </a:lnSpc>
              <a:spcBef>
                <a:spcPts val="300"/>
              </a:spcBef>
            </a:pPr>
            <a:r>
              <a:rPr lang="en-GB" sz="1000" dirty="0" smtClean="0">
                <a:latin typeface="Arial" pitchFamily="34" charset="0"/>
                <a:cs typeface="Arial" pitchFamily="34" charset="0"/>
              </a:rPr>
              <a:t>Elderly people (40+) rarely (monthly) record a program, watching it at leisure. Mostly watch VOD (HBO GO) or downloaded contents.</a:t>
            </a:r>
          </a:p>
        </p:txBody>
      </p:sp>
      <p:sp>
        <p:nvSpPr>
          <p:cNvPr id="13" name="TextBox 12"/>
          <p:cNvSpPr txBox="1"/>
          <p:nvPr/>
        </p:nvSpPr>
        <p:spPr>
          <a:xfrm>
            <a:off x="5940152" y="5976664"/>
            <a:ext cx="2880320" cy="620688"/>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spcBef>
                <a:spcPts val="300"/>
              </a:spcBef>
            </a:pPr>
            <a:r>
              <a:rPr lang="en-GB" sz="1200" b="1" dirty="0" smtClean="0">
                <a:latin typeface="Arial" pitchFamily="34" charset="0"/>
                <a:cs typeface="Arial" pitchFamily="34" charset="0"/>
              </a:rPr>
              <a:t>Critical, impulsive, instable target group</a:t>
            </a:r>
            <a:endParaRPr lang="en-GB" sz="1200" dirty="0" smtClean="0">
              <a:latin typeface="Arial" pitchFamily="34" charset="0"/>
              <a:cs typeface="Arial" pitchFamily="34" charset="0"/>
            </a:endParaRPr>
          </a:p>
        </p:txBody>
      </p:sp>
      <p:sp>
        <p:nvSpPr>
          <p:cNvPr id="14" name="TextBox 13"/>
          <p:cNvSpPr txBox="1"/>
          <p:nvPr/>
        </p:nvSpPr>
        <p:spPr>
          <a:xfrm>
            <a:off x="179511" y="5949280"/>
            <a:ext cx="2730767" cy="620688"/>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spcBef>
                <a:spcPts val="300"/>
              </a:spcBef>
            </a:pPr>
            <a:r>
              <a:rPr lang="en-GB" sz="1200" b="1" dirty="0" smtClean="0">
                <a:latin typeface="Arial" pitchFamily="34" charset="0"/>
                <a:cs typeface="Arial" pitchFamily="34" charset="0"/>
              </a:rPr>
              <a:t>Predictable, stable consumption. Target group of producers</a:t>
            </a:r>
          </a:p>
        </p:txBody>
      </p:sp>
      <p:sp>
        <p:nvSpPr>
          <p:cNvPr id="15" name="TextBox 14"/>
          <p:cNvSpPr txBox="1"/>
          <p:nvPr/>
        </p:nvSpPr>
        <p:spPr>
          <a:xfrm>
            <a:off x="3059832" y="5949280"/>
            <a:ext cx="2730766" cy="62068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spcBef>
                <a:spcPts val="300"/>
              </a:spcBef>
            </a:pPr>
            <a:r>
              <a:rPr lang="en-GB" sz="1200" b="1" dirty="0" smtClean="0">
                <a:latin typeface="Arial" pitchFamily="34" charset="0"/>
                <a:cs typeface="Arial" pitchFamily="34" charset="0"/>
              </a:rPr>
              <a:t>Linear: stable target group of program addressed to wide audience</a:t>
            </a:r>
          </a:p>
        </p:txBody>
      </p:sp>
    </p:spTree>
    <p:extLst>
      <p:ext uri="{BB962C8B-B14F-4D97-AF65-F5344CB8AC3E}">
        <p14:creationId xmlns:p14="http://schemas.microsoft.com/office/powerpoint/2010/main" val="868091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Summary – I.</a:t>
            </a:r>
            <a:endParaRPr lang="en-US" dirty="0"/>
          </a:p>
        </p:txBody>
      </p:sp>
      <p:sp>
        <p:nvSpPr>
          <p:cNvPr id="3" name="Text Placeholder 2"/>
          <p:cNvSpPr>
            <a:spLocks noGrp="1"/>
          </p:cNvSpPr>
          <p:nvPr>
            <p:ph type="body" sz="quarter" idx="11"/>
          </p:nvPr>
        </p:nvSpPr>
        <p:spPr bwMode="gray">
          <a:xfrm>
            <a:off x="323850" y="980728"/>
            <a:ext cx="8496300" cy="300484"/>
          </a:xfrm>
        </p:spPr>
        <p:txBody>
          <a:bodyPr/>
          <a:lstStyle/>
          <a:p>
            <a:r>
              <a:rPr lang="en-US" dirty="0" smtClean="0"/>
              <a:t>TV content selecting habits in 2015</a:t>
            </a:r>
            <a:endParaRPr lang="en-US" dirty="0"/>
          </a:p>
        </p:txBody>
      </p:sp>
      <p:sp>
        <p:nvSpPr>
          <p:cNvPr id="5" name="Content Placeholder 4"/>
          <p:cNvSpPr>
            <a:spLocks noGrp="1"/>
          </p:cNvSpPr>
          <p:nvPr>
            <p:ph sz="quarter" idx="14"/>
          </p:nvPr>
        </p:nvSpPr>
        <p:spPr bwMode="gray">
          <a:xfrm>
            <a:off x="323850" y="1485106"/>
            <a:ext cx="8496300" cy="5184254"/>
          </a:xfrm>
        </p:spPr>
        <p:txBody>
          <a:bodyPr/>
          <a:lstStyle/>
          <a:p>
            <a:pPr marL="285750" indent="-285750">
              <a:buFontTx/>
              <a:buChar char="-"/>
            </a:pPr>
            <a:r>
              <a:rPr lang="en-US" sz="1400" dirty="0" smtClean="0"/>
              <a:t>According to the research conducted in autumn 2015 (average Wednesday evening between 17:00 and 23:00), only 1% of all the selected programs, watched by 18-69 years old respondents having a TV, was non-linear content. This means that 99% of all the watched programs was </a:t>
            </a:r>
            <a:r>
              <a:rPr lang="en-US" sz="1400" b="1" dirty="0" smtClean="0"/>
              <a:t>linear</a:t>
            </a:r>
            <a:r>
              <a:rPr lang="en-US" sz="1400" dirty="0" smtClean="0"/>
              <a:t>, and 90% of these linear contents was watched </a:t>
            </a:r>
            <a:r>
              <a:rPr lang="en-US" sz="1400" b="1" dirty="0" smtClean="0"/>
              <a:t>on </a:t>
            </a:r>
            <a:r>
              <a:rPr lang="en-US" sz="1400" dirty="0" smtClean="0"/>
              <a:t>any of the </a:t>
            </a:r>
            <a:r>
              <a:rPr lang="en-US" sz="1400" b="1" dirty="0" smtClean="0"/>
              <a:t>channels with </a:t>
            </a:r>
            <a:r>
              <a:rPr lang="en-US" sz="1400" dirty="0" smtClean="0"/>
              <a:t>generally having the </a:t>
            </a:r>
            <a:r>
              <a:rPr lang="en-US" sz="1400" b="1" dirty="0" smtClean="0"/>
              <a:t>highest ratings </a:t>
            </a:r>
            <a:r>
              <a:rPr lang="en-US" sz="1400" dirty="0" smtClean="0"/>
              <a:t>(RTL </a:t>
            </a:r>
            <a:r>
              <a:rPr lang="en-US" sz="1400" dirty="0" err="1" smtClean="0"/>
              <a:t>Klub</a:t>
            </a:r>
            <a:r>
              <a:rPr lang="en-US" sz="1400" dirty="0" smtClean="0"/>
              <a:t>, TV2, Cool, Viasat3, Film+, M1, M4 Sport).</a:t>
            </a:r>
          </a:p>
          <a:p>
            <a:endParaRPr lang="en-US" sz="1400" dirty="0" smtClean="0"/>
          </a:p>
          <a:p>
            <a:pPr marL="285750" indent="-285750">
              <a:buFontTx/>
              <a:buChar char="-"/>
            </a:pPr>
            <a:r>
              <a:rPr lang="en-US" sz="1400" dirty="0" smtClean="0"/>
              <a:t>69% of the watched programs were selected consciously, respondents pre-decided to watch them mainly because or program preference. Those programs, which were not pre-decided to be watched, were found mainly by surfing (83%). In these cases, decisions were based on program preference, channel </a:t>
            </a:r>
            <a:r>
              <a:rPr lang="en-US" sz="1400" b="1" dirty="0" smtClean="0"/>
              <a:t>preference </a:t>
            </a:r>
            <a:r>
              <a:rPr lang="en-US" sz="1400" dirty="0" smtClean="0"/>
              <a:t>or because respondents found them </a:t>
            </a:r>
            <a:r>
              <a:rPr lang="en-US" sz="1400" b="1" dirty="0" smtClean="0"/>
              <a:t>interesting</a:t>
            </a:r>
            <a:r>
              <a:rPr lang="en-US" sz="1400" dirty="0" smtClean="0"/>
              <a:t>. Generally, in content selection </a:t>
            </a:r>
            <a:r>
              <a:rPr lang="en-US" sz="1400" b="1" dirty="0" smtClean="0"/>
              <a:t>brand equity of programs and channels play an important role</a:t>
            </a:r>
            <a:r>
              <a:rPr lang="en-US" sz="1400" dirty="0" smtClean="0"/>
              <a:t>, most of the viewers have a clear preference concerning TV programs or TV channels.</a:t>
            </a:r>
          </a:p>
          <a:p>
            <a:pPr marL="285750" indent="-285750">
              <a:buFontTx/>
              <a:buChar char="-"/>
            </a:pPr>
            <a:endParaRPr lang="en-US" sz="1400" dirty="0" smtClean="0"/>
          </a:p>
          <a:p>
            <a:pPr marL="285750" indent="-285750">
              <a:buFontTx/>
              <a:buChar char="-"/>
            </a:pPr>
            <a:r>
              <a:rPr lang="en-US" sz="1400" dirty="0" smtClean="0"/>
              <a:t>Based on the decision mechanism and patterns (co-viewing, time of the decision, program preferences), the research could identify three segments: </a:t>
            </a:r>
            <a:r>
              <a:rPr lang="en-US" sz="1400" b="1" dirty="0" smtClean="0"/>
              <a:t>alone, conscious TV viewers (35%)</a:t>
            </a:r>
            <a:r>
              <a:rPr lang="en-US" sz="1400" dirty="0" smtClean="0"/>
              <a:t>, </a:t>
            </a:r>
            <a:r>
              <a:rPr lang="en-US" sz="1400" b="1" dirty="0" smtClean="0"/>
              <a:t>in a company, conscious TV viewers (38%)</a:t>
            </a:r>
            <a:r>
              <a:rPr lang="en-US" sz="1400" dirty="0" smtClean="0"/>
              <a:t>, and </a:t>
            </a:r>
            <a:r>
              <a:rPr lang="en-US" sz="1400" b="1" dirty="0" smtClean="0"/>
              <a:t>switchers (27%)</a:t>
            </a:r>
            <a:r>
              <a:rPr lang="en-US" sz="1400" dirty="0" smtClean="0"/>
              <a:t>. (Under conscious we mean, that respondents have already decided what content to watch before turning on the TV.) Besides these segments we could sense a </a:t>
            </a:r>
            <a:r>
              <a:rPr lang="en-US" sz="1400" b="1" dirty="0" smtClean="0"/>
              <a:t>linear – non-linear dimension </a:t>
            </a:r>
            <a:r>
              <a:rPr lang="en-US" sz="1400" dirty="0" smtClean="0"/>
              <a:t>as well, but non-linear content consumption is such a </a:t>
            </a:r>
            <a:r>
              <a:rPr lang="en-US" sz="1400" b="1" dirty="0" smtClean="0"/>
              <a:t>small part of total TV-viewing time</a:t>
            </a:r>
            <a:r>
              <a:rPr lang="en-US" sz="1400" dirty="0" smtClean="0"/>
              <a:t>, which could not make it possible to have numeric conclusions. However, in the qualitative phase we have visited two households, who have watched at least one non-linear contact on the analyses daypart.</a:t>
            </a:r>
          </a:p>
        </p:txBody>
      </p:sp>
    </p:spTree>
    <p:extLst>
      <p:ext uri="{BB962C8B-B14F-4D97-AF65-F5344CB8AC3E}">
        <p14:creationId xmlns:p14="http://schemas.microsoft.com/office/powerpoint/2010/main" val="2908274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Factors influencing the decision – programs (2)</a:t>
            </a:r>
            <a:endParaRPr lang="en-GB" dirty="0"/>
          </a:p>
        </p:txBody>
      </p:sp>
      <p:sp>
        <p:nvSpPr>
          <p:cNvPr id="4" name="Freihandform 26"/>
          <p:cNvSpPr/>
          <p:nvPr/>
        </p:nvSpPr>
        <p:spPr bwMode="gray">
          <a:xfrm>
            <a:off x="194511" y="980730"/>
            <a:ext cx="2736380" cy="86409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5" name="Freihandform 26"/>
          <p:cNvSpPr/>
          <p:nvPr/>
        </p:nvSpPr>
        <p:spPr bwMode="gray">
          <a:xfrm>
            <a:off x="6018378" y="980729"/>
            <a:ext cx="2736380" cy="86409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6" name="Freihandform 26"/>
          <p:cNvSpPr/>
          <p:nvPr/>
        </p:nvSpPr>
        <p:spPr bwMode="gray">
          <a:xfrm>
            <a:off x="3074831" y="980730"/>
            <a:ext cx="2736380" cy="864096"/>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endParaRPr lang="en-GB" sz="1600" noProof="1">
              <a:solidFill>
                <a:srgbClr val="FFFFFF"/>
              </a:solidFill>
            </a:endParaRPr>
          </a:p>
        </p:txBody>
      </p:sp>
      <p:sp>
        <p:nvSpPr>
          <p:cNvPr id="7" name="Chevron 6"/>
          <p:cNvSpPr/>
          <p:nvPr/>
        </p:nvSpPr>
        <p:spPr bwMode="gray">
          <a:xfrm rot="5400000">
            <a:off x="-851091" y="2744923"/>
            <a:ext cx="4824534" cy="2736304"/>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8" name="Chevron 7"/>
          <p:cNvSpPr/>
          <p:nvPr/>
        </p:nvSpPr>
        <p:spPr bwMode="gray">
          <a:xfrm rot="5400000">
            <a:off x="2029229" y="2744923"/>
            <a:ext cx="4824534" cy="2736304"/>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4968826" y="2744924"/>
            <a:ext cx="4824536" cy="2736304"/>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TextBox 9"/>
          <p:cNvSpPr txBox="1"/>
          <p:nvPr/>
        </p:nvSpPr>
        <p:spPr>
          <a:xfrm>
            <a:off x="251520" y="2029370"/>
            <a:ext cx="2664296" cy="4135934"/>
          </a:xfrm>
          <a:prstGeom prst="rect">
            <a:avLst/>
          </a:prstGeom>
          <a:noFill/>
        </p:spPr>
        <p:txBody>
          <a:bodyPr wrap="square" lIns="0" tIns="0" rIns="0" bIns="0" rtlCol="0">
            <a:noAutofit/>
          </a:bodyPr>
          <a:lstStyle/>
          <a:p>
            <a:pPr>
              <a:spcBef>
                <a:spcPts val="300"/>
              </a:spcBef>
            </a:pPr>
            <a:r>
              <a:rPr lang="en-GB" sz="1100" b="1" dirty="0" smtClean="0">
                <a:latin typeface="Arial" pitchFamily="34" charset="0"/>
                <a:cs typeface="Arial" pitchFamily="34" charset="0"/>
              </a:rPr>
              <a:t>TOTALLY INVOLVED </a:t>
            </a:r>
            <a:r>
              <a:rPr lang="en-GB" sz="1100" dirty="0" smtClean="0">
                <a:latin typeface="Arial" pitchFamily="34" charset="0"/>
                <a:cs typeface="Arial" pitchFamily="34" charset="0"/>
              </a:rPr>
              <a:t>to the watched program, based on</a:t>
            </a:r>
            <a:r>
              <a:rPr lang="en-GB" sz="1100" b="1" dirty="0" smtClean="0">
                <a:latin typeface="Arial" pitchFamily="34" charset="0"/>
                <a:cs typeface="Arial" pitchFamily="34" charset="0"/>
              </a:rPr>
              <a:t> INDIVIDUAL TASTE.</a:t>
            </a:r>
          </a:p>
          <a:p>
            <a:pPr>
              <a:spcBef>
                <a:spcPts val="300"/>
              </a:spcBef>
            </a:pPr>
            <a:r>
              <a:rPr lang="en-GB" sz="1100" dirty="0" smtClean="0">
                <a:latin typeface="Arial" pitchFamily="34" charset="0"/>
                <a:cs typeface="Arial" pitchFamily="34" charset="0"/>
              </a:rPr>
              <a:t>Have</a:t>
            </a:r>
            <a:r>
              <a:rPr lang="en-GB" sz="1100" b="1" dirty="0" smtClean="0">
                <a:latin typeface="Arial" pitchFamily="34" charset="0"/>
                <a:cs typeface="Arial" pitchFamily="34" charset="0"/>
              </a:rPr>
              <a:t> program PREFERENCE </a:t>
            </a:r>
            <a:r>
              <a:rPr lang="en-GB" sz="1100" dirty="0" smtClean="0">
                <a:latin typeface="Arial" pitchFamily="34" charset="0"/>
                <a:cs typeface="Arial" pitchFamily="34" charset="0"/>
              </a:rPr>
              <a:t>that indirectly leads to</a:t>
            </a:r>
            <a:r>
              <a:rPr lang="en-GB" sz="1100" b="1" dirty="0" smtClean="0">
                <a:latin typeface="Arial" pitchFamily="34" charset="0"/>
                <a:cs typeface="Arial" pitchFamily="34" charset="0"/>
              </a:rPr>
              <a:t> CHANNEL PREFERENCE, </a:t>
            </a:r>
            <a:r>
              <a:rPr lang="en-GB" sz="1100" dirty="0" smtClean="0">
                <a:latin typeface="Arial" pitchFamily="34" charset="0"/>
                <a:cs typeface="Arial" pitchFamily="34" charset="0"/>
              </a:rPr>
              <a:t>if several liked programs are broadcasted on a specific channel</a:t>
            </a:r>
            <a:r>
              <a:rPr lang="en-GB" sz="1100" b="1" dirty="0" smtClean="0">
                <a:latin typeface="Arial" pitchFamily="34" charset="0"/>
                <a:cs typeface="Arial" pitchFamily="34" charset="0"/>
              </a:rPr>
              <a:t>. </a:t>
            </a:r>
          </a:p>
          <a:p>
            <a:pPr>
              <a:spcBef>
                <a:spcPts val="300"/>
              </a:spcBef>
            </a:pPr>
            <a:r>
              <a:rPr lang="en-GB" sz="1100" dirty="0" smtClean="0">
                <a:latin typeface="Arial" pitchFamily="34" charset="0"/>
                <a:cs typeface="Arial" pitchFamily="34" charset="0"/>
              </a:rPr>
              <a:t>Channels have relevance when looking for content, choosing a channel that had been a previous good experience with. </a:t>
            </a:r>
          </a:p>
          <a:p>
            <a:pPr>
              <a:spcBef>
                <a:spcPts val="300"/>
              </a:spcBef>
            </a:pPr>
            <a:r>
              <a:rPr lang="en-GB" sz="1100" dirty="0" smtClean="0">
                <a:latin typeface="Arial" pitchFamily="34" charset="0"/>
                <a:cs typeface="Arial" pitchFamily="34" charset="0"/>
              </a:rPr>
              <a:t>They are waiting for the next show or doing other activities, if the current show is not appropriate.</a:t>
            </a:r>
          </a:p>
        </p:txBody>
      </p:sp>
      <p:sp>
        <p:nvSpPr>
          <p:cNvPr id="11" name="TextBox 10"/>
          <p:cNvSpPr txBox="1"/>
          <p:nvPr/>
        </p:nvSpPr>
        <p:spPr>
          <a:xfrm>
            <a:off x="6050260" y="2010865"/>
            <a:ext cx="2664296" cy="4298455"/>
          </a:xfrm>
          <a:prstGeom prst="rect">
            <a:avLst/>
          </a:prstGeom>
          <a:noFill/>
        </p:spPr>
        <p:txBody>
          <a:bodyPr wrap="square" lIns="0" tIns="0" rIns="0" bIns="0" rtlCol="0">
            <a:noAutofit/>
          </a:bodyPr>
          <a:lstStyle/>
          <a:p>
            <a:pPr>
              <a:spcBef>
                <a:spcPts val="300"/>
              </a:spcBef>
            </a:pPr>
            <a:r>
              <a:rPr lang="en-GB" sz="1100" dirty="0" smtClean="0">
                <a:latin typeface="Arial" pitchFamily="34" charset="0"/>
                <a:cs typeface="Arial" pitchFamily="34" charset="0"/>
              </a:rPr>
              <a:t>Key of </a:t>
            </a:r>
            <a:r>
              <a:rPr lang="en-GB" sz="1100" b="1" dirty="0" smtClean="0">
                <a:latin typeface="Arial" pitchFamily="34" charset="0"/>
                <a:cs typeface="Arial" pitchFamily="34" charset="0"/>
              </a:rPr>
              <a:t>INVOLVEMENT</a:t>
            </a:r>
            <a:r>
              <a:rPr lang="en-GB" sz="1100" dirty="0" smtClean="0">
                <a:latin typeface="Arial" pitchFamily="34" charset="0"/>
                <a:cs typeface="Arial" pitchFamily="34" charset="0"/>
              </a:rPr>
              <a:t> is </a:t>
            </a:r>
            <a:r>
              <a:rPr lang="en-GB" sz="1100" b="1" dirty="0" smtClean="0">
                <a:latin typeface="Arial" pitchFamily="34" charset="0"/>
                <a:cs typeface="Arial" pitchFamily="34" charset="0"/>
              </a:rPr>
              <a:t>INDIVIDUAL PREFRENCES AND NEEDS</a:t>
            </a:r>
            <a:r>
              <a:rPr lang="en-GB" sz="1100" dirty="0" smtClean="0">
                <a:latin typeface="Arial" pitchFamily="34" charset="0"/>
                <a:cs typeface="Arial" pitchFamily="34" charset="0"/>
              </a:rPr>
              <a:t>. </a:t>
            </a:r>
          </a:p>
          <a:p>
            <a:pPr>
              <a:spcBef>
                <a:spcPts val="300"/>
              </a:spcBef>
            </a:pPr>
            <a:r>
              <a:rPr lang="en-GB" sz="1100" b="1" dirty="0" smtClean="0">
                <a:latin typeface="Arial" pitchFamily="34" charset="0"/>
                <a:cs typeface="Arial" pitchFamily="34" charset="0"/>
              </a:rPr>
              <a:t>CONTENT </a:t>
            </a:r>
            <a:r>
              <a:rPr lang="en-GB" sz="1100" dirty="0" smtClean="0">
                <a:latin typeface="Arial" pitchFamily="34" charset="0"/>
                <a:cs typeface="Arial" pitchFamily="34" charset="0"/>
              </a:rPr>
              <a:t>has great influence on decision. Thematic channels are willingly seen, though do not differentiate them but seeking interesting content on them. </a:t>
            </a:r>
          </a:p>
          <a:p>
            <a:pPr>
              <a:spcBef>
                <a:spcPts val="300"/>
              </a:spcBef>
            </a:pPr>
            <a:r>
              <a:rPr lang="en-GB" sz="1100" b="1" dirty="0" smtClean="0">
                <a:latin typeface="Arial" pitchFamily="34" charset="0"/>
                <a:cs typeface="Arial" pitchFamily="34" charset="0"/>
              </a:rPr>
              <a:t>INTELLECTUAL CONTENT</a:t>
            </a:r>
            <a:r>
              <a:rPr lang="en-GB" sz="1100" dirty="0" smtClean="0">
                <a:latin typeface="Arial" pitchFamily="34" charset="0"/>
                <a:cs typeface="Arial" pitchFamily="34" charset="0"/>
              </a:rPr>
              <a:t> can reach them, realities, soap operas, long series are less attractive. </a:t>
            </a:r>
          </a:p>
          <a:p>
            <a:pPr>
              <a:spcBef>
                <a:spcPts val="300"/>
              </a:spcBef>
            </a:pPr>
            <a:r>
              <a:rPr lang="en-GB" sz="1100" dirty="0" smtClean="0">
                <a:latin typeface="Arial" pitchFamily="34" charset="0"/>
                <a:cs typeface="Arial" pitchFamily="34" charset="0"/>
              </a:rPr>
              <a:t>Seeking </a:t>
            </a:r>
            <a:r>
              <a:rPr lang="en-GB" sz="1100" b="1" dirty="0" smtClean="0">
                <a:latin typeface="Arial" pitchFamily="34" charset="0"/>
                <a:cs typeface="Arial" pitchFamily="34" charset="0"/>
              </a:rPr>
              <a:t>INDIVIDUAL AND QUALITY CONTENT</a:t>
            </a:r>
            <a:endParaRPr lang="en-GB" sz="1100" dirty="0" smtClean="0">
              <a:latin typeface="Arial" pitchFamily="34" charset="0"/>
              <a:cs typeface="Arial" pitchFamily="34" charset="0"/>
            </a:endParaRPr>
          </a:p>
        </p:txBody>
      </p:sp>
      <p:sp>
        <p:nvSpPr>
          <p:cNvPr id="12" name="TextBox 11"/>
          <p:cNvSpPr txBox="1"/>
          <p:nvPr/>
        </p:nvSpPr>
        <p:spPr>
          <a:xfrm>
            <a:off x="3131840" y="1988840"/>
            <a:ext cx="2664296" cy="4320480"/>
          </a:xfrm>
          <a:prstGeom prst="rect">
            <a:avLst/>
          </a:prstGeom>
          <a:noFill/>
        </p:spPr>
        <p:txBody>
          <a:bodyPr wrap="square" lIns="0" tIns="0" rIns="0" bIns="0" rtlCol="0">
            <a:noAutofit/>
          </a:bodyPr>
          <a:lstStyle/>
          <a:p>
            <a:pPr>
              <a:spcBef>
                <a:spcPts val="300"/>
              </a:spcBef>
            </a:pPr>
            <a:r>
              <a:rPr lang="en-GB" sz="1100" b="1" i="1" dirty="0" smtClean="0">
                <a:latin typeface="Arial" pitchFamily="34" charset="0"/>
                <a:cs typeface="Arial" pitchFamily="34" charset="0"/>
              </a:rPr>
              <a:t>Linear: </a:t>
            </a:r>
            <a:r>
              <a:rPr lang="en-GB" sz="1100" dirty="0" smtClean="0">
                <a:latin typeface="Arial" pitchFamily="34" charset="0"/>
                <a:cs typeface="Arial" pitchFamily="34" charset="0"/>
              </a:rPr>
              <a:t>involved into programs made for wide audience. Child-friendly content has key importance.  </a:t>
            </a:r>
          </a:p>
          <a:p>
            <a:pPr>
              <a:spcBef>
                <a:spcPts val="300"/>
              </a:spcBef>
            </a:pPr>
            <a:r>
              <a:rPr lang="en-GB" sz="1100" dirty="0" smtClean="0">
                <a:latin typeface="Arial" pitchFamily="34" charset="0"/>
                <a:cs typeface="Arial" pitchFamily="34" charset="0"/>
              </a:rPr>
              <a:t>Content has predominant influence on decision, the main aim to find a program to be </a:t>
            </a:r>
            <a:r>
              <a:rPr lang="en-GB" sz="1100" b="1" dirty="0" smtClean="0">
                <a:latin typeface="Arial" pitchFamily="34" charset="0"/>
                <a:cs typeface="Arial" pitchFamily="34" charset="0"/>
              </a:rPr>
              <a:t>WATCHED BY ALL OF FAMILY MEMBERS</a:t>
            </a:r>
            <a:r>
              <a:rPr lang="en-GB" sz="1100" dirty="0" smtClean="0">
                <a:latin typeface="Arial" pitchFamily="34" charset="0"/>
                <a:cs typeface="Arial" pitchFamily="34" charset="0"/>
              </a:rPr>
              <a:t>. If a show is not acceptable for a family member, this person quits TV watching activity or watch an appropriate content at another device. </a:t>
            </a:r>
          </a:p>
          <a:p>
            <a:pPr>
              <a:spcBef>
                <a:spcPts val="300"/>
              </a:spcBef>
            </a:pPr>
            <a:r>
              <a:rPr lang="en-GB" sz="1100" dirty="0" smtClean="0">
                <a:latin typeface="Arial" pitchFamily="34" charset="0"/>
                <a:cs typeface="Arial" pitchFamily="34" charset="0"/>
              </a:rPr>
              <a:t>Basically </a:t>
            </a:r>
            <a:r>
              <a:rPr lang="en-GB" sz="1100" b="1" dirty="0" smtClean="0">
                <a:latin typeface="Arial" pitchFamily="34" charset="0"/>
                <a:cs typeface="Arial" pitchFamily="34" charset="0"/>
              </a:rPr>
              <a:t>OPEN</a:t>
            </a:r>
            <a:r>
              <a:rPr lang="en-GB" sz="1100" dirty="0" smtClean="0">
                <a:latin typeface="Arial" pitchFamily="34" charset="0"/>
                <a:cs typeface="Arial" pitchFamily="34" charset="0"/>
              </a:rPr>
              <a:t> segment, watching various shows, as different kind of programs are liked by the family members. Clear channel preference cannot be found, a </a:t>
            </a:r>
            <a:r>
              <a:rPr lang="en-GB" sz="1100" b="1" dirty="0" smtClean="0">
                <a:latin typeface="Arial" pitchFamily="34" charset="0"/>
                <a:cs typeface="Arial" pitchFamily="34" charset="0"/>
              </a:rPr>
              <a:t>CHANNEL SET (</a:t>
            </a:r>
            <a:r>
              <a:rPr lang="en-GB" sz="1100" dirty="0" smtClean="0">
                <a:latin typeface="Arial" pitchFamily="34" charset="0"/>
                <a:cs typeface="Arial" pitchFamily="34" charset="0"/>
              </a:rPr>
              <a:t>i.e. RTL </a:t>
            </a:r>
            <a:r>
              <a:rPr lang="en-GB" sz="1100" dirty="0" err="1" smtClean="0">
                <a:latin typeface="Arial" pitchFamily="34" charset="0"/>
                <a:cs typeface="Arial" pitchFamily="34" charset="0"/>
              </a:rPr>
              <a:t>Klub</a:t>
            </a:r>
            <a:r>
              <a:rPr lang="en-GB" sz="1100" dirty="0" smtClean="0">
                <a:latin typeface="Arial" pitchFamily="34" charset="0"/>
                <a:cs typeface="Arial" pitchFamily="34" charset="0"/>
              </a:rPr>
              <a:t>, TV2, Comedy Central, AXN,M2, Cool)</a:t>
            </a:r>
            <a:r>
              <a:rPr lang="en-GB" sz="1100" b="1" dirty="0" smtClean="0">
                <a:latin typeface="Arial" pitchFamily="34" charset="0"/>
                <a:cs typeface="Arial" pitchFamily="34" charset="0"/>
              </a:rPr>
              <a:t>  </a:t>
            </a:r>
            <a:r>
              <a:rPr lang="en-GB" sz="1100" dirty="0" smtClean="0">
                <a:latin typeface="Arial" pitchFamily="34" charset="0"/>
                <a:cs typeface="Arial" pitchFamily="34" charset="0"/>
              </a:rPr>
              <a:t>is considered.</a:t>
            </a:r>
          </a:p>
        </p:txBody>
      </p:sp>
    </p:spTree>
    <p:extLst>
      <p:ext uri="{BB962C8B-B14F-4D97-AF65-F5344CB8AC3E}">
        <p14:creationId xmlns:p14="http://schemas.microsoft.com/office/powerpoint/2010/main" val="1503081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Factors influencing the decision – regularly watched programs (3)</a:t>
            </a:r>
            <a:endParaRPr lang="en-GB" dirty="0"/>
          </a:p>
        </p:txBody>
      </p:sp>
      <p:sp>
        <p:nvSpPr>
          <p:cNvPr id="4" name="Freihandform 26"/>
          <p:cNvSpPr/>
          <p:nvPr/>
        </p:nvSpPr>
        <p:spPr bwMode="gray">
          <a:xfrm>
            <a:off x="179512" y="1014637"/>
            <a:ext cx="2664296" cy="792088"/>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5" name="Freihandform 26"/>
          <p:cNvSpPr/>
          <p:nvPr/>
        </p:nvSpPr>
        <p:spPr bwMode="gray">
          <a:xfrm>
            <a:off x="5868144" y="1014636"/>
            <a:ext cx="3024336" cy="792088"/>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6" name="Freihandform 26"/>
          <p:cNvSpPr/>
          <p:nvPr/>
        </p:nvSpPr>
        <p:spPr bwMode="gray">
          <a:xfrm>
            <a:off x="2913868" y="1014637"/>
            <a:ext cx="2810336" cy="792088"/>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endParaRPr lang="en-GB" sz="1600" noProof="1">
              <a:solidFill>
                <a:srgbClr val="FFFFFF"/>
              </a:solidFill>
            </a:endParaRPr>
          </a:p>
        </p:txBody>
      </p:sp>
      <p:sp>
        <p:nvSpPr>
          <p:cNvPr id="7" name="Chevron 6"/>
          <p:cNvSpPr/>
          <p:nvPr/>
        </p:nvSpPr>
        <p:spPr bwMode="gray">
          <a:xfrm rot="5400000">
            <a:off x="-918896" y="2774631"/>
            <a:ext cx="4874624" cy="2650784"/>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8" name="Chevron 7"/>
          <p:cNvSpPr/>
          <p:nvPr/>
        </p:nvSpPr>
        <p:spPr bwMode="gray">
          <a:xfrm rot="5400000">
            <a:off x="1895198" y="2694893"/>
            <a:ext cx="4874626" cy="2810258"/>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4929752" y="2583995"/>
            <a:ext cx="4896541" cy="3024252"/>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TextBox 9"/>
          <p:cNvSpPr txBox="1"/>
          <p:nvPr/>
        </p:nvSpPr>
        <p:spPr>
          <a:xfrm>
            <a:off x="251520" y="1950740"/>
            <a:ext cx="2592288" cy="4464495"/>
          </a:xfrm>
          <a:prstGeom prst="rect">
            <a:avLst/>
          </a:prstGeom>
          <a:noFill/>
        </p:spPr>
        <p:txBody>
          <a:bodyPr wrap="square" lIns="0" tIns="0" rIns="0" bIns="0" rtlCol="0">
            <a:noAutofit/>
          </a:bodyPr>
          <a:lstStyle/>
          <a:p>
            <a:pPr>
              <a:spcBef>
                <a:spcPts val="300"/>
              </a:spcBef>
            </a:pPr>
            <a:r>
              <a:rPr lang="en-GB" sz="1000" b="1" dirty="0" smtClean="0">
                <a:latin typeface="Arial" pitchFamily="34" charset="0"/>
                <a:cs typeface="Arial" pitchFamily="34" charset="0"/>
              </a:rPr>
              <a:t>News, political talk shows:</a:t>
            </a:r>
          </a:p>
          <a:p>
            <a:pPr>
              <a:spcBef>
                <a:spcPts val="300"/>
              </a:spcBef>
            </a:pPr>
            <a:r>
              <a:rPr lang="en-GB" sz="1000" dirty="0" smtClean="0">
                <a:latin typeface="Arial" pitchFamily="34" charset="0"/>
                <a:cs typeface="Arial" pitchFamily="34" charset="0"/>
              </a:rPr>
              <a:t>Getting information on latest news. Political talk shows provide professional point of view. </a:t>
            </a:r>
          </a:p>
          <a:p>
            <a:pPr>
              <a:spcBef>
                <a:spcPts val="300"/>
              </a:spcBef>
            </a:pPr>
            <a:r>
              <a:rPr lang="en-GB" sz="1000" b="1" dirty="0" smtClean="0">
                <a:latin typeface="Arial" pitchFamily="34" charset="0"/>
                <a:cs typeface="Arial" pitchFamily="34" charset="0"/>
              </a:rPr>
              <a:t>Series</a:t>
            </a:r>
            <a:r>
              <a:rPr lang="en-GB" sz="1000" dirty="0" smtClean="0">
                <a:latin typeface="Arial" pitchFamily="34" charset="0"/>
                <a:cs typeface="Arial" pitchFamily="34" charset="0"/>
              </a:rPr>
              <a:t>: individual preferences. They are attached to the liked series, waiting for new episodes. </a:t>
            </a:r>
          </a:p>
          <a:p>
            <a:pPr>
              <a:spcBef>
                <a:spcPts val="300"/>
              </a:spcBef>
            </a:pPr>
            <a:r>
              <a:rPr lang="en-GB" sz="1000" b="1" dirty="0" smtClean="0">
                <a:latin typeface="Arial" pitchFamily="34" charset="0"/>
                <a:cs typeface="Arial" pitchFamily="34" charset="0"/>
              </a:rPr>
              <a:t>Infotainment channels: </a:t>
            </a:r>
            <a:r>
              <a:rPr lang="en-GB" sz="1000" dirty="0" smtClean="0">
                <a:latin typeface="Arial" pitchFamily="34" charset="0"/>
                <a:cs typeface="Arial" pitchFamily="34" charset="0"/>
              </a:rPr>
              <a:t>getting information, quality time</a:t>
            </a:r>
          </a:p>
          <a:p>
            <a:pPr>
              <a:spcBef>
                <a:spcPts val="300"/>
              </a:spcBef>
            </a:pPr>
            <a:r>
              <a:rPr lang="en-GB" sz="1000" b="1" dirty="0" smtClean="0">
                <a:latin typeface="Arial" pitchFamily="34" charset="0"/>
                <a:cs typeface="Arial" pitchFamily="34" charset="0"/>
              </a:rPr>
              <a:t>Daily series</a:t>
            </a:r>
            <a:r>
              <a:rPr lang="en-GB" sz="1000" dirty="0" smtClean="0">
                <a:latin typeface="Arial" pitchFamily="34" charset="0"/>
                <a:cs typeface="Arial" pitchFamily="34" charset="0"/>
              </a:rPr>
              <a:t>: watch them but not being attached to them, Missing an episode is not a problem for them. </a:t>
            </a:r>
          </a:p>
          <a:p>
            <a:pPr>
              <a:spcBef>
                <a:spcPts val="300"/>
              </a:spcBef>
            </a:pPr>
            <a:r>
              <a:rPr lang="en-GB" sz="1000" b="1" dirty="0" smtClean="0">
                <a:latin typeface="Arial" pitchFamily="34" charset="0"/>
                <a:cs typeface="Arial" pitchFamily="34" charset="0"/>
              </a:rPr>
              <a:t>Sport events</a:t>
            </a:r>
            <a:r>
              <a:rPr lang="en-GB" sz="1000" dirty="0" smtClean="0">
                <a:latin typeface="Arial" pitchFamily="34" charset="0"/>
                <a:cs typeface="Arial" pitchFamily="34" charset="0"/>
              </a:rPr>
              <a:t>: live broadcast is preferred.</a:t>
            </a:r>
          </a:p>
          <a:p>
            <a:pPr>
              <a:spcBef>
                <a:spcPts val="300"/>
              </a:spcBef>
            </a:pPr>
            <a:r>
              <a:rPr lang="en-GB" sz="1000" dirty="0" smtClean="0">
                <a:latin typeface="Arial" pitchFamily="34" charset="0"/>
                <a:cs typeface="Arial" pitchFamily="34" charset="0"/>
              </a:rPr>
              <a:t> </a:t>
            </a:r>
          </a:p>
          <a:p>
            <a:pPr>
              <a:spcBef>
                <a:spcPts val="300"/>
              </a:spcBef>
            </a:pPr>
            <a:endParaRPr lang="en-GB" sz="1000" dirty="0" smtClean="0">
              <a:latin typeface="Arial" pitchFamily="34" charset="0"/>
              <a:cs typeface="Arial" pitchFamily="34" charset="0"/>
            </a:endParaRPr>
          </a:p>
        </p:txBody>
      </p:sp>
      <p:sp>
        <p:nvSpPr>
          <p:cNvPr id="11" name="TextBox 10"/>
          <p:cNvSpPr txBox="1"/>
          <p:nvPr/>
        </p:nvSpPr>
        <p:spPr>
          <a:xfrm>
            <a:off x="5907383" y="1950740"/>
            <a:ext cx="2944666" cy="4536503"/>
          </a:xfrm>
          <a:prstGeom prst="rect">
            <a:avLst/>
          </a:prstGeom>
          <a:noFill/>
        </p:spPr>
        <p:txBody>
          <a:bodyPr wrap="square" lIns="0" tIns="0" rIns="0" bIns="0" rtlCol="0">
            <a:noAutofit/>
          </a:bodyPr>
          <a:lstStyle/>
          <a:p>
            <a:pPr>
              <a:lnSpc>
                <a:spcPts val="1160"/>
              </a:lnSpc>
              <a:spcBef>
                <a:spcPts val="300"/>
              </a:spcBef>
            </a:pPr>
            <a:r>
              <a:rPr lang="en-GB" sz="1000" b="1" dirty="0" smtClean="0">
                <a:latin typeface="Arial" pitchFamily="34" charset="0"/>
                <a:cs typeface="Arial" pitchFamily="34" charset="0"/>
              </a:rPr>
              <a:t>News: </a:t>
            </a:r>
            <a:r>
              <a:rPr lang="en-GB" sz="1000" dirty="0" smtClean="0">
                <a:latin typeface="Arial" pitchFamily="34" charset="0"/>
                <a:cs typeface="Arial" pitchFamily="34" charset="0"/>
              </a:rPr>
              <a:t>getting information, interpretation of formerly read news.</a:t>
            </a:r>
          </a:p>
          <a:p>
            <a:pPr>
              <a:lnSpc>
                <a:spcPts val="1160"/>
              </a:lnSpc>
              <a:spcBef>
                <a:spcPts val="300"/>
              </a:spcBef>
            </a:pPr>
            <a:r>
              <a:rPr lang="en-GB" sz="1000" b="1" dirty="0" smtClean="0">
                <a:latin typeface="Arial" pitchFamily="34" charset="0"/>
                <a:cs typeface="Arial" pitchFamily="34" charset="0"/>
              </a:rPr>
              <a:t>Infotainment: </a:t>
            </a:r>
            <a:r>
              <a:rPr lang="en-GB" sz="1000" dirty="0" smtClean="0">
                <a:latin typeface="Arial" pitchFamily="34" charset="0"/>
                <a:cs typeface="Arial" pitchFamily="34" charset="0"/>
              </a:rPr>
              <a:t>seek specific shows but they are not followed regularly.</a:t>
            </a:r>
            <a:r>
              <a:rPr lang="hu-HU" sz="1000" dirty="0" smtClean="0">
                <a:latin typeface="Arial" pitchFamily="34" charset="0"/>
                <a:cs typeface="Arial" pitchFamily="34" charset="0"/>
              </a:rPr>
              <a:t> </a:t>
            </a:r>
            <a:r>
              <a:rPr lang="en-GB" sz="1000" dirty="0" smtClean="0">
                <a:latin typeface="Arial" pitchFamily="34" charset="0"/>
                <a:cs typeface="Arial" pitchFamily="34" charset="0"/>
              </a:rPr>
              <a:t>These programs have attractive style, quality and entertaining content that make them think. </a:t>
            </a:r>
          </a:p>
          <a:p>
            <a:pPr>
              <a:lnSpc>
                <a:spcPts val="1160"/>
              </a:lnSpc>
              <a:spcBef>
                <a:spcPts val="300"/>
              </a:spcBef>
            </a:pPr>
            <a:r>
              <a:rPr lang="en-GB" sz="1000" b="1" dirty="0" smtClean="0">
                <a:latin typeface="Arial" pitchFamily="34" charset="0"/>
                <a:cs typeface="Arial" pitchFamily="34" charset="0"/>
              </a:rPr>
              <a:t>Comedy: </a:t>
            </a:r>
            <a:r>
              <a:rPr lang="en-GB" sz="1000" dirty="0" smtClean="0">
                <a:latin typeface="Arial" pitchFamily="34" charset="0"/>
                <a:cs typeface="Arial" pitchFamily="34" charset="0"/>
              </a:rPr>
              <a:t>watching them when surfing. Do not follow this kind of series, but they can watch it if there is no any other interesting content. </a:t>
            </a:r>
          </a:p>
          <a:p>
            <a:pPr>
              <a:lnSpc>
                <a:spcPts val="1160"/>
              </a:lnSpc>
              <a:spcBef>
                <a:spcPts val="300"/>
              </a:spcBef>
            </a:pPr>
            <a:r>
              <a:rPr lang="en-GB" sz="1000" b="1" dirty="0" smtClean="0">
                <a:latin typeface="Arial" pitchFamily="34" charset="0"/>
                <a:cs typeface="Arial" pitchFamily="34" charset="0"/>
              </a:rPr>
              <a:t>Talent show: </a:t>
            </a:r>
            <a:r>
              <a:rPr lang="en-GB" sz="1000" dirty="0" smtClean="0">
                <a:latin typeface="Arial" pitchFamily="34" charset="0"/>
                <a:cs typeface="Arial" pitchFamily="34" charset="0"/>
              </a:rPr>
              <a:t>only new structure or content is able to grab their attention</a:t>
            </a:r>
          </a:p>
          <a:p>
            <a:pPr>
              <a:lnSpc>
                <a:spcPts val="1160"/>
              </a:lnSpc>
              <a:spcBef>
                <a:spcPts val="300"/>
              </a:spcBef>
            </a:pPr>
            <a:r>
              <a:rPr lang="en-GB" sz="1000" b="1" dirty="0" smtClean="0">
                <a:latin typeface="Arial" pitchFamily="34" charset="0"/>
                <a:cs typeface="Arial" pitchFamily="34" charset="0"/>
              </a:rPr>
              <a:t>Situation role show: </a:t>
            </a:r>
            <a:r>
              <a:rPr lang="en-GB" sz="1000" dirty="0" smtClean="0">
                <a:latin typeface="Arial" pitchFamily="34" charset="0"/>
                <a:cs typeface="Arial" pitchFamily="34" charset="0"/>
              </a:rPr>
              <a:t>might be attractive in case of interesting characters or content</a:t>
            </a:r>
          </a:p>
          <a:p>
            <a:pPr>
              <a:lnSpc>
                <a:spcPts val="1160"/>
              </a:lnSpc>
              <a:spcBef>
                <a:spcPts val="300"/>
              </a:spcBef>
            </a:pPr>
            <a:r>
              <a:rPr lang="en-GB" sz="1000" b="1" dirty="0" smtClean="0">
                <a:latin typeface="Arial" pitchFamily="34" charset="0"/>
                <a:cs typeface="Arial" pitchFamily="34" charset="0"/>
              </a:rPr>
              <a:t>Sport events: </a:t>
            </a:r>
            <a:r>
              <a:rPr lang="en-GB" sz="1000" dirty="0" smtClean="0">
                <a:latin typeface="Arial" pitchFamily="34" charset="0"/>
                <a:cs typeface="Arial" pitchFamily="34" charset="0"/>
              </a:rPr>
              <a:t>derby of major clubs and international events are watched </a:t>
            </a:r>
          </a:p>
        </p:txBody>
      </p:sp>
      <p:sp>
        <p:nvSpPr>
          <p:cNvPr id="12" name="TextBox 11"/>
          <p:cNvSpPr txBox="1"/>
          <p:nvPr/>
        </p:nvSpPr>
        <p:spPr>
          <a:xfrm>
            <a:off x="2987824" y="1950740"/>
            <a:ext cx="2736304" cy="4536503"/>
          </a:xfrm>
          <a:prstGeom prst="rect">
            <a:avLst/>
          </a:prstGeom>
          <a:noFill/>
        </p:spPr>
        <p:txBody>
          <a:bodyPr wrap="square" lIns="0" tIns="0" rIns="0" bIns="0" rtlCol="0">
            <a:noAutofit/>
          </a:bodyPr>
          <a:lstStyle/>
          <a:p>
            <a:pPr>
              <a:lnSpc>
                <a:spcPts val="1100"/>
              </a:lnSpc>
              <a:spcBef>
                <a:spcPts val="300"/>
              </a:spcBef>
            </a:pPr>
            <a:r>
              <a:rPr lang="en-GB" sz="1000" b="1" i="1" dirty="0" smtClean="0">
                <a:latin typeface="Arial" pitchFamily="34" charset="0"/>
                <a:cs typeface="Arial" pitchFamily="34" charset="0"/>
              </a:rPr>
              <a:t>Linear: </a:t>
            </a:r>
            <a:r>
              <a:rPr lang="en-GB" sz="1000" dirty="0" smtClean="0">
                <a:latin typeface="Arial" pitchFamily="34" charset="0"/>
                <a:cs typeface="Arial" pitchFamily="34" charset="0"/>
              </a:rPr>
              <a:t>various consumption, based on needs of family members.</a:t>
            </a:r>
          </a:p>
          <a:p>
            <a:pPr>
              <a:lnSpc>
                <a:spcPts val="1100"/>
              </a:lnSpc>
              <a:spcBef>
                <a:spcPts val="300"/>
              </a:spcBef>
            </a:pPr>
            <a:r>
              <a:rPr lang="en-GB" sz="1000" dirty="0" smtClean="0">
                <a:latin typeface="Arial" pitchFamily="34" charset="0"/>
                <a:cs typeface="Arial" pitchFamily="34" charset="0"/>
              </a:rPr>
              <a:t>When it comes to children programs, main aim of parents is providing quality time, avoiding violence. </a:t>
            </a:r>
          </a:p>
          <a:p>
            <a:pPr>
              <a:lnSpc>
                <a:spcPts val="1100"/>
              </a:lnSpc>
              <a:spcBef>
                <a:spcPts val="300"/>
              </a:spcBef>
            </a:pPr>
            <a:r>
              <a:rPr lang="en-GB" sz="1000" dirty="0" smtClean="0">
                <a:latin typeface="Arial" pitchFamily="34" charset="0"/>
                <a:cs typeface="Arial" pitchFamily="34" charset="0"/>
              </a:rPr>
              <a:t>Choice of program is generated by routine.</a:t>
            </a:r>
          </a:p>
          <a:p>
            <a:pPr>
              <a:lnSpc>
                <a:spcPts val="1100"/>
              </a:lnSpc>
              <a:spcBef>
                <a:spcPts val="300"/>
              </a:spcBef>
            </a:pPr>
            <a:endParaRPr lang="en-GB" sz="1000" dirty="0" smtClean="0">
              <a:latin typeface="Arial" pitchFamily="34" charset="0"/>
              <a:cs typeface="Arial" pitchFamily="34" charset="0"/>
            </a:endParaRPr>
          </a:p>
          <a:p>
            <a:pPr>
              <a:lnSpc>
                <a:spcPts val="1100"/>
              </a:lnSpc>
              <a:spcBef>
                <a:spcPts val="300"/>
              </a:spcBef>
            </a:pPr>
            <a:r>
              <a:rPr lang="en-GB" sz="1000" b="1" i="1" dirty="0" smtClean="0">
                <a:latin typeface="Arial" pitchFamily="34" charset="0"/>
                <a:cs typeface="Arial" pitchFamily="34" charset="0"/>
              </a:rPr>
              <a:t>Non linear: </a:t>
            </a:r>
            <a:r>
              <a:rPr lang="en-GB" sz="1000" dirty="0" smtClean="0">
                <a:latin typeface="Arial" pitchFamily="34" charset="0"/>
                <a:cs typeface="Arial" pitchFamily="34" charset="0"/>
              </a:rPr>
              <a:t>Focus on</a:t>
            </a:r>
            <a:r>
              <a:rPr lang="en-GB" sz="1000" b="1" i="1" dirty="0" smtClean="0">
                <a:latin typeface="Arial" pitchFamily="34" charset="0"/>
                <a:cs typeface="Arial" pitchFamily="34" charset="0"/>
              </a:rPr>
              <a:t> </a:t>
            </a:r>
            <a:r>
              <a:rPr lang="en-GB" sz="1000" dirty="0" smtClean="0">
                <a:latin typeface="Arial" pitchFamily="34" charset="0"/>
                <a:cs typeface="Arial" pitchFamily="34" charset="0"/>
              </a:rPr>
              <a:t>blockbuster movies, new season of favourite series</a:t>
            </a:r>
          </a:p>
          <a:p>
            <a:pPr>
              <a:lnSpc>
                <a:spcPts val="1100"/>
              </a:lnSpc>
              <a:spcBef>
                <a:spcPts val="300"/>
              </a:spcBef>
            </a:pPr>
            <a:r>
              <a:rPr lang="en-GB" sz="1000" dirty="0" smtClean="0">
                <a:latin typeface="Arial" pitchFamily="34" charset="0"/>
                <a:cs typeface="Arial" pitchFamily="34" charset="0"/>
              </a:rPr>
              <a:t>Local shows (talent show, game show) also might be attractive if they are promoted on the internet or in the social media. These shows are mostly downloaded and watched later. </a:t>
            </a:r>
          </a:p>
          <a:p>
            <a:pPr>
              <a:lnSpc>
                <a:spcPts val="1100"/>
              </a:lnSpc>
              <a:spcBef>
                <a:spcPts val="300"/>
              </a:spcBef>
            </a:pPr>
            <a:r>
              <a:rPr lang="en-GB" sz="1000" dirty="0" smtClean="0">
                <a:latin typeface="Arial" pitchFamily="34" charset="0"/>
                <a:cs typeface="Arial" pitchFamily="34" charset="0"/>
              </a:rPr>
              <a:t>Only one type of program is watched linearly: </a:t>
            </a:r>
            <a:r>
              <a:rPr lang="en-GB" sz="1000" b="1" dirty="0" smtClean="0">
                <a:latin typeface="Arial" pitchFamily="34" charset="0"/>
                <a:cs typeface="Arial" pitchFamily="34" charset="0"/>
              </a:rPr>
              <a:t>sport events </a:t>
            </a:r>
            <a:r>
              <a:rPr lang="en-GB" sz="1000" dirty="0" smtClean="0">
                <a:latin typeface="Arial" pitchFamily="34" charset="0"/>
                <a:cs typeface="Arial" pitchFamily="34" charset="0"/>
              </a:rPr>
              <a:t>(football, Formula 1). They have to be watched as live broadcast. </a:t>
            </a:r>
          </a:p>
          <a:p>
            <a:pPr>
              <a:lnSpc>
                <a:spcPts val="1100"/>
              </a:lnSpc>
              <a:spcBef>
                <a:spcPts val="300"/>
              </a:spcBef>
            </a:pPr>
            <a:r>
              <a:rPr lang="en-GB" sz="1000" i="1" dirty="0" smtClean="0">
                <a:latin typeface="Arial" pitchFamily="34" charset="0"/>
                <a:cs typeface="Arial" pitchFamily="34" charset="0"/>
              </a:rPr>
              <a:t>N.B. both non linear respondents are male</a:t>
            </a:r>
            <a:endParaRPr lang="en-GB" sz="1000" i="1" dirty="0">
              <a:latin typeface="Arial" pitchFamily="34" charset="0"/>
              <a:cs typeface="Arial" pitchFamily="34" charset="0"/>
            </a:endParaRPr>
          </a:p>
        </p:txBody>
      </p:sp>
    </p:spTree>
    <p:extLst>
      <p:ext uri="{BB962C8B-B14F-4D97-AF65-F5344CB8AC3E}">
        <p14:creationId xmlns:p14="http://schemas.microsoft.com/office/powerpoint/2010/main" val="265705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Factors influencing the decision – Devices</a:t>
            </a:r>
            <a:endParaRPr lang="en-GB" dirty="0"/>
          </a:p>
        </p:txBody>
      </p:sp>
      <p:sp>
        <p:nvSpPr>
          <p:cNvPr id="4" name="Freihandform 26"/>
          <p:cNvSpPr/>
          <p:nvPr/>
        </p:nvSpPr>
        <p:spPr bwMode="gray">
          <a:xfrm>
            <a:off x="179512" y="1052738"/>
            <a:ext cx="2736380" cy="792085"/>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5" name="Freihandform 26"/>
          <p:cNvSpPr/>
          <p:nvPr/>
        </p:nvSpPr>
        <p:spPr bwMode="gray">
          <a:xfrm>
            <a:off x="5976078" y="1052736"/>
            <a:ext cx="2736305" cy="792085"/>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6" name="Freihandform 26"/>
          <p:cNvSpPr/>
          <p:nvPr/>
        </p:nvSpPr>
        <p:spPr bwMode="gray">
          <a:xfrm>
            <a:off x="3059832" y="1052738"/>
            <a:ext cx="2736380" cy="792085"/>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90000" tIns="3600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 </a:t>
            </a:r>
            <a:endParaRPr lang="en-GB" sz="1600" noProof="1">
              <a:solidFill>
                <a:srgbClr val="FFFFFF"/>
              </a:solidFill>
            </a:endParaRPr>
          </a:p>
        </p:txBody>
      </p:sp>
      <p:sp>
        <p:nvSpPr>
          <p:cNvPr id="7" name="Chevron 6"/>
          <p:cNvSpPr/>
          <p:nvPr/>
        </p:nvSpPr>
        <p:spPr bwMode="gray">
          <a:xfrm rot="5400000">
            <a:off x="-887096" y="2780929"/>
            <a:ext cx="4896544" cy="2736304"/>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8" name="Chevron 7"/>
          <p:cNvSpPr/>
          <p:nvPr/>
        </p:nvSpPr>
        <p:spPr bwMode="gray">
          <a:xfrm rot="5400000">
            <a:off x="1993224" y="2780929"/>
            <a:ext cx="4896544" cy="2736304"/>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4895958" y="2780931"/>
            <a:ext cx="4896547" cy="2736304"/>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TextBox 9"/>
          <p:cNvSpPr txBox="1"/>
          <p:nvPr/>
        </p:nvSpPr>
        <p:spPr>
          <a:xfrm>
            <a:off x="251520" y="1988841"/>
            <a:ext cx="2664296" cy="4675875"/>
          </a:xfrm>
          <a:prstGeom prst="rect">
            <a:avLst/>
          </a:prstGeom>
          <a:noFill/>
        </p:spPr>
        <p:txBody>
          <a:bodyPr wrap="square" lIns="0" tIns="0" rIns="0" bIns="0" rtlCol="0">
            <a:noAutofit/>
          </a:bodyPr>
          <a:lstStyle/>
          <a:p>
            <a:pPr>
              <a:spcBef>
                <a:spcPts val="300"/>
              </a:spcBef>
            </a:pPr>
            <a:r>
              <a:rPr lang="en-GB" sz="1000" dirty="0" smtClean="0">
                <a:latin typeface="Arial" pitchFamily="34" charset="0"/>
                <a:cs typeface="Arial" pitchFamily="34" charset="0"/>
              </a:rPr>
              <a:t>Not sophisticated device usage. TV device is associated with TV watching. Contents are rarely consumed on other devices. </a:t>
            </a:r>
          </a:p>
          <a:p>
            <a:pPr>
              <a:spcBef>
                <a:spcPts val="300"/>
              </a:spcBef>
            </a:pPr>
            <a:r>
              <a:rPr lang="en-GB" sz="1000" dirty="0" smtClean="0">
                <a:latin typeface="Arial" pitchFamily="34" charset="0"/>
                <a:cs typeface="Arial" pitchFamily="34" charset="0"/>
              </a:rPr>
              <a:t>Contents missed on the TV might be watched on computer, though it is carried out in the early afternoon before starting watching TV.</a:t>
            </a:r>
          </a:p>
          <a:p>
            <a:pPr>
              <a:spcBef>
                <a:spcPts val="300"/>
              </a:spcBef>
            </a:pPr>
            <a:r>
              <a:rPr lang="en-GB" sz="1000" dirty="0" smtClean="0">
                <a:latin typeface="Arial" pitchFamily="34" charset="0"/>
                <a:cs typeface="Arial" pitchFamily="34" charset="0"/>
              </a:rPr>
              <a:t>STB: most of them have not such a device. Adult child uses the STB if it can be found in the household.</a:t>
            </a:r>
          </a:p>
          <a:p>
            <a:pPr>
              <a:spcBef>
                <a:spcPts val="300"/>
              </a:spcBef>
            </a:pPr>
            <a:endParaRPr lang="en-GB" sz="1000" dirty="0" smtClean="0">
              <a:latin typeface="Arial" pitchFamily="34" charset="0"/>
              <a:cs typeface="Arial" pitchFamily="34" charset="0"/>
            </a:endParaRPr>
          </a:p>
          <a:p>
            <a:pPr>
              <a:spcBef>
                <a:spcPts val="300"/>
              </a:spcBef>
            </a:pPr>
            <a:r>
              <a:rPr lang="en-GB" sz="1000" b="1" dirty="0" smtClean="0">
                <a:latin typeface="Arial" pitchFamily="34" charset="0"/>
                <a:cs typeface="Arial" pitchFamily="34" charset="0"/>
              </a:rPr>
              <a:t>Most of them own only TV, PC is not a substitutional device (due to small screen and slow connection). BUT built-in HDD might generate a need of personalised content consumption.</a:t>
            </a:r>
          </a:p>
        </p:txBody>
      </p:sp>
      <p:sp>
        <p:nvSpPr>
          <p:cNvPr id="11" name="TextBox 10"/>
          <p:cNvSpPr txBox="1"/>
          <p:nvPr/>
        </p:nvSpPr>
        <p:spPr>
          <a:xfrm>
            <a:off x="6012084" y="1988841"/>
            <a:ext cx="2664296" cy="4734861"/>
          </a:xfrm>
          <a:prstGeom prst="rect">
            <a:avLst/>
          </a:prstGeom>
          <a:noFill/>
        </p:spPr>
        <p:txBody>
          <a:bodyPr wrap="square" lIns="0" tIns="0" rIns="0" bIns="0" rtlCol="0">
            <a:noAutofit/>
          </a:bodyPr>
          <a:lstStyle/>
          <a:p>
            <a:pPr>
              <a:spcBef>
                <a:spcPts val="300"/>
              </a:spcBef>
            </a:pPr>
            <a:r>
              <a:rPr lang="en-GB" sz="1000" b="1" dirty="0" smtClean="0">
                <a:latin typeface="Arial" pitchFamily="34" charset="0"/>
                <a:cs typeface="Arial" pitchFamily="34" charset="0"/>
              </a:rPr>
              <a:t>STB has key importance in decision making. </a:t>
            </a:r>
          </a:p>
          <a:p>
            <a:pPr>
              <a:spcBef>
                <a:spcPts val="300"/>
              </a:spcBef>
            </a:pPr>
            <a:r>
              <a:rPr lang="en-GB" sz="1000" b="1" dirty="0" smtClean="0">
                <a:latin typeface="Arial" pitchFamily="34" charset="0"/>
                <a:cs typeface="Arial" pitchFamily="34" charset="0"/>
              </a:rPr>
              <a:t>Information on programs: </a:t>
            </a:r>
            <a:r>
              <a:rPr lang="en-GB" sz="1000" dirty="0" smtClean="0">
                <a:latin typeface="Arial" pitchFamily="34" charset="0"/>
                <a:cs typeface="Arial" pitchFamily="34" charset="0"/>
              </a:rPr>
              <a:t>very  attractive as they can get information quickly and easily. Surfing is generated by the information line as they always have information on next programs and currently broadcasted content (to avoid ads). STB is used for recording, rewinding and delayed playing for fine-tuned content consumption. </a:t>
            </a:r>
          </a:p>
          <a:p>
            <a:pPr>
              <a:spcBef>
                <a:spcPts val="300"/>
              </a:spcBef>
            </a:pPr>
            <a:r>
              <a:rPr lang="en-GB" sz="1000" dirty="0" smtClean="0">
                <a:latin typeface="Arial" pitchFamily="34" charset="0"/>
                <a:cs typeface="Arial" pitchFamily="34" charset="0"/>
              </a:rPr>
              <a:t>Linear TV usage is the most typical, content is rarely consumed on laptop. A laptop is used for getting information or connecting people during watching TV. </a:t>
            </a:r>
          </a:p>
          <a:p>
            <a:pPr>
              <a:spcBef>
                <a:spcPts val="300"/>
              </a:spcBef>
            </a:pPr>
            <a:r>
              <a:rPr lang="en-GB" sz="1000" dirty="0" smtClean="0">
                <a:latin typeface="Arial" pitchFamily="34" charset="0"/>
                <a:cs typeface="Arial" pitchFamily="34" charset="0"/>
              </a:rPr>
              <a:t>No Smart TV owners.</a:t>
            </a:r>
          </a:p>
          <a:p>
            <a:pPr>
              <a:spcBef>
                <a:spcPts val="300"/>
              </a:spcBef>
            </a:pPr>
            <a:endParaRPr lang="en-GB" sz="1000" dirty="0" smtClean="0">
              <a:latin typeface="Arial" pitchFamily="34" charset="0"/>
              <a:cs typeface="Arial" pitchFamily="34" charset="0"/>
            </a:endParaRPr>
          </a:p>
        </p:txBody>
      </p:sp>
      <p:sp>
        <p:nvSpPr>
          <p:cNvPr id="12" name="TextBox 11"/>
          <p:cNvSpPr txBox="1"/>
          <p:nvPr/>
        </p:nvSpPr>
        <p:spPr>
          <a:xfrm>
            <a:off x="3131840" y="1988841"/>
            <a:ext cx="2664296" cy="4423967"/>
          </a:xfrm>
          <a:prstGeom prst="rect">
            <a:avLst/>
          </a:prstGeom>
          <a:noFill/>
        </p:spPr>
        <p:txBody>
          <a:bodyPr wrap="square" lIns="0" tIns="0" rIns="0" bIns="0" rtlCol="0">
            <a:noAutofit/>
          </a:bodyPr>
          <a:lstStyle/>
          <a:p>
            <a:pPr>
              <a:spcBef>
                <a:spcPts val="300"/>
              </a:spcBef>
            </a:pPr>
            <a:r>
              <a:rPr lang="en-GB" sz="1000" b="1" i="1" dirty="0" smtClean="0">
                <a:latin typeface="Arial" pitchFamily="34" charset="0"/>
                <a:cs typeface="Arial" pitchFamily="34" charset="0"/>
              </a:rPr>
              <a:t>Linear:</a:t>
            </a:r>
            <a:r>
              <a:rPr lang="en-GB" sz="1000" b="1" dirty="0" smtClean="0">
                <a:latin typeface="Arial" pitchFamily="34" charset="0"/>
                <a:cs typeface="Arial" pitchFamily="34" charset="0"/>
              </a:rPr>
              <a:t> </a:t>
            </a:r>
          </a:p>
          <a:p>
            <a:pPr>
              <a:spcBef>
                <a:spcPts val="300"/>
              </a:spcBef>
            </a:pPr>
            <a:r>
              <a:rPr lang="en-GB" sz="1000" dirty="0" smtClean="0">
                <a:latin typeface="Arial" pitchFamily="34" charset="0"/>
                <a:cs typeface="Arial" pitchFamily="34" charset="0"/>
              </a:rPr>
              <a:t>Basic device usage. Movies, series are rarely downloaded. Laptop is connected to the TV in these cases (large screen is essential).</a:t>
            </a:r>
          </a:p>
          <a:p>
            <a:pPr>
              <a:spcBef>
                <a:spcPts val="300"/>
              </a:spcBef>
            </a:pPr>
            <a:r>
              <a:rPr lang="en-GB" sz="1000" dirty="0" smtClean="0">
                <a:latin typeface="Arial" pitchFamily="34" charset="0"/>
                <a:cs typeface="Arial" pitchFamily="34" charset="0"/>
              </a:rPr>
              <a:t>STB: source of information. Recording has negligible share, due to lack of time and common needs of family members (recorded program could be watched at the expense of other family member’s preferred show.</a:t>
            </a:r>
          </a:p>
          <a:p>
            <a:pPr>
              <a:spcBef>
                <a:spcPts val="300"/>
              </a:spcBef>
            </a:pPr>
            <a:endParaRPr lang="en-GB" sz="1000" b="1" i="1" dirty="0" smtClean="0">
              <a:latin typeface="Arial" pitchFamily="34" charset="0"/>
              <a:cs typeface="Arial" pitchFamily="34" charset="0"/>
            </a:endParaRPr>
          </a:p>
          <a:p>
            <a:pPr>
              <a:spcBef>
                <a:spcPts val="300"/>
              </a:spcBef>
            </a:pPr>
            <a:r>
              <a:rPr lang="en-GB" sz="1000" b="1" i="1" dirty="0" smtClean="0">
                <a:latin typeface="Arial" pitchFamily="34" charset="0"/>
                <a:cs typeface="Arial" pitchFamily="34" charset="0"/>
              </a:rPr>
              <a:t>Non linear</a:t>
            </a:r>
            <a:r>
              <a:rPr lang="en-GB" sz="1000" b="1" dirty="0" smtClean="0">
                <a:latin typeface="Arial" pitchFamily="34" charset="0"/>
                <a:cs typeface="Arial" pitchFamily="34" charset="0"/>
              </a:rPr>
              <a:t>: </a:t>
            </a:r>
          </a:p>
          <a:p>
            <a:pPr>
              <a:spcBef>
                <a:spcPts val="300"/>
              </a:spcBef>
            </a:pPr>
            <a:r>
              <a:rPr lang="en-GB" sz="1000" dirty="0" smtClean="0">
                <a:latin typeface="Arial" pitchFamily="34" charset="0"/>
                <a:cs typeface="Arial" pitchFamily="34" charset="0"/>
              </a:rPr>
              <a:t>Advanced device usage, have in-home network. </a:t>
            </a:r>
          </a:p>
          <a:p>
            <a:pPr>
              <a:spcBef>
                <a:spcPts val="300"/>
              </a:spcBef>
            </a:pPr>
            <a:r>
              <a:rPr lang="en-GB" sz="1000" dirty="0" smtClean="0">
                <a:latin typeface="Arial" pitchFamily="34" charset="0"/>
                <a:cs typeface="Arial" pitchFamily="34" charset="0"/>
              </a:rPr>
              <a:t>Smart TV, DVR STB, home  theatre system, media player, router, server, PlayStation and tablet can be found in the household.</a:t>
            </a:r>
          </a:p>
          <a:p>
            <a:pPr>
              <a:spcBef>
                <a:spcPts val="300"/>
              </a:spcBef>
            </a:pPr>
            <a:r>
              <a:rPr lang="en-GB" sz="1000" dirty="0" smtClean="0">
                <a:latin typeface="Arial" pitchFamily="34" charset="0"/>
                <a:cs typeface="Arial" pitchFamily="34" charset="0"/>
              </a:rPr>
              <a:t>Main aim is an experience of the movies at home. Youngers would like to instantly achieve the latest US content (series).</a:t>
            </a:r>
          </a:p>
          <a:p>
            <a:pPr>
              <a:spcBef>
                <a:spcPts val="300"/>
              </a:spcBef>
            </a:pPr>
            <a:endParaRPr lang="en-GB" sz="1000" dirty="0">
              <a:latin typeface="Arial" pitchFamily="34" charset="0"/>
              <a:cs typeface="Arial" pitchFamily="34" charset="0"/>
            </a:endParaRPr>
          </a:p>
        </p:txBody>
      </p:sp>
    </p:spTree>
    <p:extLst>
      <p:ext uri="{BB962C8B-B14F-4D97-AF65-F5344CB8AC3E}">
        <p14:creationId xmlns:p14="http://schemas.microsoft.com/office/powerpoint/2010/main" val="2311273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88640"/>
            <a:ext cx="6335713" cy="647402"/>
          </a:xfrm>
        </p:spPr>
        <p:txBody>
          <a:bodyPr/>
          <a:lstStyle/>
          <a:p>
            <a:r>
              <a:rPr lang="en-GB" dirty="0" smtClean="0"/>
              <a:t>Devices and their influence on TV watching</a:t>
            </a:r>
            <a:endParaRPr lang="en-GB" dirty="0"/>
          </a:p>
        </p:txBody>
      </p:sp>
      <p:sp>
        <p:nvSpPr>
          <p:cNvPr id="4" name="Rectangle 3"/>
          <p:cNvSpPr>
            <a:spLocks noChangeArrowheads="1"/>
          </p:cNvSpPr>
          <p:nvPr/>
        </p:nvSpPr>
        <p:spPr bwMode="gray">
          <a:xfrm>
            <a:off x="323790" y="1138711"/>
            <a:ext cx="2736000" cy="1785323"/>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t" anchorCtr="0" forceAA="0" compatLnSpc="1">
            <a:prstTxWarp prst="textNoShape">
              <a:avLst/>
            </a:prstTxWarp>
            <a:noAutofit/>
          </a:bodyPr>
          <a:lstStyle/>
          <a:p>
            <a:r>
              <a:rPr lang="en-GB" sz="1600" dirty="0" smtClean="0">
                <a:solidFill>
                  <a:schemeClr val="bg1"/>
                </a:solidFill>
                <a:latin typeface="Arial" pitchFamily="34" charset="0"/>
              </a:rPr>
              <a:t>Set-top-box (recording possibility)</a:t>
            </a:r>
            <a:endParaRPr lang="en-GB" sz="1600" dirty="0">
              <a:solidFill>
                <a:schemeClr val="bg1"/>
              </a:solidFill>
              <a:latin typeface="Arial" pitchFamily="34" charset="0"/>
            </a:endParaRPr>
          </a:p>
        </p:txBody>
      </p:sp>
      <p:sp>
        <p:nvSpPr>
          <p:cNvPr id="5" name="Inhaltsplatzhalter 7"/>
          <p:cNvSpPr txBox="1">
            <a:spLocks/>
          </p:cNvSpPr>
          <p:nvPr/>
        </p:nvSpPr>
        <p:spPr bwMode="gray">
          <a:xfrm>
            <a:off x="3203575" y="1138711"/>
            <a:ext cx="5616575" cy="1785323"/>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r>
              <a:rPr lang="en-GB" sz="1200" dirty="0" smtClean="0">
                <a:latin typeface="Arial" pitchFamily="34" charset="0"/>
              </a:rPr>
              <a:t>Stopping, rewinding, recording bring personalised TV watching. It is a milestone of evolution of TV watching as passive viewers become active actors.  </a:t>
            </a:r>
          </a:p>
          <a:p>
            <a:pPr lvl="2"/>
            <a:r>
              <a:rPr lang="en-GB" sz="1200" dirty="0" smtClean="0">
                <a:latin typeface="Arial" pitchFamily="34" charset="0"/>
              </a:rPr>
              <a:t>Provide a lot of information on current programs, viewers are able to quickly and easily look into the offering. </a:t>
            </a:r>
          </a:p>
          <a:p>
            <a:pPr lvl="2"/>
            <a:r>
              <a:rPr lang="en-GB" sz="1200" dirty="0" smtClean="0">
                <a:latin typeface="Arial" pitchFamily="34" charset="0"/>
              </a:rPr>
              <a:t>Mostly traditional programs are watched on it.</a:t>
            </a:r>
          </a:p>
        </p:txBody>
      </p:sp>
      <p:sp>
        <p:nvSpPr>
          <p:cNvPr id="6" name="Rectangle 15"/>
          <p:cNvSpPr>
            <a:spLocks noChangeArrowheads="1"/>
          </p:cNvSpPr>
          <p:nvPr/>
        </p:nvSpPr>
        <p:spPr bwMode="gray">
          <a:xfrm>
            <a:off x="323410" y="3022160"/>
            <a:ext cx="2736000" cy="1029600"/>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t" anchorCtr="0" forceAA="0" compatLnSpc="1">
            <a:prstTxWarp prst="textNoShape">
              <a:avLst/>
            </a:prstTxWarp>
            <a:noAutofit/>
          </a:bodyPr>
          <a:lstStyle/>
          <a:p>
            <a:r>
              <a:rPr lang="en-GB" sz="1600" dirty="0" smtClean="0">
                <a:solidFill>
                  <a:schemeClr val="bg1"/>
                </a:solidFill>
                <a:latin typeface="Arial" pitchFamily="34" charset="0"/>
              </a:rPr>
              <a:t>Built-in HDD</a:t>
            </a:r>
            <a:endParaRPr lang="en-GB" sz="1600" dirty="0">
              <a:solidFill>
                <a:schemeClr val="bg1"/>
              </a:solidFill>
              <a:latin typeface="Arial" pitchFamily="34" charset="0"/>
            </a:endParaRPr>
          </a:p>
        </p:txBody>
      </p:sp>
      <p:sp>
        <p:nvSpPr>
          <p:cNvPr id="7" name="Inhaltsplatzhalter 7"/>
          <p:cNvSpPr txBox="1">
            <a:spLocks/>
          </p:cNvSpPr>
          <p:nvPr/>
        </p:nvSpPr>
        <p:spPr bwMode="gray">
          <a:xfrm>
            <a:off x="3203195" y="2997289"/>
            <a:ext cx="5616575" cy="1108923"/>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r>
              <a:rPr lang="en-GB" sz="1200" dirty="0" smtClean="0">
                <a:latin typeface="Arial" pitchFamily="34" charset="0"/>
              </a:rPr>
              <a:t>Like STB, this device also provides freedom for viewers. </a:t>
            </a:r>
          </a:p>
          <a:p>
            <a:pPr lvl="2"/>
            <a:r>
              <a:rPr lang="en-GB" sz="1200" dirty="0" smtClean="0">
                <a:latin typeface="Arial" pitchFamily="34" charset="0"/>
              </a:rPr>
              <a:t>Parallel contents can be recorded, but additional information cannot be gained on programs. </a:t>
            </a:r>
          </a:p>
          <a:p>
            <a:pPr lvl="2"/>
            <a:r>
              <a:rPr lang="hu-HU" sz="1200" dirty="0" smtClean="0">
                <a:latin typeface="Arial" pitchFamily="34" charset="0"/>
              </a:rPr>
              <a:t>Aim is recording broadcasted </a:t>
            </a:r>
            <a:r>
              <a:rPr lang="en-US" sz="1200" dirty="0" smtClean="0">
                <a:latin typeface="Arial" pitchFamily="34" charset="0"/>
              </a:rPr>
              <a:t>program</a:t>
            </a:r>
            <a:r>
              <a:rPr lang="hu-HU" sz="1200" dirty="0" smtClean="0">
                <a:latin typeface="Arial" pitchFamily="34" charset="0"/>
              </a:rPr>
              <a:t>s</a:t>
            </a:r>
            <a:endParaRPr lang="en-GB" sz="1200" dirty="0">
              <a:latin typeface="Arial" pitchFamily="34" charset="0"/>
            </a:endParaRPr>
          </a:p>
        </p:txBody>
      </p:sp>
      <p:sp>
        <p:nvSpPr>
          <p:cNvPr id="8" name="Rectangle 15"/>
          <p:cNvSpPr>
            <a:spLocks noChangeArrowheads="1"/>
          </p:cNvSpPr>
          <p:nvPr/>
        </p:nvSpPr>
        <p:spPr bwMode="gray">
          <a:xfrm>
            <a:off x="323030" y="4221118"/>
            <a:ext cx="2736000" cy="936000"/>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t" anchorCtr="0" forceAA="0" compatLnSpc="1">
            <a:prstTxWarp prst="textNoShape">
              <a:avLst/>
            </a:prstTxWarp>
            <a:noAutofit/>
          </a:bodyPr>
          <a:lstStyle/>
          <a:p>
            <a:r>
              <a:rPr lang="en-GB" sz="1600" dirty="0" smtClean="0">
                <a:solidFill>
                  <a:schemeClr val="bg1"/>
                </a:solidFill>
                <a:latin typeface="Arial" pitchFamily="34" charset="0"/>
              </a:rPr>
              <a:t>PC</a:t>
            </a:r>
            <a:endParaRPr lang="en-GB" sz="1600" dirty="0">
              <a:solidFill>
                <a:schemeClr val="bg1"/>
              </a:solidFill>
              <a:latin typeface="Arial" pitchFamily="34" charset="0"/>
            </a:endParaRPr>
          </a:p>
        </p:txBody>
      </p:sp>
      <p:sp>
        <p:nvSpPr>
          <p:cNvPr id="9" name="Inhaltsplatzhalter 7"/>
          <p:cNvSpPr txBox="1">
            <a:spLocks/>
          </p:cNvSpPr>
          <p:nvPr/>
        </p:nvSpPr>
        <p:spPr bwMode="gray">
          <a:xfrm>
            <a:off x="3202815" y="4149066"/>
            <a:ext cx="5616575" cy="1080090"/>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r>
              <a:rPr lang="en-GB" sz="1200" dirty="0" smtClean="0">
                <a:latin typeface="Arial" pitchFamily="34" charset="0"/>
              </a:rPr>
              <a:t>Moderate share use it for media consumption. Used for watching downloaded contents and Catch-up TV. </a:t>
            </a:r>
          </a:p>
          <a:p>
            <a:pPr lvl="2"/>
            <a:r>
              <a:rPr lang="en-GB" sz="1200" dirty="0" smtClean="0">
                <a:latin typeface="Arial" pitchFamily="34" charset="0"/>
              </a:rPr>
              <a:t>Catch-up TV usage is generated by a specific event or occasion, i.e. a breaking news or WOM </a:t>
            </a:r>
          </a:p>
        </p:txBody>
      </p:sp>
      <p:sp>
        <p:nvSpPr>
          <p:cNvPr id="10" name="Rectangle 15"/>
          <p:cNvSpPr>
            <a:spLocks noChangeArrowheads="1"/>
          </p:cNvSpPr>
          <p:nvPr/>
        </p:nvSpPr>
        <p:spPr bwMode="gray">
          <a:xfrm>
            <a:off x="322650" y="5301268"/>
            <a:ext cx="2736000" cy="1080060"/>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t" anchorCtr="0" forceAA="0" compatLnSpc="1">
            <a:prstTxWarp prst="textNoShape">
              <a:avLst/>
            </a:prstTxWarp>
            <a:noAutofit/>
          </a:bodyPr>
          <a:lstStyle/>
          <a:p>
            <a:r>
              <a:rPr lang="en-GB" sz="1600" dirty="0" smtClean="0">
                <a:solidFill>
                  <a:schemeClr val="bg1"/>
                </a:solidFill>
                <a:latin typeface="Arial" pitchFamily="34" charset="0"/>
              </a:rPr>
              <a:t>Server, router, media player</a:t>
            </a:r>
            <a:endParaRPr lang="en-GB" sz="1600" dirty="0">
              <a:solidFill>
                <a:schemeClr val="bg1"/>
              </a:solidFill>
              <a:latin typeface="Arial" pitchFamily="34" charset="0"/>
            </a:endParaRPr>
          </a:p>
        </p:txBody>
      </p:sp>
      <p:sp>
        <p:nvSpPr>
          <p:cNvPr id="11" name="Inhaltsplatzhalter 7"/>
          <p:cNvSpPr txBox="1">
            <a:spLocks/>
          </p:cNvSpPr>
          <p:nvPr/>
        </p:nvSpPr>
        <p:spPr bwMode="gray">
          <a:xfrm>
            <a:off x="3202435" y="5301268"/>
            <a:ext cx="5616575" cy="1080060"/>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r>
              <a:rPr lang="en-GB" sz="1200" dirty="0" smtClean="0">
                <a:latin typeface="Arial" pitchFamily="34" charset="0"/>
              </a:rPr>
              <a:t>Negligible share have a complex network at home. These devices are use for in-home experience of the movies. These people left linear TV watching, completely controlling media consumption. The relevant contents are downloaded from torrent sites or recorded on a STB.</a:t>
            </a:r>
          </a:p>
        </p:txBody>
      </p:sp>
    </p:spTree>
    <p:extLst>
      <p:ext uri="{BB962C8B-B14F-4D97-AF65-F5344CB8AC3E}">
        <p14:creationId xmlns:p14="http://schemas.microsoft.com/office/powerpoint/2010/main" val="2911745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Place of TV device at home</a:t>
            </a:r>
            <a:endParaRPr lang="en-US" dirty="0"/>
          </a:p>
        </p:txBody>
      </p:sp>
      <p:pic>
        <p:nvPicPr>
          <p:cNvPr id="5" name="Picture 4" descr="Balogh Tímea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844142" y="1626179"/>
            <a:ext cx="3648404" cy="2736304"/>
          </a:xfrm>
          <a:prstGeom prst="rect">
            <a:avLst/>
          </a:prstGeom>
        </p:spPr>
      </p:pic>
      <p:sp>
        <p:nvSpPr>
          <p:cNvPr id="6" name="TextBox 5"/>
          <p:cNvSpPr txBox="1"/>
          <p:nvPr/>
        </p:nvSpPr>
        <p:spPr>
          <a:xfrm>
            <a:off x="6408712" y="4869160"/>
            <a:ext cx="2843808" cy="360040"/>
          </a:xfrm>
          <a:prstGeom prst="rect">
            <a:avLst/>
          </a:prstGeom>
          <a:noFill/>
        </p:spPr>
        <p:txBody>
          <a:bodyPr wrap="square" lIns="0" tIns="0" rIns="0" bIns="0" rtlCol="0">
            <a:noAutofit/>
          </a:bodyPr>
          <a:lstStyle/>
          <a:p>
            <a:pPr>
              <a:spcBef>
                <a:spcPts val="300"/>
              </a:spcBef>
            </a:pPr>
            <a:r>
              <a:rPr lang="en-US" sz="1600" dirty="0">
                <a:latin typeface="Arial" pitchFamily="34" charset="0"/>
                <a:cs typeface="Arial" pitchFamily="34" charset="0"/>
              </a:rPr>
              <a:t>In a company, conscious TV viewer </a:t>
            </a:r>
          </a:p>
        </p:txBody>
      </p:sp>
      <p:pic>
        <p:nvPicPr>
          <p:cNvPr id="7" name="Picture 6" descr="Molnár Mariann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203848" y="1170129"/>
            <a:ext cx="2880320" cy="2160240"/>
          </a:xfrm>
          <a:prstGeom prst="rect">
            <a:avLst/>
          </a:prstGeom>
        </p:spPr>
      </p:pic>
      <p:sp>
        <p:nvSpPr>
          <p:cNvPr id="8" name="TextBox 7"/>
          <p:cNvSpPr txBox="1"/>
          <p:nvPr/>
        </p:nvSpPr>
        <p:spPr>
          <a:xfrm>
            <a:off x="4139952" y="3501008"/>
            <a:ext cx="1224136" cy="288032"/>
          </a:xfrm>
          <a:prstGeom prst="rect">
            <a:avLst/>
          </a:prstGeom>
          <a:noFill/>
        </p:spPr>
        <p:txBody>
          <a:bodyPr wrap="square" lIns="0" tIns="0" rIns="0" bIns="0" rtlCol="0">
            <a:noAutofit/>
          </a:bodyPr>
          <a:lstStyle/>
          <a:p>
            <a:pPr>
              <a:spcBef>
                <a:spcPts val="300"/>
              </a:spcBef>
            </a:pPr>
            <a:r>
              <a:rPr lang="en-US" sz="1600" dirty="0" smtClean="0">
                <a:latin typeface="Arial" pitchFamily="34" charset="0"/>
                <a:cs typeface="Arial" pitchFamily="34" charset="0"/>
              </a:rPr>
              <a:t>Switcher</a:t>
            </a:r>
          </a:p>
        </p:txBody>
      </p:sp>
      <p:pic>
        <p:nvPicPr>
          <p:cNvPr id="9" name="Picture 8" descr="CAM0280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72008" y="1170129"/>
            <a:ext cx="2915816" cy="2186862"/>
          </a:xfrm>
          <a:prstGeom prst="rect">
            <a:avLst/>
          </a:prstGeom>
        </p:spPr>
      </p:pic>
      <p:sp>
        <p:nvSpPr>
          <p:cNvPr id="10" name="TextBox 9"/>
          <p:cNvSpPr txBox="1"/>
          <p:nvPr/>
        </p:nvSpPr>
        <p:spPr>
          <a:xfrm>
            <a:off x="251520" y="3501008"/>
            <a:ext cx="2664296" cy="216024"/>
          </a:xfrm>
          <a:prstGeom prst="rect">
            <a:avLst/>
          </a:prstGeom>
          <a:noFill/>
        </p:spPr>
        <p:txBody>
          <a:bodyPr wrap="square" lIns="0" tIns="0" rIns="0" bIns="0" rtlCol="0">
            <a:noAutofit/>
          </a:bodyPr>
          <a:lstStyle/>
          <a:p>
            <a:pPr>
              <a:spcBef>
                <a:spcPts val="300"/>
              </a:spcBef>
            </a:pPr>
            <a:r>
              <a:rPr lang="en-US" sz="1600" dirty="0" smtClean="0">
                <a:latin typeface="Arial" pitchFamily="34" charset="0"/>
                <a:cs typeface="Arial" pitchFamily="34" charset="0"/>
              </a:rPr>
              <a:t>Alone, conscious TV viewer</a:t>
            </a:r>
            <a:endParaRPr lang="en-US" sz="1600" dirty="0">
              <a:latin typeface="Arial" pitchFamily="34" charset="0"/>
              <a:cs typeface="Arial" pitchFamily="34" charset="0"/>
            </a:endParaRPr>
          </a:p>
        </p:txBody>
      </p:sp>
      <p:pic>
        <p:nvPicPr>
          <p:cNvPr id="12" name="Picture 11" descr="SZCS_kapcsolgat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848" y="4059070"/>
            <a:ext cx="2808312" cy="2106234"/>
          </a:xfrm>
          <a:prstGeom prst="rect">
            <a:avLst/>
          </a:prstGeom>
        </p:spPr>
      </p:pic>
      <p:pic>
        <p:nvPicPr>
          <p:cNvPr id="13" name="Picture 12" descr="Dcsilla_egyedül.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512" y="4059070"/>
            <a:ext cx="2815861" cy="2111896"/>
          </a:xfrm>
          <a:prstGeom prst="rect">
            <a:avLst/>
          </a:prstGeom>
        </p:spPr>
      </p:pic>
      <p:cxnSp>
        <p:nvCxnSpPr>
          <p:cNvPr id="15" name="Straight Connector 14"/>
          <p:cNvCxnSpPr/>
          <p:nvPr/>
        </p:nvCxnSpPr>
        <p:spPr>
          <a:xfrm>
            <a:off x="3089714" y="1268760"/>
            <a:ext cx="0" cy="5040560"/>
          </a:xfrm>
          <a:prstGeom prst="line">
            <a:avLst/>
          </a:prstGeom>
          <a:ln>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98302" y="1268760"/>
            <a:ext cx="0" cy="5040560"/>
          </a:xfrm>
          <a:prstGeom prst="line">
            <a:avLst/>
          </a:prstGeom>
          <a:ln>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498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Linear vs. non-linear and VOD</a:t>
            </a:r>
            <a:endParaRPr lang="en-GB" dirty="0"/>
          </a:p>
        </p:txBody>
      </p:sp>
      <p:sp>
        <p:nvSpPr>
          <p:cNvPr id="7" name="Chevron 6"/>
          <p:cNvSpPr/>
          <p:nvPr/>
        </p:nvSpPr>
        <p:spPr bwMode="gray">
          <a:xfrm rot="5400000">
            <a:off x="-629498" y="2595338"/>
            <a:ext cx="4727876" cy="3082832"/>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8" name="Chevron 7"/>
          <p:cNvSpPr/>
          <p:nvPr/>
        </p:nvSpPr>
        <p:spPr bwMode="gray">
          <a:xfrm rot="5400000">
            <a:off x="2424089" y="2768598"/>
            <a:ext cx="4727869" cy="2736304"/>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5160450" y="2840590"/>
            <a:ext cx="4727870" cy="2592326"/>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TextBox 9"/>
          <p:cNvSpPr txBox="1"/>
          <p:nvPr/>
        </p:nvSpPr>
        <p:spPr>
          <a:xfrm>
            <a:off x="251519" y="2060848"/>
            <a:ext cx="3018935" cy="4387557"/>
          </a:xfrm>
          <a:prstGeom prst="rect">
            <a:avLst/>
          </a:prstGeom>
          <a:noFill/>
        </p:spPr>
        <p:txBody>
          <a:bodyPr wrap="square" lIns="0" tIns="0" rIns="0" bIns="0" rtlCol="0">
            <a:noAutofit/>
          </a:bodyPr>
          <a:lstStyle/>
          <a:p>
            <a:pPr>
              <a:spcBef>
                <a:spcPts val="500"/>
              </a:spcBef>
            </a:pPr>
            <a:r>
              <a:rPr lang="en-GB" sz="1300" dirty="0" smtClean="0">
                <a:latin typeface="Arial" pitchFamily="34" charset="0"/>
                <a:cs typeface="Arial" pitchFamily="34" charset="0"/>
              </a:rPr>
              <a:t>VOD is barely used, but they slightly move towards personalised TV watching.</a:t>
            </a:r>
          </a:p>
          <a:p>
            <a:pPr>
              <a:spcBef>
                <a:spcPts val="500"/>
              </a:spcBef>
            </a:pPr>
            <a:r>
              <a:rPr lang="en-GB" sz="1300" dirty="0" smtClean="0">
                <a:latin typeface="Arial" pitchFamily="34" charset="0"/>
                <a:cs typeface="Arial" pitchFamily="34" charset="0"/>
              </a:rPr>
              <a:t>Sometimes, after getting information a specific program via Facebook, they watch the show online.</a:t>
            </a:r>
          </a:p>
          <a:p>
            <a:pPr>
              <a:spcBef>
                <a:spcPts val="500"/>
              </a:spcBef>
            </a:pPr>
            <a:r>
              <a:rPr lang="en-GB" sz="1300" dirty="0" smtClean="0">
                <a:latin typeface="Arial" pitchFamily="34" charset="0"/>
                <a:cs typeface="Arial" pitchFamily="34" charset="0"/>
              </a:rPr>
              <a:t>Main barriers of VOD usage is insufficient technical background (screen size, slow internet connection)</a:t>
            </a:r>
          </a:p>
          <a:p>
            <a:pPr>
              <a:spcBef>
                <a:spcPts val="500"/>
              </a:spcBef>
            </a:pPr>
            <a:r>
              <a:rPr lang="en-GB" sz="1300" dirty="0" smtClean="0">
                <a:latin typeface="Arial" pitchFamily="34" charset="0"/>
                <a:cs typeface="Arial" pitchFamily="34" charset="0"/>
              </a:rPr>
              <a:t>As elderly people belong to this segment, watching TV means linear programs for them.</a:t>
            </a:r>
          </a:p>
        </p:txBody>
      </p:sp>
      <p:sp>
        <p:nvSpPr>
          <p:cNvPr id="11" name="TextBox 10"/>
          <p:cNvSpPr txBox="1"/>
          <p:nvPr/>
        </p:nvSpPr>
        <p:spPr>
          <a:xfrm>
            <a:off x="6264226" y="2101377"/>
            <a:ext cx="2524107" cy="3991919"/>
          </a:xfrm>
          <a:prstGeom prst="rect">
            <a:avLst/>
          </a:prstGeom>
          <a:noFill/>
        </p:spPr>
        <p:txBody>
          <a:bodyPr wrap="square" lIns="0" tIns="0" rIns="0" bIns="0" rtlCol="0">
            <a:noAutofit/>
          </a:bodyPr>
          <a:lstStyle/>
          <a:p>
            <a:pPr>
              <a:spcBef>
                <a:spcPts val="300"/>
              </a:spcBef>
            </a:pPr>
            <a:r>
              <a:rPr lang="en-GB" sz="1300" dirty="0" smtClean="0">
                <a:latin typeface="Arial" pitchFamily="34" charset="0"/>
                <a:cs typeface="Arial" pitchFamily="34" charset="0"/>
              </a:rPr>
              <a:t>VOD is not used.</a:t>
            </a:r>
          </a:p>
          <a:p>
            <a:pPr>
              <a:spcBef>
                <a:spcPts val="300"/>
              </a:spcBef>
            </a:pPr>
            <a:r>
              <a:rPr lang="en-GB" sz="1300" dirty="0" smtClean="0">
                <a:latin typeface="Arial" pitchFamily="34" charset="0"/>
                <a:cs typeface="Arial" pitchFamily="34" charset="0"/>
              </a:rPr>
              <a:t>Catch-up TV is used if looking for a specific news or content. </a:t>
            </a:r>
          </a:p>
          <a:p>
            <a:pPr>
              <a:spcBef>
                <a:spcPts val="300"/>
              </a:spcBef>
            </a:pPr>
            <a:r>
              <a:rPr lang="en-GB" sz="1300" dirty="0" smtClean="0">
                <a:latin typeface="Arial" pitchFamily="34" charset="0"/>
                <a:cs typeface="Arial" pitchFamily="34" charset="0"/>
              </a:rPr>
              <a:t>Segment members are critical, therefore watching only 1-2 programs, though as linear broadcast.</a:t>
            </a:r>
          </a:p>
          <a:p>
            <a:pPr>
              <a:spcBef>
                <a:spcPts val="300"/>
              </a:spcBef>
            </a:pPr>
            <a:endParaRPr lang="en-GB" sz="1300" dirty="0" smtClean="0">
              <a:latin typeface="Arial" pitchFamily="34" charset="0"/>
              <a:cs typeface="Arial" pitchFamily="34" charset="0"/>
            </a:endParaRPr>
          </a:p>
          <a:p>
            <a:pPr>
              <a:spcBef>
                <a:spcPts val="300"/>
              </a:spcBef>
            </a:pPr>
            <a:endParaRPr lang="en-GB" sz="1300" dirty="0" smtClean="0">
              <a:latin typeface="Arial" pitchFamily="34" charset="0"/>
              <a:cs typeface="Arial" pitchFamily="34" charset="0"/>
            </a:endParaRPr>
          </a:p>
        </p:txBody>
      </p:sp>
      <p:sp>
        <p:nvSpPr>
          <p:cNvPr id="12" name="TextBox 11"/>
          <p:cNvSpPr txBox="1"/>
          <p:nvPr/>
        </p:nvSpPr>
        <p:spPr>
          <a:xfrm>
            <a:off x="3478368" y="2101377"/>
            <a:ext cx="2664296" cy="4423967"/>
          </a:xfrm>
          <a:prstGeom prst="rect">
            <a:avLst/>
          </a:prstGeom>
          <a:noFill/>
        </p:spPr>
        <p:txBody>
          <a:bodyPr wrap="square" lIns="0" tIns="0" rIns="0" bIns="0" rtlCol="0">
            <a:noAutofit/>
          </a:bodyPr>
          <a:lstStyle/>
          <a:p>
            <a:pPr>
              <a:spcBef>
                <a:spcPts val="300"/>
              </a:spcBef>
            </a:pPr>
            <a:r>
              <a:rPr lang="en-GB" sz="1300" b="1" i="1" dirty="0" smtClean="0">
                <a:latin typeface="Arial" pitchFamily="34" charset="0"/>
                <a:cs typeface="Arial" pitchFamily="34" charset="0"/>
              </a:rPr>
              <a:t>Linear:</a:t>
            </a:r>
            <a:r>
              <a:rPr lang="en-GB" sz="1300" b="1" dirty="0" smtClean="0">
                <a:latin typeface="Arial" pitchFamily="34" charset="0"/>
                <a:cs typeface="Arial" pitchFamily="34" charset="0"/>
              </a:rPr>
              <a:t> </a:t>
            </a:r>
          </a:p>
          <a:p>
            <a:pPr>
              <a:spcBef>
                <a:spcPts val="300"/>
              </a:spcBef>
            </a:pPr>
            <a:r>
              <a:rPr lang="en-GB" sz="1300" dirty="0" smtClean="0">
                <a:latin typeface="Arial" pitchFamily="34" charset="0"/>
                <a:cs typeface="Arial" pitchFamily="34" charset="0"/>
              </a:rPr>
              <a:t>VOD usage is not typical, sometimes download movies or series.</a:t>
            </a:r>
          </a:p>
          <a:p>
            <a:pPr>
              <a:spcBef>
                <a:spcPts val="300"/>
              </a:spcBef>
            </a:pPr>
            <a:endParaRPr lang="en-GB" sz="1300" dirty="0" smtClean="0">
              <a:latin typeface="Arial" pitchFamily="34" charset="0"/>
              <a:cs typeface="Arial" pitchFamily="34" charset="0"/>
            </a:endParaRPr>
          </a:p>
          <a:p>
            <a:pPr>
              <a:spcBef>
                <a:spcPts val="300"/>
              </a:spcBef>
            </a:pPr>
            <a:r>
              <a:rPr lang="en-GB" sz="1300" b="1" i="1" dirty="0" smtClean="0">
                <a:latin typeface="Arial" pitchFamily="34" charset="0"/>
                <a:cs typeface="Arial" pitchFamily="34" charset="0"/>
              </a:rPr>
              <a:t>Non-linear</a:t>
            </a:r>
            <a:r>
              <a:rPr lang="en-GB" sz="1300" b="1" dirty="0" smtClean="0">
                <a:latin typeface="Arial" pitchFamily="34" charset="0"/>
                <a:cs typeface="Arial" pitchFamily="34" charset="0"/>
              </a:rPr>
              <a:t>: </a:t>
            </a:r>
          </a:p>
          <a:p>
            <a:pPr>
              <a:spcBef>
                <a:spcPts val="300"/>
              </a:spcBef>
            </a:pPr>
            <a:r>
              <a:rPr lang="en-GB" sz="1300" dirty="0" smtClean="0">
                <a:latin typeface="Arial" pitchFamily="34" charset="0"/>
                <a:cs typeface="Arial" pitchFamily="34" charset="0"/>
              </a:rPr>
              <a:t>VOD (HBO GO) and torrent sites are frequently visited and have a complex network to achieve the highest possible quality of in-home experience of the movies.  </a:t>
            </a:r>
          </a:p>
          <a:p>
            <a:pPr>
              <a:spcBef>
                <a:spcPts val="300"/>
              </a:spcBef>
            </a:pPr>
            <a:r>
              <a:rPr lang="en-GB" sz="1300" dirty="0" smtClean="0">
                <a:latin typeface="Arial" pitchFamily="34" charset="0"/>
                <a:cs typeface="Arial" pitchFamily="34" charset="0"/>
              </a:rPr>
              <a:t>Smart TV applications are not used as they have no enough time and relevant content are downloaded from torrent sites. </a:t>
            </a:r>
          </a:p>
        </p:txBody>
      </p:sp>
      <p:sp>
        <p:nvSpPr>
          <p:cNvPr id="4" name="Freihandform 26"/>
          <p:cNvSpPr/>
          <p:nvPr/>
        </p:nvSpPr>
        <p:spPr bwMode="gray">
          <a:xfrm>
            <a:off x="179512" y="1124745"/>
            <a:ext cx="3096344" cy="792089"/>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6" name="Freihandform 26"/>
          <p:cNvSpPr/>
          <p:nvPr/>
        </p:nvSpPr>
        <p:spPr bwMode="gray">
          <a:xfrm>
            <a:off x="3406360" y="1124745"/>
            <a:ext cx="2736380" cy="792089"/>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endParaRPr lang="en-GB" sz="1600" noProof="1">
              <a:solidFill>
                <a:srgbClr val="FFFFFF"/>
              </a:solidFill>
            </a:endParaRPr>
          </a:p>
        </p:txBody>
      </p:sp>
      <p:sp>
        <p:nvSpPr>
          <p:cNvPr id="5" name="Freihandform 26"/>
          <p:cNvSpPr/>
          <p:nvPr/>
        </p:nvSpPr>
        <p:spPr bwMode="gray">
          <a:xfrm>
            <a:off x="6228184" y="1124744"/>
            <a:ext cx="2592364" cy="792089"/>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Tree>
    <p:extLst>
      <p:ext uri="{BB962C8B-B14F-4D97-AF65-F5344CB8AC3E}">
        <p14:creationId xmlns:p14="http://schemas.microsoft.com/office/powerpoint/2010/main" val="2944155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Linear vs. non-linear: drivers</a:t>
            </a:r>
            <a:endParaRPr lang="en-GB" dirty="0"/>
          </a:p>
        </p:txBody>
      </p:sp>
      <p:sp>
        <p:nvSpPr>
          <p:cNvPr id="4" name="Freihandform 26"/>
          <p:cNvSpPr/>
          <p:nvPr/>
        </p:nvSpPr>
        <p:spPr bwMode="gray">
          <a:xfrm>
            <a:off x="179512" y="1052737"/>
            <a:ext cx="2736304" cy="1008111"/>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5" name="Freihandform 26"/>
          <p:cNvSpPr/>
          <p:nvPr/>
        </p:nvSpPr>
        <p:spPr bwMode="gray">
          <a:xfrm>
            <a:off x="6732240" y="1052735"/>
            <a:ext cx="2088232" cy="1008111"/>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buFont typeface="Arial" pitchFamily="34" charset="0"/>
              <a:buNone/>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6" name="Freihandform 26"/>
          <p:cNvSpPr/>
          <p:nvPr/>
        </p:nvSpPr>
        <p:spPr bwMode="gray">
          <a:xfrm>
            <a:off x="2987824" y="1052738"/>
            <a:ext cx="3600400" cy="1008108"/>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endParaRPr lang="en-GB" sz="1600" noProof="1">
              <a:solidFill>
                <a:srgbClr val="FFFFFF"/>
              </a:solidFill>
            </a:endParaRPr>
          </a:p>
        </p:txBody>
      </p:sp>
      <p:sp>
        <p:nvSpPr>
          <p:cNvPr id="8" name="Chevron 7"/>
          <p:cNvSpPr/>
          <p:nvPr/>
        </p:nvSpPr>
        <p:spPr bwMode="gray">
          <a:xfrm rot="5400000">
            <a:off x="2821429" y="2083227"/>
            <a:ext cx="4032448" cy="3699658"/>
          </a:xfrm>
          <a:prstGeom prst="chevron">
            <a:avLst>
              <a:gd name="adj" fmla="val 9510"/>
            </a:avLst>
          </a:prstGeom>
          <a:solidFill>
            <a:schemeClr val="bg1"/>
          </a:solidFill>
          <a:ln>
            <a:solidFill>
              <a:schemeClr val="accent4"/>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1" name="TextBox 10"/>
          <p:cNvSpPr txBox="1"/>
          <p:nvPr/>
        </p:nvSpPr>
        <p:spPr>
          <a:xfrm>
            <a:off x="179512" y="1844824"/>
            <a:ext cx="8784976" cy="2736304"/>
          </a:xfrm>
          <a:prstGeom prst="rect">
            <a:avLst/>
          </a:prstGeom>
          <a:solidFill>
            <a:schemeClr val="bg1">
              <a:lumMod val="75000"/>
            </a:schemeClr>
          </a:solidFill>
        </p:spPr>
        <p:txBody>
          <a:bodyPr wrap="square" lIns="0" tIns="0" rIns="0" bIns="0" rtlCol="0">
            <a:noAutofit/>
          </a:bodyPr>
          <a:lstStyle/>
          <a:p>
            <a:pPr>
              <a:spcBef>
                <a:spcPts val="300"/>
              </a:spcBef>
            </a:pPr>
            <a:r>
              <a:rPr lang="en-GB" sz="1100" dirty="0" smtClean="0">
                <a:latin typeface="Arial" pitchFamily="34" charset="0"/>
                <a:cs typeface="Arial" pitchFamily="34" charset="0"/>
              </a:rPr>
              <a:t>Only few linear TV viewers have commenced becoming an active TV viewer. Mainly Catch-up TV (RTL Most, ATV, Echo TV) is used out of VOD services, irrespective of age or segment. On the other hand Catch-up TV usage is not on regular basis, but generated by a specific event or an interesting program.</a:t>
            </a:r>
          </a:p>
          <a:p>
            <a:pPr>
              <a:spcBef>
                <a:spcPts val="300"/>
              </a:spcBef>
            </a:pPr>
            <a:r>
              <a:rPr lang="en-GB" sz="1100" dirty="0" smtClean="0">
                <a:latin typeface="Arial" pitchFamily="34" charset="0"/>
                <a:cs typeface="Arial" pitchFamily="34" charset="0"/>
              </a:rPr>
              <a:t>VOD (HBO GO) is used by only one respondent, as the vast majority would not pay for a movie service. This need is fulfilled by downloading illegal contents. </a:t>
            </a:r>
          </a:p>
          <a:p>
            <a:pPr>
              <a:spcBef>
                <a:spcPts val="300"/>
              </a:spcBef>
            </a:pPr>
            <a:endParaRPr lang="en-GB" sz="1100" dirty="0" smtClean="0">
              <a:latin typeface="Arial" pitchFamily="34" charset="0"/>
              <a:cs typeface="Arial" pitchFamily="34" charset="0"/>
            </a:endParaRPr>
          </a:p>
          <a:p>
            <a:pPr>
              <a:spcBef>
                <a:spcPts val="300"/>
              </a:spcBef>
            </a:pPr>
            <a:r>
              <a:rPr lang="en-GB" sz="1100" b="1" dirty="0" smtClean="0">
                <a:latin typeface="Arial" pitchFamily="34" charset="0"/>
                <a:cs typeface="Arial" pitchFamily="34" charset="0"/>
              </a:rPr>
              <a:t>Moving away from linear TV viewing is a future trend</a:t>
            </a:r>
            <a:r>
              <a:rPr lang="en-GB" sz="1100" dirty="0" smtClean="0">
                <a:latin typeface="Arial" pitchFamily="34" charset="0"/>
                <a:cs typeface="Arial" pitchFamily="34" charset="0"/>
              </a:rPr>
              <a:t>. Some barriers of this change: a) current program offering is sufficient for most of viewers, b) non-linear content consumption requires pro-activity, searching and downloading attractive contents, c) more sophisticated technical knowledge and advanced devices are needed to achieve similar experience to linear TV viewing</a:t>
            </a:r>
          </a:p>
          <a:p>
            <a:pPr>
              <a:spcBef>
                <a:spcPts val="300"/>
              </a:spcBef>
            </a:pPr>
            <a:r>
              <a:rPr lang="en-GB" sz="1100" dirty="0" smtClean="0">
                <a:latin typeface="Arial" pitchFamily="34" charset="0"/>
                <a:cs typeface="Arial" pitchFamily="34" charset="0"/>
              </a:rPr>
              <a:t>When it comes to Catch-up TV or VOD usage, the decision tree is quite simple, viewers seek a specific content, like in case of downloaded movies or series. </a:t>
            </a:r>
          </a:p>
          <a:p>
            <a:pPr>
              <a:spcBef>
                <a:spcPts val="300"/>
              </a:spcBef>
            </a:pPr>
            <a:r>
              <a:rPr lang="en-GB" sz="1100" dirty="0" smtClean="0">
                <a:latin typeface="Arial" pitchFamily="34" charset="0"/>
                <a:cs typeface="Arial" pitchFamily="34" charset="0"/>
              </a:rPr>
              <a:t>Needs behind download are complex. People desire to watch latest or niche contents not provided in Hungary. Besides, downloaded contents are free of ads and it can be paused anytime when needed. Last but not least these contents are free, therefore people gain an experience of the movies without paying for it. </a:t>
            </a:r>
          </a:p>
        </p:txBody>
      </p:sp>
      <p:sp>
        <p:nvSpPr>
          <p:cNvPr id="14" name="TextBox 13"/>
          <p:cNvSpPr txBox="1"/>
          <p:nvPr/>
        </p:nvSpPr>
        <p:spPr>
          <a:xfrm>
            <a:off x="3023827" y="4797152"/>
            <a:ext cx="3627651" cy="1411938"/>
          </a:xfrm>
          <a:prstGeom prst="rect">
            <a:avLst/>
          </a:prstGeom>
          <a:noFill/>
        </p:spPr>
        <p:txBody>
          <a:bodyPr wrap="square" lIns="0" tIns="0" rIns="0" bIns="0" rtlCol="0">
            <a:noAutofit/>
          </a:bodyPr>
          <a:lstStyle/>
          <a:p>
            <a:pPr>
              <a:spcBef>
                <a:spcPts val="300"/>
              </a:spcBef>
            </a:pPr>
            <a:r>
              <a:rPr lang="en-GB" sz="1000" b="1" dirty="0" smtClean="0">
                <a:latin typeface="Arial" pitchFamily="34" charset="0"/>
                <a:cs typeface="Arial" pitchFamily="34" charset="0"/>
              </a:rPr>
              <a:t>Non-linear viewers </a:t>
            </a:r>
            <a:r>
              <a:rPr lang="en-GB" sz="1000" dirty="0" smtClean="0">
                <a:latin typeface="Arial" pitchFamily="34" charset="0"/>
                <a:cs typeface="Arial" pitchFamily="34" charset="0"/>
              </a:rPr>
              <a:t>are up-to-date of US series, reading about them on the internet. They are able to consume these contents in English. They have the technical background for reaching any content they need. </a:t>
            </a:r>
          </a:p>
        </p:txBody>
      </p:sp>
    </p:spTree>
    <p:extLst>
      <p:ext uri="{BB962C8B-B14F-4D97-AF65-F5344CB8AC3E}">
        <p14:creationId xmlns:p14="http://schemas.microsoft.com/office/powerpoint/2010/main" val="2679178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Ads during TV watching</a:t>
            </a:r>
            <a:endParaRPr lang="en-GB" dirty="0"/>
          </a:p>
        </p:txBody>
      </p:sp>
      <p:sp>
        <p:nvSpPr>
          <p:cNvPr id="5" name="Freihandform 26"/>
          <p:cNvSpPr/>
          <p:nvPr/>
        </p:nvSpPr>
        <p:spPr bwMode="gray">
          <a:xfrm>
            <a:off x="179512" y="1052737"/>
            <a:ext cx="2376264" cy="1008111"/>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vert="horz" lIns="90000" tIns="90000" rIns="90000" bIns="108000" anchor="ctr" anchorCtr="1"/>
          <a:lstStyle/>
          <a:p>
            <a:pPr algn="ctr">
              <a:spcBef>
                <a:spcPts val="600"/>
              </a:spcBef>
              <a:buFont typeface="Arial" pitchFamily="34" charset="0"/>
              <a:buNone/>
            </a:pPr>
            <a:r>
              <a:rPr lang="en-GB" sz="1600" noProof="1" smtClean="0">
                <a:solidFill>
                  <a:srgbClr val="FFFFFF"/>
                </a:solidFill>
              </a:rPr>
              <a:t>Alone, conscious TV viewer</a:t>
            </a:r>
            <a:endParaRPr lang="en-GB" sz="1600" noProof="1">
              <a:solidFill>
                <a:srgbClr val="FFFFFF"/>
              </a:solidFill>
            </a:endParaRPr>
          </a:p>
        </p:txBody>
      </p:sp>
      <p:sp>
        <p:nvSpPr>
          <p:cNvPr id="6" name="Freihandform 26"/>
          <p:cNvSpPr/>
          <p:nvPr/>
        </p:nvSpPr>
        <p:spPr bwMode="gray">
          <a:xfrm>
            <a:off x="6444208" y="1052736"/>
            <a:ext cx="2376264" cy="1008111"/>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1"/>
          <a:lstStyle/>
          <a:p>
            <a:pPr>
              <a:spcBef>
                <a:spcPts val="600"/>
              </a:spcBef>
            </a:pPr>
            <a:r>
              <a:rPr lang="en-GB" sz="1600" dirty="0" smtClean="0">
                <a:solidFill>
                  <a:schemeClr val="bg1"/>
                </a:solidFill>
                <a:latin typeface="Arial" pitchFamily="34" charset="0"/>
              </a:rPr>
              <a:t>Switcher</a:t>
            </a:r>
            <a:endParaRPr lang="en-GB" sz="1600" noProof="1">
              <a:solidFill>
                <a:schemeClr val="bg1"/>
              </a:solidFill>
              <a:latin typeface="Arial" pitchFamily="34" charset="0"/>
            </a:endParaRPr>
          </a:p>
        </p:txBody>
      </p:sp>
      <p:sp>
        <p:nvSpPr>
          <p:cNvPr id="7" name="Freihandform 26"/>
          <p:cNvSpPr/>
          <p:nvPr/>
        </p:nvSpPr>
        <p:spPr bwMode="gray">
          <a:xfrm>
            <a:off x="2699792" y="1052737"/>
            <a:ext cx="3672408" cy="1008111"/>
          </a:xfrm>
          <a:custGeom>
            <a:avLst/>
            <a:gdLst>
              <a:gd name="connsiteX0" fmla="*/ 2743200 w 2743200"/>
              <a:gd name="connsiteY0" fmla="*/ 0 h 1695450"/>
              <a:gd name="connsiteX1" fmla="*/ 0 w 2743200"/>
              <a:gd name="connsiteY1" fmla="*/ 0 h 1695450"/>
              <a:gd name="connsiteX2" fmla="*/ 0 w 2743200"/>
              <a:gd name="connsiteY2" fmla="*/ 1524000 h 1695450"/>
              <a:gd name="connsiteX3" fmla="*/ 1373981 w 2743200"/>
              <a:gd name="connsiteY3" fmla="*/ 1695450 h 1695450"/>
              <a:gd name="connsiteX4" fmla="*/ 2743200 w 2743200"/>
              <a:gd name="connsiteY4" fmla="*/ 1473994 h 1695450"/>
              <a:gd name="connsiteX5" fmla="*/ 2743200 w 2743200"/>
              <a:gd name="connsiteY5" fmla="*/ 0 h 1695450"/>
              <a:gd name="connsiteX0" fmla="*/ 2743200 w 2743200"/>
              <a:gd name="connsiteY0" fmla="*/ 0 h 1695450"/>
              <a:gd name="connsiteX1" fmla="*/ 1378744 w 2743200"/>
              <a:gd name="connsiteY1" fmla="*/ 0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1601 w 2743200"/>
              <a:gd name="connsiteY1" fmla="*/ 295275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0 h 1695450"/>
              <a:gd name="connsiteX1" fmla="*/ 1373991 w 2743200"/>
              <a:gd name="connsiteY1" fmla="*/ 300037 h 1695450"/>
              <a:gd name="connsiteX2" fmla="*/ 0 w 2743200"/>
              <a:gd name="connsiteY2" fmla="*/ 0 h 1695450"/>
              <a:gd name="connsiteX3" fmla="*/ 0 w 2743200"/>
              <a:gd name="connsiteY3" fmla="*/ 1524000 h 1695450"/>
              <a:gd name="connsiteX4" fmla="*/ 1373981 w 2743200"/>
              <a:gd name="connsiteY4" fmla="*/ 1695450 h 1695450"/>
              <a:gd name="connsiteX5" fmla="*/ 2743200 w 2743200"/>
              <a:gd name="connsiteY5" fmla="*/ 1473994 h 1695450"/>
              <a:gd name="connsiteX6" fmla="*/ 2743200 w 2743200"/>
              <a:gd name="connsiteY6" fmla="*/ 0 h 1695450"/>
              <a:gd name="connsiteX0" fmla="*/ 2743200 w 2743200"/>
              <a:gd name="connsiteY0" fmla="*/ 14288 h 1709738"/>
              <a:gd name="connsiteX1" fmla="*/ 1373991 w 2743200"/>
              <a:gd name="connsiteY1" fmla="*/ 314325 h 1709738"/>
              <a:gd name="connsiteX2" fmla="*/ 2389 w 2743200"/>
              <a:gd name="connsiteY2" fmla="*/ 0 h 1709738"/>
              <a:gd name="connsiteX3" fmla="*/ 0 w 2743200"/>
              <a:gd name="connsiteY3" fmla="*/ 1538288 h 1709738"/>
              <a:gd name="connsiteX4" fmla="*/ 1373981 w 2743200"/>
              <a:gd name="connsiteY4" fmla="*/ 1709738 h 1709738"/>
              <a:gd name="connsiteX5" fmla="*/ 2743200 w 2743200"/>
              <a:gd name="connsiteY5" fmla="*/ 1488282 h 1709738"/>
              <a:gd name="connsiteX6" fmla="*/ 2743200 w 2743200"/>
              <a:gd name="connsiteY6" fmla="*/ 14288 h 1709738"/>
              <a:gd name="connsiteX0" fmla="*/ 2743200 w 2743200"/>
              <a:gd name="connsiteY0" fmla="*/ 0 h 1712118"/>
              <a:gd name="connsiteX1" fmla="*/ 1373991 w 2743200"/>
              <a:gd name="connsiteY1" fmla="*/ 316705 h 1712118"/>
              <a:gd name="connsiteX2" fmla="*/ 2389 w 2743200"/>
              <a:gd name="connsiteY2" fmla="*/ 2380 h 1712118"/>
              <a:gd name="connsiteX3" fmla="*/ 0 w 2743200"/>
              <a:gd name="connsiteY3" fmla="*/ 1540668 h 1712118"/>
              <a:gd name="connsiteX4" fmla="*/ 1373981 w 2743200"/>
              <a:gd name="connsiteY4" fmla="*/ 1712118 h 1712118"/>
              <a:gd name="connsiteX5" fmla="*/ 2743200 w 2743200"/>
              <a:gd name="connsiteY5" fmla="*/ 1490662 h 1712118"/>
              <a:gd name="connsiteX6" fmla="*/ 2743200 w 2743200"/>
              <a:gd name="connsiteY6" fmla="*/ 0 h 1712118"/>
              <a:gd name="connsiteX0" fmla="*/ 2743200 w 2743200"/>
              <a:gd name="connsiteY0" fmla="*/ 14288 h 1726406"/>
              <a:gd name="connsiteX1" fmla="*/ 1373991 w 2743200"/>
              <a:gd name="connsiteY1" fmla="*/ 330993 h 1726406"/>
              <a:gd name="connsiteX2" fmla="*/ 2389 w 2743200"/>
              <a:gd name="connsiteY2" fmla="*/ 0 h 1726406"/>
              <a:gd name="connsiteX3" fmla="*/ 0 w 2743200"/>
              <a:gd name="connsiteY3" fmla="*/ 1554956 h 1726406"/>
              <a:gd name="connsiteX4" fmla="*/ 1373981 w 2743200"/>
              <a:gd name="connsiteY4" fmla="*/ 1726406 h 1726406"/>
              <a:gd name="connsiteX5" fmla="*/ 2743200 w 2743200"/>
              <a:gd name="connsiteY5" fmla="*/ 1504950 h 1726406"/>
              <a:gd name="connsiteX6" fmla="*/ 2743200 w 2743200"/>
              <a:gd name="connsiteY6" fmla="*/ 14288 h 1726406"/>
              <a:gd name="connsiteX0" fmla="*/ 2745589 w 2745589"/>
              <a:gd name="connsiteY0" fmla="*/ 7144 h 1726406"/>
              <a:gd name="connsiteX1" fmla="*/ 1373991 w 2745589"/>
              <a:gd name="connsiteY1" fmla="*/ 330993 h 1726406"/>
              <a:gd name="connsiteX2" fmla="*/ 2389 w 2745589"/>
              <a:gd name="connsiteY2" fmla="*/ 0 h 1726406"/>
              <a:gd name="connsiteX3" fmla="*/ 0 w 2745589"/>
              <a:gd name="connsiteY3" fmla="*/ 1554956 h 1726406"/>
              <a:gd name="connsiteX4" fmla="*/ 1373981 w 2745589"/>
              <a:gd name="connsiteY4" fmla="*/ 1726406 h 1726406"/>
              <a:gd name="connsiteX5" fmla="*/ 2743200 w 2745589"/>
              <a:gd name="connsiteY5" fmla="*/ 1504950 h 1726406"/>
              <a:gd name="connsiteX6" fmla="*/ 2745589 w 2745589"/>
              <a:gd name="connsiteY6" fmla="*/ 7144 h 1726406"/>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04950 h 1881187"/>
              <a:gd name="connsiteX6" fmla="*/ 2745589 w 2745589"/>
              <a:gd name="connsiteY6" fmla="*/ 7144 h 1881187"/>
              <a:gd name="connsiteX0" fmla="*/ 2745589 w 2748084"/>
              <a:gd name="connsiteY0" fmla="*/ 7144 h 1881187"/>
              <a:gd name="connsiteX1" fmla="*/ 1373991 w 2748084"/>
              <a:gd name="connsiteY1" fmla="*/ 330993 h 1881187"/>
              <a:gd name="connsiteX2" fmla="*/ 2389 w 2748084"/>
              <a:gd name="connsiteY2" fmla="*/ 0 h 1881187"/>
              <a:gd name="connsiteX3" fmla="*/ 0 w 2748084"/>
              <a:gd name="connsiteY3" fmla="*/ 1554956 h 1881187"/>
              <a:gd name="connsiteX4" fmla="*/ 1371591 w 2748084"/>
              <a:gd name="connsiteY4" fmla="*/ 1881187 h 1881187"/>
              <a:gd name="connsiteX5" fmla="*/ 2747979 w 2748084"/>
              <a:gd name="connsiteY5" fmla="*/ 1547812 h 1881187"/>
              <a:gd name="connsiteX6" fmla="*/ 2745589 w 2748084"/>
              <a:gd name="connsiteY6" fmla="*/ 7144 h 1881187"/>
              <a:gd name="connsiteX0" fmla="*/ 2745589 w 2745589"/>
              <a:gd name="connsiteY0" fmla="*/ 7144 h 1881187"/>
              <a:gd name="connsiteX1" fmla="*/ 1373991 w 2745589"/>
              <a:gd name="connsiteY1" fmla="*/ 330993 h 1881187"/>
              <a:gd name="connsiteX2" fmla="*/ 2389 w 2745589"/>
              <a:gd name="connsiteY2" fmla="*/ 0 h 1881187"/>
              <a:gd name="connsiteX3" fmla="*/ 0 w 2745589"/>
              <a:gd name="connsiteY3" fmla="*/ 1554956 h 1881187"/>
              <a:gd name="connsiteX4" fmla="*/ 1371591 w 2745589"/>
              <a:gd name="connsiteY4" fmla="*/ 1881187 h 1881187"/>
              <a:gd name="connsiteX5" fmla="*/ 2743200 w 2745589"/>
              <a:gd name="connsiteY5" fmla="*/ 1547812 h 1881187"/>
              <a:gd name="connsiteX6" fmla="*/ 2745589 w 2745589"/>
              <a:gd name="connsiteY6" fmla="*/ 7144 h 1881187"/>
              <a:gd name="connsiteX0" fmla="*/ 2745589 w 2745589"/>
              <a:gd name="connsiteY0" fmla="*/ 7144 h 1881187"/>
              <a:gd name="connsiteX1" fmla="*/ 2389 w 2745589"/>
              <a:gd name="connsiteY1" fmla="*/ 0 h 1881187"/>
              <a:gd name="connsiteX2" fmla="*/ 0 w 2745589"/>
              <a:gd name="connsiteY2" fmla="*/ 1554956 h 1881187"/>
              <a:gd name="connsiteX3" fmla="*/ 1371591 w 2745589"/>
              <a:gd name="connsiteY3" fmla="*/ 1881187 h 1881187"/>
              <a:gd name="connsiteX4" fmla="*/ 2743200 w 2745589"/>
              <a:gd name="connsiteY4" fmla="*/ 1547812 h 1881187"/>
              <a:gd name="connsiteX5" fmla="*/ 2745589 w 2745589"/>
              <a:gd name="connsiteY5" fmla="*/ 7144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589" h="1881187">
                <a:moveTo>
                  <a:pt x="2745589" y="7144"/>
                </a:moveTo>
                <a:lnTo>
                  <a:pt x="2389" y="0"/>
                </a:lnTo>
                <a:cubicBezTo>
                  <a:pt x="1593" y="512763"/>
                  <a:pt x="796" y="1042193"/>
                  <a:pt x="0" y="1554956"/>
                </a:cubicBezTo>
                <a:lnTo>
                  <a:pt x="1371591" y="1881187"/>
                </a:lnTo>
                <a:lnTo>
                  <a:pt x="2743200" y="1547812"/>
                </a:lnTo>
                <a:cubicBezTo>
                  <a:pt x="2743996" y="1048543"/>
                  <a:pt x="2744793" y="506413"/>
                  <a:pt x="2745589" y="7144"/>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1"/>
          <a:lstStyle/>
          <a:p>
            <a:pPr algn="ctr">
              <a:spcBef>
                <a:spcPts val="600"/>
              </a:spcBef>
              <a:buFont typeface="Arial" pitchFamily="34" charset="0"/>
              <a:buNone/>
            </a:pPr>
            <a:r>
              <a:rPr lang="en-GB" sz="1600" noProof="1" smtClean="0">
                <a:solidFill>
                  <a:srgbClr val="FFFFFF"/>
                </a:solidFill>
              </a:rPr>
              <a:t>In a company, conscious TV viewer</a:t>
            </a:r>
            <a:endParaRPr lang="en-GB" sz="1600" noProof="1">
              <a:solidFill>
                <a:srgbClr val="FFFFFF"/>
              </a:solidFill>
            </a:endParaRPr>
          </a:p>
        </p:txBody>
      </p:sp>
      <p:sp>
        <p:nvSpPr>
          <p:cNvPr id="8" name="Chevron 7"/>
          <p:cNvSpPr/>
          <p:nvPr/>
        </p:nvSpPr>
        <p:spPr bwMode="gray">
          <a:xfrm rot="5400000">
            <a:off x="-553158" y="2794562"/>
            <a:ext cx="3868628" cy="2376264"/>
          </a:xfrm>
          <a:prstGeom prst="chevron">
            <a:avLst>
              <a:gd name="adj" fmla="val 9510"/>
            </a:avLst>
          </a:prstGeom>
          <a:solidFill>
            <a:schemeClr val="bg1"/>
          </a:solidFill>
          <a:ln>
            <a:solidFill>
              <a:schemeClr val="accent2"/>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9" name="Chevron 8"/>
          <p:cNvSpPr/>
          <p:nvPr/>
        </p:nvSpPr>
        <p:spPr bwMode="gray">
          <a:xfrm rot="5400000">
            <a:off x="2580772" y="2250643"/>
            <a:ext cx="3923614" cy="3688039"/>
          </a:xfrm>
          <a:prstGeom prst="chevron">
            <a:avLst>
              <a:gd name="adj" fmla="val 9510"/>
            </a:avLst>
          </a:prstGeom>
          <a:solidFill>
            <a:schemeClr val="bg1"/>
          </a:solidFill>
          <a:ln>
            <a:solidFill>
              <a:schemeClr val="accent1"/>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0" name="Chevron 9"/>
          <p:cNvSpPr/>
          <p:nvPr/>
        </p:nvSpPr>
        <p:spPr bwMode="gray">
          <a:xfrm rot="5400000">
            <a:off x="5664614" y="2745788"/>
            <a:ext cx="3990113" cy="2332210"/>
          </a:xfrm>
          <a:prstGeom prst="chevron">
            <a:avLst>
              <a:gd name="adj" fmla="val 9510"/>
            </a:avLst>
          </a:prstGeom>
          <a:solidFill>
            <a:schemeClr val="bg1"/>
          </a:solidFill>
          <a:ln>
            <a:solidFill>
              <a:schemeClr val="accent3"/>
            </a:solidFill>
          </a:ln>
          <a:effectLst>
            <a:outerShdw blurRad="50800" dist="38100" dir="2700000" algn="tl" rotWithShape="0">
              <a:prstClr val="black">
                <a:alpha val="40000"/>
              </a:prstClr>
            </a:outerShdw>
          </a:effectLst>
        </p:spPr>
        <p:txBody>
          <a:bodyPr lIns="90000" tIns="46800" rIns="90000" bIns="46800"/>
          <a:lstStyle/>
          <a:p>
            <a:pPr>
              <a:spcBef>
                <a:spcPts val="600"/>
              </a:spcBef>
              <a:buFont typeface="Arial" pitchFamily="34" charset="0"/>
              <a:buNone/>
            </a:pPr>
            <a:endParaRPr lang="en-GB" sz="1600" dirty="0" err="1">
              <a:solidFill>
                <a:schemeClr val="tx1"/>
              </a:solidFill>
              <a:latin typeface="Arial" pitchFamily="34" charset="0"/>
            </a:endParaRPr>
          </a:p>
        </p:txBody>
      </p:sp>
      <p:sp>
        <p:nvSpPr>
          <p:cNvPr id="12" name="TextBox 11"/>
          <p:cNvSpPr txBox="1"/>
          <p:nvPr/>
        </p:nvSpPr>
        <p:spPr>
          <a:xfrm>
            <a:off x="179512" y="2204864"/>
            <a:ext cx="8784976" cy="1584176"/>
          </a:xfrm>
          <a:prstGeom prst="rect">
            <a:avLst/>
          </a:prstGeom>
          <a:solidFill>
            <a:schemeClr val="bg1">
              <a:lumMod val="75000"/>
            </a:schemeClr>
          </a:solidFill>
        </p:spPr>
        <p:txBody>
          <a:bodyPr wrap="square" lIns="0" tIns="0" rIns="0" bIns="0" rtlCol="0">
            <a:noAutofit/>
          </a:bodyPr>
          <a:lstStyle/>
          <a:p>
            <a:pPr>
              <a:spcBef>
                <a:spcPts val="300"/>
              </a:spcBef>
            </a:pPr>
            <a:r>
              <a:rPr lang="en-GB" sz="1400" b="1" dirty="0" smtClean="0">
                <a:latin typeface="Arial" pitchFamily="34" charset="0"/>
                <a:cs typeface="Arial" pitchFamily="34" charset="0"/>
              </a:rPr>
              <a:t>Ads are not watched </a:t>
            </a:r>
            <a:r>
              <a:rPr lang="en-GB" sz="1400" dirty="0" smtClean="0">
                <a:latin typeface="Arial" pitchFamily="34" charset="0"/>
                <a:cs typeface="Arial" pitchFamily="34" charset="0"/>
              </a:rPr>
              <a:t>irrespective of segment, age or life situation. Several kinds of be</a:t>
            </a:r>
            <a:r>
              <a:rPr lang="hu-HU" sz="1400" dirty="0" smtClean="0">
                <a:latin typeface="Arial" pitchFamily="34" charset="0"/>
                <a:cs typeface="Arial" pitchFamily="34" charset="0"/>
              </a:rPr>
              <a:t>h</a:t>
            </a:r>
            <a:r>
              <a:rPr lang="en-GB" sz="1400" dirty="0" err="1" smtClean="0">
                <a:latin typeface="Arial" pitchFamily="34" charset="0"/>
                <a:cs typeface="Arial" pitchFamily="34" charset="0"/>
              </a:rPr>
              <a:t>aviour</a:t>
            </a:r>
            <a:r>
              <a:rPr lang="en-GB" sz="1400" dirty="0" smtClean="0">
                <a:latin typeface="Arial" pitchFamily="34" charset="0"/>
                <a:cs typeface="Arial" pitchFamily="34" charset="0"/>
              </a:rPr>
              <a:t> were found to avoid ads:</a:t>
            </a:r>
          </a:p>
          <a:p>
            <a:pPr marL="285750" indent="-285750">
              <a:spcBef>
                <a:spcPts val="300"/>
              </a:spcBef>
              <a:buFont typeface="Arial" panose="020B0604020202020204" pitchFamily="34" charset="0"/>
              <a:buChar char="•"/>
            </a:pPr>
            <a:r>
              <a:rPr lang="en-GB" sz="1400" dirty="0" smtClean="0">
                <a:latin typeface="Arial" pitchFamily="34" charset="0"/>
                <a:cs typeface="Arial" pitchFamily="34" charset="0"/>
              </a:rPr>
              <a:t>Delayed start, so ads can be skipped over later</a:t>
            </a:r>
          </a:p>
          <a:p>
            <a:pPr marL="285750" indent="-285750">
              <a:spcBef>
                <a:spcPts val="300"/>
              </a:spcBef>
              <a:buFont typeface="Arial" panose="020B0604020202020204" pitchFamily="34" charset="0"/>
              <a:buChar char="•"/>
            </a:pPr>
            <a:r>
              <a:rPr lang="en-GB" sz="1400" dirty="0" smtClean="0">
                <a:latin typeface="Arial" pitchFamily="34" charset="0"/>
                <a:cs typeface="Arial" pitchFamily="34" charset="0"/>
              </a:rPr>
              <a:t>Recording the program</a:t>
            </a:r>
          </a:p>
          <a:p>
            <a:pPr marL="285750" indent="-285750">
              <a:spcBef>
                <a:spcPts val="300"/>
              </a:spcBef>
              <a:buFont typeface="Arial" panose="020B0604020202020204" pitchFamily="34" charset="0"/>
              <a:buChar char="•"/>
            </a:pPr>
            <a:r>
              <a:rPr lang="en-GB" sz="1400" dirty="0" smtClean="0">
                <a:latin typeface="Arial" pitchFamily="34" charset="0"/>
                <a:cs typeface="Arial" pitchFamily="34" charset="0"/>
              </a:rPr>
              <a:t>Switching over to other channel</a:t>
            </a:r>
          </a:p>
          <a:p>
            <a:pPr marL="285750" indent="-285750">
              <a:spcBef>
                <a:spcPts val="300"/>
              </a:spcBef>
              <a:buFont typeface="Arial"/>
              <a:buChar char="•"/>
            </a:pPr>
            <a:r>
              <a:rPr lang="en-GB" sz="1400" dirty="0" smtClean="0">
                <a:latin typeface="Arial" pitchFamily="34" charset="0"/>
                <a:cs typeface="Arial" pitchFamily="34" charset="0"/>
              </a:rPr>
              <a:t>Doing other tasks, chatting with family members</a:t>
            </a:r>
          </a:p>
          <a:p>
            <a:pPr>
              <a:spcBef>
                <a:spcPts val="300"/>
              </a:spcBef>
            </a:pPr>
            <a:endParaRPr lang="en-GB" sz="1400" dirty="0" smtClean="0">
              <a:latin typeface="Arial" pitchFamily="34" charset="0"/>
              <a:cs typeface="Arial" pitchFamily="34" charset="0"/>
            </a:endParaRPr>
          </a:p>
        </p:txBody>
      </p:sp>
      <p:sp>
        <p:nvSpPr>
          <p:cNvPr id="14" name="TextBox 13"/>
          <p:cNvSpPr txBox="1"/>
          <p:nvPr/>
        </p:nvSpPr>
        <p:spPr>
          <a:xfrm>
            <a:off x="251520" y="3818715"/>
            <a:ext cx="2270147" cy="2088232"/>
          </a:xfrm>
          <a:prstGeom prst="rect">
            <a:avLst/>
          </a:prstGeom>
          <a:noFill/>
        </p:spPr>
        <p:txBody>
          <a:bodyPr wrap="square" lIns="0" tIns="0" rIns="0" bIns="0" rtlCol="0">
            <a:noAutofit/>
          </a:bodyPr>
          <a:lstStyle/>
          <a:p>
            <a:pPr>
              <a:spcBef>
                <a:spcPts val="300"/>
              </a:spcBef>
            </a:pPr>
            <a:endParaRPr lang="en-GB" sz="1200" dirty="0" smtClean="0">
              <a:latin typeface="Arial" pitchFamily="34" charset="0"/>
              <a:cs typeface="Arial" pitchFamily="34" charset="0"/>
            </a:endParaRPr>
          </a:p>
          <a:p>
            <a:pPr>
              <a:spcBef>
                <a:spcPts val="300"/>
              </a:spcBef>
            </a:pPr>
            <a:r>
              <a:rPr lang="en-GB" sz="1200" dirty="0" smtClean="0">
                <a:latin typeface="Arial" pitchFamily="34" charset="0"/>
                <a:cs typeface="Arial" pitchFamily="34" charset="0"/>
              </a:rPr>
              <a:t>Ads are not very disturbing, they do not switch over, rather do other tasks.</a:t>
            </a:r>
          </a:p>
          <a:p>
            <a:pPr>
              <a:spcBef>
                <a:spcPts val="300"/>
              </a:spcBef>
            </a:pPr>
            <a:r>
              <a:rPr lang="en-GB" sz="1200" dirty="0" smtClean="0">
                <a:latin typeface="Arial" pitchFamily="34" charset="0"/>
                <a:cs typeface="Arial" pitchFamily="34" charset="0"/>
              </a:rPr>
              <a:t>Ads are considered a break in TV watching</a:t>
            </a:r>
          </a:p>
        </p:txBody>
      </p:sp>
      <p:sp>
        <p:nvSpPr>
          <p:cNvPr id="15" name="TextBox 14"/>
          <p:cNvSpPr txBox="1"/>
          <p:nvPr/>
        </p:nvSpPr>
        <p:spPr>
          <a:xfrm>
            <a:off x="6588224" y="3818715"/>
            <a:ext cx="2232248" cy="2664296"/>
          </a:xfrm>
          <a:prstGeom prst="rect">
            <a:avLst/>
          </a:prstGeom>
          <a:noFill/>
        </p:spPr>
        <p:txBody>
          <a:bodyPr wrap="square" lIns="0" tIns="0" rIns="0" bIns="0" rtlCol="0">
            <a:noAutofit/>
          </a:bodyPr>
          <a:lstStyle/>
          <a:p>
            <a:pPr>
              <a:spcBef>
                <a:spcPts val="300"/>
              </a:spcBef>
            </a:pPr>
            <a:endParaRPr lang="en-GB" sz="1200" dirty="0" smtClean="0">
              <a:latin typeface="Arial" pitchFamily="34" charset="0"/>
              <a:cs typeface="Arial" pitchFamily="34" charset="0"/>
            </a:endParaRPr>
          </a:p>
          <a:p>
            <a:pPr>
              <a:spcBef>
                <a:spcPts val="300"/>
              </a:spcBef>
            </a:pPr>
            <a:r>
              <a:rPr lang="en-GB" sz="1200" dirty="0" smtClean="0">
                <a:latin typeface="Arial" pitchFamily="34" charset="0"/>
                <a:cs typeface="Arial" pitchFamily="34" charset="0"/>
              </a:rPr>
              <a:t>Switch over immediately. Ads are waste of time, disturbing their content consumption. </a:t>
            </a:r>
          </a:p>
          <a:p>
            <a:pPr>
              <a:spcBef>
                <a:spcPts val="300"/>
              </a:spcBef>
            </a:pPr>
            <a:r>
              <a:rPr lang="en-GB" sz="1200" dirty="0" smtClean="0">
                <a:latin typeface="Arial" pitchFamily="34" charset="0"/>
                <a:cs typeface="Arial" pitchFamily="34" charset="0"/>
              </a:rPr>
              <a:t>Consciously try to avoid ads.</a:t>
            </a:r>
          </a:p>
        </p:txBody>
      </p:sp>
      <p:sp>
        <p:nvSpPr>
          <p:cNvPr id="16" name="TextBox 15"/>
          <p:cNvSpPr txBox="1"/>
          <p:nvPr/>
        </p:nvSpPr>
        <p:spPr>
          <a:xfrm>
            <a:off x="2783721" y="3818715"/>
            <a:ext cx="3520401" cy="2088232"/>
          </a:xfrm>
          <a:prstGeom prst="rect">
            <a:avLst/>
          </a:prstGeom>
          <a:noFill/>
        </p:spPr>
        <p:txBody>
          <a:bodyPr wrap="square" lIns="0" tIns="0" rIns="0" bIns="0" rtlCol="0">
            <a:noAutofit/>
          </a:bodyPr>
          <a:lstStyle/>
          <a:p>
            <a:pPr>
              <a:spcBef>
                <a:spcPts val="300"/>
              </a:spcBef>
            </a:pPr>
            <a:endParaRPr lang="en-GB" sz="1200" i="1" dirty="0" smtClean="0">
              <a:latin typeface="Arial" pitchFamily="34" charset="0"/>
              <a:cs typeface="Arial" pitchFamily="34" charset="0"/>
            </a:endParaRPr>
          </a:p>
          <a:p>
            <a:pPr>
              <a:spcBef>
                <a:spcPts val="300"/>
              </a:spcBef>
            </a:pPr>
            <a:r>
              <a:rPr lang="en-GB" sz="1200" i="1" dirty="0" smtClean="0">
                <a:latin typeface="Arial" pitchFamily="34" charset="0"/>
                <a:cs typeface="Arial" pitchFamily="34" charset="0"/>
              </a:rPr>
              <a:t>Linear</a:t>
            </a:r>
            <a:r>
              <a:rPr lang="en-GB" sz="1200" dirty="0" smtClean="0">
                <a:latin typeface="Arial" pitchFamily="34" charset="0"/>
                <a:cs typeface="Arial" pitchFamily="34" charset="0"/>
              </a:rPr>
              <a:t>: Switch over. It is an opportunity to find other program being attractive for another family member. In case of babies, ads are used for preparing for evening tasks (eating, bathing)</a:t>
            </a:r>
          </a:p>
          <a:p>
            <a:pPr>
              <a:spcBef>
                <a:spcPts val="300"/>
              </a:spcBef>
            </a:pPr>
            <a:r>
              <a:rPr lang="en-GB" sz="1200" dirty="0" smtClean="0">
                <a:latin typeface="Arial" pitchFamily="34" charset="0"/>
                <a:cs typeface="Arial" pitchFamily="34" charset="0"/>
              </a:rPr>
              <a:t>Ads are very disturbing for people living with a spouse, as they break the mood</a:t>
            </a:r>
          </a:p>
          <a:p>
            <a:pPr>
              <a:spcBef>
                <a:spcPts val="300"/>
              </a:spcBef>
            </a:pPr>
            <a:r>
              <a:rPr lang="en-GB" sz="1200" i="1" dirty="0" smtClean="0">
                <a:latin typeface="Arial" pitchFamily="34" charset="0"/>
                <a:cs typeface="Arial" pitchFamily="34" charset="0"/>
              </a:rPr>
              <a:t>Non-linear</a:t>
            </a:r>
            <a:r>
              <a:rPr lang="en-GB" sz="1200" dirty="0" smtClean="0">
                <a:latin typeface="Arial" pitchFamily="34" charset="0"/>
                <a:cs typeface="Arial" pitchFamily="34" charset="0"/>
              </a:rPr>
              <a:t>: ads broadcasted on TV channels do not reach this segment</a:t>
            </a:r>
          </a:p>
        </p:txBody>
      </p:sp>
    </p:spTree>
    <p:extLst>
      <p:ext uri="{BB962C8B-B14F-4D97-AF65-F5344CB8AC3E}">
        <p14:creationId xmlns:p14="http://schemas.microsoft.com/office/powerpoint/2010/main" val="1089583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a:t>Detailed results of the quantitative phase</a:t>
            </a:r>
          </a:p>
        </p:txBody>
      </p:sp>
    </p:spTree>
    <p:extLst>
      <p:ext uri="{BB962C8B-B14F-4D97-AF65-F5344CB8AC3E}">
        <p14:creationId xmlns:p14="http://schemas.microsoft.com/office/powerpoint/2010/main" val="4292779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bwMode="gray">
          <a:xfrm>
            <a:off x="323410" y="260350"/>
            <a:ext cx="6624854" cy="648300"/>
          </a:xfrm>
        </p:spPr>
        <p:txBody>
          <a:bodyPr/>
          <a:lstStyle/>
          <a:p>
            <a:r>
              <a:rPr lang="en-US" dirty="0" smtClean="0"/>
              <a:t>Main characteristics of the segments</a:t>
            </a:r>
            <a:endParaRPr lang="en-US" dirty="0"/>
          </a:p>
        </p:txBody>
      </p:sp>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gender, age and education</a:t>
            </a:r>
            <a:endParaRPr lang="en-US" dirty="0"/>
          </a:p>
        </p:txBody>
      </p:sp>
      <p:graphicFrame>
        <p:nvGraphicFramePr>
          <p:cNvPr id="21" name="Content Placeholder 4"/>
          <p:cNvGraphicFramePr>
            <a:graphicFrameLocks/>
          </p:cNvGraphicFramePr>
          <p:nvPr>
            <p:custDataLst>
              <p:tags r:id="rId3"/>
            </p:custDataLst>
            <p:extLst>
              <p:ext uri="{D42A27DB-BD31-4B8C-83A1-F6EECF244321}">
                <p14:modId xmlns:p14="http://schemas.microsoft.com/office/powerpoint/2010/main" val="4032265713"/>
              </p:ext>
            </p:extLst>
          </p:nvPr>
        </p:nvGraphicFramePr>
        <p:xfrm>
          <a:off x="381290" y="1556792"/>
          <a:ext cx="8496300" cy="3679668"/>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 Placeholder 1"/>
          <p:cNvSpPr txBox="1">
            <a:spLocks/>
          </p:cNvSpPr>
          <p:nvPr>
            <p:custDataLst>
              <p:tags r:id="rId4"/>
            </p:custDataLst>
          </p:nvPr>
        </p:nvSpPr>
        <p:spPr bwMode="gray">
          <a:xfrm>
            <a:off x="427448" y="5301258"/>
            <a:ext cx="8321016" cy="864046"/>
          </a:xfrm>
          <a:prstGeom prst="rect">
            <a:avLst/>
          </a:prstGeom>
          <a:solidFill>
            <a:srgbClr val="FFFFFF"/>
          </a:solidFill>
          <a:ln w="9525">
            <a:solidFill>
              <a:srgbClr val="000000"/>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180000" marR="0" lvl="1"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sz="1200" b="1" dirty="0" smtClean="0">
                <a:solidFill>
                  <a:srgbClr val="000000"/>
                </a:solidFill>
                <a:latin typeface="Arial"/>
              </a:rPr>
              <a:t>SWICHERS</a:t>
            </a:r>
            <a:r>
              <a:rPr lang="en-US" sz="1200" dirty="0" smtClean="0">
                <a:solidFill>
                  <a:srgbClr val="000000"/>
                </a:solidFill>
                <a:latin typeface="Arial"/>
              </a:rPr>
              <a:t>: bit higher share of </a:t>
            </a:r>
            <a:r>
              <a:rPr lang="en-US" sz="1200" b="1" dirty="0" smtClean="0">
                <a:solidFill>
                  <a:srgbClr val="000000"/>
                </a:solidFill>
                <a:latin typeface="Arial"/>
              </a:rPr>
              <a:t>MALE</a:t>
            </a:r>
            <a:r>
              <a:rPr lang="en-US" sz="1200" dirty="0" smtClean="0">
                <a:solidFill>
                  <a:srgbClr val="000000"/>
                </a:solidFill>
                <a:latin typeface="Arial"/>
              </a:rPr>
              <a:t> and </a:t>
            </a:r>
            <a:r>
              <a:rPr lang="en-US" sz="1200" b="1" dirty="0" smtClean="0">
                <a:solidFill>
                  <a:srgbClr val="000000"/>
                </a:solidFill>
                <a:latin typeface="Arial"/>
              </a:rPr>
              <a:t>MIDDLE-AGED</a:t>
            </a:r>
            <a:r>
              <a:rPr lang="en-US" sz="1200" dirty="0" smtClean="0">
                <a:solidFill>
                  <a:srgbClr val="000000"/>
                </a:solidFill>
                <a:latin typeface="Arial"/>
              </a:rPr>
              <a:t> respondents</a:t>
            </a:r>
          </a:p>
          <a:p>
            <a:pPr marL="180000" marR="0" lvl="1"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sz="1200" b="1" dirty="0" smtClean="0"/>
              <a:t>ALONE, CONSCIOUS TV VIEWERS</a:t>
            </a:r>
            <a:r>
              <a:rPr kumimoji="0" lang="en-US" sz="1200" b="0" i="0" u="none" strike="noStrike" kern="1200" cap="none" spc="0" normalizeH="0" baseline="0" dirty="0" smtClean="0">
                <a:ln>
                  <a:noFill/>
                </a:ln>
                <a:solidFill>
                  <a:srgbClr val="000000"/>
                </a:solidFill>
                <a:effectLst/>
                <a:uLnTx/>
                <a:uFillTx/>
                <a:latin typeface="Arial"/>
              </a:rPr>
              <a:t>: bit higher share of </a:t>
            </a:r>
            <a:r>
              <a:rPr kumimoji="0" lang="en-US" sz="1200" b="1" i="0" u="none" strike="noStrike" kern="1200" cap="none" spc="0" normalizeH="0" baseline="0" dirty="0" smtClean="0">
                <a:ln>
                  <a:noFill/>
                </a:ln>
                <a:solidFill>
                  <a:srgbClr val="000000"/>
                </a:solidFill>
                <a:effectLst/>
                <a:uLnTx/>
                <a:uFillTx/>
                <a:latin typeface="Arial"/>
              </a:rPr>
              <a:t>FEMALE</a:t>
            </a:r>
            <a:r>
              <a:rPr kumimoji="0" lang="en-US" sz="1200" b="0" i="0" u="none" strike="noStrike" kern="1200" cap="none" spc="0" normalizeH="0" baseline="0" dirty="0" smtClean="0">
                <a:ln>
                  <a:noFill/>
                </a:ln>
                <a:solidFill>
                  <a:srgbClr val="000000"/>
                </a:solidFill>
                <a:effectLst/>
                <a:uLnTx/>
                <a:uFillTx/>
                <a:latin typeface="Arial"/>
              </a:rPr>
              <a:t> and</a:t>
            </a:r>
            <a:r>
              <a:rPr kumimoji="0" lang="en-US" sz="1200" b="0" i="0" u="none" strike="noStrike" kern="1200" cap="none" spc="0" normalizeH="0" dirty="0" smtClean="0">
                <a:ln>
                  <a:noFill/>
                </a:ln>
                <a:solidFill>
                  <a:srgbClr val="000000"/>
                </a:solidFill>
                <a:effectLst/>
                <a:uLnTx/>
                <a:uFillTx/>
                <a:latin typeface="Arial"/>
              </a:rPr>
              <a:t> </a:t>
            </a:r>
            <a:r>
              <a:rPr kumimoji="0" lang="en-US" sz="1200" b="1" i="0" u="none" strike="noStrike" kern="1200" cap="none" spc="0" normalizeH="0" dirty="0" smtClean="0">
                <a:ln>
                  <a:noFill/>
                </a:ln>
                <a:solidFill>
                  <a:srgbClr val="000000"/>
                </a:solidFill>
                <a:effectLst/>
                <a:uLnTx/>
                <a:uFillTx/>
                <a:latin typeface="Arial"/>
              </a:rPr>
              <a:t>OLDER</a:t>
            </a:r>
            <a:r>
              <a:rPr kumimoji="0" lang="en-US" sz="1200" b="0" i="0" u="none" strike="noStrike" kern="1200" cap="none" spc="0" normalizeH="0" dirty="0" smtClean="0">
                <a:ln>
                  <a:noFill/>
                </a:ln>
                <a:solidFill>
                  <a:srgbClr val="000000"/>
                </a:solidFill>
                <a:effectLst/>
                <a:uLnTx/>
                <a:uFillTx/>
                <a:latin typeface="Arial"/>
              </a:rPr>
              <a:t> (50-69 years old) respondents</a:t>
            </a:r>
          </a:p>
          <a:p>
            <a:pPr marL="180000" marR="0" lvl="1"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sz="1200" b="1" dirty="0" smtClean="0"/>
              <a:t>IN A COMPANY, CONSCIOUS TV VIEWERS</a:t>
            </a:r>
            <a:r>
              <a:rPr lang="en-US" sz="1200" dirty="0" smtClean="0">
                <a:solidFill>
                  <a:srgbClr val="000000"/>
                </a:solidFill>
              </a:rPr>
              <a:t>: very </a:t>
            </a:r>
            <a:r>
              <a:rPr lang="en-US" sz="1200" b="1" dirty="0" smtClean="0">
                <a:solidFill>
                  <a:srgbClr val="000000"/>
                </a:solidFill>
              </a:rPr>
              <a:t>SIMILAR TO TOTAL </a:t>
            </a:r>
            <a:r>
              <a:rPr lang="en-US" sz="1200" dirty="0" smtClean="0">
                <a:solidFill>
                  <a:srgbClr val="000000"/>
                </a:solidFill>
              </a:rPr>
              <a:t>sample according to these variables</a:t>
            </a: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6" name="Textplatzhalter 6"/>
          <p:cNvSpPr txBox="1">
            <a:spLocks/>
          </p:cNvSpPr>
          <p:nvPr>
            <p:custDataLst>
              <p:tags r:id="rId5"/>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S01. In which year were you born?; S02. Please sign your gender. Z02. What is your highest education?</a:t>
            </a:r>
            <a:endParaRPr lang="en-US" sz="600" dirty="0">
              <a:solidFill>
                <a:schemeClr val="bg2"/>
              </a:solidFill>
            </a:endParaRPr>
          </a:p>
        </p:txBody>
      </p:sp>
      <p:sp>
        <p:nvSpPr>
          <p:cNvPr id="7" name="Textplatzhalter 6"/>
          <p:cNvSpPr txBox="1">
            <a:spLocks/>
          </p:cNvSpPr>
          <p:nvPr>
            <p:custDataLst>
              <p:tags r:id="rId6"/>
            </p:custDataLst>
          </p:nvPr>
        </p:nvSpPr>
        <p:spPr bwMode="gray">
          <a:xfrm>
            <a:off x="429202" y="4941100"/>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37811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Summary – II.</a:t>
            </a:r>
            <a:endParaRPr lang="en-US" dirty="0"/>
          </a:p>
        </p:txBody>
      </p:sp>
      <p:sp>
        <p:nvSpPr>
          <p:cNvPr id="3" name="Text Placeholder 2"/>
          <p:cNvSpPr>
            <a:spLocks noGrp="1"/>
          </p:cNvSpPr>
          <p:nvPr>
            <p:ph type="body" sz="quarter" idx="11"/>
          </p:nvPr>
        </p:nvSpPr>
        <p:spPr bwMode="gray">
          <a:xfrm>
            <a:off x="323850" y="980728"/>
            <a:ext cx="8496300" cy="300484"/>
          </a:xfrm>
        </p:spPr>
        <p:txBody>
          <a:bodyPr/>
          <a:lstStyle/>
          <a:p>
            <a:r>
              <a:rPr lang="en-US" dirty="0" smtClean="0"/>
              <a:t>Segments based on decision making mechanism – I.</a:t>
            </a:r>
            <a:endParaRPr lang="en-US" dirty="0"/>
          </a:p>
        </p:txBody>
      </p:sp>
      <p:sp>
        <p:nvSpPr>
          <p:cNvPr id="5" name="Content Placeholder 4"/>
          <p:cNvSpPr>
            <a:spLocks noGrp="1"/>
          </p:cNvSpPr>
          <p:nvPr>
            <p:ph sz="quarter" idx="14"/>
          </p:nvPr>
        </p:nvSpPr>
        <p:spPr bwMode="gray">
          <a:xfrm>
            <a:off x="323850" y="1485106"/>
            <a:ext cx="8496300" cy="5184254"/>
          </a:xfrm>
        </p:spPr>
        <p:txBody>
          <a:bodyPr/>
          <a:lstStyle/>
          <a:p>
            <a:pPr marL="465750" lvl="1" indent="-285750">
              <a:buFontTx/>
              <a:buChar char="-"/>
            </a:pPr>
            <a:r>
              <a:rPr lang="en-US" sz="1400" b="1" dirty="0" smtClean="0"/>
              <a:t>Alone, conscious TV viewers (35%): </a:t>
            </a:r>
            <a:r>
              <a:rPr lang="en-US" sz="1400" dirty="0" smtClean="0"/>
              <a:t>TV plays a central role is spending their leisure time (friend). These people know, what they will watch, before turning on the TV. They have favorite programs, which they try to follow continuously. Current program supply is mostly satisfying for them, they can select those programs from it, which they can watch day by day. They get involved in the given program and mostly stay on the channel during the ad brake.</a:t>
            </a:r>
          </a:p>
          <a:p>
            <a:pPr marL="465750" lvl="1" indent="-285750">
              <a:buFontTx/>
              <a:buChar char="-"/>
            </a:pPr>
            <a:endParaRPr lang="en-US" sz="1400" b="1" dirty="0" smtClean="0"/>
          </a:p>
          <a:p>
            <a:pPr marL="465750" lvl="1" indent="-285750">
              <a:buFontTx/>
              <a:buChar char="-"/>
            </a:pPr>
            <a:r>
              <a:rPr lang="en-US" sz="1400" b="1" dirty="0" smtClean="0"/>
              <a:t>In a company, conscious TV viewers (38%): </a:t>
            </a:r>
            <a:r>
              <a:rPr lang="en-US" sz="1400" dirty="0" smtClean="0"/>
              <a:t>mostly watch TV programs with their family as a collective relaxation. TV play an important role in spending their spare-time (friend), but not recline only upon it. They also pre-decide what to watch on TV, they have strong program preference and find current program supply more or less satisfying. They take into consideration more factors when deciding what to watch, as they try to find content which is good for all the family members. Generally they don’t stay on ad brakes, they go out of the room or switch off the channel. Non-linear content consumption is an emerging trend in this segment: if they can’t find a content which would be preferred by all the family members, they turn to non-linear contents.</a:t>
            </a:r>
          </a:p>
          <a:p>
            <a:pPr marL="465750" lvl="1" indent="-285750">
              <a:buFontTx/>
              <a:buChar char="-"/>
            </a:pPr>
            <a:endParaRPr lang="en-US" sz="1400" dirty="0" smtClean="0"/>
          </a:p>
          <a:p>
            <a:pPr marL="465750" lvl="1" indent="-285750">
              <a:buFontTx/>
              <a:buChar char="-"/>
            </a:pPr>
            <a:r>
              <a:rPr lang="en-US" sz="1400" dirty="0" smtClean="0"/>
              <a:t>For those, who watch content also in non-linear way, TV is only a device where the program can be presented, only some of the TV programs can provide „the feeling of alive show” e.g. sport events. Their aim is to maximally utilize their time, in which longer ad brakes can not be fitted, so all the time, if they can, they skip ad brakes.</a:t>
            </a:r>
          </a:p>
          <a:p>
            <a:pPr marL="465750" lvl="1" indent="-285750">
              <a:buFontTx/>
              <a:buChar char="-"/>
            </a:pPr>
            <a:endParaRPr lang="en-US" sz="1400" dirty="0" smtClean="0"/>
          </a:p>
          <a:p>
            <a:pPr lvl="1" indent="0">
              <a:buNone/>
            </a:pPr>
            <a:endParaRPr lang="en-US" sz="1400" dirty="0" smtClean="0"/>
          </a:p>
        </p:txBody>
      </p:sp>
    </p:spTree>
    <p:extLst>
      <p:ext uri="{BB962C8B-B14F-4D97-AF65-F5344CB8AC3E}">
        <p14:creationId xmlns:p14="http://schemas.microsoft.com/office/powerpoint/2010/main" val="694932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subjective economic status</a:t>
            </a:r>
            <a:endParaRPr lang="en-US" dirty="0"/>
          </a:p>
        </p:txBody>
      </p:sp>
      <p:graphicFrame>
        <p:nvGraphicFramePr>
          <p:cNvPr id="21" name="Content Placeholder 4"/>
          <p:cNvGraphicFramePr>
            <a:graphicFrameLocks/>
          </p:cNvGraphicFramePr>
          <p:nvPr>
            <p:custDataLst>
              <p:tags r:id="rId2"/>
            </p:custDataLst>
            <p:extLst>
              <p:ext uri="{D42A27DB-BD31-4B8C-83A1-F6EECF244321}">
                <p14:modId xmlns:p14="http://schemas.microsoft.com/office/powerpoint/2010/main" val="2428211998"/>
              </p:ext>
            </p:extLst>
          </p:nvPr>
        </p:nvGraphicFramePr>
        <p:xfrm>
          <a:off x="217859" y="1592271"/>
          <a:ext cx="8098557" cy="3679668"/>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 Placeholder 1"/>
          <p:cNvSpPr txBox="1">
            <a:spLocks/>
          </p:cNvSpPr>
          <p:nvPr>
            <p:custDataLst>
              <p:tags r:id="rId3"/>
            </p:custDataLst>
          </p:nvPr>
        </p:nvSpPr>
        <p:spPr bwMode="gray">
          <a:xfrm>
            <a:off x="427448" y="5301258"/>
            <a:ext cx="8321016" cy="864046"/>
          </a:xfrm>
          <a:prstGeom prst="rect">
            <a:avLst/>
          </a:prstGeom>
          <a:solidFill>
            <a:srgbClr val="FFFFFF"/>
          </a:solidFill>
          <a:ln w="9525">
            <a:solidFill>
              <a:srgbClr val="000000"/>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a bit higher share of above the average economic status</a:t>
            </a:r>
          </a:p>
          <a:p>
            <a:pPr lvl="1">
              <a:defRPr/>
            </a:pPr>
            <a:r>
              <a:rPr lang="en-US" sz="1200" b="1" dirty="0" smtClean="0"/>
              <a:t>ALONE, CONSCIOUS TV VIEWERS</a:t>
            </a:r>
            <a:r>
              <a:rPr kumimoji="0" lang="en-US" sz="1200" b="0" i="0" u="none" strike="noStrike" kern="1200" cap="none" spc="0" normalizeH="0" baseline="0" dirty="0" smtClean="0">
                <a:ln>
                  <a:noFill/>
                </a:ln>
                <a:solidFill>
                  <a:srgbClr val="000000"/>
                </a:solidFill>
                <a:effectLst/>
                <a:uLnTx/>
                <a:uFillTx/>
                <a:latin typeface="Arial"/>
              </a:rPr>
              <a:t>: bit higher share of below the average economic status</a:t>
            </a:r>
          </a:p>
          <a:p>
            <a:pPr lvl="1">
              <a:defRPr/>
            </a:pPr>
            <a:r>
              <a:rPr lang="en-US" sz="1200" b="1" dirty="0" smtClean="0"/>
              <a:t>IN A COMPANY, CONSCIOUS TV VIEWERS</a:t>
            </a:r>
            <a:r>
              <a:rPr lang="en-US" sz="1200" dirty="0">
                <a:solidFill>
                  <a:srgbClr val="000000"/>
                </a:solidFill>
              </a:rPr>
              <a:t>: very </a:t>
            </a:r>
            <a:r>
              <a:rPr lang="en-US" sz="1200" b="1" dirty="0">
                <a:solidFill>
                  <a:srgbClr val="000000"/>
                </a:solidFill>
              </a:rPr>
              <a:t>SIMILAR TO TOTAL </a:t>
            </a:r>
            <a:r>
              <a:rPr lang="en-US" sz="1200" dirty="0">
                <a:solidFill>
                  <a:srgbClr val="000000"/>
                </a:solidFill>
              </a:rPr>
              <a:t>sample according to these variables</a:t>
            </a:r>
            <a:endParaRPr lang="en-US" sz="1200" b="1" dirty="0" smtClean="0">
              <a:solidFill>
                <a:srgbClr val="000000"/>
              </a:solidFill>
            </a:endParaRPr>
          </a:p>
          <a:p>
            <a:pPr marL="180000" marR="0" lvl="1"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4" name="Jobb oldali kapcsos zárójel 3"/>
          <p:cNvSpPr/>
          <p:nvPr/>
        </p:nvSpPr>
        <p:spPr>
          <a:xfrm>
            <a:off x="7956376" y="3789040"/>
            <a:ext cx="72008" cy="864096"/>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8" name="Jobb oldali kapcsos zárójel 7"/>
          <p:cNvSpPr/>
          <p:nvPr/>
        </p:nvSpPr>
        <p:spPr>
          <a:xfrm>
            <a:off x="7956376" y="3284984"/>
            <a:ext cx="72008" cy="360040"/>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10" name="Jobb oldali kapcsos zárójel 9"/>
          <p:cNvSpPr/>
          <p:nvPr/>
        </p:nvSpPr>
        <p:spPr>
          <a:xfrm>
            <a:off x="7956376" y="2204864"/>
            <a:ext cx="72008" cy="864096"/>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 name="Szövegdoboz 4"/>
          <p:cNvSpPr txBox="1"/>
          <p:nvPr/>
        </p:nvSpPr>
        <p:spPr bwMode="gray">
          <a:xfrm>
            <a:off x="8104906" y="2366311"/>
            <a:ext cx="720080" cy="396044"/>
          </a:xfrm>
          <a:prstGeom prst="rect">
            <a:avLst/>
          </a:prstGeom>
          <a:noFill/>
        </p:spPr>
        <p:txBody>
          <a:bodyPr vert="horz" wrap="square" lIns="0" tIns="0" rIns="0" bIns="0" rtlCol="0" anchor="t" anchorCtr="0">
            <a:noAutofit/>
          </a:bodyPr>
          <a:lstStyle/>
          <a:p>
            <a:pPr>
              <a:spcBef>
                <a:spcPts val="600"/>
              </a:spcBef>
            </a:pPr>
            <a:r>
              <a:rPr lang="en-US" sz="1200" b="1" dirty="0" smtClean="0">
                <a:solidFill>
                  <a:schemeClr val="accent4"/>
                </a:solidFill>
                <a:latin typeface="Arial"/>
              </a:rPr>
              <a:t>Above</a:t>
            </a:r>
            <a:r>
              <a:rPr lang="hu-HU" sz="1200" b="1" dirty="0" smtClean="0">
                <a:solidFill>
                  <a:schemeClr val="accent4"/>
                </a:solidFill>
                <a:latin typeface="Arial"/>
              </a:rPr>
              <a:t> </a:t>
            </a:r>
            <a:r>
              <a:rPr lang="en-US" sz="1200" b="1" dirty="0" smtClean="0">
                <a:solidFill>
                  <a:schemeClr val="accent4"/>
                </a:solidFill>
                <a:latin typeface="Arial"/>
              </a:rPr>
              <a:t>the average</a:t>
            </a:r>
          </a:p>
        </p:txBody>
      </p:sp>
      <p:sp>
        <p:nvSpPr>
          <p:cNvPr id="12" name="Szövegdoboz 11"/>
          <p:cNvSpPr txBox="1"/>
          <p:nvPr/>
        </p:nvSpPr>
        <p:spPr bwMode="gray">
          <a:xfrm>
            <a:off x="8128967" y="3960603"/>
            <a:ext cx="720080" cy="396044"/>
          </a:xfrm>
          <a:prstGeom prst="rect">
            <a:avLst/>
          </a:prstGeom>
          <a:noFill/>
        </p:spPr>
        <p:txBody>
          <a:bodyPr vert="horz" wrap="square" lIns="0" tIns="0" rIns="0" bIns="0" rtlCol="0" anchor="t" anchorCtr="0">
            <a:noAutofit/>
          </a:bodyPr>
          <a:lstStyle/>
          <a:p>
            <a:pPr>
              <a:spcBef>
                <a:spcPts val="600"/>
              </a:spcBef>
            </a:pPr>
            <a:r>
              <a:rPr lang="en-US" sz="1200" b="1" dirty="0" smtClean="0">
                <a:solidFill>
                  <a:schemeClr val="accent2"/>
                </a:solidFill>
                <a:latin typeface="Arial"/>
              </a:rPr>
              <a:t>Below the average</a:t>
            </a:r>
          </a:p>
        </p:txBody>
      </p:sp>
      <p:sp>
        <p:nvSpPr>
          <p:cNvPr id="13" name="Szövegdoboz 12"/>
          <p:cNvSpPr txBox="1"/>
          <p:nvPr/>
        </p:nvSpPr>
        <p:spPr bwMode="gray">
          <a:xfrm>
            <a:off x="8100392" y="3392996"/>
            <a:ext cx="720080" cy="396044"/>
          </a:xfrm>
          <a:prstGeom prst="rect">
            <a:avLst/>
          </a:prstGeom>
          <a:noFill/>
        </p:spPr>
        <p:txBody>
          <a:bodyPr vert="horz" wrap="square" lIns="0" tIns="0" rIns="0" bIns="0" rtlCol="0" anchor="t" anchorCtr="0">
            <a:noAutofit/>
          </a:bodyPr>
          <a:lstStyle/>
          <a:p>
            <a:pPr>
              <a:spcBef>
                <a:spcPts val="600"/>
              </a:spcBef>
            </a:pPr>
            <a:r>
              <a:rPr lang="en-US" sz="1200" b="1" dirty="0" smtClean="0">
                <a:solidFill>
                  <a:schemeClr val="accent3"/>
                </a:solidFill>
                <a:latin typeface="Arial"/>
              </a:rPr>
              <a:t>Average</a:t>
            </a:r>
          </a:p>
        </p:txBody>
      </p:sp>
      <p:sp>
        <p:nvSpPr>
          <p:cNvPr id="15" name="Textplatzhalter 6"/>
          <p:cNvSpPr txBox="1">
            <a:spLocks/>
          </p:cNvSpPr>
          <p:nvPr>
            <p:custDataLst>
              <p:tags r:id="rId4"/>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hu-HU" sz="600" dirty="0" smtClean="0">
                <a:solidFill>
                  <a:schemeClr val="bg2"/>
                </a:solidFill>
              </a:rPr>
              <a:t>Z06.</a:t>
            </a:r>
            <a:r>
              <a:rPr lang="en-US" sz="600" dirty="0">
                <a:solidFill>
                  <a:schemeClr val="bg2"/>
                </a:solidFill>
              </a:rPr>
              <a:t> Which of the following statements describe the best your current financial situation?</a:t>
            </a:r>
            <a:endParaRPr lang="hu-HU" sz="600" dirty="0">
              <a:solidFill>
                <a:schemeClr val="bg2"/>
              </a:solidFill>
            </a:endParaRPr>
          </a:p>
        </p:txBody>
      </p:sp>
      <p:sp>
        <p:nvSpPr>
          <p:cNvPr id="16" name="Titel 1"/>
          <p:cNvSpPr>
            <a:spLocks noGrp="1"/>
          </p:cNvSpPr>
          <p:nvPr>
            <p:ph type="title"/>
            <p:custDataLst>
              <p:tags r:id="rId5"/>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7" name="Textplatzhalter 6"/>
          <p:cNvSpPr txBox="1">
            <a:spLocks/>
          </p:cNvSpPr>
          <p:nvPr>
            <p:custDataLst>
              <p:tags r:id="rId6"/>
            </p:custDataLst>
          </p:nvPr>
        </p:nvSpPr>
        <p:spPr bwMode="gray">
          <a:xfrm>
            <a:off x="395536" y="5085116"/>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90328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marital status and economic activity</a:t>
            </a:r>
            <a:endParaRPr lang="en-US" dirty="0"/>
          </a:p>
        </p:txBody>
      </p:sp>
      <p:graphicFrame>
        <p:nvGraphicFramePr>
          <p:cNvPr id="21" name="Content Placeholder 4"/>
          <p:cNvGraphicFramePr>
            <a:graphicFrameLocks/>
          </p:cNvGraphicFramePr>
          <p:nvPr>
            <p:custDataLst>
              <p:tags r:id="rId2"/>
            </p:custDataLst>
            <p:extLst>
              <p:ext uri="{D42A27DB-BD31-4B8C-83A1-F6EECF244321}">
                <p14:modId xmlns:p14="http://schemas.microsoft.com/office/powerpoint/2010/main" val="2315797594"/>
              </p:ext>
            </p:extLst>
          </p:nvPr>
        </p:nvGraphicFramePr>
        <p:xfrm>
          <a:off x="381290" y="1556792"/>
          <a:ext cx="8496300" cy="3679668"/>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 Placeholder 1"/>
          <p:cNvSpPr txBox="1">
            <a:spLocks/>
          </p:cNvSpPr>
          <p:nvPr>
            <p:custDataLst>
              <p:tags r:id="rId3"/>
            </p:custDataLst>
          </p:nvPr>
        </p:nvSpPr>
        <p:spPr bwMode="gray">
          <a:xfrm>
            <a:off x="323528" y="5301258"/>
            <a:ext cx="8568952" cy="936054"/>
          </a:xfrm>
          <a:prstGeom prst="rect">
            <a:avLst/>
          </a:prstGeom>
          <a:solidFill>
            <a:srgbClr val="FFFFFF"/>
          </a:solidFill>
          <a:ln w="9525">
            <a:solidFill>
              <a:srgbClr val="000000"/>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bit higher share of respondents </a:t>
            </a:r>
            <a:r>
              <a:rPr lang="en-US" sz="1200" b="1" dirty="0" smtClean="0">
                <a:solidFill>
                  <a:srgbClr val="000000"/>
                </a:solidFill>
                <a:latin typeface="Arial"/>
              </a:rPr>
              <a:t>LIVING IN PARTNERSHIP</a:t>
            </a:r>
            <a:r>
              <a:rPr lang="en-US" sz="1200" dirty="0" smtClean="0">
                <a:solidFill>
                  <a:srgbClr val="000000"/>
                </a:solidFill>
                <a:latin typeface="Arial"/>
              </a:rPr>
              <a:t>, but not married and being </a:t>
            </a:r>
            <a:r>
              <a:rPr lang="en-US" sz="1200" b="1" dirty="0" smtClean="0">
                <a:solidFill>
                  <a:srgbClr val="000000"/>
                </a:solidFill>
                <a:latin typeface="Arial"/>
              </a:rPr>
              <a:t>ACTIVE </a:t>
            </a:r>
          </a:p>
          <a:p>
            <a:pPr lvl="1">
              <a:defRPr/>
            </a:pPr>
            <a:r>
              <a:rPr lang="en-US" sz="1200" b="1" dirty="0" smtClean="0"/>
              <a:t>ALONE, CONSCIOUS TV VIEWERS</a:t>
            </a:r>
            <a:r>
              <a:rPr lang="en-US" sz="1200" dirty="0" smtClean="0">
                <a:solidFill>
                  <a:srgbClr val="000000"/>
                </a:solidFill>
              </a:rPr>
              <a:t>: higher share of single and divorced respondents</a:t>
            </a:r>
          </a:p>
          <a:p>
            <a:pPr lvl="1">
              <a:defRPr/>
            </a:pPr>
            <a:r>
              <a:rPr lang="en-US" sz="1200" b="1" dirty="0" smtClean="0"/>
              <a:t>IN A COMPANY, CONSCIOUS TV VIEWERS</a:t>
            </a:r>
            <a:r>
              <a:rPr lang="en-US" sz="1200" dirty="0" smtClean="0">
                <a:solidFill>
                  <a:srgbClr val="000000"/>
                </a:solidFill>
              </a:rPr>
              <a:t>: higher share of married respondents, and a bit higher share of inactive people (being at home with children, retired)</a:t>
            </a: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7" name="Textplatzhalter 6"/>
          <p:cNvSpPr txBox="1">
            <a:spLocks/>
          </p:cNvSpPr>
          <p:nvPr>
            <p:custDataLst>
              <p:tags r:id="rId4"/>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Z03. Do you work now? Z10. What is your marital status?</a:t>
            </a:r>
            <a:endParaRPr lang="en-US" sz="600" dirty="0">
              <a:solidFill>
                <a:schemeClr val="bg2"/>
              </a:solidFill>
            </a:endParaRPr>
          </a:p>
        </p:txBody>
      </p:sp>
      <p:sp>
        <p:nvSpPr>
          <p:cNvPr id="9" name="Titel 1"/>
          <p:cNvSpPr>
            <a:spLocks noGrp="1"/>
          </p:cNvSpPr>
          <p:nvPr>
            <p:ph type="title"/>
            <p:custDataLst>
              <p:tags r:id="rId5"/>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0" name="Textplatzhalter 6"/>
          <p:cNvSpPr txBox="1">
            <a:spLocks/>
          </p:cNvSpPr>
          <p:nvPr>
            <p:custDataLst>
              <p:tags r:id="rId6"/>
            </p:custDataLst>
          </p:nvPr>
        </p:nvSpPr>
        <p:spPr bwMode="gray">
          <a:xfrm>
            <a:off x="429202" y="4941100"/>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332439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household size and children in the household</a:t>
            </a:r>
            <a:endParaRPr lang="en-US" dirty="0"/>
          </a:p>
        </p:txBody>
      </p:sp>
      <p:graphicFrame>
        <p:nvGraphicFramePr>
          <p:cNvPr id="21" name="Content Placeholder 4"/>
          <p:cNvGraphicFramePr>
            <a:graphicFrameLocks/>
          </p:cNvGraphicFramePr>
          <p:nvPr>
            <p:custDataLst>
              <p:tags r:id="rId2"/>
            </p:custDataLst>
            <p:extLst>
              <p:ext uri="{D42A27DB-BD31-4B8C-83A1-F6EECF244321}">
                <p14:modId xmlns:p14="http://schemas.microsoft.com/office/powerpoint/2010/main" val="1016927342"/>
              </p:ext>
            </p:extLst>
          </p:nvPr>
        </p:nvGraphicFramePr>
        <p:xfrm>
          <a:off x="381290" y="1556792"/>
          <a:ext cx="8496300" cy="3679668"/>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 Placeholder 1"/>
          <p:cNvSpPr txBox="1">
            <a:spLocks/>
          </p:cNvSpPr>
          <p:nvPr>
            <p:custDataLst>
              <p:tags r:id="rId3"/>
            </p:custDataLst>
          </p:nvPr>
        </p:nvSpPr>
        <p:spPr bwMode="gray">
          <a:xfrm>
            <a:off x="323528" y="5301258"/>
            <a:ext cx="8568952" cy="1152078"/>
          </a:xfrm>
          <a:prstGeom prst="rect">
            <a:avLst/>
          </a:prstGeom>
          <a:solidFill>
            <a:srgbClr val="FFFFFF"/>
          </a:solidFill>
          <a:ln w="9525">
            <a:solidFill>
              <a:srgbClr val="000000"/>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a:t>
            </a:r>
            <a:r>
              <a:rPr lang="en-US" sz="1200" dirty="0" smtClean="0">
                <a:solidFill>
                  <a:srgbClr val="000000"/>
                </a:solidFill>
              </a:rPr>
              <a:t>very </a:t>
            </a:r>
            <a:r>
              <a:rPr lang="en-US" sz="1200" b="1" dirty="0" smtClean="0">
                <a:solidFill>
                  <a:srgbClr val="000000"/>
                </a:solidFill>
              </a:rPr>
              <a:t>SIMILAR TO TOTAL </a:t>
            </a:r>
            <a:r>
              <a:rPr lang="en-US" sz="1200" dirty="0" smtClean="0">
                <a:solidFill>
                  <a:srgbClr val="000000"/>
                </a:solidFill>
              </a:rPr>
              <a:t>sample according to these variables </a:t>
            </a:r>
          </a:p>
          <a:p>
            <a:pPr lvl="1">
              <a:defRPr/>
            </a:pPr>
            <a:r>
              <a:rPr lang="en-US" sz="1200" b="1" dirty="0" smtClean="0"/>
              <a:t>ALONE, CONSCIOUS TV VIEWERS</a:t>
            </a:r>
            <a:r>
              <a:rPr lang="en-US" sz="1200" dirty="0" smtClean="0">
                <a:solidFill>
                  <a:srgbClr val="000000"/>
                </a:solidFill>
              </a:rPr>
              <a:t>: higher share of households with one person and typically there is no child in the household</a:t>
            </a:r>
          </a:p>
          <a:p>
            <a:pPr lvl="1">
              <a:defRPr/>
            </a:pPr>
            <a:r>
              <a:rPr lang="en-US" sz="1200" b="1" dirty="0" smtClean="0"/>
              <a:t>IN A COMPANY, CONSCIOUS TV VIEWERS</a:t>
            </a:r>
            <a:r>
              <a:rPr lang="en-US" sz="1200" dirty="0" smtClean="0">
                <a:solidFill>
                  <a:srgbClr val="000000"/>
                </a:solidFill>
              </a:rPr>
              <a:t>: typically higher-sized households, in every third household at least one child lives with the respondent</a:t>
            </a:r>
          </a:p>
        </p:txBody>
      </p:sp>
      <p:sp>
        <p:nvSpPr>
          <p:cNvPr id="7" name="Textplatzhalter 6"/>
          <p:cNvSpPr txBox="1">
            <a:spLocks/>
          </p:cNvSpPr>
          <p:nvPr>
            <p:custDataLst>
              <p:tags r:id="rId4"/>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hu-HU" sz="600" dirty="0" smtClean="0">
                <a:solidFill>
                  <a:schemeClr val="bg2"/>
                </a:solidFill>
              </a:rPr>
              <a:t>Z7. </a:t>
            </a:r>
            <a:r>
              <a:rPr lang="en-US" sz="600" dirty="0">
                <a:solidFill>
                  <a:schemeClr val="bg2"/>
                </a:solidFill>
              </a:rPr>
              <a:t>How many people live in your </a:t>
            </a:r>
            <a:r>
              <a:rPr lang="en-US" sz="600" dirty="0" smtClean="0">
                <a:solidFill>
                  <a:schemeClr val="bg2"/>
                </a:solidFill>
              </a:rPr>
              <a:t>household?</a:t>
            </a:r>
            <a:r>
              <a:rPr lang="hu-HU" sz="600" dirty="0" smtClean="0">
                <a:solidFill>
                  <a:schemeClr val="bg2"/>
                </a:solidFill>
              </a:rPr>
              <a:t> </a:t>
            </a:r>
            <a:r>
              <a:rPr lang="hu-HU" sz="600" dirty="0">
                <a:solidFill>
                  <a:schemeClr val="bg2"/>
                </a:solidFill>
              </a:rPr>
              <a:t>Z08. </a:t>
            </a:r>
            <a:r>
              <a:rPr lang="en-US" sz="600" dirty="0">
                <a:solidFill>
                  <a:schemeClr val="bg2"/>
                </a:solidFill>
              </a:rPr>
              <a:t>How many people live on your household who are younger than 15 years </a:t>
            </a:r>
            <a:r>
              <a:rPr lang="en-US" sz="600" dirty="0" smtClean="0">
                <a:solidFill>
                  <a:schemeClr val="bg2"/>
                </a:solidFill>
              </a:rPr>
              <a:t>old</a:t>
            </a:r>
            <a:r>
              <a:rPr lang="hu-HU" sz="600" dirty="0" smtClean="0">
                <a:solidFill>
                  <a:schemeClr val="bg2"/>
                </a:solidFill>
              </a:rPr>
              <a:t>?</a:t>
            </a:r>
            <a:endParaRPr lang="hu-HU" sz="600" dirty="0">
              <a:solidFill>
                <a:schemeClr val="bg2"/>
              </a:solidFill>
            </a:endParaRPr>
          </a:p>
        </p:txBody>
      </p:sp>
      <p:sp>
        <p:nvSpPr>
          <p:cNvPr id="9" name="Titel 1"/>
          <p:cNvSpPr>
            <a:spLocks noGrp="1"/>
          </p:cNvSpPr>
          <p:nvPr>
            <p:ph type="title"/>
            <p:custDataLst>
              <p:tags r:id="rId5"/>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0" name="Textplatzhalter 6"/>
          <p:cNvSpPr txBox="1">
            <a:spLocks/>
          </p:cNvSpPr>
          <p:nvPr>
            <p:custDataLst>
              <p:tags r:id="rId6"/>
            </p:custDataLst>
          </p:nvPr>
        </p:nvSpPr>
        <p:spPr bwMode="gray">
          <a:xfrm>
            <a:off x="429202" y="4941100"/>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199244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having audio-visual devices</a:t>
            </a:r>
          </a:p>
        </p:txBody>
      </p:sp>
      <p:graphicFrame>
        <p:nvGraphicFramePr>
          <p:cNvPr id="21" name="Content Placeholder 4"/>
          <p:cNvGraphicFramePr>
            <a:graphicFrameLocks/>
          </p:cNvGraphicFramePr>
          <p:nvPr>
            <p:custDataLst>
              <p:tags r:id="rId2"/>
            </p:custDataLst>
            <p:extLst>
              <p:ext uri="{D42A27DB-BD31-4B8C-83A1-F6EECF244321}">
                <p14:modId xmlns:p14="http://schemas.microsoft.com/office/powerpoint/2010/main" val="3615362348"/>
              </p:ext>
            </p:extLst>
          </p:nvPr>
        </p:nvGraphicFramePr>
        <p:xfrm>
          <a:off x="396180" y="1427205"/>
          <a:ext cx="8496300" cy="3960440"/>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 Placeholder 1"/>
          <p:cNvSpPr txBox="1">
            <a:spLocks/>
          </p:cNvSpPr>
          <p:nvPr>
            <p:custDataLst>
              <p:tags r:id="rId3"/>
            </p:custDataLst>
          </p:nvPr>
        </p:nvSpPr>
        <p:spPr bwMode="gray">
          <a:xfrm>
            <a:off x="323528" y="5373216"/>
            <a:ext cx="8568952" cy="1080171"/>
          </a:xfrm>
          <a:prstGeom prst="rect">
            <a:avLst/>
          </a:prstGeom>
          <a:solidFill>
            <a:srgbClr val="FFFFFF"/>
          </a:solidFill>
          <a:ln w="9525">
            <a:solidFill>
              <a:srgbClr val="000000"/>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higher share of respondents having more TV devices and smartphones in the household</a:t>
            </a:r>
          </a:p>
          <a:p>
            <a:pPr lvl="1">
              <a:defRPr/>
            </a:pPr>
            <a:r>
              <a:rPr lang="en-US" sz="1200" b="1" dirty="0" smtClean="0"/>
              <a:t>ALONE, CONSCIOUS TV VIEWERS</a:t>
            </a:r>
            <a:r>
              <a:rPr lang="en-US" sz="1200" dirty="0" smtClean="0">
                <a:solidFill>
                  <a:srgbClr val="000000"/>
                </a:solidFill>
              </a:rPr>
              <a:t>: higher share of respondents having less smartphones in the household than the average</a:t>
            </a:r>
            <a:endParaRPr lang="en-US" sz="1200" dirty="0" smtClean="0">
              <a:solidFill>
                <a:srgbClr val="000000"/>
              </a:solidFill>
              <a:latin typeface="Arial"/>
            </a:endParaRPr>
          </a:p>
          <a:p>
            <a:pPr lvl="1">
              <a:defRPr/>
            </a:pPr>
            <a:r>
              <a:rPr lang="en-US" sz="1200" b="1" dirty="0" smtClean="0"/>
              <a:t>IN A COMPANY, CONSCIOUS TV VIEWERS</a:t>
            </a:r>
            <a:r>
              <a:rPr lang="en-US" sz="1200" dirty="0" smtClean="0">
                <a:solidFill>
                  <a:srgbClr val="000000"/>
                </a:solidFill>
              </a:rPr>
              <a:t>: higher share of respondents having more tablets or smartphones in the household</a:t>
            </a: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7" name="Textplatzhalter 6"/>
          <p:cNvSpPr txBox="1">
            <a:spLocks/>
          </p:cNvSpPr>
          <p:nvPr>
            <p:custDataLst>
              <p:tags r:id="rId4"/>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A01. Which of the following devices are available in your household?)</a:t>
            </a:r>
            <a:endParaRPr lang="en-US" sz="600" dirty="0">
              <a:solidFill>
                <a:schemeClr val="bg2"/>
              </a:solidFill>
            </a:endParaRPr>
          </a:p>
        </p:txBody>
      </p:sp>
      <p:sp>
        <p:nvSpPr>
          <p:cNvPr id="9" name="Titel 1"/>
          <p:cNvSpPr>
            <a:spLocks noGrp="1"/>
          </p:cNvSpPr>
          <p:nvPr>
            <p:ph type="title"/>
            <p:custDataLst>
              <p:tags r:id="rId5"/>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0" name="Textplatzhalter 6"/>
          <p:cNvSpPr txBox="1">
            <a:spLocks/>
          </p:cNvSpPr>
          <p:nvPr>
            <p:custDataLst>
              <p:tags r:id="rId6"/>
            </p:custDataLst>
          </p:nvPr>
        </p:nvSpPr>
        <p:spPr bwMode="gray">
          <a:xfrm>
            <a:off x="429202" y="5157192"/>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200386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devices / services in the household</a:t>
            </a:r>
          </a:p>
        </p:txBody>
      </p:sp>
      <p:graphicFrame>
        <p:nvGraphicFramePr>
          <p:cNvPr id="21" name="Content Placeholder 4"/>
          <p:cNvGraphicFramePr>
            <a:graphicFrameLocks/>
          </p:cNvGraphicFramePr>
          <p:nvPr>
            <p:custDataLst>
              <p:tags r:id="rId2"/>
            </p:custDataLst>
            <p:extLst>
              <p:ext uri="{D42A27DB-BD31-4B8C-83A1-F6EECF244321}">
                <p14:modId xmlns:p14="http://schemas.microsoft.com/office/powerpoint/2010/main" val="3264635385"/>
              </p:ext>
            </p:extLst>
          </p:nvPr>
        </p:nvGraphicFramePr>
        <p:xfrm>
          <a:off x="387823" y="1549498"/>
          <a:ext cx="8367174" cy="3679668"/>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 Placeholder 1"/>
          <p:cNvSpPr txBox="1">
            <a:spLocks/>
          </p:cNvSpPr>
          <p:nvPr>
            <p:custDataLst>
              <p:tags r:id="rId3"/>
            </p:custDataLst>
          </p:nvPr>
        </p:nvSpPr>
        <p:spPr bwMode="gray">
          <a:xfrm>
            <a:off x="323528" y="5301258"/>
            <a:ext cx="8568952" cy="1152078"/>
          </a:xfrm>
          <a:prstGeom prst="rect">
            <a:avLst/>
          </a:prstGeom>
          <a:solidFill>
            <a:srgbClr val="FFFFFF"/>
          </a:solidFill>
          <a:ln w="9525">
            <a:solidFill>
              <a:srgbClr val="000000"/>
            </a:solidFill>
          </a:ln>
        </p:spPr>
        <p:txBody>
          <a:bodyPr vert="horz" lIns="36000" tIns="36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higher share of cable-TV service providing more channels or TSV, VOD service and WIFI connection in he house than the average</a:t>
            </a:r>
          </a:p>
          <a:p>
            <a:pPr lvl="1">
              <a:defRPr/>
            </a:pPr>
            <a:r>
              <a:rPr lang="en-US" sz="1200" b="1" dirty="0" smtClean="0"/>
              <a:t>ALONE, CONSCIOUS TV VIEWERS</a:t>
            </a:r>
            <a:r>
              <a:rPr lang="en-US" sz="1200" dirty="0" smtClean="0">
                <a:solidFill>
                  <a:srgbClr val="000000"/>
                </a:solidFill>
              </a:rPr>
              <a:t>: the same share of cable-TV service providing more channels or TSV, and broadband internet connection as the average</a:t>
            </a:r>
          </a:p>
          <a:p>
            <a:pPr lvl="1">
              <a:defRPr/>
            </a:pPr>
            <a:r>
              <a:rPr lang="en-US" sz="1200" b="1" dirty="0" smtClean="0"/>
              <a:t>IN A COMPANY, CONSCIOUS TV VIEWERS</a:t>
            </a:r>
            <a:r>
              <a:rPr lang="en-US" sz="1200" dirty="0" smtClean="0">
                <a:solidFill>
                  <a:srgbClr val="000000"/>
                </a:solidFill>
              </a:rPr>
              <a:t>: lower share of cable-TV service providing more channels or TSV </a:t>
            </a: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3" name="Bal oldali kapcsos zárójel 2"/>
          <p:cNvSpPr/>
          <p:nvPr/>
        </p:nvSpPr>
        <p:spPr>
          <a:xfrm>
            <a:off x="827584" y="1772816"/>
            <a:ext cx="324036" cy="22322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7" name="Bal oldali kapcsos zárójel 6"/>
          <p:cNvSpPr/>
          <p:nvPr/>
        </p:nvSpPr>
        <p:spPr>
          <a:xfrm>
            <a:off x="871017" y="4149080"/>
            <a:ext cx="288032" cy="7920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4" name="Szövegdoboz 3"/>
          <p:cNvSpPr txBox="1"/>
          <p:nvPr/>
        </p:nvSpPr>
        <p:spPr bwMode="gray">
          <a:xfrm rot="16200000">
            <a:off x="40061" y="2704356"/>
            <a:ext cx="1287016" cy="288032"/>
          </a:xfrm>
          <a:prstGeom prst="rect">
            <a:avLst/>
          </a:prstGeom>
          <a:noFill/>
        </p:spPr>
        <p:txBody>
          <a:bodyPr vert="horz" wrap="square" lIns="0" tIns="0" rIns="0" bIns="0" rtlCol="0" anchor="t" anchorCtr="0">
            <a:noAutofit/>
          </a:bodyPr>
          <a:lstStyle/>
          <a:p>
            <a:pPr>
              <a:spcBef>
                <a:spcPts val="600"/>
              </a:spcBef>
            </a:pPr>
            <a:r>
              <a:rPr lang="hu-HU" sz="1400" dirty="0" smtClean="0">
                <a:latin typeface="Arial"/>
              </a:rPr>
              <a:t>Service</a:t>
            </a:r>
          </a:p>
        </p:txBody>
      </p:sp>
      <p:sp>
        <p:nvSpPr>
          <p:cNvPr id="9" name="Szövegdoboz 8"/>
          <p:cNvSpPr txBox="1"/>
          <p:nvPr/>
        </p:nvSpPr>
        <p:spPr bwMode="gray">
          <a:xfrm rot="16200000">
            <a:off x="234048" y="4417098"/>
            <a:ext cx="918096" cy="238045"/>
          </a:xfrm>
          <a:prstGeom prst="rect">
            <a:avLst/>
          </a:prstGeom>
          <a:noFill/>
        </p:spPr>
        <p:txBody>
          <a:bodyPr vert="horz" wrap="square" lIns="0" tIns="0" rIns="0" bIns="0" rtlCol="0" anchor="t" anchorCtr="0">
            <a:noAutofit/>
          </a:bodyPr>
          <a:lstStyle/>
          <a:p>
            <a:pPr>
              <a:spcBef>
                <a:spcPts val="600"/>
              </a:spcBef>
            </a:pPr>
            <a:r>
              <a:rPr lang="en-US" sz="1400" dirty="0" smtClean="0">
                <a:latin typeface="Arial"/>
              </a:rPr>
              <a:t>Device</a:t>
            </a:r>
          </a:p>
        </p:txBody>
      </p:sp>
      <p:sp>
        <p:nvSpPr>
          <p:cNvPr id="13" name="Titel 1"/>
          <p:cNvSpPr>
            <a:spLocks noGrp="1"/>
          </p:cNvSpPr>
          <p:nvPr>
            <p:ph type="title"/>
            <p:custDataLst>
              <p:tags r:id="rId4"/>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4" name="Textplatzhalter 6"/>
          <p:cNvSpPr txBox="1">
            <a:spLocks/>
          </p:cNvSpPr>
          <p:nvPr>
            <p:custDataLst>
              <p:tags r:id="rId5"/>
            </p:custDataLst>
          </p:nvPr>
        </p:nvSpPr>
        <p:spPr bwMode="gray">
          <a:xfrm>
            <a:off x="429202" y="5085116"/>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
        <p:nvSpPr>
          <p:cNvPr id="15" name="Textplatzhalter 6"/>
          <p:cNvSpPr txBox="1">
            <a:spLocks/>
          </p:cNvSpPr>
          <p:nvPr>
            <p:custDataLst>
              <p:tags r:id="rId6"/>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A01. Which of the following services are available in your household?</a:t>
            </a:r>
            <a:endParaRPr lang="en-US" sz="600" dirty="0">
              <a:solidFill>
                <a:schemeClr val="bg2"/>
              </a:solidFill>
            </a:endParaRPr>
          </a:p>
        </p:txBody>
      </p:sp>
    </p:spTree>
    <p:custDataLst>
      <p:tags r:id="rId1"/>
    </p:custDataLst>
    <p:extLst>
      <p:ext uri="{BB962C8B-B14F-4D97-AF65-F5344CB8AC3E}">
        <p14:creationId xmlns:p14="http://schemas.microsoft.com/office/powerpoint/2010/main" val="349395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72244612"/>
              </p:ext>
            </p:extLst>
          </p:nvPr>
        </p:nvGraphicFramePr>
        <p:xfrm>
          <a:off x="355154" y="1412776"/>
          <a:ext cx="8321016" cy="4064000"/>
        </p:xfrm>
        <a:graphic>
          <a:graphicData uri="http://schemas.openxmlformats.org/drawingml/2006/chart">
            <c:chart xmlns:c="http://schemas.openxmlformats.org/drawingml/2006/chart" xmlns:r="http://schemas.openxmlformats.org/officeDocument/2006/relationships" r:id="rId7"/>
          </a:graphicData>
        </a:graphic>
      </p:graphicFrame>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program-selecting habits</a:t>
            </a:r>
            <a:endParaRPr lang="en-US" dirty="0"/>
          </a:p>
        </p:txBody>
      </p:sp>
      <p:sp>
        <p:nvSpPr>
          <p:cNvPr id="24" name="Text Placeholder 1"/>
          <p:cNvSpPr txBox="1">
            <a:spLocks/>
          </p:cNvSpPr>
          <p:nvPr>
            <p:custDataLst>
              <p:tags r:id="rId2"/>
            </p:custDataLst>
          </p:nvPr>
        </p:nvSpPr>
        <p:spPr bwMode="gray">
          <a:xfrm>
            <a:off x="427448" y="5373266"/>
            <a:ext cx="8321016" cy="1152078"/>
          </a:xfrm>
          <a:prstGeom prst="rect">
            <a:avLst/>
          </a:prstGeom>
          <a:solidFill>
            <a:srgbClr val="FFFFFF"/>
          </a:solidFill>
          <a:ln w="9525">
            <a:solidFill>
              <a:srgbClr val="000000"/>
            </a:solidFill>
          </a:ln>
        </p:spPr>
        <p:txBody>
          <a:bodyPr vert="horz" lIns="90000" tIns="72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typically found the programs by surfing, 61% of the programs they selected was watched alone</a:t>
            </a:r>
          </a:p>
          <a:p>
            <a:pPr lvl="1">
              <a:defRPr/>
            </a:pPr>
            <a:r>
              <a:rPr lang="en-US" sz="1200" b="1" dirty="0" smtClean="0"/>
              <a:t>ALONE, CONSCIOUS TV VIEWERS</a:t>
            </a:r>
            <a:r>
              <a:rPr lang="en-US" sz="1200" dirty="0" smtClean="0">
                <a:solidFill>
                  <a:srgbClr val="000000"/>
                </a:solidFill>
              </a:rPr>
              <a:t>: typically watched the programs alone and they have already decided what to watch (as they always or from time to time watch the given program) </a:t>
            </a:r>
          </a:p>
          <a:p>
            <a:pPr lvl="1">
              <a:defRPr/>
            </a:pPr>
            <a:r>
              <a:rPr lang="en-US" sz="1200" b="1" dirty="0" smtClean="0"/>
              <a:t>IN A COMPANY, CONSCIOUS TV VIEWERS</a:t>
            </a:r>
            <a:r>
              <a:rPr lang="en-US" sz="1200" dirty="0" smtClean="0">
                <a:solidFill>
                  <a:srgbClr val="000000"/>
                </a:solidFill>
              </a:rPr>
              <a:t>: typically watched the programs in a company, they have decided before the program had started to watch it (as they always or from time to time watch the given program)</a:t>
            </a:r>
            <a:endParaRPr lang="en-US" sz="1200" dirty="0">
              <a:solidFill>
                <a:srgbClr val="000000"/>
              </a:solidFill>
            </a:endParaRPr>
          </a:p>
        </p:txBody>
      </p:sp>
      <p:sp>
        <p:nvSpPr>
          <p:cNvPr id="8" name="Titel 1"/>
          <p:cNvSpPr>
            <a:spLocks noGrp="1"/>
          </p:cNvSpPr>
          <p:nvPr>
            <p:ph type="title"/>
            <p:custDataLst>
              <p:tags r:id="rId3"/>
            </p:custDataLst>
          </p:nvPr>
        </p:nvSpPr>
        <p:spPr bwMode="gray">
          <a:xfrm>
            <a:off x="323410" y="260350"/>
            <a:ext cx="6624854" cy="648300"/>
          </a:xfrm>
        </p:spPr>
        <p:txBody>
          <a:bodyPr/>
          <a:lstStyle/>
          <a:p>
            <a:r>
              <a:rPr lang="en-US" dirty="0" smtClean="0"/>
              <a:t>Main characteristics of the segments</a:t>
            </a:r>
            <a:endParaRPr lang="en-US" dirty="0"/>
          </a:p>
        </p:txBody>
      </p:sp>
      <p:sp>
        <p:nvSpPr>
          <p:cNvPr id="9" name="Textplatzhalter 6"/>
          <p:cNvSpPr txBox="1">
            <a:spLocks/>
          </p:cNvSpPr>
          <p:nvPr>
            <p:custDataLst>
              <p:tags r:id="rId4"/>
            </p:custDataLst>
          </p:nvPr>
        </p:nvSpPr>
        <p:spPr bwMode="gray">
          <a:xfrm>
            <a:off x="540496" y="5157124"/>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2160059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attitudes</a:t>
            </a:r>
            <a:endParaRPr lang="en-US" dirty="0"/>
          </a:p>
        </p:txBody>
      </p:sp>
      <p:graphicFrame>
        <p:nvGraphicFramePr>
          <p:cNvPr id="6" name="Diagram 5"/>
          <p:cNvGraphicFramePr/>
          <p:nvPr>
            <p:extLst>
              <p:ext uri="{D42A27DB-BD31-4B8C-83A1-F6EECF244321}">
                <p14:modId xmlns:p14="http://schemas.microsoft.com/office/powerpoint/2010/main" val="525740423"/>
              </p:ext>
            </p:extLst>
          </p:nvPr>
        </p:nvGraphicFramePr>
        <p:xfrm>
          <a:off x="355154" y="1412776"/>
          <a:ext cx="8537326" cy="5040560"/>
        </p:xfrm>
        <a:graphic>
          <a:graphicData uri="http://schemas.openxmlformats.org/drawingml/2006/chart">
            <c:chart xmlns:c="http://schemas.openxmlformats.org/drawingml/2006/chart" xmlns:r="http://schemas.openxmlformats.org/officeDocument/2006/relationships" r:id="rId6"/>
          </a:graphicData>
        </a:graphic>
      </p:graphicFrame>
      <p:sp>
        <p:nvSpPr>
          <p:cNvPr id="4" name="Szövegdoboz 3"/>
          <p:cNvSpPr txBox="1"/>
          <p:nvPr/>
        </p:nvSpPr>
        <p:spPr bwMode="gray">
          <a:xfrm>
            <a:off x="323528" y="1618395"/>
            <a:ext cx="1224136" cy="360040"/>
          </a:xfrm>
          <a:prstGeom prst="rect">
            <a:avLst/>
          </a:prstGeom>
          <a:noFill/>
        </p:spPr>
        <p:txBody>
          <a:bodyPr vert="horz" wrap="square" lIns="0" tIns="0" rIns="0" bIns="0" rtlCol="0" anchor="t" anchorCtr="0">
            <a:noAutofit/>
          </a:bodyPr>
          <a:lstStyle/>
          <a:p>
            <a:pPr>
              <a:spcBef>
                <a:spcPts val="600"/>
              </a:spcBef>
            </a:pPr>
            <a:r>
              <a:rPr lang="hu-HU" b="1" dirty="0" smtClean="0">
                <a:solidFill>
                  <a:schemeClr val="accent2"/>
                </a:solidFill>
                <a:latin typeface="Arial"/>
              </a:rPr>
              <a:t>PROGRAM</a:t>
            </a:r>
          </a:p>
        </p:txBody>
      </p:sp>
      <p:sp>
        <p:nvSpPr>
          <p:cNvPr id="8" name="Szövegdoboz 7"/>
          <p:cNvSpPr txBox="1"/>
          <p:nvPr/>
        </p:nvSpPr>
        <p:spPr bwMode="gray">
          <a:xfrm>
            <a:off x="319386" y="2636912"/>
            <a:ext cx="1800200" cy="360040"/>
          </a:xfrm>
          <a:prstGeom prst="rect">
            <a:avLst/>
          </a:prstGeom>
          <a:noFill/>
        </p:spPr>
        <p:txBody>
          <a:bodyPr vert="horz" wrap="square" lIns="0" tIns="0" rIns="0" bIns="0" rtlCol="0" anchor="t" anchorCtr="0">
            <a:noAutofit/>
          </a:bodyPr>
          <a:lstStyle/>
          <a:p>
            <a:pPr>
              <a:spcBef>
                <a:spcPts val="600"/>
              </a:spcBef>
            </a:pPr>
            <a:r>
              <a:rPr lang="hu-HU" b="1" dirty="0" smtClean="0">
                <a:solidFill>
                  <a:schemeClr val="accent2"/>
                </a:solidFill>
                <a:latin typeface="Arial"/>
              </a:rPr>
              <a:t>INFORMATION</a:t>
            </a:r>
          </a:p>
        </p:txBody>
      </p:sp>
      <p:sp>
        <p:nvSpPr>
          <p:cNvPr id="9" name="Szövegdoboz 8"/>
          <p:cNvSpPr txBox="1"/>
          <p:nvPr/>
        </p:nvSpPr>
        <p:spPr bwMode="gray">
          <a:xfrm>
            <a:off x="323528" y="3789040"/>
            <a:ext cx="1800200" cy="360040"/>
          </a:xfrm>
          <a:prstGeom prst="rect">
            <a:avLst/>
          </a:prstGeom>
          <a:noFill/>
        </p:spPr>
        <p:txBody>
          <a:bodyPr vert="horz" wrap="square" lIns="0" tIns="0" rIns="0" bIns="0" rtlCol="0" anchor="t" anchorCtr="0">
            <a:noAutofit/>
          </a:bodyPr>
          <a:lstStyle/>
          <a:p>
            <a:pPr>
              <a:spcBef>
                <a:spcPts val="600"/>
              </a:spcBef>
            </a:pPr>
            <a:r>
              <a:rPr lang="hu-HU" b="1" dirty="0" smtClean="0">
                <a:solidFill>
                  <a:schemeClr val="accent2"/>
                </a:solidFill>
                <a:latin typeface="Arial"/>
              </a:rPr>
              <a:t>PLATFORM</a:t>
            </a:r>
          </a:p>
        </p:txBody>
      </p:sp>
      <p:sp>
        <p:nvSpPr>
          <p:cNvPr id="10" name="Szövegdoboz 9"/>
          <p:cNvSpPr txBox="1"/>
          <p:nvPr/>
        </p:nvSpPr>
        <p:spPr bwMode="gray">
          <a:xfrm>
            <a:off x="323528" y="4725144"/>
            <a:ext cx="1800200" cy="360040"/>
          </a:xfrm>
          <a:prstGeom prst="rect">
            <a:avLst/>
          </a:prstGeom>
          <a:noFill/>
        </p:spPr>
        <p:txBody>
          <a:bodyPr vert="horz" wrap="square" lIns="0" tIns="0" rIns="0" bIns="0" rtlCol="0" anchor="t" anchorCtr="0">
            <a:noAutofit/>
          </a:bodyPr>
          <a:lstStyle/>
          <a:p>
            <a:pPr>
              <a:spcBef>
                <a:spcPts val="600"/>
              </a:spcBef>
            </a:pPr>
            <a:r>
              <a:rPr lang="hu-HU" b="1" dirty="0" smtClean="0">
                <a:solidFill>
                  <a:schemeClr val="accent2"/>
                </a:solidFill>
                <a:latin typeface="Arial"/>
              </a:rPr>
              <a:t>ROLE OF TV</a:t>
            </a:r>
          </a:p>
        </p:txBody>
      </p:sp>
      <p:sp>
        <p:nvSpPr>
          <p:cNvPr id="11" name="Szövegdoboz 10"/>
          <p:cNvSpPr txBox="1"/>
          <p:nvPr/>
        </p:nvSpPr>
        <p:spPr bwMode="gray">
          <a:xfrm>
            <a:off x="323528" y="5805264"/>
            <a:ext cx="1800200" cy="360040"/>
          </a:xfrm>
          <a:prstGeom prst="rect">
            <a:avLst/>
          </a:prstGeom>
          <a:noFill/>
        </p:spPr>
        <p:txBody>
          <a:bodyPr vert="horz" wrap="square" lIns="0" tIns="0" rIns="0" bIns="0" rtlCol="0" anchor="t" anchorCtr="0">
            <a:noAutofit/>
          </a:bodyPr>
          <a:lstStyle/>
          <a:p>
            <a:pPr>
              <a:spcBef>
                <a:spcPts val="600"/>
              </a:spcBef>
            </a:pPr>
            <a:r>
              <a:rPr lang="hu-HU" b="1" dirty="0" smtClean="0">
                <a:solidFill>
                  <a:schemeClr val="accent2"/>
                </a:solidFill>
                <a:latin typeface="Arial"/>
              </a:rPr>
              <a:t>DECISION</a:t>
            </a:r>
          </a:p>
        </p:txBody>
      </p:sp>
      <p:sp>
        <p:nvSpPr>
          <p:cNvPr id="13" name="Titel 1"/>
          <p:cNvSpPr>
            <a:spLocks noGrp="1"/>
          </p:cNvSpPr>
          <p:nvPr>
            <p:ph type="title"/>
            <p:custDataLst>
              <p:tags r:id="rId2"/>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4" name="Textplatzhalter 6"/>
          <p:cNvSpPr txBox="1">
            <a:spLocks/>
          </p:cNvSpPr>
          <p:nvPr>
            <p:custDataLst>
              <p:tags r:id="rId3"/>
            </p:custDataLst>
          </p:nvPr>
        </p:nvSpPr>
        <p:spPr bwMode="gray">
          <a:xfrm>
            <a:off x="429202" y="6309252"/>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384233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Dimensions based on the attitude statements</a:t>
            </a:r>
            <a:endParaRPr lang="en-US" dirty="0"/>
          </a:p>
        </p:txBody>
      </p:sp>
      <p:grpSp>
        <p:nvGrpSpPr>
          <p:cNvPr id="13" name="Gruppieren 3"/>
          <p:cNvGrpSpPr/>
          <p:nvPr>
            <p:custDataLst>
              <p:tags r:id="rId2"/>
            </p:custDataLst>
          </p:nvPr>
        </p:nvGrpSpPr>
        <p:grpSpPr bwMode="gray">
          <a:xfrm>
            <a:off x="323528" y="1556792"/>
            <a:ext cx="2684554" cy="3078432"/>
            <a:chOff x="323528" y="2584145"/>
            <a:chExt cx="1800930" cy="2255846"/>
          </a:xfrm>
        </p:grpSpPr>
        <p:sp>
          <p:nvSpPr>
            <p:cNvPr id="14" name="Freeform 41"/>
            <p:cNvSpPr>
              <a:spLocks/>
            </p:cNvSpPr>
            <p:nvPr>
              <p:custDataLst>
                <p:tags r:id="rId13"/>
              </p:custDataLst>
            </p:nvPr>
          </p:nvSpPr>
          <p:spPr bwMode="gray">
            <a:xfrm>
              <a:off x="323528" y="2636912"/>
              <a:ext cx="1800930" cy="2203079"/>
            </a:xfrm>
            <a:custGeom>
              <a:avLst/>
              <a:gdLst>
                <a:gd name="T0" fmla="*/ 657 w 657"/>
                <a:gd name="T1" fmla="*/ 512 h 804"/>
                <a:gd name="T2" fmla="*/ 645 w 657"/>
                <a:gd name="T3" fmla="*/ 483 h 804"/>
                <a:gd name="T4" fmla="*/ 633 w 657"/>
                <a:gd name="T5" fmla="*/ 486 h 804"/>
                <a:gd name="T6" fmla="*/ 549 w 657"/>
                <a:gd name="T7" fmla="*/ 502 h 804"/>
                <a:gd name="T8" fmla="*/ 507 w 657"/>
                <a:gd name="T9" fmla="*/ 402 h 804"/>
                <a:gd name="T10" fmla="*/ 549 w 657"/>
                <a:gd name="T11" fmla="*/ 302 h 804"/>
                <a:gd name="T12" fmla="*/ 633 w 657"/>
                <a:gd name="T13" fmla="*/ 318 h 804"/>
                <a:gd name="T14" fmla="*/ 645 w 657"/>
                <a:gd name="T15" fmla="*/ 322 h 804"/>
                <a:gd name="T16" fmla="*/ 657 w 657"/>
                <a:gd name="T17" fmla="*/ 293 h 804"/>
                <a:gd name="T18" fmla="*/ 626 w 657"/>
                <a:gd name="T19" fmla="*/ 117 h 804"/>
                <a:gd name="T20" fmla="*/ 438 w 657"/>
                <a:gd name="T21" fmla="*/ 151 h 804"/>
                <a:gd name="T22" fmla="*/ 378 w 657"/>
                <a:gd name="T23" fmla="*/ 105 h 804"/>
                <a:gd name="T24" fmla="*/ 389 w 657"/>
                <a:gd name="T25" fmla="*/ 76 h 804"/>
                <a:gd name="T26" fmla="*/ 404 w 657"/>
                <a:gd name="T27" fmla="*/ 37 h 804"/>
                <a:gd name="T28" fmla="*/ 329 w 657"/>
                <a:gd name="T29" fmla="*/ 0 h 804"/>
                <a:gd name="T30" fmla="*/ 254 w 657"/>
                <a:gd name="T31" fmla="*/ 37 h 804"/>
                <a:gd name="T32" fmla="*/ 269 w 657"/>
                <a:gd name="T33" fmla="*/ 76 h 804"/>
                <a:gd name="T34" fmla="*/ 280 w 657"/>
                <a:gd name="T35" fmla="*/ 105 h 804"/>
                <a:gd name="T36" fmla="*/ 220 w 657"/>
                <a:gd name="T37" fmla="*/ 151 h 804"/>
                <a:gd name="T38" fmla="*/ 32 w 657"/>
                <a:gd name="T39" fmla="*/ 117 h 804"/>
                <a:gd name="T40" fmla="*/ 0 w 657"/>
                <a:gd name="T41" fmla="*/ 293 h 804"/>
                <a:gd name="T42" fmla="*/ 13 w 657"/>
                <a:gd name="T43" fmla="*/ 322 h 804"/>
                <a:gd name="T44" fmla="*/ 25 w 657"/>
                <a:gd name="T45" fmla="*/ 318 h 804"/>
                <a:gd name="T46" fmla="*/ 109 w 657"/>
                <a:gd name="T47" fmla="*/ 302 h 804"/>
                <a:gd name="T48" fmla="*/ 151 w 657"/>
                <a:gd name="T49" fmla="*/ 402 h 804"/>
                <a:gd name="T50" fmla="*/ 109 w 657"/>
                <a:gd name="T51" fmla="*/ 502 h 804"/>
                <a:gd name="T52" fmla="*/ 25 w 657"/>
                <a:gd name="T53" fmla="*/ 486 h 804"/>
                <a:gd name="T54" fmla="*/ 13 w 657"/>
                <a:gd name="T55" fmla="*/ 483 h 804"/>
                <a:gd name="T56" fmla="*/ 0 w 657"/>
                <a:gd name="T57" fmla="*/ 512 h 804"/>
                <a:gd name="T58" fmla="*/ 32 w 657"/>
                <a:gd name="T59" fmla="*/ 688 h 804"/>
                <a:gd name="T60" fmla="*/ 220 w 657"/>
                <a:gd name="T61" fmla="*/ 654 h 804"/>
                <a:gd name="T62" fmla="*/ 280 w 657"/>
                <a:gd name="T63" fmla="*/ 700 h 804"/>
                <a:gd name="T64" fmla="*/ 269 w 657"/>
                <a:gd name="T65" fmla="*/ 729 h 804"/>
                <a:gd name="T66" fmla="*/ 254 w 657"/>
                <a:gd name="T67" fmla="*/ 768 h 804"/>
                <a:gd name="T68" fmla="*/ 329 w 657"/>
                <a:gd name="T69" fmla="*/ 804 h 804"/>
                <a:gd name="T70" fmla="*/ 404 w 657"/>
                <a:gd name="T71" fmla="*/ 768 h 804"/>
                <a:gd name="T72" fmla="*/ 389 w 657"/>
                <a:gd name="T73" fmla="*/ 729 h 804"/>
                <a:gd name="T74" fmla="*/ 378 w 657"/>
                <a:gd name="T75" fmla="*/ 700 h 804"/>
                <a:gd name="T76" fmla="*/ 438 w 657"/>
                <a:gd name="T77" fmla="*/ 654 h 804"/>
                <a:gd name="T78" fmla="*/ 626 w 657"/>
                <a:gd name="T79" fmla="*/ 688 h 804"/>
                <a:gd name="T80" fmla="*/ 657 w 657"/>
                <a:gd name="T81" fmla="*/ 51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7" h="804">
                  <a:moveTo>
                    <a:pt x="657" y="512"/>
                  </a:moveTo>
                  <a:cubicBezTo>
                    <a:pt x="657" y="498"/>
                    <a:pt x="651" y="485"/>
                    <a:pt x="645" y="483"/>
                  </a:cubicBezTo>
                  <a:cubicBezTo>
                    <a:pt x="642" y="481"/>
                    <a:pt x="638" y="482"/>
                    <a:pt x="633" y="486"/>
                  </a:cubicBezTo>
                  <a:cubicBezTo>
                    <a:pt x="617" y="499"/>
                    <a:pt x="580" y="518"/>
                    <a:pt x="549" y="502"/>
                  </a:cubicBezTo>
                  <a:cubicBezTo>
                    <a:pt x="521" y="489"/>
                    <a:pt x="507" y="456"/>
                    <a:pt x="507" y="402"/>
                  </a:cubicBezTo>
                  <a:cubicBezTo>
                    <a:pt x="507" y="349"/>
                    <a:pt x="521" y="315"/>
                    <a:pt x="549" y="302"/>
                  </a:cubicBezTo>
                  <a:cubicBezTo>
                    <a:pt x="580" y="287"/>
                    <a:pt x="617" y="306"/>
                    <a:pt x="633" y="318"/>
                  </a:cubicBezTo>
                  <a:cubicBezTo>
                    <a:pt x="638" y="322"/>
                    <a:pt x="642" y="324"/>
                    <a:pt x="645" y="322"/>
                  </a:cubicBezTo>
                  <a:cubicBezTo>
                    <a:pt x="652" y="319"/>
                    <a:pt x="657" y="305"/>
                    <a:pt x="657" y="293"/>
                  </a:cubicBezTo>
                  <a:cubicBezTo>
                    <a:pt x="657" y="231"/>
                    <a:pt x="647" y="172"/>
                    <a:pt x="626" y="117"/>
                  </a:cubicBezTo>
                  <a:cubicBezTo>
                    <a:pt x="567" y="139"/>
                    <a:pt x="504" y="151"/>
                    <a:pt x="438" y="151"/>
                  </a:cubicBezTo>
                  <a:cubicBezTo>
                    <a:pt x="409" y="151"/>
                    <a:pt x="378" y="133"/>
                    <a:pt x="378" y="105"/>
                  </a:cubicBezTo>
                  <a:cubicBezTo>
                    <a:pt x="378" y="95"/>
                    <a:pt x="382" y="85"/>
                    <a:pt x="389" y="76"/>
                  </a:cubicBezTo>
                  <a:cubicBezTo>
                    <a:pt x="395" y="68"/>
                    <a:pt x="404" y="52"/>
                    <a:pt x="404" y="37"/>
                  </a:cubicBezTo>
                  <a:cubicBezTo>
                    <a:pt x="404" y="7"/>
                    <a:pt x="363" y="0"/>
                    <a:pt x="329" y="0"/>
                  </a:cubicBezTo>
                  <a:cubicBezTo>
                    <a:pt x="295" y="0"/>
                    <a:pt x="254" y="7"/>
                    <a:pt x="254" y="37"/>
                  </a:cubicBezTo>
                  <a:cubicBezTo>
                    <a:pt x="254" y="52"/>
                    <a:pt x="263" y="68"/>
                    <a:pt x="269" y="76"/>
                  </a:cubicBezTo>
                  <a:cubicBezTo>
                    <a:pt x="276" y="85"/>
                    <a:pt x="280" y="95"/>
                    <a:pt x="280" y="105"/>
                  </a:cubicBezTo>
                  <a:cubicBezTo>
                    <a:pt x="280" y="133"/>
                    <a:pt x="249" y="151"/>
                    <a:pt x="220" y="151"/>
                  </a:cubicBezTo>
                  <a:cubicBezTo>
                    <a:pt x="154" y="151"/>
                    <a:pt x="91" y="139"/>
                    <a:pt x="32" y="117"/>
                  </a:cubicBezTo>
                  <a:cubicBezTo>
                    <a:pt x="11" y="172"/>
                    <a:pt x="0" y="231"/>
                    <a:pt x="0" y="293"/>
                  </a:cubicBezTo>
                  <a:cubicBezTo>
                    <a:pt x="0" y="307"/>
                    <a:pt x="7" y="319"/>
                    <a:pt x="13" y="322"/>
                  </a:cubicBezTo>
                  <a:cubicBezTo>
                    <a:pt x="16" y="324"/>
                    <a:pt x="20" y="322"/>
                    <a:pt x="25" y="318"/>
                  </a:cubicBezTo>
                  <a:cubicBezTo>
                    <a:pt x="40" y="306"/>
                    <a:pt x="77" y="287"/>
                    <a:pt x="109" y="302"/>
                  </a:cubicBezTo>
                  <a:cubicBezTo>
                    <a:pt x="137" y="315"/>
                    <a:pt x="151" y="349"/>
                    <a:pt x="151" y="402"/>
                  </a:cubicBezTo>
                  <a:cubicBezTo>
                    <a:pt x="151" y="456"/>
                    <a:pt x="137" y="489"/>
                    <a:pt x="109" y="502"/>
                  </a:cubicBezTo>
                  <a:cubicBezTo>
                    <a:pt x="77" y="518"/>
                    <a:pt x="40" y="499"/>
                    <a:pt x="25" y="486"/>
                  </a:cubicBezTo>
                  <a:cubicBezTo>
                    <a:pt x="20" y="482"/>
                    <a:pt x="16" y="481"/>
                    <a:pt x="13" y="483"/>
                  </a:cubicBezTo>
                  <a:cubicBezTo>
                    <a:pt x="7" y="485"/>
                    <a:pt x="0" y="498"/>
                    <a:pt x="0" y="512"/>
                  </a:cubicBezTo>
                  <a:cubicBezTo>
                    <a:pt x="0" y="573"/>
                    <a:pt x="11" y="633"/>
                    <a:pt x="32" y="688"/>
                  </a:cubicBezTo>
                  <a:cubicBezTo>
                    <a:pt x="91" y="665"/>
                    <a:pt x="154" y="654"/>
                    <a:pt x="220" y="654"/>
                  </a:cubicBezTo>
                  <a:cubicBezTo>
                    <a:pt x="249" y="654"/>
                    <a:pt x="280" y="672"/>
                    <a:pt x="280" y="700"/>
                  </a:cubicBezTo>
                  <a:cubicBezTo>
                    <a:pt x="280" y="710"/>
                    <a:pt x="276" y="720"/>
                    <a:pt x="269" y="729"/>
                  </a:cubicBezTo>
                  <a:cubicBezTo>
                    <a:pt x="263" y="736"/>
                    <a:pt x="254" y="753"/>
                    <a:pt x="254" y="768"/>
                  </a:cubicBezTo>
                  <a:cubicBezTo>
                    <a:pt x="254" y="798"/>
                    <a:pt x="295" y="804"/>
                    <a:pt x="329" y="804"/>
                  </a:cubicBezTo>
                  <a:cubicBezTo>
                    <a:pt x="363" y="804"/>
                    <a:pt x="404" y="798"/>
                    <a:pt x="404" y="768"/>
                  </a:cubicBezTo>
                  <a:cubicBezTo>
                    <a:pt x="404" y="753"/>
                    <a:pt x="395" y="736"/>
                    <a:pt x="389" y="729"/>
                  </a:cubicBezTo>
                  <a:cubicBezTo>
                    <a:pt x="382" y="720"/>
                    <a:pt x="378" y="710"/>
                    <a:pt x="378" y="700"/>
                  </a:cubicBezTo>
                  <a:cubicBezTo>
                    <a:pt x="378" y="672"/>
                    <a:pt x="409" y="654"/>
                    <a:pt x="438" y="654"/>
                  </a:cubicBezTo>
                  <a:cubicBezTo>
                    <a:pt x="504" y="654"/>
                    <a:pt x="567" y="665"/>
                    <a:pt x="626" y="688"/>
                  </a:cubicBezTo>
                  <a:cubicBezTo>
                    <a:pt x="647" y="633"/>
                    <a:pt x="657" y="573"/>
                    <a:pt x="657" y="512"/>
                  </a:cubicBez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15" name="Text Box 16"/>
            <p:cNvSpPr txBox="1">
              <a:spLocks noChangeArrowheads="1"/>
            </p:cNvSpPr>
            <p:nvPr>
              <p:custDataLst>
                <p:tags r:id="rId14"/>
              </p:custDataLst>
            </p:nvPr>
          </p:nvSpPr>
          <p:spPr bwMode="gray">
            <a:xfrm>
              <a:off x="539582" y="2584145"/>
              <a:ext cx="1368822" cy="1446876"/>
            </a:xfrm>
            <a:prstGeom prst="rect">
              <a:avLst/>
            </a:prstGeom>
            <a:noFill/>
            <a:ln w="12700">
              <a:noFill/>
              <a:miter lim="800000"/>
              <a:headEnd/>
              <a:tailEnd/>
            </a:ln>
          </p:spPr>
          <p:txBody>
            <a:bodyPr wrap="square" lIns="0" tIns="0" rIns="0" bIns="0" anchor="ctr" anchorCtr="0">
              <a:noAutofit/>
            </a:bodyPr>
            <a:lstStyle/>
            <a:p>
              <a:pPr algn="ctr"/>
              <a:r>
                <a:rPr lang="hu-HU" sz="1600" b="1" dirty="0" smtClean="0">
                  <a:solidFill>
                    <a:schemeClr val="bg1"/>
                  </a:solidFill>
                  <a:latin typeface="Arial" pitchFamily="34" charset="0"/>
                </a:rPr>
                <a:t>HABIT, PREFERENCE</a:t>
              </a:r>
              <a:endParaRPr lang="en-US" sz="1600" b="1" dirty="0">
                <a:solidFill>
                  <a:schemeClr val="bg1"/>
                </a:solidFill>
                <a:latin typeface="Arial" pitchFamily="34" charset="0"/>
              </a:endParaRPr>
            </a:p>
          </p:txBody>
        </p:sp>
      </p:grpSp>
      <p:grpSp>
        <p:nvGrpSpPr>
          <p:cNvPr id="16" name="Gruppieren 4"/>
          <p:cNvGrpSpPr/>
          <p:nvPr>
            <p:custDataLst>
              <p:tags r:id="rId3"/>
            </p:custDataLst>
          </p:nvPr>
        </p:nvGrpSpPr>
        <p:grpSpPr bwMode="gray">
          <a:xfrm>
            <a:off x="2757701" y="1916832"/>
            <a:ext cx="3281649" cy="2455463"/>
            <a:chOff x="1798605" y="2840371"/>
            <a:chExt cx="2201490" cy="1799340"/>
          </a:xfrm>
        </p:grpSpPr>
        <p:sp>
          <p:nvSpPr>
            <p:cNvPr id="17" name="Freeform 37"/>
            <p:cNvSpPr>
              <a:spLocks/>
            </p:cNvSpPr>
            <p:nvPr>
              <p:custDataLst>
                <p:tags r:id="rId11"/>
              </p:custDataLst>
            </p:nvPr>
          </p:nvSpPr>
          <p:spPr bwMode="gray">
            <a:xfrm>
              <a:off x="1798605" y="2840371"/>
              <a:ext cx="2201490" cy="1799340"/>
            </a:xfrm>
            <a:custGeom>
              <a:avLst/>
              <a:gdLst>
                <a:gd name="T0" fmla="*/ 511 w 804"/>
                <a:gd name="T1" fmla="*/ 657 h 657"/>
                <a:gd name="T2" fmla="*/ 482 w 804"/>
                <a:gd name="T3" fmla="*/ 644 h 657"/>
                <a:gd name="T4" fmla="*/ 486 w 804"/>
                <a:gd name="T5" fmla="*/ 632 h 657"/>
                <a:gd name="T6" fmla="*/ 502 w 804"/>
                <a:gd name="T7" fmla="*/ 548 h 657"/>
                <a:gd name="T8" fmla="*/ 402 w 804"/>
                <a:gd name="T9" fmla="*/ 507 h 657"/>
                <a:gd name="T10" fmla="*/ 302 w 804"/>
                <a:gd name="T11" fmla="*/ 548 h 657"/>
                <a:gd name="T12" fmla="*/ 318 w 804"/>
                <a:gd name="T13" fmla="*/ 632 h 657"/>
                <a:gd name="T14" fmla="*/ 322 w 804"/>
                <a:gd name="T15" fmla="*/ 644 h 657"/>
                <a:gd name="T16" fmla="*/ 293 w 804"/>
                <a:gd name="T17" fmla="*/ 657 h 657"/>
                <a:gd name="T18" fmla="*/ 116 w 804"/>
                <a:gd name="T19" fmla="*/ 625 h 657"/>
                <a:gd name="T20" fmla="*/ 150 w 804"/>
                <a:gd name="T21" fmla="*/ 438 h 657"/>
                <a:gd name="T22" fmla="*/ 104 w 804"/>
                <a:gd name="T23" fmla="*/ 377 h 657"/>
                <a:gd name="T24" fmla="*/ 75 w 804"/>
                <a:gd name="T25" fmla="*/ 389 h 657"/>
                <a:gd name="T26" fmla="*/ 37 w 804"/>
                <a:gd name="T27" fmla="*/ 403 h 657"/>
                <a:gd name="T28" fmla="*/ 0 w 804"/>
                <a:gd name="T29" fmla="*/ 328 h 657"/>
                <a:gd name="T30" fmla="*/ 37 w 804"/>
                <a:gd name="T31" fmla="*/ 253 h 657"/>
                <a:gd name="T32" fmla="*/ 75 w 804"/>
                <a:gd name="T33" fmla="*/ 268 h 657"/>
                <a:gd name="T34" fmla="*/ 104 w 804"/>
                <a:gd name="T35" fmla="*/ 279 h 657"/>
                <a:gd name="T36" fmla="*/ 150 w 804"/>
                <a:gd name="T37" fmla="*/ 219 h 657"/>
                <a:gd name="T38" fmla="*/ 116 w 804"/>
                <a:gd name="T39" fmla="*/ 31 h 657"/>
                <a:gd name="T40" fmla="*/ 293 w 804"/>
                <a:gd name="T41" fmla="*/ 0 h 657"/>
                <a:gd name="T42" fmla="*/ 322 w 804"/>
                <a:gd name="T43" fmla="*/ 13 h 657"/>
                <a:gd name="T44" fmla="*/ 318 w 804"/>
                <a:gd name="T45" fmla="*/ 25 h 657"/>
                <a:gd name="T46" fmla="*/ 302 w 804"/>
                <a:gd name="T47" fmla="*/ 109 h 657"/>
                <a:gd name="T48" fmla="*/ 402 w 804"/>
                <a:gd name="T49" fmla="*/ 150 h 657"/>
                <a:gd name="T50" fmla="*/ 502 w 804"/>
                <a:gd name="T51" fmla="*/ 109 h 657"/>
                <a:gd name="T52" fmla="*/ 486 w 804"/>
                <a:gd name="T53" fmla="*/ 25 h 657"/>
                <a:gd name="T54" fmla="*/ 482 w 804"/>
                <a:gd name="T55" fmla="*/ 13 h 657"/>
                <a:gd name="T56" fmla="*/ 511 w 804"/>
                <a:gd name="T57" fmla="*/ 0 h 657"/>
                <a:gd name="T58" fmla="*/ 688 w 804"/>
                <a:gd name="T59" fmla="*/ 31 h 657"/>
                <a:gd name="T60" fmla="*/ 654 w 804"/>
                <a:gd name="T61" fmla="*/ 219 h 657"/>
                <a:gd name="T62" fmla="*/ 700 w 804"/>
                <a:gd name="T63" fmla="*/ 279 h 657"/>
                <a:gd name="T64" fmla="*/ 729 w 804"/>
                <a:gd name="T65" fmla="*/ 268 h 657"/>
                <a:gd name="T66" fmla="*/ 768 w 804"/>
                <a:gd name="T67" fmla="*/ 253 h 657"/>
                <a:gd name="T68" fmla="*/ 804 w 804"/>
                <a:gd name="T69" fmla="*/ 328 h 657"/>
                <a:gd name="T70" fmla="*/ 768 w 804"/>
                <a:gd name="T71" fmla="*/ 403 h 657"/>
                <a:gd name="T72" fmla="*/ 729 w 804"/>
                <a:gd name="T73" fmla="*/ 389 h 657"/>
                <a:gd name="T74" fmla="*/ 700 w 804"/>
                <a:gd name="T75" fmla="*/ 377 h 657"/>
                <a:gd name="T76" fmla="*/ 654 w 804"/>
                <a:gd name="T77" fmla="*/ 438 h 657"/>
                <a:gd name="T78" fmla="*/ 688 w 804"/>
                <a:gd name="T79" fmla="*/ 625 h 657"/>
                <a:gd name="T80" fmla="*/ 511 w 804"/>
                <a:gd name="T81"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657">
                  <a:moveTo>
                    <a:pt x="511" y="657"/>
                  </a:moveTo>
                  <a:cubicBezTo>
                    <a:pt x="498" y="657"/>
                    <a:pt x="485" y="650"/>
                    <a:pt x="482" y="644"/>
                  </a:cubicBezTo>
                  <a:cubicBezTo>
                    <a:pt x="481" y="641"/>
                    <a:pt x="482" y="637"/>
                    <a:pt x="486" y="632"/>
                  </a:cubicBezTo>
                  <a:cubicBezTo>
                    <a:pt x="498" y="617"/>
                    <a:pt x="517" y="580"/>
                    <a:pt x="502" y="548"/>
                  </a:cubicBezTo>
                  <a:cubicBezTo>
                    <a:pt x="489" y="521"/>
                    <a:pt x="455" y="507"/>
                    <a:pt x="402" y="507"/>
                  </a:cubicBezTo>
                  <a:cubicBezTo>
                    <a:pt x="349" y="507"/>
                    <a:pt x="315" y="521"/>
                    <a:pt x="302" y="548"/>
                  </a:cubicBezTo>
                  <a:cubicBezTo>
                    <a:pt x="287" y="580"/>
                    <a:pt x="306" y="617"/>
                    <a:pt x="318" y="632"/>
                  </a:cubicBezTo>
                  <a:cubicBezTo>
                    <a:pt x="322" y="637"/>
                    <a:pt x="323" y="641"/>
                    <a:pt x="322" y="644"/>
                  </a:cubicBezTo>
                  <a:cubicBezTo>
                    <a:pt x="319" y="651"/>
                    <a:pt x="305" y="657"/>
                    <a:pt x="293" y="657"/>
                  </a:cubicBezTo>
                  <a:cubicBezTo>
                    <a:pt x="231" y="657"/>
                    <a:pt x="172" y="646"/>
                    <a:pt x="116" y="625"/>
                  </a:cubicBezTo>
                  <a:cubicBezTo>
                    <a:pt x="139" y="566"/>
                    <a:pt x="150" y="503"/>
                    <a:pt x="150" y="438"/>
                  </a:cubicBezTo>
                  <a:cubicBezTo>
                    <a:pt x="150" y="409"/>
                    <a:pt x="133" y="377"/>
                    <a:pt x="104" y="377"/>
                  </a:cubicBezTo>
                  <a:cubicBezTo>
                    <a:pt x="95" y="377"/>
                    <a:pt x="85" y="381"/>
                    <a:pt x="75" y="389"/>
                  </a:cubicBezTo>
                  <a:cubicBezTo>
                    <a:pt x="68" y="395"/>
                    <a:pt x="52" y="403"/>
                    <a:pt x="37" y="403"/>
                  </a:cubicBezTo>
                  <a:cubicBezTo>
                    <a:pt x="6" y="403"/>
                    <a:pt x="0" y="363"/>
                    <a:pt x="0" y="328"/>
                  </a:cubicBezTo>
                  <a:cubicBezTo>
                    <a:pt x="0" y="294"/>
                    <a:pt x="6" y="253"/>
                    <a:pt x="37" y="253"/>
                  </a:cubicBezTo>
                  <a:cubicBezTo>
                    <a:pt x="52" y="253"/>
                    <a:pt x="68" y="262"/>
                    <a:pt x="75" y="268"/>
                  </a:cubicBezTo>
                  <a:cubicBezTo>
                    <a:pt x="85" y="276"/>
                    <a:pt x="95" y="279"/>
                    <a:pt x="104" y="279"/>
                  </a:cubicBezTo>
                  <a:cubicBezTo>
                    <a:pt x="133" y="279"/>
                    <a:pt x="150" y="248"/>
                    <a:pt x="150" y="219"/>
                  </a:cubicBezTo>
                  <a:cubicBezTo>
                    <a:pt x="150" y="153"/>
                    <a:pt x="139" y="90"/>
                    <a:pt x="116" y="31"/>
                  </a:cubicBezTo>
                  <a:cubicBezTo>
                    <a:pt x="172" y="10"/>
                    <a:pt x="231" y="0"/>
                    <a:pt x="293" y="0"/>
                  </a:cubicBezTo>
                  <a:cubicBezTo>
                    <a:pt x="306" y="0"/>
                    <a:pt x="319" y="6"/>
                    <a:pt x="322" y="13"/>
                  </a:cubicBezTo>
                  <a:cubicBezTo>
                    <a:pt x="323" y="16"/>
                    <a:pt x="322" y="20"/>
                    <a:pt x="318" y="25"/>
                  </a:cubicBezTo>
                  <a:cubicBezTo>
                    <a:pt x="306" y="40"/>
                    <a:pt x="287" y="77"/>
                    <a:pt x="302" y="109"/>
                  </a:cubicBezTo>
                  <a:cubicBezTo>
                    <a:pt x="315" y="136"/>
                    <a:pt x="349" y="150"/>
                    <a:pt x="402" y="150"/>
                  </a:cubicBezTo>
                  <a:cubicBezTo>
                    <a:pt x="455" y="150"/>
                    <a:pt x="489" y="136"/>
                    <a:pt x="502" y="109"/>
                  </a:cubicBezTo>
                  <a:cubicBezTo>
                    <a:pt x="517" y="77"/>
                    <a:pt x="498" y="40"/>
                    <a:pt x="486" y="25"/>
                  </a:cubicBezTo>
                  <a:cubicBezTo>
                    <a:pt x="482" y="20"/>
                    <a:pt x="481" y="16"/>
                    <a:pt x="482" y="13"/>
                  </a:cubicBezTo>
                  <a:cubicBezTo>
                    <a:pt x="485" y="6"/>
                    <a:pt x="498" y="0"/>
                    <a:pt x="511" y="0"/>
                  </a:cubicBezTo>
                  <a:cubicBezTo>
                    <a:pt x="573" y="0"/>
                    <a:pt x="632" y="10"/>
                    <a:pt x="688" y="31"/>
                  </a:cubicBezTo>
                  <a:cubicBezTo>
                    <a:pt x="665" y="90"/>
                    <a:pt x="654" y="153"/>
                    <a:pt x="654" y="219"/>
                  </a:cubicBezTo>
                  <a:cubicBezTo>
                    <a:pt x="654" y="248"/>
                    <a:pt x="671" y="279"/>
                    <a:pt x="700" y="279"/>
                  </a:cubicBezTo>
                  <a:cubicBezTo>
                    <a:pt x="709" y="279"/>
                    <a:pt x="719" y="276"/>
                    <a:pt x="729" y="268"/>
                  </a:cubicBezTo>
                  <a:cubicBezTo>
                    <a:pt x="736" y="262"/>
                    <a:pt x="752" y="253"/>
                    <a:pt x="768" y="253"/>
                  </a:cubicBezTo>
                  <a:cubicBezTo>
                    <a:pt x="798" y="253"/>
                    <a:pt x="804" y="294"/>
                    <a:pt x="804" y="328"/>
                  </a:cubicBezTo>
                  <a:cubicBezTo>
                    <a:pt x="804" y="363"/>
                    <a:pt x="798" y="403"/>
                    <a:pt x="768" y="403"/>
                  </a:cubicBezTo>
                  <a:cubicBezTo>
                    <a:pt x="752" y="403"/>
                    <a:pt x="736" y="395"/>
                    <a:pt x="729" y="389"/>
                  </a:cubicBezTo>
                  <a:cubicBezTo>
                    <a:pt x="719" y="381"/>
                    <a:pt x="709" y="377"/>
                    <a:pt x="700" y="377"/>
                  </a:cubicBezTo>
                  <a:cubicBezTo>
                    <a:pt x="671" y="377"/>
                    <a:pt x="654" y="409"/>
                    <a:pt x="654" y="438"/>
                  </a:cubicBezTo>
                  <a:cubicBezTo>
                    <a:pt x="654" y="503"/>
                    <a:pt x="665" y="566"/>
                    <a:pt x="688" y="625"/>
                  </a:cubicBezTo>
                  <a:cubicBezTo>
                    <a:pt x="632" y="646"/>
                    <a:pt x="573" y="657"/>
                    <a:pt x="511" y="657"/>
                  </a:cubicBez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18" name="Text Box 17"/>
            <p:cNvSpPr txBox="1">
              <a:spLocks noChangeArrowheads="1"/>
            </p:cNvSpPr>
            <p:nvPr>
              <p:custDataLst>
                <p:tags r:id="rId12"/>
              </p:custDataLst>
            </p:nvPr>
          </p:nvSpPr>
          <p:spPr bwMode="gray">
            <a:xfrm>
              <a:off x="2403621" y="3284983"/>
              <a:ext cx="1080000" cy="936179"/>
            </a:xfrm>
            <a:prstGeom prst="rect">
              <a:avLst/>
            </a:prstGeom>
            <a:noFill/>
            <a:ln w="12700">
              <a:noFill/>
              <a:miter lim="800000"/>
              <a:headEnd/>
              <a:tailEnd/>
            </a:ln>
          </p:spPr>
          <p:txBody>
            <a:bodyPr wrap="square" lIns="0" tIns="0" rIns="0" bIns="0" anchor="ctr" anchorCtr="0">
              <a:noAutofit/>
            </a:bodyPr>
            <a:lstStyle/>
            <a:p>
              <a:pPr algn="ctr"/>
              <a:r>
                <a:rPr lang="hu-HU" sz="1600" b="1" dirty="0" smtClean="0">
                  <a:solidFill>
                    <a:schemeClr val="bg1"/>
                  </a:solidFill>
                  <a:latin typeface="Arial" pitchFamily="34" charset="0"/>
                </a:rPr>
                <a:t>CENTRAL ROLE</a:t>
              </a:r>
              <a:endParaRPr lang="en-US" sz="1600" b="1" dirty="0">
                <a:solidFill>
                  <a:schemeClr val="bg1"/>
                </a:solidFill>
                <a:latin typeface="Arial" pitchFamily="34" charset="0"/>
              </a:endParaRPr>
            </a:p>
          </p:txBody>
        </p:sp>
      </p:grpSp>
      <p:grpSp>
        <p:nvGrpSpPr>
          <p:cNvPr id="19" name="Gruppieren 6"/>
          <p:cNvGrpSpPr/>
          <p:nvPr>
            <p:custDataLst>
              <p:tags r:id="rId4"/>
            </p:custDataLst>
          </p:nvPr>
        </p:nvGrpSpPr>
        <p:grpSpPr bwMode="gray">
          <a:xfrm>
            <a:off x="5850255" y="1628801"/>
            <a:ext cx="2682185" cy="3096343"/>
            <a:chOff x="3672652" y="2636912"/>
            <a:chExt cx="1799340" cy="2268971"/>
          </a:xfrm>
        </p:grpSpPr>
        <p:sp>
          <p:nvSpPr>
            <p:cNvPr id="20" name="Freeform 39"/>
            <p:cNvSpPr>
              <a:spLocks/>
            </p:cNvSpPr>
            <p:nvPr>
              <p:custDataLst>
                <p:tags r:id="rId9"/>
              </p:custDataLst>
            </p:nvPr>
          </p:nvSpPr>
          <p:spPr bwMode="gray">
            <a:xfrm>
              <a:off x="3672652" y="2636912"/>
              <a:ext cx="1799340" cy="2203079"/>
            </a:xfrm>
            <a:custGeom>
              <a:avLst/>
              <a:gdLst>
                <a:gd name="T0" fmla="*/ 657 w 657"/>
                <a:gd name="T1" fmla="*/ 512 h 804"/>
                <a:gd name="T2" fmla="*/ 644 w 657"/>
                <a:gd name="T3" fmla="*/ 483 h 804"/>
                <a:gd name="T4" fmla="*/ 632 w 657"/>
                <a:gd name="T5" fmla="*/ 486 h 804"/>
                <a:gd name="T6" fmla="*/ 548 w 657"/>
                <a:gd name="T7" fmla="*/ 502 h 804"/>
                <a:gd name="T8" fmla="*/ 507 w 657"/>
                <a:gd name="T9" fmla="*/ 402 h 804"/>
                <a:gd name="T10" fmla="*/ 548 w 657"/>
                <a:gd name="T11" fmla="*/ 302 h 804"/>
                <a:gd name="T12" fmla="*/ 632 w 657"/>
                <a:gd name="T13" fmla="*/ 318 h 804"/>
                <a:gd name="T14" fmla="*/ 644 w 657"/>
                <a:gd name="T15" fmla="*/ 322 h 804"/>
                <a:gd name="T16" fmla="*/ 657 w 657"/>
                <a:gd name="T17" fmla="*/ 293 h 804"/>
                <a:gd name="T18" fmla="*/ 625 w 657"/>
                <a:gd name="T19" fmla="*/ 117 h 804"/>
                <a:gd name="T20" fmla="*/ 438 w 657"/>
                <a:gd name="T21" fmla="*/ 151 h 804"/>
                <a:gd name="T22" fmla="*/ 377 w 657"/>
                <a:gd name="T23" fmla="*/ 105 h 804"/>
                <a:gd name="T24" fmla="*/ 389 w 657"/>
                <a:gd name="T25" fmla="*/ 76 h 804"/>
                <a:gd name="T26" fmla="*/ 404 w 657"/>
                <a:gd name="T27" fmla="*/ 37 h 804"/>
                <a:gd name="T28" fmla="*/ 328 w 657"/>
                <a:gd name="T29" fmla="*/ 0 h 804"/>
                <a:gd name="T30" fmla="*/ 253 w 657"/>
                <a:gd name="T31" fmla="*/ 37 h 804"/>
                <a:gd name="T32" fmla="*/ 268 w 657"/>
                <a:gd name="T33" fmla="*/ 76 h 804"/>
                <a:gd name="T34" fmla="*/ 280 w 657"/>
                <a:gd name="T35" fmla="*/ 105 h 804"/>
                <a:gd name="T36" fmla="*/ 219 w 657"/>
                <a:gd name="T37" fmla="*/ 151 h 804"/>
                <a:gd name="T38" fmla="*/ 32 w 657"/>
                <a:gd name="T39" fmla="*/ 117 h 804"/>
                <a:gd name="T40" fmla="*/ 0 w 657"/>
                <a:gd name="T41" fmla="*/ 293 h 804"/>
                <a:gd name="T42" fmla="*/ 13 w 657"/>
                <a:gd name="T43" fmla="*/ 322 h 804"/>
                <a:gd name="T44" fmla="*/ 25 w 657"/>
                <a:gd name="T45" fmla="*/ 318 h 804"/>
                <a:gd name="T46" fmla="*/ 109 w 657"/>
                <a:gd name="T47" fmla="*/ 302 h 804"/>
                <a:gd name="T48" fmla="*/ 150 w 657"/>
                <a:gd name="T49" fmla="*/ 402 h 804"/>
                <a:gd name="T50" fmla="*/ 109 w 657"/>
                <a:gd name="T51" fmla="*/ 502 h 804"/>
                <a:gd name="T52" fmla="*/ 25 w 657"/>
                <a:gd name="T53" fmla="*/ 486 h 804"/>
                <a:gd name="T54" fmla="*/ 13 w 657"/>
                <a:gd name="T55" fmla="*/ 483 h 804"/>
                <a:gd name="T56" fmla="*/ 0 w 657"/>
                <a:gd name="T57" fmla="*/ 512 h 804"/>
                <a:gd name="T58" fmla="*/ 32 w 657"/>
                <a:gd name="T59" fmla="*/ 688 h 804"/>
                <a:gd name="T60" fmla="*/ 219 w 657"/>
                <a:gd name="T61" fmla="*/ 654 h 804"/>
                <a:gd name="T62" fmla="*/ 280 w 657"/>
                <a:gd name="T63" fmla="*/ 700 h 804"/>
                <a:gd name="T64" fmla="*/ 268 w 657"/>
                <a:gd name="T65" fmla="*/ 729 h 804"/>
                <a:gd name="T66" fmla="*/ 253 w 657"/>
                <a:gd name="T67" fmla="*/ 768 h 804"/>
                <a:gd name="T68" fmla="*/ 328 w 657"/>
                <a:gd name="T69" fmla="*/ 804 h 804"/>
                <a:gd name="T70" fmla="*/ 404 w 657"/>
                <a:gd name="T71" fmla="*/ 768 h 804"/>
                <a:gd name="T72" fmla="*/ 389 w 657"/>
                <a:gd name="T73" fmla="*/ 729 h 804"/>
                <a:gd name="T74" fmla="*/ 377 w 657"/>
                <a:gd name="T75" fmla="*/ 700 h 804"/>
                <a:gd name="T76" fmla="*/ 438 w 657"/>
                <a:gd name="T77" fmla="*/ 654 h 804"/>
                <a:gd name="T78" fmla="*/ 625 w 657"/>
                <a:gd name="T79" fmla="*/ 688 h 804"/>
                <a:gd name="T80" fmla="*/ 657 w 657"/>
                <a:gd name="T81" fmla="*/ 51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7" h="804">
                  <a:moveTo>
                    <a:pt x="657" y="512"/>
                  </a:moveTo>
                  <a:cubicBezTo>
                    <a:pt x="657" y="498"/>
                    <a:pt x="650" y="485"/>
                    <a:pt x="644" y="483"/>
                  </a:cubicBezTo>
                  <a:cubicBezTo>
                    <a:pt x="641" y="481"/>
                    <a:pt x="637" y="482"/>
                    <a:pt x="632" y="486"/>
                  </a:cubicBezTo>
                  <a:cubicBezTo>
                    <a:pt x="617" y="499"/>
                    <a:pt x="580" y="518"/>
                    <a:pt x="548" y="502"/>
                  </a:cubicBezTo>
                  <a:cubicBezTo>
                    <a:pt x="521" y="489"/>
                    <a:pt x="507" y="456"/>
                    <a:pt x="507" y="402"/>
                  </a:cubicBezTo>
                  <a:cubicBezTo>
                    <a:pt x="507" y="349"/>
                    <a:pt x="521" y="315"/>
                    <a:pt x="548" y="302"/>
                  </a:cubicBezTo>
                  <a:cubicBezTo>
                    <a:pt x="580" y="287"/>
                    <a:pt x="617" y="306"/>
                    <a:pt x="632" y="318"/>
                  </a:cubicBezTo>
                  <a:cubicBezTo>
                    <a:pt x="637" y="322"/>
                    <a:pt x="641" y="324"/>
                    <a:pt x="644" y="322"/>
                  </a:cubicBezTo>
                  <a:cubicBezTo>
                    <a:pt x="651" y="319"/>
                    <a:pt x="657" y="305"/>
                    <a:pt x="657" y="293"/>
                  </a:cubicBezTo>
                  <a:cubicBezTo>
                    <a:pt x="657" y="231"/>
                    <a:pt x="646" y="172"/>
                    <a:pt x="625" y="117"/>
                  </a:cubicBezTo>
                  <a:cubicBezTo>
                    <a:pt x="567" y="139"/>
                    <a:pt x="504" y="151"/>
                    <a:pt x="438" y="151"/>
                  </a:cubicBezTo>
                  <a:cubicBezTo>
                    <a:pt x="409" y="151"/>
                    <a:pt x="377" y="133"/>
                    <a:pt x="377" y="105"/>
                  </a:cubicBezTo>
                  <a:cubicBezTo>
                    <a:pt x="377" y="95"/>
                    <a:pt x="381" y="85"/>
                    <a:pt x="389" y="76"/>
                  </a:cubicBezTo>
                  <a:cubicBezTo>
                    <a:pt x="395" y="68"/>
                    <a:pt x="404" y="52"/>
                    <a:pt x="404" y="37"/>
                  </a:cubicBezTo>
                  <a:cubicBezTo>
                    <a:pt x="404" y="7"/>
                    <a:pt x="363" y="0"/>
                    <a:pt x="328" y="0"/>
                  </a:cubicBezTo>
                  <a:cubicBezTo>
                    <a:pt x="294" y="0"/>
                    <a:pt x="253" y="7"/>
                    <a:pt x="253" y="37"/>
                  </a:cubicBezTo>
                  <a:cubicBezTo>
                    <a:pt x="253" y="52"/>
                    <a:pt x="262" y="68"/>
                    <a:pt x="268" y="76"/>
                  </a:cubicBezTo>
                  <a:cubicBezTo>
                    <a:pt x="276" y="85"/>
                    <a:pt x="280" y="95"/>
                    <a:pt x="280" y="105"/>
                  </a:cubicBezTo>
                  <a:cubicBezTo>
                    <a:pt x="280" y="133"/>
                    <a:pt x="248" y="151"/>
                    <a:pt x="219" y="151"/>
                  </a:cubicBezTo>
                  <a:cubicBezTo>
                    <a:pt x="153" y="151"/>
                    <a:pt x="90" y="139"/>
                    <a:pt x="32" y="117"/>
                  </a:cubicBezTo>
                  <a:cubicBezTo>
                    <a:pt x="11" y="172"/>
                    <a:pt x="0" y="231"/>
                    <a:pt x="0" y="293"/>
                  </a:cubicBezTo>
                  <a:cubicBezTo>
                    <a:pt x="0" y="307"/>
                    <a:pt x="7" y="319"/>
                    <a:pt x="13" y="322"/>
                  </a:cubicBezTo>
                  <a:cubicBezTo>
                    <a:pt x="16" y="324"/>
                    <a:pt x="20" y="322"/>
                    <a:pt x="25" y="318"/>
                  </a:cubicBezTo>
                  <a:cubicBezTo>
                    <a:pt x="40" y="306"/>
                    <a:pt x="77" y="287"/>
                    <a:pt x="109" y="302"/>
                  </a:cubicBezTo>
                  <a:cubicBezTo>
                    <a:pt x="136" y="315"/>
                    <a:pt x="150" y="349"/>
                    <a:pt x="150" y="402"/>
                  </a:cubicBezTo>
                  <a:cubicBezTo>
                    <a:pt x="150" y="456"/>
                    <a:pt x="136" y="489"/>
                    <a:pt x="109" y="502"/>
                  </a:cubicBezTo>
                  <a:cubicBezTo>
                    <a:pt x="77" y="518"/>
                    <a:pt x="40" y="499"/>
                    <a:pt x="25" y="486"/>
                  </a:cubicBezTo>
                  <a:cubicBezTo>
                    <a:pt x="20" y="482"/>
                    <a:pt x="16" y="481"/>
                    <a:pt x="13" y="483"/>
                  </a:cubicBezTo>
                  <a:cubicBezTo>
                    <a:pt x="7" y="485"/>
                    <a:pt x="0" y="498"/>
                    <a:pt x="0" y="512"/>
                  </a:cubicBezTo>
                  <a:cubicBezTo>
                    <a:pt x="0" y="573"/>
                    <a:pt x="11" y="633"/>
                    <a:pt x="32" y="688"/>
                  </a:cubicBezTo>
                  <a:cubicBezTo>
                    <a:pt x="90" y="665"/>
                    <a:pt x="153" y="654"/>
                    <a:pt x="219" y="654"/>
                  </a:cubicBezTo>
                  <a:cubicBezTo>
                    <a:pt x="248" y="654"/>
                    <a:pt x="280" y="672"/>
                    <a:pt x="280" y="700"/>
                  </a:cubicBezTo>
                  <a:cubicBezTo>
                    <a:pt x="280" y="710"/>
                    <a:pt x="276" y="720"/>
                    <a:pt x="268" y="729"/>
                  </a:cubicBezTo>
                  <a:cubicBezTo>
                    <a:pt x="262" y="736"/>
                    <a:pt x="253" y="753"/>
                    <a:pt x="253" y="768"/>
                  </a:cubicBezTo>
                  <a:cubicBezTo>
                    <a:pt x="253" y="798"/>
                    <a:pt x="294" y="804"/>
                    <a:pt x="328" y="804"/>
                  </a:cubicBezTo>
                  <a:cubicBezTo>
                    <a:pt x="363" y="804"/>
                    <a:pt x="404" y="798"/>
                    <a:pt x="404" y="768"/>
                  </a:cubicBezTo>
                  <a:cubicBezTo>
                    <a:pt x="404" y="753"/>
                    <a:pt x="395" y="736"/>
                    <a:pt x="389" y="729"/>
                  </a:cubicBezTo>
                  <a:cubicBezTo>
                    <a:pt x="381" y="720"/>
                    <a:pt x="377" y="710"/>
                    <a:pt x="377" y="700"/>
                  </a:cubicBezTo>
                  <a:cubicBezTo>
                    <a:pt x="377" y="672"/>
                    <a:pt x="409" y="654"/>
                    <a:pt x="438" y="654"/>
                  </a:cubicBezTo>
                  <a:cubicBezTo>
                    <a:pt x="504" y="654"/>
                    <a:pt x="567" y="665"/>
                    <a:pt x="625" y="688"/>
                  </a:cubicBezTo>
                  <a:cubicBezTo>
                    <a:pt x="646" y="633"/>
                    <a:pt x="657" y="573"/>
                    <a:pt x="657" y="512"/>
                  </a:cubicBezTo>
                  <a:close/>
                </a:path>
              </a:pathLst>
            </a:custGeom>
            <a:solidFill>
              <a:schemeClr val="accent3"/>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21" name="Text Box 18"/>
            <p:cNvSpPr txBox="1">
              <a:spLocks noChangeArrowheads="1"/>
            </p:cNvSpPr>
            <p:nvPr>
              <p:custDataLst>
                <p:tags r:id="rId10"/>
              </p:custDataLst>
            </p:nvPr>
          </p:nvSpPr>
          <p:spPr bwMode="gray">
            <a:xfrm>
              <a:off x="3926185" y="3571754"/>
              <a:ext cx="1340288" cy="1334129"/>
            </a:xfrm>
            <a:prstGeom prst="rect">
              <a:avLst/>
            </a:prstGeom>
            <a:noFill/>
            <a:ln w="12700">
              <a:noFill/>
              <a:miter lim="800000"/>
              <a:headEnd/>
              <a:tailEnd/>
            </a:ln>
          </p:spPr>
          <p:txBody>
            <a:bodyPr wrap="square" lIns="0" tIns="0" rIns="0" bIns="0" anchor="ctr" anchorCtr="0">
              <a:noAutofit/>
            </a:bodyPr>
            <a:lstStyle/>
            <a:p>
              <a:pPr algn="ctr"/>
              <a:r>
                <a:rPr lang="hu-HU" sz="1600" b="1" dirty="0" smtClean="0">
                  <a:solidFill>
                    <a:schemeClr val="bg1"/>
                  </a:solidFill>
                  <a:latin typeface="Arial" pitchFamily="34" charset="0"/>
                </a:rPr>
                <a:t>SUPPLEMENTARY ROLE</a:t>
              </a:r>
              <a:endParaRPr lang="en-US" sz="1600" b="1" dirty="0">
                <a:solidFill>
                  <a:schemeClr val="bg1"/>
                </a:solidFill>
                <a:latin typeface="Arial" pitchFamily="34" charset="0"/>
              </a:endParaRPr>
            </a:p>
          </p:txBody>
        </p:sp>
      </p:grpSp>
      <p:sp>
        <p:nvSpPr>
          <p:cNvPr id="22" name="Text Placeholder 1"/>
          <p:cNvSpPr txBox="1">
            <a:spLocks/>
          </p:cNvSpPr>
          <p:nvPr>
            <p:custDataLst>
              <p:tags r:id="rId5"/>
            </p:custDataLst>
          </p:nvPr>
        </p:nvSpPr>
        <p:spPr bwMode="gray">
          <a:xfrm>
            <a:off x="323255" y="4869582"/>
            <a:ext cx="2736577" cy="1512168"/>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400" dirty="0" smtClean="0"/>
              <a:t>Watching TV is a routine program, there are at least 1-2 programs every day, which they follow. These programs are their favorite ones, or parts of the daily routine (e.g. news, series)</a:t>
            </a:r>
          </a:p>
        </p:txBody>
      </p:sp>
      <p:sp>
        <p:nvSpPr>
          <p:cNvPr id="23" name="Text Placeholder 1"/>
          <p:cNvSpPr txBox="1">
            <a:spLocks/>
          </p:cNvSpPr>
          <p:nvPr>
            <p:custDataLst>
              <p:tags r:id="rId6"/>
            </p:custDataLst>
          </p:nvPr>
        </p:nvSpPr>
        <p:spPr bwMode="gray">
          <a:xfrm>
            <a:off x="3203848" y="4869682"/>
            <a:ext cx="2736577" cy="1512168"/>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400" dirty="0" smtClean="0"/>
              <a:t>TV play a central role in leisure time, it is an integral part of daily routine, they can’t imagine their lives without a TV.</a:t>
            </a:r>
          </a:p>
          <a:p>
            <a:pPr>
              <a:spcAft>
                <a:spcPts val="300"/>
              </a:spcAft>
            </a:pPr>
            <a:endParaRPr lang="en-US" sz="1400" dirty="0" smtClean="0"/>
          </a:p>
        </p:txBody>
      </p:sp>
      <p:sp>
        <p:nvSpPr>
          <p:cNvPr id="24" name="Text Placeholder 1"/>
          <p:cNvSpPr txBox="1">
            <a:spLocks/>
          </p:cNvSpPr>
          <p:nvPr>
            <p:custDataLst>
              <p:tags r:id="rId7"/>
            </p:custDataLst>
          </p:nvPr>
        </p:nvSpPr>
        <p:spPr bwMode="gray">
          <a:xfrm>
            <a:off x="6084168" y="4869161"/>
            <a:ext cx="2736577" cy="1512168"/>
          </a:xfrm>
          <a:prstGeom prst="rect">
            <a:avLst/>
          </a:prstGeom>
          <a:noFill/>
          <a:ln w="9525">
            <a:noFill/>
          </a:ln>
        </p:spPr>
        <p:txBody>
          <a:bodyPr vert="horz" lIns="0" tIns="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en-US" sz="1400" dirty="0" smtClean="0"/>
              <a:t>TV is only a background noise, it is turned on and goes under the respondents are doing something else. Multi-media consumption is typical</a:t>
            </a:r>
            <a:r>
              <a:rPr lang="hu-HU" sz="1400" dirty="0" smtClean="0"/>
              <a:t>.</a:t>
            </a:r>
            <a:endParaRPr lang="en-US" sz="1400" dirty="0" smtClean="0"/>
          </a:p>
        </p:txBody>
      </p:sp>
      <p:sp>
        <p:nvSpPr>
          <p:cNvPr id="25" name="Titel 1"/>
          <p:cNvSpPr>
            <a:spLocks noGrp="1"/>
          </p:cNvSpPr>
          <p:nvPr>
            <p:ph type="title"/>
            <p:custDataLst>
              <p:tags r:id="rId8"/>
            </p:custDataLst>
          </p:nvPr>
        </p:nvSpPr>
        <p:spPr bwMode="gray">
          <a:xfrm>
            <a:off x="323410" y="260350"/>
            <a:ext cx="6624854" cy="648300"/>
          </a:xfrm>
        </p:spPr>
        <p:txBody>
          <a:bodyPr/>
          <a:lstStyle/>
          <a:p>
            <a:r>
              <a:rPr lang="en-US" dirty="0" smtClean="0"/>
              <a:t>Main characteristics of the segments</a:t>
            </a:r>
            <a:endParaRPr lang="en-US" dirty="0"/>
          </a:p>
        </p:txBody>
      </p:sp>
    </p:spTree>
    <p:custDataLst>
      <p:tags r:id="rId1"/>
    </p:custDataLst>
    <p:extLst>
      <p:ext uri="{BB962C8B-B14F-4D97-AF65-F5344CB8AC3E}">
        <p14:creationId xmlns:p14="http://schemas.microsoft.com/office/powerpoint/2010/main" val="312179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4"/>
          <p:cNvGraphicFramePr>
            <a:graphicFrameLocks/>
          </p:cNvGraphicFramePr>
          <p:nvPr>
            <p:custDataLst>
              <p:tags r:id="rId2"/>
            </p:custDataLst>
            <p:extLst>
              <p:ext uri="{D42A27DB-BD31-4B8C-83A1-F6EECF244321}">
                <p14:modId xmlns:p14="http://schemas.microsoft.com/office/powerpoint/2010/main" val="4052085058"/>
              </p:ext>
            </p:extLst>
          </p:nvPr>
        </p:nvGraphicFramePr>
        <p:xfrm>
          <a:off x="1115615" y="1556792"/>
          <a:ext cx="7629005" cy="4248472"/>
        </p:xfrm>
        <a:graphic>
          <a:graphicData uri="http://schemas.openxmlformats.org/drawingml/2006/chart">
            <c:chart xmlns:c="http://schemas.openxmlformats.org/drawingml/2006/chart" xmlns:r="http://schemas.openxmlformats.org/officeDocument/2006/relationships" r:id="rId7"/>
          </a:graphicData>
        </a:graphic>
      </p:graphicFrame>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dimensions based on attitude statements</a:t>
            </a:r>
            <a:endParaRPr lang="en-US" dirty="0"/>
          </a:p>
        </p:txBody>
      </p:sp>
      <p:sp>
        <p:nvSpPr>
          <p:cNvPr id="5" name="Text Placeholder 1"/>
          <p:cNvSpPr txBox="1">
            <a:spLocks/>
          </p:cNvSpPr>
          <p:nvPr>
            <p:custDataLst>
              <p:tags r:id="rId3"/>
            </p:custDataLst>
          </p:nvPr>
        </p:nvSpPr>
        <p:spPr bwMode="gray">
          <a:xfrm>
            <a:off x="323528" y="5373216"/>
            <a:ext cx="8568952" cy="1080120"/>
          </a:xfrm>
          <a:prstGeom prst="rect">
            <a:avLst/>
          </a:prstGeom>
          <a:solidFill>
            <a:srgbClr val="FFFFFF"/>
          </a:solidFill>
          <a:ln w="9525">
            <a:solidFill>
              <a:srgbClr val="000000"/>
            </a:solidFill>
          </a:ln>
        </p:spPr>
        <p:txBody>
          <a:bodyPr vert="horz" lIns="36000" tIns="36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to select  programs based on habits or preference is less typical, many times TV plays only a supplementary role in their leisure time</a:t>
            </a:r>
          </a:p>
          <a:p>
            <a:pPr lvl="1">
              <a:defRPr/>
            </a:pPr>
            <a:r>
              <a:rPr lang="en-US" sz="1200" b="1" dirty="0" smtClean="0"/>
              <a:t>ALONE, CONSCIOUS TV VIEWERS</a:t>
            </a:r>
            <a:r>
              <a:rPr lang="en-US" sz="1200" dirty="0" smtClean="0">
                <a:solidFill>
                  <a:srgbClr val="000000"/>
                </a:solidFill>
              </a:rPr>
              <a:t>: more likely select programs because of habit (they generally watch the given program, or it is a favorite one), TV plays a central role in their life</a:t>
            </a:r>
          </a:p>
          <a:p>
            <a:pPr lvl="1">
              <a:defRPr/>
            </a:pPr>
            <a:r>
              <a:rPr lang="en-US" sz="1200" b="1" dirty="0" smtClean="0"/>
              <a:t>IN A COMPANY, CONSCIOUS TV VIEWERS</a:t>
            </a:r>
            <a:r>
              <a:rPr lang="en-US" sz="1200" dirty="0" smtClean="0">
                <a:solidFill>
                  <a:srgbClr val="000000"/>
                </a:solidFill>
              </a:rPr>
              <a:t>: very similar to the </a:t>
            </a:r>
            <a:r>
              <a:rPr lang="en-US" sz="1200" dirty="0" err="1" smtClean="0">
                <a:solidFill>
                  <a:srgbClr val="000000"/>
                </a:solidFill>
              </a:rPr>
              <a:t>av</a:t>
            </a:r>
            <a:r>
              <a:rPr lang="hu-HU" sz="1200" dirty="0" smtClean="0">
                <a:solidFill>
                  <a:srgbClr val="000000"/>
                </a:solidFill>
              </a:rPr>
              <a:t>e</a:t>
            </a:r>
            <a:r>
              <a:rPr lang="en-US" sz="1200" dirty="0" smtClean="0">
                <a:solidFill>
                  <a:srgbClr val="000000"/>
                </a:solidFill>
              </a:rPr>
              <a:t>rage</a:t>
            </a: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3" name="Szövegdoboz 2"/>
          <p:cNvSpPr txBox="1"/>
          <p:nvPr/>
        </p:nvSpPr>
        <p:spPr bwMode="gray">
          <a:xfrm>
            <a:off x="107504" y="3393953"/>
            <a:ext cx="1691680" cy="323079"/>
          </a:xfrm>
          <a:prstGeom prst="rect">
            <a:avLst/>
          </a:prstGeom>
          <a:noFill/>
        </p:spPr>
        <p:txBody>
          <a:bodyPr vert="horz" wrap="square" lIns="0" tIns="0" rIns="0" bIns="0" rtlCol="0" anchor="t" anchorCtr="0">
            <a:noAutofit/>
          </a:bodyPr>
          <a:lstStyle/>
          <a:p>
            <a:pPr algn="r">
              <a:spcBef>
                <a:spcPts val="600"/>
              </a:spcBef>
            </a:pPr>
            <a:r>
              <a:rPr lang="en-US" sz="1000" b="1" dirty="0" smtClean="0">
                <a:latin typeface="Arial"/>
              </a:rPr>
              <a:t>Average of total sample:</a:t>
            </a:r>
          </a:p>
        </p:txBody>
      </p:sp>
      <p:sp>
        <p:nvSpPr>
          <p:cNvPr id="8" name="Titel 1"/>
          <p:cNvSpPr>
            <a:spLocks noGrp="1"/>
          </p:cNvSpPr>
          <p:nvPr>
            <p:ph type="title"/>
            <p:custDataLst>
              <p:tags r:id="rId4"/>
            </p:custDataLst>
          </p:nvPr>
        </p:nvSpPr>
        <p:spPr bwMode="gray">
          <a:xfrm>
            <a:off x="323410" y="260350"/>
            <a:ext cx="6624854" cy="648300"/>
          </a:xfrm>
        </p:spPr>
        <p:txBody>
          <a:bodyPr/>
          <a:lstStyle/>
          <a:p>
            <a:r>
              <a:rPr lang="en-US" dirty="0" smtClean="0"/>
              <a:t>Main characteristics of the segments</a:t>
            </a:r>
            <a:endParaRPr lang="en-US" dirty="0"/>
          </a:p>
        </p:txBody>
      </p:sp>
    </p:spTree>
    <p:custDataLst>
      <p:tags r:id="rId1"/>
    </p:custDataLst>
    <p:extLst>
      <p:ext uri="{BB962C8B-B14F-4D97-AF65-F5344CB8AC3E}">
        <p14:creationId xmlns:p14="http://schemas.microsoft.com/office/powerpoint/2010/main" val="115313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number of programs watched on the different channels</a:t>
            </a:r>
            <a:endParaRPr lang="en-US" dirty="0"/>
          </a:p>
        </p:txBody>
      </p:sp>
      <p:graphicFrame>
        <p:nvGraphicFramePr>
          <p:cNvPr id="7" name="Content Placeholder 4"/>
          <p:cNvGraphicFramePr>
            <a:graphicFrameLocks/>
          </p:cNvGraphicFramePr>
          <p:nvPr>
            <p:custDataLst>
              <p:tags r:id="rId2"/>
            </p:custDataLst>
            <p:extLst>
              <p:ext uri="{D42A27DB-BD31-4B8C-83A1-F6EECF244321}">
                <p14:modId xmlns:p14="http://schemas.microsoft.com/office/powerpoint/2010/main" val="289128324"/>
              </p:ext>
            </p:extLst>
          </p:nvPr>
        </p:nvGraphicFramePr>
        <p:xfrm>
          <a:off x="597314" y="1556792"/>
          <a:ext cx="8223158" cy="3744466"/>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 Placeholder 1"/>
          <p:cNvSpPr txBox="1">
            <a:spLocks/>
          </p:cNvSpPr>
          <p:nvPr>
            <p:custDataLst>
              <p:tags r:id="rId3"/>
            </p:custDataLst>
          </p:nvPr>
        </p:nvSpPr>
        <p:spPr bwMode="gray">
          <a:xfrm>
            <a:off x="323528" y="5445274"/>
            <a:ext cx="8568952" cy="1008062"/>
          </a:xfrm>
          <a:prstGeom prst="rect">
            <a:avLst/>
          </a:prstGeom>
          <a:solidFill>
            <a:srgbClr val="FFFFFF"/>
          </a:solidFill>
          <a:ln w="9525">
            <a:solidFill>
              <a:srgbClr val="000000"/>
            </a:solidFill>
          </a:ln>
        </p:spPr>
        <p:txBody>
          <a:bodyPr vert="horz" lIns="36000" tIns="36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b="1" dirty="0" smtClean="0">
                <a:solidFill>
                  <a:srgbClr val="000000"/>
                </a:solidFill>
              </a:rPr>
              <a:t>SWICHERS</a:t>
            </a:r>
            <a:r>
              <a:rPr lang="en-US" sz="1200" dirty="0" smtClean="0">
                <a:solidFill>
                  <a:srgbClr val="000000"/>
                </a:solidFill>
                <a:latin typeface="Arial"/>
              </a:rPr>
              <a:t>: higher share of watched programs on Viasat3 and Cool and less watched programs on RTL </a:t>
            </a:r>
            <a:r>
              <a:rPr lang="en-US" sz="1200" dirty="0" err="1" smtClean="0">
                <a:solidFill>
                  <a:srgbClr val="000000"/>
                </a:solidFill>
                <a:latin typeface="Arial"/>
              </a:rPr>
              <a:t>Klub</a:t>
            </a:r>
            <a:r>
              <a:rPr lang="en-US" sz="1200" dirty="0" smtClean="0">
                <a:solidFill>
                  <a:srgbClr val="000000"/>
                </a:solidFill>
                <a:latin typeface="Arial"/>
              </a:rPr>
              <a:t> than the average</a:t>
            </a:r>
          </a:p>
          <a:p>
            <a:pPr lvl="1">
              <a:defRPr/>
            </a:pPr>
            <a:r>
              <a:rPr lang="en-US" sz="1200" b="1" dirty="0" smtClean="0"/>
              <a:t>ALONE, CONSCIOUS TV VIEWERS</a:t>
            </a:r>
            <a:r>
              <a:rPr lang="en-US" sz="1200" dirty="0" smtClean="0">
                <a:solidFill>
                  <a:srgbClr val="000000"/>
                </a:solidFill>
              </a:rPr>
              <a:t>: almost the same patterns as the average</a:t>
            </a:r>
          </a:p>
          <a:p>
            <a:pPr lvl="1">
              <a:defRPr/>
            </a:pPr>
            <a:r>
              <a:rPr lang="en-US" sz="1200" b="1" dirty="0" smtClean="0"/>
              <a:t>IN A COMPANY, CONSCIOUS TV VIEWERS</a:t>
            </a:r>
            <a:r>
              <a:rPr lang="en-US" sz="1200" dirty="0" smtClean="0">
                <a:solidFill>
                  <a:srgbClr val="000000"/>
                </a:solidFill>
              </a:rPr>
              <a:t>: much more watched programs on RTL </a:t>
            </a:r>
            <a:r>
              <a:rPr lang="en-US" sz="1200" dirty="0" err="1" smtClean="0">
                <a:solidFill>
                  <a:srgbClr val="000000"/>
                </a:solidFill>
              </a:rPr>
              <a:t>Klub</a:t>
            </a:r>
            <a:r>
              <a:rPr lang="en-US" sz="1200" dirty="0" smtClean="0">
                <a:solidFill>
                  <a:srgbClr val="000000"/>
                </a:solidFill>
              </a:rPr>
              <a:t> than the average</a:t>
            </a:r>
            <a:endParaRPr kumimoji="0" lang="en-US" sz="1200" b="0" i="0" u="none" strike="noStrike" kern="1200" cap="none" spc="0" normalizeH="0" baseline="0" dirty="0" smtClean="0">
              <a:ln>
                <a:noFill/>
              </a:ln>
              <a:solidFill>
                <a:srgbClr val="000000"/>
              </a:solidFill>
              <a:effectLst/>
              <a:uLnTx/>
              <a:uFillTx/>
              <a:latin typeface="Arial"/>
            </a:endParaRPr>
          </a:p>
        </p:txBody>
      </p:sp>
      <p:sp>
        <p:nvSpPr>
          <p:cNvPr id="3" name="Szövegdoboz 2"/>
          <p:cNvSpPr txBox="1"/>
          <p:nvPr/>
        </p:nvSpPr>
        <p:spPr bwMode="gray">
          <a:xfrm>
            <a:off x="611442" y="1412776"/>
            <a:ext cx="1008230" cy="576064"/>
          </a:xfrm>
          <a:prstGeom prst="rect">
            <a:avLst/>
          </a:prstGeom>
          <a:noFill/>
        </p:spPr>
        <p:txBody>
          <a:bodyPr vert="horz" wrap="square" lIns="0" tIns="0" rIns="0" bIns="0" rtlCol="0" anchor="t" anchorCtr="0">
            <a:noAutofit/>
          </a:bodyPr>
          <a:lstStyle/>
          <a:p>
            <a:pPr>
              <a:spcBef>
                <a:spcPts val="600"/>
              </a:spcBef>
            </a:pPr>
            <a:r>
              <a:rPr lang="hu-HU" sz="1200" dirty="0" smtClean="0">
                <a:latin typeface="Arial"/>
              </a:rPr>
              <a:t>Total n</a:t>
            </a:r>
            <a:r>
              <a:rPr lang="en-US" sz="1200" dirty="0" smtClean="0">
                <a:latin typeface="Arial"/>
              </a:rPr>
              <a:t>umber of watched programs:</a:t>
            </a:r>
          </a:p>
        </p:txBody>
      </p:sp>
      <p:sp>
        <p:nvSpPr>
          <p:cNvPr id="10" name="Szövegdoboz 9"/>
          <p:cNvSpPr txBox="1"/>
          <p:nvPr/>
        </p:nvSpPr>
        <p:spPr bwMode="gray">
          <a:xfrm>
            <a:off x="1619672"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2181</a:t>
            </a:r>
          </a:p>
        </p:txBody>
      </p:sp>
      <p:sp>
        <p:nvSpPr>
          <p:cNvPr id="11" name="Szövegdoboz 10"/>
          <p:cNvSpPr txBox="1"/>
          <p:nvPr/>
        </p:nvSpPr>
        <p:spPr bwMode="gray">
          <a:xfrm>
            <a:off x="3059832"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807</a:t>
            </a:r>
          </a:p>
        </p:txBody>
      </p:sp>
      <p:sp>
        <p:nvSpPr>
          <p:cNvPr id="12" name="Szövegdoboz 11"/>
          <p:cNvSpPr txBox="1"/>
          <p:nvPr/>
        </p:nvSpPr>
        <p:spPr bwMode="gray">
          <a:xfrm>
            <a:off x="4355976"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782</a:t>
            </a:r>
          </a:p>
        </p:txBody>
      </p:sp>
      <p:sp>
        <p:nvSpPr>
          <p:cNvPr id="13" name="Szövegdoboz 12"/>
          <p:cNvSpPr txBox="1"/>
          <p:nvPr/>
        </p:nvSpPr>
        <p:spPr bwMode="gray">
          <a:xfrm>
            <a:off x="5652120"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592</a:t>
            </a:r>
          </a:p>
        </p:txBody>
      </p:sp>
      <p:sp>
        <p:nvSpPr>
          <p:cNvPr id="15" name="Textplatzhalter 6"/>
          <p:cNvSpPr txBox="1">
            <a:spLocks/>
          </p:cNvSpPr>
          <p:nvPr>
            <p:custDataLst>
              <p:tags r:id="rId4"/>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B02. Which of the following programs have you been watching for at least 15 minutes yesterday?</a:t>
            </a:r>
            <a:endParaRPr lang="en-US" sz="600" dirty="0">
              <a:solidFill>
                <a:schemeClr val="bg2"/>
              </a:solidFill>
            </a:endParaRPr>
          </a:p>
        </p:txBody>
      </p:sp>
      <p:sp>
        <p:nvSpPr>
          <p:cNvPr id="16" name="Titel 1"/>
          <p:cNvSpPr>
            <a:spLocks noGrp="1"/>
          </p:cNvSpPr>
          <p:nvPr>
            <p:ph type="title"/>
            <p:custDataLst>
              <p:tags r:id="rId5"/>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7" name="Textplatzhalter 6"/>
          <p:cNvSpPr txBox="1">
            <a:spLocks/>
          </p:cNvSpPr>
          <p:nvPr>
            <p:custDataLst>
              <p:tags r:id="rId6"/>
            </p:custDataLst>
          </p:nvPr>
        </p:nvSpPr>
        <p:spPr bwMode="gray">
          <a:xfrm>
            <a:off x="429202" y="5085184"/>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Tree>
    <p:custDataLst>
      <p:tags r:id="rId1"/>
    </p:custDataLst>
    <p:extLst>
      <p:ext uri="{BB962C8B-B14F-4D97-AF65-F5344CB8AC3E}">
        <p14:creationId xmlns:p14="http://schemas.microsoft.com/office/powerpoint/2010/main" val="62948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Summary– III.</a:t>
            </a:r>
            <a:endParaRPr lang="en-US" dirty="0"/>
          </a:p>
        </p:txBody>
      </p:sp>
      <p:sp>
        <p:nvSpPr>
          <p:cNvPr id="3" name="Text Placeholder 2"/>
          <p:cNvSpPr>
            <a:spLocks noGrp="1"/>
          </p:cNvSpPr>
          <p:nvPr>
            <p:ph type="body" sz="quarter" idx="11"/>
          </p:nvPr>
        </p:nvSpPr>
        <p:spPr bwMode="gray">
          <a:xfrm>
            <a:off x="323850" y="980728"/>
            <a:ext cx="8496300" cy="300484"/>
          </a:xfrm>
        </p:spPr>
        <p:txBody>
          <a:bodyPr/>
          <a:lstStyle/>
          <a:p>
            <a:r>
              <a:rPr lang="en-US" dirty="0" smtClean="0"/>
              <a:t>Segments based on decision making mechanism – II.</a:t>
            </a:r>
            <a:endParaRPr lang="en-US" dirty="0"/>
          </a:p>
        </p:txBody>
      </p:sp>
      <p:sp>
        <p:nvSpPr>
          <p:cNvPr id="5" name="Content Placeholder 4"/>
          <p:cNvSpPr>
            <a:spLocks noGrp="1"/>
          </p:cNvSpPr>
          <p:nvPr>
            <p:ph sz="quarter" idx="14"/>
          </p:nvPr>
        </p:nvSpPr>
        <p:spPr bwMode="gray">
          <a:xfrm>
            <a:off x="323850" y="1485106"/>
            <a:ext cx="8496300" cy="5184254"/>
          </a:xfrm>
        </p:spPr>
        <p:txBody>
          <a:bodyPr/>
          <a:lstStyle/>
          <a:p>
            <a:pPr marL="465750" lvl="1" indent="-285750">
              <a:buFontTx/>
              <a:buChar char="-"/>
            </a:pPr>
            <a:r>
              <a:rPr lang="en-US" sz="1400" b="1" dirty="0" smtClean="0"/>
              <a:t>Switchers (27%): </a:t>
            </a:r>
            <a:r>
              <a:rPr lang="en-US" sz="1400" dirty="0" smtClean="0"/>
              <a:t>they are the critical content consumers, TV does not play an important role in spending the spare-time (acquaintance). They would like to maximally utilize their spare-time, so they select a program because of its content. They are very critical with current TV program supply, they select the programs mainly by surfing the channels (they decide in ~10 seconds if the program is interesting for them or not). Switchers rather have channel preference, they start surfing first on those channels, where they can generally find relevant content the most often. They skip the ad brakes by switching off the channel (conscious ad avoiders) and more likely tend to watch recorded programs than the average.</a:t>
            </a:r>
          </a:p>
          <a:p>
            <a:pPr marL="465750" lvl="1" indent="-285750">
              <a:buFontTx/>
              <a:buChar char="-"/>
            </a:pPr>
            <a:endParaRPr lang="en-US" sz="1400" dirty="0" smtClean="0"/>
          </a:p>
          <a:p>
            <a:pPr marL="465750" lvl="1" indent="-285750">
              <a:buFontTx/>
              <a:buChar char="-"/>
            </a:pPr>
            <a:r>
              <a:rPr lang="en-US" sz="1400" b="1" dirty="0" smtClean="0"/>
              <a:t>Channel and program preference: </a:t>
            </a:r>
            <a:r>
              <a:rPr lang="en-US" sz="1400" dirty="0" smtClean="0"/>
              <a:t>the conscious segments are more likely watch channels with generally higher ratings (families selected significantly more programs on RTL </a:t>
            </a:r>
            <a:r>
              <a:rPr lang="en-US" sz="1400" dirty="0" err="1" smtClean="0"/>
              <a:t>Klub</a:t>
            </a:r>
            <a:r>
              <a:rPr lang="en-US" sz="1400" dirty="0" smtClean="0"/>
              <a:t>, who aims broader target audience), while Switchers have chosen more contents on thematic channels. The most popular program type was series, which could be lead back to the fact that these programs starts in a fixed time on a fix channel, which makes is easier to plan with these programs in the daily routine. On the other hand it is easier to get involved in them for a longer time period. Also news is a popular program type, while all the 7th programs selected by switchers were movies/films.</a:t>
            </a:r>
          </a:p>
          <a:p>
            <a:pPr marL="465750" lvl="1" indent="-285750">
              <a:buFontTx/>
              <a:buChar char="-"/>
            </a:pPr>
            <a:endParaRPr lang="en-US" sz="1400" dirty="0" smtClean="0"/>
          </a:p>
        </p:txBody>
      </p:sp>
    </p:spTree>
    <p:extLst>
      <p:ext uri="{BB962C8B-B14F-4D97-AF65-F5344CB8AC3E}">
        <p14:creationId xmlns:p14="http://schemas.microsoft.com/office/powerpoint/2010/main" val="65972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zövegdoboz 27"/>
          <p:cNvSpPr txBox="1"/>
          <p:nvPr/>
        </p:nvSpPr>
        <p:spPr bwMode="gray">
          <a:xfrm>
            <a:off x="323528" y="1052736"/>
            <a:ext cx="8568952" cy="256813"/>
          </a:xfrm>
          <a:prstGeom prst="rect">
            <a:avLst/>
          </a:prstGeom>
        </p:spPr>
        <p:txBody>
          <a:bodyPr vert="horz" lIns="0" tIns="0" rIns="0" bIns="0" rtlCol="0">
            <a:noAutofit/>
          </a:bodyPr>
          <a:lstStyle>
            <a:defPPr>
              <a:defRPr lang="en-US"/>
            </a:defPPr>
            <a:lvl1pPr marR="0" indent="0" fontAlgn="auto">
              <a:lnSpc>
                <a:spcPct val="100000"/>
              </a:lnSpc>
              <a:spcBef>
                <a:spcPts val="600"/>
              </a:spcBef>
              <a:spcAft>
                <a:spcPts val="0"/>
              </a:spcAft>
              <a:buClrTx/>
              <a:buSzTx/>
              <a:buFont typeface="Arial" pitchFamily="34" charset="0"/>
              <a:buNone/>
              <a:tabLst/>
              <a:defRPr>
                <a:solidFill>
                  <a:schemeClr val="tx2"/>
                </a:solidFill>
                <a:cs typeface="Arial" pitchFamily="34" charset="0"/>
              </a:defRPr>
            </a:lvl1pPr>
            <a:lvl2pPr marL="0" marR="0" indent="0" fontAlgn="auto">
              <a:lnSpc>
                <a:spcPct val="100000"/>
              </a:lnSpc>
              <a:spcBef>
                <a:spcPts val="600"/>
              </a:spcBef>
              <a:spcAft>
                <a:spcPts val="0"/>
              </a:spcAft>
              <a:buClrTx/>
              <a:buSzTx/>
              <a:buFont typeface="Arial" panose="020B0604020202020204" pitchFamily="34" charset="0"/>
              <a:buNone/>
              <a:tabLst/>
              <a:defRPr>
                <a:solidFill>
                  <a:schemeClr val="tx2"/>
                </a:solidFill>
              </a:defRPr>
            </a:lvl2pPr>
            <a:lvl3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3pPr>
            <a:lvl4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defRPr>
            </a:lvl4pPr>
            <a:lvl5pPr marL="0" marR="0" indent="0" fontAlgn="auto">
              <a:lnSpc>
                <a:spcPct val="100000"/>
              </a:lnSpc>
              <a:spcBef>
                <a:spcPts val="600"/>
              </a:spcBef>
              <a:spcAft>
                <a:spcPts val="0"/>
              </a:spcAft>
              <a:buClrTx/>
              <a:buSzTx/>
              <a:buFont typeface="Wingdings" panose="05000000000000000000" pitchFamily="2" charset="2"/>
              <a:buNone/>
              <a:tabLst/>
              <a:defRPr b="0" baseline="0">
                <a:solidFill>
                  <a:schemeClr val="tx2"/>
                </a:solidFill>
              </a:defRPr>
            </a:lvl5pPr>
            <a:lvl6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6pPr>
            <a:lvl7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cs typeface="Arial" pitchFamily="34" charset="0"/>
              </a:defRPr>
            </a:lvl7pPr>
            <a:lvl8pPr marL="539750" indent="-180975">
              <a:spcBef>
                <a:spcPts val="300"/>
              </a:spcBef>
              <a:buFont typeface="Arial" pitchFamily="34" charset="0"/>
              <a:buChar char="•"/>
              <a:defRPr sz="1600"/>
            </a:lvl8pPr>
            <a:lvl9pPr marL="0" marR="0" indent="0" fontAlgn="auto">
              <a:lnSpc>
                <a:spcPct val="100000"/>
              </a:lnSpc>
              <a:spcBef>
                <a:spcPts val="600"/>
              </a:spcBef>
              <a:spcAft>
                <a:spcPts val="0"/>
              </a:spcAft>
              <a:buClrTx/>
              <a:buSzTx/>
              <a:buFont typeface="Wingdings" panose="05000000000000000000" pitchFamily="2" charset="2"/>
              <a:buNone/>
              <a:tabLst/>
              <a:defRPr>
                <a:solidFill>
                  <a:schemeClr val="tx2"/>
                </a:solidFill>
                <a:latin typeface="Arial" pitchFamily="34" charset="0"/>
                <a:cs typeface="Arial" pitchFamily="34" charset="0"/>
              </a:defRPr>
            </a:lvl9pPr>
          </a:lstStyle>
          <a:p>
            <a:r>
              <a:rPr lang="en-US" dirty="0" smtClean="0"/>
              <a:t>By types of programs watched on the different channels</a:t>
            </a:r>
            <a:endParaRPr lang="en-US" dirty="0"/>
          </a:p>
        </p:txBody>
      </p:sp>
      <p:graphicFrame>
        <p:nvGraphicFramePr>
          <p:cNvPr id="7" name="Content Placeholder 4"/>
          <p:cNvGraphicFramePr>
            <a:graphicFrameLocks/>
          </p:cNvGraphicFramePr>
          <p:nvPr>
            <p:custDataLst>
              <p:tags r:id="rId2"/>
            </p:custDataLst>
            <p:extLst>
              <p:ext uri="{D42A27DB-BD31-4B8C-83A1-F6EECF244321}">
                <p14:modId xmlns:p14="http://schemas.microsoft.com/office/powerpoint/2010/main" val="683408116"/>
              </p:ext>
            </p:extLst>
          </p:nvPr>
        </p:nvGraphicFramePr>
        <p:xfrm>
          <a:off x="381290" y="1556792"/>
          <a:ext cx="8496300" cy="3744466"/>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 Placeholder 1"/>
          <p:cNvSpPr txBox="1">
            <a:spLocks/>
          </p:cNvSpPr>
          <p:nvPr>
            <p:custDataLst>
              <p:tags r:id="rId3"/>
            </p:custDataLst>
          </p:nvPr>
        </p:nvSpPr>
        <p:spPr bwMode="gray">
          <a:xfrm>
            <a:off x="323528" y="5877272"/>
            <a:ext cx="8568952" cy="432048"/>
          </a:xfrm>
          <a:prstGeom prst="rect">
            <a:avLst/>
          </a:prstGeom>
          <a:solidFill>
            <a:srgbClr val="FFFFFF"/>
          </a:solidFill>
          <a:ln w="9525">
            <a:solidFill>
              <a:srgbClr val="000000"/>
            </a:solidFill>
          </a:ln>
        </p:spPr>
        <p:txBody>
          <a:bodyPr vert="horz" lIns="36000" tIns="36000" rIns="90000" bIns="7200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lvl="1">
              <a:defRPr/>
            </a:pPr>
            <a:r>
              <a:rPr lang="en-US" sz="1200" dirty="0" smtClean="0">
                <a:solidFill>
                  <a:srgbClr val="000000"/>
                </a:solidFill>
                <a:latin typeface="Arial"/>
              </a:rPr>
              <a:t>There is no significant difference in first place, series is clearly the most popular type of programs in all the three segments. Switchers have watched more movies/films and less news or other entertaining programs than the average,</a:t>
            </a:r>
          </a:p>
        </p:txBody>
      </p:sp>
      <p:sp>
        <p:nvSpPr>
          <p:cNvPr id="10" name="Szövegdoboz 9"/>
          <p:cNvSpPr txBox="1"/>
          <p:nvPr/>
        </p:nvSpPr>
        <p:spPr bwMode="gray">
          <a:xfrm>
            <a:off x="1763688"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2166</a:t>
            </a:r>
          </a:p>
        </p:txBody>
      </p:sp>
      <p:sp>
        <p:nvSpPr>
          <p:cNvPr id="11" name="Szövegdoboz 10"/>
          <p:cNvSpPr txBox="1"/>
          <p:nvPr/>
        </p:nvSpPr>
        <p:spPr bwMode="gray">
          <a:xfrm>
            <a:off x="3131840"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801</a:t>
            </a:r>
          </a:p>
        </p:txBody>
      </p:sp>
      <p:sp>
        <p:nvSpPr>
          <p:cNvPr id="12" name="Szövegdoboz 11"/>
          <p:cNvSpPr txBox="1"/>
          <p:nvPr/>
        </p:nvSpPr>
        <p:spPr bwMode="gray">
          <a:xfrm>
            <a:off x="4427984"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781</a:t>
            </a:r>
          </a:p>
        </p:txBody>
      </p:sp>
      <p:sp>
        <p:nvSpPr>
          <p:cNvPr id="13" name="Szövegdoboz 12"/>
          <p:cNvSpPr txBox="1"/>
          <p:nvPr/>
        </p:nvSpPr>
        <p:spPr bwMode="gray">
          <a:xfrm>
            <a:off x="5580112" y="1520788"/>
            <a:ext cx="1296144" cy="180020"/>
          </a:xfrm>
          <a:prstGeom prst="rect">
            <a:avLst/>
          </a:prstGeom>
          <a:noFill/>
        </p:spPr>
        <p:txBody>
          <a:bodyPr vert="horz" wrap="square" lIns="0" tIns="0" rIns="0" bIns="0" rtlCol="0" anchor="t" anchorCtr="0">
            <a:noAutofit/>
          </a:bodyPr>
          <a:lstStyle/>
          <a:p>
            <a:pPr>
              <a:spcBef>
                <a:spcPts val="600"/>
              </a:spcBef>
            </a:pPr>
            <a:r>
              <a:rPr lang="hu-HU" sz="1600" b="1" dirty="0" smtClean="0">
                <a:latin typeface="Arial"/>
              </a:rPr>
              <a:t>584</a:t>
            </a:r>
          </a:p>
        </p:txBody>
      </p:sp>
      <p:sp>
        <p:nvSpPr>
          <p:cNvPr id="16" name="Titel 1"/>
          <p:cNvSpPr>
            <a:spLocks noGrp="1"/>
          </p:cNvSpPr>
          <p:nvPr>
            <p:ph type="title"/>
            <p:custDataLst>
              <p:tags r:id="rId4"/>
            </p:custDataLst>
          </p:nvPr>
        </p:nvSpPr>
        <p:spPr bwMode="gray">
          <a:xfrm>
            <a:off x="323410" y="260350"/>
            <a:ext cx="6624854" cy="648300"/>
          </a:xfrm>
        </p:spPr>
        <p:txBody>
          <a:bodyPr/>
          <a:lstStyle/>
          <a:p>
            <a:r>
              <a:rPr lang="en-US" dirty="0" smtClean="0"/>
              <a:t>Main characteristics of the segments</a:t>
            </a:r>
            <a:endParaRPr lang="en-US" dirty="0"/>
          </a:p>
        </p:txBody>
      </p:sp>
      <p:sp>
        <p:nvSpPr>
          <p:cNvPr id="17" name="Textplatzhalter 6"/>
          <p:cNvSpPr txBox="1">
            <a:spLocks/>
          </p:cNvSpPr>
          <p:nvPr>
            <p:custDataLst>
              <p:tags r:id="rId5"/>
            </p:custDataLst>
          </p:nvPr>
        </p:nvSpPr>
        <p:spPr bwMode="gray">
          <a:xfrm>
            <a:off x="429202" y="5301140"/>
            <a:ext cx="8496000" cy="28810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800" dirty="0" smtClean="0">
                <a:solidFill>
                  <a:schemeClr val="bg2"/>
                </a:solidFill>
              </a:rPr>
              <a:t>Base: all respondents, n=658, Splits: Switchers: n=182, Alone, conscious TV viewers: n=228, In a company, conscious TV viewers: n=248</a:t>
            </a:r>
            <a:endParaRPr lang="en-US" sz="800" dirty="0">
              <a:solidFill>
                <a:schemeClr val="bg2"/>
              </a:solidFill>
            </a:endParaRPr>
          </a:p>
        </p:txBody>
      </p:sp>
      <p:sp>
        <p:nvSpPr>
          <p:cNvPr id="18" name="Szövegdoboz 17"/>
          <p:cNvSpPr txBox="1"/>
          <p:nvPr/>
        </p:nvSpPr>
        <p:spPr bwMode="gray">
          <a:xfrm>
            <a:off x="611442" y="1412776"/>
            <a:ext cx="1008230" cy="576064"/>
          </a:xfrm>
          <a:prstGeom prst="rect">
            <a:avLst/>
          </a:prstGeom>
          <a:noFill/>
        </p:spPr>
        <p:txBody>
          <a:bodyPr vert="horz" wrap="square" lIns="0" tIns="0" rIns="0" bIns="0" rtlCol="0" anchor="t" anchorCtr="0">
            <a:noAutofit/>
          </a:bodyPr>
          <a:lstStyle/>
          <a:p>
            <a:pPr>
              <a:spcBef>
                <a:spcPts val="600"/>
              </a:spcBef>
            </a:pPr>
            <a:r>
              <a:rPr lang="hu-HU" sz="1200" dirty="0" smtClean="0">
                <a:latin typeface="Arial"/>
              </a:rPr>
              <a:t>Total n</a:t>
            </a:r>
            <a:r>
              <a:rPr lang="en-US" sz="1200" dirty="0" smtClean="0">
                <a:latin typeface="Arial"/>
              </a:rPr>
              <a:t>umber of watched programs:</a:t>
            </a:r>
          </a:p>
        </p:txBody>
      </p:sp>
      <p:sp>
        <p:nvSpPr>
          <p:cNvPr id="19" name="Textplatzhalter 6"/>
          <p:cNvSpPr txBox="1">
            <a:spLocks/>
          </p:cNvSpPr>
          <p:nvPr>
            <p:custDataLst>
              <p:tags r:id="rId6"/>
            </p:custDataLst>
          </p:nvPr>
        </p:nvSpPr>
        <p:spPr bwMode="gray">
          <a:xfrm>
            <a:off x="323410" y="6453370"/>
            <a:ext cx="8496000" cy="144050"/>
          </a:xfrm>
          <a:prstGeom prst="rect">
            <a:avLst/>
          </a:prstGeom>
        </p:spPr>
        <p:txBody>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r>
              <a:rPr lang="en-US" sz="600" dirty="0" smtClean="0">
                <a:solidFill>
                  <a:schemeClr val="bg2"/>
                </a:solidFill>
              </a:rPr>
              <a:t>B02. Which of the following programs have you been watching for at least 15 minutes yesterday?</a:t>
            </a:r>
            <a:endParaRPr lang="en-US" sz="600" dirty="0">
              <a:solidFill>
                <a:schemeClr val="bg2"/>
              </a:solidFill>
            </a:endParaRPr>
          </a:p>
        </p:txBody>
      </p:sp>
    </p:spTree>
    <p:custDataLst>
      <p:tags r:id="rId1"/>
    </p:custDataLst>
    <p:extLst>
      <p:ext uri="{BB962C8B-B14F-4D97-AF65-F5344CB8AC3E}">
        <p14:creationId xmlns:p14="http://schemas.microsoft.com/office/powerpoint/2010/main" val="500161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hu-HU" dirty="0" err="1" smtClean="0"/>
              <a:t>Contact</a:t>
            </a:r>
            <a:endParaRPr lang="de-DE" dirty="0"/>
          </a:p>
        </p:txBody>
      </p:sp>
    </p:spTree>
    <p:extLst>
      <p:ext uri="{BB962C8B-B14F-4D97-AF65-F5344CB8AC3E}">
        <p14:creationId xmlns:p14="http://schemas.microsoft.com/office/powerpoint/2010/main" val="22019795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5"/>
          </p:nvPr>
        </p:nvSpPr>
        <p:spPr bwMode="gray"/>
      </p:sp>
      <p:sp>
        <p:nvSpPr>
          <p:cNvPr id="6" name="Textplatzhalter 5"/>
          <p:cNvSpPr>
            <a:spLocks noGrp="1"/>
          </p:cNvSpPr>
          <p:nvPr>
            <p:ph type="body" sz="quarter" idx="18"/>
          </p:nvPr>
        </p:nvSpPr>
        <p:spPr bwMode="gray"/>
        <p:txBody>
          <a:bodyPr/>
          <a:lstStyle/>
          <a:p>
            <a:r>
              <a:rPr lang="hu-HU" dirty="0" smtClean="0"/>
              <a:t>+36-1-452-3095</a:t>
            </a:r>
            <a:endParaRPr lang="de-DE" dirty="0"/>
          </a:p>
        </p:txBody>
      </p:sp>
      <p:sp>
        <p:nvSpPr>
          <p:cNvPr id="7" name="Textplatzhalter 6"/>
          <p:cNvSpPr>
            <a:spLocks noGrp="1"/>
          </p:cNvSpPr>
          <p:nvPr>
            <p:ph type="body" sz="quarter" idx="19"/>
          </p:nvPr>
        </p:nvSpPr>
        <p:spPr bwMode="gray"/>
        <p:txBody>
          <a:bodyPr/>
          <a:lstStyle/>
          <a:p>
            <a:pPr marL="85725">
              <a:spcAft>
                <a:spcPts val="300"/>
              </a:spcAft>
            </a:pPr>
            <a:r>
              <a:rPr lang="en-US" dirty="0" smtClean="0">
                <a:solidFill>
                  <a:srgbClr val="000000"/>
                </a:solidFill>
              </a:rPr>
              <a:t>Senior consultant</a:t>
            </a:r>
            <a:endParaRPr lang="en-US" dirty="0">
              <a:solidFill>
                <a:srgbClr val="000000"/>
              </a:solidFill>
            </a:endParaRPr>
          </a:p>
        </p:txBody>
      </p:sp>
      <p:sp>
        <p:nvSpPr>
          <p:cNvPr id="8" name="Textplatzhalter 7"/>
          <p:cNvSpPr>
            <a:spLocks noGrp="1"/>
          </p:cNvSpPr>
          <p:nvPr>
            <p:ph type="body" sz="quarter" idx="20"/>
          </p:nvPr>
        </p:nvSpPr>
        <p:spPr bwMode="gray"/>
        <p:txBody>
          <a:bodyPr/>
          <a:lstStyle/>
          <a:p>
            <a:r>
              <a:rPr lang="hu-HU" dirty="0" smtClean="0"/>
              <a:t>Sugatagi Gábor</a:t>
            </a:r>
            <a:endParaRPr lang="de-DE" dirty="0"/>
          </a:p>
        </p:txBody>
      </p:sp>
      <p:sp>
        <p:nvSpPr>
          <p:cNvPr id="9" name="Textplatzhalter 8"/>
          <p:cNvSpPr>
            <a:spLocks noGrp="1"/>
          </p:cNvSpPr>
          <p:nvPr>
            <p:ph type="body" sz="quarter" idx="26"/>
          </p:nvPr>
        </p:nvSpPr>
        <p:spPr bwMode="gray"/>
        <p:txBody>
          <a:bodyPr/>
          <a:lstStyle/>
          <a:p>
            <a:r>
              <a:rPr lang="de-DE" dirty="0"/>
              <a:t>Gabor.Sugatagi@gfk.com</a:t>
            </a:r>
          </a:p>
        </p:txBody>
      </p:sp>
      <p:sp>
        <p:nvSpPr>
          <p:cNvPr id="10" name="Textplatzhalter 9"/>
          <p:cNvSpPr>
            <a:spLocks noGrp="1"/>
          </p:cNvSpPr>
          <p:nvPr>
            <p:ph type="body" sz="quarter" idx="27"/>
          </p:nvPr>
        </p:nvSpPr>
        <p:spPr bwMode="gray"/>
        <p:txBody>
          <a:bodyPr/>
          <a:lstStyle/>
          <a:p>
            <a:r>
              <a:rPr lang="hu-HU" dirty="0" smtClean="0"/>
              <a:t>GfK Hungária Kft.</a:t>
            </a:r>
            <a:endParaRPr lang="de-DE" dirty="0"/>
          </a:p>
        </p:txBody>
      </p:sp>
      <p:sp>
        <p:nvSpPr>
          <p:cNvPr id="2" name="Titel 1"/>
          <p:cNvSpPr>
            <a:spLocks noGrp="1"/>
          </p:cNvSpPr>
          <p:nvPr>
            <p:ph type="title"/>
          </p:nvPr>
        </p:nvSpPr>
        <p:spPr bwMode="gray"/>
        <p:txBody>
          <a:bodyPr/>
          <a:lstStyle/>
          <a:p>
            <a:r>
              <a:rPr lang="en-US" dirty="0" smtClean="0"/>
              <a:t>Contact</a:t>
            </a:r>
            <a:endParaRPr lang="en-US" dirty="0"/>
          </a:p>
        </p:txBody>
      </p:sp>
      <p:pic>
        <p:nvPicPr>
          <p:cNvPr id="11" name="Picture 47" descr="Sugatagi Gábor"/>
          <p:cNvPicPr>
            <a:picLocks noChangeAspect="1" noChangeArrowheads="1"/>
          </p:cNvPicPr>
          <p:nvPr/>
        </p:nvPicPr>
        <p:blipFill>
          <a:blip r:embed="rId2"/>
          <a:srcRect/>
          <a:stretch>
            <a:fillRect/>
          </a:stretch>
        </p:blipFill>
        <p:spPr bwMode="auto">
          <a:xfrm>
            <a:off x="318362" y="2145708"/>
            <a:ext cx="1373318" cy="2147388"/>
          </a:xfrm>
          <a:prstGeom prst="rect">
            <a:avLst/>
          </a:prstGeom>
          <a:noFill/>
          <a:ln w="9525">
            <a:noFill/>
            <a:miter lim="800000"/>
            <a:headEnd/>
            <a:tailEnd/>
          </a:ln>
        </p:spPr>
      </p:pic>
    </p:spTree>
    <p:extLst>
      <p:ext uri="{BB962C8B-B14F-4D97-AF65-F5344CB8AC3E}">
        <p14:creationId xmlns:p14="http://schemas.microsoft.com/office/powerpoint/2010/main" val="2119588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smtClean="0"/>
              <a:t>Methodology</a:t>
            </a:r>
            <a:endParaRPr lang="en-US" dirty="0"/>
          </a:p>
        </p:txBody>
      </p:sp>
    </p:spTree>
    <p:extLst>
      <p:ext uri="{BB962C8B-B14F-4D97-AF65-F5344CB8AC3E}">
        <p14:creationId xmlns:p14="http://schemas.microsoft.com/office/powerpoint/2010/main" val="305724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73" name="Rectangle 21" hidden="1"/>
          <p:cNvGraphicFramePr>
            <a:graphicFrameLocks/>
          </p:cNvGraphicFramePr>
          <p:nvPr>
            <p:custDataLst>
              <p:tags r:id="rId2"/>
            </p:custDataLst>
            <p:extLst>
              <p:ext uri="{D42A27DB-BD31-4B8C-83A1-F6EECF244321}">
                <p14:modId xmlns:p14="http://schemas.microsoft.com/office/powerpoint/2010/main" val="336829381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1"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2"/>
          <p:cNvSpPr>
            <a:spLocks noGrp="1" noChangeArrowheads="1"/>
          </p:cNvSpPr>
          <p:nvPr>
            <p:ph type="title"/>
            <p:custDataLst>
              <p:tags r:id="rId3"/>
            </p:custDataLst>
          </p:nvPr>
        </p:nvSpPr>
        <p:spPr bwMode="gray">
          <a:xfrm>
            <a:off x="323851" y="260648"/>
            <a:ext cx="4248149" cy="647402"/>
          </a:xfrm>
        </p:spPr>
        <p:txBody>
          <a:bodyPr/>
          <a:lstStyle/>
          <a:p>
            <a:r>
              <a:rPr lang="en-US" dirty="0" smtClean="0"/>
              <a:t>Quantitative phase (online questionnaire)</a:t>
            </a:r>
            <a:endParaRPr lang="en-US" dirty="0"/>
          </a:p>
        </p:txBody>
      </p:sp>
      <p:sp>
        <p:nvSpPr>
          <p:cNvPr id="6" name="Auf der gleichen Seite des Rechtecks liegende Ecken abrunden 5"/>
          <p:cNvSpPr>
            <a:spLocks noChangeArrowheads="1"/>
          </p:cNvSpPr>
          <p:nvPr/>
        </p:nvSpPr>
        <p:spPr bwMode="gray">
          <a:xfrm>
            <a:off x="395420" y="1268700"/>
            <a:ext cx="8425052" cy="360000"/>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r>
              <a:rPr lang="en-US" sz="1600" dirty="0" smtClean="0">
                <a:solidFill>
                  <a:schemeClr val="bg1"/>
                </a:solidFill>
                <a:latin typeface="Arial" pitchFamily="34" charset="0"/>
              </a:rPr>
              <a:t>Methodology</a:t>
            </a:r>
            <a:endParaRPr lang="en-US" sz="1600" dirty="0">
              <a:solidFill>
                <a:schemeClr val="bg1"/>
              </a:solidFill>
              <a:latin typeface="Arial" pitchFamily="34" charset="0"/>
            </a:endParaRPr>
          </a:p>
        </p:txBody>
      </p:sp>
      <p:sp>
        <p:nvSpPr>
          <p:cNvPr id="22" name="Inhaltsplatzhalter 7"/>
          <p:cNvSpPr txBox="1">
            <a:spLocks/>
          </p:cNvSpPr>
          <p:nvPr/>
        </p:nvSpPr>
        <p:spPr bwMode="gray">
          <a:xfrm>
            <a:off x="395420" y="1700760"/>
            <a:ext cx="8425052" cy="4680650"/>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lIns="180000" tIns="46800" rIns="180000" bIns="46800"/>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1" algn="just"/>
            <a:r>
              <a:rPr lang="en-US" sz="1400" dirty="0" smtClean="0">
                <a:latin typeface="Arial" pitchFamily="34" charset="0"/>
              </a:rPr>
              <a:t>Respondents were pre-recruited and informed about the time they will need to fill in a questionnaire (as all the respondents had to tell us what they have selected from the fix program-structure of the given evening)</a:t>
            </a:r>
          </a:p>
          <a:p>
            <a:pPr lvl="1" algn="just"/>
            <a:r>
              <a:rPr lang="en-US" sz="1400" dirty="0" smtClean="0">
                <a:latin typeface="Arial" pitchFamily="34" charset="0"/>
              </a:rPr>
              <a:t> </a:t>
            </a:r>
          </a:p>
          <a:p>
            <a:pPr lvl="1"/>
            <a:endParaRPr lang="en-US" sz="1400" dirty="0" smtClean="0">
              <a:latin typeface="Arial" pitchFamily="34" charset="0"/>
            </a:endParaRPr>
          </a:p>
          <a:p>
            <a:pPr lvl="1"/>
            <a:endParaRPr lang="en-US" sz="1400" dirty="0" smtClean="0">
              <a:latin typeface="Arial" pitchFamily="34" charset="0"/>
            </a:endParaRPr>
          </a:p>
          <a:p>
            <a:pPr lvl="1"/>
            <a:endParaRPr lang="en-US" sz="1400" dirty="0" smtClean="0">
              <a:latin typeface="Arial" pitchFamily="34" charset="0"/>
            </a:endParaRPr>
          </a:p>
          <a:p>
            <a:pPr lvl="1"/>
            <a:endParaRPr lang="en-US" sz="1400" dirty="0" smtClean="0">
              <a:latin typeface="Arial" pitchFamily="34" charset="0"/>
            </a:endParaRPr>
          </a:p>
        </p:txBody>
      </p:sp>
      <p:sp>
        <p:nvSpPr>
          <p:cNvPr id="15" name="Szövegdoboz 14"/>
          <p:cNvSpPr txBox="1"/>
          <p:nvPr/>
        </p:nvSpPr>
        <p:spPr>
          <a:xfrm>
            <a:off x="539440" y="2636892"/>
            <a:ext cx="6696930" cy="72010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0" tIns="0" rIns="0" bIns="0" rtlCol="0">
            <a:noAutofit/>
          </a:bodyPr>
          <a:lstStyle/>
          <a:p>
            <a:pPr marL="342900" indent="-342900">
              <a:spcBef>
                <a:spcPts val="300"/>
              </a:spcBef>
              <a:buAutoNum type="arabicPeriod"/>
            </a:pPr>
            <a:r>
              <a:rPr lang="en-US" sz="1400" dirty="0" smtClean="0">
                <a:latin typeface="Arial" pitchFamily="34" charset="0"/>
                <a:cs typeface="Arial" pitchFamily="34" charset="0"/>
              </a:rPr>
              <a:t>Respondents, who took part in this research, could start to fill in this special  questionnaire in the given evening (after 23:00) or on the next morning</a:t>
            </a:r>
          </a:p>
        </p:txBody>
      </p:sp>
      <p:sp>
        <p:nvSpPr>
          <p:cNvPr id="21" name="Szövegdoboz 20"/>
          <p:cNvSpPr txBox="1"/>
          <p:nvPr/>
        </p:nvSpPr>
        <p:spPr>
          <a:xfrm>
            <a:off x="539440" y="3501010"/>
            <a:ext cx="6696930" cy="72010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0" tIns="0" rIns="0" bIns="0" rtlCol="0">
            <a:noAutofit/>
          </a:bodyPr>
          <a:lstStyle/>
          <a:p>
            <a:pPr>
              <a:spcBef>
                <a:spcPts val="300"/>
              </a:spcBef>
            </a:pPr>
            <a:r>
              <a:rPr lang="en-US" sz="1400" dirty="0" smtClean="0">
                <a:latin typeface="Arial" pitchFamily="34" charset="0"/>
                <a:cs typeface="Arial" pitchFamily="34" charset="0"/>
              </a:rPr>
              <a:t>2. In the fist part of the questionnaire they had to select from the scripted program structure what they have watched on the given evening.</a:t>
            </a:r>
          </a:p>
        </p:txBody>
      </p:sp>
      <p:pic>
        <p:nvPicPr>
          <p:cNvPr id="25" name="Afbeelding 9" descr="Image19.jpg"/>
          <p:cNvPicPr preferRelativeResize="0">
            <a:picLocks/>
          </p:cNvPicPr>
          <p:nvPr/>
        </p:nvPicPr>
        <p:blipFill>
          <a:blip r:embed="rId7" cstate="print"/>
          <a:srcRect l="1459" t="2145" r="2240" b="3462"/>
          <a:stretch>
            <a:fillRect/>
          </a:stretch>
        </p:blipFill>
        <p:spPr>
          <a:xfrm>
            <a:off x="7308380" y="3248975"/>
            <a:ext cx="1152160" cy="792110"/>
          </a:xfrm>
          <a:prstGeom prst="rect">
            <a:avLst/>
          </a:prstGeom>
          <a:effectLst>
            <a:outerShdw blurRad="292100" dist="139700" dir="2700000" algn="tl" rotWithShape="0">
              <a:srgbClr val="333333">
                <a:alpha val="65000"/>
              </a:srgbClr>
            </a:outerShdw>
          </a:effectLst>
        </p:spPr>
      </p:pic>
      <p:sp>
        <p:nvSpPr>
          <p:cNvPr id="26" name="Szövegdoboz 25"/>
          <p:cNvSpPr txBox="1"/>
          <p:nvPr/>
        </p:nvSpPr>
        <p:spPr>
          <a:xfrm>
            <a:off x="539440" y="4509150"/>
            <a:ext cx="6696930" cy="72010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0" tIns="0" rIns="0" bIns="0" rtlCol="0">
            <a:noAutofit/>
          </a:bodyPr>
          <a:lstStyle/>
          <a:p>
            <a:pPr>
              <a:spcBef>
                <a:spcPts val="300"/>
              </a:spcBef>
            </a:pPr>
            <a:r>
              <a:rPr lang="en-US" sz="1400" dirty="0" smtClean="0">
                <a:latin typeface="Arial" pitchFamily="34" charset="0"/>
                <a:cs typeface="Arial" pitchFamily="34" charset="0"/>
              </a:rPr>
              <a:t>3. In the second part of the questionnaire they had to answer some questions related to the selected programs (e.g. if they planned to watch the given program, how did they decided to watch it etc.), and also some general questions were asked.</a:t>
            </a:r>
          </a:p>
        </p:txBody>
      </p:sp>
      <p:pic>
        <p:nvPicPr>
          <p:cNvPr id="27" name="Afbeelding 4" descr="Image21.jpg"/>
          <p:cNvPicPr>
            <a:picLocks noChangeAspect="1"/>
          </p:cNvPicPr>
          <p:nvPr/>
        </p:nvPicPr>
        <p:blipFill>
          <a:blip r:embed="rId8" cstate="print"/>
          <a:srcRect r="1944" b="2793"/>
          <a:stretch>
            <a:fillRect/>
          </a:stretch>
        </p:blipFill>
        <p:spPr>
          <a:xfrm>
            <a:off x="7308380" y="4415954"/>
            <a:ext cx="1178769" cy="813296"/>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3405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4"/>
          <p:cNvSpPr/>
          <p:nvPr/>
        </p:nvSpPr>
        <p:spPr bwMode="gray">
          <a:xfrm>
            <a:off x="7668344" y="1124831"/>
            <a:ext cx="1152244" cy="936000"/>
          </a:xfrm>
          <a:prstGeom prst="rect">
            <a:avLst/>
          </a:prstGeom>
          <a:solidFill>
            <a:schemeClr val="accent4"/>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chemeClr val="bg1"/>
                </a:solidFill>
                <a:latin typeface="Arial" pitchFamily="34" charset="0"/>
              </a:rPr>
              <a:t>Timing</a:t>
            </a:r>
            <a:endParaRPr lang="en-US" sz="1600" dirty="0">
              <a:solidFill>
                <a:schemeClr val="bg1"/>
              </a:solidFill>
              <a:latin typeface="Arial" pitchFamily="34" charset="0"/>
            </a:endParaRPr>
          </a:p>
        </p:txBody>
      </p:sp>
      <p:sp>
        <p:nvSpPr>
          <p:cNvPr id="54" name="Rectangle 74"/>
          <p:cNvSpPr/>
          <p:nvPr/>
        </p:nvSpPr>
        <p:spPr bwMode="gray">
          <a:xfrm>
            <a:off x="5004048" y="1124680"/>
            <a:ext cx="2448272" cy="936000"/>
          </a:xfrm>
          <a:prstGeom prst="rect">
            <a:avLst/>
          </a:prstGeom>
          <a:solidFill>
            <a:schemeClr val="accent3"/>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chemeClr val="bg1"/>
                </a:solidFill>
                <a:latin typeface="Arial" pitchFamily="34" charset="0"/>
              </a:rPr>
              <a:t>Sample</a:t>
            </a:r>
            <a:endParaRPr lang="en-US" sz="1600" dirty="0">
              <a:solidFill>
                <a:schemeClr val="bg1"/>
              </a:solidFill>
              <a:latin typeface="Arial" pitchFamily="34" charset="0"/>
            </a:endParaRPr>
          </a:p>
        </p:txBody>
      </p:sp>
      <p:sp>
        <p:nvSpPr>
          <p:cNvPr id="51" name="Rectangle 74"/>
          <p:cNvSpPr/>
          <p:nvPr/>
        </p:nvSpPr>
        <p:spPr bwMode="gray">
          <a:xfrm>
            <a:off x="1763688" y="1147310"/>
            <a:ext cx="3096352" cy="936000"/>
          </a:xfrm>
          <a:prstGeom prst="rect">
            <a:avLst/>
          </a:prstGeom>
          <a:solidFill>
            <a:schemeClr val="accent2"/>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chemeClr val="bg1"/>
                </a:solidFill>
                <a:latin typeface="Arial" pitchFamily="34" charset="0"/>
              </a:rPr>
              <a:t>Target audience</a:t>
            </a:r>
            <a:endParaRPr lang="en-US" sz="1600" dirty="0">
              <a:solidFill>
                <a:schemeClr val="bg1"/>
              </a:solidFill>
              <a:latin typeface="Arial" pitchFamily="34" charset="0"/>
            </a:endParaRPr>
          </a:p>
        </p:txBody>
      </p:sp>
      <p:sp>
        <p:nvSpPr>
          <p:cNvPr id="47" name="Rectangle 74"/>
          <p:cNvSpPr/>
          <p:nvPr/>
        </p:nvSpPr>
        <p:spPr bwMode="gray">
          <a:xfrm>
            <a:off x="323849" y="1147160"/>
            <a:ext cx="1367751" cy="935895"/>
          </a:xfrm>
          <a:prstGeom prst="rect">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b" anchorCtr="0" forceAA="0" compatLnSpc="1">
            <a:prstTxWarp prst="textNoShape">
              <a:avLst/>
            </a:prstTxWarp>
            <a:noAutofit/>
          </a:bodyPr>
          <a:lstStyle/>
          <a:p>
            <a:r>
              <a:rPr lang="en-US" sz="1600" dirty="0" smtClean="0">
                <a:solidFill>
                  <a:schemeClr val="bg1"/>
                </a:solidFill>
                <a:latin typeface="Arial" pitchFamily="34" charset="0"/>
              </a:rPr>
              <a:t>Methodology</a:t>
            </a:r>
            <a:endParaRPr lang="en-US" sz="1600" dirty="0">
              <a:solidFill>
                <a:schemeClr val="bg1"/>
              </a:solidFill>
              <a:latin typeface="Arial" pitchFamily="34" charset="0"/>
            </a:endParaRPr>
          </a:p>
        </p:txBody>
      </p:sp>
      <p:sp>
        <p:nvSpPr>
          <p:cNvPr id="5" name="Rectangle 4"/>
          <p:cNvSpPr/>
          <p:nvPr/>
        </p:nvSpPr>
        <p:spPr bwMode="gray">
          <a:xfrm>
            <a:off x="323850" y="2060831"/>
            <a:ext cx="1367750" cy="4176464"/>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216000" rIns="90000" bIns="46800" numCol="1" spcCol="0" rtlCol="0" fromWordArt="0" anchor="t" anchorCtr="0" forceAA="0" compatLnSpc="1">
            <a:prstTxWarp prst="textNoShape">
              <a:avLst/>
            </a:prstTxWarp>
            <a:noAutofit/>
          </a:bodyPr>
          <a:lstStyle/>
          <a:p>
            <a:pPr lvl="0"/>
            <a:r>
              <a:rPr lang="en-US" sz="1400" dirty="0" smtClean="0">
                <a:solidFill>
                  <a:srgbClr val="000000"/>
                </a:solidFill>
                <a:latin typeface="Arial" pitchFamily="34" charset="0"/>
              </a:rPr>
              <a:t>Online, self-filled questionnaire (CAWI), filled by respondents registered in </a:t>
            </a:r>
            <a:r>
              <a:rPr lang="en-US" sz="1400" dirty="0" err="1" smtClean="0">
                <a:solidFill>
                  <a:srgbClr val="000000"/>
                </a:solidFill>
                <a:latin typeface="Arial" pitchFamily="34" charset="0"/>
              </a:rPr>
              <a:t>GfK’s</a:t>
            </a:r>
            <a:r>
              <a:rPr lang="en-US" sz="1400" dirty="0" smtClean="0">
                <a:solidFill>
                  <a:srgbClr val="000000"/>
                </a:solidFill>
                <a:latin typeface="Arial" pitchFamily="34" charset="0"/>
              </a:rPr>
              <a:t> online panel</a:t>
            </a:r>
          </a:p>
        </p:txBody>
      </p:sp>
      <p:sp>
        <p:nvSpPr>
          <p:cNvPr id="2" name="Title 1"/>
          <p:cNvSpPr>
            <a:spLocks noGrp="1"/>
          </p:cNvSpPr>
          <p:nvPr>
            <p:ph type="title"/>
          </p:nvPr>
        </p:nvSpPr>
        <p:spPr bwMode="gray"/>
        <p:txBody>
          <a:bodyPr anchor="ctr" anchorCtr="0"/>
          <a:lstStyle/>
          <a:p>
            <a:r>
              <a:rPr lang="hu-HU" dirty="0" smtClean="0"/>
              <a:t>A kérdőíves kutatás módszertani háttere</a:t>
            </a:r>
            <a:endParaRPr lang="en-US" dirty="0"/>
          </a:p>
        </p:txBody>
      </p:sp>
      <p:sp>
        <p:nvSpPr>
          <p:cNvPr id="165" name="TextBox 164" hidden="1"/>
          <p:cNvSpPr txBox="1"/>
          <p:nvPr/>
        </p:nvSpPr>
        <p:spPr bwMode="gray">
          <a:xfrm>
            <a:off x="6183110" y="3250023"/>
            <a:ext cx="954107" cy="923330"/>
          </a:xfrm>
          <a:prstGeom prst="rect">
            <a:avLst/>
          </a:prstGeom>
          <a:noFill/>
        </p:spPr>
        <p:txBody>
          <a:bodyPr wrap="none" rtlCol="0">
            <a:spAutoFit/>
          </a:bodyPr>
          <a:lstStyle/>
          <a:p>
            <a:pPr algn="ctr"/>
            <a:r>
              <a:rPr lang="en-US" sz="5400" b="1" dirty="0" smtClean="0">
                <a:solidFill>
                  <a:schemeClr val="accent3"/>
                </a:solidFill>
                <a:latin typeface="Arial" pitchFamily="34" charset="0"/>
              </a:rPr>
              <a:t>20</a:t>
            </a:r>
            <a:endParaRPr lang="en-US" sz="5400" b="1" dirty="0">
              <a:solidFill>
                <a:schemeClr val="accent3"/>
              </a:solidFill>
              <a:latin typeface="Arial" pitchFamily="34" charset="0"/>
            </a:endParaRPr>
          </a:p>
        </p:txBody>
      </p:sp>
      <p:sp>
        <p:nvSpPr>
          <p:cNvPr id="166" name="TextBox 165" hidden="1"/>
          <p:cNvSpPr txBox="1"/>
          <p:nvPr/>
        </p:nvSpPr>
        <p:spPr bwMode="gray">
          <a:xfrm>
            <a:off x="6183110" y="4330173"/>
            <a:ext cx="954107" cy="923330"/>
          </a:xfrm>
          <a:prstGeom prst="rect">
            <a:avLst/>
          </a:prstGeom>
          <a:noFill/>
        </p:spPr>
        <p:txBody>
          <a:bodyPr wrap="none" rtlCol="0">
            <a:spAutoFit/>
          </a:bodyPr>
          <a:lstStyle/>
          <a:p>
            <a:pPr algn="ctr"/>
            <a:r>
              <a:rPr lang="en-US" sz="5400" b="1" dirty="0" smtClean="0">
                <a:solidFill>
                  <a:schemeClr val="accent3"/>
                </a:solidFill>
                <a:latin typeface="Arial" pitchFamily="34" charset="0"/>
              </a:rPr>
              <a:t>80</a:t>
            </a:r>
            <a:endParaRPr lang="en-US" sz="5400" b="1" dirty="0">
              <a:solidFill>
                <a:schemeClr val="accent3"/>
              </a:solidFill>
              <a:latin typeface="Arial" pitchFamily="34" charset="0"/>
            </a:endParaRPr>
          </a:p>
        </p:txBody>
      </p:sp>
      <p:sp>
        <p:nvSpPr>
          <p:cNvPr id="167" name="TextBox 166" hidden="1"/>
          <p:cNvSpPr txBox="1"/>
          <p:nvPr/>
        </p:nvSpPr>
        <p:spPr bwMode="gray">
          <a:xfrm>
            <a:off x="6375469" y="5397523"/>
            <a:ext cx="569387" cy="923330"/>
          </a:xfrm>
          <a:prstGeom prst="rect">
            <a:avLst/>
          </a:prstGeom>
          <a:noFill/>
        </p:spPr>
        <p:txBody>
          <a:bodyPr wrap="none" rtlCol="0">
            <a:spAutoFit/>
          </a:bodyPr>
          <a:lstStyle/>
          <a:p>
            <a:pPr algn="ctr"/>
            <a:r>
              <a:rPr lang="en-US" sz="5400" b="1" dirty="0" smtClean="0">
                <a:solidFill>
                  <a:schemeClr val="accent3"/>
                </a:solidFill>
                <a:latin typeface="Arial" pitchFamily="34" charset="0"/>
              </a:rPr>
              <a:t>1</a:t>
            </a:r>
            <a:endParaRPr lang="en-US" sz="5400" b="1" dirty="0">
              <a:solidFill>
                <a:schemeClr val="accent3"/>
              </a:solidFill>
              <a:latin typeface="Arial" pitchFamily="34" charset="0"/>
            </a:endParaRPr>
          </a:p>
        </p:txBody>
      </p:sp>
      <p:sp>
        <p:nvSpPr>
          <p:cNvPr id="53" name="Rectangle 4"/>
          <p:cNvSpPr/>
          <p:nvPr/>
        </p:nvSpPr>
        <p:spPr bwMode="gray">
          <a:xfrm>
            <a:off x="5004048" y="2060848"/>
            <a:ext cx="2448272" cy="4176464"/>
          </a:xfrm>
          <a:prstGeom prst="rect">
            <a:avLst/>
          </a:prstGeom>
          <a:solidFill>
            <a:schemeClr val="bg1"/>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216000" rIns="90000" bIns="46800" numCol="1" spcCol="0" rtlCol="0" fromWordArt="0" anchor="t" anchorCtr="0" forceAA="0" compatLnSpc="1">
            <a:prstTxWarp prst="textNoShape">
              <a:avLst/>
            </a:prstTxWarp>
            <a:noAutofit/>
          </a:bodyPr>
          <a:lstStyle/>
          <a:p>
            <a:pPr lvl="0"/>
            <a:r>
              <a:rPr lang="en-US" sz="1400" b="1" dirty="0" smtClean="0">
                <a:solidFill>
                  <a:srgbClr val="000000"/>
                </a:solidFill>
                <a:latin typeface="Arial" pitchFamily="34" charset="0"/>
              </a:rPr>
              <a:t>Weighted sample size: </a:t>
            </a:r>
          </a:p>
          <a:p>
            <a:pPr lvl="0"/>
            <a:endParaRPr lang="en-US" sz="1400" dirty="0" smtClean="0">
              <a:solidFill>
                <a:srgbClr val="000000"/>
              </a:solidFill>
              <a:latin typeface="Arial" pitchFamily="34" charset="0"/>
            </a:endParaRPr>
          </a:p>
          <a:p>
            <a:pPr lvl="0"/>
            <a:r>
              <a:rPr lang="en-US" sz="1400" dirty="0" smtClean="0">
                <a:solidFill>
                  <a:srgbClr val="000000"/>
                </a:solidFill>
                <a:latin typeface="Arial" pitchFamily="34" charset="0"/>
              </a:rPr>
              <a:t>n=</a:t>
            </a:r>
            <a:r>
              <a:rPr lang="en-US" sz="1400" b="1" dirty="0" smtClean="0">
                <a:solidFill>
                  <a:srgbClr val="000000"/>
                </a:solidFill>
                <a:latin typeface="Arial" pitchFamily="34" charset="0"/>
              </a:rPr>
              <a:t>658</a:t>
            </a:r>
            <a:r>
              <a:rPr lang="en-US" sz="1400" dirty="0" smtClean="0">
                <a:solidFill>
                  <a:srgbClr val="000000"/>
                </a:solidFill>
                <a:latin typeface="Arial" pitchFamily="34" charset="0"/>
              </a:rPr>
              <a:t> respondents (planned sample size: 400)</a:t>
            </a:r>
          </a:p>
          <a:p>
            <a:pPr lvl="0"/>
            <a:endParaRPr lang="en-US" sz="1400" dirty="0" smtClean="0">
              <a:solidFill>
                <a:srgbClr val="000000"/>
              </a:solidFill>
              <a:latin typeface="Arial" pitchFamily="34" charset="0"/>
            </a:endParaRPr>
          </a:p>
          <a:p>
            <a:pPr lvl="0"/>
            <a:r>
              <a:rPr lang="en-US" sz="1400" dirty="0" smtClean="0">
                <a:solidFill>
                  <a:srgbClr val="000000"/>
                </a:solidFill>
                <a:latin typeface="Arial" pitchFamily="34" charset="0"/>
              </a:rPr>
              <a:t>n=</a:t>
            </a:r>
            <a:r>
              <a:rPr lang="en-US" sz="1400" b="1" dirty="0" smtClean="0">
                <a:solidFill>
                  <a:srgbClr val="000000"/>
                </a:solidFill>
                <a:latin typeface="Arial" pitchFamily="34" charset="0"/>
              </a:rPr>
              <a:t>2181 </a:t>
            </a:r>
            <a:r>
              <a:rPr lang="en-US" sz="1400" dirty="0" smtClean="0">
                <a:solidFill>
                  <a:srgbClr val="000000"/>
                </a:solidFill>
                <a:latin typeface="Arial" pitchFamily="34" charset="0"/>
              </a:rPr>
              <a:t>programs (planned number of programs to analyse: 1600 )</a:t>
            </a:r>
          </a:p>
          <a:p>
            <a:pPr lvl="0"/>
            <a:endParaRPr lang="en-US" sz="1400" dirty="0" smtClean="0">
              <a:solidFill>
                <a:srgbClr val="000000"/>
              </a:solidFill>
              <a:latin typeface="Arial" pitchFamily="34" charset="0"/>
            </a:endParaRPr>
          </a:p>
          <a:p>
            <a:pPr lvl="0">
              <a:spcBef>
                <a:spcPts val="600"/>
              </a:spcBef>
            </a:pPr>
            <a:endParaRPr lang="en-US" sz="1400" dirty="0" smtClean="0">
              <a:solidFill>
                <a:srgbClr val="000000"/>
              </a:solidFill>
              <a:latin typeface="Arial" pitchFamily="34" charset="0"/>
            </a:endParaRPr>
          </a:p>
          <a:p>
            <a:pPr lvl="0"/>
            <a:endParaRPr lang="en-US" sz="1400" dirty="0">
              <a:solidFill>
                <a:srgbClr val="000000"/>
              </a:solidFill>
              <a:latin typeface="Arial" pitchFamily="34" charset="0"/>
            </a:endParaRPr>
          </a:p>
        </p:txBody>
      </p:sp>
      <p:sp>
        <p:nvSpPr>
          <p:cNvPr id="56" name="Rectangle 4"/>
          <p:cNvSpPr/>
          <p:nvPr/>
        </p:nvSpPr>
        <p:spPr bwMode="gray">
          <a:xfrm>
            <a:off x="1763688" y="2060848"/>
            <a:ext cx="3096352" cy="4176464"/>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216000" rIns="90000" bIns="46800" numCol="1" spcCol="0" rtlCol="0" fromWordArt="0" anchor="t" anchorCtr="0" forceAA="0" compatLnSpc="1">
            <a:prstTxWarp prst="textNoShape">
              <a:avLst/>
            </a:prstTxWarp>
            <a:noAutofit/>
          </a:bodyPr>
          <a:lstStyle/>
          <a:p>
            <a:pPr lvl="0"/>
            <a:r>
              <a:rPr lang="en-US" sz="1400" b="1" dirty="0" smtClean="0">
                <a:solidFill>
                  <a:srgbClr val="000000"/>
                </a:solidFill>
                <a:latin typeface="Arial" pitchFamily="34" charset="0"/>
              </a:rPr>
              <a:t>Sample</a:t>
            </a:r>
            <a:r>
              <a:rPr lang="en-US" sz="1400" dirty="0" smtClean="0">
                <a:solidFill>
                  <a:srgbClr val="000000"/>
                </a:solidFill>
                <a:latin typeface="Arial" pitchFamily="34" charset="0"/>
              </a:rPr>
              <a:t>: </a:t>
            </a:r>
          </a:p>
          <a:p>
            <a:pPr lvl="0"/>
            <a:r>
              <a:rPr lang="en-US" sz="1400" dirty="0" smtClean="0">
                <a:solidFill>
                  <a:srgbClr val="000000"/>
                </a:solidFill>
                <a:latin typeface="Arial" pitchFamily="34" charset="0"/>
              </a:rPr>
              <a:t>Representative sample to 18-69 years old population by gender, age, and settlement type</a:t>
            </a:r>
          </a:p>
          <a:p>
            <a:pPr lvl="0"/>
            <a:endParaRPr lang="en-US" sz="1400" dirty="0" smtClean="0">
              <a:solidFill>
                <a:srgbClr val="000000"/>
              </a:solidFill>
              <a:latin typeface="Arial" pitchFamily="34" charset="0"/>
            </a:endParaRPr>
          </a:p>
          <a:p>
            <a:pPr lvl="0"/>
            <a:r>
              <a:rPr lang="en-US" sz="1400" b="1" dirty="0" smtClean="0">
                <a:solidFill>
                  <a:srgbClr val="000000"/>
                </a:solidFill>
                <a:latin typeface="Arial" pitchFamily="34" charset="0"/>
              </a:rPr>
              <a:t>Screening criteria: </a:t>
            </a:r>
          </a:p>
          <a:p>
            <a:pPr marL="601200" lvl="1" indent="-144000">
              <a:spcBef>
                <a:spcPts val="600"/>
              </a:spcBef>
              <a:buFont typeface="Arial" pitchFamily="34" charset="0"/>
              <a:buChar char="•"/>
            </a:pPr>
            <a:r>
              <a:rPr lang="en-US" sz="1400" dirty="0" smtClean="0">
                <a:solidFill>
                  <a:srgbClr val="000000"/>
                </a:solidFill>
                <a:latin typeface="Arial" pitchFamily="34" charset="0"/>
              </a:rPr>
              <a:t>18-69 years old</a:t>
            </a:r>
          </a:p>
          <a:p>
            <a:pPr marL="601200" lvl="1" indent="-144000">
              <a:spcBef>
                <a:spcPts val="600"/>
              </a:spcBef>
              <a:buFont typeface="Arial" pitchFamily="34" charset="0"/>
              <a:buChar char="•"/>
            </a:pPr>
            <a:r>
              <a:rPr lang="en-US" sz="1400" dirty="0" smtClean="0">
                <a:solidFill>
                  <a:srgbClr val="000000"/>
                </a:solidFill>
                <a:latin typeface="Arial" pitchFamily="34" charset="0"/>
              </a:rPr>
              <a:t>Have at least one TV device in the household</a:t>
            </a:r>
          </a:p>
          <a:p>
            <a:pPr marL="601200" lvl="1" indent="-144000">
              <a:spcBef>
                <a:spcPts val="600"/>
              </a:spcBef>
              <a:buFont typeface="Arial" pitchFamily="34" charset="0"/>
              <a:buChar char="•"/>
            </a:pPr>
            <a:r>
              <a:rPr lang="en-US" sz="1400" dirty="0" smtClean="0">
                <a:solidFill>
                  <a:srgbClr val="000000"/>
                </a:solidFill>
                <a:latin typeface="Arial" pitchFamily="34" charset="0"/>
              </a:rPr>
              <a:t>Have been watching TV (any content, TV program, film, series or anything else</a:t>
            </a:r>
            <a:r>
              <a:rPr lang="hu-HU" sz="1400" dirty="0" smtClean="0">
                <a:solidFill>
                  <a:srgbClr val="000000"/>
                </a:solidFill>
                <a:latin typeface="Arial" pitchFamily="34" charset="0"/>
              </a:rPr>
              <a:t> </a:t>
            </a:r>
            <a:r>
              <a:rPr lang="en-US" sz="1400" dirty="0" smtClean="0">
                <a:solidFill>
                  <a:srgbClr val="000000"/>
                </a:solidFill>
                <a:latin typeface="Arial" pitchFamily="34" charset="0"/>
              </a:rPr>
              <a:t>on the given day between 17:00 and 23:00</a:t>
            </a:r>
          </a:p>
          <a:p>
            <a:pPr marL="601200" lvl="1" indent="-144000">
              <a:spcBef>
                <a:spcPts val="600"/>
              </a:spcBef>
              <a:buFont typeface="Arial" pitchFamily="34" charset="0"/>
              <a:buChar char="•"/>
            </a:pPr>
            <a:r>
              <a:rPr lang="en-US" sz="1400" dirty="0" smtClean="0">
                <a:solidFill>
                  <a:srgbClr val="000000"/>
                </a:solidFill>
                <a:latin typeface="Arial" pitchFamily="34" charset="0"/>
              </a:rPr>
              <a:t>Have selected at least one content in the diary (scripted program-structure)</a:t>
            </a:r>
          </a:p>
        </p:txBody>
      </p:sp>
      <p:sp>
        <p:nvSpPr>
          <p:cNvPr id="57" name="Rectangle 4"/>
          <p:cNvSpPr/>
          <p:nvPr/>
        </p:nvSpPr>
        <p:spPr bwMode="gray">
          <a:xfrm>
            <a:off x="7668344" y="2060848"/>
            <a:ext cx="1152128" cy="4176464"/>
          </a:xfrm>
          <a:prstGeom prst="rect">
            <a:avLst/>
          </a:prstGeom>
          <a:solidFill>
            <a:schemeClr val="bg1"/>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216000" rIns="90000" bIns="46800" numCol="1" spcCol="0" rtlCol="0" fromWordArt="0" anchor="t" anchorCtr="0" forceAA="0" compatLnSpc="1">
            <a:prstTxWarp prst="textNoShape">
              <a:avLst/>
            </a:prstTxWarp>
            <a:noAutofit/>
          </a:bodyPr>
          <a:lstStyle/>
          <a:p>
            <a:pPr lvl="0"/>
            <a:r>
              <a:rPr lang="en-US" sz="1400" dirty="0" smtClean="0">
                <a:solidFill>
                  <a:srgbClr val="000000"/>
                </a:solidFill>
                <a:latin typeface="Arial" pitchFamily="34" charset="0"/>
              </a:rPr>
              <a:t>Day of questioning:</a:t>
            </a:r>
          </a:p>
          <a:p>
            <a:pPr lvl="0"/>
            <a:r>
              <a:rPr lang="en-US" sz="1400" dirty="0" smtClean="0">
                <a:solidFill>
                  <a:srgbClr val="000000"/>
                </a:solidFill>
                <a:latin typeface="Arial" pitchFamily="34" charset="0"/>
              </a:rPr>
              <a:t>08.10.2015.</a:t>
            </a:r>
          </a:p>
          <a:p>
            <a:pPr lvl="0"/>
            <a:endParaRPr lang="hu-HU" sz="1400" dirty="0">
              <a:solidFill>
                <a:srgbClr val="000000"/>
              </a:solidFill>
              <a:latin typeface="Arial" pitchFamily="34" charset="0"/>
            </a:endParaRPr>
          </a:p>
          <a:p>
            <a:r>
              <a:rPr lang="en-US" sz="1400" dirty="0" smtClean="0">
                <a:solidFill>
                  <a:srgbClr val="000000"/>
                </a:solidFill>
                <a:latin typeface="Arial" pitchFamily="34" charset="0"/>
              </a:rPr>
              <a:t>Date and dayparts of watched and so </a:t>
            </a:r>
            <a:r>
              <a:rPr lang="en-US" sz="1400" dirty="0" err="1" smtClean="0">
                <a:solidFill>
                  <a:srgbClr val="000000"/>
                </a:solidFill>
                <a:latin typeface="Arial" pitchFamily="34" charset="0"/>
              </a:rPr>
              <a:t>analysed</a:t>
            </a:r>
            <a:r>
              <a:rPr lang="en-US" sz="1400" dirty="0" smtClean="0">
                <a:solidFill>
                  <a:srgbClr val="000000"/>
                </a:solidFill>
                <a:latin typeface="Arial" pitchFamily="34" charset="0"/>
              </a:rPr>
              <a:t> programs: 07.10.2015.</a:t>
            </a:r>
          </a:p>
          <a:p>
            <a:r>
              <a:rPr lang="en-US" sz="1400" dirty="0" smtClean="0">
                <a:solidFill>
                  <a:srgbClr val="000000"/>
                </a:solidFill>
                <a:latin typeface="Arial" pitchFamily="34" charset="0"/>
              </a:rPr>
              <a:t>17:00-23:00</a:t>
            </a:r>
          </a:p>
          <a:p>
            <a:pPr lvl="0"/>
            <a:endParaRPr lang="en-US" sz="1400" dirty="0" smtClean="0">
              <a:solidFill>
                <a:srgbClr val="000000"/>
              </a:solidFill>
              <a:latin typeface="Arial" pitchFamily="34" charset="0"/>
            </a:endParaRPr>
          </a:p>
        </p:txBody>
      </p:sp>
      <p:sp>
        <p:nvSpPr>
          <p:cNvPr id="79" name="Freeform 6"/>
          <p:cNvSpPr>
            <a:spLocks noChangeAspect="1" noEditPoints="1"/>
          </p:cNvSpPr>
          <p:nvPr/>
        </p:nvSpPr>
        <p:spPr bwMode="auto">
          <a:xfrm>
            <a:off x="6804248" y="1249272"/>
            <a:ext cx="525600" cy="523544"/>
          </a:xfrm>
          <a:custGeom>
            <a:avLst/>
            <a:gdLst/>
            <a:ahLst/>
            <a:cxnLst>
              <a:cxn ang="0">
                <a:pos x="200" y="382"/>
              </a:cxn>
              <a:cxn ang="0">
                <a:pos x="138" y="272"/>
              </a:cxn>
              <a:cxn ang="0">
                <a:pos x="168" y="215"/>
              </a:cxn>
              <a:cxn ang="0">
                <a:pos x="101" y="147"/>
              </a:cxn>
              <a:cxn ang="0">
                <a:pos x="33" y="215"/>
              </a:cxn>
              <a:cxn ang="0">
                <a:pos x="64" y="272"/>
              </a:cxn>
              <a:cxn ang="0">
                <a:pos x="1" y="382"/>
              </a:cxn>
              <a:cxn ang="0">
                <a:pos x="1" y="384"/>
              </a:cxn>
              <a:cxn ang="0">
                <a:pos x="0" y="388"/>
              </a:cxn>
              <a:cxn ang="0">
                <a:pos x="101" y="428"/>
              </a:cxn>
              <a:cxn ang="0">
                <a:pos x="201" y="388"/>
              </a:cxn>
              <a:cxn ang="0">
                <a:pos x="200" y="384"/>
              </a:cxn>
              <a:cxn ang="0">
                <a:pos x="200" y="382"/>
              </a:cxn>
              <a:cxn ang="0">
                <a:pos x="101" y="408"/>
              </a:cxn>
              <a:cxn ang="0">
                <a:pos x="21" y="389"/>
              </a:cxn>
              <a:cxn ang="0">
                <a:pos x="91" y="263"/>
              </a:cxn>
              <a:cxn ang="0">
                <a:pos x="81" y="259"/>
              </a:cxn>
              <a:cxn ang="0">
                <a:pos x="53" y="215"/>
              </a:cxn>
              <a:cxn ang="0">
                <a:pos x="101" y="167"/>
              </a:cxn>
              <a:cxn ang="0">
                <a:pos x="148" y="215"/>
              </a:cxn>
              <a:cxn ang="0">
                <a:pos x="120" y="259"/>
              </a:cxn>
              <a:cxn ang="0">
                <a:pos x="110" y="263"/>
              </a:cxn>
              <a:cxn ang="0">
                <a:pos x="181" y="389"/>
              </a:cxn>
              <a:cxn ang="0">
                <a:pos x="101" y="408"/>
              </a:cxn>
              <a:cxn ang="0">
                <a:pos x="430" y="306"/>
              </a:cxn>
              <a:cxn ang="0">
                <a:pos x="429" y="304"/>
              </a:cxn>
              <a:cxn ang="0">
                <a:pos x="347" y="158"/>
              </a:cxn>
              <a:cxn ang="0">
                <a:pos x="388" y="85"/>
              </a:cxn>
              <a:cxn ang="0">
                <a:pos x="303" y="0"/>
              </a:cxn>
              <a:cxn ang="0">
                <a:pos x="217" y="85"/>
              </a:cxn>
              <a:cxn ang="0">
                <a:pos x="258" y="158"/>
              </a:cxn>
              <a:cxn ang="0">
                <a:pos x="177" y="303"/>
              </a:cxn>
              <a:cxn ang="0">
                <a:pos x="176" y="305"/>
              </a:cxn>
              <a:cxn ang="0">
                <a:pos x="176" y="306"/>
              </a:cxn>
              <a:cxn ang="0">
                <a:pos x="175" y="311"/>
              </a:cxn>
              <a:cxn ang="0">
                <a:pos x="303" y="360"/>
              </a:cxn>
              <a:cxn ang="0">
                <a:pos x="430" y="311"/>
              </a:cxn>
              <a:cxn ang="0">
                <a:pos x="430" y="306"/>
              </a:cxn>
              <a:cxn ang="0">
                <a:pos x="303" y="340"/>
              </a:cxn>
              <a:cxn ang="0">
                <a:pos x="195" y="312"/>
              </a:cxn>
              <a:cxn ang="0">
                <a:pos x="286" y="150"/>
              </a:cxn>
              <a:cxn ang="0">
                <a:pos x="276" y="145"/>
              </a:cxn>
              <a:cxn ang="0">
                <a:pos x="237" y="85"/>
              </a:cxn>
              <a:cxn ang="0">
                <a:pos x="303" y="20"/>
              </a:cxn>
              <a:cxn ang="0">
                <a:pos x="368" y="85"/>
              </a:cxn>
              <a:cxn ang="0">
                <a:pos x="329" y="145"/>
              </a:cxn>
              <a:cxn ang="0">
                <a:pos x="319" y="150"/>
              </a:cxn>
              <a:cxn ang="0">
                <a:pos x="410" y="312"/>
              </a:cxn>
              <a:cxn ang="0">
                <a:pos x="303" y="340"/>
              </a:cxn>
            </a:cxnLst>
            <a:rect l="0" t="0" r="r" b="b"/>
            <a:pathLst>
              <a:path w="430" h="428">
                <a:moveTo>
                  <a:pt x="200" y="382"/>
                </a:moveTo>
                <a:cubicBezTo>
                  <a:pt x="138" y="272"/>
                  <a:pt x="138" y="272"/>
                  <a:pt x="138" y="272"/>
                </a:cubicBezTo>
                <a:cubicBezTo>
                  <a:pt x="157" y="260"/>
                  <a:pt x="168" y="238"/>
                  <a:pt x="168" y="215"/>
                </a:cubicBezTo>
                <a:cubicBezTo>
                  <a:pt x="168" y="178"/>
                  <a:pt x="138" y="147"/>
                  <a:pt x="101" y="147"/>
                </a:cubicBezTo>
                <a:cubicBezTo>
                  <a:pt x="63" y="147"/>
                  <a:pt x="33" y="178"/>
                  <a:pt x="33" y="215"/>
                </a:cubicBezTo>
                <a:cubicBezTo>
                  <a:pt x="33" y="238"/>
                  <a:pt x="45" y="260"/>
                  <a:pt x="64" y="272"/>
                </a:cubicBezTo>
                <a:cubicBezTo>
                  <a:pt x="1" y="382"/>
                  <a:pt x="1" y="382"/>
                  <a:pt x="1" y="382"/>
                </a:cubicBezTo>
                <a:cubicBezTo>
                  <a:pt x="1" y="384"/>
                  <a:pt x="1" y="384"/>
                  <a:pt x="1" y="384"/>
                </a:cubicBezTo>
                <a:cubicBezTo>
                  <a:pt x="1" y="385"/>
                  <a:pt x="0" y="387"/>
                  <a:pt x="0" y="388"/>
                </a:cubicBezTo>
                <a:cubicBezTo>
                  <a:pt x="0" y="416"/>
                  <a:pt x="52" y="428"/>
                  <a:pt x="101" y="428"/>
                </a:cubicBezTo>
                <a:cubicBezTo>
                  <a:pt x="149" y="428"/>
                  <a:pt x="201" y="416"/>
                  <a:pt x="201" y="388"/>
                </a:cubicBezTo>
                <a:cubicBezTo>
                  <a:pt x="201" y="387"/>
                  <a:pt x="201" y="385"/>
                  <a:pt x="200" y="384"/>
                </a:cubicBezTo>
                <a:lnTo>
                  <a:pt x="200" y="382"/>
                </a:lnTo>
                <a:close/>
                <a:moveTo>
                  <a:pt x="101" y="408"/>
                </a:moveTo>
                <a:cubicBezTo>
                  <a:pt x="50" y="408"/>
                  <a:pt x="23" y="395"/>
                  <a:pt x="21" y="389"/>
                </a:cubicBezTo>
                <a:cubicBezTo>
                  <a:pt x="91" y="263"/>
                  <a:pt x="91" y="263"/>
                  <a:pt x="91" y="263"/>
                </a:cubicBezTo>
                <a:cubicBezTo>
                  <a:pt x="81" y="259"/>
                  <a:pt x="81" y="259"/>
                  <a:pt x="81" y="259"/>
                </a:cubicBezTo>
                <a:cubicBezTo>
                  <a:pt x="64" y="251"/>
                  <a:pt x="53" y="234"/>
                  <a:pt x="53" y="215"/>
                </a:cubicBezTo>
                <a:cubicBezTo>
                  <a:pt x="53" y="189"/>
                  <a:pt x="74" y="167"/>
                  <a:pt x="101" y="167"/>
                </a:cubicBezTo>
                <a:cubicBezTo>
                  <a:pt x="127" y="167"/>
                  <a:pt x="148" y="189"/>
                  <a:pt x="148" y="215"/>
                </a:cubicBezTo>
                <a:cubicBezTo>
                  <a:pt x="148" y="234"/>
                  <a:pt x="137" y="251"/>
                  <a:pt x="120" y="259"/>
                </a:cubicBezTo>
                <a:cubicBezTo>
                  <a:pt x="110" y="263"/>
                  <a:pt x="110" y="263"/>
                  <a:pt x="110" y="263"/>
                </a:cubicBezTo>
                <a:cubicBezTo>
                  <a:pt x="181" y="389"/>
                  <a:pt x="181" y="389"/>
                  <a:pt x="181" y="389"/>
                </a:cubicBezTo>
                <a:cubicBezTo>
                  <a:pt x="179" y="395"/>
                  <a:pt x="151" y="408"/>
                  <a:pt x="101" y="408"/>
                </a:cubicBezTo>
                <a:close/>
                <a:moveTo>
                  <a:pt x="430" y="306"/>
                </a:moveTo>
                <a:cubicBezTo>
                  <a:pt x="429" y="304"/>
                  <a:pt x="429" y="304"/>
                  <a:pt x="429" y="304"/>
                </a:cubicBezTo>
                <a:cubicBezTo>
                  <a:pt x="347" y="158"/>
                  <a:pt x="347" y="158"/>
                  <a:pt x="347" y="158"/>
                </a:cubicBezTo>
                <a:cubicBezTo>
                  <a:pt x="372" y="143"/>
                  <a:pt x="388" y="115"/>
                  <a:pt x="388" y="85"/>
                </a:cubicBezTo>
                <a:cubicBezTo>
                  <a:pt x="388" y="38"/>
                  <a:pt x="350" y="0"/>
                  <a:pt x="303" y="0"/>
                </a:cubicBezTo>
                <a:cubicBezTo>
                  <a:pt x="256" y="0"/>
                  <a:pt x="217" y="38"/>
                  <a:pt x="217" y="85"/>
                </a:cubicBezTo>
                <a:cubicBezTo>
                  <a:pt x="217" y="115"/>
                  <a:pt x="233" y="143"/>
                  <a:pt x="258" y="158"/>
                </a:cubicBezTo>
                <a:cubicBezTo>
                  <a:pt x="177" y="303"/>
                  <a:pt x="177" y="303"/>
                  <a:pt x="177" y="303"/>
                </a:cubicBezTo>
                <a:cubicBezTo>
                  <a:pt x="176" y="305"/>
                  <a:pt x="176" y="305"/>
                  <a:pt x="176" y="305"/>
                </a:cubicBezTo>
                <a:cubicBezTo>
                  <a:pt x="176" y="306"/>
                  <a:pt x="176" y="306"/>
                  <a:pt x="176" y="306"/>
                </a:cubicBezTo>
                <a:cubicBezTo>
                  <a:pt x="175" y="308"/>
                  <a:pt x="175" y="310"/>
                  <a:pt x="175" y="311"/>
                </a:cubicBezTo>
                <a:cubicBezTo>
                  <a:pt x="175" y="343"/>
                  <a:pt x="239" y="360"/>
                  <a:pt x="303" y="360"/>
                </a:cubicBezTo>
                <a:cubicBezTo>
                  <a:pt x="366" y="360"/>
                  <a:pt x="430" y="343"/>
                  <a:pt x="430" y="311"/>
                </a:cubicBezTo>
                <a:cubicBezTo>
                  <a:pt x="430" y="309"/>
                  <a:pt x="430" y="308"/>
                  <a:pt x="430" y="306"/>
                </a:cubicBezTo>
                <a:close/>
                <a:moveTo>
                  <a:pt x="303" y="340"/>
                </a:moveTo>
                <a:cubicBezTo>
                  <a:pt x="234" y="340"/>
                  <a:pt x="196" y="321"/>
                  <a:pt x="195" y="312"/>
                </a:cubicBezTo>
                <a:cubicBezTo>
                  <a:pt x="286" y="150"/>
                  <a:pt x="286" y="150"/>
                  <a:pt x="286" y="150"/>
                </a:cubicBezTo>
                <a:cubicBezTo>
                  <a:pt x="276" y="145"/>
                  <a:pt x="276" y="145"/>
                  <a:pt x="276" y="145"/>
                </a:cubicBezTo>
                <a:cubicBezTo>
                  <a:pt x="253" y="135"/>
                  <a:pt x="237" y="111"/>
                  <a:pt x="237" y="85"/>
                </a:cubicBezTo>
                <a:cubicBezTo>
                  <a:pt x="237" y="49"/>
                  <a:pt x="267" y="20"/>
                  <a:pt x="303" y="20"/>
                </a:cubicBezTo>
                <a:cubicBezTo>
                  <a:pt x="339" y="20"/>
                  <a:pt x="368" y="49"/>
                  <a:pt x="368" y="85"/>
                </a:cubicBezTo>
                <a:cubicBezTo>
                  <a:pt x="368" y="111"/>
                  <a:pt x="353" y="135"/>
                  <a:pt x="329" y="145"/>
                </a:cubicBezTo>
                <a:cubicBezTo>
                  <a:pt x="319" y="150"/>
                  <a:pt x="319" y="150"/>
                  <a:pt x="319" y="150"/>
                </a:cubicBezTo>
                <a:cubicBezTo>
                  <a:pt x="410" y="312"/>
                  <a:pt x="410" y="312"/>
                  <a:pt x="410" y="312"/>
                </a:cubicBezTo>
                <a:cubicBezTo>
                  <a:pt x="410" y="321"/>
                  <a:pt x="372" y="340"/>
                  <a:pt x="303" y="34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81" name="Freeform 45"/>
          <p:cNvSpPr>
            <a:spLocks noChangeAspect="1" noEditPoints="1"/>
          </p:cNvSpPr>
          <p:nvPr/>
        </p:nvSpPr>
        <p:spPr bwMode="auto">
          <a:xfrm>
            <a:off x="8222864" y="1247216"/>
            <a:ext cx="525600" cy="525600"/>
          </a:xfrm>
          <a:custGeom>
            <a:avLst/>
            <a:gdLst/>
            <a:ahLst/>
            <a:cxnLst>
              <a:cxn ang="0">
                <a:pos x="215" y="0"/>
              </a:cxn>
              <a:cxn ang="0">
                <a:pos x="0" y="215"/>
              </a:cxn>
              <a:cxn ang="0">
                <a:pos x="215" y="431"/>
              </a:cxn>
              <a:cxn ang="0">
                <a:pos x="431" y="215"/>
              </a:cxn>
              <a:cxn ang="0">
                <a:pos x="215" y="0"/>
              </a:cxn>
              <a:cxn ang="0">
                <a:pos x="215" y="411"/>
              </a:cxn>
              <a:cxn ang="0">
                <a:pos x="20" y="215"/>
              </a:cxn>
              <a:cxn ang="0">
                <a:pos x="215" y="20"/>
              </a:cxn>
              <a:cxn ang="0">
                <a:pos x="411" y="215"/>
              </a:cxn>
              <a:cxn ang="0">
                <a:pos x="215" y="411"/>
              </a:cxn>
              <a:cxn ang="0">
                <a:pos x="353" y="215"/>
              </a:cxn>
              <a:cxn ang="0">
                <a:pos x="343" y="225"/>
              </a:cxn>
              <a:cxn ang="0">
                <a:pos x="215" y="225"/>
              </a:cxn>
              <a:cxn ang="0">
                <a:pos x="215" y="225"/>
              </a:cxn>
              <a:cxn ang="0">
                <a:pos x="214" y="225"/>
              </a:cxn>
              <a:cxn ang="0">
                <a:pos x="213" y="225"/>
              </a:cxn>
              <a:cxn ang="0">
                <a:pos x="212" y="224"/>
              </a:cxn>
              <a:cxn ang="0">
                <a:pos x="211" y="224"/>
              </a:cxn>
              <a:cxn ang="0">
                <a:pos x="210" y="223"/>
              </a:cxn>
              <a:cxn ang="0">
                <a:pos x="209" y="222"/>
              </a:cxn>
              <a:cxn ang="0">
                <a:pos x="208" y="222"/>
              </a:cxn>
              <a:cxn ang="0">
                <a:pos x="88" y="102"/>
              </a:cxn>
              <a:cxn ang="0">
                <a:pos x="88" y="88"/>
              </a:cxn>
              <a:cxn ang="0">
                <a:pos x="102" y="88"/>
              </a:cxn>
              <a:cxn ang="0">
                <a:pos x="220" y="205"/>
              </a:cxn>
              <a:cxn ang="0">
                <a:pos x="343" y="205"/>
              </a:cxn>
              <a:cxn ang="0">
                <a:pos x="353" y="215"/>
              </a:cxn>
            </a:cxnLst>
            <a:rect l="0" t="0" r="r" b="b"/>
            <a:pathLst>
              <a:path w="431" h="431">
                <a:moveTo>
                  <a:pt x="215" y="0"/>
                </a:moveTo>
                <a:cubicBezTo>
                  <a:pt x="97" y="0"/>
                  <a:pt x="0" y="96"/>
                  <a:pt x="0" y="215"/>
                </a:cubicBezTo>
                <a:cubicBezTo>
                  <a:pt x="0" y="334"/>
                  <a:pt x="97" y="431"/>
                  <a:pt x="215" y="431"/>
                </a:cubicBezTo>
                <a:cubicBezTo>
                  <a:pt x="334" y="431"/>
                  <a:pt x="431" y="334"/>
                  <a:pt x="431" y="215"/>
                </a:cubicBezTo>
                <a:cubicBezTo>
                  <a:pt x="431" y="96"/>
                  <a:pt x="334" y="0"/>
                  <a:pt x="215" y="0"/>
                </a:cubicBezTo>
                <a:close/>
                <a:moveTo>
                  <a:pt x="215" y="411"/>
                </a:moveTo>
                <a:cubicBezTo>
                  <a:pt x="108" y="411"/>
                  <a:pt x="20" y="323"/>
                  <a:pt x="20" y="215"/>
                </a:cubicBezTo>
                <a:cubicBezTo>
                  <a:pt x="20" y="107"/>
                  <a:pt x="108" y="20"/>
                  <a:pt x="215" y="20"/>
                </a:cubicBezTo>
                <a:cubicBezTo>
                  <a:pt x="323" y="20"/>
                  <a:pt x="411" y="107"/>
                  <a:pt x="411" y="215"/>
                </a:cubicBezTo>
                <a:cubicBezTo>
                  <a:pt x="411" y="323"/>
                  <a:pt x="323" y="411"/>
                  <a:pt x="215" y="411"/>
                </a:cubicBezTo>
                <a:close/>
                <a:moveTo>
                  <a:pt x="353" y="215"/>
                </a:moveTo>
                <a:cubicBezTo>
                  <a:pt x="353" y="221"/>
                  <a:pt x="348" y="225"/>
                  <a:pt x="343" y="225"/>
                </a:cubicBezTo>
                <a:cubicBezTo>
                  <a:pt x="215" y="225"/>
                  <a:pt x="215" y="225"/>
                  <a:pt x="215" y="225"/>
                </a:cubicBezTo>
                <a:cubicBezTo>
                  <a:pt x="215" y="225"/>
                  <a:pt x="215" y="225"/>
                  <a:pt x="215" y="225"/>
                </a:cubicBezTo>
                <a:cubicBezTo>
                  <a:pt x="215" y="225"/>
                  <a:pt x="214" y="225"/>
                  <a:pt x="214" y="225"/>
                </a:cubicBezTo>
                <a:cubicBezTo>
                  <a:pt x="213" y="225"/>
                  <a:pt x="213" y="225"/>
                  <a:pt x="213" y="225"/>
                </a:cubicBezTo>
                <a:cubicBezTo>
                  <a:pt x="212" y="225"/>
                  <a:pt x="212" y="225"/>
                  <a:pt x="212" y="224"/>
                </a:cubicBezTo>
                <a:cubicBezTo>
                  <a:pt x="211" y="224"/>
                  <a:pt x="211" y="224"/>
                  <a:pt x="211" y="224"/>
                </a:cubicBezTo>
                <a:cubicBezTo>
                  <a:pt x="211" y="224"/>
                  <a:pt x="210" y="224"/>
                  <a:pt x="210" y="223"/>
                </a:cubicBezTo>
                <a:cubicBezTo>
                  <a:pt x="209" y="223"/>
                  <a:pt x="209" y="223"/>
                  <a:pt x="209" y="222"/>
                </a:cubicBezTo>
                <a:cubicBezTo>
                  <a:pt x="209" y="222"/>
                  <a:pt x="208" y="222"/>
                  <a:pt x="208" y="222"/>
                </a:cubicBezTo>
                <a:cubicBezTo>
                  <a:pt x="88" y="102"/>
                  <a:pt x="88" y="102"/>
                  <a:pt x="88" y="102"/>
                </a:cubicBezTo>
                <a:cubicBezTo>
                  <a:pt x="84" y="98"/>
                  <a:pt x="84" y="92"/>
                  <a:pt x="88" y="88"/>
                </a:cubicBezTo>
                <a:cubicBezTo>
                  <a:pt x="92" y="84"/>
                  <a:pt x="98" y="84"/>
                  <a:pt x="102" y="88"/>
                </a:cubicBezTo>
                <a:cubicBezTo>
                  <a:pt x="220" y="205"/>
                  <a:pt x="220" y="205"/>
                  <a:pt x="220" y="205"/>
                </a:cubicBezTo>
                <a:cubicBezTo>
                  <a:pt x="343" y="205"/>
                  <a:pt x="343" y="205"/>
                  <a:pt x="343" y="205"/>
                </a:cubicBezTo>
                <a:cubicBezTo>
                  <a:pt x="348" y="205"/>
                  <a:pt x="353" y="210"/>
                  <a:pt x="353" y="2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19" name="Picture 15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gray">
          <a:xfrm>
            <a:off x="4067944" y="1196752"/>
            <a:ext cx="621710" cy="621710"/>
          </a:xfrm>
          <a:prstGeom prst="rect">
            <a:avLst/>
          </a:prstGeom>
        </p:spPr>
      </p:pic>
      <p:sp>
        <p:nvSpPr>
          <p:cNvPr id="21" name="Freeform 62"/>
          <p:cNvSpPr>
            <a:spLocks noChangeAspect="1" noEditPoints="1"/>
          </p:cNvSpPr>
          <p:nvPr/>
        </p:nvSpPr>
        <p:spPr bwMode="auto">
          <a:xfrm>
            <a:off x="827584" y="1257105"/>
            <a:ext cx="581703" cy="398278"/>
          </a:xfrm>
          <a:custGeom>
            <a:avLst/>
            <a:gdLst/>
            <a:ahLst/>
            <a:cxnLst>
              <a:cxn ang="0">
                <a:pos x="56" y="179"/>
              </a:cxn>
              <a:cxn ang="0">
                <a:pos x="40" y="179"/>
              </a:cxn>
              <a:cxn ang="0">
                <a:pos x="40" y="39"/>
              </a:cxn>
              <a:cxn ang="0">
                <a:pos x="80" y="0"/>
              </a:cxn>
              <a:cxn ang="0">
                <a:pos x="352" y="0"/>
              </a:cxn>
              <a:cxn ang="0">
                <a:pos x="391" y="39"/>
              </a:cxn>
              <a:cxn ang="0">
                <a:pos x="391" y="179"/>
              </a:cxn>
              <a:cxn ang="0">
                <a:pos x="375" y="179"/>
              </a:cxn>
              <a:cxn ang="0">
                <a:pos x="375" y="39"/>
              </a:cxn>
              <a:cxn ang="0">
                <a:pos x="352" y="16"/>
              </a:cxn>
              <a:cxn ang="0">
                <a:pos x="80" y="16"/>
              </a:cxn>
              <a:cxn ang="0">
                <a:pos x="56" y="39"/>
              </a:cxn>
              <a:cxn ang="0">
                <a:pos x="56" y="179"/>
              </a:cxn>
              <a:cxn ang="0">
                <a:pos x="355" y="36"/>
              </a:cxn>
              <a:cxn ang="0">
                <a:pos x="76" y="36"/>
              </a:cxn>
              <a:cxn ang="0">
                <a:pos x="76" y="179"/>
              </a:cxn>
              <a:cxn ang="0">
                <a:pos x="355" y="179"/>
              </a:cxn>
              <a:cxn ang="0">
                <a:pos x="355" y="36"/>
              </a:cxn>
              <a:cxn ang="0">
                <a:pos x="391" y="196"/>
              </a:cxn>
              <a:cxn ang="0">
                <a:pos x="375" y="196"/>
              </a:cxn>
              <a:cxn ang="0">
                <a:pos x="415" y="256"/>
              </a:cxn>
              <a:cxn ang="0">
                <a:pos x="392" y="279"/>
              </a:cxn>
              <a:cxn ang="0">
                <a:pos x="40" y="279"/>
              </a:cxn>
              <a:cxn ang="0">
                <a:pos x="16" y="256"/>
              </a:cxn>
              <a:cxn ang="0">
                <a:pos x="56" y="196"/>
              </a:cxn>
              <a:cxn ang="0">
                <a:pos x="40" y="196"/>
              </a:cxn>
              <a:cxn ang="0">
                <a:pos x="0" y="256"/>
              </a:cxn>
              <a:cxn ang="0">
                <a:pos x="40" y="295"/>
              </a:cxn>
              <a:cxn ang="0">
                <a:pos x="392" y="295"/>
              </a:cxn>
              <a:cxn ang="0">
                <a:pos x="431" y="256"/>
              </a:cxn>
              <a:cxn ang="0">
                <a:pos x="391" y="196"/>
              </a:cxn>
              <a:cxn ang="0">
                <a:pos x="36" y="259"/>
              </a:cxn>
              <a:cxn ang="0">
                <a:pos x="395" y="259"/>
              </a:cxn>
              <a:cxn ang="0">
                <a:pos x="355" y="196"/>
              </a:cxn>
              <a:cxn ang="0">
                <a:pos x="76" y="196"/>
              </a:cxn>
              <a:cxn ang="0">
                <a:pos x="36" y="259"/>
              </a:cxn>
            </a:cxnLst>
            <a:rect l="0" t="0" r="r" b="b"/>
            <a:pathLst>
              <a:path w="431" h="295">
                <a:moveTo>
                  <a:pt x="56" y="179"/>
                </a:moveTo>
                <a:cubicBezTo>
                  <a:pt x="40" y="179"/>
                  <a:pt x="40" y="179"/>
                  <a:pt x="40" y="179"/>
                </a:cubicBezTo>
                <a:cubicBezTo>
                  <a:pt x="40" y="39"/>
                  <a:pt x="40" y="39"/>
                  <a:pt x="40" y="39"/>
                </a:cubicBezTo>
                <a:cubicBezTo>
                  <a:pt x="40" y="18"/>
                  <a:pt x="58" y="0"/>
                  <a:pt x="80" y="0"/>
                </a:cubicBezTo>
                <a:cubicBezTo>
                  <a:pt x="352" y="0"/>
                  <a:pt x="352" y="0"/>
                  <a:pt x="352" y="0"/>
                </a:cubicBezTo>
                <a:cubicBezTo>
                  <a:pt x="373" y="0"/>
                  <a:pt x="391" y="18"/>
                  <a:pt x="391" y="39"/>
                </a:cubicBezTo>
                <a:cubicBezTo>
                  <a:pt x="391" y="179"/>
                  <a:pt x="391" y="179"/>
                  <a:pt x="391" y="179"/>
                </a:cubicBezTo>
                <a:cubicBezTo>
                  <a:pt x="375" y="179"/>
                  <a:pt x="375" y="179"/>
                  <a:pt x="375" y="179"/>
                </a:cubicBezTo>
                <a:cubicBezTo>
                  <a:pt x="375" y="39"/>
                  <a:pt x="375" y="39"/>
                  <a:pt x="375" y="39"/>
                </a:cubicBezTo>
                <a:cubicBezTo>
                  <a:pt x="375" y="26"/>
                  <a:pt x="365" y="16"/>
                  <a:pt x="352" y="16"/>
                </a:cubicBezTo>
                <a:cubicBezTo>
                  <a:pt x="80" y="16"/>
                  <a:pt x="80" y="16"/>
                  <a:pt x="80" y="16"/>
                </a:cubicBezTo>
                <a:cubicBezTo>
                  <a:pt x="66" y="16"/>
                  <a:pt x="56" y="26"/>
                  <a:pt x="56" y="39"/>
                </a:cubicBezTo>
                <a:lnTo>
                  <a:pt x="56" y="179"/>
                </a:lnTo>
                <a:close/>
                <a:moveTo>
                  <a:pt x="355" y="36"/>
                </a:moveTo>
                <a:cubicBezTo>
                  <a:pt x="76" y="36"/>
                  <a:pt x="76" y="36"/>
                  <a:pt x="76" y="36"/>
                </a:cubicBezTo>
                <a:cubicBezTo>
                  <a:pt x="76" y="179"/>
                  <a:pt x="76" y="179"/>
                  <a:pt x="76" y="179"/>
                </a:cubicBezTo>
                <a:cubicBezTo>
                  <a:pt x="355" y="179"/>
                  <a:pt x="355" y="179"/>
                  <a:pt x="355" y="179"/>
                </a:cubicBezTo>
                <a:lnTo>
                  <a:pt x="355" y="36"/>
                </a:lnTo>
                <a:close/>
                <a:moveTo>
                  <a:pt x="391" y="196"/>
                </a:moveTo>
                <a:cubicBezTo>
                  <a:pt x="375" y="196"/>
                  <a:pt x="375" y="196"/>
                  <a:pt x="375" y="196"/>
                </a:cubicBezTo>
                <a:cubicBezTo>
                  <a:pt x="415" y="256"/>
                  <a:pt x="415" y="256"/>
                  <a:pt x="415" y="256"/>
                </a:cubicBezTo>
                <a:cubicBezTo>
                  <a:pt x="415" y="269"/>
                  <a:pt x="405" y="279"/>
                  <a:pt x="392" y="279"/>
                </a:cubicBezTo>
                <a:cubicBezTo>
                  <a:pt x="40" y="279"/>
                  <a:pt x="40" y="279"/>
                  <a:pt x="40" y="279"/>
                </a:cubicBezTo>
                <a:cubicBezTo>
                  <a:pt x="26" y="279"/>
                  <a:pt x="16" y="269"/>
                  <a:pt x="16" y="256"/>
                </a:cubicBezTo>
                <a:cubicBezTo>
                  <a:pt x="56" y="196"/>
                  <a:pt x="56" y="196"/>
                  <a:pt x="56" y="196"/>
                </a:cubicBezTo>
                <a:cubicBezTo>
                  <a:pt x="40" y="196"/>
                  <a:pt x="40" y="196"/>
                  <a:pt x="40" y="196"/>
                </a:cubicBezTo>
                <a:cubicBezTo>
                  <a:pt x="0" y="256"/>
                  <a:pt x="0" y="256"/>
                  <a:pt x="0" y="256"/>
                </a:cubicBezTo>
                <a:cubicBezTo>
                  <a:pt x="0" y="277"/>
                  <a:pt x="18" y="295"/>
                  <a:pt x="40" y="295"/>
                </a:cubicBezTo>
                <a:cubicBezTo>
                  <a:pt x="392" y="295"/>
                  <a:pt x="392" y="295"/>
                  <a:pt x="392" y="295"/>
                </a:cubicBezTo>
                <a:cubicBezTo>
                  <a:pt x="413" y="295"/>
                  <a:pt x="431" y="277"/>
                  <a:pt x="431" y="256"/>
                </a:cubicBezTo>
                <a:lnTo>
                  <a:pt x="391" y="196"/>
                </a:lnTo>
                <a:close/>
                <a:moveTo>
                  <a:pt x="36" y="259"/>
                </a:moveTo>
                <a:cubicBezTo>
                  <a:pt x="395" y="259"/>
                  <a:pt x="395" y="259"/>
                  <a:pt x="395" y="259"/>
                </a:cubicBezTo>
                <a:cubicBezTo>
                  <a:pt x="355" y="196"/>
                  <a:pt x="355" y="196"/>
                  <a:pt x="355" y="196"/>
                </a:cubicBezTo>
                <a:cubicBezTo>
                  <a:pt x="76" y="196"/>
                  <a:pt x="76" y="196"/>
                  <a:pt x="76" y="196"/>
                </a:cubicBezTo>
                <a:lnTo>
                  <a:pt x="36" y="2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0754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DEFAULTLANGUAGEID" val="2057"/>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1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06/07/2013 13:48:39"/>
  <p:tag name="VCT-TEMPLATE" val="GfK Group_4-3_redesign.potx"/>
  <p:tag name="VCTMASTER" val="GfK Template PPT 2007-2010_4-3_redesign"/>
  <p:tag name="VCTORDER" val="1"/>
</p:tagLst>
</file>

<file path=ppt/tags/tag2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2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STYLE" val="VctContentArea"/>
  <p:tag name="DATE" val="09/08/2014 17:55:00"/>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9toFGClgUu58ZvdVeY8DQ"/>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7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 name="VCT_BODYSTYLE" val="0.777777777777778"/>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9toFGClgUu58ZvdVeY8DQ"/>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C0DJzVrYiU2KceaS3WjM6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AeJS0cO2kWODSAe39Ch6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WbTNq2Pn.EOrgOtBRXiIXw"/>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ags/tag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PPT Template Office 2007-2010_4-3">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LW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smtClean="0">
            <a:latin typeface="Arial"/>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2.xml><?xml version="1.0" encoding="utf-8"?>
<a:theme xmlns:a="http://schemas.openxmlformats.org/drawingml/2006/main" name="Office Theme">
  <a:themeElements>
    <a:clrScheme name="GfK">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ppt/theme/theme3.xml><?xml version="1.0" encoding="utf-8"?>
<a:theme xmlns:a="http://schemas.openxmlformats.org/drawingml/2006/main" name="Office Theme">
  <a:themeElements>
    <a:clrScheme name="GfK">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51DFF91B0A44197B29C020F8C642F" ma:contentTypeVersion="44" ma:contentTypeDescription="Create a new document." ma:contentTypeScope="" ma:versionID="37d6c69e0f0b1eab2d91fd3d2fe12a06">
  <xsd:schema xmlns:xsd="http://www.w3.org/2001/XMLSchema" xmlns:xs="http://www.w3.org/2001/XMLSchema" xmlns:p="http://schemas.microsoft.com/office/2006/metadata/properties" xmlns:ns1="http://schemas.microsoft.com/sharepoint/v3" xmlns:ns2="fdaf2857-34a0-4271-9efd-53feeda81814" xmlns:ns3="eaa6d935-851e-4683-8fb3-4830ef9470e6" targetNamespace="http://schemas.microsoft.com/office/2006/metadata/properties" ma:root="true" ma:fieldsID="306287739f13a793c1a58b147bf45c68" ns1:_="" ns2:_="" ns3:_="">
    <xsd:import namespace="http://schemas.microsoft.com/sharepoint/v3"/>
    <xsd:import namespace="fdaf2857-34a0-4271-9efd-53feeda81814"/>
    <xsd:import namespace="eaa6d935-851e-4683-8fb3-4830ef9470e6"/>
    <xsd:element name="properties">
      <xsd:complexType>
        <xsd:sequence>
          <xsd:element name="documentManagement">
            <xsd:complexType>
              <xsd:all>
                <xsd:element ref="ns2:a9556e1ac9ee423090b285ae20260b00" minOccurs="0"/>
                <xsd:element ref="ns3:TaxCatchAll" minOccurs="0"/>
                <xsd:element ref="ns3:TaxCatchAllLabel" minOccurs="0"/>
                <xsd:element ref="ns2:h059eda5e5c344e5901eabd9b8ae1d5d" minOccurs="0"/>
                <xsd:element ref="ns2:p986eefbff5f4b2788134fa6982c2730" minOccurs="0"/>
                <xsd:element ref="ns2:e999b8edfbce4772b22c3a8c74ff36ce" minOccurs="0"/>
                <xsd:element ref="ns2:jf0640f97dcd40049d3fc8c3d10ff855" minOccurs="0"/>
                <xsd:element ref="ns2:i6d89d2a22ad4b4885b9858a4f35747a" minOccurs="0"/>
                <xsd:element ref="ns2:m0c14ac2d9c042e3be8883c9fd5ef198" minOccurs="0"/>
                <xsd:element ref="ns3:TaxKeywordTaxHTField" minOccurs="0"/>
                <xsd:element ref="ns1:PublishingStartDate" minOccurs="0"/>
                <xsd:element ref="ns1:PublishingExpirationDate"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 ma:hidden="true" ma:internalName="PublishingStartDate">
      <xsd:simpleType>
        <xsd:restriction base="dms:Unknown"/>
      </xsd:simpleType>
    </xsd:element>
    <xsd:element name="PublishingExpirationDate" ma:index="27" nillable="true" ma:displayName="Scheduling End Date" ma:description="" ma:hidden="true" ma:internalName="PublishingExpirationDate">
      <xsd:simpleType>
        <xsd:restriction base="dms:Unknown"/>
      </xsd:simpleType>
    </xsd:element>
    <xsd:element name="AverageRating" ma:index="28" nillable="true" ma:displayName="Rating" ma:decimals="2" ma:description="Average value of all the ratings that have been submitted" ma:internalName="AverageRating" ma:readOnly="true">
      <xsd:simpleType>
        <xsd:restriction base="dms:Number"/>
      </xsd:simpleType>
    </xsd:element>
    <xsd:element name="RatingCount" ma:index="2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daf2857-34a0-4271-9efd-53feeda81814" elementFormDefault="qualified">
    <xsd:import namespace="http://schemas.microsoft.com/office/2006/documentManagement/types"/>
    <xsd:import namespace="http://schemas.microsoft.com/office/infopath/2007/PartnerControls"/>
    <xsd:element name="a9556e1ac9ee423090b285ae20260b00" ma:index="2" nillable="true" ma:taxonomy="true" ma:internalName="a9556e1ac9ee423090b285ae20260b00" ma:taxonomyFieldName="GfK_x0020_sector" ma:displayName="GfK sector" ma:readOnly="false" ma:default="" ma:fieldId="{a9556e1a-c9ee-4230-90b2-85ae20260b00}" ma:taxonomyMulti="true" ma:sspId="7262ee28-f1c0-414c-ad77-c1ea98916dd9" ma:termSetId="8100b7d8-db72-494e-93d1-2c441bfd6c3c" ma:anchorId="00000000-0000-0000-0000-000000000000" ma:open="false" ma:isKeyword="false">
      <xsd:complexType>
        <xsd:sequence>
          <xsd:element ref="pc:Terms" minOccurs="0" maxOccurs="1"/>
        </xsd:sequence>
      </xsd:complexType>
    </xsd:element>
    <xsd:element name="h059eda5e5c344e5901eabd9b8ae1d5d" ma:index="6" ma:taxonomy="true" ma:internalName="h059eda5e5c344e5901eabd9b8ae1d5d" ma:taxonomyFieldName="Industries" ma:displayName="Industries" ma:readOnly="false" ma:default="" ma:fieldId="{1059eda5-e5c3-44e5-901e-abd9b8ae1d5d}" ma:taxonomyMulti="true" ma:sspId="7262ee28-f1c0-414c-ad77-c1ea98916dd9" ma:termSetId="5a885248-49da-421b-8a8b-00dd6ab23a4c" ma:anchorId="484d5cc4-00ce-4842-9cb2-84f285bc868b" ma:open="false" ma:isKeyword="false">
      <xsd:complexType>
        <xsd:sequence>
          <xsd:element ref="pc:Terms" minOccurs="0" maxOccurs="1"/>
        </xsd:sequence>
      </xsd:complexType>
    </xsd:element>
    <xsd:element name="p986eefbff5f4b2788134fa6982c2730" ma:index="8" ma:taxonomy="true" ma:internalName="p986eefbff5f4b2788134fa6982c2730" ma:taxonomyFieldName="Solutions" ma:displayName="Solutions" ma:readOnly="false" ma:default="" ma:fieldId="{9986eefb-ff5f-4b27-8813-4fa6982c2730}" ma:taxonomyMulti="true" ma:sspId="7262ee28-f1c0-414c-ad77-c1ea98916dd9" ma:termSetId="cbb9bdaf-82c2-446c-b699-94acba818cb2" ma:anchorId="c5ccb8f4-f96c-4fc7-ba62-720130679328" ma:open="false" ma:isKeyword="false">
      <xsd:complexType>
        <xsd:sequence>
          <xsd:element ref="pc:Terms" minOccurs="0" maxOccurs="1"/>
        </xsd:sequence>
      </xsd:complexType>
    </xsd:element>
    <xsd:element name="e999b8edfbce4772b22c3a8c74ff36ce" ma:index="10" nillable="true" ma:taxonomy="true" ma:internalName="e999b8edfbce4772b22c3a8c74ff36ce" ma:taxonomyFieldName="Methodology" ma:displayName="Methodology" ma:readOnly="false" ma:default="" ma:fieldId="{e999b8ed-fbce-4772-b22c-3a8c74ff36ce}" ma:taxonomyMulti="true" ma:sspId="7262ee28-f1c0-414c-ad77-c1ea98916dd9" ma:termSetId="bdaf93d5-d711-4073-8d3b-7629a135f3f3" ma:anchorId="84b66496-d990-4445-b5f1-adf2e2ce60f1" ma:open="false" ma:isKeyword="false">
      <xsd:complexType>
        <xsd:sequence>
          <xsd:element ref="pc:Terms" minOccurs="0" maxOccurs="1"/>
        </xsd:sequence>
      </xsd:complexType>
    </xsd:element>
    <xsd:element name="jf0640f97dcd40049d3fc8c3d10ff855" ma:index="13" nillable="true" ma:taxonomy="true" ma:internalName="jf0640f97dcd40049d3fc8c3d10ff855" ma:taxonomyFieldName="Clients" ma:displayName="Clients" ma:readOnly="false" ma:default="" ma:fieldId="{3f0640f9-7dcd-4004-9d3f-c8c3d10ff855}" ma:taxonomyMulti="true" ma:sspId="7262ee28-f1c0-414c-ad77-c1ea98916dd9" ma:termSetId="7d4bc5b7-a2e0-4278-8bd4-f6b755a7f79f" ma:anchorId="00000000-0000-0000-0000-000000000000" ma:open="false" ma:isKeyword="false">
      <xsd:complexType>
        <xsd:sequence>
          <xsd:element ref="pc:Terms" minOccurs="0" maxOccurs="1"/>
        </xsd:sequence>
      </xsd:complexType>
    </xsd:element>
    <xsd:element name="i6d89d2a22ad4b4885b9858a4f35747a" ma:index="15" ma:taxonomy="true" ma:internalName="i6d89d2a22ad4b4885b9858a4f35747a" ma:taxonomyFieldName="Countries" ma:displayName="Countries" ma:readOnly="false" ma:default="" ma:fieldId="{26d89d2a-22ad-4b48-85b9-858a4f35747a}" ma:taxonomyMulti="true" ma:sspId="7262ee28-f1c0-414c-ad77-c1ea98916dd9" ma:termSetId="17f85a7b-bb8b-458a-ba28-17ef49c29ac6" ma:anchorId="00000000-0000-0000-0000-000000000000" ma:open="false" ma:isKeyword="false">
      <xsd:complexType>
        <xsd:sequence>
          <xsd:element ref="pc:Terms" minOccurs="0" maxOccurs="1"/>
        </xsd:sequence>
      </xsd:complexType>
    </xsd:element>
    <xsd:element name="m0c14ac2d9c042e3be8883c9fd5ef198" ma:index="17" nillable="true" ma:taxonomy="true" ma:internalName="m0c14ac2d9c042e3be8883c9fd5ef198" ma:taxonomyFieldName="Languages" ma:displayName="Languages" ma:readOnly="false" ma:default="" ma:fieldId="{60c14ac2-d9c0-42e3-be88-83c9fd5ef198}" ma:taxonomyMulti="true" ma:sspId="7262ee28-f1c0-414c-ad77-c1ea98916dd9" ma:termSetId="1e1fffb5-459f-480a-aca8-4e5bef2918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a6d935-851e-4683-8fb3-4830ef9470e6"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66c50aa7-9ab1-4f06-a013-2ec94beb8993}" ma:internalName="TaxCatchAll" ma:showField="CatchAllData"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66c50aa7-9ab1-4f06-a013-2ec94beb8993}" ma:internalName="TaxCatchAllLabel" ma:readOnly="true" ma:showField="CatchAllDataLabel"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Keywords" ma:fieldId="{23f27201-bee3-471e-b2e7-b64fd8b7ca38}" ma:taxonomyMulti="true" ma:sspId="7262ee28-f1c0-414c-ad77-c1ea98916dd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f0640f97dcd40049d3fc8c3d10ff855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457da623-78f9-49de-8564-b1618c49ba59</TermId>
        </TermInfo>
      </Terms>
    </jf0640f97dcd40049d3fc8c3d10ff855>
    <h059eda5e5c344e5901eabd9b8ae1d5d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h059eda5e5c344e5901eabd9b8ae1d5d>
    <PublishingStartDate xmlns="http://schemas.microsoft.com/sharepoint/v3" xsi:nil="true"/>
    <PublishingExpirationDate xmlns="http://schemas.microsoft.com/sharepoint/v3" xsi:nil="true"/>
    <p986eefbff5f4b2788134fa6982c2730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p986eefbff5f4b2788134fa6982c2730>
    <e999b8edfbce4772b22c3a8c74ff36ce xmlns="fdaf2857-34a0-4271-9efd-53feeda81814">
      <Terms xmlns="http://schemas.microsoft.com/office/infopath/2007/PartnerControls"/>
    </e999b8edfbce4772b22c3a8c74ff36ce>
    <TaxCatchAll xmlns="eaa6d935-851e-4683-8fb3-4830ef9470e6">
      <Value>68</Value>
      <Value>464</Value>
      <Value>64</Value>
      <Value>57</Value>
      <Value>1781</Value>
      <Value>97</Value>
      <Value>73</Value>
      <Value>69</Value>
    </TaxCatchAll>
    <m0c14ac2d9c042e3be8883c9fd5ef198 xmlns="fdaf2857-34a0-4271-9efd-53feeda8181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914398da-6a81-430b-8d1c-6a7bd1227f71</TermId>
        </TermInfo>
      </Terms>
    </m0c14ac2d9c042e3be8883c9fd5ef198>
    <TaxKeywordTaxHTField xmlns="eaa6d935-851e-4683-8fb3-4830ef9470e6">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50a0b034-169b-4062-b9b1-f0dd9c5b2843</TermId>
        </TermInfo>
        <TermInfo xmlns="http://schemas.microsoft.com/office/infopath/2007/PartnerControls">
          <TermName xmlns="http://schemas.microsoft.com/office/infopath/2007/PartnerControls">template</TermName>
          <TermId xmlns="http://schemas.microsoft.com/office/infopath/2007/PartnerControls">14e0894c-c65f-40d3-8c04-dc2c7cb9794d</TermId>
        </TermInfo>
      </Terms>
    </TaxKeywordTaxHTField>
    <i6d89d2a22ad4b4885b9858a4f35747a xmlns="fdaf2857-34a0-4271-9efd-53feeda8181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3eaca359-c4b3-4b51-a927-e9852da92384</TermId>
        </TermInfo>
      </Terms>
    </i6d89d2a22ad4b4885b9858a4f35747a>
    <AverageRating xmlns="http://schemas.microsoft.com/sharepoint/v3" xsi:nil="true"/>
    <a9556e1ac9ee423090b285ae20260b00 xmlns="fdaf2857-34a0-4271-9efd-53feeda81814">
      <Terms xmlns="http://schemas.microsoft.com/office/infopath/2007/PartnerControls">
        <TermInfo xmlns="http://schemas.microsoft.com/office/infopath/2007/PartnerControls">
          <TermName xmlns="http://schemas.microsoft.com/office/infopath/2007/PartnerControls">Cross Sector</TermName>
          <TermId xmlns="http://schemas.microsoft.com/office/infopath/2007/PartnerControls">d51dcd69-a6f7-4fb6-bc11-144a9da6fd82</TermId>
        </TermInfo>
      </Terms>
    </a9556e1ac9ee423090b285ae20260b0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9FE7B6-132D-4917-BDD5-99D6B8490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af2857-34a0-4271-9efd-53feeda81814"/>
    <ds:schemaRef ds:uri="eaa6d935-851e-4683-8fb3-4830ef947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17EEDB-2D10-42C2-8F6C-DF5876A302FC}">
  <ds:schemaRefs>
    <ds:schemaRef ds:uri="fdaf2857-34a0-4271-9efd-53feeda81814"/>
    <ds:schemaRef ds:uri="http://schemas.microsoft.com/office/2006/metadata/properties"/>
    <ds:schemaRef ds:uri="eaa6d935-851e-4683-8fb3-4830ef9470e6"/>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documentManagement/types"/>
    <ds:schemaRef ds:uri="http://schemas.microsoft.com/sharepoint/v3"/>
    <ds:schemaRef ds:uri="http://purl.org/dc/elements/1.1/"/>
    <ds:schemaRef ds:uri="http://purl.org/dc/terms/"/>
  </ds:schemaRefs>
</ds:datastoreItem>
</file>

<file path=customXml/itemProps3.xml><?xml version="1.0" encoding="utf-8"?>
<ds:datastoreItem xmlns:ds="http://schemas.openxmlformats.org/officeDocument/2006/customXml" ds:itemID="{449FA924-79FD-4BCE-8A4E-23A686F42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Office 2007-2010_4-3</Template>
  <TotalTime>0</TotalTime>
  <Words>10027</Words>
  <Application>Microsoft Office PowerPoint</Application>
  <PresentationFormat>Diavetítés a képernyőre (4:3 oldalarány)</PresentationFormat>
  <Paragraphs>750</Paragraphs>
  <Slides>62</Slides>
  <Notes>29</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62</vt:i4>
      </vt:variant>
    </vt:vector>
  </HeadingPairs>
  <TitlesOfParts>
    <vt:vector size="64" baseType="lpstr">
      <vt:lpstr>PPT Template Office 2007-2010_4-3</vt:lpstr>
      <vt:lpstr>think-cell Slide</vt:lpstr>
      <vt:lpstr>TV Content Consumption Habits in Hungary</vt:lpstr>
      <vt:lpstr>Agenda</vt:lpstr>
      <vt:lpstr>Summary</vt:lpstr>
      <vt:lpstr>Summary – I.</vt:lpstr>
      <vt:lpstr>Summary – II.</vt:lpstr>
      <vt:lpstr>Summary– III.</vt:lpstr>
      <vt:lpstr>Methodology</vt:lpstr>
      <vt:lpstr>Quantitative phase (online questionnaire)</vt:lpstr>
      <vt:lpstr>A kérdőíves kutatás módszertani háttere</vt:lpstr>
      <vt:lpstr>Research background of quantitative phase – the diary</vt:lpstr>
      <vt:lpstr>Main differences between the diary and official audience measurement</vt:lpstr>
      <vt:lpstr>Research background of ethnographic interviews</vt:lpstr>
      <vt:lpstr>Methodology background of ethnographic interviews</vt:lpstr>
      <vt:lpstr>Main results of the study</vt:lpstr>
      <vt:lpstr>STILL LINEAR - 90:10 TOP 8 CHANNELS</vt:lpstr>
      <vt:lpstr>(ALSO) OWN DECISION, FOR CONSCIOUS CONSIDERATION</vt:lpstr>
      <vt:lpstr>PROGRAM PREFERENCE AND SURFING</vt:lpstr>
      <vt:lpstr>TIME OF THE DECISION AND PREFERENCE</vt:lpstr>
      <vt:lpstr>MAIN INFLUENCING FACTORS</vt:lpstr>
      <vt:lpstr>SEGMENTS BASED ON PROGRAM SELECTING HABITS</vt:lpstr>
      <vt:lpstr>THE MAIN CHARACTERISTICS OF SEGMENTS – QUALITATIVE PHASE</vt:lpstr>
      <vt:lpstr>DECISION TREE - Alone, conscious  TV viewer QUALITATIVE PHASE</vt:lpstr>
      <vt:lpstr>DECISION TREE - In a company, conscious TV viewer, LINEAR QUALITATIVE PHASE</vt:lpstr>
      <vt:lpstr>DECISION TREE - Switcher QUALITATIVE PHASE</vt:lpstr>
      <vt:lpstr>ALONE, CONSCIOUS TV VIEWERS</vt:lpstr>
      <vt:lpstr>ALONE, CONSCIOUS TV VIEWERS</vt:lpstr>
      <vt:lpstr>IN A COMPANY, CONSCIOUS TV VIEWERS</vt:lpstr>
      <vt:lpstr>IN A COMPANY, CONSCIOUS TV VIEWERS</vt:lpstr>
      <vt:lpstr>IN A COMPANY, NON-LINEAR, CONSCIOUS TV VIEWERS</vt:lpstr>
      <vt:lpstr>SWITCHERS</vt:lpstr>
      <vt:lpstr>SWITCHERS</vt:lpstr>
      <vt:lpstr>THE RELATIONSHIP OF OFFERS AND DEVICE USAGE -  QUALITATIVE PHASE</vt:lpstr>
      <vt:lpstr>THE RELATIONSHIP OF PROGRAM AND CONTENT – QUALITATIVE PHASE</vt:lpstr>
      <vt:lpstr>Detailed results of the qualitative phase</vt:lpstr>
      <vt:lpstr>TV viewing: Spontaneous Reactions</vt:lpstr>
      <vt:lpstr>TV watching habits</vt:lpstr>
      <vt:lpstr>Relationship with the TV</vt:lpstr>
      <vt:lpstr>program selection – Viewer behaviour, characteristics</vt:lpstr>
      <vt:lpstr>Factors influencing the decision - programs</vt:lpstr>
      <vt:lpstr>Factors influencing the decision – programs (2)</vt:lpstr>
      <vt:lpstr>Factors influencing the decision – regularly watched programs (3)</vt:lpstr>
      <vt:lpstr>Factors influencing the decision – Devices</vt:lpstr>
      <vt:lpstr>Devices and their influence on TV watching</vt:lpstr>
      <vt:lpstr>Place of TV device at home</vt:lpstr>
      <vt:lpstr>Linear vs. non-linear and VOD</vt:lpstr>
      <vt:lpstr>Linear vs. non-linear: drivers</vt:lpstr>
      <vt:lpstr>Ads during TV watching</vt:lpstr>
      <vt:lpstr>Detailed results of the quantitative phase</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Main characteristics of the segments</vt:lpstr>
      <vt:lpstr>Contact</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[Subtitle of presentation]</dc:subject>
  <dc:creator/>
  <cp:keywords>PowerPoint; template</cp:keywords>
  <cp:lastModifiedBy/>
  <cp:revision>1</cp:revision>
  <dcterms:created xsi:type="dcterms:W3CDTF">2015-10-27T08:12:10Z</dcterms:created>
  <dcterms:modified xsi:type="dcterms:W3CDTF">2015-12-01T16:36:51Z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s">
    <vt:lpwstr>97;#Not applicable|457da623-78f9-49de-8564-b1618c49ba59</vt:lpwstr>
  </property>
  <property fmtid="{D5CDD505-2E9C-101B-9397-08002B2CF9AE}" pid="3" name="Countries">
    <vt:lpwstr>69;#Global|3eaca359-c4b3-4b51-a927-e9852da92384</vt:lpwstr>
  </property>
  <property fmtid="{D5CDD505-2E9C-101B-9397-08002B2CF9AE}" pid="4" name="TaxKeyword">
    <vt:lpwstr>1781;#PowerPoint|50a0b034-169b-4062-b9b1-f0dd9c5b2843;#464;#template|14e0894c-c65f-40d3-8c04-dc2c7cb9794d</vt:lpwstr>
  </property>
  <property fmtid="{D5CDD505-2E9C-101B-9397-08002B2CF9AE}" pid="5" name="Solutions">
    <vt:lpwstr>64;#Not applicable|15480a47-f0f1-4795-a643-bf3b2e95805c</vt:lpwstr>
  </property>
  <property fmtid="{D5CDD505-2E9C-101B-9397-08002B2CF9AE}" pid="6" name="ContentTypeId">
    <vt:lpwstr>0x010100D9151DFF91B0A44197B29C020F8C642F</vt:lpwstr>
  </property>
  <property fmtid="{D5CDD505-2E9C-101B-9397-08002B2CF9AE}" pid="7" name="GfK sector">
    <vt:lpwstr>68;#Cross Sector|d51dcd69-a6f7-4fb6-bc11-144a9da6fd82</vt:lpwstr>
  </property>
  <property fmtid="{D5CDD505-2E9C-101B-9397-08002B2CF9AE}" pid="8" name="Support Services">
    <vt:lpwstr>25;#Corporate Design Guidelines|1cd61861-7629-4907-97f6-83d66b33e039</vt:lpwstr>
  </property>
  <property fmtid="{D5CDD505-2E9C-101B-9397-08002B2CF9AE}" pid="9" name="Languages">
    <vt:lpwstr>73;#English|914398da-6a81-430b-8d1c-6a7bd1227f71</vt:lpwstr>
  </property>
  <property fmtid="{D5CDD505-2E9C-101B-9397-08002B2CF9AE}" pid="10" name="Industries">
    <vt:lpwstr>57;#Not applicable|1b0d69d1-6137-41de-9ae5-e5925610d8cb</vt:lpwstr>
  </property>
  <property fmtid="{D5CDD505-2E9C-101B-9397-08002B2CF9AE}" pid="11" name="Methodology">
    <vt:lpwstr/>
  </property>
</Properties>
</file>