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rawings/drawing3.xml" ContentType="application/vnd.openxmlformats-officedocument.drawingml.chartshapes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80" r:id="rId4"/>
    <p:sldId id="281" r:id="rId5"/>
    <p:sldId id="282" r:id="rId6"/>
    <p:sldId id="289" r:id="rId7"/>
    <p:sldId id="290" r:id="rId8"/>
    <p:sldId id="283" r:id="rId9"/>
    <p:sldId id="284" r:id="rId10"/>
    <p:sldId id="285" r:id="rId11"/>
    <p:sldId id="286" r:id="rId12"/>
    <p:sldId id="287" r:id="rId13"/>
    <p:sldId id="288" r:id="rId14"/>
    <p:sldId id="279" r:id="rId15"/>
    <p:sldId id="277" r:id="rId16"/>
  </p:sldIdLst>
  <p:sldSz cx="10698163" cy="7589838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EB00"/>
    <a:srgbClr val="808080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76" autoAdjust="0"/>
    <p:restoredTop sz="94660"/>
  </p:normalViewPr>
  <p:slideViewPr>
    <p:cSldViewPr snapToGrid="0" snapToObjects="1" showGuides="1">
      <p:cViewPr>
        <p:scale>
          <a:sx n="80" d="100"/>
          <a:sy n="80" d="100"/>
        </p:scale>
        <p:origin x="-816" y="-72"/>
      </p:cViewPr>
      <p:guideLst>
        <p:guide orient="horz" pos="2391"/>
        <p:guide orient="horz" pos="735"/>
        <p:guide orient="horz" pos="3455"/>
        <p:guide orient="horz" pos="4544"/>
        <p:guide pos="3370"/>
        <p:guide pos="342"/>
        <p:guide pos="6407"/>
        <p:guide pos="3436"/>
        <p:guide pos="3325"/>
        <p:guide pos="170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72" d="100"/>
          <a:sy n="72" d="100"/>
        </p:scale>
        <p:origin x="-2424" y="-102"/>
      </p:cViewPr>
      <p:guideLst>
        <p:guide orient="horz" pos="3108"/>
        <p:guide pos="2122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2007_munkaf_z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2007_munkaf_z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2007_munkaf_z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Office_Excel_2007_munkaf_z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2007_munkaf_z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Office_Excel_2007_munkaf_z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2007_munkaf_z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Spot</c:v>
                </c:pt>
              </c:strCache>
            </c:strRef>
          </c:tx>
          <c:spPr>
            <a:solidFill>
              <a:schemeClr val="accent2"/>
            </a:solidFill>
          </c:spPr>
          <c:dLbls>
            <c:dLbl>
              <c:idx val="0"/>
              <c:layout>
                <c:manualLayout>
                  <c:x val="-0.17257135196802481"/>
                  <c:y val="0.1833542110332643"/>
                </c:manualLayout>
              </c:layout>
              <c:showVal val="1"/>
            </c:dLbl>
            <c:dLbl>
              <c:idx val="1"/>
              <c:layout>
                <c:manualLayout>
                  <c:x val="0.18127231435048463"/>
                  <c:y val="-6.791074943694379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/>
                </a:pPr>
                <a:endParaRPr lang="hu-HU"/>
              </a:p>
            </c:txPr>
            <c:showVal val="1"/>
          </c:dLbls>
          <c:cat>
            <c:strRef>
              <c:f>Sheet1!$A$2:$A$3</c:f>
              <c:strCache>
                <c:ptCount val="2"/>
                <c:pt idx="0">
                  <c:v>National Terrestrial</c:v>
                </c:pt>
                <c:pt idx="1">
                  <c:v>Other (Cable)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29825.864559500002</c:v>
                </c:pt>
                <c:pt idx="1">
                  <c:v>13529.510476717001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Non-Spot</c:v>
                </c:pt>
              </c:strCache>
            </c:strRef>
          </c:tx>
          <c:spPr>
            <a:solidFill>
              <a:schemeClr val="bg1"/>
            </a:solidFill>
          </c:spPr>
          <c:dLbls>
            <c:dLbl>
              <c:idx val="0"/>
              <c:layout>
                <c:manualLayout>
                  <c:x val="-0.16677063425481389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0.16967087892406288"/>
                  <c:y val="-2.2636322349785729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/>
                </a:pPr>
                <a:endParaRPr lang="hu-HU"/>
              </a:p>
            </c:txPr>
            <c:showVal val="1"/>
          </c:dLbls>
          <c:cat>
            <c:strRef>
              <c:f>Sheet1!$A$2:$A$3</c:f>
              <c:strCache>
                <c:ptCount val="2"/>
                <c:pt idx="0">
                  <c:v>National Terrestrial</c:v>
                </c:pt>
                <c:pt idx="1">
                  <c:v>Other (Cable)</c:v>
                </c:pt>
              </c:strCache>
            </c:strRef>
          </c:cat>
          <c:val>
            <c:numRef>
              <c:f>Sheet1!$C$2:$C$3</c:f>
              <c:numCache>
                <c:formatCode>#,##0</c:formatCode>
                <c:ptCount val="2"/>
                <c:pt idx="0">
                  <c:v>1852.53367443</c:v>
                </c:pt>
                <c:pt idx="1">
                  <c:v>420.38179918000003</c:v>
                </c:pt>
              </c:numCache>
            </c:numRef>
          </c:val>
        </c:ser>
        <c:dLbls/>
        <c:gapWidth val="63"/>
        <c:overlap val="100"/>
        <c:axId val="68755456"/>
        <c:axId val="71860224"/>
      </c:barChart>
      <c:catAx>
        <c:axId val="68755456"/>
        <c:scaling>
          <c:orientation val="minMax"/>
        </c:scaling>
        <c:axPos val="b"/>
        <c:tickLblPos val="nextTo"/>
        <c:crossAx val="71860224"/>
        <c:crosses val="autoZero"/>
        <c:auto val="1"/>
        <c:lblAlgn val="ctr"/>
        <c:lblOffset val="100"/>
      </c:catAx>
      <c:valAx>
        <c:axId val="71860224"/>
        <c:scaling>
          <c:orientation val="minMax"/>
        </c:scaling>
        <c:axPos val="l"/>
        <c:majorGridlines/>
        <c:numFmt formatCode="#,##0" sourceLinked="1"/>
        <c:tickLblPos val="nextTo"/>
        <c:crossAx val="68755456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hu-H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spPr>
              <a:solidFill>
                <a:schemeClr val="accent2"/>
              </a:solidFill>
            </c:spPr>
          </c:dPt>
          <c:dPt>
            <c:idx val="1"/>
            <c:spPr>
              <a:solidFill>
                <a:schemeClr val="bg1"/>
              </a:solidFill>
            </c:spPr>
          </c:dPt>
          <c:dPt>
            <c:idx val="2"/>
            <c:spPr>
              <a:solidFill>
                <a:schemeClr val="bg1">
                  <a:lumMod val="20000"/>
                  <a:lumOff val="80000"/>
                </a:schemeClr>
              </a:solidFill>
            </c:spPr>
          </c:dPt>
          <c:dPt>
            <c:idx val="3"/>
            <c:spPr>
              <a:solidFill>
                <a:schemeClr val="bg1">
                  <a:lumMod val="75000"/>
                </a:schemeClr>
              </a:solidFill>
            </c:spPr>
          </c:dPt>
          <c:dLbls>
            <c:dLbl>
              <c:idx val="0"/>
              <c:layout>
                <c:manualLayout>
                  <c:x val="2.1494634287400529E-3"/>
                  <c:y val="-1.1052636212969687E-3"/>
                </c:manualLayout>
              </c:layout>
              <c:dLblPos val="bestFit"/>
              <c:showVal val="1"/>
              <c:showPercent val="1"/>
            </c:dLbl>
            <c:dLbl>
              <c:idx val="1"/>
              <c:layout>
                <c:manualLayout>
                  <c:x val="6.1840958194940981E-3"/>
                  <c:y val="-1.3559149306690612E-2"/>
                </c:manualLayout>
              </c:layout>
              <c:dLblPos val="bestFit"/>
              <c:showVal val="1"/>
              <c:showPercent val="1"/>
            </c:dLbl>
            <c:dLbl>
              <c:idx val="2"/>
              <c:layout>
                <c:manualLayout>
                  <c:x val="-2.9998486629836823E-2"/>
                  <c:y val="3.74422101675636E-3"/>
                </c:manualLayout>
              </c:layout>
              <c:dLblPos val="bestFit"/>
              <c:showVal val="1"/>
              <c:showPercent val="1"/>
            </c:dLbl>
            <c:dLbl>
              <c:idx val="3"/>
              <c:layout>
                <c:manualLayout>
                  <c:x val="2.552163231254075E-3"/>
                  <c:y val="-1.0325784882354055E-2"/>
                </c:manualLayout>
              </c:layout>
              <c:dLblPos val="bestFit"/>
              <c:showVal val="1"/>
              <c:showPercent val="1"/>
            </c:dLbl>
            <c:dLblPos val="bestFit"/>
            <c:showVal val="1"/>
            <c:showPercent val="1"/>
            <c:showLeaderLines val="1"/>
          </c:dLbls>
          <c:cat>
            <c:strRef>
              <c:f>Sheet1!$A$2:$A$5</c:f>
              <c:strCache>
                <c:ptCount val="4"/>
                <c:pt idx="0">
                  <c:v>National terrestrial / Spot</c:v>
                </c:pt>
                <c:pt idx="1">
                  <c:v>National terrestrial / Non-Spot</c:v>
                </c:pt>
                <c:pt idx="2">
                  <c:v>Other (Cable) / Spot</c:v>
                </c:pt>
                <c:pt idx="3">
                  <c:v>Other (Cable) / Non-Spot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29825.864559500002</c:v>
                </c:pt>
                <c:pt idx="1">
                  <c:v>1852.53367443</c:v>
                </c:pt>
                <c:pt idx="2">
                  <c:v>13529.510476717001</c:v>
                </c:pt>
                <c:pt idx="3">
                  <c:v>420.38179918000003</c:v>
                </c:pt>
              </c:numCache>
            </c:numRef>
          </c:val>
        </c:ser>
        <c:dLbls/>
        <c:firstSliceAng val="62"/>
      </c:pieChart>
    </c:plotArea>
    <c:legend>
      <c:legendPos val="r"/>
      <c:layout>
        <c:manualLayout>
          <c:xMode val="edge"/>
          <c:yMode val="edge"/>
          <c:x val="0.60037326335060981"/>
          <c:y val="0.61463147981872934"/>
          <c:w val="0.39962673664939025"/>
          <c:h val="0.35600204042904465"/>
        </c:manualLayout>
      </c:layout>
    </c:legend>
    <c:plotVisOnly val="1"/>
    <c:dispBlanksAs val="zero"/>
  </c:chart>
  <c:txPr>
    <a:bodyPr/>
    <a:lstStyle/>
    <a:p>
      <a:pPr>
        <a:defRPr sz="1800"/>
      </a:pPr>
      <a:endParaRPr lang="hu-H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hu-HU" sz="1800" b="1" i="0" baseline="0" dirty="0" smtClean="0">
                <a:effectLst/>
              </a:rPr>
              <a:t>Total </a:t>
            </a:r>
            <a:r>
              <a:rPr lang="hu-HU" sz="1800" b="1" i="0" baseline="0" dirty="0" err="1" smtClean="0">
                <a:effectLst/>
              </a:rPr>
              <a:t>Television</a:t>
            </a:r>
            <a:r>
              <a:rPr lang="hu-HU" sz="1800" b="1" i="0" baseline="0" dirty="0" smtClean="0">
                <a:effectLst/>
              </a:rPr>
              <a:t> </a:t>
            </a:r>
            <a:r>
              <a:rPr lang="hu-HU" sz="1800" b="1" i="0" baseline="0" dirty="0" err="1" smtClean="0">
                <a:effectLst/>
              </a:rPr>
              <a:t>Advertising</a:t>
            </a:r>
            <a:r>
              <a:rPr lang="hu-HU" sz="1800" b="1" i="0" baseline="0" dirty="0" smtClean="0">
                <a:effectLst/>
              </a:rPr>
              <a:t> </a:t>
            </a:r>
            <a:r>
              <a:rPr lang="hu-HU" sz="1800" b="1" i="0" baseline="0" dirty="0" err="1" smtClean="0">
                <a:effectLst/>
              </a:rPr>
              <a:t>Revenue</a:t>
            </a:r>
            <a:r>
              <a:rPr lang="hu-HU" sz="1800" b="1" i="0" baseline="0" dirty="0" smtClean="0">
                <a:effectLst/>
              </a:rPr>
              <a:t> (</a:t>
            </a:r>
            <a:r>
              <a:rPr lang="hu-HU" sz="1800" b="1" i="0" baseline="0" dirty="0" err="1" smtClean="0">
                <a:effectLst/>
              </a:rPr>
              <a:t>in</a:t>
            </a:r>
            <a:r>
              <a:rPr lang="hu-HU" sz="1800" b="1" i="0" baseline="0" dirty="0" smtClean="0">
                <a:effectLst/>
              </a:rPr>
              <a:t> </a:t>
            </a:r>
            <a:r>
              <a:rPr lang="hu-HU" sz="1800" b="1" i="0" baseline="0" dirty="0" err="1" smtClean="0">
                <a:effectLst/>
              </a:rPr>
              <a:t>million</a:t>
            </a:r>
            <a:r>
              <a:rPr lang="hu-HU" sz="1800" b="1" i="0" baseline="0" dirty="0" smtClean="0">
                <a:effectLst/>
              </a:rPr>
              <a:t> HUF) </a:t>
            </a:r>
            <a:endParaRPr lang="hu-HU" dirty="0" smtClean="0">
              <a:effectLst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9.3377199377855546E-2"/>
          <c:y val="0.1900106121061971"/>
          <c:w val="0.88193144259745304"/>
          <c:h val="0.7084481247416294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FFE600"/>
            </a:solidFill>
          </c:spPr>
          <c:dLbls>
            <c:dLbl>
              <c:idx val="0"/>
              <c:layout/>
              <c:dLblPos val="ctr"/>
              <c:showVal val="1"/>
            </c:dLbl>
            <c:dLbl>
              <c:idx val="1"/>
              <c:layout/>
              <c:dLblPos val="ctr"/>
              <c:showVal val="1"/>
            </c:dLbl>
            <c:dLbl>
              <c:idx val="2"/>
              <c:layout/>
              <c:dLblPos val="ctr"/>
              <c:showVal val="1"/>
            </c:dLbl>
            <c:delete val="1"/>
            <c:txPr>
              <a:bodyPr/>
              <a:lstStyle/>
              <a:p>
                <a:pPr>
                  <a:defRPr sz="1800" b="1"/>
                </a:pPr>
                <a:endParaRPr lang="hu-HU"/>
              </a:p>
            </c:txPr>
            <c:dLblPos val="ctr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</c:numCache>
            </c:numRef>
          </c:cat>
          <c:val>
            <c:numRef>
              <c:f>Sheet1!$B$2:$B$4</c:f>
              <c:numCache>
                <c:formatCode>#,##0</c:formatCode>
                <c:ptCount val="3"/>
                <c:pt idx="0">
                  <c:v>54901</c:v>
                </c:pt>
                <c:pt idx="1">
                  <c:v>48723</c:v>
                </c:pt>
                <c:pt idx="2">
                  <c:v>45628.290509826998</c:v>
                </c:pt>
              </c:numCache>
            </c:numRef>
          </c:val>
        </c:ser>
        <c:dLbls/>
        <c:axId val="82248832"/>
        <c:axId val="82250752"/>
      </c:barChart>
      <c:catAx>
        <c:axId val="8224883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hu-HU"/>
          </a:p>
        </c:txPr>
        <c:crossAx val="82250752"/>
        <c:crosses val="autoZero"/>
        <c:auto val="1"/>
        <c:lblAlgn val="ctr"/>
        <c:lblOffset val="100"/>
      </c:catAx>
      <c:valAx>
        <c:axId val="82250752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600"/>
            </a:pPr>
            <a:endParaRPr lang="hu-HU"/>
          </a:p>
        </c:txPr>
        <c:crossAx val="8224883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hu-HU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title>
      <c:tx>
        <c:rich>
          <a:bodyPr/>
          <a:lstStyle/>
          <a:p>
            <a:pPr>
              <a:defRPr/>
            </a:pPr>
            <a:r>
              <a:rPr lang="en-US" sz="1800" b="1" i="0" baseline="0" dirty="0" smtClean="0">
                <a:effectLst/>
              </a:rPr>
              <a:t>Television Advertising Revenue by Type of Broadcasting</a:t>
            </a:r>
            <a:endParaRPr lang="hu-HU" dirty="0" smtClean="0">
              <a:effectLst/>
            </a:endParaRPr>
          </a:p>
          <a:p>
            <a:pPr>
              <a:defRPr/>
            </a:pPr>
            <a:r>
              <a:rPr lang="en-US" sz="1800" b="1" i="0" baseline="0" dirty="0" smtClean="0">
                <a:effectLst/>
              </a:rPr>
              <a:t>Terrestrial vs. Non-terrestrial broadcasting (in million HUF)</a:t>
            </a:r>
            <a:endParaRPr lang="hu-HU" dirty="0">
              <a:effectLst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9.3377199377855546E-2"/>
          <c:y val="0.1900106121061971"/>
          <c:w val="0.88193144259745304"/>
          <c:h val="0.62052208557604194"/>
        </c:manualLayout>
      </c:layout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National Terrestrial</c:v>
                </c:pt>
              </c:strCache>
            </c:strRef>
          </c:tx>
          <c:spPr>
            <a:solidFill>
              <a:srgbClr val="FFEB00"/>
            </a:solidFill>
          </c:spPr>
          <c:dLbls>
            <c:txPr>
              <a:bodyPr/>
              <a:lstStyle/>
              <a:p>
                <a:pPr>
                  <a:defRPr sz="1800" b="1"/>
                </a:pPr>
                <a:endParaRPr lang="hu-H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</c:numCache>
            </c:numRef>
          </c:cat>
          <c:val>
            <c:numRef>
              <c:f>Sheet1!$B$2:$B$4</c:f>
              <c:numCache>
                <c:formatCode>#,##0</c:formatCode>
                <c:ptCount val="3"/>
                <c:pt idx="0">
                  <c:v>39724</c:v>
                </c:pt>
                <c:pt idx="1">
                  <c:v>35285</c:v>
                </c:pt>
                <c:pt idx="2">
                  <c:v>31678.398233930002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Other (Cable)</c:v>
                </c:pt>
              </c:strCache>
            </c:strRef>
          </c:tx>
          <c:spPr>
            <a:solidFill>
              <a:schemeClr val="bg2">
                <a:lumMod val="60000"/>
                <a:lumOff val="40000"/>
              </a:schemeClr>
            </a:solidFill>
          </c:spPr>
          <c:dLbls>
            <c:txPr>
              <a:bodyPr/>
              <a:lstStyle/>
              <a:p>
                <a:pPr>
                  <a:defRPr sz="1800" b="1"/>
                </a:pPr>
                <a:endParaRPr lang="hu-H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</c:numCache>
            </c:numRef>
          </c:cat>
          <c:val>
            <c:numRef>
              <c:f>Sheet1!$C$2:$C$4</c:f>
              <c:numCache>
                <c:formatCode>#,##0</c:formatCode>
                <c:ptCount val="3"/>
                <c:pt idx="0">
                  <c:v>15177</c:v>
                </c:pt>
                <c:pt idx="1">
                  <c:v>13438</c:v>
                </c:pt>
                <c:pt idx="2">
                  <c:v>13949.892275897</c:v>
                </c:pt>
              </c:numCache>
            </c:numRef>
          </c:val>
        </c:ser>
        <c:dLbls/>
        <c:overlap val="100"/>
        <c:axId val="82436480"/>
        <c:axId val="82438016"/>
      </c:barChart>
      <c:catAx>
        <c:axId val="8243648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hu-HU"/>
          </a:p>
        </c:txPr>
        <c:crossAx val="82438016"/>
        <c:crosses val="autoZero"/>
        <c:auto val="1"/>
        <c:lblAlgn val="ctr"/>
        <c:lblOffset val="100"/>
      </c:catAx>
      <c:valAx>
        <c:axId val="82438016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600"/>
            </a:pPr>
            <a:endParaRPr lang="hu-HU"/>
          </a:p>
        </c:txPr>
        <c:crossAx val="82436480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600"/>
          </a:pPr>
          <a:endParaRPr lang="hu-HU"/>
        </a:p>
      </c:txPr>
    </c:legend>
    <c:plotVisOnly val="1"/>
    <c:dispBlanksAs val="gap"/>
  </c:chart>
  <c:txPr>
    <a:bodyPr/>
    <a:lstStyle/>
    <a:p>
      <a:pPr>
        <a:defRPr sz="1800"/>
      </a:pPr>
      <a:endParaRPr lang="hu-HU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baseline="0" dirty="0" smtClean="0">
                <a:effectLst/>
              </a:rPr>
              <a:t>Television Advertising Revenue by Type of Broadcasting</a:t>
            </a:r>
            <a:endParaRPr lang="hu-HU" dirty="0" smtClean="0">
              <a:effectLst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baseline="0" dirty="0" smtClean="0">
                <a:effectLst/>
              </a:rPr>
              <a:t>Terrestrial vs. Non-terrestrial broadcasting (in million HUF)</a:t>
            </a:r>
            <a:endParaRPr lang="hu-HU" dirty="0">
              <a:effectLst/>
            </a:endParaRPr>
          </a:p>
        </c:rich>
      </c:tx>
      <c:layout/>
    </c:title>
    <c:plotArea>
      <c:layout/>
      <c:barChart>
        <c:barDir val="col"/>
        <c:grouping val="percentStacked"/>
        <c:ser>
          <c:idx val="0"/>
          <c:order val="0"/>
          <c:tx>
            <c:strRef>
              <c:f>Sheet1!$B$1</c:f>
              <c:strCache>
                <c:ptCount val="1"/>
                <c:pt idx="0">
                  <c:v>National Terrestrial</c:v>
                </c:pt>
              </c:strCache>
            </c:strRef>
          </c:tx>
          <c:spPr>
            <a:solidFill>
              <a:srgbClr val="FFEB00"/>
            </a:solidFill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hu-HU" sz="1800" b="1" smtClean="0"/>
                      <a:t>39 724</a:t>
                    </a:r>
                  </a:p>
                  <a:p>
                    <a:r>
                      <a:rPr lang="hu-HU" sz="1800" b="1" smtClean="0"/>
                      <a:t>72%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hu-HU" sz="1800" b="1" smtClean="0"/>
                      <a:t>35</a:t>
                    </a:r>
                    <a:r>
                      <a:rPr lang="hu-HU" sz="1800" b="1" baseline="0" smtClean="0"/>
                      <a:t> 285</a:t>
                    </a:r>
                  </a:p>
                  <a:p>
                    <a:r>
                      <a:rPr lang="hu-HU" sz="1800" b="1" baseline="0" smtClean="0"/>
                      <a:t>72%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hu-HU" sz="1800" b="1" smtClean="0"/>
                      <a:t>31 678</a:t>
                    </a:r>
                  </a:p>
                  <a:p>
                    <a:r>
                      <a:rPr lang="hu-HU" sz="1800" b="1" smtClean="0"/>
                      <a:t>69%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800" b="1"/>
                </a:pPr>
                <a:endParaRPr lang="hu-H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</c:numCache>
            </c:numRef>
          </c:cat>
          <c:val>
            <c:numRef>
              <c:f>Sheet1!$B$2:$B$4</c:f>
              <c:numCache>
                <c:formatCode>#,##0</c:formatCode>
                <c:ptCount val="3"/>
                <c:pt idx="0">
                  <c:v>39724</c:v>
                </c:pt>
                <c:pt idx="1">
                  <c:v>35285</c:v>
                </c:pt>
                <c:pt idx="2">
                  <c:v>31678.398233930002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Other (Cable)</c:v>
                </c:pt>
              </c:strCache>
            </c:strRef>
          </c:tx>
          <c:spPr>
            <a:solidFill>
              <a:schemeClr val="bg2">
                <a:lumMod val="60000"/>
                <a:lumOff val="40000"/>
              </a:schemeClr>
            </a:solidFill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hu-HU" sz="1800" b="1" smtClean="0"/>
                      <a:t>15 177</a:t>
                    </a:r>
                  </a:p>
                  <a:p>
                    <a:r>
                      <a:rPr lang="hu-HU" sz="1800" b="1" smtClean="0"/>
                      <a:t>28%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hu-HU" sz="1800" b="1" smtClean="0"/>
                      <a:t>13 438</a:t>
                    </a:r>
                  </a:p>
                  <a:p>
                    <a:r>
                      <a:rPr lang="hu-HU" sz="1800" b="1" smtClean="0"/>
                      <a:t>28%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hu-HU" sz="1800" b="1" dirty="0" smtClean="0"/>
                      <a:t>13</a:t>
                    </a:r>
                    <a:r>
                      <a:rPr lang="hu-HU" sz="1800" b="1" baseline="0" dirty="0" smtClean="0"/>
                      <a:t> 950</a:t>
                    </a:r>
                  </a:p>
                  <a:p>
                    <a:r>
                      <a:rPr lang="hu-HU" sz="1800" b="1" baseline="0" dirty="0" smtClean="0"/>
                      <a:t>31%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800" b="1"/>
                </a:pPr>
                <a:endParaRPr lang="hu-H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</c:numCache>
            </c:numRef>
          </c:cat>
          <c:val>
            <c:numRef>
              <c:f>Sheet1!$C$2:$C$4</c:f>
              <c:numCache>
                <c:formatCode>#,##0</c:formatCode>
                <c:ptCount val="3"/>
                <c:pt idx="0">
                  <c:v>15177</c:v>
                </c:pt>
                <c:pt idx="1">
                  <c:v>13438</c:v>
                </c:pt>
                <c:pt idx="2">
                  <c:v>13949.892275897</c:v>
                </c:pt>
              </c:numCache>
            </c:numRef>
          </c:val>
        </c:ser>
        <c:dLbls/>
        <c:gapWidth val="100"/>
        <c:overlap val="100"/>
        <c:axId val="82515072"/>
        <c:axId val="82538880"/>
      </c:barChart>
      <c:catAx>
        <c:axId val="8251507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hu-HU"/>
          </a:p>
        </c:txPr>
        <c:crossAx val="82538880"/>
        <c:crosses val="autoZero"/>
        <c:auto val="1"/>
        <c:lblAlgn val="ctr"/>
        <c:lblOffset val="100"/>
      </c:catAx>
      <c:valAx>
        <c:axId val="82538880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sz="1600"/>
            </a:pPr>
            <a:endParaRPr lang="hu-HU"/>
          </a:p>
        </c:txPr>
        <c:crossAx val="82515072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600"/>
          </a:pPr>
          <a:endParaRPr lang="hu-HU"/>
        </a:p>
      </c:txPr>
    </c:legend>
    <c:plotVisOnly val="1"/>
    <c:dispBlanksAs val="gap"/>
  </c:chart>
  <c:txPr>
    <a:bodyPr/>
    <a:lstStyle/>
    <a:p>
      <a:pPr>
        <a:defRPr sz="1800"/>
      </a:pPr>
      <a:endParaRPr lang="hu-H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title>
      <c:tx>
        <c:rich>
          <a:bodyPr/>
          <a:lstStyle/>
          <a:p>
            <a:pPr algn="ctr">
              <a:defRPr/>
            </a:pPr>
            <a:r>
              <a:rPr lang="en-US" sz="1800" b="1" i="0" baseline="0" dirty="0" smtClean="0">
                <a:effectLst/>
              </a:rPr>
              <a:t>Television Advertising Revenue by Type of Advertisement</a:t>
            </a:r>
            <a:endParaRPr lang="hu-HU" dirty="0" smtClean="0">
              <a:effectLst/>
            </a:endParaRPr>
          </a:p>
          <a:p>
            <a:pPr algn="ctr">
              <a:defRPr/>
            </a:pPr>
            <a:r>
              <a:rPr lang="en-US" sz="1800" b="1" i="0" baseline="0" dirty="0" smtClean="0">
                <a:effectLst/>
              </a:rPr>
              <a:t>Spot vs. Non-spot advertising (in million HUF)</a:t>
            </a:r>
            <a:endParaRPr lang="hu-HU" dirty="0">
              <a:effectLst/>
            </a:endParaRPr>
          </a:p>
        </c:rich>
      </c:tx>
    </c:title>
    <c:plotArea>
      <c:layout>
        <c:manualLayout>
          <c:layoutTarget val="inner"/>
          <c:xMode val="edge"/>
          <c:yMode val="edge"/>
          <c:x val="0.10109324876057162"/>
          <c:y val="0.18095232684583873"/>
          <c:w val="0.88193144259745304"/>
          <c:h val="0.65197406517120993"/>
        </c:manualLayout>
      </c:layout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Non-Spot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</c:spPr>
          <c:dLbls>
            <c:txPr>
              <a:bodyPr/>
              <a:lstStyle/>
              <a:p>
                <a:pPr>
                  <a:defRPr sz="1600" b="1"/>
                </a:pPr>
                <a:endParaRPr lang="hu-H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</c:numCache>
            </c:numRef>
          </c:cat>
          <c:val>
            <c:numRef>
              <c:f>Sheet1!$B$2:$B$4</c:f>
              <c:numCache>
                <c:formatCode>#,##0</c:formatCode>
                <c:ptCount val="3"/>
                <c:pt idx="0">
                  <c:v>2965</c:v>
                </c:pt>
                <c:pt idx="1">
                  <c:v>3698</c:v>
                </c:pt>
                <c:pt idx="2">
                  <c:v>2273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Spot</c:v>
                </c:pt>
              </c:strCache>
            </c:strRef>
          </c:tx>
          <c:spPr>
            <a:solidFill>
              <a:srgbClr val="FFE600"/>
            </a:solidFill>
          </c:spPr>
          <c:dLbls>
            <c:dLbl>
              <c:idx val="0"/>
              <c:tx>
                <c:rich>
                  <a:bodyPr/>
                  <a:lstStyle/>
                  <a:p>
                    <a:r>
                      <a:rPr lang="hu-HU" sz="1400" b="1" smtClean="0"/>
                      <a:t>51 937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tx>
                <c:rich>
                  <a:bodyPr/>
                  <a:lstStyle/>
                  <a:p>
                    <a:r>
                      <a:rPr lang="hu-HU" sz="1400" b="1" smtClean="0"/>
                      <a:t>45 025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tx>
                <c:rich>
                  <a:bodyPr/>
                  <a:lstStyle/>
                  <a:p>
                    <a:r>
                      <a:rPr lang="hu-HU" sz="1400" b="1" smtClean="0"/>
                      <a:t>43 355</a:t>
                    </a:r>
                    <a:endParaRPr lang="en-US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hu-H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</c:numCache>
            </c:numRef>
          </c:cat>
          <c:val>
            <c:numRef>
              <c:f>Sheet1!$C$2:$C$4</c:f>
              <c:numCache>
                <c:formatCode>#,##0</c:formatCode>
                <c:ptCount val="3"/>
                <c:pt idx="0">
                  <c:v>51937</c:v>
                </c:pt>
                <c:pt idx="1">
                  <c:v>45025</c:v>
                </c:pt>
                <c:pt idx="2">
                  <c:v>43355</c:v>
                </c:pt>
              </c:numCache>
            </c:numRef>
          </c:val>
        </c:ser>
        <c:dLbls/>
        <c:overlap val="100"/>
        <c:axId val="77958144"/>
        <c:axId val="77972224"/>
      </c:barChart>
      <c:catAx>
        <c:axId val="7795814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hu-HU"/>
          </a:p>
        </c:txPr>
        <c:crossAx val="77972224"/>
        <c:crosses val="autoZero"/>
        <c:auto val="1"/>
        <c:lblAlgn val="ctr"/>
        <c:lblOffset val="100"/>
      </c:catAx>
      <c:valAx>
        <c:axId val="77972224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sz="1600"/>
            </a:pPr>
            <a:endParaRPr lang="hu-HU"/>
          </a:p>
        </c:txPr>
        <c:crossAx val="77958144"/>
        <c:crosses val="autoZero"/>
        <c:crossBetween val="between"/>
      </c:valAx>
    </c:plotArea>
    <c:legend>
      <c:legendPos val="b"/>
      <c:txPr>
        <a:bodyPr/>
        <a:lstStyle/>
        <a:p>
          <a:pPr>
            <a:defRPr sz="1600"/>
          </a:pPr>
          <a:endParaRPr lang="hu-HU"/>
        </a:p>
      </c:txPr>
    </c:legend>
    <c:plotVisOnly val="1"/>
    <c:dispBlanksAs val="gap"/>
  </c:chart>
  <c:txPr>
    <a:bodyPr/>
    <a:lstStyle/>
    <a:p>
      <a:pPr>
        <a:defRPr sz="1800"/>
      </a:pPr>
      <a:endParaRPr lang="hu-HU"/>
    </a:p>
  </c:txPr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baseline="0" dirty="0" smtClean="0">
                <a:effectLst/>
              </a:rPr>
              <a:t>Television Advertising Revenue by Type of Advertisement</a:t>
            </a:r>
            <a:endParaRPr lang="hu-HU" dirty="0" smtClean="0">
              <a:effectLst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baseline="0" dirty="0" smtClean="0">
                <a:effectLst/>
              </a:rPr>
              <a:t>Spot vs. Non-spot advertising (in million HUF)</a:t>
            </a:r>
            <a:endParaRPr lang="hu-HU" dirty="0">
              <a:effectLst/>
            </a:endParaRPr>
          </a:p>
        </c:rich>
      </c:tx>
    </c:title>
    <c:plotArea>
      <c:layout/>
      <c:barChart>
        <c:barDir val="col"/>
        <c:grouping val="percentStacked"/>
        <c:ser>
          <c:idx val="0"/>
          <c:order val="0"/>
          <c:tx>
            <c:strRef>
              <c:f>Sheet1!$B$1</c:f>
              <c:strCache>
                <c:ptCount val="1"/>
                <c:pt idx="0">
                  <c:v>Non-Spot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</c:spPr>
          <c:dLbls>
            <c:txPr>
              <a:bodyPr/>
              <a:lstStyle/>
              <a:p>
                <a:pPr>
                  <a:defRPr sz="1600" b="1"/>
                </a:pPr>
                <a:endParaRPr lang="hu-H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</c:numCache>
            </c:numRef>
          </c:cat>
          <c:val>
            <c:numRef>
              <c:f>Sheet1!$B$2:$B$4</c:f>
              <c:numCache>
                <c:formatCode>#,##0</c:formatCode>
                <c:ptCount val="3"/>
                <c:pt idx="0">
                  <c:v>2965</c:v>
                </c:pt>
                <c:pt idx="1">
                  <c:v>3698</c:v>
                </c:pt>
                <c:pt idx="2">
                  <c:v>2273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Spot</c:v>
                </c:pt>
              </c:strCache>
            </c:strRef>
          </c:tx>
          <c:spPr>
            <a:solidFill>
              <a:srgbClr val="FFE600"/>
            </a:solidFill>
          </c:spPr>
          <c:dLbls>
            <c:dLbl>
              <c:idx val="0"/>
              <c:tx>
                <c:rich>
                  <a:bodyPr/>
                  <a:lstStyle/>
                  <a:p>
                    <a:r>
                      <a:rPr lang="hu-HU" sz="1800" b="1" smtClean="0"/>
                      <a:t>51 937</a:t>
                    </a:r>
                  </a:p>
                  <a:p>
                    <a:r>
                      <a:rPr lang="hu-HU" sz="1800" b="1" smtClean="0"/>
                      <a:t>95%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tx>
                <c:rich>
                  <a:bodyPr/>
                  <a:lstStyle/>
                  <a:p>
                    <a:r>
                      <a:rPr lang="hu-HU" sz="1800" b="1" smtClean="0"/>
                      <a:t>45 025</a:t>
                    </a:r>
                  </a:p>
                  <a:p>
                    <a:r>
                      <a:rPr lang="hu-HU" sz="1800" b="1" smtClean="0"/>
                      <a:t>92%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tx>
                <c:rich>
                  <a:bodyPr/>
                  <a:lstStyle/>
                  <a:p>
                    <a:r>
                      <a:rPr lang="hu-HU" sz="1800" b="1" smtClean="0"/>
                      <a:t>43 355</a:t>
                    </a:r>
                  </a:p>
                  <a:p>
                    <a:r>
                      <a:rPr lang="hu-HU" sz="1800" b="1" smtClean="0"/>
                      <a:t>95%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800" b="1"/>
                </a:pPr>
                <a:endParaRPr lang="hu-HU"/>
              </a:p>
            </c:txPr>
            <c:showVal val="1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</c:numCache>
            </c:numRef>
          </c:cat>
          <c:val>
            <c:numRef>
              <c:f>Sheet1!$C$2:$C$4</c:f>
              <c:numCache>
                <c:formatCode>#,##0</c:formatCode>
                <c:ptCount val="3"/>
                <c:pt idx="0">
                  <c:v>51937</c:v>
                </c:pt>
                <c:pt idx="1">
                  <c:v>45025</c:v>
                </c:pt>
                <c:pt idx="2">
                  <c:v>43355</c:v>
                </c:pt>
              </c:numCache>
            </c:numRef>
          </c:val>
        </c:ser>
        <c:dLbls/>
        <c:overlap val="100"/>
        <c:axId val="81845248"/>
        <c:axId val="83886848"/>
      </c:barChart>
      <c:catAx>
        <c:axId val="8184524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hu-HU"/>
          </a:p>
        </c:txPr>
        <c:crossAx val="83886848"/>
        <c:crosses val="autoZero"/>
        <c:auto val="1"/>
        <c:lblAlgn val="ctr"/>
        <c:lblOffset val="100"/>
      </c:catAx>
      <c:valAx>
        <c:axId val="83886848"/>
        <c:scaling>
          <c:orientation val="minMax"/>
        </c:scaling>
        <c:axPos val="l"/>
        <c:majorGridlines/>
        <c:numFmt formatCode="0%" sourceLinked="1"/>
        <c:tickLblPos val="nextTo"/>
        <c:txPr>
          <a:bodyPr/>
          <a:lstStyle/>
          <a:p>
            <a:pPr>
              <a:defRPr sz="1600"/>
            </a:pPr>
            <a:endParaRPr lang="hu-HU"/>
          </a:p>
        </c:txPr>
        <c:crossAx val="81845248"/>
        <c:crosses val="autoZero"/>
        <c:crossBetween val="between"/>
      </c:valAx>
    </c:plotArea>
    <c:legend>
      <c:legendPos val="b"/>
      <c:txPr>
        <a:bodyPr/>
        <a:lstStyle/>
        <a:p>
          <a:pPr>
            <a:defRPr sz="1600"/>
          </a:pPr>
          <a:endParaRPr lang="hu-HU"/>
        </a:p>
      </c:txPr>
    </c:legend>
    <c:plotVisOnly val="1"/>
    <c:dispBlanksAs val="gap"/>
  </c:chart>
  <c:txPr>
    <a:bodyPr/>
    <a:lstStyle/>
    <a:p>
      <a:pPr>
        <a:defRPr sz="1800"/>
      </a:pPr>
      <a:endParaRPr lang="hu-HU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0.3325</cdr:x>
      <cdr:y>0.62049</cdr:y>
    </cdr:from>
    <cdr:to>
      <cdr:x>0.455</cdr:x>
      <cdr:y>0.62049</cdr:y>
    </cdr:to>
    <cdr:cxnSp macro="">
      <cdr:nvCxnSpPr>
        <cdr:cNvPr id="3" name="Straight Arrow Connector 2"/>
        <cdr:cNvCxnSpPr/>
      </cdr:nvCxnSpPr>
      <cdr:spPr>
        <a:xfrm xmlns:a="http://schemas.openxmlformats.org/drawingml/2006/main">
          <a:off x="2736304" y="2808312"/>
          <a:ext cx="1008126" cy="0"/>
        </a:xfrm>
        <a:prstGeom xmlns:a="http://schemas.openxmlformats.org/drawingml/2006/main" prst="straightConnector1">
          <a:avLst/>
        </a:prstGeom>
        <a:ln xmlns:a="http://schemas.openxmlformats.org/drawingml/2006/main" w="101600" cap="sq" cmpd="sng">
          <a:solidFill>
            <a:schemeClr val="tx1">
              <a:lumMod val="50000"/>
              <a:lumOff val="50000"/>
            </a:schemeClr>
          </a:solidFill>
          <a:round/>
          <a:headEnd type="none"/>
          <a:tailEnd type="triangle" w="sm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0.34142</cdr:x>
      <cdr:y>0.54094</cdr:y>
    </cdr:from>
    <cdr:to>
      <cdr:x>0.45516</cdr:x>
      <cdr:y>0.62049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181271" y="2768675"/>
          <a:ext cx="1059798" cy="4071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hu-HU" sz="1800" b="1" dirty="0" smtClean="0">
              <a:solidFill>
                <a:schemeClr val="tx1">
                  <a:lumMod val="50000"/>
                  <a:lumOff val="50000"/>
                </a:schemeClr>
              </a:solidFill>
            </a:rPr>
            <a:t>-11%</a:t>
          </a:r>
          <a:endParaRPr lang="hu-HU" sz="1800" b="1" dirty="0">
            <a:solidFill>
              <a:schemeClr val="tx1">
                <a:lumMod val="50000"/>
                <a:lumOff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0.64639</cdr:x>
      <cdr:y>0.53862</cdr:y>
    </cdr:from>
    <cdr:to>
      <cdr:x>0.73389</cdr:x>
      <cdr:y>0.61817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6022855" y="2756800"/>
          <a:ext cx="815301" cy="4071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hu-HU" sz="1800" b="1" dirty="0" smtClean="0">
              <a:solidFill>
                <a:schemeClr val="tx1">
                  <a:lumMod val="50000"/>
                  <a:lumOff val="50000"/>
                </a:schemeClr>
              </a:solidFill>
            </a:rPr>
            <a:t>-</a:t>
          </a:r>
          <a:r>
            <a:rPr lang="hu-HU" sz="1800" b="1" dirty="0">
              <a:solidFill>
                <a:schemeClr val="tx1">
                  <a:lumMod val="50000"/>
                  <a:lumOff val="50000"/>
                </a:schemeClr>
              </a:solidFill>
            </a:rPr>
            <a:t>6</a:t>
          </a:r>
          <a:r>
            <a:rPr lang="hu-HU" sz="1800" b="1" dirty="0" smtClean="0">
              <a:solidFill>
                <a:schemeClr val="tx1">
                  <a:lumMod val="50000"/>
                  <a:lumOff val="50000"/>
                </a:schemeClr>
              </a:solidFill>
            </a:rPr>
            <a:t>%</a:t>
          </a:r>
          <a:endParaRPr lang="hu-HU" sz="1800" b="1" dirty="0">
            <a:solidFill>
              <a:schemeClr val="tx1">
                <a:lumMod val="50000"/>
                <a:lumOff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0.62999</cdr:x>
      <cdr:y>0.62049</cdr:y>
    </cdr:from>
    <cdr:to>
      <cdr:x>0.75249</cdr:x>
      <cdr:y>0.62049</cdr:y>
    </cdr:to>
    <cdr:cxnSp macro="">
      <cdr:nvCxnSpPr>
        <cdr:cNvPr id="9" name="Straight Arrow Connector 8"/>
        <cdr:cNvCxnSpPr/>
      </cdr:nvCxnSpPr>
      <cdr:spPr>
        <a:xfrm xmlns:a="http://schemas.openxmlformats.org/drawingml/2006/main">
          <a:off x="5184576" y="2808312"/>
          <a:ext cx="1008126" cy="0"/>
        </a:xfrm>
        <a:prstGeom xmlns:a="http://schemas.openxmlformats.org/drawingml/2006/main" prst="straightConnector1">
          <a:avLst/>
        </a:prstGeom>
        <a:ln xmlns:a="http://schemas.openxmlformats.org/drawingml/2006/main" w="101600" cap="sq" cmpd="sng">
          <a:solidFill>
            <a:schemeClr val="tx1">
              <a:lumMod val="50000"/>
              <a:lumOff val="50000"/>
            </a:schemeClr>
          </a:solidFill>
          <a:round/>
          <a:headEnd type="none"/>
          <a:tailEnd type="triangle" w="sm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0.34125</cdr:x>
      <cdr:y>0.28638</cdr:y>
    </cdr:from>
    <cdr:to>
      <cdr:x>0.42875</cdr:x>
      <cdr:y>0.36593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2808312" y="1296144"/>
          <a:ext cx="72009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hu-HU" sz="1800" b="1" dirty="0" smtClean="0">
              <a:solidFill>
                <a:schemeClr val="bg1">
                  <a:lumMod val="65000"/>
                </a:schemeClr>
              </a:solidFill>
            </a:rPr>
            <a:t>-11%</a:t>
          </a:r>
          <a:endParaRPr lang="hu-HU" sz="1800" b="1" dirty="0">
            <a:solidFill>
              <a:schemeClr val="bg1">
                <a:lumMod val="6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0.34125</cdr:x>
      <cdr:y>0.49321</cdr:y>
    </cdr:from>
    <cdr:to>
      <cdr:x>0.42875</cdr:x>
      <cdr:y>0.57276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2808312" y="2232248"/>
          <a:ext cx="720090" cy="3600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hu-HU" sz="1800" b="1" dirty="0" smtClean="0">
              <a:solidFill>
                <a:schemeClr val="tx1">
                  <a:lumMod val="50000"/>
                  <a:lumOff val="50000"/>
                </a:schemeClr>
              </a:solidFill>
            </a:rPr>
            <a:t>-11%</a:t>
          </a:r>
          <a:endParaRPr lang="hu-HU" sz="1800" b="1" dirty="0">
            <a:solidFill>
              <a:schemeClr val="tx1">
                <a:lumMod val="50000"/>
                <a:lumOff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0.63874</cdr:x>
      <cdr:y>0.28638</cdr:y>
    </cdr:from>
    <cdr:to>
      <cdr:x>0.72624</cdr:x>
      <cdr:y>0.36593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5256584" y="1296144"/>
          <a:ext cx="720090" cy="3600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hu-HU" sz="1800" b="1" dirty="0" smtClean="0">
              <a:solidFill>
                <a:schemeClr val="bg1">
                  <a:lumMod val="65000"/>
                </a:schemeClr>
              </a:solidFill>
            </a:rPr>
            <a:t>+4%</a:t>
          </a:r>
          <a:endParaRPr lang="hu-HU" sz="1800" b="1" dirty="0">
            <a:solidFill>
              <a:schemeClr val="bg1">
                <a:lumMod val="6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0.63874</cdr:x>
      <cdr:y>0.49321</cdr:y>
    </cdr:from>
    <cdr:to>
      <cdr:x>0.72624</cdr:x>
      <cdr:y>0.57276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5256584" y="2232248"/>
          <a:ext cx="72009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hu-HU" sz="1800" b="1" dirty="0" smtClean="0">
              <a:solidFill>
                <a:srgbClr val="808080"/>
              </a:solidFill>
            </a:rPr>
            <a:t>-10%</a:t>
          </a:r>
          <a:endParaRPr lang="hu-HU" sz="1800" b="1" dirty="0">
            <a:solidFill>
              <a:srgbClr val="808080"/>
            </a:solidFill>
          </a:endParaRPr>
        </a:p>
      </cdr:txBody>
    </cdr:sp>
  </cdr:relSizeAnchor>
  <cdr:relSizeAnchor xmlns:cdr="http://schemas.openxmlformats.org/drawingml/2006/chartDrawing">
    <cdr:from>
      <cdr:x>0.34125</cdr:x>
      <cdr:y>0.57276</cdr:y>
    </cdr:from>
    <cdr:to>
      <cdr:x>0.46375</cdr:x>
      <cdr:y>0.57276</cdr:y>
    </cdr:to>
    <cdr:cxnSp macro="">
      <cdr:nvCxnSpPr>
        <cdr:cNvPr id="10" name="Straight Arrow Connector 9"/>
        <cdr:cNvCxnSpPr/>
      </cdr:nvCxnSpPr>
      <cdr:spPr>
        <a:xfrm xmlns:a="http://schemas.openxmlformats.org/drawingml/2006/main">
          <a:off x="2808312" y="2592288"/>
          <a:ext cx="1008126" cy="0"/>
        </a:xfrm>
        <a:prstGeom xmlns:a="http://schemas.openxmlformats.org/drawingml/2006/main" prst="straightConnector1">
          <a:avLst/>
        </a:prstGeom>
        <a:ln xmlns:a="http://schemas.openxmlformats.org/drawingml/2006/main" w="101600" cap="sq" cmpd="sng">
          <a:solidFill>
            <a:schemeClr val="tx1">
              <a:lumMod val="50000"/>
              <a:lumOff val="50000"/>
            </a:schemeClr>
          </a:solidFill>
          <a:round/>
          <a:headEnd type="none"/>
          <a:tailEnd type="triangle" w="sm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0.34125</cdr:x>
      <cdr:y>0.36593</cdr:y>
    </cdr:from>
    <cdr:to>
      <cdr:x>0.46375</cdr:x>
      <cdr:y>0.36593</cdr:y>
    </cdr:to>
    <cdr:cxnSp macro="">
      <cdr:nvCxnSpPr>
        <cdr:cNvPr id="11" name="Straight Arrow Connector 10"/>
        <cdr:cNvCxnSpPr/>
      </cdr:nvCxnSpPr>
      <cdr:spPr>
        <a:xfrm xmlns:a="http://schemas.openxmlformats.org/drawingml/2006/main">
          <a:off x="2808312" y="1656184"/>
          <a:ext cx="1008126" cy="0"/>
        </a:xfrm>
        <a:prstGeom xmlns:a="http://schemas.openxmlformats.org/drawingml/2006/main" prst="straightConnector1">
          <a:avLst/>
        </a:prstGeom>
        <a:ln xmlns:a="http://schemas.openxmlformats.org/drawingml/2006/main" w="101600" cap="sq" cmpd="sng">
          <a:solidFill>
            <a:schemeClr val="bg1">
              <a:lumMod val="75000"/>
            </a:schemeClr>
          </a:solidFill>
          <a:round/>
          <a:headEnd type="none"/>
          <a:tailEnd type="triangle" w="sm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0.62999</cdr:x>
      <cdr:y>0.57276</cdr:y>
    </cdr:from>
    <cdr:to>
      <cdr:x>0.75249</cdr:x>
      <cdr:y>0.57276</cdr:y>
    </cdr:to>
    <cdr:cxnSp macro="">
      <cdr:nvCxnSpPr>
        <cdr:cNvPr id="12" name="Straight Arrow Connector 11"/>
        <cdr:cNvCxnSpPr/>
      </cdr:nvCxnSpPr>
      <cdr:spPr>
        <a:xfrm xmlns:a="http://schemas.openxmlformats.org/drawingml/2006/main">
          <a:off x="5184576" y="2592288"/>
          <a:ext cx="1008126" cy="0"/>
        </a:xfrm>
        <a:prstGeom xmlns:a="http://schemas.openxmlformats.org/drawingml/2006/main" prst="straightConnector1">
          <a:avLst/>
        </a:prstGeom>
        <a:ln xmlns:a="http://schemas.openxmlformats.org/drawingml/2006/main" w="101600" cap="sq" cmpd="sng">
          <a:solidFill>
            <a:schemeClr val="tx1">
              <a:lumMod val="50000"/>
              <a:lumOff val="50000"/>
            </a:schemeClr>
          </a:solidFill>
          <a:round/>
          <a:headEnd type="none"/>
          <a:tailEnd type="triangle" w="sm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0.62999</cdr:x>
      <cdr:y>0.36593</cdr:y>
    </cdr:from>
    <cdr:to>
      <cdr:x>0.75249</cdr:x>
      <cdr:y>0.36593</cdr:y>
    </cdr:to>
    <cdr:cxnSp macro="">
      <cdr:nvCxnSpPr>
        <cdr:cNvPr id="13" name="Straight Arrow Connector 12"/>
        <cdr:cNvCxnSpPr/>
      </cdr:nvCxnSpPr>
      <cdr:spPr>
        <a:xfrm xmlns:a="http://schemas.openxmlformats.org/drawingml/2006/main">
          <a:off x="5184576" y="1656184"/>
          <a:ext cx="1008126" cy="0"/>
        </a:xfrm>
        <a:prstGeom xmlns:a="http://schemas.openxmlformats.org/drawingml/2006/main" prst="straightConnector1">
          <a:avLst/>
        </a:prstGeom>
        <a:ln xmlns:a="http://schemas.openxmlformats.org/drawingml/2006/main" w="101600" cap="sq" cmpd="sng">
          <a:solidFill>
            <a:schemeClr val="bg1">
              <a:lumMod val="75000"/>
            </a:schemeClr>
          </a:solidFill>
          <a:round/>
          <a:headEnd type="none"/>
          <a:tailEnd type="triangle" w="sm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0.35</cdr:x>
      <cdr:y>0.51429</cdr:y>
    </cdr:from>
    <cdr:to>
      <cdr:x>0.4375</cdr:x>
      <cdr:y>0.59384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2880320" y="2592288"/>
          <a:ext cx="720090" cy="4009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hu-HU" sz="1800" b="1" dirty="0" smtClean="0">
              <a:solidFill>
                <a:schemeClr val="bg1">
                  <a:lumMod val="75000"/>
                </a:schemeClr>
              </a:solidFill>
            </a:rPr>
            <a:t>-13%</a:t>
          </a:r>
          <a:endParaRPr lang="hu-HU" sz="1800" b="1" dirty="0">
            <a:solidFill>
              <a:schemeClr val="bg1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0.34867</cdr:x>
      <cdr:y>0.7397</cdr:y>
    </cdr:from>
    <cdr:to>
      <cdr:x>0.43617</cdr:x>
      <cdr:y>0.81925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3117685" y="4030573"/>
          <a:ext cx="782390" cy="4334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hu-HU" sz="1800" b="1" dirty="0" smtClean="0">
              <a:solidFill>
                <a:schemeClr val="bg1">
                  <a:lumMod val="75000"/>
                </a:schemeClr>
              </a:solidFill>
            </a:rPr>
            <a:t>+25%</a:t>
          </a:r>
          <a:endParaRPr lang="hu-HU" sz="1800" b="1" dirty="0">
            <a:solidFill>
              <a:schemeClr val="bg1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0.64591</cdr:x>
      <cdr:y>0.7397</cdr:y>
    </cdr:from>
    <cdr:to>
      <cdr:x>0.73341</cdr:x>
      <cdr:y>0.81925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5775460" y="4030573"/>
          <a:ext cx="782390" cy="4334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hu-HU" sz="1800" b="1" dirty="0" smtClean="0">
              <a:solidFill>
                <a:schemeClr val="bg1">
                  <a:lumMod val="75000"/>
                </a:schemeClr>
              </a:solidFill>
            </a:rPr>
            <a:t>-39%</a:t>
          </a:r>
          <a:endParaRPr lang="hu-HU" sz="1800" b="1" dirty="0">
            <a:solidFill>
              <a:schemeClr val="bg1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0.64749</cdr:x>
      <cdr:y>0.51429</cdr:y>
    </cdr:from>
    <cdr:to>
      <cdr:x>0.73499</cdr:x>
      <cdr:y>0.59384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5328592" y="2592288"/>
          <a:ext cx="720090" cy="4009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hu-HU" sz="1800" b="1" dirty="0" smtClean="0">
              <a:solidFill>
                <a:schemeClr val="bg1">
                  <a:lumMod val="75000"/>
                </a:schemeClr>
              </a:solidFill>
            </a:rPr>
            <a:t>-</a:t>
          </a:r>
          <a:r>
            <a:rPr lang="hu-HU" sz="1800" b="1" dirty="0">
              <a:solidFill>
                <a:schemeClr val="bg1">
                  <a:lumMod val="75000"/>
                </a:schemeClr>
              </a:solidFill>
            </a:rPr>
            <a:t>4</a:t>
          </a:r>
          <a:r>
            <a:rPr lang="hu-HU" sz="1800" b="1" dirty="0" smtClean="0">
              <a:solidFill>
                <a:schemeClr val="bg1">
                  <a:lumMod val="75000"/>
                </a:schemeClr>
              </a:solidFill>
            </a:rPr>
            <a:t>%</a:t>
          </a:r>
          <a:endParaRPr lang="hu-HU" sz="1800" b="1" dirty="0">
            <a:solidFill>
              <a:schemeClr val="bg1">
                <a:lumMod val="7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0.34125</cdr:x>
      <cdr:y>0.58571</cdr:y>
    </cdr:from>
    <cdr:to>
      <cdr:x>0.46375</cdr:x>
      <cdr:y>0.58571</cdr:y>
    </cdr:to>
    <cdr:cxnSp macro="">
      <cdr:nvCxnSpPr>
        <cdr:cNvPr id="10" name="Straight Arrow Connector 9"/>
        <cdr:cNvCxnSpPr/>
      </cdr:nvCxnSpPr>
      <cdr:spPr>
        <a:xfrm xmlns:a="http://schemas.openxmlformats.org/drawingml/2006/main">
          <a:off x="2808312" y="2952328"/>
          <a:ext cx="1008126" cy="0"/>
        </a:xfrm>
        <a:prstGeom xmlns:a="http://schemas.openxmlformats.org/drawingml/2006/main" prst="straightConnector1">
          <a:avLst/>
        </a:prstGeom>
        <a:ln xmlns:a="http://schemas.openxmlformats.org/drawingml/2006/main" w="101600" cap="sq" cmpd="sng">
          <a:solidFill>
            <a:schemeClr val="bg1">
              <a:lumMod val="75000"/>
            </a:schemeClr>
          </a:solidFill>
          <a:round/>
          <a:headEnd type="none"/>
          <a:tailEnd type="triangle" w="sm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0.34125</cdr:x>
      <cdr:y>0.81429</cdr:y>
    </cdr:from>
    <cdr:to>
      <cdr:x>0.46375</cdr:x>
      <cdr:y>0.81429</cdr:y>
    </cdr:to>
    <cdr:cxnSp macro="">
      <cdr:nvCxnSpPr>
        <cdr:cNvPr id="11" name="Straight Arrow Connector 10"/>
        <cdr:cNvCxnSpPr/>
      </cdr:nvCxnSpPr>
      <cdr:spPr>
        <a:xfrm xmlns:a="http://schemas.openxmlformats.org/drawingml/2006/main">
          <a:off x="2808312" y="4104456"/>
          <a:ext cx="1008126" cy="0"/>
        </a:xfrm>
        <a:prstGeom xmlns:a="http://schemas.openxmlformats.org/drawingml/2006/main" prst="straightConnector1">
          <a:avLst/>
        </a:prstGeom>
        <a:ln xmlns:a="http://schemas.openxmlformats.org/drawingml/2006/main" w="101600" cap="sq" cmpd="sng">
          <a:solidFill>
            <a:schemeClr val="tx1">
              <a:lumMod val="50000"/>
              <a:lumOff val="50000"/>
            </a:schemeClr>
          </a:solidFill>
          <a:round/>
          <a:headEnd type="none"/>
          <a:tailEnd type="triangle" w="sm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0.63874</cdr:x>
      <cdr:y>0.81429</cdr:y>
    </cdr:from>
    <cdr:to>
      <cdr:x>0.76124</cdr:x>
      <cdr:y>0.81429</cdr:y>
    </cdr:to>
    <cdr:cxnSp macro="">
      <cdr:nvCxnSpPr>
        <cdr:cNvPr id="12" name="Straight Arrow Connector 11"/>
        <cdr:cNvCxnSpPr/>
      </cdr:nvCxnSpPr>
      <cdr:spPr>
        <a:xfrm xmlns:a="http://schemas.openxmlformats.org/drawingml/2006/main">
          <a:off x="5256584" y="4104456"/>
          <a:ext cx="1008126" cy="0"/>
        </a:xfrm>
        <a:prstGeom xmlns:a="http://schemas.openxmlformats.org/drawingml/2006/main" prst="straightConnector1">
          <a:avLst/>
        </a:prstGeom>
        <a:ln xmlns:a="http://schemas.openxmlformats.org/drawingml/2006/main" w="101600" cap="sq" cmpd="sng">
          <a:solidFill>
            <a:schemeClr val="tx1">
              <a:lumMod val="50000"/>
              <a:lumOff val="50000"/>
            </a:schemeClr>
          </a:solidFill>
          <a:round/>
          <a:headEnd type="none"/>
          <a:tailEnd type="triangle" w="sm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0.62999</cdr:x>
      <cdr:y>0.58571</cdr:y>
    </cdr:from>
    <cdr:to>
      <cdr:x>0.75249</cdr:x>
      <cdr:y>0.58571</cdr:y>
    </cdr:to>
    <cdr:cxnSp macro="">
      <cdr:nvCxnSpPr>
        <cdr:cNvPr id="13" name="Straight Arrow Connector 12"/>
        <cdr:cNvCxnSpPr/>
      </cdr:nvCxnSpPr>
      <cdr:spPr>
        <a:xfrm xmlns:a="http://schemas.openxmlformats.org/drawingml/2006/main">
          <a:off x="5184576" y="2952328"/>
          <a:ext cx="1008126" cy="0"/>
        </a:xfrm>
        <a:prstGeom xmlns:a="http://schemas.openxmlformats.org/drawingml/2006/main" prst="straightConnector1">
          <a:avLst/>
        </a:prstGeom>
        <a:ln xmlns:a="http://schemas.openxmlformats.org/drawingml/2006/main" w="101600" cap="sq" cmpd="sng">
          <a:solidFill>
            <a:schemeClr val="bg1">
              <a:lumMod val="75000"/>
            </a:schemeClr>
          </a:solidFill>
          <a:round/>
          <a:headEnd type="none"/>
          <a:tailEnd type="triangle" w="sm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A85089-C692-4DEA-AC49-04CF34D4FE14}" type="datetimeFigureOut">
              <a:rPr lang="en-GB" smtClean="0"/>
              <a:pPr/>
              <a:t>18/02/2014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A5C721-4BB5-4DB6-AD65-4BA2A62B05B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91632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5EBA9-A28D-4849-BFEA-AA04F6A21B63}" type="datetimeFigureOut">
              <a:rPr lang="en-GB" smtClean="0"/>
              <a:pPr/>
              <a:t>18/02/2014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60413" y="739775"/>
            <a:ext cx="52149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43D19E-BFDB-4C92-8EDD-32EDDA8F41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06270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3F9B4B-CFE0-4457-925B-5A67E904EC49}" type="slidenum">
              <a:rPr lang="en-US"/>
              <a:pPr/>
              <a:t>14</a:t>
            </a:fld>
            <a:endParaRPr lang="en-US"/>
          </a:p>
        </p:txBody>
      </p:sp>
      <p:sp>
        <p:nvSpPr>
          <p:cNvPr id="3646468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68375" y="565150"/>
            <a:ext cx="4819650" cy="3421063"/>
          </a:xfrm>
          <a:ln/>
        </p:spPr>
      </p:sp>
      <p:sp>
        <p:nvSpPr>
          <p:cNvPr id="36464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68244" indent="-168244"/>
            <a:r>
              <a:rPr lang="en-US" dirty="0"/>
              <a:t>PROBE/PROPOSE</a:t>
            </a:r>
          </a:p>
          <a:p>
            <a:pPr marL="168244" indent="-168244"/>
            <a:r>
              <a:rPr lang="en-US" dirty="0"/>
              <a:t>Let’s drill one level deeper and look at these eight areas.. and in particular to better understand your needs and expectations around each of these elements…</a:t>
            </a:r>
          </a:p>
          <a:p>
            <a:pPr marL="168244" indent="-168244"/>
            <a:endParaRPr lang="en-US" dirty="0"/>
          </a:p>
          <a:p>
            <a:pPr marL="168244" indent="-168244"/>
            <a:r>
              <a:rPr lang="en-US" b="1" dirty="0"/>
              <a:t>Client Discussion Questions</a:t>
            </a:r>
          </a:p>
          <a:p>
            <a:pPr marL="168244" indent="-168244"/>
            <a:r>
              <a:rPr lang="en-US" dirty="0"/>
              <a:t>First of all, are these the right issues we should be considering? Are there any issues we should delete from this list? Are there other issues/topics that we should add to this list?</a:t>
            </a:r>
          </a:p>
          <a:p>
            <a:pPr marL="168244" indent="-168244"/>
            <a:r>
              <a:rPr lang="en-US" dirty="0"/>
              <a:t>How would you prioritize this list – which of these topics or issues are most important to you personally?</a:t>
            </a:r>
          </a:p>
          <a:p>
            <a:pPr marL="168244" indent="-168244"/>
            <a:r>
              <a:rPr lang="en-US" dirty="0"/>
              <a:t>Which of these would you consider to be critical to other key stakeholders in our relationship?</a:t>
            </a:r>
          </a:p>
          <a:p>
            <a:pPr marL="168244" indent="-168244"/>
            <a:r>
              <a:rPr lang="en-US" dirty="0"/>
              <a:t>In looking at &lt;Example&gt; topic, what are the key service delivery aspects that are most important to your organization?</a:t>
            </a:r>
          </a:p>
          <a:p>
            <a:pPr marL="168244" indent="-168244"/>
            <a:r>
              <a:rPr lang="en-US" dirty="0"/>
              <a:t>What are some specific thoughts or suggestions you might have on how we could better meet your needs and expectations?</a:t>
            </a:r>
          </a:p>
          <a:p>
            <a:pPr marL="168244" indent="-168244"/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ED49ED-22BA-4ECD-A2D2-7B892068A822}" type="slidenum">
              <a:rPr lang="en-US"/>
              <a:pPr/>
              <a:t>15</a:t>
            </a:fld>
            <a:endParaRPr lang="en-US"/>
          </a:p>
        </p:txBody>
      </p:sp>
      <p:sp>
        <p:nvSpPr>
          <p:cNvPr id="3668996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68375" y="565150"/>
            <a:ext cx="4819650" cy="3421063"/>
          </a:xfrm>
          <a:ln/>
        </p:spPr>
      </p:sp>
      <p:sp>
        <p:nvSpPr>
          <p:cNvPr id="366899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PROPOSE</a:t>
            </a:r>
            <a:br>
              <a:rPr lang="en-GB"/>
            </a:br>
            <a:endParaRPr lang="en-GB"/>
          </a:p>
          <a:p>
            <a:r>
              <a:rPr lang="en-GB" i="1"/>
              <a:t>Summarize:</a:t>
            </a:r>
            <a:r>
              <a:rPr lang="en-GB"/>
              <a:t>  Based on our discussion today, here’s what we heard…</a:t>
            </a:r>
          </a:p>
          <a:p>
            <a:endParaRPr lang="en-GB"/>
          </a:p>
          <a:p>
            <a:r>
              <a:rPr lang="en-GB" i="1"/>
              <a:t>Identify next steps:</a:t>
            </a:r>
            <a:r>
              <a:rPr lang="en-GB"/>
              <a:t> Based on our notes, the key next steps that we’ve agreed to include the following…</a:t>
            </a:r>
          </a:p>
          <a:p>
            <a:endParaRPr lang="en-GB"/>
          </a:p>
          <a:p>
            <a:r>
              <a:rPr lang="en-GB" i="1"/>
              <a:t>Close:</a:t>
            </a:r>
            <a:r>
              <a:rPr lang="en-GB"/>
              <a:t> Thanks again for your time…  We appreciate your time and value our relationship…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7618" y="847087"/>
            <a:ext cx="7462877" cy="952216"/>
          </a:xfrm>
        </p:spPr>
        <p:txBody>
          <a:bodyPr/>
          <a:lstStyle>
            <a:lvl1pPr>
              <a:defRPr>
                <a:latin typeface="EYInterstate Regular" pitchFamily="2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07617" y="1916758"/>
            <a:ext cx="5457637" cy="1071741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bg2"/>
                </a:solidFill>
                <a:latin typeface="EYInterstate Light" pitchFamily="2" charset="0"/>
              </a:defRPr>
            </a:lvl1pPr>
            <a:lvl2pPr marL="0" indent="0" algn="l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0" y="1802587"/>
            <a:ext cx="10698163" cy="4946592"/>
            <a:chOff x="0" y="1628775"/>
            <a:chExt cx="12198350" cy="4469625"/>
          </a:xfrm>
        </p:grpSpPr>
        <p:sp>
          <p:nvSpPr>
            <p:cNvPr id="1032" name="Freeform 8"/>
            <p:cNvSpPr>
              <a:spLocks/>
            </p:cNvSpPr>
            <p:nvPr userDrawn="1"/>
          </p:nvSpPr>
          <p:spPr bwMode="gray">
            <a:xfrm>
              <a:off x="3072661" y="1628775"/>
              <a:ext cx="9125689" cy="3318440"/>
            </a:xfrm>
            <a:custGeom>
              <a:avLst/>
              <a:gdLst/>
              <a:ahLst/>
              <a:cxnLst>
                <a:cxn ang="0">
                  <a:pos x="0" y="2464"/>
                </a:cxn>
                <a:cxn ang="0">
                  <a:pos x="6761" y="0"/>
                </a:cxn>
                <a:cxn ang="0">
                  <a:pos x="6761" y="1290"/>
                </a:cxn>
                <a:cxn ang="0">
                  <a:pos x="0" y="2464"/>
                </a:cxn>
              </a:cxnLst>
              <a:rect l="0" t="0" r="r" b="b"/>
              <a:pathLst>
                <a:path w="6761" h="2464">
                  <a:moveTo>
                    <a:pt x="0" y="2464"/>
                  </a:moveTo>
                  <a:lnTo>
                    <a:pt x="6761" y="0"/>
                  </a:lnTo>
                  <a:lnTo>
                    <a:pt x="6761" y="1290"/>
                  </a:lnTo>
                  <a:lnTo>
                    <a:pt x="0" y="2464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4291200"/>
              <a:ext cx="3078523" cy="180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00692" y="6490987"/>
            <a:ext cx="983483" cy="74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7" name="Line 11"/>
          <p:cNvSpPr>
            <a:spLocks noChangeShapeType="1"/>
          </p:cNvSpPr>
          <p:nvPr userDrawn="1"/>
        </p:nvSpPr>
        <p:spPr bwMode="auto">
          <a:xfrm>
            <a:off x="533051" y="6909916"/>
            <a:ext cx="9628347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0680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leg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11"/>
          <p:cNvSpPr>
            <a:spLocks noChangeShapeType="1"/>
          </p:cNvSpPr>
          <p:nvPr userDrawn="1"/>
        </p:nvSpPr>
        <p:spPr bwMode="auto">
          <a:xfrm>
            <a:off x="533051" y="6909916"/>
            <a:ext cx="9628347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0007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276718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677" y="659571"/>
            <a:ext cx="9457220" cy="50503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19677" y="1730178"/>
            <a:ext cx="9457220" cy="5158668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EYInterstate Regular" pitchFamily="2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ADCAKE 2013</a:t>
            </a:r>
            <a:endParaRPr lang="en-GB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534909" y="1155408"/>
            <a:ext cx="9628347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534909" y="6908545"/>
            <a:ext cx="9628347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  <p:pic>
        <p:nvPicPr>
          <p:cNvPr id="9" name="Picture 14" descr="C:\Documents and Settings\krisztina.wrana\Local Settings\Temporary Internet Files\Content.Word\Meme_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21083" y="7145832"/>
            <a:ext cx="1267162" cy="185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</a:t>
            </a:r>
            <a:endParaRPr lang="en-GB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534909" y="1155408"/>
            <a:ext cx="9628347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534909" y="6908545"/>
            <a:ext cx="9628347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, no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908" y="1770964"/>
            <a:ext cx="4725022" cy="5008942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38234" y="1770964"/>
            <a:ext cx="4725022" cy="5008942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</a:t>
            </a:r>
            <a:endParaRPr lang="en-GB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534909" y="1155408"/>
            <a:ext cx="9628347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12" name="Line 11"/>
          <p:cNvSpPr>
            <a:spLocks noChangeShapeType="1"/>
          </p:cNvSpPr>
          <p:nvPr userDrawn="1"/>
        </p:nvSpPr>
        <p:spPr bwMode="auto">
          <a:xfrm>
            <a:off x="534909" y="6908545"/>
            <a:ext cx="9628347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908" y="2430343"/>
            <a:ext cx="4729936" cy="4421278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 marL="512763" indent="-168275"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1743" y="2410421"/>
            <a:ext cx="4729936" cy="4421278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Presentation title</a:t>
            </a:r>
            <a:endParaRPr lang="en-GB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534909" y="1155408"/>
            <a:ext cx="9628347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534908" y="1649445"/>
            <a:ext cx="4729936" cy="709182"/>
          </a:xfrm>
        </p:spPr>
        <p:txBody>
          <a:bodyPr anchor="b" anchorCtr="0"/>
          <a:lstStyle>
            <a:lvl1pPr>
              <a:buNone/>
              <a:defRPr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441743" y="1649445"/>
            <a:ext cx="4729936" cy="709182"/>
          </a:xfrm>
        </p:spPr>
        <p:txBody>
          <a:bodyPr anchor="b" anchorCtr="0"/>
          <a:lstStyle>
            <a:lvl1pPr>
              <a:buNone/>
              <a:defRPr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Line 11"/>
          <p:cNvSpPr>
            <a:spLocks noChangeShapeType="1"/>
          </p:cNvSpPr>
          <p:nvPr userDrawn="1"/>
        </p:nvSpPr>
        <p:spPr bwMode="auto">
          <a:xfrm>
            <a:off x="534909" y="6908545"/>
            <a:ext cx="9628347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33053" y="1134964"/>
            <a:ext cx="9628347" cy="1818399"/>
          </a:xfrm>
        </p:spPr>
        <p:txBody>
          <a:bodyPr/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5000" b="1">
                <a:solidFill>
                  <a:schemeClr val="bg2"/>
                </a:solidFill>
                <a:latin typeface="EYInterstate Light" pitchFamily="2" charset="0"/>
              </a:defRPr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Line 11"/>
          <p:cNvSpPr>
            <a:spLocks noChangeShapeType="1"/>
          </p:cNvSpPr>
          <p:nvPr userDrawn="1"/>
        </p:nvSpPr>
        <p:spPr bwMode="auto">
          <a:xfrm>
            <a:off x="534909" y="6908545"/>
            <a:ext cx="9628347" cy="0"/>
          </a:xfrm>
          <a:prstGeom prst="line">
            <a:avLst/>
          </a:prstGeom>
          <a:noFill/>
          <a:ln w="3175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3011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534909" y="222635"/>
            <a:ext cx="9628347" cy="890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4102" name="Freeform 6"/>
          <p:cNvSpPr>
            <a:spLocks/>
          </p:cNvSpPr>
          <p:nvPr userDrawn="1"/>
        </p:nvSpPr>
        <p:spPr bwMode="gray">
          <a:xfrm>
            <a:off x="524884" y="1170100"/>
            <a:ext cx="9641434" cy="575035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925" y="0"/>
              </a:cxn>
              <a:cxn ang="0">
                <a:pos x="6925" y="2053"/>
              </a:cxn>
              <a:cxn ang="0">
                <a:pos x="0" y="3273"/>
              </a:cxn>
              <a:cxn ang="0">
                <a:pos x="0" y="0"/>
              </a:cxn>
            </a:cxnLst>
            <a:rect l="0" t="0" r="r" b="b"/>
            <a:pathLst>
              <a:path w="6925" h="3273">
                <a:moveTo>
                  <a:pt x="0" y="0"/>
                </a:moveTo>
                <a:lnTo>
                  <a:pt x="6925" y="0"/>
                </a:lnTo>
                <a:lnTo>
                  <a:pt x="6925" y="2053"/>
                </a:lnTo>
                <a:lnTo>
                  <a:pt x="0" y="327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99940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534909" y="222635"/>
            <a:ext cx="9628347" cy="890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7" name="Freeform 6"/>
          <p:cNvSpPr>
            <a:spLocks/>
          </p:cNvSpPr>
          <p:nvPr userDrawn="1"/>
        </p:nvSpPr>
        <p:spPr bwMode="gray">
          <a:xfrm>
            <a:off x="524884" y="1170100"/>
            <a:ext cx="9641434" cy="575035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925" y="0"/>
              </a:cxn>
              <a:cxn ang="0">
                <a:pos x="6925" y="2053"/>
              </a:cxn>
              <a:cxn ang="0">
                <a:pos x="0" y="3273"/>
              </a:cxn>
              <a:cxn ang="0">
                <a:pos x="0" y="0"/>
              </a:cxn>
            </a:cxnLst>
            <a:rect l="0" t="0" r="r" b="b"/>
            <a:pathLst>
              <a:path w="6925" h="3273">
                <a:moveTo>
                  <a:pt x="0" y="0"/>
                </a:moveTo>
                <a:lnTo>
                  <a:pt x="6925" y="0"/>
                </a:lnTo>
                <a:lnTo>
                  <a:pt x="6925" y="2053"/>
                </a:lnTo>
                <a:lnTo>
                  <a:pt x="0" y="3273"/>
                </a:lnTo>
                <a:lnTo>
                  <a:pt x="0" y="0"/>
                </a:lnTo>
                <a:close/>
              </a:path>
            </a:pathLst>
          </a:custGeom>
          <a:solidFill>
            <a:srgbClr val="80808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286478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534909" y="222635"/>
            <a:ext cx="9628347" cy="890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4106" y="1171345"/>
            <a:ext cx="9638313" cy="5749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195521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909" y="303945"/>
            <a:ext cx="9628347" cy="8626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09" y="1577730"/>
            <a:ext cx="9628347" cy="519933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339" y="7107754"/>
            <a:ext cx="4018129" cy="22311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100">
                <a:solidFill>
                  <a:schemeClr val="bg1"/>
                </a:solidFill>
                <a:latin typeface="EYInterstate Light" pitchFamily="2" charset="0"/>
              </a:defRPr>
            </a:lvl1pPr>
          </a:lstStyle>
          <a:p>
            <a:r>
              <a:rPr lang="en-GB" dirty="0" smtClean="0"/>
              <a:t>Presentation title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534909" y="7107754"/>
            <a:ext cx="776686" cy="21912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GB" sz="1100" dirty="0" smtClean="0">
                <a:solidFill>
                  <a:schemeClr val="bg1"/>
                </a:solidFill>
                <a:latin typeface="EYInterstate Light" pitchFamily="2" charset="0"/>
              </a:rPr>
              <a:t>Page </a:t>
            </a:r>
            <a:fld id="{9AE4D82F-B047-469B-AC52-A46321747EAF}" type="slidenum">
              <a:rPr lang="en-GB" sz="1100" smtClean="0">
                <a:solidFill>
                  <a:schemeClr val="bg1"/>
                </a:solidFill>
                <a:latin typeface="EYInterstate Light" pitchFamily="2" charset="0"/>
              </a:rPr>
              <a:pPr/>
              <a:t>‹#›</a:t>
            </a:fld>
            <a:endParaRPr lang="en-GB" sz="1100" dirty="0">
              <a:solidFill>
                <a:schemeClr val="bg1"/>
              </a:solidFill>
              <a:latin typeface="EYInterstate Light" pitchFamily="2" charset="0"/>
            </a:endParaRPr>
          </a:p>
        </p:txBody>
      </p:sp>
      <p:grpSp>
        <p:nvGrpSpPr>
          <p:cNvPr id="8" name="Group 7"/>
          <p:cNvGrpSpPr/>
          <p:nvPr/>
        </p:nvGrpSpPr>
        <p:grpSpPr bwMode="gray">
          <a:xfrm>
            <a:off x="9875020" y="7138314"/>
            <a:ext cx="296552" cy="188569"/>
            <a:chOff x="8348663" y="6450013"/>
            <a:chExt cx="338137" cy="204787"/>
          </a:xfrm>
          <a:solidFill>
            <a:srgbClr val="808080"/>
          </a:solidFill>
        </p:grpSpPr>
        <p:sp>
          <p:nvSpPr>
            <p:cNvPr id="10" name="Freeform 9"/>
            <p:cNvSpPr>
              <a:spLocks/>
            </p:cNvSpPr>
            <p:nvPr userDrawn="1"/>
          </p:nvSpPr>
          <p:spPr bwMode="gray">
            <a:xfrm>
              <a:off x="8348663" y="6450013"/>
              <a:ext cx="163512" cy="204787"/>
            </a:xfrm>
            <a:custGeom>
              <a:avLst/>
              <a:gdLst/>
              <a:ahLst/>
              <a:cxnLst>
                <a:cxn ang="0">
                  <a:pos x="39" y="78"/>
                </a:cxn>
                <a:cxn ang="0">
                  <a:pos x="85" y="78"/>
                </a:cxn>
                <a:cxn ang="0">
                  <a:pos x="85" y="51"/>
                </a:cxn>
                <a:cxn ang="0">
                  <a:pos x="39" y="51"/>
                </a:cxn>
                <a:cxn ang="0">
                  <a:pos x="39" y="30"/>
                </a:cxn>
                <a:cxn ang="0">
                  <a:pos x="90" y="30"/>
                </a:cxn>
                <a:cxn ang="0">
                  <a:pos x="73" y="0"/>
                </a:cxn>
                <a:cxn ang="0">
                  <a:pos x="0" y="0"/>
                </a:cxn>
                <a:cxn ang="0">
                  <a:pos x="0" y="129"/>
                </a:cxn>
                <a:cxn ang="0">
                  <a:pos x="103" y="129"/>
                </a:cxn>
                <a:cxn ang="0">
                  <a:pos x="103" y="99"/>
                </a:cxn>
                <a:cxn ang="0">
                  <a:pos x="39" y="99"/>
                </a:cxn>
                <a:cxn ang="0">
                  <a:pos x="39" y="78"/>
                </a:cxn>
              </a:cxnLst>
              <a:rect l="0" t="0" r="r" b="b"/>
              <a:pathLst>
                <a:path w="103" h="129">
                  <a:moveTo>
                    <a:pt x="39" y="78"/>
                  </a:moveTo>
                  <a:lnTo>
                    <a:pt x="85" y="78"/>
                  </a:lnTo>
                  <a:lnTo>
                    <a:pt x="85" y="51"/>
                  </a:lnTo>
                  <a:lnTo>
                    <a:pt x="39" y="51"/>
                  </a:lnTo>
                  <a:lnTo>
                    <a:pt x="39" y="30"/>
                  </a:lnTo>
                  <a:lnTo>
                    <a:pt x="90" y="30"/>
                  </a:lnTo>
                  <a:lnTo>
                    <a:pt x="73" y="0"/>
                  </a:lnTo>
                  <a:lnTo>
                    <a:pt x="0" y="0"/>
                  </a:lnTo>
                  <a:lnTo>
                    <a:pt x="0" y="129"/>
                  </a:lnTo>
                  <a:lnTo>
                    <a:pt x="103" y="129"/>
                  </a:lnTo>
                  <a:lnTo>
                    <a:pt x="103" y="99"/>
                  </a:lnTo>
                  <a:lnTo>
                    <a:pt x="39" y="99"/>
                  </a:lnTo>
                  <a:lnTo>
                    <a:pt x="39" y="7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gray">
            <a:xfrm>
              <a:off x="8483600" y="6450013"/>
              <a:ext cx="203200" cy="204787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64" y="42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45" y="78"/>
                </a:cxn>
                <a:cxn ang="0">
                  <a:pos x="45" y="129"/>
                </a:cxn>
                <a:cxn ang="0">
                  <a:pos x="83" y="129"/>
                </a:cxn>
                <a:cxn ang="0">
                  <a:pos x="83" y="78"/>
                </a:cxn>
                <a:cxn ang="0">
                  <a:pos x="128" y="0"/>
                </a:cxn>
                <a:cxn ang="0">
                  <a:pos x="86" y="0"/>
                </a:cxn>
              </a:cxnLst>
              <a:rect l="0" t="0" r="r" b="b"/>
              <a:pathLst>
                <a:path w="128" h="129">
                  <a:moveTo>
                    <a:pt x="86" y="0"/>
                  </a:moveTo>
                  <a:lnTo>
                    <a:pt x="64" y="42"/>
                  </a:lnTo>
                  <a:lnTo>
                    <a:pt x="42" y="0"/>
                  </a:lnTo>
                  <a:lnTo>
                    <a:pt x="0" y="0"/>
                  </a:lnTo>
                  <a:lnTo>
                    <a:pt x="45" y="78"/>
                  </a:lnTo>
                  <a:lnTo>
                    <a:pt x="45" y="129"/>
                  </a:lnTo>
                  <a:lnTo>
                    <a:pt x="83" y="129"/>
                  </a:lnTo>
                  <a:lnTo>
                    <a:pt x="83" y="78"/>
                  </a:lnTo>
                  <a:lnTo>
                    <a:pt x="128" y="0"/>
                  </a:lnTo>
                  <a:lnTo>
                    <a:pt x="8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6" r:id="rId9"/>
    <p:sldLayoutId id="2147483677" r:id="rId10"/>
    <p:sldLayoutId id="2147483678" r:id="rId11"/>
    <p:sldLayoutId id="2147483679" r:id="rId12"/>
    <p:sldLayoutId id="2147483680" r:id="rId13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000" b="1" kern="1200">
          <a:solidFill>
            <a:schemeClr val="bg2"/>
          </a:solidFill>
          <a:latin typeface="EYInterstate Light" pitchFamily="2" charset="0"/>
          <a:ea typeface="+mj-ea"/>
          <a:cs typeface="Arial" pitchFamily="34" charset="0"/>
        </a:defRPr>
      </a:lvl1pPr>
    </p:titleStyle>
    <p:bodyStyle>
      <a:lvl1pPr marL="171450" indent="-171450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200" kern="1200">
          <a:solidFill>
            <a:schemeClr val="bg1"/>
          </a:solidFill>
          <a:latin typeface="EYInterstate" pitchFamily="2" charset="0"/>
          <a:ea typeface="+mn-ea"/>
          <a:cs typeface="+mn-cs"/>
        </a:defRPr>
      </a:lvl1pPr>
      <a:lvl2pPr marL="342900" indent="-168275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200" kern="1200">
          <a:solidFill>
            <a:schemeClr val="bg1"/>
          </a:solidFill>
          <a:latin typeface="EYInterstate Light" pitchFamily="2" charset="0"/>
          <a:ea typeface="+mn-ea"/>
          <a:cs typeface="+mn-cs"/>
        </a:defRPr>
      </a:lvl2pPr>
      <a:lvl3pPr marL="517525" indent="-184150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200" kern="1200">
          <a:solidFill>
            <a:schemeClr val="bg1"/>
          </a:solidFill>
          <a:latin typeface="EYInterstate Light" pitchFamily="2" charset="0"/>
          <a:ea typeface="+mn-ea"/>
          <a:cs typeface="+mn-cs"/>
        </a:defRPr>
      </a:lvl3pPr>
      <a:lvl4pPr marL="685800" indent="-168275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200" kern="1200">
          <a:solidFill>
            <a:schemeClr val="bg1"/>
          </a:solidFill>
          <a:latin typeface="EYInterstate Light" pitchFamily="2" charset="0"/>
          <a:ea typeface="+mn-ea"/>
          <a:cs typeface="+mn-cs"/>
        </a:defRPr>
      </a:lvl4pPr>
      <a:lvl5pPr marL="860425" indent="-174625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200" kern="1200">
          <a:solidFill>
            <a:schemeClr val="bg1"/>
          </a:solidFill>
          <a:latin typeface="EYInterstate Light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7618" y="2091148"/>
            <a:ext cx="7462877" cy="952216"/>
          </a:xfrm>
        </p:spPr>
        <p:txBody>
          <a:bodyPr/>
          <a:lstStyle/>
          <a:p>
            <a:r>
              <a:rPr lang="hu-HU" dirty="0" smtClean="0">
                <a:latin typeface="+mn-lt"/>
              </a:rPr>
              <a:t>ADVERTISEMENT CAKE 2013</a:t>
            </a:r>
            <a:endParaRPr lang="en-GB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07618" y="2507493"/>
            <a:ext cx="5457637" cy="1613245"/>
          </a:xfrm>
        </p:spPr>
        <p:txBody>
          <a:bodyPr/>
          <a:lstStyle/>
          <a:p>
            <a:pPr lvl="1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Advertising Revenue Survey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hu-H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Hungarian Television Market </a:t>
            </a:r>
            <a:b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2013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18 February 2014</a:t>
            </a:r>
            <a:endParaRPr lang="en-U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14" descr="C:\Documents and Settings\krisztina.wrana\Local Settings\Temporary Internet Files\Content.Word\Meme_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23634" y="6465346"/>
            <a:ext cx="2837778" cy="414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dirty="0"/>
              <a:t>S</a:t>
            </a:r>
            <a:r>
              <a:rPr lang="en-US" sz="2800" dirty="0" smtClean="0"/>
              <a:t>hare </a:t>
            </a:r>
            <a:r>
              <a:rPr lang="en-US" sz="2800" dirty="0"/>
              <a:t>of non-terrestrial </a:t>
            </a:r>
            <a:r>
              <a:rPr lang="en-US" sz="2800" dirty="0" smtClean="0"/>
              <a:t>broadcast</a:t>
            </a:r>
            <a:r>
              <a:rPr lang="hu-HU" sz="2800" dirty="0" err="1" smtClean="0"/>
              <a:t>ers</a:t>
            </a:r>
            <a:r>
              <a:rPr lang="en-US" sz="2800" dirty="0" smtClean="0"/>
              <a:t> </a:t>
            </a:r>
            <a:r>
              <a:rPr lang="en-US" sz="2800" dirty="0"/>
              <a:t>increased within the advertisement </a:t>
            </a:r>
            <a:r>
              <a:rPr lang="en-US" sz="2800" dirty="0" smtClean="0"/>
              <a:t>cake</a:t>
            </a:r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ADVERTISEMENT CAKE</a:t>
            </a:r>
            <a:r>
              <a:rPr lang="hu-HU" dirty="0" smtClean="0"/>
              <a:t> 2013</a:t>
            </a:r>
            <a:endParaRPr lang="en-GB" dirty="0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710348192"/>
              </p:ext>
            </p:extLst>
          </p:nvPr>
        </p:nvGraphicFramePr>
        <p:xfrm>
          <a:off x="1151905" y="1357936"/>
          <a:ext cx="8550235" cy="5375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00468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dirty="0">
                <a:latin typeface="Arial" panose="020B0604020202020204" pitchFamily="34" charset="0"/>
              </a:rPr>
              <a:t>39</a:t>
            </a:r>
            <a:r>
              <a:rPr lang="hu-HU" sz="2800" dirty="0" smtClean="0">
                <a:latin typeface="Arial" panose="020B0604020202020204" pitchFamily="34" charset="0"/>
              </a:rPr>
              <a:t>% </a:t>
            </a:r>
            <a:r>
              <a:rPr lang="hu-HU" sz="2800" dirty="0" err="1" smtClean="0">
                <a:latin typeface="Arial" panose="020B0604020202020204" pitchFamily="34" charset="0"/>
              </a:rPr>
              <a:t>decrease</a:t>
            </a:r>
            <a:r>
              <a:rPr lang="hu-HU" sz="2800" dirty="0" smtClean="0">
                <a:latin typeface="Arial" panose="020B0604020202020204" pitchFamily="34" charset="0"/>
              </a:rPr>
              <a:t> of n</a:t>
            </a:r>
            <a:r>
              <a:rPr lang="en-US" sz="2800" dirty="0" smtClean="0"/>
              <a:t>on-spot </a:t>
            </a:r>
            <a:r>
              <a:rPr lang="en-US" sz="2800" dirty="0"/>
              <a:t>advertising </a:t>
            </a:r>
            <a:r>
              <a:rPr lang="en-US" sz="2800" dirty="0" smtClean="0"/>
              <a:t>revenue</a:t>
            </a:r>
            <a:r>
              <a:rPr lang="hu-HU" sz="2800" dirty="0"/>
              <a:t>s</a:t>
            </a:r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ADVERTISEMENT CAKE</a:t>
            </a:r>
            <a:r>
              <a:rPr lang="hu-HU" dirty="0" smtClean="0"/>
              <a:t> 2013</a:t>
            </a:r>
            <a:endParaRPr lang="en-GB" dirty="0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29739115"/>
              </p:ext>
            </p:extLst>
          </p:nvPr>
        </p:nvGraphicFramePr>
        <p:xfrm>
          <a:off x="879813" y="1320041"/>
          <a:ext cx="8941600" cy="54488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00468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dirty="0" smtClean="0">
                <a:latin typeface="Arial" panose="020B0604020202020204" pitchFamily="34" charset="0"/>
              </a:rPr>
              <a:t>S</a:t>
            </a:r>
            <a:r>
              <a:rPr lang="en-US" sz="2800" dirty="0" smtClean="0">
                <a:latin typeface="Arial" panose="020B0604020202020204" pitchFamily="34" charset="0"/>
              </a:rPr>
              <a:t>hare </a:t>
            </a:r>
            <a:r>
              <a:rPr lang="en-US" sz="2800" dirty="0">
                <a:latin typeface="Arial" panose="020B0604020202020204" pitchFamily="34" charset="0"/>
              </a:rPr>
              <a:t>of spot advertising revenue increased in the advertisement </a:t>
            </a:r>
            <a:r>
              <a:rPr lang="en-US" sz="2800" dirty="0" smtClean="0">
                <a:latin typeface="Arial" panose="020B0604020202020204" pitchFamily="34" charset="0"/>
              </a:rPr>
              <a:t>cake</a:t>
            </a:r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ADVERTISEMENT CAKE </a:t>
            </a:r>
            <a:r>
              <a:rPr lang="hu-HU" dirty="0" smtClean="0"/>
              <a:t>2013</a:t>
            </a:r>
            <a:endParaRPr lang="en-GB" dirty="0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90396038"/>
              </p:ext>
            </p:extLst>
          </p:nvPr>
        </p:nvGraphicFramePr>
        <p:xfrm>
          <a:off x="740676" y="1311191"/>
          <a:ext cx="9103968" cy="54814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00468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6916" y="1371266"/>
            <a:ext cx="9628347" cy="5780479"/>
          </a:xfrm>
        </p:spPr>
        <p:txBody>
          <a:bodyPr/>
          <a:lstStyle/>
          <a:p>
            <a:pPr marL="355600" indent="-344488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 2013, the total television advertising revenue kept decreasing. The decrease was HUF 3 095 million, which is a moderate decline in comparison to the decrease of HUF 6 178 million in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2012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hu-H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-344488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Two thirds of the total 2013 advertising revenue came from spot revenues of terrestrial broadcasting televisions while 30 percent originated from spot revenues of non-terrestrial (cable) televisions.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-344488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distribution of advertising revenues among terrestrial and non-terrestrial broadcasting televisions saw only a slight shift in favor of non-terrestrial broadcast</a:t>
            </a:r>
            <a:r>
              <a:rPr lang="hu-HU" sz="2000" dirty="0" err="1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s, which were able to increase their overall advertising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revenues.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hu-H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-344488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After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25% increase of non-spot advertising revenue in 2012, this year showed its steep decline of 39% compared to the previous year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hu-H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hu-H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partly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due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modification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methodology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sponsored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programs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no </a:t>
            </a:r>
            <a:r>
              <a:rPr lang="hu-H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longer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contain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production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costs</a:t>
            </a:r>
            <a:r>
              <a:rPr lang="hu-H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ADVERTISEMENT CAKE </a:t>
            </a:r>
            <a:r>
              <a:rPr lang="hu-HU" dirty="0" smtClean="0"/>
              <a:t>2013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00468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title here</a:t>
            </a:r>
            <a:endParaRPr lang="en-US" sz="9600" dirty="0"/>
          </a:p>
        </p:txBody>
      </p:sp>
      <p:sp>
        <p:nvSpPr>
          <p:cNvPr id="5" name="Rectangle 4"/>
          <p:cNvSpPr/>
          <p:nvPr/>
        </p:nvSpPr>
        <p:spPr>
          <a:xfrm>
            <a:off x="542259" y="489098"/>
            <a:ext cx="9622464" cy="6332349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46340" y="2755898"/>
            <a:ext cx="9601206" cy="1144929"/>
          </a:xfrm>
          <a:prstGeom prst="rect">
            <a:avLst/>
          </a:prstGeom>
          <a:noFill/>
        </p:spPr>
        <p:txBody>
          <a:bodyPr wrap="square" lIns="0" tIns="36576" rIns="0" bIns="0" rtlCol="0">
            <a:spAutoFit/>
          </a:bodyPr>
          <a:lstStyle/>
          <a:p>
            <a:r>
              <a:rPr lang="hu-HU" sz="7200" b="1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</a:t>
            </a:r>
            <a:r>
              <a:rPr lang="hu-HU" sz="72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7200" b="1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hu-HU" sz="72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hu-HU" sz="72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14" descr="C:\Documents and Settings\krisztina.wrana\Local Settings\Temporary Internet Files\Content.Word\Meme_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21083" y="7145832"/>
            <a:ext cx="1267162" cy="185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5444" y="674653"/>
            <a:ext cx="19816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GB" sz="1000" kern="1200" baseline="30000" dirty="0" smtClean="0">
                <a:solidFill>
                  <a:srgbClr val="010024"/>
                </a:solidFill>
                <a:latin typeface="EYInterstate" pitchFamily="2" charset="0"/>
              </a:rPr>
              <a:t>EY</a:t>
            </a:r>
            <a:r>
              <a:rPr lang="en-GB" sz="1000" kern="1200" baseline="30000" dirty="0" smtClean="0">
                <a:solidFill>
                  <a:srgbClr val="010024"/>
                </a:solidFill>
                <a:latin typeface="EYInterstate Light" pitchFamily="2" charset="0"/>
              </a:rPr>
              <a:t> |  Assurance | Tax | Transactions | Advisory</a:t>
            </a:r>
            <a:endParaRPr lang="en-US" sz="1000" dirty="0">
              <a:latin typeface="EYInterstate Light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8016" y="976357"/>
            <a:ext cx="3225243" cy="2349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aseline="30000" dirty="0" smtClean="0">
                <a:solidFill>
                  <a:srgbClr val="010024"/>
                </a:solidFill>
                <a:latin typeface="EYInterstate Regular" pitchFamily="1" charset="0"/>
              </a:rPr>
              <a:t>About EY</a:t>
            </a:r>
          </a:p>
          <a:p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Replace this text with boilerplate copy, found on , in the Signature, boilerplate and descriptor section specific to proposals and pursuits.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Lorem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ipsum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dolor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sit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amet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,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consectetuer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adipiscing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elit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,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sed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diam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nonummy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nibh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euismod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tincidunt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ut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laoreet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dolore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magna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aliquam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erat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volutpat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.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Ut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wisi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ad minim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veniam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,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quis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nostrud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exercitation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ullam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corper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suscipit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lobortis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nisl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ut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aliquip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ex ea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duncai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8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consequat</a:t>
            </a:r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.  </a:t>
            </a:r>
          </a:p>
          <a:p>
            <a:endParaRPr lang="en-GB" sz="800" baseline="30000" dirty="0" smtClean="0">
              <a:solidFill>
                <a:srgbClr val="010024"/>
              </a:solidFill>
              <a:latin typeface="EYInterstate Light" pitchFamily="2" charset="0"/>
            </a:endParaRPr>
          </a:p>
          <a:p>
            <a:r>
              <a:rPr lang="en-US" sz="800" baseline="30000" dirty="0" smtClean="0">
                <a:latin typeface="EYInterstate Light" pitchFamily="2" charset="0"/>
              </a:rPr>
              <a:t>[Optional sector or service line descriptor]</a:t>
            </a:r>
          </a:p>
          <a:p>
            <a:endParaRPr lang="en-US" sz="800" baseline="30000" dirty="0" smtClean="0">
              <a:solidFill>
                <a:srgbClr val="010024"/>
              </a:solidFill>
              <a:latin typeface="EYInterstate Light" pitchFamily="2" charset="0"/>
            </a:endParaRPr>
          </a:p>
          <a:p>
            <a:r>
              <a:rPr lang="en-US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© 20XX EYGM Limited. </a:t>
            </a:r>
            <a:br>
              <a:rPr lang="en-US" sz="800" baseline="30000" dirty="0" smtClean="0">
                <a:solidFill>
                  <a:srgbClr val="010024"/>
                </a:solidFill>
                <a:latin typeface="EYInterstate Light" pitchFamily="2" charset="0"/>
              </a:rPr>
            </a:br>
            <a:r>
              <a:rPr lang="en-US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All Rights Reserved.</a:t>
            </a:r>
          </a:p>
          <a:p>
            <a:endParaRPr lang="en-GB" sz="800" baseline="30000" dirty="0" smtClean="0">
              <a:solidFill>
                <a:srgbClr val="010024"/>
              </a:solidFill>
              <a:latin typeface="EYInterstate Light" pitchFamily="2" charset="0"/>
            </a:endParaRPr>
          </a:p>
          <a:p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SCORE No. XX0000</a:t>
            </a:r>
          </a:p>
          <a:p>
            <a:r>
              <a:rPr lang="en-GB" sz="800" baseline="30000" dirty="0" smtClean="0">
                <a:latin typeface="EYInterstate Light" pitchFamily="2" charset="0"/>
              </a:rPr>
              <a:t>[Optional file reference number]</a:t>
            </a:r>
          </a:p>
          <a:p>
            <a:r>
              <a:rPr lang="en-GB" sz="800" baseline="30000" dirty="0" smtClean="0">
                <a:solidFill>
                  <a:srgbClr val="010024"/>
                </a:solidFill>
                <a:latin typeface="EYInterstate Light" pitchFamily="2" charset="0"/>
              </a:rPr>
              <a:t>ED MMYY </a:t>
            </a:r>
          </a:p>
          <a:p>
            <a:endParaRPr lang="en-GB" sz="800" baseline="30000" dirty="0" smtClean="0">
              <a:solidFill>
                <a:srgbClr val="010024"/>
              </a:solidFill>
              <a:latin typeface="EYInterstate Light" pitchFamily="2" charset="0"/>
            </a:endParaRPr>
          </a:p>
          <a:p>
            <a:r>
              <a:rPr lang="en-GB" sz="800" baseline="30000" dirty="0" smtClean="0">
                <a:latin typeface="EYInterstate Light" pitchFamily="2" charset="0"/>
              </a:rPr>
              <a:t>[Optional environmental statement]</a:t>
            </a:r>
          </a:p>
          <a:p>
            <a:endParaRPr lang="en-GB" sz="800" baseline="30000" dirty="0" smtClean="0">
              <a:solidFill>
                <a:srgbClr val="010024"/>
              </a:solidFill>
              <a:latin typeface="EYInterstate Light" pitchFamily="2" charset="0"/>
            </a:endParaRPr>
          </a:p>
          <a:p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Legal copy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lorem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ipsum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dolor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sit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amet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,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consectetuer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adipiscing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elit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,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sed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diam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nonummy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nibh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euismod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tincidunt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ut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laoreet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dolore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magna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aliquam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erat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volutpat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. </a:t>
            </a:r>
          </a:p>
          <a:p>
            <a:endParaRPr lang="en-GB" sz="600" baseline="30000" dirty="0" smtClean="0">
              <a:solidFill>
                <a:srgbClr val="010024"/>
              </a:solidFill>
              <a:latin typeface="EYInterstate Light" pitchFamily="2" charset="0"/>
            </a:endParaRPr>
          </a:p>
          <a:p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Ut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wisi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enim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ad minim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veniam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,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quis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nostrud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exerci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tation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ullamcorper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suscipit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lobortis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nisl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ut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aliquip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ex ea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icommodo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duncai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consequat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.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Duis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autem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vel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eum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iriure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dolor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in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hendrerit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in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vulputate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velit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esse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molestie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consequat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,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vel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illum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dolore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eu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feugiat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nulla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facilisis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at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vero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eros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et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accumsan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et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iusto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odio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mortai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dignissim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qui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blandit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praesent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luptatum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zzril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delenit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augue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duis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dolore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te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feugait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nulla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.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Ellos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et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accumsan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et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iusto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odio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dignise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sim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qui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blandit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pra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esent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luptatum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ete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zozril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dele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renit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augue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duis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dolore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te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feu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gait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nulla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facilisi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. Nam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liber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tem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popor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cumes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soluta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nobis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eleifend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optioner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congue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nihil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imperdiet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 doming id </a:t>
            </a:r>
            <a:r>
              <a:rPr lang="en-GB" sz="600" baseline="30000" dirty="0" err="1" smtClean="0">
                <a:solidFill>
                  <a:srgbClr val="010024"/>
                </a:solidFill>
                <a:latin typeface="EYInterstate Light" pitchFamily="2" charset="0"/>
              </a:rPr>
              <a:t>quoim</a:t>
            </a:r>
            <a:r>
              <a:rPr lang="en-GB" sz="600" baseline="30000" dirty="0" smtClean="0">
                <a:solidFill>
                  <a:srgbClr val="010024"/>
                </a:solidFill>
                <a:latin typeface="EYInterstate Light" pitchFamily="2" charset="0"/>
              </a:rPr>
              <a:t>.</a:t>
            </a:r>
          </a:p>
          <a:p>
            <a:endParaRPr lang="en-GB" sz="600" baseline="30000" dirty="0" smtClean="0">
              <a:solidFill>
                <a:srgbClr val="010024"/>
              </a:solidFill>
              <a:latin typeface="EYInterstate Light" pitchFamily="2" charset="0"/>
            </a:endParaRPr>
          </a:p>
          <a:p>
            <a:r>
              <a:rPr lang="en-GB" sz="1000" baseline="30000" dirty="0" smtClean="0">
                <a:solidFill>
                  <a:srgbClr val="010024"/>
                </a:solidFill>
                <a:latin typeface="EYInterstate Regular" pitchFamily="1" charset="0"/>
              </a:rPr>
              <a:t>ey.com</a:t>
            </a:r>
            <a:endParaRPr lang="en-GB" sz="800" baseline="30000" dirty="0" smtClean="0">
              <a:latin typeface="EYInterstate Light" pitchFamily="2" charset="0"/>
            </a:endParaRPr>
          </a:p>
          <a:p>
            <a:r>
              <a:rPr lang="en-GB" sz="800" baseline="30000" dirty="0" smtClean="0">
                <a:latin typeface="EYInterstate Light" pitchFamily="2" charset="0"/>
              </a:rPr>
              <a:t>[Optional QR code]</a:t>
            </a:r>
            <a:endParaRPr lang="en-US" sz="800" dirty="0" smtClean="0">
              <a:latin typeface="EYInterstate Light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dirty="0" smtClean="0">
                <a:latin typeface="+mj-lt"/>
              </a:rPr>
              <a:t>ADVERTISEMENT CAKE 2013</a:t>
            </a:r>
            <a:endParaRPr lang="en-GB" sz="28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09" y="1404082"/>
            <a:ext cx="9628347" cy="5436095"/>
          </a:xfrm>
        </p:spPr>
        <p:txBody>
          <a:bodyPr/>
          <a:lstStyle/>
          <a:p>
            <a:pPr marL="355600" indent="-355600">
              <a:spcBef>
                <a:spcPct val="70000"/>
              </a:spcBef>
            </a:pPr>
            <a:r>
              <a:rPr lang="hu-H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year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’s </a:t>
            </a:r>
            <a:r>
              <a:rPr lang="hu-H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methodology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saw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slight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modifications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compared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2012.</a:t>
            </a:r>
          </a:p>
          <a:p>
            <a:pPr marL="355600" indent="-355600">
              <a:spcBef>
                <a:spcPct val="70000"/>
              </a:spcBef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data used to determine the size of the advertising market was provided directly by television companies and sales houses – most of them members of </a:t>
            </a: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he Association of the Hungarian Electronic Broadcasters (hereinafter referred to as MEME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hu-H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-355600">
              <a:spcBef>
                <a:spcPct val="70000"/>
              </a:spcBef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56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television channels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provided data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55600" indent="-355600">
              <a:spcBef>
                <a:spcPct val="70000"/>
              </a:spcBef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Compared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to 2012, </a:t>
            </a:r>
            <a:r>
              <a:rPr lang="hu-H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channel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M3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joined the survey while one channel (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Hír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TV) decided not to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participate.</a:t>
            </a:r>
            <a:endParaRPr lang="hu-H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-355600">
              <a:spcBef>
                <a:spcPct val="70000"/>
              </a:spcBef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collection and analysis was performed by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Y.</a:t>
            </a:r>
          </a:p>
          <a:p>
            <a:pPr marL="355600" indent="-355600">
              <a:spcBef>
                <a:spcPct val="70000"/>
              </a:spcBef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All collected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data have been destroyed after the analysis.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ADVERTISEMENT CAKE </a:t>
            </a:r>
            <a:r>
              <a:rPr lang="hu-HU" dirty="0" smtClean="0"/>
              <a:t>2013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latin typeface="+mj-lt"/>
              </a:rPr>
              <a:t>The number of data providers extended by two television companies</a:t>
            </a:r>
            <a:endParaRPr lang="en-US" sz="2800" dirty="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ADVERTISEMENT CAKE </a:t>
            </a:r>
            <a:r>
              <a:rPr lang="hu-HU" dirty="0" smtClean="0"/>
              <a:t>2013</a:t>
            </a:r>
            <a:endParaRPr lang="en-GB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867414" y="1381513"/>
            <a:ext cx="2386421" cy="5593280"/>
          </a:xfrm>
        </p:spPr>
        <p:txBody>
          <a:bodyPr>
            <a:noAutofit/>
          </a:bodyPr>
          <a:lstStyle/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ATV</a:t>
            </a:r>
            <a:endParaRPr lang="hu-HU" sz="1500" kern="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AXN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err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Cartoon</a:t>
            </a:r>
            <a:r>
              <a:rPr lang="hu-HU" sz="1500" kern="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Network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CBS </a:t>
            </a:r>
            <a:r>
              <a:rPr lang="hu-HU" sz="1500" kern="0" dirty="0" err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Reality</a:t>
            </a:r>
            <a:endParaRPr lang="hu-HU" sz="1500" kern="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err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Comedy</a:t>
            </a:r>
            <a:r>
              <a:rPr lang="hu-HU" sz="1500" kern="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1500" kern="0" dirty="0" err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</a:t>
            </a:r>
            <a:endParaRPr lang="hu-HU" sz="1500" kern="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err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Cool</a:t>
            </a:r>
            <a:endParaRPr lang="hu-HU" sz="1500" kern="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err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Discovery</a:t>
            </a:r>
            <a:endParaRPr lang="hu-HU" sz="1500" kern="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Disney </a:t>
            </a:r>
            <a:r>
              <a:rPr lang="hu-HU" sz="1500" kern="0" dirty="0" err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Channel</a:t>
            </a:r>
            <a:endParaRPr lang="hu-HU" sz="1500" kern="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err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DoQ</a:t>
            </a:r>
            <a:endParaRPr lang="hu-HU" sz="1500" kern="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Duna TV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Duna World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FEM3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Film Café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Film Mánia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Film+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Film+2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err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Fishing</a:t>
            </a:r>
            <a:r>
              <a:rPr lang="hu-HU" sz="1500" kern="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hu-HU" sz="1500" kern="0" dirty="0" err="1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Hunting</a:t>
            </a:r>
            <a:endParaRPr lang="hu-HU" sz="1500" kern="0" dirty="0" smtClean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HBO </a:t>
            </a:r>
            <a:r>
              <a:rPr lang="hu-HU" sz="1100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(no </a:t>
            </a:r>
            <a:r>
              <a:rPr lang="hu-HU" sz="1100" kern="0" dirty="0" err="1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advertising</a:t>
            </a:r>
            <a:r>
              <a:rPr lang="hu-HU" sz="1100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1100" kern="0" dirty="0" err="1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revenue</a:t>
            </a:r>
            <a:r>
              <a:rPr lang="hu-HU" sz="1100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hu-HU" sz="1100" kern="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err="1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LifeNetwork</a:t>
            </a:r>
            <a:endParaRPr lang="hu-HU" sz="1500" kern="0" dirty="0" smtClean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M1</a:t>
            </a:r>
            <a:endParaRPr lang="hu-HU" sz="1500" kern="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3729289" y="1332903"/>
            <a:ext cx="3136573" cy="50328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M2</a:t>
            </a:r>
            <a:endParaRPr lang="hu-HU" sz="1500" kern="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err="1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Megamax</a:t>
            </a:r>
            <a:endParaRPr lang="hu-HU" sz="1500" kern="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MGM </a:t>
            </a:r>
            <a:r>
              <a:rPr lang="hu-HU" sz="1500" kern="0" dirty="0" err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Channel</a:t>
            </a:r>
            <a:endParaRPr lang="hu-HU" sz="1500" kern="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err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Minimax</a:t>
            </a:r>
            <a:r>
              <a:rPr lang="hu-HU" sz="1500" kern="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MTV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err="1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Musicmix</a:t>
            </a:r>
            <a:endParaRPr lang="hu-HU" sz="1500" kern="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Music </a:t>
            </a:r>
            <a:r>
              <a:rPr lang="hu-HU" sz="1500" kern="0" dirty="0" err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Channel</a:t>
            </a:r>
            <a:endParaRPr lang="hu-HU" sz="1500" kern="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Muzsika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err="1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</a:t>
            </a:r>
            <a:r>
              <a:rPr lang="hu-HU" sz="1500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Geo Wild</a:t>
            </a:r>
            <a:endParaRPr lang="hu-HU" sz="1500" kern="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</a:t>
            </a:r>
            <a:r>
              <a:rPr lang="hu-HU" sz="1500" kern="0" dirty="0" err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Geographic</a:t>
            </a:r>
            <a:endParaRPr lang="hu-HU" sz="1500" kern="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err="1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Nickelodeon</a:t>
            </a:r>
            <a:endParaRPr lang="hu-HU" sz="1500" kern="0" dirty="0" smtClean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Nóta TV</a:t>
            </a:r>
            <a:endParaRPr lang="hu-HU" sz="1500" kern="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err="1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OzoneNetwork</a:t>
            </a:r>
            <a:endParaRPr lang="hu-HU" sz="1500" kern="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Prizma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PRO4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PV TV</a:t>
            </a:r>
            <a:endParaRPr lang="hu-HU" sz="1500" kern="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RTL </a:t>
            </a:r>
            <a:r>
              <a:rPr lang="hu-HU" sz="1500" kern="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RTL Klub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Sorozat+</a:t>
            </a:r>
          </a:p>
          <a:p>
            <a:pPr marL="360363" indent="-360363" eaLnBrk="0" hangingPunct="0"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Spektrum</a:t>
            </a:r>
            <a:endParaRPr lang="hu-HU" sz="1500" kern="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7014428" y="1344778"/>
            <a:ext cx="3160703" cy="5630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Spektrum Home</a:t>
            </a:r>
          </a:p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SPI </a:t>
            </a:r>
            <a:r>
              <a:rPr lang="hu-HU" sz="1500" kern="0" dirty="0" err="1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channels</a:t>
            </a:r>
            <a:r>
              <a:rPr lang="hu-HU" sz="1500" kern="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1050" kern="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(no </a:t>
            </a:r>
            <a:r>
              <a:rPr lang="hu-HU" sz="1050" kern="0" dirty="0" err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advertising</a:t>
            </a:r>
            <a:r>
              <a:rPr lang="hu-HU" sz="1050" kern="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1050" kern="0" dirty="0" err="1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revenue</a:t>
            </a:r>
            <a:r>
              <a:rPr lang="hu-HU" sz="1050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Sport Klub</a:t>
            </a:r>
          </a:p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Sport M</a:t>
            </a:r>
          </a:p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Sport </a:t>
            </a:r>
            <a:r>
              <a:rPr lang="hu-HU" sz="1500" kern="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Sport 2</a:t>
            </a:r>
          </a:p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Story 4</a:t>
            </a:r>
          </a:p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Story 5</a:t>
            </a:r>
          </a:p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SUPERTV2</a:t>
            </a:r>
            <a:endParaRPr lang="hu-HU" sz="1500" kern="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TV Paprika</a:t>
            </a:r>
          </a:p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b="0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Tv2</a:t>
            </a:r>
          </a:p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err="1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Universal</a:t>
            </a:r>
            <a:r>
              <a:rPr lang="hu-HU" sz="1500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1500" kern="0" dirty="0" err="1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Channel</a:t>
            </a:r>
            <a:endParaRPr lang="hu-HU" sz="1500" b="0" kern="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b="0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Viasat3</a:t>
            </a:r>
            <a:endParaRPr lang="hu-HU" sz="1500" b="0" kern="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b="0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Viasat6</a:t>
            </a:r>
            <a:endParaRPr lang="hu-HU" sz="1500" b="0" kern="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b="0" kern="0" dirty="0" err="1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</a:t>
            </a:r>
            <a:endParaRPr lang="hu-HU" sz="1500" b="0" kern="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indent="-360363" eaLnBrk="0" hangingPunct="0">
              <a:spcBef>
                <a:spcPts val="1200"/>
              </a:spcBef>
              <a:buClr>
                <a:srgbClr val="FFD200"/>
              </a:buClr>
              <a:buSzPct val="75000"/>
              <a:defRPr/>
            </a:pPr>
            <a:r>
              <a:rPr lang="hu-HU" sz="1400" b="1" kern="0" dirty="0" err="1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Newly</a:t>
            </a:r>
            <a:r>
              <a:rPr lang="hu-HU" sz="1400" b="1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1400" b="1" kern="0" dirty="0" err="1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added</a:t>
            </a:r>
            <a:r>
              <a:rPr lang="hu-HU" sz="1400" b="1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1400" b="1" kern="0" dirty="0" err="1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channel</a:t>
            </a:r>
            <a:r>
              <a:rPr lang="hu-HU" sz="1400" b="1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M3</a:t>
            </a:r>
            <a:endParaRPr lang="hu-HU" sz="1500" kern="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>
              <a:spcBef>
                <a:spcPts val="600"/>
              </a:spcBef>
              <a:buClr>
                <a:srgbClr val="FFD200"/>
              </a:buClr>
              <a:buSzPct val="75000"/>
              <a:defRPr/>
            </a:pPr>
            <a:r>
              <a:rPr lang="hu-HU" sz="1400" b="1" kern="0" dirty="0" err="1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hu-HU" sz="1400" b="1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1400" b="1" kern="0" dirty="0" err="1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participating</a:t>
            </a:r>
            <a:r>
              <a:rPr lang="hu-HU" sz="1400" b="1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1400" b="1" kern="0" dirty="0" err="1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channel</a:t>
            </a:r>
            <a:r>
              <a:rPr lang="hu-HU" sz="1400" b="1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hu-HU" sz="1400" b="1" kern="0" dirty="0" err="1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compared</a:t>
            </a:r>
            <a:r>
              <a:rPr lang="hu-HU" sz="1400" b="1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1400" b="1" kern="0" dirty="0" err="1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hu-HU" sz="1400" b="1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2012):</a:t>
            </a:r>
          </a:p>
          <a:p>
            <a:pPr marL="360363" indent="-360363" eaLnBrk="0" hangingPunct="0">
              <a:spcBef>
                <a:spcPct val="20000"/>
              </a:spcBef>
              <a:buClr>
                <a:srgbClr val="FFD200"/>
              </a:buClr>
              <a:buSzPct val="75000"/>
              <a:buFont typeface="Arial" charset="0"/>
              <a:buChar char="►"/>
              <a:defRPr/>
            </a:pPr>
            <a:r>
              <a:rPr lang="hu-HU" sz="1500" kern="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Hír TV</a:t>
            </a:r>
            <a:endParaRPr lang="hu-HU" sz="1400" b="0" kern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931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latin typeface="Arial" panose="020B0604020202020204" pitchFamily="34" charset="0"/>
              </a:rPr>
              <a:t>Net-net revenue was </a:t>
            </a:r>
            <a:r>
              <a:rPr lang="hu-HU" sz="2800" dirty="0" err="1" smtClean="0">
                <a:latin typeface="Arial" panose="020B0604020202020204" pitchFamily="34" charset="0"/>
              </a:rPr>
              <a:t>used</a:t>
            </a:r>
            <a:r>
              <a:rPr lang="hu-HU" sz="2800" dirty="0" smtClean="0">
                <a:latin typeface="Arial" panose="020B0604020202020204" pitchFamily="34" charset="0"/>
              </a:rPr>
              <a:t> </a:t>
            </a:r>
            <a:r>
              <a:rPr lang="hu-HU" sz="2800" dirty="0" err="1" smtClean="0">
                <a:latin typeface="Arial" panose="020B0604020202020204" pitchFamily="34" charset="0"/>
              </a:rPr>
              <a:t>for</a:t>
            </a:r>
            <a:r>
              <a:rPr lang="hu-HU" sz="2800" dirty="0" smtClean="0">
                <a:latin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</a:rPr>
              <a:t>our analysis</a:t>
            </a:r>
            <a:endParaRPr lang="en-US" sz="2800" dirty="0"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09" y="1561277"/>
            <a:ext cx="9628347" cy="5148281"/>
          </a:xfrm>
        </p:spPr>
        <p:txBody>
          <a:bodyPr/>
          <a:lstStyle/>
          <a:p>
            <a:pPr marL="355600" indent="-355600">
              <a:spcBef>
                <a:spcPct val="70000"/>
              </a:spcBef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Net-net revenue, i.e. revenue after deducting discounts and agency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commissions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u-H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was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>
                <a:latin typeface="Arial" panose="020B0604020202020204" pitchFamily="34" charset="0"/>
                <a:cs typeface="Arial" panose="020B0604020202020204" pitchFamily="34" charset="0"/>
              </a:rPr>
              <a:t>used</a:t>
            </a: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-355600">
              <a:spcBef>
                <a:spcPct val="70000"/>
              </a:spcBef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No barter revenue </a:t>
            </a:r>
            <a:r>
              <a:rPr lang="hu-HU" sz="2400" dirty="0" err="1">
                <a:latin typeface="Arial" panose="020B0604020202020204" pitchFamily="34" charset="0"/>
                <a:cs typeface="Arial" panose="020B0604020202020204" pitchFamily="34" charset="0"/>
              </a:rPr>
              <a:t>was</a:t>
            </a: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included</a:t>
            </a: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-355600">
              <a:spcBef>
                <a:spcPct val="70000"/>
              </a:spcBef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No other revenue data were included (e.g. premium rate calls or text message charges, revenues from events or </a:t>
            </a:r>
            <a:r>
              <a:rPr lang="hu-H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merchandise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55600" indent="-355600">
              <a:spcBef>
                <a:spcPct val="70000"/>
              </a:spcBef>
            </a:pPr>
            <a:r>
              <a:rPr lang="hu-HU" sz="2400" dirty="0" err="1">
                <a:latin typeface="Arial" panose="020B0604020202020204" pitchFamily="34" charset="0"/>
                <a:cs typeface="Arial" panose="020B0604020202020204" pitchFamily="34" charset="0"/>
              </a:rPr>
              <a:t>Sponsorship</a:t>
            </a: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contained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>
                <a:latin typeface="Arial" panose="020B0604020202020204" pitchFamily="34" charset="0"/>
                <a:cs typeface="Arial" panose="020B0604020202020204" pitchFamily="34" charset="0"/>
              </a:rPr>
              <a:t>revenue</a:t>
            </a: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>
                <a:latin typeface="Arial" panose="020B0604020202020204" pitchFamily="34" charset="0"/>
                <a:cs typeface="Arial" panose="020B0604020202020204" pitchFamily="34" charset="0"/>
              </a:rPr>
              <a:t>product</a:t>
            </a: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>
                <a:latin typeface="Arial" panose="020B0604020202020204" pitchFamily="34" charset="0"/>
                <a:cs typeface="Arial" panose="020B0604020202020204" pitchFamily="34" charset="0"/>
              </a:rPr>
              <a:t>placement</a:t>
            </a: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>
                <a:latin typeface="Arial" panose="020B0604020202020204" pitchFamily="34" charset="0"/>
                <a:cs typeface="Arial" panose="020B0604020202020204" pitchFamily="34" charset="0"/>
              </a:rPr>
              <a:t>but</a:t>
            </a: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case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hu-H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sponsored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>
                <a:latin typeface="Arial" panose="020B0604020202020204" pitchFamily="34" charset="0"/>
                <a:cs typeface="Arial" panose="020B0604020202020204" pitchFamily="34" charset="0"/>
              </a:rPr>
              <a:t>programs</a:t>
            </a: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did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>
                <a:latin typeface="Arial" panose="020B0604020202020204" pitchFamily="34" charset="0"/>
                <a:cs typeface="Arial" panose="020B0604020202020204" pitchFamily="34" charset="0"/>
              </a:rPr>
              <a:t>contain</a:t>
            </a: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>
                <a:latin typeface="Arial" panose="020B0604020202020204" pitchFamily="34" charset="0"/>
                <a:cs typeface="Arial" panose="020B0604020202020204" pitchFamily="34" charset="0"/>
              </a:rPr>
              <a:t>production</a:t>
            </a: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>
                <a:latin typeface="Arial" panose="020B0604020202020204" pitchFamily="34" charset="0"/>
                <a:cs typeface="Arial" panose="020B0604020202020204" pitchFamily="34" charset="0"/>
              </a:rPr>
              <a:t>costs</a:t>
            </a:r>
            <a:r>
              <a:rPr lang="hu-H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-355600">
              <a:spcBef>
                <a:spcPct val="70000"/>
              </a:spcBef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All data are presented in million HUF</a:t>
            </a:r>
            <a:r>
              <a:rPr lang="hu-H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ADVERTISEMENT CAKE </a:t>
            </a:r>
            <a:r>
              <a:rPr lang="hu-HU" dirty="0" smtClean="0"/>
              <a:t>2013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00468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latin typeface="Arial" panose="020B0604020202020204" pitchFamily="34" charset="0"/>
              </a:rPr>
              <a:t>A 45,6 </a:t>
            </a:r>
            <a:r>
              <a:rPr lang="hu-HU" dirty="0" err="1" smtClean="0">
                <a:latin typeface="Arial" panose="020B0604020202020204" pitchFamily="34" charset="0"/>
              </a:rPr>
              <a:t>billion</a:t>
            </a:r>
            <a:r>
              <a:rPr lang="hu-HU" dirty="0" smtClean="0">
                <a:latin typeface="Arial" panose="020B0604020202020204" pitchFamily="34" charset="0"/>
              </a:rPr>
              <a:t> </a:t>
            </a:r>
            <a:r>
              <a:rPr lang="hu-HU" dirty="0" err="1" smtClean="0">
                <a:latin typeface="Arial" panose="020B0604020202020204" pitchFamily="34" charset="0"/>
              </a:rPr>
              <a:t>adcake</a:t>
            </a:r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6916" y="1550388"/>
            <a:ext cx="9628347" cy="5780479"/>
          </a:xfrm>
        </p:spPr>
        <p:txBody>
          <a:bodyPr/>
          <a:lstStyle/>
          <a:p>
            <a:pPr marL="355600" indent="-344488"/>
            <a:r>
              <a:rPr lang="hu-HU" sz="2400" dirty="0" err="1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Based</a:t>
            </a:r>
            <a:r>
              <a:rPr lang="hu-HU" sz="24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hu-HU" sz="24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hu-HU" sz="24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calculation</a:t>
            </a:r>
            <a:r>
              <a:rPr lang="hu-HU" sz="24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EY, </a:t>
            </a:r>
            <a:r>
              <a:rPr lang="hu-HU" sz="2400" dirty="0" err="1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hu-HU" sz="24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</a:t>
            </a:r>
            <a:r>
              <a:rPr lang="hu-HU" sz="24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revenue</a:t>
            </a:r>
            <a:r>
              <a:rPr lang="hu-HU" sz="24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hu-HU" sz="2400" dirty="0" err="1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hu-HU" sz="24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television</a:t>
            </a:r>
            <a:r>
              <a:rPr lang="hu-HU" sz="24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advertising</a:t>
            </a:r>
            <a:r>
              <a:rPr lang="hu-HU" sz="24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market </a:t>
            </a:r>
            <a:r>
              <a:rPr lang="hu-HU" sz="2400" dirty="0" err="1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hu-HU" sz="24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2013 is</a:t>
            </a:r>
            <a:r>
              <a:rPr lang="hu-HU" sz="2400" dirty="0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hu-HU" sz="2400" dirty="0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hu-HU" sz="2400" dirty="0">
              <a:solidFill>
                <a:srgbClr val="8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-344488" algn="ctr">
              <a:spcBef>
                <a:spcPts val="600"/>
              </a:spcBef>
              <a:buNone/>
            </a:pPr>
            <a:r>
              <a:rPr lang="hu-HU" sz="6000" b="1" dirty="0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45 628</a:t>
            </a:r>
          </a:p>
          <a:p>
            <a:pPr marL="355600" indent="-344488" algn="ctr">
              <a:spcBef>
                <a:spcPts val="600"/>
              </a:spcBef>
              <a:buNone/>
            </a:pPr>
            <a:r>
              <a:rPr lang="hu-HU" sz="2800" b="1" dirty="0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MILLION </a:t>
            </a:r>
            <a:r>
              <a:rPr lang="hu-HU" sz="2800" b="1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HUF</a:t>
            </a:r>
            <a:r>
              <a:rPr lang="hu-HU" sz="2400" dirty="0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u-HU" sz="2400" dirty="0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hu-HU" sz="2400" dirty="0">
              <a:solidFill>
                <a:srgbClr val="8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-344488">
              <a:spcBef>
                <a:spcPts val="1200"/>
              </a:spcBef>
            </a:pPr>
            <a:r>
              <a:rPr lang="hu-HU" sz="24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market </a:t>
            </a:r>
            <a:r>
              <a:rPr lang="hu-HU" sz="2400" dirty="0" err="1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share</a:t>
            </a:r>
            <a:r>
              <a:rPr lang="hu-HU" sz="24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hu-HU" sz="2400" dirty="0" err="1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hu-HU" sz="24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participating</a:t>
            </a:r>
            <a:r>
              <a:rPr lang="hu-HU" sz="24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television</a:t>
            </a:r>
            <a:r>
              <a:rPr lang="hu-HU" sz="24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companies</a:t>
            </a:r>
            <a:r>
              <a:rPr lang="hu-HU" sz="24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based</a:t>
            </a:r>
            <a:r>
              <a:rPr lang="hu-HU" sz="24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hu-HU" sz="24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television</a:t>
            </a:r>
            <a:r>
              <a:rPr lang="hu-HU" sz="24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viewership</a:t>
            </a:r>
            <a:r>
              <a:rPr lang="hu-HU" sz="24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2400" dirty="0" err="1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  <a:r>
              <a:rPr lang="hu-HU" sz="24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hu-HU" sz="2400" dirty="0" err="1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approximately</a:t>
            </a:r>
            <a:r>
              <a:rPr lang="hu-HU" sz="24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99%.*</a:t>
            </a:r>
          </a:p>
          <a:p>
            <a:pPr marL="0" indent="0">
              <a:spcBef>
                <a:spcPct val="70000"/>
              </a:spcBef>
              <a:buNone/>
            </a:pPr>
            <a:r>
              <a:rPr lang="hu-HU" sz="1000" dirty="0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u-HU" sz="1000" dirty="0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u-HU" sz="1000" dirty="0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u-HU" sz="1000" dirty="0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u-HU" sz="1000" dirty="0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u-HU" sz="1000" dirty="0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u-HU" sz="1000" dirty="0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W</a:t>
            </a:r>
            <a:r>
              <a:rPr lang="en-US" sz="1000" dirty="0" err="1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ithin</a:t>
            </a:r>
            <a:r>
              <a:rPr lang="en-US" sz="1000" dirty="0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18–49 age </a:t>
            </a:r>
            <a:r>
              <a:rPr lang="en-US" sz="1000" dirty="0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range</a:t>
            </a:r>
            <a:r>
              <a:rPr lang="hu-HU" sz="1000" dirty="0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2-26 </a:t>
            </a:r>
            <a:r>
              <a:rPr lang="hu-HU" sz="1000" dirty="0" err="1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hours</a:t>
            </a:r>
            <a:r>
              <a:rPr lang="hu-HU" sz="1000" dirty="0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1000" dirty="0" err="1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range</a:t>
            </a:r>
            <a:r>
              <a:rPr lang="hu-HU" sz="1000" dirty="0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hu-HU" sz="1000" dirty="0" err="1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  <a:r>
              <a:rPr lang="hu-HU" sz="1000" dirty="0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1000" dirty="0" err="1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provided</a:t>
            </a:r>
            <a:r>
              <a:rPr lang="hu-HU" sz="1000" dirty="0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1000" dirty="0" err="1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hu-HU" sz="1000" dirty="0" smtClean="0">
                <a:solidFill>
                  <a:srgbClr val="808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MEME)</a:t>
            </a:r>
            <a:endParaRPr lang="hu-HU" sz="1000" dirty="0">
              <a:solidFill>
                <a:srgbClr val="808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ct val="70000"/>
              </a:spcBef>
              <a:buNone/>
            </a:pPr>
            <a:endParaRPr lang="hu-HU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ADVERTISEMENT CAKE</a:t>
            </a:r>
            <a:r>
              <a:rPr lang="hu-HU" dirty="0" smtClean="0"/>
              <a:t> </a:t>
            </a:r>
            <a:r>
              <a:rPr lang="hu-HU" dirty="0"/>
              <a:t>2013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00468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latin typeface="Arial" panose="020B0604020202020204" pitchFamily="34" charset="0"/>
              </a:rPr>
              <a:t>Advertisement cake 2013 (in million HUF)</a:t>
            </a:r>
            <a:endParaRPr lang="en-US" sz="2800" dirty="0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REKLÁMTORTA 2013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78371045"/>
              </p:ext>
            </p:extLst>
          </p:nvPr>
        </p:nvGraphicFramePr>
        <p:xfrm>
          <a:off x="805217" y="1281701"/>
          <a:ext cx="8757537" cy="5610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151457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dirty="0" err="1">
                <a:latin typeface="Arial" panose="020B0604020202020204" pitchFamily="34" charset="0"/>
              </a:rPr>
              <a:t>Adcake</a:t>
            </a:r>
            <a:r>
              <a:rPr lang="hu-HU" sz="2800" dirty="0">
                <a:latin typeface="Arial" panose="020B0604020202020204" pitchFamily="34" charset="0"/>
              </a:rPr>
              <a:t> 2013 (</a:t>
            </a:r>
            <a:r>
              <a:rPr lang="hu-HU" sz="2800" dirty="0" err="1">
                <a:latin typeface="Arial" panose="020B0604020202020204" pitchFamily="34" charset="0"/>
              </a:rPr>
              <a:t>in</a:t>
            </a:r>
            <a:r>
              <a:rPr lang="hu-HU" sz="2800" dirty="0">
                <a:latin typeface="Arial" panose="020B0604020202020204" pitchFamily="34" charset="0"/>
              </a:rPr>
              <a:t> </a:t>
            </a:r>
            <a:r>
              <a:rPr lang="hu-HU" sz="2800" dirty="0" err="1">
                <a:latin typeface="Arial" panose="020B0604020202020204" pitchFamily="34" charset="0"/>
              </a:rPr>
              <a:t>million</a:t>
            </a:r>
            <a:r>
              <a:rPr lang="hu-HU" sz="2800" dirty="0">
                <a:latin typeface="Arial" panose="020B0604020202020204" pitchFamily="34" charset="0"/>
              </a:rPr>
              <a:t> </a:t>
            </a:r>
            <a:r>
              <a:rPr lang="hu-HU" sz="2800" dirty="0" smtClean="0">
                <a:latin typeface="Arial" panose="020B0604020202020204" pitchFamily="34" charset="0"/>
              </a:rPr>
              <a:t>HUF and </a:t>
            </a:r>
            <a:r>
              <a:rPr lang="hu-HU" sz="2800" dirty="0" err="1" smtClean="0">
                <a:latin typeface="Arial" panose="020B0604020202020204" pitchFamily="34" charset="0"/>
              </a:rPr>
              <a:t>percentage</a:t>
            </a:r>
            <a:r>
              <a:rPr lang="hu-HU" sz="2800" dirty="0" smtClean="0">
                <a:latin typeface="Arial" panose="020B0604020202020204" pitchFamily="34" charset="0"/>
              </a:rPr>
              <a:t>)</a:t>
            </a:r>
            <a:endParaRPr lang="en-GB" sz="2800" dirty="0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REKLÁMTORTA 2013</a:t>
            </a:r>
            <a:endParaRPr lang="en-GB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xmlns="" val="691914250"/>
              </p:ext>
            </p:extLst>
          </p:nvPr>
        </p:nvGraphicFramePr>
        <p:xfrm>
          <a:off x="534909" y="1301245"/>
          <a:ext cx="9627519" cy="53380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621132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dirty="0" err="1">
                <a:latin typeface="Arial" panose="020B0604020202020204" pitchFamily="34" charset="0"/>
              </a:rPr>
              <a:t>Television</a:t>
            </a:r>
            <a:r>
              <a:rPr lang="hu-HU" sz="2800" dirty="0">
                <a:latin typeface="Arial" panose="020B0604020202020204" pitchFamily="34" charset="0"/>
              </a:rPr>
              <a:t> </a:t>
            </a:r>
            <a:r>
              <a:rPr lang="hu-HU" sz="2800" dirty="0" err="1">
                <a:latin typeface="Arial" panose="020B0604020202020204" pitchFamily="34" charset="0"/>
              </a:rPr>
              <a:t>advertising</a:t>
            </a:r>
            <a:r>
              <a:rPr lang="hu-HU" sz="2800" dirty="0">
                <a:latin typeface="Arial" panose="020B0604020202020204" pitchFamily="34" charset="0"/>
              </a:rPr>
              <a:t> </a:t>
            </a:r>
            <a:r>
              <a:rPr lang="hu-HU" sz="2800" dirty="0" err="1">
                <a:latin typeface="Arial" panose="020B0604020202020204" pitchFamily="34" charset="0"/>
              </a:rPr>
              <a:t>revenue</a:t>
            </a:r>
            <a:r>
              <a:rPr lang="hu-HU" sz="2800" dirty="0">
                <a:latin typeface="Arial" panose="020B0604020202020204" pitchFamily="34" charset="0"/>
              </a:rPr>
              <a:t> is </a:t>
            </a:r>
            <a:r>
              <a:rPr lang="hu-HU" sz="2800" dirty="0" err="1">
                <a:latin typeface="Arial" panose="020B0604020202020204" pitchFamily="34" charset="0"/>
              </a:rPr>
              <a:t>still</a:t>
            </a:r>
            <a:r>
              <a:rPr lang="hu-HU" sz="2800" dirty="0">
                <a:latin typeface="Arial" panose="020B0604020202020204" pitchFamily="34" charset="0"/>
              </a:rPr>
              <a:t> </a:t>
            </a:r>
            <a:r>
              <a:rPr lang="hu-HU" sz="2800" dirty="0" err="1">
                <a:latin typeface="Arial" panose="020B0604020202020204" pitchFamily="34" charset="0"/>
              </a:rPr>
              <a:t>decreasing</a:t>
            </a:r>
            <a:r>
              <a:rPr lang="hu-HU" sz="2800" dirty="0">
                <a:latin typeface="Arial" panose="020B0604020202020204" pitchFamily="34" charset="0"/>
              </a:rPr>
              <a:t>. </a:t>
            </a:r>
            <a:endParaRPr lang="en-GB" sz="2800" dirty="0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ADVERTISEMENT CAKE</a:t>
            </a:r>
            <a:r>
              <a:rPr lang="hu-HU" dirty="0" smtClean="0"/>
              <a:t> </a:t>
            </a:r>
            <a:r>
              <a:rPr lang="hu-HU" dirty="0"/>
              <a:t>2013</a:t>
            </a:r>
            <a:endParaRPr lang="en-GB" dirty="0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29919706"/>
              </p:ext>
            </p:extLst>
          </p:nvPr>
        </p:nvGraphicFramePr>
        <p:xfrm>
          <a:off x="738654" y="1448789"/>
          <a:ext cx="9317724" cy="5118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00468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dirty="0" smtClean="0">
                <a:latin typeface="Arial" panose="020B0604020202020204" pitchFamily="34" charset="0"/>
              </a:rPr>
              <a:t>4% </a:t>
            </a:r>
            <a:r>
              <a:rPr lang="hu-HU" sz="2800" dirty="0" err="1" smtClean="0">
                <a:latin typeface="Arial" panose="020B0604020202020204" pitchFamily="34" charset="0"/>
              </a:rPr>
              <a:t>increase</a:t>
            </a:r>
            <a:r>
              <a:rPr lang="hu-HU" sz="2800" dirty="0" smtClean="0">
                <a:latin typeface="Arial" panose="020B0604020202020204" pitchFamily="34" charset="0"/>
              </a:rPr>
              <a:t> </a:t>
            </a:r>
            <a:r>
              <a:rPr lang="hu-HU" sz="2800" dirty="0" err="1" smtClean="0">
                <a:latin typeface="Arial" panose="020B0604020202020204" pitchFamily="34" charset="0"/>
              </a:rPr>
              <a:t>in</a:t>
            </a:r>
            <a:r>
              <a:rPr lang="hu-HU" sz="2800" dirty="0" smtClean="0">
                <a:latin typeface="Arial" panose="020B0604020202020204" pitchFamily="34" charset="0"/>
              </a:rPr>
              <a:t> </a:t>
            </a:r>
            <a:r>
              <a:rPr lang="hu-HU" sz="2800" dirty="0" err="1" smtClean="0">
                <a:latin typeface="Arial" panose="020B0604020202020204" pitchFamily="34" charset="0"/>
              </a:rPr>
              <a:t>the</a:t>
            </a:r>
            <a:r>
              <a:rPr lang="hu-HU" sz="2800" dirty="0" smtClean="0">
                <a:latin typeface="Arial" panose="020B0604020202020204" pitchFamily="34" charset="0"/>
              </a:rPr>
              <a:t> </a:t>
            </a:r>
            <a:r>
              <a:rPr lang="hu-HU" sz="2800" dirty="0" err="1" smtClean="0">
                <a:latin typeface="Arial" panose="020B0604020202020204" pitchFamily="34" charset="0"/>
              </a:rPr>
              <a:t>non-terrestrial</a:t>
            </a:r>
            <a:r>
              <a:rPr lang="hu-HU" sz="2800" dirty="0" smtClean="0">
                <a:latin typeface="Arial" panose="020B0604020202020204" pitchFamily="34" charset="0"/>
              </a:rPr>
              <a:t> </a:t>
            </a:r>
            <a:r>
              <a:rPr lang="hu-HU" sz="2800" dirty="0" err="1" smtClean="0">
                <a:latin typeface="Arial" panose="020B0604020202020204" pitchFamily="34" charset="0"/>
              </a:rPr>
              <a:t>television</a:t>
            </a:r>
            <a:r>
              <a:rPr lang="hu-HU" sz="2800" dirty="0" smtClean="0">
                <a:latin typeface="Arial" panose="020B0604020202020204" pitchFamily="34" charset="0"/>
              </a:rPr>
              <a:t> market</a:t>
            </a:r>
            <a:endParaRPr lang="en-GB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/>
              <a:t>ADVERTISEMENT CAKE</a:t>
            </a:r>
            <a:r>
              <a:rPr lang="hu-HU" dirty="0" smtClean="0"/>
              <a:t> 2013</a:t>
            </a:r>
            <a:endParaRPr lang="en-GB" dirty="0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70426552"/>
              </p:ext>
            </p:extLst>
          </p:nvPr>
        </p:nvGraphicFramePr>
        <p:xfrm>
          <a:off x="693175" y="1353788"/>
          <a:ext cx="9341474" cy="5391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00468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Y_Presentation_Regular_Print">
  <a:themeElements>
    <a:clrScheme name="Custom 2">
      <a:dk1>
        <a:srgbClr val="000000"/>
      </a:dk1>
      <a:lt1>
        <a:srgbClr val="808080"/>
      </a:lt1>
      <a:dk2>
        <a:srgbClr val="FFFFFF"/>
      </a:dk2>
      <a:lt2>
        <a:srgbClr val="808080"/>
      </a:lt2>
      <a:accent1>
        <a:srgbClr val="808080"/>
      </a:accent1>
      <a:accent2>
        <a:srgbClr val="FFE600"/>
      </a:accent2>
      <a:accent3>
        <a:srgbClr val="999999"/>
      </a:accent3>
      <a:accent4>
        <a:srgbClr val="F0F0F0"/>
      </a:accent4>
      <a:accent5>
        <a:srgbClr val="00A3AE"/>
      </a:accent5>
      <a:accent6>
        <a:srgbClr val="C0C0C0"/>
      </a:accent6>
      <a:hlink>
        <a:srgbClr val="336699"/>
      </a:hlink>
      <a:folHlink>
        <a:srgbClr val="91278F"/>
      </a:folHlink>
    </a:clrScheme>
    <a:fontScheme name="EY_Hando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chemeClr val="accent1"/>
          </a:solidFill>
        </a:ln>
      </a:spPr>
      <a:bodyPr rtlCol="0" anchor="t" anchorCtr="0"/>
      <a:lstStyle>
        <a:defPPr algn="ctr">
          <a:defRPr sz="12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36576" rIns="0" bIns="0" rtlCol="0">
        <a:spAutoFit/>
      </a:bodyPr>
      <a:lstStyle>
        <a:defPPr marL="285750" indent="-285750">
          <a:lnSpc>
            <a:spcPct val="85000"/>
          </a:lnSpc>
          <a:spcAft>
            <a:spcPts val="600"/>
          </a:spcAft>
          <a:buClr>
            <a:schemeClr val="accent2"/>
          </a:buClr>
          <a:buSzPct val="70000"/>
          <a:buFont typeface="Arial" pitchFamily="34" charset="0"/>
          <a:buChar char="►"/>
          <a:defRPr sz="1200" dirty="0" smtClean="0"/>
        </a:defPPr>
      </a:lstStyle>
    </a:txDef>
  </a:objectDefaults>
  <a:extraClrSchemeLst/>
  <a:custClrLst>
    <a:custClr name="EY Special Use Red">
      <a:srgbClr val="F04C3E"/>
    </a:custClr>
    <a:custClr name="EY Special Use Blue 50%">
      <a:srgbClr val="7FD1D6"/>
    </a:custClr>
    <a:custClr name="EY Special Use Purple">
      <a:srgbClr val="91278F"/>
    </a:custClr>
    <a:custClr name="EY Special Use Purple 50%">
      <a:srgbClr val="C893C7"/>
    </a:custClr>
    <a:custClr name="EY Special Use Green">
      <a:srgbClr val="2C973E"/>
    </a:custClr>
    <a:custClr name="EY Special Use Green 50%">
      <a:srgbClr val="95CB89"/>
    </a:custClr>
    <a:custClr name="EY Yellow 50%">
      <a:srgbClr val="FFF27F"/>
    </a:custClr>
    <a:custClr name="EY Special Use Lilac">
      <a:srgbClr val="AC98DB"/>
    </a:custClr>
    <a:custClr name="EY Special Use Lilac 50%">
      <a:srgbClr val="D8D2E0"/>
    </a:custClr>
    <a:custClr name="EY Link Blue">
      <a:srgbClr val="336699"/>
    </a:custClr>
  </a:custClr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455</TotalTime>
  <Words>905</Words>
  <Application>Microsoft Office PowerPoint</Application>
  <PresentationFormat>Egyéni</PresentationFormat>
  <Paragraphs>195</Paragraphs>
  <Slides>15</Slides>
  <Notes>2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16" baseType="lpstr">
      <vt:lpstr>EY_Presentation_Regular_Print</vt:lpstr>
      <vt:lpstr>ADVERTISEMENT CAKE 2013</vt:lpstr>
      <vt:lpstr>ADVERTISEMENT CAKE 2013</vt:lpstr>
      <vt:lpstr>The number of data providers extended by two television companies</vt:lpstr>
      <vt:lpstr>Net-net revenue was used for our analysis</vt:lpstr>
      <vt:lpstr>A 45,6 billion adcake</vt:lpstr>
      <vt:lpstr>Advertisement cake 2013 (in million HUF)</vt:lpstr>
      <vt:lpstr>Adcake 2013 (in million HUF and percentage)</vt:lpstr>
      <vt:lpstr>Television advertising revenue is still decreasing. </vt:lpstr>
      <vt:lpstr>4% increase in the non-terrestrial television market</vt:lpstr>
      <vt:lpstr>Share of non-terrestrial broadcasters increased within the advertisement cake</vt:lpstr>
      <vt:lpstr>39% decrease of non-spot advertising revenues</vt:lpstr>
      <vt:lpstr>Share of spot advertising revenue increased in the advertisement cake</vt:lpstr>
      <vt:lpstr>Summary</vt:lpstr>
      <vt:lpstr>Slide title here</vt:lpstr>
      <vt:lpstr>15. dia</vt:lpstr>
    </vt:vector>
  </TitlesOfParts>
  <Company>Ernst &amp; Young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Laura Lenz</dc:creator>
  <cp:lastModifiedBy>Nati</cp:lastModifiedBy>
  <cp:revision>36</cp:revision>
  <cp:lastPrinted>2014-02-13T09:23:37Z</cp:lastPrinted>
  <dcterms:created xsi:type="dcterms:W3CDTF">2013-03-29T21:33:05Z</dcterms:created>
  <dcterms:modified xsi:type="dcterms:W3CDTF">2014-02-18T10:58:16Z</dcterms:modified>
</cp:coreProperties>
</file>