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80" r:id="rId4"/>
    <p:sldId id="281" r:id="rId5"/>
    <p:sldId id="282" r:id="rId6"/>
    <p:sldId id="289" r:id="rId7"/>
    <p:sldId id="290" r:id="rId8"/>
    <p:sldId id="283" r:id="rId9"/>
    <p:sldId id="284" r:id="rId10"/>
    <p:sldId id="285" r:id="rId11"/>
    <p:sldId id="286" r:id="rId12"/>
    <p:sldId id="287" r:id="rId13"/>
    <p:sldId id="288" r:id="rId14"/>
    <p:sldId id="279" r:id="rId15"/>
    <p:sldId id="277" r:id="rId16"/>
  </p:sldIdLst>
  <p:sldSz cx="10698163" cy="7589838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EB00"/>
    <a:srgbClr val="FFFFFF"/>
    <a:srgbClr val="808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6" autoAdjust="0"/>
    <p:restoredTop sz="94660"/>
  </p:normalViewPr>
  <p:slideViewPr>
    <p:cSldViewPr snapToGrid="0" snapToObjects="1" showGuides="1">
      <p:cViewPr>
        <p:scale>
          <a:sx n="90" d="100"/>
          <a:sy n="90" d="100"/>
        </p:scale>
        <p:origin x="-498" y="-48"/>
      </p:cViewPr>
      <p:guideLst>
        <p:guide orient="horz" pos="2391"/>
        <p:guide orient="horz" pos="735"/>
        <p:guide orient="horz" pos="3455"/>
        <p:guide orient="horz" pos="4544"/>
        <p:guide pos="3370"/>
        <p:guide pos="342"/>
        <p:guide pos="6407"/>
        <p:guide pos="3436"/>
        <p:guide pos="3325"/>
        <p:guide pos="170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2" d="100"/>
          <a:sy n="72" d="100"/>
        </p:scale>
        <p:origin x="-2424" y="-102"/>
      </p:cViewPr>
      <p:guideLst>
        <p:guide orient="horz" pos="3108"/>
        <p:guide pos="212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munkaf_z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munkaf_z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2007_munkaf_z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2007_munkaf_z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munkaf_z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Office_Excel_2007_munkaf_z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munkaf_z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Szpot</c:v>
                </c:pt>
              </c:strCache>
            </c:strRef>
          </c:tx>
          <c:spPr>
            <a:solidFill>
              <a:schemeClr val="accent2"/>
            </a:solidFill>
          </c:spPr>
          <c:dLbls>
            <c:dLbl>
              <c:idx val="0"/>
              <c:layout>
                <c:manualLayout>
                  <c:x val="-0.17692189025293301"/>
                  <c:y val="0.17656331432832864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hu-HU"/>
                </a:p>
              </c:txPr>
              <c:showVal val="1"/>
            </c:dLbl>
            <c:dLbl>
              <c:idx val="1"/>
              <c:layout>
                <c:manualLayout>
                  <c:x val="0.18127231435048463"/>
                  <c:y val="-1.5845603883608665E-2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hu-HU"/>
                </a:p>
              </c:txPr>
              <c:showVal val="1"/>
            </c:dLbl>
            <c:showVal val="1"/>
          </c:dLbls>
          <c:cat>
            <c:strRef>
              <c:f>Sheet1!$A$2:$A$3</c:f>
              <c:strCache>
                <c:ptCount val="2"/>
                <c:pt idx="0">
                  <c:v>Országos földfelszíni</c:v>
                </c:pt>
                <c:pt idx="1">
                  <c:v>Egyéb (kábel)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29825.864559500002</c:v>
                </c:pt>
                <c:pt idx="1">
                  <c:v>13529.510476717001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Nem szpot</c:v>
                </c:pt>
              </c:strCache>
            </c:strRef>
          </c:tx>
          <c:spPr>
            <a:solidFill>
              <a:schemeClr val="bg1"/>
            </a:solidFill>
          </c:spPr>
          <c:dLbls>
            <c:dLbl>
              <c:idx val="0"/>
              <c:layout>
                <c:manualLayout>
                  <c:x val="-0.17402153139632753"/>
                  <c:y val="-4.5272644699571448E-3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hu-HU"/>
                </a:p>
              </c:txPr>
              <c:showVal val="1"/>
            </c:dLbl>
            <c:dLbl>
              <c:idx val="1"/>
              <c:layout>
                <c:manualLayout>
                  <c:x val="0.16532034063915471"/>
                  <c:y val="6.7908967049357186E-3"/>
                </c:manualLayout>
              </c:layout>
              <c:spPr/>
              <c:txPr>
                <a:bodyPr/>
                <a:lstStyle/>
                <a:p>
                  <a:pPr>
                    <a:defRPr sz="1600" b="1"/>
                  </a:pPr>
                  <a:endParaRPr lang="hu-HU"/>
                </a:p>
              </c:txPr>
              <c:showVal val="1"/>
            </c:dLbl>
            <c:showVal val="1"/>
          </c:dLbls>
          <c:cat>
            <c:strRef>
              <c:f>Sheet1!$A$2:$A$3</c:f>
              <c:strCache>
                <c:ptCount val="2"/>
                <c:pt idx="0">
                  <c:v>Országos földfelszíni</c:v>
                </c:pt>
                <c:pt idx="1">
                  <c:v>Egyéb (kábel)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1852.53367443</c:v>
                </c:pt>
                <c:pt idx="1">
                  <c:v>420.38179918000003</c:v>
                </c:pt>
              </c:numCache>
            </c:numRef>
          </c:val>
        </c:ser>
        <c:dLbls/>
        <c:gapWidth val="63"/>
        <c:overlap val="100"/>
        <c:axId val="77611008"/>
        <c:axId val="77612544"/>
      </c:barChart>
      <c:catAx>
        <c:axId val="77611008"/>
        <c:scaling>
          <c:orientation val="minMax"/>
        </c:scaling>
        <c:axPos val="b"/>
        <c:tickLblPos val="nextTo"/>
        <c:crossAx val="77612544"/>
        <c:crosses val="autoZero"/>
        <c:auto val="1"/>
        <c:lblAlgn val="ctr"/>
        <c:lblOffset val="100"/>
      </c:catAx>
      <c:valAx>
        <c:axId val="77612544"/>
        <c:scaling>
          <c:orientation val="minMax"/>
        </c:scaling>
        <c:axPos val="l"/>
        <c:majorGridlines/>
        <c:numFmt formatCode="#,##0" sourceLinked="1"/>
        <c:tickLblPos val="nextTo"/>
        <c:crossAx val="7761100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rgbClr val="FFEB00"/>
              </a:solidFill>
            </c:spPr>
          </c:dPt>
          <c:dPt>
            <c:idx val="1"/>
            <c:spPr>
              <a:solidFill>
                <a:schemeClr val="bg1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chemeClr val="bg2">
                  <a:lumMod val="20000"/>
                  <a:lumOff val="80000"/>
                </a:schemeClr>
              </a:solidFill>
            </c:spPr>
          </c:dPt>
          <c:dPt>
            <c:idx val="3"/>
            <c:spPr>
              <a:solidFill>
                <a:schemeClr val="bg1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2.3263405107657011E-3"/>
                  <c:y val="-8.2426439554350237E-3"/>
                </c:manualLayout>
              </c:layout>
              <c:dLblPos val="bestFit"/>
              <c:showVal val="1"/>
              <c:showPercent val="1"/>
            </c:dLbl>
            <c:dLbl>
              <c:idx val="2"/>
              <c:layout>
                <c:manualLayout>
                  <c:x val="-3.4961821978042609E-2"/>
                  <c:y val="8.5024745728483984E-3"/>
                </c:manualLayout>
              </c:layout>
              <c:dLblPos val="bestFit"/>
              <c:showVal val="1"/>
              <c:showPercent val="1"/>
            </c:dLbl>
            <c:dLblPos val="bestFit"/>
            <c:showVal val="1"/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Országos / Szpot</c:v>
                </c:pt>
                <c:pt idx="1">
                  <c:v>Országos / Nem szpot</c:v>
                </c:pt>
                <c:pt idx="2">
                  <c:v>Egyéb (kábel) / Szpot</c:v>
                </c:pt>
                <c:pt idx="3">
                  <c:v>Egyéb (kábel) / Nem szpot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29825.864559500002</c:v>
                </c:pt>
                <c:pt idx="1">
                  <c:v>1852.53367443</c:v>
                </c:pt>
                <c:pt idx="2">
                  <c:v>13529.510476717001</c:v>
                </c:pt>
                <c:pt idx="3">
                  <c:v>420.38179918000003</c:v>
                </c:pt>
              </c:numCache>
            </c:numRef>
          </c:val>
        </c:ser>
        <c:dLbls/>
        <c:firstSliceAng val="62"/>
      </c:pieChart>
    </c:plotArea>
    <c:legend>
      <c:legendPos val="r"/>
      <c:layout>
        <c:manualLayout>
          <c:xMode val="edge"/>
          <c:yMode val="edge"/>
          <c:x val="0.61408096734583562"/>
          <c:y val="0.65031838148941967"/>
          <c:w val="0.38591903265416461"/>
          <c:h val="0.34968161851058044"/>
        </c:manualLayout>
      </c:layout>
    </c:legend>
    <c:plotVisOnly val="1"/>
    <c:dispBlanksAs val="zero"/>
  </c:chart>
  <c:txPr>
    <a:bodyPr/>
    <a:lstStyle/>
    <a:p>
      <a:pPr>
        <a:defRPr sz="1800"/>
      </a:pPr>
      <a:endParaRPr lang="hu-H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>
              <a:defRPr/>
            </a:pPr>
            <a:r>
              <a:rPr lang="hu-HU" sz="1800" dirty="0" smtClean="0"/>
              <a:t>Televíziós</a:t>
            </a:r>
            <a:r>
              <a:rPr lang="hu-HU" sz="1800" baseline="0" dirty="0" smtClean="0"/>
              <a:t> reklámbevételek összege az elmúlt években</a:t>
            </a:r>
          </a:p>
          <a:p>
            <a:pPr>
              <a:defRPr/>
            </a:pPr>
            <a:r>
              <a:rPr lang="hu-HU" sz="1800" baseline="0" dirty="0" smtClean="0"/>
              <a:t>(m</a:t>
            </a:r>
            <a:r>
              <a:rPr lang="hu-HU" sz="1800" dirty="0" smtClean="0"/>
              <a:t>illió forintban)</a:t>
            </a:r>
            <a:r>
              <a:rPr lang="hu-HU" sz="1800" baseline="0" dirty="0" smtClean="0"/>
              <a:t> </a:t>
            </a:r>
            <a:endParaRPr lang="en-US" sz="1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9.3377199377855546E-2"/>
          <c:y val="0.1900106121061971"/>
          <c:w val="0.88193144259745304"/>
          <c:h val="0.7084481247416294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FFE600"/>
            </a:solidFill>
          </c:spPr>
          <c:dLbls>
            <c:dLbl>
              <c:idx val="0"/>
              <c:layout/>
              <c:dLblPos val="ctr"/>
              <c:showVal val="1"/>
            </c:dLbl>
            <c:dLbl>
              <c:idx val="1"/>
              <c:layout/>
              <c:dLblPos val="ctr"/>
              <c:showVal val="1"/>
            </c:dLbl>
            <c:dLbl>
              <c:idx val="2"/>
              <c:layout/>
              <c:dLblPos val="ctr"/>
              <c:showVal val="1"/>
            </c:dLbl>
            <c:delete val="1"/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dLblPos val="ctr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54901</c:v>
                </c:pt>
                <c:pt idx="1">
                  <c:v>48723</c:v>
                </c:pt>
                <c:pt idx="2">
                  <c:v>45628.290509826998</c:v>
                </c:pt>
              </c:numCache>
            </c:numRef>
          </c:val>
        </c:ser>
        <c:dLbls/>
        <c:axId val="82352768"/>
        <c:axId val="82375040"/>
      </c:barChart>
      <c:catAx>
        <c:axId val="8235276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375040"/>
        <c:crosses val="autoZero"/>
        <c:auto val="1"/>
        <c:lblAlgn val="ctr"/>
        <c:lblOffset val="100"/>
      </c:catAx>
      <c:valAx>
        <c:axId val="82375040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35276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>
              <a:defRPr/>
            </a:pPr>
            <a:r>
              <a:rPr lang="hu-HU" sz="1800" dirty="0" smtClean="0"/>
              <a:t>Televíziós reklámbevételek megoszlása az országos</a:t>
            </a:r>
            <a:r>
              <a:rPr lang="hu-HU" sz="1800" baseline="0" dirty="0" smtClean="0"/>
              <a:t> földfelszíni sugárzású és az egyéb televíziók között (millió forintban)</a:t>
            </a:r>
            <a:endParaRPr lang="hu-HU" sz="18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9.3377199377855546E-2"/>
          <c:y val="0.1900106121061971"/>
          <c:w val="0.88193144259745304"/>
          <c:h val="0.62052208557604194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Országos földfelszíni</c:v>
                </c:pt>
              </c:strCache>
            </c:strRef>
          </c:tx>
          <c:spPr>
            <a:solidFill>
              <a:srgbClr val="FFEB00"/>
            </a:solidFill>
          </c:spPr>
          <c:dLbls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39724</c:v>
                </c:pt>
                <c:pt idx="1">
                  <c:v>35285</c:v>
                </c:pt>
                <c:pt idx="2">
                  <c:v>31678.398233930002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Egyéb (kábel)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Sheet1!$C$2:$C$4</c:f>
              <c:numCache>
                <c:formatCode>#,##0</c:formatCode>
                <c:ptCount val="3"/>
                <c:pt idx="0">
                  <c:v>15177</c:v>
                </c:pt>
                <c:pt idx="1">
                  <c:v>13438</c:v>
                </c:pt>
                <c:pt idx="2">
                  <c:v>13949.892275897</c:v>
                </c:pt>
              </c:numCache>
            </c:numRef>
          </c:val>
        </c:ser>
        <c:dLbls/>
        <c:overlap val="100"/>
        <c:axId val="82474496"/>
        <c:axId val="82476032"/>
      </c:barChart>
      <c:catAx>
        <c:axId val="824744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476032"/>
        <c:crosses val="autoZero"/>
        <c:auto val="1"/>
        <c:lblAlgn val="ctr"/>
        <c:lblOffset val="100"/>
      </c:catAx>
      <c:valAx>
        <c:axId val="82476032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474496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/>
          </a:pPr>
          <a:endParaRPr lang="hu-HU"/>
        </a:p>
      </c:txPr>
    </c:legend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hu-HU" sz="1800" b="1" i="0" baseline="0" dirty="0" smtClean="0">
                <a:effectLst/>
              </a:rPr>
              <a:t>Televíziós reklámbevételek megoszlása az országos földfelszíni sugárzású és az egyéb televíziók között (millió forintban)</a:t>
            </a:r>
            <a:endParaRPr lang="hu-HU" dirty="0" smtClean="0">
              <a:effectLst/>
            </a:endParaRPr>
          </a:p>
        </c:rich>
      </c:tx>
      <c:layout/>
    </c:title>
    <c:plotArea>
      <c:layout/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Országos földfelszíni</c:v>
                </c:pt>
              </c:strCache>
            </c:strRef>
          </c:tx>
          <c:spPr>
            <a:solidFill>
              <a:srgbClr val="FFEB00"/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hu-HU" sz="1800" b="1" smtClean="0"/>
                      <a:t>39 724</a:t>
                    </a:r>
                  </a:p>
                  <a:p>
                    <a:r>
                      <a:rPr lang="hu-HU" sz="1800" b="1" smtClean="0"/>
                      <a:t>72%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hu-HU" sz="1800" b="1" smtClean="0"/>
                      <a:t>35</a:t>
                    </a:r>
                    <a:r>
                      <a:rPr lang="hu-HU" sz="1800" b="1" baseline="0" smtClean="0"/>
                      <a:t> 285</a:t>
                    </a:r>
                  </a:p>
                  <a:p>
                    <a:r>
                      <a:rPr lang="hu-HU" sz="1800" b="1" baseline="0" smtClean="0"/>
                      <a:t>72%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hu-HU" sz="1800" b="1" smtClean="0"/>
                      <a:t>31 678</a:t>
                    </a:r>
                  </a:p>
                  <a:p>
                    <a:r>
                      <a:rPr lang="hu-HU" sz="1800" b="1" smtClean="0"/>
                      <a:t>69%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39724</c:v>
                </c:pt>
                <c:pt idx="1">
                  <c:v>35285</c:v>
                </c:pt>
                <c:pt idx="2">
                  <c:v>31678.398233930002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Egyéb (kábel)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hu-HU" sz="1800" b="1" smtClean="0"/>
                      <a:t>15 177</a:t>
                    </a:r>
                  </a:p>
                  <a:p>
                    <a:r>
                      <a:rPr lang="hu-HU" sz="1800" b="1" smtClean="0"/>
                      <a:t>28%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hu-HU" sz="1800" b="1" smtClean="0"/>
                      <a:t>13 438</a:t>
                    </a:r>
                  </a:p>
                  <a:p>
                    <a:r>
                      <a:rPr lang="hu-HU" sz="1800" b="1" smtClean="0"/>
                      <a:t>28%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hu-HU" sz="1800" b="1" dirty="0" smtClean="0"/>
                      <a:t>13</a:t>
                    </a:r>
                    <a:r>
                      <a:rPr lang="hu-HU" sz="1800" b="1" baseline="0" dirty="0" smtClean="0"/>
                      <a:t> 950</a:t>
                    </a:r>
                  </a:p>
                  <a:p>
                    <a:r>
                      <a:rPr lang="hu-HU" sz="1800" b="1" baseline="0" dirty="0" smtClean="0"/>
                      <a:t>31%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Sheet1!$C$2:$C$4</c:f>
              <c:numCache>
                <c:formatCode>#,##0</c:formatCode>
                <c:ptCount val="3"/>
                <c:pt idx="0">
                  <c:v>15177</c:v>
                </c:pt>
                <c:pt idx="1">
                  <c:v>13438</c:v>
                </c:pt>
                <c:pt idx="2">
                  <c:v>13949.892275897</c:v>
                </c:pt>
              </c:numCache>
            </c:numRef>
          </c:val>
        </c:ser>
        <c:dLbls/>
        <c:gapWidth val="100"/>
        <c:overlap val="100"/>
        <c:axId val="82555264"/>
        <c:axId val="82557952"/>
      </c:barChart>
      <c:catAx>
        <c:axId val="8255526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557952"/>
        <c:crosses val="autoZero"/>
        <c:auto val="1"/>
        <c:lblAlgn val="ctr"/>
        <c:lblOffset val="100"/>
      </c:catAx>
      <c:valAx>
        <c:axId val="82557952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55526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/>
          </a:pPr>
          <a:endParaRPr lang="hu-HU"/>
        </a:p>
      </c:txPr>
    </c:legend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>
              <a:defRPr/>
            </a:pPr>
            <a:r>
              <a:rPr lang="hu-HU" sz="1800" dirty="0" smtClean="0"/>
              <a:t>Televíziós</a:t>
            </a:r>
            <a:r>
              <a:rPr lang="hu-HU" sz="1800" baseline="0" dirty="0" smtClean="0"/>
              <a:t> reklámbevételek megoszlása </a:t>
            </a:r>
            <a:r>
              <a:rPr lang="hu-HU" sz="1800" baseline="0" dirty="0" err="1" smtClean="0"/>
              <a:t>reklámszpot</a:t>
            </a:r>
            <a:r>
              <a:rPr lang="hu-HU" sz="1800" baseline="0" dirty="0" smtClean="0"/>
              <a:t> és nem </a:t>
            </a:r>
            <a:r>
              <a:rPr lang="hu-HU" sz="1800" baseline="0" dirty="0" err="1" smtClean="0"/>
              <a:t>szpot</a:t>
            </a:r>
            <a:r>
              <a:rPr lang="hu-HU" sz="1800" baseline="0" dirty="0" smtClean="0"/>
              <a:t> jellegű bevételek között (millió forintban)</a:t>
            </a:r>
            <a:endParaRPr lang="hu-HU" sz="1800" dirty="0"/>
          </a:p>
        </c:rich>
      </c:tx>
    </c:title>
    <c:plotArea>
      <c:layout>
        <c:manualLayout>
          <c:layoutTarget val="inner"/>
          <c:xMode val="edge"/>
          <c:yMode val="edge"/>
          <c:x val="0.10109324876057162"/>
          <c:y val="0.18095232684583873"/>
          <c:w val="0.88193144259745304"/>
          <c:h val="0.65197406517120993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Nem szpot jellegű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dLbls>
            <c:txPr>
              <a:bodyPr/>
              <a:lstStyle/>
              <a:p>
                <a:pPr>
                  <a:defRPr sz="16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2965</c:v>
                </c:pt>
                <c:pt idx="1">
                  <c:v>3698</c:v>
                </c:pt>
                <c:pt idx="2">
                  <c:v>2273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Reklámszpot</c:v>
                </c:pt>
              </c:strCache>
            </c:strRef>
          </c:tx>
          <c:spPr>
            <a:solidFill>
              <a:srgbClr val="FFE600"/>
            </a:solidFill>
          </c:spPr>
          <c:dLbls>
            <c:dLbl>
              <c:idx val="0"/>
              <c:tx>
                <c:rich>
                  <a:bodyPr/>
                  <a:lstStyle/>
                  <a:p>
                    <a:r>
                      <a:rPr lang="hu-HU" sz="1400" b="1" smtClean="0"/>
                      <a:t>51 937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r>
                      <a:rPr lang="hu-HU" sz="1400" b="1" smtClean="0"/>
                      <a:t>45 025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hu-HU" sz="1400" b="1" smtClean="0"/>
                      <a:t>43 355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Sheet1!$C$2:$C$4</c:f>
              <c:numCache>
                <c:formatCode>#,##0</c:formatCode>
                <c:ptCount val="3"/>
                <c:pt idx="0">
                  <c:v>51937</c:v>
                </c:pt>
                <c:pt idx="1">
                  <c:v>45025</c:v>
                </c:pt>
                <c:pt idx="2">
                  <c:v>43355</c:v>
                </c:pt>
              </c:numCache>
            </c:numRef>
          </c:val>
        </c:ser>
        <c:dLbls/>
        <c:overlap val="100"/>
        <c:axId val="92567424"/>
        <c:axId val="92592768"/>
      </c:barChart>
      <c:catAx>
        <c:axId val="925674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92592768"/>
        <c:crosses val="autoZero"/>
        <c:auto val="1"/>
        <c:lblAlgn val="ctr"/>
        <c:lblOffset val="100"/>
      </c:catAx>
      <c:valAx>
        <c:axId val="92592768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92567424"/>
        <c:crosses val="autoZero"/>
        <c:crossBetween val="between"/>
      </c:valAx>
    </c:plotArea>
    <c:legend>
      <c:legendPos val="b"/>
      <c:txPr>
        <a:bodyPr/>
        <a:lstStyle/>
        <a:p>
          <a:pPr>
            <a:defRPr sz="1600"/>
          </a:pPr>
          <a:endParaRPr lang="hu-HU"/>
        </a:p>
      </c:txPr>
    </c:legend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hu-HU" sz="1800" b="1" i="0" baseline="0" dirty="0" smtClean="0">
                <a:effectLst/>
              </a:rPr>
              <a:t>Televíziós reklámbevételek megoszlása </a:t>
            </a:r>
            <a:r>
              <a:rPr lang="hu-HU" sz="1800" b="1" i="0" baseline="0" dirty="0" err="1" smtClean="0">
                <a:effectLst/>
              </a:rPr>
              <a:t>reklámszpot</a:t>
            </a:r>
            <a:r>
              <a:rPr lang="hu-HU" sz="1800" b="1" i="0" baseline="0" dirty="0" smtClean="0">
                <a:effectLst/>
              </a:rPr>
              <a:t> és nem </a:t>
            </a:r>
            <a:r>
              <a:rPr lang="hu-HU" sz="1800" b="1" i="0" baseline="0" dirty="0" err="1" smtClean="0">
                <a:effectLst/>
              </a:rPr>
              <a:t>szpot</a:t>
            </a:r>
            <a:r>
              <a:rPr lang="hu-HU" sz="1800" b="1" i="0" baseline="0" dirty="0" smtClean="0">
                <a:effectLst/>
              </a:rPr>
              <a:t> jellegű bevételek között (millió forintban)</a:t>
            </a:r>
            <a:endParaRPr lang="hu-HU" dirty="0" smtClean="0">
              <a:effectLst/>
            </a:endParaRPr>
          </a:p>
        </c:rich>
      </c:tx>
    </c:title>
    <c:plotArea>
      <c:layout/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Nem szpot jellegű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dLbls>
            <c:txPr>
              <a:bodyPr/>
              <a:lstStyle/>
              <a:p>
                <a:pPr>
                  <a:defRPr sz="16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2965</c:v>
                </c:pt>
                <c:pt idx="1">
                  <c:v>3698</c:v>
                </c:pt>
                <c:pt idx="2">
                  <c:v>2273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Reklámszpot</c:v>
                </c:pt>
              </c:strCache>
            </c:strRef>
          </c:tx>
          <c:spPr>
            <a:solidFill>
              <a:srgbClr val="FFE600"/>
            </a:solidFill>
          </c:spPr>
          <c:dLbls>
            <c:dLbl>
              <c:idx val="0"/>
              <c:tx>
                <c:rich>
                  <a:bodyPr/>
                  <a:lstStyle/>
                  <a:p>
                    <a:r>
                      <a:rPr lang="hu-HU" sz="1800" b="1" smtClean="0"/>
                      <a:t>51 937</a:t>
                    </a:r>
                  </a:p>
                  <a:p>
                    <a:r>
                      <a:rPr lang="hu-HU" sz="1800" b="1" smtClean="0"/>
                      <a:t>95%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r>
                      <a:rPr lang="hu-HU" sz="1800" b="1" smtClean="0"/>
                      <a:t>45 025</a:t>
                    </a:r>
                  </a:p>
                  <a:p>
                    <a:r>
                      <a:rPr lang="hu-HU" sz="1800" b="1" smtClean="0"/>
                      <a:t>92%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hu-HU" sz="1800" b="1" smtClean="0"/>
                      <a:t>43 355</a:t>
                    </a:r>
                  </a:p>
                  <a:p>
                    <a:r>
                      <a:rPr lang="hu-HU" sz="1800" b="1" smtClean="0"/>
                      <a:t>95%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Sheet1!$C$2:$C$4</c:f>
              <c:numCache>
                <c:formatCode>#,##0</c:formatCode>
                <c:ptCount val="3"/>
                <c:pt idx="0">
                  <c:v>51937</c:v>
                </c:pt>
                <c:pt idx="1">
                  <c:v>45025</c:v>
                </c:pt>
                <c:pt idx="2">
                  <c:v>43355</c:v>
                </c:pt>
              </c:numCache>
            </c:numRef>
          </c:val>
        </c:ser>
        <c:dLbls/>
        <c:overlap val="100"/>
        <c:axId val="95008256"/>
        <c:axId val="94588928"/>
      </c:barChart>
      <c:catAx>
        <c:axId val="950082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94588928"/>
        <c:crosses val="autoZero"/>
        <c:auto val="1"/>
        <c:lblAlgn val="ctr"/>
        <c:lblOffset val="100"/>
      </c:catAx>
      <c:valAx>
        <c:axId val="94588928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95008256"/>
        <c:crosses val="autoZero"/>
        <c:crossBetween val="between"/>
      </c:valAx>
    </c:plotArea>
    <c:legend>
      <c:legendPos val="b"/>
      <c:txPr>
        <a:bodyPr/>
        <a:lstStyle/>
        <a:p>
          <a:pPr>
            <a:defRPr sz="1600"/>
          </a:pPr>
          <a:endParaRPr lang="hu-HU"/>
        </a:p>
      </c:txPr>
    </c:legend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0.3325</cdr:x>
      <cdr:y>0.62049</cdr:y>
    </cdr:from>
    <cdr:to>
      <cdr:x>0.455</cdr:x>
      <cdr:y>0.62049</cdr:y>
    </cdr:to>
    <cdr:cxnSp macro="">
      <cdr:nvCxnSpPr>
        <cdr:cNvPr id="3" name="Straight Arrow Connector 2"/>
        <cdr:cNvCxnSpPr/>
      </cdr:nvCxnSpPr>
      <cdr:spPr>
        <a:xfrm xmlns:a="http://schemas.openxmlformats.org/drawingml/2006/main">
          <a:off x="2736304" y="2808312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0.34524</cdr:x>
      <cdr:y>0.53862</cdr:y>
    </cdr:from>
    <cdr:to>
      <cdr:x>0.45898</cdr:x>
      <cdr:y>0.61817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16896" y="2756799"/>
          <a:ext cx="1059798" cy="4071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-11%</a:t>
          </a:r>
          <a:endParaRPr lang="hu-HU" sz="1800" b="1" dirty="0">
            <a:solidFill>
              <a:schemeClr val="tx1">
                <a:lumMod val="50000"/>
                <a:lumOff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0.64639</cdr:x>
      <cdr:y>0.53862</cdr:y>
    </cdr:from>
    <cdr:to>
      <cdr:x>0.73389</cdr:x>
      <cdr:y>0.61817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022855" y="2756800"/>
          <a:ext cx="815301" cy="4071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-</a:t>
          </a:r>
          <a:r>
            <a:rPr lang="hu-HU" sz="1800" b="1" dirty="0">
              <a:solidFill>
                <a:schemeClr val="tx1">
                  <a:lumMod val="50000"/>
                  <a:lumOff val="50000"/>
                </a:schemeClr>
              </a:solidFill>
            </a:rPr>
            <a:t>6</a:t>
          </a:r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%</a:t>
          </a:r>
          <a:endParaRPr lang="hu-HU" sz="1800" b="1" dirty="0">
            <a:solidFill>
              <a:schemeClr val="tx1">
                <a:lumMod val="50000"/>
                <a:lumOff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0.62999</cdr:x>
      <cdr:y>0.62049</cdr:y>
    </cdr:from>
    <cdr:to>
      <cdr:x>0.75249</cdr:x>
      <cdr:y>0.62049</cdr:y>
    </cdr:to>
    <cdr:cxnSp macro="">
      <cdr:nvCxnSpPr>
        <cdr:cNvPr id="9" name="Straight Arrow Connector 8"/>
        <cdr:cNvCxnSpPr/>
      </cdr:nvCxnSpPr>
      <cdr:spPr>
        <a:xfrm xmlns:a="http://schemas.openxmlformats.org/drawingml/2006/main">
          <a:off x="5184576" y="2808312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0.34125</cdr:x>
      <cdr:y>0.28638</cdr:y>
    </cdr:from>
    <cdr:to>
      <cdr:x>0.42875</cdr:x>
      <cdr:y>0.36593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808312" y="1296144"/>
          <a:ext cx="72009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-11%</a:t>
          </a:r>
          <a:endParaRPr lang="hu-HU" sz="1800" b="1" dirty="0">
            <a:solidFill>
              <a:schemeClr val="tx1">
                <a:lumMod val="50000"/>
                <a:lumOff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0.34295</cdr:x>
      <cdr:y>0.50058</cdr:y>
    </cdr:from>
    <cdr:to>
      <cdr:x>0.43045</cdr:x>
      <cdr:y>0.58013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203681" y="2698846"/>
          <a:ext cx="817379" cy="4288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bg1">
                  <a:lumMod val="75000"/>
                </a:schemeClr>
              </a:solidFill>
            </a:rPr>
            <a:t>-11%</a:t>
          </a:r>
          <a:endParaRPr lang="hu-HU" sz="1800" b="1" dirty="0">
            <a:solidFill>
              <a:schemeClr val="bg1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0.63874</cdr:x>
      <cdr:y>0.28638</cdr:y>
    </cdr:from>
    <cdr:to>
      <cdr:x>0.72624</cdr:x>
      <cdr:y>0.36593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256584" y="1296144"/>
          <a:ext cx="720090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+4%</a:t>
          </a:r>
          <a:endParaRPr lang="hu-HU" sz="1800" b="1" dirty="0">
            <a:solidFill>
              <a:schemeClr val="tx1">
                <a:lumMod val="50000"/>
                <a:lumOff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0.63637</cdr:x>
      <cdr:y>0.49911</cdr:y>
    </cdr:from>
    <cdr:to>
      <cdr:x>0.72387</cdr:x>
      <cdr:y>0.57866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5944603" y="2690895"/>
          <a:ext cx="817379" cy="4288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bg1">
                  <a:lumMod val="75000"/>
                </a:schemeClr>
              </a:solidFill>
            </a:rPr>
            <a:t>-10%</a:t>
          </a:r>
          <a:endParaRPr lang="hu-HU" sz="1800" b="1" dirty="0">
            <a:solidFill>
              <a:schemeClr val="bg1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0.34125</cdr:x>
      <cdr:y>0.57276</cdr:y>
    </cdr:from>
    <cdr:to>
      <cdr:x>0.46375</cdr:x>
      <cdr:y>0.57276</cdr:y>
    </cdr:to>
    <cdr:cxnSp macro="">
      <cdr:nvCxnSpPr>
        <cdr:cNvPr id="10" name="Straight Arrow Connector 9"/>
        <cdr:cNvCxnSpPr/>
      </cdr:nvCxnSpPr>
      <cdr:spPr>
        <a:xfrm xmlns:a="http://schemas.openxmlformats.org/drawingml/2006/main">
          <a:off x="2808312" y="2592288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bg1">
              <a:lumMod val="75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0.34125</cdr:x>
      <cdr:y>0.36593</cdr:y>
    </cdr:from>
    <cdr:to>
      <cdr:x>0.46375</cdr:x>
      <cdr:y>0.36593</cdr:y>
    </cdr:to>
    <cdr:cxnSp macro="">
      <cdr:nvCxnSpPr>
        <cdr:cNvPr id="11" name="Straight Arrow Connector 10"/>
        <cdr:cNvCxnSpPr/>
      </cdr:nvCxnSpPr>
      <cdr:spPr>
        <a:xfrm xmlns:a="http://schemas.openxmlformats.org/drawingml/2006/main">
          <a:off x="2808312" y="1656184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0.62999</cdr:x>
      <cdr:y>0.57276</cdr:y>
    </cdr:from>
    <cdr:to>
      <cdr:x>0.75249</cdr:x>
      <cdr:y>0.57276</cdr:y>
    </cdr:to>
    <cdr:cxnSp macro="">
      <cdr:nvCxnSpPr>
        <cdr:cNvPr id="12" name="Straight Arrow Connector 11"/>
        <cdr:cNvCxnSpPr/>
      </cdr:nvCxnSpPr>
      <cdr:spPr>
        <a:xfrm xmlns:a="http://schemas.openxmlformats.org/drawingml/2006/main">
          <a:off x="5184576" y="2592288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bg1">
              <a:lumMod val="75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0.62999</cdr:x>
      <cdr:y>0.36593</cdr:y>
    </cdr:from>
    <cdr:to>
      <cdr:x>0.75249</cdr:x>
      <cdr:y>0.36593</cdr:y>
    </cdr:to>
    <cdr:cxnSp macro="">
      <cdr:nvCxnSpPr>
        <cdr:cNvPr id="13" name="Straight Arrow Connector 12"/>
        <cdr:cNvCxnSpPr/>
      </cdr:nvCxnSpPr>
      <cdr:spPr>
        <a:xfrm xmlns:a="http://schemas.openxmlformats.org/drawingml/2006/main">
          <a:off x="5184576" y="1656184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0.35</cdr:x>
      <cdr:y>0.51429</cdr:y>
    </cdr:from>
    <cdr:to>
      <cdr:x>0.4375</cdr:x>
      <cdr:y>0.59384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880320" y="2592288"/>
          <a:ext cx="720090" cy="4009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-13%</a:t>
          </a:r>
          <a:endParaRPr lang="hu-HU" sz="1800" b="1" dirty="0">
            <a:solidFill>
              <a:schemeClr val="tx1">
                <a:lumMod val="50000"/>
                <a:lumOff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0.34867</cdr:x>
      <cdr:y>0.7397</cdr:y>
    </cdr:from>
    <cdr:to>
      <cdr:x>0.43617</cdr:x>
      <cdr:y>0.81925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117685" y="4030573"/>
          <a:ext cx="782390" cy="4334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bg1">
                  <a:lumMod val="75000"/>
                </a:schemeClr>
              </a:solidFill>
            </a:rPr>
            <a:t>+25%</a:t>
          </a:r>
          <a:endParaRPr lang="hu-HU" sz="1800" b="1" dirty="0">
            <a:solidFill>
              <a:schemeClr val="bg1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0.64591</cdr:x>
      <cdr:y>0.7397</cdr:y>
    </cdr:from>
    <cdr:to>
      <cdr:x>0.73341</cdr:x>
      <cdr:y>0.81925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775460" y="4030573"/>
          <a:ext cx="782390" cy="4334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bg1">
                  <a:lumMod val="75000"/>
                </a:schemeClr>
              </a:solidFill>
            </a:rPr>
            <a:t>-39%</a:t>
          </a:r>
          <a:endParaRPr lang="hu-HU" sz="1800" b="1" dirty="0">
            <a:solidFill>
              <a:schemeClr val="bg1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0.64749</cdr:x>
      <cdr:y>0.51429</cdr:y>
    </cdr:from>
    <cdr:to>
      <cdr:x>0.73499</cdr:x>
      <cdr:y>0.59384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5328592" y="2592288"/>
          <a:ext cx="720090" cy="4009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-</a:t>
          </a:r>
          <a:r>
            <a:rPr lang="hu-HU" sz="1800" b="1" dirty="0">
              <a:solidFill>
                <a:schemeClr val="tx1">
                  <a:lumMod val="50000"/>
                  <a:lumOff val="50000"/>
                </a:schemeClr>
              </a:solidFill>
            </a:rPr>
            <a:t>4</a:t>
          </a:r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%</a:t>
          </a:r>
          <a:endParaRPr lang="hu-HU" sz="1800" b="1" dirty="0">
            <a:solidFill>
              <a:schemeClr val="tx1">
                <a:lumMod val="50000"/>
                <a:lumOff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0.34125</cdr:x>
      <cdr:y>0.58571</cdr:y>
    </cdr:from>
    <cdr:to>
      <cdr:x>0.46375</cdr:x>
      <cdr:y>0.58571</cdr:y>
    </cdr:to>
    <cdr:cxnSp macro="">
      <cdr:nvCxnSpPr>
        <cdr:cNvPr id="10" name="Straight Arrow Connector 9"/>
        <cdr:cNvCxnSpPr/>
      </cdr:nvCxnSpPr>
      <cdr:spPr>
        <a:xfrm xmlns:a="http://schemas.openxmlformats.org/drawingml/2006/main">
          <a:off x="2808312" y="2952328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0.34125</cdr:x>
      <cdr:y>0.81429</cdr:y>
    </cdr:from>
    <cdr:to>
      <cdr:x>0.46375</cdr:x>
      <cdr:y>0.81429</cdr:y>
    </cdr:to>
    <cdr:cxnSp macro="">
      <cdr:nvCxnSpPr>
        <cdr:cNvPr id="11" name="Straight Arrow Connector 10"/>
        <cdr:cNvCxnSpPr/>
      </cdr:nvCxnSpPr>
      <cdr:spPr>
        <a:xfrm xmlns:a="http://schemas.openxmlformats.org/drawingml/2006/main">
          <a:off x="2808312" y="4104456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bg1">
              <a:lumMod val="75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0.62841</cdr:x>
      <cdr:y>0.81429</cdr:y>
    </cdr:from>
    <cdr:to>
      <cdr:x>0.75091</cdr:x>
      <cdr:y>0.81429</cdr:y>
    </cdr:to>
    <cdr:cxnSp macro="">
      <cdr:nvCxnSpPr>
        <cdr:cNvPr id="12" name="Straight Arrow Connector 11"/>
        <cdr:cNvCxnSpPr/>
      </cdr:nvCxnSpPr>
      <cdr:spPr>
        <a:xfrm xmlns:a="http://schemas.openxmlformats.org/drawingml/2006/main">
          <a:off x="5618982" y="4436980"/>
          <a:ext cx="109534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bg1">
              <a:lumMod val="75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0.62841</cdr:x>
      <cdr:y>0.58321</cdr:y>
    </cdr:from>
    <cdr:to>
      <cdr:x>0.75091</cdr:x>
      <cdr:y>0.58321</cdr:y>
    </cdr:to>
    <cdr:cxnSp macro="">
      <cdr:nvCxnSpPr>
        <cdr:cNvPr id="13" name="Straight Arrow Connector 12"/>
        <cdr:cNvCxnSpPr/>
      </cdr:nvCxnSpPr>
      <cdr:spPr>
        <a:xfrm xmlns:a="http://schemas.openxmlformats.org/drawingml/2006/main">
          <a:off x="5618982" y="3177824"/>
          <a:ext cx="109534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5089-C692-4DEA-AC49-04CF34D4FE14}" type="datetimeFigureOut">
              <a:rPr lang="en-GB" smtClean="0"/>
              <a:pPr/>
              <a:t>18/02/2014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5C721-4BB5-4DB6-AD65-4BA2A62B05B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91632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5EBA9-A28D-4849-BFEA-AA04F6A21B63}" type="datetimeFigureOut">
              <a:rPr lang="en-GB" smtClean="0"/>
              <a:pPr/>
              <a:t>18/02/2014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0413" y="739775"/>
            <a:ext cx="52149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3D19E-BFDB-4C92-8EDD-32EDDA8F41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06270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08889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3F9B4B-CFE0-4457-925B-5A67E904EC49}" type="slidenum">
              <a:rPr lang="en-US"/>
              <a:pPr/>
              <a:t>14</a:t>
            </a:fld>
            <a:endParaRPr lang="en-US"/>
          </a:p>
        </p:txBody>
      </p:sp>
      <p:sp>
        <p:nvSpPr>
          <p:cNvPr id="364646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8375" y="565150"/>
            <a:ext cx="4819650" cy="3421063"/>
          </a:xfrm>
          <a:ln/>
        </p:spPr>
      </p:sp>
      <p:sp>
        <p:nvSpPr>
          <p:cNvPr id="36464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68244" indent="-168244"/>
            <a:r>
              <a:rPr lang="en-US" dirty="0"/>
              <a:t>PROBE/PROPOSE</a:t>
            </a:r>
          </a:p>
          <a:p>
            <a:pPr marL="168244" indent="-168244"/>
            <a:r>
              <a:rPr lang="en-US" dirty="0"/>
              <a:t>Let’s drill one level deeper and look at these eight areas.. and in particular to better understand your needs and expectations around each of these elements…</a:t>
            </a:r>
          </a:p>
          <a:p>
            <a:pPr marL="168244" indent="-168244"/>
            <a:endParaRPr lang="en-US" dirty="0"/>
          </a:p>
          <a:p>
            <a:pPr marL="168244" indent="-168244"/>
            <a:r>
              <a:rPr lang="en-US" b="1" dirty="0"/>
              <a:t>Client Discussion Questions</a:t>
            </a:r>
          </a:p>
          <a:p>
            <a:pPr marL="168244" indent="-168244"/>
            <a:r>
              <a:rPr lang="en-US" dirty="0"/>
              <a:t>First of all, are these the right issues we should be considering? Are there any issues we should delete from this list? Are there other issues/topics that we should add to this list?</a:t>
            </a:r>
          </a:p>
          <a:p>
            <a:pPr marL="168244" indent="-168244"/>
            <a:r>
              <a:rPr lang="en-US" dirty="0"/>
              <a:t>How would you prioritize this list – which of these topics or issues are most important to you personally?</a:t>
            </a:r>
          </a:p>
          <a:p>
            <a:pPr marL="168244" indent="-168244"/>
            <a:r>
              <a:rPr lang="en-US" dirty="0"/>
              <a:t>Which of these would you consider to be critical to other key stakeholders in our relationship?</a:t>
            </a:r>
          </a:p>
          <a:p>
            <a:pPr marL="168244" indent="-168244"/>
            <a:r>
              <a:rPr lang="en-US" dirty="0"/>
              <a:t>In looking at &lt;Example&gt; topic, what are the key service delivery aspects that are most important to your organization?</a:t>
            </a:r>
          </a:p>
          <a:p>
            <a:pPr marL="168244" indent="-168244"/>
            <a:r>
              <a:rPr lang="en-US" dirty="0"/>
              <a:t>What are some specific thoughts or suggestions you might have on how we could better meet your needs and expectations?</a:t>
            </a:r>
          </a:p>
          <a:p>
            <a:pPr marL="168244" indent="-168244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ED49ED-22BA-4ECD-A2D2-7B892068A822}" type="slidenum">
              <a:rPr lang="en-US"/>
              <a:pPr/>
              <a:t>15</a:t>
            </a:fld>
            <a:endParaRPr lang="en-US"/>
          </a:p>
        </p:txBody>
      </p:sp>
      <p:sp>
        <p:nvSpPr>
          <p:cNvPr id="366899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8375" y="565150"/>
            <a:ext cx="4819650" cy="3421063"/>
          </a:xfrm>
          <a:ln/>
        </p:spPr>
      </p:sp>
      <p:sp>
        <p:nvSpPr>
          <p:cNvPr id="36689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PROPOSE</a:t>
            </a:r>
            <a:br>
              <a:rPr lang="en-GB"/>
            </a:br>
            <a:endParaRPr lang="en-GB"/>
          </a:p>
          <a:p>
            <a:r>
              <a:rPr lang="en-GB" i="1"/>
              <a:t>Summarize:</a:t>
            </a:r>
            <a:r>
              <a:rPr lang="en-GB"/>
              <a:t>  Based on our discussion today, here’s what we heard…</a:t>
            </a:r>
          </a:p>
          <a:p>
            <a:endParaRPr lang="en-GB"/>
          </a:p>
          <a:p>
            <a:r>
              <a:rPr lang="en-GB" i="1"/>
              <a:t>Identify next steps:</a:t>
            </a:r>
            <a:r>
              <a:rPr lang="en-GB"/>
              <a:t> Based on our notes, the key next steps that we’ve agreed to include the following…</a:t>
            </a:r>
          </a:p>
          <a:p>
            <a:endParaRPr lang="en-GB"/>
          </a:p>
          <a:p>
            <a:r>
              <a:rPr lang="en-GB" i="1"/>
              <a:t>Close:</a:t>
            </a:r>
            <a:r>
              <a:rPr lang="en-GB"/>
              <a:t> Thanks again for your time…  We appreciate your time and value our relationship…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7618" y="847087"/>
            <a:ext cx="7462877" cy="952216"/>
          </a:xfrm>
        </p:spPr>
        <p:txBody>
          <a:bodyPr/>
          <a:lstStyle>
            <a:lvl1pPr>
              <a:defRPr>
                <a:latin typeface="EYInterstate Regular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7617" y="1916758"/>
            <a:ext cx="5457637" cy="1071741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2"/>
                </a:solidFill>
                <a:latin typeface="EYInterstate Light" pitchFamily="2" charset="0"/>
              </a:defRPr>
            </a:lvl1pPr>
            <a:lvl2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1802587"/>
            <a:ext cx="10698163" cy="4946592"/>
            <a:chOff x="0" y="1628775"/>
            <a:chExt cx="12198350" cy="4469625"/>
          </a:xfrm>
        </p:grpSpPr>
        <p:sp>
          <p:nvSpPr>
            <p:cNvPr id="1032" name="Freeform 8"/>
            <p:cNvSpPr>
              <a:spLocks/>
            </p:cNvSpPr>
            <p:nvPr userDrawn="1"/>
          </p:nvSpPr>
          <p:spPr bwMode="gray">
            <a:xfrm>
              <a:off x="3072661" y="1628775"/>
              <a:ext cx="9125689" cy="3318440"/>
            </a:xfrm>
            <a:custGeom>
              <a:avLst/>
              <a:gdLst/>
              <a:ahLst/>
              <a:cxnLst>
                <a:cxn ang="0">
                  <a:pos x="0" y="2464"/>
                </a:cxn>
                <a:cxn ang="0">
                  <a:pos x="6761" y="0"/>
                </a:cxn>
                <a:cxn ang="0">
                  <a:pos x="6761" y="1290"/>
                </a:cxn>
                <a:cxn ang="0">
                  <a:pos x="0" y="2464"/>
                </a:cxn>
              </a:cxnLst>
              <a:rect l="0" t="0" r="r" b="b"/>
              <a:pathLst>
                <a:path w="6761" h="2464">
                  <a:moveTo>
                    <a:pt x="0" y="2464"/>
                  </a:moveTo>
                  <a:lnTo>
                    <a:pt x="6761" y="0"/>
                  </a:lnTo>
                  <a:lnTo>
                    <a:pt x="6761" y="1290"/>
                  </a:lnTo>
                  <a:lnTo>
                    <a:pt x="0" y="2464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4291200"/>
              <a:ext cx="3078523" cy="180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692" y="6490987"/>
            <a:ext cx="983483" cy="7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533051" y="6909916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0680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leg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533051" y="6909916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0007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76718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677" y="659571"/>
            <a:ext cx="9457220" cy="505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19677" y="1730178"/>
            <a:ext cx="9457220" cy="5158668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EYInterstate Regular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534909" y="1155408"/>
            <a:ext cx="9628347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534909" y="6908545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pic>
        <p:nvPicPr>
          <p:cNvPr id="9" name="Picture 14" descr="C:\Documents and Settings\krisztina.wrana\Local Settings\Temporary Internet Files\Content.Word\Meme_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21083" y="7145832"/>
            <a:ext cx="1267162" cy="185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</a:t>
            </a:r>
            <a:endParaRPr lang="en-GB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534909" y="1155408"/>
            <a:ext cx="9628347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534909" y="6908545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08" y="1770964"/>
            <a:ext cx="4725022" cy="5008942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8234" y="1770964"/>
            <a:ext cx="4725022" cy="5008942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</a:t>
            </a:r>
            <a:endParaRPr lang="en-GB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534909" y="1155408"/>
            <a:ext cx="9628347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534909" y="6908545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08" y="2430343"/>
            <a:ext cx="4729936" cy="4421278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 marL="512763" indent="-168275"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743" y="2410421"/>
            <a:ext cx="4729936" cy="4421278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</a:t>
            </a:r>
            <a:endParaRPr lang="en-GB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534909" y="1155408"/>
            <a:ext cx="9628347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34908" y="1649445"/>
            <a:ext cx="4729936" cy="709182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441743" y="1649445"/>
            <a:ext cx="4729936" cy="709182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534909" y="6908545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33053" y="1134964"/>
            <a:ext cx="9628347" cy="1818399"/>
          </a:xfr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EYInterstate Light" pitchFamily="2" charset="0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534909" y="6908545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301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34909" y="222635"/>
            <a:ext cx="9628347" cy="89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4102" name="Freeform 6"/>
          <p:cNvSpPr>
            <a:spLocks/>
          </p:cNvSpPr>
          <p:nvPr userDrawn="1"/>
        </p:nvSpPr>
        <p:spPr bwMode="gray">
          <a:xfrm>
            <a:off x="524884" y="1170100"/>
            <a:ext cx="9641434" cy="575035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9994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34909" y="222635"/>
            <a:ext cx="9628347" cy="89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7" name="Freeform 6"/>
          <p:cNvSpPr>
            <a:spLocks/>
          </p:cNvSpPr>
          <p:nvPr userDrawn="1"/>
        </p:nvSpPr>
        <p:spPr bwMode="gray">
          <a:xfrm>
            <a:off x="524884" y="1170100"/>
            <a:ext cx="9641434" cy="575035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2864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34909" y="222635"/>
            <a:ext cx="9628347" cy="89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106" y="1171345"/>
            <a:ext cx="9638313" cy="5749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95521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09" y="303945"/>
            <a:ext cx="9628347" cy="8626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09" y="1577730"/>
            <a:ext cx="9628347" cy="51993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339" y="7107754"/>
            <a:ext cx="4018129" cy="22311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100">
                <a:solidFill>
                  <a:schemeClr val="bg1"/>
                </a:solidFill>
                <a:latin typeface="EYInterstate Light" pitchFamily="2" charset="0"/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34909" y="7107754"/>
            <a:ext cx="776686" cy="21912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100" dirty="0" smtClean="0">
                <a:solidFill>
                  <a:schemeClr val="bg1"/>
                </a:solidFill>
                <a:latin typeface="EYInterstate Light" pitchFamily="2" charset="0"/>
              </a:rPr>
              <a:t>Page </a:t>
            </a:r>
            <a:fld id="{9AE4D82F-B047-469B-AC52-A46321747EAF}" type="slidenum">
              <a:rPr lang="en-GB" sz="1100" smtClean="0">
                <a:solidFill>
                  <a:schemeClr val="bg1"/>
                </a:solidFill>
                <a:latin typeface="EYInterstate Light" pitchFamily="2" charset="0"/>
              </a:rPr>
              <a:pPr/>
              <a:t>‹#›</a:t>
            </a:fld>
            <a:endParaRPr lang="en-GB" sz="1100" dirty="0">
              <a:solidFill>
                <a:schemeClr val="bg1"/>
              </a:solidFill>
              <a:latin typeface="EYInterstate Light" pitchFamily="2" charset="0"/>
            </a:endParaRPr>
          </a:p>
        </p:txBody>
      </p:sp>
      <p:grpSp>
        <p:nvGrpSpPr>
          <p:cNvPr id="8" name="Group 7"/>
          <p:cNvGrpSpPr/>
          <p:nvPr/>
        </p:nvGrpSpPr>
        <p:grpSpPr bwMode="gray">
          <a:xfrm>
            <a:off x="9875020" y="7138314"/>
            <a:ext cx="296552" cy="188569"/>
            <a:chOff x="8348663" y="6450013"/>
            <a:chExt cx="338137" cy="204787"/>
          </a:xfrm>
          <a:solidFill>
            <a:srgbClr val="808080"/>
          </a:solidFill>
        </p:grpSpPr>
        <p:sp>
          <p:nvSpPr>
            <p:cNvPr id="10" name="Freeform 9"/>
            <p:cNvSpPr>
              <a:spLocks/>
            </p:cNvSpPr>
            <p:nvPr userDrawn="1"/>
          </p:nvSpPr>
          <p:spPr bwMode="gray">
            <a:xfrm>
              <a:off x="8348663" y="6450013"/>
              <a:ext cx="163512" cy="204787"/>
            </a:xfrm>
            <a:custGeom>
              <a:avLst/>
              <a:gdLst/>
              <a:ahLst/>
              <a:cxnLst>
                <a:cxn ang="0">
                  <a:pos x="39" y="78"/>
                </a:cxn>
                <a:cxn ang="0">
                  <a:pos x="85" y="78"/>
                </a:cxn>
                <a:cxn ang="0">
                  <a:pos x="85" y="51"/>
                </a:cxn>
                <a:cxn ang="0">
                  <a:pos x="39" y="51"/>
                </a:cxn>
                <a:cxn ang="0">
                  <a:pos x="39" y="30"/>
                </a:cxn>
                <a:cxn ang="0">
                  <a:pos x="90" y="30"/>
                </a:cxn>
                <a:cxn ang="0">
                  <a:pos x="73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3" y="129"/>
                </a:cxn>
                <a:cxn ang="0">
                  <a:pos x="103" y="99"/>
                </a:cxn>
                <a:cxn ang="0">
                  <a:pos x="39" y="99"/>
                </a:cxn>
                <a:cxn ang="0">
                  <a:pos x="39" y="78"/>
                </a:cxn>
              </a:cxnLst>
              <a:rect l="0" t="0" r="r" b="b"/>
              <a:pathLst>
                <a:path w="103" h="129">
                  <a:moveTo>
                    <a:pt x="39" y="78"/>
                  </a:moveTo>
                  <a:lnTo>
                    <a:pt x="85" y="78"/>
                  </a:lnTo>
                  <a:lnTo>
                    <a:pt x="85" y="51"/>
                  </a:lnTo>
                  <a:lnTo>
                    <a:pt x="39" y="51"/>
                  </a:lnTo>
                  <a:lnTo>
                    <a:pt x="39" y="30"/>
                  </a:lnTo>
                  <a:lnTo>
                    <a:pt x="90" y="30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3" y="129"/>
                  </a:lnTo>
                  <a:lnTo>
                    <a:pt x="103" y="99"/>
                  </a:lnTo>
                  <a:lnTo>
                    <a:pt x="39" y="99"/>
                  </a:lnTo>
                  <a:lnTo>
                    <a:pt x="39" y="7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gray">
            <a:xfrm>
              <a:off x="8483600" y="6450013"/>
              <a:ext cx="203200" cy="204787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64" y="42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45" y="78"/>
                </a:cxn>
                <a:cxn ang="0">
                  <a:pos x="45" y="129"/>
                </a:cxn>
                <a:cxn ang="0">
                  <a:pos x="83" y="129"/>
                </a:cxn>
                <a:cxn ang="0">
                  <a:pos x="83" y="78"/>
                </a:cxn>
                <a:cxn ang="0">
                  <a:pos x="128" y="0"/>
                </a:cxn>
                <a:cxn ang="0">
                  <a:pos x="86" y="0"/>
                </a:cxn>
              </a:cxnLst>
              <a:rect l="0" t="0" r="r" b="b"/>
              <a:pathLst>
                <a:path w="128" h="129">
                  <a:moveTo>
                    <a:pt x="86" y="0"/>
                  </a:moveTo>
                  <a:lnTo>
                    <a:pt x="64" y="42"/>
                  </a:lnTo>
                  <a:lnTo>
                    <a:pt x="42" y="0"/>
                  </a:lnTo>
                  <a:lnTo>
                    <a:pt x="0" y="0"/>
                  </a:lnTo>
                  <a:lnTo>
                    <a:pt x="45" y="78"/>
                  </a:lnTo>
                  <a:lnTo>
                    <a:pt x="45" y="129"/>
                  </a:lnTo>
                  <a:lnTo>
                    <a:pt x="83" y="129"/>
                  </a:lnTo>
                  <a:lnTo>
                    <a:pt x="83" y="78"/>
                  </a:lnTo>
                  <a:lnTo>
                    <a:pt x="128" y="0"/>
                  </a:lnTo>
                  <a:lnTo>
                    <a:pt x="8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6" r:id="rId9"/>
    <p:sldLayoutId id="2147483677" r:id="rId10"/>
    <p:sldLayoutId id="2147483678" r:id="rId11"/>
    <p:sldLayoutId id="2147483679" r:id="rId12"/>
    <p:sldLayoutId id="2147483680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2"/>
          </a:solidFill>
          <a:latin typeface="EYInterstate Light" pitchFamily="2" charset="0"/>
          <a:ea typeface="+mj-ea"/>
          <a:cs typeface="Arial" pitchFamily="34" charset="0"/>
        </a:defRPr>
      </a:lvl1pPr>
    </p:titleStyle>
    <p:bodyStyle>
      <a:lvl1pPr marL="171450" indent="-17145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200" kern="1200">
          <a:solidFill>
            <a:schemeClr val="bg1"/>
          </a:solidFill>
          <a:latin typeface="EYInterstate" pitchFamily="2" charset="0"/>
          <a:ea typeface="+mn-ea"/>
          <a:cs typeface="+mn-cs"/>
        </a:defRPr>
      </a:lvl1pPr>
      <a:lvl2pPr marL="342900" indent="-168275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200" kern="1200">
          <a:solidFill>
            <a:schemeClr val="bg1"/>
          </a:solidFill>
          <a:latin typeface="EYInterstate Light" pitchFamily="2" charset="0"/>
          <a:ea typeface="+mn-ea"/>
          <a:cs typeface="+mn-cs"/>
        </a:defRPr>
      </a:lvl2pPr>
      <a:lvl3pPr marL="517525" indent="-18415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200" kern="1200">
          <a:solidFill>
            <a:schemeClr val="bg1"/>
          </a:solidFill>
          <a:latin typeface="EYInterstate Light" pitchFamily="2" charset="0"/>
          <a:ea typeface="+mn-ea"/>
          <a:cs typeface="+mn-cs"/>
        </a:defRPr>
      </a:lvl3pPr>
      <a:lvl4pPr marL="685800" indent="-168275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200" kern="1200">
          <a:solidFill>
            <a:schemeClr val="bg1"/>
          </a:solidFill>
          <a:latin typeface="EYInterstate Light" pitchFamily="2" charset="0"/>
          <a:ea typeface="+mn-ea"/>
          <a:cs typeface="+mn-cs"/>
        </a:defRPr>
      </a:lvl4pPr>
      <a:lvl5pPr marL="860425" indent="-174625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200" kern="1200">
          <a:solidFill>
            <a:schemeClr val="bg1"/>
          </a:solidFill>
          <a:latin typeface="EYInterstate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7618" y="2091148"/>
            <a:ext cx="7462877" cy="952216"/>
          </a:xfrm>
        </p:spPr>
        <p:txBody>
          <a:bodyPr/>
          <a:lstStyle/>
          <a:p>
            <a:r>
              <a:rPr lang="hu-HU" dirty="0" smtClean="0">
                <a:latin typeface="+mn-lt"/>
              </a:rPr>
              <a:t>REKLÁMTORTA 2013</a:t>
            </a:r>
            <a:endParaRPr lang="en-GB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7618" y="2507493"/>
            <a:ext cx="5457637" cy="1279199"/>
          </a:xfrm>
        </p:spPr>
        <p:txBody>
          <a:bodyPr/>
          <a:lstStyle/>
          <a:p>
            <a:pPr lvl="1"/>
            <a:r>
              <a:rPr lang="hu-HU" sz="2000" b="1" dirty="0">
                <a:latin typeface="+mn-lt"/>
              </a:rPr>
              <a:t>A 2013. évi televíziós reklámpiaci </a:t>
            </a:r>
            <a:r>
              <a:rPr lang="hu-HU" sz="2000" b="1" dirty="0" smtClean="0">
                <a:latin typeface="+mn-lt"/>
              </a:rPr>
              <a:t/>
            </a:r>
            <a:br>
              <a:rPr lang="hu-HU" sz="2000" b="1" dirty="0" smtClean="0">
                <a:latin typeface="+mn-lt"/>
              </a:rPr>
            </a:br>
            <a:r>
              <a:rPr lang="hu-HU" sz="2000" b="1" dirty="0" smtClean="0">
                <a:latin typeface="+mn-lt"/>
              </a:rPr>
              <a:t>felmérés eredményei</a:t>
            </a:r>
            <a:br>
              <a:rPr lang="hu-HU" sz="2000" b="1" dirty="0" smtClean="0">
                <a:latin typeface="+mn-lt"/>
              </a:rPr>
            </a:br>
            <a:r>
              <a:rPr lang="hu-HU" sz="2000" b="1" dirty="0" smtClean="0">
                <a:latin typeface="+mn-lt"/>
              </a:rPr>
              <a:t/>
            </a:r>
            <a:br>
              <a:rPr lang="hu-HU" sz="2000" b="1" dirty="0" smtClean="0">
                <a:latin typeface="+mn-lt"/>
              </a:rPr>
            </a:br>
            <a:r>
              <a:rPr lang="hu-HU" sz="2000" dirty="0" smtClean="0">
                <a:latin typeface="+mn-lt"/>
              </a:rPr>
              <a:t>2014. február 18</a:t>
            </a:r>
            <a:r>
              <a:rPr lang="hu-HU" sz="2000" dirty="0">
                <a:latin typeface="+mn-lt"/>
              </a:rPr>
              <a:t>.</a:t>
            </a:r>
          </a:p>
          <a:p>
            <a:pPr lvl="1"/>
            <a:endParaRPr lang="en-GB" sz="2000" b="1" dirty="0">
              <a:solidFill>
                <a:schemeClr val="bg1"/>
              </a:solidFill>
            </a:endParaRPr>
          </a:p>
        </p:txBody>
      </p:sp>
      <p:pic>
        <p:nvPicPr>
          <p:cNvPr id="4" name="Picture 14" descr="C:\Documents and Settings\krisztina.wrana\Local Settings\Temporary Internet Files\Content.Word\Meme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3634" y="6465346"/>
            <a:ext cx="2837778" cy="41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>
                <a:latin typeface="Arial" panose="020B0604020202020204" pitchFamily="34" charset="0"/>
              </a:rPr>
              <a:t>Nőtt</a:t>
            </a:r>
            <a:r>
              <a:rPr lang="hu-HU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hu-HU" sz="2800" dirty="0">
                <a:latin typeface="Arial" panose="020B0604020202020204" pitchFamily="34" charset="0"/>
              </a:rPr>
              <a:t>a nem földi sugárzású </a:t>
            </a:r>
            <a:r>
              <a:rPr lang="hu-HU" sz="2800" dirty="0" smtClean="0">
                <a:latin typeface="Arial" panose="020B0604020202020204" pitchFamily="34" charset="0"/>
              </a:rPr>
              <a:t>adók reklámbevételeinek aránya</a:t>
            </a:r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8953775"/>
              </p:ext>
            </p:extLst>
          </p:nvPr>
        </p:nvGraphicFramePr>
        <p:xfrm>
          <a:off x="1151905" y="1357936"/>
          <a:ext cx="8550235" cy="5375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Arial" panose="020B0604020202020204" pitchFamily="34" charset="0"/>
              </a:rPr>
              <a:t>39 százalékkal csökkentek </a:t>
            </a:r>
            <a:r>
              <a:rPr lang="hu-HU" sz="2800" dirty="0" smtClean="0"/>
              <a:t>a nem </a:t>
            </a:r>
            <a:r>
              <a:rPr lang="hu-HU" sz="2800" dirty="0" err="1" smtClean="0"/>
              <a:t>szpot</a:t>
            </a:r>
            <a:r>
              <a:rPr lang="hu-HU" sz="2800" dirty="0" smtClean="0"/>
              <a:t> </a:t>
            </a:r>
            <a:r>
              <a:rPr lang="hu-HU" sz="2800" dirty="0"/>
              <a:t>jellegű reklámbevételek</a:t>
            </a:r>
            <a:r>
              <a:rPr lang="hu-HU" sz="2800" dirty="0" smtClean="0">
                <a:latin typeface="Arial" panose="020B0604020202020204" pitchFamily="34" charset="0"/>
              </a:rPr>
              <a:t> </a:t>
            </a:r>
            <a:r>
              <a:rPr lang="hu-HU" sz="2800" dirty="0">
                <a:latin typeface="Arial" panose="020B0604020202020204" pitchFamily="34" charset="0"/>
              </a:rPr>
              <a:t>az előző évhez </a:t>
            </a:r>
            <a:r>
              <a:rPr lang="hu-HU" sz="2800" dirty="0" smtClean="0">
                <a:latin typeface="Arial" panose="020B0604020202020204" pitchFamily="34" charset="0"/>
              </a:rPr>
              <a:t>képest</a:t>
            </a:r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89824301"/>
              </p:ext>
            </p:extLst>
          </p:nvPr>
        </p:nvGraphicFramePr>
        <p:xfrm>
          <a:off x="879813" y="1320041"/>
          <a:ext cx="8941600" cy="5448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+mj-lt"/>
              </a:rPr>
              <a:t>Nőtt </a:t>
            </a:r>
            <a:r>
              <a:rPr lang="hu-HU" sz="2800" dirty="0">
                <a:latin typeface="+mj-lt"/>
              </a:rPr>
              <a:t>a </a:t>
            </a:r>
            <a:r>
              <a:rPr lang="hu-HU" sz="2800" dirty="0" err="1">
                <a:latin typeface="+mj-lt"/>
              </a:rPr>
              <a:t>szpotokból</a:t>
            </a:r>
            <a:r>
              <a:rPr lang="hu-HU" sz="2800" dirty="0">
                <a:latin typeface="+mj-lt"/>
              </a:rPr>
              <a:t> származó </a:t>
            </a:r>
            <a:r>
              <a:rPr lang="hu-HU" sz="2800" dirty="0" smtClean="0">
                <a:latin typeface="+mj-lt"/>
              </a:rPr>
              <a:t>reklámbevétel részaránya a teljes Reklámtortán belül</a:t>
            </a:r>
            <a:endParaRPr lang="en-GB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44143931"/>
              </p:ext>
            </p:extLst>
          </p:nvPr>
        </p:nvGraphicFramePr>
        <p:xfrm>
          <a:off x="740676" y="1311191"/>
          <a:ext cx="9103968" cy="5481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Összefoglaló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916" y="1302325"/>
            <a:ext cx="9628347" cy="5780479"/>
          </a:xfrm>
        </p:spPr>
        <p:txBody>
          <a:bodyPr/>
          <a:lstStyle/>
          <a:p>
            <a:pPr marL="355600" indent="-355600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Tavaly összességében tovább csökkentek a reklámbevételek. A visszaesés mértéke 2013-ban 3 095 millió forint volt, ami 6 százalékos zsugorodásnak felel meg. Ez az előző évi 6 178 millió forintos csökkenéshez képest mérsékeltnek mondható.</a:t>
            </a:r>
            <a:b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2013-s reklámbevételek mintegy kétharmadát a földi sugárzású televíziók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szpot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bevételei, harminc százalékát pedig az egyéb televíziók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szpot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bevételei  adják.</a:t>
            </a:r>
            <a:b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55600" indent="-355600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televíziós reklámbevételek megoszlását tekintve a földfelszíni sugárzású és kábelcsatornák között csak kis mértékű eltolódás figyelhető meg az egyéb típusú csatornák javára, amelyek összességében növelni tudták reklámbevételeiket.</a:t>
            </a:r>
            <a:b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/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nem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szpot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jellegű bevételek összege a tavalyi 25 százalékos növekedés után idén jelentősen, 39 százalékkal visszaesett, ez részben a módszertanban bekövetkezett változásnak köszönhető, a szponzor finanszírozott műsorok ugyanis idén nem tartalmazza a produkciós költségeket.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 here</a:t>
            </a:r>
            <a:endParaRPr lang="en-US" sz="9600" dirty="0"/>
          </a:p>
        </p:txBody>
      </p:sp>
      <p:sp>
        <p:nvSpPr>
          <p:cNvPr id="5" name="Rectangle 4"/>
          <p:cNvSpPr/>
          <p:nvPr/>
        </p:nvSpPr>
        <p:spPr>
          <a:xfrm>
            <a:off x="542259" y="489098"/>
            <a:ext cx="9622464" cy="6332349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97213" y="1601341"/>
            <a:ext cx="9601206" cy="3360920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r>
              <a:rPr lang="hu-HU" sz="7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Köszönöm megtisztelő figyelmüket!</a:t>
            </a:r>
          </a:p>
        </p:txBody>
      </p:sp>
      <p:pic>
        <p:nvPicPr>
          <p:cNvPr id="7" name="Picture 14" descr="C:\Documents and Settings\krisztina.wrana\Local Settings\Temporary Internet Files\Content.Word\Meme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21083" y="7145832"/>
            <a:ext cx="1267162" cy="185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5444" y="674653"/>
            <a:ext cx="19816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1000" kern="1200" baseline="30000" dirty="0" smtClean="0">
                <a:solidFill>
                  <a:srgbClr val="010024"/>
                </a:solidFill>
                <a:latin typeface="EYInterstate" pitchFamily="2" charset="0"/>
              </a:rPr>
              <a:t>EY</a:t>
            </a:r>
            <a:r>
              <a:rPr lang="en-GB" sz="1000" kern="1200" baseline="30000" dirty="0" smtClean="0">
                <a:solidFill>
                  <a:srgbClr val="010024"/>
                </a:solidFill>
                <a:latin typeface="EYInterstate Light" pitchFamily="2" charset="0"/>
              </a:rPr>
              <a:t> |  Assurance | Tax | Transactions | Advisory</a:t>
            </a:r>
            <a:endParaRPr lang="en-US" sz="1000" dirty="0">
              <a:latin typeface="EYInterstate Light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8016" y="976357"/>
            <a:ext cx="3225243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aseline="30000" dirty="0" smtClean="0">
                <a:solidFill>
                  <a:srgbClr val="010024"/>
                </a:solidFill>
                <a:latin typeface="EYInterstate Regular" pitchFamily="1" charset="0"/>
              </a:rPr>
              <a:t>About EY</a:t>
            </a:r>
          </a:p>
          <a:p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Replace this text with boilerplate copy, found on , in the Signature, boilerplate and descriptor section specific to proposals and pursuits.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Lorem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ipsum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sit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amet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consectetuer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adipiscing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elit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sed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diam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nonummy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nibh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euismod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tincidunt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laoreet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dolore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magna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aliquam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erat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volutpat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.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wisi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ad minim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veniam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quis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nostrud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exercitation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ullam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corper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suscipit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lobortis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nisl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aliquip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ex ea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duncai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consequat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.  </a:t>
            </a:r>
          </a:p>
          <a:p>
            <a:endParaRPr lang="en-GB" sz="8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US" sz="800" baseline="30000" dirty="0" smtClean="0">
                <a:latin typeface="EYInterstate Light" pitchFamily="2" charset="0"/>
              </a:rPr>
              <a:t>[Optional sector or service line descriptor]</a:t>
            </a:r>
          </a:p>
          <a:p>
            <a:endParaRPr lang="en-US" sz="8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US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© 20XX EYGM Limited. </a:t>
            </a:r>
            <a:br>
              <a:rPr lang="en-US" sz="800" baseline="30000" dirty="0" smtClean="0">
                <a:solidFill>
                  <a:srgbClr val="010024"/>
                </a:solidFill>
                <a:latin typeface="EYInterstate Light" pitchFamily="2" charset="0"/>
              </a:rPr>
            </a:br>
            <a:r>
              <a:rPr lang="en-US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All Rights Reserved.</a:t>
            </a:r>
          </a:p>
          <a:p>
            <a:endParaRPr lang="en-GB" sz="8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SCORE No. XX0000</a:t>
            </a:r>
          </a:p>
          <a:p>
            <a:r>
              <a:rPr lang="en-GB" sz="800" baseline="30000" dirty="0" smtClean="0">
                <a:latin typeface="EYInterstate Light" pitchFamily="2" charset="0"/>
              </a:rPr>
              <a:t>[Optional file reference number]</a:t>
            </a:r>
          </a:p>
          <a:p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ED MMYY </a:t>
            </a:r>
          </a:p>
          <a:p>
            <a:endParaRPr lang="en-GB" sz="8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GB" sz="800" baseline="30000" dirty="0" smtClean="0">
                <a:latin typeface="EYInterstate Light" pitchFamily="2" charset="0"/>
              </a:rPr>
              <a:t>[Optional environmental statement]</a:t>
            </a:r>
          </a:p>
          <a:p>
            <a:endParaRPr lang="en-GB" sz="8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Legal copy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lorem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ipsum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sit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amet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consectetuer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adipiscing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elit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sed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diam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nonummy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nibh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euismod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tincidunt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laoreet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magna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aliquam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erat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volutpat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. </a:t>
            </a:r>
          </a:p>
          <a:p>
            <a:endParaRPr lang="en-GB" sz="6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wisi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enim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ad minim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veniam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quis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nostrud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exerci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tation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ullamcorper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suscipit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lobortis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nisl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aliquip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ex ea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icommodo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duncai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consequat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.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Duis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autem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eum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iriure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in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hendrerit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in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vulputate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velit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esse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molestie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consequat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illum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eu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feugiat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nulla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facilisis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at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vero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eros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et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accumsan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et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iusto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odio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mortai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dignissim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qui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blandit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praesent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luptatum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zzril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delenit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augue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duis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te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feugait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nulla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.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Ellos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et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accumsan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et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iusto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odio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dignise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sim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qui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blandit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pra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esent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luptatum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ete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zozril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dele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renit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augue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duis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te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feu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gait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nulla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facilisi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. Nam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liber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tem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popor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cumes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soluta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nobis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eleifend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optioner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congue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nihil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imperdiet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doming id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quoim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.</a:t>
            </a:r>
          </a:p>
          <a:p>
            <a:endParaRPr lang="en-GB" sz="6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GB" sz="1000" baseline="30000" dirty="0" smtClean="0">
                <a:solidFill>
                  <a:srgbClr val="010024"/>
                </a:solidFill>
                <a:latin typeface="EYInterstate Regular" pitchFamily="1" charset="0"/>
              </a:rPr>
              <a:t>ey.com</a:t>
            </a:r>
            <a:endParaRPr lang="en-GB" sz="800" baseline="30000" dirty="0" smtClean="0">
              <a:latin typeface="EYInterstate Light" pitchFamily="2" charset="0"/>
            </a:endParaRPr>
          </a:p>
          <a:p>
            <a:r>
              <a:rPr lang="en-GB" sz="800" baseline="30000" dirty="0" smtClean="0">
                <a:latin typeface="EYInterstate Light" pitchFamily="2" charset="0"/>
              </a:rPr>
              <a:t>[Optional QR code]</a:t>
            </a:r>
            <a:endParaRPr lang="en-US" sz="800" dirty="0" smtClean="0">
              <a:latin typeface="EYInterstate Ligh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+mj-lt"/>
              </a:rPr>
              <a:t>Reklámtorta 2013</a:t>
            </a:r>
            <a:endParaRPr lang="en-GB" sz="28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916" y="822202"/>
            <a:ext cx="9628347" cy="5780479"/>
          </a:xfrm>
        </p:spPr>
        <p:txBody>
          <a:bodyPr/>
          <a:lstStyle/>
          <a:p>
            <a:pPr marL="0" indent="0">
              <a:spcBef>
                <a:spcPct val="70000"/>
              </a:spcBef>
              <a:buNone/>
            </a:pPr>
            <a:endParaRPr lang="hu-HU" sz="2400" dirty="0" smtClean="0"/>
          </a:p>
          <a:p>
            <a:pPr marL="355600" indent="-355600">
              <a:spcBef>
                <a:spcPct val="70000"/>
              </a:spcBef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Reklámtorta 2013 felmérés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az elmúlt évek gyakorlatát követve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készült,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módszertana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azonban kis mértékben változott.</a:t>
            </a:r>
          </a:p>
          <a:p>
            <a:pPr marL="355600" indent="-355600">
              <a:spcBef>
                <a:spcPct val="70000"/>
              </a:spcBef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piac méretének megállapításához az adatokat közvetlenül a MEME tagjai, a televíziós társaságok szolgáltatták.</a:t>
            </a:r>
          </a:p>
          <a:p>
            <a:pPr marL="355600" indent="-355600">
              <a:spcBef>
                <a:spcPct val="70000"/>
              </a:spcBef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56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televízió volt az adatszolgáltatók között.</a:t>
            </a:r>
          </a:p>
          <a:p>
            <a:pPr marL="355600" indent="-355600">
              <a:spcBef>
                <a:spcPts val="3000"/>
              </a:spcBef>
            </a:pP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Az előző évhez képest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egy új csatorna (M3)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csatlakozott a felméréshez, egy csatorna pedig (Hír TV) kikerült az adatszolgáltatók közül.</a:t>
            </a:r>
          </a:p>
          <a:p>
            <a:pPr marL="355600" indent="-355600">
              <a:spcBef>
                <a:spcPct val="70000"/>
              </a:spcBef>
            </a:pP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Az adatok összegyűjtését és összesítését az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EY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végezte.</a:t>
            </a:r>
          </a:p>
          <a:p>
            <a:pPr marL="355600" indent="-355600">
              <a:spcBef>
                <a:spcPct val="70000"/>
              </a:spcBef>
            </a:pP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A beérkezett adatokat az összesítést követően megsemmisítettük.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+mj-lt"/>
              </a:rPr>
              <a:t>Egy új televíziós társasággal bővült az adatszolgáltatók köre </a:t>
            </a:r>
            <a:endParaRPr lang="en-GB" sz="28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67414" y="1381512"/>
            <a:ext cx="2386421" cy="5593281"/>
          </a:xfrm>
        </p:spPr>
        <p:txBody>
          <a:bodyPr>
            <a:noAutofit/>
          </a:bodyPr>
          <a:lstStyle/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ATV</a:t>
            </a:r>
            <a:endParaRPr lang="hu-HU" sz="15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AXN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latin typeface="Arial" panose="020B0604020202020204" pitchFamily="34" charset="0"/>
                <a:cs typeface="Arial" panose="020B0604020202020204" pitchFamily="34" charset="0"/>
              </a:rPr>
              <a:t>Cartoon</a:t>
            </a: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 Network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CBS </a:t>
            </a:r>
            <a:r>
              <a:rPr lang="hu-HU" sz="1500" kern="0" dirty="0" err="1">
                <a:latin typeface="Arial" panose="020B0604020202020204" pitchFamily="34" charset="0"/>
                <a:cs typeface="Arial" panose="020B0604020202020204" pitchFamily="34" charset="0"/>
              </a:rPr>
              <a:t>Reality</a:t>
            </a:r>
            <a:endParaRPr lang="hu-HU" sz="15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latin typeface="Arial" panose="020B0604020202020204" pitchFamily="34" charset="0"/>
                <a:cs typeface="Arial" panose="020B0604020202020204" pitchFamily="34" charset="0"/>
              </a:rPr>
              <a:t>Comedy</a:t>
            </a: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500" kern="0" dirty="0" err="1"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endParaRPr lang="hu-HU" sz="15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latin typeface="Arial" panose="020B0604020202020204" pitchFamily="34" charset="0"/>
                <a:cs typeface="Arial" panose="020B0604020202020204" pitchFamily="34" charset="0"/>
              </a:rPr>
              <a:t>Cool</a:t>
            </a:r>
            <a:endParaRPr lang="hu-HU" sz="15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  <a:endParaRPr lang="hu-HU" sz="15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Disney </a:t>
            </a:r>
            <a:r>
              <a:rPr lang="hu-HU" sz="1500" kern="0" dirty="0" err="1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endParaRPr lang="hu-HU" sz="15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latin typeface="Arial" panose="020B0604020202020204" pitchFamily="34" charset="0"/>
                <a:cs typeface="Arial" panose="020B0604020202020204" pitchFamily="34" charset="0"/>
              </a:rPr>
              <a:t>DoQ</a:t>
            </a:r>
            <a:endParaRPr lang="hu-HU" sz="15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Duna TV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Duna World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FEM3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Film Café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Film Mánia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Film+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Film+2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latin typeface="Arial" panose="020B0604020202020204" pitchFamily="34" charset="0"/>
                <a:cs typeface="Arial" panose="020B0604020202020204" pitchFamily="34" charset="0"/>
              </a:rPr>
              <a:t>Fishing</a:t>
            </a:r>
            <a:r>
              <a:rPr lang="hu-HU" sz="1500" kern="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hu-HU" sz="15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Hunting</a:t>
            </a:r>
            <a:endParaRPr lang="hu-HU" sz="15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HBO </a:t>
            </a:r>
            <a:r>
              <a:rPr lang="hu-HU" sz="1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(nincs reklámértékesítés)</a:t>
            </a:r>
            <a:endParaRPr lang="hu-HU" sz="1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LifeNetwork</a:t>
            </a:r>
            <a:endParaRPr lang="hu-HU" sz="15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M1</a:t>
            </a:r>
            <a:endParaRPr lang="hu-HU" sz="15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3729289" y="1332903"/>
            <a:ext cx="3136573" cy="50328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M2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Megamax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MGM </a:t>
            </a:r>
            <a:r>
              <a:rPr lang="hu-HU" sz="15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Minimax</a:t>
            </a: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MTV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Musicmix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 </a:t>
            </a:r>
            <a:r>
              <a:rPr lang="hu-HU" sz="15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Muzsika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</a:t>
            </a: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Geo Wild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hu-HU" sz="15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Geographic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Nickelodeon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Nóta TV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OzoneNetwork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Prizma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PRO4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 TV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RTL </a:t>
            </a: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RTL Klub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Sorozat+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Spektrum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7014428" y="1344778"/>
            <a:ext cx="3160703" cy="5630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Spektrum Home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 csatornák </a:t>
            </a:r>
            <a:r>
              <a:rPr lang="hu-HU" sz="10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(nincs reklámértékesítés)</a:t>
            </a:r>
            <a:endParaRPr lang="hu-HU" sz="10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 Klub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 M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 </a:t>
            </a: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 2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Story 4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Story 5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SUPERTV2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 Paprika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b="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Tv2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Universal</a:t>
            </a:r>
            <a:r>
              <a:rPr lang="hu-HU" sz="15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5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endParaRPr lang="hu-HU" sz="1500" b="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b="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Viasat3</a:t>
            </a:r>
            <a:endParaRPr lang="hu-HU" sz="1500" b="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b="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Viasat6</a:t>
            </a:r>
            <a:endParaRPr lang="hu-HU" sz="1500" b="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b="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</a:t>
            </a:r>
            <a:endParaRPr lang="hu-HU" sz="1500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spcBef>
                <a:spcPts val="1200"/>
              </a:spcBef>
              <a:buClr>
                <a:srgbClr val="FFD200"/>
              </a:buClr>
              <a:buSzPct val="75000"/>
              <a:defRPr/>
            </a:pPr>
            <a:r>
              <a:rPr lang="hu-HU" sz="14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Újonnan csatlakozott csatorna: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M3</a:t>
            </a:r>
          </a:p>
          <a:p>
            <a:pPr eaLnBrk="0" hangingPunct="0">
              <a:spcBef>
                <a:spcPts val="600"/>
              </a:spcBef>
              <a:buClr>
                <a:srgbClr val="FFD200"/>
              </a:buClr>
              <a:buSzPct val="75000"/>
              <a:defRPr/>
            </a:pPr>
            <a:r>
              <a:rPr lang="hu-HU" sz="14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Tavalyhoz képest nem szolgáltatott adatot: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Hír TV</a:t>
            </a:r>
          </a:p>
          <a:p>
            <a:pPr eaLnBrk="0" hangingPunct="0">
              <a:spcBef>
                <a:spcPct val="20000"/>
              </a:spcBef>
              <a:buClr>
                <a:srgbClr val="FFD200"/>
              </a:buClr>
              <a:buSzPct val="75000"/>
              <a:defRPr/>
            </a:pPr>
            <a:endParaRPr lang="hu-HU" sz="1400" b="0" kern="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931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>
                <a:latin typeface="Arial" panose="020B0604020202020204" pitchFamily="34" charset="0"/>
              </a:rPr>
              <a:t>Ebben az évben is net-net reklám árbevételt </a:t>
            </a:r>
            <a:r>
              <a:rPr lang="hu-HU" sz="2800" dirty="0" smtClean="0">
                <a:latin typeface="Arial" panose="020B0604020202020204" pitchFamily="34" charset="0"/>
              </a:rPr>
              <a:t>számítottunk</a:t>
            </a:r>
            <a:endParaRPr lang="en-GB" sz="280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09" y="1561277"/>
            <a:ext cx="9628347" cy="4887231"/>
          </a:xfrm>
        </p:spPr>
        <p:txBody>
          <a:bodyPr/>
          <a:lstStyle/>
          <a:p>
            <a:pPr marL="355600" indent="-355600">
              <a:spcBef>
                <a:spcPct val="70000"/>
              </a:spcBef>
            </a:pP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Kedvezményekkel csökkentett, ügynökségi jutalékok levonása utáni „tiszta”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árbevétellel számoltunk.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>
              <a:spcBef>
                <a:spcPct val="70000"/>
              </a:spcBef>
            </a:pP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 adatok nem tartalmaznak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barter tevékenységből származó bevételt. </a:t>
            </a:r>
          </a:p>
          <a:p>
            <a:pPr marL="355600" indent="-355600">
              <a:spcBef>
                <a:spcPct val="70000"/>
              </a:spcBef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Az adatok nem tartalmaznak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olyan, egyéb bevételi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forrásokat,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mint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például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emelt díjas telefon és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SMS szolgáltatásokból,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valamint a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rendezvényekből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és a saját márkás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árucikkekből származó bevétel.</a:t>
            </a:r>
          </a:p>
          <a:p>
            <a:pPr marL="355600" indent="-355600">
              <a:spcBef>
                <a:spcPct val="70000"/>
              </a:spcBef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szponzoráció tartalmazza a termékmegjelenítésből származó bevételt is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szponzor finanszírozott műsorok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esetében a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produkciós költségeket 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azonban nem tartalmazza.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>
              <a:spcBef>
                <a:spcPct val="70000"/>
              </a:spcBef>
            </a:pP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Minden adatot millió forintban mutatunk be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Arial" panose="020B0604020202020204" pitchFamily="34" charset="0"/>
              </a:rPr>
              <a:t>45,6 milliárdos </a:t>
            </a:r>
            <a:r>
              <a:rPr lang="hu-HU" sz="2800" dirty="0">
                <a:latin typeface="Arial" panose="020B0604020202020204" pitchFamily="34" charset="0"/>
              </a:rPr>
              <a:t>a</a:t>
            </a:r>
            <a:r>
              <a:rPr lang="hu-HU" sz="2800" dirty="0" smtClean="0">
                <a:latin typeface="Arial" panose="020B0604020202020204" pitchFamily="34" charset="0"/>
              </a:rPr>
              <a:t> 2013-as Reklámtorta</a:t>
            </a:r>
            <a:endParaRPr lang="en-GB" sz="280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916" y="1550388"/>
            <a:ext cx="9628347" cy="5780479"/>
          </a:xfrm>
        </p:spPr>
        <p:txBody>
          <a:bodyPr/>
          <a:lstStyle/>
          <a:p>
            <a:pPr marL="357188" indent="-357188">
              <a:spcBef>
                <a:spcPts val="1200"/>
              </a:spcBef>
            </a:pP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EY összesítése alapján 2013-ban a televíziós reklámpiac teljes árbevétele:</a:t>
            </a:r>
          </a:p>
          <a:p>
            <a:pPr marL="357188" indent="-357188" algn="ctr">
              <a:spcBef>
                <a:spcPts val="600"/>
              </a:spcBef>
              <a:buNone/>
            </a:pPr>
            <a:r>
              <a:rPr lang="hu-H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45 </a:t>
            </a:r>
            <a:r>
              <a:rPr lang="hu-HU" sz="7200" b="1" dirty="0">
                <a:latin typeface="Arial" panose="020B0604020202020204" pitchFamily="34" charset="0"/>
                <a:cs typeface="Arial" panose="020B0604020202020204" pitchFamily="34" charset="0"/>
              </a:rPr>
              <a:t>628 </a:t>
            </a:r>
            <a:r>
              <a:rPr lang="hu-H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4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millió forint</a:t>
            </a:r>
            <a:r>
              <a:rPr lang="hu-H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spcBef>
                <a:spcPts val="1200"/>
              </a:spcBef>
            </a:pP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adatszolgáltatásban résztvevő televíziók a nézettségi adatok alapján a piac </a:t>
            </a:r>
            <a:r>
              <a:rPr lang="hu-HU" sz="24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körülbelül 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 százalékát fedik le.*</a:t>
            </a:r>
          </a:p>
          <a:p>
            <a:pPr marL="0" indent="0">
              <a:spcBef>
                <a:spcPct val="70000"/>
              </a:spcBef>
              <a:buNone/>
            </a:pPr>
            <a:r>
              <a:rPr lang="hu-HU" sz="1000" dirty="0" smtClean="0"/>
              <a:t/>
            </a:r>
            <a:br>
              <a:rPr lang="hu-HU" sz="1000" dirty="0" smtClean="0"/>
            </a:br>
            <a:r>
              <a:rPr lang="hu-HU" sz="1000" dirty="0" smtClean="0"/>
              <a:t/>
            </a:r>
            <a:br>
              <a:rPr lang="hu-HU" sz="1000" dirty="0" smtClean="0"/>
            </a:br>
            <a:r>
              <a:rPr lang="hu-HU" sz="1000" dirty="0" smtClean="0"/>
              <a:t/>
            </a:r>
            <a:br>
              <a:rPr lang="hu-HU" sz="1000" dirty="0" smtClean="0"/>
            </a:br>
            <a:r>
              <a:rPr lang="hu-HU" sz="1000" dirty="0" smtClean="0"/>
              <a:t>* </a:t>
            </a:r>
            <a:r>
              <a:rPr lang="hu-HU" sz="1000" dirty="0"/>
              <a:t>MEME által megadott adatok </a:t>
            </a:r>
            <a:r>
              <a:rPr lang="hu-HU" sz="1000" dirty="0" smtClean="0"/>
              <a:t>alapján, a 18-49 éves korosztályban, 2-26h idősávban</a:t>
            </a:r>
            <a:endParaRPr lang="hu-HU" sz="1000" dirty="0"/>
          </a:p>
          <a:p>
            <a:pPr marL="0" indent="0">
              <a:spcBef>
                <a:spcPct val="70000"/>
              </a:spcBef>
              <a:buNone/>
            </a:pPr>
            <a:endParaRPr lang="hu-HU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Arial" panose="020B0604020202020204" pitchFamily="34" charset="0"/>
              </a:rPr>
              <a:t>A 2013-as Reklámtorta megoszlása (millió forintban)</a:t>
            </a:r>
            <a:endParaRPr lang="en-GB" sz="2800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07483061"/>
              </p:ext>
            </p:extLst>
          </p:nvPr>
        </p:nvGraphicFramePr>
        <p:xfrm>
          <a:off x="805217" y="1281701"/>
          <a:ext cx="8757537" cy="5610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46939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Arial" panose="020B0604020202020204" pitchFamily="34" charset="0"/>
              </a:rPr>
              <a:t>A 2013-as Reklámtorta megoszlása (millió forintban és százalékosan)</a:t>
            </a:r>
            <a:endParaRPr lang="en-GB" sz="2800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xmlns="" val="936488800"/>
              </p:ext>
            </p:extLst>
          </p:nvPr>
        </p:nvGraphicFramePr>
        <p:xfrm>
          <a:off x="941697" y="1305953"/>
          <a:ext cx="8948604" cy="5338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2529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Arial" panose="020B0604020202020204" pitchFamily="34" charset="0"/>
              </a:rPr>
              <a:t>Tovább csökkentek a televíziós reklámbevételek</a:t>
            </a:r>
            <a:endParaRPr lang="en-GB" sz="2800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34905836"/>
              </p:ext>
            </p:extLst>
          </p:nvPr>
        </p:nvGraphicFramePr>
        <p:xfrm>
          <a:off x="738654" y="1448789"/>
          <a:ext cx="9317724" cy="5118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Arial" panose="020B0604020202020204" pitchFamily="34" charset="0"/>
              </a:rPr>
              <a:t>Négy százalékos bővülés a nem </a:t>
            </a:r>
            <a:r>
              <a:rPr lang="hu-HU" sz="2800" dirty="0">
                <a:latin typeface="Arial" panose="020B0604020202020204" pitchFamily="34" charset="0"/>
              </a:rPr>
              <a:t>földi sugárzású </a:t>
            </a:r>
            <a:r>
              <a:rPr lang="hu-HU" sz="2800" dirty="0" smtClean="0">
                <a:latin typeface="Arial" panose="020B0604020202020204" pitchFamily="34" charset="0"/>
              </a:rPr>
              <a:t>adóknál</a:t>
            </a:r>
            <a:endParaRPr lang="en-GB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20488087"/>
              </p:ext>
            </p:extLst>
          </p:nvPr>
        </p:nvGraphicFramePr>
        <p:xfrm>
          <a:off x="693175" y="1353788"/>
          <a:ext cx="9341474" cy="5391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Y_Presentation_Regular_Print">
  <a:themeElements>
    <a:clrScheme name="Custom 2">
      <a:dk1>
        <a:srgbClr val="000000"/>
      </a:dk1>
      <a:lt1>
        <a:srgbClr val="808080"/>
      </a:lt1>
      <a:dk2>
        <a:srgbClr val="FFFFFF"/>
      </a:dk2>
      <a:lt2>
        <a:srgbClr val="808080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36576" rIns="0" bIns="0" rtlCol="0">
        <a:spAutoFit/>
      </a:bodyPr>
      <a:lstStyle>
        <a:defPPr marL="285750" indent="-285750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smtClean="0"/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854</Words>
  <Application>Microsoft Office PowerPoint</Application>
  <PresentationFormat>Egyéni</PresentationFormat>
  <Paragraphs>191</Paragraphs>
  <Slides>15</Slides>
  <Notes>3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EY_Presentation_Regular_Print</vt:lpstr>
      <vt:lpstr>REKLÁMTORTA 2013</vt:lpstr>
      <vt:lpstr>Reklámtorta 2013</vt:lpstr>
      <vt:lpstr>Egy új televíziós társasággal bővült az adatszolgáltatók köre </vt:lpstr>
      <vt:lpstr>Ebben az évben is net-net reklám árbevételt számítottunk</vt:lpstr>
      <vt:lpstr>45,6 milliárdos a 2013-as Reklámtorta</vt:lpstr>
      <vt:lpstr>A 2013-as Reklámtorta megoszlása (millió forintban)</vt:lpstr>
      <vt:lpstr>A 2013-as Reklámtorta megoszlása (millió forintban és százalékosan)</vt:lpstr>
      <vt:lpstr>Tovább csökkentek a televíziós reklámbevételek</vt:lpstr>
      <vt:lpstr>Négy százalékos bővülés a nem földi sugárzású adóknál</vt:lpstr>
      <vt:lpstr>Nőtt a nem földi sugárzású adók reklámbevételeinek aránya</vt:lpstr>
      <vt:lpstr>39 százalékkal csökkentek a nem szpot jellegű reklámbevételek az előző évhez képest</vt:lpstr>
      <vt:lpstr>Nőtt a szpotokból származó reklámbevétel részaránya a teljes Reklámtortán belül</vt:lpstr>
      <vt:lpstr>Összefoglaló</vt:lpstr>
      <vt:lpstr>Slide title here</vt:lpstr>
      <vt:lpstr>15. dia</vt:lpstr>
    </vt:vector>
  </TitlesOfParts>
  <Company>Ernst &amp; Young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Laura Lenz</dc:creator>
  <cp:lastModifiedBy>Nati</cp:lastModifiedBy>
  <cp:revision>40</cp:revision>
  <cp:lastPrinted>2014-02-12T13:28:39Z</cp:lastPrinted>
  <dcterms:created xsi:type="dcterms:W3CDTF">2013-03-29T21:33:05Z</dcterms:created>
  <dcterms:modified xsi:type="dcterms:W3CDTF">2014-02-18T10:58:53Z</dcterms:modified>
</cp:coreProperties>
</file>