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charts/chart1.xml" ContentType="application/vnd.openxmlformats-officedocument.drawingml.chart+xml"/>
  <Override PartName="/ppt/drawings/drawing1.xml" ContentType="application/vnd.openxmlformats-officedocument.drawingml.chartshapes+xml"/>
  <Override PartName="/ppt/tags/tag8.xml" ContentType="application/vnd.openxmlformats-officedocument.presentationml.tags+xml"/>
  <Override PartName="/ppt/tags/tag9.xml" ContentType="application/vnd.openxmlformats-officedocument.presentationml.tags+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drawings/drawing2.xml" ContentType="application/vnd.openxmlformats-officedocument.drawingml.chartshapes+xml"/>
  <Override PartName="/ppt/tags/tag10.xml" ContentType="application/vnd.openxmlformats-officedocument.presentationml.tags+xml"/>
  <Override PartName="/ppt/tags/tag11.xml" ContentType="application/vnd.openxmlformats-officedocument.presentationml.tags+xml"/>
  <Override PartName="/ppt/charts/chart4.xml" ContentType="application/vnd.openxmlformats-officedocument.drawingml.chart+xml"/>
  <Override PartName="/ppt/tags/tag12.xml" ContentType="application/vnd.openxmlformats-officedocument.presentationml.tags+xml"/>
  <Override PartName="/ppt/tags/tag13.xml" ContentType="application/vnd.openxmlformats-officedocument.presentationml.tags+xml"/>
  <Override PartName="/ppt/charts/chart5.xml" ContentType="application/vnd.openxmlformats-officedocument.drawingml.chart+xml"/>
  <Override PartName="/ppt/charts/chart6.xml" ContentType="application/vnd.openxmlformats-officedocument.drawingml.chart+xml"/>
  <Override PartName="/ppt/drawings/drawing3.xml" ContentType="application/vnd.openxmlformats-officedocument.drawingml.chartshapes+xml"/>
  <Override PartName="/ppt/tags/tag14.xml" ContentType="application/vnd.openxmlformats-officedocument.presentationml.tags+xml"/>
  <Override PartName="/ppt/tags/tag15.xml" ContentType="application/vnd.openxmlformats-officedocument.presentationml.tags+xml"/>
  <Override PartName="/ppt/charts/chart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17"/>
  </p:notesMasterIdLst>
  <p:handoutMasterIdLst>
    <p:handoutMasterId r:id="rId18"/>
  </p:handoutMasterIdLst>
  <p:sldIdLst>
    <p:sldId id="256" r:id="rId2"/>
    <p:sldId id="257" r:id="rId3"/>
    <p:sldId id="280" r:id="rId4"/>
    <p:sldId id="281" r:id="rId5"/>
    <p:sldId id="282" r:id="rId6"/>
    <p:sldId id="283" r:id="rId7"/>
    <p:sldId id="290" r:id="rId8"/>
    <p:sldId id="286" r:id="rId9"/>
    <p:sldId id="298" r:id="rId10"/>
    <p:sldId id="294" r:id="rId11"/>
    <p:sldId id="299" r:id="rId12"/>
    <p:sldId id="297" r:id="rId13"/>
    <p:sldId id="288" r:id="rId14"/>
    <p:sldId id="300" r:id="rId15"/>
    <p:sldId id="292" r:id="rId16"/>
  </p:sldIdLst>
  <p:sldSz cx="10698163" cy="7589838"/>
  <p:notesSz cx="6877050" cy="1000125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91">
          <p15:clr>
            <a:srgbClr val="A4A3A4"/>
          </p15:clr>
        </p15:guide>
        <p15:guide id="2" orient="horz" pos="735">
          <p15:clr>
            <a:srgbClr val="A4A3A4"/>
          </p15:clr>
        </p15:guide>
        <p15:guide id="3" orient="horz" pos="3455">
          <p15:clr>
            <a:srgbClr val="A4A3A4"/>
          </p15:clr>
        </p15:guide>
        <p15:guide id="4" orient="horz" pos="4544">
          <p15:clr>
            <a:srgbClr val="A4A3A4"/>
          </p15:clr>
        </p15:guide>
        <p15:guide id="5" pos="3370">
          <p15:clr>
            <a:srgbClr val="A4A3A4"/>
          </p15:clr>
        </p15:guide>
        <p15:guide id="6" pos="342">
          <p15:clr>
            <a:srgbClr val="A4A3A4"/>
          </p15:clr>
        </p15:guide>
        <p15:guide id="7" pos="6407">
          <p15:clr>
            <a:srgbClr val="A4A3A4"/>
          </p15:clr>
        </p15:guide>
        <p15:guide id="8" pos="3436">
          <p15:clr>
            <a:srgbClr val="A4A3A4"/>
          </p15:clr>
        </p15:guide>
        <p15:guide id="9" pos="3325">
          <p15:clr>
            <a:srgbClr val="A4A3A4"/>
          </p15:clr>
        </p15:guide>
        <p15:guide id="10" pos="1708">
          <p15:clr>
            <a:srgbClr val="A4A3A4"/>
          </p15:clr>
        </p15:guide>
      </p15:sldGuideLst>
    </p:ext>
    <p:ext uri="{2D200454-40CA-4A62-9FC3-DE9A4176ACB9}">
      <p15:notesGuideLst xmlns:p15="http://schemas.microsoft.com/office/powerpoint/2012/main">
        <p15:guide id="1" orient="horz" pos="3151" userDrawn="1">
          <p15:clr>
            <a:srgbClr val="A4A3A4"/>
          </p15:clr>
        </p15:guide>
        <p15:guide id="2" pos="216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Y" initials="EY" lastIdx="1" clrIdx="0"/>
  <p:cmAuthor id="1" name="Mate Veres" initials="MV" lastIdx="6" clrIdx="1">
    <p:extLst>
      <p:ext uri="{19B8F6BF-5375-455C-9EA6-DF929625EA0E}">
        <p15:presenceInfo xmlns:p15="http://schemas.microsoft.com/office/powerpoint/2012/main" userId="S-1-5-21-1644491937-1343024091-1801674531-78627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8080"/>
    <a:srgbClr val="FFEB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76" autoAdjust="0"/>
    <p:restoredTop sz="94660"/>
  </p:normalViewPr>
  <p:slideViewPr>
    <p:cSldViewPr snapToGrid="0" snapToObjects="1" showGuides="1">
      <p:cViewPr varScale="1">
        <p:scale>
          <a:sx n="60" d="100"/>
          <a:sy n="60" d="100"/>
        </p:scale>
        <p:origin x="1434" y="78"/>
      </p:cViewPr>
      <p:guideLst>
        <p:guide orient="horz" pos="2391"/>
        <p:guide orient="horz" pos="735"/>
        <p:guide orient="horz" pos="3455"/>
        <p:guide orient="horz" pos="4544"/>
        <p:guide pos="3370"/>
        <p:guide pos="342"/>
        <p:guide pos="6407"/>
        <p:guide pos="3436"/>
        <p:guide pos="3325"/>
        <p:guide pos="1708"/>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65" d="100"/>
          <a:sy n="65" d="100"/>
        </p:scale>
        <p:origin x="3378" y="78"/>
      </p:cViewPr>
      <p:guideLst>
        <p:guide orient="horz" pos="3151"/>
        <p:guide pos="216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microsoft.com/office/2015/10/relationships/revisionInfo" Target="revisionInfo.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munkalap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munkalap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munkalap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munkalap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munkalap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munkalap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munkalap7.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hu-HU" sz="1800" dirty="0"/>
              <a:t>Televíziós</a:t>
            </a:r>
            <a:r>
              <a:rPr lang="hu-HU" sz="1800" baseline="0" dirty="0"/>
              <a:t> reklámbevételek összege az elmúlt években</a:t>
            </a:r>
          </a:p>
          <a:p>
            <a:pPr>
              <a:defRPr/>
            </a:pPr>
            <a:r>
              <a:rPr lang="hu-HU" sz="1800" baseline="0" dirty="0"/>
              <a:t>(m</a:t>
            </a:r>
            <a:r>
              <a:rPr lang="hu-HU" sz="1800" dirty="0"/>
              <a:t>illió forintban)</a:t>
            </a:r>
            <a:r>
              <a:rPr lang="hu-HU" sz="1800" baseline="0" dirty="0"/>
              <a:t> </a:t>
            </a:r>
            <a:endParaRPr lang="en-US" sz="1800" dirty="0"/>
          </a:p>
        </c:rich>
      </c:tx>
      <c:overlay val="0"/>
    </c:title>
    <c:autoTitleDeleted val="0"/>
    <c:plotArea>
      <c:layout>
        <c:manualLayout>
          <c:layoutTarget val="inner"/>
          <c:xMode val="edge"/>
          <c:yMode val="edge"/>
          <c:x val="9.3377202415525495E-2"/>
          <c:y val="0.1924919494219331"/>
          <c:w val="0.88193144259745304"/>
          <c:h val="0.70844812474162955"/>
        </c:manualLayout>
      </c:layout>
      <c:barChart>
        <c:barDir val="col"/>
        <c:grouping val="clustered"/>
        <c:varyColors val="0"/>
        <c:ser>
          <c:idx val="0"/>
          <c:order val="0"/>
          <c:tx>
            <c:strRef>
              <c:f>Sheet1!$B$1</c:f>
              <c:strCache>
                <c:ptCount val="1"/>
                <c:pt idx="0">
                  <c:v>Total</c:v>
                </c:pt>
              </c:strCache>
            </c:strRef>
          </c:tx>
          <c:spPr>
            <a:solidFill>
              <a:srgbClr val="FFE600"/>
            </a:solidFill>
          </c:spPr>
          <c:invertIfNegative val="0"/>
          <c:dLbls>
            <c:spPr>
              <a:noFill/>
              <a:ln>
                <a:noFill/>
              </a:ln>
              <a:effectLst/>
            </c:spPr>
            <c:txPr>
              <a:bodyPr/>
              <a:lstStyle/>
              <a:p>
                <a:pPr>
                  <a:defRPr sz="1800" b="1"/>
                </a:pPr>
                <a:endParaRPr lang="hu-H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Sheet1!$A$3:$A$6</c:f>
              <c:numCache>
                <c:formatCode>General</c:formatCode>
                <c:ptCount val="4"/>
                <c:pt idx="0">
                  <c:v>2015</c:v>
                </c:pt>
                <c:pt idx="1">
                  <c:v>2016</c:v>
                </c:pt>
                <c:pt idx="2">
                  <c:v>2017</c:v>
                </c:pt>
                <c:pt idx="3">
                  <c:v>2018</c:v>
                </c:pt>
              </c:numCache>
            </c:numRef>
          </c:cat>
          <c:val>
            <c:numRef>
              <c:f>Sheet1!$B$3:$B$6</c:f>
              <c:numCache>
                <c:formatCode>#,##0</c:formatCode>
                <c:ptCount val="4"/>
                <c:pt idx="0">
                  <c:v>51581</c:v>
                </c:pt>
                <c:pt idx="1">
                  <c:v>56033</c:v>
                </c:pt>
                <c:pt idx="2">
                  <c:v>60232</c:v>
                </c:pt>
                <c:pt idx="3">
                  <c:v>60742</c:v>
                </c:pt>
              </c:numCache>
            </c:numRef>
          </c:val>
          <c:extLst xmlns:c16r2="http://schemas.microsoft.com/office/drawing/2015/06/chart">
            <c:ext xmlns:c16="http://schemas.microsoft.com/office/drawing/2014/chart" uri="{C3380CC4-5D6E-409C-BE32-E72D297353CC}">
              <c16:uniqueId val="{00000000-A685-4967-B011-AA9E0D19A42C}"/>
            </c:ext>
          </c:extLst>
        </c:ser>
        <c:dLbls>
          <c:showLegendKey val="0"/>
          <c:showVal val="0"/>
          <c:showCatName val="0"/>
          <c:showSerName val="0"/>
          <c:showPercent val="0"/>
          <c:showBubbleSize val="0"/>
        </c:dLbls>
        <c:gapWidth val="150"/>
        <c:axId val="189463816"/>
        <c:axId val="189464208"/>
      </c:barChart>
      <c:catAx>
        <c:axId val="189463816"/>
        <c:scaling>
          <c:orientation val="minMax"/>
        </c:scaling>
        <c:delete val="0"/>
        <c:axPos val="b"/>
        <c:numFmt formatCode="General" sourceLinked="1"/>
        <c:majorTickMark val="out"/>
        <c:minorTickMark val="none"/>
        <c:tickLblPos val="nextTo"/>
        <c:txPr>
          <a:bodyPr/>
          <a:lstStyle/>
          <a:p>
            <a:pPr>
              <a:defRPr sz="1600"/>
            </a:pPr>
            <a:endParaRPr lang="hu-HU"/>
          </a:p>
        </c:txPr>
        <c:crossAx val="189464208"/>
        <c:crosses val="autoZero"/>
        <c:auto val="1"/>
        <c:lblAlgn val="ctr"/>
        <c:lblOffset val="100"/>
        <c:noMultiLvlLbl val="0"/>
      </c:catAx>
      <c:valAx>
        <c:axId val="189464208"/>
        <c:scaling>
          <c:orientation val="minMax"/>
          <c:max val="70000"/>
        </c:scaling>
        <c:delete val="0"/>
        <c:axPos val="l"/>
        <c:majorGridlines>
          <c:spPr>
            <a:ln>
              <a:solidFill>
                <a:schemeClr val="accent1">
                  <a:alpha val="10000"/>
                </a:schemeClr>
              </a:solidFill>
            </a:ln>
          </c:spPr>
        </c:majorGridlines>
        <c:numFmt formatCode="#,##0" sourceLinked="1"/>
        <c:majorTickMark val="out"/>
        <c:minorTickMark val="none"/>
        <c:tickLblPos val="nextTo"/>
        <c:txPr>
          <a:bodyPr/>
          <a:lstStyle/>
          <a:p>
            <a:pPr>
              <a:defRPr sz="1600"/>
            </a:pPr>
            <a:endParaRPr lang="hu-HU"/>
          </a:p>
        </c:txPr>
        <c:crossAx val="189463816"/>
        <c:crosses val="autoZero"/>
        <c:crossBetween val="between"/>
      </c:valAx>
    </c:plotArea>
    <c:plotVisOnly val="1"/>
    <c:dispBlanksAs val="gap"/>
    <c:showDLblsOverMax val="0"/>
  </c:chart>
  <c:txPr>
    <a:bodyPr/>
    <a:lstStyle/>
    <a:p>
      <a:pPr>
        <a:defRPr sz="1800"/>
      </a:pPr>
      <a:endParaRPr lang="hu-HU"/>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598786581683574"/>
          <c:y val="1.7296439009211715E-2"/>
          <c:w val="0.49073944941579717"/>
          <c:h val="0.82265951529881554"/>
        </c:manualLayout>
      </c:layout>
      <c:pieChart>
        <c:varyColors val="1"/>
        <c:ser>
          <c:idx val="0"/>
          <c:order val="0"/>
          <c:tx>
            <c:strRef>
              <c:f>Sheet1!$B$1</c:f>
              <c:strCache>
                <c:ptCount val="1"/>
                <c:pt idx="0">
                  <c:v>Sales</c:v>
                </c:pt>
              </c:strCache>
            </c:strRef>
          </c:tx>
          <c:dPt>
            <c:idx val="0"/>
            <c:bubble3D val="0"/>
            <c:spPr>
              <a:solidFill>
                <a:srgbClr val="FFEB00"/>
              </a:solidFill>
            </c:spPr>
            <c:extLst xmlns:c16r2="http://schemas.microsoft.com/office/drawing/2015/06/chart">
              <c:ext xmlns:c16="http://schemas.microsoft.com/office/drawing/2014/chart" uri="{C3380CC4-5D6E-409C-BE32-E72D297353CC}">
                <c16:uniqueId val="{00000001-33DA-4570-908F-A355C6225A72}"/>
              </c:ext>
            </c:extLst>
          </c:dPt>
          <c:dPt>
            <c:idx val="1"/>
            <c:bubble3D val="0"/>
            <c:spPr>
              <a:solidFill>
                <a:schemeClr val="bg1">
                  <a:lumMod val="60000"/>
                  <a:lumOff val="40000"/>
                </a:schemeClr>
              </a:solidFill>
            </c:spPr>
            <c:extLst xmlns:c16r2="http://schemas.microsoft.com/office/drawing/2015/06/chart">
              <c:ext xmlns:c16="http://schemas.microsoft.com/office/drawing/2014/chart" uri="{C3380CC4-5D6E-409C-BE32-E72D297353CC}">
                <c16:uniqueId val="{00000003-33DA-4570-908F-A355C6225A72}"/>
              </c:ext>
            </c:extLst>
          </c:dPt>
          <c:dPt>
            <c:idx val="2"/>
            <c:bubble3D val="0"/>
            <c:spPr>
              <a:solidFill>
                <a:schemeClr val="bg1">
                  <a:lumMod val="75000"/>
                </a:schemeClr>
              </a:solidFill>
            </c:spPr>
            <c:extLst xmlns:c16r2="http://schemas.microsoft.com/office/drawing/2015/06/chart">
              <c:ext xmlns:c16="http://schemas.microsoft.com/office/drawing/2014/chart" uri="{C3380CC4-5D6E-409C-BE32-E72D297353CC}">
                <c16:uniqueId val="{00000005-33DA-4570-908F-A355C6225A72}"/>
              </c:ext>
            </c:extLst>
          </c:dPt>
          <c:dPt>
            <c:idx val="3"/>
            <c:bubble3D val="0"/>
            <c:spPr>
              <a:solidFill>
                <a:schemeClr val="bg2">
                  <a:lumMod val="20000"/>
                  <a:lumOff val="80000"/>
                </a:schemeClr>
              </a:solidFill>
            </c:spPr>
            <c:extLst xmlns:c16r2="http://schemas.microsoft.com/office/drawing/2015/06/chart">
              <c:ext xmlns:c16="http://schemas.microsoft.com/office/drawing/2014/chart" uri="{C3380CC4-5D6E-409C-BE32-E72D297353CC}">
                <c16:uniqueId val="{00000007-33DA-4570-908F-A355C6225A72}"/>
              </c:ext>
            </c:extLst>
          </c:dPt>
          <c:dLbls>
            <c:dLbl>
              <c:idx val="0"/>
              <c:layout>
                <c:manualLayout>
                  <c:x val="-1.7792048905058276E-2"/>
                  <c:y val="2.3336049034740434E-3"/>
                </c:manualLayout>
              </c:layout>
              <c:tx>
                <c:rich>
                  <a:bodyPr/>
                  <a:lstStyle/>
                  <a:p>
                    <a:fld id="{EA1BA762-EA7E-435F-8B1E-7CE8F52E9055}" type="VALUE">
                      <a:rPr lang="en-US"/>
                      <a:pPr/>
                      <a:t>[ÉRTÉK]</a:t>
                    </a:fld>
                    <a:r>
                      <a:rPr lang="en-US" baseline="0" dirty="0"/>
                      <a:t>; </a:t>
                    </a:r>
                  </a:p>
                  <a:p>
                    <a:fld id="{5CF228F3-4043-457D-B903-32F70C31CB14}" type="PERCENTAGE">
                      <a:rPr lang="en-US" baseline="0" smtClean="0"/>
                      <a:pPr/>
                      <a:t>[SZÁZALÉK]</a:t>
                    </a:fld>
                    <a:endParaRPr lang="hu-HU"/>
                  </a:p>
                </c:rich>
              </c:tx>
              <c:dLblPos val="bestFit"/>
              <c:showLegendKey val="0"/>
              <c:showVal val="1"/>
              <c:showCatName val="0"/>
              <c:showSerName val="0"/>
              <c:showPercent val="1"/>
              <c:showBubbleSize val="0"/>
              <c:extLst xmlns:c16r2="http://schemas.microsoft.com/office/drawing/2015/06/chart">
                <c:ext xmlns:c16="http://schemas.microsoft.com/office/drawing/2014/chart" uri="{C3380CC4-5D6E-409C-BE32-E72D297353CC}">
                  <c16:uniqueId val="{00000001-33DA-4570-908F-A355C6225A72}"/>
                </c:ext>
                <c:ext xmlns:c15="http://schemas.microsoft.com/office/drawing/2012/chart" uri="{CE6537A1-D6FC-4f65-9D91-7224C49458BB}">
                  <c15:dlblFieldTable/>
                  <c15:showDataLabelsRange val="0"/>
                </c:ext>
              </c:extLst>
            </c:dLbl>
            <c:dLbl>
              <c:idx val="1"/>
              <c:layout>
                <c:manualLayout>
                  <c:x val="2.5809500565674826E-2"/>
                  <c:y val="-5.5980665754605625E-3"/>
                </c:manualLayout>
              </c:layout>
              <c:tx>
                <c:rich>
                  <a:bodyPr/>
                  <a:lstStyle/>
                  <a:p>
                    <a:fld id="{CDC05F25-D352-406F-BF85-7839BC750FD7}" type="VALUE">
                      <a:rPr lang="en-US"/>
                      <a:pPr/>
                      <a:t>[ÉRTÉK]</a:t>
                    </a:fld>
                    <a:r>
                      <a:rPr lang="en-US" baseline="0" dirty="0"/>
                      <a:t>; </a:t>
                    </a:r>
                  </a:p>
                  <a:p>
                    <a:fld id="{44967E59-DC3C-44DB-BDAC-FC79786DF517}" type="PERCENTAGE">
                      <a:rPr lang="en-US" baseline="0" smtClean="0"/>
                      <a:pPr/>
                      <a:t>[SZÁZALÉK]</a:t>
                    </a:fld>
                    <a:endParaRPr lang="hu-HU"/>
                  </a:p>
                </c:rich>
              </c:tx>
              <c:dLblPos val="bestFit"/>
              <c:showLegendKey val="0"/>
              <c:showVal val="1"/>
              <c:showCatName val="0"/>
              <c:showSerName val="0"/>
              <c:showPercent val="1"/>
              <c:showBubbleSize val="0"/>
              <c:extLst xmlns:c16r2="http://schemas.microsoft.com/office/drawing/2015/06/chart">
                <c:ext xmlns:c16="http://schemas.microsoft.com/office/drawing/2014/chart" uri="{C3380CC4-5D6E-409C-BE32-E72D297353CC}">
                  <c16:uniqueId val="{00000003-33DA-4570-908F-A355C6225A72}"/>
                </c:ext>
                <c:ext xmlns:c15="http://schemas.microsoft.com/office/drawing/2012/chart" uri="{CE6537A1-D6FC-4f65-9D91-7224C49458BB}">
                  <c15:dlblFieldTable/>
                  <c15:showDataLabelsRange val="0"/>
                </c:ext>
              </c:extLst>
            </c:dLbl>
            <c:spPr>
              <a:noFill/>
              <a:ln>
                <a:noFill/>
              </a:ln>
              <a:effectLst/>
            </c:spPr>
            <c:dLblPos val="bestFit"/>
            <c:showLegendKey val="0"/>
            <c:showVal val="1"/>
            <c:showCatName val="0"/>
            <c:showSerName val="0"/>
            <c:showPercent val="1"/>
            <c:showBubbleSize val="0"/>
            <c:showLeaderLines val="1"/>
            <c:extLst xmlns:c16r2="http://schemas.microsoft.com/office/drawing/2015/06/chart">
              <c:ext xmlns:c15="http://schemas.microsoft.com/office/drawing/2012/chart" uri="{CE6537A1-D6FC-4f65-9D91-7224C49458BB}"/>
            </c:extLst>
          </c:dLbls>
          <c:cat>
            <c:strRef>
              <c:f>Sheet1!$A$2:$A$3</c:f>
              <c:strCache>
                <c:ptCount val="2"/>
                <c:pt idx="0">
                  <c:v>Spot</c:v>
                </c:pt>
                <c:pt idx="1">
                  <c:v>Non-spot</c:v>
                </c:pt>
              </c:strCache>
            </c:strRef>
          </c:cat>
          <c:val>
            <c:numRef>
              <c:f>Sheet1!$B$2:$B$3</c:f>
              <c:numCache>
                <c:formatCode>#,##0</c:formatCode>
                <c:ptCount val="2"/>
                <c:pt idx="0">
                  <c:v>56997</c:v>
                </c:pt>
                <c:pt idx="1">
                  <c:v>3745</c:v>
                </c:pt>
              </c:numCache>
            </c:numRef>
          </c:val>
          <c:extLst xmlns:c16r2="http://schemas.microsoft.com/office/drawing/2015/06/chart">
            <c:ext xmlns:c16="http://schemas.microsoft.com/office/drawing/2014/chart" uri="{C3380CC4-5D6E-409C-BE32-E72D297353CC}">
              <c16:uniqueId val="{00000008-33DA-4570-908F-A355C6225A72}"/>
            </c:ext>
          </c:extLst>
        </c:ser>
        <c:dLbls>
          <c:showLegendKey val="0"/>
          <c:showVal val="0"/>
          <c:showCatName val="0"/>
          <c:showSerName val="0"/>
          <c:showPercent val="0"/>
          <c:showBubbleSize val="0"/>
          <c:showLeaderLines val="1"/>
        </c:dLbls>
        <c:firstSliceAng val="62"/>
      </c:pieChart>
    </c:plotArea>
    <c:legend>
      <c:legendPos val="r"/>
      <c:layout>
        <c:manualLayout>
          <c:xMode val="edge"/>
          <c:yMode val="edge"/>
          <c:x val="0.34159149293007041"/>
          <c:y val="0.82161550950873286"/>
          <c:w val="0.30076613067244901"/>
          <c:h val="0.17838449049126723"/>
        </c:manualLayout>
      </c:layout>
      <c:overlay val="0"/>
    </c:legend>
    <c:plotVisOnly val="1"/>
    <c:dispBlanksAs val="gap"/>
    <c:showDLblsOverMax val="0"/>
  </c:chart>
  <c:txPr>
    <a:bodyPr/>
    <a:lstStyle/>
    <a:p>
      <a:pPr>
        <a:defRPr sz="1800"/>
      </a:pPr>
      <a:endParaRPr lang="hu-H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hu-HU" sz="1800" dirty="0"/>
              <a:t>Televíziós</a:t>
            </a:r>
            <a:r>
              <a:rPr lang="hu-HU" sz="1800" baseline="0" dirty="0"/>
              <a:t> reklámbevételek megoszlása reklámspot és non-spot jellegű bevételek között (millió forintban)</a:t>
            </a:r>
            <a:endParaRPr lang="hu-HU" sz="1800" dirty="0"/>
          </a:p>
        </c:rich>
      </c:tx>
      <c:overlay val="0"/>
    </c:title>
    <c:autoTitleDeleted val="0"/>
    <c:plotArea>
      <c:layout>
        <c:manualLayout>
          <c:layoutTarget val="inner"/>
          <c:xMode val="edge"/>
          <c:yMode val="edge"/>
          <c:x val="0.10109324876057159"/>
          <c:y val="0.18095232684583867"/>
          <c:w val="0.88193144259745304"/>
          <c:h val="0.65197406517120993"/>
        </c:manualLayout>
      </c:layout>
      <c:barChart>
        <c:barDir val="col"/>
        <c:grouping val="stacked"/>
        <c:varyColors val="0"/>
        <c:ser>
          <c:idx val="0"/>
          <c:order val="0"/>
          <c:tx>
            <c:strRef>
              <c:f>Sheet1!$B$1</c:f>
              <c:strCache>
                <c:ptCount val="1"/>
                <c:pt idx="0">
                  <c:v>Non-spot</c:v>
                </c:pt>
              </c:strCache>
            </c:strRef>
          </c:tx>
          <c:spPr>
            <a:solidFill>
              <a:schemeClr val="tx1">
                <a:lumMod val="50000"/>
                <a:lumOff val="50000"/>
              </a:schemeClr>
            </a:solidFill>
          </c:spPr>
          <c:invertIfNegative val="0"/>
          <c:dLbls>
            <c:spPr>
              <a:noFill/>
              <a:ln>
                <a:noFill/>
              </a:ln>
              <a:effectLst/>
            </c:spPr>
            <c:txPr>
              <a:bodyPr/>
              <a:lstStyle/>
              <a:p>
                <a:pPr>
                  <a:defRPr sz="1600" b="1"/>
                </a:pPr>
                <a:endParaRPr lang="hu-H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Sheet1!$A$3:$A$6</c:f>
              <c:numCache>
                <c:formatCode>General</c:formatCode>
                <c:ptCount val="4"/>
                <c:pt idx="0">
                  <c:v>2015</c:v>
                </c:pt>
                <c:pt idx="1">
                  <c:v>2016</c:v>
                </c:pt>
                <c:pt idx="2">
                  <c:v>2017</c:v>
                </c:pt>
                <c:pt idx="3">
                  <c:v>2018</c:v>
                </c:pt>
              </c:numCache>
            </c:numRef>
          </c:cat>
          <c:val>
            <c:numRef>
              <c:f>Sheet1!$B$3:$B$6</c:f>
              <c:numCache>
                <c:formatCode>#,##0</c:formatCode>
                <c:ptCount val="4"/>
                <c:pt idx="0">
                  <c:v>2820.8936094400001</c:v>
                </c:pt>
                <c:pt idx="1">
                  <c:v>2467</c:v>
                </c:pt>
                <c:pt idx="2">
                  <c:v>3444</c:v>
                </c:pt>
                <c:pt idx="3">
                  <c:v>3745</c:v>
                </c:pt>
              </c:numCache>
            </c:numRef>
          </c:val>
          <c:extLst xmlns:c16r2="http://schemas.microsoft.com/office/drawing/2015/06/chart">
            <c:ext xmlns:c16="http://schemas.microsoft.com/office/drawing/2014/chart" uri="{C3380CC4-5D6E-409C-BE32-E72D297353CC}">
              <c16:uniqueId val="{00000000-5691-42B7-82D1-46679C5698A2}"/>
            </c:ext>
          </c:extLst>
        </c:ser>
        <c:ser>
          <c:idx val="1"/>
          <c:order val="1"/>
          <c:tx>
            <c:strRef>
              <c:f>Sheet1!$C$1</c:f>
              <c:strCache>
                <c:ptCount val="1"/>
                <c:pt idx="0">
                  <c:v>Spot</c:v>
                </c:pt>
              </c:strCache>
            </c:strRef>
          </c:tx>
          <c:spPr>
            <a:solidFill>
              <a:srgbClr val="FFE600"/>
            </a:solidFill>
          </c:spPr>
          <c:invertIfNegative val="0"/>
          <c:dLbls>
            <c:dLbl>
              <c:idx val="0"/>
              <c:layout>
                <c:manualLayout>
                  <c:x val="-4.2609823745191275E-3"/>
                  <c:y val="0"/>
                </c:manualLayout>
              </c:layout>
              <c:tx>
                <c:rich>
                  <a:bodyPr/>
                  <a:lstStyle/>
                  <a:p>
                    <a:r>
                      <a:rPr lang="en-US" sz="1400" b="1" dirty="0"/>
                      <a:t>48 760</a:t>
                    </a:r>
                    <a:endParaRPr lang="en-US" dirty="0"/>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5691-42B7-82D1-46679C5698A2}"/>
                </c:ext>
                <c:ext xmlns:c15="http://schemas.microsoft.com/office/drawing/2012/chart" uri="{CE6537A1-D6FC-4f65-9D91-7224C49458BB}"/>
              </c:extLst>
            </c:dLbl>
            <c:dLbl>
              <c:idx val="1"/>
              <c:tx>
                <c:rich>
                  <a:bodyPr/>
                  <a:lstStyle/>
                  <a:p>
                    <a:r>
                      <a:rPr lang="en-US" sz="1400" b="1" dirty="0"/>
                      <a:t>53 566</a:t>
                    </a:r>
                    <a:endParaRPr lang="en-US" dirty="0"/>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5691-42B7-82D1-46679C5698A2}"/>
                </c:ext>
                <c:ext xmlns:c15="http://schemas.microsoft.com/office/drawing/2012/chart" uri="{CE6537A1-D6FC-4f65-9D91-7224C49458BB}"/>
              </c:extLst>
            </c:dLbl>
            <c:dLbl>
              <c:idx val="2"/>
              <c:tx>
                <c:rich>
                  <a:bodyPr/>
                  <a:lstStyle/>
                  <a:p>
                    <a:r>
                      <a:rPr lang="en-US" sz="1400" b="1" dirty="0"/>
                      <a:t>56</a:t>
                    </a:r>
                    <a:r>
                      <a:rPr lang="en-US" sz="1400" b="1" baseline="0" dirty="0"/>
                      <a:t> 788</a:t>
                    </a:r>
                    <a:endParaRPr lang="en-US" dirty="0"/>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5691-42B7-82D1-46679C5698A2}"/>
                </c:ext>
                <c:ext xmlns:c15="http://schemas.microsoft.com/office/drawing/2012/chart" uri="{CE6537A1-D6FC-4f65-9D91-7224C49458BB}"/>
              </c:extLst>
            </c:dLbl>
            <c:spPr>
              <a:noFill/>
              <a:ln>
                <a:noFill/>
              </a:ln>
              <a:effectLst/>
            </c:spPr>
            <c:txPr>
              <a:bodyPr/>
              <a:lstStyle/>
              <a:p>
                <a:pPr>
                  <a:defRPr sz="1400" b="1"/>
                </a:pPr>
                <a:endParaRPr lang="hu-H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Sheet1!$A$3:$A$6</c:f>
              <c:numCache>
                <c:formatCode>General</c:formatCode>
                <c:ptCount val="4"/>
                <c:pt idx="0">
                  <c:v>2015</c:v>
                </c:pt>
                <c:pt idx="1">
                  <c:v>2016</c:v>
                </c:pt>
                <c:pt idx="2">
                  <c:v>2017</c:v>
                </c:pt>
                <c:pt idx="3">
                  <c:v>2018</c:v>
                </c:pt>
              </c:numCache>
            </c:numRef>
          </c:cat>
          <c:val>
            <c:numRef>
              <c:f>Sheet1!$C$3:$C$6</c:f>
              <c:numCache>
                <c:formatCode>#,##0</c:formatCode>
                <c:ptCount val="4"/>
                <c:pt idx="0">
                  <c:v>48759.771358792445</c:v>
                </c:pt>
                <c:pt idx="1">
                  <c:v>53566</c:v>
                </c:pt>
                <c:pt idx="2">
                  <c:v>56788</c:v>
                </c:pt>
                <c:pt idx="3">
                  <c:v>56997</c:v>
                </c:pt>
              </c:numCache>
            </c:numRef>
          </c:val>
          <c:extLst xmlns:c16r2="http://schemas.microsoft.com/office/drawing/2015/06/chart">
            <c:ext xmlns:c16="http://schemas.microsoft.com/office/drawing/2014/chart" uri="{C3380CC4-5D6E-409C-BE32-E72D297353CC}">
              <c16:uniqueId val="{00000004-5691-42B7-82D1-46679C5698A2}"/>
            </c:ext>
          </c:extLst>
        </c:ser>
        <c:dLbls>
          <c:showLegendKey val="0"/>
          <c:showVal val="0"/>
          <c:showCatName val="0"/>
          <c:showSerName val="0"/>
          <c:showPercent val="0"/>
          <c:showBubbleSize val="0"/>
        </c:dLbls>
        <c:gapWidth val="150"/>
        <c:overlap val="100"/>
        <c:axId val="184346088"/>
        <c:axId val="184349224"/>
      </c:barChart>
      <c:catAx>
        <c:axId val="184346088"/>
        <c:scaling>
          <c:orientation val="minMax"/>
        </c:scaling>
        <c:delete val="0"/>
        <c:axPos val="b"/>
        <c:numFmt formatCode="General" sourceLinked="1"/>
        <c:majorTickMark val="out"/>
        <c:minorTickMark val="none"/>
        <c:tickLblPos val="nextTo"/>
        <c:txPr>
          <a:bodyPr/>
          <a:lstStyle/>
          <a:p>
            <a:pPr>
              <a:defRPr sz="1600"/>
            </a:pPr>
            <a:endParaRPr lang="hu-HU"/>
          </a:p>
        </c:txPr>
        <c:crossAx val="184349224"/>
        <c:crosses val="autoZero"/>
        <c:auto val="1"/>
        <c:lblAlgn val="ctr"/>
        <c:lblOffset val="100"/>
        <c:noMultiLvlLbl val="0"/>
      </c:catAx>
      <c:valAx>
        <c:axId val="184349224"/>
        <c:scaling>
          <c:orientation val="minMax"/>
        </c:scaling>
        <c:delete val="0"/>
        <c:axPos val="l"/>
        <c:majorGridlines>
          <c:spPr>
            <a:ln>
              <a:solidFill>
                <a:schemeClr val="accent1">
                  <a:alpha val="10000"/>
                </a:schemeClr>
              </a:solidFill>
            </a:ln>
          </c:spPr>
        </c:majorGridlines>
        <c:numFmt formatCode="#,##0" sourceLinked="1"/>
        <c:majorTickMark val="out"/>
        <c:minorTickMark val="none"/>
        <c:tickLblPos val="nextTo"/>
        <c:txPr>
          <a:bodyPr/>
          <a:lstStyle/>
          <a:p>
            <a:pPr>
              <a:defRPr sz="1600"/>
            </a:pPr>
            <a:endParaRPr lang="hu-HU"/>
          </a:p>
        </c:txPr>
        <c:crossAx val="184346088"/>
        <c:crosses val="autoZero"/>
        <c:crossBetween val="between"/>
      </c:valAx>
    </c:plotArea>
    <c:legend>
      <c:legendPos val="b"/>
      <c:overlay val="0"/>
      <c:txPr>
        <a:bodyPr/>
        <a:lstStyle/>
        <a:p>
          <a:pPr>
            <a:defRPr sz="1600"/>
          </a:pPr>
          <a:endParaRPr lang="hu-HU"/>
        </a:p>
      </c:txPr>
    </c:legend>
    <c:plotVisOnly val="1"/>
    <c:dispBlanksAs val="gap"/>
    <c:showDLblsOverMax val="0"/>
  </c:chart>
  <c:txPr>
    <a:bodyPr/>
    <a:lstStyle/>
    <a:p>
      <a:pPr>
        <a:defRPr sz="1800"/>
      </a:pPr>
      <a:endParaRPr lang="hu-HU"/>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2160" b="1" i="0" u="none" strike="noStrike" kern="1200" baseline="0">
                <a:solidFill>
                  <a:prstClr val="black"/>
                </a:solidFill>
                <a:latin typeface="+mn-lt"/>
                <a:ea typeface="+mn-ea"/>
                <a:cs typeface="+mn-cs"/>
              </a:defRPr>
            </a:pPr>
            <a:r>
              <a:rPr lang="hu-HU" sz="1800" b="1" i="0" baseline="0" dirty="0">
                <a:effectLst/>
              </a:rPr>
              <a:t>Televíziós reklámbevételek megoszlása reklámspot és non-spot jellegű bevételek között (millió forintban)</a:t>
            </a:r>
            <a:endParaRPr lang="hu-HU" dirty="0">
              <a:effectLst/>
            </a:endParaRPr>
          </a:p>
        </c:rich>
      </c:tx>
      <c:overlay val="0"/>
    </c:title>
    <c:autoTitleDeleted val="0"/>
    <c:plotArea>
      <c:layout/>
      <c:barChart>
        <c:barDir val="col"/>
        <c:grouping val="percentStacked"/>
        <c:varyColors val="0"/>
        <c:ser>
          <c:idx val="0"/>
          <c:order val="0"/>
          <c:tx>
            <c:strRef>
              <c:f>Sheet1!$B$1</c:f>
              <c:strCache>
                <c:ptCount val="1"/>
                <c:pt idx="0">
                  <c:v>Non-spot</c:v>
                </c:pt>
              </c:strCache>
            </c:strRef>
          </c:tx>
          <c:spPr>
            <a:solidFill>
              <a:schemeClr val="tx1">
                <a:lumMod val="50000"/>
                <a:lumOff val="50000"/>
              </a:schemeClr>
            </a:solidFill>
          </c:spPr>
          <c:invertIfNegative val="0"/>
          <c:dLbls>
            <c:spPr>
              <a:noFill/>
              <a:ln>
                <a:noFill/>
              </a:ln>
              <a:effectLst/>
            </c:spPr>
            <c:txPr>
              <a:bodyPr wrap="square" lIns="38100" tIns="19050" rIns="38100" bIns="19050" anchor="ctr">
                <a:spAutoFit/>
              </a:bodyPr>
              <a:lstStyle/>
              <a:p>
                <a:pPr>
                  <a:defRPr b="1"/>
                </a:pPr>
                <a:endParaRPr lang="hu-H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numRef>
              <c:f>Sheet1!$A$3:$A$6</c:f>
              <c:numCache>
                <c:formatCode>General</c:formatCode>
                <c:ptCount val="4"/>
                <c:pt idx="0">
                  <c:v>2015</c:v>
                </c:pt>
                <c:pt idx="1">
                  <c:v>2016</c:v>
                </c:pt>
                <c:pt idx="2">
                  <c:v>2017</c:v>
                </c:pt>
                <c:pt idx="3">
                  <c:v>2018</c:v>
                </c:pt>
              </c:numCache>
            </c:numRef>
          </c:cat>
          <c:val>
            <c:numRef>
              <c:f>Sheet1!$B$3:$B$6</c:f>
              <c:numCache>
                <c:formatCode>#,##0</c:formatCode>
                <c:ptCount val="4"/>
                <c:pt idx="0">
                  <c:v>2820.8936094400001</c:v>
                </c:pt>
                <c:pt idx="1">
                  <c:v>2467</c:v>
                </c:pt>
                <c:pt idx="2">
                  <c:v>3444</c:v>
                </c:pt>
                <c:pt idx="3">
                  <c:v>3745</c:v>
                </c:pt>
              </c:numCache>
            </c:numRef>
          </c:val>
          <c:extLst xmlns:c16r2="http://schemas.microsoft.com/office/drawing/2015/06/chart">
            <c:ext xmlns:c16="http://schemas.microsoft.com/office/drawing/2014/chart" uri="{C3380CC4-5D6E-409C-BE32-E72D297353CC}">
              <c16:uniqueId val="{00000000-647A-4CA0-8A63-77C97C738957}"/>
            </c:ext>
          </c:extLst>
        </c:ser>
        <c:ser>
          <c:idx val="1"/>
          <c:order val="1"/>
          <c:tx>
            <c:strRef>
              <c:f>Sheet1!$C$1</c:f>
              <c:strCache>
                <c:ptCount val="1"/>
                <c:pt idx="0">
                  <c:v>Spot</c:v>
                </c:pt>
              </c:strCache>
            </c:strRef>
          </c:tx>
          <c:invertIfNegative val="0"/>
          <c:dLbls>
            <c:dLbl>
              <c:idx val="0"/>
              <c:tx>
                <c:rich>
                  <a:bodyPr/>
                  <a:lstStyle/>
                  <a:p>
                    <a:fld id="{5959A7C6-A530-41C3-A1EA-924B7FE14631}" type="VALUE">
                      <a:rPr lang="en-US" smtClean="0"/>
                      <a:pPr/>
                      <a:t>[ÉRTÉK]</a:t>
                    </a:fld>
                    <a:endParaRPr lang="en-US" dirty="0"/>
                  </a:p>
                  <a:p>
                    <a:r>
                      <a:rPr lang="en-US" dirty="0"/>
                      <a:t>95%</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647A-4CA0-8A63-77C97C738957}"/>
                </c:ext>
                <c:ext xmlns:c15="http://schemas.microsoft.com/office/drawing/2012/chart" uri="{CE6537A1-D6FC-4f65-9D91-7224C49458BB}">
                  <c15:dlblFieldTable/>
                  <c15:showDataLabelsRange val="0"/>
                </c:ext>
              </c:extLst>
            </c:dLbl>
            <c:dLbl>
              <c:idx val="1"/>
              <c:tx>
                <c:rich>
                  <a:bodyPr/>
                  <a:lstStyle/>
                  <a:p>
                    <a:fld id="{53FA4E93-070C-480C-A58F-4B69222DCEB5}" type="VALUE">
                      <a:rPr lang="en-US" smtClean="0"/>
                      <a:pPr/>
                      <a:t>[ÉRTÉK]</a:t>
                    </a:fld>
                    <a:endParaRPr lang="en-US" dirty="0"/>
                  </a:p>
                  <a:p>
                    <a:r>
                      <a:rPr lang="en-US" dirty="0"/>
                      <a:t>96%</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647A-4CA0-8A63-77C97C738957}"/>
                </c:ext>
                <c:ext xmlns:c15="http://schemas.microsoft.com/office/drawing/2012/chart" uri="{CE6537A1-D6FC-4f65-9D91-7224C49458BB}">
                  <c15:dlblFieldTable/>
                  <c15:showDataLabelsRange val="0"/>
                </c:ext>
              </c:extLst>
            </c:dLbl>
            <c:dLbl>
              <c:idx val="2"/>
              <c:tx>
                <c:rich>
                  <a:bodyPr/>
                  <a:lstStyle/>
                  <a:p>
                    <a:fld id="{23F7D680-8AA5-4455-9388-905749BF4A37}" type="VALUE">
                      <a:rPr lang="en-US" smtClean="0"/>
                      <a:pPr/>
                      <a:t>[ÉRTÉK]</a:t>
                    </a:fld>
                    <a:endParaRPr lang="en-US" dirty="0"/>
                  </a:p>
                  <a:p>
                    <a:r>
                      <a:rPr lang="en-US" dirty="0"/>
                      <a:t>94%</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647A-4CA0-8A63-77C97C738957}"/>
                </c:ext>
                <c:ext xmlns:c15="http://schemas.microsoft.com/office/drawing/2012/chart" uri="{CE6537A1-D6FC-4f65-9D91-7224C49458BB}">
                  <c15:dlblFieldTable/>
                  <c15:showDataLabelsRange val="0"/>
                </c:ext>
              </c:extLst>
            </c:dLbl>
            <c:dLbl>
              <c:idx val="3"/>
              <c:tx>
                <c:rich>
                  <a:bodyPr/>
                  <a:lstStyle/>
                  <a:p>
                    <a:fld id="{3D1EFC78-56AA-4FE0-A7C2-16766938E8A7}" type="VALUE">
                      <a:rPr lang="en-US" smtClean="0"/>
                      <a:pPr/>
                      <a:t>[ÉRTÉK]</a:t>
                    </a:fld>
                    <a:endParaRPr lang="en-US" dirty="0"/>
                  </a:p>
                  <a:p>
                    <a:r>
                      <a:rPr lang="en-US" dirty="0"/>
                      <a:t>94%</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647A-4CA0-8A63-77C97C738957}"/>
                </c:ext>
                <c:ext xmlns:c15="http://schemas.microsoft.com/office/drawing/2012/chart" uri="{CE6537A1-D6FC-4f65-9D91-7224C49458BB}">
                  <c15:dlblFieldTable/>
                  <c15:showDataLabelsRange val="0"/>
                </c:ext>
              </c:extLst>
            </c:dLbl>
            <c:spPr>
              <a:noFill/>
              <a:ln>
                <a:noFill/>
              </a:ln>
              <a:effectLst/>
            </c:spPr>
            <c:txPr>
              <a:bodyPr wrap="square" lIns="38100" tIns="19050" rIns="38100" bIns="19050" anchor="ctr">
                <a:spAutoFit/>
              </a:bodyPr>
              <a:lstStyle/>
              <a:p>
                <a:pPr>
                  <a:defRPr b="1"/>
                </a:pPr>
                <a:endParaRPr lang="hu-H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numRef>
              <c:f>Sheet1!$A$3:$A$6</c:f>
              <c:numCache>
                <c:formatCode>General</c:formatCode>
                <c:ptCount val="4"/>
                <c:pt idx="0">
                  <c:v>2015</c:v>
                </c:pt>
                <c:pt idx="1">
                  <c:v>2016</c:v>
                </c:pt>
                <c:pt idx="2">
                  <c:v>2017</c:v>
                </c:pt>
                <c:pt idx="3">
                  <c:v>2018</c:v>
                </c:pt>
              </c:numCache>
            </c:numRef>
          </c:cat>
          <c:val>
            <c:numRef>
              <c:f>Sheet1!$C$3:$C$6</c:f>
              <c:numCache>
                <c:formatCode>#,##0</c:formatCode>
                <c:ptCount val="4"/>
                <c:pt idx="0">
                  <c:v>48759.771358792445</c:v>
                </c:pt>
                <c:pt idx="1">
                  <c:v>53566</c:v>
                </c:pt>
                <c:pt idx="2">
                  <c:v>56788</c:v>
                </c:pt>
                <c:pt idx="3">
                  <c:v>56997</c:v>
                </c:pt>
              </c:numCache>
            </c:numRef>
          </c:val>
          <c:extLst xmlns:c16r2="http://schemas.microsoft.com/office/drawing/2015/06/chart">
            <c:ext xmlns:c16="http://schemas.microsoft.com/office/drawing/2014/chart" uri="{C3380CC4-5D6E-409C-BE32-E72D297353CC}">
              <c16:uniqueId val="{00000005-647A-4CA0-8A63-77C97C738957}"/>
            </c:ext>
          </c:extLst>
        </c:ser>
        <c:dLbls>
          <c:dLblPos val="ctr"/>
          <c:showLegendKey val="0"/>
          <c:showVal val="1"/>
          <c:showCatName val="0"/>
          <c:showSerName val="0"/>
          <c:showPercent val="0"/>
          <c:showBubbleSize val="0"/>
        </c:dLbls>
        <c:gapWidth val="150"/>
        <c:overlap val="100"/>
        <c:axId val="190915224"/>
        <c:axId val="190915616"/>
      </c:barChart>
      <c:catAx>
        <c:axId val="190915224"/>
        <c:scaling>
          <c:orientation val="minMax"/>
        </c:scaling>
        <c:delete val="0"/>
        <c:axPos val="b"/>
        <c:numFmt formatCode="General" sourceLinked="1"/>
        <c:majorTickMark val="out"/>
        <c:minorTickMark val="none"/>
        <c:tickLblPos val="nextTo"/>
        <c:txPr>
          <a:bodyPr/>
          <a:lstStyle/>
          <a:p>
            <a:pPr>
              <a:defRPr sz="1600"/>
            </a:pPr>
            <a:endParaRPr lang="hu-HU"/>
          </a:p>
        </c:txPr>
        <c:crossAx val="190915616"/>
        <c:crosses val="autoZero"/>
        <c:auto val="1"/>
        <c:lblAlgn val="ctr"/>
        <c:lblOffset val="100"/>
        <c:noMultiLvlLbl val="0"/>
      </c:catAx>
      <c:valAx>
        <c:axId val="190915616"/>
        <c:scaling>
          <c:orientation val="minMax"/>
        </c:scaling>
        <c:delete val="0"/>
        <c:axPos val="l"/>
        <c:majorGridlines>
          <c:spPr>
            <a:ln>
              <a:solidFill>
                <a:schemeClr val="accent1">
                  <a:alpha val="10000"/>
                </a:schemeClr>
              </a:solidFill>
            </a:ln>
          </c:spPr>
        </c:majorGridlines>
        <c:numFmt formatCode="0%" sourceLinked="1"/>
        <c:majorTickMark val="out"/>
        <c:minorTickMark val="none"/>
        <c:tickLblPos val="nextTo"/>
        <c:txPr>
          <a:bodyPr/>
          <a:lstStyle/>
          <a:p>
            <a:pPr>
              <a:defRPr sz="1600"/>
            </a:pPr>
            <a:endParaRPr lang="hu-HU"/>
          </a:p>
        </c:txPr>
        <c:crossAx val="190915224"/>
        <c:crosses val="autoZero"/>
        <c:crossBetween val="between"/>
      </c:valAx>
    </c:plotArea>
    <c:legend>
      <c:legendPos val="b"/>
      <c:overlay val="0"/>
      <c:txPr>
        <a:bodyPr/>
        <a:lstStyle/>
        <a:p>
          <a:pPr>
            <a:defRPr sz="1600"/>
          </a:pPr>
          <a:endParaRPr lang="hu-HU"/>
        </a:p>
      </c:txPr>
    </c:legend>
    <c:plotVisOnly val="1"/>
    <c:dispBlanksAs val="gap"/>
    <c:showDLblsOverMax val="0"/>
  </c:chart>
  <c:txPr>
    <a:bodyPr/>
    <a:lstStyle/>
    <a:p>
      <a:pPr>
        <a:defRPr sz="1800"/>
      </a:pPr>
      <a:endParaRPr lang="hu-H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598786581683574"/>
          <c:y val="1.7296439009211715E-2"/>
          <c:w val="0.49073944941579717"/>
          <c:h val="0.82265951529881554"/>
        </c:manualLayout>
      </c:layout>
      <c:pieChart>
        <c:varyColors val="1"/>
        <c:ser>
          <c:idx val="0"/>
          <c:order val="0"/>
          <c:tx>
            <c:strRef>
              <c:f>Sheet1!$B$1</c:f>
              <c:strCache>
                <c:ptCount val="1"/>
                <c:pt idx="0">
                  <c:v>Sales</c:v>
                </c:pt>
              </c:strCache>
            </c:strRef>
          </c:tx>
          <c:dPt>
            <c:idx val="0"/>
            <c:bubble3D val="0"/>
            <c:spPr>
              <a:solidFill>
                <a:srgbClr val="808080"/>
              </a:solidFill>
            </c:spPr>
            <c:extLst xmlns:c16r2="http://schemas.microsoft.com/office/drawing/2015/06/chart">
              <c:ext xmlns:c16="http://schemas.microsoft.com/office/drawing/2014/chart" uri="{C3380CC4-5D6E-409C-BE32-E72D297353CC}">
                <c16:uniqueId val="{00000001-AA3B-4DAF-AA10-F14E070C742C}"/>
              </c:ext>
            </c:extLst>
          </c:dPt>
          <c:dPt>
            <c:idx val="1"/>
            <c:bubble3D val="0"/>
            <c:spPr>
              <a:solidFill>
                <a:srgbClr val="FFEB00"/>
              </a:solidFill>
            </c:spPr>
            <c:extLst xmlns:c16r2="http://schemas.microsoft.com/office/drawing/2015/06/chart">
              <c:ext xmlns:c16="http://schemas.microsoft.com/office/drawing/2014/chart" uri="{C3380CC4-5D6E-409C-BE32-E72D297353CC}">
                <c16:uniqueId val="{00000003-AA3B-4DAF-AA10-F14E070C742C}"/>
              </c:ext>
            </c:extLst>
          </c:dPt>
          <c:dPt>
            <c:idx val="2"/>
            <c:bubble3D val="0"/>
            <c:spPr>
              <a:solidFill>
                <a:schemeClr val="bg1">
                  <a:lumMod val="75000"/>
                </a:schemeClr>
              </a:solidFill>
            </c:spPr>
            <c:extLst xmlns:c16r2="http://schemas.microsoft.com/office/drawing/2015/06/chart">
              <c:ext xmlns:c16="http://schemas.microsoft.com/office/drawing/2014/chart" uri="{C3380CC4-5D6E-409C-BE32-E72D297353CC}">
                <c16:uniqueId val="{00000005-AA3B-4DAF-AA10-F14E070C742C}"/>
              </c:ext>
            </c:extLst>
          </c:dPt>
          <c:dPt>
            <c:idx val="3"/>
            <c:bubble3D val="0"/>
            <c:spPr>
              <a:solidFill>
                <a:schemeClr val="bg2">
                  <a:lumMod val="20000"/>
                  <a:lumOff val="80000"/>
                </a:schemeClr>
              </a:solidFill>
            </c:spPr>
            <c:extLst xmlns:c16r2="http://schemas.microsoft.com/office/drawing/2015/06/chart">
              <c:ext xmlns:c16="http://schemas.microsoft.com/office/drawing/2014/chart" uri="{C3380CC4-5D6E-409C-BE32-E72D297353CC}">
                <c16:uniqueId val="{00000007-AA3B-4DAF-AA10-F14E070C742C}"/>
              </c:ext>
            </c:extLst>
          </c:dPt>
          <c:dLbls>
            <c:dLbl>
              <c:idx val="0"/>
              <c:layout>
                <c:manualLayout>
                  <c:x val="1.2011482461398448E-2"/>
                  <c:y val="1.303967540468098E-2"/>
                </c:manualLayout>
              </c:layout>
              <c:tx>
                <c:rich>
                  <a:bodyPr wrap="square" lIns="38100" tIns="19050" rIns="38100" bIns="19050" anchor="ctr">
                    <a:noAutofit/>
                  </a:bodyPr>
                  <a:lstStyle/>
                  <a:p>
                    <a:pPr>
                      <a:defRPr/>
                    </a:pPr>
                    <a:fld id="{DBD27AAB-A608-4EF9-AE04-120275638BF5}" type="VALUE">
                      <a:rPr lang="en-US"/>
                      <a:pPr>
                        <a:defRPr/>
                      </a:pPr>
                      <a:t>[ÉRTÉK]</a:t>
                    </a:fld>
                    <a:r>
                      <a:rPr lang="en-US" baseline="0" dirty="0"/>
                      <a:t>; </a:t>
                    </a:r>
                  </a:p>
                  <a:p>
                    <a:pPr>
                      <a:defRPr/>
                    </a:pPr>
                    <a:fld id="{14068BA1-2573-4487-B545-872D0CA7C468}" type="PERCENTAGE">
                      <a:rPr lang="en-US" baseline="0" smtClean="0"/>
                      <a:pPr>
                        <a:defRPr/>
                      </a:pPr>
                      <a:t>[SZÁZALÉK]</a:t>
                    </a:fld>
                    <a:endParaRPr lang="hu-HU"/>
                  </a:p>
                </c:rich>
              </c:tx>
              <c:spPr>
                <a:noFill/>
                <a:ln>
                  <a:noFill/>
                </a:ln>
                <a:effectLst/>
              </c:spPr>
              <c:dLblPos val="bestFit"/>
              <c:showLegendKey val="0"/>
              <c:showVal val="1"/>
              <c:showCatName val="0"/>
              <c:showSerName val="0"/>
              <c:showPercent val="1"/>
              <c:showBubbleSize val="0"/>
              <c:extLst xmlns:c16r2="http://schemas.microsoft.com/office/drawing/2015/06/chart">
                <c:ext xmlns:c16="http://schemas.microsoft.com/office/drawing/2014/chart" uri="{C3380CC4-5D6E-409C-BE32-E72D297353CC}">
                  <c16:uniqueId val="{00000001-AA3B-4DAF-AA10-F14E070C742C}"/>
                </c:ext>
                <c:ext xmlns:c15="http://schemas.microsoft.com/office/drawing/2012/chart" uri="{CE6537A1-D6FC-4f65-9D91-7224C49458BB}">
                  <c15:layout>
                    <c:manualLayout>
                      <c:w val="0.13775623549773797"/>
                      <c:h val="0.10634696697865696"/>
                    </c:manualLayout>
                  </c15:layout>
                  <c15:dlblFieldTable/>
                  <c15:showDataLabelsRange val="0"/>
                </c:ext>
              </c:extLst>
            </c:dLbl>
            <c:dLbl>
              <c:idx val="1"/>
              <c:layout>
                <c:manualLayout>
                  <c:x val="-1.2509325476912376E-2"/>
                  <c:y val="-1.5114573687644633E-2"/>
                </c:manualLayout>
              </c:layout>
              <c:tx>
                <c:rich>
                  <a:bodyPr/>
                  <a:lstStyle/>
                  <a:p>
                    <a:fld id="{0D6D282A-054A-40C8-B6C5-9AE7372CA9D7}" type="VALUE">
                      <a:rPr lang="en-US"/>
                      <a:pPr/>
                      <a:t>[ÉRTÉK]</a:t>
                    </a:fld>
                    <a:r>
                      <a:rPr lang="en-US" baseline="0" dirty="0"/>
                      <a:t>; </a:t>
                    </a:r>
                  </a:p>
                  <a:p>
                    <a:fld id="{35044B3F-019F-456A-BC28-2E0A8D36997D}" type="PERCENTAGE">
                      <a:rPr lang="en-US" baseline="0" smtClean="0"/>
                      <a:pPr/>
                      <a:t>[SZÁZALÉK]</a:t>
                    </a:fld>
                    <a:endParaRPr lang="hu-HU"/>
                  </a:p>
                </c:rich>
              </c:tx>
              <c:dLblPos val="bestFit"/>
              <c:showLegendKey val="0"/>
              <c:showVal val="1"/>
              <c:showCatName val="0"/>
              <c:showSerName val="0"/>
              <c:showPercent val="1"/>
              <c:showBubbleSize val="0"/>
              <c:extLst xmlns:c16r2="http://schemas.microsoft.com/office/drawing/2015/06/chart">
                <c:ext xmlns:c16="http://schemas.microsoft.com/office/drawing/2014/chart" uri="{C3380CC4-5D6E-409C-BE32-E72D297353CC}">
                  <c16:uniqueId val="{00000003-AA3B-4DAF-AA10-F14E070C742C}"/>
                </c:ext>
                <c:ext xmlns:c15="http://schemas.microsoft.com/office/drawing/2012/chart" uri="{CE6537A1-D6FC-4f65-9D91-7224C49458BB}">
                  <c15:dlblFieldTable/>
                  <c15:showDataLabelsRange val="0"/>
                </c:ext>
              </c:extLst>
            </c:dLbl>
            <c:spPr>
              <a:noFill/>
              <a:ln>
                <a:noFill/>
              </a:ln>
              <a:effectLst/>
            </c:spPr>
            <c:dLblPos val="bestFit"/>
            <c:showLegendKey val="0"/>
            <c:showVal val="1"/>
            <c:showCatName val="0"/>
            <c:showSerName val="0"/>
            <c:showPercent val="1"/>
            <c:showBubbleSize val="0"/>
            <c:showLeaderLines val="1"/>
            <c:extLst xmlns:c16r2="http://schemas.microsoft.com/office/drawing/2015/06/chart">
              <c:ext xmlns:c15="http://schemas.microsoft.com/office/drawing/2012/chart" uri="{CE6537A1-D6FC-4f65-9D91-7224C49458BB}"/>
            </c:extLst>
          </c:dLbls>
          <c:cat>
            <c:strRef>
              <c:f>Sheet1!$A$2:$A$3</c:f>
              <c:strCache>
                <c:ptCount val="2"/>
                <c:pt idx="0">
                  <c:v>Állami</c:v>
                </c:pt>
                <c:pt idx="1">
                  <c:v>Nem állami</c:v>
                </c:pt>
              </c:strCache>
            </c:strRef>
          </c:cat>
          <c:val>
            <c:numRef>
              <c:f>Sheet1!$B$2:$B$3</c:f>
              <c:numCache>
                <c:formatCode>#,##0</c:formatCode>
                <c:ptCount val="2"/>
                <c:pt idx="0">
                  <c:v>6946</c:v>
                </c:pt>
                <c:pt idx="1">
                  <c:v>53796</c:v>
                </c:pt>
              </c:numCache>
            </c:numRef>
          </c:val>
          <c:extLst xmlns:c16r2="http://schemas.microsoft.com/office/drawing/2015/06/chart">
            <c:ext xmlns:c16="http://schemas.microsoft.com/office/drawing/2014/chart" uri="{C3380CC4-5D6E-409C-BE32-E72D297353CC}">
              <c16:uniqueId val="{00000008-AA3B-4DAF-AA10-F14E070C742C}"/>
            </c:ext>
          </c:extLst>
        </c:ser>
        <c:dLbls>
          <c:showLegendKey val="0"/>
          <c:showVal val="0"/>
          <c:showCatName val="0"/>
          <c:showSerName val="0"/>
          <c:showPercent val="0"/>
          <c:showBubbleSize val="0"/>
          <c:showLeaderLines val="1"/>
        </c:dLbls>
        <c:firstSliceAng val="62"/>
      </c:pieChart>
    </c:plotArea>
    <c:legend>
      <c:legendPos val="r"/>
      <c:layout>
        <c:manualLayout>
          <c:xMode val="edge"/>
          <c:yMode val="edge"/>
          <c:x val="0.34159149293007041"/>
          <c:y val="0.82161550950873286"/>
          <c:w val="0.30076613067244901"/>
          <c:h val="0.17838449049126723"/>
        </c:manualLayout>
      </c:layout>
      <c:overlay val="0"/>
      <c:txPr>
        <a:bodyPr/>
        <a:lstStyle/>
        <a:p>
          <a:pPr>
            <a:defRPr>
              <a:solidFill>
                <a:schemeClr val="tx1"/>
              </a:solidFill>
            </a:defRPr>
          </a:pPr>
          <a:endParaRPr lang="hu-HU"/>
        </a:p>
      </c:txPr>
    </c:legend>
    <c:plotVisOnly val="1"/>
    <c:dispBlanksAs val="gap"/>
    <c:showDLblsOverMax val="0"/>
  </c:chart>
  <c:txPr>
    <a:bodyPr/>
    <a:lstStyle/>
    <a:p>
      <a:pPr>
        <a:defRPr sz="1800"/>
      </a:pPr>
      <a:endParaRPr lang="hu-HU"/>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hu-HU" sz="1800" dirty="0"/>
              <a:t>Televíziós</a:t>
            </a:r>
            <a:r>
              <a:rPr lang="hu-HU" sz="1800" baseline="0" dirty="0"/>
              <a:t> reklámbevételek megoszlása az állami és nem állami  bevételek között (millió forintban)</a:t>
            </a:r>
            <a:endParaRPr lang="hu-HU" sz="1800" dirty="0"/>
          </a:p>
        </c:rich>
      </c:tx>
      <c:overlay val="0"/>
    </c:title>
    <c:autoTitleDeleted val="0"/>
    <c:plotArea>
      <c:layout>
        <c:manualLayout>
          <c:layoutTarget val="inner"/>
          <c:xMode val="edge"/>
          <c:yMode val="edge"/>
          <c:x val="0.10109324876057159"/>
          <c:y val="0.18095232684583867"/>
          <c:w val="0.88193144259745304"/>
          <c:h val="0.65197406517120993"/>
        </c:manualLayout>
      </c:layout>
      <c:barChart>
        <c:barDir val="col"/>
        <c:grouping val="stacked"/>
        <c:varyColors val="0"/>
        <c:ser>
          <c:idx val="0"/>
          <c:order val="0"/>
          <c:tx>
            <c:strRef>
              <c:f>Sheet1!$B$1</c:f>
              <c:strCache>
                <c:ptCount val="1"/>
                <c:pt idx="0">
                  <c:v>Állami</c:v>
                </c:pt>
              </c:strCache>
            </c:strRef>
          </c:tx>
          <c:spPr>
            <a:solidFill>
              <a:srgbClr val="808080"/>
            </a:solidFill>
          </c:spPr>
          <c:invertIfNegative val="0"/>
          <c:dLbls>
            <c:dLbl>
              <c:idx val="1"/>
              <c:layout>
                <c:manualLayout>
                  <c:x val="-4.2609823745191015E-3"/>
                  <c:y val="0"/>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B681-4721-8551-AE5ECC4E5119}"/>
                </c:ext>
                <c:ext xmlns:c15="http://schemas.microsoft.com/office/drawing/2012/chart" uri="{CE6537A1-D6FC-4f65-9D91-7224C49458BB}"/>
              </c:extLst>
            </c:dLbl>
            <c:dLbl>
              <c:idx val="2"/>
              <c:layout>
                <c:manualLayout>
                  <c:x val="-4.2609823745191015E-3"/>
                  <c:y val="-9.322992886262876E-3"/>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B681-4721-8551-AE5ECC4E5119}"/>
                </c:ext>
                <c:ext xmlns:c15="http://schemas.microsoft.com/office/drawing/2012/chart" uri="{CE6537A1-D6FC-4f65-9D91-7224C49458BB}"/>
              </c:extLst>
            </c:dLbl>
            <c:dLbl>
              <c:idx val="3"/>
              <c:layout>
                <c:manualLayout>
                  <c:x val="0"/>
                  <c:y val="-6.9922446646970924E-3"/>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B681-4721-8551-AE5ECC4E5119}"/>
                </c:ext>
                <c:ext xmlns:c15="http://schemas.microsoft.com/office/drawing/2012/chart" uri="{CE6537A1-D6FC-4f65-9D91-7224C49458BB}"/>
              </c:extLst>
            </c:dLbl>
            <c:spPr>
              <a:noFill/>
              <a:ln>
                <a:noFill/>
              </a:ln>
              <a:effectLst/>
            </c:spPr>
            <c:txPr>
              <a:bodyPr wrap="square" lIns="38100" tIns="19050" rIns="38100" bIns="19050" anchor="ctr">
                <a:spAutoFit/>
              </a:bodyPr>
              <a:lstStyle/>
              <a:p>
                <a:pPr>
                  <a:defRPr b="1"/>
                </a:pPr>
                <a:endParaRPr lang="hu-H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numRef>
              <c:f>Sheet1!$A$3:$A$6</c:f>
              <c:numCache>
                <c:formatCode>General</c:formatCode>
                <c:ptCount val="4"/>
                <c:pt idx="0">
                  <c:v>2015</c:v>
                </c:pt>
                <c:pt idx="1">
                  <c:v>2016</c:v>
                </c:pt>
                <c:pt idx="2">
                  <c:v>2017</c:v>
                </c:pt>
                <c:pt idx="3">
                  <c:v>2018</c:v>
                </c:pt>
              </c:numCache>
            </c:numRef>
          </c:cat>
          <c:val>
            <c:numRef>
              <c:f>Sheet1!$B$3:$B$6</c:f>
              <c:numCache>
                <c:formatCode>_-* #,##0\ _F_t_-;\-* #,##0\ _F_t_-;_-* "-"??\ _F_t_-;_-@_-</c:formatCode>
                <c:ptCount val="4"/>
                <c:pt idx="0">
                  <c:v>2605.0433546651034</c:v>
                </c:pt>
                <c:pt idx="1">
                  <c:v>6305.9618706201909</c:v>
                </c:pt>
                <c:pt idx="2">
                  <c:v>7509</c:v>
                </c:pt>
                <c:pt idx="3" formatCode="#,##0">
                  <c:v>6946</c:v>
                </c:pt>
              </c:numCache>
            </c:numRef>
          </c:val>
          <c:extLst xmlns:c16r2="http://schemas.microsoft.com/office/drawing/2015/06/chart">
            <c:ext xmlns:c16="http://schemas.microsoft.com/office/drawing/2014/chart" uri="{C3380CC4-5D6E-409C-BE32-E72D297353CC}">
              <c16:uniqueId val="{00000003-B681-4721-8551-AE5ECC4E5119}"/>
            </c:ext>
          </c:extLst>
        </c:ser>
        <c:ser>
          <c:idx val="1"/>
          <c:order val="1"/>
          <c:tx>
            <c:strRef>
              <c:f>Sheet1!$C$1</c:f>
              <c:strCache>
                <c:ptCount val="1"/>
                <c:pt idx="0">
                  <c:v>Nem állami</c:v>
                </c:pt>
              </c:strCache>
            </c:strRef>
          </c:tx>
          <c:spPr>
            <a:solidFill>
              <a:srgbClr val="FFE600"/>
            </a:solidFill>
          </c:spPr>
          <c:invertIfNegative val="0"/>
          <c:dLbls>
            <c:spPr>
              <a:noFill/>
              <a:ln>
                <a:noFill/>
              </a:ln>
              <a:effectLst/>
            </c:spPr>
            <c:txPr>
              <a:bodyPr wrap="square" lIns="38100" tIns="19050" rIns="38100" bIns="19050" anchor="ctr">
                <a:spAutoFit/>
              </a:bodyPr>
              <a:lstStyle/>
              <a:p>
                <a:pPr>
                  <a:defRPr b="1"/>
                </a:pPr>
                <a:endParaRPr lang="hu-H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numRef>
              <c:f>Sheet1!$A$3:$A$6</c:f>
              <c:numCache>
                <c:formatCode>General</c:formatCode>
                <c:ptCount val="4"/>
                <c:pt idx="0">
                  <c:v>2015</c:v>
                </c:pt>
                <c:pt idx="1">
                  <c:v>2016</c:v>
                </c:pt>
                <c:pt idx="2">
                  <c:v>2017</c:v>
                </c:pt>
                <c:pt idx="3">
                  <c:v>2018</c:v>
                </c:pt>
              </c:numCache>
            </c:numRef>
          </c:cat>
          <c:val>
            <c:numRef>
              <c:f>Sheet1!$C$3:$C$6</c:f>
              <c:numCache>
                <c:formatCode>_-* #,##0\ _F_t_-;\-* #,##0\ _F_t_-;_-* "-"??\ _F_t_-;_-@_-</c:formatCode>
                <c:ptCount val="4"/>
                <c:pt idx="0">
                  <c:v>48975.956645334896</c:v>
                </c:pt>
                <c:pt idx="1">
                  <c:v>49727.038129379813</c:v>
                </c:pt>
                <c:pt idx="2">
                  <c:v>52723</c:v>
                </c:pt>
                <c:pt idx="3" formatCode="#,##0">
                  <c:v>53796</c:v>
                </c:pt>
              </c:numCache>
            </c:numRef>
          </c:val>
          <c:extLst xmlns:c16r2="http://schemas.microsoft.com/office/drawing/2015/06/chart">
            <c:ext xmlns:c16="http://schemas.microsoft.com/office/drawing/2014/chart" uri="{C3380CC4-5D6E-409C-BE32-E72D297353CC}">
              <c16:uniqueId val="{00000004-B681-4721-8551-AE5ECC4E5119}"/>
            </c:ext>
          </c:extLst>
        </c:ser>
        <c:dLbls>
          <c:dLblPos val="ctr"/>
          <c:showLegendKey val="0"/>
          <c:showVal val="1"/>
          <c:showCatName val="0"/>
          <c:showSerName val="0"/>
          <c:showPercent val="0"/>
          <c:showBubbleSize val="0"/>
        </c:dLbls>
        <c:gapWidth val="150"/>
        <c:overlap val="100"/>
        <c:axId val="190917576"/>
        <c:axId val="190916792"/>
      </c:barChart>
      <c:catAx>
        <c:axId val="190917576"/>
        <c:scaling>
          <c:orientation val="minMax"/>
        </c:scaling>
        <c:delete val="0"/>
        <c:axPos val="b"/>
        <c:numFmt formatCode="General" sourceLinked="1"/>
        <c:majorTickMark val="out"/>
        <c:minorTickMark val="none"/>
        <c:tickLblPos val="nextTo"/>
        <c:txPr>
          <a:bodyPr/>
          <a:lstStyle/>
          <a:p>
            <a:pPr>
              <a:defRPr sz="1600"/>
            </a:pPr>
            <a:endParaRPr lang="hu-HU"/>
          </a:p>
        </c:txPr>
        <c:crossAx val="190916792"/>
        <c:crosses val="autoZero"/>
        <c:auto val="1"/>
        <c:lblAlgn val="ctr"/>
        <c:lblOffset val="100"/>
        <c:noMultiLvlLbl val="0"/>
      </c:catAx>
      <c:valAx>
        <c:axId val="190916792"/>
        <c:scaling>
          <c:orientation val="minMax"/>
        </c:scaling>
        <c:delete val="0"/>
        <c:axPos val="l"/>
        <c:majorGridlines>
          <c:spPr>
            <a:ln>
              <a:solidFill>
                <a:schemeClr val="accent1">
                  <a:alpha val="10000"/>
                </a:schemeClr>
              </a:solidFill>
            </a:ln>
          </c:spPr>
        </c:majorGridlines>
        <c:numFmt formatCode="_-* #,##0\ _F_t_-;\-* #,##0\ _F_t_-;_-* &quot;-&quot;??\ _F_t_-;_-@_-" sourceLinked="1"/>
        <c:majorTickMark val="out"/>
        <c:minorTickMark val="none"/>
        <c:tickLblPos val="nextTo"/>
        <c:txPr>
          <a:bodyPr/>
          <a:lstStyle/>
          <a:p>
            <a:pPr>
              <a:defRPr sz="1600"/>
            </a:pPr>
            <a:endParaRPr lang="hu-HU"/>
          </a:p>
        </c:txPr>
        <c:crossAx val="190917576"/>
        <c:crosses val="autoZero"/>
        <c:crossBetween val="between"/>
      </c:valAx>
    </c:plotArea>
    <c:legend>
      <c:legendPos val="b"/>
      <c:overlay val="0"/>
      <c:txPr>
        <a:bodyPr/>
        <a:lstStyle/>
        <a:p>
          <a:pPr>
            <a:defRPr sz="1600"/>
          </a:pPr>
          <a:endParaRPr lang="hu-HU"/>
        </a:p>
      </c:txPr>
    </c:legend>
    <c:plotVisOnly val="1"/>
    <c:dispBlanksAs val="gap"/>
    <c:showDLblsOverMax val="0"/>
  </c:chart>
  <c:txPr>
    <a:bodyPr/>
    <a:lstStyle/>
    <a:p>
      <a:pPr>
        <a:defRPr sz="1800"/>
      </a:pPr>
      <a:endParaRPr lang="hu-HU"/>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lvl="0" indent="0" algn="ctr" defTabSz="914400" rtl="0" eaLnBrk="1" fontAlgn="auto" latinLnBrk="0" hangingPunct="1">
              <a:lnSpc>
                <a:spcPct val="100000"/>
              </a:lnSpc>
              <a:spcBef>
                <a:spcPts val="0"/>
              </a:spcBef>
              <a:spcAft>
                <a:spcPts val="0"/>
              </a:spcAft>
              <a:buClrTx/>
              <a:buSzTx/>
              <a:buFontTx/>
              <a:buNone/>
              <a:tabLst/>
              <a:defRPr sz="2160" b="1" i="0" u="none" strike="noStrike" kern="1200" baseline="0">
                <a:solidFill>
                  <a:prstClr val="black"/>
                </a:solidFill>
                <a:latin typeface="+mn-lt"/>
                <a:ea typeface="+mn-ea"/>
                <a:cs typeface="+mn-cs"/>
              </a:defRPr>
            </a:pPr>
            <a:r>
              <a:rPr lang="hu-HU" sz="1800" b="1" i="0" baseline="0" dirty="0">
                <a:effectLst/>
              </a:rPr>
              <a:t>Televíziós reklámbevételek összege az elmúlt években állami és nem állami megbontásban (millió forintban)</a:t>
            </a:r>
            <a:endParaRPr lang="hu-HU" dirty="0">
              <a:effectLst/>
            </a:endParaRPr>
          </a:p>
        </c:rich>
      </c:tx>
      <c:overlay val="0"/>
    </c:title>
    <c:autoTitleDeleted val="0"/>
    <c:plotArea>
      <c:layout>
        <c:manualLayout>
          <c:layoutTarget val="inner"/>
          <c:xMode val="edge"/>
          <c:yMode val="edge"/>
          <c:x val="8.5361020601126894E-2"/>
          <c:y val="0.16759770828943563"/>
          <c:w val="0.89929402212310061"/>
          <c:h val="0.68475187882137989"/>
        </c:manualLayout>
      </c:layout>
      <c:barChart>
        <c:barDir val="col"/>
        <c:grouping val="percentStacked"/>
        <c:varyColors val="0"/>
        <c:ser>
          <c:idx val="0"/>
          <c:order val="0"/>
          <c:tx>
            <c:strRef>
              <c:f>Sheet1!$B$1</c:f>
              <c:strCache>
                <c:ptCount val="1"/>
                <c:pt idx="0">
                  <c:v>Állami</c:v>
                </c:pt>
              </c:strCache>
            </c:strRef>
          </c:tx>
          <c:spPr>
            <a:solidFill>
              <a:schemeClr val="accent1"/>
            </a:solidFill>
          </c:spPr>
          <c:invertIfNegative val="0"/>
          <c:dPt>
            <c:idx val="0"/>
            <c:invertIfNegative val="0"/>
            <c:bubble3D val="0"/>
            <c:spPr>
              <a:solidFill>
                <a:schemeClr val="accent1"/>
              </a:solidFill>
            </c:spPr>
            <c:extLst xmlns:c16r2="http://schemas.microsoft.com/office/drawing/2015/06/chart">
              <c:ext xmlns:c16="http://schemas.microsoft.com/office/drawing/2014/chart" uri="{C3380CC4-5D6E-409C-BE32-E72D297353CC}">
                <c16:uniqueId val="{00000001-25C5-46D6-9CE3-DE38A9037DF9}"/>
              </c:ext>
            </c:extLst>
          </c:dPt>
          <c:dLbls>
            <c:dLbl>
              <c:idx val="0"/>
              <c:layout>
                <c:manualLayout>
                  <c:x val="0"/>
                  <c:y val="-2.1863925808561519E-2"/>
                </c:manualLayout>
              </c:layout>
              <c:tx>
                <c:rich>
                  <a:bodyPr/>
                  <a:lstStyle/>
                  <a:p>
                    <a:fld id="{D33D2AC0-A6CC-4783-B421-0D02EE4C7340}" type="VALUE">
                      <a:rPr lang="en-US" smtClean="0"/>
                      <a:pPr/>
                      <a:t>[ÉRTÉK]</a:t>
                    </a:fld>
                    <a:endParaRPr lang="en-US" dirty="0"/>
                  </a:p>
                  <a:p>
                    <a:r>
                      <a:rPr lang="en-US" dirty="0" smtClean="0"/>
                      <a:t>5%</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25C5-46D6-9CE3-DE38A9037DF9}"/>
                </c:ext>
                <c:ext xmlns:c15="http://schemas.microsoft.com/office/drawing/2012/chart" uri="{CE6537A1-D6FC-4f65-9D91-7224C49458BB}">
                  <c15:dlblFieldTable/>
                  <c15:showDataLabelsRange val="0"/>
                </c:ext>
              </c:extLst>
            </c:dLbl>
            <c:dLbl>
              <c:idx val="1"/>
              <c:layout>
                <c:manualLayout>
                  <c:x val="-1.3949961159793181E-3"/>
                  <c:y val="-3.8749647678233766E-2"/>
                </c:manualLayout>
              </c:layout>
              <c:tx>
                <c:rich>
                  <a:bodyPr/>
                  <a:lstStyle/>
                  <a:p>
                    <a:fld id="{1B434712-8936-487E-B735-4727D5C84520}" type="VALUE">
                      <a:rPr lang="en-US" smtClean="0"/>
                      <a:pPr/>
                      <a:t>[ÉRTÉK]</a:t>
                    </a:fld>
                    <a:endParaRPr lang="en-US" dirty="0"/>
                  </a:p>
                  <a:p>
                    <a:r>
                      <a:rPr lang="en-US" dirty="0" smtClean="0"/>
                      <a:t>11%</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25C5-46D6-9CE3-DE38A9037DF9}"/>
                </c:ext>
                <c:ext xmlns:c15="http://schemas.microsoft.com/office/drawing/2012/chart" uri="{CE6537A1-D6FC-4f65-9D91-7224C49458BB}">
                  <c15:dlblFieldTable/>
                  <c15:showDataLabelsRange val="0"/>
                </c:ext>
              </c:extLst>
            </c:dLbl>
            <c:dLbl>
              <c:idx val="2"/>
              <c:layout>
                <c:manualLayout>
                  <c:x val="0"/>
                  <c:y val="-4.7443443805020434E-2"/>
                </c:manualLayout>
              </c:layout>
              <c:tx>
                <c:rich>
                  <a:bodyPr/>
                  <a:lstStyle/>
                  <a:p>
                    <a:fld id="{B2E64369-BA2B-4D7A-8162-D4F01CEE1997}" type="VALUE">
                      <a:rPr lang="en-US" smtClean="0"/>
                      <a:pPr/>
                      <a:t>[ÉRTÉK]</a:t>
                    </a:fld>
                    <a:endParaRPr lang="en-US" dirty="0"/>
                  </a:p>
                  <a:p>
                    <a:r>
                      <a:rPr lang="en-US" dirty="0" smtClean="0"/>
                      <a:t>12%</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3"/>
              <c:layout>
                <c:manualLayout>
                  <c:x val="1.0229853341042923E-16"/>
                  <c:y val="-3.7337441701579759E-2"/>
                </c:manualLayout>
              </c:layout>
              <c:tx>
                <c:rich>
                  <a:bodyPr/>
                  <a:lstStyle/>
                  <a:p>
                    <a:fld id="{B01E71B2-7E4B-4487-9DC1-FD9CD9FBB211}" type="VALUE">
                      <a:rPr lang="en-US" smtClean="0"/>
                      <a:pPr/>
                      <a:t>[ÉRTÉK]</a:t>
                    </a:fld>
                    <a:endParaRPr lang="en-US" dirty="0"/>
                  </a:p>
                  <a:p>
                    <a:r>
                      <a:rPr lang="en-US" dirty="0" smtClean="0"/>
                      <a:t>11%</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4"/>
              <c:tx>
                <c:rich>
                  <a:bodyPr/>
                  <a:lstStyle/>
                  <a:p>
                    <a:fld id="{DE3180EA-9A32-4778-882A-96B35960C405}" type="VALUE">
                      <a:rPr lang="en-US" smtClean="0"/>
                      <a:pPr/>
                      <a:t>[ÉRTÉK]</a:t>
                    </a:fld>
                    <a:endParaRPr lang="en-US" dirty="0"/>
                  </a:p>
                  <a:p>
                    <a:r>
                      <a:rPr lang="en-US" dirty="0"/>
                      <a:t>3%</a:t>
                    </a:r>
                  </a:p>
                </c:rich>
              </c:tx>
              <c:dLblPos val="inBase"/>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25C5-46D6-9CE3-DE38A9037DF9}"/>
                </c:ext>
                <c:ext xmlns:c15="http://schemas.microsoft.com/office/drawing/2012/chart" uri="{CE6537A1-D6FC-4f65-9D91-7224C49458BB}">
                  <c15:dlblFieldTable/>
                  <c15:showDataLabelsRange val="0"/>
                </c:ext>
              </c:extLst>
            </c:dLbl>
            <c:dLbl>
              <c:idx val="5"/>
              <c:tx>
                <c:rich>
                  <a:bodyPr/>
                  <a:lstStyle/>
                  <a:p>
                    <a:fld id="{1EFBD6F9-CF42-46AA-BD7B-CEE484E468DC}" type="VALUE">
                      <a:rPr lang="en-US" smtClean="0"/>
                      <a:pPr/>
                      <a:t>[ÉRTÉK]</a:t>
                    </a:fld>
                    <a:endParaRPr lang="en-US" dirty="0"/>
                  </a:p>
                  <a:p>
                    <a:r>
                      <a:rPr lang="en-US" dirty="0"/>
                      <a:t>7%</a:t>
                    </a:r>
                  </a:p>
                </c:rich>
              </c:tx>
              <c:dLblPos val="inBase"/>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25C5-46D6-9CE3-DE38A9037DF9}"/>
                </c:ext>
                <c:ext xmlns:c15="http://schemas.microsoft.com/office/drawing/2012/chart" uri="{CE6537A1-D6FC-4f65-9D91-7224C49458BB}">
                  <c15:dlblFieldTable/>
                  <c15:showDataLabelsRange val="0"/>
                </c:ext>
              </c:extLst>
            </c:dLbl>
            <c:dLbl>
              <c:idx val="6"/>
              <c:tx>
                <c:rich>
                  <a:bodyPr/>
                  <a:lstStyle/>
                  <a:p>
                    <a:fld id="{EEE6D8F7-87C5-425E-B6B1-A109E51499B2}" type="VALUE">
                      <a:rPr lang="en-US" smtClean="0"/>
                      <a:pPr/>
                      <a:t>[ÉRTÉK]</a:t>
                    </a:fld>
                    <a:endParaRPr lang="en-US" dirty="0"/>
                  </a:p>
                  <a:p>
                    <a:r>
                      <a:rPr lang="en-US" dirty="0"/>
                      <a:t>5%</a:t>
                    </a:r>
                  </a:p>
                </c:rich>
              </c:tx>
              <c:dLblPos val="inBase"/>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25C5-46D6-9CE3-DE38A9037DF9}"/>
                </c:ext>
                <c:ext xmlns:c15="http://schemas.microsoft.com/office/drawing/2012/chart" uri="{CE6537A1-D6FC-4f65-9D91-7224C49458BB}">
                  <c15:dlblFieldTable/>
                  <c15:showDataLabelsRange val="0"/>
                </c:ext>
              </c:extLst>
            </c:dLbl>
            <c:dLbl>
              <c:idx val="7"/>
              <c:layout>
                <c:manualLayout>
                  <c:x val="0"/>
                  <c:y val="-1.2368888414565819E-2"/>
                </c:manualLayout>
              </c:layout>
              <c:tx>
                <c:rich>
                  <a:bodyPr/>
                  <a:lstStyle/>
                  <a:p>
                    <a:fld id="{81B22E32-5546-4BC4-872D-CF4CC68998FB}" type="VALUE">
                      <a:rPr lang="en-US" smtClean="0"/>
                      <a:pPr/>
                      <a:t>[ÉRTÉK]</a:t>
                    </a:fld>
                    <a:endParaRPr lang="en-US" dirty="0"/>
                  </a:p>
                  <a:p>
                    <a:r>
                      <a:rPr lang="en-US" dirty="0"/>
                      <a:t>11%</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25C5-46D6-9CE3-DE38A9037DF9}"/>
                </c:ext>
                <c:ext xmlns:c15="http://schemas.microsoft.com/office/drawing/2012/chart" uri="{CE6537A1-D6FC-4f65-9D91-7224C49458BB}">
                  <c15:dlblFieldTable/>
                  <c15:showDataLabelsRange val="0"/>
                </c:ext>
              </c:extLst>
            </c:dLbl>
            <c:dLbl>
              <c:idx val="8"/>
              <c:layout>
                <c:manualLayout>
                  <c:x val="4.1849883479379542E-3"/>
                  <c:y val="-3.5537750194062023E-2"/>
                </c:manualLayout>
              </c:layout>
              <c:tx>
                <c:rich>
                  <a:bodyPr/>
                  <a:lstStyle/>
                  <a:p>
                    <a:fld id="{B59811B6-703F-4DD2-94B5-0485225CEACD}" type="VALUE">
                      <a:rPr lang="en-US" smtClean="0"/>
                      <a:pPr/>
                      <a:t>[ÉRTÉK]</a:t>
                    </a:fld>
                    <a:endParaRPr lang="en-US" dirty="0"/>
                  </a:p>
                  <a:p>
                    <a:r>
                      <a:rPr lang="en-US" dirty="0"/>
                      <a:t>12%</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25C5-46D6-9CE3-DE38A9037DF9}"/>
                </c:ext>
                <c:ext xmlns:c15="http://schemas.microsoft.com/office/drawing/2012/chart" uri="{CE6537A1-D6FC-4f65-9D91-7224C49458BB}">
                  <c15:dlblFieldTable/>
                  <c15:showDataLabelsRange val="0"/>
                </c:ext>
              </c:extLst>
            </c:dLbl>
            <c:dLbl>
              <c:idx val="9"/>
              <c:layout>
                <c:manualLayout>
                  <c:x val="2.7899922319586361E-3"/>
                  <c:y val="-4.1703951203093316E-2"/>
                </c:manualLayout>
              </c:layout>
              <c:tx>
                <c:rich>
                  <a:bodyPr/>
                  <a:lstStyle/>
                  <a:p>
                    <a:fld id="{F403C82A-C132-478B-B1B2-E99AC4186ECB}" type="VALUE">
                      <a:rPr lang="en-US" smtClean="0"/>
                      <a:pPr/>
                      <a:t>[ÉRTÉK]</a:t>
                    </a:fld>
                    <a:endParaRPr lang="en-US" dirty="0"/>
                  </a:p>
                  <a:p>
                    <a:r>
                      <a:rPr lang="en-US" dirty="0"/>
                      <a:t>11%</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25C5-46D6-9CE3-DE38A9037DF9}"/>
                </c:ext>
                <c:ext xmlns:c15="http://schemas.microsoft.com/office/drawing/2012/chart" uri="{CE6537A1-D6FC-4f65-9D91-7224C49458BB}">
                  <c15:dlblFieldTable/>
                  <c15:showDataLabelsRange val="0"/>
                </c:ext>
              </c:extLst>
            </c:dLbl>
            <c:spPr>
              <a:noFill/>
              <a:ln>
                <a:noFill/>
              </a:ln>
              <a:effectLst/>
            </c:spPr>
            <c:txPr>
              <a:bodyPr wrap="square" lIns="38100" tIns="19050" rIns="38100" bIns="19050" anchor="ctr">
                <a:spAutoFit/>
              </a:bodyPr>
              <a:lstStyle/>
              <a:p>
                <a:pPr>
                  <a:defRPr sz="1600"/>
                </a:pPr>
                <a:endParaRPr lang="hu-HU"/>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numRef>
              <c:f>Sheet1!$A$2:$A$5</c:f>
              <c:numCache>
                <c:formatCode>General</c:formatCode>
                <c:ptCount val="4"/>
                <c:pt idx="0">
                  <c:v>2015</c:v>
                </c:pt>
                <c:pt idx="1">
                  <c:v>2016</c:v>
                </c:pt>
                <c:pt idx="2">
                  <c:v>2017</c:v>
                </c:pt>
                <c:pt idx="3">
                  <c:v>2018</c:v>
                </c:pt>
              </c:numCache>
            </c:numRef>
          </c:cat>
          <c:val>
            <c:numRef>
              <c:f>Sheet1!$B$2:$B$5</c:f>
              <c:numCache>
                <c:formatCode>#,##0</c:formatCode>
                <c:ptCount val="4"/>
                <c:pt idx="0">
                  <c:v>2605.0433546651034</c:v>
                </c:pt>
                <c:pt idx="1">
                  <c:v>6305.9618706201909</c:v>
                </c:pt>
                <c:pt idx="2">
                  <c:v>7509</c:v>
                </c:pt>
                <c:pt idx="3">
                  <c:v>6946</c:v>
                </c:pt>
              </c:numCache>
            </c:numRef>
          </c:val>
          <c:extLst xmlns:c16r2="http://schemas.microsoft.com/office/drawing/2015/06/chart">
            <c:ext xmlns:c16="http://schemas.microsoft.com/office/drawing/2014/chart" uri="{C3380CC4-5D6E-409C-BE32-E72D297353CC}">
              <c16:uniqueId val="{0000000B-25C5-46D6-9CE3-DE38A9037DF9}"/>
            </c:ext>
          </c:extLst>
        </c:ser>
        <c:ser>
          <c:idx val="1"/>
          <c:order val="1"/>
          <c:tx>
            <c:strRef>
              <c:f>Sheet1!$C$1</c:f>
              <c:strCache>
                <c:ptCount val="1"/>
                <c:pt idx="0">
                  <c:v>Nem állami</c:v>
                </c:pt>
              </c:strCache>
            </c:strRef>
          </c:tx>
          <c:spPr>
            <a:solidFill>
              <a:schemeClr val="accent2"/>
            </a:solidFill>
          </c:spPr>
          <c:invertIfNegative val="0"/>
          <c:dLbls>
            <c:dLbl>
              <c:idx val="0"/>
              <c:layout>
                <c:manualLayout>
                  <c:x val="-1.3949961159793181E-3"/>
                  <c:y val="-5.3288290876850206E-2"/>
                </c:manualLayout>
              </c:layout>
              <c:tx>
                <c:rich>
                  <a:bodyPr/>
                  <a:lstStyle/>
                  <a:p>
                    <a:fld id="{CD58F397-A207-4968-A535-1040B9B60410}" type="VALUE">
                      <a:rPr lang="en-US" smtClean="0"/>
                      <a:pPr/>
                      <a:t>[ÉRTÉK]</a:t>
                    </a:fld>
                    <a:endParaRPr lang="en-US" dirty="0"/>
                  </a:p>
                  <a:p>
                    <a:r>
                      <a:rPr lang="en-US" dirty="0" smtClean="0"/>
                      <a:t>95%</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C-25C5-46D6-9CE3-DE38A9037DF9}"/>
                </c:ext>
                <c:ext xmlns:c15="http://schemas.microsoft.com/office/drawing/2012/chart" uri="{CE6537A1-D6FC-4f65-9D91-7224C49458BB}">
                  <c15:layout>
                    <c:manualLayout>
                      <c:w val="7.6648116513590561E-2"/>
                      <c:h val="9.2212069882395206E-2"/>
                    </c:manualLayout>
                  </c15:layout>
                  <c15:dlblFieldTable/>
                  <c15:showDataLabelsRange val="0"/>
                </c:ext>
              </c:extLst>
            </c:dLbl>
            <c:dLbl>
              <c:idx val="1"/>
              <c:layout>
                <c:manualLayout>
                  <c:x val="1.3949961159792925E-3"/>
                  <c:y val="-5.560526827079109E-2"/>
                </c:manualLayout>
              </c:layout>
              <c:tx>
                <c:rich>
                  <a:bodyPr/>
                  <a:lstStyle/>
                  <a:p>
                    <a:fld id="{D6E3772D-7F05-4FD1-A61A-4A9D2C6BEB87}" type="VALUE">
                      <a:rPr lang="en-US" smtClean="0"/>
                      <a:pPr/>
                      <a:t>[ÉRTÉK]</a:t>
                    </a:fld>
                    <a:endParaRPr lang="en-US" dirty="0"/>
                  </a:p>
                  <a:p>
                    <a:r>
                      <a:rPr lang="en-US" dirty="0" smtClean="0"/>
                      <a:t>89%</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2"/>
              <c:layout>
                <c:manualLayout>
                  <c:x val="-1.3949961159793181E-3"/>
                  <c:y val="-4.4020837381043031E-2"/>
                </c:manualLayout>
              </c:layout>
              <c:tx>
                <c:rich>
                  <a:bodyPr/>
                  <a:lstStyle/>
                  <a:p>
                    <a:fld id="{EC8DB6B0-BCF7-442A-8186-B35B40E5E4C5}" type="VALUE">
                      <a:rPr lang="en-US" smtClean="0"/>
                      <a:pPr/>
                      <a:t>[ÉRTÉK]</a:t>
                    </a:fld>
                    <a:endParaRPr lang="en-US" dirty="0"/>
                  </a:p>
                  <a:p>
                    <a:r>
                      <a:rPr lang="en-US" dirty="0" smtClean="0"/>
                      <a:t>88%</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3"/>
              <c:layout>
                <c:manualLayout>
                  <c:x val="0"/>
                  <c:y val="-5.560526827079109E-2"/>
                </c:manualLayout>
              </c:layout>
              <c:tx>
                <c:rich>
                  <a:bodyPr/>
                  <a:lstStyle/>
                  <a:p>
                    <a:fld id="{9AB82F72-A47B-4BA0-A89C-C84294880EA1}" type="VALUE">
                      <a:rPr lang="en-US" smtClean="0"/>
                      <a:pPr/>
                      <a:t>[ÉRTÉK]</a:t>
                    </a:fld>
                    <a:endParaRPr lang="en-US" dirty="0"/>
                  </a:p>
                  <a:p>
                    <a:r>
                      <a:rPr lang="en-US" dirty="0" smtClean="0"/>
                      <a:t>89%</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F-25C5-46D6-9CE3-DE38A9037DF9}"/>
                </c:ext>
                <c:ext xmlns:c15="http://schemas.microsoft.com/office/drawing/2012/chart" uri="{CE6537A1-D6FC-4f65-9D91-7224C49458BB}">
                  <c15:dlblFieldTable/>
                  <c15:showDataLabelsRange val="0"/>
                </c:ext>
              </c:extLst>
            </c:dLbl>
            <c:dLbl>
              <c:idx val="4"/>
              <c:layout>
                <c:manualLayout>
                  <c:x val="1.3949961159792157E-3"/>
                  <c:y val="-5.5605268270791111E-2"/>
                </c:manualLayout>
              </c:layout>
              <c:tx>
                <c:rich>
                  <a:bodyPr/>
                  <a:lstStyle/>
                  <a:p>
                    <a:fld id="{59768E56-53BF-46C5-A603-BAB5E063CD77}" type="VALUE">
                      <a:rPr lang="en-US" smtClean="0"/>
                      <a:pPr/>
                      <a:t>[ÉRTÉK]</a:t>
                    </a:fld>
                    <a:endParaRPr lang="en-US" dirty="0"/>
                  </a:p>
                  <a:p>
                    <a:r>
                      <a:rPr lang="en-US" dirty="0"/>
                      <a:t>97%</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0-25C5-46D6-9CE3-DE38A9037DF9}"/>
                </c:ext>
                <c:ext xmlns:c15="http://schemas.microsoft.com/office/drawing/2012/chart" uri="{CE6537A1-D6FC-4f65-9D91-7224C49458BB}">
                  <c15:dlblFieldTable/>
                  <c15:showDataLabelsRange val="0"/>
                </c:ext>
              </c:extLst>
            </c:dLbl>
            <c:dLbl>
              <c:idx val="5"/>
              <c:layout>
                <c:manualLayout>
                  <c:x val="1.3949961159793181E-3"/>
                  <c:y val="-5.560526827079109E-2"/>
                </c:manualLayout>
              </c:layout>
              <c:tx>
                <c:rich>
                  <a:bodyPr/>
                  <a:lstStyle/>
                  <a:p>
                    <a:fld id="{CBB0F922-90E5-41ED-9328-1C9FE45D17B5}" type="VALUE">
                      <a:rPr lang="en-US" smtClean="0"/>
                      <a:pPr/>
                      <a:t>[ÉRTÉK]</a:t>
                    </a:fld>
                    <a:endParaRPr lang="en-US" dirty="0"/>
                  </a:p>
                  <a:p>
                    <a:r>
                      <a:rPr lang="en-US" dirty="0"/>
                      <a:t>93%</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1-25C5-46D6-9CE3-DE38A9037DF9}"/>
                </c:ext>
                <c:ext xmlns:c15="http://schemas.microsoft.com/office/drawing/2012/chart" uri="{CE6537A1-D6FC-4f65-9D91-7224C49458BB}">
                  <c15:dlblFieldTable/>
                  <c15:showDataLabelsRange val="0"/>
                </c:ext>
              </c:extLst>
            </c:dLbl>
            <c:dLbl>
              <c:idx val="6"/>
              <c:layout>
                <c:manualLayout>
                  <c:x val="-1.3949961159793181E-3"/>
                  <c:y val="-5.3288382092841459E-2"/>
                </c:manualLayout>
              </c:layout>
              <c:tx>
                <c:rich>
                  <a:bodyPr/>
                  <a:lstStyle/>
                  <a:p>
                    <a:fld id="{52C92E75-068F-47A8-87AE-E45A7F7CCBB2}" type="VALUE">
                      <a:rPr lang="en-US" smtClean="0"/>
                      <a:pPr/>
                      <a:t>[ÉRTÉK]</a:t>
                    </a:fld>
                    <a:endParaRPr lang="en-US" dirty="0"/>
                  </a:p>
                  <a:p>
                    <a:r>
                      <a:rPr lang="en-US" dirty="0"/>
                      <a:t>95%</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2-25C5-46D6-9CE3-DE38A9037DF9}"/>
                </c:ext>
                <c:ext xmlns:c15="http://schemas.microsoft.com/office/drawing/2012/chart" uri="{CE6537A1-D6FC-4f65-9D91-7224C49458BB}">
                  <c15:dlblFieldTable/>
                  <c15:showDataLabelsRange val="0"/>
                </c:ext>
              </c:extLst>
            </c:dLbl>
            <c:dLbl>
              <c:idx val="7"/>
              <c:layout>
                <c:manualLayout>
                  <c:x val="-1.0229853341042923E-16"/>
                  <c:y val="-4.1703951203093316E-2"/>
                </c:manualLayout>
              </c:layout>
              <c:tx>
                <c:rich>
                  <a:bodyPr/>
                  <a:lstStyle/>
                  <a:p>
                    <a:fld id="{EC0D885B-326B-466F-B402-DF688331F3C4}" type="VALUE">
                      <a:rPr lang="en-US" smtClean="0"/>
                      <a:pPr/>
                      <a:t>[ÉRTÉK]</a:t>
                    </a:fld>
                    <a:endParaRPr lang="en-US" dirty="0"/>
                  </a:p>
                  <a:p>
                    <a:r>
                      <a:rPr lang="en-US" dirty="0"/>
                      <a:t>89%</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3-25C5-46D6-9CE3-DE38A9037DF9}"/>
                </c:ext>
                <c:ext xmlns:c15="http://schemas.microsoft.com/office/drawing/2012/chart" uri="{CE6537A1-D6FC-4f65-9D91-7224C49458BB}">
                  <c15:dlblFieldTable/>
                  <c15:showDataLabelsRange val="0"/>
                </c:ext>
              </c:extLst>
            </c:dLbl>
            <c:dLbl>
              <c:idx val="8"/>
              <c:layout>
                <c:manualLayout>
                  <c:x val="-1.0229853341042923E-16"/>
                  <c:y val="-4.6337723558992662E-2"/>
                </c:manualLayout>
              </c:layout>
              <c:tx>
                <c:rich>
                  <a:bodyPr/>
                  <a:lstStyle/>
                  <a:p>
                    <a:fld id="{3938CF97-2BA2-48D2-9D8E-321774B0B56F}" type="VALUE">
                      <a:rPr lang="en-US" smtClean="0"/>
                      <a:pPr/>
                      <a:t>[ÉRTÉK]</a:t>
                    </a:fld>
                    <a:endParaRPr lang="en-US" dirty="0"/>
                  </a:p>
                  <a:p>
                    <a:r>
                      <a:rPr lang="en-US" dirty="0"/>
                      <a:t>88%</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4-25C5-46D6-9CE3-DE38A9037DF9}"/>
                </c:ext>
                <c:ext xmlns:c15="http://schemas.microsoft.com/office/drawing/2012/chart" uri="{CE6537A1-D6FC-4f65-9D91-7224C49458BB}">
                  <c15:dlblFieldTable/>
                  <c15:showDataLabelsRange val="0"/>
                </c:ext>
              </c:extLst>
            </c:dLbl>
            <c:dLbl>
              <c:idx val="9"/>
              <c:layout>
                <c:manualLayout>
                  <c:x val="1.3949961159793181E-3"/>
                  <c:y val="-2.7802634135395545E-2"/>
                </c:manualLayout>
              </c:layout>
              <c:tx>
                <c:rich>
                  <a:bodyPr/>
                  <a:lstStyle/>
                  <a:p>
                    <a:fld id="{101A3F81-057D-416F-83CA-06EDA446F836}" type="VALUE">
                      <a:rPr lang="en-US" smtClean="0"/>
                      <a:pPr/>
                      <a:t>[ÉRTÉK]</a:t>
                    </a:fld>
                    <a:endParaRPr lang="en-US" dirty="0"/>
                  </a:p>
                  <a:p>
                    <a:r>
                      <a:rPr lang="en-US" dirty="0"/>
                      <a:t>89%</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5-25C5-46D6-9CE3-DE38A9037DF9}"/>
                </c:ext>
                <c:ext xmlns:c15="http://schemas.microsoft.com/office/drawing/2012/chart" uri="{CE6537A1-D6FC-4f65-9D91-7224C49458BB}">
                  <c15:dlblFieldTable/>
                  <c15:showDataLabelsRange val="0"/>
                </c:ext>
              </c:extLst>
            </c:dLbl>
            <c:spPr>
              <a:noFill/>
              <a:ln>
                <a:noFill/>
              </a:ln>
              <a:effectLst/>
            </c:spPr>
            <c:txPr>
              <a:bodyPr wrap="square" lIns="38100" tIns="19050" rIns="38100" bIns="19050" anchor="ctr">
                <a:spAutoFit/>
              </a:bodyPr>
              <a:lstStyle/>
              <a:p>
                <a:pPr>
                  <a:defRPr sz="1600"/>
                </a:pPr>
                <a:endParaRPr lang="hu-H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numRef>
              <c:f>Sheet1!$A$2:$A$5</c:f>
              <c:numCache>
                <c:formatCode>General</c:formatCode>
                <c:ptCount val="4"/>
                <c:pt idx="0">
                  <c:v>2015</c:v>
                </c:pt>
                <c:pt idx="1">
                  <c:v>2016</c:v>
                </c:pt>
                <c:pt idx="2">
                  <c:v>2017</c:v>
                </c:pt>
                <c:pt idx="3">
                  <c:v>2018</c:v>
                </c:pt>
              </c:numCache>
            </c:numRef>
          </c:cat>
          <c:val>
            <c:numRef>
              <c:f>Sheet1!$C$2:$C$5</c:f>
              <c:numCache>
                <c:formatCode>#,##0</c:formatCode>
                <c:ptCount val="4"/>
                <c:pt idx="0">
                  <c:v>48975.956645334896</c:v>
                </c:pt>
                <c:pt idx="1">
                  <c:v>49727.038129379813</c:v>
                </c:pt>
                <c:pt idx="2">
                  <c:v>52723</c:v>
                </c:pt>
                <c:pt idx="3">
                  <c:v>53796</c:v>
                </c:pt>
              </c:numCache>
            </c:numRef>
          </c:val>
          <c:extLst xmlns:c16r2="http://schemas.microsoft.com/office/drawing/2015/06/chart">
            <c:ext xmlns:c16="http://schemas.microsoft.com/office/drawing/2014/chart" uri="{C3380CC4-5D6E-409C-BE32-E72D297353CC}">
              <c16:uniqueId val="{00000016-25C5-46D6-9CE3-DE38A9037DF9}"/>
            </c:ext>
          </c:extLst>
        </c:ser>
        <c:dLbls>
          <c:showLegendKey val="0"/>
          <c:showVal val="1"/>
          <c:showCatName val="0"/>
          <c:showSerName val="0"/>
          <c:showPercent val="0"/>
          <c:showBubbleSize val="0"/>
        </c:dLbls>
        <c:gapWidth val="150"/>
        <c:overlap val="100"/>
        <c:axId val="190916400"/>
        <c:axId val="190918360"/>
      </c:barChart>
      <c:catAx>
        <c:axId val="190916400"/>
        <c:scaling>
          <c:orientation val="minMax"/>
        </c:scaling>
        <c:delete val="0"/>
        <c:axPos val="b"/>
        <c:numFmt formatCode="General" sourceLinked="1"/>
        <c:majorTickMark val="out"/>
        <c:minorTickMark val="none"/>
        <c:tickLblPos val="nextTo"/>
        <c:txPr>
          <a:bodyPr/>
          <a:lstStyle/>
          <a:p>
            <a:pPr>
              <a:defRPr sz="1600"/>
            </a:pPr>
            <a:endParaRPr lang="hu-HU"/>
          </a:p>
        </c:txPr>
        <c:crossAx val="190918360"/>
        <c:crosses val="autoZero"/>
        <c:auto val="1"/>
        <c:lblAlgn val="ctr"/>
        <c:lblOffset val="100"/>
        <c:noMultiLvlLbl val="0"/>
      </c:catAx>
      <c:valAx>
        <c:axId val="190918360"/>
        <c:scaling>
          <c:orientation val="minMax"/>
          <c:min val="0"/>
        </c:scaling>
        <c:delete val="0"/>
        <c:axPos val="l"/>
        <c:majorGridlines>
          <c:spPr>
            <a:ln>
              <a:solidFill>
                <a:schemeClr val="accent1">
                  <a:alpha val="10000"/>
                </a:schemeClr>
              </a:solidFill>
            </a:ln>
          </c:spPr>
        </c:majorGridlines>
        <c:numFmt formatCode="0%" sourceLinked="1"/>
        <c:majorTickMark val="out"/>
        <c:minorTickMark val="none"/>
        <c:tickLblPos val="nextTo"/>
        <c:txPr>
          <a:bodyPr/>
          <a:lstStyle/>
          <a:p>
            <a:pPr>
              <a:defRPr sz="1600"/>
            </a:pPr>
            <a:endParaRPr lang="hu-HU"/>
          </a:p>
        </c:txPr>
        <c:crossAx val="190916400"/>
        <c:crosses val="autoZero"/>
        <c:crossBetween val="between"/>
      </c:valAx>
    </c:plotArea>
    <c:legend>
      <c:legendPos val="b"/>
      <c:overlay val="0"/>
      <c:txPr>
        <a:bodyPr/>
        <a:lstStyle/>
        <a:p>
          <a:pPr>
            <a:defRPr sz="1600"/>
          </a:pPr>
          <a:endParaRPr lang="hu-HU"/>
        </a:p>
      </c:txPr>
    </c:legend>
    <c:plotVisOnly val="1"/>
    <c:dispBlanksAs val="gap"/>
    <c:showDLblsOverMax val="0"/>
  </c:chart>
  <c:txPr>
    <a:bodyPr/>
    <a:lstStyle/>
    <a:p>
      <a:pPr>
        <a:defRPr sz="1800"/>
      </a:pPr>
      <a:endParaRPr lang="hu-HU"/>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drawings/drawing1.xml><?xml version="1.0" encoding="utf-8"?>
<c:userShapes xmlns:c="http://schemas.openxmlformats.org/drawingml/2006/chart">
  <cdr:relSizeAnchor xmlns:cdr="http://schemas.openxmlformats.org/drawingml/2006/chartDrawing">
    <cdr:from>
      <cdr:x>0.26766</cdr:x>
      <cdr:y>0.61204</cdr:y>
    </cdr:from>
    <cdr:to>
      <cdr:x>0.37543</cdr:x>
      <cdr:y>0.69159</cdr:y>
    </cdr:to>
    <cdr:grpSp>
      <cdr:nvGrpSpPr>
        <cdr:cNvPr id="4" name="Group 3">
          <a:extLst xmlns:a="http://schemas.openxmlformats.org/drawingml/2006/main">
            <a:ext uri="{FF2B5EF4-FFF2-40B4-BE49-F238E27FC236}">
              <a16:creationId xmlns:a16="http://schemas.microsoft.com/office/drawing/2014/main" xmlns="" id="{B0455037-E37F-4D2F-AAA6-49232420B938}"/>
            </a:ext>
          </a:extLst>
        </cdr:cNvPr>
        <cdr:cNvGrpSpPr/>
      </cdr:nvGrpSpPr>
      <cdr:grpSpPr>
        <a:xfrm xmlns:a="http://schemas.openxmlformats.org/drawingml/2006/main">
          <a:off x="2493982" y="3132584"/>
          <a:ext cx="1004171" cy="407158"/>
          <a:chOff x="4553576" y="3178380"/>
          <a:chExt cx="1004171" cy="407158"/>
        </a:xfrm>
      </cdr:grpSpPr>
      <cdr:cxnSp macro="">
        <cdr:nvCxnSpPr>
          <cdr:cNvPr id="8" name="Straight Arrow Connector 7">
            <a:extLst xmlns:a="http://schemas.openxmlformats.org/drawingml/2006/main">
              <a:ext uri="{FF2B5EF4-FFF2-40B4-BE49-F238E27FC236}">
                <a16:creationId xmlns:a16="http://schemas.microsoft.com/office/drawing/2014/main" xmlns="" id="{AB03F532-4AB8-4DF1-A186-05006DAFD1AC}"/>
              </a:ext>
            </a:extLst>
          </cdr:cNvPr>
          <cdr:cNvCxnSpPr/>
        </cdr:nvCxnSpPr>
        <cdr:spPr>
          <a:xfrm xmlns:a="http://schemas.openxmlformats.org/drawingml/2006/main">
            <a:off x="4553576" y="3578939"/>
            <a:ext cx="1004171"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10" name="TextBox 1"/>
          <cdr:cNvSpPr txBox="1"/>
        </cdr:nvSpPr>
        <cdr:spPr>
          <a:xfrm xmlns:a="http://schemas.openxmlformats.org/drawingml/2006/main">
            <a:off x="4627223" y="3178380"/>
            <a:ext cx="815301" cy="40715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+9%</a:t>
            </a:r>
          </a:p>
        </cdr:txBody>
      </cdr:sp>
    </cdr:grpSp>
  </cdr:relSizeAnchor>
  <cdr:relSizeAnchor xmlns:cdr="http://schemas.openxmlformats.org/drawingml/2006/chartDrawing">
    <cdr:from>
      <cdr:x>0.48751</cdr:x>
      <cdr:y>0.60962</cdr:y>
    </cdr:from>
    <cdr:to>
      <cdr:x>0.59528</cdr:x>
      <cdr:y>0.69056</cdr:y>
    </cdr:to>
    <cdr:grpSp>
      <cdr:nvGrpSpPr>
        <cdr:cNvPr id="11" name="Group 10">
          <a:extLst xmlns:a="http://schemas.openxmlformats.org/drawingml/2006/main">
            <a:ext uri="{FF2B5EF4-FFF2-40B4-BE49-F238E27FC236}">
              <a16:creationId xmlns:a16="http://schemas.microsoft.com/office/drawing/2014/main" xmlns="" id="{FD1BF582-79D4-42BA-B349-8471B0B59A00}"/>
            </a:ext>
          </a:extLst>
        </cdr:cNvPr>
        <cdr:cNvGrpSpPr/>
      </cdr:nvGrpSpPr>
      <cdr:grpSpPr>
        <a:xfrm xmlns:a="http://schemas.openxmlformats.org/drawingml/2006/main">
          <a:off x="4542484" y="3120197"/>
          <a:ext cx="1004171" cy="414273"/>
          <a:chOff x="6613209" y="3210475"/>
          <a:chExt cx="1004171" cy="414270"/>
        </a:xfrm>
      </cdr:grpSpPr>
      <cdr:cxnSp macro="">
        <cdr:nvCxnSpPr>
          <cdr:cNvPr id="12" name="Straight Arrow Connector 11">
            <a:extLst xmlns:a="http://schemas.openxmlformats.org/drawingml/2006/main">
              <a:ext uri="{FF2B5EF4-FFF2-40B4-BE49-F238E27FC236}">
                <a16:creationId xmlns:a16="http://schemas.microsoft.com/office/drawing/2014/main" xmlns="" id="{9D9CBFA6-CFFB-41F7-B434-32BAAE945B8B}"/>
              </a:ext>
            </a:extLst>
          </cdr:cNvPr>
          <cdr:cNvCxnSpPr/>
        </cdr:nvCxnSpPr>
        <cdr:spPr>
          <a:xfrm xmlns:a="http://schemas.openxmlformats.org/drawingml/2006/main">
            <a:off x="6613209" y="3624745"/>
            <a:ext cx="1004171"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13" name="TextBox 1"/>
          <cdr:cNvSpPr txBox="1"/>
        </cdr:nvSpPr>
        <cdr:spPr>
          <a:xfrm xmlns:a="http://schemas.openxmlformats.org/drawingml/2006/main">
            <a:off x="6681173" y="3210475"/>
            <a:ext cx="815301" cy="40715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+7%</a:t>
            </a:r>
          </a:p>
        </cdr:txBody>
      </cdr:sp>
    </cdr:grpSp>
  </cdr:relSizeAnchor>
  <cdr:relSizeAnchor xmlns:cdr="http://schemas.openxmlformats.org/drawingml/2006/chartDrawing">
    <cdr:from>
      <cdr:x>0.70753</cdr:x>
      <cdr:y>0.60834</cdr:y>
    </cdr:from>
    <cdr:to>
      <cdr:x>0.8153</cdr:x>
      <cdr:y>0.68928</cdr:y>
    </cdr:to>
    <cdr:grpSp>
      <cdr:nvGrpSpPr>
        <cdr:cNvPr id="14" name="Group 13">
          <a:extLst xmlns:a="http://schemas.openxmlformats.org/drawingml/2006/main">
            <a:ext uri="{FF2B5EF4-FFF2-40B4-BE49-F238E27FC236}">
              <a16:creationId xmlns:a16="http://schemas.microsoft.com/office/drawing/2014/main" xmlns="" id="{3B231884-B499-491D-92F7-42765CE29E01}"/>
            </a:ext>
          </a:extLst>
        </cdr:cNvPr>
        <cdr:cNvGrpSpPr/>
      </cdr:nvGrpSpPr>
      <cdr:grpSpPr>
        <a:xfrm xmlns:a="http://schemas.openxmlformats.org/drawingml/2006/main">
          <a:off x="6592569" y="3113646"/>
          <a:ext cx="1004171" cy="414272"/>
          <a:chOff x="8683954" y="3300731"/>
          <a:chExt cx="1004171" cy="414270"/>
        </a:xfrm>
      </cdr:grpSpPr>
      <cdr:cxnSp macro="">
        <cdr:nvCxnSpPr>
          <cdr:cNvPr id="15" name="Straight Arrow Connector 14">
            <a:extLst xmlns:a="http://schemas.openxmlformats.org/drawingml/2006/main">
              <a:ext uri="{FF2B5EF4-FFF2-40B4-BE49-F238E27FC236}">
                <a16:creationId xmlns:a16="http://schemas.microsoft.com/office/drawing/2014/main" xmlns="" id="{5B54A08E-A794-4E45-A040-FDDF2DB38730}"/>
              </a:ext>
            </a:extLst>
          </cdr:cNvPr>
          <cdr:cNvCxnSpPr/>
        </cdr:nvCxnSpPr>
        <cdr:spPr>
          <a:xfrm xmlns:a="http://schemas.openxmlformats.org/drawingml/2006/main">
            <a:off x="8683954" y="3715001"/>
            <a:ext cx="1004171"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16" name="TextBox 1"/>
          <cdr:cNvSpPr txBox="1"/>
        </cdr:nvSpPr>
        <cdr:spPr>
          <a:xfrm xmlns:a="http://schemas.openxmlformats.org/drawingml/2006/main">
            <a:off x="8751918" y="3300731"/>
            <a:ext cx="815301" cy="40715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+1%</a:t>
            </a:r>
          </a:p>
        </cdr:txBody>
      </cdr:sp>
    </cdr:grpSp>
  </cdr:relSizeAnchor>
</c:userShapes>
</file>

<file path=ppt/drawings/drawing2.xml><?xml version="1.0" encoding="utf-8"?>
<c:userShapes xmlns:c="http://schemas.openxmlformats.org/drawingml/2006/chart">
  <cdr:relSizeAnchor xmlns:cdr="http://schemas.openxmlformats.org/drawingml/2006/chartDrawing">
    <cdr:from>
      <cdr:x>0.26682</cdr:x>
      <cdr:y>0.48135</cdr:y>
    </cdr:from>
    <cdr:to>
      <cdr:x>0.37667</cdr:x>
      <cdr:y>0.80902</cdr:y>
    </cdr:to>
    <cdr:grpSp>
      <cdr:nvGrpSpPr>
        <cdr:cNvPr id="20" name="Group 19">
          <a:extLst xmlns:a="http://schemas.openxmlformats.org/drawingml/2006/main">
            <a:ext uri="{FF2B5EF4-FFF2-40B4-BE49-F238E27FC236}">
              <a16:creationId xmlns:a16="http://schemas.microsoft.com/office/drawing/2014/main" xmlns="" id="{E9354FE0-1112-438F-81F0-1C6D70BC0CBA}"/>
            </a:ext>
          </a:extLst>
        </cdr:cNvPr>
        <cdr:cNvGrpSpPr/>
      </cdr:nvGrpSpPr>
      <cdr:grpSpPr>
        <a:xfrm xmlns:a="http://schemas.openxmlformats.org/drawingml/2006/main">
          <a:off x="2385798" y="2622825"/>
          <a:ext cx="982234" cy="1785439"/>
          <a:chOff x="6288988" y="2612763"/>
          <a:chExt cx="982243" cy="1785406"/>
        </a:xfrm>
      </cdr:grpSpPr>
      <cdr:grpSp>
        <cdr:nvGrpSpPr>
          <cdr:cNvPr id="13" name="Group 12">
            <a:extLst xmlns:a="http://schemas.openxmlformats.org/drawingml/2006/main">
              <a:ext uri="{FF2B5EF4-FFF2-40B4-BE49-F238E27FC236}">
                <a16:creationId xmlns:a16="http://schemas.microsoft.com/office/drawing/2014/main" xmlns="" id="{A4FA1106-B192-4673-9B96-38D867F7D2AA}"/>
              </a:ext>
            </a:extLst>
          </cdr:cNvPr>
          <cdr:cNvGrpSpPr/>
        </cdr:nvGrpSpPr>
        <cdr:grpSpPr>
          <a:xfrm xmlns:a="http://schemas.openxmlformats.org/drawingml/2006/main">
            <a:off x="6352341" y="3964764"/>
            <a:ext cx="906365" cy="433405"/>
            <a:chOff x="6352341" y="3964764"/>
            <a:chExt cx="906365" cy="433405"/>
          </a:xfrm>
        </cdr:grpSpPr>
        <cdr:cxnSp macro="">
          <cdr:nvCxnSpPr>
            <cdr:cNvPr id="16" name="Straight Arrow Connector 15">
              <a:extLst xmlns:a="http://schemas.openxmlformats.org/drawingml/2006/main">
                <a:ext uri="{FF2B5EF4-FFF2-40B4-BE49-F238E27FC236}">
                  <a16:creationId xmlns:a16="http://schemas.microsoft.com/office/drawing/2014/main" xmlns="" id="{0CF375F0-55C0-4D25-A471-F4963C4C6F64}"/>
                </a:ext>
              </a:extLst>
            </cdr:cNvPr>
            <cdr:cNvCxnSpPr/>
          </cdr:nvCxnSpPr>
          <cdr:spPr>
            <a:xfrm xmlns:a="http://schemas.openxmlformats.org/drawingml/2006/main">
              <a:off x="6352341" y="4373244"/>
              <a:ext cx="906365" cy="0"/>
            </a:xfrm>
            <a:prstGeom xmlns:a="http://schemas.openxmlformats.org/drawingml/2006/main" prst="straightConnector1">
              <a:avLst/>
            </a:prstGeom>
            <a:ln xmlns:a="http://schemas.openxmlformats.org/drawingml/2006/main" w="101600" cap="sq" cmpd="sng">
              <a:solidFill>
                <a:srgbClr val="F04C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18" name="TextBox 1"/>
            <cdr:cNvSpPr txBox="1"/>
          </cdr:nvSpPr>
          <cdr:spPr>
            <a:xfrm xmlns:a="http://schemas.openxmlformats.org/drawingml/2006/main">
              <a:off x="6371506" y="3964764"/>
              <a:ext cx="782390" cy="43340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F04C3E"/>
                  </a:solidFill>
                </a:rPr>
                <a:t>-13%</a:t>
              </a:r>
            </a:p>
          </cdr:txBody>
        </cdr:sp>
      </cdr:grpSp>
      <cdr:grpSp>
        <cdr:nvGrpSpPr>
          <cdr:cNvPr id="12" name="Group 11">
            <a:extLst xmlns:a="http://schemas.openxmlformats.org/drawingml/2006/main">
              <a:ext uri="{FF2B5EF4-FFF2-40B4-BE49-F238E27FC236}">
                <a16:creationId xmlns:a16="http://schemas.microsoft.com/office/drawing/2014/main" xmlns="" id="{52AA9B27-1CFC-4CA2-B0C4-636CDA066E3A}"/>
              </a:ext>
            </a:extLst>
          </cdr:cNvPr>
          <cdr:cNvGrpSpPr/>
        </cdr:nvGrpSpPr>
        <cdr:grpSpPr>
          <a:xfrm xmlns:a="http://schemas.openxmlformats.org/drawingml/2006/main">
            <a:off x="6288988" y="2612763"/>
            <a:ext cx="982243" cy="433460"/>
            <a:chOff x="6285143" y="2612763"/>
            <a:chExt cx="982243" cy="433460"/>
          </a:xfrm>
        </cdr:grpSpPr>
        <cdr:cxnSp macro="">
          <cdr:nvCxnSpPr>
            <cdr:cNvPr id="17" name="Straight Arrow Connector 16">
              <a:extLst xmlns:a="http://schemas.openxmlformats.org/drawingml/2006/main">
                <a:ext uri="{FF2B5EF4-FFF2-40B4-BE49-F238E27FC236}">
                  <a16:creationId xmlns:a16="http://schemas.microsoft.com/office/drawing/2014/main" xmlns="" id="{95AA5E90-08DE-4A00-800A-1D0EC2DD46B0}"/>
                </a:ext>
              </a:extLst>
            </cdr:cNvPr>
            <cdr:cNvCxnSpPr/>
          </cdr:nvCxnSpPr>
          <cdr:spPr>
            <a:xfrm xmlns:a="http://schemas.openxmlformats.org/drawingml/2006/main">
              <a:off x="6348585" y="3005520"/>
              <a:ext cx="918801"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19" name="TextBox 1"/>
            <cdr:cNvSpPr txBox="1"/>
          </cdr:nvSpPr>
          <cdr:spPr>
            <a:xfrm xmlns:a="http://schemas.openxmlformats.org/drawingml/2006/main">
              <a:off x="6285143" y="2612763"/>
              <a:ext cx="782390" cy="43346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+10%</a:t>
              </a:r>
            </a:p>
          </cdr:txBody>
        </cdr:sp>
      </cdr:grpSp>
    </cdr:grpSp>
  </cdr:relSizeAnchor>
  <cdr:relSizeAnchor xmlns:cdr="http://schemas.openxmlformats.org/drawingml/2006/chartDrawing">
    <cdr:from>
      <cdr:x>0.49165</cdr:x>
      <cdr:y>0.7303</cdr:y>
    </cdr:from>
    <cdr:to>
      <cdr:x>0.60361</cdr:x>
      <cdr:y>0.80984</cdr:y>
    </cdr:to>
    <cdr:grpSp>
      <cdr:nvGrpSpPr>
        <cdr:cNvPr id="28" name="Group 27">
          <a:extLst xmlns:a="http://schemas.openxmlformats.org/drawingml/2006/main">
            <a:ext uri="{FF2B5EF4-FFF2-40B4-BE49-F238E27FC236}">
              <a16:creationId xmlns:a16="http://schemas.microsoft.com/office/drawing/2014/main" xmlns="" id="{B4996999-4C7A-4D67-B188-7B07565F187E}"/>
            </a:ext>
          </a:extLst>
        </cdr:cNvPr>
        <cdr:cNvGrpSpPr/>
      </cdr:nvGrpSpPr>
      <cdr:grpSpPr>
        <a:xfrm xmlns:a="http://schemas.openxmlformats.org/drawingml/2006/main">
          <a:off x="4396138" y="3979327"/>
          <a:ext cx="1001101" cy="433405"/>
          <a:chOff x="6386878" y="3986440"/>
          <a:chExt cx="1001237" cy="433405"/>
        </a:xfrm>
      </cdr:grpSpPr>
      <cdr:cxnSp macro="">
        <cdr:nvCxnSpPr>
          <cdr:cNvPr id="26" name="Straight Arrow Connector 25">
            <a:extLst xmlns:a="http://schemas.openxmlformats.org/drawingml/2006/main">
              <a:ext uri="{FF2B5EF4-FFF2-40B4-BE49-F238E27FC236}">
                <a16:creationId xmlns:a16="http://schemas.microsoft.com/office/drawing/2014/main" xmlns="" id="{1948AD3B-B7C7-488D-A2D2-61BAA813E2CC}"/>
              </a:ext>
            </a:extLst>
          </cdr:cNvPr>
          <cdr:cNvCxnSpPr/>
        </cdr:nvCxnSpPr>
        <cdr:spPr>
          <a:xfrm xmlns:a="http://schemas.openxmlformats.org/drawingml/2006/main">
            <a:off x="6461573" y="4381443"/>
            <a:ext cx="926542"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27" name="TextBox 1"/>
          <cdr:cNvSpPr txBox="1"/>
        </cdr:nvSpPr>
        <cdr:spPr>
          <a:xfrm xmlns:a="http://schemas.openxmlformats.org/drawingml/2006/main">
            <a:off x="6386878" y="3986440"/>
            <a:ext cx="813800" cy="43340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+40%</a:t>
            </a:r>
          </a:p>
        </cdr:txBody>
      </cdr:sp>
    </cdr:grpSp>
  </cdr:relSizeAnchor>
  <cdr:relSizeAnchor xmlns:cdr="http://schemas.openxmlformats.org/drawingml/2006/chartDrawing">
    <cdr:from>
      <cdr:x>0.5</cdr:x>
      <cdr:y>0.48321</cdr:y>
    </cdr:from>
    <cdr:to>
      <cdr:x>0.59801</cdr:x>
      <cdr:y>0.56276</cdr:y>
    </cdr:to>
    <cdr:grpSp>
      <cdr:nvGrpSpPr>
        <cdr:cNvPr id="29" name="Group 28">
          <a:extLst xmlns:a="http://schemas.openxmlformats.org/drawingml/2006/main">
            <a:ext uri="{FF2B5EF4-FFF2-40B4-BE49-F238E27FC236}">
              <a16:creationId xmlns:a16="http://schemas.microsoft.com/office/drawing/2014/main" xmlns="" id="{B779E9F5-F59B-4A56-9ECD-7F02A7DBF056}"/>
            </a:ext>
          </a:extLst>
        </cdr:cNvPr>
        <cdr:cNvGrpSpPr/>
      </cdr:nvGrpSpPr>
      <cdr:grpSpPr>
        <a:xfrm xmlns:a="http://schemas.openxmlformats.org/drawingml/2006/main">
          <a:off x="4470800" y="2632960"/>
          <a:ext cx="876366" cy="433460"/>
          <a:chOff x="6606847" y="2602210"/>
          <a:chExt cx="1509056" cy="433460"/>
        </a:xfrm>
      </cdr:grpSpPr>
      <cdr:cxnSp macro="">
        <cdr:nvCxnSpPr>
          <cdr:cNvPr id="24" name="Straight Arrow Connector 23">
            <a:extLst xmlns:a="http://schemas.openxmlformats.org/drawingml/2006/main">
              <a:ext uri="{FF2B5EF4-FFF2-40B4-BE49-F238E27FC236}">
                <a16:creationId xmlns:a16="http://schemas.microsoft.com/office/drawing/2014/main" xmlns="" id="{5C727E99-6985-44FA-A84E-4FF96AF336CE}"/>
              </a:ext>
            </a:extLst>
          </cdr:cNvPr>
          <cdr:cNvCxnSpPr/>
        </cdr:nvCxnSpPr>
        <cdr:spPr>
          <a:xfrm xmlns:a="http://schemas.openxmlformats.org/drawingml/2006/main">
            <a:off x="6606849" y="3032111"/>
            <a:ext cx="1509054"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25" name="TextBox 1"/>
          <cdr:cNvSpPr txBox="1"/>
        </cdr:nvSpPr>
        <cdr:spPr>
          <a:xfrm xmlns:a="http://schemas.openxmlformats.org/drawingml/2006/main">
            <a:off x="6606847" y="2602210"/>
            <a:ext cx="1184707" cy="43346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+6%</a:t>
            </a:r>
          </a:p>
        </cdr:txBody>
      </cdr:sp>
    </cdr:grpSp>
  </cdr:relSizeAnchor>
  <cdr:relSizeAnchor xmlns:cdr="http://schemas.openxmlformats.org/drawingml/2006/chartDrawing">
    <cdr:from>
      <cdr:x>0.72065</cdr:x>
      <cdr:y>0.73243</cdr:y>
    </cdr:from>
    <cdr:to>
      <cdr:x>0.82198</cdr:x>
      <cdr:y>0.81197</cdr:y>
    </cdr:to>
    <cdr:grpSp>
      <cdr:nvGrpSpPr>
        <cdr:cNvPr id="22" name="Group 21">
          <a:extLst xmlns:a="http://schemas.openxmlformats.org/drawingml/2006/main">
            <a:ext uri="{FF2B5EF4-FFF2-40B4-BE49-F238E27FC236}">
              <a16:creationId xmlns:a16="http://schemas.microsoft.com/office/drawing/2014/main" xmlns="" id="{4B7BF2CF-1B80-476D-9A54-F9434A1A96EC}"/>
            </a:ext>
          </a:extLst>
        </cdr:cNvPr>
        <cdr:cNvGrpSpPr/>
      </cdr:nvGrpSpPr>
      <cdr:grpSpPr>
        <a:xfrm xmlns:a="http://schemas.openxmlformats.org/drawingml/2006/main">
          <a:off x="6443764" y="3990933"/>
          <a:ext cx="906052" cy="433405"/>
          <a:chOff x="8352008" y="4018595"/>
          <a:chExt cx="906111" cy="433405"/>
        </a:xfrm>
      </cdr:grpSpPr>
      <cdr:cxnSp macro="">
        <cdr:nvCxnSpPr>
          <cdr:cNvPr id="23" name="Straight Arrow Connector 22">
            <a:extLst xmlns:a="http://schemas.openxmlformats.org/drawingml/2006/main">
              <a:ext uri="{FF2B5EF4-FFF2-40B4-BE49-F238E27FC236}">
                <a16:creationId xmlns:a16="http://schemas.microsoft.com/office/drawing/2014/main" xmlns="" id="{3BFEC328-8B93-44AB-81B0-3A482D7ACC2E}"/>
              </a:ext>
            </a:extLst>
          </cdr:cNvPr>
          <cdr:cNvCxnSpPr/>
        </cdr:nvCxnSpPr>
        <cdr:spPr>
          <a:xfrm xmlns:a="http://schemas.openxmlformats.org/drawingml/2006/main">
            <a:off x="8370226" y="4413598"/>
            <a:ext cx="887893"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30" name="TextBox 1"/>
          <cdr:cNvSpPr txBox="1"/>
        </cdr:nvSpPr>
        <cdr:spPr>
          <a:xfrm xmlns:a="http://schemas.openxmlformats.org/drawingml/2006/main">
            <a:off x="8352008" y="4018595"/>
            <a:ext cx="839653" cy="43340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+9%</a:t>
            </a:r>
          </a:p>
        </cdr:txBody>
      </cdr:sp>
    </cdr:grpSp>
  </cdr:relSizeAnchor>
  <cdr:relSizeAnchor xmlns:cdr="http://schemas.openxmlformats.org/drawingml/2006/chartDrawing">
    <cdr:from>
      <cdr:x>0.72068</cdr:x>
      <cdr:y>0.56313</cdr:y>
    </cdr:from>
    <cdr:to>
      <cdr:x>0.81935</cdr:x>
      <cdr:y>0.56313</cdr:y>
    </cdr:to>
    <cdr:cxnSp macro="">
      <cdr:nvCxnSpPr>
        <cdr:cNvPr id="33" name="Straight Arrow Connector 32">
          <a:extLst xmlns:a="http://schemas.openxmlformats.org/drawingml/2006/main">
            <a:ext uri="{FF2B5EF4-FFF2-40B4-BE49-F238E27FC236}">
              <a16:creationId xmlns:a16="http://schemas.microsoft.com/office/drawing/2014/main" xmlns="" id="{BB13BDBD-345F-4617-9F70-C61A1E9F5E1C}"/>
            </a:ext>
          </a:extLst>
        </cdr:cNvPr>
        <cdr:cNvCxnSpPr/>
      </cdr:nvCxnSpPr>
      <cdr:spPr>
        <a:xfrm xmlns:a="http://schemas.openxmlformats.org/drawingml/2006/main">
          <a:off x="6444059" y="3068436"/>
          <a:ext cx="882241"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0.70364</cdr:x>
      <cdr:y>0.48386</cdr:y>
    </cdr:from>
    <cdr:to>
      <cdr:x>0.80579</cdr:x>
      <cdr:y>0.56341</cdr:y>
    </cdr:to>
    <cdr:sp macro="" textlink="">
      <cdr:nvSpPr>
        <cdr:cNvPr id="34" name="TextBox 1"/>
        <cdr:cNvSpPr txBox="1"/>
      </cdr:nvSpPr>
      <cdr:spPr>
        <a:xfrm xmlns:a="http://schemas.openxmlformats.org/drawingml/2006/main">
          <a:off x="6291684" y="2636490"/>
          <a:ext cx="913330" cy="43349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 +</a:t>
          </a:r>
          <a:r>
            <a:rPr lang="hu-HU" sz="1800" b="1" dirty="0" smtClean="0">
              <a:solidFill>
                <a:srgbClr val="2C973E"/>
              </a:solidFill>
            </a:rPr>
            <a:t>0,4%</a:t>
          </a:r>
          <a:endParaRPr lang="hu-HU" sz="1800" b="1" dirty="0">
            <a:solidFill>
              <a:srgbClr val="2C973E"/>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0.28722</cdr:x>
      <cdr:y>0.48187</cdr:y>
    </cdr:from>
    <cdr:to>
      <cdr:x>0.39881</cdr:x>
      <cdr:y>0.80954</cdr:y>
    </cdr:to>
    <cdr:grpSp>
      <cdr:nvGrpSpPr>
        <cdr:cNvPr id="20" name="Group 19">
          <a:extLst xmlns:a="http://schemas.openxmlformats.org/drawingml/2006/main">
            <a:ext uri="{FF2B5EF4-FFF2-40B4-BE49-F238E27FC236}">
              <a16:creationId xmlns:a16="http://schemas.microsoft.com/office/drawing/2014/main" xmlns="" id="{B95A8BFC-A423-42C8-BAE3-AC08D81AD557}"/>
            </a:ext>
          </a:extLst>
        </cdr:cNvPr>
        <cdr:cNvGrpSpPr/>
      </cdr:nvGrpSpPr>
      <cdr:grpSpPr>
        <a:xfrm xmlns:a="http://schemas.openxmlformats.org/drawingml/2006/main">
          <a:off x="2568206" y="2625659"/>
          <a:ext cx="997793" cy="1785439"/>
          <a:chOff x="6326624" y="2612763"/>
          <a:chExt cx="997758" cy="1785406"/>
        </a:xfrm>
      </cdr:grpSpPr>
      <cdr:grpSp>
        <cdr:nvGrpSpPr>
          <cdr:cNvPr id="13" name="Group 12">
            <a:extLst xmlns:a="http://schemas.openxmlformats.org/drawingml/2006/main">
              <a:ext uri="{FF2B5EF4-FFF2-40B4-BE49-F238E27FC236}">
                <a16:creationId xmlns:a16="http://schemas.microsoft.com/office/drawing/2014/main" xmlns="" id="{A156B3C1-B7D2-48CB-A3A4-B2301CC2DFEF}"/>
              </a:ext>
            </a:extLst>
          </cdr:cNvPr>
          <cdr:cNvGrpSpPr/>
        </cdr:nvGrpSpPr>
        <cdr:grpSpPr>
          <a:xfrm xmlns:a="http://schemas.openxmlformats.org/drawingml/2006/main">
            <a:off x="6326624" y="3964764"/>
            <a:ext cx="997758" cy="433405"/>
            <a:chOff x="6326624" y="3964764"/>
            <a:chExt cx="997758" cy="433405"/>
          </a:xfrm>
        </cdr:grpSpPr>
        <cdr:cxnSp macro="">
          <cdr:nvCxnSpPr>
            <cdr:cNvPr id="16" name="Straight Arrow Connector 15">
              <a:extLst xmlns:a="http://schemas.openxmlformats.org/drawingml/2006/main">
                <a:ext uri="{FF2B5EF4-FFF2-40B4-BE49-F238E27FC236}">
                  <a16:creationId xmlns:a16="http://schemas.microsoft.com/office/drawing/2014/main" xmlns="" id="{96F8C5DC-BD71-4750-B043-4FA16508872B}"/>
                </a:ext>
              </a:extLst>
            </cdr:cNvPr>
            <cdr:cNvCxnSpPr/>
          </cdr:nvCxnSpPr>
          <cdr:spPr>
            <a:xfrm xmlns:a="http://schemas.openxmlformats.org/drawingml/2006/main">
              <a:off x="6352341" y="4373244"/>
              <a:ext cx="972041"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18" name="TextBox 1"/>
            <cdr:cNvSpPr txBox="1"/>
          </cdr:nvSpPr>
          <cdr:spPr>
            <a:xfrm xmlns:a="http://schemas.openxmlformats.org/drawingml/2006/main">
              <a:off x="6326624" y="3964764"/>
              <a:ext cx="923923" cy="43340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+142%</a:t>
              </a:r>
            </a:p>
          </cdr:txBody>
        </cdr:sp>
      </cdr:grpSp>
      <cdr:grpSp>
        <cdr:nvGrpSpPr>
          <cdr:cNvPr id="12" name="Group 11">
            <a:extLst xmlns:a="http://schemas.openxmlformats.org/drawingml/2006/main">
              <a:ext uri="{FF2B5EF4-FFF2-40B4-BE49-F238E27FC236}">
                <a16:creationId xmlns:a16="http://schemas.microsoft.com/office/drawing/2014/main" xmlns="" id="{9B208ED6-ACB8-4C37-873E-7A0C48634E7D}"/>
              </a:ext>
            </a:extLst>
          </cdr:cNvPr>
          <cdr:cNvGrpSpPr/>
        </cdr:nvGrpSpPr>
        <cdr:grpSpPr>
          <a:xfrm xmlns:a="http://schemas.openxmlformats.org/drawingml/2006/main">
            <a:off x="6352430" y="2612763"/>
            <a:ext cx="971952" cy="433460"/>
            <a:chOff x="6348585" y="2612763"/>
            <a:chExt cx="971952" cy="433460"/>
          </a:xfrm>
        </cdr:grpSpPr>
        <cdr:cxnSp macro="">
          <cdr:nvCxnSpPr>
            <cdr:cNvPr id="17" name="Straight Arrow Connector 16">
              <a:extLst xmlns:a="http://schemas.openxmlformats.org/drawingml/2006/main">
                <a:ext uri="{FF2B5EF4-FFF2-40B4-BE49-F238E27FC236}">
                  <a16:creationId xmlns:a16="http://schemas.microsoft.com/office/drawing/2014/main" xmlns="" id="{41650B4A-84E8-4E46-9F9D-A221A399C440}"/>
                </a:ext>
              </a:extLst>
            </cdr:cNvPr>
            <cdr:cNvCxnSpPr/>
          </cdr:nvCxnSpPr>
          <cdr:spPr>
            <a:xfrm xmlns:a="http://schemas.openxmlformats.org/drawingml/2006/main">
              <a:off x="6348585" y="3005520"/>
              <a:ext cx="971952"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19" name="TextBox 1"/>
            <cdr:cNvSpPr txBox="1"/>
          </cdr:nvSpPr>
          <cdr:spPr>
            <a:xfrm xmlns:a="http://schemas.openxmlformats.org/drawingml/2006/main">
              <a:off x="6360299" y="2612763"/>
              <a:ext cx="782390" cy="43346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+2%</a:t>
              </a:r>
            </a:p>
          </cdr:txBody>
        </cdr:sp>
      </cdr:grpSp>
    </cdr:grpSp>
  </cdr:relSizeAnchor>
  <cdr:relSizeAnchor xmlns:cdr="http://schemas.openxmlformats.org/drawingml/2006/chartDrawing">
    <cdr:from>
      <cdr:x>0.49983</cdr:x>
      <cdr:y>0.72436</cdr:y>
    </cdr:from>
    <cdr:to>
      <cdr:x>0.61908</cdr:x>
      <cdr:y>0.8039</cdr:y>
    </cdr:to>
    <cdr:grpSp>
      <cdr:nvGrpSpPr>
        <cdr:cNvPr id="28" name="Group 27">
          <a:extLst xmlns:a="http://schemas.openxmlformats.org/drawingml/2006/main">
            <a:ext uri="{FF2B5EF4-FFF2-40B4-BE49-F238E27FC236}">
              <a16:creationId xmlns:a16="http://schemas.microsoft.com/office/drawing/2014/main" xmlns="" id="{7E3584A4-2945-44E6-938E-869F8527C87C}"/>
            </a:ext>
          </a:extLst>
        </cdr:cNvPr>
        <cdr:cNvGrpSpPr/>
      </cdr:nvGrpSpPr>
      <cdr:grpSpPr>
        <a:xfrm xmlns:a="http://schemas.openxmlformats.org/drawingml/2006/main">
          <a:off x="4469280" y="3946961"/>
          <a:ext cx="1066286" cy="433405"/>
          <a:chOff x="6307642" y="3973130"/>
          <a:chExt cx="1066415" cy="433405"/>
        </a:xfrm>
      </cdr:grpSpPr>
      <cdr:cxnSp macro="">
        <cdr:nvCxnSpPr>
          <cdr:cNvPr id="26" name="Straight Arrow Connector 25">
            <a:extLst xmlns:a="http://schemas.openxmlformats.org/drawingml/2006/main">
              <a:ext uri="{FF2B5EF4-FFF2-40B4-BE49-F238E27FC236}">
                <a16:creationId xmlns:a16="http://schemas.microsoft.com/office/drawing/2014/main" xmlns="" id="{A9D5EC3E-654E-480D-BFC8-54CE0BE741AA}"/>
              </a:ext>
            </a:extLst>
          </cdr:cNvPr>
          <cdr:cNvCxnSpPr/>
        </cdr:nvCxnSpPr>
        <cdr:spPr>
          <a:xfrm xmlns:a="http://schemas.openxmlformats.org/drawingml/2006/main">
            <a:off x="6402016" y="4381443"/>
            <a:ext cx="972041"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27" name="TextBox 1"/>
          <cdr:cNvSpPr txBox="1"/>
        </cdr:nvSpPr>
        <cdr:spPr>
          <a:xfrm xmlns:a="http://schemas.openxmlformats.org/drawingml/2006/main">
            <a:off x="6307642" y="3973130"/>
            <a:ext cx="926519" cy="43340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+19%</a:t>
            </a:r>
          </a:p>
        </cdr:txBody>
      </cdr:sp>
    </cdr:grpSp>
  </cdr:relSizeAnchor>
  <cdr:relSizeAnchor xmlns:cdr="http://schemas.openxmlformats.org/drawingml/2006/chartDrawing">
    <cdr:from>
      <cdr:x>0.51239</cdr:x>
      <cdr:y>0.48438</cdr:y>
    </cdr:from>
    <cdr:to>
      <cdr:x>0.62108</cdr:x>
      <cdr:y>0.56393</cdr:y>
    </cdr:to>
    <cdr:grpSp>
      <cdr:nvGrpSpPr>
        <cdr:cNvPr id="29" name="Group 28">
          <a:extLst xmlns:a="http://schemas.openxmlformats.org/drawingml/2006/main">
            <a:ext uri="{FF2B5EF4-FFF2-40B4-BE49-F238E27FC236}">
              <a16:creationId xmlns:a16="http://schemas.microsoft.com/office/drawing/2014/main" xmlns="" id="{2D45F52D-1BD3-4026-8F55-263067DAF6A0}"/>
            </a:ext>
          </a:extLst>
        </cdr:cNvPr>
        <cdr:cNvGrpSpPr/>
      </cdr:nvGrpSpPr>
      <cdr:grpSpPr>
        <a:xfrm xmlns:a="http://schemas.openxmlformats.org/drawingml/2006/main">
          <a:off x="4581586" y="2639335"/>
          <a:ext cx="971863" cy="433460"/>
          <a:chOff x="6372366" y="2701985"/>
          <a:chExt cx="971952" cy="433460"/>
        </a:xfrm>
      </cdr:grpSpPr>
      <cdr:cxnSp macro="">
        <cdr:nvCxnSpPr>
          <cdr:cNvPr id="24" name="Straight Arrow Connector 23">
            <a:extLst xmlns:a="http://schemas.openxmlformats.org/drawingml/2006/main">
              <a:ext uri="{FF2B5EF4-FFF2-40B4-BE49-F238E27FC236}">
                <a16:creationId xmlns:a16="http://schemas.microsoft.com/office/drawing/2014/main" xmlns="" id="{CD50333B-9261-4E9B-BF8F-C8DE2D417128}"/>
              </a:ext>
            </a:extLst>
          </cdr:cNvPr>
          <cdr:cNvCxnSpPr/>
        </cdr:nvCxnSpPr>
        <cdr:spPr>
          <a:xfrm xmlns:a="http://schemas.openxmlformats.org/drawingml/2006/main">
            <a:off x="6372366" y="3094742"/>
            <a:ext cx="971952"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25" name="TextBox 1"/>
          <cdr:cNvSpPr txBox="1"/>
        </cdr:nvSpPr>
        <cdr:spPr>
          <a:xfrm xmlns:a="http://schemas.openxmlformats.org/drawingml/2006/main">
            <a:off x="6389361" y="2701985"/>
            <a:ext cx="675598" cy="43346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+6%</a:t>
            </a:r>
          </a:p>
        </cdr:txBody>
      </cdr:sp>
    </cdr:grpSp>
  </cdr:relSizeAnchor>
  <cdr:relSizeAnchor xmlns:cdr="http://schemas.openxmlformats.org/drawingml/2006/chartDrawing">
    <cdr:from>
      <cdr:x>0.72915</cdr:x>
      <cdr:y>0.48363</cdr:y>
    </cdr:from>
    <cdr:to>
      <cdr:x>0.83785</cdr:x>
      <cdr:y>0.56318</cdr:y>
    </cdr:to>
    <cdr:grpSp>
      <cdr:nvGrpSpPr>
        <cdr:cNvPr id="32" name="Group 31">
          <a:extLst xmlns:a="http://schemas.openxmlformats.org/drawingml/2006/main">
            <a:ext uri="{FF2B5EF4-FFF2-40B4-BE49-F238E27FC236}">
              <a16:creationId xmlns:a16="http://schemas.microsoft.com/office/drawing/2014/main" xmlns="" id="{F0265C69-3633-4EF3-94BB-9745867225F9}"/>
            </a:ext>
          </a:extLst>
        </cdr:cNvPr>
        <cdr:cNvGrpSpPr/>
      </cdr:nvGrpSpPr>
      <cdr:grpSpPr>
        <a:xfrm xmlns:a="http://schemas.openxmlformats.org/drawingml/2006/main">
          <a:off x="6519768" y="2635249"/>
          <a:ext cx="971952" cy="433459"/>
          <a:chOff x="8363352" y="2651179"/>
          <a:chExt cx="972042" cy="433460"/>
        </a:xfrm>
      </cdr:grpSpPr>
      <cdr:cxnSp macro="">
        <cdr:nvCxnSpPr>
          <cdr:cNvPr id="33" name="Straight Arrow Connector 32">
            <a:extLst xmlns:a="http://schemas.openxmlformats.org/drawingml/2006/main">
              <a:ext uri="{FF2B5EF4-FFF2-40B4-BE49-F238E27FC236}">
                <a16:creationId xmlns:a16="http://schemas.microsoft.com/office/drawing/2014/main" xmlns="" id="{F84412F4-47E0-4855-932C-E11DF2E1C113}"/>
              </a:ext>
            </a:extLst>
          </cdr:cNvPr>
          <cdr:cNvCxnSpPr/>
        </cdr:nvCxnSpPr>
        <cdr:spPr>
          <a:xfrm xmlns:a="http://schemas.openxmlformats.org/drawingml/2006/main">
            <a:off x="8363352" y="3072274"/>
            <a:ext cx="972042"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34" name="TextBox 1"/>
          <cdr:cNvSpPr txBox="1"/>
        </cdr:nvSpPr>
        <cdr:spPr>
          <a:xfrm xmlns:a="http://schemas.openxmlformats.org/drawingml/2006/main">
            <a:off x="8364279" y="2651179"/>
            <a:ext cx="763715" cy="43346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+2%</a:t>
            </a:r>
          </a:p>
        </cdr:txBody>
      </cdr:sp>
    </cdr:grpSp>
  </cdr:relSizeAnchor>
  <cdr:relSizeAnchor xmlns:cdr="http://schemas.openxmlformats.org/drawingml/2006/chartDrawing">
    <cdr:from>
      <cdr:x>0.72831</cdr:x>
      <cdr:y>0.79866</cdr:y>
    </cdr:from>
    <cdr:to>
      <cdr:x>0.83702</cdr:x>
      <cdr:y>0.79866</cdr:y>
    </cdr:to>
    <cdr:cxnSp macro="">
      <cdr:nvCxnSpPr>
        <cdr:cNvPr id="31" name="Straight Arrow Connector 30">
          <a:extLst xmlns:a="http://schemas.openxmlformats.org/drawingml/2006/main">
            <a:ext uri="{FF2B5EF4-FFF2-40B4-BE49-F238E27FC236}">
              <a16:creationId xmlns:a16="http://schemas.microsoft.com/office/drawing/2014/main" xmlns="" id="{9EF77ADE-FB8D-478E-B5B5-7C122153F9BB}"/>
            </a:ext>
          </a:extLst>
        </cdr:cNvPr>
        <cdr:cNvCxnSpPr/>
      </cdr:nvCxnSpPr>
      <cdr:spPr>
        <a:xfrm xmlns:a="http://schemas.openxmlformats.org/drawingml/2006/main">
          <a:off x="6512291" y="4351818"/>
          <a:ext cx="972007" cy="0"/>
        </a:xfrm>
        <a:prstGeom xmlns:a="http://schemas.openxmlformats.org/drawingml/2006/main" prst="straightConnector1">
          <a:avLst/>
        </a:prstGeom>
        <a:ln xmlns:a="http://schemas.openxmlformats.org/drawingml/2006/main" w="101600" cap="sq" cmpd="sng">
          <a:solidFill>
            <a:srgbClr val="F04C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0.73771</cdr:x>
      <cdr:y>0.72586</cdr:y>
    </cdr:from>
    <cdr:to>
      <cdr:x>0.84113</cdr:x>
      <cdr:y>0.80541</cdr:y>
    </cdr:to>
    <cdr:sp macro="" textlink="">
      <cdr:nvSpPr>
        <cdr:cNvPr id="35" name="TextBox 1"/>
        <cdr:cNvSpPr txBox="1"/>
      </cdr:nvSpPr>
      <cdr:spPr>
        <a:xfrm xmlns:a="http://schemas.openxmlformats.org/drawingml/2006/main">
          <a:off x="6596305" y="3955134"/>
          <a:ext cx="924740" cy="433460"/>
        </a:xfrm>
        <a:prstGeom xmlns:a="http://schemas.openxmlformats.org/drawingml/2006/main" prst="rect">
          <a:avLst/>
        </a:prstGeom>
        <a:ln xmlns:a="http://schemas.openxmlformats.org/drawingml/2006/main">
          <a:noFill/>
        </a:l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F04C3E"/>
              </a:solidFill>
            </a:rPr>
            <a:t>-7%</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0055" cy="500063"/>
          </a:xfrm>
          <a:prstGeom prst="rect">
            <a:avLst/>
          </a:prstGeom>
        </p:spPr>
        <p:txBody>
          <a:bodyPr vert="horz" lIns="92958" tIns="46479" rIns="92958" bIns="46479" rtlCol="0"/>
          <a:lstStyle>
            <a:lvl1pPr algn="l">
              <a:defRPr sz="1200"/>
            </a:lvl1pPr>
          </a:lstStyle>
          <a:p>
            <a:endParaRPr lang="en-GB"/>
          </a:p>
        </p:txBody>
      </p:sp>
      <p:sp>
        <p:nvSpPr>
          <p:cNvPr id="3" name="Date Placeholder 2"/>
          <p:cNvSpPr>
            <a:spLocks noGrp="1"/>
          </p:cNvSpPr>
          <p:nvPr>
            <p:ph type="dt" sz="quarter" idx="1"/>
          </p:nvPr>
        </p:nvSpPr>
        <p:spPr>
          <a:xfrm>
            <a:off x="3895404" y="0"/>
            <a:ext cx="2980055" cy="500063"/>
          </a:xfrm>
          <a:prstGeom prst="rect">
            <a:avLst/>
          </a:prstGeom>
        </p:spPr>
        <p:txBody>
          <a:bodyPr vert="horz" lIns="92958" tIns="46479" rIns="92958" bIns="46479" rtlCol="0"/>
          <a:lstStyle>
            <a:lvl1pPr algn="r">
              <a:defRPr sz="1200"/>
            </a:lvl1pPr>
          </a:lstStyle>
          <a:p>
            <a:fld id="{75A85089-C692-4DEA-AC49-04CF34D4FE14}" type="datetimeFigureOut">
              <a:rPr lang="en-GB" smtClean="0"/>
              <a:pPr/>
              <a:t>26/02/2019</a:t>
            </a:fld>
            <a:endParaRPr lang="en-GB"/>
          </a:p>
        </p:txBody>
      </p:sp>
      <p:sp>
        <p:nvSpPr>
          <p:cNvPr id="4" name="Footer Placeholder 3"/>
          <p:cNvSpPr>
            <a:spLocks noGrp="1"/>
          </p:cNvSpPr>
          <p:nvPr>
            <p:ph type="ftr" sz="quarter" idx="2"/>
          </p:nvPr>
        </p:nvSpPr>
        <p:spPr>
          <a:xfrm>
            <a:off x="1" y="9499452"/>
            <a:ext cx="2980055" cy="500063"/>
          </a:xfrm>
          <a:prstGeom prst="rect">
            <a:avLst/>
          </a:prstGeom>
        </p:spPr>
        <p:txBody>
          <a:bodyPr vert="horz" lIns="92958" tIns="46479" rIns="92958" bIns="46479" rtlCol="0" anchor="b"/>
          <a:lstStyle>
            <a:lvl1pPr algn="l">
              <a:defRPr sz="1200"/>
            </a:lvl1pPr>
          </a:lstStyle>
          <a:p>
            <a:endParaRPr lang="en-GB"/>
          </a:p>
        </p:txBody>
      </p:sp>
      <p:sp>
        <p:nvSpPr>
          <p:cNvPr id="5" name="Slide Number Placeholder 4"/>
          <p:cNvSpPr>
            <a:spLocks noGrp="1"/>
          </p:cNvSpPr>
          <p:nvPr>
            <p:ph type="sldNum" sz="quarter" idx="3"/>
          </p:nvPr>
        </p:nvSpPr>
        <p:spPr>
          <a:xfrm>
            <a:off x="3895404" y="9499452"/>
            <a:ext cx="2980055" cy="500063"/>
          </a:xfrm>
          <a:prstGeom prst="rect">
            <a:avLst/>
          </a:prstGeom>
        </p:spPr>
        <p:txBody>
          <a:bodyPr vert="horz" lIns="92958" tIns="46479" rIns="92958" bIns="46479" rtlCol="0" anchor="b"/>
          <a:lstStyle>
            <a:lvl1pPr algn="r">
              <a:defRPr sz="1200"/>
            </a:lvl1pPr>
          </a:lstStyle>
          <a:p>
            <a:fld id="{D3A5C721-4BB5-4DB6-AD65-4BA2A62B05B6}" type="slidenum">
              <a:rPr lang="en-GB" smtClean="0"/>
              <a:pPr/>
              <a:t>‹#›</a:t>
            </a:fld>
            <a:endParaRPr lang="en-GB"/>
          </a:p>
        </p:txBody>
      </p:sp>
    </p:spTree>
    <p:extLst>
      <p:ext uri="{BB962C8B-B14F-4D97-AF65-F5344CB8AC3E}">
        <p14:creationId xmlns:p14="http://schemas.microsoft.com/office/powerpoint/2010/main" val="1991632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0055" cy="500063"/>
          </a:xfrm>
          <a:prstGeom prst="rect">
            <a:avLst/>
          </a:prstGeom>
        </p:spPr>
        <p:txBody>
          <a:bodyPr vert="horz" lIns="92958" tIns="46479" rIns="92958" bIns="46479" rtlCol="0"/>
          <a:lstStyle>
            <a:lvl1pPr algn="l">
              <a:defRPr sz="1200"/>
            </a:lvl1pPr>
          </a:lstStyle>
          <a:p>
            <a:endParaRPr lang="en-GB"/>
          </a:p>
        </p:txBody>
      </p:sp>
      <p:sp>
        <p:nvSpPr>
          <p:cNvPr id="3" name="Date Placeholder 2"/>
          <p:cNvSpPr>
            <a:spLocks noGrp="1"/>
          </p:cNvSpPr>
          <p:nvPr>
            <p:ph type="dt" idx="1"/>
          </p:nvPr>
        </p:nvSpPr>
        <p:spPr>
          <a:xfrm>
            <a:off x="3895404" y="0"/>
            <a:ext cx="2980055" cy="500063"/>
          </a:xfrm>
          <a:prstGeom prst="rect">
            <a:avLst/>
          </a:prstGeom>
        </p:spPr>
        <p:txBody>
          <a:bodyPr vert="horz" lIns="92958" tIns="46479" rIns="92958" bIns="46479" rtlCol="0"/>
          <a:lstStyle>
            <a:lvl1pPr algn="r">
              <a:defRPr sz="1200"/>
            </a:lvl1pPr>
          </a:lstStyle>
          <a:p>
            <a:fld id="{8045EBA9-A28D-4849-BFEA-AA04F6A21B63}" type="datetimeFigureOut">
              <a:rPr lang="en-GB" smtClean="0"/>
              <a:pPr/>
              <a:t>26/02/2019</a:t>
            </a:fld>
            <a:endParaRPr lang="en-GB"/>
          </a:p>
        </p:txBody>
      </p:sp>
      <p:sp>
        <p:nvSpPr>
          <p:cNvPr id="4" name="Slide Image Placeholder 3"/>
          <p:cNvSpPr>
            <a:spLocks noGrp="1" noRot="1" noChangeAspect="1"/>
          </p:cNvSpPr>
          <p:nvPr>
            <p:ph type="sldImg" idx="2"/>
          </p:nvPr>
        </p:nvSpPr>
        <p:spPr>
          <a:xfrm>
            <a:off x="795338" y="749300"/>
            <a:ext cx="5286375" cy="3751263"/>
          </a:xfrm>
          <a:prstGeom prst="rect">
            <a:avLst/>
          </a:prstGeom>
          <a:noFill/>
          <a:ln w="12700">
            <a:solidFill>
              <a:prstClr val="black"/>
            </a:solidFill>
          </a:ln>
        </p:spPr>
        <p:txBody>
          <a:bodyPr vert="horz" lIns="92958" tIns="46479" rIns="92958" bIns="46479" rtlCol="0" anchor="ctr"/>
          <a:lstStyle/>
          <a:p>
            <a:endParaRPr lang="en-GB"/>
          </a:p>
        </p:txBody>
      </p:sp>
      <p:sp>
        <p:nvSpPr>
          <p:cNvPr id="5" name="Notes Placeholder 4"/>
          <p:cNvSpPr>
            <a:spLocks noGrp="1"/>
          </p:cNvSpPr>
          <p:nvPr>
            <p:ph type="body" sz="quarter" idx="3"/>
          </p:nvPr>
        </p:nvSpPr>
        <p:spPr>
          <a:xfrm>
            <a:off x="687706" y="4750594"/>
            <a:ext cx="5501640" cy="4500563"/>
          </a:xfrm>
          <a:prstGeom prst="rect">
            <a:avLst/>
          </a:prstGeom>
        </p:spPr>
        <p:txBody>
          <a:bodyPr vert="horz" lIns="92958" tIns="46479" rIns="92958" bIns="4647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99452"/>
            <a:ext cx="2980055" cy="500063"/>
          </a:xfrm>
          <a:prstGeom prst="rect">
            <a:avLst/>
          </a:prstGeom>
        </p:spPr>
        <p:txBody>
          <a:bodyPr vert="horz" lIns="92958" tIns="46479" rIns="92958" bIns="46479" rtlCol="0" anchor="b"/>
          <a:lstStyle>
            <a:lvl1pPr algn="l">
              <a:defRPr sz="1200"/>
            </a:lvl1pPr>
          </a:lstStyle>
          <a:p>
            <a:endParaRPr lang="en-GB"/>
          </a:p>
        </p:txBody>
      </p:sp>
      <p:sp>
        <p:nvSpPr>
          <p:cNvPr id="7" name="Slide Number Placeholder 6"/>
          <p:cNvSpPr>
            <a:spLocks noGrp="1"/>
          </p:cNvSpPr>
          <p:nvPr>
            <p:ph type="sldNum" sz="quarter" idx="5"/>
          </p:nvPr>
        </p:nvSpPr>
        <p:spPr>
          <a:xfrm>
            <a:off x="3895404" y="9499452"/>
            <a:ext cx="2980055" cy="500063"/>
          </a:xfrm>
          <a:prstGeom prst="rect">
            <a:avLst/>
          </a:prstGeom>
        </p:spPr>
        <p:txBody>
          <a:bodyPr vert="horz" lIns="92958" tIns="46479" rIns="92958" bIns="46479" rtlCol="0" anchor="b"/>
          <a:lstStyle>
            <a:lvl1pPr algn="r">
              <a:defRPr sz="1200"/>
            </a:lvl1pPr>
          </a:lstStyle>
          <a:p>
            <a:fld id="{5B43D19E-BFDB-4C92-8EDD-32EDDA8F41DF}" type="slidenum">
              <a:rPr lang="en-GB" smtClean="0"/>
              <a:pPr/>
              <a:t>‹#›</a:t>
            </a:fld>
            <a:endParaRPr lang="en-GB"/>
          </a:p>
        </p:txBody>
      </p:sp>
    </p:spTree>
    <p:extLst>
      <p:ext uri="{BB962C8B-B14F-4D97-AF65-F5344CB8AC3E}">
        <p14:creationId xmlns:p14="http://schemas.microsoft.com/office/powerpoint/2010/main" val="1606270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1</a:t>
            </a:fld>
            <a:endParaRPr lang="en-GB" dirty="0"/>
          </a:p>
        </p:txBody>
      </p:sp>
    </p:spTree>
    <p:extLst>
      <p:ext uri="{BB962C8B-B14F-4D97-AF65-F5344CB8AC3E}">
        <p14:creationId xmlns:p14="http://schemas.microsoft.com/office/powerpoint/2010/main" val="6576385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3</a:t>
            </a:fld>
            <a:endParaRPr lang="en-GB" dirty="0"/>
          </a:p>
        </p:txBody>
      </p:sp>
    </p:spTree>
    <p:extLst>
      <p:ext uri="{BB962C8B-B14F-4D97-AF65-F5344CB8AC3E}">
        <p14:creationId xmlns:p14="http://schemas.microsoft.com/office/powerpoint/2010/main" val="1608889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8</a:t>
            </a:fld>
            <a:endParaRPr lang="en-GB" dirty="0"/>
          </a:p>
        </p:txBody>
      </p:sp>
    </p:spTree>
    <p:extLst>
      <p:ext uri="{BB962C8B-B14F-4D97-AF65-F5344CB8AC3E}">
        <p14:creationId xmlns:p14="http://schemas.microsoft.com/office/powerpoint/2010/main" val="18374716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over">
    <p:spTree>
      <p:nvGrpSpPr>
        <p:cNvPr id="1" name=""/>
        <p:cNvGrpSpPr/>
        <p:nvPr/>
      </p:nvGrpSpPr>
      <p:grpSpPr>
        <a:xfrm>
          <a:off x="0" y="0"/>
          <a:ext cx="0" cy="0"/>
          <a:chOff x="0" y="0"/>
          <a:chExt cx="0" cy="0"/>
        </a:xfrm>
      </p:grpSpPr>
      <p:sp>
        <p:nvSpPr>
          <p:cNvPr id="2" name="Title 1"/>
          <p:cNvSpPr>
            <a:spLocks noGrp="1"/>
          </p:cNvSpPr>
          <p:nvPr>
            <p:ph type="ctrTitle"/>
          </p:nvPr>
        </p:nvSpPr>
        <p:spPr>
          <a:xfrm>
            <a:off x="2707618" y="847087"/>
            <a:ext cx="7462877" cy="952216"/>
          </a:xfrm>
        </p:spPr>
        <p:txBody>
          <a:bodyPr/>
          <a:lstStyle>
            <a:lvl1pPr>
              <a:defRPr>
                <a:latin typeface="EYInterstate Regular" pitchFamily="2" charset="0"/>
              </a:defRPr>
            </a:lvl1pPr>
          </a:lstStyle>
          <a:p>
            <a:r>
              <a:rPr lang="en-US"/>
              <a:t>Click to edit Master title style</a:t>
            </a:r>
            <a:endParaRPr lang="en-GB" dirty="0"/>
          </a:p>
        </p:txBody>
      </p:sp>
      <p:sp>
        <p:nvSpPr>
          <p:cNvPr id="3" name="Subtitle 2"/>
          <p:cNvSpPr>
            <a:spLocks noGrp="1"/>
          </p:cNvSpPr>
          <p:nvPr>
            <p:ph type="subTitle" idx="1"/>
          </p:nvPr>
        </p:nvSpPr>
        <p:spPr>
          <a:xfrm>
            <a:off x="2707617" y="1916758"/>
            <a:ext cx="5457637" cy="1071741"/>
          </a:xfrm>
        </p:spPr>
        <p:txBody>
          <a:bodyPr/>
          <a:lstStyle>
            <a:lvl1pPr marL="0" indent="0" algn="l">
              <a:buNone/>
              <a:defRPr sz="2000">
                <a:solidFill>
                  <a:schemeClr val="bg2"/>
                </a:solidFill>
                <a:latin typeface="EYInterstate Light" pitchFamily="2" charset="0"/>
              </a:defRPr>
            </a:lvl1pPr>
            <a:lvl2pPr marL="0" indent="0" algn="l">
              <a:buNone/>
              <a:defRPr sz="1600">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grpSp>
        <p:nvGrpSpPr>
          <p:cNvPr id="9" name="Group 8"/>
          <p:cNvGrpSpPr/>
          <p:nvPr userDrawn="1"/>
        </p:nvGrpSpPr>
        <p:grpSpPr>
          <a:xfrm>
            <a:off x="0" y="1802587"/>
            <a:ext cx="10698163" cy="4946592"/>
            <a:chOff x="0" y="1628775"/>
            <a:chExt cx="12198350" cy="4469625"/>
          </a:xfrm>
        </p:grpSpPr>
        <p:sp>
          <p:nvSpPr>
            <p:cNvPr id="1032" name="Freeform 8"/>
            <p:cNvSpPr>
              <a:spLocks/>
            </p:cNvSpPr>
            <p:nvPr userDrawn="1"/>
          </p:nvSpPr>
          <p:spPr bwMode="gray">
            <a:xfrm>
              <a:off x="3072661" y="1628775"/>
              <a:ext cx="9125689" cy="3318440"/>
            </a:xfrm>
            <a:custGeom>
              <a:avLst/>
              <a:gdLst/>
              <a:ahLst/>
              <a:cxnLst>
                <a:cxn ang="0">
                  <a:pos x="0" y="2464"/>
                </a:cxn>
                <a:cxn ang="0">
                  <a:pos x="6761" y="0"/>
                </a:cxn>
                <a:cxn ang="0">
                  <a:pos x="6761" y="1290"/>
                </a:cxn>
                <a:cxn ang="0">
                  <a:pos x="0" y="2464"/>
                </a:cxn>
              </a:cxnLst>
              <a:rect l="0" t="0" r="r" b="b"/>
              <a:pathLst>
                <a:path w="6761" h="2464">
                  <a:moveTo>
                    <a:pt x="0" y="2464"/>
                  </a:moveTo>
                  <a:lnTo>
                    <a:pt x="6761" y="0"/>
                  </a:lnTo>
                  <a:lnTo>
                    <a:pt x="6761" y="1290"/>
                  </a:lnTo>
                  <a:lnTo>
                    <a:pt x="0" y="2464"/>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1026" name="Picture 2"/>
            <p:cNvPicPr>
              <a:picLocks noChangeAspect="1" noChangeArrowheads="1"/>
            </p:cNvPicPr>
            <p:nvPr userDrawn="1"/>
          </p:nvPicPr>
          <p:blipFill>
            <a:blip r:embed="rId2" cstate="print"/>
            <a:srcRect/>
            <a:stretch>
              <a:fillRect/>
            </a:stretch>
          </p:blipFill>
          <p:spPr bwMode="auto">
            <a:xfrm>
              <a:off x="0" y="4291200"/>
              <a:ext cx="3078523" cy="1807200"/>
            </a:xfrm>
            <a:prstGeom prst="rect">
              <a:avLst/>
            </a:prstGeom>
            <a:noFill/>
            <a:ln w="9525">
              <a:noFill/>
              <a:miter lim="800000"/>
              <a:headEnd/>
              <a:tailEnd/>
            </a:ln>
            <a:effectLst/>
          </p:spPr>
        </p:pic>
      </p:grpSp>
      <p:pic>
        <p:nvPicPr>
          <p:cNvPr id="10" name="Picture 2"/>
          <p:cNvPicPr>
            <a:picLocks noChangeAspect="1" noChangeArrowheads="1"/>
          </p:cNvPicPr>
          <p:nvPr userDrawn="1"/>
        </p:nvPicPr>
        <p:blipFill>
          <a:blip r:embed="rId3" cstate="print"/>
          <a:srcRect/>
          <a:stretch>
            <a:fillRect/>
          </a:stretch>
        </p:blipFill>
        <p:spPr bwMode="auto">
          <a:xfrm>
            <a:off x="2700692" y="6490987"/>
            <a:ext cx="983483" cy="745200"/>
          </a:xfrm>
          <a:prstGeom prst="rect">
            <a:avLst/>
          </a:prstGeom>
          <a:noFill/>
          <a:ln w="9525">
            <a:noFill/>
            <a:miter lim="800000"/>
            <a:headEnd/>
            <a:tailEnd/>
          </a:ln>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4">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34909" y="222635"/>
            <a:ext cx="9628347" cy="890541"/>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
        <p:nvSpPr>
          <p:cNvPr id="12" name="Footer Placeholder 11"/>
          <p:cNvSpPr>
            <a:spLocks noGrp="1"/>
          </p:cNvSpPr>
          <p:nvPr>
            <p:ph type="ftr" sz="quarter" idx="10"/>
          </p:nvPr>
        </p:nvSpPr>
        <p:spPr/>
        <p:txBody>
          <a:bodyPr/>
          <a:lstStyle/>
          <a:p>
            <a:r>
              <a:rPr lang="en-US"/>
              <a:t>Presentation title</a:t>
            </a:r>
            <a:endParaRPr lang="en-US" dirty="0"/>
          </a:p>
        </p:txBody>
      </p:sp>
      <p:pic>
        <p:nvPicPr>
          <p:cNvPr id="5123" name="Picture 3"/>
          <p:cNvPicPr>
            <a:picLocks noChangeAspect="1" noChangeArrowheads="1"/>
          </p:cNvPicPr>
          <p:nvPr userDrawn="1"/>
        </p:nvPicPr>
        <p:blipFill>
          <a:blip r:embed="rId2" cstate="print"/>
          <a:srcRect/>
          <a:stretch>
            <a:fillRect/>
          </a:stretch>
        </p:blipFill>
        <p:spPr bwMode="auto">
          <a:xfrm>
            <a:off x="524106" y="1171345"/>
            <a:ext cx="9638313" cy="5749153"/>
          </a:xfrm>
          <a:prstGeom prst="rect">
            <a:avLst/>
          </a:prstGeom>
          <a:noFill/>
          <a:ln w="9525">
            <a:noFill/>
            <a:miter lim="800000"/>
            <a:headEnd/>
            <a:tailEnd/>
          </a:ln>
          <a:effectLst/>
        </p:spPr>
      </p:pic>
    </p:spTree>
    <p:extLst>
      <p:ext uri="{BB962C8B-B14F-4D97-AF65-F5344CB8AC3E}">
        <p14:creationId xmlns:p14="http://schemas.microsoft.com/office/powerpoint/2010/main" val="3195521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12" name="Footer Placeholder 11"/>
          <p:cNvSpPr>
            <a:spLocks noGrp="1"/>
          </p:cNvSpPr>
          <p:nvPr>
            <p:ph type="ftr" sz="quarter" idx="10"/>
          </p:nvPr>
        </p:nvSpPr>
        <p:spPr/>
        <p:txBody>
          <a:bodyPr/>
          <a:lstStyle/>
          <a:p>
            <a:r>
              <a:rPr lang="en-US"/>
              <a:t>Presentation title</a:t>
            </a:r>
            <a:endParaRPr lang="en-US" dirty="0"/>
          </a:p>
        </p:txBody>
      </p:sp>
      <p:sp>
        <p:nvSpPr>
          <p:cNvPr id="7" name="Line 11"/>
          <p:cNvSpPr>
            <a:spLocks noChangeShapeType="1"/>
          </p:cNvSpPr>
          <p:nvPr userDrawn="1"/>
        </p:nvSpPr>
        <p:spPr bwMode="auto">
          <a:xfrm>
            <a:off x="533051" y="6909916"/>
            <a:ext cx="9628347" cy="0"/>
          </a:xfrm>
          <a:prstGeom prst="line">
            <a:avLst/>
          </a:prstGeom>
          <a:noFill/>
          <a:ln w="3175">
            <a:solidFill>
              <a:srgbClr val="808080"/>
            </a:solidFill>
            <a:round/>
            <a:headEnd/>
            <a:tailEnd/>
          </a:ln>
          <a:effectLst/>
        </p:spPr>
        <p:txBody>
          <a:bodyPr wrap="none" anchor="ctr"/>
          <a:lstStyle/>
          <a:p>
            <a:endParaRPr lang="en-US" noProof="0" dirty="0">
              <a:solidFill>
                <a:schemeClr val="bg1"/>
              </a:solidFill>
            </a:endParaRPr>
          </a:p>
        </p:txBody>
      </p:sp>
    </p:spTree>
    <p:extLst>
      <p:ext uri="{BB962C8B-B14F-4D97-AF65-F5344CB8AC3E}">
        <p14:creationId xmlns:p14="http://schemas.microsoft.com/office/powerpoint/2010/main" val="3350680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inal legal text">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533051" y="6909916"/>
            <a:ext cx="9628347" cy="0"/>
          </a:xfrm>
          <a:prstGeom prst="line">
            <a:avLst/>
          </a:prstGeom>
          <a:noFill/>
          <a:ln w="3175">
            <a:solidFill>
              <a:srgbClr val="808080"/>
            </a:solidFill>
            <a:round/>
            <a:headEnd/>
            <a:tailEnd/>
          </a:ln>
          <a:effectLst/>
        </p:spPr>
        <p:txBody>
          <a:bodyPr wrap="none" anchor="ctr"/>
          <a:lstStyle/>
          <a:p>
            <a:endParaRPr lang="en-US" noProof="0" dirty="0">
              <a:solidFill>
                <a:schemeClr val="bg1"/>
              </a:solidFill>
            </a:endParaRPr>
          </a:p>
        </p:txBody>
      </p:sp>
    </p:spTree>
    <p:extLst>
      <p:ext uri="{BB962C8B-B14F-4D97-AF65-F5344CB8AC3E}">
        <p14:creationId xmlns:p14="http://schemas.microsoft.com/office/powerpoint/2010/main" val="10900077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6718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Cover">
    <p:spTree>
      <p:nvGrpSpPr>
        <p:cNvPr id="1" name=""/>
        <p:cNvGrpSpPr/>
        <p:nvPr/>
      </p:nvGrpSpPr>
      <p:grpSpPr>
        <a:xfrm>
          <a:off x="0" y="0"/>
          <a:ext cx="0" cy="0"/>
          <a:chOff x="0" y="0"/>
          <a:chExt cx="0" cy="0"/>
        </a:xfrm>
      </p:grpSpPr>
      <p:sp>
        <p:nvSpPr>
          <p:cNvPr id="2" name="Title 1"/>
          <p:cNvSpPr>
            <a:spLocks noGrp="1"/>
          </p:cNvSpPr>
          <p:nvPr>
            <p:ph type="ctrTitle"/>
          </p:nvPr>
        </p:nvSpPr>
        <p:spPr>
          <a:xfrm>
            <a:off x="2707618" y="847087"/>
            <a:ext cx="7462877" cy="952216"/>
          </a:xfrm>
        </p:spPr>
        <p:txBody>
          <a:bodyPr/>
          <a:lstStyle>
            <a:lvl1pPr>
              <a:defRPr>
                <a:latin typeface="EYInterstate Regular" pitchFamily="2" charset="0"/>
              </a:defRPr>
            </a:lvl1pPr>
          </a:lstStyle>
          <a:p>
            <a:r>
              <a:rPr lang="en-US"/>
              <a:t>Click to edit Master title style</a:t>
            </a:r>
            <a:endParaRPr lang="en-GB" dirty="0"/>
          </a:p>
        </p:txBody>
      </p:sp>
      <p:sp>
        <p:nvSpPr>
          <p:cNvPr id="3" name="Subtitle 2"/>
          <p:cNvSpPr>
            <a:spLocks noGrp="1"/>
          </p:cNvSpPr>
          <p:nvPr>
            <p:ph type="subTitle" idx="1"/>
          </p:nvPr>
        </p:nvSpPr>
        <p:spPr>
          <a:xfrm>
            <a:off x="2707617" y="1916758"/>
            <a:ext cx="5457637" cy="1071741"/>
          </a:xfrm>
        </p:spPr>
        <p:txBody>
          <a:bodyPr/>
          <a:lstStyle>
            <a:lvl1pPr marL="0" indent="0" algn="l">
              <a:buNone/>
              <a:defRPr sz="2000">
                <a:solidFill>
                  <a:schemeClr val="bg2"/>
                </a:solidFill>
                <a:latin typeface="EYInterstate Light" pitchFamily="2" charset="0"/>
              </a:defRPr>
            </a:lvl1pPr>
            <a:lvl2pPr marL="0" indent="0" algn="l">
              <a:buNone/>
              <a:defRPr sz="1600">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8" name="Rectangle 1"/>
          <p:cNvSpPr>
            <a:spLocks noChangeAspect="1"/>
          </p:cNvSpPr>
          <p:nvPr userDrawn="1"/>
        </p:nvSpPr>
        <p:spPr>
          <a:xfrm>
            <a:off x="2497491" y="1062986"/>
            <a:ext cx="7469803" cy="3623313"/>
          </a:xfrm>
          <a:custGeom>
            <a:avLst/>
            <a:gdLst>
              <a:gd name="connsiteX0" fmla="*/ 0 w 6753225"/>
              <a:gd name="connsiteY0" fmla="*/ 0 h 3400425"/>
              <a:gd name="connsiteX1" fmla="*/ 6753225 w 6753225"/>
              <a:gd name="connsiteY1" fmla="*/ 0 h 3400425"/>
              <a:gd name="connsiteX2" fmla="*/ 6753225 w 6753225"/>
              <a:gd name="connsiteY2" fmla="*/ 3400425 h 3400425"/>
              <a:gd name="connsiteX3" fmla="*/ 0 w 6753225"/>
              <a:gd name="connsiteY3" fmla="*/ 3400425 h 3400425"/>
              <a:gd name="connsiteX4" fmla="*/ 0 w 6753225"/>
              <a:gd name="connsiteY4" fmla="*/ 0 h 3400425"/>
              <a:gd name="connsiteX0" fmla="*/ 0 w 6755607"/>
              <a:gd name="connsiteY0" fmla="*/ 1197768 h 3400425"/>
              <a:gd name="connsiteX1" fmla="*/ 6755607 w 6755607"/>
              <a:gd name="connsiteY1" fmla="*/ 0 h 3400425"/>
              <a:gd name="connsiteX2" fmla="*/ 6755607 w 6755607"/>
              <a:gd name="connsiteY2" fmla="*/ 3400425 h 3400425"/>
              <a:gd name="connsiteX3" fmla="*/ 2382 w 6755607"/>
              <a:gd name="connsiteY3" fmla="*/ 3400425 h 3400425"/>
              <a:gd name="connsiteX4" fmla="*/ 0 w 6755607"/>
              <a:gd name="connsiteY4" fmla="*/ 1197768 h 3400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55607" h="3400425">
                <a:moveTo>
                  <a:pt x="0" y="1197768"/>
                </a:moveTo>
                <a:lnTo>
                  <a:pt x="6755607" y="0"/>
                </a:lnTo>
                <a:lnTo>
                  <a:pt x="6755607" y="3400425"/>
                </a:lnTo>
                <a:lnTo>
                  <a:pt x="2382" y="3400425"/>
                </a:lnTo>
                <a:lnTo>
                  <a:pt x="0" y="1197768"/>
                </a:lnTo>
                <a:close/>
              </a:path>
            </a:pathLst>
          </a:cu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61886" y="5798203"/>
            <a:ext cx="1105408" cy="1295042"/>
          </a:xfrm>
          <a:prstGeom prst="rect">
            <a:avLst/>
          </a:prstGeom>
        </p:spPr>
      </p:pic>
    </p:spTree>
    <p:extLst>
      <p:ext uri="{BB962C8B-B14F-4D97-AF65-F5344CB8AC3E}">
        <p14:creationId xmlns:p14="http://schemas.microsoft.com/office/powerpoint/2010/main" val="2028642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EYInterstate Regular" pitchFamily="2"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11"/>
          </p:nvPr>
        </p:nvSpPr>
        <p:spPr/>
        <p:txBody>
          <a:bodyPr/>
          <a:lstStyle>
            <a:lvl1pPr algn="ctr">
              <a:defRPr/>
            </a:lvl1pPr>
          </a:lstStyle>
          <a:p>
            <a:r>
              <a:rPr lang="hu-HU" dirty="0"/>
              <a:t>REKLÁMTORTA 2014</a:t>
            </a:r>
            <a:endParaRPr lang="en-GB" dirty="0"/>
          </a:p>
        </p:txBody>
      </p:sp>
      <p:sp>
        <p:nvSpPr>
          <p:cNvPr id="7" name="Line 10"/>
          <p:cNvSpPr>
            <a:spLocks noChangeShapeType="1"/>
          </p:cNvSpPr>
          <p:nvPr userDrawn="1"/>
        </p:nvSpPr>
        <p:spPr bwMode="auto">
          <a:xfrm>
            <a:off x="534909" y="1155408"/>
            <a:ext cx="9628347"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pic>
        <p:nvPicPr>
          <p:cNvPr id="9" name="Picture 14" descr="C:\Documents and Settings\krisztina.wrana\Local Settings\Temporary Internet Files\Content.Word\Meme_logo.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21083" y="7171232"/>
            <a:ext cx="1267162" cy="185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Footer Placeholder 4"/>
          <p:cNvSpPr>
            <a:spLocks noGrp="1"/>
          </p:cNvSpPr>
          <p:nvPr>
            <p:ph type="ftr" sz="quarter" idx="11"/>
          </p:nvPr>
        </p:nvSpPr>
        <p:spPr/>
        <p:txBody>
          <a:bodyPr/>
          <a:lstStyle/>
          <a:p>
            <a:r>
              <a:rPr lang="en-GB"/>
              <a:t>Presentation title</a:t>
            </a:r>
          </a:p>
        </p:txBody>
      </p:sp>
      <p:sp>
        <p:nvSpPr>
          <p:cNvPr id="7" name="Line 10"/>
          <p:cNvSpPr>
            <a:spLocks noChangeShapeType="1"/>
          </p:cNvSpPr>
          <p:nvPr userDrawn="1"/>
        </p:nvSpPr>
        <p:spPr bwMode="auto">
          <a:xfrm>
            <a:off x="534909" y="1155408"/>
            <a:ext cx="9628347"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lumns, no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34908" y="1770964"/>
            <a:ext cx="4725022" cy="5008942"/>
          </a:xfrm>
        </p:spPr>
        <p:txBody>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5438234" y="1770964"/>
            <a:ext cx="4725022" cy="5008942"/>
          </a:xfrm>
        </p:spPr>
        <p:txBody>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p:txBody>
          <a:bodyPr/>
          <a:lstStyle/>
          <a:p>
            <a:r>
              <a:rPr lang="en-GB"/>
              <a:t>Presentation title</a:t>
            </a:r>
          </a:p>
        </p:txBody>
      </p:sp>
      <p:sp>
        <p:nvSpPr>
          <p:cNvPr id="8" name="Line 10"/>
          <p:cNvSpPr>
            <a:spLocks noChangeShapeType="1"/>
          </p:cNvSpPr>
          <p:nvPr userDrawn="1"/>
        </p:nvSpPr>
        <p:spPr bwMode="auto">
          <a:xfrm>
            <a:off x="534909" y="1155408"/>
            <a:ext cx="9628347"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2"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with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34908" y="2430343"/>
            <a:ext cx="4729936" cy="4421278"/>
          </a:xfrm>
        </p:spPr>
        <p:txBody>
          <a:bodyPr/>
          <a:lstStyle>
            <a:lvl1pPr>
              <a:defRPr sz="1200"/>
            </a:lvl1pPr>
            <a:lvl2pPr>
              <a:defRPr sz="1200"/>
            </a:lvl2pPr>
            <a:lvl3pPr marL="512763" indent="-168275">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5441743" y="2410421"/>
            <a:ext cx="4729936" cy="4421278"/>
          </a:xfrm>
        </p:spPr>
        <p:txBody>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p:txBody>
          <a:bodyPr/>
          <a:lstStyle/>
          <a:p>
            <a:r>
              <a:rPr lang="en-GB"/>
              <a:t>Presentation title</a:t>
            </a:r>
          </a:p>
        </p:txBody>
      </p:sp>
      <p:sp>
        <p:nvSpPr>
          <p:cNvPr id="8" name="Line 10"/>
          <p:cNvSpPr>
            <a:spLocks noChangeShapeType="1"/>
          </p:cNvSpPr>
          <p:nvPr userDrawn="1"/>
        </p:nvSpPr>
        <p:spPr bwMode="auto">
          <a:xfrm>
            <a:off x="534909" y="1155408"/>
            <a:ext cx="9628347"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0" name="Text Placeholder 9"/>
          <p:cNvSpPr>
            <a:spLocks noGrp="1"/>
          </p:cNvSpPr>
          <p:nvPr>
            <p:ph type="body" sz="quarter" idx="12"/>
          </p:nvPr>
        </p:nvSpPr>
        <p:spPr>
          <a:xfrm>
            <a:off x="534908" y="1649445"/>
            <a:ext cx="4729936" cy="709182"/>
          </a:xfrm>
        </p:spPr>
        <p:txBody>
          <a:bodyPr anchor="b" anchorCtr="0"/>
          <a:lstStyle>
            <a:lvl1pPr>
              <a:buNone/>
              <a:defRPr b="1"/>
            </a:lvl1pPr>
          </a:lstStyle>
          <a:p>
            <a:pPr lvl="0"/>
            <a:r>
              <a:rPr lang="en-US"/>
              <a:t>Click to edit Master text styles</a:t>
            </a:r>
          </a:p>
        </p:txBody>
      </p:sp>
      <p:sp>
        <p:nvSpPr>
          <p:cNvPr id="11" name="Text Placeholder 9"/>
          <p:cNvSpPr>
            <a:spLocks noGrp="1"/>
          </p:cNvSpPr>
          <p:nvPr>
            <p:ph type="body" sz="quarter" idx="13"/>
          </p:nvPr>
        </p:nvSpPr>
        <p:spPr>
          <a:xfrm>
            <a:off x="5441743" y="1649445"/>
            <a:ext cx="4729936" cy="709182"/>
          </a:xfrm>
        </p:spPr>
        <p:txBody>
          <a:bodyPr anchor="b" anchorCtr="0"/>
          <a:lstStyle>
            <a:lvl1pPr>
              <a:buNone/>
              <a:defRPr b="1"/>
            </a:lvl1pPr>
          </a:lstStyle>
          <a:p>
            <a:pPr lvl="0"/>
            <a:r>
              <a:rPr lang="en-US"/>
              <a:t>Click to edit Master text styles</a:t>
            </a:r>
          </a:p>
        </p:txBody>
      </p:sp>
      <p:sp>
        <p:nvSpPr>
          <p:cNvPr id="9"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12" name="Footer Placeholder 11"/>
          <p:cNvSpPr>
            <a:spLocks noGrp="1"/>
          </p:cNvSpPr>
          <p:nvPr>
            <p:ph type="ftr" sz="quarter" idx="10"/>
          </p:nvPr>
        </p:nvSpPr>
        <p:spPr/>
        <p:txBody>
          <a:bodyPr/>
          <a:lstStyle/>
          <a:p>
            <a:r>
              <a:rPr lang="en-US"/>
              <a:t>Presentation title</a:t>
            </a:r>
            <a:endParaRPr lang="en-US" dirty="0"/>
          </a:p>
        </p:txBody>
      </p:sp>
      <p:sp>
        <p:nvSpPr>
          <p:cNvPr id="3" name="Text Placeholder 2"/>
          <p:cNvSpPr>
            <a:spLocks noGrp="1"/>
          </p:cNvSpPr>
          <p:nvPr>
            <p:ph type="body" sz="quarter" idx="11"/>
          </p:nvPr>
        </p:nvSpPr>
        <p:spPr>
          <a:xfrm>
            <a:off x="533053" y="1134964"/>
            <a:ext cx="9628347" cy="1818399"/>
          </a:xfrm>
        </p:spPr>
        <p:txBody>
          <a:bodyPr/>
          <a:lstStyle>
            <a:lvl1pPr marL="0" indent="0" algn="l">
              <a:lnSpc>
                <a:spcPct val="85000"/>
              </a:lnSpc>
              <a:spcBef>
                <a:spcPts val="0"/>
              </a:spcBef>
              <a:buNone/>
              <a:defRPr sz="5000" b="1">
                <a:solidFill>
                  <a:schemeClr val="bg2"/>
                </a:solidFill>
                <a:latin typeface="EYInterstate Light" pitchFamily="2" charset="0"/>
              </a:defRPr>
            </a:lvl1pPr>
            <a:lvl2pPr marL="0" indent="0">
              <a:buNone/>
              <a:defRPr/>
            </a:lvl2pPr>
            <a:lvl3pPr marL="0" indent="0">
              <a:buNone/>
              <a:defRPr/>
            </a:lvl3pPr>
            <a:lvl4pPr marL="0" indent="0">
              <a:buNone/>
              <a:defRPr/>
            </a:lvl4pPr>
            <a:lvl5pPr marL="0" indent="0">
              <a:buNone/>
              <a:defRPr/>
            </a:lvl5pPr>
          </a:lstStyle>
          <a:p>
            <a:pPr lvl="0"/>
            <a:r>
              <a:rPr lang="en-US"/>
              <a:t>Click to edit Master text styles</a:t>
            </a:r>
          </a:p>
        </p:txBody>
      </p:sp>
      <p:sp>
        <p:nvSpPr>
          <p:cNvPr id="5"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3913011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34909" y="222635"/>
            <a:ext cx="9628347" cy="890541"/>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
        <p:nvSpPr>
          <p:cNvPr id="12" name="Footer Placeholder 11"/>
          <p:cNvSpPr>
            <a:spLocks noGrp="1"/>
          </p:cNvSpPr>
          <p:nvPr>
            <p:ph type="ftr" sz="quarter" idx="10"/>
          </p:nvPr>
        </p:nvSpPr>
        <p:spPr/>
        <p:txBody>
          <a:bodyPr/>
          <a:lstStyle/>
          <a:p>
            <a:r>
              <a:rPr lang="en-US"/>
              <a:t>Presentation title</a:t>
            </a:r>
            <a:endParaRPr lang="en-US" dirty="0"/>
          </a:p>
        </p:txBody>
      </p:sp>
      <p:sp>
        <p:nvSpPr>
          <p:cNvPr id="4102" name="Freeform 6"/>
          <p:cNvSpPr>
            <a:spLocks/>
          </p:cNvSpPr>
          <p:nvPr userDrawn="1"/>
        </p:nvSpPr>
        <p:spPr bwMode="gray">
          <a:xfrm>
            <a:off x="524884" y="1170100"/>
            <a:ext cx="9641434" cy="5750357"/>
          </a:xfrm>
          <a:custGeom>
            <a:avLst/>
            <a:gdLst/>
            <a:ahLst/>
            <a:cxnLst>
              <a:cxn ang="0">
                <a:pos x="0" y="0"/>
              </a:cxn>
              <a:cxn ang="0">
                <a:pos x="6925" y="0"/>
              </a:cxn>
              <a:cxn ang="0">
                <a:pos x="6925" y="2053"/>
              </a:cxn>
              <a:cxn ang="0">
                <a:pos x="0" y="3273"/>
              </a:cxn>
              <a:cxn ang="0">
                <a:pos x="0" y="0"/>
              </a:cxn>
            </a:cxnLst>
            <a:rect l="0" t="0" r="r" b="b"/>
            <a:pathLst>
              <a:path w="6925" h="3273">
                <a:moveTo>
                  <a:pt x="0" y="0"/>
                </a:moveTo>
                <a:lnTo>
                  <a:pt x="6925" y="0"/>
                </a:lnTo>
                <a:lnTo>
                  <a:pt x="6925" y="2053"/>
                </a:lnTo>
                <a:lnTo>
                  <a:pt x="0" y="3273"/>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999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34909" y="222635"/>
            <a:ext cx="9628347" cy="890541"/>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
        <p:nvSpPr>
          <p:cNvPr id="12" name="Footer Placeholder 11"/>
          <p:cNvSpPr>
            <a:spLocks noGrp="1"/>
          </p:cNvSpPr>
          <p:nvPr>
            <p:ph type="ftr" sz="quarter" idx="10"/>
          </p:nvPr>
        </p:nvSpPr>
        <p:spPr/>
        <p:txBody>
          <a:bodyPr/>
          <a:lstStyle/>
          <a:p>
            <a:r>
              <a:rPr lang="en-US"/>
              <a:t>Presentation title</a:t>
            </a:r>
            <a:endParaRPr lang="en-US" dirty="0"/>
          </a:p>
        </p:txBody>
      </p:sp>
      <p:sp>
        <p:nvSpPr>
          <p:cNvPr id="7" name="Freeform 6"/>
          <p:cNvSpPr>
            <a:spLocks/>
          </p:cNvSpPr>
          <p:nvPr userDrawn="1"/>
        </p:nvSpPr>
        <p:spPr bwMode="gray">
          <a:xfrm>
            <a:off x="524884" y="1170100"/>
            <a:ext cx="9641434" cy="5750357"/>
          </a:xfrm>
          <a:custGeom>
            <a:avLst/>
            <a:gdLst/>
            <a:ahLst/>
            <a:cxnLst>
              <a:cxn ang="0">
                <a:pos x="0" y="0"/>
              </a:cxn>
              <a:cxn ang="0">
                <a:pos x="6925" y="0"/>
              </a:cxn>
              <a:cxn ang="0">
                <a:pos x="6925" y="2053"/>
              </a:cxn>
              <a:cxn ang="0">
                <a:pos x="0" y="3273"/>
              </a:cxn>
              <a:cxn ang="0">
                <a:pos x="0" y="0"/>
              </a:cxn>
            </a:cxnLst>
            <a:rect l="0" t="0" r="r" b="b"/>
            <a:pathLst>
              <a:path w="6925" h="3273">
                <a:moveTo>
                  <a:pt x="0" y="0"/>
                </a:moveTo>
                <a:lnTo>
                  <a:pt x="6925" y="0"/>
                </a:lnTo>
                <a:lnTo>
                  <a:pt x="6925" y="2053"/>
                </a:lnTo>
                <a:lnTo>
                  <a:pt x="0" y="3273"/>
                </a:lnTo>
                <a:lnTo>
                  <a:pt x="0" y="0"/>
                </a:lnTo>
                <a:close/>
              </a:path>
            </a:pathLst>
          </a:custGeom>
          <a:solidFill>
            <a:srgbClr val="808080"/>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528647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909" y="303945"/>
            <a:ext cx="9628347" cy="862641"/>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534909" y="1577730"/>
            <a:ext cx="9628347" cy="5199338"/>
          </a:xfrm>
          <a:prstGeom prst="rect">
            <a:avLst/>
          </a:prstGeom>
        </p:spPr>
        <p:txBody>
          <a:bodyPr vert="horz" lIns="0" tIns="0" rIns="0" bIns="0" rtlCol="0" anchor="t" anchorCtr="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3"/>
          </p:nvPr>
        </p:nvSpPr>
        <p:spPr>
          <a:xfrm>
            <a:off x="3028339" y="7107754"/>
            <a:ext cx="4018129" cy="223113"/>
          </a:xfrm>
          <a:prstGeom prst="rect">
            <a:avLst/>
          </a:prstGeom>
        </p:spPr>
        <p:txBody>
          <a:bodyPr vert="horz" lIns="0" tIns="0" rIns="0" bIns="0" rtlCol="0" anchor="t" anchorCtr="0">
            <a:noAutofit/>
          </a:bodyPr>
          <a:lstStyle>
            <a:lvl1pPr algn="l">
              <a:defRPr sz="1100">
                <a:solidFill>
                  <a:schemeClr val="bg1"/>
                </a:solidFill>
                <a:latin typeface="EYInterstate Light" pitchFamily="2" charset="0"/>
              </a:defRPr>
            </a:lvl1pPr>
          </a:lstStyle>
          <a:p>
            <a:pPr algn="ctr"/>
            <a:r>
              <a:rPr lang="hu-HU" dirty="0"/>
              <a:t>REKLÁMTORTA 2014</a:t>
            </a:r>
            <a:endParaRPr lang="en-GB" dirty="0"/>
          </a:p>
        </p:txBody>
      </p:sp>
      <p:sp>
        <p:nvSpPr>
          <p:cNvPr id="7" name="TextBox 6"/>
          <p:cNvSpPr txBox="1"/>
          <p:nvPr/>
        </p:nvSpPr>
        <p:spPr>
          <a:xfrm>
            <a:off x="534909" y="7107754"/>
            <a:ext cx="776686" cy="219129"/>
          </a:xfrm>
          <a:prstGeom prst="rect">
            <a:avLst/>
          </a:prstGeom>
          <a:noFill/>
        </p:spPr>
        <p:txBody>
          <a:bodyPr wrap="square" lIns="0" tIns="0" rIns="0" bIns="0" rtlCol="0">
            <a:noAutofit/>
          </a:bodyPr>
          <a:lstStyle/>
          <a:p>
            <a:fld id="{9AE4D82F-B047-469B-AC52-A46321747EAF}" type="slidenum">
              <a:rPr lang="en-GB" sz="1100" smtClean="0">
                <a:solidFill>
                  <a:schemeClr val="bg1"/>
                </a:solidFill>
                <a:latin typeface="EYInterstate Light" pitchFamily="2" charset="0"/>
              </a:rPr>
              <a:pPr/>
              <a:t>‹#›</a:t>
            </a:fld>
            <a:r>
              <a:rPr lang="hu-HU" sz="1100" dirty="0">
                <a:solidFill>
                  <a:schemeClr val="bg1"/>
                </a:solidFill>
                <a:latin typeface="EYInterstate Light" pitchFamily="2" charset="0"/>
              </a:rPr>
              <a:t>. oldal</a:t>
            </a:r>
            <a:endParaRPr lang="en-GB" sz="1100" dirty="0">
              <a:solidFill>
                <a:schemeClr val="bg1"/>
              </a:solidFill>
              <a:latin typeface="EYInterstate Light" pitchFamily="2" charset="0"/>
            </a:endParaRPr>
          </a:p>
        </p:txBody>
      </p:sp>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9763337" y="6960129"/>
            <a:ext cx="399919" cy="408838"/>
          </a:xfrm>
          <a:prstGeom prst="rect">
            <a:avLst/>
          </a:prstGeom>
        </p:spPr>
      </p:pic>
    </p:spTree>
  </p:cSld>
  <p:clrMap bg1="lt1" tx1="dk1" bg2="lt2" tx2="dk2" accent1="accent1" accent2="accent2" accent3="accent3" accent4="accent4" accent5="accent5" accent6="accent6" hlink="hlink" folHlink="folHlink"/>
  <p:sldLayoutIdLst>
    <p:sldLayoutId id="2147483667" r:id="rId1"/>
    <p:sldLayoutId id="2147483681" r:id="rId2"/>
    <p:sldLayoutId id="2147483668" r:id="rId3"/>
    <p:sldLayoutId id="2147483669" r:id="rId4"/>
    <p:sldLayoutId id="2147483670" r:id="rId5"/>
    <p:sldLayoutId id="2147483671" r:id="rId6"/>
    <p:sldLayoutId id="2147483672" r:id="rId7"/>
    <p:sldLayoutId id="2147483673" r:id="rId8"/>
    <p:sldLayoutId id="2147483674" r:id="rId9"/>
    <p:sldLayoutId id="2147483676" r:id="rId10"/>
    <p:sldLayoutId id="2147483677" r:id="rId11"/>
    <p:sldLayoutId id="2147483678" r:id="rId12"/>
    <p:sldLayoutId id="2147483679" r:id="rId13"/>
  </p:sldLayoutIdLst>
  <p:hf sldNum="0" hdr="0" dt="0"/>
  <p:txStyles>
    <p:titleStyle>
      <a:lvl1pPr algn="l" defTabSz="914400" rtl="0" eaLnBrk="1" latinLnBrk="0" hangingPunct="1">
        <a:lnSpc>
          <a:spcPct val="85000"/>
        </a:lnSpc>
        <a:spcBef>
          <a:spcPct val="0"/>
        </a:spcBef>
        <a:buNone/>
        <a:defRPr sz="3000" b="1" kern="1200">
          <a:solidFill>
            <a:schemeClr val="bg2"/>
          </a:solidFill>
          <a:latin typeface="EYInterstate Light" pitchFamily="2" charset="0"/>
          <a:ea typeface="+mj-ea"/>
          <a:cs typeface="Arial" pitchFamily="34" charset="0"/>
        </a:defRPr>
      </a:lvl1pPr>
    </p:titleStyle>
    <p:bodyStyle>
      <a:lvl1pPr marL="171450" indent="-1714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chart" Target="../charts/chart5.xml"/><Relationship Id="rId2" Type="http://schemas.openxmlformats.org/officeDocument/2006/relationships/tags" Target="../tags/tag12.xml"/><Relationship Id="rId1" Type="http://schemas.openxmlformats.org/officeDocument/2006/relationships/vmlDrawing" Target="../drawings/vmlDrawing6.vml"/><Relationship Id="rId6" Type="http://schemas.openxmlformats.org/officeDocument/2006/relationships/image" Target="../media/image7.emf"/><Relationship Id="rId5" Type="http://schemas.openxmlformats.org/officeDocument/2006/relationships/oleObject" Target="../embeddings/oleObject6.bin"/><Relationship Id="rId4"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tags" Target="../tags/tag15.xml"/><Relationship Id="rId7" Type="http://schemas.openxmlformats.org/officeDocument/2006/relationships/chart" Target="../charts/chart7.xml"/><Relationship Id="rId2" Type="http://schemas.openxmlformats.org/officeDocument/2006/relationships/tags" Target="../tags/tag14.xml"/><Relationship Id="rId1" Type="http://schemas.openxmlformats.org/officeDocument/2006/relationships/vmlDrawing" Target="../drawings/vmlDrawing7.vml"/><Relationship Id="rId6" Type="http://schemas.openxmlformats.org/officeDocument/2006/relationships/image" Target="../media/image7.emf"/><Relationship Id="rId5" Type="http://schemas.openxmlformats.org/officeDocument/2006/relationships/oleObject" Target="../embeddings/oleObject7.bin"/><Relationship Id="rId4"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3.xml"/><Relationship Id="rId7" Type="http://schemas.openxmlformats.org/officeDocument/2006/relationships/image" Target="../media/image7.emf"/><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notesSlide" Target="../notesSlides/notesSlide2.xml"/><Relationship Id="rId4"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7.emf"/><Relationship Id="rId5" Type="http://schemas.openxmlformats.org/officeDocument/2006/relationships/oleObject" Target="../embeddings/oleObject2.bin"/><Relationship Id="rId4"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tags" Target="../tags/tag7.xml"/><Relationship Id="rId7" Type="http://schemas.openxmlformats.org/officeDocument/2006/relationships/chart" Target="../charts/chart1.xml"/><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image" Target="../media/image7.emf"/><Relationship Id="rId5" Type="http://schemas.openxmlformats.org/officeDocument/2006/relationships/oleObject" Target="../embeddings/oleObject3.bin"/><Relationship Id="rId4"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tags" Target="../tags/tag9.xml"/><Relationship Id="rId7" Type="http://schemas.openxmlformats.org/officeDocument/2006/relationships/chart" Target="../charts/chart2.xml"/><Relationship Id="rId2" Type="http://schemas.openxmlformats.org/officeDocument/2006/relationships/tags" Target="../tags/tag8.xml"/><Relationship Id="rId1" Type="http://schemas.openxmlformats.org/officeDocument/2006/relationships/vmlDrawing" Target="../drawings/vmlDrawing4.vml"/><Relationship Id="rId6" Type="http://schemas.openxmlformats.org/officeDocument/2006/relationships/image" Target="../media/image7.emf"/><Relationship Id="rId5" Type="http://schemas.openxmlformats.org/officeDocument/2006/relationships/oleObject" Target="../embeddings/oleObject4.bin"/><Relationship Id="rId4"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tags" Target="../tags/tag11.xml"/><Relationship Id="rId7" Type="http://schemas.openxmlformats.org/officeDocument/2006/relationships/chart" Target="../charts/chart4.xml"/><Relationship Id="rId2" Type="http://schemas.openxmlformats.org/officeDocument/2006/relationships/tags" Target="../tags/tag10.xml"/><Relationship Id="rId1" Type="http://schemas.openxmlformats.org/officeDocument/2006/relationships/vmlDrawing" Target="../drawings/vmlDrawing5.vml"/><Relationship Id="rId6" Type="http://schemas.openxmlformats.org/officeDocument/2006/relationships/image" Target="../media/image7.emf"/><Relationship Id="rId5" Type="http://schemas.openxmlformats.org/officeDocument/2006/relationships/oleObject" Target="../embeddings/oleObject5.bin"/><Relationship Id="rId4"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07618" y="2703784"/>
            <a:ext cx="7462877" cy="952216"/>
          </a:xfrm>
        </p:spPr>
        <p:txBody>
          <a:bodyPr/>
          <a:lstStyle/>
          <a:p>
            <a:r>
              <a:rPr lang="hu-HU" dirty="0">
                <a:solidFill>
                  <a:schemeClr val="bg1">
                    <a:lumMod val="75000"/>
                  </a:schemeClr>
                </a:solidFill>
                <a:latin typeface="+mn-lt"/>
              </a:rPr>
              <a:t>TELEVÍZIÓS REKLÁMTORTA 2018</a:t>
            </a:r>
            <a:endParaRPr lang="en-GB" dirty="0">
              <a:solidFill>
                <a:schemeClr val="bg1">
                  <a:lumMod val="75000"/>
                </a:schemeClr>
              </a:solidFill>
              <a:latin typeface="+mn-lt"/>
            </a:endParaRPr>
          </a:p>
        </p:txBody>
      </p:sp>
      <p:sp>
        <p:nvSpPr>
          <p:cNvPr id="3" name="Subtitle 2"/>
          <p:cNvSpPr>
            <a:spLocks noGrp="1"/>
          </p:cNvSpPr>
          <p:nvPr>
            <p:ph type="subTitle" idx="1"/>
          </p:nvPr>
        </p:nvSpPr>
        <p:spPr>
          <a:xfrm>
            <a:off x="2707618" y="3313758"/>
            <a:ext cx="7990545" cy="1071741"/>
          </a:xfrm>
        </p:spPr>
        <p:txBody>
          <a:bodyPr/>
          <a:lstStyle/>
          <a:p>
            <a:pPr lvl="1"/>
            <a:r>
              <a:rPr lang="hu-HU" sz="2000" b="1" dirty="0">
                <a:latin typeface="+mn-lt"/>
              </a:rPr>
              <a:t>A 2018. évi televíziós reklámpiaci felmérés eredményei</a:t>
            </a:r>
            <a:br>
              <a:rPr lang="hu-HU" sz="2000" b="1" dirty="0">
                <a:latin typeface="+mn-lt"/>
              </a:rPr>
            </a:br>
            <a:r>
              <a:rPr lang="hu-HU" sz="2000" b="1" dirty="0">
                <a:latin typeface="+mn-lt"/>
              </a:rPr>
              <a:t/>
            </a:r>
            <a:br>
              <a:rPr lang="hu-HU" sz="2000" b="1" dirty="0">
                <a:latin typeface="+mn-lt"/>
              </a:rPr>
            </a:br>
            <a:r>
              <a:rPr lang="hu-HU" sz="2000" dirty="0">
                <a:latin typeface="+mn-lt"/>
              </a:rPr>
              <a:t>2019. február </a:t>
            </a:r>
            <a:r>
              <a:rPr lang="hu-HU" sz="2000" dirty="0" smtClean="0">
                <a:solidFill>
                  <a:schemeClr val="bg1"/>
                </a:solidFill>
                <a:latin typeface="+mn-lt"/>
              </a:rPr>
              <a:t>27</a:t>
            </a:r>
            <a:r>
              <a:rPr lang="hu-HU" sz="2000" dirty="0" smtClean="0">
                <a:latin typeface="+mn-lt"/>
              </a:rPr>
              <a:t>.</a:t>
            </a:r>
            <a:endParaRPr lang="hu-HU" sz="2000" dirty="0">
              <a:latin typeface="+mn-lt"/>
            </a:endParaRPr>
          </a:p>
          <a:p>
            <a:pPr lvl="1"/>
            <a:endParaRPr lang="en-GB" sz="2000" b="1" dirty="0">
              <a:solidFill>
                <a:schemeClr val="bg1"/>
              </a:solidFill>
            </a:endParaRPr>
          </a:p>
        </p:txBody>
      </p:sp>
      <p:pic>
        <p:nvPicPr>
          <p:cNvPr id="4" name="Picture 14" descr="C:\Documents and Settings\krisztina.wrana\Local Settings\Temporary Internet Files\Content.Word\Meme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3634" y="6465346"/>
            <a:ext cx="2837778" cy="41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ext uri="{D42A27DB-BD31-4B8C-83A1-F6EECF244321}">
                <p14:modId xmlns:p14="http://schemas.microsoft.com/office/powerpoint/2010/main" val="14611488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095"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hu-HU"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hu-HU" sz="2800" dirty="0">
                <a:latin typeface="Arial" panose="020B0604020202020204" pitchFamily="34" charset="0"/>
              </a:rPr>
              <a:t>A 2018-as Televíziós Reklámtorta megoszlása </a:t>
            </a:r>
            <a:r>
              <a:rPr lang="hu-HU" sz="2800" dirty="0" smtClean="0">
                <a:latin typeface="Arial" panose="020B0604020202020204" pitchFamily="34" charset="0"/>
              </a:rPr>
              <a:t/>
            </a:r>
            <a:br>
              <a:rPr lang="hu-HU" sz="2800" dirty="0" smtClean="0">
                <a:latin typeface="Arial" panose="020B0604020202020204" pitchFamily="34" charset="0"/>
              </a:rPr>
            </a:br>
            <a:r>
              <a:rPr lang="hu-HU" sz="2800" dirty="0" smtClean="0">
                <a:latin typeface="Arial" panose="020B0604020202020204" pitchFamily="34" charset="0"/>
              </a:rPr>
              <a:t>(</a:t>
            </a:r>
            <a:r>
              <a:rPr lang="hu-HU" sz="2800" dirty="0">
                <a:latin typeface="Arial" panose="020B0604020202020204" pitchFamily="34" charset="0"/>
              </a:rPr>
              <a:t>millió forintban és százalékosan)</a:t>
            </a:r>
            <a:endParaRPr lang="en-GB" sz="2800" dirty="0">
              <a:latin typeface="Arial" panose="020B0604020202020204" pitchFamily="34" charset="0"/>
            </a:endParaRPr>
          </a:p>
        </p:txBody>
      </p:sp>
      <p:graphicFrame>
        <p:nvGraphicFramePr>
          <p:cNvPr id="7" name="Chart 6"/>
          <p:cNvGraphicFramePr/>
          <p:nvPr>
            <p:extLst>
              <p:ext uri="{D42A27DB-BD31-4B8C-83A1-F6EECF244321}">
                <p14:modId xmlns:p14="http://schemas.microsoft.com/office/powerpoint/2010/main" val="1939065276"/>
              </p:ext>
            </p:extLst>
          </p:nvPr>
        </p:nvGraphicFramePr>
        <p:xfrm>
          <a:off x="941697" y="1305953"/>
          <a:ext cx="8948604" cy="5338093"/>
        </p:xfrm>
        <a:graphic>
          <a:graphicData uri="http://schemas.openxmlformats.org/drawingml/2006/chart">
            <c:chart xmlns:c="http://schemas.openxmlformats.org/drawingml/2006/chart" xmlns:r="http://schemas.openxmlformats.org/officeDocument/2006/relationships" r:id="rId7"/>
          </a:graphicData>
        </a:graphic>
      </p:graphicFrame>
      <p:sp>
        <p:nvSpPr>
          <p:cNvPr id="5" name="Footer Placeholder 3"/>
          <p:cNvSpPr>
            <a:spLocks noGrp="1"/>
          </p:cNvSpPr>
          <p:nvPr>
            <p:ph type="ftr" sz="quarter" idx="11"/>
          </p:nvPr>
        </p:nvSpPr>
        <p:spPr>
          <a:xfrm>
            <a:off x="3028339" y="7107754"/>
            <a:ext cx="4018129" cy="223113"/>
          </a:xfrm>
        </p:spPr>
        <p:txBody>
          <a:bodyPr/>
          <a:lstStyle/>
          <a:p>
            <a:r>
              <a:rPr lang="hu-HU" dirty="0"/>
              <a:t>TELEVÍZIÓS REKLÁMTORTA 2018</a:t>
            </a:r>
            <a:endParaRPr lang="en-GB" dirty="0"/>
          </a:p>
        </p:txBody>
      </p:sp>
    </p:spTree>
    <p:extLst>
      <p:ext uri="{BB962C8B-B14F-4D97-AF65-F5344CB8AC3E}">
        <p14:creationId xmlns:p14="http://schemas.microsoft.com/office/powerpoint/2010/main" val="3648986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z="2500" dirty="0">
                <a:latin typeface="Arial" panose="020B0604020202020204" pitchFamily="34" charset="0"/>
              </a:rPr>
              <a:t>Az állami és nem állami költésekből származó </a:t>
            </a:r>
            <a:r>
              <a:rPr lang="hu-HU" sz="2500" dirty="0"/>
              <a:t>reklámbevétel</a:t>
            </a:r>
            <a:r>
              <a:rPr lang="hu-HU" sz="2500" dirty="0">
                <a:latin typeface="Arial" panose="020B0604020202020204" pitchFamily="34" charset="0"/>
              </a:rPr>
              <a:t> alakulása</a:t>
            </a:r>
            <a:endParaRPr lang="en-GB" sz="2500" dirty="0">
              <a:latin typeface="Arial" panose="020B0604020202020204" pitchFamily="34" charset="0"/>
            </a:endParaRPr>
          </a:p>
        </p:txBody>
      </p:sp>
      <p:graphicFrame>
        <p:nvGraphicFramePr>
          <p:cNvPr id="5" name="Content Placeholder 3"/>
          <p:cNvGraphicFramePr>
            <a:graphicFrameLocks noGrp="1"/>
          </p:cNvGraphicFramePr>
          <p:nvPr>
            <p:ph idx="1"/>
            <p:extLst>
              <p:ext uri="{D42A27DB-BD31-4B8C-83A1-F6EECF244321}">
                <p14:modId xmlns:p14="http://schemas.microsoft.com/office/powerpoint/2010/main" val="2956199682"/>
              </p:ext>
            </p:extLst>
          </p:nvPr>
        </p:nvGraphicFramePr>
        <p:xfrm>
          <a:off x="879813" y="1320041"/>
          <a:ext cx="8941600" cy="5448894"/>
        </p:xfrm>
        <a:graphic>
          <a:graphicData uri="http://schemas.openxmlformats.org/drawingml/2006/chart">
            <c:chart xmlns:c="http://schemas.openxmlformats.org/drawingml/2006/chart" xmlns:r="http://schemas.openxmlformats.org/officeDocument/2006/relationships" r:id="rId2"/>
          </a:graphicData>
        </a:graphic>
      </p:graphicFrame>
      <p:sp>
        <p:nvSpPr>
          <p:cNvPr id="6" name="Footer Placeholder 3"/>
          <p:cNvSpPr>
            <a:spLocks noGrp="1"/>
          </p:cNvSpPr>
          <p:nvPr>
            <p:ph type="ftr" sz="quarter" idx="11"/>
          </p:nvPr>
        </p:nvSpPr>
        <p:spPr>
          <a:xfrm>
            <a:off x="3028339" y="7107754"/>
            <a:ext cx="4018129" cy="223113"/>
          </a:xfrm>
        </p:spPr>
        <p:txBody>
          <a:bodyPr/>
          <a:lstStyle/>
          <a:p>
            <a:r>
              <a:rPr lang="hu-HU" dirty="0"/>
              <a:t>TELEVÍZIÓS REKLÁMTORTA 2018</a:t>
            </a:r>
            <a:endParaRPr lang="en-GB" dirty="0"/>
          </a:p>
        </p:txBody>
      </p:sp>
    </p:spTree>
    <p:extLst>
      <p:ext uri="{BB962C8B-B14F-4D97-AF65-F5344CB8AC3E}">
        <p14:creationId xmlns:p14="http://schemas.microsoft.com/office/powerpoint/2010/main" val="37034641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ext uri="{D42A27DB-BD31-4B8C-83A1-F6EECF244321}">
                <p14:modId xmlns:p14="http://schemas.microsoft.com/office/powerpoint/2010/main" val="9935726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188"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hu-HU" sz="24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hu-HU" sz="2400" dirty="0">
                <a:solidFill>
                  <a:schemeClr val="bg1"/>
                </a:solidFill>
                <a:latin typeface="+mj-lt"/>
              </a:rPr>
              <a:t>Az állami költésekből származó reklámbevétel részaránya 1%-kal csökkent 2017-hez képest</a:t>
            </a:r>
            <a:endParaRPr lang="en-GB" sz="2400" dirty="0">
              <a:solidFill>
                <a:schemeClr val="bg1"/>
              </a:solidFill>
              <a:latin typeface="+mj-lt"/>
            </a:endParaRPr>
          </a:p>
        </p:txBody>
      </p:sp>
      <p:graphicFrame>
        <p:nvGraphicFramePr>
          <p:cNvPr id="5" name="Content Placeholder 3"/>
          <p:cNvGraphicFramePr>
            <a:graphicFrameLocks noGrp="1"/>
          </p:cNvGraphicFramePr>
          <p:nvPr>
            <p:ph idx="1"/>
            <p:extLst>
              <p:ext uri="{D42A27DB-BD31-4B8C-83A1-F6EECF244321}">
                <p14:modId xmlns:p14="http://schemas.microsoft.com/office/powerpoint/2010/main" val="168298118"/>
              </p:ext>
            </p:extLst>
          </p:nvPr>
        </p:nvGraphicFramePr>
        <p:xfrm>
          <a:off x="740676" y="1311191"/>
          <a:ext cx="9103968" cy="5481495"/>
        </p:xfrm>
        <a:graphic>
          <a:graphicData uri="http://schemas.openxmlformats.org/drawingml/2006/chart">
            <c:chart xmlns:c="http://schemas.openxmlformats.org/drawingml/2006/chart" xmlns:r="http://schemas.openxmlformats.org/officeDocument/2006/relationships" r:id="rId7"/>
          </a:graphicData>
        </a:graphic>
      </p:graphicFrame>
      <p:sp>
        <p:nvSpPr>
          <p:cNvPr id="6" name="Footer Placeholder 3"/>
          <p:cNvSpPr>
            <a:spLocks noGrp="1"/>
          </p:cNvSpPr>
          <p:nvPr>
            <p:ph type="ftr" sz="quarter" idx="11"/>
          </p:nvPr>
        </p:nvSpPr>
        <p:spPr>
          <a:xfrm>
            <a:off x="3028339" y="7107754"/>
            <a:ext cx="4018129" cy="223113"/>
          </a:xfrm>
        </p:spPr>
        <p:txBody>
          <a:bodyPr/>
          <a:lstStyle/>
          <a:p>
            <a:r>
              <a:rPr lang="hu-HU" dirty="0"/>
              <a:t>TELEVÍZIÓS REKLÁMTORTA 2018</a:t>
            </a:r>
            <a:endParaRPr lang="en-GB" dirty="0"/>
          </a:p>
        </p:txBody>
      </p:sp>
    </p:spTree>
    <p:extLst>
      <p:ext uri="{BB962C8B-B14F-4D97-AF65-F5344CB8AC3E}">
        <p14:creationId xmlns:p14="http://schemas.microsoft.com/office/powerpoint/2010/main" val="10655994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a:t>Összefoglaló</a:t>
            </a:r>
            <a:endParaRPr lang="en-GB" dirty="0">
              <a:solidFill>
                <a:srgbClr val="2C973E"/>
              </a:solidFill>
            </a:endParaRPr>
          </a:p>
        </p:txBody>
      </p:sp>
      <p:sp>
        <p:nvSpPr>
          <p:cNvPr id="3" name="Content Placeholder 2"/>
          <p:cNvSpPr>
            <a:spLocks noGrp="1"/>
          </p:cNvSpPr>
          <p:nvPr>
            <p:ph idx="1"/>
          </p:nvPr>
        </p:nvSpPr>
        <p:spPr>
          <a:xfrm>
            <a:off x="534908" y="1246930"/>
            <a:ext cx="9628347" cy="5780479"/>
          </a:xfrm>
        </p:spPr>
        <p:txBody>
          <a:bodyPr/>
          <a:lstStyle/>
          <a:p>
            <a:pPr marL="355600" indent="-355600">
              <a:lnSpc>
                <a:spcPct val="150000"/>
              </a:lnSpc>
            </a:pPr>
            <a:r>
              <a:rPr lang="hu-HU" sz="2000" dirty="0">
                <a:latin typeface="Arial" panose="020B0604020202020204" pitchFamily="34" charset="0"/>
                <a:cs typeface="Arial" panose="020B0604020202020204" pitchFamily="34" charset="0"/>
              </a:rPr>
              <a:t>A televíziós reklámbevételek </a:t>
            </a:r>
            <a:r>
              <a:rPr lang="hu-HU" sz="2000" dirty="0" smtClean="0">
                <a:latin typeface="Arial" panose="020B0604020202020204" pitchFamily="34" charset="0"/>
                <a:cs typeface="Arial" panose="020B0604020202020204" pitchFamily="34" charset="0"/>
              </a:rPr>
              <a:t>2018-ban is </a:t>
            </a:r>
            <a:r>
              <a:rPr lang="hu-HU" sz="2000" dirty="0">
                <a:latin typeface="Arial" panose="020B0604020202020204" pitchFamily="34" charset="0"/>
                <a:cs typeface="Arial" panose="020B0604020202020204" pitchFamily="34" charset="0"/>
              </a:rPr>
              <a:t>meghaladták a 60 milliárd forintot. Ebből 6.9 milliárd forint volt az állami </a:t>
            </a:r>
            <a:r>
              <a:rPr lang="hu-HU" sz="2000" dirty="0" smtClean="0">
                <a:latin typeface="Arial" panose="020B0604020202020204" pitchFamily="34" charset="0"/>
                <a:cs typeface="Arial" panose="020B0604020202020204" pitchFamily="34" charset="0"/>
              </a:rPr>
              <a:t>költésből származó reklámbevétel</a:t>
            </a:r>
            <a:r>
              <a:rPr lang="hu-HU" sz="2000" dirty="0">
                <a:latin typeface="Arial" panose="020B0604020202020204" pitchFamily="34" charset="0"/>
                <a:cs typeface="Arial" panose="020B0604020202020204" pitchFamily="34" charset="0"/>
              </a:rPr>
              <a:t>.</a:t>
            </a:r>
          </a:p>
          <a:p>
            <a:pPr marL="355600" indent="-355600">
              <a:lnSpc>
                <a:spcPct val="150000"/>
              </a:lnSpc>
            </a:pPr>
            <a:endParaRPr lang="hu-HU" sz="2000" dirty="0">
              <a:latin typeface="Arial" panose="020B0604020202020204" pitchFamily="34" charset="0"/>
              <a:cs typeface="Arial" panose="020B0604020202020204" pitchFamily="34" charset="0"/>
            </a:endParaRPr>
          </a:p>
          <a:p>
            <a:pPr marL="355600" indent="-355600">
              <a:lnSpc>
                <a:spcPct val="150000"/>
              </a:lnSpc>
            </a:pPr>
            <a:r>
              <a:rPr lang="hu-HU" sz="2000" dirty="0">
                <a:latin typeface="Arial" panose="020B0604020202020204" pitchFamily="34" charset="0"/>
                <a:cs typeface="Arial" panose="020B0604020202020204" pitchFamily="34" charset="0"/>
              </a:rPr>
              <a:t>Tavalyhoz képest összességében nőttek a reklámbevételek. A növekedés mértéke 2018-ban 510 millió forint volt, ami 1 százalékos emelkedésnek felel meg. A nem </a:t>
            </a:r>
            <a:r>
              <a:rPr lang="hu-HU" sz="2000" dirty="0" smtClean="0">
                <a:latin typeface="Arial" panose="020B0604020202020204" pitchFamily="34" charset="0"/>
                <a:cs typeface="Arial" panose="020B0604020202020204" pitchFamily="34" charset="0"/>
              </a:rPr>
              <a:t>állami (azaz piaci) hirdetésekből származó </a:t>
            </a:r>
            <a:r>
              <a:rPr lang="hu-HU" sz="2000" dirty="0">
                <a:latin typeface="Arial" panose="020B0604020202020204" pitchFamily="34" charset="0"/>
                <a:cs typeface="Arial" panose="020B0604020202020204" pitchFamily="34" charset="0"/>
              </a:rPr>
              <a:t>bevételek 2 százalékkal nőttek, míg az állami </a:t>
            </a:r>
            <a:r>
              <a:rPr lang="hu-HU" sz="2000" dirty="0" smtClean="0">
                <a:latin typeface="Arial" panose="020B0604020202020204" pitchFamily="34" charset="0"/>
                <a:cs typeface="Arial" panose="020B0604020202020204" pitchFamily="34" charset="0"/>
              </a:rPr>
              <a:t>hirdetésekből származó bevételek </a:t>
            </a:r>
            <a:r>
              <a:rPr lang="hu-HU" sz="2000" dirty="0">
                <a:latin typeface="Arial" panose="020B0604020202020204" pitchFamily="34" charset="0"/>
                <a:cs typeface="Arial" panose="020B0604020202020204" pitchFamily="34" charset="0"/>
              </a:rPr>
              <a:t>7 százalékkal csökkentek.</a:t>
            </a:r>
            <a:br>
              <a:rPr lang="hu-HU" sz="2000" dirty="0">
                <a:latin typeface="Arial" panose="020B0604020202020204" pitchFamily="34" charset="0"/>
                <a:cs typeface="Arial" panose="020B0604020202020204" pitchFamily="34" charset="0"/>
              </a:rPr>
            </a:br>
            <a:endParaRPr lang="hu-HU" sz="2000" dirty="0">
              <a:latin typeface="Arial" panose="020B0604020202020204" pitchFamily="34" charset="0"/>
              <a:cs typeface="Arial" panose="020B0604020202020204" pitchFamily="34" charset="0"/>
            </a:endParaRPr>
          </a:p>
          <a:p>
            <a:pPr marL="355600" indent="-355600" algn="just">
              <a:lnSpc>
                <a:spcPct val="150000"/>
              </a:lnSpc>
            </a:pPr>
            <a:r>
              <a:rPr lang="hu-HU" sz="2000" dirty="0">
                <a:latin typeface="Arial" panose="020B0604020202020204" pitchFamily="34" charset="0"/>
                <a:cs typeface="Arial" panose="020B0604020202020204" pitchFamily="34" charset="0"/>
              </a:rPr>
              <a:t>A tavalyi 40 százalékos emelkedés után a non-spot </a:t>
            </a:r>
            <a:r>
              <a:rPr lang="hu-HU" sz="2000" dirty="0" smtClean="0">
                <a:latin typeface="Arial" panose="020B0604020202020204" pitchFamily="34" charset="0"/>
                <a:cs typeface="Arial" panose="020B0604020202020204" pitchFamily="34" charset="0"/>
              </a:rPr>
              <a:t>bevételek </a:t>
            </a:r>
            <a:r>
              <a:rPr lang="hu-HU" sz="2000" dirty="0">
                <a:latin typeface="Arial" panose="020B0604020202020204" pitchFamily="34" charset="0"/>
                <a:cs typeface="Arial" panose="020B0604020202020204" pitchFamily="34" charset="0"/>
              </a:rPr>
              <a:t>további 9 százalékkal </a:t>
            </a:r>
            <a:r>
              <a:rPr lang="hu-HU" sz="2000" dirty="0" smtClean="0">
                <a:latin typeface="Arial" panose="020B0604020202020204" pitchFamily="34" charset="0"/>
                <a:cs typeface="Arial" panose="020B0604020202020204" pitchFamily="34" charset="0"/>
              </a:rPr>
              <a:t>emelkedtek </a:t>
            </a:r>
            <a:r>
              <a:rPr lang="hu-HU" sz="2000" dirty="0">
                <a:latin typeface="Arial" panose="020B0604020202020204" pitchFamily="34" charset="0"/>
                <a:cs typeface="Arial" panose="020B0604020202020204" pitchFamily="34" charset="0"/>
              </a:rPr>
              <a:t>2018-ban. A spot jellegű bevételek összege a tavalyi 6 százalékos növekedés után idén </a:t>
            </a:r>
            <a:r>
              <a:rPr lang="hu-HU" sz="2000" dirty="0" smtClean="0">
                <a:latin typeface="Arial" panose="020B0604020202020204" pitchFamily="34" charset="0"/>
                <a:cs typeface="Arial" panose="020B0604020202020204" pitchFamily="34" charset="0"/>
              </a:rPr>
              <a:t>kevesebb, mint </a:t>
            </a:r>
            <a:r>
              <a:rPr lang="hu-HU" sz="2000" dirty="0">
                <a:latin typeface="Arial" panose="020B0604020202020204" pitchFamily="34" charset="0"/>
                <a:cs typeface="Arial" panose="020B0604020202020204" pitchFamily="34" charset="0"/>
              </a:rPr>
              <a:t>1 százalékkal nőtt. </a:t>
            </a:r>
          </a:p>
        </p:txBody>
      </p:sp>
      <p:sp>
        <p:nvSpPr>
          <p:cNvPr id="5" name="Footer Placeholder 3"/>
          <p:cNvSpPr>
            <a:spLocks noGrp="1"/>
          </p:cNvSpPr>
          <p:nvPr>
            <p:ph type="ftr" sz="quarter" idx="11"/>
          </p:nvPr>
        </p:nvSpPr>
        <p:spPr>
          <a:xfrm>
            <a:off x="3028339" y="7107754"/>
            <a:ext cx="4018129" cy="223113"/>
          </a:xfrm>
        </p:spPr>
        <p:txBody>
          <a:bodyPr/>
          <a:lstStyle/>
          <a:p>
            <a:r>
              <a:rPr lang="hu-HU" dirty="0"/>
              <a:t>TELEVÍZIÓS REKLÁMTORTA 2018</a:t>
            </a:r>
            <a:endParaRPr lang="en-GB" dirty="0"/>
          </a:p>
        </p:txBody>
      </p:sp>
    </p:spTree>
    <p:extLst>
      <p:ext uri="{BB962C8B-B14F-4D97-AF65-F5344CB8AC3E}">
        <p14:creationId xmlns:p14="http://schemas.microsoft.com/office/powerpoint/2010/main" val="10046810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1"/>
          </p:nvPr>
        </p:nvSpPr>
        <p:spPr>
          <a:xfrm>
            <a:off x="3028339" y="7107754"/>
            <a:ext cx="4018129" cy="223113"/>
          </a:xfrm>
        </p:spPr>
        <p:txBody>
          <a:bodyPr/>
          <a:lstStyle/>
          <a:p>
            <a:r>
              <a:rPr lang="hu-HU" dirty="0"/>
              <a:t>TELEVÍZIÓS REKLÁMTORTA 2018</a:t>
            </a:r>
            <a:endParaRPr lang="en-GB" dirty="0"/>
          </a:p>
        </p:txBody>
      </p:sp>
      <p:sp>
        <p:nvSpPr>
          <p:cNvPr id="6" name="Rectangle 5"/>
          <p:cNvSpPr/>
          <p:nvPr/>
        </p:nvSpPr>
        <p:spPr>
          <a:xfrm>
            <a:off x="529559" y="489098"/>
            <a:ext cx="9622464" cy="6445102"/>
          </a:xfrm>
          <a:prstGeom prst="rect">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8" name="TextBox 7"/>
          <p:cNvSpPr txBox="1"/>
          <p:nvPr/>
        </p:nvSpPr>
        <p:spPr>
          <a:xfrm>
            <a:off x="1397213" y="1601341"/>
            <a:ext cx="9601206" cy="3360920"/>
          </a:xfrm>
          <a:prstGeom prst="rect">
            <a:avLst/>
          </a:prstGeom>
          <a:noFill/>
        </p:spPr>
        <p:txBody>
          <a:bodyPr wrap="square" lIns="0" tIns="36576" rIns="0" bIns="0" rtlCol="0">
            <a:spAutoFit/>
          </a:bodyPr>
          <a:lstStyle/>
          <a:p>
            <a:r>
              <a:rPr lang="hu-HU" sz="7200" b="1" dirty="0" smtClean="0">
                <a:solidFill>
                  <a:srgbClr val="FFFFFF"/>
                </a:solidFill>
                <a:latin typeface="Arial" panose="020B0604020202020204" pitchFamily="34" charset="0"/>
                <a:cs typeface="Arial" panose="020B0604020202020204" pitchFamily="34" charset="0"/>
              </a:rPr>
              <a:t>Köszönjük </a:t>
            </a:r>
            <a:r>
              <a:rPr lang="hu-HU" sz="7200" b="1" dirty="0">
                <a:solidFill>
                  <a:srgbClr val="FFFFFF"/>
                </a:solidFill>
                <a:latin typeface="Arial" panose="020B0604020202020204" pitchFamily="34" charset="0"/>
                <a:cs typeface="Arial" panose="020B0604020202020204" pitchFamily="34" charset="0"/>
              </a:rPr>
              <a:t>megtisztelő figyelmüket!</a:t>
            </a:r>
          </a:p>
        </p:txBody>
      </p:sp>
    </p:spTree>
    <p:extLst>
      <p:ext uri="{BB962C8B-B14F-4D97-AF65-F5344CB8AC3E}">
        <p14:creationId xmlns:p14="http://schemas.microsoft.com/office/powerpoint/2010/main" val="42220805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534909" y="457200"/>
            <a:ext cx="5030319" cy="6319868"/>
          </a:xfrm>
          <a:prstGeom prst="rect">
            <a:avLst/>
          </a:prstGeom>
        </p:spPr>
        <p:txBody>
          <a:bodyPr/>
          <a:lstStyle>
            <a:lvl1pPr marL="171450" indent="-1714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hu-HU" dirty="0"/>
              <a:t>EY | </a:t>
            </a:r>
            <a:r>
              <a:rPr lang="hu-HU" dirty="0" err="1"/>
              <a:t>Assurance</a:t>
            </a:r>
            <a:r>
              <a:rPr lang="hu-HU" dirty="0"/>
              <a:t> | </a:t>
            </a:r>
            <a:r>
              <a:rPr lang="hu-HU" dirty="0" err="1"/>
              <a:t>Tax</a:t>
            </a:r>
            <a:r>
              <a:rPr lang="hu-HU" dirty="0"/>
              <a:t> | </a:t>
            </a:r>
            <a:r>
              <a:rPr lang="hu-HU" dirty="0" err="1"/>
              <a:t>Transactions</a:t>
            </a:r>
            <a:r>
              <a:rPr lang="hu-HU" dirty="0"/>
              <a:t> | </a:t>
            </a:r>
            <a:r>
              <a:rPr lang="hu-HU" dirty="0" err="1"/>
              <a:t>Advisory</a:t>
            </a:r>
            <a:endParaRPr lang="hu-HU" dirty="0"/>
          </a:p>
          <a:p>
            <a:pPr marL="0" indent="0" algn="just">
              <a:buFont typeface="Arial" pitchFamily="34" charset="0"/>
              <a:buNone/>
            </a:pPr>
            <a:endParaRPr lang="hu-HU" dirty="0"/>
          </a:p>
          <a:p>
            <a:pPr marL="0" indent="0" algn="just">
              <a:buFont typeface="Arial" pitchFamily="34" charset="0"/>
              <a:buNone/>
            </a:pPr>
            <a:r>
              <a:rPr lang="hu-HU" dirty="0"/>
              <a:t>Az </a:t>
            </a:r>
            <a:r>
              <a:rPr lang="hu-HU" dirty="0" err="1"/>
              <a:t>EY-ról</a:t>
            </a:r>
            <a:endParaRPr lang="hu-HU" dirty="0"/>
          </a:p>
          <a:p>
            <a:pPr marL="0" indent="0" algn="just">
              <a:buFont typeface="Arial" pitchFamily="34" charset="0"/>
              <a:buNone/>
            </a:pPr>
            <a:r>
              <a:rPr lang="hu-HU" dirty="0"/>
              <a:t> </a:t>
            </a:r>
          </a:p>
          <a:p>
            <a:pPr marL="0" indent="0" algn="just">
              <a:buFont typeface="Arial" pitchFamily="34" charset="0"/>
              <a:buNone/>
            </a:pPr>
            <a:r>
              <a:rPr lang="hu-HU" dirty="0"/>
              <a:t>Az EY egyike a világ vezető könyvvizsgáló, adó-, tranzakciós és üzleti tanácsadást nyújtó vállalatainak. Tapasztalatunk és az általunk nyújtott minőségi szolgáltatások segítséget nyújtanak a bizalom megerősítésében a tőkepiacokon és a gazdaságban világszerte. Olyan kivételes vezetők kerülnek ki munkatársaink közül, akik közösen azért dolgoznak, hogy megfeleljenek az ügyfeleinkkel szembeni vállalásaiknak. Ennek érdekében kiemelkedő szerepet játszunk egy jobban működő világ felépítésében munkatársaink, ügyfeleink és a minket körülvevő közösségek számára.</a:t>
            </a:r>
          </a:p>
          <a:p>
            <a:pPr algn="just"/>
            <a:endParaRPr lang="hu-HU" dirty="0"/>
          </a:p>
          <a:p>
            <a:pPr marL="0" indent="0" algn="just">
              <a:buFont typeface="Arial" pitchFamily="34" charset="0"/>
              <a:buNone/>
            </a:pPr>
            <a:r>
              <a:rPr lang="hu-HU" dirty="0"/>
              <a:t>Az EY név a globális szervezetre, illetve az Ernst &amp; Young Global Limited egy vagy több tagjára utal, amelynek mindegyike önálló jogi személy. Az angliai székhelyű Ernst &amp; Young Global Limited (</a:t>
            </a:r>
            <a:r>
              <a:rPr lang="hu-HU" dirty="0" err="1"/>
              <a:t>company</a:t>
            </a:r>
            <a:r>
              <a:rPr lang="hu-HU" dirty="0"/>
              <a:t> </a:t>
            </a:r>
            <a:r>
              <a:rPr lang="hu-HU" dirty="0" err="1"/>
              <a:t>limited</a:t>
            </a:r>
            <a:r>
              <a:rPr lang="hu-HU" dirty="0"/>
              <a:t> </a:t>
            </a:r>
            <a:r>
              <a:rPr lang="hu-HU" dirty="0" err="1"/>
              <a:t>by</a:t>
            </a:r>
            <a:r>
              <a:rPr lang="hu-HU" dirty="0"/>
              <a:t> </a:t>
            </a:r>
            <a:r>
              <a:rPr lang="hu-HU" dirty="0" err="1"/>
              <a:t>guarantee</a:t>
            </a:r>
            <a:r>
              <a:rPr lang="hu-HU" dirty="0"/>
              <a:t>) nem foglalkozik ügyfelek részére történő szolgáltatásnyújtással. További információkért kérjük, látogasson el honlapunkra a </a:t>
            </a:r>
            <a:r>
              <a:rPr lang="hu-HU" dirty="0" err="1"/>
              <a:t>www.ey.com</a:t>
            </a:r>
            <a:r>
              <a:rPr lang="hu-HU" dirty="0"/>
              <a:t> címen.</a:t>
            </a:r>
          </a:p>
          <a:p>
            <a:pPr marL="0" indent="0" algn="just">
              <a:buFont typeface="Arial" pitchFamily="34" charset="0"/>
              <a:buNone/>
            </a:pPr>
            <a:r>
              <a:rPr lang="hu-HU" dirty="0"/>
              <a:t> </a:t>
            </a:r>
          </a:p>
          <a:p>
            <a:pPr marL="0" indent="0" algn="just">
              <a:buFont typeface="Arial" pitchFamily="34" charset="0"/>
              <a:buNone/>
            </a:pPr>
            <a:r>
              <a:rPr lang="hu-HU" dirty="0"/>
              <a:t>© 2019 Ernst &amp; Young Tanácsadó Kft.</a:t>
            </a:r>
          </a:p>
          <a:p>
            <a:pPr marL="0" indent="0" algn="just">
              <a:buFont typeface="Arial" pitchFamily="34" charset="0"/>
              <a:buNone/>
            </a:pPr>
            <a:r>
              <a:rPr lang="hu-HU" dirty="0"/>
              <a:t>Minden jog fenntartva.</a:t>
            </a:r>
          </a:p>
          <a:p>
            <a:pPr marL="0" indent="0" algn="just">
              <a:buFont typeface="Arial" pitchFamily="34" charset="0"/>
              <a:buNone/>
            </a:pPr>
            <a:endParaRPr lang="hu-HU" dirty="0"/>
          </a:p>
          <a:p>
            <a:pPr marL="0" indent="0" algn="just">
              <a:buFont typeface="Arial" pitchFamily="34" charset="0"/>
              <a:buNone/>
            </a:pPr>
            <a:r>
              <a:rPr lang="hu-HU" dirty="0"/>
              <a:t>A jelen anyag célja csak általános tájékoztatás, és nem minősül hivatalos könyvvizsgálói, adó- vagy üzleti tanácsadásnak. Kérjük, keresse fel tanácsadóját, ha specifikus információra van szüksége.</a:t>
            </a:r>
          </a:p>
          <a:p>
            <a:pPr marL="0" indent="0" algn="just">
              <a:buFont typeface="Arial" pitchFamily="34" charset="0"/>
              <a:buNone/>
            </a:pPr>
            <a:endParaRPr lang="hu-HU" dirty="0"/>
          </a:p>
          <a:p>
            <a:pPr marL="0" indent="0" algn="just">
              <a:buFont typeface="Arial" pitchFamily="34" charset="0"/>
              <a:buNone/>
            </a:pPr>
            <a:r>
              <a:rPr lang="hu-HU" dirty="0" err="1"/>
              <a:t>ey.com</a:t>
            </a:r>
            <a:r>
              <a:rPr lang="hu-HU" dirty="0"/>
              <a:t>/hu</a:t>
            </a:r>
          </a:p>
        </p:txBody>
      </p:sp>
      <p:sp>
        <p:nvSpPr>
          <p:cNvPr id="4" name="Footer Placeholder 3"/>
          <p:cNvSpPr txBox="1">
            <a:spLocks/>
          </p:cNvSpPr>
          <p:nvPr/>
        </p:nvSpPr>
        <p:spPr>
          <a:xfrm>
            <a:off x="3180739" y="7127802"/>
            <a:ext cx="4018129" cy="223113"/>
          </a:xfrm>
          <a:prstGeom prst="rect">
            <a:avLst/>
          </a:prstGeom>
        </p:spPr>
        <p:txBody>
          <a:bodyPr vert="horz" lIns="0" tIns="0" rIns="0" bIns="0" rtlCol="0" anchor="t" anchorCtr="0">
            <a:noAutofit/>
          </a:bodyPr>
          <a:lstStyle>
            <a:defPPr>
              <a:defRPr lang="en-US"/>
            </a:defPPr>
            <a:lvl1pPr algn="ctr">
              <a:defRPr sz="1100">
                <a:solidFill>
                  <a:schemeClr val="bg1"/>
                </a:solidFill>
                <a:latin typeface="EYInterstate Light" pitchFamily="2" charset="0"/>
              </a:defRPr>
            </a:lvl1pPr>
          </a:lstStyle>
          <a:p>
            <a:r>
              <a:rPr lang="hu-HU" dirty="0"/>
              <a:t>TELEVÍZIÓS REKLÁMTORTA 2018</a:t>
            </a:r>
            <a:endParaRPr lang="en-GB" dirty="0"/>
          </a:p>
        </p:txBody>
      </p:sp>
    </p:spTree>
    <p:extLst>
      <p:ext uri="{BB962C8B-B14F-4D97-AF65-F5344CB8AC3E}">
        <p14:creationId xmlns:p14="http://schemas.microsoft.com/office/powerpoint/2010/main" val="22848802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z="2800" dirty="0">
                <a:latin typeface="+mj-lt"/>
              </a:rPr>
              <a:t>Televíziós Reklámtorta 2018</a:t>
            </a:r>
            <a:endParaRPr lang="en-GB" sz="2800" dirty="0">
              <a:latin typeface="+mj-lt"/>
            </a:endParaRPr>
          </a:p>
        </p:txBody>
      </p:sp>
      <p:sp>
        <p:nvSpPr>
          <p:cNvPr id="3" name="Content Placeholder 2"/>
          <p:cNvSpPr>
            <a:spLocks noGrp="1"/>
          </p:cNvSpPr>
          <p:nvPr>
            <p:ph idx="1"/>
          </p:nvPr>
        </p:nvSpPr>
        <p:spPr>
          <a:xfrm>
            <a:off x="546916" y="680200"/>
            <a:ext cx="9628347" cy="5780479"/>
          </a:xfrm>
        </p:spPr>
        <p:txBody>
          <a:bodyPr/>
          <a:lstStyle/>
          <a:p>
            <a:pPr marL="0" indent="0">
              <a:spcBef>
                <a:spcPct val="70000"/>
              </a:spcBef>
              <a:buNone/>
            </a:pPr>
            <a:endParaRPr lang="hu-HU" sz="2400" dirty="0"/>
          </a:p>
          <a:p>
            <a:pPr marL="355600" indent="-355600">
              <a:spcBef>
                <a:spcPct val="70000"/>
              </a:spcBef>
            </a:pPr>
            <a:r>
              <a:rPr lang="hu-HU" sz="2400" dirty="0">
                <a:latin typeface="Arial" panose="020B0604020202020204" pitchFamily="34" charset="0"/>
                <a:cs typeface="Arial" panose="020B0604020202020204" pitchFamily="34" charset="0"/>
              </a:rPr>
              <a:t>A Televíziós Reklámtorta 2018 felmérés az elmúlt évek gyakorlatát követve készült. A tavalyi évhez hasonlóan az állami költések* mértékét ismét megvizsgáltuk.</a:t>
            </a:r>
          </a:p>
          <a:p>
            <a:pPr marL="355600" indent="-355600">
              <a:spcBef>
                <a:spcPct val="70000"/>
              </a:spcBef>
            </a:pPr>
            <a:r>
              <a:rPr lang="hu-HU" sz="2400" dirty="0">
                <a:latin typeface="Arial" panose="020B0604020202020204" pitchFamily="34" charset="0"/>
                <a:cs typeface="Arial" panose="020B0604020202020204" pitchFamily="34" charset="0"/>
              </a:rPr>
              <a:t>A piac méretének megállapításához a tényadatokat közvetlenül a MEME tagjai, a televíziós társaságok, illetve a megbízásuk alapján a </a:t>
            </a:r>
            <a:r>
              <a:rPr lang="hu-HU" sz="2400" dirty="0" err="1">
                <a:latin typeface="Arial" panose="020B0604020202020204" pitchFamily="34" charset="0"/>
                <a:cs typeface="Arial" panose="020B0604020202020204" pitchFamily="34" charset="0"/>
              </a:rPr>
              <a:t>sales</a:t>
            </a:r>
            <a:r>
              <a:rPr lang="hu-HU" sz="2400" dirty="0">
                <a:latin typeface="Arial" panose="020B0604020202020204" pitchFamily="34" charset="0"/>
                <a:cs typeface="Arial" panose="020B0604020202020204" pitchFamily="34" charset="0"/>
              </a:rPr>
              <a:t> house-ok szolgáltatták. (Az összesített adat nem tartalmaz becslést</a:t>
            </a:r>
            <a:r>
              <a:rPr lang="hu-HU" sz="2400" dirty="0" smtClean="0">
                <a:latin typeface="Arial" panose="020B0604020202020204" pitchFamily="34" charset="0"/>
                <a:cs typeface="Arial" panose="020B0604020202020204" pitchFamily="34" charset="0"/>
              </a:rPr>
              <a:t>)</a:t>
            </a:r>
          </a:p>
          <a:p>
            <a:pPr marL="355600" indent="-355600">
              <a:spcBef>
                <a:spcPct val="70000"/>
              </a:spcBef>
            </a:pPr>
            <a:r>
              <a:rPr lang="hu-HU" sz="2400" dirty="0" smtClean="0">
                <a:latin typeface="Arial" panose="020B0604020202020204" pitchFamily="34" charset="0"/>
                <a:cs typeface="Arial" panose="020B0604020202020204" pitchFamily="34" charset="0"/>
              </a:rPr>
              <a:t>69 </a:t>
            </a:r>
            <a:r>
              <a:rPr lang="hu-HU" sz="2400" dirty="0">
                <a:latin typeface="Arial" panose="020B0604020202020204" pitchFamily="34" charset="0"/>
                <a:cs typeface="Arial" panose="020B0604020202020204" pitchFamily="34" charset="0"/>
              </a:rPr>
              <a:t>televíziós csatorna </a:t>
            </a:r>
            <a:r>
              <a:rPr lang="hu-HU" sz="2400" dirty="0" smtClean="0">
                <a:latin typeface="Arial" panose="020B0604020202020204" pitchFamily="34" charset="0"/>
                <a:cs typeface="Arial" panose="020B0604020202020204" pitchFamily="34" charset="0"/>
              </a:rPr>
              <a:t>szerepelt </a:t>
            </a:r>
            <a:r>
              <a:rPr lang="hu-HU" sz="2400" dirty="0">
                <a:latin typeface="Arial" panose="020B0604020202020204" pitchFamily="34" charset="0"/>
                <a:cs typeface="Arial" panose="020B0604020202020204" pitchFamily="34" charset="0"/>
              </a:rPr>
              <a:t>az </a:t>
            </a:r>
            <a:r>
              <a:rPr lang="hu-HU" sz="2400" dirty="0" smtClean="0">
                <a:latin typeface="Arial" panose="020B0604020202020204" pitchFamily="34" charset="0"/>
                <a:cs typeface="Arial" panose="020B0604020202020204" pitchFamily="34" charset="0"/>
              </a:rPr>
              <a:t>adatszolgáltatásban.</a:t>
            </a:r>
            <a:endParaRPr lang="hu-HU" sz="2400" dirty="0">
              <a:latin typeface="Arial" panose="020B0604020202020204" pitchFamily="34" charset="0"/>
              <a:cs typeface="Arial" panose="020B0604020202020204" pitchFamily="34" charset="0"/>
            </a:endParaRPr>
          </a:p>
          <a:p>
            <a:pPr marL="355600" indent="-355600">
              <a:spcBef>
                <a:spcPct val="70000"/>
              </a:spcBef>
            </a:pPr>
            <a:r>
              <a:rPr lang="hu-HU" sz="2400" dirty="0">
                <a:latin typeface="Arial" panose="020B0604020202020204" pitchFamily="34" charset="0"/>
                <a:cs typeface="Arial" panose="020B0604020202020204" pitchFamily="34" charset="0"/>
              </a:rPr>
              <a:t>Az adatok összegyűjtését és összesítését az EY végezte.</a:t>
            </a:r>
          </a:p>
          <a:p>
            <a:pPr marL="355600" indent="-355600">
              <a:spcBef>
                <a:spcPct val="70000"/>
              </a:spcBef>
            </a:pPr>
            <a:r>
              <a:rPr lang="hu-HU" sz="2400" dirty="0">
                <a:latin typeface="Arial" panose="020B0604020202020204" pitchFamily="34" charset="0"/>
                <a:cs typeface="Arial" panose="020B0604020202020204" pitchFamily="34" charset="0"/>
              </a:rPr>
              <a:t>A beérkezett adatokat az összesítést követően megsemmisítettük.</a:t>
            </a:r>
          </a:p>
          <a:p>
            <a:endParaRPr lang="en-GB" dirty="0"/>
          </a:p>
        </p:txBody>
      </p:sp>
      <p:sp>
        <p:nvSpPr>
          <p:cNvPr id="4" name="Footer Placeholder 3"/>
          <p:cNvSpPr>
            <a:spLocks noGrp="1"/>
          </p:cNvSpPr>
          <p:nvPr>
            <p:ph type="ftr" sz="quarter" idx="11"/>
          </p:nvPr>
        </p:nvSpPr>
        <p:spPr/>
        <p:txBody>
          <a:bodyPr/>
          <a:lstStyle/>
          <a:p>
            <a:r>
              <a:rPr lang="hu-HU" dirty="0"/>
              <a:t>TELEVÍZIÓS REKLÁMTORTA 2018</a:t>
            </a:r>
            <a:endParaRPr lang="en-GB" dirty="0"/>
          </a:p>
        </p:txBody>
      </p:sp>
      <p:sp>
        <p:nvSpPr>
          <p:cNvPr id="5" name="TextBox 4"/>
          <p:cNvSpPr txBox="1"/>
          <p:nvPr/>
        </p:nvSpPr>
        <p:spPr>
          <a:xfrm>
            <a:off x="770986" y="6172652"/>
            <a:ext cx="9156192" cy="898708"/>
          </a:xfrm>
          <a:prstGeom prst="rect">
            <a:avLst/>
          </a:prstGeom>
          <a:noFill/>
        </p:spPr>
        <p:txBody>
          <a:bodyPr wrap="square" lIns="0" tIns="36576" rIns="0" bIns="0" rtlCol="0">
            <a:spAutoFit/>
          </a:bodyPr>
          <a:lstStyle/>
          <a:p>
            <a:pPr algn="just">
              <a:lnSpc>
                <a:spcPct val="85000"/>
              </a:lnSpc>
              <a:spcAft>
                <a:spcPts val="600"/>
              </a:spcAft>
              <a:buClr>
                <a:schemeClr val="accent2"/>
              </a:buClr>
              <a:buSzPct val="70000"/>
            </a:pPr>
            <a:r>
              <a:rPr lang="hu-HU" sz="1200" dirty="0">
                <a:solidFill>
                  <a:schemeClr val="bg2"/>
                </a:solidFill>
              </a:rPr>
              <a:t>* A MEME közgyűlésen elfogadott 5/2017. (április 6.) számú határozat szerint: Állami reklámbevétel alatt értendő a központi költségvetésből származó valamennyi reklámbevétel, valamint minden olyan reklámbevétel, amely olyan vállalkozástól, piaci szereplőtől származik, amelyben az állami tulajdoni részesedés – akár közvetve, akár közvetlenül – legalább az 50 %-os tulajdoni hányadot vagy szavazati jogot eléri.</a:t>
            </a:r>
          </a:p>
          <a:p>
            <a:pPr marL="285750" indent="-285750" algn="just">
              <a:lnSpc>
                <a:spcPct val="85000"/>
              </a:lnSpc>
              <a:spcAft>
                <a:spcPts val="600"/>
              </a:spcAft>
              <a:buClr>
                <a:schemeClr val="accent2"/>
              </a:buClr>
              <a:buSzPct val="70000"/>
              <a:buFont typeface="Arial" pitchFamily="34" charset="0"/>
              <a:buChar char="►"/>
            </a:pPr>
            <a:endParaRPr lang="hu-HU" sz="1200" dirty="0">
              <a:solidFill>
                <a:schemeClr val="bg2"/>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ext uri="{D42A27DB-BD31-4B8C-83A1-F6EECF244321}">
                <p14:modId xmlns:p14="http://schemas.microsoft.com/office/powerpoint/2010/main" val="36481219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116"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hu-HU"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hu-HU" sz="2800" dirty="0">
                <a:solidFill>
                  <a:schemeClr val="bg1"/>
                </a:solidFill>
                <a:latin typeface="+mj-lt"/>
              </a:rPr>
              <a:t>Adatszolgáltató televíziós csatornák listája: 69 csatorna</a:t>
            </a:r>
            <a:endParaRPr lang="en-GB" sz="2800" dirty="0">
              <a:solidFill>
                <a:schemeClr val="bg1"/>
              </a:solidFill>
              <a:latin typeface="+mj-lt"/>
            </a:endParaRPr>
          </a:p>
        </p:txBody>
      </p:sp>
      <p:sp>
        <p:nvSpPr>
          <p:cNvPr id="9" name="Footer Placeholder 3"/>
          <p:cNvSpPr>
            <a:spLocks noGrp="1"/>
          </p:cNvSpPr>
          <p:nvPr>
            <p:ph type="ftr" sz="quarter" idx="11"/>
          </p:nvPr>
        </p:nvSpPr>
        <p:spPr>
          <a:xfrm>
            <a:off x="3028339" y="7107754"/>
            <a:ext cx="4018129" cy="223113"/>
          </a:xfrm>
        </p:spPr>
        <p:txBody>
          <a:bodyPr/>
          <a:lstStyle/>
          <a:p>
            <a:r>
              <a:rPr lang="hu-HU" dirty="0"/>
              <a:t>TELEVÍZIÓS REKLÁMTORTA 2018</a:t>
            </a:r>
            <a:endParaRPr lang="en-GB" dirty="0"/>
          </a:p>
        </p:txBody>
      </p:sp>
      <p:sp>
        <p:nvSpPr>
          <p:cNvPr id="10" name="Rectangle 3">
            <a:extLst>
              <a:ext uri="{FF2B5EF4-FFF2-40B4-BE49-F238E27FC236}">
                <a16:creationId xmlns:a16="http://schemas.microsoft.com/office/drawing/2014/main" xmlns="" id="{0EE004C2-435B-461F-BF58-258C15696B4A}"/>
              </a:ext>
            </a:extLst>
          </p:cNvPr>
          <p:cNvSpPr txBox="1">
            <a:spLocks noChangeArrowheads="1"/>
          </p:cNvSpPr>
          <p:nvPr/>
        </p:nvSpPr>
        <p:spPr>
          <a:xfrm>
            <a:off x="568794" y="1312501"/>
            <a:ext cx="2386421" cy="5069839"/>
          </a:xfrm>
          <a:prstGeom prst="rect">
            <a:avLst/>
          </a:prstGeom>
        </p:spPr>
        <p:txBody>
          <a:bodyPr vert="horz" lIns="0" tIns="0" rIns="0" bIns="0" rtlCol="0" anchor="t" anchorCtr="0">
            <a:noAutofit/>
          </a:bodyPr>
          <a:lstStyle>
            <a:lvl1pPr marL="171450" indent="-171450"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RTL Klub</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RTL II</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Cool</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Film+</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RTL Gold</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Muzsika</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Sorozat+</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RTL+</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Paramount Channel</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Comedy Central</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Comedy Central Family</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Nickelodeon</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Nick Jr.</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MTV</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RTL Spike</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AMC</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Film Café</a:t>
            </a:r>
          </a:p>
          <a:p>
            <a:pPr marL="360363" indent="-360363" eaLnBrk="0" hangingPunct="0">
              <a:buClr>
                <a:srgbClr val="FFD200"/>
              </a:buClr>
              <a:buSzPct val="75000"/>
              <a:buFont typeface="Arial" charset="0"/>
              <a:buChar char="►"/>
              <a:defRPr/>
            </a:pPr>
            <a:endParaRPr lang="en-US" sz="1500" kern="0" dirty="0">
              <a:latin typeface="Arial" panose="020B0604020202020204" pitchFamily="34" charset="0"/>
              <a:cs typeface="Arial" panose="020B0604020202020204" pitchFamily="34" charset="0"/>
            </a:endParaRPr>
          </a:p>
        </p:txBody>
      </p:sp>
      <p:sp>
        <p:nvSpPr>
          <p:cNvPr id="14" name="Rectangle 3">
            <a:extLst>
              <a:ext uri="{FF2B5EF4-FFF2-40B4-BE49-F238E27FC236}">
                <a16:creationId xmlns:a16="http://schemas.microsoft.com/office/drawing/2014/main" xmlns="" id="{5A30450F-3D7F-4EDB-BC13-641D547D4CCE}"/>
              </a:ext>
            </a:extLst>
          </p:cNvPr>
          <p:cNvSpPr txBox="1">
            <a:spLocks noChangeArrowheads="1"/>
          </p:cNvSpPr>
          <p:nvPr/>
        </p:nvSpPr>
        <p:spPr>
          <a:xfrm>
            <a:off x="3095437" y="1312488"/>
            <a:ext cx="2386421" cy="5069839"/>
          </a:xfrm>
          <a:prstGeom prst="rect">
            <a:avLst/>
          </a:prstGeom>
        </p:spPr>
        <p:txBody>
          <a:bodyPr vert="horz" lIns="0" tIns="0" rIns="0" bIns="0" rtlCol="0" anchor="t" anchorCtr="0">
            <a:noAutofit/>
          </a:bodyPr>
          <a:lstStyle>
            <a:lvl1pPr marL="171450" indent="-171450"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Film Mania</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Minimax</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Spektrum</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Spektrum Home</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TV Paprika</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Sport1</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Sport2</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Sláger tv</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DOQ</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AXN</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Viasat3</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Viasat6</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Sony Max</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Sony Movie Channel</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Disney channel</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Music Channel</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Cartoon Network</a:t>
            </a:r>
          </a:p>
          <a:p>
            <a:pPr marL="360363" indent="-360363" eaLnBrk="0" hangingPunct="0">
              <a:buClr>
                <a:srgbClr val="FFD200"/>
              </a:buClr>
              <a:buSzPct val="75000"/>
              <a:buFont typeface="Arial" charset="0"/>
              <a:buChar char="►"/>
              <a:defRPr/>
            </a:pPr>
            <a:endParaRPr lang="en-US" sz="1500" kern="0" dirty="0">
              <a:latin typeface="Arial" panose="020B0604020202020204" pitchFamily="34" charset="0"/>
              <a:cs typeface="Arial" panose="020B0604020202020204" pitchFamily="34" charset="0"/>
            </a:endParaRPr>
          </a:p>
        </p:txBody>
      </p:sp>
      <p:sp>
        <p:nvSpPr>
          <p:cNvPr id="15" name="Rectangle 3">
            <a:extLst>
              <a:ext uri="{FF2B5EF4-FFF2-40B4-BE49-F238E27FC236}">
                <a16:creationId xmlns:a16="http://schemas.microsoft.com/office/drawing/2014/main" xmlns="" id="{E37809D3-E34F-4518-B288-7C0EC283A374}"/>
              </a:ext>
            </a:extLst>
          </p:cNvPr>
          <p:cNvSpPr txBox="1">
            <a:spLocks noChangeArrowheads="1"/>
          </p:cNvSpPr>
          <p:nvPr/>
        </p:nvSpPr>
        <p:spPr>
          <a:xfrm>
            <a:off x="5500369" y="1312501"/>
            <a:ext cx="2386421" cy="5069839"/>
          </a:xfrm>
          <a:prstGeom prst="rect">
            <a:avLst/>
          </a:prstGeom>
        </p:spPr>
        <p:txBody>
          <a:bodyPr vert="horz" lIns="0" tIns="0" rIns="0" bIns="0" rtlCol="0" anchor="t" anchorCtr="0">
            <a:noAutofit/>
          </a:bodyPr>
          <a:lstStyle>
            <a:lvl1pPr marL="171450" indent="-171450"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Boomerang</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Nat Geo Wild</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National Geographic</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FOX</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Duna TV</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Duna World</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M1</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M2</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M3</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M4 Sport</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M5</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TV2</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Spíler1</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Spíler2</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Super TV2</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Prime</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Mozi+</a:t>
            </a:r>
          </a:p>
          <a:p>
            <a:pPr marL="360363" indent="-360363" eaLnBrk="0" hangingPunct="0">
              <a:buClr>
                <a:srgbClr val="FFD200"/>
              </a:buClr>
              <a:buSzPct val="75000"/>
              <a:buFont typeface="Arial" charset="0"/>
              <a:buChar char="►"/>
              <a:defRPr/>
            </a:pPr>
            <a:endParaRPr lang="hu-HU" sz="1500" kern="0" dirty="0">
              <a:latin typeface="Arial" panose="020B0604020202020204" pitchFamily="34" charset="0"/>
              <a:cs typeface="Arial" panose="020B0604020202020204" pitchFamily="34" charset="0"/>
            </a:endParaRPr>
          </a:p>
        </p:txBody>
      </p:sp>
      <p:sp>
        <p:nvSpPr>
          <p:cNvPr id="16" name="Rectangle 3">
            <a:extLst>
              <a:ext uri="{FF2B5EF4-FFF2-40B4-BE49-F238E27FC236}">
                <a16:creationId xmlns:a16="http://schemas.microsoft.com/office/drawing/2014/main" xmlns="" id="{23BBED05-560A-4F16-A595-1602570DE619}"/>
              </a:ext>
            </a:extLst>
          </p:cNvPr>
          <p:cNvSpPr txBox="1">
            <a:spLocks noChangeArrowheads="1"/>
          </p:cNvSpPr>
          <p:nvPr/>
        </p:nvSpPr>
        <p:spPr>
          <a:xfrm>
            <a:off x="7941403" y="1312482"/>
            <a:ext cx="2386421" cy="5069839"/>
          </a:xfrm>
          <a:prstGeom prst="rect">
            <a:avLst/>
          </a:prstGeom>
        </p:spPr>
        <p:txBody>
          <a:bodyPr vert="horz" lIns="0" tIns="0" rIns="0" bIns="0" rtlCol="0" anchor="t" anchorCtr="0">
            <a:noAutofit/>
          </a:bodyPr>
          <a:lstStyle>
            <a:lvl1pPr marL="171450" indent="-171450"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Izaura TV</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Zenebutik</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FEM3</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Kiwi TV</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Chili</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Humor +</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Story4</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TV4</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Film4</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Galaxy4</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Discovery Channel</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Investigation Discovery</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TLC</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History</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Travel Channel</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ATV</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Life TV</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Ozone TV</a:t>
            </a:r>
          </a:p>
          <a:p>
            <a:pPr marL="360363" indent="-360363" eaLnBrk="0" hangingPunct="0">
              <a:buClr>
                <a:srgbClr val="FFD200"/>
              </a:buClr>
              <a:buSzPct val="75000"/>
              <a:buFont typeface="Arial" charset="0"/>
              <a:buChar char="►"/>
              <a:defRPr/>
            </a:pPr>
            <a:endParaRPr lang="en-US" sz="1500" kern="0" dirty="0">
              <a:latin typeface="Arial" panose="020B0604020202020204" pitchFamily="34" charset="0"/>
              <a:cs typeface="Arial" panose="020B0604020202020204" pitchFamily="34" charset="0"/>
            </a:endParaRPr>
          </a:p>
        </p:txBody>
      </p:sp>
      <p:sp>
        <p:nvSpPr>
          <p:cNvPr id="5" name="Rectangle 4"/>
          <p:cNvSpPr/>
          <p:nvPr/>
        </p:nvSpPr>
        <p:spPr>
          <a:xfrm>
            <a:off x="507201" y="6383576"/>
            <a:ext cx="8880006" cy="292388"/>
          </a:xfrm>
          <a:prstGeom prst="rect">
            <a:avLst/>
          </a:prstGeom>
        </p:spPr>
        <p:txBody>
          <a:bodyPr wrap="square">
            <a:spAutoFit/>
          </a:bodyPr>
          <a:lstStyle/>
          <a:p>
            <a:pPr marL="360363" indent="-360363" eaLnBrk="0" hangingPunct="0">
              <a:buClr>
                <a:srgbClr val="FFD200"/>
              </a:buClr>
              <a:buSzPct val="75000"/>
              <a:buFont typeface="Arial" charset="0"/>
              <a:buChar char="►"/>
              <a:defRPr/>
            </a:pPr>
            <a:r>
              <a:rPr lang="hu-HU" sz="1300" dirty="0" smtClean="0">
                <a:solidFill>
                  <a:schemeClr val="bg1"/>
                </a:solidFill>
                <a:latin typeface="Arial" panose="020B0604020202020204" pitchFamily="34" charset="0"/>
                <a:cs typeface="Arial" panose="020B0604020202020204" pitchFamily="34" charset="0"/>
              </a:rPr>
              <a:t>Az </a:t>
            </a:r>
            <a:r>
              <a:rPr lang="hu-HU" sz="1300" dirty="0">
                <a:solidFill>
                  <a:schemeClr val="bg1"/>
                </a:solidFill>
                <a:latin typeface="Arial" panose="020B0604020202020204" pitchFamily="34" charset="0"/>
                <a:cs typeface="Arial" panose="020B0604020202020204" pitchFamily="34" charset="0"/>
              </a:rPr>
              <a:t>adatszolgáltatásban részt vevő </a:t>
            </a:r>
            <a:r>
              <a:rPr lang="hu-HU" sz="1300" kern="0" dirty="0">
                <a:solidFill>
                  <a:schemeClr val="bg1"/>
                </a:solidFill>
                <a:latin typeface="Arial" panose="020B0604020202020204" pitchFamily="34" charset="0"/>
                <a:cs typeface="Arial" panose="020B0604020202020204" pitchFamily="34" charset="0"/>
              </a:rPr>
              <a:t>televíziós</a:t>
            </a:r>
            <a:r>
              <a:rPr lang="hu-HU" sz="1300" dirty="0">
                <a:solidFill>
                  <a:schemeClr val="bg1"/>
                </a:solidFill>
                <a:latin typeface="Arial" panose="020B0604020202020204" pitchFamily="34" charset="0"/>
                <a:cs typeface="Arial" panose="020B0604020202020204" pitchFamily="34" charset="0"/>
              </a:rPr>
              <a:t> csatornák a Nielsen adatai alapján a piac 99 százalékát fedik le.</a:t>
            </a:r>
            <a:endParaRPr lang="en-US" sz="13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793153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z="2800" dirty="0">
                <a:latin typeface="Arial" panose="020B0604020202020204" pitchFamily="34" charset="0"/>
              </a:rPr>
              <a:t>Ebben az évben is net-net reklám árbevételt számítottunk</a:t>
            </a:r>
            <a:endParaRPr lang="en-GB" sz="2800" dirty="0">
              <a:latin typeface="Arial" panose="020B0604020202020204" pitchFamily="34" charset="0"/>
            </a:endParaRPr>
          </a:p>
        </p:txBody>
      </p:sp>
      <p:sp>
        <p:nvSpPr>
          <p:cNvPr id="3" name="Content Placeholder 2"/>
          <p:cNvSpPr>
            <a:spLocks noGrp="1"/>
          </p:cNvSpPr>
          <p:nvPr>
            <p:ph idx="1"/>
          </p:nvPr>
        </p:nvSpPr>
        <p:spPr>
          <a:xfrm>
            <a:off x="534909" y="1561277"/>
            <a:ext cx="9628347" cy="4887231"/>
          </a:xfrm>
        </p:spPr>
        <p:txBody>
          <a:bodyPr/>
          <a:lstStyle/>
          <a:p>
            <a:pPr marL="355600" indent="-355600">
              <a:spcBef>
                <a:spcPct val="70000"/>
              </a:spcBef>
            </a:pPr>
            <a:r>
              <a:rPr lang="hu-HU" sz="2400" dirty="0">
                <a:latin typeface="Arial" panose="020B0604020202020204" pitchFamily="34" charset="0"/>
                <a:cs typeface="Arial" panose="020B0604020202020204" pitchFamily="34" charset="0"/>
              </a:rPr>
              <a:t>Kedvezményekkel csökkentett, ügynökségi jutalékok levonása utáni „tiszta” árbevétellel számoltunk.</a:t>
            </a:r>
          </a:p>
          <a:p>
            <a:pPr marL="355600" indent="-355600">
              <a:spcBef>
                <a:spcPct val="70000"/>
              </a:spcBef>
            </a:pPr>
            <a:r>
              <a:rPr lang="hu-HU" sz="2400" dirty="0">
                <a:latin typeface="Arial" panose="020B0604020202020204" pitchFamily="34" charset="0"/>
                <a:cs typeface="Arial" panose="020B0604020202020204" pitchFamily="34" charset="0"/>
              </a:rPr>
              <a:t>Az adatok nem tartalmaznak barter tevékenységből származó bevételt. </a:t>
            </a:r>
          </a:p>
          <a:p>
            <a:pPr marL="355600" indent="-355600">
              <a:spcBef>
                <a:spcPct val="70000"/>
              </a:spcBef>
            </a:pPr>
            <a:r>
              <a:rPr lang="hu-HU" sz="2400" dirty="0">
                <a:latin typeface="Arial" panose="020B0604020202020204" pitchFamily="34" charset="0"/>
                <a:cs typeface="Arial" panose="020B0604020202020204" pitchFamily="34" charset="0"/>
              </a:rPr>
              <a:t>Az adatok nem tartalmaznak olyan, egyéb bevételi forrásokat, mint például emelt díjas telefon és SMS szolgáltatásokból, valamint a rendezvényekből és a saját márkás árucikkekből származó bevétel.</a:t>
            </a:r>
          </a:p>
          <a:p>
            <a:pPr marL="355600" indent="-355600">
              <a:spcBef>
                <a:spcPct val="70000"/>
              </a:spcBef>
            </a:pPr>
            <a:r>
              <a:rPr lang="hu-HU" sz="2400" dirty="0">
                <a:latin typeface="Arial" panose="020B0604020202020204" pitchFamily="34" charset="0"/>
                <a:cs typeface="Arial" panose="020B0604020202020204" pitchFamily="34" charset="0"/>
              </a:rPr>
              <a:t>A szponzoráció tartalmazza a termékmegjelenítésből származó bevételt is, a szponzor finanszírozott műsorok esetében a produkciós költségeket azonban nem tartalmazza.</a:t>
            </a:r>
          </a:p>
          <a:p>
            <a:pPr marL="355600" indent="-355600">
              <a:spcBef>
                <a:spcPct val="70000"/>
              </a:spcBef>
            </a:pPr>
            <a:r>
              <a:rPr lang="hu-HU" sz="2400" dirty="0">
                <a:latin typeface="Arial" panose="020B0604020202020204" pitchFamily="34" charset="0"/>
                <a:cs typeface="Arial" panose="020B0604020202020204" pitchFamily="34" charset="0"/>
              </a:rPr>
              <a:t>Minden adatot millió forintban mutatunk be.</a:t>
            </a:r>
          </a:p>
        </p:txBody>
      </p:sp>
      <p:sp>
        <p:nvSpPr>
          <p:cNvPr id="5" name="Footer Placeholder 3"/>
          <p:cNvSpPr>
            <a:spLocks noGrp="1"/>
          </p:cNvSpPr>
          <p:nvPr>
            <p:ph type="ftr" sz="quarter" idx="11"/>
          </p:nvPr>
        </p:nvSpPr>
        <p:spPr>
          <a:xfrm>
            <a:off x="3028339" y="7107754"/>
            <a:ext cx="4018129" cy="223113"/>
          </a:xfrm>
        </p:spPr>
        <p:txBody>
          <a:bodyPr/>
          <a:lstStyle/>
          <a:p>
            <a:r>
              <a:rPr lang="hu-HU" dirty="0"/>
              <a:t>TELEVÍZIÓS REKLÁMTORTA 2018</a:t>
            </a:r>
            <a:endParaRPr lang="en-GB" dirty="0"/>
          </a:p>
        </p:txBody>
      </p:sp>
    </p:spTree>
    <p:extLst>
      <p:ext uri="{BB962C8B-B14F-4D97-AF65-F5344CB8AC3E}">
        <p14:creationId xmlns:p14="http://schemas.microsoft.com/office/powerpoint/2010/main" val="10046810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13082117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78"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lnSpc>
                <a:spcPct val="85000"/>
              </a:lnSpc>
              <a:spcBef>
                <a:spcPct val="0"/>
              </a:spcBef>
              <a:spcAft>
                <a:spcPct val="0"/>
              </a:spcAft>
            </a:pPr>
            <a:endParaRPr lang="hu-HU"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hu-HU" sz="2800" dirty="0">
                <a:solidFill>
                  <a:schemeClr val="bg1"/>
                </a:solidFill>
                <a:latin typeface="Arial" panose="020B0604020202020204" pitchFamily="34" charset="0"/>
              </a:rPr>
              <a:t>Több, mint 60</a:t>
            </a:r>
            <a:r>
              <a:rPr lang="pt-BR" sz="2800" dirty="0">
                <a:solidFill>
                  <a:schemeClr val="bg1"/>
                </a:solidFill>
                <a:latin typeface="Arial" panose="020B0604020202020204" pitchFamily="34" charset="0"/>
              </a:rPr>
              <a:t> milliárdos a 201</a:t>
            </a:r>
            <a:r>
              <a:rPr lang="hu-HU" sz="2800" dirty="0">
                <a:solidFill>
                  <a:schemeClr val="bg1"/>
                </a:solidFill>
                <a:latin typeface="Arial" panose="020B0604020202020204" pitchFamily="34" charset="0"/>
              </a:rPr>
              <a:t>8</a:t>
            </a:r>
            <a:r>
              <a:rPr lang="pt-BR" sz="2800" dirty="0">
                <a:solidFill>
                  <a:schemeClr val="bg1"/>
                </a:solidFill>
                <a:latin typeface="Arial" panose="020B0604020202020204" pitchFamily="34" charset="0"/>
              </a:rPr>
              <a:t>-</a:t>
            </a:r>
            <a:r>
              <a:rPr lang="hu-HU" sz="2800" dirty="0">
                <a:solidFill>
                  <a:schemeClr val="bg1"/>
                </a:solidFill>
                <a:latin typeface="Arial" panose="020B0604020202020204" pitchFamily="34" charset="0"/>
              </a:rPr>
              <a:t>a</a:t>
            </a:r>
            <a:r>
              <a:rPr lang="pt-BR" sz="2800" dirty="0">
                <a:solidFill>
                  <a:schemeClr val="bg1"/>
                </a:solidFill>
                <a:latin typeface="Arial" panose="020B0604020202020204" pitchFamily="34" charset="0"/>
              </a:rPr>
              <a:t>s </a:t>
            </a:r>
            <a:r>
              <a:rPr lang="hu-HU" sz="2800" dirty="0">
                <a:solidFill>
                  <a:schemeClr val="bg1"/>
                </a:solidFill>
                <a:latin typeface="Arial" panose="020B0604020202020204" pitchFamily="34" charset="0"/>
              </a:rPr>
              <a:t>Televíziós </a:t>
            </a:r>
            <a:r>
              <a:rPr lang="pt-BR" sz="2800" dirty="0">
                <a:solidFill>
                  <a:schemeClr val="bg1"/>
                </a:solidFill>
                <a:latin typeface="Arial" panose="020B0604020202020204" pitchFamily="34" charset="0"/>
              </a:rPr>
              <a:t>Reklámtorta</a:t>
            </a:r>
            <a:endParaRPr lang="en-GB" sz="2800" dirty="0">
              <a:solidFill>
                <a:schemeClr val="bg1"/>
              </a:solidFill>
              <a:latin typeface="Arial" panose="020B0604020202020204" pitchFamily="34" charset="0"/>
            </a:endParaRPr>
          </a:p>
        </p:txBody>
      </p:sp>
      <p:sp>
        <p:nvSpPr>
          <p:cNvPr id="3" name="Content Placeholder 2"/>
          <p:cNvSpPr>
            <a:spLocks noGrp="1"/>
          </p:cNvSpPr>
          <p:nvPr>
            <p:ph idx="1"/>
          </p:nvPr>
        </p:nvSpPr>
        <p:spPr>
          <a:xfrm>
            <a:off x="546916" y="1690255"/>
            <a:ext cx="9628347" cy="5640612"/>
          </a:xfrm>
        </p:spPr>
        <p:txBody>
          <a:bodyPr/>
          <a:lstStyle/>
          <a:p>
            <a:pPr marL="357188" indent="-357188">
              <a:spcBef>
                <a:spcPts val="1200"/>
              </a:spcBef>
            </a:pPr>
            <a:r>
              <a:rPr lang="hu-HU" sz="2400" dirty="0">
                <a:latin typeface="Arial" panose="020B0604020202020204" pitchFamily="34" charset="0"/>
                <a:cs typeface="Arial" panose="020B0604020202020204" pitchFamily="34" charset="0"/>
              </a:rPr>
              <a:t>Az EY összesítése alapján 2018-ban a televíziós reklámpiac teljes árbevétele:</a:t>
            </a:r>
          </a:p>
          <a:p>
            <a:pPr marL="357188" indent="-357188" algn="ctr">
              <a:spcBef>
                <a:spcPts val="600"/>
              </a:spcBef>
              <a:buNone/>
            </a:pPr>
            <a:r>
              <a:rPr lang="hu-HU" sz="2400" b="1" dirty="0">
                <a:latin typeface="Arial" panose="020B0604020202020204" pitchFamily="34" charset="0"/>
                <a:cs typeface="Arial" panose="020B0604020202020204" pitchFamily="34" charset="0"/>
              </a:rPr>
              <a:t/>
            </a:r>
            <a:br>
              <a:rPr lang="hu-HU" sz="2400" b="1" dirty="0">
                <a:latin typeface="Arial" panose="020B0604020202020204" pitchFamily="34" charset="0"/>
                <a:cs typeface="Arial" panose="020B0604020202020204" pitchFamily="34" charset="0"/>
              </a:rPr>
            </a:br>
            <a:endParaRPr lang="hu-HU" sz="2400" b="1" dirty="0" smtClean="0">
              <a:latin typeface="Arial" panose="020B0604020202020204" pitchFamily="34" charset="0"/>
              <a:cs typeface="Arial" panose="020B0604020202020204" pitchFamily="34" charset="0"/>
            </a:endParaRPr>
          </a:p>
          <a:p>
            <a:pPr marL="357188" indent="-357188" algn="ctr">
              <a:spcBef>
                <a:spcPts val="600"/>
              </a:spcBef>
              <a:buNone/>
            </a:pPr>
            <a:r>
              <a:rPr lang="hu-HU" sz="8000" b="1" dirty="0" smtClean="0">
                <a:latin typeface="Arial" panose="020B0604020202020204" pitchFamily="34" charset="0"/>
                <a:cs typeface="Arial" panose="020B0604020202020204" pitchFamily="34" charset="0"/>
              </a:rPr>
              <a:t>60 </a:t>
            </a:r>
            <a:r>
              <a:rPr lang="hu-HU" sz="8000" b="1" dirty="0">
                <a:latin typeface="Arial" panose="020B0604020202020204" pitchFamily="34" charset="0"/>
                <a:cs typeface="Arial" panose="020B0604020202020204" pitchFamily="34" charset="0"/>
              </a:rPr>
              <a:t>742 </a:t>
            </a:r>
            <a:endParaRPr lang="hu-HU" sz="2800" b="1" dirty="0">
              <a:latin typeface="Arial" panose="020B0604020202020204" pitchFamily="34" charset="0"/>
              <a:cs typeface="Arial" panose="020B0604020202020204" pitchFamily="34" charset="0"/>
            </a:endParaRPr>
          </a:p>
          <a:p>
            <a:pPr marL="357188" indent="-357188" algn="ctr">
              <a:spcBef>
                <a:spcPts val="600"/>
              </a:spcBef>
              <a:buNone/>
            </a:pPr>
            <a:r>
              <a:rPr lang="hu-HU" sz="4400" b="1" dirty="0" smtClean="0">
                <a:latin typeface="Arial" panose="020B0604020202020204" pitchFamily="34" charset="0"/>
                <a:cs typeface="Arial" panose="020B0604020202020204" pitchFamily="34" charset="0"/>
              </a:rPr>
              <a:t>millió </a:t>
            </a:r>
            <a:r>
              <a:rPr lang="hu-HU" sz="4400" b="1" dirty="0">
                <a:latin typeface="Arial" panose="020B0604020202020204" pitchFamily="34" charset="0"/>
                <a:cs typeface="Arial" panose="020B0604020202020204" pitchFamily="34" charset="0"/>
              </a:rPr>
              <a:t>forint</a:t>
            </a:r>
            <a:r>
              <a:rPr lang="hu-HU" sz="2400" b="1" dirty="0">
                <a:latin typeface="Arial" panose="020B0604020202020204" pitchFamily="34" charset="0"/>
                <a:cs typeface="Arial" panose="020B0604020202020204" pitchFamily="34" charset="0"/>
              </a:rPr>
              <a:t/>
            </a:r>
            <a:br>
              <a:rPr lang="hu-HU" sz="2400" b="1" dirty="0">
                <a:latin typeface="Arial" panose="020B0604020202020204" pitchFamily="34" charset="0"/>
                <a:cs typeface="Arial" panose="020B0604020202020204" pitchFamily="34" charset="0"/>
              </a:rPr>
            </a:br>
            <a:r>
              <a:rPr lang="hu-HU" sz="2400" b="1" dirty="0">
                <a:latin typeface="Arial" panose="020B0604020202020204" pitchFamily="34" charset="0"/>
                <a:cs typeface="Arial" panose="020B0604020202020204" pitchFamily="34" charset="0"/>
              </a:rPr>
              <a:t/>
            </a:r>
            <a:br>
              <a:rPr lang="hu-HU" sz="2400" b="1" dirty="0">
                <a:latin typeface="Arial" panose="020B0604020202020204" pitchFamily="34" charset="0"/>
                <a:cs typeface="Arial" panose="020B0604020202020204" pitchFamily="34" charset="0"/>
              </a:rPr>
            </a:br>
            <a:endParaRPr lang="hu-HU" sz="2400" dirty="0">
              <a:latin typeface="Arial" panose="020B0604020202020204" pitchFamily="34" charset="0"/>
              <a:cs typeface="Arial" panose="020B0604020202020204" pitchFamily="34" charset="0"/>
            </a:endParaRPr>
          </a:p>
          <a:p>
            <a:pPr marL="0" indent="0">
              <a:spcBef>
                <a:spcPts val="1200"/>
              </a:spcBef>
              <a:buNone/>
            </a:pPr>
            <a:r>
              <a:rPr lang="hu-HU" sz="1000" dirty="0"/>
              <a:t/>
            </a:r>
            <a:br>
              <a:rPr lang="hu-HU" sz="1000" dirty="0"/>
            </a:br>
            <a:r>
              <a:rPr lang="hu-HU" sz="1000" dirty="0"/>
              <a:t/>
            </a:r>
            <a:br>
              <a:rPr lang="hu-HU" sz="1000" dirty="0"/>
            </a:br>
            <a:r>
              <a:rPr lang="hu-HU" sz="1000" dirty="0"/>
              <a:t/>
            </a:r>
            <a:br>
              <a:rPr lang="hu-HU" sz="1000" dirty="0"/>
            </a:br>
            <a:endParaRPr lang="hu-HU" sz="2400" dirty="0"/>
          </a:p>
        </p:txBody>
      </p:sp>
      <p:sp>
        <p:nvSpPr>
          <p:cNvPr id="5" name="Footer Placeholder 3"/>
          <p:cNvSpPr>
            <a:spLocks noGrp="1"/>
          </p:cNvSpPr>
          <p:nvPr>
            <p:ph type="ftr" sz="quarter" idx="11"/>
          </p:nvPr>
        </p:nvSpPr>
        <p:spPr>
          <a:xfrm>
            <a:off x="3028339" y="7107754"/>
            <a:ext cx="4018129" cy="223113"/>
          </a:xfrm>
        </p:spPr>
        <p:txBody>
          <a:bodyPr/>
          <a:lstStyle/>
          <a:p>
            <a:r>
              <a:rPr lang="hu-HU" dirty="0"/>
              <a:t>TELEVÍZIÓS REKLÁMTORTA 2018</a:t>
            </a:r>
            <a:endParaRPr lang="en-GB" dirty="0"/>
          </a:p>
        </p:txBody>
      </p:sp>
    </p:spTree>
    <p:extLst>
      <p:ext uri="{BB962C8B-B14F-4D97-AF65-F5344CB8AC3E}">
        <p14:creationId xmlns:p14="http://schemas.microsoft.com/office/powerpoint/2010/main" val="10046810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ext uri="{D42A27DB-BD31-4B8C-83A1-F6EECF244321}">
                <p14:modId xmlns:p14="http://schemas.microsoft.com/office/powerpoint/2010/main" val="2567256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140"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hu-HU"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hu-HU" sz="2800" dirty="0">
                <a:solidFill>
                  <a:schemeClr val="bg1"/>
                </a:solidFill>
                <a:latin typeface="Arial" panose="020B0604020202020204" pitchFamily="34" charset="0"/>
              </a:rPr>
              <a:t>1 százalékkal nőttek a televíziós költésekből származó reklámbevételek</a:t>
            </a:r>
            <a:endParaRPr lang="en-GB" sz="2800" dirty="0">
              <a:solidFill>
                <a:schemeClr val="bg1"/>
              </a:solidFill>
              <a:latin typeface="Arial" panose="020B0604020202020204" pitchFamily="34" charset="0"/>
            </a:endParaRPr>
          </a:p>
        </p:txBody>
      </p:sp>
      <p:graphicFrame>
        <p:nvGraphicFramePr>
          <p:cNvPr id="5" name="Content Placeholder 3"/>
          <p:cNvGraphicFramePr>
            <a:graphicFrameLocks noGrp="1"/>
          </p:cNvGraphicFramePr>
          <p:nvPr>
            <p:ph idx="1"/>
            <p:extLst>
              <p:ext uri="{D42A27DB-BD31-4B8C-83A1-F6EECF244321}">
                <p14:modId xmlns:p14="http://schemas.microsoft.com/office/powerpoint/2010/main" val="1708472713"/>
              </p:ext>
            </p:extLst>
          </p:nvPr>
        </p:nvGraphicFramePr>
        <p:xfrm>
          <a:off x="738654" y="1448789"/>
          <a:ext cx="9317724" cy="5118266"/>
        </p:xfrm>
        <a:graphic>
          <a:graphicData uri="http://schemas.openxmlformats.org/drawingml/2006/chart">
            <c:chart xmlns:c="http://schemas.openxmlformats.org/drawingml/2006/chart" xmlns:r="http://schemas.openxmlformats.org/officeDocument/2006/relationships" r:id="rId7"/>
          </a:graphicData>
        </a:graphic>
      </p:graphicFrame>
      <p:sp>
        <p:nvSpPr>
          <p:cNvPr id="6" name="Footer Placeholder 3"/>
          <p:cNvSpPr>
            <a:spLocks noGrp="1"/>
          </p:cNvSpPr>
          <p:nvPr>
            <p:ph type="ftr" sz="quarter" idx="11"/>
          </p:nvPr>
        </p:nvSpPr>
        <p:spPr>
          <a:xfrm>
            <a:off x="3028339" y="7107754"/>
            <a:ext cx="4018129" cy="223113"/>
          </a:xfrm>
        </p:spPr>
        <p:txBody>
          <a:bodyPr/>
          <a:lstStyle/>
          <a:p>
            <a:r>
              <a:rPr lang="hu-HU" dirty="0"/>
              <a:t>TELEVÍZIÓS REKLÁMTORTA 2018</a:t>
            </a:r>
            <a:endParaRPr lang="en-GB" dirty="0"/>
          </a:p>
        </p:txBody>
      </p:sp>
    </p:spTree>
    <p:extLst>
      <p:ext uri="{BB962C8B-B14F-4D97-AF65-F5344CB8AC3E}">
        <p14:creationId xmlns:p14="http://schemas.microsoft.com/office/powerpoint/2010/main" val="10046810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ext uri="{D42A27DB-BD31-4B8C-83A1-F6EECF244321}">
                <p14:modId xmlns:p14="http://schemas.microsoft.com/office/powerpoint/2010/main" val="32973739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8205"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hu-HU"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graphicFrame>
        <p:nvGraphicFramePr>
          <p:cNvPr id="7" name="Chart 6"/>
          <p:cNvGraphicFramePr/>
          <p:nvPr>
            <p:extLst>
              <p:ext uri="{D42A27DB-BD31-4B8C-83A1-F6EECF244321}">
                <p14:modId xmlns:p14="http://schemas.microsoft.com/office/powerpoint/2010/main" val="3771166743"/>
              </p:ext>
            </p:extLst>
          </p:nvPr>
        </p:nvGraphicFramePr>
        <p:xfrm>
          <a:off x="941697" y="1305953"/>
          <a:ext cx="8948604" cy="5338093"/>
        </p:xfrm>
        <a:graphic>
          <a:graphicData uri="http://schemas.openxmlformats.org/drawingml/2006/chart">
            <c:chart xmlns:c="http://schemas.openxmlformats.org/drawingml/2006/chart" xmlns:r="http://schemas.openxmlformats.org/officeDocument/2006/relationships" r:id="rId7"/>
          </a:graphicData>
        </a:graphic>
      </p:graphicFrame>
      <p:sp>
        <p:nvSpPr>
          <p:cNvPr id="2" name="Title 1"/>
          <p:cNvSpPr>
            <a:spLocks noGrp="1"/>
          </p:cNvSpPr>
          <p:nvPr>
            <p:ph type="title"/>
          </p:nvPr>
        </p:nvSpPr>
        <p:spPr/>
        <p:txBody>
          <a:bodyPr/>
          <a:lstStyle/>
          <a:p>
            <a:r>
              <a:rPr lang="hu-HU" sz="2800" dirty="0">
                <a:latin typeface="Arial" panose="020B0604020202020204" pitchFamily="34" charset="0"/>
              </a:rPr>
              <a:t>A 2018-as Televíziós Reklámtorta megoszlása </a:t>
            </a:r>
            <a:r>
              <a:rPr lang="hu-HU" sz="2800" dirty="0" smtClean="0">
                <a:latin typeface="Arial" panose="020B0604020202020204" pitchFamily="34" charset="0"/>
              </a:rPr>
              <a:t/>
            </a:r>
            <a:br>
              <a:rPr lang="hu-HU" sz="2800" dirty="0" smtClean="0">
                <a:latin typeface="Arial" panose="020B0604020202020204" pitchFamily="34" charset="0"/>
              </a:rPr>
            </a:br>
            <a:r>
              <a:rPr lang="hu-HU" sz="2800" dirty="0" smtClean="0">
                <a:latin typeface="Arial" panose="020B0604020202020204" pitchFamily="34" charset="0"/>
              </a:rPr>
              <a:t>(</a:t>
            </a:r>
            <a:r>
              <a:rPr lang="hu-HU" sz="2800" dirty="0">
                <a:latin typeface="Arial" panose="020B0604020202020204" pitchFamily="34" charset="0"/>
              </a:rPr>
              <a:t>millió forintban és százalékosan)</a:t>
            </a:r>
            <a:endParaRPr lang="en-GB" sz="2800" dirty="0">
              <a:solidFill>
                <a:srgbClr val="2C973E"/>
              </a:solidFill>
              <a:latin typeface="Arial" panose="020B0604020202020204" pitchFamily="34" charset="0"/>
            </a:endParaRPr>
          </a:p>
        </p:txBody>
      </p:sp>
      <p:sp>
        <p:nvSpPr>
          <p:cNvPr id="5" name="Footer Placeholder 3"/>
          <p:cNvSpPr>
            <a:spLocks noGrp="1"/>
          </p:cNvSpPr>
          <p:nvPr>
            <p:ph type="ftr" sz="quarter" idx="11"/>
          </p:nvPr>
        </p:nvSpPr>
        <p:spPr>
          <a:xfrm>
            <a:off x="3028339" y="7107754"/>
            <a:ext cx="4018129" cy="223113"/>
          </a:xfrm>
        </p:spPr>
        <p:txBody>
          <a:bodyPr/>
          <a:lstStyle/>
          <a:p>
            <a:r>
              <a:rPr lang="hu-HU" dirty="0"/>
              <a:t>TELEVÍZIÓS REKLÁMTORTA 2018</a:t>
            </a:r>
            <a:endParaRPr lang="en-GB" dirty="0"/>
          </a:p>
        </p:txBody>
      </p:sp>
    </p:spTree>
    <p:extLst>
      <p:ext uri="{BB962C8B-B14F-4D97-AF65-F5344CB8AC3E}">
        <p14:creationId xmlns:p14="http://schemas.microsoft.com/office/powerpoint/2010/main" val="10252998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z="2800" dirty="0">
                <a:latin typeface="Arial" panose="020B0604020202020204" pitchFamily="34" charset="0"/>
              </a:rPr>
              <a:t>A spot és non-spot költésekből származó reklámbevétel alakulása</a:t>
            </a:r>
            <a:endParaRPr lang="en-GB" dirty="0">
              <a:solidFill>
                <a:srgbClr val="2C973E"/>
              </a:solidFill>
              <a:latin typeface="Arial" panose="020B0604020202020204" pitchFamily="34" charset="0"/>
            </a:endParaRPr>
          </a:p>
        </p:txBody>
      </p:sp>
      <p:graphicFrame>
        <p:nvGraphicFramePr>
          <p:cNvPr id="5" name="Content Placeholder 3"/>
          <p:cNvGraphicFramePr>
            <a:graphicFrameLocks noGrp="1"/>
          </p:cNvGraphicFramePr>
          <p:nvPr>
            <p:ph idx="1"/>
            <p:extLst>
              <p:ext uri="{D42A27DB-BD31-4B8C-83A1-F6EECF244321}">
                <p14:modId xmlns:p14="http://schemas.microsoft.com/office/powerpoint/2010/main" val="2162795700"/>
              </p:ext>
            </p:extLst>
          </p:nvPr>
        </p:nvGraphicFramePr>
        <p:xfrm>
          <a:off x="878282" y="1320041"/>
          <a:ext cx="8941600" cy="5448894"/>
        </p:xfrm>
        <a:graphic>
          <a:graphicData uri="http://schemas.openxmlformats.org/drawingml/2006/chart">
            <c:chart xmlns:c="http://schemas.openxmlformats.org/drawingml/2006/chart" xmlns:r="http://schemas.openxmlformats.org/officeDocument/2006/relationships" r:id="rId3"/>
          </a:graphicData>
        </a:graphic>
      </p:graphicFrame>
      <p:sp>
        <p:nvSpPr>
          <p:cNvPr id="6" name="Footer Placeholder 3"/>
          <p:cNvSpPr>
            <a:spLocks noGrp="1"/>
          </p:cNvSpPr>
          <p:nvPr>
            <p:ph type="ftr" sz="quarter" idx="11"/>
          </p:nvPr>
        </p:nvSpPr>
        <p:spPr>
          <a:xfrm>
            <a:off x="3028339" y="7107754"/>
            <a:ext cx="4018129" cy="223113"/>
          </a:xfrm>
        </p:spPr>
        <p:txBody>
          <a:bodyPr/>
          <a:lstStyle/>
          <a:p>
            <a:r>
              <a:rPr lang="hu-HU" dirty="0"/>
              <a:t>TELEVÍZIÓS REKLÁMTORTA 2018</a:t>
            </a:r>
            <a:endParaRPr lang="en-GB" dirty="0"/>
          </a:p>
        </p:txBody>
      </p:sp>
    </p:spTree>
    <p:extLst>
      <p:ext uri="{BB962C8B-B14F-4D97-AF65-F5344CB8AC3E}">
        <p14:creationId xmlns:p14="http://schemas.microsoft.com/office/powerpoint/2010/main" val="10046810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ext uri="{D42A27DB-BD31-4B8C-83A1-F6EECF244321}">
                <p14:modId xmlns:p14="http://schemas.microsoft.com/office/powerpoint/2010/main" val="10127827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54"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lnSpc>
                <a:spcPct val="85000"/>
              </a:lnSpc>
              <a:spcBef>
                <a:spcPct val="0"/>
              </a:spcBef>
              <a:spcAft>
                <a:spcPct val="0"/>
              </a:spcAft>
            </a:pPr>
            <a:endParaRPr lang="hu-HU" sz="25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hu-HU" sz="2500" dirty="0">
                <a:solidFill>
                  <a:schemeClr val="bg1"/>
                </a:solidFill>
                <a:latin typeface="+mj-lt"/>
              </a:rPr>
              <a:t>A spotokból származó reklámbevétel részaránya nem változott érdemben 2017-hez képest</a:t>
            </a:r>
            <a:endParaRPr lang="en-GB" sz="2500" dirty="0">
              <a:solidFill>
                <a:schemeClr val="bg1"/>
              </a:solidFill>
              <a:latin typeface="+mj-lt"/>
            </a:endParaRPr>
          </a:p>
        </p:txBody>
      </p:sp>
      <p:graphicFrame>
        <p:nvGraphicFramePr>
          <p:cNvPr id="5" name="Content Placeholder 3"/>
          <p:cNvGraphicFramePr>
            <a:graphicFrameLocks noGrp="1"/>
          </p:cNvGraphicFramePr>
          <p:nvPr>
            <p:ph idx="1"/>
            <p:extLst>
              <p:ext uri="{D42A27DB-BD31-4B8C-83A1-F6EECF244321}">
                <p14:modId xmlns:p14="http://schemas.microsoft.com/office/powerpoint/2010/main" val="2582804647"/>
              </p:ext>
            </p:extLst>
          </p:nvPr>
        </p:nvGraphicFramePr>
        <p:xfrm>
          <a:off x="740676" y="1311191"/>
          <a:ext cx="9103968" cy="5481495"/>
        </p:xfrm>
        <a:graphic>
          <a:graphicData uri="http://schemas.openxmlformats.org/drawingml/2006/chart">
            <c:chart xmlns:c="http://schemas.openxmlformats.org/drawingml/2006/chart" xmlns:r="http://schemas.openxmlformats.org/officeDocument/2006/relationships" r:id="rId7"/>
          </a:graphicData>
        </a:graphic>
      </p:graphicFrame>
      <p:sp>
        <p:nvSpPr>
          <p:cNvPr id="6" name="Footer Placeholder 3"/>
          <p:cNvSpPr>
            <a:spLocks noGrp="1"/>
          </p:cNvSpPr>
          <p:nvPr>
            <p:ph type="ftr" sz="quarter" idx="11"/>
          </p:nvPr>
        </p:nvSpPr>
        <p:spPr>
          <a:xfrm>
            <a:off x="3028339" y="7107754"/>
            <a:ext cx="4018129" cy="223113"/>
          </a:xfrm>
        </p:spPr>
        <p:txBody>
          <a:bodyPr/>
          <a:lstStyle/>
          <a:p>
            <a:r>
              <a:rPr lang="hu-HU" dirty="0"/>
              <a:t>TELEVÍZIÓS REKLÁMTORTA 2018</a:t>
            </a:r>
            <a:endParaRPr lang="en-GB" dirty="0"/>
          </a:p>
        </p:txBody>
      </p:sp>
    </p:spTree>
    <p:extLst>
      <p:ext uri="{BB962C8B-B14F-4D97-AF65-F5344CB8AC3E}">
        <p14:creationId xmlns:p14="http://schemas.microsoft.com/office/powerpoint/2010/main" val="392778772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QtKBvWuaSuqVnJvPyfPbw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9u17DfwpTUanByt.U_FVbg"/>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fyOTEPc9T_2bmgUWkhoDe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kl9xaB9dTEiqB.rDR9UsT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Nv1vuNGHTEKUfAMDm0w3i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VgQJWePxTtaFL2JlTYYVa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_bO3IOz3QZm3eQUZ3lL5fA"/>
</p:tagLst>
</file>

<file path=ppt/theme/theme1.xml><?xml version="1.0" encoding="utf-8"?>
<a:theme xmlns:a="http://schemas.openxmlformats.org/drawingml/2006/main" name="EY_Presentation_Regular_Print">
  <a:themeElements>
    <a:clrScheme name="Custom 2">
      <a:dk1>
        <a:srgbClr val="000000"/>
      </a:dk1>
      <a:lt1>
        <a:srgbClr val="808080"/>
      </a:lt1>
      <a:dk2>
        <a:srgbClr val="FFFFFF"/>
      </a:dk2>
      <a:lt2>
        <a:srgbClr val="808080"/>
      </a:lt2>
      <a:accent1>
        <a:srgbClr val="808080"/>
      </a:accent1>
      <a:accent2>
        <a:srgbClr val="FFE600"/>
      </a:accent2>
      <a:accent3>
        <a:srgbClr val="999999"/>
      </a:accent3>
      <a:accent4>
        <a:srgbClr val="F0F0F0"/>
      </a:accent4>
      <a:accent5>
        <a:srgbClr val="00A3AE"/>
      </a:accent5>
      <a:accent6>
        <a:srgbClr val="C0C0C0"/>
      </a:accent6>
      <a:hlink>
        <a:srgbClr val="336699"/>
      </a:hlink>
      <a:folHlink>
        <a:srgbClr val="91278F"/>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36576" rIns="0" bIns="0" rtlCol="0">
        <a:spAutoFit/>
      </a:bodyPr>
      <a:lstStyle>
        <a:defPPr marL="285750" indent="-285750">
          <a:lnSpc>
            <a:spcPct val="85000"/>
          </a:lnSpc>
          <a:spcAft>
            <a:spcPts val="600"/>
          </a:spcAft>
          <a:buClr>
            <a:schemeClr val="accent2"/>
          </a:buClr>
          <a:buSzPct val="70000"/>
          <a:buFont typeface="Arial" pitchFamily="34" charset="0"/>
          <a:buChar char="►"/>
          <a:defRPr sz="1200" dirty="0" smtClean="0"/>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3524</TotalTime>
  <Words>790</Words>
  <Application>Microsoft Office PowerPoint</Application>
  <PresentationFormat>Egyéni</PresentationFormat>
  <Paragraphs>217</Paragraphs>
  <Slides>15</Slides>
  <Notes>3</Notes>
  <HiddenSlides>0</HiddenSlides>
  <MMClips>0</MMClips>
  <ScaleCrop>false</ScaleCrop>
  <HeadingPairs>
    <vt:vector size="8" baseType="variant">
      <vt:variant>
        <vt:lpstr>Használt betűtípusok</vt:lpstr>
      </vt:variant>
      <vt:variant>
        <vt:i4>5</vt:i4>
      </vt:variant>
      <vt:variant>
        <vt:lpstr>Téma</vt:lpstr>
      </vt:variant>
      <vt:variant>
        <vt:i4>1</vt:i4>
      </vt:variant>
      <vt:variant>
        <vt:lpstr>Beágyazott OLE kiszolgálók</vt:lpstr>
      </vt:variant>
      <vt:variant>
        <vt:i4>1</vt:i4>
      </vt:variant>
      <vt:variant>
        <vt:lpstr>Diacímek</vt:lpstr>
      </vt:variant>
      <vt:variant>
        <vt:i4>15</vt:i4>
      </vt:variant>
    </vt:vector>
  </HeadingPairs>
  <TitlesOfParts>
    <vt:vector size="22" baseType="lpstr">
      <vt:lpstr>Arial</vt:lpstr>
      <vt:lpstr>Calibri</vt:lpstr>
      <vt:lpstr>EYInterstate</vt:lpstr>
      <vt:lpstr>EYInterstate Light</vt:lpstr>
      <vt:lpstr>EYInterstate Regular</vt:lpstr>
      <vt:lpstr>EY_Presentation_Regular_Print</vt:lpstr>
      <vt:lpstr>think-cell Slide</vt:lpstr>
      <vt:lpstr>TELEVÍZIÓS REKLÁMTORTA 2018</vt:lpstr>
      <vt:lpstr>Televíziós Reklámtorta 2018</vt:lpstr>
      <vt:lpstr>Adatszolgáltató televíziós csatornák listája: 69 csatorna</vt:lpstr>
      <vt:lpstr>Ebben az évben is net-net reklám árbevételt számítottunk</vt:lpstr>
      <vt:lpstr>Több, mint 60 milliárdos a 2018-as Televíziós Reklámtorta</vt:lpstr>
      <vt:lpstr>1 százalékkal nőttek a televíziós költésekből származó reklámbevételek</vt:lpstr>
      <vt:lpstr>A 2018-as Televíziós Reklámtorta megoszlása  (millió forintban és százalékosan)</vt:lpstr>
      <vt:lpstr>A spot és non-spot költésekből származó reklámbevétel alakulása</vt:lpstr>
      <vt:lpstr>A spotokból származó reklámbevétel részaránya nem változott érdemben 2017-hez képest</vt:lpstr>
      <vt:lpstr>A 2018-as Televíziós Reklámtorta megoszlása  (millió forintban és százalékosan)</vt:lpstr>
      <vt:lpstr>Az állami és nem állami költésekből származó reklámbevétel alakulása</vt:lpstr>
      <vt:lpstr>Az állami költésekből származó reklámbevétel részaránya 1%-kal csökkent 2017-hez képest</vt:lpstr>
      <vt:lpstr>Összefoglaló</vt:lpstr>
      <vt:lpstr>PowerPoint bemutató</vt:lpstr>
      <vt:lpstr>PowerPoint bemutató</vt:lpstr>
    </vt:vector>
  </TitlesOfParts>
  <Company>Ernst &amp; Young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Mihaly Kovacs</dc:creator>
  <cp:lastModifiedBy>Nati</cp:lastModifiedBy>
  <cp:revision>262</cp:revision>
  <cp:lastPrinted>2019-02-26T10:08:17Z</cp:lastPrinted>
  <dcterms:created xsi:type="dcterms:W3CDTF">2013-03-29T21:33:05Z</dcterms:created>
  <dcterms:modified xsi:type="dcterms:W3CDTF">2019-02-26T10:20:05Z</dcterms:modified>
</cp:coreProperties>
</file>