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5.xml" ContentType="application/vnd.openxmlformats-officedocument.presentationml.tags+xml"/>
  <Override PartName="/ppt/tags/tag16.xml" ContentType="application/vnd.openxmlformats-officedocument.presentationml.tags+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17.xml" ContentType="application/vnd.openxmlformats-officedocument.presentationml.tags+xml"/>
  <Override PartName="/ppt/tags/tag18.xml" ContentType="application/vnd.openxmlformats-officedocument.presentationml.tags+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19.xml" ContentType="application/vnd.openxmlformats-officedocument.presentationml.tags+xml"/>
  <Override PartName="/ppt/tags/tag20.xml" ContentType="application/vnd.openxmlformats-officedocument.presentationml.tags+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ags/tag21.xml" ContentType="application/vnd.openxmlformats-officedocument.presentationml.tags+xml"/>
  <Override PartName="/ppt/tags/tag22.xml" ContentType="application/vnd.openxmlformats-officedocument.presentationml.tag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ags/tag23.xml" ContentType="application/vnd.openxmlformats-officedocument.presentationml.tags+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24.xml" ContentType="application/vnd.openxmlformats-officedocument.presentationml.tags+xml"/>
  <Override PartName="/ppt/tags/tag25.xml" ContentType="application/vnd.openxmlformats-officedocument.presentationml.tags+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ags/tag26.xml" ContentType="application/vnd.openxmlformats-officedocument.presentationml.tags+xml"/>
  <Override PartName="/ppt/tags/tag27.xml" ContentType="application/vnd.openxmlformats-officedocument.presentationml.tag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ags/tag28.xml" ContentType="application/vnd.openxmlformats-officedocument.presentationml.tags+xml"/>
  <Override PartName="/ppt/tags/tag29.xml" ContentType="application/vnd.openxmlformats-officedocument.presentationml.tags+xml"/>
  <Override PartName="/ppt/notesSlides/notesSlide9.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ags/tag30.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22"/>
  </p:notesMasterIdLst>
  <p:handoutMasterIdLst>
    <p:handoutMasterId r:id="rId23"/>
  </p:handoutMasterIdLst>
  <p:sldIdLst>
    <p:sldId id="256" r:id="rId5"/>
    <p:sldId id="257" r:id="rId6"/>
    <p:sldId id="280" r:id="rId7"/>
    <p:sldId id="281" r:id="rId8"/>
    <p:sldId id="282" r:id="rId9"/>
    <p:sldId id="283" r:id="rId10"/>
    <p:sldId id="303" r:id="rId11"/>
    <p:sldId id="286" r:id="rId12"/>
    <p:sldId id="287" r:id="rId13"/>
    <p:sldId id="294" r:id="rId14"/>
    <p:sldId id="297" r:id="rId15"/>
    <p:sldId id="296" r:id="rId16"/>
    <p:sldId id="301" r:id="rId17"/>
    <p:sldId id="302" r:id="rId18"/>
    <p:sldId id="288" r:id="rId19"/>
    <p:sldId id="279" r:id="rId20"/>
    <p:sldId id="292" r:id="rId21"/>
  </p:sldIdLst>
  <p:sldSz cx="10698163" cy="7589838"/>
  <p:notesSz cx="6735763" cy="9866313"/>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91">
          <p15:clr>
            <a:srgbClr val="A4A3A4"/>
          </p15:clr>
        </p15:guide>
        <p15:guide id="2" orient="horz" pos="735">
          <p15:clr>
            <a:srgbClr val="A4A3A4"/>
          </p15:clr>
        </p15:guide>
        <p15:guide id="3" orient="horz" pos="3455">
          <p15:clr>
            <a:srgbClr val="A4A3A4"/>
          </p15:clr>
        </p15:guide>
        <p15:guide id="4" orient="horz" pos="4544">
          <p15:clr>
            <a:srgbClr val="A4A3A4"/>
          </p15:clr>
        </p15:guide>
        <p15:guide id="5" pos="3370">
          <p15:clr>
            <a:srgbClr val="A4A3A4"/>
          </p15:clr>
        </p15:guide>
        <p15:guide id="6" pos="342">
          <p15:clr>
            <a:srgbClr val="A4A3A4"/>
          </p15:clr>
        </p15:guide>
        <p15:guide id="7" pos="6407">
          <p15:clr>
            <a:srgbClr val="A4A3A4"/>
          </p15:clr>
        </p15:guide>
        <p15:guide id="8" pos="3436">
          <p15:clr>
            <a:srgbClr val="A4A3A4"/>
          </p15:clr>
        </p15:guide>
        <p15:guide id="9" pos="3325">
          <p15:clr>
            <a:srgbClr val="A4A3A4"/>
          </p15:clr>
        </p15:guide>
        <p15:guide id="10" pos="1708">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Y" initials="EY" lastIdx="1" clrIdx="0"/>
  <p:cmAuthor id="1" name="Mate Veres" initials="MV" lastIdx="1" clrIdx="1">
    <p:extLst>
      <p:ext uri="{19B8F6BF-5375-455C-9EA6-DF929625EA0E}">
        <p15:presenceInfo xmlns:p15="http://schemas.microsoft.com/office/powerpoint/2012/main" userId="S-1-5-21-1644491937-1343024091-1801674531-7862705" providerId="AD"/>
      </p:ext>
    </p:extLst>
  </p:cmAuthor>
  <p:cmAuthor id="2" name="Janos Gal" initials="JG" lastIdx="4" clrIdx="2">
    <p:extLst>
      <p:ext uri="{19B8F6BF-5375-455C-9EA6-DF929625EA0E}">
        <p15:presenceInfo xmlns:p15="http://schemas.microsoft.com/office/powerpoint/2012/main" userId="S::janos.gal@hu.ey.com::c17739f3-7094-4aa8-9701-b2dea891cefb" providerId="AD"/>
      </p:ext>
    </p:extLst>
  </p:cmAuthor>
  <p:cmAuthor id="3" name="Mihaly Kovacs" initials="MK" lastIdx="1" clrIdx="3">
    <p:extLst>
      <p:ext uri="{19B8F6BF-5375-455C-9EA6-DF929625EA0E}">
        <p15:presenceInfo xmlns:p15="http://schemas.microsoft.com/office/powerpoint/2012/main" userId="S::Mihaly.Kovacs@hu.ey.com::aef6db47-777c-4321-b4e0-7e3665272d9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00"/>
    <a:srgbClr val="808080"/>
    <a:srgbClr val="FFEB00"/>
    <a:srgbClr val="7FD1D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6" autoAdjust="0"/>
    <p:restoredTop sz="94796" autoAdjust="0"/>
  </p:normalViewPr>
  <p:slideViewPr>
    <p:cSldViewPr snapToGrid="0" snapToObjects="1" showGuides="1">
      <p:cViewPr varScale="1">
        <p:scale>
          <a:sx n="62" d="100"/>
          <a:sy n="62" d="100"/>
        </p:scale>
        <p:origin x="1446" y="66"/>
      </p:cViewPr>
      <p:guideLst>
        <p:guide orient="horz" pos="2391"/>
        <p:guide orient="horz" pos="735"/>
        <p:guide orient="horz" pos="3455"/>
        <p:guide orient="horz" pos="4544"/>
        <p:guide pos="3370"/>
        <p:guide pos="342"/>
        <p:guide pos="6407"/>
        <p:guide pos="3436"/>
        <p:guide pos="3325"/>
        <p:guide pos="170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2" d="100"/>
          <a:sy n="72" d="100"/>
        </p:scale>
        <p:origin x="-2424" y="-102"/>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Devidvapfl04\04em1102\b\brs_eu\_RISKES%20MUNK&#193;K\Munk&#225;k%20folyamatban\MEME%202022\Megval&#243;s&#237;t&#225;s\2021_MEME%20Rekl&#225;mtorta%20&#246;sszes&#237;t&#337;.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Diagramok_PPT!$L$29</c:f>
              <c:strCache>
                <c:ptCount val="1"/>
                <c:pt idx="0">
                  <c:v>Excluding barter</c:v>
                </c:pt>
              </c:strCache>
            </c:strRef>
          </c:tx>
          <c:spPr>
            <a:solidFill>
              <a:srgbClr val="FFE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Diagramok_PPT!$K$30:$K$33</c:f>
              <c:numCache>
                <c:formatCode>General</c:formatCode>
                <c:ptCount val="4"/>
                <c:pt idx="0">
                  <c:v>2018</c:v>
                </c:pt>
                <c:pt idx="1">
                  <c:v>2019</c:v>
                </c:pt>
                <c:pt idx="2">
                  <c:v>2020</c:v>
                </c:pt>
                <c:pt idx="3">
                  <c:v>2021</c:v>
                </c:pt>
              </c:numCache>
            </c:numRef>
          </c:cat>
          <c:val>
            <c:numRef>
              <c:f>Diagramok_PPT!$L$30:$L$33</c:f>
              <c:numCache>
                <c:formatCode>#,##0</c:formatCode>
                <c:ptCount val="4"/>
                <c:pt idx="0">
                  <c:v>60662</c:v>
                </c:pt>
                <c:pt idx="1">
                  <c:v>64750</c:v>
                </c:pt>
                <c:pt idx="2">
                  <c:v>62672</c:v>
                </c:pt>
                <c:pt idx="3">
                  <c:v>73204</c:v>
                </c:pt>
              </c:numCache>
            </c:numRef>
          </c:val>
          <c:extLst>
            <c:ext xmlns:c16="http://schemas.microsoft.com/office/drawing/2014/chart" uri="{C3380CC4-5D6E-409C-BE32-E72D297353CC}">
              <c16:uniqueId val="{00000000-CC84-4763-BFB3-3CE7B078368C}"/>
            </c:ext>
          </c:extLst>
        </c:ser>
        <c:ser>
          <c:idx val="1"/>
          <c:order val="1"/>
          <c:tx>
            <c:strRef>
              <c:f>Diagramok_PPT!$M$29</c:f>
              <c:strCache>
                <c:ptCount val="1"/>
                <c:pt idx="0">
                  <c:v>Including barter</c:v>
                </c:pt>
              </c:strCache>
            </c:strRef>
          </c:tx>
          <c:spPr>
            <a:solidFill>
              <a:srgbClr val="80808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Diagramok_PPT!$K$30:$K$33</c:f>
              <c:numCache>
                <c:formatCode>General</c:formatCode>
                <c:ptCount val="4"/>
                <c:pt idx="0">
                  <c:v>2018</c:v>
                </c:pt>
                <c:pt idx="1">
                  <c:v>2019</c:v>
                </c:pt>
                <c:pt idx="2">
                  <c:v>2020</c:v>
                </c:pt>
                <c:pt idx="3">
                  <c:v>2021</c:v>
                </c:pt>
              </c:numCache>
            </c:numRef>
          </c:cat>
          <c:val>
            <c:numRef>
              <c:f>Diagramok_PPT!$M$30:$M$33</c:f>
              <c:numCache>
                <c:formatCode>#,##0</c:formatCode>
                <c:ptCount val="4"/>
                <c:pt idx="1">
                  <c:v>66610</c:v>
                </c:pt>
                <c:pt idx="2">
                  <c:v>64047</c:v>
                </c:pt>
                <c:pt idx="3">
                  <c:v>75000</c:v>
                </c:pt>
              </c:numCache>
            </c:numRef>
          </c:val>
          <c:extLst>
            <c:ext xmlns:c16="http://schemas.microsoft.com/office/drawing/2014/chart" uri="{C3380CC4-5D6E-409C-BE32-E72D297353CC}">
              <c16:uniqueId val="{00000001-CC84-4763-BFB3-3CE7B078368C}"/>
            </c:ext>
          </c:extLst>
        </c:ser>
        <c:dLbls>
          <c:dLblPos val="ctr"/>
          <c:showLegendKey val="0"/>
          <c:showVal val="1"/>
          <c:showCatName val="0"/>
          <c:showSerName val="0"/>
          <c:showPercent val="0"/>
          <c:showBubbleSize val="0"/>
        </c:dLbls>
        <c:gapWidth val="100"/>
        <c:axId val="490738472"/>
        <c:axId val="490738800"/>
      </c:barChart>
      <c:catAx>
        <c:axId val="490738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490738800"/>
        <c:crosses val="autoZero"/>
        <c:auto val="1"/>
        <c:lblAlgn val="ctr"/>
        <c:lblOffset val="100"/>
        <c:noMultiLvlLbl val="0"/>
      </c:catAx>
      <c:valAx>
        <c:axId val="490738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490738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sz="1330"/>
      </a:pPr>
      <a:endParaRPr lang="hu-HU"/>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Diagramok_PPT!$P$212</c:f>
              <c:strCache>
                <c:ptCount val="1"/>
                <c:pt idx="0">
                  <c:v>Non-spot</c:v>
                </c:pt>
              </c:strCache>
            </c:strRef>
          </c:tx>
          <c:spPr>
            <a:solidFill>
              <a:srgbClr val="FFE600"/>
            </a:solidFill>
            <a:ln>
              <a:noFill/>
            </a:ln>
          </c:spPr>
          <c:dPt>
            <c:idx val="0"/>
            <c:bubble3D val="0"/>
            <c:spPr>
              <a:solidFill>
                <a:srgbClr val="FFE600"/>
              </a:solidFill>
              <a:ln w="19050">
                <a:noFill/>
              </a:ln>
              <a:effectLst/>
            </c:spPr>
            <c:extLst>
              <c:ext xmlns:c16="http://schemas.microsoft.com/office/drawing/2014/chart" uri="{C3380CC4-5D6E-409C-BE32-E72D297353CC}">
                <c16:uniqueId val="{00000001-F668-48B9-B049-713CCC40D3A1}"/>
              </c:ext>
            </c:extLst>
          </c:dPt>
          <c:dPt>
            <c:idx val="1"/>
            <c:bubble3D val="0"/>
            <c:spPr>
              <a:solidFill>
                <a:srgbClr val="808080"/>
              </a:solidFill>
              <a:ln w="19050">
                <a:noFill/>
              </a:ln>
              <a:effectLst/>
            </c:spPr>
            <c:extLst>
              <c:ext xmlns:c16="http://schemas.microsoft.com/office/drawing/2014/chart" uri="{C3380CC4-5D6E-409C-BE32-E72D297353CC}">
                <c16:uniqueId val="{00000003-F668-48B9-B049-713CCC40D3A1}"/>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hu-HU"/>
              </a:p>
            </c:txPr>
            <c:dLblPos val="outEnd"/>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Diagramok_PPT!$O$213:$O$214</c:f>
              <c:strCache>
                <c:ptCount val="2"/>
                <c:pt idx="0">
                  <c:v>Non-spot total</c:v>
                </c:pt>
                <c:pt idx="1">
                  <c:v>Non-spot barter</c:v>
                </c:pt>
              </c:strCache>
            </c:strRef>
          </c:cat>
          <c:val>
            <c:numRef>
              <c:f>Diagramok_PPT!$P$213:$P$214</c:f>
              <c:numCache>
                <c:formatCode>#,##0</c:formatCode>
                <c:ptCount val="2"/>
                <c:pt idx="0">
                  <c:v>5003.3955802642186</c:v>
                </c:pt>
                <c:pt idx="1">
                  <c:v>321.92964599999999</c:v>
                </c:pt>
              </c:numCache>
            </c:numRef>
          </c:val>
          <c:extLst>
            <c:ext xmlns:c16="http://schemas.microsoft.com/office/drawing/2014/chart" uri="{C3380CC4-5D6E-409C-BE32-E72D297353CC}">
              <c16:uniqueId val="{00000004-F668-48B9-B049-713CCC40D3A1}"/>
            </c:ext>
          </c:extLst>
        </c:ser>
        <c:dLbls>
          <c:dLblPos val="outEnd"/>
          <c:showLegendKey val="0"/>
          <c:showVal val="1"/>
          <c:showCatName val="0"/>
          <c:showSerName val="0"/>
          <c:showPercent val="0"/>
          <c:showBubbleSize val="0"/>
          <c:showLeaderLines val="1"/>
        </c:dLbls>
        <c:firstSliceAng val="4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spPr>
            <a:ln>
              <a:noFill/>
            </a:ln>
          </c:spPr>
          <c:dPt>
            <c:idx val="0"/>
            <c:bubble3D val="0"/>
            <c:spPr>
              <a:solidFill>
                <a:srgbClr val="FFE600"/>
              </a:solidFill>
              <a:ln w="19050">
                <a:noFill/>
              </a:ln>
              <a:effectLst/>
            </c:spPr>
            <c:extLst>
              <c:ext xmlns:c16="http://schemas.microsoft.com/office/drawing/2014/chart" uri="{C3380CC4-5D6E-409C-BE32-E72D297353CC}">
                <c16:uniqueId val="{00000001-812D-41AB-BA6C-82CA65D78F0E}"/>
              </c:ext>
            </c:extLst>
          </c:dPt>
          <c:dPt>
            <c:idx val="1"/>
            <c:bubble3D val="0"/>
            <c:spPr>
              <a:solidFill>
                <a:srgbClr val="808080"/>
              </a:solidFill>
              <a:ln w="19050">
                <a:noFill/>
              </a:ln>
              <a:effectLst/>
            </c:spPr>
            <c:extLst>
              <c:ext xmlns:c16="http://schemas.microsoft.com/office/drawing/2014/chart" uri="{C3380CC4-5D6E-409C-BE32-E72D297353CC}">
                <c16:uniqueId val="{00000003-812D-41AB-BA6C-82CA65D78F0E}"/>
              </c:ext>
            </c:extLst>
          </c:dPt>
          <c:dPt>
            <c:idx val="2"/>
            <c:bubble3D val="0"/>
            <c:spPr>
              <a:solidFill>
                <a:srgbClr val="7FD1D6"/>
              </a:solidFill>
              <a:ln w="19050">
                <a:noFill/>
              </a:ln>
              <a:effectLst/>
            </c:spPr>
            <c:extLst>
              <c:ext xmlns:c16="http://schemas.microsoft.com/office/drawing/2014/chart" uri="{C3380CC4-5D6E-409C-BE32-E72D297353CC}">
                <c16:uniqueId val="{00000005-812D-41AB-BA6C-82CA65D78F0E}"/>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hu-HU"/>
              </a:p>
            </c:txPr>
            <c:dLblPos val="outEnd"/>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Diagramok_PPT!$I$6:$I$8</c:f>
              <c:strCache>
                <c:ptCount val="3"/>
                <c:pt idx="0">
                  <c:v>Commercial Spot</c:v>
                </c:pt>
                <c:pt idx="1">
                  <c:v>Commercial Non-spot</c:v>
                </c:pt>
                <c:pt idx="2">
                  <c:v>Public sector (Spot, Non-spot, CFA by HG)</c:v>
                </c:pt>
              </c:strCache>
            </c:strRef>
          </c:cat>
          <c:val>
            <c:numRef>
              <c:f>Diagramok_PPT!$K$6:$K$8</c:f>
              <c:numCache>
                <c:formatCode>#,##0</c:formatCode>
                <c:ptCount val="3"/>
                <c:pt idx="0">
                  <c:v>58584.6845546021</c:v>
                </c:pt>
                <c:pt idx="1">
                  <c:v>4784.5779132642183</c:v>
                </c:pt>
                <c:pt idx="2">
                  <c:v>9834.4556833325569</c:v>
                </c:pt>
              </c:numCache>
            </c:numRef>
          </c:val>
          <c:extLst>
            <c:ext xmlns:c16="http://schemas.microsoft.com/office/drawing/2014/chart" uri="{C3380CC4-5D6E-409C-BE32-E72D297353CC}">
              <c16:uniqueId val="{00000006-812D-41AB-BA6C-82CA65D78F0E}"/>
            </c:ext>
          </c:extLst>
        </c:ser>
        <c:dLbls>
          <c:dLblPos val="outEnd"/>
          <c:showLegendKey val="0"/>
          <c:showVal val="1"/>
          <c:showCatName val="0"/>
          <c:showSerName val="0"/>
          <c:showPercent val="0"/>
          <c:showBubbleSize val="0"/>
          <c:showLeaderLines val="1"/>
        </c:dLbls>
        <c:firstSliceAng val="100"/>
      </c:pieChart>
      <c:spPr>
        <a:noFill/>
        <a:ln>
          <a:noFill/>
        </a:ln>
        <a:effectLst/>
      </c:spPr>
    </c:plotArea>
    <c:legend>
      <c:legendPos val="b"/>
      <c:layout>
        <c:manualLayout>
          <c:xMode val="edge"/>
          <c:yMode val="edge"/>
          <c:x val="0"/>
          <c:y val="0.83347174428385717"/>
          <c:w val="0.99831452112206498"/>
          <c:h val="0.1131138640360939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Diagramok_PPT!$K$55</c:f>
              <c:strCache>
                <c:ptCount val="1"/>
                <c:pt idx="0">
                  <c:v>Commercial Non-Spot</c:v>
                </c:pt>
              </c:strCache>
            </c:strRef>
          </c:tx>
          <c:spPr>
            <a:solidFill>
              <a:srgbClr val="80808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Diagramok_PPT!$J$56:$J$59</c:f>
              <c:numCache>
                <c:formatCode>General</c:formatCode>
                <c:ptCount val="4"/>
                <c:pt idx="0">
                  <c:v>2018</c:v>
                </c:pt>
                <c:pt idx="1">
                  <c:v>2019</c:v>
                </c:pt>
                <c:pt idx="2">
                  <c:v>2020</c:v>
                </c:pt>
                <c:pt idx="3">
                  <c:v>2021</c:v>
                </c:pt>
              </c:numCache>
            </c:numRef>
          </c:cat>
          <c:val>
            <c:numRef>
              <c:f>Diagramok_PPT!$K$56:$K$59</c:f>
              <c:numCache>
                <c:formatCode>#,##0</c:formatCode>
                <c:ptCount val="4"/>
                <c:pt idx="0">
                  <c:v>3335</c:v>
                </c:pt>
                <c:pt idx="1">
                  <c:v>4006</c:v>
                </c:pt>
                <c:pt idx="2">
                  <c:v>4173</c:v>
                </c:pt>
                <c:pt idx="3">
                  <c:v>4784.5779132642183</c:v>
                </c:pt>
              </c:numCache>
            </c:numRef>
          </c:val>
          <c:extLst>
            <c:ext xmlns:c16="http://schemas.microsoft.com/office/drawing/2014/chart" uri="{C3380CC4-5D6E-409C-BE32-E72D297353CC}">
              <c16:uniqueId val="{00000000-6A37-4934-B14F-80F70D299747}"/>
            </c:ext>
          </c:extLst>
        </c:ser>
        <c:ser>
          <c:idx val="1"/>
          <c:order val="1"/>
          <c:tx>
            <c:strRef>
              <c:f>Diagramok_PPT!$L$55</c:f>
              <c:strCache>
                <c:ptCount val="1"/>
                <c:pt idx="0">
                  <c:v>Commercial Spot</c:v>
                </c:pt>
              </c:strCache>
            </c:strRef>
          </c:tx>
          <c:spPr>
            <a:solidFill>
              <a:srgbClr val="FFE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Diagramok_PPT!$J$56:$J$59</c:f>
              <c:numCache>
                <c:formatCode>General</c:formatCode>
                <c:ptCount val="4"/>
                <c:pt idx="0">
                  <c:v>2018</c:v>
                </c:pt>
                <c:pt idx="1">
                  <c:v>2019</c:v>
                </c:pt>
                <c:pt idx="2">
                  <c:v>2020</c:v>
                </c:pt>
                <c:pt idx="3">
                  <c:v>2021</c:v>
                </c:pt>
              </c:numCache>
            </c:numRef>
          </c:cat>
          <c:val>
            <c:numRef>
              <c:f>Diagramok_PPT!$L$56:$L$59</c:f>
              <c:numCache>
                <c:formatCode>#,##0</c:formatCode>
                <c:ptCount val="4"/>
                <c:pt idx="0">
                  <c:v>50331</c:v>
                </c:pt>
                <c:pt idx="1">
                  <c:v>52677</c:v>
                </c:pt>
                <c:pt idx="2">
                  <c:v>49515</c:v>
                </c:pt>
                <c:pt idx="3">
                  <c:v>58584.6845546021</c:v>
                </c:pt>
              </c:numCache>
            </c:numRef>
          </c:val>
          <c:extLst>
            <c:ext xmlns:c16="http://schemas.microsoft.com/office/drawing/2014/chart" uri="{C3380CC4-5D6E-409C-BE32-E72D297353CC}">
              <c16:uniqueId val="{00000001-6A37-4934-B14F-80F70D299747}"/>
            </c:ext>
          </c:extLst>
        </c:ser>
        <c:ser>
          <c:idx val="2"/>
          <c:order val="2"/>
          <c:tx>
            <c:strRef>
              <c:f>Diagramok_PPT!$M$55</c:f>
              <c:strCache>
                <c:ptCount val="1"/>
                <c:pt idx="0">
                  <c:v>Public Sector (Spot, Non-spot, CFA by HG)</c:v>
                </c:pt>
              </c:strCache>
            </c:strRef>
          </c:tx>
          <c:spPr>
            <a:solidFill>
              <a:srgbClr val="7FD1D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Diagramok_PPT!$J$56:$J$59</c:f>
              <c:numCache>
                <c:formatCode>General</c:formatCode>
                <c:ptCount val="4"/>
                <c:pt idx="0">
                  <c:v>2018</c:v>
                </c:pt>
                <c:pt idx="1">
                  <c:v>2019</c:v>
                </c:pt>
                <c:pt idx="2">
                  <c:v>2020</c:v>
                </c:pt>
                <c:pt idx="3">
                  <c:v>2021</c:v>
                </c:pt>
              </c:numCache>
            </c:numRef>
          </c:cat>
          <c:val>
            <c:numRef>
              <c:f>Diagramok_PPT!$M$56:$M$59</c:f>
              <c:numCache>
                <c:formatCode>#,##0</c:formatCode>
                <c:ptCount val="4"/>
                <c:pt idx="0">
                  <c:v>6996</c:v>
                </c:pt>
                <c:pt idx="1">
                  <c:v>8067</c:v>
                </c:pt>
                <c:pt idx="2">
                  <c:v>8983</c:v>
                </c:pt>
                <c:pt idx="3">
                  <c:v>9834.4556833325569</c:v>
                </c:pt>
              </c:numCache>
            </c:numRef>
          </c:val>
          <c:extLst>
            <c:ext xmlns:c16="http://schemas.microsoft.com/office/drawing/2014/chart" uri="{C3380CC4-5D6E-409C-BE32-E72D297353CC}">
              <c16:uniqueId val="{00000002-6A37-4934-B14F-80F70D299747}"/>
            </c:ext>
          </c:extLst>
        </c:ser>
        <c:dLbls>
          <c:dLblPos val="ctr"/>
          <c:showLegendKey val="0"/>
          <c:showVal val="1"/>
          <c:showCatName val="0"/>
          <c:showSerName val="0"/>
          <c:showPercent val="0"/>
          <c:showBubbleSize val="0"/>
        </c:dLbls>
        <c:gapWidth val="150"/>
        <c:overlap val="100"/>
        <c:axId val="737323320"/>
        <c:axId val="737325944"/>
      </c:barChart>
      <c:catAx>
        <c:axId val="737323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737325944"/>
        <c:crosses val="autoZero"/>
        <c:auto val="1"/>
        <c:lblAlgn val="ctr"/>
        <c:lblOffset val="100"/>
        <c:noMultiLvlLbl val="0"/>
      </c:catAx>
      <c:valAx>
        <c:axId val="7373259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737323320"/>
        <c:crosses val="autoZero"/>
        <c:crossBetween val="between"/>
      </c:valAx>
      <c:spPr>
        <a:noFill/>
        <a:ln>
          <a:noFill/>
        </a:ln>
        <a:effectLst/>
      </c:spPr>
    </c:plotArea>
    <c:legend>
      <c:legendPos val="b"/>
      <c:layout>
        <c:manualLayout>
          <c:xMode val="edge"/>
          <c:yMode val="edge"/>
          <c:x val="2.4757440059707062E-4"/>
          <c:y val="0.81278005775953788"/>
          <c:w val="0.99802371956339209"/>
          <c:h val="0.13413436692506461"/>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Diagramok_PPT!$K$79</c:f>
              <c:strCache>
                <c:ptCount val="1"/>
                <c:pt idx="0">
                  <c:v>Commercial Non-spot</c:v>
                </c:pt>
              </c:strCache>
            </c:strRef>
          </c:tx>
          <c:spPr>
            <a:solidFill>
              <a:srgbClr val="808080"/>
            </a:solidFill>
            <a:ln>
              <a:noFill/>
            </a:ln>
            <a:effectLst/>
          </c:spPr>
          <c:invertIfNegative val="0"/>
          <c:dLbls>
            <c:dLbl>
              <c:idx val="0"/>
              <c:tx>
                <c:rich>
                  <a:bodyPr/>
                  <a:lstStyle/>
                  <a:p>
                    <a:fld id="{334C6F70-EBC5-4AAA-A6A3-9F71E3C33DB2}" type="CELLRANGE">
                      <a:rPr lang="hu-HU"/>
                      <a:pPr/>
                      <a:t>[CELLATARTOMÁNY]</a:t>
                    </a:fld>
                    <a:r>
                      <a:rPr lang="hu-HU" baseline="0"/>
                      <a:t>; </a:t>
                    </a:r>
                    <a:fld id="{3E2AF286-DBB4-462B-8D65-B26B0A2348CB}" type="VALUE">
                      <a:rPr lang="hu-HU" baseline="0"/>
                      <a:pPr/>
                      <a:t>[ÉRTÉK]</a:t>
                    </a:fld>
                    <a:endParaRPr lang="hu-HU" baseline="0"/>
                  </a:p>
                </c:rich>
              </c:tx>
              <c:dLblPos val="ctr"/>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F066-4AE2-90E3-7C768C469191}"/>
                </c:ext>
              </c:extLst>
            </c:dLbl>
            <c:dLbl>
              <c:idx val="1"/>
              <c:tx>
                <c:rich>
                  <a:bodyPr/>
                  <a:lstStyle/>
                  <a:p>
                    <a:fld id="{D014EF2F-AB94-4EB1-A6BB-6B36C4C74F35}" type="CELLRANGE">
                      <a:rPr lang="hu-HU"/>
                      <a:pPr/>
                      <a:t>[CELLATARTOMÁNY]</a:t>
                    </a:fld>
                    <a:r>
                      <a:rPr lang="hu-HU" baseline="0"/>
                      <a:t>; </a:t>
                    </a:r>
                    <a:fld id="{F98550FC-3224-44E8-B494-5DCD77C6D946}" type="VALUE">
                      <a:rPr lang="hu-HU" baseline="0"/>
                      <a:pPr/>
                      <a:t>[ÉRTÉK]</a:t>
                    </a:fld>
                    <a:endParaRPr lang="hu-HU" baseline="0"/>
                  </a:p>
                </c:rich>
              </c:tx>
              <c:dLblPos val="ctr"/>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F066-4AE2-90E3-7C768C469191}"/>
                </c:ext>
              </c:extLst>
            </c:dLbl>
            <c:dLbl>
              <c:idx val="2"/>
              <c:tx>
                <c:rich>
                  <a:bodyPr/>
                  <a:lstStyle/>
                  <a:p>
                    <a:fld id="{D5BE76F6-23E6-43C5-8417-0B2C30DE4E21}" type="CELLRANGE">
                      <a:rPr lang="hu-HU"/>
                      <a:pPr/>
                      <a:t>[CELLATARTOMÁNY]</a:t>
                    </a:fld>
                    <a:r>
                      <a:rPr lang="hu-HU" baseline="0"/>
                      <a:t>; </a:t>
                    </a:r>
                    <a:fld id="{54A855F9-717A-4A54-9B7D-D0904F9BBA14}" type="VALUE">
                      <a:rPr lang="hu-HU" baseline="0"/>
                      <a:pPr/>
                      <a:t>[ÉRTÉK]</a:t>
                    </a:fld>
                    <a:endParaRPr lang="hu-HU" baseline="0"/>
                  </a:p>
                </c:rich>
              </c:tx>
              <c:dLblPos val="ctr"/>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F066-4AE2-90E3-7C768C469191}"/>
                </c:ext>
              </c:extLst>
            </c:dLbl>
            <c:dLbl>
              <c:idx val="3"/>
              <c:tx>
                <c:rich>
                  <a:bodyPr/>
                  <a:lstStyle/>
                  <a:p>
                    <a:fld id="{4193E6C9-DCED-4D62-859D-56DA795FD544}" type="CELLRANGE">
                      <a:rPr lang="hu-HU"/>
                      <a:pPr/>
                      <a:t>[CELLATARTOMÁNY]</a:t>
                    </a:fld>
                    <a:r>
                      <a:rPr lang="hu-HU" baseline="0"/>
                      <a:t>; </a:t>
                    </a:r>
                    <a:fld id="{182B60D6-F648-4413-BF2A-38C752CF923D}" type="VALUE">
                      <a:rPr lang="hu-HU" baseline="0"/>
                      <a:pPr/>
                      <a:t>[ÉRTÉK]</a:t>
                    </a:fld>
                    <a:endParaRPr lang="hu-HU" baseline="0"/>
                  </a:p>
                </c:rich>
              </c:tx>
              <c:dLblPos val="ctr"/>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F066-4AE2-90E3-7C768C46919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Diagramok_PPT!$J$80:$J$83</c:f>
              <c:numCache>
                <c:formatCode>General</c:formatCode>
                <c:ptCount val="4"/>
                <c:pt idx="0">
                  <c:v>2018</c:v>
                </c:pt>
                <c:pt idx="1">
                  <c:v>2019</c:v>
                </c:pt>
                <c:pt idx="2">
                  <c:v>2020</c:v>
                </c:pt>
                <c:pt idx="3">
                  <c:v>2021</c:v>
                </c:pt>
              </c:numCache>
            </c:numRef>
          </c:cat>
          <c:val>
            <c:numRef>
              <c:f>Diagramok_PPT!$K$80:$K$83</c:f>
              <c:numCache>
                <c:formatCode>#,##0</c:formatCode>
                <c:ptCount val="4"/>
                <c:pt idx="0">
                  <c:v>3335</c:v>
                </c:pt>
                <c:pt idx="1">
                  <c:v>4006</c:v>
                </c:pt>
                <c:pt idx="2">
                  <c:v>4173</c:v>
                </c:pt>
                <c:pt idx="3">
                  <c:v>4784.5779132642183</c:v>
                </c:pt>
              </c:numCache>
            </c:numRef>
          </c:val>
          <c:extLst>
            <c:ext xmlns:c15="http://schemas.microsoft.com/office/drawing/2012/chart" uri="{02D57815-91ED-43cb-92C2-25804820EDAC}">
              <c15:datalabelsRange>
                <c15:f>Diagramok_PPT!$O$80:$O$83</c15:f>
                <c15:dlblRangeCache>
                  <c:ptCount val="4"/>
                  <c:pt idx="0">
                    <c:v>5%</c:v>
                  </c:pt>
                  <c:pt idx="1">
                    <c:v>6%</c:v>
                  </c:pt>
                  <c:pt idx="2">
                    <c:v>7%</c:v>
                  </c:pt>
                  <c:pt idx="3">
                    <c:v>7%</c:v>
                  </c:pt>
                </c15:dlblRangeCache>
              </c15:datalabelsRange>
            </c:ext>
            <c:ext xmlns:c16="http://schemas.microsoft.com/office/drawing/2014/chart" uri="{C3380CC4-5D6E-409C-BE32-E72D297353CC}">
              <c16:uniqueId val="{00000000-F066-4AE2-90E3-7C768C469191}"/>
            </c:ext>
          </c:extLst>
        </c:ser>
        <c:ser>
          <c:idx val="2"/>
          <c:order val="1"/>
          <c:tx>
            <c:strRef>
              <c:f>Diagramok_PPT!$M$79</c:f>
              <c:strCache>
                <c:ptCount val="1"/>
                <c:pt idx="0">
                  <c:v>Public Sector (Spot, Non-spot, CFA by HG)</c:v>
                </c:pt>
              </c:strCache>
            </c:strRef>
          </c:tx>
          <c:spPr>
            <a:solidFill>
              <a:srgbClr val="7FD1D6"/>
            </a:solidFill>
            <a:ln>
              <a:noFill/>
            </a:ln>
            <a:effectLst/>
          </c:spPr>
          <c:invertIfNegative val="0"/>
          <c:dLbls>
            <c:dLbl>
              <c:idx val="0"/>
              <c:tx>
                <c:rich>
                  <a:bodyPr/>
                  <a:lstStyle/>
                  <a:p>
                    <a:fld id="{96809E74-24F9-4B35-BBBC-BD9E7E2F8137}" type="CELLRANGE">
                      <a:rPr lang="en-US"/>
                      <a:pPr/>
                      <a:t>[CELLATARTOMÁNY]</a:t>
                    </a:fld>
                    <a:endParaRPr lang="en-US" baseline="0"/>
                  </a:p>
                  <a:p>
                    <a:fld id="{261A3889-3D08-4F47-9D96-A51D76ACCBE9}"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8-F066-4AE2-90E3-7C768C469191}"/>
                </c:ext>
              </c:extLst>
            </c:dLbl>
            <c:dLbl>
              <c:idx val="1"/>
              <c:tx>
                <c:rich>
                  <a:bodyPr/>
                  <a:lstStyle/>
                  <a:p>
                    <a:fld id="{96405C4E-E656-4BC4-AF87-9D30995F96DF}" type="CELLRANGE">
                      <a:rPr lang="en-US"/>
                      <a:pPr/>
                      <a:t>[CELLATARTOMÁNY]</a:t>
                    </a:fld>
                    <a:endParaRPr lang="en-US" baseline="0"/>
                  </a:p>
                  <a:p>
                    <a:fld id="{DF5CCD11-E83E-487E-A9F1-4595DD4EF7C2}"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9-F066-4AE2-90E3-7C768C469191}"/>
                </c:ext>
              </c:extLst>
            </c:dLbl>
            <c:dLbl>
              <c:idx val="2"/>
              <c:tx>
                <c:rich>
                  <a:bodyPr/>
                  <a:lstStyle/>
                  <a:p>
                    <a:fld id="{DFAD337E-B706-4832-8F27-159E88A99451}" type="CELLRANGE">
                      <a:rPr lang="en-US"/>
                      <a:pPr/>
                      <a:t>[CELLATARTOMÁNY]</a:t>
                    </a:fld>
                    <a:endParaRPr lang="en-US" baseline="0"/>
                  </a:p>
                  <a:p>
                    <a:fld id="{350F774D-0543-44EB-AE0B-AE6AB48E208D}"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A-F066-4AE2-90E3-7C768C469191}"/>
                </c:ext>
              </c:extLst>
            </c:dLbl>
            <c:dLbl>
              <c:idx val="3"/>
              <c:tx>
                <c:rich>
                  <a:bodyPr/>
                  <a:lstStyle/>
                  <a:p>
                    <a:fld id="{5810D001-844E-404F-95DB-F82EE65C4E06}" type="CELLRANGE">
                      <a:rPr lang="en-US"/>
                      <a:pPr/>
                      <a:t>[CELLATARTOMÁNY]</a:t>
                    </a:fld>
                    <a:endParaRPr lang="en-US" baseline="0"/>
                  </a:p>
                  <a:p>
                    <a:fld id="{5D8AF702-4C17-4DF8-966E-D807F2C86CDF}"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B-F066-4AE2-90E3-7C768C46919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Diagramok_PPT!$J$80:$J$83</c:f>
              <c:numCache>
                <c:formatCode>General</c:formatCode>
                <c:ptCount val="4"/>
                <c:pt idx="0">
                  <c:v>2018</c:v>
                </c:pt>
                <c:pt idx="1">
                  <c:v>2019</c:v>
                </c:pt>
                <c:pt idx="2">
                  <c:v>2020</c:v>
                </c:pt>
                <c:pt idx="3">
                  <c:v>2021</c:v>
                </c:pt>
              </c:numCache>
            </c:numRef>
          </c:cat>
          <c:val>
            <c:numRef>
              <c:f>Diagramok_PPT!$M$80:$M$83</c:f>
              <c:numCache>
                <c:formatCode>#,##0</c:formatCode>
                <c:ptCount val="4"/>
                <c:pt idx="0">
                  <c:v>6996</c:v>
                </c:pt>
                <c:pt idx="1">
                  <c:v>8067</c:v>
                </c:pt>
                <c:pt idx="2">
                  <c:v>8983</c:v>
                </c:pt>
                <c:pt idx="3">
                  <c:v>9834.4556833325569</c:v>
                </c:pt>
              </c:numCache>
            </c:numRef>
          </c:val>
          <c:extLst>
            <c:ext xmlns:c15="http://schemas.microsoft.com/office/drawing/2012/chart" uri="{02D57815-91ED-43cb-92C2-25804820EDAC}">
              <c15:datalabelsRange>
                <c15:f>Diagramok_PPT!$Q$80:$Q$83</c15:f>
                <c15:dlblRangeCache>
                  <c:ptCount val="4"/>
                  <c:pt idx="0">
                    <c:v>12%</c:v>
                  </c:pt>
                  <c:pt idx="1">
                    <c:v>12%</c:v>
                  </c:pt>
                  <c:pt idx="2">
                    <c:v>14%</c:v>
                  </c:pt>
                  <c:pt idx="3">
                    <c:v>13%</c:v>
                  </c:pt>
                </c15:dlblRangeCache>
              </c15:datalabelsRange>
            </c:ext>
            <c:ext xmlns:c16="http://schemas.microsoft.com/office/drawing/2014/chart" uri="{C3380CC4-5D6E-409C-BE32-E72D297353CC}">
              <c16:uniqueId val="{00000001-F066-4AE2-90E3-7C768C469191}"/>
            </c:ext>
          </c:extLst>
        </c:ser>
        <c:ser>
          <c:idx val="1"/>
          <c:order val="2"/>
          <c:tx>
            <c:strRef>
              <c:f>Diagramok_PPT!$L$79</c:f>
              <c:strCache>
                <c:ptCount val="1"/>
                <c:pt idx="0">
                  <c:v>Commercial Spot</c:v>
                </c:pt>
              </c:strCache>
            </c:strRef>
          </c:tx>
          <c:spPr>
            <a:solidFill>
              <a:srgbClr val="FFE600"/>
            </a:solidFill>
            <a:ln>
              <a:noFill/>
            </a:ln>
            <a:effectLst/>
          </c:spPr>
          <c:invertIfNegative val="0"/>
          <c:dLbls>
            <c:dLbl>
              <c:idx val="0"/>
              <c:tx>
                <c:rich>
                  <a:bodyPr/>
                  <a:lstStyle/>
                  <a:p>
                    <a:fld id="{489A47FF-947C-4A09-A634-48BE49C8D81C}" type="CELLRANGE">
                      <a:rPr lang="en-US"/>
                      <a:pPr/>
                      <a:t>[CELLATARTOMÁNY]</a:t>
                    </a:fld>
                    <a:endParaRPr lang="en-US" baseline="0"/>
                  </a:p>
                  <a:p>
                    <a:fld id="{B671624F-EBE4-460A-99C6-7533AB71CF9A}"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C-F066-4AE2-90E3-7C768C469191}"/>
                </c:ext>
              </c:extLst>
            </c:dLbl>
            <c:dLbl>
              <c:idx val="1"/>
              <c:tx>
                <c:rich>
                  <a:bodyPr/>
                  <a:lstStyle/>
                  <a:p>
                    <a:fld id="{2BC5755E-2832-46C5-AB02-3863F8644AB2}" type="CELLRANGE">
                      <a:rPr lang="en-US"/>
                      <a:pPr/>
                      <a:t>[CELLATARTOMÁNY]</a:t>
                    </a:fld>
                    <a:endParaRPr lang="en-US" baseline="0"/>
                  </a:p>
                  <a:p>
                    <a:fld id="{AC04DC91-EB53-4215-A96E-F178B02EFA8E}"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D-F066-4AE2-90E3-7C768C469191}"/>
                </c:ext>
              </c:extLst>
            </c:dLbl>
            <c:dLbl>
              <c:idx val="2"/>
              <c:tx>
                <c:rich>
                  <a:bodyPr/>
                  <a:lstStyle/>
                  <a:p>
                    <a:fld id="{8A813FBC-02AC-463F-95FB-1C45AE2C0DFF}" type="CELLRANGE">
                      <a:rPr lang="en-US"/>
                      <a:pPr/>
                      <a:t>[CELLATARTOMÁNY]</a:t>
                    </a:fld>
                    <a:endParaRPr lang="en-US" baseline="0"/>
                  </a:p>
                  <a:p>
                    <a:fld id="{F21B21CE-6C58-463E-9F9F-BA7FE638209E}"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E-F066-4AE2-90E3-7C768C469191}"/>
                </c:ext>
              </c:extLst>
            </c:dLbl>
            <c:dLbl>
              <c:idx val="3"/>
              <c:tx>
                <c:rich>
                  <a:bodyPr/>
                  <a:lstStyle/>
                  <a:p>
                    <a:fld id="{C0ED83A8-449C-41D0-9E63-64ACAB2B1BC1}" type="CELLRANGE">
                      <a:rPr lang="en-US"/>
                      <a:pPr/>
                      <a:t>[CELLATARTOMÁNY]</a:t>
                    </a:fld>
                    <a:endParaRPr lang="en-US" baseline="0"/>
                  </a:p>
                  <a:p>
                    <a:fld id="{11C4A235-ADB7-4185-BB48-077931859CD8}"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F-F066-4AE2-90E3-7C768C46919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Diagramok_PPT!$J$80:$J$83</c:f>
              <c:numCache>
                <c:formatCode>General</c:formatCode>
                <c:ptCount val="4"/>
                <c:pt idx="0">
                  <c:v>2018</c:v>
                </c:pt>
                <c:pt idx="1">
                  <c:v>2019</c:v>
                </c:pt>
                <c:pt idx="2">
                  <c:v>2020</c:v>
                </c:pt>
                <c:pt idx="3">
                  <c:v>2021</c:v>
                </c:pt>
              </c:numCache>
            </c:numRef>
          </c:cat>
          <c:val>
            <c:numRef>
              <c:f>Diagramok_PPT!$L$80:$L$83</c:f>
              <c:numCache>
                <c:formatCode>#,##0</c:formatCode>
                <c:ptCount val="4"/>
                <c:pt idx="0">
                  <c:v>50331</c:v>
                </c:pt>
                <c:pt idx="1">
                  <c:v>52677</c:v>
                </c:pt>
                <c:pt idx="2">
                  <c:v>49515</c:v>
                </c:pt>
                <c:pt idx="3">
                  <c:v>58584.6845546021</c:v>
                </c:pt>
              </c:numCache>
            </c:numRef>
          </c:val>
          <c:extLst>
            <c:ext xmlns:c15="http://schemas.microsoft.com/office/drawing/2012/chart" uri="{02D57815-91ED-43cb-92C2-25804820EDAC}">
              <c15:datalabelsRange>
                <c15:f>Diagramok_PPT!$P$80:$P$83</c15:f>
                <c15:dlblRangeCache>
                  <c:ptCount val="4"/>
                  <c:pt idx="0">
                    <c:v>83%</c:v>
                  </c:pt>
                  <c:pt idx="1">
                    <c:v>81%</c:v>
                  </c:pt>
                  <c:pt idx="2">
                    <c:v>79%</c:v>
                  </c:pt>
                  <c:pt idx="3">
                    <c:v>80%</c:v>
                  </c:pt>
                </c15:dlblRangeCache>
              </c15:datalabelsRange>
            </c:ext>
            <c:ext xmlns:c16="http://schemas.microsoft.com/office/drawing/2014/chart" uri="{C3380CC4-5D6E-409C-BE32-E72D297353CC}">
              <c16:uniqueId val="{00000002-F066-4AE2-90E3-7C768C469191}"/>
            </c:ext>
          </c:extLst>
        </c:ser>
        <c:dLbls>
          <c:dLblPos val="ctr"/>
          <c:showLegendKey val="0"/>
          <c:showVal val="1"/>
          <c:showCatName val="0"/>
          <c:showSerName val="0"/>
          <c:showPercent val="0"/>
          <c:showBubbleSize val="0"/>
        </c:dLbls>
        <c:gapWidth val="150"/>
        <c:overlap val="100"/>
        <c:axId val="229102512"/>
        <c:axId val="229098904"/>
      </c:barChart>
      <c:catAx>
        <c:axId val="229102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229098904"/>
        <c:crosses val="autoZero"/>
        <c:auto val="1"/>
        <c:lblAlgn val="ctr"/>
        <c:lblOffset val="100"/>
        <c:noMultiLvlLbl val="0"/>
      </c:catAx>
      <c:valAx>
        <c:axId val="2290989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229102512"/>
        <c:crosses val="autoZero"/>
        <c:crossBetween val="between"/>
      </c:valAx>
      <c:spPr>
        <a:noFill/>
        <a:ln>
          <a:noFill/>
        </a:ln>
        <a:effectLst/>
      </c:spPr>
    </c:plotArea>
    <c:legend>
      <c:legendPos val="b"/>
      <c:layout>
        <c:manualLayout>
          <c:xMode val="edge"/>
          <c:yMode val="edge"/>
          <c:x val="0"/>
          <c:y val="0.82982769623484365"/>
          <c:w val="1"/>
          <c:h val="0.1566645394596894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Diagramok_PPT!$K$106</c:f>
              <c:strCache>
                <c:ptCount val="1"/>
                <c:pt idx="0">
                  <c:v>Public Spot</c:v>
                </c:pt>
              </c:strCache>
            </c:strRef>
          </c:tx>
          <c:spPr>
            <a:solidFill>
              <a:srgbClr val="80808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Diagramok_PPT!$J$107:$J$110</c:f>
              <c:numCache>
                <c:formatCode>General</c:formatCode>
                <c:ptCount val="4"/>
                <c:pt idx="0">
                  <c:v>2018</c:v>
                </c:pt>
                <c:pt idx="1">
                  <c:v>2019</c:v>
                </c:pt>
                <c:pt idx="2">
                  <c:v>2020</c:v>
                </c:pt>
                <c:pt idx="3">
                  <c:v>2021</c:v>
                </c:pt>
              </c:numCache>
            </c:numRef>
          </c:cat>
          <c:val>
            <c:numRef>
              <c:f>Diagramok_PPT!$K$107:$K$110</c:f>
              <c:numCache>
                <c:formatCode>#,##0</c:formatCode>
                <c:ptCount val="4"/>
                <c:pt idx="0">
                  <c:v>3748</c:v>
                </c:pt>
                <c:pt idx="1">
                  <c:v>3360</c:v>
                </c:pt>
                <c:pt idx="2">
                  <c:v>3416</c:v>
                </c:pt>
                <c:pt idx="3">
                  <c:v>3585.8188017325583</c:v>
                </c:pt>
              </c:numCache>
            </c:numRef>
          </c:val>
          <c:extLst>
            <c:ext xmlns:c16="http://schemas.microsoft.com/office/drawing/2014/chart" uri="{C3380CC4-5D6E-409C-BE32-E72D297353CC}">
              <c16:uniqueId val="{00000000-BF2E-491E-B5DC-EC26C485C812}"/>
            </c:ext>
          </c:extLst>
        </c:ser>
        <c:ser>
          <c:idx val="2"/>
          <c:order val="1"/>
          <c:tx>
            <c:strRef>
              <c:f>Diagramok_PPT!$M$106</c:f>
              <c:strCache>
                <c:ptCount val="1"/>
                <c:pt idx="0">
                  <c:v>CFA commissioned by the HG</c:v>
                </c:pt>
              </c:strCache>
            </c:strRef>
          </c:tx>
          <c:spPr>
            <a:solidFill>
              <a:srgbClr val="7FD1D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Diagramok_PPT!$J$107:$J$110</c:f>
              <c:numCache>
                <c:formatCode>General</c:formatCode>
                <c:ptCount val="4"/>
                <c:pt idx="0">
                  <c:v>2018</c:v>
                </c:pt>
                <c:pt idx="1">
                  <c:v>2019</c:v>
                </c:pt>
                <c:pt idx="2">
                  <c:v>2020</c:v>
                </c:pt>
                <c:pt idx="3">
                  <c:v>2021</c:v>
                </c:pt>
              </c:numCache>
            </c:numRef>
          </c:cat>
          <c:val>
            <c:numRef>
              <c:f>Diagramok_PPT!$M$107:$M$110</c:f>
              <c:numCache>
                <c:formatCode>#,##0</c:formatCode>
                <c:ptCount val="4"/>
                <c:pt idx="0">
                  <c:v>2838</c:v>
                </c:pt>
                <c:pt idx="1">
                  <c:v>4368</c:v>
                </c:pt>
                <c:pt idx="2">
                  <c:v>5373</c:v>
                </c:pt>
                <c:pt idx="3">
                  <c:v>6029.8192146000001</c:v>
                </c:pt>
              </c:numCache>
            </c:numRef>
          </c:val>
          <c:extLst>
            <c:ext xmlns:c16="http://schemas.microsoft.com/office/drawing/2014/chart" uri="{C3380CC4-5D6E-409C-BE32-E72D297353CC}">
              <c16:uniqueId val="{00000001-BF2E-491E-B5DC-EC26C485C812}"/>
            </c:ext>
          </c:extLst>
        </c:ser>
        <c:ser>
          <c:idx val="1"/>
          <c:order val="2"/>
          <c:tx>
            <c:strRef>
              <c:f>Diagramok_PPT!$L$106</c:f>
              <c:strCache>
                <c:ptCount val="1"/>
                <c:pt idx="0">
                  <c:v>Public Non-spot</c:v>
                </c:pt>
              </c:strCache>
            </c:strRef>
          </c:tx>
          <c:spPr>
            <a:solidFill>
              <a:srgbClr val="FFE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Diagramok_PPT!$J$107:$J$110</c:f>
              <c:numCache>
                <c:formatCode>General</c:formatCode>
                <c:ptCount val="4"/>
                <c:pt idx="0">
                  <c:v>2018</c:v>
                </c:pt>
                <c:pt idx="1">
                  <c:v>2019</c:v>
                </c:pt>
                <c:pt idx="2">
                  <c:v>2020</c:v>
                </c:pt>
                <c:pt idx="3">
                  <c:v>2021</c:v>
                </c:pt>
              </c:numCache>
            </c:numRef>
          </c:cat>
          <c:val>
            <c:numRef>
              <c:f>Diagramok_PPT!$L$107:$L$110</c:f>
              <c:numCache>
                <c:formatCode>#,##0</c:formatCode>
                <c:ptCount val="4"/>
                <c:pt idx="0">
                  <c:v>410</c:v>
                </c:pt>
                <c:pt idx="1">
                  <c:v>339</c:v>
                </c:pt>
                <c:pt idx="2">
                  <c:v>194</c:v>
                </c:pt>
                <c:pt idx="3">
                  <c:v>218.817667</c:v>
                </c:pt>
              </c:numCache>
            </c:numRef>
          </c:val>
          <c:extLst>
            <c:ext xmlns:c16="http://schemas.microsoft.com/office/drawing/2014/chart" uri="{C3380CC4-5D6E-409C-BE32-E72D297353CC}">
              <c16:uniqueId val="{00000002-BF2E-491E-B5DC-EC26C485C812}"/>
            </c:ext>
          </c:extLst>
        </c:ser>
        <c:dLbls>
          <c:dLblPos val="ctr"/>
          <c:showLegendKey val="0"/>
          <c:showVal val="1"/>
          <c:showCatName val="0"/>
          <c:showSerName val="0"/>
          <c:showPercent val="0"/>
          <c:showBubbleSize val="0"/>
        </c:dLbls>
        <c:gapWidth val="150"/>
        <c:overlap val="100"/>
        <c:axId val="697420760"/>
        <c:axId val="697421088"/>
      </c:barChart>
      <c:catAx>
        <c:axId val="697420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97421088"/>
        <c:crosses val="autoZero"/>
        <c:auto val="1"/>
        <c:lblAlgn val="ctr"/>
        <c:lblOffset val="100"/>
        <c:noMultiLvlLbl val="0"/>
      </c:catAx>
      <c:valAx>
        <c:axId val="697421088"/>
        <c:scaling>
          <c:orientation val="minMax"/>
          <c:max val="1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974207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Diagramok_PPT!$J$135</c:f>
              <c:strCache>
                <c:ptCount val="1"/>
                <c:pt idx="0">
                  <c:v>Public sector</c:v>
                </c:pt>
              </c:strCache>
            </c:strRef>
          </c:tx>
          <c:spPr>
            <a:solidFill>
              <a:srgbClr val="80808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Diagramok_PPT!$I$136:$I$139</c:f>
              <c:numCache>
                <c:formatCode>General</c:formatCode>
                <c:ptCount val="4"/>
                <c:pt idx="0">
                  <c:v>2018</c:v>
                </c:pt>
                <c:pt idx="1">
                  <c:v>2019</c:v>
                </c:pt>
                <c:pt idx="2">
                  <c:v>2020</c:v>
                </c:pt>
                <c:pt idx="3">
                  <c:v>2021</c:v>
                </c:pt>
              </c:numCache>
            </c:numRef>
          </c:cat>
          <c:val>
            <c:numRef>
              <c:f>Diagramok_PPT!$J$136:$J$139</c:f>
              <c:numCache>
                <c:formatCode>#,##0</c:formatCode>
                <c:ptCount val="4"/>
                <c:pt idx="0">
                  <c:v>6996</c:v>
                </c:pt>
                <c:pt idx="1">
                  <c:v>8067</c:v>
                </c:pt>
                <c:pt idx="2">
                  <c:v>8983</c:v>
                </c:pt>
                <c:pt idx="3">
                  <c:v>9834.4556833325569</c:v>
                </c:pt>
              </c:numCache>
            </c:numRef>
          </c:val>
          <c:extLst>
            <c:ext xmlns:c16="http://schemas.microsoft.com/office/drawing/2014/chart" uri="{C3380CC4-5D6E-409C-BE32-E72D297353CC}">
              <c16:uniqueId val="{00000000-C1ED-4842-9CA4-74661D6E98F7}"/>
            </c:ext>
          </c:extLst>
        </c:ser>
        <c:ser>
          <c:idx val="1"/>
          <c:order val="1"/>
          <c:tx>
            <c:strRef>
              <c:f>Diagramok_PPT!$K$135</c:f>
              <c:strCache>
                <c:ptCount val="1"/>
                <c:pt idx="0">
                  <c:v>Private sector</c:v>
                </c:pt>
              </c:strCache>
            </c:strRef>
          </c:tx>
          <c:spPr>
            <a:solidFill>
              <a:srgbClr val="FFE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Diagramok_PPT!$I$136:$I$139</c:f>
              <c:numCache>
                <c:formatCode>General</c:formatCode>
                <c:ptCount val="4"/>
                <c:pt idx="0">
                  <c:v>2018</c:v>
                </c:pt>
                <c:pt idx="1">
                  <c:v>2019</c:v>
                </c:pt>
                <c:pt idx="2">
                  <c:v>2020</c:v>
                </c:pt>
                <c:pt idx="3">
                  <c:v>2021</c:v>
                </c:pt>
              </c:numCache>
            </c:numRef>
          </c:cat>
          <c:val>
            <c:numRef>
              <c:f>Diagramok_PPT!$K$136:$K$139</c:f>
              <c:numCache>
                <c:formatCode>#,##0</c:formatCode>
                <c:ptCount val="4"/>
                <c:pt idx="0">
                  <c:v>53666</c:v>
                </c:pt>
                <c:pt idx="1">
                  <c:v>56683</c:v>
                </c:pt>
                <c:pt idx="2">
                  <c:v>53688</c:v>
                </c:pt>
                <c:pt idx="3">
                  <c:v>63369.26246786632</c:v>
                </c:pt>
              </c:numCache>
            </c:numRef>
          </c:val>
          <c:extLst>
            <c:ext xmlns:c16="http://schemas.microsoft.com/office/drawing/2014/chart" uri="{C3380CC4-5D6E-409C-BE32-E72D297353CC}">
              <c16:uniqueId val="{00000001-C1ED-4842-9CA4-74661D6E98F7}"/>
            </c:ext>
          </c:extLst>
        </c:ser>
        <c:dLbls>
          <c:dLblPos val="ctr"/>
          <c:showLegendKey val="0"/>
          <c:showVal val="1"/>
          <c:showCatName val="0"/>
          <c:showSerName val="0"/>
          <c:showPercent val="0"/>
          <c:showBubbleSize val="0"/>
        </c:dLbls>
        <c:gapWidth val="150"/>
        <c:overlap val="100"/>
        <c:axId val="482494880"/>
        <c:axId val="482818264"/>
      </c:barChart>
      <c:catAx>
        <c:axId val="482494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482818264"/>
        <c:crosses val="autoZero"/>
        <c:auto val="1"/>
        <c:lblAlgn val="ctr"/>
        <c:lblOffset val="100"/>
        <c:noMultiLvlLbl val="0"/>
      </c:catAx>
      <c:valAx>
        <c:axId val="4828182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482494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Diagramok_PPT!$J$161</c:f>
              <c:strCache>
                <c:ptCount val="1"/>
                <c:pt idx="0">
                  <c:v>Public sector</c:v>
                </c:pt>
              </c:strCache>
            </c:strRef>
          </c:tx>
          <c:spPr>
            <a:solidFill>
              <a:srgbClr val="808080"/>
            </a:solidFill>
            <a:ln>
              <a:noFill/>
            </a:ln>
            <a:effectLst/>
          </c:spPr>
          <c:invertIfNegative val="0"/>
          <c:dLbls>
            <c:dLbl>
              <c:idx val="0"/>
              <c:tx>
                <c:rich>
                  <a:bodyPr/>
                  <a:lstStyle/>
                  <a:p>
                    <a:fld id="{32603354-12C6-4660-AC78-B6E3155CCAE4}" type="CELLRANGE">
                      <a:rPr lang="en-US"/>
                      <a:pPr/>
                      <a:t>[CELLATARTOMÁNY]</a:t>
                    </a:fld>
                    <a:endParaRPr lang="en-US" baseline="0"/>
                  </a:p>
                  <a:p>
                    <a:fld id="{C02DC17E-E293-4A72-AB38-890B8877F654}"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F777-4EE1-8037-A411480FB992}"/>
                </c:ext>
              </c:extLst>
            </c:dLbl>
            <c:dLbl>
              <c:idx val="1"/>
              <c:tx>
                <c:rich>
                  <a:bodyPr/>
                  <a:lstStyle/>
                  <a:p>
                    <a:fld id="{69A47CB9-A957-4EF6-BB78-D3EADB1EC258}" type="CELLRANGE">
                      <a:rPr lang="en-US"/>
                      <a:pPr/>
                      <a:t>[CELLATARTOMÁNY]</a:t>
                    </a:fld>
                    <a:endParaRPr lang="en-US" baseline="0"/>
                  </a:p>
                  <a:p>
                    <a:fld id="{330F162E-5204-4D40-A064-E7BF59900981}"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F777-4EE1-8037-A411480FB992}"/>
                </c:ext>
              </c:extLst>
            </c:dLbl>
            <c:dLbl>
              <c:idx val="2"/>
              <c:tx>
                <c:rich>
                  <a:bodyPr/>
                  <a:lstStyle/>
                  <a:p>
                    <a:fld id="{0E836A46-5D4D-468A-8502-2B59AEF8E5EA}" type="CELLRANGE">
                      <a:rPr lang="en-US"/>
                      <a:pPr/>
                      <a:t>[CELLATARTOMÁNY]</a:t>
                    </a:fld>
                    <a:endParaRPr lang="en-US" baseline="0"/>
                  </a:p>
                  <a:p>
                    <a:fld id="{F8B784CC-69F5-404F-9E69-86F901EFB94D}"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F777-4EE1-8037-A411480FB992}"/>
                </c:ext>
              </c:extLst>
            </c:dLbl>
            <c:dLbl>
              <c:idx val="3"/>
              <c:tx>
                <c:rich>
                  <a:bodyPr/>
                  <a:lstStyle/>
                  <a:p>
                    <a:fld id="{665F9A77-7F43-467E-A041-E0393294CEBA}" type="CELLRANGE">
                      <a:rPr lang="en-US"/>
                      <a:pPr/>
                      <a:t>[CELLATARTOMÁNY]</a:t>
                    </a:fld>
                    <a:endParaRPr lang="en-US" baseline="0"/>
                  </a:p>
                  <a:p>
                    <a:fld id="{0415ED85-CB37-435A-87A5-75903564D84D}"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F777-4EE1-8037-A411480FB992}"/>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Diagramok_PPT!$I$162:$I$165</c:f>
              <c:numCache>
                <c:formatCode>General</c:formatCode>
                <c:ptCount val="4"/>
                <c:pt idx="0">
                  <c:v>2018</c:v>
                </c:pt>
                <c:pt idx="1">
                  <c:v>2019</c:v>
                </c:pt>
                <c:pt idx="2">
                  <c:v>2020</c:v>
                </c:pt>
                <c:pt idx="3">
                  <c:v>2021</c:v>
                </c:pt>
              </c:numCache>
            </c:numRef>
          </c:cat>
          <c:val>
            <c:numRef>
              <c:f>Diagramok_PPT!$J$162:$J$165</c:f>
              <c:numCache>
                <c:formatCode>#,##0</c:formatCode>
                <c:ptCount val="4"/>
                <c:pt idx="0">
                  <c:v>6996</c:v>
                </c:pt>
                <c:pt idx="1">
                  <c:v>8067</c:v>
                </c:pt>
                <c:pt idx="2">
                  <c:v>8983</c:v>
                </c:pt>
                <c:pt idx="3">
                  <c:v>9834.4556833325569</c:v>
                </c:pt>
              </c:numCache>
            </c:numRef>
          </c:val>
          <c:extLst>
            <c:ext xmlns:c15="http://schemas.microsoft.com/office/drawing/2012/chart" uri="{02D57815-91ED-43cb-92C2-25804820EDAC}">
              <c15:datalabelsRange>
                <c15:f>Diagramok_PPT!$M$162:$M$165</c15:f>
                <c15:dlblRangeCache>
                  <c:ptCount val="4"/>
                  <c:pt idx="0">
                    <c:v>12%</c:v>
                  </c:pt>
                  <c:pt idx="1">
                    <c:v>12%</c:v>
                  </c:pt>
                  <c:pt idx="2">
                    <c:v>14%</c:v>
                  </c:pt>
                  <c:pt idx="3">
                    <c:v>13%</c:v>
                  </c:pt>
                </c15:dlblRangeCache>
              </c15:datalabelsRange>
            </c:ext>
            <c:ext xmlns:c16="http://schemas.microsoft.com/office/drawing/2014/chart" uri="{C3380CC4-5D6E-409C-BE32-E72D297353CC}">
              <c16:uniqueId val="{00000004-F777-4EE1-8037-A411480FB992}"/>
            </c:ext>
          </c:extLst>
        </c:ser>
        <c:ser>
          <c:idx val="1"/>
          <c:order val="1"/>
          <c:tx>
            <c:strRef>
              <c:f>Diagramok_PPT!$K$161</c:f>
              <c:strCache>
                <c:ptCount val="1"/>
                <c:pt idx="0">
                  <c:v>Private sector</c:v>
                </c:pt>
              </c:strCache>
            </c:strRef>
          </c:tx>
          <c:spPr>
            <a:solidFill>
              <a:srgbClr val="FFE600"/>
            </a:solidFill>
            <a:ln>
              <a:noFill/>
            </a:ln>
            <a:effectLst/>
          </c:spPr>
          <c:invertIfNegative val="0"/>
          <c:dLbls>
            <c:dLbl>
              <c:idx val="0"/>
              <c:tx>
                <c:rich>
                  <a:bodyPr/>
                  <a:lstStyle/>
                  <a:p>
                    <a:fld id="{D658AA2E-1210-4ED9-B0AA-EE22A2606B8F}" type="CELLRANGE">
                      <a:rPr lang="en-US"/>
                      <a:pPr/>
                      <a:t>[CELLATARTOMÁNY]</a:t>
                    </a:fld>
                    <a:endParaRPr lang="en-US" baseline="0"/>
                  </a:p>
                  <a:p>
                    <a:fld id="{1B6E816C-10DB-49BA-A461-BA7122A53146}"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5-F777-4EE1-8037-A411480FB992}"/>
                </c:ext>
              </c:extLst>
            </c:dLbl>
            <c:dLbl>
              <c:idx val="1"/>
              <c:tx>
                <c:rich>
                  <a:bodyPr/>
                  <a:lstStyle/>
                  <a:p>
                    <a:fld id="{FE05A6D0-CC1F-4FD3-A019-38D26FABAED6}" type="CELLRANGE">
                      <a:rPr lang="en-US"/>
                      <a:pPr/>
                      <a:t>[CELLATARTOMÁNY]</a:t>
                    </a:fld>
                    <a:endParaRPr lang="en-US" baseline="0"/>
                  </a:p>
                  <a:p>
                    <a:fld id="{2240D076-258B-4AB3-9620-90B9390811C0}"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6-F777-4EE1-8037-A411480FB992}"/>
                </c:ext>
              </c:extLst>
            </c:dLbl>
            <c:dLbl>
              <c:idx val="2"/>
              <c:tx>
                <c:rich>
                  <a:bodyPr/>
                  <a:lstStyle/>
                  <a:p>
                    <a:fld id="{D3D95EB5-1888-4D22-88EA-F32B74BEB5E4}" type="CELLRANGE">
                      <a:rPr lang="en-US"/>
                      <a:pPr/>
                      <a:t>[CELLATARTOMÁNY]</a:t>
                    </a:fld>
                    <a:endParaRPr lang="en-US" baseline="0"/>
                  </a:p>
                  <a:p>
                    <a:fld id="{8A9C2B32-6C66-459E-982E-60AA26A88F8A}"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7-F777-4EE1-8037-A411480FB992}"/>
                </c:ext>
              </c:extLst>
            </c:dLbl>
            <c:dLbl>
              <c:idx val="3"/>
              <c:tx>
                <c:rich>
                  <a:bodyPr/>
                  <a:lstStyle/>
                  <a:p>
                    <a:fld id="{5B3D9229-6714-4877-856F-84C94F02A9BC}" type="CELLRANGE">
                      <a:rPr lang="en-US"/>
                      <a:pPr/>
                      <a:t>[CELLATARTOMÁNY]</a:t>
                    </a:fld>
                    <a:endParaRPr lang="en-US" baseline="0"/>
                  </a:p>
                  <a:p>
                    <a:fld id="{0046C19E-9999-4439-BDB3-36EA28E7C972}" type="VALUE">
                      <a:rPr lang="en-US"/>
                      <a:pPr/>
                      <a:t>[ÉRTÉK]</a:t>
                    </a:fld>
                    <a:endParaRPr lang="hu-HU"/>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8-F777-4EE1-8037-A411480FB992}"/>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numRef>
              <c:f>Diagramok_PPT!$I$162:$I$165</c:f>
              <c:numCache>
                <c:formatCode>General</c:formatCode>
                <c:ptCount val="4"/>
                <c:pt idx="0">
                  <c:v>2018</c:v>
                </c:pt>
                <c:pt idx="1">
                  <c:v>2019</c:v>
                </c:pt>
                <c:pt idx="2">
                  <c:v>2020</c:v>
                </c:pt>
                <c:pt idx="3">
                  <c:v>2021</c:v>
                </c:pt>
              </c:numCache>
            </c:numRef>
          </c:cat>
          <c:val>
            <c:numRef>
              <c:f>Diagramok_PPT!$K$162:$K$165</c:f>
              <c:numCache>
                <c:formatCode>#,##0</c:formatCode>
                <c:ptCount val="4"/>
                <c:pt idx="0">
                  <c:v>53666</c:v>
                </c:pt>
                <c:pt idx="1">
                  <c:v>56683</c:v>
                </c:pt>
                <c:pt idx="2">
                  <c:v>53688</c:v>
                </c:pt>
                <c:pt idx="3">
                  <c:v>63369.26246786632</c:v>
                </c:pt>
              </c:numCache>
            </c:numRef>
          </c:val>
          <c:extLst>
            <c:ext xmlns:c15="http://schemas.microsoft.com/office/drawing/2012/chart" uri="{02D57815-91ED-43cb-92C2-25804820EDAC}">
              <c15:datalabelsRange>
                <c15:f>Diagramok_PPT!$N$162:$N$165</c15:f>
                <c15:dlblRangeCache>
                  <c:ptCount val="4"/>
                  <c:pt idx="0">
                    <c:v>88%</c:v>
                  </c:pt>
                  <c:pt idx="1">
                    <c:v>88%</c:v>
                  </c:pt>
                  <c:pt idx="2">
                    <c:v>86%</c:v>
                  </c:pt>
                  <c:pt idx="3">
                    <c:v>87%</c:v>
                  </c:pt>
                </c15:dlblRangeCache>
              </c15:datalabelsRange>
            </c:ext>
            <c:ext xmlns:c16="http://schemas.microsoft.com/office/drawing/2014/chart" uri="{C3380CC4-5D6E-409C-BE32-E72D297353CC}">
              <c16:uniqueId val="{00000009-F777-4EE1-8037-A411480FB992}"/>
            </c:ext>
          </c:extLst>
        </c:ser>
        <c:dLbls>
          <c:dLblPos val="ctr"/>
          <c:showLegendKey val="0"/>
          <c:showVal val="1"/>
          <c:showCatName val="0"/>
          <c:showSerName val="0"/>
          <c:showPercent val="0"/>
          <c:showBubbleSize val="0"/>
        </c:dLbls>
        <c:gapWidth val="150"/>
        <c:overlap val="100"/>
        <c:axId val="698144680"/>
        <c:axId val="698140416"/>
      </c:barChart>
      <c:catAx>
        <c:axId val="698144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98140416"/>
        <c:crosses val="autoZero"/>
        <c:auto val="1"/>
        <c:lblAlgn val="ctr"/>
        <c:lblOffset val="100"/>
        <c:noMultiLvlLbl val="0"/>
      </c:catAx>
      <c:valAx>
        <c:axId val="6981404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6981446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Diagramok_PPT!$J$188</c:f>
              <c:strCache>
                <c:ptCount val="1"/>
                <c:pt idx="0">
                  <c:v>Non-spot barter</c:v>
                </c:pt>
              </c:strCache>
            </c:strRef>
          </c:tx>
          <c:spPr>
            <a:solidFill>
              <a:srgbClr val="80808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Diagramok_PPT!$I$189:$I$191</c:f>
              <c:numCache>
                <c:formatCode>General</c:formatCode>
                <c:ptCount val="3"/>
                <c:pt idx="0">
                  <c:v>2019</c:v>
                </c:pt>
                <c:pt idx="1">
                  <c:v>2020</c:v>
                </c:pt>
                <c:pt idx="2">
                  <c:v>2021</c:v>
                </c:pt>
              </c:numCache>
            </c:numRef>
          </c:cat>
          <c:val>
            <c:numRef>
              <c:f>Diagramok_PPT!$J$189:$J$191</c:f>
              <c:numCache>
                <c:formatCode>#,##0</c:formatCode>
                <c:ptCount val="3"/>
                <c:pt idx="0" formatCode="General">
                  <c:v>427</c:v>
                </c:pt>
                <c:pt idx="1">
                  <c:v>252</c:v>
                </c:pt>
                <c:pt idx="2">
                  <c:v>321.92964599999999</c:v>
                </c:pt>
              </c:numCache>
            </c:numRef>
          </c:val>
          <c:extLst>
            <c:ext xmlns:c16="http://schemas.microsoft.com/office/drawing/2014/chart" uri="{C3380CC4-5D6E-409C-BE32-E72D297353CC}">
              <c16:uniqueId val="{00000000-BAF6-4F10-A2C3-A878641A3869}"/>
            </c:ext>
          </c:extLst>
        </c:ser>
        <c:ser>
          <c:idx val="1"/>
          <c:order val="1"/>
          <c:tx>
            <c:strRef>
              <c:f>Diagramok_PPT!$K$188</c:f>
              <c:strCache>
                <c:ptCount val="1"/>
                <c:pt idx="0">
                  <c:v>Spot barter</c:v>
                </c:pt>
              </c:strCache>
            </c:strRef>
          </c:tx>
          <c:spPr>
            <a:solidFill>
              <a:srgbClr val="FFE6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hu-HU"/>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Diagramok_PPT!$I$189:$I$191</c:f>
              <c:numCache>
                <c:formatCode>General</c:formatCode>
                <c:ptCount val="3"/>
                <c:pt idx="0">
                  <c:v>2019</c:v>
                </c:pt>
                <c:pt idx="1">
                  <c:v>2020</c:v>
                </c:pt>
                <c:pt idx="2">
                  <c:v>2021</c:v>
                </c:pt>
              </c:numCache>
            </c:numRef>
          </c:cat>
          <c:val>
            <c:numRef>
              <c:f>Diagramok_PPT!$K$189:$K$191</c:f>
              <c:numCache>
                <c:formatCode>#,##0</c:formatCode>
                <c:ptCount val="3"/>
                <c:pt idx="0" formatCode="General">
                  <c:v>1433</c:v>
                </c:pt>
                <c:pt idx="1">
                  <c:v>1123</c:v>
                </c:pt>
                <c:pt idx="2">
                  <c:v>1474.591146</c:v>
                </c:pt>
              </c:numCache>
            </c:numRef>
          </c:val>
          <c:extLst>
            <c:ext xmlns:c16="http://schemas.microsoft.com/office/drawing/2014/chart" uri="{C3380CC4-5D6E-409C-BE32-E72D297353CC}">
              <c16:uniqueId val="{00000001-BAF6-4F10-A2C3-A878641A3869}"/>
            </c:ext>
          </c:extLst>
        </c:ser>
        <c:dLbls>
          <c:dLblPos val="ctr"/>
          <c:showLegendKey val="0"/>
          <c:showVal val="1"/>
          <c:showCatName val="0"/>
          <c:showSerName val="0"/>
          <c:showPercent val="0"/>
          <c:showBubbleSize val="0"/>
        </c:dLbls>
        <c:gapWidth val="150"/>
        <c:overlap val="100"/>
        <c:axId val="700999704"/>
        <c:axId val="700997736"/>
      </c:barChart>
      <c:catAx>
        <c:axId val="700999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700997736"/>
        <c:crosses val="autoZero"/>
        <c:auto val="1"/>
        <c:lblAlgn val="ctr"/>
        <c:lblOffset val="100"/>
        <c:noMultiLvlLbl val="0"/>
      </c:catAx>
      <c:valAx>
        <c:axId val="7009977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crossAx val="700999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Diagramok_PPT!$K$212</c:f>
              <c:strCache>
                <c:ptCount val="1"/>
                <c:pt idx="0">
                  <c:v>Spot</c:v>
                </c:pt>
              </c:strCache>
            </c:strRef>
          </c:tx>
          <c:spPr>
            <a:ln>
              <a:noFill/>
            </a:ln>
          </c:spPr>
          <c:dPt>
            <c:idx val="0"/>
            <c:bubble3D val="0"/>
            <c:spPr>
              <a:solidFill>
                <a:srgbClr val="FFE600"/>
              </a:solidFill>
              <a:ln w="19050">
                <a:noFill/>
              </a:ln>
              <a:effectLst/>
            </c:spPr>
            <c:extLst>
              <c:ext xmlns:c16="http://schemas.microsoft.com/office/drawing/2014/chart" uri="{C3380CC4-5D6E-409C-BE32-E72D297353CC}">
                <c16:uniqueId val="{00000001-7564-41B4-B33F-4E732BB3B17A}"/>
              </c:ext>
            </c:extLst>
          </c:dPt>
          <c:dPt>
            <c:idx val="1"/>
            <c:bubble3D val="0"/>
            <c:spPr>
              <a:solidFill>
                <a:srgbClr val="808080"/>
              </a:solidFill>
              <a:ln w="19050">
                <a:noFill/>
              </a:ln>
              <a:effectLst/>
            </c:spPr>
            <c:extLst>
              <c:ext xmlns:c16="http://schemas.microsoft.com/office/drawing/2014/chart" uri="{C3380CC4-5D6E-409C-BE32-E72D297353CC}">
                <c16:uniqueId val="{00000003-7564-41B4-B33F-4E732BB3B17A}"/>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hu-HU"/>
              </a:p>
            </c:txPr>
            <c:dLblPos val="outEnd"/>
            <c:showLegendKey val="0"/>
            <c:showVal val="1"/>
            <c:showCatName val="0"/>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Diagramok_PPT!$J$213:$J$214</c:f>
              <c:strCache>
                <c:ptCount val="2"/>
                <c:pt idx="0">
                  <c:v>Spot total</c:v>
                </c:pt>
                <c:pt idx="1">
                  <c:v>Spot barter</c:v>
                </c:pt>
              </c:strCache>
            </c:strRef>
          </c:cat>
          <c:val>
            <c:numRef>
              <c:f>Diagramok_PPT!$K$213:$K$214</c:f>
              <c:numCache>
                <c:formatCode>#,##0</c:formatCode>
                <c:ptCount val="2"/>
                <c:pt idx="0">
                  <c:v>62170.503356334659</c:v>
                </c:pt>
                <c:pt idx="1">
                  <c:v>1474.591146</c:v>
                </c:pt>
              </c:numCache>
            </c:numRef>
          </c:val>
          <c:extLst>
            <c:ext xmlns:c16="http://schemas.microsoft.com/office/drawing/2014/chart" uri="{C3380CC4-5D6E-409C-BE32-E72D297353CC}">
              <c16:uniqueId val="{00000004-7564-41B4-B33F-4E732BB3B17A}"/>
            </c:ext>
          </c:extLst>
        </c:ser>
        <c:dLbls>
          <c:dLblPos val="outEnd"/>
          <c:showLegendKey val="0"/>
          <c:showVal val="1"/>
          <c:showCatName val="0"/>
          <c:showSerName val="0"/>
          <c:showPercent val="0"/>
          <c:showBubbleSize val="0"/>
          <c:showLeaderLines val="1"/>
        </c:dLbls>
        <c:firstSliceAng val="4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hu-HU"/>
        </a:p>
      </c:txPr>
    </c:legend>
    <c:plotVisOnly val="1"/>
    <c:dispBlanksAs val="gap"/>
    <c:showDLblsOverMax val="0"/>
  </c:chart>
  <c:spPr>
    <a:noFill/>
    <a:ln>
      <a:noFill/>
    </a:ln>
    <a:effectLst/>
  </c:spPr>
  <c:txPr>
    <a:bodyPr/>
    <a:lstStyle/>
    <a:p>
      <a:pPr>
        <a:defRPr/>
      </a:pPr>
      <a:endParaRPr lang="hu-H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75A85089-C692-4DEA-AC49-04CF34D4FE14}" type="datetimeFigureOut">
              <a:rPr lang="en-GB" smtClean="0"/>
              <a:pPr/>
              <a:t>22/02/2022</a:t>
            </a:fld>
            <a:endParaRPr lang="en-GB"/>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D3A5C721-4BB5-4DB6-AD65-4BA2A62B05B6}" type="slidenum">
              <a:rPr lang="en-GB" smtClean="0"/>
              <a:pPr/>
              <a:t>‹#›</a:t>
            </a:fld>
            <a:endParaRPr lang="en-GB"/>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8045EBA9-A28D-4849-BFEA-AA04F6A21B63}" type="datetimeFigureOut">
              <a:rPr lang="en-GB" smtClean="0"/>
              <a:pPr/>
              <a:t>22/02/2022</a:t>
            </a:fld>
            <a:endParaRPr lang="en-GB"/>
          </a:p>
        </p:txBody>
      </p:sp>
      <p:sp>
        <p:nvSpPr>
          <p:cNvPr id="4" name="Slide Image Placeholder 3"/>
          <p:cNvSpPr>
            <a:spLocks noGrp="1" noRot="1" noChangeAspect="1"/>
          </p:cNvSpPr>
          <p:nvPr>
            <p:ph type="sldImg" idx="2"/>
          </p:nvPr>
        </p:nvSpPr>
        <p:spPr>
          <a:xfrm>
            <a:off x="760413" y="739775"/>
            <a:ext cx="5214937" cy="37004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B43D19E-BFDB-4C92-8EDD-32EDDA8F41DF}" type="slidenum">
              <a:rPr lang="en-GB" smtClean="0"/>
              <a:pPr/>
              <a:t>‹#›</a:t>
            </a:fld>
            <a:endParaRPr lang="en-GB"/>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2</a:t>
            </a:fld>
            <a:endParaRPr lang="en-GB" dirty="0"/>
          </a:p>
        </p:txBody>
      </p:sp>
    </p:spTree>
    <p:extLst>
      <p:ext uri="{BB962C8B-B14F-4D97-AF65-F5344CB8AC3E}">
        <p14:creationId xmlns:p14="http://schemas.microsoft.com/office/powerpoint/2010/main" val="2743892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15</a:t>
            </a:fld>
            <a:endParaRPr lang="en-GB"/>
          </a:p>
        </p:txBody>
      </p:sp>
    </p:spTree>
    <p:extLst>
      <p:ext uri="{BB962C8B-B14F-4D97-AF65-F5344CB8AC3E}">
        <p14:creationId xmlns:p14="http://schemas.microsoft.com/office/powerpoint/2010/main" val="3291831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E3F9B4B-CFE0-4457-925B-5A67E904EC49}" type="slidenum">
              <a:rPr lang="en-US"/>
              <a:pPr/>
              <a:t>16</a:t>
            </a:fld>
            <a:endParaRPr lang="en-US" dirty="0"/>
          </a:p>
        </p:txBody>
      </p:sp>
      <p:sp>
        <p:nvSpPr>
          <p:cNvPr id="3646468" name="Rectangle 4"/>
          <p:cNvSpPr>
            <a:spLocks noGrp="1" noRot="1" noChangeAspect="1" noChangeArrowheads="1" noTextEdit="1"/>
          </p:cNvSpPr>
          <p:nvPr>
            <p:ph type="sldImg"/>
          </p:nvPr>
        </p:nvSpPr>
        <p:spPr>
          <a:xfrm>
            <a:off x="968375" y="565150"/>
            <a:ext cx="4819650" cy="3421063"/>
          </a:xfrm>
          <a:ln/>
        </p:spPr>
      </p:sp>
      <p:sp>
        <p:nvSpPr>
          <p:cNvPr id="3646469" name="Rectangle 5"/>
          <p:cNvSpPr>
            <a:spLocks noGrp="1" noChangeArrowheads="1"/>
          </p:cNvSpPr>
          <p:nvPr>
            <p:ph type="body" idx="1"/>
          </p:nvPr>
        </p:nvSpPr>
        <p:spPr/>
        <p:txBody>
          <a:bodyPr/>
          <a:lstStyle/>
          <a:p>
            <a:pPr marL="168244" indent="-168244"/>
            <a:endParaRPr lang="en-US" dirty="0"/>
          </a:p>
        </p:txBody>
      </p:sp>
    </p:spTree>
    <p:extLst>
      <p:ext uri="{BB962C8B-B14F-4D97-AF65-F5344CB8AC3E}">
        <p14:creationId xmlns:p14="http://schemas.microsoft.com/office/powerpoint/2010/main" val="2104196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3</a:t>
            </a:fld>
            <a:endParaRPr lang="en-GB" dirty="0"/>
          </a:p>
        </p:txBody>
      </p:sp>
    </p:spTree>
    <p:extLst>
      <p:ext uri="{BB962C8B-B14F-4D97-AF65-F5344CB8AC3E}">
        <p14:creationId xmlns:p14="http://schemas.microsoft.com/office/powerpoint/2010/main" val="1608889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6</a:t>
            </a:fld>
            <a:endParaRPr lang="en-GB"/>
          </a:p>
        </p:txBody>
      </p:sp>
    </p:spTree>
    <p:extLst>
      <p:ext uri="{BB962C8B-B14F-4D97-AF65-F5344CB8AC3E}">
        <p14:creationId xmlns:p14="http://schemas.microsoft.com/office/powerpoint/2010/main" val="600496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7</a:t>
            </a:fld>
            <a:endParaRPr lang="en-GB"/>
          </a:p>
        </p:txBody>
      </p:sp>
    </p:spTree>
    <p:extLst>
      <p:ext uri="{BB962C8B-B14F-4D97-AF65-F5344CB8AC3E}">
        <p14:creationId xmlns:p14="http://schemas.microsoft.com/office/powerpoint/2010/main" val="56359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8</a:t>
            </a:fld>
            <a:endParaRPr lang="en-GB"/>
          </a:p>
        </p:txBody>
      </p:sp>
    </p:spTree>
    <p:extLst>
      <p:ext uri="{BB962C8B-B14F-4D97-AF65-F5344CB8AC3E}">
        <p14:creationId xmlns:p14="http://schemas.microsoft.com/office/powerpoint/2010/main" val="1868722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9</a:t>
            </a:fld>
            <a:endParaRPr lang="en-GB"/>
          </a:p>
        </p:txBody>
      </p:sp>
    </p:spTree>
    <p:extLst>
      <p:ext uri="{BB962C8B-B14F-4D97-AF65-F5344CB8AC3E}">
        <p14:creationId xmlns:p14="http://schemas.microsoft.com/office/powerpoint/2010/main" val="590963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11</a:t>
            </a:fld>
            <a:endParaRPr lang="en-GB"/>
          </a:p>
        </p:txBody>
      </p:sp>
    </p:spTree>
    <p:extLst>
      <p:ext uri="{BB962C8B-B14F-4D97-AF65-F5344CB8AC3E}">
        <p14:creationId xmlns:p14="http://schemas.microsoft.com/office/powerpoint/2010/main" val="1275757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12</a:t>
            </a:fld>
            <a:endParaRPr lang="en-GB"/>
          </a:p>
        </p:txBody>
      </p:sp>
    </p:spTree>
    <p:extLst>
      <p:ext uri="{BB962C8B-B14F-4D97-AF65-F5344CB8AC3E}">
        <p14:creationId xmlns:p14="http://schemas.microsoft.com/office/powerpoint/2010/main" val="1957352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14</a:t>
            </a:fld>
            <a:endParaRPr lang="en-GB"/>
          </a:p>
        </p:txBody>
      </p:sp>
    </p:spTree>
    <p:extLst>
      <p:ext uri="{BB962C8B-B14F-4D97-AF65-F5344CB8AC3E}">
        <p14:creationId xmlns:p14="http://schemas.microsoft.com/office/powerpoint/2010/main" val="18118091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grpSp>
        <p:nvGrpSpPr>
          <p:cNvPr id="9" name="Group 8"/>
          <p:cNvGrpSpPr/>
          <p:nvPr userDrawn="1"/>
        </p:nvGrpSpPr>
        <p:grpSpPr>
          <a:xfrm>
            <a:off x="0" y="1802587"/>
            <a:ext cx="10698163" cy="4946592"/>
            <a:chOff x="0" y="1628775"/>
            <a:chExt cx="12198350" cy="4469625"/>
          </a:xfrm>
        </p:grpSpPr>
        <p:sp>
          <p:nvSpPr>
            <p:cNvPr id="1032" name="Freeform 8"/>
            <p:cNvSpPr>
              <a:spLocks/>
            </p:cNvSpPr>
            <p:nvPr userDrawn="1"/>
          </p:nvSpPr>
          <p:spPr bwMode="gray">
            <a:xfrm>
              <a:off x="3072661" y="1628775"/>
              <a:ext cx="9125689" cy="3318440"/>
            </a:xfrm>
            <a:custGeom>
              <a:avLst/>
              <a:gdLst/>
              <a:ahLst/>
              <a:cxnLst>
                <a:cxn ang="0">
                  <a:pos x="0" y="2464"/>
                </a:cxn>
                <a:cxn ang="0">
                  <a:pos x="6761" y="0"/>
                </a:cxn>
                <a:cxn ang="0">
                  <a:pos x="6761" y="1290"/>
                </a:cxn>
                <a:cxn ang="0">
                  <a:pos x="0" y="2464"/>
                </a:cxn>
              </a:cxnLst>
              <a:rect l="0" t="0" r="r" b="b"/>
              <a:pathLst>
                <a:path w="6761" h="2464">
                  <a:moveTo>
                    <a:pt x="0" y="2464"/>
                  </a:moveTo>
                  <a:lnTo>
                    <a:pt x="6761" y="0"/>
                  </a:lnTo>
                  <a:lnTo>
                    <a:pt x="6761" y="1290"/>
                  </a:lnTo>
                  <a:lnTo>
                    <a:pt x="0" y="2464"/>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1026" name="Picture 2"/>
            <p:cNvPicPr>
              <a:picLocks noChangeAspect="1" noChangeArrowheads="1"/>
            </p:cNvPicPr>
            <p:nvPr userDrawn="1"/>
          </p:nvPicPr>
          <p:blipFill>
            <a:blip r:embed="rId2" cstate="print"/>
            <a:srcRect/>
            <a:stretch>
              <a:fillRect/>
            </a:stretch>
          </p:blipFill>
          <p:spPr bwMode="auto">
            <a:xfrm>
              <a:off x="0" y="4291200"/>
              <a:ext cx="3078523" cy="1807200"/>
            </a:xfrm>
            <a:prstGeom prst="rect">
              <a:avLst/>
            </a:prstGeom>
            <a:noFill/>
            <a:ln w="9525">
              <a:noFill/>
              <a:miter lim="800000"/>
              <a:headEnd/>
              <a:tailEnd/>
            </a:ln>
            <a:effectLst/>
          </p:spPr>
        </p:pic>
      </p:grpSp>
      <p:pic>
        <p:nvPicPr>
          <p:cNvPr id="10" name="Picture 2"/>
          <p:cNvPicPr>
            <a:picLocks noChangeAspect="1" noChangeArrowheads="1"/>
          </p:cNvPicPr>
          <p:nvPr userDrawn="1"/>
        </p:nvPicPr>
        <p:blipFill>
          <a:blip r:embed="rId3" cstate="print"/>
          <a:srcRect/>
          <a:stretch>
            <a:fillRect/>
          </a:stretch>
        </p:blipFill>
        <p:spPr bwMode="auto">
          <a:xfrm>
            <a:off x="2700692" y="6490987"/>
            <a:ext cx="983483" cy="74520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pic>
        <p:nvPicPr>
          <p:cNvPr id="5123" name="Picture 3"/>
          <p:cNvPicPr>
            <a:picLocks noChangeAspect="1" noChangeArrowheads="1"/>
          </p:cNvPicPr>
          <p:nvPr userDrawn="1"/>
        </p:nvPicPr>
        <p:blipFill>
          <a:blip r:embed="rId2" cstate="print"/>
          <a:srcRect/>
          <a:stretch>
            <a:fillRect/>
          </a:stretch>
        </p:blipFill>
        <p:spPr bwMode="auto">
          <a:xfrm>
            <a:off x="524106" y="1171345"/>
            <a:ext cx="9638313" cy="5749153"/>
          </a:xfrm>
          <a:prstGeom prst="rect">
            <a:avLst/>
          </a:prstGeom>
          <a:noFill/>
          <a:ln w="9525">
            <a:noFill/>
            <a:miter lim="800000"/>
            <a:headEnd/>
            <a:tailEnd/>
          </a:ln>
          <a:effectLst/>
        </p:spPr>
      </p:pic>
    </p:spTree>
    <p:extLst>
      <p:ext uri="{BB962C8B-B14F-4D97-AF65-F5344CB8AC3E}">
        <p14:creationId xmlns:p14="http://schemas.microsoft.com/office/powerpoint/2010/main" val="3195521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1090007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19677" y="659571"/>
            <a:ext cx="9457220" cy="505034"/>
          </a:xfrm>
        </p:spPr>
        <p:txBody>
          <a:bodyPr/>
          <a:lstStyle/>
          <a:p>
            <a:r>
              <a:rPr lang="en-US"/>
              <a:t>Click to edit Master title style</a:t>
            </a:r>
          </a:p>
        </p:txBody>
      </p:sp>
      <p:sp>
        <p:nvSpPr>
          <p:cNvPr id="3" name="Table Placeholder 2"/>
          <p:cNvSpPr>
            <a:spLocks noGrp="1"/>
          </p:cNvSpPr>
          <p:nvPr>
            <p:ph type="tbl" idx="1"/>
          </p:nvPr>
        </p:nvSpPr>
        <p:spPr>
          <a:xfrm>
            <a:off x="619677" y="1730178"/>
            <a:ext cx="9457220" cy="5158668"/>
          </a:xfrm>
        </p:spPr>
        <p:txBody>
          <a:bodyPr/>
          <a:lstStyle/>
          <a:p>
            <a:r>
              <a:rPr lang="en-US"/>
              <a:t>Click icon to add table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Rectangle 1"/>
          <p:cNvSpPr>
            <a:spLocks noChangeAspect="1"/>
          </p:cNvSpPr>
          <p:nvPr userDrawn="1"/>
        </p:nvSpPr>
        <p:spPr>
          <a:xfrm>
            <a:off x="2497491" y="1062986"/>
            <a:ext cx="7469803" cy="3623313"/>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886" y="5798203"/>
            <a:ext cx="1105408" cy="1295042"/>
          </a:xfrm>
          <a:prstGeom prst="rect">
            <a:avLst/>
          </a:prstGeom>
        </p:spPr>
      </p:pic>
    </p:spTree>
    <p:extLst>
      <p:ext uri="{BB962C8B-B14F-4D97-AF65-F5344CB8AC3E}">
        <p14:creationId xmlns:p14="http://schemas.microsoft.com/office/powerpoint/2010/main" val="2028642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190360286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72"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latin typeface="EYInterstate Regular" pitchFamily="2"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p:txBody>
          <a:bodyPr/>
          <a:lstStyle>
            <a:lvl1pPr algn="ctr">
              <a:defRPr/>
            </a:lvl1pPr>
          </a:lstStyle>
          <a:p>
            <a:r>
              <a:rPr lang="hu-HU" dirty="0"/>
              <a:t>REKLÁMTORTA 2014</a:t>
            </a:r>
            <a:endParaRPr lang="en-GB" dirty="0"/>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9" name="Picture 14" descr="C:\Documents and Settings\krisztina.wrana\Local Settings\Temporary Internet Files\Content.Word\Meme_logo.png"/>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221083" y="7171232"/>
            <a:ext cx="1267162" cy="185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Footer Placeholder 4"/>
          <p:cNvSpPr>
            <a:spLocks noGrp="1"/>
          </p:cNvSpPr>
          <p:nvPr>
            <p:ph type="ftr" sz="quarter" idx="11"/>
          </p:nvPr>
        </p:nvSpPr>
        <p:spPr/>
        <p:txBody>
          <a:bodyPr/>
          <a:lstStyle/>
          <a:p>
            <a:r>
              <a:rPr lang="en-GB"/>
              <a:t>Presentation title</a:t>
            </a:r>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38234"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2430343"/>
            <a:ext cx="4729936" cy="4421278"/>
          </a:xfrm>
        </p:spPr>
        <p:txBody>
          <a:bodyPr/>
          <a:lstStyle>
            <a:lvl1pPr>
              <a:defRPr sz="1200"/>
            </a:lvl1pPr>
            <a:lvl2pPr>
              <a:defRPr sz="1200"/>
            </a:lvl2pPr>
            <a:lvl3pPr marL="512763" indent="-168275">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41743" y="2410421"/>
            <a:ext cx="4729936" cy="4421278"/>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534908" y="1649445"/>
            <a:ext cx="4729936" cy="709182"/>
          </a:xfrm>
        </p:spPr>
        <p:txBody>
          <a:bodyPr anchor="b" anchorCtr="0"/>
          <a:lstStyle>
            <a:lvl1pPr>
              <a:buNone/>
              <a:defRPr b="1"/>
            </a:lvl1pPr>
          </a:lstStyle>
          <a:p>
            <a:pPr lvl="0"/>
            <a:r>
              <a:rPr lang="en-US"/>
              <a:t>Click to edit Master text styles</a:t>
            </a:r>
          </a:p>
        </p:txBody>
      </p:sp>
      <p:sp>
        <p:nvSpPr>
          <p:cNvPr id="11" name="Text Placeholder 9"/>
          <p:cNvSpPr>
            <a:spLocks noGrp="1"/>
          </p:cNvSpPr>
          <p:nvPr>
            <p:ph type="body" sz="quarter" idx="13"/>
          </p:nvPr>
        </p:nvSpPr>
        <p:spPr>
          <a:xfrm>
            <a:off x="5441743" y="1649445"/>
            <a:ext cx="4729936" cy="709182"/>
          </a:xfrm>
        </p:spPr>
        <p:txBody>
          <a:bodyPr anchor="b" anchorCtr="0"/>
          <a:lstStyle>
            <a:lvl1pPr>
              <a:buNone/>
              <a:defRPr b="1"/>
            </a:lvl1pPr>
          </a:lstStyle>
          <a:p>
            <a:pPr lvl="0"/>
            <a:r>
              <a:rPr lang="en-US"/>
              <a:t>Click to edit Master text styles</a:t>
            </a:r>
          </a:p>
        </p:txBody>
      </p:sp>
      <p:sp>
        <p:nvSpPr>
          <p:cNvPr id="9"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3" name="Text Placeholder 2"/>
          <p:cNvSpPr>
            <a:spLocks noGrp="1"/>
          </p:cNvSpPr>
          <p:nvPr>
            <p:ph type="body" sz="quarter" idx="11"/>
          </p:nvPr>
        </p:nvSpPr>
        <p:spPr>
          <a:xfrm>
            <a:off x="533053" y="1134964"/>
            <a:ext cx="9628347" cy="1818399"/>
          </a:xfrm>
        </p:spPr>
        <p:txBody>
          <a:bodyPr/>
          <a:lstStyle>
            <a:lvl1pPr marL="0" indent="0" algn="l">
              <a:lnSpc>
                <a:spcPct val="85000"/>
              </a:lnSpc>
              <a:spcBef>
                <a:spcPts val="0"/>
              </a:spcBef>
              <a:buNone/>
              <a:defRPr sz="5000" b="1">
                <a:solidFill>
                  <a:schemeClr val="bg2"/>
                </a:solidFill>
                <a:latin typeface="EYInterstate Light" pitchFamily="2" charset="0"/>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
        <p:nvSpPr>
          <p:cNvPr id="5"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4102"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99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rgbClr val="808080"/>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528647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vmlDrawing" Target="../drawings/vmlDrawing1.vml"/><Relationship Id="rId20"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7"/>
            </p:custDataLst>
            <p:extLst>
              <p:ext uri="{D42A27DB-BD31-4B8C-83A1-F6EECF244321}">
                <p14:modId xmlns:p14="http://schemas.microsoft.com/office/powerpoint/2010/main" val="4462526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8" name="think-cell Slide" r:id="rId18" imgW="270" imgH="270" progId="TCLayout.ActiveDocument.1">
                  <p:embed/>
                </p:oleObj>
              </mc:Choice>
              <mc:Fallback>
                <p:oleObj name="think-cell Slide" r:id="rId18" imgW="270" imgH="270" progId="TCLayout.ActiveDocument.1">
                  <p:embed/>
                  <p:pic>
                    <p:nvPicPr>
                      <p:cNvPr id="4" name="Object 3" hidden="1"/>
                      <p:cNvPicPr/>
                      <p:nvPr/>
                    </p:nvPicPr>
                    <p:blipFill>
                      <a:blip r:embed="rId19"/>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34909" y="303945"/>
            <a:ext cx="9628347" cy="862641"/>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534909" y="1577730"/>
            <a:ext cx="9628347" cy="5199338"/>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3028339" y="7107754"/>
            <a:ext cx="4018129" cy="223113"/>
          </a:xfrm>
          <a:prstGeom prst="rect">
            <a:avLst/>
          </a:prstGeom>
        </p:spPr>
        <p:txBody>
          <a:bodyPr vert="horz" lIns="0" tIns="0" rIns="0" bIns="0" rtlCol="0" anchor="t" anchorCtr="0">
            <a:noAutofit/>
          </a:bodyPr>
          <a:lstStyle>
            <a:lvl1pPr algn="l">
              <a:defRPr sz="1100">
                <a:solidFill>
                  <a:schemeClr val="bg1"/>
                </a:solidFill>
                <a:latin typeface="EYInterstate Light" pitchFamily="2" charset="0"/>
              </a:defRPr>
            </a:lvl1pPr>
          </a:lstStyle>
          <a:p>
            <a:pPr algn="ctr"/>
            <a:r>
              <a:rPr lang="hu-HU" dirty="0"/>
              <a:t>REKLÁMTORTA 2014</a:t>
            </a:r>
            <a:endParaRPr lang="en-GB" dirty="0"/>
          </a:p>
        </p:txBody>
      </p:sp>
      <p:sp>
        <p:nvSpPr>
          <p:cNvPr id="7" name="TextBox 6"/>
          <p:cNvSpPr txBox="1"/>
          <p:nvPr/>
        </p:nvSpPr>
        <p:spPr>
          <a:xfrm>
            <a:off x="534909" y="7107754"/>
            <a:ext cx="776686" cy="219129"/>
          </a:xfrm>
          <a:prstGeom prst="rect">
            <a:avLst/>
          </a:prstGeom>
          <a:noFill/>
        </p:spPr>
        <p:txBody>
          <a:bodyPr wrap="square" lIns="0" tIns="0" rIns="0" bIns="0" rtlCol="0">
            <a:noAutofit/>
          </a:bodyPr>
          <a:lstStyle/>
          <a:p>
            <a:r>
              <a:rPr lang="hu-HU" sz="1100" dirty="0" err="1">
                <a:solidFill>
                  <a:schemeClr val="bg1"/>
                </a:solidFill>
                <a:latin typeface="EYInterstate Light" pitchFamily="2" charset="0"/>
              </a:rPr>
              <a:t>Page</a:t>
            </a:r>
            <a:r>
              <a:rPr lang="hu-HU" sz="1100" dirty="0">
                <a:solidFill>
                  <a:schemeClr val="bg1"/>
                </a:solidFill>
                <a:latin typeface="EYInterstate Light" pitchFamily="2" charset="0"/>
              </a:rPr>
              <a:t> </a:t>
            </a:r>
            <a:fld id="{9AE4D82F-B047-469B-AC52-A46321747EAF}" type="slidenum">
              <a:rPr lang="en-GB" sz="1100" smtClean="0">
                <a:solidFill>
                  <a:schemeClr val="bg1"/>
                </a:solidFill>
                <a:latin typeface="EYInterstate Light" pitchFamily="2" charset="0"/>
              </a:rPr>
              <a:pPr/>
              <a:t>‹#›</a:t>
            </a:fld>
            <a:r>
              <a:rPr lang="hu-HU" sz="1100" dirty="0">
                <a:solidFill>
                  <a:schemeClr val="bg1"/>
                </a:solidFill>
                <a:latin typeface="EYInterstate Light" pitchFamily="2" charset="0"/>
              </a:rPr>
              <a:t>. </a:t>
            </a:r>
            <a:endParaRPr lang="en-GB" sz="1100" dirty="0">
              <a:solidFill>
                <a:schemeClr val="bg1"/>
              </a:solidFill>
              <a:latin typeface="EYInterstate Light" pitchFamily="2" charset="0"/>
            </a:endParaRPr>
          </a:p>
        </p:txBody>
      </p:sp>
      <p:pic>
        <p:nvPicPr>
          <p:cNvPr id="9" name="Picture 8"/>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9763337" y="6960129"/>
            <a:ext cx="399919" cy="408838"/>
          </a:xfrm>
          <a:prstGeom prst="rect">
            <a:avLst/>
          </a:prstGeom>
        </p:spPr>
      </p:pic>
    </p:spTree>
  </p:cSld>
  <p:clrMap bg1="lt1" tx1="dk1" bg2="lt2" tx2="dk2" accent1="accent1" accent2="accent2" accent3="accent3" accent4="accent4" accent5="accent5" accent6="accent6" hlink="hlink" folHlink="folHlink"/>
  <p:sldLayoutIdLst>
    <p:sldLayoutId id="2147483667" r:id="rId1"/>
    <p:sldLayoutId id="2147483681" r:id="rId2"/>
    <p:sldLayoutId id="2147483668" r:id="rId3"/>
    <p:sldLayoutId id="2147483669" r:id="rId4"/>
    <p:sldLayoutId id="2147483670" r:id="rId5"/>
    <p:sldLayoutId id="2147483671" r:id="rId6"/>
    <p:sldLayoutId id="2147483672" r:id="rId7"/>
    <p:sldLayoutId id="2147483673" r:id="rId8"/>
    <p:sldLayoutId id="2147483674" r:id="rId9"/>
    <p:sldLayoutId id="2147483676" r:id="rId10"/>
    <p:sldLayoutId id="2147483677" r:id="rId11"/>
    <p:sldLayoutId id="2147483678" r:id="rId12"/>
    <p:sldLayoutId id="2147483679" r:id="rId13"/>
    <p:sldLayoutId id="2147483680" r:id="rId14"/>
  </p:sldLayoutIdLst>
  <p:hf sldNum="0" hdr="0" dt="0"/>
  <p:txStyles>
    <p:titleStyle>
      <a:lvl1pPr algn="l" defTabSz="914400" rtl="0" eaLnBrk="1" latinLnBrk="0" hangingPunct="1">
        <a:lnSpc>
          <a:spcPct val="85000"/>
        </a:lnSpc>
        <a:spcBef>
          <a:spcPct val="0"/>
        </a:spcBef>
        <a:buNone/>
        <a:defRPr sz="3000" b="1" kern="1200">
          <a:solidFill>
            <a:schemeClr val="bg2"/>
          </a:solidFill>
          <a:latin typeface="EYInterstate Light" pitchFamily="2" charset="0"/>
          <a:ea typeface="+mj-ea"/>
          <a:cs typeface="Arial" pitchFamily="34" charset="0"/>
        </a:defRPr>
      </a:lvl1pPr>
    </p:titleStyle>
    <p:body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6.png"/><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chart" Target="../charts/chart5.xml"/><Relationship Id="rId2" Type="http://schemas.openxmlformats.org/officeDocument/2006/relationships/tags" Target="../tags/tag21.xml"/><Relationship Id="rId1" Type="http://schemas.openxmlformats.org/officeDocument/2006/relationships/vmlDrawing" Target="../drawings/vmlDrawing12.vml"/><Relationship Id="rId6" Type="http://schemas.openxmlformats.org/officeDocument/2006/relationships/image" Target="../media/image1.emf"/><Relationship Id="rId5" Type="http://schemas.openxmlformats.org/officeDocument/2006/relationships/oleObject" Target="../embeddings/oleObject12.bin"/><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chart" Target="../charts/chart6.xml"/><Relationship Id="rId2" Type="http://schemas.openxmlformats.org/officeDocument/2006/relationships/tags" Target="../tags/tag23.xml"/><Relationship Id="rId1" Type="http://schemas.openxmlformats.org/officeDocument/2006/relationships/vmlDrawing" Target="../drawings/vmlDrawing13.vml"/><Relationship Id="rId6" Type="http://schemas.openxmlformats.org/officeDocument/2006/relationships/image" Target="../media/image1.emf"/><Relationship Id="rId5" Type="http://schemas.openxmlformats.org/officeDocument/2006/relationships/oleObject" Target="../embeddings/oleObject13.bin"/><Relationship Id="rId4"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tags" Target="../tags/tag25.xml"/><Relationship Id="rId7" Type="http://schemas.openxmlformats.org/officeDocument/2006/relationships/image" Target="../media/image1.emf"/><Relationship Id="rId2" Type="http://schemas.openxmlformats.org/officeDocument/2006/relationships/tags" Target="../tags/tag24.xml"/><Relationship Id="rId1" Type="http://schemas.openxmlformats.org/officeDocument/2006/relationships/vmlDrawing" Target="../drawings/vmlDrawing14.vml"/><Relationship Id="rId6" Type="http://schemas.openxmlformats.org/officeDocument/2006/relationships/oleObject" Target="../embeddings/oleObject14.bin"/><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chart" Target="../charts/chart8.xml"/><Relationship Id="rId2" Type="http://schemas.openxmlformats.org/officeDocument/2006/relationships/tags" Target="../tags/tag26.xml"/><Relationship Id="rId1" Type="http://schemas.openxmlformats.org/officeDocument/2006/relationships/vmlDrawing" Target="../drawings/vmlDrawing15.vml"/><Relationship Id="rId6" Type="http://schemas.openxmlformats.org/officeDocument/2006/relationships/image" Target="../media/image1.emf"/><Relationship Id="rId5" Type="http://schemas.openxmlformats.org/officeDocument/2006/relationships/oleObject" Target="../embeddings/oleObject15.bin"/><Relationship Id="rId4"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chart" Target="../charts/chart9.xml"/><Relationship Id="rId3" Type="http://schemas.openxmlformats.org/officeDocument/2006/relationships/tags" Target="../tags/tag29.xml"/><Relationship Id="rId7" Type="http://schemas.openxmlformats.org/officeDocument/2006/relationships/image" Target="../media/image1.emf"/><Relationship Id="rId2" Type="http://schemas.openxmlformats.org/officeDocument/2006/relationships/tags" Target="../tags/tag28.xml"/><Relationship Id="rId1" Type="http://schemas.openxmlformats.org/officeDocument/2006/relationships/vmlDrawing" Target="../drawings/vmlDrawing16.vml"/><Relationship Id="rId6" Type="http://schemas.openxmlformats.org/officeDocument/2006/relationships/oleObject" Target="../embeddings/oleObject15.bin"/><Relationship Id="rId5" Type="http://schemas.openxmlformats.org/officeDocument/2006/relationships/notesSlide" Target="../notesSlides/notesSlide9.xml"/><Relationship Id="rId4" Type="http://schemas.openxmlformats.org/officeDocument/2006/relationships/slideLayout" Target="../slideLayouts/slideLayout3.xml"/><Relationship Id="rId9" Type="http://schemas.openxmlformats.org/officeDocument/2006/relationships/chart" Target="../charts/chart10.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30.xml"/><Relationship Id="rId1" Type="http://schemas.openxmlformats.org/officeDocument/2006/relationships/vmlDrawing" Target="../drawings/vmlDrawing17.vml"/><Relationship Id="rId6" Type="http://schemas.openxmlformats.org/officeDocument/2006/relationships/image" Target="../media/image1.emf"/><Relationship Id="rId5" Type="http://schemas.openxmlformats.org/officeDocument/2006/relationships/oleObject" Target="../embeddings/oleObject16.bin"/><Relationship Id="rId4"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image" Target="../media/image1.emf"/><Relationship Id="rId2" Type="http://schemas.openxmlformats.org/officeDocument/2006/relationships/tags" Target="../tags/tag6.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notesSlide" Target="../notesSlides/notesSlide1.xml"/><Relationship Id="rId4"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image" Target="../media/image1.emf"/><Relationship Id="rId2" Type="http://schemas.openxmlformats.org/officeDocument/2006/relationships/tags" Target="../tags/tag8.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0.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tags" Target="../tags/tag14.xml"/><Relationship Id="rId7" Type="http://schemas.openxmlformats.org/officeDocument/2006/relationships/image" Target="../media/image1.emf"/><Relationship Id="rId2" Type="http://schemas.openxmlformats.org/officeDocument/2006/relationships/tags" Target="../tags/tag13.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notesSlide" Target="../notesSlides/notesSlide3.xml"/><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tags" Target="../tags/tag16.xml"/><Relationship Id="rId7" Type="http://schemas.openxmlformats.org/officeDocument/2006/relationships/image" Target="../media/image1.emf"/><Relationship Id="rId2" Type="http://schemas.openxmlformats.org/officeDocument/2006/relationships/tags" Target="../tags/tag15.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tags" Target="../tags/tag18.xml"/><Relationship Id="rId7" Type="http://schemas.openxmlformats.org/officeDocument/2006/relationships/image" Target="../media/image1.emf"/><Relationship Id="rId2" Type="http://schemas.openxmlformats.org/officeDocument/2006/relationships/tags" Target="../tags/tag17.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notesSlide" Target="../notesSlides/notesSlide5.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tags" Target="../tags/tag20.xml"/><Relationship Id="rId7" Type="http://schemas.openxmlformats.org/officeDocument/2006/relationships/image" Target="../media/image1.emf"/><Relationship Id="rId2" Type="http://schemas.openxmlformats.org/officeDocument/2006/relationships/tags" Target="../tags/tag19.xml"/><Relationship Id="rId1" Type="http://schemas.openxmlformats.org/officeDocument/2006/relationships/vmlDrawing" Target="../drawings/vmlDrawing11.vml"/><Relationship Id="rId6" Type="http://schemas.openxmlformats.org/officeDocument/2006/relationships/oleObject" Target="../embeddings/oleObject11.bin"/><Relationship Id="rId5" Type="http://schemas.openxmlformats.org/officeDocument/2006/relationships/notesSlide" Target="../notesSlides/notesSlide6.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14189288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96" name="think-cell Slide" r:id="rId5" imgW="270" imgH="270" progId="TCLayout.ActiveDocument.1">
                  <p:embed/>
                </p:oleObj>
              </mc:Choice>
              <mc:Fallback>
                <p:oleObj name="think-cell Slide" r:id="rId5" imgW="270" imgH="270" progId="TCLayout.ActiveDocument.1">
                  <p:embed/>
                  <p:pic>
                    <p:nvPicPr>
                      <p:cNvPr id="6" name="Object 5"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30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2707618" y="2385927"/>
            <a:ext cx="7462877" cy="952216"/>
          </a:xfrm>
        </p:spPr>
        <p:txBody>
          <a:bodyPr/>
          <a:lstStyle/>
          <a:p>
            <a:r>
              <a:rPr lang="en-US" dirty="0">
                <a:solidFill>
                  <a:schemeClr val="bg1">
                    <a:lumMod val="75000"/>
                  </a:schemeClr>
                </a:solidFill>
                <a:latin typeface="+mn-lt"/>
              </a:rPr>
              <a:t>TELEVISION ADVERTISEMENT CAKE  </a:t>
            </a:r>
            <a:r>
              <a:rPr lang="hu-HU" dirty="0">
                <a:solidFill>
                  <a:schemeClr val="bg1">
                    <a:lumMod val="75000"/>
                  </a:schemeClr>
                </a:solidFill>
                <a:latin typeface="+mn-lt"/>
              </a:rPr>
              <a:t>2021</a:t>
            </a:r>
            <a:endParaRPr lang="en-US" dirty="0">
              <a:solidFill>
                <a:schemeClr val="bg1">
                  <a:lumMod val="75000"/>
                </a:schemeClr>
              </a:solidFill>
              <a:latin typeface="+mn-lt"/>
            </a:endParaRPr>
          </a:p>
        </p:txBody>
      </p:sp>
      <p:sp>
        <p:nvSpPr>
          <p:cNvPr id="3" name="Subtitle 2"/>
          <p:cNvSpPr>
            <a:spLocks noGrp="1"/>
          </p:cNvSpPr>
          <p:nvPr>
            <p:ph type="subTitle" idx="1"/>
          </p:nvPr>
        </p:nvSpPr>
        <p:spPr>
          <a:xfrm>
            <a:off x="2707618" y="3252799"/>
            <a:ext cx="7990545" cy="721793"/>
          </a:xfrm>
        </p:spPr>
        <p:txBody>
          <a:bodyPr/>
          <a:lstStyle/>
          <a:p>
            <a:pPr lvl="1"/>
            <a:r>
              <a:rPr lang="en-US" sz="2000" b="1" dirty="0">
                <a:latin typeface="+mn-lt"/>
              </a:rPr>
              <a:t>Advertising Revenue Survey of the</a:t>
            </a:r>
            <a:br>
              <a:rPr lang="en-US" sz="2000" b="1" dirty="0">
                <a:latin typeface="+mn-lt"/>
              </a:rPr>
            </a:br>
            <a:r>
              <a:rPr lang="en-US" sz="2000" b="1" dirty="0">
                <a:latin typeface="+mn-lt"/>
              </a:rPr>
              <a:t>Hungarian Television Market </a:t>
            </a:r>
            <a:r>
              <a:rPr lang="hu-HU" sz="2000" b="1" dirty="0">
                <a:latin typeface="+mn-lt"/>
              </a:rPr>
              <a:t>2021</a:t>
            </a:r>
            <a:br>
              <a:rPr lang="en-US" sz="2000" b="1" dirty="0">
                <a:latin typeface="+mn-lt"/>
              </a:rPr>
            </a:br>
            <a:endParaRPr lang="en-US" sz="2000" b="1" dirty="0">
              <a:latin typeface="+mn-lt"/>
            </a:endParaRPr>
          </a:p>
          <a:p>
            <a:pPr lvl="1"/>
            <a:r>
              <a:rPr lang="hu-HU" sz="2000">
                <a:solidFill>
                  <a:schemeClr val="bg1"/>
                </a:solidFill>
                <a:latin typeface="+mn-lt"/>
              </a:rPr>
              <a:t>22</a:t>
            </a:r>
            <a:r>
              <a:rPr lang="en-US" sz="2000">
                <a:solidFill>
                  <a:schemeClr val="bg1"/>
                </a:solidFill>
                <a:latin typeface="+mn-lt"/>
              </a:rPr>
              <a:t> </a:t>
            </a:r>
            <a:r>
              <a:rPr lang="en-US" sz="2000" dirty="0">
                <a:solidFill>
                  <a:schemeClr val="bg1"/>
                </a:solidFill>
                <a:latin typeface="+mn-lt"/>
              </a:rPr>
              <a:t>February 2022</a:t>
            </a:r>
          </a:p>
          <a:p>
            <a:pPr lvl="1"/>
            <a:endParaRPr lang="en-US" sz="2000" b="1" dirty="0">
              <a:solidFill>
                <a:schemeClr val="bg1"/>
              </a:solidFill>
            </a:endParaRPr>
          </a:p>
        </p:txBody>
      </p:sp>
      <p:pic>
        <p:nvPicPr>
          <p:cNvPr id="4" name="Picture 14" descr="C:\Documents and Settings\krisztina.wrana\Local Settings\Temporary Internet Files\Content.Word\Meme_logo.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3634" y="6465346"/>
            <a:ext cx="2837778" cy="41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4354064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2315" name="think-cell Slide" r:id="rId5" imgW="270" imgH="270" progId="TCLayout.ActiveDocument.1">
                  <p:embed/>
                </p:oleObj>
              </mc:Choice>
              <mc:Fallback>
                <p:oleObj name="think-cell Slide" r:id="rId5" imgW="270" imgH="270" progId="TCLayout.ActiveDocument.1">
                  <p:embed/>
                  <p:pic>
                    <p:nvPicPr>
                      <p:cNvPr id="3" name="Object 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a:solidFill>
                  <a:schemeClr val="bg1"/>
                </a:solidFill>
                <a:latin typeface="Arial" panose="020B0604020202020204" pitchFamily="34" charset="0"/>
              </a:rPr>
              <a:t>The development of public sector television advertising revenue (in million HUF)</a:t>
            </a:r>
            <a:endParaRPr lang="en-US" sz="2800" dirty="0">
              <a:solidFill>
                <a:srgbClr val="2C973E"/>
              </a:solidFill>
              <a:latin typeface="Arial" panose="020B0604020202020204" pitchFamily="34" charset="0"/>
            </a:endParaRPr>
          </a:p>
        </p:txBody>
      </p:sp>
      <p:sp>
        <p:nvSpPr>
          <p:cNvPr id="6"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graphicFrame>
        <p:nvGraphicFramePr>
          <p:cNvPr id="39" name="Chart 38">
            <a:extLst>
              <a:ext uri="{FF2B5EF4-FFF2-40B4-BE49-F238E27FC236}">
                <a16:creationId xmlns:a16="http://schemas.microsoft.com/office/drawing/2014/main" id="{DDF8BB4E-F1F1-4332-88DB-5D5E8131D1EF}"/>
              </a:ext>
            </a:extLst>
          </p:cNvPr>
          <p:cNvGraphicFramePr>
            <a:graphicFrameLocks/>
          </p:cNvGraphicFramePr>
          <p:nvPr>
            <p:extLst>
              <p:ext uri="{D42A27DB-BD31-4B8C-83A1-F6EECF244321}">
                <p14:modId xmlns:p14="http://schemas.microsoft.com/office/powerpoint/2010/main" val="667615286"/>
              </p:ext>
            </p:extLst>
          </p:nvPr>
        </p:nvGraphicFramePr>
        <p:xfrm>
          <a:off x="830443" y="1483970"/>
          <a:ext cx="9064800" cy="5306400"/>
        </p:xfrm>
        <a:graphic>
          <a:graphicData uri="http://schemas.openxmlformats.org/drawingml/2006/chart">
            <c:chart xmlns:c="http://schemas.openxmlformats.org/drawingml/2006/chart" xmlns:r="http://schemas.openxmlformats.org/officeDocument/2006/relationships" r:id="rId7"/>
          </a:graphicData>
        </a:graphic>
      </p:graphicFrame>
      <p:sp>
        <p:nvSpPr>
          <p:cNvPr id="40" name="Rectangle: Rounded Corners 39">
            <a:extLst>
              <a:ext uri="{FF2B5EF4-FFF2-40B4-BE49-F238E27FC236}">
                <a16:creationId xmlns:a16="http://schemas.microsoft.com/office/drawing/2014/main" id="{846984AD-DDDC-444F-A3BA-14C057F8685B}"/>
              </a:ext>
            </a:extLst>
          </p:cNvPr>
          <p:cNvSpPr/>
          <p:nvPr/>
        </p:nvSpPr>
        <p:spPr>
          <a:xfrm>
            <a:off x="2270281" y="1616983"/>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41" name="Rectangle: Rounded Corners 40">
            <a:extLst>
              <a:ext uri="{FF2B5EF4-FFF2-40B4-BE49-F238E27FC236}">
                <a16:creationId xmlns:a16="http://schemas.microsoft.com/office/drawing/2014/main" id="{A8D2DF49-0C78-4773-8867-8D484F1CCD07}"/>
              </a:ext>
            </a:extLst>
          </p:cNvPr>
          <p:cNvSpPr/>
          <p:nvPr/>
        </p:nvSpPr>
        <p:spPr>
          <a:xfrm>
            <a:off x="4283722" y="1609600"/>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42" name="Rectangle: Rounded Corners 41">
            <a:extLst>
              <a:ext uri="{FF2B5EF4-FFF2-40B4-BE49-F238E27FC236}">
                <a16:creationId xmlns:a16="http://schemas.microsoft.com/office/drawing/2014/main" id="{8614366F-5818-4883-A945-CD9F9C43DDB5}"/>
              </a:ext>
            </a:extLst>
          </p:cNvPr>
          <p:cNvSpPr/>
          <p:nvPr/>
        </p:nvSpPr>
        <p:spPr>
          <a:xfrm>
            <a:off x="6281661" y="1621988"/>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43" name="Rectangle: Rounded Corners 42">
            <a:extLst>
              <a:ext uri="{FF2B5EF4-FFF2-40B4-BE49-F238E27FC236}">
                <a16:creationId xmlns:a16="http://schemas.microsoft.com/office/drawing/2014/main" id="{D373E739-7CC9-440C-A7D8-BE9DEE49D89D}"/>
              </a:ext>
            </a:extLst>
          </p:cNvPr>
          <p:cNvSpPr/>
          <p:nvPr/>
        </p:nvSpPr>
        <p:spPr>
          <a:xfrm>
            <a:off x="8295102" y="1621988"/>
            <a:ext cx="900000" cy="4392000"/>
          </a:xfrm>
          <a:prstGeom prst="roundRect">
            <a:avLst/>
          </a:prstGeom>
          <a:noFill/>
          <a:ln w="1905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hu-HU" sz="1200" dirty="0">
              <a:solidFill>
                <a:schemeClr val="tx1"/>
              </a:solidFill>
            </a:endParaRPr>
          </a:p>
        </p:txBody>
      </p:sp>
      <p:sp>
        <p:nvSpPr>
          <p:cNvPr id="44" name="TextBox 43">
            <a:extLst>
              <a:ext uri="{FF2B5EF4-FFF2-40B4-BE49-F238E27FC236}">
                <a16:creationId xmlns:a16="http://schemas.microsoft.com/office/drawing/2014/main" id="{11B2FD5A-4478-44AB-B640-8F4DB9DF0512}"/>
              </a:ext>
            </a:extLst>
          </p:cNvPr>
          <p:cNvSpPr txBox="1"/>
          <p:nvPr/>
        </p:nvSpPr>
        <p:spPr>
          <a:xfrm>
            <a:off x="2326143" y="1381131"/>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6 996</a:t>
            </a:r>
          </a:p>
        </p:txBody>
      </p:sp>
      <p:sp>
        <p:nvSpPr>
          <p:cNvPr id="45" name="TextBox 44">
            <a:extLst>
              <a:ext uri="{FF2B5EF4-FFF2-40B4-BE49-F238E27FC236}">
                <a16:creationId xmlns:a16="http://schemas.microsoft.com/office/drawing/2014/main" id="{8CF6F0A3-00F0-43A0-BF1D-E417D481A439}"/>
              </a:ext>
            </a:extLst>
          </p:cNvPr>
          <p:cNvSpPr txBox="1"/>
          <p:nvPr/>
        </p:nvSpPr>
        <p:spPr>
          <a:xfrm>
            <a:off x="4339584" y="1363793"/>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8 067</a:t>
            </a:r>
          </a:p>
        </p:txBody>
      </p:sp>
      <p:sp>
        <p:nvSpPr>
          <p:cNvPr id="46" name="TextBox 45">
            <a:extLst>
              <a:ext uri="{FF2B5EF4-FFF2-40B4-BE49-F238E27FC236}">
                <a16:creationId xmlns:a16="http://schemas.microsoft.com/office/drawing/2014/main" id="{1DBA0587-5F52-463B-9864-0316DB20C88A}"/>
              </a:ext>
            </a:extLst>
          </p:cNvPr>
          <p:cNvSpPr txBox="1"/>
          <p:nvPr/>
        </p:nvSpPr>
        <p:spPr>
          <a:xfrm>
            <a:off x="6342961" y="1384452"/>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8 983</a:t>
            </a:r>
          </a:p>
        </p:txBody>
      </p:sp>
      <p:sp>
        <p:nvSpPr>
          <p:cNvPr id="47" name="TextBox 46">
            <a:extLst>
              <a:ext uri="{FF2B5EF4-FFF2-40B4-BE49-F238E27FC236}">
                <a16:creationId xmlns:a16="http://schemas.microsoft.com/office/drawing/2014/main" id="{92DFB6A6-00B4-4EB8-9F7E-9938F987B88A}"/>
              </a:ext>
            </a:extLst>
          </p:cNvPr>
          <p:cNvSpPr txBox="1"/>
          <p:nvPr/>
        </p:nvSpPr>
        <p:spPr>
          <a:xfrm>
            <a:off x="8350964" y="1368197"/>
            <a:ext cx="788276" cy="246221"/>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600" b="1" u="sng" dirty="0"/>
              <a:t>9 834</a:t>
            </a:r>
          </a:p>
        </p:txBody>
      </p:sp>
      <p:cxnSp>
        <p:nvCxnSpPr>
          <p:cNvPr id="48" name="Straight Arrow Connector 47">
            <a:extLst>
              <a:ext uri="{FF2B5EF4-FFF2-40B4-BE49-F238E27FC236}">
                <a16:creationId xmlns:a16="http://schemas.microsoft.com/office/drawing/2014/main" id="{AC9EB1AB-5A5A-4345-8AD6-3EC6853DCC37}"/>
              </a:ext>
            </a:extLst>
          </p:cNvPr>
          <p:cNvCxnSpPr/>
          <p:nvPr/>
        </p:nvCxnSpPr>
        <p:spPr>
          <a:xfrm>
            <a:off x="3313418" y="5251538"/>
            <a:ext cx="882267"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648D9812-D944-4532-AA72-71294EB3A187}"/>
              </a:ext>
            </a:extLst>
          </p:cNvPr>
          <p:cNvCxnSpPr/>
          <p:nvPr/>
        </p:nvCxnSpPr>
        <p:spPr>
          <a:xfrm>
            <a:off x="3284034" y="2407045"/>
            <a:ext cx="882267"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7FA07B73-9FBC-4AB3-8990-89CAA5CCA09A}"/>
              </a:ext>
            </a:extLst>
          </p:cNvPr>
          <p:cNvCxnSpPr/>
          <p:nvPr/>
        </p:nvCxnSpPr>
        <p:spPr>
          <a:xfrm>
            <a:off x="5349081" y="2407045"/>
            <a:ext cx="882267"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51" name="TextBox 1">
            <a:extLst>
              <a:ext uri="{FF2B5EF4-FFF2-40B4-BE49-F238E27FC236}">
                <a16:creationId xmlns:a16="http://schemas.microsoft.com/office/drawing/2014/main" id="{CF3F1861-B515-4F33-8C0E-EE5571B236B3}"/>
              </a:ext>
            </a:extLst>
          </p:cNvPr>
          <p:cNvSpPr txBox="1"/>
          <p:nvPr/>
        </p:nvSpPr>
        <p:spPr>
          <a:xfrm>
            <a:off x="3279439" y="4837525"/>
            <a:ext cx="9079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-10,4%</a:t>
            </a:r>
          </a:p>
        </p:txBody>
      </p:sp>
      <p:sp>
        <p:nvSpPr>
          <p:cNvPr id="52" name="TextBox 1">
            <a:extLst>
              <a:ext uri="{FF2B5EF4-FFF2-40B4-BE49-F238E27FC236}">
                <a16:creationId xmlns:a16="http://schemas.microsoft.com/office/drawing/2014/main" id="{EAF33E14-E429-40C8-8EE8-F5BE4DB39191}"/>
              </a:ext>
            </a:extLst>
          </p:cNvPr>
          <p:cNvSpPr txBox="1"/>
          <p:nvPr/>
        </p:nvSpPr>
        <p:spPr>
          <a:xfrm>
            <a:off x="3271658" y="2034367"/>
            <a:ext cx="961751"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-17,3%</a:t>
            </a:r>
          </a:p>
        </p:txBody>
      </p:sp>
      <p:sp>
        <p:nvSpPr>
          <p:cNvPr id="53" name="TextBox 1">
            <a:extLst>
              <a:ext uri="{FF2B5EF4-FFF2-40B4-BE49-F238E27FC236}">
                <a16:creationId xmlns:a16="http://schemas.microsoft.com/office/drawing/2014/main" id="{8C6C01C8-6468-4DD9-B140-B4F540236F6B}"/>
              </a:ext>
            </a:extLst>
          </p:cNvPr>
          <p:cNvSpPr txBox="1"/>
          <p:nvPr/>
        </p:nvSpPr>
        <p:spPr>
          <a:xfrm>
            <a:off x="5343231" y="2034367"/>
            <a:ext cx="954995"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-42,8%</a:t>
            </a:r>
          </a:p>
        </p:txBody>
      </p:sp>
      <p:cxnSp>
        <p:nvCxnSpPr>
          <p:cNvPr id="55" name="Straight Arrow Connector 54">
            <a:extLst>
              <a:ext uri="{FF2B5EF4-FFF2-40B4-BE49-F238E27FC236}">
                <a16:creationId xmlns:a16="http://schemas.microsoft.com/office/drawing/2014/main" id="{577E6230-55D9-4867-9989-22C3B317FA72}"/>
              </a:ext>
            </a:extLst>
          </p:cNvPr>
          <p:cNvCxnSpPr/>
          <p:nvPr/>
        </p:nvCxnSpPr>
        <p:spPr>
          <a:xfrm>
            <a:off x="3284034" y="3816487"/>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F1DACD3E-FEDC-4588-9BF2-F3D89DECF94E}"/>
              </a:ext>
            </a:extLst>
          </p:cNvPr>
          <p:cNvCxnSpPr/>
          <p:nvPr/>
        </p:nvCxnSpPr>
        <p:spPr>
          <a:xfrm>
            <a:off x="3313419" y="1663950"/>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46B43643-0A22-4AA2-BE9C-08C19F12B078}"/>
              </a:ext>
            </a:extLst>
          </p:cNvPr>
          <p:cNvCxnSpPr/>
          <p:nvPr/>
        </p:nvCxnSpPr>
        <p:spPr>
          <a:xfrm>
            <a:off x="5312904" y="3805600"/>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A0A68B05-AAFC-4A1C-A92F-5F6B6B1F0694}"/>
              </a:ext>
            </a:extLst>
          </p:cNvPr>
          <p:cNvCxnSpPr/>
          <p:nvPr/>
        </p:nvCxnSpPr>
        <p:spPr>
          <a:xfrm>
            <a:off x="5345372" y="5251538"/>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C9753DC9-E910-4A49-9CB6-AC1D9287247A}"/>
              </a:ext>
            </a:extLst>
          </p:cNvPr>
          <p:cNvCxnSpPr/>
          <p:nvPr/>
        </p:nvCxnSpPr>
        <p:spPr>
          <a:xfrm>
            <a:off x="5345371" y="1637421"/>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B2AD61D8-7E92-4A3B-86B9-C96A960877E7}"/>
              </a:ext>
            </a:extLst>
          </p:cNvPr>
          <p:cNvCxnSpPr/>
          <p:nvPr/>
        </p:nvCxnSpPr>
        <p:spPr>
          <a:xfrm>
            <a:off x="7315420" y="1637421"/>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2DB7CB52-6A9E-4C04-B80E-E5411057C78E}"/>
              </a:ext>
            </a:extLst>
          </p:cNvPr>
          <p:cNvCxnSpPr/>
          <p:nvPr/>
        </p:nvCxnSpPr>
        <p:spPr>
          <a:xfrm>
            <a:off x="7315420" y="2407045"/>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1EA5194E-8539-4478-BE1C-9C42944321DE}"/>
              </a:ext>
            </a:extLst>
          </p:cNvPr>
          <p:cNvCxnSpPr/>
          <p:nvPr/>
        </p:nvCxnSpPr>
        <p:spPr>
          <a:xfrm>
            <a:off x="7315419" y="3822567"/>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D0E2BE38-ADA3-4A39-8EAC-9CA711DF890E}"/>
              </a:ext>
            </a:extLst>
          </p:cNvPr>
          <p:cNvCxnSpPr/>
          <p:nvPr/>
        </p:nvCxnSpPr>
        <p:spPr>
          <a:xfrm>
            <a:off x="7315418" y="5251538"/>
            <a:ext cx="882267"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64" name="TextBox 1">
            <a:extLst>
              <a:ext uri="{FF2B5EF4-FFF2-40B4-BE49-F238E27FC236}">
                <a16:creationId xmlns:a16="http://schemas.microsoft.com/office/drawing/2014/main" id="{9040E0A0-3B46-4A9F-B046-A0EC39C641A3}"/>
              </a:ext>
            </a:extLst>
          </p:cNvPr>
          <p:cNvSpPr txBox="1"/>
          <p:nvPr/>
        </p:nvSpPr>
        <p:spPr>
          <a:xfrm>
            <a:off x="3249764" y="1256006"/>
            <a:ext cx="95447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+15,3%</a:t>
            </a:r>
          </a:p>
        </p:txBody>
      </p:sp>
      <p:sp>
        <p:nvSpPr>
          <p:cNvPr id="65" name="TextBox 1">
            <a:extLst>
              <a:ext uri="{FF2B5EF4-FFF2-40B4-BE49-F238E27FC236}">
                <a16:creationId xmlns:a16="http://schemas.microsoft.com/office/drawing/2014/main" id="{106F5D36-1A27-4223-A060-1CDB610CA892}"/>
              </a:ext>
            </a:extLst>
          </p:cNvPr>
          <p:cNvSpPr txBox="1"/>
          <p:nvPr/>
        </p:nvSpPr>
        <p:spPr>
          <a:xfrm>
            <a:off x="5282816" y="1257514"/>
            <a:ext cx="1004283"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+11,4%</a:t>
            </a:r>
          </a:p>
        </p:txBody>
      </p:sp>
      <p:sp>
        <p:nvSpPr>
          <p:cNvPr id="66" name="TextBox 1">
            <a:extLst>
              <a:ext uri="{FF2B5EF4-FFF2-40B4-BE49-F238E27FC236}">
                <a16:creationId xmlns:a16="http://schemas.microsoft.com/office/drawing/2014/main" id="{A458911C-34BC-466E-81C6-FD0E6D587657}"/>
              </a:ext>
            </a:extLst>
          </p:cNvPr>
          <p:cNvSpPr txBox="1"/>
          <p:nvPr/>
        </p:nvSpPr>
        <p:spPr>
          <a:xfrm>
            <a:off x="3233105" y="3416042"/>
            <a:ext cx="9079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+53,9%</a:t>
            </a:r>
          </a:p>
        </p:txBody>
      </p:sp>
      <p:sp>
        <p:nvSpPr>
          <p:cNvPr id="67" name="TextBox 1">
            <a:extLst>
              <a:ext uri="{FF2B5EF4-FFF2-40B4-BE49-F238E27FC236}">
                <a16:creationId xmlns:a16="http://schemas.microsoft.com/office/drawing/2014/main" id="{86927D34-FC9C-48C1-A5DF-C8AE035028AF}"/>
              </a:ext>
            </a:extLst>
          </p:cNvPr>
          <p:cNvSpPr txBox="1"/>
          <p:nvPr/>
        </p:nvSpPr>
        <p:spPr>
          <a:xfrm>
            <a:off x="5254536" y="3407948"/>
            <a:ext cx="879623"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+23,0%</a:t>
            </a:r>
          </a:p>
        </p:txBody>
      </p:sp>
      <p:sp>
        <p:nvSpPr>
          <p:cNvPr id="68" name="TextBox 1">
            <a:extLst>
              <a:ext uri="{FF2B5EF4-FFF2-40B4-BE49-F238E27FC236}">
                <a16:creationId xmlns:a16="http://schemas.microsoft.com/office/drawing/2014/main" id="{F1320CCC-96FD-4760-8B20-9155F0796B84}"/>
              </a:ext>
            </a:extLst>
          </p:cNvPr>
          <p:cNvSpPr txBox="1"/>
          <p:nvPr/>
        </p:nvSpPr>
        <p:spPr>
          <a:xfrm>
            <a:off x="5351645" y="4842364"/>
            <a:ext cx="891548"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+1,7%</a:t>
            </a:r>
          </a:p>
        </p:txBody>
      </p:sp>
      <p:sp>
        <p:nvSpPr>
          <p:cNvPr id="69" name="TextBox 1">
            <a:extLst>
              <a:ext uri="{FF2B5EF4-FFF2-40B4-BE49-F238E27FC236}">
                <a16:creationId xmlns:a16="http://schemas.microsoft.com/office/drawing/2014/main" id="{F7FEF192-25DB-435B-8D9B-82DD4BA3A9BF}"/>
              </a:ext>
            </a:extLst>
          </p:cNvPr>
          <p:cNvSpPr txBox="1"/>
          <p:nvPr/>
        </p:nvSpPr>
        <p:spPr>
          <a:xfrm>
            <a:off x="7315420" y="1256006"/>
            <a:ext cx="8738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+9,5%</a:t>
            </a:r>
          </a:p>
        </p:txBody>
      </p:sp>
      <p:sp>
        <p:nvSpPr>
          <p:cNvPr id="70" name="TextBox 1">
            <a:extLst>
              <a:ext uri="{FF2B5EF4-FFF2-40B4-BE49-F238E27FC236}">
                <a16:creationId xmlns:a16="http://schemas.microsoft.com/office/drawing/2014/main" id="{C50A573B-65AA-4CE6-BCA7-D9F83E1093FC}"/>
              </a:ext>
            </a:extLst>
          </p:cNvPr>
          <p:cNvSpPr txBox="1"/>
          <p:nvPr/>
        </p:nvSpPr>
        <p:spPr>
          <a:xfrm>
            <a:off x="7249274" y="2035015"/>
            <a:ext cx="1006175"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+12,9%</a:t>
            </a:r>
          </a:p>
        </p:txBody>
      </p:sp>
      <p:sp>
        <p:nvSpPr>
          <p:cNvPr id="71" name="TextBox 1">
            <a:extLst>
              <a:ext uri="{FF2B5EF4-FFF2-40B4-BE49-F238E27FC236}">
                <a16:creationId xmlns:a16="http://schemas.microsoft.com/office/drawing/2014/main" id="{535AA0DE-0B08-49ED-B540-B50E9FFA5E9D}"/>
              </a:ext>
            </a:extLst>
          </p:cNvPr>
          <p:cNvSpPr txBox="1"/>
          <p:nvPr/>
        </p:nvSpPr>
        <p:spPr>
          <a:xfrm>
            <a:off x="7247600" y="3405769"/>
            <a:ext cx="96418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+12,2%</a:t>
            </a:r>
          </a:p>
        </p:txBody>
      </p:sp>
      <p:sp>
        <p:nvSpPr>
          <p:cNvPr id="73" name="TextBox 1">
            <a:extLst>
              <a:ext uri="{FF2B5EF4-FFF2-40B4-BE49-F238E27FC236}">
                <a16:creationId xmlns:a16="http://schemas.microsoft.com/office/drawing/2014/main" id="{2EAA3A47-816B-4B83-91FB-66504C9AC9DB}"/>
              </a:ext>
            </a:extLst>
          </p:cNvPr>
          <p:cNvSpPr txBox="1"/>
          <p:nvPr/>
        </p:nvSpPr>
        <p:spPr>
          <a:xfrm>
            <a:off x="7315420" y="4831222"/>
            <a:ext cx="929746"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+5,0%</a:t>
            </a:r>
          </a:p>
        </p:txBody>
      </p:sp>
    </p:spTree>
    <p:extLst>
      <p:ext uri="{BB962C8B-B14F-4D97-AF65-F5344CB8AC3E}">
        <p14:creationId xmlns:p14="http://schemas.microsoft.com/office/powerpoint/2010/main" val="1907833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64052183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337" name="think-cell Slide" r:id="rId5" imgW="270" imgH="270" progId="TCLayout.ActiveDocument.1">
                  <p:embed/>
                </p:oleObj>
              </mc:Choice>
              <mc:Fallback>
                <p:oleObj name="think-cell Slide" r:id="rId5" imgW="270" imgH="270" progId="TCLayout.ActiveDocument.1">
                  <p:embed/>
                  <p:pic>
                    <p:nvPicPr>
                      <p:cNvPr id="3" name="Object 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sz="2400" dirty="0">
                <a:latin typeface="Arial" panose="020B0604020202020204" pitchFamily="34" charset="0"/>
              </a:rPr>
              <a:t>The development of advertising revenue from public and non-public spending excluding barter* (in million HUF)</a:t>
            </a:r>
          </a:p>
        </p:txBody>
      </p:sp>
      <p:sp>
        <p:nvSpPr>
          <p:cNvPr id="8"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sp>
        <p:nvSpPr>
          <p:cNvPr id="7" name="TextBox 5">
            <a:extLst>
              <a:ext uri="{FF2B5EF4-FFF2-40B4-BE49-F238E27FC236}">
                <a16:creationId xmlns:a16="http://schemas.microsoft.com/office/drawing/2014/main" id="{0F511A4C-1F42-47C4-A7E1-FEA97A778EC6}"/>
              </a:ext>
            </a:extLst>
          </p:cNvPr>
          <p:cNvSpPr txBox="1"/>
          <p:nvPr/>
        </p:nvSpPr>
        <p:spPr>
          <a:xfrm>
            <a:off x="8101467" y="6403423"/>
            <a:ext cx="2323385" cy="403209"/>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lnSpc>
                <a:spcPct val="85000"/>
              </a:lnSpc>
              <a:spcAft>
                <a:spcPts val="600"/>
              </a:spcAft>
              <a:buClr>
                <a:schemeClr val="accent2"/>
              </a:buClr>
              <a:buSzPct val="70000"/>
            </a:pPr>
            <a:r>
              <a:rPr lang="en-US" sz="1400" noProof="0" dirty="0"/>
              <a:t>*including CFA commissioned by the HG</a:t>
            </a:r>
          </a:p>
        </p:txBody>
      </p:sp>
      <p:graphicFrame>
        <p:nvGraphicFramePr>
          <p:cNvPr id="17" name="Chart 16">
            <a:extLst>
              <a:ext uri="{FF2B5EF4-FFF2-40B4-BE49-F238E27FC236}">
                <a16:creationId xmlns:a16="http://schemas.microsoft.com/office/drawing/2014/main" id="{5E0CF8DA-8C3E-485D-AFF2-FF8D7C415447}"/>
              </a:ext>
            </a:extLst>
          </p:cNvPr>
          <p:cNvGraphicFramePr>
            <a:graphicFrameLocks/>
          </p:cNvGraphicFramePr>
          <p:nvPr>
            <p:extLst>
              <p:ext uri="{D42A27DB-BD31-4B8C-83A1-F6EECF244321}">
                <p14:modId xmlns:p14="http://schemas.microsoft.com/office/powerpoint/2010/main" val="199377522"/>
              </p:ext>
            </p:extLst>
          </p:nvPr>
        </p:nvGraphicFramePr>
        <p:xfrm>
          <a:off x="984081" y="1166586"/>
          <a:ext cx="8730000" cy="5652000"/>
        </p:xfrm>
        <a:graphic>
          <a:graphicData uri="http://schemas.openxmlformats.org/drawingml/2006/chart">
            <c:chart xmlns:c="http://schemas.openxmlformats.org/drawingml/2006/chart" xmlns:r="http://schemas.openxmlformats.org/officeDocument/2006/relationships" r:id="rId7"/>
          </a:graphicData>
        </a:graphic>
      </p:graphicFrame>
      <p:cxnSp>
        <p:nvCxnSpPr>
          <p:cNvPr id="18" name="Straight Arrow Connector 17">
            <a:extLst>
              <a:ext uri="{FF2B5EF4-FFF2-40B4-BE49-F238E27FC236}">
                <a16:creationId xmlns:a16="http://schemas.microsoft.com/office/drawing/2014/main" id="{2EA5A5AB-3B87-4185-A87B-BFDE06E7F7AC}"/>
              </a:ext>
            </a:extLst>
          </p:cNvPr>
          <p:cNvCxnSpPr/>
          <p:nvPr/>
        </p:nvCxnSpPr>
        <p:spPr>
          <a:xfrm>
            <a:off x="3382936" y="3992586"/>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B8FD0AE6-1C3B-458C-8E4F-832BF2F8885C}"/>
              </a:ext>
            </a:extLst>
          </p:cNvPr>
          <p:cNvCxnSpPr/>
          <p:nvPr/>
        </p:nvCxnSpPr>
        <p:spPr>
          <a:xfrm>
            <a:off x="3382936" y="5873425"/>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525BAD5-0FAC-4448-AFF0-0461969359D0}"/>
              </a:ext>
            </a:extLst>
          </p:cNvPr>
          <p:cNvCxnSpPr/>
          <p:nvPr/>
        </p:nvCxnSpPr>
        <p:spPr>
          <a:xfrm>
            <a:off x="5307094" y="5860568"/>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726C7750-328A-4DF1-8B9C-A58A92D193EF}"/>
              </a:ext>
            </a:extLst>
          </p:cNvPr>
          <p:cNvCxnSpPr/>
          <p:nvPr/>
        </p:nvCxnSpPr>
        <p:spPr>
          <a:xfrm>
            <a:off x="5301401" y="3999729"/>
            <a:ext cx="882221"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978A54F9-7AEE-4108-BF43-2C57203730FA}"/>
              </a:ext>
            </a:extLst>
          </p:cNvPr>
          <p:cNvCxnSpPr/>
          <p:nvPr/>
        </p:nvCxnSpPr>
        <p:spPr>
          <a:xfrm>
            <a:off x="7219158" y="3999729"/>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0DE992-329C-404D-A503-35AAC297A729}"/>
              </a:ext>
            </a:extLst>
          </p:cNvPr>
          <p:cNvCxnSpPr/>
          <p:nvPr/>
        </p:nvCxnSpPr>
        <p:spPr>
          <a:xfrm>
            <a:off x="7219158" y="5860568"/>
            <a:ext cx="882309"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25" name="TextBox 1">
            <a:extLst>
              <a:ext uri="{FF2B5EF4-FFF2-40B4-BE49-F238E27FC236}">
                <a16:creationId xmlns:a16="http://schemas.microsoft.com/office/drawing/2014/main" id="{77256B77-391D-4663-9953-68F4BF3078E5}"/>
              </a:ext>
            </a:extLst>
          </p:cNvPr>
          <p:cNvSpPr txBox="1"/>
          <p:nvPr/>
        </p:nvSpPr>
        <p:spPr>
          <a:xfrm>
            <a:off x="3346747" y="3594671"/>
            <a:ext cx="9133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+5,6%</a:t>
            </a:r>
          </a:p>
        </p:txBody>
      </p:sp>
      <p:sp>
        <p:nvSpPr>
          <p:cNvPr id="26" name="TextBox 1">
            <a:extLst>
              <a:ext uri="{FF2B5EF4-FFF2-40B4-BE49-F238E27FC236}">
                <a16:creationId xmlns:a16="http://schemas.microsoft.com/office/drawing/2014/main" id="{1B83BB46-E70F-45FE-B934-14364FA87C79}"/>
              </a:ext>
            </a:extLst>
          </p:cNvPr>
          <p:cNvSpPr txBox="1"/>
          <p:nvPr/>
        </p:nvSpPr>
        <p:spPr>
          <a:xfrm>
            <a:off x="5339623" y="3594671"/>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-5,3%</a:t>
            </a:r>
          </a:p>
        </p:txBody>
      </p:sp>
      <p:sp>
        <p:nvSpPr>
          <p:cNvPr id="27" name="TextBox 1">
            <a:extLst>
              <a:ext uri="{FF2B5EF4-FFF2-40B4-BE49-F238E27FC236}">
                <a16:creationId xmlns:a16="http://schemas.microsoft.com/office/drawing/2014/main" id="{B62694A9-FEAA-482D-9F98-F89F02F0E828}"/>
              </a:ext>
            </a:extLst>
          </p:cNvPr>
          <p:cNvSpPr txBox="1"/>
          <p:nvPr/>
        </p:nvSpPr>
        <p:spPr>
          <a:xfrm>
            <a:off x="7102314" y="3594671"/>
            <a:ext cx="10146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+18,0%</a:t>
            </a:r>
          </a:p>
        </p:txBody>
      </p:sp>
      <p:sp>
        <p:nvSpPr>
          <p:cNvPr id="28" name="TextBox 1">
            <a:extLst>
              <a:ext uri="{FF2B5EF4-FFF2-40B4-BE49-F238E27FC236}">
                <a16:creationId xmlns:a16="http://schemas.microsoft.com/office/drawing/2014/main" id="{8C48A89F-7DC9-42DB-A2CA-5C1EF84EE1F2}"/>
              </a:ext>
            </a:extLst>
          </p:cNvPr>
          <p:cNvSpPr txBox="1"/>
          <p:nvPr/>
        </p:nvSpPr>
        <p:spPr>
          <a:xfrm>
            <a:off x="3281629" y="5443257"/>
            <a:ext cx="1011247"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+15,3%</a:t>
            </a:r>
          </a:p>
        </p:txBody>
      </p:sp>
      <p:sp>
        <p:nvSpPr>
          <p:cNvPr id="29" name="TextBox 1">
            <a:extLst>
              <a:ext uri="{FF2B5EF4-FFF2-40B4-BE49-F238E27FC236}">
                <a16:creationId xmlns:a16="http://schemas.microsoft.com/office/drawing/2014/main" id="{2E589B29-ED21-44BE-AC54-FBCFB256F57C}"/>
              </a:ext>
            </a:extLst>
          </p:cNvPr>
          <p:cNvSpPr txBox="1"/>
          <p:nvPr/>
        </p:nvSpPr>
        <p:spPr>
          <a:xfrm>
            <a:off x="5214524" y="5443257"/>
            <a:ext cx="1008909"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+11,4%</a:t>
            </a:r>
          </a:p>
        </p:txBody>
      </p:sp>
      <p:sp>
        <p:nvSpPr>
          <p:cNvPr id="30" name="TextBox 1">
            <a:extLst>
              <a:ext uri="{FF2B5EF4-FFF2-40B4-BE49-F238E27FC236}">
                <a16:creationId xmlns:a16="http://schemas.microsoft.com/office/drawing/2014/main" id="{56FF73B0-4538-40E9-9B06-DB3046558D5F}"/>
              </a:ext>
            </a:extLst>
          </p:cNvPr>
          <p:cNvSpPr txBox="1"/>
          <p:nvPr/>
        </p:nvSpPr>
        <p:spPr>
          <a:xfrm>
            <a:off x="7188083" y="5443257"/>
            <a:ext cx="9133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+9,5%</a:t>
            </a:r>
          </a:p>
        </p:txBody>
      </p:sp>
    </p:spTree>
    <p:extLst>
      <p:ext uri="{BB962C8B-B14F-4D97-AF65-F5344CB8AC3E}">
        <p14:creationId xmlns:p14="http://schemas.microsoft.com/office/powerpoint/2010/main" val="3523846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415939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4361" name="think-cell Slide" r:id="rId6" imgW="270" imgH="270" progId="TCLayout.ActiveDocument.1">
                  <p:embed/>
                </p:oleObj>
              </mc:Choice>
              <mc:Fallback>
                <p:oleObj name="think-cell Slide" r:id="rId6" imgW="270" imgH="270" progId="TCLayout.ActiveDocument.1">
                  <p:embed/>
                  <p:pic>
                    <p:nvPicPr>
                      <p:cNvPr id="3" name="Object 2"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4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34909" y="303945"/>
            <a:ext cx="9628347" cy="862641"/>
          </a:xfrm>
        </p:spPr>
        <p:txBody>
          <a:bodyPr/>
          <a:lstStyle/>
          <a:p>
            <a:r>
              <a:rPr lang="en-US" sz="2200" dirty="0">
                <a:latin typeface="Arial" panose="020B0604020202020204" pitchFamily="34" charset="0"/>
              </a:rPr>
              <a:t>Amount of television advertising revenues in the public and private sector of the past few years excluding barter* (in million HUF)</a:t>
            </a:r>
          </a:p>
        </p:txBody>
      </p:sp>
      <p:sp>
        <p:nvSpPr>
          <p:cNvPr id="8"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sp>
        <p:nvSpPr>
          <p:cNvPr id="11" name="TextBox 5">
            <a:extLst>
              <a:ext uri="{FF2B5EF4-FFF2-40B4-BE49-F238E27FC236}">
                <a16:creationId xmlns:a16="http://schemas.microsoft.com/office/drawing/2014/main" id="{24B95EEE-6808-429B-B6F9-EF1854BF99E4}"/>
              </a:ext>
            </a:extLst>
          </p:cNvPr>
          <p:cNvSpPr txBox="1"/>
          <p:nvPr/>
        </p:nvSpPr>
        <p:spPr>
          <a:xfrm>
            <a:off x="7839924" y="6355424"/>
            <a:ext cx="2323332" cy="403187"/>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lnSpc>
                <a:spcPct val="85000"/>
              </a:lnSpc>
              <a:spcAft>
                <a:spcPts val="600"/>
              </a:spcAft>
              <a:buClr>
                <a:schemeClr val="accent2"/>
              </a:buClr>
              <a:buSzPct val="70000"/>
            </a:pPr>
            <a:r>
              <a:rPr lang="en-US" sz="1400" dirty="0"/>
              <a:t>*including CFA commissioned by the HG</a:t>
            </a:r>
          </a:p>
        </p:txBody>
      </p:sp>
      <p:graphicFrame>
        <p:nvGraphicFramePr>
          <p:cNvPr id="10" name="Chart 9">
            <a:extLst>
              <a:ext uri="{FF2B5EF4-FFF2-40B4-BE49-F238E27FC236}">
                <a16:creationId xmlns:a16="http://schemas.microsoft.com/office/drawing/2014/main" id="{67D0CAD5-3890-419A-8272-869E41FB74C3}"/>
              </a:ext>
            </a:extLst>
          </p:cNvPr>
          <p:cNvGraphicFramePr>
            <a:graphicFrameLocks/>
          </p:cNvGraphicFramePr>
          <p:nvPr>
            <p:extLst>
              <p:ext uri="{D42A27DB-BD31-4B8C-83A1-F6EECF244321}">
                <p14:modId xmlns:p14="http://schemas.microsoft.com/office/powerpoint/2010/main" val="2628414510"/>
              </p:ext>
            </p:extLst>
          </p:nvPr>
        </p:nvGraphicFramePr>
        <p:xfrm>
          <a:off x="859881" y="1445011"/>
          <a:ext cx="8978400" cy="531360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72377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5385" name="think-cell Slide" r:id="rId5" imgW="270" imgH="270" progId="TCLayout.ActiveDocument.1">
                  <p:embed/>
                </p:oleObj>
              </mc:Choice>
              <mc:Fallback>
                <p:oleObj name="think-cell Slide" r:id="rId5" imgW="270" imgH="270" progId="TCLayout.ActiveDocument.1">
                  <p:embed/>
                  <p:pic>
                    <p:nvPicPr>
                      <p:cNvPr id="4" name="Object 3"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34909" y="355900"/>
            <a:ext cx="9628347" cy="862641"/>
          </a:xfrm>
        </p:spPr>
        <p:txBody>
          <a:bodyPr/>
          <a:lstStyle/>
          <a:p>
            <a:r>
              <a:rPr lang="en-US" sz="2800" dirty="0">
                <a:latin typeface="Arial" panose="020B0604020202020204" pitchFamily="34" charset="0"/>
              </a:rPr>
              <a:t>The development of barter revenues in the past </a:t>
            </a:r>
            <a:r>
              <a:rPr lang="hu-HU" sz="2800" dirty="0">
                <a:latin typeface="Arial" panose="020B0604020202020204" pitchFamily="34" charset="0"/>
              </a:rPr>
              <a:t>3</a:t>
            </a:r>
            <a:r>
              <a:rPr lang="en-US" sz="2800" dirty="0">
                <a:latin typeface="Arial" panose="020B0604020202020204" pitchFamily="34" charset="0"/>
              </a:rPr>
              <a:t> years (in million HUF)</a:t>
            </a:r>
          </a:p>
        </p:txBody>
      </p:sp>
      <p:sp>
        <p:nvSpPr>
          <p:cNvPr id="5"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graphicFrame>
        <p:nvGraphicFramePr>
          <p:cNvPr id="7" name="Chart 6">
            <a:extLst>
              <a:ext uri="{FF2B5EF4-FFF2-40B4-BE49-F238E27FC236}">
                <a16:creationId xmlns:a16="http://schemas.microsoft.com/office/drawing/2014/main" id="{675CB78C-CD30-4D99-95AB-5F819FE02C71}"/>
              </a:ext>
            </a:extLst>
          </p:cNvPr>
          <p:cNvGraphicFramePr>
            <a:graphicFrameLocks/>
          </p:cNvGraphicFramePr>
          <p:nvPr>
            <p:extLst>
              <p:ext uri="{D42A27DB-BD31-4B8C-83A1-F6EECF244321}">
                <p14:modId xmlns:p14="http://schemas.microsoft.com/office/powerpoint/2010/main" val="3677893501"/>
              </p:ext>
            </p:extLst>
          </p:nvPr>
        </p:nvGraphicFramePr>
        <p:xfrm>
          <a:off x="1011081" y="1506347"/>
          <a:ext cx="8676000" cy="5313600"/>
        </p:xfrm>
        <a:graphic>
          <a:graphicData uri="http://schemas.openxmlformats.org/drawingml/2006/chart">
            <c:chart xmlns:c="http://schemas.openxmlformats.org/drawingml/2006/chart" xmlns:r="http://schemas.openxmlformats.org/officeDocument/2006/relationships" r:id="rId7"/>
          </a:graphicData>
        </a:graphic>
      </p:graphicFrame>
      <p:cxnSp>
        <p:nvCxnSpPr>
          <p:cNvPr id="8" name="Straight Arrow Connector 7">
            <a:extLst>
              <a:ext uri="{FF2B5EF4-FFF2-40B4-BE49-F238E27FC236}">
                <a16:creationId xmlns:a16="http://schemas.microsoft.com/office/drawing/2014/main" id="{ABDECAF2-8816-426F-A5DF-51D6D6994F78}"/>
              </a:ext>
            </a:extLst>
          </p:cNvPr>
          <p:cNvCxnSpPr>
            <a:cxnSpLocks/>
          </p:cNvCxnSpPr>
          <p:nvPr/>
        </p:nvCxnSpPr>
        <p:spPr>
          <a:xfrm>
            <a:off x="3770788" y="3976414"/>
            <a:ext cx="1188000"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C4254DF9-50BF-4894-A03D-1E8B74B4B69E}"/>
              </a:ext>
            </a:extLst>
          </p:cNvPr>
          <p:cNvCxnSpPr>
            <a:cxnSpLocks/>
          </p:cNvCxnSpPr>
          <p:nvPr/>
        </p:nvCxnSpPr>
        <p:spPr>
          <a:xfrm>
            <a:off x="3704825" y="5712287"/>
            <a:ext cx="1188000"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10F941D-F866-487C-A18A-488BA3CC76BE}"/>
              </a:ext>
            </a:extLst>
          </p:cNvPr>
          <p:cNvCxnSpPr/>
          <p:nvPr/>
        </p:nvCxnSpPr>
        <p:spPr>
          <a:xfrm>
            <a:off x="6360311" y="5712287"/>
            <a:ext cx="118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4062D78-0C1D-4F6B-A48D-C83F8AB29AC2}"/>
              </a:ext>
            </a:extLst>
          </p:cNvPr>
          <p:cNvCxnSpPr/>
          <p:nvPr/>
        </p:nvCxnSpPr>
        <p:spPr>
          <a:xfrm>
            <a:off x="6360311" y="3976414"/>
            <a:ext cx="118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13" name="TextBox 1">
            <a:extLst>
              <a:ext uri="{FF2B5EF4-FFF2-40B4-BE49-F238E27FC236}">
                <a16:creationId xmlns:a16="http://schemas.microsoft.com/office/drawing/2014/main" id="{CFB08E90-AA05-4546-B759-BF261C54EBD5}"/>
              </a:ext>
            </a:extLst>
          </p:cNvPr>
          <p:cNvSpPr txBox="1"/>
          <p:nvPr/>
        </p:nvSpPr>
        <p:spPr>
          <a:xfrm>
            <a:off x="3881160" y="3542900"/>
            <a:ext cx="9133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-21,6%</a:t>
            </a:r>
          </a:p>
        </p:txBody>
      </p:sp>
      <p:sp>
        <p:nvSpPr>
          <p:cNvPr id="14" name="TextBox 1">
            <a:extLst>
              <a:ext uri="{FF2B5EF4-FFF2-40B4-BE49-F238E27FC236}">
                <a16:creationId xmlns:a16="http://schemas.microsoft.com/office/drawing/2014/main" id="{D4ECC128-F010-4F48-A961-2C582304A8AC}"/>
              </a:ext>
            </a:extLst>
          </p:cNvPr>
          <p:cNvSpPr txBox="1"/>
          <p:nvPr/>
        </p:nvSpPr>
        <p:spPr>
          <a:xfrm>
            <a:off x="3881160" y="5276604"/>
            <a:ext cx="913384"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-41,0%</a:t>
            </a:r>
          </a:p>
        </p:txBody>
      </p:sp>
      <p:sp>
        <p:nvSpPr>
          <p:cNvPr id="15" name="TextBox 1">
            <a:extLst>
              <a:ext uri="{FF2B5EF4-FFF2-40B4-BE49-F238E27FC236}">
                <a16:creationId xmlns:a16="http://schemas.microsoft.com/office/drawing/2014/main" id="{B1BE1C34-0335-4717-9C8C-79701A5ABF20}"/>
              </a:ext>
            </a:extLst>
          </p:cNvPr>
          <p:cNvSpPr txBox="1"/>
          <p:nvPr/>
        </p:nvSpPr>
        <p:spPr>
          <a:xfrm>
            <a:off x="6477971" y="3542900"/>
            <a:ext cx="107034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+31,3%</a:t>
            </a:r>
          </a:p>
        </p:txBody>
      </p:sp>
      <p:sp>
        <p:nvSpPr>
          <p:cNvPr id="16" name="TextBox 1">
            <a:extLst>
              <a:ext uri="{FF2B5EF4-FFF2-40B4-BE49-F238E27FC236}">
                <a16:creationId xmlns:a16="http://schemas.microsoft.com/office/drawing/2014/main" id="{204BE059-4B3A-4FE1-979F-4BD8FF704FD5}"/>
              </a:ext>
            </a:extLst>
          </p:cNvPr>
          <p:cNvSpPr txBox="1"/>
          <p:nvPr/>
        </p:nvSpPr>
        <p:spPr>
          <a:xfrm>
            <a:off x="6419141" y="5278773"/>
            <a:ext cx="107034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 +27,8%</a:t>
            </a:r>
          </a:p>
        </p:txBody>
      </p:sp>
    </p:spTree>
    <p:extLst>
      <p:ext uri="{BB962C8B-B14F-4D97-AF65-F5344CB8AC3E}">
        <p14:creationId xmlns:p14="http://schemas.microsoft.com/office/powerpoint/2010/main" val="2427258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6409" name="think-cell Slide" r:id="rId6" imgW="270" imgH="270" progId="TCLayout.ActiveDocument.1">
                  <p:embed/>
                </p:oleObj>
              </mc:Choice>
              <mc:Fallback>
                <p:oleObj name="think-cell Slide" r:id="rId6" imgW="270" imgH="27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hu-HU"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34909" y="360324"/>
            <a:ext cx="9628347" cy="862641"/>
          </a:xfrm>
        </p:spPr>
        <p:txBody>
          <a:bodyPr/>
          <a:lstStyle/>
          <a:p>
            <a:r>
              <a:rPr lang="en-US" sz="2400" dirty="0">
                <a:latin typeface="Arial" panose="020B0604020202020204" pitchFamily="34" charset="0"/>
              </a:rPr>
              <a:t>Distribution of barter revenue from spot and non-spot spending in 202</a:t>
            </a:r>
            <a:r>
              <a:rPr lang="hu-HU" sz="2400" dirty="0">
                <a:latin typeface="Arial" panose="020B0604020202020204" pitchFamily="34" charset="0"/>
              </a:rPr>
              <a:t>1</a:t>
            </a:r>
            <a:r>
              <a:rPr lang="en-US" sz="2400" dirty="0">
                <a:latin typeface="Arial" panose="020B0604020202020204" pitchFamily="34" charset="0"/>
              </a:rPr>
              <a:t>* (in million HUF and percentage)</a:t>
            </a:r>
          </a:p>
        </p:txBody>
      </p:sp>
      <p:sp>
        <p:nvSpPr>
          <p:cNvPr id="5"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sp>
        <p:nvSpPr>
          <p:cNvPr id="8" name="TextBox 5">
            <a:extLst>
              <a:ext uri="{FF2B5EF4-FFF2-40B4-BE49-F238E27FC236}">
                <a16:creationId xmlns:a16="http://schemas.microsoft.com/office/drawing/2014/main" id="{AC94CB71-FBEC-4B88-B172-1C03E2E77481}"/>
              </a:ext>
            </a:extLst>
          </p:cNvPr>
          <p:cNvSpPr txBox="1"/>
          <p:nvPr/>
        </p:nvSpPr>
        <p:spPr>
          <a:xfrm>
            <a:off x="7046468" y="6444606"/>
            <a:ext cx="2911019" cy="403187"/>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lnSpc>
                <a:spcPct val="85000"/>
              </a:lnSpc>
              <a:spcAft>
                <a:spcPts val="600"/>
              </a:spcAft>
              <a:buClr>
                <a:schemeClr val="accent2"/>
              </a:buClr>
              <a:buSzPct val="70000"/>
            </a:pPr>
            <a:r>
              <a:rPr lang="en-US" sz="1400" noProof="0" dirty="0"/>
              <a:t>*excluding </a:t>
            </a:r>
            <a:r>
              <a:rPr lang="en-US" sz="1400" dirty="0"/>
              <a:t>CFA commissioned by the Hungarian Government</a:t>
            </a:r>
          </a:p>
        </p:txBody>
      </p:sp>
      <p:graphicFrame>
        <p:nvGraphicFramePr>
          <p:cNvPr id="9" name="Chart 8">
            <a:extLst>
              <a:ext uri="{FF2B5EF4-FFF2-40B4-BE49-F238E27FC236}">
                <a16:creationId xmlns:a16="http://schemas.microsoft.com/office/drawing/2014/main" id="{7253BA64-2CF1-4EF9-8C75-345C8EB85A65}"/>
              </a:ext>
            </a:extLst>
          </p:cNvPr>
          <p:cNvGraphicFramePr>
            <a:graphicFrameLocks/>
          </p:cNvGraphicFramePr>
          <p:nvPr>
            <p:extLst>
              <p:ext uri="{D42A27DB-BD31-4B8C-83A1-F6EECF244321}">
                <p14:modId xmlns:p14="http://schemas.microsoft.com/office/powerpoint/2010/main" val="1355067292"/>
              </p:ext>
            </p:extLst>
          </p:nvPr>
        </p:nvGraphicFramePr>
        <p:xfrm>
          <a:off x="669081" y="1724919"/>
          <a:ext cx="4680000" cy="41400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0" name="Chart 9">
            <a:extLst>
              <a:ext uri="{FF2B5EF4-FFF2-40B4-BE49-F238E27FC236}">
                <a16:creationId xmlns:a16="http://schemas.microsoft.com/office/drawing/2014/main" id="{9763C062-DFC6-4A80-AF42-BC5FE43B89D1}"/>
              </a:ext>
            </a:extLst>
          </p:cNvPr>
          <p:cNvGraphicFramePr>
            <a:graphicFrameLocks/>
          </p:cNvGraphicFramePr>
          <p:nvPr>
            <p:extLst>
              <p:ext uri="{D42A27DB-BD31-4B8C-83A1-F6EECF244321}">
                <p14:modId xmlns:p14="http://schemas.microsoft.com/office/powerpoint/2010/main" val="4230366693"/>
              </p:ext>
            </p:extLst>
          </p:nvPr>
        </p:nvGraphicFramePr>
        <p:xfrm>
          <a:off x="5037403" y="1724919"/>
          <a:ext cx="4680000" cy="414000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2272277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72778843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432" name="think-cell Slide" r:id="rId5" imgW="270" imgH="270" progId="TCLayout.ActiveDocument.1">
                  <p:embed/>
                </p:oleObj>
              </mc:Choice>
              <mc:Fallback>
                <p:oleObj name="think-cell Slide" r:id="rId5" imgW="270" imgH="270" progId="TCLayout.ActiveDocument.1">
                  <p:embed/>
                  <p:pic>
                    <p:nvPicPr>
                      <p:cNvPr id="6" name="Object 5"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3" name="Content Placeholder 2"/>
          <p:cNvSpPr>
            <a:spLocks noGrp="1"/>
          </p:cNvSpPr>
          <p:nvPr>
            <p:ph idx="1"/>
          </p:nvPr>
        </p:nvSpPr>
        <p:spPr>
          <a:xfrm>
            <a:off x="534908" y="1181329"/>
            <a:ext cx="9628347" cy="5673104"/>
          </a:xfrm>
        </p:spPr>
        <p:txBody>
          <a:bodyPr/>
          <a:lstStyle/>
          <a:p>
            <a:pPr marL="355600" indent="-355600" algn="just">
              <a:lnSpc>
                <a:spcPct val="150000"/>
              </a:lnSpc>
            </a:pPr>
            <a:r>
              <a:rPr lang="en-US" sz="1500" dirty="0">
                <a:latin typeface="Arial" panose="020B0604020202020204" pitchFamily="34" charset="0"/>
                <a:cs typeface="Arial" panose="020B0604020202020204" pitchFamily="34" charset="0"/>
              </a:rPr>
              <a:t>In 2021 the television advertising revenue exceeded 73,2 billion HUF, excluding barter. The spending of the public sector increased by </a:t>
            </a:r>
            <a:r>
              <a:rPr lang="hu-HU" sz="1500" dirty="0">
                <a:latin typeface="Arial" panose="020B0604020202020204" pitchFamily="34" charset="0"/>
                <a:cs typeface="Arial" panose="020B0604020202020204" pitchFamily="34" charset="0"/>
              </a:rPr>
              <a:t>9,5</a:t>
            </a:r>
            <a:r>
              <a:rPr lang="en-US" sz="1500" dirty="0">
                <a:latin typeface="Arial" panose="020B0604020202020204" pitchFamily="34" charset="0"/>
                <a:cs typeface="Arial" panose="020B0604020202020204" pitchFamily="34" charset="0"/>
              </a:rPr>
              <a:t>% compared to last year. In 2021 the public sector television advertising revenue was nearly 10 billion HUF, including the CFA commissioned by the Hungarian Government. Therefore, the spending of the public sector makes up 13</a:t>
            </a:r>
            <a:r>
              <a:rPr lang="hu-HU" sz="1500" dirty="0">
                <a:latin typeface="Arial" panose="020B0604020202020204" pitchFamily="34" charset="0"/>
                <a:cs typeface="Arial" panose="020B0604020202020204" pitchFamily="34" charset="0"/>
              </a:rPr>
              <a:t>,1</a:t>
            </a:r>
            <a:r>
              <a:rPr lang="en-US" sz="1500" dirty="0">
                <a:latin typeface="Arial" panose="020B0604020202020204" pitchFamily="34" charset="0"/>
                <a:cs typeface="Arial" panose="020B0604020202020204" pitchFamily="34" charset="0"/>
              </a:rPr>
              <a:t> percent of the advertising revenue. </a:t>
            </a:r>
            <a:endParaRPr lang="hu-HU" sz="1500" dirty="0">
              <a:latin typeface="Arial" panose="020B0604020202020204" pitchFamily="34" charset="0"/>
              <a:cs typeface="Arial" panose="020B0604020202020204" pitchFamily="34" charset="0"/>
            </a:endParaRPr>
          </a:p>
          <a:p>
            <a:pPr marL="355600" indent="-355600" algn="just">
              <a:lnSpc>
                <a:spcPct val="150000"/>
              </a:lnSpc>
            </a:pPr>
            <a:r>
              <a:rPr lang="en-US" sz="1500" dirty="0">
                <a:latin typeface="Arial" panose="020B0604020202020204" pitchFamily="34" charset="0"/>
                <a:cs typeface="Arial" panose="020B0604020202020204" pitchFamily="34" charset="0"/>
              </a:rPr>
              <a:t>The commercial market corrected the decrease from 2020. In 2021 the commercial spot revenue increased by 18</a:t>
            </a:r>
            <a:r>
              <a:rPr lang="hu-HU" sz="1500" dirty="0">
                <a:latin typeface="Arial" panose="020B0604020202020204" pitchFamily="34" charset="0"/>
                <a:cs typeface="Arial" panose="020B0604020202020204" pitchFamily="34" charset="0"/>
              </a:rPr>
              <a:t>,3</a:t>
            </a:r>
            <a:r>
              <a:rPr lang="en-US" sz="1500" dirty="0">
                <a:latin typeface="Arial" panose="020B0604020202020204" pitchFamily="34" charset="0"/>
                <a:cs typeface="Arial" panose="020B0604020202020204" pitchFamily="34" charset="0"/>
              </a:rPr>
              <a:t>% compared to prior year, and by 1</a:t>
            </a:r>
            <a:r>
              <a:rPr lang="hu-HU" sz="1500" dirty="0">
                <a:latin typeface="Arial" panose="020B0604020202020204" pitchFamily="34" charset="0"/>
                <a:cs typeface="Arial" panose="020B0604020202020204" pitchFamily="34" charset="0"/>
              </a:rPr>
              <a:t>1,</a:t>
            </a:r>
            <a:r>
              <a:rPr lang="en-US" sz="1500" dirty="0">
                <a:latin typeface="Arial" panose="020B0604020202020204" pitchFamily="34" charset="0"/>
                <a:cs typeface="Arial" panose="020B0604020202020204" pitchFamily="34" charset="0"/>
              </a:rPr>
              <a:t>2% compared to 2019. The commercial non-spot revenue increased by 1</a:t>
            </a:r>
            <a:r>
              <a:rPr lang="hu-HU" sz="1500" dirty="0">
                <a:latin typeface="Arial" panose="020B0604020202020204" pitchFamily="34" charset="0"/>
                <a:cs typeface="Arial" panose="020B0604020202020204" pitchFamily="34" charset="0"/>
              </a:rPr>
              <a:t>4,7</a:t>
            </a:r>
            <a:r>
              <a:rPr lang="en-US" sz="1500" dirty="0">
                <a:latin typeface="Arial" panose="020B0604020202020204" pitchFamily="34" charset="0"/>
                <a:cs typeface="Arial" panose="020B0604020202020204" pitchFamily="34" charset="0"/>
              </a:rPr>
              <a:t>% compared to last year, and it makes up </a:t>
            </a:r>
            <a:r>
              <a:rPr lang="hu-HU" sz="1500" dirty="0">
                <a:latin typeface="Arial" panose="020B0604020202020204" pitchFamily="34" charset="0"/>
                <a:cs typeface="Arial" panose="020B0604020202020204" pitchFamily="34" charset="0"/>
              </a:rPr>
              <a:t>7,6</a:t>
            </a:r>
            <a:r>
              <a:rPr lang="en-US" sz="1500" dirty="0">
                <a:latin typeface="Arial" panose="020B0604020202020204" pitchFamily="34" charset="0"/>
                <a:cs typeface="Arial" panose="020B0604020202020204" pitchFamily="34" charset="0"/>
              </a:rPr>
              <a:t>% of the commercial market in 2021.</a:t>
            </a:r>
          </a:p>
          <a:p>
            <a:pPr marL="355600" indent="-355600" algn="just">
              <a:lnSpc>
                <a:spcPct val="150000"/>
              </a:lnSpc>
            </a:pPr>
            <a:r>
              <a:rPr lang="en-US" sz="1500" dirty="0">
                <a:latin typeface="Arial" panose="020B0604020202020204" pitchFamily="34" charset="0"/>
                <a:cs typeface="Arial" panose="020B0604020202020204" pitchFamily="34" charset="0"/>
              </a:rPr>
              <a:t>This year the analysis of barter revenues continued. Revenue from barter activities in 2021 exceeded 1.79 billion HUF, so the total television advertisement revenue including barter revenue was 75 billion HUF, which is a 17</a:t>
            </a:r>
            <a:r>
              <a:rPr lang="hu-HU" sz="1500" dirty="0">
                <a:latin typeface="Arial" panose="020B0604020202020204" pitchFamily="34" charset="0"/>
                <a:cs typeface="Arial" panose="020B0604020202020204" pitchFamily="34" charset="0"/>
              </a:rPr>
              <a:t>,1</a:t>
            </a:r>
            <a:r>
              <a:rPr lang="en-US" sz="1500" dirty="0">
                <a:latin typeface="Arial" panose="020B0604020202020204" pitchFamily="34" charset="0"/>
                <a:cs typeface="Arial" panose="020B0604020202020204" pitchFamily="34" charset="0"/>
              </a:rPr>
              <a:t> percent increase compared to last year.</a:t>
            </a:r>
          </a:p>
          <a:p>
            <a:pPr marL="355600" indent="-355600" algn="just">
              <a:lnSpc>
                <a:spcPct val="150000"/>
              </a:lnSpc>
            </a:pPr>
            <a:r>
              <a:rPr lang="en-US" sz="1500" dirty="0">
                <a:latin typeface="Arial" panose="020B0604020202020204" pitchFamily="34" charset="0"/>
                <a:cs typeface="Arial" panose="020B0604020202020204" pitchFamily="34" charset="0"/>
              </a:rPr>
              <a:t>On the whole, the advertising revenues both including and excluding barter have increased compared to last year. In 2021, the increase was 11 billion HUF including barter and 10,6 billion HUF excluding barter, which represents an increase of 17</a:t>
            </a:r>
            <a:r>
              <a:rPr lang="hu-HU" sz="1500" dirty="0">
                <a:latin typeface="Arial" panose="020B0604020202020204" pitchFamily="34" charset="0"/>
                <a:cs typeface="Arial" panose="020B0604020202020204" pitchFamily="34" charset="0"/>
              </a:rPr>
              <a:t>,1</a:t>
            </a:r>
            <a:r>
              <a:rPr lang="en-US" sz="1500" dirty="0">
                <a:latin typeface="Arial" panose="020B0604020202020204" pitchFamily="34" charset="0"/>
                <a:cs typeface="Arial" panose="020B0604020202020204" pitchFamily="34" charset="0"/>
              </a:rPr>
              <a:t> and 1</a:t>
            </a:r>
            <a:r>
              <a:rPr lang="hu-HU" sz="1500" dirty="0">
                <a:latin typeface="Arial" panose="020B0604020202020204" pitchFamily="34" charset="0"/>
                <a:cs typeface="Arial" panose="020B0604020202020204" pitchFamily="34" charset="0"/>
              </a:rPr>
              <a:t>6,8</a:t>
            </a:r>
            <a:r>
              <a:rPr lang="en-US" sz="1500" dirty="0">
                <a:latin typeface="Arial" panose="020B0604020202020204" pitchFamily="34" charset="0"/>
                <a:cs typeface="Arial" panose="020B0604020202020204" pitchFamily="34" charset="0"/>
              </a:rPr>
              <a:t> percent respectively. </a:t>
            </a:r>
            <a:r>
              <a:rPr lang="en-US" sz="1500" b="1" dirty="0">
                <a:latin typeface="Arial" panose="020B0604020202020204" pitchFamily="34" charset="0"/>
                <a:cs typeface="Arial" panose="020B0604020202020204" pitchFamily="34" charset="0"/>
              </a:rPr>
              <a:t>Revenues arising from private sector increased by 18</a:t>
            </a:r>
            <a:r>
              <a:rPr lang="hu-HU" sz="1500" b="1" dirty="0">
                <a:latin typeface="Arial" panose="020B0604020202020204" pitchFamily="34" charset="0"/>
                <a:cs typeface="Arial" panose="020B0604020202020204" pitchFamily="34" charset="0"/>
              </a:rPr>
              <a:t>,0</a:t>
            </a:r>
            <a:r>
              <a:rPr lang="en-US" sz="1500" b="1" dirty="0">
                <a:latin typeface="Arial" panose="020B0604020202020204" pitchFamily="34" charset="0"/>
                <a:cs typeface="Arial" panose="020B0604020202020204" pitchFamily="34" charset="0"/>
              </a:rPr>
              <a:t> percent, while public sector revenues increased by 9</a:t>
            </a:r>
            <a:r>
              <a:rPr lang="hu-HU" sz="1500" b="1" dirty="0">
                <a:latin typeface="Arial" panose="020B0604020202020204" pitchFamily="34" charset="0"/>
                <a:cs typeface="Arial" panose="020B0604020202020204" pitchFamily="34" charset="0"/>
              </a:rPr>
              <a:t>,5</a:t>
            </a:r>
            <a:r>
              <a:rPr lang="en-US" sz="1500" b="1" dirty="0">
                <a:latin typeface="Arial" panose="020B0604020202020204" pitchFamily="34" charset="0"/>
                <a:cs typeface="Arial" panose="020B0604020202020204" pitchFamily="34" charset="0"/>
              </a:rPr>
              <a:t> percent. </a:t>
            </a:r>
          </a:p>
        </p:txBody>
      </p:sp>
      <p:sp>
        <p:nvSpPr>
          <p:cNvPr id="2" name="Title 1"/>
          <p:cNvSpPr>
            <a:spLocks noGrp="1"/>
          </p:cNvSpPr>
          <p:nvPr>
            <p:ph type="title"/>
          </p:nvPr>
        </p:nvSpPr>
        <p:spPr>
          <a:xfrm>
            <a:off x="534909" y="303945"/>
            <a:ext cx="9628347" cy="862641"/>
          </a:xfrm>
        </p:spPr>
        <p:txBody>
          <a:bodyPr/>
          <a:lstStyle/>
          <a:p>
            <a:r>
              <a:rPr lang="en-US" dirty="0"/>
              <a:t>Summary</a:t>
            </a:r>
            <a:endParaRPr lang="en-US" dirty="0">
              <a:solidFill>
                <a:srgbClr val="2C973E"/>
              </a:solidFill>
            </a:endParaRPr>
          </a:p>
        </p:txBody>
      </p:sp>
      <p:sp>
        <p:nvSpPr>
          <p:cNvPr id="7" name="Footer Placeholder 3"/>
          <p:cNvSpPr>
            <a:spLocks noGrp="1"/>
          </p:cNvSpPr>
          <p:nvPr>
            <p:ph type="ftr" sz="quarter" idx="11"/>
          </p:nvPr>
        </p:nvSpPr>
        <p:spPr>
          <a:xfrm>
            <a:off x="3028339" y="7107754"/>
            <a:ext cx="4018129" cy="223113"/>
          </a:xfrm>
        </p:spPr>
        <p:txBody>
          <a:bodyPr/>
          <a:lstStyle/>
          <a:p>
            <a:r>
              <a:rPr lang="en-US"/>
              <a:t>TELEVISION ADVERTISEMENT CAKE 2021</a:t>
            </a:r>
          </a:p>
        </p:txBody>
      </p:sp>
    </p:spTree>
    <p:extLst>
      <p:ext uri="{BB962C8B-B14F-4D97-AF65-F5344CB8AC3E}">
        <p14:creationId xmlns:p14="http://schemas.microsoft.com/office/powerpoint/2010/main" val="1004681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rot="19887377">
            <a:off x="800099" y="2634816"/>
            <a:ext cx="8791575" cy="1842043"/>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3800" b="1" dirty="0">
                <a:solidFill>
                  <a:schemeClr val="bg1">
                    <a:lumMod val="20000"/>
                    <a:lumOff val="80000"/>
                  </a:schemeClr>
                </a:solidFill>
                <a:latin typeface="EYInterstate Light" panose="02000506000000020004" pitchFamily="2" charset="0"/>
              </a:rPr>
              <a:t>DRAFT</a:t>
            </a:r>
          </a:p>
        </p:txBody>
      </p:sp>
      <p:sp>
        <p:nvSpPr>
          <p:cNvPr id="3645442" name="Rectangle 2"/>
          <p:cNvSpPr>
            <a:spLocks noGrp="1" noChangeArrowheads="1"/>
          </p:cNvSpPr>
          <p:nvPr>
            <p:ph type="title"/>
          </p:nvPr>
        </p:nvSpPr>
        <p:spPr/>
        <p:txBody>
          <a:bodyPr/>
          <a:lstStyle/>
          <a:p>
            <a:r>
              <a:rPr lang="en-US" dirty="0"/>
              <a:t>Slide title here</a:t>
            </a:r>
            <a:endParaRPr lang="en-US" sz="9600" dirty="0"/>
          </a:p>
        </p:txBody>
      </p:sp>
      <p:sp>
        <p:nvSpPr>
          <p:cNvPr id="5" name="Rectangle 4"/>
          <p:cNvSpPr/>
          <p:nvPr/>
        </p:nvSpPr>
        <p:spPr>
          <a:xfrm>
            <a:off x="542259" y="489098"/>
            <a:ext cx="9622464" cy="6332349"/>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6" name="TextBox 5"/>
          <p:cNvSpPr txBox="1"/>
          <p:nvPr/>
        </p:nvSpPr>
        <p:spPr>
          <a:xfrm>
            <a:off x="1397213" y="1601341"/>
            <a:ext cx="9601206" cy="1883593"/>
          </a:xfrm>
          <a:prstGeom prst="rect">
            <a:avLst/>
          </a:prstGeom>
          <a:noFill/>
        </p:spPr>
        <p:txBody>
          <a:bodyPr wrap="square" lIns="0" tIns="36576" rIns="0" bIns="0" rtlCol="0">
            <a:spAutoFit/>
          </a:bodyPr>
          <a:lstStyle/>
          <a:p>
            <a:r>
              <a:rPr lang="en-US" sz="6000" b="1" dirty="0">
                <a:solidFill>
                  <a:srgbClr val="FFFFFF"/>
                </a:solidFill>
                <a:latin typeface="Arial" panose="020B0604020202020204" pitchFamily="34" charset="0"/>
                <a:cs typeface="Arial" panose="020B0604020202020204" pitchFamily="34" charset="0"/>
              </a:rPr>
              <a:t>Thank you for your attention!</a:t>
            </a:r>
          </a:p>
        </p:txBody>
      </p:sp>
      <p:pic>
        <p:nvPicPr>
          <p:cNvPr id="7" name="Picture 14" descr="C:\Documents and Settings\krisztina.wrana\Local Settings\Temporary Internet Files\Content.Word\Meme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1083" y="7172991"/>
            <a:ext cx="1267162" cy="185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ooter Placeholder 3">
            <a:extLst>
              <a:ext uri="{FF2B5EF4-FFF2-40B4-BE49-F238E27FC236}">
                <a16:creationId xmlns:a16="http://schemas.microsoft.com/office/drawing/2014/main" id="{5836A052-69D5-4A74-9BAD-053552F7E3C4}"/>
              </a:ext>
            </a:extLst>
          </p:cNvPr>
          <p:cNvSpPr txBox="1">
            <a:spLocks/>
          </p:cNvSpPr>
          <p:nvPr/>
        </p:nvSpPr>
        <p:spPr>
          <a:xfrm>
            <a:off x="3028339" y="7062489"/>
            <a:ext cx="4018129" cy="22311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100" dirty="0">
                <a:solidFill>
                  <a:schemeClr val="bg1"/>
                </a:solidFill>
                <a:latin typeface="EYInterstate Light" pitchFamily="2" charset="0"/>
              </a:rPr>
              <a:t>TELEVISION ADVERTISEMENT CAKE </a:t>
            </a:r>
            <a:r>
              <a:rPr lang="hu-HU" sz="1100" dirty="0">
                <a:solidFill>
                  <a:schemeClr val="bg1"/>
                </a:solidFill>
                <a:latin typeface="EYInterstate Light" pitchFamily="2" charset="0"/>
              </a:rPr>
              <a:t>2021</a:t>
            </a:r>
            <a:endParaRPr lang="en-US" sz="1100" dirty="0">
              <a:solidFill>
                <a:schemeClr val="bg1"/>
              </a:solidFill>
              <a:latin typeface="EYInterstate Light" pitchFamily="2"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534909" y="457200"/>
            <a:ext cx="5030319" cy="6319868"/>
          </a:xfrm>
          <a:prstGeom prst="rect">
            <a:avLst/>
          </a:prstGeom>
        </p:spPr>
        <p:txBody>
          <a:bodyPr/>
          <a:lst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u-HU" dirty="0"/>
              <a:t>EY | Assurance | Tax | Transactions | Consulting</a:t>
            </a:r>
          </a:p>
          <a:p>
            <a:pPr marL="0" indent="0" algn="just">
              <a:buFont typeface="Arial" pitchFamily="34" charset="0"/>
              <a:buNone/>
            </a:pPr>
            <a:endParaRPr lang="hu-HU" dirty="0"/>
          </a:p>
          <a:p>
            <a:pPr marL="0" indent="0" algn="just">
              <a:buNone/>
            </a:pPr>
            <a:r>
              <a:rPr lang="en-US" dirty="0"/>
              <a:t>About EY</a:t>
            </a:r>
          </a:p>
          <a:p>
            <a:pPr marL="0" indent="0" algn="just">
              <a:buNone/>
            </a:pPr>
            <a:r>
              <a:rPr lang="en-US" dirty="0"/>
              <a:t>EY is a global leader in assurance, tax, transaction and </a:t>
            </a:r>
            <a:r>
              <a:rPr lang="hu-HU" dirty="0" err="1"/>
              <a:t>consulting</a:t>
            </a:r>
            <a:r>
              <a:rPr lang="en-US" dirty="0"/>
              <a:t> services. The insights and quality services we deliver help build trust and confidence in the capital markets and in economies the world over. We develop outstanding leaders who team to deliver on our promises to all of our stakeholders. In so doing, we play a critical role in building a better working world for our people, for our clients and for our communities.</a:t>
            </a:r>
          </a:p>
          <a:p>
            <a:pPr marL="0" indent="0" algn="just">
              <a:buNone/>
            </a:pPr>
            <a:r>
              <a:rPr lang="en-US" dirty="0"/>
              <a:t> </a:t>
            </a:r>
          </a:p>
          <a:p>
            <a:pPr marL="0" indent="0" algn="just">
              <a:buNone/>
            </a:pPr>
            <a:r>
              <a:rPr lang="en-US" dirty="0"/>
              <a:t>EY refers to the global organization, and may refer to one or more, of the member firms of </a:t>
            </a:r>
            <a:r>
              <a:rPr lang="hu-HU" dirty="0"/>
              <a:t> </a:t>
            </a:r>
            <a:r>
              <a:rPr lang="en-US" dirty="0"/>
              <a:t>Ernst &amp; Young Global Limited, each of which is a separate legal entity. Ernst &amp; Young Global Limited, a UK company limited by guarantee, does not provide services to clients. For more information about our organization, please visit ey.com.</a:t>
            </a:r>
            <a:br>
              <a:rPr lang="en-US" dirty="0"/>
            </a:br>
            <a:endParaRPr lang="en-US" dirty="0"/>
          </a:p>
          <a:p>
            <a:pPr marL="0" indent="0" algn="just">
              <a:buNone/>
            </a:pPr>
            <a:endParaRPr lang="en-US" dirty="0"/>
          </a:p>
          <a:p>
            <a:pPr marL="0" indent="0" algn="just">
              <a:buNone/>
            </a:pPr>
            <a:r>
              <a:rPr lang="en-US" dirty="0"/>
              <a:t>© 20</a:t>
            </a:r>
            <a:r>
              <a:rPr lang="hu-HU" dirty="0"/>
              <a:t>22</a:t>
            </a:r>
            <a:r>
              <a:rPr lang="en-US" dirty="0"/>
              <a:t> Ernst &amp; Young </a:t>
            </a:r>
            <a:r>
              <a:rPr lang="hu-HU" dirty="0"/>
              <a:t>Consulting</a:t>
            </a:r>
            <a:r>
              <a:rPr lang="en-US" dirty="0"/>
              <a:t> Ltd.</a:t>
            </a:r>
          </a:p>
          <a:p>
            <a:pPr marL="0" indent="0" algn="just">
              <a:buNone/>
            </a:pPr>
            <a:r>
              <a:rPr lang="en-US" dirty="0"/>
              <a:t>All Rights Reserved.</a:t>
            </a:r>
          </a:p>
          <a:p>
            <a:pPr marL="0" indent="0" algn="just">
              <a:buNone/>
            </a:pPr>
            <a:r>
              <a:rPr lang="en-US" dirty="0"/>
              <a:t> </a:t>
            </a:r>
          </a:p>
          <a:p>
            <a:pPr marL="0" indent="0" algn="just">
              <a:buNone/>
            </a:pPr>
            <a:r>
              <a:rPr lang="en-US" dirty="0"/>
              <a:t>This material has been prepared for general informational purposes only and is not intended to</a:t>
            </a:r>
            <a:r>
              <a:rPr lang="hu-HU" dirty="0"/>
              <a:t> </a:t>
            </a:r>
            <a:r>
              <a:rPr lang="en-US" dirty="0"/>
              <a:t>be relied upon as accounting, tax, or other professional advice. Please refer to your advisors for</a:t>
            </a:r>
            <a:r>
              <a:rPr lang="hu-HU" dirty="0"/>
              <a:t> </a:t>
            </a:r>
            <a:r>
              <a:rPr lang="en-US" dirty="0"/>
              <a:t>specific advice.</a:t>
            </a:r>
          </a:p>
          <a:p>
            <a:pPr marL="0" indent="0" algn="just">
              <a:buNone/>
            </a:pPr>
            <a:endParaRPr lang="hu-HU" dirty="0"/>
          </a:p>
          <a:p>
            <a:pPr marL="0" indent="0" algn="just">
              <a:buNone/>
            </a:pPr>
            <a:endParaRPr lang="en-US" dirty="0"/>
          </a:p>
          <a:p>
            <a:pPr marL="0" indent="0" algn="just">
              <a:buNone/>
            </a:pPr>
            <a:r>
              <a:rPr lang="en-US" dirty="0"/>
              <a:t>ey.com/hu</a:t>
            </a:r>
          </a:p>
        </p:txBody>
      </p:sp>
      <p:sp>
        <p:nvSpPr>
          <p:cNvPr id="4" name="Footer Placeholder 3">
            <a:extLst>
              <a:ext uri="{FF2B5EF4-FFF2-40B4-BE49-F238E27FC236}">
                <a16:creationId xmlns:a16="http://schemas.microsoft.com/office/drawing/2014/main" id="{726A53CF-409B-4463-BC70-4733794E2180}"/>
              </a:ext>
            </a:extLst>
          </p:cNvPr>
          <p:cNvSpPr txBox="1">
            <a:spLocks/>
          </p:cNvSpPr>
          <p:nvPr/>
        </p:nvSpPr>
        <p:spPr>
          <a:xfrm>
            <a:off x="3028339" y="7062487"/>
            <a:ext cx="4018129" cy="22311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hu-HU" sz="1100" dirty="0">
                <a:solidFill>
                  <a:schemeClr val="bg1"/>
                </a:solidFill>
                <a:latin typeface="EYInterstate Light" pitchFamily="2" charset="0"/>
              </a:rPr>
              <a:t>TELEVISION ADVERTISEMENT CAKE 2021</a:t>
            </a:r>
          </a:p>
        </p:txBody>
      </p:sp>
    </p:spTree>
    <p:extLst>
      <p:ext uri="{BB962C8B-B14F-4D97-AF65-F5344CB8AC3E}">
        <p14:creationId xmlns:p14="http://schemas.microsoft.com/office/powerpoint/2010/main" val="2284880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69321929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20" name="think-cell Slide" r:id="rId6" imgW="270" imgH="270" progId="TCLayout.ActiveDocument.1">
                  <p:embed/>
                </p:oleObj>
              </mc:Choice>
              <mc:Fallback>
                <p:oleObj name="think-cell Slide" r:id="rId6" imgW="270" imgH="270" progId="TCLayout.ActiveDocument.1">
                  <p:embed/>
                  <p:pic>
                    <p:nvPicPr>
                      <p:cNvPr id="6" name="Object 5"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800" b="1" dirty="0">
              <a:solidFill>
                <a:schemeClr val="tx1"/>
              </a:solidFill>
              <a:latin typeface="EYInterstate Regular" panose="02000503020000020004" pitchFamily="2" charset="0"/>
              <a:ea typeface="+mj-ea"/>
              <a:cs typeface="Arial" panose="020B0604020202020204" pitchFamily="34" charset="0"/>
              <a:sym typeface="EYInterstate Regular" panose="02000503020000020004" pitchFamily="2" charset="0"/>
            </a:endParaRPr>
          </a:p>
        </p:txBody>
      </p:sp>
      <p:sp>
        <p:nvSpPr>
          <p:cNvPr id="3" name="Content Placeholder 2"/>
          <p:cNvSpPr>
            <a:spLocks noGrp="1"/>
          </p:cNvSpPr>
          <p:nvPr>
            <p:ph idx="1"/>
          </p:nvPr>
        </p:nvSpPr>
        <p:spPr>
          <a:xfrm>
            <a:off x="534907" y="1166586"/>
            <a:ext cx="9628347" cy="5086985"/>
          </a:xfrm>
        </p:spPr>
        <p:txBody>
          <a:bodyPr/>
          <a:lstStyle/>
          <a:p>
            <a:pPr marL="355600" indent="-355600">
              <a:spcBef>
                <a:spcPct val="70000"/>
              </a:spcBef>
            </a:pPr>
            <a:r>
              <a:rPr lang="hu-HU" sz="2100" b="1" dirty="0">
                <a:latin typeface="Arial" panose="020B0604020202020204" pitchFamily="34" charset="0"/>
                <a:cs typeface="Arial" panose="020B0604020202020204" pitchFamily="34" charset="0"/>
              </a:rPr>
              <a:t>The </a:t>
            </a:r>
            <a:r>
              <a:rPr lang="en-US" sz="2100" b="1" dirty="0">
                <a:latin typeface="Arial" panose="020B0604020202020204" pitchFamily="34" charset="0"/>
                <a:cs typeface="Arial" panose="020B0604020202020204" pitchFamily="34" charset="0"/>
              </a:rPr>
              <a:t>reported revenue generated from community facility advertisements (CFA) commissioned by the Hungarian Government </a:t>
            </a:r>
            <a:r>
              <a:rPr lang="hu-HU" sz="2100" b="1" dirty="0">
                <a:latin typeface="Arial" panose="020B0604020202020204" pitchFamily="34" charset="0"/>
                <a:cs typeface="Arial" panose="020B0604020202020204" pitchFamily="34" charset="0"/>
              </a:rPr>
              <a:t>is</a:t>
            </a:r>
            <a:r>
              <a:rPr lang="en-US" sz="2100" b="1" dirty="0">
                <a:latin typeface="Arial" panose="020B0604020202020204" pitchFamily="34" charset="0"/>
                <a:cs typeface="Arial" panose="020B0604020202020204" pitchFamily="34" charset="0"/>
              </a:rPr>
              <a:t> also included in the</a:t>
            </a:r>
            <a:r>
              <a:rPr lang="hu-HU" sz="2100" b="1" dirty="0">
                <a:latin typeface="Arial" panose="020B0604020202020204" pitchFamily="34" charset="0"/>
                <a:cs typeface="Arial" panose="020B0604020202020204" pitchFamily="34" charset="0"/>
              </a:rPr>
              <a:t> 2021</a:t>
            </a:r>
            <a:r>
              <a:rPr lang="en-US" sz="2100" b="1" dirty="0">
                <a:latin typeface="Arial" panose="020B0604020202020204" pitchFamily="34" charset="0"/>
                <a:cs typeface="Arial" panose="020B0604020202020204" pitchFamily="34" charset="0"/>
              </a:rPr>
              <a:t> analysis.</a:t>
            </a:r>
          </a:p>
          <a:p>
            <a:pPr marL="355600" indent="-355600">
              <a:spcBef>
                <a:spcPct val="70000"/>
              </a:spcBef>
            </a:pPr>
            <a:r>
              <a:rPr lang="en-US" sz="2100" dirty="0">
                <a:latin typeface="Arial" panose="020B0604020202020204" pitchFamily="34" charset="0"/>
                <a:cs typeface="Arial" panose="020B0604020202020204" pitchFamily="34" charset="0"/>
              </a:rPr>
              <a:t>The actual data used to determine the size of the television advertising market was provided directly by television companies, members of the Association of the Hungarian Electronic Broadcasters (hereinafter referred to as MEME) and the relevant sales houses. (The aggregated data does not contain an</a:t>
            </a:r>
            <a:r>
              <a:rPr lang="hu-HU" sz="2100" dirty="0">
                <a:latin typeface="Arial" panose="020B0604020202020204" pitchFamily="34" charset="0"/>
                <a:cs typeface="Arial" panose="020B0604020202020204" pitchFamily="34" charset="0"/>
              </a:rPr>
              <a:t>y</a:t>
            </a:r>
            <a:r>
              <a:rPr lang="en-US" sz="2100" dirty="0">
                <a:latin typeface="Arial" panose="020B0604020202020204" pitchFamily="34" charset="0"/>
                <a:cs typeface="Arial" panose="020B0604020202020204" pitchFamily="34" charset="0"/>
              </a:rPr>
              <a:t> estimate)</a:t>
            </a:r>
          </a:p>
          <a:p>
            <a:pPr marL="355600" indent="-355600">
              <a:spcBef>
                <a:spcPct val="70000"/>
              </a:spcBef>
            </a:pPr>
            <a:r>
              <a:rPr lang="en-US" sz="2100" dirty="0">
                <a:latin typeface="Arial" panose="020B0604020202020204" pitchFamily="34" charset="0"/>
                <a:cs typeface="Arial" panose="020B0604020202020204" pitchFamily="34" charset="0"/>
              </a:rPr>
              <a:t>We were provided with data for 79 television channels altogether.</a:t>
            </a:r>
          </a:p>
          <a:p>
            <a:pPr marL="355600" indent="-355600">
              <a:spcBef>
                <a:spcPct val="70000"/>
              </a:spcBef>
            </a:pPr>
            <a:r>
              <a:rPr lang="en-US" sz="2100" dirty="0">
                <a:latin typeface="Arial" panose="020B0604020202020204" pitchFamily="34" charset="0"/>
                <a:cs typeface="Arial" panose="020B0604020202020204" pitchFamily="34" charset="0"/>
              </a:rPr>
              <a:t>Data collection and analysis was performed by EY.</a:t>
            </a:r>
          </a:p>
          <a:p>
            <a:pPr marL="355600" indent="-355600">
              <a:spcBef>
                <a:spcPct val="70000"/>
              </a:spcBef>
            </a:pPr>
            <a:r>
              <a:rPr lang="en-US" sz="2100" dirty="0">
                <a:latin typeface="Arial" panose="020B0604020202020204" pitchFamily="34" charset="0"/>
                <a:cs typeface="Arial" panose="020B0604020202020204" pitchFamily="34" charset="0"/>
              </a:rPr>
              <a:t>All collected data have been destroyed after the analysis.</a:t>
            </a:r>
          </a:p>
          <a:p>
            <a:pPr marL="0" indent="0">
              <a:spcBef>
                <a:spcPct val="70000"/>
              </a:spcBef>
              <a:buNone/>
            </a:pPr>
            <a:endParaRPr lang="en-US" sz="500" dirty="0">
              <a:latin typeface="Arial" panose="020B0604020202020204" pitchFamily="34" charset="0"/>
              <a:cs typeface="Arial" panose="020B0604020202020204" pitchFamily="34" charset="0"/>
            </a:endParaRPr>
          </a:p>
          <a:p>
            <a:pPr marL="0" indent="0" algn="just">
              <a:buNone/>
            </a:pPr>
            <a:r>
              <a:rPr lang="en-US" sz="1050" dirty="0">
                <a:latin typeface="EYInterstate Light" panose="02000506000000020004" pitchFamily="2" charset="0"/>
              </a:rPr>
              <a:t>* Based on the 5/2017 decision (6 April) of the MEME general meeting: Public sector advertising revenue refers to all advertising revenue from the central budget and any advertising income derived from a business or market participant in which the state ownership - either directly or indirectly - holds at least 50% ownership or voting rights.</a:t>
            </a:r>
          </a:p>
        </p:txBody>
      </p:sp>
      <p:sp>
        <p:nvSpPr>
          <p:cNvPr id="2" name="Title 1"/>
          <p:cNvSpPr>
            <a:spLocks noGrp="1"/>
          </p:cNvSpPr>
          <p:nvPr>
            <p:ph type="title"/>
          </p:nvPr>
        </p:nvSpPr>
        <p:spPr/>
        <p:txBody>
          <a:bodyPr/>
          <a:lstStyle/>
          <a:p>
            <a:r>
              <a:rPr lang="en-US" sz="2800" dirty="0"/>
              <a:t>Television Advertisement Cake </a:t>
            </a:r>
            <a:r>
              <a:rPr lang="en-US" sz="2800" dirty="0">
                <a:latin typeface="+mj-lt"/>
              </a:rPr>
              <a:t>202</a:t>
            </a:r>
            <a:r>
              <a:rPr lang="hu-HU" sz="2800" dirty="0">
                <a:latin typeface="+mj-lt"/>
              </a:rPr>
              <a:t>1</a:t>
            </a:r>
            <a:endParaRPr lang="en-US" sz="2800" dirty="0">
              <a:latin typeface="+mj-lt"/>
            </a:endParaRPr>
          </a:p>
        </p:txBody>
      </p:sp>
      <p:sp>
        <p:nvSpPr>
          <p:cNvPr id="4" name="Footer Placeholder 3"/>
          <p:cNvSpPr>
            <a:spLocks noGrp="1"/>
          </p:cNvSpPr>
          <p:nvPr>
            <p:ph type="ftr" sz="quarter" idx="11"/>
          </p:nvPr>
        </p:nvSpPr>
        <p:spPr/>
        <p:txBody>
          <a:bodyPr/>
          <a:lstStyle/>
          <a:p>
            <a:r>
              <a:rPr lang="en-US" dirty="0"/>
              <a:t>TELEVISION ADVERTISEMENT CAKE 202</a:t>
            </a:r>
            <a:r>
              <a:rPr lang="hu-HU" dirty="0"/>
              <a:t>1</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23826286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44" name="think-cell Slide" r:id="rId6" imgW="270" imgH="270" progId="TCLayout.ActiveDocument.1">
                  <p:embed/>
                </p:oleObj>
              </mc:Choice>
              <mc:Fallback>
                <p:oleObj name="think-cell Slide" r:id="rId6" imgW="270" imgH="270"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a:solidFill>
                  <a:schemeClr val="bg1"/>
                </a:solidFill>
                <a:latin typeface="+mj-lt"/>
              </a:rPr>
              <a:t>List of data providers: </a:t>
            </a:r>
            <a:r>
              <a:rPr lang="hu-HU" sz="2800" dirty="0">
                <a:solidFill>
                  <a:schemeClr val="bg1"/>
                </a:solidFill>
                <a:latin typeface="+mj-lt"/>
              </a:rPr>
              <a:t>79</a:t>
            </a:r>
            <a:r>
              <a:rPr lang="en-US" sz="2800" dirty="0">
                <a:solidFill>
                  <a:schemeClr val="bg1"/>
                </a:solidFill>
                <a:latin typeface="+mj-lt"/>
              </a:rPr>
              <a:t> channels</a:t>
            </a:r>
          </a:p>
        </p:txBody>
      </p:sp>
      <p:sp>
        <p:nvSpPr>
          <p:cNvPr id="9" name="Rectangle 3"/>
          <p:cNvSpPr>
            <a:spLocks noGrp="1" noChangeArrowheads="1"/>
          </p:cNvSpPr>
          <p:nvPr>
            <p:ph sz="half" idx="1"/>
          </p:nvPr>
        </p:nvSpPr>
        <p:spPr>
          <a:xfrm>
            <a:off x="686364" y="1262239"/>
            <a:ext cx="2386421" cy="5032893"/>
          </a:xfrm>
        </p:spPr>
        <p:txBody>
          <a:bodyPr>
            <a:noAutofit/>
          </a:bodyPr>
          <a:lstStyle/>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Klub</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II</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Cool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Film+</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Gold</a:t>
            </a:r>
          </a:p>
          <a:p>
            <a:pPr marL="360363" indent="-360363" eaLnBrk="0" hangingPunct="0">
              <a:buClr>
                <a:srgbClr val="FFD200"/>
              </a:buClr>
              <a:buSzPct val="75000"/>
              <a:buFont typeface="Arial" charset="0"/>
              <a:buChar char="►"/>
              <a:defRPr/>
            </a:pPr>
            <a:r>
              <a:rPr lang="en-US" sz="1400" kern="0" dirty="0" err="1">
                <a:latin typeface="Arial" panose="020B0604020202020204" pitchFamily="34" charset="0"/>
                <a:cs typeface="Arial" panose="020B0604020202020204" pitchFamily="34" charset="0"/>
              </a:rPr>
              <a:t>Muzsika</a:t>
            </a:r>
            <a:endParaRPr lang="en-US"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en-US" sz="1400" kern="0" dirty="0" err="1">
                <a:latin typeface="Arial" panose="020B0604020202020204" pitchFamily="34" charset="0"/>
                <a:cs typeface="Arial" panose="020B0604020202020204" pitchFamily="34" charset="0"/>
              </a:rPr>
              <a:t>Sorozat</a:t>
            </a:r>
            <a:r>
              <a:rPr lang="en-US" sz="1400" kern="0" dirty="0">
                <a:latin typeface="Arial" panose="020B0604020202020204" pitchFamily="34" charset="0"/>
                <a:cs typeface="Arial" panose="020B0604020202020204" pitchFamily="34" charset="0"/>
              </a:rPr>
              <a:t>+</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Paramount Channel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Comedy Central</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Comedy Central Family</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Nickelodeon</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Nick Jr.</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Nicktoons</a:t>
            </a:r>
            <a:endParaRPr lang="en-US"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MTV</a:t>
            </a: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RTL Spike</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HISTORY</a:t>
            </a:r>
            <a:endParaRPr lang="en-US"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AMC</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en-US" sz="1400" kern="0" dirty="0">
                <a:latin typeface="Arial" panose="020B0604020202020204" pitchFamily="34" charset="0"/>
                <a:cs typeface="Arial" panose="020B0604020202020204" pitchFamily="34" charset="0"/>
              </a:rPr>
              <a:t>Film Café</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Film </a:t>
            </a:r>
            <a:r>
              <a:rPr lang="hu-HU" sz="1400" kern="0" dirty="0" err="1">
                <a:latin typeface="Arial" panose="020B0604020202020204" pitchFamily="34" charset="0"/>
                <a:cs typeface="Arial" panose="020B0604020202020204" pitchFamily="34" charset="0"/>
              </a:rPr>
              <a:t>Mania</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en-US"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en-US" sz="1400" kern="0" dirty="0">
              <a:latin typeface="Arial" panose="020B0604020202020204" pitchFamily="34" charset="0"/>
              <a:cs typeface="Arial" panose="020B0604020202020204" pitchFamily="34" charset="0"/>
            </a:endParaRPr>
          </a:p>
        </p:txBody>
      </p:sp>
      <p:sp>
        <p:nvSpPr>
          <p:cNvPr id="10" name="Rectangle 3"/>
          <p:cNvSpPr txBox="1">
            <a:spLocks noChangeArrowheads="1"/>
          </p:cNvSpPr>
          <p:nvPr/>
        </p:nvSpPr>
        <p:spPr>
          <a:xfrm>
            <a:off x="3095437" y="1260330"/>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Minimax</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JimJam</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Spektrum</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Spektrum Home</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 Paprika</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Sport1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Sport2</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Viasat3</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Viasat6</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AXN</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Sony Max</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Sony </a:t>
            </a:r>
            <a:r>
              <a:rPr lang="hu-HU" sz="1400" kern="0" dirty="0" err="1">
                <a:latin typeface="Arial" panose="020B0604020202020204" pitchFamily="34" charset="0"/>
                <a:cs typeface="Arial" panose="020B0604020202020204" pitchFamily="34" charset="0"/>
              </a:rPr>
              <a:t>Movie</a:t>
            </a:r>
            <a:r>
              <a:rPr lang="hu-HU" sz="1400" kern="0" dirty="0">
                <a:latin typeface="Arial" panose="020B0604020202020204" pitchFamily="34" charset="0"/>
                <a:cs typeface="Arial" panose="020B0604020202020204" pitchFamily="34" charset="0"/>
              </a:rPr>
              <a:t> Channel</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Cartoon</a:t>
            </a:r>
            <a:r>
              <a:rPr lang="hu-HU" sz="1400" kern="0" dirty="0">
                <a:latin typeface="Arial" panose="020B0604020202020204" pitchFamily="34" charset="0"/>
                <a:cs typeface="Arial" panose="020B0604020202020204" pitchFamily="34" charset="0"/>
              </a:rPr>
              <a:t> Network</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Boomerang</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Sláger TV</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Dikh</a:t>
            </a:r>
            <a:r>
              <a:rPr lang="hu-HU" sz="1400" kern="0" dirty="0">
                <a:latin typeface="Arial" panose="020B0604020202020204" pitchFamily="34" charset="0"/>
                <a:cs typeface="Arial" panose="020B0604020202020204" pitchFamily="34" charset="0"/>
              </a:rPr>
              <a:t>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Disney </a:t>
            </a:r>
            <a:r>
              <a:rPr lang="hu-HU" sz="1400" kern="0" dirty="0" err="1">
                <a:latin typeface="Arial" panose="020B0604020202020204" pitchFamily="34" charset="0"/>
                <a:cs typeface="Arial" panose="020B0604020202020204" pitchFamily="34" charset="0"/>
              </a:rPr>
              <a:t>channel</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Music Channel</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Nat</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Geo</a:t>
            </a:r>
            <a:r>
              <a:rPr lang="hu-HU" sz="1400" kern="0" dirty="0">
                <a:latin typeface="Arial" panose="020B0604020202020204" pitchFamily="34" charset="0"/>
                <a:cs typeface="Arial" panose="020B0604020202020204" pitchFamily="34" charset="0"/>
              </a:rPr>
              <a:t> Wild</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National </a:t>
            </a:r>
            <a:r>
              <a:rPr lang="hu-HU" sz="1400" kern="0" dirty="0" err="1">
                <a:latin typeface="Arial" panose="020B0604020202020204" pitchFamily="34" charset="0"/>
                <a:cs typeface="Arial" panose="020B0604020202020204" pitchFamily="34" charset="0"/>
              </a:rPr>
              <a:t>Geographic</a:t>
            </a:r>
            <a:endParaRPr lang="en-US" sz="1400" kern="0" dirty="0">
              <a:latin typeface="Arial" panose="020B0604020202020204" pitchFamily="34" charset="0"/>
              <a:cs typeface="Arial" panose="020B0604020202020204" pitchFamily="34" charset="0"/>
            </a:endParaRPr>
          </a:p>
        </p:txBody>
      </p:sp>
      <p:sp>
        <p:nvSpPr>
          <p:cNvPr id="12" name="Rectangle 3"/>
          <p:cNvSpPr txBox="1">
            <a:spLocks noChangeArrowheads="1"/>
          </p:cNvSpPr>
          <p:nvPr/>
        </p:nvSpPr>
        <p:spPr>
          <a:xfrm>
            <a:off x="5500369" y="1260343"/>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Duna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Duna World</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M2/Petőfi</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M3</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M4 Sport</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M4 Sport+</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M5</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FEM3</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Izaura TV</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Jocky</a:t>
            </a:r>
            <a:r>
              <a:rPr lang="hu-HU" sz="1400" kern="0" dirty="0">
                <a:latin typeface="Arial" panose="020B0604020202020204" pitchFamily="34" charset="0"/>
                <a:cs typeface="Arial" panose="020B0604020202020204" pitchFamily="34" charset="0"/>
              </a:rPr>
              <a:t>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Mozi+</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Moziverzum</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Prime</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Spíler1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Spíler2</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Super</a:t>
            </a:r>
            <a:r>
              <a:rPr lang="hu-HU" sz="1400" kern="0" dirty="0">
                <a:latin typeface="Arial" panose="020B0604020202020204" pitchFamily="34" charset="0"/>
                <a:cs typeface="Arial" panose="020B0604020202020204" pitchFamily="34" charset="0"/>
              </a:rPr>
              <a:t> TV2</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 </a:t>
            </a:r>
            <a:r>
              <a:rPr lang="hu-HU" sz="1400" kern="0" dirty="0" err="1">
                <a:latin typeface="Arial" panose="020B0604020202020204" pitchFamily="34" charset="0"/>
                <a:cs typeface="Arial" panose="020B0604020202020204" pitchFamily="34" charset="0"/>
              </a:rPr>
              <a:t>Comedy</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 </a:t>
            </a:r>
            <a:r>
              <a:rPr lang="hu-HU" sz="1400" kern="0" dirty="0" err="1">
                <a:latin typeface="Arial" panose="020B0604020202020204" pitchFamily="34" charset="0"/>
                <a:cs typeface="Arial" panose="020B0604020202020204" pitchFamily="34" charset="0"/>
              </a:rPr>
              <a:t>Kids</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hu-HU" sz="1400" kern="0" dirty="0">
              <a:latin typeface="Arial" panose="020B0604020202020204" pitchFamily="34" charset="0"/>
              <a:cs typeface="Arial" panose="020B0604020202020204" pitchFamily="34" charset="0"/>
            </a:endParaRPr>
          </a:p>
        </p:txBody>
      </p:sp>
      <p:sp>
        <p:nvSpPr>
          <p:cNvPr id="16" name="Rectangle 3"/>
          <p:cNvSpPr txBox="1">
            <a:spLocks noChangeArrowheads="1"/>
          </p:cNvSpPr>
          <p:nvPr/>
        </p:nvSpPr>
        <p:spPr>
          <a:xfrm>
            <a:off x="7941403" y="1260324"/>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TV2 Séf</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Zenebutik</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Arena4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Film4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Galaxy4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Story4</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TV4</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Viasat</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Explore</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Viasat</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History</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Discovery</a:t>
            </a:r>
            <a:r>
              <a:rPr lang="hu-HU" sz="1400" kern="0" dirty="0">
                <a:latin typeface="Arial" panose="020B0604020202020204" pitchFamily="34" charset="0"/>
                <a:cs typeface="Arial" panose="020B0604020202020204" pitchFamily="34" charset="0"/>
              </a:rPr>
              <a:t> Channel</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Investigation</a:t>
            </a:r>
            <a:r>
              <a:rPr lang="hu-HU" sz="1400" kern="0" dirty="0">
                <a:latin typeface="Arial" panose="020B0604020202020204" pitchFamily="34" charset="0"/>
                <a:cs typeface="Arial" panose="020B0604020202020204" pitchFamily="34" charset="0"/>
              </a:rPr>
              <a:t> </a:t>
            </a:r>
            <a:r>
              <a:rPr lang="hu-HU" sz="1400" kern="0" dirty="0" err="1">
                <a:latin typeface="Arial" panose="020B0604020202020204" pitchFamily="34" charset="0"/>
                <a:cs typeface="Arial" panose="020B0604020202020204" pitchFamily="34" charset="0"/>
              </a:rPr>
              <a:t>Discovery</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TLC</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Travel</a:t>
            </a:r>
            <a:r>
              <a:rPr lang="hu-HU" sz="1400" kern="0" dirty="0">
                <a:latin typeface="Arial" panose="020B0604020202020204" pitchFamily="34" charset="0"/>
                <a:cs typeface="Arial" panose="020B0604020202020204" pitchFamily="34" charset="0"/>
              </a:rPr>
              <a:t> Channel</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Eurosport 1</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ATV </a:t>
            </a:r>
            <a:r>
              <a:rPr lang="hu-HU" sz="1400" kern="0" dirty="0" err="1">
                <a:latin typeface="Arial" panose="020B0604020202020204" pitchFamily="34" charset="0"/>
                <a:cs typeface="Arial" panose="020B0604020202020204" pitchFamily="34" charset="0"/>
              </a:rPr>
              <a:t>Spirit</a:t>
            </a:r>
            <a:endParaRPr lang="hu-HU" sz="1400" kern="0" dirty="0">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Life TV</a:t>
            </a:r>
          </a:p>
          <a:p>
            <a:pPr marL="360363" indent="-360363" eaLnBrk="0" hangingPunct="0">
              <a:buClr>
                <a:srgbClr val="FFD200"/>
              </a:buClr>
              <a:buSzPct val="75000"/>
              <a:buFont typeface="Arial" charset="0"/>
              <a:buChar char="►"/>
              <a:defRPr/>
            </a:pPr>
            <a:r>
              <a:rPr lang="hu-HU" sz="1400" kern="0" dirty="0" err="1">
                <a:latin typeface="Arial" panose="020B0604020202020204" pitchFamily="34" charset="0"/>
                <a:cs typeface="Arial" panose="020B0604020202020204" pitchFamily="34" charset="0"/>
              </a:rPr>
              <a:t>Ozone</a:t>
            </a:r>
            <a:r>
              <a:rPr lang="hu-HU" sz="1400" kern="0" dirty="0">
                <a:latin typeface="Arial" panose="020B0604020202020204" pitchFamily="34" charset="0"/>
                <a:cs typeface="Arial" panose="020B0604020202020204" pitchFamily="34" charset="0"/>
              </a:rPr>
              <a:t> TV</a:t>
            </a:r>
          </a:p>
          <a:p>
            <a:pPr marL="360363" indent="-360363" eaLnBrk="0" hangingPunct="0">
              <a:buClr>
                <a:srgbClr val="FFD200"/>
              </a:buClr>
              <a:buSzPct val="75000"/>
              <a:buFont typeface="Arial" charset="0"/>
              <a:buChar char="►"/>
              <a:defRPr/>
            </a:pPr>
            <a:r>
              <a:rPr lang="hu-HU" sz="1400" kern="0" dirty="0">
                <a:latin typeface="Arial" panose="020B0604020202020204" pitchFamily="34" charset="0"/>
                <a:cs typeface="Arial" panose="020B0604020202020204" pitchFamily="34" charset="0"/>
              </a:rPr>
              <a:t>Pesti TV</a:t>
            </a:r>
            <a:endParaRPr lang="hu-HU" sz="1400" kern="0" dirty="0">
              <a:highlight>
                <a:srgbClr val="FFEB00"/>
              </a:highlight>
              <a:latin typeface="Arial" panose="020B0604020202020204" pitchFamily="34" charset="0"/>
              <a:cs typeface="Arial" panose="020B0604020202020204" pitchFamily="34" charset="0"/>
            </a:endParaRPr>
          </a:p>
          <a:p>
            <a:pPr marL="360363" indent="-360363" eaLnBrk="0" hangingPunct="0">
              <a:buClr>
                <a:srgbClr val="FFD200"/>
              </a:buClr>
              <a:buSzPct val="75000"/>
              <a:buFont typeface="Arial" charset="0"/>
              <a:buChar char="►"/>
              <a:defRPr/>
            </a:pPr>
            <a:endParaRPr lang="en-US" sz="1400" kern="0" dirty="0">
              <a:latin typeface="Arial" panose="020B0604020202020204" pitchFamily="34" charset="0"/>
              <a:cs typeface="Arial" panose="020B0604020202020204" pitchFamily="34" charset="0"/>
            </a:endParaRPr>
          </a:p>
        </p:txBody>
      </p:sp>
      <p:sp>
        <p:nvSpPr>
          <p:cNvPr id="17" name="Footer Placeholder 3"/>
          <p:cNvSpPr>
            <a:spLocks noGrp="1"/>
          </p:cNvSpPr>
          <p:nvPr>
            <p:ph type="ftr" sz="quarter" idx="11"/>
          </p:nvPr>
        </p:nvSpPr>
        <p:spPr>
          <a:xfrm>
            <a:off x="3028339" y="7107754"/>
            <a:ext cx="4018129" cy="223113"/>
          </a:xfrm>
        </p:spPr>
        <p:txBody>
          <a:bodyPr/>
          <a:lstStyle/>
          <a:p>
            <a:r>
              <a:rPr lang="hu-HU" dirty="0"/>
              <a:t>TELEVISION ADVERTISEMENT CAKE 2021</a:t>
            </a:r>
          </a:p>
        </p:txBody>
      </p:sp>
      <p:sp>
        <p:nvSpPr>
          <p:cNvPr id="11" name="Rectangle 10"/>
          <p:cNvSpPr/>
          <p:nvPr/>
        </p:nvSpPr>
        <p:spPr>
          <a:xfrm>
            <a:off x="534909" y="6554665"/>
            <a:ext cx="8880006" cy="292388"/>
          </a:xfrm>
          <a:prstGeom prst="rect">
            <a:avLst/>
          </a:prstGeom>
        </p:spPr>
        <p:txBody>
          <a:bodyPr wrap="square">
            <a:spAutoFit/>
          </a:bodyPr>
          <a:lstStyle/>
          <a:p>
            <a:pPr marL="360363" indent="-360363" eaLnBrk="0" hangingPunct="0">
              <a:buClr>
                <a:srgbClr val="FFD200"/>
              </a:buClr>
              <a:buSzPct val="75000"/>
              <a:buFont typeface="Arial" charset="0"/>
              <a:buChar char="►"/>
              <a:defRPr/>
            </a:pPr>
            <a:r>
              <a:rPr lang="en-US" sz="1300" dirty="0">
                <a:solidFill>
                  <a:schemeClr val="bg1"/>
                </a:solidFill>
                <a:latin typeface="Arial" panose="020B0604020202020204" pitchFamily="34" charset="0"/>
                <a:cs typeface="Arial" panose="020B0604020202020204" pitchFamily="34" charset="0"/>
              </a:rPr>
              <a:t>The market share of the participating television channels is approximately 99%.</a:t>
            </a:r>
          </a:p>
        </p:txBody>
      </p:sp>
    </p:spTree>
    <p:extLst>
      <p:ext uri="{BB962C8B-B14F-4D97-AF65-F5344CB8AC3E}">
        <p14:creationId xmlns:p14="http://schemas.microsoft.com/office/powerpoint/2010/main" val="3279315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1452639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168" name="think-cell Slide" r:id="rId4" imgW="270" imgH="270" progId="TCLayout.ActiveDocument.1">
                  <p:embed/>
                </p:oleObj>
              </mc:Choice>
              <mc:Fallback>
                <p:oleObj name="think-cell Slide" r:id="rId4" imgW="270" imgH="270" progId="TCLayout.ActiveDocument.1">
                  <p:embed/>
                  <p:pic>
                    <p:nvPicPr>
                      <p:cNvPr id="6" name="Object 5"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3" name="Content Placeholder 2"/>
          <p:cNvSpPr>
            <a:spLocks noGrp="1"/>
          </p:cNvSpPr>
          <p:nvPr>
            <p:ph idx="1"/>
          </p:nvPr>
        </p:nvSpPr>
        <p:spPr>
          <a:xfrm>
            <a:off x="534909" y="1235691"/>
            <a:ext cx="9628347" cy="4887231"/>
          </a:xfrm>
        </p:spPr>
        <p:txBody>
          <a:bodyPr/>
          <a:lstStyle/>
          <a:p>
            <a:pPr marL="355600" indent="-355600">
              <a:spcBef>
                <a:spcPct val="70000"/>
              </a:spcBef>
            </a:pPr>
            <a:r>
              <a:rPr lang="en-US" sz="1800" b="1" dirty="0">
                <a:latin typeface="Arial" panose="020B0604020202020204" pitchFamily="34" charset="0"/>
                <a:cs typeface="Arial" panose="020B0604020202020204" pitchFamily="34" charset="0"/>
              </a:rPr>
              <a:t>The reported revenue generated from community facility advertisements (CFA) commissioned by the Hungarian Government is also included in the 2021 analysis.</a:t>
            </a:r>
            <a:endParaRPr lang="en-US" dirty="0">
              <a:latin typeface="Arial" panose="020B0604020202020204" pitchFamily="34" charset="0"/>
              <a:cs typeface="Arial" panose="020B0604020202020204" pitchFamily="34" charset="0"/>
            </a:endParaRPr>
          </a:p>
          <a:p>
            <a:pPr marL="355600" indent="-355600">
              <a:spcBef>
                <a:spcPct val="70000"/>
              </a:spcBef>
            </a:pPr>
            <a:r>
              <a:rPr lang="en-US" dirty="0">
                <a:latin typeface="Arial" panose="020B0604020202020204" pitchFamily="34" charset="0"/>
                <a:cs typeface="Arial" panose="020B0604020202020204" pitchFamily="34" charset="0"/>
              </a:rPr>
              <a:t>Net-net revenue was used, i.e. revenue after deducting discounts and agency commissions.</a:t>
            </a:r>
          </a:p>
          <a:p>
            <a:pPr marL="355600" indent="-355600">
              <a:spcBef>
                <a:spcPct val="70000"/>
              </a:spcBef>
            </a:pPr>
            <a:r>
              <a:rPr lang="en-US" dirty="0">
                <a:latin typeface="Arial" panose="020B0604020202020204" pitchFamily="34" charset="0"/>
                <a:cs typeface="Arial" panose="020B0604020202020204" pitchFamily="34" charset="0"/>
              </a:rPr>
              <a:t>Similarly to 2020, data providers reported the revenue from barter activities in 2021 as well (except the media barter). Therefore, we also analyzed the revenues including barter activities.</a:t>
            </a:r>
          </a:p>
          <a:p>
            <a:pPr marL="355600" indent="-355600">
              <a:spcBef>
                <a:spcPct val="70000"/>
              </a:spcBef>
            </a:pPr>
            <a:r>
              <a:rPr lang="en-US" dirty="0">
                <a:latin typeface="Arial" panose="020B0604020202020204" pitchFamily="34" charset="0"/>
                <a:cs typeface="Arial" panose="020B0604020202020204" pitchFamily="34" charset="0"/>
              </a:rPr>
              <a:t>No other revenue data were included (e.g. premium rate calls or text message charges, revenues from events or merchandise).</a:t>
            </a:r>
          </a:p>
          <a:p>
            <a:pPr marL="355600" indent="-355600">
              <a:spcBef>
                <a:spcPct val="70000"/>
              </a:spcBef>
            </a:pPr>
            <a:r>
              <a:rPr lang="en-US" dirty="0">
                <a:latin typeface="Arial" panose="020B0604020202020204" pitchFamily="34" charset="0"/>
                <a:cs typeface="Arial" panose="020B0604020202020204" pitchFamily="34" charset="0"/>
              </a:rPr>
              <a:t>Sponsorship contained revenue from product placement but in the case of sponsored programs, it did not contain production costs.</a:t>
            </a:r>
          </a:p>
          <a:p>
            <a:pPr marL="355600" indent="-355600">
              <a:spcBef>
                <a:spcPct val="70000"/>
              </a:spcBef>
            </a:pPr>
            <a:r>
              <a:rPr lang="en-US" dirty="0">
                <a:latin typeface="Arial" panose="020B0604020202020204" pitchFamily="34" charset="0"/>
                <a:cs typeface="Arial" panose="020B0604020202020204" pitchFamily="34" charset="0"/>
              </a:rPr>
              <a:t>All data are presented in million HUF.</a:t>
            </a:r>
          </a:p>
        </p:txBody>
      </p:sp>
      <p:sp>
        <p:nvSpPr>
          <p:cNvPr id="2" name="Title 1"/>
          <p:cNvSpPr>
            <a:spLocks noGrp="1"/>
          </p:cNvSpPr>
          <p:nvPr>
            <p:ph type="title"/>
          </p:nvPr>
        </p:nvSpPr>
        <p:spPr/>
        <p:txBody>
          <a:bodyPr/>
          <a:lstStyle/>
          <a:p>
            <a:r>
              <a:rPr lang="en-US" sz="2800">
                <a:solidFill>
                  <a:schemeClr val="bg1"/>
                </a:solidFill>
                <a:latin typeface="Arial" panose="020B0604020202020204" pitchFamily="34" charset="0"/>
              </a:rPr>
              <a:t>The ad revenue analysis method from prior year was applied in 2021</a:t>
            </a:r>
          </a:p>
        </p:txBody>
      </p:sp>
      <p:sp>
        <p:nvSpPr>
          <p:cNvPr id="7" name="Footer Placeholder 3"/>
          <p:cNvSpPr>
            <a:spLocks noGrp="1"/>
          </p:cNvSpPr>
          <p:nvPr>
            <p:ph type="ftr" sz="quarter" idx="11"/>
          </p:nvPr>
        </p:nvSpPr>
        <p:spPr>
          <a:xfrm>
            <a:off x="3028339" y="7107754"/>
            <a:ext cx="4018129" cy="223113"/>
          </a:xfrm>
        </p:spPr>
        <p:txBody>
          <a:bodyPr/>
          <a:lstStyle/>
          <a:p>
            <a:r>
              <a:rPr lang="en-US"/>
              <a:t>TELEVISION ADVERTISEMENT CAKE 2021</a:t>
            </a:r>
          </a:p>
        </p:txBody>
      </p:sp>
    </p:spTree>
    <p:extLst>
      <p:ext uri="{BB962C8B-B14F-4D97-AF65-F5344CB8AC3E}">
        <p14:creationId xmlns:p14="http://schemas.microsoft.com/office/powerpoint/2010/main" val="1004681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35158527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192" name="think-cell Slide" r:id="rId5" imgW="270" imgH="270" progId="TCLayout.ActiveDocument.1">
                  <p:embed/>
                </p:oleObj>
              </mc:Choice>
              <mc:Fallback>
                <p:oleObj name="think-cell Slide" r:id="rId5" imgW="270" imgH="270" progId="TCLayout.ActiveDocument.1">
                  <p:embed/>
                  <p:pic>
                    <p:nvPicPr>
                      <p:cNvPr id="6" name="Object 5"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30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3" name="Content Placeholder 2"/>
          <p:cNvSpPr>
            <a:spLocks noGrp="1"/>
          </p:cNvSpPr>
          <p:nvPr>
            <p:ph idx="1"/>
          </p:nvPr>
        </p:nvSpPr>
        <p:spPr>
          <a:xfrm>
            <a:off x="546916" y="1299675"/>
            <a:ext cx="9628347" cy="5149975"/>
          </a:xfrm>
        </p:spPr>
        <p:txBody>
          <a:bodyPr/>
          <a:lstStyle/>
          <a:p>
            <a:pPr marL="357188" indent="-357188">
              <a:spcBef>
                <a:spcPts val="1200"/>
              </a:spcBef>
            </a:pPr>
            <a:r>
              <a:rPr lang="en-US" sz="2400" dirty="0">
                <a:latin typeface="Arial" panose="020B0604020202020204" pitchFamily="34" charset="0"/>
                <a:cs typeface="Arial" panose="020B0604020202020204" pitchFamily="34" charset="0"/>
              </a:rPr>
              <a:t>Based on the calculation of EY, the total revenue of the television advertising market excluding barter in 202</a:t>
            </a:r>
            <a:r>
              <a:rPr lang="hu-HU" sz="2400" dirty="0">
                <a:latin typeface="Arial" panose="020B0604020202020204" pitchFamily="34" charset="0"/>
                <a:cs typeface="Arial" panose="020B0604020202020204" pitchFamily="34" charset="0"/>
              </a:rPr>
              <a:t>1</a:t>
            </a:r>
            <a:r>
              <a:rPr lang="en-US" sz="2400" dirty="0">
                <a:latin typeface="Arial" panose="020B0604020202020204" pitchFamily="34" charset="0"/>
                <a:cs typeface="Arial" panose="020B0604020202020204" pitchFamily="34" charset="0"/>
              </a:rPr>
              <a:t> is:</a:t>
            </a:r>
            <a:endParaRPr lang="en-US" sz="2400" b="1" dirty="0">
              <a:latin typeface="Arial" panose="020B0604020202020204" pitchFamily="34" charset="0"/>
              <a:cs typeface="Arial" panose="020B0604020202020204" pitchFamily="34" charset="0"/>
            </a:endParaRPr>
          </a:p>
          <a:p>
            <a:pPr marL="357188" indent="-357188" algn="ctr">
              <a:spcBef>
                <a:spcPts val="600"/>
              </a:spcBef>
              <a:buNone/>
            </a:pPr>
            <a:r>
              <a:rPr lang="hu-HU" sz="7000" b="1" dirty="0">
                <a:solidFill>
                  <a:schemeClr val="accent1"/>
                </a:solidFill>
                <a:latin typeface="Arial" panose="020B0604020202020204" pitchFamily="34" charset="0"/>
                <a:cs typeface="Arial" panose="020B0604020202020204" pitchFamily="34" charset="0"/>
              </a:rPr>
              <a:t>73 204</a:t>
            </a:r>
            <a:r>
              <a:rPr lang="en-US" sz="7000" b="1" dirty="0">
                <a:solidFill>
                  <a:schemeClr val="accent1"/>
                </a:solidFill>
                <a:latin typeface="Arial" panose="020B0604020202020204" pitchFamily="34" charset="0"/>
                <a:cs typeface="Arial" panose="020B0604020202020204" pitchFamily="34" charset="0"/>
              </a:rPr>
              <a:t> </a:t>
            </a:r>
          </a:p>
          <a:p>
            <a:pPr marL="357188" indent="-357188" algn="ctr">
              <a:spcBef>
                <a:spcPts val="600"/>
              </a:spcBef>
              <a:buNone/>
            </a:pPr>
            <a:r>
              <a:rPr lang="en-US" sz="3600" b="1" dirty="0">
                <a:latin typeface="Arial" panose="020B0604020202020204" pitchFamily="34" charset="0"/>
                <a:cs typeface="Arial" panose="020B0604020202020204" pitchFamily="34" charset="0"/>
              </a:rPr>
              <a:t>MILLION HUF</a:t>
            </a:r>
          </a:p>
          <a:p>
            <a:pPr marL="357188" indent="-357188">
              <a:spcBef>
                <a:spcPts val="1200"/>
              </a:spcBef>
            </a:pPr>
            <a:r>
              <a:rPr lang="en-US" sz="2400" dirty="0">
                <a:latin typeface="Arial" panose="020B0604020202020204" pitchFamily="34" charset="0"/>
                <a:cs typeface="Arial" panose="020B0604020202020204" pitchFamily="34" charset="0"/>
              </a:rPr>
              <a:t>The total revenue of the television advertising market including barter in 202</a:t>
            </a:r>
            <a:r>
              <a:rPr lang="hu-HU" sz="2400" dirty="0">
                <a:latin typeface="Arial" panose="020B0604020202020204" pitchFamily="34" charset="0"/>
                <a:cs typeface="Arial" panose="020B0604020202020204" pitchFamily="34" charset="0"/>
              </a:rPr>
              <a:t>1</a:t>
            </a:r>
            <a:r>
              <a:rPr lang="en-US" sz="2400" dirty="0">
                <a:latin typeface="Arial" panose="020B0604020202020204" pitchFamily="34" charset="0"/>
                <a:cs typeface="Arial" panose="020B0604020202020204" pitchFamily="34" charset="0"/>
              </a:rPr>
              <a:t> is:</a:t>
            </a:r>
          </a:p>
          <a:p>
            <a:pPr marL="357188" indent="-357188" algn="ctr">
              <a:spcBef>
                <a:spcPts val="600"/>
              </a:spcBef>
              <a:buNone/>
            </a:pPr>
            <a:r>
              <a:rPr lang="hu-HU" sz="7000" b="1" dirty="0">
                <a:solidFill>
                  <a:schemeClr val="accent1"/>
                </a:solidFill>
                <a:latin typeface="Arial" panose="020B0604020202020204" pitchFamily="34" charset="0"/>
                <a:cs typeface="Arial" panose="020B0604020202020204" pitchFamily="34" charset="0"/>
              </a:rPr>
              <a:t>75 000</a:t>
            </a:r>
            <a:r>
              <a:rPr lang="en-US" sz="7000" b="1" dirty="0">
                <a:solidFill>
                  <a:schemeClr val="accent1"/>
                </a:solidFill>
                <a:latin typeface="Arial" panose="020B0604020202020204" pitchFamily="34" charset="0"/>
                <a:cs typeface="Arial" panose="020B0604020202020204" pitchFamily="34" charset="0"/>
              </a:rPr>
              <a:t> </a:t>
            </a:r>
          </a:p>
          <a:p>
            <a:pPr marL="357188" indent="-357188" algn="ctr">
              <a:spcBef>
                <a:spcPts val="600"/>
              </a:spcBef>
              <a:buNone/>
            </a:pPr>
            <a:r>
              <a:rPr lang="en-US" sz="3600" b="1" dirty="0">
                <a:latin typeface="Arial" panose="020B0604020202020204" pitchFamily="34" charset="0"/>
                <a:cs typeface="Arial" panose="020B0604020202020204" pitchFamily="34" charset="0"/>
              </a:rPr>
              <a:t>MILLION HUF</a:t>
            </a:r>
          </a:p>
          <a:p>
            <a:pPr marL="357188" indent="-357188" algn="ctr">
              <a:spcBef>
                <a:spcPts val="600"/>
              </a:spcBef>
              <a:buNone/>
            </a:pPr>
            <a:br>
              <a:rPr lang="en-US" sz="1600" b="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br>
              <a:rPr lang="en-US" sz="1000" dirty="0"/>
            </a:br>
            <a:br>
              <a:rPr lang="en-US" sz="1000" dirty="0"/>
            </a:br>
            <a:br>
              <a:rPr lang="en-US" sz="1000" dirty="0"/>
            </a:br>
            <a:endParaRPr lang="en-US" sz="1000" dirty="0"/>
          </a:p>
        </p:txBody>
      </p:sp>
      <p:sp>
        <p:nvSpPr>
          <p:cNvPr id="2" name="Title 1"/>
          <p:cNvSpPr>
            <a:spLocks noGrp="1"/>
          </p:cNvSpPr>
          <p:nvPr>
            <p:ph type="title"/>
          </p:nvPr>
        </p:nvSpPr>
        <p:spPr>
          <a:xfrm>
            <a:off x="534909" y="303945"/>
            <a:ext cx="9628347" cy="862641"/>
          </a:xfrm>
        </p:spPr>
        <p:txBody>
          <a:bodyPr/>
          <a:lstStyle/>
          <a:p>
            <a:r>
              <a:rPr lang="en-US" dirty="0">
                <a:solidFill>
                  <a:schemeClr val="bg1"/>
                </a:solidFill>
                <a:latin typeface="Arial" panose="020B0604020202020204" pitchFamily="34" charset="0"/>
              </a:rPr>
              <a:t>The Television </a:t>
            </a:r>
            <a:r>
              <a:rPr lang="en-US" dirty="0" err="1">
                <a:solidFill>
                  <a:schemeClr val="bg1"/>
                </a:solidFill>
                <a:latin typeface="Arial" panose="020B0604020202020204" pitchFamily="34" charset="0"/>
              </a:rPr>
              <a:t>Adcake</a:t>
            </a:r>
            <a:r>
              <a:rPr lang="en-US" dirty="0">
                <a:solidFill>
                  <a:schemeClr val="bg1"/>
                </a:solidFill>
                <a:latin typeface="Arial" panose="020B0604020202020204" pitchFamily="34" charset="0"/>
              </a:rPr>
              <a:t> revenue including barter exceeded </a:t>
            </a:r>
            <a:r>
              <a:rPr lang="hu-HU" dirty="0">
                <a:solidFill>
                  <a:schemeClr val="bg1"/>
                </a:solidFill>
                <a:latin typeface="Arial" panose="020B0604020202020204" pitchFamily="34" charset="0"/>
              </a:rPr>
              <a:t>75</a:t>
            </a:r>
            <a:r>
              <a:rPr lang="en-US" dirty="0">
                <a:solidFill>
                  <a:schemeClr val="bg1"/>
                </a:solidFill>
                <a:latin typeface="Arial" panose="020B0604020202020204" pitchFamily="34" charset="0"/>
              </a:rPr>
              <a:t> billion HUF in 202</a:t>
            </a:r>
            <a:r>
              <a:rPr lang="hu-HU" dirty="0">
                <a:solidFill>
                  <a:schemeClr val="bg1"/>
                </a:solidFill>
                <a:latin typeface="Arial" panose="020B0604020202020204" pitchFamily="34" charset="0"/>
              </a:rPr>
              <a:t>1</a:t>
            </a:r>
            <a:r>
              <a:rPr lang="en-US" dirty="0">
                <a:solidFill>
                  <a:schemeClr val="bg1"/>
                </a:solidFill>
                <a:latin typeface="Arial" panose="020B0604020202020204" pitchFamily="34" charset="0"/>
              </a:rPr>
              <a:t>*</a:t>
            </a:r>
          </a:p>
        </p:txBody>
      </p:sp>
      <p:sp>
        <p:nvSpPr>
          <p:cNvPr id="7"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sp>
        <p:nvSpPr>
          <p:cNvPr id="8" name="TextBox 5">
            <a:extLst>
              <a:ext uri="{FF2B5EF4-FFF2-40B4-BE49-F238E27FC236}">
                <a16:creationId xmlns:a16="http://schemas.microsoft.com/office/drawing/2014/main" id="{BAAE2B2C-FE41-4A59-A450-95FCEE77F16F}"/>
              </a:ext>
            </a:extLst>
          </p:cNvPr>
          <p:cNvSpPr txBox="1"/>
          <p:nvPr/>
        </p:nvSpPr>
        <p:spPr>
          <a:xfrm>
            <a:off x="7344676" y="6448597"/>
            <a:ext cx="2806571" cy="403187"/>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lnSpc>
                <a:spcPct val="85000"/>
              </a:lnSpc>
              <a:spcAft>
                <a:spcPts val="600"/>
              </a:spcAft>
              <a:buClr>
                <a:schemeClr val="accent2"/>
              </a:buClr>
              <a:buSzPct val="70000"/>
            </a:pPr>
            <a:r>
              <a:rPr lang="en-US" sz="1400" noProof="0">
                <a:solidFill>
                  <a:schemeClr val="bg1"/>
                </a:solidFill>
              </a:rPr>
              <a:t>*</a:t>
            </a:r>
            <a:r>
              <a:rPr lang="en-US" sz="1400">
                <a:solidFill>
                  <a:schemeClr val="bg1"/>
                </a:solidFill>
              </a:rPr>
              <a:t>in</a:t>
            </a:r>
            <a:r>
              <a:rPr lang="en-US" sz="1400" noProof="0">
                <a:solidFill>
                  <a:schemeClr val="bg1"/>
                </a:solidFill>
              </a:rPr>
              <a:t>cluding CFA</a:t>
            </a:r>
            <a:r>
              <a:rPr lang="en-US" sz="1400">
                <a:solidFill>
                  <a:schemeClr val="bg1"/>
                </a:solidFill>
              </a:rPr>
              <a:t> commissioned </a:t>
            </a:r>
            <a:r>
              <a:rPr lang="en-US" sz="1400" dirty="0">
                <a:solidFill>
                  <a:schemeClr val="bg1"/>
                </a:solidFill>
              </a:rPr>
              <a:t>by the Hungarian Government</a:t>
            </a:r>
          </a:p>
        </p:txBody>
      </p:sp>
    </p:spTree>
    <p:extLst>
      <p:ext uri="{BB962C8B-B14F-4D97-AF65-F5344CB8AC3E}">
        <p14:creationId xmlns:p14="http://schemas.microsoft.com/office/powerpoint/2010/main" val="1004681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7351985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218" name="think-cell Slide" r:id="rId6" imgW="270" imgH="270" progId="TCLayout.ActiveDocument.1">
                  <p:embed/>
                </p:oleObj>
              </mc:Choice>
              <mc:Fallback>
                <p:oleObj name="think-cell Slide" r:id="rId6" imgW="270" imgH="270" progId="TCLayout.ActiveDocument.1">
                  <p:embed/>
                  <p:pic>
                    <p:nvPicPr>
                      <p:cNvPr id="3" name="Object 2"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83342" y="303945"/>
            <a:ext cx="9628347" cy="862641"/>
          </a:xfrm>
        </p:spPr>
        <p:txBody>
          <a:bodyPr/>
          <a:lstStyle/>
          <a:p>
            <a:r>
              <a:rPr lang="en-US" sz="2800" dirty="0">
                <a:solidFill>
                  <a:schemeClr val="bg1"/>
                </a:solidFill>
                <a:latin typeface="Arial" panose="020B0604020202020204" pitchFamily="34" charset="0"/>
              </a:rPr>
              <a:t>The development of television advertising revenue including and excluding barter*</a:t>
            </a:r>
            <a:r>
              <a:rPr lang="hu-HU" sz="2800" dirty="0">
                <a:solidFill>
                  <a:schemeClr val="bg1"/>
                </a:solidFill>
                <a:latin typeface="Arial" panose="020B0604020202020204" pitchFamily="34" charset="0"/>
              </a:rPr>
              <a:t> **</a:t>
            </a:r>
            <a:r>
              <a:rPr lang="en-US" sz="2800" dirty="0">
                <a:solidFill>
                  <a:schemeClr val="bg1"/>
                </a:solidFill>
                <a:latin typeface="Arial" panose="020B0604020202020204" pitchFamily="34" charset="0"/>
              </a:rPr>
              <a:t> (in million HUF)</a:t>
            </a:r>
          </a:p>
        </p:txBody>
      </p:sp>
      <p:sp>
        <p:nvSpPr>
          <p:cNvPr id="8"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sp>
        <p:nvSpPr>
          <p:cNvPr id="7" name="TextBox 5">
            <a:extLst>
              <a:ext uri="{FF2B5EF4-FFF2-40B4-BE49-F238E27FC236}">
                <a16:creationId xmlns:a16="http://schemas.microsoft.com/office/drawing/2014/main" id="{62E14315-386D-47AB-815B-2BDDBC250169}"/>
              </a:ext>
            </a:extLst>
          </p:cNvPr>
          <p:cNvSpPr txBox="1"/>
          <p:nvPr/>
        </p:nvSpPr>
        <p:spPr>
          <a:xfrm>
            <a:off x="7541597" y="6143304"/>
            <a:ext cx="2457315" cy="376156"/>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lnSpc>
                <a:spcPct val="85000"/>
              </a:lnSpc>
              <a:spcAft>
                <a:spcPts val="600"/>
              </a:spcAft>
              <a:buClr>
                <a:schemeClr val="accent2"/>
              </a:buClr>
              <a:buSzPct val="70000"/>
            </a:pPr>
            <a:r>
              <a:rPr lang="en-US" sz="1300" noProof="0" dirty="0"/>
              <a:t>*</a:t>
            </a:r>
            <a:r>
              <a:rPr lang="en-US" sz="1300" dirty="0"/>
              <a:t>including CFA commissioned by the Hungarian Government</a:t>
            </a:r>
          </a:p>
        </p:txBody>
      </p:sp>
      <p:sp>
        <p:nvSpPr>
          <p:cNvPr id="11" name="TextBox 5">
            <a:extLst>
              <a:ext uri="{FF2B5EF4-FFF2-40B4-BE49-F238E27FC236}">
                <a16:creationId xmlns:a16="http://schemas.microsoft.com/office/drawing/2014/main" id="{24BEF8A0-2E3A-41EA-8290-7FF0E68D78D3}"/>
              </a:ext>
            </a:extLst>
          </p:cNvPr>
          <p:cNvSpPr txBox="1"/>
          <p:nvPr/>
        </p:nvSpPr>
        <p:spPr>
          <a:xfrm>
            <a:off x="7226912" y="6519460"/>
            <a:ext cx="2772000" cy="377026"/>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lnSpc>
                <a:spcPct val="85000"/>
              </a:lnSpc>
              <a:spcAft>
                <a:spcPts val="600"/>
              </a:spcAft>
              <a:buClr>
                <a:schemeClr val="accent2"/>
              </a:buClr>
              <a:buSzPct val="70000"/>
            </a:pPr>
            <a:r>
              <a:rPr lang="hu-HU" sz="1300" dirty="0"/>
              <a:t>*</a:t>
            </a:r>
            <a:r>
              <a:rPr lang="en-US" sz="1300" dirty="0"/>
              <a:t>*data for barter revenue is only available for 2019</a:t>
            </a:r>
            <a:r>
              <a:rPr lang="hu-HU" sz="1300" dirty="0"/>
              <a:t>, 2020</a:t>
            </a:r>
            <a:r>
              <a:rPr lang="en-US" sz="1300" dirty="0"/>
              <a:t> and 202</a:t>
            </a:r>
            <a:r>
              <a:rPr lang="hu-HU" sz="1300" dirty="0"/>
              <a:t>1</a:t>
            </a:r>
            <a:endParaRPr lang="en-US" sz="1300" dirty="0"/>
          </a:p>
        </p:txBody>
      </p:sp>
      <p:graphicFrame>
        <p:nvGraphicFramePr>
          <p:cNvPr id="20" name="Chart 19">
            <a:extLst>
              <a:ext uri="{FF2B5EF4-FFF2-40B4-BE49-F238E27FC236}">
                <a16:creationId xmlns:a16="http://schemas.microsoft.com/office/drawing/2014/main" id="{F2C86CFF-37A2-4DE7-BB66-DD506FD033CE}"/>
              </a:ext>
            </a:extLst>
          </p:cNvPr>
          <p:cNvGraphicFramePr>
            <a:graphicFrameLocks/>
          </p:cNvGraphicFramePr>
          <p:nvPr>
            <p:extLst>
              <p:ext uri="{D42A27DB-BD31-4B8C-83A1-F6EECF244321}">
                <p14:modId xmlns:p14="http://schemas.microsoft.com/office/powerpoint/2010/main" val="3031091302"/>
              </p:ext>
            </p:extLst>
          </p:nvPr>
        </p:nvGraphicFramePr>
        <p:xfrm>
          <a:off x="534081" y="1542742"/>
          <a:ext cx="9630000" cy="4939200"/>
        </p:xfrm>
        <a:graphic>
          <a:graphicData uri="http://schemas.openxmlformats.org/drawingml/2006/chart">
            <c:chart xmlns:c="http://schemas.openxmlformats.org/drawingml/2006/chart" xmlns:r="http://schemas.openxmlformats.org/officeDocument/2006/relationships" r:id="rId8"/>
          </a:graphicData>
        </a:graphic>
      </p:graphicFrame>
      <p:sp>
        <p:nvSpPr>
          <p:cNvPr id="21" name="AutoShape 20">
            <a:extLst>
              <a:ext uri="{FF2B5EF4-FFF2-40B4-BE49-F238E27FC236}">
                <a16:creationId xmlns:a16="http://schemas.microsoft.com/office/drawing/2014/main" id="{3E06C564-FE25-4072-83B2-DECB51A60B5C}"/>
              </a:ext>
            </a:extLst>
          </p:cNvPr>
          <p:cNvSpPr>
            <a:spLocks noChangeArrowheads="1"/>
          </p:cNvSpPr>
          <p:nvPr/>
        </p:nvSpPr>
        <p:spPr bwMode="auto">
          <a:xfrm>
            <a:off x="7584804" y="4202330"/>
            <a:ext cx="540000" cy="216874"/>
          </a:xfrm>
          <a:prstGeom prst="rightArrow">
            <a:avLst>
              <a:gd name="adj1" fmla="val 50000"/>
              <a:gd name="adj2" fmla="val 60638"/>
            </a:avLst>
          </a:prstGeom>
          <a:solidFill>
            <a:srgbClr val="2C973E"/>
          </a:solidFill>
          <a:ln w="57150">
            <a:solidFill>
              <a:srgbClr val="FFEB0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22" name="TextBox 1">
            <a:extLst>
              <a:ext uri="{FF2B5EF4-FFF2-40B4-BE49-F238E27FC236}">
                <a16:creationId xmlns:a16="http://schemas.microsoft.com/office/drawing/2014/main" id="{E40F4C79-FA9F-430C-8705-695DB2722D14}"/>
              </a:ext>
            </a:extLst>
          </p:cNvPr>
          <p:cNvSpPr txBox="1"/>
          <p:nvPr/>
        </p:nvSpPr>
        <p:spPr>
          <a:xfrm>
            <a:off x="7453491" y="3911170"/>
            <a:ext cx="990118" cy="360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+16,8%</a:t>
            </a:r>
          </a:p>
        </p:txBody>
      </p:sp>
      <p:sp>
        <p:nvSpPr>
          <p:cNvPr id="23" name="TextBox 1">
            <a:extLst>
              <a:ext uri="{FF2B5EF4-FFF2-40B4-BE49-F238E27FC236}">
                <a16:creationId xmlns:a16="http://schemas.microsoft.com/office/drawing/2014/main" id="{5DB86731-8B6E-4B17-A1BA-AF42756A93F0}"/>
              </a:ext>
            </a:extLst>
          </p:cNvPr>
          <p:cNvSpPr txBox="1"/>
          <p:nvPr/>
        </p:nvSpPr>
        <p:spPr>
          <a:xfrm>
            <a:off x="7453491" y="2630722"/>
            <a:ext cx="894864" cy="360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+17,1%</a:t>
            </a:r>
          </a:p>
        </p:txBody>
      </p:sp>
      <p:sp>
        <p:nvSpPr>
          <p:cNvPr id="24" name="AutoShape 20">
            <a:extLst>
              <a:ext uri="{FF2B5EF4-FFF2-40B4-BE49-F238E27FC236}">
                <a16:creationId xmlns:a16="http://schemas.microsoft.com/office/drawing/2014/main" id="{FD6A7099-0BD1-4DCD-967C-5F3DD753F8A7}"/>
              </a:ext>
            </a:extLst>
          </p:cNvPr>
          <p:cNvSpPr>
            <a:spLocks noChangeArrowheads="1"/>
          </p:cNvSpPr>
          <p:nvPr/>
        </p:nvSpPr>
        <p:spPr bwMode="auto">
          <a:xfrm>
            <a:off x="7592118" y="2965376"/>
            <a:ext cx="540000" cy="216874"/>
          </a:xfrm>
          <a:prstGeom prst="rightArrow">
            <a:avLst>
              <a:gd name="adj1" fmla="val 50000"/>
              <a:gd name="adj2" fmla="val 60638"/>
            </a:avLst>
          </a:prstGeom>
          <a:solidFill>
            <a:srgbClr val="2C973E"/>
          </a:solidFill>
          <a:ln w="57150">
            <a:solidFill>
              <a:srgbClr val="80808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25" name="AutoShape 20">
            <a:extLst>
              <a:ext uri="{FF2B5EF4-FFF2-40B4-BE49-F238E27FC236}">
                <a16:creationId xmlns:a16="http://schemas.microsoft.com/office/drawing/2014/main" id="{D3EC7779-FBD2-44AB-BAA5-7B7E0399B700}"/>
              </a:ext>
            </a:extLst>
          </p:cNvPr>
          <p:cNvSpPr>
            <a:spLocks noChangeArrowheads="1"/>
          </p:cNvSpPr>
          <p:nvPr/>
        </p:nvSpPr>
        <p:spPr bwMode="auto">
          <a:xfrm>
            <a:off x="2637477" y="4202330"/>
            <a:ext cx="1044000" cy="216874"/>
          </a:xfrm>
          <a:prstGeom prst="rightArrow">
            <a:avLst>
              <a:gd name="adj1" fmla="val 50000"/>
              <a:gd name="adj2" fmla="val 60638"/>
            </a:avLst>
          </a:prstGeom>
          <a:solidFill>
            <a:srgbClr val="2C973E"/>
          </a:solidFill>
          <a:ln w="57150">
            <a:solidFill>
              <a:srgbClr val="FFEB0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nb-NO" altLang="nb-NO">
              <a:solidFill>
                <a:srgbClr val="000000"/>
              </a:solidFill>
            </a:endParaRPr>
          </a:p>
        </p:txBody>
      </p:sp>
      <p:sp>
        <p:nvSpPr>
          <p:cNvPr id="26" name="TextBox 1">
            <a:extLst>
              <a:ext uri="{FF2B5EF4-FFF2-40B4-BE49-F238E27FC236}">
                <a16:creationId xmlns:a16="http://schemas.microsoft.com/office/drawing/2014/main" id="{E027A3C5-419A-4291-A4C9-E67A5680DE89}"/>
              </a:ext>
            </a:extLst>
          </p:cNvPr>
          <p:cNvSpPr txBox="1"/>
          <p:nvPr/>
        </p:nvSpPr>
        <p:spPr>
          <a:xfrm>
            <a:off x="2728370" y="3905052"/>
            <a:ext cx="782390" cy="3600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+6,7%</a:t>
            </a:r>
          </a:p>
        </p:txBody>
      </p:sp>
      <p:sp>
        <p:nvSpPr>
          <p:cNvPr id="27" name="AutoShape 20">
            <a:extLst>
              <a:ext uri="{FF2B5EF4-FFF2-40B4-BE49-F238E27FC236}">
                <a16:creationId xmlns:a16="http://schemas.microsoft.com/office/drawing/2014/main" id="{E231DC70-4EBA-4398-85CC-C6B0F681D88C}"/>
              </a:ext>
            </a:extLst>
          </p:cNvPr>
          <p:cNvSpPr>
            <a:spLocks noChangeArrowheads="1"/>
          </p:cNvSpPr>
          <p:nvPr/>
        </p:nvSpPr>
        <p:spPr bwMode="auto">
          <a:xfrm>
            <a:off x="5438960" y="2965376"/>
            <a:ext cx="564800" cy="216857"/>
          </a:xfrm>
          <a:prstGeom prst="rightArrow">
            <a:avLst>
              <a:gd name="adj1" fmla="val 50000"/>
              <a:gd name="adj2" fmla="val 60638"/>
            </a:avLst>
          </a:prstGeom>
          <a:solidFill>
            <a:srgbClr val="FF0000"/>
          </a:solidFill>
          <a:ln w="57150">
            <a:solidFill>
              <a:schemeClr val="accent1"/>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en-US" altLang="nb-NO" dirty="0">
              <a:solidFill>
                <a:srgbClr val="000000"/>
              </a:solidFill>
            </a:endParaRPr>
          </a:p>
        </p:txBody>
      </p:sp>
      <p:sp>
        <p:nvSpPr>
          <p:cNvPr id="28" name="TextBox 1">
            <a:extLst>
              <a:ext uri="{FF2B5EF4-FFF2-40B4-BE49-F238E27FC236}">
                <a16:creationId xmlns:a16="http://schemas.microsoft.com/office/drawing/2014/main" id="{1D28B897-2A54-4FE4-A8AA-C943C3929C5F}"/>
              </a:ext>
            </a:extLst>
          </p:cNvPr>
          <p:cNvSpPr txBox="1"/>
          <p:nvPr/>
        </p:nvSpPr>
        <p:spPr>
          <a:xfrm>
            <a:off x="5349081" y="2630722"/>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a:solidFill>
                  <a:srgbClr val="F04C3E"/>
                </a:solidFill>
              </a:rPr>
              <a:t>-</a:t>
            </a:r>
            <a:r>
              <a:rPr lang="hu-HU" sz="1600" b="1" dirty="0">
                <a:solidFill>
                  <a:srgbClr val="F04C3E"/>
                </a:solidFill>
              </a:rPr>
              <a:t>3,8</a:t>
            </a:r>
            <a:r>
              <a:rPr lang="en-US" sz="1600" b="1" dirty="0">
                <a:solidFill>
                  <a:srgbClr val="F04C3E"/>
                </a:solidFill>
              </a:rPr>
              <a:t>%</a:t>
            </a:r>
          </a:p>
        </p:txBody>
      </p:sp>
      <p:sp>
        <p:nvSpPr>
          <p:cNvPr id="29" name="AutoShape 20">
            <a:extLst>
              <a:ext uri="{FF2B5EF4-FFF2-40B4-BE49-F238E27FC236}">
                <a16:creationId xmlns:a16="http://schemas.microsoft.com/office/drawing/2014/main" id="{74F89023-7096-4E48-B9D6-47E9AE9CDB13}"/>
              </a:ext>
            </a:extLst>
          </p:cNvPr>
          <p:cNvSpPr>
            <a:spLocks noChangeArrowheads="1"/>
          </p:cNvSpPr>
          <p:nvPr/>
        </p:nvSpPr>
        <p:spPr bwMode="auto">
          <a:xfrm>
            <a:off x="5438960" y="4202330"/>
            <a:ext cx="564800" cy="216857"/>
          </a:xfrm>
          <a:prstGeom prst="rightArrow">
            <a:avLst>
              <a:gd name="adj1" fmla="val 50000"/>
              <a:gd name="adj2" fmla="val 60638"/>
            </a:avLst>
          </a:prstGeom>
          <a:solidFill>
            <a:srgbClr val="FF0000"/>
          </a:solidFill>
          <a:ln w="57150">
            <a:solidFill>
              <a:srgbClr val="FFEB00"/>
            </a:solidFill>
            <a:miter lim="800000"/>
            <a:headEnd/>
            <a:tailEnd/>
          </a:ln>
          <a:effectLst/>
        </p:spPr>
        <p:txBody>
          <a:bodyPr vert="horz" wrap="none" lIns="91440" tIns="45720" rIns="91440" bIns="45720"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endParaRPr lang="en-US" altLang="nb-NO" dirty="0">
              <a:solidFill>
                <a:srgbClr val="000000"/>
              </a:solidFill>
            </a:endParaRPr>
          </a:p>
        </p:txBody>
      </p:sp>
      <p:sp>
        <p:nvSpPr>
          <p:cNvPr id="30" name="TextBox 1">
            <a:extLst>
              <a:ext uri="{FF2B5EF4-FFF2-40B4-BE49-F238E27FC236}">
                <a16:creationId xmlns:a16="http://schemas.microsoft.com/office/drawing/2014/main" id="{553DF329-6ACB-4C51-A964-CC90AF18C0F7}"/>
              </a:ext>
            </a:extLst>
          </p:cNvPr>
          <p:cNvSpPr txBox="1"/>
          <p:nvPr/>
        </p:nvSpPr>
        <p:spPr>
          <a:xfrm>
            <a:off x="5349081" y="3905052"/>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dirty="0">
                <a:solidFill>
                  <a:srgbClr val="F04C3E"/>
                </a:solidFill>
              </a:rPr>
              <a:t>-3</a:t>
            </a:r>
            <a:r>
              <a:rPr lang="hu-HU" sz="1600" b="1" dirty="0">
                <a:solidFill>
                  <a:srgbClr val="F04C3E"/>
                </a:solidFill>
              </a:rPr>
              <a:t>,2</a:t>
            </a:r>
            <a:r>
              <a:rPr lang="en-US" sz="1600" b="1" dirty="0">
                <a:solidFill>
                  <a:srgbClr val="F04C3E"/>
                </a:solidFill>
              </a:rPr>
              <a:t>%</a:t>
            </a:r>
          </a:p>
        </p:txBody>
      </p:sp>
    </p:spTree>
    <p:extLst>
      <p:ext uri="{BB962C8B-B14F-4D97-AF65-F5344CB8AC3E}">
        <p14:creationId xmlns:p14="http://schemas.microsoft.com/office/powerpoint/2010/main" val="1004681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243" name="think-cell Slide" r:id="rId6" imgW="270" imgH="270" progId="TCLayout.ActiveDocument.1">
                  <p:embed/>
                </p:oleObj>
              </mc:Choice>
              <mc:Fallback>
                <p:oleObj name="think-cell Slide" r:id="rId6" imgW="270" imgH="270" progId="TCLayout.ActiveDocument.1">
                  <p:embed/>
                  <p:pic>
                    <p:nvPicPr>
                      <p:cNvPr id="3" name="Object 2"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a:latin typeface="Arial" panose="020B0604020202020204" pitchFamily="34" charset="0"/>
              </a:rPr>
              <a:t>Distribution of the </a:t>
            </a:r>
            <a:r>
              <a:rPr lang="hu-HU" sz="2800" dirty="0">
                <a:latin typeface="Arial" panose="020B0604020202020204" pitchFamily="34" charset="0"/>
              </a:rPr>
              <a:t>73,2</a:t>
            </a:r>
            <a:r>
              <a:rPr lang="en-US" sz="2800" dirty="0">
                <a:latin typeface="Arial" panose="020B0604020202020204" pitchFamily="34" charset="0"/>
              </a:rPr>
              <a:t> billion HUF Television </a:t>
            </a:r>
            <a:r>
              <a:rPr lang="en-US" sz="2800" dirty="0" err="1">
                <a:latin typeface="Arial" panose="020B0604020202020204" pitchFamily="34" charset="0"/>
              </a:rPr>
              <a:t>Adcake</a:t>
            </a:r>
            <a:r>
              <a:rPr lang="en-US" sz="2800" dirty="0">
                <a:latin typeface="Arial" panose="020B0604020202020204" pitchFamily="34" charset="0"/>
              </a:rPr>
              <a:t> 202</a:t>
            </a:r>
            <a:r>
              <a:rPr lang="hu-HU" sz="2800" dirty="0">
                <a:latin typeface="Arial" panose="020B0604020202020204" pitchFamily="34" charset="0"/>
              </a:rPr>
              <a:t>1</a:t>
            </a:r>
            <a:r>
              <a:rPr lang="en-US" sz="2800" dirty="0">
                <a:latin typeface="Arial" panose="020B0604020202020204" pitchFamily="34" charset="0"/>
              </a:rPr>
              <a:t>* (in million HUF and percentage)</a:t>
            </a:r>
            <a:endParaRPr lang="en-US" sz="2800" dirty="0">
              <a:solidFill>
                <a:srgbClr val="2C973E"/>
              </a:solidFill>
              <a:latin typeface="Arial" panose="020B0604020202020204" pitchFamily="34" charset="0"/>
            </a:endParaRPr>
          </a:p>
        </p:txBody>
      </p:sp>
      <p:sp>
        <p:nvSpPr>
          <p:cNvPr id="8"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sp>
        <p:nvSpPr>
          <p:cNvPr id="7" name="TextBox 5">
            <a:extLst>
              <a:ext uri="{FF2B5EF4-FFF2-40B4-BE49-F238E27FC236}">
                <a16:creationId xmlns:a16="http://schemas.microsoft.com/office/drawing/2014/main" id="{D1FBD514-1E91-4F3C-A040-724DF1404167}"/>
              </a:ext>
            </a:extLst>
          </p:cNvPr>
          <p:cNvSpPr txBox="1"/>
          <p:nvPr/>
        </p:nvSpPr>
        <p:spPr>
          <a:xfrm>
            <a:off x="7046468" y="6534005"/>
            <a:ext cx="2806500" cy="220081"/>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lnSpc>
                <a:spcPct val="85000"/>
              </a:lnSpc>
              <a:spcAft>
                <a:spcPts val="600"/>
              </a:spcAft>
              <a:buClr>
                <a:schemeClr val="accent2"/>
              </a:buClr>
              <a:buSzPct val="70000"/>
            </a:pPr>
            <a:r>
              <a:rPr lang="en-US" sz="1400" dirty="0"/>
              <a:t>*excluding barter revenue</a:t>
            </a:r>
          </a:p>
        </p:txBody>
      </p:sp>
      <p:graphicFrame>
        <p:nvGraphicFramePr>
          <p:cNvPr id="9" name="Chart 8">
            <a:extLst>
              <a:ext uri="{FF2B5EF4-FFF2-40B4-BE49-F238E27FC236}">
                <a16:creationId xmlns:a16="http://schemas.microsoft.com/office/drawing/2014/main" id="{A5393087-45DA-4F41-99AC-E8ECAA928CC9}"/>
              </a:ext>
            </a:extLst>
          </p:cNvPr>
          <p:cNvGraphicFramePr>
            <a:graphicFrameLocks/>
          </p:cNvGraphicFramePr>
          <p:nvPr>
            <p:extLst>
              <p:ext uri="{D42A27DB-BD31-4B8C-83A1-F6EECF244321}">
                <p14:modId xmlns:p14="http://schemas.microsoft.com/office/powerpoint/2010/main" val="3945747108"/>
              </p:ext>
            </p:extLst>
          </p:nvPr>
        </p:nvGraphicFramePr>
        <p:xfrm>
          <a:off x="1149681" y="1413245"/>
          <a:ext cx="8398800" cy="523080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810435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92200211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67" name="think-cell Slide" r:id="rId6" imgW="270" imgH="270" progId="TCLayout.ActiveDocument.1">
                  <p:embed/>
                </p:oleObj>
              </mc:Choice>
              <mc:Fallback>
                <p:oleObj name="think-cell Slide" r:id="rId6" imgW="270" imgH="270" progId="TCLayout.ActiveDocument.1">
                  <p:embed/>
                  <p:pic>
                    <p:nvPicPr>
                      <p:cNvPr id="3" name="Object 2"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600" dirty="0">
                <a:latin typeface="Arial" panose="020B0604020202020204" pitchFamily="34" charset="0"/>
              </a:rPr>
              <a:t>Distribution of advertising revenue between commercial spot, non-spot and public sector spending* (in million HUF)</a:t>
            </a:r>
            <a:endParaRPr lang="en-US" sz="2600" dirty="0">
              <a:solidFill>
                <a:srgbClr val="2C973E"/>
              </a:solidFill>
              <a:latin typeface="Arial" panose="020B0604020202020204" pitchFamily="34" charset="0"/>
            </a:endParaRPr>
          </a:p>
        </p:txBody>
      </p:sp>
      <p:sp>
        <p:nvSpPr>
          <p:cNvPr id="8"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sp>
        <p:nvSpPr>
          <p:cNvPr id="13" name="TextBox 5">
            <a:extLst>
              <a:ext uri="{FF2B5EF4-FFF2-40B4-BE49-F238E27FC236}">
                <a16:creationId xmlns:a16="http://schemas.microsoft.com/office/drawing/2014/main" id="{8BCDBD79-8B01-4970-95A0-DC5667EAD78E}"/>
              </a:ext>
            </a:extLst>
          </p:cNvPr>
          <p:cNvSpPr txBox="1"/>
          <p:nvPr/>
        </p:nvSpPr>
        <p:spPr>
          <a:xfrm>
            <a:off x="7046468" y="6534005"/>
            <a:ext cx="2806500" cy="220081"/>
          </a:xfrm>
          <a:prstGeom prst="rect">
            <a:avLst/>
          </a:prstGeom>
          <a:noFill/>
        </p:spPr>
        <p:txBody>
          <a:bodyPr wrap="square" lIns="0" tIns="36576"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lnSpc>
                <a:spcPct val="85000"/>
              </a:lnSpc>
              <a:spcAft>
                <a:spcPts val="600"/>
              </a:spcAft>
              <a:buClr>
                <a:schemeClr val="accent2"/>
              </a:buClr>
              <a:buSzPct val="70000"/>
            </a:pPr>
            <a:r>
              <a:rPr lang="en-US" sz="1400" dirty="0"/>
              <a:t>*excluding barter revenue</a:t>
            </a:r>
          </a:p>
        </p:txBody>
      </p:sp>
      <p:graphicFrame>
        <p:nvGraphicFramePr>
          <p:cNvPr id="11" name="Chart 10">
            <a:extLst>
              <a:ext uri="{FF2B5EF4-FFF2-40B4-BE49-F238E27FC236}">
                <a16:creationId xmlns:a16="http://schemas.microsoft.com/office/drawing/2014/main" id="{1509CA87-4E94-4A6C-B16E-54D2D51DFE39}"/>
              </a:ext>
            </a:extLst>
          </p:cNvPr>
          <p:cNvGraphicFramePr>
            <a:graphicFrameLocks/>
          </p:cNvGraphicFramePr>
          <p:nvPr>
            <p:extLst>
              <p:ext uri="{D42A27DB-BD31-4B8C-83A1-F6EECF244321}">
                <p14:modId xmlns:p14="http://schemas.microsoft.com/office/powerpoint/2010/main" val="799815165"/>
              </p:ext>
            </p:extLst>
          </p:nvPr>
        </p:nvGraphicFramePr>
        <p:xfrm>
          <a:off x="1061481" y="1490886"/>
          <a:ext cx="8575200" cy="5263200"/>
        </p:xfrm>
        <a:graphic>
          <a:graphicData uri="http://schemas.openxmlformats.org/drawingml/2006/chart">
            <c:chart xmlns:c="http://schemas.openxmlformats.org/drawingml/2006/chart" xmlns:r="http://schemas.openxmlformats.org/officeDocument/2006/relationships" r:id="rId8"/>
          </a:graphicData>
        </a:graphic>
      </p:graphicFrame>
      <p:cxnSp>
        <p:nvCxnSpPr>
          <p:cNvPr id="12" name="Straight Arrow Connector 11">
            <a:extLst>
              <a:ext uri="{FF2B5EF4-FFF2-40B4-BE49-F238E27FC236}">
                <a16:creationId xmlns:a16="http://schemas.microsoft.com/office/drawing/2014/main" id="{423CE77D-840F-4E72-98DC-11AC0232114D}"/>
              </a:ext>
            </a:extLst>
          </p:cNvPr>
          <p:cNvCxnSpPr/>
          <p:nvPr/>
        </p:nvCxnSpPr>
        <p:spPr>
          <a:xfrm>
            <a:off x="3459233" y="5267883"/>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CAF8DB6C-D602-48EA-8041-69B4ACE09C60}"/>
              </a:ext>
            </a:extLst>
          </p:cNvPr>
          <p:cNvCxnSpPr/>
          <p:nvPr/>
        </p:nvCxnSpPr>
        <p:spPr>
          <a:xfrm>
            <a:off x="3447712" y="3959473"/>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B49BC47E-4F45-4FF7-8702-F1473EB1CEC5}"/>
              </a:ext>
            </a:extLst>
          </p:cNvPr>
          <p:cNvCxnSpPr/>
          <p:nvPr/>
        </p:nvCxnSpPr>
        <p:spPr>
          <a:xfrm>
            <a:off x="3459233" y="2701756"/>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A296E8B3-4EDC-4631-A927-3B4893263593}"/>
              </a:ext>
            </a:extLst>
          </p:cNvPr>
          <p:cNvCxnSpPr/>
          <p:nvPr/>
        </p:nvCxnSpPr>
        <p:spPr>
          <a:xfrm>
            <a:off x="5332036" y="2701756"/>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83389C71-17C7-495F-9639-FC994117A7B7}"/>
              </a:ext>
            </a:extLst>
          </p:cNvPr>
          <p:cNvCxnSpPr/>
          <p:nvPr/>
        </p:nvCxnSpPr>
        <p:spPr>
          <a:xfrm>
            <a:off x="5316820" y="5267327"/>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319E7584-C977-408C-AEC3-C961D35129FF}"/>
              </a:ext>
            </a:extLst>
          </p:cNvPr>
          <p:cNvCxnSpPr/>
          <p:nvPr/>
        </p:nvCxnSpPr>
        <p:spPr>
          <a:xfrm>
            <a:off x="7226302" y="5267327"/>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090E0707-94C0-40E9-9EA7-EA522CA14F14}"/>
              </a:ext>
            </a:extLst>
          </p:cNvPr>
          <p:cNvCxnSpPr/>
          <p:nvPr/>
        </p:nvCxnSpPr>
        <p:spPr>
          <a:xfrm>
            <a:off x="7199189" y="3959473"/>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DC841877-AC8D-4EC5-8F30-67B7F1D6AB83}"/>
              </a:ext>
            </a:extLst>
          </p:cNvPr>
          <p:cNvCxnSpPr/>
          <p:nvPr/>
        </p:nvCxnSpPr>
        <p:spPr>
          <a:xfrm>
            <a:off x="7226302" y="2701756"/>
            <a:ext cx="828000" cy="0"/>
          </a:xfrm>
          <a:prstGeom prst="straightConnector1">
            <a:avLst/>
          </a:prstGeom>
          <a:ln w="101600" cap="sq" cmpd="sng">
            <a:solidFill>
              <a:srgbClr val="2C97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B6F72E82-72DD-4311-AD2C-F7D70D69A3AF}"/>
              </a:ext>
            </a:extLst>
          </p:cNvPr>
          <p:cNvCxnSpPr/>
          <p:nvPr/>
        </p:nvCxnSpPr>
        <p:spPr>
          <a:xfrm>
            <a:off x="5316820" y="3959473"/>
            <a:ext cx="828000" cy="0"/>
          </a:xfrm>
          <a:prstGeom prst="straightConnector1">
            <a:avLst/>
          </a:prstGeom>
          <a:ln w="101600" cap="sq" cmpd="sng">
            <a:solidFill>
              <a:srgbClr val="F04C3E"/>
            </a:solidFill>
            <a:round/>
            <a:headEnd type="none"/>
            <a:tailEnd type="triangle" w="sm" len="med"/>
          </a:ln>
        </p:spPr>
        <p:style>
          <a:lnRef idx="1">
            <a:schemeClr val="accent1"/>
          </a:lnRef>
          <a:fillRef idx="0">
            <a:schemeClr val="accent1"/>
          </a:fillRef>
          <a:effectRef idx="0">
            <a:schemeClr val="accent1"/>
          </a:effectRef>
          <a:fontRef idx="minor">
            <a:schemeClr val="tx1"/>
          </a:fontRef>
        </p:style>
      </p:cxnSp>
      <p:sp>
        <p:nvSpPr>
          <p:cNvPr id="26" name="TextBox 1">
            <a:extLst>
              <a:ext uri="{FF2B5EF4-FFF2-40B4-BE49-F238E27FC236}">
                <a16:creationId xmlns:a16="http://schemas.microsoft.com/office/drawing/2014/main" id="{0C7FAC53-184E-4451-A5FE-44E4D35A7DF5}"/>
              </a:ext>
            </a:extLst>
          </p:cNvPr>
          <p:cNvSpPr txBox="1"/>
          <p:nvPr/>
        </p:nvSpPr>
        <p:spPr>
          <a:xfrm>
            <a:off x="5316820" y="3552908"/>
            <a:ext cx="782390" cy="433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F04C3E"/>
                </a:solidFill>
              </a:rPr>
              <a:t>-6,0%</a:t>
            </a:r>
          </a:p>
        </p:txBody>
      </p:sp>
      <p:sp>
        <p:nvSpPr>
          <p:cNvPr id="27" name="TextBox 1">
            <a:extLst>
              <a:ext uri="{FF2B5EF4-FFF2-40B4-BE49-F238E27FC236}">
                <a16:creationId xmlns:a16="http://schemas.microsoft.com/office/drawing/2014/main" id="{60A90538-3B24-465E-A477-0B87FA6C3A4A}"/>
              </a:ext>
            </a:extLst>
          </p:cNvPr>
          <p:cNvSpPr txBox="1"/>
          <p:nvPr/>
        </p:nvSpPr>
        <p:spPr>
          <a:xfrm>
            <a:off x="3369283" y="4844460"/>
            <a:ext cx="953672"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+20,1%</a:t>
            </a:r>
          </a:p>
        </p:txBody>
      </p:sp>
      <p:sp>
        <p:nvSpPr>
          <p:cNvPr id="28" name="TextBox 1">
            <a:extLst>
              <a:ext uri="{FF2B5EF4-FFF2-40B4-BE49-F238E27FC236}">
                <a16:creationId xmlns:a16="http://schemas.microsoft.com/office/drawing/2014/main" id="{BA51A61B-1031-4307-AF37-84985FC5B296}"/>
              </a:ext>
            </a:extLst>
          </p:cNvPr>
          <p:cNvSpPr txBox="1"/>
          <p:nvPr/>
        </p:nvSpPr>
        <p:spPr>
          <a:xfrm>
            <a:off x="3426359" y="3552908"/>
            <a:ext cx="839521"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+4,7%</a:t>
            </a:r>
          </a:p>
        </p:txBody>
      </p:sp>
      <p:sp>
        <p:nvSpPr>
          <p:cNvPr id="29" name="TextBox 1">
            <a:extLst>
              <a:ext uri="{FF2B5EF4-FFF2-40B4-BE49-F238E27FC236}">
                <a16:creationId xmlns:a16="http://schemas.microsoft.com/office/drawing/2014/main" id="{63E82C27-43C6-4EF2-816E-78CCCE69CC71}"/>
              </a:ext>
            </a:extLst>
          </p:cNvPr>
          <p:cNvSpPr txBox="1"/>
          <p:nvPr/>
        </p:nvSpPr>
        <p:spPr>
          <a:xfrm>
            <a:off x="3360849" y="2322884"/>
            <a:ext cx="970542"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+15,3%</a:t>
            </a:r>
          </a:p>
        </p:txBody>
      </p:sp>
      <p:sp>
        <p:nvSpPr>
          <p:cNvPr id="30" name="TextBox 1">
            <a:extLst>
              <a:ext uri="{FF2B5EF4-FFF2-40B4-BE49-F238E27FC236}">
                <a16:creationId xmlns:a16="http://schemas.microsoft.com/office/drawing/2014/main" id="{BEB64B36-D4A8-41BE-B1AE-6C767C5ADD88}"/>
              </a:ext>
            </a:extLst>
          </p:cNvPr>
          <p:cNvSpPr txBox="1"/>
          <p:nvPr/>
        </p:nvSpPr>
        <p:spPr>
          <a:xfrm>
            <a:off x="5246625" y="2320436"/>
            <a:ext cx="970542"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+11,4%</a:t>
            </a:r>
          </a:p>
        </p:txBody>
      </p:sp>
      <p:sp>
        <p:nvSpPr>
          <p:cNvPr id="31" name="TextBox 1">
            <a:extLst>
              <a:ext uri="{FF2B5EF4-FFF2-40B4-BE49-F238E27FC236}">
                <a16:creationId xmlns:a16="http://schemas.microsoft.com/office/drawing/2014/main" id="{1562717A-07B4-411E-9C11-1DDCC73A3F7F}"/>
              </a:ext>
            </a:extLst>
          </p:cNvPr>
          <p:cNvSpPr txBox="1"/>
          <p:nvPr/>
        </p:nvSpPr>
        <p:spPr>
          <a:xfrm>
            <a:off x="7199189" y="2322884"/>
            <a:ext cx="839521"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+9,5%</a:t>
            </a:r>
          </a:p>
        </p:txBody>
      </p:sp>
      <p:sp>
        <p:nvSpPr>
          <p:cNvPr id="32" name="TextBox 1">
            <a:extLst>
              <a:ext uri="{FF2B5EF4-FFF2-40B4-BE49-F238E27FC236}">
                <a16:creationId xmlns:a16="http://schemas.microsoft.com/office/drawing/2014/main" id="{86777DA6-11CF-4F19-8FF4-5190AA4C3355}"/>
              </a:ext>
            </a:extLst>
          </p:cNvPr>
          <p:cNvSpPr txBox="1"/>
          <p:nvPr/>
        </p:nvSpPr>
        <p:spPr>
          <a:xfrm>
            <a:off x="7109647" y="3548330"/>
            <a:ext cx="944655"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+18,3%</a:t>
            </a:r>
          </a:p>
        </p:txBody>
      </p:sp>
      <p:sp>
        <p:nvSpPr>
          <p:cNvPr id="33" name="TextBox 1">
            <a:extLst>
              <a:ext uri="{FF2B5EF4-FFF2-40B4-BE49-F238E27FC236}">
                <a16:creationId xmlns:a16="http://schemas.microsoft.com/office/drawing/2014/main" id="{C24E5A46-D442-4A97-BA76-E76EE3A61536}"/>
              </a:ext>
            </a:extLst>
          </p:cNvPr>
          <p:cNvSpPr txBox="1"/>
          <p:nvPr/>
        </p:nvSpPr>
        <p:spPr>
          <a:xfrm>
            <a:off x="5288254" y="4838215"/>
            <a:ext cx="839521"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+4,2%</a:t>
            </a:r>
          </a:p>
        </p:txBody>
      </p:sp>
      <p:sp>
        <p:nvSpPr>
          <p:cNvPr id="34" name="TextBox 1">
            <a:extLst>
              <a:ext uri="{FF2B5EF4-FFF2-40B4-BE49-F238E27FC236}">
                <a16:creationId xmlns:a16="http://schemas.microsoft.com/office/drawing/2014/main" id="{B3C0DE18-B239-4DDB-A720-D46C726E279F}"/>
              </a:ext>
            </a:extLst>
          </p:cNvPr>
          <p:cNvSpPr txBox="1"/>
          <p:nvPr/>
        </p:nvSpPr>
        <p:spPr>
          <a:xfrm>
            <a:off x="7140861" y="4838215"/>
            <a:ext cx="944655" cy="24658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hu-HU" sz="1600" b="1" dirty="0">
                <a:solidFill>
                  <a:srgbClr val="2C973E"/>
                </a:solidFill>
              </a:rPr>
              <a:t>+14,7%</a:t>
            </a:r>
          </a:p>
        </p:txBody>
      </p:sp>
    </p:spTree>
    <p:extLst>
      <p:ext uri="{BB962C8B-B14F-4D97-AF65-F5344CB8AC3E}">
        <p14:creationId xmlns:p14="http://schemas.microsoft.com/office/powerpoint/2010/main" val="1004681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2010639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290" name="think-cell Slide" r:id="rId6" imgW="270" imgH="270" progId="TCLayout.ActiveDocument.1">
                  <p:embed/>
                </p:oleObj>
              </mc:Choice>
              <mc:Fallback>
                <p:oleObj name="think-cell Slide" r:id="rId6" imgW="270" imgH="270" progId="TCLayout.ActiveDocument.1">
                  <p:embed/>
                  <p:pic>
                    <p:nvPicPr>
                      <p:cNvPr id="3" name="Object 2"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a:solidFill>
                  <a:schemeClr val="bg1"/>
                </a:solidFill>
                <a:latin typeface="+mj-lt"/>
              </a:rPr>
              <a:t>Share of advertising revenue generated by commercial spots excluding barter (in million HUF)</a:t>
            </a:r>
            <a:endParaRPr lang="en-US" sz="3200" dirty="0">
              <a:solidFill>
                <a:schemeClr val="bg1"/>
              </a:solidFill>
              <a:latin typeface="+mj-lt"/>
            </a:endParaRPr>
          </a:p>
        </p:txBody>
      </p:sp>
      <p:sp>
        <p:nvSpPr>
          <p:cNvPr id="8" name="Footer Placeholder 3"/>
          <p:cNvSpPr>
            <a:spLocks noGrp="1"/>
          </p:cNvSpPr>
          <p:nvPr>
            <p:ph type="ftr" sz="quarter" idx="11"/>
          </p:nvPr>
        </p:nvSpPr>
        <p:spPr>
          <a:xfrm>
            <a:off x="3028339" y="7107754"/>
            <a:ext cx="4018129" cy="223113"/>
          </a:xfrm>
        </p:spPr>
        <p:txBody>
          <a:bodyPr/>
          <a:lstStyle/>
          <a:p>
            <a:r>
              <a:rPr lang="en-US" dirty="0"/>
              <a:t>TELEVISION ADVERTISEMENT CAKE 202</a:t>
            </a:r>
            <a:r>
              <a:rPr lang="hu-HU" dirty="0"/>
              <a:t>1</a:t>
            </a:r>
            <a:endParaRPr lang="en-US" dirty="0"/>
          </a:p>
        </p:txBody>
      </p:sp>
      <p:graphicFrame>
        <p:nvGraphicFramePr>
          <p:cNvPr id="7" name="Chart 6">
            <a:extLst>
              <a:ext uri="{FF2B5EF4-FFF2-40B4-BE49-F238E27FC236}">
                <a16:creationId xmlns:a16="http://schemas.microsoft.com/office/drawing/2014/main" id="{6727F94E-D6D4-439A-8083-E2F9EC1902F9}"/>
              </a:ext>
            </a:extLst>
          </p:cNvPr>
          <p:cNvGraphicFramePr>
            <a:graphicFrameLocks/>
          </p:cNvGraphicFramePr>
          <p:nvPr>
            <p:extLst>
              <p:ext uri="{D42A27DB-BD31-4B8C-83A1-F6EECF244321}">
                <p14:modId xmlns:p14="http://schemas.microsoft.com/office/powerpoint/2010/main" val="3415302083"/>
              </p:ext>
            </p:extLst>
          </p:nvPr>
        </p:nvGraphicFramePr>
        <p:xfrm>
          <a:off x="976881" y="1466554"/>
          <a:ext cx="8744400" cy="564120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0046810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_Pe3zAu8RWmJl5yko7xqA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1OCuYm_iQ5yKO4Rvk_DhM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9TlcCLPrTcGMX.GOuO6sJ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6S6xz5fKSs6npbRcXNTzA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bMzcjPDOTaWs0Py89pbw5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IY4pTU5wTrqVIob3Tyr_y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vzfHAU9QQV.lMFlAYOJXF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9u17DfwpTUanByt.U_FVb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9u17DfwpTUanByt.U_FVb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coVdeSESGC6SX1r4UK7P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NZf0js1TS32PD_vo488oi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ZyjJL6zDQTezogKo.iUrOQ"/>
</p:tagLst>
</file>

<file path=ppt/theme/theme1.xml><?xml version="1.0" encoding="utf-8"?>
<a:theme xmlns:a="http://schemas.openxmlformats.org/drawingml/2006/main" name="EY_Presentation_Regular_Print">
  <a:themeElements>
    <a:clrScheme name="Custom 2">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7A6621EC7AA04CBCB49A2E2F248C25" ma:contentTypeVersion="9" ma:contentTypeDescription="Create a new document." ma:contentTypeScope="" ma:versionID="383d4258522a058096a925b1b755d9bb">
  <xsd:schema xmlns:xsd="http://www.w3.org/2001/XMLSchema" xmlns:xs="http://www.w3.org/2001/XMLSchema" xmlns:p="http://schemas.microsoft.com/office/2006/metadata/properties" xmlns:ns3="d81c9cbb-68a6-40d8-a1fc-54c521081955" xmlns:ns4="919ff5f8-504e-4f3d-a7e7-7d05f1d224d6" targetNamespace="http://schemas.microsoft.com/office/2006/metadata/properties" ma:root="true" ma:fieldsID="ce13f7a6521ff5c6fb9b723fd15d3919" ns3:_="" ns4:_="">
    <xsd:import namespace="d81c9cbb-68a6-40d8-a1fc-54c521081955"/>
    <xsd:import namespace="919ff5f8-504e-4f3d-a7e7-7d05f1d224d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1c9cbb-68a6-40d8-a1fc-54c5210819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9ff5f8-504e-4f3d-a7e7-7d05f1d224d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4D6994-8F69-4A6E-A956-EABE531B3C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1c9cbb-68a6-40d8-a1fc-54c521081955"/>
    <ds:schemaRef ds:uri="919ff5f8-504e-4f3d-a7e7-7d05f1d224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67FD07-79E3-4006-A672-56179FD9B486}">
  <ds:schemaRefs>
    <ds:schemaRef ds:uri="http://purl.org/dc/dcmitype/"/>
    <ds:schemaRef ds:uri="http://schemas.microsoft.com/office/2006/documentManagement/types"/>
    <ds:schemaRef ds:uri="http://purl.org/dc/elements/1.1/"/>
    <ds:schemaRef ds:uri="http://schemas.microsoft.com/office/2006/metadata/properties"/>
    <ds:schemaRef ds:uri="d81c9cbb-68a6-40d8-a1fc-54c521081955"/>
    <ds:schemaRef ds:uri="http://purl.org/dc/terms/"/>
    <ds:schemaRef ds:uri="919ff5f8-504e-4f3d-a7e7-7d05f1d224d6"/>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BD13E08-B696-427B-9D04-57BC3AA164F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4367</TotalTime>
  <Words>1487</Words>
  <Application>Microsoft Office PowerPoint</Application>
  <PresentationFormat>Egyéni</PresentationFormat>
  <Paragraphs>247</Paragraphs>
  <Slides>17</Slides>
  <Notes>11</Notes>
  <HiddenSlides>0</HiddenSlides>
  <MMClips>0</MMClips>
  <ScaleCrop>false</ScaleCrop>
  <HeadingPairs>
    <vt:vector size="8" baseType="variant">
      <vt:variant>
        <vt:lpstr>Használt betűtípusok</vt:lpstr>
      </vt:variant>
      <vt:variant>
        <vt:i4>5</vt:i4>
      </vt:variant>
      <vt:variant>
        <vt:lpstr>Téma</vt:lpstr>
      </vt:variant>
      <vt:variant>
        <vt:i4>1</vt:i4>
      </vt:variant>
      <vt:variant>
        <vt:lpstr>Beágyazott OLE kiszolgálók</vt:lpstr>
      </vt:variant>
      <vt:variant>
        <vt:i4>1</vt:i4>
      </vt:variant>
      <vt:variant>
        <vt:lpstr>Diacímek</vt:lpstr>
      </vt:variant>
      <vt:variant>
        <vt:i4>17</vt:i4>
      </vt:variant>
    </vt:vector>
  </HeadingPairs>
  <TitlesOfParts>
    <vt:vector size="24" baseType="lpstr">
      <vt:lpstr>Arial</vt:lpstr>
      <vt:lpstr>Calibri</vt:lpstr>
      <vt:lpstr>EYInterstate</vt:lpstr>
      <vt:lpstr>EYInterstate Light</vt:lpstr>
      <vt:lpstr>EYInterstate Regular</vt:lpstr>
      <vt:lpstr>EY_Presentation_Regular_Print</vt:lpstr>
      <vt:lpstr>think-cell Slide</vt:lpstr>
      <vt:lpstr>TELEVISION ADVERTISEMENT CAKE  2021</vt:lpstr>
      <vt:lpstr>Television Advertisement Cake 2021</vt:lpstr>
      <vt:lpstr>List of data providers: 79 channels</vt:lpstr>
      <vt:lpstr>The ad revenue analysis method from prior year was applied in 2021</vt:lpstr>
      <vt:lpstr>The Television Adcake revenue including barter exceeded 75 billion HUF in 2021*</vt:lpstr>
      <vt:lpstr>The development of television advertising revenue including and excluding barter* ** (in million HUF)</vt:lpstr>
      <vt:lpstr>Distribution of the 73,2 billion HUF Television Adcake 2021* (in million HUF and percentage)</vt:lpstr>
      <vt:lpstr>Distribution of advertising revenue between commercial spot, non-spot and public sector spending* (in million HUF)</vt:lpstr>
      <vt:lpstr>Share of advertising revenue generated by commercial spots excluding barter (in million HUF)</vt:lpstr>
      <vt:lpstr>The development of public sector television advertising revenue (in million HUF)</vt:lpstr>
      <vt:lpstr>The development of advertising revenue from public and non-public spending excluding barter* (in million HUF)</vt:lpstr>
      <vt:lpstr>Amount of television advertising revenues in the public and private sector of the past few years excluding barter* (in million HUF)</vt:lpstr>
      <vt:lpstr>The development of barter revenues in the past 3 years (in million HUF)</vt:lpstr>
      <vt:lpstr>Distribution of barter revenue from spot and non-spot spending in 2021* (in million HUF and percentage)</vt:lpstr>
      <vt:lpstr>Summary</vt:lpstr>
      <vt:lpstr>Slide title here</vt:lpstr>
      <vt:lpstr>PowerPoint-bemutató</vt:lpstr>
    </vt:vector>
  </TitlesOfParts>
  <Company>Ernst &amp; Young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Mihaly Kovacs</dc:creator>
  <cp:lastModifiedBy>Nati</cp:lastModifiedBy>
  <cp:revision>310</cp:revision>
  <cp:lastPrinted>2014-02-12T13:28:39Z</cp:lastPrinted>
  <dcterms:created xsi:type="dcterms:W3CDTF">2013-03-29T21:33:05Z</dcterms:created>
  <dcterms:modified xsi:type="dcterms:W3CDTF">2022-02-22T11:03:08Z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0x010100C97A6621EC7AA04CBCB49A2E2F248C25</vt:lpwstr>
  </property>
</Properties>
</file>