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8.xml" ContentType="application/vnd.openxmlformats-officedocument.presentationml.tags+xml"/>
  <Override PartName="/ppt/tags/tag9.xml" ContentType="application/vnd.openxmlformats-officedocument.presentationml.tag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10.xml" ContentType="application/vnd.openxmlformats-officedocument.presentationml.tags+xml"/>
  <Override PartName="/ppt/tags/tag11.xml" ContentType="application/vnd.openxmlformats-officedocument.presentationml.tags+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12.xml" ContentType="application/vnd.openxmlformats-officedocument.presentationml.tags+xml"/>
  <Override PartName="/ppt/tags/tag13.xml" ContentType="application/vnd.openxmlformats-officedocument.presentationml.tag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ags/tag14.xml" ContentType="application/vnd.openxmlformats-officedocument.presentationml.tags+xml"/>
  <Override PartName="/ppt/tags/tag15.xml" ContentType="application/vnd.openxmlformats-officedocument.presentationml.tag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ags/tag16.xml" ContentType="application/vnd.openxmlformats-officedocument.presentationml.tags+xml"/>
  <Override PartName="/ppt/tags/tag17.xml" ContentType="application/vnd.openxmlformats-officedocument.presentationml.tags+xml"/>
  <Override PartName="/ppt/notesSlides/notesSlide5.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ags/tag18.xml" ContentType="application/vnd.openxmlformats-officedocument.presentationml.tags+xml"/>
  <Override PartName="/ppt/tags/tag19.xml" ContentType="application/vnd.openxmlformats-officedocument.presentationml.tag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19"/>
  </p:notesMasterIdLst>
  <p:handoutMasterIdLst>
    <p:handoutMasterId r:id="rId20"/>
  </p:handoutMasterIdLst>
  <p:sldIdLst>
    <p:sldId id="256" r:id="rId2"/>
    <p:sldId id="305" r:id="rId3"/>
    <p:sldId id="280" r:id="rId4"/>
    <p:sldId id="281" r:id="rId5"/>
    <p:sldId id="282" r:id="rId6"/>
    <p:sldId id="304" r:id="rId7"/>
    <p:sldId id="303" r:id="rId8"/>
    <p:sldId id="286" r:id="rId9"/>
    <p:sldId id="298" r:id="rId10"/>
    <p:sldId id="294" r:id="rId11"/>
    <p:sldId id="299" r:id="rId12"/>
    <p:sldId id="297" r:id="rId13"/>
    <p:sldId id="301" r:id="rId14"/>
    <p:sldId id="302" r:id="rId15"/>
    <p:sldId id="288" r:id="rId16"/>
    <p:sldId id="300" r:id="rId17"/>
    <p:sldId id="292" r:id="rId18"/>
  </p:sldIdLst>
  <p:sldSz cx="10698163" cy="7589838"/>
  <p:notesSz cx="6735763" cy="986631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91">
          <p15:clr>
            <a:srgbClr val="A4A3A4"/>
          </p15:clr>
        </p15:guide>
        <p15:guide id="2" orient="horz" pos="735">
          <p15:clr>
            <a:srgbClr val="A4A3A4"/>
          </p15:clr>
        </p15:guide>
        <p15:guide id="3" orient="horz" pos="3455">
          <p15:clr>
            <a:srgbClr val="A4A3A4"/>
          </p15:clr>
        </p15:guide>
        <p15:guide id="4" orient="horz" pos="4544">
          <p15:clr>
            <a:srgbClr val="A4A3A4"/>
          </p15:clr>
        </p15:guide>
        <p15:guide id="5" pos="3370">
          <p15:clr>
            <a:srgbClr val="A4A3A4"/>
          </p15:clr>
        </p15:guide>
        <p15:guide id="6" pos="342">
          <p15:clr>
            <a:srgbClr val="A4A3A4"/>
          </p15:clr>
        </p15:guide>
        <p15:guide id="7" pos="6407">
          <p15:clr>
            <a:srgbClr val="A4A3A4"/>
          </p15:clr>
        </p15:guide>
        <p15:guide id="8" pos="3436">
          <p15:clr>
            <a:srgbClr val="A4A3A4"/>
          </p15:clr>
        </p15:guide>
        <p15:guide id="9" pos="3325">
          <p15:clr>
            <a:srgbClr val="A4A3A4"/>
          </p15:clr>
        </p15:guide>
        <p15:guide id="10" pos="1708">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Y" initials="EY" lastIdx="1" clrIdx="0"/>
  <p:cmAuthor id="1" name="Mate Veres" initials="MV" lastIdx="6" clrIdx="1">
    <p:extLst>
      <p:ext uri="{19B8F6BF-5375-455C-9EA6-DF929625EA0E}">
        <p15:presenceInfo xmlns:p15="http://schemas.microsoft.com/office/powerpoint/2012/main" userId="S-1-5-21-1644491937-1343024091-1801674531-7862705" providerId="AD"/>
      </p:ext>
    </p:extLst>
  </p:cmAuthor>
  <p:cmAuthor id="2" name="Mihaly Kovacs" initials="MK" lastIdx="15" clrIdx="2">
    <p:extLst>
      <p:ext uri="{19B8F6BF-5375-455C-9EA6-DF929625EA0E}">
        <p15:presenceInfo xmlns:p15="http://schemas.microsoft.com/office/powerpoint/2012/main" userId="S-1-5-21-1644491937-1343024091-1801674531-7824679" providerId="AD"/>
      </p:ext>
    </p:extLst>
  </p:cmAuthor>
  <p:cmAuthor id="3" name="Janos Gal" initials="JG" lastIdx="3" clrIdx="3">
    <p:extLst>
      <p:ext uri="{19B8F6BF-5375-455C-9EA6-DF929625EA0E}">
        <p15:presenceInfo xmlns:p15="http://schemas.microsoft.com/office/powerpoint/2012/main" userId="S::janos.gal@hu.ey.com::c17739f3-7094-4aa8-9701-b2dea891cefb" providerId="AD"/>
      </p:ext>
    </p:extLst>
  </p:cmAuthor>
  <p:cmAuthor id="4" name="Vidus Gabriella" initials="VG" lastIdx="14" clrIdx="4">
    <p:extLst>
      <p:ext uri="{19B8F6BF-5375-455C-9EA6-DF929625EA0E}">
        <p15:presenceInfo xmlns:p15="http://schemas.microsoft.com/office/powerpoint/2012/main" userId="Vidus Gabriella" providerId="None"/>
      </p:ext>
    </p:extLst>
  </p:cmAuthor>
  <p:cmAuthor id="5" name="Mihaly Kovacs" initials="MK [2]" lastIdx="15" clrIdx="5">
    <p:extLst>
      <p:ext uri="{19B8F6BF-5375-455C-9EA6-DF929625EA0E}">
        <p15:presenceInfo xmlns:p15="http://schemas.microsoft.com/office/powerpoint/2012/main" userId="S::Mihaly.Kovacs@hu.ey.com::aef6db47-777c-4321-b4e0-7e3665272d9d" providerId="AD"/>
      </p:ext>
    </p:extLst>
  </p:cmAuthor>
  <p:cmAuthor id="6" name="Szilvia Dora Gruber" initials="SDG" lastIdx="1" clrIdx="6">
    <p:extLst>
      <p:ext uri="{19B8F6BF-5375-455C-9EA6-DF929625EA0E}">
        <p15:presenceInfo xmlns:p15="http://schemas.microsoft.com/office/powerpoint/2012/main" userId="S-1-5-21-1644491937-1343024091-1801674531-788635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00"/>
    <a:srgbClr val="808080"/>
    <a:srgbClr val="595959"/>
    <a:srgbClr val="7FD1D6"/>
    <a:srgbClr val="999999"/>
    <a:srgbClr val="F0F0F0"/>
    <a:srgbClr val="00A3AE"/>
    <a:srgbClr val="D193C7"/>
    <a:srgbClr val="95CB89"/>
    <a:srgbClr val="FFE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9" autoAdjust="0"/>
    <p:restoredTop sz="94660"/>
  </p:normalViewPr>
  <p:slideViewPr>
    <p:cSldViewPr snapToGrid="0" snapToObjects="1" showGuides="1">
      <p:cViewPr varScale="1">
        <p:scale>
          <a:sx n="62" d="100"/>
          <a:sy n="62" d="100"/>
        </p:scale>
        <p:origin x="1446" y="66"/>
      </p:cViewPr>
      <p:guideLst>
        <p:guide orient="horz" pos="2391"/>
        <p:guide orient="horz" pos="735"/>
        <p:guide orient="horz" pos="3455"/>
        <p:guide orient="horz" pos="4544"/>
        <p:guide pos="3370"/>
        <p:guide pos="342"/>
        <p:guide pos="6407"/>
        <p:guide pos="3436"/>
        <p:guide pos="3325"/>
        <p:guide pos="170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65" d="100"/>
          <a:sy n="65" d="100"/>
        </p:scale>
        <p:origin x="3378" y="78"/>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Diagramok_PPT!$B$29</c:f>
              <c:strCache>
                <c:ptCount val="1"/>
                <c:pt idx="0">
                  <c:v>Árubarter nélkül</c:v>
                </c:pt>
              </c:strCache>
            </c:strRef>
          </c:tx>
          <c:spPr>
            <a:solidFill>
              <a:srgbClr val="FFE6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Diagramok_PPT!$A$30:$A$33</c:f>
              <c:numCache>
                <c:formatCode>General</c:formatCode>
                <c:ptCount val="4"/>
                <c:pt idx="0">
                  <c:v>2018</c:v>
                </c:pt>
                <c:pt idx="1">
                  <c:v>2019</c:v>
                </c:pt>
                <c:pt idx="2">
                  <c:v>2020</c:v>
                </c:pt>
                <c:pt idx="3">
                  <c:v>2021</c:v>
                </c:pt>
              </c:numCache>
            </c:numRef>
          </c:cat>
          <c:val>
            <c:numRef>
              <c:f>Diagramok_PPT!$B$30:$B$33</c:f>
              <c:numCache>
                <c:formatCode>#,##0</c:formatCode>
                <c:ptCount val="4"/>
                <c:pt idx="0">
                  <c:v>60662</c:v>
                </c:pt>
                <c:pt idx="1">
                  <c:v>64750</c:v>
                </c:pt>
                <c:pt idx="2">
                  <c:v>62672</c:v>
                </c:pt>
                <c:pt idx="3">
                  <c:v>73204</c:v>
                </c:pt>
              </c:numCache>
            </c:numRef>
          </c:val>
          <c:extLst>
            <c:ext xmlns:c16="http://schemas.microsoft.com/office/drawing/2014/chart" uri="{C3380CC4-5D6E-409C-BE32-E72D297353CC}">
              <c16:uniqueId val="{00000000-634E-4432-97A1-4EC4DE62344D}"/>
            </c:ext>
          </c:extLst>
        </c:ser>
        <c:ser>
          <c:idx val="1"/>
          <c:order val="1"/>
          <c:tx>
            <c:strRef>
              <c:f>Diagramok_PPT!$C$29</c:f>
              <c:strCache>
                <c:ptCount val="1"/>
                <c:pt idx="0">
                  <c:v>Árubarterrel</c:v>
                </c:pt>
              </c:strCache>
            </c:strRef>
          </c:tx>
          <c:spPr>
            <a:solidFill>
              <a:srgbClr val="808080"/>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Diagramok_PPT!$A$30:$A$33</c:f>
              <c:numCache>
                <c:formatCode>General</c:formatCode>
                <c:ptCount val="4"/>
                <c:pt idx="0">
                  <c:v>2018</c:v>
                </c:pt>
                <c:pt idx="1">
                  <c:v>2019</c:v>
                </c:pt>
                <c:pt idx="2">
                  <c:v>2020</c:v>
                </c:pt>
                <c:pt idx="3">
                  <c:v>2021</c:v>
                </c:pt>
              </c:numCache>
            </c:numRef>
          </c:cat>
          <c:val>
            <c:numRef>
              <c:f>Diagramok_PPT!$C$30:$C$33</c:f>
              <c:numCache>
                <c:formatCode>#,##0</c:formatCode>
                <c:ptCount val="4"/>
                <c:pt idx="1">
                  <c:v>66610</c:v>
                </c:pt>
                <c:pt idx="2">
                  <c:v>64047</c:v>
                </c:pt>
                <c:pt idx="3">
                  <c:v>75000</c:v>
                </c:pt>
              </c:numCache>
            </c:numRef>
          </c:val>
          <c:extLst>
            <c:ext xmlns:c16="http://schemas.microsoft.com/office/drawing/2014/chart" uri="{C3380CC4-5D6E-409C-BE32-E72D297353CC}">
              <c16:uniqueId val="{00000001-634E-4432-97A1-4EC4DE62344D}"/>
            </c:ext>
          </c:extLst>
        </c:ser>
        <c:dLbls>
          <c:showLegendKey val="0"/>
          <c:showVal val="0"/>
          <c:showCatName val="0"/>
          <c:showSerName val="0"/>
          <c:showPercent val="0"/>
          <c:showBubbleSize val="0"/>
        </c:dLbls>
        <c:gapWidth val="100"/>
        <c:axId val="721647696"/>
        <c:axId val="721644416"/>
      </c:barChart>
      <c:catAx>
        <c:axId val="721647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hu-HU"/>
          </a:p>
        </c:txPr>
        <c:crossAx val="721644416"/>
        <c:crosses val="autoZero"/>
        <c:auto val="1"/>
        <c:lblAlgn val="ctr"/>
        <c:lblOffset val="100"/>
        <c:noMultiLvlLbl val="0"/>
      </c:catAx>
      <c:valAx>
        <c:axId val="7216444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hu-HU"/>
          </a:p>
        </c:txPr>
        <c:crossAx val="721647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hu-HU"/>
        </a:p>
      </c:txPr>
    </c:legend>
    <c:plotVisOnly val="1"/>
    <c:dispBlanksAs val="gap"/>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hu-HU"/>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Diagramok_PPT!$F$212</c:f>
              <c:strCache>
                <c:ptCount val="1"/>
                <c:pt idx="0">
                  <c:v>Non-spot</c:v>
                </c:pt>
              </c:strCache>
            </c:strRef>
          </c:tx>
          <c:dPt>
            <c:idx val="0"/>
            <c:bubble3D val="0"/>
            <c:spPr>
              <a:solidFill>
                <a:srgbClr val="FFE600"/>
              </a:solidFill>
              <a:ln w="19050">
                <a:noFill/>
              </a:ln>
              <a:effectLst/>
            </c:spPr>
            <c:extLst>
              <c:ext xmlns:c16="http://schemas.microsoft.com/office/drawing/2014/chart" uri="{C3380CC4-5D6E-409C-BE32-E72D297353CC}">
                <c16:uniqueId val="{00000001-214F-4F6E-BD60-90EF6F2424B9}"/>
              </c:ext>
            </c:extLst>
          </c:dPt>
          <c:dPt>
            <c:idx val="1"/>
            <c:bubble3D val="0"/>
            <c:spPr>
              <a:solidFill>
                <a:srgbClr val="808080"/>
              </a:solidFill>
              <a:ln w="19050">
                <a:noFill/>
              </a:ln>
              <a:effectLst/>
            </c:spPr>
            <c:extLst>
              <c:ext xmlns:c16="http://schemas.microsoft.com/office/drawing/2014/chart" uri="{C3380CC4-5D6E-409C-BE32-E72D297353CC}">
                <c16:uniqueId val="{00000003-214F-4F6E-BD60-90EF6F2424B9}"/>
              </c:ext>
            </c:extLst>
          </c:dPt>
          <c:dLbls>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mn-lt"/>
                    <a:ea typeface="+mn-ea"/>
                    <a:cs typeface="+mn-cs"/>
                  </a:defRPr>
                </a:pPr>
                <a:endParaRPr lang="hu-HU"/>
              </a:p>
            </c:txPr>
            <c:dLblPos val="outEnd"/>
            <c:showLegendKey val="0"/>
            <c:showVal val="1"/>
            <c:showCatName val="0"/>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Diagramok_PPT!$E$213:$E$214</c:f>
              <c:strCache>
                <c:ptCount val="2"/>
                <c:pt idx="0">
                  <c:v>Non-spot totál</c:v>
                </c:pt>
                <c:pt idx="1">
                  <c:v>Non-spot árubarter</c:v>
                </c:pt>
              </c:strCache>
            </c:strRef>
          </c:cat>
          <c:val>
            <c:numRef>
              <c:f>Diagramok_PPT!$F$213:$F$214</c:f>
              <c:numCache>
                <c:formatCode>#,##0</c:formatCode>
                <c:ptCount val="2"/>
                <c:pt idx="0">
                  <c:v>5003.3955802642186</c:v>
                </c:pt>
                <c:pt idx="1">
                  <c:v>321.92964599999999</c:v>
                </c:pt>
              </c:numCache>
            </c:numRef>
          </c:val>
          <c:extLst>
            <c:ext xmlns:c16="http://schemas.microsoft.com/office/drawing/2014/chart" uri="{C3380CC4-5D6E-409C-BE32-E72D297353CC}">
              <c16:uniqueId val="{00000004-214F-4F6E-BD60-90EF6F2424B9}"/>
            </c:ext>
          </c:extLst>
        </c:ser>
        <c:dLbls>
          <c:dLblPos val="outEnd"/>
          <c:showLegendKey val="0"/>
          <c:showVal val="1"/>
          <c:showCatName val="0"/>
          <c:showSerName val="0"/>
          <c:showPercent val="0"/>
          <c:showBubbleSize val="0"/>
          <c:showLeaderLines val="1"/>
        </c:dLbls>
        <c:firstSliceAng val="4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sz="1200"/>
      </a:pPr>
      <a:endParaRPr lang="hu-H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ln>
              <a:noFill/>
            </a:ln>
          </c:spPr>
          <c:dPt>
            <c:idx val="0"/>
            <c:bubble3D val="0"/>
            <c:spPr>
              <a:solidFill>
                <a:srgbClr val="FFE600"/>
              </a:solidFill>
              <a:ln w="19050">
                <a:noFill/>
              </a:ln>
              <a:effectLst/>
            </c:spPr>
            <c:extLst>
              <c:ext xmlns:c16="http://schemas.microsoft.com/office/drawing/2014/chart" uri="{C3380CC4-5D6E-409C-BE32-E72D297353CC}">
                <c16:uniqueId val="{00000001-E3DA-4995-A76E-EA600A353912}"/>
              </c:ext>
            </c:extLst>
          </c:dPt>
          <c:dPt>
            <c:idx val="1"/>
            <c:bubble3D val="0"/>
            <c:spPr>
              <a:solidFill>
                <a:srgbClr val="808080"/>
              </a:solidFill>
              <a:ln w="19050">
                <a:noFill/>
              </a:ln>
              <a:effectLst/>
            </c:spPr>
            <c:extLst>
              <c:ext xmlns:c16="http://schemas.microsoft.com/office/drawing/2014/chart" uri="{C3380CC4-5D6E-409C-BE32-E72D297353CC}">
                <c16:uniqueId val="{00000003-E3DA-4995-A76E-EA600A353912}"/>
              </c:ext>
            </c:extLst>
          </c:dPt>
          <c:dPt>
            <c:idx val="2"/>
            <c:bubble3D val="0"/>
            <c:spPr>
              <a:solidFill>
                <a:srgbClr val="7FD1D6"/>
              </a:solidFill>
              <a:ln w="19050">
                <a:noFill/>
              </a:ln>
              <a:effectLst/>
            </c:spPr>
            <c:extLst>
              <c:ext xmlns:c16="http://schemas.microsoft.com/office/drawing/2014/chart" uri="{C3380CC4-5D6E-409C-BE32-E72D297353CC}">
                <c16:uniqueId val="{00000005-E3DA-4995-A76E-EA600A353912}"/>
              </c:ext>
            </c:extLst>
          </c:dPt>
          <c:dLbls>
            <c:dLbl>
              <c:idx val="0"/>
              <c:dLblPos val="outEnd"/>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E3DA-4995-A76E-EA600A353912}"/>
                </c:ext>
              </c:extLst>
            </c:dLbl>
            <c:dLbl>
              <c:idx val="1"/>
              <c:layout>
                <c:manualLayout>
                  <c:x val="1.3168827953450807E-2"/>
                  <c:y val="4.3698410030580045E-3"/>
                </c:manualLayout>
              </c:layout>
              <c:dLblPos val="bestFit"/>
              <c:showLegendKey val="0"/>
              <c:showVal val="1"/>
              <c:showCatName val="0"/>
              <c:showSerName val="0"/>
              <c:showPercent val="1"/>
              <c:showBubbleSize val="0"/>
              <c:separator>
</c:separator>
              <c:extLst>
                <c:ext xmlns:c15="http://schemas.microsoft.com/office/drawing/2012/chart" uri="{CE6537A1-D6FC-4f65-9D91-7224C49458BB}">
                  <c15:layout>
                    <c:manualLayout>
                      <c:w val="9.0336595704148218E-2"/>
                      <c:h val="0.10198191481226582"/>
                    </c:manualLayout>
                  </c15:layout>
                </c:ext>
                <c:ext xmlns:c16="http://schemas.microsoft.com/office/drawing/2014/chart" uri="{C3380CC4-5D6E-409C-BE32-E72D297353CC}">
                  <c16:uniqueId val="{00000003-E3DA-4995-A76E-EA600A353912}"/>
                </c:ext>
              </c:extLst>
            </c:dLbl>
            <c:dLbl>
              <c:idx val="2"/>
              <c:dLblPos val="outEnd"/>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E3DA-4995-A76E-EA600A353912}"/>
                </c:ext>
              </c:extLst>
            </c:dLbl>
            <c:spPr>
              <a:noFill/>
              <a:ln>
                <a:noFill/>
              </a:ln>
              <a:effectLst/>
            </c:spPr>
            <c:txPr>
              <a:bodyPr rot="0" spcFirstLastPara="1" vertOverflow="overflow" horzOverflow="overflow" vert="horz" wrap="square" anchor="ctr" anchorCtr="1">
                <a:noAutofit/>
              </a:bodyPr>
              <a:lstStyle/>
              <a:p>
                <a:pPr>
                  <a:defRPr sz="18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hu-HU"/>
              </a:p>
            </c:txPr>
            <c:dLblPos val="outEnd"/>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ext>
            </c:extLst>
          </c:dLbls>
          <c:cat>
            <c:strRef>
              <c:f>Diagramok_PPT!$A$6:$A$8</c:f>
              <c:strCache>
                <c:ptCount val="3"/>
                <c:pt idx="0">
                  <c:v>Kereskedelmi Spot</c:v>
                </c:pt>
                <c:pt idx="1">
                  <c:v>Kereskedelmi Non-spot</c:v>
                </c:pt>
                <c:pt idx="2">
                  <c:v>Állami (Spot, Non-spot, TCR)</c:v>
                </c:pt>
              </c:strCache>
            </c:strRef>
          </c:cat>
          <c:val>
            <c:numRef>
              <c:f>Diagramok_PPT!$C$6:$C$8</c:f>
              <c:numCache>
                <c:formatCode>#,##0</c:formatCode>
                <c:ptCount val="3"/>
                <c:pt idx="0">
                  <c:v>58584.6845546021</c:v>
                </c:pt>
                <c:pt idx="1">
                  <c:v>4784.5779132642183</c:v>
                </c:pt>
                <c:pt idx="2">
                  <c:v>9834.4556833325569</c:v>
                </c:pt>
              </c:numCache>
            </c:numRef>
          </c:val>
          <c:extLst>
            <c:ext xmlns:c16="http://schemas.microsoft.com/office/drawing/2014/chart" uri="{C3380CC4-5D6E-409C-BE32-E72D297353CC}">
              <c16:uniqueId val="{00000006-E3DA-4995-A76E-EA600A353912}"/>
            </c:ext>
          </c:extLst>
        </c:ser>
        <c:dLbls>
          <c:dLblPos val="outEnd"/>
          <c:showLegendKey val="0"/>
          <c:showVal val="1"/>
          <c:showCatName val="0"/>
          <c:showSerName val="0"/>
          <c:showPercent val="0"/>
          <c:showBubbleSize val="0"/>
          <c:showLeaderLines val="0"/>
        </c:dLbls>
        <c:firstSliceAng val="100"/>
      </c:pieChart>
      <c:spPr>
        <a:noFill/>
        <a:ln>
          <a:noFill/>
        </a:ln>
        <a:effectLst/>
      </c:spPr>
    </c:plotArea>
    <c:legend>
      <c:legendPos val="b"/>
      <c:layout>
        <c:manualLayout>
          <c:xMode val="edge"/>
          <c:yMode val="edge"/>
          <c:x val="5.3779349430871086E-2"/>
          <c:y val="0.89399613825801028"/>
          <c:w val="0.8882998761727865"/>
          <c:h val="0.1045306645255027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hu-HU"/>
        </a:p>
      </c:txPr>
    </c:legend>
    <c:plotVisOnly val="1"/>
    <c:dispBlanksAs val="gap"/>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hu-H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Diagramok_PPT!$B$55</c:f>
              <c:strCache>
                <c:ptCount val="1"/>
                <c:pt idx="0">
                  <c:v>Kereskedelmi Non-Spot</c:v>
                </c:pt>
              </c:strCache>
            </c:strRef>
          </c:tx>
          <c:spPr>
            <a:solidFill>
              <a:srgbClr val="808080"/>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Diagramok_PPT!$A$56:$A$59</c:f>
              <c:numCache>
                <c:formatCode>General</c:formatCode>
                <c:ptCount val="4"/>
                <c:pt idx="0">
                  <c:v>2018</c:v>
                </c:pt>
                <c:pt idx="1">
                  <c:v>2019</c:v>
                </c:pt>
                <c:pt idx="2">
                  <c:v>2020</c:v>
                </c:pt>
                <c:pt idx="3">
                  <c:v>2021</c:v>
                </c:pt>
              </c:numCache>
            </c:numRef>
          </c:cat>
          <c:val>
            <c:numRef>
              <c:f>Diagramok_PPT!$B$56:$B$59</c:f>
              <c:numCache>
                <c:formatCode>#,##0</c:formatCode>
                <c:ptCount val="4"/>
                <c:pt idx="0">
                  <c:v>3335</c:v>
                </c:pt>
                <c:pt idx="1">
                  <c:v>4006</c:v>
                </c:pt>
                <c:pt idx="2">
                  <c:v>4173</c:v>
                </c:pt>
                <c:pt idx="3">
                  <c:v>4784.5779132642183</c:v>
                </c:pt>
              </c:numCache>
            </c:numRef>
          </c:val>
          <c:extLst>
            <c:ext xmlns:c16="http://schemas.microsoft.com/office/drawing/2014/chart" uri="{C3380CC4-5D6E-409C-BE32-E72D297353CC}">
              <c16:uniqueId val="{00000000-7068-446D-B017-D1214C09F637}"/>
            </c:ext>
          </c:extLst>
        </c:ser>
        <c:ser>
          <c:idx val="1"/>
          <c:order val="1"/>
          <c:tx>
            <c:strRef>
              <c:f>Diagramok_PPT!$C$55</c:f>
              <c:strCache>
                <c:ptCount val="1"/>
                <c:pt idx="0">
                  <c:v>Kereskedelmi Spot</c:v>
                </c:pt>
              </c:strCache>
            </c:strRef>
          </c:tx>
          <c:spPr>
            <a:solidFill>
              <a:srgbClr val="FFE600"/>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Diagramok_PPT!$A$56:$A$59</c:f>
              <c:numCache>
                <c:formatCode>General</c:formatCode>
                <c:ptCount val="4"/>
                <c:pt idx="0">
                  <c:v>2018</c:v>
                </c:pt>
                <c:pt idx="1">
                  <c:v>2019</c:v>
                </c:pt>
                <c:pt idx="2">
                  <c:v>2020</c:v>
                </c:pt>
                <c:pt idx="3">
                  <c:v>2021</c:v>
                </c:pt>
              </c:numCache>
            </c:numRef>
          </c:cat>
          <c:val>
            <c:numRef>
              <c:f>Diagramok_PPT!$C$56:$C$59</c:f>
              <c:numCache>
                <c:formatCode>#,##0</c:formatCode>
                <c:ptCount val="4"/>
                <c:pt idx="0">
                  <c:v>50331</c:v>
                </c:pt>
                <c:pt idx="1">
                  <c:v>52677</c:v>
                </c:pt>
                <c:pt idx="2">
                  <c:v>49515</c:v>
                </c:pt>
                <c:pt idx="3">
                  <c:v>58584.6845546021</c:v>
                </c:pt>
              </c:numCache>
            </c:numRef>
          </c:val>
          <c:extLst>
            <c:ext xmlns:c16="http://schemas.microsoft.com/office/drawing/2014/chart" uri="{C3380CC4-5D6E-409C-BE32-E72D297353CC}">
              <c16:uniqueId val="{00000001-7068-446D-B017-D1214C09F637}"/>
            </c:ext>
          </c:extLst>
        </c:ser>
        <c:ser>
          <c:idx val="2"/>
          <c:order val="2"/>
          <c:tx>
            <c:strRef>
              <c:f>Diagramok_PPT!$D$55</c:f>
              <c:strCache>
                <c:ptCount val="1"/>
                <c:pt idx="0">
                  <c:v>Állami (Spot, Non-spot, TCR)</c:v>
                </c:pt>
              </c:strCache>
            </c:strRef>
          </c:tx>
          <c:spPr>
            <a:solidFill>
              <a:srgbClr val="7FD1D6"/>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Diagramok_PPT!$A$56:$A$59</c:f>
              <c:numCache>
                <c:formatCode>General</c:formatCode>
                <c:ptCount val="4"/>
                <c:pt idx="0">
                  <c:v>2018</c:v>
                </c:pt>
                <c:pt idx="1">
                  <c:v>2019</c:v>
                </c:pt>
                <c:pt idx="2">
                  <c:v>2020</c:v>
                </c:pt>
                <c:pt idx="3">
                  <c:v>2021</c:v>
                </c:pt>
              </c:numCache>
            </c:numRef>
          </c:cat>
          <c:val>
            <c:numRef>
              <c:f>Diagramok_PPT!$D$56:$D$59</c:f>
              <c:numCache>
                <c:formatCode>#,##0</c:formatCode>
                <c:ptCount val="4"/>
                <c:pt idx="0">
                  <c:v>6996</c:v>
                </c:pt>
                <c:pt idx="1">
                  <c:v>8067</c:v>
                </c:pt>
                <c:pt idx="2">
                  <c:v>8983</c:v>
                </c:pt>
                <c:pt idx="3">
                  <c:v>9834.4556833325569</c:v>
                </c:pt>
              </c:numCache>
            </c:numRef>
          </c:val>
          <c:extLst>
            <c:ext xmlns:c16="http://schemas.microsoft.com/office/drawing/2014/chart" uri="{C3380CC4-5D6E-409C-BE32-E72D297353CC}">
              <c16:uniqueId val="{00000002-7068-446D-B017-D1214C09F637}"/>
            </c:ext>
          </c:extLst>
        </c:ser>
        <c:dLbls>
          <c:showLegendKey val="0"/>
          <c:showVal val="0"/>
          <c:showCatName val="0"/>
          <c:showSerName val="0"/>
          <c:showPercent val="0"/>
          <c:showBubbleSize val="0"/>
        </c:dLbls>
        <c:gapWidth val="150"/>
        <c:overlap val="100"/>
        <c:axId val="771037320"/>
        <c:axId val="771039288"/>
      </c:barChart>
      <c:catAx>
        <c:axId val="771037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hu-HU"/>
          </a:p>
        </c:txPr>
        <c:crossAx val="771039288"/>
        <c:crosses val="autoZero"/>
        <c:auto val="1"/>
        <c:lblAlgn val="ctr"/>
        <c:lblOffset val="100"/>
        <c:noMultiLvlLbl val="0"/>
      </c:catAx>
      <c:valAx>
        <c:axId val="7710392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hu-HU"/>
          </a:p>
        </c:txPr>
        <c:crossAx val="771037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hu-HU"/>
        </a:p>
      </c:txPr>
    </c:legend>
    <c:plotVisOnly val="1"/>
    <c:dispBlanksAs val="gap"/>
    <c:showDLblsOverMax val="0"/>
  </c:chart>
  <c:spPr>
    <a:noFill/>
    <a:ln>
      <a:noFill/>
    </a:ln>
    <a:effectLst/>
  </c:spPr>
  <c:txPr>
    <a:bodyPr/>
    <a:lstStyle/>
    <a:p>
      <a:pPr>
        <a:defRPr sz="1330">
          <a:latin typeface="Arial" panose="020B0604020202020204" pitchFamily="34" charset="0"/>
          <a:cs typeface="Arial" panose="020B0604020202020204" pitchFamily="34" charset="0"/>
        </a:defRPr>
      </a:pPr>
      <a:endParaRPr lang="hu-H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Diagramok_PPT!$B$79</c:f>
              <c:strCache>
                <c:ptCount val="1"/>
                <c:pt idx="0">
                  <c:v>Kereskedelmi Non-Spot</c:v>
                </c:pt>
              </c:strCache>
            </c:strRef>
          </c:tx>
          <c:spPr>
            <a:solidFill>
              <a:srgbClr val="808080"/>
            </a:solidFill>
            <a:ln>
              <a:noFill/>
            </a:ln>
            <a:effectLst/>
          </c:spPr>
          <c:invertIfNegative val="0"/>
          <c:dLbls>
            <c:dLbl>
              <c:idx val="0"/>
              <c:tx>
                <c:rich>
                  <a:bodyPr/>
                  <a:lstStyle/>
                  <a:p>
                    <a:fld id="{A3E0BF48-F685-49A8-BB27-33A0CD569E64}" type="CELLRANGE">
                      <a:rPr lang="en-US"/>
                      <a:pPr/>
                      <a:t>[CELLATARTOMÁNY]</a:t>
                    </a:fld>
                    <a:r>
                      <a:rPr lang="en-US" baseline="0"/>
                      <a:t>; </a:t>
                    </a:r>
                    <a:fld id="{1D6C993E-CF3D-4BBB-8417-BC24873E95C8}" type="VALUE">
                      <a:rPr lang="en-US" baseline="0"/>
                      <a:pPr/>
                      <a:t>[ÉRTÉK]</a:t>
                    </a:fld>
                    <a:endParaRPr lang="en-US" baseline="0"/>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932A-424B-A48A-0972BC67EC70}"/>
                </c:ext>
              </c:extLst>
            </c:dLbl>
            <c:dLbl>
              <c:idx val="1"/>
              <c:tx>
                <c:rich>
                  <a:bodyPr/>
                  <a:lstStyle/>
                  <a:p>
                    <a:fld id="{294678AF-B553-4871-977E-2B26C0AD3184}" type="CELLRANGE">
                      <a:rPr lang="en-US"/>
                      <a:pPr/>
                      <a:t>[CELLATARTOMÁNY]</a:t>
                    </a:fld>
                    <a:r>
                      <a:rPr lang="en-US" baseline="0"/>
                      <a:t>; </a:t>
                    </a:r>
                    <a:fld id="{2533420C-CE4E-4476-977B-7CEF479CE39D}" type="VALUE">
                      <a:rPr lang="en-US" baseline="0"/>
                      <a:pPr/>
                      <a:t>[ÉRTÉK]</a:t>
                    </a:fld>
                    <a:endParaRPr lang="en-US" baseline="0"/>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932A-424B-A48A-0972BC67EC70}"/>
                </c:ext>
              </c:extLst>
            </c:dLbl>
            <c:dLbl>
              <c:idx val="2"/>
              <c:tx>
                <c:rich>
                  <a:bodyPr/>
                  <a:lstStyle/>
                  <a:p>
                    <a:fld id="{FCB73E93-16F2-4035-B796-38405878086E}" type="CELLRANGE">
                      <a:rPr lang="en-US"/>
                      <a:pPr/>
                      <a:t>[CELLATARTOMÁNY]</a:t>
                    </a:fld>
                    <a:r>
                      <a:rPr lang="en-US" baseline="0"/>
                      <a:t>; </a:t>
                    </a:r>
                    <a:fld id="{726DCF93-FAC1-485A-9F53-809FBC7E0B10}" type="VALUE">
                      <a:rPr lang="en-US" baseline="0"/>
                      <a:pPr/>
                      <a:t>[ÉRTÉK]</a:t>
                    </a:fld>
                    <a:endParaRPr lang="en-US" baseline="0"/>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932A-424B-A48A-0972BC67EC70}"/>
                </c:ext>
              </c:extLst>
            </c:dLbl>
            <c:dLbl>
              <c:idx val="3"/>
              <c:tx>
                <c:rich>
                  <a:bodyPr/>
                  <a:lstStyle/>
                  <a:p>
                    <a:fld id="{2F840999-B8F8-4878-88A8-E298B7E0B44D}" type="CELLRANGE">
                      <a:rPr lang="en-US"/>
                      <a:pPr/>
                      <a:t>[CELLATARTOMÁNY]</a:t>
                    </a:fld>
                    <a:r>
                      <a:rPr lang="en-US" baseline="0"/>
                      <a:t>; </a:t>
                    </a:r>
                    <a:fld id="{44B8C9AE-1E55-4C20-B000-1C8009389766}" type="VALUE">
                      <a:rPr lang="en-US" baseline="0"/>
                      <a:pPr/>
                      <a:t>[ÉRTÉK]</a:t>
                    </a:fld>
                    <a:endParaRPr lang="en-US" baseline="0"/>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932A-424B-A48A-0972BC67EC7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Diagramok_PPT!$A$80:$A$83</c:f>
              <c:numCache>
                <c:formatCode>General</c:formatCode>
                <c:ptCount val="4"/>
                <c:pt idx="0">
                  <c:v>2018</c:v>
                </c:pt>
                <c:pt idx="1">
                  <c:v>2019</c:v>
                </c:pt>
                <c:pt idx="2">
                  <c:v>2020</c:v>
                </c:pt>
                <c:pt idx="3">
                  <c:v>2021</c:v>
                </c:pt>
              </c:numCache>
            </c:numRef>
          </c:cat>
          <c:val>
            <c:numRef>
              <c:f>Diagramok_PPT!$B$80:$B$83</c:f>
              <c:numCache>
                <c:formatCode>#,##0</c:formatCode>
                <c:ptCount val="4"/>
                <c:pt idx="0">
                  <c:v>3335</c:v>
                </c:pt>
                <c:pt idx="1">
                  <c:v>4006</c:v>
                </c:pt>
                <c:pt idx="2">
                  <c:v>4173</c:v>
                </c:pt>
                <c:pt idx="3">
                  <c:v>4784.5779132642183</c:v>
                </c:pt>
              </c:numCache>
            </c:numRef>
          </c:val>
          <c:extLst>
            <c:ext xmlns:c15="http://schemas.microsoft.com/office/drawing/2012/chart" uri="{02D57815-91ED-43cb-92C2-25804820EDAC}">
              <c15:datalabelsRange>
                <c15:f>Diagramok_PPT!$F$80:$F$83</c15:f>
                <c15:dlblRangeCache>
                  <c:ptCount val="4"/>
                  <c:pt idx="0">
                    <c:v>5%</c:v>
                  </c:pt>
                  <c:pt idx="1">
                    <c:v>6%</c:v>
                  </c:pt>
                  <c:pt idx="2">
                    <c:v>7%</c:v>
                  </c:pt>
                  <c:pt idx="3">
                    <c:v>7%</c:v>
                  </c:pt>
                </c15:dlblRangeCache>
              </c15:datalabelsRange>
            </c:ext>
            <c:ext xmlns:c16="http://schemas.microsoft.com/office/drawing/2014/chart" uri="{C3380CC4-5D6E-409C-BE32-E72D297353CC}">
              <c16:uniqueId val="{00000000-932A-424B-A48A-0972BC67EC70}"/>
            </c:ext>
          </c:extLst>
        </c:ser>
        <c:ser>
          <c:idx val="2"/>
          <c:order val="1"/>
          <c:tx>
            <c:strRef>
              <c:f>Diagramok_PPT!$D$79</c:f>
              <c:strCache>
                <c:ptCount val="1"/>
                <c:pt idx="0">
                  <c:v>Állami (Spot, Non-spot, TCR)</c:v>
                </c:pt>
              </c:strCache>
            </c:strRef>
          </c:tx>
          <c:spPr>
            <a:solidFill>
              <a:srgbClr val="7FD1D6"/>
            </a:solidFill>
            <a:ln>
              <a:noFill/>
            </a:ln>
            <a:effectLst/>
          </c:spPr>
          <c:invertIfNegative val="0"/>
          <c:dLbls>
            <c:dLbl>
              <c:idx val="0"/>
              <c:tx>
                <c:rich>
                  <a:bodyPr/>
                  <a:lstStyle/>
                  <a:p>
                    <a:fld id="{B13951E7-5EFC-4E63-B471-F48D73B7BB09}" type="CELLRANGE">
                      <a:rPr lang="en-US"/>
                      <a:pPr/>
                      <a:t>[CELLATARTOMÁNY]</a:t>
                    </a:fld>
                    <a:endParaRPr lang="en-US" baseline="0"/>
                  </a:p>
                  <a:p>
                    <a:fld id="{06F36485-AC8C-48E9-A305-91166B598445}"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8-932A-424B-A48A-0972BC67EC70}"/>
                </c:ext>
              </c:extLst>
            </c:dLbl>
            <c:dLbl>
              <c:idx val="1"/>
              <c:tx>
                <c:rich>
                  <a:bodyPr/>
                  <a:lstStyle/>
                  <a:p>
                    <a:fld id="{F4A4BFC4-D6A7-43AA-977A-F265392DAF31}" type="CELLRANGE">
                      <a:rPr lang="en-US"/>
                      <a:pPr/>
                      <a:t>[CELLATARTOMÁNY]</a:t>
                    </a:fld>
                    <a:endParaRPr lang="en-US" baseline="0"/>
                  </a:p>
                  <a:p>
                    <a:fld id="{C495A9AC-4CF1-41FB-A37F-0E2FF1E838A3}"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9-932A-424B-A48A-0972BC67EC70}"/>
                </c:ext>
              </c:extLst>
            </c:dLbl>
            <c:dLbl>
              <c:idx val="2"/>
              <c:tx>
                <c:rich>
                  <a:bodyPr/>
                  <a:lstStyle/>
                  <a:p>
                    <a:fld id="{09A8721A-5F7A-48ED-BA7D-8B202C7CC2A9}" type="CELLRANGE">
                      <a:rPr lang="en-US"/>
                      <a:pPr/>
                      <a:t>[CELLATARTOMÁNY]</a:t>
                    </a:fld>
                    <a:endParaRPr lang="en-US" baseline="0"/>
                  </a:p>
                  <a:p>
                    <a:fld id="{AA865463-9699-4ADA-936D-5A59A16813D6}"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A-932A-424B-A48A-0972BC67EC70}"/>
                </c:ext>
              </c:extLst>
            </c:dLbl>
            <c:dLbl>
              <c:idx val="3"/>
              <c:tx>
                <c:rich>
                  <a:bodyPr/>
                  <a:lstStyle/>
                  <a:p>
                    <a:fld id="{B0103132-365E-4F35-B9A2-76D1317D4B48}" type="CELLRANGE">
                      <a:rPr lang="en-US"/>
                      <a:pPr/>
                      <a:t>[CELLATARTOMÁNY]</a:t>
                    </a:fld>
                    <a:endParaRPr lang="en-US" baseline="0"/>
                  </a:p>
                  <a:p>
                    <a:fld id="{38387EC7-5CF8-4367-A9CA-0D09D11F1778}"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B-932A-424B-A48A-0972BC67EC7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Diagramok_PPT!$A$80:$A$83</c:f>
              <c:numCache>
                <c:formatCode>General</c:formatCode>
                <c:ptCount val="4"/>
                <c:pt idx="0">
                  <c:v>2018</c:v>
                </c:pt>
                <c:pt idx="1">
                  <c:v>2019</c:v>
                </c:pt>
                <c:pt idx="2">
                  <c:v>2020</c:v>
                </c:pt>
                <c:pt idx="3">
                  <c:v>2021</c:v>
                </c:pt>
              </c:numCache>
            </c:numRef>
          </c:cat>
          <c:val>
            <c:numRef>
              <c:f>Diagramok_PPT!$D$80:$D$83</c:f>
              <c:numCache>
                <c:formatCode>#,##0</c:formatCode>
                <c:ptCount val="4"/>
                <c:pt idx="0">
                  <c:v>6996</c:v>
                </c:pt>
                <c:pt idx="1">
                  <c:v>8067</c:v>
                </c:pt>
                <c:pt idx="2">
                  <c:v>8983</c:v>
                </c:pt>
                <c:pt idx="3">
                  <c:v>9834.4556833325569</c:v>
                </c:pt>
              </c:numCache>
            </c:numRef>
          </c:val>
          <c:extLst>
            <c:ext xmlns:c15="http://schemas.microsoft.com/office/drawing/2012/chart" uri="{02D57815-91ED-43cb-92C2-25804820EDAC}">
              <c15:datalabelsRange>
                <c15:f>Diagramok_PPT!$H$80:$H$83</c15:f>
                <c15:dlblRangeCache>
                  <c:ptCount val="4"/>
                  <c:pt idx="0">
                    <c:v>12%</c:v>
                  </c:pt>
                  <c:pt idx="1">
                    <c:v>12%</c:v>
                  </c:pt>
                  <c:pt idx="2">
                    <c:v>14%</c:v>
                  </c:pt>
                  <c:pt idx="3">
                    <c:v>13%</c:v>
                  </c:pt>
                </c15:dlblRangeCache>
              </c15:datalabelsRange>
            </c:ext>
            <c:ext xmlns:c16="http://schemas.microsoft.com/office/drawing/2014/chart" uri="{C3380CC4-5D6E-409C-BE32-E72D297353CC}">
              <c16:uniqueId val="{00000001-932A-424B-A48A-0972BC67EC70}"/>
            </c:ext>
          </c:extLst>
        </c:ser>
        <c:ser>
          <c:idx val="1"/>
          <c:order val="2"/>
          <c:tx>
            <c:strRef>
              <c:f>Diagramok_PPT!$C$79</c:f>
              <c:strCache>
                <c:ptCount val="1"/>
                <c:pt idx="0">
                  <c:v>Kereskedelmi Spot</c:v>
                </c:pt>
              </c:strCache>
            </c:strRef>
          </c:tx>
          <c:spPr>
            <a:solidFill>
              <a:srgbClr val="FFE600"/>
            </a:solidFill>
            <a:ln>
              <a:noFill/>
            </a:ln>
            <a:effectLst/>
          </c:spPr>
          <c:invertIfNegative val="0"/>
          <c:dLbls>
            <c:dLbl>
              <c:idx val="0"/>
              <c:tx>
                <c:rich>
                  <a:bodyPr/>
                  <a:lstStyle/>
                  <a:p>
                    <a:fld id="{2D43EF0F-D53A-4A3E-93F4-1B385BB55EC5}" type="CELLRANGE">
                      <a:rPr lang="en-US"/>
                      <a:pPr/>
                      <a:t>[CELLATARTOMÁNY]</a:t>
                    </a:fld>
                    <a:endParaRPr lang="en-US" baseline="0"/>
                  </a:p>
                  <a:p>
                    <a:fld id="{E2082DD3-1A17-4692-8663-5B3E6FFF0913}"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C-932A-424B-A48A-0972BC67EC70}"/>
                </c:ext>
              </c:extLst>
            </c:dLbl>
            <c:dLbl>
              <c:idx val="1"/>
              <c:tx>
                <c:rich>
                  <a:bodyPr/>
                  <a:lstStyle/>
                  <a:p>
                    <a:fld id="{DAB0144C-697C-4AD9-99D4-3BA201439B26}" type="CELLRANGE">
                      <a:rPr lang="en-US"/>
                      <a:pPr/>
                      <a:t>[CELLATARTOMÁNY]</a:t>
                    </a:fld>
                    <a:endParaRPr lang="en-US" baseline="0"/>
                  </a:p>
                  <a:p>
                    <a:fld id="{7CF274B2-206E-4AC2-9228-205F36375ECA}"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D-932A-424B-A48A-0972BC67EC70}"/>
                </c:ext>
              </c:extLst>
            </c:dLbl>
            <c:dLbl>
              <c:idx val="2"/>
              <c:tx>
                <c:rich>
                  <a:bodyPr/>
                  <a:lstStyle/>
                  <a:p>
                    <a:fld id="{DE933248-6A4D-4E8F-AAA3-3CED50579FD7}" type="CELLRANGE">
                      <a:rPr lang="en-US"/>
                      <a:pPr/>
                      <a:t>[CELLATARTOMÁNY]</a:t>
                    </a:fld>
                    <a:endParaRPr lang="en-US" baseline="0"/>
                  </a:p>
                  <a:p>
                    <a:fld id="{93196261-55DB-487A-984C-F1D85684E2D7}"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E-932A-424B-A48A-0972BC67EC70}"/>
                </c:ext>
              </c:extLst>
            </c:dLbl>
            <c:dLbl>
              <c:idx val="3"/>
              <c:tx>
                <c:rich>
                  <a:bodyPr/>
                  <a:lstStyle/>
                  <a:p>
                    <a:fld id="{6B27C754-309F-4121-A43A-4B2E470E9BFD}" type="CELLRANGE">
                      <a:rPr lang="en-US"/>
                      <a:pPr/>
                      <a:t>[CELLATARTOMÁNY]</a:t>
                    </a:fld>
                    <a:endParaRPr lang="en-US" baseline="0"/>
                  </a:p>
                  <a:p>
                    <a:fld id="{B5D095A9-0044-40F1-BCB8-879965616C09}"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F-932A-424B-A48A-0972BC67EC7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0"/>
              </c:ext>
            </c:extLst>
          </c:dLbls>
          <c:cat>
            <c:numRef>
              <c:f>Diagramok_PPT!$A$80:$A$83</c:f>
              <c:numCache>
                <c:formatCode>General</c:formatCode>
                <c:ptCount val="4"/>
                <c:pt idx="0">
                  <c:v>2018</c:v>
                </c:pt>
                <c:pt idx="1">
                  <c:v>2019</c:v>
                </c:pt>
                <c:pt idx="2">
                  <c:v>2020</c:v>
                </c:pt>
                <c:pt idx="3">
                  <c:v>2021</c:v>
                </c:pt>
              </c:numCache>
            </c:numRef>
          </c:cat>
          <c:val>
            <c:numRef>
              <c:f>Diagramok_PPT!$C$80:$C$83</c:f>
              <c:numCache>
                <c:formatCode>#,##0</c:formatCode>
                <c:ptCount val="4"/>
                <c:pt idx="0">
                  <c:v>50331</c:v>
                </c:pt>
                <c:pt idx="1">
                  <c:v>52677</c:v>
                </c:pt>
                <c:pt idx="2">
                  <c:v>49515</c:v>
                </c:pt>
                <c:pt idx="3">
                  <c:v>58584.6845546021</c:v>
                </c:pt>
              </c:numCache>
            </c:numRef>
          </c:val>
          <c:extLst>
            <c:ext xmlns:c15="http://schemas.microsoft.com/office/drawing/2012/chart" uri="{02D57815-91ED-43cb-92C2-25804820EDAC}">
              <c15:datalabelsRange>
                <c15:f>Diagramok_PPT!$G$80:$G$83</c15:f>
                <c15:dlblRangeCache>
                  <c:ptCount val="4"/>
                  <c:pt idx="0">
                    <c:v>83%</c:v>
                  </c:pt>
                  <c:pt idx="1">
                    <c:v>81%</c:v>
                  </c:pt>
                  <c:pt idx="2">
                    <c:v>79%</c:v>
                  </c:pt>
                  <c:pt idx="3">
                    <c:v>80%</c:v>
                  </c:pt>
                </c15:dlblRangeCache>
              </c15:datalabelsRange>
            </c:ext>
            <c:ext xmlns:c16="http://schemas.microsoft.com/office/drawing/2014/chart" uri="{C3380CC4-5D6E-409C-BE32-E72D297353CC}">
              <c16:uniqueId val="{00000002-932A-424B-A48A-0972BC67EC70}"/>
            </c:ext>
          </c:extLst>
        </c:ser>
        <c:dLbls>
          <c:showLegendKey val="0"/>
          <c:showVal val="0"/>
          <c:showCatName val="0"/>
          <c:showSerName val="0"/>
          <c:showPercent val="0"/>
          <c:showBubbleSize val="0"/>
        </c:dLbls>
        <c:gapWidth val="150"/>
        <c:overlap val="100"/>
        <c:axId val="725335360"/>
        <c:axId val="725331752"/>
      </c:barChart>
      <c:catAx>
        <c:axId val="725335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725331752"/>
        <c:crosses val="autoZero"/>
        <c:auto val="1"/>
        <c:lblAlgn val="ctr"/>
        <c:lblOffset val="100"/>
        <c:noMultiLvlLbl val="0"/>
      </c:catAx>
      <c:valAx>
        <c:axId val="7253317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7253353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Diagramok_PPT!$B$106</c:f>
              <c:strCache>
                <c:ptCount val="1"/>
                <c:pt idx="0">
                  <c:v>Állami Spot</c:v>
                </c:pt>
              </c:strCache>
            </c:strRef>
          </c:tx>
          <c:spPr>
            <a:solidFill>
              <a:srgbClr val="808080"/>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Diagramok_PPT!$A$107:$A$110</c:f>
              <c:numCache>
                <c:formatCode>General</c:formatCode>
                <c:ptCount val="4"/>
                <c:pt idx="0">
                  <c:v>2018</c:v>
                </c:pt>
                <c:pt idx="1">
                  <c:v>2019</c:v>
                </c:pt>
                <c:pt idx="2">
                  <c:v>2020</c:v>
                </c:pt>
                <c:pt idx="3">
                  <c:v>2021</c:v>
                </c:pt>
              </c:numCache>
            </c:numRef>
          </c:cat>
          <c:val>
            <c:numRef>
              <c:f>Diagramok_PPT!$B$107:$B$110</c:f>
              <c:numCache>
                <c:formatCode>#,##0</c:formatCode>
                <c:ptCount val="4"/>
                <c:pt idx="0">
                  <c:v>3748</c:v>
                </c:pt>
                <c:pt idx="1">
                  <c:v>3360</c:v>
                </c:pt>
                <c:pt idx="2">
                  <c:v>3416</c:v>
                </c:pt>
                <c:pt idx="3">
                  <c:v>3585.8188017325583</c:v>
                </c:pt>
              </c:numCache>
            </c:numRef>
          </c:val>
          <c:extLst>
            <c:ext xmlns:c16="http://schemas.microsoft.com/office/drawing/2014/chart" uri="{C3380CC4-5D6E-409C-BE32-E72D297353CC}">
              <c16:uniqueId val="{00000000-6D7F-4DC8-A6FB-46EA9ADBED8F}"/>
            </c:ext>
          </c:extLst>
        </c:ser>
        <c:ser>
          <c:idx val="2"/>
          <c:order val="1"/>
          <c:tx>
            <c:strRef>
              <c:f>Diagramok_PPT!$D$106</c:f>
              <c:strCache>
                <c:ptCount val="1"/>
                <c:pt idx="0">
                  <c:v>Állami TCR</c:v>
                </c:pt>
              </c:strCache>
            </c:strRef>
          </c:tx>
          <c:spPr>
            <a:solidFill>
              <a:srgbClr val="7FD1D6"/>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Diagramok_PPT!$A$107:$A$110</c:f>
              <c:numCache>
                <c:formatCode>General</c:formatCode>
                <c:ptCount val="4"/>
                <c:pt idx="0">
                  <c:v>2018</c:v>
                </c:pt>
                <c:pt idx="1">
                  <c:v>2019</c:v>
                </c:pt>
                <c:pt idx="2">
                  <c:v>2020</c:v>
                </c:pt>
                <c:pt idx="3">
                  <c:v>2021</c:v>
                </c:pt>
              </c:numCache>
            </c:numRef>
          </c:cat>
          <c:val>
            <c:numRef>
              <c:f>Diagramok_PPT!$D$107:$D$110</c:f>
              <c:numCache>
                <c:formatCode>#,##0</c:formatCode>
                <c:ptCount val="4"/>
                <c:pt idx="0">
                  <c:v>2838</c:v>
                </c:pt>
                <c:pt idx="1">
                  <c:v>4368</c:v>
                </c:pt>
                <c:pt idx="2">
                  <c:v>5373</c:v>
                </c:pt>
                <c:pt idx="3">
                  <c:v>6029.8192146000001</c:v>
                </c:pt>
              </c:numCache>
            </c:numRef>
          </c:val>
          <c:extLst>
            <c:ext xmlns:c16="http://schemas.microsoft.com/office/drawing/2014/chart" uri="{C3380CC4-5D6E-409C-BE32-E72D297353CC}">
              <c16:uniqueId val="{00000001-6D7F-4DC8-A6FB-46EA9ADBED8F}"/>
            </c:ext>
          </c:extLst>
        </c:ser>
        <c:ser>
          <c:idx val="1"/>
          <c:order val="2"/>
          <c:tx>
            <c:strRef>
              <c:f>Diagramok_PPT!$C$106</c:f>
              <c:strCache>
                <c:ptCount val="1"/>
                <c:pt idx="0">
                  <c:v>Állami Non-spot</c:v>
                </c:pt>
              </c:strCache>
            </c:strRef>
          </c:tx>
          <c:spPr>
            <a:solidFill>
              <a:srgbClr val="FFE600"/>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Diagramok_PPT!$A$107:$A$110</c:f>
              <c:numCache>
                <c:formatCode>General</c:formatCode>
                <c:ptCount val="4"/>
                <c:pt idx="0">
                  <c:v>2018</c:v>
                </c:pt>
                <c:pt idx="1">
                  <c:v>2019</c:v>
                </c:pt>
                <c:pt idx="2">
                  <c:v>2020</c:v>
                </c:pt>
                <c:pt idx="3">
                  <c:v>2021</c:v>
                </c:pt>
              </c:numCache>
            </c:numRef>
          </c:cat>
          <c:val>
            <c:numRef>
              <c:f>Diagramok_PPT!$C$107:$C$110</c:f>
              <c:numCache>
                <c:formatCode>#,##0</c:formatCode>
                <c:ptCount val="4"/>
                <c:pt idx="0">
                  <c:v>410</c:v>
                </c:pt>
                <c:pt idx="1">
                  <c:v>339</c:v>
                </c:pt>
                <c:pt idx="2">
                  <c:v>194</c:v>
                </c:pt>
                <c:pt idx="3">
                  <c:v>218.817667</c:v>
                </c:pt>
              </c:numCache>
            </c:numRef>
          </c:val>
          <c:extLst>
            <c:ext xmlns:c16="http://schemas.microsoft.com/office/drawing/2014/chart" uri="{C3380CC4-5D6E-409C-BE32-E72D297353CC}">
              <c16:uniqueId val="{00000002-6D7F-4DC8-A6FB-46EA9ADBED8F}"/>
            </c:ext>
          </c:extLst>
        </c:ser>
        <c:dLbls>
          <c:showLegendKey val="0"/>
          <c:showVal val="0"/>
          <c:showCatName val="0"/>
          <c:showSerName val="0"/>
          <c:showPercent val="0"/>
          <c:showBubbleSize val="0"/>
        </c:dLbls>
        <c:gapWidth val="150"/>
        <c:overlap val="100"/>
        <c:axId val="669006224"/>
        <c:axId val="696026984"/>
      </c:barChart>
      <c:catAx>
        <c:axId val="669006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96026984"/>
        <c:crosses val="autoZero"/>
        <c:auto val="1"/>
        <c:lblAlgn val="ctr"/>
        <c:lblOffset val="100"/>
        <c:noMultiLvlLbl val="0"/>
      </c:catAx>
      <c:valAx>
        <c:axId val="696026984"/>
        <c:scaling>
          <c:orientation val="minMax"/>
          <c:max val="1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690062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sz="1330"/>
      </a:pPr>
      <a:endParaRPr lang="hu-HU"/>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Diagramok_PPT!$B$135</c:f>
              <c:strCache>
                <c:ptCount val="1"/>
                <c:pt idx="0">
                  <c:v>Állami</c:v>
                </c:pt>
              </c:strCache>
            </c:strRef>
          </c:tx>
          <c:spPr>
            <a:solidFill>
              <a:srgbClr val="808080"/>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Diagramok_PPT!$A$136:$A$139</c:f>
              <c:numCache>
                <c:formatCode>General</c:formatCode>
                <c:ptCount val="4"/>
                <c:pt idx="0">
                  <c:v>2018</c:v>
                </c:pt>
                <c:pt idx="1">
                  <c:v>2019</c:v>
                </c:pt>
                <c:pt idx="2">
                  <c:v>2020</c:v>
                </c:pt>
                <c:pt idx="3">
                  <c:v>2021</c:v>
                </c:pt>
              </c:numCache>
            </c:numRef>
          </c:cat>
          <c:val>
            <c:numRef>
              <c:f>Diagramok_PPT!$B$136:$B$139</c:f>
              <c:numCache>
                <c:formatCode>#,##0</c:formatCode>
                <c:ptCount val="4"/>
                <c:pt idx="0">
                  <c:v>6996</c:v>
                </c:pt>
                <c:pt idx="1">
                  <c:v>8067</c:v>
                </c:pt>
                <c:pt idx="2">
                  <c:v>8983</c:v>
                </c:pt>
                <c:pt idx="3">
                  <c:v>9834.4556833325569</c:v>
                </c:pt>
              </c:numCache>
            </c:numRef>
          </c:val>
          <c:extLst>
            <c:ext xmlns:c16="http://schemas.microsoft.com/office/drawing/2014/chart" uri="{C3380CC4-5D6E-409C-BE32-E72D297353CC}">
              <c16:uniqueId val="{00000000-66C1-4251-9322-29F133D512A7}"/>
            </c:ext>
          </c:extLst>
        </c:ser>
        <c:ser>
          <c:idx val="1"/>
          <c:order val="1"/>
          <c:tx>
            <c:strRef>
              <c:f>Diagramok_PPT!$C$135</c:f>
              <c:strCache>
                <c:ptCount val="1"/>
                <c:pt idx="0">
                  <c:v>Nem állami</c:v>
                </c:pt>
              </c:strCache>
            </c:strRef>
          </c:tx>
          <c:spPr>
            <a:solidFill>
              <a:srgbClr val="FFE600"/>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Diagramok_PPT!$A$136:$A$139</c:f>
              <c:numCache>
                <c:formatCode>General</c:formatCode>
                <c:ptCount val="4"/>
                <c:pt idx="0">
                  <c:v>2018</c:v>
                </c:pt>
                <c:pt idx="1">
                  <c:v>2019</c:v>
                </c:pt>
                <c:pt idx="2">
                  <c:v>2020</c:v>
                </c:pt>
                <c:pt idx="3">
                  <c:v>2021</c:v>
                </c:pt>
              </c:numCache>
            </c:numRef>
          </c:cat>
          <c:val>
            <c:numRef>
              <c:f>Diagramok_PPT!$C$136:$C$139</c:f>
              <c:numCache>
                <c:formatCode>#,##0</c:formatCode>
                <c:ptCount val="4"/>
                <c:pt idx="0">
                  <c:v>53666</c:v>
                </c:pt>
                <c:pt idx="1">
                  <c:v>56683</c:v>
                </c:pt>
                <c:pt idx="2">
                  <c:v>53688</c:v>
                </c:pt>
                <c:pt idx="3">
                  <c:v>63369.26246786632</c:v>
                </c:pt>
              </c:numCache>
            </c:numRef>
          </c:val>
          <c:extLst>
            <c:ext xmlns:c16="http://schemas.microsoft.com/office/drawing/2014/chart" uri="{C3380CC4-5D6E-409C-BE32-E72D297353CC}">
              <c16:uniqueId val="{00000001-66C1-4251-9322-29F133D512A7}"/>
            </c:ext>
          </c:extLst>
        </c:ser>
        <c:dLbls>
          <c:showLegendKey val="0"/>
          <c:showVal val="0"/>
          <c:showCatName val="0"/>
          <c:showSerName val="0"/>
          <c:showPercent val="0"/>
          <c:showBubbleSize val="0"/>
        </c:dLbls>
        <c:gapWidth val="150"/>
        <c:overlap val="100"/>
        <c:axId val="673725112"/>
        <c:axId val="673724128"/>
      </c:barChart>
      <c:catAx>
        <c:axId val="673725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73724128"/>
        <c:crosses val="autoZero"/>
        <c:auto val="1"/>
        <c:lblAlgn val="ctr"/>
        <c:lblOffset val="100"/>
        <c:noMultiLvlLbl val="0"/>
      </c:catAx>
      <c:valAx>
        <c:axId val="6737241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73725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sz="1330"/>
      </a:pPr>
      <a:endParaRPr lang="hu-HU"/>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Diagramok_PPT!$B$161</c:f>
              <c:strCache>
                <c:ptCount val="1"/>
                <c:pt idx="0">
                  <c:v>Állami</c:v>
                </c:pt>
              </c:strCache>
            </c:strRef>
          </c:tx>
          <c:spPr>
            <a:solidFill>
              <a:srgbClr val="808080"/>
            </a:solidFill>
            <a:ln>
              <a:noFill/>
            </a:ln>
            <a:effectLst/>
          </c:spPr>
          <c:invertIfNegative val="0"/>
          <c:dLbls>
            <c:dLbl>
              <c:idx val="0"/>
              <c:tx>
                <c:rich>
                  <a:bodyPr/>
                  <a:lstStyle/>
                  <a:p>
                    <a:fld id="{D03BA5BD-A839-4862-AAC2-989289DD2D50}" type="CELLRANGE">
                      <a:rPr lang="en-US"/>
                      <a:pPr/>
                      <a:t>[CELLATARTOMÁNY]</a:t>
                    </a:fld>
                    <a:endParaRPr lang="en-US" baseline="0"/>
                  </a:p>
                  <a:p>
                    <a:fld id="{635857B0-9EB3-4453-BBB3-21D6AAF4CBC6}"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0-1AED-4248-8717-87AB374B92EF}"/>
                </c:ext>
              </c:extLst>
            </c:dLbl>
            <c:dLbl>
              <c:idx val="1"/>
              <c:tx>
                <c:rich>
                  <a:bodyPr/>
                  <a:lstStyle/>
                  <a:p>
                    <a:fld id="{C9D9B93F-3D76-49B1-B306-FBF9188E2AF5}" type="CELLRANGE">
                      <a:rPr lang="en-US"/>
                      <a:pPr/>
                      <a:t>[CELLATARTOMÁNY]</a:t>
                    </a:fld>
                    <a:endParaRPr lang="en-US" baseline="0"/>
                  </a:p>
                  <a:p>
                    <a:fld id="{AF87A710-F5A2-4BEE-812A-D3DA5CD62322}"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1-1AED-4248-8717-87AB374B92EF}"/>
                </c:ext>
              </c:extLst>
            </c:dLbl>
            <c:dLbl>
              <c:idx val="2"/>
              <c:tx>
                <c:rich>
                  <a:bodyPr/>
                  <a:lstStyle/>
                  <a:p>
                    <a:fld id="{23454070-9823-4FCB-B5C9-B182982CD62C}" type="CELLRANGE">
                      <a:rPr lang="en-US"/>
                      <a:pPr/>
                      <a:t>[CELLATARTOMÁNY]</a:t>
                    </a:fld>
                    <a:endParaRPr lang="en-US" baseline="0"/>
                  </a:p>
                  <a:p>
                    <a:fld id="{8DD414D1-5679-439D-BC9A-3939AAC6BD14}"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2-1AED-4248-8717-87AB374B92EF}"/>
                </c:ext>
              </c:extLst>
            </c:dLbl>
            <c:dLbl>
              <c:idx val="3"/>
              <c:tx>
                <c:rich>
                  <a:bodyPr/>
                  <a:lstStyle/>
                  <a:p>
                    <a:fld id="{BBA4604E-6033-4FC1-B01C-BAF09AA53236}" type="CELLRANGE">
                      <a:rPr lang="en-US"/>
                      <a:pPr/>
                      <a:t>[CELLATARTOMÁNY]</a:t>
                    </a:fld>
                    <a:endParaRPr lang="en-US" baseline="0"/>
                  </a:p>
                  <a:p>
                    <a:fld id="{F3EABB1D-8DD7-40EE-B983-DDB351CC181A}"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3-1AED-4248-8717-87AB374B92EF}"/>
                </c:ext>
              </c:extLst>
            </c:dLbl>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Diagramok_PPT!$A$162:$A$165</c:f>
              <c:numCache>
                <c:formatCode>General</c:formatCode>
                <c:ptCount val="4"/>
                <c:pt idx="0">
                  <c:v>2018</c:v>
                </c:pt>
                <c:pt idx="1">
                  <c:v>2019</c:v>
                </c:pt>
                <c:pt idx="2">
                  <c:v>2020</c:v>
                </c:pt>
                <c:pt idx="3">
                  <c:v>2021</c:v>
                </c:pt>
              </c:numCache>
            </c:numRef>
          </c:cat>
          <c:val>
            <c:numRef>
              <c:f>Diagramok_PPT!$B$162:$B$165</c:f>
              <c:numCache>
                <c:formatCode>#,##0</c:formatCode>
                <c:ptCount val="4"/>
                <c:pt idx="0">
                  <c:v>6996</c:v>
                </c:pt>
                <c:pt idx="1">
                  <c:v>8067</c:v>
                </c:pt>
                <c:pt idx="2">
                  <c:v>8983</c:v>
                </c:pt>
                <c:pt idx="3">
                  <c:v>9834.4556833325569</c:v>
                </c:pt>
              </c:numCache>
            </c:numRef>
          </c:val>
          <c:extLst>
            <c:ext xmlns:c15="http://schemas.microsoft.com/office/drawing/2012/chart" uri="{02D57815-91ED-43cb-92C2-25804820EDAC}">
              <c15:datalabelsRange>
                <c15:f>Diagramok_PPT!$E$162:$E$165</c15:f>
                <c15:dlblRangeCache>
                  <c:ptCount val="4"/>
                  <c:pt idx="0">
                    <c:v>12%</c:v>
                  </c:pt>
                  <c:pt idx="1">
                    <c:v>12%</c:v>
                  </c:pt>
                  <c:pt idx="2">
                    <c:v>14%</c:v>
                  </c:pt>
                  <c:pt idx="3">
                    <c:v>13%</c:v>
                  </c:pt>
                </c15:dlblRangeCache>
              </c15:datalabelsRange>
            </c:ext>
            <c:ext xmlns:c16="http://schemas.microsoft.com/office/drawing/2014/chart" uri="{C3380CC4-5D6E-409C-BE32-E72D297353CC}">
              <c16:uniqueId val="{00000004-1AED-4248-8717-87AB374B92EF}"/>
            </c:ext>
          </c:extLst>
        </c:ser>
        <c:ser>
          <c:idx val="1"/>
          <c:order val="1"/>
          <c:tx>
            <c:strRef>
              <c:f>Diagramok_PPT!$C$161</c:f>
              <c:strCache>
                <c:ptCount val="1"/>
                <c:pt idx="0">
                  <c:v>Nem állami</c:v>
                </c:pt>
              </c:strCache>
            </c:strRef>
          </c:tx>
          <c:spPr>
            <a:solidFill>
              <a:srgbClr val="FFE600"/>
            </a:solidFill>
            <a:ln>
              <a:noFill/>
            </a:ln>
            <a:effectLst/>
          </c:spPr>
          <c:invertIfNegative val="0"/>
          <c:dLbls>
            <c:dLbl>
              <c:idx val="0"/>
              <c:tx>
                <c:rich>
                  <a:bodyPr/>
                  <a:lstStyle/>
                  <a:p>
                    <a:fld id="{DDF1D4F9-CE9C-4A79-AD35-E08E997841B6}" type="CELLRANGE">
                      <a:rPr lang="en-US"/>
                      <a:pPr/>
                      <a:t>[CELLATARTOMÁNY]</a:t>
                    </a:fld>
                    <a:endParaRPr lang="en-US" baseline="0"/>
                  </a:p>
                  <a:p>
                    <a:fld id="{98FF30EA-1E1D-4F4F-B4C9-7B6EEDB22A69}"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5-1AED-4248-8717-87AB374B92EF}"/>
                </c:ext>
              </c:extLst>
            </c:dLbl>
            <c:dLbl>
              <c:idx val="1"/>
              <c:tx>
                <c:rich>
                  <a:bodyPr/>
                  <a:lstStyle/>
                  <a:p>
                    <a:fld id="{6B4912DF-9846-4B79-9FF5-D7A10ECB35C3}" type="CELLRANGE">
                      <a:rPr lang="en-US"/>
                      <a:pPr/>
                      <a:t>[CELLATARTOMÁNY]</a:t>
                    </a:fld>
                    <a:endParaRPr lang="en-US" baseline="0"/>
                  </a:p>
                  <a:p>
                    <a:fld id="{596EEF2E-4E10-4E6E-968D-6317C5016349}"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6-1AED-4248-8717-87AB374B92EF}"/>
                </c:ext>
              </c:extLst>
            </c:dLbl>
            <c:dLbl>
              <c:idx val="2"/>
              <c:tx>
                <c:rich>
                  <a:bodyPr/>
                  <a:lstStyle/>
                  <a:p>
                    <a:fld id="{9AF9C55E-0140-4F1C-95BC-4D76DC8DA4D2}" type="CELLRANGE">
                      <a:rPr lang="en-US"/>
                      <a:pPr/>
                      <a:t>[CELLATARTOMÁNY]</a:t>
                    </a:fld>
                    <a:endParaRPr lang="en-US" baseline="0"/>
                  </a:p>
                  <a:p>
                    <a:fld id="{95DA3480-9251-451A-AA4D-CA61FEAEF066}"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7-1AED-4248-8717-87AB374B92EF}"/>
                </c:ext>
              </c:extLst>
            </c:dLbl>
            <c:dLbl>
              <c:idx val="3"/>
              <c:tx>
                <c:rich>
                  <a:bodyPr/>
                  <a:lstStyle/>
                  <a:p>
                    <a:fld id="{C9FF2BF7-21FD-4EF7-BE2E-7331FC9C582A}" type="CELLRANGE">
                      <a:rPr lang="en-US"/>
                      <a:pPr/>
                      <a:t>[CELLATARTOMÁNY]</a:t>
                    </a:fld>
                    <a:endParaRPr lang="en-US" baseline="0"/>
                  </a:p>
                  <a:p>
                    <a:fld id="{08176CA6-DB5B-40EC-AD24-6F6E163A070D}"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8-1AED-4248-8717-87AB374B92EF}"/>
                </c:ext>
              </c:extLst>
            </c:dLbl>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Diagramok_PPT!$A$162:$A$165</c:f>
              <c:numCache>
                <c:formatCode>General</c:formatCode>
                <c:ptCount val="4"/>
                <c:pt idx="0">
                  <c:v>2018</c:v>
                </c:pt>
                <c:pt idx="1">
                  <c:v>2019</c:v>
                </c:pt>
                <c:pt idx="2">
                  <c:v>2020</c:v>
                </c:pt>
                <c:pt idx="3">
                  <c:v>2021</c:v>
                </c:pt>
              </c:numCache>
            </c:numRef>
          </c:cat>
          <c:val>
            <c:numRef>
              <c:f>Diagramok_PPT!$C$162:$C$165</c:f>
              <c:numCache>
                <c:formatCode>#,##0</c:formatCode>
                <c:ptCount val="4"/>
                <c:pt idx="0">
                  <c:v>53666</c:v>
                </c:pt>
                <c:pt idx="1">
                  <c:v>56683</c:v>
                </c:pt>
                <c:pt idx="2">
                  <c:v>53688</c:v>
                </c:pt>
                <c:pt idx="3">
                  <c:v>63369.26246786632</c:v>
                </c:pt>
              </c:numCache>
            </c:numRef>
          </c:val>
          <c:extLst>
            <c:ext xmlns:c15="http://schemas.microsoft.com/office/drawing/2012/chart" uri="{02D57815-91ED-43cb-92C2-25804820EDAC}">
              <c15:datalabelsRange>
                <c15:f>Diagramok_PPT!$F$162:$F$165</c15:f>
                <c15:dlblRangeCache>
                  <c:ptCount val="4"/>
                  <c:pt idx="0">
                    <c:v>88%</c:v>
                  </c:pt>
                  <c:pt idx="1">
                    <c:v>88%</c:v>
                  </c:pt>
                  <c:pt idx="2">
                    <c:v>86%</c:v>
                  </c:pt>
                  <c:pt idx="3">
                    <c:v>87%</c:v>
                  </c:pt>
                </c15:dlblRangeCache>
              </c15:datalabelsRange>
            </c:ext>
            <c:ext xmlns:c16="http://schemas.microsoft.com/office/drawing/2014/chart" uri="{C3380CC4-5D6E-409C-BE32-E72D297353CC}">
              <c16:uniqueId val="{00000009-1AED-4248-8717-87AB374B92EF}"/>
            </c:ext>
          </c:extLst>
        </c:ser>
        <c:dLbls>
          <c:dLblPos val="ctr"/>
          <c:showLegendKey val="0"/>
          <c:showVal val="1"/>
          <c:showCatName val="0"/>
          <c:showSerName val="0"/>
          <c:showPercent val="0"/>
          <c:showBubbleSize val="0"/>
        </c:dLbls>
        <c:gapWidth val="150"/>
        <c:overlap val="100"/>
        <c:axId val="673721832"/>
        <c:axId val="673716912"/>
      </c:barChart>
      <c:catAx>
        <c:axId val="673721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73716912"/>
        <c:crosses val="autoZero"/>
        <c:auto val="1"/>
        <c:lblAlgn val="ctr"/>
        <c:lblOffset val="100"/>
        <c:noMultiLvlLbl val="0"/>
      </c:catAx>
      <c:valAx>
        <c:axId val="6737169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737218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sz="1330"/>
      </a:pPr>
      <a:endParaRPr lang="hu-HU"/>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Diagramok_PPT!$B$188</c:f>
              <c:strCache>
                <c:ptCount val="1"/>
                <c:pt idx="0">
                  <c:v>Non-spot árubarter</c:v>
                </c:pt>
              </c:strCache>
            </c:strRef>
          </c:tx>
          <c:spPr>
            <a:solidFill>
              <a:srgbClr val="80808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Diagramok_PPT!$A$189:$A$191</c:f>
              <c:numCache>
                <c:formatCode>General</c:formatCode>
                <c:ptCount val="3"/>
                <c:pt idx="0">
                  <c:v>2019</c:v>
                </c:pt>
                <c:pt idx="1">
                  <c:v>2020</c:v>
                </c:pt>
                <c:pt idx="2">
                  <c:v>2021</c:v>
                </c:pt>
              </c:numCache>
            </c:numRef>
          </c:cat>
          <c:val>
            <c:numRef>
              <c:f>Diagramok_PPT!$B$189:$B$191</c:f>
              <c:numCache>
                <c:formatCode>#,##0</c:formatCode>
                <c:ptCount val="3"/>
                <c:pt idx="0" formatCode="General">
                  <c:v>427</c:v>
                </c:pt>
                <c:pt idx="1">
                  <c:v>252</c:v>
                </c:pt>
                <c:pt idx="2">
                  <c:v>321.92964599999999</c:v>
                </c:pt>
              </c:numCache>
            </c:numRef>
          </c:val>
          <c:extLst>
            <c:ext xmlns:c16="http://schemas.microsoft.com/office/drawing/2014/chart" uri="{C3380CC4-5D6E-409C-BE32-E72D297353CC}">
              <c16:uniqueId val="{00000000-9577-46FA-9B2C-48C4A1638203}"/>
            </c:ext>
          </c:extLst>
        </c:ser>
        <c:ser>
          <c:idx val="1"/>
          <c:order val="1"/>
          <c:tx>
            <c:strRef>
              <c:f>Diagramok_PPT!$C$188</c:f>
              <c:strCache>
                <c:ptCount val="1"/>
                <c:pt idx="0">
                  <c:v>Spot árubarter</c:v>
                </c:pt>
              </c:strCache>
            </c:strRef>
          </c:tx>
          <c:spPr>
            <a:solidFill>
              <a:srgbClr val="FFE6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Diagramok_PPT!$A$189:$A$191</c:f>
              <c:numCache>
                <c:formatCode>General</c:formatCode>
                <c:ptCount val="3"/>
                <c:pt idx="0">
                  <c:v>2019</c:v>
                </c:pt>
                <c:pt idx="1">
                  <c:v>2020</c:v>
                </c:pt>
                <c:pt idx="2">
                  <c:v>2021</c:v>
                </c:pt>
              </c:numCache>
            </c:numRef>
          </c:cat>
          <c:val>
            <c:numRef>
              <c:f>Diagramok_PPT!$C$189:$C$191</c:f>
              <c:numCache>
                <c:formatCode>#,##0</c:formatCode>
                <c:ptCount val="3"/>
                <c:pt idx="0" formatCode="General">
                  <c:v>1433</c:v>
                </c:pt>
                <c:pt idx="1">
                  <c:v>1123</c:v>
                </c:pt>
                <c:pt idx="2">
                  <c:v>1474.591146</c:v>
                </c:pt>
              </c:numCache>
            </c:numRef>
          </c:val>
          <c:extLst>
            <c:ext xmlns:c16="http://schemas.microsoft.com/office/drawing/2014/chart" uri="{C3380CC4-5D6E-409C-BE32-E72D297353CC}">
              <c16:uniqueId val="{00000001-9577-46FA-9B2C-48C4A1638203}"/>
            </c:ext>
          </c:extLst>
        </c:ser>
        <c:dLbls>
          <c:dLblPos val="ctr"/>
          <c:showLegendKey val="0"/>
          <c:showVal val="1"/>
          <c:showCatName val="0"/>
          <c:showSerName val="0"/>
          <c:showPercent val="0"/>
          <c:showBubbleSize val="0"/>
        </c:dLbls>
        <c:gapWidth val="150"/>
        <c:overlap val="100"/>
        <c:axId val="696293168"/>
        <c:axId val="696288576"/>
      </c:barChart>
      <c:catAx>
        <c:axId val="696293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96288576"/>
        <c:crosses val="autoZero"/>
        <c:auto val="1"/>
        <c:lblAlgn val="ctr"/>
        <c:lblOffset val="100"/>
        <c:noMultiLvlLbl val="0"/>
      </c:catAx>
      <c:valAx>
        <c:axId val="6962885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96293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Diagramok_PPT!$B$212</c:f>
              <c:strCache>
                <c:ptCount val="1"/>
                <c:pt idx="0">
                  <c:v>Spot</c:v>
                </c:pt>
              </c:strCache>
            </c:strRef>
          </c:tx>
          <c:spPr>
            <a:ln>
              <a:noFill/>
            </a:ln>
          </c:spPr>
          <c:dPt>
            <c:idx val="0"/>
            <c:bubble3D val="0"/>
            <c:spPr>
              <a:solidFill>
                <a:srgbClr val="FFE600"/>
              </a:solidFill>
              <a:ln w="19050">
                <a:noFill/>
              </a:ln>
              <a:effectLst/>
            </c:spPr>
            <c:extLst>
              <c:ext xmlns:c16="http://schemas.microsoft.com/office/drawing/2014/chart" uri="{C3380CC4-5D6E-409C-BE32-E72D297353CC}">
                <c16:uniqueId val="{00000001-7585-4C75-B5EB-8FE0A6AD178B}"/>
              </c:ext>
            </c:extLst>
          </c:dPt>
          <c:dPt>
            <c:idx val="1"/>
            <c:bubble3D val="0"/>
            <c:spPr>
              <a:solidFill>
                <a:srgbClr val="808080"/>
              </a:solidFill>
              <a:ln w="19050">
                <a:noFill/>
              </a:ln>
              <a:effectLst/>
            </c:spPr>
            <c:extLst>
              <c:ext xmlns:c16="http://schemas.microsoft.com/office/drawing/2014/chart" uri="{C3380CC4-5D6E-409C-BE32-E72D297353CC}">
                <c16:uniqueId val="{00000003-7585-4C75-B5EB-8FE0A6AD178B}"/>
              </c:ext>
            </c:extLst>
          </c:dPt>
          <c:dLbls>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mn-lt"/>
                    <a:ea typeface="+mn-ea"/>
                    <a:cs typeface="+mn-cs"/>
                  </a:defRPr>
                </a:pPr>
                <a:endParaRPr lang="hu-HU"/>
              </a:p>
            </c:txPr>
            <c:dLblPos val="outEnd"/>
            <c:showLegendKey val="0"/>
            <c:showVal val="1"/>
            <c:showCatName val="0"/>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Diagramok_PPT!$A$213:$A$214</c:f>
              <c:strCache>
                <c:ptCount val="2"/>
                <c:pt idx="0">
                  <c:v>Spot totál</c:v>
                </c:pt>
                <c:pt idx="1">
                  <c:v>Spot árubarter</c:v>
                </c:pt>
              </c:strCache>
            </c:strRef>
          </c:cat>
          <c:val>
            <c:numRef>
              <c:f>Diagramok_PPT!$B$213:$B$214</c:f>
              <c:numCache>
                <c:formatCode>#,##0</c:formatCode>
                <c:ptCount val="2"/>
                <c:pt idx="0">
                  <c:v>62170.503356334659</c:v>
                </c:pt>
                <c:pt idx="1">
                  <c:v>1474.591146</c:v>
                </c:pt>
              </c:numCache>
            </c:numRef>
          </c:val>
          <c:extLst>
            <c:ext xmlns:c16="http://schemas.microsoft.com/office/drawing/2014/chart" uri="{C3380CC4-5D6E-409C-BE32-E72D297353CC}">
              <c16:uniqueId val="{00000004-7585-4C75-B5EB-8FE0A6AD178B}"/>
            </c:ext>
          </c:extLst>
        </c:ser>
        <c:dLbls>
          <c:dLblPos val="outEnd"/>
          <c:showLegendKey val="0"/>
          <c:showVal val="1"/>
          <c:showCatName val="0"/>
          <c:showSerName val="0"/>
          <c:showPercent val="0"/>
          <c:showBubbleSize val="0"/>
          <c:showLeaderLines val="1"/>
        </c:dLbls>
        <c:firstSliceAng val="4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sz="1200"/>
      </a:pPr>
      <a:endParaRPr lang="hu-H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75A85089-C692-4DEA-AC49-04CF34D4FE14}" type="datetimeFigureOut">
              <a:rPr lang="en-GB" smtClean="0"/>
              <a:pPr/>
              <a:t>22/02/2022</a:t>
            </a:fld>
            <a:endParaRPr lang="en-GB"/>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D3A5C721-4BB5-4DB6-AD65-4BA2A62B05B6}" type="slidenum">
              <a:rPr lang="en-GB" smtClean="0"/>
              <a:pPr/>
              <a:t>‹#›</a:t>
            </a:fld>
            <a:endParaRPr lang="en-GB"/>
          </a:p>
        </p:txBody>
      </p:sp>
    </p:spTree>
    <p:extLst>
      <p:ext uri="{BB962C8B-B14F-4D97-AF65-F5344CB8AC3E}">
        <p14:creationId xmlns:p14="http://schemas.microsoft.com/office/powerpoint/2010/main" val="199163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8045EBA9-A28D-4849-BFEA-AA04F6A21B63}" type="datetimeFigureOut">
              <a:rPr lang="en-GB" smtClean="0"/>
              <a:pPr/>
              <a:t>22/02/2022</a:t>
            </a:fld>
            <a:endParaRPr lang="en-GB"/>
          </a:p>
        </p:txBody>
      </p:sp>
      <p:sp>
        <p:nvSpPr>
          <p:cNvPr id="4" name="Slide Image Placeholder 3"/>
          <p:cNvSpPr>
            <a:spLocks noGrp="1" noRot="1" noChangeAspect="1"/>
          </p:cNvSpPr>
          <p:nvPr>
            <p:ph type="sldImg" idx="2"/>
          </p:nvPr>
        </p:nvSpPr>
        <p:spPr>
          <a:xfrm>
            <a:off x="760413" y="739775"/>
            <a:ext cx="5214937" cy="37004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B43D19E-BFDB-4C92-8EDD-32EDDA8F41DF}" type="slidenum">
              <a:rPr lang="en-GB" smtClean="0"/>
              <a:pPr/>
              <a:t>‹#›</a:t>
            </a:fld>
            <a:endParaRPr lang="en-GB"/>
          </a:p>
        </p:txBody>
      </p:sp>
    </p:spTree>
    <p:extLst>
      <p:ext uri="{BB962C8B-B14F-4D97-AF65-F5344CB8AC3E}">
        <p14:creationId xmlns:p14="http://schemas.microsoft.com/office/powerpoint/2010/main" val="160627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a:t>
            </a:fld>
            <a:endParaRPr lang="en-GB" dirty="0"/>
          </a:p>
        </p:txBody>
      </p:sp>
    </p:spTree>
    <p:extLst>
      <p:ext uri="{BB962C8B-B14F-4D97-AF65-F5344CB8AC3E}">
        <p14:creationId xmlns:p14="http://schemas.microsoft.com/office/powerpoint/2010/main" val="657638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3</a:t>
            </a:fld>
            <a:endParaRPr lang="en-GB" dirty="0"/>
          </a:p>
        </p:txBody>
      </p:sp>
    </p:spTree>
    <p:extLst>
      <p:ext uri="{BB962C8B-B14F-4D97-AF65-F5344CB8AC3E}">
        <p14:creationId xmlns:p14="http://schemas.microsoft.com/office/powerpoint/2010/main" val="1608889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8</a:t>
            </a:fld>
            <a:endParaRPr lang="en-GB" dirty="0"/>
          </a:p>
        </p:txBody>
      </p:sp>
    </p:spTree>
    <p:extLst>
      <p:ext uri="{BB962C8B-B14F-4D97-AF65-F5344CB8AC3E}">
        <p14:creationId xmlns:p14="http://schemas.microsoft.com/office/powerpoint/2010/main" val="1837471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9</a:t>
            </a:fld>
            <a:endParaRPr lang="en-GB"/>
          </a:p>
        </p:txBody>
      </p:sp>
    </p:spTree>
    <p:extLst>
      <p:ext uri="{BB962C8B-B14F-4D97-AF65-F5344CB8AC3E}">
        <p14:creationId xmlns:p14="http://schemas.microsoft.com/office/powerpoint/2010/main" val="2164576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13</a:t>
            </a:fld>
            <a:endParaRPr lang="en-GB"/>
          </a:p>
        </p:txBody>
      </p:sp>
    </p:spTree>
    <p:extLst>
      <p:ext uri="{BB962C8B-B14F-4D97-AF65-F5344CB8AC3E}">
        <p14:creationId xmlns:p14="http://schemas.microsoft.com/office/powerpoint/2010/main" val="17797820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15</a:t>
            </a:fld>
            <a:endParaRPr lang="en-GB"/>
          </a:p>
        </p:txBody>
      </p:sp>
    </p:spTree>
    <p:extLst>
      <p:ext uri="{BB962C8B-B14F-4D97-AF65-F5344CB8AC3E}">
        <p14:creationId xmlns:p14="http://schemas.microsoft.com/office/powerpoint/2010/main" val="10412899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over">
    <p:spTree>
      <p:nvGrpSpPr>
        <p:cNvPr id="1" name=""/>
        <p:cNvGrpSpPr/>
        <p:nvPr/>
      </p:nvGrpSpPr>
      <p:grpSpPr>
        <a:xfrm>
          <a:off x="0" y="0"/>
          <a:ext cx="0" cy="0"/>
          <a:chOff x="0" y="0"/>
          <a:chExt cx="0" cy="0"/>
        </a:xfrm>
      </p:grpSpPr>
      <p:sp>
        <p:nvSpPr>
          <p:cNvPr id="2" name="Title 1"/>
          <p:cNvSpPr>
            <a:spLocks noGrp="1"/>
          </p:cNvSpPr>
          <p:nvPr>
            <p:ph type="ctrTitle"/>
          </p:nvPr>
        </p:nvSpPr>
        <p:spPr>
          <a:xfrm>
            <a:off x="2707618" y="847087"/>
            <a:ext cx="7462877" cy="952216"/>
          </a:xfrm>
        </p:spPr>
        <p:txBody>
          <a:bodyPr/>
          <a:lstStyle>
            <a:lvl1pPr>
              <a:defRPr>
                <a:latin typeface="EYInterstate Regular" pitchFamily="2" charset="0"/>
              </a:defRPr>
            </a:lvl1pPr>
          </a:lstStyle>
          <a:p>
            <a:r>
              <a:rPr lang="en-US"/>
              <a:t>Click to edit Master title style</a:t>
            </a:r>
            <a:endParaRPr lang="en-GB" dirty="0"/>
          </a:p>
        </p:txBody>
      </p:sp>
      <p:sp>
        <p:nvSpPr>
          <p:cNvPr id="3" name="Subtitle 2"/>
          <p:cNvSpPr>
            <a:spLocks noGrp="1"/>
          </p:cNvSpPr>
          <p:nvPr>
            <p:ph type="subTitle" idx="1"/>
          </p:nvPr>
        </p:nvSpPr>
        <p:spPr>
          <a:xfrm>
            <a:off x="2707617" y="1916758"/>
            <a:ext cx="5457637" cy="1071741"/>
          </a:xfrm>
        </p:spPr>
        <p:txBody>
          <a:bodyPr/>
          <a:lstStyle>
            <a:lvl1pPr marL="0" indent="0" algn="l">
              <a:buNone/>
              <a:defRPr sz="2000">
                <a:solidFill>
                  <a:schemeClr val="bg2"/>
                </a:solidFill>
                <a:latin typeface="EYInterstate Light" pitchFamily="2" charset="0"/>
              </a:defRPr>
            </a:lvl1pPr>
            <a:lvl2pPr marL="0" indent="0" algn="l">
              <a:buNone/>
              <a:defRPr sz="1600">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grpSp>
        <p:nvGrpSpPr>
          <p:cNvPr id="9" name="Group 8"/>
          <p:cNvGrpSpPr/>
          <p:nvPr userDrawn="1"/>
        </p:nvGrpSpPr>
        <p:grpSpPr>
          <a:xfrm>
            <a:off x="0" y="1802587"/>
            <a:ext cx="10698163" cy="4946592"/>
            <a:chOff x="0" y="1628775"/>
            <a:chExt cx="12198350" cy="4469625"/>
          </a:xfrm>
        </p:grpSpPr>
        <p:sp>
          <p:nvSpPr>
            <p:cNvPr id="1032" name="Freeform 8"/>
            <p:cNvSpPr>
              <a:spLocks/>
            </p:cNvSpPr>
            <p:nvPr userDrawn="1"/>
          </p:nvSpPr>
          <p:spPr bwMode="gray">
            <a:xfrm>
              <a:off x="3072661" y="1628775"/>
              <a:ext cx="9125689" cy="3318440"/>
            </a:xfrm>
            <a:custGeom>
              <a:avLst/>
              <a:gdLst/>
              <a:ahLst/>
              <a:cxnLst>
                <a:cxn ang="0">
                  <a:pos x="0" y="2464"/>
                </a:cxn>
                <a:cxn ang="0">
                  <a:pos x="6761" y="0"/>
                </a:cxn>
                <a:cxn ang="0">
                  <a:pos x="6761" y="1290"/>
                </a:cxn>
                <a:cxn ang="0">
                  <a:pos x="0" y="2464"/>
                </a:cxn>
              </a:cxnLst>
              <a:rect l="0" t="0" r="r" b="b"/>
              <a:pathLst>
                <a:path w="6761" h="2464">
                  <a:moveTo>
                    <a:pt x="0" y="2464"/>
                  </a:moveTo>
                  <a:lnTo>
                    <a:pt x="6761" y="0"/>
                  </a:lnTo>
                  <a:lnTo>
                    <a:pt x="6761" y="1290"/>
                  </a:lnTo>
                  <a:lnTo>
                    <a:pt x="0" y="2464"/>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1026" name="Picture 2"/>
            <p:cNvPicPr>
              <a:picLocks noChangeAspect="1" noChangeArrowheads="1"/>
            </p:cNvPicPr>
            <p:nvPr userDrawn="1"/>
          </p:nvPicPr>
          <p:blipFill>
            <a:blip r:embed="rId2" cstate="print"/>
            <a:srcRect/>
            <a:stretch>
              <a:fillRect/>
            </a:stretch>
          </p:blipFill>
          <p:spPr bwMode="auto">
            <a:xfrm>
              <a:off x="0" y="4291200"/>
              <a:ext cx="3078523" cy="1807200"/>
            </a:xfrm>
            <a:prstGeom prst="rect">
              <a:avLst/>
            </a:prstGeom>
            <a:noFill/>
            <a:ln w="9525">
              <a:noFill/>
              <a:miter lim="800000"/>
              <a:headEnd/>
              <a:tailEnd/>
            </a:ln>
            <a:effectLst/>
          </p:spPr>
        </p:pic>
      </p:grpSp>
      <p:pic>
        <p:nvPicPr>
          <p:cNvPr id="10" name="Picture 2"/>
          <p:cNvPicPr>
            <a:picLocks noChangeAspect="1" noChangeArrowheads="1"/>
          </p:cNvPicPr>
          <p:nvPr userDrawn="1"/>
        </p:nvPicPr>
        <p:blipFill>
          <a:blip r:embed="rId3" cstate="print"/>
          <a:srcRect/>
          <a:stretch>
            <a:fillRect/>
          </a:stretch>
        </p:blipFill>
        <p:spPr bwMode="auto">
          <a:xfrm>
            <a:off x="2700692" y="6490987"/>
            <a:ext cx="983483" cy="74520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pic>
        <p:nvPicPr>
          <p:cNvPr id="5123" name="Picture 3"/>
          <p:cNvPicPr>
            <a:picLocks noChangeAspect="1" noChangeArrowheads="1"/>
          </p:cNvPicPr>
          <p:nvPr userDrawn="1"/>
        </p:nvPicPr>
        <p:blipFill>
          <a:blip r:embed="rId2" cstate="print"/>
          <a:srcRect/>
          <a:stretch>
            <a:fillRect/>
          </a:stretch>
        </p:blipFill>
        <p:spPr bwMode="auto">
          <a:xfrm>
            <a:off x="524106" y="1171345"/>
            <a:ext cx="9638313" cy="5749153"/>
          </a:xfrm>
          <a:prstGeom prst="rect">
            <a:avLst/>
          </a:prstGeom>
          <a:noFill/>
          <a:ln w="9525">
            <a:noFill/>
            <a:miter lim="800000"/>
            <a:headEnd/>
            <a:tailEnd/>
          </a:ln>
          <a:effectLst/>
        </p:spPr>
      </p:pic>
    </p:spTree>
    <p:extLst>
      <p:ext uri="{BB962C8B-B14F-4D97-AF65-F5344CB8AC3E}">
        <p14:creationId xmlns:p14="http://schemas.microsoft.com/office/powerpoint/2010/main" val="3195521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a:t>Presentation title</a:t>
            </a:r>
            <a:endParaRPr lang="en-US" dirty="0"/>
          </a:p>
        </p:txBody>
      </p:sp>
      <p:sp>
        <p:nvSpPr>
          <p:cNvPr id="7" name="Line 11"/>
          <p:cNvSpPr>
            <a:spLocks noChangeShapeType="1"/>
          </p:cNvSpPr>
          <p:nvPr userDrawn="1"/>
        </p:nvSpPr>
        <p:spPr bwMode="auto">
          <a:xfrm>
            <a:off x="533051" y="6909916"/>
            <a:ext cx="9628347"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3350680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nal legal text">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533051" y="6909916"/>
            <a:ext cx="9628347"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1090007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Cover">
    <p:spTree>
      <p:nvGrpSpPr>
        <p:cNvPr id="1" name=""/>
        <p:cNvGrpSpPr/>
        <p:nvPr/>
      </p:nvGrpSpPr>
      <p:grpSpPr>
        <a:xfrm>
          <a:off x="0" y="0"/>
          <a:ext cx="0" cy="0"/>
          <a:chOff x="0" y="0"/>
          <a:chExt cx="0" cy="0"/>
        </a:xfrm>
      </p:grpSpPr>
      <p:sp>
        <p:nvSpPr>
          <p:cNvPr id="2" name="Title 1"/>
          <p:cNvSpPr>
            <a:spLocks noGrp="1"/>
          </p:cNvSpPr>
          <p:nvPr>
            <p:ph type="ctrTitle"/>
          </p:nvPr>
        </p:nvSpPr>
        <p:spPr>
          <a:xfrm>
            <a:off x="2707618" y="847087"/>
            <a:ext cx="7462877" cy="952216"/>
          </a:xfrm>
        </p:spPr>
        <p:txBody>
          <a:bodyPr/>
          <a:lstStyle>
            <a:lvl1pPr>
              <a:defRPr>
                <a:latin typeface="EYInterstate Regular" pitchFamily="2" charset="0"/>
              </a:defRPr>
            </a:lvl1pPr>
          </a:lstStyle>
          <a:p>
            <a:r>
              <a:rPr lang="en-US"/>
              <a:t>Click to edit Master title style</a:t>
            </a:r>
            <a:endParaRPr lang="en-GB" dirty="0"/>
          </a:p>
        </p:txBody>
      </p:sp>
      <p:sp>
        <p:nvSpPr>
          <p:cNvPr id="3" name="Subtitle 2"/>
          <p:cNvSpPr>
            <a:spLocks noGrp="1"/>
          </p:cNvSpPr>
          <p:nvPr>
            <p:ph type="subTitle" idx="1"/>
          </p:nvPr>
        </p:nvSpPr>
        <p:spPr>
          <a:xfrm>
            <a:off x="2707617" y="1916758"/>
            <a:ext cx="5457637" cy="1071741"/>
          </a:xfrm>
        </p:spPr>
        <p:txBody>
          <a:bodyPr/>
          <a:lstStyle>
            <a:lvl1pPr marL="0" indent="0" algn="l">
              <a:buNone/>
              <a:defRPr sz="2000">
                <a:solidFill>
                  <a:schemeClr val="bg2"/>
                </a:solidFill>
                <a:latin typeface="EYInterstate Light" pitchFamily="2" charset="0"/>
              </a:defRPr>
            </a:lvl1pPr>
            <a:lvl2pPr marL="0" indent="0" algn="l">
              <a:buNone/>
              <a:defRPr sz="1600">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Rectangle 1"/>
          <p:cNvSpPr>
            <a:spLocks noChangeAspect="1"/>
          </p:cNvSpPr>
          <p:nvPr userDrawn="1"/>
        </p:nvSpPr>
        <p:spPr>
          <a:xfrm>
            <a:off x="2497491" y="1062986"/>
            <a:ext cx="7469803" cy="3623313"/>
          </a:xfrm>
          <a:custGeom>
            <a:avLst/>
            <a:gdLst>
              <a:gd name="connsiteX0" fmla="*/ 0 w 6753225"/>
              <a:gd name="connsiteY0" fmla="*/ 0 h 3400425"/>
              <a:gd name="connsiteX1" fmla="*/ 6753225 w 6753225"/>
              <a:gd name="connsiteY1" fmla="*/ 0 h 3400425"/>
              <a:gd name="connsiteX2" fmla="*/ 6753225 w 6753225"/>
              <a:gd name="connsiteY2" fmla="*/ 3400425 h 3400425"/>
              <a:gd name="connsiteX3" fmla="*/ 0 w 6753225"/>
              <a:gd name="connsiteY3" fmla="*/ 3400425 h 3400425"/>
              <a:gd name="connsiteX4" fmla="*/ 0 w 6753225"/>
              <a:gd name="connsiteY4" fmla="*/ 0 h 3400425"/>
              <a:gd name="connsiteX0" fmla="*/ 0 w 6755607"/>
              <a:gd name="connsiteY0" fmla="*/ 1197768 h 3400425"/>
              <a:gd name="connsiteX1" fmla="*/ 6755607 w 6755607"/>
              <a:gd name="connsiteY1" fmla="*/ 0 h 3400425"/>
              <a:gd name="connsiteX2" fmla="*/ 6755607 w 6755607"/>
              <a:gd name="connsiteY2" fmla="*/ 3400425 h 3400425"/>
              <a:gd name="connsiteX3" fmla="*/ 2382 w 6755607"/>
              <a:gd name="connsiteY3" fmla="*/ 3400425 h 3400425"/>
              <a:gd name="connsiteX4" fmla="*/ 0 w 6755607"/>
              <a:gd name="connsiteY4" fmla="*/ 1197768 h 3400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55607" h="3400425">
                <a:moveTo>
                  <a:pt x="0" y="1197768"/>
                </a:moveTo>
                <a:lnTo>
                  <a:pt x="6755607" y="0"/>
                </a:lnTo>
                <a:lnTo>
                  <a:pt x="6755607" y="3400425"/>
                </a:lnTo>
                <a:lnTo>
                  <a:pt x="2382" y="3400425"/>
                </a:lnTo>
                <a:lnTo>
                  <a:pt x="0" y="1197768"/>
                </a:lnTo>
                <a:close/>
              </a:path>
            </a:pathLst>
          </a:cu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61886" y="5798203"/>
            <a:ext cx="1105408" cy="1295042"/>
          </a:xfrm>
          <a:prstGeom prst="rect">
            <a:avLst/>
          </a:prstGeom>
        </p:spPr>
      </p:pic>
    </p:spTree>
    <p:extLst>
      <p:ext uri="{BB962C8B-B14F-4D97-AF65-F5344CB8AC3E}">
        <p14:creationId xmlns:p14="http://schemas.microsoft.com/office/powerpoint/2010/main" val="2028642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EYInterstate Regular" pitchFamily="2"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p:txBody>
          <a:bodyPr/>
          <a:lstStyle>
            <a:lvl1pPr algn="ctr">
              <a:defRPr/>
            </a:lvl1pPr>
          </a:lstStyle>
          <a:p>
            <a:r>
              <a:rPr lang="hu-HU" dirty="0"/>
              <a:t>REKLÁMTORTA 2014</a:t>
            </a:r>
            <a:endParaRPr lang="en-GB" dirty="0"/>
          </a:p>
        </p:txBody>
      </p:sp>
      <p:sp>
        <p:nvSpPr>
          <p:cNvPr id="7"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pic>
        <p:nvPicPr>
          <p:cNvPr id="9" name="Picture 14" descr="C:\Documents and Settings\krisztina.wrana\Local Settings\Temporary Internet Files\Content.Word\Meme_logo.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21083" y="7171232"/>
            <a:ext cx="1267162" cy="185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Footer Placeholder 4"/>
          <p:cNvSpPr>
            <a:spLocks noGrp="1"/>
          </p:cNvSpPr>
          <p:nvPr>
            <p:ph type="ftr" sz="quarter" idx="11"/>
          </p:nvPr>
        </p:nvSpPr>
        <p:spPr/>
        <p:txBody>
          <a:bodyPr/>
          <a:lstStyle/>
          <a:p>
            <a:r>
              <a:rPr lang="en-GB"/>
              <a:t>Presentation title</a:t>
            </a:r>
          </a:p>
        </p:txBody>
      </p:sp>
      <p:sp>
        <p:nvSpPr>
          <p:cNvPr id="7"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34908" y="1770964"/>
            <a:ext cx="4725022" cy="5008942"/>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438234" y="1770964"/>
            <a:ext cx="4725022" cy="5008942"/>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p:txBody>
          <a:bodyPr/>
          <a:lstStyle/>
          <a:p>
            <a:r>
              <a:rPr lang="en-GB"/>
              <a:t>Presentation title</a:t>
            </a:r>
          </a:p>
        </p:txBody>
      </p:sp>
      <p:sp>
        <p:nvSpPr>
          <p:cNvPr id="8"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34908" y="2430343"/>
            <a:ext cx="4729936" cy="4421278"/>
          </a:xfrm>
        </p:spPr>
        <p:txBody>
          <a:bodyPr/>
          <a:lstStyle>
            <a:lvl1pPr>
              <a:defRPr sz="1200"/>
            </a:lvl1pPr>
            <a:lvl2pPr>
              <a:defRPr sz="1200"/>
            </a:lvl2pPr>
            <a:lvl3pPr marL="512763" indent="-168275">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441743" y="2410421"/>
            <a:ext cx="4729936" cy="4421278"/>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p:txBody>
          <a:bodyPr/>
          <a:lstStyle/>
          <a:p>
            <a:r>
              <a:rPr lang="en-GB"/>
              <a:t>Presentation title</a:t>
            </a:r>
          </a:p>
        </p:txBody>
      </p:sp>
      <p:sp>
        <p:nvSpPr>
          <p:cNvPr id="8"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534908" y="1649445"/>
            <a:ext cx="4729936" cy="709182"/>
          </a:xfrm>
        </p:spPr>
        <p:txBody>
          <a:bodyPr anchor="b" anchorCtr="0"/>
          <a:lstStyle>
            <a:lvl1pPr>
              <a:buNone/>
              <a:defRPr b="1"/>
            </a:lvl1pPr>
          </a:lstStyle>
          <a:p>
            <a:pPr lvl="0"/>
            <a:r>
              <a:rPr lang="en-US"/>
              <a:t>Click to edit Master text styles</a:t>
            </a:r>
          </a:p>
        </p:txBody>
      </p:sp>
      <p:sp>
        <p:nvSpPr>
          <p:cNvPr id="11" name="Text Placeholder 9"/>
          <p:cNvSpPr>
            <a:spLocks noGrp="1"/>
          </p:cNvSpPr>
          <p:nvPr>
            <p:ph type="body" sz="quarter" idx="13"/>
          </p:nvPr>
        </p:nvSpPr>
        <p:spPr>
          <a:xfrm>
            <a:off x="5441743" y="1649445"/>
            <a:ext cx="4729936" cy="709182"/>
          </a:xfrm>
        </p:spPr>
        <p:txBody>
          <a:bodyPr anchor="b" anchorCtr="0"/>
          <a:lstStyle>
            <a:lvl1pPr>
              <a:buNone/>
              <a:defRPr b="1"/>
            </a:lvl1pPr>
          </a:lstStyle>
          <a:p>
            <a:pPr lvl="0"/>
            <a:r>
              <a:rPr lang="en-US"/>
              <a:t>Click to edit Master text styles</a:t>
            </a:r>
          </a:p>
        </p:txBody>
      </p:sp>
      <p:sp>
        <p:nvSpPr>
          <p:cNvPr id="9"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a:t>Presentation title</a:t>
            </a:r>
            <a:endParaRPr lang="en-US" dirty="0"/>
          </a:p>
        </p:txBody>
      </p:sp>
      <p:sp>
        <p:nvSpPr>
          <p:cNvPr id="3" name="Text Placeholder 2"/>
          <p:cNvSpPr>
            <a:spLocks noGrp="1"/>
          </p:cNvSpPr>
          <p:nvPr>
            <p:ph type="body" sz="quarter" idx="11"/>
          </p:nvPr>
        </p:nvSpPr>
        <p:spPr>
          <a:xfrm>
            <a:off x="533053" y="1134964"/>
            <a:ext cx="9628347" cy="1818399"/>
          </a:xfrm>
        </p:spPr>
        <p:txBody>
          <a:bodyPr/>
          <a:lstStyle>
            <a:lvl1pPr marL="0" indent="0" algn="l">
              <a:lnSpc>
                <a:spcPct val="85000"/>
              </a:lnSpc>
              <a:spcBef>
                <a:spcPts val="0"/>
              </a:spcBef>
              <a:buNone/>
              <a:defRPr sz="5000" b="1">
                <a:solidFill>
                  <a:schemeClr val="bg2"/>
                </a:solidFill>
                <a:latin typeface="EYInterstate Light" pitchFamily="2" charset="0"/>
              </a:defRPr>
            </a:lvl1pPr>
            <a:lvl2pPr marL="0" indent="0">
              <a:buNone/>
              <a:defRPr/>
            </a:lvl2pPr>
            <a:lvl3pPr marL="0" indent="0">
              <a:buNone/>
              <a:defRPr/>
            </a:lvl3pPr>
            <a:lvl4pPr marL="0" indent="0">
              <a:buNone/>
              <a:defRPr/>
            </a:lvl4pPr>
            <a:lvl5pPr marL="0" indent="0">
              <a:buNone/>
              <a:defRPr/>
            </a:lvl5pPr>
          </a:lstStyle>
          <a:p>
            <a:pPr lvl="0"/>
            <a:r>
              <a:rPr lang="en-US"/>
              <a:t>Click to edit Master text styles</a:t>
            </a:r>
          </a:p>
        </p:txBody>
      </p:sp>
      <p:sp>
        <p:nvSpPr>
          <p:cNvPr id="5"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3913011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sp>
        <p:nvSpPr>
          <p:cNvPr id="4102" name="Freeform 6"/>
          <p:cNvSpPr>
            <a:spLocks/>
          </p:cNvSpPr>
          <p:nvPr userDrawn="1"/>
        </p:nvSpPr>
        <p:spPr bwMode="gray">
          <a:xfrm>
            <a:off x="524884" y="1170100"/>
            <a:ext cx="9641434" cy="5750357"/>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999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sp>
        <p:nvSpPr>
          <p:cNvPr id="7" name="Freeform 6"/>
          <p:cNvSpPr>
            <a:spLocks/>
          </p:cNvSpPr>
          <p:nvPr userDrawn="1"/>
        </p:nvSpPr>
        <p:spPr bwMode="gray">
          <a:xfrm>
            <a:off x="524884" y="1170100"/>
            <a:ext cx="9641434" cy="5750357"/>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rgbClr val="808080"/>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528647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909" y="303945"/>
            <a:ext cx="9628347" cy="862641"/>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534909" y="1577730"/>
            <a:ext cx="9628347" cy="5199338"/>
          </a:xfrm>
          <a:prstGeom prst="rect">
            <a:avLst/>
          </a:prstGeom>
        </p:spPr>
        <p:txBody>
          <a:bodyPr vert="horz" lIns="0" tIns="0" rIns="0" bIns="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3028339" y="7107754"/>
            <a:ext cx="4018129" cy="223113"/>
          </a:xfrm>
          <a:prstGeom prst="rect">
            <a:avLst/>
          </a:prstGeom>
        </p:spPr>
        <p:txBody>
          <a:bodyPr vert="horz" lIns="0" tIns="0" rIns="0" bIns="0" rtlCol="0" anchor="t" anchorCtr="0">
            <a:noAutofit/>
          </a:bodyPr>
          <a:lstStyle>
            <a:lvl1pPr algn="l">
              <a:defRPr sz="1100">
                <a:solidFill>
                  <a:schemeClr val="bg1"/>
                </a:solidFill>
                <a:latin typeface="EYInterstate Light" pitchFamily="2" charset="0"/>
              </a:defRPr>
            </a:lvl1pPr>
          </a:lstStyle>
          <a:p>
            <a:pPr algn="ctr"/>
            <a:r>
              <a:rPr lang="hu-HU" dirty="0"/>
              <a:t>REKLÁMTORTA 2014</a:t>
            </a:r>
            <a:endParaRPr lang="en-GB" dirty="0"/>
          </a:p>
        </p:txBody>
      </p:sp>
      <p:sp>
        <p:nvSpPr>
          <p:cNvPr id="7" name="TextBox 6"/>
          <p:cNvSpPr txBox="1"/>
          <p:nvPr/>
        </p:nvSpPr>
        <p:spPr>
          <a:xfrm>
            <a:off x="534909" y="7107754"/>
            <a:ext cx="776686" cy="219129"/>
          </a:xfrm>
          <a:prstGeom prst="rect">
            <a:avLst/>
          </a:prstGeom>
          <a:noFill/>
        </p:spPr>
        <p:txBody>
          <a:bodyPr wrap="square" lIns="0" tIns="0" rIns="0" bIns="0" rtlCol="0">
            <a:noAutofit/>
          </a:bodyPr>
          <a:lstStyle/>
          <a:p>
            <a:fld id="{9AE4D82F-B047-469B-AC52-A46321747EAF}" type="slidenum">
              <a:rPr lang="en-GB" sz="1100" smtClean="0">
                <a:solidFill>
                  <a:schemeClr val="bg1"/>
                </a:solidFill>
                <a:latin typeface="EYInterstate Light" pitchFamily="2" charset="0"/>
              </a:rPr>
              <a:pPr/>
              <a:t>‹#›</a:t>
            </a:fld>
            <a:r>
              <a:rPr lang="hu-HU" sz="1100" dirty="0">
                <a:solidFill>
                  <a:schemeClr val="bg1"/>
                </a:solidFill>
                <a:latin typeface="EYInterstate Light" pitchFamily="2" charset="0"/>
              </a:rPr>
              <a:t>. oldal</a:t>
            </a:r>
            <a:endParaRPr lang="en-GB" sz="1100" dirty="0">
              <a:solidFill>
                <a:schemeClr val="bg1"/>
              </a:solidFill>
              <a:latin typeface="EYInterstate Light" pitchFamily="2" charset="0"/>
            </a:endParaRPr>
          </a:p>
        </p:txBody>
      </p:sp>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763337" y="6960129"/>
            <a:ext cx="399919" cy="408838"/>
          </a:xfrm>
          <a:prstGeom prst="rect">
            <a:avLst/>
          </a:prstGeom>
        </p:spPr>
      </p:pic>
    </p:spTree>
  </p:cSld>
  <p:clrMap bg1="lt1" tx1="dk1" bg2="lt2" tx2="dk2" accent1="accent1" accent2="accent2" accent3="accent3" accent4="accent4" accent5="accent5" accent6="accent6" hlink="hlink" folHlink="folHlink"/>
  <p:sldLayoutIdLst>
    <p:sldLayoutId id="2147483667" r:id="rId1"/>
    <p:sldLayoutId id="2147483681" r:id="rId2"/>
    <p:sldLayoutId id="2147483668" r:id="rId3"/>
    <p:sldLayoutId id="2147483669" r:id="rId4"/>
    <p:sldLayoutId id="2147483670" r:id="rId5"/>
    <p:sldLayoutId id="2147483671" r:id="rId6"/>
    <p:sldLayoutId id="2147483672" r:id="rId7"/>
    <p:sldLayoutId id="2147483673" r:id="rId8"/>
    <p:sldLayoutId id="2147483674" r:id="rId9"/>
    <p:sldLayoutId id="2147483676" r:id="rId10"/>
    <p:sldLayoutId id="2147483677" r:id="rId11"/>
    <p:sldLayoutId id="2147483678" r:id="rId12"/>
    <p:sldLayoutId id="2147483679" r:id="rId13"/>
  </p:sldLayoutIdLst>
  <p:hf sldNum="0" hdr="0" dt="0"/>
  <p:txStyles>
    <p:titleStyle>
      <a:lvl1pPr algn="l" defTabSz="914400" rtl="0" eaLnBrk="1" latinLnBrk="0" hangingPunct="1">
        <a:lnSpc>
          <a:spcPct val="85000"/>
        </a:lnSpc>
        <a:spcBef>
          <a:spcPct val="0"/>
        </a:spcBef>
        <a:buNone/>
        <a:defRPr sz="3000" b="1" kern="1200">
          <a:solidFill>
            <a:schemeClr val="bg2"/>
          </a:solidFill>
          <a:latin typeface="EYInterstate Light" pitchFamily="2" charset="0"/>
          <a:ea typeface="+mj-ea"/>
          <a:cs typeface="Arial" pitchFamily="34" charset="0"/>
        </a:defRPr>
      </a:lvl1pPr>
    </p:titleStyle>
    <p:bodyStyle>
      <a:lvl1pPr marL="171450" indent="-1714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chart" Target="../charts/chart5.xml"/><Relationship Id="rId2" Type="http://schemas.openxmlformats.org/officeDocument/2006/relationships/tags" Target="../tags/tag12.xml"/><Relationship Id="rId1" Type="http://schemas.openxmlformats.org/officeDocument/2006/relationships/vmlDrawing" Target="../drawings/vmlDrawing6.vml"/><Relationship Id="rId6" Type="http://schemas.openxmlformats.org/officeDocument/2006/relationships/image" Target="../media/image7.emf"/><Relationship Id="rId5" Type="http://schemas.openxmlformats.org/officeDocument/2006/relationships/oleObject" Target="../embeddings/oleObject6.bin"/><Relationship Id="rId4"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tags" Target="../tags/tag15.xml"/><Relationship Id="rId7" Type="http://schemas.openxmlformats.org/officeDocument/2006/relationships/chart" Target="../charts/chart7.xml"/><Relationship Id="rId2" Type="http://schemas.openxmlformats.org/officeDocument/2006/relationships/tags" Target="../tags/tag14.xml"/><Relationship Id="rId1" Type="http://schemas.openxmlformats.org/officeDocument/2006/relationships/vmlDrawing" Target="../drawings/vmlDrawing7.vml"/><Relationship Id="rId6" Type="http://schemas.openxmlformats.org/officeDocument/2006/relationships/image" Target="../media/image7.emf"/><Relationship Id="rId5" Type="http://schemas.openxmlformats.org/officeDocument/2006/relationships/oleObject" Target="../embeddings/oleObject7.bin"/><Relationship Id="rId4"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17.xml"/><Relationship Id="rId7" Type="http://schemas.openxmlformats.org/officeDocument/2006/relationships/oleObject" Target="../embeddings/oleObject6.bin"/><Relationship Id="rId2" Type="http://schemas.openxmlformats.org/officeDocument/2006/relationships/tags" Target="../tags/tag16.xml"/><Relationship Id="rId1" Type="http://schemas.openxmlformats.org/officeDocument/2006/relationships/vmlDrawing" Target="../drawings/vmlDrawing8.vml"/><Relationship Id="rId6" Type="http://schemas.openxmlformats.org/officeDocument/2006/relationships/chart" Target="../charts/chart8.xml"/><Relationship Id="rId5" Type="http://schemas.openxmlformats.org/officeDocument/2006/relationships/notesSlide" Target="../notesSlides/notesSlide5.xml"/><Relationship Id="rId4"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chart" Target="../charts/chart10.xml"/><Relationship Id="rId3" Type="http://schemas.openxmlformats.org/officeDocument/2006/relationships/tags" Target="../tags/tag19.xml"/><Relationship Id="rId7" Type="http://schemas.openxmlformats.org/officeDocument/2006/relationships/chart" Target="../charts/chart9.xml"/><Relationship Id="rId2" Type="http://schemas.openxmlformats.org/officeDocument/2006/relationships/tags" Target="../tags/tag18.xml"/><Relationship Id="rId1" Type="http://schemas.openxmlformats.org/officeDocument/2006/relationships/vmlDrawing" Target="../drawings/vmlDrawing9.vml"/><Relationship Id="rId6" Type="http://schemas.openxmlformats.org/officeDocument/2006/relationships/image" Target="../media/image7.emf"/><Relationship Id="rId5" Type="http://schemas.openxmlformats.org/officeDocument/2006/relationships/oleObject" Target="../embeddings/oleObject6.bin"/><Relationship Id="rId4"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7.emf"/><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notesSlide" Target="../notesSlides/notesSlide2.xml"/><Relationship Id="rId4"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7.emf"/><Relationship Id="rId5" Type="http://schemas.openxmlformats.org/officeDocument/2006/relationships/oleObject" Target="../embeddings/oleObject2.bin"/><Relationship Id="rId4"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image" Target="../media/image7.emf"/><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chart" Target="../charts/chart1.xml"/><Relationship Id="rId4"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chart" Target="../charts/chart2.xml"/><Relationship Id="rId2" Type="http://schemas.openxmlformats.org/officeDocument/2006/relationships/tags" Target="../tags/tag8.xml"/><Relationship Id="rId1" Type="http://schemas.openxmlformats.org/officeDocument/2006/relationships/vmlDrawing" Target="../drawings/vmlDrawing4.vml"/><Relationship Id="rId6" Type="http://schemas.openxmlformats.org/officeDocument/2006/relationships/image" Target="../media/image7.emf"/><Relationship Id="rId5" Type="http://schemas.openxmlformats.org/officeDocument/2006/relationships/oleObject" Target="../embeddings/oleObject4.bin"/><Relationship Id="rId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tags" Target="../tags/tag11.xml"/><Relationship Id="rId7" Type="http://schemas.openxmlformats.org/officeDocument/2006/relationships/image" Target="../media/image7.emf"/><Relationship Id="rId2" Type="http://schemas.openxmlformats.org/officeDocument/2006/relationships/tags" Target="../tags/tag10.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notesSlide" Target="../notesSlides/notesSlide4.xml"/><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07618" y="2703784"/>
            <a:ext cx="7462877" cy="952216"/>
          </a:xfrm>
        </p:spPr>
        <p:txBody>
          <a:bodyPr/>
          <a:lstStyle/>
          <a:p>
            <a:r>
              <a:rPr lang="hu-HU" dirty="0">
                <a:solidFill>
                  <a:schemeClr val="bg1">
                    <a:lumMod val="75000"/>
                  </a:schemeClr>
                </a:solidFill>
                <a:latin typeface="+mn-lt"/>
              </a:rPr>
              <a:t>TELEVÍZIÓS REKLÁMTORTA 2021</a:t>
            </a:r>
            <a:endParaRPr lang="en-GB" dirty="0">
              <a:solidFill>
                <a:schemeClr val="bg1">
                  <a:lumMod val="75000"/>
                </a:schemeClr>
              </a:solidFill>
              <a:latin typeface="+mn-lt"/>
            </a:endParaRPr>
          </a:p>
        </p:txBody>
      </p:sp>
      <p:sp>
        <p:nvSpPr>
          <p:cNvPr id="3" name="Subtitle 2"/>
          <p:cNvSpPr>
            <a:spLocks noGrp="1"/>
          </p:cNvSpPr>
          <p:nvPr>
            <p:ph type="subTitle" idx="1"/>
          </p:nvPr>
        </p:nvSpPr>
        <p:spPr>
          <a:xfrm>
            <a:off x="2707618" y="3313758"/>
            <a:ext cx="7990545" cy="1071741"/>
          </a:xfrm>
        </p:spPr>
        <p:txBody>
          <a:bodyPr/>
          <a:lstStyle/>
          <a:p>
            <a:pPr lvl="1"/>
            <a:r>
              <a:rPr lang="hu-HU" sz="2000" b="1" dirty="0">
                <a:latin typeface="+mn-lt"/>
              </a:rPr>
              <a:t>A 2021. évi televíziós reklámpiaci felmérés eredményei</a:t>
            </a:r>
            <a:br>
              <a:rPr lang="hu-HU" sz="2000" b="1" dirty="0">
                <a:latin typeface="+mn-lt"/>
              </a:rPr>
            </a:br>
            <a:br>
              <a:rPr lang="hu-HU" sz="2000" b="1" dirty="0">
                <a:latin typeface="+mn-lt"/>
              </a:rPr>
            </a:br>
            <a:r>
              <a:rPr lang="hu-HU" sz="2000" dirty="0">
                <a:solidFill>
                  <a:schemeClr val="bg1"/>
                </a:solidFill>
                <a:latin typeface="+mn-lt"/>
              </a:rPr>
              <a:t>2022. </a:t>
            </a:r>
            <a:r>
              <a:rPr lang="hu-HU" sz="2000">
                <a:solidFill>
                  <a:schemeClr val="bg1"/>
                </a:solidFill>
                <a:latin typeface="+mn-lt"/>
              </a:rPr>
              <a:t>február 22.</a:t>
            </a:r>
            <a:endParaRPr lang="hu-HU" sz="2000" dirty="0">
              <a:solidFill>
                <a:schemeClr val="bg1"/>
              </a:solidFill>
              <a:latin typeface="+mn-lt"/>
            </a:endParaRPr>
          </a:p>
          <a:p>
            <a:pPr lvl="1"/>
            <a:endParaRPr lang="en-GB" sz="2000" b="1" dirty="0">
              <a:solidFill>
                <a:schemeClr val="bg1"/>
              </a:solidFill>
            </a:endParaRPr>
          </a:p>
        </p:txBody>
      </p:sp>
      <p:pic>
        <p:nvPicPr>
          <p:cNvPr id="4" name="Picture 14" descr="C:\Documents and Settings\krisztina.wrana\Local Settings\Temporary Internet Files\Content.Word\Meme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3634" y="6465346"/>
            <a:ext cx="2837778" cy="41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14611488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189" name="think-cell Slide" r:id="rId5" imgW="270" imgH="270" progId="TCLayout.ActiveDocument.1">
                  <p:embed/>
                </p:oleObj>
              </mc:Choice>
              <mc:Fallback>
                <p:oleObj name="think-cell Slide" r:id="rId5" imgW="270" imgH="270"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hu-HU" sz="2800" dirty="0">
                <a:solidFill>
                  <a:schemeClr val="bg1"/>
                </a:solidFill>
                <a:latin typeface="Arial" panose="020B0604020202020204" pitchFamily="34" charset="0"/>
              </a:rPr>
              <a:t>Az állami költések alakulása az elmúlt években</a:t>
            </a:r>
            <a:br>
              <a:rPr lang="hu-HU" sz="2800" dirty="0">
                <a:solidFill>
                  <a:schemeClr val="bg1"/>
                </a:solidFill>
                <a:latin typeface="Arial" panose="020B0604020202020204" pitchFamily="34" charset="0"/>
              </a:rPr>
            </a:br>
            <a:r>
              <a:rPr lang="hu-HU" sz="2800" dirty="0">
                <a:solidFill>
                  <a:schemeClr val="bg1"/>
                </a:solidFill>
                <a:latin typeface="Arial" panose="020B0604020202020204" pitchFamily="34" charset="0"/>
              </a:rPr>
              <a:t>(millió forintban)</a:t>
            </a:r>
            <a:endParaRPr lang="en-GB" sz="2800" dirty="0">
              <a:solidFill>
                <a:schemeClr val="bg1"/>
              </a:solidFill>
              <a:latin typeface="Arial" panose="020B0604020202020204" pitchFamily="34" charset="0"/>
            </a:endParaRPr>
          </a:p>
        </p:txBody>
      </p:sp>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graphicFrame>
        <p:nvGraphicFramePr>
          <p:cNvPr id="47" name="Chart 46">
            <a:extLst>
              <a:ext uri="{FF2B5EF4-FFF2-40B4-BE49-F238E27FC236}">
                <a16:creationId xmlns:a16="http://schemas.microsoft.com/office/drawing/2014/main" id="{00000000-0008-0000-0400-00000B000000}"/>
              </a:ext>
            </a:extLst>
          </p:cNvPr>
          <p:cNvGraphicFramePr>
            <a:graphicFrameLocks/>
          </p:cNvGraphicFramePr>
          <p:nvPr>
            <p:extLst>
              <p:ext uri="{D42A27DB-BD31-4B8C-83A1-F6EECF244321}">
                <p14:modId xmlns:p14="http://schemas.microsoft.com/office/powerpoint/2010/main" val="3709323731"/>
              </p:ext>
            </p:extLst>
          </p:nvPr>
        </p:nvGraphicFramePr>
        <p:xfrm>
          <a:off x="816681" y="1584331"/>
          <a:ext cx="9064800" cy="5306400"/>
        </p:xfrm>
        <a:graphic>
          <a:graphicData uri="http://schemas.openxmlformats.org/drawingml/2006/chart">
            <c:chart xmlns:c="http://schemas.openxmlformats.org/drawingml/2006/chart" xmlns:r="http://schemas.openxmlformats.org/officeDocument/2006/relationships" r:id="rId7"/>
          </a:graphicData>
        </a:graphic>
      </p:graphicFrame>
      <p:sp>
        <p:nvSpPr>
          <p:cNvPr id="48" name="Rectangle: Rounded Corners 47">
            <a:extLst>
              <a:ext uri="{FF2B5EF4-FFF2-40B4-BE49-F238E27FC236}">
                <a16:creationId xmlns:a16="http://schemas.microsoft.com/office/drawing/2014/main" id="{6C9F260D-7CC2-4920-AEB2-457559BCFF39}"/>
              </a:ext>
            </a:extLst>
          </p:cNvPr>
          <p:cNvSpPr/>
          <p:nvPr/>
        </p:nvSpPr>
        <p:spPr>
          <a:xfrm>
            <a:off x="2257791" y="1746517"/>
            <a:ext cx="900000" cy="4392000"/>
          </a:xfrm>
          <a:prstGeom prst="roundRect">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hu-HU" sz="1200" dirty="0">
              <a:solidFill>
                <a:schemeClr val="tx1"/>
              </a:solidFill>
            </a:endParaRPr>
          </a:p>
        </p:txBody>
      </p:sp>
      <p:sp>
        <p:nvSpPr>
          <p:cNvPr id="49" name="Rectangle: Rounded Corners 48">
            <a:extLst>
              <a:ext uri="{FF2B5EF4-FFF2-40B4-BE49-F238E27FC236}">
                <a16:creationId xmlns:a16="http://schemas.microsoft.com/office/drawing/2014/main" id="{AC3F29FA-7792-440B-BE2A-32C7D062EB7E}"/>
              </a:ext>
            </a:extLst>
          </p:cNvPr>
          <p:cNvSpPr/>
          <p:nvPr/>
        </p:nvSpPr>
        <p:spPr>
          <a:xfrm>
            <a:off x="4272445" y="1746517"/>
            <a:ext cx="900000" cy="4392000"/>
          </a:xfrm>
          <a:prstGeom prst="roundRect">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hu-HU" sz="1200" dirty="0">
              <a:solidFill>
                <a:schemeClr val="tx1"/>
              </a:solidFill>
            </a:endParaRPr>
          </a:p>
        </p:txBody>
      </p:sp>
      <p:sp>
        <p:nvSpPr>
          <p:cNvPr id="50" name="Rectangle: Rounded Corners 49">
            <a:extLst>
              <a:ext uri="{FF2B5EF4-FFF2-40B4-BE49-F238E27FC236}">
                <a16:creationId xmlns:a16="http://schemas.microsoft.com/office/drawing/2014/main" id="{97A72F3A-AEC0-4744-AA57-8F93A9F59FC8}"/>
              </a:ext>
            </a:extLst>
          </p:cNvPr>
          <p:cNvSpPr/>
          <p:nvPr/>
        </p:nvSpPr>
        <p:spPr>
          <a:xfrm>
            <a:off x="6283595" y="1746517"/>
            <a:ext cx="900000" cy="4392000"/>
          </a:xfrm>
          <a:prstGeom prst="roundRect">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hu-HU" sz="1200" dirty="0">
              <a:solidFill>
                <a:schemeClr val="tx1"/>
              </a:solidFill>
            </a:endParaRPr>
          </a:p>
        </p:txBody>
      </p:sp>
      <p:sp>
        <p:nvSpPr>
          <p:cNvPr id="51" name="Rectangle: Rounded Corners 50">
            <a:extLst>
              <a:ext uri="{FF2B5EF4-FFF2-40B4-BE49-F238E27FC236}">
                <a16:creationId xmlns:a16="http://schemas.microsoft.com/office/drawing/2014/main" id="{CB20D17B-1C4D-421C-9FC8-AF7952F61B7C}"/>
              </a:ext>
            </a:extLst>
          </p:cNvPr>
          <p:cNvSpPr/>
          <p:nvPr/>
        </p:nvSpPr>
        <p:spPr>
          <a:xfrm>
            <a:off x="8294745" y="1746517"/>
            <a:ext cx="900000" cy="4392000"/>
          </a:xfrm>
          <a:prstGeom prst="roundRect">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hu-HU" sz="1200" dirty="0">
              <a:solidFill>
                <a:schemeClr val="tx1"/>
              </a:solidFill>
            </a:endParaRPr>
          </a:p>
        </p:txBody>
      </p:sp>
      <p:sp>
        <p:nvSpPr>
          <p:cNvPr id="52" name="TextBox 51">
            <a:extLst>
              <a:ext uri="{FF2B5EF4-FFF2-40B4-BE49-F238E27FC236}">
                <a16:creationId xmlns:a16="http://schemas.microsoft.com/office/drawing/2014/main" id="{888876CC-793C-4EB0-9814-E7C0703FC554}"/>
              </a:ext>
            </a:extLst>
          </p:cNvPr>
          <p:cNvSpPr txBox="1"/>
          <p:nvPr/>
        </p:nvSpPr>
        <p:spPr>
          <a:xfrm>
            <a:off x="2313653" y="1514895"/>
            <a:ext cx="788276" cy="246221"/>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hu-HU" sz="1600" b="1" u="sng" dirty="0"/>
              <a:t>6 996</a:t>
            </a:r>
          </a:p>
        </p:txBody>
      </p:sp>
      <p:sp>
        <p:nvSpPr>
          <p:cNvPr id="53" name="TextBox 52">
            <a:extLst>
              <a:ext uri="{FF2B5EF4-FFF2-40B4-BE49-F238E27FC236}">
                <a16:creationId xmlns:a16="http://schemas.microsoft.com/office/drawing/2014/main" id="{05C9A77F-1DF1-423E-A2D4-3F4E4283C307}"/>
              </a:ext>
            </a:extLst>
          </p:cNvPr>
          <p:cNvSpPr txBox="1"/>
          <p:nvPr/>
        </p:nvSpPr>
        <p:spPr>
          <a:xfrm>
            <a:off x="4333399" y="1513671"/>
            <a:ext cx="788276" cy="246221"/>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hu-HU" sz="1600" b="1" u="sng" dirty="0"/>
              <a:t>8 067</a:t>
            </a:r>
          </a:p>
        </p:txBody>
      </p:sp>
      <p:sp>
        <p:nvSpPr>
          <p:cNvPr id="54" name="TextBox 53">
            <a:extLst>
              <a:ext uri="{FF2B5EF4-FFF2-40B4-BE49-F238E27FC236}">
                <a16:creationId xmlns:a16="http://schemas.microsoft.com/office/drawing/2014/main" id="{FE3A1A10-528D-40C0-979D-51F0DA42185B}"/>
              </a:ext>
            </a:extLst>
          </p:cNvPr>
          <p:cNvSpPr txBox="1"/>
          <p:nvPr/>
        </p:nvSpPr>
        <p:spPr>
          <a:xfrm>
            <a:off x="6339457" y="1511731"/>
            <a:ext cx="788276" cy="246221"/>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hu-HU" sz="1600" b="1" u="sng" dirty="0"/>
              <a:t>8 983</a:t>
            </a:r>
          </a:p>
        </p:txBody>
      </p:sp>
      <p:sp>
        <p:nvSpPr>
          <p:cNvPr id="56" name="TextBox 55">
            <a:extLst>
              <a:ext uri="{FF2B5EF4-FFF2-40B4-BE49-F238E27FC236}">
                <a16:creationId xmlns:a16="http://schemas.microsoft.com/office/drawing/2014/main" id="{D1C0C823-2B80-48A0-AA0E-089C5A54A815}"/>
              </a:ext>
            </a:extLst>
          </p:cNvPr>
          <p:cNvSpPr txBox="1"/>
          <p:nvPr/>
        </p:nvSpPr>
        <p:spPr>
          <a:xfrm>
            <a:off x="8355699" y="1511730"/>
            <a:ext cx="788276" cy="246221"/>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hu-HU" sz="1600" b="1" u="sng" dirty="0"/>
              <a:t>9 834</a:t>
            </a:r>
          </a:p>
        </p:txBody>
      </p:sp>
      <p:cxnSp>
        <p:nvCxnSpPr>
          <p:cNvPr id="57" name="Straight Arrow Connector 56">
            <a:extLst>
              <a:ext uri="{FF2B5EF4-FFF2-40B4-BE49-F238E27FC236}">
                <a16:creationId xmlns:a16="http://schemas.microsoft.com/office/drawing/2014/main" id="{C618BCB3-FC49-4768-BA63-6EF775E83F73}"/>
              </a:ext>
            </a:extLst>
          </p:cNvPr>
          <p:cNvCxnSpPr/>
          <p:nvPr/>
        </p:nvCxnSpPr>
        <p:spPr>
          <a:xfrm>
            <a:off x="3284034" y="5443894"/>
            <a:ext cx="882267"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DA4A4E72-8109-40A9-9CB8-1DF29FDB7EC8}"/>
              </a:ext>
            </a:extLst>
          </p:cNvPr>
          <p:cNvCxnSpPr/>
          <p:nvPr/>
        </p:nvCxnSpPr>
        <p:spPr>
          <a:xfrm>
            <a:off x="3284034" y="2784567"/>
            <a:ext cx="882267"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CB6CD53-44E7-494C-8E11-4D8B6F5DD469}"/>
              </a:ext>
            </a:extLst>
          </p:cNvPr>
          <p:cNvCxnSpPr/>
          <p:nvPr/>
        </p:nvCxnSpPr>
        <p:spPr>
          <a:xfrm>
            <a:off x="3284034" y="3918385"/>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02DA50DB-6EA8-46C3-87EB-49E89FE7A124}"/>
              </a:ext>
            </a:extLst>
          </p:cNvPr>
          <p:cNvCxnSpPr/>
          <p:nvPr/>
        </p:nvCxnSpPr>
        <p:spPr>
          <a:xfrm>
            <a:off x="3284034" y="1754793"/>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71109119-4765-469F-BC3E-D4277835F44B}"/>
              </a:ext>
            </a:extLst>
          </p:cNvPr>
          <p:cNvCxnSpPr/>
          <p:nvPr/>
        </p:nvCxnSpPr>
        <p:spPr>
          <a:xfrm>
            <a:off x="5349081" y="1746517"/>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CCB18830-4E4B-4C74-A1B6-73F9D0DAF9D5}"/>
              </a:ext>
            </a:extLst>
          </p:cNvPr>
          <p:cNvCxnSpPr/>
          <p:nvPr/>
        </p:nvCxnSpPr>
        <p:spPr>
          <a:xfrm>
            <a:off x="7319130" y="1761116"/>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63" name="TextBox 1">
            <a:extLst>
              <a:ext uri="{FF2B5EF4-FFF2-40B4-BE49-F238E27FC236}">
                <a16:creationId xmlns:a16="http://schemas.microsoft.com/office/drawing/2014/main" id="{E4B65324-4392-4845-83F0-20CCF14B2264}"/>
              </a:ext>
            </a:extLst>
          </p:cNvPr>
          <p:cNvSpPr txBox="1"/>
          <p:nvPr/>
        </p:nvSpPr>
        <p:spPr>
          <a:xfrm>
            <a:off x="3213653" y="1388260"/>
            <a:ext cx="976988"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+15,3%</a:t>
            </a:r>
          </a:p>
        </p:txBody>
      </p:sp>
      <p:sp>
        <p:nvSpPr>
          <p:cNvPr id="64" name="TextBox 1">
            <a:extLst>
              <a:ext uri="{FF2B5EF4-FFF2-40B4-BE49-F238E27FC236}">
                <a16:creationId xmlns:a16="http://schemas.microsoft.com/office/drawing/2014/main" id="{07FDADF3-B187-4A1B-B1DF-981C1635C7BC}"/>
              </a:ext>
            </a:extLst>
          </p:cNvPr>
          <p:cNvSpPr txBox="1"/>
          <p:nvPr/>
        </p:nvSpPr>
        <p:spPr>
          <a:xfrm>
            <a:off x="5277451" y="1393302"/>
            <a:ext cx="1005313" cy="3989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+11,4%</a:t>
            </a:r>
          </a:p>
        </p:txBody>
      </p:sp>
      <p:sp>
        <p:nvSpPr>
          <p:cNvPr id="65" name="TextBox 1">
            <a:extLst>
              <a:ext uri="{FF2B5EF4-FFF2-40B4-BE49-F238E27FC236}">
                <a16:creationId xmlns:a16="http://schemas.microsoft.com/office/drawing/2014/main" id="{D77AA66E-2F9A-4C70-BEAB-3949E7960F95}"/>
              </a:ext>
            </a:extLst>
          </p:cNvPr>
          <p:cNvSpPr txBox="1"/>
          <p:nvPr/>
        </p:nvSpPr>
        <p:spPr>
          <a:xfrm>
            <a:off x="7306523" y="1388260"/>
            <a:ext cx="999237"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+9,5%</a:t>
            </a:r>
          </a:p>
        </p:txBody>
      </p:sp>
      <p:sp>
        <p:nvSpPr>
          <p:cNvPr id="66" name="TextBox 1">
            <a:extLst>
              <a:ext uri="{FF2B5EF4-FFF2-40B4-BE49-F238E27FC236}">
                <a16:creationId xmlns:a16="http://schemas.microsoft.com/office/drawing/2014/main" id="{7564CCA2-6E54-430B-8FD6-FC3E5B8AF166}"/>
              </a:ext>
            </a:extLst>
          </p:cNvPr>
          <p:cNvSpPr txBox="1"/>
          <p:nvPr/>
        </p:nvSpPr>
        <p:spPr>
          <a:xfrm>
            <a:off x="3197532" y="3515671"/>
            <a:ext cx="967915"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+53,9%</a:t>
            </a:r>
          </a:p>
        </p:txBody>
      </p:sp>
      <p:sp>
        <p:nvSpPr>
          <p:cNvPr id="67" name="TextBox 1">
            <a:extLst>
              <a:ext uri="{FF2B5EF4-FFF2-40B4-BE49-F238E27FC236}">
                <a16:creationId xmlns:a16="http://schemas.microsoft.com/office/drawing/2014/main" id="{5528D372-22CE-4076-AA9C-79107C5ED270}"/>
              </a:ext>
            </a:extLst>
          </p:cNvPr>
          <p:cNvSpPr txBox="1"/>
          <p:nvPr/>
        </p:nvSpPr>
        <p:spPr>
          <a:xfrm>
            <a:off x="3234129" y="5074517"/>
            <a:ext cx="950274"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-10,4%</a:t>
            </a:r>
          </a:p>
        </p:txBody>
      </p:sp>
      <p:sp>
        <p:nvSpPr>
          <p:cNvPr id="68" name="TextBox 1">
            <a:extLst>
              <a:ext uri="{FF2B5EF4-FFF2-40B4-BE49-F238E27FC236}">
                <a16:creationId xmlns:a16="http://schemas.microsoft.com/office/drawing/2014/main" id="{BB14D567-D129-428C-9D4B-E386700FE170}"/>
              </a:ext>
            </a:extLst>
          </p:cNvPr>
          <p:cNvSpPr txBox="1"/>
          <p:nvPr/>
        </p:nvSpPr>
        <p:spPr>
          <a:xfrm>
            <a:off x="3213653" y="2392877"/>
            <a:ext cx="103186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-17,3%</a:t>
            </a:r>
          </a:p>
        </p:txBody>
      </p:sp>
      <p:sp>
        <p:nvSpPr>
          <p:cNvPr id="69" name="TextBox 1">
            <a:extLst>
              <a:ext uri="{FF2B5EF4-FFF2-40B4-BE49-F238E27FC236}">
                <a16:creationId xmlns:a16="http://schemas.microsoft.com/office/drawing/2014/main" id="{624FBB00-DF97-4AC8-A80C-C618BD63CB8B}"/>
              </a:ext>
            </a:extLst>
          </p:cNvPr>
          <p:cNvSpPr txBox="1"/>
          <p:nvPr/>
        </p:nvSpPr>
        <p:spPr>
          <a:xfrm>
            <a:off x="5267292" y="2389632"/>
            <a:ext cx="971924"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-42,8%</a:t>
            </a:r>
          </a:p>
        </p:txBody>
      </p:sp>
      <p:cxnSp>
        <p:nvCxnSpPr>
          <p:cNvPr id="70" name="Straight Arrow Connector 69">
            <a:extLst>
              <a:ext uri="{FF2B5EF4-FFF2-40B4-BE49-F238E27FC236}">
                <a16:creationId xmlns:a16="http://schemas.microsoft.com/office/drawing/2014/main" id="{736E887F-21E1-4569-817B-53079F4B9407}"/>
              </a:ext>
            </a:extLst>
          </p:cNvPr>
          <p:cNvCxnSpPr/>
          <p:nvPr/>
        </p:nvCxnSpPr>
        <p:spPr>
          <a:xfrm>
            <a:off x="5312570" y="2784567"/>
            <a:ext cx="882267"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02F12CC5-0898-4361-92A3-A8965091D230}"/>
              </a:ext>
            </a:extLst>
          </p:cNvPr>
          <p:cNvCxnSpPr/>
          <p:nvPr/>
        </p:nvCxnSpPr>
        <p:spPr>
          <a:xfrm>
            <a:off x="5315331" y="5443894"/>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D4583A46-4BFD-4658-9E87-C6FEDCC8A303}"/>
              </a:ext>
            </a:extLst>
          </p:cNvPr>
          <p:cNvCxnSpPr/>
          <p:nvPr/>
        </p:nvCxnSpPr>
        <p:spPr>
          <a:xfrm>
            <a:off x="5298591" y="3918385"/>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73" name="TextBox 1">
            <a:extLst>
              <a:ext uri="{FF2B5EF4-FFF2-40B4-BE49-F238E27FC236}">
                <a16:creationId xmlns:a16="http://schemas.microsoft.com/office/drawing/2014/main" id="{37F85E4E-BD0C-4413-93FB-96FCA0C7FF88}"/>
              </a:ext>
            </a:extLst>
          </p:cNvPr>
          <p:cNvSpPr txBox="1"/>
          <p:nvPr/>
        </p:nvSpPr>
        <p:spPr>
          <a:xfrm>
            <a:off x="5237987" y="3515606"/>
            <a:ext cx="993361"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+23,0%</a:t>
            </a:r>
          </a:p>
        </p:txBody>
      </p:sp>
      <p:sp>
        <p:nvSpPr>
          <p:cNvPr id="74" name="TextBox 1">
            <a:extLst>
              <a:ext uri="{FF2B5EF4-FFF2-40B4-BE49-F238E27FC236}">
                <a16:creationId xmlns:a16="http://schemas.microsoft.com/office/drawing/2014/main" id="{3AEFF5EF-F3EA-445F-9725-880B4007B3C6}"/>
              </a:ext>
            </a:extLst>
          </p:cNvPr>
          <p:cNvSpPr txBox="1"/>
          <p:nvPr/>
        </p:nvSpPr>
        <p:spPr>
          <a:xfrm>
            <a:off x="5291287" y="5074517"/>
            <a:ext cx="971923"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+1,7%</a:t>
            </a:r>
          </a:p>
        </p:txBody>
      </p:sp>
      <p:cxnSp>
        <p:nvCxnSpPr>
          <p:cNvPr id="75" name="Straight Arrow Connector 74">
            <a:extLst>
              <a:ext uri="{FF2B5EF4-FFF2-40B4-BE49-F238E27FC236}">
                <a16:creationId xmlns:a16="http://schemas.microsoft.com/office/drawing/2014/main" id="{888426AD-DB19-4656-BCA7-645AC963FF5E}"/>
              </a:ext>
            </a:extLst>
          </p:cNvPr>
          <p:cNvCxnSpPr/>
          <p:nvPr/>
        </p:nvCxnSpPr>
        <p:spPr>
          <a:xfrm>
            <a:off x="7306523" y="5443894"/>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76" name="TextBox 1">
            <a:extLst>
              <a:ext uri="{FF2B5EF4-FFF2-40B4-BE49-F238E27FC236}">
                <a16:creationId xmlns:a16="http://schemas.microsoft.com/office/drawing/2014/main" id="{B5C417AB-B2D1-46C5-9D70-E499B362A738}"/>
              </a:ext>
            </a:extLst>
          </p:cNvPr>
          <p:cNvSpPr txBox="1"/>
          <p:nvPr/>
        </p:nvSpPr>
        <p:spPr>
          <a:xfrm>
            <a:off x="7306523" y="5074517"/>
            <a:ext cx="979406"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+5,0%</a:t>
            </a:r>
          </a:p>
        </p:txBody>
      </p:sp>
      <p:cxnSp>
        <p:nvCxnSpPr>
          <p:cNvPr id="77" name="Straight Arrow Connector 76">
            <a:extLst>
              <a:ext uri="{FF2B5EF4-FFF2-40B4-BE49-F238E27FC236}">
                <a16:creationId xmlns:a16="http://schemas.microsoft.com/office/drawing/2014/main" id="{74C1339B-AC51-4F29-B250-E80581384D87}"/>
              </a:ext>
            </a:extLst>
          </p:cNvPr>
          <p:cNvCxnSpPr/>
          <p:nvPr/>
        </p:nvCxnSpPr>
        <p:spPr>
          <a:xfrm>
            <a:off x="7319129" y="2771798"/>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78" name="TextBox 1">
            <a:extLst>
              <a:ext uri="{FF2B5EF4-FFF2-40B4-BE49-F238E27FC236}">
                <a16:creationId xmlns:a16="http://schemas.microsoft.com/office/drawing/2014/main" id="{923E64BD-136C-4FB0-AA32-1AF2C4CC2616}"/>
              </a:ext>
            </a:extLst>
          </p:cNvPr>
          <p:cNvSpPr txBox="1"/>
          <p:nvPr/>
        </p:nvSpPr>
        <p:spPr>
          <a:xfrm>
            <a:off x="7235842" y="2392210"/>
            <a:ext cx="979407" cy="3989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+12,9%</a:t>
            </a:r>
          </a:p>
        </p:txBody>
      </p:sp>
      <p:cxnSp>
        <p:nvCxnSpPr>
          <p:cNvPr id="79" name="Straight Arrow Connector 78">
            <a:extLst>
              <a:ext uri="{FF2B5EF4-FFF2-40B4-BE49-F238E27FC236}">
                <a16:creationId xmlns:a16="http://schemas.microsoft.com/office/drawing/2014/main" id="{C41046B2-71E2-4E5D-AF9E-DA690C974CDC}"/>
              </a:ext>
            </a:extLst>
          </p:cNvPr>
          <p:cNvCxnSpPr/>
          <p:nvPr/>
        </p:nvCxnSpPr>
        <p:spPr>
          <a:xfrm>
            <a:off x="7319128" y="3918385"/>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80" name="TextBox 1">
            <a:extLst>
              <a:ext uri="{FF2B5EF4-FFF2-40B4-BE49-F238E27FC236}">
                <a16:creationId xmlns:a16="http://schemas.microsoft.com/office/drawing/2014/main" id="{BE61FDC7-A13C-4599-BED0-7D6B92459299}"/>
              </a:ext>
            </a:extLst>
          </p:cNvPr>
          <p:cNvSpPr txBox="1"/>
          <p:nvPr/>
        </p:nvSpPr>
        <p:spPr>
          <a:xfrm>
            <a:off x="7262362" y="3518353"/>
            <a:ext cx="979406" cy="3989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+12,2%</a:t>
            </a:r>
          </a:p>
        </p:txBody>
      </p:sp>
    </p:spTree>
    <p:extLst>
      <p:ext uri="{BB962C8B-B14F-4D97-AF65-F5344CB8AC3E}">
        <p14:creationId xmlns:p14="http://schemas.microsoft.com/office/powerpoint/2010/main" val="364898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909" y="303945"/>
            <a:ext cx="9744208" cy="862641"/>
          </a:xfrm>
        </p:spPr>
        <p:txBody>
          <a:bodyPr/>
          <a:lstStyle/>
          <a:p>
            <a:r>
              <a:rPr lang="hu-HU" sz="2600" dirty="0">
                <a:latin typeface="+mj-lt"/>
              </a:rPr>
              <a:t>Televíziós reklámbevételek megoszlása az állami és nem állami bevételek között árubarter nélkül* (millió forintban)</a:t>
            </a:r>
          </a:p>
        </p:txBody>
      </p:sp>
      <p:sp>
        <p:nvSpPr>
          <p:cNvPr id="6"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sp>
        <p:nvSpPr>
          <p:cNvPr id="7" name="TextBox 5">
            <a:extLst>
              <a:ext uri="{FF2B5EF4-FFF2-40B4-BE49-F238E27FC236}">
                <a16:creationId xmlns:a16="http://schemas.microsoft.com/office/drawing/2014/main" id="{8A2B99E1-C61B-4AC5-82F0-7B6F1D0977F9}"/>
              </a:ext>
            </a:extLst>
          </p:cNvPr>
          <p:cNvSpPr txBox="1"/>
          <p:nvPr/>
        </p:nvSpPr>
        <p:spPr>
          <a:xfrm>
            <a:off x="7188343" y="6578719"/>
            <a:ext cx="2806461" cy="220090"/>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85000"/>
              </a:lnSpc>
              <a:spcAft>
                <a:spcPts val="600"/>
              </a:spcAft>
              <a:buClr>
                <a:schemeClr val="accent2"/>
              </a:buClr>
              <a:buSzPct val="70000"/>
            </a:pPr>
            <a:r>
              <a:rPr lang="hu-HU" sz="1400" dirty="0"/>
              <a:t>* Állami TCR-t figyelembe véve.</a:t>
            </a:r>
          </a:p>
        </p:txBody>
      </p:sp>
      <p:graphicFrame>
        <p:nvGraphicFramePr>
          <p:cNvPr id="16" name="Chart 15">
            <a:extLst>
              <a:ext uri="{FF2B5EF4-FFF2-40B4-BE49-F238E27FC236}">
                <a16:creationId xmlns:a16="http://schemas.microsoft.com/office/drawing/2014/main" id="{A0D1F99C-B48E-40D8-AB84-290CB4052857}"/>
              </a:ext>
            </a:extLst>
          </p:cNvPr>
          <p:cNvGraphicFramePr>
            <a:graphicFrameLocks/>
          </p:cNvGraphicFramePr>
          <p:nvPr>
            <p:extLst>
              <p:ext uri="{D42A27DB-BD31-4B8C-83A1-F6EECF244321}">
                <p14:modId xmlns:p14="http://schemas.microsoft.com/office/powerpoint/2010/main" val="481004037"/>
              </p:ext>
            </p:extLst>
          </p:nvPr>
        </p:nvGraphicFramePr>
        <p:xfrm>
          <a:off x="984081" y="1166586"/>
          <a:ext cx="8730000" cy="5652000"/>
        </p:xfrm>
        <a:graphic>
          <a:graphicData uri="http://schemas.openxmlformats.org/drawingml/2006/chart">
            <c:chart xmlns:c="http://schemas.openxmlformats.org/drawingml/2006/chart" xmlns:r="http://schemas.openxmlformats.org/officeDocument/2006/relationships" r:id="rId2"/>
          </a:graphicData>
        </a:graphic>
      </p:graphicFrame>
      <p:cxnSp>
        <p:nvCxnSpPr>
          <p:cNvPr id="17" name="Straight Arrow Connector 16">
            <a:extLst>
              <a:ext uri="{FF2B5EF4-FFF2-40B4-BE49-F238E27FC236}">
                <a16:creationId xmlns:a16="http://schemas.microsoft.com/office/drawing/2014/main" id="{7AD3FAE8-9850-48BC-907B-18EE061E52BE}"/>
              </a:ext>
            </a:extLst>
          </p:cNvPr>
          <p:cNvCxnSpPr/>
          <p:nvPr/>
        </p:nvCxnSpPr>
        <p:spPr>
          <a:xfrm>
            <a:off x="3382936" y="5796928"/>
            <a:ext cx="882309"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4C056EB3-6DF5-4471-AFED-672F2071FFBB}"/>
              </a:ext>
            </a:extLst>
          </p:cNvPr>
          <p:cNvCxnSpPr/>
          <p:nvPr/>
        </p:nvCxnSpPr>
        <p:spPr>
          <a:xfrm>
            <a:off x="3382936" y="3992586"/>
            <a:ext cx="882309"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21" name="TextBox 1">
            <a:extLst>
              <a:ext uri="{FF2B5EF4-FFF2-40B4-BE49-F238E27FC236}">
                <a16:creationId xmlns:a16="http://schemas.microsoft.com/office/drawing/2014/main" id="{D1020668-0070-4E04-96EB-C43813F44C66}"/>
              </a:ext>
            </a:extLst>
          </p:cNvPr>
          <p:cNvSpPr txBox="1"/>
          <p:nvPr/>
        </p:nvSpPr>
        <p:spPr>
          <a:xfrm>
            <a:off x="5317113" y="3594671"/>
            <a:ext cx="78239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-5,3%</a:t>
            </a:r>
          </a:p>
        </p:txBody>
      </p:sp>
      <p:cxnSp>
        <p:nvCxnSpPr>
          <p:cNvPr id="22" name="Straight Arrow Connector 21">
            <a:extLst>
              <a:ext uri="{FF2B5EF4-FFF2-40B4-BE49-F238E27FC236}">
                <a16:creationId xmlns:a16="http://schemas.microsoft.com/office/drawing/2014/main" id="{571A2A5F-5E26-4918-95C4-7FEC6C749E4A}"/>
              </a:ext>
            </a:extLst>
          </p:cNvPr>
          <p:cNvCxnSpPr/>
          <p:nvPr/>
        </p:nvCxnSpPr>
        <p:spPr>
          <a:xfrm>
            <a:off x="5307182" y="3999729"/>
            <a:ext cx="882221"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2780FA81-BC0F-4051-B7BF-FCC9894DF247}"/>
              </a:ext>
            </a:extLst>
          </p:cNvPr>
          <p:cNvCxnSpPr/>
          <p:nvPr/>
        </p:nvCxnSpPr>
        <p:spPr>
          <a:xfrm>
            <a:off x="5307094" y="5796928"/>
            <a:ext cx="882309"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24" name="TextBox 1">
            <a:extLst>
              <a:ext uri="{FF2B5EF4-FFF2-40B4-BE49-F238E27FC236}">
                <a16:creationId xmlns:a16="http://schemas.microsoft.com/office/drawing/2014/main" id="{21006D9E-BD6B-4964-ACB8-4AA8AE8BE01D}"/>
              </a:ext>
            </a:extLst>
          </p:cNvPr>
          <p:cNvSpPr txBox="1"/>
          <p:nvPr/>
        </p:nvSpPr>
        <p:spPr>
          <a:xfrm>
            <a:off x="5214947" y="5383158"/>
            <a:ext cx="1066602"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+11,4%</a:t>
            </a:r>
          </a:p>
        </p:txBody>
      </p:sp>
      <p:sp>
        <p:nvSpPr>
          <p:cNvPr id="25" name="TextBox 1">
            <a:extLst>
              <a:ext uri="{FF2B5EF4-FFF2-40B4-BE49-F238E27FC236}">
                <a16:creationId xmlns:a16="http://schemas.microsoft.com/office/drawing/2014/main" id="{05E32589-FD51-4EAB-8C74-AB334814BE08}"/>
              </a:ext>
            </a:extLst>
          </p:cNvPr>
          <p:cNvSpPr txBox="1"/>
          <p:nvPr/>
        </p:nvSpPr>
        <p:spPr>
          <a:xfrm>
            <a:off x="3250239" y="5383158"/>
            <a:ext cx="1066602"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+15,3%</a:t>
            </a:r>
          </a:p>
        </p:txBody>
      </p:sp>
      <p:sp>
        <p:nvSpPr>
          <p:cNvPr id="26" name="TextBox 1">
            <a:extLst>
              <a:ext uri="{FF2B5EF4-FFF2-40B4-BE49-F238E27FC236}">
                <a16:creationId xmlns:a16="http://schemas.microsoft.com/office/drawing/2014/main" id="{F6E3B8A3-9118-4CFF-87ED-74271186C595}"/>
              </a:ext>
            </a:extLst>
          </p:cNvPr>
          <p:cNvSpPr txBox="1"/>
          <p:nvPr/>
        </p:nvSpPr>
        <p:spPr>
          <a:xfrm>
            <a:off x="3310845" y="3599836"/>
            <a:ext cx="913384"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+5,6%</a:t>
            </a:r>
          </a:p>
        </p:txBody>
      </p:sp>
      <p:cxnSp>
        <p:nvCxnSpPr>
          <p:cNvPr id="27" name="Straight Arrow Connector 26">
            <a:extLst>
              <a:ext uri="{FF2B5EF4-FFF2-40B4-BE49-F238E27FC236}">
                <a16:creationId xmlns:a16="http://schemas.microsoft.com/office/drawing/2014/main" id="{72A838E3-D300-4EF3-ACC2-F375FF1845A5}"/>
              </a:ext>
            </a:extLst>
          </p:cNvPr>
          <p:cNvCxnSpPr/>
          <p:nvPr/>
        </p:nvCxnSpPr>
        <p:spPr>
          <a:xfrm>
            <a:off x="7277143" y="5796928"/>
            <a:ext cx="882309"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E249714-6BDB-4759-A3A2-2C16B2ED3AAD}"/>
              </a:ext>
            </a:extLst>
          </p:cNvPr>
          <p:cNvCxnSpPr/>
          <p:nvPr/>
        </p:nvCxnSpPr>
        <p:spPr>
          <a:xfrm>
            <a:off x="7277143" y="3999729"/>
            <a:ext cx="882309"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30" name="TextBox 1">
            <a:extLst>
              <a:ext uri="{FF2B5EF4-FFF2-40B4-BE49-F238E27FC236}">
                <a16:creationId xmlns:a16="http://schemas.microsoft.com/office/drawing/2014/main" id="{FBFD2B90-189A-4250-91EE-425112331453}"/>
              </a:ext>
            </a:extLst>
          </p:cNvPr>
          <p:cNvSpPr txBox="1"/>
          <p:nvPr/>
        </p:nvSpPr>
        <p:spPr>
          <a:xfrm>
            <a:off x="7151371" y="3594671"/>
            <a:ext cx="1099623"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+18,0%</a:t>
            </a:r>
          </a:p>
        </p:txBody>
      </p:sp>
      <p:sp>
        <p:nvSpPr>
          <p:cNvPr id="31" name="TextBox 1">
            <a:extLst>
              <a:ext uri="{FF2B5EF4-FFF2-40B4-BE49-F238E27FC236}">
                <a16:creationId xmlns:a16="http://schemas.microsoft.com/office/drawing/2014/main" id="{4AF5C696-8D88-424F-99C0-BC3688AFE066}"/>
              </a:ext>
            </a:extLst>
          </p:cNvPr>
          <p:cNvSpPr txBox="1"/>
          <p:nvPr/>
        </p:nvSpPr>
        <p:spPr>
          <a:xfrm>
            <a:off x="7211466" y="5386920"/>
            <a:ext cx="913384"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+9,5%</a:t>
            </a:r>
          </a:p>
        </p:txBody>
      </p:sp>
    </p:spTree>
    <p:extLst>
      <p:ext uri="{BB962C8B-B14F-4D97-AF65-F5344CB8AC3E}">
        <p14:creationId xmlns:p14="http://schemas.microsoft.com/office/powerpoint/2010/main" val="3703464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9935726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212" name="think-cell Slide" r:id="rId5" imgW="270" imgH="270" progId="TCLayout.ActiveDocument.1">
                  <p:embed/>
                </p:oleObj>
              </mc:Choice>
              <mc:Fallback>
                <p:oleObj name="think-cell Slide" r:id="rId5" imgW="270" imgH="270"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4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534909" y="303945"/>
            <a:ext cx="10163254" cy="862641"/>
          </a:xfrm>
        </p:spPr>
        <p:txBody>
          <a:bodyPr/>
          <a:lstStyle/>
          <a:p>
            <a:r>
              <a:rPr lang="hu-HU" sz="2600" dirty="0">
                <a:solidFill>
                  <a:schemeClr val="bg1"/>
                </a:solidFill>
                <a:latin typeface="+mj-lt"/>
              </a:rPr>
              <a:t>Televíziós reklámbevételek összege az elmúlt években állami és nem állami megbontásban árubarter nélkül* (millió forintban)</a:t>
            </a:r>
          </a:p>
        </p:txBody>
      </p:sp>
      <p:sp>
        <p:nvSpPr>
          <p:cNvPr id="6"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sp>
        <p:nvSpPr>
          <p:cNvPr id="7" name="TextBox 5">
            <a:extLst>
              <a:ext uri="{FF2B5EF4-FFF2-40B4-BE49-F238E27FC236}">
                <a16:creationId xmlns:a16="http://schemas.microsoft.com/office/drawing/2014/main" id="{62F81FDB-15DD-4DFE-871D-D31699CE9590}"/>
              </a:ext>
            </a:extLst>
          </p:cNvPr>
          <p:cNvSpPr txBox="1"/>
          <p:nvPr/>
        </p:nvSpPr>
        <p:spPr>
          <a:xfrm>
            <a:off x="7397349" y="6583716"/>
            <a:ext cx="2806461" cy="220090"/>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85000"/>
              </a:lnSpc>
              <a:spcAft>
                <a:spcPts val="600"/>
              </a:spcAft>
              <a:buClr>
                <a:schemeClr val="accent2"/>
              </a:buClr>
              <a:buSzPct val="70000"/>
            </a:pPr>
            <a:r>
              <a:rPr lang="hu-HU" sz="1400" dirty="0"/>
              <a:t>* Állami TCR-t figyelembe véve.</a:t>
            </a:r>
          </a:p>
        </p:txBody>
      </p:sp>
      <p:graphicFrame>
        <p:nvGraphicFramePr>
          <p:cNvPr id="8" name="Chart 7">
            <a:extLst>
              <a:ext uri="{FF2B5EF4-FFF2-40B4-BE49-F238E27FC236}">
                <a16:creationId xmlns:a16="http://schemas.microsoft.com/office/drawing/2014/main" id="{8AD19338-9AF6-4814-9F7A-E881D14B00BA}"/>
              </a:ext>
            </a:extLst>
          </p:cNvPr>
          <p:cNvGraphicFramePr>
            <a:graphicFrameLocks/>
          </p:cNvGraphicFramePr>
          <p:nvPr>
            <p:extLst>
              <p:ext uri="{D42A27DB-BD31-4B8C-83A1-F6EECF244321}">
                <p14:modId xmlns:p14="http://schemas.microsoft.com/office/powerpoint/2010/main" val="2008416175"/>
              </p:ext>
            </p:extLst>
          </p:nvPr>
        </p:nvGraphicFramePr>
        <p:xfrm>
          <a:off x="859881" y="1380161"/>
          <a:ext cx="8978400" cy="53136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065599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11">
            <a:extLst>
              <a:ext uri="{FF2B5EF4-FFF2-40B4-BE49-F238E27FC236}">
                <a16:creationId xmlns:a16="http://schemas.microsoft.com/office/drawing/2014/main" id="{7A0A0C51-77DF-4562-830C-97D19EA58968}"/>
              </a:ext>
            </a:extLst>
          </p:cNvPr>
          <p:cNvGraphicFramePr>
            <a:graphicFrameLocks/>
          </p:cNvGraphicFramePr>
          <p:nvPr>
            <p:extLst>
              <p:ext uri="{D42A27DB-BD31-4B8C-83A1-F6EECF244321}">
                <p14:modId xmlns:p14="http://schemas.microsoft.com/office/powerpoint/2010/main" val="3638875719"/>
              </p:ext>
            </p:extLst>
          </p:nvPr>
        </p:nvGraphicFramePr>
        <p:xfrm>
          <a:off x="1011081" y="1439332"/>
          <a:ext cx="8676000" cy="5313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4" name="Object 3"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238" name="think-cell Slide" r:id="rId7" imgW="270" imgH="270" progId="TCLayout.ActiveDocument.1">
                  <p:embed/>
                </p:oleObj>
              </mc:Choice>
              <mc:Fallback>
                <p:oleObj name="think-cell Slide" r:id="rId7" imgW="270" imgH="270" progId="TCLayout.ActiveDocument.1">
                  <p:embed/>
                  <p:pic>
                    <p:nvPicPr>
                      <p:cNvPr id="4" name="Object 3"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534909" y="287811"/>
            <a:ext cx="9628347" cy="862641"/>
          </a:xfrm>
        </p:spPr>
        <p:txBody>
          <a:bodyPr/>
          <a:lstStyle/>
          <a:p>
            <a:r>
              <a:rPr lang="hu-HU" sz="2500" dirty="0">
                <a:solidFill>
                  <a:schemeClr val="bg1"/>
                </a:solidFill>
                <a:latin typeface="Arial" panose="020B0604020202020204" pitchFamily="34" charset="0"/>
              </a:rPr>
              <a:t>Az árubarter ügyletekből származó bevételek alakulása az elmúlt három évben (millió forintban)</a:t>
            </a:r>
          </a:p>
        </p:txBody>
      </p:sp>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cxnSp>
        <p:nvCxnSpPr>
          <p:cNvPr id="14" name="Straight Arrow Connector 13">
            <a:extLst>
              <a:ext uri="{FF2B5EF4-FFF2-40B4-BE49-F238E27FC236}">
                <a16:creationId xmlns:a16="http://schemas.microsoft.com/office/drawing/2014/main" id="{612F9279-4773-46ED-BB5B-3B898442A598}"/>
              </a:ext>
            </a:extLst>
          </p:cNvPr>
          <p:cNvCxnSpPr/>
          <p:nvPr/>
        </p:nvCxnSpPr>
        <p:spPr>
          <a:xfrm>
            <a:off x="6343890" y="5638835"/>
            <a:ext cx="118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62F17B56-739A-4133-9E9E-051585D45AC6}"/>
              </a:ext>
            </a:extLst>
          </p:cNvPr>
          <p:cNvCxnSpPr/>
          <p:nvPr/>
        </p:nvCxnSpPr>
        <p:spPr>
          <a:xfrm>
            <a:off x="6343890" y="3898355"/>
            <a:ext cx="118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18" name="TextBox 1">
            <a:extLst>
              <a:ext uri="{FF2B5EF4-FFF2-40B4-BE49-F238E27FC236}">
                <a16:creationId xmlns:a16="http://schemas.microsoft.com/office/drawing/2014/main" id="{C5EA54B3-EC6D-4472-8EEA-E401F4239646}"/>
              </a:ext>
            </a:extLst>
          </p:cNvPr>
          <p:cNvSpPr txBox="1"/>
          <p:nvPr/>
        </p:nvSpPr>
        <p:spPr>
          <a:xfrm>
            <a:off x="6343890" y="3463944"/>
            <a:ext cx="1050692"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+31,3%</a:t>
            </a:r>
          </a:p>
        </p:txBody>
      </p:sp>
      <p:sp>
        <p:nvSpPr>
          <p:cNvPr id="19" name="TextBox 1">
            <a:extLst>
              <a:ext uri="{FF2B5EF4-FFF2-40B4-BE49-F238E27FC236}">
                <a16:creationId xmlns:a16="http://schemas.microsoft.com/office/drawing/2014/main" id="{74193814-86BA-4B97-BB0D-79857BD77EEB}"/>
              </a:ext>
            </a:extLst>
          </p:cNvPr>
          <p:cNvSpPr txBox="1"/>
          <p:nvPr/>
        </p:nvSpPr>
        <p:spPr>
          <a:xfrm>
            <a:off x="6343890" y="5227754"/>
            <a:ext cx="1050692"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+27,8%</a:t>
            </a:r>
          </a:p>
        </p:txBody>
      </p:sp>
      <p:cxnSp>
        <p:nvCxnSpPr>
          <p:cNvPr id="13" name="Straight Arrow Connector 12">
            <a:extLst>
              <a:ext uri="{FF2B5EF4-FFF2-40B4-BE49-F238E27FC236}">
                <a16:creationId xmlns:a16="http://schemas.microsoft.com/office/drawing/2014/main" id="{AB8136C8-907E-4BE7-9BF7-90C226010808}"/>
              </a:ext>
            </a:extLst>
          </p:cNvPr>
          <p:cNvCxnSpPr>
            <a:cxnSpLocks/>
          </p:cNvCxnSpPr>
          <p:nvPr/>
        </p:nvCxnSpPr>
        <p:spPr>
          <a:xfrm>
            <a:off x="3770788" y="3898355"/>
            <a:ext cx="1188000"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15" name="TextBox 1">
            <a:extLst>
              <a:ext uri="{FF2B5EF4-FFF2-40B4-BE49-F238E27FC236}">
                <a16:creationId xmlns:a16="http://schemas.microsoft.com/office/drawing/2014/main" id="{3ADD9F13-A92A-485A-BC5E-1E9F3A5C6F0B}"/>
              </a:ext>
            </a:extLst>
          </p:cNvPr>
          <p:cNvSpPr txBox="1"/>
          <p:nvPr/>
        </p:nvSpPr>
        <p:spPr>
          <a:xfrm>
            <a:off x="3908096" y="3464841"/>
            <a:ext cx="913383"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-21,6%</a:t>
            </a:r>
          </a:p>
        </p:txBody>
      </p:sp>
      <p:cxnSp>
        <p:nvCxnSpPr>
          <p:cNvPr id="16" name="Straight Arrow Connector 15">
            <a:extLst>
              <a:ext uri="{FF2B5EF4-FFF2-40B4-BE49-F238E27FC236}">
                <a16:creationId xmlns:a16="http://schemas.microsoft.com/office/drawing/2014/main" id="{6127DB4D-0F3A-4CE4-AA0B-DCCBF45408F1}"/>
              </a:ext>
            </a:extLst>
          </p:cNvPr>
          <p:cNvCxnSpPr>
            <a:cxnSpLocks/>
          </p:cNvCxnSpPr>
          <p:nvPr/>
        </p:nvCxnSpPr>
        <p:spPr>
          <a:xfrm>
            <a:off x="3760273" y="5642884"/>
            <a:ext cx="1188000"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20" name="TextBox 1">
            <a:extLst>
              <a:ext uri="{FF2B5EF4-FFF2-40B4-BE49-F238E27FC236}">
                <a16:creationId xmlns:a16="http://schemas.microsoft.com/office/drawing/2014/main" id="{74505225-6AB1-4F22-AF3C-E2E3BCD18C47}"/>
              </a:ext>
            </a:extLst>
          </p:cNvPr>
          <p:cNvSpPr txBox="1"/>
          <p:nvPr/>
        </p:nvSpPr>
        <p:spPr>
          <a:xfrm>
            <a:off x="3908096" y="5227754"/>
            <a:ext cx="913384"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-41,0%</a:t>
            </a:r>
          </a:p>
        </p:txBody>
      </p:sp>
    </p:spTree>
    <p:extLst>
      <p:ext uri="{BB962C8B-B14F-4D97-AF65-F5344CB8AC3E}">
        <p14:creationId xmlns:p14="http://schemas.microsoft.com/office/powerpoint/2010/main" val="2427258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262" name="think-cell Slide" r:id="rId5" imgW="270" imgH="270" progId="TCLayout.ActiveDocument.1">
                  <p:embed/>
                </p:oleObj>
              </mc:Choice>
              <mc:Fallback>
                <p:oleObj name="think-cell Slide" r:id="rId5" imgW="270" imgH="270"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534909" y="272772"/>
            <a:ext cx="9628347" cy="862641"/>
          </a:xfrm>
        </p:spPr>
        <p:txBody>
          <a:bodyPr/>
          <a:lstStyle/>
          <a:p>
            <a:r>
              <a:rPr lang="hu-HU" sz="2200" dirty="0">
                <a:latin typeface="Arial" panose="020B0604020202020204" pitchFamily="34" charset="0"/>
              </a:rPr>
              <a:t>Árubarter ügyletekből származó bevételek alakulása a 2021-es évben a spot és non-spot költések viszonyításában*</a:t>
            </a:r>
            <a:br>
              <a:rPr lang="hu-HU" sz="2200" dirty="0">
                <a:latin typeface="Arial" panose="020B0604020202020204" pitchFamily="34" charset="0"/>
              </a:rPr>
            </a:br>
            <a:r>
              <a:rPr lang="hu-HU" sz="2200" dirty="0">
                <a:latin typeface="Arial" panose="020B0604020202020204" pitchFamily="34" charset="0"/>
              </a:rPr>
              <a:t>(millió forintban és százalékosan)</a:t>
            </a:r>
            <a:endParaRPr lang="en-GB" sz="2200" dirty="0">
              <a:latin typeface="Arial" panose="020B0604020202020204" pitchFamily="34" charset="0"/>
            </a:endParaRPr>
          </a:p>
        </p:txBody>
      </p:sp>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sp>
        <p:nvSpPr>
          <p:cNvPr id="8" name="TextBox 5">
            <a:extLst>
              <a:ext uri="{FF2B5EF4-FFF2-40B4-BE49-F238E27FC236}">
                <a16:creationId xmlns:a16="http://schemas.microsoft.com/office/drawing/2014/main" id="{738B1F6E-4E1C-437F-9E6C-823C4C58F1AC}"/>
              </a:ext>
            </a:extLst>
          </p:cNvPr>
          <p:cNvSpPr txBox="1"/>
          <p:nvPr/>
        </p:nvSpPr>
        <p:spPr>
          <a:xfrm>
            <a:off x="7262949" y="6444165"/>
            <a:ext cx="3094649" cy="220060"/>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85000"/>
              </a:lnSpc>
              <a:spcAft>
                <a:spcPts val="600"/>
              </a:spcAft>
              <a:buClr>
                <a:schemeClr val="accent2"/>
              </a:buClr>
              <a:buSzPct val="70000"/>
            </a:pPr>
            <a:r>
              <a:rPr lang="hu-HU" sz="1400" dirty="0"/>
              <a:t>* Állami TCR figyelembevétele nélkül</a:t>
            </a:r>
          </a:p>
        </p:txBody>
      </p:sp>
      <p:graphicFrame>
        <p:nvGraphicFramePr>
          <p:cNvPr id="9" name="Chart 8">
            <a:extLst>
              <a:ext uri="{FF2B5EF4-FFF2-40B4-BE49-F238E27FC236}">
                <a16:creationId xmlns:a16="http://schemas.microsoft.com/office/drawing/2014/main" id="{E3528F13-F563-49E3-A914-3FE1DF88BD4F}"/>
              </a:ext>
            </a:extLst>
          </p:cNvPr>
          <p:cNvGraphicFramePr>
            <a:graphicFrameLocks/>
          </p:cNvGraphicFramePr>
          <p:nvPr>
            <p:extLst>
              <p:ext uri="{D42A27DB-BD31-4B8C-83A1-F6EECF244321}">
                <p14:modId xmlns:p14="http://schemas.microsoft.com/office/powerpoint/2010/main" val="1464421754"/>
              </p:ext>
            </p:extLst>
          </p:nvPr>
        </p:nvGraphicFramePr>
        <p:xfrm>
          <a:off x="688339" y="1724919"/>
          <a:ext cx="4680000" cy="41400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0" name="Chart 9">
            <a:extLst>
              <a:ext uri="{FF2B5EF4-FFF2-40B4-BE49-F238E27FC236}">
                <a16:creationId xmlns:a16="http://schemas.microsoft.com/office/drawing/2014/main" id="{DF472310-766F-4346-AFA1-DA76F8C71057}"/>
              </a:ext>
            </a:extLst>
          </p:cNvPr>
          <p:cNvGraphicFramePr>
            <a:graphicFrameLocks/>
          </p:cNvGraphicFramePr>
          <p:nvPr>
            <p:extLst>
              <p:ext uri="{D42A27DB-BD31-4B8C-83A1-F6EECF244321}">
                <p14:modId xmlns:p14="http://schemas.microsoft.com/office/powerpoint/2010/main" val="2681134073"/>
              </p:ext>
            </p:extLst>
          </p:nvPr>
        </p:nvGraphicFramePr>
        <p:xfrm>
          <a:off x="5329824" y="1724919"/>
          <a:ext cx="4680000" cy="4140000"/>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2272277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Összefoglaló</a:t>
            </a:r>
            <a:endParaRPr lang="en-GB" dirty="0">
              <a:solidFill>
                <a:srgbClr val="2C973E"/>
              </a:solidFill>
            </a:endParaRPr>
          </a:p>
        </p:txBody>
      </p:sp>
      <p:sp>
        <p:nvSpPr>
          <p:cNvPr id="3" name="Content Placeholder 2"/>
          <p:cNvSpPr>
            <a:spLocks noGrp="1"/>
          </p:cNvSpPr>
          <p:nvPr>
            <p:ph idx="1"/>
          </p:nvPr>
        </p:nvSpPr>
        <p:spPr>
          <a:xfrm>
            <a:off x="534908" y="1246930"/>
            <a:ext cx="9628347" cy="5780479"/>
          </a:xfrm>
        </p:spPr>
        <p:txBody>
          <a:bodyPr/>
          <a:lstStyle/>
          <a:p>
            <a:pPr marL="355600" indent="-355600" algn="just">
              <a:lnSpc>
                <a:spcPct val="150000"/>
              </a:lnSpc>
            </a:pPr>
            <a:r>
              <a:rPr lang="hu-HU" sz="1500" dirty="0">
                <a:latin typeface="Arial" panose="020B0604020202020204" pitchFamily="34" charset="0"/>
                <a:cs typeface="Arial" panose="020B0604020202020204" pitchFamily="34" charset="0"/>
              </a:rPr>
              <a:t>A televíziós reklámbevételek 2021-ben meghaladták a 73,2 milliárd forintot, árubarter nélkül. Az állami költések az előző évhez képest 9,5%-kal emelkedtek, 2021-ben közel 10 milliárd forint volt az állami költésből származó reklámbevétel, figyelembe véve az állami TCR költéseket is. Így az állami költések a reklámbevételek 13,1%-át teszik ki.</a:t>
            </a:r>
          </a:p>
          <a:p>
            <a:pPr marL="355600" indent="-355600" algn="just">
              <a:lnSpc>
                <a:spcPct val="150000"/>
              </a:lnSpc>
            </a:pPr>
            <a:r>
              <a:rPr lang="hu-HU" sz="1500" dirty="0">
                <a:latin typeface="Arial" panose="020B0604020202020204" pitchFamily="34" charset="0"/>
                <a:cs typeface="Arial" panose="020B0604020202020204" pitchFamily="34" charset="0"/>
              </a:rPr>
              <a:t>A kereskedelmi piac korrigálta a 2020-as visszaesést. 2021-ben a kereskedelmi spot bevételek 18,3%-kal emelkedtek az előző évhez képest, a 2019-es adatokhoz képest pedig 11,2%-kal nőttek. A kereskedelmi non-spot bevételek 14,7%-kal emelkedtek az előző évhez képest, és a kereskedelmi piac 7,6%-át teszik ki 2021-ben.</a:t>
            </a:r>
          </a:p>
          <a:p>
            <a:pPr marL="355600" indent="-355600" algn="just">
              <a:lnSpc>
                <a:spcPct val="150000"/>
              </a:lnSpc>
            </a:pPr>
            <a:r>
              <a:rPr lang="hu-HU" sz="1500" dirty="0">
                <a:latin typeface="Arial" panose="020B0604020202020204" pitchFamily="34" charset="0"/>
                <a:cs typeface="Arial" panose="020B0604020202020204" pitchFamily="34" charset="0"/>
              </a:rPr>
              <a:t>Idén az árubarter ügyletek újra az elemzés tárgyát képezték. Az árubarter ügyletekből származó bevételek 2021-ben meghaladták az 1,79 milliárd forintot, így a teljes televíziós reklámbevétel árubarterrel együtt 75 milliárd forint volt.  Ez 17,1%-os növekedést jelent az előző évhez képest.</a:t>
            </a:r>
          </a:p>
          <a:p>
            <a:pPr marL="355600" indent="-355600" algn="just">
              <a:lnSpc>
                <a:spcPct val="150000"/>
              </a:lnSpc>
            </a:pPr>
            <a:r>
              <a:rPr lang="hu-HU" sz="1500" dirty="0">
                <a:latin typeface="Arial" panose="020B0604020202020204" pitchFamily="34" charset="0"/>
                <a:cs typeface="Arial" panose="020B0604020202020204" pitchFamily="34" charset="0"/>
              </a:rPr>
              <a:t>Árubarter figyelembevételével és figyelembevétele nélkül is a tavalyihoz képest nőttek a reklámbevételek. A növekedés mértéke 2021-ben árubarterrel 11 milliárd forint volt, árubarter nélkül 10,6 milliárd Ft, melyek 17,1 és 16,8 százalékos növekedésnek felelnek meg. </a:t>
            </a:r>
            <a:r>
              <a:rPr lang="hu-HU" sz="1500" b="1" dirty="0">
                <a:latin typeface="Arial" panose="020B0604020202020204" pitchFamily="34" charset="0"/>
                <a:cs typeface="Arial" panose="020B0604020202020204" pitchFamily="34" charset="0"/>
              </a:rPr>
              <a:t>A nem állami (azaz piaci) hirdetésekből származó bevételek 18,0 százalékkal növekedtek árubarter nélkül, míg az állami hirdetésekből származó bevételek 9,5 százalékkal nőttek.</a:t>
            </a:r>
          </a:p>
        </p:txBody>
      </p:sp>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spTree>
    <p:extLst>
      <p:ext uri="{BB962C8B-B14F-4D97-AF65-F5344CB8AC3E}">
        <p14:creationId xmlns:p14="http://schemas.microsoft.com/office/powerpoint/2010/main" val="1004681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sp>
        <p:nvSpPr>
          <p:cNvPr id="6" name="Rectangle 5"/>
          <p:cNvSpPr/>
          <p:nvPr/>
        </p:nvSpPr>
        <p:spPr>
          <a:xfrm>
            <a:off x="529559" y="489098"/>
            <a:ext cx="9622464" cy="6445102"/>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8" name="TextBox 7"/>
          <p:cNvSpPr txBox="1"/>
          <p:nvPr/>
        </p:nvSpPr>
        <p:spPr>
          <a:xfrm>
            <a:off x="1397213" y="1601341"/>
            <a:ext cx="9601206" cy="3083921"/>
          </a:xfrm>
          <a:prstGeom prst="rect">
            <a:avLst/>
          </a:prstGeom>
          <a:noFill/>
        </p:spPr>
        <p:txBody>
          <a:bodyPr wrap="square" lIns="0" tIns="36576" rIns="0" bIns="0" rtlCol="0">
            <a:spAutoFit/>
          </a:bodyPr>
          <a:lstStyle/>
          <a:p>
            <a:r>
              <a:rPr lang="hu-HU" sz="6600" b="1" dirty="0">
                <a:solidFill>
                  <a:srgbClr val="FFFFFF"/>
                </a:solidFill>
                <a:latin typeface="Arial" panose="020B0604020202020204" pitchFamily="34" charset="0"/>
                <a:cs typeface="Arial" panose="020B0604020202020204" pitchFamily="34" charset="0"/>
              </a:rPr>
              <a:t>Köszönjük </a:t>
            </a:r>
            <a:br>
              <a:rPr lang="hu-HU" sz="6600" b="1" dirty="0">
                <a:solidFill>
                  <a:srgbClr val="FFFFFF"/>
                </a:solidFill>
                <a:latin typeface="Arial" panose="020B0604020202020204" pitchFamily="34" charset="0"/>
                <a:cs typeface="Arial" panose="020B0604020202020204" pitchFamily="34" charset="0"/>
              </a:rPr>
            </a:br>
            <a:r>
              <a:rPr lang="hu-HU" sz="6600" b="1" dirty="0">
                <a:solidFill>
                  <a:srgbClr val="FFFFFF"/>
                </a:solidFill>
                <a:latin typeface="Arial" panose="020B0604020202020204" pitchFamily="34" charset="0"/>
                <a:cs typeface="Arial" panose="020B0604020202020204" pitchFamily="34" charset="0"/>
              </a:rPr>
              <a:t>megtisztelő figyelmüket!</a:t>
            </a:r>
          </a:p>
        </p:txBody>
      </p:sp>
    </p:spTree>
    <p:extLst>
      <p:ext uri="{BB962C8B-B14F-4D97-AF65-F5344CB8AC3E}">
        <p14:creationId xmlns:p14="http://schemas.microsoft.com/office/powerpoint/2010/main" val="42220805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534909" y="457200"/>
            <a:ext cx="5030319" cy="6319868"/>
          </a:xfrm>
          <a:prstGeom prst="rect">
            <a:avLst/>
          </a:prstGeom>
        </p:spPr>
        <p:txBody>
          <a:bodyPr/>
          <a:lstStyle>
            <a:lvl1pPr marL="171450" indent="-1714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hu-HU" dirty="0"/>
              <a:t>EY | </a:t>
            </a:r>
            <a:r>
              <a:rPr lang="hu-HU" dirty="0" err="1"/>
              <a:t>Assurance</a:t>
            </a:r>
            <a:r>
              <a:rPr lang="hu-HU" dirty="0"/>
              <a:t> | </a:t>
            </a:r>
            <a:r>
              <a:rPr lang="hu-HU" dirty="0" err="1"/>
              <a:t>Tax</a:t>
            </a:r>
            <a:r>
              <a:rPr lang="hu-HU" dirty="0"/>
              <a:t> | </a:t>
            </a:r>
            <a:r>
              <a:rPr lang="hu-HU" dirty="0" err="1"/>
              <a:t>Transactions</a:t>
            </a:r>
            <a:r>
              <a:rPr lang="hu-HU" dirty="0"/>
              <a:t> | Consulting</a:t>
            </a:r>
          </a:p>
          <a:p>
            <a:pPr marL="0" indent="0" algn="just">
              <a:buFont typeface="Arial" pitchFamily="34" charset="0"/>
              <a:buNone/>
            </a:pPr>
            <a:endParaRPr lang="hu-HU" dirty="0"/>
          </a:p>
          <a:p>
            <a:pPr marL="0" indent="0" algn="just">
              <a:buFont typeface="Arial" pitchFamily="34" charset="0"/>
              <a:buNone/>
            </a:pPr>
            <a:r>
              <a:rPr lang="hu-HU" dirty="0"/>
              <a:t>Az </a:t>
            </a:r>
            <a:r>
              <a:rPr lang="hu-HU" dirty="0" err="1"/>
              <a:t>EY-ról</a:t>
            </a:r>
            <a:endParaRPr lang="hu-HU" dirty="0"/>
          </a:p>
          <a:p>
            <a:pPr marL="0" indent="0" algn="just">
              <a:buFont typeface="Arial" pitchFamily="34" charset="0"/>
              <a:buNone/>
            </a:pPr>
            <a:r>
              <a:rPr lang="hu-HU" dirty="0"/>
              <a:t> </a:t>
            </a:r>
          </a:p>
          <a:p>
            <a:pPr marL="0" indent="0" algn="just">
              <a:buFont typeface="Arial" pitchFamily="34" charset="0"/>
              <a:buNone/>
            </a:pPr>
            <a:r>
              <a:rPr lang="hu-HU" dirty="0"/>
              <a:t>Az EY egyike a világ vezető könyvvizsgáló, adó-, tranzakciós és üzleti tanácsadást nyújtó vállalatainak. Tapasztalatunk és az általunk nyújtott minőségi szolgáltatások segítséget nyújtanak a bizalom megerősítésében a tőkepiacokon és a gazdaságban világszerte. Olyan kivételes vezetők kerülnek ki munkatársaink közül, akik közösen azért dolgoznak, hogy megfeleljenek az ügyfeleinkkel szembeni vállalásaiknak. Ennek érdekében kiemelkedő szerepet játszunk egy jobban működő világ felépítésében munkatársaink, ügyfeleink és a minket körülvevő közösségek számára.</a:t>
            </a:r>
          </a:p>
          <a:p>
            <a:pPr algn="just"/>
            <a:endParaRPr lang="hu-HU" dirty="0"/>
          </a:p>
          <a:p>
            <a:pPr marL="0" indent="0" algn="just">
              <a:buFont typeface="Arial" pitchFamily="34" charset="0"/>
              <a:buNone/>
            </a:pPr>
            <a:r>
              <a:rPr lang="hu-HU" dirty="0"/>
              <a:t>Az EY név a globális szervezetre, illetve az Ernst &amp; Young Global Limited egy vagy több tagjára utal, amelynek mindegyike önálló jogi személy. Az angliai székhelyű Ernst &amp; Young Global Limited (</a:t>
            </a:r>
            <a:r>
              <a:rPr lang="hu-HU" dirty="0" err="1"/>
              <a:t>company</a:t>
            </a:r>
            <a:r>
              <a:rPr lang="hu-HU" dirty="0"/>
              <a:t> </a:t>
            </a:r>
            <a:r>
              <a:rPr lang="hu-HU" dirty="0" err="1"/>
              <a:t>limited</a:t>
            </a:r>
            <a:r>
              <a:rPr lang="hu-HU" dirty="0"/>
              <a:t> </a:t>
            </a:r>
            <a:r>
              <a:rPr lang="hu-HU" dirty="0" err="1"/>
              <a:t>by</a:t>
            </a:r>
            <a:r>
              <a:rPr lang="hu-HU" dirty="0"/>
              <a:t> </a:t>
            </a:r>
            <a:r>
              <a:rPr lang="hu-HU" dirty="0" err="1"/>
              <a:t>guarantee</a:t>
            </a:r>
            <a:r>
              <a:rPr lang="hu-HU" dirty="0"/>
              <a:t>) nem foglalkozik ügyfelek részére történő szolgáltatásnyújtással. További információkért kérjük, látogasson el honlapunkra a </a:t>
            </a:r>
            <a:r>
              <a:rPr lang="hu-HU" dirty="0" err="1"/>
              <a:t>www.ey.com</a:t>
            </a:r>
            <a:r>
              <a:rPr lang="hu-HU" dirty="0"/>
              <a:t> címen.</a:t>
            </a:r>
          </a:p>
          <a:p>
            <a:pPr marL="0" indent="0" algn="just">
              <a:buFont typeface="Arial" pitchFamily="34" charset="0"/>
              <a:buNone/>
            </a:pPr>
            <a:r>
              <a:rPr lang="hu-HU" dirty="0"/>
              <a:t> </a:t>
            </a:r>
          </a:p>
          <a:p>
            <a:pPr marL="0" indent="0" algn="just">
              <a:buFont typeface="Arial" pitchFamily="34" charset="0"/>
              <a:buNone/>
            </a:pPr>
            <a:r>
              <a:rPr lang="hu-HU" dirty="0"/>
              <a:t>© 2022 Ernst &amp; Young Tanácsadó Kft.</a:t>
            </a:r>
          </a:p>
          <a:p>
            <a:pPr marL="0" indent="0" algn="just">
              <a:buFont typeface="Arial" pitchFamily="34" charset="0"/>
              <a:buNone/>
            </a:pPr>
            <a:r>
              <a:rPr lang="hu-HU" dirty="0"/>
              <a:t>Minden jog fenntartva.</a:t>
            </a:r>
          </a:p>
          <a:p>
            <a:pPr marL="0" indent="0" algn="just">
              <a:buFont typeface="Arial" pitchFamily="34" charset="0"/>
              <a:buNone/>
            </a:pPr>
            <a:endParaRPr lang="hu-HU" dirty="0"/>
          </a:p>
          <a:p>
            <a:pPr marL="0" indent="0" algn="just">
              <a:buFont typeface="Arial" pitchFamily="34" charset="0"/>
              <a:buNone/>
            </a:pPr>
            <a:r>
              <a:rPr lang="hu-HU" dirty="0"/>
              <a:t>A jelen anyag célja csak általános tájékoztatás, és nem minősül hivatalos könyvvizsgálói, adó- vagy üzleti tanácsadásnak. Kérjük, keresse fel tanácsadóját, ha specifikus információra van szüksége.</a:t>
            </a:r>
          </a:p>
          <a:p>
            <a:pPr marL="0" indent="0" algn="just">
              <a:buFont typeface="Arial" pitchFamily="34" charset="0"/>
              <a:buNone/>
            </a:pPr>
            <a:endParaRPr lang="hu-HU" dirty="0"/>
          </a:p>
          <a:p>
            <a:pPr marL="0" indent="0" algn="just">
              <a:buFont typeface="Arial" pitchFamily="34" charset="0"/>
              <a:buNone/>
            </a:pPr>
            <a:r>
              <a:rPr lang="hu-HU" dirty="0" err="1"/>
              <a:t>ey.com</a:t>
            </a:r>
            <a:r>
              <a:rPr lang="hu-HU" dirty="0"/>
              <a:t>/hu</a:t>
            </a:r>
          </a:p>
        </p:txBody>
      </p:sp>
      <p:sp>
        <p:nvSpPr>
          <p:cNvPr id="7" name="Footer Placeholder 3">
            <a:extLst>
              <a:ext uri="{FF2B5EF4-FFF2-40B4-BE49-F238E27FC236}">
                <a16:creationId xmlns:a16="http://schemas.microsoft.com/office/drawing/2014/main" id="{CE50EBFA-FDAC-49B1-8829-0A753F02CBA9}"/>
              </a:ext>
            </a:extLst>
          </p:cNvPr>
          <p:cNvSpPr txBox="1">
            <a:spLocks/>
          </p:cNvSpPr>
          <p:nvPr/>
        </p:nvSpPr>
        <p:spPr>
          <a:xfrm>
            <a:off x="3028339" y="7058594"/>
            <a:ext cx="4018129" cy="223113"/>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hu-HU" sz="1100" dirty="0">
                <a:solidFill>
                  <a:schemeClr val="bg1"/>
                </a:solidFill>
                <a:latin typeface="EYInterstate Light" pitchFamily="2" charset="0"/>
              </a:rPr>
              <a:t>TELEVÍZIÓS REKLÁMTORTA 2021</a:t>
            </a:r>
            <a:endParaRPr lang="en-GB" sz="1100" dirty="0">
              <a:solidFill>
                <a:schemeClr val="bg1"/>
              </a:solidFill>
              <a:latin typeface="EYInterstate Light" pitchFamily="2" charset="0"/>
            </a:endParaRPr>
          </a:p>
        </p:txBody>
      </p:sp>
    </p:spTree>
    <p:extLst>
      <p:ext uri="{BB962C8B-B14F-4D97-AF65-F5344CB8AC3E}">
        <p14:creationId xmlns:p14="http://schemas.microsoft.com/office/powerpoint/2010/main" val="2284880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z="2800" dirty="0">
                <a:latin typeface="+mj-lt"/>
              </a:rPr>
              <a:t>Televíziós Reklámtorta 2021</a:t>
            </a:r>
            <a:endParaRPr lang="en-GB" sz="2800" dirty="0">
              <a:latin typeface="+mj-lt"/>
            </a:endParaRPr>
          </a:p>
        </p:txBody>
      </p:sp>
      <p:sp>
        <p:nvSpPr>
          <p:cNvPr id="3" name="Content Placeholder 2"/>
          <p:cNvSpPr>
            <a:spLocks noGrp="1"/>
          </p:cNvSpPr>
          <p:nvPr>
            <p:ph idx="1"/>
          </p:nvPr>
        </p:nvSpPr>
        <p:spPr>
          <a:xfrm>
            <a:off x="546916" y="680200"/>
            <a:ext cx="9628347" cy="5780479"/>
          </a:xfrm>
        </p:spPr>
        <p:txBody>
          <a:bodyPr/>
          <a:lstStyle/>
          <a:p>
            <a:pPr marL="0" indent="0">
              <a:spcBef>
                <a:spcPct val="70000"/>
              </a:spcBef>
              <a:buNone/>
            </a:pPr>
            <a:endParaRPr lang="hu-HU" sz="2300" dirty="0"/>
          </a:p>
          <a:p>
            <a:pPr marL="355600" indent="-355600">
              <a:spcBef>
                <a:spcPct val="70000"/>
              </a:spcBef>
            </a:pPr>
            <a:r>
              <a:rPr lang="hu-HU" sz="2400" b="1" dirty="0">
                <a:latin typeface="Arial" panose="020B0604020202020204" pitchFamily="34" charset="0"/>
                <a:cs typeface="Arial" panose="020B0604020202020204" pitchFamily="34" charset="0"/>
              </a:rPr>
              <a:t>A 2021-es évre vonatkozó elemzés tartalmazza </a:t>
            </a:r>
            <a:r>
              <a:rPr lang="hu-HU" sz="2300" b="1" dirty="0">
                <a:latin typeface="Arial" panose="020B0604020202020204" pitchFamily="34" charset="0"/>
                <a:cs typeface="Arial" panose="020B0604020202020204" pitchFamily="34" charset="0"/>
              </a:rPr>
              <a:t>az állami TCR-</a:t>
            </a:r>
            <a:r>
              <a:rPr lang="hu-HU" sz="2300" b="1" dirty="0" err="1">
                <a:latin typeface="Arial" panose="020B0604020202020204" pitchFamily="34" charset="0"/>
                <a:cs typeface="Arial" panose="020B0604020202020204" pitchFamily="34" charset="0"/>
              </a:rPr>
              <a:t>rel</a:t>
            </a:r>
            <a:r>
              <a:rPr lang="hu-HU" sz="2300" b="1" dirty="0">
                <a:latin typeface="Arial" panose="020B0604020202020204" pitchFamily="34" charset="0"/>
                <a:cs typeface="Arial" panose="020B0604020202020204" pitchFamily="34" charset="0"/>
              </a:rPr>
              <a:t> kapcsolatosan lejelentett reklámbevételeket is.</a:t>
            </a:r>
          </a:p>
          <a:p>
            <a:pPr marL="355600" indent="-355600">
              <a:spcBef>
                <a:spcPct val="70000"/>
              </a:spcBef>
            </a:pPr>
            <a:r>
              <a:rPr lang="hu-HU" sz="2300" dirty="0">
                <a:latin typeface="Arial" panose="020B0604020202020204" pitchFamily="34" charset="0"/>
                <a:cs typeface="Arial" panose="020B0604020202020204" pitchFamily="34" charset="0"/>
              </a:rPr>
              <a:t>A piac méretének megállapításához a tényadatokat közvetlenül a MEME tagjai, a televíziós társaságok, illetve a megbízásuk alapján a </a:t>
            </a:r>
            <a:r>
              <a:rPr lang="hu-HU" sz="2300" dirty="0" err="1">
                <a:latin typeface="Arial" panose="020B0604020202020204" pitchFamily="34" charset="0"/>
                <a:cs typeface="Arial" panose="020B0604020202020204" pitchFamily="34" charset="0"/>
              </a:rPr>
              <a:t>sales</a:t>
            </a:r>
            <a:r>
              <a:rPr lang="hu-HU" sz="2300" dirty="0">
                <a:latin typeface="Arial" panose="020B0604020202020204" pitchFamily="34" charset="0"/>
                <a:cs typeface="Arial" panose="020B0604020202020204" pitchFamily="34" charset="0"/>
              </a:rPr>
              <a:t> house-ok szolgáltatták. (Az összesített adat nem tartalmaz becslést)</a:t>
            </a:r>
          </a:p>
          <a:p>
            <a:pPr marL="355600" indent="-355600">
              <a:spcBef>
                <a:spcPct val="70000"/>
              </a:spcBef>
            </a:pPr>
            <a:r>
              <a:rPr lang="hu-HU" sz="2300" dirty="0">
                <a:latin typeface="Arial" panose="020B0604020202020204" pitchFamily="34" charset="0"/>
                <a:cs typeface="Arial" panose="020B0604020202020204" pitchFamily="34" charset="0"/>
              </a:rPr>
              <a:t>79 televíziós csatorna szerepelt az adatszolgáltatásban.</a:t>
            </a:r>
          </a:p>
          <a:p>
            <a:pPr marL="355600" indent="-355600">
              <a:spcBef>
                <a:spcPct val="70000"/>
              </a:spcBef>
            </a:pPr>
            <a:r>
              <a:rPr lang="hu-HU" sz="2300" dirty="0">
                <a:latin typeface="Arial" panose="020B0604020202020204" pitchFamily="34" charset="0"/>
                <a:cs typeface="Arial" panose="020B0604020202020204" pitchFamily="34" charset="0"/>
              </a:rPr>
              <a:t>Az adatok összegyűjtését és összesítését az EY végezte.</a:t>
            </a:r>
          </a:p>
          <a:p>
            <a:pPr marL="355600" indent="-355600">
              <a:spcBef>
                <a:spcPct val="70000"/>
              </a:spcBef>
            </a:pPr>
            <a:r>
              <a:rPr lang="hu-HU" sz="2300" dirty="0">
                <a:latin typeface="Arial" panose="020B0604020202020204" pitchFamily="34" charset="0"/>
                <a:cs typeface="Arial" panose="020B0604020202020204" pitchFamily="34" charset="0"/>
              </a:rPr>
              <a:t>A beérkezett adatokat az összesítést követően megsemmisítettük.</a:t>
            </a:r>
          </a:p>
          <a:p>
            <a:endParaRPr lang="en-GB" sz="2300" dirty="0"/>
          </a:p>
        </p:txBody>
      </p:sp>
      <p:sp>
        <p:nvSpPr>
          <p:cNvPr id="4" name="Footer Placeholder 3"/>
          <p:cNvSpPr>
            <a:spLocks noGrp="1"/>
          </p:cNvSpPr>
          <p:nvPr>
            <p:ph type="ftr" sz="quarter" idx="11"/>
          </p:nvPr>
        </p:nvSpPr>
        <p:spPr/>
        <p:txBody>
          <a:bodyPr/>
          <a:lstStyle/>
          <a:p>
            <a:r>
              <a:rPr lang="hu-HU" dirty="0"/>
              <a:t>TELEVÍZIÓS REKLÁMTORTA 2021</a:t>
            </a:r>
          </a:p>
        </p:txBody>
      </p:sp>
      <p:sp>
        <p:nvSpPr>
          <p:cNvPr id="5" name="TextBox 4"/>
          <p:cNvSpPr txBox="1"/>
          <p:nvPr/>
        </p:nvSpPr>
        <p:spPr>
          <a:xfrm>
            <a:off x="546915" y="6379129"/>
            <a:ext cx="9604331" cy="702500"/>
          </a:xfrm>
          <a:prstGeom prst="rect">
            <a:avLst/>
          </a:prstGeom>
          <a:noFill/>
        </p:spPr>
        <p:txBody>
          <a:bodyPr wrap="square" lIns="0" tIns="36576" rIns="0" bIns="0" rtlCol="0">
            <a:spAutoFit/>
          </a:bodyPr>
          <a:lstStyle/>
          <a:p>
            <a:pPr algn="just">
              <a:lnSpc>
                <a:spcPct val="85000"/>
              </a:lnSpc>
              <a:spcAft>
                <a:spcPts val="600"/>
              </a:spcAft>
              <a:buClr>
                <a:schemeClr val="accent2"/>
              </a:buClr>
              <a:buSzPct val="70000"/>
            </a:pPr>
            <a:r>
              <a:rPr lang="hu-HU" sz="1100" dirty="0">
                <a:solidFill>
                  <a:schemeClr val="bg2"/>
                </a:solidFill>
              </a:rPr>
              <a:t>* A MEME közgyűlésen elfogadott 5/2017. (április 6.) számú határozat szerint: Állami reklámbevétel alatt értendő a központi költségvetésből származó valamennyi reklámbevétel, valamint minden olyan reklámbevétel, amely olyan vállalkozástól, piaci szereplőtől származik, amelyben az állami tulajdoni részesedés – akár közvetve, akár közvetlenül – legalább az 50 %-os tulajdoni hányadot vagy szavazati jogot eléri.</a:t>
            </a:r>
          </a:p>
          <a:p>
            <a:pPr marL="285750" indent="-285750" algn="just">
              <a:lnSpc>
                <a:spcPct val="85000"/>
              </a:lnSpc>
              <a:spcAft>
                <a:spcPts val="600"/>
              </a:spcAft>
              <a:buClr>
                <a:schemeClr val="accent2"/>
              </a:buClr>
              <a:buSzPct val="70000"/>
              <a:buFont typeface="Arial" pitchFamily="34" charset="0"/>
              <a:buChar char="►"/>
            </a:pPr>
            <a:endParaRPr lang="hu-HU" sz="1200" dirty="0">
              <a:solidFill>
                <a:schemeClr val="bg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36481219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67" name="think-cell Slide" r:id="rId6" imgW="270" imgH="270" progId="TCLayout.ActiveDocument.1">
                  <p:embed/>
                </p:oleObj>
              </mc:Choice>
              <mc:Fallback>
                <p:oleObj name="think-cell Slide" r:id="rId6" imgW="270" imgH="270"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hu-HU" sz="2800" dirty="0">
                <a:solidFill>
                  <a:schemeClr val="bg1"/>
                </a:solidFill>
                <a:latin typeface="+mj-lt"/>
              </a:rPr>
              <a:t>Adatszolgáltató televíziós csatornák listája: 79 csatorna</a:t>
            </a:r>
            <a:endParaRPr lang="en-GB" sz="2800" dirty="0">
              <a:solidFill>
                <a:schemeClr val="bg1"/>
              </a:solidFill>
              <a:latin typeface="+mj-lt"/>
            </a:endParaRPr>
          </a:p>
        </p:txBody>
      </p:sp>
      <p:sp>
        <p:nvSpPr>
          <p:cNvPr id="9"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sp>
        <p:nvSpPr>
          <p:cNvPr id="5" name="Rectangle 4"/>
          <p:cNvSpPr/>
          <p:nvPr/>
        </p:nvSpPr>
        <p:spPr>
          <a:xfrm>
            <a:off x="611111" y="6558334"/>
            <a:ext cx="8880006" cy="292388"/>
          </a:xfrm>
          <a:prstGeom prst="rect">
            <a:avLst/>
          </a:prstGeom>
        </p:spPr>
        <p:txBody>
          <a:bodyPr wrap="square">
            <a:spAutoFit/>
          </a:bodyPr>
          <a:lstStyle/>
          <a:p>
            <a:pPr marL="360363" indent="-360363" eaLnBrk="0" hangingPunct="0">
              <a:buClr>
                <a:srgbClr val="FFD200"/>
              </a:buClr>
              <a:buSzPct val="75000"/>
              <a:buFont typeface="Arial" charset="0"/>
              <a:buChar char="►"/>
              <a:defRPr/>
            </a:pPr>
            <a:r>
              <a:rPr lang="hu-HU" sz="1300" dirty="0">
                <a:solidFill>
                  <a:schemeClr val="bg1"/>
                </a:solidFill>
                <a:latin typeface="Arial" panose="020B0604020202020204" pitchFamily="34" charset="0"/>
                <a:cs typeface="Arial" panose="020B0604020202020204" pitchFamily="34" charset="0"/>
              </a:rPr>
              <a:t>Az adatszolgáltatásban résztvevő csatornák a televíziós reklámpiac kb. 99 %-át fedik le.</a:t>
            </a:r>
          </a:p>
        </p:txBody>
      </p:sp>
      <p:sp>
        <p:nvSpPr>
          <p:cNvPr id="11" name="Rectangle 3">
            <a:extLst>
              <a:ext uri="{FF2B5EF4-FFF2-40B4-BE49-F238E27FC236}">
                <a16:creationId xmlns:a16="http://schemas.microsoft.com/office/drawing/2014/main" id="{33914761-45FE-40A8-AF39-E8264C391463}"/>
              </a:ext>
            </a:extLst>
          </p:cNvPr>
          <p:cNvSpPr>
            <a:spLocks noGrp="1" noChangeArrowheads="1"/>
          </p:cNvSpPr>
          <p:nvPr>
            <p:ph sz="half" idx="1"/>
          </p:nvPr>
        </p:nvSpPr>
        <p:spPr>
          <a:xfrm>
            <a:off x="686364" y="1262239"/>
            <a:ext cx="2386421" cy="5032893"/>
          </a:xfrm>
        </p:spPr>
        <p:txBody>
          <a:bodyPr>
            <a:noAutofit/>
          </a:bodyPr>
          <a:lstStyle/>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RTL Klub</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RTL II</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Cool</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Film+</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RTL Gold</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Muzsika</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Sorozat+</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RTL+</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Paramount Channel</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Comedy Central</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Comedy Central Family</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Nickelodeon</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Nick Jr.</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Nicktoons</a:t>
            </a:r>
            <a:endParaRPr lang="en-US"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MTV</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RTL Spike</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HISTORY</a:t>
            </a:r>
            <a:endParaRPr lang="en-US"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AMC</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Film Café</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Film </a:t>
            </a:r>
            <a:r>
              <a:rPr lang="hu-HU" sz="1400" kern="0" dirty="0" err="1">
                <a:latin typeface="Arial" panose="020B0604020202020204" pitchFamily="34" charset="0"/>
                <a:cs typeface="Arial" panose="020B0604020202020204" pitchFamily="34" charset="0"/>
              </a:rPr>
              <a:t>Mania</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en-US"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en-US" sz="1400" kern="0" dirty="0">
              <a:latin typeface="Arial" panose="020B0604020202020204" pitchFamily="34" charset="0"/>
              <a:cs typeface="Arial" panose="020B0604020202020204" pitchFamily="34" charset="0"/>
            </a:endParaRPr>
          </a:p>
        </p:txBody>
      </p:sp>
      <p:sp>
        <p:nvSpPr>
          <p:cNvPr id="12" name="Rectangle 3">
            <a:extLst>
              <a:ext uri="{FF2B5EF4-FFF2-40B4-BE49-F238E27FC236}">
                <a16:creationId xmlns:a16="http://schemas.microsoft.com/office/drawing/2014/main" id="{E1C2AAEE-923A-4D22-868E-91F22C86E20E}"/>
              </a:ext>
            </a:extLst>
          </p:cNvPr>
          <p:cNvSpPr txBox="1">
            <a:spLocks noChangeArrowheads="1"/>
          </p:cNvSpPr>
          <p:nvPr/>
        </p:nvSpPr>
        <p:spPr>
          <a:xfrm>
            <a:off x="3095437" y="1260330"/>
            <a:ext cx="2386421" cy="5032893"/>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Minimax</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JimJam</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Spektrum</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Spektrum Home</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 Paprika</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Sport1</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Sport2</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Viasat3</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Viasat6</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AXN</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Sony Max</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Sony </a:t>
            </a:r>
            <a:r>
              <a:rPr lang="hu-HU" sz="1400" kern="0" dirty="0" err="1">
                <a:latin typeface="Arial" panose="020B0604020202020204" pitchFamily="34" charset="0"/>
                <a:cs typeface="Arial" panose="020B0604020202020204" pitchFamily="34" charset="0"/>
              </a:rPr>
              <a:t>Movie</a:t>
            </a:r>
            <a:r>
              <a:rPr lang="hu-HU" sz="1400" kern="0" dirty="0">
                <a:latin typeface="Arial" panose="020B0604020202020204" pitchFamily="34" charset="0"/>
                <a:cs typeface="Arial" panose="020B0604020202020204" pitchFamily="34" charset="0"/>
              </a:rPr>
              <a:t> Channel</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Cartoon</a:t>
            </a:r>
            <a:r>
              <a:rPr lang="hu-HU" sz="1400" kern="0" dirty="0">
                <a:latin typeface="Arial" panose="020B0604020202020204" pitchFamily="34" charset="0"/>
                <a:cs typeface="Arial" panose="020B0604020202020204" pitchFamily="34" charset="0"/>
              </a:rPr>
              <a:t> Network</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Boomerang</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Sláger TV</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Dikh</a:t>
            </a:r>
            <a:r>
              <a:rPr lang="hu-HU" sz="1400" kern="0" dirty="0">
                <a:latin typeface="Arial" panose="020B0604020202020204" pitchFamily="34" charset="0"/>
                <a:cs typeface="Arial" panose="020B0604020202020204" pitchFamily="34" charset="0"/>
              </a:rPr>
              <a:t> TV</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Disney channel</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Music Channel</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Nat</a:t>
            </a:r>
            <a:r>
              <a:rPr lang="hu-HU" sz="1400" kern="0" dirty="0">
                <a:latin typeface="Arial" panose="020B0604020202020204" pitchFamily="34" charset="0"/>
                <a:cs typeface="Arial" panose="020B0604020202020204" pitchFamily="34" charset="0"/>
              </a:rPr>
              <a:t> </a:t>
            </a:r>
            <a:r>
              <a:rPr lang="hu-HU" sz="1400" kern="0" dirty="0" err="1">
                <a:latin typeface="Arial" panose="020B0604020202020204" pitchFamily="34" charset="0"/>
                <a:cs typeface="Arial" panose="020B0604020202020204" pitchFamily="34" charset="0"/>
              </a:rPr>
              <a:t>Geo</a:t>
            </a:r>
            <a:r>
              <a:rPr lang="hu-HU" sz="1400" kern="0" dirty="0">
                <a:latin typeface="Arial" panose="020B0604020202020204" pitchFamily="34" charset="0"/>
                <a:cs typeface="Arial" panose="020B0604020202020204" pitchFamily="34" charset="0"/>
              </a:rPr>
              <a:t> Wild</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National </a:t>
            </a:r>
            <a:r>
              <a:rPr lang="hu-HU" sz="1400" kern="0" dirty="0" err="1">
                <a:latin typeface="Arial" panose="020B0604020202020204" pitchFamily="34" charset="0"/>
                <a:cs typeface="Arial" panose="020B0604020202020204" pitchFamily="34" charset="0"/>
              </a:rPr>
              <a:t>Geographic</a:t>
            </a:r>
            <a:endParaRPr lang="en-US" sz="1400" kern="0" dirty="0">
              <a:latin typeface="Arial" panose="020B0604020202020204" pitchFamily="34" charset="0"/>
              <a:cs typeface="Arial" panose="020B0604020202020204" pitchFamily="34" charset="0"/>
            </a:endParaRPr>
          </a:p>
        </p:txBody>
      </p:sp>
      <p:sp>
        <p:nvSpPr>
          <p:cNvPr id="13" name="Rectangle 3">
            <a:extLst>
              <a:ext uri="{FF2B5EF4-FFF2-40B4-BE49-F238E27FC236}">
                <a16:creationId xmlns:a16="http://schemas.microsoft.com/office/drawing/2014/main" id="{1D9ED11E-656B-4630-A165-5495C1E79C19}"/>
              </a:ext>
            </a:extLst>
          </p:cNvPr>
          <p:cNvSpPr txBox="1">
            <a:spLocks noChangeArrowheads="1"/>
          </p:cNvSpPr>
          <p:nvPr/>
        </p:nvSpPr>
        <p:spPr>
          <a:xfrm>
            <a:off x="5500369" y="1260343"/>
            <a:ext cx="2386421" cy="5032893"/>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Duna TV</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Duna World</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M1</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M2/Petőfi</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M3</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M4 Sport</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M4 Sport+</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M5</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TV2</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FEM3</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Izaura TV</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Jocky</a:t>
            </a:r>
            <a:r>
              <a:rPr lang="hu-HU" sz="1400" kern="0" dirty="0">
                <a:latin typeface="Arial" panose="020B0604020202020204" pitchFamily="34" charset="0"/>
                <a:cs typeface="Arial" panose="020B0604020202020204" pitchFamily="34" charset="0"/>
              </a:rPr>
              <a:t> TV</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Mozi+</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Moziverzum</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Prime</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Spíler1</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Spíler2</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Super</a:t>
            </a:r>
            <a:r>
              <a:rPr lang="hu-HU" sz="1400" kern="0" dirty="0">
                <a:latin typeface="Arial" panose="020B0604020202020204" pitchFamily="34" charset="0"/>
                <a:cs typeface="Arial" panose="020B0604020202020204" pitchFamily="34" charset="0"/>
              </a:rPr>
              <a:t> TV2</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TV2 </a:t>
            </a:r>
            <a:r>
              <a:rPr lang="hu-HU" sz="1400" kern="0" dirty="0" err="1">
                <a:latin typeface="Arial" panose="020B0604020202020204" pitchFamily="34" charset="0"/>
                <a:cs typeface="Arial" panose="020B0604020202020204" pitchFamily="34" charset="0"/>
              </a:rPr>
              <a:t>Comedy</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TV2 </a:t>
            </a:r>
            <a:r>
              <a:rPr lang="hu-HU" sz="1400" kern="0" dirty="0" err="1">
                <a:latin typeface="Arial" panose="020B0604020202020204" pitchFamily="34" charset="0"/>
                <a:cs typeface="Arial" panose="020B0604020202020204" pitchFamily="34" charset="0"/>
              </a:rPr>
              <a:t>Kids</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hu-HU" sz="1400" kern="0" dirty="0">
              <a:latin typeface="Arial" panose="020B0604020202020204" pitchFamily="34" charset="0"/>
              <a:cs typeface="Arial" panose="020B0604020202020204" pitchFamily="34" charset="0"/>
            </a:endParaRPr>
          </a:p>
        </p:txBody>
      </p:sp>
      <p:sp>
        <p:nvSpPr>
          <p:cNvPr id="17" name="Rectangle 3">
            <a:extLst>
              <a:ext uri="{FF2B5EF4-FFF2-40B4-BE49-F238E27FC236}">
                <a16:creationId xmlns:a16="http://schemas.microsoft.com/office/drawing/2014/main" id="{79CDD375-8CF8-495D-9C5E-7C3DBF22997F}"/>
              </a:ext>
            </a:extLst>
          </p:cNvPr>
          <p:cNvSpPr txBox="1">
            <a:spLocks noChangeArrowheads="1"/>
          </p:cNvSpPr>
          <p:nvPr/>
        </p:nvSpPr>
        <p:spPr>
          <a:xfrm>
            <a:off x="7941403" y="1260324"/>
            <a:ext cx="2386421" cy="5032893"/>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TV2 Séf</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Zenebutik</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Arena4</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Film4</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Galaxy4</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Story4</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TV4</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Viasat</a:t>
            </a:r>
            <a:r>
              <a:rPr lang="hu-HU" sz="1400" kern="0" dirty="0">
                <a:latin typeface="Arial" panose="020B0604020202020204" pitchFamily="34" charset="0"/>
                <a:cs typeface="Arial" panose="020B0604020202020204" pitchFamily="34" charset="0"/>
              </a:rPr>
              <a:t> </a:t>
            </a:r>
            <a:r>
              <a:rPr lang="hu-HU" sz="1400" kern="0" dirty="0" err="1">
                <a:latin typeface="Arial" panose="020B0604020202020204" pitchFamily="34" charset="0"/>
                <a:cs typeface="Arial" panose="020B0604020202020204" pitchFamily="34" charset="0"/>
              </a:rPr>
              <a:t>Explore</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Viasat</a:t>
            </a:r>
            <a:r>
              <a:rPr lang="hu-HU" sz="1400" kern="0" dirty="0">
                <a:latin typeface="Arial" panose="020B0604020202020204" pitchFamily="34" charset="0"/>
                <a:cs typeface="Arial" panose="020B0604020202020204" pitchFamily="34" charset="0"/>
              </a:rPr>
              <a:t> </a:t>
            </a:r>
            <a:r>
              <a:rPr lang="hu-HU" sz="1400" kern="0" dirty="0" err="1">
                <a:latin typeface="Arial" panose="020B0604020202020204" pitchFamily="34" charset="0"/>
                <a:cs typeface="Arial" panose="020B0604020202020204" pitchFamily="34" charset="0"/>
              </a:rPr>
              <a:t>History</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Discovery</a:t>
            </a:r>
            <a:r>
              <a:rPr lang="hu-HU" sz="1400" kern="0" dirty="0">
                <a:latin typeface="Arial" panose="020B0604020202020204" pitchFamily="34" charset="0"/>
                <a:cs typeface="Arial" panose="020B0604020202020204" pitchFamily="34" charset="0"/>
              </a:rPr>
              <a:t> Channel</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Investigation</a:t>
            </a:r>
            <a:r>
              <a:rPr lang="hu-HU" sz="1400" kern="0" dirty="0">
                <a:latin typeface="Arial" panose="020B0604020202020204" pitchFamily="34" charset="0"/>
                <a:cs typeface="Arial" panose="020B0604020202020204" pitchFamily="34" charset="0"/>
              </a:rPr>
              <a:t> </a:t>
            </a:r>
            <a:r>
              <a:rPr lang="hu-HU" sz="1400" kern="0" dirty="0" err="1">
                <a:latin typeface="Arial" panose="020B0604020202020204" pitchFamily="34" charset="0"/>
                <a:cs typeface="Arial" panose="020B0604020202020204" pitchFamily="34" charset="0"/>
              </a:rPr>
              <a:t>Discovery</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TLC</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Travel</a:t>
            </a:r>
            <a:r>
              <a:rPr lang="hu-HU" sz="1400" kern="0" dirty="0">
                <a:latin typeface="Arial" panose="020B0604020202020204" pitchFamily="34" charset="0"/>
                <a:cs typeface="Arial" panose="020B0604020202020204" pitchFamily="34" charset="0"/>
              </a:rPr>
              <a:t> Channel</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Eurosport 1</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ATV</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ATV </a:t>
            </a:r>
            <a:r>
              <a:rPr lang="hu-HU" sz="1400" kern="0" dirty="0" err="1">
                <a:latin typeface="Arial" panose="020B0604020202020204" pitchFamily="34" charset="0"/>
                <a:cs typeface="Arial" panose="020B0604020202020204" pitchFamily="34" charset="0"/>
              </a:rPr>
              <a:t>Spirit</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Life TV</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Ozone</a:t>
            </a:r>
            <a:r>
              <a:rPr lang="hu-HU" sz="1400" kern="0" dirty="0">
                <a:latin typeface="Arial" panose="020B0604020202020204" pitchFamily="34" charset="0"/>
                <a:cs typeface="Arial" panose="020B0604020202020204" pitchFamily="34" charset="0"/>
              </a:rPr>
              <a:t> TV</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Pesti TV</a:t>
            </a:r>
          </a:p>
        </p:txBody>
      </p:sp>
    </p:spTree>
    <p:extLst>
      <p:ext uri="{BB962C8B-B14F-4D97-AF65-F5344CB8AC3E}">
        <p14:creationId xmlns:p14="http://schemas.microsoft.com/office/powerpoint/2010/main" val="3279315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909" y="317593"/>
            <a:ext cx="9628347" cy="862641"/>
          </a:xfrm>
        </p:spPr>
        <p:txBody>
          <a:bodyPr/>
          <a:lstStyle/>
          <a:p>
            <a:r>
              <a:rPr lang="hu-HU" sz="2800" dirty="0">
                <a:latin typeface="Arial" panose="020B0604020202020204" pitchFamily="34" charset="0"/>
              </a:rPr>
              <a:t>2021-ben az előző évi reklámbevétel összesítési módszertant alkalmaztuk</a:t>
            </a:r>
            <a:endParaRPr lang="en-GB" sz="2800" dirty="0">
              <a:latin typeface="Arial" panose="020B0604020202020204" pitchFamily="34" charset="0"/>
            </a:endParaRPr>
          </a:p>
        </p:txBody>
      </p:sp>
      <p:sp>
        <p:nvSpPr>
          <p:cNvPr id="5" name="Footer Placeholder 3"/>
          <p:cNvSpPr>
            <a:spLocks noGrp="1"/>
          </p:cNvSpPr>
          <p:nvPr>
            <p:ph type="ftr" sz="quarter" idx="11"/>
          </p:nvPr>
        </p:nvSpPr>
        <p:spPr>
          <a:xfrm>
            <a:off x="3028339" y="7121402"/>
            <a:ext cx="4018129" cy="223113"/>
          </a:xfrm>
        </p:spPr>
        <p:txBody>
          <a:bodyPr/>
          <a:lstStyle/>
          <a:p>
            <a:r>
              <a:rPr lang="hu-HU" dirty="0"/>
              <a:t>TELEVÍZIÓS REKLÁMTORTA 2021</a:t>
            </a:r>
            <a:endParaRPr lang="en-GB" dirty="0"/>
          </a:p>
        </p:txBody>
      </p:sp>
      <p:sp>
        <p:nvSpPr>
          <p:cNvPr id="8" name="Content Placeholder 2">
            <a:extLst>
              <a:ext uri="{FF2B5EF4-FFF2-40B4-BE49-F238E27FC236}">
                <a16:creationId xmlns:a16="http://schemas.microsoft.com/office/drawing/2014/main" id="{1341566F-7AD4-4B45-84D2-F3241776EBA7}"/>
              </a:ext>
            </a:extLst>
          </p:cNvPr>
          <p:cNvSpPr>
            <a:spLocks noGrp="1"/>
          </p:cNvSpPr>
          <p:nvPr>
            <p:ph idx="1"/>
          </p:nvPr>
        </p:nvSpPr>
        <p:spPr>
          <a:xfrm>
            <a:off x="534909" y="1230796"/>
            <a:ext cx="9628347" cy="5660307"/>
          </a:xfrm>
        </p:spPr>
        <p:txBody>
          <a:bodyPr/>
          <a:lstStyle/>
          <a:p>
            <a:pPr marL="355600" indent="-355600">
              <a:spcBef>
                <a:spcPct val="70000"/>
              </a:spcBef>
            </a:pPr>
            <a:r>
              <a:rPr lang="hu-HU" b="1" dirty="0">
                <a:latin typeface="Arial" panose="020B0604020202020204" pitchFamily="34" charset="0"/>
                <a:cs typeface="Arial" panose="020B0604020202020204" pitchFamily="34" charset="0"/>
              </a:rPr>
              <a:t>A 2021-es évre vonatkozó elemzés tartalmazza az állami TCR-</a:t>
            </a:r>
            <a:r>
              <a:rPr lang="hu-HU" b="1" dirty="0" err="1">
                <a:latin typeface="Arial" panose="020B0604020202020204" pitchFamily="34" charset="0"/>
                <a:cs typeface="Arial" panose="020B0604020202020204" pitchFamily="34" charset="0"/>
              </a:rPr>
              <a:t>rel</a:t>
            </a:r>
            <a:r>
              <a:rPr lang="hu-HU" b="1" dirty="0">
                <a:latin typeface="Arial" panose="020B0604020202020204" pitchFamily="34" charset="0"/>
                <a:cs typeface="Arial" panose="020B0604020202020204" pitchFamily="34" charset="0"/>
              </a:rPr>
              <a:t> kapcsolatosan lejelentett reklámbevételeket is. </a:t>
            </a:r>
          </a:p>
          <a:p>
            <a:pPr marL="355600" indent="-355600">
              <a:spcBef>
                <a:spcPct val="70000"/>
              </a:spcBef>
            </a:pPr>
            <a:r>
              <a:rPr lang="hu-HU" dirty="0">
                <a:latin typeface="Arial" panose="020B0604020202020204" pitchFamily="34" charset="0"/>
                <a:cs typeface="Arial" panose="020B0604020202020204" pitchFamily="34" charset="0"/>
              </a:rPr>
              <a:t>Kedvezményekkel csökkentett, ügynökségi jutalékok levonása utáni „tiszta” árbevétellel számoltunk.</a:t>
            </a:r>
          </a:p>
          <a:p>
            <a:pPr marL="355600" indent="-355600">
              <a:spcBef>
                <a:spcPct val="70000"/>
              </a:spcBef>
            </a:pPr>
            <a:r>
              <a:rPr lang="hu-HU" dirty="0">
                <a:latin typeface="Arial" panose="020B0604020202020204" pitchFamily="34" charset="0"/>
                <a:cs typeface="Arial" panose="020B0604020202020204" pitchFamily="34" charset="0"/>
              </a:rPr>
              <a:t>A 2020-as évhez hasonlóan az adatszolgáltatók a 2021-es évre vonatkozóan is lejelentették az árubarter ügyletekből származó bevételeket (médiabarter kivételével), így elvégeztük az összehasonlítást az árubarterrel kiegészített bevételek tekintetében is. </a:t>
            </a:r>
          </a:p>
          <a:p>
            <a:pPr marL="355600" indent="-355600">
              <a:spcBef>
                <a:spcPct val="70000"/>
              </a:spcBef>
            </a:pPr>
            <a:r>
              <a:rPr lang="hu-HU" dirty="0">
                <a:latin typeface="Arial" panose="020B0604020202020204" pitchFamily="34" charset="0"/>
                <a:cs typeface="Arial" panose="020B0604020202020204" pitchFamily="34" charset="0"/>
              </a:rPr>
              <a:t>Az adatok nem tartalmaznak olyan, egyéb bevételi forrásokat, mint például emelt díjas telefon és SMS szolgáltatásokból, valamint a rendezvényekből és a saját márkás árucikkekből származó bevétel.</a:t>
            </a:r>
          </a:p>
          <a:p>
            <a:pPr marL="355600" indent="-355600">
              <a:spcBef>
                <a:spcPct val="70000"/>
              </a:spcBef>
            </a:pPr>
            <a:r>
              <a:rPr lang="hu-HU" dirty="0">
                <a:latin typeface="Arial" panose="020B0604020202020204" pitchFamily="34" charset="0"/>
                <a:cs typeface="Arial" panose="020B0604020202020204" pitchFamily="34" charset="0"/>
              </a:rPr>
              <a:t>A szponzoráció tartalmazza a termékmegjelenítésből származó bevételt is, a szponzor finanszírozott műsorok esetében a produkciós költségeket azonban nem tartalmazza.</a:t>
            </a:r>
          </a:p>
          <a:p>
            <a:pPr marL="355600" indent="-355600">
              <a:spcBef>
                <a:spcPct val="70000"/>
              </a:spcBef>
            </a:pPr>
            <a:r>
              <a:rPr lang="hu-HU" dirty="0">
                <a:latin typeface="Arial" panose="020B0604020202020204" pitchFamily="34" charset="0"/>
                <a:cs typeface="Arial" panose="020B0604020202020204" pitchFamily="34" charset="0"/>
              </a:rPr>
              <a:t>Minden adatot millió forintban mutatunk be.</a:t>
            </a:r>
          </a:p>
        </p:txBody>
      </p:sp>
    </p:spTree>
    <p:extLst>
      <p:ext uri="{BB962C8B-B14F-4D97-AF65-F5344CB8AC3E}">
        <p14:creationId xmlns:p14="http://schemas.microsoft.com/office/powerpoint/2010/main" val="1004681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1308211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91" name="think-cell Slide" r:id="rId5" imgW="270" imgH="270" progId="TCLayout.ActiveDocument.1">
                  <p:embed/>
                </p:oleObj>
              </mc:Choice>
              <mc:Fallback>
                <p:oleObj name="think-cell Slide" r:id="rId5" imgW="270" imgH="270" progId="TCLayout.ActiveDocument.1">
                  <p:embed/>
                  <p:pic>
                    <p:nvPicPr>
                      <p:cNvPr id="6" name="Object 5"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hu-HU" sz="2800" dirty="0">
                <a:solidFill>
                  <a:schemeClr val="bg1"/>
                </a:solidFill>
                <a:latin typeface="Arial" panose="020B0604020202020204" pitchFamily="34" charset="0"/>
              </a:rPr>
              <a:t>75</a:t>
            </a:r>
            <a:r>
              <a:rPr lang="pt-BR" sz="2800" dirty="0">
                <a:solidFill>
                  <a:schemeClr val="bg1"/>
                </a:solidFill>
                <a:latin typeface="Arial" panose="020B0604020202020204" pitchFamily="34" charset="0"/>
              </a:rPr>
              <a:t> milliárdos a</a:t>
            </a:r>
            <a:r>
              <a:rPr lang="hu-HU" sz="2800" dirty="0">
                <a:solidFill>
                  <a:schemeClr val="bg1"/>
                </a:solidFill>
                <a:latin typeface="Arial" panose="020B0604020202020204" pitchFamily="34" charset="0"/>
              </a:rPr>
              <a:t>z árubarterrel kiegészített</a:t>
            </a:r>
            <a:r>
              <a:rPr lang="pt-BR" sz="2800" dirty="0">
                <a:solidFill>
                  <a:schemeClr val="bg1"/>
                </a:solidFill>
                <a:latin typeface="Arial" panose="020B0604020202020204" pitchFamily="34" charset="0"/>
              </a:rPr>
              <a:t> 20</a:t>
            </a:r>
            <a:r>
              <a:rPr lang="hu-HU" sz="2800" dirty="0">
                <a:solidFill>
                  <a:schemeClr val="bg1"/>
                </a:solidFill>
                <a:latin typeface="Arial" panose="020B0604020202020204" pitchFamily="34" charset="0"/>
              </a:rPr>
              <a:t>21</a:t>
            </a:r>
            <a:r>
              <a:rPr lang="pt-BR" sz="2800" dirty="0">
                <a:solidFill>
                  <a:schemeClr val="bg1"/>
                </a:solidFill>
                <a:latin typeface="Arial" panose="020B0604020202020204" pitchFamily="34" charset="0"/>
              </a:rPr>
              <a:t>-</a:t>
            </a:r>
            <a:r>
              <a:rPr lang="hu-HU" sz="2800" dirty="0">
                <a:solidFill>
                  <a:schemeClr val="bg1"/>
                </a:solidFill>
                <a:latin typeface="Arial" panose="020B0604020202020204" pitchFamily="34" charset="0"/>
              </a:rPr>
              <a:t>e</a:t>
            </a:r>
            <a:r>
              <a:rPr lang="pt-BR" sz="2800" dirty="0">
                <a:solidFill>
                  <a:schemeClr val="bg1"/>
                </a:solidFill>
                <a:latin typeface="Arial" panose="020B0604020202020204" pitchFamily="34" charset="0"/>
              </a:rPr>
              <a:t>s </a:t>
            </a:r>
            <a:r>
              <a:rPr lang="hu-HU" sz="2800" dirty="0">
                <a:solidFill>
                  <a:schemeClr val="bg1"/>
                </a:solidFill>
                <a:latin typeface="Arial" panose="020B0604020202020204" pitchFamily="34" charset="0"/>
              </a:rPr>
              <a:t>Televíziós </a:t>
            </a:r>
            <a:r>
              <a:rPr lang="pt-BR" sz="2800" dirty="0">
                <a:solidFill>
                  <a:schemeClr val="bg1"/>
                </a:solidFill>
                <a:latin typeface="Arial" panose="020B0604020202020204" pitchFamily="34" charset="0"/>
              </a:rPr>
              <a:t>Reklámtorta</a:t>
            </a:r>
            <a:r>
              <a:rPr lang="hu-HU" sz="2800" dirty="0">
                <a:solidFill>
                  <a:schemeClr val="bg1"/>
                </a:solidFill>
                <a:latin typeface="Arial" panose="020B0604020202020204" pitchFamily="34" charset="0"/>
              </a:rPr>
              <a:t>*</a:t>
            </a:r>
            <a:endParaRPr lang="en-GB" sz="2800" dirty="0">
              <a:solidFill>
                <a:schemeClr val="bg1"/>
              </a:solidFill>
              <a:latin typeface="Arial" panose="020B0604020202020204" pitchFamily="34" charset="0"/>
            </a:endParaRPr>
          </a:p>
        </p:txBody>
      </p:sp>
      <p:sp>
        <p:nvSpPr>
          <p:cNvPr id="3" name="Content Placeholder 2"/>
          <p:cNvSpPr>
            <a:spLocks noGrp="1"/>
          </p:cNvSpPr>
          <p:nvPr>
            <p:ph idx="1"/>
          </p:nvPr>
        </p:nvSpPr>
        <p:spPr>
          <a:xfrm>
            <a:off x="546916" y="1475509"/>
            <a:ext cx="9628347" cy="5855358"/>
          </a:xfrm>
        </p:spPr>
        <p:txBody>
          <a:bodyPr/>
          <a:lstStyle/>
          <a:p>
            <a:pPr marL="357188" indent="-357188">
              <a:spcBef>
                <a:spcPts val="1200"/>
              </a:spcBef>
            </a:pPr>
            <a:r>
              <a:rPr lang="hu-HU" sz="2400" dirty="0">
                <a:latin typeface="Arial" panose="020B0604020202020204" pitchFamily="34" charset="0"/>
                <a:cs typeface="Arial" panose="020B0604020202020204" pitchFamily="34" charset="0"/>
              </a:rPr>
              <a:t>Az EY összesítése alapján 2021-ben a televíziós reklámpiac teljes árbevétele, árubarter nélkül:</a:t>
            </a:r>
          </a:p>
          <a:p>
            <a:pPr marL="357188" indent="-357188" algn="ctr">
              <a:spcBef>
                <a:spcPts val="600"/>
              </a:spcBef>
              <a:buNone/>
            </a:pPr>
            <a:r>
              <a:rPr lang="hu-HU" sz="7000" b="1" dirty="0">
                <a:latin typeface="Arial" panose="020B0604020202020204" pitchFamily="34" charset="0"/>
                <a:cs typeface="Arial" panose="020B0604020202020204" pitchFamily="34" charset="0"/>
              </a:rPr>
              <a:t>73 204 </a:t>
            </a:r>
          </a:p>
          <a:p>
            <a:pPr marL="357188" indent="-357188" algn="ctr">
              <a:spcBef>
                <a:spcPts val="0"/>
              </a:spcBef>
              <a:buNone/>
            </a:pPr>
            <a:r>
              <a:rPr lang="hu-HU" sz="4400" b="1" dirty="0">
                <a:latin typeface="Arial" panose="020B0604020202020204" pitchFamily="34" charset="0"/>
                <a:cs typeface="Arial" panose="020B0604020202020204" pitchFamily="34" charset="0"/>
              </a:rPr>
              <a:t>	millió forint</a:t>
            </a:r>
            <a:br>
              <a:rPr lang="hu-HU" sz="2400" b="1" dirty="0">
                <a:latin typeface="Arial" panose="020B0604020202020204" pitchFamily="34" charset="0"/>
                <a:cs typeface="Arial" panose="020B0604020202020204" pitchFamily="34" charset="0"/>
              </a:rPr>
            </a:br>
            <a:endParaRPr lang="hu-HU" sz="2400" b="1" dirty="0">
              <a:latin typeface="Arial" panose="020B0604020202020204" pitchFamily="34" charset="0"/>
              <a:cs typeface="Arial" panose="020B0604020202020204" pitchFamily="34" charset="0"/>
            </a:endParaRPr>
          </a:p>
          <a:p>
            <a:pPr marL="357188" indent="-357188">
              <a:spcBef>
                <a:spcPts val="0"/>
              </a:spcBef>
            </a:pPr>
            <a:r>
              <a:rPr lang="hu-HU" sz="2400" dirty="0">
                <a:latin typeface="Arial" panose="020B0604020202020204" pitchFamily="34" charset="0"/>
                <a:cs typeface="Arial" panose="020B0604020202020204" pitchFamily="34" charset="0"/>
              </a:rPr>
              <a:t>2021-ben az árubarterrel kiegészített reklámpiac teljes árbevétele:</a:t>
            </a:r>
          </a:p>
          <a:p>
            <a:pPr marL="357188" indent="-357188" algn="ctr">
              <a:spcBef>
                <a:spcPts val="600"/>
              </a:spcBef>
              <a:buNone/>
            </a:pPr>
            <a:r>
              <a:rPr lang="hu-HU" sz="7000" b="1" dirty="0">
                <a:latin typeface="Arial" panose="020B0604020202020204" pitchFamily="34" charset="0"/>
                <a:cs typeface="Arial" panose="020B0604020202020204" pitchFamily="34" charset="0"/>
              </a:rPr>
              <a:t>75 000 </a:t>
            </a:r>
          </a:p>
          <a:p>
            <a:pPr marL="357188" indent="-357188" algn="ctr">
              <a:spcBef>
                <a:spcPts val="600"/>
              </a:spcBef>
              <a:buNone/>
            </a:pPr>
            <a:r>
              <a:rPr lang="hu-HU" sz="4400" b="1" dirty="0">
                <a:latin typeface="Arial" panose="020B0604020202020204" pitchFamily="34" charset="0"/>
                <a:cs typeface="Arial" panose="020B0604020202020204" pitchFamily="34" charset="0"/>
              </a:rPr>
              <a:t>millió forint</a:t>
            </a:r>
            <a:endParaRPr lang="hu-HU" sz="4400" dirty="0"/>
          </a:p>
        </p:txBody>
      </p:sp>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sp>
        <p:nvSpPr>
          <p:cNvPr id="7" name="TextBox 5">
            <a:extLst>
              <a:ext uri="{FF2B5EF4-FFF2-40B4-BE49-F238E27FC236}">
                <a16:creationId xmlns:a16="http://schemas.microsoft.com/office/drawing/2014/main" id="{502E44F9-314F-4040-86F3-0020352D73BA}"/>
              </a:ext>
            </a:extLst>
          </p:cNvPr>
          <p:cNvSpPr txBox="1"/>
          <p:nvPr/>
        </p:nvSpPr>
        <p:spPr>
          <a:xfrm>
            <a:off x="7709492" y="6520662"/>
            <a:ext cx="2806461" cy="220090"/>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85000"/>
              </a:lnSpc>
              <a:spcAft>
                <a:spcPts val="600"/>
              </a:spcAft>
              <a:buClr>
                <a:schemeClr val="accent2"/>
              </a:buClr>
              <a:buSzPct val="70000"/>
            </a:pPr>
            <a:r>
              <a:rPr lang="hu-HU" sz="1400" dirty="0"/>
              <a:t>* Állami TCR-t figyelembe véve.</a:t>
            </a:r>
          </a:p>
        </p:txBody>
      </p:sp>
    </p:spTree>
    <p:extLst>
      <p:ext uri="{BB962C8B-B14F-4D97-AF65-F5344CB8AC3E}">
        <p14:creationId xmlns:p14="http://schemas.microsoft.com/office/powerpoint/2010/main" val="1004681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Chart 28">
            <a:extLst>
              <a:ext uri="{FF2B5EF4-FFF2-40B4-BE49-F238E27FC236}">
                <a16:creationId xmlns:a16="http://schemas.microsoft.com/office/drawing/2014/main" id="{AE47F9DB-456D-4570-AC81-65236EB13332}"/>
              </a:ext>
            </a:extLst>
          </p:cNvPr>
          <p:cNvGraphicFramePr>
            <a:graphicFrameLocks/>
          </p:cNvGraphicFramePr>
          <p:nvPr>
            <p:extLst>
              <p:ext uri="{D42A27DB-BD31-4B8C-83A1-F6EECF244321}">
                <p14:modId xmlns:p14="http://schemas.microsoft.com/office/powerpoint/2010/main" val="271292060"/>
              </p:ext>
            </p:extLst>
          </p:nvPr>
        </p:nvGraphicFramePr>
        <p:xfrm>
          <a:off x="534081" y="1408825"/>
          <a:ext cx="9630000" cy="4939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 name="Object 3"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118" name="think-cell Slide" r:id="rId6" imgW="270" imgH="270" progId="TCLayout.ActiveDocument.1">
                  <p:embed/>
                </p:oleObj>
              </mc:Choice>
              <mc:Fallback>
                <p:oleObj name="think-cell Slide" r:id="rId6" imgW="270" imgH="270"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13" name="Title 1">
            <a:extLst>
              <a:ext uri="{FF2B5EF4-FFF2-40B4-BE49-F238E27FC236}">
                <a16:creationId xmlns:a16="http://schemas.microsoft.com/office/drawing/2014/main" id="{0DE8D231-E3FC-4186-A01A-160998F6C2C8}"/>
              </a:ext>
            </a:extLst>
          </p:cNvPr>
          <p:cNvSpPr>
            <a:spLocks noGrp="1"/>
          </p:cNvSpPr>
          <p:nvPr>
            <p:ph type="title"/>
          </p:nvPr>
        </p:nvSpPr>
        <p:spPr>
          <a:xfrm>
            <a:off x="534909" y="303945"/>
            <a:ext cx="9981044" cy="862641"/>
          </a:xfrm>
        </p:spPr>
        <p:txBody>
          <a:bodyPr vert="horz" lIns="0" tIns="0" rIns="0" bIns="0" rtlCol="0" anchor="t" anchorCtr="0">
            <a:noAutofit/>
          </a:bodyPr>
          <a:lstStyle/>
          <a:p>
            <a:r>
              <a:rPr lang="hu-HU" sz="2350" dirty="0">
                <a:solidFill>
                  <a:schemeClr val="bg1"/>
                </a:solidFill>
                <a:latin typeface="Arial" panose="020B0604020202020204" pitchFamily="34" charset="0"/>
              </a:rPr>
              <a:t>Televíziós reklámpiac teljes árbevételének alakulása árubarter figyelembevételével és anélkül az elmúlt években* ** (millió forintban)</a:t>
            </a:r>
            <a:endParaRPr lang="en-GB" sz="2350" dirty="0">
              <a:solidFill>
                <a:schemeClr val="bg1"/>
              </a:solidFill>
              <a:latin typeface="Arial" panose="020B0604020202020204" pitchFamily="34" charset="0"/>
            </a:endParaRPr>
          </a:p>
        </p:txBody>
      </p:sp>
      <p:sp>
        <p:nvSpPr>
          <p:cNvPr id="15" name="Footer Placeholder 3">
            <a:extLst>
              <a:ext uri="{FF2B5EF4-FFF2-40B4-BE49-F238E27FC236}">
                <a16:creationId xmlns:a16="http://schemas.microsoft.com/office/drawing/2014/main" id="{7576DD4D-E2FD-49BF-8712-359FB4419EA7}"/>
              </a:ext>
            </a:extLst>
          </p:cNvPr>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sp>
        <p:nvSpPr>
          <p:cNvPr id="19" name="TextBox 5">
            <a:extLst>
              <a:ext uri="{FF2B5EF4-FFF2-40B4-BE49-F238E27FC236}">
                <a16:creationId xmlns:a16="http://schemas.microsoft.com/office/drawing/2014/main" id="{7CDD24BE-0024-446E-99BE-5DD7000E1324}"/>
              </a:ext>
            </a:extLst>
          </p:cNvPr>
          <p:cNvSpPr txBox="1"/>
          <p:nvPr/>
        </p:nvSpPr>
        <p:spPr>
          <a:xfrm>
            <a:off x="7435172" y="5964136"/>
            <a:ext cx="2806461" cy="206980"/>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85000"/>
              </a:lnSpc>
              <a:spcAft>
                <a:spcPts val="600"/>
              </a:spcAft>
              <a:buClr>
                <a:schemeClr val="accent2"/>
              </a:buClr>
              <a:buSzPct val="70000"/>
            </a:pPr>
            <a:r>
              <a:rPr lang="hu-HU" sz="1300" dirty="0"/>
              <a:t>* Állami TCR-t figyelembe véve.</a:t>
            </a:r>
          </a:p>
        </p:txBody>
      </p:sp>
      <p:sp>
        <p:nvSpPr>
          <p:cNvPr id="21" name="AutoShape 20">
            <a:extLst>
              <a:ext uri="{FF2B5EF4-FFF2-40B4-BE49-F238E27FC236}">
                <a16:creationId xmlns:a16="http://schemas.microsoft.com/office/drawing/2014/main" id="{C5293328-8904-473B-9ABC-001CBDB8D19C}"/>
              </a:ext>
            </a:extLst>
          </p:cNvPr>
          <p:cNvSpPr>
            <a:spLocks noChangeArrowheads="1"/>
          </p:cNvSpPr>
          <p:nvPr/>
        </p:nvSpPr>
        <p:spPr bwMode="auto">
          <a:xfrm>
            <a:off x="2756283" y="4126772"/>
            <a:ext cx="828032" cy="216874"/>
          </a:xfrm>
          <a:prstGeom prst="rightArrow">
            <a:avLst>
              <a:gd name="adj1" fmla="val 50000"/>
              <a:gd name="adj2" fmla="val 60638"/>
            </a:avLst>
          </a:prstGeom>
          <a:solidFill>
            <a:srgbClr val="2C973E"/>
          </a:solidFill>
          <a:ln w="57150">
            <a:solidFill>
              <a:srgbClr val="FFEB00"/>
            </a:solidFill>
            <a:miter lim="800000"/>
            <a:headEnd/>
            <a:tailEnd/>
          </a:ln>
          <a:effectLst/>
        </p:spPr>
        <p:txBody>
          <a:bodyPr vert="horz" wrap="none" lIns="91440" tIns="45720" rIns="91440" bIns="45720"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endParaRPr lang="nb-NO" altLang="nb-NO">
              <a:solidFill>
                <a:srgbClr val="000000"/>
              </a:solidFill>
            </a:endParaRPr>
          </a:p>
        </p:txBody>
      </p:sp>
      <p:sp>
        <p:nvSpPr>
          <p:cNvPr id="23" name="AutoShape 20">
            <a:extLst>
              <a:ext uri="{FF2B5EF4-FFF2-40B4-BE49-F238E27FC236}">
                <a16:creationId xmlns:a16="http://schemas.microsoft.com/office/drawing/2014/main" id="{5CA3CE77-85F8-48C0-A9C7-D5D0632ED661}"/>
              </a:ext>
            </a:extLst>
          </p:cNvPr>
          <p:cNvSpPr>
            <a:spLocks noChangeArrowheads="1"/>
          </p:cNvSpPr>
          <p:nvPr/>
        </p:nvSpPr>
        <p:spPr bwMode="auto">
          <a:xfrm>
            <a:off x="5437312" y="4126772"/>
            <a:ext cx="564800" cy="216857"/>
          </a:xfrm>
          <a:prstGeom prst="rightArrow">
            <a:avLst>
              <a:gd name="adj1" fmla="val 50000"/>
              <a:gd name="adj2" fmla="val 60638"/>
            </a:avLst>
          </a:prstGeom>
          <a:solidFill>
            <a:srgbClr val="FF0000"/>
          </a:solidFill>
          <a:ln w="57150">
            <a:solidFill>
              <a:srgbClr val="FFEB00"/>
            </a:solidFill>
            <a:miter lim="800000"/>
            <a:headEnd/>
            <a:tailEnd/>
          </a:ln>
          <a:effectLst/>
        </p:spPr>
        <p:txBody>
          <a:bodyPr vert="horz" wrap="none" lIns="91440" tIns="45720" rIns="91440" bIns="45720"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endParaRPr lang="nb-NO" altLang="nb-NO">
              <a:solidFill>
                <a:srgbClr val="000000"/>
              </a:solidFill>
            </a:endParaRPr>
          </a:p>
        </p:txBody>
      </p:sp>
      <p:sp>
        <p:nvSpPr>
          <p:cNvPr id="24" name="AutoShape 20">
            <a:extLst>
              <a:ext uri="{FF2B5EF4-FFF2-40B4-BE49-F238E27FC236}">
                <a16:creationId xmlns:a16="http://schemas.microsoft.com/office/drawing/2014/main" id="{6ED7B4ED-F10C-418A-83C9-B2081BFD1D09}"/>
              </a:ext>
            </a:extLst>
          </p:cNvPr>
          <p:cNvSpPr>
            <a:spLocks noChangeArrowheads="1"/>
          </p:cNvSpPr>
          <p:nvPr/>
        </p:nvSpPr>
        <p:spPr bwMode="auto">
          <a:xfrm>
            <a:off x="5437312" y="3167139"/>
            <a:ext cx="564800" cy="216857"/>
          </a:xfrm>
          <a:prstGeom prst="rightArrow">
            <a:avLst>
              <a:gd name="adj1" fmla="val 50000"/>
              <a:gd name="adj2" fmla="val 60638"/>
            </a:avLst>
          </a:prstGeom>
          <a:solidFill>
            <a:srgbClr val="FF0000"/>
          </a:solidFill>
          <a:ln w="57150">
            <a:solidFill>
              <a:schemeClr val="accent1"/>
            </a:solidFill>
            <a:miter lim="800000"/>
            <a:headEnd/>
            <a:tailEnd/>
          </a:ln>
          <a:effectLst/>
        </p:spPr>
        <p:txBody>
          <a:bodyPr vert="horz" wrap="none" lIns="91440" tIns="45720" rIns="91440" bIns="45720"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endParaRPr lang="nb-NO" altLang="nb-NO">
              <a:solidFill>
                <a:srgbClr val="000000"/>
              </a:solidFill>
            </a:endParaRPr>
          </a:p>
        </p:txBody>
      </p:sp>
      <p:sp>
        <p:nvSpPr>
          <p:cNvPr id="25" name="TextBox 5">
            <a:extLst>
              <a:ext uri="{FF2B5EF4-FFF2-40B4-BE49-F238E27FC236}">
                <a16:creationId xmlns:a16="http://schemas.microsoft.com/office/drawing/2014/main" id="{2D2419D4-E17A-4D32-BC04-2558496EA258}"/>
              </a:ext>
            </a:extLst>
          </p:cNvPr>
          <p:cNvSpPr txBox="1"/>
          <p:nvPr/>
        </p:nvSpPr>
        <p:spPr>
          <a:xfrm>
            <a:off x="7435169" y="6241273"/>
            <a:ext cx="2806461" cy="547073"/>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85000"/>
              </a:lnSpc>
              <a:spcAft>
                <a:spcPts val="600"/>
              </a:spcAft>
              <a:buClr>
                <a:schemeClr val="accent2"/>
              </a:buClr>
              <a:buSzPct val="70000"/>
            </a:pPr>
            <a:r>
              <a:rPr lang="hu-HU" sz="1300" dirty="0"/>
              <a:t>* Árubarter adatok csak a 2019-es, 2020-as és 2021-es évekre állnak rendelkezésre.</a:t>
            </a:r>
          </a:p>
        </p:txBody>
      </p:sp>
      <p:sp>
        <p:nvSpPr>
          <p:cNvPr id="20" name="TextBox 1">
            <a:extLst>
              <a:ext uri="{FF2B5EF4-FFF2-40B4-BE49-F238E27FC236}">
                <a16:creationId xmlns:a16="http://schemas.microsoft.com/office/drawing/2014/main" id="{FCDAE6A0-F130-4290-82FE-70D595B8CD37}"/>
              </a:ext>
            </a:extLst>
          </p:cNvPr>
          <p:cNvSpPr txBox="1"/>
          <p:nvPr/>
        </p:nvSpPr>
        <p:spPr>
          <a:xfrm>
            <a:off x="5349081" y="2779272"/>
            <a:ext cx="78239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-3,8%</a:t>
            </a:r>
          </a:p>
        </p:txBody>
      </p:sp>
      <p:sp>
        <p:nvSpPr>
          <p:cNvPr id="26" name="TextBox 1">
            <a:extLst>
              <a:ext uri="{FF2B5EF4-FFF2-40B4-BE49-F238E27FC236}">
                <a16:creationId xmlns:a16="http://schemas.microsoft.com/office/drawing/2014/main" id="{5869E676-82C3-446C-93D0-639184CBC5BB}"/>
              </a:ext>
            </a:extLst>
          </p:cNvPr>
          <p:cNvSpPr txBox="1"/>
          <p:nvPr/>
        </p:nvSpPr>
        <p:spPr>
          <a:xfrm>
            <a:off x="5349081" y="3758258"/>
            <a:ext cx="78239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-3,2%</a:t>
            </a:r>
          </a:p>
        </p:txBody>
      </p:sp>
      <p:sp>
        <p:nvSpPr>
          <p:cNvPr id="28" name="TextBox 1">
            <a:extLst>
              <a:ext uri="{FF2B5EF4-FFF2-40B4-BE49-F238E27FC236}">
                <a16:creationId xmlns:a16="http://schemas.microsoft.com/office/drawing/2014/main" id="{1EBD8EEA-DF33-4D89-B614-2314D4A794AF}"/>
              </a:ext>
            </a:extLst>
          </p:cNvPr>
          <p:cNvSpPr txBox="1"/>
          <p:nvPr/>
        </p:nvSpPr>
        <p:spPr>
          <a:xfrm>
            <a:off x="2756283" y="3758258"/>
            <a:ext cx="842480" cy="40539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+6,7%</a:t>
            </a:r>
          </a:p>
        </p:txBody>
      </p:sp>
      <p:sp>
        <p:nvSpPr>
          <p:cNvPr id="30" name="AutoShape 20">
            <a:extLst>
              <a:ext uri="{FF2B5EF4-FFF2-40B4-BE49-F238E27FC236}">
                <a16:creationId xmlns:a16="http://schemas.microsoft.com/office/drawing/2014/main" id="{9444707E-7349-4ED1-9917-FA4930D0EE89}"/>
              </a:ext>
            </a:extLst>
          </p:cNvPr>
          <p:cNvSpPr>
            <a:spLocks noChangeArrowheads="1"/>
          </p:cNvSpPr>
          <p:nvPr/>
        </p:nvSpPr>
        <p:spPr bwMode="auto">
          <a:xfrm>
            <a:off x="7574686" y="3166752"/>
            <a:ext cx="540000" cy="216874"/>
          </a:xfrm>
          <a:prstGeom prst="rightArrow">
            <a:avLst>
              <a:gd name="adj1" fmla="val 50000"/>
              <a:gd name="adj2" fmla="val 60638"/>
            </a:avLst>
          </a:prstGeom>
          <a:solidFill>
            <a:srgbClr val="2C973E"/>
          </a:solidFill>
          <a:ln w="57150">
            <a:solidFill>
              <a:srgbClr val="808080"/>
            </a:solidFill>
            <a:miter lim="800000"/>
            <a:headEnd/>
            <a:tailEnd/>
          </a:ln>
          <a:effectLst/>
        </p:spPr>
        <p:txBody>
          <a:bodyPr vert="horz" wrap="none" lIns="91440" tIns="45720" rIns="91440" bIns="45720"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endParaRPr lang="nb-NO" altLang="nb-NO">
              <a:solidFill>
                <a:srgbClr val="000000"/>
              </a:solidFill>
            </a:endParaRPr>
          </a:p>
        </p:txBody>
      </p:sp>
      <p:sp>
        <p:nvSpPr>
          <p:cNvPr id="31" name="TextBox 1">
            <a:extLst>
              <a:ext uri="{FF2B5EF4-FFF2-40B4-BE49-F238E27FC236}">
                <a16:creationId xmlns:a16="http://schemas.microsoft.com/office/drawing/2014/main" id="{9C4A6630-3C36-4342-80C5-B95F8F37B51E}"/>
              </a:ext>
            </a:extLst>
          </p:cNvPr>
          <p:cNvSpPr txBox="1"/>
          <p:nvPr/>
        </p:nvSpPr>
        <p:spPr>
          <a:xfrm>
            <a:off x="7435172" y="2778045"/>
            <a:ext cx="930608" cy="360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+17,1%</a:t>
            </a:r>
          </a:p>
        </p:txBody>
      </p:sp>
      <p:sp>
        <p:nvSpPr>
          <p:cNvPr id="32" name="AutoShape 20">
            <a:extLst>
              <a:ext uri="{FF2B5EF4-FFF2-40B4-BE49-F238E27FC236}">
                <a16:creationId xmlns:a16="http://schemas.microsoft.com/office/drawing/2014/main" id="{CBEA4A95-59D9-4BBE-95CC-3D205D62EF22}"/>
              </a:ext>
            </a:extLst>
          </p:cNvPr>
          <p:cNvSpPr>
            <a:spLocks noChangeArrowheads="1"/>
          </p:cNvSpPr>
          <p:nvPr/>
        </p:nvSpPr>
        <p:spPr bwMode="auto">
          <a:xfrm>
            <a:off x="7574686" y="4122319"/>
            <a:ext cx="540000" cy="216874"/>
          </a:xfrm>
          <a:prstGeom prst="rightArrow">
            <a:avLst>
              <a:gd name="adj1" fmla="val 50000"/>
              <a:gd name="adj2" fmla="val 60638"/>
            </a:avLst>
          </a:prstGeom>
          <a:solidFill>
            <a:srgbClr val="2C973E"/>
          </a:solidFill>
          <a:ln w="57150">
            <a:solidFill>
              <a:srgbClr val="FFEB00"/>
            </a:solidFill>
            <a:miter lim="800000"/>
            <a:headEnd/>
            <a:tailEnd/>
          </a:ln>
          <a:effectLst/>
        </p:spPr>
        <p:txBody>
          <a:bodyPr vert="horz" wrap="none" lIns="91440" tIns="45720" rIns="91440" bIns="45720"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endParaRPr lang="nb-NO" altLang="nb-NO">
              <a:solidFill>
                <a:srgbClr val="000000"/>
              </a:solidFill>
            </a:endParaRPr>
          </a:p>
        </p:txBody>
      </p:sp>
      <p:sp>
        <p:nvSpPr>
          <p:cNvPr id="33" name="TextBox 1">
            <a:extLst>
              <a:ext uri="{FF2B5EF4-FFF2-40B4-BE49-F238E27FC236}">
                <a16:creationId xmlns:a16="http://schemas.microsoft.com/office/drawing/2014/main" id="{C25EC517-969C-425B-B58B-AD8469E2363A}"/>
              </a:ext>
            </a:extLst>
          </p:cNvPr>
          <p:cNvSpPr txBox="1"/>
          <p:nvPr/>
        </p:nvSpPr>
        <p:spPr>
          <a:xfrm>
            <a:off x="7425644" y="3757308"/>
            <a:ext cx="912289" cy="360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+16,8%</a:t>
            </a:r>
          </a:p>
        </p:txBody>
      </p:sp>
    </p:spTree>
    <p:extLst>
      <p:ext uri="{BB962C8B-B14F-4D97-AF65-F5344CB8AC3E}">
        <p14:creationId xmlns:p14="http://schemas.microsoft.com/office/powerpoint/2010/main" val="618336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41" name="think-cell Slide" r:id="rId5" imgW="270" imgH="270" progId="TCLayout.ActiveDocument.1">
                  <p:embed/>
                </p:oleObj>
              </mc:Choice>
              <mc:Fallback>
                <p:oleObj name="think-cell Slide" r:id="rId5" imgW="270" imgH="270"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hu-HU" sz="2800" dirty="0">
                <a:latin typeface="Arial" panose="020B0604020202020204" pitchFamily="34" charset="0"/>
              </a:rPr>
              <a:t>A 2021. évi </a:t>
            </a:r>
            <a:r>
              <a:rPr lang="hu-HU" sz="2800" dirty="0">
                <a:solidFill>
                  <a:schemeClr val="accent1"/>
                </a:solidFill>
                <a:latin typeface="Arial" panose="020B0604020202020204" pitchFamily="34" charset="0"/>
              </a:rPr>
              <a:t>73,2 milliárd </a:t>
            </a:r>
            <a:r>
              <a:rPr lang="hu-HU" sz="2800" dirty="0">
                <a:latin typeface="Arial" panose="020B0604020202020204" pitchFamily="34" charset="0"/>
              </a:rPr>
              <a:t>Ft-os Televíziós Reklámtorta megoszlása* (millió forintban és százalékosan)</a:t>
            </a:r>
            <a:endParaRPr lang="en-GB" sz="2800" dirty="0">
              <a:solidFill>
                <a:srgbClr val="2C973E"/>
              </a:solidFill>
              <a:latin typeface="Arial" panose="020B0604020202020204" pitchFamily="34" charset="0"/>
            </a:endParaRPr>
          </a:p>
        </p:txBody>
      </p:sp>
      <p:sp>
        <p:nvSpPr>
          <p:cNvPr id="5"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sp>
        <p:nvSpPr>
          <p:cNvPr id="10" name="TextBox 5">
            <a:extLst>
              <a:ext uri="{FF2B5EF4-FFF2-40B4-BE49-F238E27FC236}">
                <a16:creationId xmlns:a16="http://schemas.microsoft.com/office/drawing/2014/main" id="{8ECFC5D7-FA21-438A-BBE1-5C6BE6109DDA}"/>
              </a:ext>
            </a:extLst>
          </p:cNvPr>
          <p:cNvSpPr txBox="1"/>
          <p:nvPr/>
        </p:nvSpPr>
        <p:spPr>
          <a:xfrm>
            <a:off x="7356795" y="6480326"/>
            <a:ext cx="2806461" cy="220090"/>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85000"/>
              </a:lnSpc>
              <a:spcAft>
                <a:spcPts val="600"/>
              </a:spcAft>
              <a:buClr>
                <a:schemeClr val="accent2"/>
              </a:buClr>
              <a:buSzPct val="70000"/>
            </a:pPr>
            <a:r>
              <a:rPr lang="hu-HU" sz="1400" dirty="0"/>
              <a:t>* Árubarter figyelembevétele nélkül.</a:t>
            </a:r>
          </a:p>
        </p:txBody>
      </p:sp>
      <p:graphicFrame>
        <p:nvGraphicFramePr>
          <p:cNvPr id="8" name="Chart 7">
            <a:extLst>
              <a:ext uri="{FF2B5EF4-FFF2-40B4-BE49-F238E27FC236}">
                <a16:creationId xmlns:a16="http://schemas.microsoft.com/office/drawing/2014/main" id="{AA88CD37-B77E-4B28-9727-91CCABFFC5D6}"/>
              </a:ext>
            </a:extLst>
          </p:cNvPr>
          <p:cNvGraphicFramePr>
            <a:graphicFrameLocks/>
          </p:cNvGraphicFramePr>
          <p:nvPr>
            <p:extLst>
              <p:ext uri="{D42A27DB-BD31-4B8C-83A1-F6EECF244321}">
                <p14:modId xmlns:p14="http://schemas.microsoft.com/office/powerpoint/2010/main" val="3157337573"/>
              </p:ext>
            </p:extLst>
          </p:nvPr>
        </p:nvGraphicFramePr>
        <p:xfrm>
          <a:off x="1149681" y="1208056"/>
          <a:ext cx="8398800" cy="52308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025712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z="2300" dirty="0">
                <a:latin typeface="Arial" panose="020B0604020202020204" pitchFamily="34" charset="0"/>
              </a:rPr>
              <a:t>Televíziós </a:t>
            </a:r>
            <a:r>
              <a:rPr lang="hu-HU" sz="2300" dirty="0">
                <a:solidFill>
                  <a:schemeClr val="bg1"/>
                </a:solidFill>
                <a:latin typeface="Arial" panose="020B0604020202020204" pitchFamily="34" charset="0"/>
              </a:rPr>
              <a:t>reklámbevételek megoszlása kereskedelmi spot és non-spot, valamint állami </a:t>
            </a:r>
            <a:r>
              <a:rPr lang="hu-HU" sz="2300" dirty="0">
                <a:latin typeface="Arial" panose="020B0604020202020204" pitchFamily="34" charset="0"/>
              </a:rPr>
              <a:t>bevételek között* (millió forintban)</a:t>
            </a:r>
          </a:p>
        </p:txBody>
      </p:sp>
      <p:sp>
        <p:nvSpPr>
          <p:cNvPr id="6"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sp>
        <p:nvSpPr>
          <p:cNvPr id="11" name="TextBox 5">
            <a:extLst>
              <a:ext uri="{FF2B5EF4-FFF2-40B4-BE49-F238E27FC236}">
                <a16:creationId xmlns:a16="http://schemas.microsoft.com/office/drawing/2014/main" id="{EF877DD0-F914-4995-8D0B-C4EA6485745A}"/>
              </a:ext>
            </a:extLst>
          </p:cNvPr>
          <p:cNvSpPr txBox="1"/>
          <p:nvPr/>
        </p:nvSpPr>
        <p:spPr>
          <a:xfrm>
            <a:off x="7185108" y="6604717"/>
            <a:ext cx="2806461" cy="220090"/>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85000"/>
              </a:lnSpc>
              <a:spcAft>
                <a:spcPts val="600"/>
              </a:spcAft>
              <a:buClr>
                <a:schemeClr val="accent2"/>
              </a:buClr>
              <a:buSzPct val="70000"/>
            </a:pPr>
            <a:r>
              <a:rPr lang="hu-HU" sz="1400" dirty="0"/>
              <a:t>* Árubarter figyelembevétele nélkül.</a:t>
            </a:r>
          </a:p>
        </p:txBody>
      </p:sp>
      <p:graphicFrame>
        <p:nvGraphicFramePr>
          <p:cNvPr id="13" name="Chart 12">
            <a:extLst>
              <a:ext uri="{FF2B5EF4-FFF2-40B4-BE49-F238E27FC236}">
                <a16:creationId xmlns:a16="http://schemas.microsoft.com/office/drawing/2014/main" id="{3C951040-21C8-46EC-86CA-4AE1AB7874C0}"/>
              </a:ext>
            </a:extLst>
          </p:cNvPr>
          <p:cNvGraphicFramePr>
            <a:graphicFrameLocks/>
          </p:cNvGraphicFramePr>
          <p:nvPr>
            <p:extLst>
              <p:ext uri="{D42A27DB-BD31-4B8C-83A1-F6EECF244321}">
                <p14:modId xmlns:p14="http://schemas.microsoft.com/office/powerpoint/2010/main" val="3640148558"/>
              </p:ext>
            </p:extLst>
          </p:nvPr>
        </p:nvGraphicFramePr>
        <p:xfrm>
          <a:off x="1061481" y="1341517"/>
          <a:ext cx="8575200" cy="5263200"/>
        </p:xfrm>
        <a:graphic>
          <a:graphicData uri="http://schemas.openxmlformats.org/drawingml/2006/chart">
            <c:chart xmlns:c="http://schemas.openxmlformats.org/drawingml/2006/chart" xmlns:r="http://schemas.openxmlformats.org/officeDocument/2006/relationships" r:id="rId3"/>
          </a:graphicData>
        </a:graphic>
      </p:graphicFrame>
      <p:cxnSp>
        <p:nvCxnSpPr>
          <p:cNvPr id="20" name="Straight Arrow Connector 19">
            <a:extLst>
              <a:ext uri="{FF2B5EF4-FFF2-40B4-BE49-F238E27FC236}">
                <a16:creationId xmlns:a16="http://schemas.microsoft.com/office/drawing/2014/main" id="{8038BEBD-F4C0-4C61-A0DB-C619CEE02470}"/>
              </a:ext>
            </a:extLst>
          </p:cNvPr>
          <p:cNvCxnSpPr/>
          <p:nvPr/>
        </p:nvCxnSpPr>
        <p:spPr>
          <a:xfrm>
            <a:off x="3426360" y="5647024"/>
            <a:ext cx="882226"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730D4D5D-20AA-4D1F-A3CE-531E0268941B}"/>
              </a:ext>
            </a:extLst>
          </p:cNvPr>
          <p:cNvCxnSpPr/>
          <p:nvPr/>
        </p:nvCxnSpPr>
        <p:spPr>
          <a:xfrm>
            <a:off x="5262594" y="5647024"/>
            <a:ext cx="882226"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82EC9FC1-3861-4CA9-B6A8-4829754B2214}"/>
              </a:ext>
            </a:extLst>
          </p:cNvPr>
          <p:cNvCxnSpPr/>
          <p:nvPr/>
        </p:nvCxnSpPr>
        <p:spPr>
          <a:xfrm>
            <a:off x="7185108" y="5647024"/>
            <a:ext cx="882226"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23" name="TextBox 1">
            <a:extLst>
              <a:ext uri="{FF2B5EF4-FFF2-40B4-BE49-F238E27FC236}">
                <a16:creationId xmlns:a16="http://schemas.microsoft.com/office/drawing/2014/main" id="{3306C6ED-9319-41C3-8300-60ABC48CB53C}"/>
              </a:ext>
            </a:extLst>
          </p:cNvPr>
          <p:cNvSpPr txBox="1"/>
          <p:nvPr/>
        </p:nvSpPr>
        <p:spPr>
          <a:xfrm>
            <a:off x="3383608" y="5247992"/>
            <a:ext cx="1019180"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+20,1%</a:t>
            </a:r>
          </a:p>
        </p:txBody>
      </p:sp>
      <p:sp>
        <p:nvSpPr>
          <p:cNvPr id="24" name="TextBox 1">
            <a:extLst>
              <a:ext uri="{FF2B5EF4-FFF2-40B4-BE49-F238E27FC236}">
                <a16:creationId xmlns:a16="http://schemas.microsoft.com/office/drawing/2014/main" id="{A5904932-BB0B-42F1-A75D-C28E5FBC942E}"/>
              </a:ext>
            </a:extLst>
          </p:cNvPr>
          <p:cNvSpPr txBox="1"/>
          <p:nvPr/>
        </p:nvSpPr>
        <p:spPr>
          <a:xfrm>
            <a:off x="5253326" y="5242032"/>
            <a:ext cx="839521"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+4,2%</a:t>
            </a:r>
          </a:p>
        </p:txBody>
      </p:sp>
      <p:cxnSp>
        <p:nvCxnSpPr>
          <p:cNvPr id="25" name="Straight Arrow Connector 24">
            <a:extLst>
              <a:ext uri="{FF2B5EF4-FFF2-40B4-BE49-F238E27FC236}">
                <a16:creationId xmlns:a16="http://schemas.microsoft.com/office/drawing/2014/main" id="{9CC60FF7-827F-4294-9809-3F70DBD1715A}"/>
              </a:ext>
            </a:extLst>
          </p:cNvPr>
          <p:cNvCxnSpPr/>
          <p:nvPr/>
        </p:nvCxnSpPr>
        <p:spPr>
          <a:xfrm>
            <a:off x="3407710" y="4189874"/>
            <a:ext cx="882226"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925F68A5-D8DD-4EBB-BB61-634E43A86C0C}"/>
              </a:ext>
            </a:extLst>
          </p:cNvPr>
          <p:cNvCxnSpPr/>
          <p:nvPr/>
        </p:nvCxnSpPr>
        <p:spPr>
          <a:xfrm>
            <a:off x="3426360" y="2866652"/>
            <a:ext cx="882226"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27" name="TextBox 1">
            <a:extLst>
              <a:ext uri="{FF2B5EF4-FFF2-40B4-BE49-F238E27FC236}">
                <a16:creationId xmlns:a16="http://schemas.microsoft.com/office/drawing/2014/main" id="{8C79DC1F-7B1C-4250-990E-0E773B9EA72E}"/>
              </a:ext>
            </a:extLst>
          </p:cNvPr>
          <p:cNvSpPr txBox="1"/>
          <p:nvPr/>
        </p:nvSpPr>
        <p:spPr>
          <a:xfrm>
            <a:off x="3383608" y="3790599"/>
            <a:ext cx="839521"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+4,7%</a:t>
            </a:r>
          </a:p>
        </p:txBody>
      </p:sp>
      <p:sp>
        <p:nvSpPr>
          <p:cNvPr id="29" name="TextBox 1">
            <a:extLst>
              <a:ext uri="{FF2B5EF4-FFF2-40B4-BE49-F238E27FC236}">
                <a16:creationId xmlns:a16="http://schemas.microsoft.com/office/drawing/2014/main" id="{86D0A2E1-DFE6-4A46-80FE-023EA9A82849}"/>
              </a:ext>
            </a:extLst>
          </p:cNvPr>
          <p:cNvSpPr txBox="1"/>
          <p:nvPr/>
        </p:nvSpPr>
        <p:spPr>
          <a:xfrm>
            <a:off x="5218812" y="2486780"/>
            <a:ext cx="926008"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+11,4%</a:t>
            </a:r>
          </a:p>
        </p:txBody>
      </p:sp>
      <p:cxnSp>
        <p:nvCxnSpPr>
          <p:cNvPr id="30" name="Straight Arrow Connector 29">
            <a:extLst>
              <a:ext uri="{FF2B5EF4-FFF2-40B4-BE49-F238E27FC236}">
                <a16:creationId xmlns:a16="http://schemas.microsoft.com/office/drawing/2014/main" id="{DAC8E12A-50CE-429F-8755-C7A95A1BD1AF}"/>
              </a:ext>
            </a:extLst>
          </p:cNvPr>
          <p:cNvCxnSpPr/>
          <p:nvPr/>
        </p:nvCxnSpPr>
        <p:spPr>
          <a:xfrm>
            <a:off x="5306376" y="2863724"/>
            <a:ext cx="882226"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31" name="TextBox 1">
            <a:extLst>
              <a:ext uri="{FF2B5EF4-FFF2-40B4-BE49-F238E27FC236}">
                <a16:creationId xmlns:a16="http://schemas.microsoft.com/office/drawing/2014/main" id="{27745D00-F141-40A8-B51C-F8827BFE37BC}"/>
              </a:ext>
            </a:extLst>
          </p:cNvPr>
          <p:cNvSpPr txBox="1"/>
          <p:nvPr/>
        </p:nvSpPr>
        <p:spPr>
          <a:xfrm>
            <a:off x="3383655" y="2486779"/>
            <a:ext cx="882226"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+15,3%</a:t>
            </a:r>
          </a:p>
        </p:txBody>
      </p:sp>
      <p:cxnSp>
        <p:nvCxnSpPr>
          <p:cNvPr id="32" name="Straight Arrow Connector 31">
            <a:extLst>
              <a:ext uri="{FF2B5EF4-FFF2-40B4-BE49-F238E27FC236}">
                <a16:creationId xmlns:a16="http://schemas.microsoft.com/office/drawing/2014/main" id="{15A1AEE6-F665-476D-9240-D8E208A08DDF}"/>
              </a:ext>
            </a:extLst>
          </p:cNvPr>
          <p:cNvCxnSpPr/>
          <p:nvPr/>
        </p:nvCxnSpPr>
        <p:spPr>
          <a:xfrm>
            <a:off x="5306335" y="4189874"/>
            <a:ext cx="882267"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33" name="TextBox 1">
            <a:extLst>
              <a:ext uri="{FF2B5EF4-FFF2-40B4-BE49-F238E27FC236}">
                <a16:creationId xmlns:a16="http://schemas.microsoft.com/office/drawing/2014/main" id="{7210A839-BEE9-4476-9F4B-D3C2472EC700}"/>
              </a:ext>
            </a:extLst>
          </p:cNvPr>
          <p:cNvSpPr txBox="1"/>
          <p:nvPr/>
        </p:nvSpPr>
        <p:spPr>
          <a:xfrm>
            <a:off x="5310457" y="3794919"/>
            <a:ext cx="78239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-6,0%</a:t>
            </a:r>
          </a:p>
        </p:txBody>
      </p:sp>
      <p:cxnSp>
        <p:nvCxnSpPr>
          <p:cNvPr id="34" name="Straight Arrow Connector 33">
            <a:extLst>
              <a:ext uri="{FF2B5EF4-FFF2-40B4-BE49-F238E27FC236}">
                <a16:creationId xmlns:a16="http://schemas.microsoft.com/office/drawing/2014/main" id="{58880C3E-76C9-4AD8-B392-DD9F92F4E2A8}"/>
              </a:ext>
            </a:extLst>
          </p:cNvPr>
          <p:cNvCxnSpPr/>
          <p:nvPr/>
        </p:nvCxnSpPr>
        <p:spPr>
          <a:xfrm>
            <a:off x="7201529" y="4189874"/>
            <a:ext cx="882226"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1B688C33-67CA-4F50-A0F8-B64DE38EF772}"/>
              </a:ext>
            </a:extLst>
          </p:cNvPr>
          <p:cNvCxnSpPr/>
          <p:nvPr/>
        </p:nvCxnSpPr>
        <p:spPr>
          <a:xfrm>
            <a:off x="7180178" y="2866652"/>
            <a:ext cx="882226"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36" name="TextBox 1">
            <a:extLst>
              <a:ext uri="{FF2B5EF4-FFF2-40B4-BE49-F238E27FC236}">
                <a16:creationId xmlns:a16="http://schemas.microsoft.com/office/drawing/2014/main" id="{4285D6AB-B5FE-4C0C-95B3-68AD7C69CBAF}"/>
              </a:ext>
            </a:extLst>
          </p:cNvPr>
          <p:cNvSpPr txBox="1"/>
          <p:nvPr/>
        </p:nvSpPr>
        <p:spPr>
          <a:xfrm>
            <a:off x="7132524" y="5247992"/>
            <a:ext cx="977534"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+14,7%</a:t>
            </a:r>
          </a:p>
        </p:txBody>
      </p:sp>
      <p:sp>
        <p:nvSpPr>
          <p:cNvPr id="38" name="TextBox 1">
            <a:extLst>
              <a:ext uri="{FF2B5EF4-FFF2-40B4-BE49-F238E27FC236}">
                <a16:creationId xmlns:a16="http://schemas.microsoft.com/office/drawing/2014/main" id="{E77E8933-27C9-4B86-992E-A8DA57844856}"/>
              </a:ext>
            </a:extLst>
          </p:cNvPr>
          <p:cNvSpPr txBox="1"/>
          <p:nvPr/>
        </p:nvSpPr>
        <p:spPr>
          <a:xfrm>
            <a:off x="7132524" y="3786026"/>
            <a:ext cx="977534"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+18,3%</a:t>
            </a:r>
          </a:p>
        </p:txBody>
      </p:sp>
      <p:sp>
        <p:nvSpPr>
          <p:cNvPr id="39" name="TextBox 1">
            <a:extLst>
              <a:ext uri="{FF2B5EF4-FFF2-40B4-BE49-F238E27FC236}">
                <a16:creationId xmlns:a16="http://schemas.microsoft.com/office/drawing/2014/main" id="{025C2DE1-0EC3-4BC1-9D97-A3111EDBE8F8}"/>
              </a:ext>
            </a:extLst>
          </p:cNvPr>
          <p:cNvSpPr txBox="1"/>
          <p:nvPr/>
        </p:nvSpPr>
        <p:spPr>
          <a:xfrm>
            <a:off x="7180177" y="2486778"/>
            <a:ext cx="839521"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+9,5%</a:t>
            </a:r>
          </a:p>
        </p:txBody>
      </p:sp>
    </p:spTree>
    <p:extLst>
      <p:ext uri="{BB962C8B-B14F-4D97-AF65-F5344CB8AC3E}">
        <p14:creationId xmlns:p14="http://schemas.microsoft.com/office/powerpoint/2010/main" val="1004681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10127827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65" name="think-cell Slide" r:id="rId6" imgW="270" imgH="270" progId="TCLayout.ActiveDocument.1">
                  <p:embed/>
                </p:oleObj>
              </mc:Choice>
              <mc:Fallback>
                <p:oleObj name="think-cell Slide" r:id="rId6" imgW="270" imgH="270"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hu-HU" sz="25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hu-HU" sz="2500" dirty="0">
                <a:solidFill>
                  <a:schemeClr val="bg1"/>
                </a:solidFill>
                <a:latin typeface="+mj-lt"/>
              </a:rPr>
              <a:t>Kereskedelmi reklámspotokból származó bevételek részaránya árubarter figyelembevétele nélkül (millió forintban)</a:t>
            </a:r>
          </a:p>
        </p:txBody>
      </p:sp>
      <p:sp>
        <p:nvSpPr>
          <p:cNvPr id="6" name="Footer Placeholder 3"/>
          <p:cNvSpPr>
            <a:spLocks noGrp="1"/>
          </p:cNvSpPr>
          <p:nvPr>
            <p:ph type="ftr" sz="quarter" idx="11"/>
          </p:nvPr>
        </p:nvSpPr>
        <p:spPr>
          <a:xfrm>
            <a:off x="3028339" y="7107754"/>
            <a:ext cx="4018129" cy="223113"/>
          </a:xfrm>
        </p:spPr>
        <p:txBody>
          <a:bodyPr/>
          <a:lstStyle/>
          <a:p>
            <a:r>
              <a:rPr lang="hu-HU" dirty="0"/>
              <a:t>TELEVÍZIÓS REKLÁMTORTA 2021</a:t>
            </a:r>
            <a:endParaRPr lang="en-GB" dirty="0"/>
          </a:p>
        </p:txBody>
      </p:sp>
      <p:graphicFrame>
        <p:nvGraphicFramePr>
          <p:cNvPr id="7" name="Chart 6">
            <a:extLst>
              <a:ext uri="{FF2B5EF4-FFF2-40B4-BE49-F238E27FC236}">
                <a16:creationId xmlns:a16="http://schemas.microsoft.com/office/drawing/2014/main" id="{634692EA-C487-4CDB-B605-4970EE513E39}"/>
              </a:ext>
            </a:extLst>
          </p:cNvPr>
          <p:cNvGraphicFramePr>
            <a:graphicFrameLocks/>
          </p:cNvGraphicFramePr>
          <p:nvPr>
            <p:extLst>
              <p:ext uri="{D42A27DB-BD31-4B8C-83A1-F6EECF244321}">
                <p14:modId xmlns:p14="http://schemas.microsoft.com/office/powerpoint/2010/main" val="829697441"/>
              </p:ext>
            </p:extLst>
          </p:nvPr>
        </p:nvGraphicFramePr>
        <p:xfrm>
          <a:off x="976881" y="1166586"/>
          <a:ext cx="8744400" cy="5641200"/>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39277877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QtKBvWuaSuqVnJvPyfPbw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9u17DfwpTUanByt.U_FVb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fyOTEPc9T_2bmgUWkhoDe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9u17DfwpTUanByt.U_FVb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9u17DfwpTUanByt.U_FVb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kl9xaB9dTEiqB.rDR9UsT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Nv1vuNGHTEKUfAMDm0w3i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VgQJWePxTtaFL2JlTYYVa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_bO3IOz3QZm3eQUZ3lL5fA"/>
</p:tagLst>
</file>

<file path=ppt/theme/theme1.xml><?xml version="1.0" encoding="utf-8"?>
<a:theme xmlns:a="http://schemas.openxmlformats.org/drawingml/2006/main" name="EY_Presentation_Regular_Print">
  <a:themeElements>
    <a:clrScheme name="Custom 2">
      <a:dk1>
        <a:srgbClr val="000000"/>
      </a:dk1>
      <a:lt1>
        <a:srgbClr val="808080"/>
      </a:lt1>
      <a:dk2>
        <a:srgbClr val="FFFFFF"/>
      </a:dk2>
      <a:lt2>
        <a:srgbClr val="80808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7846</TotalTime>
  <Words>1323</Words>
  <Application>Microsoft Office PowerPoint</Application>
  <PresentationFormat>Egyéni</PresentationFormat>
  <Paragraphs>242</Paragraphs>
  <Slides>17</Slides>
  <Notes>6</Notes>
  <HiddenSlides>0</HiddenSlides>
  <MMClips>0</MMClips>
  <ScaleCrop>false</ScaleCrop>
  <HeadingPairs>
    <vt:vector size="8" baseType="variant">
      <vt:variant>
        <vt:lpstr>Használt betűtípusok</vt:lpstr>
      </vt:variant>
      <vt:variant>
        <vt:i4>5</vt:i4>
      </vt:variant>
      <vt:variant>
        <vt:lpstr>Téma</vt:lpstr>
      </vt:variant>
      <vt:variant>
        <vt:i4>1</vt:i4>
      </vt:variant>
      <vt:variant>
        <vt:lpstr>Beágyazott OLE kiszolgálók</vt:lpstr>
      </vt:variant>
      <vt:variant>
        <vt:i4>1</vt:i4>
      </vt:variant>
      <vt:variant>
        <vt:lpstr>Diacímek</vt:lpstr>
      </vt:variant>
      <vt:variant>
        <vt:i4>17</vt:i4>
      </vt:variant>
    </vt:vector>
  </HeadingPairs>
  <TitlesOfParts>
    <vt:vector size="24" baseType="lpstr">
      <vt:lpstr>Arial</vt:lpstr>
      <vt:lpstr>Calibri</vt:lpstr>
      <vt:lpstr>EYInterstate</vt:lpstr>
      <vt:lpstr>EYInterstate Light</vt:lpstr>
      <vt:lpstr>EYInterstate Regular</vt:lpstr>
      <vt:lpstr>EY_Presentation_Regular_Print</vt:lpstr>
      <vt:lpstr>think-cell Slide</vt:lpstr>
      <vt:lpstr>TELEVÍZIÓS REKLÁMTORTA 2021</vt:lpstr>
      <vt:lpstr>Televíziós Reklámtorta 2021</vt:lpstr>
      <vt:lpstr>Adatszolgáltató televíziós csatornák listája: 79 csatorna</vt:lpstr>
      <vt:lpstr>2021-ben az előző évi reklámbevétel összesítési módszertant alkalmaztuk</vt:lpstr>
      <vt:lpstr>75 milliárdos az árubarterrel kiegészített 2021-es Televíziós Reklámtorta*</vt:lpstr>
      <vt:lpstr>Televíziós reklámpiac teljes árbevételének alakulása árubarter figyelembevételével és anélkül az elmúlt években* ** (millió forintban)</vt:lpstr>
      <vt:lpstr>A 2021. évi 73,2 milliárd Ft-os Televíziós Reklámtorta megoszlása* (millió forintban és százalékosan)</vt:lpstr>
      <vt:lpstr>Televíziós reklámbevételek megoszlása kereskedelmi spot és non-spot, valamint állami bevételek között* (millió forintban)</vt:lpstr>
      <vt:lpstr>Kereskedelmi reklámspotokból származó bevételek részaránya árubarter figyelembevétele nélkül (millió forintban)</vt:lpstr>
      <vt:lpstr>Az állami költések alakulása az elmúlt években (millió forintban)</vt:lpstr>
      <vt:lpstr>Televíziós reklámbevételek megoszlása az állami és nem állami bevételek között árubarter nélkül* (millió forintban)</vt:lpstr>
      <vt:lpstr>Televíziós reklámbevételek összege az elmúlt években állami és nem állami megbontásban árubarter nélkül* (millió forintban)</vt:lpstr>
      <vt:lpstr>Az árubarter ügyletekből származó bevételek alakulása az elmúlt három évben (millió forintban)</vt:lpstr>
      <vt:lpstr>Árubarter ügyletekből származó bevételek alakulása a 2021-es évben a spot és non-spot költések viszonyításában* (millió forintban és százalékosan)</vt:lpstr>
      <vt:lpstr>Összefoglaló</vt:lpstr>
      <vt:lpstr>PowerPoint-bemutató</vt:lpstr>
      <vt:lpstr>PowerPoint-bemutató</vt:lpstr>
    </vt:vector>
  </TitlesOfParts>
  <Company>Ernst &amp; Young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Mihaly Kovacs</dc:creator>
  <cp:lastModifiedBy>Nati</cp:lastModifiedBy>
  <cp:revision>429</cp:revision>
  <cp:lastPrinted>2014-02-12T13:28:39Z</cp:lastPrinted>
  <dcterms:created xsi:type="dcterms:W3CDTF">2013-03-29T21:33:05Z</dcterms:created>
  <dcterms:modified xsi:type="dcterms:W3CDTF">2022-02-22T11:04:07Z</dcterms:modified>
</cp:coreProperties>
</file>