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15"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custDataLst>
    <p:tags r:id="rId14"/>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C815614-6ACB-4FC4-81D2-9466BD9DDFD1}">
  <a:tblStyle styleId="{9C815614-6ACB-4FC4-81D2-9466BD9DDFD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6" name="Google Shape;39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7"/>
        <p:cNvGrpSpPr/>
        <p:nvPr/>
      </p:nvGrpSpPr>
      <p:grpSpPr>
        <a:xfrm>
          <a:off x="0" y="0"/>
          <a:ext cx="0" cy="0"/>
          <a:chOff x="0" y="0"/>
          <a:chExt cx="0" cy="0"/>
        </a:xfrm>
      </p:grpSpPr>
      <p:sp>
        <p:nvSpPr>
          <p:cNvPr id="548" name="Google Shape;548;p7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49" name="Google Shape;549;p7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3"/>
        <p:cNvGrpSpPr/>
        <p:nvPr/>
      </p:nvGrpSpPr>
      <p:grpSpPr>
        <a:xfrm>
          <a:off x="0" y="0"/>
          <a:ext cx="0" cy="0"/>
          <a:chOff x="0" y="0"/>
          <a:chExt cx="0" cy="0"/>
        </a:xfrm>
      </p:grpSpPr>
      <p:sp>
        <p:nvSpPr>
          <p:cNvPr id="554" name="Google Shape;554;g2b9087dc96e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5" name="Google Shape;555;g2b9087dc96e_0_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2b9087dc96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4" name="Google Shape;404;g2b9087dc96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Google Shape;417;g2b9087dc96e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8" name="Google Shape;418;g2b9087dc96e_0_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g2bca2022e26_1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6" name="Google Shape;446;g2bca2022e26_1_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g2b9087dc96e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3" name="Google Shape;463;g2b9087dc96e_0_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g2bca2022e26_1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0" name="Google Shape;490;g2bca2022e26_1_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g2b9087dc96e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3" name="Google Shape;513;g2b9087dc96e_0_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4"/>
        <p:cNvGrpSpPr/>
        <p:nvPr/>
      </p:nvGrpSpPr>
      <p:grpSpPr>
        <a:xfrm>
          <a:off x="0" y="0"/>
          <a:ext cx="0" cy="0"/>
          <a:chOff x="0" y="0"/>
          <a:chExt cx="0" cy="0"/>
        </a:xfrm>
      </p:grpSpPr>
      <p:sp>
        <p:nvSpPr>
          <p:cNvPr id="525" name="Google Shape;525;g2b9087dc96e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6" name="Google Shape;526;g2b9087dc96e_0_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g2b9087dc96e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1" name="Google Shape;541;g2b9087dc96e_0_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7"/>
        <p:cNvGrpSpPr/>
        <p:nvPr/>
      </p:nvGrpSpPr>
      <p:grpSpPr>
        <a:xfrm>
          <a:off x="0" y="0"/>
          <a:ext cx="0" cy="0"/>
          <a:chOff x="0" y="0"/>
          <a:chExt cx="0" cy="0"/>
        </a:xfrm>
      </p:grpSpPr>
      <p:sp>
        <p:nvSpPr>
          <p:cNvPr id="18" name="Google Shape;18;p2"/>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 name="Google Shape;19;p2"/>
          <p:cNvSpPr/>
          <p:nvPr/>
        </p:nvSpPr>
        <p:spPr>
          <a:xfrm>
            <a:off x="0" y="3429000"/>
            <a:ext cx="809625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2"/>
          <p:cNvSpPr/>
          <p:nvPr/>
        </p:nvSpPr>
        <p:spPr>
          <a:xfrm>
            <a:off x="8096250" y="0"/>
            <a:ext cx="409575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1" name="Google Shape;21;p2"/>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2"/>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3" name="Google Shape;23;p2"/>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75"/>
        <p:cNvGrpSpPr/>
        <p:nvPr/>
      </p:nvGrpSpPr>
      <p:grpSpPr>
        <a:xfrm>
          <a:off x="0" y="0"/>
          <a:ext cx="0" cy="0"/>
          <a:chOff x="0" y="0"/>
          <a:chExt cx="0" cy="0"/>
        </a:xfrm>
      </p:grpSpPr>
      <p:sp>
        <p:nvSpPr>
          <p:cNvPr id="76" name="Google Shape;76;p11"/>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77" name="Google Shape;77;p11"/>
          <p:cNvGrpSpPr/>
          <p:nvPr/>
        </p:nvGrpSpPr>
        <p:grpSpPr>
          <a:xfrm>
            <a:off x="0" y="0"/>
            <a:ext cx="12192000" cy="6858000"/>
            <a:chOff x="0" y="0"/>
            <a:chExt cx="12192000" cy="6858000"/>
          </a:xfrm>
        </p:grpSpPr>
        <p:sp>
          <p:nvSpPr>
            <p:cNvPr id="78" name="Google Shape;78;p11"/>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9" name="Google Shape;79;p11"/>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80" name="Google Shape;80;p11"/>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1" name="Google Shape;81;p11"/>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2"/>
        <p:cNvGrpSpPr/>
        <p:nvPr/>
      </p:nvGrpSpPr>
      <p:grpSpPr>
        <a:xfrm>
          <a:off x="0" y="0"/>
          <a:ext cx="0" cy="0"/>
          <a:chOff x="0" y="0"/>
          <a:chExt cx="0" cy="0"/>
        </a:xfrm>
      </p:grpSpPr>
      <p:sp>
        <p:nvSpPr>
          <p:cNvPr id="83" name="Google Shape;83;p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4" name="Google Shape;84;p12"/>
          <p:cNvGrpSpPr/>
          <p:nvPr/>
        </p:nvGrpSpPr>
        <p:grpSpPr>
          <a:xfrm>
            <a:off x="0" y="0"/>
            <a:ext cx="12192000" cy="6858000"/>
            <a:chOff x="0" y="0"/>
            <a:chExt cx="12192000" cy="6858000"/>
          </a:xfrm>
        </p:grpSpPr>
        <p:sp>
          <p:nvSpPr>
            <p:cNvPr id="85" name="Google Shape;85;p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6" name="Google Shape;86;p12"/>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87" name="Google Shape;87;p12"/>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8" name="Google Shape;88;p12"/>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9"/>
        <p:cNvGrpSpPr/>
        <p:nvPr/>
      </p:nvGrpSpPr>
      <p:grpSpPr>
        <a:xfrm>
          <a:off x="0" y="0"/>
          <a:ext cx="0" cy="0"/>
          <a:chOff x="0" y="0"/>
          <a:chExt cx="0" cy="0"/>
        </a:xfrm>
      </p:grpSpPr>
      <p:grpSp>
        <p:nvGrpSpPr>
          <p:cNvPr id="90" name="Google Shape;90;p13"/>
          <p:cNvGrpSpPr/>
          <p:nvPr/>
        </p:nvGrpSpPr>
        <p:grpSpPr>
          <a:xfrm>
            <a:off x="0" y="0"/>
            <a:ext cx="8914102" cy="6858001"/>
            <a:chOff x="0" y="0"/>
            <a:chExt cx="8914102" cy="6858001"/>
          </a:xfrm>
        </p:grpSpPr>
        <p:sp>
          <p:nvSpPr>
            <p:cNvPr id="91" name="Google Shape;91;p13"/>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2" name="Google Shape;92;p13"/>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3" name="Google Shape;93;p13"/>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4" name="Google Shape;94;p13"/>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95"/>
        <p:cNvGrpSpPr/>
        <p:nvPr/>
      </p:nvGrpSpPr>
      <p:grpSpPr>
        <a:xfrm>
          <a:off x="0" y="0"/>
          <a:ext cx="0" cy="0"/>
          <a:chOff x="0" y="0"/>
          <a:chExt cx="0" cy="0"/>
        </a:xfrm>
      </p:grpSpPr>
      <p:grpSp>
        <p:nvGrpSpPr>
          <p:cNvPr id="96" name="Google Shape;96;p14"/>
          <p:cNvGrpSpPr/>
          <p:nvPr/>
        </p:nvGrpSpPr>
        <p:grpSpPr>
          <a:xfrm>
            <a:off x="0" y="0"/>
            <a:ext cx="8914102" cy="6858001"/>
            <a:chOff x="0" y="0"/>
            <a:chExt cx="8914102" cy="6858001"/>
          </a:xfrm>
        </p:grpSpPr>
        <p:sp>
          <p:nvSpPr>
            <p:cNvPr id="97" name="Google Shape;97;p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8" name="Google Shape;98;p1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9" name="Google Shape;99;p14"/>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0" name="Google Shape;100;p1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101"/>
        <p:cNvGrpSpPr/>
        <p:nvPr/>
      </p:nvGrpSpPr>
      <p:grpSpPr>
        <a:xfrm>
          <a:off x="0" y="0"/>
          <a:ext cx="0" cy="0"/>
          <a:chOff x="0" y="0"/>
          <a:chExt cx="0" cy="0"/>
        </a:xfrm>
      </p:grpSpPr>
      <p:grpSp>
        <p:nvGrpSpPr>
          <p:cNvPr id="102" name="Google Shape;102;p15"/>
          <p:cNvGrpSpPr/>
          <p:nvPr/>
        </p:nvGrpSpPr>
        <p:grpSpPr>
          <a:xfrm>
            <a:off x="0" y="0"/>
            <a:ext cx="8914102" cy="6858001"/>
            <a:chOff x="0" y="0"/>
            <a:chExt cx="8914102" cy="6858001"/>
          </a:xfrm>
        </p:grpSpPr>
        <p:sp>
          <p:nvSpPr>
            <p:cNvPr id="103" name="Google Shape;103;p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4" name="Google Shape;104;p15"/>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105" name="Google Shape;105;p15"/>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6" name="Google Shape;106;p15"/>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07"/>
        <p:cNvGrpSpPr/>
        <p:nvPr/>
      </p:nvGrpSpPr>
      <p:grpSpPr>
        <a:xfrm>
          <a:off x="0" y="0"/>
          <a:ext cx="0" cy="0"/>
          <a:chOff x="0" y="0"/>
          <a:chExt cx="0" cy="0"/>
        </a:xfrm>
      </p:grpSpPr>
      <p:sp>
        <p:nvSpPr>
          <p:cNvPr id="108" name="Google Shape;108;p16"/>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9" name="Google Shape;109;p16"/>
          <p:cNvSpPr txBox="1">
            <a:spLocks noGrp="1"/>
          </p:cNvSpPr>
          <p:nvPr>
            <p:ph type="ctrTitle"/>
          </p:nvPr>
        </p:nvSpPr>
        <p:spPr>
          <a:xfrm>
            <a:off x="442914" y="750888"/>
            <a:ext cx="4675186" cy="2678112"/>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0" name="Google Shape;110;p16"/>
          <p:cNvSpPr txBox="1">
            <a:spLocks noGrp="1"/>
          </p:cNvSpPr>
          <p:nvPr>
            <p:ph type="subTitle" idx="1"/>
          </p:nvPr>
        </p:nvSpPr>
        <p:spPr>
          <a:xfrm>
            <a:off x="442913" y="3959352"/>
            <a:ext cx="4675187"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1" name="Google Shape;111;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2" name="Google Shape;112;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13" name="Google Shape;113;p1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14"/>
        <p:cNvGrpSpPr/>
        <p:nvPr/>
      </p:nvGrpSpPr>
      <p:grpSpPr>
        <a:xfrm>
          <a:off x="0" y="0"/>
          <a:ext cx="0" cy="0"/>
          <a:chOff x="0" y="0"/>
          <a:chExt cx="0" cy="0"/>
        </a:xfrm>
      </p:grpSpPr>
      <p:sp>
        <p:nvSpPr>
          <p:cNvPr id="115" name="Google Shape;115;p1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6" name="Google Shape;116;p1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17"/>
        <p:cNvGrpSpPr/>
        <p:nvPr/>
      </p:nvGrpSpPr>
      <p:grpSpPr>
        <a:xfrm>
          <a:off x="0" y="0"/>
          <a:ext cx="0" cy="0"/>
          <a:chOff x="0" y="0"/>
          <a:chExt cx="0" cy="0"/>
        </a:xfrm>
      </p:grpSpPr>
      <p:sp>
        <p:nvSpPr>
          <p:cNvPr id="118" name="Google Shape;118;p18"/>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9" name="Google Shape;119;p18"/>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20"/>
        <p:cNvGrpSpPr/>
        <p:nvPr/>
      </p:nvGrpSpPr>
      <p:grpSpPr>
        <a:xfrm>
          <a:off x="0" y="0"/>
          <a:ext cx="0" cy="0"/>
          <a:chOff x="0" y="0"/>
          <a:chExt cx="0" cy="0"/>
        </a:xfrm>
      </p:grpSpPr>
      <p:sp>
        <p:nvSpPr>
          <p:cNvPr id="121" name="Google Shape;121;p19"/>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2" name="Google Shape;122;p19"/>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3"/>
        <p:cNvGrpSpPr/>
        <p:nvPr/>
      </p:nvGrpSpPr>
      <p:grpSpPr>
        <a:xfrm>
          <a:off x="0" y="0"/>
          <a:ext cx="0" cy="0"/>
          <a:chOff x="0" y="0"/>
          <a:chExt cx="0" cy="0"/>
        </a:xfrm>
      </p:grpSpPr>
      <p:sp>
        <p:nvSpPr>
          <p:cNvPr id="124" name="Google Shape;124;p2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5" name="Google Shape;125;p2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24"/>
        <p:cNvGrpSpPr/>
        <p:nvPr/>
      </p:nvGrpSpPr>
      <p:grpSpPr>
        <a:xfrm>
          <a:off x="0" y="0"/>
          <a:ext cx="0" cy="0"/>
          <a:chOff x="0" y="0"/>
          <a:chExt cx="0" cy="0"/>
        </a:xfrm>
      </p:grpSpPr>
      <p:sp>
        <p:nvSpPr>
          <p:cNvPr id="25" name="Google Shape;25;p3"/>
          <p:cNvSpPr/>
          <p:nvPr/>
        </p:nvSpPr>
        <p:spPr>
          <a:xfrm>
            <a:off x="0" y="0"/>
            <a:ext cx="809625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3"/>
          <p:cNvSpPr/>
          <p:nvPr/>
        </p:nvSpPr>
        <p:spPr>
          <a:xfrm>
            <a:off x="0" y="3429000"/>
            <a:ext cx="809625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7" name="Google Shape;27;p3"/>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8" name="Google Shape;28;p3"/>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3"/>
          <p:cNvSpPr txBox="1">
            <a:spLocks noGrp="1"/>
          </p:cNvSpPr>
          <p:nvPr>
            <p:ph type="subTitle" idx="1"/>
          </p:nvPr>
        </p:nvSpPr>
        <p:spPr>
          <a:xfrm>
            <a:off x="442914" y="3749040"/>
            <a:ext cx="5477256"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30" name="Google Shape;30;p3"/>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6"/>
        <p:cNvGrpSpPr/>
        <p:nvPr/>
      </p:nvGrpSpPr>
      <p:grpSpPr>
        <a:xfrm>
          <a:off x="0" y="0"/>
          <a:ext cx="0" cy="0"/>
          <a:chOff x="0" y="0"/>
          <a:chExt cx="0" cy="0"/>
        </a:xfrm>
      </p:grpSpPr>
      <p:sp>
        <p:nvSpPr>
          <p:cNvPr id="127" name="Google Shape;127;p21"/>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8"/>
        <p:cNvGrpSpPr/>
        <p:nvPr/>
      </p:nvGrpSpPr>
      <p:grpSpPr>
        <a:xfrm>
          <a:off x="0" y="0"/>
          <a:ext cx="0" cy="0"/>
          <a:chOff x="0" y="0"/>
          <a:chExt cx="0" cy="0"/>
        </a:xfrm>
      </p:grpSpPr>
      <p:sp>
        <p:nvSpPr>
          <p:cNvPr id="129" name="Google Shape;129;p22"/>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30"/>
        <p:cNvGrpSpPr/>
        <p:nvPr/>
      </p:nvGrpSpPr>
      <p:grpSpPr>
        <a:xfrm>
          <a:off x="0" y="0"/>
          <a:ext cx="0" cy="0"/>
          <a:chOff x="0" y="0"/>
          <a:chExt cx="0" cy="0"/>
        </a:xfrm>
      </p:grpSpPr>
      <p:sp>
        <p:nvSpPr>
          <p:cNvPr id="131" name="Google Shape;131;p23"/>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32"/>
        <p:cNvGrpSpPr/>
        <p:nvPr/>
      </p:nvGrpSpPr>
      <p:grpSpPr>
        <a:xfrm>
          <a:off x="0" y="0"/>
          <a:ext cx="0" cy="0"/>
          <a:chOff x="0" y="0"/>
          <a:chExt cx="0" cy="0"/>
        </a:xfrm>
      </p:grpSpPr>
      <p:sp>
        <p:nvSpPr>
          <p:cNvPr id="133" name="Google Shape;133;p24"/>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4" name="Google Shape;134;p24"/>
          <p:cNvSpPr/>
          <p:nvPr/>
        </p:nvSpPr>
        <p:spPr>
          <a:xfrm>
            <a:off x="442913" y="1623703"/>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5" name="Google Shape;135;p2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36"/>
        <p:cNvGrpSpPr/>
        <p:nvPr/>
      </p:nvGrpSpPr>
      <p:grpSpPr>
        <a:xfrm>
          <a:off x="0" y="0"/>
          <a:ext cx="0" cy="0"/>
          <a:chOff x="0" y="0"/>
          <a:chExt cx="0" cy="0"/>
        </a:xfrm>
      </p:grpSpPr>
      <p:sp>
        <p:nvSpPr>
          <p:cNvPr id="137" name="Google Shape;137;p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8" name="Google Shape;138;p25"/>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9" name="Google Shape;139;p25"/>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0" name="Google Shape;140;p2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1" name="Google Shape;141;p25"/>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42"/>
        <p:cNvGrpSpPr/>
        <p:nvPr/>
      </p:nvGrpSpPr>
      <p:grpSpPr>
        <a:xfrm>
          <a:off x="0" y="0"/>
          <a:ext cx="0" cy="0"/>
          <a:chOff x="0" y="0"/>
          <a:chExt cx="0" cy="0"/>
        </a:xfrm>
      </p:grpSpPr>
      <p:sp>
        <p:nvSpPr>
          <p:cNvPr id="143" name="Google Shape;143;p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4" name="Google Shape;144;p26"/>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5" name="Google Shape;145;p26"/>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6" name="Google Shape;146;p2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47"/>
        <p:cNvGrpSpPr/>
        <p:nvPr/>
      </p:nvGrpSpPr>
      <p:grpSpPr>
        <a:xfrm>
          <a:off x="0" y="0"/>
          <a:ext cx="0" cy="0"/>
          <a:chOff x="0" y="0"/>
          <a:chExt cx="0" cy="0"/>
        </a:xfrm>
      </p:grpSpPr>
      <p:sp>
        <p:nvSpPr>
          <p:cNvPr id="148" name="Google Shape;148;p27"/>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49" name="Google Shape;149;p27"/>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0" name="Google Shape;150;p2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 name="Google Shape;151;p27"/>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52"/>
        <p:cNvGrpSpPr/>
        <p:nvPr/>
      </p:nvGrpSpPr>
      <p:grpSpPr>
        <a:xfrm>
          <a:off x="0" y="0"/>
          <a:ext cx="0" cy="0"/>
          <a:chOff x="0" y="0"/>
          <a:chExt cx="0" cy="0"/>
        </a:xfrm>
      </p:grpSpPr>
      <p:sp>
        <p:nvSpPr>
          <p:cNvPr id="153" name="Google Shape;153;p28"/>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4" name="Google Shape;154;p28"/>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5" name="Google Shape;155;p2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6" name="Google Shape;156;p28"/>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57"/>
        <p:cNvGrpSpPr/>
        <p:nvPr/>
      </p:nvGrpSpPr>
      <p:grpSpPr>
        <a:xfrm>
          <a:off x="0" y="0"/>
          <a:ext cx="0" cy="0"/>
          <a:chOff x="0" y="0"/>
          <a:chExt cx="0" cy="0"/>
        </a:xfrm>
      </p:grpSpPr>
      <p:sp>
        <p:nvSpPr>
          <p:cNvPr id="158" name="Google Shape;158;p29"/>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9" name="Google Shape;159;p29"/>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0" name="Google Shape;160;p2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61" name="Google Shape;161;p2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62"/>
        <p:cNvGrpSpPr/>
        <p:nvPr/>
      </p:nvGrpSpPr>
      <p:grpSpPr>
        <a:xfrm>
          <a:off x="0" y="0"/>
          <a:ext cx="0" cy="0"/>
          <a:chOff x="0" y="0"/>
          <a:chExt cx="0" cy="0"/>
        </a:xfrm>
      </p:grpSpPr>
      <p:sp>
        <p:nvSpPr>
          <p:cNvPr id="163" name="Google Shape;163;p30"/>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64" name="Google Shape;164;p30"/>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5" name="Google Shape;165;p3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66" name="Google Shape;166;p30"/>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1 Co-branding">
  <p:cSld name="Title Slide 1 Dark Grey">
    <p:spTree>
      <p:nvGrpSpPr>
        <p:cNvPr id="1" name="Shape 31"/>
        <p:cNvGrpSpPr/>
        <p:nvPr/>
      </p:nvGrpSpPr>
      <p:grpSpPr>
        <a:xfrm>
          <a:off x="0" y="0"/>
          <a:ext cx="0" cy="0"/>
          <a:chOff x="0" y="0"/>
          <a:chExt cx="0" cy="0"/>
        </a:xfrm>
      </p:grpSpPr>
      <p:sp>
        <p:nvSpPr>
          <p:cNvPr id="32" name="Google Shape;32;p4"/>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3" name="Google Shape;33;p4"/>
          <p:cNvSpPr/>
          <p:nvPr/>
        </p:nvSpPr>
        <p:spPr>
          <a:xfrm>
            <a:off x="0" y="3429000"/>
            <a:ext cx="809625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34" name="Google Shape;34;p4"/>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5" name="Google Shape;35;p4"/>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Google Shape;36;p4"/>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37" name="Google Shape;37;p4"/>
          <p:cNvPicPr preferRelativeResize="0"/>
          <p:nvPr/>
        </p:nvPicPr>
        <p:blipFill rotWithShape="1">
          <a:blip r:embed="rId2">
            <a:alphaModFix/>
          </a:blip>
          <a:srcRect/>
          <a:stretch/>
        </p:blipFill>
        <p:spPr>
          <a:xfrm>
            <a:off x="185139" y="5330952"/>
            <a:ext cx="1636776" cy="1351185"/>
          </a:xfrm>
          <a:prstGeom prst="rect">
            <a:avLst/>
          </a:prstGeom>
          <a:noFill/>
          <a:ln>
            <a:noFill/>
          </a:ln>
        </p:spPr>
      </p:pic>
      <p:sp>
        <p:nvSpPr>
          <p:cNvPr id="38" name="Google Shape;38;p4"/>
          <p:cNvSpPr txBox="1"/>
          <p:nvPr/>
        </p:nvSpPr>
        <p:spPr>
          <a:xfrm>
            <a:off x="10012838" y="5737800"/>
            <a:ext cx="1800000" cy="720000"/>
          </a:xfrm>
          <a:prstGeom prst="rect">
            <a:avLst/>
          </a:prstGeom>
          <a:solidFill>
            <a:srgbClr val="0060D7"/>
          </a:solidFill>
          <a:ln>
            <a:noFill/>
          </a:ln>
        </p:spPr>
        <p:txBody>
          <a:bodyPr spcFirstLastPara="1" wrap="square" lIns="91425" tIns="0" rIns="0" bIns="0" anchor="ctr" anchorCtr="0">
            <a:noAutofit/>
          </a:bodyPr>
          <a:lstStyle/>
          <a:p>
            <a:pPr marL="0" marR="0" lvl="0" indent="0" algn="l" rtl="0">
              <a:lnSpc>
                <a:spcPct val="85000"/>
              </a:lnSpc>
              <a:spcBef>
                <a:spcPts val="0"/>
              </a:spcBef>
              <a:spcAft>
                <a:spcPts val="0"/>
              </a:spcAft>
              <a:buNone/>
            </a:pPr>
            <a:r>
              <a:rPr lang="en-GB" sz="1200">
                <a:solidFill>
                  <a:srgbClr val="FFFFFF"/>
                </a:solidFill>
                <a:latin typeface="Arial"/>
                <a:ea typeface="Arial"/>
                <a:cs typeface="Arial"/>
                <a:sym typeface="Arial"/>
              </a:rPr>
              <a:t>Client logo goes here. </a:t>
            </a:r>
            <a:br>
              <a:rPr lang="en-GB" sz="1200">
                <a:solidFill>
                  <a:srgbClr val="FFFFFF"/>
                </a:solidFill>
                <a:latin typeface="Arial"/>
                <a:ea typeface="Arial"/>
                <a:cs typeface="Arial"/>
                <a:sym typeface="Arial"/>
              </a:rPr>
            </a:br>
            <a:r>
              <a:rPr lang="en-GB" sz="1200">
                <a:solidFill>
                  <a:srgbClr val="FFFFFF"/>
                </a:solidFill>
                <a:latin typeface="Arial"/>
                <a:ea typeface="Arial"/>
                <a:cs typeface="Arial"/>
                <a:sym typeface="Arial"/>
              </a:rPr>
              <a:t>Max 0.8"/20mm tall. </a:t>
            </a:r>
            <a:br>
              <a:rPr lang="en-GB" sz="1200">
                <a:solidFill>
                  <a:srgbClr val="FFFFFF"/>
                </a:solidFill>
                <a:latin typeface="Arial"/>
                <a:ea typeface="Arial"/>
                <a:cs typeface="Arial"/>
                <a:sym typeface="Arial"/>
              </a:rPr>
            </a:br>
            <a:r>
              <a:rPr lang="en-GB" sz="1200">
                <a:solidFill>
                  <a:srgbClr val="FFFFFF"/>
                </a:solidFill>
                <a:latin typeface="Arial"/>
                <a:ea typeface="Arial"/>
                <a:cs typeface="Arial"/>
                <a:sym typeface="Arial"/>
              </a:rPr>
              <a:t>Max 2"/50mm wide. </a:t>
            </a:r>
            <a:br>
              <a:rPr lang="en-GB" sz="1200">
                <a:solidFill>
                  <a:srgbClr val="FFFFFF"/>
                </a:solidFill>
                <a:latin typeface="Arial"/>
                <a:ea typeface="Arial"/>
                <a:cs typeface="Arial"/>
                <a:sym typeface="Arial"/>
              </a:rPr>
            </a:br>
            <a:r>
              <a:rPr lang="en-GB" sz="1200">
                <a:solidFill>
                  <a:srgbClr val="FFFFFF"/>
                </a:solidFill>
                <a:latin typeface="Arial"/>
                <a:ea typeface="Arial"/>
                <a:cs typeface="Arial"/>
                <a:sym typeface="Arial"/>
              </a:rPr>
              <a:t>Align bottom </a:t>
            </a:r>
            <a:r>
              <a:rPr lang="en-GB" sz="1200">
                <a:solidFill>
                  <a:srgbClr val="FFFFFF"/>
                </a:solidFill>
              </a:rPr>
              <a:t>right</a:t>
            </a:r>
            <a:r>
              <a:rPr lang="en-GB" sz="1200">
                <a:solidFill>
                  <a:srgbClr val="FFFFFF"/>
                </a:solidFill>
                <a:latin typeface="Arial"/>
                <a:ea typeface="Arial"/>
                <a:cs typeface="Arial"/>
                <a:sym typeface="Arial"/>
              </a:rPr>
              <a:t>.</a:t>
            </a:r>
            <a:endParaRPr>
              <a:solidFill>
                <a:srgbClr val="FFFFFF"/>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67"/>
        <p:cNvGrpSpPr/>
        <p:nvPr/>
      </p:nvGrpSpPr>
      <p:grpSpPr>
        <a:xfrm>
          <a:off x="0" y="0"/>
          <a:ext cx="0" cy="0"/>
          <a:chOff x="0" y="0"/>
          <a:chExt cx="0" cy="0"/>
        </a:xfrm>
      </p:grpSpPr>
      <p:sp>
        <p:nvSpPr>
          <p:cNvPr id="168" name="Google Shape;168;p31"/>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69" name="Google Shape;169;p31"/>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0" name="Google Shape;170;p3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1"/>
        <p:cNvGrpSpPr/>
        <p:nvPr/>
      </p:nvGrpSpPr>
      <p:grpSpPr>
        <a:xfrm>
          <a:off x="0" y="0"/>
          <a:ext cx="0" cy="0"/>
          <a:chOff x="0" y="0"/>
          <a:chExt cx="0" cy="0"/>
        </a:xfrm>
      </p:grpSpPr>
      <p:sp>
        <p:nvSpPr>
          <p:cNvPr id="172" name="Google Shape;172;p3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3" name="Google Shape;173;p32"/>
          <p:cNvSpPr txBox="1">
            <a:spLocks noGrp="1"/>
          </p:cNvSpPr>
          <p:nvPr>
            <p:ph type="body" idx="1"/>
          </p:nvPr>
        </p:nvSpPr>
        <p:spPr>
          <a:xfrm>
            <a:off x="442913" y="2103120"/>
            <a:ext cx="7418387" cy="407384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74" name="Google Shape;174;p3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75"/>
        <p:cNvGrpSpPr/>
        <p:nvPr/>
      </p:nvGrpSpPr>
      <p:grpSpPr>
        <a:xfrm>
          <a:off x="0" y="0"/>
          <a:ext cx="0" cy="0"/>
          <a:chOff x="0" y="0"/>
          <a:chExt cx="0" cy="0"/>
        </a:xfrm>
      </p:grpSpPr>
      <p:sp>
        <p:nvSpPr>
          <p:cNvPr id="176" name="Google Shape;176;p3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7" name="Google Shape;177;p33"/>
          <p:cNvSpPr txBox="1">
            <a:spLocks noGrp="1"/>
          </p:cNvSpPr>
          <p:nvPr>
            <p:ph type="body" idx="1"/>
          </p:nvPr>
        </p:nvSpPr>
        <p:spPr>
          <a:xfrm>
            <a:off x="442913" y="2103438"/>
            <a:ext cx="7418387"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78" name="Google Shape;178;p3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79" name="Google Shape;179;p33"/>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80"/>
        <p:cNvGrpSpPr/>
        <p:nvPr/>
      </p:nvGrpSpPr>
      <p:grpSpPr>
        <a:xfrm>
          <a:off x="0" y="0"/>
          <a:ext cx="0" cy="0"/>
          <a:chOff x="0" y="0"/>
          <a:chExt cx="0" cy="0"/>
        </a:xfrm>
      </p:grpSpPr>
      <p:sp>
        <p:nvSpPr>
          <p:cNvPr id="181" name="Google Shape;181;p34"/>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82" name="Google Shape;182;p34"/>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3" name="Google Shape;183;p3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84"/>
        <p:cNvGrpSpPr/>
        <p:nvPr/>
      </p:nvGrpSpPr>
      <p:grpSpPr>
        <a:xfrm>
          <a:off x="0" y="0"/>
          <a:ext cx="0" cy="0"/>
          <a:chOff x="0" y="0"/>
          <a:chExt cx="0" cy="0"/>
        </a:xfrm>
      </p:grpSpPr>
      <p:sp>
        <p:nvSpPr>
          <p:cNvPr id="185" name="Google Shape;185;p35"/>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86" name="Google Shape;186;p35"/>
          <p:cNvSpPr txBox="1">
            <a:spLocks noGrp="1"/>
          </p:cNvSpPr>
          <p:nvPr>
            <p:ph type="body" idx="2"/>
          </p:nvPr>
        </p:nvSpPr>
        <p:spPr>
          <a:xfrm>
            <a:off x="6275388" y="2103438"/>
            <a:ext cx="54737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87" name="Google Shape;187;p35"/>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8" name="Google Shape;188;p3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89"/>
        <p:cNvGrpSpPr/>
        <p:nvPr/>
      </p:nvGrpSpPr>
      <p:grpSpPr>
        <a:xfrm>
          <a:off x="0" y="0"/>
          <a:ext cx="0" cy="0"/>
          <a:chOff x="0" y="0"/>
          <a:chExt cx="0" cy="0"/>
        </a:xfrm>
      </p:grpSpPr>
      <p:sp>
        <p:nvSpPr>
          <p:cNvPr id="190" name="Google Shape;190;p36"/>
          <p:cNvSpPr txBox="1">
            <a:spLocks noGrp="1"/>
          </p:cNvSpPr>
          <p:nvPr>
            <p:ph type="body" idx="1"/>
          </p:nvPr>
        </p:nvSpPr>
        <p:spPr>
          <a:xfrm>
            <a:off x="442913"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91" name="Google Shape;191;p36"/>
          <p:cNvSpPr txBox="1">
            <a:spLocks noGrp="1"/>
          </p:cNvSpPr>
          <p:nvPr>
            <p:ph type="body" idx="2"/>
          </p:nvPr>
        </p:nvSpPr>
        <p:spPr>
          <a:xfrm>
            <a:off x="4332288"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92" name="Google Shape;192;p36"/>
          <p:cNvSpPr txBox="1">
            <a:spLocks noGrp="1"/>
          </p:cNvSpPr>
          <p:nvPr>
            <p:ph type="body" idx="3"/>
          </p:nvPr>
        </p:nvSpPr>
        <p:spPr>
          <a:xfrm>
            <a:off x="8220076"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93" name="Google Shape;193;p36"/>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4" name="Google Shape;194;p3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95"/>
        <p:cNvGrpSpPr/>
        <p:nvPr/>
      </p:nvGrpSpPr>
      <p:grpSpPr>
        <a:xfrm>
          <a:off x="0" y="0"/>
          <a:ext cx="0" cy="0"/>
          <a:chOff x="0" y="0"/>
          <a:chExt cx="0" cy="0"/>
        </a:xfrm>
      </p:grpSpPr>
      <p:sp>
        <p:nvSpPr>
          <p:cNvPr id="196" name="Google Shape;196;p37"/>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97" name="Google Shape;197;p37"/>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98" name="Google Shape;198;p37"/>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99" name="Google Shape;199;p37"/>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00" name="Google Shape;200;p3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1" name="Google Shape;201;p3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202"/>
        <p:cNvGrpSpPr/>
        <p:nvPr/>
      </p:nvGrpSpPr>
      <p:grpSpPr>
        <a:xfrm>
          <a:off x="0" y="0"/>
          <a:ext cx="0" cy="0"/>
          <a:chOff x="0" y="0"/>
          <a:chExt cx="0" cy="0"/>
        </a:xfrm>
      </p:grpSpPr>
      <p:sp>
        <p:nvSpPr>
          <p:cNvPr id="203" name="Google Shape;203;p38"/>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04" name="Google Shape;204;p38"/>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05" name="Google Shape;205;p38"/>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06" name="Google Shape;206;p38"/>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07" name="Google Shape;207;p38"/>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08" name="Google Shape;208;p3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9" name="Google Shape;209;p3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210"/>
        <p:cNvGrpSpPr/>
        <p:nvPr/>
      </p:nvGrpSpPr>
      <p:grpSpPr>
        <a:xfrm>
          <a:off x="0" y="0"/>
          <a:ext cx="0" cy="0"/>
          <a:chOff x="0" y="0"/>
          <a:chExt cx="0" cy="0"/>
        </a:xfrm>
      </p:grpSpPr>
      <p:sp>
        <p:nvSpPr>
          <p:cNvPr id="211" name="Google Shape;211;p39"/>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2" name="Google Shape;212;p39"/>
          <p:cNvSpPr txBox="1">
            <a:spLocks noGrp="1"/>
          </p:cNvSpPr>
          <p:nvPr>
            <p:ph type="body" idx="1"/>
          </p:nvPr>
        </p:nvSpPr>
        <p:spPr>
          <a:xfrm>
            <a:off x="442913" y="2103120"/>
            <a:ext cx="11306175" cy="407384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13" name="Google Shape;213;p3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214"/>
        <p:cNvGrpSpPr/>
        <p:nvPr/>
      </p:nvGrpSpPr>
      <p:grpSpPr>
        <a:xfrm>
          <a:off x="0" y="0"/>
          <a:ext cx="0" cy="0"/>
          <a:chOff x="0" y="0"/>
          <a:chExt cx="0" cy="0"/>
        </a:xfrm>
      </p:grpSpPr>
      <p:sp>
        <p:nvSpPr>
          <p:cNvPr id="215" name="Google Shape;215;p4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6" name="Google Shape;216;p4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39"/>
        <p:cNvGrpSpPr/>
        <p:nvPr/>
      </p:nvGrpSpPr>
      <p:grpSpPr>
        <a:xfrm>
          <a:off x="0" y="0"/>
          <a:ext cx="0" cy="0"/>
          <a:chOff x="0" y="0"/>
          <a:chExt cx="0" cy="0"/>
        </a:xfrm>
      </p:grpSpPr>
      <p:sp>
        <p:nvSpPr>
          <p:cNvPr id="40" name="Google Shape;40;p5"/>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5"/>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2" name="Google Shape;42;p5"/>
          <p:cNvPicPr preferRelativeResize="0"/>
          <p:nvPr/>
        </p:nvPicPr>
        <p:blipFill rotWithShape="1">
          <a:blip r:embed="rId2">
            <a:alphaModFix/>
          </a:blip>
          <a:srcRect/>
          <a:stretch/>
        </p:blipFill>
        <p:spPr>
          <a:xfrm>
            <a:off x="185139" y="5330952"/>
            <a:ext cx="1636776" cy="1351184"/>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217"/>
        <p:cNvGrpSpPr/>
        <p:nvPr/>
      </p:nvGrpSpPr>
      <p:grpSpPr>
        <a:xfrm>
          <a:off x="0" y="0"/>
          <a:ext cx="0" cy="0"/>
          <a:chOff x="0" y="0"/>
          <a:chExt cx="0" cy="0"/>
        </a:xfrm>
      </p:grpSpPr>
      <p:sp>
        <p:nvSpPr>
          <p:cNvPr id="218" name="Google Shape;218;p41"/>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19" name="Google Shape;219;p41"/>
          <p:cNvSpPr txBox="1">
            <a:spLocks noGrp="1"/>
          </p:cNvSpPr>
          <p:nvPr>
            <p:ph type="body" idx="1"/>
          </p:nvPr>
        </p:nvSpPr>
        <p:spPr>
          <a:xfrm>
            <a:off x="442913" y="2103438"/>
            <a:ext cx="5317807" cy="4068761"/>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20" name="Google Shape;220;p41"/>
          <p:cNvSpPr txBox="1">
            <a:spLocks noGrp="1"/>
          </p:cNvSpPr>
          <p:nvPr>
            <p:ph type="title"/>
          </p:nvPr>
        </p:nvSpPr>
        <p:spPr>
          <a:xfrm>
            <a:off x="442913" y="432000"/>
            <a:ext cx="5317807"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1" name="Google Shape;221;p4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222"/>
        <p:cNvGrpSpPr/>
        <p:nvPr/>
      </p:nvGrpSpPr>
      <p:grpSpPr>
        <a:xfrm>
          <a:off x="0" y="0"/>
          <a:ext cx="0" cy="0"/>
          <a:chOff x="0" y="0"/>
          <a:chExt cx="0" cy="0"/>
        </a:xfrm>
      </p:grpSpPr>
      <p:sp>
        <p:nvSpPr>
          <p:cNvPr id="223" name="Google Shape;223;p4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4" name="Google Shape;224;p4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5" name="Google Shape;225;p4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6" name="Google Shape;226;p4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27" name="Google Shape;227;p4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28" name="Google Shape;228;p4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29" name="Google Shape;229;p4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0" name="Google Shape;230;p4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1"/>
        <p:cNvGrpSpPr/>
        <p:nvPr/>
      </p:nvGrpSpPr>
      <p:grpSpPr>
        <a:xfrm>
          <a:off x="0" y="0"/>
          <a:ext cx="0" cy="0"/>
          <a:chOff x="0" y="0"/>
          <a:chExt cx="0" cy="0"/>
        </a:xfrm>
      </p:grpSpPr>
      <p:sp>
        <p:nvSpPr>
          <p:cNvPr id="232" name="Google Shape;232;p43"/>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3" name="Google Shape;233;p4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234"/>
        <p:cNvGrpSpPr/>
        <p:nvPr/>
      </p:nvGrpSpPr>
      <p:grpSpPr>
        <a:xfrm>
          <a:off x="0" y="0"/>
          <a:ext cx="0" cy="0"/>
          <a:chOff x="0" y="0"/>
          <a:chExt cx="0" cy="0"/>
        </a:xfrm>
      </p:grpSpPr>
      <p:sp>
        <p:nvSpPr>
          <p:cNvPr id="235" name="Google Shape;235;p44"/>
          <p:cNvSpPr txBox="1">
            <a:spLocks noGrp="1"/>
          </p:cNvSpPr>
          <p:nvPr>
            <p:ph type="body" idx="1"/>
          </p:nvPr>
        </p:nvSpPr>
        <p:spPr>
          <a:xfrm>
            <a:off x="442913"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6" name="Google Shape;236;p44"/>
          <p:cNvSpPr txBox="1">
            <a:spLocks noGrp="1"/>
          </p:cNvSpPr>
          <p:nvPr>
            <p:ph type="body" idx="2"/>
          </p:nvPr>
        </p:nvSpPr>
        <p:spPr>
          <a:xfrm>
            <a:off x="442913"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7" name="Google Shape;237;p44"/>
          <p:cNvSpPr txBox="1">
            <a:spLocks noGrp="1"/>
          </p:cNvSpPr>
          <p:nvPr>
            <p:ph type="body" idx="3"/>
          </p:nvPr>
        </p:nvSpPr>
        <p:spPr>
          <a:xfrm>
            <a:off x="4327524" y="2095500"/>
            <a:ext cx="3533775"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8" name="Google Shape;238;p44"/>
          <p:cNvSpPr txBox="1">
            <a:spLocks noGrp="1"/>
          </p:cNvSpPr>
          <p:nvPr>
            <p:ph type="body" idx="4"/>
          </p:nvPr>
        </p:nvSpPr>
        <p:spPr>
          <a:xfrm>
            <a:off x="8222571"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9" name="Google Shape;239;p44"/>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0" name="Google Shape;240;p4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41" name="Google Shape;241;p44"/>
          <p:cNvSpPr txBox="1">
            <a:spLocks noGrp="1"/>
          </p:cNvSpPr>
          <p:nvPr>
            <p:ph type="body" idx="5"/>
          </p:nvPr>
        </p:nvSpPr>
        <p:spPr>
          <a:xfrm>
            <a:off x="4327525" y="3599542"/>
            <a:ext cx="3533775"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2" name="Google Shape;242;p44"/>
          <p:cNvSpPr txBox="1">
            <a:spLocks noGrp="1"/>
          </p:cNvSpPr>
          <p:nvPr>
            <p:ph type="body" idx="6"/>
          </p:nvPr>
        </p:nvSpPr>
        <p:spPr>
          <a:xfrm>
            <a:off x="8222571"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243"/>
        <p:cNvGrpSpPr/>
        <p:nvPr/>
      </p:nvGrpSpPr>
      <p:grpSpPr>
        <a:xfrm>
          <a:off x="0" y="0"/>
          <a:ext cx="0" cy="0"/>
          <a:chOff x="0" y="0"/>
          <a:chExt cx="0" cy="0"/>
        </a:xfrm>
      </p:grpSpPr>
      <p:sp>
        <p:nvSpPr>
          <p:cNvPr id="244" name="Google Shape;244;p45"/>
          <p:cNvSpPr/>
          <p:nvPr/>
        </p:nvSpPr>
        <p:spPr>
          <a:xfrm>
            <a:off x="0" y="2103438"/>
            <a:ext cx="3971925" cy="4068762"/>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45" name="Google Shape;245;p45"/>
          <p:cNvSpPr txBox="1">
            <a:spLocks noGrp="1"/>
          </p:cNvSpPr>
          <p:nvPr>
            <p:ph type="body" idx="1"/>
          </p:nvPr>
        </p:nvSpPr>
        <p:spPr>
          <a:xfrm>
            <a:off x="360370" y="2103120"/>
            <a:ext cx="3611880" cy="173736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6" name="Google Shape;246;p45"/>
          <p:cNvSpPr txBox="1">
            <a:spLocks noGrp="1"/>
          </p:cNvSpPr>
          <p:nvPr>
            <p:ph type="body" idx="2"/>
          </p:nvPr>
        </p:nvSpPr>
        <p:spPr>
          <a:xfrm>
            <a:off x="442914" y="3931920"/>
            <a:ext cx="3328986" cy="2061784"/>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247" name="Google Shape;247;p45"/>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8" name="Google Shape;248;p4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249"/>
        <p:cNvGrpSpPr/>
        <p:nvPr/>
      </p:nvGrpSpPr>
      <p:grpSpPr>
        <a:xfrm>
          <a:off x="0" y="0"/>
          <a:ext cx="0" cy="0"/>
          <a:chOff x="0" y="0"/>
          <a:chExt cx="0" cy="0"/>
        </a:xfrm>
      </p:grpSpPr>
      <p:sp>
        <p:nvSpPr>
          <p:cNvPr id="250" name="Google Shape;250;p4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51" name="Google Shape;251;p46"/>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2" name="Google Shape;252;p4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53" name="Google Shape;253;p46"/>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254"/>
        <p:cNvGrpSpPr/>
        <p:nvPr/>
      </p:nvGrpSpPr>
      <p:grpSpPr>
        <a:xfrm>
          <a:off x="0" y="0"/>
          <a:ext cx="0" cy="0"/>
          <a:chOff x="0" y="0"/>
          <a:chExt cx="0" cy="0"/>
        </a:xfrm>
      </p:grpSpPr>
      <p:sp>
        <p:nvSpPr>
          <p:cNvPr id="255" name="Google Shape;255;p47"/>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6" name="Google Shape;256;p4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57" name="Google Shape;257;p47"/>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258"/>
        <p:cNvGrpSpPr/>
        <p:nvPr/>
      </p:nvGrpSpPr>
      <p:grpSpPr>
        <a:xfrm>
          <a:off x="0" y="0"/>
          <a:ext cx="0" cy="0"/>
          <a:chOff x="0" y="0"/>
          <a:chExt cx="0" cy="0"/>
        </a:xfrm>
      </p:grpSpPr>
      <p:sp>
        <p:nvSpPr>
          <p:cNvPr id="259" name="Google Shape;259;p48"/>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60" name="Google Shape;260;p4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1" name="Google Shape;261;p4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262"/>
        <p:cNvGrpSpPr/>
        <p:nvPr/>
      </p:nvGrpSpPr>
      <p:grpSpPr>
        <a:xfrm>
          <a:off x="0" y="0"/>
          <a:ext cx="0" cy="0"/>
          <a:chOff x="0" y="0"/>
          <a:chExt cx="0" cy="0"/>
        </a:xfrm>
      </p:grpSpPr>
      <p:sp>
        <p:nvSpPr>
          <p:cNvPr id="263" name="Google Shape;263;p49"/>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64" name="Google Shape;264;p49"/>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5" name="Google Shape;265;p4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66" name="Google Shape;266;p4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267"/>
        <p:cNvGrpSpPr/>
        <p:nvPr/>
      </p:nvGrpSpPr>
      <p:grpSpPr>
        <a:xfrm>
          <a:off x="0" y="0"/>
          <a:ext cx="0" cy="0"/>
          <a:chOff x="0" y="0"/>
          <a:chExt cx="0" cy="0"/>
        </a:xfrm>
      </p:grpSpPr>
      <p:sp>
        <p:nvSpPr>
          <p:cNvPr id="268" name="Google Shape;268;p50"/>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69" name="Google Shape;269;p50"/>
          <p:cNvSpPr txBox="1">
            <a:spLocks noGrp="1"/>
          </p:cNvSpPr>
          <p:nvPr>
            <p:ph type="body" idx="2"/>
          </p:nvPr>
        </p:nvSpPr>
        <p:spPr>
          <a:xfrm>
            <a:off x="3359638"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70" name="Google Shape;270;p50"/>
          <p:cNvSpPr txBox="1">
            <a:spLocks noGrp="1"/>
          </p:cNvSpPr>
          <p:nvPr>
            <p:ph type="body" idx="3"/>
          </p:nvPr>
        </p:nvSpPr>
        <p:spPr>
          <a:xfrm>
            <a:off x="6276363"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71" name="Google Shape;271;p50"/>
          <p:cNvSpPr txBox="1">
            <a:spLocks noGrp="1"/>
          </p:cNvSpPr>
          <p:nvPr>
            <p:ph type="body" idx="4"/>
          </p:nvPr>
        </p:nvSpPr>
        <p:spPr>
          <a:xfrm>
            <a:off x="9193088"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72" name="Google Shape;272;p50"/>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3" name="Google Shape;273;p5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3"/>
        <p:cNvGrpSpPr/>
        <p:nvPr/>
      </p:nvGrpSpPr>
      <p:grpSpPr>
        <a:xfrm>
          <a:off x="0" y="0"/>
          <a:ext cx="0" cy="0"/>
          <a:chOff x="0" y="0"/>
          <a:chExt cx="0" cy="0"/>
        </a:xfrm>
      </p:grpSpPr>
      <p:sp>
        <p:nvSpPr>
          <p:cNvPr id="44" name="Google Shape;44;p6"/>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5" name="Google Shape;45;p6"/>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6" name="Google Shape;46;p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274"/>
        <p:cNvGrpSpPr/>
        <p:nvPr/>
      </p:nvGrpSpPr>
      <p:grpSpPr>
        <a:xfrm>
          <a:off x="0" y="0"/>
          <a:ext cx="0" cy="0"/>
          <a:chOff x="0" y="0"/>
          <a:chExt cx="0" cy="0"/>
        </a:xfrm>
      </p:grpSpPr>
      <p:sp>
        <p:nvSpPr>
          <p:cNvPr id="275" name="Google Shape;275;p51"/>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6" name="Google Shape;276;p51"/>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7" name="Google Shape;277;p51"/>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8" name="Google Shape;278;p51"/>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9" name="Google Shape;279;p51"/>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280" name="Google Shape;280;p51"/>
          <p:cNvSpPr txBox="1">
            <a:spLocks noGrp="1"/>
          </p:cNvSpPr>
          <p:nvPr>
            <p:ph type="body" idx="2"/>
          </p:nvPr>
        </p:nvSpPr>
        <p:spPr>
          <a:xfrm>
            <a:off x="335963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281" name="Google Shape;281;p51"/>
          <p:cNvSpPr txBox="1">
            <a:spLocks noGrp="1"/>
          </p:cNvSpPr>
          <p:nvPr>
            <p:ph type="body" idx="3"/>
          </p:nvPr>
        </p:nvSpPr>
        <p:spPr>
          <a:xfrm>
            <a:off x="627636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282" name="Google Shape;282;p51"/>
          <p:cNvSpPr txBox="1">
            <a:spLocks noGrp="1"/>
          </p:cNvSpPr>
          <p:nvPr>
            <p:ph type="body" idx="4"/>
          </p:nvPr>
        </p:nvSpPr>
        <p:spPr>
          <a:xfrm>
            <a:off x="919308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283" name="Google Shape;283;p51"/>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4" name="Google Shape;284;p5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285"/>
        <p:cNvGrpSpPr/>
        <p:nvPr/>
      </p:nvGrpSpPr>
      <p:grpSpPr>
        <a:xfrm>
          <a:off x="0" y="0"/>
          <a:ext cx="0" cy="0"/>
          <a:chOff x="0" y="0"/>
          <a:chExt cx="0" cy="0"/>
        </a:xfrm>
      </p:grpSpPr>
      <p:sp>
        <p:nvSpPr>
          <p:cNvPr id="286" name="Google Shape;286;p52"/>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 name="Google Shape;287;p52"/>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8" name="Google Shape;288;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9" name="Google Shape;289;p52"/>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90" name="Google Shape;290;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1" name="Google Shape;291;p52"/>
          <p:cNvSpPr txBox="1"/>
          <p:nvPr/>
        </p:nvSpPr>
        <p:spPr>
          <a:xfrm>
            <a:off x="442913" y="4400548"/>
            <a:ext cx="5473699" cy="34049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pwc.com</a:t>
            </a:r>
            <a:endParaRPr sz="1200">
              <a:solidFill>
                <a:schemeClr val="dk1"/>
              </a:solidFill>
              <a:latin typeface="Arial"/>
              <a:ea typeface="Arial"/>
              <a:cs typeface="Arial"/>
              <a:sym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292"/>
        <p:cNvGrpSpPr/>
        <p:nvPr/>
      </p:nvGrpSpPr>
      <p:grpSpPr>
        <a:xfrm>
          <a:off x="0" y="0"/>
          <a:ext cx="0" cy="0"/>
          <a:chOff x="0" y="0"/>
          <a:chExt cx="0" cy="0"/>
        </a:xfrm>
      </p:grpSpPr>
      <p:sp>
        <p:nvSpPr>
          <p:cNvPr id="293" name="Google Shape;293;p53"/>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 name="Google Shape;294;p53"/>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5" name="Google Shape;295;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6" name="Google Shape;296;p53"/>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97" name="Google Shape;297;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8" name="Google Shape;298;p53"/>
          <p:cNvSpPr txBox="1"/>
          <p:nvPr/>
        </p:nvSpPr>
        <p:spPr>
          <a:xfrm>
            <a:off x="442913" y="4400548"/>
            <a:ext cx="5473699" cy="34049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pwc.com</a:t>
            </a:r>
            <a:endParaRPr sz="1200">
              <a:solidFill>
                <a:schemeClr val="lt1"/>
              </a:solidFill>
              <a:latin typeface="Arial"/>
              <a:ea typeface="Arial"/>
              <a:cs typeface="Arial"/>
              <a:sym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299"/>
        <p:cNvGrpSpPr/>
        <p:nvPr/>
      </p:nvGrpSpPr>
      <p:grpSpPr>
        <a:xfrm>
          <a:off x="0" y="0"/>
          <a:ext cx="0" cy="0"/>
          <a:chOff x="0" y="0"/>
          <a:chExt cx="0" cy="0"/>
        </a:xfrm>
      </p:grpSpPr>
      <p:grpSp>
        <p:nvGrpSpPr>
          <p:cNvPr id="300" name="Google Shape;300;p54"/>
          <p:cNvGrpSpPr/>
          <p:nvPr/>
        </p:nvGrpSpPr>
        <p:grpSpPr>
          <a:xfrm>
            <a:off x="0" y="0"/>
            <a:ext cx="8914102" cy="6858001"/>
            <a:chOff x="0" y="0"/>
            <a:chExt cx="8914102" cy="6858001"/>
          </a:xfrm>
        </p:grpSpPr>
        <p:sp>
          <p:nvSpPr>
            <p:cNvPr id="301" name="Google Shape;301;p5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302" name="Google Shape;302;p5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303" name="Google Shape;303;p54"/>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4" name="Google Shape;304;p5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305"/>
        <p:cNvGrpSpPr/>
        <p:nvPr/>
      </p:nvGrpSpPr>
      <p:grpSpPr>
        <a:xfrm>
          <a:off x="0" y="0"/>
          <a:ext cx="0" cy="0"/>
          <a:chOff x="0" y="0"/>
          <a:chExt cx="0" cy="0"/>
        </a:xfrm>
      </p:grpSpPr>
      <p:sp>
        <p:nvSpPr>
          <p:cNvPr id="306" name="Google Shape;306;p55"/>
          <p:cNvSpPr txBox="1">
            <a:spLocks noGrp="1"/>
          </p:cNvSpPr>
          <p:nvPr>
            <p:ph type="body" idx="1"/>
          </p:nvPr>
        </p:nvSpPr>
        <p:spPr>
          <a:xfrm>
            <a:off x="442913" y="2103438"/>
            <a:ext cx="11306175"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07" name="Google Shape;307;p5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8" name="Google Shape;308;p5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09" name="Google Shape;309;p5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310"/>
        <p:cNvGrpSpPr/>
        <p:nvPr/>
      </p:nvGrpSpPr>
      <p:grpSpPr>
        <a:xfrm>
          <a:off x="0" y="0"/>
          <a:ext cx="0" cy="0"/>
          <a:chOff x="0" y="0"/>
          <a:chExt cx="0" cy="0"/>
        </a:xfrm>
      </p:grpSpPr>
      <p:sp>
        <p:nvSpPr>
          <p:cNvPr id="311" name="Google Shape;311;p5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12" name="Google Shape;312;p56"/>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3" name="Google Shape;313;p5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4" name="Google Shape;314;p56"/>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315"/>
        <p:cNvGrpSpPr/>
        <p:nvPr/>
      </p:nvGrpSpPr>
      <p:grpSpPr>
        <a:xfrm>
          <a:off x="0" y="0"/>
          <a:ext cx="0" cy="0"/>
          <a:chOff x="0" y="0"/>
          <a:chExt cx="0" cy="0"/>
        </a:xfrm>
      </p:grpSpPr>
      <p:sp>
        <p:nvSpPr>
          <p:cNvPr id="316" name="Google Shape;316;p57"/>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17" name="Google Shape;317;p57"/>
          <p:cNvSpPr txBox="1">
            <a:spLocks noGrp="1"/>
          </p:cNvSpPr>
          <p:nvPr>
            <p:ph type="body" idx="2"/>
          </p:nvPr>
        </p:nvSpPr>
        <p:spPr>
          <a:xfrm>
            <a:off x="6275388" y="2103437"/>
            <a:ext cx="5473699" cy="4068761"/>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18" name="Google Shape;318;p57"/>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9" name="Google Shape;319;p5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20" name="Google Shape;320;p57"/>
          <p:cNvSpPr txBox="1">
            <a:spLocks noGrp="1"/>
          </p:cNvSpPr>
          <p:nvPr>
            <p:ph type="subTitle" idx="3"/>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321"/>
        <p:cNvGrpSpPr/>
        <p:nvPr/>
      </p:nvGrpSpPr>
      <p:grpSpPr>
        <a:xfrm>
          <a:off x="0" y="0"/>
          <a:ext cx="0" cy="0"/>
          <a:chOff x="0" y="0"/>
          <a:chExt cx="0" cy="0"/>
        </a:xfrm>
      </p:grpSpPr>
      <p:sp>
        <p:nvSpPr>
          <p:cNvPr id="322" name="Google Shape;322;p5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23" name="Google Shape;323;p58"/>
          <p:cNvSpPr txBox="1">
            <a:spLocks noGrp="1"/>
          </p:cNvSpPr>
          <p:nvPr>
            <p:ph type="body" idx="1"/>
          </p:nvPr>
        </p:nvSpPr>
        <p:spPr>
          <a:xfrm>
            <a:off x="442913" y="2103438"/>
            <a:ext cx="5317807"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24" name="Google Shape;324;p58"/>
          <p:cNvSpPr txBox="1">
            <a:spLocks noGrp="1"/>
          </p:cNvSpPr>
          <p:nvPr>
            <p:ph type="title"/>
          </p:nvPr>
        </p:nvSpPr>
        <p:spPr>
          <a:xfrm>
            <a:off x="442914" y="430514"/>
            <a:ext cx="5317806"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5" name="Google Shape;325;p5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26" name="Google Shape;326;p58"/>
          <p:cNvSpPr txBox="1">
            <a:spLocks noGrp="1"/>
          </p:cNvSpPr>
          <p:nvPr>
            <p:ph type="subTitle" idx="2"/>
          </p:nvPr>
        </p:nvSpPr>
        <p:spPr>
          <a:xfrm>
            <a:off x="442912" y="933433"/>
            <a:ext cx="5317808"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327"/>
        <p:cNvGrpSpPr/>
        <p:nvPr/>
      </p:nvGrpSpPr>
      <p:grpSpPr>
        <a:xfrm>
          <a:off x="0" y="0"/>
          <a:ext cx="0" cy="0"/>
          <a:chOff x="0" y="0"/>
          <a:chExt cx="0" cy="0"/>
        </a:xfrm>
      </p:grpSpPr>
      <p:sp>
        <p:nvSpPr>
          <p:cNvPr id="328" name="Google Shape;328;p59"/>
          <p:cNvSpPr txBox="1">
            <a:spLocks noGrp="1"/>
          </p:cNvSpPr>
          <p:nvPr>
            <p:ph type="body" idx="1"/>
          </p:nvPr>
        </p:nvSpPr>
        <p:spPr>
          <a:xfrm>
            <a:off x="442913" y="2103439"/>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29" name="Google Shape;329;p59"/>
          <p:cNvSpPr txBox="1">
            <a:spLocks noGrp="1"/>
          </p:cNvSpPr>
          <p:nvPr>
            <p:ph type="body" idx="2"/>
          </p:nvPr>
        </p:nvSpPr>
        <p:spPr>
          <a:xfrm>
            <a:off x="4332288" y="2103439"/>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0" name="Google Shape;330;p59"/>
          <p:cNvSpPr txBox="1">
            <a:spLocks noGrp="1"/>
          </p:cNvSpPr>
          <p:nvPr>
            <p:ph type="body" idx="3"/>
          </p:nvPr>
        </p:nvSpPr>
        <p:spPr>
          <a:xfrm>
            <a:off x="8220076" y="2103439"/>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1" name="Google Shape;331;p59"/>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2" name="Google Shape;332;p5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3" name="Google Shape;333;p59"/>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334"/>
        <p:cNvGrpSpPr/>
        <p:nvPr/>
      </p:nvGrpSpPr>
      <p:grpSpPr>
        <a:xfrm>
          <a:off x="0" y="0"/>
          <a:ext cx="0" cy="0"/>
          <a:chOff x="0" y="0"/>
          <a:chExt cx="0" cy="0"/>
        </a:xfrm>
      </p:grpSpPr>
      <p:sp>
        <p:nvSpPr>
          <p:cNvPr id="335" name="Google Shape;335;p60"/>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6" name="Google Shape;336;p60"/>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7" name="Google Shape;337;p60"/>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8" name="Google Shape;338;p60"/>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39" name="Google Shape;339;p60"/>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0" name="Google Shape;340;p6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41" name="Google Shape;341;p60"/>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7"/>
        <p:cNvGrpSpPr/>
        <p:nvPr/>
      </p:nvGrpSpPr>
      <p:grpSpPr>
        <a:xfrm>
          <a:off x="0" y="0"/>
          <a:ext cx="0" cy="0"/>
          <a:chOff x="0" y="0"/>
          <a:chExt cx="0" cy="0"/>
        </a:xfrm>
      </p:grpSpPr>
      <p:sp>
        <p:nvSpPr>
          <p:cNvPr id="48" name="Google Shape;48;p7"/>
          <p:cNvSpPr/>
          <p:nvPr/>
        </p:nvSpPr>
        <p:spPr>
          <a:xfrm>
            <a:off x="6096000" y="0"/>
            <a:ext cx="6096000" cy="4575812"/>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9" name="Google Shape;49;p7"/>
          <p:cNvSpPr/>
          <p:nvPr/>
        </p:nvSpPr>
        <p:spPr>
          <a:xfrm>
            <a:off x="0" y="0"/>
            <a:ext cx="6096000" cy="4575812"/>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0" name="Google Shape;50;p7"/>
          <p:cNvSpPr/>
          <p:nvPr/>
        </p:nvSpPr>
        <p:spPr>
          <a:xfrm>
            <a:off x="0" y="4575812"/>
            <a:ext cx="6096000" cy="2282188"/>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1" name="Google Shape;51;p7"/>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7"/>
          <p:cNvSpPr txBox="1">
            <a:spLocks noGrp="1"/>
          </p:cNvSpPr>
          <p:nvPr>
            <p:ph type="subTitle" idx="1"/>
          </p:nvPr>
        </p:nvSpPr>
        <p:spPr>
          <a:xfrm>
            <a:off x="442913" y="5101594"/>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3" name="Google Shape;53;p7"/>
          <p:cNvPicPr preferRelativeResize="0"/>
          <p:nvPr/>
        </p:nvPicPr>
        <p:blipFill rotWithShape="1">
          <a:blip r:embed="rId2">
            <a:alphaModFix/>
          </a:blip>
          <a:srcRect/>
          <a:stretch/>
        </p:blipFill>
        <p:spPr>
          <a:xfrm>
            <a:off x="10337737" y="5330952"/>
            <a:ext cx="1636776" cy="1351185"/>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342"/>
        <p:cNvGrpSpPr/>
        <p:nvPr/>
      </p:nvGrpSpPr>
      <p:grpSpPr>
        <a:xfrm>
          <a:off x="0" y="0"/>
          <a:ext cx="0" cy="0"/>
          <a:chOff x="0" y="0"/>
          <a:chExt cx="0" cy="0"/>
        </a:xfrm>
      </p:grpSpPr>
      <p:sp>
        <p:nvSpPr>
          <p:cNvPr id="343" name="Google Shape;343;p61"/>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44" name="Google Shape;344;p61"/>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45" name="Google Shape;345;p61"/>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46" name="Google Shape;346;p61"/>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47" name="Google Shape;347;p61"/>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48" name="Google Shape;348;p61"/>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9" name="Google Shape;349;p6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50" name="Google Shape;350;p61"/>
          <p:cNvSpPr txBox="1">
            <a:spLocks noGrp="1"/>
          </p:cNvSpPr>
          <p:nvPr>
            <p:ph type="subTitle" idx="6"/>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351"/>
        <p:cNvGrpSpPr/>
        <p:nvPr/>
      </p:nvGrpSpPr>
      <p:grpSpPr>
        <a:xfrm>
          <a:off x="0" y="0"/>
          <a:ext cx="0" cy="0"/>
          <a:chOff x="0" y="0"/>
          <a:chExt cx="0" cy="0"/>
        </a:xfrm>
      </p:grpSpPr>
      <p:sp>
        <p:nvSpPr>
          <p:cNvPr id="352" name="Google Shape;352;p6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3" name="Google Shape;353;p6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4" name="Google Shape;354;p6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5" name="Google Shape;355;p6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56" name="Google Shape;356;p6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57" name="Google Shape;357;p6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58" name="Google Shape;358;p62"/>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9" name="Google Shape;359;p6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60" name="Google Shape;360;p62"/>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361"/>
        <p:cNvGrpSpPr/>
        <p:nvPr/>
      </p:nvGrpSpPr>
      <p:grpSpPr>
        <a:xfrm>
          <a:off x="0" y="0"/>
          <a:ext cx="0" cy="0"/>
          <a:chOff x="0" y="0"/>
          <a:chExt cx="0" cy="0"/>
        </a:xfrm>
      </p:grpSpPr>
      <p:sp>
        <p:nvSpPr>
          <p:cNvPr id="362" name="Google Shape;362;p63"/>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63" name="Google Shape;363;p63"/>
          <p:cNvSpPr txBox="1">
            <a:spLocks noGrp="1"/>
          </p:cNvSpPr>
          <p:nvPr>
            <p:ph type="body" idx="2"/>
          </p:nvPr>
        </p:nvSpPr>
        <p:spPr>
          <a:xfrm>
            <a:off x="3358198"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64" name="Google Shape;364;p63"/>
          <p:cNvSpPr txBox="1">
            <a:spLocks noGrp="1"/>
          </p:cNvSpPr>
          <p:nvPr>
            <p:ph type="body" idx="3"/>
          </p:nvPr>
        </p:nvSpPr>
        <p:spPr>
          <a:xfrm>
            <a:off x="6273483"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65" name="Google Shape;365;p63"/>
          <p:cNvSpPr txBox="1">
            <a:spLocks noGrp="1"/>
          </p:cNvSpPr>
          <p:nvPr>
            <p:ph type="body" idx="4"/>
          </p:nvPr>
        </p:nvSpPr>
        <p:spPr>
          <a:xfrm>
            <a:off x="9188767" y="3429000"/>
            <a:ext cx="256032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66" name="Google Shape;366;p6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7" name="Google Shape;367;p6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68" name="Google Shape;368;p63"/>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369"/>
        <p:cNvGrpSpPr/>
        <p:nvPr/>
      </p:nvGrpSpPr>
      <p:grpSpPr>
        <a:xfrm>
          <a:off x="0" y="0"/>
          <a:ext cx="0" cy="0"/>
          <a:chOff x="0" y="0"/>
          <a:chExt cx="0" cy="0"/>
        </a:xfrm>
      </p:grpSpPr>
      <p:sp>
        <p:nvSpPr>
          <p:cNvPr id="370" name="Google Shape;370;p64"/>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1" name="Google Shape;371;p64"/>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2" name="Google Shape;372;p64"/>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3" name="Google Shape;373;p64"/>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4" name="Google Shape;374;p64"/>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375" name="Google Shape;375;p64"/>
          <p:cNvSpPr txBox="1">
            <a:spLocks noGrp="1"/>
          </p:cNvSpPr>
          <p:nvPr>
            <p:ph type="body" idx="2"/>
          </p:nvPr>
        </p:nvSpPr>
        <p:spPr>
          <a:xfrm>
            <a:off x="335819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376" name="Google Shape;376;p64"/>
          <p:cNvSpPr txBox="1">
            <a:spLocks noGrp="1"/>
          </p:cNvSpPr>
          <p:nvPr>
            <p:ph type="body" idx="3"/>
          </p:nvPr>
        </p:nvSpPr>
        <p:spPr>
          <a:xfrm>
            <a:off x="627348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377" name="Google Shape;377;p64"/>
          <p:cNvSpPr txBox="1">
            <a:spLocks noGrp="1"/>
          </p:cNvSpPr>
          <p:nvPr>
            <p:ph type="body" idx="4"/>
          </p:nvPr>
        </p:nvSpPr>
        <p:spPr>
          <a:xfrm>
            <a:off x="918876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378" name="Google Shape;378;p64"/>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9" name="Google Shape;379;p6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80" name="Google Shape;380;p64"/>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381"/>
        <p:cNvGrpSpPr/>
        <p:nvPr/>
      </p:nvGrpSpPr>
      <p:grpSpPr>
        <a:xfrm>
          <a:off x="0" y="0"/>
          <a:ext cx="0" cy="0"/>
          <a:chOff x="0" y="0"/>
          <a:chExt cx="0" cy="0"/>
        </a:xfrm>
      </p:grpSpPr>
      <p:sp>
        <p:nvSpPr>
          <p:cNvPr id="382" name="Google Shape;382;p65"/>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383" name="Google Shape;383;p6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4" name="Google Shape;384;p6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85" name="Google Shape;385;p6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386"/>
        <p:cNvGrpSpPr/>
        <p:nvPr/>
      </p:nvGrpSpPr>
      <p:grpSpPr>
        <a:xfrm>
          <a:off x="0" y="0"/>
          <a:ext cx="0" cy="0"/>
          <a:chOff x="0" y="0"/>
          <a:chExt cx="0" cy="0"/>
        </a:xfrm>
      </p:grpSpPr>
      <p:sp>
        <p:nvSpPr>
          <p:cNvPr id="387" name="Google Shape;387;p66"/>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88"/>
        <p:cNvGrpSpPr/>
        <p:nvPr/>
      </p:nvGrpSpPr>
      <p:grpSpPr>
        <a:xfrm>
          <a:off x="0" y="0"/>
          <a:ext cx="0" cy="0"/>
          <a:chOff x="0" y="0"/>
          <a:chExt cx="0" cy="0"/>
        </a:xfrm>
      </p:grpSpPr>
      <p:sp>
        <p:nvSpPr>
          <p:cNvPr id="389" name="Google Shape;389;p6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90"/>
        <p:cNvGrpSpPr/>
        <p:nvPr/>
      </p:nvGrpSpPr>
      <p:grpSpPr>
        <a:xfrm>
          <a:off x="0" y="0"/>
          <a:ext cx="0" cy="0"/>
          <a:chOff x="0" y="0"/>
          <a:chExt cx="0" cy="0"/>
        </a:xfrm>
      </p:grpSpPr>
      <p:sp>
        <p:nvSpPr>
          <p:cNvPr id="391" name="Google Shape;391;p68"/>
          <p:cNvSpPr txBox="1">
            <a:spLocks noGrp="1"/>
          </p:cNvSpPr>
          <p:nvPr>
            <p:ph type="title"/>
          </p:nvPr>
        </p:nvSpPr>
        <p:spPr>
          <a:xfrm>
            <a:off x="415600" y="593367"/>
            <a:ext cx="11360700" cy="763500"/>
          </a:xfrm>
          <a:prstGeom prst="rect">
            <a:avLst/>
          </a:prstGeom>
          <a:noFill/>
          <a:ln>
            <a:noFill/>
          </a:ln>
        </p:spPr>
        <p:txBody>
          <a:bodyPr spcFirstLastPara="1" wrap="square" lIns="0" tIns="0" rIns="0" bIns="0" anchor="t" anchorCtr="0">
            <a:noAutofit/>
          </a:bodyPr>
          <a:lstStyle>
            <a:lvl1pPr lvl="0" algn="l" rtl="0">
              <a:lnSpc>
                <a:spcPct val="85000"/>
              </a:lnSpc>
              <a:spcBef>
                <a:spcPts val="0"/>
              </a:spcBef>
              <a:spcAft>
                <a:spcPts val="0"/>
              </a:spcAft>
              <a:buSzPts val="3200"/>
              <a:buNone/>
              <a:defRPr/>
            </a:lvl1pPr>
            <a:lvl2pPr lvl="1" algn="l" rtl="0">
              <a:lnSpc>
                <a:spcPct val="100000"/>
              </a:lnSpc>
              <a:spcBef>
                <a:spcPts val="0"/>
              </a:spcBef>
              <a:spcAft>
                <a:spcPts val="0"/>
              </a:spcAft>
              <a:buSzPts val="1500"/>
              <a:buNone/>
              <a:defRPr/>
            </a:lvl2pPr>
            <a:lvl3pPr lvl="2" algn="l" rtl="0">
              <a:lnSpc>
                <a:spcPct val="100000"/>
              </a:lnSpc>
              <a:spcBef>
                <a:spcPts val="0"/>
              </a:spcBef>
              <a:spcAft>
                <a:spcPts val="0"/>
              </a:spcAft>
              <a:buSzPts val="1500"/>
              <a:buNone/>
              <a:defRPr/>
            </a:lvl3pPr>
            <a:lvl4pPr lvl="3" algn="l" rtl="0">
              <a:lnSpc>
                <a:spcPct val="100000"/>
              </a:lnSpc>
              <a:spcBef>
                <a:spcPts val="0"/>
              </a:spcBef>
              <a:spcAft>
                <a:spcPts val="0"/>
              </a:spcAft>
              <a:buSzPts val="1500"/>
              <a:buNone/>
              <a:defRPr/>
            </a:lvl4pPr>
            <a:lvl5pPr lvl="4" algn="l" rtl="0">
              <a:lnSpc>
                <a:spcPct val="100000"/>
              </a:lnSpc>
              <a:spcBef>
                <a:spcPts val="0"/>
              </a:spcBef>
              <a:spcAft>
                <a:spcPts val="0"/>
              </a:spcAft>
              <a:buSzPts val="1500"/>
              <a:buNone/>
              <a:defRPr/>
            </a:lvl5pPr>
            <a:lvl6pPr lvl="5" algn="l" rtl="0">
              <a:lnSpc>
                <a:spcPct val="100000"/>
              </a:lnSpc>
              <a:spcBef>
                <a:spcPts val="0"/>
              </a:spcBef>
              <a:spcAft>
                <a:spcPts val="0"/>
              </a:spcAft>
              <a:buSzPts val="1500"/>
              <a:buNone/>
              <a:defRPr/>
            </a:lvl6pPr>
            <a:lvl7pPr lvl="6" algn="l" rtl="0">
              <a:lnSpc>
                <a:spcPct val="100000"/>
              </a:lnSpc>
              <a:spcBef>
                <a:spcPts val="0"/>
              </a:spcBef>
              <a:spcAft>
                <a:spcPts val="0"/>
              </a:spcAft>
              <a:buSzPts val="1500"/>
              <a:buNone/>
              <a:defRPr/>
            </a:lvl7pPr>
            <a:lvl8pPr lvl="7" algn="l" rtl="0">
              <a:lnSpc>
                <a:spcPct val="100000"/>
              </a:lnSpc>
              <a:spcBef>
                <a:spcPts val="0"/>
              </a:spcBef>
              <a:spcAft>
                <a:spcPts val="0"/>
              </a:spcAft>
              <a:buSzPts val="1500"/>
              <a:buNone/>
              <a:defRPr/>
            </a:lvl8pPr>
            <a:lvl9pPr lvl="8" algn="l" rtl="0">
              <a:lnSpc>
                <a:spcPct val="100000"/>
              </a:lnSpc>
              <a:spcBef>
                <a:spcPts val="0"/>
              </a:spcBef>
              <a:spcAft>
                <a:spcPts val="0"/>
              </a:spcAft>
              <a:buSzPts val="1500"/>
              <a:buNone/>
              <a:defRPr/>
            </a:lvl9pPr>
          </a:lstStyle>
          <a:p>
            <a:endParaRPr/>
          </a:p>
        </p:txBody>
      </p:sp>
      <p:sp>
        <p:nvSpPr>
          <p:cNvPr id="392" name="Google Shape;392;p68"/>
          <p:cNvSpPr txBox="1">
            <a:spLocks noGrp="1"/>
          </p:cNvSpPr>
          <p:nvPr>
            <p:ph type="body" idx="1"/>
          </p:nvPr>
        </p:nvSpPr>
        <p:spPr>
          <a:xfrm>
            <a:off x="415600" y="1536633"/>
            <a:ext cx="11360700" cy="4555200"/>
          </a:xfrm>
          <a:prstGeom prst="rect">
            <a:avLst/>
          </a:prstGeom>
          <a:noFill/>
          <a:ln>
            <a:noFill/>
          </a:ln>
        </p:spPr>
        <p:txBody>
          <a:bodyPr spcFirstLastPara="1" wrap="square" lIns="0" tIns="0" rIns="0" bIns="0" anchor="t" anchorCtr="0">
            <a:noAutofit/>
          </a:bodyPr>
          <a:lstStyle>
            <a:lvl1pPr marL="457200" lvl="0" indent="-330200" algn="l" rtl="0">
              <a:lnSpc>
                <a:spcPct val="100000"/>
              </a:lnSpc>
              <a:spcBef>
                <a:spcPts val="0"/>
              </a:spcBef>
              <a:spcAft>
                <a:spcPts val="0"/>
              </a:spcAft>
              <a:buSzPts val="1600"/>
              <a:buChar char="•"/>
              <a:defRPr/>
            </a:lvl1pPr>
            <a:lvl2pPr marL="914400" lvl="1" indent="-330200" algn="l" rtl="0">
              <a:lnSpc>
                <a:spcPct val="100000"/>
              </a:lnSpc>
              <a:spcBef>
                <a:spcPts val="700"/>
              </a:spcBef>
              <a:spcAft>
                <a:spcPts val="0"/>
              </a:spcAft>
              <a:buSzPts val="1600"/>
              <a:buChar char="–"/>
              <a:defRPr/>
            </a:lvl2pPr>
            <a:lvl3pPr marL="1371600" lvl="2" indent="-330200" algn="l" rtl="0">
              <a:lnSpc>
                <a:spcPct val="100000"/>
              </a:lnSpc>
              <a:spcBef>
                <a:spcPts val="700"/>
              </a:spcBef>
              <a:spcAft>
                <a:spcPts val="0"/>
              </a:spcAft>
              <a:buSzPts val="1600"/>
              <a:buChar char="•"/>
              <a:defRPr/>
            </a:lvl3pPr>
            <a:lvl4pPr marL="1828800" lvl="3" indent="-330200" algn="l" rtl="0">
              <a:lnSpc>
                <a:spcPct val="100000"/>
              </a:lnSpc>
              <a:spcBef>
                <a:spcPts val="700"/>
              </a:spcBef>
              <a:spcAft>
                <a:spcPts val="0"/>
              </a:spcAft>
              <a:buSzPts val="1600"/>
              <a:buChar char="–"/>
              <a:defRPr/>
            </a:lvl4pPr>
            <a:lvl5pPr marL="2286000" lvl="4" indent="-330200" algn="l" rtl="0">
              <a:lnSpc>
                <a:spcPct val="100000"/>
              </a:lnSpc>
              <a:spcBef>
                <a:spcPts val="700"/>
              </a:spcBef>
              <a:spcAft>
                <a:spcPts val="0"/>
              </a:spcAft>
              <a:buSzPts val="1600"/>
              <a:buChar char="•"/>
              <a:defRPr/>
            </a:lvl5pPr>
            <a:lvl6pPr marL="2743200" lvl="5" indent="-330200" algn="l" rtl="0">
              <a:lnSpc>
                <a:spcPct val="100000"/>
              </a:lnSpc>
              <a:spcBef>
                <a:spcPts val="700"/>
              </a:spcBef>
              <a:spcAft>
                <a:spcPts val="0"/>
              </a:spcAft>
              <a:buSzPts val="1600"/>
              <a:buChar char="–"/>
              <a:defRPr/>
            </a:lvl6pPr>
            <a:lvl7pPr marL="3200400" lvl="6" indent="-330200" algn="l" rtl="0">
              <a:lnSpc>
                <a:spcPct val="100000"/>
              </a:lnSpc>
              <a:spcBef>
                <a:spcPts val="700"/>
              </a:spcBef>
              <a:spcAft>
                <a:spcPts val="0"/>
              </a:spcAft>
              <a:buSzPts val="1600"/>
              <a:buChar char="•"/>
              <a:defRPr/>
            </a:lvl7pPr>
            <a:lvl8pPr marL="3657600" lvl="7" indent="-330200" algn="l" rtl="0">
              <a:lnSpc>
                <a:spcPct val="100000"/>
              </a:lnSpc>
              <a:spcBef>
                <a:spcPts val="700"/>
              </a:spcBef>
              <a:spcAft>
                <a:spcPts val="0"/>
              </a:spcAft>
              <a:buSzPts val="1600"/>
              <a:buChar char="–"/>
              <a:defRPr/>
            </a:lvl8pPr>
            <a:lvl9pPr marL="4114800" lvl="8" indent="-330200" algn="l" rtl="0">
              <a:lnSpc>
                <a:spcPct val="100000"/>
              </a:lnSpc>
              <a:spcBef>
                <a:spcPts val="700"/>
              </a:spcBef>
              <a:spcAft>
                <a:spcPts val="700"/>
              </a:spcAft>
              <a:buSzPts val="1600"/>
              <a:buChar char="•"/>
              <a:defRPr/>
            </a:lvl9pPr>
          </a:lstStyle>
          <a:p>
            <a:endParaRPr/>
          </a:p>
        </p:txBody>
      </p:sp>
      <p:sp>
        <p:nvSpPr>
          <p:cNvPr id="393" name="Google Shape;393;p68"/>
          <p:cNvSpPr txBox="1">
            <a:spLocks noGrp="1"/>
          </p:cNvSpPr>
          <p:nvPr>
            <p:ph type="sldNum" idx="12"/>
          </p:nvPr>
        </p:nvSpPr>
        <p:spPr>
          <a:xfrm>
            <a:off x="11296611" y="6217623"/>
            <a:ext cx="731700" cy="524700"/>
          </a:xfrm>
          <a:prstGeom prst="rect">
            <a:avLst/>
          </a:prstGeom>
          <a:noFill/>
          <a:ln>
            <a:noFill/>
          </a:ln>
        </p:spPr>
        <p:txBody>
          <a:bodyPr spcFirstLastPara="1" wrap="square" lIns="121900" tIns="121900" rIns="121900" bIns="121900" anchor="ctr" anchorCtr="0">
            <a:noAutofit/>
          </a:bodyPr>
          <a:lstStyle>
            <a:lvl1pPr marL="0" marR="0" lvl="0"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900"/>
              <a:buFont typeface="Arial"/>
              <a:buNone/>
              <a:defRPr sz="19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54"/>
        <p:cNvGrpSpPr/>
        <p:nvPr/>
      </p:nvGrpSpPr>
      <p:grpSpPr>
        <a:xfrm>
          <a:off x="0" y="0"/>
          <a:ext cx="0" cy="0"/>
          <a:chOff x="0" y="0"/>
          <a:chExt cx="0" cy="0"/>
        </a:xfrm>
      </p:grpSpPr>
      <p:sp>
        <p:nvSpPr>
          <p:cNvPr id="55" name="Google Shape;55;p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56" name="Google Shape;56;p8"/>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7" name="Google Shape;57;p8"/>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8" name="Google Shape;58;p8"/>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9" name="Google Shape;59;p8"/>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60" name="Google Shape;60;p8"/>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61"/>
        <p:cNvGrpSpPr/>
        <p:nvPr/>
      </p:nvGrpSpPr>
      <p:grpSpPr>
        <a:xfrm>
          <a:off x="0" y="0"/>
          <a:ext cx="0" cy="0"/>
          <a:chOff x="0" y="0"/>
          <a:chExt cx="0" cy="0"/>
        </a:xfrm>
      </p:grpSpPr>
      <p:grpSp>
        <p:nvGrpSpPr>
          <p:cNvPr id="62" name="Google Shape;62;p9"/>
          <p:cNvGrpSpPr/>
          <p:nvPr/>
        </p:nvGrpSpPr>
        <p:grpSpPr>
          <a:xfrm>
            <a:off x="0" y="0"/>
            <a:ext cx="12192000" cy="6858000"/>
            <a:chOff x="0" y="0"/>
            <a:chExt cx="12192000" cy="6858000"/>
          </a:xfrm>
        </p:grpSpPr>
        <p:grpSp>
          <p:nvGrpSpPr>
            <p:cNvPr id="63" name="Google Shape;63;p9"/>
            <p:cNvGrpSpPr/>
            <p:nvPr/>
          </p:nvGrpSpPr>
          <p:grpSpPr>
            <a:xfrm>
              <a:off x="0" y="0"/>
              <a:ext cx="12192000" cy="6858000"/>
              <a:chOff x="152400" y="152400"/>
              <a:chExt cx="12196764" cy="6862763"/>
            </a:xfrm>
          </p:grpSpPr>
          <p:sp>
            <p:nvSpPr>
              <p:cNvPr id="64" name="Google Shape;64;p9"/>
              <p:cNvSpPr/>
              <p:nvPr/>
            </p:nvSpPr>
            <p:spPr>
              <a:xfrm>
                <a:off x="152400" y="3775075"/>
                <a:ext cx="9142413" cy="777875"/>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 name="Google Shape;65;p9"/>
              <p:cNvSpPr/>
              <p:nvPr/>
            </p:nvSpPr>
            <p:spPr>
              <a:xfrm>
                <a:off x="152400" y="152400"/>
                <a:ext cx="12196764" cy="6862763"/>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66" name="Google Shape;66;p9"/>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67" name="Google Shape;67;p9"/>
          <p:cNvSpPr txBox="1">
            <a:spLocks noGrp="1"/>
          </p:cNvSpPr>
          <p:nvPr>
            <p:ph type="subTitle" idx="1"/>
          </p:nvPr>
        </p:nvSpPr>
        <p:spPr>
          <a:xfrm>
            <a:off x="442914" y="3713607"/>
            <a:ext cx="5473699" cy="592074"/>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8" name="Google Shape;68;p9"/>
          <p:cNvSpPr txBox="1">
            <a:spLocks noGrp="1"/>
          </p:cNvSpPr>
          <p:nvPr>
            <p:ph type="ctrTitle"/>
          </p:nvPr>
        </p:nvSpPr>
        <p:spPr>
          <a:xfrm>
            <a:off x="442914" y="428623"/>
            <a:ext cx="7418386"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69"/>
        <p:cNvGrpSpPr/>
        <p:nvPr/>
      </p:nvGrpSpPr>
      <p:grpSpPr>
        <a:xfrm>
          <a:off x="0" y="0"/>
          <a:ext cx="0" cy="0"/>
          <a:chOff x="0" y="0"/>
          <a:chExt cx="0" cy="0"/>
        </a:xfrm>
      </p:grpSpPr>
      <p:grpSp>
        <p:nvGrpSpPr>
          <p:cNvPr id="70" name="Google Shape;70;p10"/>
          <p:cNvGrpSpPr/>
          <p:nvPr/>
        </p:nvGrpSpPr>
        <p:grpSpPr>
          <a:xfrm>
            <a:off x="0" y="0"/>
            <a:ext cx="12192000" cy="6858000"/>
            <a:chOff x="0" y="0"/>
            <a:chExt cx="12192000" cy="6858000"/>
          </a:xfrm>
        </p:grpSpPr>
        <p:sp>
          <p:nvSpPr>
            <p:cNvPr id="71" name="Google Shape;71;p10"/>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2" name="Google Shape;72;p10"/>
            <p:cNvPicPr preferRelativeResize="0"/>
            <p:nvPr/>
          </p:nvPicPr>
          <p:blipFill rotWithShape="1">
            <a:blip r:embed="rId2">
              <a:alphaModFix/>
            </a:blip>
            <a:srcRect/>
            <a:stretch/>
          </p:blipFill>
          <p:spPr>
            <a:xfrm>
              <a:off x="185139" y="5330952"/>
              <a:ext cx="1636776" cy="1351185"/>
            </a:xfrm>
            <a:prstGeom prst="rect">
              <a:avLst/>
            </a:prstGeom>
            <a:noFill/>
            <a:ln>
              <a:noFill/>
            </a:ln>
          </p:spPr>
        </p:pic>
      </p:grpSp>
      <p:sp>
        <p:nvSpPr>
          <p:cNvPr id="73" name="Google Shape;73;p10"/>
          <p:cNvSpPr txBox="1">
            <a:spLocks noGrp="1"/>
          </p:cNvSpPr>
          <p:nvPr>
            <p:ph type="subTitle" idx="1"/>
          </p:nvPr>
        </p:nvSpPr>
        <p:spPr>
          <a:xfrm>
            <a:off x="442913" y="3713607"/>
            <a:ext cx="5473700" cy="594221"/>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74" name="Google Shape;74;p10"/>
          <p:cNvSpPr txBox="1">
            <a:spLocks noGrp="1"/>
          </p:cNvSpPr>
          <p:nvPr>
            <p:ph type="ctrTitle"/>
          </p:nvPr>
        </p:nvSpPr>
        <p:spPr>
          <a:xfrm>
            <a:off x="442912" y="428623"/>
            <a:ext cx="7418387"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image" Target="../media/image1.png"/><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42913" y="2103438"/>
            <a:ext cx="11306175"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 name="Google Shape;13;p1"/>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800"/>
              <a:t>HUN</a:t>
            </a:r>
            <a:endParaRPr sz="800"/>
          </a:p>
        </p:txBody>
      </p:sp>
      <p:sp>
        <p:nvSpPr>
          <p:cNvPr id="14" name="Google Shape;14;p1"/>
          <p:cNvSpPr txBox="1"/>
          <p:nvPr/>
        </p:nvSpPr>
        <p:spPr>
          <a:xfrm>
            <a:off x="442913" y="635508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solidFill>
                  <a:schemeClr val="dk1"/>
                </a:solidFill>
              </a:rPr>
              <a:t>Televíziós Reklámtorta 2023</a:t>
            </a:r>
            <a:endParaRPr/>
          </a:p>
        </p:txBody>
      </p:sp>
      <p:sp>
        <p:nvSpPr>
          <p:cNvPr id="15" name="Google Shape;15;p1"/>
          <p:cNvSpPr txBox="1"/>
          <p:nvPr/>
        </p:nvSpPr>
        <p:spPr>
          <a:xfrm>
            <a:off x="8218488" y="6355080"/>
            <a:ext cx="3530600" cy="1371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2024. feburár 15.</a:t>
            </a:r>
            <a:endParaRPr/>
          </a:p>
        </p:txBody>
      </p:sp>
      <p:pic>
        <p:nvPicPr>
          <p:cNvPr id="16" name="Google Shape;16;p1"/>
          <p:cNvPicPr preferRelativeResize="0"/>
          <p:nvPr/>
        </p:nvPicPr>
        <p:blipFill rotWithShape="1">
          <a:blip r:embed="rId69">
            <a:alphaModFix/>
          </a:blip>
          <a:srcRect r="51718" b="39445"/>
          <a:stretch/>
        </p:blipFill>
        <p:spPr>
          <a:xfrm>
            <a:off x="5146400" y="6224675"/>
            <a:ext cx="2258000" cy="3979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 id="2147483698" r:id="rId51"/>
    <p:sldLayoutId id="2147483699" r:id="rId52"/>
    <p:sldLayoutId id="2147483700" r:id="rId53"/>
    <p:sldLayoutId id="2147483701" r:id="rId54"/>
    <p:sldLayoutId id="2147483702" r:id="rId55"/>
    <p:sldLayoutId id="2147483703" r:id="rId56"/>
    <p:sldLayoutId id="2147483704" r:id="rId57"/>
    <p:sldLayoutId id="2147483705" r:id="rId58"/>
    <p:sldLayoutId id="2147483706" r:id="rId59"/>
    <p:sldLayoutId id="2147483707" r:id="rId60"/>
    <p:sldLayoutId id="2147483708" r:id="rId61"/>
    <p:sldLayoutId id="2147483709" r:id="rId62"/>
    <p:sldLayoutId id="2147483710" r:id="rId63"/>
    <p:sldLayoutId id="2147483711" r:id="rId64"/>
    <p:sldLayoutId id="2147483712" r:id="rId65"/>
    <p:sldLayoutId id="2147483713" r:id="rId66"/>
    <p:sldLayoutId id="2147483714" r:id="rId6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1.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9.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pic>
        <p:nvPicPr>
          <p:cNvPr id="398" name="Google Shape;398;p69"/>
          <p:cNvPicPr preferRelativeResize="0">
            <a:picLocks noGrp="1"/>
          </p:cNvPicPr>
          <p:nvPr>
            <p:ph type="pic" idx="2"/>
          </p:nvPr>
        </p:nvPicPr>
        <p:blipFill rotWithShape="1">
          <a:blip r:embed="rId3">
            <a:alphaModFix/>
          </a:blip>
          <a:srcRect l="5602" r="5602"/>
          <a:stretch/>
        </p:blipFill>
        <p:spPr>
          <a:xfrm>
            <a:off x="6096000" y="0"/>
            <a:ext cx="6096000" cy="4575900"/>
          </a:xfrm>
          <a:prstGeom prst="rect">
            <a:avLst/>
          </a:prstGeom>
          <a:noFill/>
          <a:ln>
            <a:noFill/>
          </a:ln>
        </p:spPr>
      </p:pic>
      <p:sp>
        <p:nvSpPr>
          <p:cNvPr id="399" name="Google Shape;399;p69"/>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p>
            <a:pPr marL="0" marR="0" lvl="0" indent="0" algn="l" rtl="0">
              <a:lnSpc>
                <a:spcPct val="85000"/>
              </a:lnSpc>
              <a:spcBef>
                <a:spcPts val="0"/>
              </a:spcBef>
              <a:spcAft>
                <a:spcPts val="0"/>
              </a:spcAft>
              <a:buClr>
                <a:schemeClr val="lt1"/>
              </a:buClr>
              <a:buSzPts val="5000"/>
              <a:buFont typeface="Georgia"/>
              <a:buNone/>
            </a:pPr>
            <a:r>
              <a:rPr lang="en-GB" dirty="0" err="1"/>
              <a:t>Televíziós</a:t>
            </a:r>
            <a:r>
              <a:rPr lang="en-GB" dirty="0"/>
              <a:t> </a:t>
            </a:r>
            <a:r>
              <a:rPr lang="hu-HU" dirty="0"/>
              <a:t>média</a:t>
            </a:r>
            <a:r>
              <a:rPr lang="en-GB" dirty="0" err="1"/>
              <a:t>mtorta</a:t>
            </a:r>
            <a:r>
              <a:rPr lang="en-GB" dirty="0"/>
              <a:t> 2023</a:t>
            </a:r>
            <a:endParaRPr sz="5000" b="0" i="0" u="none" strike="noStrike" cap="none" dirty="0">
              <a:solidFill>
                <a:schemeClr val="lt1"/>
              </a:solidFill>
              <a:latin typeface="Georgia"/>
              <a:ea typeface="Georgia"/>
              <a:cs typeface="Georgia"/>
              <a:sym typeface="Georgia"/>
            </a:endParaRPr>
          </a:p>
        </p:txBody>
      </p:sp>
      <p:sp>
        <p:nvSpPr>
          <p:cNvPr id="400" name="Google Shape;400;p69"/>
          <p:cNvSpPr txBox="1">
            <a:spLocks noGrp="1"/>
          </p:cNvSpPr>
          <p:nvPr>
            <p:ph type="subTitle" idx="1"/>
          </p:nvPr>
        </p:nvSpPr>
        <p:spPr>
          <a:xfrm>
            <a:off x="442913" y="5101594"/>
            <a:ext cx="5473700" cy="5943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600"/>
              <a:buFont typeface="Arial"/>
              <a:buNone/>
            </a:pPr>
            <a:r>
              <a:rPr lang="en-GB" dirty="0"/>
              <a:t>A 2024. </a:t>
            </a:r>
            <a:r>
              <a:rPr lang="en-GB" dirty="0" err="1"/>
              <a:t>évi</a:t>
            </a:r>
            <a:r>
              <a:rPr lang="en-GB" dirty="0"/>
              <a:t> </a:t>
            </a:r>
            <a:r>
              <a:rPr lang="en-GB" dirty="0" err="1"/>
              <a:t>televíziós</a:t>
            </a:r>
            <a:r>
              <a:rPr lang="en-GB" dirty="0"/>
              <a:t> </a:t>
            </a:r>
            <a:r>
              <a:rPr lang="hu-HU" dirty="0"/>
              <a:t>médiatorta</a:t>
            </a:r>
            <a:r>
              <a:rPr lang="en-GB" dirty="0"/>
              <a:t> </a:t>
            </a:r>
            <a:r>
              <a:rPr lang="en-GB" dirty="0" err="1"/>
              <a:t>felmérés</a:t>
            </a:r>
            <a:r>
              <a:rPr lang="en-GB" dirty="0"/>
              <a:t> </a:t>
            </a:r>
            <a:r>
              <a:rPr lang="en-GB" dirty="0" err="1"/>
              <a:t>eredményei</a:t>
            </a:r>
            <a:endParaRPr dirty="0"/>
          </a:p>
          <a:p>
            <a:pPr marL="0" marR="0" lvl="0" indent="0" algn="l" rtl="0">
              <a:lnSpc>
                <a:spcPct val="100000"/>
              </a:lnSpc>
              <a:spcBef>
                <a:spcPts val="0"/>
              </a:spcBef>
              <a:spcAft>
                <a:spcPts val="0"/>
              </a:spcAft>
              <a:buClr>
                <a:schemeClr val="lt1"/>
              </a:buClr>
              <a:buSzPts val="1600"/>
              <a:buFont typeface="Arial"/>
              <a:buNone/>
            </a:pPr>
            <a:r>
              <a:rPr lang="en-GB" dirty="0"/>
              <a:t>2024. </a:t>
            </a:r>
            <a:r>
              <a:rPr lang="en-GB" dirty="0" err="1"/>
              <a:t>február</a:t>
            </a:r>
            <a:r>
              <a:rPr lang="en-GB" dirty="0"/>
              <a:t> 15.</a:t>
            </a:r>
            <a:endParaRPr dirty="0"/>
          </a:p>
        </p:txBody>
      </p:sp>
      <p:pic>
        <p:nvPicPr>
          <p:cNvPr id="401" name="Google Shape;401;p69"/>
          <p:cNvPicPr preferRelativeResize="0"/>
          <p:nvPr/>
        </p:nvPicPr>
        <p:blipFill>
          <a:blip r:embed="rId4">
            <a:alphaModFix/>
          </a:blip>
          <a:stretch>
            <a:fillRect/>
          </a:stretch>
        </p:blipFill>
        <p:spPr>
          <a:xfrm>
            <a:off x="6182000" y="5875025"/>
            <a:ext cx="4229271" cy="5943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50"/>
        <p:cNvGrpSpPr/>
        <p:nvPr/>
      </p:nvGrpSpPr>
      <p:grpSpPr>
        <a:xfrm>
          <a:off x="0" y="0"/>
          <a:ext cx="0" cy="0"/>
          <a:chOff x="0" y="0"/>
          <a:chExt cx="0" cy="0"/>
        </a:xfrm>
      </p:grpSpPr>
      <p:sp>
        <p:nvSpPr>
          <p:cNvPr id="551" name="Google Shape;551;p78"/>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p>
            <a:pPr marL="0" marR="0" lvl="0" indent="0" algn="l" rtl="0">
              <a:lnSpc>
                <a:spcPct val="85000"/>
              </a:lnSpc>
              <a:spcBef>
                <a:spcPts val="0"/>
              </a:spcBef>
              <a:spcAft>
                <a:spcPts val="0"/>
              </a:spcAft>
              <a:buClr>
                <a:schemeClr val="lt1"/>
              </a:buClr>
              <a:buSzPts val="5800"/>
              <a:buFont typeface="Georgia"/>
              <a:buNone/>
            </a:pPr>
            <a:r>
              <a:rPr lang="en-GB"/>
              <a:t>Köszönjük!</a:t>
            </a:r>
            <a:endParaRPr/>
          </a:p>
        </p:txBody>
      </p:sp>
      <p:sp>
        <p:nvSpPr>
          <p:cNvPr id="552" name="Google Shape;552;p78"/>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b="0" i="0" u="none" strike="noStrike" cap="none">
                <a:solidFill>
                  <a:schemeClr val="lt1"/>
                </a:solidFill>
                <a:latin typeface="Arial"/>
                <a:ea typeface="Arial"/>
                <a:cs typeface="Arial"/>
                <a:sym typeface="Arial"/>
              </a:rPr>
              <a:t>© </a:t>
            </a:r>
            <a:r>
              <a:rPr lang="en-GB"/>
              <a:t>2024</a:t>
            </a:r>
            <a:r>
              <a:rPr lang="en-GB" sz="1200" b="0" i="0" u="none" strike="noStrike" cap="none">
                <a:solidFill>
                  <a:schemeClr val="lt1"/>
                </a:solidFill>
                <a:latin typeface="Arial"/>
                <a:ea typeface="Arial"/>
                <a:cs typeface="Arial"/>
                <a:sym typeface="Arial"/>
              </a:rPr>
              <a:t> PwC. All rights reserved. Not for further distribution without the permission of PwC. “PwC” refers to the network of member firms of PricewaterhouseCoopers International Limited (PwCIL), or, as the context requires, individual member firms of the PwC network. Each member firm is a separate legal entity and does not act as agent of PwCIL or any other member firm. PwCIL does not provide any services to clients. PwCIL is not responsible or liable for the acts or omissions of any of its member firms nor can it control the exercise of their professional judgment or bind them in any way. No member firm is responsible or liable for the acts or omissions of any other member firm nor can it control the exercise of another member firm’s professional judgment or bind another member firm or PwCIL in any way.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7" name="Google Shape;557;p79"/>
          <p:cNvSpPr txBox="1">
            <a:spLocks noGrp="1"/>
          </p:cNvSpPr>
          <p:nvPr>
            <p:ph type="title"/>
          </p:nvPr>
        </p:nvSpPr>
        <p:spPr>
          <a:xfrm>
            <a:off x="442925" y="432000"/>
            <a:ext cx="11306100" cy="13872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A felmérés a következő televíziós csatornák üzemeltetőinek reklámból származó árbevételi adataira terjedt ki</a:t>
            </a:r>
            <a:endParaRPr sz="2700"/>
          </a:p>
        </p:txBody>
      </p:sp>
      <p:sp>
        <p:nvSpPr>
          <p:cNvPr id="558" name="Google Shape;558;p79"/>
          <p:cNvSpPr/>
          <p:nvPr/>
        </p:nvSpPr>
        <p:spPr>
          <a:xfrm>
            <a:off x="914525" y="1770450"/>
            <a:ext cx="10416300" cy="4460400"/>
          </a:xfrm>
          <a:prstGeom prst="rect">
            <a:avLst/>
          </a:prstGeom>
          <a:solidFill>
            <a:srgbClr val="F3F3F3"/>
          </a:solidFill>
          <a:ln w="9525" cap="flat"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9" name="Google Shape;559;p79"/>
          <p:cNvSpPr txBox="1"/>
          <p:nvPr/>
        </p:nvSpPr>
        <p:spPr>
          <a:xfrm>
            <a:off x="914525" y="1846650"/>
            <a:ext cx="2532600" cy="4178400"/>
          </a:xfrm>
          <a:prstGeom prst="rect">
            <a:avLst/>
          </a:prstGeom>
          <a:noFill/>
          <a:ln>
            <a:noFill/>
          </a:ln>
        </p:spPr>
        <p:txBody>
          <a:bodyPr spcFirstLastPara="1" wrap="square" lIns="91425" tIns="91425" rIns="91425" bIns="91425" anchor="t" anchorCtr="0">
            <a:spAutoFit/>
          </a:bodyPr>
          <a:lstStyle/>
          <a:p>
            <a:pPr marL="457200" marR="0" lvl="0" indent="-304800" algn="l" rtl="0">
              <a:lnSpc>
                <a:spcPct val="115000"/>
              </a:lnSpc>
              <a:spcBef>
                <a:spcPts val="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RTL</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RTL KETTŐ</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Cool</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Film+</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RTL Gold</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Muzsika</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Sorozat+</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RTL HÁROM</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Paramount Channel</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Comedy Central</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Comedy Central Family</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Nickelodeon</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Nick Jr.</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Nicktoons</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HISTORY</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20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AMC</a:t>
            </a:r>
            <a:endParaRPr sz="1200" b="0" i="0" u="none" strike="noStrike" cap="none">
              <a:solidFill>
                <a:srgbClr val="000000"/>
              </a:solidFill>
              <a:latin typeface="Arial"/>
              <a:ea typeface="Arial"/>
              <a:cs typeface="Arial"/>
              <a:sym typeface="Arial"/>
            </a:endParaRPr>
          </a:p>
        </p:txBody>
      </p:sp>
      <p:sp>
        <p:nvSpPr>
          <p:cNvPr id="560" name="Google Shape;560;p79"/>
          <p:cNvSpPr txBox="1"/>
          <p:nvPr/>
        </p:nvSpPr>
        <p:spPr>
          <a:xfrm>
            <a:off x="2958769" y="1846650"/>
            <a:ext cx="2532600" cy="4178400"/>
          </a:xfrm>
          <a:prstGeom prst="rect">
            <a:avLst/>
          </a:prstGeom>
          <a:noFill/>
          <a:ln>
            <a:noFill/>
          </a:ln>
        </p:spPr>
        <p:txBody>
          <a:bodyPr spcFirstLastPara="1" wrap="square" lIns="91425" tIns="91425" rIns="91425" bIns="91425" anchor="t" anchorCtr="0">
            <a:spAutoFit/>
          </a:bodyPr>
          <a:lstStyle/>
          <a:p>
            <a:pPr marL="457200" marR="0" lvl="0" indent="-304800" algn="l" rtl="0">
              <a:lnSpc>
                <a:spcPct val="115000"/>
              </a:lnSpc>
              <a:spcBef>
                <a:spcPts val="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Film Café</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Film Mania</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Minimax</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JimJam</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Spektrum</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Spektrum Home</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TV Paprika</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Sport1</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Sport2</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Viasat3</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Viasat6</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AXN</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Viasat2</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Viasat Film</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Cartoon Network</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Boomerang</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20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Disney Channel</a:t>
            </a:r>
            <a:endParaRPr sz="1200" b="0" i="0" u="none" strike="noStrike" cap="none">
              <a:solidFill>
                <a:srgbClr val="000000"/>
              </a:solidFill>
              <a:latin typeface="Arial"/>
              <a:ea typeface="Arial"/>
              <a:cs typeface="Arial"/>
              <a:sym typeface="Arial"/>
            </a:endParaRPr>
          </a:p>
        </p:txBody>
      </p:sp>
      <p:sp>
        <p:nvSpPr>
          <p:cNvPr id="561" name="Google Shape;561;p79"/>
          <p:cNvSpPr txBox="1"/>
          <p:nvPr/>
        </p:nvSpPr>
        <p:spPr>
          <a:xfrm>
            <a:off x="5003013" y="1846650"/>
            <a:ext cx="2532600" cy="4178400"/>
          </a:xfrm>
          <a:prstGeom prst="rect">
            <a:avLst/>
          </a:prstGeom>
          <a:noFill/>
          <a:ln>
            <a:noFill/>
          </a:ln>
        </p:spPr>
        <p:txBody>
          <a:bodyPr spcFirstLastPara="1" wrap="square" lIns="91425" tIns="91425" rIns="91425" bIns="91425" anchor="t" anchorCtr="0">
            <a:spAutoFit/>
          </a:bodyPr>
          <a:lstStyle/>
          <a:p>
            <a:pPr marL="457200" marR="0" lvl="0" indent="-304800" algn="l" rtl="0">
              <a:lnSpc>
                <a:spcPct val="115000"/>
              </a:lnSpc>
              <a:spcBef>
                <a:spcPts val="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Nat Geo Wild</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National Geographic</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Music Channel</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Duna 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Duna World</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M1</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M2/Petőfi</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M4 Sport</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M4 Sport+</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M5</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TV2</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FEM3</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IZAURA</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JOCKY 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MOZI+</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MOZIVERZUM</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20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PRIME</a:t>
            </a:r>
            <a:endParaRPr sz="1200" b="0" i="0" u="none" strike="noStrike" cap="none">
              <a:solidFill>
                <a:srgbClr val="000000"/>
              </a:solidFill>
              <a:latin typeface="Arial"/>
              <a:ea typeface="Arial"/>
              <a:cs typeface="Arial"/>
              <a:sym typeface="Arial"/>
            </a:endParaRPr>
          </a:p>
        </p:txBody>
      </p:sp>
      <p:sp>
        <p:nvSpPr>
          <p:cNvPr id="562" name="Google Shape;562;p79"/>
          <p:cNvSpPr txBox="1"/>
          <p:nvPr/>
        </p:nvSpPr>
        <p:spPr>
          <a:xfrm>
            <a:off x="7047256" y="1846650"/>
            <a:ext cx="2532600" cy="4178400"/>
          </a:xfrm>
          <a:prstGeom prst="rect">
            <a:avLst/>
          </a:prstGeom>
          <a:noFill/>
          <a:ln>
            <a:noFill/>
          </a:ln>
        </p:spPr>
        <p:txBody>
          <a:bodyPr spcFirstLastPara="1" wrap="square" lIns="91425" tIns="91425" rIns="91425" bIns="91425" anchor="t" anchorCtr="0">
            <a:spAutoFit/>
          </a:bodyPr>
          <a:lstStyle/>
          <a:p>
            <a:pPr marL="457200" marR="0" lvl="0" indent="-304800" algn="l" rtl="0">
              <a:lnSpc>
                <a:spcPct val="115000"/>
              </a:lnSpc>
              <a:spcBef>
                <a:spcPts val="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SPILER1 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SPILER2 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Super TV2</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TV2 COMEDY</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TV2 KIDS</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TV2 SÉF</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ZENEBUTIK</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Arena4</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Film4</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Galaxy4</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SzPts val="1200"/>
              <a:buChar char="●"/>
            </a:pPr>
            <a:r>
              <a:rPr lang="en-GB" sz="1200"/>
              <a:t>Match4</a:t>
            </a:r>
            <a:endParaRPr sz="1200"/>
          </a:p>
          <a:p>
            <a:pPr marL="457200" marR="0" lvl="0" indent="-304800" algn="l" rtl="0">
              <a:lnSpc>
                <a:spcPct val="115000"/>
              </a:lnSpc>
              <a:spcBef>
                <a:spcPts val="200"/>
              </a:spcBef>
              <a:spcAft>
                <a:spcPts val="0"/>
              </a:spcAft>
              <a:buSzPts val="1200"/>
              <a:buChar char="●"/>
            </a:pPr>
            <a:r>
              <a:rPr lang="en-GB" sz="1200"/>
              <a:t>Max4</a:t>
            </a:r>
            <a:endParaRPr sz="1200"/>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Story4</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TV4</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Viasat Explore</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Viasat History</a:t>
            </a:r>
            <a:endParaRPr sz="1200" b="0" i="0" u="none" strike="noStrike" cap="none">
              <a:solidFill>
                <a:srgbClr val="000000"/>
              </a:solidFill>
              <a:latin typeface="Arial"/>
              <a:ea typeface="Arial"/>
              <a:cs typeface="Arial"/>
              <a:sym typeface="Arial"/>
            </a:endParaRPr>
          </a:p>
          <a:p>
            <a:pPr marL="0" marR="0" lvl="0" indent="0" algn="l" rtl="0">
              <a:lnSpc>
                <a:spcPct val="115000"/>
              </a:lnSpc>
              <a:spcBef>
                <a:spcPts val="200"/>
              </a:spcBef>
              <a:spcAft>
                <a:spcPts val="200"/>
              </a:spcAft>
              <a:buNone/>
            </a:pPr>
            <a:endParaRPr sz="1200"/>
          </a:p>
        </p:txBody>
      </p:sp>
      <p:sp>
        <p:nvSpPr>
          <p:cNvPr id="563" name="Google Shape;563;p79"/>
          <p:cNvSpPr txBox="1"/>
          <p:nvPr/>
        </p:nvSpPr>
        <p:spPr>
          <a:xfrm>
            <a:off x="9091500" y="1846650"/>
            <a:ext cx="2021700" cy="2274000"/>
          </a:xfrm>
          <a:prstGeom prst="rect">
            <a:avLst/>
          </a:prstGeom>
          <a:noFill/>
          <a:ln>
            <a:noFill/>
          </a:ln>
        </p:spPr>
        <p:txBody>
          <a:bodyPr spcFirstLastPara="1" wrap="square" lIns="91425" tIns="91425" rIns="91425" bIns="91425" anchor="t" anchorCtr="0">
            <a:spAutoFit/>
          </a:bodyPr>
          <a:lstStyle/>
          <a:p>
            <a:pPr marL="457200" lvl="0" indent="-304800" algn="l" rtl="0">
              <a:lnSpc>
                <a:spcPct val="115000"/>
              </a:lnSpc>
              <a:spcBef>
                <a:spcPts val="0"/>
              </a:spcBef>
              <a:spcAft>
                <a:spcPts val="0"/>
              </a:spcAft>
              <a:buClr>
                <a:schemeClr val="dk1"/>
              </a:buClr>
              <a:buSzPts val="1200"/>
              <a:buChar char="●"/>
            </a:pPr>
            <a:r>
              <a:rPr lang="en-GB" sz="1200">
                <a:solidFill>
                  <a:schemeClr val="dk1"/>
                </a:solidFill>
              </a:rPr>
              <a:t>Discovery Channel</a:t>
            </a:r>
            <a:endParaRPr sz="1200">
              <a:solidFill>
                <a:schemeClr val="dk1"/>
              </a:solidFill>
            </a:endParaRPr>
          </a:p>
          <a:p>
            <a:pPr marL="457200" lvl="0" indent="-304800" algn="l" rtl="0">
              <a:lnSpc>
                <a:spcPct val="115000"/>
              </a:lnSpc>
              <a:spcBef>
                <a:spcPts val="200"/>
              </a:spcBef>
              <a:spcAft>
                <a:spcPts val="0"/>
              </a:spcAft>
              <a:buClr>
                <a:schemeClr val="dk1"/>
              </a:buClr>
              <a:buSzPts val="1200"/>
              <a:buChar char="●"/>
            </a:pPr>
            <a:r>
              <a:rPr lang="en-GB" sz="1200">
                <a:solidFill>
                  <a:schemeClr val="dk1"/>
                </a:solidFill>
              </a:rPr>
              <a:t>ID</a:t>
            </a:r>
            <a:endParaRPr sz="1200"/>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TLC</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Travel Channel</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Eurosport 1</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ATV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ATV Spirit</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Life TV</a:t>
            </a:r>
            <a:endParaRPr sz="1200" b="0" i="0" u="none" strike="noStrike" cap="none">
              <a:solidFill>
                <a:srgbClr val="000000"/>
              </a:solidFill>
              <a:latin typeface="Arial"/>
              <a:ea typeface="Arial"/>
              <a:cs typeface="Arial"/>
              <a:sym typeface="Arial"/>
            </a:endParaRPr>
          </a:p>
          <a:p>
            <a:pPr marL="457200" marR="0" lvl="0" indent="-304800" algn="l" rtl="0">
              <a:lnSpc>
                <a:spcPct val="115000"/>
              </a:lnSpc>
              <a:spcBef>
                <a:spcPts val="200"/>
              </a:spcBef>
              <a:spcAft>
                <a:spcPts val="200"/>
              </a:spcAft>
              <a:buClr>
                <a:srgbClr val="000000"/>
              </a:buClr>
              <a:buSzPts val="1200"/>
              <a:buFont typeface="Arial"/>
              <a:buChar char="●"/>
            </a:pPr>
            <a:r>
              <a:rPr lang="en-GB" sz="1200" b="0" i="0" u="none" strike="noStrike" cap="none">
                <a:solidFill>
                  <a:srgbClr val="000000"/>
                </a:solidFill>
                <a:latin typeface="Arial"/>
                <a:ea typeface="Arial"/>
                <a:cs typeface="Arial"/>
                <a:sym typeface="Arial"/>
              </a:rPr>
              <a:t>Ozone TV</a:t>
            </a:r>
            <a:endParaRPr sz="1200" b="0" i="0" u="none" strike="noStrike" cap="none">
              <a:solidFill>
                <a:srgbClr val="000000"/>
              </a:solidFill>
              <a:latin typeface="Arial"/>
              <a:ea typeface="Arial"/>
              <a:cs typeface="Arial"/>
              <a:sym typeface="Arial"/>
            </a:endParaRPr>
          </a:p>
        </p:txBody>
      </p:sp>
      <p:grpSp>
        <p:nvGrpSpPr>
          <p:cNvPr id="564" name="Google Shape;564;p79"/>
          <p:cNvGrpSpPr/>
          <p:nvPr/>
        </p:nvGrpSpPr>
        <p:grpSpPr>
          <a:xfrm>
            <a:off x="9977870" y="4927186"/>
            <a:ext cx="1257519" cy="1247193"/>
            <a:chOff x="6615113" y="3573463"/>
            <a:chExt cx="298450" cy="298450"/>
          </a:xfrm>
        </p:grpSpPr>
        <p:sp>
          <p:nvSpPr>
            <p:cNvPr id="565" name="Google Shape;565;p79"/>
            <p:cNvSpPr/>
            <p:nvPr/>
          </p:nvSpPr>
          <p:spPr>
            <a:xfrm>
              <a:off x="6654800" y="3636963"/>
              <a:ext cx="220663" cy="171450"/>
            </a:xfrm>
            <a:custGeom>
              <a:avLst/>
              <a:gdLst/>
              <a:ahLst/>
              <a:cxnLst/>
              <a:rect l="l" t="t" r="r" b="b"/>
              <a:pathLst>
                <a:path w="139" h="108" extrusionOk="0">
                  <a:moveTo>
                    <a:pt x="0" y="0"/>
                  </a:moveTo>
                  <a:lnTo>
                    <a:pt x="0" y="102"/>
                  </a:lnTo>
                  <a:lnTo>
                    <a:pt x="42" y="102"/>
                  </a:lnTo>
                  <a:lnTo>
                    <a:pt x="42" y="108"/>
                  </a:lnTo>
                  <a:lnTo>
                    <a:pt x="96" y="108"/>
                  </a:lnTo>
                  <a:lnTo>
                    <a:pt x="96" y="102"/>
                  </a:lnTo>
                  <a:lnTo>
                    <a:pt x="139" y="102"/>
                  </a:lnTo>
                  <a:lnTo>
                    <a:pt x="139" y="0"/>
                  </a:lnTo>
                  <a:lnTo>
                    <a:pt x="0" y="0"/>
                  </a:lnTo>
                  <a:close/>
                  <a:moveTo>
                    <a:pt x="129" y="10"/>
                  </a:moveTo>
                  <a:lnTo>
                    <a:pt x="129" y="88"/>
                  </a:lnTo>
                  <a:lnTo>
                    <a:pt x="9" y="88"/>
                  </a:lnTo>
                  <a:lnTo>
                    <a:pt x="9" y="10"/>
                  </a:lnTo>
                  <a:lnTo>
                    <a:pt x="129" y="10"/>
                  </a:lnTo>
                  <a:close/>
                </a:path>
              </a:pathLst>
            </a:custGeom>
            <a:solidFill>
              <a:srgbClr val="D04A02"/>
            </a:solidFill>
            <a:ln w="9525" cap="flat" cmpd="sng">
              <a:solidFill>
                <a:srgbClr val="D04A02"/>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sp>
          <p:nvSpPr>
            <p:cNvPr id="566" name="Google Shape;566;p79"/>
            <p:cNvSpPr/>
            <p:nvPr/>
          </p:nvSpPr>
          <p:spPr>
            <a:xfrm>
              <a:off x="6615113" y="3573463"/>
              <a:ext cx="298450" cy="298450"/>
            </a:xfrm>
            <a:custGeom>
              <a:avLst/>
              <a:gdLst/>
              <a:ahLst/>
              <a:cxnLst/>
              <a:rect l="l" t="t" r="r" b="b"/>
              <a:pathLst>
                <a:path w="188" h="188" extrusionOk="0">
                  <a:moveTo>
                    <a:pt x="180" y="180"/>
                  </a:moveTo>
                  <a:lnTo>
                    <a:pt x="8" y="180"/>
                  </a:lnTo>
                  <a:lnTo>
                    <a:pt x="8" y="7"/>
                  </a:lnTo>
                  <a:lnTo>
                    <a:pt x="179" y="7"/>
                  </a:lnTo>
                  <a:lnTo>
                    <a:pt x="180" y="180"/>
                  </a:lnTo>
                  <a:close/>
                  <a:moveTo>
                    <a:pt x="0" y="0"/>
                  </a:moveTo>
                  <a:lnTo>
                    <a:pt x="0" y="188"/>
                  </a:lnTo>
                  <a:lnTo>
                    <a:pt x="188" y="188"/>
                  </a:lnTo>
                  <a:lnTo>
                    <a:pt x="188" y="0"/>
                  </a:lnTo>
                  <a:lnTo>
                    <a:pt x="0" y="0"/>
                  </a:lnTo>
                  <a:close/>
                </a:path>
              </a:pathLst>
            </a:custGeom>
            <a:solidFill>
              <a:srgbClr val="D04A02"/>
            </a:solidFill>
            <a:ln w="9525" cap="flat" cmpd="sng">
              <a:solidFill>
                <a:srgbClr val="D04A02"/>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Arial"/>
                <a:ea typeface="Arial"/>
                <a:cs typeface="Arial"/>
                <a:sym typeface="Arial"/>
              </a:endParaRPr>
            </a:p>
          </p:txBody>
        </p:sp>
      </p:grpSp>
      <p:sp>
        <p:nvSpPr>
          <p:cNvPr id="567" name="Google Shape;567;p79"/>
          <p:cNvSpPr txBox="1"/>
          <p:nvPr/>
        </p:nvSpPr>
        <p:spPr>
          <a:xfrm>
            <a:off x="10100088" y="5350675"/>
            <a:ext cx="10131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en-GB" b="1" i="0" u="none" strike="noStrike" cap="none">
                <a:solidFill>
                  <a:srgbClr val="000000"/>
                </a:solidFill>
                <a:latin typeface="Arial"/>
                <a:ea typeface="Arial"/>
                <a:cs typeface="Arial"/>
                <a:sym typeface="Arial"/>
              </a:rPr>
              <a:t>7</a:t>
            </a:r>
            <a:r>
              <a:rPr lang="en-GB" b="1"/>
              <a:t>6</a:t>
            </a:r>
            <a:r>
              <a:rPr lang="en-GB" b="1" i="0" u="none" strike="noStrike" cap="none">
                <a:solidFill>
                  <a:srgbClr val="000000"/>
                </a:solidFill>
                <a:latin typeface="Arial"/>
                <a:ea typeface="Arial"/>
                <a:cs typeface="Arial"/>
                <a:sym typeface="Arial"/>
              </a:rPr>
              <a:t> db</a:t>
            </a:r>
            <a:endParaRPr b="1" i="0" u="none" strike="noStrike" cap="none">
              <a:solidFill>
                <a:srgbClr val="000000"/>
              </a:solidFill>
              <a:latin typeface="Arial"/>
              <a:ea typeface="Arial"/>
              <a:cs typeface="Arial"/>
              <a:sym typeface="Arial"/>
            </a:endParaRPr>
          </a:p>
        </p:txBody>
      </p:sp>
      <p:sp>
        <p:nvSpPr>
          <p:cNvPr id="568" name="Google Shape;568;p79"/>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70"/>
          <p:cNvSpPr/>
          <p:nvPr/>
        </p:nvSpPr>
        <p:spPr>
          <a:xfrm>
            <a:off x="1247850" y="4278525"/>
            <a:ext cx="5992800" cy="1893600"/>
          </a:xfrm>
          <a:prstGeom prst="rect">
            <a:avLst/>
          </a:prstGeom>
          <a:solidFill>
            <a:srgbClr val="FFF2CC"/>
          </a:solidFill>
          <a:ln>
            <a:noFill/>
          </a:ln>
        </p:spPr>
        <p:txBody>
          <a:bodyPr spcFirstLastPara="1" wrap="square" lIns="91425" tIns="91425" rIns="91425" bIns="91425" anchor="t" anchorCtr="0">
            <a:noAutofit/>
          </a:bodyPr>
          <a:lstStyle/>
          <a:p>
            <a:pPr marL="179999" lvl="0" indent="-165100" algn="just" rtl="0">
              <a:spcBef>
                <a:spcPts val="0"/>
              </a:spcBef>
              <a:spcAft>
                <a:spcPts val="0"/>
              </a:spcAft>
              <a:buClr>
                <a:schemeClr val="dk1"/>
              </a:buClr>
              <a:buSzPts val="1100"/>
              <a:buChar char="●"/>
            </a:pPr>
            <a:r>
              <a:rPr lang="en-GB" sz="1100" dirty="0"/>
              <a:t>2023-ban a </a:t>
            </a:r>
            <a:r>
              <a:rPr lang="en-GB" sz="1100" dirty="0" err="1"/>
              <a:t>terjesztési</a:t>
            </a:r>
            <a:r>
              <a:rPr lang="en-GB" sz="1100" dirty="0"/>
              <a:t> </a:t>
            </a:r>
            <a:r>
              <a:rPr lang="en-GB" sz="1100" dirty="0" err="1"/>
              <a:t>adatokat</a:t>
            </a:r>
            <a:r>
              <a:rPr lang="en-GB" sz="1100" dirty="0"/>
              <a:t> a MEME </a:t>
            </a:r>
            <a:r>
              <a:rPr lang="en-GB" sz="1100" dirty="0" err="1"/>
              <a:t>tagságának</a:t>
            </a:r>
            <a:r>
              <a:rPr lang="en-GB" sz="1100" dirty="0"/>
              <a:t> </a:t>
            </a:r>
            <a:r>
              <a:rPr lang="en-GB" sz="1100" dirty="0" err="1"/>
              <a:t>egy</a:t>
            </a:r>
            <a:r>
              <a:rPr lang="en-GB" sz="1100" dirty="0"/>
              <a:t> </a:t>
            </a:r>
            <a:r>
              <a:rPr lang="en-GB" sz="1100" dirty="0" err="1"/>
              <a:t>része</a:t>
            </a:r>
            <a:r>
              <a:rPr lang="en-GB" sz="1100" dirty="0"/>
              <a:t> </a:t>
            </a:r>
            <a:r>
              <a:rPr lang="en-GB" sz="1100" dirty="0" err="1"/>
              <a:t>szolgáltatta</a:t>
            </a:r>
            <a:r>
              <a:rPr lang="en-GB" sz="1100" dirty="0"/>
              <a:t>, </a:t>
            </a:r>
            <a:r>
              <a:rPr lang="en-GB" sz="1100" dirty="0" err="1"/>
              <a:t>így</a:t>
            </a:r>
            <a:r>
              <a:rPr lang="en-GB" sz="1100" dirty="0"/>
              <a:t> a </a:t>
            </a:r>
            <a:r>
              <a:rPr lang="en-GB" sz="1100" dirty="0" err="1"/>
              <a:t>tényadatok</a:t>
            </a:r>
            <a:r>
              <a:rPr lang="en-GB" sz="1100" dirty="0"/>
              <a:t> </a:t>
            </a:r>
            <a:r>
              <a:rPr lang="en-GB" sz="1100" dirty="0" err="1"/>
              <a:t>nem</a:t>
            </a:r>
            <a:r>
              <a:rPr lang="en-GB" sz="1100" dirty="0"/>
              <a:t> a </a:t>
            </a:r>
            <a:r>
              <a:rPr lang="en-GB" sz="1100" dirty="0" err="1"/>
              <a:t>teljes</a:t>
            </a:r>
            <a:r>
              <a:rPr lang="en-GB" sz="1100" dirty="0"/>
              <a:t> </a:t>
            </a:r>
            <a:r>
              <a:rPr lang="en-GB" sz="1100" dirty="0" err="1"/>
              <a:t>piacot</a:t>
            </a:r>
            <a:r>
              <a:rPr lang="en-GB" sz="1100" dirty="0"/>
              <a:t> </a:t>
            </a:r>
            <a:r>
              <a:rPr lang="en-GB" sz="1100" dirty="0" err="1"/>
              <a:t>fedték</a:t>
            </a:r>
            <a:r>
              <a:rPr lang="en-GB" sz="1100" dirty="0"/>
              <a:t> le</a:t>
            </a:r>
            <a:endParaRPr sz="1100" dirty="0"/>
          </a:p>
          <a:p>
            <a:pPr marL="179999" lvl="0" indent="-165100" algn="just" rtl="0">
              <a:spcBef>
                <a:spcPts val="200"/>
              </a:spcBef>
              <a:spcAft>
                <a:spcPts val="0"/>
              </a:spcAft>
              <a:buSzPts val="1100"/>
              <a:buChar char="●"/>
            </a:pPr>
            <a:r>
              <a:rPr lang="en-GB" sz="1100" dirty="0"/>
              <a:t>A le </a:t>
            </a:r>
            <a:r>
              <a:rPr lang="en-GB" sz="1100" dirty="0" err="1"/>
              <a:t>nem</a:t>
            </a:r>
            <a:r>
              <a:rPr lang="en-GB" sz="1100" dirty="0"/>
              <a:t> </a:t>
            </a:r>
            <a:r>
              <a:rPr lang="en-GB" sz="1100" dirty="0" err="1"/>
              <a:t>fedett</a:t>
            </a:r>
            <a:r>
              <a:rPr lang="en-GB" sz="1100" dirty="0"/>
              <a:t> </a:t>
            </a:r>
            <a:r>
              <a:rPr lang="en-GB" sz="1100" dirty="0" err="1"/>
              <a:t>részét</a:t>
            </a:r>
            <a:r>
              <a:rPr lang="en-GB" sz="1100" dirty="0"/>
              <a:t> a </a:t>
            </a:r>
            <a:r>
              <a:rPr lang="en-GB" sz="1100" dirty="0" err="1"/>
              <a:t>piacnak</a:t>
            </a:r>
            <a:r>
              <a:rPr lang="en-GB" sz="1100" dirty="0"/>
              <a:t> </a:t>
            </a:r>
            <a:r>
              <a:rPr lang="en-GB" sz="1100" dirty="0" err="1"/>
              <a:t>becsléssel</a:t>
            </a:r>
            <a:r>
              <a:rPr lang="en-GB" sz="1100" dirty="0"/>
              <a:t> </a:t>
            </a:r>
            <a:r>
              <a:rPr lang="en-GB" sz="1100" dirty="0" err="1"/>
              <a:t>határozta</a:t>
            </a:r>
            <a:r>
              <a:rPr lang="en-GB" sz="1100" dirty="0"/>
              <a:t> meg PwC</a:t>
            </a:r>
            <a:endParaRPr sz="1100" dirty="0"/>
          </a:p>
          <a:p>
            <a:pPr marL="179999" lvl="0" indent="-165100" algn="just" rtl="0">
              <a:spcBef>
                <a:spcPts val="200"/>
              </a:spcBef>
              <a:spcAft>
                <a:spcPts val="0"/>
              </a:spcAft>
              <a:buSzPts val="1100"/>
              <a:buChar char="●"/>
            </a:pPr>
            <a:r>
              <a:rPr lang="en-GB" sz="1100" dirty="0"/>
              <a:t>A </a:t>
            </a:r>
            <a:r>
              <a:rPr lang="en-GB" sz="1100" dirty="0" err="1"/>
              <a:t>becslés</a:t>
            </a:r>
            <a:r>
              <a:rPr lang="en-GB" sz="1100" dirty="0"/>
              <a:t> </a:t>
            </a:r>
            <a:r>
              <a:rPr lang="en-GB" sz="1100" dirty="0" err="1"/>
              <a:t>alapját</a:t>
            </a:r>
            <a:r>
              <a:rPr lang="en-GB" sz="1100" dirty="0"/>
              <a:t> a </a:t>
            </a:r>
            <a:r>
              <a:rPr lang="en-GB" sz="1100" dirty="0" err="1"/>
              <a:t>szolgáltatott</a:t>
            </a:r>
            <a:r>
              <a:rPr lang="en-GB" sz="1100" dirty="0"/>
              <a:t> </a:t>
            </a:r>
            <a:r>
              <a:rPr lang="en-GB" sz="1100" dirty="0" err="1"/>
              <a:t>tényadatok</a:t>
            </a:r>
            <a:r>
              <a:rPr lang="en-GB" sz="1100" dirty="0"/>
              <a:t> </a:t>
            </a:r>
            <a:r>
              <a:rPr lang="en-GB" sz="1100" dirty="0" err="1"/>
              <a:t>és</a:t>
            </a:r>
            <a:r>
              <a:rPr lang="en-GB" sz="1100" dirty="0"/>
              <a:t> a Nielsen </a:t>
            </a:r>
            <a:r>
              <a:rPr lang="en-GB" sz="1100" dirty="0" err="1"/>
              <a:t>közönségmérés</a:t>
            </a:r>
            <a:r>
              <a:rPr lang="en-GB" sz="1100" dirty="0"/>
              <a:t> </a:t>
            </a:r>
            <a:r>
              <a:rPr lang="en-GB" sz="1100" dirty="0" err="1"/>
              <a:t>publikus</a:t>
            </a:r>
            <a:r>
              <a:rPr lang="en-GB" sz="1100" dirty="0"/>
              <a:t> </a:t>
            </a:r>
            <a:r>
              <a:rPr lang="en-GB" sz="1100" dirty="0" err="1"/>
              <a:t>nézettségi</a:t>
            </a:r>
            <a:r>
              <a:rPr lang="en-GB" sz="1100" dirty="0"/>
              <a:t> </a:t>
            </a:r>
            <a:r>
              <a:rPr lang="en-GB" sz="1100" dirty="0" err="1"/>
              <a:t>adatai</a:t>
            </a:r>
            <a:r>
              <a:rPr lang="en-GB" sz="1100" dirty="0"/>
              <a:t> </a:t>
            </a:r>
            <a:r>
              <a:rPr lang="en-GB" sz="1100" dirty="0" err="1"/>
              <a:t>adták</a:t>
            </a:r>
            <a:endParaRPr sz="1100" dirty="0"/>
          </a:p>
          <a:p>
            <a:pPr marL="0" lvl="0" indent="0" algn="l" rtl="0">
              <a:spcBef>
                <a:spcPts val="200"/>
              </a:spcBef>
              <a:spcAft>
                <a:spcPts val="0"/>
              </a:spcAft>
              <a:buNone/>
            </a:pPr>
            <a:endParaRPr sz="1100" dirty="0"/>
          </a:p>
        </p:txBody>
      </p:sp>
      <p:sp>
        <p:nvSpPr>
          <p:cNvPr id="407" name="Google Shape;407;p70"/>
          <p:cNvSpPr txBox="1">
            <a:spLocks noGrp="1"/>
          </p:cNvSpPr>
          <p:nvPr>
            <p:ph type="title"/>
          </p:nvPr>
        </p:nvSpPr>
        <p:spPr>
          <a:xfrm>
            <a:off x="442925" y="432000"/>
            <a:ext cx="11306100" cy="13872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dirty="0"/>
              <a:t>A </a:t>
            </a:r>
            <a:r>
              <a:rPr lang="en-GB" sz="2700" dirty="0" err="1"/>
              <a:t>televíziós</a:t>
            </a:r>
            <a:r>
              <a:rPr lang="en-GB" sz="2700" dirty="0"/>
              <a:t> </a:t>
            </a:r>
            <a:r>
              <a:rPr lang="en-GB" sz="2700" dirty="0" err="1"/>
              <a:t>reklámpiac</a:t>
            </a:r>
            <a:r>
              <a:rPr lang="en-GB" sz="2700" dirty="0"/>
              <a:t> </a:t>
            </a:r>
            <a:r>
              <a:rPr lang="en-GB" sz="2700" dirty="0" err="1"/>
              <a:t>mérete</a:t>
            </a:r>
            <a:r>
              <a:rPr lang="en-GB" sz="2700" dirty="0"/>
              <a:t> </a:t>
            </a:r>
            <a:r>
              <a:rPr lang="en-GB" sz="2700" dirty="0" err="1"/>
              <a:t>tényadatok</a:t>
            </a:r>
            <a:r>
              <a:rPr lang="en-GB" sz="2700" dirty="0"/>
              <a:t> </a:t>
            </a:r>
            <a:r>
              <a:rPr lang="en-GB" sz="2700" dirty="0" err="1"/>
              <a:t>alapján</a:t>
            </a:r>
            <a:r>
              <a:rPr lang="en-GB" sz="2700" dirty="0"/>
              <a:t> </a:t>
            </a:r>
            <a:r>
              <a:rPr lang="en-GB" sz="2700" dirty="0" err="1"/>
              <a:t>került</a:t>
            </a:r>
            <a:r>
              <a:rPr lang="en-GB" sz="2700" dirty="0"/>
              <a:t> </a:t>
            </a:r>
            <a:r>
              <a:rPr lang="en-GB" sz="2700" dirty="0" err="1"/>
              <a:t>meghatározásra</a:t>
            </a:r>
            <a:r>
              <a:rPr lang="en-GB" sz="2700" dirty="0"/>
              <a:t>, </a:t>
            </a:r>
            <a:r>
              <a:rPr lang="en-GB" sz="2700" dirty="0" err="1"/>
              <a:t>míg</a:t>
            </a:r>
            <a:r>
              <a:rPr lang="en-GB" sz="2700" dirty="0"/>
              <a:t> a </a:t>
            </a:r>
            <a:r>
              <a:rPr lang="en-GB" sz="2700" dirty="0" err="1"/>
              <a:t>terjesztési</a:t>
            </a:r>
            <a:r>
              <a:rPr lang="en-GB" sz="2700" dirty="0"/>
              <a:t> </a:t>
            </a:r>
            <a:r>
              <a:rPr lang="en-GB" sz="2700" dirty="0" err="1"/>
              <a:t>piac</a:t>
            </a:r>
            <a:r>
              <a:rPr lang="en-GB" sz="2700" dirty="0"/>
              <a:t> </a:t>
            </a:r>
            <a:r>
              <a:rPr lang="en-GB" sz="2700" dirty="0" err="1"/>
              <a:t>bevétele</a:t>
            </a:r>
            <a:r>
              <a:rPr lang="en-GB" sz="2700" dirty="0"/>
              <a:t> </a:t>
            </a:r>
            <a:r>
              <a:rPr lang="en-GB" sz="2700" dirty="0" err="1"/>
              <a:t>becsült</a:t>
            </a:r>
            <a:r>
              <a:rPr lang="en-GB" sz="2700" dirty="0"/>
              <a:t> </a:t>
            </a:r>
            <a:r>
              <a:rPr lang="en-GB" sz="2700" dirty="0" err="1"/>
              <a:t>érték</a:t>
            </a:r>
            <a:endParaRPr sz="2700" dirty="0"/>
          </a:p>
        </p:txBody>
      </p:sp>
      <p:sp>
        <p:nvSpPr>
          <p:cNvPr id="408" name="Google Shape;408;p70"/>
          <p:cNvSpPr/>
          <p:nvPr/>
        </p:nvSpPr>
        <p:spPr>
          <a:xfrm>
            <a:off x="1247850" y="1520500"/>
            <a:ext cx="6155400" cy="356400"/>
          </a:xfrm>
          <a:prstGeom prst="homePlate">
            <a:avLst>
              <a:gd name="adj" fmla="val 50000"/>
            </a:avLst>
          </a:pr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b="1">
                <a:solidFill>
                  <a:schemeClr val="dk1"/>
                </a:solidFill>
              </a:rPr>
              <a:t>Adatgyűjtés</a:t>
            </a:r>
            <a:endParaRPr b="1">
              <a:solidFill>
                <a:schemeClr val="dk1"/>
              </a:solidFill>
            </a:endParaRPr>
          </a:p>
        </p:txBody>
      </p:sp>
      <p:sp>
        <p:nvSpPr>
          <p:cNvPr id="409" name="Google Shape;409;p70"/>
          <p:cNvSpPr/>
          <p:nvPr/>
        </p:nvSpPr>
        <p:spPr>
          <a:xfrm>
            <a:off x="7403275" y="1520500"/>
            <a:ext cx="4346100" cy="356400"/>
          </a:xfrm>
          <a:prstGeom prst="chevron">
            <a:avLst>
              <a:gd name="adj" fmla="val 50000"/>
            </a:avLst>
          </a:pr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a:solidFill>
                  <a:schemeClr val="lt1"/>
                </a:solidFill>
              </a:rPr>
              <a:t>Adatfeldolgozás és modellezés</a:t>
            </a:r>
            <a:endParaRPr>
              <a:solidFill>
                <a:schemeClr val="lt1"/>
              </a:solidFill>
            </a:endParaRPr>
          </a:p>
        </p:txBody>
      </p:sp>
      <p:sp>
        <p:nvSpPr>
          <p:cNvPr id="410" name="Google Shape;410;p70"/>
          <p:cNvSpPr/>
          <p:nvPr/>
        </p:nvSpPr>
        <p:spPr>
          <a:xfrm rot="-5400000">
            <a:off x="-300375" y="2782775"/>
            <a:ext cx="2116800" cy="5073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b="1" dirty="0">
                <a:solidFill>
                  <a:schemeClr val="lt1"/>
                </a:solidFill>
              </a:rPr>
              <a:t>TV </a:t>
            </a:r>
            <a:r>
              <a:rPr lang="hu-HU" b="1" dirty="0">
                <a:solidFill>
                  <a:schemeClr val="lt1"/>
                </a:solidFill>
              </a:rPr>
              <a:t>reklám</a:t>
            </a:r>
            <a:r>
              <a:rPr lang="en-GB" b="1" dirty="0">
                <a:solidFill>
                  <a:schemeClr val="lt1"/>
                </a:solidFill>
              </a:rPr>
              <a:t>torta</a:t>
            </a:r>
            <a:endParaRPr b="1" dirty="0">
              <a:solidFill>
                <a:schemeClr val="lt1"/>
              </a:solidFill>
            </a:endParaRPr>
          </a:p>
        </p:txBody>
      </p:sp>
      <p:sp>
        <p:nvSpPr>
          <p:cNvPr id="411" name="Google Shape;411;p70"/>
          <p:cNvSpPr/>
          <p:nvPr/>
        </p:nvSpPr>
        <p:spPr>
          <a:xfrm rot="-5400000">
            <a:off x="-188775" y="4975950"/>
            <a:ext cx="1893600" cy="507300"/>
          </a:xfrm>
          <a:prstGeom prst="rect">
            <a:avLst/>
          </a:pr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b="1"/>
              <a:t>Terjesztési piac</a:t>
            </a:r>
            <a:endParaRPr b="1"/>
          </a:p>
        </p:txBody>
      </p:sp>
      <p:sp>
        <p:nvSpPr>
          <p:cNvPr id="412" name="Google Shape;412;p70"/>
          <p:cNvSpPr/>
          <p:nvPr/>
        </p:nvSpPr>
        <p:spPr>
          <a:xfrm>
            <a:off x="7403275" y="1985574"/>
            <a:ext cx="4346100" cy="2116500"/>
          </a:xfrm>
          <a:prstGeom prst="rect">
            <a:avLst/>
          </a:prstGeom>
          <a:solidFill>
            <a:srgbClr val="FCE5CD"/>
          </a:solidFill>
          <a:ln>
            <a:noFill/>
          </a:ln>
        </p:spPr>
        <p:txBody>
          <a:bodyPr spcFirstLastPara="1" wrap="square" lIns="91425" tIns="91425" rIns="91425" bIns="91425" anchor="t" anchorCtr="0">
            <a:noAutofit/>
          </a:bodyPr>
          <a:lstStyle/>
          <a:p>
            <a:pPr marL="179999" lvl="0" indent="-165100" algn="just" rtl="0">
              <a:spcBef>
                <a:spcPts val="0"/>
              </a:spcBef>
              <a:spcAft>
                <a:spcPts val="0"/>
              </a:spcAft>
              <a:buClr>
                <a:schemeClr val="dk1"/>
              </a:buClr>
              <a:buSzPts val="1100"/>
              <a:buChar char="●"/>
            </a:pPr>
            <a:r>
              <a:rPr lang="en-GB" sz="1100">
                <a:solidFill>
                  <a:schemeClr val="dk1"/>
                </a:solidFill>
              </a:rPr>
              <a:t>Az összesített adatok becslést nem tartalmaznak, kizárólag tényadatok</a:t>
            </a:r>
            <a:endParaRPr sz="1100">
              <a:solidFill>
                <a:schemeClr val="dk1"/>
              </a:solidFill>
            </a:endParaRPr>
          </a:p>
          <a:p>
            <a:pPr marL="179999" lvl="0" indent="-165100" algn="just" rtl="0">
              <a:spcBef>
                <a:spcPts val="0"/>
              </a:spcBef>
              <a:spcAft>
                <a:spcPts val="0"/>
              </a:spcAft>
              <a:buClr>
                <a:schemeClr val="dk1"/>
              </a:buClr>
              <a:buSzPts val="1100"/>
              <a:buChar char="●"/>
            </a:pPr>
            <a:r>
              <a:rPr lang="en-GB" sz="1100">
                <a:solidFill>
                  <a:schemeClr val="dk1"/>
                </a:solidFill>
              </a:rPr>
              <a:t>Az adatokat a PwC Magyarország összesítette és elemezte</a:t>
            </a:r>
            <a:endParaRPr sz="1100"/>
          </a:p>
        </p:txBody>
      </p:sp>
      <p:sp>
        <p:nvSpPr>
          <p:cNvPr id="413" name="Google Shape;413;p70"/>
          <p:cNvSpPr/>
          <p:nvPr/>
        </p:nvSpPr>
        <p:spPr>
          <a:xfrm>
            <a:off x="1247850" y="1978175"/>
            <a:ext cx="5992800" cy="2116500"/>
          </a:xfrm>
          <a:prstGeom prst="rect">
            <a:avLst/>
          </a:prstGeom>
          <a:solidFill>
            <a:srgbClr val="FCE5CD"/>
          </a:solidFill>
          <a:ln>
            <a:noFill/>
          </a:ln>
        </p:spPr>
        <p:txBody>
          <a:bodyPr spcFirstLastPara="1" wrap="square" lIns="91425" tIns="91425" rIns="91425" bIns="91425" anchor="t" anchorCtr="0">
            <a:noAutofit/>
          </a:bodyPr>
          <a:lstStyle/>
          <a:p>
            <a:pPr marL="179999" lvl="0" indent="-165100" algn="just" rtl="0">
              <a:spcBef>
                <a:spcPts val="0"/>
              </a:spcBef>
              <a:spcAft>
                <a:spcPts val="0"/>
              </a:spcAft>
              <a:buSzPts val="1100"/>
              <a:buChar char="●"/>
            </a:pPr>
            <a:r>
              <a:rPr lang="en-GB" sz="1100" dirty="0"/>
              <a:t>2023-ban 76 </a:t>
            </a:r>
            <a:r>
              <a:rPr lang="en-GB" sz="1100" dirty="0" err="1"/>
              <a:t>tévécsatorna</a:t>
            </a:r>
            <a:r>
              <a:rPr lang="en-GB" sz="1100" dirty="0"/>
              <a:t> </a:t>
            </a:r>
            <a:r>
              <a:rPr lang="en-GB" sz="1100" dirty="0" err="1"/>
              <a:t>vett</a:t>
            </a:r>
            <a:r>
              <a:rPr lang="en-GB" sz="1100" dirty="0"/>
              <a:t> </a:t>
            </a:r>
            <a:r>
              <a:rPr lang="en-GB" sz="1100" dirty="0" err="1"/>
              <a:t>részt</a:t>
            </a:r>
            <a:r>
              <a:rPr lang="en-GB" sz="1100" dirty="0"/>
              <a:t> </a:t>
            </a:r>
            <a:r>
              <a:rPr lang="en-GB" sz="1100" dirty="0" err="1"/>
              <a:t>az</a:t>
            </a:r>
            <a:r>
              <a:rPr lang="en-GB" sz="1100" dirty="0"/>
              <a:t> </a:t>
            </a:r>
            <a:r>
              <a:rPr lang="en-GB" sz="1100" dirty="0" err="1"/>
              <a:t>adatszolgáltatásban</a:t>
            </a:r>
            <a:endParaRPr sz="1100" dirty="0"/>
          </a:p>
          <a:p>
            <a:pPr marL="179999" lvl="0" indent="-165100" algn="just" rtl="0">
              <a:spcBef>
                <a:spcPts val="0"/>
              </a:spcBef>
              <a:spcAft>
                <a:spcPts val="0"/>
              </a:spcAft>
              <a:buSzPts val="1100"/>
              <a:buChar char="●"/>
            </a:pPr>
            <a:r>
              <a:rPr lang="en-GB" sz="1100" dirty="0"/>
              <a:t>A </a:t>
            </a:r>
            <a:r>
              <a:rPr lang="en-GB" sz="1100" dirty="0" err="1"/>
              <a:t>piac</a:t>
            </a:r>
            <a:r>
              <a:rPr lang="en-GB" sz="1100" dirty="0"/>
              <a:t> </a:t>
            </a:r>
            <a:r>
              <a:rPr lang="en-GB" sz="1100" dirty="0" err="1"/>
              <a:t>méretének</a:t>
            </a:r>
            <a:r>
              <a:rPr lang="en-GB" sz="1100" dirty="0"/>
              <a:t> </a:t>
            </a:r>
            <a:r>
              <a:rPr lang="en-GB" sz="1100" dirty="0" err="1"/>
              <a:t>megállapításához</a:t>
            </a:r>
            <a:r>
              <a:rPr lang="en-GB" sz="1100" dirty="0"/>
              <a:t> a </a:t>
            </a:r>
            <a:r>
              <a:rPr lang="en-GB" sz="1100" dirty="0" err="1"/>
              <a:t>televíziós</a:t>
            </a:r>
            <a:r>
              <a:rPr lang="en-GB" sz="1100" dirty="0"/>
              <a:t> </a:t>
            </a:r>
            <a:r>
              <a:rPr lang="en-GB" sz="1100" dirty="0" err="1"/>
              <a:t>társaságok</a:t>
            </a:r>
            <a:r>
              <a:rPr lang="en-GB" sz="1100" dirty="0"/>
              <a:t> </a:t>
            </a:r>
            <a:r>
              <a:rPr lang="en-GB" sz="1100" dirty="0" err="1"/>
              <a:t>és</a:t>
            </a:r>
            <a:r>
              <a:rPr lang="en-GB" sz="1100" dirty="0"/>
              <a:t> a MEME </a:t>
            </a:r>
            <a:r>
              <a:rPr lang="en-GB" sz="1100" dirty="0" err="1"/>
              <a:t>tagjai</a:t>
            </a:r>
            <a:r>
              <a:rPr lang="en-GB" sz="1100" dirty="0"/>
              <a:t> </a:t>
            </a:r>
            <a:r>
              <a:rPr lang="en-GB" sz="1100" dirty="0" err="1"/>
              <a:t>illetve</a:t>
            </a:r>
            <a:r>
              <a:rPr lang="en-GB" sz="1100" dirty="0"/>
              <a:t> </a:t>
            </a:r>
            <a:r>
              <a:rPr lang="en-GB" sz="1100" dirty="0" err="1"/>
              <a:t>ezek</a:t>
            </a:r>
            <a:r>
              <a:rPr lang="en-GB" sz="1100" dirty="0"/>
              <a:t> </a:t>
            </a:r>
            <a:r>
              <a:rPr lang="en-GB" sz="1100" dirty="0" err="1"/>
              <a:t>megbízásai</a:t>
            </a:r>
            <a:r>
              <a:rPr lang="en-GB" sz="1100" dirty="0"/>
              <a:t> </a:t>
            </a:r>
            <a:r>
              <a:rPr lang="en-GB" sz="1100" dirty="0" err="1"/>
              <a:t>alapján</a:t>
            </a:r>
            <a:r>
              <a:rPr lang="en-GB" sz="1100" dirty="0"/>
              <a:t> sales house-ok </a:t>
            </a:r>
            <a:r>
              <a:rPr lang="en-GB" sz="1100" dirty="0" err="1"/>
              <a:t>szolgáltatták</a:t>
            </a:r>
            <a:r>
              <a:rPr lang="en-GB" sz="1100" dirty="0"/>
              <a:t> </a:t>
            </a:r>
            <a:r>
              <a:rPr lang="en-GB" sz="1100" dirty="0" err="1"/>
              <a:t>az</a:t>
            </a:r>
            <a:r>
              <a:rPr lang="en-GB" sz="1100" dirty="0"/>
              <a:t> </a:t>
            </a:r>
            <a:r>
              <a:rPr lang="en-GB" sz="1100" dirty="0" err="1"/>
              <a:t>adatokat</a:t>
            </a:r>
            <a:endParaRPr sz="1100" dirty="0"/>
          </a:p>
          <a:p>
            <a:pPr marL="179999" lvl="0" indent="-165100" algn="just" rtl="0">
              <a:spcBef>
                <a:spcPts val="0"/>
              </a:spcBef>
              <a:spcAft>
                <a:spcPts val="0"/>
              </a:spcAft>
              <a:buSzPts val="1100"/>
              <a:buChar char="●"/>
            </a:pPr>
            <a:r>
              <a:rPr lang="en-GB" sz="1100" dirty="0"/>
              <a:t>Az </a:t>
            </a:r>
            <a:r>
              <a:rPr lang="en-GB" sz="1100" dirty="0" err="1"/>
              <a:t>adatok</a:t>
            </a:r>
            <a:r>
              <a:rPr lang="en-GB" sz="1100" dirty="0"/>
              <a:t> a </a:t>
            </a:r>
            <a:r>
              <a:rPr lang="en-GB" sz="1100" dirty="0" err="1"/>
              <a:t>kedvezményekkel</a:t>
            </a:r>
            <a:r>
              <a:rPr lang="en-GB" sz="1100" dirty="0"/>
              <a:t> </a:t>
            </a:r>
            <a:r>
              <a:rPr lang="en-GB" sz="1100" dirty="0" err="1"/>
              <a:t>csökkentett</a:t>
            </a:r>
            <a:r>
              <a:rPr lang="en-GB" sz="1100" dirty="0"/>
              <a:t> </a:t>
            </a:r>
            <a:r>
              <a:rPr lang="en-GB" sz="1100" dirty="0" err="1"/>
              <a:t>és</a:t>
            </a:r>
            <a:r>
              <a:rPr lang="en-GB" sz="1100" dirty="0"/>
              <a:t> </a:t>
            </a:r>
            <a:r>
              <a:rPr lang="en-GB" sz="1100" dirty="0" err="1"/>
              <a:t>ügynökségi</a:t>
            </a:r>
            <a:r>
              <a:rPr lang="en-GB" sz="1100" dirty="0"/>
              <a:t> </a:t>
            </a:r>
            <a:r>
              <a:rPr lang="en-GB" sz="1100" dirty="0" err="1"/>
              <a:t>jutalékok</a:t>
            </a:r>
            <a:r>
              <a:rPr lang="en-GB" sz="1100" dirty="0"/>
              <a:t> </a:t>
            </a:r>
            <a:r>
              <a:rPr lang="en-GB" sz="1100" dirty="0" err="1"/>
              <a:t>levonása</a:t>
            </a:r>
            <a:r>
              <a:rPr lang="en-GB" sz="1100" dirty="0"/>
              <a:t> </a:t>
            </a:r>
            <a:r>
              <a:rPr lang="en-GB" sz="1100" dirty="0" err="1"/>
              <a:t>utáni</a:t>
            </a:r>
            <a:r>
              <a:rPr lang="en-GB" sz="1100" dirty="0"/>
              <a:t> (net-net) </a:t>
            </a:r>
            <a:r>
              <a:rPr lang="en-GB" sz="1100" dirty="0" err="1"/>
              <a:t>bevételeket</a:t>
            </a:r>
            <a:r>
              <a:rPr lang="en-GB" sz="1100" dirty="0"/>
              <a:t> </a:t>
            </a:r>
            <a:r>
              <a:rPr lang="en-GB" sz="1100" dirty="0" err="1"/>
              <a:t>mutatják</a:t>
            </a:r>
            <a:endParaRPr sz="1100" dirty="0"/>
          </a:p>
          <a:p>
            <a:pPr marL="179999" lvl="0" indent="-165100" algn="just" rtl="0">
              <a:spcBef>
                <a:spcPts val="0"/>
              </a:spcBef>
              <a:spcAft>
                <a:spcPts val="0"/>
              </a:spcAft>
              <a:buSzPts val="1100"/>
              <a:buChar char="●"/>
            </a:pPr>
            <a:r>
              <a:rPr lang="en-GB" sz="1100" dirty="0"/>
              <a:t>Az </a:t>
            </a:r>
            <a:r>
              <a:rPr lang="en-GB" sz="1100" dirty="0" err="1"/>
              <a:t>adatgyűjtés</a:t>
            </a:r>
            <a:r>
              <a:rPr lang="en-GB" sz="1100" dirty="0"/>
              <a:t> </a:t>
            </a:r>
            <a:r>
              <a:rPr lang="en-GB" sz="1100" dirty="0" err="1"/>
              <a:t>az</a:t>
            </a:r>
            <a:r>
              <a:rPr lang="en-GB" sz="1100" dirty="0"/>
              <a:t> </a:t>
            </a:r>
            <a:r>
              <a:rPr lang="en-GB" sz="1100" dirty="0" err="1"/>
              <a:t>alábbi</a:t>
            </a:r>
            <a:r>
              <a:rPr lang="en-GB" sz="1100" dirty="0"/>
              <a:t> </a:t>
            </a:r>
            <a:r>
              <a:rPr lang="en-GB" sz="1100" dirty="0" err="1"/>
              <a:t>fő</a:t>
            </a:r>
            <a:r>
              <a:rPr lang="en-GB" sz="1100" dirty="0"/>
              <a:t> </a:t>
            </a:r>
            <a:r>
              <a:rPr lang="en-GB" sz="1100" dirty="0" err="1"/>
              <a:t>televíziós</a:t>
            </a:r>
            <a:r>
              <a:rPr lang="en-GB" sz="1100" dirty="0"/>
              <a:t> </a:t>
            </a:r>
            <a:r>
              <a:rPr lang="en-GB" sz="1100" dirty="0" err="1"/>
              <a:t>reklám</a:t>
            </a:r>
            <a:r>
              <a:rPr lang="en-GB" sz="1100" dirty="0"/>
              <a:t> </a:t>
            </a:r>
            <a:r>
              <a:rPr lang="en-GB" sz="1100" dirty="0" err="1"/>
              <a:t>árbevételi</a:t>
            </a:r>
            <a:r>
              <a:rPr lang="en-GB" sz="1100" dirty="0"/>
              <a:t> </a:t>
            </a:r>
            <a:r>
              <a:rPr lang="en-GB" sz="1100" dirty="0" err="1"/>
              <a:t>kategóriákra</a:t>
            </a:r>
            <a:r>
              <a:rPr lang="en-GB" sz="1100" dirty="0"/>
              <a:t> </a:t>
            </a:r>
            <a:r>
              <a:rPr lang="en-GB" sz="1100" dirty="0" err="1"/>
              <a:t>fókuszált</a:t>
            </a:r>
            <a:r>
              <a:rPr lang="en-GB" sz="1100" dirty="0"/>
              <a:t>: Spot, Non-spot, </a:t>
            </a:r>
            <a:r>
              <a:rPr lang="en-GB" sz="1100" dirty="0" err="1"/>
              <a:t>Árubarter</a:t>
            </a:r>
            <a:r>
              <a:rPr lang="en-GB" sz="1100" dirty="0"/>
              <a:t>, </a:t>
            </a:r>
            <a:r>
              <a:rPr lang="en-GB" sz="1100" dirty="0" err="1"/>
              <a:t>Állami</a:t>
            </a:r>
            <a:r>
              <a:rPr lang="en-GB" sz="1100" dirty="0"/>
              <a:t> TCR-ek</a:t>
            </a:r>
            <a:endParaRPr sz="1100" dirty="0"/>
          </a:p>
          <a:p>
            <a:pPr marL="179999" lvl="0" indent="-165100" algn="just" rtl="0">
              <a:spcBef>
                <a:spcPts val="0"/>
              </a:spcBef>
              <a:spcAft>
                <a:spcPts val="0"/>
              </a:spcAft>
              <a:buSzPts val="1100"/>
              <a:buChar char="●"/>
            </a:pPr>
            <a:r>
              <a:rPr lang="en-GB" sz="1100" dirty="0"/>
              <a:t>Az </a:t>
            </a:r>
            <a:r>
              <a:rPr lang="en-GB" sz="1100" dirty="0" err="1"/>
              <a:t>adatok</a:t>
            </a:r>
            <a:r>
              <a:rPr lang="en-GB" sz="1100" dirty="0"/>
              <a:t> </a:t>
            </a:r>
            <a:r>
              <a:rPr lang="en-GB" sz="1100" dirty="0" err="1"/>
              <a:t>nem</a:t>
            </a:r>
            <a:r>
              <a:rPr lang="en-GB" sz="1100" dirty="0"/>
              <a:t> </a:t>
            </a:r>
            <a:r>
              <a:rPr lang="en-GB" sz="1100" dirty="0" err="1"/>
              <a:t>tartalmazzák</a:t>
            </a:r>
            <a:r>
              <a:rPr lang="en-GB" sz="1100" dirty="0"/>
              <a:t> a </a:t>
            </a:r>
            <a:r>
              <a:rPr lang="en-GB" sz="1100" dirty="0" err="1"/>
              <a:t>következő</a:t>
            </a:r>
            <a:r>
              <a:rPr lang="en-GB" sz="1100" dirty="0"/>
              <a:t> </a:t>
            </a:r>
            <a:r>
              <a:rPr lang="en-GB" sz="1100" dirty="0" err="1"/>
              <a:t>árbevételi</a:t>
            </a:r>
            <a:r>
              <a:rPr lang="en-GB" sz="1100" dirty="0"/>
              <a:t> </a:t>
            </a:r>
            <a:r>
              <a:rPr lang="en-GB" sz="1100" dirty="0" err="1"/>
              <a:t>tételeket</a:t>
            </a:r>
            <a:r>
              <a:rPr lang="en-GB" sz="1100" dirty="0"/>
              <a:t>: </a:t>
            </a:r>
            <a:r>
              <a:rPr lang="en-GB" sz="1100" dirty="0" err="1"/>
              <a:t>Médiabarter</a:t>
            </a:r>
            <a:r>
              <a:rPr lang="en-GB" sz="1100" dirty="0"/>
              <a:t>, A </a:t>
            </a:r>
            <a:r>
              <a:rPr lang="en-GB" sz="1100" dirty="0" err="1"/>
              <a:t>szponzorált</a:t>
            </a:r>
            <a:r>
              <a:rPr lang="en-GB" sz="1100" dirty="0"/>
              <a:t> </a:t>
            </a:r>
            <a:r>
              <a:rPr lang="en-GB" sz="1100" dirty="0" err="1"/>
              <a:t>műsorok</a:t>
            </a:r>
            <a:r>
              <a:rPr lang="en-GB" sz="1100" dirty="0"/>
              <a:t> </a:t>
            </a:r>
            <a:r>
              <a:rPr lang="en-GB" sz="1100" dirty="0" err="1"/>
              <a:t>esetében</a:t>
            </a:r>
            <a:r>
              <a:rPr lang="en-GB" sz="1100" dirty="0"/>
              <a:t> </a:t>
            </a:r>
            <a:r>
              <a:rPr lang="en-GB" sz="1100" dirty="0" err="1"/>
              <a:t>finanszírozott</a:t>
            </a:r>
            <a:r>
              <a:rPr lang="en-GB" sz="1100" dirty="0"/>
              <a:t> </a:t>
            </a:r>
            <a:r>
              <a:rPr lang="en-GB" sz="1100" dirty="0" err="1"/>
              <a:t>produkciós</a:t>
            </a:r>
            <a:r>
              <a:rPr lang="en-GB" sz="1100" dirty="0"/>
              <a:t> </a:t>
            </a:r>
            <a:r>
              <a:rPr lang="en-GB" sz="1100" dirty="0" err="1"/>
              <a:t>költségek</a:t>
            </a:r>
            <a:r>
              <a:rPr lang="en-GB" sz="1100" dirty="0"/>
              <a:t>, </a:t>
            </a:r>
            <a:r>
              <a:rPr lang="en-GB" sz="1100" dirty="0" err="1"/>
              <a:t>Egyéb</a:t>
            </a:r>
            <a:r>
              <a:rPr lang="en-GB" sz="1100" dirty="0"/>
              <a:t> </a:t>
            </a:r>
            <a:r>
              <a:rPr lang="en-GB" sz="1100" dirty="0" err="1"/>
              <a:t>bevételi</a:t>
            </a:r>
            <a:r>
              <a:rPr lang="en-GB" sz="1100" dirty="0"/>
              <a:t> </a:t>
            </a:r>
            <a:r>
              <a:rPr lang="en-GB" sz="1100" dirty="0" err="1"/>
              <a:t>források</a:t>
            </a:r>
            <a:r>
              <a:rPr lang="en-GB" sz="1100" dirty="0"/>
              <a:t> (mint </a:t>
            </a:r>
            <a:r>
              <a:rPr lang="en-GB" sz="1100" dirty="0" err="1"/>
              <a:t>például</a:t>
            </a:r>
            <a:r>
              <a:rPr lang="en-GB" sz="1100" dirty="0"/>
              <a:t> </a:t>
            </a:r>
            <a:r>
              <a:rPr lang="en-GB" sz="1100" dirty="0" err="1"/>
              <a:t>az</a:t>
            </a:r>
            <a:r>
              <a:rPr lang="en-GB" sz="1100" dirty="0"/>
              <a:t> </a:t>
            </a:r>
            <a:r>
              <a:rPr lang="en-GB" sz="1100" dirty="0" err="1"/>
              <a:t>emelt</a:t>
            </a:r>
            <a:r>
              <a:rPr lang="en-GB" sz="1100" dirty="0"/>
              <a:t> </a:t>
            </a:r>
            <a:r>
              <a:rPr lang="en-GB" sz="1100" dirty="0" err="1"/>
              <a:t>díjas</a:t>
            </a:r>
            <a:r>
              <a:rPr lang="en-GB" sz="1100" dirty="0"/>
              <a:t> </a:t>
            </a:r>
            <a:r>
              <a:rPr lang="en-GB" sz="1100" dirty="0" err="1"/>
              <a:t>telefon</a:t>
            </a:r>
            <a:r>
              <a:rPr lang="en-GB" sz="1100" dirty="0"/>
              <a:t> </a:t>
            </a:r>
            <a:r>
              <a:rPr lang="en-GB" sz="1100" dirty="0" err="1"/>
              <a:t>és</a:t>
            </a:r>
            <a:r>
              <a:rPr lang="en-GB" sz="1100" dirty="0"/>
              <a:t> SMS </a:t>
            </a:r>
            <a:r>
              <a:rPr lang="en-GB" sz="1100" dirty="0" err="1"/>
              <a:t>szolgáltatásokból</a:t>
            </a:r>
            <a:r>
              <a:rPr lang="en-GB" sz="1100" dirty="0"/>
              <a:t>, </a:t>
            </a:r>
            <a:r>
              <a:rPr lang="en-GB" sz="1100" dirty="0" err="1"/>
              <a:t>valamint</a:t>
            </a:r>
            <a:r>
              <a:rPr lang="en-GB" sz="1100" dirty="0"/>
              <a:t> a </a:t>
            </a:r>
            <a:r>
              <a:rPr lang="en-GB" sz="1100" dirty="0" err="1"/>
              <a:t>rendezvényekből</a:t>
            </a:r>
            <a:r>
              <a:rPr lang="en-GB" sz="1100" dirty="0"/>
              <a:t> </a:t>
            </a:r>
            <a:r>
              <a:rPr lang="en-GB" sz="1100" dirty="0" err="1"/>
              <a:t>és</a:t>
            </a:r>
            <a:r>
              <a:rPr lang="en-GB" sz="1100" dirty="0"/>
              <a:t> a </a:t>
            </a:r>
            <a:r>
              <a:rPr lang="en-GB" sz="1100" dirty="0" err="1"/>
              <a:t>saját</a:t>
            </a:r>
            <a:r>
              <a:rPr lang="en-GB" sz="1100" dirty="0"/>
              <a:t> </a:t>
            </a:r>
            <a:r>
              <a:rPr lang="en-GB" sz="1100" dirty="0" err="1"/>
              <a:t>márkás</a:t>
            </a:r>
            <a:r>
              <a:rPr lang="en-GB" sz="1100" dirty="0"/>
              <a:t> </a:t>
            </a:r>
            <a:r>
              <a:rPr lang="en-GB" sz="1100" dirty="0" err="1"/>
              <a:t>árucikkekből</a:t>
            </a:r>
            <a:r>
              <a:rPr lang="en-GB" sz="1100" dirty="0"/>
              <a:t> </a:t>
            </a:r>
            <a:r>
              <a:rPr lang="en-GB" sz="1100" dirty="0" err="1"/>
              <a:t>származó</a:t>
            </a:r>
            <a:r>
              <a:rPr lang="en-GB" sz="1100" dirty="0"/>
              <a:t> </a:t>
            </a:r>
            <a:r>
              <a:rPr lang="en-GB" sz="1100" dirty="0" err="1"/>
              <a:t>bevételek</a:t>
            </a:r>
            <a:r>
              <a:rPr lang="en-GB" sz="1100" dirty="0"/>
              <a:t>)</a:t>
            </a:r>
            <a:endParaRPr sz="1100" dirty="0"/>
          </a:p>
        </p:txBody>
      </p:sp>
      <p:sp>
        <p:nvSpPr>
          <p:cNvPr id="414" name="Google Shape;414;p70"/>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a:p>
        </p:txBody>
      </p:sp>
      <p:sp>
        <p:nvSpPr>
          <p:cNvPr id="415" name="Google Shape;415;p70"/>
          <p:cNvSpPr/>
          <p:nvPr/>
        </p:nvSpPr>
        <p:spPr>
          <a:xfrm>
            <a:off x="7403275" y="4278542"/>
            <a:ext cx="4346100" cy="1893600"/>
          </a:xfrm>
          <a:prstGeom prst="rect">
            <a:avLst/>
          </a:prstGeom>
          <a:solidFill>
            <a:srgbClr val="FFF2CC"/>
          </a:solidFill>
          <a:ln>
            <a:noFill/>
          </a:ln>
        </p:spPr>
        <p:txBody>
          <a:bodyPr spcFirstLastPara="1" wrap="square" lIns="91425" tIns="91425" rIns="91425" bIns="91425" anchor="t" anchorCtr="0">
            <a:noAutofit/>
          </a:bodyPr>
          <a:lstStyle/>
          <a:p>
            <a:pPr marL="179999" lvl="0" indent="-165100" algn="just" rtl="0">
              <a:spcBef>
                <a:spcPts val="0"/>
              </a:spcBef>
              <a:spcAft>
                <a:spcPts val="0"/>
              </a:spcAft>
              <a:buSzPts val="1100"/>
              <a:buChar char="●"/>
            </a:pPr>
            <a:r>
              <a:rPr lang="en-GB" sz="1100"/>
              <a:t>A gyűjtött tényadatokat a PwC összesítette majd a nézettségre vetítve kiszámolta az egységnyi közönségarányra jutó terjesztési bevételt</a:t>
            </a:r>
            <a:endParaRPr sz="1100"/>
          </a:p>
          <a:p>
            <a:pPr marL="179999" lvl="0" indent="-165100" algn="just" rtl="0">
              <a:spcBef>
                <a:spcPts val="200"/>
              </a:spcBef>
              <a:spcAft>
                <a:spcPts val="0"/>
              </a:spcAft>
              <a:buSzPts val="1100"/>
              <a:buChar char="●"/>
            </a:pPr>
            <a:r>
              <a:rPr lang="en-GB" sz="1100"/>
              <a:t>Az egységnyi terjesztési bevételek meghatározása során figyelembe vételre került a csatornák speciális árazása (pl. sport csatornák, közszolgálati, tematikus csatornák, stb.)</a:t>
            </a:r>
            <a:endParaRPr sz="1100"/>
          </a:p>
          <a:p>
            <a:pPr marL="179999" lvl="0" indent="-165100" algn="just" rtl="0">
              <a:spcBef>
                <a:spcPts val="200"/>
              </a:spcBef>
              <a:spcAft>
                <a:spcPts val="0"/>
              </a:spcAft>
              <a:buSzPts val="1100"/>
              <a:buChar char="●"/>
            </a:pPr>
            <a:r>
              <a:rPr lang="en-GB" sz="1100"/>
              <a:t>A terjesztési bevétel becslése a 18-59 TSV+Guest nézettségi adatokat felhasználva történt</a:t>
            </a:r>
            <a:endParaRPr sz="1100"/>
          </a:p>
          <a:p>
            <a:pPr marL="179999" lvl="0" indent="-165100" algn="just" rtl="0">
              <a:spcBef>
                <a:spcPts val="200"/>
              </a:spcBef>
              <a:spcAft>
                <a:spcPts val="200"/>
              </a:spcAft>
              <a:buSzPts val="1100"/>
              <a:buChar char="●"/>
            </a:pPr>
            <a:r>
              <a:rPr lang="en-GB" sz="1100"/>
              <a:t>A terjesztési adatot szolgáltató vállalatoknál a tényadatok kerültek felhasználásra</a:t>
            </a:r>
            <a:endParaRPr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0" name="Google Shape;420;p71"/>
          <p:cNvSpPr txBox="1">
            <a:spLocks noGrp="1"/>
          </p:cNvSpPr>
          <p:nvPr>
            <p:ph type="title"/>
          </p:nvPr>
        </p:nvSpPr>
        <p:spPr>
          <a:xfrm>
            <a:off x="442925" y="432000"/>
            <a:ext cx="11306100" cy="13872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dirty="0"/>
              <a:t>A </a:t>
            </a:r>
            <a:r>
              <a:rPr lang="en-GB" sz="2700" dirty="0" err="1"/>
              <a:t>televíziós</a:t>
            </a:r>
            <a:r>
              <a:rPr lang="en-GB" sz="2700" dirty="0"/>
              <a:t> </a:t>
            </a:r>
            <a:r>
              <a:rPr lang="en-GB" sz="2700" dirty="0" err="1"/>
              <a:t>reklám</a:t>
            </a:r>
            <a:r>
              <a:rPr lang="en-GB" sz="2700" dirty="0"/>
              <a:t> </a:t>
            </a:r>
            <a:r>
              <a:rPr lang="en-GB" sz="2700" dirty="0" err="1"/>
              <a:t>és</a:t>
            </a:r>
            <a:r>
              <a:rPr lang="en-GB" sz="2700" dirty="0"/>
              <a:t> </a:t>
            </a:r>
            <a:r>
              <a:rPr lang="en-GB" sz="2700" dirty="0" err="1"/>
              <a:t>terjesztési</a:t>
            </a:r>
            <a:r>
              <a:rPr lang="en-GB" sz="2700" dirty="0"/>
              <a:t> </a:t>
            </a:r>
            <a:r>
              <a:rPr lang="en-GB" sz="2700" dirty="0" err="1"/>
              <a:t>piac</a:t>
            </a:r>
            <a:r>
              <a:rPr lang="en-GB" sz="2700" dirty="0"/>
              <a:t> </a:t>
            </a:r>
            <a:r>
              <a:rPr lang="en-GB" sz="2700" dirty="0" err="1"/>
              <a:t>együttes</a:t>
            </a:r>
            <a:r>
              <a:rPr lang="en-GB" sz="2700" dirty="0"/>
              <a:t> </a:t>
            </a:r>
            <a:r>
              <a:rPr lang="en-GB" sz="2700" dirty="0" err="1"/>
              <a:t>becsült</a:t>
            </a:r>
            <a:r>
              <a:rPr lang="en-GB" sz="2700" dirty="0"/>
              <a:t> </a:t>
            </a:r>
            <a:r>
              <a:rPr lang="en-GB" sz="2700" dirty="0" err="1"/>
              <a:t>mérete</a:t>
            </a:r>
            <a:r>
              <a:rPr lang="en-GB" sz="2700" dirty="0"/>
              <a:t> </a:t>
            </a:r>
            <a:r>
              <a:rPr lang="en-GB" sz="2700" dirty="0" err="1"/>
              <a:t>meghaladta</a:t>
            </a:r>
            <a:r>
              <a:rPr lang="en-GB" sz="2700" dirty="0"/>
              <a:t> a 153.3 </a:t>
            </a:r>
            <a:r>
              <a:rPr lang="en-GB" sz="2700" dirty="0" err="1"/>
              <a:t>milliárd</a:t>
            </a:r>
            <a:r>
              <a:rPr lang="en-GB" sz="2700" dirty="0"/>
              <a:t> </a:t>
            </a:r>
            <a:r>
              <a:rPr lang="en-GB" sz="2700" dirty="0" err="1"/>
              <a:t>Forintot</a:t>
            </a:r>
            <a:r>
              <a:rPr lang="en-GB" sz="2700" dirty="0"/>
              <a:t>, </a:t>
            </a:r>
            <a:r>
              <a:rPr lang="en-GB" sz="2700" dirty="0" err="1"/>
              <a:t>az</a:t>
            </a:r>
            <a:r>
              <a:rPr lang="en-GB" sz="2700" dirty="0"/>
              <a:t> </a:t>
            </a:r>
            <a:r>
              <a:rPr lang="en-GB" sz="2700" dirty="0" err="1"/>
              <a:t>ágazat</a:t>
            </a:r>
            <a:r>
              <a:rPr lang="en-GB" sz="2700" dirty="0"/>
              <a:t> 8.8%-</a:t>
            </a:r>
            <a:r>
              <a:rPr lang="en-GB" sz="2700" dirty="0" err="1"/>
              <a:t>os</a:t>
            </a:r>
            <a:r>
              <a:rPr lang="en-GB" sz="2700" dirty="0"/>
              <a:t> </a:t>
            </a:r>
            <a:r>
              <a:rPr lang="en-GB" sz="2700" dirty="0" err="1"/>
              <a:t>növekedést</a:t>
            </a:r>
            <a:r>
              <a:rPr lang="en-GB" sz="2700" dirty="0"/>
              <a:t> </a:t>
            </a:r>
            <a:r>
              <a:rPr lang="en-GB" sz="2700" dirty="0" err="1"/>
              <a:t>ért</a:t>
            </a:r>
            <a:r>
              <a:rPr lang="en-GB" sz="2700" dirty="0"/>
              <a:t> </a:t>
            </a:r>
            <a:r>
              <a:rPr lang="en-GB" sz="2700" dirty="0" err="1"/>
              <a:t>el</a:t>
            </a:r>
            <a:r>
              <a:rPr lang="en-GB" sz="2700" dirty="0"/>
              <a:t> a </a:t>
            </a:r>
            <a:r>
              <a:rPr lang="en-GB" sz="2700" dirty="0" err="1"/>
              <a:t>megelőző</a:t>
            </a:r>
            <a:r>
              <a:rPr lang="en-GB" sz="2700" dirty="0"/>
              <a:t> </a:t>
            </a:r>
            <a:r>
              <a:rPr lang="en-GB" sz="2700" dirty="0" err="1"/>
              <a:t>évhez</a:t>
            </a:r>
            <a:r>
              <a:rPr lang="en-GB" sz="2700" dirty="0"/>
              <a:t> </a:t>
            </a:r>
            <a:r>
              <a:rPr lang="en-GB" sz="2700" dirty="0" err="1"/>
              <a:t>képest</a:t>
            </a:r>
            <a:endParaRPr sz="2700" dirty="0"/>
          </a:p>
        </p:txBody>
      </p:sp>
      <p:sp>
        <p:nvSpPr>
          <p:cNvPr id="421" name="Google Shape;421;p71"/>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
        <p:nvSpPr>
          <p:cNvPr id="422" name="Google Shape;422;p71"/>
          <p:cNvSpPr/>
          <p:nvPr/>
        </p:nvSpPr>
        <p:spPr>
          <a:xfrm>
            <a:off x="6825850" y="1845150"/>
            <a:ext cx="457200" cy="457200"/>
          </a:xfrm>
          <a:custGeom>
            <a:avLst/>
            <a:gdLst/>
            <a:ahLst/>
            <a:cxnLst/>
            <a:rect l="l" t="t" r="r" b="b"/>
            <a:pathLst>
              <a:path w="77" h="78" extrusionOk="0">
                <a:moveTo>
                  <a:pt x="0" y="0"/>
                </a:moveTo>
                <a:lnTo>
                  <a:pt x="0" y="78"/>
                </a:lnTo>
                <a:lnTo>
                  <a:pt x="10" y="78"/>
                </a:lnTo>
                <a:lnTo>
                  <a:pt x="10" y="67"/>
                </a:lnTo>
                <a:lnTo>
                  <a:pt x="23" y="67"/>
                </a:lnTo>
                <a:lnTo>
                  <a:pt x="23" y="78"/>
                </a:lnTo>
                <a:lnTo>
                  <a:pt x="32" y="78"/>
                </a:lnTo>
                <a:lnTo>
                  <a:pt x="32" y="53"/>
                </a:lnTo>
                <a:lnTo>
                  <a:pt x="45" y="53"/>
                </a:lnTo>
                <a:lnTo>
                  <a:pt x="45" y="78"/>
                </a:lnTo>
                <a:lnTo>
                  <a:pt x="54" y="78"/>
                </a:lnTo>
                <a:lnTo>
                  <a:pt x="54" y="34"/>
                </a:lnTo>
                <a:lnTo>
                  <a:pt x="66" y="34"/>
                </a:lnTo>
                <a:lnTo>
                  <a:pt x="66" y="78"/>
                </a:lnTo>
                <a:lnTo>
                  <a:pt x="77" y="78"/>
                </a:lnTo>
                <a:lnTo>
                  <a:pt x="77" y="0"/>
                </a:lnTo>
                <a:lnTo>
                  <a:pt x="0" y="0"/>
                </a:lnTo>
                <a:close/>
                <a:moveTo>
                  <a:pt x="74" y="74"/>
                </a:moveTo>
                <a:lnTo>
                  <a:pt x="70" y="74"/>
                </a:lnTo>
                <a:lnTo>
                  <a:pt x="70" y="31"/>
                </a:lnTo>
                <a:lnTo>
                  <a:pt x="51" y="31"/>
                </a:lnTo>
                <a:lnTo>
                  <a:pt x="51" y="74"/>
                </a:lnTo>
                <a:lnTo>
                  <a:pt x="48" y="74"/>
                </a:lnTo>
                <a:lnTo>
                  <a:pt x="48" y="50"/>
                </a:lnTo>
                <a:lnTo>
                  <a:pt x="29" y="50"/>
                </a:lnTo>
                <a:lnTo>
                  <a:pt x="29" y="74"/>
                </a:lnTo>
                <a:lnTo>
                  <a:pt x="26" y="74"/>
                </a:lnTo>
                <a:lnTo>
                  <a:pt x="26" y="63"/>
                </a:lnTo>
                <a:lnTo>
                  <a:pt x="7" y="63"/>
                </a:lnTo>
                <a:lnTo>
                  <a:pt x="7" y="74"/>
                </a:lnTo>
                <a:lnTo>
                  <a:pt x="3" y="74"/>
                </a:lnTo>
                <a:lnTo>
                  <a:pt x="3" y="62"/>
                </a:lnTo>
                <a:lnTo>
                  <a:pt x="28" y="38"/>
                </a:lnTo>
                <a:lnTo>
                  <a:pt x="33" y="42"/>
                </a:lnTo>
                <a:lnTo>
                  <a:pt x="59" y="16"/>
                </a:lnTo>
                <a:lnTo>
                  <a:pt x="59" y="23"/>
                </a:lnTo>
                <a:lnTo>
                  <a:pt x="62" y="23"/>
                </a:lnTo>
                <a:lnTo>
                  <a:pt x="62" y="10"/>
                </a:lnTo>
                <a:lnTo>
                  <a:pt x="49" y="10"/>
                </a:lnTo>
                <a:lnTo>
                  <a:pt x="49" y="13"/>
                </a:lnTo>
                <a:lnTo>
                  <a:pt x="57" y="13"/>
                </a:lnTo>
                <a:lnTo>
                  <a:pt x="33" y="37"/>
                </a:lnTo>
                <a:lnTo>
                  <a:pt x="28" y="33"/>
                </a:lnTo>
                <a:lnTo>
                  <a:pt x="3" y="58"/>
                </a:lnTo>
                <a:lnTo>
                  <a:pt x="3" y="3"/>
                </a:lnTo>
                <a:lnTo>
                  <a:pt x="74" y="3"/>
                </a:lnTo>
                <a:lnTo>
                  <a:pt x="74" y="7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23" name="Google Shape;423;p71"/>
          <p:cNvSpPr/>
          <p:nvPr/>
        </p:nvSpPr>
        <p:spPr>
          <a:xfrm>
            <a:off x="442925" y="5746500"/>
            <a:ext cx="11306100" cy="457200"/>
          </a:xfrm>
          <a:prstGeom prst="rect">
            <a:avLst/>
          </a:prstGeom>
          <a:solidFill>
            <a:srgbClr val="D93954"/>
          </a:solidFill>
          <a:ln>
            <a:noFill/>
          </a:ln>
        </p:spPr>
        <p:txBody>
          <a:bodyPr spcFirstLastPara="1" wrap="square" lIns="91425" tIns="91425" rIns="91425" bIns="91425" anchor="ctr" anchorCtr="0">
            <a:noAutofit/>
          </a:bodyPr>
          <a:lstStyle/>
          <a:p>
            <a:pPr marL="540000" lvl="0" indent="0" algn="ctr" rtl="0">
              <a:spcBef>
                <a:spcPts val="0"/>
              </a:spcBef>
              <a:spcAft>
                <a:spcPts val="0"/>
              </a:spcAft>
              <a:buNone/>
            </a:pPr>
            <a:r>
              <a:rPr lang="en-GB" sz="1200" b="1">
                <a:solidFill>
                  <a:srgbClr val="FFFFFF"/>
                </a:solidFill>
              </a:rPr>
              <a:t>A terjesztési bevételek becsült adatok! Részletes módszertan a második dián található!</a:t>
            </a:r>
            <a:endParaRPr sz="1200" b="1">
              <a:solidFill>
                <a:srgbClr val="FFFFFF"/>
              </a:solidFill>
            </a:endParaRPr>
          </a:p>
        </p:txBody>
      </p:sp>
      <p:sp>
        <p:nvSpPr>
          <p:cNvPr id="424" name="Google Shape;424;p71"/>
          <p:cNvSpPr/>
          <p:nvPr/>
        </p:nvSpPr>
        <p:spPr>
          <a:xfrm>
            <a:off x="7413075" y="1845150"/>
            <a:ext cx="4335900" cy="241200"/>
          </a:xfrm>
          <a:prstGeom prst="rect">
            <a:avLst/>
          </a:prstGeom>
          <a:noFill/>
          <a:ln>
            <a:noFill/>
          </a:ln>
        </p:spPr>
        <p:txBody>
          <a:bodyPr spcFirstLastPara="1" wrap="square" lIns="91425" tIns="0" rIns="91425" bIns="91425" anchor="ctr" anchorCtr="0">
            <a:noAutofit/>
          </a:bodyPr>
          <a:lstStyle/>
          <a:p>
            <a:pPr marL="0" lvl="0" indent="0" algn="l" rtl="0">
              <a:spcBef>
                <a:spcPts val="0"/>
              </a:spcBef>
              <a:spcAft>
                <a:spcPts val="0"/>
              </a:spcAft>
              <a:buNone/>
            </a:pPr>
            <a:r>
              <a:rPr lang="en-GB" sz="1200" b="1"/>
              <a:t>A teljes becsült piac méret az elmúlt évhez képest 8.8%-kal nőtt</a:t>
            </a:r>
            <a:endParaRPr sz="1200" b="1"/>
          </a:p>
        </p:txBody>
      </p:sp>
      <p:sp>
        <p:nvSpPr>
          <p:cNvPr id="425" name="Google Shape;425;p71"/>
          <p:cNvSpPr/>
          <p:nvPr/>
        </p:nvSpPr>
        <p:spPr>
          <a:xfrm>
            <a:off x="7413075" y="2135250"/>
            <a:ext cx="4335900" cy="724800"/>
          </a:xfrm>
          <a:prstGeom prst="rect">
            <a:avLst/>
          </a:prstGeom>
          <a:noFill/>
          <a:ln>
            <a:noFill/>
          </a:ln>
        </p:spPr>
        <p:txBody>
          <a:bodyPr spcFirstLastPara="1" wrap="square" lIns="91425" tIns="0" rIns="91425" bIns="91425" anchor="t" anchorCtr="0">
            <a:noAutofit/>
          </a:bodyPr>
          <a:lstStyle/>
          <a:p>
            <a:pPr marL="179999" lvl="0" indent="-158750" algn="l" rtl="0">
              <a:spcBef>
                <a:spcPts val="0"/>
              </a:spcBef>
              <a:spcAft>
                <a:spcPts val="0"/>
              </a:spcAft>
              <a:buSzPts val="1000"/>
              <a:buChar char="●"/>
            </a:pPr>
            <a:r>
              <a:rPr lang="en-GB" sz="1000" dirty="0"/>
              <a:t>2022-ről 2023-ra a </a:t>
            </a:r>
            <a:r>
              <a:rPr lang="en-GB" sz="1000" dirty="0" err="1"/>
              <a:t>teljes</a:t>
            </a:r>
            <a:r>
              <a:rPr lang="en-GB" sz="1000" dirty="0"/>
              <a:t> </a:t>
            </a:r>
            <a:r>
              <a:rPr lang="en-GB" sz="1000" dirty="0" err="1"/>
              <a:t>becsült</a:t>
            </a:r>
            <a:r>
              <a:rPr lang="en-GB" sz="1000" dirty="0"/>
              <a:t> </a:t>
            </a:r>
            <a:r>
              <a:rPr lang="en-GB" sz="1000" dirty="0" err="1"/>
              <a:t>piac</a:t>
            </a:r>
            <a:r>
              <a:rPr lang="en-GB" sz="1000" dirty="0"/>
              <a:t> </a:t>
            </a:r>
            <a:r>
              <a:rPr lang="en-GB" sz="1000" dirty="0" err="1"/>
              <a:t>méret</a:t>
            </a:r>
            <a:r>
              <a:rPr lang="en-GB" sz="1000" dirty="0"/>
              <a:t> 140.8 </a:t>
            </a:r>
            <a:r>
              <a:rPr lang="en-GB" sz="1000" dirty="0" err="1"/>
              <a:t>milliárdról</a:t>
            </a:r>
            <a:r>
              <a:rPr lang="en-GB" sz="1000" dirty="0"/>
              <a:t> 153.3 </a:t>
            </a:r>
            <a:r>
              <a:rPr lang="en-GB" sz="1000" dirty="0" err="1"/>
              <a:t>milliárd</a:t>
            </a:r>
            <a:r>
              <a:rPr lang="en-GB" sz="1000" dirty="0"/>
              <a:t> </a:t>
            </a:r>
            <a:r>
              <a:rPr lang="en-GB" sz="1000" dirty="0" err="1"/>
              <a:t>Forintra</a:t>
            </a:r>
            <a:r>
              <a:rPr lang="en-GB" sz="1000" dirty="0"/>
              <a:t> </a:t>
            </a:r>
            <a:r>
              <a:rPr lang="en-GB" sz="1000" dirty="0" err="1"/>
              <a:t>nőtt</a:t>
            </a:r>
            <a:endParaRPr sz="1000" dirty="0"/>
          </a:p>
          <a:p>
            <a:pPr marL="179999" lvl="0" indent="-158750" algn="l" rtl="0">
              <a:spcBef>
                <a:spcPts val="400"/>
              </a:spcBef>
              <a:spcAft>
                <a:spcPts val="400"/>
              </a:spcAft>
              <a:buSzPts val="1000"/>
              <a:buChar char="●"/>
            </a:pPr>
            <a:r>
              <a:rPr lang="en-GB" sz="1000" dirty="0" err="1"/>
              <a:t>Ez</a:t>
            </a:r>
            <a:r>
              <a:rPr lang="en-GB" sz="1000" dirty="0"/>
              <a:t> </a:t>
            </a:r>
            <a:r>
              <a:rPr lang="en-GB" sz="1000" dirty="0" err="1"/>
              <a:t>az</a:t>
            </a:r>
            <a:r>
              <a:rPr lang="en-GB" sz="1000" dirty="0"/>
              <a:t> </a:t>
            </a:r>
            <a:r>
              <a:rPr lang="en-GB" sz="1000" dirty="0" err="1"/>
              <a:t>érték</a:t>
            </a:r>
            <a:r>
              <a:rPr lang="en-GB" sz="1000" dirty="0"/>
              <a:t> a </a:t>
            </a:r>
            <a:r>
              <a:rPr lang="en-GB" sz="1000" dirty="0" err="1"/>
              <a:t>reklámbevételek</a:t>
            </a:r>
            <a:r>
              <a:rPr lang="en-GB" sz="1000" dirty="0"/>
              <a:t> </a:t>
            </a:r>
            <a:r>
              <a:rPr lang="en-GB" sz="1000" dirty="0" err="1"/>
              <a:t>tényadatai</a:t>
            </a:r>
            <a:r>
              <a:rPr lang="en-GB" sz="1000" dirty="0"/>
              <a:t>, </a:t>
            </a:r>
            <a:r>
              <a:rPr lang="en-GB" sz="1000" dirty="0" err="1"/>
              <a:t>és</a:t>
            </a:r>
            <a:r>
              <a:rPr lang="en-GB" sz="1000" dirty="0"/>
              <a:t> a </a:t>
            </a:r>
            <a:r>
              <a:rPr lang="en-GB" sz="1000" dirty="0" err="1"/>
              <a:t>terjesztési</a:t>
            </a:r>
            <a:r>
              <a:rPr lang="en-GB" sz="1000" dirty="0"/>
              <a:t> </a:t>
            </a:r>
            <a:r>
              <a:rPr lang="en-GB" sz="1000" dirty="0" err="1"/>
              <a:t>bevételek</a:t>
            </a:r>
            <a:r>
              <a:rPr lang="en-GB" sz="1000" dirty="0"/>
              <a:t> </a:t>
            </a:r>
            <a:r>
              <a:rPr lang="en-GB" sz="1000" dirty="0" err="1"/>
              <a:t>becsült</a:t>
            </a:r>
            <a:r>
              <a:rPr lang="en-GB" sz="1000" dirty="0"/>
              <a:t> </a:t>
            </a:r>
            <a:r>
              <a:rPr lang="en-GB" sz="1000" dirty="0" err="1"/>
              <a:t>értékéből</a:t>
            </a:r>
            <a:r>
              <a:rPr lang="en-GB" sz="1000" dirty="0"/>
              <a:t> </a:t>
            </a:r>
            <a:r>
              <a:rPr lang="en-GB" sz="1000" dirty="0" err="1"/>
              <a:t>adódik</a:t>
            </a:r>
            <a:r>
              <a:rPr lang="en-GB" sz="1000" dirty="0"/>
              <a:t> </a:t>
            </a:r>
            <a:r>
              <a:rPr lang="en-GB" sz="1000" dirty="0" err="1"/>
              <a:t>össze</a:t>
            </a:r>
            <a:endParaRPr sz="1000" dirty="0"/>
          </a:p>
        </p:txBody>
      </p:sp>
      <p:sp>
        <p:nvSpPr>
          <p:cNvPr id="426" name="Google Shape;426;p71"/>
          <p:cNvSpPr/>
          <p:nvPr/>
        </p:nvSpPr>
        <p:spPr>
          <a:xfrm>
            <a:off x="7413075" y="4542900"/>
            <a:ext cx="4335900" cy="241200"/>
          </a:xfrm>
          <a:prstGeom prst="rect">
            <a:avLst/>
          </a:prstGeom>
          <a:noFill/>
          <a:ln>
            <a:noFill/>
          </a:ln>
        </p:spPr>
        <p:txBody>
          <a:bodyPr spcFirstLastPara="1" wrap="square" lIns="91425" tIns="0" rIns="91425" bIns="91425" anchor="t" anchorCtr="0">
            <a:noAutofit/>
          </a:bodyPr>
          <a:lstStyle/>
          <a:p>
            <a:pPr marL="0" lvl="0" indent="0" algn="l" rtl="0">
              <a:spcBef>
                <a:spcPts val="0"/>
              </a:spcBef>
              <a:spcAft>
                <a:spcPts val="0"/>
              </a:spcAft>
              <a:buNone/>
            </a:pPr>
            <a:r>
              <a:rPr lang="en-GB" sz="1200" b="1">
                <a:solidFill>
                  <a:srgbClr val="D93954"/>
                </a:solidFill>
              </a:rPr>
              <a:t>A terjesztési bevételek </a:t>
            </a:r>
            <a:r>
              <a:rPr lang="en-GB" sz="1200" b="1" u="sng">
                <a:solidFill>
                  <a:srgbClr val="D93954"/>
                </a:solidFill>
              </a:rPr>
              <a:t>becsült</a:t>
            </a:r>
            <a:r>
              <a:rPr lang="en-GB" sz="1200" b="1">
                <a:solidFill>
                  <a:srgbClr val="D93954"/>
                </a:solidFill>
              </a:rPr>
              <a:t> értéke meghaladta a 72.1 milliárd Forintot</a:t>
            </a:r>
            <a:endParaRPr sz="1200" b="1">
              <a:solidFill>
                <a:srgbClr val="D93954"/>
              </a:solidFill>
            </a:endParaRPr>
          </a:p>
        </p:txBody>
      </p:sp>
      <p:sp>
        <p:nvSpPr>
          <p:cNvPr id="427" name="Google Shape;427;p71"/>
          <p:cNvSpPr/>
          <p:nvPr/>
        </p:nvSpPr>
        <p:spPr>
          <a:xfrm>
            <a:off x="7413075" y="3194025"/>
            <a:ext cx="4335900" cy="241200"/>
          </a:xfrm>
          <a:prstGeom prst="rect">
            <a:avLst/>
          </a:prstGeom>
          <a:noFill/>
          <a:ln>
            <a:noFill/>
          </a:ln>
        </p:spPr>
        <p:txBody>
          <a:bodyPr spcFirstLastPara="1" wrap="square" lIns="91425" tIns="0" rIns="91425" bIns="91425" anchor="ctr" anchorCtr="0">
            <a:noAutofit/>
          </a:bodyPr>
          <a:lstStyle/>
          <a:p>
            <a:pPr marL="0" lvl="0" indent="0" algn="l" rtl="0">
              <a:spcBef>
                <a:spcPts val="0"/>
              </a:spcBef>
              <a:spcAft>
                <a:spcPts val="0"/>
              </a:spcAft>
              <a:buNone/>
            </a:pPr>
            <a:r>
              <a:rPr lang="en-GB" sz="1200" b="1" dirty="0">
                <a:solidFill>
                  <a:srgbClr val="D04A02"/>
                </a:solidFill>
              </a:rPr>
              <a:t>A </a:t>
            </a:r>
            <a:r>
              <a:rPr lang="en-GB" sz="1200" b="1" dirty="0" err="1">
                <a:solidFill>
                  <a:srgbClr val="D04A02"/>
                </a:solidFill>
              </a:rPr>
              <a:t>reklámbevételek</a:t>
            </a:r>
            <a:r>
              <a:rPr lang="en-GB" sz="1200" b="1" dirty="0">
                <a:solidFill>
                  <a:srgbClr val="D04A02"/>
                </a:solidFill>
              </a:rPr>
              <a:t> 6.4 </a:t>
            </a:r>
            <a:r>
              <a:rPr lang="en-GB" sz="1200" b="1" dirty="0" err="1">
                <a:solidFill>
                  <a:srgbClr val="D04A02"/>
                </a:solidFill>
              </a:rPr>
              <a:t>milliárd</a:t>
            </a:r>
            <a:r>
              <a:rPr lang="en-GB" sz="1200" b="1" dirty="0">
                <a:solidFill>
                  <a:srgbClr val="D04A02"/>
                </a:solidFill>
              </a:rPr>
              <a:t> </a:t>
            </a:r>
            <a:r>
              <a:rPr lang="en-GB" sz="1200" b="1" dirty="0" err="1">
                <a:solidFill>
                  <a:srgbClr val="D04A02"/>
                </a:solidFill>
              </a:rPr>
              <a:t>Forinttal</a:t>
            </a:r>
            <a:r>
              <a:rPr lang="en-GB" sz="1200" b="1" dirty="0">
                <a:solidFill>
                  <a:srgbClr val="D04A02"/>
                </a:solidFill>
              </a:rPr>
              <a:t> </a:t>
            </a:r>
            <a:r>
              <a:rPr lang="en-GB" sz="1200" b="1" dirty="0" err="1">
                <a:solidFill>
                  <a:srgbClr val="D04A02"/>
                </a:solidFill>
              </a:rPr>
              <a:t>emelkedtek</a:t>
            </a:r>
            <a:endParaRPr sz="1200" b="1" dirty="0">
              <a:solidFill>
                <a:srgbClr val="D04A02"/>
              </a:solidFill>
            </a:endParaRPr>
          </a:p>
        </p:txBody>
      </p:sp>
      <p:sp>
        <p:nvSpPr>
          <p:cNvPr id="428" name="Google Shape;428;p71"/>
          <p:cNvSpPr/>
          <p:nvPr/>
        </p:nvSpPr>
        <p:spPr>
          <a:xfrm>
            <a:off x="7413075" y="3484125"/>
            <a:ext cx="4335900" cy="724800"/>
          </a:xfrm>
          <a:prstGeom prst="rect">
            <a:avLst/>
          </a:prstGeom>
          <a:noFill/>
          <a:ln>
            <a:noFill/>
          </a:ln>
        </p:spPr>
        <p:txBody>
          <a:bodyPr spcFirstLastPara="1" wrap="square" lIns="91425" tIns="0" rIns="91425" bIns="91425" anchor="t" anchorCtr="0">
            <a:noAutofit/>
          </a:bodyPr>
          <a:lstStyle/>
          <a:p>
            <a:pPr marL="179999" marR="0" lvl="0" indent="-158750" algn="l" rtl="0">
              <a:lnSpc>
                <a:spcPct val="100000"/>
              </a:lnSpc>
              <a:spcBef>
                <a:spcPts val="0"/>
              </a:spcBef>
              <a:spcAft>
                <a:spcPts val="0"/>
              </a:spcAft>
              <a:buSzPts val="1000"/>
              <a:buChar char="●"/>
            </a:pPr>
            <a:r>
              <a:rPr lang="en-GB" sz="1000"/>
              <a:t>A televíziós reklámpiac mérete a bevallott tényadatok alapján 2022-ről 2023-ra 74.7 milliárdról 81.2 milliárd Forintra nőtt</a:t>
            </a:r>
            <a:endParaRPr sz="1000"/>
          </a:p>
          <a:p>
            <a:pPr marL="179999" marR="0" lvl="0" indent="-158750" algn="l" rtl="0">
              <a:lnSpc>
                <a:spcPct val="100000"/>
              </a:lnSpc>
              <a:spcBef>
                <a:spcPts val="400"/>
              </a:spcBef>
              <a:spcAft>
                <a:spcPts val="400"/>
              </a:spcAft>
              <a:buSzPts val="1000"/>
              <a:buChar char="●"/>
            </a:pPr>
            <a:r>
              <a:rPr lang="en-GB" sz="1000"/>
              <a:t>Ez egy év alatt 8.59%-os növekedést jelent</a:t>
            </a:r>
            <a:endParaRPr sz="1000"/>
          </a:p>
        </p:txBody>
      </p:sp>
      <p:sp>
        <p:nvSpPr>
          <p:cNvPr id="429" name="Google Shape;429;p71"/>
          <p:cNvSpPr/>
          <p:nvPr/>
        </p:nvSpPr>
        <p:spPr>
          <a:xfrm rot="-5400000">
            <a:off x="-823425" y="3544775"/>
            <a:ext cx="2831100" cy="2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t>Millió Forint</a:t>
            </a:r>
            <a:endParaRPr sz="1000"/>
          </a:p>
        </p:txBody>
      </p:sp>
      <p:sp>
        <p:nvSpPr>
          <p:cNvPr id="430" name="Google Shape;430;p71"/>
          <p:cNvSpPr/>
          <p:nvPr/>
        </p:nvSpPr>
        <p:spPr>
          <a:xfrm>
            <a:off x="765100" y="1738125"/>
            <a:ext cx="56103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Reklám és terjesztési bevételek Magyarországon</a:t>
            </a:r>
            <a:endParaRPr b="1"/>
          </a:p>
        </p:txBody>
      </p:sp>
      <p:sp>
        <p:nvSpPr>
          <p:cNvPr id="431" name="Google Shape;431;p71"/>
          <p:cNvSpPr/>
          <p:nvPr/>
        </p:nvSpPr>
        <p:spPr>
          <a:xfrm>
            <a:off x="7413075" y="4985400"/>
            <a:ext cx="4335900" cy="724800"/>
          </a:xfrm>
          <a:prstGeom prst="rect">
            <a:avLst/>
          </a:prstGeom>
          <a:noFill/>
          <a:ln>
            <a:noFill/>
          </a:ln>
        </p:spPr>
        <p:txBody>
          <a:bodyPr spcFirstLastPara="1" wrap="square" lIns="91425" tIns="0" rIns="91425" bIns="91425" anchor="t" anchorCtr="0">
            <a:noAutofit/>
          </a:bodyPr>
          <a:lstStyle/>
          <a:p>
            <a:pPr marL="179999" marR="0" lvl="0" indent="-158750" algn="l" rtl="0">
              <a:lnSpc>
                <a:spcPct val="100000"/>
              </a:lnSpc>
              <a:spcBef>
                <a:spcPts val="0"/>
              </a:spcBef>
              <a:spcAft>
                <a:spcPts val="0"/>
              </a:spcAft>
              <a:buSzPts val="1000"/>
              <a:buChar char="●"/>
            </a:pPr>
            <a:r>
              <a:rPr lang="en-GB" sz="1000"/>
              <a:t>A becsült terjesztési bevételek a teljes piac kb. 47%-át teszik ki</a:t>
            </a:r>
            <a:endParaRPr sz="1000"/>
          </a:p>
          <a:p>
            <a:pPr marL="179999" marR="0" lvl="0" indent="-158750" algn="l" rtl="0">
              <a:lnSpc>
                <a:spcPct val="100000"/>
              </a:lnSpc>
              <a:spcBef>
                <a:spcPts val="400"/>
              </a:spcBef>
              <a:spcAft>
                <a:spcPts val="400"/>
              </a:spcAft>
              <a:buSzPts val="1000"/>
              <a:buChar char="●"/>
            </a:pPr>
            <a:r>
              <a:rPr lang="en-GB" sz="1000"/>
              <a:t>2023-ban a becsült terjesztési bevételek értéke 72.1 milliárd Forint volt, a korábbi év becsült értékéhez képest 9.2%-kal magasabb</a:t>
            </a:r>
            <a:endParaRPr sz="1000"/>
          </a:p>
        </p:txBody>
      </p:sp>
      <p:sp>
        <p:nvSpPr>
          <p:cNvPr id="432" name="Google Shape;432;p71"/>
          <p:cNvSpPr/>
          <p:nvPr/>
        </p:nvSpPr>
        <p:spPr>
          <a:xfrm>
            <a:off x="6825850" y="4542900"/>
            <a:ext cx="457200" cy="457200"/>
          </a:xfrm>
          <a:custGeom>
            <a:avLst/>
            <a:gdLst/>
            <a:ahLst/>
            <a:cxnLst/>
            <a:rect l="l" t="t" r="r" b="b"/>
            <a:pathLst>
              <a:path w="346" h="346" extrusionOk="0">
                <a:moveTo>
                  <a:pt x="0" y="0"/>
                </a:moveTo>
                <a:cubicBezTo>
                  <a:pt x="0" y="346"/>
                  <a:pt x="0" y="346"/>
                  <a:pt x="0" y="346"/>
                </a:cubicBezTo>
                <a:cubicBezTo>
                  <a:pt x="346" y="346"/>
                  <a:pt x="346" y="346"/>
                  <a:pt x="346" y="346"/>
                </a:cubicBezTo>
                <a:cubicBezTo>
                  <a:pt x="346" y="0"/>
                  <a:pt x="346" y="0"/>
                  <a:pt x="346" y="0"/>
                </a:cubicBezTo>
                <a:lnTo>
                  <a:pt x="0" y="0"/>
                </a:lnTo>
                <a:close/>
                <a:moveTo>
                  <a:pt x="117" y="90"/>
                </a:moveTo>
                <a:cubicBezTo>
                  <a:pt x="117" y="77"/>
                  <a:pt x="128" y="67"/>
                  <a:pt x="141" y="67"/>
                </a:cubicBezTo>
                <a:cubicBezTo>
                  <a:pt x="153" y="67"/>
                  <a:pt x="164" y="77"/>
                  <a:pt x="164" y="90"/>
                </a:cubicBezTo>
                <a:cubicBezTo>
                  <a:pt x="164" y="103"/>
                  <a:pt x="153" y="113"/>
                  <a:pt x="141" y="113"/>
                </a:cubicBezTo>
                <a:cubicBezTo>
                  <a:pt x="128" y="113"/>
                  <a:pt x="117" y="103"/>
                  <a:pt x="117" y="90"/>
                </a:cubicBezTo>
                <a:close/>
                <a:moveTo>
                  <a:pt x="331" y="332"/>
                </a:moveTo>
                <a:cubicBezTo>
                  <a:pt x="217" y="332"/>
                  <a:pt x="217" y="332"/>
                  <a:pt x="217" y="332"/>
                </a:cubicBezTo>
                <a:cubicBezTo>
                  <a:pt x="217" y="296"/>
                  <a:pt x="217" y="296"/>
                  <a:pt x="217" y="296"/>
                </a:cubicBezTo>
                <a:cubicBezTo>
                  <a:pt x="278" y="246"/>
                  <a:pt x="278" y="246"/>
                  <a:pt x="278" y="246"/>
                </a:cubicBezTo>
                <a:cubicBezTo>
                  <a:pt x="278" y="134"/>
                  <a:pt x="278" y="134"/>
                  <a:pt x="278" y="134"/>
                </a:cubicBezTo>
                <a:cubicBezTo>
                  <a:pt x="295" y="131"/>
                  <a:pt x="309" y="115"/>
                  <a:pt x="309" y="97"/>
                </a:cubicBezTo>
                <a:cubicBezTo>
                  <a:pt x="309" y="76"/>
                  <a:pt x="291" y="59"/>
                  <a:pt x="270" y="59"/>
                </a:cubicBezTo>
                <a:cubicBezTo>
                  <a:pt x="249" y="59"/>
                  <a:pt x="232" y="76"/>
                  <a:pt x="232" y="97"/>
                </a:cubicBezTo>
                <a:cubicBezTo>
                  <a:pt x="232" y="115"/>
                  <a:pt x="245" y="131"/>
                  <a:pt x="263" y="134"/>
                </a:cubicBezTo>
                <a:cubicBezTo>
                  <a:pt x="263" y="239"/>
                  <a:pt x="263" y="239"/>
                  <a:pt x="263" y="239"/>
                </a:cubicBezTo>
                <a:cubicBezTo>
                  <a:pt x="202" y="289"/>
                  <a:pt x="202" y="289"/>
                  <a:pt x="202" y="289"/>
                </a:cubicBezTo>
                <a:cubicBezTo>
                  <a:pt x="202" y="332"/>
                  <a:pt x="202" y="332"/>
                  <a:pt x="202" y="332"/>
                </a:cubicBezTo>
                <a:cubicBezTo>
                  <a:pt x="185" y="332"/>
                  <a:pt x="185" y="332"/>
                  <a:pt x="185" y="332"/>
                </a:cubicBezTo>
                <a:cubicBezTo>
                  <a:pt x="185" y="259"/>
                  <a:pt x="185" y="259"/>
                  <a:pt x="185" y="259"/>
                </a:cubicBezTo>
                <a:cubicBezTo>
                  <a:pt x="213" y="235"/>
                  <a:pt x="213" y="235"/>
                  <a:pt x="213" y="235"/>
                </a:cubicBezTo>
                <a:cubicBezTo>
                  <a:pt x="213" y="198"/>
                  <a:pt x="213" y="198"/>
                  <a:pt x="213" y="198"/>
                </a:cubicBezTo>
                <a:cubicBezTo>
                  <a:pt x="230" y="195"/>
                  <a:pt x="244" y="179"/>
                  <a:pt x="244" y="161"/>
                </a:cubicBezTo>
                <a:cubicBezTo>
                  <a:pt x="244" y="140"/>
                  <a:pt x="227" y="123"/>
                  <a:pt x="205" y="123"/>
                </a:cubicBezTo>
                <a:cubicBezTo>
                  <a:pt x="184" y="123"/>
                  <a:pt x="167" y="140"/>
                  <a:pt x="167" y="161"/>
                </a:cubicBezTo>
                <a:cubicBezTo>
                  <a:pt x="167" y="179"/>
                  <a:pt x="181" y="195"/>
                  <a:pt x="198" y="198"/>
                </a:cubicBezTo>
                <a:cubicBezTo>
                  <a:pt x="198" y="228"/>
                  <a:pt x="198" y="228"/>
                  <a:pt x="198" y="228"/>
                </a:cubicBezTo>
                <a:cubicBezTo>
                  <a:pt x="170" y="252"/>
                  <a:pt x="170" y="252"/>
                  <a:pt x="170" y="252"/>
                </a:cubicBezTo>
                <a:cubicBezTo>
                  <a:pt x="170" y="332"/>
                  <a:pt x="170" y="332"/>
                  <a:pt x="170" y="332"/>
                </a:cubicBezTo>
                <a:cubicBezTo>
                  <a:pt x="153" y="332"/>
                  <a:pt x="153" y="332"/>
                  <a:pt x="153" y="332"/>
                </a:cubicBezTo>
                <a:cubicBezTo>
                  <a:pt x="148" y="127"/>
                  <a:pt x="148" y="127"/>
                  <a:pt x="148" y="127"/>
                </a:cubicBezTo>
                <a:cubicBezTo>
                  <a:pt x="166" y="124"/>
                  <a:pt x="179" y="109"/>
                  <a:pt x="179" y="90"/>
                </a:cubicBezTo>
                <a:cubicBezTo>
                  <a:pt x="179" y="69"/>
                  <a:pt x="162" y="52"/>
                  <a:pt x="141" y="52"/>
                </a:cubicBezTo>
                <a:cubicBezTo>
                  <a:pt x="120" y="52"/>
                  <a:pt x="102" y="69"/>
                  <a:pt x="102" y="90"/>
                </a:cubicBezTo>
                <a:cubicBezTo>
                  <a:pt x="102" y="109"/>
                  <a:pt x="116" y="124"/>
                  <a:pt x="133" y="128"/>
                </a:cubicBezTo>
                <a:cubicBezTo>
                  <a:pt x="138" y="332"/>
                  <a:pt x="138" y="332"/>
                  <a:pt x="138" y="332"/>
                </a:cubicBezTo>
                <a:cubicBezTo>
                  <a:pt x="121" y="332"/>
                  <a:pt x="121" y="332"/>
                  <a:pt x="121" y="332"/>
                </a:cubicBezTo>
                <a:cubicBezTo>
                  <a:pt x="121" y="237"/>
                  <a:pt x="121" y="237"/>
                  <a:pt x="121" y="237"/>
                </a:cubicBezTo>
                <a:cubicBezTo>
                  <a:pt x="89" y="199"/>
                  <a:pt x="89" y="199"/>
                  <a:pt x="89" y="199"/>
                </a:cubicBezTo>
                <a:cubicBezTo>
                  <a:pt x="104" y="194"/>
                  <a:pt x="114" y="180"/>
                  <a:pt x="114" y="163"/>
                </a:cubicBezTo>
                <a:cubicBezTo>
                  <a:pt x="114" y="142"/>
                  <a:pt x="97" y="125"/>
                  <a:pt x="76" y="125"/>
                </a:cubicBezTo>
                <a:cubicBezTo>
                  <a:pt x="55" y="125"/>
                  <a:pt x="38" y="142"/>
                  <a:pt x="38" y="163"/>
                </a:cubicBezTo>
                <a:cubicBezTo>
                  <a:pt x="38" y="183"/>
                  <a:pt x="53" y="200"/>
                  <a:pt x="72" y="201"/>
                </a:cubicBezTo>
                <a:cubicBezTo>
                  <a:pt x="106" y="242"/>
                  <a:pt x="106" y="242"/>
                  <a:pt x="106" y="242"/>
                </a:cubicBezTo>
                <a:cubicBezTo>
                  <a:pt x="106" y="332"/>
                  <a:pt x="106" y="332"/>
                  <a:pt x="106" y="332"/>
                </a:cubicBezTo>
                <a:cubicBezTo>
                  <a:pt x="15" y="332"/>
                  <a:pt x="15" y="332"/>
                  <a:pt x="15" y="332"/>
                </a:cubicBezTo>
                <a:cubicBezTo>
                  <a:pt x="15" y="15"/>
                  <a:pt x="15" y="15"/>
                  <a:pt x="15" y="15"/>
                </a:cubicBezTo>
                <a:cubicBezTo>
                  <a:pt x="331" y="15"/>
                  <a:pt x="331" y="15"/>
                  <a:pt x="331" y="15"/>
                </a:cubicBezTo>
                <a:lnTo>
                  <a:pt x="331" y="332"/>
                </a:lnTo>
                <a:close/>
                <a:moveTo>
                  <a:pt x="270" y="120"/>
                </a:moveTo>
                <a:cubicBezTo>
                  <a:pt x="257" y="120"/>
                  <a:pt x="247" y="110"/>
                  <a:pt x="247" y="97"/>
                </a:cubicBezTo>
                <a:cubicBezTo>
                  <a:pt x="247" y="84"/>
                  <a:pt x="257" y="73"/>
                  <a:pt x="270" y="73"/>
                </a:cubicBezTo>
                <a:cubicBezTo>
                  <a:pt x="283" y="73"/>
                  <a:pt x="294" y="84"/>
                  <a:pt x="294" y="97"/>
                </a:cubicBezTo>
                <a:cubicBezTo>
                  <a:pt x="294" y="110"/>
                  <a:pt x="283" y="120"/>
                  <a:pt x="270" y="120"/>
                </a:cubicBezTo>
                <a:close/>
                <a:moveTo>
                  <a:pt x="205" y="184"/>
                </a:moveTo>
                <a:cubicBezTo>
                  <a:pt x="193" y="184"/>
                  <a:pt x="182" y="174"/>
                  <a:pt x="182" y="161"/>
                </a:cubicBezTo>
                <a:cubicBezTo>
                  <a:pt x="182" y="148"/>
                  <a:pt x="193" y="137"/>
                  <a:pt x="205" y="137"/>
                </a:cubicBezTo>
                <a:cubicBezTo>
                  <a:pt x="218" y="137"/>
                  <a:pt x="229" y="148"/>
                  <a:pt x="229" y="161"/>
                </a:cubicBezTo>
                <a:cubicBezTo>
                  <a:pt x="229" y="174"/>
                  <a:pt x="218" y="184"/>
                  <a:pt x="205" y="184"/>
                </a:cubicBezTo>
                <a:close/>
                <a:moveTo>
                  <a:pt x="52" y="163"/>
                </a:moveTo>
                <a:cubicBezTo>
                  <a:pt x="52" y="151"/>
                  <a:pt x="63" y="140"/>
                  <a:pt x="76" y="140"/>
                </a:cubicBezTo>
                <a:cubicBezTo>
                  <a:pt x="89" y="140"/>
                  <a:pt x="99" y="151"/>
                  <a:pt x="99" y="163"/>
                </a:cubicBezTo>
                <a:cubicBezTo>
                  <a:pt x="99" y="176"/>
                  <a:pt x="89" y="187"/>
                  <a:pt x="76" y="187"/>
                </a:cubicBezTo>
                <a:cubicBezTo>
                  <a:pt x="63" y="187"/>
                  <a:pt x="52" y="176"/>
                  <a:pt x="52" y="163"/>
                </a:cubicBezTo>
                <a:close/>
              </a:path>
            </a:pathLst>
          </a:custGeom>
          <a:solidFill>
            <a:srgbClr val="D93954"/>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800">
              <a:solidFill>
                <a:srgbClr val="D04A02"/>
              </a:solidFill>
              <a:latin typeface="Arial"/>
              <a:ea typeface="Arial"/>
              <a:cs typeface="Arial"/>
              <a:sym typeface="Arial"/>
            </a:endParaRPr>
          </a:p>
        </p:txBody>
      </p:sp>
      <p:pic>
        <p:nvPicPr>
          <p:cNvPr id="433" name="Google Shape;433;p71" title="Chart"/>
          <p:cNvPicPr preferRelativeResize="0"/>
          <p:nvPr/>
        </p:nvPicPr>
        <p:blipFill>
          <a:blip r:embed="rId3">
            <a:alphaModFix/>
          </a:blip>
          <a:stretch>
            <a:fillRect/>
          </a:stretch>
        </p:blipFill>
        <p:spPr>
          <a:xfrm>
            <a:off x="688900" y="2051987"/>
            <a:ext cx="5846124" cy="3589070"/>
          </a:xfrm>
          <a:prstGeom prst="rect">
            <a:avLst/>
          </a:prstGeom>
          <a:noFill/>
          <a:ln>
            <a:noFill/>
          </a:ln>
        </p:spPr>
      </p:pic>
      <p:grpSp>
        <p:nvGrpSpPr>
          <p:cNvPr id="434" name="Google Shape;434;p71"/>
          <p:cNvGrpSpPr/>
          <p:nvPr/>
        </p:nvGrpSpPr>
        <p:grpSpPr>
          <a:xfrm>
            <a:off x="6825850" y="3152078"/>
            <a:ext cx="457199" cy="457195"/>
            <a:chOff x="3162300" y="4176713"/>
            <a:chExt cx="123825" cy="122238"/>
          </a:xfrm>
        </p:grpSpPr>
        <p:sp>
          <p:nvSpPr>
            <p:cNvPr id="435" name="Google Shape;435;p71"/>
            <p:cNvSpPr/>
            <p:nvPr/>
          </p:nvSpPr>
          <p:spPr>
            <a:xfrm>
              <a:off x="3162300" y="4176713"/>
              <a:ext cx="123825" cy="122238"/>
            </a:xfrm>
            <a:custGeom>
              <a:avLst/>
              <a:gdLst/>
              <a:ahLst/>
              <a:cxnLst/>
              <a:rect l="l" t="t" r="r" b="b"/>
              <a:pathLst>
                <a:path w="78" h="77" extrusionOk="0">
                  <a:moveTo>
                    <a:pt x="78" y="0"/>
                  </a:moveTo>
                  <a:lnTo>
                    <a:pt x="10" y="0"/>
                  </a:lnTo>
                  <a:lnTo>
                    <a:pt x="10" y="14"/>
                  </a:lnTo>
                  <a:lnTo>
                    <a:pt x="0" y="14"/>
                  </a:lnTo>
                  <a:lnTo>
                    <a:pt x="0" y="77"/>
                  </a:lnTo>
                  <a:lnTo>
                    <a:pt x="65" y="77"/>
                  </a:lnTo>
                  <a:lnTo>
                    <a:pt x="65" y="66"/>
                  </a:lnTo>
                  <a:lnTo>
                    <a:pt x="78" y="66"/>
                  </a:lnTo>
                  <a:lnTo>
                    <a:pt x="78" y="0"/>
                  </a:lnTo>
                  <a:close/>
                  <a:moveTo>
                    <a:pt x="74" y="3"/>
                  </a:moveTo>
                  <a:lnTo>
                    <a:pt x="74" y="51"/>
                  </a:lnTo>
                  <a:lnTo>
                    <a:pt x="69" y="51"/>
                  </a:lnTo>
                  <a:lnTo>
                    <a:pt x="55" y="25"/>
                  </a:lnTo>
                  <a:lnTo>
                    <a:pt x="45" y="43"/>
                  </a:lnTo>
                  <a:lnTo>
                    <a:pt x="37" y="35"/>
                  </a:lnTo>
                  <a:lnTo>
                    <a:pt x="28" y="51"/>
                  </a:lnTo>
                  <a:lnTo>
                    <a:pt x="13" y="51"/>
                  </a:lnTo>
                  <a:lnTo>
                    <a:pt x="13" y="3"/>
                  </a:lnTo>
                  <a:lnTo>
                    <a:pt x="74" y="3"/>
                  </a:lnTo>
                  <a:close/>
                  <a:moveTo>
                    <a:pt x="65" y="51"/>
                  </a:moveTo>
                  <a:lnTo>
                    <a:pt x="31" y="51"/>
                  </a:lnTo>
                  <a:lnTo>
                    <a:pt x="38" y="41"/>
                  </a:lnTo>
                  <a:lnTo>
                    <a:pt x="46" y="49"/>
                  </a:lnTo>
                  <a:lnTo>
                    <a:pt x="55" y="32"/>
                  </a:lnTo>
                  <a:lnTo>
                    <a:pt x="65" y="51"/>
                  </a:lnTo>
                  <a:close/>
                  <a:moveTo>
                    <a:pt x="62" y="74"/>
                  </a:moveTo>
                  <a:lnTo>
                    <a:pt x="3" y="74"/>
                  </a:lnTo>
                  <a:lnTo>
                    <a:pt x="3" y="17"/>
                  </a:lnTo>
                  <a:lnTo>
                    <a:pt x="10" y="17"/>
                  </a:lnTo>
                  <a:lnTo>
                    <a:pt x="10" y="66"/>
                  </a:lnTo>
                  <a:lnTo>
                    <a:pt x="62" y="66"/>
                  </a:lnTo>
                  <a:lnTo>
                    <a:pt x="62" y="74"/>
                  </a:lnTo>
                  <a:close/>
                  <a:moveTo>
                    <a:pt x="13" y="63"/>
                  </a:moveTo>
                  <a:lnTo>
                    <a:pt x="13" y="54"/>
                  </a:lnTo>
                  <a:lnTo>
                    <a:pt x="74" y="54"/>
                  </a:lnTo>
                  <a:lnTo>
                    <a:pt x="74" y="63"/>
                  </a:lnTo>
                  <a:lnTo>
                    <a:pt x="13" y="63"/>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36" name="Google Shape;436;p71"/>
            <p:cNvSpPr/>
            <p:nvPr/>
          </p:nvSpPr>
          <p:spPr>
            <a:xfrm>
              <a:off x="3203575" y="4195763"/>
              <a:ext cx="20638" cy="20638"/>
            </a:xfrm>
            <a:custGeom>
              <a:avLst/>
              <a:gdLst/>
              <a:ahLst/>
              <a:cxnLst/>
              <a:rect l="l" t="t" r="r" b="b"/>
              <a:pathLst>
                <a:path w="96" h="96" extrusionOk="0">
                  <a:moveTo>
                    <a:pt x="48" y="96"/>
                  </a:moveTo>
                  <a:cubicBezTo>
                    <a:pt x="75" y="96"/>
                    <a:pt x="96" y="75"/>
                    <a:pt x="96" y="48"/>
                  </a:cubicBezTo>
                  <a:cubicBezTo>
                    <a:pt x="96" y="21"/>
                    <a:pt x="75" y="0"/>
                    <a:pt x="48" y="0"/>
                  </a:cubicBezTo>
                  <a:cubicBezTo>
                    <a:pt x="22" y="0"/>
                    <a:pt x="0" y="21"/>
                    <a:pt x="0" y="48"/>
                  </a:cubicBezTo>
                  <a:cubicBezTo>
                    <a:pt x="0" y="75"/>
                    <a:pt x="22" y="96"/>
                    <a:pt x="48" y="96"/>
                  </a:cubicBezTo>
                  <a:close/>
                  <a:moveTo>
                    <a:pt x="48" y="24"/>
                  </a:moveTo>
                  <a:cubicBezTo>
                    <a:pt x="61" y="24"/>
                    <a:pt x="72" y="35"/>
                    <a:pt x="72" y="48"/>
                  </a:cubicBezTo>
                  <a:cubicBezTo>
                    <a:pt x="72" y="61"/>
                    <a:pt x="61" y="72"/>
                    <a:pt x="48" y="72"/>
                  </a:cubicBezTo>
                  <a:cubicBezTo>
                    <a:pt x="35" y="72"/>
                    <a:pt x="25" y="61"/>
                    <a:pt x="25" y="48"/>
                  </a:cubicBezTo>
                  <a:cubicBezTo>
                    <a:pt x="25" y="35"/>
                    <a:pt x="35" y="24"/>
                    <a:pt x="48" y="24"/>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437" name="Google Shape;437;p71"/>
          <p:cNvSpPr/>
          <p:nvPr/>
        </p:nvSpPr>
        <p:spPr>
          <a:xfrm>
            <a:off x="5800025" y="4152550"/>
            <a:ext cx="499200" cy="314700"/>
          </a:xfrm>
          <a:prstGeom prst="rect">
            <a:avLst/>
          </a:prstGeom>
          <a:solidFill>
            <a:schemeClr val="lt1"/>
          </a:solidFill>
          <a:ln w="9525" cap="flat" cmpd="sng">
            <a:solidFill>
              <a:schemeClr val="accent5"/>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en-GB" sz="1200" b="1">
                <a:solidFill>
                  <a:schemeClr val="accent5"/>
                </a:solidFill>
              </a:rPr>
              <a:t>47%</a:t>
            </a:r>
            <a:endParaRPr sz="1200" b="1">
              <a:solidFill>
                <a:schemeClr val="accent5"/>
              </a:solidFill>
            </a:endParaRPr>
          </a:p>
        </p:txBody>
      </p:sp>
      <p:sp>
        <p:nvSpPr>
          <p:cNvPr id="438" name="Google Shape;438;p71"/>
          <p:cNvSpPr/>
          <p:nvPr/>
        </p:nvSpPr>
        <p:spPr>
          <a:xfrm>
            <a:off x="5800025" y="3223325"/>
            <a:ext cx="499200" cy="314700"/>
          </a:xfrm>
          <a:prstGeom prst="rect">
            <a:avLst/>
          </a:prstGeom>
          <a:solidFill>
            <a:schemeClr val="lt1"/>
          </a:solidFill>
          <a:ln w="9525" cap="flat" cmpd="sng">
            <a:solidFill>
              <a:schemeClr val="accent1"/>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en-GB" sz="1200" b="1">
                <a:solidFill>
                  <a:schemeClr val="accent1"/>
                </a:solidFill>
              </a:rPr>
              <a:t>53%</a:t>
            </a:r>
            <a:endParaRPr sz="1200" b="1">
              <a:solidFill>
                <a:schemeClr val="accent1"/>
              </a:solidFill>
            </a:endParaRPr>
          </a:p>
        </p:txBody>
      </p:sp>
      <p:sp>
        <p:nvSpPr>
          <p:cNvPr id="439" name="Google Shape;439;p71"/>
          <p:cNvSpPr/>
          <p:nvPr/>
        </p:nvSpPr>
        <p:spPr>
          <a:xfrm rot="-5396569">
            <a:off x="5574025" y="3349175"/>
            <a:ext cx="300600" cy="63000"/>
          </a:xfrm>
          <a:prstGeom prst="triangle">
            <a:avLst>
              <a:gd name="adj" fmla="val 50000"/>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40" name="Google Shape;440;p71"/>
          <p:cNvSpPr/>
          <p:nvPr/>
        </p:nvSpPr>
        <p:spPr>
          <a:xfrm rot="-5396569">
            <a:off x="5574025" y="4278400"/>
            <a:ext cx="300600" cy="63000"/>
          </a:xfrm>
          <a:prstGeom prst="triangle">
            <a:avLst>
              <a:gd name="adj" fmla="val 50000"/>
            </a:avLst>
          </a:pr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nvGrpSpPr>
          <p:cNvPr id="441" name="Google Shape;441;p71"/>
          <p:cNvGrpSpPr/>
          <p:nvPr/>
        </p:nvGrpSpPr>
        <p:grpSpPr>
          <a:xfrm>
            <a:off x="765101" y="5786177"/>
            <a:ext cx="377852" cy="377850"/>
            <a:chOff x="3162300" y="1958975"/>
            <a:chExt cx="123825" cy="122238"/>
          </a:xfrm>
        </p:grpSpPr>
        <p:sp>
          <p:nvSpPr>
            <p:cNvPr id="442" name="Google Shape;442;p71"/>
            <p:cNvSpPr/>
            <p:nvPr/>
          </p:nvSpPr>
          <p:spPr>
            <a:xfrm>
              <a:off x="3181350" y="1982788"/>
              <a:ext cx="85725" cy="73025"/>
            </a:xfrm>
            <a:custGeom>
              <a:avLst/>
              <a:gdLst/>
              <a:ahLst/>
              <a:cxnLst/>
              <a:rect l="l" t="t" r="r" b="b"/>
              <a:pathLst>
                <a:path w="398" h="340" extrusionOk="0">
                  <a:moveTo>
                    <a:pt x="199" y="0"/>
                  </a:moveTo>
                  <a:cubicBezTo>
                    <a:pt x="191" y="0"/>
                    <a:pt x="183" y="4"/>
                    <a:pt x="179" y="11"/>
                  </a:cubicBezTo>
                  <a:cubicBezTo>
                    <a:pt x="9" y="306"/>
                    <a:pt x="9" y="306"/>
                    <a:pt x="9" y="306"/>
                  </a:cubicBezTo>
                  <a:cubicBezTo>
                    <a:pt x="0" y="321"/>
                    <a:pt x="11" y="340"/>
                    <a:pt x="29" y="340"/>
                  </a:cubicBezTo>
                  <a:cubicBezTo>
                    <a:pt x="369" y="340"/>
                    <a:pt x="369" y="340"/>
                    <a:pt x="369" y="340"/>
                  </a:cubicBezTo>
                  <a:cubicBezTo>
                    <a:pt x="387" y="340"/>
                    <a:pt x="398" y="321"/>
                    <a:pt x="389" y="306"/>
                  </a:cubicBezTo>
                  <a:cubicBezTo>
                    <a:pt x="219" y="11"/>
                    <a:pt x="219" y="11"/>
                    <a:pt x="219" y="11"/>
                  </a:cubicBezTo>
                  <a:cubicBezTo>
                    <a:pt x="215" y="4"/>
                    <a:pt x="207" y="0"/>
                    <a:pt x="199" y="0"/>
                  </a:cubicBezTo>
                  <a:close/>
                  <a:moveTo>
                    <a:pt x="31" y="316"/>
                  </a:moveTo>
                  <a:cubicBezTo>
                    <a:pt x="199" y="25"/>
                    <a:pt x="199" y="25"/>
                    <a:pt x="199" y="25"/>
                  </a:cubicBezTo>
                  <a:cubicBezTo>
                    <a:pt x="367" y="316"/>
                    <a:pt x="367" y="316"/>
                    <a:pt x="367" y="316"/>
                  </a:cubicBezTo>
                  <a:lnTo>
                    <a:pt x="31" y="316"/>
                  </a:lnTo>
                  <a:close/>
                  <a:moveTo>
                    <a:pt x="187" y="123"/>
                  </a:moveTo>
                  <a:cubicBezTo>
                    <a:pt x="187" y="223"/>
                    <a:pt x="187" y="223"/>
                    <a:pt x="187" y="223"/>
                  </a:cubicBezTo>
                  <a:cubicBezTo>
                    <a:pt x="211" y="223"/>
                    <a:pt x="211" y="223"/>
                    <a:pt x="211" y="223"/>
                  </a:cubicBezTo>
                  <a:cubicBezTo>
                    <a:pt x="211" y="123"/>
                    <a:pt x="211" y="123"/>
                    <a:pt x="211" y="123"/>
                  </a:cubicBezTo>
                  <a:lnTo>
                    <a:pt x="187" y="123"/>
                  </a:lnTo>
                  <a:close/>
                  <a:moveTo>
                    <a:pt x="181" y="266"/>
                  </a:moveTo>
                  <a:cubicBezTo>
                    <a:pt x="181" y="276"/>
                    <a:pt x="189" y="284"/>
                    <a:pt x="199" y="284"/>
                  </a:cubicBezTo>
                  <a:cubicBezTo>
                    <a:pt x="209" y="284"/>
                    <a:pt x="217" y="276"/>
                    <a:pt x="217" y="266"/>
                  </a:cubicBezTo>
                  <a:cubicBezTo>
                    <a:pt x="217" y="256"/>
                    <a:pt x="209" y="248"/>
                    <a:pt x="199" y="248"/>
                  </a:cubicBezTo>
                  <a:cubicBezTo>
                    <a:pt x="189" y="248"/>
                    <a:pt x="181" y="256"/>
                    <a:pt x="181" y="266"/>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43" name="Google Shape;443;p71"/>
            <p:cNvSpPr/>
            <p:nvPr/>
          </p:nvSpPr>
          <p:spPr>
            <a:xfrm>
              <a:off x="3162300" y="1958975"/>
              <a:ext cx="123825" cy="122238"/>
            </a:xfrm>
            <a:custGeom>
              <a:avLst/>
              <a:gdLst/>
              <a:ahLst/>
              <a:cxnLst/>
              <a:rect l="l" t="t" r="r" b="b"/>
              <a:pathLst>
                <a:path w="78" h="77" extrusionOk="0">
                  <a:moveTo>
                    <a:pt x="0" y="0"/>
                  </a:moveTo>
                  <a:lnTo>
                    <a:pt x="0" y="77"/>
                  </a:lnTo>
                  <a:lnTo>
                    <a:pt x="78" y="77"/>
                  </a:lnTo>
                  <a:lnTo>
                    <a:pt x="78" y="0"/>
                  </a:lnTo>
                  <a:lnTo>
                    <a:pt x="0" y="0"/>
                  </a:lnTo>
                  <a:close/>
                  <a:moveTo>
                    <a:pt x="74" y="74"/>
                  </a:moveTo>
                  <a:lnTo>
                    <a:pt x="3" y="74"/>
                  </a:lnTo>
                  <a:lnTo>
                    <a:pt x="3" y="3"/>
                  </a:lnTo>
                  <a:lnTo>
                    <a:pt x="74" y="3"/>
                  </a:lnTo>
                  <a:lnTo>
                    <a:pt x="74" y="7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47"/>
        <p:cNvGrpSpPr/>
        <p:nvPr/>
      </p:nvGrpSpPr>
      <p:grpSpPr>
        <a:xfrm>
          <a:off x="0" y="0"/>
          <a:ext cx="0" cy="0"/>
          <a:chOff x="0" y="0"/>
          <a:chExt cx="0" cy="0"/>
        </a:xfrm>
      </p:grpSpPr>
      <p:sp>
        <p:nvSpPr>
          <p:cNvPr id="448" name="Google Shape;448;p72"/>
          <p:cNvSpPr txBox="1">
            <a:spLocks noGrp="1"/>
          </p:cNvSpPr>
          <p:nvPr>
            <p:ph type="title"/>
          </p:nvPr>
        </p:nvSpPr>
        <p:spPr>
          <a:xfrm>
            <a:off x="442925" y="432000"/>
            <a:ext cx="11306100" cy="13872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A teljes televíziós reklámpiac mérete 2023-ban 81.2 milliárd Forint volt, amiből az árubarter kategória már csak 1.71%-ot tett ki</a:t>
            </a:r>
            <a:endParaRPr sz="2700"/>
          </a:p>
        </p:txBody>
      </p:sp>
      <p:sp>
        <p:nvSpPr>
          <p:cNvPr id="449" name="Google Shape;449;p72"/>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
        <p:nvSpPr>
          <p:cNvPr id="450" name="Google Shape;450;p72"/>
          <p:cNvSpPr/>
          <p:nvPr/>
        </p:nvSpPr>
        <p:spPr>
          <a:xfrm>
            <a:off x="6683225" y="4224175"/>
            <a:ext cx="5027400" cy="241200"/>
          </a:xfrm>
          <a:prstGeom prst="rect">
            <a:avLst/>
          </a:prstGeom>
          <a:noFill/>
          <a:ln>
            <a:noFill/>
          </a:ln>
        </p:spPr>
        <p:txBody>
          <a:bodyPr spcFirstLastPara="1" wrap="square" lIns="91425" tIns="0" rIns="91425" bIns="91425" anchor="ctr" anchorCtr="0">
            <a:noAutofit/>
          </a:bodyPr>
          <a:lstStyle/>
          <a:p>
            <a:pPr marL="0" lvl="0" indent="0" algn="l" rtl="0">
              <a:spcBef>
                <a:spcPts val="0"/>
              </a:spcBef>
              <a:spcAft>
                <a:spcPts val="0"/>
              </a:spcAft>
              <a:buNone/>
            </a:pPr>
            <a:r>
              <a:rPr lang="en-GB" sz="1200" b="1"/>
              <a:t>Tovább nőtt a teljes televíziós reklámpiac</a:t>
            </a:r>
            <a:endParaRPr sz="1200" b="1"/>
          </a:p>
        </p:txBody>
      </p:sp>
      <p:sp>
        <p:nvSpPr>
          <p:cNvPr id="451" name="Google Shape;451;p72"/>
          <p:cNvSpPr/>
          <p:nvPr/>
        </p:nvSpPr>
        <p:spPr>
          <a:xfrm>
            <a:off x="6683225" y="4514275"/>
            <a:ext cx="5027400" cy="724800"/>
          </a:xfrm>
          <a:prstGeom prst="rect">
            <a:avLst/>
          </a:prstGeom>
          <a:noFill/>
          <a:ln>
            <a:noFill/>
          </a:ln>
        </p:spPr>
        <p:txBody>
          <a:bodyPr spcFirstLastPara="1" wrap="square" lIns="91425" tIns="0" rIns="91425" bIns="91425" anchor="t" anchorCtr="0">
            <a:noAutofit/>
          </a:bodyPr>
          <a:lstStyle/>
          <a:p>
            <a:pPr marL="179999" lvl="0" indent="-165100" algn="l" rtl="0">
              <a:spcBef>
                <a:spcPts val="0"/>
              </a:spcBef>
              <a:spcAft>
                <a:spcPts val="0"/>
              </a:spcAft>
              <a:buSzPts val="1100"/>
              <a:buChar char="●"/>
            </a:pPr>
            <a:r>
              <a:rPr lang="en-GB" sz="1100"/>
              <a:t>A televíziós reklámpiac teljes bevétele 2023-ban 81.171 milliárd Forint volt</a:t>
            </a:r>
            <a:endParaRPr sz="1100"/>
          </a:p>
          <a:p>
            <a:pPr marL="179999" lvl="0" indent="-165100" algn="l" rtl="0">
              <a:spcBef>
                <a:spcPts val="400"/>
              </a:spcBef>
              <a:spcAft>
                <a:spcPts val="0"/>
              </a:spcAft>
              <a:buSzPts val="1100"/>
              <a:buChar char="●"/>
            </a:pPr>
            <a:r>
              <a:rPr lang="en-GB" sz="1100"/>
              <a:t>Ez az előző évhez képest 8.59%-os növekedést jelent</a:t>
            </a:r>
            <a:endParaRPr sz="1100"/>
          </a:p>
          <a:p>
            <a:pPr marL="179999" lvl="0" indent="-165100" algn="l" rtl="0">
              <a:spcBef>
                <a:spcPts val="400"/>
              </a:spcBef>
              <a:spcAft>
                <a:spcPts val="0"/>
              </a:spcAft>
              <a:buSzPts val="1100"/>
              <a:buChar char="●"/>
            </a:pPr>
            <a:r>
              <a:rPr lang="en-GB" sz="1100"/>
              <a:t>2019. óta a teljes piac éves átlagos növekedése 5.07% volt</a:t>
            </a:r>
            <a:endParaRPr sz="1100"/>
          </a:p>
          <a:p>
            <a:pPr marL="179999" lvl="0" indent="-165100" algn="l" rtl="0">
              <a:spcBef>
                <a:spcPts val="400"/>
              </a:spcBef>
              <a:spcAft>
                <a:spcPts val="0"/>
              </a:spcAft>
              <a:buSzPts val="1100"/>
              <a:buChar char="●"/>
            </a:pPr>
            <a:r>
              <a:rPr lang="en-GB" sz="1100"/>
              <a:t>Ebből 1.389 milliárd Forint volt az árubarter, és 79.781 milliárd Forint minden más bevétel</a:t>
            </a:r>
            <a:endParaRPr sz="1100"/>
          </a:p>
          <a:p>
            <a:pPr marL="179999" lvl="0" indent="-165100" algn="l" rtl="0">
              <a:spcBef>
                <a:spcPts val="400"/>
              </a:spcBef>
              <a:spcAft>
                <a:spcPts val="0"/>
              </a:spcAft>
              <a:buSzPts val="1100"/>
              <a:buChar char="●"/>
            </a:pPr>
            <a:r>
              <a:rPr lang="en-GB" sz="1100"/>
              <a:t>Így az árubarter továbbra is viszonylag alacsony arányt, 1.7%-ot képvisel a teljes bevételben</a:t>
            </a:r>
            <a:endParaRPr sz="1100"/>
          </a:p>
          <a:p>
            <a:pPr marL="179999" lvl="0" indent="-165100" algn="l" rtl="0">
              <a:spcBef>
                <a:spcPts val="400"/>
              </a:spcBef>
              <a:spcAft>
                <a:spcPts val="400"/>
              </a:spcAft>
              <a:buSzPts val="1100"/>
              <a:buChar char="●"/>
            </a:pPr>
            <a:r>
              <a:rPr lang="en-GB" sz="1100"/>
              <a:t>2021 óta folyamatosan csökken az árubarter részaránya</a:t>
            </a:r>
            <a:endParaRPr sz="1100"/>
          </a:p>
        </p:txBody>
      </p:sp>
      <p:pic>
        <p:nvPicPr>
          <p:cNvPr id="452" name="Google Shape;452;p72" title="Chart"/>
          <p:cNvPicPr preferRelativeResize="0"/>
          <p:nvPr/>
        </p:nvPicPr>
        <p:blipFill>
          <a:blip r:embed="rId3">
            <a:alphaModFix/>
          </a:blip>
          <a:stretch>
            <a:fillRect/>
          </a:stretch>
        </p:blipFill>
        <p:spPr>
          <a:xfrm>
            <a:off x="682025" y="2103450"/>
            <a:ext cx="5027376" cy="3961675"/>
          </a:xfrm>
          <a:prstGeom prst="rect">
            <a:avLst/>
          </a:prstGeom>
          <a:noFill/>
          <a:ln>
            <a:noFill/>
          </a:ln>
        </p:spPr>
      </p:pic>
      <p:sp>
        <p:nvSpPr>
          <p:cNvPr id="453" name="Google Shape;453;p72"/>
          <p:cNvSpPr/>
          <p:nvPr/>
        </p:nvSpPr>
        <p:spPr>
          <a:xfrm>
            <a:off x="647363" y="1738125"/>
            <a:ext cx="50967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Televíziós reklámbevételek és árubarter megoszlása</a:t>
            </a:r>
            <a:endParaRPr b="1"/>
          </a:p>
        </p:txBody>
      </p:sp>
      <p:sp>
        <p:nvSpPr>
          <p:cNvPr id="454" name="Google Shape;454;p72"/>
          <p:cNvSpPr/>
          <p:nvPr/>
        </p:nvSpPr>
        <p:spPr>
          <a:xfrm>
            <a:off x="6315263" y="1746800"/>
            <a:ext cx="50967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Televíziós reklámpiaci bevételek és árubarter megoszlása 2019 és 2023 között</a:t>
            </a:r>
            <a:endParaRPr b="1"/>
          </a:p>
        </p:txBody>
      </p:sp>
      <p:sp>
        <p:nvSpPr>
          <p:cNvPr id="455" name="Google Shape;455;p72"/>
          <p:cNvSpPr/>
          <p:nvPr/>
        </p:nvSpPr>
        <p:spPr>
          <a:xfrm>
            <a:off x="7632700" y="3554825"/>
            <a:ext cx="457200" cy="2412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GB" sz="1100" b="1">
                <a:solidFill>
                  <a:schemeClr val="lt1"/>
                </a:solidFill>
              </a:rPr>
              <a:t>98.3%</a:t>
            </a:r>
            <a:endParaRPr sz="1100" b="1">
              <a:solidFill>
                <a:schemeClr val="lt1"/>
              </a:solidFill>
            </a:endParaRPr>
          </a:p>
        </p:txBody>
      </p:sp>
      <p:cxnSp>
        <p:nvCxnSpPr>
          <p:cNvPr id="456" name="Google Shape;456;p72"/>
          <p:cNvCxnSpPr/>
          <p:nvPr/>
        </p:nvCxnSpPr>
        <p:spPr>
          <a:xfrm>
            <a:off x="5851300" y="1819200"/>
            <a:ext cx="10500" cy="3984900"/>
          </a:xfrm>
          <a:prstGeom prst="straightConnector1">
            <a:avLst/>
          </a:prstGeom>
          <a:noFill/>
          <a:ln w="9525" cap="flat" cmpd="sng">
            <a:solidFill>
              <a:schemeClr val="dk2"/>
            </a:solidFill>
            <a:prstDash val="dash"/>
            <a:round/>
            <a:headEnd type="none" w="med" len="med"/>
            <a:tailEnd type="none" w="med" len="med"/>
          </a:ln>
        </p:spPr>
      </p:cxnSp>
      <p:cxnSp>
        <p:nvCxnSpPr>
          <p:cNvPr id="457" name="Google Shape;457;p72"/>
          <p:cNvCxnSpPr/>
          <p:nvPr/>
        </p:nvCxnSpPr>
        <p:spPr>
          <a:xfrm>
            <a:off x="6016625" y="4047700"/>
            <a:ext cx="5694000" cy="0"/>
          </a:xfrm>
          <a:prstGeom prst="straightConnector1">
            <a:avLst/>
          </a:prstGeom>
          <a:noFill/>
          <a:ln w="9525" cap="flat" cmpd="sng">
            <a:solidFill>
              <a:schemeClr val="dk2"/>
            </a:solidFill>
            <a:prstDash val="dash"/>
            <a:round/>
            <a:headEnd type="none" w="med" len="med"/>
            <a:tailEnd type="none" w="med" len="med"/>
          </a:ln>
        </p:spPr>
      </p:cxnSp>
      <p:sp>
        <p:nvSpPr>
          <p:cNvPr id="458" name="Google Shape;458;p72"/>
          <p:cNvSpPr/>
          <p:nvPr/>
        </p:nvSpPr>
        <p:spPr>
          <a:xfrm rot="-5400000">
            <a:off x="-770225" y="3554825"/>
            <a:ext cx="2831100" cy="2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t>Millió Forint</a:t>
            </a:r>
            <a:endParaRPr sz="1000"/>
          </a:p>
        </p:txBody>
      </p:sp>
      <p:pic>
        <p:nvPicPr>
          <p:cNvPr id="459" name="Google Shape;459;p72" title="Chart"/>
          <p:cNvPicPr preferRelativeResize="0"/>
          <p:nvPr/>
        </p:nvPicPr>
        <p:blipFill>
          <a:blip r:embed="rId4">
            <a:alphaModFix/>
          </a:blip>
          <a:stretch>
            <a:fillRect/>
          </a:stretch>
        </p:blipFill>
        <p:spPr>
          <a:xfrm>
            <a:off x="6096000" y="2260876"/>
            <a:ext cx="5614626" cy="1646943"/>
          </a:xfrm>
          <a:prstGeom prst="rect">
            <a:avLst/>
          </a:prstGeom>
          <a:noFill/>
          <a:ln>
            <a:noFill/>
          </a:ln>
        </p:spPr>
      </p:pic>
      <p:sp>
        <p:nvSpPr>
          <p:cNvPr id="460" name="Google Shape;460;p72"/>
          <p:cNvSpPr/>
          <p:nvPr/>
        </p:nvSpPr>
        <p:spPr>
          <a:xfrm>
            <a:off x="6043912" y="4187576"/>
            <a:ext cx="457200" cy="456048"/>
          </a:xfrm>
          <a:custGeom>
            <a:avLst/>
            <a:gdLst/>
            <a:ahLst/>
            <a:cxnLst/>
            <a:rect l="l" t="t" r="r" b="b"/>
            <a:pathLst>
              <a:path w="347" h="346" extrusionOk="0">
                <a:moveTo>
                  <a:pt x="0" y="0"/>
                </a:moveTo>
                <a:cubicBezTo>
                  <a:pt x="0" y="346"/>
                  <a:pt x="0" y="346"/>
                  <a:pt x="0" y="346"/>
                </a:cubicBezTo>
                <a:cubicBezTo>
                  <a:pt x="347" y="346"/>
                  <a:pt x="347" y="346"/>
                  <a:pt x="347" y="346"/>
                </a:cubicBezTo>
                <a:cubicBezTo>
                  <a:pt x="347" y="0"/>
                  <a:pt x="347" y="0"/>
                  <a:pt x="347" y="0"/>
                </a:cubicBezTo>
                <a:lnTo>
                  <a:pt x="0" y="0"/>
                </a:lnTo>
                <a:close/>
                <a:moveTo>
                  <a:pt x="332" y="332"/>
                </a:moveTo>
                <a:cubicBezTo>
                  <a:pt x="15" y="332"/>
                  <a:pt x="15" y="332"/>
                  <a:pt x="15" y="332"/>
                </a:cubicBezTo>
                <a:cubicBezTo>
                  <a:pt x="15" y="15"/>
                  <a:pt x="15" y="15"/>
                  <a:pt x="15" y="15"/>
                </a:cubicBezTo>
                <a:cubicBezTo>
                  <a:pt x="332" y="15"/>
                  <a:pt x="332" y="15"/>
                  <a:pt x="332" y="15"/>
                </a:cubicBezTo>
                <a:lnTo>
                  <a:pt x="332" y="332"/>
                </a:lnTo>
                <a:close/>
                <a:moveTo>
                  <a:pt x="48" y="309"/>
                </a:moveTo>
                <a:cubicBezTo>
                  <a:pt x="133" y="224"/>
                  <a:pt x="133" y="224"/>
                  <a:pt x="133" y="224"/>
                </a:cubicBezTo>
                <a:cubicBezTo>
                  <a:pt x="153" y="241"/>
                  <a:pt x="178" y="250"/>
                  <a:pt x="204" y="250"/>
                </a:cubicBezTo>
                <a:cubicBezTo>
                  <a:pt x="233" y="250"/>
                  <a:pt x="260" y="239"/>
                  <a:pt x="280" y="219"/>
                </a:cubicBezTo>
                <a:cubicBezTo>
                  <a:pt x="322" y="177"/>
                  <a:pt x="322" y="109"/>
                  <a:pt x="280" y="67"/>
                </a:cubicBezTo>
                <a:cubicBezTo>
                  <a:pt x="260" y="46"/>
                  <a:pt x="233" y="35"/>
                  <a:pt x="204" y="35"/>
                </a:cubicBezTo>
                <a:cubicBezTo>
                  <a:pt x="175" y="35"/>
                  <a:pt x="148" y="46"/>
                  <a:pt x="128" y="67"/>
                </a:cubicBezTo>
                <a:cubicBezTo>
                  <a:pt x="88" y="107"/>
                  <a:pt x="86" y="171"/>
                  <a:pt x="123" y="214"/>
                </a:cubicBezTo>
                <a:cubicBezTo>
                  <a:pt x="37" y="299"/>
                  <a:pt x="37" y="299"/>
                  <a:pt x="37" y="299"/>
                </a:cubicBezTo>
                <a:lnTo>
                  <a:pt x="48" y="309"/>
                </a:lnTo>
                <a:close/>
                <a:moveTo>
                  <a:pt x="270" y="208"/>
                </a:moveTo>
                <a:cubicBezTo>
                  <a:pt x="252" y="226"/>
                  <a:pt x="229" y="236"/>
                  <a:pt x="204" y="236"/>
                </a:cubicBezTo>
                <a:cubicBezTo>
                  <a:pt x="179" y="236"/>
                  <a:pt x="156" y="226"/>
                  <a:pt x="138" y="208"/>
                </a:cubicBezTo>
                <a:cubicBezTo>
                  <a:pt x="134" y="204"/>
                  <a:pt x="129" y="199"/>
                  <a:pt x="126" y="193"/>
                </a:cubicBezTo>
                <a:cubicBezTo>
                  <a:pt x="139" y="193"/>
                  <a:pt x="139" y="193"/>
                  <a:pt x="139" y="193"/>
                </a:cubicBezTo>
                <a:cubicBezTo>
                  <a:pt x="178" y="193"/>
                  <a:pt x="178" y="193"/>
                  <a:pt x="178" y="193"/>
                </a:cubicBezTo>
                <a:cubicBezTo>
                  <a:pt x="193" y="193"/>
                  <a:pt x="193" y="193"/>
                  <a:pt x="193" y="193"/>
                </a:cubicBezTo>
                <a:cubicBezTo>
                  <a:pt x="217" y="193"/>
                  <a:pt x="217" y="193"/>
                  <a:pt x="217" y="193"/>
                </a:cubicBezTo>
                <a:cubicBezTo>
                  <a:pt x="231" y="193"/>
                  <a:pt x="231" y="193"/>
                  <a:pt x="231" y="193"/>
                </a:cubicBezTo>
                <a:cubicBezTo>
                  <a:pt x="270" y="193"/>
                  <a:pt x="270" y="193"/>
                  <a:pt x="270" y="193"/>
                </a:cubicBezTo>
                <a:cubicBezTo>
                  <a:pt x="282" y="193"/>
                  <a:pt x="282" y="193"/>
                  <a:pt x="282" y="193"/>
                </a:cubicBezTo>
                <a:cubicBezTo>
                  <a:pt x="278" y="199"/>
                  <a:pt x="274" y="204"/>
                  <a:pt x="270" y="208"/>
                </a:cubicBezTo>
                <a:close/>
                <a:moveTo>
                  <a:pt x="193" y="112"/>
                </a:moveTo>
                <a:cubicBezTo>
                  <a:pt x="193" y="97"/>
                  <a:pt x="193" y="97"/>
                  <a:pt x="193" y="97"/>
                </a:cubicBezTo>
                <a:cubicBezTo>
                  <a:pt x="217" y="97"/>
                  <a:pt x="217" y="97"/>
                  <a:pt x="217" y="97"/>
                </a:cubicBezTo>
                <a:cubicBezTo>
                  <a:pt x="217" y="132"/>
                  <a:pt x="217" y="132"/>
                  <a:pt x="217" y="132"/>
                </a:cubicBezTo>
                <a:cubicBezTo>
                  <a:pt x="217" y="179"/>
                  <a:pt x="217" y="179"/>
                  <a:pt x="217" y="179"/>
                </a:cubicBezTo>
                <a:cubicBezTo>
                  <a:pt x="193" y="179"/>
                  <a:pt x="193" y="179"/>
                  <a:pt x="193" y="179"/>
                </a:cubicBezTo>
                <a:lnTo>
                  <a:pt x="193" y="112"/>
                </a:lnTo>
                <a:close/>
                <a:moveTo>
                  <a:pt x="255" y="179"/>
                </a:moveTo>
                <a:cubicBezTo>
                  <a:pt x="231" y="179"/>
                  <a:pt x="231" y="179"/>
                  <a:pt x="231" y="179"/>
                </a:cubicBezTo>
                <a:cubicBezTo>
                  <a:pt x="231" y="147"/>
                  <a:pt x="231" y="147"/>
                  <a:pt x="231" y="147"/>
                </a:cubicBezTo>
                <a:cubicBezTo>
                  <a:pt x="255" y="147"/>
                  <a:pt x="255" y="147"/>
                  <a:pt x="255" y="147"/>
                </a:cubicBezTo>
                <a:lnTo>
                  <a:pt x="255" y="179"/>
                </a:lnTo>
                <a:close/>
                <a:moveTo>
                  <a:pt x="178" y="179"/>
                </a:moveTo>
                <a:cubicBezTo>
                  <a:pt x="154" y="179"/>
                  <a:pt x="154" y="179"/>
                  <a:pt x="154" y="179"/>
                </a:cubicBezTo>
                <a:cubicBezTo>
                  <a:pt x="154" y="127"/>
                  <a:pt x="154" y="127"/>
                  <a:pt x="154" y="127"/>
                </a:cubicBezTo>
                <a:cubicBezTo>
                  <a:pt x="178" y="127"/>
                  <a:pt x="178" y="127"/>
                  <a:pt x="178" y="127"/>
                </a:cubicBezTo>
                <a:lnTo>
                  <a:pt x="178" y="179"/>
                </a:lnTo>
                <a:close/>
                <a:moveTo>
                  <a:pt x="138" y="77"/>
                </a:moveTo>
                <a:cubicBezTo>
                  <a:pt x="156" y="59"/>
                  <a:pt x="179" y="50"/>
                  <a:pt x="204" y="50"/>
                </a:cubicBezTo>
                <a:cubicBezTo>
                  <a:pt x="229" y="50"/>
                  <a:pt x="252" y="59"/>
                  <a:pt x="270" y="77"/>
                </a:cubicBezTo>
                <a:cubicBezTo>
                  <a:pt x="297" y="104"/>
                  <a:pt x="304" y="145"/>
                  <a:pt x="290" y="179"/>
                </a:cubicBezTo>
                <a:cubicBezTo>
                  <a:pt x="270" y="179"/>
                  <a:pt x="270" y="179"/>
                  <a:pt x="270" y="179"/>
                </a:cubicBezTo>
                <a:cubicBezTo>
                  <a:pt x="270" y="132"/>
                  <a:pt x="270" y="132"/>
                  <a:pt x="270" y="132"/>
                </a:cubicBezTo>
                <a:cubicBezTo>
                  <a:pt x="231" y="132"/>
                  <a:pt x="231" y="132"/>
                  <a:pt x="231" y="132"/>
                </a:cubicBezTo>
                <a:cubicBezTo>
                  <a:pt x="231" y="83"/>
                  <a:pt x="231" y="83"/>
                  <a:pt x="231" y="83"/>
                </a:cubicBezTo>
                <a:cubicBezTo>
                  <a:pt x="178" y="83"/>
                  <a:pt x="178" y="83"/>
                  <a:pt x="178" y="83"/>
                </a:cubicBezTo>
                <a:cubicBezTo>
                  <a:pt x="178" y="112"/>
                  <a:pt x="178" y="112"/>
                  <a:pt x="178" y="112"/>
                </a:cubicBezTo>
                <a:cubicBezTo>
                  <a:pt x="139" y="112"/>
                  <a:pt x="139" y="112"/>
                  <a:pt x="139" y="112"/>
                </a:cubicBezTo>
                <a:cubicBezTo>
                  <a:pt x="139" y="179"/>
                  <a:pt x="139" y="179"/>
                  <a:pt x="139" y="179"/>
                </a:cubicBezTo>
                <a:cubicBezTo>
                  <a:pt x="118" y="179"/>
                  <a:pt x="118" y="179"/>
                  <a:pt x="118" y="179"/>
                </a:cubicBezTo>
                <a:cubicBezTo>
                  <a:pt x="104" y="145"/>
                  <a:pt x="111" y="104"/>
                  <a:pt x="138" y="77"/>
                </a:cubicBez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Google Shape;465;p73"/>
          <p:cNvSpPr txBox="1">
            <a:spLocks noGrp="1"/>
          </p:cNvSpPr>
          <p:nvPr>
            <p:ph type="title"/>
          </p:nvPr>
        </p:nvSpPr>
        <p:spPr>
          <a:xfrm>
            <a:off x="442925" y="432000"/>
            <a:ext cx="11306100" cy="11136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Még a kereskedelmi reklámspotból származó bevételek 7 milliárd Forinttal nőttek, addig az állami költésekből származó bevételek 12%-kal csökkentek 2023-ban</a:t>
            </a:r>
            <a:endParaRPr sz="2700"/>
          </a:p>
        </p:txBody>
      </p:sp>
      <p:sp>
        <p:nvSpPr>
          <p:cNvPr id="466" name="Google Shape;466;p73"/>
          <p:cNvSpPr txBox="1"/>
          <p:nvPr/>
        </p:nvSpPr>
        <p:spPr>
          <a:xfrm>
            <a:off x="7980967" y="2423233"/>
            <a:ext cx="3551700" cy="985200"/>
          </a:xfrm>
          <a:prstGeom prst="rect">
            <a:avLst/>
          </a:prstGeom>
          <a:noFill/>
          <a:ln>
            <a:noFill/>
          </a:ln>
        </p:spPr>
        <p:txBody>
          <a:bodyPr spcFirstLastPara="1" wrap="square" lIns="121900" tIns="0" rIns="121900" bIns="1219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Kereskedelmi </a:t>
            </a:r>
            <a:r>
              <a:rPr lang="en-GB" sz="1600">
                <a:solidFill>
                  <a:schemeClr val="dk1"/>
                </a:solidFill>
              </a:rPr>
              <a:t>S</a:t>
            </a:r>
            <a:r>
              <a:rPr lang="en-GB" sz="1600" b="0" i="0" u="none" strike="noStrike" cap="none">
                <a:solidFill>
                  <a:schemeClr val="dk1"/>
                </a:solidFill>
                <a:latin typeface="Arial"/>
                <a:ea typeface="Arial"/>
                <a:cs typeface="Arial"/>
                <a:sym typeface="Arial"/>
              </a:rPr>
              <a:t>pot kategória árubarter nélkül: </a:t>
            </a:r>
            <a:r>
              <a:rPr lang="en-GB" sz="1600" b="1" i="0" u="none" strike="noStrike" cap="none">
                <a:solidFill>
                  <a:schemeClr val="dk1"/>
                </a:solidFill>
                <a:latin typeface="Arial"/>
                <a:ea typeface="Arial"/>
                <a:cs typeface="Arial"/>
                <a:sym typeface="Arial"/>
              </a:rPr>
              <a:t>6</a:t>
            </a:r>
            <a:r>
              <a:rPr lang="en-GB" sz="1600" b="1">
                <a:solidFill>
                  <a:schemeClr val="dk1"/>
                </a:solidFill>
              </a:rPr>
              <a:t>7,341</a:t>
            </a:r>
            <a:r>
              <a:rPr lang="en-GB" sz="1600" b="1" i="0" u="none" strike="noStrike" cap="none">
                <a:solidFill>
                  <a:schemeClr val="dk1"/>
                </a:solidFill>
                <a:latin typeface="Arial"/>
                <a:ea typeface="Arial"/>
                <a:cs typeface="Arial"/>
                <a:sym typeface="Arial"/>
              </a:rPr>
              <a:t> millió Ft  </a:t>
            </a:r>
            <a:endParaRPr sz="1600" b="1"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rgbClr val="6AA84F"/>
                </a:solidFill>
                <a:latin typeface="Arial"/>
                <a:ea typeface="Arial"/>
                <a:cs typeface="Arial"/>
                <a:sym typeface="Arial"/>
              </a:rPr>
              <a:t>+ </a:t>
            </a:r>
            <a:r>
              <a:rPr lang="en-GB" sz="1600" b="1">
                <a:solidFill>
                  <a:srgbClr val="6AA84F"/>
                </a:solidFill>
              </a:rPr>
              <a:t>11.75</a:t>
            </a:r>
            <a:r>
              <a:rPr lang="en-GB" sz="1600" b="1" i="0" u="none" strike="noStrike" cap="none">
                <a:solidFill>
                  <a:srgbClr val="6AA84F"/>
                </a:solidFill>
                <a:latin typeface="Arial"/>
                <a:ea typeface="Arial"/>
                <a:cs typeface="Arial"/>
                <a:sym typeface="Arial"/>
              </a:rPr>
              <a:t>%</a:t>
            </a:r>
            <a:endParaRPr sz="1600" b="1" i="0" u="none" strike="noStrike" cap="none">
              <a:solidFill>
                <a:srgbClr val="6AA84F"/>
              </a:solidFill>
              <a:latin typeface="Arial"/>
              <a:ea typeface="Arial"/>
              <a:cs typeface="Arial"/>
              <a:sym typeface="Arial"/>
            </a:endParaRPr>
          </a:p>
        </p:txBody>
      </p:sp>
      <p:sp>
        <p:nvSpPr>
          <p:cNvPr id="467" name="Google Shape;467;p73"/>
          <p:cNvSpPr txBox="1"/>
          <p:nvPr/>
        </p:nvSpPr>
        <p:spPr>
          <a:xfrm>
            <a:off x="7980967" y="3339633"/>
            <a:ext cx="3551700" cy="985200"/>
          </a:xfrm>
          <a:prstGeom prst="rect">
            <a:avLst/>
          </a:prstGeom>
          <a:noFill/>
          <a:ln>
            <a:noFill/>
          </a:ln>
        </p:spPr>
        <p:txBody>
          <a:bodyPr spcFirstLastPara="1" wrap="square" lIns="121900" tIns="0" rIns="121900" bIns="1219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Kereskedelmi </a:t>
            </a:r>
            <a:r>
              <a:rPr lang="en-GB" sz="1600">
                <a:solidFill>
                  <a:schemeClr val="dk1"/>
                </a:solidFill>
              </a:rPr>
              <a:t>N</a:t>
            </a:r>
            <a:r>
              <a:rPr lang="en-GB" sz="1600" b="0" i="0" u="none" strike="noStrike" cap="none">
                <a:solidFill>
                  <a:schemeClr val="dk1"/>
                </a:solidFill>
                <a:latin typeface="Arial"/>
                <a:ea typeface="Arial"/>
                <a:cs typeface="Arial"/>
                <a:sym typeface="Arial"/>
              </a:rPr>
              <a:t>on-spot kategória árubarter nélkül: </a:t>
            </a:r>
            <a:r>
              <a:rPr lang="en-GB" sz="1600" b="1" i="0" u="none" strike="noStrike" cap="none">
                <a:solidFill>
                  <a:schemeClr val="dk1"/>
                </a:solidFill>
                <a:highlight>
                  <a:srgbClr val="FFFFFF"/>
                </a:highlight>
                <a:latin typeface="Arial"/>
                <a:ea typeface="Arial"/>
                <a:cs typeface="Arial"/>
                <a:sym typeface="Arial"/>
              </a:rPr>
              <a:t>4,</a:t>
            </a:r>
            <a:r>
              <a:rPr lang="en-GB" sz="1600" b="1">
                <a:solidFill>
                  <a:schemeClr val="dk1"/>
                </a:solidFill>
                <a:highlight>
                  <a:srgbClr val="FFFFFF"/>
                </a:highlight>
              </a:rPr>
              <a:t>901</a:t>
            </a:r>
            <a:r>
              <a:rPr lang="en-GB" sz="1600" b="1" i="0" u="none" strike="noStrike" cap="none">
                <a:solidFill>
                  <a:schemeClr val="dk1"/>
                </a:solidFill>
                <a:highlight>
                  <a:srgbClr val="FFFFFF"/>
                </a:highlight>
                <a:latin typeface="Arial"/>
                <a:ea typeface="Arial"/>
                <a:cs typeface="Arial"/>
                <a:sym typeface="Arial"/>
              </a:rPr>
              <a:t> millió Ft</a:t>
            </a:r>
            <a:endParaRPr sz="1600" b="1" i="0" u="none" strike="noStrike" cap="none">
              <a:solidFill>
                <a:schemeClr val="dk1"/>
              </a:solidFill>
              <a:highlight>
                <a:srgbClr val="FFFFFF"/>
              </a:highlight>
              <a:latin typeface="Arial"/>
              <a:ea typeface="Arial"/>
              <a:cs typeface="Arial"/>
              <a:sym typeface="Arial"/>
            </a:endParaRPr>
          </a:p>
          <a:p>
            <a:pPr marL="0" marR="0" lvl="0" indent="0" algn="l" rtl="0">
              <a:lnSpc>
                <a:spcPct val="100000"/>
              </a:lnSpc>
              <a:spcBef>
                <a:spcPts val="0"/>
              </a:spcBef>
              <a:spcAft>
                <a:spcPts val="0"/>
              </a:spcAft>
              <a:buNone/>
            </a:pPr>
            <a:r>
              <a:rPr lang="en-GB" sz="1600" b="1">
                <a:solidFill>
                  <a:srgbClr val="6AA84F"/>
                </a:solidFill>
                <a:highlight>
                  <a:srgbClr val="FFFFFF"/>
                </a:highlight>
              </a:rPr>
              <a:t>+ 5.73</a:t>
            </a:r>
            <a:r>
              <a:rPr lang="en-GB" sz="1600" b="1" i="0" u="none" strike="noStrike" cap="none">
                <a:solidFill>
                  <a:srgbClr val="6AA84F"/>
                </a:solidFill>
                <a:highlight>
                  <a:srgbClr val="FFFFFF"/>
                </a:highlight>
                <a:latin typeface="Arial"/>
                <a:ea typeface="Arial"/>
                <a:cs typeface="Arial"/>
                <a:sym typeface="Arial"/>
              </a:rPr>
              <a:t>%</a:t>
            </a:r>
            <a:endParaRPr sz="1600" b="1" i="0" u="none" strike="noStrike" cap="none">
              <a:solidFill>
                <a:srgbClr val="6AA84F"/>
              </a:solidFill>
              <a:highlight>
                <a:srgbClr val="FFFFFF"/>
              </a:highlight>
              <a:latin typeface="Arial"/>
              <a:ea typeface="Arial"/>
              <a:cs typeface="Arial"/>
              <a:sym typeface="Arial"/>
            </a:endParaRPr>
          </a:p>
        </p:txBody>
      </p:sp>
      <p:sp>
        <p:nvSpPr>
          <p:cNvPr id="468" name="Google Shape;468;p73"/>
          <p:cNvSpPr txBox="1"/>
          <p:nvPr/>
        </p:nvSpPr>
        <p:spPr>
          <a:xfrm>
            <a:off x="7980859" y="5167558"/>
            <a:ext cx="3551700" cy="985200"/>
          </a:xfrm>
          <a:prstGeom prst="rect">
            <a:avLst/>
          </a:prstGeom>
          <a:noFill/>
          <a:ln>
            <a:noFill/>
          </a:ln>
        </p:spPr>
        <p:txBody>
          <a:bodyPr spcFirstLastPara="1" wrap="square" lIns="121900" tIns="0" rIns="121900" bIns="1219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GB" sz="1600" b="0" i="0" u="none" strike="noStrike" cap="none">
                <a:solidFill>
                  <a:schemeClr val="dk1"/>
                </a:solidFill>
                <a:latin typeface="Arial"/>
                <a:ea typeface="Arial"/>
                <a:cs typeface="Arial"/>
                <a:sym typeface="Arial"/>
              </a:rPr>
              <a:t>Állami: </a:t>
            </a:r>
            <a:r>
              <a:rPr lang="en-GB" sz="1600">
                <a:solidFill>
                  <a:schemeClr val="dk1"/>
                </a:solidFill>
              </a:rPr>
              <a:t>S</a:t>
            </a:r>
            <a:r>
              <a:rPr lang="en-GB" sz="1600" b="0" i="0" u="none" strike="noStrike" cap="none">
                <a:solidFill>
                  <a:schemeClr val="dk1"/>
                </a:solidFill>
                <a:latin typeface="Arial"/>
                <a:ea typeface="Arial"/>
                <a:cs typeface="Arial"/>
                <a:sym typeface="Arial"/>
              </a:rPr>
              <a:t>pot, </a:t>
            </a:r>
            <a:r>
              <a:rPr lang="en-GB" sz="1600">
                <a:solidFill>
                  <a:schemeClr val="dk1"/>
                </a:solidFill>
              </a:rPr>
              <a:t>N</a:t>
            </a:r>
            <a:r>
              <a:rPr lang="en-GB" sz="1600" b="0" i="0" u="none" strike="noStrike" cap="none">
                <a:solidFill>
                  <a:schemeClr val="dk1"/>
                </a:solidFill>
                <a:latin typeface="Arial"/>
                <a:ea typeface="Arial"/>
                <a:cs typeface="Arial"/>
                <a:sym typeface="Arial"/>
              </a:rPr>
              <a:t>on-spot, TCR: </a:t>
            </a: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a:solidFill>
                  <a:schemeClr val="dk1"/>
                </a:solidFill>
              </a:rPr>
              <a:t>7,540</a:t>
            </a:r>
            <a:r>
              <a:rPr lang="en-GB" sz="1600" b="1" i="0" u="none" strike="noStrike" cap="none">
                <a:solidFill>
                  <a:schemeClr val="dk1"/>
                </a:solidFill>
                <a:latin typeface="Arial"/>
                <a:ea typeface="Arial"/>
                <a:cs typeface="Arial"/>
                <a:sym typeface="Arial"/>
              </a:rPr>
              <a:t> millió Ft</a:t>
            </a:r>
            <a:endParaRPr sz="1600" b="1"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rgbClr val="E0301E"/>
                </a:solidFill>
                <a:latin typeface="Arial"/>
                <a:ea typeface="Arial"/>
                <a:cs typeface="Arial"/>
                <a:sym typeface="Arial"/>
              </a:rPr>
              <a:t>- 1</a:t>
            </a:r>
            <a:r>
              <a:rPr lang="en-GB" sz="1600" b="1">
                <a:solidFill>
                  <a:srgbClr val="E0301E"/>
                </a:solidFill>
              </a:rPr>
              <a:t>1</a:t>
            </a:r>
            <a:r>
              <a:rPr lang="en-GB" sz="1600" b="1" i="0" u="none" strike="noStrike" cap="none">
                <a:solidFill>
                  <a:srgbClr val="E0301E"/>
                </a:solidFill>
                <a:latin typeface="Arial"/>
                <a:ea typeface="Arial"/>
                <a:cs typeface="Arial"/>
                <a:sym typeface="Arial"/>
              </a:rPr>
              <a:t>,</a:t>
            </a:r>
            <a:r>
              <a:rPr lang="en-GB" sz="1600" b="1">
                <a:solidFill>
                  <a:srgbClr val="E0301E"/>
                </a:solidFill>
              </a:rPr>
              <a:t>65</a:t>
            </a:r>
            <a:r>
              <a:rPr lang="en-GB" sz="1600" b="1" i="0" u="none" strike="noStrike" cap="none">
                <a:solidFill>
                  <a:srgbClr val="E0301E"/>
                </a:solidFill>
                <a:latin typeface="Arial"/>
                <a:ea typeface="Arial"/>
                <a:cs typeface="Arial"/>
                <a:sym typeface="Arial"/>
              </a:rPr>
              <a:t>%</a:t>
            </a:r>
            <a:endParaRPr sz="1600" b="1" i="0" u="none" strike="noStrike" cap="none">
              <a:solidFill>
                <a:srgbClr val="E0301E"/>
              </a:solidFill>
              <a:latin typeface="Arial"/>
              <a:ea typeface="Arial"/>
              <a:cs typeface="Arial"/>
              <a:sym typeface="Arial"/>
            </a:endParaRPr>
          </a:p>
        </p:txBody>
      </p:sp>
      <p:sp>
        <p:nvSpPr>
          <p:cNvPr id="469" name="Google Shape;469;p73"/>
          <p:cNvSpPr txBox="1"/>
          <p:nvPr/>
        </p:nvSpPr>
        <p:spPr>
          <a:xfrm>
            <a:off x="7980842" y="4188083"/>
            <a:ext cx="3551700" cy="738900"/>
          </a:xfrm>
          <a:prstGeom prst="rect">
            <a:avLst/>
          </a:prstGeom>
          <a:noFill/>
          <a:ln>
            <a:noFill/>
          </a:ln>
        </p:spPr>
        <p:txBody>
          <a:bodyPr spcFirstLastPara="1" wrap="square" lIns="121900" tIns="0" rIns="121900" bIns="1219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GB" sz="1600"/>
              <a:t>Kerskedelmi á</a:t>
            </a:r>
            <a:r>
              <a:rPr lang="en-GB" sz="1600" b="0" i="0" u="none" strike="noStrike" cap="none">
                <a:solidFill>
                  <a:srgbClr val="000000"/>
                </a:solidFill>
                <a:latin typeface="Arial"/>
                <a:ea typeface="Arial"/>
                <a:cs typeface="Arial"/>
                <a:sym typeface="Arial"/>
              </a:rPr>
              <a:t>rubarter: </a:t>
            </a:r>
            <a:br>
              <a:rPr lang="en-GB" sz="1600" b="0" i="0" u="none" strike="noStrike" cap="none">
                <a:solidFill>
                  <a:srgbClr val="000000"/>
                </a:solidFill>
                <a:latin typeface="Arial"/>
                <a:ea typeface="Arial"/>
                <a:cs typeface="Arial"/>
                <a:sym typeface="Arial"/>
              </a:rPr>
            </a:br>
            <a:r>
              <a:rPr lang="en-GB" sz="1600" b="1" i="0" u="none" strike="noStrike" cap="none">
                <a:solidFill>
                  <a:schemeClr val="dk1"/>
                </a:solidFill>
                <a:highlight>
                  <a:srgbClr val="FFFFFF"/>
                </a:highlight>
                <a:latin typeface="Arial"/>
                <a:ea typeface="Arial"/>
                <a:cs typeface="Arial"/>
                <a:sym typeface="Arial"/>
              </a:rPr>
              <a:t>1,3</a:t>
            </a:r>
            <a:r>
              <a:rPr lang="en-GB" sz="1600" b="1">
                <a:solidFill>
                  <a:schemeClr val="dk1"/>
                </a:solidFill>
                <a:highlight>
                  <a:srgbClr val="FFFFFF"/>
                </a:highlight>
              </a:rPr>
              <a:t>89</a:t>
            </a:r>
            <a:r>
              <a:rPr lang="en-GB" sz="1600" b="1" i="0" u="none" strike="noStrike" cap="none">
                <a:solidFill>
                  <a:schemeClr val="dk1"/>
                </a:solidFill>
                <a:highlight>
                  <a:srgbClr val="FFFFFF"/>
                </a:highlight>
                <a:latin typeface="Arial"/>
                <a:ea typeface="Arial"/>
                <a:cs typeface="Arial"/>
                <a:sym typeface="Arial"/>
              </a:rPr>
              <a:t> millió Ft</a:t>
            </a:r>
            <a:endParaRPr sz="1600" b="1" i="0" u="none" strike="noStrike" cap="none">
              <a:solidFill>
                <a:schemeClr val="dk1"/>
              </a:solidFill>
              <a:highlight>
                <a:srgbClr val="FFFFFF"/>
              </a:highlight>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a:solidFill>
                  <a:srgbClr val="6AA84F"/>
                </a:solidFill>
                <a:highlight>
                  <a:srgbClr val="FFFFFF"/>
                </a:highlight>
              </a:rPr>
              <a:t>+ 5.26</a:t>
            </a:r>
            <a:r>
              <a:rPr lang="en-GB" sz="1600" b="1" i="0" u="none" strike="noStrike" cap="none">
                <a:solidFill>
                  <a:srgbClr val="6AA84F"/>
                </a:solidFill>
                <a:highlight>
                  <a:srgbClr val="FFFFFF"/>
                </a:highlight>
                <a:latin typeface="Arial"/>
                <a:ea typeface="Arial"/>
                <a:cs typeface="Arial"/>
                <a:sym typeface="Arial"/>
              </a:rPr>
              <a:t>%</a:t>
            </a:r>
            <a:endParaRPr sz="1600" b="1" i="0" u="none" strike="noStrike" cap="none">
              <a:solidFill>
                <a:srgbClr val="6AA84F"/>
              </a:solidFill>
              <a:highlight>
                <a:srgbClr val="FFFFFF"/>
              </a:highlight>
              <a:latin typeface="Arial"/>
              <a:ea typeface="Arial"/>
              <a:cs typeface="Arial"/>
              <a:sym typeface="Arial"/>
            </a:endParaRPr>
          </a:p>
        </p:txBody>
      </p:sp>
      <p:sp>
        <p:nvSpPr>
          <p:cNvPr id="470" name="Google Shape;470;p73" descr="Arrow Increase&#10;"/>
          <p:cNvSpPr/>
          <p:nvPr/>
        </p:nvSpPr>
        <p:spPr>
          <a:xfrm>
            <a:off x="8980495" y="2950291"/>
            <a:ext cx="182880" cy="182880"/>
          </a:xfrm>
          <a:custGeom>
            <a:avLst/>
            <a:gdLst/>
            <a:ahLst/>
            <a:cxnLst/>
            <a:rect l="l" t="t" r="r" b="b"/>
            <a:pathLst>
              <a:path w="201" h="202" extrusionOk="0">
                <a:moveTo>
                  <a:pt x="176" y="43"/>
                </a:moveTo>
                <a:cubicBezTo>
                  <a:pt x="23" y="197"/>
                  <a:pt x="23" y="197"/>
                  <a:pt x="23" y="197"/>
                </a:cubicBezTo>
                <a:cubicBezTo>
                  <a:pt x="18" y="202"/>
                  <a:pt x="10" y="202"/>
                  <a:pt x="5" y="197"/>
                </a:cubicBezTo>
                <a:cubicBezTo>
                  <a:pt x="0" y="192"/>
                  <a:pt x="0" y="184"/>
                  <a:pt x="5" y="179"/>
                </a:cubicBezTo>
                <a:cubicBezTo>
                  <a:pt x="159" y="25"/>
                  <a:pt x="159" y="25"/>
                  <a:pt x="159" y="25"/>
                </a:cubicBezTo>
                <a:cubicBezTo>
                  <a:pt x="39" y="25"/>
                  <a:pt x="39" y="25"/>
                  <a:pt x="39" y="25"/>
                </a:cubicBezTo>
                <a:cubicBezTo>
                  <a:pt x="32" y="25"/>
                  <a:pt x="26" y="20"/>
                  <a:pt x="26" y="13"/>
                </a:cubicBezTo>
                <a:cubicBezTo>
                  <a:pt x="26" y="6"/>
                  <a:pt x="32" y="0"/>
                  <a:pt x="39" y="0"/>
                </a:cubicBezTo>
                <a:cubicBezTo>
                  <a:pt x="201" y="0"/>
                  <a:pt x="201" y="0"/>
                  <a:pt x="201" y="0"/>
                </a:cubicBezTo>
                <a:cubicBezTo>
                  <a:pt x="201" y="163"/>
                  <a:pt x="201" y="163"/>
                  <a:pt x="201" y="163"/>
                </a:cubicBezTo>
                <a:cubicBezTo>
                  <a:pt x="201" y="170"/>
                  <a:pt x="196" y="175"/>
                  <a:pt x="189" y="175"/>
                </a:cubicBezTo>
                <a:cubicBezTo>
                  <a:pt x="182" y="175"/>
                  <a:pt x="176" y="170"/>
                  <a:pt x="176" y="163"/>
                </a:cubicBezTo>
                <a:lnTo>
                  <a:pt x="176" y="43"/>
                </a:lnTo>
                <a:close/>
              </a:path>
            </a:pathLst>
          </a:custGeom>
          <a:solidFill>
            <a:srgbClr val="6AA84F"/>
          </a:solidFill>
          <a:ln w="9525" cap="flat" cmpd="sng">
            <a:solidFill>
              <a:srgbClr val="6AA84F"/>
            </a:solidFill>
            <a:prstDash val="solid"/>
            <a:round/>
            <a:headEnd type="none" w="sm" len="sm"/>
            <a:tailEnd type="none" w="sm" len="sm"/>
          </a:ln>
        </p:spPr>
        <p:txBody>
          <a:bodyPr spcFirstLastPara="1" wrap="square" lIns="121900" tIns="60925" rIns="121900" bIns="60925" anchor="t"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6AA84F"/>
              </a:solidFill>
              <a:latin typeface="Arial"/>
              <a:ea typeface="Arial"/>
              <a:cs typeface="Arial"/>
              <a:sym typeface="Arial"/>
            </a:endParaRPr>
          </a:p>
        </p:txBody>
      </p:sp>
      <p:sp>
        <p:nvSpPr>
          <p:cNvPr id="471" name="Google Shape;471;p73" descr="Arrow Decrease&#10;"/>
          <p:cNvSpPr/>
          <p:nvPr/>
        </p:nvSpPr>
        <p:spPr>
          <a:xfrm>
            <a:off x="8980370" y="5614916"/>
            <a:ext cx="182880" cy="182880"/>
          </a:xfrm>
          <a:custGeom>
            <a:avLst/>
            <a:gdLst/>
            <a:ahLst/>
            <a:cxnLst/>
            <a:rect l="l" t="t" r="r" b="b"/>
            <a:pathLst>
              <a:path w="201" h="202" extrusionOk="0">
                <a:moveTo>
                  <a:pt x="176" y="159"/>
                </a:moveTo>
                <a:cubicBezTo>
                  <a:pt x="176" y="39"/>
                  <a:pt x="176" y="39"/>
                  <a:pt x="176" y="39"/>
                </a:cubicBezTo>
                <a:cubicBezTo>
                  <a:pt x="176" y="32"/>
                  <a:pt x="182" y="27"/>
                  <a:pt x="189" y="27"/>
                </a:cubicBezTo>
                <a:cubicBezTo>
                  <a:pt x="195" y="27"/>
                  <a:pt x="201" y="32"/>
                  <a:pt x="201" y="39"/>
                </a:cubicBezTo>
                <a:cubicBezTo>
                  <a:pt x="201" y="202"/>
                  <a:pt x="201" y="202"/>
                  <a:pt x="201" y="202"/>
                </a:cubicBezTo>
                <a:cubicBezTo>
                  <a:pt x="39" y="202"/>
                  <a:pt x="39" y="202"/>
                  <a:pt x="39" y="202"/>
                </a:cubicBezTo>
                <a:cubicBezTo>
                  <a:pt x="32" y="202"/>
                  <a:pt x="26" y="196"/>
                  <a:pt x="26" y="189"/>
                </a:cubicBezTo>
                <a:cubicBezTo>
                  <a:pt x="26" y="182"/>
                  <a:pt x="32" y="177"/>
                  <a:pt x="39" y="177"/>
                </a:cubicBezTo>
                <a:cubicBezTo>
                  <a:pt x="158" y="177"/>
                  <a:pt x="158" y="177"/>
                  <a:pt x="158" y="177"/>
                </a:cubicBezTo>
                <a:cubicBezTo>
                  <a:pt x="5" y="23"/>
                  <a:pt x="5" y="23"/>
                  <a:pt x="5" y="23"/>
                </a:cubicBezTo>
                <a:cubicBezTo>
                  <a:pt x="0" y="18"/>
                  <a:pt x="0" y="10"/>
                  <a:pt x="5" y="5"/>
                </a:cubicBezTo>
                <a:cubicBezTo>
                  <a:pt x="10" y="0"/>
                  <a:pt x="17" y="0"/>
                  <a:pt x="22" y="5"/>
                </a:cubicBezTo>
                <a:lnTo>
                  <a:pt x="176" y="159"/>
                </a:lnTo>
                <a:close/>
              </a:path>
            </a:pathLst>
          </a:custGeom>
          <a:solidFill>
            <a:srgbClr val="E0301E"/>
          </a:solidFill>
          <a:ln w="9525" cap="flat" cmpd="sng">
            <a:solidFill>
              <a:srgbClr val="E0301E"/>
            </a:solidFill>
            <a:prstDash val="solid"/>
            <a:round/>
            <a:headEnd type="none" w="sm" len="sm"/>
            <a:tailEnd type="none" w="sm" len="sm"/>
          </a:ln>
        </p:spPr>
        <p:txBody>
          <a:bodyPr spcFirstLastPara="1" wrap="square" lIns="121900" tIns="60925" rIns="121900" bIns="60925" anchor="t"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p:txBody>
      </p:sp>
      <p:sp>
        <p:nvSpPr>
          <p:cNvPr id="472" name="Google Shape;472;p73"/>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pic>
        <p:nvPicPr>
          <p:cNvPr id="473" name="Google Shape;473;p73" title="Chart"/>
          <p:cNvPicPr preferRelativeResize="0"/>
          <p:nvPr/>
        </p:nvPicPr>
        <p:blipFill>
          <a:blip r:embed="rId3">
            <a:alphaModFix/>
          </a:blip>
          <a:stretch>
            <a:fillRect/>
          </a:stretch>
        </p:blipFill>
        <p:spPr>
          <a:xfrm>
            <a:off x="442925" y="2027525"/>
            <a:ext cx="6548301" cy="4049025"/>
          </a:xfrm>
          <a:prstGeom prst="rect">
            <a:avLst/>
          </a:prstGeom>
          <a:noFill/>
          <a:ln>
            <a:noFill/>
          </a:ln>
        </p:spPr>
      </p:pic>
      <p:sp>
        <p:nvSpPr>
          <p:cNvPr id="474" name="Google Shape;474;p73"/>
          <p:cNvSpPr/>
          <p:nvPr/>
        </p:nvSpPr>
        <p:spPr>
          <a:xfrm>
            <a:off x="639650" y="1788750"/>
            <a:ext cx="62184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Televíziós reklámpiaci kategóriák árbevétel változásai</a:t>
            </a:r>
            <a:endParaRPr b="1"/>
          </a:p>
        </p:txBody>
      </p:sp>
      <p:sp>
        <p:nvSpPr>
          <p:cNvPr id="475" name="Google Shape;475;p73"/>
          <p:cNvSpPr/>
          <p:nvPr/>
        </p:nvSpPr>
        <p:spPr>
          <a:xfrm rot="-5400000">
            <a:off x="-896500" y="3641500"/>
            <a:ext cx="2831100" cy="2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t>Millió Forint</a:t>
            </a:r>
            <a:endParaRPr sz="1000"/>
          </a:p>
        </p:txBody>
      </p:sp>
      <p:sp>
        <p:nvSpPr>
          <p:cNvPr id="476" name="Google Shape;476;p73"/>
          <p:cNvSpPr/>
          <p:nvPr/>
        </p:nvSpPr>
        <p:spPr>
          <a:xfrm>
            <a:off x="7120150" y="1788750"/>
            <a:ext cx="44124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Televíziós reklámpiaci kategóriák árbevétel változásai 2022-ről 2023-ra</a:t>
            </a:r>
            <a:endParaRPr b="1"/>
          </a:p>
        </p:txBody>
      </p:sp>
      <p:sp>
        <p:nvSpPr>
          <p:cNvPr id="477" name="Google Shape;477;p73" descr="Arrow Increase&#10;"/>
          <p:cNvSpPr/>
          <p:nvPr/>
        </p:nvSpPr>
        <p:spPr>
          <a:xfrm>
            <a:off x="8980495" y="3845266"/>
            <a:ext cx="182880" cy="182880"/>
          </a:xfrm>
          <a:custGeom>
            <a:avLst/>
            <a:gdLst/>
            <a:ahLst/>
            <a:cxnLst/>
            <a:rect l="l" t="t" r="r" b="b"/>
            <a:pathLst>
              <a:path w="201" h="202" extrusionOk="0">
                <a:moveTo>
                  <a:pt x="176" y="43"/>
                </a:moveTo>
                <a:cubicBezTo>
                  <a:pt x="23" y="197"/>
                  <a:pt x="23" y="197"/>
                  <a:pt x="23" y="197"/>
                </a:cubicBezTo>
                <a:cubicBezTo>
                  <a:pt x="18" y="202"/>
                  <a:pt x="10" y="202"/>
                  <a:pt x="5" y="197"/>
                </a:cubicBezTo>
                <a:cubicBezTo>
                  <a:pt x="0" y="192"/>
                  <a:pt x="0" y="184"/>
                  <a:pt x="5" y="179"/>
                </a:cubicBezTo>
                <a:cubicBezTo>
                  <a:pt x="159" y="25"/>
                  <a:pt x="159" y="25"/>
                  <a:pt x="159" y="25"/>
                </a:cubicBezTo>
                <a:cubicBezTo>
                  <a:pt x="39" y="25"/>
                  <a:pt x="39" y="25"/>
                  <a:pt x="39" y="25"/>
                </a:cubicBezTo>
                <a:cubicBezTo>
                  <a:pt x="32" y="25"/>
                  <a:pt x="26" y="20"/>
                  <a:pt x="26" y="13"/>
                </a:cubicBezTo>
                <a:cubicBezTo>
                  <a:pt x="26" y="6"/>
                  <a:pt x="32" y="0"/>
                  <a:pt x="39" y="0"/>
                </a:cubicBezTo>
                <a:cubicBezTo>
                  <a:pt x="201" y="0"/>
                  <a:pt x="201" y="0"/>
                  <a:pt x="201" y="0"/>
                </a:cubicBezTo>
                <a:cubicBezTo>
                  <a:pt x="201" y="163"/>
                  <a:pt x="201" y="163"/>
                  <a:pt x="201" y="163"/>
                </a:cubicBezTo>
                <a:cubicBezTo>
                  <a:pt x="201" y="170"/>
                  <a:pt x="196" y="175"/>
                  <a:pt x="189" y="175"/>
                </a:cubicBezTo>
                <a:cubicBezTo>
                  <a:pt x="182" y="175"/>
                  <a:pt x="176" y="170"/>
                  <a:pt x="176" y="163"/>
                </a:cubicBezTo>
                <a:lnTo>
                  <a:pt x="176" y="43"/>
                </a:lnTo>
                <a:close/>
              </a:path>
            </a:pathLst>
          </a:custGeom>
          <a:solidFill>
            <a:srgbClr val="6AA84F"/>
          </a:solidFill>
          <a:ln w="9525" cap="flat" cmpd="sng">
            <a:solidFill>
              <a:srgbClr val="6AA84F"/>
            </a:solidFill>
            <a:prstDash val="solid"/>
            <a:round/>
            <a:headEnd type="none" w="sm" len="sm"/>
            <a:tailEnd type="none" w="sm" len="sm"/>
          </a:ln>
        </p:spPr>
        <p:txBody>
          <a:bodyPr spcFirstLastPara="1" wrap="square" lIns="121900" tIns="60925" rIns="121900" bIns="60925" anchor="t"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6AA84F"/>
              </a:solidFill>
              <a:latin typeface="Arial"/>
              <a:ea typeface="Arial"/>
              <a:cs typeface="Arial"/>
              <a:sym typeface="Arial"/>
            </a:endParaRPr>
          </a:p>
        </p:txBody>
      </p:sp>
      <p:sp>
        <p:nvSpPr>
          <p:cNvPr id="478" name="Google Shape;478;p73" descr="Arrow Increase&#10;"/>
          <p:cNvSpPr/>
          <p:nvPr/>
        </p:nvSpPr>
        <p:spPr>
          <a:xfrm>
            <a:off x="8980495" y="4695966"/>
            <a:ext cx="182880" cy="182880"/>
          </a:xfrm>
          <a:custGeom>
            <a:avLst/>
            <a:gdLst/>
            <a:ahLst/>
            <a:cxnLst/>
            <a:rect l="l" t="t" r="r" b="b"/>
            <a:pathLst>
              <a:path w="201" h="202" extrusionOk="0">
                <a:moveTo>
                  <a:pt x="176" y="43"/>
                </a:moveTo>
                <a:cubicBezTo>
                  <a:pt x="23" y="197"/>
                  <a:pt x="23" y="197"/>
                  <a:pt x="23" y="197"/>
                </a:cubicBezTo>
                <a:cubicBezTo>
                  <a:pt x="18" y="202"/>
                  <a:pt x="10" y="202"/>
                  <a:pt x="5" y="197"/>
                </a:cubicBezTo>
                <a:cubicBezTo>
                  <a:pt x="0" y="192"/>
                  <a:pt x="0" y="184"/>
                  <a:pt x="5" y="179"/>
                </a:cubicBezTo>
                <a:cubicBezTo>
                  <a:pt x="159" y="25"/>
                  <a:pt x="159" y="25"/>
                  <a:pt x="159" y="25"/>
                </a:cubicBezTo>
                <a:cubicBezTo>
                  <a:pt x="39" y="25"/>
                  <a:pt x="39" y="25"/>
                  <a:pt x="39" y="25"/>
                </a:cubicBezTo>
                <a:cubicBezTo>
                  <a:pt x="32" y="25"/>
                  <a:pt x="26" y="20"/>
                  <a:pt x="26" y="13"/>
                </a:cubicBezTo>
                <a:cubicBezTo>
                  <a:pt x="26" y="6"/>
                  <a:pt x="32" y="0"/>
                  <a:pt x="39" y="0"/>
                </a:cubicBezTo>
                <a:cubicBezTo>
                  <a:pt x="201" y="0"/>
                  <a:pt x="201" y="0"/>
                  <a:pt x="201" y="0"/>
                </a:cubicBezTo>
                <a:cubicBezTo>
                  <a:pt x="201" y="163"/>
                  <a:pt x="201" y="163"/>
                  <a:pt x="201" y="163"/>
                </a:cubicBezTo>
                <a:cubicBezTo>
                  <a:pt x="201" y="170"/>
                  <a:pt x="196" y="175"/>
                  <a:pt x="189" y="175"/>
                </a:cubicBezTo>
                <a:cubicBezTo>
                  <a:pt x="182" y="175"/>
                  <a:pt x="176" y="170"/>
                  <a:pt x="176" y="163"/>
                </a:cubicBezTo>
                <a:lnTo>
                  <a:pt x="176" y="43"/>
                </a:lnTo>
                <a:close/>
              </a:path>
            </a:pathLst>
          </a:custGeom>
          <a:solidFill>
            <a:srgbClr val="6AA84F"/>
          </a:solidFill>
          <a:ln w="9525" cap="flat" cmpd="sng">
            <a:solidFill>
              <a:srgbClr val="6AA84F"/>
            </a:solidFill>
            <a:prstDash val="solid"/>
            <a:round/>
            <a:headEnd type="none" w="sm" len="sm"/>
            <a:tailEnd type="none" w="sm" len="sm"/>
          </a:ln>
        </p:spPr>
        <p:txBody>
          <a:bodyPr spcFirstLastPara="1" wrap="square" lIns="121900" tIns="60925" rIns="121900" bIns="60925" anchor="t"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6AA84F"/>
              </a:solidFill>
              <a:latin typeface="Arial"/>
              <a:ea typeface="Arial"/>
              <a:cs typeface="Arial"/>
              <a:sym typeface="Arial"/>
            </a:endParaRPr>
          </a:p>
        </p:txBody>
      </p:sp>
      <p:grpSp>
        <p:nvGrpSpPr>
          <p:cNvPr id="479" name="Google Shape;479;p73"/>
          <p:cNvGrpSpPr/>
          <p:nvPr/>
        </p:nvGrpSpPr>
        <p:grpSpPr>
          <a:xfrm>
            <a:off x="7404100" y="2493100"/>
            <a:ext cx="457199" cy="457199"/>
            <a:chOff x="944563" y="2697163"/>
            <a:chExt cx="123825" cy="123825"/>
          </a:xfrm>
        </p:grpSpPr>
        <p:sp>
          <p:nvSpPr>
            <p:cNvPr id="480" name="Google Shape;480;p73"/>
            <p:cNvSpPr/>
            <p:nvPr/>
          </p:nvSpPr>
          <p:spPr>
            <a:xfrm>
              <a:off x="944563" y="2697163"/>
              <a:ext cx="123825" cy="123825"/>
            </a:xfrm>
            <a:custGeom>
              <a:avLst/>
              <a:gdLst/>
              <a:ahLst/>
              <a:cxnLst/>
              <a:rect l="l" t="t" r="r" b="b"/>
              <a:pathLst>
                <a:path w="78" h="78" extrusionOk="0">
                  <a:moveTo>
                    <a:pt x="0" y="0"/>
                  </a:moveTo>
                  <a:lnTo>
                    <a:pt x="0" y="78"/>
                  </a:lnTo>
                  <a:lnTo>
                    <a:pt x="78" y="78"/>
                  </a:lnTo>
                  <a:lnTo>
                    <a:pt x="78" y="0"/>
                  </a:lnTo>
                  <a:lnTo>
                    <a:pt x="0" y="0"/>
                  </a:lnTo>
                  <a:close/>
                  <a:moveTo>
                    <a:pt x="75" y="75"/>
                  </a:moveTo>
                  <a:lnTo>
                    <a:pt x="4" y="75"/>
                  </a:lnTo>
                  <a:lnTo>
                    <a:pt x="4" y="4"/>
                  </a:lnTo>
                  <a:lnTo>
                    <a:pt x="75" y="4"/>
                  </a:lnTo>
                  <a:lnTo>
                    <a:pt x="75" y="75"/>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81" name="Google Shape;481;p73"/>
            <p:cNvSpPr/>
            <p:nvPr/>
          </p:nvSpPr>
          <p:spPr>
            <a:xfrm>
              <a:off x="965200" y="2717800"/>
              <a:ext cx="82550" cy="82550"/>
            </a:xfrm>
            <a:custGeom>
              <a:avLst/>
              <a:gdLst/>
              <a:ahLst/>
              <a:cxnLst/>
              <a:rect l="l" t="t" r="r" b="b"/>
              <a:pathLst>
                <a:path w="382" h="382" extrusionOk="0">
                  <a:moveTo>
                    <a:pt x="191" y="382"/>
                  </a:moveTo>
                  <a:cubicBezTo>
                    <a:pt x="85" y="382"/>
                    <a:pt x="0" y="296"/>
                    <a:pt x="0" y="191"/>
                  </a:cubicBezTo>
                  <a:cubicBezTo>
                    <a:pt x="0" y="85"/>
                    <a:pt x="85" y="0"/>
                    <a:pt x="191" y="0"/>
                  </a:cubicBezTo>
                  <a:cubicBezTo>
                    <a:pt x="296" y="0"/>
                    <a:pt x="382" y="85"/>
                    <a:pt x="382" y="191"/>
                  </a:cubicBezTo>
                  <a:cubicBezTo>
                    <a:pt x="382" y="296"/>
                    <a:pt x="296" y="382"/>
                    <a:pt x="191" y="382"/>
                  </a:cubicBezTo>
                  <a:close/>
                  <a:moveTo>
                    <a:pt x="191" y="24"/>
                  </a:moveTo>
                  <a:cubicBezTo>
                    <a:pt x="99" y="24"/>
                    <a:pt x="24" y="99"/>
                    <a:pt x="24" y="191"/>
                  </a:cubicBezTo>
                  <a:cubicBezTo>
                    <a:pt x="24" y="283"/>
                    <a:pt x="99" y="357"/>
                    <a:pt x="191" y="357"/>
                  </a:cubicBezTo>
                  <a:cubicBezTo>
                    <a:pt x="283" y="357"/>
                    <a:pt x="357" y="283"/>
                    <a:pt x="357" y="191"/>
                  </a:cubicBezTo>
                  <a:cubicBezTo>
                    <a:pt x="357" y="99"/>
                    <a:pt x="283" y="24"/>
                    <a:pt x="191" y="24"/>
                  </a:cubicBez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82" name="Google Shape;482;p73"/>
            <p:cNvSpPr/>
            <p:nvPr/>
          </p:nvSpPr>
          <p:spPr>
            <a:xfrm>
              <a:off x="1003300" y="2730500"/>
              <a:ext cx="31750" cy="31750"/>
            </a:xfrm>
            <a:custGeom>
              <a:avLst/>
              <a:gdLst/>
              <a:ahLst/>
              <a:cxnLst/>
              <a:rect l="l" t="t" r="r" b="b"/>
              <a:pathLst>
                <a:path w="20" h="20" extrusionOk="0">
                  <a:moveTo>
                    <a:pt x="20" y="20"/>
                  </a:moveTo>
                  <a:lnTo>
                    <a:pt x="0" y="20"/>
                  </a:lnTo>
                  <a:lnTo>
                    <a:pt x="0" y="0"/>
                  </a:lnTo>
                  <a:lnTo>
                    <a:pt x="4" y="0"/>
                  </a:lnTo>
                  <a:lnTo>
                    <a:pt x="4" y="16"/>
                  </a:lnTo>
                  <a:lnTo>
                    <a:pt x="20" y="16"/>
                  </a:lnTo>
                  <a:lnTo>
                    <a:pt x="20" y="2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483" name="Google Shape;483;p73"/>
          <p:cNvSpPr/>
          <p:nvPr/>
        </p:nvSpPr>
        <p:spPr>
          <a:xfrm>
            <a:off x="7404100" y="4188083"/>
            <a:ext cx="457200" cy="457200"/>
          </a:xfrm>
          <a:custGeom>
            <a:avLst/>
            <a:gdLst/>
            <a:ahLst/>
            <a:cxnLst/>
            <a:rect l="l" t="t" r="r" b="b"/>
            <a:pathLst>
              <a:path w="346" h="346" extrusionOk="0">
                <a:moveTo>
                  <a:pt x="346" y="0"/>
                </a:moveTo>
                <a:cubicBezTo>
                  <a:pt x="0" y="0"/>
                  <a:pt x="0" y="0"/>
                  <a:pt x="0" y="0"/>
                </a:cubicBezTo>
                <a:cubicBezTo>
                  <a:pt x="0" y="346"/>
                  <a:pt x="0" y="346"/>
                  <a:pt x="0" y="346"/>
                </a:cubicBezTo>
                <a:cubicBezTo>
                  <a:pt x="346" y="346"/>
                  <a:pt x="346" y="346"/>
                  <a:pt x="346" y="346"/>
                </a:cubicBezTo>
                <a:cubicBezTo>
                  <a:pt x="346" y="346"/>
                  <a:pt x="346" y="346"/>
                  <a:pt x="346" y="346"/>
                </a:cubicBezTo>
                <a:cubicBezTo>
                  <a:pt x="346" y="0"/>
                  <a:pt x="346" y="0"/>
                  <a:pt x="346" y="0"/>
                </a:cubicBezTo>
                <a:close/>
                <a:moveTo>
                  <a:pt x="81" y="245"/>
                </a:moveTo>
                <a:cubicBezTo>
                  <a:pt x="83" y="243"/>
                  <a:pt x="83" y="243"/>
                  <a:pt x="83" y="243"/>
                </a:cubicBezTo>
                <a:cubicBezTo>
                  <a:pt x="151" y="280"/>
                  <a:pt x="151" y="280"/>
                  <a:pt x="151" y="280"/>
                </a:cubicBezTo>
                <a:cubicBezTo>
                  <a:pt x="130" y="298"/>
                  <a:pt x="130" y="298"/>
                  <a:pt x="130" y="298"/>
                </a:cubicBezTo>
                <a:cubicBezTo>
                  <a:pt x="129" y="299"/>
                  <a:pt x="127" y="300"/>
                  <a:pt x="125" y="300"/>
                </a:cubicBezTo>
                <a:cubicBezTo>
                  <a:pt x="123" y="300"/>
                  <a:pt x="121" y="299"/>
                  <a:pt x="120" y="297"/>
                </a:cubicBezTo>
                <a:cubicBezTo>
                  <a:pt x="80" y="255"/>
                  <a:pt x="80" y="255"/>
                  <a:pt x="80" y="255"/>
                </a:cubicBezTo>
                <a:cubicBezTo>
                  <a:pt x="78" y="252"/>
                  <a:pt x="78" y="248"/>
                  <a:pt x="81" y="245"/>
                </a:cubicBezTo>
                <a:close/>
                <a:moveTo>
                  <a:pt x="85" y="227"/>
                </a:moveTo>
                <a:cubicBezTo>
                  <a:pt x="77" y="223"/>
                  <a:pt x="72" y="215"/>
                  <a:pt x="70" y="206"/>
                </a:cubicBezTo>
                <a:cubicBezTo>
                  <a:pt x="64" y="171"/>
                  <a:pt x="64" y="171"/>
                  <a:pt x="64" y="171"/>
                </a:cubicBezTo>
                <a:cubicBezTo>
                  <a:pt x="14" y="142"/>
                  <a:pt x="14" y="142"/>
                  <a:pt x="14" y="142"/>
                </a:cubicBezTo>
                <a:cubicBezTo>
                  <a:pt x="14" y="59"/>
                  <a:pt x="14" y="59"/>
                  <a:pt x="14" y="59"/>
                </a:cubicBezTo>
                <a:cubicBezTo>
                  <a:pt x="96" y="108"/>
                  <a:pt x="96" y="108"/>
                  <a:pt x="96" y="108"/>
                </a:cubicBezTo>
                <a:cubicBezTo>
                  <a:pt x="128" y="93"/>
                  <a:pt x="128" y="93"/>
                  <a:pt x="128" y="93"/>
                </a:cubicBezTo>
                <a:cubicBezTo>
                  <a:pt x="139" y="88"/>
                  <a:pt x="150" y="88"/>
                  <a:pt x="160" y="94"/>
                </a:cubicBezTo>
                <a:cubicBezTo>
                  <a:pt x="163" y="96"/>
                  <a:pt x="163" y="96"/>
                  <a:pt x="163" y="96"/>
                </a:cubicBezTo>
                <a:cubicBezTo>
                  <a:pt x="89" y="160"/>
                  <a:pt x="89" y="160"/>
                  <a:pt x="89" y="160"/>
                </a:cubicBezTo>
                <a:cubicBezTo>
                  <a:pt x="84" y="165"/>
                  <a:pt x="81" y="171"/>
                  <a:pt x="81" y="178"/>
                </a:cubicBezTo>
                <a:cubicBezTo>
                  <a:pt x="80" y="184"/>
                  <a:pt x="82" y="191"/>
                  <a:pt x="87" y="196"/>
                </a:cubicBezTo>
                <a:cubicBezTo>
                  <a:pt x="96" y="206"/>
                  <a:pt x="112" y="208"/>
                  <a:pt x="123" y="198"/>
                </a:cubicBezTo>
                <a:cubicBezTo>
                  <a:pt x="148" y="176"/>
                  <a:pt x="148" y="176"/>
                  <a:pt x="148" y="176"/>
                </a:cubicBezTo>
                <a:cubicBezTo>
                  <a:pt x="161" y="164"/>
                  <a:pt x="175" y="163"/>
                  <a:pt x="191" y="174"/>
                </a:cubicBezTo>
                <a:cubicBezTo>
                  <a:pt x="275" y="217"/>
                  <a:pt x="275" y="217"/>
                  <a:pt x="275" y="217"/>
                </a:cubicBezTo>
                <a:cubicBezTo>
                  <a:pt x="277" y="218"/>
                  <a:pt x="277" y="219"/>
                  <a:pt x="277" y="219"/>
                </a:cubicBezTo>
                <a:cubicBezTo>
                  <a:pt x="277" y="220"/>
                  <a:pt x="277" y="221"/>
                  <a:pt x="276" y="222"/>
                </a:cubicBezTo>
                <a:cubicBezTo>
                  <a:pt x="206" y="286"/>
                  <a:pt x="206" y="286"/>
                  <a:pt x="206" y="286"/>
                </a:cubicBezTo>
                <a:cubicBezTo>
                  <a:pt x="205" y="287"/>
                  <a:pt x="205" y="287"/>
                  <a:pt x="205" y="287"/>
                </a:cubicBezTo>
                <a:cubicBezTo>
                  <a:pt x="204" y="290"/>
                  <a:pt x="200" y="291"/>
                  <a:pt x="197" y="289"/>
                </a:cubicBezTo>
                <a:lnTo>
                  <a:pt x="85" y="227"/>
                </a:lnTo>
                <a:close/>
                <a:moveTo>
                  <a:pt x="270" y="176"/>
                </a:moveTo>
                <a:cubicBezTo>
                  <a:pt x="269" y="197"/>
                  <a:pt x="269" y="197"/>
                  <a:pt x="269" y="197"/>
                </a:cubicBezTo>
                <a:cubicBezTo>
                  <a:pt x="198" y="161"/>
                  <a:pt x="198" y="161"/>
                  <a:pt x="198" y="161"/>
                </a:cubicBezTo>
                <a:cubicBezTo>
                  <a:pt x="177" y="147"/>
                  <a:pt x="157" y="149"/>
                  <a:pt x="139" y="164"/>
                </a:cubicBezTo>
                <a:cubicBezTo>
                  <a:pt x="113" y="187"/>
                  <a:pt x="113" y="187"/>
                  <a:pt x="113" y="187"/>
                </a:cubicBezTo>
                <a:cubicBezTo>
                  <a:pt x="108" y="191"/>
                  <a:pt x="102" y="191"/>
                  <a:pt x="98" y="186"/>
                </a:cubicBezTo>
                <a:cubicBezTo>
                  <a:pt x="96" y="184"/>
                  <a:pt x="95" y="181"/>
                  <a:pt x="95" y="179"/>
                </a:cubicBezTo>
                <a:cubicBezTo>
                  <a:pt x="95" y="176"/>
                  <a:pt x="97" y="173"/>
                  <a:pt x="99" y="171"/>
                </a:cubicBezTo>
                <a:cubicBezTo>
                  <a:pt x="173" y="106"/>
                  <a:pt x="173" y="106"/>
                  <a:pt x="173" y="106"/>
                </a:cubicBezTo>
                <a:cubicBezTo>
                  <a:pt x="180" y="101"/>
                  <a:pt x="189" y="99"/>
                  <a:pt x="197" y="103"/>
                </a:cubicBezTo>
                <a:cubicBezTo>
                  <a:pt x="223" y="115"/>
                  <a:pt x="223" y="115"/>
                  <a:pt x="223" y="115"/>
                </a:cubicBezTo>
                <a:cubicBezTo>
                  <a:pt x="331" y="24"/>
                  <a:pt x="331" y="24"/>
                  <a:pt x="331" y="24"/>
                </a:cubicBezTo>
                <a:cubicBezTo>
                  <a:pt x="331" y="124"/>
                  <a:pt x="331" y="124"/>
                  <a:pt x="331" y="124"/>
                </a:cubicBezTo>
                <a:lnTo>
                  <a:pt x="270" y="176"/>
                </a:lnTo>
                <a:close/>
                <a:moveTo>
                  <a:pt x="319" y="15"/>
                </a:moveTo>
                <a:cubicBezTo>
                  <a:pt x="221" y="98"/>
                  <a:pt x="221" y="98"/>
                  <a:pt x="221" y="98"/>
                </a:cubicBezTo>
                <a:cubicBezTo>
                  <a:pt x="204" y="90"/>
                  <a:pt x="204" y="90"/>
                  <a:pt x="204" y="90"/>
                </a:cubicBezTo>
                <a:cubicBezTo>
                  <a:pt x="195" y="86"/>
                  <a:pt x="186" y="85"/>
                  <a:pt x="178" y="87"/>
                </a:cubicBezTo>
                <a:cubicBezTo>
                  <a:pt x="167" y="81"/>
                  <a:pt x="167" y="81"/>
                  <a:pt x="167" y="81"/>
                </a:cubicBezTo>
                <a:cubicBezTo>
                  <a:pt x="153" y="73"/>
                  <a:pt x="137" y="72"/>
                  <a:pt x="122" y="79"/>
                </a:cubicBezTo>
                <a:cubicBezTo>
                  <a:pt x="97" y="92"/>
                  <a:pt x="97" y="92"/>
                  <a:pt x="97" y="92"/>
                </a:cubicBezTo>
                <a:cubicBezTo>
                  <a:pt x="14" y="42"/>
                  <a:pt x="14" y="42"/>
                  <a:pt x="14" y="42"/>
                </a:cubicBezTo>
                <a:cubicBezTo>
                  <a:pt x="14" y="15"/>
                  <a:pt x="14" y="15"/>
                  <a:pt x="14" y="15"/>
                </a:cubicBezTo>
                <a:lnTo>
                  <a:pt x="319" y="15"/>
                </a:lnTo>
                <a:close/>
                <a:moveTo>
                  <a:pt x="14" y="332"/>
                </a:moveTo>
                <a:cubicBezTo>
                  <a:pt x="14" y="159"/>
                  <a:pt x="14" y="159"/>
                  <a:pt x="14" y="159"/>
                </a:cubicBezTo>
                <a:cubicBezTo>
                  <a:pt x="50" y="180"/>
                  <a:pt x="50" y="180"/>
                  <a:pt x="50" y="180"/>
                </a:cubicBezTo>
                <a:cubicBezTo>
                  <a:pt x="55" y="209"/>
                  <a:pt x="55" y="209"/>
                  <a:pt x="55" y="209"/>
                </a:cubicBezTo>
                <a:cubicBezTo>
                  <a:pt x="57" y="219"/>
                  <a:pt x="63" y="228"/>
                  <a:pt x="70" y="235"/>
                </a:cubicBezTo>
                <a:cubicBezTo>
                  <a:pt x="62" y="243"/>
                  <a:pt x="61" y="256"/>
                  <a:pt x="69" y="265"/>
                </a:cubicBezTo>
                <a:cubicBezTo>
                  <a:pt x="109" y="307"/>
                  <a:pt x="109" y="307"/>
                  <a:pt x="109" y="307"/>
                </a:cubicBezTo>
                <a:cubicBezTo>
                  <a:pt x="113" y="311"/>
                  <a:pt x="118" y="314"/>
                  <a:pt x="124" y="314"/>
                </a:cubicBezTo>
                <a:cubicBezTo>
                  <a:pt x="125" y="314"/>
                  <a:pt x="125" y="314"/>
                  <a:pt x="126" y="314"/>
                </a:cubicBezTo>
                <a:cubicBezTo>
                  <a:pt x="131" y="314"/>
                  <a:pt x="136" y="313"/>
                  <a:pt x="140" y="309"/>
                </a:cubicBezTo>
                <a:cubicBezTo>
                  <a:pt x="165" y="288"/>
                  <a:pt x="165" y="288"/>
                  <a:pt x="165" y="288"/>
                </a:cubicBezTo>
                <a:cubicBezTo>
                  <a:pt x="189" y="302"/>
                  <a:pt x="189" y="302"/>
                  <a:pt x="189" y="302"/>
                </a:cubicBezTo>
                <a:cubicBezTo>
                  <a:pt x="193" y="304"/>
                  <a:pt x="196" y="305"/>
                  <a:pt x="200" y="305"/>
                </a:cubicBezTo>
                <a:cubicBezTo>
                  <a:pt x="207" y="305"/>
                  <a:pt x="213" y="301"/>
                  <a:pt x="217" y="296"/>
                </a:cubicBezTo>
                <a:cubicBezTo>
                  <a:pt x="286" y="233"/>
                  <a:pt x="286" y="233"/>
                  <a:pt x="286" y="233"/>
                </a:cubicBezTo>
                <a:cubicBezTo>
                  <a:pt x="290" y="229"/>
                  <a:pt x="292" y="223"/>
                  <a:pt x="292" y="217"/>
                </a:cubicBezTo>
                <a:cubicBezTo>
                  <a:pt x="291" y="212"/>
                  <a:pt x="288" y="208"/>
                  <a:pt x="283" y="204"/>
                </a:cubicBezTo>
                <a:cubicBezTo>
                  <a:pt x="284" y="183"/>
                  <a:pt x="284" y="183"/>
                  <a:pt x="284" y="183"/>
                </a:cubicBezTo>
                <a:cubicBezTo>
                  <a:pt x="331" y="143"/>
                  <a:pt x="331" y="143"/>
                  <a:pt x="331" y="143"/>
                </a:cubicBezTo>
                <a:cubicBezTo>
                  <a:pt x="331" y="332"/>
                  <a:pt x="331" y="332"/>
                  <a:pt x="331" y="332"/>
                </a:cubicBezTo>
                <a:lnTo>
                  <a:pt x="14" y="332"/>
                </a:lnTo>
                <a:close/>
              </a:path>
            </a:pathLst>
          </a:custGeom>
          <a:solidFill>
            <a:schemeClr val="accent2"/>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grpSp>
        <p:nvGrpSpPr>
          <p:cNvPr id="484" name="Google Shape;484;p73"/>
          <p:cNvGrpSpPr/>
          <p:nvPr/>
        </p:nvGrpSpPr>
        <p:grpSpPr>
          <a:xfrm>
            <a:off x="7404072" y="3340559"/>
            <a:ext cx="457257" cy="457257"/>
            <a:chOff x="4119563" y="58738"/>
            <a:chExt cx="1265238" cy="1265238"/>
          </a:xfrm>
        </p:grpSpPr>
        <p:sp>
          <p:nvSpPr>
            <p:cNvPr id="485" name="Google Shape;485;p73"/>
            <p:cNvSpPr/>
            <p:nvPr/>
          </p:nvSpPr>
          <p:spPr>
            <a:xfrm>
              <a:off x="4119563" y="58738"/>
              <a:ext cx="1265238" cy="1265238"/>
            </a:xfrm>
            <a:custGeom>
              <a:avLst/>
              <a:gdLst/>
              <a:ahLst/>
              <a:cxnLst/>
              <a:rect l="l" t="t" r="r" b="b"/>
              <a:pathLst>
                <a:path w="797" h="797" extrusionOk="0">
                  <a:moveTo>
                    <a:pt x="797" y="653"/>
                  </a:moveTo>
                  <a:lnTo>
                    <a:pt x="797" y="0"/>
                  </a:lnTo>
                  <a:lnTo>
                    <a:pt x="0" y="0"/>
                  </a:lnTo>
                  <a:lnTo>
                    <a:pt x="0" y="653"/>
                  </a:lnTo>
                  <a:lnTo>
                    <a:pt x="248" y="653"/>
                  </a:lnTo>
                  <a:lnTo>
                    <a:pt x="248" y="762"/>
                  </a:lnTo>
                  <a:lnTo>
                    <a:pt x="134" y="762"/>
                  </a:lnTo>
                  <a:lnTo>
                    <a:pt x="134" y="797"/>
                  </a:lnTo>
                  <a:lnTo>
                    <a:pt x="663" y="797"/>
                  </a:lnTo>
                  <a:lnTo>
                    <a:pt x="663" y="762"/>
                  </a:lnTo>
                  <a:lnTo>
                    <a:pt x="549" y="762"/>
                  </a:lnTo>
                  <a:lnTo>
                    <a:pt x="549" y="653"/>
                  </a:lnTo>
                  <a:lnTo>
                    <a:pt x="797" y="653"/>
                  </a:lnTo>
                  <a:close/>
                  <a:moveTo>
                    <a:pt x="35" y="33"/>
                  </a:moveTo>
                  <a:lnTo>
                    <a:pt x="762" y="33"/>
                  </a:lnTo>
                  <a:lnTo>
                    <a:pt x="762" y="620"/>
                  </a:lnTo>
                  <a:lnTo>
                    <a:pt x="35" y="620"/>
                  </a:lnTo>
                  <a:lnTo>
                    <a:pt x="35" y="33"/>
                  </a:lnTo>
                  <a:close/>
                  <a:moveTo>
                    <a:pt x="515" y="762"/>
                  </a:moveTo>
                  <a:lnTo>
                    <a:pt x="282" y="762"/>
                  </a:lnTo>
                  <a:lnTo>
                    <a:pt x="282" y="653"/>
                  </a:lnTo>
                  <a:lnTo>
                    <a:pt x="515" y="653"/>
                  </a:lnTo>
                  <a:lnTo>
                    <a:pt x="515" y="762"/>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486" name="Google Shape;486;p73"/>
            <p:cNvSpPr/>
            <p:nvPr/>
          </p:nvSpPr>
          <p:spPr>
            <a:xfrm>
              <a:off x="4318000" y="377825"/>
              <a:ext cx="887413" cy="414337"/>
            </a:xfrm>
            <a:custGeom>
              <a:avLst/>
              <a:gdLst/>
              <a:ahLst/>
              <a:cxnLst/>
              <a:rect l="l" t="t" r="r" b="b"/>
              <a:pathLst>
                <a:path w="559" h="261" extrusionOk="0">
                  <a:moveTo>
                    <a:pt x="262" y="261"/>
                  </a:moveTo>
                  <a:lnTo>
                    <a:pt x="0" y="261"/>
                  </a:lnTo>
                  <a:lnTo>
                    <a:pt x="0" y="0"/>
                  </a:lnTo>
                  <a:lnTo>
                    <a:pt x="262" y="0"/>
                  </a:lnTo>
                  <a:lnTo>
                    <a:pt x="262" y="261"/>
                  </a:lnTo>
                  <a:close/>
                  <a:moveTo>
                    <a:pt x="34" y="228"/>
                  </a:moveTo>
                  <a:lnTo>
                    <a:pt x="228" y="228"/>
                  </a:lnTo>
                  <a:lnTo>
                    <a:pt x="228" y="33"/>
                  </a:lnTo>
                  <a:lnTo>
                    <a:pt x="34" y="33"/>
                  </a:lnTo>
                  <a:lnTo>
                    <a:pt x="34" y="228"/>
                  </a:lnTo>
                  <a:close/>
                  <a:moveTo>
                    <a:pt x="404" y="231"/>
                  </a:moveTo>
                  <a:lnTo>
                    <a:pt x="312" y="145"/>
                  </a:lnTo>
                  <a:lnTo>
                    <a:pt x="336" y="120"/>
                  </a:lnTo>
                  <a:lnTo>
                    <a:pt x="402" y="182"/>
                  </a:lnTo>
                  <a:lnTo>
                    <a:pt x="532" y="38"/>
                  </a:lnTo>
                  <a:lnTo>
                    <a:pt x="559" y="61"/>
                  </a:lnTo>
                  <a:lnTo>
                    <a:pt x="404" y="231"/>
                  </a:lnTo>
                  <a:close/>
                </a:path>
              </a:pathLst>
            </a:custGeom>
            <a:solidFill>
              <a:schemeClr val="accent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grpSp>
      <p:sp>
        <p:nvSpPr>
          <p:cNvPr id="487" name="Google Shape;487;p73"/>
          <p:cNvSpPr/>
          <p:nvPr/>
        </p:nvSpPr>
        <p:spPr>
          <a:xfrm>
            <a:off x="7404100" y="5167550"/>
            <a:ext cx="457200" cy="457200"/>
          </a:xfrm>
          <a:custGeom>
            <a:avLst/>
            <a:gdLst/>
            <a:ahLst/>
            <a:cxnLst/>
            <a:rect l="l" t="t" r="r" b="b"/>
            <a:pathLst>
              <a:path w="395" h="396" extrusionOk="0">
                <a:moveTo>
                  <a:pt x="0" y="0"/>
                </a:moveTo>
                <a:lnTo>
                  <a:pt x="0" y="396"/>
                </a:lnTo>
                <a:lnTo>
                  <a:pt x="395" y="396"/>
                </a:lnTo>
                <a:lnTo>
                  <a:pt x="395" y="0"/>
                </a:lnTo>
                <a:lnTo>
                  <a:pt x="0" y="0"/>
                </a:lnTo>
                <a:close/>
                <a:moveTo>
                  <a:pt x="378" y="379"/>
                </a:moveTo>
                <a:lnTo>
                  <a:pt x="17" y="379"/>
                </a:lnTo>
                <a:lnTo>
                  <a:pt x="17" y="16"/>
                </a:lnTo>
                <a:lnTo>
                  <a:pt x="378" y="16"/>
                </a:lnTo>
                <a:lnTo>
                  <a:pt x="378" y="379"/>
                </a:lnTo>
                <a:close/>
                <a:moveTo>
                  <a:pt x="343" y="346"/>
                </a:moveTo>
                <a:lnTo>
                  <a:pt x="50" y="346"/>
                </a:lnTo>
                <a:lnTo>
                  <a:pt x="50" y="329"/>
                </a:lnTo>
                <a:lnTo>
                  <a:pt x="343" y="329"/>
                </a:lnTo>
                <a:lnTo>
                  <a:pt x="343" y="346"/>
                </a:lnTo>
                <a:close/>
                <a:moveTo>
                  <a:pt x="343" y="140"/>
                </a:moveTo>
                <a:lnTo>
                  <a:pt x="207" y="140"/>
                </a:lnTo>
                <a:lnTo>
                  <a:pt x="207" y="115"/>
                </a:lnTo>
                <a:lnTo>
                  <a:pt x="237" y="115"/>
                </a:lnTo>
                <a:lnTo>
                  <a:pt x="237" y="130"/>
                </a:lnTo>
                <a:lnTo>
                  <a:pt x="289" y="130"/>
                </a:lnTo>
                <a:lnTo>
                  <a:pt x="289" y="75"/>
                </a:lnTo>
                <a:lnTo>
                  <a:pt x="255" y="75"/>
                </a:lnTo>
                <a:lnTo>
                  <a:pt x="255" y="54"/>
                </a:lnTo>
                <a:lnTo>
                  <a:pt x="190" y="54"/>
                </a:lnTo>
                <a:lnTo>
                  <a:pt x="190" y="140"/>
                </a:lnTo>
                <a:lnTo>
                  <a:pt x="50" y="140"/>
                </a:lnTo>
                <a:lnTo>
                  <a:pt x="50" y="157"/>
                </a:lnTo>
                <a:lnTo>
                  <a:pt x="343" y="157"/>
                </a:lnTo>
                <a:lnTo>
                  <a:pt x="343" y="140"/>
                </a:lnTo>
                <a:close/>
                <a:moveTo>
                  <a:pt x="273" y="92"/>
                </a:moveTo>
                <a:lnTo>
                  <a:pt x="273" y="114"/>
                </a:lnTo>
                <a:lnTo>
                  <a:pt x="255" y="114"/>
                </a:lnTo>
                <a:lnTo>
                  <a:pt x="255" y="92"/>
                </a:lnTo>
                <a:lnTo>
                  <a:pt x="273" y="92"/>
                </a:lnTo>
                <a:close/>
                <a:moveTo>
                  <a:pt x="207" y="71"/>
                </a:moveTo>
                <a:lnTo>
                  <a:pt x="237" y="71"/>
                </a:lnTo>
                <a:lnTo>
                  <a:pt x="237" y="75"/>
                </a:lnTo>
                <a:lnTo>
                  <a:pt x="237" y="98"/>
                </a:lnTo>
                <a:lnTo>
                  <a:pt x="207" y="98"/>
                </a:lnTo>
                <a:lnTo>
                  <a:pt x="207" y="71"/>
                </a:lnTo>
                <a:close/>
                <a:moveTo>
                  <a:pt x="123" y="320"/>
                </a:moveTo>
                <a:lnTo>
                  <a:pt x="123" y="167"/>
                </a:lnTo>
                <a:lnTo>
                  <a:pt x="73" y="167"/>
                </a:lnTo>
                <a:lnTo>
                  <a:pt x="73" y="320"/>
                </a:lnTo>
                <a:lnTo>
                  <a:pt x="123" y="320"/>
                </a:lnTo>
                <a:close/>
                <a:moveTo>
                  <a:pt x="90" y="185"/>
                </a:moveTo>
                <a:lnTo>
                  <a:pt x="106" y="185"/>
                </a:lnTo>
                <a:lnTo>
                  <a:pt x="106" y="302"/>
                </a:lnTo>
                <a:lnTo>
                  <a:pt x="90" y="302"/>
                </a:lnTo>
                <a:lnTo>
                  <a:pt x="90" y="185"/>
                </a:lnTo>
                <a:close/>
                <a:moveTo>
                  <a:pt x="189" y="320"/>
                </a:moveTo>
                <a:lnTo>
                  <a:pt x="189" y="167"/>
                </a:lnTo>
                <a:lnTo>
                  <a:pt x="138" y="167"/>
                </a:lnTo>
                <a:lnTo>
                  <a:pt x="138" y="320"/>
                </a:lnTo>
                <a:lnTo>
                  <a:pt x="189" y="320"/>
                </a:lnTo>
                <a:close/>
                <a:moveTo>
                  <a:pt x="155" y="185"/>
                </a:moveTo>
                <a:lnTo>
                  <a:pt x="172" y="185"/>
                </a:lnTo>
                <a:lnTo>
                  <a:pt x="172" y="302"/>
                </a:lnTo>
                <a:lnTo>
                  <a:pt x="155" y="302"/>
                </a:lnTo>
                <a:lnTo>
                  <a:pt x="155" y="185"/>
                </a:lnTo>
                <a:close/>
                <a:moveTo>
                  <a:pt x="255" y="320"/>
                </a:moveTo>
                <a:lnTo>
                  <a:pt x="255" y="167"/>
                </a:lnTo>
                <a:lnTo>
                  <a:pt x="204" y="167"/>
                </a:lnTo>
                <a:lnTo>
                  <a:pt x="204" y="320"/>
                </a:lnTo>
                <a:lnTo>
                  <a:pt x="255" y="320"/>
                </a:lnTo>
                <a:close/>
                <a:moveTo>
                  <a:pt x="220" y="185"/>
                </a:moveTo>
                <a:lnTo>
                  <a:pt x="237" y="185"/>
                </a:lnTo>
                <a:lnTo>
                  <a:pt x="237" y="302"/>
                </a:lnTo>
                <a:lnTo>
                  <a:pt x="220" y="302"/>
                </a:lnTo>
                <a:lnTo>
                  <a:pt x="220" y="185"/>
                </a:lnTo>
                <a:close/>
                <a:moveTo>
                  <a:pt x="320" y="320"/>
                </a:moveTo>
                <a:lnTo>
                  <a:pt x="320" y="167"/>
                </a:lnTo>
                <a:lnTo>
                  <a:pt x="269" y="167"/>
                </a:lnTo>
                <a:lnTo>
                  <a:pt x="269" y="320"/>
                </a:lnTo>
                <a:lnTo>
                  <a:pt x="320" y="320"/>
                </a:lnTo>
                <a:close/>
                <a:moveTo>
                  <a:pt x="287" y="185"/>
                </a:moveTo>
                <a:lnTo>
                  <a:pt x="304" y="185"/>
                </a:lnTo>
                <a:lnTo>
                  <a:pt x="304" y="302"/>
                </a:lnTo>
                <a:lnTo>
                  <a:pt x="287" y="302"/>
                </a:lnTo>
                <a:lnTo>
                  <a:pt x="287" y="185"/>
                </a:lnTo>
                <a:close/>
              </a:path>
            </a:pathLst>
          </a:custGeom>
          <a:solidFill>
            <a:schemeClr val="accent5"/>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800">
              <a:solidFill>
                <a:srgbClr val="D04A02"/>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74"/>
          <p:cNvSpPr txBox="1">
            <a:spLocks noGrp="1"/>
          </p:cNvSpPr>
          <p:nvPr>
            <p:ph type="title"/>
          </p:nvPr>
        </p:nvSpPr>
        <p:spPr>
          <a:xfrm>
            <a:off x="442950" y="428625"/>
            <a:ext cx="11306100" cy="11076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2020 óta folyamatosan nőnek a kereskedelmi spotból származó bevételek, 2023-ban pedig a non-spot is nőtt a piaci a várakozásoknak megfelelően</a:t>
            </a:r>
            <a:endParaRPr sz="2700"/>
          </a:p>
        </p:txBody>
      </p:sp>
      <p:sp>
        <p:nvSpPr>
          <p:cNvPr id="493" name="Google Shape;493;p74"/>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pic>
        <p:nvPicPr>
          <p:cNvPr id="494" name="Google Shape;494;p74" title="Chart"/>
          <p:cNvPicPr preferRelativeResize="0"/>
          <p:nvPr/>
        </p:nvPicPr>
        <p:blipFill>
          <a:blip r:embed="rId3">
            <a:alphaModFix/>
          </a:blip>
          <a:stretch>
            <a:fillRect/>
          </a:stretch>
        </p:blipFill>
        <p:spPr>
          <a:xfrm>
            <a:off x="622375" y="2166675"/>
            <a:ext cx="6837075" cy="4227586"/>
          </a:xfrm>
          <a:prstGeom prst="rect">
            <a:avLst/>
          </a:prstGeom>
          <a:noFill/>
          <a:ln>
            <a:noFill/>
          </a:ln>
        </p:spPr>
      </p:pic>
      <p:sp>
        <p:nvSpPr>
          <p:cNvPr id="495" name="Google Shape;495;p74"/>
          <p:cNvSpPr/>
          <p:nvPr/>
        </p:nvSpPr>
        <p:spPr>
          <a:xfrm>
            <a:off x="622375" y="1946100"/>
            <a:ext cx="64560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Spot és Non-spot-típusú bevételek összetétele a kereskedelmi bevételeknél, árubarter nélkül</a:t>
            </a:r>
            <a:endParaRPr b="1"/>
          </a:p>
        </p:txBody>
      </p:sp>
      <p:sp>
        <p:nvSpPr>
          <p:cNvPr id="496" name="Google Shape;496;p74"/>
          <p:cNvSpPr/>
          <p:nvPr/>
        </p:nvSpPr>
        <p:spPr>
          <a:xfrm rot="-5400000">
            <a:off x="-794250" y="3664850"/>
            <a:ext cx="2831100" cy="2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t>Millió Forint</a:t>
            </a:r>
            <a:endParaRPr sz="1000"/>
          </a:p>
        </p:txBody>
      </p:sp>
      <p:sp>
        <p:nvSpPr>
          <p:cNvPr id="497" name="Google Shape;497;p74"/>
          <p:cNvSpPr/>
          <p:nvPr/>
        </p:nvSpPr>
        <p:spPr>
          <a:xfrm>
            <a:off x="7632700" y="2369901"/>
            <a:ext cx="457200" cy="456048"/>
          </a:xfrm>
          <a:custGeom>
            <a:avLst/>
            <a:gdLst/>
            <a:ahLst/>
            <a:cxnLst/>
            <a:rect l="l" t="t" r="r" b="b"/>
            <a:pathLst>
              <a:path w="347" h="346" extrusionOk="0">
                <a:moveTo>
                  <a:pt x="0" y="0"/>
                </a:moveTo>
                <a:cubicBezTo>
                  <a:pt x="0" y="346"/>
                  <a:pt x="0" y="346"/>
                  <a:pt x="0" y="346"/>
                </a:cubicBezTo>
                <a:cubicBezTo>
                  <a:pt x="347" y="346"/>
                  <a:pt x="347" y="346"/>
                  <a:pt x="347" y="346"/>
                </a:cubicBezTo>
                <a:cubicBezTo>
                  <a:pt x="347" y="0"/>
                  <a:pt x="347" y="0"/>
                  <a:pt x="347" y="0"/>
                </a:cubicBezTo>
                <a:lnTo>
                  <a:pt x="0" y="0"/>
                </a:lnTo>
                <a:close/>
                <a:moveTo>
                  <a:pt x="332" y="332"/>
                </a:moveTo>
                <a:cubicBezTo>
                  <a:pt x="15" y="332"/>
                  <a:pt x="15" y="332"/>
                  <a:pt x="15" y="332"/>
                </a:cubicBezTo>
                <a:cubicBezTo>
                  <a:pt x="15" y="15"/>
                  <a:pt x="15" y="15"/>
                  <a:pt x="15" y="15"/>
                </a:cubicBezTo>
                <a:cubicBezTo>
                  <a:pt x="332" y="15"/>
                  <a:pt x="332" y="15"/>
                  <a:pt x="332" y="15"/>
                </a:cubicBezTo>
                <a:lnTo>
                  <a:pt x="332" y="332"/>
                </a:lnTo>
                <a:close/>
                <a:moveTo>
                  <a:pt x="48" y="309"/>
                </a:moveTo>
                <a:cubicBezTo>
                  <a:pt x="133" y="224"/>
                  <a:pt x="133" y="224"/>
                  <a:pt x="133" y="224"/>
                </a:cubicBezTo>
                <a:cubicBezTo>
                  <a:pt x="153" y="241"/>
                  <a:pt x="178" y="250"/>
                  <a:pt x="204" y="250"/>
                </a:cubicBezTo>
                <a:cubicBezTo>
                  <a:pt x="233" y="250"/>
                  <a:pt x="260" y="239"/>
                  <a:pt x="280" y="219"/>
                </a:cubicBezTo>
                <a:cubicBezTo>
                  <a:pt x="322" y="177"/>
                  <a:pt x="322" y="109"/>
                  <a:pt x="280" y="67"/>
                </a:cubicBezTo>
                <a:cubicBezTo>
                  <a:pt x="260" y="46"/>
                  <a:pt x="233" y="35"/>
                  <a:pt x="204" y="35"/>
                </a:cubicBezTo>
                <a:cubicBezTo>
                  <a:pt x="175" y="35"/>
                  <a:pt x="148" y="46"/>
                  <a:pt x="128" y="67"/>
                </a:cubicBezTo>
                <a:cubicBezTo>
                  <a:pt x="88" y="107"/>
                  <a:pt x="86" y="171"/>
                  <a:pt x="123" y="214"/>
                </a:cubicBezTo>
                <a:cubicBezTo>
                  <a:pt x="37" y="299"/>
                  <a:pt x="37" y="299"/>
                  <a:pt x="37" y="299"/>
                </a:cubicBezTo>
                <a:lnTo>
                  <a:pt x="48" y="309"/>
                </a:lnTo>
                <a:close/>
                <a:moveTo>
                  <a:pt x="270" y="208"/>
                </a:moveTo>
                <a:cubicBezTo>
                  <a:pt x="252" y="226"/>
                  <a:pt x="229" y="236"/>
                  <a:pt x="204" y="236"/>
                </a:cubicBezTo>
                <a:cubicBezTo>
                  <a:pt x="179" y="236"/>
                  <a:pt x="156" y="226"/>
                  <a:pt x="138" y="208"/>
                </a:cubicBezTo>
                <a:cubicBezTo>
                  <a:pt x="134" y="204"/>
                  <a:pt x="129" y="199"/>
                  <a:pt x="126" y="193"/>
                </a:cubicBezTo>
                <a:cubicBezTo>
                  <a:pt x="139" y="193"/>
                  <a:pt x="139" y="193"/>
                  <a:pt x="139" y="193"/>
                </a:cubicBezTo>
                <a:cubicBezTo>
                  <a:pt x="178" y="193"/>
                  <a:pt x="178" y="193"/>
                  <a:pt x="178" y="193"/>
                </a:cubicBezTo>
                <a:cubicBezTo>
                  <a:pt x="193" y="193"/>
                  <a:pt x="193" y="193"/>
                  <a:pt x="193" y="193"/>
                </a:cubicBezTo>
                <a:cubicBezTo>
                  <a:pt x="217" y="193"/>
                  <a:pt x="217" y="193"/>
                  <a:pt x="217" y="193"/>
                </a:cubicBezTo>
                <a:cubicBezTo>
                  <a:pt x="231" y="193"/>
                  <a:pt x="231" y="193"/>
                  <a:pt x="231" y="193"/>
                </a:cubicBezTo>
                <a:cubicBezTo>
                  <a:pt x="270" y="193"/>
                  <a:pt x="270" y="193"/>
                  <a:pt x="270" y="193"/>
                </a:cubicBezTo>
                <a:cubicBezTo>
                  <a:pt x="282" y="193"/>
                  <a:pt x="282" y="193"/>
                  <a:pt x="282" y="193"/>
                </a:cubicBezTo>
                <a:cubicBezTo>
                  <a:pt x="278" y="199"/>
                  <a:pt x="274" y="204"/>
                  <a:pt x="270" y="208"/>
                </a:cubicBezTo>
                <a:close/>
                <a:moveTo>
                  <a:pt x="193" y="112"/>
                </a:moveTo>
                <a:cubicBezTo>
                  <a:pt x="193" y="97"/>
                  <a:pt x="193" y="97"/>
                  <a:pt x="193" y="97"/>
                </a:cubicBezTo>
                <a:cubicBezTo>
                  <a:pt x="217" y="97"/>
                  <a:pt x="217" y="97"/>
                  <a:pt x="217" y="97"/>
                </a:cubicBezTo>
                <a:cubicBezTo>
                  <a:pt x="217" y="132"/>
                  <a:pt x="217" y="132"/>
                  <a:pt x="217" y="132"/>
                </a:cubicBezTo>
                <a:cubicBezTo>
                  <a:pt x="217" y="179"/>
                  <a:pt x="217" y="179"/>
                  <a:pt x="217" y="179"/>
                </a:cubicBezTo>
                <a:cubicBezTo>
                  <a:pt x="193" y="179"/>
                  <a:pt x="193" y="179"/>
                  <a:pt x="193" y="179"/>
                </a:cubicBezTo>
                <a:lnTo>
                  <a:pt x="193" y="112"/>
                </a:lnTo>
                <a:close/>
                <a:moveTo>
                  <a:pt x="255" y="179"/>
                </a:moveTo>
                <a:cubicBezTo>
                  <a:pt x="231" y="179"/>
                  <a:pt x="231" y="179"/>
                  <a:pt x="231" y="179"/>
                </a:cubicBezTo>
                <a:cubicBezTo>
                  <a:pt x="231" y="147"/>
                  <a:pt x="231" y="147"/>
                  <a:pt x="231" y="147"/>
                </a:cubicBezTo>
                <a:cubicBezTo>
                  <a:pt x="255" y="147"/>
                  <a:pt x="255" y="147"/>
                  <a:pt x="255" y="147"/>
                </a:cubicBezTo>
                <a:lnTo>
                  <a:pt x="255" y="179"/>
                </a:lnTo>
                <a:close/>
                <a:moveTo>
                  <a:pt x="178" y="179"/>
                </a:moveTo>
                <a:cubicBezTo>
                  <a:pt x="154" y="179"/>
                  <a:pt x="154" y="179"/>
                  <a:pt x="154" y="179"/>
                </a:cubicBezTo>
                <a:cubicBezTo>
                  <a:pt x="154" y="127"/>
                  <a:pt x="154" y="127"/>
                  <a:pt x="154" y="127"/>
                </a:cubicBezTo>
                <a:cubicBezTo>
                  <a:pt x="178" y="127"/>
                  <a:pt x="178" y="127"/>
                  <a:pt x="178" y="127"/>
                </a:cubicBezTo>
                <a:lnTo>
                  <a:pt x="178" y="179"/>
                </a:lnTo>
                <a:close/>
                <a:moveTo>
                  <a:pt x="138" y="77"/>
                </a:moveTo>
                <a:cubicBezTo>
                  <a:pt x="156" y="59"/>
                  <a:pt x="179" y="50"/>
                  <a:pt x="204" y="50"/>
                </a:cubicBezTo>
                <a:cubicBezTo>
                  <a:pt x="229" y="50"/>
                  <a:pt x="252" y="59"/>
                  <a:pt x="270" y="77"/>
                </a:cubicBezTo>
                <a:cubicBezTo>
                  <a:pt x="297" y="104"/>
                  <a:pt x="304" y="145"/>
                  <a:pt x="290" y="179"/>
                </a:cubicBezTo>
                <a:cubicBezTo>
                  <a:pt x="270" y="179"/>
                  <a:pt x="270" y="179"/>
                  <a:pt x="270" y="179"/>
                </a:cubicBezTo>
                <a:cubicBezTo>
                  <a:pt x="270" y="132"/>
                  <a:pt x="270" y="132"/>
                  <a:pt x="270" y="132"/>
                </a:cubicBezTo>
                <a:cubicBezTo>
                  <a:pt x="231" y="132"/>
                  <a:pt x="231" y="132"/>
                  <a:pt x="231" y="132"/>
                </a:cubicBezTo>
                <a:cubicBezTo>
                  <a:pt x="231" y="83"/>
                  <a:pt x="231" y="83"/>
                  <a:pt x="231" y="83"/>
                </a:cubicBezTo>
                <a:cubicBezTo>
                  <a:pt x="178" y="83"/>
                  <a:pt x="178" y="83"/>
                  <a:pt x="178" y="83"/>
                </a:cubicBezTo>
                <a:cubicBezTo>
                  <a:pt x="178" y="112"/>
                  <a:pt x="178" y="112"/>
                  <a:pt x="178" y="112"/>
                </a:cubicBezTo>
                <a:cubicBezTo>
                  <a:pt x="139" y="112"/>
                  <a:pt x="139" y="112"/>
                  <a:pt x="139" y="112"/>
                </a:cubicBezTo>
                <a:cubicBezTo>
                  <a:pt x="139" y="179"/>
                  <a:pt x="139" y="179"/>
                  <a:pt x="139" y="179"/>
                </a:cubicBezTo>
                <a:cubicBezTo>
                  <a:pt x="118" y="179"/>
                  <a:pt x="118" y="179"/>
                  <a:pt x="118" y="179"/>
                </a:cubicBezTo>
                <a:cubicBezTo>
                  <a:pt x="104" y="145"/>
                  <a:pt x="111" y="104"/>
                  <a:pt x="138" y="77"/>
                </a:cubicBez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sp>
        <p:nvSpPr>
          <p:cNvPr id="498" name="Google Shape;498;p74"/>
          <p:cNvSpPr/>
          <p:nvPr/>
        </p:nvSpPr>
        <p:spPr>
          <a:xfrm>
            <a:off x="8263150" y="2440575"/>
            <a:ext cx="35307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Kulcsüzenetek a kereskedelmi spot és non-spotról</a:t>
            </a:r>
            <a:endParaRPr b="1"/>
          </a:p>
        </p:txBody>
      </p:sp>
      <p:sp>
        <p:nvSpPr>
          <p:cNvPr id="499" name="Google Shape;499;p74"/>
          <p:cNvSpPr/>
          <p:nvPr/>
        </p:nvSpPr>
        <p:spPr>
          <a:xfrm>
            <a:off x="7699438" y="3170375"/>
            <a:ext cx="468300" cy="46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b="1">
                <a:solidFill>
                  <a:schemeClr val="dk1"/>
                </a:solidFill>
              </a:rPr>
              <a:t>1</a:t>
            </a:r>
            <a:endParaRPr b="1">
              <a:solidFill>
                <a:schemeClr val="dk1"/>
              </a:solidFill>
            </a:endParaRPr>
          </a:p>
        </p:txBody>
      </p:sp>
      <p:sp>
        <p:nvSpPr>
          <p:cNvPr id="500" name="Google Shape;500;p74"/>
          <p:cNvSpPr/>
          <p:nvPr/>
        </p:nvSpPr>
        <p:spPr>
          <a:xfrm>
            <a:off x="7699438" y="3983100"/>
            <a:ext cx="468300" cy="46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b="1">
                <a:solidFill>
                  <a:schemeClr val="dk1"/>
                </a:solidFill>
              </a:rPr>
              <a:t>2</a:t>
            </a:r>
            <a:endParaRPr b="1">
              <a:solidFill>
                <a:schemeClr val="dk1"/>
              </a:solidFill>
            </a:endParaRPr>
          </a:p>
        </p:txBody>
      </p:sp>
      <p:sp>
        <p:nvSpPr>
          <p:cNvPr id="501" name="Google Shape;501;p74"/>
          <p:cNvSpPr/>
          <p:nvPr/>
        </p:nvSpPr>
        <p:spPr>
          <a:xfrm>
            <a:off x="7699438" y="4831313"/>
            <a:ext cx="468300" cy="46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b="1">
                <a:solidFill>
                  <a:schemeClr val="dk1"/>
                </a:solidFill>
              </a:rPr>
              <a:t>3</a:t>
            </a:r>
            <a:endParaRPr b="1">
              <a:solidFill>
                <a:schemeClr val="dk1"/>
              </a:solidFill>
            </a:endParaRPr>
          </a:p>
        </p:txBody>
      </p:sp>
      <p:sp>
        <p:nvSpPr>
          <p:cNvPr id="502" name="Google Shape;502;p74"/>
          <p:cNvSpPr/>
          <p:nvPr/>
        </p:nvSpPr>
        <p:spPr>
          <a:xfrm>
            <a:off x="8263150" y="3247175"/>
            <a:ext cx="3628200" cy="3147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200"/>
              <a:t>2022-ről 2023-re a Spot 11.75%-kal, a Non-spot-típusú ágazati bevételek 5.73%-kal nőttek a megelőző évhez képest</a:t>
            </a:r>
            <a:endParaRPr sz="1200"/>
          </a:p>
        </p:txBody>
      </p:sp>
      <p:sp>
        <p:nvSpPr>
          <p:cNvPr id="503" name="Google Shape;503;p74"/>
          <p:cNvSpPr/>
          <p:nvPr/>
        </p:nvSpPr>
        <p:spPr>
          <a:xfrm>
            <a:off x="8263150" y="4066850"/>
            <a:ext cx="3628200" cy="3147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200"/>
              <a:t>A  kereskedelmi bevételek árubarter nélkül az elmúlt évben összesítetten 11.35% növekedést értek el</a:t>
            </a:r>
            <a:endParaRPr sz="1200"/>
          </a:p>
        </p:txBody>
      </p:sp>
      <p:sp>
        <p:nvSpPr>
          <p:cNvPr id="504" name="Google Shape;504;p74"/>
          <p:cNvSpPr/>
          <p:nvPr/>
        </p:nvSpPr>
        <p:spPr>
          <a:xfrm>
            <a:off x="8263150" y="4908125"/>
            <a:ext cx="3628200" cy="3147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GB" sz="1200"/>
              <a:t>Az ágazati kereskedelmi bevételek évek óta folyamatosan, 2019 és 2023 között évente átlagosan mintegy 6.25%-kal nőnek</a:t>
            </a:r>
            <a:endParaRPr sz="1200"/>
          </a:p>
        </p:txBody>
      </p:sp>
      <p:cxnSp>
        <p:nvCxnSpPr>
          <p:cNvPr id="505" name="Google Shape;505;p74"/>
          <p:cNvCxnSpPr/>
          <p:nvPr/>
        </p:nvCxnSpPr>
        <p:spPr>
          <a:xfrm rot="10800000" flipH="1">
            <a:off x="5737725" y="2624375"/>
            <a:ext cx="482400" cy="220200"/>
          </a:xfrm>
          <a:prstGeom prst="straightConnector1">
            <a:avLst/>
          </a:prstGeom>
          <a:noFill/>
          <a:ln w="9525" cap="flat" cmpd="sng">
            <a:solidFill>
              <a:srgbClr val="000000"/>
            </a:solidFill>
            <a:prstDash val="solid"/>
            <a:round/>
            <a:headEnd type="none" w="med" len="med"/>
            <a:tailEnd type="triangle" w="med" len="med"/>
          </a:ln>
        </p:spPr>
      </p:cxnSp>
      <p:sp>
        <p:nvSpPr>
          <p:cNvPr id="506" name="Google Shape;506;p74"/>
          <p:cNvSpPr/>
          <p:nvPr/>
        </p:nvSpPr>
        <p:spPr>
          <a:xfrm flipH="1">
            <a:off x="5613600" y="2487813"/>
            <a:ext cx="482400" cy="2202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GB" sz="900"/>
              <a:t>11.35%</a:t>
            </a:r>
            <a:endParaRPr sz="900"/>
          </a:p>
        </p:txBody>
      </p:sp>
      <p:cxnSp>
        <p:nvCxnSpPr>
          <p:cNvPr id="507" name="Google Shape;507;p74"/>
          <p:cNvCxnSpPr/>
          <p:nvPr/>
        </p:nvCxnSpPr>
        <p:spPr>
          <a:xfrm rot="10800000" flipH="1">
            <a:off x="5737725" y="2852375"/>
            <a:ext cx="440400" cy="318000"/>
          </a:xfrm>
          <a:prstGeom prst="straightConnector1">
            <a:avLst/>
          </a:prstGeom>
          <a:noFill/>
          <a:ln w="9525" cap="flat" cmpd="sng">
            <a:solidFill>
              <a:srgbClr val="D93954"/>
            </a:solidFill>
            <a:prstDash val="solid"/>
            <a:round/>
            <a:headEnd type="none" w="med" len="med"/>
            <a:tailEnd type="triangle" w="med" len="med"/>
          </a:ln>
        </p:spPr>
      </p:cxnSp>
      <p:sp>
        <p:nvSpPr>
          <p:cNvPr id="508" name="Google Shape;508;p74"/>
          <p:cNvSpPr/>
          <p:nvPr/>
        </p:nvSpPr>
        <p:spPr>
          <a:xfrm flipH="1">
            <a:off x="5737725" y="3110050"/>
            <a:ext cx="482400" cy="2202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GB" sz="900">
                <a:solidFill>
                  <a:srgbClr val="000000"/>
                </a:solidFill>
              </a:rPr>
              <a:t>5.73%</a:t>
            </a:r>
            <a:endParaRPr sz="900">
              <a:solidFill>
                <a:srgbClr val="000000"/>
              </a:solidFill>
            </a:endParaRPr>
          </a:p>
        </p:txBody>
      </p:sp>
      <p:cxnSp>
        <p:nvCxnSpPr>
          <p:cNvPr id="509" name="Google Shape;509;p74"/>
          <p:cNvCxnSpPr/>
          <p:nvPr/>
        </p:nvCxnSpPr>
        <p:spPr>
          <a:xfrm rot="10800000" flipH="1">
            <a:off x="5737725" y="4027100"/>
            <a:ext cx="440400" cy="318000"/>
          </a:xfrm>
          <a:prstGeom prst="straightConnector1">
            <a:avLst/>
          </a:prstGeom>
          <a:noFill/>
          <a:ln w="9525" cap="flat" cmpd="sng">
            <a:solidFill>
              <a:srgbClr val="FFB600"/>
            </a:solidFill>
            <a:prstDash val="solid"/>
            <a:round/>
            <a:headEnd type="none" w="med" len="med"/>
            <a:tailEnd type="triangle" w="med" len="med"/>
          </a:ln>
        </p:spPr>
      </p:cxnSp>
      <p:sp>
        <p:nvSpPr>
          <p:cNvPr id="510" name="Google Shape;510;p74"/>
          <p:cNvSpPr/>
          <p:nvPr/>
        </p:nvSpPr>
        <p:spPr>
          <a:xfrm flipH="1">
            <a:off x="5716725" y="4273150"/>
            <a:ext cx="482400" cy="2202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GB" sz="900">
                <a:solidFill>
                  <a:srgbClr val="000000"/>
                </a:solidFill>
              </a:rPr>
              <a:t>11.75%</a:t>
            </a:r>
            <a:endParaRPr sz="9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75"/>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pic>
        <p:nvPicPr>
          <p:cNvPr id="516" name="Google Shape;516;p75" title="Chart"/>
          <p:cNvPicPr preferRelativeResize="0"/>
          <p:nvPr/>
        </p:nvPicPr>
        <p:blipFill>
          <a:blip r:embed="rId3">
            <a:alphaModFix/>
          </a:blip>
          <a:stretch>
            <a:fillRect/>
          </a:stretch>
        </p:blipFill>
        <p:spPr>
          <a:xfrm>
            <a:off x="522475" y="2231325"/>
            <a:ext cx="6114402" cy="3779625"/>
          </a:xfrm>
          <a:prstGeom prst="rect">
            <a:avLst/>
          </a:prstGeom>
          <a:noFill/>
          <a:ln>
            <a:noFill/>
          </a:ln>
        </p:spPr>
      </p:pic>
      <p:sp>
        <p:nvSpPr>
          <p:cNvPr id="517" name="Google Shape;517;p75"/>
          <p:cNvSpPr/>
          <p:nvPr/>
        </p:nvSpPr>
        <p:spPr>
          <a:xfrm>
            <a:off x="7641675" y="4847700"/>
            <a:ext cx="4107300" cy="1498800"/>
          </a:xfrm>
          <a:prstGeom prst="rect">
            <a:avLst/>
          </a:prstGeom>
          <a:noFill/>
          <a:ln>
            <a:noFill/>
          </a:ln>
        </p:spPr>
        <p:txBody>
          <a:bodyPr spcFirstLastPara="1" wrap="square" lIns="91425" tIns="0" rIns="91425" bIns="91425" anchor="t" anchorCtr="0">
            <a:noAutofit/>
          </a:bodyPr>
          <a:lstStyle/>
          <a:p>
            <a:pPr marL="179999" lvl="0" indent="-158750" algn="l" rtl="0">
              <a:spcBef>
                <a:spcPts val="0"/>
              </a:spcBef>
              <a:spcAft>
                <a:spcPts val="0"/>
              </a:spcAft>
              <a:buSzPts val="1000"/>
              <a:buChar char="●"/>
            </a:pPr>
            <a:r>
              <a:rPr lang="en-GB" sz="1000"/>
              <a:t>A kategóriában realizált összbevételek az elmúlt évhez képest 11.65%-kal, 8.5 milliárdról 7.5 milliárd Forintra csökkentek</a:t>
            </a:r>
            <a:endParaRPr sz="1000"/>
          </a:p>
          <a:p>
            <a:pPr marL="179999" lvl="0" indent="-158750" algn="l" rtl="0">
              <a:spcBef>
                <a:spcPts val="400"/>
              </a:spcBef>
              <a:spcAft>
                <a:spcPts val="0"/>
              </a:spcAft>
              <a:buSzPts val="1000"/>
              <a:buChar char="●"/>
            </a:pPr>
            <a:r>
              <a:rPr lang="en-GB" sz="1000"/>
              <a:t>A legjelentősebb csökkenést az elmúlt évhez képest a reklámspotok mutatják 25.61%-kal</a:t>
            </a:r>
            <a:endParaRPr sz="1000"/>
          </a:p>
          <a:p>
            <a:pPr marL="179999" lvl="0" indent="-158750" algn="l" rtl="0">
              <a:spcBef>
                <a:spcPts val="400"/>
              </a:spcBef>
              <a:spcAft>
                <a:spcPts val="0"/>
              </a:spcAft>
              <a:buSzPts val="1000"/>
              <a:buChar char="●"/>
            </a:pPr>
            <a:r>
              <a:rPr lang="en-GB" sz="1000"/>
              <a:t>Az állami TCR viszont 7.63%-kal, 3.5 milliárdről 3.7 milliárd Forintra nőtt</a:t>
            </a:r>
            <a:endParaRPr sz="1000"/>
          </a:p>
          <a:p>
            <a:pPr marL="179999" lvl="0" indent="-158750" algn="l" rtl="0">
              <a:spcBef>
                <a:spcPts val="400"/>
              </a:spcBef>
              <a:spcAft>
                <a:spcPts val="400"/>
              </a:spcAft>
              <a:buSzPts val="1000"/>
              <a:buChar char="●"/>
            </a:pPr>
            <a:r>
              <a:rPr lang="en-GB" sz="1000"/>
              <a:t>2019-es szinthez képest 6.54%-kal csökkentek az ebbe a kategóriába tartozó bevételek, ebben az időszakban a felére estek a non-spot jellegű bevételek</a:t>
            </a:r>
            <a:endParaRPr sz="1000"/>
          </a:p>
        </p:txBody>
      </p:sp>
      <p:graphicFrame>
        <p:nvGraphicFramePr>
          <p:cNvPr id="518" name="Google Shape;518;p75"/>
          <p:cNvGraphicFramePr/>
          <p:nvPr/>
        </p:nvGraphicFramePr>
        <p:xfrm>
          <a:off x="7054450" y="2399650"/>
          <a:ext cx="3000000" cy="3000000"/>
        </p:xfrm>
        <a:graphic>
          <a:graphicData uri="http://schemas.openxmlformats.org/drawingml/2006/table">
            <a:tbl>
              <a:tblPr>
                <a:noFill/>
                <a:tableStyleId>{9C815614-6ACB-4FC4-81D2-9466BD9DDFD1}</a:tableStyleId>
              </a:tblPr>
              <a:tblGrid>
                <a:gridCol w="1828450">
                  <a:extLst>
                    <a:ext uri="{9D8B030D-6E8A-4147-A177-3AD203B41FA5}">
                      <a16:colId xmlns:a16="http://schemas.microsoft.com/office/drawing/2014/main" val="20000"/>
                    </a:ext>
                  </a:extLst>
                </a:gridCol>
                <a:gridCol w="1394950">
                  <a:extLst>
                    <a:ext uri="{9D8B030D-6E8A-4147-A177-3AD203B41FA5}">
                      <a16:colId xmlns:a16="http://schemas.microsoft.com/office/drawing/2014/main" val="20001"/>
                    </a:ext>
                  </a:extLst>
                </a:gridCol>
                <a:gridCol w="1394950">
                  <a:extLst>
                    <a:ext uri="{9D8B030D-6E8A-4147-A177-3AD203B41FA5}">
                      <a16:colId xmlns:a16="http://schemas.microsoft.com/office/drawing/2014/main" val="20002"/>
                    </a:ext>
                  </a:extLst>
                </a:gridCol>
              </a:tblGrid>
              <a:tr h="384000">
                <a:tc>
                  <a:txBody>
                    <a:bodyPr/>
                    <a:lstStyle/>
                    <a:p>
                      <a:pPr marL="0" lvl="0" indent="0" algn="l" rtl="0">
                        <a:spcBef>
                          <a:spcPts val="0"/>
                        </a:spcBef>
                        <a:spcAft>
                          <a:spcPts val="0"/>
                        </a:spcAft>
                        <a:buNone/>
                      </a:pPr>
                      <a:endParaRPr sz="1200" b="1">
                        <a:solidFill>
                          <a:schemeClr val="lt1"/>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solidFill>
                      <a:schemeClr val="accent6"/>
                    </a:solidFill>
                  </a:tcPr>
                </a:tc>
                <a:tc>
                  <a:txBody>
                    <a:bodyPr/>
                    <a:lstStyle/>
                    <a:p>
                      <a:pPr marL="0" lvl="0" indent="0" algn="ctr" rtl="0">
                        <a:lnSpc>
                          <a:spcPct val="115000"/>
                        </a:lnSpc>
                        <a:spcBef>
                          <a:spcPts val="0"/>
                        </a:spcBef>
                        <a:spcAft>
                          <a:spcPts val="0"/>
                        </a:spcAft>
                        <a:buNone/>
                      </a:pPr>
                      <a:r>
                        <a:rPr lang="en-GB" sz="1200" b="1">
                          <a:solidFill>
                            <a:schemeClr val="lt1"/>
                          </a:solidFill>
                        </a:rPr>
                        <a:t>2023/2022</a:t>
                      </a:r>
                      <a:endParaRPr sz="1200" b="1">
                        <a:solidFill>
                          <a:schemeClr val="lt1"/>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solidFill>
                      <a:schemeClr val="accent6"/>
                    </a:solidFill>
                  </a:tcPr>
                </a:tc>
                <a:tc>
                  <a:txBody>
                    <a:bodyPr/>
                    <a:lstStyle/>
                    <a:p>
                      <a:pPr marL="0" lvl="0" indent="0" algn="ctr" rtl="0">
                        <a:lnSpc>
                          <a:spcPct val="115000"/>
                        </a:lnSpc>
                        <a:spcBef>
                          <a:spcPts val="0"/>
                        </a:spcBef>
                        <a:spcAft>
                          <a:spcPts val="0"/>
                        </a:spcAft>
                        <a:buNone/>
                      </a:pPr>
                      <a:r>
                        <a:rPr lang="en-GB" sz="1200" b="1">
                          <a:solidFill>
                            <a:schemeClr val="lt1"/>
                          </a:solidFill>
                        </a:rPr>
                        <a:t>2023/2019</a:t>
                      </a:r>
                      <a:endParaRPr sz="1200" b="1">
                        <a:solidFill>
                          <a:schemeClr val="lt1"/>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solidFill>
                      <a:schemeClr val="accent6"/>
                    </a:solidFill>
                  </a:tcPr>
                </a:tc>
                <a:extLst>
                  <a:ext uri="{0D108BD9-81ED-4DB2-BD59-A6C34878D82A}">
                    <a16:rowId xmlns:a16="http://schemas.microsoft.com/office/drawing/2014/main" val="10000"/>
                  </a:ext>
                </a:extLst>
              </a:tr>
              <a:tr h="384000">
                <a:tc>
                  <a:txBody>
                    <a:bodyPr/>
                    <a:lstStyle/>
                    <a:p>
                      <a:pPr marL="0" lvl="0" indent="0" algn="l" rtl="0">
                        <a:lnSpc>
                          <a:spcPct val="115000"/>
                        </a:lnSpc>
                        <a:spcBef>
                          <a:spcPts val="0"/>
                        </a:spcBef>
                        <a:spcAft>
                          <a:spcPts val="0"/>
                        </a:spcAft>
                        <a:buNone/>
                      </a:pPr>
                      <a:r>
                        <a:rPr lang="en-GB" sz="1200" b="1"/>
                        <a:t>Állami költések spot</a:t>
                      </a:r>
                      <a:endParaRPr sz="1200" b="1"/>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CC0000"/>
                          </a:solidFill>
                        </a:rPr>
                        <a:t>-25.61%</a:t>
                      </a:r>
                      <a:endParaRPr sz="1200" b="1">
                        <a:solidFill>
                          <a:srgbClr val="CC0000"/>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6AA84F"/>
                          </a:solidFill>
                        </a:rPr>
                        <a:t>7.26%</a:t>
                      </a:r>
                      <a:endParaRPr sz="1200" b="1">
                        <a:solidFill>
                          <a:srgbClr val="6AA84F"/>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extLst>
                  <a:ext uri="{0D108BD9-81ED-4DB2-BD59-A6C34878D82A}">
                    <a16:rowId xmlns:a16="http://schemas.microsoft.com/office/drawing/2014/main" val="10001"/>
                  </a:ext>
                </a:extLst>
              </a:tr>
              <a:tr h="384000">
                <a:tc>
                  <a:txBody>
                    <a:bodyPr/>
                    <a:lstStyle/>
                    <a:p>
                      <a:pPr marL="0" lvl="0" indent="0" algn="l" rtl="0">
                        <a:lnSpc>
                          <a:spcPct val="115000"/>
                        </a:lnSpc>
                        <a:spcBef>
                          <a:spcPts val="0"/>
                        </a:spcBef>
                        <a:spcAft>
                          <a:spcPts val="0"/>
                        </a:spcAft>
                        <a:buNone/>
                      </a:pPr>
                      <a:r>
                        <a:rPr lang="en-GB" sz="1200" b="1"/>
                        <a:t>Állami költések non-spot</a:t>
                      </a:r>
                      <a:endParaRPr sz="1200" b="1"/>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CC0000"/>
                          </a:solidFill>
                        </a:rPr>
                        <a:t>-10.97%</a:t>
                      </a:r>
                      <a:endParaRPr sz="1200" b="1">
                        <a:solidFill>
                          <a:srgbClr val="CC0000"/>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CC0000"/>
                          </a:solidFill>
                        </a:rPr>
                        <a:t>-51.15%</a:t>
                      </a:r>
                      <a:endParaRPr sz="1200" b="1">
                        <a:solidFill>
                          <a:srgbClr val="CC0000"/>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extLst>
                  <a:ext uri="{0D108BD9-81ED-4DB2-BD59-A6C34878D82A}">
                    <a16:rowId xmlns:a16="http://schemas.microsoft.com/office/drawing/2014/main" val="10002"/>
                  </a:ext>
                </a:extLst>
              </a:tr>
              <a:tr h="384000">
                <a:tc>
                  <a:txBody>
                    <a:bodyPr/>
                    <a:lstStyle/>
                    <a:p>
                      <a:pPr marL="0" lvl="0" indent="0" algn="l" rtl="0">
                        <a:lnSpc>
                          <a:spcPct val="115000"/>
                        </a:lnSpc>
                        <a:spcBef>
                          <a:spcPts val="0"/>
                        </a:spcBef>
                        <a:spcAft>
                          <a:spcPts val="0"/>
                        </a:spcAft>
                        <a:buNone/>
                      </a:pPr>
                      <a:r>
                        <a:rPr lang="en-GB" sz="1200" b="1"/>
                        <a:t>Állami TCR</a:t>
                      </a:r>
                      <a:endParaRPr sz="1200" b="1"/>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666666"/>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6AA84F"/>
                          </a:solidFill>
                        </a:rPr>
                        <a:t>7.63%</a:t>
                      </a:r>
                      <a:endParaRPr sz="1200" b="1">
                        <a:solidFill>
                          <a:srgbClr val="6AA84F"/>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666666"/>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CC0000"/>
                          </a:solidFill>
                        </a:rPr>
                        <a:t>-13.69%</a:t>
                      </a:r>
                      <a:endParaRPr sz="1200" b="1">
                        <a:solidFill>
                          <a:srgbClr val="CC0000"/>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CCCCCC">
                          <a:alpha val="0"/>
                        </a:srgbClr>
                      </a:solidFill>
                      <a:prstDash val="solid"/>
                      <a:round/>
                      <a:headEnd type="none" w="sm" len="sm"/>
                      <a:tailEnd type="none" w="sm" len="sm"/>
                    </a:lnT>
                    <a:lnB w="9525" cap="flat" cmpd="sng">
                      <a:solidFill>
                        <a:srgbClr val="666666"/>
                      </a:solidFill>
                      <a:prstDash val="solid"/>
                      <a:round/>
                      <a:headEnd type="none" w="sm" len="sm"/>
                      <a:tailEnd type="none" w="sm" len="sm"/>
                    </a:lnB>
                  </a:tcPr>
                </a:tc>
                <a:extLst>
                  <a:ext uri="{0D108BD9-81ED-4DB2-BD59-A6C34878D82A}">
                    <a16:rowId xmlns:a16="http://schemas.microsoft.com/office/drawing/2014/main" val="10003"/>
                  </a:ext>
                </a:extLst>
              </a:tr>
              <a:tr h="384000">
                <a:tc>
                  <a:txBody>
                    <a:bodyPr/>
                    <a:lstStyle/>
                    <a:p>
                      <a:pPr marL="0" lvl="0" indent="0" algn="l" rtl="0">
                        <a:lnSpc>
                          <a:spcPct val="115000"/>
                        </a:lnSpc>
                        <a:spcBef>
                          <a:spcPts val="0"/>
                        </a:spcBef>
                        <a:spcAft>
                          <a:spcPts val="0"/>
                        </a:spcAft>
                        <a:buNone/>
                      </a:pPr>
                      <a:r>
                        <a:rPr lang="en-GB" sz="1200" b="1"/>
                        <a:t>Teljes állami költésből származó bevétel</a:t>
                      </a:r>
                      <a:endParaRPr sz="1200" b="1"/>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666666"/>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CC0000"/>
                          </a:solidFill>
                        </a:rPr>
                        <a:t>-11.65%</a:t>
                      </a:r>
                      <a:endParaRPr sz="1200" b="1">
                        <a:solidFill>
                          <a:srgbClr val="CC0000"/>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666666"/>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200" b="1">
                          <a:solidFill>
                            <a:srgbClr val="CC0000"/>
                          </a:solidFill>
                        </a:rPr>
                        <a:t>-6.54%</a:t>
                      </a:r>
                      <a:endParaRPr sz="1200" b="1">
                        <a:solidFill>
                          <a:srgbClr val="CC0000"/>
                        </a:solidFill>
                      </a:endParaRPr>
                    </a:p>
                  </a:txBody>
                  <a:tcPr marL="28575" marR="28575" marT="19050" marB="19050" anchor="ctr">
                    <a:lnL w="9525" cap="flat" cmpd="sng">
                      <a:solidFill>
                        <a:srgbClr val="CCCCCC">
                          <a:alpha val="0"/>
                        </a:srgbClr>
                      </a:solidFill>
                      <a:prstDash val="solid"/>
                      <a:round/>
                      <a:headEnd type="none" w="sm" len="sm"/>
                      <a:tailEnd type="none" w="sm" len="sm"/>
                    </a:lnL>
                    <a:lnR w="9525" cap="flat" cmpd="sng">
                      <a:solidFill>
                        <a:srgbClr val="CCCCCC">
                          <a:alpha val="0"/>
                        </a:srgbClr>
                      </a:solidFill>
                      <a:prstDash val="solid"/>
                      <a:round/>
                      <a:headEnd type="none" w="sm" len="sm"/>
                      <a:tailEnd type="none" w="sm" len="sm"/>
                    </a:lnR>
                    <a:lnT w="9525" cap="flat" cmpd="sng">
                      <a:solidFill>
                        <a:srgbClr val="666666"/>
                      </a:solidFill>
                      <a:prstDash val="solid"/>
                      <a:round/>
                      <a:headEnd type="none" w="sm" len="sm"/>
                      <a:tailEnd type="none" w="sm" len="sm"/>
                    </a:lnT>
                    <a:lnB w="9525" cap="flat" cmpd="sng">
                      <a:solidFill>
                        <a:srgbClr val="CCCCCC">
                          <a:alpha val="0"/>
                        </a:srgbClr>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519" name="Google Shape;519;p75"/>
          <p:cNvSpPr/>
          <p:nvPr/>
        </p:nvSpPr>
        <p:spPr>
          <a:xfrm>
            <a:off x="713898" y="1790575"/>
            <a:ext cx="58611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Állami költésekből származó bevételi kategóriák változása</a:t>
            </a:r>
            <a:endParaRPr b="1"/>
          </a:p>
        </p:txBody>
      </p:sp>
      <p:sp>
        <p:nvSpPr>
          <p:cNvPr id="520" name="Google Shape;520;p75"/>
          <p:cNvSpPr/>
          <p:nvPr/>
        </p:nvSpPr>
        <p:spPr>
          <a:xfrm>
            <a:off x="7005650" y="1790575"/>
            <a:ext cx="47433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Állami költésekből származó bevételi kategóriák változása 2022-höz és 2019-hez képest</a:t>
            </a:r>
            <a:endParaRPr b="1"/>
          </a:p>
        </p:txBody>
      </p:sp>
      <p:sp>
        <p:nvSpPr>
          <p:cNvPr id="521" name="Google Shape;521;p75"/>
          <p:cNvSpPr txBox="1">
            <a:spLocks noGrp="1"/>
          </p:cNvSpPr>
          <p:nvPr>
            <p:ph type="title"/>
          </p:nvPr>
        </p:nvSpPr>
        <p:spPr>
          <a:xfrm>
            <a:off x="442925" y="432000"/>
            <a:ext cx="11306100" cy="10446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Az állami költésekből származó bevételek tavaly óta összesen 1 milliárd Forinttal csökkentek, elsősorban az ilyen forrásból származó Spot-jellegű bevételek 25.6%-os visszaesése következtében</a:t>
            </a:r>
            <a:endParaRPr sz="2700"/>
          </a:p>
        </p:txBody>
      </p:sp>
      <p:sp>
        <p:nvSpPr>
          <p:cNvPr id="522" name="Google Shape;522;p75"/>
          <p:cNvSpPr/>
          <p:nvPr/>
        </p:nvSpPr>
        <p:spPr>
          <a:xfrm rot="-5400000">
            <a:off x="-852025" y="3652000"/>
            <a:ext cx="2831100" cy="2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1000"/>
              <a:t>Millió Forint</a:t>
            </a:r>
            <a:endParaRPr sz="1000"/>
          </a:p>
        </p:txBody>
      </p:sp>
      <p:sp>
        <p:nvSpPr>
          <p:cNvPr id="523" name="Google Shape;523;p75"/>
          <p:cNvSpPr/>
          <p:nvPr/>
        </p:nvSpPr>
        <p:spPr>
          <a:xfrm>
            <a:off x="7054450" y="4847701"/>
            <a:ext cx="457200" cy="456048"/>
          </a:xfrm>
          <a:custGeom>
            <a:avLst/>
            <a:gdLst/>
            <a:ahLst/>
            <a:cxnLst/>
            <a:rect l="l" t="t" r="r" b="b"/>
            <a:pathLst>
              <a:path w="347" h="346" extrusionOk="0">
                <a:moveTo>
                  <a:pt x="0" y="0"/>
                </a:moveTo>
                <a:cubicBezTo>
                  <a:pt x="0" y="346"/>
                  <a:pt x="0" y="346"/>
                  <a:pt x="0" y="346"/>
                </a:cubicBezTo>
                <a:cubicBezTo>
                  <a:pt x="347" y="346"/>
                  <a:pt x="347" y="346"/>
                  <a:pt x="347" y="346"/>
                </a:cubicBezTo>
                <a:cubicBezTo>
                  <a:pt x="347" y="0"/>
                  <a:pt x="347" y="0"/>
                  <a:pt x="347" y="0"/>
                </a:cubicBezTo>
                <a:lnTo>
                  <a:pt x="0" y="0"/>
                </a:lnTo>
                <a:close/>
                <a:moveTo>
                  <a:pt x="332" y="332"/>
                </a:moveTo>
                <a:cubicBezTo>
                  <a:pt x="15" y="332"/>
                  <a:pt x="15" y="332"/>
                  <a:pt x="15" y="332"/>
                </a:cubicBezTo>
                <a:cubicBezTo>
                  <a:pt x="15" y="15"/>
                  <a:pt x="15" y="15"/>
                  <a:pt x="15" y="15"/>
                </a:cubicBezTo>
                <a:cubicBezTo>
                  <a:pt x="332" y="15"/>
                  <a:pt x="332" y="15"/>
                  <a:pt x="332" y="15"/>
                </a:cubicBezTo>
                <a:lnTo>
                  <a:pt x="332" y="332"/>
                </a:lnTo>
                <a:close/>
                <a:moveTo>
                  <a:pt x="48" y="309"/>
                </a:moveTo>
                <a:cubicBezTo>
                  <a:pt x="133" y="224"/>
                  <a:pt x="133" y="224"/>
                  <a:pt x="133" y="224"/>
                </a:cubicBezTo>
                <a:cubicBezTo>
                  <a:pt x="153" y="241"/>
                  <a:pt x="178" y="250"/>
                  <a:pt x="204" y="250"/>
                </a:cubicBezTo>
                <a:cubicBezTo>
                  <a:pt x="233" y="250"/>
                  <a:pt x="260" y="239"/>
                  <a:pt x="280" y="219"/>
                </a:cubicBezTo>
                <a:cubicBezTo>
                  <a:pt x="322" y="177"/>
                  <a:pt x="322" y="109"/>
                  <a:pt x="280" y="67"/>
                </a:cubicBezTo>
                <a:cubicBezTo>
                  <a:pt x="260" y="46"/>
                  <a:pt x="233" y="35"/>
                  <a:pt x="204" y="35"/>
                </a:cubicBezTo>
                <a:cubicBezTo>
                  <a:pt x="175" y="35"/>
                  <a:pt x="148" y="46"/>
                  <a:pt x="128" y="67"/>
                </a:cubicBezTo>
                <a:cubicBezTo>
                  <a:pt x="88" y="107"/>
                  <a:pt x="86" y="171"/>
                  <a:pt x="123" y="214"/>
                </a:cubicBezTo>
                <a:cubicBezTo>
                  <a:pt x="37" y="299"/>
                  <a:pt x="37" y="299"/>
                  <a:pt x="37" y="299"/>
                </a:cubicBezTo>
                <a:lnTo>
                  <a:pt x="48" y="309"/>
                </a:lnTo>
                <a:close/>
                <a:moveTo>
                  <a:pt x="270" y="208"/>
                </a:moveTo>
                <a:cubicBezTo>
                  <a:pt x="252" y="226"/>
                  <a:pt x="229" y="236"/>
                  <a:pt x="204" y="236"/>
                </a:cubicBezTo>
                <a:cubicBezTo>
                  <a:pt x="179" y="236"/>
                  <a:pt x="156" y="226"/>
                  <a:pt x="138" y="208"/>
                </a:cubicBezTo>
                <a:cubicBezTo>
                  <a:pt x="134" y="204"/>
                  <a:pt x="129" y="199"/>
                  <a:pt x="126" y="193"/>
                </a:cubicBezTo>
                <a:cubicBezTo>
                  <a:pt x="139" y="193"/>
                  <a:pt x="139" y="193"/>
                  <a:pt x="139" y="193"/>
                </a:cubicBezTo>
                <a:cubicBezTo>
                  <a:pt x="178" y="193"/>
                  <a:pt x="178" y="193"/>
                  <a:pt x="178" y="193"/>
                </a:cubicBezTo>
                <a:cubicBezTo>
                  <a:pt x="193" y="193"/>
                  <a:pt x="193" y="193"/>
                  <a:pt x="193" y="193"/>
                </a:cubicBezTo>
                <a:cubicBezTo>
                  <a:pt x="217" y="193"/>
                  <a:pt x="217" y="193"/>
                  <a:pt x="217" y="193"/>
                </a:cubicBezTo>
                <a:cubicBezTo>
                  <a:pt x="231" y="193"/>
                  <a:pt x="231" y="193"/>
                  <a:pt x="231" y="193"/>
                </a:cubicBezTo>
                <a:cubicBezTo>
                  <a:pt x="270" y="193"/>
                  <a:pt x="270" y="193"/>
                  <a:pt x="270" y="193"/>
                </a:cubicBezTo>
                <a:cubicBezTo>
                  <a:pt x="282" y="193"/>
                  <a:pt x="282" y="193"/>
                  <a:pt x="282" y="193"/>
                </a:cubicBezTo>
                <a:cubicBezTo>
                  <a:pt x="278" y="199"/>
                  <a:pt x="274" y="204"/>
                  <a:pt x="270" y="208"/>
                </a:cubicBezTo>
                <a:close/>
                <a:moveTo>
                  <a:pt x="193" y="112"/>
                </a:moveTo>
                <a:cubicBezTo>
                  <a:pt x="193" y="97"/>
                  <a:pt x="193" y="97"/>
                  <a:pt x="193" y="97"/>
                </a:cubicBezTo>
                <a:cubicBezTo>
                  <a:pt x="217" y="97"/>
                  <a:pt x="217" y="97"/>
                  <a:pt x="217" y="97"/>
                </a:cubicBezTo>
                <a:cubicBezTo>
                  <a:pt x="217" y="132"/>
                  <a:pt x="217" y="132"/>
                  <a:pt x="217" y="132"/>
                </a:cubicBezTo>
                <a:cubicBezTo>
                  <a:pt x="217" y="179"/>
                  <a:pt x="217" y="179"/>
                  <a:pt x="217" y="179"/>
                </a:cubicBezTo>
                <a:cubicBezTo>
                  <a:pt x="193" y="179"/>
                  <a:pt x="193" y="179"/>
                  <a:pt x="193" y="179"/>
                </a:cubicBezTo>
                <a:lnTo>
                  <a:pt x="193" y="112"/>
                </a:lnTo>
                <a:close/>
                <a:moveTo>
                  <a:pt x="255" y="179"/>
                </a:moveTo>
                <a:cubicBezTo>
                  <a:pt x="231" y="179"/>
                  <a:pt x="231" y="179"/>
                  <a:pt x="231" y="179"/>
                </a:cubicBezTo>
                <a:cubicBezTo>
                  <a:pt x="231" y="147"/>
                  <a:pt x="231" y="147"/>
                  <a:pt x="231" y="147"/>
                </a:cubicBezTo>
                <a:cubicBezTo>
                  <a:pt x="255" y="147"/>
                  <a:pt x="255" y="147"/>
                  <a:pt x="255" y="147"/>
                </a:cubicBezTo>
                <a:lnTo>
                  <a:pt x="255" y="179"/>
                </a:lnTo>
                <a:close/>
                <a:moveTo>
                  <a:pt x="178" y="179"/>
                </a:moveTo>
                <a:cubicBezTo>
                  <a:pt x="154" y="179"/>
                  <a:pt x="154" y="179"/>
                  <a:pt x="154" y="179"/>
                </a:cubicBezTo>
                <a:cubicBezTo>
                  <a:pt x="154" y="127"/>
                  <a:pt x="154" y="127"/>
                  <a:pt x="154" y="127"/>
                </a:cubicBezTo>
                <a:cubicBezTo>
                  <a:pt x="178" y="127"/>
                  <a:pt x="178" y="127"/>
                  <a:pt x="178" y="127"/>
                </a:cubicBezTo>
                <a:lnTo>
                  <a:pt x="178" y="179"/>
                </a:lnTo>
                <a:close/>
                <a:moveTo>
                  <a:pt x="138" y="77"/>
                </a:moveTo>
                <a:cubicBezTo>
                  <a:pt x="156" y="59"/>
                  <a:pt x="179" y="50"/>
                  <a:pt x="204" y="50"/>
                </a:cubicBezTo>
                <a:cubicBezTo>
                  <a:pt x="229" y="50"/>
                  <a:pt x="252" y="59"/>
                  <a:pt x="270" y="77"/>
                </a:cubicBezTo>
                <a:cubicBezTo>
                  <a:pt x="297" y="104"/>
                  <a:pt x="304" y="145"/>
                  <a:pt x="290" y="179"/>
                </a:cubicBezTo>
                <a:cubicBezTo>
                  <a:pt x="270" y="179"/>
                  <a:pt x="270" y="179"/>
                  <a:pt x="270" y="179"/>
                </a:cubicBezTo>
                <a:cubicBezTo>
                  <a:pt x="270" y="132"/>
                  <a:pt x="270" y="132"/>
                  <a:pt x="270" y="132"/>
                </a:cubicBezTo>
                <a:cubicBezTo>
                  <a:pt x="231" y="132"/>
                  <a:pt x="231" y="132"/>
                  <a:pt x="231" y="132"/>
                </a:cubicBezTo>
                <a:cubicBezTo>
                  <a:pt x="231" y="83"/>
                  <a:pt x="231" y="83"/>
                  <a:pt x="231" y="83"/>
                </a:cubicBezTo>
                <a:cubicBezTo>
                  <a:pt x="178" y="83"/>
                  <a:pt x="178" y="83"/>
                  <a:pt x="178" y="83"/>
                </a:cubicBezTo>
                <a:cubicBezTo>
                  <a:pt x="178" y="112"/>
                  <a:pt x="178" y="112"/>
                  <a:pt x="178" y="112"/>
                </a:cubicBezTo>
                <a:cubicBezTo>
                  <a:pt x="139" y="112"/>
                  <a:pt x="139" y="112"/>
                  <a:pt x="139" y="112"/>
                </a:cubicBezTo>
                <a:cubicBezTo>
                  <a:pt x="139" y="179"/>
                  <a:pt x="139" y="179"/>
                  <a:pt x="139" y="179"/>
                </a:cubicBezTo>
                <a:cubicBezTo>
                  <a:pt x="118" y="179"/>
                  <a:pt x="118" y="179"/>
                  <a:pt x="118" y="179"/>
                </a:cubicBezTo>
                <a:cubicBezTo>
                  <a:pt x="104" y="145"/>
                  <a:pt x="111" y="104"/>
                  <a:pt x="138" y="77"/>
                </a:cubicBez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27"/>
        <p:cNvGrpSpPr/>
        <p:nvPr/>
      </p:nvGrpSpPr>
      <p:grpSpPr>
        <a:xfrm>
          <a:off x="0" y="0"/>
          <a:ext cx="0" cy="0"/>
          <a:chOff x="0" y="0"/>
          <a:chExt cx="0" cy="0"/>
        </a:xfrm>
      </p:grpSpPr>
      <p:sp>
        <p:nvSpPr>
          <p:cNvPr id="528" name="Google Shape;528;p76"/>
          <p:cNvSpPr txBox="1">
            <a:spLocks noGrp="1"/>
          </p:cNvSpPr>
          <p:nvPr>
            <p:ph type="title"/>
          </p:nvPr>
        </p:nvSpPr>
        <p:spPr>
          <a:xfrm>
            <a:off x="442925" y="432000"/>
            <a:ext cx="11306100" cy="13872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Az árubarter aránya évről-évre csökken a televíziós kereskedelmi árbevételekben</a:t>
            </a:r>
            <a:endParaRPr sz="2700"/>
          </a:p>
        </p:txBody>
      </p:sp>
      <p:sp>
        <p:nvSpPr>
          <p:cNvPr id="529" name="Google Shape;529;p76"/>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pic>
        <p:nvPicPr>
          <p:cNvPr id="530" name="Google Shape;530;p76" title="Chart"/>
          <p:cNvPicPr preferRelativeResize="0"/>
          <p:nvPr/>
        </p:nvPicPr>
        <p:blipFill>
          <a:blip r:embed="rId3">
            <a:alphaModFix/>
          </a:blip>
          <a:stretch>
            <a:fillRect/>
          </a:stretch>
        </p:blipFill>
        <p:spPr>
          <a:xfrm>
            <a:off x="652650" y="1988750"/>
            <a:ext cx="5397900" cy="3337700"/>
          </a:xfrm>
          <a:prstGeom prst="rect">
            <a:avLst/>
          </a:prstGeom>
          <a:noFill/>
          <a:ln>
            <a:noFill/>
          </a:ln>
        </p:spPr>
      </p:pic>
      <p:pic>
        <p:nvPicPr>
          <p:cNvPr id="531" name="Google Shape;531;p76" title="Chart"/>
          <p:cNvPicPr preferRelativeResize="0"/>
          <p:nvPr/>
        </p:nvPicPr>
        <p:blipFill>
          <a:blip r:embed="rId4">
            <a:alphaModFix/>
          </a:blip>
          <a:stretch>
            <a:fillRect/>
          </a:stretch>
        </p:blipFill>
        <p:spPr>
          <a:xfrm>
            <a:off x="6507050" y="2124000"/>
            <a:ext cx="5055924" cy="3126250"/>
          </a:xfrm>
          <a:prstGeom prst="rect">
            <a:avLst/>
          </a:prstGeom>
          <a:noFill/>
          <a:ln>
            <a:noFill/>
          </a:ln>
        </p:spPr>
      </p:pic>
      <p:sp>
        <p:nvSpPr>
          <p:cNvPr id="532" name="Google Shape;532;p76"/>
          <p:cNvSpPr/>
          <p:nvPr/>
        </p:nvSpPr>
        <p:spPr>
          <a:xfrm>
            <a:off x="1294700" y="5198375"/>
            <a:ext cx="4638900" cy="828300"/>
          </a:xfrm>
          <a:prstGeom prst="rect">
            <a:avLst/>
          </a:prstGeom>
          <a:noFill/>
          <a:ln>
            <a:noFill/>
          </a:ln>
        </p:spPr>
        <p:txBody>
          <a:bodyPr spcFirstLastPara="1" wrap="square" lIns="91425" tIns="91425" rIns="91425" bIns="91425" anchor="t" anchorCtr="0">
            <a:noAutofit/>
          </a:bodyPr>
          <a:lstStyle/>
          <a:p>
            <a:pPr marL="179999" lvl="0" indent="-158750" algn="l" rtl="0">
              <a:spcBef>
                <a:spcPts val="0"/>
              </a:spcBef>
              <a:spcAft>
                <a:spcPts val="0"/>
              </a:spcAft>
              <a:buSzPts val="1000"/>
              <a:buChar char="●"/>
            </a:pPr>
            <a:r>
              <a:rPr lang="en-GB" sz="1000"/>
              <a:t>A kereskedelmi árubarter aránya a teljes ágazati reklámbevételekből 2019-ben még 3.18% volt, míg 2023-ban már csak 1.89%-ot tett ki</a:t>
            </a:r>
            <a:endParaRPr sz="1000"/>
          </a:p>
        </p:txBody>
      </p:sp>
      <p:sp>
        <p:nvSpPr>
          <p:cNvPr id="533" name="Google Shape;533;p76"/>
          <p:cNvSpPr/>
          <p:nvPr/>
        </p:nvSpPr>
        <p:spPr>
          <a:xfrm>
            <a:off x="7093600" y="5198375"/>
            <a:ext cx="4638900" cy="897600"/>
          </a:xfrm>
          <a:prstGeom prst="rect">
            <a:avLst/>
          </a:prstGeom>
          <a:noFill/>
          <a:ln>
            <a:noFill/>
          </a:ln>
        </p:spPr>
        <p:txBody>
          <a:bodyPr spcFirstLastPara="1" wrap="square" lIns="91425" tIns="0" rIns="91425" bIns="91425" anchor="t" anchorCtr="0">
            <a:noAutofit/>
          </a:bodyPr>
          <a:lstStyle/>
          <a:p>
            <a:pPr marL="179999" marR="0" lvl="0" indent="-158750" algn="l" rtl="0">
              <a:lnSpc>
                <a:spcPct val="100000"/>
              </a:lnSpc>
              <a:spcBef>
                <a:spcPts val="0"/>
              </a:spcBef>
              <a:spcAft>
                <a:spcPts val="0"/>
              </a:spcAft>
              <a:buSzPts val="1000"/>
              <a:buChar char="●"/>
            </a:pPr>
            <a:r>
              <a:rPr lang="en-GB" sz="1000"/>
              <a:t>Az árubarterből származó árbevétel 2022-ről 2023-ra 5.2%-kal nőtt, de a részaránya a teljes bevételből csökkent</a:t>
            </a:r>
            <a:endParaRPr sz="1000"/>
          </a:p>
          <a:p>
            <a:pPr marL="179999" marR="0" lvl="0" indent="-158750" algn="l" rtl="0">
              <a:lnSpc>
                <a:spcPct val="100000"/>
              </a:lnSpc>
              <a:spcBef>
                <a:spcPts val="400"/>
              </a:spcBef>
              <a:spcAft>
                <a:spcPts val="0"/>
              </a:spcAft>
              <a:buSzPts val="1000"/>
              <a:buChar char="●"/>
            </a:pPr>
            <a:r>
              <a:rPr lang="en-GB" sz="1000"/>
              <a:t>Az Árubarter Spot kategóriában 1.042 milliárdról 1.094 milliárd Forintra, Árubarter Non-spot kategóriában 278 millióról 295 millió Forintra nőtt a bevétel</a:t>
            </a:r>
            <a:endParaRPr sz="1000"/>
          </a:p>
          <a:p>
            <a:pPr marL="179999" marR="0" lvl="0" indent="-158750" algn="l" rtl="0">
              <a:lnSpc>
                <a:spcPct val="100000"/>
              </a:lnSpc>
              <a:spcBef>
                <a:spcPts val="400"/>
              </a:spcBef>
              <a:spcAft>
                <a:spcPts val="400"/>
              </a:spcAft>
              <a:buSzPts val="1000"/>
              <a:buChar char="●"/>
            </a:pPr>
            <a:r>
              <a:rPr lang="en-GB" sz="1000"/>
              <a:t>2019-hez képest azonban összesen 25%-ot csökkent ez a kategória</a:t>
            </a:r>
            <a:endParaRPr sz="1000"/>
          </a:p>
        </p:txBody>
      </p:sp>
      <p:sp>
        <p:nvSpPr>
          <p:cNvPr id="534" name="Google Shape;534;p76"/>
          <p:cNvSpPr/>
          <p:nvPr/>
        </p:nvSpPr>
        <p:spPr>
          <a:xfrm>
            <a:off x="652650" y="1661925"/>
            <a:ext cx="5280900" cy="382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Kereskedelmi árubarter, valamint a kereskedelmi spot és non-spot típusú bevételek aránya</a:t>
            </a:r>
            <a:endParaRPr b="1"/>
          </a:p>
        </p:txBody>
      </p:sp>
      <p:sp>
        <p:nvSpPr>
          <p:cNvPr id="535" name="Google Shape;535;p76"/>
          <p:cNvSpPr/>
          <p:nvPr/>
        </p:nvSpPr>
        <p:spPr>
          <a:xfrm>
            <a:off x="6394562" y="1661925"/>
            <a:ext cx="5280900" cy="314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Árubarter spot és Árubarter non-spot aránya</a:t>
            </a:r>
            <a:endParaRPr b="1"/>
          </a:p>
        </p:txBody>
      </p:sp>
      <p:cxnSp>
        <p:nvCxnSpPr>
          <p:cNvPr id="536" name="Google Shape;536;p76"/>
          <p:cNvCxnSpPr/>
          <p:nvPr/>
        </p:nvCxnSpPr>
        <p:spPr>
          <a:xfrm>
            <a:off x="6158788" y="1661963"/>
            <a:ext cx="10500" cy="4304100"/>
          </a:xfrm>
          <a:prstGeom prst="straightConnector1">
            <a:avLst/>
          </a:prstGeom>
          <a:noFill/>
          <a:ln w="9525" cap="flat" cmpd="sng">
            <a:solidFill>
              <a:schemeClr val="dk2"/>
            </a:solidFill>
            <a:prstDash val="dash"/>
            <a:round/>
            <a:headEnd type="none" w="med" len="med"/>
            <a:tailEnd type="none" w="med" len="med"/>
          </a:ln>
        </p:spPr>
      </p:cxnSp>
      <p:sp>
        <p:nvSpPr>
          <p:cNvPr id="537" name="Google Shape;537;p76"/>
          <p:cNvSpPr/>
          <p:nvPr/>
        </p:nvSpPr>
        <p:spPr>
          <a:xfrm>
            <a:off x="6507050" y="5209451"/>
            <a:ext cx="457200" cy="456048"/>
          </a:xfrm>
          <a:custGeom>
            <a:avLst/>
            <a:gdLst/>
            <a:ahLst/>
            <a:cxnLst/>
            <a:rect l="l" t="t" r="r" b="b"/>
            <a:pathLst>
              <a:path w="347" h="346" extrusionOk="0">
                <a:moveTo>
                  <a:pt x="0" y="0"/>
                </a:moveTo>
                <a:cubicBezTo>
                  <a:pt x="0" y="346"/>
                  <a:pt x="0" y="346"/>
                  <a:pt x="0" y="346"/>
                </a:cubicBezTo>
                <a:cubicBezTo>
                  <a:pt x="347" y="346"/>
                  <a:pt x="347" y="346"/>
                  <a:pt x="347" y="346"/>
                </a:cubicBezTo>
                <a:cubicBezTo>
                  <a:pt x="347" y="0"/>
                  <a:pt x="347" y="0"/>
                  <a:pt x="347" y="0"/>
                </a:cubicBezTo>
                <a:lnTo>
                  <a:pt x="0" y="0"/>
                </a:lnTo>
                <a:close/>
                <a:moveTo>
                  <a:pt x="332" y="332"/>
                </a:moveTo>
                <a:cubicBezTo>
                  <a:pt x="15" y="332"/>
                  <a:pt x="15" y="332"/>
                  <a:pt x="15" y="332"/>
                </a:cubicBezTo>
                <a:cubicBezTo>
                  <a:pt x="15" y="15"/>
                  <a:pt x="15" y="15"/>
                  <a:pt x="15" y="15"/>
                </a:cubicBezTo>
                <a:cubicBezTo>
                  <a:pt x="332" y="15"/>
                  <a:pt x="332" y="15"/>
                  <a:pt x="332" y="15"/>
                </a:cubicBezTo>
                <a:lnTo>
                  <a:pt x="332" y="332"/>
                </a:lnTo>
                <a:close/>
                <a:moveTo>
                  <a:pt x="48" y="309"/>
                </a:moveTo>
                <a:cubicBezTo>
                  <a:pt x="133" y="224"/>
                  <a:pt x="133" y="224"/>
                  <a:pt x="133" y="224"/>
                </a:cubicBezTo>
                <a:cubicBezTo>
                  <a:pt x="153" y="241"/>
                  <a:pt x="178" y="250"/>
                  <a:pt x="204" y="250"/>
                </a:cubicBezTo>
                <a:cubicBezTo>
                  <a:pt x="233" y="250"/>
                  <a:pt x="260" y="239"/>
                  <a:pt x="280" y="219"/>
                </a:cubicBezTo>
                <a:cubicBezTo>
                  <a:pt x="322" y="177"/>
                  <a:pt x="322" y="109"/>
                  <a:pt x="280" y="67"/>
                </a:cubicBezTo>
                <a:cubicBezTo>
                  <a:pt x="260" y="46"/>
                  <a:pt x="233" y="35"/>
                  <a:pt x="204" y="35"/>
                </a:cubicBezTo>
                <a:cubicBezTo>
                  <a:pt x="175" y="35"/>
                  <a:pt x="148" y="46"/>
                  <a:pt x="128" y="67"/>
                </a:cubicBezTo>
                <a:cubicBezTo>
                  <a:pt x="88" y="107"/>
                  <a:pt x="86" y="171"/>
                  <a:pt x="123" y="214"/>
                </a:cubicBezTo>
                <a:cubicBezTo>
                  <a:pt x="37" y="299"/>
                  <a:pt x="37" y="299"/>
                  <a:pt x="37" y="299"/>
                </a:cubicBezTo>
                <a:lnTo>
                  <a:pt x="48" y="309"/>
                </a:lnTo>
                <a:close/>
                <a:moveTo>
                  <a:pt x="270" y="208"/>
                </a:moveTo>
                <a:cubicBezTo>
                  <a:pt x="252" y="226"/>
                  <a:pt x="229" y="236"/>
                  <a:pt x="204" y="236"/>
                </a:cubicBezTo>
                <a:cubicBezTo>
                  <a:pt x="179" y="236"/>
                  <a:pt x="156" y="226"/>
                  <a:pt x="138" y="208"/>
                </a:cubicBezTo>
                <a:cubicBezTo>
                  <a:pt x="134" y="204"/>
                  <a:pt x="129" y="199"/>
                  <a:pt x="126" y="193"/>
                </a:cubicBezTo>
                <a:cubicBezTo>
                  <a:pt x="139" y="193"/>
                  <a:pt x="139" y="193"/>
                  <a:pt x="139" y="193"/>
                </a:cubicBezTo>
                <a:cubicBezTo>
                  <a:pt x="178" y="193"/>
                  <a:pt x="178" y="193"/>
                  <a:pt x="178" y="193"/>
                </a:cubicBezTo>
                <a:cubicBezTo>
                  <a:pt x="193" y="193"/>
                  <a:pt x="193" y="193"/>
                  <a:pt x="193" y="193"/>
                </a:cubicBezTo>
                <a:cubicBezTo>
                  <a:pt x="217" y="193"/>
                  <a:pt x="217" y="193"/>
                  <a:pt x="217" y="193"/>
                </a:cubicBezTo>
                <a:cubicBezTo>
                  <a:pt x="231" y="193"/>
                  <a:pt x="231" y="193"/>
                  <a:pt x="231" y="193"/>
                </a:cubicBezTo>
                <a:cubicBezTo>
                  <a:pt x="270" y="193"/>
                  <a:pt x="270" y="193"/>
                  <a:pt x="270" y="193"/>
                </a:cubicBezTo>
                <a:cubicBezTo>
                  <a:pt x="282" y="193"/>
                  <a:pt x="282" y="193"/>
                  <a:pt x="282" y="193"/>
                </a:cubicBezTo>
                <a:cubicBezTo>
                  <a:pt x="278" y="199"/>
                  <a:pt x="274" y="204"/>
                  <a:pt x="270" y="208"/>
                </a:cubicBezTo>
                <a:close/>
                <a:moveTo>
                  <a:pt x="193" y="112"/>
                </a:moveTo>
                <a:cubicBezTo>
                  <a:pt x="193" y="97"/>
                  <a:pt x="193" y="97"/>
                  <a:pt x="193" y="97"/>
                </a:cubicBezTo>
                <a:cubicBezTo>
                  <a:pt x="217" y="97"/>
                  <a:pt x="217" y="97"/>
                  <a:pt x="217" y="97"/>
                </a:cubicBezTo>
                <a:cubicBezTo>
                  <a:pt x="217" y="132"/>
                  <a:pt x="217" y="132"/>
                  <a:pt x="217" y="132"/>
                </a:cubicBezTo>
                <a:cubicBezTo>
                  <a:pt x="217" y="179"/>
                  <a:pt x="217" y="179"/>
                  <a:pt x="217" y="179"/>
                </a:cubicBezTo>
                <a:cubicBezTo>
                  <a:pt x="193" y="179"/>
                  <a:pt x="193" y="179"/>
                  <a:pt x="193" y="179"/>
                </a:cubicBezTo>
                <a:lnTo>
                  <a:pt x="193" y="112"/>
                </a:lnTo>
                <a:close/>
                <a:moveTo>
                  <a:pt x="255" y="179"/>
                </a:moveTo>
                <a:cubicBezTo>
                  <a:pt x="231" y="179"/>
                  <a:pt x="231" y="179"/>
                  <a:pt x="231" y="179"/>
                </a:cubicBezTo>
                <a:cubicBezTo>
                  <a:pt x="231" y="147"/>
                  <a:pt x="231" y="147"/>
                  <a:pt x="231" y="147"/>
                </a:cubicBezTo>
                <a:cubicBezTo>
                  <a:pt x="255" y="147"/>
                  <a:pt x="255" y="147"/>
                  <a:pt x="255" y="147"/>
                </a:cubicBezTo>
                <a:lnTo>
                  <a:pt x="255" y="179"/>
                </a:lnTo>
                <a:close/>
                <a:moveTo>
                  <a:pt x="178" y="179"/>
                </a:moveTo>
                <a:cubicBezTo>
                  <a:pt x="154" y="179"/>
                  <a:pt x="154" y="179"/>
                  <a:pt x="154" y="179"/>
                </a:cubicBezTo>
                <a:cubicBezTo>
                  <a:pt x="154" y="127"/>
                  <a:pt x="154" y="127"/>
                  <a:pt x="154" y="127"/>
                </a:cubicBezTo>
                <a:cubicBezTo>
                  <a:pt x="178" y="127"/>
                  <a:pt x="178" y="127"/>
                  <a:pt x="178" y="127"/>
                </a:cubicBezTo>
                <a:lnTo>
                  <a:pt x="178" y="179"/>
                </a:lnTo>
                <a:close/>
                <a:moveTo>
                  <a:pt x="138" y="77"/>
                </a:moveTo>
                <a:cubicBezTo>
                  <a:pt x="156" y="59"/>
                  <a:pt x="179" y="50"/>
                  <a:pt x="204" y="50"/>
                </a:cubicBezTo>
                <a:cubicBezTo>
                  <a:pt x="229" y="50"/>
                  <a:pt x="252" y="59"/>
                  <a:pt x="270" y="77"/>
                </a:cubicBezTo>
                <a:cubicBezTo>
                  <a:pt x="297" y="104"/>
                  <a:pt x="304" y="145"/>
                  <a:pt x="290" y="179"/>
                </a:cubicBezTo>
                <a:cubicBezTo>
                  <a:pt x="270" y="179"/>
                  <a:pt x="270" y="179"/>
                  <a:pt x="270" y="179"/>
                </a:cubicBezTo>
                <a:cubicBezTo>
                  <a:pt x="270" y="132"/>
                  <a:pt x="270" y="132"/>
                  <a:pt x="270" y="132"/>
                </a:cubicBezTo>
                <a:cubicBezTo>
                  <a:pt x="231" y="132"/>
                  <a:pt x="231" y="132"/>
                  <a:pt x="231" y="132"/>
                </a:cubicBezTo>
                <a:cubicBezTo>
                  <a:pt x="231" y="83"/>
                  <a:pt x="231" y="83"/>
                  <a:pt x="231" y="83"/>
                </a:cubicBezTo>
                <a:cubicBezTo>
                  <a:pt x="178" y="83"/>
                  <a:pt x="178" y="83"/>
                  <a:pt x="178" y="83"/>
                </a:cubicBezTo>
                <a:cubicBezTo>
                  <a:pt x="178" y="112"/>
                  <a:pt x="178" y="112"/>
                  <a:pt x="178" y="112"/>
                </a:cubicBezTo>
                <a:cubicBezTo>
                  <a:pt x="139" y="112"/>
                  <a:pt x="139" y="112"/>
                  <a:pt x="139" y="112"/>
                </a:cubicBezTo>
                <a:cubicBezTo>
                  <a:pt x="139" y="179"/>
                  <a:pt x="139" y="179"/>
                  <a:pt x="139" y="179"/>
                </a:cubicBezTo>
                <a:cubicBezTo>
                  <a:pt x="118" y="179"/>
                  <a:pt x="118" y="179"/>
                  <a:pt x="118" y="179"/>
                </a:cubicBezTo>
                <a:cubicBezTo>
                  <a:pt x="104" y="145"/>
                  <a:pt x="111" y="104"/>
                  <a:pt x="138" y="77"/>
                </a:cubicBez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sp>
        <p:nvSpPr>
          <p:cNvPr id="538" name="Google Shape;538;p76"/>
          <p:cNvSpPr/>
          <p:nvPr/>
        </p:nvSpPr>
        <p:spPr>
          <a:xfrm>
            <a:off x="528625" y="5326451"/>
            <a:ext cx="457200" cy="456048"/>
          </a:xfrm>
          <a:custGeom>
            <a:avLst/>
            <a:gdLst/>
            <a:ahLst/>
            <a:cxnLst/>
            <a:rect l="l" t="t" r="r" b="b"/>
            <a:pathLst>
              <a:path w="347" h="346" extrusionOk="0">
                <a:moveTo>
                  <a:pt x="0" y="0"/>
                </a:moveTo>
                <a:cubicBezTo>
                  <a:pt x="0" y="346"/>
                  <a:pt x="0" y="346"/>
                  <a:pt x="0" y="346"/>
                </a:cubicBezTo>
                <a:cubicBezTo>
                  <a:pt x="347" y="346"/>
                  <a:pt x="347" y="346"/>
                  <a:pt x="347" y="346"/>
                </a:cubicBezTo>
                <a:cubicBezTo>
                  <a:pt x="347" y="0"/>
                  <a:pt x="347" y="0"/>
                  <a:pt x="347" y="0"/>
                </a:cubicBezTo>
                <a:lnTo>
                  <a:pt x="0" y="0"/>
                </a:lnTo>
                <a:close/>
                <a:moveTo>
                  <a:pt x="332" y="332"/>
                </a:moveTo>
                <a:cubicBezTo>
                  <a:pt x="15" y="332"/>
                  <a:pt x="15" y="332"/>
                  <a:pt x="15" y="332"/>
                </a:cubicBezTo>
                <a:cubicBezTo>
                  <a:pt x="15" y="15"/>
                  <a:pt x="15" y="15"/>
                  <a:pt x="15" y="15"/>
                </a:cubicBezTo>
                <a:cubicBezTo>
                  <a:pt x="332" y="15"/>
                  <a:pt x="332" y="15"/>
                  <a:pt x="332" y="15"/>
                </a:cubicBezTo>
                <a:lnTo>
                  <a:pt x="332" y="332"/>
                </a:lnTo>
                <a:close/>
                <a:moveTo>
                  <a:pt x="48" y="309"/>
                </a:moveTo>
                <a:cubicBezTo>
                  <a:pt x="133" y="224"/>
                  <a:pt x="133" y="224"/>
                  <a:pt x="133" y="224"/>
                </a:cubicBezTo>
                <a:cubicBezTo>
                  <a:pt x="153" y="241"/>
                  <a:pt x="178" y="250"/>
                  <a:pt x="204" y="250"/>
                </a:cubicBezTo>
                <a:cubicBezTo>
                  <a:pt x="233" y="250"/>
                  <a:pt x="260" y="239"/>
                  <a:pt x="280" y="219"/>
                </a:cubicBezTo>
                <a:cubicBezTo>
                  <a:pt x="322" y="177"/>
                  <a:pt x="322" y="109"/>
                  <a:pt x="280" y="67"/>
                </a:cubicBezTo>
                <a:cubicBezTo>
                  <a:pt x="260" y="46"/>
                  <a:pt x="233" y="35"/>
                  <a:pt x="204" y="35"/>
                </a:cubicBezTo>
                <a:cubicBezTo>
                  <a:pt x="175" y="35"/>
                  <a:pt x="148" y="46"/>
                  <a:pt x="128" y="67"/>
                </a:cubicBezTo>
                <a:cubicBezTo>
                  <a:pt x="88" y="107"/>
                  <a:pt x="86" y="171"/>
                  <a:pt x="123" y="214"/>
                </a:cubicBezTo>
                <a:cubicBezTo>
                  <a:pt x="37" y="299"/>
                  <a:pt x="37" y="299"/>
                  <a:pt x="37" y="299"/>
                </a:cubicBezTo>
                <a:lnTo>
                  <a:pt x="48" y="309"/>
                </a:lnTo>
                <a:close/>
                <a:moveTo>
                  <a:pt x="270" y="208"/>
                </a:moveTo>
                <a:cubicBezTo>
                  <a:pt x="252" y="226"/>
                  <a:pt x="229" y="236"/>
                  <a:pt x="204" y="236"/>
                </a:cubicBezTo>
                <a:cubicBezTo>
                  <a:pt x="179" y="236"/>
                  <a:pt x="156" y="226"/>
                  <a:pt x="138" y="208"/>
                </a:cubicBezTo>
                <a:cubicBezTo>
                  <a:pt x="134" y="204"/>
                  <a:pt x="129" y="199"/>
                  <a:pt x="126" y="193"/>
                </a:cubicBezTo>
                <a:cubicBezTo>
                  <a:pt x="139" y="193"/>
                  <a:pt x="139" y="193"/>
                  <a:pt x="139" y="193"/>
                </a:cubicBezTo>
                <a:cubicBezTo>
                  <a:pt x="178" y="193"/>
                  <a:pt x="178" y="193"/>
                  <a:pt x="178" y="193"/>
                </a:cubicBezTo>
                <a:cubicBezTo>
                  <a:pt x="193" y="193"/>
                  <a:pt x="193" y="193"/>
                  <a:pt x="193" y="193"/>
                </a:cubicBezTo>
                <a:cubicBezTo>
                  <a:pt x="217" y="193"/>
                  <a:pt x="217" y="193"/>
                  <a:pt x="217" y="193"/>
                </a:cubicBezTo>
                <a:cubicBezTo>
                  <a:pt x="231" y="193"/>
                  <a:pt x="231" y="193"/>
                  <a:pt x="231" y="193"/>
                </a:cubicBezTo>
                <a:cubicBezTo>
                  <a:pt x="270" y="193"/>
                  <a:pt x="270" y="193"/>
                  <a:pt x="270" y="193"/>
                </a:cubicBezTo>
                <a:cubicBezTo>
                  <a:pt x="282" y="193"/>
                  <a:pt x="282" y="193"/>
                  <a:pt x="282" y="193"/>
                </a:cubicBezTo>
                <a:cubicBezTo>
                  <a:pt x="278" y="199"/>
                  <a:pt x="274" y="204"/>
                  <a:pt x="270" y="208"/>
                </a:cubicBezTo>
                <a:close/>
                <a:moveTo>
                  <a:pt x="193" y="112"/>
                </a:moveTo>
                <a:cubicBezTo>
                  <a:pt x="193" y="97"/>
                  <a:pt x="193" y="97"/>
                  <a:pt x="193" y="97"/>
                </a:cubicBezTo>
                <a:cubicBezTo>
                  <a:pt x="217" y="97"/>
                  <a:pt x="217" y="97"/>
                  <a:pt x="217" y="97"/>
                </a:cubicBezTo>
                <a:cubicBezTo>
                  <a:pt x="217" y="132"/>
                  <a:pt x="217" y="132"/>
                  <a:pt x="217" y="132"/>
                </a:cubicBezTo>
                <a:cubicBezTo>
                  <a:pt x="217" y="179"/>
                  <a:pt x="217" y="179"/>
                  <a:pt x="217" y="179"/>
                </a:cubicBezTo>
                <a:cubicBezTo>
                  <a:pt x="193" y="179"/>
                  <a:pt x="193" y="179"/>
                  <a:pt x="193" y="179"/>
                </a:cubicBezTo>
                <a:lnTo>
                  <a:pt x="193" y="112"/>
                </a:lnTo>
                <a:close/>
                <a:moveTo>
                  <a:pt x="255" y="179"/>
                </a:moveTo>
                <a:cubicBezTo>
                  <a:pt x="231" y="179"/>
                  <a:pt x="231" y="179"/>
                  <a:pt x="231" y="179"/>
                </a:cubicBezTo>
                <a:cubicBezTo>
                  <a:pt x="231" y="147"/>
                  <a:pt x="231" y="147"/>
                  <a:pt x="231" y="147"/>
                </a:cubicBezTo>
                <a:cubicBezTo>
                  <a:pt x="255" y="147"/>
                  <a:pt x="255" y="147"/>
                  <a:pt x="255" y="147"/>
                </a:cubicBezTo>
                <a:lnTo>
                  <a:pt x="255" y="179"/>
                </a:lnTo>
                <a:close/>
                <a:moveTo>
                  <a:pt x="178" y="179"/>
                </a:moveTo>
                <a:cubicBezTo>
                  <a:pt x="154" y="179"/>
                  <a:pt x="154" y="179"/>
                  <a:pt x="154" y="179"/>
                </a:cubicBezTo>
                <a:cubicBezTo>
                  <a:pt x="154" y="127"/>
                  <a:pt x="154" y="127"/>
                  <a:pt x="154" y="127"/>
                </a:cubicBezTo>
                <a:cubicBezTo>
                  <a:pt x="178" y="127"/>
                  <a:pt x="178" y="127"/>
                  <a:pt x="178" y="127"/>
                </a:cubicBezTo>
                <a:lnTo>
                  <a:pt x="178" y="179"/>
                </a:lnTo>
                <a:close/>
                <a:moveTo>
                  <a:pt x="138" y="77"/>
                </a:moveTo>
                <a:cubicBezTo>
                  <a:pt x="156" y="59"/>
                  <a:pt x="179" y="50"/>
                  <a:pt x="204" y="50"/>
                </a:cubicBezTo>
                <a:cubicBezTo>
                  <a:pt x="229" y="50"/>
                  <a:pt x="252" y="59"/>
                  <a:pt x="270" y="77"/>
                </a:cubicBezTo>
                <a:cubicBezTo>
                  <a:pt x="297" y="104"/>
                  <a:pt x="304" y="145"/>
                  <a:pt x="290" y="179"/>
                </a:cubicBezTo>
                <a:cubicBezTo>
                  <a:pt x="270" y="179"/>
                  <a:pt x="270" y="179"/>
                  <a:pt x="270" y="179"/>
                </a:cubicBezTo>
                <a:cubicBezTo>
                  <a:pt x="270" y="132"/>
                  <a:pt x="270" y="132"/>
                  <a:pt x="270" y="132"/>
                </a:cubicBezTo>
                <a:cubicBezTo>
                  <a:pt x="231" y="132"/>
                  <a:pt x="231" y="132"/>
                  <a:pt x="231" y="132"/>
                </a:cubicBezTo>
                <a:cubicBezTo>
                  <a:pt x="231" y="83"/>
                  <a:pt x="231" y="83"/>
                  <a:pt x="231" y="83"/>
                </a:cubicBezTo>
                <a:cubicBezTo>
                  <a:pt x="178" y="83"/>
                  <a:pt x="178" y="83"/>
                  <a:pt x="178" y="83"/>
                </a:cubicBezTo>
                <a:cubicBezTo>
                  <a:pt x="178" y="112"/>
                  <a:pt x="178" y="112"/>
                  <a:pt x="178" y="112"/>
                </a:cubicBezTo>
                <a:cubicBezTo>
                  <a:pt x="139" y="112"/>
                  <a:pt x="139" y="112"/>
                  <a:pt x="139" y="112"/>
                </a:cubicBezTo>
                <a:cubicBezTo>
                  <a:pt x="139" y="179"/>
                  <a:pt x="139" y="179"/>
                  <a:pt x="139" y="179"/>
                </a:cubicBezTo>
                <a:cubicBezTo>
                  <a:pt x="118" y="179"/>
                  <a:pt x="118" y="179"/>
                  <a:pt x="118" y="179"/>
                </a:cubicBezTo>
                <a:cubicBezTo>
                  <a:pt x="104" y="145"/>
                  <a:pt x="111" y="104"/>
                  <a:pt x="138" y="77"/>
                </a:cubicBez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43" name="Google Shape;543;p77"/>
          <p:cNvSpPr txBox="1">
            <a:spLocks noGrp="1"/>
          </p:cNvSpPr>
          <p:nvPr>
            <p:ph type="title"/>
          </p:nvPr>
        </p:nvSpPr>
        <p:spPr>
          <a:xfrm>
            <a:off x="442925" y="618700"/>
            <a:ext cx="5317800" cy="1200600"/>
          </a:xfrm>
          <a:prstGeom prst="rect">
            <a:avLst/>
          </a:prstGeom>
        </p:spPr>
        <p:txBody>
          <a:bodyPr spcFirstLastPara="1" wrap="square" lIns="0" tIns="0" rIns="0" bIns="0" anchor="t" anchorCtr="0">
            <a:noAutofit/>
          </a:bodyPr>
          <a:lstStyle/>
          <a:p>
            <a:pPr marL="0" lvl="0" indent="0" algn="just" rtl="0">
              <a:spcBef>
                <a:spcPts val="0"/>
              </a:spcBef>
              <a:spcAft>
                <a:spcPts val="0"/>
              </a:spcAft>
              <a:buNone/>
            </a:pPr>
            <a:r>
              <a:rPr lang="en-GB" sz="2700"/>
              <a:t>Összefoglaló</a:t>
            </a:r>
            <a:endParaRPr sz="2700"/>
          </a:p>
        </p:txBody>
      </p:sp>
      <p:sp>
        <p:nvSpPr>
          <p:cNvPr id="544" name="Google Shape;544;p77"/>
          <p:cNvSpPr txBox="1">
            <a:spLocks noGrp="1"/>
          </p:cNvSpPr>
          <p:nvPr>
            <p:ph type="body" idx="1"/>
          </p:nvPr>
        </p:nvSpPr>
        <p:spPr>
          <a:xfrm>
            <a:off x="442925" y="1329077"/>
            <a:ext cx="5317800" cy="4843200"/>
          </a:xfrm>
          <a:prstGeom prst="rect">
            <a:avLst/>
          </a:prstGeom>
        </p:spPr>
        <p:txBody>
          <a:bodyPr spcFirstLastPara="1" wrap="square" lIns="0" tIns="0" rIns="0" bIns="0" anchor="t" anchorCtr="0">
            <a:noAutofit/>
          </a:bodyPr>
          <a:lstStyle/>
          <a:p>
            <a:pPr marL="457200" lvl="0" indent="-298450" algn="just" rtl="0">
              <a:lnSpc>
                <a:spcPct val="115000"/>
              </a:lnSpc>
              <a:spcBef>
                <a:spcPts val="0"/>
              </a:spcBef>
              <a:spcAft>
                <a:spcPts val="0"/>
              </a:spcAft>
              <a:buSzPts val="1100"/>
              <a:buChar char="●"/>
            </a:pPr>
            <a:r>
              <a:rPr lang="en-GB" sz="1100" dirty="0"/>
              <a:t>2023-ban a </a:t>
            </a:r>
            <a:r>
              <a:rPr lang="en-GB" sz="1100" dirty="0" err="1"/>
              <a:t>televíziós</a:t>
            </a:r>
            <a:r>
              <a:rPr lang="en-GB" sz="1100" dirty="0"/>
              <a:t> </a:t>
            </a:r>
            <a:r>
              <a:rPr lang="hu-HU" sz="1100" dirty="0"/>
              <a:t>média</a:t>
            </a:r>
            <a:r>
              <a:rPr lang="en-GB" sz="1100" dirty="0"/>
              <a:t>torta </a:t>
            </a:r>
            <a:r>
              <a:rPr lang="en-GB" sz="1100" dirty="0" err="1"/>
              <a:t>felmérés</a:t>
            </a:r>
            <a:r>
              <a:rPr lang="en-GB" sz="1100" dirty="0"/>
              <a:t> </a:t>
            </a:r>
            <a:r>
              <a:rPr lang="en-GB" sz="1100" dirty="0" err="1"/>
              <a:t>kibővült</a:t>
            </a:r>
            <a:r>
              <a:rPr lang="en-GB" sz="1100" dirty="0"/>
              <a:t>:</a:t>
            </a:r>
            <a:endParaRPr sz="1100" dirty="0"/>
          </a:p>
          <a:p>
            <a:pPr marL="914400" lvl="1" indent="-298450" algn="just" rtl="0">
              <a:lnSpc>
                <a:spcPct val="115000"/>
              </a:lnSpc>
              <a:spcBef>
                <a:spcPts val="400"/>
              </a:spcBef>
              <a:spcAft>
                <a:spcPts val="0"/>
              </a:spcAft>
              <a:buSzPts val="1100"/>
              <a:buChar char="○"/>
            </a:pPr>
            <a:r>
              <a:rPr lang="en-GB" sz="1100" dirty="0"/>
              <a:t>A </a:t>
            </a:r>
            <a:r>
              <a:rPr lang="en-GB" sz="1100" dirty="0" err="1"/>
              <a:t>televíziós</a:t>
            </a:r>
            <a:r>
              <a:rPr lang="en-GB" sz="1100" dirty="0"/>
              <a:t> </a:t>
            </a:r>
            <a:r>
              <a:rPr lang="en-GB" sz="1100" dirty="0" err="1"/>
              <a:t>reklámpiaci</a:t>
            </a:r>
            <a:r>
              <a:rPr lang="en-GB" sz="1100" dirty="0"/>
              <a:t> </a:t>
            </a:r>
            <a:r>
              <a:rPr lang="en-GB" sz="1100" dirty="0" err="1"/>
              <a:t>árbevételi</a:t>
            </a:r>
            <a:r>
              <a:rPr lang="en-GB" sz="1100" dirty="0"/>
              <a:t> </a:t>
            </a:r>
            <a:r>
              <a:rPr lang="en-GB" sz="1100" dirty="0" err="1"/>
              <a:t>adatokat</a:t>
            </a:r>
            <a:r>
              <a:rPr lang="en-GB" sz="1100" dirty="0"/>
              <a:t> a </a:t>
            </a:r>
            <a:r>
              <a:rPr lang="en-GB" sz="1100" dirty="0" err="1"/>
              <a:t>korábbi</a:t>
            </a:r>
            <a:r>
              <a:rPr lang="en-GB" sz="1100" dirty="0"/>
              <a:t> </a:t>
            </a:r>
            <a:r>
              <a:rPr lang="en-GB" sz="1100" dirty="0" err="1"/>
              <a:t>éveknek</a:t>
            </a:r>
            <a:r>
              <a:rPr lang="en-GB" sz="1100" dirty="0"/>
              <a:t> </a:t>
            </a:r>
            <a:r>
              <a:rPr lang="en-GB" sz="1100" dirty="0" err="1"/>
              <a:t>megfelelően</a:t>
            </a:r>
            <a:r>
              <a:rPr lang="en-GB" sz="1100" dirty="0"/>
              <a:t> </a:t>
            </a:r>
            <a:r>
              <a:rPr lang="en-GB" sz="1100" dirty="0" err="1"/>
              <a:t>továbbra</a:t>
            </a:r>
            <a:r>
              <a:rPr lang="en-GB" sz="1100" dirty="0"/>
              <a:t> is </a:t>
            </a:r>
            <a:r>
              <a:rPr lang="en-GB" sz="1100" dirty="0" err="1"/>
              <a:t>kizárólag</a:t>
            </a:r>
            <a:r>
              <a:rPr lang="en-GB" sz="1100" dirty="0"/>
              <a:t> a MEME </a:t>
            </a:r>
            <a:r>
              <a:rPr lang="en-GB" sz="1100" dirty="0" err="1"/>
              <a:t>tagsága</a:t>
            </a:r>
            <a:r>
              <a:rPr lang="en-GB" sz="1100" dirty="0"/>
              <a:t> </a:t>
            </a:r>
            <a:r>
              <a:rPr lang="en-GB" sz="1100" dirty="0" err="1"/>
              <a:t>szolgáltatta</a:t>
            </a:r>
            <a:endParaRPr sz="1100" dirty="0"/>
          </a:p>
          <a:p>
            <a:pPr marL="914400" lvl="1" indent="-298450" algn="just" rtl="0">
              <a:lnSpc>
                <a:spcPct val="115000"/>
              </a:lnSpc>
              <a:spcBef>
                <a:spcPts val="400"/>
              </a:spcBef>
              <a:spcAft>
                <a:spcPts val="0"/>
              </a:spcAft>
              <a:buSzPts val="1100"/>
              <a:buChar char="○"/>
            </a:pPr>
            <a:r>
              <a:rPr lang="en-GB" sz="1100" dirty="0"/>
              <a:t>A </a:t>
            </a:r>
            <a:r>
              <a:rPr lang="en-GB" sz="1100" dirty="0" err="1"/>
              <a:t>terjesztési</a:t>
            </a:r>
            <a:r>
              <a:rPr lang="en-GB" sz="1100" dirty="0"/>
              <a:t> </a:t>
            </a:r>
            <a:r>
              <a:rPr lang="en-GB" sz="1100" dirty="0" err="1"/>
              <a:t>adatokra</a:t>
            </a:r>
            <a:r>
              <a:rPr lang="en-GB" sz="1100" dirty="0"/>
              <a:t> </a:t>
            </a:r>
            <a:r>
              <a:rPr lang="en-GB" sz="1100" dirty="0" err="1"/>
              <a:t>vonatkozóan</a:t>
            </a:r>
            <a:r>
              <a:rPr lang="en-GB" sz="1100" dirty="0"/>
              <a:t> a PwC </a:t>
            </a:r>
            <a:r>
              <a:rPr lang="en-GB" sz="1100" dirty="0" err="1"/>
              <a:t>készített</a:t>
            </a:r>
            <a:r>
              <a:rPr lang="en-GB" sz="1100" dirty="0"/>
              <a:t> </a:t>
            </a:r>
            <a:r>
              <a:rPr lang="en-GB" sz="1100" dirty="0" err="1"/>
              <a:t>becslést</a:t>
            </a:r>
            <a:r>
              <a:rPr lang="en-GB" sz="1100" dirty="0"/>
              <a:t> a </a:t>
            </a:r>
            <a:r>
              <a:rPr lang="en-GB" sz="1100" dirty="0" err="1"/>
              <a:t>beérkezett</a:t>
            </a:r>
            <a:r>
              <a:rPr lang="en-GB" sz="1100" dirty="0"/>
              <a:t> </a:t>
            </a:r>
            <a:r>
              <a:rPr lang="en-GB" sz="1100" dirty="0" err="1"/>
              <a:t>tényadatok</a:t>
            </a:r>
            <a:r>
              <a:rPr lang="en-GB" sz="1100" dirty="0"/>
              <a:t> </a:t>
            </a:r>
            <a:r>
              <a:rPr lang="en-GB" sz="1100" dirty="0" err="1"/>
              <a:t>és</a:t>
            </a:r>
            <a:r>
              <a:rPr lang="en-GB" sz="1100" dirty="0"/>
              <a:t> a Nielsen </a:t>
            </a:r>
            <a:r>
              <a:rPr lang="en-GB" sz="1100" dirty="0" err="1"/>
              <a:t>közönségmérés</a:t>
            </a:r>
            <a:r>
              <a:rPr lang="en-GB" sz="1100" dirty="0"/>
              <a:t> </a:t>
            </a:r>
            <a:r>
              <a:rPr lang="en-GB" sz="1100" dirty="0" err="1"/>
              <a:t>publikus</a:t>
            </a:r>
            <a:r>
              <a:rPr lang="en-GB" sz="1100" dirty="0"/>
              <a:t> </a:t>
            </a:r>
            <a:r>
              <a:rPr lang="en-GB" sz="1100" dirty="0" err="1"/>
              <a:t>adatai</a:t>
            </a:r>
            <a:r>
              <a:rPr lang="en-GB" sz="1100" dirty="0"/>
              <a:t> </a:t>
            </a:r>
            <a:r>
              <a:rPr lang="en-GB" sz="1100" dirty="0" err="1"/>
              <a:t>alapján</a:t>
            </a:r>
            <a:endParaRPr sz="1100" dirty="0"/>
          </a:p>
          <a:p>
            <a:pPr marL="457200" lvl="0" indent="-298450" algn="just" rtl="0">
              <a:lnSpc>
                <a:spcPct val="115000"/>
              </a:lnSpc>
              <a:spcBef>
                <a:spcPts val="400"/>
              </a:spcBef>
              <a:spcAft>
                <a:spcPts val="0"/>
              </a:spcAft>
              <a:buSzPts val="1100"/>
              <a:buChar char="●"/>
            </a:pPr>
            <a:r>
              <a:rPr lang="en-GB" sz="1100" dirty="0"/>
              <a:t>2023-ban a </a:t>
            </a:r>
            <a:r>
              <a:rPr lang="en-GB" sz="1100" dirty="0" err="1"/>
              <a:t>teljes</a:t>
            </a:r>
            <a:r>
              <a:rPr lang="en-GB" sz="1100" dirty="0"/>
              <a:t> </a:t>
            </a:r>
            <a:r>
              <a:rPr lang="en-GB" sz="1100" dirty="0" err="1"/>
              <a:t>televíziós</a:t>
            </a:r>
            <a:r>
              <a:rPr lang="en-GB" sz="1100" dirty="0"/>
              <a:t> </a:t>
            </a:r>
            <a:r>
              <a:rPr lang="en-GB" sz="1100" dirty="0" err="1"/>
              <a:t>reklám</a:t>
            </a:r>
            <a:r>
              <a:rPr lang="en-GB" sz="1100" dirty="0"/>
              <a:t> </a:t>
            </a:r>
            <a:r>
              <a:rPr lang="en-GB" sz="1100" dirty="0" err="1"/>
              <a:t>és</a:t>
            </a:r>
            <a:r>
              <a:rPr lang="en-GB" sz="1100" dirty="0"/>
              <a:t> </a:t>
            </a:r>
            <a:r>
              <a:rPr lang="en-GB" sz="1100" dirty="0" err="1"/>
              <a:t>terjesztési</a:t>
            </a:r>
            <a:r>
              <a:rPr lang="en-GB" sz="1100" dirty="0"/>
              <a:t> </a:t>
            </a:r>
            <a:r>
              <a:rPr lang="en-GB" sz="1100" dirty="0" err="1"/>
              <a:t>piac</a:t>
            </a:r>
            <a:r>
              <a:rPr lang="en-GB" sz="1100" dirty="0"/>
              <a:t> </a:t>
            </a:r>
            <a:r>
              <a:rPr lang="en-GB" sz="1100" dirty="0" err="1"/>
              <a:t>mérete</a:t>
            </a:r>
            <a:r>
              <a:rPr lang="en-GB" sz="1100" dirty="0"/>
              <a:t> </a:t>
            </a:r>
            <a:r>
              <a:rPr lang="en-GB" sz="1100" dirty="0" err="1"/>
              <a:t>elérte</a:t>
            </a:r>
            <a:r>
              <a:rPr lang="en-GB" sz="1100" dirty="0"/>
              <a:t> a 159.3 </a:t>
            </a:r>
            <a:r>
              <a:rPr lang="en-GB" sz="1100" dirty="0" err="1"/>
              <a:t>milliárd</a:t>
            </a:r>
            <a:r>
              <a:rPr lang="en-GB" sz="1100" dirty="0"/>
              <a:t> </a:t>
            </a:r>
            <a:r>
              <a:rPr lang="en-GB" sz="1100" dirty="0" err="1"/>
              <a:t>Forintot</a:t>
            </a:r>
            <a:r>
              <a:rPr lang="en-GB" sz="1100" dirty="0"/>
              <a:t>, </a:t>
            </a:r>
            <a:r>
              <a:rPr lang="en-GB" sz="1100" dirty="0" err="1"/>
              <a:t>melyből</a:t>
            </a:r>
            <a:r>
              <a:rPr lang="en-GB" sz="1100" dirty="0"/>
              <a:t> 81.1 </a:t>
            </a:r>
            <a:r>
              <a:rPr lang="en-GB" sz="1100" dirty="0" err="1"/>
              <a:t>milliárd</a:t>
            </a:r>
            <a:r>
              <a:rPr lang="en-GB" sz="1100" dirty="0"/>
              <a:t> </a:t>
            </a:r>
            <a:r>
              <a:rPr lang="en-GB" sz="1100" dirty="0" err="1"/>
              <a:t>Forintot</a:t>
            </a:r>
            <a:r>
              <a:rPr lang="en-GB" sz="1100" dirty="0"/>
              <a:t> </a:t>
            </a:r>
            <a:r>
              <a:rPr lang="en-GB" sz="1100" dirty="0" err="1"/>
              <a:t>tettek</a:t>
            </a:r>
            <a:r>
              <a:rPr lang="en-GB" sz="1100" dirty="0"/>
              <a:t> ki a </a:t>
            </a:r>
            <a:r>
              <a:rPr lang="en-GB" sz="1100" dirty="0" err="1"/>
              <a:t>televíziós</a:t>
            </a:r>
            <a:r>
              <a:rPr lang="en-GB" sz="1100" dirty="0"/>
              <a:t> </a:t>
            </a:r>
            <a:r>
              <a:rPr lang="en-GB" sz="1100" dirty="0" err="1"/>
              <a:t>reklámpiaci</a:t>
            </a:r>
            <a:r>
              <a:rPr lang="en-GB" sz="1100" dirty="0"/>
              <a:t> </a:t>
            </a:r>
            <a:r>
              <a:rPr lang="en-GB" sz="1100" dirty="0" err="1"/>
              <a:t>bevételek</a:t>
            </a:r>
            <a:endParaRPr sz="1100" dirty="0"/>
          </a:p>
          <a:p>
            <a:pPr marL="457200" lvl="0" indent="-298450" algn="just" rtl="0">
              <a:lnSpc>
                <a:spcPct val="115000"/>
              </a:lnSpc>
              <a:spcBef>
                <a:spcPts val="400"/>
              </a:spcBef>
              <a:spcAft>
                <a:spcPts val="0"/>
              </a:spcAft>
              <a:buSzPts val="1100"/>
              <a:buChar char="●"/>
            </a:pPr>
            <a:r>
              <a:rPr lang="en-GB" sz="1100" dirty="0" err="1"/>
              <a:t>Továbbra</a:t>
            </a:r>
            <a:r>
              <a:rPr lang="en-GB" sz="1100" dirty="0"/>
              <a:t> is a </a:t>
            </a:r>
            <a:r>
              <a:rPr lang="en-GB" sz="1100" dirty="0" err="1"/>
              <a:t>kereskedelmi</a:t>
            </a:r>
            <a:r>
              <a:rPr lang="en-GB" sz="1100" dirty="0"/>
              <a:t> Spot-</a:t>
            </a:r>
            <a:r>
              <a:rPr lang="en-GB" sz="1100" dirty="0" err="1"/>
              <a:t>jellegű</a:t>
            </a:r>
            <a:r>
              <a:rPr lang="en-GB" sz="1100" dirty="0"/>
              <a:t> </a:t>
            </a:r>
            <a:r>
              <a:rPr lang="en-GB" sz="1100" dirty="0" err="1"/>
              <a:t>bevételek</a:t>
            </a:r>
            <a:r>
              <a:rPr lang="en-GB" sz="1100" dirty="0"/>
              <a:t> </a:t>
            </a:r>
            <a:r>
              <a:rPr lang="en-GB" sz="1100" dirty="0" err="1"/>
              <a:t>hajtják</a:t>
            </a:r>
            <a:r>
              <a:rPr lang="en-GB" sz="1100" dirty="0"/>
              <a:t> a </a:t>
            </a:r>
            <a:r>
              <a:rPr lang="en-GB" sz="1100" dirty="0" err="1"/>
              <a:t>folyamatos</a:t>
            </a:r>
            <a:r>
              <a:rPr lang="en-GB" sz="1100" dirty="0"/>
              <a:t> </a:t>
            </a:r>
            <a:r>
              <a:rPr lang="en-GB" sz="1100" dirty="0" err="1"/>
              <a:t>ágazati</a:t>
            </a:r>
            <a:r>
              <a:rPr lang="en-GB" sz="1100" dirty="0"/>
              <a:t> </a:t>
            </a:r>
            <a:r>
              <a:rPr lang="en-GB" sz="1100" dirty="0" err="1"/>
              <a:t>növekedést</a:t>
            </a:r>
            <a:r>
              <a:rPr lang="en-GB" sz="1100" dirty="0"/>
              <a:t>: </a:t>
            </a:r>
            <a:r>
              <a:rPr lang="en-GB" sz="1100" dirty="0" err="1"/>
              <a:t>tavaly</a:t>
            </a:r>
            <a:r>
              <a:rPr lang="en-GB" sz="1100" dirty="0"/>
              <a:t> </a:t>
            </a:r>
            <a:r>
              <a:rPr lang="en-GB" sz="1100" dirty="0" err="1"/>
              <a:t>az</a:t>
            </a:r>
            <a:r>
              <a:rPr lang="en-GB" sz="1100" dirty="0"/>
              <a:t> </a:t>
            </a:r>
            <a:r>
              <a:rPr lang="en-GB" sz="1100" dirty="0" err="1"/>
              <a:t>előző</a:t>
            </a:r>
            <a:r>
              <a:rPr lang="en-GB" sz="1100" dirty="0"/>
              <a:t> </a:t>
            </a:r>
            <a:r>
              <a:rPr lang="en-GB" sz="1100" dirty="0" err="1"/>
              <a:t>évhez</a:t>
            </a:r>
            <a:r>
              <a:rPr lang="en-GB" sz="1100" dirty="0"/>
              <a:t> </a:t>
            </a:r>
            <a:r>
              <a:rPr lang="en-GB" sz="1100" dirty="0" err="1"/>
              <a:t>képest</a:t>
            </a:r>
            <a:r>
              <a:rPr lang="en-GB" sz="1100" dirty="0"/>
              <a:t> 11.8%-</a:t>
            </a:r>
            <a:r>
              <a:rPr lang="en-GB" sz="1100" dirty="0" err="1"/>
              <a:t>os</a:t>
            </a:r>
            <a:r>
              <a:rPr lang="en-GB" sz="1100" dirty="0"/>
              <a:t> </a:t>
            </a:r>
            <a:r>
              <a:rPr lang="en-GB" sz="1100" dirty="0" err="1"/>
              <a:t>növekedéssel</a:t>
            </a:r>
            <a:r>
              <a:rPr lang="en-GB" sz="1100" dirty="0"/>
              <a:t>, </a:t>
            </a:r>
            <a:r>
              <a:rPr lang="en-GB" sz="1100" dirty="0" err="1"/>
              <a:t>összesen</a:t>
            </a:r>
            <a:r>
              <a:rPr lang="en-GB" sz="1100" dirty="0"/>
              <a:t> </a:t>
            </a:r>
            <a:r>
              <a:rPr lang="en-GB" sz="1100" dirty="0" err="1"/>
              <a:t>immár</a:t>
            </a:r>
            <a:r>
              <a:rPr lang="en-GB" sz="1100" dirty="0"/>
              <a:t> 67.4 </a:t>
            </a:r>
            <a:r>
              <a:rPr lang="en-GB" sz="1100" dirty="0" err="1"/>
              <a:t>milliárd</a:t>
            </a:r>
            <a:r>
              <a:rPr lang="en-GB" sz="1100" dirty="0"/>
              <a:t> </a:t>
            </a:r>
            <a:r>
              <a:rPr lang="en-GB" sz="1100" dirty="0" err="1"/>
              <a:t>Forintos</a:t>
            </a:r>
            <a:r>
              <a:rPr lang="en-GB" sz="1100" dirty="0"/>
              <a:t> </a:t>
            </a:r>
            <a:r>
              <a:rPr lang="en-GB" sz="1100" dirty="0" err="1"/>
              <a:t>árbevételt</a:t>
            </a:r>
            <a:r>
              <a:rPr lang="en-GB" sz="1100" dirty="0"/>
              <a:t> </a:t>
            </a:r>
            <a:r>
              <a:rPr lang="en-GB" sz="1100" dirty="0" err="1"/>
              <a:t>realizáltak</a:t>
            </a:r>
            <a:r>
              <a:rPr lang="en-GB" sz="1100" dirty="0"/>
              <a:t> </a:t>
            </a:r>
            <a:r>
              <a:rPr lang="en-GB" sz="1100" dirty="0" err="1"/>
              <a:t>az</a:t>
            </a:r>
            <a:r>
              <a:rPr lang="en-GB" sz="1100" dirty="0"/>
              <a:t> </a:t>
            </a:r>
            <a:r>
              <a:rPr lang="en-GB" sz="1100" dirty="0" err="1"/>
              <a:t>ágazat</a:t>
            </a:r>
            <a:r>
              <a:rPr lang="en-GB" sz="1100" dirty="0"/>
              <a:t> </a:t>
            </a:r>
            <a:r>
              <a:rPr lang="en-GB" sz="1100" dirty="0" err="1"/>
              <a:t>szereplői</a:t>
            </a:r>
            <a:endParaRPr sz="1100" dirty="0"/>
          </a:p>
          <a:p>
            <a:pPr marL="457200" lvl="0" indent="-298450" algn="just" rtl="0">
              <a:lnSpc>
                <a:spcPct val="115000"/>
              </a:lnSpc>
              <a:spcBef>
                <a:spcPts val="400"/>
              </a:spcBef>
              <a:spcAft>
                <a:spcPts val="0"/>
              </a:spcAft>
              <a:buSzPts val="1100"/>
              <a:buChar char="●"/>
            </a:pPr>
            <a:r>
              <a:rPr lang="en-GB" sz="1100" dirty="0"/>
              <a:t>2023-ban a </a:t>
            </a:r>
            <a:r>
              <a:rPr lang="en-GB" sz="1100" dirty="0" err="1"/>
              <a:t>piaci</a:t>
            </a:r>
            <a:r>
              <a:rPr lang="en-GB" sz="1100" dirty="0"/>
              <a:t> </a:t>
            </a:r>
            <a:r>
              <a:rPr lang="en-GB" sz="1100" dirty="0" err="1"/>
              <a:t>várakozásoknak</a:t>
            </a:r>
            <a:r>
              <a:rPr lang="en-GB" sz="1100" dirty="0"/>
              <a:t> </a:t>
            </a:r>
            <a:r>
              <a:rPr lang="en-GB" sz="1100" dirty="0" err="1"/>
              <a:t>megfelelően</a:t>
            </a:r>
            <a:r>
              <a:rPr lang="en-GB" sz="1100" dirty="0"/>
              <a:t> </a:t>
            </a:r>
            <a:r>
              <a:rPr lang="en-GB" sz="1100" dirty="0" err="1"/>
              <a:t>növekedésnek</a:t>
            </a:r>
            <a:r>
              <a:rPr lang="en-GB" sz="1100" dirty="0"/>
              <a:t> </a:t>
            </a:r>
            <a:r>
              <a:rPr lang="en-GB" sz="1100" dirty="0" err="1"/>
              <a:t>indultak</a:t>
            </a:r>
            <a:r>
              <a:rPr lang="en-GB" sz="1100" dirty="0"/>
              <a:t> a non-spot </a:t>
            </a:r>
            <a:r>
              <a:rPr lang="en-GB" sz="1100" dirty="0" err="1"/>
              <a:t>bevételek</a:t>
            </a:r>
            <a:r>
              <a:rPr lang="en-GB" sz="1100" dirty="0"/>
              <a:t> is, 4.6 </a:t>
            </a:r>
            <a:r>
              <a:rPr lang="en-GB" sz="1100" dirty="0" err="1"/>
              <a:t>milliárdról</a:t>
            </a:r>
            <a:r>
              <a:rPr lang="en-GB" sz="1100" dirty="0"/>
              <a:t> 4.9 </a:t>
            </a:r>
            <a:r>
              <a:rPr lang="en-GB" sz="1100" dirty="0" err="1"/>
              <a:t>milliárd</a:t>
            </a:r>
            <a:r>
              <a:rPr lang="en-GB" sz="1100" dirty="0"/>
              <a:t> </a:t>
            </a:r>
            <a:r>
              <a:rPr lang="en-GB" sz="1100" dirty="0" err="1"/>
              <a:t>Forintra</a:t>
            </a:r>
            <a:r>
              <a:rPr lang="en-GB" sz="1100" dirty="0"/>
              <a:t> </a:t>
            </a:r>
            <a:r>
              <a:rPr lang="en-GB" sz="1100" dirty="0" err="1"/>
              <a:t>emelkedtek</a:t>
            </a:r>
            <a:endParaRPr sz="1100" dirty="0"/>
          </a:p>
          <a:p>
            <a:pPr marL="457200" lvl="0" indent="-298450" algn="just" rtl="0">
              <a:lnSpc>
                <a:spcPct val="115000"/>
              </a:lnSpc>
              <a:spcBef>
                <a:spcPts val="400"/>
              </a:spcBef>
              <a:spcAft>
                <a:spcPts val="0"/>
              </a:spcAft>
              <a:buSzPts val="1100"/>
              <a:buChar char="●"/>
            </a:pPr>
            <a:r>
              <a:rPr lang="en-GB" sz="1100" dirty="0"/>
              <a:t>Az </a:t>
            </a:r>
            <a:r>
              <a:rPr lang="en-GB" sz="1100" dirty="0" err="1"/>
              <a:t>állami</a:t>
            </a:r>
            <a:r>
              <a:rPr lang="en-GB" sz="1100" dirty="0"/>
              <a:t> </a:t>
            </a:r>
            <a:r>
              <a:rPr lang="en-GB" sz="1100" dirty="0" err="1"/>
              <a:t>költésekből</a:t>
            </a:r>
            <a:r>
              <a:rPr lang="en-GB" sz="1100" dirty="0"/>
              <a:t> </a:t>
            </a:r>
            <a:r>
              <a:rPr lang="en-GB" sz="1100" dirty="0" err="1"/>
              <a:t>származó</a:t>
            </a:r>
            <a:r>
              <a:rPr lang="en-GB" sz="1100" dirty="0"/>
              <a:t> </a:t>
            </a:r>
            <a:r>
              <a:rPr lang="en-GB" sz="1100" dirty="0" err="1"/>
              <a:t>bevételek</a:t>
            </a:r>
            <a:r>
              <a:rPr lang="en-GB" sz="1100" dirty="0"/>
              <a:t> </a:t>
            </a:r>
            <a:r>
              <a:rPr lang="en-GB" sz="1100" dirty="0" err="1"/>
              <a:t>aránya</a:t>
            </a:r>
            <a:r>
              <a:rPr lang="en-GB" sz="1100" dirty="0"/>
              <a:t> </a:t>
            </a:r>
            <a:r>
              <a:rPr lang="en-GB" sz="1100" dirty="0" err="1"/>
              <a:t>folyamatosan</a:t>
            </a:r>
            <a:r>
              <a:rPr lang="en-GB" sz="1100" dirty="0"/>
              <a:t> </a:t>
            </a:r>
            <a:r>
              <a:rPr lang="en-GB" sz="1100" dirty="0" err="1"/>
              <a:t>csökken</a:t>
            </a:r>
            <a:r>
              <a:rPr lang="en-GB" sz="1100" dirty="0"/>
              <a:t> a </a:t>
            </a:r>
            <a:r>
              <a:rPr lang="en-GB" sz="1100" dirty="0" err="1"/>
              <a:t>teljes</a:t>
            </a:r>
            <a:r>
              <a:rPr lang="en-GB" sz="1100" dirty="0"/>
              <a:t> </a:t>
            </a:r>
            <a:r>
              <a:rPr lang="en-GB" sz="1100" dirty="0" err="1"/>
              <a:t>piaci</a:t>
            </a:r>
            <a:r>
              <a:rPr lang="en-GB" sz="1100" dirty="0"/>
              <a:t> </a:t>
            </a:r>
            <a:r>
              <a:rPr lang="en-GB" sz="1100" dirty="0" err="1"/>
              <a:t>összetételben</a:t>
            </a:r>
            <a:r>
              <a:rPr lang="en-GB" sz="1100" dirty="0"/>
              <a:t>: 2023-ban </a:t>
            </a:r>
            <a:r>
              <a:rPr lang="en-GB" sz="1100" dirty="0" err="1"/>
              <a:t>már</a:t>
            </a:r>
            <a:r>
              <a:rPr lang="en-GB" sz="1100" dirty="0"/>
              <a:t> </a:t>
            </a:r>
            <a:r>
              <a:rPr lang="en-GB" sz="1100" dirty="0" err="1"/>
              <a:t>csak</a:t>
            </a:r>
            <a:r>
              <a:rPr lang="en-GB" sz="1100" dirty="0"/>
              <a:t> 9.5%-</a:t>
            </a:r>
            <a:r>
              <a:rPr lang="en-GB" sz="1100" dirty="0" err="1"/>
              <a:t>ot</a:t>
            </a:r>
            <a:r>
              <a:rPr lang="en-GB" sz="1100" dirty="0"/>
              <a:t> </a:t>
            </a:r>
            <a:r>
              <a:rPr lang="en-GB" sz="1100" dirty="0" err="1"/>
              <a:t>tettek</a:t>
            </a:r>
            <a:r>
              <a:rPr lang="en-GB" sz="1100" dirty="0"/>
              <a:t> ki </a:t>
            </a:r>
            <a:r>
              <a:rPr lang="en-GB" sz="1100" dirty="0" err="1"/>
              <a:t>ezek</a:t>
            </a:r>
            <a:r>
              <a:rPr lang="en-GB" sz="1100" dirty="0"/>
              <a:t> a </a:t>
            </a:r>
            <a:r>
              <a:rPr lang="en-GB" sz="1100" dirty="0" err="1"/>
              <a:t>reklámbevételek</a:t>
            </a:r>
            <a:endParaRPr sz="1100" dirty="0"/>
          </a:p>
          <a:p>
            <a:pPr marL="457200" lvl="0" indent="-298450" algn="just" rtl="0">
              <a:lnSpc>
                <a:spcPct val="115000"/>
              </a:lnSpc>
              <a:spcBef>
                <a:spcPts val="400"/>
              </a:spcBef>
              <a:spcAft>
                <a:spcPts val="400"/>
              </a:spcAft>
              <a:buSzPts val="1100"/>
              <a:buChar char="●"/>
            </a:pPr>
            <a:r>
              <a:rPr lang="en-GB" sz="1100" dirty="0"/>
              <a:t>Az </a:t>
            </a:r>
            <a:r>
              <a:rPr lang="en-GB" sz="1100" dirty="0" err="1"/>
              <a:t>árubarter</a:t>
            </a:r>
            <a:r>
              <a:rPr lang="en-GB" sz="1100" dirty="0"/>
              <a:t> </a:t>
            </a:r>
            <a:r>
              <a:rPr lang="en-GB" sz="1100" dirty="0" err="1"/>
              <a:t>ügyletekből</a:t>
            </a:r>
            <a:r>
              <a:rPr lang="en-GB" sz="1100" dirty="0"/>
              <a:t> </a:t>
            </a:r>
            <a:r>
              <a:rPr lang="en-GB" sz="1100" dirty="0" err="1"/>
              <a:t>származó</a:t>
            </a:r>
            <a:r>
              <a:rPr lang="en-GB" sz="1100" dirty="0"/>
              <a:t> </a:t>
            </a:r>
            <a:r>
              <a:rPr lang="en-GB" sz="1100" dirty="0" err="1"/>
              <a:t>bevételek</a:t>
            </a:r>
            <a:r>
              <a:rPr lang="en-GB" sz="1100" dirty="0"/>
              <a:t> </a:t>
            </a:r>
            <a:r>
              <a:rPr lang="en-GB" sz="1100" dirty="0" err="1"/>
              <a:t>aránya</a:t>
            </a:r>
            <a:r>
              <a:rPr lang="en-GB" sz="1100" dirty="0"/>
              <a:t> a </a:t>
            </a:r>
            <a:r>
              <a:rPr lang="en-GB" sz="1100" dirty="0" err="1"/>
              <a:t>kategória</a:t>
            </a:r>
            <a:r>
              <a:rPr lang="en-GB" sz="1100" dirty="0"/>
              <a:t> </a:t>
            </a:r>
            <a:r>
              <a:rPr lang="en-GB" sz="1100" dirty="0" err="1"/>
              <a:t>enyhe</a:t>
            </a:r>
            <a:r>
              <a:rPr lang="en-GB" sz="1100" dirty="0"/>
              <a:t> </a:t>
            </a:r>
            <a:r>
              <a:rPr lang="en-GB" sz="1100" dirty="0" err="1"/>
              <a:t>növekedése</a:t>
            </a:r>
            <a:r>
              <a:rPr lang="en-GB" sz="1100" dirty="0"/>
              <a:t> </a:t>
            </a:r>
            <a:r>
              <a:rPr lang="en-GB" sz="1100" dirty="0" err="1"/>
              <a:t>mellett</a:t>
            </a:r>
            <a:r>
              <a:rPr lang="en-GB" sz="1100" dirty="0"/>
              <a:t> is </a:t>
            </a:r>
            <a:r>
              <a:rPr lang="en-GB" sz="1100" dirty="0" err="1"/>
              <a:t>folyamatosan</a:t>
            </a:r>
            <a:r>
              <a:rPr lang="en-GB" sz="1100" dirty="0"/>
              <a:t> </a:t>
            </a:r>
            <a:r>
              <a:rPr lang="en-GB" sz="1100" dirty="0" err="1"/>
              <a:t>csökken</a:t>
            </a:r>
            <a:r>
              <a:rPr lang="en-GB" sz="1100" dirty="0"/>
              <a:t>: 2023-ban </a:t>
            </a:r>
            <a:r>
              <a:rPr lang="en-GB" sz="1100" dirty="0" err="1"/>
              <a:t>már</a:t>
            </a:r>
            <a:r>
              <a:rPr lang="en-GB" sz="1100" dirty="0"/>
              <a:t> </a:t>
            </a:r>
            <a:r>
              <a:rPr lang="en-GB" sz="1100" dirty="0" err="1"/>
              <a:t>csak</a:t>
            </a:r>
            <a:r>
              <a:rPr lang="en-GB" sz="1100" dirty="0"/>
              <a:t> a </a:t>
            </a:r>
            <a:r>
              <a:rPr lang="en-GB" sz="1100" dirty="0" err="1"/>
              <a:t>teljes</a:t>
            </a:r>
            <a:r>
              <a:rPr lang="en-GB" sz="1100" dirty="0"/>
              <a:t> </a:t>
            </a:r>
            <a:r>
              <a:rPr lang="en-GB" sz="1100" dirty="0" err="1"/>
              <a:t>televíziós</a:t>
            </a:r>
            <a:r>
              <a:rPr lang="en-GB" sz="1100" dirty="0"/>
              <a:t> </a:t>
            </a:r>
            <a:r>
              <a:rPr lang="en-GB" sz="1100" dirty="0" err="1"/>
              <a:t>reklámpiac</a:t>
            </a:r>
            <a:r>
              <a:rPr lang="en-GB" sz="1100" dirty="0"/>
              <a:t> </a:t>
            </a:r>
            <a:r>
              <a:rPr lang="en-GB" sz="1100" dirty="0" err="1"/>
              <a:t>bevételeinek</a:t>
            </a:r>
            <a:r>
              <a:rPr lang="en-GB" sz="1100" dirty="0"/>
              <a:t> 1.7%-</a:t>
            </a:r>
            <a:r>
              <a:rPr lang="en-GB" sz="1100" dirty="0" err="1"/>
              <a:t>át</a:t>
            </a:r>
            <a:r>
              <a:rPr lang="en-GB" sz="1100" dirty="0"/>
              <a:t> </a:t>
            </a:r>
            <a:r>
              <a:rPr lang="en-GB" sz="1100" dirty="0" err="1"/>
              <a:t>tették</a:t>
            </a:r>
            <a:r>
              <a:rPr lang="en-GB" sz="1100" dirty="0"/>
              <a:t> ki </a:t>
            </a:r>
            <a:endParaRPr sz="1100" dirty="0"/>
          </a:p>
        </p:txBody>
      </p:sp>
      <p:sp>
        <p:nvSpPr>
          <p:cNvPr id="545" name="Google Shape;545;p77"/>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solidFill>
                  <a:schemeClr val="lt1"/>
                </a:solidFill>
              </a:rPr>
              <a:t>9</a:t>
            </a:fld>
            <a:endParaRPr>
              <a:solidFill>
                <a:schemeClr val="lt1"/>
              </a:solidFill>
            </a:endParaRPr>
          </a:p>
        </p:txBody>
      </p:sp>
      <p:pic>
        <p:nvPicPr>
          <p:cNvPr id="546" name="Google Shape;546;p77"/>
          <p:cNvPicPr preferRelativeResize="0"/>
          <p:nvPr/>
        </p:nvPicPr>
        <p:blipFill rotWithShape="1">
          <a:blip r:embed="rId3">
            <a:alphaModFix/>
          </a:blip>
          <a:srcRect l="19728" r="20938"/>
          <a:stretch/>
        </p:blipFill>
        <p:spPr>
          <a:xfrm>
            <a:off x="6096000" y="0"/>
            <a:ext cx="6096000" cy="685800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64,9,Slide9"/>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1466</Words>
  <Application>Microsoft Office PowerPoint</Application>
  <PresentationFormat>Widescreen</PresentationFormat>
  <Paragraphs>202</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Georgia</vt:lpstr>
      <vt:lpstr>PwC</vt:lpstr>
      <vt:lpstr>Televíziós médiamtorta 2023</vt:lpstr>
      <vt:lpstr>A televíziós reklámpiac mérete tényadatok alapján került meghatározásra, míg a terjesztési piac bevétele becsült érték</vt:lpstr>
      <vt:lpstr>A televíziós reklám és terjesztési piac együttes becsült mérete meghaladta a 153.3 milliárd Forintot, az ágazat 8.8%-os növekedést ért el a megelőző évhez képest</vt:lpstr>
      <vt:lpstr>A teljes televíziós reklámpiac mérete 2023-ban 81.2 milliárd Forint volt, amiből az árubarter kategória már csak 1.71%-ot tett ki</vt:lpstr>
      <vt:lpstr>Még a kereskedelmi reklámspotból származó bevételek 7 milliárd Forinttal nőttek, addig az állami költésekből származó bevételek 12%-kal csökkentek 2023-ban</vt:lpstr>
      <vt:lpstr>2020 óta folyamatosan nőnek a kereskedelmi spotból származó bevételek, 2023-ban pedig a non-spot is nőtt a piaci a várakozásoknak megfelelően</vt:lpstr>
      <vt:lpstr>Az állami költésekből származó bevételek tavaly óta összesen 1 milliárd Forinttal csökkentek, elsősorban az ilyen forrásból származó Spot-jellegű bevételek 25.6%-os visszaesése következtében</vt:lpstr>
      <vt:lpstr>Az árubarter aránya évről-évre csökken a televíziós kereskedelmi árbevételekben</vt:lpstr>
      <vt:lpstr>Összefoglaló</vt:lpstr>
      <vt:lpstr>Köszönjük!</vt:lpstr>
      <vt:lpstr>A felmérés a következő televíziós csatornák üzemeltetőinek reklámból származó árbevételi adataira terjedt 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Televíziós médiamtorta 2023</dc:title>
  <cp:lastModifiedBy>Boldizsár Pap (HU)</cp:lastModifiedBy>
  <cp:revision>1</cp:revision>
  <dcterms:modified xsi:type="dcterms:W3CDTF">2024-03-14T14:23:05Z</dcterms:modified>
</cp:coreProperties>
</file>