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3" r:id="rId4"/>
    <p:sldId id="274" r:id="rId5"/>
    <p:sldId id="260" r:id="rId6"/>
    <p:sldId id="261" r:id="rId7"/>
    <p:sldId id="263" r:id="rId8"/>
    <p:sldId id="270" r:id="rId9"/>
    <p:sldId id="268" r:id="rId10"/>
    <p:sldId id="276" r:id="rId11"/>
    <p:sldId id="272" r:id="rId12"/>
    <p:sldId id="275" r:id="rId13"/>
    <p:sldId id="267" r:id="rId14"/>
    <p:sldId id="278" r:id="rId15"/>
    <p:sldId id="262" r:id="rId16"/>
    <p:sldId id="266" r:id="rId17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rgbClr val="646464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rgbClr val="646464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rgbClr val="646464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rgbClr val="646464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rgbClr val="64646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rgbClr val="64646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rgbClr val="64646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rgbClr val="64646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rgbClr val="64646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4B4B4"/>
    <a:srgbClr val="FAE600"/>
    <a:srgbClr val="646464"/>
    <a:srgbClr val="EE8012"/>
    <a:srgbClr val="F1F1F1"/>
    <a:srgbClr val="FFD200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9185" autoAdjust="0"/>
  </p:normalViewPr>
  <p:slideViewPr>
    <p:cSldViewPr>
      <p:cViewPr varScale="1">
        <p:scale>
          <a:sx n="88" d="100"/>
          <a:sy n="88" d="100"/>
        </p:scale>
        <p:origin x="-810" y="-102"/>
      </p:cViewPr>
      <p:guideLst>
        <p:guide orient="horz" pos="1026"/>
        <p:guide pos="285"/>
        <p:guide pos="5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648" y="954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" y="9648825"/>
            <a:ext cx="1238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22 May, 2008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382838" y="9648825"/>
            <a:ext cx="19764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Presentation title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570038" y="9648825"/>
            <a:ext cx="6381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Page </a:t>
            </a:r>
            <a:fld id="{DF685B9C-1EF7-4C45-B112-9E66203AF668}" type="slidenum">
              <a:rPr lang="en-US" sz="1100" b="0">
                <a:solidFill>
                  <a:schemeClr val="tx1"/>
                </a:solidFill>
                <a:cs typeface="Arial" charset="0"/>
              </a:rPr>
              <a:pPr>
                <a:defRPr/>
              </a:pPr>
              <a:t>‹#›</a:t>
            </a:fld>
            <a:endParaRPr lang="en-US" sz="1100" b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1509" name="Picture 9" descr="logo_tag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688" y="9456738"/>
            <a:ext cx="14271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2400" y="9648825"/>
            <a:ext cx="1238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22 May, 2008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382838" y="9648825"/>
            <a:ext cx="19764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Presentation title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570038" y="9648825"/>
            <a:ext cx="6381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100" b="0">
                <a:solidFill>
                  <a:schemeClr val="tx1"/>
                </a:solidFill>
                <a:cs typeface="Arial" charset="0"/>
              </a:rPr>
              <a:t>Page </a:t>
            </a:r>
            <a:fld id="{B7E81890-3C05-4991-A7FE-5B01E0842ABD}" type="slidenum">
              <a:rPr lang="en-US" sz="1100" b="0">
                <a:solidFill>
                  <a:schemeClr val="tx1"/>
                </a:solidFill>
                <a:cs typeface="Arial" charset="0"/>
              </a:rPr>
              <a:pPr>
                <a:defRPr/>
              </a:pPr>
              <a:t>‹#›</a:t>
            </a:fld>
            <a:endParaRPr lang="en-US" sz="1100" b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9463" name="Picture 11" descr="logo_tag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688" y="9456738"/>
            <a:ext cx="14271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588" indent="177800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58775" indent="184150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722313" indent="173038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074738" indent="182563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If using the graphic on the title slide the same should be used on the thank you slide. If using a picture in the Input area of the Beam in the title slide, the same or different but related picture can be used on the thank you slide.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médi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154113"/>
            <a:ext cx="3078163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_tag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400" y="6030913"/>
            <a:ext cx="1908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_tagbl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400" y="6030913"/>
            <a:ext cx="1908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10"/>
          <p:cNvSpPr>
            <a:spLocks/>
          </p:cNvSpPr>
          <p:nvPr userDrawn="1"/>
        </p:nvSpPr>
        <p:spPr bwMode="auto">
          <a:xfrm>
            <a:off x="3074988" y="555625"/>
            <a:ext cx="6067425" cy="2586038"/>
          </a:xfrm>
          <a:custGeom>
            <a:avLst/>
            <a:gdLst/>
            <a:ahLst/>
            <a:cxnLst>
              <a:cxn ang="0">
                <a:pos x="0" y="1629"/>
              </a:cxn>
              <a:cxn ang="0">
                <a:pos x="3822" y="0"/>
              </a:cxn>
              <a:cxn ang="0">
                <a:pos x="3822" y="492"/>
              </a:cxn>
              <a:cxn ang="0">
                <a:pos x="0" y="1629"/>
              </a:cxn>
            </a:cxnLst>
            <a:rect l="0" t="0" r="r" b="b"/>
            <a:pathLst>
              <a:path w="3822" h="1629">
                <a:moveTo>
                  <a:pt x="0" y="1629"/>
                </a:moveTo>
                <a:lnTo>
                  <a:pt x="3822" y="0"/>
                </a:lnTo>
                <a:lnTo>
                  <a:pt x="3822" y="492"/>
                </a:lnTo>
                <a:lnTo>
                  <a:pt x="0" y="162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  <p:pic>
        <p:nvPicPr>
          <p:cNvPr id="8" name="Picture 14" descr="C:\Documents and Settings\krisztina.wrana\Local Settings\Temporary Internet Files\Content.Word\Meme_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6021388"/>
            <a:ext cx="2066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59113" y="3457575"/>
            <a:ext cx="5541962" cy="908050"/>
          </a:xfrm>
        </p:spPr>
        <p:txBody>
          <a:bodyPr t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62288" y="4354513"/>
            <a:ext cx="5541962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2975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1188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8231187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748088"/>
            <a:ext cx="8231187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19800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1188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8231187" cy="2182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748088"/>
            <a:ext cx="8231187" cy="218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38600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1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118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61963" y="6419850"/>
            <a:ext cx="12890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hu-HU" sz="1100" b="0" dirty="0">
                <a:solidFill>
                  <a:srgbClr val="000000"/>
                </a:solidFill>
                <a:cs typeface="Arial" charset="0"/>
              </a:rPr>
              <a:t>1 </a:t>
            </a:r>
            <a:r>
              <a:rPr lang="hu-HU" sz="1100" b="0" dirty="0" err="1">
                <a:solidFill>
                  <a:srgbClr val="000000"/>
                </a:solidFill>
                <a:cs typeface="Arial" charset="0"/>
              </a:rPr>
              <a:t>March</a:t>
            </a:r>
            <a:r>
              <a:rPr lang="hu-HU" sz="1100" b="0" dirty="0">
                <a:solidFill>
                  <a:srgbClr val="000000"/>
                </a:solidFill>
                <a:cs typeface="Arial" charset="0"/>
              </a:rPr>
              <a:t> 2012.</a:t>
            </a:r>
            <a:endParaRPr lang="en-US" sz="1100" b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938338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fld id="{147A79EF-3E0C-4A1A-BC5E-C977E9095EC8}" type="slidenum">
              <a:rPr lang="en-US" sz="1100" b="0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US" sz="11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  <p:pic>
        <p:nvPicPr>
          <p:cNvPr id="1033" name="Picture 10" descr="logo_tagbla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6300" y="6386513"/>
            <a:ext cx="1485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3" name="Line 11"/>
          <p:cNvSpPr>
            <a:spLocks noChangeShapeType="1"/>
          </p:cNvSpPr>
          <p:nvPr userDrawn="1"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  <p:sp>
        <p:nvSpPr>
          <p:cNvPr id="95244" name="Line 12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  <p:sp>
        <p:nvSpPr>
          <p:cNvPr id="95245" name="Line 13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  <p:pic>
        <p:nvPicPr>
          <p:cNvPr id="1037" name="Picture 14" descr="logo_tagblac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6300" y="6386513"/>
            <a:ext cx="1485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C:\Documents and Settings\krisztina.wrana\Local Settings\Temporary Internet Files\Content.Word\Meme_logo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35600" y="6381750"/>
            <a:ext cx="16525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3" name="Line 3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  <p:pic>
        <p:nvPicPr>
          <p:cNvPr id="2052" name="Picture 4" descr="logo_tagblac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6300" y="6386513"/>
            <a:ext cx="1485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7" name="Freeform 7" descr="sunset_image"/>
          <p:cNvSpPr>
            <a:spLocks/>
          </p:cNvSpPr>
          <p:nvPr userDrawn="1"/>
        </p:nvSpPr>
        <p:spPr bwMode="auto">
          <a:xfrm flipH="1" flipV="1">
            <a:off x="454025" y="1039813"/>
            <a:ext cx="8234363" cy="519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70" y="0"/>
              </a:cxn>
              <a:cxn ang="0">
                <a:pos x="4535" y="3266"/>
              </a:cxn>
              <a:cxn ang="0">
                <a:pos x="0" y="3266"/>
              </a:cxn>
              <a:cxn ang="0">
                <a:pos x="0" y="0"/>
              </a:cxn>
            </a:cxnLst>
            <a:rect l="0" t="0" r="r" b="b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5" cstate="print"/>
            <a:srcRect/>
            <a:stretch>
              <a:fillRect b="-91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059113" y="3457575"/>
            <a:ext cx="55419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5000"/>
              </a:lnSpc>
            </a:pPr>
            <a:r>
              <a:rPr lang="hu-HU" dirty="0" err="1"/>
              <a:t>Advertising</a:t>
            </a:r>
            <a:r>
              <a:rPr lang="hu-HU" dirty="0"/>
              <a:t> </a:t>
            </a:r>
            <a:r>
              <a:rPr lang="hu-HU" dirty="0" err="1"/>
              <a:t>Revenue</a:t>
            </a:r>
            <a:r>
              <a:rPr lang="hu-HU" dirty="0"/>
              <a:t> </a:t>
            </a:r>
            <a:r>
              <a:rPr lang="hu-HU" dirty="0" err="1"/>
              <a:t>Survey</a:t>
            </a:r>
            <a:r>
              <a:rPr lang="hu-HU" dirty="0"/>
              <a:t> </a:t>
            </a:r>
            <a:r>
              <a:rPr lang="hu-HU" dirty="0" smtClean="0"/>
              <a:t>2011</a:t>
            </a:r>
            <a:endParaRPr lang="hu-HU" dirty="0"/>
          </a:p>
          <a:p>
            <a:pPr>
              <a:lnSpc>
                <a:spcPct val="85000"/>
              </a:lnSpc>
            </a:pPr>
            <a:endParaRPr lang="hu-HU" sz="1000" b="0" dirty="0"/>
          </a:p>
          <a:p>
            <a:pPr>
              <a:lnSpc>
                <a:spcPct val="85000"/>
              </a:lnSpc>
            </a:pPr>
            <a:r>
              <a:rPr lang="hu-HU" sz="2600" b="0" dirty="0" err="1"/>
              <a:t>Hungarian</a:t>
            </a:r>
            <a:r>
              <a:rPr lang="hu-HU" sz="2600" b="0" dirty="0"/>
              <a:t> </a:t>
            </a:r>
            <a:r>
              <a:rPr lang="hu-HU" sz="2600" b="0" dirty="0" err="1"/>
              <a:t>Television</a:t>
            </a:r>
            <a:r>
              <a:rPr lang="hu-HU" sz="2600" b="0" dirty="0"/>
              <a:t> and </a:t>
            </a:r>
            <a:r>
              <a:rPr lang="hu-HU" sz="2600" b="0" dirty="0" err="1"/>
              <a:t>Radio</a:t>
            </a:r>
            <a:r>
              <a:rPr lang="hu-HU" sz="2600" b="0" dirty="0"/>
              <a:t> Market 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62288" y="4581525"/>
            <a:ext cx="5541962" cy="1019175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hu-HU" dirty="0" smtClean="0"/>
              <a:t>1 </a:t>
            </a:r>
            <a:r>
              <a:rPr lang="hu-HU" dirty="0" err="1" smtClean="0"/>
              <a:t>March</a:t>
            </a:r>
            <a:r>
              <a:rPr lang="hu-HU" dirty="0" smtClean="0"/>
              <a:t> 2012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82073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Non-spot advertising revenues have a 5% share in the advertisement cake this year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0" name="TextBox 44"/>
          <p:cNvSpPr txBox="1"/>
          <p:nvPr/>
        </p:nvSpPr>
        <p:spPr>
          <a:xfrm>
            <a:off x="1403350" y="2014538"/>
            <a:ext cx="1057275" cy="261937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0" dirty="0" smtClean="0">
                <a:solidFill>
                  <a:schemeClr val="bg1"/>
                </a:solidFill>
              </a:rPr>
              <a:t>3 517</a:t>
            </a:r>
            <a:endParaRPr lang="hu-HU" sz="1200" b="0" dirty="0">
              <a:solidFill>
                <a:schemeClr val="bg1"/>
              </a:solidFill>
            </a:endParaRPr>
          </a:p>
        </p:txBody>
      </p:sp>
      <p:sp>
        <p:nvSpPr>
          <p:cNvPr id="11" name="TextBox 44"/>
          <p:cNvSpPr txBox="1"/>
          <p:nvPr/>
        </p:nvSpPr>
        <p:spPr>
          <a:xfrm>
            <a:off x="7043738" y="3887788"/>
            <a:ext cx="1057275" cy="261937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0" dirty="0" smtClean="0">
                <a:solidFill>
                  <a:schemeClr val="bg1"/>
                </a:solidFill>
              </a:rPr>
              <a:t>51 937</a:t>
            </a:r>
            <a:endParaRPr lang="hu-HU" sz="1200" b="0" dirty="0">
              <a:solidFill>
                <a:schemeClr val="bg1"/>
              </a:solidFill>
            </a:endParaRPr>
          </a:p>
        </p:txBody>
      </p:sp>
      <p:sp>
        <p:nvSpPr>
          <p:cNvPr id="13" name="TextBox 44"/>
          <p:cNvSpPr txBox="1"/>
          <p:nvPr/>
        </p:nvSpPr>
        <p:spPr>
          <a:xfrm>
            <a:off x="5172075" y="3860800"/>
            <a:ext cx="1055688" cy="261938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0" dirty="0">
                <a:solidFill>
                  <a:schemeClr val="bg1"/>
                </a:solidFill>
              </a:rPr>
              <a:t> </a:t>
            </a:r>
            <a:r>
              <a:rPr lang="hu-HU" sz="1200" b="0" dirty="0" smtClean="0">
                <a:solidFill>
                  <a:schemeClr val="bg1"/>
                </a:solidFill>
              </a:rPr>
              <a:t>55 755 </a:t>
            </a:r>
            <a:endParaRPr lang="hu-HU" sz="1200" b="0" dirty="0">
              <a:solidFill>
                <a:schemeClr val="bg1"/>
              </a:solidFill>
            </a:endParaRPr>
          </a:p>
        </p:txBody>
      </p:sp>
      <p:sp>
        <p:nvSpPr>
          <p:cNvPr id="14" name="TextBox 44"/>
          <p:cNvSpPr txBox="1"/>
          <p:nvPr/>
        </p:nvSpPr>
        <p:spPr>
          <a:xfrm>
            <a:off x="3276600" y="3860800"/>
            <a:ext cx="1055688" cy="261938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0" dirty="0">
                <a:solidFill>
                  <a:schemeClr val="bg1"/>
                </a:solidFill>
              </a:rPr>
              <a:t> </a:t>
            </a:r>
            <a:r>
              <a:rPr lang="hu-HU" sz="1200" b="0" dirty="0" smtClean="0">
                <a:solidFill>
                  <a:schemeClr val="bg1"/>
                </a:solidFill>
              </a:rPr>
              <a:t>57 452 </a:t>
            </a:r>
            <a:endParaRPr lang="hu-HU" sz="1200" b="0" dirty="0">
              <a:solidFill>
                <a:schemeClr val="bg1"/>
              </a:solidFill>
            </a:endParaRPr>
          </a:p>
        </p:txBody>
      </p:sp>
      <p:sp>
        <p:nvSpPr>
          <p:cNvPr id="15" name="TextBox 44"/>
          <p:cNvSpPr txBox="1"/>
          <p:nvPr/>
        </p:nvSpPr>
        <p:spPr>
          <a:xfrm>
            <a:off x="1355725" y="3860800"/>
            <a:ext cx="1055688" cy="261938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0" dirty="0">
                <a:solidFill>
                  <a:schemeClr val="bg1"/>
                </a:solidFill>
              </a:rPr>
              <a:t> </a:t>
            </a:r>
            <a:r>
              <a:rPr lang="hu-HU" sz="1200" b="0" dirty="0" smtClean="0">
                <a:solidFill>
                  <a:schemeClr val="bg1"/>
                </a:solidFill>
              </a:rPr>
              <a:t>67 992 </a:t>
            </a:r>
            <a:endParaRPr lang="hu-HU" sz="1200" b="0" dirty="0">
              <a:solidFill>
                <a:schemeClr val="bg1"/>
              </a:solidFill>
            </a:endParaRPr>
          </a:p>
        </p:txBody>
      </p:sp>
      <p:sp>
        <p:nvSpPr>
          <p:cNvPr id="16" name="TextBox 44"/>
          <p:cNvSpPr txBox="1"/>
          <p:nvPr/>
        </p:nvSpPr>
        <p:spPr>
          <a:xfrm>
            <a:off x="3276600" y="2014538"/>
            <a:ext cx="1055688" cy="261937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0" dirty="0">
                <a:solidFill>
                  <a:schemeClr val="bg1"/>
                </a:solidFill>
              </a:rPr>
              <a:t> </a:t>
            </a:r>
            <a:r>
              <a:rPr lang="hu-HU" sz="1200" b="0" dirty="0" smtClean="0">
                <a:solidFill>
                  <a:schemeClr val="bg1"/>
                </a:solidFill>
              </a:rPr>
              <a:t>2 502 </a:t>
            </a:r>
            <a:endParaRPr lang="hu-HU" sz="1200" b="0" dirty="0">
              <a:solidFill>
                <a:schemeClr val="bg1"/>
              </a:solidFill>
            </a:endParaRPr>
          </a:p>
        </p:txBody>
      </p:sp>
      <p:sp>
        <p:nvSpPr>
          <p:cNvPr id="17" name="TextBox 44"/>
          <p:cNvSpPr txBox="1"/>
          <p:nvPr/>
        </p:nvSpPr>
        <p:spPr>
          <a:xfrm>
            <a:off x="7019925" y="2014538"/>
            <a:ext cx="1057275" cy="261937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0" dirty="0">
                <a:solidFill>
                  <a:schemeClr val="bg1"/>
                </a:solidFill>
              </a:rPr>
              <a:t> </a:t>
            </a:r>
            <a:r>
              <a:rPr lang="hu-HU" sz="1200" b="0" dirty="0" smtClean="0">
                <a:solidFill>
                  <a:schemeClr val="bg1"/>
                </a:solidFill>
              </a:rPr>
              <a:t>2 965</a:t>
            </a:r>
            <a:endParaRPr lang="hu-HU" sz="1200" b="0" dirty="0">
              <a:solidFill>
                <a:schemeClr val="bg1"/>
              </a:solidFill>
            </a:endParaRPr>
          </a:p>
        </p:txBody>
      </p:sp>
      <p:sp>
        <p:nvSpPr>
          <p:cNvPr id="18" name="TextBox 44"/>
          <p:cNvSpPr txBox="1"/>
          <p:nvPr/>
        </p:nvSpPr>
        <p:spPr>
          <a:xfrm>
            <a:off x="5148263" y="2014538"/>
            <a:ext cx="1055687" cy="261937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0" dirty="0" smtClean="0">
                <a:solidFill>
                  <a:schemeClr val="bg1"/>
                </a:solidFill>
              </a:rPr>
              <a:t>2 551</a:t>
            </a:r>
          </a:p>
        </p:txBody>
      </p:sp>
      <p:pic>
        <p:nvPicPr>
          <p:cNvPr id="13324" name="Picture 24" descr="logo_tag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1225550"/>
            <a:ext cx="720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6" descr="C:\Documents and Settings\krisztina.wrana\Local Settings\Temporary Internet Files\Content.Word\Mem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225550"/>
            <a:ext cx="7207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8280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radio advertising revenue has increased with 2% </a:t>
            </a:r>
            <a:r>
              <a:rPr lang="hu-HU" sz="2800" dirty="0" err="1" smtClean="0">
                <a:solidFill>
                  <a:schemeClr val="tx1"/>
                </a:solidFill>
              </a:rPr>
              <a:t>since</a:t>
            </a:r>
            <a:r>
              <a:rPr lang="hu-HU" sz="2800" dirty="0" smtClean="0"/>
              <a:t> </a:t>
            </a:r>
            <a:r>
              <a:rPr lang="en-US" sz="2800" dirty="0" smtClean="0"/>
              <a:t>the last year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4340" name="Oval 7"/>
          <p:cNvSpPr>
            <a:spLocks noChangeArrowheads="1"/>
          </p:cNvSpPr>
          <p:nvPr/>
        </p:nvSpPr>
        <p:spPr bwMode="auto">
          <a:xfrm>
            <a:off x="6588125" y="3141663"/>
            <a:ext cx="1008063" cy="2663825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pPr>
              <a:lnSpc>
                <a:spcPct val="85000"/>
              </a:lnSpc>
            </a:pPr>
            <a:endParaRPr lang="hu-HU"/>
          </a:p>
        </p:txBody>
      </p:sp>
      <p:sp>
        <p:nvSpPr>
          <p:cNvPr id="8" name="TextBox 25"/>
          <p:cNvSpPr txBox="1"/>
          <p:nvPr/>
        </p:nvSpPr>
        <p:spPr>
          <a:xfrm>
            <a:off x="3492500" y="4730750"/>
            <a:ext cx="1262063" cy="6429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0"/>
              <a:t> Data is not available in 2009,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042044" y="3607370"/>
            <a:ext cx="12700" cy="3905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4"/>
          <p:cNvSpPr txBox="1"/>
          <p:nvPr/>
        </p:nvSpPr>
        <p:spPr>
          <a:xfrm>
            <a:off x="7065856" y="3648645"/>
            <a:ext cx="665163" cy="2492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>
                <a:solidFill>
                  <a:srgbClr val="00B050"/>
                </a:solidFill>
              </a:rPr>
              <a:t>2 %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distribution of radio advertising revenue by type remains the same compared to last year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5364" name="Picture 24" descr="logo_tag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1268413"/>
            <a:ext cx="720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6" descr="C:\Documents and Settings\krisztina.wrana\Local Settings\Temporary Internet Files\Content.Word\Mem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268413"/>
            <a:ext cx="7207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7"/>
          <p:cNvSpPr txBox="1"/>
          <p:nvPr/>
        </p:nvSpPr>
        <p:spPr>
          <a:xfrm>
            <a:off x="3114675" y="3133725"/>
            <a:ext cx="665163" cy="2492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87 %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3114675" y="1739900"/>
            <a:ext cx="665163" cy="2492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13 %</a:t>
            </a:r>
          </a:p>
        </p:txBody>
      </p:sp>
      <p:sp>
        <p:nvSpPr>
          <p:cNvPr id="18" name="TextBox 83"/>
          <p:cNvSpPr txBox="1"/>
          <p:nvPr/>
        </p:nvSpPr>
        <p:spPr>
          <a:xfrm>
            <a:off x="5148263" y="1773238"/>
            <a:ext cx="665162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13 %</a:t>
            </a:r>
          </a:p>
        </p:txBody>
      </p:sp>
      <p:sp>
        <p:nvSpPr>
          <p:cNvPr id="19" name="TextBox 84"/>
          <p:cNvSpPr txBox="1"/>
          <p:nvPr/>
        </p:nvSpPr>
        <p:spPr>
          <a:xfrm>
            <a:off x="5172075" y="3141663"/>
            <a:ext cx="665163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400" dirty="0">
                <a:solidFill>
                  <a:schemeClr val="bg1"/>
                </a:solidFill>
              </a:rPr>
              <a:t>87 %</a:t>
            </a:r>
          </a:p>
        </p:txBody>
      </p:sp>
      <p:sp>
        <p:nvSpPr>
          <p:cNvPr id="20" name="TextBox 85"/>
          <p:cNvSpPr txBox="1"/>
          <p:nvPr/>
        </p:nvSpPr>
        <p:spPr>
          <a:xfrm>
            <a:off x="3055938" y="3397250"/>
            <a:ext cx="665162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400" b="0" dirty="0">
                <a:solidFill>
                  <a:schemeClr val="bg1"/>
                </a:solidFill>
              </a:rPr>
              <a:t>3 972</a:t>
            </a:r>
          </a:p>
        </p:txBody>
      </p:sp>
      <p:sp>
        <p:nvSpPr>
          <p:cNvPr id="21" name="TextBox 86"/>
          <p:cNvSpPr txBox="1"/>
          <p:nvPr/>
        </p:nvSpPr>
        <p:spPr>
          <a:xfrm>
            <a:off x="5148263" y="3389313"/>
            <a:ext cx="665162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400" b="0" dirty="0">
                <a:solidFill>
                  <a:schemeClr val="bg1"/>
                </a:solidFill>
              </a:rPr>
              <a:t>4 004</a:t>
            </a:r>
          </a:p>
        </p:txBody>
      </p:sp>
      <p:sp>
        <p:nvSpPr>
          <p:cNvPr id="22" name="TextBox 87"/>
          <p:cNvSpPr txBox="1"/>
          <p:nvPr/>
        </p:nvSpPr>
        <p:spPr>
          <a:xfrm>
            <a:off x="3186113" y="2003425"/>
            <a:ext cx="665162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400" b="0" dirty="0">
                <a:solidFill>
                  <a:schemeClr val="bg1"/>
                </a:solidFill>
              </a:rPr>
              <a:t>573</a:t>
            </a:r>
          </a:p>
        </p:txBody>
      </p:sp>
      <p:sp>
        <p:nvSpPr>
          <p:cNvPr id="23" name="TextBox 88"/>
          <p:cNvSpPr txBox="1"/>
          <p:nvPr/>
        </p:nvSpPr>
        <p:spPr>
          <a:xfrm>
            <a:off x="5203825" y="2008188"/>
            <a:ext cx="663575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400" b="0" dirty="0">
                <a:solidFill>
                  <a:schemeClr val="bg1"/>
                </a:solidFill>
              </a:rPr>
              <a:t>614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59769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amount of advertising revenue does not depends on the </a:t>
            </a:r>
            <a:r>
              <a:rPr lang="hu-HU" sz="2800" dirty="0" smtClean="0"/>
              <a:t>market </a:t>
            </a:r>
            <a:r>
              <a:rPr lang="hu-HU" sz="2800" dirty="0" err="1" smtClean="0"/>
              <a:t>share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16388" name="Oval 7"/>
          <p:cNvSpPr>
            <a:spLocks noChangeArrowheads="1"/>
          </p:cNvSpPr>
          <p:nvPr/>
        </p:nvSpPr>
        <p:spPr bwMode="auto">
          <a:xfrm>
            <a:off x="5076825" y="1412875"/>
            <a:ext cx="1008063" cy="1944688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pPr>
              <a:lnSpc>
                <a:spcPct val="85000"/>
              </a:lnSpc>
            </a:pPr>
            <a:endParaRPr lang="hu-HU"/>
          </a:p>
        </p:txBody>
      </p:sp>
      <p:sp>
        <p:nvSpPr>
          <p:cNvPr id="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3789363"/>
            <a:ext cx="8064500" cy="1152525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sz="2000" dirty="0" smtClean="0"/>
              <a:t>The advertising revenue share of the terrestrial broadcasting televisions who are participating in the survey is 72% meanwhile based on the market share they cover </a:t>
            </a:r>
            <a:r>
              <a:rPr lang="hu-HU" sz="2000" dirty="0" err="1" smtClean="0"/>
              <a:t>the</a:t>
            </a:r>
            <a:r>
              <a:rPr lang="hu-HU" sz="2000" dirty="0" smtClean="0"/>
              <a:t> 54,7%</a:t>
            </a:r>
            <a:r>
              <a:rPr lang="en-US" sz="2000" dirty="0" smtClean="0"/>
              <a:t>* of the market.</a:t>
            </a:r>
            <a:endParaRPr lang="hu-HU" sz="2000" dirty="0" smtClean="0"/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endParaRPr lang="hu-HU" sz="22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70000"/>
              </a:spcBef>
              <a:defRPr/>
            </a:pP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4941888"/>
            <a:ext cx="8364537" cy="1150937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en-US" sz="2000" dirty="0" smtClean="0"/>
              <a:t>The advertising revenue share of the non - terrestrial broadcasting televisions who are participating in the survey is 28% meanwhile based on the market share they cover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en-US" sz="2000" dirty="0" smtClean="0"/>
              <a:t>4</a:t>
            </a:r>
            <a:r>
              <a:rPr lang="hu-HU" sz="2000" dirty="0" smtClean="0"/>
              <a:t>4,6</a:t>
            </a:r>
            <a:r>
              <a:rPr lang="en-US" sz="2000" dirty="0" smtClean="0"/>
              <a:t>%* of the market.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68313" y="6021388"/>
            <a:ext cx="8207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FFD200"/>
              </a:buClr>
              <a:buSzPct val="75000"/>
              <a:defRPr/>
            </a:pPr>
            <a:r>
              <a:rPr lang="hu-HU" sz="1000" b="0" kern="0" dirty="0" smtClean="0">
                <a:solidFill>
                  <a:srgbClr val="000000"/>
                </a:solidFill>
                <a:latin typeface="+mn-lt"/>
              </a:rPr>
              <a:t>*</a:t>
            </a:r>
            <a:r>
              <a:rPr lang="hu-HU" sz="1000" b="0" dirty="0" smtClean="0"/>
              <a:t>2-26h – </a:t>
            </a:r>
            <a:r>
              <a:rPr lang="hu-HU" sz="1000" b="0" dirty="0" err="1" smtClean="0"/>
              <a:t>complete</a:t>
            </a:r>
            <a:r>
              <a:rPr lang="hu-HU" sz="1000" b="0" dirty="0" smtClean="0"/>
              <a:t> </a:t>
            </a:r>
            <a:r>
              <a:rPr lang="hu-HU" sz="1000" b="0" dirty="0" err="1" smtClean="0"/>
              <a:t>day</a:t>
            </a:r>
            <a:r>
              <a:rPr lang="hu-HU" sz="1000" b="0" dirty="0" smtClean="0"/>
              <a:t>, A4+ - </a:t>
            </a:r>
            <a:r>
              <a:rPr lang="en-US" sz="1000" b="0" dirty="0" smtClean="0"/>
              <a:t>All the channels who were surveyed excluding VIDEO/DVD</a:t>
            </a:r>
            <a:endParaRPr lang="hu-HU" sz="1000" b="0" dirty="0" smtClean="0"/>
          </a:p>
          <a:p>
            <a:pPr>
              <a:spcBef>
                <a:spcPct val="20000"/>
              </a:spcBef>
              <a:buClr>
                <a:srgbClr val="FFD200"/>
              </a:buClr>
              <a:buSzPct val="75000"/>
              <a:defRPr/>
            </a:pPr>
            <a:endParaRPr lang="hu-HU" sz="1000" b="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44"/>
          <p:cNvSpPr txBox="1"/>
          <p:nvPr/>
        </p:nvSpPr>
        <p:spPr>
          <a:xfrm>
            <a:off x="6804025" y="1700213"/>
            <a:ext cx="1944688" cy="433387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700" b="0" dirty="0">
                <a:solidFill>
                  <a:schemeClr val="accent2"/>
                </a:solidFill>
              </a:rPr>
              <a:t> </a:t>
            </a:r>
            <a:r>
              <a:rPr lang="hu-HU" sz="2700" b="0" dirty="0" smtClean="0">
                <a:solidFill>
                  <a:schemeClr val="accent2"/>
                </a:solidFill>
              </a:rPr>
              <a:t>54,7%* </a:t>
            </a:r>
            <a:endParaRPr lang="hu-HU" sz="2700" b="0" dirty="0">
              <a:solidFill>
                <a:schemeClr val="accent2"/>
              </a:solidFill>
            </a:endParaRPr>
          </a:p>
        </p:txBody>
      </p:sp>
      <p:sp>
        <p:nvSpPr>
          <p:cNvPr id="26" name="TextBox 44"/>
          <p:cNvSpPr txBox="1"/>
          <p:nvPr/>
        </p:nvSpPr>
        <p:spPr>
          <a:xfrm>
            <a:off x="6804025" y="2708275"/>
            <a:ext cx="1944688" cy="433388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700" b="0" dirty="0">
                <a:solidFill>
                  <a:schemeClr val="accent2"/>
                </a:solidFill>
              </a:rPr>
              <a:t> </a:t>
            </a:r>
            <a:r>
              <a:rPr lang="hu-HU" sz="2700" b="0" dirty="0" smtClean="0">
                <a:solidFill>
                  <a:schemeClr val="accent2"/>
                </a:solidFill>
              </a:rPr>
              <a:t>44,6%* </a:t>
            </a:r>
            <a:endParaRPr lang="hu-HU" sz="2700" b="0" dirty="0">
              <a:solidFill>
                <a:schemeClr val="accent2"/>
              </a:solidFill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084888" y="1700213"/>
            <a:ext cx="1093787" cy="11112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6000" rIns="0" bIns="0"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  <p:sp>
        <p:nvSpPr>
          <p:cNvPr id="30" name="Right Arrow 29"/>
          <p:cNvSpPr/>
          <p:nvPr/>
        </p:nvSpPr>
        <p:spPr bwMode="auto">
          <a:xfrm>
            <a:off x="6084888" y="2708275"/>
            <a:ext cx="1093787" cy="11112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6000" rIns="0" bIns="0"/>
          <a:lstStyle/>
          <a:p>
            <a:pPr>
              <a:lnSpc>
                <a:spcPct val="85000"/>
              </a:lnSpc>
              <a:defRPr/>
            </a:pPr>
            <a:endParaRPr lang="hu-HU"/>
          </a:p>
        </p:txBody>
      </p:sp>
      <p:sp>
        <p:nvSpPr>
          <p:cNvPr id="31" name="TextBox 44"/>
          <p:cNvSpPr txBox="1"/>
          <p:nvPr/>
        </p:nvSpPr>
        <p:spPr>
          <a:xfrm>
            <a:off x="6588125" y="1268413"/>
            <a:ext cx="2447925" cy="4318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0" dirty="0">
                <a:solidFill>
                  <a:schemeClr val="accent4"/>
                </a:solidFill>
              </a:rPr>
              <a:t> </a:t>
            </a:r>
            <a:r>
              <a:rPr lang="hu-HU" sz="1200" b="0" dirty="0" smtClean="0">
                <a:solidFill>
                  <a:schemeClr val="accent4"/>
                </a:solidFill>
              </a:rPr>
              <a:t>Market </a:t>
            </a:r>
            <a:r>
              <a:rPr lang="hu-HU" sz="1200" b="0" dirty="0" err="1" smtClean="0">
                <a:solidFill>
                  <a:schemeClr val="accent4"/>
                </a:solidFill>
              </a:rPr>
              <a:t>share</a:t>
            </a:r>
            <a:r>
              <a:rPr lang="hu-HU" sz="1200" b="0" dirty="0" smtClean="0">
                <a:solidFill>
                  <a:schemeClr val="accent4"/>
                </a:solidFill>
              </a:rPr>
              <a:t> of </a:t>
            </a:r>
            <a:r>
              <a:rPr lang="hu-HU" sz="1200" b="0" dirty="0" err="1" smtClean="0">
                <a:solidFill>
                  <a:schemeClr val="accent4"/>
                </a:solidFill>
              </a:rPr>
              <a:t>non-terrestrial</a:t>
            </a:r>
            <a:r>
              <a:rPr lang="hu-HU" sz="1200" b="0" dirty="0" smtClean="0">
                <a:solidFill>
                  <a:schemeClr val="accent4"/>
                </a:solidFill>
              </a:rPr>
              <a:t> </a:t>
            </a:r>
            <a:r>
              <a:rPr lang="hu-HU" sz="1200" b="0" dirty="0" err="1" smtClean="0">
                <a:solidFill>
                  <a:schemeClr val="accent4"/>
                </a:solidFill>
              </a:rPr>
              <a:t>broadcasting</a:t>
            </a:r>
            <a:r>
              <a:rPr lang="hu-HU" sz="1200" b="0" dirty="0" smtClean="0">
                <a:solidFill>
                  <a:schemeClr val="accent4"/>
                </a:solidFill>
              </a:rPr>
              <a:t> </a:t>
            </a:r>
            <a:r>
              <a:rPr lang="hu-HU" sz="1200" b="0" dirty="0" err="1" smtClean="0">
                <a:solidFill>
                  <a:schemeClr val="accent4"/>
                </a:solidFill>
              </a:rPr>
              <a:t>televisions</a:t>
            </a:r>
            <a:r>
              <a:rPr lang="hu-HU" sz="1200" b="0" dirty="0" smtClean="0">
                <a:solidFill>
                  <a:schemeClr val="accent4"/>
                </a:solidFill>
              </a:rPr>
              <a:t>:</a:t>
            </a:r>
            <a:endParaRPr lang="hu-HU" sz="1200" b="0" dirty="0">
              <a:solidFill>
                <a:schemeClr val="accent4"/>
              </a:solidFill>
            </a:endParaRPr>
          </a:p>
        </p:txBody>
      </p:sp>
      <p:sp>
        <p:nvSpPr>
          <p:cNvPr id="32" name="TextBox 44"/>
          <p:cNvSpPr txBox="1"/>
          <p:nvPr/>
        </p:nvSpPr>
        <p:spPr>
          <a:xfrm>
            <a:off x="6588125" y="2276475"/>
            <a:ext cx="2447925" cy="431800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0" dirty="0">
                <a:solidFill>
                  <a:schemeClr val="accent4"/>
                </a:solidFill>
              </a:rPr>
              <a:t> </a:t>
            </a:r>
            <a:r>
              <a:rPr lang="hu-HU" sz="1200" b="0" dirty="0" smtClean="0">
                <a:solidFill>
                  <a:schemeClr val="accent4"/>
                </a:solidFill>
              </a:rPr>
              <a:t>Market </a:t>
            </a:r>
            <a:r>
              <a:rPr lang="hu-HU" sz="1200" b="0" dirty="0" err="1" smtClean="0">
                <a:solidFill>
                  <a:schemeClr val="accent4"/>
                </a:solidFill>
              </a:rPr>
              <a:t>share</a:t>
            </a:r>
            <a:r>
              <a:rPr lang="hu-HU" sz="1200" b="0" dirty="0" smtClean="0">
                <a:solidFill>
                  <a:schemeClr val="accent4"/>
                </a:solidFill>
              </a:rPr>
              <a:t> of  </a:t>
            </a:r>
            <a:r>
              <a:rPr lang="hu-HU" sz="1200" b="0" dirty="0" err="1" smtClean="0">
                <a:solidFill>
                  <a:schemeClr val="accent4"/>
                </a:solidFill>
              </a:rPr>
              <a:t>terrestrial</a:t>
            </a:r>
            <a:r>
              <a:rPr lang="hu-HU" sz="1200" b="0" dirty="0" smtClean="0">
                <a:solidFill>
                  <a:schemeClr val="accent4"/>
                </a:solidFill>
              </a:rPr>
              <a:t> </a:t>
            </a:r>
            <a:r>
              <a:rPr lang="hu-HU" sz="1200" b="0" dirty="0" err="1" smtClean="0">
                <a:solidFill>
                  <a:schemeClr val="accent4"/>
                </a:solidFill>
              </a:rPr>
              <a:t>broadcating</a:t>
            </a:r>
            <a:r>
              <a:rPr lang="hu-HU" sz="1200" b="0" dirty="0" smtClean="0">
                <a:solidFill>
                  <a:schemeClr val="accent4"/>
                </a:solidFill>
              </a:rPr>
              <a:t> </a:t>
            </a:r>
            <a:r>
              <a:rPr lang="hu-HU" sz="1200" b="0" dirty="0" err="1" smtClean="0">
                <a:solidFill>
                  <a:schemeClr val="accent4"/>
                </a:solidFill>
              </a:rPr>
              <a:t>televisions</a:t>
            </a:r>
            <a:r>
              <a:rPr lang="hu-HU" sz="1200" b="0" dirty="0" smtClean="0">
                <a:solidFill>
                  <a:schemeClr val="accent4"/>
                </a:solidFill>
              </a:rPr>
              <a:t>:</a:t>
            </a:r>
            <a:endParaRPr lang="hu-HU" sz="1200" b="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08275"/>
            <a:ext cx="8064500" cy="3241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10795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773238"/>
            <a:ext cx="108108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00025"/>
            <a:ext cx="8464550" cy="508000"/>
          </a:xfrm>
        </p:spPr>
        <p:txBody>
          <a:bodyPr/>
          <a:lstStyle/>
          <a:p>
            <a:r>
              <a:rPr lang="en-US" sz="2800" dirty="0" smtClean="0"/>
              <a:t>In 2011 the advertising revenues </a:t>
            </a:r>
            <a:r>
              <a:rPr lang="en-US" sz="2800" dirty="0" smtClean="0">
                <a:solidFill>
                  <a:schemeClr val="tx1"/>
                </a:solidFill>
              </a:rPr>
              <a:t>altogether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has decreased.</a:t>
            </a:r>
            <a:endParaRPr lang="en-US" sz="2800" dirty="0"/>
          </a:p>
        </p:txBody>
      </p:sp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628775"/>
            <a:ext cx="1152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1484313"/>
            <a:ext cx="1079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ounded Rectangular Callout 43"/>
          <p:cNvSpPr>
            <a:spLocks noChangeArrowheads="1"/>
          </p:cNvSpPr>
          <p:nvPr/>
        </p:nvSpPr>
        <p:spPr bwMode="auto">
          <a:xfrm>
            <a:off x="2339975" y="1196975"/>
            <a:ext cx="4895850" cy="1223963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lIns="0" tIns="36000" rIns="0" bIns="0"/>
          <a:lstStyle/>
          <a:p>
            <a:pPr>
              <a:lnSpc>
                <a:spcPct val="85000"/>
              </a:lnSpc>
              <a:defRPr/>
            </a:pPr>
            <a:endParaRPr lang="hu-HU" dirty="0">
              <a:solidFill>
                <a:schemeClr val="accent4"/>
              </a:solidFill>
            </a:endParaRPr>
          </a:p>
        </p:txBody>
      </p:sp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1125538"/>
            <a:ext cx="10795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916113"/>
            <a:ext cx="11144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484438" y="1195388"/>
            <a:ext cx="46085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0"/>
          <a:lstStyle/>
          <a:p>
            <a:r>
              <a:rPr lang="en-US" sz="1300" dirty="0"/>
              <a:t>In 2011 the advertising </a:t>
            </a:r>
            <a:r>
              <a:rPr lang="en-US" sz="1300" dirty="0">
                <a:solidFill>
                  <a:schemeClr val="tx1"/>
                </a:solidFill>
              </a:rPr>
              <a:t>revenues </a:t>
            </a:r>
            <a:r>
              <a:rPr lang="hu-HU" sz="1300" dirty="0" err="1" smtClean="0">
                <a:solidFill>
                  <a:schemeClr val="tx1"/>
                </a:solidFill>
              </a:rPr>
              <a:t>altogether</a:t>
            </a:r>
            <a:r>
              <a:rPr lang="hu-HU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has decreased, </a:t>
            </a:r>
            <a:r>
              <a:rPr lang="en-US" sz="1300" dirty="0">
                <a:solidFill>
                  <a:schemeClr val="tx1"/>
                </a:solidFill>
              </a:rPr>
              <a:t>while the advertising revenue of the radio stations, and the non - terrestrial broadcasting televisions has increased, and the </a:t>
            </a:r>
            <a:r>
              <a:rPr lang="hu-HU" sz="1300" dirty="0" smtClean="0">
                <a:solidFill>
                  <a:schemeClr val="tx1"/>
                </a:solidFill>
              </a:rPr>
              <a:t>n</a:t>
            </a:r>
            <a:r>
              <a:rPr lang="en-US" sz="1300" dirty="0" smtClean="0">
                <a:solidFill>
                  <a:schemeClr val="tx1"/>
                </a:solidFill>
              </a:rPr>
              <a:t>on-spot </a:t>
            </a:r>
            <a:r>
              <a:rPr lang="en-US" sz="1300" dirty="0">
                <a:solidFill>
                  <a:schemeClr val="tx1"/>
                </a:solidFill>
              </a:rPr>
              <a:t>advertising </a:t>
            </a:r>
            <a:r>
              <a:rPr lang="en-US" sz="1300" dirty="0"/>
              <a:t>revenues in the advertisement cake has increased more compared to the previous year </a:t>
            </a:r>
            <a:r>
              <a:rPr lang="hu-HU" sz="1300" dirty="0" smtClean="0"/>
              <a:t>!</a:t>
            </a:r>
            <a:endParaRPr lang="hu-HU" sz="1300" dirty="0"/>
          </a:p>
        </p:txBody>
      </p:sp>
      <p:pic>
        <p:nvPicPr>
          <p:cNvPr id="17420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1484313"/>
            <a:ext cx="10795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dirty="0" err="1" smtClean="0">
                <a:solidFill>
                  <a:schemeClr val="accent4"/>
                </a:solidFill>
              </a:rPr>
              <a:t>We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prerared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the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Advertisement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Cake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as</a:t>
            </a:r>
            <a:r>
              <a:rPr lang="hu-HU" sz="2800" dirty="0" smtClean="0">
                <a:solidFill>
                  <a:schemeClr val="tx1"/>
                </a:solidFill>
              </a:rPr>
              <a:t> of </a:t>
            </a:r>
            <a:r>
              <a:rPr lang="hu-HU" sz="2800" dirty="0" smtClean="0">
                <a:solidFill>
                  <a:schemeClr val="accent4"/>
                </a:solidFill>
              </a:rPr>
              <a:t>2011 </a:t>
            </a: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5613" y="1214438"/>
            <a:ext cx="8207375" cy="4518025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sz="2300" dirty="0" smtClean="0"/>
              <a:t>The data used to determine the size of the advertising market was provided by the members of MEME</a:t>
            </a:r>
            <a:r>
              <a:rPr lang="hu-HU" sz="2300" dirty="0" smtClean="0"/>
              <a:t>*</a:t>
            </a:r>
            <a:r>
              <a:rPr lang="en-US" sz="2300" dirty="0" smtClean="0"/>
              <a:t> (including television and radio companies)</a:t>
            </a:r>
          </a:p>
          <a:p>
            <a:pPr eaLnBrk="1" hangingPunct="1">
              <a:spcBef>
                <a:spcPct val="70000"/>
              </a:spcBef>
            </a:pPr>
            <a:r>
              <a:rPr lang="en-US" sz="2300" dirty="0" smtClean="0"/>
              <a:t>The data was provided by 5</a:t>
            </a:r>
            <a:r>
              <a:rPr lang="hu-HU" sz="2300" dirty="0" smtClean="0"/>
              <a:t>2</a:t>
            </a:r>
            <a:r>
              <a:rPr lang="en-US" sz="2300" dirty="0" smtClean="0"/>
              <a:t> television channels and 4 radio stations</a:t>
            </a:r>
          </a:p>
          <a:p>
            <a:pPr eaLnBrk="1" hangingPunct="1">
              <a:spcBef>
                <a:spcPct val="70000"/>
              </a:spcBef>
            </a:pPr>
            <a:r>
              <a:rPr lang="hu-HU" sz="2300" dirty="0" err="1" smtClean="0"/>
              <a:t>Seven</a:t>
            </a:r>
            <a:r>
              <a:rPr lang="en-US" sz="2300" dirty="0" smtClean="0"/>
              <a:t> new television companies took part in the survey</a:t>
            </a:r>
            <a:r>
              <a:rPr lang="hu-HU" sz="2300" dirty="0" smtClean="0"/>
              <a:t> and </a:t>
            </a:r>
            <a:r>
              <a:rPr lang="hu-HU" sz="2300" dirty="0" err="1" smtClean="0"/>
              <a:t>one</a:t>
            </a:r>
            <a:r>
              <a:rPr lang="hu-HU" sz="2300" dirty="0" smtClean="0"/>
              <a:t> </a:t>
            </a:r>
            <a:r>
              <a:rPr lang="hu-HU" sz="2300" dirty="0" err="1" smtClean="0"/>
              <a:t>radio</a:t>
            </a:r>
            <a:r>
              <a:rPr lang="hu-HU" sz="2300" dirty="0" smtClean="0"/>
              <a:t> </a:t>
            </a:r>
            <a:r>
              <a:rPr lang="hu-HU" sz="2300" dirty="0" err="1" smtClean="0"/>
              <a:t>stopped</a:t>
            </a:r>
            <a:r>
              <a:rPr lang="hu-HU" sz="2300" dirty="0" smtClean="0"/>
              <a:t> </a:t>
            </a:r>
            <a:r>
              <a:rPr lang="hu-HU" sz="2300" dirty="0" err="1" smtClean="0"/>
              <a:t>broadcasting</a:t>
            </a:r>
            <a:r>
              <a:rPr lang="hu-HU" sz="2300" dirty="0" smtClean="0"/>
              <a:t> </a:t>
            </a:r>
            <a:r>
              <a:rPr lang="hu-HU" sz="2300" dirty="0" err="1" smtClean="0">
                <a:solidFill>
                  <a:schemeClr val="tx1"/>
                </a:solidFill>
              </a:rPr>
              <a:t>since</a:t>
            </a:r>
            <a:r>
              <a:rPr lang="hu-HU" sz="2300" dirty="0" smtClean="0">
                <a:solidFill>
                  <a:schemeClr val="tx1"/>
                </a:solidFill>
              </a:rPr>
              <a:t> </a:t>
            </a:r>
            <a:r>
              <a:rPr lang="hu-HU" sz="2300" dirty="0" err="1" smtClean="0">
                <a:solidFill>
                  <a:schemeClr val="tx1"/>
                </a:solidFill>
              </a:rPr>
              <a:t>last</a:t>
            </a:r>
            <a:r>
              <a:rPr lang="hu-HU" sz="2300" dirty="0" smtClean="0">
                <a:solidFill>
                  <a:schemeClr val="tx1"/>
                </a:solidFill>
              </a:rPr>
              <a:t> </a:t>
            </a:r>
            <a:r>
              <a:rPr lang="hu-HU" sz="2300" dirty="0" err="1" smtClean="0">
                <a:solidFill>
                  <a:schemeClr val="tx1"/>
                </a:solidFill>
              </a:rPr>
              <a:t>year</a:t>
            </a:r>
            <a:endParaRPr lang="en-US" sz="23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70000"/>
              </a:spcBef>
            </a:pPr>
            <a:r>
              <a:rPr lang="en-US" sz="2300" dirty="0" smtClean="0"/>
              <a:t>The data collection and analysis was performed by Ernst &amp; Young</a:t>
            </a:r>
            <a:r>
              <a:rPr lang="hu-HU" sz="2300" dirty="0" smtClean="0"/>
              <a:t> </a:t>
            </a:r>
            <a:r>
              <a:rPr lang="hu-HU" sz="2300" dirty="0" err="1" smtClean="0"/>
              <a:t>Advisory</a:t>
            </a:r>
            <a:endParaRPr lang="en-US" sz="2300" dirty="0" smtClean="0"/>
          </a:p>
          <a:p>
            <a:pPr eaLnBrk="1" hangingPunct="1">
              <a:spcBef>
                <a:spcPct val="70000"/>
              </a:spcBef>
            </a:pPr>
            <a:r>
              <a:rPr lang="en-US" sz="2300" dirty="0" smtClean="0"/>
              <a:t>All the data have been destroyed after the analysis</a:t>
            </a:r>
          </a:p>
          <a:p>
            <a:pPr eaLnBrk="1" hangingPunct="1">
              <a:spcBef>
                <a:spcPct val="70000"/>
              </a:spcBef>
              <a:buNone/>
            </a:pPr>
            <a:endParaRPr lang="en-US" sz="23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6021388"/>
            <a:ext cx="8207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FFD200"/>
              </a:buClr>
              <a:buSzPct val="75000"/>
              <a:defRPr/>
            </a:pPr>
            <a:r>
              <a:rPr lang="hu-HU" sz="1000" b="0" kern="0" dirty="0" smtClean="0">
                <a:solidFill>
                  <a:schemeClr val="accent4"/>
                </a:solidFill>
                <a:latin typeface="+mn-lt"/>
              </a:rPr>
              <a:t>*MEME: The </a:t>
            </a:r>
            <a:r>
              <a:rPr lang="hu-HU" sz="1000" b="0" kern="0" dirty="0" err="1" smtClean="0">
                <a:solidFill>
                  <a:schemeClr val="accent4"/>
                </a:solidFill>
                <a:latin typeface="+mn-lt"/>
              </a:rPr>
              <a:t>Association</a:t>
            </a:r>
            <a:r>
              <a:rPr lang="hu-HU" sz="1000" b="0" kern="0" dirty="0" smtClean="0">
                <a:solidFill>
                  <a:schemeClr val="accent4"/>
                </a:solidFill>
                <a:latin typeface="+mn-lt"/>
              </a:rPr>
              <a:t> of </a:t>
            </a:r>
            <a:r>
              <a:rPr lang="hu-HU" sz="1000" b="0" kern="0" dirty="0" err="1" smtClean="0">
                <a:solidFill>
                  <a:schemeClr val="accent4"/>
                </a:solidFill>
                <a:latin typeface="+mn-lt"/>
              </a:rPr>
              <a:t>the</a:t>
            </a:r>
            <a:r>
              <a:rPr lang="hu-HU" sz="1000" b="0" kern="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hu-HU" sz="1000" b="0" kern="0" dirty="0" err="1" smtClean="0">
                <a:solidFill>
                  <a:schemeClr val="accent4"/>
                </a:solidFill>
                <a:latin typeface="+mn-lt"/>
              </a:rPr>
              <a:t>Hungarian</a:t>
            </a:r>
            <a:r>
              <a:rPr lang="hu-HU" sz="1000" b="0" kern="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hu-HU" sz="1000" b="0" kern="0" dirty="0" err="1" smtClean="0">
                <a:solidFill>
                  <a:schemeClr val="accent4"/>
                </a:solidFill>
                <a:latin typeface="+mn-lt"/>
              </a:rPr>
              <a:t>Electronic</a:t>
            </a:r>
            <a:r>
              <a:rPr lang="hu-HU" sz="1000" b="0" kern="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hu-HU" sz="1000" b="0" kern="0" dirty="0" err="1" smtClean="0">
                <a:solidFill>
                  <a:schemeClr val="accent4"/>
                </a:solidFill>
                <a:latin typeface="+mn-lt"/>
              </a:rPr>
              <a:t>Broadcasters</a:t>
            </a:r>
            <a:r>
              <a:rPr lang="hu-HU" sz="1000" b="0" kern="0" dirty="0" smtClean="0">
                <a:solidFill>
                  <a:schemeClr val="accent4"/>
                </a:solidFill>
                <a:latin typeface="+mn-lt"/>
              </a:rPr>
              <a:t> </a:t>
            </a:r>
            <a:endParaRPr lang="hu-HU" sz="1000" b="0" kern="0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128963" y="1052513"/>
            <a:ext cx="3459162" cy="4519612"/>
          </a:xfrm>
        </p:spPr>
        <p:txBody>
          <a:bodyPr/>
          <a:lstStyle/>
          <a:p>
            <a:r>
              <a:rPr lang="hu-HU" sz="1400" smtClean="0"/>
              <a:t>LifeNetwork</a:t>
            </a:r>
          </a:p>
          <a:p>
            <a:r>
              <a:rPr lang="hu-HU" sz="1400" smtClean="0"/>
              <a:t>MGM</a:t>
            </a:r>
          </a:p>
          <a:p>
            <a:r>
              <a:rPr lang="hu-HU" sz="1400" smtClean="0"/>
              <a:t>Minimax </a:t>
            </a:r>
          </a:p>
          <a:p>
            <a:r>
              <a:rPr lang="hu-HU" sz="1400" smtClean="0"/>
              <a:t>Movies 24</a:t>
            </a:r>
          </a:p>
          <a:p>
            <a:r>
              <a:rPr lang="hu-HU" sz="1400" smtClean="0"/>
              <a:t>MTV Networks Magyarország</a:t>
            </a:r>
          </a:p>
          <a:p>
            <a:r>
              <a:rPr lang="hu-HU" sz="1400" smtClean="0"/>
              <a:t>MTV m1</a:t>
            </a:r>
          </a:p>
          <a:p>
            <a:r>
              <a:rPr lang="hu-HU" sz="1400" smtClean="0"/>
              <a:t>MTV m2</a:t>
            </a:r>
          </a:p>
          <a:p>
            <a:r>
              <a:rPr lang="hu-HU" sz="1400" smtClean="0"/>
              <a:t>National Geographic</a:t>
            </a:r>
          </a:p>
          <a:p>
            <a:r>
              <a:rPr lang="hu-HU" sz="1400" smtClean="0"/>
              <a:t>OzoneNetwork</a:t>
            </a:r>
          </a:p>
          <a:p>
            <a:r>
              <a:rPr lang="hu-HU" sz="1400" smtClean="0"/>
              <a:t>Prizma (Poen)</a:t>
            </a:r>
          </a:p>
          <a:p>
            <a:r>
              <a:rPr lang="hu-HU" sz="1400" smtClean="0"/>
              <a:t>Reflektor</a:t>
            </a:r>
          </a:p>
          <a:p>
            <a:r>
              <a:rPr lang="hu-HU" sz="1400" smtClean="0"/>
              <a:t>RTL Klub</a:t>
            </a:r>
          </a:p>
          <a:p>
            <a:r>
              <a:rPr lang="hu-HU" sz="1400" smtClean="0"/>
              <a:t>Sorozat+</a:t>
            </a:r>
          </a:p>
          <a:p>
            <a:r>
              <a:rPr lang="hu-HU" sz="1400" smtClean="0"/>
              <a:t>Spektrum</a:t>
            </a:r>
          </a:p>
          <a:p>
            <a:r>
              <a:rPr lang="hu-HU" sz="1400" smtClean="0"/>
              <a:t>Sport 1</a:t>
            </a:r>
          </a:p>
          <a:p>
            <a:r>
              <a:rPr lang="hu-HU" sz="1400" smtClean="0"/>
              <a:t>Sport 2</a:t>
            </a:r>
          </a:p>
          <a:p>
            <a:r>
              <a:rPr lang="hu-HU" sz="1400" smtClean="0"/>
              <a:t>Sport M</a:t>
            </a:r>
          </a:p>
          <a:p>
            <a:r>
              <a:rPr lang="hu-HU" sz="1400" smtClean="0"/>
              <a:t>SportKlub</a:t>
            </a:r>
          </a:p>
          <a:p>
            <a:r>
              <a:rPr lang="hu-HU" sz="1400" smtClean="0"/>
              <a:t>Story 4</a:t>
            </a:r>
          </a:p>
          <a:p>
            <a:r>
              <a:rPr lang="hu-HU" sz="1400" smtClean="0"/>
              <a:t>TV Paprika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443663" y="1052513"/>
            <a:ext cx="2376487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0363" indent="-360363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hu-HU" sz="1600" b="0" kern="0" dirty="0">
              <a:latin typeface="+mn-lt"/>
            </a:endParaRP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endParaRPr lang="hu-HU" sz="1600" b="0" kern="0" dirty="0">
              <a:latin typeface="+mn-lt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025"/>
            <a:ext cx="8291264" cy="852711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dirty="0" smtClean="0">
                <a:solidFill>
                  <a:schemeClr val="accent4"/>
                </a:solidFill>
              </a:rPr>
              <a:t>The </a:t>
            </a:r>
            <a:r>
              <a:rPr lang="hu-HU" sz="2800" dirty="0" err="1" smtClean="0">
                <a:solidFill>
                  <a:schemeClr val="accent4"/>
                </a:solidFill>
              </a:rPr>
              <a:t>number</a:t>
            </a:r>
            <a:r>
              <a:rPr lang="hu-HU" sz="2800" dirty="0" smtClean="0">
                <a:solidFill>
                  <a:schemeClr val="accent4"/>
                </a:solidFill>
              </a:rPr>
              <a:t> of </a:t>
            </a:r>
            <a:r>
              <a:rPr lang="hu-HU" sz="2800" dirty="0" err="1" smtClean="0">
                <a:solidFill>
                  <a:schemeClr val="accent4"/>
                </a:solidFill>
              </a:rPr>
              <a:t>data-providers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increased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with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seven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televisions</a:t>
            </a:r>
            <a:r>
              <a:rPr lang="hu-HU" sz="2800" dirty="0" smtClean="0">
                <a:solidFill>
                  <a:schemeClr val="accent4"/>
                </a:solidFill>
              </a:rPr>
              <a:t> and </a:t>
            </a:r>
            <a:r>
              <a:rPr lang="hu-HU" sz="2800" dirty="0" err="1" smtClean="0">
                <a:solidFill>
                  <a:schemeClr val="accent4"/>
                </a:solidFill>
              </a:rPr>
              <a:t>decreased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with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one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radio</a:t>
            </a: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1052513"/>
            <a:ext cx="2378075" cy="48085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1400" b="1" dirty="0" err="1" smtClean="0"/>
              <a:t>Television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channels</a:t>
            </a:r>
            <a:r>
              <a:rPr lang="hu-HU" sz="1400" b="1" dirty="0" smtClean="0"/>
              <a:t>:</a:t>
            </a:r>
          </a:p>
          <a:p>
            <a:r>
              <a:rPr lang="hu-HU" sz="1400" dirty="0" err="1" smtClean="0"/>
              <a:t>Animax</a:t>
            </a:r>
            <a:endParaRPr lang="hu-HU" sz="1400" dirty="0" smtClean="0"/>
          </a:p>
          <a:p>
            <a:r>
              <a:rPr lang="hu-HU" sz="1400" dirty="0" smtClean="0"/>
              <a:t>ATV</a:t>
            </a:r>
          </a:p>
          <a:p>
            <a:r>
              <a:rPr lang="hu-HU" sz="1400" dirty="0" smtClean="0"/>
              <a:t>AXN</a:t>
            </a:r>
          </a:p>
          <a:p>
            <a:r>
              <a:rPr lang="hu-HU" sz="1400" dirty="0" err="1" smtClean="0"/>
              <a:t>Cartoon</a:t>
            </a:r>
            <a:endParaRPr lang="hu-HU" sz="1400" dirty="0" smtClean="0"/>
          </a:p>
          <a:p>
            <a:r>
              <a:rPr lang="hu-HU" sz="1400" dirty="0" err="1" smtClean="0"/>
              <a:t>Comedy</a:t>
            </a:r>
            <a:r>
              <a:rPr lang="hu-HU" sz="1400" dirty="0" smtClean="0"/>
              <a:t> </a:t>
            </a:r>
            <a:r>
              <a:rPr lang="hu-HU" sz="1400" dirty="0" err="1" smtClean="0"/>
              <a:t>Central</a:t>
            </a:r>
            <a:endParaRPr lang="hu-HU" sz="1400" dirty="0" smtClean="0"/>
          </a:p>
          <a:p>
            <a:r>
              <a:rPr lang="hu-HU" sz="1400" dirty="0" err="1" smtClean="0"/>
              <a:t>Cool</a:t>
            </a:r>
            <a:endParaRPr lang="hu-HU" sz="1400" dirty="0" smtClean="0"/>
          </a:p>
          <a:p>
            <a:r>
              <a:rPr lang="hu-HU" sz="1400" dirty="0" smtClean="0"/>
              <a:t>Spektrum Home (</a:t>
            </a:r>
            <a:r>
              <a:rPr lang="hu-HU" sz="1400" dirty="0" err="1" smtClean="0"/>
              <a:t>Deko</a:t>
            </a:r>
            <a:r>
              <a:rPr lang="hu-HU" sz="1400" dirty="0" smtClean="0"/>
              <a:t>)</a:t>
            </a:r>
          </a:p>
          <a:p>
            <a:r>
              <a:rPr lang="hu-HU" sz="1400" dirty="0" err="1" smtClean="0"/>
              <a:t>Discovery</a:t>
            </a:r>
            <a:endParaRPr lang="hu-HU" sz="1400" dirty="0" smtClean="0"/>
          </a:p>
          <a:p>
            <a:r>
              <a:rPr lang="hu-HU" sz="1400" dirty="0" smtClean="0"/>
              <a:t>Disney </a:t>
            </a:r>
            <a:r>
              <a:rPr lang="hu-HU" sz="1400" dirty="0" err="1" smtClean="0"/>
              <a:t>Channel</a:t>
            </a:r>
            <a:endParaRPr lang="hu-HU" sz="1400" dirty="0" smtClean="0"/>
          </a:p>
          <a:p>
            <a:r>
              <a:rPr lang="hu-HU" sz="1400" dirty="0" err="1" smtClean="0"/>
              <a:t>DoQ</a:t>
            </a:r>
            <a:endParaRPr lang="hu-HU" sz="1400" dirty="0" smtClean="0"/>
          </a:p>
          <a:p>
            <a:r>
              <a:rPr lang="hu-HU" sz="1400" dirty="0" smtClean="0"/>
              <a:t>Duna Tv</a:t>
            </a:r>
          </a:p>
          <a:p>
            <a:r>
              <a:rPr lang="hu-HU" sz="1400" dirty="0" smtClean="0"/>
              <a:t>Film+</a:t>
            </a:r>
          </a:p>
          <a:p>
            <a:r>
              <a:rPr lang="hu-HU" sz="1400" dirty="0" smtClean="0"/>
              <a:t>Film+2</a:t>
            </a:r>
          </a:p>
          <a:p>
            <a:r>
              <a:rPr lang="hu-HU" sz="1400" dirty="0" smtClean="0"/>
              <a:t>Filmmúzeum</a:t>
            </a:r>
          </a:p>
          <a:p>
            <a:r>
              <a:rPr lang="hu-HU" sz="1400" dirty="0" err="1" smtClean="0"/>
              <a:t>Fishing&amp;Hunting</a:t>
            </a:r>
            <a:endParaRPr lang="hu-HU" sz="1400" dirty="0" smtClean="0"/>
          </a:p>
          <a:p>
            <a:r>
              <a:rPr lang="hu-HU" sz="1400" dirty="0" smtClean="0"/>
              <a:t>Hallmark/</a:t>
            </a:r>
            <a:r>
              <a:rPr lang="hu-HU" sz="1400" dirty="0" err="1" smtClean="0"/>
              <a:t>Universal</a:t>
            </a:r>
            <a:r>
              <a:rPr lang="hu-HU" sz="1400" dirty="0" smtClean="0"/>
              <a:t> </a:t>
            </a:r>
            <a:r>
              <a:rPr lang="hu-HU" sz="1400" dirty="0" err="1" smtClean="0"/>
              <a:t>Channel</a:t>
            </a:r>
            <a:endParaRPr lang="hu-HU" sz="1400" dirty="0" smtClean="0"/>
          </a:p>
          <a:p>
            <a:r>
              <a:rPr lang="hu-HU" sz="1400" dirty="0" smtClean="0"/>
              <a:t>Hálózat Tv</a:t>
            </a:r>
          </a:p>
          <a:p>
            <a:r>
              <a:rPr lang="hu-HU" sz="1400" dirty="0" smtClean="0"/>
              <a:t>Hír Tv</a:t>
            </a:r>
          </a:p>
          <a:p>
            <a:endParaRPr lang="hu-HU" sz="1400" dirty="0" smtClean="0"/>
          </a:p>
          <a:p>
            <a:pPr>
              <a:buFont typeface="Arial" charset="0"/>
              <a:buNone/>
            </a:pPr>
            <a:endParaRPr lang="hu-HU" sz="1400" dirty="0" smtClean="0"/>
          </a:p>
          <a:p>
            <a:pPr>
              <a:buFont typeface="Arial" charset="0"/>
              <a:buNone/>
            </a:pPr>
            <a:endParaRPr lang="hu-HU" sz="1400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937250" y="1052513"/>
            <a:ext cx="3459163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Tv2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 smtClean="0">
                <a:latin typeface="+mn-lt"/>
              </a:rPr>
              <a:t>Viasat6</a:t>
            </a:r>
            <a:endParaRPr lang="hu-HU" sz="1400" b="0" kern="0" dirty="0">
              <a:latin typeface="+mn-lt"/>
            </a:endParaRP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Viasat3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 err="1">
                <a:latin typeface="+mn-lt"/>
              </a:rPr>
              <a:t>Viva</a:t>
            </a:r>
            <a:endParaRPr lang="hu-HU" sz="1400" b="0" kern="0" dirty="0">
              <a:latin typeface="+mn-lt"/>
            </a:endParaRP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 err="1">
                <a:latin typeface="+mn-lt"/>
              </a:rPr>
              <a:t>Zone</a:t>
            </a:r>
            <a:r>
              <a:rPr lang="hu-HU" sz="1400" b="0" kern="0" dirty="0">
                <a:latin typeface="+mn-lt"/>
              </a:rPr>
              <a:t> Club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 err="1">
                <a:latin typeface="+mn-lt"/>
              </a:rPr>
              <a:t>Zone</a:t>
            </a:r>
            <a:r>
              <a:rPr lang="hu-HU" sz="1400" b="0" kern="0" dirty="0">
                <a:latin typeface="+mn-lt"/>
              </a:rPr>
              <a:t> </a:t>
            </a:r>
            <a:r>
              <a:rPr lang="hu-HU" sz="1400" b="0" kern="0" dirty="0" err="1">
                <a:latin typeface="+mn-lt"/>
              </a:rPr>
              <a:t>Reality</a:t>
            </a:r>
            <a:endParaRPr lang="hu-HU" sz="1400" b="0" kern="0" dirty="0">
              <a:latin typeface="+mn-lt"/>
            </a:endParaRP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 err="1">
                <a:latin typeface="+mn-lt"/>
              </a:rPr>
              <a:t>Zone</a:t>
            </a:r>
            <a:r>
              <a:rPr lang="hu-HU" sz="1400" b="0" kern="0" dirty="0">
                <a:latin typeface="+mn-lt"/>
              </a:rPr>
              <a:t> </a:t>
            </a:r>
            <a:r>
              <a:rPr lang="hu-HU" sz="1400" b="0" kern="0" dirty="0" err="1">
                <a:latin typeface="+mn-lt"/>
              </a:rPr>
              <a:t>Romantica</a:t>
            </a:r>
            <a:endParaRPr lang="hu-HU" sz="800" b="0" kern="0" dirty="0">
              <a:latin typeface="+mn-lt"/>
            </a:endParaRP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defRPr/>
            </a:pPr>
            <a:r>
              <a:rPr lang="hu-HU" sz="1400" kern="0" dirty="0">
                <a:latin typeface="+mn-lt"/>
              </a:rPr>
              <a:t>New </a:t>
            </a:r>
            <a:r>
              <a:rPr lang="hu-HU" sz="1400" kern="0" dirty="0" err="1">
                <a:latin typeface="+mn-lt"/>
              </a:rPr>
              <a:t>data</a:t>
            </a:r>
            <a:r>
              <a:rPr lang="hu-HU" sz="1400" kern="0" dirty="0">
                <a:latin typeface="+mn-lt"/>
              </a:rPr>
              <a:t> </a:t>
            </a:r>
            <a:r>
              <a:rPr lang="hu-HU" sz="1400" kern="0" dirty="0" err="1">
                <a:latin typeface="+mn-lt"/>
              </a:rPr>
              <a:t>providers</a:t>
            </a:r>
            <a:r>
              <a:rPr lang="hu-HU" sz="1400" kern="0" dirty="0">
                <a:latin typeface="+mn-lt"/>
              </a:rPr>
              <a:t>: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FEM3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Music </a:t>
            </a:r>
            <a:r>
              <a:rPr lang="hu-HU" sz="1400" b="0" kern="0" dirty="0" err="1">
                <a:latin typeface="+mn-lt"/>
              </a:rPr>
              <a:t>Channel</a:t>
            </a:r>
            <a:endParaRPr lang="hu-HU" sz="1400" b="0" kern="0" dirty="0">
              <a:latin typeface="+mn-lt"/>
            </a:endParaRP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Muzsika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Nóta Tv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PRO4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PV TV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Story5</a:t>
            </a:r>
            <a:endParaRPr lang="hu-HU" sz="800" b="0" kern="0" dirty="0">
              <a:latin typeface="+mn-lt"/>
            </a:endParaRP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defRPr/>
            </a:pPr>
            <a:r>
              <a:rPr lang="hu-HU" sz="1400" kern="0" dirty="0" err="1"/>
              <a:t>Radio</a:t>
            </a:r>
            <a:r>
              <a:rPr lang="hu-HU" sz="1400" kern="0" dirty="0"/>
              <a:t> </a:t>
            </a:r>
            <a:r>
              <a:rPr lang="hu-HU" sz="1400" kern="0" dirty="0" err="1"/>
              <a:t>stations</a:t>
            </a:r>
            <a:r>
              <a:rPr lang="hu-HU" sz="1400" kern="0" dirty="0"/>
              <a:t>: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Juventus 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 err="1">
                <a:latin typeface="+mn-lt"/>
              </a:rPr>
              <a:t>Class</a:t>
            </a:r>
            <a:r>
              <a:rPr lang="hu-HU" sz="1400" b="0" kern="0" dirty="0">
                <a:latin typeface="+mn-lt"/>
              </a:rPr>
              <a:t> FM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Magyar Rádió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r>
              <a:rPr lang="hu-HU" sz="1400" b="0" kern="0" dirty="0">
                <a:latin typeface="+mn-lt"/>
              </a:rPr>
              <a:t>NEO FM</a:t>
            </a: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None/>
              <a:defRPr/>
            </a:pPr>
            <a:endParaRPr lang="hu-HU" sz="1400" b="0" kern="0" dirty="0">
              <a:latin typeface="+mn-lt"/>
            </a:endParaRPr>
          </a:p>
          <a:p>
            <a:pPr marL="360363" indent="-360363" eaLnBrk="0" hangingPunct="0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  <a:defRPr/>
            </a:pPr>
            <a:endParaRPr lang="hu-HU" sz="14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dirty="0" err="1" smtClean="0">
                <a:solidFill>
                  <a:schemeClr val="accent4"/>
                </a:solidFill>
              </a:rPr>
              <a:t>We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calculated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the</a:t>
            </a:r>
            <a:r>
              <a:rPr lang="hu-HU" sz="2800" dirty="0" smtClean="0">
                <a:solidFill>
                  <a:schemeClr val="accent4"/>
                </a:solidFill>
              </a:rPr>
              <a:t> net-net </a:t>
            </a:r>
            <a:r>
              <a:rPr lang="hu-HU" sz="2800" dirty="0" err="1" smtClean="0">
                <a:solidFill>
                  <a:schemeClr val="accent4"/>
                </a:solidFill>
              </a:rPr>
              <a:t>revenue</a:t>
            </a: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480425" cy="4622800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sz="2300" dirty="0" smtClean="0"/>
              <a:t>Net-net revenue – revenue after deducting discounts and commissions</a:t>
            </a:r>
          </a:p>
          <a:p>
            <a:pPr eaLnBrk="1" hangingPunct="1">
              <a:spcBef>
                <a:spcPct val="70000"/>
              </a:spcBef>
            </a:pPr>
            <a:r>
              <a:rPr lang="en-US" sz="2300" dirty="0" smtClean="0"/>
              <a:t>No barter revenue included</a:t>
            </a:r>
          </a:p>
          <a:p>
            <a:pPr eaLnBrk="1" hangingPunct="1">
              <a:spcBef>
                <a:spcPct val="70000"/>
              </a:spcBef>
            </a:pPr>
            <a:r>
              <a:rPr lang="en-US" sz="2300" dirty="0" smtClean="0"/>
              <a:t>No other revenue data were included (such as premium rate calls or text message charges, revenues from events or products with own brand)</a:t>
            </a:r>
          </a:p>
          <a:p>
            <a:pPr eaLnBrk="1" hangingPunct="1">
              <a:spcBef>
                <a:spcPct val="70000"/>
              </a:spcBef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4"/>
                </a:solidFill>
              </a:rPr>
              <a:t>The results </a:t>
            </a:r>
            <a:r>
              <a:rPr lang="en-US" sz="2800" dirty="0" smtClean="0">
                <a:solidFill>
                  <a:schemeClr val="tx1"/>
                </a:solidFill>
              </a:rPr>
              <a:t>demonstrate </a:t>
            </a:r>
            <a:r>
              <a:rPr lang="en-US" sz="2800" dirty="0" smtClean="0">
                <a:solidFill>
                  <a:schemeClr val="accent4"/>
                </a:solidFill>
              </a:rPr>
              <a:t>the preliminary expectations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68413"/>
            <a:ext cx="8231187" cy="4519612"/>
          </a:xfrm>
        </p:spPr>
        <p:txBody>
          <a:bodyPr/>
          <a:lstStyle/>
          <a:p>
            <a:pPr eaLnBrk="1" hangingPunct="1"/>
            <a:r>
              <a:rPr lang="en-US" sz="2300" dirty="0" smtClean="0"/>
              <a:t>Based on the calculation of Ernst &amp; Young the total revenue of the </a:t>
            </a:r>
            <a:r>
              <a:rPr lang="en-US" sz="2300" b="1" dirty="0" smtClean="0"/>
              <a:t>television advertising market </a:t>
            </a:r>
            <a:r>
              <a:rPr lang="en-US" sz="2300" dirty="0" smtClean="0"/>
              <a:t>in 201</a:t>
            </a:r>
            <a:r>
              <a:rPr lang="hu-HU" sz="2300" dirty="0" smtClean="0"/>
              <a:t>1 is</a:t>
            </a:r>
            <a:endParaRPr lang="en-US" sz="2300" dirty="0" smtClean="0"/>
          </a:p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hu-HU" sz="2300" b="1" dirty="0" smtClean="0"/>
              <a:t>HUF 54 901 </a:t>
            </a:r>
            <a:r>
              <a:rPr lang="hu-HU" sz="2300" b="1" dirty="0" err="1" smtClean="0"/>
              <a:t>million</a:t>
            </a:r>
            <a:endParaRPr lang="hu-HU" sz="2300" dirty="0" smtClean="0"/>
          </a:p>
          <a:p>
            <a:pPr eaLnBrk="1" hangingPunct="1">
              <a:spcBef>
                <a:spcPts val="1200"/>
              </a:spcBef>
            </a:pPr>
            <a:r>
              <a:rPr lang="en-US" sz="2300" dirty="0" smtClean="0"/>
              <a:t>The </a:t>
            </a:r>
            <a:r>
              <a:rPr lang="en-US" sz="2300" b="1" dirty="0" smtClean="0"/>
              <a:t>market share </a:t>
            </a:r>
            <a:r>
              <a:rPr lang="en-US" sz="2300" dirty="0" smtClean="0"/>
              <a:t>of the participating* television companies is </a:t>
            </a:r>
            <a:r>
              <a:rPr lang="hu-HU" sz="2300" b="1" dirty="0" err="1" smtClean="0"/>
              <a:t>approx</a:t>
            </a:r>
            <a:r>
              <a:rPr lang="en-US" sz="2300" b="1" dirty="0" smtClean="0"/>
              <a:t>. </a:t>
            </a:r>
            <a:r>
              <a:rPr lang="hu-HU" sz="2300" b="1" dirty="0" smtClean="0">
                <a:solidFill>
                  <a:schemeClr val="tx1"/>
                </a:solidFill>
              </a:rPr>
              <a:t>99</a:t>
            </a:r>
            <a:r>
              <a:rPr lang="hu-HU" sz="2300" b="1" dirty="0" smtClean="0"/>
              <a:t>%.</a:t>
            </a:r>
          </a:p>
          <a:p>
            <a:pPr eaLnBrk="1" hangingPunct="1">
              <a:spcBef>
                <a:spcPts val="2400"/>
              </a:spcBef>
            </a:pPr>
            <a:r>
              <a:rPr lang="en-US" sz="2300" dirty="0" smtClean="0"/>
              <a:t>The total revenue of the </a:t>
            </a:r>
            <a:r>
              <a:rPr lang="en-US" sz="2300" b="1" dirty="0" smtClean="0"/>
              <a:t>radio advertising market </a:t>
            </a:r>
            <a:r>
              <a:rPr lang="en-US" sz="2300" dirty="0" smtClean="0"/>
              <a:t>in 201</a:t>
            </a:r>
            <a:r>
              <a:rPr lang="hu-HU" sz="2300" dirty="0" smtClean="0"/>
              <a:t>1 is</a:t>
            </a:r>
          </a:p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hu-HU" sz="2300" b="1" dirty="0" smtClean="0"/>
              <a:t>HUF 4 618 </a:t>
            </a:r>
            <a:r>
              <a:rPr lang="hu-HU" sz="2300" b="1" dirty="0" err="1" smtClean="0"/>
              <a:t>million</a:t>
            </a:r>
            <a:endParaRPr lang="hu-HU" sz="2300" b="1" dirty="0" smtClean="0"/>
          </a:p>
          <a:p>
            <a:pPr eaLnBrk="1" hangingPunct="1">
              <a:spcBef>
                <a:spcPts val="1800"/>
              </a:spcBef>
            </a:pPr>
            <a:r>
              <a:rPr lang="en-US" sz="2300" dirty="0" smtClean="0"/>
              <a:t>The </a:t>
            </a:r>
            <a:r>
              <a:rPr lang="en-US" sz="2300" b="1" dirty="0" smtClean="0"/>
              <a:t>market share </a:t>
            </a:r>
            <a:r>
              <a:rPr lang="en-US" sz="2300" dirty="0" smtClean="0"/>
              <a:t>of the participating* radio stations is </a:t>
            </a:r>
            <a:r>
              <a:rPr lang="hu-HU" sz="2300" b="1" dirty="0" err="1" smtClean="0"/>
              <a:t>approx</a:t>
            </a:r>
            <a:r>
              <a:rPr lang="hu-HU" sz="2300" b="1" dirty="0" smtClean="0"/>
              <a:t>. 75</a:t>
            </a:r>
            <a:r>
              <a:rPr lang="hu-HU" sz="2300" b="1" dirty="0" smtClean="0">
                <a:solidFill>
                  <a:srgbClr val="FF0000"/>
                </a:solidFill>
              </a:rPr>
              <a:t> </a:t>
            </a:r>
            <a:r>
              <a:rPr lang="hu-HU" sz="2300" b="1" dirty="0" smtClean="0"/>
              <a:t>%.</a:t>
            </a:r>
            <a:endParaRPr lang="hu-HU" sz="23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6021388"/>
            <a:ext cx="8207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FFD200"/>
              </a:buClr>
              <a:buSzPct val="75000"/>
              <a:defRPr/>
            </a:pPr>
            <a:r>
              <a:rPr lang="hu-HU" sz="1000" b="0" kern="0" dirty="0" smtClean="0">
                <a:solidFill>
                  <a:srgbClr val="000000"/>
                </a:solidFill>
              </a:rPr>
              <a:t>*</a:t>
            </a:r>
            <a:r>
              <a:rPr lang="hu-HU" sz="1000" b="0" dirty="0" smtClean="0"/>
              <a:t>2-26h – </a:t>
            </a:r>
            <a:r>
              <a:rPr lang="hu-HU" sz="1000" b="0" dirty="0" err="1" smtClean="0"/>
              <a:t>complete</a:t>
            </a:r>
            <a:r>
              <a:rPr lang="hu-HU" sz="1000" b="0" dirty="0" smtClean="0"/>
              <a:t> </a:t>
            </a:r>
            <a:r>
              <a:rPr lang="hu-HU" sz="1000" b="0" dirty="0" err="1" smtClean="0"/>
              <a:t>day</a:t>
            </a:r>
            <a:r>
              <a:rPr lang="hu-HU" sz="1000" b="0" dirty="0" smtClean="0"/>
              <a:t>, A4+ - </a:t>
            </a:r>
            <a:r>
              <a:rPr lang="en-US" sz="1000" b="0" dirty="0" smtClean="0"/>
              <a:t>All the channels who were surveyed excluding VIDEO/DVD</a:t>
            </a:r>
            <a:endParaRPr lang="hu-HU" sz="1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82073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Television advertising revenue </a:t>
            </a:r>
            <a:r>
              <a:rPr lang="hu-HU" sz="2800" dirty="0" smtClean="0"/>
              <a:t>is </a:t>
            </a:r>
            <a:r>
              <a:rPr lang="en-US" sz="2800" dirty="0" smtClean="0"/>
              <a:t>still </a:t>
            </a:r>
            <a:r>
              <a:rPr lang="hu-HU" sz="2800" dirty="0" smtClean="0"/>
              <a:t>d</a:t>
            </a:r>
            <a:r>
              <a:rPr lang="en-US" sz="2800" dirty="0" err="1" smtClean="0"/>
              <a:t>ecreasing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7164388" y="2349500"/>
            <a:ext cx="1079500" cy="3382963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pPr>
              <a:lnSpc>
                <a:spcPct val="85000"/>
              </a:lnSpc>
            </a:pPr>
            <a:endParaRPr lang="hu-HU"/>
          </a:p>
        </p:txBody>
      </p:sp>
      <p:grpSp>
        <p:nvGrpSpPr>
          <p:cNvPr id="9221" name="Group 14"/>
          <p:cNvGrpSpPr>
            <a:grpSpLocks/>
          </p:cNvGrpSpPr>
          <p:nvPr/>
        </p:nvGrpSpPr>
        <p:grpSpPr bwMode="auto">
          <a:xfrm>
            <a:off x="2555875" y="2725738"/>
            <a:ext cx="612775" cy="487362"/>
            <a:chOff x="2483768" y="2583507"/>
            <a:chExt cx="612775" cy="487363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2525043" y="2583507"/>
              <a:ext cx="0" cy="48736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0"/>
            <p:cNvSpPr txBox="1"/>
            <p:nvPr/>
          </p:nvSpPr>
          <p:spPr bwMode="auto">
            <a:xfrm>
              <a:off x="2483768" y="2708919"/>
              <a:ext cx="612775" cy="25082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dirty="0" smtClean="0">
                  <a:solidFill>
                    <a:srgbClr val="00B050"/>
                  </a:solidFill>
                </a:rPr>
                <a:t>8%</a:t>
              </a:r>
              <a:endParaRPr lang="hu-HU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222" name="Group 15"/>
          <p:cNvGrpSpPr>
            <a:grpSpLocks/>
          </p:cNvGrpSpPr>
          <p:nvPr/>
        </p:nvGrpSpPr>
        <p:grpSpPr bwMode="auto">
          <a:xfrm>
            <a:off x="3527425" y="2492375"/>
            <a:ext cx="612775" cy="487363"/>
            <a:chOff x="2483768" y="2583507"/>
            <a:chExt cx="612775" cy="487363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2525043" y="2583507"/>
              <a:ext cx="0" cy="48736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0"/>
            <p:cNvSpPr txBox="1"/>
            <p:nvPr/>
          </p:nvSpPr>
          <p:spPr bwMode="auto">
            <a:xfrm>
              <a:off x="2483768" y="2708920"/>
              <a:ext cx="612775" cy="2508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dirty="0" smtClean="0">
                  <a:solidFill>
                    <a:srgbClr val="00B050"/>
                  </a:solidFill>
                </a:rPr>
                <a:t>8%</a:t>
              </a:r>
              <a:endParaRPr lang="hu-HU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 flipH="1" flipV="1">
            <a:off x="4541838" y="2436813"/>
            <a:ext cx="0" cy="4873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0"/>
          <p:cNvSpPr txBox="1"/>
          <p:nvPr/>
        </p:nvSpPr>
        <p:spPr bwMode="auto">
          <a:xfrm>
            <a:off x="4500563" y="2562225"/>
            <a:ext cx="612775" cy="2508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>
                <a:solidFill>
                  <a:srgbClr val="00B050"/>
                </a:solidFill>
              </a:rPr>
              <a:t>2%</a:t>
            </a:r>
            <a:endParaRPr lang="hu-HU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935663" y="2276475"/>
            <a:ext cx="4762" cy="43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0"/>
          <p:cNvSpPr txBox="1"/>
          <p:nvPr/>
        </p:nvSpPr>
        <p:spPr bwMode="auto">
          <a:xfrm>
            <a:off x="5472113" y="2347913"/>
            <a:ext cx="612775" cy="2508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-16%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907213" y="2349500"/>
            <a:ext cx="4762" cy="43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0"/>
          <p:cNvSpPr txBox="1"/>
          <p:nvPr/>
        </p:nvSpPr>
        <p:spPr bwMode="auto">
          <a:xfrm>
            <a:off x="6480175" y="2386013"/>
            <a:ext cx="612775" cy="2508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- 3%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7880350" y="2565400"/>
            <a:ext cx="4763" cy="43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0"/>
          <p:cNvSpPr txBox="1"/>
          <p:nvPr/>
        </p:nvSpPr>
        <p:spPr bwMode="auto">
          <a:xfrm>
            <a:off x="7451725" y="2601913"/>
            <a:ext cx="612775" cy="2508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- 6%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9231" name="Picture 26" descr="C:\Documents and Settings\krisztina.wrana\Local Settings\Temporary Internet Files\Content.Word\Mem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268413"/>
            <a:ext cx="7207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4" descr="logo_tag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" y="1268413"/>
            <a:ext cx="720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82073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4"/>
                </a:solidFill>
              </a:rPr>
              <a:t>Advertising revenue of the terrestrial broadcasting televisions decreased </a:t>
            </a:r>
            <a:r>
              <a:rPr lang="hu-HU" sz="2800" dirty="0" err="1" smtClean="0">
                <a:solidFill>
                  <a:schemeClr val="tx1"/>
                </a:solidFill>
              </a:rPr>
              <a:t>with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accent4"/>
                </a:solidFill>
              </a:rPr>
              <a:t>10%</a:t>
            </a:r>
          </a:p>
        </p:txBody>
      </p:sp>
      <p:grpSp>
        <p:nvGrpSpPr>
          <p:cNvPr id="10244" name="Group 21"/>
          <p:cNvGrpSpPr>
            <a:grpSpLocks/>
          </p:cNvGrpSpPr>
          <p:nvPr/>
        </p:nvGrpSpPr>
        <p:grpSpPr bwMode="auto">
          <a:xfrm>
            <a:off x="2195513" y="1917700"/>
            <a:ext cx="5616575" cy="2973388"/>
            <a:chOff x="2195736" y="1916832"/>
            <a:chExt cx="5616624" cy="297323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4850059" y="3028023"/>
              <a:ext cx="0" cy="485749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829421" y="3651878"/>
              <a:ext cx="11113" cy="123818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256195" y="3431227"/>
              <a:ext cx="6350" cy="139851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3245082" y="2853407"/>
              <a:ext cx="0" cy="48733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9"/>
            <p:cNvSpPr txBox="1"/>
            <p:nvPr/>
          </p:nvSpPr>
          <p:spPr>
            <a:xfrm>
              <a:off x="3245082" y="3861417"/>
              <a:ext cx="679456" cy="27779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dirty="0">
                  <a:solidFill>
                    <a:srgbClr val="FF0000"/>
                  </a:solidFill>
                </a:rPr>
                <a:t>21 %</a:t>
              </a:r>
            </a:p>
          </p:txBody>
        </p:sp>
        <p:sp>
          <p:nvSpPr>
            <p:cNvPr id="11" name="TextBox 30"/>
            <p:cNvSpPr txBox="1"/>
            <p:nvPr/>
          </p:nvSpPr>
          <p:spPr>
            <a:xfrm>
              <a:off x="3203807" y="2978814"/>
              <a:ext cx="612780" cy="25081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dirty="0">
                  <a:solidFill>
                    <a:srgbClr val="00B050"/>
                  </a:solidFill>
                </a:rPr>
                <a:t>10%</a:t>
              </a:r>
            </a:p>
          </p:txBody>
        </p:sp>
        <p:sp>
          <p:nvSpPr>
            <p:cNvPr id="12" name="TextBox 31"/>
            <p:cNvSpPr txBox="1"/>
            <p:nvPr/>
          </p:nvSpPr>
          <p:spPr>
            <a:xfrm>
              <a:off x="4826246" y="3069296"/>
              <a:ext cx="663581" cy="24763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dirty="0" smtClean="0">
                  <a:solidFill>
                    <a:srgbClr val="00B050"/>
                  </a:solidFill>
                </a:rPr>
                <a:t>18 </a:t>
              </a:r>
              <a:r>
                <a:rPr lang="hu-HU" dirty="0">
                  <a:solidFill>
                    <a:srgbClr val="00B050"/>
                  </a:solidFill>
                </a:rPr>
                <a:t>%</a:t>
              </a:r>
            </a:p>
          </p:txBody>
        </p:sp>
        <p:sp>
          <p:nvSpPr>
            <p:cNvPr id="13" name="TextBox 32"/>
            <p:cNvSpPr txBox="1"/>
            <p:nvPr/>
          </p:nvSpPr>
          <p:spPr>
            <a:xfrm>
              <a:off x="4819896" y="3861417"/>
              <a:ext cx="760420" cy="23493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dirty="0">
                  <a:solidFill>
                    <a:srgbClr val="FF0000"/>
                  </a:solidFill>
                </a:rPr>
                <a:t>8 %</a:t>
              </a:r>
            </a:p>
          </p:txBody>
        </p:sp>
        <p:sp>
          <p:nvSpPr>
            <p:cNvPr id="14" name="TextBox 44"/>
            <p:cNvSpPr txBox="1"/>
            <p:nvPr/>
          </p:nvSpPr>
          <p:spPr>
            <a:xfrm>
              <a:off x="2195736" y="1916832"/>
              <a:ext cx="1055696" cy="26192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0" dirty="0"/>
                <a:t> ∑  71 509 </a:t>
              </a:r>
            </a:p>
          </p:txBody>
        </p:sp>
        <p:sp>
          <p:nvSpPr>
            <p:cNvPr id="15" name="TextBox 45"/>
            <p:cNvSpPr txBox="1"/>
            <p:nvPr/>
          </p:nvSpPr>
          <p:spPr>
            <a:xfrm>
              <a:off x="3753087" y="1918420"/>
              <a:ext cx="1060459" cy="26509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0" dirty="0"/>
                <a:t> ∑  59 954 </a:t>
              </a:r>
            </a:p>
          </p:txBody>
        </p:sp>
        <p:sp>
          <p:nvSpPr>
            <p:cNvPr id="16" name="TextBox 46"/>
            <p:cNvSpPr txBox="1"/>
            <p:nvPr/>
          </p:nvSpPr>
          <p:spPr>
            <a:xfrm>
              <a:off x="5240588" y="1918420"/>
              <a:ext cx="1058871" cy="26192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0" dirty="0"/>
                <a:t> </a:t>
              </a:r>
              <a:r>
                <a:rPr lang="hu-HU" sz="1400" b="0" dirty="0"/>
                <a:t>∑  </a:t>
              </a:r>
              <a:r>
                <a:rPr lang="hu-HU" sz="1400" b="0" dirty="0" smtClean="0"/>
                <a:t>58 306 </a:t>
              </a:r>
              <a:endParaRPr lang="hu-HU" sz="1400" b="0" dirty="0"/>
            </a:p>
          </p:txBody>
        </p:sp>
        <p:sp>
          <p:nvSpPr>
            <p:cNvPr id="17" name="TextBox 48"/>
            <p:cNvSpPr txBox="1"/>
            <p:nvPr/>
          </p:nvSpPr>
          <p:spPr>
            <a:xfrm>
              <a:off x="6753488" y="1921595"/>
              <a:ext cx="1058872" cy="26192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0" dirty="0">
                  <a:solidFill>
                    <a:srgbClr val="FF0000"/>
                  </a:solidFill>
                </a:rPr>
                <a:t> </a:t>
              </a:r>
              <a:r>
                <a:rPr lang="hu-HU" sz="1400" b="0" dirty="0">
                  <a:solidFill>
                    <a:srgbClr val="FF0000"/>
                  </a:solidFill>
                </a:rPr>
                <a:t>∑  54 901 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6416935" y="3294709"/>
              <a:ext cx="0" cy="485749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418523" y="3842368"/>
              <a:ext cx="1587" cy="104134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56"/>
            <p:cNvSpPr txBox="1"/>
            <p:nvPr/>
          </p:nvSpPr>
          <p:spPr>
            <a:xfrm>
              <a:off x="6372484" y="3540759"/>
              <a:ext cx="665169" cy="24763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dirty="0" smtClean="0">
                  <a:solidFill>
                    <a:srgbClr val="00B050"/>
                  </a:solidFill>
                </a:rPr>
                <a:t>8 </a:t>
              </a:r>
              <a:r>
                <a:rPr lang="hu-HU" dirty="0">
                  <a:solidFill>
                    <a:srgbClr val="00B050"/>
                  </a:solidFill>
                </a:rPr>
                <a:t>%</a:t>
              </a:r>
            </a:p>
          </p:txBody>
        </p:sp>
        <p:sp>
          <p:nvSpPr>
            <p:cNvPr id="21" name="TextBox 57"/>
            <p:cNvSpPr txBox="1"/>
            <p:nvPr/>
          </p:nvSpPr>
          <p:spPr>
            <a:xfrm>
              <a:off x="6372484" y="3896340"/>
              <a:ext cx="760420" cy="23493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hu-HU" dirty="0">
                  <a:solidFill>
                    <a:srgbClr val="FF0000"/>
                  </a:solidFill>
                </a:rPr>
                <a:t>10 %</a:t>
              </a:r>
            </a:p>
          </p:txBody>
        </p:sp>
      </p:grpSp>
      <p:pic>
        <p:nvPicPr>
          <p:cNvPr id="10245" name="Picture 24" descr="logo_tag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1268413"/>
            <a:ext cx="720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6" descr="C:\Documents and Settings\krisztina.wrana\Local Settings\Temporary Internet Files\Content.Word\Mem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268413"/>
            <a:ext cx="7207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Oval 27"/>
          <p:cNvSpPr>
            <a:spLocks noChangeArrowheads="1"/>
          </p:cNvSpPr>
          <p:nvPr/>
        </p:nvSpPr>
        <p:spPr bwMode="auto">
          <a:xfrm>
            <a:off x="6227763" y="2349500"/>
            <a:ext cx="1728787" cy="3167063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pPr>
              <a:lnSpc>
                <a:spcPct val="85000"/>
              </a:lnSpc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025"/>
            <a:ext cx="8363272" cy="8636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dirty="0" smtClean="0">
                <a:solidFill>
                  <a:schemeClr val="accent4"/>
                </a:solidFill>
              </a:rPr>
              <a:t>S</a:t>
            </a:r>
            <a:r>
              <a:rPr lang="en-US" sz="2800" dirty="0" smtClean="0">
                <a:solidFill>
                  <a:schemeClr val="accent4"/>
                </a:solidFill>
              </a:rPr>
              <a:t>hare of non-terrestrial broadcasting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smtClean="0">
                <a:solidFill>
                  <a:schemeClr val="accent4"/>
                </a:solidFill>
              </a:rPr>
              <a:t>revenue has increased in the advertisement cake</a:t>
            </a:r>
          </a:p>
        </p:txBody>
      </p:sp>
      <p:grpSp>
        <p:nvGrpSpPr>
          <p:cNvPr id="11267" name="Group 18"/>
          <p:cNvGrpSpPr>
            <a:grpSpLocks/>
          </p:cNvGrpSpPr>
          <p:nvPr/>
        </p:nvGrpSpPr>
        <p:grpSpPr bwMode="auto">
          <a:xfrm>
            <a:off x="468313" y="1125538"/>
            <a:ext cx="8207375" cy="5040312"/>
            <a:chOff x="467544" y="1124744"/>
            <a:chExt cx="8208912" cy="5040560"/>
          </a:xfrm>
        </p:grpSpPr>
        <p:pic>
          <p:nvPicPr>
            <p:cNvPr id="1126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124744"/>
              <a:ext cx="8208912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44"/>
            <p:cNvSpPr txBox="1"/>
            <p:nvPr/>
          </p:nvSpPr>
          <p:spPr>
            <a:xfrm>
              <a:off x="1402756" y="2158257"/>
              <a:ext cx="1057473" cy="26195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0" dirty="0"/>
                <a:t> </a:t>
              </a:r>
              <a:r>
                <a:rPr lang="hu-HU" sz="1200" b="0" dirty="0" smtClean="0"/>
                <a:t>10 733 </a:t>
              </a:r>
              <a:endParaRPr lang="hu-HU" sz="1200" b="0" dirty="0"/>
            </a:p>
          </p:txBody>
        </p:sp>
        <p:sp>
          <p:nvSpPr>
            <p:cNvPr id="9" name="TextBox 44"/>
            <p:cNvSpPr txBox="1"/>
            <p:nvPr/>
          </p:nvSpPr>
          <p:spPr>
            <a:xfrm>
              <a:off x="7020383" y="4291962"/>
              <a:ext cx="1057473" cy="26195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0" dirty="0"/>
                <a:t> </a:t>
              </a:r>
              <a:r>
                <a:rPr lang="hu-HU" sz="1200" b="0" dirty="0" smtClean="0"/>
                <a:t>39 724 </a:t>
              </a:r>
              <a:endParaRPr lang="hu-HU" sz="1200" b="0" dirty="0"/>
            </a:p>
          </p:txBody>
        </p:sp>
        <p:sp>
          <p:nvSpPr>
            <p:cNvPr id="10" name="TextBox 44"/>
            <p:cNvSpPr txBox="1"/>
            <p:nvPr/>
          </p:nvSpPr>
          <p:spPr>
            <a:xfrm>
              <a:off x="5148370" y="4220521"/>
              <a:ext cx="1055885" cy="2619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0" dirty="0"/>
                <a:t> </a:t>
              </a:r>
              <a:r>
                <a:rPr lang="hu-HU" sz="1200" b="0" dirty="0" smtClean="0"/>
                <a:t>44 294 </a:t>
              </a:r>
              <a:endParaRPr lang="hu-HU" sz="1200" b="0" dirty="0"/>
            </a:p>
          </p:txBody>
        </p:sp>
        <p:sp>
          <p:nvSpPr>
            <p:cNvPr id="11" name="TextBox 44"/>
            <p:cNvSpPr txBox="1"/>
            <p:nvPr/>
          </p:nvSpPr>
          <p:spPr>
            <a:xfrm>
              <a:off x="3276357" y="4149080"/>
              <a:ext cx="1055886" cy="26195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0" dirty="0"/>
                <a:t> </a:t>
              </a:r>
              <a:r>
                <a:rPr lang="hu-HU" sz="1200" b="0" dirty="0" smtClean="0"/>
                <a:t>48 105 </a:t>
              </a:r>
              <a:endParaRPr lang="hu-HU" sz="1200" b="0" dirty="0"/>
            </a:p>
          </p:txBody>
        </p:sp>
        <p:sp>
          <p:nvSpPr>
            <p:cNvPr id="14" name="TextBox 44"/>
            <p:cNvSpPr txBox="1"/>
            <p:nvPr/>
          </p:nvSpPr>
          <p:spPr>
            <a:xfrm>
              <a:off x="1331306" y="4076051"/>
              <a:ext cx="1055885" cy="26195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0" dirty="0"/>
                <a:t> </a:t>
              </a:r>
              <a:r>
                <a:rPr lang="hu-HU" sz="1200" b="0" dirty="0" smtClean="0"/>
                <a:t>60 776 </a:t>
              </a:r>
              <a:endParaRPr lang="hu-HU" sz="1200" b="0" dirty="0"/>
            </a:p>
          </p:txBody>
        </p:sp>
        <p:sp>
          <p:nvSpPr>
            <p:cNvPr id="15" name="TextBox 44"/>
            <p:cNvSpPr txBox="1"/>
            <p:nvPr/>
          </p:nvSpPr>
          <p:spPr>
            <a:xfrm>
              <a:off x="3276357" y="2275738"/>
              <a:ext cx="1055886" cy="26195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0" dirty="0"/>
                <a:t> </a:t>
              </a:r>
              <a:r>
                <a:rPr lang="hu-HU" sz="1200" b="0" dirty="0" smtClean="0"/>
                <a:t>11 849 </a:t>
              </a:r>
              <a:endParaRPr lang="hu-HU" sz="1200" b="0" dirty="0"/>
            </a:p>
          </p:txBody>
        </p:sp>
        <p:sp>
          <p:nvSpPr>
            <p:cNvPr id="16" name="TextBox 44"/>
            <p:cNvSpPr txBox="1"/>
            <p:nvPr/>
          </p:nvSpPr>
          <p:spPr>
            <a:xfrm>
              <a:off x="7020383" y="2491648"/>
              <a:ext cx="1055886" cy="26195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0" dirty="0"/>
                <a:t> </a:t>
              </a:r>
              <a:r>
                <a:rPr lang="hu-HU" sz="1200" b="0" dirty="0" smtClean="0"/>
                <a:t>15 177</a:t>
              </a:r>
              <a:endParaRPr lang="hu-HU" sz="1200" b="0" dirty="0"/>
            </a:p>
          </p:txBody>
        </p:sp>
        <p:sp>
          <p:nvSpPr>
            <p:cNvPr id="17" name="TextBox 44"/>
            <p:cNvSpPr txBox="1"/>
            <p:nvPr/>
          </p:nvSpPr>
          <p:spPr>
            <a:xfrm>
              <a:off x="5148370" y="2420208"/>
              <a:ext cx="1055885" cy="2619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b="0" dirty="0"/>
                <a:t> </a:t>
              </a:r>
              <a:r>
                <a:rPr lang="hu-HU" sz="1200" b="0" dirty="0" smtClean="0"/>
                <a:t>14 012</a:t>
              </a:r>
            </a:p>
          </p:txBody>
        </p:sp>
        <p:pic>
          <p:nvPicPr>
            <p:cNvPr id="11277" name="Picture 24" descr="logo_tagbl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2625" y="1268413"/>
              <a:ext cx="72072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26" descr="C:\Documents and Settings\krisztina.wrana\Local Settings\Temporary Internet Files\Content.Word\Mem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7625" y="1268413"/>
              <a:ext cx="720725" cy="14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82804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dirty="0" smtClean="0">
                <a:solidFill>
                  <a:schemeClr val="accent4"/>
                </a:solidFill>
              </a:rPr>
              <a:t>Non-spot </a:t>
            </a:r>
            <a:r>
              <a:rPr lang="hu-HU" sz="2800" dirty="0" err="1" smtClean="0">
                <a:solidFill>
                  <a:schemeClr val="accent4"/>
                </a:solidFill>
              </a:rPr>
              <a:t>advertising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revenue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increased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by</a:t>
            </a:r>
            <a:r>
              <a:rPr lang="hu-HU" sz="2800" dirty="0" smtClean="0">
                <a:solidFill>
                  <a:schemeClr val="accent4"/>
                </a:solidFill>
              </a:rPr>
              <a:t> 16% </a:t>
            </a:r>
            <a:r>
              <a:rPr lang="hu-HU" sz="2800" dirty="0" err="1" smtClean="0">
                <a:solidFill>
                  <a:schemeClr val="accent4"/>
                </a:solidFill>
              </a:rPr>
              <a:t>compared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to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previous</a:t>
            </a:r>
            <a:r>
              <a:rPr lang="hu-HU" sz="2800" dirty="0" smtClean="0">
                <a:solidFill>
                  <a:schemeClr val="accent4"/>
                </a:solidFill>
              </a:rPr>
              <a:t> </a:t>
            </a:r>
            <a:r>
              <a:rPr lang="hu-HU" sz="2800" dirty="0" err="1" smtClean="0">
                <a:solidFill>
                  <a:schemeClr val="accent4"/>
                </a:solidFill>
              </a:rPr>
              <a:t>year</a:t>
            </a:r>
            <a:endParaRPr lang="en-US" sz="2800" dirty="0" smtClean="0">
              <a:solidFill>
                <a:schemeClr val="accent4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306763" y="2809875"/>
            <a:ext cx="0" cy="21320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9"/>
          <p:cNvSpPr txBox="1"/>
          <p:nvPr/>
        </p:nvSpPr>
        <p:spPr>
          <a:xfrm>
            <a:off x="3276600" y="3459163"/>
            <a:ext cx="677863" cy="2794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16 </a:t>
            </a:r>
            <a:r>
              <a:rPr lang="hu-HU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26" name="TextBox 40"/>
          <p:cNvSpPr txBox="1"/>
          <p:nvPr/>
        </p:nvSpPr>
        <p:spPr>
          <a:xfrm>
            <a:off x="3282950" y="2327275"/>
            <a:ext cx="612775" cy="2508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29%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294063" y="2322513"/>
            <a:ext cx="12700" cy="4397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11713" y="3155950"/>
            <a:ext cx="0" cy="17732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91275" y="3441700"/>
            <a:ext cx="0" cy="14763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811713" y="2667000"/>
            <a:ext cx="12700" cy="3905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64"/>
          <p:cNvSpPr txBox="1"/>
          <p:nvPr/>
        </p:nvSpPr>
        <p:spPr>
          <a:xfrm>
            <a:off x="4835525" y="2708275"/>
            <a:ext cx="665163" cy="2492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>
                <a:solidFill>
                  <a:srgbClr val="00B050"/>
                </a:solidFill>
              </a:rPr>
              <a:t>2 %</a:t>
            </a:r>
          </a:p>
        </p:txBody>
      </p:sp>
      <p:sp>
        <p:nvSpPr>
          <p:cNvPr id="32" name="TextBox 67"/>
          <p:cNvSpPr txBox="1"/>
          <p:nvPr/>
        </p:nvSpPr>
        <p:spPr>
          <a:xfrm>
            <a:off x="4787900" y="3476625"/>
            <a:ext cx="665163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>
                <a:solidFill>
                  <a:srgbClr val="FF0000"/>
                </a:solidFill>
              </a:rPr>
              <a:t>3 </a:t>
            </a:r>
            <a:r>
              <a:rPr lang="hu-HU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3" name="TextBox 69"/>
          <p:cNvSpPr txBox="1"/>
          <p:nvPr/>
        </p:nvSpPr>
        <p:spPr>
          <a:xfrm>
            <a:off x="6354763" y="3468688"/>
            <a:ext cx="665162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>
                <a:solidFill>
                  <a:srgbClr val="FF0000"/>
                </a:solidFill>
              </a:rPr>
              <a:t>7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4" name="TextBox 70"/>
          <p:cNvSpPr txBox="1"/>
          <p:nvPr/>
        </p:nvSpPr>
        <p:spPr>
          <a:xfrm>
            <a:off x="6394450" y="2781300"/>
            <a:ext cx="665163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>
                <a:solidFill>
                  <a:srgbClr val="00B050"/>
                </a:solidFill>
              </a:rPr>
              <a:t>16 %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394450" y="2905125"/>
            <a:ext cx="6350" cy="37941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Oval 17"/>
          <p:cNvSpPr>
            <a:spLocks noChangeArrowheads="1"/>
          </p:cNvSpPr>
          <p:nvPr/>
        </p:nvSpPr>
        <p:spPr bwMode="auto">
          <a:xfrm>
            <a:off x="5076825" y="2708275"/>
            <a:ext cx="2735263" cy="720725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0" tIns="36000" rIns="0" bIns="0"/>
          <a:lstStyle/>
          <a:p>
            <a:pPr>
              <a:lnSpc>
                <a:spcPct val="85000"/>
              </a:lnSpc>
            </a:pPr>
            <a:endParaRPr lang="hu-HU"/>
          </a:p>
        </p:txBody>
      </p:sp>
      <p:sp>
        <p:nvSpPr>
          <p:cNvPr id="19" name="TextBox 44"/>
          <p:cNvSpPr txBox="1"/>
          <p:nvPr/>
        </p:nvSpPr>
        <p:spPr>
          <a:xfrm>
            <a:off x="2187575" y="1946275"/>
            <a:ext cx="1057275" cy="261938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0" dirty="0"/>
              <a:t> </a:t>
            </a:r>
            <a:r>
              <a:rPr lang="hu-HU" sz="1400" b="0" dirty="0">
                <a:solidFill>
                  <a:srgbClr val="646464"/>
                </a:solidFill>
              </a:rPr>
              <a:t>∑</a:t>
            </a:r>
            <a:r>
              <a:rPr lang="hu-HU" sz="1400" b="0" dirty="0"/>
              <a:t>  71 509 </a:t>
            </a:r>
          </a:p>
        </p:txBody>
      </p:sp>
      <p:sp>
        <p:nvSpPr>
          <p:cNvPr id="20" name="TextBox 45"/>
          <p:cNvSpPr txBox="1"/>
          <p:nvPr/>
        </p:nvSpPr>
        <p:spPr>
          <a:xfrm>
            <a:off x="3746500" y="1947863"/>
            <a:ext cx="1058863" cy="265112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0" dirty="0"/>
              <a:t> </a:t>
            </a:r>
            <a:r>
              <a:rPr lang="hu-HU" sz="1400" b="0" dirty="0">
                <a:solidFill>
                  <a:srgbClr val="646464"/>
                </a:solidFill>
              </a:rPr>
              <a:t>∑</a:t>
            </a:r>
            <a:r>
              <a:rPr lang="hu-HU" sz="1400" b="0" dirty="0"/>
              <a:t>  59 954 </a:t>
            </a:r>
          </a:p>
        </p:txBody>
      </p:sp>
      <p:sp>
        <p:nvSpPr>
          <p:cNvPr id="21" name="TextBox 46"/>
          <p:cNvSpPr txBox="1"/>
          <p:nvPr/>
        </p:nvSpPr>
        <p:spPr>
          <a:xfrm>
            <a:off x="5232400" y="1947863"/>
            <a:ext cx="1060450" cy="261937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0" dirty="0"/>
              <a:t> </a:t>
            </a:r>
            <a:r>
              <a:rPr lang="hu-HU" sz="1400" b="0" dirty="0">
                <a:solidFill>
                  <a:srgbClr val="646464"/>
                </a:solidFill>
              </a:rPr>
              <a:t>∑</a:t>
            </a:r>
            <a:r>
              <a:rPr lang="hu-HU" sz="1400" b="0" dirty="0"/>
              <a:t>  </a:t>
            </a:r>
            <a:r>
              <a:rPr lang="hu-HU" sz="1400" b="0" dirty="0" smtClean="0"/>
              <a:t>58 306 </a:t>
            </a:r>
            <a:endParaRPr lang="hu-HU" sz="1400" b="0" dirty="0"/>
          </a:p>
        </p:txBody>
      </p:sp>
      <p:sp>
        <p:nvSpPr>
          <p:cNvPr id="22" name="TextBox 48"/>
          <p:cNvSpPr txBox="1"/>
          <p:nvPr/>
        </p:nvSpPr>
        <p:spPr>
          <a:xfrm>
            <a:off x="6745288" y="1951038"/>
            <a:ext cx="1058862" cy="261937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0" dirty="0">
                <a:solidFill>
                  <a:schemeClr val="tx1"/>
                </a:solidFill>
              </a:rPr>
              <a:t> </a:t>
            </a:r>
            <a:r>
              <a:rPr lang="hu-HU" sz="1400" b="0" dirty="0">
                <a:solidFill>
                  <a:schemeClr val="tx1"/>
                </a:solidFill>
              </a:rPr>
              <a:t>∑  54 901 </a:t>
            </a:r>
          </a:p>
        </p:txBody>
      </p:sp>
      <p:pic>
        <p:nvPicPr>
          <p:cNvPr id="12309" name="Picture 24" descr="logo_tag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720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6" descr="C:\Documents and Settings\krisztina.wrana\Local Settings\Temporary Internet Files\Content.Word\Mem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1268413"/>
            <a:ext cx="7207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llet text">
  <a:themeElements>
    <a:clrScheme name="Bullet text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Bullet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llet tex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lor picture divider">
  <a:themeElements>
    <a:clrScheme name="Color picture divider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Color picture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lor picture divider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815</Words>
  <Application>Microsoft Office PowerPoint</Application>
  <PresentationFormat>On-screen Show (4:3)</PresentationFormat>
  <Paragraphs>157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Bullet text</vt:lpstr>
      <vt:lpstr>Color picture divider</vt:lpstr>
      <vt:lpstr>Slide 1</vt:lpstr>
      <vt:lpstr>We prerared the Advertisement Cake as of 2011 </vt:lpstr>
      <vt:lpstr>The number of data-providers increased with seven televisions and decreased with one radio</vt:lpstr>
      <vt:lpstr>We calculated the net-net revenue</vt:lpstr>
      <vt:lpstr>The results demonstrate the preliminary expectations</vt:lpstr>
      <vt:lpstr>Television advertising revenue is still decreasing</vt:lpstr>
      <vt:lpstr>Advertising revenue of the terrestrial broadcasting televisions decreased with 10%</vt:lpstr>
      <vt:lpstr>Share of non-terrestrial broadcasting revenue has increased in the advertisement cake</vt:lpstr>
      <vt:lpstr>Non-spot advertising revenue increased by 16% compared to previous year</vt:lpstr>
      <vt:lpstr>Non-spot advertising revenues have a 5% share in the advertisement cake this year</vt:lpstr>
      <vt:lpstr>The radio advertising revenue has increased with 2% since the last year</vt:lpstr>
      <vt:lpstr>The distribution of radio advertising revenue by type remains the same compared to last year</vt:lpstr>
      <vt:lpstr>The amount of advertising revenue does not depends on the market share.</vt:lpstr>
      <vt:lpstr>In 2011 the advertising revenues altogether has decreased.</vt:lpstr>
      <vt:lpstr>Thank You for Your Attention!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Landor</dc:creator>
  <cp:lastModifiedBy>Krisztina Wrana</cp:lastModifiedBy>
  <cp:revision>375</cp:revision>
  <dcterms:created xsi:type="dcterms:W3CDTF">2007-11-06T15:04:41Z</dcterms:created>
  <dcterms:modified xsi:type="dcterms:W3CDTF">2012-03-06T08:42:06Z</dcterms:modified>
</cp:coreProperties>
</file>